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2"/>
  </p:notesMasterIdLst>
  <p:handoutMasterIdLst>
    <p:handoutMasterId r:id="rId43"/>
  </p:handoutMasterIdLst>
  <p:sldIdLst>
    <p:sldId id="438" r:id="rId2"/>
    <p:sldId id="378" r:id="rId3"/>
    <p:sldId id="379" r:id="rId4"/>
    <p:sldId id="409" r:id="rId5"/>
    <p:sldId id="412" r:id="rId6"/>
    <p:sldId id="407" r:id="rId7"/>
    <p:sldId id="410" r:id="rId8"/>
    <p:sldId id="411" r:id="rId9"/>
    <p:sldId id="445" r:id="rId10"/>
    <p:sldId id="439" r:id="rId11"/>
    <p:sldId id="440" r:id="rId12"/>
    <p:sldId id="441" r:id="rId13"/>
    <p:sldId id="442" r:id="rId14"/>
    <p:sldId id="443" r:id="rId15"/>
    <p:sldId id="446"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44" r:id="rId40"/>
    <p:sldId id="437" r:id="rId41"/>
  </p:sldIdLst>
  <p:sldSz cx="9144000" cy="6858000" type="screen4x3"/>
  <p:notesSz cx="7077075" cy="9363075"/>
  <p:defaultTextStyle>
    <a:defPPr>
      <a:defRPr lang="en-US"/>
    </a:defPPr>
    <a:lvl1pPr algn="l" rtl="0" fontAlgn="base">
      <a:spcBef>
        <a:spcPct val="0"/>
      </a:spcBef>
      <a:spcAft>
        <a:spcPct val="0"/>
      </a:spcAft>
      <a:defRPr sz="3200" b="1" kern="1200">
        <a:solidFill>
          <a:srgbClr val="336699"/>
        </a:solidFill>
        <a:latin typeface="Verdana" pitchFamily="34" charset="0"/>
        <a:ea typeface="+mn-ea"/>
        <a:cs typeface="+mn-cs"/>
      </a:defRPr>
    </a:lvl1pPr>
    <a:lvl2pPr marL="457200" algn="l" rtl="0" fontAlgn="base">
      <a:spcBef>
        <a:spcPct val="0"/>
      </a:spcBef>
      <a:spcAft>
        <a:spcPct val="0"/>
      </a:spcAft>
      <a:defRPr sz="3200" b="1" kern="1200">
        <a:solidFill>
          <a:srgbClr val="336699"/>
        </a:solidFill>
        <a:latin typeface="Verdana" pitchFamily="34" charset="0"/>
        <a:ea typeface="+mn-ea"/>
        <a:cs typeface="+mn-cs"/>
      </a:defRPr>
    </a:lvl2pPr>
    <a:lvl3pPr marL="914400" algn="l" rtl="0" fontAlgn="base">
      <a:spcBef>
        <a:spcPct val="0"/>
      </a:spcBef>
      <a:spcAft>
        <a:spcPct val="0"/>
      </a:spcAft>
      <a:defRPr sz="3200" b="1" kern="1200">
        <a:solidFill>
          <a:srgbClr val="336699"/>
        </a:solidFill>
        <a:latin typeface="Verdana" pitchFamily="34" charset="0"/>
        <a:ea typeface="+mn-ea"/>
        <a:cs typeface="+mn-cs"/>
      </a:defRPr>
    </a:lvl3pPr>
    <a:lvl4pPr marL="1371600" algn="l" rtl="0" fontAlgn="base">
      <a:spcBef>
        <a:spcPct val="0"/>
      </a:spcBef>
      <a:spcAft>
        <a:spcPct val="0"/>
      </a:spcAft>
      <a:defRPr sz="3200" b="1" kern="1200">
        <a:solidFill>
          <a:srgbClr val="336699"/>
        </a:solidFill>
        <a:latin typeface="Verdana" pitchFamily="34" charset="0"/>
        <a:ea typeface="+mn-ea"/>
        <a:cs typeface="+mn-cs"/>
      </a:defRPr>
    </a:lvl4pPr>
    <a:lvl5pPr marL="1828800" algn="l" rtl="0" fontAlgn="base">
      <a:spcBef>
        <a:spcPct val="0"/>
      </a:spcBef>
      <a:spcAft>
        <a:spcPct val="0"/>
      </a:spcAft>
      <a:defRPr sz="3200" b="1" kern="1200">
        <a:solidFill>
          <a:srgbClr val="336699"/>
        </a:solidFill>
        <a:latin typeface="Verdana" pitchFamily="34" charset="0"/>
        <a:ea typeface="+mn-ea"/>
        <a:cs typeface="+mn-cs"/>
      </a:defRPr>
    </a:lvl5pPr>
    <a:lvl6pPr marL="2286000" algn="l" defTabSz="914400" rtl="0" eaLnBrk="1" latinLnBrk="0" hangingPunct="1">
      <a:defRPr sz="3200" b="1" kern="1200">
        <a:solidFill>
          <a:srgbClr val="336699"/>
        </a:solidFill>
        <a:latin typeface="Verdana" pitchFamily="34" charset="0"/>
        <a:ea typeface="+mn-ea"/>
        <a:cs typeface="+mn-cs"/>
      </a:defRPr>
    </a:lvl6pPr>
    <a:lvl7pPr marL="2743200" algn="l" defTabSz="914400" rtl="0" eaLnBrk="1" latinLnBrk="0" hangingPunct="1">
      <a:defRPr sz="3200" b="1" kern="1200">
        <a:solidFill>
          <a:srgbClr val="336699"/>
        </a:solidFill>
        <a:latin typeface="Verdana" pitchFamily="34" charset="0"/>
        <a:ea typeface="+mn-ea"/>
        <a:cs typeface="+mn-cs"/>
      </a:defRPr>
    </a:lvl7pPr>
    <a:lvl8pPr marL="3200400" algn="l" defTabSz="914400" rtl="0" eaLnBrk="1" latinLnBrk="0" hangingPunct="1">
      <a:defRPr sz="3200" b="1" kern="1200">
        <a:solidFill>
          <a:srgbClr val="336699"/>
        </a:solidFill>
        <a:latin typeface="Verdana" pitchFamily="34" charset="0"/>
        <a:ea typeface="+mn-ea"/>
        <a:cs typeface="+mn-cs"/>
      </a:defRPr>
    </a:lvl8pPr>
    <a:lvl9pPr marL="3657600" algn="l" defTabSz="914400" rtl="0" eaLnBrk="1" latinLnBrk="0" hangingPunct="1">
      <a:defRPr sz="3200" b="1" kern="1200">
        <a:solidFill>
          <a:srgbClr val="336699"/>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EE8512"/>
    <a:srgbClr val="00CC00"/>
    <a:srgbClr val="6BC37A"/>
    <a:srgbClr val="0033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51216" autoAdjust="0"/>
  </p:normalViewPr>
  <p:slideViewPr>
    <p:cSldViewPr>
      <p:cViewPr varScale="1">
        <p:scale>
          <a:sx n="56" d="100"/>
          <a:sy n="56" d="100"/>
        </p:scale>
        <p:origin x="-251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54"/>
    </p:cViewPr>
  </p:sorterViewPr>
  <p:notesViewPr>
    <p:cSldViewPr>
      <p:cViewPr>
        <p:scale>
          <a:sx n="70" d="100"/>
          <a:sy n="70" d="100"/>
        </p:scale>
        <p:origin x="-2466" y="666"/>
      </p:cViewPr>
      <p:guideLst>
        <p:guide orient="horz" pos="2949"/>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ata\Shared%20Print\Oberlins\Oberlin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ata\Shared%20Print\ORLP%20analysis\JuneORLP%20with%20symbol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ata\Shared%20Print\CLIR%20project\PSU%20prepar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Duplication</a:t>
            </a:r>
            <a:r>
              <a:rPr lang="en-US" baseline="0"/>
              <a:t> of ARL University Library Holdings </a:t>
            </a:r>
          </a:p>
          <a:p>
            <a:pPr>
              <a:defRPr/>
            </a:pPr>
            <a:r>
              <a:rPr lang="en-US" baseline="0"/>
              <a:t>in HathiTrust Digital Library</a:t>
            </a:r>
          </a:p>
        </c:rich>
      </c:tx>
      <c:layout/>
    </c:title>
    <c:plotArea>
      <c:layout>
        <c:manualLayout>
          <c:layoutTarget val="inner"/>
          <c:xMode val="edge"/>
          <c:yMode val="edge"/>
          <c:x val="8.1348636602309676E-2"/>
          <c:y val="1.4323413927480353E-2"/>
          <c:w val="0.8862353001526827"/>
          <c:h val="0.91210684331183667"/>
        </c:manualLayout>
      </c:layout>
      <c:scatterChart>
        <c:scatterStyle val="lineMarker"/>
        <c:ser>
          <c:idx val="0"/>
          <c:order val="0"/>
          <c:tx>
            <c:v>Jun-09</c:v>
          </c:tx>
          <c:spPr>
            <a:ln w="28575">
              <a:noFill/>
            </a:ln>
          </c:spPr>
          <c:trendline>
            <c:spPr>
              <a:ln w="22225">
                <a:gradFill>
                  <a:gsLst>
                    <a:gs pos="0">
                      <a:schemeClr val="accent1"/>
                    </a:gs>
                    <a:gs pos="50000">
                      <a:srgbClr val="4F81BD">
                        <a:tint val="44500"/>
                        <a:satMod val="160000"/>
                      </a:srgbClr>
                    </a:gs>
                    <a:gs pos="100000">
                      <a:srgbClr val="4F81BD">
                        <a:tint val="23500"/>
                        <a:satMod val="160000"/>
                      </a:srgbClr>
                    </a:gs>
                  </a:gsLst>
                  <a:lin ang="5400000" scaled="0"/>
                </a:gradFill>
                <a:prstDash val="dash"/>
              </a:ln>
            </c:spPr>
            <c:trendlineType val="linear"/>
          </c:trendline>
          <c:trendline>
            <c:spPr>
              <a:ln w="15875">
                <a:solidFill>
                  <a:schemeClr val="accent1"/>
                </a:solidFill>
                <a:prstDash val="dash"/>
              </a:ln>
            </c:spPr>
            <c:trendlineType val="linear"/>
          </c:trendline>
          <c:yVal>
            <c:numRef>
              <c:f>'ARL univs'!$G$3:$G$115</c:f>
              <c:numCache>
                <c:formatCode>0%</c:formatCode>
                <c:ptCount val="113"/>
                <c:pt idx="0">
                  <c:v>0.1358537836775687</c:v>
                </c:pt>
                <c:pt idx="1">
                  <c:v>0.1462596706552074</c:v>
                </c:pt>
                <c:pt idx="2">
                  <c:v>0.2094726354286443</c:v>
                </c:pt>
                <c:pt idx="3">
                  <c:v>0.16549431126253797</c:v>
                </c:pt>
                <c:pt idx="4">
                  <c:v>0.16430534412371844</c:v>
                </c:pt>
                <c:pt idx="5">
                  <c:v>0.16716316850156779</c:v>
                </c:pt>
                <c:pt idx="6">
                  <c:v>0.33724564718991745</c:v>
                </c:pt>
                <c:pt idx="7">
                  <c:v>0.15903098032414609</c:v>
                </c:pt>
                <c:pt idx="8">
                  <c:v>0.16714642793576637</c:v>
                </c:pt>
                <c:pt idx="9">
                  <c:v>0.17618496512014331</c:v>
                </c:pt>
                <c:pt idx="10">
                  <c:v>0.14736507278736896</c:v>
                </c:pt>
                <c:pt idx="11">
                  <c:v>0.15460876393105769</c:v>
                </c:pt>
                <c:pt idx="12">
                  <c:v>0.20580008457151569</c:v>
                </c:pt>
                <c:pt idx="13">
                  <c:v>0.19923830828018643</c:v>
                </c:pt>
                <c:pt idx="14">
                  <c:v>0.19091792163346194</c:v>
                </c:pt>
                <c:pt idx="15">
                  <c:v>0.17469218884939514</c:v>
                </c:pt>
                <c:pt idx="16">
                  <c:v>0.16761833000905974</c:v>
                </c:pt>
                <c:pt idx="17">
                  <c:v>0.17081357600498567</c:v>
                </c:pt>
                <c:pt idx="18">
                  <c:v>0.1671141010499865</c:v>
                </c:pt>
                <c:pt idx="19">
                  <c:v>0.17790590005497844</c:v>
                </c:pt>
                <c:pt idx="20">
                  <c:v>0.19642579213539599</c:v>
                </c:pt>
                <c:pt idx="21">
                  <c:v>0.19400062854796593</c:v>
                </c:pt>
                <c:pt idx="22">
                  <c:v>0.18191921870829325</c:v>
                </c:pt>
                <c:pt idx="23">
                  <c:v>0.18251177686824654</c:v>
                </c:pt>
                <c:pt idx="24">
                  <c:v>7.5872914382971446E-2</c:v>
                </c:pt>
                <c:pt idx="25">
                  <c:v>0.17068210058463049</c:v>
                </c:pt>
                <c:pt idx="26">
                  <c:v>0.17783931244266363</c:v>
                </c:pt>
                <c:pt idx="27">
                  <c:v>0.16724788641149321</c:v>
                </c:pt>
                <c:pt idx="28">
                  <c:v>0.21874525923524604</c:v>
                </c:pt>
                <c:pt idx="29">
                  <c:v>0.19400993939187308</c:v>
                </c:pt>
                <c:pt idx="30">
                  <c:v>0.20322299336928198</c:v>
                </c:pt>
                <c:pt idx="31">
                  <c:v>0.16106831080296191</c:v>
                </c:pt>
                <c:pt idx="32">
                  <c:v>0.15179298068986163</c:v>
                </c:pt>
                <c:pt idx="33">
                  <c:v>0.16452007901110988</c:v>
                </c:pt>
                <c:pt idx="34">
                  <c:v>0.16827139942462524</c:v>
                </c:pt>
                <c:pt idx="35">
                  <c:v>0.23087749231994273</c:v>
                </c:pt>
                <c:pt idx="36">
                  <c:v>0.14825655561935835</c:v>
                </c:pt>
                <c:pt idx="37">
                  <c:v>0.19857665376796202</c:v>
                </c:pt>
                <c:pt idx="38">
                  <c:v>0.18270893916714526</c:v>
                </c:pt>
                <c:pt idx="39">
                  <c:v>0.21553020459687913</c:v>
                </c:pt>
                <c:pt idx="40">
                  <c:v>0.11910073617693451</c:v>
                </c:pt>
                <c:pt idx="41">
                  <c:v>0.18927581069056143</c:v>
                </c:pt>
                <c:pt idx="42">
                  <c:v>0.21192875993413926</c:v>
                </c:pt>
                <c:pt idx="43">
                  <c:v>0.21594473269083864</c:v>
                </c:pt>
                <c:pt idx="44">
                  <c:v>0.20222804888337975</c:v>
                </c:pt>
                <c:pt idx="45">
                  <c:v>0.20309461584079236</c:v>
                </c:pt>
                <c:pt idx="46">
                  <c:v>0.17997228241420396</c:v>
                </c:pt>
                <c:pt idx="47">
                  <c:v>0.24443305656661701</c:v>
                </c:pt>
                <c:pt idx="48">
                  <c:v>0.17062218270610591</c:v>
                </c:pt>
                <c:pt idx="49">
                  <c:v>0.19773102033865186</c:v>
                </c:pt>
                <c:pt idx="50">
                  <c:v>0.21583878104047002</c:v>
                </c:pt>
                <c:pt idx="51">
                  <c:v>0.18664763292206438</c:v>
                </c:pt>
                <c:pt idx="52">
                  <c:v>0.18865566743135739</c:v>
                </c:pt>
                <c:pt idx="53">
                  <c:v>0.19607808363616447</c:v>
                </c:pt>
                <c:pt idx="54">
                  <c:v>0.24739434175888525</c:v>
                </c:pt>
                <c:pt idx="55">
                  <c:v>0.18501482795447571</c:v>
                </c:pt>
                <c:pt idx="56">
                  <c:v>0.2268003152141039</c:v>
                </c:pt>
                <c:pt idx="57">
                  <c:v>0.12186364540771906</c:v>
                </c:pt>
                <c:pt idx="58">
                  <c:v>0.20162369409706141</c:v>
                </c:pt>
                <c:pt idx="59">
                  <c:v>0.24488143692302791</c:v>
                </c:pt>
                <c:pt idx="60">
                  <c:v>0.24183778747778698</c:v>
                </c:pt>
                <c:pt idx="61">
                  <c:v>0.23377972725016058</c:v>
                </c:pt>
                <c:pt idx="62">
                  <c:v>0.21220359546839387</c:v>
                </c:pt>
                <c:pt idx="63">
                  <c:v>0.20804097138573246</c:v>
                </c:pt>
                <c:pt idx="64">
                  <c:v>0.18684356582880798</c:v>
                </c:pt>
                <c:pt idx="65">
                  <c:v>0.16952451624249026</c:v>
                </c:pt>
                <c:pt idx="66">
                  <c:v>0.12444572606653627</c:v>
                </c:pt>
                <c:pt idx="67">
                  <c:v>0.20479352307390272</c:v>
                </c:pt>
                <c:pt idx="68">
                  <c:v>0.24310175548050256</c:v>
                </c:pt>
                <c:pt idx="69">
                  <c:v>0.1780291863049864</c:v>
                </c:pt>
                <c:pt idx="70">
                  <c:v>0.21879289115395209</c:v>
                </c:pt>
                <c:pt idx="71">
                  <c:v>0.21197730771423706</c:v>
                </c:pt>
                <c:pt idx="72">
                  <c:v>0.19228459928480959</c:v>
                </c:pt>
                <c:pt idx="73">
                  <c:v>0.20342328760148659</c:v>
                </c:pt>
                <c:pt idx="74">
                  <c:v>0.23555229118455281</c:v>
                </c:pt>
                <c:pt idx="75">
                  <c:v>9.9386055355445257E-2</c:v>
                </c:pt>
                <c:pt idx="76">
                  <c:v>0.18375897808808869</c:v>
                </c:pt>
                <c:pt idx="77">
                  <c:v>0.25622831471490742</c:v>
                </c:pt>
                <c:pt idx="78">
                  <c:v>0.14777959195681273</c:v>
                </c:pt>
                <c:pt idx="79">
                  <c:v>0.24691689985982404</c:v>
                </c:pt>
                <c:pt idx="80">
                  <c:v>0.2185579958851662</c:v>
                </c:pt>
                <c:pt idx="81">
                  <c:v>0.23796106845993828</c:v>
                </c:pt>
                <c:pt idx="82">
                  <c:v>0.17951452913395988</c:v>
                </c:pt>
                <c:pt idx="83">
                  <c:v>0.23591605761050671</c:v>
                </c:pt>
                <c:pt idx="84">
                  <c:v>0.18811200107163001</c:v>
                </c:pt>
                <c:pt idx="85">
                  <c:v>0.19840901130250274</c:v>
                </c:pt>
                <c:pt idx="86">
                  <c:v>0.21969281838655216</c:v>
                </c:pt>
                <c:pt idx="87">
                  <c:v>0.21774773370795603</c:v>
                </c:pt>
                <c:pt idx="88">
                  <c:v>0.21471080721952271</c:v>
                </c:pt>
                <c:pt idx="89">
                  <c:v>0.12387869925693756</c:v>
                </c:pt>
                <c:pt idx="90">
                  <c:v>0.18951346549443834</c:v>
                </c:pt>
                <c:pt idx="91">
                  <c:v>0.17644172579882056</c:v>
                </c:pt>
                <c:pt idx="92">
                  <c:v>0.22379140246064638</c:v>
                </c:pt>
                <c:pt idx="93">
                  <c:v>0.19280198388591552</c:v>
                </c:pt>
                <c:pt idx="94">
                  <c:v>0.20688992825792571</c:v>
                </c:pt>
                <c:pt idx="95">
                  <c:v>0.20642786366493709</c:v>
                </c:pt>
                <c:pt idx="96">
                  <c:v>0.21361504948324136</c:v>
                </c:pt>
                <c:pt idx="97">
                  <c:v>0.2546012919436148</c:v>
                </c:pt>
                <c:pt idx="98">
                  <c:v>0.21357390629595116</c:v>
                </c:pt>
                <c:pt idx="99">
                  <c:v>0.26053007753141189</c:v>
                </c:pt>
                <c:pt idx="100">
                  <c:v>0.19025962949462091</c:v>
                </c:pt>
                <c:pt idx="101">
                  <c:v>0.18835674571630598</c:v>
                </c:pt>
                <c:pt idx="102">
                  <c:v>0.20024812721252994</c:v>
                </c:pt>
                <c:pt idx="103">
                  <c:v>0.23139092932907288</c:v>
                </c:pt>
                <c:pt idx="104">
                  <c:v>0.19473005657784015</c:v>
                </c:pt>
                <c:pt idx="105">
                  <c:v>0.23675318117241725</c:v>
                </c:pt>
                <c:pt idx="106">
                  <c:v>0.19842341224975787</c:v>
                </c:pt>
                <c:pt idx="107">
                  <c:v>0.19765926712993026</c:v>
                </c:pt>
                <c:pt idx="108">
                  <c:v>0.26085105313005508</c:v>
                </c:pt>
                <c:pt idx="109">
                  <c:v>0.20358334080336543</c:v>
                </c:pt>
                <c:pt idx="110">
                  <c:v>0.1627400666397594</c:v>
                </c:pt>
                <c:pt idx="111">
                  <c:v>0.18558661892399303</c:v>
                </c:pt>
                <c:pt idx="112">
                  <c:v>0.2783808241683704</c:v>
                </c:pt>
              </c:numCache>
            </c:numRef>
          </c:yVal>
        </c:ser>
        <c:ser>
          <c:idx val="2"/>
          <c:order val="1"/>
          <c:tx>
            <c:v>Jun-10</c:v>
          </c:tx>
          <c:spPr>
            <a:ln w="28575">
              <a:noFill/>
            </a:ln>
          </c:spPr>
          <c:trendline>
            <c:spPr>
              <a:ln w="19050">
                <a:solidFill>
                  <a:schemeClr val="accent3"/>
                </a:solidFill>
                <a:prstDash val="dash"/>
              </a:ln>
            </c:spPr>
            <c:trendlineType val="linear"/>
          </c:trendline>
          <c:yVal>
            <c:numRef>
              <c:f>'ARL univs'!$I$3:$I$115</c:f>
              <c:numCache>
                <c:formatCode>0%</c:formatCode>
                <c:ptCount val="113"/>
                <c:pt idx="0">
                  <c:v>0.22246299288240737</c:v>
                </c:pt>
                <c:pt idx="1">
                  <c:v>0.24482954287386891</c:v>
                </c:pt>
                <c:pt idx="2">
                  <c:v>0.32414067752051223</c:v>
                </c:pt>
                <c:pt idx="3">
                  <c:v>0.28407074888446926</c:v>
                </c:pt>
                <c:pt idx="4">
                  <c:v>0.33561634555823372</c:v>
                </c:pt>
                <c:pt idx="5">
                  <c:v>0.28562494764660223</c:v>
                </c:pt>
                <c:pt idx="6">
                  <c:v>0.50042596306622356</c:v>
                </c:pt>
                <c:pt idx="7">
                  <c:v>0.25560919447106323</c:v>
                </c:pt>
                <c:pt idx="8">
                  <c:v>0.27937271067115582</c:v>
                </c:pt>
                <c:pt idx="9">
                  <c:v>0.28640787407813117</c:v>
                </c:pt>
                <c:pt idx="10">
                  <c:v>0.24659516083605934</c:v>
                </c:pt>
                <c:pt idx="11">
                  <c:v>0.22218907039514221</c:v>
                </c:pt>
                <c:pt idx="12">
                  <c:v>0.31668005342771932</c:v>
                </c:pt>
                <c:pt idx="13">
                  <c:v>0.33519119153096782</c:v>
                </c:pt>
                <c:pt idx="14">
                  <c:v>0.30640733800612574</c:v>
                </c:pt>
                <c:pt idx="15">
                  <c:v>0.29886608317387148</c:v>
                </c:pt>
                <c:pt idx="16">
                  <c:v>0.27893197927068636</c:v>
                </c:pt>
                <c:pt idx="17">
                  <c:v>0.28706374500021431</c:v>
                </c:pt>
                <c:pt idx="18">
                  <c:v>0.29624668600867332</c:v>
                </c:pt>
                <c:pt idx="19">
                  <c:v>0.2930782140686945</c:v>
                </c:pt>
                <c:pt idx="20">
                  <c:v>0.31815540923266317</c:v>
                </c:pt>
                <c:pt idx="21">
                  <c:v>0.30640128245732384</c:v>
                </c:pt>
                <c:pt idx="22">
                  <c:v>0.30204401835319139</c:v>
                </c:pt>
                <c:pt idx="23">
                  <c:v>0.28943674382892931</c:v>
                </c:pt>
                <c:pt idx="24">
                  <c:v>0.25546622084004378</c:v>
                </c:pt>
                <c:pt idx="25">
                  <c:v>0.25124306718639061</c:v>
                </c:pt>
                <c:pt idx="26">
                  <c:v>0.26999806865916681</c:v>
                </c:pt>
                <c:pt idx="27">
                  <c:v>0.28049430443723666</c:v>
                </c:pt>
                <c:pt idx="28">
                  <c:v>0.33518442165030615</c:v>
                </c:pt>
                <c:pt idx="29">
                  <c:v>0.30713154854113422</c:v>
                </c:pt>
                <c:pt idx="30">
                  <c:v>0.31434608736035591</c:v>
                </c:pt>
                <c:pt idx="31">
                  <c:v>0.26237643555759582</c:v>
                </c:pt>
                <c:pt idx="32">
                  <c:v>0.23300987775032772</c:v>
                </c:pt>
                <c:pt idx="33">
                  <c:v>0.31385822689774223</c:v>
                </c:pt>
                <c:pt idx="34">
                  <c:v>0.27192153046328776</c:v>
                </c:pt>
                <c:pt idx="35">
                  <c:v>0.35127407213834044</c:v>
                </c:pt>
                <c:pt idx="36">
                  <c:v>0.24675127056966387</c:v>
                </c:pt>
                <c:pt idx="37">
                  <c:v>0.31939157701637388</c:v>
                </c:pt>
                <c:pt idx="38">
                  <c:v>0.29389792267822235</c:v>
                </c:pt>
                <c:pt idx="39">
                  <c:v>0.33976651361134153</c:v>
                </c:pt>
                <c:pt idx="40">
                  <c:v>0.21940120274888833</c:v>
                </c:pt>
                <c:pt idx="41">
                  <c:v>0.29788178852030472</c:v>
                </c:pt>
                <c:pt idx="42">
                  <c:v>0.32812201645424838</c:v>
                </c:pt>
                <c:pt idx="43">
                  <c:v>0.32881245224421468</c:v>
                </c:pt>
                <c:pt idx="44">
                  <c:v>0.30768167392475493</c:v>
                </c:pt>
                <c:pt idx="45">
                  <c:v>0.32783257940393651</c:v>
                </c:pt>
                <c:pt idx="46">
                  <c:v>0.28721483521226138</c:v>
                </c:pt>
                <c:pt idx="47">
                  <c:v>0.36592502682258082</c:v>
                </c:pt>
                <c:pt idx="48">
                  <c:v>0.27558650379343874</c:v>
                </c:pt>
                <c:pt idx="49">
                  <c:v>0.31268932041185798</c:v>
                </c:pt>
                <c:pt idx="50">
                  <c:v>0.32581696039466307</c:v>
                </c:pt>
                <c:pt idx="51">
                  <c:v>0.30153302232144802</c:v>
                </c:pt>
                <c:pt idx="52">
                  <c:v>0.29341592624246526</c:v>
                </c:pt>
                <c:pt idx="53">
                  <c:v>0.31565305620134415</c:v>
                </c:pt>
                <c:pt idx="54">
                  <c:v>0.36835142647826896</c:v>
                </c:pt>
                <c:pt idx="55">
                  <c:v>0.30429483565492832</c:v>
                </c:pt>
                <c:pt idx="56">
                  <c:v>0.35939640475918888</c:v>
                </c:pt>
                <c:pt idx="57">
                  <c:v>0.21197633167360044</c:v>
                </c:pt>
                <c:pt idx="58">
                  <c:v>0.31605745972929888</c:v>
                </c:pt>
                <c:pt idx="59">
                  <c:v>0.3506846140985343</c:v>
                </c:pt>
                <c:pt idx="60">
                  <c:v>0.35395662600714317</c:v>
                </c:pt>
                <c:pt idx="61">
                  <c:v>0.36341224772516573</c:v>
                </c:pt>
                <c:pt idx="62">
                  <c:v>0.33398436188382802</c:v>
                </c:pt>
                <c:pt idx="63">
                  <c:v>0.31284242598544793</c:v>
                </c:pt>
                <c:pt idx="64">
                  <c:v>0.27472842966492089</c:v>
                </c:pt>
                <c:pt idx="65">
                  <c:v>0.28097830142550717</c:v>
                </c:pt>
                <c:pt idx="66">
                  <c:v>0.18686845585530093</c:v>
                </c:pt>
                <c:pt idx="67">
                  <c:v>0.31640651326064595</c:v>
                </c:pt>
                <c:pt idx="68">
                  <c:v>0.36392476569264537</c:v>
                </c:pt>
                <c:pt idx="69">
                  <c:v>0.28898292937051206</c:v>
                </c:pt>
                <c:pt idx="70">
                  <c:v>0.33117239475854787</c:v>
                </c:pt>
                <c:pt idx="71">
                  <c:v>0.32393922116426316</c:v>
                </c:pt>
                <c:pt idx="72">
                  <c:v>0.31198647120625045</c:v>
                </c:pt>
                <c:pt idx="73">
                  <c:v>0.31540871420802274</c:v>
                </c:pt>
                <c:pt idx="74">
                  <c:v>0.34961488234053462</c:v>
                </c:pt>
                <c:pt idx="75">
                  <c:v>0.17558348174234456</c:v>
                </c:pt>
                <c:pt idx="76">
                  <c:v>0.29004775556150875</c:v>
                </c:pt>
                <c:pt idx="77">
                  <c:v>0.37569804055273659</c:v>
                </c:pt>
                <c:pt idx="78">
                  <c:v>0.29007415252505936</c:v>
                </c:pt>
                <c:pt idx="79">
                  <c:v>0.37712049442160317</c:v>
                </c:pt>
                <c:pt idx="80">
                  <c:v>0.34431429584626788</c:v>
                </c:pt>
                <c:pt idx="81">
                  <c:v>0.36626520877202401</c:v>
                </c:pt>
                <c:pt idx="82">
                  <c:v>0.28175377032825533</c:v>
                </c:pt>
                <c:pt idx="83">
                  <c:v>0.36042647974146569</c:v>
                </c:pt>
                <c:pt idx="84">
                  <c:v>0.28045654580626389</c:v>
                </c:pt>
                <c:pt idx="85">
                  <c:v>0.33644928488789427</c:v>
                </c:pt>
                <c:pt idx="86">
                  <c:v>0.33279000598652558</c:v>
                </c:pt>
                <c:pt idx="87">
                  <c:v>0.32444282830838023</c:v>
                </c:pt>
                <c:pt idx="88">
                  <c:v>0.32971249883548243</c:v>
                </c:pt>
                <c:pt idx="89">
                  <c:v>0.2204844156011953</c:v>
                </c:pt>
                <c:pt idx="90">
                  <c:v>0.30162608283518588</c:v>
                </c:pt>
                <c:pt idx="91">
                  <c:v>0.29208856801189736</c:v>
                </c:pt>
                <c:pt idx="92">
                  <c:v>0.35188146002695925</c:v>
                </c:pt>
                <c:pt idx="93">
                  <c:v>0.30414004265753775</c:v>
                </c:pt>
                <c:pt idx="94">
                  <c:v>0.32000086436234176</c:v>
                </c:pt>
                <c:pt idx="95">
                  <c:v>0.31715588608201878</c:v>
                </c:pt>
                <c:pt idx="96">
                  <c:v>0.33424499204874264</c:v>
                </c:pt>
                <c:pt idx="97">
                  <c:v>0.37064948309904217</c:v>
                </c:pt>
                <c:pt idx="98">
                  <c:v>0.32365827041161632</c:v>
                </c:pt>
                <c:pt idx="99">
                  <c:v>0.38962142206845612</c:v>
                </c:pt>
                <c:pt idx="100">
                  <c:v>0.3144225107254025</c:v>
                </c:pt>
                <c:pt idx="101">
                  <c:v>0.29305462242347968</c:v>
                </c:pt>
                <c:pt idx="102">
                  <c:v>0.31797963164568693</c:v>
                </c:pt>
                <c:pt idx="103">
                  <c:v>0.34502126283104811</c:v>
                </c:pt>
                <c:pt idx="104">
                  <c:v>0.30229035984845631</c:v>
                </c:pt>
                <c:pt idx="105">
                  <c:v>0.3635780725214105</c:v>
                </c:pt>
                <c:pt idx="106">
                  <c:v>0.33728089529713207</c:v>
                </c:pt>
                <c:pt idx="107">
                  <c:v>0.30406893310552674</c:v>
                </c:pt>
                <c:pt idx="108">
                  <c:v>0.38583282346137432</c:v>
                </c:pt>
                <c:pt idx="109">
                  <c:v>0.30543488295240712</c:v>
                </c:pt>
                <c:pt idx="110">
                  <c:v>0.26878920094155911</c:v>
                </c:pt>
                <c:pt idx="111">
                  <c:v>0.29657910492947887</c:v>
                </c:pt>
                <c:pt idx="112">
                  <c:v>0.40758779952919189</c:v>
                </c:pt>
              </c:numCache>
            </c:numRef>
          </c:yVal>
        </c:ser>
        <c:ser>
          <c:idx val="1"/>
          <c:order val="2"/>
          <c:tx>
            <c:v>Dec-10</c:v>
          </c:tx>
          <c:spPr>
            <a:ln w="28575">
              <a:noFill/>
            </a:ln>
          </c:spPr>
          <c:trendline>
            <c:spPr>
              <a:ln w="25400">
                <a:solidFill>
                  <a:schemeClr val="accent2"/>
                </a:solidFill>
                <a:prstDash val="dash"/>
              </a:ln>
            </c:spPr>
            <c:trendlineType val="linear"/>
          </c:trendline>
          <c:yVal>
            <c:numRef>
              <c:f>'ARL univs'!$R$3:$R$115</c:f>
            </c:numRef>
          </c:yVal>
        </c:ser>
        <c:ser>
          <c:idx val="3"/>
          <c:order val="3"/>
          <c:tx>
            <c:v>Jun-11</c:v>
          </c:tx>
          <c:spPr>
            <a:ln w="28575">
              <a:noFill/>
            </a:ln>
          </c:spPr>
          <c:marker>
            <c:symbol val="circle"/>
            <c:size val="7"/>
          </c:marker>
          <c:dPt>
            <c:idx val="22"/>
            <c:marker>
              <c:spPr>
                <a:solidFill>
                  <a:schemeClr val="accent4"/>
                </a:solidFill>
              </c:spPr>
            </c:marker>
          </c:dPt>
          <c:dPt>
            <c:idx val="105"/>
            <c:marker>
              <c:spPr>
                <a:solidFill>
                  <a:schemeClr val="accent4"/>
                </a:solidFill>
              </c:spPr>
            </c:marker>
          </c:dPt>
          <c:dPt>
            <c:idx val="109"/>
            <c:marker>
              <c:spPr>
                <a:solidFill>
                  <a:schemeClr val="accent4"/>
                </a:solidFill>
              </c:spPr>
            </c:marker>
          </c:dPt>
          <c:trendline>
            <c:spPr>
              <a:ln>
                <a:solidFill>
                  <a:srgbClr val="7030A0"/>
                </a:solidFill>
                <a:prstDash val="dash"/>
              </a:ln>
            </c:spPr>
            <c:trendlineType val="linear"/>
          </c:trendline>
          <c:yVal>
            <c:numRef>
              <c:f>'ARL univs'!$AF$3:$AF$115</c:f>
              <c:numCache>
                <c:formatCode>0%</c:formatCode>
                <c:ptCount val="113"/>
                <c:pt idx="0">
                  <c:v>0.26611443887628849</c:v>
                </c:pt>
                <c:pt idx="1">
                  <c:v>0.30821901605341384</c:v>
                </c:pt>
                <c:pt idx="2">
                  <c:v>0.36513534428704758</c:v>
                </c:pt>
                <c:pt idx="3">
                  <c:v>0.34379914548348661</c:v>
                </c:pt>
                <c:pt idx="4">
                  <c:v>0.4092558641060367</c:v>
                </c:pt>
                <c:pt idx="5">
                  <c:v>0.34279260006274226</c:v>
                </c:pt>
                <c:pt idx="6">
                  <c:v>0.55578823616565365</c:v>
                </c:pt>
                <c:pt idx="7">
                  <c:v>0.29736990681724196</c:v>
                </c:pt>
                <c:pt idx="8">
                  <c:v>0.32579328719819184</c:v>
                </c:pt>
                <c:pt idx="9">
                  <c:v>0.35675609386404467</c:v>
                </c:pt>
                <c:pt idx="10">
                  <c:v>0.31963553995613425</c:v>
                </c:pt>
                <c:pt idx="11">
                  <c:v>0.25931021484532685</c:v>
                </c:pt>
                <c:pt idx="12">
                  <c:v>0.36752364310820501</c:v>
                </c:pt>
                <c:pt idx="13">
                  <c:v>0.39431341903176736</c:v>
                </c:pt>
                <c:pt idx="14">
                  <c:v>0.35568578762166425</c:v>
                </c:pt>
                <c:pt idx="15">
                  <c:v>0.34619418947590758</c:v>
                </c:pt>
                <c:pt idx="16">
                  <c:v>0.32868993085892234</c:v>
                </c:pt>
                <c:pt idx="17">
                  <c:v>0.34068737366576268</c:v>
                </c:pt>
                <c:pt idx="18">
                  <c:v>0.33991238360952986</c:v>
                </c:pt>
                <c:pt idx="19">
                  <c:v>0.34312624786596896</c:v>
                </c:pt>
                <c:pt idx="20">
                  <c:v>0.37257828212419791</c:v>
                </c:pt>
                <c:pt idx="21">
                  <c:v>0.35916090370687898</c:v>
                </c:pt>
                <c:pt idx="22">
                  <c:v>0.35511000303772838</c:v>
                </c:pt>
                <c:pt idx="23">
                  <c:v>0.45350072980226575</c:v>
                </c:pt>
                <c:pt idx="24">
                  <c:v>0.29553287867057532</c:v>
                </c:pt>
                <c:pt idx="25">
                  <c:v>0.28847827833858741</c:v>
                </c:pt>
                <c:pt idx="26">
                  <c:v>0.31288542320506102</c:v>
                </c:pt>
                <c:pt idx="27">
                  <c:v>0.33550309013536306</c:v>
                </c:pt>
                <c:pt idx="28">
                  <c:v>0.38447012019904225</c:v>
                </c:pt>
                <c:pt idx="29">
                  <c:v>0.35647358497730636</c:v>
                </c:pt>
                <c:pt idx="30">
                  <c:v>0.36261771459531977</c:v>
                </c:pt>
                <c:pt idx="31">
                  <c:v>0.30420330823242442</c:v>
                </c:pt>
                <c:pt idx="32">
                  <c:v>0.26173064452719769</c:v>
                </c:pt>
                <c:pt idx="33">
                  <c:v>0.36902076276109913</c:v>
                </c:pt>
                <c:pt idx="34">
                  <c:v>0.31496845681699831</c:v>
                </c:pt>
                <c:pt idx="35">
                  <c:v>0.40476699675923006</c:v>
                </c:pt>
                <c:pt idx="36">
                  <c:v>0.28917926576500957</c:v>
                </c:pt>
                <c:pt idx="37">
                  <c:v>0.38823298392737493</c:v>
                </c:pt>
                <c:pt idx="38">
                  <c:v>0.33960101097547835</c:v>
                </c:pt>
                <c:pt idx="39">
                  <c:v>0.3907042538362599</c:v>
                </c:pt>
                <c:pt idx="40">
                  <c:v>0.25684316809976482</c:v>
                </c:pt>
                <c:pt idx="41">
                  <c:v>0.34254737219681464</c:v>
                </c:pt>
                <c:pt idx="42">
                  <c:v>0.37226356873884392</c:v>
                </c:pt>
                <c:pt idx="43">
                  <c:v>0.3716617164970053</c:v>
                </c:pt>
                <c:pt idx="44">
                  <c:v>0.34939479883957203</c:v>
                </c:pt>
                <c:pt idx="45">
                  <c:v>0.37573697747865836</c:v>
                </c:pt>
                <c:pt idx="46">
                  <c:v>0.33007170559488641</c:v>
                </c:pt>
                <c:pt idx="47">
                  <c:v>0.40932032431712767</c:v>
                </c:pt>
                <c:pt idx="48">
                  <c:v>0.32276871957976433</c:v>
                </c:pt>
                <c:pt idx="49">
                  <c:v>0.35730214831501339</c:v>
                </c:pt>
                <c:pt idx="50">
                  <c:v>0.37043830817594997</c:v>
                </c:pt>
                <c:pt idx="51">
                  <c:v>0.34934003959201687</c:v>
                </c:pt>
                <c:pt idx="52">
                  <c:v>0.34062472626203594</c:v>
                </c:pt>
                <c:pt idx="53">
                  <c:v>0.3621165171052485</c:v>
                </c:pt>
                <c:pt idx="54">
                  <c:v>0.41840137687839796</c:v>
                </c:pt>
                <c:pt idx="55">
                  <c:v>0.34893316649019784</c:v>
                </c:pt>
                <c:pt idx="56">
                  <c:v>0.41078509451713729</c:v>
                </c:pt>
                <c:pt idx="57">
                  <c:v>0.24216773072861755</c:v>
                </c:pt>
                <c:pt idx="58">
                  <c:v>0.36396351191395265</c:v>
                </c:pt>
                <c:pt idx="59">
                  <c:v>0.39959305403029827</c:v>
                </c:pt>
                <c:pt idx="60">
                  <c:v>0.40327116509376992</c:v>
                </c:pt>
                <c:pt idx="61">
                  <c:v>0.41854142728334381</c:v>
                </c:pt>
                <c:pt idx="62">
                  <c:v>0.37978338097593883</c:v>
                </c:pt>
                <c:pt idx="63">
                  <c:v>0.35684202166256185</c:v>
                </c:pt>
                <c:pt idx="64">
                  <c:v>0.30822050565235493</c:v>
                </c:pt>
                <c:pt idx="65">
                  <c:v>0.32619823294983458</c:v>
                </c:pt>
                <c:pt idx="66">
                  <c:v>0.21125551456574559</c:v>
                </c:pt>
                <c:pt idx="67">
                  <c:v>0.36537805998911987</c:v>
                </c:pt>
                <c:pt idx="68">
                  <c:v>0.4173570410185346</c:v>
                </c:pt>
                <c:pt idx="69">
                  <c:v>0.33092246438359479</c:v>
                </c:pt>
                <c:pt idx="70">
                  <c:v>0.37115136304944896</c:v>
                </c:pt>
                <c:pt idx="71">
                  <c:v>0.37302924910200186</c:v>
                </c:pt>
                <c:pt idx="72">
                  <c:v>0.36569977067405851</c:v>
                </c:pt>
                <c:pt idx="73">
                  <c:v>0.37120790560636791</c:v>
                </c:pt>
                <c:pt idx="74">
                  <c:v>0.39499429316810747</c:v>
                </c:pt>
                <c:pt idx="75">
                  <c:v>0.20574510250264494</c:v>
                </c:pt>
                <c:pt idx="76">
                  <c:v>0.33591034760532723</c:v>
                </c:pt>
                <c:pt idx="77">
                  <c:v>0.42213272898658272</c:v>
                </c:pt>
                <c:pt idx="78">
                  <c:v>0.33326714031449084</c:v>
                </c:pt>
                <c:pt idx="79">
                  <c:v>0.45700960391035006</c:v>
                </c:pt>
                <c:pt idx="80">
                  <c:v>0.39506860400266913</c:v>
                </c:pt>
                <c:pt idx="81">
                  <c:v>0.42362987663305651</c:v>
                </c:pt>
                <c:pt idx="82">
                  <c:v>0.31507610144211845</c:v>
                </c:pt>
                <c:pt idx="83">
                  <c:v>0.41243724841609097</c:v>
                </c:pt>
                <c:pt idx="84">
                  <c:v>0.32110992478892442</c:v>
                </c:pt>
                <c:pt idx="85">
                  <c:v>0.72227833239302452</c:v>
                </c:pt>
                <c:pt idx="86">
                  <c:v>0.37911937892172881</c:v>
                </c:pt>
                <c:pt idx="87">
                  <c:v>0.36476968931791837</c:v>
                </c:pt>
                <c:pt idx="88">
                  <c:v>0.37636187342790123</c:v>
                </c:pt>
                <c:pt idx="89">
                  <c:v>0.26142087034902051</c:v>
                </c:pt>
                <c:pt idx="90">
                  <c:v>0.35054058010933192</c:v>
                </c:pt>
                <c:pt idx="91">
                  <c:v>0.33426127962323032</c:v>
                </c:pt>
                <c:pt idx="92">
                  <c:v>0.40087612616354285</c:v>
                </c:pt>
                <c:pt idx="93">
                  <c:v>0.34710465286430747</c:v>
                </c:pt>
                <c:pt idx="94">
                  <c:v>0.36604832745887117</c:v>
                </c:pt>
                <c:pt idx="95">
                  <c:v>0.36559500090563302</c:v>
                </c:pt>
                <c:pt idx="96">
                  <c:v>0.38877306870738282</c:v>
                </c:pt>
                <c:pt idx="97">
                  <c:v>0.41419214705783752</c:v>
                </c:pt>
                <c:pt idx="98">
                  <c:v>0.37544511726293234</c:v>
                </c:pt>
                <c:pt idx="99">
                  <c:v>0.4441863123804094</c:v>
                </c:pt>
                <c:pt idx="100">
                  <c:v>0.36135081643907363</c:v>
                </c:pt>
                <c:pt idx="101">
                  <c:v>0.33859354304954148</c:v>
                </c:pt>
                <c:pt idx="102">
                  <c:v>0.36619939363289666</c:v>
                </c:pt>
                <c:pt idx="103">
                  <c:v>0.39515048390233654</c:v>
                </c:pt>
                <c:pt idx="104">
                  <c:v>0.35124533655214613</c:v>
                </c:pt>
                <c:pt idx="105">
                  <c:v>0.4174431598775365</c:v>
                </c:pt>
                <c:pt idx="106">
                  <c:v>0.33806553361933722</c:v>
                </c:pt>
                <c:pt idx="107">
                  <c:v>0.34664914627379884</c:v>
                </c:pt>
                <c:pt idx="108">
                  <c:v>0.43501353605283682</c:v>
                </c:pt>
                <c:pt idx="109">
                  <c:v>0.38037825565169286</c:v>
                </c:pt>
                <c:pt idx="110">
                  <c:v>0.31078668501076862</c:v>
                </c:pt>
                <c:pt idx="111">
                  <c:v>0.32342235959488147</c:v>
                </c:pt>
                <c:pt idx="112">
                  <c:v>0.51651035167518689</c:v>
                </c:pt>
              </c:numCache>
            </c:numRef>
          </c:yVal>
        </c:ser>
        <c:axId val="81059200"/>
        <c:axId val="81143296"/>
      </c:scatterChart>
      <c:valAx>
        <c:axId val="81059200"/>
        <c:scaling>
          <c:orientation val="minMax"/>
        </c:scaling>
        <c:axPos val="b"/>
        <c:title>
          <c:tx>
            <c:rich>
              <a:bodyPr/>
              <a:lstStyle/>
              <a:p>
                <a:pPr>
                  <a:defRPr sz="1200"/>
                </a:pPr>
                <a:r>
                  <a:rPr lang="en-US" sz="1200"/>
                  <a:t>Rank in ARL Investment Index (2007-2008)</a:t>
                </a:r>
              </a:p>
            </c:rich>
          </c:tx>
          <c:layout/>
        </c:title>
        <c:tickLblPos val="nextTo"/>
        <c:crossAx val="81143296"/>
        <c:crosses val="autoZero"/>
        <c:crossBetween val="midCat"/>
      </c:valAx>
      <c:valAx>
        <c:axId val="81143296"/>
        <c:scaling>
          <c:orientation val="minMax"/>
        </c:scaling>
        <c:axPos val="l"/>
        <c:majorGridlines/>
        <c:title>
          <c:tx>
            <c:rich>
              <a:bodyPr rot="-5400000" vert="horz"/>
              <a:lstStyle/>
              <a:p>
                <a:pPr>
                  <a:defRPr sz="1100" b="1"/>
                </a:pPr>
                <a:r>
                  <a:rPr lang="en-US" sz="1100" b="1"/>
                  <a:t>% of  Titles Duplicated</a:t>
                </a:r>
              </a:p>
            </c:rich>
          </c:tx>
          <c:layout/>
        </c:title>
        <c:numFmt formatCode="0%" sourceLinked="1"/>
        <c:tickLblPos val="nextTo"/>
        <c:crossAx val="81059200"/>
        <c:crosses val="autoZero"/>
        <c:crossBetween val="midCat"/>
      </c:valAx>
    </c:plotArea>
    <c:legend>
      <c:legendPos val="t"/>
      <c:legendEntry>
        <c:idx val="3"/>
        <c:delete val="1"/>
      </c:legendEntry>
      <c:legendEntry>
        <c:idx val="4"/>
        <c:delete val="1"/>
      </c:legendEntry>
      <c:legendEntry>
        <c:idx val="5"/>
        <c:delete val="1"/>
      </c:legendEntry>
      <c:legendEntry>
        <c:idx val="6"/>
        <c:delete val="1"/>
      </c:legendEntry>
      <c:legendEntry>
        <c:idx val="7"/>
        <c:delete val="1"/>
      </c:legendEntry>
      <c:layout>
        <c:manualLayout>
          <c:xMode val="edge"/>
          <c:yMode val="edge"/>
          <c:x val="0.37527837705270628"/>
          <c:y val="0.14106582574317736"/>
          <c:w val="0.23956697735461255"/>
          <c:h val="4.1348810111153274E-2"/>
        </c:manualLayout>
      </c:layout>
      <c:txPr>
        <a:bodyPr/>
        <a:lstStyle/>
        <a:p>
          <a:pPr>
            <a:defRPr sz="1200"/>
          </a:pPr>
          <a:endParaRPr lang="en-US"/>
        </a:p>
      </c:txP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b="1" i="0" baseline="0" dirty="0"/>
              <a:t>'Sample UK University' Library Titles Duplicated </a:t>
            </a:r>
            <a:endParaRPr lang="en-US" sz="2400" b="1" i="0" baseline="0" dirty="0" smtClean="0"/>
          </a:p>
          <a:p>
            <a:pPr>
              <a:defRPr sz="2400"/>
            </a:pPr>
            <a:r>
              <a:rPr lang="en-US" sz="2400" b="1" i="0" baseline="0" dirty="0" smtClean="0"/>
              <a:t>in </a:t>
            </a:r>
            <a:r>
              <a:rPr lang="en-US" sz="2400" b="1" i="0" baseline="0" dirty="0"/>
              <a:t>HathiTrust Digital Library</a:t>
            </a:r>
            <a:endParaRPr lang="en-US" sz="2400" dirty="0"/>
          </a:p>
        </c:rich>
      </c:tx>
      <c:layout/>
    </c:title>
    <c:plotArea>
      <c:layout/>
      <c:ofPieChart>
        <c:ofPieType val="bar"/>
        <c:varyColors val="1"/>
        <c:ser>
          <c:idx val="0"/>
          <c:order val="0"/>
          <c:dPt>
            <c:idx val="1"/>
            <c:spPr>
              <a:solidFill>
                <a:schemeClr val="accent3"/>
              </a:solidFill>
            </c:spPr>
          </c:dPt>
          <c:dPt>
            <c:idx val="2"/>
            <c:spPr>
              <a:solidFill>
                <a:schemeClr val="accent2"/>
              </a:solidFill>
            </c:spPr>
          </c:dPt>
          <c:dPt>
            <c:idx val="3"/>
            <c:spPr>
              <a:solidFill>
                <a:schemeClr val="accent6">
                  <a:lumMod val="75000"/>
                </a:schemeClr>
              </a:solidFill>
            </c:spPr>
          </c:dPt>
          <c:dLbls>
            <c:dLbl>
              <c:idx val="0"/>
              <c:layout>
                <c:manualLayout>
                  <c:x val="0.18638475746087294"/>
                  <c:y val="9.2348058765381685E-2"/>
                </c:manualLayout>
              </c:layout>
              <c:tx>
                <c:rich>
                  <a:bodyPr/>
                  <a:lstStyle/>
                  <a:p>
                    <a:pPr>
                      <a:defRPr sz="1600">
                        <a:solidFill>
                          <a:schemeClr val="bg1"/>
                        </a:solidFill>
                      </a:defRPr>
                    </a:pPr>
                    <a:r>
                      <a:rPr lang="en-US" sz="1600" dirty="0">
                        <a:solidFill>
                          <a:schemeClr val="bg1"/>
                        </a:solidFill>
                      </a:rPr>
                      <a:t>608,844
64%</a:t>
                    </a:r>
                  </a:p>
                </c:rich>
              </c:tx>
              <c:spPr/>
              <c:showVal val="1"/>
              <c:showPercent val="1"/>
              <c:separator>
</c:separator>
            </c:dLbl>
            <c:dLbl>
              <c:idx val="1"/>
              <c:layout>
                <c:manualLayout>
                  <c:x val="-0.14351851851851852"/>
                  <c:y val="0"/>
                </c:manualLayout>
              </c:layout>
              <c:tx>
                <c:rich>
                  <a:bodyPr/>
                  <a:lstStyle/>
                  <a:p>
                    <a:pPr>
                      <a:defRPr sz="1400" b="1"/>
                    </a:pPr>
                    <a:r>
                      <a:rPr lang="en-US" sz="1400" b="1"/>
                      <a:t>43,723 titles
5%</a:t>
                    </a:r>
                  </a:p>
                </c:rich>
              </c:tx>
              <c:spPr/>
              <c:showVal val="1"/>
              <c:showPercent val="1"/>
              <c:separator>
</c:separator>
            </c:dLbl>
            <c:dLbl>
              <c:idx val="2"/>
              <c:layout>
                <c:manualLayout>
                  <c:x val="-0.14197530864197541"/>
                  <c:y val="-4.3290043290043325E-3"/>
                </c:manualLayout>
              </c:layout>
              <c:tx>
                <c:rich>
                  <a:bodyPr/>
                  <a:lstStyle/>
                  <a:p>
                    <a:pPr>
                      <a:defRPr sz="1600" b="1"/>
                    </a:pPr>
                    <a:r>
                      <a:rPr lang="en-US" sz="1600" b="1"/>
                      <a:t>293,293 titles
31%</a:t>
                    </a:r>
                  </a:p>
                </c:rich>
              </c:tx>
              <c:spPr/>
              <c:showVal val="1"/>
              <c:showPercent val="1"/>
              <c:separator>
</c:separator>
            </c:dLbl>
            <c:dLbl>
              <c:idx val="3"/>
              <c:layout>
                <c:manualLayout>
                  <c:x val="-0.16562967823466498"/>
                  <c:y val="9.548607560418583E-2"/>
                </c:manualLayout>
              </c:layout>
              <c:tx>
                <c:rich>
                  <a:bodyPr/>
                  <a:lstStyle/>
                  <a:p>
                    <a:pPr>
                      <a:defRPr sz="1600">
                        <a:solidFill>
                          <a:schemeClr val="bg1"/>
                        </a:solidFill>
                      </a:defRPr>
                    </a:pPr>
                    <a:r>
                      <a:rPr lang="en-US" sz="1600">
                        <a:solidFill>
                          <a:schemeClr val="bg1"/>
                        </a:solidFill>
                      </a:rPr>
                      <a:t>337,016
36%</a:t>
                    </a:r>
                  </a:p>
                </c:rich>
              </c:tx>
              <c:spPr/>
              <c:showVal val="1"/>
              <c:showPercent val="1"/>
              <c:separator>
</c:separator>
            </c:dLbl>
            <c:txPr>
              <a:bodyPr/>
              <a:lstStyle/>
              <a:p>
                <a:pPr>
                  <a:defRPr sz="1600"/>
                </a:pPr>
                <a:endParaRPr lang="en-US"/>
              </a:p>
            </c:txPr>
            <c:showVal val="1"/>
            <c:showPercent val="1"/>
            <c:separator>
</c:separator>
            <c:showLeaderLines val="1"/>
          </c:dLbls>
          <c:cat>
            <c:strRef>
              <c:f>Sheet3!$B$36:$D$36</c:f>
              <c:strCache>
                <c:ptCount val="3"/>
                <c:pt idx="1">
                  <c:v>Digitized public domain</c:v>
                </c:pt>
                <c:pt idx="2">
                  <c:v>Digitized in copyright</c:v>
                </c:pt>
              </c:strCache>
            </c:strRef>
          </c:cat>
          <c:val>
            <c:numRef>
              <c:f>Sheet3!$B$37:$D$37</c:f>
              <c:numCache>
                <c:formatCode>General</c:formatCode>
                <c:ptCount val="3"/>
                <c:pt idx="0">
                  <c:v>608844</c:v>
                </c:pt>
                <c:pt idx="1">
                  <c:v>43723</c:v>
                </c:pt>
                <c:pt idx="2">
                  <c:v>293293</c:v>
                </c:pt>
              </c:numCache>
            </c:numRef>
          </c:val>
        </c:ser>
        <c:gapWidth val="100"/>
        <c:splitType val="pos"/>
        <c:splitPos val="2"/>
        <c:secondPieSize val="75"/>
        <c:serLines/>
      </c:ofPieChart>
    </c:plotArea>
    <c:legend>
      <c:legendPos val="b"/>
      <c:legendEntry>
        <c:idx val="0"/>
        <c:delete val="1"/>
      </c:legendEntry>
      <c:layout/>
      <c:txPr>
        <a:bodyPr/>
        <a:lstStyle/>
        <a:p>
          <a:pPr rtl="0">
            <a:defRPr sz="1600"/>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manualLayout>
          <c:layoutTarget val="inner"/>
          <c:xMode val="edge"/>
          <c:yMode val="edge"/>
          <c:x val="0.21919745847371919"/>
          <c:y val="4.2016806722689079E-2"/>
          <c:w val="0.73735497601806865"/>
          <c:h val="0.86932773109243699"/>
        </c:manualLayout>
      </c:layout>
      <c:bar3DChart>
        <c:barDir val="bar"/>
        <c:grouping val="stacked"/>
        <c:ser>
          <c:idx val="0"/>
          <c:order val="0"/>
          <c:tx>
            <c:v>Public domain</c:v>
          </c:tx>
          <c:spPr>
            <a:solidFill>
              <a:schemeClr val="accent3"/>
            </a:solidFill>
          </c:spPr>
          <c:cat>
            <c:strRef>
              <c:f>PIT!$B$90:$B$121</c:f>
              <c:strCache>
                <c:ptCount val="32"/>
                <c:pt idx="0">
                  <c:v>Language, Linguistics &amp; Literature</c:v>
                </c:pt>
                <c:pt idx="1">
                  <c:v>History &amp; Auxiliary Sciences</c:v>
                </c:pt>
                <c:pt idx="2">
                  <c:v>Business &amp; Economics</c:v>
                </c:pt>
                <c:pt idx="3">
                  <c:v>Government Documents</c:v>
                </c:pt>
                <c:pt idx="4">
                  <c:v>Philosophy &amp; Religion</c:v>
                </c:pt>
                <c:pt idx="5">
                  <c:v>Art &amp; Architecture</c:v>
                </c:pt>
                <c:pt idx="6">
                  <c:v>Political Science</c:v>
                </c:pt>
                <c:pt idx="7">
                  <c:v>Sociology</c:v>
                </c:pt>
                <c:pt idx="8">
                  <c:v>Library Science, Reference</c:v>
                </c:pt>
                <c:pt idx="9">
                  <c:v>Engineering &amp; Technology</c:v>
                </c:pt>
                <c:pt idx="10">
                  <c:v>Education</c:v>
                </c:pt>
                <c:pt idx="11">
                  <c:v>Music</c:v>
                </c:pt>
                <c:pt idx="12">
                  <c:v>Law</c:v>
                </c:pt>
                <c:pt idx="13">
                  <c:v>Physical Sciences</c:v>
                </c:pt>
                <c:pt idx="14">
                  <c:v>Performing Arts</c:v>
                </c:pt>
                <c:pt idx="15">
                  <c:v>Biological Sciences</c:v>
                </c:pt>
                <c:pt idx="16">
                  <c:v>Mathematics</c:v>
                </c:pt>
                <c:pt idx="17">
                  <c:v>Geography &amp; Earth Sciences</c:v>
                </c:pt>
                <c:pt idx="18">
                  <c:v>Computer Science</c:v>
                </c:pt>
                <c:pt idx="19">
                  <c:v>Anthropology</c:v>
                </c:pt>
                <c:pt idx="20">
                  <c:v>Health Professions &amp; Public Health</c:v>
                </c:pt>
                <c:pt idx="21">
                  <c:v>Psychology</c:v>
                </c:pt>
                <c:pt idx="22">
                  <c:v>Medicine By Discipline</c:v>
                </c:pt>
                <c:pt idx="23">
                  <c:v>Medicine</c:v>
                </c:pt>
                <c:pt idx="24">
                  <c:v>Chemistry</c:v>
                </c:pt>
                <c:pt idx="25">
                  <c:v>Preclinical Sciences</c:v>
                </c:pt>
                <c:pt idx="26">
                  <c:v>Agriculture</c:v>
                </c:pt>
                <c:pt idx="27">
                  <c:v>Physical Education &amp; Recreation</c:v>
                </c:pt>
                <c:pt idx="28">
                  <c:v>Health Facilities, Nursing</c:v>
                </c:pt>
                <c:pt idx="29">
                  <c:v>Medicine By Body System</c:v>
                </c:pt>
                <c:pt idx="30">
                  <c:v>Unknown Classification</c:v>
                </c:pt>
                <c:pt idx="31">
                  <c:v>Communicable Diseases &amp; Misc.</c:v>
                </c:pt>
              </c:strCache>
            </c:strRef>
          </c:cat>
          <c:val>
            <c:numRef>
              <c:f>PIT!$D$90:$D$121</c:f>
              <c:numCache>
                <c:formatCode>General</c:formatCode>
                <c:ptCount val="32"/>
                <c:pt idx="0">
                  <c:v>16047</c:v>
                </c:pt>
                <c:pt idx="1">
                  <c:v>12780</c:v>
                </c:pt>
                <c:pt idx="2">
                  <c:v>3625</c:v>
                </c:pt>
                <c:pt idx="3">
                  <c:v>34016</c:v>
                </c:pt>
                <c:pt idx="4">
                  <c:v>3488</c:v>
                </c:pt>
                <c:pt idx="5">
                  <c:v>2612</c:v>
                </c:pt>
                <c:pt idx="6">
                  <c:v>2014</c:v>
                </c:pt>
                <c:pt idx="7">
                  <c:v>1586</c:v>
                </c:pt>
                <c:pt idx="8">
                  <c:v>2266</c:v>
                </c:pt>
                <c:pt idx="9">
                  <c:v>1865</c:v>
                </c:pt>
                <c:pt idx="10">
                  <c:v>2244</c:v>
                </c:pt>
                <c:pt idx="11">
                  <c:v>1215</c:v>
                </c:pt>
                <c:pt idx="12">
                  <c:v>2207</c:v>
                </c:pt>
                <c:pt idx="13">
                  <c:v>1102</c:v>
                </c:pt>
                <c:pt idx="14">
                  <c:v>451</c:v>
                </c:pt>
                <c:pt idx="15">
                  <c:v>849</c:v>
                </c:pt>
                <c:pt idx="16">
                  <c:v>860</c:v>
                </c:pt>
                <c:pt idx="17">
                  <c:v>709</c:v>
                </c:pt>
                <c:pt idx="18">
                  <c:v>33</c:v>
                </c:pt>
                <c:pt idx="19">
                  <c:v>324</c:v>
                </c:pt>
                <c:pt idx="20">
                  <c:v>337</c:v>
                </c:pt>
                <c:pt idx="21">
                  <c:v>468</c:v>
                </c:pt>
                <c:pt idx="22">
                  <c:v>262</c:v>
                </c:pt>
                <c:pt idx="23">
                  <c:v>264</c:v>
                </c:pt>
                <c:pt idx="24">
                  <c:v>456</c:v>
                </c:pt>
                <c:pt idx="25">
                  <c:v>182</c:v>
                </c:pt>
                <c:pt idx="26">
                  <c:v>311</c:v>
                </c:pt>
                <c:pt idx="27">
                  <c:v>199</c:v>
                </c:pt>
                <c:pt idx="28">
                  <c:v>220</c:v>
                </c:pt>
                <c:pt idx="29">
                  <c:v>86</c:v>
                </c:pt>
                <c:pt idx="30">
                  <c:v>184</c:v>
                </c:pt>
                <c:pt idx="31">
                  <c:v>13</c:v>
                </c:pt>
              </c:numCache>
            </c:numRef>
          </c:val>
        </c:ser>
        <c:ser>
          <c:idx val="1"/>
          <c:order val="1"/>
          <c:tx>
            <c:v>In copyright</c:v>
          </c:tx>
          <c:spPr>
            <a:solidFill>
              <a:srgbClr val="EE8512"/>
            </a:solidFill>
          </c:spPr>
          <c:cat>
            <c:strRef>
              <c:f>PIT!$B$90:$B$121</c:f>
              <c:strCache>
                <c:ptCount val="32"/>
                <c:pt idx="0">
                  <c:v>Language, Linguistics &amp; Literature</c:v>
                </c:pt>
                <c:pt idx="1">
                  <c:v>History &amp; Auxiliary Sciences</c:v>
                </c:pt>
                <c:pt idx="2">
                  <c:v>Business &amp; Economics</c:v>
                </c:pt>
                <c:pt idx="3">
                  <c:v>Government Documents</c:v>
                </c:pt>
                <c:pt idx="4">
                  <c:v>Philosophy &amp; Religion</c:v>
                </c:pt>
                <c:pt idx="5">
                  <c:v>Art &amp; Architecture</c:v>
                </c:pt>
                <c:pt idx="6">
                  <c:v>Political Science</c:v>
                </c:pt>
                <c:pt idx="7">
                  <c:v>Sociology</c:v>
                </c:pt>
                <c:pt idx="8">
                  <c:v>Library Science, Reference</c:v>
                </c:pt>
                <c:pt idx="9">
                  <c:v>Engineering &amp; Technology</c:v>
                </c:pt>
                <c:pt idx="10">
                  <c:v>Education</c:v>
                </c:pt>
                <c:pt idx="11">
                  <c:v>Music</c:v>
                </c:pt>
                <c:pt idx="12">
                  <c:v>Law</c:v>
                </c:pt>
                <c:pt idx="13">
                  <c:v>Physical Sciences</c:v>
                </c:pt>
                <c:pt idx="14">
                  <c:v>Performing Arts</c:v>
                </c:pt>
                <c:pt idx="15">
                  <c:v>Biological Sciences</c:v>
                </c:pt>
                <c:pt idx="16">
                  <c:v>Mathematics</c:v>
                </c:pt>
                <c:pt idx="17">
                  <c:v>Geography &amp; Earth Sciences</c:v>
                </c:pt>
                <c:pt idx="18">
                  <c:v>Computer Science</c:v>
                </c:pt>
                <c:pt idx="19">
                  <c:v>Anthropology</c:v>
                </c:pt>
                <c:pt idx="20">
                  <c:v>Health Professions &amp; Public Health</c:v>
                </c:pt>
                <c:pt idx="21">
                  <c:v>Psychology</c:v>
                </c:pt>
                <c:pt idx="22">
                  <c:v>Medicine By Discipline</c:v>
                </c:pt>
                <c:pt idx="23">
                  <c:v>Medicine</c:v>
                </c:pt>
                <c:pt idx="24">
                  <c:v>Chemistry</c:v>
                </c:pt>
                <c:pt idx="25">
                  <c:v>Preclinical Sciences</c:v>
                </c:pt>
                <c:pt idx="26">
                  <c:v>Agriculture</c:v>
                </c:pt>
                <c:pt idx="27">
                  <c:v>Physical Education &amp; Recreation</c:v>
                </c:pt>
                <c:pt idx="28">
                  <c:v>Health Facilities, Nursing</c:v>
                </c:pt>
                <c:pt idx="29">
                  <c:v>Medicine By Body System</c:v>
                </c:pt>
                <c:pt idx="30">
                  <c:v>Unknown Classification</c:v>
                </c:pt>
                <c:pt idx="31">
                  <c:v>Communicable Diseases &amp; Misc.</c:v>
                </c:pt>
              </c:strCache>
            </c:strRef>
          </c:cat>
          <c:val>
            <c:numRef>
              <c:f>PIT!$E$90:$E$121</c:f>
              <c:numCache>
                <c:formatCode>General</c:formatCode>
                <c:ptCount val="32"/>
                <c:pt idx="0">
                  <c:v>208815</c:v>
                </c:pt>
                <c:pt idx="1">
                  <c:v>132580</c:v>
                </c:pt>
                <c:pt idx="2">
                  <c:v>71205</c:v>
                </c:pt>
                <c:pt idx="3">
                  <c:v>8441</c:v>
                </c:pt>
                <c:pt idx="4">
                  <c:v>35744</c:v>
                </c:pt>
                <c:pt idx="5">
                  <c:v>35217</c:v>
                </c:pt>
                <c:pt idx="6">
                  <c:v>32450</c:v>
                </c:pt>
                <c:pt idx="7">
                  <c:v>31731</c:v>
                </c:pt>
                <c:pt idx="8">
                  <c:v>29773</c:v>
                </c:pt>
                <c:pt idx="9">
                  <c:v>25755</c:v>
                </c:pt>
                <c:pt idx="10">
                  <c:v>24200</c:v>
                </c:pt>
                <c:pt idx="11">
                  <c:v>18342</c:v>
                </c:pt>
                <c:pt idx="12">
                  <c:v>12888</c:v>
                </c:pt>
                <c:pt idx="13">
                  <c:v>13602</c:v>
                </c:pt>
                <c:pt idx="14">
                  <c:v>12228</c:v>
                </c:pt>
                <c:pt idx="15">
                  <c:v>8635</c:v>
                </c:pt>
                <c:pt idx="16">
                  <c:v>8367</c:v>
                </c:pt>
                <c:pt idx="17">
                  <c:v>7911</c:v>
                </c:pt>
                <c:pt idx="18">
                  <c:v>8487</c:v>
                </c:pt>
                <c:pt idx="19">
                  <c:v>7861</c:v>
                </c:pt>
                <c:pt idx="20">
                  <c:v>7786</c:v>
                </c:pt>
                <c:pt idx="21">
                  <c:v>6386</c:v>
                </c:pt>
                <c:pt idx="22">
                  <c:v>6565</c:v>
                </c:pt>
                <c:pt idx="23">
                  <c:v>5594</c:v>
                </c:pt>
                <c:pt idx="24">
                  <c:v>4959</c:v>
                </c:pt>
                <c:pt idx="25">
                  <c:v>3520</c:v>
                </c:pt>
                <c:pt idx="26">
                  <c:v>2799</c:v>
                </c:pt>
                <c:pt idx="27">
                  <c:v>1987</c:v>
                </c:pt>
                <c:pt idx="28">
                  <c:v>1669</c:v>
                </c:pt>
                <c:pt idx="29">
                  <c:v>1791</c:v>
                </c:pt>
                <c:pt idx="30">
                  <c:v>570</c:v>
                </c:pt>
                <c:pt idx="31">
                  <c:v>329</c:v>
                </c:pt>
              </c:numCache>
            </c:numRef>
          </c:val>
        </c:ser>
        <c:shape val="box"/>
        <c:axId val="81794176"/>
        <c:axId val="81795712"/>
        <c:axId val="0"/>
      </c:bar3DChart>
      <c:catAx>
        <c:axId val="81794176"/>
        <c:scaling>
          <c:orientation val="minMax"/>
        </c:scaling>
        <c:axPos val="l"/>
        <c:tickLblPos val="nextTo"/>
        <c:txPr>
          <a:bodyPr/>
          <a:lstStyle/>
          <a:p>
            <a:pPr>
              <a:defRPr sz="800"/>
            </a:pPr>
            <a:endParaRPr lang="en-US"/>
          </a:p>
        </c:txPr>
        <c:crossAx val="81795712"/>
        <c:crosses val="autoZero"/>
        <c:auto val="1"/>
        <c:lblAlgn val="ctr"/>
        <c:lblOffset val="100"/>
      </c:catAx>
      <c:valAx>
        <c:axId val="81795712"/>
        <c:scaling>
          <c:orientation val="minMax"/>
        </c:scaling>
        <c:axPos val="b"/>
        <c:majorGridlines/>
        <c:title>
          <c:tx>
            <c:rich>
              <a:bodyPr/>
              <a:lstStyle/>
              <a:p>
                <a:pPr>
                  <a:defRPr/>
                </a:pPr>
                <a:r>
                  <a:rPr lang="en-US" dirty="0" smtClean="0"/>
                  <a:t>Titles / Editions</a:t>
                </a:r>
                <a:endParaRPr lang="en-US" dirty="0"/>
              </a:p>
            </c:rich>
          </c:tx>
          <c:layout/>
        </c:title>
        <c:numFmt formatCode="#,##0" sourceLinked="0"/>
        <c:tickLblPos val="nextTo"/>
        <c:crossAx val="81794176"/>
        <c:crosses val="autoZero"/>
        <c:crossBetween val="between"/>
      </c:valAx>
    </c:plotArea>
    <c:legend>
      <c:legendPos val="r"/>
      <c:layout>
        <c:manualLayout>
          <c:xMode val="edge"/>
          <c:yMode val="edge"/>
          <c:x val="0.79374864538114165"/>
          <c:y val="0.35259781123850747"/>
          <c:w val="0.15012171211295486"/>
          <c:h val="9.646973952817299E-2"/>
        </c:manualLayout>
      </c:layout>
      <c:overlay val="1"/>
      <c:txPr>
        <a:bodyPr/>
        <a:lstStyle/>
        <a:p>
          <a:pPr>
            <a:defRPr sz="1200"/>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1D658-A647-4BEF-B728-D7A1810755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B098460-B3E6-4C46-967D-C1CD553464D3}">
      <dgm:prSet custT="1"/>
      <dgm:spPr/>
      <dgm:t>
        <a:bodyPr/>
        <a:lstStyle/>
        <a:p>
          <a:pPr rtl="0"/>
          <a:r>
            <a:rPr lang="en-US" sz="1400" b="1" dirty="0" smtClean="0"/>
            <a:t>Research Information Management</a:t>
          </a:r>
          <a:endParaRPr lang="en-US" sz="1400" b="1" dirty="0"/>
        </a:p>
      </dgm:t>
    </dgm:pt>
    <dgm:pt modelId="{80176C48-5FA3-49F0-A0BE-DA3370D14622}" type="parTrans" cxnId="{8BB11C19-2B52-4EFA-9F26-2D02EBA7BB5B}">
      <dgm:prSet/>
      <dgm:spPr/>
      <dgm:t>
        <a:bodyPr/>
        <a:lstStyle/>
        <a:p>
          <a:endParaRPr lang="en-US"/>
        </a:p>
      </dgm:t>
    </dgm:pt>
    <dgm:pt modelId="{5EE174B3-CB14-4098-838B-0B9298602277}" type="sibTrans" cxnId="{8BB11C19-2B52-4EFA-9F26-2D02EBA7BB5B}">
      <dgm:prSet/>
      <dgm:spPr/>
      <dgm:t>
        <a:bodyPr/>
        <a:lstStyle/>
        <a:p>
          <a:endParaRPr lang="en-US"/>
        </a:p>
      </dgm:t>
    </dgm:pt>
    <dgm:pt modelId="{7913D320-5BA4-42F7-9504-8EA63F9EB0FC}">
      <dgm:prSet/>
      <dgm:spPr>
        <a:solidFill>
          <a:schemeClr val="accent1">
            <a:lumMod val="60000"/>
            <a:lumOff val="40000"/>
          </a:schemeClr>
        </a:solidFill>
      </dgm:spPr>
      <dgm:t>
        <a:bodyPr/>
        <a:lstStyle/>
        <a:p>
          <a:pPr rtl="0"/>
          <a:r>
            <a:rPr lang="en-US" dirty="0" smtClean="0"/>
            <a:t>Opportunities for libraries in support of research process and outputs</a:t>
          </a:r>
          <a:endParaRPr lang="en-US" dirty="0"/>
        </a:p>
      </dgm:t>
    </dgm:pt>
    <dgm:pt modelId="{072C9FB4-0D1F-4587-80E3-78EC977AD0C1}" type="parTrans" cxnId="{3FF4143B-8DD4-4C47-9995-51A9849D2093}">
      <dgm:prSet/>
      <dgm:spPr/>
      <dgm:t>
        <a:bodyPr/>
        <a:lstStyle/>
        <a:p>
          <a:endParaRPr lang="en-US"/>
        </a:p>
      </dgm:t>
    </dgm:pt>
    <dgm:pt modelId="{C32FDB9C-078B-4A1E-AF41-33A944340DF8}" type="sibTrans" cxnId="{3FF4143B-8DD4-4C47-9995-51A9849D2093}">
      <dgm:prSet/>
      <dgm:spPr/>
      <dgm:t>
        <a:bodyPr/>
        <a:lstStyle/>
        <a:p>
          <a:endParaRPr lang="en-US"/>
        </a:p>
      </dgm:t>
    </dgm:pt>
    <dgm:pt modelId="{370B6759-7FED-43D0-8E91-4CA48625BA3F}">
      <dgm:prSet custT="1"/>
      <dgm:spPr/>
      <dgm:t>
        <a:bodyPr/>
        <a:lstStyle/>
        <a:p>
          <a:pPr rtl="0"/>
          <a:r>
            <a:rPr lang="en-US" sz="1400" b="1" dirty="0" smtClean="0"/>
            <a:t>Mobilizing Unique Materials</a:t>
          </a:r>
          <a:endParaRPr lang="en-US" sz="1400" b="1" dirty="0"/>
        </a:p>
      </dgm:t>
    </dgm:pt>
    <dgm:pt modelId="{80092873-C9E2-4E19-9787-78C4280BCFD3}" type="parTrans" cxnId="{B33820A0-4E6C-4572-91DA-9B6590802855}">
      <dgm:prSet/>
      <dgm:spPr/>
      <dgm:t>
        <a:bodyPr/>
        <a:lstStyle/>
        <a:p>
          <a:endParaRPr lang="en-US"/>
        </a:p>
      </dgm:t>
    </dgm:pt>
    <dgm:pt modelId="{ACCEEFF3-B6C3-48CB-8D17-0EAF4C0154E3}" type="sibTrans" cxnId="{B33820A0-4E6C-4572-91DA-9B6590802855}">
      <dgm:prSet/>
      <dgm:spPr/>
      <dgm:t>
        <a:bodyPr/>
        <a:lstStyle/>
        <a:p>
          <a:endParaRPr lang="en-US"/>
        </a:p>
      </dgm:t>
    </dgm:pt>
    <dgm:pt modelId="{54D1FB34-AC6A-478F-B2D5-2B5983853376}">
      <dgm:prSet/>
      <dgm:spPr>
        <a:solidFill>
          <a:schemeClr val="accent1">
            <a:lumMod val="60000"/>
            <a:lumOff val="40000"/>
          </a:schemeClr>
        </a:solidFill>
      </dgm:spPr>
      <dgm:t>
        <a:bodyPr/>
        <a:lstStyle/>
        <a:p>
          <a:pPr rtl="0"/>
          <a:r>
            <a:rPr lang="en-US" dirty="0" smtClean="0"/>
            <a:t>Describe, disclose, discover, deliver effectively</a:t>
          </a:r>
          <a:endParaRPr lang="en-US" dirty="0"/>
        </a:p>
      </dgm:t>
    </dgm:pt>
    <dgm:pt modelId="{4098943F-327C-46F4-907E-9E3A3E204C24}" type="parTrans" cxnId="{D551CAD1-9AFA-4643-854B-6C7AA4B1BAD7}">
      <dgm:prSet/>
      <dgm:spPr/>
      <dgm:t>
        <a:bodyPr/>
        <a:lstStyle/>
        <a:p>
          <a:endParaRPr lang="en-US"/>
        </a:p>
      </dgm:t>
    </dgm:pt>
    <dgm:pt modelId="{F580B6CA-B78F-44AC-87BF-E883F686A955}" type="sibTrans" cxnId="{D551CAD1-9AFA-4643-854B-6C7AA4B1BAD7}">
      <dgm:prSet/>
      <dgm:spPr/>
      <dgm:t>
        <a:bodyPr/>
        <a:lstStyle/>
        <a:p>
          <a:endParaRPr lang="en-US"/>
        </a:p>
      </dgm:t>
    </dgm:pt>
    <dgm:pt modelId="{E3461B66-DBFB-416A-B697-F7F34ECB93A1}">
      <dgm:prSet custT="1"/>
      <dgm:spPr/>
      <dgm:t>
        <a:bodyPr/>
        <a:lstStyle/>
        <a:p>
          <a:pPr rtl="0"/>
          <a:r>
            <a:rPr lang="en-US" sz="1400" b="1" dirty="0" smtClean="0"/>
            <a:t>Metadata Support and Management</a:t>
          </a:r>
          <a:endParaRPr lang="en-US" sz="1400" b="1" dirty="0"/>
        </a:p>
      </dgm:t>
    </dgm:pt>
    <dgm:pt modelId="{C9C97679-AA8F-4097-9948-6A37CB5B6714}" type="parTrans" cxnId="{78083254-9584-4FE7-9526-1C98DCCB7588}">
      <dgm:prSet/>
      <dgm:spPr/>
      <dgm:t>
        <a:bodyPr/>
        <a:lstStyle/>
        <a:p>
          <a:endParaRPr lang="en-US"/>
        </a:p>
      </dgm:t>
    </dgm:pt>
    <dgm:pt modelId="{7C4DFAA2-E794-44C8-9287-77BF8665978E}" type="sibTrans" cxnId="{78083254-9584-4FE7-9526-1C98DCCB7588}">
      <dgm:prSet/>
      <dgm:spPr/>
      <dgm:t>
        <a:bodyPr/>
        <a:lstStyle/>
        <a:p>
          <a:endParaRPr lang="en-US"/>
        </a:p>
      </dgm:t>
    </dgm:pt>
    <dgm:pt modelId="{9291F406-242D-4DB0-ABD6-BC2C6341B65B}">
      <dgm:prSet/>
      <dgm:spPr>
        <a:solidFill>
          <a:schemeClr val="accent1">
            <a:lumMod val="60000"/>
            <a:lumOff val="40000"/>
          </a:schemeClr>
        </a:solidFill>
      </dgm:spPr>
      <dgm:t>
        <a:bodyPr/>
        <a:lstStyle/>
        <a:p>
          <a:pPr rtl="0"/>
          <a:r>
            <a:rPr lang="en-US" dirty="0" smtClean="0"/>
            <a:t>New models, workflows for network level services</a:t>
          </a:r>
          <a:endParaRPr lang="en-US" dirty="0"/>
        </a:p>
      </dgm:t>
    </dgm:pt>
    <dgm:pt modelId="{6FCECBFB-C488-4FE6-9BFE-AD489C776858}" type="parTrans" cxnId="{3BEC4C96-DFB4-45D7-96E8-B26F13ABC37A}">
      <dgm:prSet/>
      <dgm:spPr/>
      <dgm:t>
        <a:bodyPr/>
        <a:lstStyle/>
        <a:p>
          <a:endParaRPr lang="en-US"/>
        </a:p>
      </dgm:t>
    </dgm:pt>
    <dgm:pt modelId="{493D6E15-EBDB-4ED0-8030-42D13E3B8611}" type="sibTrans" cxnId="{3BEC4C96-DFB4-45D7-96E8-B26F13ABC37A}">
      <dgm:prSet/>
      <dgm:spPr/>
      <dgm:t>
        <a:bodyPr/>
        <a:lstStyle/>
        <a:p>
          <a:endParaRPr lang="en-US"/>
        </a:p>
      </dgm:t>
    </dgm:pt>
    <dgm:pt modelId="{EA4DB63A-EBFD-4CC1-BE9B-DD95AB21CF81}">
      <dgm:prSet custT="1"/>
      <dgm:spPr/>
      <dgm:t>
        <a:bodyPr/>
        <a:lstStyle/>
        <a:p>
          <a:pPr rtl="0"/>
          <a:r>
            <a:rPr lang="en-US" sz="1400" b="1" dirty="0" smtClean="0"/>
            <a:t>Infrastructure and Standards Support</a:t>
          </a:r>
          <a:endParaRPr lang="en-US" sz="1400" b="1" dirty="0"/>
        </a:p>
      </dgm:t>
    </dgm:pt>
    <dgm:pt modelId="{D7048B85-AFC6-4F11-8F4F-6B3EB4DAB7F5}" type="parTrans" cxnId="{5819A1AA-23FA-46A4-8130-3E793142AAEF}">
      <dgm:prSet/>
      <dgm:spPr/>
      <dgm:t>
        <a:bodyPr/>
        <a:lstStyle/>
        <a:p>
          <a:endParaRPr lang="en-US"/>
        </a:p>
      </dgm:t>
    </dgm:pt>
    <dgm:pt modelId="{364D883B-CDFF-4075-B27D-29DA793432B7}" type="sibTrans" cxnId="{5819A1AA-23FA-46A4-8130-3E793142AAEF}">
      <dgm:prSet/>
      <dgm:spPr/>
      <dgm:t>
        <a:bodyPr/>
        <a:lstStyle/>
        <a:p>
          <a:endParaRPr lang="en-US"/>
        </a:p>
      </dgm:t>
    </dgm:pt>
    <dgm:pt modelId="{39BE6A79-D007-4918-B998-9BE07F6BA439}">
      <dgm:prSet/>
      <dgm:spPr>
        <a:solidFill>
          <a:schemeClr val="accent1">
            <a:lumMod val="60000"/>
            <a:lumOff val="40000"/>
          </a:schemeClr>
        </a:solidFill>
      </dgm:spPr>
      <dgm:t>
        <a:bodyPr/>
        <a:lstStyle/>
        <a:p>
          <a:pPr rtl="0"/>
          <a:r>
            <a:rPr lang="en-US" dirty="0" smtClean="0"/>
            <a:t>Support new architectures and their adoption</a:t>
          </a:r>
          <a:endParaRPr lang="en-US" dirty="0"/>
        </a:p>
      </dgm:t>
    </dgm:pt>
    <dgm:pt modelId="{DF4A693F-21E0-45D0-BD53-51F84CFF2C85}" type="parTrans" cxnId="{E70758D6-0439-423A-8390-6ABF61AFAFF7}">
      <dgm:prSet/>
      <dgm:spPr/>
      <dgm:t>
        <a:bodyPr/>
        <a:lstStyle/>
        <a:p>
          <a:endParaRPr lang="en-US"/>
        </a:p>
      </dgm:t>
    </dgm:pt>
    <dgm:pt modelId="{BEA08FEF-748A-4990-A333-6CD399A4EE68}" type="sibTrans" cxnId="{E70758D6-0439-423A-8390-6ABF61AFAFF7}">
      <dgm:prSet/>
      <dgm:spPr/>
      <dgm:t>
        <a:bodyPr/>
        <a:lstStyle/>
        <a:p>
          <a:endParaRPr lang="en-US"/>
        </a:p>
      </dgm:t>
    </dgm:pt>
    <dgm:pt modelId="{ACB535C7-D5A3-4608-B747-0295C6468100}">
      <dgm:prSet custT="1"/>
      <dgm:spPr/>
      <dgm:t>
        <a:bodyPr/>
        <a:lstStyle/>
        <a:p>
          <a:pPr rtl="0"/>
          <a:r>
            <a:rPr lang="en-US" sz="1400" b="1" dirty="0" smtClean="0"/>
            <a:t>System-wide Organization</a:t>
          </a:r>
          <a:endParaRPr lang="en-US" sz="1400" b="1" dirty="0"/>
        </a:p>
      </dgm:t>
    </dgm:pt>
    <dgm:pt modelId="{3C40B384-7A2C-483A-90A5-11BC2D09A2BE}" type="parTrans" cxnId="{881ECEBD-D1B1-44D1-8D36-936938185378}">
      <dgm:prSet/>
      <dgm:spPr/>
      <dgm:t>
        <a:bodyPr/>
        <a:lstStyle/>
        <a:p>
          <a:endParaRPr lang="en-US"/>
        </a:p>
      </dgm:t>
    </dgm:pt>
    <dgm:pt modelId="{693AC319-346A-4134-88A4-92E018BE8BCB}" type="sibTrans" cxnId="{881ECEBD-D1B1-44D1-8D36-936938185378}">
      <dgm:prSet/>
      <dgm:spPr/>
      <dgm:t>
        <a:bodyPr/>
        <a:lstStyle/>
        <a:p>
          <a:endParaRPr lang="en-US"/>
        </a:p>
      </dgm:t>
    </dgm:pt>
    <dgm:pt modelId="{EF874798-DAA6-46D6-BC0B-B1A8A26791EF}">
      <dgm:prSet/>
      <dgm:spPr>
        <a:solidFill>
          <a:schemeClr val="accent1">
            <a:lumMod val="60000"/>
            <a:lumOff val="40000"/>
          </a:schemeClr>
        </a:solidFill>
      </dgm:spPr>
      <dgm:t>
        <a:bodyPr/>
        <a:lstStyle/>
        <a:p>
          <a:pPr rtl="0"/>
          <a:r>
            <a:rPr lang="en-US" dirty="0" smtClean="0"/>
            <a:t>Cooperative models of acquiring and managing collections</a:t>
          </a:r>
          <a:endParaRPr lang="en-US" dirty="0"/>
        </a:p>
      </dgm:t>
    </dgm:pt>
    <dgm:pt modelId="{1B206E67-E682-4D27-B5ED-A4FC62AB6EEB}" type="parTrans" cxnId="{6EF76BC7-5D24-484F-B959-ADD8DB39D9FB}">
      <dgm:prSet/>
      <dgm:spPr/>
      <dgm:t>
        <a:bodyPr/>
        <a:lstStyle/>
        <a:p>
          <a:endParaRPr lang="en-US"/>
        </a:p>
      </dgm:t>
    </dgm:pt>
    <dgm:pt modelId="{655AD941-F148-4599-A920-2509B411E062}" type="sibTrans" cxnId="{6EF76BC7-5D24-484F-B959-ADD8DB39D9FB}">
      <dgm:prSet/>
      <dgm:spPr/>
      <dgm:t>
        <a:bodyPr/>
        <a:lstStyle/>
        <a:p>
          <a:endParaRPr lang="en-US"/>
        </a:p>
      </dgm:t>
    </dgm:pt>
    <dgm:pt modelId="{2BF56022-5DED-49D4-845A-FB45E675B896}">
      <dgm:prSet custT="1"/>
      <dgm:spPr/>
      <dgm:t>
        <a:bodyPr/>
        <a:lstStyle/>
        <a:p>
          <a:pPr rtl="0"/>
          <a:r>
            <a:rPr lang="en-US" sz="1400" b="1" dirty="0" smtClean="0"/>
            <a:t>User Behavior</a:t>
          </a:r>
          <a:endParaRPr lang="en-US" sz="1400" b="1" dirty="0"/>
        </a:p>
      </dgm:t>
    </dgm:pt>
    <dgm:pt modelId="{12881DD5-D76E-42A8-92FC-B424590FABC2}" type="parTrans" cxnId="{5290C312-5355-4B41-87EF-F04DE2830CD1}">
      <dgm:prSet/>
      <dgm:spPr/>
      <dgm:t>
        <a:bodyPr/>
        <a:lstStyle/>
        <a:p>
          <a:endParaRPr lang="en-US"/>
        </a:p>
      </dgm:t>
    </dgm:pt>
    <dgm:pt modelId="{D69020B0-121E-457F-AFDD-E8BF44E4914C}" type="sibTrans" cxnId="{5290C312-5355-4B41-87EF-F04DE2830CD1}">
      <dgm:prSet/>
      <dgm:spPr/>
      <dgm:t>
        <a:bodyPr/>
        <a:lstStyle/>
        <a:p>
          <a:endParaRPr lang="en-US"/>
        </a:p>
      </dgm:t>
    </dgm:pt>
    <dgm:pt modelId="{4F05237B-8ABD-4112-B2DF-D23ACF106661}" type="pres">
      <dgm:prSet presAssocID="{21C1D658-A647-4BEF-B728-D7A18107554A}" presName="Name0" presStyleCnt="0">
        <dgm:presLayoutVars>
          <dgm:dir/>
          <dgm:animLvl val="lvl"/>
          <dgm:resizeHandles val="exact"/>
        </dgm:presLayoutVars>
      </dgm:prSet>
      <dgm:spPr/>
      <dgm:t>
        <a:bodyPr/>
        <a:lstStyle/>
        <a:p>
          <a:endParaRPr lang="en-US"/>
        </a:p>
      </dgm:t>
    </dgm:pt>
    <dgm:pt modelId="{C8A51FC0-714E-4779-9342-3BE2FA2997E2}" type="pres">
      <dgm:prSet presAssocID="{5B098460-B3E6-4C46-967D-C1CD553464D3}" presName="linNode" presStyleCnt="0"/>
      <dgm:spPr/>
    </dgm:pt>
    <dgm:pt modelId="{FD34BD8D-CF9E-48C0-BDC4-7F380E2D30D4}" type="pres">
      <dgm:prSet presAssocID="{5B098460-B3E6-4C46-967D-C1CD553464D3}" presName="parentText" presStyleLbl="node1" presStyleIdx="0" presStyleCnt="11">
        <dgm:presLayoutVars>
          <dgm:chMax val="1"/>
          <dgm:bulletEnabled val="1"/>
        </dgm:presLayoutVars>
      </dgm:prSet>
      <dgm:spPr/>
      <dgm:t>
        <a:bodyPr/>
        <a:lstStyle/>
        <a:p>
          <a:endParaRPr lang="en-US"/>
        </a:p>
      </dgm:t>
    </dgm:pt>
    <dgm:pt modelId="{71C97C8F-C12B-4F53-A4BF-57B97565217B}" type="pres">
      <dgm:prSet presAssocID="{5EE174B3-CB14-4098-838B-0B9298602277}" presName="sp" presStyleCnt="0"/>
      <dgm:spPr/>
    </dgm:pt>
    <dgm:pt modelId="{522A8D43-FCD2-48B5-80A9-AD17D9793375}" type="pres">
      <dgm:prSet presAssocID="{7913D320-5BA4-42F7-9504-8EA63F9EB0FC}" presName="linNode" presStyleCnt="0"/>
      <dgm:spPr/>
    </dgm:pt>
    <dgm:pt modelId="{C3F61EBC-1A32-4988-A9A0-8C2C70FC2872}" type="pres">
      <dgm:prSet presAssocID="{7913D320-5BA4-42F7-9504-8EA63F9EB0FC}" presName="parentText" presStyleLbl="node1" presStyleIdx="1" presStyleCnt="11" custLinFactNeighborX="9150" custLinFactNeighborY="-8050">
        <dgm:presLayoutVars>
          <dgm:chMax val="1"/>
          <dgm:bulletEnabled val="1"/>
        </dgm:presLayoutVars>
      </dgm:prSet>
      <dgm:spPr/>
      <dgm:t>
        <a:bodyPr/>
        <a:lstStyle/>
        <a:p>
          <a:endParaRPr lang="en-US"/>
        </a:p>
      </dgm:t>
    </dgm:pt>
    <dgm:pt modelId="{B11A5C54-56EF-4C66-8310-0C6906ACCEDB}" type="pres">
      <dgm:prSet presAssocID="{C32FDB9C-078B-4A1E-AF41-33A944340DF8}" presName="sp" presStyleCnt="0"/>
      <dgm:spPr/>
    </dgm:pt>
    <dgm:pt modelId="{C8C826C9-0930-4651-8DE5-9F254D5DC4A9}" type="pres">
      <dgm:prSet presAssocID="{370B6759-7FED-43D0-8E91-4CA48625BA3F}" presName="linNode" presStyleCnt="0"/>
      <dgm:spPr/>
    </dgm:pt>
    <dgm:pt modelId="{B9873928-455D-4087-A2AB-77A481FD9203}" type="pres">
      <dgm:prSet presAssocID="{370B6759-7FED-43D0-8E91-4CA48625BA3F}" presName="parentText" presStyleLbl="node1" presStyleIdx="2" presStyleCnt="11">
        <dgm:presLayoutVars>
          <dgm:chMax val="1"/>
          <dgm:bulletEnabled val="1"/>
        </dgm:presLayoutVars>
      </dgm:prSet>
      <dgm:spPr/>
      <dgm:t>
        <a:bodyPr/>
        <a:lstStyle/>
        <a:p>
          <a:endParaRPr lang="en-US"/>
        </a:p>
      </dgm:t>
    </dgm:pt>
    <dgm:pt modelId="{6FDB633A-9D09-4014-9168-05CC879A70C3}" type="pres">
      <dgm:prSet presAssocID="{ACCEEFF3-B6C3-48CB-8D17-0EAF4C0154E3}" presName="sp" presStyleCnt="0"/>
      <dgm:spPr/>
    </dgm:pt>
    <dgm:pt modelId="{755EFE81-04B6-4862-A12A-CE0F11062E07}" type="pres">
      <dgm:prSet presAssocID="{54D1FB34-AC6A-478F-B2D5-2B5983853376}" presName="linNode" presStyleCnt="0"/>
      <dgm:spPr/>
    </dgm:pt>
    <dgm:pt modelId="{FEC6EBB3-520F-43FA-B9A7-C26F0A352522}" type="pres">
      <dgm:prSet presAssocID="{54D1FB34-AC6A-478F-B2D5-2B5983853376}" presName="parentText" presStyleLbl="node1" presStyleIdx="3" presStyleCnt="11" custLinFactNeighborX="9150" custLinFactNeighborY="-7384">
        <dgm:presLayoutVars>
          <dgm:chMax val="1"/>
          <dgm:bulletEnabled val="1"/>
        </dgm:presLayoutVars>
      </dgm:prSet>
      <dgm:spPr/>
      <dgm:t>
        <a:bodyPr/>
        <a:lstStyle/>
        <a:p>
          <a:endParaRPr lang="en-US"/>
        </a:p>
      </dgm:t>
    </dgm:pt>
    <dgm:pt modelId="{9E22AE8B-2DD3-4A7D-921C-269F6087A5EF}" type="pres">
      <dgm:prSet presAssocID="{F580B6CA-B78F-44AC-87BF-E883F686A955}" presName="sp" presStyleCnt="0"/>
      <dgm:spPr/>
    </dgm:pt>
    <dgm:pt modelId="{D2A611B4-BAA1-4182-8ED9-6472663754E7}" type="pres">
      <dgm:prSet presAssocID="{E3461B66-DBFB-416A-B697-F7F34ECB93A1}" presName="linNode" presStyleCnt="0"/>
      <dgm:spPr/>
    </dgm:pt>
    <dgm:pt modelId="{98FE3789-9CAF-4375-8196-4A77D385BA35}" type="pres">
      <dgm:prSet presAssocID="{E3461B66-DBFB-416A-B697-F7F34ECB93A1}" presName="parentText" presStyleLbl="node1" presStyleIdx="4" presStyleCnt="11">
        <dgm:presLayoutVars>
          <dgm:chMax val="1"/>
          <dgm:bulletEnabled val="1"/>
        </dgm:presLayoutVars>
      </dgm:prSet>
      <dgm:spPr/>
      <dgm:t>
        <a:bodyPr/>
        <a:lstStyle/>
        <a:p>
          <a:endParaRPr lang="en-US"/>
        </a:p>
      </dgm:t>
    </dgm:pt>
    <dgm:pt modelId="{293DC740-9A49-4813-BD9A-B3E725A8AF2B}" type="pres">
      <dgm:prSet presAssocID="{7C4DFAA2-E794-44C8-9287-77BF8665978E}" presName="sp" presStyleCnt="0"/>
      <dgm:spPr/>
    </dgm:pt>
    <dgm:pt modelId="{22B79103-DF3A-4AB9-A703-29BE68DE93CB}" type="pres">
      <dgm:prSet presAssocID="{9291F406-242D-4DB0-ABD6-BC2C6341B65B}" presName="linNode" presStyleCnt="0"/>
      <dgm:spPr/>
    </dgm:pt>
    <dgm:pt modelId="{F706CEDE-E7B8-425C-899C-FB176371DBEA}" type="pres">
      <dgm:prSet presAssocID="{9291F406-242D-4DB0-ABD6-BC2C6341B65B}" presName="parentText" presStyleLbl="node1" presStyleIdx="5" presStyleCnt="11" custLinFactNeighborX="9150" custLinFactNeighborY="-6718">
        <dgm:presLayoutVars>
          <dgm:chMax val="1"/>
          <dgm:bulletEnabled val="1"/>
        </dgm:presLayoutVars>
      </dgm:prSet>
      <dgm:spPr/>
      <dgm:t>
        <a:bodyPr/>
        <a:lstStyle/>
        <a:p>
          <a:endParaRPr lang="en-US"/>
        </a:p>
      </dgm:t>
    </dgm:pt>
    <dgm:pt modelId="{5B544939-6BAF-4FB7-B88B-8C3C780A58D3}" type="pres">
      <dgm:prSet presAssocID="{493D6E15-EBDB-4ED0-8030-42D13E3B8611}" presName="sp" presStyleCnt="0"/>
      <dgm:spPr/>
    </dgm:pt>
    <dgm:pt modelId="{7DAA492A-85A2-4D91-AEB6-0EA8DD47D077}" type="pres">
      <dgm:prSet presAssocID="{EA4DB63A-EBFD-4CC1-BE9B-DD95AB21CF81}" presName="linNode" presStyleCnt="0"/>
      <dgm:spPr/>
    </dgm:pt>
    <dgm:pt modelId="{7A10928E-41E2-448A-8F35-B4556BA60F06}" type="pres">
      <dgm:prSet presAssocID="{EA4DB63A-EBFD-4CC1-BE9B-DD95AB21CF81}" presName="parentText" presStyleLbl="node1" presStyleIdx="6" presStyleCnt="11">
        <dgm:presLayoutVars>
          <dgm:chMax val="1"/>
          <dgm:bulletEnabled val="1"/>
        </dgm:presLayoutVars>
      </dgm:prSet>
      <dgm:spPr/>
      <dgm:t>
        <a:bodyPr/>
        <a:lstStyle/>
        <a:p>
          <a:endParaRPr lang="en-US"/>
        </a:p>
      </dgm:t>
    </dgm:pt>
    <dgm:pt modelId="{3A375CC2-58B2-4096-B4FF-30877FEB6A0A}" type="pres">
      <dgm:prSet presAssocID="{364D883B-CDFF-4075-B27D-29DA793432B7}" presName="sp" presStyleCnt="0"/>
      <dgm:spPr/>
    </dgm:pt>
    <dgm:pt modelId="{9BBEB9B6-480B-4C3C-81BC-3768FD0E1143}" type="pres">
      <dgm:prSet presAssocID="{39BE6A79-D007-4918-B998-9BE07F6BA439}" presName="linNode" presStyleCnt="0"/>
      <dgm:spPr/>
    </dgm:pt>
    <dgm:pt modelId="{66E35B81-3AAC-450C-ACF2-81B881873733}" type="pres">
      <dgm:prSet presAssocID="{39BE6A79-D007-4918-B998-9BE07F6BA439}" presName="parentText" presStyleLbl="node1" presStyleIdx="7" presStyleCnt="11" custLinFactNeighborX="9150" custLinFactNeighborY="-6051">
        <dgm:presLayoutVars>
          <dgm:chMax val="1"/>
          <dgm:bulletEnabled val="1"/>
        </dgm:presLayoutVars>
      </dgm:prSet>
      <dgm:spPr/>
      <dgm:t>
        <a:bodyPr/>
        <a:lstStyle/>
        <a:p>
          <a:endParaRPr lang="en-US"/>
        </a:p>
      </dgm:t>
    </dgm:pt>
    <dgm:pt modelId="{2D47A7B5-FA12-4AA3-8799-9594884300FC}" type="pres">
      <dgm:prSet presAssocID="{BEA08FEF-748A-4990-A333-6CD399A4EE68}" presName="sp" presStyleCnt="0"/>
      <dgm:spPr/>
    </dgm:pt>
    <dgm:pt modelId="{6168C661-30FD-4EE2-9B5C-AC0B7C7D8723}" type="pres">
      <dgm:prSet presAssocID="{ACB535C7-D5A3-4608-B747-0295C6468100}" presName="linNode" presStyleCnt="0"/>
      <dgm:spPr/>
    </dgm:pt>
    <dgm:pt modelId="{8A56A6BC-0937-4A09-996C-4CC69CEF690C}" type="pres">
      <dgm:prSet presAssocID="{ACB535C7-D5A3-4608-B747-0295C6468100}" presName="parentText" presStyleLbl="node1" presStyleIdx="8" presStyleCnt="11">
        <dgm:presLayoutVars>
          <dgm:chMax val="1"/>
          <dgm:bulletEnabled val="1"/>
        </dgm:presLayoutVars>
      </dgm:prSet>
      <dgm:spPr/>
      <dgm:t>
        <a:bodyPr/>
        <a:lstStyle/>
        <a:p>
          <a:endParaRPr lang="en-US"/>
        </a:p>
      </dgm:t>
    </dgm:pt>
    <dgm:pt modelId="{94D2C59E-C3CB-46C9-B3CA-CE9A28C52968}" type="pres">
      <dgm:prSet presAssocID="{693AC319-346A-4134-88A4-92E018BE8BCB}" presName="sp" presStyleCnt="0"/>
      <dgm:spPr/>
    </dgm:pt>
    <dgm:pt modelId="{8E3B8E5F-751D-45F6-BB01-1845B8D3EB33}" type="pres">
      <dgm:prSet presAssocID="{EF874798-DAA6-46D6-BC0B-B1A8A26791EF}" presName="linNode" presStyleCnt="0"/>
      <dgm:spPr/>
    </dgm:pt>
    <dgm:pt modelId="{2FD0F054-EF34-4FE7-AE68-16FF95B9387C}" type="pres">
      <dgm:prSet presAssocID="{EF874798-DAA6-46D6-BC0B-B1A8A26791EF}" presName="parentText" presStyleLbl="node1" presStyleIdx="9" presStyleCnt="11" custLinFactNeighborX="9150" custLinFactNeighborY="-5385">
        <dgm:presLayoutVars>
          <dgm:chMax val="1"/>
          <dgm:bulletEnabled val="1"/>
        </dgm:presLayoutVars>
      </dgm:prSet>
      <dgm:spPr/>
      <dgm:t>
        <a:bodyPr/>
        <a:lstStyle/>
        <a:p>
          <a:endParaRPr lang="en-US"/>
        </a:p>
      </dgm:t>
    </dgm:pt>
    <dgm:pt modelId="{21CC249A-C807-4A39-806B-8BD303563CB4}" type="pres">
      <dgm:prSet presAssocID="{655AD941-F148-4599-A920-2509B411E062}" presName="sp" presStyleCnt="0"/>
      <dgm:spPr/>
    </dgm:pt>
    <dgm:pt modelId="{4E6C3BAF-647F-4F9C-89D0-39DB95FDD10D}" type="pres">
      <dgm:prSet presAssocID="{2BF56022-5DED-49D4-845A-FB45E675B896}" presName="linNode" presStyleCnt="0"/>
      <dgm:spPr/>
    </dgm:pt>
    <dgm:pt modelId="{649C989E-428A-41D1-9C95-4B14F12BC593}" type="pres">
      <dgm:prSet presAssocID="{2BF56022-5DED-49D4-845A-FB45E675B896}" presName="parentText" presStyleLbl="node1" presStyleIdx="10" presStyleCnt="11">
        <dgm:presLayoutVars>
          <dgm:chMax val="1"/>
          <dgm:bulletEnabled val="1"/>
        </dgm:presLayoutVars>
      </dgm:prSet>
      <dgm:spPr/>
      <dgm:t>
        <a:bodyPr/>
        <a:lstStyle/>
        <a:p>
          <a:endParaRPr lang="en-US"/>
        </a:p>
      </dgm:t>
    </dgm:pt>
  </dgm:ptLst>
  <dgm:cxnLst>
    <dgm:cxn modelId="{881ECEBD-D1B1-44D1-8D36-936938185378}" srcId="{21C1D658-A647-4BEF-B728-D7A18107554A}" destId="{ACB535C7-D5A3-4608-B747-0295C6468100}" srcOrd="8" destOrd="0" parTransId="{3C40B384-7A2C-483A-90A5-11BC2D09A2BE}" sibTransId="{693AC319-346A-4134-88A4-92E018BE8BCB}"/>
    <dgm:cxn modelId="{B5FFECAD-0DF7-43F0-A4A8-9605F9AA7F26}" type="presOf" srcId="{EA4DB63A-EBFD-4CC1-BE9B-DD95AB21CF81}" destId="{7A10928E-41E2-448A-8F35-B4556BA60F06}" srcOrd="0" destOrd="0" presId="urn:microsoft.com/office/officeart/2005/8/layout/vList5"/>
    <dgm:cxn modelId="{E68CC654-A206-474A-A15D-9C36D6A83009}" type="presOf" srcId="{7913D320-5BA4-42F7-9504-8EA63F9EB0FC}" destId="{C3F61EBC-1A32-4988-A9A0-8C2C70FC2872}" srcOrd="0" destOrd="0" presId="urn:microsoft.com/office/officeart/2005/8/layout/vList5"/>
    <dgm:cxn modelId="{5819A1AA-23FA-46A4-8130-3E793142AAEF}" srcId="{21C1D658-A647-4BEF-B728-D7A18107554A}" destId="{EA4DB63A-EBFD-4CC1-BE9B-DD95AB21CF81}" srcOrd="6" destOrd="0" parTransId="{D7048B85-AFC6-4F11-8F4F-6B3EB4DAB7F5}" sibTransId="{364D883B-CDFF-4075-B27D-29DA793432B7}"/>
    <dgm:cxn modelId="{0A9441A6-2355-426D-B2E5-B99548F20FC4}" type="presOf" srcId="{21C1D658-A647-4BEF-B728-D7A18107554A}" destId="{4F05237B-8ABD-4112-B2DF-D23ACF106661}" srcOrd="0" destOrd="0" presId="urn:microsoft.com/office/officeart/2005/8/layout/vList5"/>
    <dgm:cxn modelId="{893EF7E4-B9C9-4007-89A3-79483AE02E3C}" type="presOf" srcId="{2BF56022-5DED-49D4-845A-FB45E675B896}" destId="{649C989E-428A-41D1-9C95-4B14F12BC593}" srcOrd="0" destOrd="0" presId="urn:microsoft.com/office/officeart/2005/8/layout/vList5"/>
    <dgm:cxn modelId="{06500DAD-0130-4388-B588-7DAD0E2F9079}" type="presOf" srcId="{370B6759-7FED-43D0-8E91-4CA48625BA3F}" destId="{B9873928-455D-4087-A2AB-77A481FD9203}" srcOrd="0" destOrd="0" presId="urn:microsoft.com/office/officeart/2005/8/layout/vList5"/>
    <dgm:cxn modelId="{3BEC4C96-DFB4-45D7-96E8-B26F13ABC37A}" srcId="{21C1D658-A647-4BEF-B728-D7A18107554A}" destId="{9291F406-242D-4DB0-ABD6-BC2C6341B65B}" srcOrd="5" destOrd="0" parTransId="{6FCECBFB-C488-4FE6-9BFE-AD489C776858}" sibTransId="{493D6E15-EBDB-4ED0-8030-42D13E3B8611}"/>
    <dgm:cxn modelId="{5290C312-5355-4B41-87EF-F04DE2830CD1}" srcId="{21C1D658-A647-4BEF-B728-D7A18107554A}" destId="{2BF56022-5DED-49D4-845A-FB45E675B896}" srcOrd="10" destOrd="0" parTransId="{12881DD5-D76E-42A8-92FC-B424590FABC2}" sibTransId="{D69020B0-121E-457F-AFDD-E8BF44E4914C}"/>
    <dgm:cxn modelId="{BFC0CE95-2360-4442-86A2-8FF1E2DC92FC}" type="presOf" srcId="{5B098460-B3E6-4C46-967D-C1CD553464D3}" destId="{FD34BD8D-CF9E-48C0-BDC4-7F380E2D30D4}" srcOrd="0" destOrd="0" presId="urn:microsoft.com/office/officeart/2005/8/layout/vList5"/>
    <dgm:cxn modelId="{8BB11C19-2B52-4EFA-9F26-2D02EBA7BB5B}" srcId="{21C1D658-A647-4BEF-B728-D7A18107554A}" destId="{5B098460-B3E6-4C46-967D-C1CD553464D3}" srcOrd="0" destOrd="0" parTransId="{80176C48-5FA3-49F0-A0BE-DA3370D14622}" sibTransId="{5EE174B3-CB14-4098-838B-0B9298602277}"/>
    <dgm:cxn modelId="{3FF4143B-8DD4-4C47-9995-51A9849D2093}" srcId="{21C1D658-A647-4BEF-B728-D7A18107554A}" destId="{7913D320-5BA4-42F7-9504-8EA63F9EB0FC}" srcOrd="1" destOrd="0" parTransId="{072C9FB4-0D1F-4587-80E3-78EC977AD0C1}" sibTransId="{C32FDB9C-078B-4A1E-AF41-33A944340DF8}"/>
    <dgm:cxn modelId="{B33820A0-4E6C-4572-91DA-9B6590802855}" srcId="{21C1D658-A647-4BEF-B728-D7A18107554A}" destId="{370B6759-7FED-43D0-8E91-4CA48625BA3F}" srcOrd="2" destOrd="0" parTransId="{80092873-C9E2-4E19-9787-78C4280BCFD3}" sibTransId="{ACCEEFF3-B6C3-48CB-8D17-0EAF4C0154E3}"/>
    <dgm:cxn modelId="{6EF76BC7-5D24-484F-B959-ADD8DB39D9FB}" srcId="{21C1D658-A647-4BEF-B728-D7A18107554A}" destId="{EF874798-DAA6-46D6-BC0B-B1A8A26791EF}" srcOrd="9" destOrd="0" parTransId="{1B206E67-E682-4D27-B5ED-A4FC62AB6EEB}" sibTransId="{655AD941-F148-4599-A920-2509B411E062}"/>
    <dgm:cxn modelId="{8354E989-384A-4F7D-8796-2256254A366E}" type="presOf" srcId="{E3461B66-DBFB-416A-B697-F7F34ECB93A1}" destId="{98FE3789-9CAF-4375-8196-4A77D385BA35}" srcOrd="0" destOrd="0" presId="urn:microsoft.com/office/officeart/2005/8/layout/vList5"/>
    <dgm:cxn modelId="{D551CAD1-9AFA-4643-854B-6C7AA4B1BAD7}" srcId="{21C1D658-A647-4BEF-B728-D7A18107554A}" destId="{54D1FB34-AC6A-478F-B2D5-2B5983853376}" srcOrd="3" destOrd="0" parTransId="{4098943F-327C-46F4-907E-9E3A3E204C24}" sibTransId="{F580B6CA-B78F-44AC-87BF-E883F686A955}"/>
    <dgm:cxn modelId="{69B08836-EAD5-40BA-9098-8A3C53FBF337}" type="presOf" srcId="{9291F406-242D-4DB0-ABD6-BC2C6341B65B}" destId="{F706CEDE-E7B8-425C-899C-FB176371DBEA}" srcOrd="0" destOrd="0" presId="urn:microsoft.com/office/officeart/2005/8/layout/vList5"/>
    <dgm:cxn modelId="{852526AB-9BC1-4DF8-8992-2E7AA533536C}" type="presOf" srcId="{54D1FB34-AC6A-478F-B2D5-2B5983853376}" destId="{FEC6EBB3-520F-43FA-B9A7-C26F0A352522}" srcOrd="0" destOrd="0" presId="urn:microsoft.com/office/officeart/2005/8/layout/vList5"/>
    <dgm:cxn modelId="{E4FC79E5-D41F-43E0-8661-54099D6FB09D}" type="presOf" srcId="{39BE6A79-D007-4918-B998-9BE07F6BA439}" destId="{66E35B81-3AAC-450C-ACF2-81B881873733}" srcOrd="0" destOrd="0" presId="urn:microsoft.com/office/officeart/2005/8/layout/vList5"/>
    <dgm:cxn modelId="{7AC14C7A-F7D1-431D-B04D-65B6406E6E5D}" type="presOf" srcId="{EF874798-DAA6-46D6-BC0B-B1A8A26791EF}" destId="{2FD0F054-EF34-4FE7-AE68-16FF95B9387C}" srcOrd="0" destOrd="0" presId="urn:microsoft.com/office/officeart/2005/8/layout/vList5"/>
    <dgm:cxn modelId="{8F9C6C29-E7BA-43B1-8A28-673D37418CC8}" type="presOf" srcId="{ACB535C7-D5A3-4608-B747-0295C6468100}" destId="{8A56A6BC-0937-4A09-996C-4CC69CEF690C}" srcOrd="0" destOrd="0" presId="urn:microsoft.com/office/officeart/2005/8/layout/vList5"/>
    <dgm:cxn modelId="{78083254-9584-4FE7-9526-1C98DCCB7588}" srcId="{21C1D658-A647-4BEF-B728-D7A18107554A}" destId="{E3461B66-DBFB-416A-B697-F7F34ECB93A1}" srcOrd="4" destOrd="0" parTransId="{C9C97679-AA8F-4097-9948-6A37CB5B6714}" sibTransId="{7C4DFAA2-E794-44C8-9287-77BF8665978E}"/>
    <dgm:cxn modelId="{E70758D6-0439-423A-8390-6ABF61AFAFF7}" srcId="{21C1D658-A647-4BEF-B728-D7A18107554A}" destId="{39BE6A79-D007-4918-B998-9BE07F6BA439}" srcOrd="7" destOrd="0" parTransId="{DF4A693F-21E0-45D0-BD53-51F84CFF2C85}" sibTransId="{BEA08FEF-748A-4990-A333-6CD399A4EE68}"/>
    <dgm:cxn modelId="{3483F0ED-7363-4F89-9F9E-6D7EF5C1985F}" type="presParOf" srcId="{4F05237B-8ABD-4112-B2DF-D23ACF106661}" destId="{C8A51FC0-714E-4779-9342-3BE2FA2997E2}" srcOrd="0" destOrd="0" presId="urn:microsoft.com/office/officeart/2005/8/layout/vList5"/>
    <dgm:cxn modelId="{753F3644-B428-4F9D-BC97-24ED184DF756}" type="presParOf" srcId="{C8A51FC0-714E-4779-9342-3BE2FA2997E2}" destId="{FD34BD8D-CF9E-48C0-BDC4-7F380E2D30D4}" srcOrd="0" destOrd="0" presId="urn:microsoft.com/office/officeart/2005/8/layout/vList5"/>
    <dgm:cxn modelId="{44BAD763-BC3A-4794-8B59-D4A28D07D642}" type="presParOf" srcId="{4F05237B-8ABD-4112-B2DF-D23ACF106661}" destId="{71C97C8F-C12B-4F53-A4BF-57B97565217B}" srcOrd="1" destOrd="0" presId="urn:microsoft.com/office/officeart/2005/8/layout/vList5"/>
    <dgm:cxn modelId="{78E83DB6-9640-4D64-94E6-BADA96CB8E2F}" type="presParOf" srcId="{4F05237B-8ABD-4112-B2DF-D23ACF106661}" destId="{522A8D43-FCD2-48B5-80A9-AD17D9793375}" srcOrd="2" destOrd="0" presId="urn:microsoft.com/office/officeart/2005/8/layout/vList5"/>
    <dgm:cxn modelId="{18534B09-CA2F-4988-8749-7E6B4EA4A2F7}" type="presParOf" srcId="{522A8D43-FCD2-48B5-80A9-AD17D9793375}" destId="{C3F61EBC-1A32-4988-A9A0-8C2C70FC2872}" srcOrd="0" destOrd="0" presId="urn:microsoft.com/office/officeart/2005/8/layout/vList5"/>
    <dgm:cxn modelId="{81063B8A-1FC6-4982-AA5B-CB1DA1BD3DB0}" type="presParOf" srcId="{4F05237B-8ABD-4112-B2DF-D23ACF106661}" destId="{B11A5C54-56EF-4C66-8310-0C6906ACCEDB}" srcOrd="3" destOrd="0" presId="urn:microsoft.com/office/officeart/2005/8/layout/vList5"/>
    <dgm:cxn modelId="{3C8B6525-2290-4163-8BCD-91FC1D5F7CD7}" type="presParOf" srcId="{4F05237B-8ABD-4112-B2DF-D23ACF106661}" destId="{C8C826C9-0930-4651-8DE5-9F254D5DC4A9}" srcOrd="4" destOrd="0" presId="urn:microsoft.com/office/officeart/2005/8/layout/vList5"/>
    <dgm:cxn modelId="{84D82B17-2560-4DB0-9F1A-6594BED81939}" type="presParOf" srcId="{C8C826C9-0930-4651-8DE5-9F254D5DC4A9}" destId="{B9873928-455D-4087-A2AB-77A481FD9203}" srcOrd="0" destOrd="0" presId="urn:microsoft.com/office/officeart/2005/8/layout/vList5"/>
    <dgm:cxn modelId="{651F8FA0-99D6-4804-9AAF-3053BB609983}" type="presParOf" srcId="{4F05237B-8ABD-4112-B2DF-D23ACF106661}" destId="{6FDB633A-9D09-4014-9168-05CC879A70C3}" srcOrd="5" destOrd="0" presId="urn:microsoft.com/office/officeart/2005/8/layout/vList5"/>
    <dgm:cxn modelId="{E3580BA6-BF92-4A28-AC4D-AB1FED5379CB}" type="presParOf" srcId="{4F05237B-8ABD-4112-B2DF-D23ACF106661}" destId="{755EFE81-04B6-4862-A12A-CE0F11062E07}" srcOrd="6" destOrd="0" presId="urn:microsoft.com/office/officeart/2005/8/layout/vList5"/>
    <dgm:cxn modelId="{3F95C5FB-0236-4534-8723-49BAB1ACBDF1}" type="presParOf" srcId="{755EFE81-04B6-4862-A12A-CE0F11062E07}" destId="{FEC6EBB3-520F-43FA-B9A7-C26F0A352522}" srcOrd="0" destOrd="0" presId="urn:microsoft.com/office/officeart/2005/8/layout/vList5"/>
    <dgm:cxn modelId="{8A143370-8CEB-47C1-994B-1505E6BF9C85}" type="presParOf" srcId="{4F05237B-8ABD-4112-B2DF-D23ACF106661}" destId="{9E22AE8B-2DD3-4A7D-921C-269F6087A5EF}" srcOrd="7" destOrd="0" presId="urn:microsoft.com/office/officeart/2005/8/layout/vList5"/>
    <dgm:cxn modelId="{9A22CE5B-6579-4069-94C4-3C8692DFF49D}" type="presParOf" srcId="{4F05237B-8ABD-4112-B2DF-D23ACF106661}" destId="{D2A611B4-BAA1-4182-8ED9-6472663754E7}" srcOrd="8" destOrd="0" presId="urn:microsoft.com/office/officeart/2005/8/layout/vList5"/>
    <dgm:cxn modelId="{E0A2EA86-D4B3-4ECD-9EC7-8836709AAAA0}" type="presParOf" srcId="{D2A611B4-BAA1-4182-8ED9-6472663754E7}" destId="{98FE3789-9CAF-4375-8196-4A77D385BA35}" srcOrd="0" destOrd="0" presId="urn:microsoft.com/office/officeart/2005/8/layout/vList5"/>
    <dgm:cxn modelId="{4D8C29E8-E67C-4734-88A3-F2A3936E496C}" type="presParOf" srcId="{4F05237B-8ABD-4112-B2DF-D23ACF106661}" destId="{293DC740-9A49-4813-BD9A-B3E725A8AF2B}" srcOrd="9" destOrd="0" presId="urn:microsoft.com/office/officeart/2005/8/layout/vList5"/>
    <dgm:cxn modelId="{4BA9F05B-3126-4FA8-B89C-0A9940A61796}" type="presParOf" srcId="{4F05237B-8ABD-4112-B2DF-D23ACF106661}" destId="{22B79103-DF3A-4AB9-A703-29BE68DE93CB}" srcOrd="10" destOrd="0" presId="urn:microsoft.com/office/officeart/2005/8/layout/vList5"/>
    <dgm:cxn modelId="{3F78645B-3DA3-4FCA-A335-59B20425C076}" type="presParOf" srcId="{22B79103-DF3A-4AB9-A703-29BE68DE93CB}" destId="{F706CEDE-E7B8-425C-899C-FB176371DBEA}" srcOrd="0" destOrd="0" presId="urn:microsoft.com/office/officeart/2005/8/layout/vList5"/>
    <dgm:cxn modelId="{117CF21C-56CA-4E89-A3AA-2C86DF53D2F2}" type="presParOf" srcId="{4F05237B-8ABD-4112-B2DF-D23ACF106661}" destId="{5B544939-6BAF-4FB7-B88B-8C3C780A58D3}" srcOrd="11" destOrd="0" presId="urn:microsoft.com/office/officeart/2005/8/layout/vList5"/>
    <dgm:cxn modelId="{431B1A70-A11D-4082-A14F-39D3253A04E8}" type="presParOf" srcId="{4F05237B-8ABD-4112-B2DF-D23ACF106661}" destId="{7DAA492A-85A2-4D91-AEB6-0EA8DD47D077}" srcOrd="12" destOrd="0" presId="urn:microsoft.com/office/officeart/2005/8/layout/vList5"/>
    <dgm:cxn modelId="{AEB66358-366F-430D-BC20-DB0D813EEE92}" type="presParOf" srcId="{7DAA492A-85A2-4D91-AEB6-0EA8DD47D077}" destId="{7A10928E-41E2-448A-8F35-B4556BA60F06}" srcOrd="0" destOrd="0" presId="urn:microsoft.com/office/officeart/2005/8/layout/vList5"/>
    <dgm:cxn modelId="{4B575197-B195-4C82-A14A-A666635BC547}" type="presParOf" srcId="{4F05237B-8ABD-4112-B2DF-D23ACF106661}" destId="{3A375CC2-58B2-4096-B4FF-30877FEB6A0A}" srcOrd="13" destOrd="0" presId="urn:microsoft.com/office/officeart/2005/8/layout/vList5"/>
    <dgm:cxn modelId="{07C753CA-471A-467D-82C7-C06B8E126FCE}" type="presParOf" srcId="{4F05237B-8ABD-4112-B2DF-D23ACF106661}" destId="{9BBEB9B6-480B-4C3C-81BC-3768FD0E1143}" srcOrd="14" destOrd="0" presId="urn:microsoft.com/office/officeart/2005/8/layout/vList5"/>
    <dgm:cxn modelId="{C64038EE-6CA8-40BF-B931-B640A60A9286}" type="presParOf" srcId="{9BBEB9B6-480B-4C3C-81BC-3768FD0E1143}" destId="{66E35B81-3AAC-450C-ACF2-81B881873733}" srcOrd="0" destOrd="0" presId="urn:microsoft.com/office/officeart/2005/8/layout/vList5"/>
    <dgm:cxn modelId="{A0F4A8DA-EFCC-4F30-A376-EA856FDEF28E}" type="presParOf" srcId="{4F05237B-8ABD-4112-B2DF-D23ACF106661}" destId="{2D47A7B5-FA12-4AA3-8799-9594884300FC}" srcOrd="15" destOrd="0" presId="urn:microsoft.com/office/officeart/2005/8/layout/vList5"/>
    <dgm:cxn modelId="{2E0FF1AE-2E5C-457D-A7C5-E00972984334}" type="presParOf" srcId="{4F05237B-8ABD-4112-B2DF-D23ACF106661}" destId="{6168C661-30FD-4EE2-9B5C-AC0B7C7D8723}" srcOrd="16" destOrd="0" presId="urn:microsoft.com/office/officeart/2005/8/layout/vList5"/>
    <dgm:cxn modelId="{8A26F696-6D4C-4001-A40A-20AEB5D21083}" type="presParOf" srcId="{6168C661-30FD-4EE2-9B5C-AC0B7C7D8723}" destId="{8A56A6BC-0937-4A09-996C-4CC69CEF690C}" srcOrd="0" destOrd="0" presId="urn:microsoft.com/office/officeart/2005/8/layout/vList5"/>
    <dgm:cxn modelId="{25CCCE41-F607-4618-A80B-F9643AB69C60}" type="presParOf" srcId="{4F05237B-8ABD-4112-B2DF-D23ACF106661}" destId="{94D2C59E-C3CB-46C9-B3CA-CE9A28C52968}" srcOrd="17" destOrd="0" presId="urn:microsoft.com/office/officeart/2005/8/layout/vList5"/>
    <dgm:cxn modelId="{2A1FBF42-D07E-4BAF-A7B8-72613A020DEA}" type="presParOf" srcId="{4F05237B-8ABD-4112-B2DF-D23ACF106661}" destId="{8E3B8E5F-751D-45F6-BB01-1845B8D3EB33}" srcOrd="18" destOrd="0" presId="urn:microsoft.com/office/officeart/2005/8/layout/vList5"/>
    <dgm:cxn modelId="{DB4CF8E4-7466-4342-93C7-DAF226B0B077}" type="presParOf" srcId="{8E3B8E5F-751D-45F6-BB01-1845B8D3EB33}" destId="{2FD0F054-EF34-4FE7-AE68-16FF95B9387C}" srcOrd="0" destOrd="0" presId="urn:microsoft.com/office/officeart/2005/8/layout/vList5"/>
    <dgm:cxn modelId="{0E689FE2-CB65-4090-B453-16F8BDAD3C12}" type="presParOf" srcId="{4F05237B-8ABD-4112-B2DF-D23ACF106661}" destId="{21CC249A-C807-4A39-806B-8BD303563CB4}" srcOrd="19" destOrd="0" presId="urn:microsoft.com/office/officeart/2005/8/layout/vList5"/>
    <dgm:cxn modelId="{335908A9-F3CB-4511-AED5-A2E42BF6B0E5}" type="presParOf" srcId="{4F05237B-8ABD-4112-B2DF-D23ACF106661}" destId="{4E6C3BAF-647F-4F9C-89D0-39DB95FDD10D}" srcOrd="20" destOrd="0" presId="urn:microsoft.com/office/officeart/2005/8/layout/vList5"/>
    <dgm:cxn modelId="{950FE19E-4C3D-450B-A56F-DAE957099F73}" type="presParOf" srcId="{4E6C3BAF-647F-4F9C-89D0-39DB95FDD10D}" destId="{649C989E-428A-41D1-9C95-4B14F12BC593}"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34BD8D-CF9E-48C0-BDC4-7F380E2D30D4}">
      <dsp:nvSpPr>
        <dsp:cNvPr id="0" name=""/>
        <dsp:cNvSpPr/>
      </dsp:nvSpPr>
      <dsp:spPr>
        <a:xfrm>
          <a:off x="2487167" y="1320"/>
          <a:ext cx="2798064" cy="470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kern="1200" dirty="0" smtClean="0"/>
            <a:t>Research Information Management</a:t>
          </a:r>
          <a:endParaRPr lang="en-US" sz="1400" b="1" kern="1200" dirty="0"/>
        </a:p>
      </dsp:txBody>
      <dsp:txXfrm>
        <a:off x="2487167" y="1320"/>
        <a:ext cx="2798064" cy="470222"/>
      </dsp:txXfrm>
    </dsp:sp>
    <dsp:sp modelId="{C3F61EBC-1A32-4988-A9A0-8C2C70FC2872}">
      <dsp:nvSpPr>
        <dsp:cNvPr id="0" name=""/>
        <dsp:cNvSpPr/>
      </dsp:nvSpPr>
      <dsp:spPr>
        <a:xfrm>
          <a:off x="2743190" y="457201"/>
          <a:ext cx="2798064" cy="470222"/>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Opportunities for libraries in support of research process and outputs</a:t>
          </a:r>
          <a:endParaRPr lang="en-US" sz="1200" kern="1200" dirty="0"/>
        </a:p>
      </dsp:txBody>
      <dsp:txXfrm>
        <a:off x="2743190" y="457201"/>
        <a:ext cx="2798064" cy="470222"/>
      </dsp:txXfrm>
    </dsp:sp>
    <dsp:sp modelId="{B9873928-455D-4087-A2AB-77A481FD9203}">
      <dsp:nvSpPr>
        <dsp:cNvPr id="0" name=""/>
        <dsp:cNvSpPr/>
      </dsp:nvSpPr>
      <dsp:spPr>
        <a:xfrm>
          <a:off x="2487167" y="988788"/>
          <a:ext cx="2798064" cy="470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kern="1200" dirty="0" smtClean="0"/>
            <a:t>Mobilizing Unique Materials</a:t>
          </a:r>
          <a:endParaRPr lang="en-US" sz="1400" b="1" kern="1200" dirty="0"/>
        </a:p>
      </dsp:txBody>
      <dsp:txXfrm>
        <a:off x="2487167" y="988788"/>
        <a:ext cx="2798064" cy="470222"/>
      </dsp:txXfrm>
    </dsp:sp>
    <dsp:sp modelId="{FEC6EBB3-520F-43FA-B9A7-C26F0A352522}">
      <dsp:nvSpPr>
        <dsp:cNvPr id="0" name=""/>
        <dsp:cNvSpPr/>
      </dsp:nvSpPr>
      <dsp:spPr>
        <a:xfrm>
          <a:off x="2743190" y="1447800"/>
          <a:ext cx="2798064" cy="470222"/>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Describe, disclose, discover, deliver effectively</a:t>
          </a:r>
          <a:endParaRPr lang="en-US" sz="1200" kern="1200" dirty="0"/>
        </a:p>
      </dsp:txBody>
      <dsp:txXfrm>
        <a:off x="2743190" y="1447800"/>
        <a:ext cx="2798064" cy="470222"/>
      </dsp:txXfrm>
    </dsp:sp>
    <dsp:sp modelId="{98FE3789-9CAF-4375-8196-4A77D385BA35}">
      <dsp:nvSpPr>
        <dsp:cNvPr id="0" name=""/>
        <dsp:cNvSpPr/>
      </dsp:nvSpPr>
      <dsp:spPr>
        <a:xfrm>
          <a:off x="2487167" y="1976255"/>
          <a:ext cx="2798064" cy="470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kern="1200" dirty="0" smtClean="0"/>
            <a:t>Metadata Support and Management</a:t>
          </a:r>
          <a:endParaRPr lang="en-US" sz="1400" b="1" kern="1200" dirty="0"/>
        </a:p>
      </dsp:txBody>
      <dsp:txXfrm>
        <a:off x="2487167" y="1976255"/>
        <a:ext cx="2798064" cy="470222"/>
      </dsp:txXfrm>
    </dsp:sp>
    <dsp:sp modelId="{F706CEDE-E7B8-425C-899C-FB176371DBEA}">
      <dsp:nvSpPr>
        <dsp:cNvPr id="0" name=""/>
        <dsp:cNvSpPr/>
      </dsp:nvSpPr>
      <dsp:spPr>
        <a:xfrm>
          <a:off x="2743190" y="2438399"/>
          <a:ext cx="2798064" cy="470222"/>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New models, workflows for network level services</a:t>
          </a:r>
          <a:endParaRPr lang="en-US" sz="1200" kern="1200" dirty="0"/>
        </a:p>
      </dsp:txBody>
      <dsp:txXfrm>
        <a:off x="2743190" y="2438399"/>
        <a:ext cx="2798064" cy="470222"/>
      </dsp:txXfrm>
    </dsp:sp>
    <dsp:sp modelId="{7A10928E-41E2-448A-8F35-B4556BA60F06}">
      <dsp:nvSpPr>
        <dsp:cNvPr id="0" name=""/>
        <dsp:cNvSpPr/>
      </dsp:nvSpPr>
      <dsp:spPr>
        <a:xfrm>
          <a:off x="2487167" y="2963722"/>
          <a:ext cx="2798064" cy="470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kern="1200" dirty="0" smtClean="0"/>
            <a:t>Infrastructure and Standards Support</a:t>
          </a:r>
          <a:endParaRPr lang="en-US" sz="1400" b="1" kern="1200" dirty="0"/>
        </a:p>
      </dsp:txBody>
      <dsp:txXfrm>
        <a:off x="2487167" y="2963722"/>
        <a:ext cx="2798064" cy="470222"/>
      </dsp:txXfrm>
    </dsp:sp>
    <dsp:sp modelId="{66E35B81-3AAC-450C-ACF2-81B881873733}">
      <dsp:nvSpPr>
        <dsp:cNvPr id="0" name=""/>
        <dsp:cNvSpPr/>
      </dsp:nvSpPr>
      <dsp:spPr>
        <a:xfrm>
          <a:off x="2743190" y="3429002"/>
          <a:ext cx="2798064" cy="470222"/>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Support new architectures and their adoption</a:t>
          </a:r>
          <a:endParaRPr lang="en-US" sz="1200" kern="1200" dirty="0"/>
        </a:p>
      </dsp:txBody>
      <dsp:txXfrm>
        <a:off x="2743190" y="3429002"/>
        <a:ext cx="2798064" cy="470222"/>
      </dsp:txXfrm>
    </dsp:sp>
    <dsp:sp modelId="{8A56A6BC-0937-4A09-996C-4CC69CEF690C}">
      <dsp:nvSpPr>
        <dsp:cNvPr id="0" name=""/>
        <dsp:cNvSpPr/>
      </dsp:nvSpPr>
      <dsp:spPr>
        <a:xfrm>
          <a:off x="2487167" y="3951189"/>
          <a:ext cx="2798064" cy="470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kern="1200" dirty="0" smtClean="0"/>
            <a:t>System-wide Organization</a:t>
          </a:r>
          <a:endParaRPr lang="en-US" sz="1400" b="1" kern="1200" dirty="0"/>
        </a:p>
      </dsp:txBody>
      <dsp:txXfrm>
        <a:off x="2487167" y="3951189"/>
        <a:ext cx="2798064" cy="470222"/>
      </dsp:txXfrm>
    </dsp:sp>
    <dsp:sp modelId="{2FD0F054-EF34-4FE7-AE68-16FF95B9387C}">
      <dsp:nvSpPr>
        <dsp:cNvPr id="0" name=""/>
        <dsp:cNvSpPr/>
      </dsp:nvSpPr>
      <dsp:spPr>
        <a:xfrm>
          <a:off x="2743190" y="4419601"/>
          <a:ext cx="2798064" cy="470222"/>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Cooperative models of acquiring and managing collections</a:t>
          </a:r>
          <a:endParaRPr lang="en-US" sz="1200" kern="1200" dirty="0"/>
        </a:p>
      </dsp:txBody>
      <dsp:txXfrm>
        <a:off x="2743190" y="4419601"/>
        <a:ext cx="2798064" cy="470222"/>
      </dsp:txXfrm>
    </dsp:sp>
    <dsp:sp modelId="{649C989E-428A-41D1-9C95-4B14F12BC593}">
      <dsp:nvSpPr>
        <dsp:cNvPr id="0" name=""/>
        <dsp:cNvSpPr/>
      </dsp:nvSpPr>
      <dsp:spPr>
        <a:xfrm>
          <a:off x="2487167" y="4938656"/>
          <a:ext cx="2798064" cy="470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kern="1200" dirty="0" smtClean="0"/>
            <a:t>User Behavior</a:t>
          </a:r>
          <a:endParaRPr lang="en-US" sz="1400" b="1" kern="1200" dirty="0"/>
        </a:p>
      </dsp:txBody>
      <dsp:txXfrm>
        <a:off x="2487167" y="4938656"/>
        <a:ext cx="2798064" cy="4702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0.51818</cdr:x>
      <cdr:y>0.35078</cdr:y>
    </cdr:from>
    <cdr:to>
      <cdr:x>0.96918</cdr:x>
      <cdr:y>0.40455</cdr:y>
    </cdr:to>
    <cdr:sp macro="" textlink="">
      <cdr:nvSpPr>
        <cdr:cNvPr id="2" name="TextBox 1"/>
        <cdr:cNvSpPr txBox="1"/>
      </cdr:nvSpPr>
      <cdr:spPr>
        <a:xfrm xmlns:a="http://schemas.openxmlformats.org/drawingml/2006/main">
          <a:off x="4495145" y="2209064"/>
          <a:ext cx="3912351" cy="3385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a:solidFill>
                <a:srgbClr val="7030A0"/>
              </a:solidFill>
            </a:rPr>
            <a:t>Median</a:t>
          </a:r>
          <a:r>
            <a:rPr lang="en-US" sz="1800" b="1" baseline="0">
              <a:solidFill>
                <a:srgbClr val="7030A0"/>
              </a:solidFill>
            </a:rPr>
            <a:t> duplication in June 2011: 36%</a:t>
          </a:r>
        </a:p>
      </cdr:txBody>
    </cdr:sp>
  </cdr:relSizeAnchor>
  <cdr:relSizeAnchor xmlns:cdr="http://schemas.openxmlformats.org/drawingml/2006/chartDrawing">
    <cdr:from>
      <cdr:x>0.39046</cdr:x>
      <cdr:y>0.80093</cdr:y>
    </cdr:from>
    <cdr:to>
      <cdr:x>0.81623</cdr:x>
      <cdr:y>0.87105</cdr:y>
    </cdr:to>
    <cdr:sp macro="" textlink="">
      <cdr:nvSpPr>
        <cdr:cNvPr id="3" name="TextBox 1"/>
        <cdr:cNvSpPr txBox="1"/>
      </cdr:nvSpPr>
      <cdr:spPr>
        <a:xfrm xmlns:a="http://schemas.openxmlformats.org/drawingml/2006/main">
          <a:off x="3387214" y="5043898"/>
          <a:ext cx="3693418" cy="4415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a:solidFill>
                <a:schemeClr val="accent1"/>
              </a:solidFill>
            </a:rPr>
            <a:t>Median</a:t>
          </a:r>
          <a:r>
            <a:rPr lang="en-US" sz="1800" b="1" baseline="0">
              <a:solidFill>
                <a:schemeClr val="accent1"/>
              </a:solidFill>
            </a:rPr>
            <a:t> duplication in June 2009:  19%</a:t>
          </a:r>
          <a:endParaRPr lang="en-US" sz="1800" b="1">
            <a:solidFill>
              <a:schemeClr val="accent1"/>
            </a:solidFill>
          </a:endParaRPr>
        </a:p>
      </cdr:txBody>
    </cdr:sp>
  </cdr:relSizeAnchor>
  <cdr:relSizeAnchor xmlns:cdr="http://schemas.openxmlformats.org/drawingml/2006/chartDrawing">
    <cdr:from>
      <cdr:x>0.43848</cdr:x>
      <cdr:y>0.58726</cdr:y>
    </cdr:from>
    <cdr:to>
      <cdr:x>0.83503</cdr:x>
      <cdr:y>0.63851</cdr:y>
    </cdr:to>
    <cdr:sp macro="" textlink="">
      <cdr:nvSpPr>
        <cdr:cNvPr id="4" name="TextBox 1"/>
        <cdr:cNvSpPr txBox="1"/>
      </cdr:nvSpPr>
      <cdr:spPr>
        <a:xfrm xmlns:a="http://schemas.openxmlformats.org/drawingml/2006/main">
          <a:off x="3803744" y="3698275"/>
          <a:ext cx="3440005" cy="32274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a:solidFill>
                <a:schemeClr val="accent3">
                  <a:lumMod val="75000"/>
                </a:schemeClr>
              </a:solidFill>
            </a:rPr>
            <a:t>Median</a:t>
          </a:r>
          <a:r>
            <a:rPr lang="en-US" sz="1800" b="1" baseline="0">
              <a:solidFill>
                <a:schemeClr val="accent3">
                  <a:lumMod val="75000"/>
                </a:schemeClr>
              </a:solidFill>
            </a:rPr>
            <a:t> duplication in June 2010:  31%</a:t>
          </a:r>
          <a:endParaRPr lang="en-US" sz="1800" b="1">
            <a:solidFill>
              <a:schemeClr val="accent3">
                <a:lumMod val="75000"/>
              </a:schemeClr>
            </a:solidFill>
          </a:endParaRPr>
        </a:p>
      </cdr:txBody>
    </cdr:sp>
  </cdr:relSizeAnchor>
  <cdr:relSizeAnchor xmlns:cdr="http://schemas.openxmlformats.org/drawingml/2006/chartDrawing">
    <cdr:from>
      <cdr:x>0.69429</cdr:x>
      <cdr:y>0.08556</cdr:y>
    </cdr:from>
    <cdr:to>
      <cdr:x>0.73866</cdr:x>
      <cdr:y>0.11917</cdr:y>
    </cdr:to>
    <cdr:sp macro="" textlink="">
      <cdr:nvSpPr>
        <cdr:cNvPr id="5" name="TextBox 4"/>
        <cdr:cNvSpPr txBox="1"/>
      </cdr:nvSpPr>
      <cdr:spPr>
        <a:xfrm xmlns:a="http://schemas.openxmlformats.org/drawingml/2006/main">
          <a:off x="6022879" y="538788"/>
          <a:ext cx="384848" cy="21166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0.33333</cdr:x>
      <cdr:y>0.22078</cdr:y>
    </cdr:from>
    <cdr:to>
      <cdr:x>0.68519</cdr:x>
      <cdr:y>0.26537</cdr:y>
    </cdr:to>
    <cdr:sp macro="" textlink="">
      <cdr:nvSpPr>
        <cdr:cNvPr id="2" name="TextBox 3"/>
        <cdr:cNvSpPr txBox="1"/>
      </cdr:nvSpPr>
      <cdr:spPr>
        <a:xfrm xmlns:a="http://schemas.openxmlformats.org/drawingml/2006/main">
          <a:off x="2743200" y="1295399"/>
          <a:ext cx="2895667" cy="26162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100" dirty="0"/>
            <a:t>N =945,860 WorldCat holdings as of June 2011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050" cy="468313"/>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sz="quarter" idx="1"/>
          </p:nvPr>
        </p:nvSpPr>
        <p:spPr>
          <a:xfrm>
            <a:off x="4008438" y="1"/>
            <a:ext cx="3067050" cy="468313"/>
          </a:xfrm>
          <a:prstGeom prst="rect">
            <a:avLst/>
          </a:prstGeom>
        </p:spPr>
        <p:txBody>
          <a:bodyPr vert="horz" lIns="91436" tIns="45718" rIns="91436" bIns="45718" rtlCol="0"/>
          <a:lstStyle>
            <a:lvl1pPr algn="r">
              <a:defRPr sz="1200"/>
            </a:lvl1pPr>
          </a:lstStyle>
          <a:p>
            <a:fld id="{0A5D845B-5D2B-4C7D-94D0-7B8369FE34AB}" type="datetimeFigureOut">
              <a:rPr lang="en-US" smtClean="0"/>
              <a:pPr/>
              <a:t>11/29/2011</a:t>
            </a:fld>
            <a:endParaRPr lang="en-US"/>
          </a:p>
        </p:txBody>
      </p:sp>
      <p:sp>
        <p:nvSpPr>
          <p:cNvPr id="4" name="Footer Placeholder 3"/>
          <p:cNvSpPr>
            <a:spLocks noGrp="1"/>
          </p:cNvSpPr>
          <p:nvPr>
            <p:ph type="ftr" sz="quarter" idx="2"/>
          </p:nvPr>
        </p:nvSpPr>
        <p:spPr>
          <a:xfrm>
            <a:off x="0" y="8893176"/>
            <a:ext cx="3067050" cy="468313"/>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6"/>
            <a:ext cx="3067050" cy="468313"/>
          </a:xfrm>
          <a:prstGeom prst="rect">
            <a:avLst/>
          </a:prstGeom>
        </p:spPr>
        <p:txBody>
          <a:bodyPr vert="horz" lIns="91436" tIns="45718" rIns="91436" bIns="45718" rtlCol="0" anchor="b"/>
          <a:lstStyle>
            <a:lvl1pPr algn="r">
              <a:defRPr sz="1200"/>
            </a:lvl1pPr>
          </a:lstStyle>
          <a:p>
            <a:fld id="{471A751B-88D0-45AB-AE29-9DA6A5192E4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66412" cy="467995"/>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lvl1pPr>
              <a:defRPr sz="1200" b="0" smtClean="0">
                <a:solidFill>
                  <a:schemeClr val="tx1"/>
                </a:solidFill>
                <a:latin typeface="Arial" charset="0"/>
              </a:defRPr>
            </a:lvl1pPr>
          </a:lstStyle>
          <a:p>
            <a:pPr>
              <a:defRPr/>
            </a:pPr>
            <a:endParaRPr lang="en-US"/>
          </a:p>
        </p:txBody>
      </p:sp>
      <p:sp>
        <p:nvSpPr>
          <p:cNvPr id="4099" name="Rectangle 3"/>
          <p:cNvSpPr>
            <a:spLocks noGrp="1" noChangeArrowheads="1"/>
          </p:cNvSpPr>
          <p:nvPr>
            <p:ph type="dt" idx="1"/>
          </p:nvPr>
        </p:nvSpPr>
        <p:spPr bwMode="auto">
          <a:xfrm>
            <a:off x="4009063" y="1"/>
            <a:ext cx="3066412" cy="467995"/>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lvl1pPr algn="r">
              <a:defRPr sz="1200" b="0" smtClean="0">
                <a:solidFill>
                  <a:schemeClr val="tx1"/>
                </a:solidFill>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98563" y="703263"/>
            <a:ext cx="4679950" cy="350996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7388" y="4446744"/>
            <a:ext cx="5662300" cy="4213543"/>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93483"/>
            <a:ext cx="3066412" cy="467995"/>
          </a:xfrm>
          <a:prstGeom prst="rect">
            <a:avLst/>
          </a:prstGeom>
          <a:noFill/>
          <a:ln w="9525">
            <a:noFill/>
            <a:miter lim="800000"/>
            <a:headEnd/>
            <a:tailEnd/>
          </a:ln>
          <a:effectLst/>
        </p:spPr>
        <p:txBody>
          <a:bodyPr vert="horz" wrap="square" lIns="93935" tIns="46968" rIns="93935" bIns="46968" numCol="1" anchor="b" anchorCtr="0" compatLnSpc="1">
            <a:prstTxWarp prst="textNoShape">
              <a:avLst/>
            </a:prstTxWarp>
          </a:bodyPr>
          <a:lstStyle>
            <a:lvl1pPr>
              <a:defRPr sz="1200" b="0" smtClean="0">
                <a:solidFill>
                  <a:schemeClr val="tx1"/>
                </a:solidFill>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009063" y="8893483"/>
            <a:ext cx="3066412" cy="467995"/>
          </a:xfrm>
          <a:prstGeom prst="rect">
            <a:avLst/>
          </a:prstGeom>
          <a:noFill/>
          <a:ln w="9525">
            <a:noFill/>
            <a:miter lim="800000"/>
            <a:headEnd/>
            <a:tailEnd/>
          </a:ln>
          <a:effectLst/>
        </p:spPr>
        <p:txBody>
          <a:bodyPr vert="horz" wrap="square" lIns="93935" tIns="46968" rIns="93935" bIns="46968" numCol="1" anchor="b" anchorCtr="0" compatLnSpc="1">
            <a:prstTxWarp prst="textNoShape">
              <a:avLst/>
            </a:prstTxWarp>
          </a:bodyPr>
          <a:lstStyle>
            <a:lvl1pPr algn="r">
              <a:defRPr sz="1200" b="0" smtClean="0">
                <a:solidFill>
                  <a:schemeClr val="tx1"/>
                </a:solidFill>
                <a:latin typeface="Arial" charset="0"/>
              </a:defRPr>
            </a:lvl1pPr>
          </a:lstStyle>
          <a:p>
            <a:pPr>
              <a:defRPr/>
            </a:pPr>
            <a:fld id="{13DD3752-48D9-4826-AD48-BA57F43E76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3DD3752-48D9-4826-AD48-BA57F43E764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a:t>
            </a:r>
            <a:r>
              <a:rPr lang="en-US" dirty="0" smtClean="0"/>
              <a:t>product something</a:t>
            </a:r>
            <a:r>
              <a:rPr lang="en-US" baseline="0" dirty="0" smtClean="0"/>
              <a:t> similar to this for the OCLC RLP as a whole.</a:t>
            </a:r>
            <a:endParaRPr lang="en-US" dirty="0"/>
          </a:p>
        </p:txBody>
      </p:sp>
      <p:sp>
        <p:nvSpPr>
          <p:cNvPr id="4" name="Slide Number Placeholder 3"/>
          <p:cNvSpPr>
            <a:spLocks noGrp="1"/>
          </p:cNvSpPr>
          <p:nvPr>
            <p:ph type="sldNum" sz="quarter" idx="10"/>
          </p:nvPr>
        </p:nvSpPr>
        <p:spPr/>
        <p:txBody>
          <a:bodyPr/>
          <a:lstStyle/>
          <a:p>
            <a:fld id="{CBB552D8-88AE-455B-9D97-9E1B6E02C34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We’ll </a:t>
            </a:r>
            <a:r>
              <a:rPr lang="en-US" baseline="0" dirty="0" smtClean="0"/>
              <a:t>be producing individual and collective reports for partners. And we’ll be working with the advisory group to fine tune the report structure, which will include visualizations of duplication by title, format, subject and (US!) copyright status, as well as a to-be-determined title pick-list.</a:t>
            </a:r>
            <a:endParaRPr lang="en-US" dirty="0"/>
          </a:p>
        </p:txBody>
      </p:sp>
      <p:sp>
        <p:nvSpPr>
          <p:cNvPr id="4" name="Slide Number Placeholder 3"/>
          <p:cNvSpPr>
            <a:spLocks noGrp="1"/>
          </p:cNvSpPr>
          <p:nvPr>
            <p:ph type="sldNum" sz="quarter" idx="10"/>
          </p:nvPr>
        </p:nvSpPr>
        <p:spPr/>
        <p:txBody>
          <a:bodyPr/>
          <a:lstStyle/>
          <a:p>
            <a:fld id="{CBB552D8-88AE-455B-9D97-9E1B6E02C34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3DD3752-48D9-4826-AD48-BA57F43E7640}"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400" dirty="0" smtClean="0"/>
              <a:t>Jackie </a:t>
            </a:r>
            <a:r>
              <a:rPr lang="en-US" sz="1400" dirty="0" smtClean="0"/>
              <a:t>Dooley </a:t>
            </a:r>
            <a:r>
              <a:rPr lang="en-US" sz="1400" dirty="0" smtClean="0"/>
              <a:t>and Ricky Erway in the lead.  </a:t>
            </a:r>
            <a:endParaRPr lang="en-US" sz="1400" dirty="0" smtClean="0"/>
          </a:p>
          <a:p>
            <a:pPr eaLnBrk="1" hangingPunct="1">
              <a:defRPr/>
            </a:pPr>
            <a:r>
              <a:rPr lang="en-US" sz="1400" dirty="0" smtClean="0"/>
              <a:t>Focus on enhancing effective management of born-digital materials as they intersect with special collections and archives in research libraries. </a:t>
            </a:r>
          </a:p>
          <a:p>
            <a:pPr eaLnBrk="1" hangingPunct="1">
              <a:defRPr/>
            </a:pPr>
            <a:r>
              <a:rPr lang="en-US" sz="1400" dirty="0" smtClean="0"/>
              <a:t>First off we attempted a definition of born digital: </a:t>
            </a:r>
          </a:p>
          <a:p>
            <a:pPr eaLnBrk="1" hangingPunct="1">
              <a:defRPr/>
            </a:pPr>
            <a:r>
              <a:rPr lang="en-US" sz="1400" b="1" dirty="0" smtClean="0"/>
              <a:t>Items created and managed in digital form. </a:t>
            </a:r>
          </a:p>
          <a:p>
            <a:pPr eaLnBrk="1" hangingPunct="1">
              <a:defRPr/>
            </a:pPr>
            <a:r>
              <a:rPr lang="en-US" sz="1400" dirty="0" smtClean="0"/>
              <a:t>Working with a number of advisors, we intend to identify the skills and practices in the archival tradition that will be of value in the preservation of, and access to,  materials that were born digital.  We’ll also assemble the minimal steps that need to be taken, while ensuring that no harm is done.  </a:t>
            </a:r>
          </a:p>
          <a:p>
            <a:pPr eaLnBrk="1" hangingPunct="1">
              <a:defRPr/>
            </a:pPr>
            <a:endParaRPr lang="en-US" sz="1400" dirty="0" smtClean="0"/>
          </a:p>
          <a:p>
            <a:pPr eaLnBrk="1" hangingPunct="1">
              <a:defRPr/>
            </a:pPr>
            <a:r>
              <a:rPr lang="en-US" sz="1400" dirty="0" smtClean="0"/>
              <a:t>Photo by Merrilee Proffitt. </a:t>
            </a:r>
            <a:r>
              <a:rPr lang="en-US" sz="1400" b="1" dirty="0" smtClean="0"/>
              <a:t>CC BY-NC</a:t>
            </a:r>
            <a:endParaRPr lang="en-US" sz="1400" dirty="0"/>
          </a:p>
        </p:txBody>
      </p:sp>
      <p:sp>
        <p:nvSpPr>
          <p:cNvPr id="86020" name="Slide Number Placeholder 3"/>
          <p:cNvSpPr>
            <a:spLocks noGrp="1"/>
          </p:cNvSpPr>
          <p:nvPr>
            <p:ph type="sldNum" sz="quarter" idx="5"/>
          </p:nvPr>
        </p:nvSpPr>
        <p:spPr>
          <a:noFill/>
        </p:spPr>
        <p:txBody>
          <a:bodyPr/>
          <a:lstStyle/>
          <a:p>
            <a:fld id="{B00F9914-FC19-4065-9A2C-F985FC00A8C2}" type="slidenum">
              <a:rPr lang="en-US" smtClean="0"/>
              <a:pPr/>
              <a:t>16</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dirty="0" smtClean="0"/>
              <a:t>A 2009 survey of special collections and archives in the US and Canada</a:t>
            </a:r>
            <a:r>
              <a:rPr lang="en-US" baseline="30000" dirty="0" smtClean="0"/>
              <a:t> </a:t>
            </a:r>
            <a:r>
              <a:rPr lang="en-US" dirty="0" smtClean="0"/>
              <a:t>shows that digitization of special collections and increasing user access to those collections are of critical importance to research libraries. </a:t>
            </a:r>
          </a:p>
          <a:p>
            <a:pPr eaLnBrk="1" hangingPunct="1"/>
            <a:endParaRPr lang="en-US" dirty="0" smtClean="0"/>
          </a:p>
          <a:p>
            <a:pPr eaLnBrk="1" hangingPunct="1"/>
            <a:r>
              <a:rPr lang="en-US" dirty="0" smtClean="0"/>
              <a:t>The survey was a follow up to the 1998 ARL survey led directly to many high-profile initiatives to "expose hidden collections.“  </a:t>
            </a:r>
          </a:p>
          <a:p>
            <a:pPr eaLnBrk="1" hangingPunct="1"/>
            <a:endParaRPr lang="en-US" dirty="0" smtClean="0"/>
          </a:p>
          <a:p>
            <a:pPr eaLnBrk="1" hangingPunct="1"/>
            <a:r>
              <a:rPr lang="en-US" dirty="0" smtClean="0"/>
              <a:t>We updated ARL’s survey instrument and extended the subject population to encompass the 275 libraries in the following five overlapping membership organizations:</a:t>
            </a:r>
          </a:p>
          <a:p>
            <a:pPr eaLnBrk="1" hangingPunct="1"/>
            <a:r>
              <a:rPr lang="en-US" dirty="0" smtClean="0"/>
              <a:t>• Association of Research Libraries (124 universities and others)</a:t>
            </a:r>
          </a:p>
          <a:p>
            <a:pPr eaLnBrk="1" hangingPunct="1"/>
            <a:r>
              <a:rPr lang="en-US" dirty="0" smtClean="0"/>
              <a:t>• Canadian Academic and Research Libraries (30 universities and others)</a:t>
            </a:r>
          </a:p>
          <a:p>
            <a:pPr eaLnBrk="1" hangingPunct="1"/>
            <a:r>
              <a:rPr lang="en-US" dirty="0" smtClean="0"/>
              <a:t>• Independent Research Libraries Association (19 private research libraries)</a:t>
            </a:r>
          </a:p>
          <a:p>
            <a:pPr eaLnBrk="1" hangingPunct="1"/>
            <a:r>
              <a:rPr lang="en-US" dirty="0" smtClean="0"/>
              <a:t>• Oberlin Group (80 liberal arts colleges)</a:t>
            </a:r>
          </a:p>
          <a:p>
            <a:pPr eaLnBrk="1" hangingPunct="1"/>
            <a:r>
              <a:rPr lang="en-US" dirty="0" smtClean="0"/>
              <a:t>• RLG Partnership, U.S. and Canadian members (85 research institutions)</a:t>
            </a:r>
          </a:p>
          <a:p>
            <a:pPr eaLnBrk="1" hangingPunct="1"/>
            <a:r>
              <a:rPr lang="en-US" dirty="0" smtClean="0"/>
              <a:t>The rate of response was 61% (169 responses).</a:t>
            </a:r>
          </a:p>
          <a:p>
            <a:pPr eaLnBrk="1" hangingPunct="1"/>
            <a:endParaRPr lang="en-US" dirty="0" smtClean="0"/>
          </a:p>
          <a:p>
            <a:pPr eaLnBrk="1" hangingPunct="1"/>
            <a:endParaRPr lang="en-US" dirty="0" smtClean="0"/>
          </a:p>
          <a:p>
            <a:pPr eaLnBrk="1" hangingPunct="1"/>
            <a:endParaRPr lang="en-US" dirty="0" smtClean="0"/>
          </a:p>
          <a:p>
            <a:pPr eaLnBrk="1" hangingPunct="1"/>
            <a:r>
              <a:rPr lang="en-US" sz="1100" i="1" dirty="0" smtClean="0"/>
              <a:t>http://commons.wikimedia.org/wiki/File:Stethoscope_1.jpg</a:t>
            </a:r>
          </a:p>
          <a:p>
            <a:pPr eaLnBrk="1" hangingPunct="1"/>
            <a:r>
              <a:rPr lang="en-US" sz="1100" i="1" dirty="0" smtClean="0"/>
              <a:t>Stethoscope.  Public domain.</a:t>
            </a:r>
          </a:p>
          <a:p>
            <a:pPr eaLnBrk="1" hangingPunct="1"/>
            <a:endParaRPr lang="en-US" i="1" dirty="0" smtClean="0"/>
          </a:p>
          <a:p>
            <a:pPr eaLnBrk="1" hangingPunct="1"/>
            <a:endParaRPr lang="en-US" i="1" dirty="0" smtClean="0"/>
          </a:p>
        </p:txBody>
      </p:sp>
      <p:sp>
        <p:nvSpPr>
          <p:cNvPr id="61444" name="Slide Number Placeholder 3"/>
          <p:cNvSpPr>
            <a:spLocks noGrp="1"/>
          </p:cNvSpPr>
          <p:nvPr>
            <p:ph type="sldNum" sz="quarter" idx="5"/>
          </p:nvPr>
        </p:nvSpPr>
        <p:spPr>
          <a:noFill/>
        </p:spPr>
        <p:txBody>
          <a:bodyPr/>
          <a:lstStyle/>
          <a:p>
            <a:fld id="{3436B79C-7ADF-4613-99DC-533803EAD5BA}" type="slidenum">
              <a:rPr lang="en-US" smtClean="0"/>
              <a:pPr/>
              <a:t>17</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t>The OCLC report reveals, despite the efforts to uncover hidden collections, much rare and unique material remains undiscoverable, and monetary resources are shrinking at the same time that user demand is growing. The balance sheet is both encouraging and sobering:</a:t>
            </a:r>
          </a:p>
          <a:p>
            <a:pPr eaLnBrk="1" hangingPunct="1">
              <a:defRPr/>
            </a:pPr>
            <a:r>
              <a:rPr lang="en-US" dirty="0" smtClean="0"/>
              <a:t>• The size of ARL collections has grown dramatically, up to 300% for some formats</a:t>
            </a:r>
          </a:p>
          <a:p>
            <a:pPr eaLnBrk="1" hangingPunct="1">
              <a:defRPr/>
            </a:pPr>
            <a:r>
              <a:rPr lang="en-US" dirty="0" smtClean="0"/>
              <a:t>• Use of all types of material has increased across the board</a:t>
            </a:r>
          </a:p>
          <a:p>
            <a:pPr eaLnBrk="1" hangingPunct="1">
              <a:defRPr/>
            </a:pPr>
            <a:r>
              <a:rPr lang="en-US" dirty="0" smtClean="0"/>
              <a:t>• Half of archival collections have no online presence</a:t>
            </a:r>
          </a:p>
          <a:p>
            <a:pPr eaLnBrk="1" hangingPunct="1">
              <a:defRPr/>
            </a:pPr>
            <a:r>
              <a:rPr lang="en-US" dirty="0" smtClean="0"/>
              <a:t>• While many backlogs have decreased, almost as many continue to grow</a:t>
            </a:r>
          </a:p>
          <a:p>
            <a:pPr eaLnBrk="1" hangingPunct="1">
              <a:defRPr/>
            </a:pPr>
            <a:r>
              <a:rPr lang="en-US" dirty="0" smtClean="0"/>
              <a:t>• User demand for digitized collections remains insatiable</a:t>
            </a:r>
          </a:p>
          <a:p>
            <a:pPr eaLnBrk="1" hangingPunct="1">
              <a:defRPr/>
            </a:pPr>
            <a:r>
              <a:rPr lang="en-US" dirty="0" smtClean="0"/>
              <a:t>• Management of born-digital archival materials is still in its infancy</a:t>
            </a:r>
          </a:p>
          <a:p>
            <a:pPr eaLnBrk="1" hangingPunct="1">
              <a:defRPr/>
            </a:pPr>
            <a:r>
              <a:rPr lang="en-US" dirty="0" smtClean="0"/>
              <a:t>• Staffing is generally stable, but has grown for digital services</a:t>
            </a:r>
          </a:p>
          <a:p>
            <a:pPr eaLnBrk="1" hangingPunct="1">
              <a:defRPr/>
            </a:pPr>
            <a:r>
              <a:rPr lang="en-US" dirty="0" smtClean="0"/>
              <a:t>• 75% of general library budgets have been reduced</a:t>
            </a:r>
          </a:p>
          <a:p>
            <a:pPr eaLnBrk="1" hangingPunct="1">
              <a:defRPr/>
            </a:pPr>
            <a:r>
              <a:rPr lang="en-US" dirty="0" smtClean="0"/>
              <a:t>• The current tough economy renders “business as usual” impossible</a:t>
            </a:r>
          </a:p>
          <a:p>
            <a:pPr eaLnBrk="1" hangingPunct="1">
              <a:defRPr/>
            </a:pPr>
            <a:r>
              <a:rPr lang="en-US" dirty="0" smtClean="0"/>
              <a:t>The top three “most challenging issues” in managing special collections were space (105 respondents), born-digital materials, and digitization.</a:t>
            </a:r>
            <a:endParaRPr lang="en-US" b="1" dirty="0" smtClean="0"/>
          </a:p>
        </p:txBody>
      </p:sp>
      <p:sp>
        <p:nvSpPr>
          <p:cNvPr id="62468" name="Slide Number Placeholder 3"/>
          <p:cNvSpPr>
            <a:spLocks noGrp="1"/>
          </p:cNvSpPr>
          <p:nvPr>
            <p:ph type="sldNum" sz="quarter" idx="5"/>
          </p:nvPr>
        </p:nvSpPr>
        <p:spPr>
          <a:noFill/>
        </p:spPr>
        <p:txBody>
          <a:bodyPr/>
          <a:lstStyle/>
          <a:p>
            <a:fld id="{1BE54E9F-44D7-42E3-85A4-016992AAD8D3}" type="slidenum">
              <a:rPr lang="en-US" smtClean="0"/>
              <a:pPr/>
              <a:t>18</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3DD3752-48D9-4826-AD48-BA57F43E7640}" type="slidenum">
              <a:rPr lang="en-US" smtClean="0"/>
              <a:pPr>
                <a:defRPr/>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400" dirty="0" smtClean="0"/>
              <a:t>To start out, we recognized that different people may have entirely different things in mind when they use the term born-digital.  So we identified nine different types of born-digital material (you could no doubt, add more).  There’s a document, but those of you with short attention spans (or who’d like to see OCLC Research staff make fools of ourselves) may want to view the video on our YouTube channel.</a:t>
            </a:r>
          </a:p>
          <a:p>
            <a:pPr eaLnBrk="1" hangingPunct="1">
              <a:defRPr/>
            </a:pPr>
            <a:endParaRPr lang="en-US" dirty="0" smtClean="0"/>
          </a:p>
          <a:p>
            <a:pPr eaLnBrk="1" hangingPunct="1">
              <a:defRPr/>
            </a:pPr>
            <a:endParaRPr lang="en-US" dirty="0" smtClean="0"/>
          </a:p>
        </p:txBody>
      </p:sp>
      <p:sp>
        <p:nvSpPr>
          <p:cNvPr id="87044" name="Slide Number Placeholder 3"/>
          <p:cNvSpPr>
            <a:spLocks noGrp="1"/>
          </p:cNvSpPr>
          <p:nvPr>
            <p:ph type="sldNum" sz="quarter" idx="5"/>
          </p:nvPr>
        </p:nvSpPr>
        <p:spPr>
          <a:noFill/>
        </p:spPr>
        <p:txBody>
          <a:bodyPr/>
          <a:lstStyle/>
          <a:p>
            <a:fld id="{9F3AD3A4-6EFE-48DD-B189-0CE34F3FCFB5}" type="slidenum">
              <a:rPr lang="en-US" smtClean="0"/>
              <a:pPr/>
              <a:t>27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902" y="4374865"/>
            <a:ext cx="6222449" cy="4676746"/>
          </a:xfrm>
        </p:spPr>
        <p:txBody>
          <a:bodyPr>
            <a:normAutofit fontScale="70000" lnSpcReduction="20000"/>
          </a:bodyPr>
          <a:lstStyle/>
          <a:p>
            <a:r>
              <a:rPr lang="en-US" sz="1000" dirty="0" smtClean="0"/>
              <a:t> </a:t>
            </a:r>
            <a:r>
              <a:rPr lang="en-US" sz="1000" dirty="0" smtClean="0"/>
              <a:t>What</a:t>
            </a:r>
            <a:r>
              <a:rPr lang="en-US" sz="1000" baseline="0" dirty="0" smtClean="0"/>
              <a:t> do you get out of partnership?</a:t>
            </a:r>
            <a:endParaRPr lang="en-US" sz="1000" dirty="0" smtClean="0"/>
          </a:p>
          <a:p>
            <a:r>
              <a:rPr lang="en-US" sz="1000" dirty="0" smtClean="0"/>
              <a:t>First and foremost, you or your library’s leadership chose to join the Partnership in order to gain a seat at the table of the largest collaborative research and action-oriented organization devoted to the needs of research libraries.  This means that you have a voice in determining our directions, a hand in testing our solutions and a foot in the door in participating in activities that push out the boundaries of what we can accomplish together.  But your real ability to make a difference comes down to how well you use all of the communication channels available to you.</a:t>
            </a:r>
          </a:p>
          <a:p>
            <a:r>
              <a:rPr lang="en-US" sz="1000" dirty="0" smtClean="0"/>
              <a:t>Second, you and your colleagues have </a:t>
            </a:r>
            <a:r>
              <a:rPr lang="en-US" sz="1000" b="1" u="sng" dirty="0" smtClean="0"/>
              <a:t>privileged access</a:t>
            </a:r>
            <a:r>
              <a:rPr lang="en-US" sz="1000" dirty="0" smtClean="0"/>
              <a:t> to the outputs of our collective work.  This is a new benefit this year – we’re experimenting with offering you exclusive, 30-day access  to the wealth of materials and experiences being produced and shared under the Partnership roof.  Published reports, survey analyses, webinars, videos and events are all available to you at no charge and before the rest of the community.   We’ll post these on our website but we’ll limit our notification to just you – using our Partnership Announce e-mailing list.  So pay attention! </a:t>
            </a:r>
            <a:r>
              <a:rPr lang="en-US" sz="1000" dirty="0" smtClean="0"/>
              <a:t>And </a:t>
            </a:r>
            <a:r>
              <a:rPr lang="en-US" sz="1000" dirty="0" smtClean="0"/>
              <a:t>reap your just rewards!</a:t>
            </a:r>
          </a:p>
          <a:p>
            <a:r>
              <a:rPr lang="en-US" sz="1000" dirty="0" smtClean="0"/>
              <a:t>A third benefit is one that some of you who have been partners for a while already know about and may even have taken advantage of – </a:t>
            </a:r>
            <a:r>
              <a:rPr lang="en-US" sz="1000" b="1" u="sng" dirty="0" smtClean="0"/>
              <a:t>direct consultative access</a:t>
            </a:r>
            <a:r>
              <a:rPr lang="en-US" sz="1000" dirty="0" smtClean="0"/>
              <a:t> to program officers and research scientists to advise on some of your thorniest problems.   </a:t>
            </a:r>
            <a:r>
              <a:rPr lang="en-US" sz="1000" dirty="0" smtClean="0"/>
              <a:t>So</a:t>
            </a:r>
            <a:r>
              <a:rPr lang="en-US" sz="1000" baseline="0" dirty="0" smtClean="0"/>
              <a:t> pick up the phone or send us an email. We’re always eager to hear from you. </a:t>
            </a:r>
          </a:p>
          <a:p>
            <a:r>
              <a:rPr lang="en-US" sz="1000" dirty="0" smtClean="0"/>
              <a:t>A </a:t>
            </a:r>
            <a:r>
              <a:rPr lang="en-US" sz="1000" dirty="0" smtClean="0"/>
              <a:t>fourth class of benefit is entirely new this year and has been developed in response to expressions of interest from across the Partnership:  an </a:t>
            </a:r>
            <a:r>
              <a:rPr lang="en-US" sz="1000" b="1" u="sng" dirty="0" smtClean="0"/>
              <a:t>annual, individualized profile of your collection as represented in WorldCa</a:t>
            </a:r>
            <a:r>
              <a:rPr lang="en-US" sz="1000" dirty="0" smtClean="0"/>
              <a:t>t and in sync with strategic priorities within the Partnership.  </a:t>
            </a:r>
            <a:r>
              <a:rPr lang="en-US" sz="1000" dirty="0" smtClean="0"/>
              <a:t>As detailed</a:t>
            </a:r>
            <a:r>
              <a:rPr lang="en-US" sz="1000" baseline="0" dirty="0" smtClean="0"/>
              <a:t> previously, t</a:t>
            </a:r>
            <a:r>
              <a:rPr lang="en-US" sz="1000" dirty="0" smtClean="0"/>
              <a:t>his </a:t>
            </a:r>
            <a:r>
              <a:rPr lang="en-US" sz="1000" dirty="0" smtClean="0"/>
              <a:t>annual profile work will help partners plan and take collective action in areas of key need.   In this first year, the profile work will demonstrate the overlap between Partnership collections and the </a:t>
            </a:r>
            <a:r>
              <a:rPr lang="en-US" sz="1000" dirty="0" err="1" smtClean="0"/>
              <a:t>HathiTrust</a:t>
            </a:r>
            <a:r>
              <a:rPr lang="en-US" sz="1000" dirty="0" smtClean="0"/>
              <a:t> -- both individually and collectively -- based on </a:t>
            </a:r>
            <a:r>
              <a:rPr lang="en-US" sz="1000" dirty="0" smtClean="0"/>
              <a:t>WorldCat </a:t>
            </a:r>
            <a:r>
              <a:rPr lang="en-US" sz="1000" dirty="0" smtClean="0"/>
              <a:t>and </a:t>
            </a:r>
            <a:r>
              <a:rPr lang="en-US" sz="1000" dirty="0" err="1" smtClean="0"/>
              <a:t>Hathi</a:t>
            </a:r>
            <a:r>
              <a:rPr lang="en-US" sz="1000" dirty="0" smtClean="0"/>
              <a:t> holdings.  </a:t>
            </a:r>
            <a:endParaRPr lang="en-US" sz="1000" dirty="0" smtClean="0"/>
          </a:p>
          <a:p>
            <a:endParaRPr lang="en-US" sz="1000" dirty="0" smtClean="0"/>
          </a:p>
          <a:p>
            <a:r>
              <a:rPr lang="en-US" sz="1000" dirty="0" smtClean="0"/>
              <a:t>Deriving benefit is not a unilateral proposition!  Institutions garner the most benefit when staff participate in advisory/focus groups to help shape new solutions and services.  Or by sharing expertise as we produce new webinars on </a:t>
            </a:r>
            <a:r>
              <a:rPr lang="en-US" sz="1000" dirty="0" smtClean="0"/>
              <a:t>topics of current concerns.  By participating in surveys, offering thoughts on implementing new technologies, sharing digital collections and metadata, becoming a SHARES member and participating in research.  Watch the weekly news updates, subscribe to our RSS feeds, read reports, download webinars. . . Raise your hands and your voice when an interesting opportunity presents itself – your colleagues within the Partnership will thank you and so will we! </a:t>
            </a:r>
          </a:p>
          <a:p>
            <a:r>
              <a:rPr lang="en-US" sz="1000" dirty="0" smtClean="0"/>
              <a:t>Reach out to us, share your thoughts, help us to shape the future!</a:t>
            </a:r>
          </a:p>
          <a:p>
            <a:endParaRPr lang="en-US" sz="1000" dirty="0" smtClean="0"/>
          </a:p>
        </p:txBody>
      </p:sp>
      <p:sp>
        <p:nvSpPr>
          <p:cNvPr id="4" name="Slide Number Placeholder 3"/>
          <p:cNvSpPr>
            <a:spLocks noGrp="1"/>
          </p:cNvSpPr>
          <p:nvPr>
            <p:ph type="sldNum" sz="quarter" idx="10"/>
          </p:nvPr>
        </p:nvSpPr>
        <p:spPr/>
        <p:txBody>
          <a:bodyPr/>
          <a:lstStyle/>
          <a:p>
            <a:pPr>
              <a:defRPr/>
            </a:pPr>
            <a:fld id="{13DD3752-48D9-4826-AD48-BA57F43E7640}" type="slidenum">
              <a:rPr lang="en-US" smtClean="0"/>
              <a:pPr>
                <a:defRPr/>
              </a:pPr>
              <a:t>39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3DD3752-48D9-4826-AD48-BA57F43E7640}" type="slidenum">
              <a:rPr lang="en-US" smtClean="0"/>
              <a:pPr>
                <a:defRPr/>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6A9FE68-CD52-C644-B833-B2FC39638F51}" type="slidenum">
              <a:rPr lang="en-US"/>
              <a:pPr/>
              <a:t>2</a:t>
            </a:fld>
            <a:endParaRPr lang="en-US"/>
          </a:p>
        </p:txBody>
      </p:sp>
      <p:sp>
        <p:nvSpPr>
          <p:cNvPr id="3" name="Notes Placeholder 2"/>
          <p:cNvSpPr>
            <a:spLocks noGrp="1"/>
          </p:cNvSpPr>
          <p:nvPr>
            <p:ph type="body" idx="1"/>
          </p:nvPr>
        </p:nvSpPr>
        <p:spPr/>
        <p:txBody>
          <a:bodyPr>
            <a:normAutofit lnSpcReduction="10000"/>
          </a:bodyPr>
          <a:lstStyle/>
          <a:p>
            <a:r>
              <a:rPr lang="en-US" sz="1400" dirty="0" smtClean="0">
                <a:latin typeface="+mn-lt"/>
              </a:rPr>
              <a:t>Offices in San Mateo, CA and Dublin, Ohio, and in Leiden (Netherlands).  New Senior Program Officer, Titia</a:t>
            </a:r>
            <a:r>
              <a:rPr lang="en-US" sz="1400" baseline="0" dirty="0" smtClean="0">
                <a:latin typeface="+mn-lt"/>
              </a:rPr>
              <a:t> van der Werf</a:t>
            </a:r>
            <a:r>
              <a:rPr lang="en-US" sz="1400" dirty="0" smtClean="0">
                <a:latin typeface="+mn-lt"/>
              </a:rPr>
              <a:t> who will be based in Leiden and work closely with current and potential Partnership institutions.</a:t>
            </a:r>
          </a:p>
          <a:p>
            <a:endParaRPr lang="en-US" sz="1400" dirty="0" smtClean="0">
              <a:latin typeface="+mn-lt"/>
            </a:endParaRPr>
          </a:p>
          <a:p>
            <a:r>
              <a:rPr lang="en-US" sz="1400" dirty="0" smtClean="0">
                <a:latin typeface="+mn-lt"/>
              </a:rPr>
              <a:t>About 15 FTE focused on the Partnership and its activities -- plus the efforts of our research scientist colleagues as we need them.  There is a good bit of  interaction between the two U.S. offices – we use video conferencing for our weekly meetings plus staff travel to the other location as needed to take best advantage of  the presence of colleagues from OCLC offices around the world.</a:t>
            </a:r>
          </a:p>
          <a:p>
            <a:endParaRPr lang="en-US" sz="1400" dirty="0" smtClean="0">
              <a:latin typeface="+mn-lt"/>
            </a:endParaRPr>
          </a:p>
          <a:p>
            <a:endParaRPr lang="en-US" baseline="0"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6A9FE68-CD52-C644-B833-B2FC39638F51}" type="slidenum">
              <a:rPr lang="en-US"/>
              <a:pPr/>
              <a:t>3</a:t>
            </a:fld>
            <a:endParaRPr lang="en-US"/>
          </a:p>
        </p:txBody>
      </p:sp>
      <p:sp>
        <p:nvSpPr>
          <p:cNvPr id="3" name="Notes Placeholder 2"/>
          <p:cNvSpPr>
            <a:spLocks noGrp="1"/>
          </p:cNvSpPr>
          <p:nvPr>
            <p:ph type="body" idx="1"/>
          </p:nvPr>
        </p:nvSpPr>
        <p:spPr/>
        <p:txBody>
          <a:bodyPr>
            <a:normAutofit/>
          </a:bodyPr>
          <a:lstStyle/>
          <a:p>
            <a:r>
              <a:rPr lang="en-US" dirty="0" smtClean="0"/>
              <a:t>(As of September 2011) 153 </a:t>
            </a:r>
            <a:r>
              <a:rPr lang="en-US" dirty="0" smtClean="0"/>
              <a:t>Partner institutions </a:t>
            </a:r>
          </a:p>
          <a:p>
            <a:r>
              <a:rPr lang="en-US" dirty="0" smtClean="0"/>
              <a:t> </a:t>
            </a:r>
          </a:p>
          <a:p>
            <a:r>
              <a:rPr lang="en-US" dirty="0" smtClean="0"/>
              <a:t>112 from the US;  6 from Canada;</a:t>
            </a:r>
          </a:p>
          <a:p>
            <a:r>
              <a:rPr lang="en-US" dirty="0" smtClean="0"/>
              <a:t> </a:t>
            </a:r>
          </a:p>
          <a:p>
            <a:r>
              <a:rPr lang="en-US" dirty="0" smtClean="0"/>
              <a:t>34 from outside of North America including 21 from the UK and Ireland, 5 from Continental Europe and 7 from the Pacific Rim.</a:t>
            </a:r>
          </a:p>
          <a:p>
            <a:r>
              <a:rPr lang="en-US" dirty="0" smtClean="0"/>
              <a:t> </a:t>
            </a:r>
          </a:p>
          <a:p>
            <a:r>
              <a:rPr lang="en-US" dirty="0" smtClean="0"/>
              <a:t>What sets us apart from other library consortia?  The Distinctive Difference is the fact that ours is a truly transnational partnership.  Fully 22% of our Partners come from outside of North America.  </a:t>
            </a:r>
          </a:p>
          <a:p>
            <a:r>
              <a:rPr lang="en-US" dirty="0" smtClean="0"/>
              <a:t> </a:t>
            </a:r>
          </a:p>
          <a:p>
            <a:endParaRPr lang="en-US" dirty="0" smtClean="0"/>
          </a:p>
          <a:p>
            <a:endParaRPr lang="en-US" dirty="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11D52C-2841-427B-A81B-4D6D6593BF4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a:p>
            <a:r>
              <a:rPr lang="en-US" dirty="0" smtClean="0"/>
              <a:t>Our </a:t>
            </a:r>
            <a:r>
              <a:rPr lang="en-US" dirty="0" smtClean="0"/>
              <a:t>newest</a:t>
            </a:r>
            <a:r>
              <a:rPr lang="en-US" baseline="0" dirty="0" smtClean="0"/>
              <a:t> Partners represent a cross-section of the research library world,</a:t>
            </a:r>
          </a:p>
          <a:p>
            <a:endParaRPr lang="en-US" baseline="0" dirty="0" smtClean="0"/>
          </a:p>
          <a:p>
            <a:r>
              <a:rPr lang="en-US" baseline="0" dirty="0" smtClean="0"/>
              <a:t>From a small but multi-site museum to a large national library; </a:t>
            </a:r>
          </a:p>
          <a:p>
            <a:endParaRPr lang="en-US" baseline="0" dirty="0" smtClean="0"/>
          </a:p>
          <a:p>
            <a:r>
              <a:rPr lang="en-US" baseline="0" dirty="0" smtClean="0"/>
              <a:t>From public universities to elite private colleges.</a:t>
            </a:r>
          </a:p>
          <a:p>
            <a:endParaRPr lang="en-US" baseline="0" dirty="0" smtClean="0"/>
          </a:p>
          <a:p>
            <a:endParaRPr lang="en-US" baseline="0" dirty="0" smtClean="0"/>
          </a:p>
          <a:p>
            <a:r>
              <a:rPr lang="en-US" baseline="0" dirty="0" smtClean="0"/>
              <a:t>The total membership spans the distance from the 53</a:t>
            </a:r>
            <a:r>
              <a:rPr lang="en-US" baseline="30000" dirty="0" smtClean="0"/>
              <a:t>rd</a:t>
            </a:r>
            <a:r>
              <a:rPr lang="en-US" baseline="0" dirty="0" smtClean="0"/>
              <a:t> parallel in the North (University of Aberdeen, Scotland)  </a:t>
            </a:r>
          </a:p>
          <a:p>
            <a:endParaRPr lang="en-US" baseline="0" dirty="0" smtClean="0"/>
          </a:p>
          <a:p>
            <a:r>
              <a:rPr lang="en-US" baseline="0" dirty="0" smtClean="0"/>
              <a:t>to the 43</a:t>
            </a:r>
            <a:r>
              <a:rPr lang="en-US" baseline="30000" dirty="0" smtClean="0"/>
              <a:t>rd</a:t>
            </a:r>
            <a:r>
              <a:rPr lang="en-US" baseline="0" dirty="0" smtClean="0"/>
              <a:t> parallel in the South (National Library of New Zealand’s Christchurch Center, South Island, NZ)</a:t>
            </a:r>
          </a:p>
          <a:p>
            <a:endParaRPr lang="en-US" baseline="0" dirty="0" smtClean="0"/>
          </a:p>
        </p:txBody>
      </p:sp>
      <p:sp>
        <p:nvSpPr>
          <p:cNvPr id="4" name="Slide Number Placeholder 3"/>
          <p:cNvSpPr>
            <a:spLocks noGrp="1"/>
          </p:cNvSpPr>
          <p:nvPr>
            <p:ph type="sldNum" sz="quarter" idx="10"/>
          </p:nvPr>
        </p:nvSpPr>
        <p:spPr/>
        <p:txBody>
          <a:bodyPr/>
          <a:lstStyle/>
          <a:p>
            <a:pPr>
              <a:defRPr/>
            </a:pPr>
            <a:fld id="{13DD3752-48D9-4826-AD48-BA57F43E7640}"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3DD3752-48D9-4826-AD48-BA57F43E7640}"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3DD3752-48D9-4826-AD48-BA57F43E7640}"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3DD3752-48D9-4826-AD48-BA57F43E7640}"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Project being led</a:t>
            </a:r>
            <a:r>
              <a:rPr lang="en-US" baseline="0" dirty="0" smtClean="0"/>
              <a:t> by Constance </a:t>
            </a:r>
            <a:r>
              <a:rPr lang="en-US" baseline="0" dirty="0" err="1" smtClean="0"/>
              <a:t>Malpas</a:t>
            </a:r>
            <a:r>
              <a:rPr lang="en-US" baseline="0" dirty="0" smtClean="0"/>
              <a:t>, who is working with a group of advisors to help scope the offering in this first year. Looks for reports early in 2012. </a:t>
            </a:r>
            <a:endParaRPr lang="en-US" dirty="0"/>
          </a:p>
        </p:txBody>
      </p:sp>
      <p:sp>
        <p:nvSpPr>
          <p:cNvPr id="4" name="Slide Number Placeholder 3"/>
          <p:cNvSpPr>
            <a:spLocks noGrp="1"/>
          </p:cNvSpPr>
          <p:nvPr>
            <p:ph type="sldNum" sz="quarter" idx="10"/>
          </p:nvPr>
        </p:nvSpPr>
        <p:spPr/>
        <p:txBody>
          <a:bodyPr/>
          <a:lstStyle/>
          <a:p>
            <a:pPr>
              <a:defRPr/>
            </a:pPr>
            <a:fld id="{13DD3752-48D9-4826-AD48-BA57F43E7640}"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0" y="-12700"/>
            <a:ext cx="8255000" cy="5264150"/>
          </a:xfrm>
          <a:custGeom>
            <a:avLst/>
            <a:gdLst/>
            <a:ahLst/>
            <a:cxnLst>
              <a:cxn ang="0">
                <a:pos x="0" y="0"/>
              </a:cxn>
              <a:cxn ang="0">
                <a:pos x="0" y="3316"/>
              </a:cxn>
              <a:cxn ang="0">
                <a:pos x="5200" y="2732"/>
              </a:cxn>
              <a:cxn ang="0">
                <a:pos x="4904" y="8"/>
              </a:cxn>
              <a:cxn ang="0">
                <a:pos x="0" y="0"/>
              </a:cxn>
            </a:cxnLst>
            <a:rect l="0" t="0" r="r" b="b"/>
            <a:pathLst>
              <a:path w="5200" h="3316">
                <a:moveTo>
                  <a:pt x="0" y="0"/>
                </a:moveTo>
                <a:lnTo>
                  <a:pt x="0" y="3316"/>
                </a:lnTo>
                <a:lnTo>
                  <a:pt x="5200" y="2732"/>
                </a:lnTo>
                <a:lnTo>
                  <a:pt x="4904" y="8"/>
                </a:lnTo>
                <a:lnTo>
                  <a:pt x="0" y="0"/>
                </a:lnTo>
                <a:close/>
              </a:path>
            </a:pathLst>
          </a:custGeom>
          <a:gradFill rotWithShape="1">
            <a:gsLst>
              <a:gs pos="0">
                <a:schemeClr val="accent1">
                  <a:gamma/>
                  <a:shade val="79216"/>
                  <a:invGamma/>
                </a:schemeClr>
              </a:gs>
              <a:gs pos="100000">
                <a:schemeClr val="accent1"/>
              </a:gs>
            </a:gsLst>
            <a:lin ang="2700000" scaled="1"/>
          </a:gradFill>
          <a:ln w="9525" cap="flat" cmpd="sng">
            <a:noFill/>
            <a:prstDash val="solid"/>
            <a:round/>
            <a:headEnd/>
            <a:tailEnd/>
          </a:ln>
          <a:effectLst/>
        </p:spPr>
        <p:txBody>
          <a:bodyPr anchor="ctr"/>
          <a:lstStyle/>
          <a:p>
            <a:pPr>
              <a:defRPr/>
            </a:pPr>
            <a:endParaRPr lang="en-US"/>
          </a:p>
        </p:txBody>
      </p:sp>
      <p:sp>
        <p:nvSpPr>
          <p:cNvPr id="5" name="Rectangle 3"/>
          <p:cNvSpPr>
            <a:spLocks noChangeArrowheads="1"/>
          </p:cNvSpPr>
          <p:nvPr/>
        </p:nvSpPr>
        <p:spPr bwMode="auto">
          <a:xfrm>
            <a:off x="4572000" y="3276600"/>
            <a:ext cx="4572000" cy="3429000"/>
          </a:xfrm>
          <a:prstGeom prst="rect">
            <a:avLst/>
          </a:prstGeom>
          <a:solidFill>
            <a:srgbClr val="EAEAEA">
              <a:alpha val="53000"/>
            </a:srgbClr>
          </a:solidFill>
          <a:ln w="9525">
            <a:noFill/>
            <a:miter lim="800000"/>
            <a:headEnd/>
            <a:tailEnd/>
          </a:ln>
          <a:effectLst/>
        </p:spPr>
        <p:txBody>
          <a:bodyPr wrap="none" anchor="ctr"/>
          <a:lstStyle/>
          <a:p>
            <a:pPr>
              <a:defRPr/>
            </a:pPr>
            <a:endParaRPr lang="en-US"/>
          </a:p>
        </p:txBody>
      </p:sp>
      <p:sp>
        <p:nvSpPr>
          <p:cNvPr id="6" name="Rectangle 5"/>
          <p:cNvSpPr>
            <a:spLocks noChangeArrowheads="1"/>
          </p:cNvSpPr>
          <p:nvPr/>
        </p:nvSpPr>
        <p:spPr bwMode="auto">
          <a:xfrm>
            <a:off x="1219200" y="457200"/>
            <a:ext cx="1447800" cy="381000"/>
          </a:xfrm>
          <a:prstGeom prst="rect">
            <a:avLst/>
          </a:prstGeom>
          <a:noFill/>
          <a:ln w="9525">
            <a:noFill/>
            <a:miter lim="800000"/>
            <a:headEnd/>
            <a:tailEnd/>
          </a:ln>
          <a:effectLst/>
        </p:spPr>
        <p:txBody>
          <a:bodyPr wrap="none" anchor="ctr"/>
          <a:lstStyle/>
          <a:p>
            <a:pPr>
              <a:defRPr/>
            </a:pPr>
            <a:r>
              <a:rPr lang="en-US" sz="1400" b="0" dirty="0" smtClean="0">
                <a:solidFill>
                  <a:schemeClr val="bg1"/>
                </a:solidFill>
                <a:latin typeface="Verdana" pitchFamily="34" charset="0"/>
              </a:rPr>
              <a:t>Research </a:t>
            </a:r>
          </a:p>
        </p:txBody>
      </p:sp>
      <p:pic>
        <p:nvPicPr>
          <p:cNvPr id="7" name="Picture 7" descr="logo white small"/>
          <p:cNvPicPr>
            <a:picLocks noChangeAspect="1" noChangeArrowheads="1"/>
          </p:cNvPicPr>
          <p:nvPr/>
        </p:nvPicPr>
        <p:blipFill>
          <a:blip r:embed="rId2" cstate="email"/>
          <a:srcRect/>
          <a:stretch>
            <a:fillRect/>
          </a:stretch>
        </p:blipFill>
        <p:spPr bwMode="auto">
          <a:xfrm>
            <a:off x="304800" y="457200"/>
            <a:ext cx="996950" cy="374650"/>
          </a:xfrm>
          <a:prstGeom prst="rect">
            <a:avLst/>
          </a:prstGeom>
          <a:noFill/>
          <a:ln w="9525">
            <a:noFill/>
            <a:miter lim="800000"/>
            <a:headEnd/>
            <a:tailEnd/>
          </a:ln>
        </p:spPr>
      </p:pic>
      <p:sp>
        <p:nvSpPr>
          <p:cNvPr id="16388" name="Rectangle 4"/>
          <p:cNvSpPr>
            <a:spLocks noGrp="1" noChangeArrowheads="1"/>
          </p:cNvSpPr>
          <p:nvPr>
            <p:ph type="ctrTitle"/>
          </p:nvPr>
        </p:nvSpPr>
        <p:spPr>
          <a:xfrm>
            <a:off x="455613" y="1370013"/>
            <a:ext cx="7392987" cy="2058987"/>
          </a:xfrm>
        </p:spPr>
        <p:txBody>
          <a:bodyPr/>
          <a:lstStyle>
            <a:lvl1pPr>
              <a:defRPr sz="4000">
                <a:solidFill>
                  <a:schemeClr val="bg1"/>
                </a:solidFill>
              </a:defRPr>
            </a:lvl1pPr>
          </a:lstStyle>
          <a:p>
            <a:r>
              <a:rPr lang="en-US" smtClean="0"/>
              <a:t>Click to edit Master title style</a:t>
            </a:r>
            <a:endParaRPr lang="en-US"/>
          </a:p>
        </p:txBody>
      </p:sp>
      <p:sp>
        <p:nvSpPr>
          <p:cNvPr id="16390" name="Rectangle 6"/>
          <p:cNvSpPr>
            <a:spLocks noGrp="1" noChangeArrowheads="1"/>
          </p:cNvSpPr>
          <p:nvPr>
            <p:ph type="subTitle" idx="1"/>
          </p:nvPr>
        </p:nvSpPr>
        <p:spPr>
          <a:xfrm>
            <a:off x="4570413" y="3429000"/>
            <a:ext cx="3278187" cy="3429000"/>
          </a:xfrm>
        </p:spPr>
        <p:txBody>
          <a:bodyPr/>
          <a:lstStyle>
            <a:lvl1pPr marL="0" indent="0">
              <a:buFontTx/>
              <a:buNone/>
              <a:defRPr sz="2000"/>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28600"/>
            <a:ext cx="6021387"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1413"/>
            <a:ext cx="4040187"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228600"/>
            <a:ext cx="8231187" cy="915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5613" y="1141413"/>
            <a:ext cx="8231187" cy="510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364" name="Rectangle 4"/>
          <p:cNvSpPr>
            <a:spLocks noChangeArrowheads="1"/>
          </p:cNvSpPr>
          <p:nvPr/>
        </p:nvSpPr>
        <p:spPr bwMode="auto">
          <a:xfrm>
            <a:off x="0" y="6629400"/>
            <a:ext cx="4572000" cy="228600"/>
          </a:xfrm>
          <a:prstGeom prst="rect">
            <a:avLst/>
          </a:prstGeom>
          <a:gradFill rotWithShape="1">
            <a:gsLst>
              <a:gs pos="0">
                <a:schemeClr val="accent1">
                  <a:gamma/>
                  <a:shade val="76078"/>
                  <a:invGamma/>
                </a:schemeClr>
              </a:gs>
              <a:gs pos="100000">
                <a:schemeClr val="accent1"/>
              </a:gs>
            </a:gsLst>
            <a:lin ang="0" scaled="1"/>
          </a:gradFill>
          <a:ln w="9525">
            <a:noFill/>
            <a:miter lim="800000"/>
            <a:headEnd/>
            <a:tailEnd/>
          </a:ln>
          <a:effectLst/>
        </p:spPr>
        <p:txBody>
          <a:bodyPr wrap="none" anchor="ctr"/>
          <a:lstStyle/>
          <a:p>
            <a:pPr>
              <a:defRPr/>
            </a:pPr>
            <a:endParaRPr lang="en-US"/>
          </a:p>
        </p:txBody>
      </p:sp>
      <p:sp>
        <p:nvSpPr>
          <p:cNvPr id="15366" name="Rectangle 6"/>
          <p:cNvSpPr>
            <a:spLocks noChangeArrowheads="1"/>
          </p:cNvSpPr>
          <p:nvPr/>
        </p:nvSpPr>
        <p:spPr bwMode="auto">
          <a:xfrm>
            <a:off x="3657600" y="6400800"/>
            <a:ext cx="5486400" cy="457200"/>
          </a:xfrm>
          <a:prstGeom prst="rect">
            <a:avLst/>
          </a:prstGeom>
          <a:solidFill>
            <a:srgbClr val="DDDDDD">
              <a:alpha val="50000"/>
            </a:srgbClr>
          </a:solidFill>
          <a:ln w="9525" algn="ctr">
            <a:noFill/>
            <a:miter lim="800000"/>
            <a:headEnd/>
            <a:tailEnd/>
          </a:ln>
          <a:effectLst/>
        </p:spPr>
        <p:txBody>
          <a:bodyPr wrap="none" anchor="ctr"/>
          <a:lstStyle/>
          <a:p>
            <a:pPr>
              <a:defRPr/>
            </a:pPr>
            <a:endParaRPr lang="en-US"/>
          </a:p>
        </p:txBody>
      </p:sp>
      <p:sp>
        <p:nvSpPr>
          <p:cNvPr id="15367" name="Text Box 7"/>
          <p:cNvSpPr txBox="1">
            <a:spLocks noChangeArrowheads="1"/>
          </p:cNvSpPr>
          <p:nvPr/>
        </p:nvSpPr>
        <p:spPr bwMode="auto">
          <a:xfrm>
            <a:off x="4495800" y="6627168"/>
            <a:ext cx="4419600" cy="230832"/>
          </a:xfrm>
          <a:prstGeom prst="rect">
            <a:avLst/>
          </a:prstGeom>
          <a:noFill/>
          <a:ln w="9525" algn="ctr">
            <a:noFill/>
            <a:miter lim="800000"/>
            <a:headEnd/>
            <a:tailEnd/>
          </a:ln>
          <a:effectLst/>
        </p:spPr>
        <p:txBody>
          <a:bodyPr>
            <a:spAutoFit/>
          </a:bodyPr>
          <a:lstStyle/>
          <a:p>
            <a:pPr algn="r">
              <a:defRPr/>
            </a:pPr>
            <a:r>
              <a:rPr lang="en-US" sz="900" b="0" dirty="0" smtClean="0">
                <a:solidFill>
                  <a:schemeClr val="tx1"/>
                </a:solidFill>
              </a:rPr>
              <a:t>OCLC Research Library Partner Briefing November </a:t>
            </a:r>
            <a:r>
              <a:rPr lang="en-US" sz="900" b="0" baseline="0" dirty="0" smtClean="0">
                <a:solidFill>
                  <a:schemeClr val="tx1"/>
                </a:solidFill>
              </a:rPr>
              <a:t>2011</a:t>
            </a:r>
            <a:endParaRPr lang="en-US" sz="900" b="0" dirty="0">
              <a:solidFill>
                <a:schemeClr val="tx1"/>
              </a:solidFill>
            </a:endParaRPr>
          </a:p>
        </p:txBody>
      </p:sp>
      <p:pic>
        <p:nvPicPr>
          <p:cNvPr id="1034" name="Picture 10" descr="logo white small"/>
          <p:cNvPicPr>
            <a:picLocks noChangeAspect="1" noChangeArrowheads="1"/>
          </p:cNvPicPr>
          <p:nvPr/>
        </p:nvPicPr>
        <p:blipFill>
          <a:blip r:embed="rId13" cstate="email"/>
          <a:srcRect/>
          <a:stretch>
            <a:fillRect/>
          </a:stretch>
        </p:blipFill>
        <p:spPr bwMode="auto">
          <a:xfrm>
            <a:off x="442913" y="6624638"/>
            <a:ext cx="619125" cy="233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Trebuchet MS" pitchFamily="34" charset="0"/>
        </a:defRPr>
      </a:lvl2pPr>
      <a:lvl3pPr algn="l" rtl="0" eaLnBrk="1" fontAlgn="base" hangingPunct="1">
        <a:spcBef>
          <a:spcPct val="0"/>
        </a:spcBef>
        <a:spcAft>
          <a:spcPct val="0"/>
        </a:spcAft>
        <a:defRPr sz="2800" b="1">
          <a:solidFill>
            <a:schemeClr val="tx1"/>
          </a:solidFill>
          <a:latin typeface="Trebuchet MS" pitchFamily="34" charset="0"/>
        </a:defRPr>
      </a:lvl3pPr>
      <a:lvl4pPr algn="l" rtl="0" eaLnBrk="1" fontAlgn="base" hangingPunct="1">
        <a:spcBef>
          <a:spcPct val="0"/>
        </a:spcBef>
        <a:spcAft>
          <a:spcPct val="0"/>
        </a:spcAft>
        <a:defRPr sz="2800" b="1">
          <a:solidFill>
            <a:schemeClr val="tx1"/>
          </a:solidFill>
          <a:latin typeface="Trebuchet MS" pitchFamily="34" charset="0"/>
        </a:defRPr>
      </a:lvl4pPr>
      <a:lvl5pPr algn="l" rtl="0" eaLnBrk="1" fontAlgn="base" hangingPunct="1">
        <a:spcBef>
          <a:spcPct val="0"/>
        </a:spcBef>
        <a:spcAft>
          <a:spcPct val="0"/>
        </a:spcAft>
        <a:defRPr sz="2800" b="1">
          <a:solidFill>
            <a:schemeClr val="tx1"/>
          </a:solidFill>
          <a:latin typeface="Trebuchet MS" pitchFamily="34" charset="0"/>
        </a:defRPr>
      </a:lvl5pPr>
      <a:lvl6pPr marL="457200" algn="l" rtl="0" eaLnBrk="1" fontAlgn="base" hangingPunct="1">
        <a:spcBef>
          <a:spcPct val="0"/>
        </a:spcBef>
        <a:spcAft>
          <a:spcPct val="0"/>
        </a:spcAft>
        <a:defRPr sz="2800" b="1">
          <a:solidFill>
            <a:schemeClr val="tx1"/>
          </a:solidFill>
          <a:latin typeface="Trebuchet MS" pitchFamily="34" charset="0"/>
        </a:defRPr>
      </a:lvl6pPr>
      <a:lvl7pPr marL="914400" algn="l" rtl="0" eaLnBrk="1" fontAlgn="base" hangingPunct="1">
        <a:spcBef>
          <a:spcPct val="0"/>
        </a:spcBef>
        <a:spcAft>
          <a:spcPct val="0"/>
        </a:spcAft>
        <a:defRPr sz="2800" b="1">
          <a:solidFill>
            <a:schemeClr val="tx1"/>
          </a:solidFill>
          <a:latin typeface="Trebuchet MS" pitchFamily="34" charset="0"/>
        </a:defRPr>
      </a:lvl7pPr>
      <a:lvl8pPr marL="1371600" algn="l" rtl="0" eaLnBrk="1" fontAlgn="base" hangingPunct="1">
        <a:spcBef>
          <a:spcPct val="0"/>
        </a:spcBef>
        <a:spcAft>
          <a:spcPct val="0"/>
        </a:spcAft>
        <a:defRPr sz="2800" b="1">
          <a:solidFill>
            <a:schemeClr val="tx1"/>
          </a:solidFill>
          <a:latin typeface="Trebuchet MS" pitchFamily="34" charset="0"/>
        </a:defRPr>
      </a:lvl8pPr>
      <a:lvl9pPr marL="1828800" algn="l" rtl="0" eaLnBrk="1" fontAlgn="base" hangingPunct="1">
        <a:spcBef>
          <a:spcPct val="0"/>
        </a:spcBef>
        <a:spcAft>
          <a:spcPct val="0"/>
        </a:spcAft>
        <a:defRPr sz="2800" b="1">
          <a:solidFill>
            <a:schemeClr val="tx1"/>
          </a:solidFill>
          <a:latin typeface="Trebuchet MS" pitchFamily="34" charset="0"/>
        </a:defRPr>
      </a:lvl9pPr>
    </p:titleStyle>
    <p:bodyStyle>
      <a:lvl1pPr marL="342900" indent="-342900" algn="l" rtl="0" eaLnBrk="1" fontAlgn="base" hangingPunct="1">
        <a:spcBef>
          <a:spcPct val="2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a:solidFill>
            <a:schemeClr val="tx1"/>
          </a:solidFill>
          <a:latin typeface="+mn-lt"/>
        </a:defRPr>
      </a:lvl3pPr>
      <a:lvl4pPr marL="1600200" indent="-228600" algn="l" rtl="0" eaLnBrk="1" fontAlgn="base" hangingPunct="1">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14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14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4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4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oclc.org/research/publications/library/2010/2010-11.pdf"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CLC_V_CMYK.eps"/>
          <p:cNvPicPr>
            <a:picLocks noChangeAspect="1"/>
          </p:cNvPicPr>
          <p:nvPr/>
        </p:nvPicPr>
        <p:blipFill>
          <a:blip r:embed="rId3" cstate="email"/>
          <a:srcRect l="19008" r="26299" b="35328"/>
          <a:stretch>
            <a:fillRect/>
          </a:stretch>
        </p:blipFill>
        <p:spPr>
          <a:xfrm>
            <a:off x="2743200" y="838200"/>
            <a:ext cx="5638800" cy="5721017"/>
          </a:xfrm>
          <a:prstGeom prst="rect">
            <a:avLst/>
          </a:prstGeom>
        </p:spPr>
      </p:pic>
      <p:sp>
        <p:nvSpPr>
          <p:cNvPr id="5" name="TextBox 4"/>
          <p:cNvSpPr txBox="1"/>
          <p:nvPr/>
        </p:nvSpPr>
        <p:spPr>
          <a:xfrm>
            <a:off x="304800" y="4114800"/>
            <a:ext cx="7239000" cy="923330"/>
          </a:xfrm>
          <a:prstGeom prst="rect">
            <a:avLst/>
          </a:prstGeom>
          <a:noFill/>
        </p:spPr>
        <p:txBody>
          <a:bodyPr wrap="square" rtlCol="0">
            <a:spAutoFit/>
          </a:bodyPr>
          <a:lstStyle/>
          <a:p>
            <a:r>
              <a:rPr lang="en-US" sz="5400" dirty="0" smtClean="0"/>
              <a:t>Hello!</a:t>
            </a:r>
            <a:endParaRPr lang="en-US"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OCLC Research Library Partner Collections Assessment Advisory Group (2011-2012)</a:t>
            </a:r>
            <a:endParaRPr lang="en-US" sz="2800" dirty="0"/>
          </a:p>
        </p:txBody>
      </p:sp>
      <p:sp>
        <p:nvSpPr>
          <p:cNvPr id="6" name="Content Placeholder 5"/>
          <p:cNvSpPr>
            <a:spLocks noGrp="1"/>
          </p:cNvSpPr>
          <p:nvPr>
            <p:ph sz="half" idx="1"/>
          </p:nvPr>
        </p:nvSpPr>
        <p:spPr>
          <a:xfrm>
            <a:off x="455613" y="1905000"/>
            <a:ext cx="4038600" cy="4343400"/>
          </a:xfrm>
        </p:spPr>
        <p:txBody>
          <a:bodyPr>
            <a:normAutofit fontScale="62500" lnSpcReduction="20000"/>
          </a:bodyPr>
          <a:lstStyle/>
          <a:p>
            <a:r>
              <a:rPr lang="en-US" sz="3400" b="1" dirty="0" smtClean="0"/>
              <a:t>Steve Bosch</a:t>
            </a:r>
          </a:p>
          <a:p>
            <a:pPr>
              <a:buNone/>
            </a:pPr>
            <a:r>
              <a:rPr lang="en-US" sz="2900" b="1" dirty="0" smtClean="0"/>
              <a:t>	</a:t>
            </a:r>
            <a:r>
              <a:rPr lang="en-US" sz="2900" dirty="0" smtClean="0"/>
              <a:t>Materials Budget Procurement &amp; Licensing Librarian, </a:t>
            </a:r>
            <a:r>
              <a:rPr lang="en-US" sz="2900" b="1" dirty="0" smtClean="0"/>
              <a:t>University of Arizona</a:t>
            </a:r>
            <a:endParaRPr lang="en-US" sz="4500" b="1" dirty="0" smtClean="0"/>
          </a:p>
          <a:p>
            <a:endParaRPr lang="en-US" sz="3400" b="1" dirty="0"/>
          </a:p>
          <a:p>
            <a:r>
              <a:rPr lang="en-US" sz="3400" b="1" dirty="0" smtClean="0"/>
              <a:t>Caroline Brazier</a:t>
            </a:r>
          </a:p>
          <a:p>
            <a:pPr>
              <a:buNone/>
            </a:pPr>
            <a:r>
              <a:rPr lang="en-US" dirty="0"/>
              <a:t>	Director of Scholarship &amp; </a:t>
            </a:r>
            <a:r>
              <a:rPr lang="en-US" dirty="0" smtClean="0"/>
              <a:t>Collections, </a:t>
            </a:r>
            <a:r>
              <a:rPr lang="en-US" b="1" dirty="0" smtClean="0"/>
              <a:t>British Library </a:t>
            </a:r>
          </a:p>
          <a:p>
            <a:pPr>
              <a:buNone/>
            </a:pPr>
            <a:endParaRPr lang="en-US" b="1" dirty="0" smtClean="0"/>
          </a:p>
          <a:p>
            <a:pPr>
              <a:buNone/>
            </a:pPr>
            <a:endParaRPr lang="en-US" b="1" dirty="0" smtClean="0"/>
          </a:p>
          <a:p>
            <a:r>
              <a:rPr lang="en-US" sz="3400" b="1" dirty="0"/>
              <a:t>David Seaman</a:t>
            </a:r>
            <a:r>
              <a:rPr lang="en-US" sz="3400" dirty="0" smtClean="0"/>
              <a:t> </a:t>
            </a:r>
          </a:p>
          <a:p>
            <a:pPr>
              <a:buNone/>
            </a:pPr>
            <a:r>
              <a:rPr lang="en-US" dirty="0"/>
              <a:t>	</a:t>
            </a:r>
            <a:r>
              <a:rPr lang="en-US" dirty="0" smtClean="0"/>
              <a:t>Associate </a:t>
            </a:r>
            <a:r>
              <a:rPr lang="en-US" dirty="0"/>
              <a:t>Librarian for Information </a:t>
            </a:r>
            <a:r>
              <a:rPr lang="en-US" dirty="0" smtClean="0"/>
              <a:t>Management, </a:t>
            </a:r>
            <a:r>
              <a:rPr lang="en-US" b="1" dirty="0" smtClean="0"/>
              <a:t>Dartmouth College </a:t>
            </a:r>
            <a:endParaRPr lang="en-US" b="1" dirty="0"/>
          </a:p>
        </p:txBody>
      </p:sp>
      <p:sp>
        <p:nvSpPr>
          <p:cNvPr id="7" name="Content Placeholder 6"/>
          <p:cNvSpPr>
            <a:spLocks noGrp="1"/>
          </p:cNvSpPr>
          <p:nvPr>
            <p:ph sz="half" idx="2"/>
          </p:nvPr>
        </p:nvSpPr>
        <p:spPr>
          <a:xfrm>
            <a:off x="4646613" y="1828800"/>
            <a:ext cx="4040187" cy="4419600"/>
          </a:xfrm>
        </p:spPr>
        <p:txBody>
          <a:bodyPr>
            <a:normAutofit fontScale="62500" lnSpcReduction="20000"/>
          </a:bodyPr>
          <a:lstStyle/>
          <a:p>
            <a:r>
              <a:rPr lang="en-US" sz="3400" b="1" dirty="0"/>
              <a:t>Tom Teper</a:t>
            </a:r>
            <a:r>
              <a:rPr lang="en-US" sz="3400" dirty="0" smtClean="0"/>
              <a:t> </a:t>
            </a:r>
          </a:p>
          <a:p>
            <a:pPr>
              <a:buNone/>
            </a:pPr>
            <a:r>
              <a:rPr lang="en-US" b="1" dirty="0"/>
              <a:t>	</a:t>
            </a:r>
            <a:r>
              <a:rPr lang="en-US" dirty="0" smtClean="0"/>
              <a:t>Associate </a:t>
            </a:r>
            <a:r>
              <a:rPr lang="en-US" dirty="0"/>
              <a:t>Dean of Libraries &amp;</a:t>
            </a:r>
            <a:r>
              <a:rPr lang="en-US" dirty="0" smtClean="0"/>
              <a:t>  </a:t>
            </a:r>
            <a:r>
              <a:rPr lang="en-US" dirty="0"/>
              <a:t>Associate University Librarian for </a:t>
            </a:r>
            <a:r>
              <a:rPr lang="en-US" dirty="0" smtClean="0"/>
              <a:t>Collections, </a:t>
            </a:r>
            <a:r>
              <a:rPr lang="en-US" b="1" dirty="0" smtClean="0"/>
              <a:t>University of Illinois, Urbana-Champaign</a:t>
            </a:r>
          </a:p>
          <a:p>
            <a:pPr>
              <a:buNone/>
            </a:pPr>
            <a:endParaRPr lang="en-US" b="1" dirty="0" smtClean="0"/>
          </a:p>
          <a:p>
            <a:r>
              <a:rPr lang="en-US" sz="3400" b="1" dirty="0" smtClean="0"/>
              <a:t>Ann Thornton</a:t>
            </a:r>
          </a:p>
          <a:p>
            <a:pPr>
              <a:buNone/>
            </a:pPr>
            <a:r>
              <a:rPr lang="en-US" dirty="0" smtClean="0"/>
              <a:t>	Interim Director of NYPL Libraries &amp;  </a:t>
            </a:r>
            <a:r>
              <a:rPr lang="en-US" dirty="0"/>
              <a:t>Director of Reference and Research </a:t>
            </a:r>
            <a:r>
              <a:rPr lang="en-US" dirty="0" smtClean="0"/>
              <a:t>Services, </a:t>
            </a:r>
            <a:r>
              <a:rPr lang="en-US" b="1" dirty="0" smtClean="0"/>
              <a:t>New York Public Library</a:t>
            </a:r>
          </a:p>
          <a:p>
            <a:pPr>
              <a:buNone/>
            </a:pPr>
            <a:endParaRPr lang="en-US" b="1" dirty="0" smtClean="0"/>
          </a:p>
          <a:p>
            <a:r>
              <a:rPr lang="en-US" sz="3200" b="1" dirty="0" smtClean="0"/>
              <a:t>Bert Zeeman</a:t>
            </a:r>
          </a:p>
          <a:p>
            <a:pPr>
              <a:buNone/>
            </a:pPr>
            <a:r>
              <a:rPr lang="en-US" dirty="0" smtClean="0"/>
              <a:t>	Deputy University Librarian &amp; Faculty </a:t>
            </a:r>
            <a:r>
              <a:rPr lang="en-US" dirty="0"/>
              <a:t>Librarian for </a:t>
            </a:r>
            <a:r>
              <a:rPr lang="en-US" dirty="0" smtClean="0"/>
              <a:t>Humanities, </a:t>
            </a:r>
            <a:r>
              <a:rPr lang="en-US" b="1" dirty="0" err="1" smtClean="0"/>
              <a:t>Universiteit</a:t>
            </a:r>
            <a:r>
              <a:rPr lang="en-US" b="1" dirty="0" smtClean="0"/>
              <a:t> van Amsterdam</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34582" y="280239"/>
          <a:ext cx="8674835" cy="62975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6324600"/>
            <a:ext cx="6232796" cy="261610"/>
          </a:xfrm>
          <a:prstGeom prst="rect">
            <a:avLst/>
          </a:prstGeom>
          <a:noFill/>
        </p:spPr>
        <p:txBody>
          <a:bodyPr wrap="none" rtlCol="0">
            <a:spAutoFit/>
          </a:bodyPr>
          <a:lstStyle/>
          <a:p>
            <a:r>
              <a:rPr lang="en-US" sz="1100" b="1" dirty="0" smtClean="0"/>
              <a:t>OCLC Research.  </a:t>
            </a:r>
            <a:r>
              <a:rPr lang="en-US" sz="1100" dirty="0" smtClean="0"/>
              <a:t>Analysis based on WorldCat and HathiTrust snapshot data.  </a:t>
            </a:r>
            <a:r>
              <a:rPr lang="en-US" sz="1100" i="1" dirty="0" smtClean="0"/>
              <a:t>Data current as of June 2011</a:t>
            </a:r>
            <a:r>
              <a:rPr lang="en-US" sz="1100" dirty="0" smtClean="0"/>
              <a:t>.</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81000" y="533401"/>
          <a:ext cx="8229600" cy="5867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noChangeArrowheads="1"/>
          </p:cNvPicPr>
          <p:nvPr/>
        </p:nvPicPr>
        <p:blipFill>
          <a:blip r:embed="rId4" cstate="print"/>
          <a:srcRect r="65517" b="4255"/>
          <a:stretch>
            <a:fillRect/>
          </a:stretch>
        </p:blipFill>
        <p:spPr bwMode="auto">
          <a:xfrm>
            <a:off x="3810000" y="2971800"/>
            <a:ext cx="1000125" cy="984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ounded Rectangle 6"/>
          <p:cNvSpPr/>
          <p:nvPr/>
        </p:nvSpPr>
        <p:spPr>
          <a:xfrm rot="10800000" flipV="1">
            <a:off x="152400" y="4495800"/>
            <a:ext cx="8778240" cy="1500262"/>
          </a:xfrm>
          <a:prstGeom prst="roundRect">
            <a:avLst/>
          </a:prstGeom>
          <a:solidFill>
            <a:schemeClr val="bg1">
              <a:alpha val="44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solidFill>
                  <a:schemeClr val="bg1">
                    <a:lumMod val="65000"/>
                  </a:schemeClr>
                </a:solidFill>
              </a:rPr>
              <a:t>S A M P L E</a:t>
            </a:r>
            <a:endParaRPr lang="en-US" sz="11500" dirty="0">
              <a:solidFill>
                <a:schemeClr val="bg1">
                  <a:lumMod val="65000"/>
                </a:schemeClr>
              </a:solidFill>
            </a:endParaRPr>
          </a:p>
        </p:txBody>
      </p:sp>
      <p:sp>
        <p:nvSpPr>
          <p:cNvPr id="8" name="TextBox 7"/>
          <p:cNvSpPr txBox="1"/>
          <p:nvPr/>
        </p:nvSpPr>
        <p:spPr>
          <a:xfrm>
            <a:off x="0" y="6324600"/>
            <a:ext cx="6232796" cy="261610"/>
          </a:xfrm>
          <a:prstGeom prst="rect">
            <a:avLst/>
          </a:prstGeom>
          <a:noFill/>
        </p:spPr>
        <p:txBody>
          <a:bodyPr wrap="none" rtlCol="0">
            <a:spAutoFit/>
          </a:bodyPr>
          <a:lstStyle/>
          <a:p>
            <a:r>
              <a:rPr lang="en-US" sz="1100" b="1" dirty="0" smtClean="0"/>
              <a:t>OCLC Research.  </a:t>
            </a:r>
            <a:r>
              <a:rPr lang="en-US" sz="1100" dirty="0" smtClean="0"/>
              <a:t>Analysis based on WorldCat and HathiTrust snapshot data.  </a:t>
            </a:r>
            <a:r>
              <a:rPr lang="en-US" sz="1100" i="1" dirty="0" smtClean="0"/>
              <a:t>Data current as of June 2011</a:t>
            </a:r>
            <a:r>
              <a:rPr lang="en-US" sz="1100" dirty="0" smtClean="0"/>
              <a:t>.</a:t>
            </a:r>
            <a:endParaRPr lang="en-US"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219200"/>
          <a:ext cx="8058150" cy="544068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rot="10800000" flipV="1">
            <a:off x="152400" y="4114800"/>
            <a:ext cx="8778240" cy="1500262"/>
          </a:xfrm>
          <a:prstGeom prst="roundRect">
            <a:avLst/>
          </a:prstGeom>
          <a:solidFill>
            <a:schemeClr val="bg1">
              <a:alpha val="44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solidFill>
                  <a:schemeClr val="bg1">
                    <a:lumMod val="65000"/>
                  </a:schemeClr>
                </a:solidFill>
              </a:rPr>
              <a:t>S A M P L E</a:t>
            </a:r>
            <a:endParaRPr lang="en-US" sz="11500" dirty="0">
              <a:solidFill>
                <a:schemeClr val="bg1">
                  <a:lumMod val="65000"/>
                </a:schemeClr>
              </a:solidFill>
            </a:endParaRPr>
          </a:p>
        </p:txBody>
      </p:sp>
      <p:sp>
        <p:nvSpPr>
          <p:cNvPr id="6" name="Title 1"/>
          <p:cNvSpPr txBox="1">
            <a:spLocks/>
          </p:cNvSpPr>
          <p:nvPr/>
        </p:nvSpPr>
        <p:spPr>
          <a:xfrm>
            <a:off x="1143000" y="152400"/>
            <a:ext cx="6989763" cy="12842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Subject distribution of ‘Sample</a:t>
            </a:r>
            <a:r>
              <a:rPr kumimoji="0" lang="en-US" sz="2800" b="1" i="0" u="none" strike="noStrike" kern="1200" cap="none" spc="0" normalizeH="0" noProof="0" dirty="0" smtClean="0">
                <a:ln>
                  <a:noFill/>
                </a:ln>
                <a:solidFill>
                  <a:schemeClr val="tx1"/>
                </a:solidFill>
                <a:effectLst/>
                <a:uLnTx/>
                <a:uFillTx/>
                <a:latin typeface="+mj-lt"/>
                <a:ea typeface="+mj-ea"/>
                <a:cs typeface="+mj-cs"/>
              </a:rPr>
              <a:t> University’ </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titles duplicated in HathiTrust Digital Library</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0" y="6248400"/>
            <a:ext cx="6232796" cy="261610"/>
          </a:xfrm>
          <a:prstGeom prst="rect">
            <a:avLst/>
          </a:prstGeom>
          <a:noFill/>
        </p:spPr>
        <p:txBody>
          <a:bodyPr wrap="none" rtlCol="0">
            <a:spAutoFit/>
          </a:bodyPr>
          <a:lstStyle/>
          <a:p>
            <a:r>
              <a:rPr lang="en-US" sz="1100" b="1" dirty="0" smtClean="0"/>
              <a:t>OCLC Research.  </a:t>
            </a:r>
            <a:r>
              <a:rPr lang="en-US" sz="1100" dirty="0" smtClean="0"/>
              <a:t>Analysis based on WorldCat and HathiTrust snapshot data.  </a:t>
            </a:r>
            <a:r>
              <a:rPr lang="en-US" sz="1100" i="1" dirty="0" smtClean="0"/>
              <a:t>Data current as of June 2011</a:t>
            </a:r>
            <a:r>
              <a:rPr lang="en-US" sz="1100" dirty="0" smtClean="0"/>
              <a:t>.</a:t>
            </a:r>
            <a:endParaRPr lang="en-US" sz="1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81000" y="1524000"/>
            <a:ext cx="8308975" cy="5062537"/>
          </a:xfrm>
          <a:prstGeom prst="rect">
            <a:avLst/>
          </a:prstGeom>
          <a:ln>
            <a:noFill/>
          </a:ln>
          <a:effectLst>
            <a:softEdge rad="112500"/>
          </a:effectLst>
        </p:spPr>
      </p:pic>
      <p:sp>
        <p:nvSpPr>
          <p:cNvPr id="3" name="Rounded Rectangle 2"/>
          <p:cNvSpPr/>
          <p:nvPr/>
        </p:nvSpPr>
        <p:spPr>
          <a:xfrm rot="10800000" flipV="1">
            <a:off x="152400" y="3886200"/>
            <a:ext cx="8778240" cy="1500262"/>
          </a:xfrm>
          <a:prstGeom prst="roundRect">
            <a:avLst/>
          </a:prstGeom>
          <a:solidFill>
            <a:schemeClr val="bg1">
              <a:alpha val="44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solidFill>
                  <a:schemeClr val="bg1">
                    <a:lumMod val="65000"/>
                  </a:schemeClr>
                </a:solidFill>
              </a:rPr>
              <a:t>S A M P L E</a:t>
            </a:r>
            <a:endParaRPr lang="en-US" sz="11500" dirty="0">
              <a:solidFill>
                <a:schemeClr val="bg1">
                  <a:lumMod val="65000"/>
                </a:schemeClr>
              </a:solidFill>
            </a:endParaRPr>
          </a:p>
        </p:txBody>
      </p:sp>
      <p:sp>
        <p:nvSpPr>
          <p:cNvPr id="4" name="Title 1"/>
          <p:cNvSpPr txBox="1">
            <a:spLocks/>
          </p:cNvSpPr>
          <p:nvPr/>
        </p:nvSpPr>
        <p:spPr>
          <a:xfrm>
            <a:off x="609600" y="152400"/>
            <a:ext cx="8305800" cy="12842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System-wide print distribution</a:t>
            </a:r>
            <a:r>
              <a:rPr kumimoji="0" lang="en-US" sz="2800" b="1" i="0" u="none" strike="noStrike" kern="1200" cap="none" spc="0" normalizeH="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of ‘Sample</a:t>
            </a:r>
            <a:r>
              <a:rPr kumimoji="0" lang="en-US" sz="2800" b="1" i="0" u="none" strike="noStrike" kern="1200" cap="none" spc="0" normalizeH="0" noProof="0" dirty="0" smtClean="0">
                <a:ln>
                  <a:noFill/>
                </a:ln>
                <a:solidFill>
                  <a:schemeClr val="tx1"/>
                </a:solidFill>
                <a:effectLst/>
                <a:uLnTx/>
                <a:uFillTx/>
                <a:latin typeface="+mj-lt"/>
                <a:ea typeface="+mj-ea"/>
                <a:cs typeface="+mj-cs"/>
              </a:rPr>
              <a:t> University’ </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titles duplicated in HathiTrust Digital Library</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0" y="6581001"/>
            <a:ext cx="6232796" cy="261610"/>
          </a:xfrm>
          <a:prstGeom prst="rect">
            <a:avLst/>
          </a:prstGeom>
          <a:noFill/>
        </p:spPr>
        <p:txBody>
          <a:bodyPr wrap="none" rtlCol="0">
            <a:spAutoFit/>
          </a:bodyPr>
          <a:lstStyle/>
          <a:p>
            <a:r>
              <a:rPr lang="en-US" sz="1100" b="1" dirty="0" smtClean="0"/>
              <a:t>OCLC Research.  </a:t>
            </a:r>
            <a:r>
              <a:rPr lang="en-US" sz="1100" dirty="0" smtClean="0"/>
              <a:t>Analysis based on WorldCat and HathiTrust snapshot data.  </a:t>
            </a:r>
            <a:r>
              <a:rPr lang="en-US" sz="1100" i="1" dirty="0" smtClean="0"/>
              <a:t>Data current as of June 2011</a:t>
            </a:r>
            <a:r>
              <a:rPr lang="en-US" sz="1100" dirty="0" smtClean="0"/>
              <a:t>.</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CLC_V_CMYK.eps"/>
          <p:cNvPicPr>
            <a:picLocks noChangeAspect="1"/>
          </p:cNvPicPr>
          <p:nvPr/>
        </p:nvPicPr>
        <p:blipFill>
          <a:blip r:embed="rId3" cstate="email"/>
          <a:srcRect l="19008" r="26299" b="35328"/>
          <a:stretch>
            <a:fillRect/>
          </a:stretch>
        </p:blipFill>
        <p:spPr>
          <a:xfrm>
            <a:off x="5029200" y="0"/>
            <a:ext cx="4114800" cy="4174796"/>
          </a:xfrm>
          <a:prstGeom prst="rect">
            <a:avLst/>
          </a:prstGeom>
        </p:spPr>
      </p:pic>
      <p:sp>
        <p:nvSpPr>
          <p:cNvPr id="5" name="TextBox 4"/>
          <p:cNvSpPr txBox="1"/>
          <p:nvPr/>
        </p:nvSpPr>
        <p:spPr>
          <a:xfrm>
            <a:off x="304800" y="2286000"/>
            <a:ext cx="7239000" cy="2308324"/>
          </a:xfrm>
          <a:prstGeom prst="rect">
            <a:avLst/>
          </a:prstGeom>
          <a:noFill/>
        </p:spPr>
        <p:txBody>
          <a:bodyPr wrap="square" rtlCol="0">
            <a:spAutoFit/>
          </a:bodyPr>
          <a:lstStyle/>
          <a:p>
            <a:r>
              <a:rPr lang="en-US" sz="4800" dirty="0" smtClean="0"/>
              <a:t>Born Digital:</a:t>
            </a:r>
          </a:p>
          <a:p>
            <a:r>
              <a:rPr lang="en-US" sz="4800" dirty="0" smtClean="0"/>
              <a:t>An Archival Approach</a:t>
            </a:r>
            <a:endParaRPr lang="en-US" sz="4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Box 7"/>
          <p:cNvSpPr txBox="1">
            <a:spLocks noChangeArrowheads="1"/>
          </p:cNvSpPr>
          <p:nvPr/>
        </p:nvSpPr>
        <p:spPr bwMode="auto">
          <a:xfrm>
            <a:off x="4419600" y="6019800"/>
            <a:ext cx="184731" cy="495392"/>
          </a:xfrm>
          <a:prstGeom prst="rect">
            <a:avLst/>
          </a:prstGeom>
          <a:noFill/>
          <a:ln w="9525">
            <a:noFill/>
            <a:miter lim="800000"/>
            <a:headEnd/>
            <a:tailEnd/>
          </a:ln>
        </p:spPr>
        <p:txBody>
          <a:bodyPr wrap="none">
            <a:spAutoFit/>
          </a:bodyPr>
          <a:lstStyle/>
          <a:p>
            <a:pPr>
              <a:lnSpc>
                <a:spcPct val="120000"/>
              </a:lnSpc>
              <a:spcBef>
                <a:spcPct val="50000"/>
              </a:spcBef>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953000" y="838200"/>
            <a:ext cx="3803391" cy="4724400"/>
          </a:xfrm>
          <a:prstGeom prst="rect">
            <a:avLst/>
          </a:prstGeom>
          <a:noFill/>
          <a:ln w="9525">
            <a:noFill/>
            <a:miter lim="800000"/>
            <a:headEnd/>
            <a:tailEnd/>
          </a:ln>
          <a:effectLst/>
        </p:spPr>
      </p:pic>
      <p:sp>
        <p:nvSpPr>
          <p:cNvPr id="4" name="TextBox 3"/>
          <p:cNvSpPr txBox="1"/>
          <p:nvPr/>
        </p:nvSpPr>
        <p:spPr>
          <a:xfrm>
            <a:off x="304800" y="228600"/>
            <a:ext cx="2568532" cy="666849"/>
          </a:xfrm>
          <a:prstGeom prst="rect">
            <a:avLst/>
          </a:prstGeom>
          <a:noFill/>
        </p:spPr>
        <p:txBody>
          <a:bodyPr wrap="none" rtlCol="0">
            <a:spAutoFit/>
          </a:bodyPr>
          <a:lstStyle/>
          <a:p>
            <a:r>
              <a:rPr lang="en-US" sz="3200" dirty="0" smtClean="0">
                <a:solidFill>
                  <a:srgbClr val="2178B5"/>
                </a:solidFill>
              </a:rPr>
              <a:t>Assumptions</a:t>
            </a:r>
            <a:endParaRPr lang="en-US" sz="3200" dirty="0">
              <a:solidFill>
                <a:srgbClr val="2178B5"/>
              </a:solidFill>
            </a:endParaRPr>
          </a:p>
        </p:txBody>
      </p:sp>
      <p:sp>
        <p:nvSpPr>
          <p:cNvPr id="5" name="TextBox 4"/>
          <p:cNvSpPr txBox="1"/>
          <p:nvPr/>
        </p:nvSpPr>
        <p:spPr>
          <a:xfrm>
            <a:off x="228600" y="1143000"/>
            <a:ext cx="4724400" cy="5806717"/>
          </a:xfrm>
          <a:prstGeom prst="rect">
            <a:avLst/>
          </a:prstGeom>
          <a:noFill/>
        </p:spPr>
        <p:txBody>
          <a:bodyPr wrap="square" rtlCol="0">
            <a:spAutoFit/>
          </a:bodyPr>
          <a:lstStyle/>
          <a:p>
            <a:pPr marL="457200" indent="-457200">
              <a:buAutoNum type="arabicPeriod"/>
            </a:pPr>
            <a:r>
              <a:rPr lang="en-US" sz="2000" b="0" dirty="0" smtClean="0"/>
              <a:t>The average research library has made limited progress with born- digital materials beyond IRs.</a:t>
            </a:r>
          </a:p>
          <a:p>
            <a:pPr marL="457200" indent="-457200">
              <a:buFontTx/>
              <a:buAutoNum type="arabicPeriod"/>
            </a:pPr>
            <a:r>
              <a:rPr lang="en-US" sz="2000" b="0" dirty="0" smtClean="0"/>
              <a:t>Archivists can and should be major players in digital library development.</a:t>
            </a:r>
          </a:p>
          <a:p>
            <a:pPr marL="457200" indent="-457200">
              <a:buAutoNum type="arabicPeriod"/>
            </a:pPr>
            <a:r>
              <a:rPr lang="en-US" sz="2000" b="0" dirty="0" smtClean="0"/>
              <a:t>Archival approaches to date have focused on complex solutions.</a:t>
            </a:r>
          </a:p>
          <a:p>
            <a:pPr marL="457200" indent="-457200">
              <a:buAutoNum type="arabicPeriod"/>
            </a:pPr>
            <a:r>
              <a:rPr lang="en-US" sz="2000" b="0" dirty="0" smtClean="0"/>
              <a:t>Resources are very limited.</a:t>
            </a:r>
          </a:p>
          <a:p>
            <a:pPr marL="457200" indent="-457200">
              <a:buAutoNum type="arabicPeriod"/>
            </a:pPr>
            <a:r>
              <a:rPr lang="en-US" sz="2000" i="1" dirty="0" smtClean="0"/>
              <a:t>Most institutions need a “baby steps” approach to get started.</a:t>
            </a:r>
          </a:p>
          <a:p>
            <a:pPr marL="457200" indent="-457200">
              <a:buAutoNum type="arabicPeriod"/>
            </a:pPr>
            <a:endParaRPr lang="en-US" sz="2000" b="0" dirty="0" smtClean="0"/>
          </a:p>
          <a:p>
            <a:pPr marL="457200" indent="-457200">
              <a:buAutoNum type="arabicPeriod"/>
            </a:pPr>
            <a:endParaRPr lang="en-US" sz="2000" b="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34975" y="147638"/>
            <a:ext cx="8328025" cy="995362"/>
          </a:xfrm>
        </p:spPr>
        <p:txBody>
          <a:bodyPr/>
          <a:lstStyle/>
          <a:p>
            <a:pPr eaLnBrk="1" hangingPunct="1"/>
            <a:r>
              <a:rPr lang="en-US" i="1" dirty="0" smtClean="0"/>
              <a:t>Taking Our Pulse:  The OCLC Research Survey of Special Collections and Archives</a:t>
            </a:r>
          </a:p>
        </p:txBody>
      </p:sp>
      <p:pic>
        <p:nvPicPr>
          <p:cNvPr id="23555" name="Picture 2"/>
          <p:cNvPicPr>
            <a:picLocks noGrp="1" noChangeAspect="1" noChangeArrowheads="1"/>
          </p:cNvPicPr>
          <p:nvPr>
            <p:ph idx="1"/>
          </p:nvPr>
        </p:nvPicPr>
        <p:blipFill>
          <a:blip r:embed="rId3" cstate="print"/>
          <a:srcRect/>
          <a:stretch>
            <a:fillRect/>
          </a:stretch>
        </p:blipFill>
        <p:spPr>
          <a:xfrm>
            <a:off x="4800600" y="1371601"/>
            <a:ext cx="3651250" cy="4114800"/>
          </a:xfrm>
        </p:spPr>
      </p:pic>
      <p:pic>
        <p:nvPicPr>
          <p:cNvPr id="23556" name="Picture 4"/>
          <p:cNvPicPr>
            <a:picLocks noChangeAspect="1" noChangeArrowheads="1"/>
          </p:cNvPicPr>
          <p:nvPr/>
        </p:nvPicPr>
        <p:blipFill>
          <a:blip r:embed="rId4" cstate="print"/>
          <a:srcRect/>
          <a:stretch>
            <a:fillRect/>
          </a:stretch>
        </p:blipFill>
        <p:spPr bwMode="auto">
          <a:xfrm>
            <a:off x="885825" y="1371600"/>
            <a:ext cx="3457575" cy="4114800"/>
          </a:xfrm>
          <a:prstGeom prst="rect">
            <a:avLst/>
          </a:prstGeom>
          <a:noFill/>
          <a:ln w="9525">
            <a:noFill/>
            <a:miter lim="800000"/>
            <a:headEnd/>
            <a:tailEnd/>
          </a:ln>
        </p:spPr>
      </p:pic>
      <p:sp>
        <p:nvSpPr>
          <p:cNvPr id="5" name="TextBox 4"/>
          <p:cNvSpPr txBox="1"/>
          <p:nvPr/>
        </p:nvSpPr>
        <p:spPr>
          <a:xfrm>
            <a:off x="914400" y="5715000"/>
            <a:ext cx="7524359" cy="1003352"/>
          </a:xfrm>
          <a:prstGeom prst="rect">
            <a:avLst/>
          </a:prstGeom>
          <a:noFill/>
        </p:spPr>
        <p:txBody>
          <a:bodyPr wrap="square" rtlCol="0">
            <a:spAutoFit/>
          </a:bodyPr>
          <a:lstStyle/>
          <a:p>
            <a:r>
              <a:rPr lang="en-US" sz="1600" dirty="0" smtClean="0"/>
              <a:t>&lt;</a:t>
            </a:r>
            <a:r>
              <a:rPr lang="en-US" sz="1600" dirty="0" smtClean="0">
                <a:hlinkClick r:id="rId5"/>
              </a:rPr>
              <a:t>http://www.oclc.org/research/publications/library/2010/2010-11.pdf</a:t>
            </a:r>
            <a:r>
              <a:rPr lang="en-US" sz="1600" dirty="0" smtClean="0"/>
              <a:t>&gt;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47641"/>
            <a:ext cx="8023223" cy="995360"/>
          </a:xfrm>
        </p:spPr>
        <p:txBody>
          <a:bodyPr/>
          <a:lstStyle/>
          <a:p>
            <a:pPr eaLnBrk="1" hangingPunct="1"/>
            <a:r>
              <a:rPr lang="en-US" dirty="0" smtClean="0"/>
              <a:t>Among our key U.S./Canada findings …</a:t>
            </a:r>
          </a:p>
        </p:txBody>
      </p:sp>
      <p:sp>
        <p:nvSpPr>
          <p:cNvPr id="3" name="Content Placeholder 2"/>
          <p:cNvSpPr>
            <a:spLocks noGrp="1"/>
          </p:cNvSpPr>
          <p:nvPr>
            <p:ph idx="1"/>
          </p:nvPr>
        </p:nvSpPr>
        <p:spPr>
          <a:xfrm>
            <a:off x="1219200" y="762000"/>
            <a:ext cx="6934200" cy="5486400"/>
          </a:xfrm>
        </p:spPr>
        <p:txBody>
          <a:bodyPr/>
          <a:lstStyle/>
          <a:p>
            <a:pPr eaLnBrk="1" hangingPunct="1">
              <a:spcBef>
                <a:spcPts val="0"/>
              </a:spcBef>
              <a:buNone/>
              <a:defRPr/>
            </a:pPr>
            <a:endParaRPr lang="en-US" sz="2600" kern="1200" dirty="0" smtClean="0"/>
          </a:p>
          <a:p>
            <a:pPr eaLnBrk="1" hangingPunct="1">
              <a:spcBef>
                <a:spcPts val="0"/>
              </a:spcBef>
              <a:buNone/>
              <a:defRPr/>
            </a:pPr>
            <a:r>
              <a:rPr lang="en-US" sz="2600" kern="1200" dirty="0" smtClean="0"/>
              <a:t>“Your three most challenging issues”</a:t>
            </a:r>
          </a:p>
          <a:p>
            <a:pPr marL="927100" lvl="1" indent="-457200">
              <a:buFont typeface="+mj-lt"/>
              <a:buAutoNum type="arabicPeriod"/>
              <a:defRPr/>
            </a:pPr>
            <a:r>
              <a:rPr lang="en-US" sz="2400" kern="1200" dirty="0" smtClean="0"/>
              <a:t>Space</a:t>
            </a:r>
          </a:p>
          <a:p>
            <a:pPr marL="927100" lvl="1" indent="-457200">
              <a:buFont typeface="+mj-lt"/>
              <a:buAutoNum type="arabicPeriod"/>
              <a:defRPr/>
            </a:pPr>
            <a:r>
              <a:rPr lang="en-US" sz="2400" kern="1200" dirty="0" smtClean="0">
                <a:solidFill>
                  <a:srgbClr val="FF0000"/>
                </a:solidFill>
              </a:rPr>
              <a:t>Born-digital materials</a:t>
            </a:r>
          </a:p>
          <a:p>
            <a:pPr marL="927100" lvl="1" indent="-457200">
              <a:buFont typeface="+mj-lt"/>
              <a:buAutoNum type="arabicPeriod"/>
              <a:defRPr/>
            </a:pPr>
            <a:r>
              <a:rPr lang="en-US" sz="2400" kern="1200" dirty="0" smtClean="0">
                <a:solidFill>
                  <a:srgbClr val="000000"/>
                </a:solidFill>
              </a:rPr>
              <a:t>Digitization</a:t>
            </a:r>
          </a:p>
          <a:p>
            <a:pPr lvl="1">
              <a:buNone/>
              <a:defRPr/>
            </a:pPr>
            <a:endParaRPr lang="en-US" sz="1200" b="1" dirty="0" smtClean="0"/>
          </a:p>
          <a:p>
            <a:pPr lvl="1">
              <a:buNone/>
              <a:defRPr/>
            </a:pPr>
            <a:endParaRPr lang="en-US" sz="1200" b="1" dirty="0" smtClean="0"/>
          </a:p>
          <a:p>
            <a:pPr eaLnBrk="1" hangingPunct="1">
              <a:spcBef>
                <a:spcPts val="0"/>
              </a:spcBef>
              <a:buNone/>
              <a:defRPr/>
            </a:pPr>
            <a:r>
              <a:rPr lang="en-US" sz="2600" kern="1200" dirty="0" smtClean="0"/>
              <a:t>Tough economy renders “business as usual” impossible; 75% of library budgets diminished</a:t>
            </a:r>
          </a:p>
          <a:p>
            <a:pPr eaLnBrk="1" hangingPunct="1">
              <a:spcBef>
                <a:spcPts val="0"/>
              </a:spcBef>
              <a:buNone/>
              <a:defRPr/>
            </a:pPr>
            <a:endParaRPr lang="en-US" sz="1400" kern="1200" dirty="0" smtClean="0"/>
          </a:p>
          <a:p>
            <a:pPr eaLnBrk="1" hangingPunct="1">
              <a:spcBef>
                <a:spcPts val="0"/>
              </a:spcBef>
              <a:buNone/>
              <a:defRPr/>
            </a:pPr>
            <a:endParaRPr lang="en-US" sz="1400" kern="1200" dirty="0" smtClean="0"/>
          </a:p>
          <a:p>
            <a:pPr eaLnBrk="1" hangingPunct="1">
              <a:spcBef>
                <a:spcPts val="0"/>
              </a:spcBef>
              <a:buNone/>
              <a:defRPr/>
            </a:pPr>
            <a:r>
              <a:rPr lang="en-US" sz="1400" kern="1200" dirty="0" smtClean="0"/>
              <a:t>-----</a:t>
            </a:r>
          </a:p>
          <a:p>
            <a:pPr>
              <a:buNone/>
              <a:defRPr/>
            </a:pPr>
            <a:r>
              <a:rPr lang="en-US" sz="2000" kern="1200" dirty="0" smtClean="0"/>
              <a:t>Survey population: 275 research libraries in U.S. and Canada</a:t>
            </a:r>
          </a:p>
          <a:p>
            <a:pPr eaLnBrk="1" hangingPunct="1">
              <a:spcBef>
                <a:spcPts val="0"/>
              </a:spcBef>
              <a:buNone/>
              <a:defRPr/>
            </a:pPr>
            <a:endParaRPr lang="en-US" sz="2800" kern="1200" dirty="0" smtClean="0"/>
          </a:p>
          <a:p>
            <a:pPr eaLnBrk="1" hangingPunct="1">
              <a:spcBef>
                <a:spcPts val="0"/>
              </a:spcBef>
              <a:buNone/>
              <a:defRPr/>
            </a:pPr>
            <a:endParaRPr lang="en-US" sz="2800" kern="1200" dirty="0" smtClean="0"/>
          </a:p>
          <a:p>
            <a:pPr eaLnBrk="1" hangingPunct="1">
              <a:spcBef>
                <a:spcPts val="0"/>
              </a:spcBef>
              <a:buNone/>
              <a:defRPr/>
            </a:pPr>
            <a:endParaRPr lang="en-US" sz="2800" kern="1200" dirty="0" smtClean="0"/>
          </a:p>
          <a:p>
            <a:pPr>
              <a:buNone/>
              <a:defRPr/>
            </a:pPr>
            <a:endParaRPr lang="en-US" sz="800" kern="1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023223" cy="995360"/>
          </a:xfrm>
        </p:spPr>
        <p:txBody>
          <a:bodyPr>
            <a:normAutofit/>
          </a:bodyPr>
          <a:lstStyle/>
          <a:p>
            <a:r>
              <a:rPr lang="en-US" dirty="0" smtClean="0"/>
              <a:t>Top education and training needs</a:t>
            </a:r>
          </a:p>
        </p:txBody>
      </p:sp>
      <p:sp>
        <p:nvSpPr>
          <p:cNvPr id="5" name="Content Placeholder 4"/>
          <p:cNvSpPr>
            <a:spLocks noGrp="1"/>
          </p:cNvSpPr>
          <p:nvPr>
            <p:ph idx="1"/>
          </p:nvPr>
        </p:nvSpPr>
        <p:spPr>
          <a:xfrm>
            <a:off x="838200" y="1752600"/>
            <a:ext cx="7702551" cy="3733800"/>
          </a:xfrm>
        </p:spPr>
        <p:txBody>
          <a:bodyPr/>
          <a:lstStyle/>
          <a:p>
            <a:pPr marL="987425" lvl="1" indent="-514350">
              <a:buFont typeface="+mj-lt"/>
              <a:buAutoNum type="arabicPeriod"/>
            </a:pPr>
            <a:r>
              <a:rPr lang="en-US" sz="3000" dirty="0" smtClean="0">
                <a:solidFill>
                  <a:srgbClr val="FF0000"/>
                </a:solidFill>
              </a:rPr>
              <a:t>Born-digital materials: </a:t>
            </a:r>
            <a:r>
              <a:rPr lang="en-US" sz="2800" dirty="0" smtClean="0"/>
              <a:t>83%</a:t>
            </a:r>
          </a:p>
          <a:p>
            <a:pPr marL="987425" lvl="1" indent="-514350">
              <a:buFont typeface="+mj-lt"/>
              <a:buAutoNum type="arabicPeriod"/>
            </a:pPr>
            <a:endParaRPr lang="en-US" sz="2800" dirty="0" smtClean="0"/>
          </a:p>
          <a:p>
            <a:pPr marL="987425" lvl="1" indent="-514350">
              <a:buFont typeface="+mj-lt"/>
              <a:buAutoNum type="arabicPeriod"/>
            </a:pPr>
            <a:r>
              <a:rPr lang="en-US" sz="2800" dirty="0" smtClean="0"/>
              <a:t>Information technology: </a:t>
            </a:r>
            <a:r>
              <a:rPr lang="en-US" sz="2800" dirty="0" smtClean="0">
                <a:solidFill>
                  <a:srgbClr val="000000"/>
                </a:solidFill>
              </a:rPr>
              <a:t>65%</a:t>
            </a:r>
          </a:p>
          <a:p>
            <a:pPr marL="987425" lvl="1" indent="-514350">
              <a:buFont typeface="+mj-lt"/>
              <a:buAutoNum type="arabicPeriod"/>
            </a:pPr>
            <a:endParaRPr lang="en-US" sz="2800" dirty="0" smtClean="0">
              <a:solidFill>
                <a:srgbClr val="FF0000"/>
              </a:solidFill>
            </a:endParaRPr>
          </a:p>
          <a:p>
            <a:pPr marL="987425" lvl="1" indent="-514350">
              <a:buFont typeface="+mj-lt"/>
              <a:buAutoNum type="arabicPeriod"/>
            </a:pPr>
            <a:r>
              <a:rPr lang="en-US" sz="2800" dirty="0" smtClean="0"/>
              <a:t>Intellectual property: </a:t>
            </a:r>
            <a:r>
              <a:rPr lang="en-US" sz="2800" dirty="0" smtClean="0">
                <a:solidFill>
                  <a:srgbClr val="000000"/>
                </a:solidFill>
              </a:rPr>
              <a:t>56%</a:t>
            </a:r>
          </a:p>
          <a:p>
            <a:pPr marL="987425" lvl="1" indent="-514350">
              <a:buFont typeface="+mj-lt"/>
              <a:buAutoNum type="arabicPeriod"/>
            </a:pPr>
            <a:endParaRPr lang="en-US" sz="2800" dirty="0" smtClean="0"/>
          </a:p>
          <a:p>
            <a:pPr marL="987425" lvl="1" indent="-514350">
              <a:buFont typeface="+mj-lt"/>
              <a:buAutoNum type="arabicPeriod"/>
            </a:pPr>
            <a:r>
              <a:rPr lang="en-US" sz="2800" dirty="0" smtClean="0"/>
              <a:t>Cataloging and metadata: </a:t>
            </a:r>
            <a:r>
              <a:rPr lang="en-US" sz="2800" dirty="0" smtClean="0">
                <a:solidFill>
                  <a:srgbClr val="000000"/>
                </a:solidFill>
              </a:rPr>
              <a:t>51%</a:t>
            </a:r>
          </a:p>
          <a:p>
            <a:pPr marL="987425" lvl="1" indent="-514350">
              <a:buFont typeface="+mj-lt"/>
              <a:buAutoNum type="arabicPeriod"/>
            </a:pPr>
            <a:endParaRPr lang="en-US" sz="2800" dirty="0" smtClean="0"/>
          </a:p>
          <a:p>
            <a:pPr>
              <a:buNone/>
            </a:pP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55613" y="212725"/>
            <a:ext cx="8231187" cy="915988"/>
          </a:xfrm>
        </p:spPr>
        <p:txBody>
          <a:bodyPr/>
          <a:lstStyle/>
          <a:p>
            <a:pPr>
              <a:defRPr/>
            </a:pPr>
            <a:r>
              <a:rPr lang="en-US" sz="2400" dirty="0">
                <a:ea typeface="ＭＳ Ｐゴシック" charset="-128"/>
                <a:cs typeface="ＭＳ Ｐゴシック" charset="-128"/>
              </a:rPr>
              <a:t>OCLC </a:t>
            </a:r>
            <a:r>
              <a:rPr lang="en-US" sz="2400" dirty="0" smtClean="0">
                <a:ea typeface="ＭＳ Ｐゴシック" charset="-128"/>
                <a:cs typeface="ＭＳ Ｐゴシック" charset="-128"/>
              </a:rPr>
              <a:t>Research Library Partnership – Presence &amp; Reach</a:t>
            </a:r>
            <a:endParaRPr lang="en-US" sz="2400" dirty="0">
              <a:ea typeface="ＭＳ Ｐゴシック" charset="-128"/>
              <a:cs typeface="ＭＳ Ｐゴシック" charset="-128"/>
            </a:endParaRPr>
          </a:p>
        </p:txBody>
      </p:sp>
      <p:grpSp>
        <p:nvGrpSpPr>
          <p:cNvPr id="2" name="Group 10"/>
          <p:cNvGrpSpPr/>
          <p:nvPr/>
        </p:nvGrpSpPr>
        <p:grpSpPr>
          <a:xfrm>
            <a:off x="304801" y="990600"/>
            <a:ext cx="8521302" cy="5294790"/>
            <a:chOff x="304801" y="990600"/>
            <a:chExt cx="8521302" cy="5294790"/>
          </a:xfrm>
        </p:grpSpPr>
        <p:pic>
          <p:nvPicPr>
            <p:cNvPr id="17412" name="Picture 4" descr="800px-Welt_Mercator_Atlantik"/>
            <p:cNvPicPr>
              <a:picLocks noChangeAspect="1" noChangeArrowheads="1"/>
            </p:cNvPicPr>
            <p:nvPr/>
          </p:nvPicPr>
          <p:blipFill>
            <a:blip r:embed="rId3" cstate="email"/>
            <a:srcRect/>
            <a:stretch>
              <a:fillRect/>
            </a:stretch>
          </p:blipFill>
          <p:spPr bwMode="auto">
            <a:xfrm>
              <a:off x="304801" y="990600"/>
              <a:ext cx="8521302" cy="5294790"/>
            </a:xfrm>
            <a:prstGeom prst="rect">
              <a:avLst/>
            </a:prstGeom>
            <a:noFill/>
            <a:ln w="9525">
              <a:noFill/>
              <a:miter lim="800000"/>
              <a:headEnd/>
              <a:tailEnd/>
            </a:ln>
          </p:spPr>
        </p:pic>
        <p:sp>
          <p:nvSpPr>
            <p:cNvPr id="17413" name="Oval 5"/>
            <p:cNvSpPr>
              <a:spLocks noChangeArrowheads="1"/>
            </p:cNvSpPr>
            <p:nvPr/>
          </p:nvSpPr>
          <p:spPr bwMode="auto">
            <a:xfrm>
              <a:off x="1447800" y="2971800"/>
              <a:ext cx="135321" cy="120974"/>
            </a:xfrm>
            <a:prstGeom prst="ellipse">
              <a:avLst/>
            </a:prstGeom>
            <a:solidFill>
              <a:schemeClr val="accent1"/>
            </a:solidFill>
            <a:ln w="9525">
              <a:solidFill>
                <a:schemeClr val="accent1"/>
              </a:solidFill>
              <a:round/>
              <a:headEnd/>
              <a:tailEnd/>
            </a:ln>
          </p:spPr>
          <p:txBody>
            <a:bodyPr wrap="none" anchor="ctr">
              <a:prstTxWarp prst="textNoShape">
                <a:avLst/>
              </a:prstTxWarp>
            </a:bodyPr>
            <a:lstStyle/>
            <a:p>
              <a:endParaRPr lang="en-US"/>
            </a:p>
          </p:txBody>
        </p:sp>
        <p:sp>
          <p:nvSpPr>
            <p:cNvPr id="17414" name="Oval 6"/>
            <p:cNvSpPr>
              <a:spLocks noChangeArrowheads="1"/>
            </p:cNvSpPr>
            <p:nvPr/>
          </p:nvSpPr>
          <p:spPr bwMode="auto">
            <a:xfrm>
              <a:off x="2286000" y="2971800"/>
              <a:ext cx="135321" cy="120974"/>
            </a:xfrm>
            <a:prstGeom prst="ellipse">
              <a:avLst/>
            </a:prstGeom>
            <a:solidFill>
              <a:schemeClr val="accent1"/>
            </a:solidFill>
            <a:ln w="9525">
              <a:solidFill>
                <a:schemeClr val="accent1"/>
              </a:solidFill>
              <a:round/>
              <a:headEnd/>
              <a:tailEnd/>
            </a:ln>
          </p:spPr>
          <p:txBody>
            <a:bodyPr wrap="none" anchor="ctr">
              <a:prstTxWarp prst="textNoShape">
                <a:avLst/>
              </a:prstTxWarp>
            </a:bodyPr>
            <a:lstStyle/>
            <a:p>
              <a:endParaRPr lang="en-US"/>
            </a:p>
          </p:txBody>
        </p:sp>
      </p:grpSp>
      <p:sp>
        <p:nvSpPr>
          <p:cNvPr id="9" name="TextBox 8"/>
          <p:cNvSpPr txBox="1"/>
          <p:nvPr/>
        </p:nvSpPr>
        <p:spPr>
          <a:xfrm>
            <a:off x="381000" y="4648200"/>
            <a:ext cx="6535764" cy="1077218"/>
          </a:xfrm>
          <a:prstGeom prst="rect">
            <a:avLst/>
          </a:prstGeom>
          <a:noFill/>
        </p:spPr>
        <p:txBody>
          <a:bodyPr wrap="none" rtlCol="0">
            <a:spAutoFit/>
          </a:bodyPr>
          <a:lstStyle/>
          <a:p>
            <a:r>
              <a:rPr lang="en-US" dirty="0" smtClean="0">
                <a:solidFill>
                  <a:srgbClr val="002060"/>
                </a:solidFill>
              </a:rPr>
              <a:t>San Mateo, CA    Dublin, OH</a:t>
            </a:r>
          </a:p>
          <a:p>
            <a:pPr algn="ctr"/>
            <a:r>
              <a:rPr lang="en-US" dirty="0" smtClean="0">
                <a:solidFill>
                  <a:srgbClr val="002060"/>
                </a:solidFill>
              </a:rPr>
              <a:t>Leiden, NL </a:t>
            </a:r>
            <a:r>
              <a:rPr lang="en-US" dirty="0" smtClean="0"/>
              <a:t>	</a:t>
            </a:r>
          </a:p>
        </p:txBody>
      </p:sp>
      <p:sp>
        <p:nvSpPr>
          <p:cNvPr id="10" name="Oval 6"/>
          <p:cNvSpPr>
            <a:spLocks noChangeArrowheads="1"/>
          </p:cNvSpPr>
          <p:nvPr/>
        </p:nvSpPr>
        <p:spPr bwMode="auto">
          <a:xfrm>
            <a:off x="4343400" y="2667000"/>
            <a:ext cx="135321" cy="120974"/>
          </a:xfrm>
          <a:prstGeom prst="ellipse">
            <a:avLst/>
          </a:prstGeom>
          <a:solidFill>
            <a:schemeClr val="accent1"/>
          </a:solidFill>
          <a:ln w="9525">
            <a:solidFill>
              <a:schemeClr val="accent1"/>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Born-digital archival materials</a:t>
            </a:r>
            <a:endParaRPr lang="en-US" dirty="0"/>
          </a:p>
        </p:txBody>
      </p:sp>
      <p:sp>
        <p:nvSpPr>
          <p:cNvPr id="3" name="Content Placeholder 2"/>
          <p:cNvSpPr>
            <a:spLocks noGrp="1"/>
          </p:cNvSpPr>
          <p:nvPr>
            <p:ph idx="1"/>
          </p:nvPr>
        </p:nvSpPr>
        <p:spPr>
          <a:xfrm>
            <a:off x="838200" y="1219200"/>
            <a:ext cx="7086600" cy="4876800"/>
          </a:xfrm>
        </p:spPr>
        <p:txBody>
          <a:bodyPr/>
          <a:lstStyle/>
          <a:p>
            <a:r>
              <a:rPr lang="en-US" sz="2600" dirty="0" smtClean="0"/>
              <a:t>Digital materials currently </a:t>
            </a:r>
            <a:r>
              <a:rPr lang="en-US" sz="2600" u="sng" dirty="0" smtClean="0"/>
              <a:t>held</a:t>
            </a:r>
            <a:r>
              <a:rPr lang="en-US" sz="2600" dirty="0" smtClean="0"/>
              <a:t> by: </a:t>
            </a:r>
            <a:r>
              <a:rPr lang="en-US" sz="2600" dirty="0" smtClean="0">
                <a:solidFill>
                  <a:srgbClr val="000000"/>
                </a:solidFill>
              </a:rPr>
              <a:t>79%</a:t>
            </a:r>
          </a:p>
          <a:p>
            <a:pPr>
              <a:buNone/>
            </a:pPr>
            <a:endParaRPr lang="en-US" sz="800" dirty="0" smtClean="0"/>
          </a:p>
          <a:p>
            <a:r>
              <a:rPr lang="en-US" sz="2600" dirty="0" smtClean="0">
                <a:solidFill>
                  <a:srgbClr val="000000"/>
                </a:solidFill>
              </a:rPr>
              <a:t>Holdings </a:t>
            </a:r>
            <a:r>
              <a:rPr lang="en-US" sz="2600" u="sng" dirty="0" smtClean="0">
                <a:solidFill>
                  <a:srgbClr val="000000"/>
                </a:solidFill>
              </a:rPr>
              <a:t>reported</a:t>
            </a:r>
            <a:r>
              <a:rPr lang="en-US" sz="2600" dirty="0" smtClean="0">
                <a:solidFill>
                  <a:srgbClr val="000000"/>
                </a:solidFill>
              </a:rPr>
              <a:t> by: 35%</a:t>
            </a:r>
          </a:p>
          <a:p>
            <a:pPr lvl="1"/>
            <a:r>
              <a:rPr lang="en-US" sz="2400" dirty="0" smtClean="0">
                <a:solidFill>
                  <a:srgbClr val="000000"/>
                </a:solidFill>
              </a:rPr>
              <a:t>Percent held by </a:t>
            </a:r>
            <a:r>
              <a:rPr lang="en-US" sz="2400" dirty="0" smtClean="0">
                <a:solidFill>
                  <a:srgbClr val="FF0000"/>
                </a:solidFill>
              </a:rPr>
              <a:t>top two </a:t>
            </a:r>
            <a:r>
              <a:rPr lang="en-US" sz="2400" dirty="0" smtClean="0">
                <a:solidFill>
                  <a:srgbClr val="000000"/>
                </a:solidFill>
              </a:rPr>
              <a:t>libraries: </a:t>
            </a:r>
            <a:r>
              <a:rPr lang="en-US" sz="2400" dirty="0" smtClean="0">
                <a:solidFill>
                  <a:srgbClr val="FF0000"/>
                </a:solidFill>
              </a:rPr>
              <a:t>51%</a:t>
            </a:r>
          </a:p>
          <a:p>
            <a:pPr lvl="1"/>
            <a:r>
              <a:rPr lang="en-US" sz="2400" dirty="0" smtClean="0">
                <a:solidFill>
                  <a:srgbClr val="000000"/>
                </a:solidFill>
              </a:rPr>
              <a:t>Percent held by </a:t>
            </a:r>
            <a:r>
              <a:rPr lang="en-US" sz="2400" dirty="0" smtClean="0">
                <a:solidFill>
                  <a:srgbClr val="FF0000"/>
                </a:solidFill>
              </a:rPr>
              <a:t>top 13 </a:t>
            </a:r>
            <a:r>
              <a:rPr lang="en-US" sz="2400" dirty="0" smtClean="0">
                <a:solidFill>
                  <a:srgbClr val="000000"/>
                </a:solidFill>
              </a:rPr>
              <a:t>libraries: </a:t>
            </a:r>
            <a:r>
              <a:rPr lang="en-US" sz="2400" dirty="0" smtClean="0">
                <a:solidFill>
                  <a:srgbClr val="FF0000"/>
                </a:solidFill>
              </a:rPr>
              <a:t>93%</a:t>
            </a:r>
          </a:p>
          <a:p>
            <a:pPr>
              <a:buNone/>
            </a:pPr>
            <a:endParaRPr lang="en-US" sz="800" dirty="0" smtClean="0">
              <a:solidFill>
                <a:srgbClr val="000000"/>
              </a:solidFill>
            </a:endParaRPr>
          </a:p>
          <a:p>
            <a:r>
              <a:rPr lang="en-US" sz="2600" dirty="0" smtClean="0"/>
              <a:t>Assignment of responsibility for born-digital management made by: </a:t>
            </a:r>
            <a:r>
              <a:rPr lang="en-US" sz="2600" dirty="0" smtClean="0">
                <a:solidFill>
                  <a:srgbClr val="000000"/>
                </a:solidFill>
              </a:rPr>
              <a:t>55%</a:t>
            </a:r>
          </a:p>
          <a:p>
            <a:pPr>
              <a:buNone/>
            </a:pPr>
            <a:endParaRPr lang="en-US" sz="800" dirty="0" smtClean="0">
              <a:solidFill>
                <a:srgbClr val="FF0000"/>
              </a:solidFill>
            </a:endParaRPr>
          </a:p>
          <a:p>
            <a:pPr>
              <a:buNone/>
            </a:pPr>
            <a:endParaRPr lang="en-US" sz="800" dirty="0" smtClean="0">
              <a:solidFill>
                <a:srgbClr val="FF0000"/>
              </a:solidFill>
            </a:endParaRPr>
          </a:p>
          <a:p>
            <a:pPr>
              <a:buNone/>
            </a:pPr>
            <a:endParaRPr lang="en-US" sz="800" dirty="0" smtClean="0">
              <a:solidFill>
                <a:srgbClr val="FF0000"/>
              </a:solidFill>
            </a:endParaRPr>
          </a:p>
          <a:p>
            <a:r>
              <a:rPr lang="en-US" sz="2600" b="1" i="1" dirty="0" smtClean="0"/>
              <a:t>We conclude that collecting is generally reactive, sporadic, limited.</a:t>
            </a:r>
          </a:p>
          <a:p>
            <a:pPr>
              <a:buNone/>
            </a:pPr>
            <a:endParaRPr lang="en-US" sz="2600" dirty="0" smtClean="0">
              <a:solidFill>
                <a:srgbClr val="FF0000"/>
              </a:solidFill>
            </a:endParaRPr>
          </a:p>
          <a:p>
            <a:pPr>
              <a:buNone/>
            </a:pPr>
            <a:endParaRPr lang="en-US" sz="2600" dirty="0" smtClean="0"/>
          </a:p>
          <a:p>
            <a:endParaRPr lang="en-US" sz="2600" dirty="0" smtClean="0">
              <a:solidFill>
                <a:srgbClr val="FF0000"/>
              </a:solidFill>
            </a:endParaRPr>
          </a:p>
          <a:p>
            <a:pPr>
              <a:buNone/>
            </a:pPr>
            <a:endParaRPr lang="en-US" sz="2600" dirty="0" smtClean="0">
              <a:solidFill>
                <a:srgbClr val="000000"/>
              </a:solidFill>
            </a:endParaRPr>
          </a:p>
          <a:p>
            <a:endParaRPr lang="en-US" sz="2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8247005" cy="666849"/>
          </a:xfrm>
          <a:prstGeom prst="rect">
            <a:avLst/>
          </a:prstGeom>
          <a:noFill/>
        </p:spPr>
        <p:txBody>
          <a:bodyPr wrap="square" rtlCol="0">
            <a:spAutoFit/>
          </a:bodyPr>
          <a:lstStyle/>
          <a:p>
            <a:r>
              <a:rPr lang="en-US" sz="3200" b="1" dirty="0" smtClean="0">
                <a:solidFill>
                  <a:srgbClr val="4F81BD"/>
                </a:solidFill>
                <a:latin typeface="+mn-lt"/>
                <a:cs typeface="Calibri"/>
              </a:rPr>
              <a:t>Born-digital: Impediments</a:t>
            </a:r>
            <a:endParaRPr lang="en-US" sz="3200" b="1" dirty="0">
              <a:solidFill>
                <a:srgbClr val="4F81BD"/>
              </a:solidFill>
              <a:latin typeface="+mn-lt"/>
              <a:cs typeface="Calibri"/>
            </a:endParaRPr>
          </a:p>
        </p:txBody>
      </p:sp>
      <p:pic>
        <p:nvPicPr>
          <p:cNvPr id="5" name="Picture 4"/>
          <p:cNvPicPr>
            <a:picLocks noChangeAspect="1"/>
          </p:cNvPicPr>
          <p:nvPr/>
        </p:nvPicPr>
        <p:blipFill>
          <a:blip r:embed="rId2" cstate="print"/>
          <a:stretch>
            <a:fillRect/>
          </a:stretch>
        </p:blipFill>
        <p:spPr>
          <a:xfrm>
            <a:off x="381000" y="990600"/>
            <a:ext cx="8229600" cy="48612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In sum, born-digital materials are …</a:t>
            </a:r>
            <a:endParaRPr lang="en-US" dirty="0"/>
          </a:p>
        </p:txBody>
      </p:sp>
      <p:sp>
        <p:nvSpPr>
          <p:cNvPr id="3" name="Content Placeholder 2"/>
          <p:cNvSpPr>
            <a:spLocks noGrp="1"/>
          </p:cNvSpPr>
          <p:nvPr>
            <p:ph idx="1"/>
          </p:nvPr>
        </p:nvSpPr>
        <p:spPr>
          <a:xfrm>
            <a:off x="304800" y="1371600"/>
            <a:ext cx="3352800" cy="3657600"/>
          </a:xfrm>
        </p:spPr>
        <p:txBody>
          <a:bodyPr/>
          <a:lstStyle/>
          <a:p>
            <a:pPr lvl="1">
              <a:buNone/>
            </a:pPr>
            <a:endParaRPr lang="en-US" sz="1200" dirty="0" smtClean="0"/>
          </a:p>
          <a:p>
            <a:pPr lvl="1">
              <a:buNone/>
            </a:pPr>
            <a:r>
              <a:rPr lang="en-US" sz="2800" dirty="0" smtClean="0"/>
              <a:t>Undercollected</a:t>
            </a:r>
          </a:p>
          <a:p>
            <a:pPr lvl="1">
              <a:buNone/>
            </a:pPr>
            <a:endParaRPr lang="en-US" sz="800" dirty="0" smtClean="0"/>
          </a:p>
          <a:p>
            <a:pPr lvl="1">
              <a:buNone/>
            </a:pPr>
            <a:r>
              <a:rPr lang="en-US" sz="2800" dirty="0" smtClean="0"/>
              <a:t>Undercounted</a:t>
            </a:r>
          </a:p>
          <a:p>
            <a:pPr lvl="1">
              <a:buNone/>
            </a:pPr>
            <a:endParaRPr lang="en-US" sz="800" dirty="0" smtClean="0"/>
          </a:p>
          <a:p>
            <a:pPr lvl="1">
              <a:buNone/>
            </a:pPr>
            <a:r>
              <a:rPr lang="en-US" sz="2800" dirty="0" smtClean="0"/>
              <a:t>Undermanaged</a:t>
            </a:r>
          </a:p>
          <a:p>
            <a:pPr lvl="1">
              <a:buNone/>
            </a:pPr>
            <a:endParaRPr lang="en-US" sz="800" dirty="0" smtClean="0"/>
          </a:p>
          <a:p>
            <a:pPr lvl="1">
              <a:buNone/>
            </a:pPr>
            <a:r>
              <a:rPr lang="en-US" sz="2800" dirty="0" smtClean="0"/>
              <a:t>Unpreserved</a:t>
            </a:r>
          </a:p>
          <a:p>
            <a:pPr lvl="1">
              <a:buNone/>
            </a:pPr>
            <a:endParaRPr lang="en-US" sz="800" dirty="0" smtClean="0"/>
          </a:p>
          <a:p>
            <a:pPr lvl="1">
              <a:buNone/>
            </a:pPr>
            <a:r>
              <a:rPr lang="en-US" sz="2800" dirty="0" smtClean="0"/>
              <a:t>Inaccessible</a:t>
            </a:r>
          </a:p>
          <a:p>
            <a:endParaRPr lang="en-US" dirty="0"/>
          </a:p>
        </p:txBody>
      </p:sp>
      <p:sp>
        <p:nvSpPr>
          <p:cNvPr id="4" name="TextBox 3"/>
          <p:cNvSpPr txBox="1"/>
          <p:nvPr/>
        </p:nvSpPr>
        <p:spPr>
          <a:xfrm>
            <a:off x="5181600" y="2209800"/>
            <a:ext cx="184666" cy="523220"/>
          </a:xfrm>
          <a:prstGeom prst="rect">
            <a:avLst/>
          </a:prstGeom>
          <a:noFill/>
        </p:spPr>
        <p:txBody>
          <a:bodyPr wrap="none" rtlCol="0">
            <a:spAutoFit/>
          </a:bodyPr>
          <a:lstStyle/>
          <a:p>
            <a:r>
              <a:rPr lang="en-US" dirty="0" smtClean="0"/>
              <a:t>  </a:t>
            </a:r>
            <a:endParaRPr lang="en-US" dirty="0"/>
          </a:p>
        </p:txBody>
      </p:sp>
      <p:pic>
        <p:nvPicPr>
          <p:cNvPr id="5" name="Content Placeholder 3" descr="DSC00001.JPG"/>
          <p:cNvPicPr>
            <a:picLocks noChangeAspect="1"/>
          </p:cNvPicPr>
          <p:nvPr/>
        </p:nvPicPr>
        <p:blipFill>
          <a:blip r:embed="rId2" cstate="print"/>
          <a:stretch>
            <a:fillRect/>
          </a:stretch>
        </p:blipFill>
        <p:spPr>
          <a:xfrm>
            <a:off x="3810000" y="914400"/>
            <a:ext cx="5044017" cy="4952999"/>
          </a:xfrm>
          <a:prstGeom prst="rect">
            <a:avLst/>
          </a:prstGeom>
        </p:spPr>
      </p:pic>
      <p:sp>
        <p:nvSpPr>
          <p:cNvPr id="6" name="TextBox 5"/>
          <p:cNvSpPr txBox="1"/>
          <p:nvPr/>
        </p:nvSpPr>
        <p:spPr>
          <a:xfrm>
            <a:off x="6781800" y="5791200"/>
            <a:ext cx="2061382" cy="307777"/>
          </a:xfrm>
          <a:prstGeom prst="rect">
            <a:avLst/>
          </a:prstGeom>
          <a:noFill/>
        </p:spPr>
        <p:txBody>
          <a:bodyPr wrap="none" rtlCol="0">
            <a:spAutoFit/>
          </a:bodyPr>
          <a:lstStyle/>
          <a:p>
            <a:r>
              <a:rPr lang="en-US" sz="1200" dirty="0" smtClean="0"/>
              <a:t>American Heritage Center</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328023" cy="995360"/>
          </a:xfrm>
        </p:spPr>
        <p:txBody>
          <a:bodyPr/>
          <a:lstStyle/>
          <a:p>
            <a:r>
              <a:rPr lang="en-US" dirty="0" smtClean="0"/>
              <a:t>Our born-digital special collections project</a:t>
            </a:r>
            <a:endParaRPr lang="en-US" dirty="0"/>
          </a:p>
        </p:txBody>
      </p:sp>
      <p:pic>
        <p:nvPicPr>
          <p:cNvPr id="4" name="Picture 3"/>
          <p:cNvPicPr>
            <a:picLocks noChangeAspect="1"/>
          </p:cNvPicPr>
          <p:nvPr/>
        </p:nvPicPr>
        <p:blipFill>
          <a:blip r:embed="rId2" cstate="print"/>
          <a:stretch>
            <a:fillRect/>
          </a:stretch>
        </p:blipFill>
        <p:spPr>
          <a:xfrm>
            <a:off x="914400" y="990600"/>
            <a:ext cx="7620000" cy="4953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project?</a:t>
            </a:r>
            <a:endParaRPr lang="en-US" dirty="0"/>
          </a:p>
        </p:txBody>
      </p:sp>
      <p:sp>
        <p:nvSpPr>
          <p:cNvPr id="3" name="Content Placeholder 2"/>
          <p:cNvSpPr>
            <a:spLocks noGrp="1"/>
          </p:cNvSpPr>
          <p:nvPr>
            <p:ph idx="1"/>
          </p:nvPr>
        </p:nvSpPr>
        <p:spPr>
          <a:xfrm>
            <a:off x="914400" y="1066800"/>
            <a:ext cx="7702551" cy="5029200"/>
          </a:xfrm>
        </p:spPr>
        <p:txBody>
          <a:bodyPr/>
          <a:lstStyle/>
          <a:p>
            <a:pPr marL="527050" indent="-514350"/>
            <a:r>
              <a:rPr lang="en-US" sz="2600" dirty="0" smtClean="0"/>
              <a:t>Majority of research libraries </a:t>
            </a:r>
            <a:r>
              <a:rPr lang="en-US" sz="2600" dirty="0" smtClean="0">
                <a:solidFill>
                  <a:srgbClr val="FF0000"/>
                </a:solidFill>
              </a:rPr>
              <a:t>have yet to take even baby steps </a:t>
            </a:r>
            <a:r>
              <a:rPr lang="en-US" sz="2600" dirty="0" smtClean="0"/>
              <a:t>in born-digital management.</a:t>
            </a:r>
          </a:p>
          <a:p>
            <a:pPr marL="527050" indent="-514350"/>
            <a:endParaRPr lang="en-US" sz="800" dirty="0" smtClean="0"/>
          </a:p>
          <a:p>
            <a:pPr marL="527050" indent="-514350"/>
            <a:r>
              <a:rPr lang="en-US" sz="2600" dirty="0" smtClean="0"/>
              <a:t>Majority of </a:t>
            </a:r>
            <a:r>
              <a:rPr lang="en-US" sz="2600" dirty="0" smtClean="0">
                <a:solidFill>
                  <a:srgbClr val="FF0000"/>
                </a:solidFill>
              </a:rPr>
              <a:t>archivists </a:t>
            </a:r>
            <a:r>
              <a:rPr lang="en-US" sz="2600" dirty="0" smtClean="0"/>
              <a:t>have yet to take action because they think they don’t know enough, don’t have specialized resources, are generally intimidated, need guidance on how to conquer fear and take initial steps.</a:t>
            </a:r>
          </a:p>
          <a:p>
            <a:pPr marL="527050" indent="-514350"/>
            <a:endParaRPr lang="en-US" sz="800" dirty="0" smtClean="0"/>
          </a:p>
          <a:p>
            <a:pPr marL="527050" indent="-514350"/>
            <a:r>
              <a:rPr lang="en-US" sz="2600" dirty="0" smtClean="0"/>
              <a:t>Research </a:t>
            </a:r>
            <a:r>
              <a:rPr lang="en-US" sz="2600" dirty="0" smtClean="0">
                <a:solidFill>
                  <a:srgbClr val="FF0000"/>
                </a:solidFill>
              </a:rPr>
              <a:t>library directors </a:t>
            </a:r>
            <a:r>
              <a:rPr lang="en-US" sz="2600" dirty="0" smtClean="0"/>
              <a:t>often don’t know how/why archivists’ skills and expertise are broadly relevant to library-wide management of digital library content.</a:t>
            </a:r>
          </a:p>
          <a:p>
            <a:pPr marL="527050" indent="-514350"/>
            <a:endParaRPr lang="en-US" sz="800" dirty="0" smtClean="0"/>
          </a:p>
          <a:p>
            <a:pPr marL="527050" indent="-514350">
              <a:buFont typeface="+mj-lt"/>
              <a:buAutoNum type="arabicPeriod"/>
            </a:pPr>
            <a:endParaRPr lang="en-US" sz="2800" dirty="0" smtClean="0"/>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a:xfrm>
            <a:off x="609600" y="1143000"/>
            <a:ext cx="7702551" cy="5410200"/>
          </a:xfrm>
        </p:spPr>
        <p:txBody>
          <a:bodyPr/>
          <a:lstStyle/>
          <a:p>
            <a:pPr lvl="1">
              <a:buNone/>
            </a:pPr>
            <a:endParaRPr lang="en-US" sz="800" dirty="0" smtClean="0"/>
          </a:p>
          <a:p>
            <a:pPr lvl="1"/>
            <a:r>
              <a:rPr lang="en-US" sz="2600" dirty="0" smtClean="0"/>
              <a:t>Explore where “special collections and archives” </a:t>
            </a:r>
            <a:r>
              <a:rPr lang="en-US" sz="2600" b="1" i="1" dirty="0" smtClean="0"/>
              <a:t>intersect </a:t>
            </a:r>
            <a:r>
              <a:rPr lang="en-US" sz="2600" dirty="0" smtClean="0"/>
              <a:t>with “born digital” and “digital library”</a:t>
            </a:r>
          </a:p>
          <a:p>
            <a:pPr lvl="1">
              <a:buNone/>
            </a:pPr>
            <a:endParaRPr lang="en-US" sz="800" dirty="0" smtClean="0"/>
          </a:p>
          <a:p>
            <a:pPr lvl="1"/>
            <a:r>
              <a:rPr lang="en-US" sz="2600" dirty="0" smtClean="0"/>
              <a:t>Articulate the relevant </a:t>
            </a:r>
            <a:r>
              <a:rPr lang="en-US" sz="2600" b="1" i="1" dirty="0" smtClean="0"/>
              <a:t>skills </a:t>
            </a:r>
            <a:r>
              <a:rPr lang="en-US" sz="2600" dirty="0" smtClean="0"/>
              <a:t>and expertise held by archivists</a:t>
            </a:r>
          </a:p>
          <a:p>
            <a:pPr lvl="1">
              <a:buNone/>
            </a:pPr>
            <a:endParaRPr lang="en-US" sz="800" dirty="0" smtClean="0"/>
          </a:p>
          <a:p>
            <a:pPr lvl="1"/>
            <a:r>
              <a:rPr lang="en-US" sz="2600" dirty="0" smtClean="0"/>
              <a:t>Describe how these pertain to various </a:t>
            </a:r>
            <a:r>
              <a:rPr lang="en-US" sz="2600" b="1" i="1" dirty="0" smtClean="0"/>
              <a:t>types of </a:t>
            </a:r>
            <a:r>
              <a:rPr lang="en-US" sz="2600" dirty="0" smtClean="0"/>
              <a:t>born-digital </a:t>
            </a:r>
            <a:r>
              <a:rPr lang="en-US" sz="2600" b="1" i="1" dirty="0" smtClean="0"/>
              <a:t>material</a:t>
            </a:r>
          </a:p>
          <a:p>
            <a:pPr lvl="1"/>
            <a:endParaRPr lang="en-US" sz="800" dirty="0" smtClean="0"/>
          </a:p>
          <a:p>
            <a:pPr lvl="1"/>
            <a:r>
              <a:rPr lang="en-US" sz="2600" dirty="0" smtClean="0"/>
              <a:t>Outline </a:t>
            </a:r>
            <a:r>
              <a:rPr lang="en-US" sz="2600" b="1" i="1" dirty="0" smtClean="0"/>
              <a:t>“baby steps” </a:t>
            </a:r>
            <a:r>
              <a:rPr lang="en-US" sz="2600" dirty="0" smtClean="0"/>
              <a:t>to begin preserving physical media</a:t>
            </a:r>
          </a:p>
          <a:p>
            <a:pPr lvl="1">
              <a:buNone/>
            </a:pPr>
            <a:endParaRPr lang="en-US" sz="2400" dirty="0" smtClean="0"/>
          </a:p>
          <a:p>
            <a:pPr lvl="0">
              <a:buNone/>
            </a:pPr>
            <a:endParaRPr lang="en-US" sz="600" dirty="0" smtClean="0"/>
          </a:p>
          <a:p>
            <a:pPr lvl="1">
              <a:buNone/>
            </a:pPr>
            <a:endParaRPr lang="en-US"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977" y="147641"/>
            <a:ext cx="8328023" cy="995360"/>
          </a:xfrm>
        </p:spPr>
        <p:txBody>
          <a:bodyPr/>
          <a:lstStyle/>
          <a:p>
            <a:r>
              <a:rPr lang="en-US" dirty="0" smtClean="0"/>
              <a:t>Target audiences</a:t>
            </a:r>
            <a:endParaRPr lang="en-US" dirty="0"/>
          </a:p>
        </p:txBody>
      </p:sp>
      <p:sp>
        <p:nvSpPr>
          <p:cNvPr id="5" name="Content Placeholder 4"/>
          <p:cNvSpPr>
            <a:spLocks noGrp="1"/>
          </p:cNvSpPr>
          <p:nvPr>
            <p:ph idx="1"/>
          </p:nvPr>
        </p:nvSpPr>
        <p:spPr>
          <a:xfrm>
            <a:off x="838200" y="762000"/>
            <a:ext cx="7702551" cy="5410200"/>
          </a:xfrm>
        </p:spPr>
        <p:txBody>
          <a:bodyPr/>
          <a:lstStyle/>
          <a:p>
            <a:pPr lvl="1">
              <a:buNone/>
            </a:pPr>
            <a:endParaRPr lang="en-US" sz="1000" dirty="0" smtClean="0"/>
          </a:p>
          <a:p>
            <a:pPr lvl="1"/>
            <a:r>
              <a:rPr lang="en-US" sz="2600" dirty="0" smtClean="0"/>
              <a:t>Research library </a:t>
            </a:r>
            <a:r>
              <a:rPr lang="en-US" sz="2600" b="1" dirty="0" smtClean="0"/>
              <a:t>directors </a:t>
            </a:r>
            <a:r>
              <a:rPr lang="en-US" sz="2600" dirty="0" smtClean="0"/>
              <a:t>and higher administration</a:t>
            </a:r>
          </a:p>
          <a:p>
            <a:pPr lvl="1"/>
            <a:endParaRPr lang="en-US" sz="800" dirty="0" smtClean="0"/>
          </a:p>
          <a:p>
            <a:pPr lvl="1"/>
            <a:r>
              <a:rPr lang="en-US" sz="2600" b="1" dirty="0" smtClean="0"/>
              <a:t>Archivists </a:t>
            </a:r>
            <a:r>
              <a:rPr lang="en-US" sz="2600" dirty="0" smtClean="0"/>
              <a:t>and special collections librarians</a:t>
            </a:r>
          </a:p>
          <a:p>
            <a:pPr lvl="1"/>
            <a:endParaRPr lang="en-US" sz="800" dirty="0" smtClean="0"/>
          </a:p>
          <a:p>
            <a:pPr lvl="1"/>
            <a:r>
              <a:rPr lang="en-US" sz="2600" b="1" dirty="0" smtClean="0"/>
              <a:t>Other </a:t>
            </a:r>
            <a:r>
              <a:rPr lang="en-US" sz="2600" dirty="0" smtClean="0"/>
              <a:t>research library specialists</a:t>
            </a:r>
          </a:p>
          <a:p>
            <a:pPr lvl="2"/>
            <a:r>
              <a:rPr lang="en-US" sz="2200" dirty="0" smtClean="0"/>
              <a:t>Collection development</a:t>
            </a:r>
          </a:p>
          <a:p>
            <a:pPr lvl="2"/>
            <a:r>
              <a:rPr lang="en-US" sz="2200" dirty="0" smtClean="0"/>
              <a:t>Digital library</a:t>
            </a:r>
          </a:p>
          <a:p>
            <a:pPr lvl="2"/>
            <a:r>
              <a:rPr lang="en-US" sz="2200" dirty="0" smtClean="0"/>
              <a:t>Information technology</a:t>
            </a:r>
          </a:p>
          <a:p>
            <a:pPr lvl="2"/>
            <a:r>
              <a:rPr lang="en-US" sz="2200" dirty="0" smtClean="0"/>
              <a:t>Institutional repository</a:t>
            </a:r>
          </a:p>
          <a:p>
            <a:pPr lvl="2"/>
            <a:r>
              <a:rPr lang="en-US" sz="2200" dirty="0" smtClean="0"/>
              <a:t>Metadata</a:t>
            </a:r>
          </a:p>
          <a:p>
            <a:pPr lvl="2"/>
            <a:r>
              <a:rPr lang="en-US" sz="2200" dirty="0" smtClean="0"/>
              <a:t>Scholarly communications</a:t>
            </a:r>
          </a:p>
          <a:p>
            <a:pPr lvl="2"/>
            <a:r>
              <a:rPr lang="en-US" sz="2200" dirty="0" smtClean="0"/>
              <a:t>Web development</a:t>
            </a:r>
          </a:p>
          <a:p>
            <a:pPr lvl="2">
              <a:buNone/>
            </a:pPr>
            <a:endParaRPr lang="en-US" sz="2400" dirty="0" smtClean="0"/>
          </a:p>
          <a:p>
            <a:pPr lvl="2"/>
            <a:endParaRPr lang="en-US" sz="2400" dirty="0" smtClean="0"/>
          </a:p>
          <a:p>
            <a:pPr lvl="2"/>
            <a:endParaRPr lang="en-US" sz="2400" dirty="0" smtClean="0"/>
          </a:p>
          <a:p>
            <a:pPr lvl="2"/>
            <a:endParaRPr lang="en-US" sz="2400" dirty="0" smtClean="0"/>
          </a:p>
          <a:p>
            <a:pPr lvl="1">
              <a:buNone/>
            </a:pPr>
            <a:endParaRPr lang="en-US" sz="2400" dirty="0" smtClean="0"/>
          </a:p>
          <a:p>
            <a:pPr lvl="0">
              <a:buNone/>
            </a:pPr>
            <a:endParaRPr lang="en-US" sz="600" dirty="0" smtClean="0"/>
          </a:p>
          <a:p>
            <a:pPr lvl="1">
              <a:buNone/>
            </a:pPr>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Born-digital archival materials are …</a:t>
            </a:r>
          </a:p>
        </p:txBody>
      </p:sp>
      <p:sp>
        <p:nvSpPr>
          <p:cNvPr id="3" name="Content Placeholder 2"/>
          <p:cNvSpPr>
            <a:spLocks noGrp="1"/>
          </p:cNvSpPr>
          <p:nvPr>
            <p:ph idx="1"/>
          </p:nvPr>
        </p:nvSpPr>
        <p:spPr>
          <a:xfrm>
            <a:off x="762000" y="685800"/>
            <a:ext cx="3581400" cy="5715000"/>
          </a:xfrm>
        </p:spPr>
        <p:txBody>
          <a:bodyPr numCol="1"/>
          <a:lstStyle/>
          <a:p>
            <a:pPr>
              <a:defRPr/>
            </a:pPr>
            <a:r>
              <a:rPr lang="en-US" sz="2000" b="1" i="1" dirty="0" smtClean="0"/>
              <a:t>Audio</a:t>
            </a:r>
          </a:p>
          <a:p>
            <a:pPr>
              <a:defRPr/>
            </a:pPr>
            <a:r>
              <a:rPr lang="en-US" sz="2000" b="1" i="1" dirty="0" smtClean="0"/>
              <a:t>Databases</a:t>
            </a:r>
          </a:p>
          <a:p>
            <a:pPr>
              <a:defRPr/>
            </a:pPr>
            <a:r>
              <a:rPr lang="en-US" sz="2000" b="1" i="1" dirty="0" smtClean="0"/>
              <a:t>Email</a:t>
            </a:r>
          </a:p>
          <a:p>
            <a:pPr>
              <a:defRPr/>
            </a:pPr>
            <a:r>
              <a:rPr lang="en-US" sz="2000" b="1" i="1" dirty="0" smtClean="0"/>
              <a:t>Institutional records </a:t>
            </a:r>
          </a:p>
          <a:p>
            <a:pPr eaLnBrk="1" hangingPunct="1">
              <a:spcBef>
                <a:spcPts val="0"/>
              </a:spcBef>
              <a:defRPr/>
            </a:pPr>
            <a:r>
              <a:rPr lang="en-US" sz="2000" b="1" i="1" dirty="0" smtClean="0"/>
              <a:t>Manuscripts </a:t>
            </a:r>
          </a:p>
          <a:p>
            <a:pPr eaLnBrk="1" hangingPunct="1">
              <a:spcBef>
                <a:spcPts val="0"/>
              </a:spcBef>
              <a:defRPr/>
            </a:pPr>
            <a:r>
              <a:rPr lang="en-US" sz="2000" b="1" i="1" dirty="0" smtClean="0"/>
              <a:t>Moving images</a:t>
            </a:r>
          </a:p>
          <a:p>
            <a:pPr eaLnBrk="1" hangingPunct="1">
              <a:spcBef>
                <a:spcPts val="0"/>
              </a:spcBef>
              <a:defRPr/>
            </a:pPr>
            <a:r>
              <a:rPr lang="en-US" sz="2000" b="1" i="1" dirty="0" smtClean="0"/>
              <a:t>Photographs</a:t>
            </a:r>
          </a:p>
          <a:p>
            <a:pPr eaLnBrk="1" hangingPunct="1">
              <a:spcBef>
                <a:spcPts val="0"/>
              </a:spcBef>
              <a:defRPr/>
            </a:pPr>
            <a:r>
              <a:rPr lang="en-US" sz="2000" b="1" i="1" dirty="0" smtClean="0"/>
              <a:t>Publications</a:t>
            </a:r>
          </a:p>
          <a:p>
            <a:pPr eaLnBrk="1" hangingPunct="1">
              <a:spcBef>
                <a:spcPts val="0"/>
              </a:spcBef>
              <a:defRPr/>
            </a:pPr>
            <a:r>
              <a:rPr lang="en-US" sz="2000" b="1" i="1" dirty="0" smtClean="0"/>
              <a:t>Social media</a:t>
            </a:r>
          </a:p>
          <a:p>
            <a:pPr>
              <a:defRPr/>
            </a:pPr>
            <a:r>
              <a:rPr lang="en-US" sz="2000" b="1" i="1" dirty="0" smtClean="0"/>
              <a:t>Static data sets </a:t>
            </a:r>
          </a:p>
          <a:p>
            <a:pPr>
              <a:defRPr/>
            </a:pPr>
            <a:r>
              <a:rPr lang="en-US" sz="2000" b="1" i="1" dirty="0" smtClean="0"/>
              <a:t>Textual documents</a:t>
            </a:r>
          </a:p>
          <a:p>
            <a:pPr>
              <a:defRPr/>
            </a:pPr>
            <a:r>
              <a:rPr lang="en-US" sz="2000" b="1" i="1" dirty="0" smtClean="0"/>
              <a:t>Video games</a:t>
            </a:r>
          </a:p>
          <a:p>
            <a:pPr eaLnBrk="1" hangingPunct="1">
              <a:spcBef>
                <a:spcPts val="0"/>
              </a:spcBef>
              <a:defRPr/>
            </a:pPr>
            <a:r>
              <a:rPr lang="en-US" sz="2000" b="1" i="1" dirty="0" smtClean="0"/>
              <a:t>Websites</a:t>
            </a:r>
          </a:p>
          <a:p>
            <a:pPr>
              <a:defRPr/>
            </a:pPr>
            <a:r>
              <a:rPr lang="en-US" sz="2000" b="1" i="1" dirty="0" smtClean="0"/>
              <a:t>Works of art</a:t>
            </a:r>
          </a:p>
          <a:p>
            <a:pPr>
              <a:buNone/>
              <a:defRPr/>
            </a:pPr>
            <a:r>
              <a:rPr lang="en-US" sz="2000" b="1" i="1" dirty="0" smtClean="0"/>
              <a:t>               … and more</a:t>
            </a:r>
          </a:p>
          <a:p>
            <a:pPr>
              <a:buNone/>
              <a:defRPr/>
            </a:pPr>
            <a:endParaRPr lang="en-US" sz="1000" b="1" i="1" dirty="0" smtClean="0"/>
          </a:p>
          <a:p>
            <a:pPr>
              <a:buNone/>
              <a:defRPr/>
            </a:pPr>
            <a:endParaRPr lang="en-US" sz="1000" b="1" i="1" dirty="0" smtClean="0"/>
          </a:p>
          <a:p>
            <a:pPr>
              <a:buNone/>
              <a:defRPr/>
            </a:pPr>
            <a:r>
              <a:rPr lang="en-US" b="1" i="1" dirty="0" smtClean="0"/>
              <a:t>      </a:t>
            </a:r>
          </a:p>
          <a:p>
            <a:pPr eaLnBrk="1" hangingPunct="1">
              <a:spcBef>
                <a:spcPts val="0"/>
              </a:spcBef>
              <a:defRPr/>
            </a:pPr>
            <a:endParaRPr lang="en-US" b="1" i="1" dirty="0" smtClean="0"/>
          </a:p>
          <a:p>
            <a:pPr eaLnBrk="1" hangingPunct="1">
              <a:spcBef>
                <a:spcPts val="0"/>
              </a:spcBef>
              <a:buNone/>
              <a:defRPr/>
            </a:pPr>
            <a:endParaRPr lang="en-US" dirty="0"/>
          </a:p>
        </p:txBody>
      </p:sp>
      <p:sp>
        <p:nvSpPr>
          <p:cNvPr id="5" name="TextBox 4"/>
          <p:cNvSpPr txBox="1"/>
          <p:nvPr/>
        </p:nvSpPr>
        <p:spPr>
          <a:xfrm>
            <a:off x="5486400" y="2133600"/>
            <a:ext cx="184666" cy="523220"/>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cstate="print"/>
          <a:stretch>
            <a:fillRect/>
          </a:stretch>
        </p:blipFill>
        <p:spPr>
          <a:xfrm>
            <a:off x="4495799" y="1219200"/>
            <a:ext cx="4457001" cy="4572000"/>
          </a:xfrm>
          <a:prstGeom prst="rect">
            <a:avLst/>
          </a:prstGeom>
        </p:spPr>
      </p:pic>
      <p:sp>
        <p:nvSpPr>
          <p:cNvPr id="7" name="TextBox 6"/>
          <p:cNvSpPr txBox="1"/>
          <p:nvPr/>
        </p:nvSpPr>
        <p:spPr>
          <a:xfrm>
            <a:off x="6858000" y="5791200"/>
            <a:ext cx="2061382" cy="307777"/>
          </a:xfrm>
          <a:prstGeom prst="rect">
            <a:avLst/>
          </a:prstGeom>
          <a:noFill/>
        </p:spPr>
        <p:txBody>
          <a:bodyPr wrap="none" rtlCol="0">
            <a:spAutoFit/>
          </a:bodyPr>
          <a:lstStyle/>
          <a:p>
            <a:r>
              <a:rPr lang="en-US" sz="1200" dirty="0" smtClean="0"/>
              <a:t>American Heritage Center</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413623" cy="2743200"/>
          </a:xfrm>
        </p:spPr>
        <p:txBody>
          <a:bodyPr/>
          <a:lstStyle/>
          <a:p>
            <a:pPr algn="ctr"/>
            <a:r>
              <a:rPr lang="en-US" sz="3400" dirty="0" smtClean="0"/>
              <a:t>There is no </a:t>
            </a:r>
            <a:br>
              <a:rPr lang="en-US" sz="3400" dirty="0" smtClean="0"/>
            </a:br>
            <a:r>
              <a:rPr lang="en-US" sz="3400" dirty="0" smtClean="0"/>
              <a:t>one-size-fits-all solution </a:t>
            </a:r>
            <a:br>
              <a:rPr lang="en-US" sz="3400" dirty="0" smtClean="0"/>
            </a:br>
            <a:r>
              <a:rPr lang="en-US" sz="3400" dirty="0" smtClean="0"/>
              <a:t>for managing born-digital content.</a:t>
            </a:r>
            <a:endParaRPr lang="en-US" sz="3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Archival skills and expertise</a:t>
            </a:r>
            <a:br>
              <a:rPr lang="en-US" dirty="0" smtClean="0"/>
            </a:br>
            <a:r>
              <a:rPr lang="en-US" dirty="0" smtClean="0"/>
              <a:t/>
            </a:r>
            <a:br>
              <a:rPr lang="en-US" dirty="0" smtClean="0"/>
            </a:br>
            <a:endParaRPr lang="en-US" dirty="0"/>
          </a:p>
        </p:txBody>
      </p:sp>
      <p:sp>
        <p:nvSpPr>
          <p:cNvPr id="5" name="Content Placeholder 4"/>
          <p:cNvSpPr>
            <a:spLocks noGrp="1"/>
          </p:cNvSpPr>
          <p:nvPr>
            <p:ph idx="1"/>
          </p:nvPr>
        </p:nvSpPr>
        <p:spPr>
          <a:xfrm>
            <a:off x="381000" y="914400"/>
            <a:ext cx="8458200" cy="4648200"/>
          </a:xfrm>
        </p:spPr>
        <p:txBody>
          <a:bodyPr numCol="2"/>
          <a:lstStyle/>
          <a:p>
            <a:pPr marL="231775" lvl="1" indent="-219075">
              <a:buNone/>
            </a:pPr>
            <a:endParaRPr lang="en-US" sz="1400" dirty="0" smtClean="0"/>
          </a:p>
          <a:p>
            <a:pPr marL="690563" lvl="2" indent="-219075"/>
            <a:r>
              <a:rPr lang="en-US" sz="2600" dirty="0" smtClean="0"/>
              <a:t>Appraisal</a:t>
            </a:r>
          </a:p>
          <a:p>
            <a:pPr marL="690563" lvl="2" indent="-219075"/>
            <a:r>
              <a:rPr lang="en-US" sz="2600" dirty="0" smtClean="0"/>
              <a:t>Authenticity</a:t>
            </a:r>
          </a:p>
          <a:p>
            <a:pPr marL="690563" lvl="2" indent="-219075"/>
            <a:r>
              <a:rPr lang="en-US" sz="2600" dirty="0" smtClean="0"/>
              <a:t>Collective metadata</a:t>
            </a:r>
          </a:p>
          <a:p>
            <a:pPr marL="690563" lvl="2" indent="-219075"/>
            <a:r>
              <a:rPr lang="en-US" sz="2600" dirty="0" smtClean="0"/>
              <a:t>Collection development</a:t>
            </a:r>
          </a:p>
          <a:p>
            <a:pPr marL="690563" lvl="2" indent="-219075"/>
            <a:r>
              <a:rPr lang="en-US" sz="2600" dirty="0" smtClean="0"/>
              <a:t>Context</a:t>
            </a:r>
          </a:p>
          <a:p>
            <a:pPr marL="690563" lvl="2" indent="-219075"/>
            <a:r>
              <a:rPr lang="en-US" sz="2600" dirty="0" smtClean="0"/>
              <a:t>Deeds of gift</a:t>
            </a:r>
          </a:p>
          <a:p>
            <a:pPr marL="690563" lvl="2" indent="-219075"/>
            <a:r>
              <a:rPr lang="en-US" sz="2600" dirty="0" smtClean="0"/>
              <a:t>Donor relations</a:t>
            </a:r>
          </a:p>
          <a:p>
            <a:pPr marL="690563" lvl="2" indent="-219075"/>
            <a:r>
              <a:rPr lang="en-US" sz="2600" dirty="0" smtClean="0"/>
              <a:t>Hierarchical relationships</a:t>
            </a:r>
          </a:p>
          <a:p>
            <a:pPr marL="690563" lvl="2" indent="-219075">
              <a:buNone/>
            </a:pPr>
            <a:r>
              <a:rPr lang="en-US" sz="2600" dirty="0" smtClean="0"/>
              <a:t> </a:t>
            </a:r>
          </a:p>
          <a:p>
            <a:pPr marL="690563" lvl="2" indent="-219075"/>
            <a:r>
              <a:rPr lang="en-US" sz="2600" dirty="0" smtClean="0"/>
              <a:t>Intellectual property</a:t>
            </a:r>
          </a:p>
          <a:p>
            <a:pPr marL="690563" lvl="2" indent="-219075"/>
            <a:r>
              <a:rPr lang="en-US" sz="2600" dirty="0" smtClean="0"/>
              <a:t>Legal issues</a:t>
            </a:r>
          </a:p>
          <a:p>
            <a:pPr marL="690563" lvl="2" indent="-219075"/>
            <a:r>
              <a:rPr lang="en-US" sz="2600" dirty="0" smtClean="0"/>
              <a:t>Preservation as permanence</a:t>
            </a:r>
          </a:p>
          <a:p>
            <a:pPr marL="690563" lvl="2" indent="-219075"/>
            <a:r>
              <a:rPr lang="en-US" sz="2600" dirty="0" smtClean="0"/>
              <a:t>Privacy and confidentiality</a:t>
            </a:r>
          </a:p>
          <a:p>
            <a:pPr marL="690563" lvl="2" indent="-219075"/>
            <a:r>
              <a:rPr lang="en-US" sz="2600" dirty="0" smtClean="0"/>
              <a:t>Provenance</a:t>
            </a:r>
          </a:p>
          <a:p>
            <a:pPr marL="690563" lvl="2" indent="-219075">
              <a:buNone/>
            </a:pPr>
            <a:endParaRPr lang="en-US" sz="1000" dirty="0" smtClean="0"/>
          </a:p>
          <a:p>
            <a:pPr marL="690563" lvl="2" indent="-219075">
              <a:buNone/>
            </a:pPr>
            <a:r>
              <a:rPr lang="en-US" sz="2800" i="1" dirty="0" smtClean="0"/>
              <a:t>     </a:t>
            </a:r>
            <a:r>
              <a:rPr lang="en-US" sz="2200" i="1" dirty="0" smtClean="0"/>
              <a:t>… but we need new</a:t>
            </a:r>
          </a:p>
          <a:p>
            <a:pPr marL="690563" lvl="2" indent="-219075">
              <a:buNone/>
            </a:pPr>
            <a:r>
              <a:rPr lang="en-US" sz="2200" i="1" dirty="0" smtClean="0"/>
              <a:t>         skills too</a:t>
            </a:r>
          </a:p>
          <a:p>
            <a:pPr marL="690563" lvl="2" indent="-219075"/>
            <a:endParaRPr lang="en-US" sz="2200" dirty="0" smtClean="0"/>
          </a:p>
          <a:p>
            <a:pPr>
              <a:buNone/>
            </a:pPr>
            <a:endParaRPr lang="en-US" sz="600" dirty="0" smtClean="0"/>
          </a:p>
          <a:p>
            <a:pPr lvl="1">
              <a:buNone/>
            </a:pPr>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55613" y="212725"/>
            <a:ext cx="8231187" cy="915988"/>
          </a:xfrm>
        </p:spPr>
        <p:txBody>
          <a:bodyPr/>
          <a:lstStyle/>
          <a:p>
            <a:pPr>
              <a:defRPr/>
            </a:pPr>
            <a:r>
              <a:rPr lang="en-US" sz="3600" dirty="0">
                <a:ea typeface="ＭＳ Ｐゴシック" charset="-128"/>
                <a:cs typeface="ＭＳ Ｐゴシック" charset="-128"/>
              </a:rPr>
              <a:t>OCLC </a:t>
            </a:r>
            <a:r>
              <a:rPr lang="en-US" sz="3600" dirty="0" smtClean="0">
                <a:ea typeface="ＭＳ Ｐゴシック" charset="-128"/>
                <a:cs typeface="ＭＳ Ｐゴシック" charset="-128"/>
              </a:rPr>
              <a:t>Research Library Partnership</a:t>
            </a:r>
            <a:endParaRPr lang="en-US" sz="3600" dirty="0">
              <a:ea typeface="ＭＳ Ｐゴシック" charset="-128"/>
              <a:cs typeface="ＭＳ Ｐゴシック" charset="-128"/>
            </a:endParaRPr>
          </a:p>
        </p:txBody>
      </p:sp>
      <p:pic>
        <p:nvPicPr>
          <p:cNvPr id="17412" name="Picture 4" descr="800px-Welt_Mercator_Atlantik"/>
          <p:cNvPicPr>
            <a:picLocks noChangeAspect="1" noChangeArrowheads="1"/>
          </p:cNvPicPr>
          <p:nvPr/>
        </p:nvPicPr>
        <p:blipFill>
          <a:blip r:embed="rId3" cstate="email"/>
          <a:srcRect/>
          <a:stretch>
            <a:fillRect/>
          </a:stretch>
        </p:blipFill>
        <p:spPr bwMode="auto">
          <a:xfrm>
            <a:off x="240323" y="1165522"/>
            <a:ext cx="8675077" cy="5182648"/>
          </a:xfrm>
          <a:prstGeom prst="rect">
            <a:avLst/>
          </a:prstGeom>
          <a:noFill/>
          <a:ln w="9525">
            <a:noFill/>
            <a:miter lim="800000"/>
            <a:headEnd/>
            <a:tailEnd/>
          </a:ln>
        </p:spPr>
      </p:pic>
      <p:sp>
        <p:nvSpPr>
          <p:cNvPr id="11" name="TextBox 10"/>
          <p:cNvSpPr txBox="1"/>
          <p:nvPr/>
        </p:nvSpPr>
        <p:spPr>
          <a:xfrm>
            <a:off x="228600" y="2971800"/>
            <a:ext cx="1794081" cy="1323439"/>
          </a:xfrm>
          <a:prstGeom prst="rect">
            <a:avLst/>
          </a:prstGeom>
          <a:noFill/>
        </p:spPr>
        <p:txBody>
          <a:bodyPr wrap="none" rtlCol="0">
            <a:spAutoFit/>
          </a:bodyPr>
          <a:lstStyle/>
          <a:p>
            <a:r>
              <a:rPr lang="en-US" sz="2000" dirty="0" smtClean="0">
                <a:solidFill>
                  <a:srgbClr val="002060"/>
                </a:solidFill>
              </a:rPr>
              <a:t>US &amp; </a:t>
            </a:r>
          </a:p>
          <a:p>
            <a:r>
              <a:rPr lang="en-US" sz="2000" dirty="0" smtClean="0">
                <a:solidFill>
                  <a:srgbClr val="002060"/>
                </a:solidFill>
              </a:rPr>
              <a:t>Canada</a:t>
            </a:r>
          </a:p>
          <a:p>
            <a:r>
              <a:rPr lang="en-US" sz="2000" dirty="0" smtClean="0">
                <a:solidFill>
                  <a:srgbClr val="002060"/>
                </a:solidFill>
              </a:rPr>
              <a:t>(Americas)</a:t>
            </a:r>
          </a:p>
          <a:p>
            <a:r>
              <a:rPr lang="en-US" sz="2000" dirty="0" smtClean="0">
                <a:solidFill>
                  <a:srgbClr val="002060"/>
                </a:solidFill>
              </a:rPr>
              <a:t>119/78%</a:t>
            </a:r>
            <a:endParaRPr lang="en-US" dirty="0">
              <a:solidFill>
                <a:srgbClr val="002060"/>
              </a:solidFill>
            </a:endParaRPr>
          </a:p>
        </p:txBody>
      </p:sp>
      <p:sp>
        <p:nvSpPr>
          <p:cNvPr id="12" name="TextBox 11"/>
          <p:cNvSpPr txBox="1"/>
          <p:nvPr/>
        </p:nvSpPr>
        <p:spPr>
          <a:xfrm>
            <a:off x="7772400" y="2971800"/>
            <a:ext cx="1130438" cy="1015663"/>
          </a:xfrm>
          <a:prstGeom prst="rect">
            <a:avLst/>
          </a:prstGeom>
          <a:noFill/>
        </p:spPr>
        <p:txBody>
          <a:bodyPr wrap="none" rtlCol="0">
            <a:spAutoFit/>
          </a:bodyPr>
          <a:lstStyle/>
          <a:p>
            <a:r>
              <a:rPr lang="en-US" sz="2000" dirty="0" smtClean="0">
                <a:solidFill>
                  <a:srgbClr val="002060"/>
                </a:solidFill>
              </a:rPr>
              <a:t>Asia-</a:t>
            </a:r>
          </a:p>
          <a:p>
            <a:r>
              <a:rPr lang="en-US" sz="2000" dirty="0" smtClean="0">
                <a:solidFill>
                  <a:srgbClr val="002060"/>
                </a:solidFill>
              </a:rPr>
              <a:t>Pacific</a:t>
            </a:r>
          </a:p>
          <a:p>
            <a:r>
              <a:rPr lang="en-US" sz="2000" dirty="0" smtClean="0">
                <a:solidFill>
                  <a:srgbClr val="002060"/>
                </a:solidFill>
              </a:rPr>
              <a:t>7/4%</a:t>
            </a:r>
            <a:endParaRPr lang="en-US" sz="2400" dirty="0">
              <a:solidFill>
                <a:srgbClr val="002060"/>
              </a:solidFill>
            </a:endParaRPr>
          </a:p>
        </p:txBody>
      </p:sp>
      <p:sp>
        <p:nvSpPr>
          <p:cNvPr id="13" name="TextBox 12"/>
          <p:cNvSpPr txBox="1"/>
          <p:nvPr/>
        </p:nvSpPr>
        <p:spPr>
          <a:xfrm>
            <a:off x="3048000" y="4572000"/>
            <a:ext cx="3124200" cy="1015663"/>
          </a:xfrm>
          <a:prstGeom prst="rect">
            <a:avLst/>
          </a:prstGeom>
          <a:noFill/>
        </p:spPr>
        <p:txBody>
          <a:bodyPr wrap="square" rtlCol="0">
            <a:spAutoFit/>
          </a:bodyPr>
          <a:lstStyle/>
          <a:p>
            <a:r>
              <a:rPr lang="en-US" sz="2000" dirty="0" smtClean="0">
                <a:solidFill>
                  <a:srgbClr val="002060"/>
                </a:solidFill>
              </a:rPr>
              <a:t>Europe &amp;</a:t>
            </a:r>
          </a:p>
          <a:p>
            <a:r>
              <a:rPr lang="en-US" sz="2000" dirty="0" smtClean="0">
                <a:solidFill>
                  <a:srgbClr val="002060"/>
                </a:solidFill>
              </a:rPr>
              <a:t>Middle East (EMEA)</a:t>
            </a:r>
          </a:p>
          <a:p>
            <a:r>
              <a:rPr lang="en-US" sz="2000" dirty="0" smtClean="0">
                <a:solidFill>
                  <a:srgbClr val="002060"/>
                </a:solidFill>
              </a:rPr>
              <a:t>27/18%</a:t>
            </a:r>
            <a:endParaRPr lang="en-US" sz="2000" dirty="0">
              <a:solidFill>
                <a:srgbClr val="00206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977" y="147641"/>
            <a:ext cx="8023223" cy="842959"/>
          </a:xfrm>
        </p:spPr>
        <p:txBody>
          <a:bodyPr/>
          <a:lstStyle/>
          <a:p>
            <a:r>
              <a:rPr lang="en-US" dirty="0" smtClean="0"/>
              <a:t>Know your digital donors</a:t>
            </a:r>
            <a:endParaRPr lang="en-US" dirty="0"/>
          </a:p>
        </p:txBody>
      </p:sp>
      <p:sp>
        <p:nvSpPr>
          <p:cNvPr id="5" name="Content Placeholder 4"/>
          <p:cNvSpPr>
            <a:spLocks noGrp="1"/>
          </p:cNvSpPr>
          <p:nvPr>
            <p:ph idx="1"/>
          </p:nvPr>
        </p:nvSpPr>
        <p:spPr>
          <a:xfrm>
            <a:off x="-228600" y="1219200"/>
            <a:ext cx="8686800" cy="3962400"/>
          </a:xfrm>
        </p:spPr>
        <p:txBody>
          <a:bodyPr numCol="2"/>
          <a:lstStyle/>
          <a:p>
            <a:pPr marL="1147763" lvl="3" indent="-219075"/>
            <a:r>
              <a:rPr lang="en-US" sz="2800" dirty="0" smtClean="0"/>
              <a:t>Primary/core identities?</a:t>
            </a:r>
          </a:p>
          <a:p>
            <a:pPr marL="1147763" lvl="3" indent="-219075"/>
            <a:r>
              <a:rPr lang="en-US" sz="2800" dirty="0" smtClean="0"/>
              <a:t>Work products?</a:t>
            </a:r>
          </a:p>
          <a:p>
            <a:pPr marL="1147763" lvl="3" indent="-219075"/>
            <a:r>
              <a:rPr lang="en-US" sz="2800" dirty="0" smtClean="0"/>
              <a:t>Habits?</a:t>
            </a:r>
          </a:p>
          <a:p>
            <a:pPr marL="1147763" lvl="3" indent="-219075"/>
            <a:r>
              <a:rPr lang="en-US" sz="2800" dirty="0" smtClean="0"/>
              <a:t>Relationship between physical and digital content?</a:t>
            </a:r>
          </a:p>
          <a:p>
            <a:pPr marL="1147763" lvl="3" indent="-219075"/>
            <a:r>
              <a:rPr lang="en-US" sz="2800" dirty="0" smtClean="0"/>
              <a:t>Equipment?</a:t>
            </a:r>
          </a:p>
          <a:p>
            <a:pPr marL="1147763" lvl="3" indent="-219075"/>
            <a:r>
              <a:rPr lang="en-US" sz="2800" dirty="0" smtClean="0"/>
              <a:t>Storage locations?</a:t>
            </a:r>
          </a:p>
          <a:p>
            <a:pPr marL="1147763" lvl="3" indent="-219075"/>
            <a:r>
              <a:rPr lang="en-US" sz="2800" dirty="0" smtClean="0"/>
              <a:t>Restricted information?</a:t>
            </a:r>
          </a:p>
          <a:p>
            <a:pPr marL="1147763" lvl="3" indent="-219075"/>
            <a:r>
              <a:rPr lang="en-US" sz="2800" dirty="0" smtClean="0"/>
              <a:t>Naming conventions?</a:t>
            </a:r>
          </a:p>
          <a:p>
            <a:pPr marL="1147763" lvl="3" indent="-219075"/>
            <a:r>
              <a:rPr lang="en-US" sz="2800" dirty="0" smtClean="0"/>
              <a:t>“Deleted” files?</a:t>
            </a:r>
          </a:p>
          <a:p>
            <a:pPr marL="1147763" lvl="3" indent="-219075"/>
            <a:r>
              <a:rPr lang="en-US" sz="2800" dirty="0" smtClean="0"/>
              <a:t>Cloud content?</a:t>
            </a:r>
          </a:p>
          <a:p>
            <a:pPr marL="1147763" lvl="3" indent="-219075"/>
            <a:r>
              <a:rPr lang="en-US" sz="2800" dirty="0" smtClean="0"/>
              <a:t>“Digital will”</a:t>
            </a:r>
          </a:p>
          <a:p>
            <a:pPr marL="1147763" lvl="3" indent="-219075"/>
            <a:endParaRPr lang="en-US" sz="2600" dirty="0" smtClean="0"/>
          </a:p>
          <a:p>
            <a:pPr marL="690563" lvl="2" indent="-219075"/>
            <a:endParaRPr lang="en-US" sz="2800" dirty="0" smtClean="0"/>
          </a:p>
          <a:p>
            <a:pPr marL="690563" lvl="2" indent="-219075"/>
            <a:endParaRPr lang="en-US" sz="2800" dirty="0" smtClean="0"/>
          </a:p>
          <a:p>
            <a:pPr marL="1147763" lvl="3" indent="-219075"/>
            <a:endParaRPr lang="en-US" sz="2600" dirty="0" smtClean="0"/>
          </a:p>
          <a:p>
            <a:pPr marL="690563" lvl="2" indent="-219075">
              <a:buNone/>
            </a:pPr>
            <a:endParaRPr lang="en-US" sz="2800" dirty="0" smtClean="0"/>
          </a:p>
          <a:p>
            <a:pPr marL="690563" lvl="2" indent="-219075"/>
            <a:endParaRPr lang="en-US" sz="2200" dirty="0" smtClean="0"/>
          </a:p>
          <a:p>
            <a:pPr>
              <a:buNone/>
            </a:pPr>
            <a:endParaRPr lang="en-US" sz="600" dirty="0" smtClean="0"/>
          </a:p>
          <a:p>
            <a:pPr lvl="1">
              <a:buNone/>
            </a:pPr>
            <a:endParaRPr lang="en-US" sz="2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 sensitive personal information</a:t>
            </a:r>
            <a:br>
              <a:rPr lang="en-US" dirty="0" smtClean="0"/>
            </a:br>
            <a:endParaRPr lang="en-US" dirty="0"/>
          </a:p>
        </p:txBody>
      </p:sp>
      <p:sp>
        <p:nvSpPr>
          <p:cNvPr id="5" name="Content Placeholder 4"/>
          <p:cNvSpPr>
            <a:spLocks noGrp="1"/>
          </p:cNvSpPr>
          <p:nvPr>
            <p:ph idx="1"/>
          </p:nvPr>
        </p:nvSpPr>
        <p:spPr>
          <a:xfrm>
            <a:off x="381000" y="990600"/>
            <a:ext cx="7620000" cy="4343400"/>
          </a:xfrm>
        </p:spPr>
        <p:txBody>
          <a:bodyPr numCol="2"/>
          <a:lstStyle/>
          <a:p>
            <a:pPr marL="231775" lvl="1" indent="-219075">
              <a:buNone/>
            </a:pPr>
            <a:endParaRPr lang="en-US" sz="1400" dirty="0" smtClean="0"/>
          </a:p>
          <a:p>
            <a:pPr marL="690563" lvl="2" indent="-219075"/>
            <a:r>
              <a:rPr lang="en-US" sz="2600" dirty="0" smtClean="0"/>
              <a:t>Social Security numbers</a:t>
            </a:r>
          </a:p>
          <a:p>
            <a:pPr marL="690563" lvl="2" indent="-219075"/>
            <a:r>
              <a:rPr lang="en-US" sz="2600" dirty="0" smtClean="0"/>
              <a:t>Bank account numbers</a:t>
            </a:r>
          </a:p>
          <a:p>
            <a:pPr marL="690563" lvl="2" indent="-219075"/>
            <a:r>
              <a:rPr lang="en-US" sz="2600" dirty="0" smtClean="0"/>
              <a:t>Passwords</a:t>
            </a:r>
          </a:p>
          <a:p>
            <a:pPr marL="690563" lvl="2" indent="-219075"/>
            <a:r>
              <a:rPr lang="en-US" sz="2600" dirty="0" smtClean="0"/>
              <a:t>Medical records</a:t>
            </a:r>
          </a:p>
          <a:p>
            <a:pPr marL="690563" lvl="2" indent="-219075"/>
            <a:r>
              <a:rPr lang="en-US" sz="2600" dirty="0" smtClean="0"/>
              <a:t>Counseling records</a:t>
            </a:r>
          </a:p>
          <a:p>
            <a:pPr marL="690563" lvl="2" indent="-219075"/>
            <a:r>
              <a:rPr lang="en-US" sz="2600" dirty="0" smtClean="0"/>
              <a:t>Student records</a:t>
            </a:r>
          </a:p>
          <a:p>
            <a:pPr marL="690563" lvl="2" indent="-219075"/>
            <a:r>
              <a:rPr lang="en-US" sz="2600" dirty="0" smtClean="0"/>
              <a:t>Employment records</a:t>
            </a:r>
          </a:p>
          <a:p>
            <a:pPr marL="690563" lvl="2" indent="-219075">
              <a:buNone/>
            </a:pPr>
            <a:endParaRPr lang="en-US" sz="2600" dirty="0" smtClean="0"/>
          </a:p>
          <a:p>
            <a:pPr marL="690563" lvl="2" indent="-219075"/>
            <a:r>
              <a:rPr lang="en-US" sz="2600" dirty="0" smtClean="0"/>
              <a:t>Materials covered by attorney-client privilege</a:t>
            </a:r>
          </a:p>
          <a:p>
            <a:pPr marL="690563" lvl="2" indent="-219075"/>
            <a:r>
              <a:rPr lang="en-US" sz="2600" dirty="0" smtClean="0"/>
              <a:t>Research data related to human subjects</a:t>
            </a:r>
          </a:p>
          <a:p>
            <a:pPr marL="690563" lvl="2" indent="-219075"/>
            <a:r>
              <a:rPr lang="en-US" sz="2600" dirty="0" smtClean="0"/>
              <a:t>Federally classified or federally restricted materials</a:t>
            </a:r>
            <a:endParaRPr lang="en-US" sz="2200" dirty="0" smtClean="0"/>
          </a:p>
          <a:p>
            <a:pPr>
              <a:buNone/>
            </a:pPr>
            <a:endParaRPr lang="en-US" sz="600" dirty="0" smtClean="0"/>
          </a:p>
          <a:p>
            <a:pPr lvl="1">
              <a:buNone/>
            </a:pPr>
            <a:endParaRPr lang="en-US" sz="2000" dirty="0" smtClean="0"/>
          </a:p>
        </p:txBody>
      </p:sp>
      <p:sp>
        <p:nvSpPr>
          <p:cNvPr id="7" name="TextBox 6"/>
          <p:cNvSpPr txBox="1"/>
          <p:nvPr/>
        </p:nvSpPr>
        <p:spPr>
          <a:xfrm>
            <a:off x="4876800" y="5638800"/>
            <a:ext cx="4048504" cy="379591"/>
          </a:xfrm>
          <a:prstGeom prst="rect">
            <a:avLst/>
          </a:prstGeom>
          <a:noFill/>
        </p:spPr>
        <p:txBody>
          <a:bodyPr wrap="none" rtlCol="0">
            <a:spAutoFit/>
          </a:bodyPr>
          <a:lstStyle/>
          <a:p>
            <a:r>
              <a:rPr lang="en-US" sz="1600" dirty="0" smtClean="0"/>
              <a:t>Kirschenbaum &amp; Nelson, RBS L-95, 2011</a:t>
            </a:r>
            <a:endParaRPr lang="en-US"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977" y="147641"/>
            <a:ext cx="8023223" cy="842959"/>
          </a:xfrm>
        </p:spPr>
        <p:txBody>
          <a:bodyPr/>
          <a:lstStyle/>
          <a:p>
            <a:r>
              <a:rPr lang="en-US" dirty="0" smtClean="0"/>
              <a:t>Collections management baby steps</a:t>
            </a:r>
            <a:endParaRPr lang="en-US" dirty="0"/>
          </a:p>
        </p:txBody>
      </p:sp>
      <p:sp>
        <p:nvSpPr>
          <p:cNvPr id="5" name="Content Placeholder 4"/>
          <p:cNvSpPr>
            <a:spLocks noGrp="1"/>
          </p:cNvSpPr>
          <p:nvPr>
            <p:ph idx="1"/>
          </p:nvPr>
        </p:nvSpPr>
        <p:spPr>
          <a:xfrm>
            <a:off x="990600" y="1143000"/>
            <a:ext cx="7848600" cy="4876800"/>
          </a:xfrm>
        </p:spPr>
        <p:txBody>
          <a:bodyPr/>
          <a:lstStyle/>
          <a:p>
            <a:pPr marL="231775" lvl="1" indent="-219075">
              <a:buNone/>
            </a:pPr>
            <a:endParaRPr lang="en-US" sz="1400" dirty="0" smtClean="0"/>
          </a:p>
          <a:p>
            <a:pPr marL="690563" lvl="2" indent="-219075"/>
            <a:r>
              <a:rPr lang="en-US" sz="2800" dirty="0" smtClean="0"/>
              <a:t>Inventory what you have</a:t>
            </a:r>
          </a:p>
          <a:p>
            <a:pPr marL="1147763" lvl="3" indent="-219075"/>
            <a:r>
              <a:rPr lang="en-US" sz="2600" dirty="0" smtClean="0"/>
              <a:t>Types of physical media?</a:t>
            </a:r>
          </a:p>
          <a:p>
            <a:pPr marL="1147763" lvl="3" indent="-219075"/>
            <a:r>
              <a:rPr lang="en-US" sz="2600" dirty="0" smtClean="0"/>
              <a:t>Estimated number of gigabytes?</a:t>
            </a:r>
          </a:p>
          <a:p>
            <a:pPr marL="1603375" lvl="4" indent="-219075"/>
            <a:r>
              <a:rPr lang="en-US" sz="2400" dirty="0" smtClean="0"/>
              <a:t>Maximum per physical object</a:t>
            </a:r>
          </a:p>
          <a:p>
            <a:pPr marL="690563" lvl="2" indent="-219075">
              <a:buNone/>
            </a:pPr>
            <a:endParaRPr lang="en-US" sz="2600" dirty="0" smtClean="0"/>
          </a:p>
          <a:p>
            <a:pPr marL="690563" lvl="2" indent="-219075"/>
            <a:r>
              <a:rPr lang="en-US" sz="2800" dirty="0" smtClean="0"/>
              <a:t>Initial appraisal</a:t>
            </a:r>
          </a:p>
          <a:p>
            <a:pPr marL="1147763" lvl="3" indent="-219075"/>
            <a:r>
              <a:rPr lang="en-US" sz="2600" dirty="0" smtClean="0"/>
              <a:t>What types of content?</a:t>
            </a:r>
          </a:p>
          <a:p>
            <a:pPr marL="1147763" lvl="3" indent="-219075"/>
            <a:r>
              <a:rPr lang="en-US" sz="2600" dirty="0" smtClean="0"/>
              <a:t>Level of significance/uniqueness?</a:t>
            </a:r>
          </a:p>
          <a:p>
            <a:pPr marL="1147763" lvl="3" indent="-219075">
              <a:buNone/>
            </a:pPr>
            <a:endParaRPr lang="en-US" sz="800" dirty="0" smtClean="0"/>
          </a:p>
          <a:p>
            <a:pPr marL="690563" lvl="2" indent="-219075">
              <a:buNone/>
            </a:pPr>
            <a:endParaRPr lang="en-US" sz="2800" dirty="0" smtClean="0"/>
          </a:p>
          <a:p>
            <a:pPr marL="690563" lvl="2" indent="-219075"/>
            <a:endParaRPr lang="en-US" sz="2800" dirty="0" smtClean="0"/>
          </a:p>
          <a:p>
            <a:pPr marL="1147763" lvl="3" indent="-219075"/>
            <a:endParaRPr lang="en-US" sz="2600" dirty="0" smtClean="0"/>
          </a:p>
          <a:p>
            <a:pPr marL="690563" lvl="2" indent="-219075">
              <a:buNone/>
            </a:pPr>
            <a:endParaRPr lang="en-US" sz="2800" dirty="0" smtClean="0"/>
          </a:p>
          <a:p>
            <a:pPr marL="690563" lvl="2" indent="-219075"/>
            <a:endParaRPr lang="en-US" sz="2200" dirty="0" smtClean="0"/>
          </a:p>
          <a:p>
            <a:pPr>
              <a:buNone/>
            </a:pPr>
            <a:endParaRPr lang="en-US" sz="600" dirty="0" smtClean="0"/>
          </a:p>
          <a:p>
            <a:pPr lvl="1">
              <a:buNone/>
            </a:pPr>
            <a:endParaRPr lang="en-US"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Organizational baby steps</a:t>
            </a:r>
            <a:endParaRPr lang="en-US" dirty="0"/>
          </a:p>
        </p:txBody>
      </p:sp>
      <p:sp>
        <p:nvSpPr>
          <p:cNvPr id="5" name="Content Placeholder 4"/>
          <p:cNvSpPr>
            <a:spLocks noGrp="1"/>
          </p:cNvSpPr>
          <p:nvPr>
            <p:ph idx="1"/>
          </p:nvPr>
        </p:nvSpPr>
        <p:spPr>
          <a:xfrm>
            <a:off x="914400" y="1371600"/>
            <a:ext cx="6781800" cy="4038600"/>
          </a:xfrm>
        </p:spPr>
        <p:txBody>
          <a:bodyPr/>
          <a:lstStyle/>
          <a:p>
            <a:pPr marL="231775" lvl="1" indent="-219075">
              <a:buNone/>
            </a:pPr>
            <a:endParaRPr lang="en-US" sz="1400" dirty="0" smtClean="0"/>
          </a:p>
          <a:p>
            <a:pPr marL="690563" lvl="2" indent="-219075"/>
            <a:r>
              <a:rPr lang="en-US" sz="2800" dirty="0" smtClean="0"/>
              <a:t>Make friends with IT</a:t>
            </a:r>
          </a:p>
          <a:p>
            <a:pPr marL="690563" lvl="2" indent="-219075">
              <a:buNone/>
            </a:pPr>
            <a:endParaRPr lang="en-US" sz="2400" dirty="0" smtClean="0"/>
          </a:p>
          <a:p>
            <a:pPr marL="690563" lvl="2" indent="-219075"/>
            <a:r>
              <a:rPr lang="en-US" sz="2800" dirty="0" smtClean="0"/>
              <a:t>Promote your skills</a:t>
            </a:r>
          </a:p>
          <a:p>
            <a:pPr marL="690563" lvl="2" indent="-219075">
              <a:buNone/>
            </a:pPr>
            <a:endParaRPr lang="en-US" sz="2400" dirty="0" smtClean="0"/>
          </a:p>
          <a:p>
            <a:pPr marL="690563" lvl="2" indent="-219075"/>
            <a:r>
              <a:rPr lang="en-US" sz="2800" dirty="0" smtClean="0"/>
              <a:t>Keep pursuing educational opportunities</a:t>
            </a:r>
          </a:p>
          <a:p>
            <a:pPr marL="690563" lvl="2" indent="-219075">
              <a:buNone/>
            </a:pPr>
            <a:endParaRPr lang="en-US" sz="2400" dirty="0" smtClean="0"/>
          </a:p>
          <a:p>
            <a:pPr marL="690563" lvl="2" indent="-219075">
              <a:buNone/>
            </a:pPr>
            <a:r>
              <a:rPr lang="en-US" sz="2600" i="1" dirty="0" smtClean="0"/>
              <a:t>            … and learn by baby steps.</a:t>
            </a:r>
          </a:p>
          <a:p>
            <a:pPr marL="690563" lvl="2" indent="-219075"/>
            <a:endParaRPr lang="en-US" sz="2800" dirty="0" smtClean="0"/>
          </a:p>
          <a:p>
            <a:pPr marL="690563" lvl="2" indent="-219075">
              <a:buNone/>
            </a:pPr>
            <a:endParaRPr lang="en-US" sz="2800" dirty="0" smtClean="0"/>
          </a:p>
          <a:p>
            <a:pPr marL="690563" lvl="2" indent="-219075"/>
            <a:endParaRPr lang="en-US" sz="2200" dirty="0" smtClean="0"/>
          </a:p>
          <a:p>
            <a:pPr>
              <a:buNone/>
            </a:pPr>
            <a:endParaRPr lang="en-US" sz="600" dirty="0" smtClean="0"/>
          </a:p>
          <a:p>
            <a:pPr lvl="1">
              <a:buNone/>
            </a:pPr>
            <a:endParaRPr lang="en-US" sz="2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Technical baby steps</a:t>
            </a:r>
            <a:br>
              <a:rPr lang="en-US" dirty="0" smtClean="0"/>
            </a:br>
            <a:r>
              <a:rPr lang="en-US" dirty="0" smtClean="0"/>
              <a:t/>
            </a:r>
            <a:br>
              <a:rPr lang="en-US" dirty="0" smtClean="0"/>
            </a:br>
            <a:endParaRPr lang="en-US" dirty="0"/>
          </a:p>
        </p:txBody>
      </p:sp>
      <p:sp>
        <p:nvSpPr>
          <p:cNvPr id="5" name="Content Placeholder 4"/>
          <p:cNvSpPr>
            <a:spLocks noGrp="1"/>
          </p:cNvSpPr>
          <p:nvPr>
            <p:ph idx="1"/>
          </p:nvPr>
        </p:nvSpPr>
        <p:spPr>
          <a:xfrm>
            <a:off x="228600" y="1600200"/>
            <a:ext cx="4495800" cy="5562600"/>
          </a:xfrm>
        </p:spPr>
        <p:txBody>
          <a:bodyPr/>
          <a:lstStyle/>
          <a:p>
            <a:pPr marL="1147763" lvl="3" indent="-219075">
              <a:buNone/>
            </a:pPr>
            <a:endParaRPr lang="en-US" sz="800" dirty="0" smtClean="0"/>
          </a:p>
          <a:p>
            <a:pPr marL="690563" lvl="2" indent="-219075"/>
            <a:r>
              <a:rPr lang="en-US" sz="2600" dirty="0" smtClean="0"/>
              <a:t>Learn </a:t>
            </a:r>
            <a:r>
              <a:rPr lang="en-US" sz="2600" b="1" dirty="0" smtClean="0"/>
              <a:t>BASIC </a:t>
            </a:r>
            <a:r>
              <a:rPr lang="en-US" sz="2600" dirty="0" smtClean="0"/>
              <a:t>“do no harm” file management</a:t>
            </a:r>
          </a:p>
          <a:p>
            <a:pPr marL="1147763" lvl="3" indent="-219075"/>
            <a:r>
              <a:rPr lang="en-US" sz="2400" dirty="0" smtClean="0"/>
              <a:t>Capture metadata</a:t>
            </a:r>
          </a:p>
          <a:p>
            <a:pPr marL="1147763" lvl="3" indent="-219075"/>
            <a:r>
              <a:rPr lang="en-US" sz="2400" dirty="0" smtClean="0"/>
              <a:t>Identify file formats</a:t>
            </a:r>
          </a:p>
          <a:p>
            <a:pPr marL="1147763" lvl="3" indent="-219075"/>
            <a:r>
              <a:rPr lang="en-US" sz="2400" dirty="0" smtClean="0"/>
              <a:t>Virus scans</a:t>
            </a:r>
          </a:p>
          <a:p>
            <a:pPr marL="1147763" lvl="3" indent="-219075"/>
            <a:r>
              <a:rPr lang="en-US" sz="2400" dirty="0" smtClean="0"/>
              <a:t>Bit imaging</a:t>
            </a:r>
          </a:p>
          <a:p>
            <a:pPr marL="1147763" lvl="3" indent="-219075"/>
            <a:r>
              <a:rPr lang="en-US" sz="2400" dirty="0" smtClean="0"/>
              <a:t>Checksums</a:t>
            </a:r>
          </a:p>
          <a:p>
            <a:pPr marL="1147763" lvl="3" indent="-219075">
              <a:buNone/>
            </a:pPr>
            <a:endParaRPr lang="en-US" sz="800" dirty="0" smtClean="0"/>
          </a:p>
          <a:p>
            <a:pPr marL="690563" lvl="2" indent="-219075">
              <a:buNone/>
            </a:pPr>
            <a:endParaRPr lang="en-US" sz="800" dirty="0" smtClean="0"/>
          </a:p>
          <a:p>
            <a:pPr marL="690563" lvl="2" indent="-219075">
              <a:buNone/>
            </a:pPr>
            <a:endParaRPr lang="en-US" sz="2200" dirty="0" smtClean="0"/>
          </a:p>
          <a:p>
            <a:pPr>
              <a:buNone/>
            </a:pPr>
            <a:endParaRPr lang="en-US" sz="600" dirty="0" smtClean="0"/>
          </a:p>
          <a:p>
            <a:pPr lvl="1">
              <a:buNone/>
            </a:pPr>
            <a:endParaRPr lang="en-US" sz="2000" dirty="0" smtClean="0"/>
          </a:p>
        </p:txBody>
      </p:sp>
      <p:sp>
        <p:nvSpPr>
          <p:cNvPr id="8" name="TextBox 7"/>
          <p:cNvSpPr txBox="1"/>
          <p:nvPr/>
        </p:nvSpPr>
        <p:spPr>
          <a:xfrm>
            <a:off x="5334000" y="5410200"/>
            <a:ext cx="3810000" cy="307777"/>
          </a:xfrm>
          <a:prstGeom prst="rect">
            <a:avLst/>
          </a:prstGeom>
          <a:noFill/>
        </p:spPr>
        <p:txBody>
          <a:bodyPr wrap="square" rtlCol="0">
            <a:spAutoFit/>
          </a:bodyPr>
          <a:lstStyle/>
          <a:p>
            <a:r>
              <a:rPr lang="en-US" sz="1200" dirty="0" smtClean="0"/>
              <a:t>Stanley Fish Papers, Univ. of California, Irvine</a:t>
            </a:r>
            <a:endParaRPr lang="en-US" sz="1200" dirty="0"/>
          </a:p>
        </p:txBody>
      </p:sp>
      <p:pic>
        <p:nvPicPr>
          <p:cNvPr id="6" name="Picture 5"/>
          <p:cNvPicPr>
            <a:picLocks noChangeAspect="1"/>
          </p:cNvPicPr>
          <p:nvPr/>
        </p:nvPicPr>
        <p:blipFill>
          <a:blip r:embed="rId2" cstate="print"/>
          <a:stretch>
            <a:fillRect/>
          </a:stretch>
        </p:blipFill>
        <p:spPr>
          <a:xfrm>
            <a:off x="4724400" y="1219200"/>
            <a:ext cx="4062610" cy="4191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Technical baby steps</a:t>
            </a:r>
            <a:br>
              <a:rPr lang="en-US" dirty="0" smtClean="0"/>
            </a:br>
            <a:r>
              <a:rPr lang="en-US" dirty="0" smtClean="0"/>
              <a:t/>
            </a:r>
            <a:br>
              <a:rPr lang="en-US" dirty="0" smtClean="0"/>
            </a:br>
            <a:endParaRPr lang="en-US" dirty="0"/>
          </a:p>
        </p:txBody>
      </p:sp>
      <p:sp>
        <p:nvSpPr>
          <p:cNvPr id="5" name="Content Placeholder 4"/>
          <p:cNvSpPr>
            <a:spLocks noGrp="1"/>
          </p:cNvSpPr>
          <p:nvPr>
            <p:ph idx="1"/>
          </p:nvPr>
        </p:nvSpPr>
        <p:spPr>
          <a:xfrm>
            <a:off x="533400" y="1066800"/>
            <a:ext cx="4648200" cy="5562600"/>
          </a:xfrm>
        </p:spPr>
        <p:txBody>
          <a:bodyPr/>
          <a:lstStyle/>
          <a:p>
            <a:pPr marL="1147763" lvl="3" indent="-219075">
              <a:buNone/>
            </a:pPr>
            <a:endParaRPr lang="en-US" sz="800" dirty="0" smtClean="0"/>
          </a:p>
          <a:p>
            <a:pPr marL="690563" lvl="2" indent="-219075"/>
            <a:r>
              <a:rPr lang="en-US" sz="2600" dirty="0" smtClean="0"/>
              <a:t>Photograph physical media</a:t>
            </a:r>
          </a:p>
          <a:p>
            <a:pPr marL="690563" lvl="2" indent="-219075">
              <a:buNone/>
            </a:pPr>
            <a:endParaRPr lang="en-US" sz="800" dirty="0" smtClean="0"/>
          </a:p>
          <a:p>
            <a:pPr marL="690563" lvl="2" indent="-219075"/>
            <a:r>
              <a:rPr lang="en-US" sz="2600" dirty="0" smtClean="0"/>
              <a:t>Transfer from physical media to secure storage</a:t>
            </a:r>
          </a:p>
          <a:p>
            <a:pPr marL="690563" lvl="2" indent="-219075">
              <a:buNone/>
            </a:pPr>
            <a:endParaRPr lang="en-US" sz="800" dirty="0" smtClean="0"/>
          </a:p>
          <a:p>
            <a:pPr marL="690563" lvl="2" indent="-219075"/>
            <a:r>
              <a:rPr lang="en-US" sz="2600" dirty="0" smtClean="0"/>
              <a:t>Make copies; keep archival copy</a:t>
            </a:r>
          </a:p>
          <a:p>
            <a:pPr marL="690563" lvl="2" indent="-219075">
              <a:buNone/>
            </a:pPr>
            <a:endParaRPr lang="en-US" sz="800" dirty="0" smtClean="0"/>
          </a:p>
          <a:p>
            <a:pPr marL="690563" lvl="2" indent="-219075"/>
            <a:r>
              <a:rPr lang="en-US" sz="2600" dirty="0" smtClean="0"/>
              <a:t>Document all actions</a:t>
            </a:r>
          </a:p>
          <a:p>
            <a:pPr marL="1147763" lvl="3" indent="-219075"/>
            <a:r>
              <a:rPr lang="en-US" sz="2400" dirty="0" smtClean="0"/>
              <a:t>Who did what?</a:t>
            </a:r>
          </a:p>
          <a:p>
            <a:pPr marL="1147763" lvl="3" indent="-219075"/>
            <a:r>
              <a:rPr lang="en-US" sz="2400" dirty="0" smtClean="0"/>
              <a:t>Source of metadata</a:t>
            </a:r>
          </a:p>
          <a:p>
            <a:pPr marL="690563" lvl="2" indent="-219075"/>
            <a:endParaRPr lang="en-US" sz="2200" dirty="0" smtClean="0"/>
          </a:p>
          <a:p>
            <a:pPr>
              <a:buNone/>
            </a:pPr>
            <a:endParaRPr lang="en-US" sz="600" dirty="0" smtClean="0"/>
          </a:p>
          <a:p>
            <a:pPr lvl="1">
              <a:buNone/>
            </a:pPr>
            <a:endParaRPr lang="en-US" sz="2000" dirty="0" smtClean="0"/>
          </a:p>
        </p:txBody>
      </p:sp>
      <p:pic>
        <p:nvPicPr>
          <p:cNvPr id="7" name="Picture 6"/>
          <p:cNvPicPr>
            <a:picLocks noChangeAspect="1"/>
          </p:cNvPicPr>
          <p:nvPr/>
        </p:nvPicPr>
        <p:blipFill>
          <a:blip r:embed="rId2" cstate="print"/>
          <a:stretch>
            <a:fillRect/>
          </a:stretch>
        </p:blipFill>
        <p:spPr>
          <a:xfrm>
            <a:off x="5486400" y="1752600"/>
            <a:ext cx="3086100" cy="3136900"/>
          </a:xfrm>
          <a:prstGeom prst="rect">
            <a:avLst/>
          </a:prstGeom>
        </p:spPr>
      </p:pic>
      <p:sp>
        <p:nvSpPr>
          <p:cNvPr id="8" name="TextBox 7"/>
          <p:cNvSpPr txBox="1"/>
          <p:nvPr/>
        </p:nvSpPr>
        <p:spPr>
          <a:xfrm>
            <a:off x="6858000" y="4953000"/>
            <a:ext cx="1709497" cy="307777"/>
          </a:xfrm>
          <a:prstGeom prst="rect">
            <a:avLst/>
          </a:prstGeom>
          <a:noFill/>
        </p:spPr>
        <p:txBody>
          <a:bodyPr wrap="none" rtlCol="0">
            <a:spAutoFit/>
          </a:bodyPr>
          <a:lstStyle/>
          <a:p>
            <a:r>
              <a:rPr lang="en-US" sz="1200" dirty="0" smtClean="0"/>
              <a:t>Smithsonian Archives</a:t>
            </a:r>
            <a:endParaRPr lang="en-US"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Identify your low-hanging fruit</a:t>
            </a:r>
            <a:endParaRPr lang="en-US" dirty="0"/>
          </a:p>
        </p:txBody>
      </p:sp>
      <p:sp>
        <p:nvSpPr>
          <p:cNvPr id="5" name="Content Placeholder 4"/>
          <p:cNvSpPr>
            <a:spLocks noGrp="1"/>
          </p:cNvSpPr>
          <p:nvPr>
            <p:ph idx="1"/>
          </p:nvPr>
        </p:nvSpPr>
        <p:spPr>
          <a:xfrm>
            <a:off x="914400" y="1066800"/>
            <a:ext cx="6934200" cy="5105400"/>
          </a:xfrm>
        </p:spPr>
        <p:txBody>
          <a:bodyPr/>
          <a:lstStyle/>
          <a:p>
            <a:pPr marL="690563" lvl="2" indent="-219075"/>
            <a:r>
              <a:rPr lang="en-US" sz="2800" dirty="0" smtClean="0"/>
              <a:t>Contemporary physical media &amp; file formats</a:t>
            </a:r>
          </a:p>
          <a:p>
            <a:pPr marL="690563" lvl="2" indent="-219075">
              <a:buNone/>
            </a:pPr>
            <a:endParaRPr lang="en-US" sz="800" dirty="0" smtClean="0"/>
          </a:p>
          <a:p>
            <a:pPr marL="690563" lvl="2" indent="-219075"/>
            <a:r>
              <a:rPr lang="en-US" sz="2800" dirty="0" smtClean="0"/>
              <a:t>Creator-curated email: convert to PDF</a:t>
            </a:r>
          </a:p>
          <a:p>
            <a:pPr marL="690563" lvl="2" indent="-219075">
              <a:buNone/>
            </a:pPr>
            <a:endParaRPr lang="en-US" sz="800" dirty="0" smtClean="0"/>
          </a:p>
          <a:p>
            <a:pPr marL="690563" lvl="2" indent="-219075"/>
            <a:r>
              <a:rPr lang="en-US" sz="2800" dirty="0" smtClean="0"/>
              <a:t>Photographs: expose on Flickr</a:t>
            </a:r>
          </a:p>
          <a:p>
            <a:pPr marL="690563" lvl="2" indent="-219075">
              <a:buNone/>
            </a:pPr>
            <a:endParaRPr lang="en-US" sz="800" dirty="0" smtClean="0"/>
          </a:p>
          <a:p>
            <a:pPr marL="690563" lvl="2" indent="-219075"/>
            <a:r>
              <a:rPr lang="en-US" sz="2800" dirty="0" smtClean="0"/>
              <a:t>Text documents: convert to PDF</a:t>
            </a:r>
          </a:p>
          <a:p>
            <a:pPr marL="690563" lvl="2" indent="-219075">
              <a:buNone/>
            </a:pPr>
            <a:endParaRPr lang="en-US" sz="800" dirty="0" smtClean="0"/>
          </a:p>
          <a:p>
            <a:pPr marL="690563" lvl="2" indent="-219075"/>
            <a:r>
              <a:rPr lang="en-US" sz="2800" dirty="0" smtClean="0"/>
              <a:t>Web pages: select a harvester and go for it</a:t>
            </a:r>
            <a:endParaRPr lang="en-US" sz="1000" dirty="0" smtClean="0"/>
          </a:p>
          <a:p>
            <a:pPr marL="690563" lvl="2" indent="-219075">
              <a:buNone/>
            </a:pPr>
            <a:r>
              <a:rPr lang="en-US" sz="2800" i="1" dirty="0" smtClean="0"/>
              <a:t>                         … and what else?</a:t>
            </a:r>
          </a:p>
          <a:p>
            <a:pPr marL="231775" lvl="1" indent="-219075">
              <a:buNone/>
            </a:pPr>
            <a:endParaRPr lang="en-US" sz="3000" dirty="0" smtClean="0"/>
          </a:p>
          <a:p>
            <a:pPr marL="690563" lvl="2" indent="-219075"/>
            <a:endParaRPr lang="en-US" sz="2800" dirty="0" smtClean="0"/>
          </a:p>
          <a:p>
            <a:pPr marL="690563" lvl="2" indent="-219075"/>
            <a:endParaRPr lang="en-US" sz="2800" dirty="0" smtClean="0"/>
          </a:p>
          <a:p>
            <a:pPr marL="690563" lvl="2" indent="-219075"/>
            <a:endParaRPr lang="en-US" sz="2800" dirty="0" smtClean="0"/>
          </a:p>
          <a:p>
            <a:pPr marL="690563" lvl="2" indent="-219075">
              <a:buNone/>
            </a:pPr>
            <a:endParaRPr lang="en-US" sz="2800" dirty="0" smtClean="0"/>
          </a:p>
          <a:p>
            <a:pPr marL="690563" lvl="2" indent="-219075"/>
            <a:endParaRPr lang="en-US" sz="2200" dirty="0" smtClean="0"/>
          </a:p>
          <a:p>
            <a:pPr>
              <a:buNone/>
            </a:pPr>
            <a:endParaRPr lang="en-US" sz="600" dirty="0" smtClean="0"/>
          </a:p>
          <a:p>
            <a:pPr lvl="1">
              <a:buNone/>
            </a:pPr>
            <a:endParaRPr lang="en-US"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Ignore this (for now)!</a:t>
            </a:r>
            <a:endParaRPr lang="en-US" dirty="0"/>
          </a:p>
        </p:txBody>
      </p:sp>
      <p:pic>
        <p:nvPicPr>
          <p:cNvPr id="4" name="Picture 3"/>
          <p:cNvPicPr>
            <a:picLocks noChangeAspect="1"/>
          </p:cNvPicPr>
          <p:nvPr/>
        </p:nvPicPr>
        <p:blipFill>
          <a:blip r:embed="rId2" cstate="print"/>
          <a:stretch>
            <a:fillRect/>
          </a:stretch>
        </p:blipFill>
        <p:spPr>
          <a:xfrm>
            <a:off x="609600" y="838200"/>
            <a:ext cx="8096039" cy="54102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Ignore this (for now)!</a:t>
            </a:r>
            <a:endParaRPr lang="en-US" dirty="0"/>
          </a:p>
        </p:txBody>
      </p:sp>
      <p:pic>
        <p:nvPicPr>
          <p:cNvPr id="4" name="Picture 3"/>
          <p:cNvPicPr>
            <a:picLocks noChangeAspect="1"/>
          </p:cNvPicPr>
          <p:nvPr/>
        </p:nvPicPr>
        <p:blipFill>
          <a:blip r:embed="rId2" cstate="print"/>
          <a:stretch>
            <a:fillRect/>
          </a:stretch>
        </p:blipFill>
        <p:spPr>
          <a:xfrm>
            <a:off x="1066800" y="762000"/>
            <a:ext cx="7252447" cy="4724400"/>
          </a:xfrm>
          <a:prstGeom prst="rect">
            <a:avLst/>
          </a:prstGeom>
        </p:spPr>
      </p:pic>
      <p:sp>
        <p:nvSpPr>
          <p:cNvPr id="5" name="TextBox 4"/>
          <p:cNvSpPr txBox="1"/>
          <p:nvPr/>
        </p:nvSpPr>
        <p:spPr>
          <a:xfrm>
            <a:off x="5486400" y="4953000"/>
            <a:ext cx="3276600" cy="966418"/>
          </a:xfrm>
          <a:prstGeom prst="rect">
            <a:avLst/>
          </a:prstGeom>
          <a:noFill/>
        </p:spPr>
        <p:txBody>
          <a:bodyPr wrap="square" rtlCol="0">
            <a:spAutoFit/>
          </a:bodyPr>
          <a:lstStyle/>
          <a:p>
            <a:r>
              <a:rPr lang="en-US" sz="1200" dirty="0" smtClean="0"/>
              <a:t>Kirschenbaum &amp; Nelson, RBS L-95</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6248400" y="2514600"/>
            <a:ext cx="2133600" cy="2590800"/>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mn-lt"/>
              </a:rPr>
              <a:t>Time-bound, privileged</a:t>
            </a:r>
            <a:r>
              <a:rPr kumimoji="0" lang="en-US" sz="2800" b="1" i="0" u="none" strike="noStrike" cap="none" normalizeH="0" dirty="0" smtClean="0">
                <a:ln>
                  <a:noFill/>
                </a:ln>
                <a:solidFill>
                  <a:schemeClr val="bg1"/>
                </a:solidFill>
                <a:effectLst/>
                <a:latin typeface="+mn-lt"/>
              </a:rPr>
              <a:t> access to </a:t>
            </a:r>
            <a:r>
              <a:rPr lang="en-US" sz="2800" baseline="0" dirty="0" smtClean="0">
                <a:solidFill>
                  <a:schemeClr val="bg1"/>
                </a:solidFill>
                <a:latin typeface="+mn-lt"/>
              </a:rPr>
              <a:t>outputs</a:t>
            </a:r>
            <a:endParaRPr kumimoji="0" lang="en-US" sz="2800" b="1" i="0" u="none" strike="noStrike" cap="none" normalizeH="0" baseline="0" dirty="0" smtClean="0">
              <a:ln>
                <a:noFill/>
              </a:ln>
              <a:solidFill>
                <a:schemeClr val="bg1"/>
              </a:solidFill>
              <a:effectLst/>
              <a:latin typeface="+mn-lt"/>
            </a:endParaRPr>
          </a:p>
        </p:txBody>
      </p:sp>
      <p:sp>
        <p:nvSpPr>
          <p:cNvPr id="10" name="TextBox 9"/>
          <p:cNvSpPr txBox="1"/>
          <p:nvPr/>
        </p:nvSpPr>
        <p:spPr>
          <a:xfrm>
            <a:off x="609600" y="609600"/>
            <a:ext cx="3501280" cy="1200329"/>
          </a:xfrm>
          <a:prstGeom prst="rect">
            <a:avLst/>
          </a:prstGeom>
          <a:noFill/>
        </p:spPr>
        <p:txBody>
          <a:bodyPr wrap="none" rtlCol="0">
            <a:spAutoFit/>
          </a:bodyPr>
          <a:lstStyle/>
          <a:p>
            <a:r>
              <a:rPr lang="en-US" sz="3600" dirty="0" smtClean="0"/>
              <a:t>Benefits of</a:t>
            </a:r>
          </a:p>
          <a:p>
            <a:r>
              <a:rPr lang="en-US" sz="3600" dirty="0" smtClean="0"/>
              <a:t>Partnership?</a:t>
            </a:r>
            <a:endParaRPr lang="en-US" sz="3600" dirty="0"/>
          </a:p>
        </p:txBody>
      </p:sp>
      <p:grpSp>
        <p:nvGrpSpPr>
          <p:cNvPr id="3" name="Group 15"/>
          <p:cNvGrpSpPr/>
          <p:nvPr/>
        </p:nvGrpSpPr>
        <p:grpSpPr>
          <a:xfrm>
            <a:off x="228600" y="5181600"/>
            <a:ext cx="7631994" cy="1285875"/>
            <a:chOff x="228600" y="5181600"/>
            <a:chExt cx="7631994" cy="1285875"/>
          </a:xfrm>
        </p:grpSpPr>
        <p:pic>
          <p:nvPicPr>
            <p:cNvPr id="16389" name="Picture 5"/>
            <p:cNvPicPr>
              <a:picLocks noChangeAspect="1" noChangeArrowheads="1"/>
            </p:cNvPicPr>
            <p:nvPr/>
          </p:nvPicPr>
          <p:blipFill>
            <a:blip r:embed="rId3" cstate="email"/>
            <a:srcRect/>
            <a:stretch>
              <a:fillRect/>
            </a:stretch>
          </p:blipFill>
          <p:spPr bwMode="auto">
            <a:xfrm>
              <a:off x="228600" y="5181600"/>
              <a:ext cx="3838575" cy="1285875"/>
            </a:xfrm>
            <a:prstGeom prst="rect">
              <a:avLst/>
            </a:prstGeom>
            <a:noFill/>
            <a:ln w="9525">
              <a:noFill/>
              <a:miter lim="800000"/>
              <a:headEnd/>
              <a:tailEnd/>
            </a:ln>
          </p:spPr>
        </p:pic>
        <p:sp>
          <p:nvSpPr>
            <p:cNvPr id="11" name="TextBox 10"/>
            <p:cNvSpPr txBox="1"/>
            <p:nvPr/>
          </p:nvSpPr>
          <p:spPr>
            <a:xfrm>
              <a:off x="4191000" y="5410200"/>
              <a:ext cx="3669594" cy="954107"/>
            </a:xfrm>
            <a:prstGeom prst="rect">
              <a:avLst/>
            </a:prstGeom>
            <a:noFill/>
          </p:spPr>
          <p:txBody>
            <a:bodyPr wrap="none" rtlCol="0">
              <a:spAutoFit/>
            </a:bodyPr>
            <a:lstStyle/>
            <a:p>
              <a:r>
                <a:rPr lang="en-US" sz="2800" dirty="0" smtClean="0">
                  <a:latin typeface="+mn-lt"/>
                </a:rPr>
                <a:t>Annual Comparative </a:t>
              </a:r>
            </a:p>
            <a:p>
              <a:r>
                <a:rPr lang="en-US" sz="2800" dirty="0" smtClean="0">
                  <a:latin typeface="+mn-lt"/>
                </a:rPr>
                <a:t>Collection Profile</a:t>
              </a:r>
              <a:endParaRPr lang="en-US" sz="4000" dirty="0">
                <a:latin typeface="+mn-lt"/>
              </a:endParaRPr>
            </a:p>
          </p:txBody>
        </p:sp>
      </p:grpSp>
      <p:grpSp>
        <p:nvGrpSpPr>
          <p:cNvPr id="4" name="Group 13"/>
          <p:cNvGrpSpPr/>
          <p:nvPr/>
        </p:nvGrpSpPr>
        <p:grpSpPr>
          <a:xfrm>
            <a:off x="5562600" y="0"/>
            <a:ext cx="3266663" cy="2286000"/>
            <a:chOff x="5562600" y="381000"/>
            <a:chExt cx="3266663" cy="2123420"/>
          </a:xfrm>
        </p:grpSpPr>
        <p:grpSp>
          <p:nvGrpSpPr>
            <p:cNvPr id="5" name="Group 5"/>
            <p:cNvGrpSpPr/>
            <p:nvPr/>
          </p:nvGrpSpPr>
          <p:grpSpPr>
            <a:xfrm>
              <a:off x="5791200" y="381000"/>
              <a:ext cx="2667000" cy="1524000"/>
              <a:chOff x="6096000" y="2590800"/>
              <a:chExt cx="2667000" cy="1562100"/>
            </a:xfrm>
          </p:grpSpPr>
          <p:pic>
            <p:nvPicPr>
              <p:cNvPr id="16385" name="Picture 1"/>
              <p:cNvPicPr>
                <a:picLocks noChangeAspect="1" noChangeArrowheads="1"/>
              </p:cNvPicPr>
              <p:nvPr/>
            </p:nvPicPr>
            <p:blipFill>
              <a:blip r:embed="rId4" cstate="email"/>
              <a:srcRect/>
              <a:stretch>
                <a:fillRect/>
              </a:stretch>
            </p:blipFill>
            <p:spPr bwMode="auto">
              <a:xfrm>
                <a:off x="6096000" y="2819400"/>
                <a:ext cx="759357" cy="1162555"/>
              </a:xfrm>
              <a:prstGeom prst="rect">
                <a:avLst/>
              </a:prstGeom>
              <a:noFill/>
              <a:ln w="9525">
                <a:noFill/>
                <a:miter lim="800000"/>
                <a:headEnd/>
                <a:tailEnd/>
              </a:ln>
            </p:spPr>
          </p:pic>
          <p:pic>
            <p:nvPicPr>
              <p:cNvPr id="16387" name="Picture 3"/>
              <p:cNvPicPr>
                <a:picLocks noChangeAspect="1" noChangeArrowheads="1"/>
              </p:cNvPicPr>
              <p:nvPr/>
            </p:nvPicPr>
            <p:blipFill>
              <a:blip r:embed="rId5" cstate="email"/>
              <a:srcRect/>
              <a:stretch>
                <a:fillRect/>
              </a:stretch>
            </p:blipFill>
            <p:spPr bwMode="auto">
              <a:xfrm>
                <a:off x="6858000" y="2590800"/>
                <a:ext cx="1905000" cy="1562100"/>
              </a:xfrm>
              <a:prstGeom prst="rect">
                <a:avLst/>
              </a:prstGeom>
              <a:noFill/>
              <a:ln w="9525">
                <a:noFill/>
                <a:miter lim="800000"/>
                <a:headEnd/>
                <a:tailEnd/>
              </a:ln>
            </p:spPr>
          </p:pic>
        </p:grpSp>
        <p:sp>
          <p:nvSpPr>
            <p:cNvPr id="12" name="TextBox 11"/>
            <p:cNvSpPr txBox="1"/>
            <p:nvPr/>
          </p:nvSpPr>
          <p:spPr>
            <a:xfrm>
              <a:off x="5562600" y="1981200"/>
              <a:ext cx="3266663" cy="523220"/>
            </a:xfrm>
            <a:prstGeom prst="rect">
              <a:avLst/>
            </a:prstGeom>
            <a:noFill/>
          </p:spPr>
          <p:txBody>
            <a:bodyPr wrap="none" rtlCol="0">
              <a:spAutoFit/>
            </a:bodyPr>
            <a:lstStyle/>
            <a:p>
              <a:r>
                <a:rPr lang="en-US" sz="2800" dirty="0" smtClean="0">
                  <a:latin typeface="+mn-lt"/>
                </a:rPr>
                <a:t>A seat at the table</a:t>
              </a:r>
              <a:endParaRPr lang="en-US" sz="3600" dirty="0">
                <a:latin typeface="+mn-lt"/>
              </a:endParaRPr>
            </a:p>
          </p:txBody>
        </p:sp>
      </p:grpSp>
      <p:grpSp>
        <p:nvGrpSpPr>
          <p:cNvPr id="6" name="Group 14"/>
          <p:cNvGrpSpPr/>
          <p:nvPr/>
        </p:nvGrpSpPr>
        <p:grpSpPr>
          <a:xfrm>
            <a:off x="762000" y="2286000"/>
            <a:ext cx="5029200" cy="2184879"/>
            <a:chOff x="0" y="2438400"/>
            <a:chExt cx="4923499" cy="2184879"/>
          </a:xfrm>
        </p:grpSpPr>
        <p:pic>
          <p:nvPicPr>
            <p:cNvPr id="16388" name="Picture 4"/>
            <p:cNvPicPr>
              <a:picLocks noChangeAspect="1" noChangeArrowheads="1"/>
            </p:cNvPicPr>
            <p:nvPr/>
          </p:nvPicPr>
          <p:blipFill>
            <a:blip r:embed="rId6" cstate="email"/>
            <a:srcRect/>
            <a:stretch>
              <a:fillRect/>
            </a:stretch>
          </p:blipFill>
          <p:spPr bwMode="auto">
            <a:xfrm>
              <a:off x="0" y="2438400"/>
              <a:ext cx="2057400" cy="2184879"/>
            </a:xfrm>
            <a:prstGeom prst="rect">
              <a:avLst/>
            </a:prstGeom>
            <a:noFill/>
            <a:ln w="9525">
              <a:noFill/>
              <a:miter lim="800000"/>
              <a:headEnd/>
              <a:tailEnd/>
            </a:ln>
          </p:spPr>
        </p:pic>
        <p:sp>
          <p:nvSpPr>
            <p:cNvPr id="13" name="TextBox 12"/>
            <p:cNvSpPr txBox="1"/>
            <p:nvPr/>
          </p:nvSpPr>
          <p:spPr>
            <a:xfrm>
              <a:off x="2133600" y="2667000"/>
              <a:ext cx="2789899" cy="1384995"/>
            </a:xfrm>
            <a:prstGeom prst="rect">
              <a:avLst/>
            </a:prstGeom>
            <a:noFill/>
          </p:spPr>
          <p:txBody>
            <a:bodyPr wrap="square" rtlCol="0">
              <a:spAutoFit/>
            </a:bodyPr>
            <a:lstStyle/>
            <a:p>
              <a:r>
                <a:rPr lang="en-US" sz="2800" dirty="0" smtClean="0">
                  <a:latin typeface="+mn-lt"/>
                </a:rPr>
                <a:t>Direct, </a:t>
              </a:r>
            </a:p>
            <a:p>
              <a:r>
                <a:rPr lang="en-US" sz="2800" dirty="0" smtClean="0">
                  <a:latin typeface="+mn-lt"/>
                </a:rPr>
                <a:t>consultative </a:t>
              </a:r>
            </a:p>
            <a:p>
              <a:r>
                <a:rPr lang="en-US" sz="2800" dirty="0" smtClean="0">
                  <a:latin typeface="+mn-lt"/>
                </a:rPr>
                <a:t>access to staff</a:t>
              </a:r>
              <a:endParaRPr lang="en-US" sz="2800" dirty="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OCLC Research Library Partnership</a:t>
            </a:r>
            <a:endParaRPr lang="en-US" dirty="0"/>
          </a:p>
        </p:txBody>
      </p:sp>
      <p:pic>
        <p:nvPicPr>
          <p:cNvPr id="92163" name="Picture 3"/>
          <p:cNvPicPr>
            <a:picLocks noChangeAspect="1" noChangeArrowheads="1"/>
          </p:cNvPicPr>
          <p:nvPr/>
        </p:nvPicPr>
        <p:blipFill>
          <a:blip r:embed="rId3" cstate="print"/>
          <a:srcRect/>
          <a:stretch>
            <a:fillRect/>
          </a:stretch>
        </p:blipFill>
        <p:spPr bwMode="auto">
          <a:xfrm>
            <a:off x="381000" y="685800"/>
            <a:ext cx="5253594" cy="3536950"/>
          </a:xfrm>
          <a:prstGeom prst="rect">
            <a:avLst/>
          </a:prstGeom>
          <a:noFill/>
          <a:ln w="9525" cap="flat" cmpd="sng" algn="ctr">
            <a:noFill/>
            <a:prstDash val="solid"/>
            <a:miter lim="800000"/>
            <a:headEnd/>
            <a:tailEnd/>
          </a:ln>
        </p:spPr>
      </p:pic>
      <p:pic>
        <p:nvPicPr>
          <p:cNvPr id="92164" name="Picture 4"/>
          <p:cNvPicPr>
            <a:picLocks noChangeAspect="1" noChangeArrowheads="1"/>
          </p:cNvPicPr>
          <p:nvPr/>
        </p:nvPicPr>
        <p:blipFill>
          <a:blip r:embed="rId4" cstate="print"/>
          <a:srcRect/>
          <a:stretch>
            <a:fillRect/>
          </a:stretch>
        </p:blipFill>
        <p:spPr bwMode="auto">
          <a:xfrm>
            <a:off x="4495800" y="3657600"/>
            <a:ext cx="4313010" cy="2619375"/>
          </a:xfrm>
          <a:prstGeom prst="rect">
            <a:avLst/>
          </a:prstGeom>
          <a:noFill/>
          <a:ln w="9525" cap="flat" cmpd="sng" algn="ctr">
            <a:noFill/>
            <a:prstDash val="solid"/>
            <a:miter lim="800000"/>
            <a:headEnd/>
            <a:tailEnd/>
          </a:ln>
        </p:spPr>
      </p:pic>
      <p:sp>
        <p:nvSpPr>
          <p:cNvPr id="7" name="TextBox 6"/>
          <p:cNvSpPr txBox="1"/>
          <p:nvPr/>
        </p:nvSpPr>
        <p:spPr>
          <a:xfrm>
            <a:off x="5638800" y="990600"/>
            <a:ext cx="2826030" cy="892552"/>
          </a:xfrm>
          <a:prstGeom prst="rect">
            <a:avLst/>
          </a:prstGeom>
          <a:noFill/>
        </p:spPr>
        <p:txBody>
          <a:bodyPr wrap="none" rtlCol="0">
            <a:spAutoFit/>
          </a:bodyPr>
          <a:lstStyle/>
          <a:p>
            <a:r>
              <a:rPr lang="en-US" b="0" dirty="0" smtClean="0"/>
              <a:t>153 Partners</a:t>
            </a:r>
          </a:p>
          <a:p>
            <a:r>
              <a:rPr lang="en-US" sz="2000" b="0" dirty="0" smtClean="0"/>
              <a:t>At September 2011</a:t>
            </a:r>
            <a:endParaRPr lang="en-US" sz="2000" b="0" dirty="0"/>
          </a:p>
        </p:txBody>
      </p:sp>
      <p:sp>
        <p:nvSpPr>
          <p:cNvPr id="8" name="TextBox 7"/>
          <p:cNvSpPr txBox="1"/>
          <p:nvPr/>
        </p:nvSpPr>
        <p:spPr>
          <a:xfrm>
            <a:off x="457200" y="4267200"/>
            <a:ext cx="3451651" cy="1569660"/>
          </a:xfrm>
          <a:prstGeom prst="rect">
            <a:avLst/>
          </a:prstGeom>
          <a:noFill/>
        </p:spPr>
        <p:txBody>
          <a:bodyPr wrap="none" rtlCol="0">
            <a:spAutoFit/>
          </a:bodyPr>
          <a:lstStyle/>
          <a:p>
            <a:r>
              <a:rPr lang="en-US" sz="2400" b="0" dirty="0" smtClean="0"/>
              <a:t>50% of ARL</a:t>
            </a:r>
          </a:p>
          <a:p>
            <a:r>
              <a:rPr lang="en-US" sz="2400" b="0" dirty="0" smtClean="0"/>
              <a:t>62% of RLUK</a:t>
            </a:r>
          </a:p>
          <a:p>
            <a:r>
              <a:rPr lang="en-US" sz="2400" b="0" dirty="0" smtClean="0"/>
              <a:t>24 of top 26 in </a:t>
            </a:r>
          </a:p>
          <a:p>
            <a:r>
              <a:rPr lang="en-US" sz="2400" b="0" dirty="0" smtClean="0"/>
              <a:t>THE World University</a:t>
            </a:r>
            <a:endParaRPr lang="en-US" sz="2400" b="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7239000" cy="769441"/>
          </a:xfrm>
          <a:prstGeom prst="rect">
            <a:avLst/>
          </a:prstGeom>
          <a:noFill/>
        </p:spPr>
        <p:txBody>
          <a:bodyPr wrap="square" rtlCol="0">
            <a:spAutoFit/>
          </a:bodyPr>
          <a:lstStyle/>
          <a:p>
            <a:r>
              <a:rPr lang="en-US" sz="4400" dirty="0" smtClean="0"/>
              <a:t>Thank you!</a:t>
            </a:r>
            <a:endParaRPr lang="en-US" sz="4400" dirty="0"/>
          </a:p>
        </p:txBody>
      </p:sp>
      <p:pic>
        <p:nvPicPr>
          <p:cNvPr id="7" name="Picture 6" descr="OCLC_V_CMYK.eps"/>
          <p:cNvPicPr>
            <a:picLocks noChangeAspect="1"/>
          </p:cNvPicPr>
          <p:nvPr/>
        </p:nvPicPr>
        <p:blipFill>
          <a:blip r:embed="rId3" cstate="email"/>
          <a:srcRect l="19008" r="26299" b="35328"/>
          <a:stretch>
            <a:fillRect/>
          </a:stretch>
        </p:blipFill>
        <p:spPr>
          <a:xfrm>
            <a:off x="3505200" y="832183"/>
            <a:ext cx="5638800" cy="5721017"/>
          </a:xfrm>
          <a:prstGeom prst="rect">
            <a:avLst/>
          </a:prstGeom>
        </p:spPr>
      </p:pic>
      <p:sp>
        <p:nvSpPr>
          <p:cNvPr id="4" name="TextBox 3"/>
          <p:cNvSpPr txBox="1"/>
          <p:nvPr/>
        </p:nvSpPr>
        <p:spPr>
          <a:xfrm>
            <a:off x="304800" y="1447800"/>
            <a:ext cx="3778599" cy="3539430"/>
          </a:xfrm>
          <a:prstGeom prst="rect">
            <a:avLst/>
          </a:prstGeom>
          <a:noFill/>
        </p:spPr>
        <p:txBody>
          <a:bodyPr wrap="none" rtlCol="0">
            <a:spAutoFit/>
          </a:bodyPr>
          <a:lstStyle/>
          <a:p>
            <a:r>
              <a:rPr lang="en-US" sz="2800" dirty="0" smtClean="0"/>
              <a:t>Merrilee</a:t>
            </a:r>
          </a:p>
          <a:p>
            <a:r>
              <a:rPr lang="en-US" sz="2800" dirty="0" smtClean="0"/>
              <a:t>proffitm@oclc.org</a:t>
            </a:r>
          </a:p>
          <a:p>
            <a:endParaRPr lang="en-US" sz="2800" dirty="0" smtClean="0"/>
          </a:p>
          <a:p>
            <a:r>
              <a:rPr lang="en-US" sz="2800" dirty="0" smtClean="0"/>
              <a:t>Jackie</a:t>
            </a:r>
          </a:p>
          <a:p>
            <a:r>
              <a:rPr lang="en-US" sz="2800" dirty="0" smtClean="0"/>
              <a:t>dooleyj@oclc.org</a:t>
            </a:r>
          </a:p>
          <a:p>
            <a:endParaRPr lang="en-US" sz="2800" dirty="0" smtClean="0"/>
          </a:p>
          <a:p>
            <a:r>
              <a:rPr lang="en-US" sz="2800" dirty="0" smtClean="0"/>
              <a:t>Titia</a:t>
            </a:r>
          </a:p>
          <a:p>
            <a:r>
              <a:rPr lang="en-US" sz="2800" dirty="0" smtClean="0"/>
              <a:t>Coming soon!</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a:stretch>
            <a:fillRect/>
          </a:stretch>
        </p:blipFill>
        <p:spPr bwMode="auto">
          <a:xfrm>
            <a:off x="152401" y="228601"/>
            <a:ext cx="1676400" cy="900289"/>
          </a:xfrm>
          <a:prstGeom prst="rect">
            <a:avLst/>
          </a:prstGeom>
          <a:noFill/>
          <a:ln w="9525" cap="flat" cmpd="sng" algn="ctr">
            <a:noFill/>
            <a:prstDash val="solid"/>
            <a:miter lim="800000"/>
            <a:headEnd/>
            <a:tailEnd/>
          </a:ln>
        </p:spPr>
      </p:pic>
      <p:pic>
        <p:nvPicPr>
          <p:cNvPr id="93187" name="Picture 3"/>
          <p:cNvPicPr>
            <a:picLocks noChangeAspect="1" noChangeArrowheads="1"/>
          </p:cNvPicPr>
          <p:nvPr/>
        </p:nvPicPr>
        <p:blipFill>
          <a:blip r:embed="rId3" cstate="print"/>
          <a:srcRect/>
          <a:stretch>
            <a:fillRect/>
          </a:stretch>
        </p:blipFill>
        <p:spPr bwMode="auto">
          <a:xfrm>
            <a:off x="762000" y="1371600"/>
            <a:ext cx="3342409" cy="4957763"/>
          </a:xfrm>
          <a:prstGeom prst="rect">
            <a:avLst/>
          </a:prstGeom>
          <a:noFill/>
          <a:ln w="9525" cap="flat" cmpd="sng" algn="ctr">
            <a:noFill/>
            <a:prstDash val="solid"/>
            <a:miter lim="800000"/>
            <a:headEnd/>
            <a:tailEnd/>
          </a:ln>
        </p:spPr>
      </p:pic>
      <p:pic>
        <p:nvPicPr>
          <p:cNvPr id="93188" name="Picture 4"/>
          <p:cNvPicPr>
            <a:picLocks noChangeAspect="1" noChangeArrowheads="1"/>
          </p:cNvPicPr>
          <p:nvPr/>
        </p:nvPicPr>
        <p:blipFill>
          <a:blip r:embed="rId4" cstate="print"/>
          <a:srcRect/>
          <a:stretch>
            <a:fillRect/>
          </a:stretch>
        </p:blipFill>
        <p:spPr bwMode="auto">
          <a:xfrm>
            <a:off x="4876800" y="1371600"/>
            <a:ext cx="3312275" cy="4604661"/>
          </a:xfrm>
          <a:prstGeom prst="rect">
            <a:avLst/>
          </a:prstGeom>
          <a:noFill/>
          <a:ln w="9525" cap="flat" cmpd="sng" algn="ctr">
            <a:noFill/>
            <a:prstDash val="solid"/>
            <a:miter lim="800000"/>
            <a:headEnd/>
            <a:tailEnd/>
          </a:ln>
        </p:spPr>
      </p:pic>
      <p:pic>
        <p:nvPicPr>
          <p:cNvPr id="93191" name="Picture 7" descr="C:\Documents and Settings\michalkj\Local Settings\Temporary Internet Files\Content.IE5\3Q4TNV6U\MC900434663[1].wmf"/>
          <p:cNvPicPr>
            <a:picLocks noChangeAspect="1" noChangeArrowheads="1"/>
          </p:cNvPicPr>
          <p:nvPr/>
        </p:nvPicPr>
        <p:blipFill>
          <a:blip r:embed="rId5" cstate="print"/>
          <a:srcRect/>
          <a:stretch>
            <a:fillRect/>
          </a:stretch>
        </p:blipFill>
        <p:spPr bwMode="auto">
          <a:xfrm>
            <a:off x="533400" y="2057400"/>
            <a:ext cx="168275" cy="222192"/>
          </a:xfrm>
          <a:prstGeom prst="rect">
            <a:avLst/>
          </a:prstGeom>
          <a:noFill/>
        </p:spPr>
      </p:pic>
      <p:pic>
        <p:nvPicPr>
          <p:cNvPr id="10" name="Picture 7" descr="C:\Documents and Settings\michalkj\Local Settings\Temporary Internet Files\Content.IE5\3Q4TNV6U\MC900434663[1].wmf"/>
          <p:cNvPicPr>
            <a:picLocks noChangeAspect="1" noChangeArrowheads="1"/>
          </p:cNvPicPr>
          <p:nvPr/>
        </p:nvPicPr>
        <p:blipFill>
          <a:blip r:embed="rId5" cstate="print"/>
          <a:srcRect/>
          <a:stretch>
            <a:fillRect/>
          </a:stretch>
        </p:blipFill>
        <p:spPr bwMode="auto">
          <a:xfrm>
            <a:off x="533400" y="6096000"/>
            <a:ext cx="168275" cy="222192"/>
          </a:xfrm>
          <a:prstGeom prst="rect">
            <a:avLst/>
          </a:prstGeom>
          <a:noFill/>
        </p:spPr>
      </p:pic>
      <p:pic>
        <p:nvPicPr>
          <p:cNvPr id="11" name="Picture 7" descr="C:\Documents and Settings\michalkj\Local Settings\Temporary Internet Files\Content.IE5\3Q4TNV6U\MC900434663[1].wmf"/>
          <p:cNvPicPr>
            <a:picLocks noChangeAspect="1" noChangeArrowheads="1"/>
          </p:cNvPicPr>
          <p:nvPr/>
        </p:nvPicPr>
        <p:blipFill>
          <a:blip r:embed="rId5" cstate="print"/>
          <a:srcRect/>
          <a:stretch>
            <a:fillRect/>
          </a:stretch>
        </p:blipFill>
        <p:spPr bwMode="auto">
          <a:xfrm>
            <a:off x="4648200" y="5715000"/>
            <a:ext cx="168275" cy="222192"/>
          </a:xfrm>
          <a:prstGeom prst="rect">
            <a:avLst/>
          </a:prstGeom>
          <a:noFill/>
        </p:spPr>
      </p:pic>
      <p:pic>
        <p:nvPicPr>
          <p:cNvPr id="12" name="Picture 7" descr="C:\Documents and Settings\michalkj\Local Settings\Temporary Internet Files\Content.IE5\3Q4TNV6U\MC900434663[1].wmf"/>
          <p:cNvPicPr>
            <a:picLocks noChangeAspect="1" noChangeArrowheads="1"/>
          </p:cNvPicPr>
          <p:nvPr/>
        </p:nvPicPr>
        <p:blipFill>
          <a:blip r:embed="rId5" cstate="print"/>
          <a:srcRect/>
          <a:stretch>
            <a:fillRect/>
          </a:stretch>
        </p:blipFill>
        <p:spPr bwMode="auto">
          <a:xfrm>
            <a:off x="4648200" y="4800600"/>
            <a:ext cx="168275" cy="222192"/>
          </a:xfrm>
          <a:prstGeom prst="rect">
            <a:avLst/>
          </a:prstGeom>
          <a:noFill/>
        </p:spPr>
      </p:pic>
      <p:pic>
        <p:nvPicPr>
          <p:cNvPr id="13" name="Picture 7" descr="C:\Documents and Settings\michalkj\Local Settings\Temporary Internet Files\Content.IE5\3Q4TNV6U\MC900434663[1].wmf"/>
          <p:cNvPicPr>
            <a:picLocks noChangeAspect="1" noChangeArrowheads="1"/>
          </p:cNvPicPr>
          <p:nvPr/>
        </p:nvPicPr>
        <p:blipFill>
          <a:blip r:embed="rId5" cstate="print"/>
          <a:srcRect/>
          <a:stretch>
            <a:fillRect/>
          </a:stretch>
        </p:blipFill>
        <p:spPr bwMode="auto">
          <a:xfrm>
            <a:off x="4648200" y="3886200"/>
            <a:ext cx="168275" cy="222192"/>
          </a:xfrm>
          <a:prstGeom prst="rect">
            <a:avLst/>
          </a:prstGeom>
          <a:noFill/>
        </p:spPr>
      </p:pic>
      <p:sp>
        <p:nvSpPr>
          <p:cNvPr id="14" name="TextBox 13"/>
          <p:cNvSpPr txBox="1"/>
          <p:nvPr/>
        </p:nvSpPr>
        <p:spPr>
          <a:xfrm>
            <a:off x="2438400" y="457200"/>
            <a:ext cx="5178918" cy="646331"/>
          </a:xfrm>
          <a:prstGeom prst="rect">
            <a:avLst/>
          </a:prstGeom>
          <a:noFill/>
        </p:spPr>
        <p:txBody>
          <a:bodyPr wrap="none" rtlCol="0">
            <a:spAutoFit/>
          </a:bodyPr>
          <a:lstStyle/>
          <a:p>
            <a:pPr algn="ctr"/>
            <a:r>
              <a:rPr lang="en-US" sz="1800" dirty="0" smtClean="0">
                <a:latin typeface="Segoe UI" pitchFamily="34" charset="0"/>
                <a:cs typeface="Segoe UI" pitchFamily="34" charset="0"/>
              </a:rPr>
              <a:t>Libraries at 25 of the top 30 world universities</a:t>
            </a:r>
          </a:p>
          <a:p>
            <a:pPr algn="ctr"/>
            <a:r>
              <a:rPr lang="en-US" sz="1800" dirty="0" smtClean="0">
                <a:latin typeface="Segoe UI" pitchFamily="34" charset="0"/>
                <a:cs typeface="Segoe UI" pitchFamily="34" charset="0"/>
              </a:rPr>
              <a:t>are OCLC Research Library Partners </a:t>
            </a:r>
            <a:endParaRPr lang="en-US" sz="1800" dirty="0">
              <a:latin typeface="Segoe UI" pitchFamily="34" charset="0"/>
              <a:cs typeface="Segoe UI" pitchFamily="34" charset="0"/>
            </a:endParaRPr>
          </a:p>
        </p:txBody>
      </p:sp>
      <p:pic>
        <p:nvPicPr>
          <p:cNvPr id="15" name="Picture 7" descr="C:\Documents and Settings\michalkj\Local Settings\Temporary Internet Files\Content.IE5\3Q4TNV6U\MC900434663[1].wmf"/>
          <p:cNvPicPr>
            <a:picLocks noChangeAspect="1" noChangeArrowheads="1"/>
          </p:cNvPicPr>
          <p:nvPr/>
        </p:nvPicPr>
        <p:blipFill>
          <a:blip r:embed="rId5" cstate="print"/>
          <a:srcRect/>
          <a:stretch>
            <a:fillRect/>
          </a:stretch>
        </p:blipFill>
        <p:spPr bwMode="auto">
          <a:xfrm>
            <a:off x="6553200" y="6096000"/>
            <a:ext cx="168275" cy="222192"/>
          </a:xfrm>
          <a:prstGeom prst="rect">
            <a:avLst/>
          </a:prstGeom>
          <a:noFill/>
        </p:spPr>
      </p:pic>
      <p:sp>
        <p:nvSpPr>
          <p:cNvPr id="16" name="TextBox 15"/>
          <p:cNvSpPr txBox="1"/>
          <p:nvPr/>
        </p:nvSpPr>
        <p:spPr>
          <a:xfrm>
            <a:off x="6629400" y="6019800"/>
            <a:ext cx="1441036" cy="276999"/>
          </a:xfrm>
          <a:prstGeom prst="rect">
            <a:avLst/>
          </a:prstGeom>
          <a:noFill/>
        </p:spPr>
        <p:txBody>
          <a:bodyPr wrap="none" rtlCol="0">
            <a:spAutoFit/>
          </a:bodyPr>
          <a:lstStyle/>
          <a:p>
            <a:r>
              <a:rPr lang="en-US" sz="1200" dirty="0" smtClean="0">
                <a:latin typeface="Segoe UI" pitchFamily="34" charset="0"/>
                <a:cs typeface="Segoe UI" pitchFamily="34" charset="0"/>
              </a:rPr>
              <a:t>= </a:t>
            </a:r>
            <a:r>
              <a:rPr lang="en-US" sz="1200" b="0" dirty="0" smtClean="0">
                <a:latin typeface="Segoe UI" pitchFamily="34" charset="0"/>
                <a:cs typeface="Segoe UI" pitchFamily="34" charset="0"/>
              </a:rPr>
              <a:t>not yet affiliated</a:t>
            </a:r>
            <a:endParaRPr lang="en-US" sz="1200" dirty="0">
              <a:latin typeface="Segoe UI" pitchFamily="34" charset="0"/>
              <a:cs typeface="Segoe U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52400"/>
            <a:ext cx="8231187" cy="533400"/>
          </a:xfrm>
        </p:spPr>
        <p:txBody>
          <a:bodyPr/>
          <a:lstStyle/>
          <a:p>
            <a:pPr algn="ctr"/>
            <a:r>
              <a:rPr lang="en-US" sz="3600" dirty="0" smtClean="0">
                <a:solidFill>
                  <a:srgbClr val="0070C0"/>
                </a:solidFill>
              </a:rPr>
              <a:t>A few of our newest Partners</a:t>
            </a:r>
            <a:endParaRPr lang="en-US" sz="3600" dirty="0">
              <a:solidFill>
                <a:srgbClr val="0070C0"/>
              </a:solidFill>
            </a:endParaRPr>
          </a:p>
        </p:txBody>
      </p:sp>
      <p:sp>
        <p:nvSpPr>
          <p:cNvPr id="3" name="Content Placeholder 2"/>
          <p:cNvSpPr>
            <a:spLocks noGrp="1"/>
          </p:cNvSpPr>
          <p:nvPr>
            <p:ph idx="1"/>
          </p:nvPr>
        </p:nvSpPr>
        <p:spPr>
          <a:xfrm>
            <a:off x="455613" y="1524000"/>
            <a:ext cx="8231187" cy="4724400"/>
          </a:xfrm>
        </p:spPr>
        <p:txBody>
          <a:bodyPr/>
          <a:lstStyle/>
          <a:p>
            <a:pPr>
              <a:lnSpc>
                <a:spcPct val="150000"/>
              </a:lnSpc>
            </a:pPr>
            <a:r>
              <a:rPr lang="en-US" dirty="0" smtClean="0"/>
              <a:t>The Royal Danish Library (DK)</a:t>
            </a:r>
          </a:p>
          <a:p>
            <a:pPr>
              <a:lnSpc>
                <a:spcPct val="150000"/>
              </a:lnSpc>
            </a:pPr>
            <a:r>
              <a:rPr lang="en-US" dirty="0" smtClean="0"/>
              <a:t>The Tate Gallery, University of York, LSE (UK)</a:t>
            </a:r>
          </a:p>
          <a:p>
            <a:pPr>
              <a:lnSpc>
                <a:spcPct val="150000"/>
              </a:lnSpc>
            </a:pPr>
            <a:r>
              <a:rPr lang="en-US" dirty="0" smtClean="0"/>
              <a:t>The Universities of Utrecht and Amsterdam (NL)</a:t>
            </a:r>
          </a:p>
          <a:p>
            <a:pPr>
              <a:lnSpc>
                <a:spcPct val="150000"/>
              </a:lnSpc>
            </a:pPr>
            <a:r>
              <a:rPr lang="en-US" dirty="0" smtClean="0"/>
              <a:t>The Universities of Auckland (NZ), La Trobe (AU), and Hong Kong</a:t>
            </a:r>
          </a:p>
          <a:p>
            <a:pPr>
              <a:lnSpc>
                <a:spcPct val="150000"/>
              </a:lnSpc>
            </a:pPr>
            <a:r>
              <a:rPr lang="en-US" dirty="0" smtClean="0"/>
              <a:t>The Universities of British Columbia, Manitoba and Montréal (CA)</a:t>
            </a:r>
          </a:p>
          <a:p>
            <a:pPr>
              <a:lnSpc>
                <a:spcPct val="150000"/>
              </a:lnSpc>
            </a:pPr>
            <a:r>
              <a:rPr lang="en-US" dirty="0" smtClean="0"/>
              <a:t>Dartmouth College and Notre Dame University (US)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31188" cy="915988"/>
          </a:xfrm>
        </p:spPr>
        <p:txBody>
          <a:bodyPr/>
          <a:lstStyle/>
          <a:p>
            <a:r>
              <a:rPr lang="en-US" sz="3200" dirty="0" smtClean="0"/>
              <a:t>OCLC Research work agenda</a:t>
            </a:r>
            <a:endParaRPr lang="en-US" sz="3200" dirty="0"/>
          </a:p>
        </p:txBody>
      </p:sp>
      <p:graphicFrame>
        <p:nvGraphicFramePr>
          <p:cNvPr id="7" name="Diagram 6"/>
          <p:cNvGraphicFramePr/>
          <p:nvPr/>
        </p:nvGraphicFramePr>
        <p:xfrm>
          <a:off x="-1371600" y="914400"/>
          <a:ext cx="7772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85800" y="762000"/>
            <a:ext cx="404278" cy="5632311"/>
          </a:xfrm>
          <a:prstGeom prst="rect">
            <a:avLst/>
          </a:prstGeom>
          <a:noFill/>
        </p:spPr>
        <p:txBody>
          <a:bodyPr wrap="none" rtlCol="0">
            <a:spAutoFit/>
          </a:bodyPr>
          <a:lstStyle/>
          <a:p>
            <a:r>
              <a:rPr lang="en-US" sz="2400" dirty="0" smtClean="0"/>
              <a:t>1</a:t>
            </a:r>
          </a:p>
          <a:p>
            <a:endParaRPr lang="en-US" sz="2400" dirty="0" smtClean="0"/>
          </a:p>
          <a:p>
            <a:endParaRPr lang="en-US" sz="2400" dirty="0" smtClean="0"/>
          </a:p>
          <a:p>
            <a:r>
              <a:rPr lang="en-US" sz="2400" dirty="0" smtClean="0"/>
              <a:t>2</a:t>
            </a:r>
          </a:p>
          <a:p>
            <a:endParaRPr lang="en-US" sz="2400" dirty="0" smtClean="0"/>
          </a:p>
          <a:p>
            <a:endParaRPr lang="en-US" sz="2400" dirty="0" smtClean="0"/>
          </a:p>
          <a:p>
            <a:r>
              <a:rPr lang="en-US" sz="2400" dirty="0" smtClean="0"/>
              <a:t>3</a:t>
            </a:r>
          </a:p>
          <a:p>
            <a:endParaRPr lang="en-US" sz="2400" dirty="0" smtClean="0"/>
          </a:p>
          <a:p>
            <a:r>
              <a:rPr lang="en-US" sz="2400" dirty="0" smtClean="0"/>
              <a:t>4</a:t>
            </a:r>
          </a:p>
          <a:p>
            <a:endParaRPr lang="en-US" sz="2400" dirty="0" smtClean="0"/>
          </a:p>
          <a:p>
            <a:endParaRPr lang="en-US" sz="2400" dirty="0" smtClean="0"/>
          </a:p>
          <a:p>
            <a:r>
              <a:rPr lang="en-US" sz="2400" dirty="0" smtClean="0"/>
              <a:t>5</a:t>
            </a:r>
          </a:p>
          <a:p>
            <a:endParaRPr lang="en-US" sz="2400" dirty="0" smtClean="0"/>
          </a:p>
          <a:p>
            <a:endParaRPr lang="en-US" sz="2400" dirty="0" smtClean="0"/>
          </a:p>
          <a:p>
            <a:r>
              <a:rPr lang="en-US" sz="2400" dirty="0" smtClean="0"/>
              <a:t>6</a:t>
            </a:r>
          </a:p>
        </p:txBody>
      </p:sp>
      <p:sp>
        <p:nvSpPr>
          <p:cNvPr id="12" name="Right Brace 11"/>
          <p:cNvSpPr/>
          <p:nvPr/>
        </p:nvSpPr>
        <p:spPr bwMode="auto">
          <a:xfrm>
            <a:off x="4876800" y="914400"/>
            <a:ext cx="609600" cy="2362200"/>
          </a:xfrm>
          <a:prstGeom prst="rightBrace">
            <a:avLst>
              <a:gd name="adj1" fmla="val 8333"/>
              <a:gd name="adj2" fmla="val 5000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336699"/>
              </a:solidFill>
              <a:effectLst/>
              <a:latin typeface="Verdana" pitchFamily="34" charset="0"/>
            </a:endParaRPr>
          </a:p>
        </p:txBody>
      </p:sp>
      <p:sp>
        <p:nvSpPr>
          <p:cNvPr id="14" name="Right Brace 13"/>
          <p:cNvSpPr/>
          <p:nvPr/>
        </p:nvSpPr>
        <p:spPr bwMode="auto">
          <a:xfrm>
            <a:off x="4876800" y="3352800"/>
            <a:ext cx="609600" cy="26670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336699"/>
              </a:solidFill>
              <a:effectLst/>
              <a:latin typeface="Verdana" pitchFamily="34" charset="0"/>
            </a:endParaRPr>
          </a:p>
        </p:txBody>
      </p:sp>
      <p:sp>
        <p:nvSpPr>
          <p:cNvPr id="16" name="TextBox 15"/>
          <p:cNvSpPr txBox="1"/>
          <p:nvPr/>
        </p:nvSpPr>
        <p:spPr>
          <a:xfrm>
            <a:off x="5562600" y="1676400"/>
            <a:ext cx="3263009" cy="738664"/>
          </a:xfrm>
          <a:prstGeom prst="rect">
            <a:avLst/>
          </a:prstGeom>
          <a:noFill/>
        </p:spPr>
        <p:txBody>
          <a:bodyPr wrap="none" rtlCol="0">
            <a:spAutoFit/>
          </a:bodyPr>
          <a:lstStyle/>
          <a:p>
            <a:r>
              <a:rPr lang="en-US" sz="1400" b="0" dirty="0" smtClean="0"/>
              <a:t>DEFINE FUTURE RESEARCH</a:t>
            </a:r>
          </a:p>
          <a:p>
            <a:r>
              <a:rPr lang="en-US" sz="1400" b="0" dirty="0" smtClean="0"/>
              <a:t>LIBRARY SERVICES – REVITALIZE</a:t>
            </a:r>
          </a:p>
          <a:p>
            <a:r>
              <a:rPr lang="en-US" sz="1400" b="0" dirty="0" smtClean="0"/>
              <a:t>OUR VALUE PROPOSITION</a:t>
            </a:r>
            <a:endParaRPr lang="en-US" sz="1400" b="0" dirty="0"/>
          </a:p>
        </p:txBody>
      </p:sp>
      <p:sp>
        <p:nvSpPr>
          <p:cNvPr id="17" name="TextBox 16"/>
          <p:cNvSpPr txBox="1"/>
          <p:nvPr/>
        </p:nvSpPr>
        <p:spPr>
          <a:xfrm>
            <a:off x="5867400" y="4495800"/>
            <a:ext cx="2798267" cy="954107"/>
          </a:xfrm>
          <a:prstGeom prst="rect">
            <a:avLst/>
          </a:prstGeom>
          <a:noFill/>
        </p:spPr>
        <p:txBody>
          <a:bodyPr wrap="none" rtlCol="0">
            <a:spAutoFit/>
          </a:bodyPr>
          <a:lstStyle/>
          <a:p>
            <a:r>
              <a:rPr lang="en-US" sz="1400" b="0" dirty="0" smtClean="0"/>
              <a:t>TRANSFORM OUR CURRENT</a:t>
            </a:r>
          </a:p>
          <a:p>
            <a:r>
              <a:rPr lang="en-US" sz="1400" b="0" dirty="0" smtClean="0"/>
              <a:t>OPERATING PRACTICES AND</a:t>
            </a:r>
          </a:p>
          <a:p>
            <a:r>
              <a:rPr lang="en-US" sz="1400" b="0" dirty="0" smtClean="0"/>
              <a:t>PROCESSES – IMPLEMENT</a:t>
            </a:r>
          </a:p>
          <a:p>
            <a:r>
              <a:rPr lang="en-US" sz="1400" b="0" dirty="0" smtClean="0"/>
              <a:t>SYSTEMIC CHANGE</a:t>
            </a:r>
            <a:endParaRPr lang="en-US" sz="1400"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5613" y="228600"/>
            <a:ext cx="8688387" cy="609600"/>
          </a:xfrm>
        </p:spPr>
        <p:txBody>
          <a:bodyPr/>
          <a:lstStyle/>
          <a:p>
            <a:r>
              <a:rPr lang="en-US" dirty="0" smtClean="0"/>
              <a:t>ARL Transforming Research Libraries Committee</a:t>
            </a:r>
            <a:br>
              <a:rPr lang="en-US" dirty="0" smtClean="0"/>
            </a:b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04800" y="1732050"/>
            <a:ext cx="8839200" cy="4767600"/>
          </a:xfrm>
          <a:prstGeom prst="rect">
            <a:avLst/>
          </a:prstGeom>
          <a:noFill/>
          <a:ln w="9525">
            <a:noFill/>
            <a:miter lim="800000"/>
            <a:headEnd/>
            <a:tailEnd/>
          </a:ln>
        </p:spPr>
      </p:pic>
      <p:sp>
        <p:nvSpPr>
          <p:cNvPr id="7" name="TextBox 6"/>
          <p:cNvSpPr txBox="1"/>
          <p:nvPr/>
        </p:nvSpPr>
        <p:spPr>
          <a:xfrm>
            <a:off x="762000" y="990600"/>
            <a:ext cx="7087197" cy="584775"/>
          </a:xfrm>
          <a:prstGeom prst="rect">
            <a:avLst/>
          </a:prstGeom>
          <a:noFill/>
        </p:spPr>
        <p:txBody>
          <a:bodyPr wrap="none" rtlCol="0">
            <a:spAutoFit/>
          </a:bodyPr>
          <a:lstStyle/>
          <a:p>
            <a:r>
              <a:rPr lang="en-US" sz="1600" b="0" dirty="0" smtClean="0"/>
              <a:t>Surveyed directors for top three areas that ARL should emphasize </a:t>
            </a:r>
          </a:p>
          <a:p>
            <a:r>
              <a:rPr lang="en-US" sz="1600" b="0" dirty="0" smtClean="0"/>
              <a:t>on behalf of members over next 2 years.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CLC_V_CMYK.eps"/>
          <p:cNvPicPr>
            <a:picLocks noChangeAspect="1"/>
          </p:cNvPicPr>
          <p:nvPr/>
        </p:nvPicPr>
        <p:blipFill>
          <a:blip r:embed="rId3" cstate="email"/>
          <a:srcRect l="19008" r="26299" b="35328"/>
          <a:stretch>
            <a:fillRect/>
          </a:stretch>
        </p:blipFill>
        <p:spPr>
          <a:xfrm>
            <a:off x="5029200" y="0"/>
            <a:ext cx="4114800" cy="4174796"/>
          </a:xfrm>
          <a:prstGeom prst="rect">
            <a:avLst/>
          </a:prstGeom>
        </p:spPr>
      </p:pic>
      <p:sp>
        <p:nvSpPr>
          <p:cNvPr id="5" name="TextBox 4"/>
          <p:cNvSpPr txBox="1"/>
          <p:nvPr/>
        </p:nvSpPr>
        <p:spPr>
          <a:xfrm>
            <a:off x="304800" y="2286000"/>
            <a:ext cx="7239000" cy="3046988"/>
          </a:xfrm>
          <a:prstGeom prst="rect">
            <a:avLst/>
          </a:prstGeom>
          <a:noFill/>
        </p:spPr>
        <p:txBody>
          <a:bodyPr wrap="square" rtlCol="0">
            <a:spAutoFit/>
          </a:bodyPr>
          <a:lstStyle/>
          <a:p>
            <a:r>
              <a:rPr lang="en-US" sz="4800" dirty="0" smtClean="0"/>
              <a:t>OCLC Research Library Partner Collections Assessment</a:t>
            </a:r>
            <a:endParaRPr lang="en-US" sz="4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LC RLP in Leiden">
  <a:themeElements>
    <a:clrScheme name="par 16">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006699"/>
      </a:hlink>
      <a:folHlink>
        <a:srgbClr val="969696"/>
      </a:folHlink>
    </a:clrScheme>
    <a:fontScheme name="pa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6699"/>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6699"/>
            </a:solidFill>
            <a:effectLst/>
            <a:latin typeface="Verdana" pitchFamily="34" charset="0"/>
          </a:defRPr>
        </a:defPPr>
      </a:lstStyle>
    </a:lnDef>
  </a:objectDefaults>
  <a:extraClrSchemeLst>
    <a:extraClrScheme>
      <a:clrScheme name="p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 13">
        <a:dk1>
          <a:srgbClr val="000000"/>
        </a:dk1>
        <a:lt1>
          <a:srgbClr val="FFFFFF"/>
        </a:lt1>
        <a:dk2>
          <a:srgbClr val="000000"/>
        </a:dk2>
        <a:lt2>
          <a:srgbClr val="969696"/>
        </a:lt2>
        <a:accent1>
          <a:srgbClr val="FF9900"/>
        </a:accent1>
        <a:accent2>
          <a:srgbClr val="FF9966"/>
        </a:accent2>
        <a:accent3>
          <a:srgbClr val="FFFFFF"/>
        </a:accent3>
        <a:accent4>
          <a:srgbClr val="000000"/>
        </a:accent4>
        <a:accent5>
          <a:srgbClr val="FFCAAA"/>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14">
        <a:dk1>
          <a:srgbClr val="000000"/>
        </a:dk1>
        <a:lt1>
          <a:srgbClr val="FFFFFF"/>
        </a:lt1>
        <a:dk2>
          <a:srgbClr val="000000"/>
        </a:dk2>
        <a:lt2>
          <a:srgbClr val="969696"/>
        </a:lt2>
        <a:accent1>
          <a:srgbClr val="FF9900"/>
        </a:accent1>
        <a:accent2>
          <a:srgbClr val="FFCC00"/>
        </a:accent2>
        <a:accent3>
          <a:srgbClr val="FFFFFF"/>
        </a:accent3>
        <a:accent4>
          <a:srgbClr val="000000"/>
        </a:accent4>
        <a:accent5>
          <a:srgbClr val="FFCAAA"/>
        </a:accent5>
        <a:accent6>
          <a:srgbClr val="E7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15">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16">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0066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 RLP in Leiden</Template>
  <TotalTime>10167</TotalTime>
  <Words>2607</Words>
  <Application>Microsoft Office PowerPoint</Application>
  <PresentationFormat>On-screen Show (4:3)</PresentationFormat>
  <Paragraphs>470</Paragraphs>
  <Slides>40</Slides>
  <Notes>19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OCLC RLP in Leiden</vt:lpstr>
      <vt:lpstr>Slide 1</vt:lpstr>
      <vt:lpstr>OCLC Research Library Partnership – Presence &amp; Reach</vt:lpstr>
      <vt:lpstr>OCLC Research Library Partnership</vt:lpstr>
      <vt:lpstr>OCLC Research Library Partnership</vt:lpstr>
      <vt:lpstr>Slide 5</vt:lpstr>
      <vt:lpstr>A few of our newest Partners</vt:lpstr>
      <vt:lpstr>OCLC Research work agenda</vt:lpstr>
      <vt:lpstr>ARL Transforming Research Libraries Committee </vt:lpstr>
      <vt:lpstr>Slide 9</vt:lpstr>
      <vt:lpstr>OCLC Research Library Partner Collections Assessment Advisory Group (2011-2012)</vt:lpstr>
      <vt:lpstr>Slide 11</vt:lpstr>
      <vt:lpstr>Slide 12</vt:lpstr>
      <vt:lpstr>Slide 13</vt:lpstr>
      <vt:lpstr>Slide 14</vt:lpstr>
      <vt:lpstr>Slide 15</vt:lpstr>
      <vt:lpstr>Slide 16</vt:lpstr>
      <vt:lpstr>Taking Our Pulse:  The OCLC Research Survey of Special Collections and Archives</vt:lpstr>
      <vt:lpstr>Among our key U.S./Canada findings …</vt:lpstr>
      <vt:lpstr>Top education and training needs</vt:lpstr>
      <vt:lpstr>Born-digital archival materials</vt:lpstr>
      <vt:lpstr>Slide 21</vt:lpstr>
      <vt:lpstr>In sum, born-digital materials are …</vt:lpstr>
      <vt:lpstr>Our born-digital special collections project</vt:lpstr>
      <vt:lpstr>Why this project?</vt:lpstr>
      <vt:lpstr>Objectives</vt:lpstr>
      <vt:lpstr>Target audiences</vt:lpstr>
      <vt:lpstr>Born-digital archival materials are …</vt:lpstr>
      <vt:lpstr>There is no  one-size-fits-all solution  for managing born-digital content.</vt:lpstr>
      <vt:lpstr>Archival skills and expertise  </vt:lpstr>
      <vt:lpstr>Know your digital donors</vt:lpstr>
      <vt:lpstr>Manage sensitive personal information </vt:lpstr>
      <vt:lpstr>Collections management baby steps</vt:lpstr>
      <vt:lpstr>Organizational baby steps</vt:lpstr>
      <vt:lpstr>Technical baby steps  </vt:lpstr>
      <vt:lpstr>Technical baby steps  </vt:lpstr>
      <vt:lpstr>Identify your low-hanging fruit</vt:lpstr>
      <vt:lpstr>Ignore this (for now)!</vt:lpstr>
      <vt:lpstr>Ignore this (for now)!</vt:lpstr>
      <vt:lpstr>Slide 39</vt:lpstr>
      <vt:lpstr>Slide 40</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benefits of the Partnership?</dc:title>
  <dc:creator>proffitm</dc:creator>
  <cp:lastModifiedBy>proffitm</cp:lastModifiedBy>
  <cp:revision>183</cp:revision>
  <dcterms:created xsi:type="dcterms:W3CDTF">2011-07-26T16:52:01Z</dcterms:created>
  <dcterms:modified xsi:type="dcterms:W3CDTF">2011-11-29T19:47:32Z</dcterms:modified>
</cp:coreProperties>
</file>