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0"/>
  </p:notesMasterIdLst>
  <p:handoutMasterIdLst>
    <p:handoutMasterId r:id="rId41"/>
  </p:handoutMasterIdLst>
  <p:sldIdLst>
    <p:sldId id="262" r:id="rId6"/>
    <p:sldId id="306" r:id="rId7"/>
    <p:sldId id="298" r:id="rId8"/>
    <p:sldId id="295" r:id="rId9"/>
    <p:sldId id="296" r:id="rId10"/>
    <p:sldId id="299" r:id="rId11"/>
    <p:sldId id="297" r:id="rId12"/>
    <p:sldId id="283" r:id="rId13"/>
    <p:sldId id="290" r:id="rId14"/>
    <p:sldId id="285" r:id="rId15"/>
    <p:sldId id="291" r:id="rId16"/>
    <p:sldId id="284" r:id="rId17"/>
    <p:sldId id="287" r:id="rId18"/>
    <p:sldId id="292" r:id="rId19"/>
    <p:sldId id="294" r:id="rId20"/>
    <p:sldId id="286" r:id="rId21"/>
    <p:sldId id="293" r:id="rId22"/>
    <p:sldId id="307" r:id="rId23"/>
    <p:sldId id="282" r:id="rId24"/>
    <p:sldId id="278" r:id="rId25"/>
    <p:sldId id="302" r:id="rId26"/>
    <p:sldId id="309" r:id="rId27"/>
    <p:sldId id="310" r:id="rId28"/>
    <p:sldId id="311" r:id="rId29"/>
    <p:sldId id="312" r:id="rId30"/>
    <p:sldId id="313" r:id="rId31"/>
    <p:sldId id="314" r:id="rId32"/>
    <p:sldId id="303" r:id="rId33"/>
    <p:sldId id="305" r:id="rId34"/>
    <p:sldId id="300" r:id="rId35"/>
    <p:sldId id="304" r:id="rId36"/>
    <p:sldId id="308" r:id="rId37"/>
    <p:sldId id="289" r:id="rId38"/>
    <p:sldId id="280" r:id="rId39"/>
  </p:sldIdLst>
  <p:sldSz cx="9144000" cy="6858000" type="screen4x3"/>
  <p:notesSz cx="6858000" cy="9144000"/>
  <p:custDataLst>
    <p:tags r:id="rId42"/>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E69426"/>
    <a:srgbClr val="419A3C"/>
    <a:srgbClr val="FF7600"/>
    <a:srgbClr val="5F4894"/>
    <a:srgbClr val="7D2553"/>
    <a:srgbClr val="A9316F"/>
    <a:srgbClr val="000000"/>
    <a:srgbClr val="FFFFFF"/>
    <a:srgbClr val="611D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59290" autoAdjust="0"/>
  </p:normalViewPr>
  <p:slideViewPr>
    <p:cSldViewPr>
      <p:cViewPr>
        <p:scale>
          <a:sx n="70" d="100"/>
          <a:sy n="70" d="100"/>
        </p:scale>
        <p:origin x="-1620" y="-78"/>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reativecommons.org/licenses/by-nc-sa/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and thank you for taking the time to join us today for this </a:t>
            </a:r>
            <a:r>
              <a:rPr lang="en-US" baseline="0" dirty="0" err="1" smtClean="0"/>
              <a:t>ArchiveGrid</a:t>
            </a:r>
            <a:r>
              <a:rPr lang="en-US" baseline="0" dirty="0" smtClean="0"/>
              <a:t> discussion.</a:t>
            </a:r>
          </a:p>
          <a:p>
            <a:endParaRPr lang="en-US" baseline="0" dirty="0" smtClean="0"/>
          </a:p>
          <a:p>
            <a:r>
              <a:rPr lang="en-US" baseline="0" dirty="0" smtClean="0"/>
              <a:t>Ellen and I have been working on this new version of </a:t>
            </a:r>
            <a:r>
              <a:rPr lang="en-US" baseline="0" dirty="0" err="1" smtClean="0"/>
              <a:t>ArchiveGrid</a:t>
            </a:r>
            <a:r>
              <a:rPr lang="en-US" baseline="0" dirty="0" smtClean="0"/>
              <a:t> for most of the last year and have been looking forward to this opportunity to describe what we’ve been building and where we’re headed, and to get your feedback and direction.</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upcoming demonstration will show</a:t>
            </a:r>
            <a:r>
              <a:rPr lang="en-US" baseline="0" dirty="0" smtClean="0"/>
              <a:t> all of its features</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raise some questions about the current state of the system and future plans</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Rebuilt from the ground up, the OCLC Research version of </a:t>
            </a:r>
            <a:r>
              <a:rPr lang="en-US" dirty="0" err="1" smtClean="0"/>
              <a:t>ArchiveGrid</a:t>
            </a:r>
            <a:r>
              <a:rPr lang="en-US" dirty="0" smtClean="0"/>
              <a:t> is</a:t>
            </a:r>
            <a:r>
              <a:rPr lang="en-US" baseline="0" dirty="0" smtClean="0"/>
              <a:t> intended to be a discovery platform for aggregated archival collection descriptions going forward.</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As Bruce mentioned earlier, we designed the system with several different user groups in mind, and they run the gamut of researchers from people in academia, lifelong learners, genealogists and family historians, students, and other working professionals. This helped keep a goal in mind of designing a simple interface that is easy to use and understand and hopefully inviting as well to get people curious about archives and excited to use </a:t>
            </a:r>
            <a:r>
              <a:rPr lang="en-US" sz="1800" kern="1200" dirty="0" err="1" smtClean="0">
                <a:solidFill>
                  <a:schemeClr val="tx1"/>
                </a:solidFill>
                <a:latin typeface="Trebuchet MS" pitchFamily="34" charset="0"/>
                <a:ea typeface="+mn-ea"/>
                <a:cs typeface="+mn-cs"/>
              </a:rPr>
              <a:t>ArchiveGrid</a:t>
            </a:r>
            <a:r>
              <a:rPr lang="en-US" sz="1800" kern="1200" dirty="0" smtClean="0">
                <a:solidFill>
                  <a:schemeClr val="tx1"/>
                </a:solidFill>
                <a:latin typeface="Trebuchet MS" pitchFamily="34" charset="0"/>
                <a:ea typeface="+mn-ea"/>
                <a:cs typeface="+mn-cs"/>
              </a:rPr>
              <a:t> to discover what’s inside.</a:t>
            </a:r>
          </a:p>
          <a:p>
            <a:endParaRPr lang="en-US" dirty="0" smtClean="0"/>
          </a:p>
          <a:p>
            <a:r>
              <a:rPr lang="en-US" sz="1800" kern="1200" dirty="0" smtClean="0">
                <a:solidFill>
                  <a:schemeClr val="tx1"/>
                </a:solidFill>
                <a:latin typeface="Trebuchet MS" pitchFamily="34" charset="0"/>
                <a:ea typeface="+mn-ea"/>
                <a:cs typeface="+mn-cs"/>
              </a:rPr>
              <a:t>To achieve these goals, we included a few different access points into the system on the home page. The first one is the most obvious, and that’s the search box in the upper right hand corner of the screen. There are also two ways to highlight what’s inside some of the archives that people can discover in our system. The question and answer box here highlights exciting information found in the text of some of the collection descriptions, which can be accessed by clicking on the answer to each question. A different question appears each time you visit or refresh the homepage and it’s fun to try and guess the answer. And the image highlights are some of the visual materials one can see attached to some of the collection descriptions, which again can be accessed by clicking on the photo or the credit line. The images change too or you can scroll through all of them by clicking on the next button here. </a:t>
            </a:r>
          </a:p>
          <a:p>
            <a:r>
              <a:rPr lang="en-US" sz="1800" kern="1200" dirty="0" smtClean="0">
                <a:solidFill>
                  <a:schemeClr val="tx1"/>
                </a:solidFill>
                <a:latin typeface="Trebuchet MS" pitchFamily="34" charset="0"/>
                <a:ea typeface="+mn-ea"/>
                <a:cs typeface="+mn-cs"/>
              </a:rPr>
              <a:t> What is probably the most prominent feature on the home page is a map, which has the physical location of each of our contributors and their repositories plotted on it with these red pins. The advantage of this is that you can search for archives by typing in a zip code or the name of an area here. Then the map goes to that place and you can see what is there. Or, you can also use this alphabetical list of all our contributors to find an archive. When you click on the one you want, its location appears on the map, as well as a link to its contact information, and all of its collection descriptions in the search results page.</a:t>
            </a:r>
          </a:p>
          <a:p>
            <a:endParaRPr lang="en-US" sz="1800" kern="1200" dirty="0" smtClean="0">
              <a:solidFill>
                <a:schemeClr val="tx1"/>
              </a:solidFill>
              <a:latin typeface="Trebuchet MS" pitchFamily="34" charset="0"/>
              <a:ea typeface="+mn-ea"/>
              <a:cs typeface="+mn-cs"/>
            </a:endParaRPr>
          </a:p>
          <a:p>
            <a:r>
              <a:rPr lang="en-US" sz="1800" kern="1200" dirty="0" smtClean="0">
                <a:solidFill>
                  <a:schemeClr val="tx1"/>
                </a:solidFill>
                <a:latin typeface="Trebuchet MS" pitchFamily="34" charset="0"/>
                <a:ea typeface="+mn-ea"/>
                <a:cs typeface="+mn-cs"/>
              </a:rPr>
              <a:t>We also have a hierarchy of subject terms, and when you click on one of the terms, you go to the search results page and see all the connection descriptions associated with that subject.</a:t>
            </a:r>
          </a:p>
          <a:p>
            <a:r>
              <a:rPr lang="en-US" sz="1800" kern="1200" dirty="0" smtClean="0">
                <a:solidFill>
                  <a:schemeClr val="tx1"/>
                </a:solidFill>
                <a:latin typeface="Trebuchet MS" pitchFamily="34" charset="0"/>
                <a:ea typeface="+mn-ea"/>
                <a:cs typeface="+mn-cs"/>
              </a:rPr>
              <a:t>Now that you have had a tour of the homepage, I will do a live search so you can see how the system works and the possibilities that </a:t>
            </a:r>
            <a:r>
              <a:rPr lang="en-US" sz="1800" kern="1200" dirty="0" err="1" smtClean="0">
                <a:solidFill>
                  <a:schemeClr val="tx1"/>
                </a:solidFill>
                <a:latin typeface="Trebuchet MS" pitchFamily="34" charset="0"/>
                <a:ea typeface="+mn-ea"/>
                <a:cs typeface="+mn-cs"/>
              </a:rPr>
              <a:t>ArchiveGrid</a:t>
            </a:r>
            <a:r>
              <a:rPr lang="en-US" sz="1800" kern="1200" dirty="0" smtClean="0">
                <a:solidFill>
                  <a:schemeClr val="tx1"/>
                </a:solidFill>
                <a:latin typeface="Trebuchet MS" pitchFamily="34" charset="0"/>
                <a:ea typeface="+mn-ea"/>
                <a:cs typeface="+mn-cs"/>
              </a:rPr>
              <a:t> has for discovery. For this demonstration, I am going to pretend I am a scholar in the San Francisco Bay Area who has done a lot of research already on David Brower, who was a prominent, yet controversial, conservationist in the last century in the Bay Area. When I type in the name David Brower as my search terms, I get 278 records. I can narrow my search by doing a proximity search here, or I can find exact matches by putting my terms in quotes here, or I can broaden my search by using a Boolean search here for David or Brower. </a:t>
            </a:r>
          </a:p>
          <a:p>
            <a:endParaRPr lang="en-US" sz="1800" kern="1200" dirty="0" smtClean="0">
              <a:solidFill>
                <a:schemeClr val="tx1"/>
              </a:solidFill>
              <a:latin typeface="Trebuchet MS" pitchFamily="34" charset="0"/>
              <a:ea typeface="+mn-ea"/>
              <a:cs typeface="+mn-cs"/>
            </a:endParaRPr>
          </a:p>
          <a:p>
            <a:r>
              <a:rPr lang="en-US" sz="1800" kern="1200" dirty="0" smtClean="0">
                <a:solidFill>
                  <a:schemeClr val="tx1"/>
                </a:solidFill>
                <a:latin typeface="Trebuchet MS" pitchFamily="34" charset="0"/>
                <a:ea typeface="+mn-ea"/>
                <a:cs typeface="+mn-cs"/>
              </a:rPr>
              <a:t>On the left side of the page I can narrow my search by contributor and how many materials related to my search they have. I can do that by where they are located or by their name. Since I am going to pretend I have already researched John Brower in all the prominent archives around the Bay Area, I am going to scroll down and see if there are any archives I haven’t done research at yet that are within driving distance of where I live. It looks like there is a record at the University of Nevada in Reno and it’s nearby. I know David Brower was president of the Sierra Club, so I think I will click on their finding aid for the Sierra Club Collection and see if this collection has anything about him. I’m already curious about this collection because its papers were collected by Richard Sill, who was not friends with David Brower.</a:t>
            </a:r>
          </a:p>
          <a:p>
            <a:endParaRPr lang="en-US" sz="1800" kern="1200" dirty="0" smtClean="0">
              <a:solidFill>
                <a:schemeClr val="tx1"/>
              </a:solidFill>
              <a:latin typeface="Trebuchet MS" pitchFamily="34" charset="0"/>
              <a:ea typeface="+mn-ea"/>
              <a:cs typeface="+mn-cs"/>
            </a:endParaRPr>
          </a:p>
          <a:p>
            <a:r>
              <a:rPr lang="en-US" sz="1800" kern="1200" dirty="0" smtClean="0">
                <a:solidFill>
                  <a:schemeClr val="tx1"/>
                </a:solidFill>
                <a:latin typeface="Trebuchet MS" pitchFamily="34" charset="0"/>
                <a:ea typeface="+mn-ea"/>
                <a:cs typeface="+mn-cs"/>
              </a:rPr>
              <a:t>When I search for David Brower’s name in the finding aid, I see in the scope and content note that there is a box with materials about him and his wife Anne, and it was restricted until after their death. He died almost 11 years ago, so it looks like I have permission to see these materials. I am going to go back to the search results page, and click on the contact information link to schedule a visit to the archives. </a:t>
            </a:r>
          </a:p>
          <a:p>
            <a:endParaRPr lang="en-US" sz="1800" kern="1200" dirty="0" smtClean="0">
              <a:solidFill>
                <a:schemeClr val="tx1"/>
              </a:solidFill>
              <a:latin typeface="Trebuchet MS" pitchFamily="34" charset="0"/>
              <a:ea typeface="+mn-ea"/>
              <a:cs typeface="+mn-cs"/>
            </a:endParaRPr>
          </a:p>
          <a:p>
            <a:r>
              <a:rPr lang="en-US" sz="1800" kern="1200" dirty="0" smtClean="0">
                <a:solidFill>
                  <a:schemeClr val="tx1"/>
                </a:solidFill>
                <a:latin typeface="Trebuchet MS" pitchFamily="34" charset="0"/>
                <a:ea typeface="+mn-ea"/>
                <a:cs typeface="+mn-cs"/>
              </a:rPr>
              <a:t>Now that I’m back on the </a:t>
            </a:r>
            <a:r>
              <a:rPr lang="en-US" sz="1800" kern="1200" dirty="0" err="1" smtClean="0">
                <a:solidFill>
                  <a:schemeClr val="tx1"/>
                </a:solidFill>
                <a:latin typeface="Trebuchet MS" pitchFamily="34" charset="0"/>
                <a:ea typeface="+mn-ea"/>
                <a:cs typeface="+mn-cs"/>
              </a:rPr>
              <a:t>ArchiveGrid</a:t>
            </a:r>
            <a:r>
              <a:rPr lang="en-US" sz="1800" kern="1200" dirty="0" smtClean="0">
                <a:solidFill>
                  <a:schemeClr val="tx1"/>
                </a:solidFill>
                <a:latin typeface="Trebuchet MS" pitchFamily="34" charset="0"/>
                <a:ea typeface="+mn-ea"/>
                <a:cs typeface="+mn-cs"/>
              </a:rPr>
              <a:t> website, I am going to conclude this search and take you through one more demonstration, this time a quicker one from the perspective of a family history researcher who may be used to using sites like Ancestry.com, and who may be a first-time </a:t>
            </a:r>
            <a:r>
              <a:rPr lang="en-US" sz="1800" kern="1200" dirty="0" err="1" smtClean="0">
                <a:solidFill>
                  <a:schemeClr val="tx1"/>
                </a:solidFill>
                <a:latin typeface="Trebuchet MS" pitchFamily="34" charset="0"/>
                <a:ea typeface="+mn-ea"/>
                <a:cs typeface="+mn-cs"/>
              </a:rPr>
              <a:t>ArchiveGrid</a:t>
            </a:r>
            <a:r>
              <a:rPr lang="en-US" sz="1800" kern="1200" dirty="0" smtClean="0">
                <a:solidFill>
                  <a:schemeClr val="tx1"/>
                </a:solidFill>
                <a:latin typeface="Trebuchet MS" pitchFamily="34" charset="0"/>
                <a:ea typeface="+mn-ea"/>
                <a:cs typeface="+mn-cs"/>
              </a:rPr>
              <a:t> user. </a:t>
            </a:r>
          </a:p>
          <a:p>
            <a:endParaRPr lang="en-US" sz="1800" kern="1200" dirty="0" smtClean="0">
              <a:solidFill>
                <a:schemeClr val="tx1"/>
              </a:solidFill>
              <a:latin typeface="Trebuchet MS" pitchFamily="34" charset="0"/>
              <a:ea typeface="+mn-ea"/>
              <a:cs typeface="+mn-cs"/>
            </a:endParaRPr>
          </a:p>
          <a:p>
            <a:r>
              <a:rPr lang="en-US" sz="1800" kern="1200" dirty="0" smtClean="0">
                <a:solidFill>
                  <a:schemeClr val="tx1"/>
                </a:solidFill>
                <a:latin typeface="Trebuchet MS" pitchFamily="34" charset="0"/>
                <a:ea typeface="+mn-ea"/>
                <a:cs typeface="+mn-cs"/>
              </a:rPr>
              <a:t>My ancestors were Oregon Trail pioneers from Decatur County, Ind., and the family name was Robbins, so I am going to start a new search right where I’m at for Robbins, and the city where they first wintered in 1851, which was Oregon City. Right away I get a record for the Robbins family papers, with a data range that includes when my ancestors were active pioneers. There is a finding aid for this collection, but for this demonstration I am going to view the catalog record to show you what archival records from WorldCat look like in our system. In the collection description I see a reference to a Robbins from Decatur County who traveled to Oregon in 1862. Maybe I discovered a distant ancestor I didn’t know I had, so I will contact the Oregon Historical Society about seeing more of this collection, since I don’t live in Oregon. </a:t>
            </a:r>
          </a:p>
          <a:p>
            <a:endParaRPr lang="en-US" sz="1800" kern="1200" dirty="0" smtClean="0">
              <a:solidFill>
                <a:schemeClr val="tx1"/>
              </a:solidFill>
              <a:latin typeface="Trebuchet MS" pitchFamily="34" charset="0"/>
              <a:ea typeface="+mn-ea"/>
              <a:cs typeface="+mn-cs"/>
            </a:endParaRPr>
          </a:p>
          <a:p>
            <a:r>
              <a:rPr lang="en-US" sz="1800" kern="1200" dirty="0" smtClean="0">
                <a:solidFill>
                  <a:schemeClr val="tx1"/>
                </a:solidFill>
                <a:latin typeface="Trebuchet MS" pitchFamily="34" charset="0"/>
                <a:ea typeface="+mn-ea"/>
                <a:cs typeface="+mn-cs"/>
              </a:rPr>
              <a:t>I hope you enjoyed this tour of the system and please don’t hesitate to post some questions about it, or write if you are interested in having your collection descriptions included in </a:t>
            </a:r>
            <a:r>
              <a:rPr lang="en-US" sz="1800" kern="1200" dirty="0" err="1" smtClean="0">
                <a:solidFill>
                  <a:schemeClr val="tx1"/>
                </a:solidFill>
                <a:latin typeface="Trebuchet MS" pitchFamily="34" charset="0"/>
                <a:ea typeface="+mn-ea"/>
                <a:cs typeface="+mn-cs"/>
              </a:rPr>
              <a:t>ArchiveGrid</a:t>
            </a:r>
            <a:r>
              <a:rPr lang="en-US" sz="1800" kern="1200" dirty="0" smtClean="0">
                <a:solidFill>
                  <a:schemeClr val="tx1"/>
                </a:solidFill>
                <a:latin typeface="Trebuchet MS"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ArchiveGrid</a:t>
            </a:r>
            <a:r>
              <a:rPr lang="en-US" baseline="0" dirty="0" smtClean="0"/>
              <a:t> index has two main components.</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includes about 1.3 million archival</a:t>
            </a:r>
            <a:r>
              <a:rPr lang="en-US" baseline="0" dirty="0" smtClean="0"/>
              <a:t> </a:t>
            </a:r>
            <a:r>
              <a:rPr lang="en-US" dirty="0" smtClean="0"/>
              <a:t>collection descriptions</a:t>
            </a:r>
            <a:r>
              <a:rPr lang="en-US" baseline="0" dirty="0" smtClean="0"/>
              <a:t> extracted from WorldCat in the form of MARC records</a:t>
            </a:r>
            <a:r>
              <a:rPr lang="en-US" dirty="0" smtClean="0"/>
              <a:t>. </a:t>
            </a:r>
          </a:p>
          <a:p>
            <a:endParaRPr lang="en-US" baseline="0" dirty="0" smtClean="0"/>
          </a:p>
          <a:p>
            <a:r>
              <a:rPr lang="en-US" dirty="0" smtClean="0"/>
              <a:t>It also includes about </a:t>
            </a:r>
            <a:r>
              <a:rPr lang="en-US" dirty="0" smtClean="0"/>
              <a:t>125,000 finding aids </a:t>
            </a:r>
            <a:r>
              <a:rPr lang="en-US" dirty="0" smtClean="0"/>
              <a:t>harvested directly </a:t>
            </a:r>
            <a:r>
              <a:rPr lang="en-US" dirty="0" smtClean="0"/>
              <a:t>from contributor websites.  These include EAD, HTML, plain text, and PDF documents</a:t>
            </a:r>
            <a:r>
              <a:rPr lang="en-US" dirty="0" smtClean="0"/>
              <a:t>.</a:t>
            </a:r>
          </a:p>
          <a:p>
            <a:endParaRPr lang="en-US" dirty="0" smtClean="0"/>
          </a:p>
          <a:p>
            <a:r>
              <a:rPr lang="en-US" dirty="0" smtClean="0"/>
              <a:t>These descriptions are converted to a common format for supporting indexing and brief record displays, and combined in a single index that is searched through the </a:t>
            </a:r>
            <a:r>
              <a:rPr lang="en-US" dirty="0" err="1" smtClean="0"/>
              <a:t>ArchiveGrid</a:t>
            </a:r>
            <a:r>
              <a:rPr lang="en-US" dirty="0" smtClean="0"/>
              <a:t> interface.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Keyword</a:t>
            </a:r>
            <a:r>
              <a:rPr lang="en-US" baseline="0" dirty="0" smtClean="0"/>
              <a:t> search results in </a:t>
            </a:r>
            <a:r>
              <a:rPr lang="en-US" baseline="0" dirty="0" err="1" smtClean="0"/>
              <a:t>ArchiveGrid</a:t>
            </a:r>
            <a:r>
              <a:rPr lang="en-US" baseline="0" dirty="0" smtClean="0"/>
              <a:t> are currently ranked primarily by a formula that takes into account the frequency with which the search terms appear in the indexed collection description, and the extent of that description.</a:t>
            </a:r>
          </a:p>
          <a:p>
            <a:endParaRPr lang="en-US" baseline="0" dirty="0" smtClean="0"/>
          </a:p>
          <a:p>
            <a:r>
              <a:rPr lang="en-US" baseline="0" dirty="0" smtClean="0"/>
              <a:t>That doesn’t always yield the best results.  In this example, while the collections that appear near the top of the result are important, there are more comprehensive collections that would be expected to appear first.  We’re testing modifications to the ranking formula to help improve ranking.  </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noted in the </a:t>
            </a:r>
            <a:r>
              <a:rPr lang="en-US" dirty="0" err="1" smtClean="0"/>
              <a:t>ArchiveGrid</a:t>
            </a:r>
            <a:r>
              <a:rPr lang="en-US" baseline="0" dirty="0" smtClean="0"/>
              <a:t> demonstration, the system offers search facets to quickly narrow a search to collections held by a particular contributor or archives in a certain location.</a:t>
            </a:r>
          </a:p>
          <a:p>
            <a:endParaRPr lang="en-US" baseline="0" dirty="0" smtClean="0"/>
          </a:p>
          <a:p>
            <a:r>
              <a:rPr lang="en-US" baseline="0" dirty="0" smtClean="0"/>
              <a:t>But we know that names of people, groups, organizations and places are primary access points for discovery in archives, and want to highlight these as well.  Other facets to consider include topics, timeframes, and events.</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a:r>
            <a:r>
              <a:rPr lang="en-US" baseline="0" dirty="0" smtClean="0"/>
              <a:t>e </a:t>
            </a:r>
            <a:r>
              <a:rPr lang="en-US" baseline="0" dirty="0" err="1" smtClean="0"/>
              <a:t>ArchiveGrid</a:t>
            </a:r>
            <a:r>
              <a:rPr lang="en-US" baseline="0" dirty="0" smtClean="0"/>
              <a:t> discovery system uses a web service to interact with the </a:t>
            </a:r>
            <a:r>
              <a:rPr lang="en-US" baseline="0" dirty="0" err="1" smtClean="0"/>
              <a:t>ArchiveGrid</a:t>
            </a:r>
            <a:r>
              <a:rPr lang="en-US" baseline="0" dirty="0" smtClean="0"/>
              <a:t> index.  Others may want to use that web service as well, for example to embed </a:t>
            </a:r>
            <a:r>
              <a:rPr lang="en-US" baseline="0" dirty="0" err="1" smtClean="0"/>
              <a:t>ArchiveGrid</a:t>
            </a:r>
            <a:r>
              <a:rPr lang="en-US" baseline="0" dirty="0" smtClean="0"/>
              <a:t> search results within a page on their website.  So we’ll be looking at finding ways to make the </a:t>
            </a:r>
            <a:r>
              <a:rPr lang="en-US" baseline="0" dirty="0" err="1" smtClean="0"/>
              <a:t>ArchiveGrid</a:t>
            </a:r>
            <a:r>
              <a:rPr lang="en-US" baseline="0" dirty="0" smtClean="0"/>
              <a:t> web service available.  OCLC already offers a wide array of web services and APIs and we’ll want to provide an </a:t>
            </a:r>
            <a:r>
              <a:rPr lang="en-US" baseline="0" dirty="0" err="1" smtClean="0"/>
              <a:t>ArchiveGrid</a:t>
            </a:r>
            <a:r>
              <a:rPr lang="en-US" baseline="0" dirty="0" smtClean="0"/>
              <a:t> web service that follows standard approaches, both internally to OCLC and externally.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Currently</a:t>
            </a:r>
            <a:r>
              <a:rPr lang="en-US" baseline="0" dirty="0" smtClean="0"/>
              <a:t> we’re seeing very little </a:t>
            </a:r>
            <a:r>
              <a:rPr lang="en-US" baseline="0" dirty="0" err="1" smtClean="0"/>
              <a:t>ArchiveGrid</a:t>
            </a:r>
            <a:r>
              <a:rPr lang="en-US" baseline="0" dirty="0" smtClean="0"/>
              <a:t> searching carried out by mobile devices.  It represents perhaps 1% of </a:t>
            </a:r>
            <a:r>
              <a:rPr lang="en-US" baseline="0" dirty="0" err="1" smtClean="0"/>
              <a:t>ArchiveGrid</a:t>
            </a:r>
            <a:r>
              <a:rPr lang="en-US" baseline="0" dirty="0" smtClean="0"/>
              <a:t> sessions.  But we might expect more of this traffic, as social network connections are made from the system … if you see a </a:t>
            </a:r>
            <a:r>
              <a:rPr lang="en-US" baseline="0" dirty="0" err="1" smtClean="0"/>
              <a:t>Facebook</a:t>
            </a:r>
            <a:r>
              <a:rPr lang="en-US" baseline="0" dirty="0" smtClean="0"/>
              <a:t> update on your </a:t>
            </a:r>
            <a:r>
              <a:rPr lang="en-US" baseline="0" dirty="0" err="1" smtClean="0"/>
              <a:t>iPad</a:t>
            </a:r>
            <a:r>
              <a:rPr lang="en-US" baseline="0" dirty="0" smtClean="0"/>
              <a:t> pointing to a page in </a:t>
            </a:r>
            <a:r>
              <a:rPr lang="en-US" baseline="0" dirty="0" err="1" smtClean="0"/>
              <a:t>ArchiveGrid</a:t>
            </a:r>
            <a:r>
              <a:rPr lang="en-US" baseline="0" dirty="0" smtClean="0"/>
              <a:t> and follow that link, you should expect the user interface to work well on your preferred device.</a:t>
            </a:r>
          </a:p>
          <a:p>
            <a:endParaRPr lang="en-US" baseline="0" dirty="0" smtClean="0"/>
          </a:p>
          <a:p>
            <a:r>
              <a:rPr lang="en-US" baseline="0" dirty="0" smtClean="0"/>
              <a:t>We’ll be using an approach called an adaptive or responsive design to meet this objective.  It’s an increasingly common method employed by sites that have been built using HTML5 and CSS3 frameworks, as </a:t>
            </a:r>
            <a:r>
              <a:rPr lang="en-US" baseline="0" dirty="0" err="1" smtClean="0"/>
              <a:t>ArchiveGrid</a:t>
            </a:r>
            <a:r>
              <a:rPr lang="en-US" baseline="0" dirty="0" smtClean="0"/>
              <a:t> has.  The basic idea is that the same code and features can be provided to any device, and the code can sense the size and capabilities of the device’s display and render the displays appropriately.</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snippet view</a:t>
            </a:r>
            <a:r>
              <a:rPr lang="en-US" baseline="0" dirty="0" smtClean="0"/>
              <a:t> of an internal system we’re using to harvest, convert, and load </a:t>
            </a:r>
            <a:r>
              <a:rPr lang="en-US" baseline="0" dirty="0" err="1" smtClean="0"/>
              <a:t>ArchiveGrid</a:t>
            </a:r>
            <a:r>
              <a:rPr lang="en-US" baseline="0" dirty="0" smtClean="0"/>
              <a:t> finding aid contributor data.</a:t>
            </a:r>
          </a:p>
          <a:p>
            <a:endParaRPr lang="en-US" baseline="0" dirty="0" smtClean="0"/>
          </a:p>
          <a:p>
            <a:r>
              <a:rPr lang="en-US" baseline="0" dirty="0" smtClean="0"/>
              <a:t>While adding more contributors and collections might not be considered as an “enhancement”, there is development work to be done to handle more contributors.  We’re just now beginning to work with contributors who prefer to provide PDF documents.  Some contributors have Word documents to provide, and we’ll want to accept those as well.  And as the range of contributors grows, the infrastructure components that were redesigned and rebuilt over the past year will probably need attention to cope with new requirements.</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mentioned the user and usability</a:t>
            </a:r>
            <a:r>
              <a:rPr lang="en-US" baseline="0" dirty="0" smtClean="0"/>
              <a:t> studies that were part of the reassessment of Archival Resources in 2005, and that led to the creation of </a:t>
            </a:r>
            <a:r>
              <a:rPr lang="en-US" baseline="0" dirty="0" err="1" smtClean="0"/>
              <a:t>ArchiveGrid</a:t>
            </a:r>
            <a:r>
              <a:rPr lang="en-US" baseline="0" dirty="0" smtClean="0"/>
              <a:t> in 2006.  </a:t>
            </a:r>
          </a:p>
          <a:p>
            <a:endParaRPr lang="en-US" baseline="0" dirty="0" smtClean="0"/>
          </a:p>
          <a:p>
            <a:r>
              <a:rPr lang="en-US" baseline="0" dirty="0" smtClean="0"/>
              <a:t>Those were some of the most thorough and revealing studies I’ve been a part of, and yielded some important, formative ideas about the role of an aggregated discovery system like </a:t>
            </a:r>
            <a:r>
              <a:rPr lang="en-US" baseline="0" dirty="0" err="1" smtClean="0"/>
              <a:t>ArchiveGrid</a:t>
            </a:r>
            <a:r>
              <a:rPr lang="en-US" baseline="0" dirty="0" smtClean="0"/>
              <a:t> and its audience.  While there’s reason to believe that many of those findings still hold true, much has changed since then, and it’s important to review and refresh those findings.  We’ll have more to say about how we’ll be carrying out that reassessment over the coming months.</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baseline="0" dirty="0" smtClean="0">
                <a:solidFill>
                  <a:schemeClr val="tx1"/>
                </a:solidFill>
                <a:latin typeface="Trebuchet MS" pitchFamily="34" charset="0"/>
                <a:ea typeface="+mn-ea"/>
                <a:cs typeface="+mn-cs"/>
              </a:rPr>
              <a:t>Names of people, groups, organizations and places are important access points for archival discovery.  Some forms of archival descriptions identify these names through the markup of the record format … a 100 field in a MARC record or a </a:t>
            </a:r>
            <a:r>
              <a:rPr lang="en-US" sz="1800" kern="1200" baseline="0" dirty="0" err="1" smtClean="0">
                <a:solidFill>
                  <a:schemeClr val="tx1"/>
                </a:solidFill>
                <a:latin typeface="Trebuchet MS" pitchFamily="34" charset="0"/>
                <a:ea typeface="+mn-ea"/>
                <a:cs typeface="+mn-cs"/>
              </a:rPr>
              <a:t>persname</a:t>
            </a:r>
            <a:r>
              <a:rPr lang="en-US" sz="1800" kern="1200" baseline="0" dirty="0" smtClean="0">
                <a:solidFill>
                  <a:schemeClr val="tx1"/>
                </a:solidFill>
                <a:latin typeface="Trebuchet MS" pitchFamily="34" charset="0"/>
                <a:ea typeface="+mn-ea"/>
                <a:cs typeface="+mn-cs"/>
              </a:rPr>
              <a:t> element in an EAD file for example.</a:t>
            </a:r>
          </a:p>
          <a:p>
            <a:endParaRPr lang="en-US" sz="1800" kern="1200" baseline="0" dirty="0" smtClean="0">
              <a:solidFill>
                <a:schemeClr val="tx1"/>
              </a:solidFill>
              <a:latin typeface="Trebuchet MS" pitchFamily="34" charset="0"/>
              <a:ea typeface="+mn-ea"/>
              <a:cs typeface="+mn-cs"/>
            </a:endParaRPr>
          </a:p>
          <a:p>
            <a:r>
              <a:rPr lang="en-US" sz="1800" kern="1200" baseline="0" dirty="0" smtClean="0">
                <a:solidFill>
                  <a:schemeClr val="tx1"/>
                </a:solidFill>
                <a:latin typeface="Trebuchet MS" pitchFamily="34" charset="0"/>
                <a:ea typeface="+mn-ea"/>
                <a:cs typeface="+mn-cs"/>
              </a:rPr>
              <a:t>But </a:t>
            </a:r>
            <a:r>
              <a:rPr lang="en-US" sz="1800" kern="1200" baseline="0" dirty="0" err="1" smtClean="0">
                <a:solidFill>
                  <a:schemeClr val="tx1"/>
                </a:solidFill>
                <a:latin typeface="Trebuchet MS" pitchFamily="34" charset="0"/>
                <a:ea typeface="+mn-ea"/>
                <a:cs typeface="+mn-cs"/>
              </a:rPr>
              <a:t>ArchiveGrid</a:t>
            </a:r>
            <a:r>
              <a:rPr lang="en-US" sz="1800" kern="1200" baseline="0" dirty="0" smtClean="0">
                <a:solidFill>
                  <a:schemeClr val="tx1"/>
                </a:solidFill>
                <a:latin typeface="Trebuchet MS" pitchFamily="34" charset="0"/>
                <a:ea typeface="+mn-ea"/>
                <a:cs typeface="+mn-cs"/>
              </a:rPr>
              <a:t> also includes a significant amount of lightly structured or unstructured text.  An HTML, plain text, or PDF text document, for example.  Or an EAD XML document that has not employed tags to identify names in lists, in scope and content notes, etc.</a:t>
            </a:r>
          </a:p>
          <a:p>
            <a:endParaRPr lang="en-US" sz="1800" kern="1200" baseline="0" dirty="0" smtClean="0">
              <a:solidFill>
                <a:schemeClr val="tx1"/>
              </a:solidFill>
              <a:latin typeface="Trebuchet MS" pitchFamily="34" charset="0"/>
              <a:ea typeface="+mn-ea"/>
              <a:cs typeface="+mn-cs"/>
            </a:endParaRPr>
          </a:p>
          <a:p>
            <a:r>
              <a:rPr lang="en-US" sz="1800" kern="1200" baseline="0" dirty="0" smtClean="0">
                <a:solidFill>
                  <a:schemeClr val="tx1"/>
                </a:solidFill>
                <a:latin typeface="Trebuchet MS" pitchFamily="34" charset="0"/>
                <a:ea typeface="+mn-ea"/>
                <a:cs typeface="+mn-cs"/>
              </a:rPr>
              <a:t>OCLC Research has been conducting work in the field of Named Entity Recognition for some time now, and </a:t>
            </a:r>
            <a:r>
              <a:rPr lang="en-US" sz="1800" kern="1200" baseline="0" dirty="0" err="1" smtClean="0">
                <a:solidFill>
                  <a:schemeClr val="tx1"/>
                </a:solidFill>
                <a:latin typeface="Trebuchet MS" pitchFamily="34" charset="0"/>
                <a:ea typeface="+mn-ea"/>
                <a:cs typeface="+mn-cs"/>
              </a:rPr>
              <a:t>ArchiveGrid’s</a:t>
            </a:r>
            <a:r>
              <a:rPr lang="en-US" sz="1800" kern="1200" baseline="0" dirty="0" smtClean="0">
                <a:solidFill>
                  <a:schemeClr val="tx1"/>
                </a:solidFill>
                <a:latin typeface="Trebuchet MS" pitchFamily="34" charset="0"/>
                <a:ea typeface="+mn-ea"/>
                <a:cs typeface="+mn-cs"/>
              </a:rPr>
              <a:t> aggregation of text can provide an interesting test set to work against.  The idea behind NER is that software can be trained to recognize names in otherwise unstructured text.  Other groups are pursuing similar work, and OCLC Research’s efforts in this area could be compared with others’ results to see what approaches prove to be effective and practical.  There is perhaps an opportunity here to return some value back to the contributors of unstructured text.</a:t>
            </a:r>
          </a:p>
          <a:p>
            <a:endParaRPr lang="en-US" sz="1800" kern="1200" baseline="0" dirty="0" smtClean="0">
              <a:solidFill>
                <a:schemeClr val="tx1"/>
              </a:solidFill>
              <a:latin typeface="Trebuchet MS" pitchFamily="34" charset="0"/>
              <a:ea typeface="+mn-ea"/>
              <a:cs typeface="+mn-cs"/>
            </a:endParaRPr>
          </a:p>
          <a:p>
            <a:r>
              <a:rPr lang="en-US" sz="1800" kern="1200" baseline="0" dirty="0" err="1" smtClean="0">
                <a:solidFill>
                  <a:schemeClr val="tx1"/>
                </a:solidFill>
                <a:latin typeface="Trebuchet MS" pitchFamily="34" charset="0"/>
                <a:ea typeface="+mn-ea"/>
                <a:cs typeface="+mn-cs"/>
              </a:rPr>
              <a:t>Godby</a:t>
            </a:r>
            <a:r>
              <a:rPr lang="en-US" sz="1800" kern="1200" baseline="0" dirty="0" smtClean="0">
                <a:solidFill>
                  <a:schemeClr val="tx1"/>
                </a:solidFill>
                <a:latin typeface="Trebuchet MS" pitchFamily="34" charset="0"/>
                <a:ea typeface="+mn-ea"/>
                <a:cs typeface="+mn-cs"/>
              </a:rPr>
              <a:t>, Carol Jean, Patricia </a:t>
            </a:r>
            <a:r>
              <a:rPr lang="en-US" sz="1800" kern="1200" baseline="0" dirty="0" err="1" smtClean="0">
                <a:solidFill>
                  <a:schemeClr val="tx1"/>
                </a:solidFill>
                <a:latin typeface="Trebuchet MS" pitchFamily="34" charset="0"/>
                <a:ea typeface="+mn-ea"/>
                <a:cs typeface="+mn-cs"/>
              </a:rPr>
              <a:t>Hswe</a:t>
            </a:r>
            <a:r>
              <a:rPr lang="en-US" sz="1800" kern="1200" baseline="0" dirty="0" smtClean="0">
                <a:solidFill>
                  <a:schemeClr val="tx1"/>
                </a:solidFill>
                <a:latin typeface="Trebuchet MS" pitchFamily="34" charset="0"/>
                <a:ea typeface="+mn-ea"/>
                <a:cs typeface="+mn-cs"/>
              </a:rPr>
              <a:t>, and Judith </a:t>
            </a:r>
            <a:r>
              <a:rPr lang="en-US" sz="1800" kern="1200" baseline="0" dirty="0" err="1" smtClean="0">
                <a:solidFill>
                  <a:schemeClr val="tx1"/>
                </a:solidFill>
                <a:latin typeface="Trebuchet MS" pitchFamily="34" charset="0"/>
                <a:ea typeface="+mn-ea"/>
                <a:cs typeface="+mn-cs"/>
              </a:rPr>
              <a:t>Klavans</a:t>
            </a:r>
            <a:r>
              <a:rPr lang="en-US" sz="1800" kern="1200" baseline="0" dirty="0" smtClean="0">
                <a:solidFill>
                  <a:schemeClr val="tx1"/>
                </a:solidFill>
                <a:latin typeface="Trebuchet MS" pitchFamily="34" charset="0"/>
                <a:ea typeface="+mn-ea"/>
                <a:cs typeface="+mn-cs"/>
              </a:rPr>
              <a:t>, 2009. “Name This! Automating Metadata Extraction through a Named Entity Recognition Tool.” Presented to the Digital Library Federation Spring Forum; Raleigh, North Carolina, USA. </a:t>
            </a:r>
          </a:p>
          <a:p>
            <a:r>
              <a:rPr lang="en-US" dirty="0" smtClean="0"/>
              <a:t>http://old.diglib.org/forums/spring2009/presentations/Godby.pdf </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We’re thinking</a:t>
            </a:r>
            <a:r>
              <a:rPr lang="en-US" baseline="0" dirty="0" smtClean="0"/>
              <a:t> about a small-scale experiment in registering paper finding aids in </a:t>
            </a:r>
            <a:r>
              <a:rPr lang="en-US" baseline="0" dirty="0" err="1" smtClean="0"/>
              <a:t>ArchiveGrid</a:t>
            </a:r>
            <a:r>
              <a:rPr lang="en-US" baseline="0" dirty="0" smtClean="0"/>
              <a:t>.  </a:t>
            </a:r>
          </a:p>
          <a:p>
            <a:endParaRPr lang="en-US" baseline="0" dirty="0" smtClean="0"/>
          </a:p>
          <a:p>
            <a:r>
              <a:rPr lang="en-US" baseline="0" dirty="0" smtClean="0"/>
              <a:t>Take for example a small archive with a small set of paper finding aids.  In this example, the paper finding aids have not been digitized, have not been cataloged, and are not described in any form on the web.  </a:t>
            </a:r>
          </a:p>
          <a:p>
            <a:endParaRPr lang="en-US" baseline="0" dirty="0" smtClean="0"/>
          </a:p>
          <a:p>
            <a:r>
              <a:rPr lang="en-US" baseline="0" dirty="0" smtClean="0"/>
              <a:t>If that archive has a flat-bed scanner, they can use it and its software to produce a PDF file.</a:t>
            </a:r>
          </a:p>
          <a:p>
            <a:endParaRPr lang="en-US" baseline="0" dirty="0" smtClean="0"/>
          </a:p>
          <a:p>
            <a:r>
              <a:rPr lang="en-US" baseline="0" dirty="0" smtClean="0"/>
              <a:t>If OCLC Research provided a website to upload the PDF file, we could apply OCR to the page images and generate text, convert the text (with other information provided by the archive at upload time) to a record for loading into </a:t>
            </a:r>
            <a:r>
              <a:rPr lang="en-US" baseline="0" dirty="0" err="1" smtClean="0"/>
              <a:t>ArchiveGrid</a:t>
            </a:r>
            <a:r>
              <a:rPr lang="en-US" baseline="0" dirty="0" smtClean="0"/>
              <a:t>, index it, and make it available for discovery on the web.</a:t>
            </a:r>
          </a:p>
          <a:p>
            <a:endParaRPr lang="en-US" baseline="0" dirty="0" smtClean="0"/>
          </a:p>
          <a:p>
            <a:r>
              <a:rPr lang="en-US" baseline="0" dirty="0" smtClean="0"/>
              <a:t>We could also return the OCR text and minimal metadata generated in our conversion process to the archive, for further modification/cleanup and reloading and/or for local use.</a:t>
            </a:r>
          </a:p>
          <a:p>
            <a:endParaRPr lang="en-US" baseline="0" dirty="0" smtClean="0"/>
          </a:p>
          <a:p>
            <a:r>
              <a:rPr lang="en-US" baseline="0" dirty="0" smtClean="0"/>
              <a:t>We’ll be looking to try a very small experiment to test some of these ideas over the next few months.  If you think your archive would be interested in testing this idea with us, let us know.</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view of Archival</a:t>
            </a:r>
            <a:r>
              <a:rPr lang="en-US" baseline="0" dirty="0" smtClean="0"/>
              <a:t> Resources as it looked in 1999.</a:t>
            </a:r>
          </a:p>
          <a:p>
            <a:endParaRPr lang="en-US" baseline="0" dirty="0" smtClean="0"/>
          </a:p>
          <a:p>
            <a:r>
              <a:rPr lang="en-US" baseline="0" dirty="0" smtClean="0"/>
              <a:t>It was primarily intended to help us better understand how EAD-encoded finding aids could be used as the basis for an aggregated set of archival collection descriptions in a discovery system.</a:t>
            </a:r>
          </a:p>
          <a:p>
            <a:endParaRPr lang="en-US" baseline="0" dirty="0" smtClean="0"/>
          </a:p>
          <a:p>
            <a:r>
              <a:rPr lang="en-US" baseline="0" dirty="0" smtClean="0"/>
              <a:t>Over time we extended the scope to include finding aids written in HTML and plain text.</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give an idea of the</a:t>
            </a:r>
            <a:r>
              <a:rPr lang="en-US" baseline="0" dirty="0" smtClean="0"/>
              <a:t> state of the art at that time, here’s a look at a finding aid in the viewer we built for Archival Resources.  EAD finding aids at that time were written in SGML … XML was just getting developed as a standard at that time, and SGML documents couldn’t be viewed in a web browser without being converted first to HTML.</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view of </a:t>
            </a:r>
            <a:r>
              <a:rPr lang="en-US" dirty="0" err="1" smtClean="0"/>
              <a:t>ArchiveGrid</a:t>
            </a:r>
            <a:r>
              <a:rPr lang="en-US" dirty="0" smtClean="0"/>
              <a:t> from 2006, and it looks</a:t>
            </a:r>
            <a:r>
              <a:rPr lang="en-US" baseline="0" dirty="0" smtClean="0"/>
              <a:t> about same today in its subscription service at http://archivegrid.org.  </a:t>
            </a:r>
          </a:p>
          <a:p>
            <a:endParaRPr lang="en-US" baseline="0" dirty="0" smtClean="0"/>
          </a:p>
          <a:p>
            <a:r>
              <a:rPr lang="en-US" baseline="0" dirty="0" smtClean="0"/>
              <a:t>After RLG’s launch of the service in early 2006 it was offered freely for a few months, and then became a subscription service, just as Archival Resources had been, supported by OCLC.  </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smtClean="0">
              <a:solidFill>
                <a:schemeClr val="tx1"/>
              </a:solidFill>
            </a:endParaRPr>
          </a:p>
          <a:p>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none" dirty="0" smtClean="0">
                <a:solidFill>
                  <a:schemeClr val="tx1"/>
                </a:solidFill>
              </a:rPr>
              <a:t>“Current</a:t>
            </a:r>
            <a:r>
              <a:rPr lang="en-US" b="0" u="none" baseline="0" dirty="0" smtClean="0">
                <a:solidFill>
                  <a:schemeClr val="tx1"/>
                </a:solidFill>
              </a:rPr>
              <a:t> Archives</a:t>
            </a:r>
            <a:r>
              <a:rPr lang="en-US" b="0" u="none" dirty="0" smtClean="0">
                <a:solidFill>
                  <a:schemeClr val="tx1"/>
                </a:solidFill>
              </a:rPr>
              <a:t>” is copyright (c) 2011 Carmichael Library and made available under a </a:t>
            </a:r>
            <a:r>
              <a:rPr lang="en-US" b="0" u="none" dirty="0" smtClean="0">
                <a:solidFill>
                  <a:schemeClr val="tx1"/>
                </a:solidFill>
                <a:hlinkClick r:id="rId3"/>
              </a:rPr>
              <a:t>Attribution 2.0 license</a:t>
            </a:r>
            <a:r>
              <a:rPr lang="en-US" b="0" u="none" dirty="0" smtClean="0">
                <a:solidFill>
                  <a:schemeClr val="tx1"/>
                </a:solidFill>
              </a:rPr>
              <a:t>: http://creativecommons.org/licenses/by/2.0/deed.en</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we’ll be taking a closer look at new,</a:t>
            </a:r>
            <a:r>
              <a:rPr lang="en-US" baseline="0" dirty="0" smtClean="0"/>
              <a:t> freely available beta version of </a:t>
            </a:r>
            <a:r>
              <a:rPr lang="en-US" baseline="0" dirty="0" err="1" smtClean="0"/>
              <a:t>ArchiveGrid</a:t>
            </a:r>
            <a:r>
              <a:rPr lang="en-US" baseline="0" dirty="0" smtClean="0"/>
              <a:t> that we’re building in OCLC Research</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err="1" smtClean="0"/>
              <a:t>ArchiveGrid</a:t>
            </a:r>
            <a:r>
              <a:rPr lang="en-US" dirty="0" smtClean="0"/>
              <a:t>: </a:t>
            </a:r>
            <a:br>
              <a:rPr lang="en-US" dirty="0" smtClean="0"/>
            </a:br>
            <a:r>
              <a:rPr lang="en-US" dirty="0" smtClean="0"/>
              <a:t>From beginning to </a:t>
            </a:r>
            <a:br>
              <a:rPr lang="en-US" dirty="0" smtClean="0"/>
            </a:br>
            <a:r>
              <a:rPr lang="en-US" dirty="0" smtClean="0"/>
              <a:t>beta and beyond</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baseline="0"/>
            </a:lvl1pPr>
          </a:lstStyle>
          <a:p>
            <a:r>
              <a:rPr lang="en-US" dirty="0" smtClean="0"/>
              <a:t>Bruce Washburn</a:t>
            </a:r>
          </a:p>
          <a:p>
            <a:r>
              <a:rPr lang="en-US" dirty="0" smtClean="0"/>
              <a:t>Ellen </a:t>
            </a:r>
            <a:r>
              <a:rPr lang="en-US" dirty="0" err="1" smtClean="0"/>
              <a:t>Ast</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1800"/>
              </a:spcAft>
              <a:buClr>
                <a:srgbClr val="2178B5"/>
              </a:buClr>
              <a:buFont typeface="Arial" pitchFamily="34" charset="0"/>
              <a:buChar char="•"/>
              <a:defRPr b="0"/>
            </a:lvl1pPr>
            <a:lvl2pPr>
              <a:spcAft>
                <a:spcPts val="1800"/>
              </a:spcAft>
              <a:buClr>
                <a:srgbClr val="2178B5"/>
              </a:buClr>
              <a:defRPr b="0"/>
            </a:lvl2pPr>
            <a:lvl3pPr>
              <a:spcAft>
                <a:spcPts val="1800"/>
              </a:spcAft>
              <a:buClr>
                <a:srgbClr val="2178B5"/>
              </a:buClr>
              <a:defRPr b="0"/>
            </a:lvl3pPr>
            <a:lvl4pPr>
              <a:spcAft>
                <a:spcPts val="1800"/>
              </a:spcAft>
              <a:buClr>
                <a:srgbClr val="2178B5"/>
              </a:buClr>
              <a:defRPr b="0"/>
            </a:lvl4pPr>
            <a:lvl5pPr>
              <a:spcAft>
                <a:spcPts val="18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8839200" cy="350865"/>
          </a:xfrm>
          <a:prstGeom prst="rect">
            <a:avLst/>
          </a:prstGeom>
          <a:noFill/>
        </p:spPr>
        <p:txBody>
          <a:bodyPr wrap="square" rtlCol="0">
            <a:spAutoFit/>
          </a:bodyPr>
          <a:lstStyle/>
          <a:p>
            <a:pPr algn="l"/>
            <a:r>
              <a:rPr lang="en-US" sz="1400" dirty="0" smtClean="0">
                <a:solidFill>
                  <a:schemeClr val="bg1"/>
                </a:solidFill>
              </a:rPr>
              <a:t>ArchiveGrid:</a:t>
            </a:r>
            <a:r>
              <a:rPr lang="en-US" sz="1400" baseline="0" dirty="0" smtClean="0">
                <a:solidFill>
                  <a:schemeClr val="bg1"/>
                </a:solidFill>
              </a:rPr>
              <a:t> From  Beginning to Beta and Beyond, November 3, 2001.  Follow or tweet #</a:t>
            </a:r>
            <a:r>
              <a:rPr lang="en-US" sz="1400" baseline="0" dirty="0" err="1" smtClean="0">
                <a:solidFill>
                  <a:schemeClr val="bg1"/>
                </a:solidFill>
              </a:rPr>
              <a:t>archivegrid</a:t>
            </a:r>
            <a:endParaRPr lang="en-US" sz="1400" dirty="0">
              <a:solidFill>
                <a:schemeClr val="bg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Test</a:t>
            </a:r>
            <a:endParaRPr lang="en-US" sz="1400" dirty="0">
              <a:solidFill>
                <a:schemeClr val="tx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4" r:id="rId8"/>
    <p:sldLayoutId id="2147483675" r:id="rId9"/>
    <p:sldLayoutId id="2147483676" r:id="rId10"/>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eta.worldcat.org/archivegri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oclc.org/research/activities/mum.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creativecommons.org/licenses/by-nc-sa/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3600" dirty="0" smtClean="0">
                <a:solidFill>
                  <a:schemeClr val="bg1"/>
                </a:solidFill>
              </a:rPr>
              <a:t>ArchiveGrid: </a:t>
            </a:r>
            <a:br>
              <a:rPr lang="en-US" sz="3600" dirty="0" smtClean="0">
                <a:solidFill>
                  <a:schemeClr val="bg1"/>
                </a:solidFill>
              </a:rPr>
            </a:br>
            <a:r>
              <a:rPr lang="en-US" sz="3600" dirty="0" smtClean="0">
                <a:solidFill>
                  <a:schemeClr val="bg1"/>
                </a:solidFill>
              </a:rPr>
              <a:t>From beginning to</a:t>
            </a:r>
            <a:br>
              <a:rPr lang="en-US" sz="3600" dirty="0" smtClean="0">
                <a:solidFill>
                  <a:schemeClr val="bg1"/>
                </a:solidFill>
              </a:rPr>
            </a:br>
            <a:r>
              <a:rPr lang="en-US" sz="3600" dirty="0" smtClean="0">
                <a:solidFill>
                  <a:schemeClr val="bg1"/>
                </a:solidFill>
              </a:rPr>
              <a:t>beta and beyond</a:t>
            </a:r>
            <a:endParaRPr lang="en-US" sz="2800" dirty="0">
              <a:solidFill>
                <a:schemeClr val="bg1"/>
              </a:solidFill>
            </a:endParaRPr>
          </a:p>
        </p:txBody>
      </p:sp>
      <p:sp>
        <p:nvSpPr>
          <p:cNvPr id="4" name="Rectangle 3"/>
          <p:cNvSpPr>
            <a:spLocks noGrp="1" noChangeArrowheads="1"/>
          </p:cNvSpPr>
          <p:nvPr>
            <p:ph type="subTitle" idx="1"/>
          </p:nvPr>
        </p:nvSpPr>
        <p:spPr/>
        <p:txBody>
          <a:bodyPr tIns="45720" bIns="45720"/>
          <a:lstStyle>
            <a:lvl1pPr marL="0" indent="12700">
              <a:spcBef>
                <a:spcPct val="0"/>
              </a:spcBef>
              <a:defRPr/>
            </a:lvl1pPr>
          </a:lstStyle>
          <a:p>
            <a:pPr>
              <a:spcAft>
                <a:spcPts val="0"/>
              </a:spcAft>
            </a:pPr>
            <a:r>
              <a:rPr lang="en-US" dirty="0" smtClean="0"/>
              <a:t>Bruce Washburn</a:t>
            </a:r>
          </a:p>
          <a:p>
            <a:pPr>
              <a:spcAft>
                <a:spcPts val="0"/>
              </a:spcAft>
            </a:pPr>
            <a:r>
              <a:rPr lang="en-US" sz="1800" dirty="0" smtClean="0"/>
              <a:t>Software Engineer, OCLC Research</a:t>
            </a:r>
          </a:p>
          <a:p>
            <a:endParaRPr lang="en-US" dirty="0" smtClean="0"/>
          </a:p>
          <a:p>
            <a:pPr>
              <a:spcAft>
                <a:spcPts val="0"/>
              </a:spcAft>
            </a:pPr>
            <a:r>
              <a:rPr lang="en-US" dirty="0" smtClean="0"/>
              <a:t>Ellen Ast</a:t>
            </a:r>
          </a:p>
          <a:p>
            <a:pPr>
              <a:spcAft>
                <a:spcPts val="0"/>
              </a:spcAft>
            </a:pPr>
            <a:r>
              <a:rPr lang="en-US" sz="1800" dirty="0" smtClean="0"/>
              <a:t>Research Assistant, OCLC Research</a:t>
            </a:r>
          </a:p>
          <a:p>
            <a:pPr>
              <a:spcAft>
                <a:spcPts val="0"/>
              </a:spcAft>
            </a:pPr>
            <a:endParaRPr lang="en-US" sz="1800" dirty="0" smtClean="0"/>
          </a:p>
          <a:p>
            <a:pPr>
              <a:spcAft>
                <a:spcPts val="0"/>
              </a:spcAft>
            </a:pPr>
            <a:endParaRPr lang="en-US" sz="1800" dirty="0" smtClean="0"/>
          </a:p>
          <a:p>
            <a:pPr>
              <a:spcAft>
                <a:spcPts val="0"/>
              </a:spcAft>
            </a:pPr>
            <a:r>
              <a:rPr lang="en-US" sz="1800" dirty="0" smtClean="0">
                <a:solidFill>
                  <a:schemeClr val="tx1">
                    <a:lumMod val="65000"/>
                    <a:lumOff val="35000"/>
                  </a:schemeClr>
                </a:solidFill>
              </a:rPr>
              <a:t>Follow or tweet the webinar with #</a:t>
            </a:r>
            <a:r>
              <a:rPr lang="en-US" sz="1800" dirty="0" err="1" smtClean="0">
                <a:solidFill>
                  <a:schemeClr val="tx1">
                    <a:lumMod val="65000"/>
                    <a:lumOff val="35000"/>
                  </a:schemeClr>
                </a:solidFill>
              </a:rPr>
              <a:t>archivegrid</a:t>
            </a:r>
            <a:endParaRPr lang="en-US" sz="18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powerful search engine …</a:t>
            </a:r>
            <a:endParaRPr lang="en-US" dirty="0"/>
          </a:p>
        </p:txBody>
      </p:sp>
      <p:pic>
        <p:nvPicPr>
          <p:cNvPr id="7" name="Picture 6" descr="ag1.png"/>
          <p:cNvPicPr>
            <a:picLocks noChangeAspect="1"/>
          </p:cNvPicPr>
          <p:nvPr/>
        </p:nvPicPr>
        <p:blipFill>
          <a:blip r:embed="rId2" cstate="print"/>
          <a:stretch>
            <a:fillRect/>
          </a:stretch>
        </p:blipFill>
        <p:spPr>
          <a:xfrm>
            <a:off x="762000" y="858803"/>
            <a:ext cx="7772400" cy="523719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find collections in archives.</a:t>
            </a:r>
            <a:endParaRPr lang="en-US" dirty="0"/>
          </a:p>
        </p:txBody>
      </p:sp>
      <p:pic>
        <p:nvPicPr>
          <p:cNvPr id="4" name="Picture 3" descr="ag2.png"/>
          <p:cNvPicPr>
            <a:picLocks noChangeAspect="1"/>
          </p:cNvPicPr>
          <p:nvPr/>
        </p:nvPicPr>
        <p:blipFill>
          <a:blip r:embed="rId2" cstate="print"/>
          <a:stretch>
            <a:fillRect/>
          </a:stretch>
        </p:blipFill>
        <p:spPr>
          <a:xfrm>
            <a:off x="758952" y="859536"/>
            <a:ext cx="7775836" cy="52395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2010:</a:t>
            </a:r>
            <a:endParaRPr lang="en-US" dirty="0"/>
          </a:p>
        </p:txBody>
      </p:sp>
      <p:sp>
        <p:nvSpPr>
          <p:cNvPr id="3" name="Content Placeholder 2"/>
          <p:cNvSpPr>
            <a:spLocks noGrp="1"/>
          </p:cNvSpPr>
          <p:nvPr>
            <p:ph idx="1"/>
          </p:nvPr>
        </p:nvSpPr>
        <p:spPr/>
        <p:txBody>
          <a:bodyPr/>
          <a:lstStyle/>
          <a:p>
            <a:r>
              <a:rPr lang="en-US" dirty="0" smtClean="0"/>
              <a:t>Collection descriptions from more than 2,500 libraries, museums and archives worldwide were discoverable.</a:t>
            </a:r>
          </a:p>
          <a:p>
            <a:r>
              <a:rPr lang="en-US" dirty="0" smtClean="0"/>
              <a:t>ArchiveGrid had over 1 million finding aids and archival descriptions indexed in the system. </a:t>
            </a:r>
          </a:p>
          <a:p>
            <a:r>
              <a:rPr lang="en-US" dirty="0" smtClean="0"/>
              <a:t>A plan to redevelop the system into a subscription-free platform, change its look online, and add more records and contributors was underway.</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ArchiveGrid today</a:t>
            </a:r>
            <a:endParaRPr lang="en-US" dirty="0"/>
          </a:p>
        </p:txBody>
      </p:sp>
      <p:pic>
        <p:nvPicPr>
          <p:cNvPr id="6" name="Picture 5" descr="ag3.png"/>
          <p:cNvPicPr>
            <a:picLocks noChangeAspect="1"/>
          </p:cNvPicPr>
          <p:nvPr/>
        </p:nvPicPr>
        <p:blipFill>
          <a:blip r:embed="rId3" cstate="print"/>
          <a:stretch>
            <a:fillRect/>
          </a:stretch>
        </p:blipFill>
        <p:spPr>
          <a:xfrm>
            <a:off x="914400" y="1227167"/>
            <a:ext cx="7620000" cy="45640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ArchiveGrid today</a:t>
            </a:r>
            <a:endParaRPr lang="en-US" dirty="0"/>
          </a:p>
        </p:txBody>
      </p:sp>
      <p:pic>
        <p:nvPicPr>
          <p:cNvPr id="4" name="Picture 3" descr="ag4.png"/>
          <p:cNvPicPr>
            <a:picLocks noChangeAspect="1"/>
          </p:cNvPicPr>
          <p:nvPr/>
        </p:nvPicPr>
        <p:blipFill>
          <a:blip r:embed="rId3" cstate="print"/>
          <a:stretch>
            <a:fillRect/>
          </a:stretch>
        </p:blipFill>
        <p:spPr>
          <a:xfrm>
            <a:off x="914400" y="1225296"/>
            <a:ext cx="7652385" cy="45834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ArchiveGrid today</a:t>
            </a:r>
            <a:endParaRPr lang="en-US" dirty="0"/>
          </a:p>
        </p:txBody>
      </p:sp>
      <p:pic>
        <p:nvPicPr>
          <p:cNvPr id="4" name="Picture 3" descr="ag5.png"/>
          <p:cNvPicPr>
            <a:picLocks noChangeAspect="1"/>
          </p:cNvPicPr>
          <p:nvPr/>
        </p:nvPicPr>
        <p:blipFill>
          <a:blip r:embed="rId3" cstate="print"/>
          <a:stretch>
            <a:fillRect/>
          </a:stretch>
        </p:blipFill>
        <p:spPr>
          <a:xfrm>
            <a:off x="914400" y="1225296"/>
            <a:ext cx="7652385" cy="45834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sp>
        <p:nvSpPr>
          <p:cNvPr id="3" name="Content Placeholder 2"/>
          <p:cNvSpPr>
            <a:spLocks noGrp="1"/>
          </p:cNvSpPr>
          <p:nvPr>
            <p:ph idx="1"/>
          </p:nvPr>
        </p:nvSpPr>
        <p:spPr/>
        <p:txBody>
          <a:bodyPr/>
          <a:lstStyle/>
          <a:p>
            <a:r>
              <a:rPr lang="en-US" dirty="0" smtClean="0"/>
              <a:t>OCLC Research will support ArchiveGrid as a free and open system</a:t>
            </a:r>
          </a:p>
          <a:p>
            <a:r>
              <a:rPr lang="en-US" dirty="0" smtClean="0"/>
              <a:t>New ways to manage contributor information and web content, and new ways to index records into the system, were introduced.</a:t>
            </a:r>
          </a:p>
          <a:p>
            <a:r>
              <a:rPr lang="en-US" dirty="0" smtClean="0"/>
              <a:t>A new homepage and search results screen were designed</a:t>
            </a:r>
          </a:p>
          <a:p>
            <a:r>
              <a:rPr lang="en-US" dirty="0" smtClean="0"/>
              <a:t>And there are more records to be discovered!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796873"/>
            <a:ext cx="8117928" cy="1698927"/>
          </a:xfrm>
          <a:prstGeom prst="rect">
            <a:avLst/>
          </a:prstGeom>
          <a:noFill/>
        </p:spPr>
        <p:txBody>
          <a:bodyPr wrap="none" rtlCol="0">
            <a:spAutoFit/>
          </a:bodyPr>
          <a:lstStyle/>
          <a:p>
            <a:r>
              <a:rPr lang="en-US" sz="3600" dirty="0" smtClean="0">
                <a:hlinkClick r:id="rId3"/>
              </a:rPr>
              <a:t>http://beta.worldcat.org/archivegrid</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048000" y="2209800"/>
            <a:ext cx="2895600" cy="533400"/>
          </a:xfrm>
          <a:prstGeom prst="roundRect">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ArchiveGrid Index</a:t>
            </a:r>
          </a:p>
        </p:txBody>
      </p:sp>
      <p:grpSp>
        <p:nvGrpSpPr>
          <p:cNvPr id="56" name="Group 55"/>
          <p:cNvGrpSpPr/>
          <p:nvPr/>
        </p:nvGrpSpPr>
        <p:grpSpPr>
          <a:xfrm>
            <a:off x="609600" y="2819400"/>
            <a:ext cx="3505200" cy="2743200"/>
            <a:chOff x="609600" y="2819400"/>
            <a:chExt cx="3505200" cy="2743200"/>
          </a:xfrm>
        </p:grpSpPr>
        <p:sp>
          <p:nvSpPr>
            <p:cNvPr id="4" name="Rounded Rectangle 3"/>
            <p:cNvSpPr/>
            <p:nvPr/>
          </p:nvSpPr>
          <p:spPr bwMode="auto">
            <a:xfrm>
              <a:off x="609600" y="3810000"/>
              <a:ext cx="3048000" cy="1752600"/>
            </a:xfrm>
            <a:prstGeom prst="roundRect">
              <a:avLst/>
            </a:prstGeom>
            <a:solidFill>
              <a:srgbClr val="2178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1.3 million</a:t>
              </a:r>
              <a:r>
                <a:rPr kumimoji="0" lang="en-US" sz="2400" b="1" i="0" u="none" strike="noStrike" cap="none" normalizeH="0" dirty="0" smtClean="0">
                  <a:ln>
                    <a:noFill/>
                  </a:ln>
                  <a:solidFill>
                    <a:schemeClr val="bg1"/>
                  </a:solidFill>
                  <a:effectLst/>
                  <a:latin typeface="Trebuchet MS" pitchFamily="34" charset="0"/>
                </a:rPr>
                <a:t> </a:t>
              </a:r>
              <a:r>
                <a:rPr kumimoji="0" lang="en-US" sz="2400" b="1" i="0" u="none" strike="noStrike" cap="none" normalizeH="0" baseline="0" dirty="0" err="1" smtClean="0">
                  <a:ln>
                    <a:noFill/>
                  </a:ln>
                  <a:solidFill>
                    <a:schemeClr val="bg1"/>
                  </a:solidFill>
                  <a:effectLst/>
                  <a:latin typeface="Trebuchet MS" pitchFamily="34" charset="0"/>
                </a:rPr>
                <a:t>WorldCat</a:t>
              </a:r>
              <a:r>
                <a:rPr kumimoji="0" lang="en-US" sz="2400" b="1" i="0" u="none" strike="noStrike" cap="none" normalizeH="0" baseline="0" dirty="0" smtClean="0">
                  <a:ln>
                    <a:noFill/>
                  </a:ln>
                  <a:solidFill>
                    <a:schemeClr val="bg1"/>
                  </a:solidFill>
                  <a:effectLst/>
                  <a:latin typeface="Trebuchet MS" pitchFamily="34" charset="0"/>
                </a:rPr>
                <a:t> Archival Collection Records</a:t>
              </a:r>
            </a:p>
          </p:txBody>
        </p:sp>
        <p:cxnSp>
          <p:nvCxnSpPr>
            <p:cNvPr id="12" name="Straight Arrow Connector 11"/>
            <p:cNvCxnSpPr/>
            <p:nvPr/>
          </p:nvCxnSpPr>
          <p:spPr bwMode="auto">
            <a:xfrm flipV="1">
              <a:off x="2133600" y="2819400"/>
              <a:ext cx="1981200" cy="838200"/>
            </a:xfrm>
            <a:prstGeom prst="straightConnector1">
              <a:avLst/>
            </a:prstGeom>
            <a:noFill/>
            <a:ln w="25400" cap="flat" cmpd="sng" algn="ctr">
              <a:solidFill>
                <a:srgbClr val="0070C0"/>
              </a:solidFill>
              <a:prstDash val="solid"/>
              <a:round/>
              <a:headEnd type="none" w="med" len="med"/>
              <a:tailEnd type="arrow"/>
            </a:ln>
            <a:effectLst/>
          </p:spPr>
        </p:cxnSp>
      </p:grpSp>
      <p:sp>
        <p:nvSpPr>
          <p:cNvPr id="22" name="TextBox 21"/>
          <p:cNvSpPr txBox="1"/>
          <p:nvPr/>
        </p:nvSpPr>
        <p:spPr>
          <a:xfrm>
            <a:off x="4876800" y="6172200"/>
            <a:ext cx="184731" cy="535531"/>
          </a:xfrm>
          <a:prstGeom prst="rect">
            <a:avLst/>
          </a:prstGeom>
          <a:noFill/>
        </p:spPr>
        <p:txBody>
          <a:bodyPr wrap="none" rtlCol="0">
            <a:spAutoFit/>
          </a:bodyPr>
          <a:lstStyle/>
          <a:p>
            <a:endParaRPr lang="en-US" dirty="0"/>
          </a:p>
        </p:txBody>
      </p:sp>
      <p:cxnSp>
        <p:nvCxnSpPr>
          <p:cNvPr id="27" name="Straight Arrow Connector 26"/>
          <p:cNvCxnSpPr/>
          <p:nvPr/>
        </p:nvCxnSpPr>
        <p:spPr bwMode="auto">
          <a:xfrm>
            <a:off x="4495800" y="1828800"/>
            <a:ext cx="0" cy="304800"/>
          </a:xfrm>
          <a:prstGeom prst="straightConnector1">
            <a:avLst/>
          </a:prstGeom>
          <a:noFill/>
          <a:ln w="25400" cap="flat" cmpd="sng" algn="ctr">
            <a:solidFill>
              <a:srgbClr val="0070C0"/>
            </a:solidFill>
            <a:prstDash val="solid"/>
            <a:round/>
            <a:headEnd type="arrow"/>
            <a:tailEnd type="arrow"/>
          </a:ln>
          <a:effectLst/>
        </p:spPr>
      </p:cxnSp>
      <p:grpSp>
        <p:nvGrpSpPr>
          <p:cNvPr id="24" name="Group 23"/>
          <p:cNvGrpSpPr/>
          <p:nvPr/>
        </p:nvGrpSpPr>
        <p:grpSpPr>
          <a:xfrm>
            <a:off x="4343400" y="2819400"/>
            <a:ext cx="4267200" cy="3273552"/>
            <a:chOff x="4343400" y="2819400"/>
            <a:chExt cx="4267200" cy="3273552"/>
          </a:xfrm>
        </p:grpSpPr>
        <p:sp>
          <p:nvSpPr>
            <p:cNvPr id="10" name="Flowchart: Multidocument 9"/>
            <p:cNvSpPr/>
            <p:nvPr/>
          </p:nvSpPr>
          <p:spPr bwMode="auto">
            <a:xfrm>
              <a:off x="7848600" y="4038600"/>
              <a:ext cx="755904" cy="606552"/>
            </a:xfrm>
            <a:prstGeom prst="flowChartMultidocumen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cxnSp>
          <p:nvCxnSpPr>
            <p:cNvPr id="14" name="Straight Arrow Connector 13"/>
            <p:cNvCxnSpPr/>
            <p:nvPr/>
          </p:nvCxnSpPr>
          <p:spPr bwMode="auto">
            <a:xfrm flipH="1" flipV="1">
              <a:off x="4876800" y="2819400"/>
              <a:ext cx="1066800" cy="304800"/>
            </a:xfrm>
            <a:prstGeom prst="straightConnector1">
              <a:avLst/>
            </a:prstGeom>
            <a:noFill/>
            <a:ln w="25400" cap="flat" cmpd="sng" algn="ctr">
              <a:solidFill>
                <a:srgbClr val="0070C0"/>
              </a:solidFill>
              <a:prstDash val="solid"/>
              <a:round/>
              <a:headEnd type="none" w="med" len="med"/>
              <a:tailEnd type="arrow"/>
            </a:ln>
            <a:effectLst/>
          </p:spPr>
        </p:cxnSp>
        <p:sp>
          <p:nvSpPr>
            <p:cNvPr id="32" name="Flowchart: Multidocument 31"/>
            <p:cNvSpPr/>
            <p:nvPr/>
          </p:nvSpPr>
          <p:spPr bwMode="auto">
            <a:xfrm>
              <a:off x="7467600" y="5029200"/>
              <a:ext cx="755904" cy="606552"/>
            </a:xfrm>
            <a:prstGeom prst="flowChartMultidocumen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33" name="Flowchart: Multidocument 32"/>
            <p:cNvSpPr/>
            <p:nvPr/>
          </p:nvSpPr>
          <p:spPr bwMode="auto">
            <a:xfrm>
              <a:off x="6477000" y="5486400"/>
              <a:ext cx="755904" cy="606552"/>
            </a:xfrm>
            <a:prstGeom prst="flowChartMultidocumen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34" name="Flowchart: Multidocument 33"/>
            <p:cNvSpPr/>
            <p:nvPr/>
          </p:nvSpPr>
          <p:spPr bwMode="auto">
            <a:xfrm>
              <a:off x="5334000" y="5410200"/>
              <a:ext cx="755904" cy="606552"/>
            </a:xfrm>
            <a:prstGeom prst="flowChartMultidocumen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35" name="Flowchart: Multidocument 34"/>
            <p:cNvSpPr/>
            <p:nvPr/>
          </p:nvSpPr>
          <p:spPr bwMode="auto">
            <a:xfrm>
              <a:off x="4343400" y="4953000"/>
              <a:ext cx="755904" cy="606552"/>
            </a:xfrm>
            <a:prstGeom prst="flowChartMultidocumen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23" name="TextBox 22"/>
            <p:cNvSpPr txBox="1"/>
            <p:nvPr/>
          </p:nvSpPr>
          <p:spPr>
            <a:xfrm>
              <a:off x="4876800" y="4495800"/>
              <a:ext cx="3733800" cy="535531"/>
            </a:xfrm>
            <a:prstGeom prst="rect">
              <a:avLst/>
            </a:prstGeom>
            <a:noFill/>
            <a:ln w="9525">
              <a:noFill/>
            </a:ln>
          </p:spPr>
          <p:txBody>
            <a:bodyPr wrap="square" rtlCol="0">
              <a:spAutoFit/>
            </a:bodyPr>
            <a:lstStyle/>
            <a:p>
              <a:r>
                <a:rPr lang="en-US" dirty="0" smtClean="0"/>
                <a:t>125,000 Finding A</a:t>
              </a:r>
              <a:r>
                <a:rPr lang="en-US" b="0" dirty="0" smtClean="0"/>
                <a:t>i</a:t>
              </a:r>
              <a:r>
                <a:rPr lang="en-US" dirty="0" smtClean="0"/>
                <a:t>ds</a:t>
              </a:r>
              <a:endParaRPr lang="en-US" dirty="0"/>
            </a:p>
          </p:txBody>
        </p:sp>
        <p:sp>
          <p:nvSpPr>
            <p:cNvPr id="5" name="Rounded Rectangle 4"/>
            <p:cNvSpPr/>
            <p:nvPr/>
          </p:nvSpPr>
          <p:spPr bwMode="auto">
            <a:xfrm>
              <a:off x="5105400" y="3200400"/>
              <a:ext cx="2057400" cy="533400"/>
            </a:xfrm>
            <a:prstGeom prst="roundRect">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Web Crawler</a:t>
              </a:r>
            </a:p>
          </p:txBody>
        </p:sp>
        <p:cxnSp>
          <p:nvCxnSpPr>
            <p:cNvPr id="39" name="Straight Arrow Connector 38"/>
            <p:cNvCxnSpPr/>
            <p:nvPr/>
          </p:nvCxnSpPr>
          <p:spPr bwMode="auto">
            <a:xfrm flipH="1">
              <a:off x="5181600" y="3886200"/>
              <a:ext cx="685800" cy="685800"/>
            </a:xfrm>
            <a:prstGeom prst="straightConnector1">
              <a:avLst/>
            </a:prstGeom>
            <a:noFill/>
            <a:ln w="9525" cap="flat" cmpd="sng" algn="ctr">
              <a:solidFill>
                <a:srgbClr val="92D050"/>
              </a:solidFill>
              <a:prstDash val="solid"/>
              <a:round/>
              <a:headEnd type="arrow"/>
              <a:tailEnd type="arrow"/>
            </a:ln>
            <a:effectLst/>
          </p:spPr>
        </p:cxnSp>
        <p:cxnSp>
          <p:nvCxnSpPr>
            <p:cNvPr id="41" name="Straight Arrow Connector 40"/>
            <p:cNvCxnSpPr/>
            <p:nvPr/>
          </p:nvCxnSpPr>
          <p:spPr bwMode="auto">
            <a:xfrm flipH="1">
              <a:off x="5791200" y="3886200"/>
              <a:ext cx="304800" cy="1371600"/>
            </a:xfrm>
            <a:prstGeom prst="straightConnector1">
              <a:avLst/>
            </a:prstGeom>
            <a:noFill/>
            <a:ln w="9525" cap="flat" cmpd="sng" algn="ctr">
              <a:solidFill>
                <a:srgbClr val="92D050"/>
              </a:solidFill>
              <a:prstDash val="solid"/>
              <a:round/>
              <a:headEnd type="arrow"/>
              <a:tailEnd type="arrow"/>
            </a:ln>
            <a:effectLst/>
          </p:spPr>
        </p:cxnSp>
        <p:cxnSp>
          <p:nvCxnSpPr>
            <p:cNvPr id="43" name="Straight Arrow Connector 42"/>
            <p:cNvCxnSpPr/>
            <p:nvPr/>
          </p:nvCxnSpPr>
          <p:spPr bwMode="auto">
            <a:xfrm>
              <a:off x="6248400" y="3886200"/>
              <a:ext cx="609600" cy="1447800"/>
            </a:xfrm>
            <a:prstGeom prst="straightConnector1">
              <a:avLst/>
            </a:prstGeom>
            <a:noFill/>
            <a:ln w="9525" cap="flat" cmpd="sng" algn="ctr">
              <a:solidFill>
                <a:srgbClr val="92D050"/>
              </a:solidFill>
              <a:prstDash val="solid"/>
              <a:round/>
              <a:headEnd type="arrow"/>
              <a:tailEnd type="arrow"/>
            </a:ln>
            <a:effectLst/>
          </p:spPr>
        </p:cxnSp>
        <p:cxnSp>
          <p:nvCxnSpPr>
            <p:cNvPr id="49" name="Straight Arrow Connector 48"/>
            <p:cNvCxnSpPr/>
            <p:nvPr/>
          </p:nvCxnSpPr>
          <p:spPr bwMode="auto">
            <a:xfrm>
              <a:off x="6477000" y="3886200"/>
              <a:ext cx="990600" cy="1066800"/>
            </a:xfrm>
            <a:prstGeom prst="straightConnector1">
              <a:avLst/>
            </a:prstGeom>
            <a:noFill/>
            <a:ln w="9525" cap="flat" cmpd="sng" algn="ctr">
              <a:solidFill>
                <a:srgbClr val="92D050"/>
              </a:solidFill>
              <a:prstDash val="solid"/>
              <a:round/>
              <a:headEnd type="arrow"/>
              <a:tailEnd type="arrow"/>
            </a:ln>
            <a:effectLst/>
          </p:spPr>
        </p:cxnSp>
        <p:cxnSp>
          <p:nvCxnSpPr>
            <p:cNvPr id="52" name="Straight Arrow Connector 51"/>
            <p:cNvCxnSpPr/>
            <p:nvPr/>
          </p:nvCxnSpPr>
          <p:spPr bwMode="auto">
            <a:xfrm>
              <a:off x="6705600" y="3886200"/>
              <a:ext cx="1066800" cy="457200"/>
            </a:xfrm>
            <a:prstGeom prst="straightConnector1">
              <a:avLst/>
            </a:prstGeom>
            <a:noFill/>
            <a:ln w="9525" cap="flat" cmpd="sng" algn="ctr">
              <a:solidFill>
                <a:srgbClr val="92D050"/>
              </a:solidFill>
              <a:prstDash val="solid"/>
              <a:round/>
              <a:headEnd type="arrow"/>
              <a:tailEnd type="arrow"/>
            </a:ln>
            <a:effectLst/>
          </p:spPr>
        </p:cxnSp>
      </p:grpSp>
      <p:pic>
        <p:nvPicPr>
          <p:cNvPr id="7170" name="Picture 2"/>
          <p:cNvPicPr>
            <a:picLocks noChangeAspect="1" noChangeArrowheads="1"/>
          </p:cNvPicPr>
          <p:nvPr/>
        </p:nvPicPr>
        <p:blipFill>
          <a:blip r:embed="rId3" cstate="print"/>
          <a:srcRect/>
          <a:stretch>
            <a:fillRect/>
          </a:stretch>
        </p:blipFill>
        <p:spPr bwMode="auto">
          <a:xfrm>
            <a:off x="3048000" y="228600"/>
            <a:ext cx="2819400" cy="148026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ArchiveGrid is active and growing</a:t>
            </a:r>
            <a:endParaRPr lang="en-US" dirty="0"/>
          </a:p>
        </p:txBody>
      </p:sp>
      <p:pic>
        <p:nvPicPr>
          <p:cNvPr id="5" name="Content Placeholder 4" descr="untitled.png"/>
          <p:cNvPicPr>
            <a:picLocks noGrp="1" noChangeAspect="1"/>
          </p:cNvPicPr>
          <p:nvPr>
            <p:ph idx="10"/>
          </p:nvPr>
        </p:nvPicPr>
        <p:blipFill>
          <a:blip r:embed="rId3" cstate="print"/>
          <a:stretch>
            <a:fillRect/>
          </a:stretch>
        </p:blipFill>
        <p:spPr>
          <a:xfrm>
            <a:off x="762000" y="800100"/>
            <a:ext cx="5715000" cy="4762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Content Placeholder 3"/>
          <p:cNvSpPr>
            <a:spLocks noGrp="1"/>
          </p:cNvSpPr>
          <p:nvPr>
            <p:ph sz="half" idx="4294967295"/>
          </p:nvPr>
        </p:nvSpPr>
        <p:spPr>
          <a:xfrm>
            <a:off x="5943600" y="1752600"/>
            <a:ext cx="2667000" cy="4419600"/>
          </a:xfrm>
        </p:spPr>
        <p:txBody>
          <a:bodyPr/>
          <a:lstStyle/>
          <a:p>
            <a:r>
              <a:rPr lang="en-US" dirty="0" smtClean="0"/>
              <a:t>Total records </a:t>
            </a:r>
          </a:p>
          <a:p>
            <a:r>
              <a:rPr lang="en-US" dirty="0" smtClean="0"/>
              <a:t>in the system </a:t>
            </a:r>
          </a:p>
          <a:p>
            <a:r>
              <a:rPr lang="en-US" dirty="0" smtClean="0"/>
              <a:t>increased by </a:t>
            </a:r>
          </a:p>
          <a:p>
            <a:r>
              <a:rPr lang="en-US" dirty="0" smtClean="0"/>
              <a:t>27% since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talk about today</a:t>
            </a:r>
            <a:endParaRPr lang="en-US" dirty="0"/>
          </a:p>
        </p:txBody>
      </p:sp>
      <p:sp>
        <p:nvSpPr>
          <p:cNvPr id="3" name="Content Placeholder 2"/>
          <p:cNvSpPr>
            <a:spLocks noGrp="1"/>
          </p:cNvSpPr>
          <p:nvPr>
            <p:ph idx="1"/>
          </p:nvPr>
        </p:nvSpPr>
        <p:spPr/>
        <p:txBody>
          <a:bodyPr/>
          <a:lstStyle/>
          <a:p>
            <a:r>
              <a:rPr lang="en-US" dirty="0" smtClean="0"/>
              <a:t>A brief history</a:t>
            </a:r>
          </a:p>
          <a:p>
            <a:r>
              <a:rPr lang="en-US" dirty="0" smtClean="0"/>
              <a:t>A demonstration of ArchiveGrid</a:t>
            </a:r>
          </a:p>
          <a:p>
            <a:r>
              <a:rPr lang="en-US" dirty="0" smtClean="0"/>
              <a:t>Updates on planned enhancements</a:t>
            </a:r>
          </a:p>
          <a:p>
            <a:r>
              <a:rPr lang="en-US" dirty="0" smtClean="0"/>
              <a:t>Questions and discussion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feedback, consulting with the community, and improving ArchiveGrid</a:t>
            </a:r>
            <a:endParaRPr lang="en-US" dirty="0"/>
          </a:p>
        </p:txBody>
      </p:sp>
      <p:pic>
        <p:nvPicPr>
          <p:cNvPr id="10" name="Picture 9" descr="agdemo.jpg"/>
          <p:cNvPicPr>
            <a:picLocks noChangeAspect="1"/>
          </p:cNvPicPr>
          <p:nvPr/>
        </p:nvPicPr>
        <p:blipFill>
          <a:blip r:embed="rId3" cstate="print"/>
          <a:stretch>
            <a:fillRect/>
          </a:stretch>
        </p:blipFill>
        <p:spPr>
          <a:xfrm>
            <a:off x="1219200" y="1362207"/>
            <a:ext cx="5650992" cy="459306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a:off x="3505200" y="4724400"/>
            <a:ext cx="5181600" cy="533400"/>
          </a:xfrm>
          <a:prstGeom prst="rect">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Demonstrating ArchiveGrid</a:t>
            </a:r>
            <a:r>
              <a:rPr kumimoji="0" lang="en-US" sz="2400" b="1" i="0" u="none" strike="noStrike" cap="none" normalizeH="0" dirty="0" smtClean="0">
                <a:ln>
                  <a:noFill/>
                </a:ln>
                <a:solidFill>
                  <a:schemeClr val="bg1"/>
                </a:solidFill>
                <a:effectLst/>
                <a:latin typeface="Trebuchet MS" pitchFamily="34" charset="0"/>
              </a:rPr>
              <a:t> at SAA</a:t>
            </a:r>
            <a:endParaRPr kumimoji="0" lang="en-US" sz="2400" b="1" i="0" u="none" strike="noStrike" cap="none" normalizeH="0" baseline="0" dirty="0" smtClean="0">
              <a:ln>
                <a:noFill/>
              </a:ln>
              <a:solidFill>
                <a:schemeClr val="bg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Enhancements to ArchiveGrid</a:t>
            </a:r>
            <a:endParaRPr lang="en-US" dirty="0"/>
          </a:p>
        </p:txBody>
      </p:sp>
      <p:sp>
        <p:nvSpPr>
          <p:cNvPr id="3" name="Content Placeholder 2"/>
          <p:cNvSpPr>
            <a:spLocks noGrp="1"/>
          </p:cNvSpPr>
          <p:nvPr>
            <p:ph idx="1"/>
          </p:nvPr>
        </p:nvSpPr>
        <p:spPr/>
        <p:txBody>
          <a:bodyPr/>
          <a:lstStyle/>
          <a:p>
            <a:pPr marL="469900" indent="-457200">
              <a:buFont typeface="+mj-lt"/>
              <a:buAutoNum type="arabicPeriod"/>
            </a:pPr>
            <a:r>
              <a:rPr lang="en-US" dirty="0" smtClean="0"/>
              <a:t>Improved ranking of keyword search results</a:t>
            </a:r>
          </a:p>
          <a:p>
            <a:pPr marL="469900" indent="-457200">
              <a:buFont typeface="+mj-lt"/>
              <a:buAutoNum type="arabicPeriod"/>
            </a:pPr>
            <a:r>
              <a:rPr lang="en-US" dirty="0" smtClean="0"/>
              <a:t>More result set facets, including names found in archival descriptions</a:t>
            </a:r>
          </a:p>
          <a:p>
            <a:pPr marL="469900" indent="-457200">
              <a:buFont typeface="+mj-lt"/>
              <a:buAutoNum type="arabicPeriod"/>
            </a:pPr>
            <a:r>
              <a:rPr lang="en-US" dirty="0" smtClean="0"/>
              <a:t>An API / web service for searching</a:t>
            </a:r>
          </a:p>
          <a:p>
            <a:pPr marL="469900" indent="-457200">
              <a:buFont typeface="+mj-lt"/>
              <a:buAutoNum type="arabicPeriod"/>
            </a:pPr>
            <a:r>
              <a:rPr lang="en-US" dirty="0" smtClean="0"/>
              <a:t>Adaptive display for tablets and </a:t>
            </a:r>
            <a:r>
              <a:rPr lang="en-US" dirty="0" err="1" smtClean="0"/>
              <a:t>smartphones</a:t>
            </a:r>
            <a:endParaRPr lang="en-US" dirty="0" smtClean="0"/>
          </a:p>
          <a:p>
            <a:pPr marL="469900" indent="-457200">
              <a:buFont typeface="+mj-lt"/>
              <a:buAutoNum type="arabicPeriod"/>
            </a:pPr>
            <a:r>
              <a:rPr lang="en-US" dirty="0" smtClean="0"/>
              <a:t>Additional contributors and collections</a:t>
            </a:r>
          </a:p>
          <a:p>
            <a:pPr marL="469900" indent="-457200">
              <a:buFont typeface="+mj-lt"/>
              <a:buAutoNum type="arabicPeriod"/>
            </a:pPr>
            <a:r>
              <a:rPr lang="en-US" dirty="0" smtClean="0"/>
              <a:t>Updated user and usability studies</a:t>
            </a:r>
          </a:p>
          <a:p>
            <a:pPr marL="469900" indent="-457200">
              <a:buFont typeface="+mj-lt"/>
              <a:buAutoNum type="arabicPeriod"/>
            </a:pPr>
            <a:r>
              <a:rPr lang="en-US" dirty="0" smtClean="0"/>
              <a:t>Connecting to the Social Graph</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Improved ranking of keyword search results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362200" y="1143000"/>
            <a:ext cx="4538663" cy="47878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More result set facets, including names found in archival descriptions</a:t>
            </a:r>
            <a:br>
              <a:rPr lang="en-US" dirty="0" smtClean="0"/>
            </a:br>
            <a:r>
              <a:rPr lang="en-US" dirty="0" smtClean="0"/>
              <a:t> </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3276600" y="1295400"/>
            <a:ext cx="2644464" cy="48910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An API / web service for searching</a:t>
            </a:r>
            <a:br>
              <a:rPr lang="en-US" dirty="0" smtClean="0"/>
            </a:br>
            <a:r>
              <a:rPr lang="en-US" dirty="0" smtClean="0"/>
              <a:t> </a:t>
            </a:r>
            <a:br>
              <a:rPr lang="en-US" dirty="0" smtClean="0"/>
            </a:br>
            <a:r>
              <a:rPr lang="en-US" dirty="0" smtClean="0"/>
              <a:t> </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476250" y="1752600"/>
            <a:ext cx="4286250" cy="3429000"/>
          </a:xfrm>
          <a:prstGeom prst="rect">
            <a:avLst/>
          </a:prstGeom>
          <a:noFill/>
          <a:ln w="9525">
            <a:solidFill>
              <a:schemeClr val="tx1"/>
            </a:solidFill>
            <a:miter lim="800000"/>
            <a:headEnd/>
            <a:tailEnd/>
          </a:ln>
        </p:spPr>
      </p:pic>
      <p:sp>
        <p:nvSpPr>
          <p:cNvPr id="5" name="Curved Left Arrow 4"/>
          <p:cNvSpPr/>
          <p:nvPr/>
        </p:nvSpPr>
        <p:spPr bwMode="auto">
          <a:xfrm>
            <a:off x="4953000" y="3429000"/>
            <a:ext cx="731520" cy="1216152"/>
          </a:xfrm>
          <a:prstGeom prst="curvedLeftArrow">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6" name="Rounded Rectangle 5"/>
          <p:cNvSpPr/>
          <p:nvPr/>
        </p:nvSpPr>
        <p:spPr bwMode="auto">
          <a:xfrm>
            <a:off x="3352800" y="3962400"/>
            <a:ext cx="1295400" cy="1143000"/>
          </a:xfrm>
          <a:prstGeom prst="roundRect">
            <a:avLst/>
          </a:prstGeom>
          <a:solidFill>
            <a:srgbClr val="2178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lang="en-US" sz="1400" dirty="0" smtClean="0">
                <a:solidFill>
                  <a:schemeClr val="bg1"/>
                </a:solidFill>
              </a:rPr>
              <a:t>ArchiveGrid results</a:t>
            </a:r>
            <a:endParaRPr kumimoji="0" lang="en-US" sz="1400" b="1" i="0" u="none" strike="noStrike" cap="none" normalizeH="0" baseline="0" dirty="0" smtClean="0">
              <a:ln>
                <a:noFill/>
              </a:ln>
              <a:solidFill>
                <a:schemeClr val="bg1"/>
              </a:solidFill>
              <a:effectLst/>
              <a:latin typeface="Trebuchet MS" pitchFamily="34" charset="0"/>
            </a:endParaRPr>
          </a:p>
        </p:txBody>
      </p:sp>
      <p:sp>
        <p:nvSpPr>
          <p:cNvPr id="7" name="Rounded Rectangle 6"/>
          <p:cNvSpPr/>
          <p:nvPr/>
        </p:nvSpPr>
        <p:spPr bwMode="auto">
          <a:xfrm>
            <a:off x="5791200" y="3124200"/>
            <a:ext cx="2895600" cy="990600"/>
          </a:xfrm>
          <a:prstGeom prst="roundRect">
            <a:avLst/>
          </a:prstGeom>
          <a:solidFill>
            <a:srgbClr val="2178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ArchiveGrid web service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Adaptive display for tablets and </a:t>
            </a:r>
            <a:r>
              <a:rPr lang="en-US" dirty="0" err="1" smtClean="0"/>
              <a:t>smartphones</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00200" y="2133600"/>
            <a:ext cx="2686050" cy="26860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191000" y="1828800"/>
            <a:ext cx="2809875"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Additional contributors and collections</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 </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1371600"/>
            <a:ext cx="8142024" cy="35861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Updated user and usability studies</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 </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990602" y="854576"/>
            <a:ext cx="4724400" cy="4681580"/>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4" cstate="print"/>
          <a:srcRect/>
          <a:stretch>
            <a:fillRect/>
          </a:stretch>
        </p:blipFill>
        <p:spPr bwMode="auto">
          <a:xfrm>
            <a:off x="2209802" y="1083176"/>
            <a:ext cx="4543507" cy="4846637"/>
          </a:xfrm>
          <a:prstGeom prst="rect">
            <a:avLst/>
          </a:prstGeom>
          <a:ln>
            <a:noFill/>
          </a:ln>
          <a:effectLst>
            <a:outerShdw blurRad="292100" dist="139700" dir="2700000" algn="tl" rotWithShape="0">
              <a:srgbClr val="333333">
                <a:alpha val="65000"/>
              </a:srgbClr>
            </a:outerShdw>
          </a:effectLst>
        </p:spPr>
      </p:pic>
      <p:pic>
        <p:nvPicPr>
          <p:cNvPr id="4101" name="Picture 5"/>
          <p:cNvPicPr>
            <a:picLocks noChangeAspect="1" noChangeArrowheads="1"/>
          </p:cNvPicPr>
          <p:nvPr/>
        </p:nvPicPr>
        <p:blipFill>
          <a:blip r:embed="rId5" cstate="print"/>
          <a:srcRect/>
          <a:stretch>
            <a:fillRect/>
          </a:stretch>
        </p:blipFill>
        <p:spPr bwMode="auto">
          <a:xfrm>
            <a:off x="3276601" y="1295400"/>
            <a:ext cx="4571999" cy="47842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rchivegrid_social.png"/>
          <p:cNvPicPr>
            <a:picLocks noChangeAspect="1"/>
          </p:cNvPicPr>
          <p:nvPr/>
        </p:nvPicPr>
        <p:blipFill>
          <a:blip r:embed="rId2" cstate="print"/>
          <a:stretch>
            <a:fillRect/>
          </a:stretch>
        </p:blipFill>
        <p:spPr>
          <a:xfrm>
            <a:off x="3352800" y="2819400"/>
            <a:ext cx="5534025" cy="3333750"/>
          </a:xfrm>
          <a:prstGeom prst="rect">
            <a:avLst/>
          </a:prstGeom>
          <a:noFill/>
          <a:ln>
            <a:noFill/>
          </a:ln>
        </p:spPr>
      </p:pic>
      <p:sp>
        <p:nvSpPr>
          <p:cNvPr id="4" name="Title 3"/>
          <p:cNvSpPr>
            <a:spLocks noGrp="1"/>
          </p:cNvSpPr>
          <p:nvPr>
            <p:ph type="title"/>
          </p:nvPr>
        </p:nvSpPr>
        <p:spPr/>
        <p:txBody>
          <a:bodyPr/>
          <a:lstStyle/>
          <a:p>
            <a:r>
              <a:rPr lang="en-US" dirty="0" smtClean="0"/>
              <a:t>7. Connecting to the Social Graph</a:t>
            </a:r>
            <a:endParaRPr lang="en-US" dirty="0"/>
          </a:p>
        </p:txBody>
      </p:sp>
      <p:sp>
        <p:nvSpPr>
          <p:cNvPr id="11" name="Rectangle 10"/>
          <p:cNvSpPr/>
          <p:nvPr/>
        </p:nvSpPr>
        <p:spPr bwMode="auto">
          <a:xfrm>
            <a:off x="1143000" y="1143000"/>
            <a:ext cx="8001000" cy="5105400"/>
          </a:xfrm>
          <a:prstGeom prst="rect">
            <a:avLst/>
          </a:prstGeom>
          <a:solidFill>
            <a:schemeClr val="bg1">
              <a:alpha val="64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5" name="Content Placeholder 4"/>
          <p:cNvSpPr>
            <a:spLocks noGrp="1"/>
          </p:cNvSpPr>
          <p:nvPr>
            <p:ph idx="1"/>
          </p:nvPr>
        </p:nvSpPr>
        <p:spPr/>
        <p:txBody>
          <a:bodyPr/>
          <a:lstStyle/>
          <a:p>
            <a:r>
              <a:rPr lang="en-US" dirty="0" smtClean="0"/>
              <a:t>“Like” an archive in </a:t>
            </a:r>
            <a:r>
              <a:rPr lang="en-US" dirty="0" err="1" smtClean="0"/>
              <a:t>Facebook</a:t>
            </a:r>
            <a:endParaRPr lang="en-US" dirty="0" smtClean="0"/>
          </a:p>
          <a:p>
            <a:r>
              <a:rPr lang="en-US" dirty="0" smtClean="0"/>
              <a:t>Tweet a discovery of, or a question about, a collection</a:t>
            </a:r>
          </a:p>
          <a:p>
            <a:r>
              <a:rPr lang="en-US" dirty="0" smtClean="0"/>
              <a:t>Recommendations and connections from friends, colleagues, and others with mutual interests</a:t>
            </a:r>
          </a:p>
          <a:p>
            <a:r>
              <a:rPr lang="en-US" dirty="0" smtClean="0"/>
              <a:t>Accept and return user-contributed content</a:t>
            </a:r>
          </a:p>
          <a:p>
            <a:r>
              <a:rPr lang="en-US" dirty="0" smtClean="0"/>
              <a:t>Stories from ArchiveGrid</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OCLC Research -- </a:t>
            </a:r>
            <a:br>
              <a:rPr lang="en-US" dirty="0" smtClean="0"/>
            </a:br>
            <a:r>
              <a:rPr lang="en-US" dirty="0" smtClean="0"/>
              <a:t>Mobilizing Unique Materials</a:t>
            </a:r>
            <a:endParaRPr lang="en-US" dirty="0"/>
          </a:p>
        </p:txBody>
      </p:sp>
      <p:sp>
        <p:nvSpPr>
          <p:cNvPr id="3" name="Content Placeholder 2"/>
          <p:cNvSpPr>
            <a:spLocks noGrp="1"/>
          </p:cNvSpPr>
          <p:nvPr>
            <p:ph idx="1"/>
          </p:nvPr>
        </p:nvSpPr>
        <p:spPr>
          <a:xfrm>
            <a:off x="457200" y="1447800"/>
            <a:ext cx="7702551" cy="3200399"/>
          </a:xfrm>
        </p:spPr>
        <p:txBody>
          <a:bodyPr/>
          <a:lstStyle/>
          <a:p>
            <a:r>
              <a:rPr lang="en-US" dirty="0" smtClean="0"/>
              <a:t>introducing cooperative models of acquiring, managing and disclosing collections</a:t>
            </a:r>
          </a:p>
          <a:p>
            <a:r>
              <a:rPr lang="en-US" dirty="0" smtClean="0"/>
              <a:t>helping libraries, archives and museums achieve a common understanding of the processes for which they should be responsible</a:t>
            </a:r>
          </a:p>
          <a:p>
            <a:r>
              <a:rPr lang="en-US" dirty="0" smtClean="0"/>
              <a:t>demonstrating these new frameworks through prototypes, and </a:t>
            </a:r>
          </a:p>
          <a:p>
            <a:r>
              <a:rPr lang="en-US" dirty="0" smtClean="0"/>
              <a:t>enabling them through open source code and architectures.</a:t>
            </a:r>
          </a:p>
          <a:p>
            <a:endParaRPr lang="en-US" dirty="0"/>
          </a:p>
        </p:txBody>
      </p:sp>
      <p:sp>
        <p:nvSpPr>
          <p:cNvPr id="4" name="TextBox 3"/>
          <p:cNvSpPr txBox="1"/>
          <p:nvPr/>
        </p:nvSpPr>
        <p:spPr>
          <a:xfrm>
            <a:off x="762000" y="5734744"/>
            <a:ext cx="7429213" cy="1123256"/>
          </a:xfrm>
          <a:prstGeom prst="rect">
            <a:avLst/>
          </a:prstGeom>
          <a:noFill/>
        </p:spPr>
        <p:txBody>
          <a:bodyPr wrap="none" rtlCol="0">
            <a:spAutoFit/>
          </a:bodyPr>
          <a:lstStyle/>
          <a:p>
            <a:r>
              <a:rPr lang="en-US" dirty="0" smtClean="0">
                <a:hlinkClick r:id="rId2"/>
              </a:rPr>
              <a:t>http://www.oclc.org/research/activities/mum.htm</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ArchiveGrid … how it all began</a:t>
            </a:r>
            <a:endParaRPr lang="en-US" dirty="0"/>
          </a:p>
        </p:txBody>
      </p:sp>
      <p:sp>
        <p:nvSpPr>
          <p:cNvPr id="3" name="Content Placeholder 2"/>
          <p:cNvSpPr>
            <a:spLocks noGrp="1"/>
          </p:cNvSpPr>
          <p:nvPr>
            <p:ph idx="1"/>
          </p:nvPr>
        </p:nvSpPr>
        <p:spPr/>
        <p:txBody>
          <a:bodyPr/>
          <a:lstStyle/>
          <a:p>
            <a:r>
              <a:rPr lang="en-US" dirty="0" smtClean="0"/>
              <a:t>ArchiveGrid grew from an RLG project in 1999 called “Archival Resources”</a:t>
            </a:r>
          </a:p>
          <a:p>
            <a:r>
              <a:rPr lang="en-US" dirty="0" smtClean="0"/>
              <a:t>Archival Resources helped us understand how EAD finding aids could be aggregated, indexed, and searched</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 and automated metadata extraction</a:t>
            </a:r>
            <a:endParaRPr lang="en-US" dirty="0"/>
          </a:p>
        </p:txBody>
      </p:sp>
      <p:sp>
        <p:nvSpPr>
          <p:cNvPr id="5" name="TextBox 4"/>
          <p:cNvSpPr txBox="1"/>
          <p:nvPr/>
        </p:nvSpPr>
        <p:spPr>
          <a:xfrm>
            <a:off x="457200" y="1600200"/>
            <a:ext cx="3200400" cy="4067717"/>
          </a:xfrm>
          <a:prstGeom prst="rect">
            <a:avLst/>
          </a:prstGeom>
          <a:noFill/>
        </p:spPr>
        <p:txBody>
          <a:bodyPr wrap="square" rtlCol="0">
            <a:spAutoFit/>
          </a:bodyPr>
          <a:lstStyle/>
          <a:p>
            <a:pPr algn="just"/>
            <a:r>
              <a:rPr lang="en-US" sz="800" dirty="0" smtClean="0"/>
              <a:t>Mary Frick Jacobs was born Mary Sloan Frick daughter of wealthy Baltimore lawyer William Frederick Frick in 1848 In 1873 she married Robert Garrett son of John Work Garrett and a prominent businessman who served for several years as the president of the B&amp;O Railroad Both </a:t>
            </a:r>
            <a:r>
              <a:rPr lang="en-US" sz="800" dirty="0" err="1" smtClean="0"/>
              <a:t>Mr</a:t>
            </a:r>
            <a:r>
              <a:rPr lang="en-US" sz="800" dirty="0" smtClean="0"/>
              <a:t> and </a:t>
            </a:r>
            <a:r>
              <a:rPr lang="en-US" sz="800" dirty="0" err="1" smtClean="0"/>
              <a:t>Mrs</a:t>
            </a:r>
            <a:r>
              <a:rPr lang="en-US" sz="800" dirty="0" smtClean="0"/>
              <a:t> Garrett were involved in numerous charitable organizations and </a:t>
            </a:r>
            <a:r>
              <a:rPr lang="en-US" sz="800" dirty="0" err="1" smtClean="0"/>
              <a:t>Mrs</a:t>
            </a:r>
            <a:r>
              <a:rPr lang="en-US" sz="800" dirty="0" smtClean="0"/>
              <a:t> Garrett also became quite well known for her skills in entertaining The </a:t>
            </a:r>
            <a:r>
              <a:rPr lang="en-US" sz="800" dirty="0" err="1" smtClean="0"/>
              <a:t>Garretts</a:t>
            </a:r>
            <a:r>
              <a:rPr lang="en-US" sz="800" dirty="0" smtClean="0"/>
              <a:t> owned two homes in Baltimore Uplands a large property on the outskirts of the city and one at Mount Vernon Place (now known as the Engineers Club at the Garrett-Jacobs Mansion) In 1884 as </a:t>
            </a:r>
            <a:r>
              <a:rPr lang="en-US" sz="800" dirty="0" err="1" smtClean="0"/>
              <a:t>Mr</a:t>
            </a:r>
            <a:r>
              <a:rPr lang="en-US" sz="800" dirty="0" smtClean="0"/>
              <a:t> Garrett was working his way up the ranks of B&amp;O executives Mary hired Sanford White to renovate their Mount Vernon Place home and expand it into the house next door which they had also purchased In 1885 Mary had her portrait painted by </a:t>
            </a:r>
            <a:r>
              <a:rPr lang="en-US" sz="800" dirty="0" err="1" smtClean="0"/>
              <a:t>Alexandre</a:t>
            </a:r>
            <a:r>
              <a:rPr lang="en-US" sz="800" dirty="0" smtClean="0"/>
              <a:t> </a:t>
            </a:r>
            <a:r>
              <a:rPr lang="en-US" sz="800" dirty="0" err="1" smtClean="0"/>
              <a:t>Cabanel</a:t>
            </a:r>
            <a:r>
              <a:rPr lang="en-US" sz="800" dirty="0" smtClean="0"/>
              <a:t> in Paris and soon after added several important paintings to her collection By 1887 </a:t>
            </a:r>
            <a:r>
              <a:rPr lang="en-US" sz="800" dirty="0" err="1" smtClean="0"/>
              <a:t>Mr</a:t>
            </a:r>
            <a:r>
              <a:rPr lang="en-US" sz="800" dirty="0" smtClean="0"/>
              <a:t> Garrett was ill and trips to Europe and the art purchases that went along with them came to a halt </a:t>
            </a:r>
            <a:r>
              <a:rPr lang="en-US" sz="800" dirty="0" err="1" smtClean="0"/>
              <a:t>Mr</a:t>
            </a:r>
            <a:r>
              <a:rPr lang="en-US" sz="800" dirty="0" smtClean="0"/>
              <a:t> Garrett died in 1896 after a long battle with his health In 1901 </a:t>
            </a:r>
            <a:r>
              <a:rPr lang="en-US" sz="800" dirty="0" err="1" smtClean="0"/>
              <a:t>Mrs</a:t>
            </a:r>
            <a:r>
              <a:rPr lang="en-US" sz="800" dirty="0" smtClean="0"/>
              <a:t> Garrett hired John Russell Pope who would later design the Baltimore Museum of Art and make further renovations to the Mount Vernon Place house to build a home for her in Newport Rhode Island </a:t>
            </a:r>
            <a:r>
              <a:rPr lang="en-US" sz="800" dirty="0" err="1" smtClean="0"/>
              <a:t>Mrs</a:t>
            </a:r>
            <a:r>
              <a:rPr lang="en-US" sz="800" dirty="0" smtClean="0"/>
              <a:t> Garrett would spend her summers at the estate called </a:t>
            </a:r>
            <a:r>
              <a:rPr lang="en-US" sz="800" dirty="0" err="1" smtClean="0"/>
              <a:t>Whiteholme</a:t>
            </a:r>
            <a:r>
              <a:rPr lang="en-US" sz="800" dirty="0" smtClean="0"/>
              <a:t> until her death It was demolished in 1963 On April 2nd 1902 Mary married physician Dr Henry Barton Jacobs The new </a:t>
            </a:r>
            <a:r>
              <a:rPr lang="en-US" sz="800" dirty="0" err="1" smtClean="0"/>
              <a:t>Mrs</a:t>
            </a:r>
            <a:r>
              <a:rPr lang="en-US" sz="800" dirty="0" smtClean="0"/>
              <a:t> Jacobs had begun collecting art to</a:t>
            </a:r>
            <a:endParaRPr lang="en-US" sz="800" dirty="0"/>
          </a:p>
        </p:txBody>
      </p:sp>
      <p:grpSp>
        <p:nvGrpSpPr>
          <p:cNvPr id="23" name="Group 22"/>
          <p:cNvGrpSpPr/>
          <p:nvPr/>
        </p:nvGrpSpPr>
        <p:grpSpPr>
          <a:xfrm>
            <a:off x="2590800" y="1743468"/>
            <a:ext cx="6157757" cy="3666732"/>
            <a:chOff x="2590800" y="1743468"/>
            <a:chExt cx="6157757" cy="3666732"/>
          </a:xfrm>
        </p:grpSpPr>
        <p:sp>
          <p:nvSpPr>
            <p:cNvPr id="6" name="TextBox 5"/>
            <p:cNvSpPr txBox="1"/>
            <p:nvPr/>
          </p:nvSpPr>
          <p:spPr>
            <a:xfrm>
              <a:off x="5257800" y="1743468"/>
              <a:ext cx="1471878" cy="313932"/>
            </a:xfrm>
            <a:prstGeom prst="rect">
              <a:avLst/>
            </a:prstGeom>
            <a:noFill/>
          </p:spPr>
          <p:txBody>
            <a:bodyPr wrap="none" rtlCol="0">
              <a:spAutoFit/>
            </a:bodyPr>
            <a:lstStyle/>
            <a:p>
              <a:r>
                <a:rPr lang="en-US" sz="1200" dirty="0" smtClean="0"/>
                <a:t>Mary Frick Jacobs</a:t>
              </a:r>
              <a:endParaRPr lang="en-US" sz="1200" dirty="0"/>
            </a:p>
          </p:txBody>
        </p:sp>
        <p:sp>
          <p:nvSpPr>
            <p:cNvPr id="7" name="TextBox 6"/>
            <p:cNvSpPr txBox="1"/>
            <p:nvPr/>
          </p:nvSpPr>
          <p:spPr>
            <a:xfrm>
              <a:off x="6477000" y="2048268"/>
              <a:ext cx="1370888" cy="313932"/>
            </a:xfrm>
            <a:prstGeom prst="rect">
              <a:avLst/>
            </a:prstGeom>
            <a:noFill/>
          </p:spPr>
          <p:txBody>
            <a:bodyPr wrap="none" rtlCol="0">
              <a:spAutoFit/>
            </a:bodyPr>
            <a:lstStyle/>
            <a:p>
              <a:r>
                <a:rPr lang="en-US" sz="1200" dirty="0" smtClean="0"/>
                <a:t>Mary Sloan Frick</a:t>
              </a:r>
              <a:endParaRPr lang="en-US" sz="1200" dirty="0"/>
            </a:p>
          </p:txBody>
        </p:sp>
        <p:sp>
          <p:nvSpPr>
            <p:cNvPr id="8" name="TextBox 7"/>
            <p:cNvSpPr txBox="1"/>
            <p:nvPr/>
          </p:nvSpPr>
          <p:spPr>
            <a:xfrm>
              <a:off x="4648200" y="2657868"/>
              <a:ext cx="3858978" cy="313932"/>
            </a:xfrm>
            <a:prstGeom prst="rect">
              <a:avLst/>
            </a:prstGeom>
            <a:noFill/>
          </p:spPr>
          <p:txBody>
            <a:bodyPr wrap="square" rtlCol="0">
              <a:spAutoFit/>
            </a:bodyPr>
            <a:lstStyle/>
            <a:p>
              <a:r>
                <a:rPr lang="en-US" sz="1200" dirty="0" smtClean="0"/>
                <a:t>William Frederick Frick</a:t>
              </a:r>
              <a:endParaRPr lang="en-US" sz="1200" dirty="0"/>
            </a:p>
          </p:txBody>
        </p:sp>
        <p:sp>
          <p:nvSpPr>
            <p:cNvPr id="9" name="TextBox 8"/>
            <p:cNvSpPr txBox="1"/>
            <p:nvPr/>
          </p:nvSpPr>
          <p:spPr>
            <a:xfrm>
              <a:off x="5029200" y="2200668"/>
              <a:ext cx="1242648" cy="313932"/>
            </a:xfrm>
            <a:prstGeom prst="rect">
              <a:avLst/>
            </a:prstGeom>
            <a:noFill/>
          </p:spPr>
          <p:txBody>
            <a:bodyPr wrap="none" rtlCol="0">
              <a:spAutoFit/>
            </a:bodyPr>
            <a:lstStyle/>
            <a:p>
              <a:r>
                <a:rPr lang="en-US" sz="1200" dirty="0" smtClean="0"/>
                <a:t>Robert Garrett</a:t>
              </a:r>
              <a:endParaRPr lang="en-US" sz="1200" dirty="0"/>
            </a:p>
          </p:txBody>
        </p:sp>
        <p:sp>
          <p:nvSpPr>
            <p:cNvPr id="10" name="TextBox 9"/>
            <p:cNvSpPr txBox="1"/>
            <p:nvPr/>
          </p:nvSpPr>
          <p:spPr>
            <a:xfrm>
              <a:off x="6553200" y="2429268"/>
              <a:ext cx="1525226" cy="313932"/>
            </a:xfrm>
            <a:prstGeom prst="rect">
              <a:avLst/>
            </a:prstGeom>
            <a:noFill/>
          </p:spPr>
          <p:txBody>
            <a:bodyPr wrap="none" rtlCol="0">
              <a:spAutoFit/>
            </a:bodyPr>
            <a:lstStyle/>
            <a:p>
              <a:r>
                <a:rPr lang="en-US" sz="1200" dirty="0" smtClean="0"/>
                <a:t>John Work Garrett</a:t>
              </a:r>
              <a:endParaRPr lang="en-US" sz="1200" dirty="0"/>
            </a:p>
          </p:txBody>
        </p:sp>
        <p:sp>
          <p:nvSpPr>
            <p:cNvPr id="11" name="TextBox 10"/>
            <p:cNvSpPr txBox="1"/>
            <p:nvPr/>
          </p:nvSpPr>
          <p:spPr>
            <a:xfrm>
              <a:off x="4953000" y="3648468"/>
              <a:ext cx="1132041" cy="313932"/>
            </a:xfrm>
            <a:prstGeom prst="rect">
              <a:avLst/>
            </a:prstGeom>
            <a:noFill/>
          </p:spPr>
          <p:txBody>
            <a:bodyPr wrap="none" rtlCol="0">
              <a:spAutoFit/>
            </a:bodyPr>
            <a:lstStyle/>
            <a:p>
              <a:r>
                <a:rPr lang="en-US" sz="1200" dirty="0" smtClean="0"/>
                <a:t>B&amp;O Railroad</a:t>
              </a:r>
              <a:endParaRPr lang="en-US" sz="1200" dirty="0"/>
            </a:p>
          </p:txBody>
        </p:sp>
        <p:sp>
          <p:nvSpPr>
            <p:cNvPr id="12" name="TextBox 11"/>
            <p:cNvSpPr txBox="1"/>
            <p:nvPr/>
          </p:nvSpPr>
          <p:spPr>
            <a:xfrm>
              <a:off x="6553200" y="3724668"/>
              <a:ext cx="1253869" cy="313932"/>
            </a:xfrm>
            <a:prstGeom prst="rect">
              <a:avLst/>
            </a:prstGeom>
            <a:noFill/>
          </p:spPr>
          <p:txBody>
            <a:bodyPr wrap="none" rtlCol="0">
              <a:spAutoFit/>
            </a:bodyPr>
            <a:lstStyle/>
            <a:p>
              <a:r>
                <a:rPr lang="en-US" sz="1200" dirty="0" smtClean="0"/>
                <a:t>Engineers Club</a:t>
              </a:r>
              <a:endParaRPr lang="en-US" sz="1200" dirty="0"/>
            </a:p>
          </p:txBody>
        </p:sp>
        <p:sp>
          <p:nvSpPr>
            <p:cNvPr id="13" name="TextBox 12"/>
            <p:cNvSpPr txBox="1"/>
            <p:nvPr/>
          </p:nvSpPr>
          <p:spPr>
            <a:xfrm>
              <a:off x="4953000" y="3115068"/>
              <a:ext cx="1875835" cy="313932"/>
            </a:xfrm>
            <a:prstGeom prst="rect">
              <a:avLst/>
            </a:prstGeom>
            <a:noFill/>
          </p:spPr>
          <p:txBody>
            <a:bodyPr wrap="none" rtlCol="0">
              <a:spAutoFit/>
            </a:bodyPr>
            <a:lstStyle/>
            <a:p>
              <a:r>
                <a:rPr lang="en-US" sz="1200" dirty="0" smtClean="0"/>
                <a:t>Garrett-Jacobs Mansion</a:t>
              </a:r>
              <a:endParaRPr lang="en-US" sz="1200" dirty="0"/>
            </a:p>
          </p:txBody>
        </p:sp>
        <p:sp>
          <p:nvSpPr>
            <p:cNvPr id="14" name="TextBox 13"/>
            <p:cNvSpPr txBox="1"/>
            <p:nvPr/>
          </p:nvSpPr>
          <p:spPr>
            <a:xfrm>
              <a:off x="6858000" y="3419868"/>
              <a:ext cx="1204176" cy="313932"/>
            </a:xfrm>
            <a:prstGeom prst="rect">
              <a:avLst/>
            </a:prstGeom>
            <a:noFill/>
          </p:spPr>
          <p:txBody>
            <a:bodyPr wrap="none" rtlCol="0">
              <a:spAutoFit/>
            </a:bodyPr>
            <a:lstStyle/>
            <a:p>
              <a:r>
                <a:rPr lang="en-US" sz="1200" dirty="0" smtClean="0"/>
                <a:t>Sanford White</a:t>
              </a:r>
              <a:endParaRPr lang="en-US" sz="1200" dirty="0"/>
            </a:p>
          </p:txBody>
        </p:sp>
        <p:sp>
          <p:nvSpPr>
            <p:cNvPr id="15" name="TextBox 14"/>
            <p:cNvSpPr txBox="1"/>
            <p:nvPr/>
          </p:nvSpPr>
          <p:spPr>
            <a:xfrm>
              <a:off x="4953000" y="4181868"/>
              <a:ext cx="1535998" cy="313932"/>
            </a:xfrm>
            <a:prstGeom prst="rect">
              <a:avLst/>
            </a:prstGeom>
            <a:noFill/>
          </p:spPr>
          <p:txBody>
            <a:bodyPr wrap="none" rtlCol="0">
              <a:spAutoFit/>
            </a:bodyPr>
            <a:lstStyle/>
            <a:p>
              <a:r>
                <a:rPr lang="en-US" sz="1200" dirty="0" err="1" smtClean="0"/>
                <a:t>Alexandre</a:t>
              </a:r>
              <a:r>
                <a:rPr lang="en-US" sz="1200" dirty="0" smtClean="0"/>
                <a:t> </a:t>
              </a:r>
              <a:r>
                <a:rPr lang="en-US" sz="1200" dirty="0" err="1" smtClean="0"/>
                <a:t>Cabanel</a:t>
              </a:r>
              <a:endParaRPr lang="en-US" sz="1200" dirty="0"/>
            </a:p>
          </p:txBody>
        </p:sp>
        <p:sp>
          <p:nvSpPr>
            <p:cNvPr id="16" name="TextBox 15"/>
            <p:cNvSpPr txBox="1"/>
            <p:nvPr/>
          </p:nvSpPr>
          <p:spPr>
            <a:xfrm>
              <a:off x="5486400" y="4562868"/>
              <a:ext cx="526876" cy="313932"/>
            </a:xfrm>
            <a:prstGeom prst="rect">
              <a:avLst/>
            </a:prstGeom>
            <a:noFill/>
          </p:spPr>
          <p:txBody>
            <a:bodyPr wrap="none" rtlCol="0">
              <a:spAutoFit/>
            </a:bodyPr>
            <a:lstStyle/>
            <a:p>
              <a:r>
                <a:rPr lang="en-US" sz="1200" dirty="0" smtClean="0"/>
                <a:t>Paris</a:t>
              </a:r>
              <a:endParaRPr lang="en-US" sz="1200" dirty="0"/>
            </a:p>
          </p:txBody>
        </p:sp>
        <p:sp>
          <p:nvSpPr>
            <p:cNvPr id="17" name="TextBox 16"/>
            <p:cNvSpPr txBox="1"/>
            <p:nvPr/>
          </p:nvSpPr>
          <p:spPr>
            <a:xfrm>
              <a:off x="6400800" y="4639068"/>
              <a:ext cx="1471044" cy="313932"/>
            </a:xfrm>
            <a:prstGeom prst="rect">
              <a:avLst/>
            </a:prstGeom>
            <a:noFill/>
          </p:spPr>
          <p:txBody>
            <a:bodyPr wrap="none" rtlCol="0">
              <a:spAutoFit/>
            </a:bodyPr>
            <a:lstStyle/>
            <a:p>
              <a:r>
                <a:rPr lang="en-US" sz="1200" dirty="0" smtClean="0"/>
                <a:t>John Russell Pope</a:t>
              </a:r>
              <a:endParaRPr lang="en-US" sz="1200" dirty="0"/>
            </a:p>
          </p:txBody>
        </p:sp>
        <p:sp>
          <p:nvSpPr>
            <p:cNvPr id="18" name="TextBox 17"/>
            <p:cNvSpPr txBox="1"/>
            <p:nvPr/>
          </p:nvSpPr>
          <p:spPr>
            <a:xfrm>
              <a:off x="6781800" y="5096268"/>
              <a:ext cx="1966757" cy="313932"/>
            </a:xfrm>
            <a:prstGeom prst="rect">
              <a:avLst/>
            </a:prstGeom>
            <a:noFill/>
          </p:spPr>
          <p:txBody>
            <a:bodyPr wrap="none" rtlCol="0">
              <a:spAutoFit/>
            </a:bodyPr>
            <a:lstStyle/>
            <a:p>
              <a:r>
                <a:rPr lang="en-US" sz="1200" dirty="0" smtClean="0"/>
                <a:t>Baltimore Museum of Art</a:t>
              </a:r>
              <a:endParaRPr lang="en-US" sz="1200" dirty="0"/>
            </a:p>
          </p:txBody>
        </p:sp>
        <p:sp>
          <p:nvSpPr>
            <p:cNvPr id="19" name="TextBox 18"/>
            <p:cNvSpPr txBox="1"/>
            <p:nvPr/>
          </p:nvSpPr>
          <p:spPr>
            <a:xfrm>
              <a:off x="4953000" y="4943868"/>
              <a:ext cx="1672253" cy="313932"/>
            </a:xfrm>
            <a:prstGeom prst="rect">
              <a:avLst/>
            </a:prstGeom>
            <a:noFill/>
          </p:spPr>
          <p:txBody>
            <a:bodyPr wrap="none" rtlCol="0">
              <a:spAutoFit/>
            </a:bodyPr>
            <a:lstStyle/>
            <a:p>
              <a:r>
                <a:rPr lang="en-US" sz="1200" dirty="0" smtClean="0"/>
                <a:t>Henry Barton Jacobs</a:t>
              </a:r>
              <a:endParaRPr lang="en-US" sz="1200" dirty="0"/>
            </a:p>
          </p:txBody>
        </p:sp>
        <p:sp>
          <p:nvSpPr>
            <p:cNvPr id="20" name="TextBox 19"/>
            <p:cNvSpPr txBox="1"/>
            <p:nvPr/>
          </p:nvSpPr>
          <p:spPr>
            <a:xfrm>
              <a:off x="6706932" y="4105668"/>
              <a:ext cx="1617302" cy="313932"/>
            </a:xfrm>
            <a:prstGeom prst="rect">
              <a:avLst/>
            </a:prstGeom>
            <a:noFill/>
          </p:spPr>
          <p:txBody>
            <a:bodyPr wrap="none" rtlCol="0">
              <a:spAutoFit/>
            </a:bodyPr>
            <a:lstStyle/>
            <a:p>
              <a:r>
                <a:rPr lang="en-US" sz="1200" dirty="0" smtClean="0"/>
                <a:t>Mount Vernon Place</a:t>
              </a:r>
              <a:endParaRPr lang="en-US" sz="1200" dirty="0"/>
            </a:p>
          </p:txBody>
        </p:sp>
        <p:sp>
          <p:nvSpPr>
            <p:cNvPr id="21" name="TextBox 20"/>
            <p:cNvSpPr txBox="1"/>
            <p:nvPr/>
          </p:nvSpPr>
          <p:spPr>
            <a:xfrm>
              <a:off x="6705600" y="2810268"/>
              <a:ext cx="1758815" cy="313932"/>
            </a:xfrm>
            <a:prstGeom prst="rect">
              <a:avLst/>
            </a:prstGeom>
            <a:noFill/>
          </p:spPr>
          <p:txBody>
            <a:bodyPr wrap="none" rtlCol="0">
              <a:spAutoFit/>
            </a:bodyPr>
            <a:lstStyle/>
            <a:p>
              <a:r>
                <a:rPr lang="en-US" sz="1200" dirty="0" smtClean="0"/>
                <a:t>Newport Rhode Island</a:t>
              </a:r>
              <a:endParaRPr lang="en-US" sz="1200" dirty="0"/>
            </a:p>
          </p:txBody>
        </p:sp>
        <p:sp>
          <p:nvSpPr>
            <p:cNvPr id="22" name="Chevron 21"/>
            <p:cNvSpPr/>
            <p:nvPr/>
          </p:nvSpPr>
          <p:spPr bwMode="auto">
            <a:xfrm>
              <a:off x="2590800" y="1905000"/>
              <a:ext cx="4114800" cy="3352800"/>
            </a:xfrm>
            <a:prstGeom prst="chevron">
              <a:avLst/>
            </a:prstGeom>
            <a:solidFill>
              <a:srgbClr val="2178B5">
                <a:alpha val="1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paper finding aids</a:t>
            </a:r>
            <a:endParaRPr lang="en-US" dirty="0"/>
          </a:p>
        </p:txBody>
      </p:sp>
      <p:pic>
        <p:nvPicPr>
          <p:cNvPr id="4" name="Picture 3" descr="rr_archive.png"/>
          <p:cNvPicPr>
            <a:picLocks noChangeAspect="1"/>
          </p:cNvPicPr>
          <p:nvPr/>
        </p:nvPicPr>
        <p:blipFill>
          <a:blip r:embed="rId3" cstate="print"/>
          <a:stretch>
            <a:fillRect/>
          </a:stretch>
        </p:blipFill>
        <p:spPr>
          <a:xfrm>
            <a:off x="609600" y="1447800"/>
            <a:ext cx="1523813" cy="1895475"/>
          </a:xfrm>
          <a:prstGeom prst="rect">
            <a:avLst/>
          </a:prstGeom>
        </p:spPr>
      </p:pic>
      <p:pic>
        <p:nvPicPr>
          <p:cNvPr id="5" name="Picture 4" descr="rr_scanner.png"/>
          <p:cNvPicPr>
            <a:picLocks noChangeAspect="1"/>
          </p:cNvPicPr>
          <p:nvPr/>
        </p:nvPicPr>
        <p:blipFill>
          <a:blip r:embed="rId4" cstate="print"/>
          <a:stretch>
            <a:fillRect/>
          </a:stretch>
        </p:blipFill>
        <p:spPr>
          <a:xfrm>
            <a:off x="1600200" y="3124200"/>
            <a:ext cx="2434344" cy="1114424"/>
          </a:xfrm>
          <a:prstGeom prst="rect">
            <a:avLst/>
          </a:prstGeom>
        </p:spPr>
      </p:pic>
      <p:pic>
        <p:nvPicPr>
          <p:cNvPr id="6" name="Picture 5" descr="rr_oclc.png"/>
          <p:cNvPicPr>
            <a:picLocks noChangeAspect="1"/>
          </p:cNvPicPr>
          <p:nvPr/>
        </p:nvPicPr>
        <p:blipFill>
          <a:blip r:embed="rId5" cstate="print"/>
          <a:stretch>
            <a:fillRect/>
          </a:stretch>
        </p:blipFill>
        <p:spPr>
          <a:xfrm>
            <a:off x="6705600" y="1600200"/>
            <a:ext cx="1367226" cy="1326337"/>
          </a:xfrm>
          <a:prstGeom prst="rect">
            <a:avLst/>
          </a:prstGeom>
        </p:spPr>
      </p:pic>
      <p:sp>
        <p:nvSpPr>
          <p:cNvPr id="7" name="Chevron 6"/>
          <p:cNvSpPr/>
          <p:nvPr/>
        </p:nvSpPr>
        <p:spPr bwMode="auto">
          <a:xfrm>
            <a:off x="1981200" y="4800600"/>
            <a:ext cx="1219200" cy="484632"/>
          </a:xfrm>
          <a:prstGeom prst="chevron">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rebuchet MS" pitchFamily="34" charset="0"/>
              </a:rPr>
              <a:t>Send</a:t>
            </a:r>
          </a:p>
        </p:txBody>
      </p:sp>
      <p:sp>
        <p:nvSpPr>
          <p:cNvPr id="8" name="Chevron 7"/>
          <p:cNvSpPr/>
          <p:nvPr/>
        </p:nvSpPr>
        <p:spPr bwMode="auto">
          <a:xfrm>
            <a:off x="3124200" y="4800600"/>
            <a:ext cx="1219200" cy="484632"/>
          </a:xfrm>
          <a:prstGeom prst="chevron">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rebuchet MS" pitchFamily="34" charset="0"/>
              </a:rPr>
              <a:t>OCR</a:t>
            </a:r>
          </a:p>
        </p:txBody>
      </p:sp>
      <p:sp>
        <p:nvSpPr>
          <p:cNvPr id="9" name="Chevron 8"/>
          <p:cNvSpPr/>
          <p:nvPr/>
        </p:nvSpPr>
        <p:spPr bwMode="auto">
          <a:xfrm>
            <a:off x="4267200" y="4800600"/>
            <a:ext cx="1600200" cy="484632"/>
          </a:xfrm>
          <a:prstGeom prst="chevron">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lang="en-US" sz="2000" dirty="0" smtClean="0">
                <a:solidFill>
                  <a:schemeClr val="bg1"/>
                </a:solidFill>
              </a:rPr>
              <a:t>Convert</a:t>
            </a:r>
            <a:endParaRPr kumimoji="0" lang="en-US" sz="2000" b="1" i="0" u="none" strike="noStrike" cap="none" normalizeH="0" baseline="0" dirty="0" smtClean="0">
              <a:ln>
                <a:noFill/>
              </a:ln>
              <a:solidFill>
                <a:schemeClr val="bg1"/>
              </a:solidFill>
              <a:effectLst/>
              <a:latin typeface="Trebuchet MS" pitchFamily="34" charset="0"/>
            </a:endParaRPr>
          </a:p>
        </p:txBody>
      </p:sp>
      <p:sp>
        <p:nvSpPr>
          <p:cNvPr id="10" name="Chevron 9"/>
          <p:cNvSpPr/>
          <p:nvPr/>
        </p:nvSpPr>
        <p:spPr bwMode="auto">
          <a:xfrm>
            <a:off x="5791200" y="4800600"/>
            <a:ext cx="1219200" cy="484632"/>
          </a:xfrm>
          <a:prstGeom prst="chevron">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rebuchet MS" pitchFamily="34" charset="0"/>
              </a:rPr>
              <a:t>Index</a:t>
            </a:r>
          </a:p>
        </p:txBody>
      </p:sp>
      <p:pic>
        <p:nvPicPr>
          <p:cNvPr id="11" name="Picture 10" descr="ag4.png"/>
          <p:cNvPicPr>
            <a:picLocks noChangeAspect="1"/>
          </p:cNvPicPr>
          <p:nvPr/>
        </p:nvPicPr>
        <p:blipFill>
          <a:blip r:embed="rId6" cstate="print"/>
          <a:stretch>
            <a:fillRect/>
          </a:stretch>
        </p:blipFill>
        <p:spPr>
          <a:xfrm>
            <a:off x="5334000" y="3048000"/>
            <a:ext cx="1937587" cy="1160526"/>
          </a:xfrm>
          <a:prstGeom prst="rect">
            <a:avLst/>
          </a:prstGeom>
          <a:ln>
            <a:noFill/>
          </a:ln>
          <a:effectLst>
            <a:outerShdw blurRad="292100" dist="139700" dir="2700000" algn="tl" rotWithShape="0">
              <a:srgbClr val="333333">
                <a:alpha val="65000"/>
              </a:srgbClr>
            </a:outerShdw>
          </a:effectLst>
        </p:spPr>
      </p:pic>
      <p:sp>
        <p:nvSpPr>
          <p:cNvPr id="13" name="Left Arrow 12"/>
          <p:cNvSpPr/>
          <p:nvPr/>
        </p:nvSpPr>
        <p:spPr bwMode="auto">
          <a:xfrm>
            <a:off x="1981200" y="5458968"/>
            <a:ext cx="5029200" cy="865632"/>
          </a:xfrm>
          <a:prstGeom prst="leftArrow">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rebuchet MS" pitchFamily="34" charset="0"/>
              </a:rPr>
              <a:t>Retrieve OCR text and metadata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talked about today</a:t>
            </a:r>
            <a:endParaRPr lang="en-US" dirty="0"/>
          </a:p>
        </p:txBody>
      </p:sp>
      <p:sp>
        <p:nvSpPr>
          <p:cNvPr id="3" name="Content Placeholder 2"/>
          <p:cNvSpPr>
            <a:spLocks noGrp="1"/>
          </p:cNvSpPr>
          <p:nvPr>
            <p:ph idx="1"/>
          </p:nvPr>
        </p:nvSpPr>
        <p:spPr/>
        <p:txBody>
          <a:bodyPr/>
          <a:lstStyle/>
          <a:p>
            <a:r>
              <a:rPr lang="en-US" dirty="0" smtClean="0"/>
              <a:t>OCLC Research is supporting ArchiveGrid as a free and open system</a:t>
            </a:r>
          </a:p>
          <a:p>
            <a:r>
              <a:rPr lang="en-US" dirty="0" smtClean="0"/>
              <a:t>ArchiveGrid is a growing aggregation</a:t>
            </a:r>
          </a:p>
          <a:p>
            <a:r>
              <a:rPr lang="en-US" dirty="0" smtClean="0"/>
              <a:t>Contact us to have your collections represented</a:t>
            </a:r>
          </a:p>
          <a:p>
            <a:r>
              <a:rPr lang="en-US" dirty="0" smtClean="0"/>
              <a:t>The community will guide our enhancements to the current beta system</a:t>
            </a:r>
          </a:p>
          <a:p>
            <a:r>
              <a:rPr lang="en-US" dirty="0" smtClean="0"/>
              <a:t>ArchiveGrid will support the OCLC Research activity Mobilizing Unique Materials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524000"/>
            <a:ext cx="2819400" cy="535531"/>
          </a:xfrm>
          <a:prstGeom prst="rect">
            <a:avLst/>
          </a:prstGeom>
          <a:noFill/>
        </p:spPr>
        <p:txBody>
          <a:bodyPr wrap="square" rtlCol="0">
            <a:spAutoFit/>
          </a:bodyPr>
          <a:lstStyle/>
          <a:p>
            <a:endParaRPr lang="en-US" dirty="0"/>
          </a:p>
        </p:txBody>
      </p:sp>
      <p:sp>
        <p:nvSpPr>
          <p:cNvPr id="6" name="Title 5"/>
          <p:cNvSpPr>
            <a:spLocks noGrp="1"/>
          </p:cNvSpPr>
          <p:nvPr>
            <p:ph type="title"/>
          </p:nvPr>
        </p:nvSpPr>
        <p:spPr>
          <a:xfrm>
            <a:off x="1676400" y="2971800"/>
            <a:ext cx="6172200" cy="990600"/>
          </a:xfrm>
        </p:spPr>
        <p:txBody>
          <a:bodyPr/>
          <a:lstStyle/>
          <a:p>
            <a:r>
              <a:rPr lang="en-US" dirty="0" smtClean="0"/>
              <a:t>Time for questions and answers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Thanks for joining us today</a:t>
            </a:r>
            <a:endParaRPr lang="en-US" sz="4400" dirty="0"/>
          </a:p>
        </p:txBody>
      </p:sp>
      <p:sp>
        <p:nvSpPr>
          <p:cNvPr id="4" name="Subtitle 3"/>
          <p:cNvSpPr>
            <a:spLocks noGrp="1"/>
          </p:cNvSpPr>
          <p:nvPr>
            <p:ph type="subTitle" idx="1"/>
          </p:nvPr>
        </p:nvSpPr>
        <p:spPr>
          <a:xfrm>
            <a:off x="609600" y="2971800"/>
            <a:ext cx="6858000" cy="2971800"/>
          </a:xfrm>
        </p:spPr>
        <p:txBody>
          <a:bodyPr/>
          <a:lstStyle/>
          <a:p>
            <a:pPr>
              <a:spcAft>
                <a:spcPts val="0"/>
              </a:spcAft>
            </a:pPr>
            <a:r>
              <a:rPr lang="en-US" dirty="0" smtClean="0"/>
              <a:t>Bruce Washburn</a:t>
            </a:r>
          </a:p>
          <a:p>
            <a:pPr>
              <a:spcAft>
                <a:spcPts val="0"/>
              </a:spcAft>
            </a:pPr>
            <a:r>
              <a:rPr lang="en-US" sz="1800" dirty="0" smtClean="0"/>
              <a:t>washburb@oclc.org</a:t>
            </a:r>
          </a:p>
          <a:p>
            <a:pPr>
              <a:spcAft>
                <a:spcPts val="0"/>
              </a:spcAft>
            </a:pPr>
            <a:endParaRPr lang="en-US" sz="1800" dirty="0" smtClean="0"/>
          </a:p>
          <a:p>
            <a:pPr>
              <a:spcAft>
                <a:spcPts val="0"/>
              </a:spcAft>
            </a:pPr>
            <a:r>
              <a:rPr lang="en-US" dirty="0" smtClean="0"/>
              <a:t>Ellen Ast</a:t>
            </a:r>
          </a:p>
          <a:p>
            <a:pPr>
              <a:spcAft>
                <a:spcPts val="0"/>
              </a:spcAft>
            </a:pPr>
            <a:r>
              <a:rPr lang="en-US" sz="1800" dirty="0" smtClean="0"/>
              <a:t>aste@oclc.org</a:t>
            </a:r>
          </a:p>
          <a:p>
            <a:pPr>
              <a:spcAft>
                <a:spcPts val="0"/>
              </a:spcAft>
            </a:pPr>
            <a:endParaRPr lang="en-US" sz="1800" dirty="0" smtClean="0"/>
          </a:p>
          <a:p>
            <a:pPr>
              <a:spcAft>
                <a:spcPts val="0"/>
              </a:spcAft>
            </a:pPr>
            <a:r>
              <a:rPr lang="en-US" dirty="0" smtClean="0"/>
              <a:t>http://beta.worldcat.org/archivegrid</a:t>
            </a:r>
          </a:p>
          <a:p>
            <a:pPr>
              <a:spcAft>
                <a:spcPts val="0"/>
              </a:spcAft>
            </a:pP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RLG Archival Resources, 1999</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914400" y="838200"/>
            <a:ext cx="7239000" cy="5429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RLG Archival Resources, 1999</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914400" y="838200"/>
            <a:ext cx="7239000" cy="542925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cstate="print"/>
          <a:srcRect/>
          <a:stretch>
            <a:fillRect/>
          </a:stretch>
        </p:blipFill>
        <p:spPr bwMode="auto">
          <a:xfrm>
            <a:off x="1657350" y="1200150"/>
            <a:ext cx="5829300" cy="445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ArchiveGrid … how it all began</a:t>
            </a:r>
            <a:endParaRPr lang="en-US" dirty="0"/>
          </a:p>
        </p:txBody>
      </p:sp>
      <p:sp>
        <p:nvSpPr>
          <p:cNvPr id="3" name="Content Placeholder 2"/>
          <p:cNvSpPr>
            <a:spLocks noGrp="1"/>
          </p:cNvSpPr>
          <p:nvPr>
            <p:ph idx="1"/>
          </p:nvPr>
        </p:nvSpPr>
        <p:spPr/>
        <p:txBody>
          <a:bodyPr/>
          <a:lstStyle/>
          <a:p>
            <a:r>
              <a:rPr lang="en-US" dirty="0" smtClean="0"/>
              <a:t>In 2005, RLG re-evaluated Archival Resources</a:t>
            </a:r>
          </a:p>
          <a:p>
            <a:r>
              <a:rPr lang="en-US" dirty="0" smtClean="0"/>
              <a:t>In-depth studies were carried out to learn more about the users and uses of archival collection descriptions</a:t>
            </a:r>
          </a:p>
          <a:p>
            <a:r>
              <a:rPr lang="en-US" dirty="0" smtClean="0"/>
              <a:t>A re-thought and re-branded service, ArchiveGrid, was launched in early 2006</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ArchiveGrid, 2006</a:t>
            </a:r>
            <a:endParaRPr lang="en-US" dirty="0"/>
          </a:p>
        </p:txBody>
      </p:sp>
      <p:sp>
        <p:nvSpPr>
          <p:cNvPr id="6" name="Content Placeholder 5"/>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295400" y="914400"/>
            <a:ext cx="6781800" cy="50592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ArchiveGrid’s</a:t>
            </a:r>
            <a:r>
              <a:rPr lang="en-US" sz="2800" dirty="0" smtClean="0"/>
              <a:t> mission: Connect researchers …</a:t>
            </a:r>
            <a:endParaRPr lang="en-US" sz="2800" dirty="0"/>
          </a:p>
        </p:txBody>
      </p:sp>
      <p:sp>
        <p:nvSpPr>
          <p:cNvPr id="9" name="TextBox 8"/>
          <p:cNvSpPr txBox="1"/>
          <p:nvPr/>
        </p:nvSpPr>
        <p:spPr>
          <a:xfrm>
            <a:off x="4495800" y="1447800"/>
            <a:ext cx="990600" cy="629788"/>
          </a:xfrm>
          <a:prstGeom prst="rect">
            <a:avLst/>
          </a:prstGeom>
          <a:noFill/>
        </p:spPr>
        <p:txBody>
          <a:bodyPr wrap="square" rtlCol="0">
            <a:spAutoFit/>
          </a:bodyPr>
          <a:lstStyle/>
          <a:p>
            <a:r>
              <a:rPr lang="en-US" sz="3200" dirty="0" smtClean="0">
                <a:solidFill>
                  <a:schemeClr val="accent2"/>
                </a:solidFill>
              </a:rPr>
              <a:t>  </a:t>
            </a:r>
            <a:endParaRPr lang="en-US" sz="3200" dirty="0">
              <a:solidFill>
                <a:schemeClr val="accent2"/>
              </a:solidFill>
            </a:endParaRPr>
          </a:p>
        </p:txBody>
      </p:sp>
      <p:pic>
        <p:nvPicPr>
          <p:cNvPr id="12" name="Picture 11" descr="ag6.jpg"/>
          <p:cNvPicPr>
            <a:picLocks noChangeAspect="1"/>
          </p:cNvPicPr>
          <p:nvPr/>
        </p:nvPicPr>
        <p:blipFill>
          <a:blip r:embed="rId3" cstate="print"/>
          <a:stretch>
            <a:fillRect/>
          </a:stretch>
        </p:blipFill>
        <p:spPr>
          <a:xfrm>
            <a:off x="965200" y="838200"/>
            <a:ext cx="6959600" cy="5219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primary source materials …</a:t>
            </a:r>
            <a:endParaRPr lang="en-US" dirty="0"/>
          </a:p>
        </p:txBody>
      </p:sp>
      <p:pic>
        <p:nvPicPr>
          <p:cNvPr id="4" name="Content Placeholder 4" descr="archives.jpg"/>
          <p:cNvPicPr>
            <a:picLocks noChangeAspect="1"/>
          </p:cNvPicPr>
          <p:nvPr/>
        </p:nvPicPr>
        <p:blipFill>
          <a:blip r:embed="rId3" cstate="print"/>
          <a:stretch>
            <a:fillRect/>
          </a:stretch>
        </p:blipFill>
        <p:spPr>
          <a:xfrm>
            <a:off x="3733800" y="838200"/>
            <a:ext cx="3733800" cy="4978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33400" y="6096000"/>
            <a:ext cx="7919156" cy="435953"/>
          </a:xfrm>
          <a:prstGeom prst="rect">
            <a:avLst/>
          </a:prstGeom>
          <a:noFill/>
        </p:spPr>
        <p:txBody>
          <a:bodyPr wrap="none" rtlCol="0">
            <a:spAutoFit/>
          </a:bodyPr>
          <a:lstStyle/>
          <a:p>
            <a:r>
              <a:rPr lang="en-US" sz="800" b="0" dirty="0" smtClean="0">
                <a:solidFill>
                  <a:schemeClr val="tx1"/>
                </a:solidFill>
              </a:rPr>
              <a:t>“Current Archives” is copyright (c) 2011 Carmichael Library and made available under a </a:t>
            </a:r>
            <a:r>
              <a:rPr lang="en-US" sz="800" b="0" dirty="0" smtClean="0">
                <a:solidFill>
                  <a:schemeClr val="tx1"/>
                </a:solidFill>
                <a:hlinkClick r:id="rId4"/>
              </a:rPr>
              <a:t>Attribution 2.0 license</a:t>
            </a:r>
            <a:r>
              <a:rPr lang="en-US" sz="800" b="0" dirty="0" smtClean="0">
                <a:solidFill>
                  <a:schemeClr val="tx1"/>
                </a:solidFill>
              </a:rPr>
              <a:t>: http://creativecommons.org/licenses/by/2.0/deed.en</a:t>
            </a:r>
          </a:p>
          <a:p>
            <a:endParaRPr lang="en-US" sz="800" dirty="0"/>
          </a:p>
        </p:txBody>
      </p:sp>
      <p:sp>
        <p:nvSpPr>
          <p:cNvPr id="8" name="Content Placeholder 7"/>
          <p:cNvSpPr>
            <a:spLocks noGrp="1"/>
          </p:cNvSpPr>
          <p:nvPr>
            <p:ph idx="1"/>
          </p:nvPr>
        </p:nvSpPr>
        <p:spPr/>
        <p:txBody>
          <a:bodyPr/>
          <a:lstStyle/>
          <a:p>
            <a:endParaRPr lang="en-US"/>
          </a:p>
        </p:txBody>
      </p:sp>
      <p:pic>
        <p:nvPicPr>
          <p:cNvPr id="9" name="Picture 8" descr="ag6.jpg"/>
          <p:cNvPicPr>
            <a:picLocks noChangeAspect="1"/>
          </p:cNvPicPr>
          <p:nvPr/>
        </p:nvPicPr>
        <p:blipFill>
          <a:blip r:embed="rId5" cstate="print"/>
          <a:stretch>
            <a:fillRect/>
          </a:stretch>
        </p:blipFill>
        <p:spPr>
          <a:xfrm>
            <a:off x="1524000" y="2286000"/>
            <a:ext cx="2794000" cy="2095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E3632341-1B23-4F20-9825-B34EBA9434A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34345</TotalTime>
  <Words>3586</Words>
  <Application>Microsoft Office PowerPoint</Application>
  <PresentationFormat>On-screen Show (4:3)</PresentationFormat>
  <Paragraphs>226</Paragraphs>
  <Slides>34</Slides>
  <Notes>24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OCCL Blue "light" template</vt:lpstr>
      <vt:lpstr>OCLC orange "light" template</vt:lpstr>
      <vt:lpstr>ArchiveGrid:  From beginning to beta and beyond</vt:lpstr>
      <vt:lpstr>What we’ll talk about today</vt:lpstr>
      <vt:lpstr>ArchiveGrid … how it all began</vt:lpstr>
      <vt:lpstr>RLG Archival Resources, 1999</vt:lpstr>
      <vt:lpstr>RLG Archival Resources, 1999</vt:lpstr>
      <vt:lpstr>ArchiveGrid … how it all began</vt:lpstr>
      <vt:lpstr>ArchiveGrid, 2006</vt:lpstr>
      <vt:lpstr>ArchiveGrid’s mission: Connect researchers …</vt:lpstr>
      <vt:lpstr>to primary source materials …</vt:lpstr>
      <vt:lpstr>using a powerful search engine …</vt:lpstr>
      <vt:lpstr>to find collections in archives.</vt:lpstr>
      <vt:lpstr>By 2010:</vt:lpstr>
      <vt:lpstr>ArchiveGrid today</vt:lpstr>
      <vt:lpstr>ArchiveGrid today</vt:lpstr>
      <vt:lpstr>ArchiveGrid today</vt:lpstr>
      <vt:lpstr>What has changed:</vt:lpstr>
      <vt:lpstr>Slide 17</vt:lpstr>
      <vt:lpstr>Slide 18</vt:lpstr>
      <vt:lpstr>ArchiveGrid is active and growing</vt:lpstr>
      <vt:lpstr>Getting feedback, consulting with the community, and improving ArchiveGrid</vt:lpstr>
      <vt:lpstr>Key Enhancements to ArchiveGrid</vt:lpstr>
      <vt:lpstr>1. Improved ranking of keyword search results </vt:lpstr>
      <vt:lpstr>2. More result set facets, including names found in archival descriptions  </vt:lpstr>
      <vt:lpstr>3. An API / web service for searching    </vt:lpstr>
      <vt:lpstr>4. Adaptive display for tablets and smartphones     </vt:lpstr>
      <vt:lpstr>5. Additional contributors and collections       </vt:lpstr>
      <vt:lpstr>6. Updated user and usability studies        </vt:lpstr>
      <vt:lpstr>7. Connecting to the Social Graph</vt:lpstr>
      <vt:lpstr>OCLC Research --  Mobilizing Unique Materials</vt:lpstr>
      <vt:lpstr>Named Entity Recognition and automated metadata extraction</vt:lpstr>
      <vt:lpstr>Scanning paper finding aids</vt:lpstr>
      <vt:lpstr>What we talked about today</vt:lpstr>
      <vt:lpstr>Time for questions and answers</vt:lpstr>
      <vt:lpstr>Thanks for joining us today</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robinsoma</dc:creator>
  <cp:keywords>Theme color: blue; Background color: light;</cp:keywords>
  <dc:description>Use this "light" template when projecting presentations in well lit rooms.</dc:description>
  <cp:lastModifiedBy>washburb</cp:lastModifiedBy>
  <cp:revision>1542</cp:revision>
  <dcterms:created xsi:type="dcterms:W3CDTF">2010-02-12T18:16:22Z</dcterms:created>
  <dcterms:modified xsi:type="dcterms:W3CDTF">2011-11-03T16:05:34Z</dcterms:modified>
  <cp:category>OCLC PowerPoint Template</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