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307" r:id="rId2"/>
    <p:sldId id="309" r:id="rId3"/>
    <p:sldId id="315" r:id="rId4"/>
    <p:sldId id="316" r:id="rId5"/>
    <p:sldId id="293" r:id="rId6"/>
    <p:sldId id="325" r:id="rId7"/>
    <p:sldId id="331" r:id="rId8"/>
    <p:sldId id="283" r:id="rId9"/>
    <p:sldId id="308" r:id="rId10"/>
    <p:sldId id="333" r:id="rId11"/>
    <p:sldId id="334" r:id="rId12"/>
    <p:sldId id="326" r:id="rId13"/>
    <p:sldId id="322" r:id="rId14"/>
    <p:sldId id="320" r:id="rId15"/>
    <p:sldId id="285" r:id="rId16"/>
    <p:sldId id="290" r:id="rId17"/>
    <p:sldId id="327" r:id="rId18"/>
    <p:sldId id="329" r:id="rId19"/>
    <p:sldId id="324" r:id="rId20"/>
    <p:sldId id="328" r:id="rId2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F8EADC"/>
    <a:srgbClr val="F9EEE3"/>
    <a:srgbClr val="FDF9F5"/>
    <a:srgbClr val="D1D983"/>
    <a:srgbClr val="FFF7E1"/>
    <a:srgbClr val="FFFBEF"/>
    <a:srgbClr val="EE9C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719" autoAdjust="0"/>
  </p:normalViewPr>
  <p:slideViewPr>
    <p:cSldViewPr>
      <p:cViewPr varScale="1">
        <p:scale>
          <a:sx n="84" d="100"/>
          <a:sy n="84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fsgraphwork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Global Student Mobility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aseline="0" dirty="0" smtClean="0"/>
                      <a:t>0.8 million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1.1 million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aseline="0" dirty="0" smtClean="0"/>
                      <a:t>1.3 million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million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3.3 million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800000</c:v>
                </c:pt>
                <c:pt idx="1">
                  <c:v>1100000</c:v>
                </c:pt>
                <c:pt idx="2">
                  <c:v>1300000</c:v>
                </c:pt>
                <c:pt idx="3">
                  <c:v>2000000</c:v>
                </c:pt>
                <c:pt idx="4">
                  <c:v>3300000</c:v>
                </c:pt>
              </c:numCache>
            </c:numRef>
          </c:val>
        </c:ser>
        <c:axId val="109284352"/>
        <c:axId val="109286144"/>
      </c:barChart>
      <c:catAx>
        <c:axId val="10928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286144"/>
        <c:crosses val="autoZero"/>
        <c:auto val="1"/>
        <c:lblAlgn val="ctr"/>
        <c:lblOffset val="100"/>
      </c:catAx>
      <c:valAx>
        <c:axId val="1092861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tickLblPos val="none"/>
        <c:crossAx val="109284352"/>
        <c:crosses val="autoZero"/>
        <c:crossBetween val="between"/>
        <c:majorUnit val="500000"/>
        <c:dispUnits>
          <c:builtInUnit val="millions"/>
        </c:dispUnits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5700613322515"/>
          <c:y val="2.972759222673009E-2"/>
          <c:w val="0.84417251305312935"/>
          <c:h val="0.94015033543262916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24"/>
            <c:spPr>
              <a:solidFill>
                <a:srgbClr val="FF0000"/>
              </a:solidFill>
            </c:spPr>
          </c:dPt>
          <c:cat>
            <c:strRef>
              <c:f>Sheet3!$A$33:$A$58</c:f>
              <c:strCache>
                <c:ptCount val="26"/>
                <c:pt idx="0">
                  <c:v>Turkey</c:v>
                </c:pt>
                <c:pt idx="1">
                  <c:v>Slovak Republic</c:v>
                </c:pt>
                <c:pt idx="2">
                  <c:v>United States</c:v>
                </c:pt>
                <c:pt idx="3">
                  <c:v>Germany</c:v>
                </c:pt>
                <c:pt idx="4">
                  <c:v>Austria</c:v>
                </c:pt>
                <c:pt idx="5">
                  <c:v>Portugal</c:v>
                </c:pt>
                <c:pt idx="6">
                  <c:v>France</c:v>
                </c:pt>
                <c:pt idx="7">
                  <c:v>Switzerland</c:v>
                </c:pt>
                <c:pt idx="8">
                  <c:v>Denmark</c:v>
                </c:pt>
                <c:pt idx="9">
                  <c:v>Spain</c:v>
                </c:pt>
                <c:pt idx="10">
                  <c:v>United Kingdom</c:v>
                </c:pt>
                <c:pt idx="11">
                  <c:v>Australia</c:v>
                </c:pt>
                <c:pt idx="12">
                  <c:v>Hungary</c:v>
                </c:pt>
                <c:pt idx="13">
                  <c:v>Finland</c:v>
                </c:pt>
                <c:pt idx="14">
                  <c:v>Poland</c:v>
                </c:pt>
                <c:pt idx="15">
                  <c:v>Ireland</c:v>
                </c:pt>
                <c:pt idx="16">
                  <c:v>Italy</c:v>
                </c:pt>
                <c:pt idx="17">
                  <c:v>Norway</c:v>
                </c:pt>
                <c:pt idx="18">
                  <c:v>Netherlands</c:v>
                </c:pt>
                <c:pt idx="19">
                  <c:v>Sweden</c:v>
                </c:pt>
                <c:pt idx="20">
                  <c:v>Japan</c:v>
                </c:pt>
                <c:pt idx="21">
                  <c:v>Canada</c:v>
                </c:pt>
                <c:pt idx="22">
                  <c:v>Iceland</c:v>
                </c:pt>
                <c:pt idx="23">
                  <c:v>Czech Republic</c:v>
                </c:pt>
                <c:pt idx="24">
                  <c:v>New Zealand</c:v>
                </c:pt>
                <c:pt idx="25">
                  <c:v>Korea</c:v>
                </c:pt>
              </c:strCache>
            </c:strRef>
          </c:cat>
          <c:val>
            <c:numRef>
              <c:f>Sheet3!$B$33:$B$58</c:f>
              <c:numCache>
                <c:formatCode>0%</c:formatCode>
                <c:ptCount val="26"/>
                <c:pt idx="0">
                  <c:v>3.1882970742686062E-2</c:v>
                </c:pt>
                <c:pt idx="1">
                  <c:v>0.25703564727954981</c:v>
                </c:pt>
                <c:pt idx="2">
                  <c:v>0.38322508159503832</c:v>
                </c:pt>
                <c:pt idx="3">
                  <c:v>0.51044217355386323</c:v>
                </c:pt>
                <c:pt idx="4">
                  <c:v>0.53169051218055674</c:v>
                </c:pt>
                <c:pt idx="5">
                  <c:v>0.60597655900509972</c:v>
                </c:pt>
                <c:pt idx="6">
                  <c:v>0.66629729729730536</c:v>
                </c:pt>
                <c:pt idx="7">
                  <c:v>0.68657574761748796</c:v>
                </c:pt>
                <c:pt idx="8">
                  <c:v>0.89176193068409715</c:v>
                </c:pt>
                <c:pt idx="9">
                  <c:v>1.0625517241379321</c:v>
                </c:pt>
                <c:pt idx="10">
                  <c:v>1.1951204148245824</c:v>
                </c:pt>
                <c:pt idx="11">
                  <c:v>1.2324168242916174</c:v>
                </c:pt>
                <c:pt idx="12">
                  <c:v>1.2769740807715493</c:v>
                </c:pt>
                <c:pt idx="13">
                  <c:v>1.3241745555298998</c:v>
                </c:pt>
                <c:pt idx="14">
                  <c:v>1.3922469226529501</c:v>
                </c:pt>
                <c:pt idx="15">
                  <c:v>1.4272885283893395</c:v>
                </c:pt>
                <c:pt idx="16">
                  <c:v>1.4679393260363698</c:v>
                </c:pt>
                <c:pt idx="17">
                  <c:v>1.6974093264248706</c:v>
                </c:pt>
                <c:pt idx="18">
                  <c:v>1.7613628019678456</c:v>
                </c:pt>
                <c:pt idx="19">
                  <c:v>2.4000317990301294</c:v>
                </c:pt>
                <c:pt idx="20">
                  <c:v>2.525966386554622</c:v>
                </c:pt>
                <c:pt idx="21">
                  <c:v>3.0208574034660987</c:v>
                </c:pt>
                <c:pt idx="22">
                  <c:v>3.0360824742267654</c:v>
                </c:pt>
                <c:pt idx="23">
                  <c:v>5.0095729013254786</c:v>
                </c:pt>
                <c:pt idx="24">
                  <c:v>9.9862009472259867</c:v>
                </c:pt>
                <c:pt idx="25">
                  <c:v>11.585894405043376</c:v>
                </c:pt>
              </c:numCache>
            </c:numRef>
          </c:val>
        </c:ser>
        <c:dLbls>
          <c:showVal val="1"/>
        </c:dLbls>
        <c:overlap val="-25"/>
        <c:axId val="86927616"/>
        <c:axId val="78336000"/>
      </c:barChart>
      <c:catAx>
        <c:axId val="869276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78336000"/>
        <c:crosses val="autoZero"/>
        <c:auto val="1"/>
        <c:lblAlgn val="ctr"/>
        <c:lblOffset val="100"/>
      </c:catAx>
      <c:valAx>
        <c:axId val="783360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6927616"/>
        <c:crosses val="autoZero"/>
        <c:crossBetween val="between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pPr>
              <a:defRPr/>
            </a:pPr>
            <a:r>
              <a:rPr lang="en-US" smtClean="0"/>
              <a:t>Thursday 9 June; 1:30-2:30 PM, Ben Wildavsky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pPr>
              <a:defRPr/>
            </a:pPr>
            <a:fld id="{B3A607A8-0FF9-4F9D-A23A-7F527F27BC5D}" type="datetimeFigureOut">
              <a:rPr lang="en-US"/>
              <a:pPr>
                <a:defRPr/>
              </a:pPr>
              <a:t>6/3/2011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b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pPr>
              <a:defRPr/>
            </a:pPr>
            <a:fld id="{719FA812-D639-477E-A970-1F254DE3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pPr>
              <a:defRPr/>
            </a:pPr>
            <a:r>
              <a:rPr lang="en-US" smtClean="0"/>
              <a:t>Thursday 9 June; 1:30-2:30 PM, Ben Wildavsky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594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b" anchorCtr="0" compatLnSpc="1">
            <a:prstTxWarp prst="textNoShape">
              <a:avLst/>
            </a:prstTxWarp>
          </a:bodyPr>
          <a:lstStyle>
            <a:lvl1pPr defTabSz="9017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4" tIns="45601" rIns="91204" bIns="45601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pPr>
              <a:defRPr/>
            </a:pPr>
            <a:fld id="{1E748933-E0EB-4B58-AE23-DDDF09FEB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48933-E0EB-4B58-AE23-DDDF09FEB4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9 June; 1:30-2:30 PM, Ben Wildavsky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defTabSz="928688"/>
            <a:fld id="{19626C5F-849E-4541-A04C-3059164057BB}" type="slidenum">
              <a:rPr lang="en-US" sz="1200"/>
              <a:pPr algn="r" defTabSz="928688"/>
              <a:t>9</a:t>
            </a:fld>
            <a:endParaRPr lang="en-US" sz="1200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03725"/>
            <a:ext cx="5597525" cy="4171950"/>
          </a:xfrm>
          <a:noFill/>
          <a:ln/>
        </p:spPr>
        <p:txBody>
          <a:bodyPr lIns="92945" tIns="46473" rIns="92945" bIns="46473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5" tIns="46473" rIns="92945" bIns="46473" anchor="b"/>
          <a:lstStyle/>
          <a:p>
            <a:pPr algn="r" defTabSz="909638"/>
            <a:fld id="{035BC4F7-B0B7-4D80-9839-504FB03E3084}" type="slidenum">
              <a:rPr lang="en-US" sz="1200">
                <a:latin typeface="Calibri" pitchFamily="34" charset="0"/>
              </a:rPr>
              <a:pPr algn="r" defTabSz="909638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9 June; 1:30-2:30 PM, Ben Wildavsky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3725"/>
            <a:ext cx="5600700" cy="4171950"/>
          </a:xfrm>
          <a:noFill/>
          <a:ln/>
        </p:spPr>
        <p:txBody>
          <a:bodyPr lIns="92950" tIns="46475" rIns="92950" bIns="4647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5" rIns="92950" bIns="46475" anchor="b"/>
          <a:lstStyle/>
          <a:p>
            <a:pPr algn="r" defTabSz="928688"/>
            <a:fld id="{4A14AF24-DE17-4146-811A-67FD533E0015}" type="slidenum">
              <a:rPr lang="en-US" sz="1200">
                <a:latin typeface="Calibri" pitchFamily="34" charset="0"/>
              </a:rPr>
              <a:pPr algn="r" defTabSz="928688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9 June; 1:30-2:30 PM, Ben Wildavsky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/>
          <a:lstStyle>
            <a:lvl1pPr>
              <a:buClr>
                <a:srgbClr val="6074A3"/>
              </a:buClr>
              <a:buFont typeface="Wingdings" pitchFamily="2" charset="2"/>
              <a:buChar char=""/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3"/>
              </a:buClr>
              <a:buFont typeface="Wingdings" pitchFamily="2" charset="2"/>
              <a:buChar char="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1E23-2A8A-4E31-84F3-5FF5A8C7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6F1D-D0DC-42D0-A822-D6702AE03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9866-E351-4543-85DE-BD6AC506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0C62E-E1D1-428B-930E-859DE1DA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A646-A799-49D4-A88D-37FE187F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3EB2-6DF8-43C6-B59B-868291AD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BD0C-517B-4BDA-81B9-47211B225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721B-5821-46D2-8777-75A57A99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5652-5D39-4DC7-83DD-1B751345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F8E3-A927-4145-A968-AED87A16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E3AB-5A32-4977-AA4B-B53DEE92C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30C-4838-4FC4-A372-AD22631EB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6334125"/>
          </a:xfrm>
          <a:prstGeom prst="rect">
            <a:avLst/>
          </a:prstGeom>
          <a:gradFill rotWithShape="1">
            <a:gsLst>
              <a:gs pos="0">
                <a:srgbClr val="97A4C3"/>
              </a:gs>
              <a:gs pos="100000">
                <a:srgbClr val="F8EAD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7411" name="Picture 22" descr="Water2.png"/>
          <p:cNvPicPr>
            <a:picLocks noChangeAspect="1"/>
          </p:cNvPicPr>
          <p:nvPr/>
        </p:nvPicPr>
        <p:blipFill>
          <a:blip r:embed="rId14" cstate="print"/>
          <a:srcRect l="1047" t="6667" r="41589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12700"/>
            <a:ext cx="152400" cy="1435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447800"/>
            <a:ext cx="152400" cy="2286000"/>
          </a:xfrm>
          <a:prstGeom prst="rect">
            <a:avLst/>
          </a:prstGeom>
          <a:solidFill>
            <a:srgbClr val="EE9C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118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11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118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E75DF4A-F64D-4A45-B9B7-9367FD004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419" name="Group 19"/>
          <p:cNvGrpSpPr>
            <a:grpSpLocks/>
          </p:cNvGrpSpPr>
          <p:nvPr/>
        </p:nvGrpSpPr>
        <p:grpSpPr bwMode="auto">
          <a:xfrm>
            <a:off x="0" y="6329363"/>
            <a:ext cx="9144000" cy="528637"/>
            <a:chOff x="0" y="3983"/>
            <a:chExt cx="5760" cy="337"/>
          </a:xfrm>
        </p:grpSpPr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0" y="3983"/>
              <a:ext cx="5760" cy="337"/>
              <a:chOff x="0" y="3983"/>
              <a:chExt cx="5760" cy="337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0" y="3983"/>
                <a:ext cx="5760" cy="337"/>
              </a:xfrm>
              <a:prstGeom prst="rect">
                <a:avLst/>
              </a:prstGeom>
              <a:solidFill>
                <a:srgbClr val="76767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0" y="3995"/>
                <a:ext cx="5760" cy="325"/>
              </a:xfrm>
              <a:prstGeom prst="rect">
                <a:avLst/>
              </a:prstGeom>
              <a:gradFill rotWithShape="1">
                <a:gsLst>
                  <a:gs pos="0">
                    <a:srgbClr val="8B99BC"/>
                  </a:gs>
                  <a:gs pos="100000">
                    <a:srgbClr val="546692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0" y="3995"/>
              <a:ext cx="576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33363" y="6510338"/>
            <a:ext cx="3873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8B99BC"/>
                </a:solidFill>
              </a:rPr>
              <a:t>© 2008 by the Ewing Marion Kauffman Foundation. All rights reserved.</a:t>
            </a:r>
            <a:endParaRPr lang="en-US" sz="2400">
              <a:solidFill>
                <a:srgbClr val="8B99BC"/>
              </a:solidFill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721100"/>
            <a:ext cx="152400" cy="26035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7422" name="Picture 9" descr="SmallKauffman_logo"/>
          <p:cNvPicPr>
            <a:picLocks noChangeAspect="1" noChangeArrowheads="1"/>
          </p:cNvPicPr>
          <p:nvPr/>
        </p:nvPicPr>
        <p:blipFill>
          <a:blip r:embed="rId15" cstate="print"/>
          <a:srcRect l="8344" t="13391" r="5392" b="21745"/>
          <a:stretch>
            <a:fillRect/>
          </a:stretch>
        </p:blipFill>
        <p:spPr bwMode="auto">
          <a:xfrm>
            <a:off x="7443788" y="6389688"/>
            <a:ext cx="1676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6074A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ityworldnews.com/article.php?story=2008102409082576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defTabSz="912813">
              <a:buFont typeface="Wingdings" pitchFamily="2" charset="2"/>
              <a:buNone/>
            </a:pPr>
            <a:endParaRPr lang="en-US" sz="2000" smtClean="0"/>
          </a:p>
          <a:p>
            <a:pPr defTabSz="912813"/>
            <a:endParaRPr lang="en-US" sz="20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0" y="304800"/>
          <a:ext cx="3733800" cy="5638800"/>
        </p:xfrm>
        <a:graphic>
          <a:graphicData uri="http://schemas.openxmlformats.org/presentationml/2006/ole">
            <p:oleObj spid="_x0000_s1026" name="Acrobat Document" r:id="rId4" imgW="4285714" imgH="6516010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Texas A&amp;M – in Qatar</a:t>
            </a:r>
            <a:endParaRPr lang="en-US" dirty="0"/>
          </a:p>
        </p:txBody>
      </p:sp>
      <p:pic>
        <p:nvPicPr>
          <p:cNvPr id="512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634163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5838"/>
            <a:ext cx="8405813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urved Down Arrow 17"/>
          <p:cNvSpPr>
            <a:spLocks noChangeArrowheads="1"/>
          </p:cNvSpPr>
          <p:nvPr/>
        </p:nvSpPr>
        <p:spPr bwMode="auto">
          <a:xfrm rot="-975579">
            <a:off x="3595688" y="1450975"/>
            <a:ext cx="3298825" cy="1298575"/>
          </a:xfrm>
          <a:prstGeom prst="curvedDownArrow">
            <a:avLst>
              <a:gd name="adj1" fmla="val 24980"/>
              <a:gd name="adj2" fmla="val 55888"/>
              <a:gd name="adj3" fmla="val 384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4" name="Curved Down Arrow 18"/>
          <p:cNvSpPr>
            <a:spLocks noChangeArrowheads="1"/>
          </p:cNvSpPr>
          <p:nvPr/>
        </p:nvSpPr>
        <p:spPr bwMode="auto">
          <a:xfrm rot="-9495364">
            <a:off x="1925638" y="2952750"/>
            <a:ext cx="2016125" cy="906463"/>
          </a:xfrm>
          <a:prstGeom prst="curvedDownArrow">
            <a:avLst>
              <a:gd name="adj1" fmla="val 24950"/>
              <a:gd name="adj2" fmla="val 55779"/>
              <a:gd name="adj3" fmla="val 384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5" name="TextBox 16"/>
          <p:cNvSpPr txBox="1">
            <a:spLocks noChangeArrowheads="1"/>
          </p:cNvSpPr>
          <p:nvPr/>
        </p:nvSpPr>
        <p:spPr bwMode="auto">
          <a:xfrm>
            <a:off x="6248400" y="1822450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5126" name="Curved Down Arrow 17"/>
          <p:cNvSpPr>
            <a:spLocks noChangeArrowheads="1"/>
          </p:cNvSpPr>
          <p:nvPr/>
        </p:nvSpPr>
        <p:spPr bwMode="auto">
          <a:xfrm rot="10007443">
            <a:off x="3738563" y="2814638"/>
            <a:ext cx="3395662" cy="1304925"/>
          </a:xfrm>
          <a:prstGeom prst="curvedDownArrow">
            <a:avLst>
              <a:gd name="adj1" fmla="val 24998"/>
              <a:gd name="adj2" fmla="val 55935"/>
              <a:gd name="adj3" fmla="val 384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7" name="TextBox 20"/>
          <p:cNvSpPr txBox="1">
            <a:spLocks noChangeArrowheads="1"/>
          </p:cNvSpPr>
          <p:nvPr/>
        </p:nvSpPr>
        <p:spPr bwMode="auto">
          <a:xfrm flipH="1">
            <a:off x="3962400" y="3276600"/>
            <a:ext cx="36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5128" name="TextBox 21"/>
          <p:cNvSpPr txBox="1">
            <a:spLocks noChangeArrowheads="1"/>
          </p:cNvSpPr>
          <p:nvPr/>
        </p:nvSpPr>
        <p:spPr bwMode="auto">
          <a:xfrm>
            <a:off x="2190750" y="281781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"/>
            <a:ext cx="8534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The Travels of Dr. </a:t>
            </a:r>
            <a:r>
              <a:rPr lang="en-US" sz="31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Choon</a:t>
            </a:r>
            <a:r>
              <a:rPr lang="en-US" sz="31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Fong Shih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pPr algn="ctr" defTabSz="912813"/>
            <a:r>
              <a:rPr lang="en-US" sz="4400" smtClean="0">
                <a:effectLst/>
              </a:rPr>
              <a:t>The Big Three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1676400"/>
            <a:ext cx="9448800" cy="4114800"/>
          </a:xfrm>
        </p:spPr>
        <p:txBody>
          <a:bodyPr/>
          <a:lstStyle/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Unprecedented academic mobility</a:t>
            </a:r>
          </a:p>
          <a:p>
            <a:pPr marL="1370013" lvl="2" indent="-455613" defTabSz="912813"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Emergence of global college rankings</a:t>
            </a: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Race to create world-class universities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56562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701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000" b="1" i="1"/>
              <a:t>Source: Illustrated History of the University of California, 1868 - 1895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Top-ranked Global Universities 2010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400" dirty="0" smtClean="0"/>
              <a:t>Shanghai Jiao Tong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Harvard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University of California, Berkeley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Stanford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Massachusetts Institute of Technology (MIT)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University of Cambridge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California Institute of Technology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Princeton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Columbia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University of Chicago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University of Oxford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en-US" sz="1800" dirty="0" smtClean="0"/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800" i="1" dirty="0" smtClean="0"/>
              <a:t>Source: http://www.arwu.org/ARWU2010.jsp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400" dirty="0" smtClean="0"/>
              <a:t>Times Higher Education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Harvard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California Institute of Technology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Massachusetts Institute of Technology (MIT)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Stanford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Princeton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 smtClean="0"/>
              <a:t>University of Cambridge (tie)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6"/>
              <a:defRPr/>
            </a:pPr>
            <a:r>
              <a:rPr lang="en-US" sz="1800" dirty="0" smtClean="0"/>
              <a:t>University of Oxford (tie)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8"/>
              <a:defRPr/>
            </a:pPr>
            <a:r>
              <a:rPr lang="en-US" sz="1800" dirty="0" smtClean="0"/>
              <a:t>University of California, Berkeley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8"/>
              <a:defRPr/>
            </a:pPr>
            <a:r>
              <a:rPr lang="en-US" sz="1800" dirty="0" smtClean="0"/>
              <a:t>Imperial College London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 startAt="8"/>
              <a:defRPr/>
            </a:pPr>
            <a:r>
              <a:rPr lang="en-US" sz="1800" dirty="0" smtClean="0"/>
              <a:t>Yale University</a:t>
            </a: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800" i="1" dirty="0" smtClean="0"/>
              <a:t>Source: http://www.timeshighereducation.co.uk/world-university-rankings/2010-2011/top-200.html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95400"/>
            <a:ext cx="7448550" cy="1419225"/>
          </a:xfrm>
        </p:spPr>
      </p:pic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914400" y="3048000"/>
            <a:ext cx="7467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4800" b="1"/>
              <a:t>“French do well in French world rankings”</a:t>
            </a:r>
          </a:p>
          <a:p>
            <a:pPr algn="ctr" defTabSz="912813"/>
            <a:endParaRPr lang="en-US"/>
          </a:p>
          <a:p>
            <a:pPr algn="ctr" defTabSz="912813"/>
            <a:r>
              <a:rPr lang="en-US"/>
              <a:t>26 October 2008</a:t>
            </a:r>
          </a:p>
          <a:p>
            <a:pPr algn="ctr" defTabSz="912813"/>
            <a:endParaRPr lang="en-US"/>
          </a:p>
          <a:p>
            <a:pPr algn="ctr" defTabSz="912813"/>
            <a:r>
              <a:rPr lang="en-US">
                <a:hlinkClick r:id="rId3"/>
              </a:rPr>
              <a:t>www.universityworldnews.com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324600"/>
          </a:xfrm>
        </p:spPr>
        <p:txBody>
          <a:bodyPr anchor="ctr"/>
          <a:lstStyle/>
          <a:p>
            <a:pPr algn="ctr" defTabSz="912813">
              <a:buFont typeface="Wingdings" pitchFamily="2" charset="2"/>
              <a:buNone/>
            </a:pPr>
            <a:r>
              <a:rPr lang="en-US" sz="2800" smtClean="0"/>
              <a:t>“Human capital, embodied in one’s people,</a:t>
            </a:r>
          </a:p>
          <a:p>
            <a:pPr algn="ctr" defTabSz="912813">
              <a:buFont typeface="Wingdings" pitchFamily="2" charset="2"/>
              <a:buNone/>
            </a:pPr>
            <a:r>
              <a:rPr lang="en-US" sz="2800" smtClean="0"/>
              <a:t>is the most fundamental part of</a:t>
            </a:r>
          </a:p>
          <a:p>
            <a:pPr algn="ctr" defTabSz="912813">
              <a:buFont typeface="Wingdings" pitchFamily="2" charset="2"/>
              <a:buNone/>
            </a:pPr>
            <a:r>
              <a:rPr lang="en-US" sz="2800" smtClean="0"/>
              <a:t>the wealth of nations.”</a:t>
            </a:r>
            <a:br>
              <a:rPr lang="en-US" sz="2800" smtClean="0"/>
            </a:br>
            <a:endParaRPr lang="en-US" sz="2800" smtClean="0"/>
          </a:p>
          <a:p>
            <a:pPr algn="ctr" defTabSz="912813">
              <a:buFont typeface="Wingdings" pitchFamily="2" charset="2"/>
              <a:buNone/>
            </a:pPr>
            <a:r>
              <a:rPr lang="en-US" sz="1800" i="1" smtClean="0"/>
              <a:t>The Race between Education and Technology</a:t>
            </a:r>
          </a:p>
          <a:p>
            <a:pPr algn="ctr" defTabSz="912813">
              <a:buFont typeface="Wingdings" pitchFamily="2" charset="2"/>
              <a:buNone/>
            </a:pPr>
            <a:r>
              <a:rPr lang="en-US" sz="1800" i="1" smtClean="0"/>
              <a:t>(Claudia Goldin and Lawrence Katz)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pPr algn="ctr" defTabSz="912813"/>
            <a:r>
              <a:rPr lang="en-US" sz="4400" smtClean="0">
                <a:effectLst/>
              </a:rPr>
              <a:t>The Big Three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1676400"/>
            <a:ext cx="9448800" cy="4114800"/>
          </a:xfrm>
        </p:spPr>
        <p:txBody>
          <a:bodyPr/>
          <a:lstStyle/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Unprecedented academic mobility</a:t>
            </a:r>
          </a:p>
          <a:p>
            <a:pPr marL="1370013" lvl="2" indent="-455613" defTabSz="912813"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Emergence of global college rankings</a:t>
            </a: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Race to create world-class universities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Research: Not a Zero-Sum Game</a:t>
            </a:r>
            <a:b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304800" y="6096000"/>
            <a:ext cx="853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/>
              <a:t>Source: UNESCO Science Report 2010, http://unesdoc.unesco.org/images/0018/001898/189883E.pdf</a:t>
            </a:r>
          </a:p>
        </p:txBody>
      </p:sp>
      <p:graphicFrame>
        <p:nvGraphicFramePr>
          <p:cNvPr id="2050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406400" y="1320800"/>
          <a:ext cx="4140200" cy="4627563"/>
        </p:xfrm>
        <a:graphic>
          <a:graphicData uri="http://schemas.openxmlformats.org/presentationml/2006/ole">
            <p:oleObj spid="_x0000_s2050" r:id="rId3" imgW="4139543" imgH="4627265" progId="Excel.Sheet.8">
              <p:embed/>
            </p:oleObj>
          </a:graphicData>
        </a:graphic>
      </p:graphicFrame>
      <p:graphicFrame>
        <p:nvGraphicFramePr>
          <p:cNvPr id="2051" name="Content Placeholder 7"/>
          <p:cNvGraphicFramePr>
            <a:graphicFrameLocks/>
          </p:cNvGraphicFramePr>
          <p:nvPr/>
        </p:nvGraphicFramePr>
        <p:xfrm>
          <a:off x="4597400" y="1320800"/>
          <a:ext cx="4140200" cy="4627563"/>
        </p:xfrm>
        <a:graphic>
          <a:graphicData uri="http://schemas.openxmlformats.org/presentationml/2006/ole">
            <p:oleObj spid="_x0000_s2051" r:id="rId4" imgW="4139543" imgH="4627265" progId="Excel.Sheet.8">
              <p:embed/>
            </p:oleObj>
          </a:graphicData>
        </a:graphic>
      </p:graphicFrame>
      <p:sp>
        <p:nvSpPr>
          <p:cNvPr id="2054" name="Up Arrow 4"/>
          <p:cNvSpPr>
            <a:spLocks noChangeArrowheads="1"/>
          </p:cNvSpPr>
          <p:nvPr/>
        </p:nvSpPr>
        <p:spPr bwMode="auto">
          <a:xfrm>
            <a:off x="7467600" y="2133600"/>
            <a:ext cx="457200" cy="990600"/>
          </a:xfrm>
          <a:prstGeom prst="upArrow">
            <a:avLst>
              <a:gd name="adj1" fmla="val 50000"/>
              <a:gd name="adj2" fmla="val 50004"/>
            </a:avLst>
          </a:prstGeom>
          <a:solidFill>
            <a:srgbClr val="9BBB5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pPr algn="ctr" defTabSz="912813"/>
            <a:r>
              <a:rPr lang="en-US" sz="4400" smtClean="0">
                <a:effectLst/>
              </a:rPr>
              <a:t>The Big Three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1676400"/>
            <a:ext cx="9448800" cy="4114800"/>
          </a:xfrm>
        </p:spPr>
        <p:txBody>
          <a:bodyPr/>
          <a:lstStyle/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Unprecedented academic mobility</a:t>
            </a:r>
          </a:p>
          <a:p>
            <a:pPr marL="1370013" lvl="2" indent="-455613" defTabSz="912813">
              <a:buSzPct val="100000"/>
              <a:buFont typeface="Wingdings" pitchFamily="2" charset="2"/>
              <a:buAutoNum type="arabicPeriod"/>
            </a:pPr>
            <a:endParaRPr lang="en-US" sz="340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Emergence of global college rankings</a:t>
            </a: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endParaRPr lang="en-US" sz="340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Race to create world-class universities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4" name="Content Placeholder 8" descr="IMG_06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0282" t="45488" r="39970" b="23849"/>
          <a:stretch>
            <a:fillRect/>
          </a:stretch>
        </p:blipFill>
        <p:spPr>
          <a:xfrm>
            <a:off x="1752600" y="152400"/>
            <a:ext cx="5791200" cy="60340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3352800" y="152400"/>
          <a:ext cx="2868613" cy="4191000"/>
        </p:xfrm>
        <a:graphic>
          <a:graphicData uri="http://schemas.openxmlformats.org/presentationml/2006/ole">
            <p:oleObj spid="_x0000_s3074" name="Acrobat Document" r:id="rId3" imgW="4285714" imgH="6516010" progId="AcroExch.Document.7">
              <p:embed/>
            </p:oleObj>
          </a:graphicData>
        </a:graphic>
      </p:graphicFrame>
      <p:sp>
        <p:nvSpPr>
          <p:cNvPr id="307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5181600"/>
            <a:ext cx="8305800" cy="368300"/>
          </a:xfrm>
        </p:spPr>
        <p:txBody>
          <a:bodyPr anchor="ctr">
            <a:spAutoFit/>
          </a:bodyPr>
          <a:lstStyle/>
          <a:p>
            <a:pPr marL="0" indent="0" algn="ctr" defTabSz="912813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Calibri" pitchFamily="34" charset="0"/>
                <a:cs typeface="Arial" charset="0"/>
              </a:rPr>
              <a:t>@wildavsky 	</a:t>
            </a:r>
            <a:r>
              <a:rPr lang="en-US" sz="1800" smtClean="0">
                <a:ea typeface="Calibri" pitchFamily="34" charset="0"/>
                <a:cs typeface="Arial" charset="0"/>
              </a:rPr>
              <a:t>		facebook.com/greatbrainrace</a:t>
            </a:r>
          </a:p>
        </p:txBody>
      </p:sp>
      <p:pic>
        <p:nvPicPr>
          <p:cNvPr id="3076" name="Picture 4" descr="twitt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aceboo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343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2813" eaLnBrk="0" hangingPunct="0"/>
            <a:r>
              <a:rPr lang="en-US" sz="3200"/>
              <a:t>www.greatbrainrace.com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58023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Chronicle of Higher Education</a:t>
            </a:r>
            <a:r>
              <a:rPr lang="en-US"/>
              <a:t> blog: chronicle.com/blogs/worldwise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8" name="Content Placeholder 9" descr="iitcolorlog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2400"/>
            <a:ext cx="2743200" cy="2743200"/>
          </a:xfrm>
        </p:spPr>
      </p:pic>
      <p:pic>
        <p:nvPicPr>
          <p:cNvPr id="19459" name="Content Placeholder 8" descr="IMG_06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0282" t="45488" r="39970" b="23849"/>
          <a:stretch>
            <a:fillRect/>
          </a:stretch>
        </p:blipFill>
        <p:spPr>
          <a:xfrm>
            <a:off x="457200" y="138113"/>
            <a:ext cx="5181600" cy="60340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Content Placeholder 9" descr="iitcolorlog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2400"/>
            <a:ext cx="2743200" cy="2743200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28242" t="18744" r="15527"/>
          <a:stretch>
            <a:fillRect/>
          </a:stretch>
        </p:blipFill>
        <p:spPr bwMode="auto">
          <a:xfrm>
            <a:off x="5867400" y="3198813"/>
            <a:ext cx="27432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Content Placeholder 8" descr="IMG_066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40282" t="45488" r="39970" b="23849"/>
          <a:stretch>
            <a:fillRect/>
          </a:stretch>
        </p:blipFill>
        <p:spPr>
          <a:xfrm>
            <a:off x="457200" y="138113"/>
            <a:ext cx="5181600" cy="60340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pPr algn="ctr" defTabSz="912813"/>
            <a:r>
              <a:rPr lang="en-US" sz="4400" smtClean="0">
                <a:effectLst/>
              </a:rPr>
              <a:t>The Big Three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1676400"/>
            <a:ext cx="9448800" cy="4114800"/>
          </a:xfrm>
        </p:spPr>
        <p:txBody>
          <a:bodyPr/>
          <a:lstStyle/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Unprecedented academic mobility</a:t>
            </a:r>
          </a:p>
          <a:p>
            <a:pPr marL="1370013" lvl="2" indent="-455613" defTabSz="912813">
              <a:buSzPct val="100000"/>
              <a:buFont typeface="Wingdings" pitchFamily="2" charset="2"/>
              <a:buAutoNum type="arabicPeriod"/>
            </a:pPr>
            <a:endParaRPr lang="en-US" sz="340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Emergence of global college rankings</a:t>
            </a: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endParaRPr lang="en-US" sz="340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</a:pPr>
            <a:r>
              <a:rPr lang="en-US" sz="3400" smtClean="0"/>
              <a:t>Race to create world-class universities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pPr algn="ctr" defTabSz="912813"/>
            <a:r>
              <a:rPr lang="en-US" sz="4400" smtClean="0">
                <a:effectLst/>
              </a:rPr>
              <a:t>The Big Three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1676400"/>
            <a:ext cx="9448800" cy="4114800"/>
          </a:xfrm>
        </p:spPr>
        <p:txBody>
          <a:bodyPr/>
          <a:lstStyle/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/>
              <a:t>Unprecedented academic mobility</a:t>
            </a:r>
          </a:p>
          <a:p>
            <a:pPr marL="1370013" lvl="2" indent="-455613" defTabSz="912813"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/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Emergence of global college rankings</a:t>
            </a: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endParaRPr lang="en-US" sz="3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70013" lvl="2" indent="-455613" defTabSz="912813"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</a:rPr>
              <a:t>Race to create world-class universities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ctr"/>
            <a:r>
              <a:rPr lang="en-US" dirty="0" smtClean="0"/>
              <a:t>Global Student Mobility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679344"/>
              </p:ext>
            </p:extLst>
          </p:nvPr>
        </p:nvGraphicFramePr>
        <p:xfrm>
          <a:off x="3048000" y="914400"/>
          <a:ext cx="2895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56380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ctr"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Zealand’s Student Recruitment Strategy</a:t>
            </a:r>
          </a:p>
        </p:txBody>
      </p:sp>
      <p:pic>
        <p:nvPicPr>
          <p:cNvPr id="23554" name="Content Placeholder 3" descr="nz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447800"/>
            <a:ext cx="7594600" cy="4267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79462"/>
          </a:xfrm>
          <a:noFill/>
        </p:spPr>
        <p:txBody>
          <a:bodyPr anchor="ctr"/>
          <a:lstStyle/>
          <a:p>
            <a:pPr defTabSz="912813" eaLnBrk="1" hangingPunct="1"/>
            <a:r>
              <a:rPr lang="en-US" sz="1600" smtClean="0">
                <a:effectLst/>
              </a:rPr>
              <a:t>10 year growth rate in number of foreign students in higher education: 1998-2007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143000" y="914400"/>
          <a:ext cx="6781800" cy="540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ffman PowerPoint Template">
  <a:themeElements>
    <a:clrScheme name="Kauffman Foundation">
      <a:dk1>
        <a:sysClr val="windowText" lastClr="000000"/>
      </a:dk1>
      <a:lt1>
        <a:sysClr val="window" lastClr="FFFFFF"/>
      </a:lt1>
      <a:dk2>
        <a:srgbClr val="FFFFFF"/>
      </a:dk2>
      <a:lt2>
        <a:srgbClr val="BFBFBF"/>
      </a:lt2>
      <a:accent1>
        <a:srgbClr val="97A4C3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uffman Foundation">
    <a:dk1>
      <a:sysClr val="windowText" lastClr="000000"/>
    </a:dk1>
    <a:lt1>
      <a:sysClr val="window" lastClr="FFFFFF"/>
    </a:lt1>
    <a:dk2>
      <a:srgbClr val="FFFFFF"/>
    </a:dk2>
    <a:lt2>
      <a:srgbClr val="BFBFBF"/>
    </a:lt2>
    <a:accent1>
      <a:srgbClr val="97A4C3"/>
    </a:accent1>
    <a:accent2>
      <a:srgbClr val="FFC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uffman Foundation">
    <a:dk1>
      <a:sysClr val="windowText" lastClr="000000"/>
    </a:dk1>
    <a:lt1>
      <a:sysClr val="window" lastClr="FFFFFF"/>
    </a:lt1>
    <a:dk2>
      <a:srgbClr val="FFFFFF"/>
    </a:dk2>
    <a:lt2>
      <a:srgbClr val="BFBFBF"/>
    </a:lt2>
    <a:accent1>
      <a:srgbClr val="97A4C3"/>
    </a:accent1>
    <a:accent2>
      <a:srgbClr val="FFC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Kauffman PowerPoint Template</Template>
  <TotalTime>3506</TotalTime>
  <Words>323</Words>
  <Application>Microsoft Office PowerPoint</Application>
  <PresentationFormat>On-screen Show (4:3)</PresentationFormat>
  <Paragraphs>96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Kauffman PowerPoint Template</vt:lpstr>
      <vt:lpstr>Acrobat Document</vt:lpstr>
      <vt:lpstr>Microsoft Office Excel 97-2003 Worksheet</vt:lpstr>
      <vt:lpstr>Slide 1</vt:lpstr>
      <vt:lpstr> </vt:lpstr>
      <vt:lpstr> </vt:lpstr>
      <vt:lpstr> </vt:lpstr>
      <vt:lpstr>The Big Three</vt:lpstr>
      <vt:lpstr>The Big Three</vt:lpstr>
      <vt:lpstr>Global Student Mobility</vt:lpstr>
      <vt:lpstr>New Zealand’s Student Recruitment Strategy</vt:lpstr>
      <vt:lpstr>10 year growth rate in number of foreign students in higher education: 1998-2007</vt:lpstr>
      <vt:lpstr>Welcome to Aggieland! Texas A&amp;M – in Qatar</vt:lpstr>
      <vt:lpstr>Slide 11</vt:lpstr>
      <vt:lpstr>The Big Three</vt:lpstr>
      <vt:lpstr>Slide 13</vt:lpstr>
      <vt:lpstr>Top-ranked Global Universities 2010</vt:lpstr>
      <vt:lpstr>Slide 15</vt:lpstr>
      <vt:lpstr>Slide 16</vt:lpstr>
      <vt:lpstr>The Big Three</vt:lpstr>
      <vt:lpstr>Global Research: Not a Zero-Sum Game </vt:lpstr>
      <vt:lpstr>The Big Three</vt:lpstr>
      <vt:lpstr>Slide 20</vt:lpstr>
    </vt:vector>
  </TitlesOfParts>
  <Company>Ewing Marion Kauffman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Campus is Flat, Too</dc:title>
  <dc:creator>Bwildavsky</dc:creator>
  <cp:lastModifiedBy>skopinr</cp:lastModifiedBy>
  <cp:revision>146</cp:revision>
  <dcterms:created xsi:type="dcterms:W3CDTF">2008-05-20T16:14:09Z</dcterms:created>
  <dcterms:modified xsi:type="dcterms:W3CDTF">2011-06-03T15:09:57Z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  <property fmtid="{D5CDD505-2E9C-101B-9397-08002B2CF9AE}" pid="3" name="_AdHocReviewCycleID">
    <vt:i4>1089768229</vt:i4>
  </property>
  <property fmtid="{D5CDD505-2E9C-101B-9397-08002B2CF9AE}" pid="4" name="_NewReviewCycle">
    <vt:lpwstr/>
  </property>
  <property fmtid="{D5CDD505-2E9C-101B-9397-08002B2CF9AE}" pid="5" name="_EmailSubject">
    <vt:lpwstr>Powerpoint for presentation?</vt:lpwstr>
  </property>
  <property fmtid="{D5CDD505-2E9C-101B-9397-08002B2CF9AE}" pid="6" name="_AuthorEmail">
    <vt:lpwstr>bwildavsky@kauffman.org</vt:lpwstr>
  </property>
  <property fmtid="{D5CDD505-2E9C-101B-9397-08002B2CF9AE}" pid="7" name="_AuthorEmailDisplayName">
    <vt:lpwstr>Ben Wildavsky</vt:lpwstr>
  </property>
</Properties>
</file>