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theme/theme14.xml" ContentType="application/vnd.openxmlformats-officedocument.theme+xml"/>
  <Override PartName="/ppt/theme/theme15.xml" ContentType="application/vnd.openxmlformats-officedocument.theme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10.xml" ContentType="application/vnd.openxmlformats-officedocument.presentationml.slideMaster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  <p:sldMasterId id="2147483696" r:id="rId2"/>
    <p:sldMasterId id="2147483698" r:id="rId3"/>
    <p:sldMasterId id="2147483700" r:id="rId4"/>
    <p:sldMasterId id="2147483702" r:id="rId5"/>
    <p:sldMasterId id="2147483704" r:id="rId6"/>
    <p:sldMasterId id="2147483706" r:id="rId7"/>
    <p:sldMasterId id="2147483708" r:id="rId8"/>
    <p:sldMasterId id="2147483710" r:id="rId9"/>
    <p:sldMasterId id="2147483712" r:id="rId10"/>
    <p:sldMasterId id="2147483714" r:id="rId11"/>
    <p:sldMasterId id="2147483716" r:id="rId12"/>
    <p:sldMasterId id="2147483718" r:id="rId13"/>
  </p:sldMasterIdLst>
  <p:notesMasterIdLst>
    <p:notesMasterId r:id="rId23"/>
  </p:notesMasterIdLst>
  <p:handoutMasterIdLst>
    <p:handoutMasterId r:id="rId24"/>
  </p:handoutMasterIdLst>
  <p:sldIdLst>
    <p:sldId id="419" r:id="rId14"/>
    <p:sldId id="420" r:id="rId15"/>
    <p:sldId id="411" r:id="rId16"/>
    <p:sldId id="423" r:id="rId17"/>
    <p:sldId id="424" r:id="rId18"/>
    <p:sldId id="421" r:id="rId19"/>
    <p:sldId id="422" r:id="rId20"/>
    <p:sldId id="426" r:id="rId21"/>
    <p:sldId id="425" r:id="rId22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F37003"/>
    <a:srgbClr val="FF9900"/>
    <a:srgbClr val="EA8B00"/>
    <a:srgbClr val="BDBDFF"/>
    <a:srgbClr val="FF6600"/>
    <a:srgbClr val="FF2B0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1" autoAdjust="0"/>
    <p:restoredTop sz="83612" autoAdjust="0"/>
  </p:normalViewPr>
  <p:slideViewPr>
    <p:cSldViewPr>
      <p:cViewPr varScale="1">
        <p:scale>
          <a:sx n="77" d="100"/>
          <a:sy n="77" d="100"/>
        </p:scale>
        <p:origin x="-80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342" y="-82"/>
      </p:cViewPr>
      <p:guideLst>
        <p:guide orient="horz" pos="2928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5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8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4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3.xml"/><Relationship Id="rId20" Type="http://schemas.openxmlformats.org/officeDocument/2006/relationships/slide" Target="slides/slide7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2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1.xml"/><Relationship Id="rId22" Type="http://schemas.openxmlformats.org/officeDocument/2006/relationships/slide" Target="slides/slide9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490" cy="46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8" tIns="46150" rIns="92298" bIns="46150" numCol="1" anchor="t" anchorCtr="0" compatLnSpc="1">
            <a:prstTxWarp prst="textNoShape">
              <a:avLst/>
            </a:prstTxWarp>
          </a:bodyPr>
          <a:lstStyle>
            <a:lvl1pPr defTabSz="923555">
              <a:defRPr sz="1200"/>
            </a:lvl1pPr>
          </a:lstStyle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960" y="0"/>
            <a:ext cx="2971490" cy="46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8" tIns="46150" rIns="92298" bIns="46150" numCol="1" anchor="t" anchorCtr="0" compatLnSpc="1">
            <a:prstTxWarp prst="textNoShape">
              <a:avLst/>
            </a:prstTxWarp>
          </a:bodyPr>
          <a:lstStyle>
            <a:lvl1pPr algn="r" defTabSz="923555">
              <a:defRPr sz="1200"/>
            </a:lvl1pPr>
          </a:lstStyle>
          <a:p>
            <a:endParaRPr lang="en-US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153"/>
            <a:ext cx="2971490" cy="46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8" tIns="46150" rIns="92298" bIns="46150" numCol="1" anchor="b" anchorCtr="0" compatLnSpc="1">
            <a:prstTxWarp prst="textNoShape">
              <a:avLst/>
            </a:prstTxWarp>
          </a:bodyPr>
          <a:lstStyle>
            <a:lvl1pPr defTabSz="923555">
              <a:defRPr sz="1200"/>
            </a:lvl1pPr>
          </a:lstStyle>
          <a:p>
            <a:endParaRPr lang="en-US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960" y="8830153"/>
            <a:ext cx="2971490" cy="46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8" tIns="46150" rIns="92298" bIns="46150" numCol="1" anchor="b" anchorCtr="0" compatLnSpc="1">
            <a:prstTxWarp prst="textNoShape">
              <a:avLst/>
            </a:prstTxWarp>
          </a:bodyPr>
          <a:lstStyle>
            <a:lvl1pPr algn="r" defTabSz="923555">
              <a:defRPr sz="1200"/>
            </a:lvl1pPr>
          </a:lstStyle>
          <a:p>
            <a:fld id="{58CB0072-8F90-4406-9D39-D761451B879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490" cy="46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8" tIns="46150" rIns="92298" bIns="46150" numCol="1" anchor="t" anchorCtr="0" compatLnSpc="1">
            <a:prstTxWarp prst="textNoShape">
              <a:avLst/>
            </a:prstTxWarp>
          </a:bodyPr>
          <a:lstStyle>
            <a:lvl1pPr defTabSz="923555">
              <a:defRPr sz="1200"/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960" y="0"/>
            <a:ext cx="2971490" cy="46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8" tIns="46150" rIns="92298" bIns="46150" numCol="1" anchor="t" anchorCtr="0" compatLnSpc="1">
            <a:prstTxWarp prst="textNoShape">
              <a:avLst/>
            </a:prstTxWarp>
          </a:bodyPr>
          <a:lstStyle>
            <a:lvl1pPr algn="r" defTabSz="923555">
              <a:defRPr sz="1200"/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8075" y="698500"/>
            <a:ext cx="4643438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490" y="4415077"/>
            <a:ext cx="5487020" cy="4183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8" tIns="46150" rIns="92298" bIns="461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153"/>
            <a:ext cx="2971490" cy="46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8" tIns="46150" rIns="92298" bIns="46150" numCol="1" anchor="b" anchorCtr="0" compatLnSpc="1">
            <a:prstTxWarp prst="textNoShape">
              <a:avLst/>
            </a:prstTxWarp>
          </a:bodyPr>
          <a:lstStyle>
            <a:lvl1pPr defTabSz="923555">
              <a:defRPr sz="1200"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960" y="8830153"/>
            <a:ext cx="2971490" cy="46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8" tIns="46150" rIns="92298" bIns="46150" numCol="1" anchor="b" anchorCtr="0" compatLnSpc="1">
            <a:prstTxWarp prst="textNoShape">
              <a:avLst/>
            </a:prstTxWarp>
          </a:bodyPr>
          <a:lstStyle>
            <a:lvl1pPr algn="r" defTabSz="923555">
              <a:defRPr sz="1200"/>
            </a:lvl1pPr>
          </a:lstStyle>
          <a:p>
            <a:fld id="{AEC135DC-A983-44CE-BECB-8D6353F3BBC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0" y="4415790"/>
            <a:ext cx="6629400" cy="4880610"/>
          </a:xfrm>
        </p:spPr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F12EFC-E06D-48E2-AF9A-AF0A32E0CE8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Freeform 2"/>
          <p:cNvSpPr>
            <a:spLocks/>
          </p:cNvSpPr>
          <p:nvPr/>
        </p:nvSpPr>
        <p:spPr bwMode="auto">
          <a:xfrm>
            <a:off x="0" y="-12700"/>
            <a:ext cx="8255000" cy="52641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16"/>
              </a:cxn>
              <a:cxn ang="0">
                <a:pos x="5200" y="2732"/>
              </a:cxn>
              <a:cxn ang="0">
                <a:pos x="4904" y="8"/>
              </a:cxn>
              <a:cxn ang="0">
                <a:pos x="0" y="0"/>
              </a:cxn>
            </a:cxnLst>
            <a:rect l="0" t="0" r="r" b="b"/>
            <a:pathLst>
              <a:path w="5200" h="3316">
                <a:moveTo>
                  <a:pt x="0" y="0"/>
                </a:moveTo>
                <a:lnTo>
                  <a:pt x="0" y="3316"/>
                </a:lnTo>
                <a:lnTo>
                  <a:pt x="5200" y="2732"/>
                </a:lnTo>
                <a:lnTo>
                  <a:pt x="4904" y="8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accent1">
                  <a:gamma/>
                  <a:shade val="79216"/>
                  <a:invGamma/>
                </a:schemeClr>
              </a:gs>
              <a:gs pos="100000">
                <a:schemeClr val="accent1"/>
              </a:gs>
            </a:gsLst>
            <a:lin ang="2700000" scaled="1"/>
          </a:gradFill>
          <a:ln w="9525" cap="flat" cmpd="sng">
            <a:noFill/>
            <a:prstDash val="solid"/>
            <a:round/>
            <a:headEnd/>
            <a:tailEnd/>
          </a:ln>
          <a:effectLst/>
        </p:spPr>
        <p:txBody>
          <a:bodyPr anchor="ctr"/>
          <a:lstStyle/>
          <a:p>
            <a:endParaRPr lang="en-US" sz="3200" b="1">
              <a:solidFill>
                <a:srgbClr val="336699"/>
              </a:solidFill>
              <a:latin typeface="Verdana" pitchFamily="34" charset="0"/>
            </a:endParaRPr>
          </a:p>
        </p:txBody>
      </p:sp>
      <p:sp>
        <p:nvSpPr>
          <p:cNvPr id="288771" name="Rectangle 3"/>
          <p:cNvSpPr>
            <a:spLocks noChangeArrowheads="1"/>
          </p:cNvSpPr>
          <p:nvPr/>
        </p:nvSpPr>
        <p:spPr bwMode="auto">
          <a:xfrm>
            <a:off x="4572000" y="3429000"/>
            <a:ext cx="4572000" cy="3429000"/>
          </a:xfrm>
          <a:prstGeom prst="rect">
            <a:avLst/>
          </a:prstGeom>
          <a:solidFill>
            <a:srgbClr val="EAEAEA">
              <a:alpha val="53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3200" b="1">
              <a:solidFill>
                <a:srgbClr val="336699"/>
              </a:solidFill>
              <a:latin typeface="Verdana" pitchFamily="34" charset="0"/>
            </a:endParaRPr>
          </a:p>
        </p:txBody>
      </p:sp>
      <p:sp>
        <p:nvSpPr>
          <p:cNvPr id="28877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55613" y="1370013"/>
            <a:ext cx="7392987" cy="2058987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28877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570413" y="3429000"/>
            <a:ext cx="3278187" cy="3429000"/>
          </a:xfrm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endParaRPr lang="en-US"/>
          </a:p>
        </p:txBody>
      </p:sp>
      <p:pic>
        <p:nvPicPr>
          <p:cNvPr id="288774" name="Picture 6" descr="logo white smal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1963" y="531813"/>
            <a:ext cx="996950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141413"/>
            <a:ext cx="4038600" cy="51069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141413"/>
            <a:ext cx="4040187" cy="51069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 w OCLC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OCLC_V_M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239000" y="381000"/>
            <a:ext cx="1625700" cy="1392382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theme" Target="../theme/theme10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theme" Target="../theme/theme1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Masters/_rels/slideMaster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theme" Target="../theme/theme1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Masters/_rels/slideMaster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theme" Target="../theme/theme1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theme" Target="../theme/theme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theme" Target="../theme/theme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theme" Target="../theme/theme4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theme" Target="../theme/theme5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theme" Target="../theme/theme6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theme" Target="../theme/theme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theme" Target="../theme/theme8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theme" Target="../theme/theme9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28600"/>
            <a:ext cx="8231187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141413"/>
            <a:ext cx="8231187" cy="510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287748" name="Rectangle 4"/>
          <p:cNvSpPr>
            <a:spLocks noChangeArrowheads="1"/>
          </p:cNvSpPr>
          <p:nvPr/>
        </p:nvSpPr>
        <p:spPr bwMode="auto">
          <a:xfrm>
            <a:off x="0" y="6629400"/>
            <a:ext cx="4572000" cy="228600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76078"/>
                  <a:invGamma/>
                </a:scheme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3200" b="1">
              <a:solidFill>
                <a:srgbClr val="336699"/>
              </a:solidFill>
              <a:latin typeface="Verdana" pitchFamily="34" charset="0"/>
            </a:endParaRPr>
          </a:p>
        </p:txBody>
      </p:sp>
      <p:sp>
        <p:nvSpPr>
          <p:cNvPr id="287749" name="Rectangle 5"/>
          <p:cNvSpPr>
            <a:spLocks noChangeArrowheads="1"/>
          </p:cNvSpPr>
          <p:nvPr/>
        </p:nvSpPr>
        <p:spPr bwMode="auto">
          <a:xfrm>
            <a:off x="990600" y="6629400"/>
            <a:ext cx="114776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900" b="1" dirty="0" smtClean="0">
                <a:solidFill>
                  <a:srgbClr val="FFFFFF"/>
                </a:solidFill>
                <a:latin typeface="Trebuchet MS" pitchFamily="34" charset="0"/>
                <a:cs typeface="Arial" charset="0"/>
              </a:rPr>
              <a:t>Research</a:t>
            </a:r>
            <a:endParaRPr lang="en-US" sz="900" b="1" dirty="0">
              <a:solidFill>
                <a:srgbClr val="FFFFFF"/>
              </a:solidFill>
              <a:latin typeface="Trebuchet MS" pitchFamily="34" charset="0"/>
              <a:cs typeface="Arial" charset="0"/>
            </a:endParaRPr>
          </a:p>
        </p:txBody>
      </p:sp>
      <p:sp>
        <p:nvSpPr>
          <p:cNvPr id="287750" name="Rectangle 6"/>
          <p:cNvSpPr>
            <a:spLocks noChangeArrowheads="1"/>
          </p:cNvSpPr>
          <p:nvPr/>
        </p:nvSpPr>
        <p:spPr bwMode="auto">
          <a:xfrm>
            <a:off x="3581400" y="6400800"/>
            <a:ext cx="5486400" cy="457200"/>
          </a:xfrm>
          <a:prstGeom prst="rect">
            <a:avLst/>
          </a:prstGeom>
          <a:solidFill>
            <a:srgbClr val="DDDDDD">
              <a:alpha val="50000"/>
            </a:srgb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3200" b="1">
              <a:solidFill>
                <a:srgbClr val="336699"/>
              </a:solidFill>
              <a:latin typeface="Verdana" pitchFamily="34" charset="0"/>
            </a:endParaRPr>
          </a:p>
        </p:txBody>
      </p:sp>
      <p:sp>
        <p:nvSpPr>
          <p:cNvPr id="287751" name="Text Box 7"/>
          <p:cNvSpPr txBox="1">
            <a:spLocks noChangeArrowheads="1"/>
          </p:cNvSpPr>
          <p:nvPr/>
        </p:nvSpPr>
        <p:spPr bwMode="auto">
          <a:xfrm>
            <a:off x="4572000" y="6629400"/>
            <a:ext cx="44196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1000" baseline="0" dirty="0" smtClean="0">
                <a:solidFill>
                  <a:srgbClr val="000000"/>
                </a:solidFill>
                <a:latin typeface="Verdana" pitchFamily="34" charset="0"/>
              </a:rPr>
              <a:t>OCLC Research Library Partnership meeting, June</a:t>
            </a:r>
            <a:r>
              <a:rPr lang="en-US" sz="1000" dirty="0" smtClean="0">
                <a:solidFill>
                  <a:srgbClr val="000000"/>
                </a:solidFill>
                <a:latin typeface="Trebuchet MS" pitchFamily="34" charset="0"/>
              </a:rPr>
              <a:t> 8</a:t>
            </a:r>
            <a:r>
              <a:rPr lang="en-US" sz="1000" baseline="30000" dirty="0" smtClean="0">
                <a:solidFill>
                  <a:srgbClr val="000000"/>
                </a:solidFill>
                <a:latin typeface="Trebuchet MS" pitchFamily="34" charset="0"/>
              </a:rPr>
              <a:t>th</a:t>
            </a:r>
            <a:r>
              <a:rPr lang="en-US" sz="1000" dirty="0" smtClean="0">
                <a:solidFill>
                  <a:srgbClr val="000000"/>
                </a:solidFill>
                <a:latin typeface="Trebuchet MS" pitchFamily="34" charset="0"/>
              </a:rPr>
              <a:t> 2011</a:t>
            </a:r>
            <a:endParaRPr lang="en-US" sz="1000" dirty="0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287752" name="Text Box 8"/>
          <p:cNvSpPr txBox="1">
            <a:spLocks noChangeArrowheads="1"/>
          </p:cNvSpPr>
          <p:nvPr/>
        </p:nvSpPr>
        <p:spPr bwMode="auto">
          <a:xfrm>
            <a:off x="3657600" y="6477000"/>
            <a:ext cx="5334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1000" dirty="0" smtClean="0">
                <a:solidFill>
                  <a:srgbClr val="000000"/>
                </a:solidFill>
                <a:latin typeface="Trebuchet MS" pitchFamily="34" charset="0"/>
              </a:rPr>
              <a:t>Massie    </a:t>
            </a:r>
            <a:endParaRPr lang="en-US" sz="1000" dirty="0">
              <a:solidFill>
                <a:srgbClr val="000000"/>
              </a:solidFill>
              <a:latin typeface="Trebuchet MS" pitchFamily="34" charset="0"/>
            </a:endParaRPr>
          </a:p>
        </p:txBody>
      </p:sp>
      <p:sp>
        <p:nvSpPr>
          <p:cNvPr id="287753" name="Text Box 9"/>
          <p:cNvSpPr txBox="1">
            <a:spLocks noChangeArrowheads="1"/>
          </p:cNvSpPr>
          <p:nvPr/>
        </p:nvSpPr>
        <p:spPr bwMode="auto">
          <a:xfrm>
            <a:off x="3657600" y="6629400"/>
            <a:ext cx="9144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fld id="{3B4CB2E5-140B-4AE3-8F86-2E227F735A1F}" type="slidenum">
              <a:rPr lang="en-US" sz="1000">
                <a:solidFill>
                  <a:srgbClr val="FFFFFF"/>
                </a:solidFill>
                <a:latin typeface="Trebuchet MS" pitchFamily="34" charset="0"/>
              </a:rPr>
              <a:pPr algn="ctr"/>
              <a:t>‹#›</a:t>
            </a:fld>
            <a:endParaRPr lang="en-US" sz="1000">
              <a:solidFill>
                <a:srgbClr val="FFFFFF"/>
              </a:solidFill>
              <a:latin typeface="Trebuchet MS" pitchFamily="34" charset="0"/>
            </a:endParaRPr>
          </a:p>
        </p:txBody>
      </p:sp>
      <p:pic>
        <p:nvPicPr>
          <p:cNvPr id="287754" name="Picture 10" descr="logo white small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42913" y="6624638"/>
            <a:ext cx="619125" cy="233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719" r:id="rId3"/>
    <p:sldLayoutId id="2147483720" r:id="rId4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rebuchet MS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16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8" name="Rectangle 20"/>
          <p:cNvSpPr>
            <a:spLocks noChangeArrowheads="1"/>
          </p:cNvSpPr>
          <p:nvPr/>
        </p:nvSpPr>
        <p:spPr bwMode="auto">
          <a:xfrm>
            <a:off x="0" y="0"/>
            <a:ext cx="9144000" cy="1431925"/>
          </a:xfrm>
          <a:prstGeom prst="rect">
            <a:avLst/>
          </a:prstGeom>
          <a:gradFill rotWithShape="1">
            <a:gsLst>
              <a:gs pos="0">
                <a:srgbClr val="144A6F"/>
              </a:gs>
              <a:gs pos="100000">
                <a:srgbClr val="2178B5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3200" b="1">
              <a:solidFill>
                <a:srgbClr val="336699"/>
              </a:solidFill>
              <a:latin typeface="Verdana" charset="0"/>
            </a:endParaRPr>
          </a:p>
        </p:txBody>
      </p:sp>
      <p:sp>
        <p:nvSpPr>
          <p:cNvPr id="7189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34975" y="147638"/>
            <a:ext cx="6989763" cy="128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dist="38099" dir="2700000" algn="ctr" rotWithShape="0">
              <a:srgbClr val="144A6F">
                <a:alpha val="74998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20725" y="1936750"/>
            <a:ext cx="7702550" cy="420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8197" name="Picture 23" descr="logo white smal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86675" y="628650"/>
            <a:ext cx="996950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24" descr="lite border to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" name="Picture 25" descr="lite border bott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715125"/>
            <a:ext cx="9144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0" name="Picture 26" descr="lite border lef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4460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1" name="Picture 27" descr="lite border righ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697913" y="0"/>
            <a:ext cx="44608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transition/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6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8" name="Rectangle 20"/>
          <p:cNvSpPr>
            <a:spLocks noChangeArrowheads="1"/>
          </p:cNvSpPr>
          <p:nvPr/>
        </p:nvSpPr>
        <p:spPr bwMode="auto">
          <a:xfrm>
            <a:off x="0" y="0"/>
            <a:ext cx="9144000" cy="1431925"/>
          </a:xfrm>
          <a:prstGeom prst="rect">
            <a:avLst/>
          </a:prstGeom>
          <a:gradFill rotWithShape="1">
            <a:gsLst>
              <a:gs pos="0">
                <a:srgbClr val="144A6F"/>
              </a:gs>
              <a:gs pos="100000">
                <a:srgbClr val="2178B5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3200" b="1">
              <a:solidFill>
                <a:srgbClr val="336699"/>
              </a:solidFill>
              <a:latin typeface="Verdana" charset="0"/>
            </a:endParaRPr>
          </a:p>
        </p:txBody>
      </p:sp>
      <p:sp>
        <p:nvSpPr>
          <p:cNvPr id="7189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34975" y="147638"/>
            <a:ext cx="6989763" cy="128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dist="38099" dir="2700000" algn="ctr" rotWithShape="0">
              <a:srgbClr val="144A6F">
                <a:alpha val="74998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20725" y="1936750"/>
            <a:ext cx="7702550" cy="420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8197" name="Picture 23" descr="logo white smal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86675" y="628650"/>
            <a:ext cx="996950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24" descr="lite border to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" name="Picture 25" descr="lite border bott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715125"/>
            <a:ext cx="9144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0" name="Picture 26" descr="lite border lef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4460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1" name="Picture 27" descr="lite border righ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697913" y="0"/>
            <a:ext cx="44608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transition/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6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8" name="Rectangle 20"/>
          <p:cNvSpPr>
            <a:spLocks noChangeArrowheads="1"/>
          </p:cNvSpPr>
          <p:nvPr/>
        </p:nvSpPr>
        <p:spPr bwMode="auto">
          <a:xfrm>
            <a:off x="0" y="0"/>
            <a:ext cx="9144000" cy="1431925"/>
          </a:xfrm>
          <a:prstGeom prst="rect">
            <a:avLst/>
          </a:prstGeom>
          <a:gradFill rotWithShape="1">
            <a:gsLst>
              <a:gs pos="0">
                <a:srgbClr val="144A6F"/>
              </a:gs>
              <a:gs pos="100000">
                <a:srgbClr val="2178B5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3200" b="1">
              <a:solidFill>
                <a:srgbClr val="336699"/>
              </a:solidFill>
              <a:latin typeface="Verdana" charset="0"/>
            </a:endParaRPr>
          </a:p>
        </p:txBody>
      </p:sp>
      <p:sp>
        <p:nvSpPr>
          <p:cNvPr id="7189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34975" y="147638"/>
            <a:ext cx="6989763" cy="128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dist="38099" dir="2700000" algn="ctr" rotWithShape="0">
              <a:srgbClr val="144A6F">
                <a:alpha val="74998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20725" y="1936750"/>
            <a:ext cx="7702550" cy="420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8197" name="Picture 23" descr="logo white smal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86675" y="628650"/>
            <a:ext cx="996950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24" descr="lite border to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" name="Picture 25" descr="lite border bott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715125"/>
            <a:ext cx="9144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0" name="Picture 26" descr="lite border lef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4460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1" name="Picture 27" descr="lite border righ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697913" y="0"/>
            <a:ext cx="44608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transition/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6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8" name="Rectangle 20"/>
          <p:cNvSpPr>
            <a:spLocks noChangeArrowheads="1"/>
          </p:cNvSpPr>
          <p:nvPr/>
        </p:nvSpPr>
        <p:spPr bwMode="auto">
          <a:xfrm>
            <a:off x="0" y="0"/>
            <a:ext cx="9144000" cy="1431925"/>
          </a:xfrm>
          <a:prstGeom prst="rect">
            <a:avLst/>
          </a:prstGeom>
          <a:gradFill rotWithShape="1">
            <a:gsLst>
              <a:gs pos="0">
                <a:srgbClr val="144A6F"/>
              </a:gs>
              <a:gs pos="100000">
                <a:srgbClr val="2178B5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3200" b="1">
              <a:solidFill>
                <a:srgbClr val="336699"/>
              </a:solidFill>
              <a:latin typeface="Verdana" charset="0"/>
            </a:endParaRPr>
          </a:p>
        </p:txBody>
      </p:sp>
      <p:sp>
        <p:nvSpPr>
          <p:cNvPr id="7189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34975" y="147638"/>
            <a:ext cx="6989763" cy="128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dist="38099" dir="2700000" algn="ctr" rotWithShape="0">
              <a:srgbClr val="144A6F">
                <a:alpha val="74998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20725" y="1936750"/>
            <a:ext cx="7702550" cy="420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8197" name="Picture 23" descr="logo white smal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86675" y="628650"/>
            <a:ext cx="996950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24" descr="lite border to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" name="Picture 25" descr="lite border bott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715125"/>
            <a:ext cx="9144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0" name="Picture 26" descr="lite border lef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4460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1" name="Picture 27" descr="lite border righ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697913" y="0"/>
            <a:ext cx="44608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transition/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6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279400"/>
            <a:ext cx="9144000" cy="2859088"/>
          </a:xfrm>
          <a:prstGeom prst="rect">
            <a:avLst/>
          </a:prstGeom>
          <a:gradFill rotWithShape="1">
            <a:gsLst>
              <a:gs pos="0">
                <a:srgbClr val="144A6F"/>
              </a:gs>
              <a:gs pos="100000">
                <a:srgbClr val="2178B5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3200" b="1">
              <a:solidFill>
                <a:srgbClr val="336699"/>
              </a:solidFill>
              <a:latin typeface="Verdana" charset="0"/>
            </a:endParaRP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5711825" y="0"/>
            <a:ext cx="2425700" cy="2425700"/>
          </a:xfrm>
          <a:prstGeom prst="ellipse">
            <a:avLst/>
          </a:prstGeom>
          <a:solidFill>
            <a:schemeClr val="bg1">
              <a:alpha val="7001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3200" b="1">
              <a:solidFill>
                <a:srgbClr val="336699"/>
              </a:solidFill>
              <a:latin typeface="Verdana" charset="0"/>
            </a:endParaRPr>
          </a:p>
        </p:txBody>
      </p: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7567613" y="998538"/>
            <a:ext cx="1711325" cy="1711325"/>
          </a:xfrm>
          <a:prstGeom prst="ellipse">
            <a:avLst/>
          </a:prstGeom>
          <a:solidFill>
            <a:schemeClr val="bg1">
              <a:alpha val="14999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3200" b="1">
              <a:solidFill>
                <a:srgbClr val="336699"/>
              </a:solidFill>
              <a:latin typeface="Verdana" charset="0"/>
            </a:endParaRPr>
          </a:p>
        </p:txBody>
      </p:sp>
      <p:sp>
        <p:nvSpPr>
          <p:cNvPr id="13" name="Oval 11"/>
          <p:cNvSpPr>
            <a:spLocks noChangeArrowheads="1"/>
          </p:cNvSpPr>
          <p:nvPr/>
        </p:nvSpPr>
        <p:spPr bwMode="auto">
          <a:xfrm>
            <a:off x="6997700" y="2139950"/>
            <a:ext cx="1139825" cy="1139825"/>
          </a:xfrm>
          <a:prstGeom prst="ellipse">
            <a:avLst/>
          </a:prstGeom>
          <a:solidFill>
            <a:schemeClr val="bg1">
              <a:alpha val="2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3200" b="1">
              <a:solidFill>
                <a:srgbClr val="336699"/>
              </a:solidFill>
              <a:latin typeface="Verdana" charset="0"/>
            </a:endParaRPr>
          </a:p>
        </p:txBody>
      </p:sp>
      <p:pic>
        <p:nvPicPr>
          <p:cNvPr id="6150" name="Picture 14" descr="logo with ta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44850" y="5849938"/>
            <a:ext cx="3138488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15" descr="lite border to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79400"/>
            <a:ext cx="9144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" name="Picture 16" descr="lite border bott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994525"/>
            <a:ext cx="9144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3" name="Picture 17" descr="lite border lef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279400"/>
            <a:ext cx="4460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4" name="Picture 18" descr="lite border righ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697913" y="279400"/>
            <a:ext cx="44608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89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34975" y="147638"/>
            <a:ext cx="6989763" cy="128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dist="38099" dir="2700000" algn="ctr" rotWithShape="0">
              <a:srgbClr val="144A6F">
                <a:alpha val="74998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15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20725" y="1936750"/>
            <a:ext cx="7702550" cy="420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ransition/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6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8" name="Rectangle 20"/>
          <p:cNvSpPr>
            <a:spLocks noChangeArrowheads="1"/>
          </p:cNvSpPr>
          <p:nvPr/>
        </p:nvSpPr>
        <p:spPr bwMode="auto">
          <a:xfrm>
            <a:off x="0" y="0"/>
            <a:ext cx="9144000" cy="1431925"/>
          </a:xfrm>
          <a:prstGeom prst="rect">
            <a:avLst/>
          </a:prstGeom>
          <a:gradFill rotWithShape="1">
            <a:gsLst>
              <a:gs pos="0">
                <a:srgbClr val="144A6F"/>
              </a:gs>
              <a:gs pos="100000">
                <a:srgbClr val="2178B5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3200" b="1">
              <a:solidFill>
                <a:srgbClr val="336699"/>
              </a:solidFill>
              <a:latin typeface="Verdana" charset="0"/>
            </a:endParaRPr>
          </a:p>
        </p:txBody>
      </p:sp>
      <p:sp>
        <p:nvSpPr>
          <p:cNvPr id="7189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34975" y="147638"/>
            <a:ext cx="6989763" cy="128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dist="38099" dir="2700000" algn="ctr" rotWithShape="0">
              <a:srgbClr val="144A6F">
                <a:alpha val="74998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20725" y="1936750"/>
            <a:ext cx="7702550" cy="420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8197" name="Picture 23" descr="logo white smal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86675" y="628650"/>
            <a:ext cx="996950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24" descr="lite border to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" name="Picture 25" descr="lite border bott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715125"/>
            <a:ext cx="9144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0" name="Picture 26" descr="lite border lef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4460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1" name="Picture 27" descr="lite border righ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697913" y="0"/>
            <a:ext cx="44608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transition/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6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8" name="Rectangle 20"/>
          <p:cNvSpPr>
            <a:spLocks noChangeArrowheads="1"/>
          </p:cNvSpPr>
          <p:nvPr/>
        </p:nvSpPr>
        <p:spPr bwMode="auto">
          <a:xfrm>
            <a:off x="0" y="0"/>
            <a:ext cx="9144000" cy="1431925"/>
          </a:xfrm>
          <a:prstGeom prst="rect">
            <a:avLst/>
          </a:prstGeom>
          <a:gradFill rotWithShape="1">
            <a:gsLst>
              <a:gs pos="0">
                <a:srgbClr val="144A6F"/>
              </a:gs>
              <a:gs pos="100000">
                <a:srgbClr val="2178B5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3200" b="1">
              <a:solidFill>
                <a:srgbClr val="336699"/>
              </a:solidFill>
              <a:latin typeface="Verdana" charset="0"/>
            </a:endParaRPr>
          </a:p>
        </p:txBody>
      </p:sp>
      <p:sp>
        <p:nvSpPr>
          <p:cNvPr id="7189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34975" y="147638"/>
            <a:ext cx="6989763" cy="128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dist="38099" dir="2700000" algn="ctr" rotWithShape="0">
              <a:srgbClr val="144A6F">
                <a:alpha val="74998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20725" y="1936750"/>
            <a:ext cx="7702550" cy="420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8197" name="Picture 23" descr="logo white smal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86675" y="628650"/>
            <a:ext cx="996950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24" descr="lite border to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" name="Picture 25" descr="lite border bott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715125"/>
            <a:ext cx="9144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0" name="Picture 26" descr="lite border lef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4460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1" name="Picture 27" descr="lite border righ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697913" y="0"/>
            <a:ext cx="44608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transition/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6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8" name="Rectangle 20"/>
          <p:cNvSpPr>
            <a:spLocks noChangeArrowheads="1"/>
          </p:cNvSpPr>
          <p:nvPr/>
        </p:nvSpPr>
        <p:spPr bwMode="auto">
          <a:xfrm>
            <a:off x="0" y="0"/>
            <a:ext cx="9144000" cy="1431925"/>
          </a:xfrm>
          <a:prstGeom prst="rect">
            <a:avLst/>
          </a:prstGeom>
          <a:gradFill rotWithShape="1">
            <a:gsLst>
              <a:gs pos="0">
                <a:srgbClr val="144A6F"/>
              </a:gs>
              <a:gs pos="100000">
                <a:srgbClr val="2178B5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3200" b="1">
              <a:solidFill>
                <a:srgbClr val="336699"/>
              </a:solidFill>
              <a:latin typeface="Verdana" charset="0"/>
            </a:endParaRPr>
          </a:p>
        </p:txBody>
      </p:sp>
      <p:sp>
        <p:nvSpPr>
          <p:cNvPr id="7189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34975" y="147638"/>
            <a:ext cx="6989763" cy="128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dist="38099" dir="2700000" algn="ctr" rotWithShape="0">
              <a:srgbClr val="144A6F">
                <a:alpha val="74998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20725" y="1936750"/>
            <a:ext cx="7702550" cy="420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8197" name="Picture 23" descr="logo white smal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86675" y="628650"/>
            <a:ext cx="996950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24" descr="lite border to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" name="Picture 25" descr="lite border bott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715125"/>
            <a:ext cx="9144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0" name="Picture 26" descr="lite border lef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4460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1" name="Picture 27" descr="lite border righ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697913" y="0"/>
            <a:ext cx="44608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transition/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6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8" name="Rectangle 20"/>
          <p:cNvSpPr>
            <a:spLocks noChangeArrowheads="1"/>
          </p:cNvSpPr>
          <p:nvPr/>
        </p:nvSpPr>
        <p:spPr bwMode="auto">
          <a:xfrm>
            <a:off x="0" y="0"/>
            <a:ext cx="9144000" cy="1431925"/>
          </a:xfrm>
          <a:prstGeom prst="rect">
            <a:avLst/>
          </a:prstGeom>
          <a:gradFill rotWithShape="1">
            <a:gsLst>
              <a:gs pos="0">
                <a:srgbClr val="144A6F"/>
              </a:gs>
              <a:gs pos="100000">
                <a:srgbClr val="2178B5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3200" b="1">
              <a:solidFill>
                <a:srgbClr val="336699"/>
              </a:solidFill>
              <a:latin typeface="Verdana" charset="0"/>
            </a:endParaRPr>
          </a:p>
        </p:txBody>
      </p:sp>
      <p:sp>
        <p:nvSpPr>
          <p:cNvPr id="7189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34975" y="147638"/>
            <a:ext cx="6989763" cy="128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dist="38099" dir="2700000" algn="ctr" rotWithShape="0">
              <a:srgbClr val="144A6F">
                <a:alpha val="74998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20725" y="1936750"/>
            <a:ext cx="7702550" cy="420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8197" name="Picture 23" descr="logo white smal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86675" y="628650"/>
            <a:ext cx="996950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24" descr="lite border to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" name="Picture 25" descr="lite border bott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715125"/>
            <a:ext cx="9144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0" name="Picture 26" descr="lite border lef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4460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1" name="Picture 27" descr="lite border righ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697913" y="0"/>
            <a:ext cx="44608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transition/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6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8" name="Rectangle 20"/>
          <p:cNvSpPr>
            <a:spLocks noChangeArrowheads="1"/>
          </p:cNvSpPr>
          <p:nvPr/>
        </p:nvSpPr>
        <p:spPr bwMode="auto">
          <a:xfrm>
            <a:off x="0" y="0"/>
            <a:ext cx="9144000" cy="1431925"/>
          </a:xfrm>
          <a:prstGeom prst="rect">
            <a:avLst/>
          </a:prstGeom>
          <a:gradFill rotWithShape="1">
            <a:gsLst>
              <a:gs pos="0">
                <a:srgbClr val="144A6F"/>
              </a:gs>
              <a:gs pos="100000">
                <a:srgbClr val="2178B5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3200" b="1">
              <a:solidFill>
                <a:srgbClr val="336699"/>
              </a:solidFill>
              <a:latin typeface="Verdana" charset="0"/>
            </a:endParaRPr>
          </a:p>
        </p:txBody>
      </p:sp>
      <p:sp>
        <p:nvSpPr>
          <p:cNvPr id="7189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34975" y="147638"/>
            <a:ext cx="6989763" cy="128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dist="38099" dir="2700000" algn="ctr" rotWithShape="0">
              <a:srgbClr val="144A6F">
                <a:alpha val="74998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20725" y="1936750"/>
            <a:ext cx="7702550" cy="420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8197" name="Picture 23" descr="logo white smal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86675" y="628650"/>
            <a:ext cx="996950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24" descr="lite border to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" name="Picture 25" descr="lite border bott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715125"/>
            <a:ext cx="9144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0" name="Picture 26" descr="lite border lef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4460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1" name="Picture 27" descr="lite border righ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697913" y="0"/>
            <a:ext cx="44608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transition/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6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8" name="Rectangle 20"/>
          <p:cNvSpPr>
            <a:spLocks noChangeArrowheads="1"/>
          </p:cNvSpPr>
          <p:nvPr/>
        </p:nvSpPr>
        <p:spPr bwMode="auto">
          <a:xfrm>
            <a:off x="0" y="0"/>
            <a:ext cx="9144000" cy="1431925"/>
          </a:xfrm>
          <a:prstGeom prst="rect">
            <a:avLst/>
          </a:prstGeom>
          <a:gradFill rotWithShape="1">
            <a:gsLst>
              <a:gs pos="0">
                <a:srgbClr val="144A6F"/>
              </a:gs>
              <a:gs pos="100000">
                <a:srgbClr val="2178B5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3200" b="1">
              <a:solidFill>
                <a:srgbClr val="336699"/>
              </a:solidFill>
              <a:latin typeface="Verdana" charset="0"/>
            </a:endParaRPr>
          </a:p>
        </p:txBody>
      </p:sp>
      <p:sp>
        <p:nvSpPr>
          <p:cNvPr id="7189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34975" y="147638"/>
            <a:ext cx="6989763" cy="128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dist="38099" dir="2700000" algn="ctr" rotWithShape="0">
              <a:srgbClr val="144A6F">
                <a:alpha val="74998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20725" y="1936750"/>
            <a:ext cx="7702550" cy="420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8197" name="Picture 23" descr="logo white smal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86675" y="628650"/>
            <a:ext cx="996950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24" descr="lite border to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" name="Picture 25" descr="lite border bott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715125"/>
            <a:ext cx="9144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0" name="Picture 26" descr="lite border lef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4460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1" name="Picture 27" descr="lite border righ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697913" y="0"/>
            <a:ext cx="44608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transition/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6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8" name="Rectangle 20"/>
          <p:cNvSpPr>
            <a:spLocks noChangeArrowheads="1"/>
          </p:cNvSpPr>
          <p:nvPr/>
        </p:nvSpPr>
        <p:spPr bwMode="auto">
          <a:xfrm>
            <a:off x="0" y="0"/>
            <a:ext cx="9144000" cy="1431925"/>
          </a:xfrm>
          <a:prstGeom prst="rect">
            <a:avLst/>
          </a:prstGeom>
          <a:gradFill rotWithShape="1">
            <a:gsLst>
              <a:gs pos="0">
                <a:srgbClr val="144A6F"/>
              </a:gs>
              <a:gs pos="100000">
                <a:srgbClr val="2178B5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3200" b="1">
              <a:solidFill>
                <a:srgbClr val="336699"/>
              </a:solidFill>
              <a:latin typeface="Verdana" charset="0"/>
            </a:endParaRPr>
          </a:p>
        </p:txBody>
      </p:sp>
      <p:sp>
        <p:nvSpPr>
          <p:cNvPr id="7189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34975" y="147638"/>
            <a:ext cx="6989763" cy="128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dist="38099" dir="2700000" algn="ctr" rotWithShape="0">
              <a:srgbClr val="144A6F">
                <a:alpha val="74998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20725" y="1936750"/>
            <a:ext cx="7702550" cy="420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8197" name="Picture 23" descr="logo white smal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86675" y="628650"/>
            <a:ext cx="996950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24" descr="lite border to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" name="Picture 25" descr="lite border bott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715125"/>
            <a:ext cx="9144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0" name="Picture 26" descr="lite border lef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4460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1" name="Picture 27" descr="lite border righ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697913" y="0"/>
            <a:ext cx="44608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transition/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Trebuchet MS" pitchFamily="34" charset="0"/>
          <a:ea typeface="ＭＳ Ｐゴシック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6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455613" y="1370013"/>
            <a:ext cx="8459787" cy="2058987"/>
          </a:xfrm>
        </p:spPr>
        <p:txBody>
          <a:bodyPr/>
          <a:lstStyle/>
          <a:p>
            <a:r>
              <a:rPr lang="en-US" sz="3600" dirty="0" smtClean="0"/>
              <a:t>SHARES</a:t>
            </a:r>
            <a:r>
              <a:rPr lang="en-US" dirty="0" smtClean="0"/>
              <a:t>: </a:t>
            </a:r>
            <a:br>
              <a:rPr lang="en-US" dirty="0" smtClean="0"/>
            </a:br>
            <a:r>
              <a:rPr lang="en-US" sz="2800" dirty="0" smtClean="0"/>
              <a:t>The Resource Sharing Consortium for OCLC RLP Institutions</a:t>
            </a:r>
            <a:endParaRPr lang="en-US" i="1" dirty="0" smtClean="0"/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Dennis Massie</a:t>
            </a:r>
          </a:p>
          <a:p>
            <a:r>
              <a:rPr lang="en-US" sz="1600" dirty="0" smtClean="0"/>
              <a:t>Program Officer</a:t>
            </a:r>
            <a:r>
              <a:rPr lang="en-US" sz="1600" dirty="0" smtClean="0"/>
              <a:t>, </a:t>
            </a:r>
          </a:p>
          <a:p>
            <a:r>
              <a:rPr lang="en-US" sz="1600" dirty="0" smtClean="0"/>
              <a:t>OCLC Research</a:t>
            </a:r>
            <a:endParaRPr lang="en-US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SHARES Resource Sharing Consortium</a:t>
            </a:r>
            <a:br>
              <a:rPr lang="en-US" dirty="0" smtClean="0"/>
            </a:br>
            <a:r>
              <a:rPr lang="en-US" sz="2400" dirty="0" smtClean="0"/>
              <a:t>88 OCLC symbols as of 6/1/2011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600200"/>
            <a:ext cx="4038600" cy="4648200"/>
          </a:xfrm>
        </p:spPr>
        <p:txBody>
          <a:bodyPr/>
          <a:lstStyle/>
          <a:p>
            <a:r>
              <a:rPr lang="en-US" sz="2400" dirty="0" smtClean="0">
                <a:solidFill>
                  <a:srgbClr val="EE8512"/>
                </a:solidFill>
              </a:rPr>
              <a:t>In business since 1982</a:t>
            </a:r>
          </a:p>
          <a:p>
            <a:r>
              <a:rPr lang="en-US" sz="2400" dirty="0" smtClean="0">
                <a:solidFill>
                  <a:srgbClr val="EE8512"/>
                </a:solidFill>
              </a:rPr>
              <a:t>Expedited delivery</a:t>
            </a:r>
          </a:p>
          <a:p>
            <a:r>
              <a:rPr lang="en-US" sz="2400" dirty="0" smtClean="0">
                <a:solidFill>
                  <a:srgbClr val="EE8512"/>
                </a:solidFill>
              </a:rPr>
              <a:t>Below market rates</a:t>
            </a:r>
          </a:p>
          <a:p>
            <a:r>
              <a:rPr lang="en-US" sz="2400" dirty="0" smtClean="0">
                <a:solidFill>
                  <a:srgbClr val="EE8512"/>
                </a:solidFill>
              </a:rPr>
              <a:t>No blanket restrictions</a:t>
            </a:r>
          </a:p>
          <a:p>
            <a:r>
              <a:rPr lang="en-US" sz="2400" dirty="0" smtClean="0">
                <a:solidFill>
                  <a:srgbClr val="EE8512"/>
                </a:solidFill>
              </a:rPr>
              <a:t>Reciprocal onsite access</a:t>
            </a:r>
          </a:p>
          <a:p>
            <a:r>
              <a:rPr lang="en-US" sz="2400" dirty="0" smtClean="0">
                <a:solidFill>
                  <a:srgbClr val="EE8512"/>
                </a:solidFill>
              </a:rPr>
              <a:t>Exceptions </a:t>
            </a:r>
          </a:p>
          <a:p>
            <a:r>
              <a:rPr lang="en-US" sz="2400" dirty="0" smtClean="0">
                <a:solidFill>
                  <a:srgbClr val="EE8512"/>
                </a:solidFill>
              </a:rPr>
              <a:t>Trust</a:t>
            </a:r>
            <a:endParaRPr lang="en-US" sz="2400" dirty="0">
              <a:solidFill>
                <a:srgbClr val="EE8512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524000"/>
            <a:ext cx="4040187" cy="4724400"/>
          </a:xfrm>
        </p:spPr>
        <p:txBody>
          <a:bodyPr/>
          <a:lstStyle/>
          <a:p>
            <a:r>
              <a:rPr lang="en-US" sz="2400" dirty="0" smtClean="0">
                <a:solidFill>
                  <a:srgbClr val="0070C0"/>
                </a:solidFill>
              </a:rPr>
              <a:t>Little tent, big umbrella</a:t>
            </a:r>
          </a:p>
          <a:p>
            <a:r>
              <a:rPr lang="en-US" sz="2400" dirty="0" err="1" smtClean="0">
                <a:solidFill>
                  <a:srgbClr val="0070C0"/>
                </a:solidFill>
              </a:rPr>
              <a:t>Returnables</a:t>
            </a:r>
            <a:r>
              <a:rPr lang="en-US" sz="2400" dirty="0" smtClean="0">
                <a:solidFill>
                  <a:srgbClr val="0070C0"/>
                </a:solidFill>
              </a:rPr>
              <a:t> overseas</a:t>
            </a:r>
          </a:p>
          <a:p>
            <a:r>
              <a:rPr lang="en-US" sz="2400" dirty="0" smtClean="0">
                <a:solidFill>
                  <a:srgbClr val="0070C0"/>
                </a:solidFill>
              </a:rPr>
              <a:t>Share non-circ</a:t>
            </a:r>
          </a:p>
          <a:p>
            <a:r>
              <a:rPr lang="en-US" sz="2400" dirty="0" smtClean="0">
                <a:solidFill>
                  <a:srgbClr val="0070C0"/>
                </a:solidFill>
              </a:rPr>
              <a:t>Share non-print</a:t>
            </a:r>
          </a:p>
          <a:p>
            <a:r>
              <a:rPr lang="en-US" sz="2400" dirty="0" smtClean="0">
                <a:solidFill>
                  <a:srgbClr val="0070C0"/>
                </a:solidFill>
              </a:rPr>
              <a:t>Share expertise</a:t>
            </a:r>
          </a:p>
          <a:p>
            <a:r>
              <a:rPr lang="en-US" sz="2400" dirty="0" smtClean="0">
                <a:solidFill>
                  <a:srgbClr val="0070C0"/>
                </a:solidFill>
              </a:rPr>
              <a:t>Push boundaries</a:t>
            </a:r>
          </a:p>
          <a:p>
            <a:r>
              <a:rPr lang="en-US" sz="2400" dirty="0" smtClean="0">
                <a:solidFill>
                  <a:srgbClr val="0070C0"/>
                </a:solidFill>
              </a:rPr>
              <a:t>Question processes</a:t>
            </a:r>
          </a:p>
          <a:p>
            <a:r>
              <a:rPr lang="en-US" sz="2400" dirty="0" smtClean="0">
                <a:solidFill>
                  <a:srgbClr val="0070C0"/>
                </a:solidFill>
              </a:rPr>
              <a:t>Collaborate (</a:t>
            </a:r>
            <a:r>
              <a:rPr lang="en-US" sz="2400" dirty="0" err="1" smtClean="0">
                <a:solidFill>
                  <a:srgbClr val="0070C0"/>
                </a:solidFill>
              </a:rPr>
              <a:t>w.g.’s</a:t>
            </a:r>
            <a:r>
              <a:rPr lang="en-US" sz="2400" dirty="0" smtClean="0">
                <a:solidFill>
                  <a:srgbClr val="0070C0"/>
                </a:solidFill>
              </a:rPr>
              <a:t>)</a:t>
            </a:r>
          </a:p>
          <a:p>
            <a:r>
              <a:rPr lang="en-US" sz="2400" dirty="0" smtClean="0">
                <a:solidFill>
                  <a:srgbClr val="0070C0"/>
                </a:solidFill>
              </a:rPr>
              <a:t>8 member exec group</a:t>
            </a:r>
          </a:p>
          <a:p>
            <a:endParaRPr lang="en-US" sz="2400" dirty="0" smtClean="0"/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55613" y="0"/>
            <a:ext cx="8231187" cy="1144588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/>
            </a:r>
            <a:br>
              <a:rPr lang="en-US" dirty="0" smtClean="0">
                <a:solidFill>
                  <a:schemeClr val="accent1"/>
                </a:solidFill>
              </a:rPr>
            </a:br>
            <a:r>
              <a:rPr lang="en-US" dirty="0" smtClean="0">
                <a:solidFill>
                  <a:schemeClr val="accent1"/>
                </a:solidFill>
              </a:rPr>
              <a:t>SHARES Executive  </a:t>
            </a:r>
            <a:r>
              <a:rPr lang="en-US" dirty="0" smtClean="0">
                <a:solidFill>
                  <a:schemeClr val="accent1"/>
                </a:solidFill>
              </a:rPr>
              <a:t>Group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371600"/>
            <a:ext cx="4038600" cy="4876801"/>
          </a:xfrm>
        </p:spPr>
        <p:txBody>
          <a:bodyPr/>
          <a:lstStyle/>
          <a:p>
            <a:r>
              <a:rPr lang="en-US" sz="2400" dirty="0" smtClean="0"/>
              <a:t>2011</a:t>
            </a:r>
          </a:p>
          <a:p>
            <a:pPr lvl="1"/>
            <a:r>
              <a:rPr lang="en-US" sz="2000" dirty="0" smtClean="0"/>
              <a:t>Terry Dahlin, </a:t>
            </a:r>
            <a:r>
              <a:rPr lang="en-US" sz="2000" dirty="0" smtClean="0">
                <a:solidFill>
                  <a:srgbClr val="0070C0"/>
                </a:solidFill>
              </a:rPr>
              <a:t>BYU</a:t>
            </a:r>
          </a:p>
          <a:p>
            <a:pPr lvl="1"/>
            <a:r>
              <a:rPr lang="en-US" sz="2000" dirty="0" smtClean="0"/>
              <a:t>Trevor Dawes, </a:t>
            </a:r>
            <a:r>
              <a:rPr lang="en-US" sz="2000" dirty="0" smtClean="0">
                <a:solidFill>
                  <a:srgbClr val="0070C0"/>
                </a:solidFill>
              </a:rPr>
              <a:t>Princeton</a:t>
            </a:r>
          </a:p>
          <a:p>
            <a:pPr lvl="1"/>
            <a:r>
              <a:rPr lang="en-US" sz="2000" dirty="0" smtClean="0"/>
              <a:t>Melanie Emerson, </a:t>
            </a:r>
            <a:r>
              <a:rPr lang="en-US" sz="2000" dirty="0" err="1" smtClean="0">
                <a:solidFill>
                  <a:srgbClr val="0070C0"/>
                </a:solidFill>
              </a:rPr>
              <a:t>ArtIC</a:t>
            </a:r>
            <a:endParaRPr lang="en-US" sz="2000" dirty="0" smtClean="0">
              <a:solidFill>
                <a:srgbClr val="0070C0"/>
              </a:solidFill>
            </a:endParaRPr>
          </a:p>
          <a:p>
            <a:pPr lvl="1"/>
            <a:r>
              <a:rPr lang="en-US" sz="2000" dirty="0" smtClean="0"/>
              <a:t>Catherin Hamer,  </a:t>
            </a:r>
            <a:r>
              <a:rPr lang="en-US" sz="2000" dirty="0" smtClean="0">
                <a:solidFill>
                  <a:srgbClr val="0070C0"/>
                </a:solidFill>
              </a:rPr>
              <a:t>UT Austin</a:t>
            </a:r>
          </a:p>
          <a:p>
            <a:pPr lvl="1"/>
            <a:r>
              <a:rPr lang="en-US" sz="2000" dirty="0" smtClean="0"/>
              <a:t>Rose Harrington, </a:t>
            </a:r>
            <a:r>
              <a:rPr lang="en-US" sz="2000" dirty="0" smtClean="0">
                <a:solidFill>
                  <a:srgbClr val="0070C0"/>
                </a:solidFill>
              </a:rPr>
              <a:t>Stanford</a:t>
            </a:r>
          </a:p>
          <a:p>
            <a:pPr lvl="1"/>
            <a:r>
              <a:rPr lang="en-US" sz="2000" dirty="0" smtClean="0"/>
              <a:t>Lesliediana Jones, </a:t>
            </a:r>
            <a:r>
              <a:rPr lang="en-US" sz="2000" dirty="0" smtClean="0">
                <a:solidFill>
                  <a:srgbClr val="0070C0"/>
                </a:solidFill>
              </a:rPr>
              <a:t>GWU Law</a:t>
            </a:r>
          </a:p>
          <a:p>
            <a:pPr lvl="1"/>
            <a:r>
              <a:rPr lang="en-US" sz="2000" dirty="0" smtClean="0"/>
              <a:t>David McCaslin, </a:t>
            </a:r>
            <a:r>
              <a:rPr lang="en-US" sz="2000" dirty="0" smtClean="0">
                <a:solidFill>
                  <a:srgbClr val="0070C0"/>
                </a:solidFill>
              </a:rPr>
              <a:t>CIT</a:t>
            </a:r>
          </a:p>
          <a:p>
            <a:pPr lvl="1"/>
            <a:r>
              <a:rPr lang="en-US" sz="2000" dirty="0" smtClean="0"/>
              <a:t>Margarita Moreno, </a:t>
            </a:r>
            <a:r>
              <a:rPr lang="en-US" sz="2000" dirty="0" smtClean="0">
                <a:solidFill>
                  <a:srgbClr val="0070C0"/>
                </a:solidFill>
              </a:rPr>
              <a:t>NLA</a:t>
            </a:r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14340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371600"/>
            <a:ext cx="4040187" cy="4724401"/>
          </a:xfrm>
        </p:spPr>
        <p:txBody>
          <a:bodyPr/>
          <a:lstStyle/>
          <a:p>
            <a:r>
              <a:rPr lang="en-US" sz="2400" dirty="0" smtClean="0"/>
              <a:t>2010</a:t>
            </a:r>
          </a:p>
          <a:p>
            <a:pPr lvl="1"/>
            <a:r>
              <a:rPr lang="en-US" sz="2000" dirty="0" smtClean="0"/>
              <a:t>Scott Britton, </a:t>
            </a:r>
            <a:r>
              <a:rPr lang="en-US" sz="2000" dirty="0" smtClean="0">
                <a:solidFill>
                  <a:srgbClr val="0070C0"/>
                </a:solidFill>
              </a:rPr>
              <a:t>U of Miami</a:t>
            </a:r>
          </a:p>
          <a:p>
            <a:pPr lvl="1"/>
            <a:r>
              <a:rPr lang="en-US" sz="2000" dirty="0" smtClean="0"/>
              <a:t>Melanie Emerson, </a:t>
            </a:r>
            <a:r>
              <a:rPr lang="en-US" sz="2000" dirty="0" err="1" smtClean="0">
                <a:solidFill>
                  <a:srgbClr val="0070C0"/>
                </a:solidFill>
              </a:rPr>
              <a:t>ArtIC</a:t>
            </a:r>
            <a:endParaRPr lang="en-US" sz="2000" dirty="0" smtClean="0">
              <a:solidFill>
                <a:srgbClr val="0070C0"/>
              </a:solidFill>
            </a:endParaRPr>
          </a:p>
          <a:p>
            <a:pPr lvl="1"/>
            <a:r>
              <a:rPr lang="en-US" sz="2000" dirty="0" smtClean="0"/>
              <a:t>Catherin Hamer,  </a:t>
            </a:r>
            <a:r>
              <a:rPr lang="en-US" sz="2000" dirty="0" smtClean="0">
                <a:solidFill>
                  <a:srgbClr val="0070C0"/>
                </a:solidFill>
              </a:rPr>
              <a:t>UT Austin</a:t>
            </a:r>
          </a:p>
          <a:p>
            <a:pPr lvl="1"/>
            <a:r>
              <a:rPr lang="en-US" sz="2000" dirty="0" smtClean="0"/>
              <a:t>Rose Harrington, </a:t>
            </a:r>
            <a:r>
              <a:rPr lang="en-US" sz="2000" dirty="0" smtClean="0">
                <a:solidFill>
                  <a:srgbClr val="0070C0"/>
                </a:solidFill>
              </a:rPr>
              <a:t>Stanford</a:t>
            </a:r>
          </a:p>
          <a:p>
            <a:pPr lvl="1"/>
            <a:r>
              <a:rPr lang="en-US" sz="2000" dirty="0" smtClean="0"/>
              <a:t>Margarita Moreno, </a:t>
            </a:r>
            <a:r>
              <a:rPr lang="en-US" sz="2000" dirty="0" smtClean="0">
                <a:solidFill>
                  <a:srgbClr val="0070C0"/>
                </a:solidFill>
              </a:rPr>
              <a:t>NLA</a:t>
            </a:r>
          </a:p>
          <a:p>
            <a:pPr lvl="1"/>
            <a:r>
              <a:rPr lang="en-US" sz="2000" dirty="0" smtClean="0"/>
              <a:t>Francie Mrkich, </a:t>
            </a:r>
            <a:r>
              <a:rPr lang="en-US" sz="2000" dirty="0" smtClean="0">
                <a:solidFill>
                  <a:srgbClr val="0070C0"/>
                </a:solidFill>
              </a:rPr>
              <a:t>Columbia</a:t>
            </a:r>
          </a:p>
          <a:p>
            <a:pPr lvl="1"/>
            <a:r>
              <a:rPr lang="en-US" sz="2000" dirty="0" smtClean="0"/>
              <a:t>Matthew Sheehy, </a:t>
            </a:r>
            <a:r>
              <a:rPr lang="en-US" sz="2000" dirty="0" smtClean="0">
                <a:solidFill>
                  <a:srgbClr val="0070C0"/>
                </a:solidFill>
              </a:rPr>
              <a:t>NYPL</a:t>
            </a:r>
          </a:p>
          <a:p>
            <a:pPr lvl="1"/>
            <a:r>
              <a:rPr lang="en-US" sz="2000" dirty="0" smtClean="0"/>
              <a:t>Merle Slyhoff,  </a:t>
            </a:r>
            <a:r>
              <a:rPr lang="en-US" sz="2000" dirty="0" smtClean="0">
                <a:solidFill>
                  <a:srgbClr val="0070C0"/>
                </a:solidFill>
              </a:rPr>
              <a:t>U Penn Law</a:t>
            </a:r>
          </a:p>
          <a:p>
            <a:pPr lvl="1"/>
            <a:endParaRPr lang="en-US" sz="200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" dur="500" fill="hold"/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2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6" dur="500" fill="hold"/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0" dur="500" fill="hold"/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4" dur="500" fill="hold"/>
                                        <p:tgtEl>
                                          <p:spTgt spid="143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55613" y="0"/>
            <a:ext cx="8231187" cy="1144588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Sharing Special Collections </a:t>
            </a:r>
            <a:br>
              <a:rPr lang="en-US" dirty="0" smtClean="0">
                <a:solidFill>
                  <a:schemeClr val="accent1"/>
                </a:solidFill>
              </a:rPr>
            </a:br>
            <a:r>
              <a:rPr lang="en-US" dirty="0" smtClean="0">
                <a:solidFill>
                  <a:schemeClr val="accent1"/>
                </a:solidFill>
              </a:rPr>
              <a:t>Advisory Group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371600"/>
            <a:ext cx="4038600" cy="4876801"/>
          </a:xfrm>
        </p:spPr>
        <p:txBody>
          <a:bodyPr/>
          <a:lstStyle/>
          <a:p>
            <a:r>
              <a:rPr lang="en-US" sz="2400" dirty="0" smtClean="0"/>
              <a:t>Creating</a:t>
            </a:r>
          </a:p>
          <a:p>
            <a:pPr lvl="1"/>
            <a:r>
              <a:rPr lang="en-US" sz="2000" dirty="0" smtClean="0"/>
              <a:t>Aimee Lind, </a:t>
            </a:r>
            <a:r>
              <a:rPr lang="en-US" sz="2000" dirty="0" smtClean="0">
                <a:solidFill>
                  <a:srgbClr val="0070C0"/>
                </a:solidFill>
              </a:rPr>
              <a:t>Getty</a:t>
            </a:r>
          </a:p>
          <a:p>
            <a:pPr lvl="1"/>
            <a:r>
              <a:rPr lang="en-US" sz="2000" dirty="0" smtClean="0"/>
              <a:t>Barbara Coopey, </a:t>
            </a:r>
            <a:r>
              <a:rPr lang="en-US" sz="2000" dirty="0" smtClean="0">
                <a:solidFill>
                  <a:srgbClr val="0070C0"/>
                </a:solidFill>
              </a:rPr>
              <a:t>Penn State</a:t>
            </a:r>
          </a:p>
          <a:p>
            <a:pPr lvl="1"/>
            <a:r>
              <a:rPr lang="en-US" sz="2000" dirty="0" smtClean="0"/>
              <a:t>Elizabeth Nielsen, </a:t>
            </a:r>
            <a:r>
              <a:rPr lang="en-US" sz="2000" dirty="0" smtClean="0">
                <a:solidFill>
                  <a:srgbClr val="0070C0"/>
                </a:solidFill>
              </a:rPr>
              <a:t>Oregon State</a:t>
            </a:r>
          </a:p>
          <a:p>
            <a:pPr lvl="1"/>
            <a:r>
              <a:rPr lang="en-US" sz="2000" dirty="0" smtClean="0"/>
              <a:t>Laura Carroll, </a:t>
            </a:r>
            <a:r>
              <a:rPr lang="en-US" sz="2000" dirty="0" smtClean="0">
                <a:solidFill>
                  <a:srgbClr val="0070C0"/>
                </a:solidFill>
              </a:rPr>
              <a:t>Emory</a:t>
            </a:r>
          </a:p>
          <a:p>
            <a:pPr lvl="1"/>
            <a:r>
              <a:rPr lang="en-US" sz="2000" dirty="0" smtClean="0"/>
              <a:t>Jennifer Block, </a:t>
            </a:r>
            <a:r>
              <a:rPr lang="en-US" sz="2000" dirty="0" smtClean="0">
                <a:solidFill>
                  <a:srgbClr val="0070C0"/>
                </a:solidFill>
              </a:rPr>
              <a:t>Princeton</a:t>
            </a:r>
          </a:p>
          <a:p>
            <a:pPr lvl="1"/>
            <a:r>
              <a:rPr lang="en-US" sz="2000" dirty="0" smtClean="0"/>
              <a:t>Sandra Stelts, </a:t>
            </a:r>
            <a:r>
              <a:rPr lang="en-US" sz="2000" dirty="0" smtClean="0">
                <a:solidFill>
                  <a:srgbClr val="0070C0"/>
                </a:solidFill>
              </a:rPr>
              <a:t>Penn State</a:t>
            </a:r>
          </a:p>
          <a:p>
            <a:pPr lvl="1"/>
            <a:r>
              <a:rPr lang="en-US" sz="2000" dirty="0" smtClean="0"/>
              <a:t>Scott Britton, </a:t>
            </a:r>
            <a:r>
              <a:rPr lang="en-US" sz="2000" dirty="0" smtClean="0">
                <a:solidFill>
                  <a:srgbClr val="0070C0"/>
                </a:solidFill>
              </a:rPr>
              <a:t>U of Miami</a:t>
            </a:r>
          </a:p>
          <a:p>
            <a:pPr lvl="1"/>
            <a:endParaRPr lang="en-US" dirty="0" smtClean="0"/>
          </a:p>
        </p:txBody>
      </p:sp>
      <p:sp>
        <p:nvSpPr>
          <p:cNvPr id="14340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371600"/>
            <a:ext cx="4040187" cy="4724401"/>
          </a:xfrm>
        </p:spPr>
        <p:txBody>
          <a:bodyPr/>
          <a:lstStyle/>
          <a:p>
            <a:r>
              <a:rPr lang="en-US" sz="2400" dirty="0" smtClean="0"/>
              <a:t>Reviewing</a:t>
            </a:r>
          </a:p>
          <a:p>
            <a:pPr lvl="1"/>
            <a:r>
              <a:rPr lang="en-US" sz="2000" dirty="0" smtClean="0"/>
              <a:t>Cristina </a:t>
            </a:r>
            <a:r>
              <a:rPr lang="en-US" sz="2000" dirty="0" err="1" smtClean="0"/>
              <a:t>Favretto</a:t>
            </a:r>
            <a:r>
              <a:rPr lang="en-US" sz="2000" dirty="0" smtClean="0"/>
              <a:t>, </a:t>
            </a:r>
            <a:r>
              <a:rPr lang="en-US" sz="2000" dirty="0" smtClean="0">
                <a:solidFill>
                  <a:srgbClr val="0070C0"/>
                </a:solidFill>
              </a:rPr>
              <a:t>U of Miami</a:t>
            </a:r>
          </a:p>
          <a:p>
            <a:pPr lvl="1"/>
            <a:r>
              <a:rPr lang="en-US" sz="2000" dirty="0" smtClean="0"/>
              <a:t>Eleanor Brown, </a:t>
            </a:r>
            <a:r>
              <a:rPr lang="en-US" sz="2000" dirty="0" smtClean="0">
                <a:solidFill>
                  <a:srgbClr val="0070C0"/>
                </a:solidFill>
              </a:rPr>
              <a:t>Cornell</a:t>
            </a:r>
          </a:p>
          <a:p>
            <a:pPr lvl="1"/>
            <a:r>
              <a:rPr lang="en-US" sz="2000" dirty="0" smtClean="0"/>
              <a:t>Margaret </a:t>
            </a:r>
            <a:r>
              <a:rPr lang="en-US" sz="2000" dirty="0" err="1" smtClean="0"/>
              <a:t>Ellingon</a:t>
            </a:r>
            <a:r>
              <a:rPr lang="en-US" sz="2000" dirty="0" smtClean="0"/>
              <a:t>, </a:t>
            </a:r>
            <a:r>
              <a:rPr lang="en-US" sz="2000" dirty="0" smtClean="0">
                <a:solidFill>
                  <a:srgbClr val="0070C0"/>
                </a:solidFill>
              </a:rPr>
              <a:t>Emory</a:t>
            </a:r>
          </a:p>
          <a:p>
            <a:pPr lvl="1"/>
            <a:r>
              <a:rPr lang="en-US" sz="2000" dirty="0" smtClean="0"/>
              <a:t>Paul Constantine</a:t>
            </a:r>
            <a:r>
              <a:rPr lang="en-US" sz="2000" dirty="0" smtClean="0">
                <a:solidFill>
                  <a:srgbClr val="0070C0"/>
                </a:solidFill>
              </a:rPr>
              <a:t>, U of Washington</a:t>
            </a:r>
          </a:p>
          <a:p>
            <a:pPr lvl="1"/>
            <a:r>
              <a:rPr lang="en-US" sz="2000" dirty="0" smtClean="0"/>
              <a:t>Shannon Supple, </a:t>
            </a:r>
            <a:r>
              <a:rPr lang="en-US" sz="2000" dirty="0" smtClean="0">
                <a:solidFill>
                  <a:srgbClr val="0070C0"/>
                </a:solidFill>
              </a:rPr>
              <a:t>UC Berkeley</a:t>
            </a:r>
          </a:p>
          <a:p>
            <a:pPr lvl="1"/>
            <a:r>
              <a:rPr lang="en-US" sz="2000" dirty="0" smtClean="0"/>
              <a:t>Sue </a:t>
            </a:r>
            <a:r>
              <a:rPr lang="en-US" sz="2000" dirty="0" err="1" smtClean="0"/>
              <a:t>Hallgren</a:t>
            </a:r>
            <a:r>
              <a:rPr lang="en-US" sz="2000" dirty="0" smtClean="0"/>
              <a:t>, </a:t>
            </a:r>
            <a:r>
              <a:rPr lang="en-US" sz="2000" dirty="0" smtClean="0">
                <a:solidFill>
                  <a:srgbClr val="0070C0"/>
                </a:solidFill>
              </a:rPr>
              <a:t>U of Minnesota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37003"/>
                </a:solidFill>
              </a:rPr>
              <a:t>Creating Benefit Beyond SHARES</a:t>
            </a:r>
            <a:endParaRPr lang="en-US" dirty="0">
              <a:solidFill>
                <a:srgbClr val="F37003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447800"/>
            <a:ext cx="4040187" cy="4800600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Inspire</a:t>
            </a:r>
            <a:r>
              <a:rPr lang="en-US" dirty="0" smtClean="0"/>
              <a:t> and participate in Research studies</a:t>
            </a:r>
          </a:p>
          <a:p>
            <a:r>
              <a:rPr lang="en-US" dirty="0" smtClean="0"/>
              <a:t>Act as beta testers and </a:t>
            </a:r>
            <a:r>
              <a:rPr lang="en-US" dirty="0" smtClean="0">
                <a:solidFill>
                  <a:srgbClr val="0070C0"/>
                </a:solidFill>
              </a:rPr>
              <a:t>test bed </a:t>
            </a:r>
            <a:r>
              <a:rPr lang="en-US" dirty="0" smtClean="0"/>
              <a:t>for Research as well as Delivery Services</a:t>
            </a:r>
          </a:p>
          <a:p>
            <a:r>
              <a:rPr lang="en-US" dirty="0" smtClean="0"/>
              <a:t>Try </a:t>
            </a:r>
            <a:r>
              <a:rPr lang="en-US" dirty="0" smtClean="0">
                <a:solidFill>
                  <a:srgbClr val="0070C0"/>
                </a:solidFill>
              </a:rPr>
              <a:t>new models </a:t>
            </a:r>
            <a:r>
              <a:rPr lang="en-US" dirty="0" smtClean="0"/>
              <a:t>of resource sharing</a:t>
            </a:r>
          </a:p>
          <a:p>
            <a:endParaRPr lang="en-US" dirty="0"/>
          </a:p>
        </p:txBody>
      </p:sp>
      <p:pic>
        <p:nvPicPr>
          <p:cNvPr id="5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5613" y="1157006"/>
            <a:ext cx="4038600" cy="5075801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Current focus: FY11-FY12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Help </a:t>
            </a:r>
            <a:r>
              <a:rPr lang="en-US" dirty="0" smtClean="0">
                <a:solidFill>
                  <a:srgbClr val="EE8512"/>
                </a:solidFill>
              </a:rPr>
              <a:t>recruit</a:t>
            </a:r>
            <a:r>
              <a:rPr lang="en-US" dirty="0" smtClean="0"/>
              <a:t> for OCLC Research Library Partnership</a:t>
            </a:r>
          </a:p>
          <a:p>
            <a:r>
              <a:rPr lang="en-US" dirty="0" smtClean="0"/>
              <a:t>Streamline processing of ILL requests for </a:t>
            </a:r>
            <a:r>
              <a:rPr lang="en-US" dirty="0" smtClean="0">
                <a:solidFill>
                  <a:srgbClr val="EE8512"/>
                </a:solidFill>
              </a:rPr>
              <a:t>Special Materials</a:t>
            </a:r>
          </a:p>
          <a:p>
            <a:r>
              <a:rPr lang="en-US" dirty="0" smtClean="0"/>
              <a:t>Engage </a:t>
            </a:r>
            <a:r>
              <a:rPr lang="en-US" dirty="0" smtClean="0">
                <a:solidFill>
                  <a:srgbClr val="EE8512"/>
                </a:solidFill>
              </a:rPr>
              <a:t>e-journal publishers </a:t>
            </a:r>
            <a:r>
              <a:rPr lang="en-US" dirty="0" smtClean="0"/>
              <a:t>in dialogue about </a:t>
            </a:r>
            <a:r>
              <a:rPr lang="en-US" dirty="0" smtClean="0">
                <a:solidFill>
                  <a:srgbClr val="EE8512"/>
                </a:solidFill>
              </a:rPr>
              <a:t>license language </a:t>
            </a:r>
            <a:r>
              <a:rPr lang="en-US" dirty="0" smtClean="0"/>
              <a:t>regarding ILL</a:t>
            </a:r>
          </a:p>
          <a:p>
            <a:r>
              <a:rPr lang="en-US" dirty="0" smtClean="0"/>
              <a:t>Design a </a:t>
            </a:r>
            <a:r>
              <a:rPr lang="en-US" dirty="0" smtClean="0">
                <a:solidFill>
                  <a:srgbClr val="EE8512"/>
                </a:solidFill>
              </a:rPr>
              <a:t>cost calculator </a:t>
            </a:r>
            <a:r>
              <a:rPr lang="en-US" dirty="0" smtClean="0"/>
              <a:t>for ILL services</a:t>
            </a:r>
          </a:p>
          <a:p>
            <a:r>
              <a:rPr lang="en-US" dirty="0" smtClean="0"/>
              <a:t>Engage OCLC enterprise and community in a discussion about the ways </a:t>
            </a:r>
            <a:r>
              <a:rPr lang="en-US" dirty="0" smtClean="0">
                <a:solidFill>
                  <a:srgbClr val="EE8512"/>
                </a:solidFill>
              </a:rPr>
              <a:t>resource sharing will evolve </a:t>
            </a:r>
            <a:r>
              <a:rPr lang="en-US" dirty="0" smtClean="0"/>
              <a:t>throughout the </a:t>
            </a:r>
            <a:r>
              <a:rPr lang="en-US" dirty="0" smtClean="0">
                <a:solidFill>
                  <a:srgbClr val="EE8512"/>
                </a:solidFill>
              </a:rPr>
              <a:t>“p” to “e” transition</a:t>
            </a:r>
            <a:r>
              <a:rPr lang="en-US" dirty="0" smtClean="0"/>
              <a:t>, and explore </a:t>
            </a:r>
            <a:r>
              <a:rPr lang="en-US" dirty="0" smtClean="0">
                <a:solidFill>
                  <a:srgbClr val="EE8512"/>
                </a:solidFill>
              </a:rPr>
              <a:t>potential impact </a:t>
            </a:r>
            <a:r>
              <a:rPr lang="en-US" dirty="0" smtClean="0"/>
              <a:t>on staffing and technical infrastructure requirements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37003"/>
                </a:solidFill>
              </a:rPr>
              <a:t>SHARES ILL Statistics – typical month</a:t>
            </a:r>
            <a:endParaRPr lang="en-US" dirty="0">
              <a:solidFill>
                <a:srgbClr val="F3700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Borrowing</a:t>
            </a:r>
          </a:p>
          <a:p>
            <a:pPr lvl="1"/>
            <a:r>
              <a:rPr lang="en-US" dirty="0" smtClean="0"/>
              <a:t>31% within group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Lending</a:t>
            </a:r>
          </a:p>
          <a:p>
            <a:pPr lvl="1"/>
            <a:r>
              <a:rPr lang="en-US" dirty="0" smtClean="0"/>
              <a:t>23% within group</a:t>
            </a:r>
          </a:p>
          <a:p>
            <a:pPr lvl="1"/>
            <a:endParaRPr lang="en-US" dirty="0" smtClean="0"/>
          </a:p>
          <a:p>
            <a:r>
              <a:rPr lang="en-US" dirty="0" smtClean="0">
                <a:solidFill>
                  <a:srgbClr val="0070C0"/>
                </a:solidFill>
              </a:rPr>
              <a:t>10,675 filled req.</a:t>
            </a:r>
          </a:p>
          <a:p>
            <a:pPr lvl="1"/>
            <a:r>
              <a:rPr lang="en-US" dirty="0" smtClean="0"/>
              <a:t>3991 copies (37%)</a:t>
            </a:r>
          </a:p>
          <a:p>
            <a:pPr lvl="1"/>
            <a:r>
              <a:rPr lang="en-US" dirty="0" smtClean="0"/>
              <a:t>6684 loans (63%)</a:t>
            </a:r>
          </a:p>
          <a:p>
            <a:pPr lvl="1"/>
            <a:r>
              <a:rPr lang="en-US" dirty="0" smtClean="0"/>
              <a:t>75 international </a:t>
            </a:r>
            <a:r>
              <a:rPr lang="en-US" dirty="0" err="1" smtClean="0"/>
              <a:t>returnables</a:t>
            </a:r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45 net </a:t>
            </a:r>
            <a:r>
              <a:rPr lang="en-US" dirty="0" smtClean="0">
                <a:solidFill>
                  <a:srgbClr val="0070C0"/>
                </a:solidFill>
              </a:rPr>
              <a:t>borrowers</a:t>
            </a:r>
          </a:p>
          <a:p>
            <a:r>
              <a:rPr lang="en-US" dirty="0" smtClean="0"/>
              <a:t>41 net </a:t>
            </a:r>
            <a:r>
              <a:rPr lang="en-US" dirty="0" smtClean="0">
                <a:solidFill>
                  <a:srgbClr val="0070C0"/>
                </a:solidFill>
              </a:rPr>
              <a:t>lenders</a:t>
            </a:r>
          </a:p>
          <a:p>
            <a:r>
              <a:rPr lang="en-US" dirty="0" smtClean="0"/>
              <a:t>2 break even</a:t>
            </a:r>
          </a:p>
          <a:p>
            <a:endParaRPr lang="en-US" dirty="0" smtClean="0"/>
          </a:p>
          <a:p>
            <a:r>
              <a:rPr lang="en-US" dirty="0" smtClean="0"/>
              <a:t>Biggest </a:t>
            </a:r>
            <a:r>
              <a:rPr lang="en-US" dirty="0" smtClean="0">
                <a:solidFill>
                  <a:srgbClr val="0070C0"/>
                </a:solidFill>
              </a:rPr>
              <a:t>credit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$3760</a:t>
            </a:r>
          </a:p>
          <a:p>
            <a:r>
              <a:rPr lang="en-US" dirty="0" smtClean="0"/>
              <a:t>Biggest </a:t>
            </a:r>
            <a:r>
              <a:rPr lang="en-US" dirty="0" smtClean="0">
                <a:solidFill>
                  <a:srgbClr val="0070C0"/>
                </a:solidFill>
              </a:rPr>
              <a:t>debit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$5750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46 under $200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37003"/>
                </a:solidFill>
              </a:rPr>
              <a:t>Questions?  Suggestions?  Discussion?</a:t>
            </a:r>
            <a:endParaRPr lang="en-US" dirty="0">
              <a:solidFill>
                <a:srgbClr val="F3700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What resource sharing </a:t>
            </a:r>
            <a:r>
              <a:rPr lang="en-US" dirty="0" smtClean="0">
                <a:solidFill>
                  <a:srgbClr val="0070C0"/>
                </a:solidFill>
              </a:rPr>
              <a:t>challenges </a:t>
            </a:r>
            <a:r>
              <a:rPr lang="en-US" dirty="0" smtClean="0"/>
              <a:t>are your institutions facing?</a:t>
            </a:r>
          </a:p>
          <a:p>
            <a:endParaRPr lang="en-US" dirty="0" smtClean="0"/>
          </a:p>
          <a:p>
            <a:r>
              <a:rPr lang="en-US" dirty="0" smtClean="0"/>
              <a:t>Are the </a:t>
            </a:r>
            <a:r>
              <a:rPr lang="en-US" dirty="0" smtClean="0">
                <a:solidFill>
                  <a:srgbClr val="0070C0"/>
                </a:solidFill>
              </a:rPr>
              <a:t>solutions</a:t>
            </a:r>
            <a:r>
              <a:rPr lang="en-US" dirty="0" smtClean="0"/>
              <a:t> financial, technical, or behavioral?</a:t>
            </a:r>
          </a:p>
          <a:p>
            <a:endParaRPr lang="en-US" dirty="0" smtClean="0"/>
          </a:p>
          <a:p>
            <a:r>
              <a:rPr lang="en-US" dirty="0" smtClean="0"/>
              <a:t>Can </a:t>
            </a:r>
            <a:r>
              <a:rPr lang="en-US" dirty="0" smtClean="0">
                <a:solidFill>
                  <a:srgbClr val="0070C0"/>
                </a:solidFill>
              </a:rPr>
              <a:t>SHARES</a:t>
            </a:r>
            <a:r>
              <a:rPr lang="en-US" dirty="0" smtClean="0"/>
              <a:t> help?  Can OCLC </a:t>
            </a:r>
            <a:r>
              <a:rPr lang="en-US" dirty="0" smtClean="0">
                <a:solidFill>
                  <a:srgbClr val="0070C0"/>
                </a:solidFill>
              </a:rPr>
              <a:t>Research </a:t>
            </a:r>
            <a:r>
              <a:rPr lang="en-US" dirty="0" smtClean="0"/>
              <a:t>help?</a:t>
            </a:r>
          </a:p>
          <a:p>
            <a:endParaRPr lang="en-US" dirty="0" smtClean="0"/>
          </a:p>
          <a:p>
            <a:r>
              <a:rPr lang="en-US" dirty="0" smtClean="0"/>
              <a:t>massied</a:t>
            </a:r>
            <a:r>
              <a:rPr lang="en-US" dirty="0" smtClean="0">
                <a:solidFill>
                  <a:srgbClr val="F37003"/>
                </a:solidFill>
              </a:rPr>
              <a:t>@</a:t>
            </a:r>
            <a:r>
              <a:rPr lang="en-US" dirty="0" smtClean="0"/>
              <a:t>oclc.org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04800" y="1600200"/>
            <a:ext cx="8458200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1800" dirty="0" smtClean="0"/>
          </a:p>
          <a:p>
            <a:r>
              <a:rPr lang="en-US" sz="2000" dirty="0" smtClean="0">
                <a:solidFill>
                  <a:srgbClr val="0070C0"/>
                </a:solidFill>
              </a:rPr>
              <a:t>4:00 – 4:50 Project Briefings, Part II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b="0" dirty="0" smtClean="0"/>
              <a:t>System-wide Organization – </a:t>
            </a:r>
            <a:r>
              <a:rPr lang="en-US" sz="1800" b="0" i="1" dirty="0" smtClean="0"/>
              <a:t>Salon B</a:t>
            </a:r>
            <a:r>
              <a:rPr lang="en-US" sz="1800" b="0" dirty="0" smtClean="0"/>
              <a:t/>
            </a:r>
            <a:br>
              <a:rPr lang="en-US" sz="1800" b="0" dirty="0" smtClean="0"/>
            </a:br>
            <a:r>
              <a:rPr lang="en-US" sz="1800" b="0" dirty="0" smtClean="0"/>
              <a:t>OCLC Innovation Lab and the OCLC Developer Network – </a:t>
            </a:r>
            <a:r>
              <a:rPr lang="en-US" sz="1800" b="0" i="1" dirty="0" smtClean="0"/>
              <a:t>Salon F</a:t>
            </a:r>
            <a:r>
              <a:rPr lang="en-US" sz="1800" b="0" dirty="0" smtClean="0"/>
              <a:t/>
            </a:r>
            <a:br>
              <a:rPr lang="en-US" sz="1800" b="0" dirty="0" smtClean="0"/>
            </a:br>
            <a:r>
              <a:rPr lang="en-US" sz="1800" b="0" dirty="0" smtClean="0"/>
              <a:t>Mobilizing Unique Materials – </a:t>
            </a:r>
            <a:r>
              <a:rPr lang="en-US" sz="1800" b="0" i="1" dirty="0" smtClean="0"/>
              <a:t>Salon C</a:t>
            </a:r>
          </a:p>
          <a:p>
            <a:endParaRPr lang="en-US" sz="2000" dirty="0" smtClean="0"/>
          </a:p>
          <a:p>
            <a:r>
              <a:rPr lang="en-US" sz="2000" dirty="0" smtClean="0">
                <a:solidFill>
                  <a:srgbClr val="0070C0"/>
                </a:solidFill>
              </a:rPr>
              <a:t>5:00 </a:t>
            </a:r>
            <a:r>
              <a:rPr lang="en-US" sz="2000" dirty="0" smtClean="0">
                <a:solidFill>
                  <a:srgbClr val="0070C0"/>
                </a:solidFill>
              </a:rPr>
              <a:t>– 6:30 Reception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b="0" i="1" dirty="0" smtClean="0"/>
              <a:t>Leavey Esplanade</a:t>
            </a:r>
            <a:endParaRPr lang="en-US" sz="1800" b="0" dirty="0" smtClean="0"/>
          </a:p>
          <a:p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1800" dirty="0" smtClean="0"/>
          </a:p>
          <a:p>
            <a:endParaRPr lang="en-US" sz="1400" dirty="0" smtClean="0"/>
          </a:p>
          <a:p>
            <a:endParaRPr lang="en-US" sz="1200" dirty="0" smtClean="0"/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dirty="0" smtClean="0"/>
          </a:p>
          <a:p>
            <a:pPr algn="ctr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47800" y="533400"/>
            <a:ext cx="510540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solidFill>
                  <a:srgbClr val="F37003"/>
                </a:solidFill>
              </a:rPr>
              <a:t>Next Up!</a:t>
            </a:r>
          </a:p>
          <a:p>
            <a:pPr algn="ctr"/>
            <a:endParaRPr lang="en-US" sz="3200" dirty="0" smtClean="0"/>
          </a:p>
          <a:p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RLGProgramsnewlogo">
  <a:themeElements>
    <a:clrScheme name="1_RLGProgramsnewlogo 16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F7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DAA"/>
      </a:accent5>
      <a:accent6>
        <a:srgbClr val="E7B900"/>
      </a:accent6>
      <a:hlink>
        <a:srgbClr val="006699"/>
      </a:hlink>
      <a:folHlink>
        <a:srgbClr val="969696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rgbClr val="336699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rgbClr val="336699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RLGProgramsnewlog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RLGProgramsnewlog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RLGProgramsnewlog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RLGProgramsnewlog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RLGProgramsnewlog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RLGProgramsnewlog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RLGProgramsnewlog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RLGProgramsnewlog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RLGProgramsnewlog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RLGProgramsnewlog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RLGProgramsnewlog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RLGProgramsnewlog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RLGProgramsnewlogo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9900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RLGProgramsnewlogo 14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99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B900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RLGProgramsnewlogo 15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7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DAA"/>
        </a:accent5>
        <a:accent6>
          <a:srgbClr val="E7B900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RLGProgramsnewlogo 16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7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DAA"/>
        </a:accent5>
        <a:accent6>
          <a:srgbClr val="E7B900"/>
        </a:accent6>
        <a:hlink>
          <a:srgbClr val="006699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9_par">
  <a:themeElements>
    <a:clrScheme name="2_par 16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F7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DAA"/>
      </a:accent5>
      <a:accent6>
        <a:srgbClr val="E7B900"/>
      </a:accent6>
      <a:hlink>
        <a:srgbClr val="006699"/>
      </a:hlink>
      <a:folHlink>
        <a:srgbClr val="969696"/>
      </a:folHlink>
    </a:clrScheme>
    <a:fontScheme name="2_par">
      <a:majorFont>
        <a:latin typeface="Trebuchet MS"/>
        <a:ea typeface="ＭＳ Ｐゴシック"/>
        <a:cs typeface=""/>
      </a:majorFont>
      <a:minorFont>
        <a:latin typeface="Trebuchet M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pa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9900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14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99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B900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15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7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DAA"/>
        </a:accent5>
        <a:accent6>
          <a:srgbClr val="E7B900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16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7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DAA"/>
        </a:accent5>
        <a:accent6>
          <a:srgbClr val="E7B900"/>
        </a:accent6>
        <a:hlink>
          <a:srgbClr val="006699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0_par">
  <a:themeElements>
    <a:clrScheme name="2_par 16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F7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DAA"/>
      </a:accent5>
      <a:accent6>
        <a:srgbClr val="E7B900"/>
      </a:accent6>
      <a:hlink>
        <a:srgbClr val="006699"/>
      </a:hlink>
      <a:folHlink>
        <a:srgbClr val="969696"/>
      </a:folHlink>
    </a:clrScheme>
    <a:fontScheme name="2_par">
      <a:majorFont>
        <a:latin typeface="Trebuchet MS"/>
        <a:ea typeface="ＭＳ Ｐゴシック"/>
        <a:cs typeface=""/>
      </a:majorFont>
      <a:minorFont>
        <a:latin typeface="Trebuchet M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pa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9900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14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99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B900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15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7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DAA"/>
        </a:accent5>
        <a:accent6>
          <a:srgbClr val="E7B900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16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7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DAA"/>
        </a:accent5>
        <a:accent6>
          <a:srgbClr val="E7B900"/>
        </a:accent6>
        <a:hlink>
          <a:srgbClr val="006699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1_par">
  <a:themeElements>
    <a:clrScheme name="2_par 16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F7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DAA"/>
      </a:accent5>
      <a:accent6>
        <a:srgbClr val="E7B900"/>
      </a:accent6>
      <a:hlink>
        <a:srgbClr val="006699"/>
      </a:hlink>
      <a:folHlink>
        <a:srgbClr val="969696"/>
      </a:folHlink>
    </a:clrScheme>
    <a:fontScheme name="2_par">
      <a:majorFont>
        <a:latin typeface="Trebuchet MS"/>
        <a:ea typeface="ＭＳ Ｐゴシック"/>
        <a:cs typeface=""/>
      </a:majorFont>
      <a:minorFont>
        <a:latin typeface="Trebuchet M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pa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9900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14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99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B900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15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7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DAA"/>
        </a:accent5>
        <a:accent6>
          <a:srgbClr val="E7B900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16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7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DAA"/>
        </a:accent5>
        <a:accent6>
          <a:srgbClr val="E7B900"/>
        </a:accent6>
        <a:hlink>
          <a:srgbClr val="006699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12_par">
  <a:themeElements>
    <a:clrScheme name="2_par 16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F7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DAA"/>
      </a:accent5>
      <a:accent6>
        <a:srgbClr val="E7B900"/>
      </a:accent6>
      <a:hlink>
        <a:srgbClr val="006699"/>
      </a:hlink>
      <a:folHlink>
        <a:srgbClr val="969696"/>
      </a:folHlink>
    </a:clrScheme>
    <a:fontScheme name="2_par">
      <a:majorFont>
        <a:latin typeface="Trebuchet MS"/>
        <a:ea typeface="ＭＳ Ｐゴシック"/>
        <a:cs typeface=""/>
      </a:majorFont>
      <a:minorFont>
        <a:latin typeface="Trebuchet M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pa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9900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14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99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B900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15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7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DAA"/>
        </a:accent5>
        <a:accent6>
          <a:srgbClr val="E7B900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16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7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DAA"/>
        </a:accent5>
        <a:accent6>
          <a:srgbClr val="E7B900"/>
        </a:accent6>
        <a:hlink>
          <a:srgbClr val="006699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par">
  <a:themeElements>
    <a:clrScheme name="1_par 16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F7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DAA"/>
      </a:accent5>
      <a:accent6>
        <a:srgbClr val="E7B900"/>
      </a:accent6>
      <a:hlink>
        <a:srgbClr val="006699"/>
      </a:hlink>
      <a:folHlink>
        <a:srgbClr val="969696"/>
      </a:folHlink>
    </a:clrScheme>
    <a:fontScheme name="1_par">
      <a:majorFont>
        <a:latin typeface="Trebuchet MS"/>
        <a:ea typeface="ＭＳ Ｐゴシック"/>
        <a:cs typeface=""/>
      </a:majorFont>
      <a:minorFont>
        <a:latin typeface="Trebuchet M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pa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a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a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a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a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a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a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a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a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a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a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a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ar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9900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ar 14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99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B900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ar 15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7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DAA"/>
        </a:accent5>
        <a:accent6>
          <a:srgbClr val="E7B900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ar 16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7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DAA"/>
        </a:accent5>
        <a:accent6>
          <a:srgbClr val="E7B900"/>
        </a:accent6>
        <a:hlink>
          <a:srgbClr val="006699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par">
  <a:themeElements>
    <a:clrScheme name="2_par 16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F7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DAA"/>
      </a:accent5>
      <a:accent6>
        <a:srgbClr val="E7B900"/>
      </a:accent6>
      <a:hlink>
        <a:srgbClr val="006699"/>
      </a:hlink>
      <a:folHlink>
        <a:srgbClr val="969696"/>
      </a:folHlink>
    </a:clrScheme>
    <a:fontScheme name="2_par">
      <a:majorFont>
        <a:latin typeface="Trebuchet MS"/>
        <a:ea typeface="ＭＳ Ｐゴシック"/>
        <a:cs typeface=""/>
      </a:majorFont>
      <a:minorFont>
        <a:latin typeface="Trebuchet M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pa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9900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14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99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B900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15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7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DAA"/>
        </a:accent5>
        <a:accent6>
          <a:srgbClr val="E7B900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16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7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DAA"/>
        </a:accent5>
        <a:accent6>
          <a:srgbClr val="E7B900"/>
        </a:accent6>
        <a:hlink>
          <a:srgbClr val="006699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par">
  <a:themeElements>
    <a:clrScheme name="2_par 16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F7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DAA"/>
      </a:accent5>
      <a:accent6>
        <a:srgbClr val="E7B900"/>
      </a:accent6>
      <a:hlink>
        <a:srgbClr val="006699"/>
      </a:hlink>
      <a:folHlink>
        <a:srgbClr val="969696"/>
      </a:folHlink>
    </a:clrScheme>
    <a:fontScheme name="2_par">
      <a:majorFont>
        <a:latin typeface="Trebuchet MS"/>
        <a:ea typeface="ＭＳ Ｐゴシック"/>
        <a:cs typeface=""/>
      </a:majorFont>
      <a:minorFont>
        <a:latin typeface="Trebuchet M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pa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9900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14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99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B900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15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7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DAA"/>
        </a:accent5>
        <a:accent6>
          <a:srgbClr val="E7B900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16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7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DAA"/>
        </a:accent5>
        <a:accent6>
          <a:srgbClr val="E7B900"/>
        </a:accent6>
        <a:hlink>
          <a:srgbClr val="006699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par">
  <a:themeElements>
    <a:clrScheme name="2_par 16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F7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DAA"/>
      </a:accent5>
      <a:accent6>
        <a:srgbClr val="E7B900"/>
      </a:accent6>
      <a:hlink>
        <a:srgbClr val="006699"/>
      </a:hlink>
      <a:folHlink>
        <a:srgbClr val="969696"/>
      </a:folHlink>
    </a:clrScheme>
    <a:fontScheme name="2_par">
      <a:majorFont>
        <a:latin typeface="Trebuchet MS"/>
        <a:ea typeface="ＭＳ Ｐゴシック"/>
        <a:cs typeface=""/>
      </a:majorFont>
      <a:minorFont>
        <a:latin typeface="Trebuchet M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pa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9900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14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99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B900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15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7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DAA"/>
        </a:accent5>
        <a:accent6>
          <a:srgbClr val="E7B900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16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7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DAA"/>
        </a:accent5>
        <a:accent6>
          <a:srgbClr val="E7B900"/>
        </a:accent6>
        <a:hlink>
          <a:srgbClr val="006699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par">
  <a:themeElements>
    <a:clrScheme name="2_par 16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F7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DAA"/>
      </a:accent5>
      <a:accent6>
        <a:srgbClr val="E7B900"/>
      </a:accent6>
      <a:hlink>
        <a:srgbClr val="006699"/>
      </a:hlink>
      <a:folHlink>
        <a:srgbClr val="969696"/>
      </a:folHlink>
    </a:clrScheme>
    <a:fontScheme name="2_par">
      <a:majorFont>
        <a:latin typeface="Trebuchet MS"/>
        <a:ea typeface="ＭＳ Ｐゴシック"/>
        <a:cs typeface=""/>
      </a:majorFont>
      <a:minorFont>
        <a:latin typeface="Trebuchet M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pa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9900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14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99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B900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15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7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DAA"/>
        </a:accent5>
        <a:accent6>
          <a:srgbClr val="E7B900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16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7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DAA"/>
        </a:accent5>
        <a:accent6>
          <a:srgbClr val="E7B900"/>
        </a:accent6>
        <a:hlink>
          <a:srgbClr val="006699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par">
  <a:themeElements>
    <a:clrScheme name="2_par 16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F7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DAA"/>
      </a:accent5>
      <a:accent6>
        <a:srgbClr val="E7B900"/>
      </a:accent6>
      <a:hlink>
        <a:srgbClr val="006699"/>
      </a:hlink>
      <a:folHlink>
        <a:srgbClr val="969696"/>
      </a:folHlink>
    </a:clrScheme>
    <a:fontScheme name="2_par">
      <a:majorFont>
        <a:latin typeface="Trebuchet MS"/>
        <a:ea typeface="ＭＳ Ｐゴシック"/>
        <a:cs typeface=""/>
      </a:majorFont>
      <a:minorFont>
        <a:latin typeface="Trebuchet M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pa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9900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14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99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B900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15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7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DAA"/>
        </a:accent5>
        <a:accent6>
          <a:srgbClr val="E7B900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16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7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DAA"/>
        </a:accent5>
        <a:accent6>
          <a:srgbClr val="E7B900"/>
        </a:accent6>
        <a:hlink>
          <a:srgbClr val="006699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7_par">
  <a:themeElements>
    <a:clrScheme name="2_par 16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F7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DAA"/>
      </a:accent5>
      <a:accent6>
        <a:srgbClr val="E7B900"/>
      </a:accent6>
      <a:hlink>
        <a:srgbClr val="006699"/>
      </a:hlink>
      <a:folHlink>
        <a:srgbClr val="969696"/>
      </a:folHlink>
    </a:clrScheme>
    <a:fontScheme name="2_par">
      <a:majorFont>
        <a:latin typeface="Trebuchet MS"/>
        <a:ea typeface="ＭＳ Ｐゴシック"/>
        <a:cs typeface=""/>
      </a:majorFont>
      <a:minorFont>
        <a:latin typeface="Trebuchet M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pa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9900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14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99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B900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15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7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DAA"/>
        </a:accent5>
        <a:accent6>
          <a:srgbClr val="E7B900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16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7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DAA"/>
        </a:accent5>
        <a:accent6>
          <a:srgbClr val="E7B900"/>
        </a:accent6>
        <a:hlink>
          <a:srgbClr val="006699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8_par">
  <a:themeElements>
    <a:clrScheme name="2_par 16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F7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DAA"/>
      </a:accent5>
      <a:accent6>
        <a:srgbClr val="E7B900"/>
      </a:accent6>
      <a:hlink>
        <a:srgbClr val="006699"/>
      </a:hlink>
      <a:folHlink>
        <a:srgbClr val="969696"/>
      </a:folHlink>
    </a:clrScheme>
    <a:fontScheme name="2_par">
      <a:majorFont>
        <a:latin typeface="Trebuchet MS"/>
        <a:ea typeface="ＭＳ Ｐゴシック"/>
        <a:cs typeface=""/>
      </a:majorFont>
      <a:minorFont>
        <a:latin typeface="Trebuchet M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pa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ar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9900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14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99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B900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15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7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DAA"/>
        </a:accent5>
        <a:accent6>
          <a:srgbClr val="E7B900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ar 16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7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DAA"/>
        </a:accent5>
        <a:accent6>
          <a:srgbClr val="E7B900"/>
        </a:accent6>
        <a:hlink>
          <a:srgbClr val="006699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7058</TotalTime>
  <Words>397</Words>
  <Application>Microsoft Office PowerPoint</Application>
  <PresentationFormat>On-screen Show (4:3)</PresentationFormat>
  <Paragraphs>109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13</vt:i4>
      </vt:variant>
      <vt:variant>
        <vt:lpstr>Slide Titles</vt:lpstr>
      </vt:variant>
      <vt:variant>
        <vt:i4>9</vt:i4>
      </vt:variant>
    </vt:vector>
  </HeadingPairs>
  <TitlesOfParts>
    <vt:vector size="22" baseType="lpstr">
      <vt:lpstr>1_RLGProgramsnewlogo</vt:lpstr>
      <vt:lpstr>1_par</vt:lpstr>
      <vt:lpstr>2_par</vt:lpstr>
      <vt:lpstr>3_par</vt:lpstr>
      <vt:lpstr>4_par</vt:lpstr>
      <vt:lpstr>5_par</vt:lpstr>
      <vt:lpstr>6_par</vt:lpstr>
      <vt:lpstr>7_par</vt:lpstr>
      <vt:lpstr>8_par</vt:lpstr>
      <vt:lpstr>9_par</vt:lpstr>
      <vt:lpstr>10_par</vt:lpstr>
      <vt:lpstr>11_par</vt:lpstr>
      <vt:lpstr>12_par</vt:lpstr>
      <vt:lpstr>SHARES:  The Resource Sharing Consortium for OCLC RLP Institutions</vt:lpstr>
      <vt:lpstr>SHARES Resource Sharing Consortium 88 OCLC symbols as of 6/1/2011</vt:lpstr>
      <vt:lpstr> SHARES Executive  Group</vt:lpstr>
      <vt:lpstr>Sharing Special Collections  Advisory Group</vt:lpstr>
      <vt:lpstr>Creating Benefit Beyond SHARES</vt:lpstr>
      <vt:lpstr>Current focus: FY11-FY12</vt:lpstr>
      <vt:lpstr>SHARES ILL Statistics – typical month</vt:lpstr>
      <vt:lpstr>Questions?  Suggestions?  Discussion?</vt:lpstr>
      <vt:lpstr>Slide 9</vt:lpstr>
    </vt:vector>
  </TitlesOfParts>
  <Company>OCLC Online Computer Library Center,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Library, Archive and Museum Collaboration</dc:title>
  <dc:creator>Günter</dc:creator>
  <cp:lastModifiedBy>massied</cp:lastModifiedBy>
  <cp:revision>173</cp:revision>
  <dcterms:created xsi:type="dcterms:W3CDTF">2009-04-22T16:46:25Z</dcterms:created>
  <dcterms:modified xsi:type="dcterms:W3CDTF">2011-06-07T18:03:57Z</dcterms:modified>
</cp:coreProperties>
</file>