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  <p:sldMasterId id="2147483674" r:id="rId5"/>
  </p:sldMasterIdLst>
  <p:notesMasterIdLst>
    <p:notesMasterId r:id="rId35"/>
  </p:notesMasterIdLst>
  <p:handoutMasterIdLst>
    <p:handoutMasterId r:id="rId36"/>
  </p:handoutMasterIdLst>
  <p:sldIdLst>
    <p:sldId id="256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283" r:id="rId15"/>
    <p:sldId id="301" r:id="rId16"/>
    <p:sldId id="290" r:id="rId17"/>
    <p:sldId id="305" r:id="rId18"/>
    <p:sldId id="306" r:id="rId19"/>
    <p:sldId id="308" r:id="rId20"/>
    <p:sldId id="315" r:id="rId21"/>
    <p:sldId id="304" r:id="rId22"/>
    <p:sldId id="316" r:id="rId23"/>
    <p:sldId id="286" r:id="rId24"/>
    <p:sldId id="318" r:id="rId25"/>
    <p:sldId id="313" r:id="rId26"/>
    <p:sldId id="314" r:id="rId27"/>
    <p:sldId id="289" r:id="rId28"/>
    <p:sldId id="320" r:id="rId29"/>
    <p:sldId id="319" r:id="rId30"/>
    <p:sldId id="321" r:id="rId31"/>
    <p:sldId id="322" r:id="rId32"/>
    <p:sldId id="284" r:id="rId33"/>
    <p:sldId id="310" r:id="rId34"/>
  </p:sldIdLst>
  <p:sldSz cx="9144000" cy="6858000" type="screen4x3"/>
  <p:notesSz cx="6858000" cy="9144000"/>
  <p:custDataLst>
    <p:tags r:id="rId37"/>
  </p:custDataLst>
  <p:defaultTextStyle>
    <a:defPPr>
      <a:defRPr lang="en-US"/>
    </a:defPPr>
    <a:lvl1pPr algn="l" rtl="0" fontAlgn="base">
      <a:lnSpc>
        <a:spcPct val="120000"/>
      </a:lnSpc>
      <a:spcBef>
        <a:spcPct val="5000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1pPr>
    <a:lvl2pPr marL="457200" algn="l" rtl="0" fontAlgn="base">
      <a:lnSpc>
        <a:spcPct val="120000"/>
      </a:lnSpc>
      <a:spcBef>
        <a:spcPct val="5000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2pPr>
    <a:lvl3pPr marL="914400" algn="l" rtl="0" fontAlgn="base">
      <a:lnSpc>
        <a:spcPct val="120000"/>
      </a:lnSpc>
      <a:spcBef>
        <a:spcPct val="5000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3pPr>
    <a:lvl4pPr marL="1371600" algn="l" rtl="0" fontAlgn="base">
      <a:lnSpc>
        <a:spcPct val="120000"/>
      </a:lnSpc>
      <a:spcBef>
        <a:spcPct val="5000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4pPr>
    <a:lvl5pPr marL="1828800" algn="l" rtl="0" fontAlgn="base">
      <a:lnSpc>
        <a:spcPct val="120000"/>
      </a:lnSpc>
      <a:spcBef>
        <a:spcPct val="50000"/>
      </a:spcBef>
      <a:spcAft>
        <a:spcPct val="0"/>
      </a:spcAft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000000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600"/>
    <a:srgbClr val="7D2553"/>
    <a:srgbClr val="2178B5"/>
    <a:srgbClr val="E69426"/>
    <a:srgbClr val="419A3C"/>
    <a:srgbClr val="5F4894"/>
    <a:srgbClr val="A9316F"/>
    <a:srgbClr val="000000"/>
    <a:srgbClr val="FFFFFF"/>
    <a:srgbClr val="611D4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79256" autoAdjust="0"/>
  </p:normalViewPr>
  <p:slideViewPr>
    <p:cSldViewPr>
      <p:cViewPr varScale="1">
        <p:scale>
          <a:sx n="89" d="100"/>
          <a:sy n="89" d="100"/>
        </p:scale>
        <p:origin x="-16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5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oclc\data\OCLCResearch\Dublin\Home\lavoie\ORLP\scratch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ata\Cloud%20Library%20report%20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Shared%20Print\Oberlins\Oberlin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ata\Shared%20Print\CLIR%20project\ALA%20RUSA%202010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May2011ORLP%20with%20symbol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Data\May2011ORLP%20with%20symbols.xlsx" TargetMode="External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Data\May2011ORLP%20with%20symbols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otX val="30"/>
      <c:perspective val="30"/>
    </c:view3D>
    <c:plotArea>
      <c:layout/>
      <c:pie3DChart>
        <c:varyColors val="1"/>
        <c:ser>
          <c:idx val="0"/>
          <c:order val="0"/>
          <c:spPr>
            <a:solidFill>
              <a:schemeClr val="accent1"/>
            </a:solidFill>
          </c:spPr>
          <c:explosion val="25"/>
          <c:dPt>
            <c:idx val="0"/>
            <c:spPr>
              <a:solidFill>
                <a:schemeClr val="accent2"/>
              </a:solidFill>
            </c:spPr>
          </c:dPt>
          <c:dPt>
            <c:idx val="1"/>
            <c:spPr>
              <a:solidFill>
                <a:srgbClr val="00B050"/>
              </a:solidFill>
            </c:spPr>
          </c:dPt>
          <c:dPt>
            <c:idx val="2"/>
            <c:spPr>
              <a:solidFill>
                <a:srgbClr val="0070C0"/>
              </a:solidFill>
            </c:spPr>
          </c:dPt>
          <c:val>
            <c:numRef>
              <c:f>Sheet1!$A$1:$A$3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Distribution of Titles in HathiTrust Digital Library by  Subject and Copyright Status</a:t>
            </a:r>
          </a:p>
          <a:p>
            <a:pPr>
              <a:defRPr sz="1400"/>
            </a:pPr>
            <a:r>
              <a:rPr lang="en-US" sz="1400"/>
              <a:t>(June 2010)</a:t>
            </a:r>
          </a:p>
        </c:rich>
      </c:tx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'Subject dist''n'!$B$36</c:f>
              <c:strCache>
                <c:ptCount val="1"/>
                <c:pt idx="0">
                  <c:v>Public Domain</c:v>
                </c:pt>
              </c:strCache>
            </c:strRef>
          </c:tx>
          <c:cat>
            <c:strRef>
              <c:f>'Subject dist''n'!$A$37:$A$68</c:f>
              <c:strCache>
                <c:ptCount val="32"/>
                <c:pt idx="0">
                  <c:v>Language, Linguistics &amp; Literature</c:v>
                </c:pt>
                <c:pt idx="1">
                  <c:v>History &amp; Auxiliary Sciences</c:v>
                </c:pt>
                <c:pt idx="2">
                  <c:v>Unknown Classification</c:v>
                </c:pt>
                <c:pt idx="3">
                  <c:v>Business &amp; Economics</c:v>
                </c:pt>
                <c:pt idx="4">
                  <c:v>Philosophy &amp; Religion</c:v>
                </c:pt>
                <c:pt idx="5">
                  <c:v>Art &amp; Architecture</c:v>
                </c:pt>
                <c:pt idx="6">
                  <c:v>Engineering &amp; Technology</c:v>
                </c:pt>
                <c:pt idx="7">
                  <c:v>Government Documents</c:v>
                </c:pt>
                <c:pt idx="8">
                  <c:v>Political Science</c:v>
                </c:pt>
                <c:pt idx="9">
                  <c:v>Library Science, Reference</c:v>
                </c:pt>
                <c:pt idx="10">
                  <c:v>Sociology</c:v>
                </c:pt>
                <c:pt idx="11">
                  <c:v>Music</c:v>
                </c:pt>
                <c:pt idx="12">
                  <c:v>Education</c:v>
                </c:pt>
                <c:pt idx="13">
                  <c:v>Law</c:v>
                </c:pt>
                <c:pt idx="14">
                  <c:v>Physical Sciences</c:v>
                </c:pt>
                <c:pt idx="15">
                  <c:v>Geography &amp; Earth Sciences</c:v>
                </c:pt>
                <c:pt idx="16">
                  <c:v>Medicine</c:v>
                </c:pt>
                <c:pt idx="17">
                  <c:v>Biological Sciences</c:v>
                </c:pt>
                <c:pt idx="18">
                  <c:v>Agriculture</c:v>
                </c:pt>
                <c:pt idx="19">
                  <c:v>Health Professions &amp; Public Health</c:v>
                </c:pt>
                <c:pt idx="20">
                  <c:v>Mathematics</c:v>
                </c:pt>
                <c:pt idx="21">
                  <c:v>Anthropology</c:v>
                </c:pt>
                <c:pt idx="22">
                  <c:v>Performing Arts</c:v>
                </c:pt>
                <c:pt idx="23">
                  <c:v>Medicine By Discipline</c:v>
                </c:pt>
                <c:pt idx="24">
                  <c:v>Psychology</c:v>
                </c:pt>
                <c:pt idx="25">
                  <c:v>Computer Science</c:v>
                </c:pt>
                <c:pt idx="26">
                  <c:v>Chemistry</c:v>
                </c:pt>
                <c:pt idx="27">
                  <c:v>Preclinical Sciences</c:v>
                </c:pt>
                <c:pt idx="28">
                  <c:v>Medicine By Body System</c:v>
                </c:pt>
                <c:pt idx="29">
                  <c:v>Physical Education &amp; Recreation</c:v>
                </c:pt>
                <c:pt idx="30">
                  <c:v>Health Facilities, Nursing</c:v>
                </c:pt>
                <c:pt idx="31">
                  <c:v>Communicable Diseases &amp; Misc.</c:v>
                </c:pt>
              </c:strCache>
            </c:strRef>
          </c:cat>
          <c:val>
            <c:numRef>
              <c:f>'Subject dist''n'!$B$37:$B$68</c:f>
              <c:numCache>
                <c:formatCode>General</c:formatCode>
                <c:ptCount val="32"/>
                <c:pt idx="0">
                  <c:v>116898</c:v>
                </c:pt>
                <c:pt idx="1">
                  <c:v>87070</c:v>
                </c:pt>
                <c:pt idx="2">
                  <c:v>78600</c:v>
                </c:pt>
                <c:pt idx="3">
                  <c:v>26271</c:v>
                </c:pt>
                <c:pt idx="4">
                  <c:v>39072</c:v>
                </c:pt>
                <c:pt idx="5">
                  <c:v>10663</c:v>
                </c:pt>
                <c:pt idx="6">
                  <c:v>21100</c:v>
                </c:pt>
                <c:pt idx="7">
                  <c:v>89959</c:v>
                </c:pt>
                <c:pt idx="8">
                  <c:v>12441</c:v>
                </c:pt>
                <c:pt idx="9">
                  <c:v>11593</c:v>
                </c:pt>
                <c:pt idx="10">
                  <c:v>7642</c:v>
                </c:pt>
                <c:pt idx="11">
                  <c:v>6226</c:v>
                </c:pt>
                <c:pt idx="12">
                  <c:v>10269</c:v>
                </c:pt>
                <c:pt idx="13">
                  <c:v>6862</c:v>
                </c:pt>
                <c:pt idx="14">
                  <c:v>8198</c:v>
                </c:pt>
                <c:pt idx="15">
                  <c:v>7671</c:v>
                </c:pt>
                <c:pt idx="16">
                  <c:v>6092</c:v>
                </c:pt>
                <c:pt idx="17">
                  <c:v>9752</c:v>
                </c:pt>
                <c:pt idx="18">
                  <c:v>9090</c:v>
                </c:pt>
                <c:pt idx="19">
                  <c:v>2873</c:v>
                </c:pt>
                <c:pt idx="20">
                  <c:v>5791</c:v>
                </c:pt>
                <c:pt idx="21">
                  <c:v>2827</c:v>
                </c:pt>
                <c:pt idx="22">
                  <c:v>1687</c:v>
                </c:pt>
                <c:pt idx="23">
                  <c:v>1841</c:v>
                </c:pt>
                <c:pt idx="24">
                  <c:v>3398</c:v>
                </c:pt>
                <c:pt idx="25">
                  <c:v>88</c:v>
                </c:pt>
                <c:pt idx="26">
                  <c:v>3348</c:v>
                </c:pt>
                <c:pt idx="27">
                  <c:v>1264</c:v>
                </c:pt>
                <c:pt idx="28">
                  <c:v>777</c:v>
                </c:pt>
                <c:pt idx="29">
                  <c:v>2255</c:v>
                </c:pt>
                <c:pt idx="30">
                  <c:v>1417</c:v>
                </c:pt>
                <c:pt idx="31">
                  <c:v>235</c:v>
                </c:pt>
              </c:numCache>
            </c:numRef>
          </c:val>
        </c:ser>
        <c:ser>
          <c:idx val="1"/>
          <c:order val="1"/>
          <c:tx>
            <c:strRef>
              <c:f>'Subject dist''n'!$C$36</c:f>
              <c:strCache>
                <c:ptCount val="1"/>
                <c:pt idx="0">
                  <c:v>In Copyright</c:v>
                </c:pt>
              </c:strCache>
            </c:strRef>
          </c:tx>
          <c:cat>
            <c:strRef>
              <c:f>'Subject dist''n'!$A$37:$A$68</c:f>
              <c:strCache>
                <c:ptCount val="32"/>
                <c:pt idx="0">
                  <c:v>Language, Linguistics &amp; Literature</c:v>
                </c:pt>
                <c:pt idx="1">
                  <c:v>History &amp; Auxiliary Sciences</c:v>
                </c:pt>
                <c:pt idx="2">
                  <c:v>Unknown Classification</c:v>
                </c:pt>
                <c:pt idx="3">
                  <c:v>Business &amp; Economics</c:v>
                </c:pt>
                <c:pt idx="4">
                  <c:v>Philosophy &amp; Religion</c:v>
                </c:pt>
                <c:pt idx="5">
                  <c:v>Art &amp; Architecture</c:v>
                </c:pt>
                <c:pt idx="6">
                  <c:v>Engineering &amp; Technology</c:v>
                </c:pt>
                <c:pt idx="7">
                  <c:v>Government Documents</c:v>
                </c:pt>
                <c:pt idx="8">
                  <c:v>Political Science</c:v>
                </c:pt>
                <c:pt idx="9">
                  <c:v>Library Science, Reference</c:v>
                </c:pt>
                <c:pt idx="10">
                  <c:v>Sociology</c:v>
                </c:pt>
                <c:pt idx="11">
                  <c:v>Music</c:v>
                </c:pt>
                <c:pt idx="12">
                  <c:v>Education</c:v>
                </c:pt>
                <c:pt idx="13">
                  <c:v>Law</c:v>
                </c:pt>
                <c:pt idx="14">
                  <c:v>Physical Sciences</c:v>
                </c:pt>
                <c:pt idx="15">
                  <c:v>Geography &amp; Earth Sciences</c:v>
                </c:pt>
                <c:pt idx="16">
                  <c:v>Medicine</c:v>
                </c:pt>
                <c:pt idx="17">
                  <c:v>Biological Sciences</c:v>
                </c:pt>
                <c:pt idx="18">
                  <c:v>Agriculture</c:v>
                </c:pt>
                <c:pt idx="19">
                  <c:v>Health Professions &amp; Public Health</c:v>
                </c:pt>
                <c:pt idx="20">
                  <c:v>Mathematics</c:v>
                </c:pt>
                <c:pt idx="21">
                  <c:v>Anthropology</c:v>
                </c:pt>
                <c:pt idx="22">
                  <c:v>Performing Arts</c:v>
                </c:pt>
                <c:pt idx="23">
                  <c:v>Medicine By Discipline</c:v>
                </c:pt>
                <c:pt idx="24">
                  <c:v>Psychology</c:v>
                </c:pt>
                <c:pt idx="25">
                  <c:v>Computer Science</c:v>
                </c:pt>
                <c:pt idx="26">
                  <c:v>Chemistry</c:v>
                </c:pt>
                <c:pt idx="27">
                  <c:v>Preclinical Sciences</c:v>
                </c:pt>
                <c:pt idx="28">
                  <c:v>Medicine By Body System</c:v>
                </c:pt>
                <c:pt idx="29">
                  <c:v>Physical Education &amp; Recreation</c:v>
                </c:pt>
                <c:pt idx="30">
                  <c:v>Health Facilities, Nursing</c:v>
                </c:pt>
                <c:pt idx="31">
                  <c:v>Communicable Diseases &amp; Misc.</c:v>
                </c:pt>
              </c:strCache>
            </c:strRef>
          </c:cat>
          <c:val>
            <c:numRef>
              <c:f>'Subject dist''n'!$C$37:$C$68</c:f>
              <c:numCache>
                <c:formatCode>General</c:formatCode>
                <c:ptCount val="32"/>
                <c:pt idx="0">
                  <c:v>780821</c:v>
                </c:pt>
                <c:pt idx="1">
                  <c:v>481104</c:v>
                </c:pt>
                <c:pt idx="2">
                  <c:v>268229</c:v>
                </c:pt>
                <c:pt idx="3">
                  <c:v>253473</c:v>
                </c:pt>
                <c:pt idx="4">
                  <c:v>171055</c:v>
                </c:pt>
                <c:pt idx="5">
                  <c:v>118816</c:v>
                </c:pt>
                <c:pt idx="6">
                  <c:v>102900</c:v>
                </c:pt>
                <c:pt idx="7">
                  <c:v>23551</c:v>
                </c:pt>
                <c:pt idx="8">
                  <c:v>94685</c:v>
                </c:pt>
                <c:pt idx="9">
                  <c:v>85304</c:v>
                </c:pt>
                <c:pt idx="10">
                  <c:v>88602</c:v>
                </c:pt>
                <c:pt idx="11">
                  <c:v>67123</c:v>
                </c:pt>
                <c:pt idx="12">
                  <c:v>60874</c:v>
                </c:pt>
                <c:pt idx="13">
                  <c:v>41667</c:v>
                </c:pt>
                <c:pt idx="14">
                  <c:v>38810</c:v>
                </c:pt>
                <c:pt idx="15">
                  <c:v>38800</c:v>
                </c:pt>
                <c:pt idx="16">
                  <c:v>36622</c:v>
                </c:pt>
                <c:pt idx="17">
                  <c:v>31918</c:v>
                </c:pt>
                <c:pt idx="18">
                  <c:v>27618</c:v>
                </c:pt>
                <c:pt idx="19">
                  <c:v>30947</c:v>
                </c:pt>
                <c:pt idx="20">
                  <c:v>25486</c:v>
                </c:pt>
                <c:pt idx="21">
                  <c:v>27234</c:v>
                </c:pt>
                <c:pt idx="22">
                  <c:v>28259</c:v>
                </c:pt>
                <c:pt idx="23">
                  <c:v>26254</c:v>
                </c:pt>
                <c:pt idx="24">
                  <c:v>17078</c:v>
                </c:pt>
                <c:pt idx="25">
                  <c:v>17278</c:v>
                </c:pt>
                <c:pt idx="26">
                  <c:v>12434</c:v>
                </c:pt>
                <c:pt idx="27">
                  <c:v>14186</c:v>
                </c:pt>
                <c:pt idx="28">
                  <c:v>14225</c:v>
                </c:pt>
                <c:pt idx="29">
                  <c:v>9868</c:v>
                </c:pt>
                <c:pt idx="30">
                  <c:v>8939</c:v>
                </c:pt>
                <c:pt idx="31">
                  <c:v>2213</c:v>
                </c:pt>
              </c:numCache>
            </c:numRef>
          </c:val>
        </c:ser>
        <c:overlap val="100"/>
        <c:axId val="72914432"/>
        <c:axId val="72915968"/>
      </c:barChart>
      <c:catAx>
        <c:axId val="72914432"/>
        <c:scaling>
          <c:orientation val="minMax"/>
        </c:scaling>
        <c:axPos val="l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72915968"/>
        <c:crosses val="autoZero"/>
        <c:auto val="1"/>
        <c:lblAlgn val="ctr"/>
        <c:lblOffset val="100"/>
      </c:catAx>
      <c:valAx>
        <c:axId val="72915968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Titles / Editions</a:t>
                </a:r>
              </a:p>
            </c:rich>
          </c:tx>
          <c:layout/>
        </c:title>
        <c:numFmt formatCode="#,##0" sourceLinked="0"/>
        <c:tickLblPos val="nextTo"/>
        <c:crossAx val="72914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469719371767634"/>
          <c:y val="0.48764560900988296"/>
          <c:w val="0.13847219866869739"/>
          <c:h val="9.70372273114921E-2"/>
        </c:manualLayout>
      </c:layout>
      <c:overlay val="1"/>
      <c:spPr>
        <a:solidFill>
          <a:schemeClr val="bg1"/>
        </a:solidFill>
      </c:spPr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Duplication</a:t>
            </a:r>
            <a:r>
              <a:rPr lang="en-US" baseline="0"/>
              <a:t> of ARL University Library Holdings </a:t>
            </a:r>
          </a:p>
          <a:p>
            <a:pPr>
              <a:defRPr/>
            </a:pPr>
            <a:r>
              <a:rPr lang="en-US" baseline="0"/>
              <a:t>in HathiTrust Digital Library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4996550366664017E-2"/>
          <c:y val="1.4323413927480353E-2"/>
          <c:w val="0.8423151564266067"/>
          <c:h val="0.91210684331183667"/>
        </c:manualLayout>
      </c:layout>
      <c:scatterChart>
        <c:scatterStyle val="lineMarker"/>
        <c:ser>
          <c:idx val="0"/>
          <c:order val="0"/>
          <c:tx>
            <c:v>Jun-09</c:v>
          </c:tx>
          <c:spPr>
            <a:ln w="28575">
              <a:noFill/>
            </a:ln>
          </c:spPr>
          <c:trendline>
            <c:spPr>
              <a:ln w="22225">
                <a:gradFill>
                  <a:gsLst>
                    <a:gs pos="0">
                      <a:schemeClr val="accent1"/>
                    </a:gs>
                    <a:gs pos="50000">
                      <a:srgbClr val="4F81BD">
                        <a:tint val="44500"/>
                        <a:satMod val="160000"/>
                      </a:srgbClr>
                    </a:gs>
                    <a:gs pos="100000">
                      <a:srgbClr val="4F81BD">
                        <a:tint val="23500"/>
                        <a:satMod val="160000"/>
                      </a:srgbClr>
                    </a:gs>
                  </a:gsLst>
                  <a:lin ang="5400000" scaled="0"/>
                </a:gradFill>
                <a:prstDash val="dash"/>
              </a:ln>
            </c:spPr>
            <c:trendlineType val="linear"/>
          </c:trendline>
          <c:trendline>
            <c:spPr>
              <a:ln w="15875">
                <a:solidFill>
                  <a:schemeClr val="accent1"/>
                </a:solidFill>
                <a:prstDash val="dash"/>
              </a:ln>
            </c:spPr>
            <c:trendlineType val="linear"/>
          </c:trendline>
          <c:trendline>
            <c:spPr>
              <a:ln w="38100">
                <a:solidFill>
                  <a:schemeClr val="accent1"/>
                </a:solidFill>
                <a:prstDash val="dash"/>
              </a:ln>
            </c:spPr>
            <c:trendlineType val="linear"/>
          </c:trendline>
          <c:yVal>
            <c:numRef>
              <c:f>'ARL univs'!$G$3:$G$115</c:f>
              <c:numCache>
                <c:formatCode>0%</c:formatCode>
                <c:ptCount val="113"/>
                <c:pt idx="0">
                  <c:v>0.1358537836775687</c:v>
                </c:pt>
                <c:pt idx="1">
                  <c:v>0.1462596706552074</c:v>
                </c:pt>
                <c:pt idx="2">
                  <c:v>0.2094726354286443</c:v>
                </c:pt>
                <c:pt idx="3">
                  <c:v>0.16549431126253791</c:v>
                </c:pt>
                <c:pt idx="4">
                  <c:v>0.16430534412371839</c:v>
                </c:pt>
                <c:pt idx="5">
                  <c:v>0.16716316850156773</c:v>
                </c:pt>
                <c:pt idx="6">
                  <c:v>0.33724564718991723</c:v>
                </c:pt>
                <c:pt idx="7">
                  <c:v>0.159030980324146</c:v>
                </c:pt>
                <c:pt idx="8">
                  <c:v>0.16714642793576631</c:v>
                </c:pt>
                <c:pt idx="9">
                  <c:v>0.17618496512014331</c:v>
                </c:pt>
                <c:pt idx="10">
                  <c:v>0.14736507278736882</c:v>
                </c:pt>
                <c:pt idx="11">
                  <c:v>0.15460876393105769</c:v>
                </c:pt>
                <c:pt idx="12">
                  <c:v>0.20580008457151561</c:v>
                </c:pt>
                <c:pt idx="13">
                  <c:v>0.19923830828018629</c:v>
                </c:pt>
                <c:pt idx="14">
                  <c:v>0.19091792163346188</c:v>
                </c:pt>
                <c:pt idx="15">
                  <c:v>0.17469218884939497</c:v>
                </c:pt>
                <c:pt idx="16">
                  <c:v>0.16761833000905968</c:v>
                </c:pt>
                <c:pt idx="17">
                  <c:v>0.17081357600498567</c:v>
                </c:pt>
                <c:pt idx="18">
                  <c:v>0.16711410104998645</c:v>
                </c:pt>
                <c:pt idx="19">
                  <c:v>0.17790590005497844</c:v>
                </c:pt>
                <c:pt idx="20">
                  <c:v>0.19642579213539582</c:v>
                </c:pt>
                <c:pt idx="21">
                  <c:v>0.19400062854796579</c:v>
                </c:pt>
                <c:pt idx="22">
                  <c:v>0.18191921870829306</c:v>
                </c:pt>
                <c:pt idx="23">
                  <c:v>0.18251177686824654</c:v>
                </c:pt>
                <c:pt idx="24">
                  <c:v>7.5872914382971418E-2</c:v>
                </c:pt>
                <c:pt idx="25">
                  <c:v>0.17068210058463049</c:v>
                </c:pt>
                <c:pt idx="26">
                  <c:v>0.17783931244266349</c:v>
                </c:pt>
                <c:pt idx="27">
                  <c:v>0.16724788641149294</c:v>
                </c:pt>
                <c:pt idx="28">
                  <c:v>0.21874525923524596</c:v>
                </c:pt>
                <c:pt idx="29">
                  <c:v>0.19400993939187294</c:v>
                </c:pt>
                <c:pt idx="30">
                  <c:v>0.20322299336928198</c:v>
                </c:pt>
                <c:pt idx="31">
                  <c:v>0.16106831080296172</c:v>
                </c:pt>
                <c:pt idx="32">
                  <c:v>0.15179298068986147</c:v>
                </c:pt>
                <c:pt idx="33">
                  <c:v>0.16452007901110982</c:v>
                </c:pt>
                <c:pt idx="34">
                  <c:v>0.16827139942462513</c:v>
                </c:pt>
                <c:pt idx="35">
                  <c:v>0.23087749231994273</c:v>
                </c:pt>
                <c:pt idx="36">
                  <c:v>0.14825655561935835</c:v>
                </c:pt>
                <c:pt idx="37">
                  <c:v>0.19857665376796196</c:v>
                </c:pt>
                <c:pt idx="38">
                  <c:v>0.18270893916714506</c:v>
                </c:pt>
                <c:pt idx="39">
                  <c:v>0.21553020459687897</c:v>
                </c:pt>
                <c:pt idx="40">
                  <c:v>0.11910073617693441</c:v>
                </c:pt>
                <c:pt idx="41">
                  <c:v>0.18927581069056143</c:v>
                </c:pt>
                <c:pt idx="42">
                  <c:v>0.21192875993413926</c:v>
                </c:pt>
                <c:pt idx="43">
                  <c:v>0.21594473269083847</c:v>
                </c:pt>
                <c:pt idx="44">
                  <c:v>0.20222804888337964</c:v>
                </c:pt>
                <c:pt idx="45">
                  <c:v>0.20309461584079228</c:v>
                </c:pt>
                <c:pt idx="46">
                  <c:v>0.17997228241420382</c:v>
                </c:pt>
                <c:pt idx="47">
                  <c:v>0.24443305656661693</c:v>
                </c:pt>
                <c:pt idx="48">
                  <c:v>0.17062218270610591</c:v>
                </c:pt>
                <c:pt idx="49">
                  <c:v>0.19773102033865189</c:v>
                </c:pt>
                <c:pt idx="50">
                  <c:v>0.21583878104046988</c:v>
                </c:pt>
                <c:pt idx="51">
                  <c:v>0.18664763292206424</c:v>
                </c:pt>
                <c:pt idx="52">
                  <c:v>0.18865566743135739</c:v>
                </c:pt>
                <c:pt idx="53">
                  <c:v>0.19607808363616441</c:v>
                </c:pt>
                <c:pt idx="54">
                  <c:v>0.24739434175888514</c:v>
                </c:pt>
                <c:pt idx="55">
                  <c:v>0.18501482795447571</c:v>
                </c:pt>
                <c:pt idx="56">
                  <c:v>0.22680031521410385</c:v>
                </c:pt>
                <c:pt idx="57">
                  <c:v>0.12186364540771898</c:v>
                </c:pt>
                <c:pt idx="58">
                  <c:v>0.20162369409706141</c:v>
                </c:pt>
                <c:pt idx="59">
                  <c:v>0.24488143692302791</c:v>
                </c:pt>
                <c:pt idx="60">
                  <c:v>0.24183778747778689</c:v>
                </c:pt>
                <c:pt idx="61">
                  <c:v>0.23377972725016058</c:v>
                </c:pt>
                <c:pt idx="62">
                  <c:v>0.21220359546839376</c:v>
                </c:pt>
                <c:pt idx="63">
                  <c:v>0.20804097138573246</c:v>
                </c:pt>
                <c:pt idx="64">
                  <c:v>0.18684356582880798</c:v>
                </c:pt>
                <c:pt idx="65">
                  <c:v>0.16952451624249021</c:v>
                </c:pt>
                <c:pt idx="66">
                  <c:v>0.12444572606653619</c:v>
                </c:pt>
                <c:pt idx="67">
                  <c:v>0.20479352307390272</c:v>
                </c:pt>
                <c:pt idx="68">
                  <c:v>0.24310175548050256</c:v>
                </c:pt>
                <c:pt idx="69">
                  <c:v>0.1780291863049864</c:v>
                </c:pt>
                <c:pt idx="70">
                  <c:v>0.21879289115395201</c:v>
                </c:pt>
                <c:pt idx="71">
                  <c:v>0.21197730771423698</c:v>
                </c:pt>
                <c:pt idx="72">
                  <c:v>0.19228459928480957</c:v>
                </c:pt>
                <c:pt idx="73">
                  <c:v>0.20342328760148651</c:v>
                </c:pt>
                <c:pt idx="74">
                  <c:v>0.23555229118455281</c:v>
                </c:pt>
                <c:pt idx="75">
                  <c:v>9.9386055355445202E-2</c:v>
                </c:pt>
                <c:pt idx="76">
                  <c:v>0.18375897808808869</c:v>
                </c:pt>
                <c:pt idx="77">
                  <c:v>0.25622831471490742</c:v>
                </c:pt>
                <c:pt idx="78">
                  <c:v>0.14777959195681273</c:v>
                </c:pt>
                <c:pt idx="79">
                  <c:v>0.24691689985982385</c:v>
                </c:pt>
                <c:pt idx="80">
                  <c:v>0.21855799588516603</c:v>
                </c:pt>
                <c:pt idx="81">
                  <c:v>0.23796106845993817</c:v>
                </c:pt>
                <c:pt idx="82">
                  <c:v>0.17951452913395988</c:v>
                </c:pt>
                <c:pt idx="83">
                  <c:v>0.23591605761050671</c:v>
                </c:pt>
                <c:pt idx="84">
                  <c:v>0.18811200107162993</c:v>
                </c:pt>
                <c:pt idx="85">
                  <c:v>0.19840901130250269</c:v>
                </c:pt>
                <c:pt idx="86">
                  <c:v>0.21969281838655216</c:v>
                </c:pt>
                <c:pt idx="87">
                  <c:v>0.21774773370795591</c:v>
                </c:pt>
                <c:pt idx="88">
                  <c:v>0.21471080721952271</c:v>
                </c:pt>
                <c:pt idx="89">
                  <c:v>0.12387869925693756</c:v>
                </c:pt>
                <c:pt idx="90">
                  <c:v>0.18951346549443815</c:v>
                </c:pt>
                <c:pt idx="91">
                  <c:v>0.17644172579882048</c:v>
                </c:pt>
                <c:pt idx="92">
                  <c:v>0.22379140246064624</c:v>
                </c:pt>
                <c:pt idx="93">
                  <c:v>0.19280198388591546</c:v>
                </c:pt>
                <c:pt idx="94">
                  <c:v>0.20688992825792571</c:v>
                </c:pt>
                <c:pt idx="95">
                  <c:v>0.20642786366493709</c:v>
                </c:pt>
                <c:pt idx="96">
                  <c:v>0.21361504948324128</c:v>
                </c:pt>
                <c:pt idx="97">
                  <c:v>0.2546012919436148</c:v>
                </c:pt>
                <c:pt idx="98">
                  <c:v>0.21357390629595116</c:v>
                </c:pt>
                <c:pt idx="99">
                  <c:v>0.26053007753141189</c:v>
                </c:pt>
                <c:pt idx="100">
                  <c:v>0.19025962949462089</c:v>
                </c:pt>
                <c:pt idx="101">
                  <c:v>0.18835674571630587</c:v>
                </c:pt>
                <c:pt idx="102">
                  <c:v>0.20024812721252994</c:v>
                </c:pt>
                <c:pt idx="103">
                  <c:v>0.23139092932907288</c:v>
                </c:pt>
                <c:pt idx="104">
                  <c:v>0.19473005657783998</c:v>
                </c:pt>
                <c:pt idx="105">
                  <c:v>0.23675318117241706</c:v>
                </c:pt>
                <c:pt idx="106">
                  <c:v>0.19842341224975782</c:v>
                </c:pt>
                <c:pt idx="107">
                  <c:v>0.19765926712993021</c:v>
                </c:pt>
                <c:pt idx="108">
                  <c:v>0.26085105313005508</c:v>
                </c:pt>
                <c:pt idx="109">
                  <c:v>0.20358334080336529</c:v>
                </c:pt>
                <c:pt idx="110">
                  <c:v>0.16274006663975937</c:v>
                </c:pt>
                <c:pt idx="111">
                  <c:v>0.18558661892399303</c:v>
                </c:pt>
                <c:pt idx="112">
                  <c:v>0.27838082416837018</c:v>
                </c:pt>
              </c:numCache>
            </c:numRef>
          </c:yVal>
        </c:ser>
        <c:ser>
          <c:idx val="2"/>
          <c:order val="1"/>
          <c:tx>
            <c:v>Jun-10</c:v>
          </c:tx>
          <c:spPr>
            <a:ln w="28575">
              <a:noFill/>
            </a:ln>
          </c:spPr>
          <c:marker>
            <c:spPr>
              <a:solidFill>
                <a:srgbClr val="0070C0"/>
              </a:solidFill>
            </c:spPr>
          </c:marker>
          <c:trendline>
            <c:spPr>
              <a:ln w="19050">
                <a:solidFill>
                  <a:schemeClr val="accent3"/>
                </a:solidFill>
                <a:prstDash val="dash"/>
              </a:ln>
            </c:spPr>
            <c:trendlineType val="linear"/>
          </c:trendline>
          <c:trendline>
            <c:spPr>
              <a:ln w="38100">
                <a:solidFill>
                  <a:srgbClr val="0070C0"/>
                </a:solidFill>
                <a:prstDash val="dash"/>
              </a:ln>
            </c:spPr>
            <c:trendlineType val="linear"/>
          </c:trendline>
          <c:yVal>
            <c:numRef>
              <c:f>'ARL univs'!$I$3:$I$115</c:f>
              <c:numCache>
                <c:formatCode>0%</c:formatCode>
                <c:ptCount val="113"/>
                <c:pt idx="0">
                  <c:v>0.22246299288240712</c:v>
                </c:pt>
                <c:pt idx="1">
                  <c:v>0.24482954287386891</c:v>
                </c:pt>
                <c:pt idx="2">
                  <c:v>0.32414067752051207</c:v>
                </c:pt>
                <c:pt idx="3">
                  <c:v>0.28407074888446893</c:v>
                </c:pt>
                <c:pt idx="4">
                  <c:v>0.33561634555823355</c:v>
                </c:pt>
                <c:pt idx="5">
                  <c:v>0.28562494764660207</c:v>
                </c:pt>
                <c:pt idx="6">
                  <c:v>0.50042596306622367</c:v>
                </c:pt>
                <c:pt idx="7">
                  <c:v>0.25560919447106323</c:v>
                </c:pt>
                <c:pt idx="8">
                  <c:v>0.27937271067115577</c:v>
                </c:pt>
                <c:pt idx="9">
                  <c:v>0.28640787407813117</c:v>
                </c:pt>
                <c:pt idx="10">
                  <c:v>0.24659516083605926</c:v>
                </c:pt>
                <c:pt idx="11">
                  <c:v>0.22218907039514216</c:v>
                </c:pt>
                <c:pt idx="12">
                  <c:v>0.31668005342771932</c:v>
                </c:pt>
                <c:pt idx="13">
                  <c:v>0.33519119153096766</c:v>
                </c:pt>
                <c:pt idx="14">
                  <c:v>0.3064073380061258</c:v>
                </c:pt>
                <c:pt idx="15">
                  <c:v>0.29886608317387103</c:v>
                </c:pt>
                <c:pt idx="16">
                  <c:v>0.27893197927068603</c:v>
                </c:pt>
                <c:pt idx="17">
                  <c:v>0.28706374500021431</c:v>
                </c:pt>
                <c:pt idx="18">
                  <c:v>0.29624668600867332</c:v>
                </c:pt>
                <c:pt idx="19">
                  <c:v>0.29307821406869433</c:v>
                </c:pt>
                <c:pt idx="20">
                  <c:v>0.31815540923266283</c:v>
                </c:pt>
                <c:pt idx="21">
                  <c:v>0.30640128245732384</c:v>
                </c:pt>
                <c:pt idx="22">
                  <c:v>0.30204401835319139</c:v>
                </c:pt>
                <c:pt idx="23">
                  <c:v>0.28943674382892931</c:v>
                </c:pt>
                <c:pt idx="24">
                  <c:v>0.25546622084004361</c:v>
                </c:pt>
                <c:pt idx="25">
                  <c:v>0.25124306718639078</c:v>
                </c:pt>
                <c:pt idx="26">
                  <c:v>0.26999806865916681</c:v>
                </c:pt>
                <c:pt idx="27">
                  <c:v>0.28049430443723666</c:v>
                </c:pt>
                <c:pt idx="28">
                  <c:v>0.33518442165030587</c:v>
                </c:pt>
                <c:pt idx="29">
                  <c:v>0.30713154854113456</c:v>
                </c:pt>
                <c:pt idx="30">
                  <c:v>0.31434608736035552</c:v>
                </c:pt>
                <c:pt idx="31">
                  <c:v>0.26237643555759582</c:v>
                </c:pt>
                <c:pt idx="32">
                  <c:v>0.23300987775032761</c:v>
                </c:pt>
                <c:pt idx="33">
                  <c:v>0.3138582268977419</c:v>
                </c:pt>
                <c:pt idx="34">
                  <c:v>0.27192153046328776</c:v>
                </c:pt>
                <c:pt idx="35">
                  <c:v>0.35127407213834028</c:v>
                </c:pt>
                <c:pt idx="36">
                  <c:v>0.24675127056966378</c:v>
                </c:pt>
                <c:pt idx="37">
                  <c:v>0.31939157701637388</c:v>
                </c:pt>
                <c:pt idx="38">
                  <c:v>0.29389792267822235</c:v>
                </c:pt>
                <c:pt idx="39">
                  <c:v>0.33976651361134136</c:v>
                </c:pt>
                <c:pt idx="40">
                  <c:v>0.21940120274888825</c:v>
                </c:pt>
                <c:pt idx="41">
                  <c:v>0.29788178852030456</c:v>
                </c:pt>
                <c:pt idx="42">
                  <c:v>0.32812201645424804</c:v>
                </c:pt>
                <c:pt idx="43">
                  <c:v>0.32881245224421429</c:v>
                </c:pt>
                <c:pt idx="44">
                  <c:v>0.30768167392475443</c:v>
                </c:pt>
                <c:pt idx="45">
                  <c:v>0.32783257940393634</c:v>
                </c:pt>
                <c:pt idx="46">
                  <c:v>0.28721483521226104</c:v>
                </c:pt>
                <c:pt idx="47">
                  <c:v>0.36592502682258082</c:v>
                </c:pt>
                <c:pt idx="48">
                  <c:v>0.27558650379343852</c:v>
                </c:pt>
                <c:pt idx="49">
                  <c:v>0.31268932041185798</c:v>
                </c:pt>
                <c:pt idx="50">
                  <c:v>0.32581696039466229</c:v>
                </c:pt>
                <c:pt idx="51">
                  <c:v>0.30153302232144802</c:v>
                </c:pt>
                <c:pt idx="52">
                  <c:v>0.29341592624246493</c:v>
                </c:pt>
                <c:pt idx="53">
                  <c:v>0.31565305620134415</c:v>
                </c:pt>
                <c:pt idx="54">
                  <c:v>0.36835142647826896</c:v>
                </c:pt>
                <c:pt idx="55">
                  <c:v>0.30429483565492826</c:v>
                </c:pt>
                <c:pt idx="56">
                  <c:v>0.35939640475918888</c:v>
                </c:pt>
                <c:pt idx="57">
                  <c:v>0.21197633167360044</c:v>
                </c:pt>
                <c:pt idx="58">
                  <c:v>0.31605745972929877</c:v>
                </c:pt>
                <c:pt idx="59">
                  <c:v>0.3506846140985343</c:v>
                </c:pt>
                <c:pt idx="60">
                  <c:v>0.353956626007143</c:v>
                </c:pt>
                <c:pt idx="61">
                  <c:v>0.36341224772516556</c:v>
                </c:pt>
                <c:pt idx="62">
                  <c:v>0.33398436188382746</c:v>
                </c:pt>
                <c:pt idx="63">
                  <c:v>0.31284242598544743</c:v>
                </c:pt>
                <c:pt idx="64">
                  <c:v>0.27472842966492067</c:v>
                </c:pt>
                <c:pt idx="65">
                  <c:v>0.280978301425507</c:v>
                </c:pt>
                <c:pt idx="66">
                  <c:v>0.18686845585530074</c:v>
                </c:pt>
                <c:pt idx="67">
                  <c:v>0.31640651326064545</c:v>
                </c:pt>
                <c:pt idx="68">
                  <c:v>0.36392476569264476</c:v>
                </c:pt>
                <c:pt idx="69">
                  <c:v>0.28898292937051168</c:v>
                </c:pt>
                <c:pt idx="70">
                  <c:v>0.33117239475854754</c:v>
                </c:pt>
                <c:pt idx="71">
                  <c:v>0.32393922116426288</c:v>
                </c:pt>
                <c:pt idx="72">
                  <c:v>0.31198647120624995</c:v>
                </c:pt>
                <c:pt idx="73">
                  <c:v>0.31540871420802252</c:v>
                </c:pt>
                <c:pt idx="74">
                  <c:v>0.34961488234053434</c:v>
                </c:pt>
                <c:pt idx="75">
                  <c:v>0.17558348174234437</c:v>
                </c:pt>
                <c:pt idx="76">
                  <c:v>0.29004775556150886</c:v>
                </c:pt>
                <c:pt idx="77">
                  <c:v>0.37569804055273659</c:v>
                </c:pt>
                <c:pt idx="78">
                  <c:v>0.29007415252505936</c:v>
                </c:pt>
                <c:pt idx="79">
                  <c:v>0.377120494421603</c:v>
                </c:pt>
                <c:pt idx="80">
                  <c:v>0.34431429584626744</c:v>
                </c:pt>
                <c:pt idx="81">
                  <c:v>0.36626520877202401</c:v>
                </c:pt>
                <c:pt idx="82">
                  <c:v>0.28175377032825516</c:v>
                </c:pt>
                <c:pt idx="83">
                  <c:v>0.36042647974146536</c:v>
                </c:pt>
                <c:pt idx="84">
                  <c:v>0.28045654580626372</c:v>
                </c:pt>
                <c:pt idx="85">
                  <c:v>0.33644928488789394</c:v>
                </c:pt>
                <c:pt idx="86">
                  <c:v>0.33279000598652558</c:v>
                </c:pt>
                <c:pt idx="87">
                  <c:v>0.32444282830838006</c:v>
                </c:pt>
                <c:pt idx="88">
                  <c:v>0.32971249883548215</c:v>
                </c:pt>
                <c:pt idx="89">
                  <c:v>0.22048441560119514</c:v>
                </c:pt>
                <c:pt idx="90">
                  <c:v>0.30162608283518588</c:v>
                </c:pt>
                <c:pt idx="91">
                  <c:v>0.29208856801189703</c:v>
                </c:pt>
                <c:pt idx="92">
                  <c:v>0.35188146002695897</c:v>
                </c:pt>
                <c:pt idx="93">
                  <c:v>0.3041400426575378</c:v>
                </c:pt>
                <c:pt idx="94">
                  <c:v>0.32000086436234132</c:v>
                </c:pt>
                <c:pt idx="95">
                  <c:v>0.31715588608201861</c:v>
                </c:pt>
                <c:pt idx="96">
                  <c:v>0.33424499204874242</c:v>
                </c:pt>
                <c:pt idx="97">
                  <c:v>0.37064948309904183</c:v>
                </c:pt>
                <c:pt idx="98">
                  <c:v>0.32365827041161632</c:v>
                </c:pt>
                <c:pt idx="99">
                  <c:v>0.38962142206845596</c:v>
                </c:pt>
                <c:pt idx="100">
                  <c:v>0.31442251072540212</c:v>
                </c:pt>
                <c:pt idx="101">
                  <c:v>0.29305462242347968</c:v>
                </c:pt>
                <c:pt idx="102">
                  <c:v>0.31797963164568666</c:v>
                </c:pt>
                <c:pt idx="103">
                  <c:v>0.34502126283104784</c:v>
                </c:pt>
                <c:pt idx="104">
                  <c:v>0.30229035984845626</c:v>
                </c:pt>
                <c:pt idx="105">
                  <c:v>0.36357807252141033</c:v>
                </c:pt>
                <c:pt idx="106">
                  <c:v>0.33728089529713168</c:v>
                </c:pt>
                <c:pt idx="107">
                  <c:v>0.30406893310552652</c:v>
                </c:pt>
                <c:pt idx="108">
                  <c:v>0.38583282346137426</c:v>
                </c:pt>
                <c:pt idx="109">
                  <c:v>0.30543488295240673</c:v>
                </c:pt>
                <c:pt idx="110">
                  <c:v>0.26878920094155911</c:v>
                </c:pt>
                <c:pt idx="111">
                  <c:v>0.29657910492947853</c:v>
                </c:pt>
                <c:pt idx="112">
                  <c:v>0.40758779952919172</c:v>
                </c:pt>
              </c:numCache>
            </c:numRef>
          </c:yVal>
        </c:ser>
        <c:ser>
          <c:idx val="1"/>
          <c:order val="2"/>
          <c:tx>
            <c:v>Dec-10</c:v>
          </c:tx>
          <c:spPr>
            <a:ln w="28575">
              <a:noFill/>
            </a:ln>
          </c:spPr>
          <c:trendline>
            <c:spPr>
              <a:ln w="25400">
                <a:solidFill>
                  <a:schemeClr val="accent2"/>
                </a:solidFill>
                <a:prstDash val="dash"/>
              </a:ln>
            </c:spPr>
            <c:trendlineType val="linear"/>
          </c:trendline>
          <c:trendline>
            <c:spPr>
              <a:ln w="38100">
                <a:solidFill>
                  <a:schemeClr val="accent2"/>
                </a:solidFill>
                <a:prstDash val="dash"/>
              </a:ln>
            </c:spPr>
            <c:trendlineType val="linear"/>
          </c:trendline>
          <c:yVal>
            <c:numRef>
              <c:f>'ARL univs'!$R$3:$R$115</c:f>
              <c:numCache>
                <c:formatCode>0%</c:formatCode>
                <c:ptCount val="113"/>
                <c:pt idx="0">
                  <c:v>0.24481740244403444</c:v>
                </c:pt>
                <c:pt idx="1">
                  <c:v>0.26209165178527605</c:v>
                </c:pt>
                <c:pt idx="2">
                  <c:v>0.34468206698155346</c:v>
                </c:pt>
                <c:pt idx="3">
                  <c:v>0.31608865622990501</c:v>
                </c:pt>
                <c:pt idx="4">
                  <c:v>0.37106858373739865</c:v>
                </c:pt>
                <c:pt idx="5">
                  <c:v>0.315658447505197</c:v>
                </c:pt>
                <c:pt idx="6">
                  <c:v>0.49245951452248615</c:v>
                </c:pt>
                <c:pt idx="7">
                  <c:v>0.27722912556476931</c:v>
                </c:pt>
                <c:pt idx="8">
                  <c:v>0.30320567963308082</c:v>
                </c:pt>
                <c:pt idx="9">
                  <c:v>0.32745998747050364</c:v>
                </c:pt>
                <c:pt idx="10">
                  <c:v>0.25483695233874731</c:v>
                </c:pt>
                <c:pt idx="11">
                  <c:v>0.23277427158411071</c:v>
                </c:pt>
                <c:pt idx="12">
                  <c:v>0.32968571759776527</c:v>
                </c:pt>
                <c:pt idx="13">
                  <c:v>0.36567608729731044</c:v>
                </c:pt>
                <c:pt idx="14">
                  <c:v>0.32931490790776202</c:v>
                </c:pt>
                <c:pt idx="15">
                  <c:v>0.32039846545023942</c:v>
                </c:pt>
                <c:pt idx="16">
                  <c:v>0.30229007085708542</c:v>
                </c:pt>
                <c:pt idx="17">
                  <c:v>0.30956878211612632</c:v>
                </c:pt>
                <c:pt idx="18">
                  <c:v>0.31958515160486833</c:v>
                </c:pt>
                <c:pt idx="19">
                  <c:v>0.31396817101336916</c:v>
                </c:pt>
                <c:pt idx="20">
                  <c:v>0.34885201583178971</c:v>
                </c:pt>
                <c:pt idx="21">
                  <c:v>0.33559816121528147</c:v>
                </c:pt>
                <c:pt idx="22">
                  <c:v>0.29437793853485533</c:v>
                </c:pt>
                <c:pt idx="23">
                  <c:v>0.32368617742954969</c:v>
                </c:pt>
                <c:pt idx="24">
                  <c:v>0.32360347266260198</c:v>
                </c:pt>
                <c:pt idx="25">
                  <c:v>0.26602186038060144</c:v>
                </c:pt>
                <c:pt idx="26">
                  <c:v>0.28128154956901641</c:v>
                </c:pt>
                <c:pt idx="27">
                  <c:v>0.31010498503252537</c:v>
                </c:pt>
                <c:pt idx="28">
                  <c:v>0.35730004910827484</c:v>
                </c:pt>
                <c:pt idx="29">
                  <c:v>0.33030305442259639</c:v>
                </c:pt>
                <c:pt idx="30">
                  <c:v>0.33950235807378532</c:v>
                </c:pt>
                <c:pt idx="31">
                  <c:v>0.28526231734358881</c:v>
                </c:pt>
                <c:pt idx="32">
                  <c:v>0.23734937928099945</c:v>
                </c:pt>
                <c:pt idx="33">
                  <c:v>0.36716989733541816</c:v>
                </c:pt>
                <c:pt idx="34">
                  <c:v>0.29550583954520837</c:v>
                </c:pt>
                <c:pt idx="35">
                  <c:v>0.36417595044101175</c:v>
                </c:pt>
                <c:pt idx="36">
                  <c:v>0.26612347187545116</c:v>
                </c:pt>
                <c:pt idx="37">
                  <c:v>0.34686913670477376</c:v>
                </c:pt>
                <c:pt idx="38">
                  <c:v>0.30822972335721005</c:v>
                </c:pt>
                <c:pt idx="39">
                  <c:v>0.36877016880858948</c:v>
                </c:pt>
                <c:pt idx="40">
                  <c:v>0.23794445085371499</c:v>
                </c:pt>
                <c:pt idx="41">
                  <c:v>0.31959850300717091</c:v>
                </c:pt>
                <c:pt idx="42">
                  <c:v>0.35030725622356135</c:v>
                </c:pt>
                <c:pt idx="43">
                  <c:v>0.34692269036472839</c:v>
                </c:pt>
                <c:pt idx="44">
                  <c:v>0.33084273165787337</c:v>
                </c:pt>
                <c:pt idx="45">
                  <c:v>0.35298460661103581</c:v>
                </c:pt>
                <c:pt idx="46">
                  <c:v>0.31174139720793781</c:v>
                </c:pt>
                <c:pt idx="47">
                  <c:v>0.38595930761021802</c:v>
                </c:pt>
                <c:pt idx="48">
                  <c:v>0.30066051124061516</c:v>
                </c:pt>
                <c:pt idx="49">
                  <c:v>0.31950953000188631</c:v>
                </c:pt>
                <c:pt idx="50">
                  <c:v>0.34909853751300746</c:v>
                </c:pt>
                <c:pt idx="51">
                  <c:v>0.32674046876974955</c:v>
                </c:pt>
                <c:pt idx="52">
                  <c:v>0.31571401002426652</c:v>
                </c:pt>
                <c:pt idx="53">
                  <c:v>0.33532033382445764</c:v>
                </c:pt>
                <c:pt idx="54">
                  <c:v>0.39310463528910483</c:v>
                </c:pt>
                <c:pt idx="55">
                  <c:v>0.32407144945818228</c:v>
                </c:pt>
                <c:pt idx="56">
                  <c:v>0.3845181113974791</c:v>
                </c:pt>
                <c:pt idx="57">
                  <c:v>0.22902552890720942</c:v>
                </c:pt>
                <c:pt idx="58">
                  <c:v>0.33938711324828513</c:v>
                </c:pt>
                <c:pt idx="59">
                  <c:v>0.36501974785049962</c:v>
                </c:pt>
                <c:pt idx="60">
                  <c:v>0.37521233591915854</c:v>
                </c:pt>
                <c:pt idx="61">
                  <c:v>0.38495165433220657</c:v>
                </c:pt>
                <c:pt idx="62">
                  <c:v>0.35306773965189481</c:v>
                </c:pt>
                <c:pt idx="63">
                  <c:v>0.33046469477141316</c:v>
                </c:pt>
                <c:pt idx="64">
                  <c:v>0.29082259325788351</c:v>
                </c:pt>
                <c:pt idx="65">
                  <c:v>0.30142470786344916</c:v>
                </c:pt>
                <c:pt idx="66">
                  <c:v>0.19369940330658281</c:v>
                </c:pt>
                <c:pt idx="67">
                  <c:v>0.33846564944399532</c:v>
                </c:pt>
                <c:pt idx="68">
                  <c:v>0.39256988334744597</c:v>
                </c:pt>
                <c:pt idx="69">
                  <c:v>0.31160811297946833</c:v>
                </c:pt>
                <c:pt idx="70">
                  <c:v>0.36517458200168884</c:v>
                </c:pt>
                <c:pt idx="71">
                  <c:v>0.35121042179340201</c:v>
                </c:pt>
                <c:pt idx="72">
                  <c:v>0.33720221853838683</c:v>
                </c:pt>
                <c:pt idx="73">
                  <c:v>0.3457548174219881</c:v>
                </c:pt>
                <c:pt idx="74">
                  <c:v>0.3717229506806799</c:v>
                </c:pt>
                <c:pt idx="75">
                  <c:v>0.18406590852031296</c:v>
                </c:pt>
                <c:pt idx="76">
                  <c:v>0.31369581128589108</c:v>
                </c:pt>
                <c:pt idx="77">
                  <c:v>0.40140608879249512</c:v>
                </c:pt>
                <c:pt idx="78">
                  <c:v>0.3151004928120249</c:v>
                </c:pt>
                <c:pt idx="79">
                  <c:v>0.3522471013360684</c:v>
                </c:pt>
                <c:pt idx="80">
                  <c:v>0.37140330384675763</c:v>
                </c:pt>
                <c:pt idx="81">
                  <c:v>0.37965144342889412</c:v>
                </c:pt>
                <c:pt idx="82">
                  <c:v>0.29276972985012584</c:v>
                </c:pt>
                <c:pt idx="83">
                  <c:v>0.38317831252625595</c:v>
                </c:pt>
                <c:pt idx="84">
                  <c:v>0.29775178028028282</c:v>
                </c:pt>
                <c:pt idx="85">
                  <c:v>0.32680183442518768</c:v>
                </c:pt>
                <c:pt idx="86">
                  <c:v>0.34827416910106468</c:v>
                </c:pt>
                <c:pt idx="87">
                  <c:v>0.34572463686669441</c:v>
                </c:pt>
                <c:pt idx="88">
                  <c:v>0.35214877083573048</c:v>
                </c:pt>
                <c:pt idx="89">
                  <c:v>0.23725719714570701</c:v>
                </c:pt>
                <c:pt idx="90">
                  <c:v>0.32318743579366843</c:v>
                </c:pt>
                <c:pt idx="91">
                  <c:v>0.31521816522818752</c:v>
                </c:pt>
                <c:pt idx="92">
                  <c:v>0.37582103239965708</c:v>
                </c:pt>
                <c:pt idx="93">
                  <c:v>0.3256994354020748</c:v>
                </c:pt>
                <c:pt idx="94">
                  <c:v>0.3401501895939128</c:v>
                </c:pt>
                <c:pt idx="95">
                  <c:v>0.33985741496255917</c:v>
                </c:pt>
                <c:pt idx="96">
                  <c:v>0.3565209734593715</c:v>
                </c:pt>
                <c:pt idx="97">
                  <c:v>0.30082236331198137</c:v>
                </c:pt>
                <c:pt idx="98">
                  <c:v>0.34381134036088434</c:v>
                </c:pt>
                <c:pt idx="99">
                  <c:v>0.41990478700102357</c:v>
                </c:pt>
                <c:pt idx="100">
                  <c:v>0.34060650567310907</c:v>
                </c:pt>
                <c:pt idx="101">
                  <c:v>0.31352349196333285</c:v>
                </c:pt>
                <c:pt idx="102">
                  <c:v>0.3359241406769059</c:v>
                </c:pt>
                <c:pt idx="103">
                  <c:v>0.35825536435692401</c:v>
                </c:pt>
                <c:pt idx="104">
                  <c:v>0.3193232727694586</c:v>
                </c:pt>
                <c:pt idx="105">
                  <c:v>0.39343772636806346</c:v>
                </c:pt>
                <c:pt idx="106">
                  <c:v>0.17148353014117038</c:v>
                </c:pt>
                <c:pt idx="107">
                  <c:v>0.31827478865743347</c:v>
                </c:pt>
                <c:pt idx="108">
                  <c:v>0.40996807658299073</c:v>
                </c:pt>
                <c:pt idx="109">
                  <c:v>0.32566989968803284</c:v>
                </c:pt>
                <c:pt idx="110">
                  <c:v>0.28927932145780688</c:v>
                </c:pt>
                <c:pt idx="111">
                  <c:v>0.32356987345050814</c:v>
                </c:pt>
                <c:pt idx="112">
                  <c:v>0.40839825926086903</c:v>
                </c:pt>
              </c:numCache>
            </c:numRef>
          </c:yVal>
        </c:ser>
        <c:axId val="73522176"/>
        <c:axId val="73413376"/>
      </c:scatterChart>
      <c:valAx>
        <c:axId val="73522176"/>
        <c:scaling>
          <c:orientation val="minMax"/>
        </c:scaling>
        <c:axPos val="b"/>
        <c:tickLblPos val="nextTo"/>
        <c:crossAx val="73413376"/>
        <c:crosses val="autoZero"/>
        <c:crossBetween val="midCat"/>
      </c:valAx>
      <c:valAx>
        <c:axId val="734133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of  Titles Duplicated</a:t>
                </a:r>
              </a:p>
            </c:rich>
          </c:tx>
          <c:layout/>
        </c:title>
        <c:numFmt formatCode="0%" sourceLinked="1"/>
        <c:tickLblPos val="nextTo"/>
        <c:crossAx val="73522176"/>
        <c:crosses val="autoZero"/>
        <c:crossBetween val="midCat"/>
      </c:valAx>
    </c:plotArea>
    <c:legend>
      <c:legendPos val="r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ayout/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col"/>
        <c:grouping val="clustered"/>
        <c:ser>
          <c:idx val="1"/>
          <c:order val="0"/>
          <c:tx>
            <c:v>Mass digitized books in Hathi digital repository</c:v>
          </c:tx>
          <c:cat>
            <c:numRef>
              <c:f>Sheet3!$E$1:$N$1</c:f>
              <c:numCache>
                <c:formatCode>mmm\-yy</c:formatCode>
                <c:ptCount val="10"/>
                <c:pt idx="0">
                  <c:v>40057</c:v>
                </c:pt>
                <c:pt idx="1">
                  <c:v>40087</c:v>
                </c:pt>
                <c:pt idx="2">
                  <c:v>40118</c:v>
                </c:pt>
                <c:pt idx="3">
                  <c:v>40148</c:v>
                </c:pt>
                <c:pt idx="4">
                  <c:v>40179</c:v>
                </c:pt>
                <c:pt idx="5">
                  <c:v>40210</c:v>
                </c:pt>
                <c:pt idx="6">
                  <c:v>40238</c:v>
                </c:pt>
                <c:pt idx="7">
                  <c:v>40269</c:v>
                </c:pt>
                <c:pt idx="8">
                  <c:v>40299</c:v>
                </c:pt>
                <c:pt idx="9">
                  <c:v>40330</c:v>
                </c:pt>
              </c:numCache>
            </c:numRef>
          </c:cat>
          <c:val>
            <c:numRef>
              <c:f>Sheet3!$E$3:$N$3</c:f>
              <c:numCache>
                <c:formatCode>General</c:formatCode>
                <c:ptCount val="10"/>
                <c:pt idx="0">
                  <c:v>2241054</c:v>
                </c:pt>
                <c:pt idx="1">
                  <c:v>2410634</c:v>
                </c:pt>
                <c:pt idx="2">
                  <c:v>2697592</c:v>
                </c:pt>
                <c:pt idx="3">
                  <c:v>2814559</c:v>
                </c:pt>
                <c:pt idx="4">
                  <c:v>3052389</c:v>
                </c:pt>
                <c:pt idx="5">
                  <c:v>3109185</c:v>
                </c:pt>
                <c:pt idx="6">
                  <c:v>3207521</c:v>
                </c:pt>
                <c:pt idx="7">
                  <c:v>3248093</c:v>
                </c:pt>
                <c:pt idx="8">
                  <c:v>3333000</c:v>
                </c:pt>
                <c:pt idx="9">
                  <c:v>3462657</c:v>
                </c:pt>
              </c:numCache>
            </c:numRef>
          </c:val>
        </c:ser>
        <c:ser>
          <c:idx val="0"/>
          <c:order val="1"/>
          <c:tx>
            <c:v>Mass digitized books in shared print repositories</c:v>
          </c:tx>
          <c:cat>
            <c:numRef>
              <c:f>Sheet3!$E$1:$N$1</c:f>
              <c:numCache>
                <c:formatCode>mmm\-yy</c:formatCode>
                <c:ptCount val="10"/>
                <c:pt idx="0">
                  <c:v>40057</c:v>
                </c:pt>
                <c:pt idx="1">
                  <c:v>40087</c:v>
                </c:pt>
                <c:pt idx="2">
                  <c:v>40118</c:v>
                </c:pt>
                <c:pt idx="3">
                  <c:v>40148</c:v>
                </c:pt>
                <c:pt idx="4">
                  <c:v>40179</c:v>
                </c:pt>
                <c:pt idx="5">
                  <c:v>40210</c:v>
                </c:pt>
                <c:pt idx="6">
                  <c:v>40238</c:v>
                </c:pt>
                <c:pt idx="7">
                  <c:v>40269</c:v>
                </c:pt>
                <c:pt idx="8">
                  <c:v>40299</c:v>
                </c:pt>
                <c:pt idx="9">
                  <c:v>40330</c:v>
                </c:pt>
              </c:numCache>
            </c:numRef>
          </c:cat>
          <c:val>
            <c:numRef>
              <c:f>Sheet3!$E$2:$N$2</c:f>
              <c:numCache>
                <c:formatCode>General</c:formatCode>
                <c:ptCount val="10"/>
                <c:pt idx="0">
                  <c:v>1396853</c:v>
                </c:pt>
                <c:pt idx="1">
                  <c:v>1695664</c:v>
                </c:pt>
                <c:pt idx="2">
                  <c:v>1923860</c:v>
                </c:pt>
                <c:pt idx="3">
                  <c:v>2004833</c:v>
                </c:pt>
                <c:pt idx="4">
                  <c:v>2244201</c:v>
                </c:pt>
                <c:pt idx="5">
                  <c:v>2281842</c:v>
                </c:pt>
                <c:pt idx="6">
                  <c:v>2357308</c:v>
                </c:pt>
                <c:pt idx="7">
                  <c:v>2382882</c:v>
                </c:pt>
                <c:pt idx="8">
                  <c:v>2433090</c:v>
                </c:pt>
                <c:pt idx="9">
                  <c:v>2527739.61</c:v>
                </c:pt>
              </c:numCache>
            </c:numRef>
          </c:val>
        </c:ser>
        <c:shape val="box"/>
        <c:axId val="73573504"/>
        <c:axId val="73575040"/>
        <c:axId val="0"/>
      </c:bar3DChart>
      <c:dateAx>
        <c:axId val="73573504"/>
        <c:scaling>
          <c:orientation val="minMax"/>
        </c:scaling>
        <c:axPos val="b"/>
        <c:numFmt formatCode="mmm\-yy" sourceLinked="1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73575040"/>
        <c:crosses val="autoZero"/>
        <c:auto val="1"/>
        <c:lblOffset val="100"/>
      </c:dateAx>
      <c:valAx>
        <c:axId val="735750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 smtClean="0"/>
                  <a:t> Unique</a:t>
                </a:r>
                <a:r>
                  <a:rPr lang="en-US" sz="1400" baseline="0" dirty="0" smtClean="0"/>
                  <a:t> Titles / Editions</a:t>
                </a:r>
                <a:endParaRPr lang="en-US" sz="1400" dirty="0"/>
              </a:p>
            </c:rich>
          </c:tx>
          <c:layout/>
        </c:title>
        <c:numFmt formatCode="#,##0" sourceLinked="0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7357350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100" b="0"/>
          </a:pPr>
          <a:endParaRPr lang="en-US"/>
        </a:p>
      </c:txPr>
    </c:legend>
    <c:dispBlanksAs val="zero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7.1933729199693694E-2"/>
          <c:y val="2.0547571095459981E-2"/>
          <c:w val="0.89249410222987613"/>
          <c:h val="0.9042745330150147"/>
        </c:manualLayout>
      </c:layout>
      <c:barChart>
        <c:barDir val="bar"/>
        <c:grouping val="clustered"/>
        <c:ser>
          <c:idx val="0"/>
          <c:order val="0"/>
          <c:dPt>
            <c:idx val="36"/>
            <c:spPr>
              <a:solidFill>
                <a:srgbClr val="0070C0"/>
              </a:solidFill>
            </c:spPr>
          </c:dPt>
          <c:dPt>
            <c:idx val="37"/>
            <c:spPr>
              <a:solidFill>
                <a:srgbClr val="0070C0"/>
              </a:solidFill>
            </c:spPr>
          </c:dPt>
          <c:dPt>
            <c:idx val="38"/>
            <c:spPr>
              <a:solidFill>
                <a:srgbClr val="0070C0"/>
              </a:solidFill>
            </c:spPr>
          </c:dPt>
          <c:dPt>
            <c:idx val="39"/>
            <c:spPr>
              <a:solidFill>
                <a:srgbClr val="0070C0"/>
              </a:solidFill>
            </c:spPr>
          </c:dPt>
          <c:dPt>
            <c:idx val="40"/>
            <c:spPr>
              <a:solidFill>
                <a:srgbClr val="0070C0"/>
              </a:solidFill>
            </c:spPr>
          </c:dPt>
          <c:dPt>
            <c:idx val="41"/>
            <c:spPr>
              <a:solidFill>
                <a:srgbClr val="0070C0"/>
              </a:solidFill>
            </c:spPr>
          </c:dPt>
          <c:dPt>
            <c:idx val="42"/>
            <c:spPr>
              <a:solidFill>
                <a:srgbClr val="0070C0"/>
              </a:solidFill>
            </c:spPr>
          </c:dPt>
          <c:dPt>
            <c:idx val="43"/>
            <c:spPr>
              <a:solidFill>
                <a:srgbClr val="0070C0"/>
              </a:solidFill>
            </c:spPr>
          </c:dPt>
          <c:dPt>
            <c:idx val="44"/>
            <c:spPr>
              <a:solidFill>
                <a:srgbClr val="0070C0"/>
              </a:solidFill>
            </c:spPr>
          </c:dPt>
          <c:dPt>
            <c:idx val="45"/>
            <c:spPr>
              <a:solidFill>
                <a:srgbClr val="0070C0"/>
              </a:solidFill>
            </c:spPr>
          </c:dPt>
          <c:dPt>
            <c:idx val="46"/>
            <c:spPr>
              <a:solidFill>
                <a:srgbClr val="0070C0"/>
              </a:solidFill>
            </c:spPr>
          </c:dPt>
          <c:dPt>
            <c:idx val="47"/>
            <c:spPr>
              <a:solidFill>
                <a:srgbClr val="0070C0"/>
              </a:solidFill>
            </c:spPr>
          </c:dPt>
          <c:dPt>
            <c:idx val="48"/>
            <c:spPr>
              <a:solidFill>
                <a:srgbClr val="0070C0"/>
              </a:solidFill>
            </c:spPr>
          </c:dPt>
          <c:dPt>
            <c:idx val="49"/>
            <c:spPr>
              <a:solidFill>
                <a:srgbClr val="0070C0"/>
              </a:solidFill>
            </c:spPr>
          </c:dPt>
          <c:dPt>
            <c:idx val="50"/>
            <c:spPr>
              <a:solidFill>
                <a:srgbClr val="0070C0"/>
              </a:solidFill>
            </c:spPr>
          </c:dPt>
          <c:dPt>
            <c:idx val="51"/>
            <c:spPr>
              <a:solidFill>
                <a:srgbClr val="0070C0"/>
              </a:solidFill>
            </c:spPr>
          </c:dPt>
          <c:dPt>
            <c:idx val="52"/>
            <c:spPr>
              <a:solidFill>
                <a:srgbClr val="0070C0"/>
              </a:solidFill>
            </c:spPr>
          </c:dPt>
          <c:dPt>
            <c:idx val="53"/>
            <c:spPr>
              <a:solidFill>
                <a:srgbClr val="0070C0"/>
              </a:solidFill>
            </c:spPr>
          </c:dPt>
          <c:dPt>
            <c:idx val="54"/>
            <c:spPr>
              <a:solidFill>
                <a:srgbClr val="0070C0"/>
              </a:solidFill>
            </c:spPr>
          </c:dPt>
          <c:dPt>
            <c:idx val="55"/>
            <c:spPr>
              <a:solidFill>
                <a:srgbClr val="0070C0"/>
              </a:solidFill>
            </c:spPr>
          </c:dPt>
          <c:dPt>
            <c:idx val="56"/>
            <c:spPr>
              <a:solidFill>
                <a:srgbClr val="0070C0"/>
              </a:solidFill>
            </c:spPr>
          </c:dPt>
          <c:dPt>
            <c:idx val="57"/>
            <c:spPr>
              <a:solidFill>
                <a:srgbClr val="0070C0"/>
              </a:solidFill>
            </c:spPr>
          </c:dPt>
          <c:dPt>
            <c:idx val="58"/>
            <c:spPr>
              <a:solidFill>
                <a:srgbClr val="0070C0"/>
              </a:solidFill>
            </c:spPr>
          </c:dPt>
          <c:dPt>
            <c:idx val="59"/>
            <c:spPr>
              <a:solidFill>
                <a:srgbClr val="0070C0"/>
              </a:solidFill>
            </c:spPr>
          </c:dPt>
          <c:dPt>
            <c:idx val="60"/>
            <c:spPr>
              <a:solidFill>
                <a:srgbClr val="0070C0"/>
              </a:solidFill>
            </c:spPr>
          </c:dPt>
          <c:dPt>
            <c:idx val="61"/>
            <c:spPr>
              <a:solidFill>
                <a:srgbClr val="0070C0"/>
              </a:solidFill>
            </c:spPr>
          </c:dPt>
          <c:dPt>
            <c:idx val="62"/>
            <c:spPr>
              <a:solidFill>
                <a:srgbClr val="0070C0"/>
              </a:solidFill>
            </c:spPr>
          </c:dPt>
          <c:dPt>
            <c:idx val="63"/>
            <c:spPr>
              <a:solidFill>
                <a:srgbClr val="0070C0"/>
              </a:solidFill>
            </c:spPr>
          </c:dPt>
          <c:dPt>
            <c:idx val="64"/>
            <c:spPr>
              <a:solidFill>
                <a:srgbClr val="0070C0"/>
              </a:solidFill>
            </c:spPr>
          </c:dPt>
          <c:dPt>
            <c:idx val="65"/>
            <c:spPr>
              <a:solidFill>
                <a:srgbClr val="0070C0"/>
              </a:solidFill>
            </c:spPr>
          </c:dPt>
          <c:dPt>
            <c:idx val="66"/>
            <c:spPr>
              <a:solidFill>
                <a:srgbClr val="0070C0"/>
              </a:solidFill>
            </c:spPr>
          </c:dPt>
          <c:dPt>
            <c:idx val="67"/>
            <c:spPr>
              <a:solidFill>
                <a:srgbClr val="0070C0"/>
              </a:solidFill>
            </c:spPr>
          </c:dPt>
          <c:dPt>
            <c:idx val="68"/>
            <c:spPr>
              <a:solidFill>
                <a:srgbClr val="0070C0"/>
              </a:solidFill>
            </c:spPr>
          </c:dPt>
          <c:dPt>
            <c:idx val="69"/>
            <c:spPr>
              <a:solidFill>
                <a:srgbClr val="0070C0"/>
              </a:solidFill>
            </c:spPr>
          </c:dPt>
          <c:dPt>
            <c:idx val="70"/>
            <c:spPr>
              <a:solidFill>
                <a:srgbClr val="0070C0"/>
              </a:solidFill>
            </c:spPr>
          </c:dPt>
          <c:dPt>
            <c:idx val="71"/>
            <c:spPr>
              <a:solidFill>
                <a:srgbClr val="0070C0"/>
              </a:solidFill>
            </c:spPr>
          </c:dPt>
          <c:dPt>
            <c:idx val="72"/>
            <c:spPr>
              <a:solidFill>
                <a:srgbClr val="0070C0"/>
              </a:solidFill>
            </c:spPr>
          </c:dPt>
          <c:dPt>
            <c:idx val="73"/>
            <c:spPr>
              <a:solidFill>
                <a:srgbClr val="0070C0"/>
              </a:solidFill>
            </c:spPr>
          </c:dPt>
          <c:dPt>
            <c:idx val="74"/>
            <c:spPr>
              <a:solidFill>
                <a:srgbClr val="0070C0"/>
              </a:solidFill>
            </c:spPr>
          </c:dPt>
          <c:dPt>
            <c:idx val="75"/>
            <c:spPr>
              <a:solidFill>
                <a:srgbClr val="0070C0"/>
              </a:solidFill>
            </c:spPr>
          </c:dPt>
          <c:dPt>
            <c:idx val="76"/>
            <c:spPr>
              <a:solidFill>
                <a:schemeClr val="accent2"/>
              </a:solidFill>
            </c:spPr>
          </c:dPt>
          <c:dPt>
            <c:idx val="77"/>
            <c:spPr>
              <a:solidFill>
                <a:schemeClr val="accent2"/>
              </a:solidFill>
            </c:spPr>
          </c:dPt>
          <c:dPt>
            <c:idx val="78"/>
            <c:spPr>
              <a:solidFill>
                <a:schemeClr val="accent2"/>
              </a:solidFill>
            </c:spPr>
          </c:dPt>
          <c:dPt>
            <c:idx val="79"/>
            <c:spPr>
              <a:solidFill>
                <a:schemeClr val="accent2"/>
              </a:solidFill>
            </c:spPr>
          </c:dPt>
          <c:dPt>
            <c:idx val="80"/>
            <c:spPr>
              <a:solidFill>
                <a:schemeClr val="accent2"/>
              </a:solidFill>
            </c:spPr>
          </c:dPt>
          <c:dPt>
            <c:idx val="81"/>
            <c:spPr>
              <a:solidFill>
                <a:schemeClr val="accent2"/>
              </a:solidFill>
            </c:spPr>
          </c:dPt>
          <c:dPt>
            <c:idx val="82"/>
            <c:spPr>
              <a:solidFill>
                <a:schemeClr val="accent2"/>
              </a:solidFill>
            </c:spPr>
          </c:dPt>
          <c:dPt>
            <c:idx val="83"/>
            <c:spPr>
              <a:solidFill>
                <a:schemeClr val="accent2"/>
              </a:solidFill>
            </c:spPr>
          </c:dPt>
          <c:dPt>
            <c:idx val="84"/>
            <c:spPr>
              <a:solidFill>
                <a:schemeClr val="accent2"/>
              </a:solidFill>
            </c:spPr>
          </c:dPt>
          <c:dPt>
            <c:idx val="85"/>
            <c:spPr>
              <a:solidFill>
                <a:schemeClr val="accent2"/>
              </a:solidFill>
            </c:spPr>
          </c:dPt>
          <c:dPt>
            <c:idx val="86"/>
            <c:spPr>
              <a:solidFill>
                <a:schemeClr val="accent2"/>
              </a:solidFill>
            </c:spPr>
          </c:dPt>
          <c:dPt>
            <c:idx val="87"/>
            <c:spPr>
              <a:solidFill>
                <a:schemeClr val="accent2"/>
              </a:solidFill>
            </c:spPr>
          </c:dPt>
          <c:dPt>
            <c:idx val="88"/>
            <c:spPr>
              <a:solidFill>
                <a:schemeClr val="accent2"/>
              </a:solidFill>
            </c:spPr>
          </c:dPt>
          <c:dPt>
            <c:idx val="89"/>
            <c:spPr>
              <a:solidFill>
                <a:schemeClr val="accent2"/>
              </a:solidFill>
            </c:spPr>
          </c:dPt>
          <c:dPt>
            <c:idx val="90"/>
            <c:spPr>
              <a:solidFill>
                <a:schemeClr val="accent2"/>
              </a:solidFill>
            </c:spPr>
          </c:dPt>
          <c:dPt>
            <c:idx val="91"/>
            <c:spPr>
              <a:solidFill>
                <a:schemeClr val="accent2"/>
              </a:solidFill>
            </c:spPr>
          </c:dPt>
          <c:dPt>
            <c:idx val="92"/>
            <c:spPr>
              <a:solidFill>
                <a:schemeClr val="accent2"/>
              </a:solidFill>
            </c:spPr>
          </c:dPt>
          <c:dPt>
            <c:idx val="93"/>
            <c:spPr>
              <a:solidFill>
                <a:schemeClr val="accent2"/>
              </a:solidFill>
            </c:spPr>
          </c:dPt>
          <c:dPt>
            <c:idx val="94"/>
            <c:spPr>
              <a:solidFill>
                <a:schemeClr val="accent2"/>
              </a:solidFill>
            </c:spPr>
          </c:dPt>
          <c:dPt>
            <c:idx val="95"/>
            <c:spPr>
              <a:solidFill>
                <a:schemeClr val="accent2"/>
              </a:solidFill>
            </c:spPr>
          </c:dPt>
          <c:dPt>
            <c:idx val="96"/>
            <c:spPr>
              <a:solidFill>
                <a:schemeClr val="accent2"/>
              </a:solidFill>
            </c:spPr>
          </c:dPt>
          <c:dPt>
            <c:idx val="97"/>
            <c:spPr>
              <a:solidFill>
                <a:schemeClr val="accent2"/>
              </a:solidFill>
            </c:spPr>
          </c:dPt>
          <c:dPt>
            <c:idx val="98"/>
            <c:spPr>
              <a:solidFill>
                <a:schemeClr val="accent2"/>
              </a:solidFill>
            </c:spPr>
          </c:dPt>
          <c:dPt>
            <c:idx val="99"/>
            <c:spPr>
              <a:solidFill>
                <a:schemeClr val="accent2"/>
              </a:solidFill>
            </c:spPr>
          </c:dPt>
          <c:dPt>
            <c:idx val="100"/>
            <c:spPr>
              <a:solidFill>
                <a:schemeClr val="accent2"/>
              </a:solidFill>
            </c:spPr>
          </c:dPt>
          <c:dPt>
            <c:idx val="101"/>
            <c:spPr>
              <a:solidFill>
                <a:schemeClr val="accent2"/>
              </a:solidFill>
            </c:spPr>
          </c:dPt>
          <c:dPt>
            <c:idx val="102"/>
            <c:spPr>
              <a:solidFill>
                <a:schemeClr val="accent2"/>
              </a:solidFill>
            </c:spPr>
          </c:dPt>
          <c:dPt>
            <c:idx val="103"/>
            <c:spPr>
              <a:solidFill>
                <a:schemeClr val="accent2"/>
              </a:solidFill>
            </c:spPr>
          </c:dPt>
          <c:dPt>
            <c:idx val="104"/>
            <c:spPr>
              <a:solidFill>
                <a:schemeClr val="accent2"/>
              </a:solidFill>
            </c:spPr>
          </c:dPt>
          <c:dPt>
            <c:idx val="105"/>
            <c:spPr>
              <a:solidFill>
                <a:schemeClr val="accent2"/>
              </a:solidFill>
            </c:spPr>
          </c:dPt>
          <c:dPt>
            <c:idx val="106"/>
            <c:spPr>
              <a:solidFill>
                <a:schemeClr val="accent2"/>
              </a:solidFill>
            </c:spPr>
          </c:dPt>
          <c:dPt>
            <c:idx val="107"/>
            <c:spPr>
              <a:solidFill>
                <a:schemeClr val="accent2"/>
              </a:solidFill>
            </c:spPr>
          </c:dPt>
          <c:dPt>
            <c:idx val="108"/>
            <c:spPr>
              <a:solidFill>
                <a:schemeClr val="accent2"/>
              </a:solidFill>
            </c:spPr>
          </c:dPt>
          <c:dPt>
            <c:idx val="109"/>
            <c:spPr>
              <a:solidFill>
                <a:schemeClr val="accent2"/>
              </a:solidFill>
            </c:spPr>
          </c:dPt>
          <c:dPt>
            <c:idx val="110"/>
            <c:spPr>
              <a:solidFill>
                <a:schemeClr val="accent2"/>
              </a:solidFill>
            </c:spPr>
          </c:dPt>
          <c:cat>
            <c:strRef>
              <c:f>Data!$I$2:$I$112</c:f>
              <c:strCache>
                <c:ptCount val="111"/>
                <c:pt idx="0">
                  <c:v>DKB</c:v>
                </c:pt>
                <c:pt idx="1">
                  <c:v>TXJ</c:v>
                </c:pt>
                <c:pt idx="2">
                  <c:v>ITD</c:v>
                </c:pt>
                <c:pt idx="3">
                  <c:v>IPS</c:v>
                </c:pt>
                <c:pt idx="4">
                  <c:v>FNE</c:v>
                </c:pt>
                <c:pt idx="5">
                  <c:v>ERE</c:v>
                </c:pt>
                <c:pt idx="6">
                  <c:v>EMU</c:v>
                </c:pt>
                <c:pt idx="7">
                  <c:v>GWL</c:v>
                </c:pt>
                <c:pt idx="8">
                  <c:v>PSC</c:v>
                </c:pt>
                <c:pt idx="9">
                  <c:v>TXKAM</c:v>
                </c:pt>
                <c:pt idx="10">
                  <c:v>KNV</c:v>
                </c:pt>
                <c:pt idx="11">
                  <c:v>NLF</c:v>
                </c:pt>
                <c:pt idx="12">
                  <c:v>AS0</c:v>
                </c:pt>
                <c:pt idx="13">
                  <c:v>MSR</c:v>
                </c:pt>
                <c:pt idx="14">
                  <c:v>KEI</c:v>
                </c:pt>
                <c:pt idx="15">
                  <c:v>YSM</c:v>
                </c:pt>
                <c:pt idx="16">
                  <c:v>FHM</c:v>
                </c:pt>
                <c:pt idx="17">
                  <c:v>MIA</c:v>
                </c:pt>
                <c:pt idx="18">
                  <c:v>AZU</c:v>
                </c:pt>
                <c:pt idx="19">
                  <c:v>CDS</c:v>
                </c:pt>
                <c:pt idx="20">
                  <c:v>CLU</c:v>
                </c:pt>
                <c:pt idx="21">
                  <c:v>MTG</c:v>
                </c:pt>
                <c:pt idx="22">
                  <c:v>SYB</c:v>
                </c:pt>
                <c:pt idx="23">
                  <c:v>UCW</c:v>
                </c:pt>
                <c:pt idx="24">
                  <c:v>PAT</c:v>
                </c:pt>
                <c:pt idx="25">
                  <c:v>TXH</c:v>
                </c:pt>
                <c:pt idx="26">
                  <c:v>DLM</c:v>
                </c:pt>
                <c:pt idx="27">
                  <c:v>IND</c:v>
                </c:pt>
                <c:pt idx="28">
                  <c:v>AUM</c:v>
                </c:pt>
                <c:pt idx="29">
                  <c:v>U3W</c:v>
                </c:pt>
                <c:pt idx="30">
                  <c:v>WYU</c:v>
                </c:pt>
                <c:pt idx="31">
                  <c:v>CUS</c:v>
                </c:pt>
                <c:pt idx="32">
                  <c:v>INT</c:v>
                </c:pt>
                <c:pt idx="33">
                  <c:v>NGU</c:v>
                </c:pt>
                <c:pt idx="34">
                  <c:v>KKU</c:v>
                </c:pt>
                <c:pt idx="35">
                  <c:v>NDD</c:v>
                </c:pt>
                <c:pt idx="36">
                  <c:v>NJR</c:v>
                </c:pt>
                <c:pt idx="37">
                  <c:v>ORU</c:v>
                </c:pt>
                <c:pt idx="38">
                  <c:v>PIT</c:v>
                </c:pt>
                <c:pt idx="39">
                  <c:v>SUC</c:v>
                </c:pt>
                <c:pt idx="40">
                  <c:v>C8F</c:v>
                </c:pt>
                <c:pt idx="41">
                  <c:v>IUL</c:v>
                </c:pt>
                <c:pt idx="42">
                  <c:v>YYP</c:v>
                </c:pt>
                <c:pt idx="43">
                  <c:v>UTO</c:v>
                </c:pt>
                <c:pt idx="44">
                  <c:v>UMC</c:v>
                </c:pt>
                <c:pt idx="45">
                  <c:v>ZYU</c:v>
                </c:pt>
                <c:pt idx="46">
                  <c:v>DRB</c:v>
                </c:pt>
                <c:pt idx="47">
                  <c:v>BOS</c:v>
                </c:pt>
                <c:pt idx="48">
                  <c:v>INU</c:v>
                </c:pt>
                <c:pt idx="49">
                  <c:v>NGA</c:v>
                </c:pt>
                <c:pt idx="50">
                  <c:v>JHE</c:v>
                </c:pt>
                <c:pt idx="51">
                  <c:v>MEAUC</c:v>
                </c:pt>
                <c:pt idx="52">
                  <c:v>PUL</c:v>
                </c:pt>
                <c:pt idx="53">
                  <c:v>EQO</c:v>
                </c:pt>
                <c:pt idx="54">
                  <c:v>WAU</c:v>
                </c:pt>
                <c:pt idx="55">
                  <c:v>BP1</c:v>
                </c:pt>
                <c:pt idx="56">
                  <c:v>MNU</c:v>
                </c:pt>
                <c:pt idx="57">
                  <c:v>CGU</c:v>
                </c:pt>
                <c:pt idx="58">
                  <c:v>HE1</c:v>
                </c:pt>
                <c:pt idx="59">
                  <c:v>TEU</c:v>
                </c:pt>
                <c:pt idx="60">
                  <c:v>IXA</c:v>
                </c:pt>
                <c:pt idx="61">
                  <c:v>RBN</c:v>
                </c:pt>
                <c:pt idx="62">
                  <c:v>OSU</c:v>
                </c:pt>
                <c:pt idx="63">
                  <c:v>UV0</c:v>
                </c:pt>
                <c:pt idx="64">
                  <c:v>CMA</c:v>
                </c:pt>
                <c:pt idx="65">
                  <c:v>UAT</c:v>
                </c:pt>
                <c:pt idx="66">
                  <c:v>UPM</c:v>
                </c:pt>
                <c:pt idx="67">
                  <c:v>STF</c:v>
                </c:pt>
                <c:pt idx="68">
                  <c:v>PMN</c:v>
                </c:pt>
                <c:pt idx="69">
                  <c:v>NAR</c:v>
                </c:pt>
                <c:pt idx="70">
                  <c:v>PAU</c:v>
                </c:pt>
                <c:pt idx="71">
                  <c:v>UAU</c:v>
                </c:pt>
                <c:pt idx="72">
                  <c:v>UBY</c:v>
                </c:pt>
                <c:pt idx="73">
                  <c:v>HUH</c:v>
                </c:pt>
                <c:pt idx="74">
                  <c:v>YUS</c:v>
                </c:pt>
                <c:pt idx="75">
                  <c:v>CLART</c:v>
                </c:pt>
                <c:pt idx="76">
                  <c:v>LHL</c:v>
                </c:pt>
                <c:pt idx="77">
                  <c:v>ZCU</c:v>
                </c:pt>
                <c:pt idx="78">
                  <c:v>IBV</c:v>
                </c:pt>
                <c:pt idx="79">
                  <c:v>DLC</c:v>
                </c:pt>
                <c:pt idx="80">
                  <c:v>RX3</c:v>
                </c:pt>
                <c:pt idx="81">
                  <c:v>MUQ</c:v>
                </c:pt>
                <c:pt idx="82">
                  <c:v>SMI</c:v>
                </c:pt>
                <c:pt idx="83">
                  <c:v>CUD</c:v>
                </c:pt>
                <c:pt idx="84">
                  <c:v>JPG</c:v>
                </c:pt>
                <c:pt idx="85">
                  <c:v>CSL</c:v>
                </c:pt>
                <c:pt idx="86">
                  <c:v>AUD</c:v>
                </c:pt>
                <c:pt idx="87">
                  <c:v>MYG</c:v>
                </c:pt>
                <c:pt idx="88">
                  <c:v>QGK</c:v>
                </c:pt>
                <c:pt idx="89">
                  <c:v>BMF</c:v>
                </c:pt>
                <c:pt idx="90">
                  <c:v>HUC</c:v>
                </c:pt>
                <c:pt idx="91">
                  <c:v>CIT</c:v>
                </c:pt>
                <c:pt idx="92">
                  <c:v>HUV</c:v>
                </c:pt>
                <c:pt idx="93">
                  <c:v>COO</c:v>
                </c:pt>
                <c:pt idx="94">
                  <c:v>NLE</c:v>
                </c:pt>
                <c:pt idx="95">
                  <c:v>QCL</c:v>
                </c:pt>
                <c:pt idx="96">
                  <c:v>EUW</c:v>
                </c:pt>
                <c:pt idx="97">
                  <c:v>EUM</c:v>
                </c:pt>
                <c:pt idx="98">
                  <c:v>AUT</c:v>
                </c:pt>
                <c:pt idx="99">
                  <c:v>UXG</c:v>
                </c:pt>
                <c:pt idx="100">
                  <c:v>AOW</c:v>
                </c:pt>
                <c:pt idx="101">
                  <c:v>DLH</c:v>
                </c:pt>
                <c:pt idx="102">
                  <c:v>NHL</c:v>
                </c:pt>
                <c:pt idx="103">
                  <c:v>HUA</c:v>
                </c:pt>
                <c:pt idx="104">
                  <c:v>NEIGS</c:v>
                </c:pt>
                <c:pt idx="105">
                  <c:v>SZ9XM</c:v>
                </c:pt>
                <c:pt idx="106">
                  <c:v>DEH</c:v>
                </c:pt>
                <c:pt idx="107">
                  <c:v>DHA</c:v>
                </c:pt>
                <c:pt idx="108">
                  <c:v>AN#</c:v>
                </c:pt>
                <c:pt idx="109">
                  <c:v>UKTTE</c:v>
                </c:pt>
                <c:pt idx="110">
                  <c:v>NYRVC</c:v>
                </c:pt>
              </c:strCache>
            </c:strRef>
          </c:cat>
          <c:val>
            <c:numRef>
              <c:f>Data!$S$2:$S$112</c:f>
              <c:numCache>
                <c:formatCode>0%</c:formatCode>
                <c:ptCount val="111"/>
                <c:pt idx="0">
                  <c:v>0</c:v>
                </c:pt>
                <c:pt idx="1">
                  <c:v>4.626991062645908E-3</c:v>
                </c:pt>
                <c:pt idx="2">
                  <c:v>5.1603782953344021E-3</c:v>
                </c:pt>
                <c:pt idx="3">
                  <c:v>6.6586080435985205E-3</c:v>
                </c:pt>
                <c:pt idx="4">
                  <c:v>8.2479846228878002E-3</c:v>
                </c:pt>
                <c:pt idx="5">
                  <c:v>9.364222189624653E-3</c:v>
                </c:pt>
                <c:pt idx="6">
                  <c:v>1.0014681366120713E-2</c:v>
                </c:pt>
                <c:pt idx="7">
                  <c:v>1.1024303346481749E-2</c:v>
                </c:pt>
                <c:pt idx="8">
                  <c:v>1.1139226478519441E-2</c:v>
                </c:pt>
                <c:pt idx="9">
                  <c:v>1.1385199240986736E-2</c:v>
                </c:pt>
                <c:pt idx="10">
                  <c:v>1.3107343000751054E-2</c:v>
                </c:pt>
                <c:pt idx="11">
                  <c:v>1.6654661614105431E-2</c:v>
                </c:pt>
                <c:pt idx="12">
                  <c:v>1.68189695919332E-2</c:v>
                </c:pt>
                <c:pt idx="13">
                  <c:v>1.7265868864450185E-2</c:v>
                </c:pt>
                <c:pt idx="14">
                  <c:v>1.7508270549898571E-2</c:v>
                </c:pt>
                <c:pt idx="15">
                  <c:v>1.7571142497093982E-2</c:v>
                </c:pt>
                <c:pt idx="16">
                  <c:v>1.8067378523686485E-2</c:v>
                </c:pt>
                <c:pt idx="17">
                  <c:v>1.8431835037508074E-2</c:v>
                </c:pt>
                <c:pt idx="18">
                  <c:v>1.8525590342401234E-2</c:v>
                </c:pt>
                <c:pt idx="19">
                  <c:v>2.0804858904056967E-2</c:v>
                </c:pt>
                <c:pt idx="20">
                  <c:v>2.1023107885223477E-2</c:v>
                </c:pt>
                <c:pt idx="21">
                  <c:v>2.1270261274476215E-2</c:v>
                </c:pt>
                <c:pt idx="22">
                  <c:v>2.2023764935301421E-2</c:v>
                </c:pt>
                <c:pt idx="23">
                  <c:v>2.3220559727645276E-2</c:v>
                </c:pt>
                <c:pt idx="24">
                  <c:v>2.3873181617229147E-2</c:v>
                </c:pt>
                <c:pt idx="25">
                  <c:v>2.3941388683354003E-2</c:v>
                </c:pt>
                <c:pt idx="26">
                  <c:v>2.4449125351565015E-2</c:v>
                </c:pt>
                <c:pt idx="27">
                  <c:v>2.5902740627957721E-2</c:v>
                </c:pt>
                <c:pt idx="28">
                  <c:v>2.612485498099246E-2</c:v>
                </c:pt>
                <c:pt idx="29">
                  <c:v>2.9169203058680298E-2</c:v>
                </c:pt>
                <c:pt idx="30">
                  <c:v>2.9228742994311632E-2</c:v>
                </c:pt>
                <c:pt idx="31">
                  <c:v>2.9601698618040875E-2</c:v>
                </c:pt>
                <c:pt idx="32">
                  <c:v>2.9804489612542392E-2</c:v>
                </c:pt>
                <c:pt idx="33">
                  <c:v>2.989037023494269E-2</c:v>
                </c:pt>
                <c:pt idx="34">
                  <c:v>3.0348337918109283E-2</c:v>
                </c:pt>
                <c:pt idx="35">
                  <c:v>3.1325522967879556E-2</c:v>
                </c:pt>
                <c:pt idx="36">
                  <c:v>3.3073430519668948E-2</c:v>
                </c:pt>
                <c:pt idx="37">
                  <c:v>3.3516578586176002E-2</c:v>
                </c:pt>
                <c:pt idx="38">
                  <c:v>3.4112084200372379E-2</c:v>
                </c:pt>
                <c:pt idx="39">
                  <c:v>3.4746638107135075E-2</c:v>
                </c:pt>
                <c:pt idx="40">
                  <c:v>3.5472664106783694E-2</c:v>
                </c:pt>
                <c:pt idx="41">
                  <c:v>3.5655058043117742E-2</c:v>
                </c:pt>
                <c:pt idx="42">
                  <c:v>3.5904521576185726E-2</c:v>
                </c:pt>
                <c:pt idx="43">
                  <c:v>3.6299340008717103E-2</c:v>
                </c:pt>
                <c:pt idx="44">
                  <c:v>3.7324126564431431E-2</c:v>
                </c:pt>
                <c:pt idx="45">
                  <c:v>3.914342645966043E-2</c:v>
                </c:pt>
                <c:pt idx="46">
                  <c:v>3.9863813458646133E-2</c:v>
                </c:pt>
                <c:pt idx="47">
                  <c:v>4.0511384299890311E-2</c:v>
                </c:pt>
                <c:pt idx="48">
                  <c:v>4.0885802117727417E-2</c:v>
                </c:pt>
                <c:pt idx="49">
                  <c:v>4.4831550643855723E-2</c:v>
                </c:pt>
                <c:pt idx="50">
                  <c:v>4.9079240185011294E-2</c:v>
                </c:pt>
                <c:pt idx="51">
                  <c:v>4.9880420356110171E-2</c:v>
                </c:pt>
                <c:pt idx="52">
                  <c:v>5.5891800491848963E-2</c:v>
                </c:pt>
                <c:pt idx="53">
                  <c:v>5.5906105293925021E-2</c:v>
                </c:pt>
                <c:pt idx="54">
                  <c:v>5.6774706795834358E-2</c:v>
                </c:pt>
                <c:pt idx="55">
                  <c:v>5.7849523450348411E-2</c:v>
                </c:pt>
                <c:pt idx="56">
                  <c:v>5.8745826705987297E-2</c:v>
                </c:pt>
                <c:pt idx="57">
                  <c:v>5.9448263111348737E-2</c:v>
                </c:pt>
                <c:pt idx="58">
                  <c:v>5.9544040648272817E-2</c:v>
                </c:pt>
                <c:pt idx="59">
                  <c:v>5.9897387962002946E-2</c:v>
                </c:pt>
                <c:pt idx="60">
                  <c:v>6.2172913310240108E-2</c:v>
                </c:pt>
                <c:pt idx="61">
                  <c:v>6.2181012256651243E-2</c:v>
                </c:pt>
                <c:pt idx="62">
                  <c:v>6.242353744915672E-2</c:v>
                </c:pt>
                <c:pt idx="63">
                  <c:v>6.483849093823213E-2</c:v>
                </c:pt>
                <c:pt idx="64">
                  <c:v>6.5875458892098851E-2</c:v>
                </c:pt>
                <c:pt idx="65">
                  <c:v>6.7686574457303014E-2</c:v>
                </c:pt>
                <c:pt idx="66">
                  <c:v>6.9037687418399954E-2</c:v>
                </c:pt>
                <c:pt idx="67">
                  <c:v>7.0080849396310207E-2</c:v>
                </c:pt>
                <c:pt idx="68">
                  <c:v>7.7814804968375811E-2</c:v>
                </c:pt>
                <c:pt idx="69">
                  <c:v>8.120253799747984E-2</c:v>
                </c:pt>
                <c:pt idx="70">
                  <c:v>8.5417341516472206E-2</c:v>
                </c:pt>
                <c:pt idx="71">
                  <c:v>9.2259317751278283E-2</c:v>
                </c:pt>
                <c:pt idx="72">
                  <c:v>9.2891732251929801E-2</c:v>
                </c:pt>
                <c:pt idx="73">
                  <c:v>9.3310194592189519E-2</c:v>
                </c:pt>
                <c:pt idx="74">
                  <c:v>9.3661357883209076E-2</c:v>
                </c:pt>
                <c:pt idx="75">
                  <c:v>9.692060610292573E-2</c:v>
                </c:pt>
                <c:pt idx="76">
                  <c:v>9.9331129003760815E-2</c:v>
                </c:pt>
                <c:pt idx="77">
                  <c:v>9.9403452443034002E-2</c:v>
                </c:pt>
                <c:pt idx="78">
                  <c:v>0.10404771547616329</c:v>
                </c:pt>
                <c:pt idx="79">
                  <c:v>0.10411877999020488</c:v>
                </c:pt>
                <c:pt idx="80">
                  <c:v>0.11372464393612447</c:v>
                </c:pt>
                <c:pt idx="81">
                  <c:v>0.11607256935500511</c:v>
                </c:pt>
                <c:pt idx="82">
                  <c:v>0.11835011156660266</c:v>
                </c:pt>
                <c:pt idx="83">
                  <c:v>0.11962279582860233</c:v>
                </c:pt>
                <c:pt idx="84">
                  <c:v>0.12151059986083891</c:v>
                </c:pt>
                <c:pt idx="85">
                  <c:v>0.12171739609727016</c:v>
                </c:pt>
                <c:pt idx="86">
                  <c:v>0.13723536018894331</c:v>
                </c:pt>
                <c:pt idx="87">
                  <c:v>0.14797256624364577</c:v>
                </c:pt>
                <c:pt idx="88">
                  <c:v>0.15541888521139643</c:v>
                </c:pt>
                <c:pt idx="89">
                  <c:v>0.16267854319295838</c:v>
                </c:pt>
                <c:pt idx="90">
                  <c:v>0.16369273687141336</c:v>
                </c:pt>
                <c:pt idx="91">
                  <c:v>0.16734324648053217</c:v>
                </c:pt>
                <c:pt idx="92">
                  <c:v>0.17835667916450818</c:v>
                </c:pt>
                <c:pt idx="93">
                  <c:v>0.17955408077663337</c:v>
                </c:pt>
                <c:pt idx="94">
                  <c:v>0.20533766925913738</c:v>
                </c:pt>
                <c:pt idx="95">
                  <c:v>0.20619313593159663</c:v>
                </c:pt>
                <c:pt idx="96">
                  <c:v>0.2186447736331727</c:v>
                </c:pt>
                <c:pt idx="97">
                  <c:v>0.22785592541938302</c:v>
                </c:pt>
                <c:pt idx="98">
                  <c:v>0.23964899451553945</c:v>
                </c:pt>
                <c:pt idx="99">
                  <c:v>0.24448363401053863</c:v>
                </c:pt>
                <c:pt idx="100">
                  <c:v>0.24668357799309673</c:v>
                </c:pt>
                <c:pt idx="101">
                  <c:v>0.25475683152031675</c:v>
                </c:pt>
                <c:pt idx="102">
                  <c:v>0.26044910143553335</c:v>
                </c:pt>
                <c:pt idx="103">
                  <c:v>0.27292044798409637</c:v>
                </c:pt>
                <c:pt idx="104">
                  <c:v>0.39106317139202057</c:v>
                </c:pt>
                <c:pt idx="105">
                  <c:v>0.39497643797150783</c:v>
                </c:pt>
                <c:pt idx="106">
                  <c:v>0.45716131066504606</c:v>
                </c:pt>
                <c:pt idx="107">
                  <c:v>0.4593979005743713</c:v>
                </c:pt>
                <c:pt idx="108">
                  <c:v>0.5111099035949267</c:v>
                </c:pt>
                <c:pt idx="109">
                  <c:v>0.59901362118474899</c:v>
                </c:pt>
                <c:pt idx="110">
                  <c:v>1</c:v>
                </c:pt>
              </c:numCache>
            </c:numRef>
          </c:val>
        </c:ser>
        <c:axId val="73596928"/>
        <c:axId val="73598464"/>
      </c:barChart>
      <c:catAx>
        <c:axId val="73596928"/>
        <c:scaling>
          <c:orientation val="minMax"/>
        </c:scaling>
        <c:axPos val="l"/>
        <c:tickLblPos val="nextTo"/>
        <c:crossAx val="73598464"/>
        <c:crosses val="autoZero"/>
        <c:auto val="1"/>
        <c:lblAlgn val="ctr"/>
        <c:lblOffset val="100"/>
      </c:catAx>
      <c:valAx>
        <c:axId val="73598464"/>
        <c:scaling>
          <c:orientation val="minMax"/>
          <c:max val="1"/>
        </c:scaling>
        <c:axPos val="b"/>
        <c:majorGridlines/>
        <c:numFmt formatCode="0%" sourceLinked="1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73596928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OCLC Research Library Partnership Overlap with </a:t>
            </a:r>
            <a:r>
              <a:rPr lang="en-US" dirty="0" err="1" smtClean="0"/>
              <a:t>HathiTrust</a:t>
            </a:r>
            <a:r>
              <a:rPr lang="en-US" dirty="0" smtClean="0"/>
              <a:t> (May 2011)</a:t>
            </a:r>
            <a:endParaRPr lang="en-US" dirty="0"/>
          </a:p>
        </c:rich>
      </c:tx>
      <c:layout>
        <c:manualLayout>
          <c:xMode val="edge"/>
          <c:yMode val="edge"/>
          <c:x val="0.12425779054604652"/>
          <c:y val="3.6330273654687294E-2"/>
        </c:manualLayout>
      </c:layout>
      <c:overlay val="1"/>
    </c:title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10"/>
          </c:marker>
          <c:xVal>
            <c:numRef>
              <c:f>Data!$K$2:$K$112</c:f>
              <c:numCache>
                <c:formatCode>General</c:formatCode>
                <c:ptCount val="111"/>
                <c:pt idx="0">
                  <c:v>1857538</c:v>
                </c:pt>
                <c:pt idx="1">
                  <c:v>947484</c:v>
                </c:pt>
                <c:pt idx="2">
                  <c:v>855945</c:v>
                </c:pt>
                <c:pt idx="3">
                  <c:v>97618</c:v>
                </c:pt>
                <c:pt idx="4">
                  <c:v>69714</c:v>
                </c:pt>
                <c:pt idx="5">
                  <c:v>1172548</c:v>
                </c:pt>
                <c:pt idx="6">
                  <c:v>1658565</c:v>
                </c:pt>
                <c:pt idx="7">
                  <c:v>196475</c:v>
                </c:pt>
                <c:pt idx="8">
                  <c:v>541420</c:v>
                </c:pt>
                <c:pt idx="9">
                  <c:v>52700</c:v>
                </c:pt>
                <c:pt idx="10">
                  <c:v>692360</c:v>
                </c:pt>
                <c:pt idx="11">
                  <c:v>159655</c:v>
                </c:pt>
                <c:pt idx="12">
                  <c:v>50776</c:v>
                </c:pt>
                <c:pt idx="13">
                  <c:v>117573</c:v>
                </c:pt>
                <c:pt idx="14">
                  <c:v>201619</c:v>
                </c:pt>
                <c:pt idx="15">
                  <c:v>1206979</c:v>
                </c:pt>
                <c:pt idx="16">
                  <c:v>1734618</c:v>
                </c:pt>
                <c:pt idx="17">
                  <c:v>1480482</c:v>
                </c:pt>
                <c:pt idx="18">
                  <c:v>3234013</c:v>
                </c:pt>
                <c:pt idx="19">
                  <c:v>1457448</c:v>
                </c:pt>
                <c:pt idx="20">
                  <c:v>4990461</c:v>
                </c:pt>
                <c:pt idx="21">
                  <c:v>1195754</c:v>
                </c:pt>
                <c:pt idx="22">
                  <c:v>1641999</c:v>
                </c:pt>
                <c:pt idx="23">
                  <c:v>1559437</c:v>
                </c:pt>
                <c:pt idx="24">
                  <c:v>47501</c:v>
                </c:pt>
                <c:pt idx="25">
                  <c:v>1304185</c:v>
                </c:pt>
                <c:pt idx="26">
                  <c:v>2095985</c:v>
                </c:pt>
                <c:pt idx="27">
                  <c:v>1944080</c:v>
                </c:pt>
                <c:pt idx="28">
                  <c:v>2192816</c:v>
                </c:pt>
                <c:pt idx="29">
                  <c:v>119921</c:v>
                </c:pt>
                <c:pt idx="30">
                  <c:v>954403</c:v>
                </c:pt>
                <c:pt idx="31">
                  <c:v>2183422</c:v>
                </c:pt>
                <c:pt idx="32">
                  <c:v>1290980</c:v>
                </c:pt>
                <c:pt idx="33">
                  <c:v>1050171</c:v>
                </c:pt>
                <c:pt idx="34">
                  <c:v>2443231</c:v>
                </c:pt>
                <c:pt idx="35">
                  <c:v>3596588</c:v>
                </c:pt>
                <c:pt idx="36">
                  <c:v>1974969</c:v>
                </c:pt>
                <c:pt idx="37">
                  <c:v>1797409</c:v>
                </c:pt>
                <c:pt idx="38">
                  <c:v>2703646</c:v>
                </c:pt>
                <c:pt idx="39">
                  <c:v>1683501</c:v>
                </c:pt>
                <c:pt idx="40">
                  <c:v>54690</c:v>
                </c:pt>
                <c:pt idx="41">
                  <c:v>4161906</c:v>
                </c:pt>
                <c:pt idx="42">
                  <c:v>654263</c:v>
                </c:pt>
                <c:pt idx="43">
                  <c:v>2769279</c:v>
                </c:pt>
                <c:pt idx="44">
                  <c:v>2560435</c:v>
                </c:pt>
                <c:pt idx="45">
                  <c:v>2416932</c:v>
                </c:pt>
                <c:pt idx="46">
                  <c:v>1613669</c:v>
                </c:pt>
                <c:pt idx="47">
                  <c:v>1020133</c:v>
                </c:pt>
                <c:pt idx="48">
                  <c:v>2986220</c:v>
                </c:pt>
                <c:pt idx="49">
                  <c:v>320957</c:v>
                </c:pt>
                <c:pt idx="50">
                  <c:v>1920099</c:v>
                </c:pt>
                <c:pt idx="51">
                  <c:v>311926</c:v>
                </c:pt>
                <c:pt idx="52">
                  <c:v>4409484</c:v>
                </c:pt>
                <c:pt idx="53">
                  <c:v>4433988</c:v>
                </c:pt>
                <c:pt idx="54">
                  <c:v>4115477</c:v>
                </c:pt>
                <c:pt idx="55">
                  <c:v>418949</c:v>
                </c:pt>
                <c:pt idx="56">
                  <c:v>3942629</c:v>
                </c:pt>
                <c:pt idx="57">
                  <c:v>5268127</c:v>
                </c:pt>
                <c:pt idx="58">
                  <c:v>929732</c:v>
                </c:pt>
                <c:pt idx="59">
                  <c:v>1527696</c:v>
                </c:pt>
                <c:pt idx="60">
                  <c:v>4358554</c:v>
                </c:pt>
                <c:pt idx="61">
                  <c:v>2260079</c:v>
                </c:pt>
                <c:pt idx="62">
                  <c:v>3322705</c:v>
                </c:pt>
                <c:pt idx="63">
                  <c:v>1622200</c:v>
                </c:pt>
                <c:pt idx="64">
                  <c:v>317068</c:v>
                </c:pt>
                <c:pt idx="65">
                  <c:v>1545107</c:v>
                </c:pt>
                <c:pt idx="66">
                  <c:v>3222269</c:v>
                </c:pt>
                <c:pt idx="67">
                  <c:v>5129290</c:v>
                </c:pt>
                <c:pt idx="68">
                  <c:v>161743</c:v>
                </c:pt>
                <c:pt idx="69">
                  <c:v>89677</c:v>
                </c:pt>
                <c:pt idx="70">
                  <c:v>3472995</c:v>
                </c:pt>
                <c:pt idx="71">
                  <c:v>1828043</c:v>
                </c:pt>
                <c:pt idx="72">
                  <c:v>3495704</c:v>
                </c:pt>
                <c:pt idx="73">
                  <c:v>2566547</c:v>
                </c:pt>
                <c:pt idx="74">
                  <c:v>7235556</c:v>
                </c:pt>
                <c:pt idx="75">
                  <c:v>171852</c:v>
                </c:pt>
                <c:pt idx="76">
                  <c:v>594285</c:v>
                </c:pt>
                <c:pt idx="77">
                  <c:v>4887959</c:v>
                </c:pt>
                <c:pt idx="78">
                  <c:v>832099</c:v>
                </c:pt>
                <c:pt idx="79">
                  <c:v>11315778</c:v>
                </c:pt>
                <c:pt idx="80">
                  <c:v>23170</c:v>
                </c:pt>
                <c:pt idx="81">
                  <c:v>1463593</c:v>
                </c:pt>
                <c:pt idx="82">
                  <c:v>770840</c:v>
                </c:pt>
                <c:pt idx="83">
                  <c:v>3983413</c:v>
                </c:pt>
                <c:pt idx="84">
                  <c:v>783265</c:v>
                </c:pt>
                <c:pt idx="85">
                  <c:v>2707797</c:v>
                </c:pt>
                <c:pt idx="86">
                  <c:v>624103</c:v>
                </c:pt>
                <c:pt idx="87">
                  <c:v>1333977</c:v>
                </c:pt>
                <c:pt idx="88">
                  <c:v>2531314</c:v>
                </c:pt>
                <c:pt idx="89">
                  <c:v>227676</c:v>
                </c:pt>
                <c:pt idx="90">
                  <c:v>369937</c:v>
                </c:pt>
                <c:pt idx="91">
                  <c:v>399066</c:v>
                </c:pt>
                <c:pt idx="92">
                  <c:v>584901</c:v>
                </c:pt>
                <c:pt idx="93">
                  <c:v>6587202</c:v>
                </c:pt>
                <c:pt idx="94">
                  <c:v>4204869</c:v>
                </c:pt>
                <c:pt idx="95">
                  <c:v>1239469</c:v>
                </c:pt>
                <c:pt idx="96">
                  <c:v>336180</c:v>
                </c:pt>
                <c:pt idx="97">
                  <c:v>1354132</c:v>
                </c:pt>
                <c:pt idx="98">
                  <c:v>3418750</c:v>
                </c:pt>
                <c:pt idx="99">
                  <c:v>140627</c:v>
                </c:pt>
                <c:pt idx="100">
                  <c:v>168329</c:v>
                </c:pt>
                <c:pt idx="101">
                  <c:v>80253</c:v>
                </c:pt>
                <c:pt idx="102">
                  <c:v>248897</c:v>
                </c:pt>
                <c:pt idx="103">
                  <c:v>2052305</c:v>
                </c:pt>
                <c:pt idx="104">
                  <c:v>679279</c:v>
                </c:pt>
                <c:pt idx="105">
                  <c:v>1264959</c:v>
                </c:pt>
                <c:pt idx="106">
                  <c:v>196633</c:v>
                </c:pt>
                <c:pt idx="107">
                  <c:v>20196</c:v>
                </c:pt>
                <c:pt idx="108">
                  <c:v>220839</c:v>
                </c:pt>
                <c:pt idx="109">
                  <c:v>200937</c:v>
                </c:pt>
                <c:pt idx="110">
                  <c:v>135</c:v>
                </c:pt>
              </c:numCache>
            </c:numRef>
          </c:xVal>
          <c:yVal>
            <c:numRef>
              <c:f>Data!$M$2:$M$112</c:f>
              <c:numCache>
                <c:formatCode>0%</c:formatCode>
                <c:ptCount val="111"/>
                <c:pt idx="0">
                  <c:v>5.598808745769953E-5</c:v>
                </c:pt>
                <c:pt idx="1">
                  <c:v>0.28971254395852597</c:v>
                </c:pt>
                <c:pt idx="2">
                  <c:v>0.26413379364328315</c:v>
                </c:pt>
                <c:pt idx="3">
                  <c:v>0.4578151570407098</c:v>
                </c:pt>
                <c:pt idx="4">
                  <c:v>0.38518805404940254</c:v>
                </c:pt>
                <c:pt idx="5">
                  <c:v>0.32038347257425825</c:v>
                </c:pt>
                <c:pt idx="6">
                  <c:v>0.36703716767205441</c:v>
                </c:pt>
                <c:pt idx="7">
                  <c:v>0.17192009161470925</c:v>
                </c:pt>
                <c:pt idx="8">
                  <c:v>0.42169849654611929</c:v>
                </c:pt>
                <c:pt idx="9">
                  <c:v>0.31958254269449793</c:v>
                </c:pt>
                <c:pt idx="10">
                  <c:v>0.35957449881564607</c:v>
                </c:pt>
                <c:pt idx="11">
                  <c:v>0.24697629263098581</c:v>
                </c:pt>
                <c:pt idx="12">
                  <c:v>0.30853158972743072</c:v>
                </c:pt>
                <c:pt idx="13">
                  <c:v>0.21990593078342868</c:v>
                </c:pt>
                <c:pt idx="14">
                  <c:v>0.39366329562194097</c:v>
                </c:pt>
                <c:pt idx="15">
                  <c:v>0.43904492124552347</c:v>
                </c:pt>
                <c:pt idx="16">
                  <c:v>0.28892009652845813</c:v>
                </c:pt>
                <c:pt idx="17">
                  <c:v>0.35574900606694304</c:v>
                </c:pt>
                <c:pt idx="18">
                  <c:v>0.29733182890730497</c:v>
                </c:pt>
                <c:pt idx="19">
                  <c:v>0.36168425906104418</c:v>
                </c:pt>
                <c:pt idx="20">
                  <c:v>0.3328644387762979</c:v>
                </c:pt>
                <c:pt idx="21">
                  <c:v>0.26723138705787308</c:v>
                </c:pt>
                <c:pt idx="22">
                  <c:v>0.37247282123801639</c:v>
                </c:pt>
                <c:pt idx="23">
                  <c:v>0.34373623301229866</c:v>
                </c:pt>
                <c:pt idx="24">
                  <c:v>0.5361360813456546</c:v>
                </c:pt>
                <c:pt idx="25">
                  <c:v>0.38623661520413138</c:v>
                </c:pt>
                <c:pt idx="26">
                  <c:v>0.30172067071090736</c:v>
                </c:pt>
                <c:pt idx="27">
                  <c:v>0.3450341549730464</c:v>
                </c:pt>
                <c:pt idx="28">
                  <c:v>0.34600668729159267</c:v>
                </c:pt>
                <c:pt idx="29">
                  <c:v>0.14688836817571571</c:v>
                </c:pt>
                <c:pt idx="30">
                  <c:v>0.35073024707592076</c:v>
                </c:pt>
                <c:pt idx="31">
                  <c:v>0.37726055705218686</c:v>
                </c:pt>
                <c:pt idx="32">
                  <c:v>0.32792452245580966</c:v>
                </c:pt>
                <c:pt idx="33">
                  <c:v>0.36549381005569581</c:v>
                </c:pt>
                <c:pt idx="34">
                  <c:v>0.40000679428183461</c:v>
                </c:pt>
                <c:pt idx="35">
                  <c:v>0.32742477036569251</c:v>
                </c:pt>
                <c:pt idx="36">
                  <c:v>0.3545225266826979</c:v>
                </c:pt>
                <c:pt idx="37">
                  <c:v>0.38753895190243365</c:v>
                </c:pt>
                <c:pt idx="38">
                  <c:v>0.33876439445104917</c:v>
                </c:pt>
                <c:pt idx="39">
                  <c:v>0.32570815223750982</c:v>
                </c:pt>
                <c:pt idx="40">
                  <c:v>0.40199305174620575</c:v>
                </c:pt>
                <c:pt idx="41">
                  <c:v>0.33065186960013032</c:v>
                </c:pt>
                <c:pt idx="42">
                  <c:v>0.25081503921206044</c:v>
                </c:pt>
                <c:pt idx="43">
                  <c:v>0.35440343858455581</c:v>
                </c:pt>
                <c:pt idx="44">
                  <c:v>0.30675568799832842</c:v>
                </c:pt>
                <c:pt idx="45">
                  <c:v>0.33870212318757892</c:v>
                </c:pt>
                <c:pt idx="46">
                  <c:v>0.39425061769173231</c:v>
                </c:pt>
                <c:pt idx="47">
                  <c:v>0.40794974772897258</c:v>
                </c:pt>
                <c:pt idx="48">
                  <c:v>0.30734373220995187</c:v>
                </c:pt>
                <c:pt idx="49">
                  <c:v>0.19192602124272098</c:v>
                </c:pt>
                <c:pt idx="50">
                  <c:v>0.35762010188016402</c:v>
                </c:pt>
                <c:pt idx="51">
                  <c:v>0.35525413078743034</c:v>
                </c:pt>
                <c:pt idx="52">
                  <c:v>0.33969484864895788</c:v>
                </c:pt>
                <c:pt idx="53">
                  <c:v>0.24478437920896493</c:v>
                </c:pt>
                <c:pt idx="54">
                  <c:v>0.32959095628526236</c:v>
                </c:pt>
                <c:pt idx="55">
                  <c:v>0.19181809719082782</c:v>
                </c:pt>
                <c:pt idx="56">
                  <c:v>0.31791248935672212</c:v>
                </c:pt>
                <c:pt idx="57">
                  <c:v>0.32423174308440217</c:v>
                </c:pt>
                <c:pt idx="58">
                  <c:v>0.33592583669272491</c:v>
                </c:pt>
                <c:pt idx="59">
                  <c:v>0.37576455001518627</c:v>
                </c:pt>
                <c:pt idx="60">
                  <c:v>0.31633037011816356</c:v>
                </c:pt>
                <c:pt idx="61">
                  <c:v>0.36273953255616226</c:v>
                </c:pt>
                <c:pt idx="62">
                  <c:v>0.35291396618116888</c:v>
                </c:pt>
                <c:pt idx="63">
                  <c:v>0.23804154851436352</c:v>
                </c:pt>
                <c:pt idx="64">
                  <c:v>0.20383324712679957</c:v>
                </c:pt>
                <c:pt idx="65">
                  <c:v>0.30057724157614985</c:v>
                </c:pt>
                <c:pt idx="66">
                  <c:v>0.29040933578171158</c:v>
                </c:pt>
                <c:pt idx="67">
                  <c:v>0.26354797642558719</c:v>
                </c:pt>
                <c:pt idx="68">
                  <c:v>0.17030103312044445</c:v>
                </c:pt>
                <c:pt idx="69">
                  <c:v>0.32315978456014388</c:v>
                </c:pt>
                <c:pt idx="70">
                  <c:v>0.35212345540376533</c:v>
                </c:pt>
                <c:pt idx="71">
                  <c:v>0.27868600465087584</c:v>
                </c:pt>
                <c:pt idx="72">
                  <c:v>0.24875332694072499</c:v>
                </c:pt>
                <c:pt idx="73">
                  <c:v>0.34187762780108838</c:v>
                </c:pt>
                <c:pt idx="74">
                  <c:v>0.26855558854081152</c:v>
                </c:pt>
                <c:pt idx="75">
                  <c:v>0.23657565812443271</c:v>
                </c:pt>
                <c:pt idx="76">
                  <c:v>0.3153857156078323</c:v>
                </c:pt>
                <c:pt idx="77">
                  <c:v>0.32940681376419173</c:v>
                </c:pt>
                <c:pt idx="78">
                  <c:v>0.33223690931007088</c:v>
                </c:pt>
                <c:pt idx="79">
                  <c:v>0.21797423031805679</c:v>
                </c:pt>
                <c:pt idx="80">
                  <c:v>0.29063444108761338</c:v>
                </c:pt>
                <c:pt idx="81">
                  <c:v>0.24579169208926294</c:v>
                </c:pt>
                <c:pt idx="82">
                  <c:v>0.28067822116133051</c:v>
                </c:pt>
                <c:pt idx="83">
                  <c:v>0.23418134147777317</c:v>
                </c:pt>
                <c:pt idx="84">
                  <c:v>0.16999099921482524</c:v>
                </c:pt>
                <c:pt idx="85">
                  <c:v>0.30445746117600464</c:v>
                </c:pt>
                <c:pt idx="86">
                  <c:v>0.28207042747751582</c:v>
                </c:pt>
                <c:pt idx="87">
                  <c:v>0.33041049433386166</c:v>
                </c:pt>
                <c:pt idx="88">
                  <c:v>0.20580299401812654</c:v>
                </c:pt>
                <c:pt idx="89">
                  <c:v>0.19438588169152671</c:v>
                </c:pt>
                <c:pt idx="90">
                  <c:v>0.21582864109294309</c:v>
                </c:pt>
                <c:pt idx="91">
                  <c:v>0.35238531972155041</c:v>
                </c:pt>
                <c:pt idx="92">
                  <c:v>0.28531495073525343</c:v>
                </c:pt>
                <c:pt idx="93">
                  <c:v>0.27832074984189098</c:v>
                </c:pt>
                <c:pt idx="94">
                  <c:v>0.12978787210731191</c:v>
                </c:pt>
                <c:pt idx="95">
                  <c:v>0.26478677562730546</c:v>
                </c:pt>
                <c:pt idx="96">
                  <c:v>0.18238146231185676</c:v>
                </c:pt>
                <c:pt idx="97">
                  <c:v>0.26222628222359418</c:v>
                </c:pt>
                <c:pt idx="98">
                  <c:v>0.19083729433272423</c:v>
                </c:pt>
                <c:pt idx="99">
                  <c:v>0.30818406138223919</c:v>
                </c:pt>
                <c:pt idx="100">
                  <c:v>0.21641547208145998</c:v>
                </c:pt>
                <c:pt idx="101">
                  <c:v>0.25115572003538766</c:v>
                </c:pt>
                <c:pt idx="102">
                  <c:v>0.23682085360611016</c:v>
                </c:pt>
                <c:pt idx="103">
                  <c:v>0.19112851160037117</c:v>
                </c:pt>
                <c:pt idx="104">
                  <c:v>0.1406137978650894</c:v>
                </c:pt>
                <c:pt idx="105">
                  <c:v>6.3218649774419558E-2</c:v>
                </c:pt>
                <c:pt idx="106">
                  <c:v>0.18740496254443606</c:v>
                </c:pt>
                <c:pt idx="107">
                  <c:v>0.18251138839374159</c:v>
                </c:pt>
                <c:pt idx="108">
                  <c:v>0.14566267733507215</c:v>
                </c:pt>
                <c:pt idx="109">
                  <c:v>6.7961599904447806E-2</c:v>
                </c:pt>
                <c:pt idx="110">
                  <c:v>0</c:v>
                </c:pt>
              </c:numCache>
            </c:numRef>
          </c:yVal>
        </c:ser>
        <c:axId val="73624960"/>
        <c:axId val="73893376"/>
      </c:scatterChart>
      <c:valAx>
        <c:axId val="73624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en-US" sz="1400" b="1"/>
                  <a:t>WorldCat Holdings</a:t>
                </a:r>
              </a:p>
            </c:rich>
          </c:tx>
          <c:layout/>
        </c:title>
        <c:numFmt formatCode="#,##0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3893376"/>
        <c:crosses val="autoZero"/>
        <c:crossBetween val="midCat"/>
      </c:valAx>
      <c:valAx>
        <c:axId val="738933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Overlap with HathiTrust</a:t>
                </a:r>
              </a:p>
            </c:rich>
          </c:tx>
          <c:layout/>
        </c:title>
        <c:numFmt formatCode="0%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3624960"/>
        <c:crosses val="autoZero"/>
        <c:crossBetween val="midCat"/>
      </c:valAx>
    </c:plotArea>
    <c:plotVisOnly val="1"/>
  </c:chart>
  <c:externalData r:id="rId2"/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10"/>
          </c:marker>
          <c:dPt>
            <c:idx val="45"/>
            <c:marker>
              <c:spPr>
                <a:solidFill>
                  <a:srgbClr val="0070C0"/>
                </a:solidFill>
              </c:spPr>
            </c:marker>
          </c:dPt>
          <c:dPt>
            <c:idx val="46"/>
            <c:marker>
              <c:spPr>
                <a:solidFill>
                  <a:srgbClr val="0070C0"/>
                </a:solidFill>
              </c:spPr>
            </c:marker>
          </c:dPt>
          <c:dPt>
            <c:idx val="48"/>
            <c:marker>
              <c:spPr>
                <a:solidFill>
                  <a:srgbClr val="0070C0"/>
                </a:solidFill>
              </c:spPr>
            </c:marker>
          </c:dPt>
          <c:dPt>
            <c:idx val="52"/>
            <c:marker>
              <c:spPr>
                <a:solidFill>
                  <a:srgbClr val="FF7600"/>
                </a:solidFill>
              </c:spPr>
            </c:marker>
          </c:dPt>
          <c:dPt>
            <c:idx val="54"/>
            <c:marker>
              <c:spPr>
                <a:solidFill>
                  <a:srgbClr val="0070C0"/>
                </a:solidFill>
              </c:spPr>
            </c:marker>
          </c:dPt>
          <c:dPt>
            <c:idx val="69"/>
            <c:marker>
              <c:spPr>
                <a:solidFill>
                  <a:srgbClr val="0070C0"/>
                </a:solidFill>
              </c:spPr>
            </c:marker>
          </c:dPt>
          <c:dPt>
            <c:idx val="71"/>
            <c:marker>
              <c:spPr>
                <a:solidFill>
                  <a:srgbClr val="FF7600"/>
                </a:solidFill>
              </c:spPr>
            </c:marker>
          </c:dPt>
          <c:dPt>
            <c:idx val="79"/>
            <c:marker>
              <c:spPr>
                <a:solidFill>
                  <a:srgbClr val="0070C0"/>
                </a:solidFill>
              </c:spPr>
            </c:marker>
          </c:dPt>
          <c:dPt>
            <c:idx val="81"/>
            <c:marker>
              <c:spPr>
                <a:solidFill>
                  <a:srgbClr val="0070C0"/>
                </a:solidFill>
              </c:spPr>
            </c:marker>
          </c:dPt>
          <c:dPt>
            <c:idx val="91"/>
            <c:marker>
              <c:spPr>
                <a:solidFill>
                  <a:srgbClr val="FF7600"/>
                </a:solidFill>
              </c:spPr>
            </c:marker>
          </c:dPt>
          <c:dPt>
            <c:idx val="92"/>
            <c:marker>
              <c:spPr>
                <a:solidFill>
                  <a:srgbClr val="FF0000"/>
                </a:solidFill>
              </c:spPr>
            </c:marker>
          </c:dPt>
          <c:dPt>
            <c:idx val="93"/>
            <c:marker>
              <c:spPr>
                <a:solidFill>
                  <a:srgbClr val="FF0000"/>
                </a:solidFill>
              </c:spPr>
            </c:marker>
          </c:dPt>
          <c:dPt>
            <c:idx val="96"/>
            <c:marker>
              <c:spPr>
                <a:solidFill>
                  <a:srgbClr val="FF0000"/>
                </a:solidFill>
              </c:spPr>
            </c:marker>
          </c:dPt>
          <c:dPt>
            <c:idx val="99"/>
            <c:marker>
              <c:spPr>
                <a:solidFill>
                  <a:srgbClr val="FF7600"/>
                </a:solidFill>
              </c:spPr>
            </c:marker>
          </c:dPt>
          <c:dPt>
            <c:idx val="100"/>
            <c:marker>
              <c:spPr>
                <a:solidFill>
                  <a:srgbClr val="FF0000"/>
                </a:solidFill>
              </c:spPr>
            </c:marker>
          </c:dPt>
          <c:dPt>
            <c:idx val="102"/>
            <c:marker>
              <c:spPr>
                <a:solidFill>
                  <a:srgbClr val="FF0000"/>
                </a:solidFill>
              </c:spPr>
            </c:marker>
          </c:dPt>
          <c:dPt>
            <c:idx val="105"/>
            <c:marker>
              <c:spPr>
                <a:solidFill>
                  <a:srgbClr val="FF0000"/>
                </a:solidFill>
              </c:spPr>
            </c:marker>
          </c:dPt>
          <c:dPt>
            <c:idx val="106"/>
            <c:marker>
              <c:spPr>
                <a:solidFill>
                  <a:srgbClr val="FF0000"/>
                </a:solidFill>
              </c:spPr>
            </c:marker>
          </c:dPt>
          <c:dPt>
            <c:idx val="107"/>
            <c:marker>
              <c:spPr>
                <a:solidFill>
                  <a:srgbClr val="FF0000"/>
                </a:solidFill>
              </c:spPr>
            </c:marker>
          </c:dPt>
          <c:dPt>
            <c:idx val="109"/>
            <c:marker>
              <c:spPr>
                <a:solidFill>
                  <a:srgbClr val="FF0000"/>
                </a:solidFill>
              </c:spPr>
            </c:marker>
          </c:dPt>
          <c:dPt>
            <c:idx val="110"/>
            <c:marker>
              <c:spPr>
                <a:solidFill>
                  <a:srgbClr val="FF7600"/>
                </a:solidFill>
              </c:spPr>
            </c:marker>
          </c:dPt>
          <c:xVal>
            <c:numRef>
              <c:f>Sheet1!$K$2:$K$112</c:f>
              <c:numCache>
                <c:formatCode>General</c:formatCode>
                <c:ptCount val="111"/>
                <c:pt idx="0">
                  <c:v>135</c:v>
                </c:pt>
                <c:pt idx="1">
                  <c:v>20196</c:v>
                </c:pt>
                <c:pt idx="2">
                  <c:v>23170</c:v>
                </c:pt>
                <c:pt idx="3">
                  <c:v>47501</c:v>
                </c:pt>
                <c:pt idx="4">
                  <c:v>50776</c:v>
                </c:pt>
                <c:pt idx="5">
                  <c:v>52700</c:v>
                </c:pt>
                <c:pt idx="6">
                  <c:v>54690</c:v>
                </c:pt>
                <c:pt idx="7">
                  <c:v>69714</c:v>
                </c:pt>
                <c:pt idx="8">
                  <c:v>80253</c:v>
                </c:pt>
                <c:pt idx="9">
                  <c:v>89677</c:v>
                </c:pt>
                <c:pt idx="10">
                  <c:v>97618</c:v>
                </c:pt>
                <c:pt idx="11">
                  <c:v>117573</c:v>
                </c:pt>
                <c:pt idx="12">
                  <c:v>119921</c:v>
                </c:pt>
                <c:pt idx="13">
                  <c:v>140627</c:v>
                </c:pt>
                <c:pt idx="14">
                  <c:v>159655</c:v>
                </c:pt>
                <c:pt idx="15">
                  <c:v>161743</c:v>
                </c:pt>
                <c:pt idx="16">
                  <c:v>168329</c:v>
                </c:pt>
                <c:pt idx="17">
                  <c:v>171852</c:v>
                </c:pt>
                <c:pt idx="18">
                  <c:v>196475</c:v>
                </c:pt>
                <c:pt idx="19">
                  <c:v>196633</c:v>
                </c:pt>
                <c:pt idx="20">
                  <c:v>200937</c:v>
                </c:pt>
                <c:pt idx="21">
                  <c:v>201619</c:v>
                </c:pt>
                <c:pt idx="22">
                  <c:v>220839</c:v>
                </c:pt>
                <c:pt idx="23">
                  <c:v>227676</c:v>
                </c:pt>
                <c:pt idx="24">
                  <c:v>248897</c:v>
                </c:pt>
                <c:pt idx="25">
                  <c:v>311926</c:v>
                </c:pt>
                <c:pt idx="26">
                  <c:v>317068</c:v>
                </c:pt>
                <c:pt idx="27">
                  <c:v>320957</c:v>
                </c:pt>
                <c:pt idx="28">
                  <c:v>336180</c:v>
                </c:pt>
                <c:pt idx="29">
                  <c:v>369937</c:v>
                </c:pt>
                <c:pt idx="30">
                  <c:v>399066</c:v>
                </c:pt>
                <c:pt idx="31">
                  <c:v>418949</c:v>
                </c:pt>
                <c:pt idx="32">
                  <c:v>541420</c:v>
                </c:pt>
                <c:pt idx="33">
                  <c:v>584901</c:v>
                </c:pt>
                <c:pt idx="34">
                  <c:v>594285</c:v>
                </c:pt>
                <c:pt idx="35">
                  <c:v>624103</c:v>
                </c:pt>
                <c:pt idx="36">
                  <c:v>654263</c:v>
                </c:pt>
                <c:pt idx="37">
                  <c:v>679279</c:v>
                </c:pt>
                <c:pt idx="38">
                  <c:v>692360</c:v>
                </c:pt>
                <c:pt idx="39">
                  <c:v>770840</c:v>
                </c:pt>
                <c:pt idx="40">
                  <c:v>783265</c:v>
                </c:pt>
                <c:pt idx="41">
                  <c:v>832099</c:v>
                </c:pt>
                <c:pt idx="42">
                  <c:v>855945</c:v>
                </c:pt>
                <c:pt idx="43">
                  <c:v>929732</c:v>
                </c:pt>
                <c:pt idx="44">
                  <c:v>947484</c:v>
                </c:pt>
                <c:pt idx="45">
                  <c:v>954403</c:v>
                </c:pt>
                <c:pt idx="46">
                  <c:v>1020133</c:v>
                </c:pt>
                <c:pt idx="47">
                  <c:v>1050171</c:v>
                </c:pt>
                <c:pt idx="48">
                  <c:v>1172548</c:v>
                </c:pt>
                <c:pt idx="49">
                  <c:v>1195754</c:v>
                </c:pt>
                <c:pt idx="50">
                  <c:v>1206979</c:v>
                </c:pt>
                <c:pt idx="51">
                  <c:v>1239469</c:v>
                </c:pt>
                <c:pt idx="52">
                  <c:v>1264959</c:v>
                </c:pt>
                <c:pt idx="53">
                  <c:v>1290980</c:v>
                </c:pt>
                <c:pt idx="54">
                  <c:v>1304185</c:v>
                </c:pt>
                <c:pt idx="55">
                  <c:v>1333977</c:v>
                </c:pt>
                <c:pt idx="56">
                  <c:v>1354132</c:v>
                </c:pt>
                <c:pt idx="57">
                  <c:v>1457448</c:v>
                </c:pt>
                <c:pt idx="58">
                  <c:v>1463593</c:v>
                </c:pt>
                <c:pt idx="59">
                  <c:v>1480482</c:v>
                </c:pt>
                <c:pt idx="60">
                  <c:v>1527696</c:v>
                </c:pt>
                <c:pt idx="61">
                  <c:v>1545107</c:v>
                </c:pt>
                <c:pt idx="62">
                  <c:v>1559437</c:v>
                </c:pt>
                <c:pt idx="63">
                  <c:v>1613669</c:v>
                </c:pt>
                <c:pt idx="64">
                  <c:v>1622200</c:v>
                </c:pt>
                <c:pt idx="65">
                  <c:v>1641999</c:v>
                </c:pt>
                <c:pt idx="66">
                  <c:v>1658565</c:v>
                </c:pt>
                <c:pt idx="67">
                  <c:v>1683501</c:v>
                </c:pt>
                <c:pt idx="68">
                  <c:v>1734618</c:v>
                </c:pt>
                <c:pt idx="69">
                  <c:v>1797409</c:v>
                </c:pt>
                <c:pt idx="70">
                  <c:v>1828043</c:v>
                </c:pt>
                <c:pt idx="71">
                  <c:v>1857538</c:v>
                </c:pt>
                <c:pt idx="72">
                  <c:v>1920099</c:v>
                </c:pt>
                <c:pt idx="73">
                  <c:v>1944080</c:v>
                </c:pt>
                <c:pt idx="74">
                  <c:v>1974969</c:v>
                </c:pt>
                <c:pt idx="75">
                  <c:v>2052305</c:v>
                </c:pt>
                <c:pt idx="76">
                  <c:v>2095985</c:v>
                </c:pt>
                <c:pt idx="77">
                  <c:v>2183422</c:v>
                </c:pt>
                <c:pt idx="78">
                  <c:v>2192816</c:v>
                </c:pt>
                <c:pt idx="79">
                  <c:v>2260079</c:v>
                </c:pt>
                <c:pt idx="80">
                  <c:v>2416932</c:v>
                </c:pt>
                <c:pt idx="81">
                  <c:v>2443231</c:v>
                </c:pt>
                <c:pt idx="82">
                  <c:v>2531314</c:v>
                </c:pt>
                <c:pt idx="83">
                  <c:v>2560435</c:v>
                </c:pt>
                <c:pt idx="84">
                  <c:v>2566547</c:v>
                </c:pt>
                <c:pt idx="85">
                  <c:v>2703646</c:v>
                </c:pt>
                <c:pt idx="86">
                  <c:v>2707797</c:v>
                </c:pt>
                <c:pt idx="87">
                  <c:v>2769279</c:v>
                </c:pt>
                <c:pt idx="88">
                  <c:v>2986220</c:v>
                </c:pt>
                <c:pt idx="89">
                  <c:v>3222269</c:v>
                </c:pt>
                <c:pt idx="90">
                  <c:v>3234013</c:v>
                </c:pt>
                <c:pt idx="91">
                  <c:v>3418750</c:v>
                </c:pt>
                <c:pt idx="92">
                  <c:v>3472995</c:v>
                </c:pt>
                <c:pt idx="93">
                  <c:v>3495704</c:v>
                </c:pt>
                <c:pt idx="94">
                  <c:v>3596588</c:v>
                </c:pt>
                <c:pt idx="95">
                  <c:v>3942629</c:v>
                </c:pt>
                <c:pt idx="96">
                  <c:v>3983413</c:v>
                </c:pt>
                <c:pt idx="97">
                  <c:v>4115477</c:v>
                </c:pt>
                <c:pt idx="98">
                  <c:v>4161906</c:v>
                </c:pt>
                <c:pt idx="99">
                  <c:v>4204869</c:v>
                </c:pt>
                <c:pt idx="100">
                  <c:v>4358554</c:v>
                </c:pt>
                <c:pt idx="101">
                  <c:v>4409484</c:v>
                </c:pt>
                <c:pt idx="102">
                  <c:v>4433988</c:v>
                </c:pt>
                <c:pt idx="103">
                  <c:v>4887959</c:v>
                </c:pt>
                <c:pt idx="104">
                  <c:v>4990461</c:v>
                </c:pt>
                <c:pt idx="105">
                  <c:v>5129290</c:v>
                </c:pt>
                <c:pt idx="106">
                  <c:v>5268127</c:v>
                </c:pt>
                <c:pt idx="107">
                  <c:v>6587202</c:v>
                </c:pt>
                <c:pt idx="108">
                  <c:v>3322705</c:v>
                </c:pt>
                <c:pt idx="109">
                  <c:v>7235556</c:v>
                </c:pt>
                <c:pt idx="110">
                  <c:v>11315778</c:v>
                </c:pt>
              </c:numCache>
            </c:numRef>
          </c:xVal>
          <c:yVal>
            <c:numRef>
              <c:f>Sheet1!$M$2:$M$112</c:f>
              <c:numCache>
                <c:formatCode>0%</c:formatCode>
                <c:ptCount val="111"/>
                <c:pt idx="0">
                  <c:v>0</c:v>
                </c:pt>
                <c:pt idx="1">
                  <c:v>0.18251138839374159</c:v>
                </c:pt>
                <c:pt idx="2">
                  <c:v>0.29063444108761338</c:v>
                </c:pt>
                <c:pt idx="3">
                  <c:v>0.5361360813456546</c:v>
                </c:pt>
                <c:pt idx="4">
                  <c:v>0.30853158972743072</c:v>
                </c:pt>
                <c:pt idx="5">
                  <c:v>0.31958254269449793</c:v>
                </c:pt>
                <c:pt idx="6">
                  <c:v>0.40199305174620575</c:v>
                </c:pt>
                <c:pt idx="7">
                  <c:v>0.38518805404940254</c:v>
                </c:pt>
                <c:pt idx="8">
                  <c:v>0.25115572003538766</c:v>
                </c:pt>
                <c:pt idx="9">
                  <c:v>0.32315978456014388</c:v>
                </c:pt>
                <c:pt idx="10">
                  <c:v>0.4578151570407098</c:v>
                </c:pt>
                <c:pt idx="11">
                  <c:v>0.21990593078342868</c:v>
                </c:pt>
                <c:pt idx="12">
                  <c:v>0.14688836817571571</c:v>
                </c:pt>
                <c:pt idx="13">
                  <c:v>0.30818406138223919</c:v>
                </c:pt>
                <c:pt idx="14">
                  <c:v>0.24697629263098581</c:v>
                </c:pt>
                <c:pt idx="15">
                  <c:v>0.17030103312044445</c:v>
                </c:pt>
                <c:pt idx="16">
                  <c:v>0.21641547208145998</c:v>
                </c:pt>
                <c:pt idx="17">
                  <c:v>0.23657565812443271</c:v>
                </c:pt>
                <c:pt idx="18">
                  <c:v>0.17192009161470925</c:v>
                </c:pt>
                <c:pt idx="19">
                  <c:v>0.18740496254443606</c:v>
                </c:pt>
                <c:pt idx="20">
                  <c:v>6.7961599904447806E-2</c:v>
                </c:pt>
                <c:pt idx="21">
                  <c:v>0.39366329562194097</c:v>
                </c:pt>
                <c:pt idx="22">
                  <c:v>0.14566267733507215</c:v>
                </c:pt>
                <c:pt idx="23">
                  <c:v>0.19438588169152671</c:v>
                </c:pt>
                <c:pt idx="24">
                  <c:v>0.23682085360611016</c:v>
                </c:pt>
                <c:pt idx="25">
                  <c:v>0.35525413078743034</c:v>
                </c:pt>
                <c:pt idx="26">
                  <c:v>0.20383324712679957</c:v>
                </c:pt>
                <c:pt idx="27">
                  <c:v>0.19192602124272098</c:v>
                </c:pt>
                <c:pt idx="28">
                  <c:v>0.18238146231185676</c:v>
                </c:pt>
                <c:pt idx="29">
                  <c:v>0.21582864109294309</c:v>
                </c:pt>
                <c:pt idx="30">
                  <c:v>0.35238531972155041</c:v>
                </c:pt>
                <c:pt idx="31">
                  <c:v>0.19181809719082782</c:v>
                </c:pt>
                <c:pt idx="32">
                  <c:v>0.42169849654611929</c:v>
                </c:pt>
                <c:pt idx="33">
                  <c:v>0.28531495073525343</c:v>
                </c:pt>
                <c:pt idx="34">
                  <c:v>0.3153857156078323</c:v>
                </c:pt>
                <c:pt idx="35">
                  <c:v>0.28207042747751582</c:v>
                </c:pt>
                <c:pt idx="36">
                  <c:v>0.25081503921206044</c:v>
                </c:pt>
                <c:pt idx="37">
                  <c:v>0.1406137978650894</c:v>
                </c:pt>
                <c:pt idx="38">
                  <c:v>0.35957449881564607</c:v>
                </c:pt>
                <c:pt idx="39">
                  <c:v>0.28067822116133051</c:v>
                </c:pt>
                <c:pt idx="40">
                  <c:v>0.16999099921482524</c:v>
                </c:pt>
                <c:pt idx="41">
                  <c:v>0.33223690931007088</c:v>
                </c:pt>
                <c:pt idx="42">
                  <c:v>0.26413379364328315</c:v>
                </c:pt>
                <c:pt idx="43">
                  <c:v>0.33592583669272491</c:v>
                </c:pt>
                <c:pt idx="44">
                  <c:v>0.28971254395852597</c:v>
                </c:pt>
                <c:pt idx="45">
                  <c:v>0.35073024707592076</c:v>
                </c:pt>
                <c:pt idx="46">
                  <c:v>0.40794974772897258</c:v>
                </c:pt>
                <c:pt idx="47">
                  <c:v>0.36549381005569581</c:v>
                </c:pt>
                <c:pt idx="48">
                  <c:v>0.32038347257425825</c:v>
                </c:pt>
                <c:pt idx="49">
                  <c:v>0.26723138705787308</c:v>
                </c:pt>
                <c:pt idx="50">
                  <c:v>0.43904492124552347</c:v>
                </c:pt>
                <c:pt idx="51">
                  <c:v>0.26478677562730546</c:v>
                </c:pt>
                <c:pt idx="52">
                  <c:v>6.3218649774419558E-2</c:v>
                </c:pt>
                <c:pt idx="53">
                  <c:v>0.32792452245580966</c:v>
                </c:pt>
                <c:pt idx="54">
                  <c:v>0.38623661520413138</c:v>
                </c:pt>
                <c:pt idx="55">
                  <c:v>0.33041049433386166</c:v>
                </c:pt>
                <c:pt idx="56">
                  <c:v>0.26222628222359418</c:v>
                </c:pt>
                <c:pt idx="57">
                  <c:v>0.36168425906104418</c:v>
                </c:pt>
                <c:pt idx="58">
                  <c:v>0.24579169208926294</c:v>
                </c:pt>
                <c:pt idx="59">
                  <c:v>0.35574900606694304</c:v>
                </c:pt>
                <c:pt idx="60">
                  <c:v>0.37576455001518627</c:v>
                </c:pt>
                <c:pt idx="61">
                  <c:v>0.30057724157614985</c:v>
                </c:pt>
                <c:pt idx="62">
                  <c:v>0.34373623301229866</c:v>
                </c:pt>
                <c:pt idx="63">
                  <c:v>0.39425061769173231</c:v>
                </c:pt>
                <c:pt idx="64">
                  <c:v>0.23804154851436352</c:v>
                </c:pt>
                <c:pt idx="65">
                  <c:v>0.37247282123801639</c:v>
                </c:pt>
                <c:pt idx="66">
                  <c:v>0.36703716767205441</c:v>
                </c:pt>
                <c:pt idx="67">
                  <c:v>0.32570815223750982</c:v>
                </c:pt>
                <c:pt idx="68">
                  <c:v>0.28892009652845813</c:v>
                </c:pt>
                <c:pt idx="69">
                  <c:v>0.38753895190243365</c:v>
                </c:pt>
                <c:pt idx="70">
                  <c:v>0.27868600465087584</c:v>
                </c:pt>
                <c:pt idx="71">
                  <c:v>5.598808745769953E-5</c:v>
                </c:pt>
                <c:pt idx="72">
                  <c:v>0.35762010188016402</c:v>
                </c:pt>
                <c:pt idx="73">
                  <c:v>0.3450341549730464</c:v>
                </c:pt>
                <c:pt idx="74">
                  <c:v>0.3545225266826979</c:v>
                </c:pt>
                <c:pt idx="75">
                  <c:v>0.19112851160037117</c:v>
                </c:pt>
                <c:pt idx="76">
                  <c:v>0.30172067071090736</c:v>
                </c:pt>
                <c:pt idx="77">
                  <c:v>0.37726055705218686</c:v>
                </c:pt>
                <c:pt idx="78">
                  <c:v>0.34600668729159267</c:v>
                </c:pt>
                <c:pt idx="79">
                  <c:v>0.36273953255616226</c:v>
                </c:pt>
                <c:pt idx="80">
                  <c:v>0.33870212318757892</c:v>
                </c:pt>
                <c:pt idx="81">
                  <c:v>0.40000679428183461</c:v>
                </c:pt>
                <c:pt idx="82">
                  <c:v>0.20580299401812654</c:v>
                </c:pt>
                <c:pt idx="83">
                  <c:v>0.30675568799832842</c:v>
                </c:pt>
                <c:pt idx="84">
                  <c:v>0.34187762780108838</c:v>
                </c:pt>
                <c:pt idx="85">
                  <c:v>0.33876439445104917</c:v>
                </c:pt>
                <c:pt idx="86">
                  <c:v>0.30445746117600464</c:v>
                </c:pt>
                <c:pt idx="87">
                  <c:v>0.35440343858455581</c:v>
                </c:pt>
                <c:pt idx="88">
                  <c:v>0.30734373220995187</c:v>
                </c:pt>
                <c:pt idx="89">
                  <c:v>0.29040933578171158</c:v>
                </c:pt>
                <c:pt idx="90">
                  <c:v>0.29733182890730497</c:v>
                </c:pt>
                <c:pt idx="91">
                  <c:v>0.19083729433272423</c:v>
                </c:pt>
                <c:pt idx="92">
                  <c:v>0.35212345540376533</c:v>
                </c:pt>
                <c:pt idx="93">
                  <c:v>0.24875332694072499</c:v>
                </c:pt>
                <c:pt idx="94">
                  <c:v>0.32742477036569251</c:v>
                </c:pt>
                <c:pt idx="95">
                  <c:v>0.31791248935672212</c:v>
                </c:pt>
                <c:pt idx="96">
                  <c:v>0.23418134147777317</c:v>
                </c:pt>
                <c:pt idx="97">
                  <c:v>0.32959095628526236</c:v>
                </c:pt>
                <c:pt idx="98">
                  <c:v>0.33065186960013032</c:v>
                </c:pt>
                <c:pt idx="99">
                  <c:v>0.12978787210731191</c:v>
                </c:pt>
                <c:pt idx="100">
                  <c:v>0.31633037011816356</c:v>
                </c:pt>
                <c:pt idx="101">
                  <c:v>0.33969484864895788</c:v>
                </c:pt>
                <c:pt idx="102">
                  <c:v>0.24478437920896493</c:v>
                </c:pt>
                <c:pt idx="103">
                  <c:v>0.32940681376419173</c:v>
                </c:pt>
                <c:pt idx="104">
                  <c:v>0.3328644387762979</c:v>
                </c:pt>
                <c:pt idx="105">
                  <c:v>0.26354797642558719</c:v>
                </c:pt>
                <c:pt idx="106">
                  <c:v>0.32423174308440217</c:v>
                </c:pt>
                <c:pt idx="107">
                  <c:v>0.27832074984189098</c:v>
                </c:pt>
                <c:pt idx="108">
                  <c:v>0.35291396618116888</c:v>
                </c:pt>
                <c:pt idx="109">
                  <c:v>0.26855558854081152</c:v>
                </c:pt>
                <c:pt idx="110">
                  <c:v>0.21797423031805679</c:v>
                </c:pt>
              </c:numCache>
            </c:numRef>
          </c:yVal>
        </c:ser>
        <c:axId val="73984256"/>
        <c:axId val="74056064"/>
      </c:scatterChart>
      <c:valAx>
        <c:axId val="739842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en-US" sz="1400" b="1"/>
                  <a:t>WorldCat Holdings</a:t>
                </a:r>
              </a:p>
            </c:rich>
          </c:tx>
          <c:layout/>
        </c:title>
        <c:numFmt formatCode="#,##0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4056064"/>
        <c:crosses val="autoZero"/>
        <c:crossBetween val="midCat"/>
      </c:valAx>
      <c:valAx>
        <c:axId val="740560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Overlap with HathiTrust</a:t>
                </a:r>
              </a:p>
            </c:rich>
          </c:tx>
          <c:layout/>
        </c:title>
        <c:numFmt formatCode="0%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3984256"/>
        <c:crosses val="autoZero"/>
        <c:crossBetween val="midCat"/>
      </c:valAx>
    </c:plotArea>
    <c:plotVisOnly val="1"/>
  </c:chart>
  <c:externalData r:id="rId2"/>
  <c:userShapes r:id="rId3"/>
</c:chartSpac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0.04372</cdr:x>
      <cdr:y>0.89706</cdr:y>
    </cdr:from>
    <cdr:to>
      <cdr:x>0.1465</cdr:x>
      <cdr:y>0.96147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1000" y="4648200"/>
          <a:ext cx="895766" cy="3337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100" b="1" dirty="0"/>
            <a:t>N = 3.64M titles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0.72959</cdr:x>
      <cdr:y>0.03633</cdr:y>
    </cdr:from>
    <cdr:to>
      <cdr:x>0.8923</cdr:x>
      <cdr:y>0.10899</cdr:y>
    </cdr:to>
    <cdr:pic>
      <cdr:nvPicPr>
        <cdr:cNvPr id="8" name="Picture 7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 cstate="print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6324606" y="228598"/>
          <a:ext cx="1410486" cy="457197"/>
        </a:xfrm>
        <a:prstGeom xmlns:a="http://schemas.openxmlformats.org/drawingml/2006/main" prst="roundRect">
          <a:avLst>
            <a:gd name="adj" fmla="val 8594"/>
          </a:avLst>
        </a:prstGeom>
        <a:solidFill xmlns:a="http://schemas.openxmlformats.org/drawingml/2006/main">
          <a:srgbClr val="FFFFFF">
            <a:shade val="85000"/>
          </a:srgbClr>
        </a:solidFill>
        <a:ln xmlns:a="http://schemas.openxmlformats.org/drawingml/2006/main">
          <a:noFill/>
        </a:ln>
        <a:effectLst xmlns:a="http://schemas.openxmlformats.org/drawingml/2006/main">
          <a:reflection blurRad="12700" stA="38000" endPos="28000" dist="5000" dir="5400000" sy="-100000" algn="bl" rotWithShape="0"/>
        </a:effectLst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0.79991</cdr:x>
      <cdr:y>0.49651</cdr:y>
    </cdr:from>
    <cdr:to>
      <cdr:x>0.9307</cdr:x>
      <cdr:y>0.57747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34200" y="3124200"/>
          <a:ext cx="1133781" cy="5093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1" dirty="0" smtClean="0"/>
            <a:t>Library of Congress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0.41314</cdr:x>
      <cdr:y>0.66606</cdr:y>
    </cdr:from>
    <cdr:to>
      <cdr:x>0.74717</cdr:x>
      <cdr:y>0.76578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581400" y="4191000"/>
          <a:ext cx="2895600" cy="6274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dirty="0"/>
            <a:t>National Library of Scotland</a:t>
          </a:r>
        </a:p>
      </cdr:txBody>
    </cdr:sp>
  </cdr:relSizeAnchor>
  <cdr:relSizeAnchor xmlns:cdr="http://schemas.openxmlformats.org/drawingml/2006/chartDrawing">
    <cdr:from>
      <cdr:x>0.25492</cdr:x>
      <cdr:y>0.81138</cdr:y>
    </cdr:from>
    <cdr:to>
      <cdr:x>0.60652</cdr:x>
      <cdr:y>0.86266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209800" y="5105400"/>
          <a:ext cx="3047919" cy="3226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Trebuchet MS"/>
            </a:defRPr>
          </a:lvl1pPr>
          <a:lvl2pPr marL="457200" indent="0">
            <a:defRPr sz="1100">
              <a:latin typeface="Trebuchet MS"/>
            </a:defRPr>
          </a:lvl2pPr>
          <a:lvl3pPr marL="914400" indent="0">
            <a:defRPr sz="1100">
              <a:latin typeface="Trebuchet MS"/>
            </a:defRPr>
          </a:lvl3pPr>
          <a:lvl4pPr marL="1371600" indent="0">
            <a:defRPr sz="1100">
              <a:latin typeface="Trebuchet MS"/>
            </a:defRPr>
          </a:lvl4pPr>
          <a:lvl5pPr marL="1828800" indent="0">
            <a:defRPr sz="1100">
              <a:latin typeface="Trebuchet MS"/>
            </a:defRPr>
          </a:lvl5pPr>
          <a:lvl6pPr marL="2286000" indent="0">
            <a:defRPr sz="1100">
              <a:latin typeface="Trebuchet MS"/>
            </a:defRPr>
          </a:lvl6pPr>
          <a:lvl7pPr marL="2743200" indent="0">
            <a:defRPr sz="1100">
              <a:latin typeface="Trebuchet MS"/>
            </a:defRPr>
          </a:lvl7pPr>
          <a:lvl8pPr marL="3200400" indent="0">
            <a:defRPr sz="1100">
              <a:latin typeface="Trebuchet MS"/>
            </a:defRPr>
          </a:lvl8pPr>
          <a:lvl9pPr marL="3657600" indent="0">
            <a:defRPr sz="1100">
              <a:latin typeface="Trebuchet MS"/>
            </a:defRPr>
          </a:lvl9pPr>
        </a:lstStyle>
        <a:p xmlns:a="http://schemas.openxmlformats.org/drawingml/2006/main">
          <a:r>
            <a:rPr lang="en-US" sz="1100" b="1" dirty="0"/>
            <a:t>National </a:t>
          </a:r>
          <a:r>
            <a:rPr lang="en-US" sz="1100" b="1" dirty="0" smtClean="0"/>
            <a:t>Library of Denmark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0.19339</cdr:x>
      <cdr:y>0.73872</cdr:y>
    </cdr:from>
    <cdr:to>
      <cdr:x>0.52742</cdr:x>
      <cdr:y>0.79927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676400" y="4648200"/>
          <a:ext cx="2895609" cy="38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Trebuchet MS"/>
            </a:defRPr>
          </a:lvl1pPr>
          <a:lvl2pPr marL="457200" indent="0">
            <a:defRPr sz="1100">
              <a:latin typeface="Trebuchet MS"/>
            </a:defRPr>
          </a:lvl2pPr>
          <a:lvl3pPr marL="914400" indent="0">
            <a:defRPr sz="1100">
              <a:latin typeface="Trebuchet MS"/>
            </a:defRPr>
          </a:lvl3pPr>
          <a:lvl4pPr marL="1371600" indent="0">
            <a:defRPr sz="1100">
              <a:latin typeface="Trebuchet MS"/>
            </a:defRPr>
          </a:lvl4pPr>
          <a:lvl5pPr marL="1828800" indent="0">
            <a:defRPr sz="1100">
              <a:latin typeface="Trebuchet MS"/>
            </a:defRPr>
          </a:lvl5pPr>
          <a:lvl6pPr marL="2286000" indent="0">
            <a:defRPr sz="1100">
              <a:latin typeface="Trebuchet MS"/>
            </a:defRPr>
          </a:lvl6pPr>
          <a:lvl7pPr marL="2743200" indent="0">
            <a:defRPr sz="1100">
              <a:latin typeface="Trebuchet MS"/>
            </a:defRPr>
          </a:lvl7pPr>
          <a:lvl8pPr marL="3200400" indent="0">
            <a:defRPr sz="1100">
              <a:latin typeface="Trebuchet MS"/>
            </a:defRPr>
          </a:lvl8pPr>
          <a:lvl9pPr marL="3657600" indent="0">
            <a:defRPr sz="1100">
              <a:latin typeface="Trebuchet MS"/>
            </a:defRPr>
          </a:lvl9pPr>
        </a:lstStyle>
        <a:p xmlns:a="http://schemas.openxmlformats.org/drawingml/2006/main">
          <a:r>
            <a:rPr lang="en-US" sz="1100" b="1" dirty="0" smtClean="0"/>
            <a:t>Swiss National Library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0.35161</cdr:x>
      <cdr:y>0.58128</cdr:y>
    </cdr:from>
    <cdr:to>
      <cdr:x>0.61532</cdr:x>
      <cdr:y>0.72661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3048000" y="3657600"/>
          <a:ext cx="2286026" cy="9144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1" dirty="0" smtClean="0"/>
            <a:t>National Library of Australia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0.43072</cdr:x>
      <cdr:y>0.52073</cdr:y>
    </cdr:from>
    <cdr:to>
      <cdr:x>0.5362</cdr:x>
      <cdr:y>0.56917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733800" y="3276600"/>
          <a:ext cx="91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Stanford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0.60653</cdr:x>
      <cdr:y>0.52073</cdr:y>
    </cdr:from>
    <cdr:to>
      <cdr:x>0.71201</cdr:x>
      <cdr:y>0.66606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5257800" y="3276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Yale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0.32524</cdr:x>
      <cdr:y>0.55706</cdr:y>
    </cdr:from>
    <cdr:to>
      <cdr:x>0.43072</cdr:x>
      <cdr:y>0.70239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819400" y="35052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Cambridge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0.37798</cdr:x>
      <cdr:y>0.4844</cdr:y>
    </cdr:from>
    <cdr:to>
      <cdr:x>0.4483</cdr:x>
      <cdr:y>0.52073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3276600" y="3047977"/>
          <a:ext cx="609600" cy="228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Oxford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0.29887</cdr:x>
      <cdr:y>0.4844</cdr:y>
    </cdr:from>
    <cdr:to>
      <cdr:x>0.40435</cdr:x>
      <cdr:y>0.62972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590800" y="3048000"/>
          <a:ext cx="914376" cy="914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Trebuchet MS"/>
            </a:defRPr>
          </a:lvl1pPr>
          <a:lvl2pPr marL="457200" indent="0">
            <a:defRPr sz="1100">
              <a:latin typeface="Trebuchet MS"/>
            </a:defRPr>
          </a:lvl2pPr>
          <a:lvl3pPr marL="914400" indent="0">
            <a:defRPr sz="1100">
              <a:latin typeface="Trebuchet MS"/>
            </a:defRPr>
          </a:lvl3pPr>
          <a:lvl4pPr marL="1371600" indent="0">
            <a:defRPr sz="1100">
              <a:latin typeface="Trebuchet MS"/>
            </a:defRPr>
          </a:lvl4pPr>
          <a:lvl5pPr marL="1828800" indent="0">
            <a:defRPr sz="1100">
              <a:latin typeface="Trebuchet MS"/>
            </a:defRPr>
          </a:lvl5pPr>
          <a:lvl6pPr marL="2286000" indent="0">
            <a:defRPr sz="1100">
              <a:latin typeface="Trebuchet MS"/>
            </a:defRPr>
          </a:lvl6pPr>
          <a:lvl7pPr marL="2743200" indent="0">
            <a:defRPr sz="1100">
              <a:latin typeface="Trebuchet MS"/>
            </a:defRPr>
          </a:lvl7pPr>
          <a:lvl8pPr marL="3200400" indent="0">
            <a:defRPr sz="1100">
              <a:latin typeface="Trebuchet MS"/>
            </a:defRPr>
          </a:lvl8pPr>
          <a:lvl9pPr marL="3657600" indent="0">
            <a:defRPr sz="1100">
              <a:latin typeface="Trebuchet MS"/>
            </a:defRPr>
          </a:lvl9pPr>
        </a:lstStyle>
        <a:p xmlns:a="http://schemas.openxmlformats.org/drawingml/2006/main">
          <a:r>
            <a:rPr lang="en-US" sz="1100" dirty="0" smtClean="0"/>
            <a:t>BYU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0.26371</cdr:x>
      <cdr:y>0.25431</cdr:y>
    </cdr:from>
    <cdr:to>
      <cdr:x>0.36919</cdr:x>
      <cdr:y>0.30275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2286026" y="1600189"/>
          <a:ext cx="914376" cy="3048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Kansas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0.19339</cdr:x>
      <cdr:y>0.20587</cdr:y>
    </cdr:from>
    <cdr:to>
      <cdr:x>0.29887</cdr:x>
      <cdr:y>0.2422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1676442" y="1295391"/>
          <a:ext cx="914376" cy="228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Stony Brook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0.22855</cdr:x>
      <cdr:y>0.30275</cdr:y>
    </cdr:from>
    <cdr:to>
      <cdr:x>0.33403</cdr:x>
      <cdr:y>0.33908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1981200" y="1905000"/>
          <a:ext cx="914376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Dartmouth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0.34282</cdr:x>
      <cdr:y>0.33908</cdr:y>
    </cdr:from>
    <cdr:to>
      <cdr:x>0.4483</cdr:x>
      <cdr:y>0.37541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2971808" y="2133585"/>
          <a:ext cx="914376" cy="2286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Penn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0.47467</cdr:x>
      <cdr:y>0.38752</cdr:y>
    </cdr:from>
    <cdr:to>
      <cdr:x>0.58016</cdr:x>
      <cdr:y>0.53284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4114800" y="2438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Chicago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0.1758</cdr:x>
      <cdr:y>0.26642</cdr:y>
    </cdr:from>
    <cdr:to>
      <cdr:x>0.28129</cdr:x>
      <cdr:y>0.30275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1524000" y="1676400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Boston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0.18459</cdr:x>
      <cdr:y>0.39963</cdr:y>
    </cdr:from>
    <cdr:to>
      <cdr:x>0.29008</cdr:x>
      <cdr:y>0.44807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1600200" y="2514600"/>
          <a:ext cx="91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Ohio State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0.1758</cdr:x>
      <cdr:y>0.35119</cdr:y>
    </cdr:from>
    <cdr:to>
      <cdr:x>0.28129</cdr:x>
      <cdr:y>0.39963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1524000" y="2209800"/>
          <a:ext cx="914400" cy="3048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Latrobe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fld id="{366BF07F-F275-4807-B382-CF03A1C9729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16088" y="720725"/>
            <a:ext cx="3422650" cy="256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3573463"/>
            <a:ext cx="5486400" cy="488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000" b="0">
                <a:solidFill>
                  <a:schemeClr val="tx1"/>
                </a:solidFill>
              </a:defRPr>
            </a:lvl1pPr>
          </a:lstStyle>
          <a:p>
            <a:fld id="{32CF4C4C-19F4-4555-84AC-DDCE43DBCD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6088" y="720725"/>
            <a:ext cx="3422650" cy="256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4C4C-19F4-4555-84AC-DDCE43DBCD2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4C4C-19F4-4555-84AC-DDCE43DBCD2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4C4C-19F4-4555-84AC-DDCE43DBCD2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4C4C-19F4-4555-84AC-DDCE43DBCD2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4C4C-19F4-4555-84AC-DDCE43DBCD2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357F1-3DA2-4A75-A5D7-D07A8CE3C9A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4C4C-19F4-4555-84AC-DDCE43DBCD2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4C4C-19F4-4555-84AC-DDCE43DBCD2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4C4C-19F4-4555-84AC-DDCE43DBCD2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F4C4C-19F4-4555-84AC-DDCE43DBCD2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5711827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Oval 15"/>
          <p:cNvSpPr>
            <a:spLocks noChangeArrowheads="1"/>
          </p:cNvSpPr>
          <p:nvPr/>
        </p:nvSpPr>
        <p:spPr bwMode="auto">
          <a:xfrm>
            <a:off x="7567615" y="719140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6997702" y="1860552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573463" y="862014"/>
            <a:ext cx="4808537" cy="1751012"/>
          </a:xfrm>
        </p:spPr>
        <p:txBody>
          <a:bodyPr lIns="0" rIns="0" anchor="b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Presentation name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573463" y="3352801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Presenter</a:t>
            </a:r>
            <a:endParaRPr lang="en-US" dirty="0"/>
          </a:p>
        </p:txBody>
      </p:sp>
      <p:grpSp>
        <p:nvGrpSpPr>
          <p:cNvPr id="6165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6161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</p:spPr>
        </p:pic>
        <p:pic>
          <p:nvPicPr>
            <p:cNvPr id="6162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</p:spPr>
        </p:pic>
        <p:pic>
          <p:nvPicPr>
            <p:cNvPr id="6163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</p:spPr>
        </p:pic>
        <p:pic>
          <p:nvPicPr>
            <p:cNvPr id="6164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</p:spPr>
        </p:pic>
      </p:grpSp>
      <p:sp>
        <p:nvSpPr>
          <p:cNvPr id="6166" name="Oval 22"/>
          <p:cNvSpPr>
            <a:spLocks noChangeArrowheads="1"/>
          </p:cNvSpPr>
          <p:nvPr/>
        </p:nvSpPr>
        <p:spPr bwMode="auto">
          <a:xfrm>
            <a:off x="644525" y="1101725"/>
            <a:ext cx="2174875" cy="2174875"/>
          </a:xfrm>
          <a:prstGeom prst="ellipse">
            <a:avLst/>
          </a:prstGeom>
          <a:solidFill>
            <a:srgbClr val="2178B5"/>
          </a:solidFill>
          <a:ln w="889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5" name="Picture 14" descr="white logo transparent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937487" y="1377308"/>
            <a:ext cx="1588950" cy="1608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2859088"/>
          </a:xfrm>
          <a:prstGeom prst="rect">
            <a:avLst/>
          </a:prstGeom>
          <a:gradFill rotWithShape="1">
            <a:gsLst>
              <a:gs pos="0">
                <a:srgbClr val="144A6F"/>
              </a:gs>
              <a:gs pos="100000">
                <a:srgbClr val="2178B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5711827" y="-279400"/>
            <a:ext cx="2425700" cy="2425700"/>
          </a:xfrm>
          <a:prstGeom prst="ellipse">
            <a:avLst/>
          </a:prstGeom>
          <a:solidFill>
            <a:srgbClr val="FFFFFF">
              <a:alpha val="7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Oval 15"/>
          <p:cNvSpPr>
            <a:spLocks noChangeArrowheads="1"/>
          </p:cNvSpPr>
          <p:nvPr/>
        </p:nvSpPr>
        <p:spPr bwMode="auto">
          <a:xfrm>
            <a:off x="7567615" y="719140"/>
            <a:ext cx="1711325" cy="1711325"/>
          </a:xfrm>
          <a:prstGeom prst="ellipse">
            <a:avLst/>
          </a:prstGeom>
          <a:solidFill>
            <a:srgbClr val="FFFFFF">
              <a:alpha val="14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6997702" y="1860552"/>
            <a:ext cx="1139825" cy="1139825"/>
          </a:xfrm>
          <a:prstGeom prst="ellipse">
            <a:avLst/>
          </a:prstGeom>
          <a:solidFill>
            <a:srgbClr val="FFFFFF">
              <a:alpha val="2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33401" y="862014"/>
            <a:ext cx="7848600" cy="1119186"/>
          </a:xfrm>
        </p:spPr>
        <p:txBody>
          <a:bodyPr lIns="0" rIns="0"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09600" y="3200400"/>
            <a:ext cx="4198937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r>
              <a:rPr lang="en-US" dirty="0" smtClean="0"/>
              <a:t>Presenter name</a:t>
            </a:r>
          </a:p>
          <a:p>
            <a:r>
              <a:rPr lang="en-US" dirty="0" smtClean="0"/>
              <a:t>@</a:t>
            </a:r>
            <a:r>
              <a:rPr lang="en-US" dirty="0" err="1" smtClean="0"/>
              <a:t>email.oclc.org</a:t>
            </a:r>
            <a:endParaRPr lang="en-US" dirty="0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6161" name="Picture 17" descr="lite border top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90"/>
            </a:xfrm>
            <a:prstGeom prst="rect">
              <a:avLst/>
            </a:prstGeom>
            <a:noFill/>
          </p:spPr>
        </p:pic>
        <p:pic>
          <p:nvPicPr>
            <p:cNvPr id="6162" name="Picture 18" descr="lite border bottom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30"/>
              <a:ext cx="5760" cy="90"/>
            </a:xfrm>
            <a:prstGeom prst="rect">
              <a:avLst/>
            </a:prstGeom>
            <a:noFill/>
          </p:spPr>
        </p:pic>
        <p:pic>
          <p:nvPicPr>
            <p:cNvPr id="6163" name="Picture 19" descr="lite border left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281" cy="4320"/>
            </a:xfrm>
            <a:prstGeom prst="rect">
              <a:avLst/>
            </a:prstGeom>
            <a:noFill/>
          </p:spPr>
        </p:pic>
        <p:pic>
          <p:nvPicPr>
            <p:cNvPr id="6164" name="Picture 20" descr="lite border right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79" y="0"/>
              <a:ext cx="281" cy="4320"/>
            </a:xfrm>
            <a:prstGeom prst="rect">
              <a:avLst/>
            </a:prstGeom>
            <a:noFill/>
          </p:spPr>
        </p:pic>
      </p:grpSp>
      <p:pic>
        <p:nvPicPr>
          <p:cNvPr id="16" name="Picture 15" descr="OCLC_Tag_H_LG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324100" y="5533849"/>
            <a:ext cx="4495800" cy="884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1775" indent="-219075">
              <a:spcAft>
                <a:spcPts val="600"/>
              </a:spcAft>
              <a:buClr>
                <a:srgbClr val="2178B5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ide title, body 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977" y="2819400"/>
            <a:ext cx="7702551" cy="2819401"/>
          </a:xfrm>
        </p:spPr>
        <p:txBody>
          <a:bodyPr/>
          <a:lstStyle>
            <a:lvl1pPr marL="231775" indent="-219075">
              <a:spcAft>
                <a:spcPts val="600"/>
              </a:spcAft>
              <a:buClr>
                <a:srgbClr val="2178B5"/>
              </a:buClr>
              <a:buFont typeface="Arial" pitchFamily="34" charset="0"/>
              <a:buChar char="•"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9906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and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34977" y="1371600"/>
            <a:ext cx="8001000" cy="4495800"/>
          </a:xfrm>
        </p:spPr>
        <p:txBody>
          <a:bodyPr/>
          <a:lstStyle>
            <a:lvl1pPr marL="0" indent="12700">
              <a:spcAft>
                <a:spcPts val="600"/>
              </a:spcAft>
              <a:buClr>
                <a:srgbClr val="2178B5"/>
              </a:buClr>
              <a:buFont typeface="Arial" pitchFamily="34" charset="0"/>
              <a:buNone/>
              <a:defRPr b="0"/>
            </a:lvl1pPr>
            <a:lvl2pPr>
              <a:spcAft>
                <a:spcPts val="600"/>
              </a:spcAft>
              <a:buClr>
                <a:srgbClr val="2178B5"/>
              </a:buClr>
              <a:defRPr b="0"/>
            </a:lvl2pPr>
            <a:lvl3pPr>
              <a:spcAft>
                <a:spcPts val="600"/>
              </a:spcAft>
              <a:buClr>
                <a:srgbClr val="2178B5"/>
              </a:buClr>
              <a:defRPr b="0"/>
            </a:lvl3pPr>
            <a:lvl4pPr>
              <a:spcAft>
                <a:spcPts val="600"/>
              </a:spcAft>
              <a:buClr>
                <a:srgbClr val="2178B5"/>
              </a:buClr>
              <a:defRPr b="0"/>
            </a:lvl4pPr>
            <a:lvl5pPr>
              <a:spcAft>
                <a:spcPts val="600"/>
              </a:spcAft>
              <a:buClr>
                <a:srgbClr val="2178B5"/>
              </a:buCl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4676" y="1676400"/>
            <a:ext cx="3775075" cy="4202113"/>
          </a:xfrm>
        </p:spPr>
        <p:txBody>
          <a:bodyPr/>
          <a:lstStyle>
            <a:lvl1pPr marL="0" indent="127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ating text lab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023223" cy="99536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34977" y="1588827"/>
            <a:ext cx="2438400" cy="533400"/>
          </a:xfrm>
          <a:solidFill>
            <a:srgbClr val="2178B5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434977" y="2372720"/>
            <a:ext cx="2438400" cy="533400"/>
          </a:xfrm>
          <a:solidFill>
            <a:srgbClr val="419A3C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434977" y="3156613"/>
            <a:ext cx="2438400" cy="533400"/>
          </a:xfrm>
          <a:solidFill>
            <a:srgbClr val="FF7600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2" hasCustomPrompt="1"/>
          </p:nvPr>
        </p:nvSpPr>
        <p:spPr>
          <a:xfrm>
            <a:off x="434977" y="3940506"/>
            <a:ext cx="2438400" cy="533400"/>
          </a:xfrm>
          <a:solidFill>
            <a:srgbClr val="A9316F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34977" y="4724400"/>
            <a:ext cx="2438400" cy="533400"/>
          </a:xfrm>
          <a:solidFill>
            <a:srgbClr val="5F4894"/>
          </a:solidFill>
        </p:spPr>
        <p:txBody>
          <a:bodyPr anchor="ctr" anchorCtr="1"/>
          <a:lstStyle>
            <a:lvl1pPr marL="0" indent="12700">
              <a:defRPr sz="2000">
                <a:solidFill>
                  <a:schemeClr val="bg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3429000" y="1600200"/>
            <a:ext cx="2438400" cy="533400"/>
          </a:xfrm>
          <a:solidFill>
            <a:schemeClr val="tx2"/>
          </a:solidFill>
          <a:ln>
            <a:solidFill>
              <a:srgbClr val="2178B5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2178B5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3429000" y="2384093"/>
            <a:ext cx="2438400" cy="533400"/>
          </a:xfrm>
          <a:solidFill>
            <a:schemeClr val="tx2"/>
          </a:solidFill>
          <a:ln>
            <a:solidFill>
              <a:srgbClr val="419A3C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419A3C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3429000" y="3167986"/>
            <a:ext cx="2438400" cy="533400"/>
          </a:xfrm>
          <a:solidFill>
            <a:schemeClr val="tx2"/>
          </a:solidFill>
          <a:ln>
            <a:solidFill>
              <a:srgbClr val="FF7600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FF7600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7" hasCustomPrompt="1"/>
          </p:nvPr>
        </p:nvSpPr>
        <p:spPr>
          <a:xfrm>
            <a:off x="3429000" y="3951879"/>
            <a:ext cx="2438400" cy="533400"/>
          </a:xfrm>
          <a:solidFill>
            <a:schemeClr val="tx2"/>
          </a:solidFill>
          <a:ln>
            <a:solidFill>
              <a:srgbClr val="7D2553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A9316F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8" hasCustomPrompt="1"/>
          </p:nvPr>
        </p:nvSpPr>
        <p:spPr>
          <a:xfrm>
            <a:off x="3429000" y="4735773"/>
            <a:ext cx="2438400" cy="533400"/>
          </a:xfrm>
          <a:solidFill>
            <a:schemeClr val="tx2"/>
          </a:solidFill>
          <a:ln>
            <a:solidFill>
              <a:srgbClr val="5F4894"/>
            </a:solidFill>
          </a:ln>
        </p:spPr>
        <p:txBody>
          <a:bodyPr anchor="ctr" anchorCtr="1"/>
          <a:lstStyle>
            <a:lvl1pPr marL="0" indent="12700">
              <a:defRPr sz="2000">
                <a:solidFill>
                  <a:srgbClr val="5F4894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Floating labels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 OCLC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CLC_V_M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9000" y="381000"/>
            <a:ext cx="1625700" cy="13923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 WorldCa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CatLogo_H_M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410200" y="457200"/>
            <a:ext cx="3200400" cy="92604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flip="none" rotWithShape="1">
            <a:gsLst>
              <a:gs pos="0">
                <a:srgbClr val="2178B5"/>
              </a:gs>
              <a:gs pos="100000">
                <a:srgbClr val="000000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7" y="147641"/>
            <a:ext cx="8023223" cy="995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7" y="1447801"/>
            <a:ext cx="7702551" cy="469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76200" y="6429813"/>
            <a:ext cx="5181600" cy="327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>
                <a:solidFill>
                  <a:schemeClr val="bg1"/>
                </a:solidFill>
              </a:rPr>
              <a:t>System-wide Organization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466160" y="6429813"/>
            <a:ext cx="609600" cy="327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A5253E6-0D86-47EB-BF61-A414C79F0A85}" type="slidenum">
              <a:rPr lang="en-US" sz="1400" smtClean="0">
                <a:solidFill>
                  <a:schemeClr val="bg1"/>
                </a:solidFill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60" r:id="rId3"/>
    <p:sldLayoutId id="2147483661" r:id="rId4"/>
    <p:sldLayoutId id="2147483654" r:id="rId5"/>
    <p:sldLayoutId id="2147483658" r:id="rId6"/>
    <p:sldLayoutId id="2147483657" r:id="rId7"/>
    <p:sldLayoutId id="2147483672" r:id="rId8"/>
    <p:sldLayoutId id="2147483673" r:id="rId9"/>
    <p:sldLayoutId id="2147483671" r:id="rId10"/>
    <p:sldLayoutId id="2147483686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178B5"/>
          </a:solidFill>
          <a:effectLst/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chemeClr val="tx2"/>
          </a:solidFill>
          <a:latin typeface="Trebuchet MS" pitchFamily="34" charset="0"/>
        </a:defRPr>
      </a:lvl9pPr>
    </p:titleStyle>
    <p:bodyStyle>
      <a:lvl1pPr marL="238125" indent="-225425" algn="l" rtl="0" eaLnBrk="1" fontAlgn="base" hangingPunct="1">
        <a:lnSpc>
          <a:spcPct val="100000"/>
        </a:lnSpc>
        <a:spcBef>
          <a:spcPts val="0"/>
        </a:spcBef>
        <a:spcAft>
          <a:spcPts val="1600"/>
        </a:spcAft>
        <a:buClr>
          <a:srgbClr val="FF7600"/>
        </a:buClr>
        <a:defRPr sz="2400" b="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22250" algn="l" rtl="0" eaLnBrk="1" fontAlgn="base" hangingPunct="1">
        <a:lnSpc>
          <a:spcPct val="100000"/>
        </a:lnSpc>
        <a:spcBef>
          <a:spcPts val="0"/>
        </a:spcBef>
        <a:spcAft>
          <a:spcPts val="800"/>
        </a:spcAft>
        <a:buClr>
          <a:srgbClr val="2178B5"/>
        </a:buClr>
        <a:buChar char="•"/>
        <a:defRPr sz="1900" b="0">
          <a:solidFill>
            <a:schemeClr val="tx1"/>
          </a:solidFill>
          <a:latin typeface="+mn-lt"/>
        </a:defRPr>
      </a:lvl2pPr>
      <a:lvl3pPr marL="1150938" indent="-223838" algn="l" rtl="0" eaLnBrk="1" fontAlgn="base" hangingPunct="1">
        <a:lnSpc>
          <a:spcPct val="100000"/>
        </a:lnSpc>
        <a:spcBef>
          <a:spcPts val="0"/>
        </a:spcBef>
        <a:spcAft>
          <a:spcPts val="800"/>
        </a:spcAft>
        <a:buClr>
          <a:srgbClr val="2178B5"/>
        </a:buClr>
        <a:buChar char="•"/>
        <a:defRPr sz="1700" b="0">
          <a:solidFill>
            <a:schemeClr val="tx1"/>
          </a:solidFill>
          <a:latin typeface="+mn-lt"/>
        </a:defRPr>
      </a:lvl3pPr>
      <a:lvl4pPr marL="1608138" indent="-223838" algn="l" rtl="0" eaLnBrk="1" fontAlgn="base" hangingPunct="1">
        <a:lnSpc>
          <a:spcPct val="100000"/>
        </a:lnSpc>
        <a:spcBef>
          <a:spcPts val="0"/>
        </a:spcBef>
        <a:spcAft>
          <a:spcPts val="800"/>
        </a:spcAft>
        <a:buClr>
          <a:srgbClr val="2178B5"/>
        </a:buClr>
        <a:buChar char="•"/>
        <a:defRPr sz="1500" b="0">
          <a:solidFill>
            <a:schemeClr val="tx1"/>
          </a:solidFill>
          <a:latin typeface="+mn-lt"/>
        </a:defRPr>
      </a:lvl4pPr>
      <a:lvl5pPr marL="2063750" indent="-222250" algn="l" rtl="0" eaLnBrk="1" fontAlgn="base" hangingPunct="1">
        <a:lnSpc>
          <a:spcPct val="100000"/>
        </a:lnSpc>
        <a:spcBef>
          <a:spcPts val="0"/>
        </a:spcBef>
        <a:spcAft>
          <a:spcPts val="800"/>
        </a:spcAft>
        <a:buClr>
          <a:srgbClr val="2178B5"/>
        </a:buClr>
        <a:buChar char="•"/>
        <a:defRPr sz="1300" b="0">
          <a:solidFill>
            <a:schemeClr val="tx1"/>
          </a:solidFill>
          <a:latin typeface="+mn-lt"/>
        </a:defRPr>
      </a:lvl5pPr>
      <a:lvl6pPr marL="25209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6pPr>
      <a:lvl7pPr marL="29781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7pPr>
      <a:lvl8pPr marL="34353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8pPr>
      <a:lvl9pPr marL="3892550" indent="-222250" algn="l" rtl="0" eaLnBrk="1" fontAlgn="base" hangingPunct="1">
        <a:lnSpc>
          <a:spcPct val="120000"/>
        </a:lnSpc>
        <a:spcBef>
          <a:spcPct val="50000"/>
        </a:spcBef>
        <a:spcAft>
          <a:spcPct val="0"/>
        </a:spcAft>
        <a:buClr>
          <a:srgbClr val="FF7600"/>
        </a:buClr>
        <a:buChar char="•"/>
        <a:defRPr sz="13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DF9CE-BFF3-410F-B6A2-90E90F0644F0}" type="datetimeFigureOut">
              <a:rPr lang="en-US" smtClean="0"/>
              <a:pPr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0ED01-8E7B-4C8A-9E3C-B479DD7203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clc.org/nextspace/017/research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alpasc@oclc.org" TargetMode="External"/><Relationship Id="rId2" Type="http://schemas.openxmlformats.org/officeDocument/2006/relationships/hyperlink" Target="http://www.oclc.org/research/publications/library/2011/2011-01.pdf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hare.net/oclcr" TargetMode="External"/><Relationship Id="rId2" Type="http://schemas.openxmlformats.org/officeDocument/2006/relationships/hyperlink" Target="https://docs.google.com/document/d/1uJliwl41W00U1BISfIuib_Cah7NvXoknf9UP6yXBw48/edit?hl=en_U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massied@oclc.org" TargetMode="External"/><Relationship Id="rId5" Type="http://schemas.openxmlformats.org/officeDocument/2006/relationships/hyperlink" Target="mailto:malpasc@oclc.org" TargetMode="External"/><Relationship Id="rId4" Type="http://schemas.openxmlformats.org/officeDocument/2006/relationships/hyperlink" Target="mailto:harnishk@oclc.org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lavoie@oclc.og" TargetMode="External"/><Relationship Id="rId2" Type="http://schemas.openxmlformats.org/officeDocument/2006/relationships/hyperlink" Target="mailto:dempseyl@oclc.org" TargetMode="External"/><Relationship Id="rId1" Type="http://schemas.openxmlformats.org/officeDocument/2006/relationships/slideLayout" Target="../slideLayouts/slideLayout10.xml"/><Relationship Id="rId4" Type="http://schemas.openxmlformats.org/officeDocument/2006/relationships/hyperlink" Target="mailto:malpasc@oclc.org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3" Type="http://schemas.openxmlformats.org/officeDocument/2006/relationships/image" Target="../media/image16.jpeg"/><Relationship Id="rId7" Type="http://schemas.openxmlformats.org/officeDocument/2006/relationships/hyperlink" Target="http://www.hathitrust.org/home" TargetMode="External"/><Relationship Id="rId12" Type="http://schemas.openxmlformats.org/officeDocument/2006/relationships/image" Target="../media/image22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11" Type="http://schemas.openxmlformats.org/officeDocument/2006/relationships/image" Target="../media/image21.gif"/><Relationship Id="rId5" Type="http://schemas.openxmlformats.org/officeDocument/2006/relationships/hyperlink" Target="http://aws.amazon.com/" TargetMode="External"/><Relationship Id="rId10" Type="http://schemas.openxmlformats.org/officeDocument/2006/relationships/image" Target="../media/image20.jpeg"/><Relationship Id="rId4" Type="http://schemas.openxmlformats.org/officeDocument/2006/relationships/image" Target="../media/image17.jpeg"/><Relationship Id="rId9" Type="http://schemas.openxmlformats.org/officeDocument/2006/relationships/hyperlink" Target="http://www.jstor.or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124200" y="915988"/>
            <a:ext cx="5646737" cy="1751012"/>
          </a:xfrm>
        </p:spPr>
        <p:txBody>
          <a:bodyPr/>
          <a:lstStyle/>
          <a:p>
            <a:r>
              <a:rPr lang="en-US" sz="3600" dirty="0" smtClean="0"/>
              <a:t>OCLC Research:</a:t>
            </a:r>
            <a:br>
              <a:rPr lang="en-US" sz="3600" dirty="0" smtClean="0"/>
            </a:br>
            <a:r>
              <a:rPr lang="en-US" sz="3600" dirty="0" smtClean="0"/>
              <a:t>System-wide Organization</a:t>
            </a:r>
            <a:endParaRPr lang="en-US" sz="280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352800"/>
            <a:ext cx="5486400" cy="1930400"/>
          </a:xfrm>
        </p:spPr>
        <p:txBody>
          <a:bodyPr tIns="45720" bIns="45720"/>
          <a:lstStyle>
            <a:lvl1pPr marL="0" indent="12700">
              <a:spcBef>
                <a:spcPct val="0"/>
              </a:spcBef>
              <a:defRPr/>
            </a:lvl1pPr>
          </a:lstStyle>
          <a:p>
            <a:pPr>
              <a:spcAft>
                <a:spcPts val="0"/>
              </a:spcAft>
            </a:pPr>
            <a:r>
              <a:rPr lang="en-US" dirty="0" smtClean="0"/>
              <a:t>Lorcan Dempsey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Brian Lavoie</a:t>
            </a:r>
          </a:p>
          <a:p>
            <a:pPr>
              <a:spcAft>
                <a:spcPts val="0"/>
              </a:spcAft>
            </a:pPr>
            <a:r>
              <a:rPr lang="en-US" dirty="0" smtClean="0"/>
              <a:t>Constance Malpas</a:t>
            </a:r>
          </a:p>
          <a:p>
            <a:pPr>
              <a:spcAft>
                <a:spcPts val="0"/>
              </a:spcAft>
            </a:pPr>
            <a:endParaRPr lang="en-US" sz="1800" dirty="0" smtClean="0"/>
          </a:p>
          <a:p>
            <a:pPr>
              <a:spcAft>
                <a:spcPts val="0"/>
              </a:spcAft>
            </a:pPr>
            <a:r>
              <a:rPr lang="en-US" sz="1800" b="1" dirty="0" smtClean="0">
                <a:solidFill>
                  <a:srgbClr val="2178B5"/>
                </a:solidFill>
              </a:rPr>
              <a:t>FutureCast: Shaping Libraries in a Digital Age</a:t>
            </a:r>
          </a:p>
          <a:p>
            <a:pPr>
              <a:spcAft>
                <a:spcPts val="0"/>
              </a:spcAft>
            </a:pPr>
            <a:r>
              <a:rPr lang="en-US" sz="1800" b="1" dirty="0" smtClean="0">
                <a:solidFill>
                  <a:srgbClr val="2178B5"/>
                </a:solidFill>
              </a:rPr>
              <a:t>Washington, DC</a:t>
            </a:r>
          </a:p>
          <a:p>
            <a:pPr>
              <a:spcAft>
                <a:spcPts val="0"/>
              </a:spcAft>
            </a:pPr>
            <a:r>
              <a:rPr lang="en-US" sz="1800" b="1" dirty="0" smtClean="0">
                <a:solidFill>
                  <a:srgbClr val="2178B5"/>
                </a:solidFill>
              </a:rPr>
              <a:t>June 8, 2011</a:t>
            </a:r>
            <a:endParaRPr lang="en-US" sz="1800" b="1" dirty="0">
              <a:solidFill>
                <a:srgbClr val="2178B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304800" y="304800"/>
            <a:ext cx="8305800" cy="6019800"/>
            <a:chOff x="304800" y="304800"/>
            <a:chExt cx="8305800" cy="6390620"/>
          </a:xfrm>
        </p:grpSpPr>
        <p:cxnSp>
          <p:nvCxnSpPr>
            <p:cNvPr id="3" name="Straight Connector 2"/>
            <p:cNvCxnSpPr/>
            <p:nvPr/>
          </p:nvCxnSpPr>
          <p:spPr>
            <a:xfrm rot="16200000" flipH="1">
              <a:off x="-190500" y="3086100"/>
              <a:ext cx="5181600" cy="76200"/>
            </a:xfrm>
            <a:prstGeom prst="line">
              <a:avLst/>
            </a:prstGeom>
            <a:ln w="1079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rot="10800000">
              <a:off x="2362200" y="5638800"/>
              <a:ext cx="5943600" cy="0"/>
            </a:xfrm>
            <a:prstGeom prst="line">
              <a:avLst/>
            </a:prstGeom>
            <a:ln w="1079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 rot="16200000">
              <a:off x="-165393" y="2908593"/>
              <a:ext cx="14636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Sourcing</a:t>
              </a:r>
              <a:endParaRPr lang="en-US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343400" y="6172200"/>
              <a:ext cx="121969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Scaling</a:t>
              </a:r>
              <a:endParaRPr lang="en-US" sz="28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828800" y="5715000"/>
              <a:ext cx="1298753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Institution</a:t>
              </a:r>
              <a:endParaRPr lang="en-US" sz="18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29200" y="5715000"/>
              <a:ext cx="840295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Group</a:t>
              </a:r>
              <a:endParaRPr lang="en-US" sz="18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772400" y="5715000"/>
              <a:ext cx="651781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Web</a:t>
              </a:r>
              <a:endParaRPr lang="en-US" sz="18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2000" y="5181600"/>
              <a:ext cx="1494320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Internalized</a:t>
              </a:r>
              <a:endParaRPr lang="en-US" sz="18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62000" y="3886200"/>
              <a:ext cx="1608902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Collaborative</a:t>
              </a:r>
              <a:endParaRPr lang="en-US" sz="18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447800" y="2667000"/>
              <a:ext cx="846707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Public</a:t>
              </a:r>
              <a:endParaRPr lang="en-US" sz="180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62000" y="1295400"/>
              <a:ext cx="1412951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Third-Party</a:t>
              </a:r>
              <a:endParaRPr lang="en-US" sz="1800" b="1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2209800" y="4038600"/>
              <a:ext cx="1981200" cy="18288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209800" y="609600"/>
              <a:ext cx="1981200" cy="1828800"/>
            </a:xfrm>
            <a:prstGeom prst="ellipse">
              <a:avLst/>
            </a:prstGeom>
            <a:solidFill>
              <a:srgbClr val="0070C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4267200" y="2362200"/>
              <a:ext cx="1981200" cy="1828800"/>
            </a:xfrm>
            <a:prstGeom prst="ellipse">
              <a:avLst/>
            </a:prstGeom>
            <a:solidFill>
              <a:srgbClr val="C0000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6629400" y="685800"/>
              <a:ext cx="1981200" cy="1828800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153400" y="1676400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4</a:t>
              </a:r>
              <a:endParaRPr lang="en-US" sz="20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429000" y="1828800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3</a:t>
              </a:r>
              <a:endParaRPr lang="en-US" sz="20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38800" y="3429000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2</a:t>
              </a:r>
              <a:endParaRPr lang="en-US" sz="2000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429000" y="5105400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1</a:t>
              </a:r>
              <a:endParaRPr lang="en-US" sz="2000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331358" y="914400"/>
              <a:ext cx="18357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Straight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Externalization</a:t>
              </a:r>
              <a:endParaRPr lang="en-US" sz="1800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494563" y="4343400"/>
              <a:ext cx="13773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Self-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Sufficiency</a:t>
              </a:r>
              <a:endParaRPr lang="en-US" sz="1800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317645" y="2667000"/>
              <a:ext cx="18357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Collaborative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Externalization</a:t>
              </a:r>
              <a:endParaRPr lang="en-US" sz="18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679845" y="990600"/>
              <a:ext cx="18357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Web-scale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Externalization</a:t>
              </a:r>
              <a:endParaRPr lang="en-US" sz="1800" b="1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096000" y="3810000"/>
              <a:ext cx="209300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 smtClean="0"/>
                <a:t>Cooperative cataloging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 smtClean="0"/>
                <a:t>Resource sharing</a:t>
              </a:r>
              <a:endParaRPr lang="en-US" sz="1400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267200" y="1524000"/>
              <a:ext cx="17908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 smtClean="0"/>
                <a:t>Licensed e-content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 smtClean="0"/>
                <a:t>Hosted systems</a:t>
              </a:r>
              <a:endParaRPr lang="en-US" sz="140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638800" y="304800"/>
              <a:ext cx="19768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 smtClean="0"/>
                <a:t>Google Books/Scholar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 smtClean="0"/>
                <a:t>Mendeley</a:t>
              </a:r>
              <a:endParaRPr lang="en-US" sz="1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977" y="1143000"/>
            <a:ext cx="7702551" cy="4995865"/>
          </a:xfrm>
        </p:spPr>
        <p:txBody>
          <a:bodyPr/>
          <a:lstStyle/>
          <a:p>
            <a:r>
              <a:rPr lang="en-US" dirty="0" smtClean="0"/>
              <a:t>“Rethinking the Boundaries of the Academic Library” (December 2010) </a:t>
            </a:r>
            <a:r>
              <a:rPr lang="en-US" i="1" dirty="0" smtClean="0"/>
              <a:t>OCLC </a:t>
            </a:r>
            <a:r>
              <a:rPr lang="en-US" i="1" dirty="0" err="1" smtClean="0"/>
              <a:t>Nextspace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dirty="0" smtClean="0">
                <a:hlinkClick r:id="rId2"/>
              </a:rPr>
              <a:t>http://www.oclc.org/nextspace/017/research.htm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[brief summary of major concepts]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Full OCLC Research Report forthcoming soon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Contacts:</a:t>
            </a:r>
          </a:p>
          <a:p>
            <a:pPr lvl="1">
              <a:buNone/>
            </a:pPr>
            <a:r>
              <a:rPr lang="en-US" dirty="0" smtClean="0"/>
              <a:t>Lorcan Dempsey: dempseyl@oclc.org</a:t>
            </a:r>
          </a:p>
          <a:p>
            <a:pPr lvl="1">
              <a:buNone/>
            </a:pPr>
            <a:r>
              <a:rPr lang="en-US" dirty="0" smtClean="0"/>
              <a:t>Brian Lavoie: lavoie@oclc.org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Cloud-sourcing Research Collections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 in ‘unbundling’ of library operations, externalization of print repository function</a:t>
            </a:r>
          </a:p>
          <a:p>
            <a:r>
              <a:rPr lang="en-US" dirty="0" smtClean="0"/>
              <a:t>NYU, </a:t>
            </a:r>
            <a:r>
              <a:rPr lang="en-US" dirty="0" err="1" smtClean="0"/>
              <a:t>HathiTrust</a:t>
            </a:r>
            <a:r>
              <a:rPr lang="en-US" dirty="0" smtClean="0"/>
              <a:t>, ReCAP consortium partners – Columbia University, Princeton University, New York Public Library – and OCLC Research</a:t>
            </a:r>
          </a:p>
          <a:p>
            <a:r>
              <a:rPr lang="en-US" dirty="0" smtClean="0"/>
              <a:t>Funded in part by Andrew W. Mellon Foundation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762000" y="4191000"/>
            <a:ext cx="7467600" cy="1676400"/>
          </a:xfrm>
          <a:prstGeom prst="round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How is the emerging infrastructure for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i="1" dirty="0" smtClean="0">
                <a:solidFill>
                  <a:schemeClr val="bg1"/>
                </a:solidFill>
              </a:rPr>
              <a:t>shared stewardship of the mass-digitized corpus</a:t>
            </a:r>
            <a:endParaRPr lang="en-US" dirty="0" smtClean="0"/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likely to </a:t>
            </a:r>
            <a:r>
              <a:rPr lang="en-US" i="1" dirty="0" smtClean="0">
                <a:solidFill>
                  <a:schemeClr val="bg1"/>
                </a:solidFill>
              </a:rPr>
              <a:t>alter legacy print management strategies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 research libraries? 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Key Finding:  </a:t>
            </a:r>
            <a:r>
              <a:rPr lang="en-US" sz="2800" i="1" dirty="0" smtClean="0"/>
              <a:t>Mass digitized corpus in Hathi mirrors academic print </a:t>
            </a:r>
            <a:r>
              <a:rPr lang="en-US" sz="2800" i="1" dirty="0" smtClean="0">
                <a:solidFill>
                  <a:schemeClr val="accent2"/>
                </a:solidFill>
              </a:rPr>
              <a:t>book</a:t>
            </a:r>
            <a:r>
              <a:rPr lang="en-US" sz="2800" i="1" dirty="0" smtClean="0"/>
              <a:t> collection</a:t>
            </a:r>
            <a:endParaRPr lang="en-US" sz="2800" i="1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228600" y="1143000"/>
          <a:ext cx="8715374" cy="5181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ounded Rectangle 6"/>
          <p:cNvSpPr/>
          <p:nvPr/>
        </p:nvSpPr>
        <p:spPr bwMode="auto">
          <a:xfrm>
            <a:off x="2590800" y="2514600"/>
            <a:ext cx="5486400" cy="919401"/>
          </a:xfrm>
          <a:prstGeom prst="roundRect">
            <a:avLst/>
          </a:prstGeom>
          <a:solidFill>
            <a:schemeClr val="bg1">
              <a:alpha val="5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i="1" dirty="0" smtClean="0">
                <a:solidFill>
                  <a:srgbClr val="144A6F"/>
                </a:solidFill>
              </a:rPr>
              <a:t>A critical mass of retrospective literature in the humanities, social sciences</a:t>
            </a: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rgbClr val="144A6F"/>
              </a:solidFill>
              <a:effectLst/>
              <a:latin typeface="Trebuchet M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096000"/>
            <a:ext cx="2028119" cy="2954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OCLC Research, June 2010.</a:t>
            </a:r>
            <a:endParaRPr lang="en-US" sz="1100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3657600" y="4343400"/>
            <a:ext cx="4648200" cy="510778"/>
          </a:xfrm>
          <a:prstGeom prst="roundRect">
            <a:avLst/>
          </a:prstGeom>
          <a:solidFill>
            <a:schemeClr val="bg1">
              <a:alpha val="5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</a:pPr>
            <a:r>
              <a:rPr lang="en-US" sz="2000" i="1" dirty="0" smtClean="0">
                <a:solidFill>
                  <a:srgbClr val="144A6F"/>
                </a:solidFill>
              </a:rPr>
              <a:t> … 80%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en-US" sz="2000" i="1" dirty="0" smtClean="0">
                <a:solidFill>
                  <a:srgbClr val="144A6F"/>
                </a:solidFill>
              </a:rPr>
              <a:t>or more in copyright</a:t>
            </a: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rgbClr val="144A6F"/>
              </a:solidFill>
              <a:effectLst/>
              <a:latin typeface="Trebuchet MS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404223" cy="995360"/>
          </a:xfrm>
        </p:spPr>
        <p:txBody>
          <a:bodyPr/>
          <a:lstStyle/>
          <a:p>
            <a:r>
              <a:rPr lang="en-US" sz="2800" dirty="0" smtClean="0"/>
              <a:t>Key Finding:  </a:t>
            </a:r>
            <a:r>
              <a:rPr lang="en-US" sz="2800" i="1" dirty="0" smtClean="0"/>
              <a:t>Mass digitized corpus in Hathi duplicates substantial portion of academic print</a:t>
            </a:r>
            <a:endParaRPr lang="en-US" sz="2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096000"/>
            <a:ext cx="2182008" cy="2954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OCLC Research, January 2011</a:t>
            </a:r>
            <a:endParaRPr lang="en-US" sz="1100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304799" y="1143000"/>
          <a:ext cx="8534401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60318" y="6096000"/>
            <a:ext cx="3259482" cy="62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Rank in ARL Investment Index (2007-2008)</a:t>
            </a:r>
          </a:p>
          <a:p>
            <a:endParaRPr lang="en-US" sz="1200" dirty="0"/>
          </a:p>
        </p:txBody>
      </p:sp>
      <p:sp>
        <p:nvSpPr>
          <p:cNvPr id="7" name="TextBox 1"/>
          <p:cNvSpPr txBox="1"/>
          <p:nvPr/>
        </p:nvSpPr>
        <p:spPr>
          <a:xfrm>
            <a:off x="3657600" y="5029200"/>
            <a:ext cx="899611" cy="7302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</a:rPr>
              <a:t>Median</a:t>
            </a:r>
            <a:r>
              <a:rPr lang="en-US" sz="1600" b="1" baseline="0" dirty="0">
                <a:solidFill>
                  <a:schemeClr val="accent1"/>
                </a:solidFill>
              </a:rPr>
              <a:t> duplication in June 2009:  19%</a:t>
            </a:r>
            <a:endParaRPr lang="en-US" sz="1600" b="1" dirty="0">
              <a:solidFill>
                <a:schemeClr val="accent1"/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4038600" y="3581400"/>
            <a:ext cx="3810000" cy="357474"/>
          </a:xfrm>
          <a:prstGeom prst="rect">
            <a:avLst/>
          </a:prstGeom>
          <a:solidFill>
            <a:schemeClr val="bg1"/>
          </a:solidFill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0070C0"/>
                </a:solidFill>
              </a:rPr>
              <a:t>Median</a:t>
            </a:r>
            <a:r>
              <a:rPr lang="en-US" sz="1600" b="1" baseline="0" dirty="0">
                <a:solidFill>
                  <a:srgbClr val="0070C0"/>
                </a:solidFill>
              </a:rPr>
              <a:t> duplication in June 2010:  31%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2971800" y="2133600"/>
            <a:ext cx="4487498" cy="41681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E76A00"/>
                </a:solidFill>
              </a:rPr>
              <a:t>Median</a:t>
            </a:r>
            <a:r>
              <a:rPr lang="en-US" sz="1600" b="1" baseline="0" dirty="0">
                <a:solidFill>
                  <a:srgbClr val="E76A00"/>
                </a:solidFill>
              </a:rPr>
              <a:t> duplication in December 2010:  33%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  <p:bldP spid="6" grpId="0"/>
      <p:bldP spid="7" grpId="0"/>
      <p:bldP spid="8" grpId="0" animBg="1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709023" cy="995360"/>
          </a:xfrm>
        </p:spPr>
        <p:txBody>
          <a:bodyPr/>
          <a:lstStyle/>
          <a:p>
            <a:r>
              <a:rPr lang="en-US" sz="2800" dirty="0" smtClean="0"/>
              <a:t>Key Finding: </a:t>
            </a:r>
            <a:r>
              <a:rPr lang="en-US" sz="2800" i="1" dirty="0" smtClean="0"/>
              <a:t>Mass digitized corpus in Hathi </a:t>
            </a:r>
            <a:r>
              <a:rPr lang="en-US" sz="2800" i="1" smtClean="0"/>
              <a:t>is duplicated in </a:t>
            </a:r>
            <a:r>
              <a:rPr lang="en-US" sz="2800" i="1" dirty="0" smtClean="0"/>
              <a:t>large-scale print storage collections</a:t>
            </a:r>
            <a:endParaRPr lang="en-US" sz="2800" i="1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609600" y="1219200"/>
          <a:ext cx="76962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096000"/>
            <a:ext cx="1976823" cy="2954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OCLC Research, June 2010</a:t>
            </a:r>
            <a:endParaRPr lang="en-US" sz="1100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2057400" y="1143000"/>
            <a:ext cx="5714967" cy="919388"/>
          </a:xfrm>
          <a:prstGeom prst="roundRect">
            <a:avLst/>
          </a:prstGeom>
          <a:gradFill>
            <a:gsLst>
              <a:gs pos="0">
                <a:srgbClr val="409A3C">
                  <a:tint val="66000"/>
                  <a:satMod val="160000"/>
                  <a:alpha val="49000"/>
                </a:srgbClr>
              </a:gs>
              <a:gs pos="50000">
                <a:srgbClr val="409A3C">
                  <a:tint val="44500"/>
                  <a:satMod val="160000"/>
                </a:srgbClr>
              </a:gs>
              <a:gs pos="100000">
                <a:srgbClr val="409A3C">
                  <a:tint val="23500"/>
                  <a:satMod val="160000"/>
                </a:srgb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i="1" dirty="0" smtClean="0"/>
              <a:t>~75%  of mass digitized corpus is ‘backed up’ in one or more shared print repositories</a:t>
            </a: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opportunity and a challenge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95400"/>
            <a:ext cx="500062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90600" y="2057400"/>
            <a:ext cx="3632726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accent1"/>
                </a:solidFill>
              </a:rPr>
              <a:t>&gt;50% of titles are ‘widely held’</a:t>
            </a:r>
            <a:endParaRPr lang="en-US" sz="1800" i="1" dirty="0">
              <a:solidFill>
                <a:schemeClr val="accent1"/>
              </a:solidFill>
            </a:endParaRPr>
          </a:p>
        </p:txBody>
      </p:sp>
      <p:grpSp>
        <p:nvGrpSpPr>
          <p:cNvPr id="3" name="Group 8"/>
          <p:cNvGrpSpPr/>
          <p:nvPr/>
        </p:nvGrpSpPr>
        <p:grpSpPr>
          <a:xfrm>
            <a:off x="4572000" y="3200400"/>
            <a:ext cx="4365128" cy="2771775"/>
            <a:chOff x="4648200" y="3886200"/>
            <a:chExt cx="4365128" cy="2771775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48200" y="3886200"/>
              <a:ext cx="4210050" cy="277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6705600" y="5867400"/>
              <a:ext cx="2307728" cy="7270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i="1" dirty="0" smtClean="0">
                  <a:solidFill>
                    <a:schemeClr val="accent1"/>
                  </a:solidFill>
                </a:rPr>
                <a:t>&gt;80% of titles are in copyright</a:t>
              </a:r>
              <a:endParaRPr lang="en-US" sz="1800" i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334000" y="182880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An opportunity to rationalize holdings, but…</a:t>
            </a:r>
            <a:endParaRPr lang="en-US" sz="2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50292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library print supply chain will be needed for some time</a:t>
            </a:r>
            <a:endParaRPr lang="en-US" sz="20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6105334"/>
            <a:ext cx="1744388" cy="2954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latin typeface="Calibri" pitchFamily="34" charset="0"/>
              </a:rPr>
              <a:t>OCLC Research</a:t>
            </a:r>
            <a:r>
              <a:rPr lang="en-US" sz="1100" dirty="0" smtClean="0">
                <a:latin typeface="Calibri" pitchFamily="34" charset="0"/>
              </a:rPr>
              <a:t>.  June 2010</a:t>
            </a:r>
            <a:endParaRPr lang="en-US" sz="1100" i="1" dirty="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533400" y="1371600"/>
            <a:ext cx="8001000" cy="4495800"/>
          </a:xfrm>
        </p:spPr>
        <p:txBody>
          <a:bodyPr/>
          <a:lstStyle/>
          <a:p>
            <a:r>
              <a:rPr lang="en-US" dirty="0" smtClean="0"/>
              <a:t>Final report published January 2011</a:t>
            </a:r>
          </a:p>
          <a:p>
            <a:pPr algn="r"/>
            <a:r>
              <a:rPr lang="en-US" sz="2000" i="1" dirty="0" smtClean="0">
                <a:hlinkClick r:id="rId2"/>
              </a:rPr>
              <a:t>www.oclc.org/</a:t>
            </a:r>
            <a:r>
              <a:rPr lang="en-US" sz="2000" b="1" i="1" dirty="0" smtClean="0">
                <a:hlinkClick r:id="rId2"/>
              </a:rPr>
              <a:t>research</a:t>
            </a:r>
            <a:r>
              <a:rPr lang="en-US" sz="2000" i="1" dirty="0" smtClean="0">
                <a:hlinkClick r:id="rId2"/>
              </a:rPr>
              <a:t>/publications/library/2011/2011-01.pdf</a:t>
            </a:r>
            <a:endParaRPr lang="en-US" dirty="0" smtClean="0"/>
          </a:p>
          <a:p>
            <a:r>
              <a:rPr lang="en-US" dirty="0" smtClean="0"/>
              <a:t>Continuing to harvest and process </a:t>
            </a:r>
            <a:r>
              <a:rPr lang="en-US" dirty="0" err="1" smtClean="0"/>
              <a:t>HathiTrust</a:t>
            </a:r>
            <a:r>
              <a:rPr lang="en-US" dirty="0" smtClean="0"/>
              <a:t> data </a:t>
            </a:r>
          </a:p>
          <a:p>
            <a:r>
              <a:rPr lang="en-US" dirty="0" smtClean="0"/>
              <a:t>    Special thanks: Roy Tennant &amp; Bruce Washburn</a:t>
            </a:r>
          </a:p>
          <a:p>
            <a:pPr>
              <a:spcAft>
                <a:spcPts val="0"/>
              </a:spcAft>
            </a:pPr>
            <a:endParaRPr lang="en-US" dirty="0" smtClean="0"/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0070C0"/>
                </a:solidFill>
              </a:rPr>
              <a:t>Focus</a:t>
            </a:r>
            <a:r>
              <a:rPr lang="en-US" dirty="0" smtClean="0"/>
              <a:t>:  monitoring shifts in subject, language and print holdings distribution of aggregate resource; volatility of rights data</a:t>
            </a:r>
          </a:p>
          <a:p>
            <a:pPr>
              <a:spcAft>
                <a:spcPts val="0"/>
              </a:spcAft>
            </a:pPr>
            <a:endParaRPr lang="en-US" dirty="0" smtClean="0"/>
          </a:p>
          <a:p>
            <a:r>
              <a:rPr lang="en-US" dirty="0" smtClean="0"/>
              <a:t>Contact:</a:t>
            </a:r>
          </a:p>
          <a:p>
            <a:r>
              <a:rPr lang="en-US" dirty="0" smtClean="0"/>
              <a:t>	Constance Malpas (</a:t>
            </a:r>
            <a:r>
              <a:rPr lang="en-US" dirty="0" smtClean="0">
                <a:hlinkClick r:id="rId3"/>
              </a:rPr>
              <a:t>malpasc@oclc.org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/>
          <p:nvPr/>
        </p:nvGrpSpPr>
        <p:grpSpPr>
          <a:xfrm>
            <a:off x="304800" y="762000"/>
            <a:ext cx="8305800" cy="5674460"/>
            <a:chOff x="304800" y="466588"/>
            <a:chExt cx="8305800" cy="6024007"/>
          </a:xfrm>
        </p:grpSpPr>
        <p:cxnSp>
          <p:nvCxnSpPr>
            <p:cNvPr id="3" name="Straight Connector 2"/>
            <p:cNvCxnSpPr/>
            <p:nvPr/>
          </p:nvCxnSpPr>
          <p:spPr>
            <a:xfrm rot="16200000" flipH="1">
              <a:off x="-185805" y="3090792"/>
              <a:ext cx="5248410" cy="1"/>
            </a:xfrm>
            <a:prstGeom prst="line">
              <a:avLst/>
            </a:prstGeom>
            <a:ln w="1079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rot="10800000">
              <a:off x="2423160" y="5724692"/>
              <a:ext cx="6035040" cy="0"/>
            </a:xfrm>
            <a:prstGeom prst="line">
              <a:avLst/>
            </a:prstGeom>
            <a:ln w="1079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 rot="16200000">
              <a:off x="-165393" y="2908593"/>
              <a:ext cx="14636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Sourcing</a:t>
              </a:r>
              <a:endParaRPr lang="en-US" sz="28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67200" y="5967375"/>
              <a:ext cx="121969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Scaling</a:t>
              </a:r>
              <a:endParaRPr lang="en-US" sz="28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828800" y="5715000"/>
              <a:ext cx="1298753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Institution</a:t>
              </a:r>
              <a:endParaRPr lang="en-US" sz="18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29200" y="5715000"/>
              <a:ext cx="840295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Group</a:t>
              </a:r>
              <a:endParaRPr lang="en-US" sz="18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772400" y="5715000"/>
              <a:ext cx="651781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Web</a:t>
              </a:r>
              <a:endParaRPr lang="en-US" sz="18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2000" y="5181600"/>
              <a:ext cx="1494320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Internalized</a:t>
              </a:r>
              <a:endParaRPr lang="en-US" sz="18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62000" y="3886200"/>
              <a:ext cx="1608902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Collaborative</a:t>
              </a:r>
              <a:endParaRPr lang="en-US" sz="18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447800" y="2667000"/>
              <a:ext cx="846707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Public</a:t>
              </a:r>
              <a:endParaRPr lang="en-US" sz="180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62000" y="1295400"/>
              <a:ext cx="1412951" cy="394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/>
                <a:t>Third-Party</a:t>
              </a:r>
              <a:endParaRPr lang="en-US" sz="1800" b="1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2209800" y="4038600"/>
              <a:ext cx="1981200" cy="18288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209800" y="609600"/>
              <a:ext cx="1981200" cy="1828800"/>
            </a:xfrm>
            <a:prstGeom prst="ellipse">
              <a:avLst/>
            </a:prstGeom>
            <a:solidFill>
              <a:srgbClr val="0070C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4267200" y="2362200"/>
              <a:ext cx="1981200" cy="1828800"/>
            </a:xfrm>
            <a:prstGeom prst="ellipse">
              <a:avLst/>
            </a:prstGeom>
            <a:solidFill>
              <a:srgbClr val="C0000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6629400" y="685800"/>
              <a:ext cx="1981200" cy="1828800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153400" y="1676400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4</a:t>
              </a:r>
              <a:endParaRPr lang="en-US" sz="20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429000" y="1828800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3</a:t>
              </a:r>
              <a:endParaRPr lang="en-US" sz="20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38800" y="3429000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2</a:t>
              </a:r>
              <a:endParaRPr lang="en-US" sz="2000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429000" y="5105400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1</a:t>
              </a:r>
              <a:endParaRPr lang="en-US" sz="2000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331358" y="914400"/>
              <a:ext cx="18357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Straight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Externalization</a:t>
              </a:r>
              <a:endParaRPr lang="en-US" sz="1800" b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494563" y="4343400"/>
              <a:ext cx="137730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Self-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Sufficiency</a:t>
              </a:r>
              <a:endParaRPr lang="en-US" sz="1800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317645" y="2667000"/>
              <a:ext cx="18357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Collaborative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Externalization</a:t>
              </a:r>
              <a:endParaRPr lang="en-US" sz="18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679845" y="990600"/>
              <a:ext cx="183575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Web-scale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sz="1800" b="1" dirty="0" smtClean="0"/>
                <a:t>Externalization</a:t>
              </a:r>
              <a:endParaRPr lang="en-US" sz="1800" b="1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419600" y="4876800"/>
            <a:ext cx="2281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chemeClr val="accent1"/>
                </a:solidFill>
              </a:rPr>
              <a:t>University of Chicago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chemeClr val="accent1"/>
                </a:solidFill>
              </a:rPr>
              <a:t>  </a:t>
            </a:r>
            <a:r>
              <a:rPr lang="en-US" sz="1600" dirty="0" err="1" smtClean="0">
                <a:solidFill>
                  <a:schemeClr val="accent1"/>
                </a:solidFill>
              </a:rPr>
              <a:t>Mansueto</a:t>
            </a:r>
            <a:r>
              <a:rPr lang="en-US" sz="1600" dirty="0" smtClean="0">
                <a:solidFill>
                  <a:schemeClr val="accent1"/>
                </a:solidFill>
              </a:rPr>
              <a:t> Library</a:t>
            </a:r>
            <a:endParaRPr lang="en-US" sz="1600" b="1" dirty="0">
              <a:solidFill>
                <a:schemeClr val="accent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76200" y="76200"/>
            <a:ext cx="4419600" cy="762000"/>
          </a:xfrm>
          <a:prstGeom prst="roundRect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</a:rPr>
              <a:t>Optimal locus of coordination, </a:t>
            </a:r>
          </a:p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</a:rPr>
              <a:t>shared service provision may vary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24600" y="3276600"/>
            <a:ext cx="22972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C00000"/>
                </a:solidFill>
              </a:rPr>
              <a:t>WEST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rgbClr val="C00000"/>
                </a:solidFill>
              </a:rPr>
              <a:t>CIC Shared Print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C00000"/>
                </a:solidFill>
              </a:rPr>
              <a:t>Hathi Print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C00000"/>
                </a:solidFill>
              </a:rPr>
              <a:t>NN/LM Print Archiving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rgbClr val="C00000"/>
                </a:solidFill>
              </a:rPr>
              <a:t>UK Research Reserve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191000" y="1828800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0070C0"/>
                </a:solidFill>
              </a:rPr>
              <a:t>New Englan</a:t>
            </a:r>
            <a:r>
              <a:rPr lang="en-US" sz="1600" dirty="0" smtClean="0">
                <a:solidFill>
                  <a:srgbClr val="0070C0"/>
                </a:solidFill>
              </a:rPr>
              <a:t>d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rgbClr val="0070C0"/>
                </a:solidFill>
              </a:rPr>
              <a:t>  Regional</a:t>
            </a:r>
            <a:r>
              <a:rPr lang="en-US" sz="1600" b="1" dirty="0" smtClean="0">
                <a:solidFill>
                  <a:srgbClr val="0070C0"/>
                </a:solidFill>
              </a:rPr>
              <a:t> Depository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95800" y="914400"/>
            <a:ext cx="2366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chemeClr val="accent2"/>
                </a:solidFill>
              </a:rPr>
              <a:t>R</a:t>
            </a:r>
            <a:r>
              <a:rPr lang="en-US" sz="1600" b="1" dirty="0" smtClean="0">
                <a:solidFill>
                  <a:schemeClr val="accent2"/>
                </a:solidFill>
              </a:rPr>
              <a:t>egistry infrastructure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solidFill>
                  <a:schemeClr val="accent2"/>
                </a:solidFill>
              </a:rPr>
              <a:t>Cooperative platform</a:t>
            </a:r>
            <a:endParaRPr 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6" grpId="0"/>
      <p:bldP spid="41" grpId="0"/>
      <p:bldP spid="4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Shared Research Collections in Context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524000"/>
            <a:ext cx="5791200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200" dirty="0" smtClean="0"/>
              <a:t>OCLC Research Library Partners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accent1"/>
                </a:solidFill>
              </a:rPr>
              <a:t>             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 bwMode="auto">
          <a:xfrm>
            <a:off x="3733800" y="1371600"/>
            <a:ext cx="5181600" cy="4724400"/>
          </a:xfrm>
          <a:prstGeom prst="ellipse">
            <a:avLst/>
          </a:prstGeom>
          <a:solidFill>
            <a:schemeClr val="accent1">
              <a:alpha val="59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i="1" dirty="0" smtClean="0"/>
              <a:t>At minimum…</a:t>
            </a:r>
          </a:p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196M WorldCat holdings [12%]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4876800" y="3276600"/>
            <a:ext cx="2895600" cy="2819400"/>
          </a:xfrm>
          <a:prstGeom prst="ellipse">
            <a:avLst/>
          </a:prstGeom>
          <a:solidFill>
            <a:srgbClr val="0070C0">
              <a:alpha val="59000"/>
            </a:srgbClr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</a:rPr>
              <a:t>52M publications </a:t>
            </a:r>
          </a:p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bg1"/>
                </a:solidFill>
              </a:rPr>
              <a:t>[23% of WorldCat]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486400" y="4648200"/>
            <a:ext cx="1676400" cy="1447800"/>
          </a:xfrm>
          <a:prstGeom prst="ellipse">
            <a:avLst/>
          </a:prstGeom>
          <a:solidFill>
            <a:srgbClr val="FF7600">
              <a:alpha val="59000"/>
            </a:srgbClr>
          </a:solidFill>
          <a:ln w="9525" cap="flat" cmpd="sng" algn="ctr">
            <a:solidFill>
              <a:srgbClr val="FF76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solidFill>
                  <a:schemeClr val="tx1"/>
                </a:solidFill>
              </a:rPr>
              <a:t>16M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/>
                </a:solidFill>
              </a:rPr>
              <a:t>unique ORLP </a:t>
            </a:r>
          </a:p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/>
                </a:solidFill>
              </a:rPr>
              <a:t>holdings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" y="4800600"/>
            <a:ext cx="5029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/>
              <a:t>Median WorldCat holdings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   </a:t>
            </a:r>
            <a:r>
              <a:rPr lang="en-US" sz="1800" dirty="0" smtClean="0"/>
              <a:t>OCLC Research Lib. Partners: </a:t>
            </a:r>
            <a:r>
              <a:rPr lang="en-US" sz="2000" dirty="0" smtClean="0"/>
              <a:t>1.3M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Median % unique:                  6%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8200" y="2057400"/>
            <a:ext cx="24913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accent1"/>
                </a:solidFill>
              </a:rPr>
              <a:t>N=111</a:t>
            </a:r>
            <a:r>
              <a:rPr lang="en-US" sz="2000" dirty="0" smtClean="0"/>
              <a:t> (June 2011)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    and growing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3124200"/>
            <a:ext cx="3657600" cy="938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Shared stewardship responsibility</a:t>
            </a:r>
            <a:endParaRPr lang="en-US" i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819400" y="3733800"/>
            <a:ext cx="2057400" cy="533400"/>
          </a:xfrm>
          <a:prstGeom prst="straightConnector1">
            <a:avLst/>
          </a:prstGeom>
          <a:noFill/>
          <a:ln w="508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0" y="6019800"/>
            <a:ext cx="3331361" cy="2954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100" b="1" dirty="0" smtClean="0"/>
              <a:t>OCLC Research.</a:t>
            </a:r>
            <a:r>
              <a:rPr lang="en-US" sz="1100" b="1" i="1" dirty="0" smtClean="0"/>
              <a:t> Data current as of June 2011</a:t>
            </a:r>
            <a:r>
              <a:rPr lang="en-US" sz="1100" b="1" dirty="0" smtClean="0"/>
              <a:t>.</a:t>
            </a:r>
            <a:endParaRPr lang="en-US" sz="11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8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Projects (a sample)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7702551" cy="44958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 smtClean="0"/>
              <a:t>Evolving responsibility to the scholarly record</a:t>
            </a:r>
          </a:p>
          <a:p>
            <a:pPr>
              <a:spcAft>
                <a:spcPts val="0"/>
              </a:spcAft>
            </a:pPr>
            <a:endParaRPr lang="en-US" dirty="0" smtClean="0"/>
          </a:p>
          <a:p>
            <a:pPr>
              <a:spcAft>
                <a:spcPts val="0"/>
              </a:spcAft>
            </a:pPr>
            <a:r>
              <a:rPr lang="en-US" dirty="0" smtClean="0"/>
              <a:t>National presence in the global library resource</a:t>
            </a:r>
          </a:p>
          <a:p>
            <a:pPr>
              <a:spcAft>
                <a:spcPts val="0"/>
              </a:spcAft>
            </a:pPr>
            <a:endParaRPr lang="en-US" dirty="0" smtClean="0"/>
          </a:p>
          <a:p>
            <a:pPr>
              <a:spcAft>
                <a:spcPts val="0"/>
              </a:spcAft>
            </a:pPr>
            <a:r>
              <a:rPr lang="en-US" dirty="0" smtClean="0"/>
              <a:t>Ithaka collaboration on print management</a:t>
            </a:r>
          </a:p>
          <a:p>
            <a:pPr>
              <a:spcAft>
                <a:spcPts val="0"/>
              </a:spcAft>
            </a:pPr>
            <a:endParaRPr lang="en-US" dirty="0" smtClean="0"/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2178B5"/>
                </a:solidFill>
              </a:rPr>
              <a:t>Rethinking the boundaries of the academic library</a:t>
            </a:r>
          </a:p>
          <a:p>
            <a:pPr>
              <a:spcAft>
                <a:spcPts val="0"/>
              </a:spcAft>
            </a:pPr>
            <a:endParaRPr lang="en-US" dirty="0" smtClean="0"/>
          </a:p>
          <a:p>
            <a:pPr>
              <a:spcAft>
                <a:spcPts val="0"/>
              </a:spcAft>
            </a:pPr>
            <a:r>
              <a:rPr lang="en-US" dirty="0" smtClean="0">
                <a:solidFill>
                  <a:srgbClr val="2178B5"/>
                </a:solidFill>
              </a:rPr>
              <a:t>Managing research collections ‘in the cloud’ </a:t>
            </a:r>
          </a:p>
          <a:p>
            <a:pPr>
              <a:spcAft>
                <a:spcPts val="0"/>
              </a:spcAft>
            </a:pPr>
            <a:endParaRPr lang="en-US" dirty="0" smtClean="0">
              <a:solidFill>
                <a:srgbClr val="2178B5"/>
              </a:solidFill>
            </a:endParaRPr>
          </a:p>
          <a:p>
            <a:pPr>
              <a:spcAft>
                <a:spcPts val="0"/>
              </a:spcAft>
            </a:pPr>
            <a:r>
              <a:rPr lang="en-US" dirty="0" smtClean="0"/>
              <a:t>Shared print collections: modeling infrastructure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28600" y="228600"/>
          <a:ext cx="8601556" cy="6041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Left Arrow 4"/>
          <p:cNvSpPr/>
          <p:nvPr/>
        </p:nvSpPr>
        <p:spPr bwMode="auto">
          <a:xfrm>
            <a:off x="3124200" y="685800"/>
            <a:ext cx="5029200" cy="1463040"/>
          </a:xfrm>
          <a:prstGeom prst="leftArrow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Special Collections repositories, IRLA,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      non-North American universities</a:t>
            </a:r>
          </a:p>
        </p:txBody>
      </p:sp>
      <p:sp>
        <p:nvSpPr>
          <p:cNvPr id="6" name="Left Arrow 5"/>
          <p:cNvSpPr/>
          <p:nvPr/>
        </p:nvSpPr>
        <p:spPr bwMode="auto">
          <a:xfrm>
            <a:off x="1600200" y="2590800"/>
            <a:ext cx="2377440" cy="914400"/>
          </a:xfrm>
          <a:prstGeom prst="left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Top third ARL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7" name="Left Arrow 6"/>
          <p:cNvSpPr/>
          <p:nvPr/>
        </p:nvSpPr>
        <p:spPr bwMode="auto">
          <a:xfrm>
            <a:off x="1066800" y="4648200"/>
            <a:ext cx="2377440" cy="914400"/>
          </a:xfrm>
          <a:prstGeom prst="left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Mid-tier ARL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209800" y="3429000"/>
            <a:ext cx="6248400" cy="1295400"/>
          </a:xfrm>
          <a:prstGeom prst="roundRect">
            <a:avLst/>
          </a:prstGeom>
          <a:solidFill>
            <a:schemeClr val="tx2"/>
          </a:solidFill>
          <a:ln w="3810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i="1" dirty="0" smtClean="0"/>
              <a:t>Institutional capacity to uphold </a:t>
            </a:r>
          </a:p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i="1" dirty="0" smtClean="0"/>
              <a:t>traditional stewardship mission varies a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</a:rPr>
              <a:t>cross</a:t>
            </a:r>
            <a:r>
              <a:rPr kumimoji="0" lang="en-US" sz="20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</a:rPr>
              <a:t>OCLC Research Libraries Partnership</a:t>
            </a: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06240" y="5354157"/>
            <a:ext cx="5837560" cy="437043"/>
          </a:xfrm>
          <a:prstGeom prst="rect">
            <a:avLst/>
          </a:prstGeom>
          <a:solidFill>
            <a:schemeClr val="tx2">
              <a:alpha val="63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Proportion of uniquely-held titles in library collection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096000"/>
            <a:ext cx="3280065" cy="2954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100" b="1" dirty="0" smtClean="0"/>
              <a:t>OCLC Research</a:t>
            </a:r>
            <a:r>
              <a:rPr lang="en-US" sz="1100" b="1" i="1" dirty="0" smtClean="0"/>
              <a:t>. Data current as of June 2011</a:t>
            </a:r>
            <a:r>
              <a:rPr lang="en-US" sz="1100" b="1" dirty="0" smtClean="0"/>
              <a:t>.</a:t>
            </a:r>
            <a:endParaRPr lang="en-US" sz="11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22350" y="0"/>
            <a:ext cx="7888250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 N=15,9M unique holdings in OCLC Research Library Partner collections</a:t>
            </a:r>
            <a:endParaRPr 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Stewardship is an immense privilege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977" y="1295400"/>
            <a:ext cx="8251823" cy="4691064"/>
          </a:xfrm>
        </p:spPr>
        <p:txBody>
          <a:bodyPr/>
          <a:lstStyle/>
          <a:p>
            <a:pPr>
              <a:spcAft>
                <a:spcPts val="0"/>
              </a:spcAft>
              <a:buNone/>
            </a:pPr>
            <a:r>
              <a:rPr lang="en-US" dirty="0" smtClean="0"/>
              <a:t> . . . and a considerable institutional investment.</a:t>
            </a:r>
          </a:p>
          <a:p>
            <a:pPr>
              <a:spcAft>
                <a:spcPts val="0"/>
              </a:spcAft>
              <a:buNone/>
            </a:pPr>
            <a:endParaRPr lang="en-US" dirty="0" smtClean="0"/>
          </a:p>
          <a:p>
            <a:pPr>
              <a:spcAft>
                <a:spcPts val="0"/>
              </a:spcAft>
              <a:buNone/>
            </a:pPr>
            <a:r>
              <a:rPr lang="en-US" dirty="0" smtClean="0"/>
              <a:t> Assuming (</a:t>
            </a:r>
            <a:r>
              <a:rPr lang="en-US" i="1" dirty="0" smtClean="0">
                <a:solidFill>
                  <a:schemeClr val="accent2"/>
                </a:solidFill>
              </a:rPr>
              <a:t>improbably</a:t>
            </a:r>
            <a:r>
              <a:rPr lang="en-US" dirty="0" smtClean="0"/>
              <a:t>) that every ORLP holding in WorldCat represents a single print volume in open stacks:</a:t>
            </a:r>
          </a:p>
          <a:p>
            <a:pPr>
              <a:buNone/>
            </a:pPr>
            <a:r>
              <a:rPr lang="en-US" dirty="0" smtClean="0"/>
              <a:t>  	[196M </a:t>
            </a:r>
            <a:r>
              <a:rPr lang="en-US" dirty="0" err="1" smtClean="0"/>
              <a:t>vols</a:t>
            </a:r>
            <a:r>
              <a:rPr lang="en-US" dirty="0" smtClean="0"/>
              <a:t> * $4.26] =  $ </a:t>
            </a:r>
            <a:r>
              <a:rPr lang="en-US" b="1" dirty="0" smtClean="0">
                <a:solidFill>
                  <a:schemeClr val="accent1"/>
                </a:solidFill>
              </a:rPr>
              <a:t>839M </a:t>
            </a:r>
            <a:r>
              <a:rPr lang="en-US" dirty="0" smtClean="0"/>
              <a:t>aggregate annual cost*</a:t>
            </a:r>
          </a:p>
          <a:p>
            <a:pPr>
              <a:buNone/>
            </a:pPr>
            <a:r>
              <a:rPr lang="en-US" dirty="0" smtClean="0"/>
              <a:t>                                  or at best</a:t>
            </a:r>
          </a:p>
          <a:p>
            <a:pPr>
              <a:buNone/>
            </a:pPr>
            <a:r>
              <a:rPr lang="en-US" dirty="0" smtClean="0"/>
              <a:t>	[196M </a:t>
            </a:r>
            <a:r>
              <a:rPr lang="en-US" dirty="0" err="1" smtClean="0"/>
              <a:t>vols</a:t>
            </a:r>
            <a:r>
              <a:rPr lang="en-US" dirty="0" smtClean="0"/>
              <a:t> *  $ .86] =  $ </a:t>
            </a:r>
            <a:r>
              <a:rPr lang="en-US" b="1" dirty="0" smtClean="0">
                <a:solidFill>
                  <a:schemeClr val="accent1"/>
                </a:solidFill>
              </a:rPr>
              <a:t>232M</a:t>
            </a:r>
            <a:r>
              <a:rPr lang="en-US" dirty="0" smtClean="0"/>
              <a:t> aggregate annual cost* </a:t>
            </a:r>
          </a:p>
          <a:p>
            <a:pPr>
              <a:buNone/>
            </a:pPr>
            <a:r>
              <a:rPr lang="en-US" dirty="0" smtClean="0"/>
              <a:t>   if those same volumes are managed in high-density stores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685800" y="4572000"/>
            <a:ext cx="7696200" cy="1328023"/>
          </a:xfrm>
          <a:prstGeom prst="round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i="1" dirty="0" smtClean="0"/>
              <a:t>the library system depends on the survivability of this collective resource - a more cost-effective, </a:t>
            </a:r>
            <a:r>
              <a:rPr lang="en-US" i="1" dirty="0" smtClean="0">
                <a:solidFill>
                  <a:schemeClr val="tx2"/>
                </a:solidFill>
              </a:rPr>
              <a:t>cooperative strategy is needed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6019800"/>
            <a:ext cx="4873835" cy="333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Courant &amp; Nielson “On the cost of keeping a book” (CLIR, 2010)</a:t>
            </a:r>
            <a:endParaRPr lang="en-US" sz="1400" b="0" dirty="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28600" y="152400"/>
          <a:ext cx="8668712" cy="6292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096000"/>
            <a:ext cx="3299301" cy="2954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100" b="1" dirty="0" smtClean="0"/>
              <a:t>OCLC Research</a:t>
            </a:r>
            <a:r>
              <a:rPr lang="en-US" sz="1100" b="1" i="1" dirty="0" smtClean="0"/>
              <a:t>. Data current as of May 2011</a:t>
            </a:r>
            <a:r>
              <a:rPr lang="en-US" sz="1100" b="1" dirty="0" smtClean="0"/>
              <a:t>.</a:t>
            </a:r>
            <a:endParaRPr lang="en-US" sz="11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838200" y="2547068"/>
            <a:ext cx="7772400" cy="424732"/>
            <a:chOff x="838200" y="2547068"/>
            <a:chExt cx="7772400" cy="424732"/>
          </a:xfrm>
        </p:grpSpPr>
        <p:cxnSp>
          <p:nvCxnSpPr>
            <p:cNvPr id="11" name="Straight Connector 10"/>
            <p:cNvCxnSpPr/>
            <p:nvPr/>
          </p:nvCxnSpPr>
          <p:spPr bwMode="auto">
            <a:xfrm>
              <a:off x="838200" y="2819400"/>
              <a:ext cx="7772400" cy="0"/>
            </a:xfrm>
            <a:prstGeom prst="line">
              <a:avLst/>
            </a:prstGeom>
            <a:noFill/>
            <a:ln w="28575" cap="flat" cmpd="sng" algn="ctr">
              <a:solidFill>
                <a:srgbClr val="0070C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5029200" y="2547068"/>
              <a:ext cx="2327881" cy="424732"/>
            </a:xfrm>
            <a:prstGeom prst="rect">
              <a:avLst/>
            </a:prstGeom>
            <a:solidFill>
              <a:schemeClr val="bg1">
                <a:alpha val="92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70C0"/>
                  </a:solidFill>
                </a:rPr>
                <a:t>Median overlap 31%</a:t>
              </a:r>
              <a:endParaRPr lang="en-US" sz="18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371600" y="1219200"/>
            <a:ext cx="424732" cy="3581400"/>
            <a:chOff x="1371600" y="1219200"/>
            <a:chExt cx="424732" cy="3581400"/>
          </a:xfrm>
        </p:grpSpPr>
        <p:cxnSp>
          <p:nvCxnSpPr>
            <p:cNvPr id="15" name="Straight Connector 14"/>
            <p:cNvCxnSpPr/>
            <p:nvPr/>
          </p:nvCxnSpPr>
          <p:spPr bwMode="auto">
            <a:xfrm rot="5400000" flipH="1" flipV="1">
              <a:off x="-114300" y="3009900"/>
              <a:ext cx="3581400" cy="0"/>
            </a:xfrm>
            <a:prstGeom prst="line">
              <a:avLst/>
            </a:prstGeom>
            <a:noFill/>
            <a:ln w="28575" cap="flat" cmpd="sng" algn="ctr">
              <a:solidFill>
                <a:srgbClr val="0070C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 rot="16200000">
              <a:off x="331860" y="2723582"/>
              <a:ext cx="2504212" cy="424732"/>
            </a:xfrm>
            <a:prstGeom prst="rect">
              <a:avLst/>
            </a:prstGeom>
            <a:solidFill>
              <a:schemeClr val="bg1">
                <a:alpha val="92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0070C0"/>
                  </a:solidFill>
                </a:rPr>
                <a:t>Median holdings 1.3M</a:t>
              </a:r>
              <a:endParaRPr lang="en-US" sz="1800" dirty="0">
                <a:solidFill>
                  <a:srgbClr val="0070C0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943600" y="5029200"/>
            <a:ext cx="1981200" cy="40011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>
                <a:solidFill>
                  <a:srgbClr val="002060"/>
                </a:solidFill>
              </a:rPr>
              <a:t>N=~4.3M titles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1524000"/>
            <a:ext cx="5334000" cy="1022382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800" i="1" dirty="0" smtClean="0"/>
              <a:t>Libraries in this quadrant likely to exercise greatest pressure?</a:t>
            </a:r>
            <a:endParaRPr lang="en-US" sz="18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228600" y="152400"/>
          <a:ext cx="8668712" cy="6292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24400" y="3276600"/>
            <a:ext cx="660758" cy="2770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Cornell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2895600"/>
            <a:ext cx="825867" cy="2770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UT Austin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2514600" y="2209800"/>
            <a:ext cx="603050" cy="2770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Brown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2057400"/>
            <a:ext cx="724878" cy="2770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Houston</a:t>
            </a:r>
            <a:endParaRPr lang="en-US" sz="1100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838200" y="2819400"/>
            <a:ext cx="7772400" cy="0"/>
          </a:xfrm>
          <a:prstGeom prst="line">
            <a:avLst/>
          </a:prstGeom>
          <a:noFill/>
          <a:ln w="28575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8396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04800"/>
            <a:ext cx="714894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 bwMode="auto">
          <a:xfrm rot="13377126">
            <a:off x="6781800" y="4419600"/>
            <a:ext cx="978408" cy="484632"/>
          </a:xfrm>
          <a:prstGeom prst="rightArrow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0" name="Right Arrow 9"/>
          <p:cNvSpPr/>
          <p:nvPr/>
        </p:nvSpPr>
        <p:spPr bwMode="auto">
          <a:xfrm rot="2538251">
            <a:off x="3007497" y="1561563"/>
            <a:ext cx="978408" cy="484632"/>
          </a:xfrm>
          <a:prstGeom prst="rightArrow">
            <a:avLst/>
          </a:prstGeom>
          <a:solidFill>
            <a:srgbClr val="21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81 -0.05741 L -0.12014 -0.15741 " pathEditMode="relative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L 0.09271 0.1148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Print management:</a:t>
            </a:r>
            <a:br>
              <a:rPr lang="en-US" dirty="0" smtClean="0"/>
            </a:br>
            <a:r>
              <a:rPr lang="en-US" i="1" dirty="0" smtClean="0"/>
              <a:t>institutional imperatives may be strong</a:t>
            </a:r>
            <a:endParaRPr lang="en-US" dirty="0"/>
          </a:p>
        </p:txBody>
      </p:sp>
      <p:pic>
        <p:nvPicPr>
          <p:cNvPr id="112643" name="Picture 3"/>
          <p:cNvPicPr>
            <a:picLocks noChangeAspect="1" noChangeArrowheads="1"/>
          </p:cNvPicPr>
          <p:nvPr/>
        </p:nvPicPr>
        <p:blipFill>
          <a:blip r:embed="rId3" cstate="print"/>
          <a:srcRect l="9375" r="6250"/>
          <a:stretch>
            <a:fillRect/>
          </a:stretch>
        </p:blipFill>
        <p:spPr bwMode="auto">
          <a:xfrm>
            <a:off x="3777678" y="1219200"/>
            <a:ext cx="5366322" cy="4267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TextBox 12"/>
          <p:cNvSpPr txBox="1"/>
          <p:nvPr/>
        </p:nvSpPr>
        <p:spPr>
          <a:xfrm>
            <a:off x="0" y="2133600"/>
            <a:ext cx="44350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002060"/>
                </a:solidFill>
              </a:rPr>
              <a:t>  &gt;60% of mass-digitized titles in OCLC Research Library Partnership are ‘widely-held’</a:t>
            </a:r>
            <a:endParaRPr lang="en-US" sz="2000" i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733800"/>
            <a:ext cx="4286751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i="1" dirty="0" smtClean="0">
                <a:solidFill>
                  <a:schemeClr val="accent1"/>
                </a:solidFill>
              </a:rPr>
              <a:t>Pull of the network  </a:t>
            </a:r>
          </a:p>
          <a:p>
            <a:pPr>
              <a:spcBef>
                <a:spcPts val="600"/>
              </a:spcBef>
            </a:pPr>
            <a:r>
              <a:rPr lang="en-US" sz="2000" i="1" dirty="0" smtClean="0">
                <a:solidFill>
                  <a:schemeClr val="accent1"/>
                </a:solidFill>
              </a:rPr>
              <a:t>	  Push of economic drivers</a:t>
            </a:r>
            <a:endParaRPr lang="en-US" sz="2000" i="1" dirty="0">
              <a:solidFill>
                <a:schemeClr val="accent1"/>
              </a:solidFill>
            </a:endParaRPr>
          </a:p>
        </p:txBody>
      </p:sp>
      <p:sp>
        <p:nvSpPr>
          <p:cNvPr id="10" name="Right Arrow 9"/>
          <p:cNvSpPr/>
          <p:nvPr/>
        </p:nvSpPr>
        <p:spPr bwMode="auto">
          <a:xfrm rot="10800000">
            <a:off x="2667001" y="3733800"/>
            <a:ext cx="978408" cy="484632"/>
          </a:xfrm>
          <a:prstGeom prst="rightArrow">
            <a:avLst/>
          </a:prstGeom>
          <a:solidFill>
            <a:srgbClr val="21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240792" y="4163568"/>
            <a:ext cx="978408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5029200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/>
              <a:t>Combine to create powerful incentives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to </a:t>
            </a:r>
            <a:r>
              <a:rPr lang="en-US" sz="2000" i="1" dirty="0" smtClean="0">
                <a:solidFill>
                  <a:srgbClr val="002060"/>
                </a:solidFill>
              </a:rPr>
              <a:t>externalize print management operations</a:t>
            </a:r>
            <a:endParaRPr lang="en-US" sz="2000" i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62800" y="4953000"/>
            <a:ext cx="1619354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2060"/>
                </a:solidFill>
              </a:rPr>
              <a:t>N=4.3M titles</a:t>
            </a:r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6096000"/>
            <a:ext cx="3299301" cy="2954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100" b="1" dirty="0" smtClean="0"/>
              <a:t>OCLC Research</a:t>
            </a:r>
            <a:r>
              <a:rPr lang="en-US" sz="1100" b="1" i="1" dirty="0" smtClean="0"/>
              <a:t>. Data current as of May 2011</a:t>
            </a:r>
            <a:r>
              <a:rPr lang="en-US" sz="1100" b="1" dirty="0" smtClean="0"/>
              <a:t>.</a:t>
            </a:r>
            <a:endParaRPr lang="en-US" sz="11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 … but core infrastructure is lacking</a:t>
            </a:r>
            <a:endParaRPr lang="en-US" i="1" dirty="0"/>
          </a:p>
        </p:txBody>
      </p:sp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2" cstate="print"/>
          <a:srcRect b="1465"/>
          <a:stretch>
            <a:fillRect/>
          </a:stretch>
        </p:blipFill>
        <p:spPr bwMode="auto">
          <a:xfrm>
            <a:off x="152400" y="1219200"/>
            <a:ext cx="8610600" cy="51252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2819400" y="1828800"/>
            <a:ext cx="4435038" cy="1200329"/>
          </a:xfrm>
          <a:prstGeom prst="rect">
            <a:avLst/>
          </a:prstGeom>
          <a:solidFill>
            <a:schemeClr val="tx2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002060"/>
                </a:solidFill>
              </a:rPr>
              <a:t>New policy frameworks; discovery, authentication and delivery services needed to achieve this</a:t>
            </a:r>
            <a:endParaRPr lang="en-US" sz="2000" i="1" dirty="0">
              <a:solidFill>
                <a:srgbClr val="00206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6096000" y="2971800"/>
            <a:ext cx="1219200" cy="99060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0" y="6096000"/>
            <a:ext cx="3299301" cy="29546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100" b="1" dirty="0" smtClean="0"/>
              <a:t>OCLC Research</a:t>
            </a:r>
            <a:r>
              <a:rPr lang="en-US" sz="1100" b="1" i="1" dirty="0" smtClean="0"/>
              <a:t>. Data current as of May 2011</a:t>
            </a:r>
            <a:r>
              <a:rPr lang="en-US" sz="1100" b="1" dirty="0" smtClean="0"/>
              <a:t>.</a:t>
            </a:r>
            <a:endParaRPr lang="en-US" sz="11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76400" y="1219200"/>
            <a:ext cx="6911636" cy="461665"/>
          </a:xfrm>
          <a:prstGeom prst="rect">
            <a:avLst/>
          </a:prstGeom>
          <a:solidFill>
            <a:schemeClr val="tx2">
              <a:alpha val="87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4.3M titles in OCLC Research Library Partner collections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Print Archives Pilot project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34976" y="1371600"/>
            <a:ext cx="8328023" cy="46482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 Collaborative effort - OCLC Cooperative Platform and OCLC Research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 Transitioning bibliographic infrastructure built for   cooperative cataloging to one adapted for shared resource management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 Leveraging </a:t>
            </a:r>
            <a:r>
              <a:rPr lang="en-US" dirty="0" smtClean="0">
                <a:solidFill>
                  <a:srgbClr val="0070C0"/>
                </a:solidFill>
              </a:rPr>
              <a:t>Local Holdings Record</a:t>
            </a:r>
            <a:r>
              <a:rPr lang="en-US" dirty="0" smtClean="0"/>
              <a:t> as item-level holdings registry; </a:t>
            </a:r>
            <a:r>
              <a:rPr lang="en-US" dirty="0" smtClean="0">
                <a:solidFill>
                  <a:srgbClr val="0070C0"/>
                </a:solidFill>
              </a:rPr>
              <a:t>583 Action Note </a:t>
            </a:r>
            <a:r>
              <a:rPr lang="en-US" dirty="0" smtClean="0"/>
              <a:t>for disclosing retention commitments and condition statements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 Participating libraries: Stanford, UCLA, UC San Diego, UC SRLF, University of Oregon, University of Minnesota, University of Indiana, and CRL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smtClean="0"/>
              <a:t>Draft metadata guidelines in review; sample LHR creation late June; data loading in July; testing in August</a:t>
            </a:r>
          </a:p>
          <a:p>
            <a:endParaRPr lang="en-US" dirty="0" smtClean="0"/>
          </a:p>
          <a:p>
            <a:r>
              <a:rPr lang="en-US" dirty="0" smtClean="0"/>
              <a:t>Documentation:</a:t>
            </a:r>
          </a:p>
          <a:p>
            <a:pPr marL="458788" lvl="2" indent="12700">
              <a:buFont typeface="Arial" pitchFamily="34" charset="0"/>
              <a:buChar char="•"/>
            </a:pPr>
            <a:r>
              <a:rPr lang="en-US" sz="1900" dirty="0" smtClean="0"/>
              <a:t>  </a:t>
            </a:r>
            <a:r>
              <a:rPr lang="en-US" sz="1900" dirty="0" smtClean="0">
                <a:hlinkClick r:id="rId2"/>
              </a:rPr>
              <a:t>Draft metadata guidelines</a:t>
            </a:r>
            <a:r>
              <a:rPr lang="en-US" sz="1900" dirty="0" smtClean="0"/>
              <a:t> [Google Docs]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Update sessions</a:t>
            </a:r>
            <a:r>
              <a:rPr lang="en-US" dirty="0" smtClean="0"/>
              <a:t>  [</a:t>
            </a:r>
            <a:r>
              <a:rPr lang="en-US" dirty="0" err="1" smtClean="0"/>
              <a:t>SlideShare</a:t>
            </a:r>
            <a:r>
              <a:rPr lang="en-US" dirty="0" smtClean="0"/>
              <a:t>]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Contacts:</a:t>
            </a:r>
          </a:p>
          <a:p>
            <a:pPr lvl="1">
              <a:buNone/>
            </a:pPr>
            <a:r>
              <a:rPr lang="en-US" dirty="0" smtClean="0"/>
              <a:t>Kathryn Harnish (</a:t>
            </a:r>
            <a:r>
              <a:rPr lang="en-US" dirty="0" smtClean="0">
                <a:hlinkClick r:id="rId4"/>
              </a:rPr>
              <a:t>harnishk@oclc.org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 smtClean="0"/>
              <a:t>Constance Malpas (</a:t>
            </a:r>
            <a:r>
              <a:rPr lang="en-US" dirty="0" smtClean="0">
                <a:hlinkClick r:id="rId5"/>
              </a:rPr>
              <a:t>malpasc@oclc.org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 smtClean="0"/>
              <a:t>Dennis Massie (</a:t>
            </a:r>
            <a:r>
              <a:rPr lang="en-US" dirty="0" smtClean="0">
                <a:hlinkClick r:id="rId6"/>
              </a:rPr>
              <a:t>massied@oclc.org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Thanks for your attention.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24200"/>
            <a:ext cx="6400800" cy="1930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err="1" smtClean="0"/>
              <a:t>Lorcan</a:t>
            </a:r>
            <a:r>
              <a:rPr lang="en-US" dirty="0" smtClean="0"/>
              <a:t> Dempsey (</a:t>
            </a:r>
            <a:r>
              <a:rPr lang="en-US" dirty="0" smtClean="0">
                <a:hlinkClick r:id="rId2"/>
              </a:rPr>
              <a:t>dempseyl@oclc.org</a:t>
            </a:r>
            <a:r>
              <a:rPr lang="en-US" dirty="0" smtClean="0"/>
              <a:t>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Brian Lavoie (</a:t>
            </a:r>
            <a:r>
              <a:rPr lang="en-US" dirty="0" smtClean="0">
                <a:hlinkClick r:id="rId3"/>
              </a:rPr>
              <a:t>lavoie@oclc.og</a:t>
            </a:r>
            <a:r>
              <a:rPr lang="en-US" dirty="0" smtClean="0"/>
              <a:t>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Constance Malpas (</a:t>
            </a:r>
            <a:r>
              <a:rPr lang="en-US" dirty="0" smtClean="0">
                <a:hlinkClick r:id="rId4"/>
              </a:rPr>
              <a:t>malpasc@oclc.org</a:t>
            </a:r>
            <a:r>
              <a:rPr lang="en-US" dirty="0" smtClean="0"/>
              <a:t>)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04800" y="1600200"/>
            <a:ext cx="8458200" cy="4690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3:00 – 3:50 Project Briefings, Part I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>Research Information Management – </a:t>
            </a:r>
            <a:r>
              <a:rPr lang="en-US" sz="1800" b="0" i="1" dirty="0" smtClean="0">
                <a:solidFill>
                  <a:schemeClr val="bg1">
                    <a:lumMod val="50000"/>
                  </a:schemeClr>
                </a:solidFill>
              </a:rPr>
              <a:t>Salon B</a:t>
            </a: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>Metadata Support &amp; Management – </a:t>
            </a:r>
            <a:r>
              <a:rPr lang="en-US" sz="1800" b="0" i="1" dirty="0" smtClean="0">
                <a:solidFill>
                  <a:schemeClr val="bg1">
                    <a:lumMod val="50000"/>
                  </a:schemeClr>
                </a:solidFill>
              </a:rPr>
              <a:t>Salon C</a:t>
            </a: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>The SHARES Partnership – </a:t>
            </a:r>
            <a:r>
              <a:rPr lang="en-US" sz="1800" b="0" i="1" dirty="0" smtClean="0">
                <a:solidFill>
                  <a:schemeClr val="bg1">
                    <a:lumMod val="50000"/>
                  </a:schemeClr>
                </a:solidFill>
              </a:rPr>
              <a:t>Salon F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4:00 – 4:50 Project Briefings, Part II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>System-wide Organization – </a:t>
            </a:r>
            <a:r>
              <a:rPr lang="en-US" sz="1800" b="0" i="1" dirty="0" smtClean="0">
                <a:solidFill>
                  <a:schemeClr val="bg1">
                    <a:lumMod val="50000"/>
                  </a:schemeClr>
                </a:solidFill>
              </a:rPr>
              <a:t>Salon B</a:t>
            </a: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>OCLC Innovation Lab and the OCLC Developer Network – </a:t>
            </a:r>
            <a:r>
              <a:rPr lang="en-US" sz="1800" b="0" i="1" dirty="0" smtClean="0">
                <a:solidFill>
                  <a:schemeClr val="bg1">
                    <a:lumMod val="50000"/>
                  </a:schemeClr>
                </a:solidFill>
              </a:rPr>
              <a:t>Salon F</a:t>
            </a: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b="0" dirty="0" smtClean="0">
                <a:solidFill>
                  <a:schemeClr val="bg1">
                    <a:lumMod val="50000"/>
                  </a:schemeClr>
                </a:solidFill>
              </a:rPr>
              <a:t>Mobilizing Unique Materials – </a:t>
            </a:r>
            <a:r>
              <a:rPr lang="en-US" sz="1800" b="0" i="1" dirty="0" smtClean="0">
                <a:solidFill>
                  <a:schemeClr val="bg1">
                    <a:lumMod val="50000"/>
                  </a:schemeClr>
                </a:solidFill>
              </a:rPr>
              <a:t>Salon C</a:t>
            </a:r>
          </a:p>
          <a:p>
            <a:r>
              <a:rPr lang="en-US" sz="2000" dirty="0" smtClean="0"/>
              <a:t>5:00 – 6:30 Reception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0" i="1" dirty="0" err="1" smtClean="0"/>
              <a:t>Leavey</a:t>
            </a:r>
            <a:r>
              <a:rPr lang="en-US" sz="1800" b="0" i="1" dirty="0" smtClean="0"/>
              <a:t> Esplanade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533400"/>
            <a:ext cx="5105400" cy="2148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Next Up:</a:t>
            </a:r>
          </a:p>
          <a:p>
            <a:pPr algn="ctr"/>
            <a:endParaRPr lang="en-US" sz="3200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Rethinking the boundaries of the academic library</a:t>
            </a:r>
            <a:endParaRPr lang="en-US" dirty="0"/>
          </a:p>
        </p:txBody>
      </p:sp>
      <p:pic>
        <p:nvPicPr>
          <p:cNvPr id="1026" name="Picture 2" descr="http://chronicle.com/img/photos/biz/OSU-Thompson-Library-West-Atri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962400"/>
            <a:ext cx="2971800" cy="2228850"/>
          </a:xfrm>
          <a:prstGeom prst="rect">
            <a:avLst/>
          </a:prstGeom>
          <a:noFill/>
        </p:spPr>
      </p:pic>
      <p:pic>
        <p:nvPicPr>
          <p:cNvPr id="1028" name="Picture 4" descr="money-bag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828800"/>
            <a:ext cx="1752600" cy="1752600"/>
          </a:xfrm>
          <a:prstGeom prst="rect">
            <a:avLst/>
          </a:prstGeom>
          <a:noFill/>
        </p:spPr>
      </p:pic>
      <p:pic>
        <p:nvPicPr>
          <p:cNvPr id="1030" name="Picture 6" descr="Networ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1905000"/>
            <a:ext cx="1828800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1447800"/>
            <a:ext cx="2828018" cy="428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“Pull” of the Network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0" y="1524000"/>
            <a:ext cx="2821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“Push” of Economics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3505200"/>
            <a:ext cx="254909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Academic Libraries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Bent Arrow 11"/>
          <p:cNvSpPr/>
          <p:nvPr/>
        </p:nvSpPr>
        <p:spPr bwMode="auto">
          <a:xfrm rot="10800000">
            <a:off x="6752851" y="3776236"/>
            <a:ext cx="762000" cy="838200"/>
          </a:xfrm>
          <a:prstGeom prst="bentArrow">
            <a:avLst/>
          </a:prstGeom>
          <a:solidFill>
            <a:srgbClr val="21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3" name="Bent Arrow 12"/>
          <p:cNvSpPr/>
          <p:nvPr/>
        </p:nvSpPr>
        <p:spPr bwMode="auto">
          <a:xfrm rot="16200000">
            <a:off x="1714500" y="3619500"/>
            <a:ext cx="762000" cy="838200"/>
          </a:xfrm>
          <a:prstGeom prst="bentArrow">
            <a:avLst/>
          </a:prstGeom>
          <a:solidFill>
            <a:srgbClr val="21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72200" y="4724400"/>
            <a:ext cx="811441" cy="14338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8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977" y="147641"/>
            <a:ext cx="8328023" cy="995360"/>
          </a:xfrm>
        </p:spPr>
        <p:txBody>
          <a:bodyPr/>
          <a:lstStyle/>
          <a:p>
            <a:r>
              <a:rPr lang="en-US" dirty="0" smtClean="0"/>
              <a:t>Academic libraries: Coasian interpretation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534399" cy="5453065"/>
          </a:xfrm>
        </p:spPr>
        <p:txBody>
          <a:bodyPr/>
          <a:lstStyle/>
          <a:p>
            <a:r>
              <a:rPr lang="en-US" dirty="0" smtClean="0"/>
              <a:t>Framework to organize thinking about shifts in boundaries of academic library …</a:t>
            </a:r>
          </a:p>
          <a:p>
            <a:pPr lvl="1"/>
            <a:r>
              <a:rPr lang="en-US" dirty="0" smtClean="0"/>
              <a:t>… in network environment</a:t>
            </a:r>
          </a:p>
          <a:p>
            <a:pPr lvl="1"/>
            <a:r>
              <a:rPr lang="en-US" dirty="0" smtClean="0"/>
              <a:t>… lingering climate of austerity</a:t>
            </a:r>
          </a:p>
          <a:p>
            <a:r>
              <a:rPr lang="en-US" dirty="0" smtClean="0"/>
              <a:t>Two questions:</a:t>
            </a:r>
          </a:p>
          <a:p>
            <a:pPr lvl="1"/>
            <a:r>
              <a:rPr lang="en-US" i="1" dirty="0" smtClean="0"/>
              <a:t>What is an academic library?</a:t>
            </a:r>
            <a:r>
              <a:rPr lang="en-US" dirty="0" smtClean="0"/>
              <a:t> A bundle of information-related resources and services that a university has chosen to provide internally</a:t>
            </a:r>
          </a:p>
          <a:p>
            <a:pPr lvl="1"/>
            <a:r>
              <a:rPr lang="en-US" i="1" dirty="0" smtClean="0"/>
              <a:t>What determines the boundaries of the library?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2178B5"/>
                </a:solidFill>
              </a:rPr>
              <a:t>Transaction costs</a:t>
            </a:r>
          </a:p>
        </p:txBody>
      </p:sp>
      <p:pic>
        <p:nvPicPr>
          <p:cNvPr id="8194" name="Picture 2" descr="http://organizationsandmarkets.files.wordpress.com/2009/12/coase-nobel-a.jpg?w=84&amp;h=1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4343400"/>
            <a:ext cx="800100" cy="11239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 bwMode="auto">
          <a:xfrm>
            <a:off x="2743200" y="5029200"/>
            <a:ext cx="2286000" cy="1295400"/>
          </a:xfrm>
          <a:prstGeom prst="rect">
            <a:avLst/>
          </a:prstGeom>
          <a:solidFill>
            <a:srgbClr val="21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rebuchet MS" pitchFamily="34" charset="0"/>
              </a:rPr>
              <a:t>Organization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5334000" y="3886200"/>
            <a:ext cx="1371600" cy="609600"/>
          </a:xfrm>
          <a:prstGeom prst="ellipse">
            <a:avLst/>
          </a:prstGeom>
          <a:solidFill>
            <a:srgbClr val="FF7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</a:rPr>
              <a:t>Activity</a:t>
            </a:r>
          </a:p>
        </p:txBody>
      </p:sp>
      <p:sp>
        <p:nvSpPr>
          <p:cNvPr id="10" name="Right Arrow 9"/>
          <p:cNvSpPr/>
          <p:nvPr/>
        </p:nvSpPr>
        <p:spPr bwMode="auto">
          <a:xfrm rot="10800000">
            <a:off x="5181600" y="5562600"/>
            <a:ext cx="838200" cy="304800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172200" y="5257800"/>
            <a:ext cx="1295400" cy="914400"/>
          </a:xfrm>
          <a:prstGeom prst="roundRect">
            <a:avLst/>
          </a:prstGeom>
          <a:solidFill>
            <a:schemeClr val="tx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</a:rPr>
              <a:t>External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/>
              <a:t>Provider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43200" y="3962400"/>
            <a:ext cx="24207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Transaction costs rise: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Internalize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9400" y="4267200"/>
            <a:ext cx="23534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Transaction costs fall: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Externalize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" y="5486400"/>
            <a:ext cx="1377300" cy="3270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Ronald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Coase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ight Arrow 15"/>
          <p:cNvSpPr/>
          <p:nvPr/>
        </p:nvSpPr>
        <p:spPr bwMode="auto">
          <a:xfrm rot="8205241">
            <a:off x="4131650" y="4683773"/>
            <a:ext cx="1338861" cy="309853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7" name="Right Arrow 16"/>
          <p:cNvSpPr/>
          <p:nvPr/>
        </p:nvSpPr>
        <p:spPr bwMode="auto">
          <a:xfrm rot="5400000">
            <a:off x="6057900" y="4686300"/>
            <a:ext cx="685800" cy="304800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is reducing transaction costs …</a:t>
            </a:r>
            <a:endParaRPr lang="en-US" dirty="0"/>
          </a:p>
        </p:txBody>
      </p:sp>
      <p:pic>
        <p:nvPicPr>
          <p:cNvPr id="7170" name="Picture 2" descr="computer-hardware-and-networking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914400"/>
            <a:ext cx="1905000" cy="143282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05200" y="1371600"/>
            <a:ext cx="4608954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Computing and network technologies …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533400" y="2590800"/>
            <a:ext cx="1219200" cy="762000"/>
          </a:xfrm>
          <a:prstGeom prst="right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7" name="Right Arrow 6"/>
          <p:cNvSpPr/>
          <p:nvPr/>
        </p:nvSpPr>
        <p:spPr bwMode="auto">
          <a:xfrm rot="10800000">
            <a:off x="1828800" y="2590800"/>
            <a:ext cx="1219200" cy="762000"/>
          </a:xfrm>
          <a:prstGeom prst="rightArrow">
            <a:avLst/>
          </a:prstGeom>
          <a:solidFill>
            <a:schemeClr val="tx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0400" y="2667000"/>
            <a:ext cx="5262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… reduce the cost of establishing &amp; managing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    interactions with external parties …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2" name="Picture 4" descr="balance scale - photo/picture definition - balance scale word and phras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505200"/>
            <a:ext cx="1905000" cy="14287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276600" y="3962400"/>
            <a:ext cx="5314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… which creates incentive to re-assess mix of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   internalized &amp; externalized activities …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14400" y="5334000"/>
            <a:ext cx="1524000" cy="8382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295400" y="5105400"/>
            <a:ext cx="1524000" cy="838200"/>
          </a:xfrm>
          <a:prstGeom prst="rect">
            <a:avLst/>
          </a:prstGeom>
          <a:solidFill>
            <a:schemeClr val="bg1">
              <a:alpha val="0"/>
            </a:schemeClr>
          </a:solidFill>
          <a:ln w="254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2800" y="5181600"/>
            <a:ext cx="5673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… which reconfigures organizational boundaries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    (i.e., boundaries of the library)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60" name="Picture 8" descr="http://event.on24.com/event/13/42/15/rt/1/images/thumbnail/salesforce-u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685800"/>
            <a:ext cx="2286000" cy="1714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74754" name="Picture 2" descr="http://www.toptenreviews.com/i/rev/prod/3205-paychex-bo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057400"/>
            <a:ext cx="1047750" cy="1047750"/>
          </a:xfrm>
          <a:prstGeom prst="rect">
            <a:avLst/>
          </a:prstGeom>
          <a:noFill/>
        </p:spPr>
      </p:pic>
      <p:sp>
        <p:nvSpPr>
          <p:cNvPr id="74756" name="AutoShape 4" descr="data:image/jpg;base64,/9j/4AAQSkZJRgABAQAAAQABAAD/2wCEAAkGBhMQEBAQDxISFQ8QEBARFxQPEBEVEBIUExMWFRMQExQXHiYgFxkjGhYSHy8gLykpLSwsFR8zNTAqNigrLSkBCQoKDgwOGg8OGi0lHiEpLC0sNTUsMDUpLDIpKS4wLCosLTI1NSo1LCktLDU0LywqLSkyNTAqKiwsNTIwKjUxKf/AABEIAMIBAwMBIgACEQEDEQH/xAAcAAEAAgMBAQEAAAAAAAAAAAAAAQYCBAUHAwj/xAA4EAACAgIBAgQFAgUCBQUAAAABAgADBBESBSEGEyIxBzJBUWEUcUKBgpGxI3IzNGKSoRWDsuHx/8QAGQEBAAMBAQAAAAAAAAAAAAAAAAECBAMF/8QALhEBAAIBAgMGBQQDAAAAAAAAAAECEQMxBCFBEhNRYdHwFDJxgZGxweHxBSIz/9oADAMBAAIRAxEAPwD3GIiAiIgIiICIiAiIgIiICIiAiIgIiICIiAiIgIiICIiAiIgIiICIiAiIgIiICIiAiIgIiICIiAiIgIiICIiAiIgIiICIiAiIgIiICIiAiIgIiICIiAiIgIiICIiAiIgIiICIiAiIgIiICIiAiIgIiICIiAiIgIiICIiAiIgIiICIiAiIgIiICIiAiIgIiICIiAiIgIiICIiAiIgIiICIiAiJG4ExEQEREBERASJMiAiIgInJ6/1d8ddpXvehzJHEE+w0O5nTpbaqT7lQf7iBnERARE53iDr1WDjW5WQ3GqpdnXzMT2VFH1YnQAgdGJSWyurXYZzaTj1Wsnm14b0s5Ka5LXZdyB8wr9gACdfmWDwp1izLxKci+h6LXU86rAQysrFToHvo62PwYHWiIgIiICIiAiIgIiICIiAiJjbYFBZjoAEk/YD3MDX6j1WrHQ2XuEQfVj7n7Ae5P4lSv+LGKG0iXOB9QqgH+RO5yul4TdZyrMnIJGHS3FE3oN9l/HbRJ/Opbl6p0/GUoLcVAnHaq1e15MqKWA792ZR+5mWLamrzpOI/V699HhuE/wBNeJvfrETiIz0zvMsOieOsXLIStyth9ktHFj/tPsf7zureCxXvsTxz4hdcxHZnxK/XQrWWWVgoxCuqaVDrlpmX1Tu/DH4kP1Cz9I9L7ppLPezDewwCo6a2G+Yb3/BJ0dS1pmLfnopxvC6WnSuppzjO9Z+aPP6T+XpUmRJml5ZERATUyeoojcTyL63xRWZtfcge025X8qy3GvttFZsqt4k8fmXiNa/zA62L1BLFLI3ZSQeQIKke4YH2mvZ16ldbLBSdB+D+Wf6taM061pzKrfLZqzYymz77X7j27j6/ifHxBmI2KyV7dV4DmB6BogfN9T+25CWx4uO8U/bmn+Z1BetdYZyFUKuyfb2E4viH/kU/9n/AmPWiWsw6tgKxDdxsbGtbH1/+4HUHW69qG5KH7KXrZVb9iRPvk5yV6DElm9lVSzH9gJoZ/RrL04WXLx2D2pAOx+eU182q6i1LkU2qKRUwHzdv4u0kbzddqCWP6/8AS1yUVWNaN+2q1BY/yBnk3xH8T19R6j0zAUX/AKWu0ZOQpxcgWMAew8opzI4Bu+tev8T1TpXUKr3d1UrcFCsG7HQPb9+882+Hlxzerda6wRySnlj0/lV9tf0Vp/3whfrvHWKvlqDa11illorxr2yeIOi7U8eSL+SAD9J9uh+McXMd6qbCL6vnpuR6shPy1bgHXt3/ADKV8CWORjZnULvVlZWa4dz83FEQqgP0UFz2/b7TV+NJ/R5PSupUenKTI8klfeyvQPBvuPmH7PAvuZ43wqsgYr5NYv42OVDAitalLubWHZNAH37zT8O/ErBz2yFx7TrGXm72Ia6+G9eYGb+H99SkeLegY7eKelqaU4X02WWKFAWx085gzgdmO1Xf313m/wDFPyab+lYi11109Qz6v1JrrVfOrqesCuwgd13YP7QLJl/FDBqCPY160WNxXIbEyBjMf+m0roj8zsdV8UY2NVXdbavC4qK+ALvcWG1FSICXJ7ewM+/V+iUZdDY2TWr0OACh2B6TtdEdwQda1PKk6e9niU4mLalCdM6fWmOLKfORFKV8uKFh6j5h9W96ED0LpnjrFvyP0m7asorzWrKospsdffkgcDl7H+x+0sMoHV/hxk5eTh5WT1BTZhWB08nCWsn1qxUnzD29P/k/eXLrOd5GNkXAbNNFtoH3KIWA/wDEDQ6p4wx8exqd223qoZqsWi2+xFPs1grB4b+m9E/SZ+GvF+L1FGfEtD+WeLqVZbEJ9g6MAR9f7SufBZhZ0pcgnlfk35Ftzn5nt8wj1H/aFmj8TsCrpfTuoZmDWKsrNauuyxCwOrH9TAb0pO27jXdoFmyvH+KjWKhuuFJIsbExrr66iPcO6KV2PqNkidLpPiLGy6P1OPdW9HfbhtBddyH3oqQPodTR8A9Mrx+mYNdQAX9NS51/E9iB3c/kljKF0ysYnirKw6lH6XPxjbbVoGrn5ZcsV9u5DfysMC7j4kdPIuZclWWixaia1Z+bsCQlIUE2nQPyg+0jo3xHwco3Kl3B8dS9i5KNSyIPewiwD0jY7/TYlM+EPRaU6n11krUGjMNNeh/w0Nlu1T7A8VH7KJl476XXZ4l6KHQEW12cwQNP5XN0DD+IAgf2gWmr4rdOa6ug3Optbij20XV0uT2HGx1A0fv7d58/i5m5FPS7rMVmVudQsZF2y0s2rG1+xG/wTNL45Yyt0XIZgC1b0MpPup81V2Pt2JH85YFwHy+lJSLWrsvwql80d2VmqU8tfX8j67MJicTl+drc639NQTZZdj3ZdlhpWwoFsotRCiN34h67az7fQfadjqPQ6sR8s01HyxkcCwfmoqvNPl02/T0XI3f7g+86XVvh0OmXKHLPjOgQWFdp34824ews9A+v0npHRsLpAqcI1DLclS2i9+9gqJZDZW50DyJPtMfbi893HKI3/j1e1GhbRr8VMdubfLjnEec+fl+Xgb22s9x8p2sWuyqzy1LCpGe2hgwHf52q1+VEs3wnxcgdVqv/AE11vzLbaSVFfnnvc+/mI2w4/jc9P6740oqDU9NRHybiRyorHEMx7tsD1t/+mdrwP4aOHj/6n/HtPN++9HXZN/XX+SZ0pqRNopTaN/Bn1eHvTRtrcRmLWnlE7z4z9FjEykSZoeYREQE5XO2q230NZU5DLwZeSHQBGmI7dp1ZECv39IsarKZQFsvZSEDDsqn2J9tnvMLcO+3FFHlBOKqPUw2xX2Cge2/zLHEJyredRkXYy1GnRHDv5i/wD6j8z75/TrL60IXy7qSCu2Uhuw33Ht3AndiEOLVmZbDgaVV/Y2M4KD/q4j3/AGn1ZLarQyhrazWqt6hzDLv1gHQ77nViBSPHHUWw8PPz2HlucfyK12OfOw8Fdtdt7IP9Mj4PdB/S9Hxgw9eQDkNse/m/Lv8AoCTgfGSxs3K6Z0Wo+rIuF9uv4a12oY/y85v6BPVKKQiqijSooUD7ADQH9oHnnQPD2V0TIyVxqGyul5NnnKlL1jJxnPYrxsKh01oe+/SP5/fL8MX9Vz8bKzqvIwsEl6cd3RrrrSQfNu4Eqijivp2T2/Jl/iB5b1zpnUbus4XUk6e3lYddlXE5WMHsDeaOa+rt84Oj3na+Ingl+sYNWh5GbSRdWHYHg5HrpZ12O/b1D6qJeIgefdE8R9aFa0ZHSg96gL+oOZUlD67CxgAx/fXv9hOf4q8E9RXKxur4LUv1Guvy76huum8dxpAx9uJ4kEgniD2M9OssCgsSAANkk6AA9yTOIniZb2avCUXFPmcsVoQn2BfXqP4AMrNojd0pp3vEzWOUb+EfdwsPqXV84pVbiL0+kMptuOQtl7KDs10Ko9JbWuR3oE67zGlOrWdYvryFQ9FeuxQNVcSjV6UA/PzLHR321v8AE2cXxDfT1JcXLtrdL6xx8peKI+zxXvsknRHc/aXMGVpqRfOOi+vw9tGY7XWMw8k8O9C6p0G66nFxv13TbbDYgS5K7azrWzy9joAHsQeIOxLZk9JyerY2RR1GmvGxrquK1LYLslbAwZb3sGkXiQNIN7+plv5SOYnRwUbwvk9Q6fjphZOFZknHXy6r8Syjy7a17ViwWOprYDQ9j2H948OeE76cjN6vmILeo5CkJj0uvGmsABaFsbQLEKoLdh2/Jl75SOUDzb4fdLz8TO6hZkYRWrqOUbuYyaG8gbsbTqDtvmA7THxP0zPt6zhZ1WCzU4HnJ/zOOGuDhgHQE+kd96Mu6+JadgbfgX8sWGtvJL71xFmte/bftudTlIiYnZa1LV+aFG+KOBmZ3Tzh4uKWfIWpmZrqVWko6ua22fUexGx27TveFmyBi0V30GmypK6irWV2cgiKvmBkOtE77e/abeZ1xKrPKK2M4QWEVVO+lJIDHX5Bm1i5yWotlbBkb2I/fWvwd9tRmNkzS0RmY5MsnFSxSliqyHsVYAqf5GVvI+GuC7cvLZfwljBf7fSWjnHL6ylqUv8ANGXXR4jW0f8AlaY+kuX0jwxjYveipVb25HbP/wBx7zrASC018/PWmqy198a0LnQ76A2dS0RWscnO1r6ts2mZmWzJmi/UgHVODnnx0wXa+r7/AGm6JbKk1mN0xEQgkbkzAwMtxuYxAy3G5jECLASCAdEg6Ot6P0OvrKH4Vzep4dNtGfjZOZkC12ruqsxzVYhA4qXd1KaO/de25fZECm+D/BtqZWR1TqJRs/JHFUrJarFq+lKE/MdAAn8fky67mEmBluNzGIGW43MYgYW1BlKkbVgQQfqCNEShdCyqOntm9Pyn8tWdnRySOddiBQAw9iAP8y/ym+PejKzY+WazYKLFWxEG2srLdhr69/8A5TPrxMR243j993pf4+9ZtOjqTPZt4eMc49Pu0aPCWBkV2P0+1jfTphYLHPFx6l2G7aJE+mF1CzKotZKrGORdi28kA4Lw8pbVJ32IKN2+xE62HiWWUmvGxxhVWfMzhfO0R3K1r2B19Se32nT6B4fqwqvKp5cSeRLtsk6A39h7Cc66XOMcoxzadXi4is9uZtMTHZzOZiOuZjlvEcnFbAfhlL5L/rWOQVv0NMrE8Alu/R6NLr6H+8wzOn8lp8jGsrpR282tqAzMxTSOayf9Tidgnv777y4ajU7d1DBHF2jp7xj+vBUaumtXZiFEtsKqiHz6QFrr5s3JW3/pOoOtd9gLN3w1iNX59fBlrPHjZbWEucnlyDjfrK7Hq+u5YY1JjTiJyrfibXrMTG/rlUvItbDTA8hxYorqNmh5AVGG7g+++wuwPfZk09FZWS0VsLv/AFJ2LfxeQzP3/wBhBHb8y2RHdQn4u0ZxG/Ofvu4WXY9Wa1vk2ujYtaA1ID61sduJOxrsROLf0W4cDahNdn6l2SutbvKsus5D07Hfj25D2O/vuXfURbSiSnFTTaPcKdleH2ZbyUsewLhCt27WHgFFjDR7HW9zPL6a1bXV10bxnya27VCwIvkjk9dZOvnGvxsmW7UakdzCfjL9fe3opeF0F3SsZFTkJg2oA/0s80+WOx+bjrX2nxzel2vTat1Flt1mHQtTAA+Wwq1YhO/Q3PZJ+u5eo1HcxjC0cdfOce85a+DcWBBRl4EJ6wBy0oPJe/t3I/lNsTCfSdY5MUzmckRElBI1JiBGo1JiBGo1JiBGo1JiBGo1JiBGo1JiBGo1JiBGpBWZRAxCydSYgRqNSYgRqNSYgRqNSYgRqNSYgRqNSYgRqNSYgRqTEQEREBERAREQEREBERAREQEREBERAREQEREBERAREQEREBERAREQEREBERAREQEREBERAREQEREBERAREQEREBERAREQEREBERAREQEREBERAREQEREBERAREQEREBERAREQEREBERAREQEREBERAREQEREBERAREQEREBERAREQEREBERAREQEREBERAREQEREBERAREQEREBERAREQEREBERAREQEREBERAREQP//Z"/>
          <p:cNvSpPr>
            <a:spLocks noChangeAspect="1" noChangeArrowheads="1"/>
          </p:cNvSpPr>
          <p:nvPr/>
        </p:nvSpPr>
        <p:spPr bwMode="auto">
          <a:xfrm>
            <a:off x="80963" y="-706438"/>
            <a:ext cx="1876425" cy="1409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58" name="AutoShape 6" descr="data:image/jpg;base64,/9j/4AAQSkZJRgABAQAAAQABAAD/2wCEAAkGBhMQEBAQDxISFQ8QEBARFxQPEBEVEBIUExMWFRMQExQXHiYgFxkjGhYSHy8gLykpLSwsFR8zNTAqNigrLSkBCQoKDgwOGg8OGi0lHiEpLC0sNTUsMDUpLDIpKS4wLCosLTI1NSo1LCktLDU0LywqLSkyNTAqKiwsNTIwKjUxKf/AABEIAMIBAwMBIgACEQEDEQH/xAAcAAEAAgMBAQEAAAAAAAAAAAAAAQYCBAUHAwj/xAA4EAACAgIBAgQFAgUCBQUAAAABAgADBBESBSEGEyIxBzJBUWEUcUKBgpGxI3IzNGKSoRWDsuHx/8QAGQEBAAMBAQAAAAAAAAAAAAAAAAECBAMF/8QALhEBAAIBAgMGBQQDAAAAAAAAAAECEQMxBCFBEhNRYdHwFDJxgZGxweHxBSIz/9oADAMBAAIRAxEAPwD3GIiAiIgIiICIiAiIgIiICIiAiIgIiICIiAiIgIiICIiAiIgIiICIiAiIgIiICIiAiIgIiICIiAiIgIiICIiAiIgIiICIiAiIgIiICIiAiIgIiICIiAiIgIiICIiAiIgIiICIiAiIgIiICIiAiIgIiICIiAiIgIiICIiAiIgIiICIiAiIgIiICIiAiIgIiICIiAiIgIiICIiAiIgIiICIiAiJG4ExEQEREBERASJMiAiIgInJ6/1d8ddpXvehzJHEE+w0O5nTpbaqT7lQf7iBnERARE53iDr1WDjW5WQ3GqpdnXzMT2VFH1YnQAgdGJSWyurXYZzaTj1Wsnm14b0s5Ka5LXZdyB8wr9gACdfmWDwp1izLxKci+h6LXU86rAQysrFToHvo62PwYHWiIgIiICIiAiIgIiICIiAiJjbYFBZjoAEk/YD3MDX6j1WrHQ2XuEQfVj7n7Ae5P4lSv+LGKG0iXOB9QqgH+RO5yul4TdZyrMnIJGHS3FE3oN9l/HbRJ/Opbl6p0/GUoLcVAnHaq1e15MqKWA792ZR+5mWLamrzpOI/V699HhuE/wBNeJvfrETiIz0zvMsOieOsXLIStyth9ktHFj/tPsf7zureCxXvsTxz4hdcxHZnxK/XQrWWWVgoxCuqaVDrlpmX1Tu/DH4kP1Cz9I9L7ppLPezDewwCo6a2G+Yb3/BJ0dS1pmLfnopxvC6WnSuppzjO9Z+aPP6T+XpUmRJml5ZERATUyeoojcTyL63xRWZtfcge025X8qy3GvttFZsqt4k8fmXiNa/zA62L1BLFLI3ZSQeQIKke4YH2mvZ16ldbLBSdB+D+Wf6taM061pzKrfLZqzYymz77X7j27j6/ifHxBmI2KyV7dV4DmB6BogfN9T+25CWx4uO8U/bmn+Z1BetdYZyFUKuyfb2E4viH/kU/9n/AmPWiWsw6tgKxDdxsbGtbH1/+4HUHW69qG5KH7KXrZVb9iRPvk5yV6DElm9lVSzH9gJoZ/RrL04WXLx2D2pAOx+eU182q6i1LkU2qKRUwHzdv4u0kbzddqCWP6/8AS1yUVWNaN+2q1BY/yBnk3xH8T19R6j0zAUX/AKWu0ZOQpxcgWMAew8opzI4Bu+tev8T1TpXUKr3d1UrcFCsG7HQPb9+882+Hlxzerda6wRySnlj0/lV9tf0Vp/3whfrvHWKvlqDa11illorxr2yeIOi7U8eSL+SAD9J9uh+McXMd6qbCL6vnpuR6shPy1bgHXt3/ADKV8CWORjZnULvVlZWa4dz83FEQqgP0UFz2/b7TV+NJ/R5PSupUenKTI8klfeyvQPBvuPmH7PAvuZ43wqsgYr5NYv42OVDAitalLubWHZNAH37zT8O/ErBz2yFx7TrGXm72Ia6+G9eYGb+H99SkeLegY7eKelqaU4X02WWKFAWx085gzgdmO1Xf313m/wDFPyab+lYi11109Qz6v1JrrVfOrqesCuwgd13YP7QLJl/FDBqCPY160WNxXIbEyBjMf+m0roj8zsdV8UY2NVXdbavC4qK+ALvcWG1FSICXJ7ewM+/V+iUZdDY2TWr0OACh2B6TtdEdwQda1PKk6e9niU4mLalCdM6fWmOLKfORFKV8uKFh6j5h9W96ED0LpnjrFvyP0m7asorzWrKospsdffkgcDl7H+x+0sMoHV/hxk5eTh5WT1BTZhWB08nCWsn1qxUnzD29P/k/eXLrOd5GNkXAbNNFtoH3KIWA/wDEDQ6p4wx8exqd223qoZqsWi2+xFPs1grB4b+m9E/SZ+GvF+L1FGfEtD+WeLqVZbEJ9g6MAR9f7SufBZhZ0pcgnlfk35Ftzn5nt8wj1H/aFmj8TsCrpfTuoZmDWKsrNauuyxCwOrH9TAb0pO27jXdoFmyvH+KjWKhuuFJIsbExrr66iPcO6KV2PqNkidLpPiLGy6P1OPdW9HfbhtBddyH3oqQPodTR8A9Mrx+mYNdQAX9NS51/E9iB3c/kljKF0ysYnirKw6lH6XPxjbbVoGrn5ZcsV9u5DfysMC7j4kdPIuZclWWixaia1Z+bsCQlIUE2nQPyg+0jo3xHwco3Kl3B8dS9i5KNSyIPewiwD0jY7/TYlM+EPRaU6n11krUGjMNNeh/w0Nlu1T7A8VH7KJl476XXZ4l6KHQEW12cwQNP5XN0DD+IAgf2gWmr4rdOa6ug3Optbij20XV0uT2HGx1A0fv7d58/i5m5FPS7rMVmVudQsZF2y0s2rG1+xG/wTNL45Yyt0XIZgC1b0MpPup81V2Pt2JH85YFwHy+lJSLWrsvwql80d2VmqU8tfX8j67MJicTl+drc639NQTZZdj3ZdlhpWwoFsotRCiN34h67az7fQfadjqPQ6sR8s01HyxkcCwfmoqvNPl02/T0XI3f7g+86XVvh0OmXKHLPjOgQWFdp34824ews9A+v0npHRsLpAqcI1DLclS2i9+9gqJZDZW50DyJPtMfbi893HKI3/j1e1GhbRr8VMdubfLjnEec+fl+Xgb22s9x8p2sWuyqzy1LCpGe2hgwHf52q1+VEs3wnxcgdVqv/AE11vzLbaSVFfnnvc+/mI2w4/jc9P6740oqDU9NRHybiRyorHEMx7tsD1t/+mdrwP4aOHj/6n/HtPN++9HXZN/XX+SZ0pqRNopTaN/Bn1eHvTRtrcRmLWnlE7z4z9FjEykSZoeYREQE5XO2q230NZU5DLwZeSHQBGmI7dp1ZECv39IsarKZQFsvZSEDDsqn2J9tnvMLcO+3FFHlBOKqPUw2xX2Cge2/zLHEJyredRkXYy1GnRHDv5i/wD6j8z75/TrL60IXy7qSCu2Uhuw33Ht3AndiEOLVmZbDgaVV/Y2M4KD/q4j3/AGn1ZLarQyhrazWqt6hzDLv1gHQ77nViBSPHHUWw8PPz2HlucfyK12OfOw8Fdtdt7IP9Mj4PdB/S9Hxgw9eQDkNse/m/Lv8AoCTgfGSxs3K6Z0Wo+rIuF9uv4a12oY/y85v6BPVKKQiqijSooUD7ADQH9oHnnQPD2V0TIyVxqGyul5NnnKlL1jJxnPYrxsKh01oe+/SP5/fL8MX9Vz8bKzqvIwsEl6cd3RrrrSQfNu4Eqijivp2T2/Jl/iB5b1zpnUbus4XUk6e3lYddlXE5WMHsDeaOa+rt84Oj3na+Ingl+sYNWh5GbSRdWHYHg5HrpZ12O/b1D6qJeIgefdE8R9aFa0ZHSg96gL+oOZUlD67CxgAx/fXv9hOf4q8E9RXKxur4LUv1Guvy76huum8dxpAx9uJ4kEgniD2M9OssCgsSAANkk6AA9yTOIniZb2avCUXFPmcsVoQn2BfXqP4AMrNojd0pp3vEzWOUb+EfdwsPqXV84pVbiL0+kMptuOQtl7KDs10Ko9JbWuR3oE67zGlOrWdYvryFQ9FeuxQNVcSjV6UA/PzLHR321v8AE2cXxDfT1JcXLtrdL6xx8peKI+zxXvsknRHc/aXMGVpqRfOOi+vw9tGY7XWMw8k8O9C6p0G66nFxv13TbbDYgS5K7azrWzy9joAHsQeIOxLZk9JyerY2RR1GmvGxrquK1LYLslbAwZb3sGkXiQNIN7+plv5SOYnRwUbwvk9Q6fjphZOFZknHXy6r8Syjy7a17ViwWOprYDQ9j2H948OeE76cjN6vmILeo5CkJj0uvGmsABaFsbQLEKoLdh2/Jl75SOUDzb4fdLz8TO6hZkYRWrqOUbuYyaG8gbsbTqDtvmA7THxP0zPt6zhZ1WCzU4HnJ/zOOGuDhgHQE+kd96Mu6+JadgbfgX8sWGtvJL71xFmte/bftudTlIiYnZa1LV+aFG+KOBmZ3Tzh4uKWfIWpmZrqVWko6ua22fUexGx27TveFmyBi0V30GmypK6irWV2cgiKvmBkOtE77e/abeZ1xKrPKK2M4QWEVVO+lJIDHX5Bm1i5yWotlbBkb2I/fWvwd9tRmNkzS0RmY5MsnFSxSliqyHsVYAqf5GVvI+GuC7cvLZfwljBf7fSWjnHL6ylqUv8ANGXXR4jW0f8AlaY+kuX0jwxjYveipVb25HbP/wBx7zrASC018/PWmqy198a0LnQ76A2dS0RWscnO1r6ts2mZmWzJmi/UgHVODnnx0wXa+r7/AGm6JbKk1mN0xEQgkbkzAwMtxuYxAy3G5jECLASCAdEg6Ot6P0OvrKH4Vzep4dNtGfjZOZkC12ruqsxzVYhA4qXd1KaO/de25fZECm+D/BtqZWR1TqJRs/JHFUrJarFq+lKE/MdAAn8fky67mEmBluNzGIGW43MYgYW1BlKkbVgQQfqCNEShdCyqOntm9Pyn8tWdnRySOddiBQAw9iAP8y/ym+PejKzY+WazYKLFWxEG2srLdhr69/8A5TPrxMR243j993pf4+9ZtOjqTPZt4eMc49Pu0aPCWBkV2P0+1jfTphYLHPFx6l2G7aJE+mF1CzKotZKrGORdi28kA4Lw8pbVJ32IKN2+xE62HiWWUmvGxxhVWfMzhfO0R3K1r2B19Se32nT6B4fqwqvKp5cSeRLtsk6A39h7Cc66XOMcoxzadXi4is9uZtMTHZzOZiOuZjlvEcnFbAfhlL5L/rWOQVv0NMrE8Alu/R6NLr6H+8wzOn8lp8jGsrpR282tqAzMxTSOayf9Tidgnv777y4ajU7d1DBHF2jp7xj+vBUaumtXZiFEtsKqiHz6QFrr5s3JW3/pOoOtd9gLN3w1iNX59fBlrPHjZbWEucnlyDjfrK7Hq+u5YY1JjTiJyrfibXrMTG/rlUvItbDTA8hxYorqNmh5AVGG7g+++wuwPfZk09FZWS0VsLv/AFJ2LfxeQzP3/wBhBHb8y2RHdQn4u0ZxG/Ofvu4WXY9Wa1vk2ujYtaA1ID61sduJOxrsROLf0W4cDahNdn6l2SutbvKsus5D07Hfj25D2O/vuXfURbSiSnFTTaPcKdleH2ZbyUsewLhCt27WHgFFjDR7HW9zPL6a1bXV10bxnya27VCwIvkjk9dZOvnGvxsmW7UakdzCfjL9fe3opeF0F3SsZFTkJg2oA/0s80+WOx+bjrX2nxzel2vTat1Flt1mHQtTAA+Wwq1YhO/Q3PZJ+u5eo1HcxjC0cdfOce85a+DcWBBRl4EJ6wBy0oPJe/t3I/lNsTCfSdY5MUzmckRElBI1JiBGo1JiBGo1JiBGo1JiBGo1JiBGo1JiBGo1JiBGpBWZRAxCydSYgRqNSYgRqNSYgRqNSYgRqNSYgRqNSYgRqNSYgRqTEQEREBERAREQEREBERAREQEREBERAREQEREBERAREQEREBERAREQEREBERAREQEREBERAREQEREBERAREQEREBERAREQEREBERAREQEREBERAREQEREBERAREQEREBERAREQEREBERAREQEREBERAREQEREBERAREQEREBERAREQEREBERAREQEREBERAREQEREBERAREQEREBERAREQEREBERAREQEREBERAREQP//Z"/>
          <p:cNvSpPr>
            <a:spLocks noChangeAspect="1" noChangeArrowheads="1"/>
          </p:cNvSpPr>
          <p:nvPr/>
        </p:nvSpPr>
        <p:spPr bwMode="auto">
          <a:xfrm>
            <a:off x="80963" y="-706438"/>
            <a:ext cx="1876425" cy="1409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4762" name="Picture 10" descr="http://www.strategichr.com/shrsweb2/graphics/SHRS_legac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1828800"/>
            <a:ext cx="428625" cy="533400"/>
          </a:xfrm>
          <a:prstGeom prst="rect">
            <a:avLst/>
          </a:prstGeom>
          <a:noFill/>
        </p:spPr>
      </p:pic>
      <p:pic>
        <p:nvPicPr>
          <p:cNvPr id="74764" name="Picture 12" descr="Amazon Web Services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1905000"/>
            <a:ext cx="1562100" cy="571501"/>
          </a:xfrm>
          <a:prstGeom prst="rect">
            <a:avLst/>
          </a:prstGeom>
          <a:noFill/>
        </p:spPr>
      </p:pic>
      <p:sp>
        <p:nvSpPr>
          <p:cNvPr id="11" name="Rounded Rectangle 10"/>
          <p:cNvSpPr/>
          <p:nvPr/>
        </p:nvSpPr>
        <p:spPr bwMode="auto">
          <a:xfrm>
            <a:off x="762000" y="1524000"/>
            <a:ext cx="1752600" cy="1066800"/>
          </a:xfrm>
          <a:prstGeom prst="roundRect">
            <a:avLst/>
          </a:prstGeom>
          <a:solidFill>
            <a:srgbClr val="21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</a:rPr>
              <a:t>Company</a:t>
            </a:r>
          </a:p>
        </p:txBody>
      </p:sp>
      <p:sp>
        <p:nvSpPr>
          <p:cNvPr id="12" name="Right Arrow 11"/>
          <p:cNvSpPr/>
          <p:nvPr/>
        </p:nvSpPr>
        <p:spPr bwMode="auto">
          <a:xfrm>
            <a:off x="2667000" y="1905000"/>
            <a:ext cx="762000" cy="3810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762000" y="4038600"/>
            <a:ext cx="1752600" cy="1066800"/>
          </a:xfrm>
          <a:prstGeom prst="roundRect">
            <a:avLst/>
          </a:prstGeom>
          <a:solidFill>
            <a:srgbClr val="2178B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rebuchet MS" pitchFamily="34" charset="0"/>
              </a:rPr>
              <a:t>Research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Library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sp>
        <p:nvSpPr>
          <p:cNvPr id="14" name="Right Arrow 13"/>
          <p:cNvSpPr/>
          <p:nvPr/>
        </p:nvSpPr>
        <p:spPr bwMode="auto">
          <a:xfrm>
            <a:off x="2667000" y="4419600"/>
            <a:ext cx="762000" cy="381000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rebuchet MS" pitchFamily="34" charset="0"/>
            </a:endParaRPr>
          </a:p>
        </p:txBody>
      </p:sp>
      <p:pic>
        <p:nvPicPr>
          <p:cNvPr id="74766" name="Picture 14" descr="HathiTrust Logo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38600" y="3886200"/>
            <a:ext cx="1381125" cy="447675"/>
          </a:xfrm>
          <a:prstGeom prst="rect">
            <a:avLst/>
          </a:prstGeom>
          <a:noFill/>
        </p:spPr>
      </p:pic>
      <p:pic>
        <p:nvPicPr>
          <p:cNvPr id="74768" name="Picture 16" descr="Jstor">
            <a:hlinkClick r:id="rId9" tooltip="JSTOR: Home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876800" y="4724400"/>
            <a:ext cx="447675" cy="571501"/>
          </a:xfrm>
          <a:prstGeom prst="rect">
            <a:avLst/>
          </a:prstGeom>
          <a:noFill/>
        </p:spPr>
      </p:pic>
      <p:pic>
        <p:nvPicPr>
          <p:cNvPr id="74770" name="Picture 18" descr="RePEc: Research Papers in Economics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638800" y="3962400"/>
            <a:ext cx="1994334" cy="457200"/>
          </a:xfrm>
          <a:prstGeom prst="rect">
            <a:avLst/>
          </a:prstGeom>
          <a:noFill/>
        </p:spPr>
      </p:pic>
      <p:pic>
        <p:nvPicPr>
          <p:cNvPr id="74772" name="Picture 20" descr="Google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10400" y="4648200"/>
            <a:ext cx="1447800" cy="501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9" name="Picture 1"/>
          <p:cNvPicPr>
            <a:picLocks noChangeAspect="1" noChangeArrowheads="1"/>
          </p:cNvPicPr>
          <p:nvPr/>
        </p:nvPicPr>
        <p:blipFill>
          <a:blip r:embed="rId3" cstate="print"/>
          <a:srcRect l="8405" t="25000" r="8405" b="6250"/>
          <a:stretch>
            <a:fillRect/>
          </a:stretch>
        </p:blipFill>
        <p:spPr bwMode="auto">
          <a:xfrm>
            <a:off x="457200" y="457200"/>
            <a:ext cx="8145463" cy="5029200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0180" name="TextBox 5"/>
          <p:cNvSpPr txBox="1">
            <a:spLocks noChangeArrowheads="1"/>
          </p:cNvSpPr>
          <p:nvPr/>
        </p:nvSpPr>
        <p:spPr bwMode="auto">
          <a:xfrm>
            <a:off x="4876800" y="5830887"/>
            <a:ext cx="28702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6" tIns="45709" rIns="91416" bIns="45709">
            <a:spAutoFit/>
          </a:bodyPr>
          <a:lstStyle/>
          <a:p>
            <a:pPr defTabSz="912813"/>
            <a:r>
              <a:rPr lang="en-US" sz="1600" i="1" dirty="0">
                <a:latin typeface="Calibri" pitchFamily="34" charset="0"/>
              </a:rPr>
              <a:t>Harvard Business Review (1999)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Unbundling the library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524000" y="1752600"/>
          <a:ext cx="59436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1295400"/>
            <a:ext cx="42627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Customer Relationship Management: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Service-oriented, customization,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personal engagement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0" y="990600"/>
            <a:ext cx="26468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Product Innovation: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Deploy new capacities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Speed, flexibility,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entrepreneurial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410200"/>
            <a:ext cx="4711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Infrastructure: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Back-office capacities, routine workflows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334000"/>
            <a:ext cx="22365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solidFill>
                  <a:srgbClr val="7D2553"/>
                </a:solidFill>
                <a:latin typeface="Arial" pitchFamily="34" charset="0"/>
                <a:cs typeface="Arial" pitchFamily="34" charset="0"/>
              </a:rPr>
              <a:t>Academic libraries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solidFill>
                  <a:srgbClr val="7D2553"/>
                </a:solidFill>
                <a:latin typeface="Arial" pitchFamily="34" charset="0"/>
                <a:cs typeface="Arial" pitchFamily="34" charset="0"/>
              </a:rPr>
              <a:t>in the network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>
                <a:solidFill>
                  <a:srgbClr val="7D2553"/>
                </a:solidFill>
                <a:latin typeface="Arial" pitchFamily="34" charset="0"/>
                <a:cs typeface="Arial" pitchFamily="34" charset="0"/>
              </a:rPr>
              <a:t>environment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rot="5400000" flipH="1" flipV="1">
            <a:off x="571500" y="3848100"/>
            <a:ext cx="1600200" cy="9144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914400" y="4800600"/>
            <a:ext cx="1676400" cy="304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04800" y="3581400"/>
            <a:ext cx="1200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/>
              <a:t>Internalize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/>
              <a:t>more of this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2057400" y="4876800"/>
            <a:ext cx="12121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/>
              <a:t>Externalize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/>
              <a:t>more of this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1371600"/>
            <a:ext cx="6172200" cy="441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914400"/>
            <a:ext cx="1298753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Institution</a:t>
            </a:r>
            <a:endParaRPr lang="en-US" sz="1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162800" y="914400"/>
            <a:ext cx="651781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Web</a:t>
            </a:r>
            <a:endParaRPr lang="en-US" sz="1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914400"/>
            <a:ext cx="840295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Group</a:t>
            </a:r>
            <a:endParaRPr lang="en-US" sz="1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4876800"/>
            <a:ext cx="1412951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Third-Party</a:t>
            </a:r>
            <a:endParaRPr lang="en-US" sz="1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47800" y="3276600"/>
            <a:ext cx="846707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Public</a:t>
            </a:r>
            <a:endParaRPr lang="en-US" sz="1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1905000"/>
            <a:ext cx="1608902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Collaborative</a:t>
            </a:r>
            <a:endParaRPr lang="en-US" sz="1800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362200" y="2743200"/>
            <a:ext cx="61722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362200" y="4267200"/>
            <a:ext cx="61722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2095500" y="3543300"/>
            <a:ext cx="4419600" cy="7620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4305300" y="3543300"/>
            <a:ext cx="4419600" cy="7620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819400" y="1828800"/>
            <a:ext cx="962123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DSpace</a:t>
            </a:r>
            <a:endParaRPr lang="en-US" sz="18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492523" y="1600200"/>
            <a:ext cx="18172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Tripod: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(Tri-college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library catalog)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86600" y="1905000"/>
            <a:ext cx="845103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RePEc</a:t>
            </a:r>
            <a:endParaRPr lang="en-US" sz="1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222803" y="2895600"/>
            <a:ext cx="21146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Bibliographic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Standards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(LC Classification,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MESH, LCSH)</a:t>
            </a:r>
            <a:endParaRPr lang="en-US" sz="1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267200" y="2819400"/>
            <a:ext cx="229902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OhioLink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(resource sharing &amp;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negotiation of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licenses</a:t>
            </a:r>
            <a:r>
              <a:rPr lang="en-US" sz="1800" dirty="0" smtClean="0"/>
              <a:t> &amp;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subscriptions)</a:t>
            </a:r>
            <a:endParaRPr lang="en-US" sz="1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454981" y="4800600"/>
            <a:ext cx="1883849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/>
              <a:t>JISC Collections</a:t>
            </a:r>
            <a:endParaRPr lang="en-US" sz="1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607172" y="4724400"/>
            <a:ext cx="1459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VTLS Virtua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1" dirty="0" smtClean="0"/>
              <a:t>(hosted ILS)</a:t>
            </a:r>
            <a:endParaRPr lang="en-US" sz="18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777017" y="4800600"/>
            <a:ext cx="1560042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/>
              <a:t>worldcat.org</a:t>
            </a:r>
            <a:endParaRPr lang="en-US" sz="1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032477" y="3276600"/>
            <a:ext cx="1031051" cy="394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 smtClean="0"/>
              <a:t>PubMed</a:t>
            </a:r>
            <a:endParaRPr lang="en-US" sz="1800" b="1" dirty="0"/>
          </a:p>
        </p:txBody>
      </p:sp>
      <p:sp>
        <p:nvSpPr>
          <p:cNvPr id="31" name="TextBox 30"/>
          <p:cNvSpPr txBox="1"/>
          <p:nvPr/>
        </p:nvSpPr>
        <p:spPr>
          <a:xfrm rot="16200000">
            <a:off x="-165393" y="3213393"/>
            <a:ext cx="1463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Sourcing</a:t>
            </a:r>
            <a:endParaRPr lang="en-US" sz="28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648200" y="304800"/>
            <a:ext cx="1219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Scaling</a:t>
            </a:r>
            <a:endParaRPr lang="en-US" sz="2800" b="1" dirty="0"/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228600" y="152400"/>
            <a:ext cx="2590800" cy="53815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2178B5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Mechanisms for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2178B5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externalization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2178B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CCL Blue &quot;light&quot; template">
  <a:themeElements>
    <a:clrScheme name="oclc_light_blue 15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409A3C"/>
      </a:accent1>
      <a:accent2>
        <a:srgbClr val="FF7600"/>
      </a:accent2>
      <a:accent3>
        <a:srgbClr val="FFFFFF"/>
      </a:accent3>
      <a:accent4>
        <a:srgbClr val="000000"/>
      </a:accent4>
      <a:accent5>
        <a:srgbClr val="AFCAAF"/>
      </a:accent5>
      <a:accent6>
        <a:srgbClr val="E76A00"/>
      </a:accent6>
      <a:hlink>
        <a:srgbClr val="144A6F"/>
      </a:hlink>
      <a:folHlink>
        <a:srgbClr val="2178B5"/>
      </a:folHlink>
    </a:clrScheme>
    <a:fontScheme name="oclc_light_blu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2178B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oclc_light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lc_light_blue 13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A931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4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2178B5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lc_light_blue 15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409A3C"/>
        </a:accent1>
        <a:accent2>
          <a:srgbClr val="FF7600"/>
        </a:accent2>
        <a:accent3>
          <a:srgbClr val="FFFFFF"/>
        </a:accent3>
        <a:accent4>
          <a:srgbClr val="000000"/>
        </a:accent4>
        <a:accent5>
          <a:srgbClr val="AFCAAF"/>
        </a:accent5>
        <a:accent6>
          <a:srgbClr val="E76A00"/>
        </a:accent6>
        <a:hlink>
          <a:srgbClr val="144A6F"/>
        </a:hlink>
        <a:folHlink>
          <a:srgbClr val="2178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clc_light_blue(2) 15">
    <a:dk1>
      <a:srgbClr val="000000"/>
    </a:dk1>
    <a:lt1>
      <a:srgbClr val="FFFFFF"/>
    </a:lt1>
    <a:dk2>
      <a:srgbClr val="FFFFFF"/>
    </a:dk2>
    <a:lt2>
      <a:srgbClr val="000000"/>
    </a:lt2>
    <a:accent1>
      <a:srgbClr val="409A3C"/>
    </a:accent1>
    <a:accent2>
      <a:srgbClr val="FF7600"/>
    </a:accent2>
    <a:accent3>
      <a:srgbClr val="FFFFFF"/>
    </a:accent3>
    <a:accent4>
      <a:srgbClr val="000000"/>
    </a:accent4>
    <a:accent5>
      <a:srgbClr val="AFCAAF"/>
    </a:accent5>
    <a:accent6>
      <a:srgbClr val="E76A00"/>
    </a:accent6>
    <a:hlink>
      <a:srgbClr val="144A6F"/>
    </a:hlink>
    <a:folHlink>
      <a:srgbClr val="2178B5"/>
    </a:folHlink>
  </a:clrScheme>
  <a:fontScheme name="oclc_light_blue(2)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clc_light_blue 15">
    <a:dk1>
      <a:srgbClr val="000000"/>
    </a:dk1>
    <a:lt1>
      <a:srgbClr val="FFFFFF"/>
    </a:lt1>
    <a:dk2>
      <a:srgbClr val="FFFFFF"/>
    </a:dk2>
    <a:lt2>
      <a:srgbClr val="000000"/>
    </a:lt2>
    <a:accent1>
      <a:srgbClr val="409A3C"/>
    </a:accent1>
    <a:accent2>
      <a:srgbClr val="FF7600"/>
    </a:accent2>
    <a:accent3>
      <a:srgbClr val="FFFFFF"/>
    </a:accent3>
    <a:accent4>
      <a:srgbClr val="000000"/>
    </a:accent4>
    <a:accent5>
      <a:srgbClr val="AFCAAF"/>
    </a:accent5>
    <a:accent6>
      <a:srgbClr val="E76A00"/>
    </a:accent6>
    <a:hlink>
      <a:srgbClr val="144A6F"/>
    </a:hlink>
    <a:folHlink>
      <a:srgbClr val="2178B5"/>
    </a:folHlink>
  </a:clrScheme>
  <a:fontScheme name="oclc_light_blue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clc_light_blue 15">
    <a:dk1>
      <a:srgbClr val="000000"/>
    </a:dk1>
    <a:lt1>
      <a:srgbClr val="FFFFFF"/>
    </a:lt1>
    <a:dk2>
      <a:srgbClr val="FFFFFF"/>
    </a:dk2>
    <a:lt2>
      <a:srgbClr val="000000"/>
    </a:lt2>
    <a:accent1>
      <a:srgbClr val="409A3C"/>
    </a:accent1>
    <a:accent2>
      <a:srgbClr val="FF7600"/>
    </a:accent2>
    <a:accent3>
      <a:srgbClr val="FFFFFF"/>
    </a:accent3>
    <a:accent4>
      <a:srgbClr val="000000"/>
    </a:accent4>
    <a:accent5>
      <a:srgbClr val="AFCAAF"/>
    </a:accent5>
    <a:accent6>
      <a:srgbClr val="E76A00"/>
    </a:accent6>
    <a:hlink>
      <a:srgbClr val="144A6F"/>
    </a:hlink>
    <a:folHlink>
      <a:srgbClr val="2178B5"/>
    </a:folHlink>
  </a:clrScheme>
  <a:fontScheme name="oclc_light_blue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D21B2CB3A491438F8C3CF70CF5C351" ma:contentTypeVersion="0" ma:contentTypeDescription="Create a new document." ma:contentTypeScope="" ma:versionID="d73062128fec434ff45cfe428458908c">
  <xsd:schema xmlns:xsd="http://www.w3.org/2001/XMLSchema" xmlns:p="http://schemas.microsoft.com/office/2006/metadata/properties" targetNamespace="http://schemas.microsoft.com/office/2006/metadata/properties" ma:root="true" ma:fieldsID="774135a8e01ad8e2a25cb24840439c9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E3632341-1B23-4F20-9825-B34EBA9434AD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577B243-7733-4BAE-94E0-AF1A737FC3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34BD36-37CB-48C5-8C53-15E606A279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31656</TotalTime>
  <Words>1273</Words>
  <Application>Microsoft Office PowerPoint</Application>
  <PresentationFormat>On-screen Show (4:3)</PresentationFormat>
  <Paragraphs>333</Paragraphs>
  <Slides>29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OCCL Blue "light" template</vt:lpstr>
      <vt:lpstr>Custom Design</vt:lpstr>
      <vt:lpstr>OCLC Research: System-wide Organization</vt:lpstr>
      <vt:lpstr> Projects (a sample)</vt:lpstr>
      <vt:lpstr>Rethinking the boundaries of the academic library</vt:lpstr>
      <vt:lpstr>Academic libraries: Coasian interpretation </vt:lpstr>
      <vt:lpstr>Network is reducing transaction costs …</vt:lpstr>
      <vt:lpstr>Examples</vt:lpstr>
      <vt:lpstr>Slide 7</vt:lpstr>
      <vt:lpstr>Unbundling the library</vt:lpstr>
      <vt:lpstr>Slide 9</vt:lpstr>
      <vt:lpstr>Slide 10</vt:lpstr>
      <vt:lpstr>Publications</vt:lpstr>
      <vt:lpstr> Cloud-sourcing Research Collections </vt:lpstr>
      <vt:lpstr>Key Finding:  Mass digitized corpus in Hathi mirrors academic print book collection</vt:lpstr>
      <vt:lpstr>Key Finding:  Mass digitized corpus in Hathi duplicates substantial portion of academic print</vt:lpstr>
      <vt:lpstr>Key Finding: Mass digitized corpus in Hathi is duplicated in large-scale print storage collections</vt:lpstr>
      <vt:lpstr> An opportunity and a challenge</vt:lpstr>
      <vt:lpstr> Current Status</vt:lpstr>
      <vt:lpstr>Slide 18</vt:lpstr>
      <vt:lpstr> Shared Research Collections in Context</vt:lpstr>
      <vt:lpstr>Slide 20</vt:lpstr>
      <vt:lpstr> Stewardship is an immense privilege . . .</vt:lpstr>
      <vt:lpstr>Slide 22</vt:lpstr>
      <vt:lpstr>Slide 23</vt:lpstr>
      <vt:lpstr>Shared Print management: institutional imperatives may be strong</vt:lpstr>
      <vt:lpstr>  … but core infrastructure is lacking</vt:lpstr>
      <vt:lpstr> Print Archives Pilot project </vt:lpstr>
      <vt:lpstr> Current Status</vt:lpstr>
      <vt:lpstr>Thanks for your attention.</vt:lpstr>
      <vt:lpstr>Slide 29</vt:lpstr>
    </vt:vector>
  </TitlesOfParts>
  <Company>OCLC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Title Slide Title Line Two</dc:title>
  <dc:creator>robinsoma</dc:creator>
  <cp:keywords>Theme color: blue; Background color: light;</cp:keywords>
  <dc:description>Use this "light" template when projecting presentations in well lit rooms.</dc:description>
  <cp:lastModifiedBy>malpasc</cp:lastModifiedBy>
  <cp:revision>1571</cp:revision>
  <dcterms:created xsi:type="dcterms:W3CDTF">2010-02-12T18:16:22Z</dcterms:created>
  <dcterms:modified xsi:type="dcterms:W3CDTF">2011-06-13T15:25:30Z</dcterms:modified>
  <cp:category>OCLC PowerPoint Template</cp:category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0x01010001D21B2CB3A491438F8C3CF70CF5C351</vt:lpwstr>
  </property>
</Properties>
</file>