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7"/>
  </p:notesMasterIdLst>
  <p:handoutMasterIdLst>
    <p:handoutMasterId r:id="rId28"/>
  </p:handoutMasterIdLst>
  <p:sldIdLst>
    <p:sldId id="258" r:id="rId3"/>
    <p:sldId id="397" r:id="rId4"/>
    <p:sldId id="398" r:id="rId5"/>
    <p:sldId id="399" r:id="rId6"/>
    <p:sldId id="381" r:id="rId7"/>
    <p:sldId id="400" r:id="rId8"/>
    <p:sldId id="408" r:id="rId9"/>
    <p:sldId id="409" r:id="rId10"/>
    <p:sldId id="407" r:id="rId11"/>
    <p:sldId id="410" r:id="rId12"/>
    <p:sldId id="411" r:id="rId13"/>
    <p:sldId id="414" r:id="rId14"/>
    <p:sldId id="413" r:id="rId15"/>
    <p:sldId id="412" r:id="rId16"/>
    <p:sldId id="401" r:id="rId17"/>
    <p:sldId id="388" r:id="rId18"/>
    <p:sldId id="385" r:id="rId19"/>
    <p:sldId id="392" r:id="rId20"/>
    <p:sldId id="396" r:id="rId21"/>
    <p:sldId id="405" r:id="rId22"/>
    <p:sldId id="402" r:id="rId23"/>
    <p:sldId id="403" r:id="rId24"/>
    <p:sldId id="417" r:id="rId25"/>
    <p:sldId id="418" r:id="rId26"/>
  </p:sldIdLst>
  <p:sldSz cx="9144000" cy="6858000" type="screen4x3"/>
  <p:notesSz cx="6858000" cy="9144000"/>
  <p:defaultTextStyle>
    <a:defPPr>
      <a:defRPr lang="en-US"/>
    </a:defPPr>
    <a:lvl1pPr algn="l" rtl="0" fontAlgn="base">
      <a:spcBef>
        <a:spcPct val="0"/>
      </a:spcBef>
      <a:spcAft>
        <a:spcPct val="0"/>
      </a:spcAft>
      <a:defRPr sz="3200" b="1" kern="1200">
        <a:solidFill>
          <a:srgbClr val="336699"/>
        </a:solidFill>
        <a:latin typeface="Verdana" pitchFamily="34" charset="0"/>
        <a:ea typeface="+mn-ea"/>
        <a:cs typeface="+mn-cs"/>
      </a:defRPr>
    </a:lvl1pPr>
    <a:lvl2pPr marL="457200" algn="l" rtl="0" fontAlgn="base">
      <a:spcBef>
        <a:spcPct val="0"/>
      </a:spcBef>
      <a:spcAft>
        <a:spcPct val="0"/>
      </a:spcAft>
      <a:defRPr sz="3200" b="1" kern="1200">
        <a:solidFill>
          <a:srgbClr val="336699"/>
        </a:solidFill>
        <a:latin typeface="Verdana" pitchFamily="34" charset="0"/>
        <a:ea typeface="+mn-ea"/>
        <a:cs typeface="+mn-cs"/>
      </a:defRPr>
    </a:lvl2pPr>
    <a:lvl3pPr marL="914400" algn="l" rtl="0" fontAlgn="base">
      <a:spcBef>
        <a:spcPct val="0"/>
      </a:spcBef>
      <a:spcAft>
        <a:spcPct val="0"/>
      </a:spcAft>
      <a:defRPr sz="3200" b="1" kern="1200">
        <a:solidFill>
          <a:srgbClr val="336699"/>
        </a:solidFill>
        <a:latin typeface="Verdana" pitchFamily="34" charset="0"/>
        <a:ea typeface="+mn-ea"/>
        <a:cs typeface="+mn-cs"/>
      </a:defRPr>
    </a:lvl3pPr>
    <a:lvl4pPr marL="1371600" algn="l" rtl="0" fontAlgn="base">
      <a:spcBef>
        <a:spcPct val="0"/>
      </a:spcBef>
      <a:spcAft>
        <a:spcPct val="0"/>
      </a:spcAft>
      <a:defRPr sz="3200" b="1" kern="1200">
        <a:solidFill>
          <a:srgbClr val="336699"/>
        </a:solidFill>
        <a:latin typeface="Verdana" pitchFamily="34" charset="0"/>
        <a:ea typeface="+mn-ea"/>
        <a:cs typeface="+mn-cs"/>
      </a:defRPr>
    </a:lvl4pPr>
    <a:lvl5pPr marL="1828800" algn="l" rtl="0" fontAlgn="base">
      <a:spcBef>
        <a:spcPct val="0"/>
      </a:spcBef>
      <a:spcAft>
        <a:spcPct val="0"/>
      </a:spcAft>
      <a:defRPr sz="3200" b="1" kern="1200">
        <a:solidFill>
          <a:srgbClr val="336699"/>
        </a:solidFill>
        <a:latin typeface="Verdana" pitchFamily="34" charset="0"/>
        <a:ea typeface="+mn-ea"/>
        <a:cs typeface="+mn-cs"/>
      </a:defRPr>
    </a:lvl5pPr>
    <a:lvl6pPr marL="2286000" algn="l" defTabSz="914400" rtl="0" eaLnBrk="1" latinLnBrk="0" hangingPunct="1">
      <a:defRPr sz="3200" b="1" kern="1200">
        <a:solidFill>
          <a:srgbClr val="336699"/>
        </a:solidFill>
        <a:latin typeface="Verdana" pitchFamily="34" charset="0"/>
        <a:ea typeface="+mn-ea"/>
        <a:cs typeface="+mn-cs"/>
      </a:defRPr>
    </a:lvl6pPr>
    <a:lvl7pPr marL="2743200" algn="l" defTabSz="914400" rtl="0" eaLnBrk="1" latinLnBrk="0" hangingPunct="1">
      <a:defRPr sz="3200" b="1" kern="1200">
        <a:solidFill>
          <a:srgbClr val="336699"/>
        </a:solidFill>
        <a:latin typeface="Verdana" pitchFamily="34" charset="0"/>
        <a:ea typeface="+mn-ea"/>
        <a:cs typeface="+mn-cs"/>
      </a:defRPr>
    </a:lvl7pPr>
    <a:lvl8pPr marL="3200400" algn="l" defTabSz="914400" rtl="0" eaLnBrk="1" latinLnBrk="0" hangingPunct="1">
      <a:defRPr sz="3200" b="1" kern="1200">
        <a:solidFill>
          <a:srgbClr val="336699"/>
        </a:solidFill>
        <a:latin typeface="Verdana" pitchFamily="34" charset="0"/>
        <a:ea typeface="+mn-ea"/>
        <a:cs typeface="+mn-cs"/>
      </a:defRPr>
    </a:lvl8pPr>
    <a:lvl9pPr marL="3657600" algn="l" defTabSz="914400" rtl="0" eaLnBrk="1" latinLnBrk="0" hangingPunct="1">
      <a:defRPr sz="3200" b="1" kern="1200">
        <a:solidFill>
          <a:srgbClr val="336699"/>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0"/>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08" autoAdjust="0"/>
    <p:restoredTop sz="58537" autoAdjust="0"/>
  </p:normalViewPr>
  <p:slideViewPr>
    <p:cSldViewPr>
      <p:cViewPr>
        <p:scale>
          <a:sx n="59" d="100"/>
          <a:sy n="59" d="100"/>
        </p:scale>
        <p:origin x="-1836"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ata\Shared%20Print\Systemwide%20Org%20stuff\Declining%20acad%20invest%20in%20libs%20NCES%20chart.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ata\Shared%20Print\Systemwide%20Org%20stuff\Declining%20acad%20invest%20in%20libs%20NCES%20chart.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ata\Malpas\ARL%20Tables\Copy%20of%2008tables-1.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333333"/>
                </a:solidFill>
                <a:latin typeface="Calibri"/>
                <a:ea typeface="Calibri"/>
                <a:cs typeface="Calibri"/>
              </a:defRPr>
            </a:pPr>
            <a:r>
              <a:rPr lang="en-US" sz="1600"/>
              <a:t>US Academic Library Expenditures 
vs. Total Spending on Post-Secondary Education</a:t>
            </a:r>
          </a:p>
        </c:rich>
      </c:tx>
      <c:layout>
        <c:manualLayout>
          <c:xMode val="edge"/>
          <c:yMode val="edge"/>
          <c:x val="0.24380527127929624"/>
          <c:y val="6.4194663167104121E-2"/>
        </c:manualLayout>
      </c:layout>
      <c:spPr>
        <a:noFill/>
        <a:ln w="25400">
          <a:noFill/>
        </a:ln>
      </c:spPr>
    </c:title>
    <c:plotArea>
      <c:layout>
        <c:manualLayout>
          <c:layoutTarget val="inner"/>
          <c:xMode val="edge"/>
          <c:yMode val="edge"/>
          <c:x val="0.19180343221970483"/>
          <c:y val="0.21804374453193537"/>
          <c:w val="0.6505899503508763"/>
          <c:h val="0.5709494750656201"/>
        </c:manualLayout>
      </c:layout>
      <c:lineChart>
        <c:grouping val="standard"/>
        <c:ser>
          <c:idx val="0"/>
          <c:order val="0"/>
          <c:tx>
            <c:v>Aggregate US Spending on Post-Secondary Education</c:v>
          </c:tx>
          <c:spPr>
            <a:ln w="12700">
              <a:solidFill>
                <a:srgbClr val="2178B5"/>
              </a:solidFill>
              <a:prstDash val="solid"/>
            </a:ln>
          </c:spPr>
          <c:marker>
            <c:symbol val="diamond"/>
            <c:size val="5"/>
            <c:spPr>
              <a:solidFill>
                <a:srgbClr val="2178B5"/>
              </a:solidFill>
              <a:ln>
                <a:solidFill>
                  <a:srgbClr val="2178B5"/>
                </a:solidFill>
                <a:prstDash val="solid"/>
              </a:ln>
            </c:spPr>
          </c:marker>
          <c:cat>
            <c:numRef>
              <c:f>Sheet4!$A$2:$A$14</c:f>
              <c:numCache>
                <c:formatCode>General</c:formatCode>
                <c:ptCount val="13"/>
                <c:pt idx="0">
                  <c:v>1977</c:v>
                </c:pt>
                <c:pt idx="1">
                  <c:v>1982</c:v>
                </c:pt>
                <c:pt idx="2">
                  <c:v>1985</c:v>
                </c:pt>
                <c:pt idx="3">
                  <c:v>1988</c:v>
                </c:pt>
                <c:pt idx="4">
                  <c:v>1992</c:v>
                </c:pt>
                <c:pt idx="5">
                  <c:v>1995</c:v>
                </c:pt>
                <c:pt idx="6">
                  <c:v>1997</c:v>
                </c:pt>
                <c:pt idx="7">
                  <c:v>1998</c:v>
                </c:pt>
                <c:pt idx="8">
                  <c:v>2000</c:v>
                </c:pt>
                <c:pt idx="9">
                  <c:v>2002</c:v>
                </c:pt>
                <c:pt idx="10">
                  <c:v>2004</c:v>
                </c:pt>
                <c:pt idx="11">
                  <c:v>2006</c:v>
                </c:pt>
                <c:pt idx="12">
                  <c:v>2008</c:v>
                </c:pt>
              </c:numCache>
            </c:numRef>
          </c:cat>
          <c:val>
            <c:numRef>
              <c:f>Sheet4!$C$2:$C$13</c:f>
              <c:numCache>
                <c:formatCode>General</c:formatCode>
                <c:ptCount val="12"/>
                <c:pt idx="0">
                  <c:v>45970790</c:v>
                </c:pt>
                <c:pt idx="1">
                  <c:v>75935749</c:v>
                </c:pt>
                <c:pt idx="2">
                  <c:v>97535742</c:v>
                </c:pt>
                <c:pt idx="3">
                  <c:v>123868184.00000001</c:v>
                </c:pt>
                <c:pt idx="4">
                  <c:v>165241039</c:v>
                </c:pt>
                <c:pt idx="5">
                  <c:v>190476162</c:v>
                </c:pt>
                <c:pt idx="6">
                  <c:v>208856074.51293507</c:v>
                </c:pt>
                <c:pt idx="7">
                  <c:v>219208872.61099988</c:v>
                </c:pt>
                <c:pt idx="8">
                  <c:v>260205637</c:v>
                </c:pt>
                <c:pt idx="9">
                  <c:v>302884000</c:v>
                </c:pt>
                <c:pt idx="10">
                  <c:v>335019000</c:v>
                </c:pt>
                <c:pt idx="11">
                  <c:v>369000000</c:v>
                </c:pt>
              </c:numCache>
            </c:numRef>
          </c:val>
        </c:ser>
        <c:marker val="1"/>
        <c:axId val="121662080"/>
        <c:axId val="127603840"/>
      </c:lineChart>
      <c:lineChart>
        <c:grouping val="standard"/>
        <c:ser>
          <c:idx val="2"/>
          <c:order val="1"/>
          <c:tx>
            <c:v>US Library Operating Exp. as % of Ed. Spending</c:v>
          </c:tx>
          <c:spPr>
            <a:ln w="12700">
              <a:solidFill>
                <a:srgbClr val="FF7600"/>
              </a:solidFill>
              <a:prstDash val="solid"/>
            </a:ln>
          </c:spPr>
          <c:marker>
            <c:symbol val="triangle"/>
            <c:size val="5"/>
            <c:spPr>
              <a:solidFill>
                <a:srgbClr val="FF7600"/>
              </a:solidFill>
              <a:ln>
                <a:solidFill>
                  <a:srgbClr val="FF7600"/>
                </a:solidFill>
                <a:prstDash val="solid"/>
              </a:ln>
            </c:spPr>
          </c:marker>
          <c:val>
            <c:numRef>
              <c:f>Sheet4!$D$2:$D$14</c:f>
              <c:numCache>
                <c:formatCode>General</c:formatCode>
                <c:ptCount val="13"/>
                <c:pt idx="0">
                  <c:v>2.7400812559453952E-2</c:v>
                </c:pt>
                <c:pt idx="1">
                  <c:v>2.5597548264125383E-2</c:v>
                </c:pt>
                <c:pt idx="2">
                  <c:v>2.4652747738362492E-2</c:v>
                </c:pt>
                <c:pt idx="3">
                  <c:v>2.2363087199211752E-2</c:v>
                </c:pt>
                <c:pt idx="4">
                  <c:v>2.208079637528788E-2</c:v>
                </c:pt>
                <c:pt idx="5">
                  <c:v>2.1069999063715032E-2</c:v>
                </c:pt>
                <c:pt idx="6">
                  <c:v>2.0597032880332041E-2</c:v>
                </c:pt>
                <c:pt idx="7">
                  <c:v>2.0951055814013513E-2</c:v>
                </c:pt>
                <c:pt idx="8">
                  <c:v>1.9304725869563121E-2</c:v>
                </c:pt>
                <c:pt idx="9">
                  <c:v>1.7883798031589754E-2</c:v>
                </c:pt>
                <c:pt idx="10">
                  <c:v>1.7166928466743749E-2</c:v>
                </c:pt>
                <c:pt idx="11">
                  <c:v>1.689482882384833E-2</c:v>
                </c:pt>
              </c:numCache>
            </c:numRef>
          </c:val>
        </c:ser>
        <c:marker val="1"/>
        <c:axId val="127755392"/>
        <c:axId val="65093632"/>
      </c:lineChart>
      <c:catAx>
        <c:axId val="121662080"/>
        <c:scaling>
          <c:orientation val="minMax"/>
        </c:scaling>
        <c:axPos val="b"/>
        <c:numFmt formatCode="General" sourceLinked="1"/>
        <c:tickLblPos val="nextTo"/>
        <c:spPr>
          <a:ln w="3175">
            <a:solidFill>
              <a:srgbClr val="000000"/>
            </a:solidFill>
            <a:prstDash val="solid"/>
          </a:ln>
        </c:spPr>
        <c:txPr>
          <a:bodyPr rot="-2700000" vert="horz"/>
          <a:lstStyle/>
          <a:p>
            <a:pPr>
              <a:defRPr sz="1200" b="0" i="0" u="none" strike="noStrike" baseline="0">
                <a:solidFill>
                  <a:srgbClr val="333333"/>
                </a:solidFill>
                <a:latin typeface="Calibri"/>
                <a:ea typeface="Calibri"/>
                <a:cs typeface="Calibri"/>
              </a:defRPr>
            </a:pPr>
            <a:endParaRPr lang="en-US"/>
          </a:p>
        </c:txPr>
        <c:crossAx val="127603840"/>
        <c:crosses val="autoZero"/>
        <c:auto val="1"/>
        <c:lblAlgn val="ctr"/>
        <c:lblOffset val="100"/>
        <c:tickLblSkip val="2"/>
        <c:tickMarkSkip val="1"/>
      </c:catAx>
      <c:valAx>
        <c:axId val="127603840"/>
        <c:scaling>
          <c:orientation val="minMax"/>
        </c:scaling>
        <c:axPos val="l"/>
        <c:majorGridlines>
          <c:spPr>
            <a:ln w="3175">
              <a:solidFill>
                <a:srgbClr val="000000"/>
              </a:solidFill>
              <a:prstDash val="solid"/>
            </a:ln>
          </c:spPr>
        </c:majorGridlines>
        <c:numFmt formatCode="\$#,##0" sourceLinked="0"/>
        <c:tickLblPos val="nextTo"/>
        <c:spPr>
          <a:ln w="3175">
            <a:solidFill>
              <a:srgbClr val="000000"/>
            </a:solidFill>
            <a:prstDash val="solid"/>
          </a:ln>
        </c:spPr>
        <c:txPr>
          <a:bodyPr rot="0" vert="horz"/>
          <a:lstStyle/>
          <a:p>
            <a:pPr>
              <a:defRPr sz="1200" b="0" i="0" u="none" strike="noStrike" baseline="0">
                <a:solidFill>
                  <a:srgbClr val="333333"/>
                </a:solidFill>
                <a:latin typeface="Calibri"/>
                <a:ea typeface="Calibri"/>
                <a:cs typeface="Calibri"/>
              </a:defRPr>
            </a:pPr>
            <a:endParaRPr lang="en-US"/>
          </a:p>
        </c:txPr>
        <c:crossAx val="121662080"/>
        <c:crosses val="autoZero"/>
        <c:crossBetween val="between"/>
      </c:valAx>
      <c:catAx>
        <c:axId val="127755392"/>
        <c:scaling>
          <c:orientation val="minMax"/>
        </c:scaling>
        <c:delete val="1"/>
        <c:axPos val="b"/>
        <c:tickLblPos val="none"/>
        <c:crossAx val="65093632"/>
        <c:crosses val="autoZero"/>
        <c:auto val="1"/>
        <c:lblAlgn val="ctr"/>
        <c:lblOffset val="100"/>
      </c:catAx>
      <c:valAx>
        <c:axId val="65093632"/>
        <c:scaling>
          <c:orientation val="minMax"/>
        </c:scaling>
        <c:axPos val="r"/>
        <c:numFmt formatCode="0.00%" sourceLinked="0"/>
        <c:majorTickMark val="cross"/>
        <c:tickLblPos val="nextTo"/>
        <c:spPr>
          <a:ln w="3175">
            <a:solidFill>
              <a:srgbClr val="000000"/>
            </a:solidFill>
            <a:prstDash val="solid"/>
          </a:ln>
        </c:spPr>
        <c:txPr>
          <a:bodyPr rot="0" vert="horz"/>
          <a:lstStyle/>
          <a:p>
            <a:pPr>
              <a:defRPr sz="1200" b="0" i="0" u="none" strike="noStrike" baseline="0">
                <a:solidFill>
                  <a:srgbClr val="333333"/>
                </a:solidFill>
                <a:latin typeface="Calibri"/>
                <a:ea typeface="Calibri"/>
                <a:cs typeface="Calibri"/>
              </a:defRPr>
            </a:pPr>
            <a:endParaRPr lang="en-US"/>
          </a:p>
        </c:txPr>
        <c:crossAx val="127755392"/>
        <c:crosses val="max"/>
        <c:crossBetween val="between"/>
      </c:valAx>
      <c:spPr>
        <a:solidFill>
          <a:srgbClr val="C0C0C0"/>
        </a:solidFill>
        <a:ln w="12700">
          <a:solidFill>
            <a:srgbClr val="808080"/>
          </a:solidFill>
          <a:prstDash val="solid"/>
        </a:ln>
      </c:spPr>
    </c:plotArea>
    <c:legend>
      <c:legendPos val="b"/>
      <c:layout/>
      <c:spPr>
        <a:solidFill>
          <a:srgbClr val="FFFFFF"/>
        </a:solidFill>
        <a:ln w="25400">
          <a:noFill/>
        </a:ln>
      </c:spPr>
      <c:txPr>
        <a:bodyPr/>
        <a:lstStyle/>
        <a:p>
          <a:pPr>
            <a:defRPr sz="925" b="1" i="0" u="none" strike="noStrike" baseline="0">
              <a:solidFill>
                <a:srgbClr val="333333"/>
              </a:solidFill>
              <a:latin typeface="Calibri"/>
              <a:ea typeface="Calibri"/>
              <a:cs typeface="Calibri"/>
            </a:defRPr>
          </a:pPr>
          <a:endParaRPr lang="en-US"/>
        </a:p>
      </c:txPr>
    </c:legend>
    <c:plotVisOnly val="1"/>
    <c:dispBlanksAs val="gap"/>
  </c:chart>
  <c:spPr>
    <a:solidFill>
      <a:srgbClr val="FFFFFF"/>
    </a:solidFill>
    <a:ln w="3175">
      <a:noFill/>
      <a:prstDash val="solid"/>
    </a:ln>
  </c:spPr>
  <c:txPr>
    <a:bodyPr/>
    <a:lstStyle/>
    <a:p>
      <a:pPr>
        <a:defRPr sz="1200" b="0" i="0" u="none" strike="noStrike" baseline="0">
          <a:solidFill>
            <a:srgbClr val="333333"/>
          </a:solidFill>
          <a:latin typeface="Calibri"/>
          <a:ea typeface="Calibri"/>
          <a:cs typeface="Calibri"/>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333333"/>
                </a:solidFill>
                <a:latin typeface="Calibri"/>
                <a:ea typeface="Calibri"/>
                <a:cs typeface="Calibri"/>
              </a:defRPr>
            </a:pPr>
            <a:r>
              <a:rPr lang="en-US"/>
              <a:t>US Academic Libraries &amp; Operating Expenditures
1977-2008</a:t>
            </a:r>
          </a:p>
        </c:rich>
      </c:tx>
      <c:layout>
        <c:manualLayout>
          <c:xMode val="edge"/>
          <c:yMode val="edge"/>
          <c:x val="0.26304106548279677"/>
          <c:y val="1.9575856443719536E-2"/>
        </c:manualLayout>
      </c:layout>
      <c:spPr>
        <a:noFill/>
        <a:ln w="25400">
          <a:noFill/>
        </a:ln>
      </c:spPr>
    </c:title>
    <c:plotArea>
      <c:layout>
        <c:manualLayout>
          <c:layoutTarget val="inner"/>
          <c:xMode val="edge"/>
          <c:yMode val="edge"/>
          <c:x val="0.1398446170921199"/>
          <c:y val="0.19086460032626426"/>
          <c:w val="0.74973849483075961"/>
          <c:h val="0.68189233278955963"/>
        </c:manualLayout>
      </c:layout>
      <c:lineChart>
        <c:grouping val="standard"/>
        <c:ser>
          <c:idx val="0"/>
          <c:order val="0"/>
          <c:tx>
            <c:v>Operating Expenditures</c:v>
          </c:tx>
          <c:spPr>
            <a:ln w="12700">
              <a:solidFill>
                <a:srgbClr val="419A3C"/>
              </a:solidFill>
              <a:prstDash val="solid"/>
            </a:ln>
          </c:spPr>
          <c:marker>
            <c:symbol val="diamond"/>
            <c:size val="5"/>
            <c:spPr>
              <a:solidFill>
                <a:srgbClr val="419A3C"/>
              </a:solidFill>
              <a:ln>
                <a:solidFill>
                  <a:srgbClr val="419A3C"/>
                </a:solidFill>
                <a:prstDash val="solid"/>
              </a:ln>
            </c:spPr>
          </c:marker>
          <c:cat>
            <c:numRef>
              <c:f>Sheet2!$B$2:$O$2</c:f>
              <c:numCache>
                <c:formatCode>General</c:formatCode>
                <c:ptCount val="13"/>
                <c:pt idx="0">
                  <c:v>1977</c:v>
                </c:pt>
                <c:pt idx="1">
                  <c:v>1982</c:v>
                </c:pt>
                <c:pt idx="2">
                  <c:v>1985</c:v>
                </c:pt>
                <c:pt idx="3">
                  <c:v>1988</c:v>
                </c:pt>
                <c:pt idx="4">
                  <c:v>1992</c:v>
                </c:pt>
                <c:pt idx="5">
                  <c:v>1995</c:v>
                </c:pt>
                <c:pt idx="6">
                  <c:v>1997</c:v>
                </c:pt>
                <c:pt idx="7">
                  <c:v>1998</c:v>
                </c:pt>
                <c:pt idx="8">
                  <c:v>2000</c:v>
                </c:pt>
                <c:pt idx="9">
                  <c:v>2002</c:v>
                </c:pt>
                <c:pt idx="10">
                  <c:v>2004</c:v>
                </c:pt>
                <c:pt idx="11">
                  <c:v>2006</c:v>
                </c:pt>
                <c:pt idx="12">
                  <c:v>2008</c:v>
                </c:pt>
              </c:numCache>
            </c:numRef>
          </c:cat>
          <c:val>
            <c:numRef>
              <c:f>Sheet2!$B$29:$O$29</c:f>
              <c:numCache>
                <c:formatCode>"$"#,##0</c:formatCode>
                <c:ptCount val="13"/>
                <c:pt idx="0">
                  <c:v>1259637</c:v>
                </c:pt>
                <c:pt idx="1">
                  <c:v>1943769</c:v>
                </c:pt>
                <c:pt idx="2">
                  <c:v>2404524.0430000001</c:v>
                </c:pt>
                <c:pt idx="3">
                  <c:v>2770075</c:v>
                </c:pt>
                <c:pt idx="4">
                  <c:v>3648653.7349999999</c:v>
                </c:pt>
                <c:pt idx="5">
                  <c:v>4013332.5549999997</c:v>
                </c:pt>
                <c:pt idx="6">
                  <c:v>4301815.4340000004</c:v>
                </c:pt>
                <c:pt idx="7">
                  <c:v>4592657.3249999993</c:v>
                </c:pt>
                <c:pt idx="8">
                  <c:v>5023198.4920000024</c:v>
                </c:pt>
                <c:pt idx="9">
                  <c:v>5416716.2830000008</c:v>
                </c:pt>
                <c:pt idx="10">
                  <c:v>5751247.2080000024</c:v>
                </c:pt>
                <c:pt idx="11">
                  <c:v>6234191.8360000001</c:v>
                </c:pt>
                <c:pt idx="12" formatCode="&quot;$&quot;#,##0_);[Red]\(&quot;$&quot;#,##0\)">
                  <c:v>6785542</c:v>
                </c:pt>
              </c:numCache>
            </c:numRef>
          </c:val>
        </c:ser>
        <c:marker val="1"/>
        <c:axId val="65979904"/>
        <c:axId val="65981824"/>
      </c:lineChart>
      <c:lineChart>
        <c:grouping val="standard"/>
        <c:ser>
          <c:idx val="1"/>
          <c:order val="1"/>
          <c:tx>
            <c:v>Libraries</c:v>
          </c:tx>
          <c:spPr>
            <a:ln w="12700">
              <a:solidFill>
                <a:srgbClr val="2178B5"/>
              </a:solidFill>
              <a:prstDash val="solid"/>
            </a:ln>
          </c:spPr>
          <c:marker>
            <c:symbol val="square"/>
            <c:size val="5"/>
            <c:spPr>
              <a:solidFill>
                <a:srgbClr val="2178B5"/>
              </a:solidFill>
              <a:ln>
                <a:solidFill>
                  <a:srgbClr val="2178B5"/>
                </a:solidFill>
                <a:prstDash val="solid"/>
              </a:ln>
            </c:spPr>
          </c:marker>
          <c:val>
            <c:numRef>
              <c:f>Sheet2!$B$5:$O$5</c:f>
              <c:numCache>
                <c:formatCode>#,##0</c:formatCode>
                <c:ptCount val="13"/>
                <c:pt idx="0">
                  <c:v>3058</c:v>
                </c:pt>
                <c:pt idx="1">
                  <c:v>3104</c:v>
                </c:pt>
                <c:pt idx="2">
                  <c:v>3322</c:v>
                </c:pt>
                <c:pt idx="3">
                  <c:v>3438</c:v>
                </c:pt>
                <c:pt idx="4">
                  <c:v>3274</c:v>
                </c:pt>
                <c:pt idx="5">
                  <c:v>3303</c:v>
                </c:pt>
                <c:pt idx="6">
                  <c:v>3408</c:v>
                </c:pt>
                <c:pt idx="7">
                  <c:v>3658</c:v>
                </c:pt>
                <c:pt idx="8">
                  <c:v>3527</c:v>
                </c:pt>
                <c:pt idx="9">
                  <c:v>3568</c:v>
                </c:pt>
                <c:pt idx="10">
                  <c:v>3653</c:v>
                </c:pt>
                <c:pt idx="11">
                  <c:v>3617</c:v>
                </c:pt>
                <c:pt idx="12" formatCode="General">
                  <c:v>3827</c:v>
                </c:pt>
              </c:numCache>
            </c:numRef>
          </c:val>
        </c:ser>
        <c:marker val="1"/>
        <c:axId val="74315264"/>
        <c:axId val="74316800"/>
      </c:lineChart>
      <c:catAx>
        <c:axId val="65979904"/>
        <c:scaling>
          <c:orientation val="minMax"/>
        </c:scaling>
        <c:axPos val="b"/>
        <c:numFmt formatCode="General" sourceLinked="1"/>
        <c:tickLblPos val="nextTo"/>
        <c:spPr>
          <a:ln w="3175">
            <a:solidFill>
              <a:srgbClr val="000000"/>
            </a:solidFill>
            <a:prstDash val="solid"/>
          </a:ln>
        </c:spPr>
        <c:txPr>
          <a:bodyPr rot="-2700000" vert="horz"/>
          <a:lstStyle/>
          <a:p>
            <a:pPr>
              <a:defRPr sz="1200" b="0" i="0" u="none" strike="noStrike" baseline="0">
                <a:solidFill>
                  <a:srgbClr val="333333"/>
                </a:solidFill>
                <a:latin typeface="Calibri"/>
                <a:ea typeface="Calibri"/>
                <a:cs typeface="Calibri"/>
              </a:defRPr>
            </a:pPr>
            <a:endParaRPr lang="en-US"/>
          </a:p>
        </c:txPr>
        <c:crossAx val="65981824"/>
        <c:crosses val="autoZero"/>
        <c:auto val="1"/>
        <c:lblAlgn val="ctr"/>
        <c:lblOffset val="100"/>
        <c:tickLblSkip val="1"/>
        <c:tickMarkSkip val="1"/>
      </c:catAx>
      <c:valAx>
        <c:axId val="65981824"/>
        <c:scaling>
          <c:orientation val="minMax"/>
        </c:scaling>
        <c:axPos val="l"/>
        <c:majorGridlines>
          <c:spPr>
            <a:ln w="3175">
              <a:solidFill>
                <a:srgbClr val="000000"/>
              </a:solidFill>
              <a:prstDash val="solid"/>
            </a:ln>
          </c:spPr>
        </c:majorGridlines>
        <c:title>
          <c:tx>
            <c:rich>
              <a:bodyPr/>
              <a:lstStyle/>
              <a:p>
                <a:pPr>
                  <a:defRPr sz="1200" b="1" i="0" u="none" strike="noStrike" baseline="0">
                    <a:solidFill>
                      <a:srgbClr val="333333"/>
                    </a:solidFill>
                    <a:latin typeface="Calibri"/>
                    <a:ea typeface="Calibri"/>
                    <a:cs typeface="Calibri"/>
                  </a:defRPr>
                </a:pPr>
                <a:r>
                  <a:rPr lang="en-US"/>
                  <a:t>x 1000</a:t>
                </a:r>
              </a:p>
            </c:rich>
          </c:tx>
          <c:layout>
            <c:manualLayout>
              <c:xMode val="edge"/>
              <c:yMode val="edge"/>
              <c:x val="7.3216316691193583E-3"/>
              <c:y val="0.48675027884358885"/>
            </c:manualLayout>
          </c:layout>
          <c:spPr>
            <a:noFill/>
            <a:ln w="25400">
              <a:noFill/>
            </a:ln>
          </c:spPr>
        </c:title>
        <c:numFmt formatCode="&quot;$&quot;#,##0" sourceLinked="1"/>
        <c:tickLblPos val="nextTo"/>
        <c:spPr>
          <a:ln w="3175">
            <a:solidFill>
              <a:srgbClr val="000000"/>
            </a:solidFill>
            <a:prstDash val="solid"/>
          </a:ln>
        </c:spPr>
        <c:txPr>
          <a:bodyPr rot="0" vert="horz"/>
          <a:lstStyle/>
          <a:p>
            <a:pPr>
              <a:defRPr sz="1200" b="0" i="0" u="none" strike="noStrike" baseline="0">
                <a:solidFill>
                  <a:srgbClr val="333333"/>
                </a:solidFill>
                <a:latin typeface="Calibri"/>
                <a:ea typeface="Calibri"/>
                <a:cs typeface="Calibri"/>
              </a:defRPr>
            </a:pPr>
            <a:endParaRPr lang="en-US"/>
          </a:p>
        </c:txPr>
        <c:crossAx val="65979904"/>
        <c:crosses val="autoZero"/>
        <c:crossBetween val="between"/>
      </c:valAx>
      <c:catAx>
        <c:axId val="74315264"/>
        <c:scaling>
          <c:orientation val="minMax"/>
        </c:scaling>
        <c:delete val="1"/>
        <c:axPos val="b"/>
        <c:tickLblPos val="none"/>
        <c:crossAx val="74316800"/>
        <c:crosses val="autoZero"/>
        <c:auto val="1"/>
        <c:lblAlgn val="ctr"/>
        <c:lblOffset val="100"/>
      </c:catAx>
      <c:valAx>
        <c:axId val="74316800"/>
        <c:scaling>
          <c:orientation val="minMax"/>
        </c:scaling>
        <c:axPos val="r"/>
        <c:numFmt formatCode="#,##0" sourceLinked="1"/>
        <c:majorTickMark val="cross"/>
        <c:tickLblPos val="nextTo"/>
        <c:spPr>
          <a:ln w="3175">
            <a:solidFill>
              <a:srgbClr val="000000"/>
            </a:solidFill>
            <a:prstDash val="solid"/>
          </a:ln>
        </c:spPr>
        <c:txPr>
          <a:bodyPr rot="0" vert="horz"/>
          <a:lstStyle/>
          <a:p>
            <a:pPr>
              <a:defRPr sz="1200" b="0" i="0" u="none" strike="noStrike" baseline="0">
                <a:solidFill>
                  <a:srgbClr val="333333"/>
                </a:solidFill>
                <a:latin typeface="Calibri"/>
                <a:ea typeface="Calibri"/>
                <a:cs typeface="Calibri"/>
              </a:defRPr>
            </a:pPr>
            <a:endParaRPr lang="en-US"/>
          </a:p>
        </c:txPr>
        <c:crossAx val="74315264"/>
        <c:crosses val="max"/>
        <c:crossBetween val="between"/>
      </c:valAx>
      <c:spPr>
        <a:solidFill>
          <a:srgbClr val="C0C0C0"/>
        </a:solidFill>
        <a:ln w="12700">
          <a:solidFill>
            <a:srgbClr val="808080"/>
          </a:solidFill>
          <a:prstDash val="solid"/>
        </a:ln>
      </c:spPr>
    </c:plotArea>
    <c:legend>
      <c:legendPos val="t"/>
      <c:layout/>
      <c:spPr>
        <a:solidFill>
          <a:srgbClr val="FFFFFF"/>
        </a:solidFill>
        <a:ln w="25400">
          <a:noFill/>
        </a:ln>
      </c:spPr>
      <c:txPr>
        <a:bodyPr/>
        <a:lstStyle/>
        <a:p>
          <a:pPr>
            <a:defRPr sz="925" b="0" i="0" u="none" strike="noStrike" baseline="0">
              <a:solidFill>
                <a:srgbClr val="333333"/>
              </a:solidFill>
              <a:latin typeface="Calibri"/>
              <a:ea typeface="Calibri"/>
              <a:cs typeface="Calibri"/>
            </a:defRPr>
          </a:pPr>
          <a:endParaRPr lang="en-US"/>
        </a:p>
      </c:txPr>
    </c:legend>
    <c:plotVisOnly val="1"/>
    <c:dispBlanksAs val="gap"/>
  </c:chart>
  <c:spPr>
    <a:noFill/>
    <a:ln w="9525">
      <a:noFill/>
    </a:ln>
  </c:spPr>
  <c:txPr>
    <a:bodyPr/>
    <a:lstStyle/>
    <a:p>
      <a:pPr>
        <a:defRPr sz="1200" b="0" i="0" u="none" strike="noStrike" baseline="0">
          <a:solidFill>
            <a:srgbClr val="333333"/>
          </a:solidFill>
          <a:latin typeface="Calibri"/>
          <a:ea typeface="Calibri"/>
          <a:cs typeface="Calibri"/>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lineMarker"/>
        <c:ser>
          <c:idx val="0"/>
          <c:order val="0"/>
          <c:spPr>
            <a:ln w="28575">
              <a:noFill/>
            </a:ln>
          </c:spPr>
          <c:marker>
            <c:spPr>
              <a:solidFill>
                <a:schemeClr val="accent4"/>
              </a:solidFill>
            </c:spPr>
          </c:marker>
          <c:dPt>
            <c:idx val="27"/>
            <c:marker>
              <c:spPr>
                <a:solidFill>
                  <a:srgbClr val="FFC000"/>
                </a:solidFill>
              </c:spPr>
            </c:marker>
          </c:dPt>
          <c:dPt>
            <c:idx val="54"/>
            <c:marker>
              <c:spPr>
                <a:solidFill>
                  <a:srgbClr val="FF0000"/>
                </a:solidFill>
              </c:spPr>
            </c:marker>
          </c:dPt>
          <c:dPt>
            <c:idx val="75"/>
            <c:marker>
              <c:spPr>
                <a:solidFill>
                  <a:srgbClr val="398B35">
                    <a:lumMod val="75000"/>
                  </a:srgbClr>
                </a:solidFill>
              </c:spPr>
            </c:marker>
          </c:dPt>
          <c:dPt>
            <c:idx val="76"/>
            <c:marker>
              <c:spPr>
                <a:solidFill>
                  <a:srgbClr val="398B35"/>
                </a:solidFill>
              </c:spPr>
            </c:marker>
          </c:dPt>
          <c:xVal>
            <c:numRef>
              <c:f>eexp1!$F$3:$F$113</c:f>
              <c:numCache>
                <c:formatCode>#,##0</c:formatCode>
                <c:ptCount val="111"/>
                <c:pt idx="0">
                  <c:v>7688246</c:v>
                </c:pt>
                <c:pt idx="1">
                  <c:v>16880130.680130679</c:v>
                </c:pt>
                <c:pt idx="2">
                  <c:v>12627388</c:v>
                </c:pt>
                <c:pt idx="3">
                  <c:v>11433551</c:v>
                </c:pt>
                <c:pt idx="4">
                  <c:v>5629762</c:v>
                </c:pt>
                <c:pt idx="5">
                  <c:v>9468057</c:v>
                </c:pt>
                <c:pt idx="6">
                  <c:v>8979309</c:v>
                </c:pt>
                <c:pt idx="7">
                  <c:v>11307847</c:v>
                </c:pt>
                <c:pt idx="8">
                  <c:v>14917230.967230963</c:v>
                </c:pt>
                <c:pt idx="9">
                  <c:v>8494260</c:v>
                </c:pt>
                <c:pt idx="10">
                  <c:v>20118847</c:v>
                </c:pt>
                <c:pt idx="11">
                  <c:v>8113229</c:v>
                </c:pt>
                <c:pt idx="12">
                  <c:v>9508339</c:v>
                </c:pt>
                <c:pt idx="13">
                  <c:v>15000546</c:v>
                </c:pt>
                <c:pt idx="14">
                  <c:v>5745878</c:v>
                </c:pt>
                <c:pt idx="15">
                  <c:v>9583762</c:v>
                </c:pt>
                <c:pt idx="16">
                  <c:v>5798983</c:v>
                </c:pt>
                <c:pt idx="17">
                  <c:v>6702608</c:v>
                </c:pt>
                <c:pt idx="18">
                  <c:v>17704138</c:v>
                </c:pt>
                <c:pt idx="19">
                  <c:v>10283685</c:v>
                </c:pt>
                <c:pt idx="20">
                  <c:v>11014761</c:v>
                </c:pt>
                <c:pt idx="21">
                  <c:v>6545964</c:v>
                </c:pt>
                <c:pt idx="22">
                  <c:v>23685056</c:v>
                </c:pt>
                <c:pt idx="23">
                  <c:v>8984063</c:v>
                </c:pt>
                <c:pt idx="24">
                  <c:v>15843247</c:v>
                </c:pt>
                <c:pt idx="25">
                  <c:v>8871179</c:v>
                </c:pt>
                <c:pt idx="26">
                  <c:v>8809088</c:v>
                </c:pt>
                <c:pt idx="27">
                  <c:v>16507634</c:v>
                </c:pt>
                <c:pt idx="28">
                  <c:v>14902358</c:v>
                </c:pt>
                <c:pt idx="29">
                  <c:v>12427750</c:v>
                </c:pt>
                <c:pt idx="30">
                  <c:v>8183466</c:v>
                </c:pt>
                <c:pt idx="31">
                  <c:v>10388129</c:v>
                </c:pt>
                <c:pt idx="32">
                  <c:v>11242786</c:v>
                </c:pt>
                <c:pt idx="33">
                  <c:v>11605489</c:v>
                </c:pt>
                <c:pt idx="34">
                  <c:v>6205541</c:v>
                </c:pt>
                <c:pt idx="35">
                  <c:v>5684408.4744084748</c:v>
                </c:pt>
                <c:pt idx="36">
                  <c:v>34291329</c:v>
                </c:pt>
                <c:pt idx="37">
                  <c:v>7165800</c:v>
                </c:pt>
                <c:pt idx="38">
                  <c:v>8911877</c:v>
                </c:pt>
                <c:pt idx="39">
                  <c:v>3823732</c:v>
                </c:pt>
                <c:pt idx="40">
                  <c:v>9128496</c:v>
                </c:pt>
                <c:pt idx="41">
                  <c:v>14065662</c:v>
                </c:pt>
                <c:pt idx="42">
                  <c:v>16504866</c:v>
                </c:pt>
                <c:pt idx="43">
                  <c:v>13590872</c:v>
                </c:pt>
                <c:pt idx="44">
                  <c:v>9359327</c:v>
                </c:pt>
                <c:pt idx="45">
                  <c:v>14824216</c:v>
                </c:pt>
                <c:pt idx="46">
                  <c:v>9581850</c:v>
                </c:pt>
                <c:pt idx="47">
                  <c:v>10416077</c:v>
                </c:pt>
                <c:pt idx="48">
                  <c:v>10374865.854865856</c:v>
                </c:pt>
                <c:pt idx="49">
                  <c:v>7386879</c:v>
                </c:pt>
                <c:pt idx="50">
                  <c:v>9206025</c:v>
                </c:pt>
                <c:pt idx="51">
                  <c:v>16085628.155628202</c:v>
                </c:pt>
                <c:pt idx="52">
                  <c:v>8261937.4319374319</c:v>
                </c:pt>
                <c:pt idx="53">
                  <c:v>8330789.0307890307</c:v>
                </c:pt>
                <c:pt idx="54">
                  <c:v>10097607</c:v>
                </c:pt>
                <c:pt idx="55">
                  <c:v>6545019</c:v>
                </c:pt>
                <c:pt idx="56">
                  <c:v>8886555</c:v>
                </c:pt>
                <c:pt idx="57">
                  <c:v>13213588</c:v>
                </c:pt>
                <c:pt idx="58">
                  <c:v>20525876</c:v>
                </c:pt>
                <c:pt idx="59">
                  <c:v>11267304</c:v>
                </c:pt>
                <c:pt idx="60">
                  <c:v>16578284</c:v>
                </c:pt>
                <c:pt idx="61">
                  <c:v>8515580</c:v>
                </c:pt>
                <c:pt idx="62">
                  <c:v>11294805.464805502</c:v>
                </c:pt>
                <c:pt idx="63">
                  <c:v>7039988</c:v>
                </c:pt>
                <c:pt idx="64">
                  <c:v>8676839</c:v>
                </c:pt>
                <c:pt idx="65">
                  <c:v>16498536</c:v>
                </c:pt>
                <c:pt idx="66">
                  <c:v>16322573</c:v>
                </c:pt>
                <c:pt idx="67">
                  <c:v>9809078</c:v>
                </c:pt>
                <c:pt idx="68">
                  <c:v>13596926</c:v>
                </c:pt>
                <c:pt idx="69">
                  <c:v>11606437</c:v>
                </c:pt>
                <c:pt idx="70">
                  <c:v>5641009</c:v>
                </c:pt>
                <c:pt idx="71">
                  <c:v>13178838</c:v>
                </c:pt>
                <c:pt idx="72">
                  <c:v>14081833</c:v>
                </c:pt>
                <c:pt idx="73">
                  <c:v>6718280</c:v>
                </c:pt>
                <c:pt idx="74">
                  <c:v>14759587</c:v>
                </c:pt>
                <c:pt idx="75">
                  <c:v>17826123</c:v>
                </c:pt>
                <c:pt idx="76">
                  <c:v>14857024</c:v>
                </c:pt>
                <c:pt idx="77">
                  <c:v>21197104</c:v>
                </c:pt>
                <c:pt idx="78">
                  <c:v>10580220</c:v>
                </c:pt>
                <c:pt idx="79">
                  <c:v>9543293.733293727</c:v>
                </c:pt>
                <c:pt idx="80">
                  <c:v>11128043</c:v>
                </c:pt>
                <c:pt idx="81">
                  <c:v>7809582</c:v>
                </c:pt>
                <c:pt idx="82">
                  <c:v>10454644</c:v>
                </c:pt>
                <c:pt idx="83">
                  <c:v>8942165.1321650334</c:v>
                </c:pt>
                <c:pt idx="84">
                  <c:v>8051804</c:v>
                </c:pt>
                <c:pt idx="85">
                  <c:v>11132454</c:v>
                </c:pt>
                <c:pt idx="86">
                  <c:v>7031254</c:v>
                </c:pt>
                <c:pt idx="87">
                  <c:v>5404801</c:v>
                </c:pt>
                <c:pt idx="88">
                  <c:v>8653954</c:v>
                </c:pt>
                <c:pt idx="89">
                  <c:v>7111135</c:v>
                </c:pt>
                <c:pt idx="90">
                  <c:v>7037903</c:v>
                </c:pt>
                <c:pt idx="91">
                  <c:v>11602950</c:v>
                </c:pt>
                <c:pt idx="92">
                  <c:v>12210020</c:v>
                </c:pt>
                <c:pt idx="93">
                  <c:v>17615691</c:v>
                </c:pt>
                <c:pt idx="94">
                  <c:v>17002600</c:v>
                </c:pt>
                <c:pt idx="95">
                  <c:v>11079689</c:v>
                </c:pt>
                <c:pt idx="96">
                  <c:v>25822408.672408674</c:v>
                </c:pt>
                <c:pt idx="97">
                  <c:v>8188561</c:v>
                </c:pt>
                <c:pt idx="98">
                  <c:v>7980542</c:v>
                </c:pt>
                <c:pt idx="99">
                  <c:v>11435792</c:v>
                </c:pt>
                <c:pt idx="100">
                  <c:v>13467652</c:v>
                </c:pt>
                <c:pt idx="101">
                  <c:v>7043044</c:v>
                </c:pt>
                <c:pt idx="102">
                  <c:v>14862427</c:v>
                </c:pt>
                <c:pt idx="103">
                  <c:v>6424476</c:v>
                </c:pt>
                <c:pt idx="104">
                  <c:v>12462732</c:v>
                </c:pt>
                <c:pt idx="105">
                  <c:v>6533760.0237600198</c:v>
                </c:pt>
                <c:pt idx="106">
                  <c:v>9007142</c:v>
                </c:pt>
                <c:pt idx="107">
                  <c:v>11637880.407880412</c:v>
                </c:pt>
                <c:pt idx="108">
                  <c:v>10974532</c:v>
                </c:pt>
                <c:pt idx="109">
                  <c:v>33345261</c:v>
                </c:pt>
                <c:pt idx="110">
                  <c:v>10771539.451539462</c:v>
                </c:pt>
              </c:numCache>
            </c:numRef>
          </c:xVal>
          <c:yVal>
            <c:numRef>
              <c:f>eexp1!$G$3:$G$113</c:f>
              <c:numCache>
                <c:formatCode>0.00</c:formatCode>
                <c:ptCount val="111"/>
                <c:pt idx="0">
                  <c:v>52.510975845466</c:v>
                </c:pt>
                <c:pt idx="1">
                  <c:v>86.027792537748269</c:v>
                </c:pt>
                <c:pt idx="2">
                  <c:v>58.175522918912463</c:v>
                </c:pt>
                <c:pt idx="3">
                  <c:v>53.059884894902204</c:v>
                </c:pt>
                <c:pt idx="4">
                  <c:v>83.569785010448697</c:v>
                </c:pt>
                <c:pt idx="5">
                  <c:v>35.509196871121503</c:v>
                </c:pt>
                <c:pt idx="6">
                  <c:v>53.554978451013817</c:v>
                </c:pt>
                <c:pt idx="7">
                  <c:v>45.748620404927657</c:v>
                </c:pt>
                <c:pt idx="8">
                  <c:v>51.273512325378519</c:v>
                </c:pt>
                <c:pt idx="9">
                  <c:v>53.486248360657271</c:v>
                </c:pt>
                <c:pt idx="10">
                  <c:v>32.419372740396106</c:v>
                </c:pt>
                <c:pt idx="11">
                  <c:v>54.074240971134927</c:v>
                </c:pt>
                <c:pt idx="12">
                  <c:v>49.688973016212394</c:v>
                </c:pt>
                <c:pt idx="13">
                  <c:v>32.412366856513074</c:v>
                </c:pt>
                <c:pt idx="14">
                  <c:v>39.659456744469693</c:v>
                </c:pt>
                <c:pt idx="15">
                  <c:v>55.134121652854056</c:v>
                </c:pt>
                <c:pt idx="16">
                  <c:v>46.507051322619851</c:v>
                </c:pt>
                <c:pt idx="17">
                  <c:v>52.481645950351997</c:v>
                </c:pt>
                <c:pt idx="18">
                  <c:v>32.578225497338494</c:v>
                </c:pt>
                <c:pt idx="19">
                  <c:v>54.465388622852608</c:v>
                </c:pt>
                <c:pt idx="20">
                  <c:v>60.178300736620663</c:v>
                </c:pt>
                <c:pt idx="21">
                  <c:v>64.047953823149697</c:v>
                </c:pt>
                <c:pt idx="22">
                  <c:v>45.306407550819792</c:v>
                </c:pt>
                <c:pt idx="23">
                  <c:v>60.222429428644922</c:v>
                </c:pt>
                <c:pt idx="24">
                  <c:v>44.443705258145634</c:v>
                </c:pt>
                <c:pt idx="25">
                  <c:v>59.117113970984263</c:v>
                </c:pt>
                <c:pt idx="26">
                  <c:v>62.999086852123604</c:v>
                </c:pt>
                <c:pt idx="27">
                  <c:v>48.468987136496956</c:v>
                </c:pt>
                <c:pt idx="28">
                  <c:v>30.284046323407289</c:v>
                </c:pt>
                <c:pt idx="29">
                  <c:v>45.714051216028643</c:v>
                </c:pt>
                <c:pt idx="30">
                  <c:v>64.840496679524279</c:v>
                </c:pt>
                <c:pt idx="31">
                  <c:v>23.023385635661629</c:v>
                </c:pt>
                <c:pt idx="32">
                  <c:v>37.12253350726413</c:v>
                </c:pt>
                <c:pt idx="33">
                  <c:v>54.415837195657794</c:v>
                </c:pt>
                <c:pt idx="34">
                  <c:v>67.015075720231309</c:v>
                </c:pt>
                <c:pt idx="35">
                  <c:v>64.459585208246637</c:v>
                </c:pt>
                <c:pt idx="36">
                  <c:v>24.204646603227008</c:v>
                </c:pt>
                <c:pt idx="37">
                  <c:v>48.824764855284208</c:v>
                </c:pt>
                <c:pt idx="38">
                  <c:v>52.265824584428181</c:v>
                </c:pt>
                <c:pt idx="39">
                  <c:v>54.292220270667499</c:v>
                </c:pt>
                <c:pt idx="40">
                  <c:v>50.896336044842435</c:v>
                </c:pt>
                <c:pt idx="41">
                  <c:v>42.096923699716044</c:v>
                </c:pt>
                <c:pt idx="42">
                  <c:v>39.909557581381975</c:v>
                </c:pt>
                <c:pt idx="43">
                  <c:v>46.309773206605136</c:v>
                </c:pt>
                <c:pt idx="44">
                  <c:v>67.920449835762753</c:v>
                </c:pt>
                <c:pt idx="45">
                  <c:v>32.670179657392794</c:v>
                </c:pt>
                <c:pt idx="46">
                  <c:v>51.465875587699394</c:v>
                </c:pt>
                <c:pt idx="47">
                  <c:v>58.932552053906676</c:v>
                </c:pt>
                <c:pt idx="48">
                  <c:v>54.635449726765813</c:v>
                </c:pt>
                <c:pt idx="49">
                  <c:v>57.840056673460801</c:v>
                </c:pt>
                <c:pt idx="50">
                  <c:v>34.887272194025108</c:v>
                </c:pt>
                <c:pt idx="51">
                  <c:v>55.248212821037249</c:v>
                </c:pt>
                <c:pt idx="52">
                  <c:v>64.181643910171644</c:v>
                </c:pt>
                <c:pt idx="53">
                  <c:v>52.679867806386945</c:v>
                </c:pt>
                <c:pt idx="54">
                  <c:v>63.231020973583149</c:v>
                </c:pt>
                <c:pt idx="55">
                  <c:v>67.066252978028032</c:v>
                </c:pt>
                <c:pt idx="56">
                  <c:v>59.811287951291554</c:v>
                </c:pt>
                <c:pt idx="57">
                  <c:v>52.557950194905423</c:v>
                </c:pt>
                <c:pt idx="58">
                  <c:v>37.679327303740898</c:v>
                </c:pt>
                <c:pt idx="59">
                  <c:v>56.123594428622859</c:v>
                </c:pt>
                <c:pt idx="60">
                  <c:v>48.705451058746107</c:v>
                </c:pt>
                <c:pt idx="61">
                  <c:v>73.447105188373797</c:v>
                </c:pt>
                <c:pt idx="62">
                  <c:v>59.025024623357076</c:v>
                </c:pt>
                <c:pt idx="63">
                  <c:v>34.434959264135109</c:v>
                </c:pt>
                <c:pt idx="64">
                  <c:v>61.242901936984644</c:v>
                </c:pt>
                <c:pt idx="65">
                  <c:v>55.920476822913258</c:v>
                </c:pt>
                <c:pt idx="66">
                  <c:v>31.545633154772617</c:v>
                </c:pt>
                <c:pt idx="67">
                  <c:v>39.050061585807967</c:v>
                </c:pt>
                <c:pt idx="68">
                  <c:v>52.938267075955245</c:v>
                </c:pt>
                <c:pt idx="69">
                  <c:v>55.927585700934763</c:v>
                </c:pt>
                <c:pt idx="70">
                  <c:v>50.913515649416595</c:v>
                </c:pt>
                <c:pt idx="71">
                  <c:v>50.005713705563416</c:v>
                </c:pt>
                <c:pt idx="72">
                  <c:v>32.517457066845807</c:v>
                </c:pt>
                <c:pt idx="73">
                  <c:v>42.270387658745975</c:v>
                </c:pt>
                <c:pt idx="74">
                  <c:v>46.019255145825063</c:v>
                </c:pt>
                <c:pt idx="75">
                  <c:v>57.919038256383594</c:v>
                </c:pt>
                <c:pt idx="76">
                  <c:v>64.464962835087292</c:v>
                </c:pt>
                <c:pt idx="77">
                  <c:v>39.597706365926214</c:v>
                </c:pt>
                <c:pt idx="78">
                  <c:v>60.424735969573412</c:v>
                </c:pt>
                <c:pt idx="79">
                  <c:v>59.432640976397444</c:v>
                </c:pt>
                <c:pt idx="80">
                  <c:v>42.753249605523344</c:v>
                </c:pt>
                <c:pt idx="81">
                  <c:v>45.2217929205434</c:v>
                </c:pt>
                <c:pt idx="82">
                  <c:v>47.900588484887344</c:v>
                </c:pt>
                <c:pt idx="83">
                  <c:v>61.972253249135328</c:v>
                </c:pt>
                <c:pt idx="84">
                  <c:v>61.015158838939115</c:v>
                </c:pt>
                <c:pt idx="85">
                  <c:v>53.353501393313039</c:v>
                </c:pt>
                <c:pt idx="86">
                  <c:v>55.869493549799195</c:v>
                </c:pt>
                <c:pt idx="87">
                  <c:v>36.26851386387829</c:v>
                </c:pt>
                <c:pt idx="88">
                  <c:v>63.29775961369797</c:v>
                </c:pt>
                <c:pt idx="89">
                  <c:v>55.461540246388232</c:v>
                </c:pt>
                <c:pt idx="90">
                  <c:v>53.843538338053413</c:v>
                </c:pt>
                <c:pt idx="91">
                  <c:v>56.898952421582436</c:v>
                </c:pt>
                <c:pt idx="92">
                  <c:v>46.220661391217995</c:v>
                </c:pt>
                <c:pt idx="93">
                  <c:v>47.985469318234394</c:v>
                </c:pt>
                <c:pt idx="94">
                  <c:v>53.58635738063591</c:v>
                </c:pt>
                <c:pt idx="95">
                  <c:v>44.482006670042317</c:v>
                </c:pt>
                <c:pt idx="96">
                  <c:v>35.950234662405997</c:v>
                </c:pt>
                <c:pt idx="97">
                  <c:v>54.461950030048015</c:v>
                </c:pt>
                <c:pt idx="98">
                  <c:v>26.028319881030406</c:v>
                </c:pt>
                <c:pt idx="99">
                  <c:v>66.606493017711358</c:v>
                </c:pt>
                <c:pt idx="100">
                  <c:v>42.782684019455999</c:v>
                </c:pt>
                <c:pt idx="101">
                  <c:v>63.06540183477528</c:v>
                </c:pt>
                <c:pt idx="102">
                  <c:v>50.553863107283163</c:v>
                </c:pt>
                <c:pt idx="103">
                  <c:v>64.521293254111427</c:v>
                </c:pt>
                <c:pt idx="104">
                  <c:v>54.398730551214243</c:v>
                </c:pt>
                <c:pt idx="105">
                  <c:v>56.969649309496191</c:v>
                </c:pt>
                <c:pt idx="106">
                  <c:v>88.501857747995984</c:v>
                </c:pt>
                <c:pt idx="107">
                  <c:v>59.960862318608186</c:v>
                </c:pt>
                <c:pt idx="108">
                  <c:v>48.884289553302871</c:v>
                </c:pt>
                <c:pt idx="109">
                  <c:v>22.057203270953529</c:v>
                </c:pt>
                <c:pt idx="110">
                  <c:v>56.771153674354863</c:v>
                </c:pt>
              </c:numCache>
            </c:numRef>
          </c:yVal>
        </c:ser>
        <c:axId val="79921920"/>
        <c:axId val="79923840"/>
      </c:scatterChart>
      <c:valAx>
        <c:axId val="79921920"/>
        <c:scaling>
          <c:orientation val="minMax"/>
        </c:scaling>
        <c:axPos val="b"/>
        <c:title>
          <c:tx>
            <c:rich>
              <a:bodyPr/>
              <a:lstStyle/>
              <a:p>
                <a:pPr>
                  <a:defRPr sz="1050"/>
                </a:pPr>
                <a:r>
                  <a:rPr lang="en-US" sz="1050"/>
                  <a:t>Library Materials Expenditures (2007-2008)</a:t>
                </a:r>
              </a:p>
            </c:rich>
          </c:tx>
          <c:layout/>
        </c:title>
        <c:numFmt formatCode="_(\$* #,##0_);_(\$* \(#,##0\);_(\$* &quot;-&quot;_);_(@_)"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9923840"/>
        <c:crosses val="autoZero"/>
        <c:crossBetween val="midCat"/>
      </c:valAx>
      <c:valAx>
        <c:axId val="79923840"/>
        <c:scaling>
          <c:orientation val="minMax"/>
        </c:scaling>
        <c:axPos val="l"/>
        <c:majorGridlines/>
        <c:title>
          <c:tx>
            <c:rich>
              <a:bodyPr rot="-5400000" vert="horz"/>
              <a:lstStyle/>
              <a:p>
                <a:pPr>
                  <a:defRPr sz="1200"/>
                </a:pPr>
                <a:r>
                  <a:rPr lang="en-US" sz="1200"/>
                  <a:t> Licensed</a:t>
                </a:r>
                <a:r>
                  <a:rPr lang="en-US" sz="1200" baseline="0"/>
                  <a:t> Content </a:t>
                </a:r>
                <a:r>
                  <a:rPr lang="en-US" sz="1200"/>
                  <a:t>as % of Library Materials $</a:t>
                </a:r>
              </a:p>
            </c:rich>
          </c:tx>
          <c:layout/>
        </c:title>
        <c:numFmt formatCode="0" sourceLinked="0"/>
        <c:tickLblPos val="nextTo"/>
        <c:crossAx val="79921920"/>
        <c:crosses val="autoZero"/>
        <c:crossBetween val="midCat"/>
      </c:valAx>
      <c:spPr>
        <a:noFill/>
        <a:ln w="25400">
          <a:noFill/>
        </a:ln>
      </c:spPr>
    </c:plotArea>
    <c:plotVisOnly val="1"/>
    <c:dispBlanksAs val="gap"/>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0.60204</cdr:x>
      <cdr:y>0.56667</cdr:y>
    </cdr:from>
    <cdr:to>
      <cdr:x>0.79592</cdr:x>
      <cdr:y>0.61667</cdr:y>
    </cdr:to>
    <cdr:sp macro="" textlink="">
      <cdr:nvSpPr>
        <cdr:cNvPr id="29697" name="Text Box 1"/>
        <cdr:cNvSpPr txBox="1">
          <a:spLocks xmlns:a="http://schemas.openxmlformats.org/drawingml/2006/main" noChangeArrowheads="1"/>
        </cdr:cNvSpPr>
      </cdr:nvSpPr>
      <cdr:spPr bwMode="auto">
        <a:xfrm xmlns:a="http://schemas.openxmlformats.org/drawingml/2006/main">
          <a:off x="4495799" y="2590801"/>
          <a:ext cx="1447800" cy="228600"/>
        </a:xfrm>
        <a:prstGeom xmlns:a="http://schemas.openxmlformats.org/drawingml/2006/main" prst="rect">
          <a:avLst/>
        </a:prstGeom>
        <a:solidFill xmlns:a="http://schemas.openxmlformats.org/drawingml/2006/main">
          <a:srgbClr val="FFFFFF">
            <a:alpha val="50000"/>
          </a:srgbClr>
        </a:solidFill>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0" i="0" u="none" strike="noStrike" baseline="0" dirty="0">
              <a:solidFill>
                <a:srgbClr val="000000"/>
              </a:solidFill>
              <a:latin typeface="Calibri"/>
            </a:rPr>
            <a:t>$6.8 billion </a:t>
          </a:r>
          <a:r>
            <a:rPr lang="en-US" sz="1400" b="0" i="0" u="none" strike="noStrike" baseline="0" dirty="0" smtClean="0">
              <a:solidFill>
                <a:srgbClr val="000000"/>
              </a:solidFill>
              <a:latin typeface="Calibri"/>
            </a:rPr>
            <a:t>in </a:t>
          </a:r>
          <a:r>
            <a:rPr lang="en-US" sz="1400" b="0" i="0" u="none" strike="noStrike" baseline="0" dirty="0">
              <a:solidFill>
                <a:srgbClr val="000000"/>
              </a:solidFill>
              <a:latin typeface="Calibri"/>
            </a:rPr>
            <a:t>2008 </a:t>
          </a:r>
        </a:p>
      </cdr:txBody>
    </cdr:sp>
  </cdr:relSizeAnchor>
  <cdr:relSizeAnchor xmlns:cdr="http://schemas.openxmlformats.org/drawingml/2006/chartDrawing">
    <cdr:from>
      <cdr:x>0.72449</cdr:x>
      <cdr:y>0.48333</cdr:y>
    </cdr:from>
    <cdr:to>
      <cdr:x>0.7551</cdr:x>
      <cdr:y>0.55</cdr:y>
    </cdr:to>
    <cdr:sp macro="" textlink="">
      <cdr:nvSpPr>
        <cdr:cNvPr id="29698" name="Line 2"/>
        <cdr:cNvSpPr>
          <a:spLocks xmlns:a="http://schemas.openxmlformats.org/drawingml/2006/main" noChangeShapeType="1"/>
        </cdr:cNvSpPr>
      </cdr:nvSpPr>
      <cdr:spPr bwMode="auto">
        <a:xfrm xmlns:a="http://schemas.openxmlformats.org/drawingml/2006/main" flipV="1">
          <a:off x="5410200" y="2209800"/>
          <a:ext cx="228600" cy="304799"/>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cdr:x>
      <cdr:y>0.43774</cdr:y>
    </cdr:from>
    <cdr:to>
      <cdr:x>0.99567</cdr:x>
      <cdr:y>0.43774</cdr:y>
    </cdr:to>
    <cdr:sp macro="" textlink="">
      <cdr:nvSpPr>
        <cdr:cNvPr id="3" name="Straight Connector 2"/>
        <cdr:cNvSpPr/>
      </cdr:nvSpPr>
      <cdr:spPr>
        <a:xfrm xmlns:a="http://schemas.openxmlformats.org/drawingml/2006/main">
          <a:off x="838200" y="2209800"/>
          <a:ext cx="7507506" cy="0"/>
        </a:xfrm>
        <a:prstGeom xmlns:a="http://schemas.openxmlformats.org/drawingml/2006/main" prst="line">
          <a:avLst/>
        </a:prstGeom>
        <a:ln xmlns:a="http://schemas.openxmlformats.org/drawingml/2006/main" w="25400">
          <a:solidFill>
            <a:schemeClr val="accent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284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endParaRPr lang="en-US"/>
          </a:p>
        </p:txBody>
      </p:sp>
      <p:sp>
        <p:nvSpPr>
          <p:cNvPr id="284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284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E4D1CB63-5073-469A-87D7-5F21A34225E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A82CD4DB-7C95-4E65-B24B-73AC3373901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freebase.com/view/en/henry_ford" TargetMode="External"/><Relationship Id="rId13" Type="http://schemas.openxmlformats.org/officeDocument/2006/relationships/hyperlink" Target="http://wiki.freebase.com/wiki/Semantic_Web" TargetMode="External"/><Relationship Id="rId18" Type="http://schemas.openxmlformats.org/officeDocument/2006/relationships/hyperlink" Target="http://wiki.freebase.com/wiki/Developers" TargetMode="External"/><Relationship Id="rId3" Type="http://schemas.openxmlformats.org/officeDocument/2006/relationships/hyperlink" Target="http://wiki.freebase.com/wiki/What_is_Freebase?" TargetMode="External"/><Relationship Id="rId7" Type="http://schemas.openxmlformats.org/officeDocument/2006/relationships/hyperlink" Target="http://wiki.freebase.com/wiki/Id" TargetMode="External"/><Relationship Id="rId12" Type="http://schemas.openxmlformats.org/officeDocument/2006/relationships/hyperlink" Target="http://wiki.freebase.com/wiki/FAQ" TargetMode="External"/><Relationship Id="rId17" Type="http://schemas.openxmlformats.org/officeDocument/2006/relationships/hyperlink" Target="http://wiki.freebase.com/wiki/Schema" TargetMode="External"/><Relationship Id="rId2" Type="http://schemas.openxmlformats.org/officeDocument/2006/relationships/slide" Target="../slides/slide20.xml"/><Relationship Id="rId16" Type="http://schemas.openxmlformats.org/officeDocument/2006/relationships/hyperlink" Target="http://wiki.freebase.com/wiki/Contributing_data" TargetMode="External"/><Relationship Id="rId1" Type="http://schemas.openxmlformats.org/officeDocument/2006/relationships/notesMaster" Target="../notesMasters/notesMaster1.xml"/><Relationship Id="rId6" Type="http://schemas.openxmlformats.org/officeDocument/2006/relationships/hyperlink" Target="http://wiki.freebase.com/wiki/Entity" TargetMode="External"/><Relationship Id="rId11" Type="http://schemas.openxmlformats.org/officeDocument/2006/relationships/hyperlink" Target="http://wiki.freebase.com/wiki/Attribution_(CC-BY)" TargetMode="External"/><Relationship Id="rId5" Type="http://schemas.openxmlformats.org/officeDocument/2006/relationships/hyperlink" Target="http://wiki.freebase.com/wiki/Structured_data" TargetMode="External"/><Relationship Id="rId15" Type="http://schemas.openxmlformats.org/officeDocument/2006/relationships/hyperlink" Target="http://wiki.freebase.com/wiki/RDF" TargetMode="External"/><Relationship Id="rId10" Type="http://schemas.openxmlformats.org/officeDocument/2006/relationships/hyperlink" Target="http://wiki.freebase.com/wiki/License" TargetMode="External"/><Relationship Id="rId4" Type="http://schemas.openxmlformats.org/officeDocument/2006/relationships/hyperlink" Target="http://wiki.freebase.com/wiki/Creative_Commons" TargetMode="External"/><Relationship Id="rId9" Type="http://schemas.openxmlformats.org/officeDocument/2006/relationships/hyperlink" Target="http://www.freebase.com/view/en/henry_ford_1971" TargetMode="External"/><Relationship Id="rId14" Type="http://schemas.openxmlformats.org/officeDocument/2006/relationships/hyperlink" Target="http://wiki.freebase.com/wiki/Linked_Open_Dat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cialarchive.iath.virginia.edu/index.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1BE3D-25AA-44A8-9C17-C12CE8B60419}" type="slidenum">
              <a:rPr lang="en-US"/>
              <a:pPr/>
              <a:t>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685800" y="4341813"/>
            <a:ext cx="5486400" cy="4116387"/>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What is Freebase? </a:t>
            </a:r>
            <a:r>
              <a:rPr lang="en-US" dirty="0" smtClean="0">
                <a:hlinkClick r:id="rId3"/>
              </a:rPr>
              <a:t>http://wiki.freebase.com/wiki/What_is_Freebase%3F</a:t>
            </a:r>
            <a:endParaRPr lang="en-US" dirty="0" smtClean="0"/>
          </a:p>
          <a:p>
            <a:endParaRPr lang="en-US" dirty="0" smtClean="0"/>
          </a:p>
          <a:p>
            <a:r>
              <a:rPr lang="en-US" sz="1200" b="1" i="0" kern="1200" dirty="0" smtClean="0">
                <a:solidFill>
                  <a:schemeClr val="tx1"/>
                </a:solidFill>
                <a:latin typeface="Arial" pitchFamily="34" charset="0"/>
                <a:ea typeface="+mn-ea"/>
                <a:cs typeface="+mn-cs"/>
              </a:rPr>
              <a:t>Freebase</a:t>
            </a:r>
            <a:r>
              <a:rPr lang="en-US" sz="1200" b="0" i="0" kern="1200" dirty="0" smtClean="0">
                <a:solidFill>
                  <a:schemeClr val="tx1"/>
                </a:solidFill>
                <a:latin typeface="Arial" pitchFamily="34" charset="0"/>
                <a:ea typeface="+mn-ea"/>
                <a:cs typeface="+mn-cs"/>
              </a:rPr>
              <a:t> is an open, </a:t>
            </a:r>
            <a:r>
              <a:rPr lang="en-US" sz="1200" b="0" i="0" u="none" strike="noStrike" kern="1200" dirty="0" smtClean="0">
                <a:solidFill>
                  <a:schemeClr val="tx1"/>
                </a:solidFill>
                <a:latin typeface="Arial" pitchFamily="34" charset="0"/>
                <a:ea typeface="+mn-ea"/>
                <a:cs typeface="+mn-cs"/>
                <a:hlinkClick r:id="rId4" tooltip="Creative Commons"/>
              </a:rPr>
              <a:t>Creative Commons</a:t>
            </a:r>
            <a:r>
              <a:rPr lang="en-US" sz="1200" b="0" i="0" kern="1200" dirty="0" smtClean="0">
                <a:solidFill>
                  <a:schemeClr val="tx1"/>
                </a:solidFill>
                <a:latin typeface="Arial" pitchFamily="34" charset="0"/>
                <a:ea typeface="+mn-ea"/>
                <a:cs typeface="+mn-cs"/>
              </a:rPr>
              <a:t> licensed repository of </a:t>
            </a:r>
            <a:r>
              <a:rPr lang="en-US" sz="1200" b="0" i="0" u="none" strike="noStrike" kern="1200" dirty="0" smtClean="0">
                <a:solidFill>
                  <a:schemeClr val="tx1"/>
                </a:solidFill>
                <a:latin typeface="Arial" pitchFamily="34" charset="0"/>
                <a:ea typeface="+mn-ea"/>
                <a:cs typeface="+mn-cs"/>
                <a:hlinkClick r:id="rId5" tooltip="Structured data"/>
              </a:rPr>
              <a:t>structured data</a:t>
            </a:r>
            <a:r>
              <a:rPr lang="en-US" sz="1200" b="0" i="0" kern="1200" dirty="0" smtClean="0">
                <a:solidFill>
                  <a:schemeClr val="tx1"/>
                </a:solidFill>
                <a:latin typeface="Arial" pitchFamily="34" charset="0"/>
                <a:ea typeface="+mn-ea"/>
                <a:cs typeface="+mn-cs"/>
              </a:rPr>
              <a:t> of over 20 million </a:t>
            </a:r>
            <a:r>
              <a:rPr lang="en-US" sz="1200" b="0" i="0" u="none" strike="noStrike" kern="1200" dirty="0" smtClean="0">
                <a:solidFill>
                  <a:schemeClr val="tx1"/>
                </a:solidFill>
                <a:latin typeface="Arial" pitchFamily="34" charset="0"/>
                <a:ea typeface="+mn-ea"/>
                <a:cs typeface="+mn-cs"/>
                <a:hlinkClick r:id="rId6" tooltip="Entity"/>
              </a:rPr>
              <a:t>entities</a:t>
            </a:r>
            <a:r>
              <a:rPr lang="en-US" sz="1200" b="0" i="0" kern="1200" dirty="0" smtClean="0">
                <a:solidFill>
                  <a:schemeClr val="tx1"/>
                </a:solidFill>
                <a:latin typeface="Arial" pitchFamily="34" charset="0"/>
                <a:ea typeface="+mn-ea"/>
                <a:cs typeface="+mn-cs"/>
              </a:rPr>
              <a:t>. Each one has a unique </a:t>
            </a:r>
            <a:r>
              <a:rPr lang="en-US" sz="1200" b="0" i="0" u="none" strike="noStrike" kern="1200" dirty="0" smtClean="0">
                <a:solidFill>
                  <a:schemeClr val="tx1"/>
                </a:solidFill>
                <a:latin typeface="Arial" pitchFamily="34" charset="0"/>
                <a:ea typeface="+mn-ea"/>
                <a:cs typeface="+mn-cs"/>
                <a:hlinkClick r:id="rId7" tooltip="Id"/>
              </a:rPr>
              <a:t>Id</a:t>
            </a:r>
            <a:r>
              <a:rPr lang="en-US" sz="1200" b="0" i="0" kern="1200" dirty="0" smtClean="0">
                <a:solidFill>
                  <a:schemeClr val="tx1"/>
                </a:solidFill>
                <a:latin typeface="Arial" pitchFamily="34" charset="0"/>
                <a:ea typeface="+mn-ea"/>
                <a:cs typeface="+mn-cs"/>
              </a:rPr>
              <a:t>, which can help distinguish multiple entities which have similar names, such as </a:t>
            </a:r>
            <a:r>
              <a:rPr lang="en-US" sz="1200" b="0" i="0" u="none" strike="noStrike" kern="1200" dirty="0" smtClean="0">
                <a:solidFill>
                  <a:schemeClr val="tx1"/>
                </a:solidFill>
                <a:latin typeface="Arial" pitchFamily="34" charset="0"/>
                <a:ea typeface="+mn-ea"/>
                <a:cs typeface="+mn-cs"/>
                <a:hlinkClick r:id="rId8"/>
              </a:rPr>
              <a:t>Henry Ford</a:t>
            </a:r>
            <a:r>
              <a:rPr lang="en-US" sz="1200" b="0" i="0" kern="1200" dirty="0" smtClean="0">
                <a:solidFill>
                  <a:schemeClr val="tx1"/>
                </a:solidFill>
                <a:latin typeface="Arial" pitchFamily="34" charset="0"/>
                <a:ea typeface="+mn-ea"/>
                <a:cs typeface="+mn-cs"/>
              </a:rPr>
              <a:t> the industrialist </a:t>
            </a:r>
            <a:r>
              <a:rPr lang="en-US" sz="1200" b="0" i="0" kern="1200" dirty="0" err="1" smtClean="0">
                <a:solidFill>
                  <a:schemeClr val="tx1"/>
                </a:solidFill>
                <a:latin typeface="Arial" pitchFamily="34" charset="0"/>
                <a:ea typeface="+mn-ea"/>
                <a:cs typeface="+mn-cs"/>
              </a:rPr>
              <a:t>vs</a:t>
            </a:r>
            <a:r>
              <a:rPr lang="en-US" sz="1200" b="0" i="0" kern="1200" dirty="0" smtClean="0">
                <a:solidFill>
                  <a:schemeClr val="tx1"/>
                </a:solidFill>
                <a:latin typeface="Arial" pitchFamily="34" charset="0"/>
                <a:ea typeface="+mn-ea"/>
                <a:cs typeface="+mn-cs"/>
              </a:rPr>
              <a:t> </a:t>
            </a:r>
            <a:r>
              <a:rPr lang="en-US" sz="1200" b="0" i="0" u="none" strike="noStrike" kern="1200" dirty="0" smtClean="0">
                <a:solidFill>
                  <a:schemeClr val="tx1"/>
                </a:solidFill>
                <a:latin typeface="Arial" pitchFamily="34" charset="0"/>
                <a:ea typeface="+mn-ea"/>
                <a:cs typeface="+mn-cs"/>
                <a:hlinkClick r:id="rId9"/>
              </a:rPr>
              <a:t>Henry Ford</a:t>
            </a:r>
            <a:r>
              <a:rPr lang="en-US" sz="1200" b="0" i="0" kern="1200" dirty="0" smtClean="0">
                <a:solidFill>
                  <a:schemeClr val="tx1"/>
                </a:solidFill>
                <a:latin typeface="Arial" pitchFamily="34" charset="0"/>
                <a:ea typeface="+mn-ea"/>
                <a:cs typeface="+mn-cs"/>
              </a:rPr>
              <a:t> the footballer. All the data contained in Freebase is </a:t>
            </a:r>
            <a:r>
              <a:rPr lang="en-US" sz="1200" b="0" i="0" u="none" strike="noStrike" kern="1200" dirty="0" smtClean="0">
                <a:solidFill>
                  <a:schemeClr val="tx1"/>
                </a:solidFill>
                <a:latin typeface="Arial" pitchFamily="34" charset="0"/>
                <a:ea typeface="+mn-ea"/>
                <a:cs typeface="+mn-cs"/>
                <a:hlinkClick r:id="rId10" tooltip="License"/>
              </a:rPr>
              <a:t>licensed</a:t>
            </a:r>
            <a:r>
              <a:rPr lang="en-US" sz="1200" b="0" i="0" kern="1200" dirty="0" smtClean="0">
                <a:solidFill>
                  <a:schemeClr val="tx1"/>
                </a:solidFill>
                <a:latin typeface="Arial" pitchFamily="34" charset="0"/>
                <a:ea typeface="+mn-ea"/>
                <a:cs typeface="+mn-cs"/>
              </a:rPr>
              <a:t> by a </a:t>
            </a:r>
            <a:r>
              <a:rPr lang="en-US" sz="1200" b="0" i="0" u="none" strike="noStrike" kern="1200" dirty="0" smtClean="0">
                <a:solidFill>
                  <a:schemeClr val="tx1"/>
                </a:solidFill>
                <a:latin typeface="Arial" pitchFamily="34" charset="0"/>
                <a:ea typeface="+mn-ea"/>
                <a:cs typeface="+mn-cs"/>
                <a:hlinkClick r:id="rId4" tooltip="Creative Commons"/>
              </a:rPr>
              <a:t>Creative Commons</a:t>
            </a:r>
            <a:r>
              <a:rPr lang="en-US" sz="1200" b="0" i="0" kern="1200" dirty="0" smtClean="0">
                <a:solidFill>
                  <a:schemeClr val="tx1"/>
                </a:solidFill>
                <a:latin typeface="Arial" pitchFamily="34" charset="0"/>
                <a:ea typeface="+mn-ea"/>
                <a:cs typeface="+mn-cs"/>
              </a:rPr>
              <a:t> Attribution License (aka CC-BY), which means that it's free for you to browse, query, copy, and even use the data in your own systems or software, even for commercial use; all we ask in return is that you mention that your product, service or even just a little chart uses Freebase data (see </a:t>
            </a:r>
            <a:r>
              <a:rPr lang="en-US" sz="1200" b="0" i="0" u="none" strike="noStrike" kern="1200" dirty="0" smtClean="0">
                <a:solidFill>
                  <a:schemeClr val="tx1"/>
                </a:solidFill>
                <a:latin typeface="Arial" pitchFamily="34" charset="0"/>
                <a:ea typeface="+mn-ea"/>
                <a:cs typeface="+mn-cs"/>
                <a:hlinkClick r:id="rId11" tooltip="Attribution (CC-BY)"/>
              </a:rPr>
              <a:t>attribution</a:t>
            </a:r>
            <a:r>
              <a:rPr lang="en-US" sz="1200" b="0" i="0" kern="1200" dirty="0" smtClean="0">
                <a:solidFill>
                  <a:schemeClr val="tx1"/>
                </a:solidFill>
                <a:latin typeface="Arial" pitchFamily="34" charset="0"/>
                <a:ea typeface="+mn-ea"/>
                <a:cs typeface="+mn-cs"/>
              </a:rPr>
              <a:t>)</a:t>
            </a:r>
          </a:p>
          <a:p>
            <a:endParaRPr lang="en-US" sz="1200" b="0" i="0" kern="1200" dirty="0" smtClean="0">
              <a:solidFill>
                <a:schemeClr val="tx1"/>
              </a:solidFill>
              <a:latin typeface="Arial" pitchFamily="34" charset="0"/>
              <a:ea typeface="+mn-ea"/>
              <a:cs typeface="+mn-cs"/>
            </a:endParaRPr>
          </a:p>
          <a:p>
            <a:r>
              <a:rPr lang="en-US" sz="1200" b="0" i="0" kern="1200" dirty="0" smtClean="0">
                <a:solidFill>
                  <a:schemeClr val="tx1"/>
                </a:solidFill>
                <a:latin typeface="Arial" pitchFamily="34" charset="0"/>
                <a:ea typeface="+mn-ea"/>
                <a:cs typeface="+mn-cs"/>
              </a:rPr>
              <a:t>From the FAQ </a:t>
            </a:r>
            <a:r>
              <a:rPr lang="en-US" dirty="0" smtClean="0">
                <a:hlinkClick r:id="rId12"/>
              </a:rPr>
              <a:t>http://wiki.freebase.com/wiki/FAQ</a:t>
            </a:r>
            <a:endParaRPr lang="en-US" dirty="0" smtClean="0"/>
          </a:p>
          <a:p>
            <a:endParaRPr lang="en-US" dirty="0" smtClean="0"/>
          </a:p>
          <a:p>
            <a:r>
              <a:rPr lang="en-US" sz="1200" b="0" i="0" kern="1200" dirty="0" smtClean="0">
                <a:solidFill>
                  <a:schemeClr val="tx1"/>
                </a:solidFill>
                <a:latin typeface="Arial" pitchFamily="34" charset="0"/>
                <a:ea typeface="+mn-ea"/>
                <a:cs typeface="+mn-cs"/>
              </a:rPr>
              <a:t>Freebase is part of the </a:t>
            </a:r>
            <a:r>
              <a:rPr lang="en-US" sz="1200" b="0" i="0" u="none" strike="noStrike" kern="1200" dirty="0" smtClean="0">
                <a:solidFill>
                  <a:schemeClr val="tx1"/>
                </a:solidFill>
                <a:latin typeface="Arial" pitchFamily="34" charset="0"/>
                <a:ea typeface="+mn-ea"/>
                <a:cs typeface="+mn-cs"/>
                <a:hlinkClick r:id="rId13" tooltip="Semantic Web"/>
              </a:rPr>
              <a:t>Semantic Web</a:t>
            </a:r>
            <a:r>
              <a:rPr lang="en-US" sz="1200" b="0" i="0" kern="1200" dirty="0" smtClean="0">
                <a:solidFill>
                  <a:schemeClr val="tx1"/>
                </a:solidFill>
                <a:latin typeface="Arial" pitchFamily="34" charset="0"/>
                <a:ea typeface="+mn-ea"/>
                <a:cs typeface="+mn-cs"/>
              </a:rPr>
              <a:t>. We emit </a:t>
            </a:r>
            <a:r>
              <a:rPr lang="en-US" sz="1200" b="0" i="0" u="none" strike="noStrike" kern="1200" dirty="0" smtClean="0">
                <a:solidFill>
                  <a:schemeClr val="tx1"/>
                </a:solidFill>
                <a:latin typeface="Arial" pitchFamily="34" charset="0"/>
                <a:ea typeface="+mn-ea"/>
                <a:cs typeface="+mn-cs"/>
                <a:hlinkClick r:id="rId14" tooltip="Linked Open Data"/>
              </a:rPr>
              <a:t>Linked Open Data</a:t>
            </a:r>
            <a:r>
              <a:rPr lang="en-US" sz="1200" b="0" i="0" kern="1200" dirty="0" smtClean="0">
                <a:solidFill>
                  <a:schemeClr val="tx1"/>
                </a:solidFill>
                <a:latin typeface="Arial" pitchFamily="34" charset="0"/>
                <a:ea typeface="+mn-ea"/>
                <a:cs typeface="+mn-cs"/>
              </a:rPr>
              <a:t> (via </a:t>
            </a:r>
            <a:r>
              <a:rPr lang="en-US" sz="1200" b="0" i="0" u="none" strike="noStrike" kern="1200" dirty="0" smtClean="0">
                <a:solidFill>
                  <a:schemeClr val="tx1"/>
                </a:solidFill>
                <a:latin typeface="Arial" pitchFamily="34" charset="0"/>
                <a:ea typeface="+mn-ea"/>
                <a:cs typeface="+mn-cs"/>
                <a:hlinkClick r:id="rId15" tooltip="RDF"/>
              </a:rPr>
              <a:t>RDF</a:t>
            </a:r>
            <a:r>
              <a:rPr lang="en-US" sz="1200" b="0" i="0" kern="1200" dirty="0" smtClean="0">
                <a:solidFill>
                  <a:schemeClr val="tx1"/>
                </a:solidFill>
                <a:latin typeface="Arial" pitchFamily="34" charset="0"/>
                <a:ea typeface="+mn-ea"/>
                <a:cs typeface="+mn-cs"/>
              </a:rPr>
              <a:t>) for all our entities…Initially, Freebase was seeded by pulling in information from a large number of high-quality open data sources, such as Wikipedia, </a:t>
            </a:r>
            <a:r>
              <a:rPr lang="en-US" sz="1200" b="0" i="0" kern="1200" dirty="0" err="1" smtClean="0">
                <a:solidFill>
                  <a:schemeClr val="tx1"/>
                </a:solidFill>
                <a:latin typeface="Arial" pitchFamily="34" charset="0"/>
                <a:ea typeface="+mn-ea"/>
                <a:cs typeface="+mn-cs"/>
              </a:rPr>
              <a:t>MusicBrainz</a:t>
            </a:r>
            <a:r>
              <a:rPr lang="en-US" sz="1200" b="0" i="0" kern="1200" dirty="0" smtClean="0">
                <a:solidFill>
                  <a:schemeClr val="tx1"/>
                </a:solidFill>
                <a:latin typeface="Arial" pitchFamily="34" charset="0"/>
                <a:ea typeface="+mn-ea"/>
                <a:cs typeface="+mn-cs"/>
              </a:rPr>
              <a:t>, and others. </a:t>
            </a:r>
          </a:p>
          <a:p>
            <a:endParaRPr lang="en-US" sz="1200" b="0" i="0" kern="1200" dirty="0" smtClean="0">
              <a:solidFill>
                <a:schemeClr val="tx1"/>
              </a:solidFill>
              <a:latin typeface="Arial" pitchFamily="34" charset="0"/>
              <a:ea typeface="+mn-ea"/>
              <a:cs typeface="+mn-cs"/>
            </a:endParaRPr>
          </a:p>
          <a:p>
            <a:r>
              <a:rPr lang="en-US" sz="1200" b="0" i="0" kern="1200" dirty="0" smtClean="0">
                <a:solidFill>
                  <a:schemeClr val="tx1"/>
                </a:solidFill>
                <a:latin typeface="Arial" pitchFamily="34" charset="0"/>
                <a:ea typeface="+mn-ea"/>
                <a:cs typeface="+mn-cs"/>
              </a:rPr>
              <a:t>The Freebase community are </a:t>
            </a:r>
            <a:r>
              <a:rPr lang="en-US" sz="1200" b="0" i="0" u="none" strike="noStrike" kern="1200" dirty="0" smtClean="0">
                <a:solidFill>
                  <a:schemeClr val="tx1"/>
                </a:solidFill>
                <a:latin typeface="Arial" pitchFamily="34" charset="0"/>
                <a:ea typeface="+mn-ea"/>
                <a:cs typeface="+mn-cs"/>
                <a:hlinkClick r:id="rId16" tooltip="Contributing data"/>
              </a:rPr>
              <a:t>data contributors</a:t>
            </a:r>
            <a:r>
              <a:rPr lang="en-US" sz="1200" b="0" i="0" kern="1200" dirty="0" smtClean="0">
                <a:solidFill>
                  <a:schemeClr val="tx1"/>
                </a:solidFill>
                <a:latin typeface="Arial" pitchFamily="34" charset="0"/>
                <a:ea typeface="+mn-ea"/>
                <a:cs typeface="+mn-cs"/>
              </a:rPr>
              <a:t>, </a:t>
            </a:r>
            <a:r>
              <a:rPr lang="en-US" sz="1200" b="0" i="0" u="none" strike="noStrike" kern="1200" dirty="0" smtClean="0">
                <a:solidFill>
                  <a:schemeClr val="tx1"/>
                </a:solidFill>
                <a:latin typeface="Arial" pitchFamily="34" charset="0"/>
                <a:ea typeface="+mn-ea"/>
                <a:cs typeface="+mn-cs"/>
                <a:hlinkClick r:id="rId17" tooltip="Schema"/>
              </a:rPr>
              <a:t>schema</a:t>
            </a:r>
            <a:r>
              <a:rPr lang="en-US" sz="1200" b="0" i="0" kern="1200" dirty="0" smtClean="0">
                <a:solidFill>
                  <a:schemeClr val="tx1"/>
                </a:solidFill>
                <a:latin typeface="Arial" pitchFamily="34" charset="0"/>
                <a:ea typeface="+mn-ea"/>
                <a:cs typeface="+mn-cs"/>
              </a:rPr>
              <a:t> builders, data curators, application </a:t>
            </a:r>
            <a:r>
              <a:rPr lang="en-US" sz="1200" b="0" i="0" u="none" strike="noStrike" kern="1200" dirty="0" smtClean="0">
                <a:solidFill>
                  <a:schemeClr val="tx1"/>
                </a:solidFill>
                <a:latin typeface="Arial" pitchFamily="34" charset="0"/>
                <a:ea typeface="+mn-ea"/>
                <a:cs typeface="+mn-cs"/>
                <a:hlinkClick r:id="rId18" tooltip="Developers"/>
              </a:rPr>
              <a:t>developers</a:t>
            </a:r>
            <a:r>
              <a:rPr lang="en-US" sz="1200" b="0" i="0" kern="1200" dirty="0" smtClean="0">
                <a:solidFill>
                  <a:schemeClr val="tx1"/>
                </a:solidFill>
                <a:latin typeface="Arial" pitchFamily="34" charset="0"/>
                <a:ea typeface="+mn-ea"/>
                <a:cs typeface="+mn-cs"/>
              </a:rPr>
              <a:t>, and many others who use Freebase.</a:t>
            </a:r>
            <a:endParaRPr lang="en-US" dirty="0" smtClean="0"/>
          </a:p>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three of the eighteen recommendations that are in the working group’s third report. Cultural heritage organizations have been using social media for public relations and it’s important to establish objectives for creating communities around collections. </a:t>
            </a:r>
            <a:r>
              <a:rPr lang="en-US" dirty="0" smtClean="0"/>
              <a:t>The Historic Australian Newspapers</a:t>
            </a:r>
            <a:r>
              <a:rPr lang="en-US" baseline="0" dirty="0" smtClean="0"/>
              <a:t>, a component of the National Library of Australia’s Trove service, is one of the most successful examples of leveraging users’ enthusiasm: more than 30 million lines of </a:t>
            </a:r>
            <a:r>
              <a:rPr lang="en-US" baseline="0" dirty="0" err="1" smtClean="0"/>
              <a:t>OCR’d</a:t>
            </a:r>
            <a:r>
              <a:rPr lang="en-US" baseline="0" dirty="0" smtClean="0"/>
              <a:t> text have been corrected by volunteers. A number of respondents to our survey use Flickr to reach out to new constituencies and enrich the descriptions they had of their images. Here, the National Library of New Zealand’s early photo of a glazier attracted a view of the same glacier 60 years later, documenting its shrinkage.</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scary picture?  Academic libraries are increasing pressure to do more with less.</a:t>
            </a:r>
          </a:p>
          <a:p>
            <a:endParaRPr lang="en-US" baseline="0" dirty="0" smtClean="0"/>
          </a:p>
          <a:p>
            <a:r>
              <a:rPr lang="en-US" baseline="0" dirty="0" smtClean="0"/>
              <a:t>Trend toward diminished support for academic libraries is not a new phenomenon and it is not merely a knock-on effect of regional or institutional economic pressures.  It is a reflection of much broader changes in the higher education environment, including funding mandates that create incentives for increased institutional  attention to science and engineering, a decline in the number of students pursuing advanced degrees in the humanities, and new models of educational provisioning  -- including distance learning – that are no longer reliant on locally-sourced collections or infrastructure.</a:t>
            </a:r>
          </a:p>
        </p:txBody>
      </p:sp>
      <p:sp>
        <p:nvSpPr>
          <p:cNvPr id="4" name="Slide Number Placeholder 3"/>
          <p:cNvSpPr>
            <a:spLocks noGrp="1"/>
          </p:cNvSpPr>
          <p:nvPr>
            <p:ph type="sldNum" sz="quarter" idx="10"/>
          </p:nvPr>
        </p:nvSpPr>
        <p:spPr/>
        <p:txBody>
          <a:bodyPr/>
          <a:lstStyle/>
          <a:p>
            <a:fld id="{1DF12EFC-E06D-48E2-AF9A-AF0A32E0CE8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t>
            </a:r>
            <a:r>
              <a:rPr lang="en-US" baseline="0" dirty="0" smtClean="0"/>
              <a:t> the same 3 decade period, we’ve seen US academic library spending grow steadily, from just over a billion dollars in the mid ‘70s to about $7 </a:t>
            </a:r>
            <a:r>
              <a:rPr lang="en-US" baseline="0" dirty="0" err="1" smtClean="0"/>
              <a:t>bn</a:t>
            </a:r>
            <a:r>
              <a:rPr lang="en-US" baseline="0" dirty="0" smtClean="0"/>
              <a:t> in 2008.  This is not a reflection of growing library infrastructure – or “new library starts” – since as you can see the total number of academic libraries has remained relatively stable.  </a:t>
            </a:r>
          </a:p>
        </p:txBody>
      </p:sp>
      <p:sp>
        <p:nvSpPr>
          <p:cNvPr id="4" name="Slide Number Placeholder 3"/>
          <p:cNvSpPr>
            <a:spLocks noGrp="1"/>
          </p:cNvSpPr>
          <p:nvPr>
            <p:ph type="sldNum" sz="quarter" idx="10"/>
          </p:nvPr>
        </p:nvSpPr>
        <p:spPr/>
        <p:txBody>
          <a:bodyPr/>
          <a:lstStyle/>
          <a:p>
            <a:fld id="{1DF12EFC-E06D-48E2-AF9A-AF0A32E0CE8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US, a majority</a:t>
            </a:r>
            <a:r>
              <a:rPr lang="en-US" baseline="0" dirty="0" smtClean="0"/>
              <a:t> of </a:t>
            </a:r>
            <a:r>
              <a:rPr lang="en-US" dirty="0" smtClean="0"/>
              <a:t>research libraries are already spending more than half of the library materials budget on licensed</a:t>
            </a:r>
            <a:r>
              <a:rPr lang="en-US" baseline="0" dirty="0" smtClean="0"/>
              <a:t> resources.  </a:t>
            </a:r>
          </a:p>
          <a:p>
            <a:r>
              <a:rPr lang="en-US" baseline="0" dirty="0" smtClean="0"/>
              <a:t>Print is no longer at the center.</a:t>
            </a:r>
          </a:p>
          <a:p>
            <a:endParaRPr lang="en-US" baseline="0" dirty="0" smtClean="0"/>
          </a:p>
        </p:txBody>
      </p:sp>
      <p:sp>
        <p:nvSpPr>
          <p:cNvPr id="4" name="Slide Number Placeholder 3"/>
          <p:cNvSpPr>
            <a:spLocks noGrp="1"/>
          </p:cNvSpPr>
          <p:nvPr>
            <p:ph type="sldNum" sz="quarter" idx="10"/>
          </p:nvPr>
        </p:nvSpPr>
        <p:spPr/>
        <p:txBody>
          <a:bodyPr/>
          <a:lstStyle/>
          <a:p>
            <a:fld id="{149357F1-3DA2-4A75-A5D7-D07A8CE3C9A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VIAF is all about creating links between existing files of names.  The result is a VIAF record that shows information derived from the cluster of linked name records and associated bibliographic records.  Here</a:t>
            </a:r>
            <a:r>
              <a:rPr lang="en-US" baseline="0" dirty="0" smtClean="0">
                <a:latin typeface="Arial" charset="0"/>
              </a:rPr>
              <a:t> we see the “preferred form” of name from each of the sources.</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dirty="0" smtClean="0">
                <a:latin typeface="Arial" charset="0"/>
              </a:rPr>
              <a:t>The compilation of  information from different countries in one place yields quite a bit of information about the names and enables some quite interesting displays. T</a:t>
            </a:r>
            <a:r>
              <a:rPr lang="en-US" baseline="0" dirty="0" smtClean="0">
                <a:latin typeface="Arial" charset="0"/>
              </a:rPr>
              <a:t>he “about” information allows for multiple nationalities and links to both Wikipedia and WorldCat Identities. We also support exporting VIAF records in </a:t>
            </a:r>
            <a:r>
              <a:rPr lang="en-US" dirty="0" smtClean="0">
                <a:latin typeface="Arial" charset="0"/>
              </a:rPr>
              <a:t>Resource Description Framework (RDF)</a:t>
            </a:r>
            <a:r>
              <a:rPr lang="en-US" baseline="0" dirty="0" smtClean="0">
                <a:latin typeface="Arial" charset="0"/>
              </a:rPr>
              <a:t> to link different Web resources (the links themselves are described with URLs.)</a:t>
            </a:r>
            <a:endParaRPr lang="en-US" dirty="0" smtClean="0">
              <a:latin typeface="Arial" charset="0"/>
            </a:endParaRPr>
          </a:p>
          <a:p>
            <a:pPr eaLnBrk="1" hangingPunct="1"/>
            <a:endParaRPr lang="en-US" dirty="0" smtClean="0">
              <a:latin typeface="Arial" charset="0"/>
            </a:endParaRPr>
          </a:p>
          <a:p>
            <a:pPr eaLnBrk="1" hangingPunct="1"/>
            <a:endParaRPr lang="en-US" dirty="0" smtClean="0">
              <a:latin typeface="Arial" charset="0"/>
            </a:endParaRPr>
          </a:p>
        </p:txBody>
      </p:sp>
      <p:sp>
        <p:nvSpPr>
          <p:cNvPr id="62468" name="Slide Number Placeholder 3"/>
          <p:cNvSpPr>
            <a:spLocks noGrp="1"/>
          </p:cNvSpPr>
          <p:nvPr>
            <p:ph type="sldNum" sz="quarter" idx="5"/>
          </p:nvPr>
        </p:nvSpPr>
        <p:spPr>
          <a:noFill/>
        </p:spPr>
        <p:txBody>
          <a:bodyPr/>
          <a:lstStyle/>
          <a:p>
            <a:fld id="{7FADD0AB-047E-437C-A4B8-9B152908FFB1}" type="slidenum">
              <a:rPr lang="en-US" smtClean="0">
                <a:latin typeface="Arial" charset="0"/>
              </a:rPr>
              <a:pPr/>
              <a:t>17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From the SNAC project description at: </a:t>
            </a:r>
            <a:r>
              <a:rPr lang="en-US" sz="1000" dirty="0" smtClean="0">
                <a:hlinkClick r:id="rId3"/>
              </a:rPr>
              <a:t>http://socialarchive.iath.virginia.edu/index.html</a:t>
            </a:r>
            <a:endParaRPr lang="en-US" sz="1000" dirty="0" smtClean="0"/>
          </a:p>
          <a:p>
            <a:endParaRPr lang="en-US" sz="1000" dirty="0" smtClean="0"/>
          </a:p>
          <a:p>
            <a:pPr fontAlgn="base"/>
            <a:r>
              <a:rPr lang="en-US" sz="1000" b="0" i="0" kern="1200" dirty="0" smtClean="0">
                <a:solidFill>
                  <a:schemeClr val="tx1"/>
                </a:solidFill>
                <a:latin typeface="Arial" pitchFamily="34" charset="0"/>
                <a:ea typeface="+mn-ea"/>
                <a:cs typeface="+mn-cs"/>
              </a:rPr>
              <a:t>The Social Networks and Archival Context Project (SNAC) will address the ongoing challenge of transforming description of and improving access to primary humanities resources through the use of advanced technologies. The project will test the feasibility of using existing archival descriptions in new ways…Archivists have a long history of describing the people who—acting individually, in families, or in formally organized groups—create and collect primary sources. They research and describe the people who create and are represented in the materials comprising our shared cultural legacy. However, because archivists have traditionally described records and their creators together, this information is tied to specific resources and institutions. Currently there is no system in place that aggregates and interrelates those descriptions. Leveraging the new standard Encoded Archival Context-Corporate Bodies, Persons, and Families (EAC-CPF), the SNAC Project will use digital technology to “unlock” descriptions of people from finding aids and link them together in exciting new ways. We will:</a:t>
            </a:r>
          </a:p>
          <a:p>
            <a:pPr fontAlgn="base"/>
            <a:endParaRPr lang="en-US" sz="1000" b="0" i="0" kern="1200" dirty="0" smtClean="0">
              <a:solidFill>
                <a:schemeClr val="tx1"/>
              </a:solidFill>
              <a:latin typeface="Arial" pitchFamily="34" charset="0"/>
              <a:ea typeface="+mn-ea"/>
              <a:cs typeface="+mn-cs"/>
            </a:endParaRPr>
          </a:p>
          <a:p>
            <a:pPr fontAlgn="base">
              <a:buFont typeface="Arial" pitchFamily="34" charset="0"/>
              <a:buChar char="•"/>
            </a:pPr>
            <a:r>
              <a:rPr lang="en-US" sz="1000" b="0" i="0" kern="1200" dirty="0" smtClean="0">
                <a:solidFill>
                  <a:schemeClr val="tx1"/>
                </a:solidFill>
                <a:latin typeface="Arial" pitchFamily="34" charset="0"/>
                <a:ea typeface="+mn-ea"/>
                <a:cs typeface="+mn-cs"/>
              </a:rPr>
              <a:t>Create efficient open-source tools that allow archivists to separate the process of describing people from that of records.</a:t>
            </a:r>
          </a:p>
          <a:p>
            <a:pPr fontAlgn="base">
              <a:buFont typeface="Arial" pitchFamily="34" charset="0"/>
              <a:buChar char="•"/>
            </a:pPr>
            <a:r>
              <a:rPr lang="en-US" sz="1000" b="0" i="0" kern="1200" dirty="0" smtClean="0">
                <a:solidFill>
                  <a:schemeClr val="tx1"/>
                </a:solidFill>
                <a:latin typeface="Arial" pitchFamily="34" charset="0"/>
                <a:ea typeface="+mn-ea"/>
                <a:cs typeface="+mn-cs"/>
              </a:rPr>
              <a:t>Create a prototype integrated historical resource and access system that will link descriptions of people to one another and to descriptions of resources in archives, libraries and museums; online biographical and historical databases; and other diverse resources.</a:t>
            </a:r>
          </a:p>
          <a:p>
            <a:pPr fontAlgn="base">
              <a:buFont typeface="Arial" pitchFamily="34" charset="0"/>
              <a:buNone/>
            </a:pPr>
            <a:endParaRPr lang="en-US" sz="1000" b="0" i="0" kern="1200" dirty="0" smtClean="0">
              <a:solidFill>
                <a:schemeClr val="tx1"/>
              </a:solidFill>
              <a:latin typeface="Arial" pitchFamily="34" charset="0"/>
              <a:ea typeface="+mn-ea"/>
              <a:cs typeface="+mn-cs"/>
            </a:endParaRPr>
          </a:p>
          <a:p>
            <a:pPr fontAlgn="base">
              <a:buFont typeface="Arial" pitchFamily="34" charset="0"/>
              <a:buNone/>
            </a:pPr>
            <a:r>
              <a:rPr lang="en-US" sz="1000" b="0" i="0" kern="1200" dirty="0" smtClean="0">
                <a:solidFill>
                  <a:schemeClr val="tx1"/>
                </a:solidFill>
                <a:latin typeface="Arial" pitchFamily="34" charset="0"/>
                <a:ea typeface="+mn-ea"/>
                <a:cs typeface="+mn-cs"/>
              </a:rPr>
              <a:t>Note that two members of the EAC-CPF</a:t>
            </a:r>
            <a:r>
              <a:rPr lang="en-US" sz="1000" b="0" i="0" kern="1200" baseline="0" dirty="0" smtClean="0">
                <a:solidFill>
                  <a:schemeClr val="tx1"/>
                </a:solidFill>
                <a:latin typeface="Arial" pitchFamily="34" charset="0"/>
                <a:ea typeface="+mn-ea"/>
                <a:cs typeface="+mn-cs"/>
              </a:rPr>
              <a:t> working group also served on the RLG Partners Networking Names Working Group.</a:t>
            </a:r>
            <a:endParaRPr lang="en-US" sz="1000" b="0" i="0" kern="1200" dirty="0" smtClean="0">
              <a:solidFill>
                <a:schemeClr val="tx1"/>
              </a:solidFill>
              <a:latin typeface="Arial" pitchFamily="34" charset="0"/>
              <a:ea typeface="+mn-ea"/>
              <a:cs typeface="+mn-cs"/>
            </a:endParaRPr>
          </a:p>
          <a:p>
            <a:endParaRPr lang="en-US" sz="1000" dirty="0" smtClean="0"/>
          </a:p>
          <a:p>
            <a:r>
              <a:rPr lang="en-US" sz="1000" dirty="0" smtClean="0"/>
              <a:t>Here’s an example of one of the SNAC records.</a:t>
            </a:r>
            <a:r>
              <a:rPr lang="en-US" sz="1000" baseline="0" dirty="0" smtClean="0"/>
              <a:t>  It includes a short biographical history extracted from an archival finding aid. Note that it links to VIAF, and alternate names come from those in the VIAF record.</a:t>
            </a:r>
            <a:endParaRPr lang="en-US" sz="1000"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Fihrist</a:t>
            </a:r>
            <a:r>
              <a:rPr lang="en-US" baseline="0" dirty="0" smtClean="0"/>
              <a:t> catalog of Arabic manuscripts created by the Universities of Oxford and Cambridge and funded by JISC was released just this March and also includes links to VIAF records where there are personal name matches.</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p:nvPicPr>
        <p:blipFill>
          <a:blip r:embed="rId6" cstate="print"/>
          <a:stretch>
            <a:fillRect/>
          </a:stretch>
        </p:blipFill>
        <p:spPr>
          <a:xfrm>
            <a:off x="937487" y="1377308"/>
            <a:ext cx="1588950" cy="1608812"/>
          </a:xfrm>
          <a:prstGeom prst="rect">
            <a:avLst/>
          </a:prstGeom>
        </p:spPr>
      </p:pic>
      <p:pic>
        <p:nvPicPr>
          <p:cNvPr id="16" name="Picture 2" descr="File:Lod-datasets 2009-07-14 colored.png"/>
          <p:cNvPicPr>
            <a:picLocks noChangeAspect="1" noChangeArrowheads="1"/>
          </p:cNvPicPr>
          <p:nvPr userDrawn="1"/>
        </p:nvPicPr>
        <p:blipFill>
          <a:blip r:embed="rId7" cstate="print"/>
          <a:srcRect/>
          <a:stretch>
            <a:fillRect/>
          </a:stretch>
        </p:blipFill>
        <p:spPr bwMode="auto">
          <a:xfrm>
            <a:off x="228600" y="3510643"/>
            <a:ext cx="4049486" cy="311875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5181600" cy="350865"/>
          </a:xfrm>
          <a:prstGeom prst="rect">
            <a:avLst/>
          </a:prstGeom>
          <a:noFill/>
        </p:spPr>
        <p:txBody>
          <a:bodyPr wrap="square" rtlCol="0">
            <a:spAutoFit/>
          </a:bodyPr>
          <a:lstStyle/>
          <a:p>
            <a:pPr algn="l"/>
            <a:r>
              <a:rPr lang="en-US" sz="1400" dirty="0" smtClean="0">
                <a:solidFill>
                  <a:schemeClr val="bg1"/>
                </a:solidFill>
              </a:rPr>
              <a:t>Presentation name – edit in “Slide Master” view</a:t>
            </a:r>
            <a:endParaRPr lang="en-US" sz="1400" dirty="0">
              <a:solidFill>
                <a:schemeClr val="bg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b="1"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p:nvSpPr>
        <p:spPr>
          <a:xfrm>
            <a:off x="76200" y="6429813"/>
            <a:ext cx="5181600" cy="307777"/>
          </a:xfrm>
          <a:prstGeom prst="rect">
            <a:avLst/>
          </a:prstGeom>
          <a:noFill/>
        </p:spPr>
        <p:txBody>
          <a:bodyPr wrap="square" rtlCol="0">
            <a:spAutoFit/>
          </a:bodyPr>
          <a:lstStyle/>
          <a:p>
            <a:pPr algn="l"/>
            <a:r>
              <a:rPr lang="en-US" sz="1400" b="0" dirty="0" smtClean="0">
                <a:solidFill>
                  <a:schemeClr val="tx1"/>
                </a:solidFill>
              </a:rPr>
              <a:t>Metadata</a:t>
            </a:r>
            <a:r>
              <a:rPr lang="en-US" sz="1400" b="0" baseline="0" dirty="0" smtClean="0">
                <a:solidFill>
                  <a:schemeClr val="tx1"/>
                </a:solidFill>
              </a:rPr>
              <a:t> Support &amp; Management</a:t>
            </a:r>
            <a:r>
              <a:rPr lang="en-US" sz="1400" b="0" dirty="0" smtClean="0">
                <a:solidFill>
                  <a:schemeClr val="tx1"/>
                </a:solidFill>
              </a:rPr>
              <a:t> 2011-06</a:t>
            </a:r>
            <a:endParaRPr lang="en-US" sz="1400" b="0" dirty="0">
              <a:solidFill>
                <a:schemeClr val="tx1"/>
              </a:solidFill>
            </a:endParaRPr>
          </a:p>
        </p:txBody>
      </p:sp>
      <p:sp>
        <p:nvSpPr>
          <p:cNvPr id="7" name="TextBox 6"/>
          <p:cNvSpPr txBox="1"/>
          <p:nvPr/>
        </p:nvSpPr>
        <p:spPr>
          <a:xfrm>
            <a:off x="8466160" y="6429813"/>
            <a:ext cx="609600" cy="307777"/>
          </a:xfrm>
          <a:prstGeom prst="rect">
            <a:avLst/>
          </a:prstGeom>
          <a:noFill/>
        </p:spPr>
        <p:txBody>
          <a:bodyPr wrap="square" rtlCol="0">
            <a:spAutoFit/>
          </a:bodyPr>
          <a:lstStyle/>
          <a:p>
            <a:pPr algn="r"/>
            <a:fld id="{9A5253E6-0D86-47EB-BF61-A414C79F0A85}" type="slidenum">
              <a:rPr lang="en-US" sz="1400" b="0" smtClean="0">
                <a:solidFill>
                  <a:schemeClr val="tx1"/>
                </a:solidFill>
              </a:rPr>
              <a:pPr algn="r"/>
              <a:t>‹#›</a:t>
            </a:fld>
            <a:endParaRPr lang="en-US" sz="14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ocialarchive.iath.virginia.edu/xtf/searc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www.fihrist.org.uk/"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hyperlink" Target="http://www.freebase.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oclc.org/research/activities/fast/default.htm" TargetMode="External"/><Relationship Id="rId7" Type="http://schemas.openxmlformats.org/officeDocument/2006/relationships/image" Target="../media/image13.png"/><Relationship Id="rId2" Type="http://schemas.openxmlformats.org/officeDocument/2006/relationships/hyperlink" Target="http://www.oclc.org/research/activities/classify/default.htm" TargetMode="Externa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hyperlink" Target="http://www.oclc.org/research/activities/viaf/default.htm" TargetMode="External"/><Relationship Id="rId4" Type="http://schemas.openxmlformats.org/officeDocument/2006/relationships/hyperlink" Target="http://www.oclc.org/research/activities/termservices/default.htm" TargetMode="Externa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oclc.org/research/activities/schematrans/default.htm" TargetMode="External"/><Relationship Id="rId7" Type="http://schemas.openxmlformats.org/officeDocument/2006/relationships/image" Target="../media/image17.png"/><Relationship Id="rId2" Type="http://schemas.openxmlformats.org/officeDocument/2006/relationships/hyperlink" Target="http://www.oclc.org/research/activities/fastconverter/default.htm" TargetMode="Externa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hyperlink" Target="http://www.oclc.org/research/activities/aggregating/default.htm" TargetMode="External"/><Relationship Id="rId4" Type="http://schemas.openxmlformats.org/officeDocument/2006/relationships/hyperlink" Target="http://www.oclc.org/research/activities/nameextract/default.htm" TargetMode="Externa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www.oclc.org/research/activities/workrecs/default.htm" TargetMode="External"/><Relationship Id="rId2" Type="http://schemas.openxmlformats.org/officeDocument/2006/relationships/hyperlink" Target="http://www.oclc.org/research/activities/mapfast/default.htm" TargetMode="External"/><Relationship Id="rId1" Type="http://schemas.openxmlformats.org/officeDocument/2006/relationships/slideLayout" Target="../slideLayouts/slideLayout16.xml"/><Relationship Id="rId6" Type="http://schemas.openxmlformats.org/officeDocument/2006/relationships/hyperlink" Target="http://www.oclc.org/research/activities/pubpages/default.htm" TargetMode="External"/><Relationship Id="rId5" Type="http://schemas.openxmlformats.org/officeDocument/2006/relationships/hyperlink" Target="http://www.oclc.org/research/activities/identities/default.htm" TargetMode="External"/><Relationship Id="rId4" Type="http://schemas.openxmlformats.org/officeDocument/2006/relationships/hyperlink" Target="http://www.oclc.org/research/activities/genres/defaul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581400" y="762000"/>
            <a:ext cx="4268788" cy="1524000"/>
          </a:xfrm>
        </p:spPr>
        <p:txBody>
          <a:bodyPr/>
          <a:lstStyle/>
          <a:p>
            <a:r>
              <a:rPr lang="en-US" sz="3600" dirty="0" smtClean="0"/>
              <a:t>Metadata Support and Management</a:t>
            </a:r>
            <a:endParaRPr lang="en-US" sz="3600" dirty="0"/>
          </a:p>
        </p:txBody>
      </p:sp>
      <p:sp>
        <p:nvSpPr>
          <p:cNvPr id="8195" name="Rectangle 3"/>
          <p:cNvSpPr>
            <a:spLocks noGrp="1" noChangeArrowheads="1"/>
          </p:cNvSpPr>
          <p:nvPr>
            <p:ph type="subTitle" idx="1"/>
          </p:nvPr>
        </p:nvSpPr>
        <p:spPr>
          <a:xfrm>
            <a:off x="3657600" y="3124200"/>
            <a:ext cx="4191000" cy="3200400"/>
          </a:xfrm>
        </p:spPr>
        <p:txBody>
          <a:bodyPr/>
          <a:lstStyle/>
          <a:p>
            <a:pPr indent="0" eaLnBrk="1" hangingPunct="1">
              <a:spcAft>
                <a:spcPts val="0"/>
              </a:spcAft>
            </a:pPr>
            <a:r>
              <a:rPr lang="en-US" dirty="0" smtClean="0"/>
              <a:t>Eric Childress</a:t>
            </a:r>
          </a:p>
          <a:p>
            <a:pPr indent="0" eaLnBrk="1" hangingPunct="1">
              <a:spcAft>
                <a:spcPts val="0"/>
              </a:spcAft>
            </a:pPr>
            <a:r>
              <a:rPr lang="en-US" dirty="0" smtClean="0"/>
              <a:t>Karen Smith-Yoshimura</a:t>
            </a:r>
          </a:p>
          <a:p>
            <a:pPr indent="0" eaLnBrk="1" hangingPunct="1">
              <a:spcAft>
                <a:spcPts val="0"/>
              </a:spcAft>
            </a:pPr>
            <a:endParaRPr lang="en-US" dirty="0" smtClean="0"/>
          </a:p>
          <a:p>
            <a:pPr indent="0" eaLnBrk="1" hangingPunct="1">
              <a:spcAft>
                <a:spcPts val="0"/>
              </a:spcAft>
            </a:pPr>
            <a:r>
              <a:rPr lang="en-US" dirty="0" smtClean="0"/>
              <a:t>OCLC Research</a:t>
            </a:r>
          </a:p>
          <a:p>
            <a:pPr eaLnBrk="1" hangingPunct="1"/>
            <a:endParaRPr lang="en-US" dirty="0" smtClean="0"/>
          </a:p>
          <a:p>
            <a:pPr indent="0" eaLnBrk="1" hangingPunct="1"/>
            <a:r>
              <a:rPr lang="en-US" dirty="0" err="1" smtClean="0"/>
              <a:t>FutureCast</a:t>
            </a:r>
            <a:r>
              <a:rPr lang="en-US" dirty="0" smtClean="0"/>
              <a:t>, Washington D.C.</a:t>
            </a:r>
          </a:p>
          <a:p>
            <a:pPr indent="0" eaLnBrk="1" hangingPunct="1"/>
            <a:r>
              <a:rPr lang="en-US" dirty="0" smtClean="0"/>
              <a:t>8 June 2011</a:t>
            </a:r>
          </a:p>
          <a:p>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solidFill>
                  <a:schemeClr val="bg1"/>
                </a:solidFill>
              </a:rPr>
              <a:t>mapFAST</a:t>
            </a:r>
            <a:endParaRPr lang="en-US" dirty="0">
              <a:solidFill>
                <a:schemeClr val="bg1"/>
              </a:solidFill>
            </a:endParaRPr>
          </a:p>
        </p:txBody>
      </p:sp>
      <p:pic>
        <p:nvPicPr>
          <p:cNvPr id="2050" name="Picture 2"/>
          <p:cNvPicPr>
            <a:picLocks noChangeAspect="1" noChangeArrowheads="1"/>
          </p:cNvPicPr>
          <p:nvPr/>
        </p:nvPicPr>
        <p:blipFill>
          <a:blip r:embed="rId2" cstate="print"/>
          <a:srcRect l="13810" t="14476" r="14762" b="5524"/>
          <a:stretch>
            <a:fillRect/>
          </a:stretch>
        </p:blipFill>
        <p:spPr bwMode="auto">
          <a:xfrm>
            <a:off x="206829" y="76200"/>
            <a:ext cx="8708571" cy="6096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Work Records in WorldCat</a:t>
            </a:r>
            <a:endParaRPr lang="en-US" dirty="0">
              <a:solidFill>
                <a:schemeClr val="bg1"/>
              </a:solidFill>
            </a:endParaRPr>
          </a:p>
        </p:txBody>
      </p:sp>
      <p:pic>
        <p:nvPicPr>
          <p:cNvPr id="3075" name="Picture 3"/>
          <p:cNvPicPr>
            <a:picLocks noChangeAspect="1" noChangeArrowheads="1"/>
          </p:cNvPicPr>
          <p:nvPr/>
        </p:nvPicPr>
        <p:blipFill>
          <a:blip r:embed="rId2" cstate="print"/>
          <a:srcRect l="2381" t="12190" r="3810" b="5524"/>
          <a:stretch>
            <a:fillRect/>
          </a:stretch>
        </p:blipFill>
        <p:spPr bwMode="auto">
          <a:xfrm>
            <a:off x="-1" y="0"/>
            <a:ext cx="11675533" cy="6400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381" t="16000" r="48095" b="37524"/>
          <a:stretch>
            <a:fillRect/>
          </a:stretch>
        </p:blipFill>
        <p:spPr bwMode="auto">
          <a:xfrm>
            <a:off x="3370288" y="2895600"/>
            <a:ext cx="5773712" cy="338650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WorldCat Genres</a:t>
            </a:r>
            <a:endParaRPr lang="en-US" dirty="0">
              <a:solidFill>
                <a:schemeClr val="bg1"/>
              </a:solidFill>
            </a:endParaRPr>
          </a:p>
        </p:txBody>
      </p:sp>
      <p:pic>
        <p:nvPicPr>
          <p:cNvPr id="6146" name="Picture 2"/>
          <p:cNvPicPr>
            <a:picLocks noChangeAspect="1" noChangeArrowheads="1"/>
          </p:cNvPicPr>
          <p:nvPr/>
        </p:nvPicPr>
        <p:blipFill>
          <a:blip r:embed="rId2" cstate="print"/>
          <a:srcRect l="25714" t="12952" r="25714" b="4762"/>
          <a:stretch>
            <a:fillRect/>
          </a:stretch>
        </p:blipFill>
        <p:spPr bwMode="auto">
          <a:xfrm>
            <a:off x="0" y="2"/>
            <a:ext cx="5973232" cy="6324598"/>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20476" t="12952" r="21429" b="4762"/>
          <a:stretch>
            <a:fillRect/>
          </a:stretch>
        </p:blipFill>
        <p:spPr bwMode="auto">
          <a:xfrm>
            <a:off x="1066800" y="0"/>
            <a:ext cx="7239000" cy="6408295"/>
          </a:xfrm>
          <a:prstGeom prst="rect">
            <a:avLst/>
          </a:prstGeom>
          <a:noFill/>
          <a:ln w="9525">
            <a:solidFill>
              <a:srgbClr val="0070C0"/>
            </a:solidFill>
            <a:miter lim="800000"/>
            <a:headEnd/>
            <a:tailEnd/>
          </a:ln>
        </p:spPr>
      </p:pic>
      <p:pic>
        <p:nvPicPr>
          <p:cNvPr id="6148" name="Picture 4"/>
          <p:cNvPicPr>
            <a:picLocks noChangeAspect="1" noChangeArrowheads="1"/>
          </p:cNvPicPr>
          <p:nvPr/>
        </p:nvPicPr>
        <p:blipFill>
          <a:blip r:embed="rId4" cstate="print"/>
          <a:srcRect l="20952" t="12190" r="21905" b="4000"/>
          <a:stretch>
            <a:fillRect/>
          </a:stretch>
        </p:blipFill>
        <p:spPr bwMode="auto">
          <a:xfrm>
            <a:off x="2209800" y="0"/>
            <a:ext cx="6934200" cy="6356350"/>
          </a:xfrm>
          <a:prstGeom prst="rect">
            <a:avLst/>
          </a:prstGeom>
          <a:noFill/>
          <a:ln w="9525">
            <a:solidFill>
              <a:srgbClr val="0070C0"/>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WorldCat Identities</a:t>
            </a:r>
            <a:endParaRPr lang="en-US" dirty="0">
              <a:solidFill>
                <a:schemeClr val="bg1"/>
              </a:solidFill>
            </a:endParaRPr>
          </a:p>
        </p:txBody>
      </p:sp>
      <p:pic>
        <p:nvPicPr>
          <p:cNvPr id="5122" name="Picture 2"/>
          <p:cNvPicPr>
            <a:picLocks noChangeAspect="1" noChangeArrowheads="1"/>
          </p:cNvPicPr>
          <p:nvPr/>
        </p:nvPicPr>
        <p:blipFill>
          <a:blip r:embed="rId2" cstate="print"/>
          <a:srcRect t="12952" b="5524"/>
          <a:stretch>
            <a:fillRect/>
          </a:stretch>
        </p:blipFill>
        <p:spPr bwMode="auto">
          <a:xfrm>
            <a:off x="0" y="0"/>
            <a:ext cx="9144000" cy="4659086"/>
          </a:xfrm>
          <a:prstGeom prst="rect">
            <a:avLst/>
          </a:prstGeom>
          <a:noFill/>
          <a:ln w="9525">
            <a:noFill/>
            <a:miter lim="800000"/>
            <a:headEnd/>
            <a:tailEnd/>
          </a:ln>
        </p:spPr>
      </p:pic>
      <p:sp>
        <p:nvSpPr>
          <p:cNvPr id="5" name="TextBox 4"/>
          <p:cNvSpPr txBox="1"/>
          <p:nvPr/>
        </p:nvSpPr>
        <p:spPr>
          <a:xfrm>
            <a:off x="0" y="4648200"/>
            <a:ext cx="631904" cy="584775"/>
          </a:xfrm>
          <a:prstGeom prst="rect">
            <a:avLst/>
          </a:prstGeom>
          <a:noFill/>
        </p:spPr>
        <p:txBody>
          <a:bodyPr wrap="none" rtlCol="0">
            <a:spAutoFit/>
          </a:bodyPr>
          <a:lstStyle/>
          <a:p>
            <a:r>
              <a:rPr lang="en-US" dirty="0" smtClean="0"/>
              <a:t>…</a:t>
            </a:r>
            <a:endParaRPr lang="en-US" dirty="0"/>
          </a:p>
        </p:txBody>
      </p:sp>
      <p:pic>
        <p:nvPicPr>
          <p:cNvPr id="5123" name="Picture 3"/>
          <p:cNvPicPr>
            <a:picLocks noChangeAspect="1" noChangeArrowheads="1"/>
          </p:cNvPicPr>
          <p:nvPr/>
        </p:nvPicPr>
        <p:blipFill>
          <a:blip r:embed="rId3" cstate="print"/>
          <a:srcRect t="18286" b="13905"/>
          <a:stretch>
            <a:fillRect/>
          </a:stretch>
        </p:blipFill>
        <p:spPr bwMode="auto">
          <a:xfrm>
            <a:off x="76200" y="2514600"/>
            <a:ext cx="9144000" cy="3875314"/>
          </a:xfrm>
          <a:prstGeom prst="rect">
            <a:avLst/>
          </a:prstGeom>
          <a:noFill/>
          <a:ln w="28575">
            <a:solidFill>
              <a:schemeClr val="bg2">
                <a:lumMod val="50000"/>
                <a:lumOff val="50000"/>
              </a:schemeClr>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WorldCat Publisher Pages</a:t>
            </a:r>
            <a:endParaRPr lang="en-US" dirty="0">
              <a:solidFill>
                <a:schemeClr val="bg1"/>
              </a:solidFill>
            </a:endParaRPr>
          </a:p>
        </p:txBody>
      </p:sp>
      <p:pic>
        <p:nvPicPr>
          <p:cNvPr id="4099" name="Picture 3"/>
          <p:cNvPicPr>
            <a:picLocks noChangeAspect="1" noChangeArrowheads="1"/>
          </p:cNvPicPr>
          <p:nvPr/>
        </p:nvPicPr>
        <p:blipFill>
          <a:blip r:embed="rId2" cstate="print"/>
          <a:srcRect t="12190" b="4762"/>
          <a:stretch>
            <a:fillRect/>
          </a:stretch>
        </p:blipFill>
        <p:spPr bwMode="auto">
          <a:xfrm>
            <a:off x="0" y="0"/>
            <a:ext cx="9248862" cy="48006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l="1905" t="12190" r="3333" b="4762"/>
          <a:stretch>
            <a:fillRect/>
          </a:stretch>
        </p:blipFill>
        <p:spPr bwMode="auto">
          <a:xfrm>
            <a:off x="1909893" y="2438400"/>
            <a:ext cx="7234107" cy="3962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1143000"/>
            <a:ext cx="4114800" cy="915988"/>
          </a:xfrm>
        </p:spPr>
        <p:txBody>
          <a:bodyPr/>
          <a:lstStyle/>
          <a:p>
            <a:r>
              <a:rPr lang="en-US" sz="3200" dirty="0" smtClean="0"/>
              <a:t>Networking Names</a:t>
            </a:r>
            <a:endParaRPr lang="en-US" sz="3200" dirty="0"/>
          </a:p>
        </p:txBody>
      </p:sp>
      <p:sp>
        <p:nvSpPr>
          <p:cNvPr id="3" name="TextBox 2"/>
          <p:cNvSpPr txBox="1"/>
          <p:nvPr/>
        </p:nvSpPr>
        <p:spPr>
          <a:xfrm>
            <a:off x="838200" y="2209800"/>
            <a:ext cx="7696200" cy="3662541"/>
          </a:xfrm>
          <a:prstGeom prst="rect">
            <a:avLst/>
          </a:prstGeom>
          <a:noFill/>
        </p:spPr>
        <p:txBody>
          <a:bodyPr wrap="square" rtlCol="0">
            <a:spAutoFit/>
          </a:bodyPr>
          <a:lstStyle/>
          <a:p>
            <a:r>
              <a:rPr lang="en-US" dirty="0" smtClean="0">
                <a:solidFill>
                  <a:schemeClr val="tx1"/>
                </a:solidFill>
                <a:latin typeface="Trebuchet MS" pitchFamily="34" charset="0"/>
              </a:rPr>
              <a:t>Basis:</a:t>
            </a:r>
          </a:p>
          <a:p>
            <a:pPr>
              <a:buClr>
                <a:srgbClr val="FF7600"/>
              </a:buClr>
              <a:buFont typeface="Wingdings" pitchFamily="2" charset="2"/>
              <a:buChar char="v"/>
            </a:pPr>
            <a:r>
              <a:rPr lang="en-US" sz="2800" i="1" dirty="0" smtClean="0">
                <a:solidFill>
                  <a:schemeClr val="tx1"/>
                </a:solidFill>
                <a:latin typeface="Trebuchet MS" pitchFamily="34" charset="0"/>
              </a:rPr>
              <a:t> </a:t>
            </a:r>
            <a:r>
              <a:rPr lang="en-US" sz="2800" b="0" i="1" dirty="0" smtClean="0">
                <a:solidFill>
                  <a:schemeClr val="tx1"/>
                </a:solidFill>
                <a:latin typeface="Trebuchet MS" pitchFamily="34" charset="0"/>
              </a:rPr>
              <a:t>Networking Names Advisory Group </a:t>
            </a:r>
            <a:r>
              <a:rPr lang="en-US" sz="2800" b="0" dirty="0" smtClean="0">
                <a:solidFill>
                  <a:schemeClr val="tx1"/>
                </a:solidFill>
                <a:latin typeface="Trebuchet MS" pitchFamily="34" charset="0"/>
              </a:rPr>
              <a:t>developed use case scenarios and defined attributes of a “cooperative Identities Hub” (2009) </a:t>
            </a:r>
          </a:p>
          <a:p>
            <a:pPr>
              <a:buClr>
                <a:srgbClr val="FF7600"/>
              </a:buClr>
              <a:buFont typeface="Wingdings" pitchFamily="2" charset="2"/>
              <a:buChar char="v"/>
            </a:pPr>
            <a:r>
              <a:rPr lang="en-US" sz="2800" b="0" dirty="0" smtClean="0">
                <a:solidFill>
                  <a:schemeClr val="accent1"/>
                </a:solidFill>
                <a:latin typeface="Trebuchet MS" pitchFamily="34" charset="0"/>
              </a:rPr>
              <a:t> </a:t>
            </a:r>
            <a:r>
              <a:rPr lang="en-US" sz="2800" b="0" dirty="0" smtClean="0">
                <a:solidFill>
                  <a:schemeClr val="tx1"/>
                </a:solidFill>
                <a:latin typeface="Trebuchet MS" pitchFamily="34" charset="0"/>
              </a:rPr>
              <a:t>Reflected in EAC-CPF, NISO’s Institutional Identifiers, UK’s Names Project, WC Identities, VIAF</a:t>
            </a:r>
            <a:endParaRPr lang="en-US" sz="2800" b="0" dirty="0">
              <a:solidFill>
                <a:schemeClr val="accent1"/>
              </a:solidFill>
              <a:latin typeface="Trebuchet MS" pitchFamily="34" charset="0"/>
            </a:endParaRPr>
          </a:p>
        </p:txBody>
      </p:sp>
      <p:pic>
        <p:nvPicPr>
          <p:cNvPr id="4" name="Picture 3" descr="IMG_0380.jpg"/>
          <p:cNvPicPr>
            <a:picLocks noChangeAspect="1"/>
          </p:cNvPicPr>
          <p:nvPr/>
        </p:nvPicPr>
        <p:blipFill>
          <a:blip r:embed="rId2" cstate="print"/>
          <a:stretch>
            <a:fillRect/>
          </a:stretch>
        </p:blipFill>
        <p:spPr>
          <a:xfrm>
            <a:off x="4800600" y="381000"/>
            <a:ext cx="3048000" cy="22860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9600" y="685800"/>
            <a:ext cx="7389813" cy="5334000"/>
          </a:xfrm>
          <a:prstGeom prst="rect">
            <a:avLst/>
          </a:prstGeom>
          <a:noFill/>
          <a:ln w="9525">
            <a:noFill/>
            <a:miter lim="800000"/>
            <a:headEnd/>
            <a:tailEnd/>
          </a:ln>
        </p:spPr>
      </p:pic>
      <p:sp>
        <p:nvSpPr>
          <p:cNvPr id="3" name="Rectangle 2"/>
          <p:cNvSpPr/>
          <p:nvPr/>
        </p:nvSpPr>
        <p:spPr>
          <a:xfrm>
            <a:off x="0" y="0"/>
            <a:ext cx="9144000" cy="584775"/>
          </a:xfrm>
          <a:prstGeom prst="rect">
            <a:avLst/>
          </a:prstGeom>
        </p:spPr>
        <p:txBody>
          <a:bodyPr wrap="square">
            <a:spAutoFit/>
          </a:bodyPr>
          <a:lstStyle/>
          <a:p>
            <a:r>
              <a:rPr lang="en-US" dirty="0" smtClean="0">
                <a:solidFill>
                  <a:schemeClr val="accent2"/>
                </a:solidFill>
              </a:rPr>
              <a:t>One persona, many representations …</a:t>
            </a:r>
            <a:endParaRPr lang="en-US" dirty="0"/>
          </a:p>
        </p:txBody>
      </p:sp>
      <p:sp>
        <p:nvSpPr>
          <p:cNvPr id="4" name="TextBox 4"/>
          <p:cNvSpPr txBox="1">
            <a:spLocks noChangeArrowheads="1"/>
          </p:cNvSpPr>
          <p:nvPr/>
        </p:nvSpPr>
        <p:spPr bwMode="auto">
          <a:xfrm>
            <a:off x="304800" y="5943600"/>
            <a:ext cx="4343400" cy="461665"/>
          </a:xfrm>
          <a:prstGeom prst="rect">
            <a:avLst/>
          </a:prstGeom>
          <a:noFill/>
          <a:ln w="9525">
            <a:noFill/>
            <a:miter lim="800000"/>
            <a:headEnd/>
            <a:tailEnd/>
          </a:ln>
        </p:spPr>
        <p:txBody>
          <a:bodyPr wrap="square">
            <a:spAutoFit/>
          </a:bodyPr>
          <a:lstStyle/>
          <a:p>
            <a:r>
              <a:rPr lang="en-US" sz="2400" dirty="0">
                <a:latin typeface="Calibri" pitchFamily="34" charset="0"/>
                <a:cs typeface="Arial" charset="0"/>
              </a:rPr>
              <a:t>http://</a:t>
            </a:r>
            <a:r>
              <a:rPr lang="en-US" sz="2400" dirty="0" smtClean="0">
                <a:latin typeface="Calibri" pitchFamily="34" charset="0"/>
                <a:cs typeface="Arial" charset="0"/>
              </a:rPr>
              <a:t>viaf.org/viaf/95216565</a:t>
            </a:r>
            <a:endParaRPr lang="en-US" sz="240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World"/>
          <p:cNvPicPr>
            <a:picLocks noChangeAspect="1" noChangeArrowheads="1"/>
          </p:cNvPicPr>
          <p:nvPr/>
        </p:nvPicPr>
        <p:blipFill>
          <a:blip r:embed="rId3" cstate="print"/>
          <a:srcRect/>
          <a:stretch>
            <a:fillRect/>
          </a:stretch>
        </p:blipFill>
        <p:spPr bwMode="auto">
          <a:xfrm>
            <a:off x="304800" y="4038600"/>
            <a:ext cx="4191000" cy="2095500"/>
          </a:xfrm>
          <a:prstGeom prst="rect">
            <a:avLst/>
          </a:prstGeom>
          <a:noFill/>
          <a:ln w="9525">
            <a:noFill/>
            <a:miter lim="800000"/>
            <a:headEnd/>
            <a:tailEnd/>
          </a:ln>
        </p:spPr>
      </p:pic>
      <p:pic>
        <p:nvPicPr>
          <p:cNvPr id="29701" name="Picture 5"/>
          <p:cNvPicPr>
            <a:picLocks noChangeAspect="1" noChangeArrowheads="1"/>
          </p:cNvPicPr>
          <p:nvPr/>
        </p:nvPicPr>
        <p:blipFill>
          <a:blip r:embed="rId4" cstate="print"/>
          <a:srcRect/>
          <a:stretch>
            <a:fillRect/>
          </a:stretch>
        </p:blipFill>
        <p:spPr bwMode="auto">
          <a:xfrm>
            <a:off x="304800" y="457200"/>
            <a:ext cx="3867150" cy="2981325"/>
          </a:xfrm>
          <a:prstGeom prst="rect">
            <a:avLst/>
          </a:prstGeom>
          <a:noFill/>
          <a:ln w="9525" algn="ctr">
            <a:noFill/>
            <a:miter lim="800000"/>
            <a:headEnd/>
            <a:tailEnd/>
          </a:ln>
        </p:spPr>
      </p:pic>
      <p:pic>
        <p:nvPicPr>
          <p:cNvPr id="8194" name="Picture 2"/>
          <p:cNvPicPr>
            <a:picLocks noChangeAspect="1" noChangeArrowheads="1"/>
          </p:cNvPicPr>
          <p:nvPr/>
        </p:nvPicPr>
        <p:blipFill>
          <a:blip r:embed="rId5" cstate="print"/>
          <a:srcRect/>
          <a:stretch>
            <a:fillRect/>
          </a:stretch>
        </p:blipFill>
        <p:spPr bwMode="auto">
          <a:xfrm>
            <a:off x="4267200" y="533400"/>
            <a:ext cx="5734050" cy="2790825"/>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5334000" y="3276600"/>
            <a:ext cx="3171825"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647700"/>
            <a:ext cx="9763125" cy="5562600"/>
          </a:xfrm>
          <a:prstGeom prst="rect">
            <a:avLst/>
          </a:prstGeom>
          <a:noFill/>
          <a:ln w="9525">
            <a:noFill/>
            <a:miter lim="800000"/>
            <a:headEnd/>
            <a:tailEnd/>
          </a:ln>
        </p:spPr>
      </p:pic>
      <p:sp>
        <p:nvSpPr>
          <p:cNvPr id="3" name="Oval 2"/>
          <p:cNvSpPr>
            <a:spLocks noChangeArrowheads="1"/>
          </p:cNvSpPr>
          <p:nvPr/>
        </p:nvSpPr>
        <p:spPr bwMode="auto">
          <a:xfrm flipV="1">
            <a:off x="5334000" y="3886200"/>
            <a:ext cx="2590800" cy="914400"/>
          </a:xfrm>
          <a:prstGeom prst="ellipse">
            <a:avLst/>
          </a:prstGeom>
          <a:noFill/>
          <a:ln w="25400" algn="ctr">
            <a:solidFill>
              <a:schemeClr val="accent2"/>
            </a:solidFill>
            <a:round/>
            <a:headEnd/>
            <a:tailEnd/>
          </a:ln>
        </p:spPr>
        <p:txBody>
          <a:bodyPr anchor="ctr"/>
          <a:lstStyle/>
          <a:p>
            <a:endParaRPr lang="en-US" sz="3000"/>
          </a:p>
        </p:txBody>
      </p:sp>
      <p:sp>
        <p:nvSpPr>
          <p:cNvPr id="4" name="TextBox 3"/>
          <p:cNvSpPr txBox="1"/>
          <p:nvPr/>
        </p:nvSpPr>
        <p:spPr>
          <a:xfrm>
            <a:off x="0" y="0"/>
            <a:ext cx="8534400" cy="584775"/>
          </a:xfrm>
          <a:prstGeom prst="rect">
            <a:avLst/>
          </a:prstGeom>
          <a:noFill/>
        </p:spPr>
        <p:txBody>
          <a:bodyPr wrap="square" rtlCol="0">
            <a:spAutoFit/>
          </a:bodyPr>
          <a:lstStyle/>
          <a:p>
            <a:r>
              <a:rPr lang="en-US" dirty="0" smtClean="0">
                <a:solidFill>
                  <a:schemeClr val="accent2"/>
                </a:solidFill>
                <a:latin typeface="Trebuchet MS" pitchFamily="34" charset="0"/>
              </a:rPr>
              <a:t>Social Networks and Archival Context </a:t>
            </a:r>
            <a:endParaRPr lang="en-US" dirty="0" smtClean="0">
              <a:latin typeface="Trebuchet MS" pitchFamily="34" charset="0"/>
            </a:endParaRPr>
          </a:p>
        </p:txBody>
      </p:sp>
      <p:sp>
        <p:nvSpPr>
          <p:cNvPr id="5" name="TextBox 4"/>
          <p:cNvSpPr txBox="1"/>
          <p:nvPr/>
        </p:nvSpPr>
        <p:spPr>
          <a:xfrm>
            <a:off x="3886200" y="5715000"/>
            <a:ext cx="5715000" cy="461665"/>
          </a:xfrm>
          <a:prstGeom prst="rect">
            <a:avLst/>
          </a:prstGeom>
          <a:noFill/>
        </p:spPr>
        <p:txBody>
          <a:bodyPr wrap="square" rtlCol="0">
            <a:spAutoFit/>
          </a:bodyPr>
          <a:lstStyle/>
          <a:p>
            <a:r>
              <a:rPr lang="en-US" sz="2400" b="0" dirty="0" smtClean="0">
                <a:latin typeface="Calibri" pitchFamily="34" charset="0"/>
                <a:hlinkClick r:id="rId4"/>
              </a:rPr>
              <a:t>socialarchive.iath.virginia.edu/</a:t>
            </a:r>
            <a:r>
              <a:rPr lang="en-US" sz="2400" b="0" dirty="0" err="1" smtClean="0">
                <a:latin typeface="Calibri" pitchFamily="34" charset="0"/>
                <a:hlinkClick r:id="rId4"/>
              </a:rPr>
              <a:t>xtf</a:t>
            </a:r>
            <a:r>
              <a:rPr lang="en-US" sz="2400" b="0" dirty="0" smtClean="0">
                <a:latin typeface="Calibri" pitchFamily="34" charset="0"/>
                <a:hlinkClick r:id="rId4"/>
              </a:rPr>
              <a:t>/search</a:t>
            </a:r>
            <a:endParaRPr lang="en-US" sz="2400" b="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 y="228600"/>
            <a:ext cx="7656513" cy="6257925"/>
          </a:xfrm>
          <a:prstGeom prst="rect">
            <a:avLst/>
          </a:prstGeom>
          <a:noFill/>
          <a:ln w="9525">
            <a:noFill/>
            <a:miter lim="800000"/>
            <a:headEnd/>
            <a:tailEnd/>
          </a:ln>
        </p:spPr>
      </p:pic>
      <p:sp>
        <p:nvSpPr>
          <p:cNvPr id="3" name="Oval 2"/>
          <p:cNvSpPr>
            <a:spLocks noChangeArrowheads="1"/>
          </p:cNvSpPr>
          <p:nvPr/>
        </p:nvSpPr>
        <p:spPr bwMode="auto">
          <a:xfrm flipV="1">
            <a:off x="3048000" y="2895600"/>
            <a:ext cx="4876800" cy="457200"/>
          </a:xfrm>
          <a:prstGeom prst="ellipse">
            <a:avLst/>
          </a:prstGeom>
          <a:noFill/>
          <a:ln w="25400" algn="ctr">
            <a:solidFill>
              <a:schemeClr val="accent2"/>
            </a:solidFill>
            <a:round/>
            <a:headEnd/>
            <a:tailEnd/>
          </a:ln>
        </p:spPr>
        <p:txBody>
          <a:bodyPr anchor="ctr"/>
          <a:lstStyle/>
          <a:p>
            <a:endParaRPr lang="en-US" sz="3000"/>
          </a:p>
        </p:txBody>
      </p:sp>
      <p:sp>
        <p:nvSpPr>
          <p:cNvPr id="4" name="TextBox 3"/>
          <p:cNvSpPr txBox="1"/>
          <p:nvPr/>
        </p:nvSpPr>
        <p:spPr>
          <a:xfrm>
            <a:off x="609600" y="4419600"/>
            <a:ext cx="5715000" cy="461665"/>
          </a:xfrm>
          <a:prstGeom prst="rect">
            <a:avLst/>
          </a:prstGeom>
          <a:noFill/>
        </p:spPr>
        <p:txBody>
          <a:bodyPr wrap="square" rtlCol="0">
            <a:spAutoFit/>
          </a:bodyPr>
          <a:lstStyle/>
          <a:p>
            <a:r>
              <a:rPr lang="en-US" sz="2400" dirty="0" smtClean="0">
                <a:hlinkClick r:id="rId4"/>
              </a:rPr>
              <a:t>http</a:t>
            </a:r>
            <a:r>
              <a:rPr lang="en-US" sz="2400" b="0" dirty="0" smtClean="0">
                <a:latin typeface="Calibri" pitchFamily="34" charset="0"/>
                <a:hlinkClick r:id="rId4"/>
              </a:rPr>
              <a:t>://</a:t>
            </a:r>
            <a:r>
              <a:rPr lang="en-US" sz="2400" dirty="0" smtClean="0">
                <a:hlinkClick r:id="rId4"/>
              </a:rPr>
              <a:t>www.fihrist.org.uk/</a:t>
            </a:r>
            <a:endParaRPr lang="en-US" sz="2400" b="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Long-term, keep doing more with less</a:t>
            </a:r>
            <a:r>
              <a:rPr lang="en-US" dirty="0" smtClean="0"/>
              <a:t>	</a:t>
            </a:r>
            <a:endParaRPr lang="en-US" dirty="0"/>
          </a:p>
        </p:txBody>
      </p:sp>
      <p:graphicFrame>
        <p:nvGraphicFramePr>
          <p:cNvPr id="3" name="Chart 2"/>
          <p:cNvGraphicFramePr>
            <a:graphicFrameLocks/>
          </p:cNvGraphicFramePr>
          <p:nvPr/>
        </p:nvGraphicFramePr>
        <p:xfrm>
          <a:off x="609600" y="990600"/>
          <a:ext cx="7924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 y="6019800"/>
            <a:ext cx="7467600" cy="246221"/>
          </a:xfrm>
          <a:prstGeom prst="rect">
            <a:avLst/>
          </a:prstGeom>
          <a:noFill/>
        </p:spPr>
        <p:txBody>
          <a:bodyPr wrap="square" rtlCol="0">
            <a:spAutoFit/>
          </a:bodyPr>
          <a:lstStyle/>
          <a:p>
            <a:r>
              <a:rPr lang="en-US" sz="1000" b="1" dirty="0" smtClean="0"/>
              <a:t>OCLC Research</a:t>
            </a:r>
            <a:r>
              <a:rPr lang="en-US" sz="1000" dirty="0" smtClean="0"/>
              <a:t>. Derived from data reported in NCES </a:t>
            </a:r>
            <a:r>
              <a:rPr lang="en-US" sz="1000" i="1" dirty="0" smtClean="0"/>
              <a:t>Digest of Education Statistics: 2008</a:t>
            </a:r>
            <a:r>
              <a:rPr lang="en-US" sz="1000" dirty="0" smtClean="0"/>
              <a:t>.</a:t>
            </a:r>
            <a:endParaRPr lang="en-US" sz="1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533400"/>
            <a:ext cx="9363075" cy="5172075"/>
          </a:xfrm>
          <a:prstGeom prst="rect">
            <a:avLst/>
          </a:prstGeom>
          <a:noFill/>
          <a:ln w="9525">
            <a:noFill/>
            <a:miter lim="800000"/>
            <a:headEnd/>
            <a:tailEnd/>
          </a:ln>
        </p:spPr>
      </p:pic>
      <p:sp>
        <p:nvSpPr>
          <p:cNvPr id="3" name="Rectangle 2"/>
          <p:cNvSpPr/>
          <p:nvPr/>
        </p:nvSpPr>
        <p:spPr>
          <a:xfrm>
            <a:off x="0" y="0"/>
            <a:ext cx="7848600" cy="584775"/>
          </a:xfrm>
          <a:prstGeom prst="rect">
            <a:avLst/>
          </a:prstGeom>
        </p:spPr>
        <p:txBody>
          <a:bodyPr wrap="square">
            <a:spAutoFit/>
          </a:bodyPr>
          <a:lstStyle/>
          <a:p>
            <a:r>
              <a:rPr lang="en-US" dirty="0" smtClean="0">
                <a:solidFill>
                  <a:schemeClr val="accent2"/>
                </a:solidFill>
                <a:latin typeface="Trebuchet MS" pitchFamily="34" charset="0"/>
              </a:rPr>
              <a:t>Freebase also uses Linked Data </a:t>
            </a:r>
            <a:endParaRPr lang="en-US" dirty="0" smtClean="0">
              <a:latin typeface="Trebuchet MS" pitchFamily="34" charset="0"/>
            </a:endParaRPr>
          </a:p>
        </p:txBody>
      </p:sp>
      <p:sp>
        <p:nvSpPr>
          <p:cNvPr id="4" name="TextBox 3"/>
          <p:cNvSpPr txBox="1"/>
          <p:nvPr/>
        </p:nvSpPr>
        <p:spPr>
          <a:xfrm>
            <a:off x="0" y="5943600"/>
            <a:ext cx="5715000" cy="461665"/>
          </a:xfrm>
          <a:prstGeom prst="rect">
            <a:avLst/>
          </a:prstGeom>
          <a:noFill/>
        </p:spPr>
        <p:txBody>
          <a:bodyPr wrap="square" rtlCol="0">
            <a:spAutoFit/>
          </a:bodyPr>
          <a:lstStyle/>
          <a:p>
            <a:r>
              <a:rPr lang="en-US" sz="2400" b="0" dirty="0" smtClean="0">
                <a:latin typeface="Calibri" pitchFamily="34" charset="0"/>
                <a:hlinkClick r:id="rId4"/>
              </a:rPr>
              <a:t>freebase.com</a:t>
            </a:r>
            <a:endParaRPr lang="en-US" sz="2400" b="0" dirty="0">
              <a:latin typeface="Calibri" pitchFamily="34" charset="0"/>
            </a:endParaRPr>
          </a:p>
        </p:txBody>
      </p:sp>
      <p:pic>
        <p:nvPicPr>
          <p:cNvPr id="5" name="Picture 2"/>
          <p:cNvPicPr>
            <a:picLocks noChangeAspect="1" noChangeArrowheads="1"/>
          </p:cNvPicPr>
          <p:nvPr/>
        </p:nvPicPr>
        <p:blipFill>
          <a:blip r:embed="rId5" cstate="print"/>
          <a:srcRect/>
          <a:stretch>
            <a:fillRect/>
          </a:stretch>
        </p:blipFill>
        <p:spPr bwMode="auto">
          <a:xfrm>
            <a:off x="-1219200" y="533400"/>
            <a:ext cx="12192000" cy="6858000"/>
          </a:xfrm>
          <a:prstGeom prst="rect">
            <a:avLst/>
          </a:prstGeom>
          <a:noFill/>
          <a:ln w="9525">
            <a:noFill/>
            <a:miter lim="800000"/>
            <a:headEnd/>
            <a:tailEnd/>
          </a:ln>
        </p:spPr>
      </p:pic>
      <p:sp>
        <p:nvSpPr>
          <p:cNvPr id="6" name="Oval 5"/>
          <p:cNvSpPr>
            <a:spLocks noChangeArrowheads="1"/>
          </p:cNvSpPr>
          <p:nvPr/>
        </p:nvSpPr>
        <p:spPr bwMode="auto">
          <a:xfrm flipV="1">
            <a:off x="6705600" y="2133600"/>
            <a:ext cx="2133600" cy="457200"/>
          </a:xfrm>
          <a:prstGeom prst="ellipse">
            <a:avLst/>
          </a:prstGeom>
          <a:noFill/>
          <a:ln w="25400" algn="ctr">
            <a:solidFill>
              <a:schemeClr val="accent2"/>
            </a:solidFill>
            <a:round/>
            <a:headEnd/>
            <a:tailEnd/>
          </a:ln>
        </p:spPr>
        <p:txBody>
          <a:bodyPr anchor="ctr"/>
          <a:lstStyle/>
          <a:p>
            <a:endParaRPr lang="en-US"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28600"/>
            <a:ext cx="3811587" cy="915988"/>
          </a:xfrm>
        </p:spPr>
        <p:txBody>
          <a:bodyPr/>
          <a:lstStyle/>
          <a:p>
            <a:r>
              <a:rPr lang="en-US" sz="3200" dirty="0" smtClean="0"/>
              <a:t>Networking Names</a:t>
            </a:r>
            <a:endParaRPr lang="en-US" sz="3200" dirty="0"/>
          </a:p>
        </p:txBody>
      </p:sp>
      <p:sp>
        <p:nvSpPr>
          <p:cNvPr id="3" name="TextBox 2"/>
          <p:cNvSpPr txBox="1"/>
          <p:nvPr/>
        </p:nvSpPr>
        <p:spPr>
          <a:xfrm>
            <a:off x="304800" y="3962400"/>
            <a:ext cx="7620000" cy="1938992"/>
          </a:xfrm>
          <a:prstGeom prst="rect">
            <a:avLst/>
          </a:prstGeom>
          <a:noFill/>
        </p:spPr>
        <p:txBody>
          <a:bodyPr wrap="square" rtlCol="0">
            <a:spAutoFit/>
          </a:bodyPr>
          <a:lstStyle/>
          <a:p>
            <a:r>
              <a:rPr lang="en-US" dirty="0" smtClean="0">
                <a:solidFill>
                  <a:schemeClr val="tx1"/>
                </a:solidFill>
                <a:latin typeface="Trebuchet MS" pitchFamily="34" charset="0"/>
              </a:rPr>
              <a:t>Looking forward:</a:t>
            </a:r>
          </a:p>
          <a:p>
            <a:pPr>
              <a:buClr>
                <a:srgbClr val="FF7600"/>
              </a:buClr>
              <a:buFont typeface="Wingdings" pitchFamily="2" charset="2"/>
              <a:buChar char="v"/>
            </a:pPr>
            <a:r>
              <a:rPr lang="en-US" dirty="0" smtClean="0">
                <a:solidFill>
                  <a:schemeClr val="accent1"/>
                </a:solidFill>
                <a:latin typeface="Trebuchet MS" pitchFamily="34" charset="0"/>
              </a:rPr>
              <a:t> </a:t>
            </a:r>
            <a:r>
              <a:rPr lang="en-US" sz="2800" b="0" dirty="0" smtClean="0">
                <a:solidFill>
                  <a:schemeClr val="tx1"/>
                </a:solidFill>
                <a:latin typeface="Trebuchet MS" pitchFamily="34" charset="0"/>
              </a:rPr>
              <a:t>Extensible VIAF: Pilot with </a:t>
            </a:r>
            <a:r>
              <a:rPr lang="en-US" sz="2800" b="0" dirty="0" err="1" smtClean="0">
                <a:solidFill>
                  <a:schemeClr val="tx1"/>
                </a:solidFill>
                <a:latin typeface="Trebuchet MS" pitchFamily="34" charset="0"/>
              </a:rPr>
              <a:t>Syriac</a:t>
            </a:r>
            <a:r>
              <a:rPr lang="en-US" sz="2800" b="0" dirty="0" smtClean="0">
                <a:solidFill>
                  <a:schemeClr val="tx1"/>
                </a:solidFill>
                <a:latin typeface="Trebuchet MS" pitchFamily="34" charset="0"/>
              </a:rPr>
              <a:t> studies scholars to edit and add </a:t>
            </a:r>
            <a:r>
              <a:rPr lang="en-US" sz="2800" b="0" dirty="0" err="1" smtClean="0">
                <a:solidFill>
                  <a:schemeClr val="tx1"/>
                </a:solidFill>
                <a:latin typeface="Trebuchet MS" pitchFamily="34" charset="0"/>
              </a:rPr>
              <a:t>Syriac</a:t>
            </a:r>
            <a:r>
              <a:rPr lang="en-US" sz="2800" b="0" dirty="0" smtClean="0">
                <a:solidFill>
                  <a:schemeClr val="tx1"/>
                </a:solidFill>
                <a:latin typeface="Trebuchet MS" pitchFamily="34" charset="0"/>
              </a:rPr>
              <a:t>-script names to VIAF </a:t>
            </a:r>
            <a:endParaRPr lang="en-US" sz="2800" b="0" dirty="0" smtClean="0">
              <a:solidFill>
                <a:schemeClr val="accent1"/>
              </a:solidFill>
              <a:latin typeface="Trebuchet MS"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990600"/>
            <a:ext cx="6267450" cy="2219325"/>
          </a:xfrm>
          <a:prstGeom prst="rect">
            <a:avLst/>
          </a:prstGeom>
          <a:noFill/>
          <a:ln w="9525">
            <a:noFill/>
            <a:miter lim="800000"/>
            <a:headEnd/>
            <a:tailEnd/>
          </a:ln>
        </p:spPr>
      </p:pic>
      <p:sp>
        <p:nvSpPr>
          <p:cNvPr id="5" name="TextBox 4"/>
          <p:cNvSpPr txBox="1"/>
          <p:nvPr/>
        </p:nvSpPr>
        <p:spPr>
          <a:xfrm>
            <a:off x="838200" y="3276600"/>
            <a:ext cx="6056466" cy="584775"/>
          </a:xfrm>
          <a:prstGeom prst="rect">
            <a:avLst/>
          </a:prstGeom>
          <a:noFill/>
        </p:spPr>
        <p:txBody>
          <a:bodyPr wrap="none" rtlCol="0">
            <a:spAutoFit/>
          </a:bodyPr>
          <a:lstStyle/>
          <a:p>
            <a:r>
              <a:rPr lang="syr-SY" dirty="0" smtClean="0"/>
              <a:t>ܩܕܝܫܐ ܩܘܪܝܠܘܣ ܦܛܪܝܪܟܐ ܕܐܠܟܣܢܕܪܝܐ</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Social Metadata</a:t>
            </a:r>
            <a:endParaRPr lang="en-US" sz="3200" dirty="0"/>
          </a:p>
        </p:txBody>
      </p:sp>
      <p:sp>
        <p:nvSpPr>
          <p:cNvPr id="3" name="Content Placeholder 2"/>
          <p:cNvSpPr>
            <a:spLocks noGrp="1"/>
          </p:cNvSpPr>
          <p:nvPr>
            <p:ph idx="1"/>
          </p:nvPr>
        </p:nvSpPr>
        <p:spPr>
          <a:xfrm>
            <a:off x="455613" y="1141413"/>
            <a:ext cx="4497387" cy="4802187"/>
          </a:xfrm>
        </p:spPr>
        <p:txBody>
          <a:bodyPr/>
          <a:lstStyle/>
          <a:p>
            <a:pPr>
              <a:buFont typeface="Wingdings" pitchFamily="2" charset="2"/>
              <a:buChar char="v"/>
            </a:pPr>
            <a:r>
              <a:rPr lang="en-US" dirty="0" smtClean="0"/>
              <a:t>21-member working group from five countries</a:t>
            </a:r>
          </a:p>
          <a:p>
            <a:pPr>
              <a:buFont typeface="Wingdings" pitchFamily="2" charset="2"/>
              <a:buChar char="v"/>
            </a:pPr>
            <a:r>
              <a:rPr lang="en-US" dirty="0" smtClean="0"/>
              <a:t>Identify success factors for tapping user contributions to augment and provide context to metadata created by libraries, archives, and museums</a:t>
            </a:r>
          </a:p>
          <a:p>
            <a:pPr>
              <a:buFont typeface="Wingdings" pitchFamily="2" charset="2"/>
              <a:buChar char="v"/>
            </a:pPr>
            <a:r>
              <a:rPr lang="en-US" dirty="0" smtClean="0"/>
              <a:t>Reviewed 76 sites supporting social metadata; analyzed responses from 46 site managers to a survey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029202" y="304800"/>
            <a:ext cx="800201" cy="100584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943600" y="304800"/>
            <a:ext cx="780467" cy="100584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858000" y="304800"/>
            <a:ext cx="717344" cy="92964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7696200" y="304800"/>
            <a:ext cx="1081864" cy="100584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5105400" y="1447800"/>
            <a:ext cx="814465" cy="100584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6019800" y="1447800"/>
            <a:ext cx="780907" cy="1005840"/>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6858000" y="1447800"/>
            <a:ext cx="780907" cy="1005840"/>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7772400" y="1447800"/>
            <a:ext cx="1045621" cy="1005840"/>
          </a:xfrm>
          <a:prstGeom prst="rect">
            <a:avLst/>
          </a:prstGeom>
          <a:noFill/>
          <a:ln w="9525">
            <a:noFill/>
            <a:miter lim="800000"/>
            <a:headEnd/>
            <a:tailEnd/>
          </a:ln>
        </p:spPr>
      </p:pic>
      <p:pic>
        <p:nvPicPr>
          <p:cNvPr id="2058" name="Picture 10"/>
          <p:cNvPicPr>
            <a:picLocks noChangeAspect="1" noChangeArrowheads="1"/>
          </p:cNvPicPr>
          <p:nvPr/>
        </p:nvPicPr>
        <p:blipFill>
          <a:blip r:embed="rId10" cstate="print"/>
          <a:srcRect/>
          <a:stretch>
            <a:fillRect/>
          </a:stretch>
        </p:blipFill>
        <p:spPr bwMode="auto">
          <a:xfrm>
            <a:off x="5181600" y="2667000"/>
            <a:ext cx="774060" cy="1005840"/>
          </a:xfrm>
          <a:prstGeom prst="rect">
            <a:avLst/>
          </a:prstGeom>
          <a:noFill/>
          <a:ln w="9525">
            <a:noFill/>
            <a:miter lim="800000"/>
            <a:headEnd/>
            <a:tailEnd/>
          </a:ln>
        </p:spPr>
      </p:pic>
      <p:pic>
        <p:nvPicPr>
          <p:cNvPr id="2059" name="Picture 11"/>
          <p:cNvPicPr>
            <a:picLocks noChangeAspect="1" noChangeArrowheads="1"/>
          </p:cNvPicPr>
          <p:nvPr/>
        </p:nvPicPr>
        <p:blipFill>
          <a:blip r:embed="rId11" cstate="print"/>
          <a:srcRect/>
          <a:stretch>
            <a:fillRect/>
          </a:stretch>
        </p:blipFill>
        <p:spPr bwMode="auto">
          <a:xfrm>
            <a:off x="6019800" y="2667000"/>
            <a:ext cx="1230829" cy="1005840"/>
          </a:xfrm>
          <a:prstGeom prst="rect">
            <a:avLst/>
          </a:prstGeom>
          <a:noFill/>
          <a:ln w="9525">
            <a:noFill/>
            <a:miter lim="800000"/>
            <a:headEnd/>
            <a:tailEnd/>
          </a:ln>
        </p:spPr>
      </p:pic>
      <p:pic>
        <p:nvPicPr>
          <p:cNvPr id="2060" name="Picture 12"/>
          <p:cNvPicPr>
            <a:picLocks noChangeAspect="1" noChangeArrowheads="1"/>
          </p:cNvPicPr>
          <p:nvPr/>
        </p:nvPicPr>
        <p:blipFill>
          <a:blip r:embed="rId12" cstate="print"/>
          <a:srcRect/>
          <a:stretch>
            <a:fillRect/>
          </a:stretch>
        </p:blipFill>
        <p:spPr bwMode="auto">
          <a:xfrm>
            <a:off x="7315200" y="2667000"/>
            <a:ext cx="932498" cy="1005840"/>
          </a:xfrm>
          <a:prstGeom prst="rect">
            <a:avLst/>
          </a:prstGeom>
          <a:noFill/>
          <a:ln w="9525">
            <a:noFill/>
            <a:miter lim="800000"/>
            <a:headEnd/>
            <a:tailEnd/>
          </a:ln>
        </p:spPr>
      </p:pic>
      <p:pic>
        <p:nvPicPr>
          <p:cNvPr id="2061" name="Picture 13"/>
          <p:cNvPicPr>
            <a:picLocks noChangeAspect="1" noChangeArrowheads="1"/>
          </p:cNvPicPr>
          <p:nvPr/>
        </p:nvPicPr>
        <p:blipFill>
          <a:blip r:embed="rId13" cstate="print"/>
          <a:srcRect/>
          <a:stretch>
            <a:fillRect/>
          </a:stretch>
        </p:blipFill>
        <p:spPr bwMode="auto">
          <a:xfrm>
            <a:off x="8153400" y="2667000"/>
            <a:ext cx="707669" cy="1005840"/>
          </a:xfrm>
          <a:prstGeom prst="rect">
            <a:avLst/>
          </a:prstGeom>
          <a:noFill/>
          <a:ln w="9525">
            <a:noFill/>
            <a:miter lim="800000"/>
            <a:headEnd/>
            <a:tailEnd/>
          </a:ln>
        </p:spPr>
      </p:pic>
      <p:pic>
        <p:nvPicPr>
          <p:cNvPr id="2062" name="Picture 14"/>
          <p:cNvPicPr>
            <a:picLocks noChangeAspect="1" noChangeArrowheads="1"/>
          </p:cNvPicPr>
          <p:nvPr/>
        </p:nvPicPr>
        <p:blipFill>
          <a:blip r:embed="rId14" cstate="print"/>
          <a:srcRect/>
          <a:stretch>
            <a:fillRect/>
          </a:stretch>
        </p:blipFill>
        <p:spPr bwMode="auto">
          <a:xfrm>
            <a:off x="5181600" y="3810000"/>
            <a:ext cx="696933" cy="1005840"/>
          </a:xfrm>
          <a:prstGeom prst="rect">
            <a:avLst/>
          </a:prstGeom>
          <a:noFill/>
          <a:ln w="9525">
            <a:noFill/>
            <a:miter lim="800000"/>
            <a:headEnd/>
            <a:tailEnd/>
          </a:ln>
        </p:spPr>
      </p:pic>
      <p:pic>
        <p:nvPicPr>
          <p:cNvPr id="2063" name="Picture 15"/>
          <p:cNvPicPr>
            <a:picLocks noChangeAspect="1" noChangeArrowheads="1"/>
          </p:cNvPicPr>
          <p:nvPr/>
        </p:nvPicPr>
        <p:blipFill>
          <a:blip r:embed="rId15" cstate="print"/>
          <a:srcRect/>
          <a:stretch>
            <a:fillRect/>
          </a:stretch>
        </p:blipFill>
        <p:spPr bwMode="auto">
          <a:xfrm>
            <a:off x="6096000" y="3886200"/>
            <a:ext cx="810013" cy="1005840"/>
          </a:xfrm>
          <a:prstGeom prst="rect">
            <a:avLst/>
          </a:prstGeom>
          <a:noFill/>
          <a:ln w="9525">
            <a:noFill/>
            <a:miter lim="800000"/>
            <a:headEnd/>
            <a:tailEnd/>
          </a:ln>
        </p:spPr>
      </p:pic>
      <p:pic>
        <p:nvPicPr>
          <p:cNvPr id="2064" name="Picture 16"/>
          <p:cNvPicPr>
            <a:picLocks noChangeAspect="1" noChangeArrowheads="1"/>
          </p:cNvPicPr>
          <p:nvPr/>
        </p:nvPicPr>
        <p:blipFill>
          <a:blip r:embed="rId16" cstate="print"/>
          <a:srcRect/>
          <a:stretch>
            <a:fillRect/>
          </a:stretch>
        </p:blipFill>
        <p:spPr bwMode="auto">
          <a:xfrm>
            <a:off x="7010400" y="3886200"/>
            <a:ext cx="755442" cy="1005840"/>
          </a:xfrm>
          <a:prstGeom prst="rect">
            <a:avLst/>
          </a:prstGeom>
          <a:noFill/>
          <a:ln w="9525">
            <a:noFill/>
            <a:miter lim="800000"/>
            <a:headEnd/>
            <a:tailEnd/>
          </a:ln>
        </p:spPr>
      </p:pic>
      <p:pic>
        <p:nvPicPr>
          <p:cNvPr id="2066" name="Picture 18"/>
          <p:cNvPicPr>
            <a:picLocks noChangeAspect="1" noChangeArrowheads="1"/>
          </p:cNvPicPr>
          <p:nvPr/>
        </p:nvPicPr>
        <p:blipFill>
          <a:blip r:embed="rId17" cstate="print"/>
          <a:srcRect/>
          <a:stretch>
            <a:fillRect/>
          </a:stretch>
        </p:blipFill>
        <p:spPr bwMode="auto">
          <a:xfrm>
            <a:off x="7848600" y="3886200"/>
            <a:ext cx="1011368" cy="1005840"/>
          </a:xfrm>
          <a:prstGeom prst="rect">
            <a:avLst/>
          </a:prstGeom>
          <a:noFill/>
          <a:ln w="9525">
            <a:noFill/>
            <a:miter lim="800000"/>
            <a:headEnd/>
            <a:tailEnd/>
          </a:ln>
        </p:spPr>
      </p:pic>
      <p:pic>
        <p:nvPicPr>
          <p:cNvPr id="2067" name="Picture 19"/>
          <p:cNvPicPr>
            <a:picLocks noChangeAspect="1" noChangeArrowheads="1"/>
          </p:cNvPicPr>
          <p:nvPr/>
        </p:nvPicPr>
        <p:blipFill>
          <a:blip r:embed="rId18" cstate="print"/>
          <a:srcRect/>
          <a:stretch>
            <a:fillRect/>
          </a:stretch>
        </p:blipFill>
        <p:spPr bwMode="auto">
          <a:xfrm>
            <a:off x="4343400" y="4953000"/>
            <a:ext cx="957171" cy="1005840"/>
          </a:xfrm>
          <a:prstGeom prst="rect">
            <a:avLst/>
          </a:prstGeom>
          <a:noFill/>
          <a:ln w="9525">
            <a:noFill/>
            <a:miter lim="800000"/>
            <a:headEnd/>
            <a:tailEnd/>
          </a:ln>
        </p:spPr>
      </p:pic>
      <p:pic>
        <p:nvPicPr>
          <p:cNvPr id="2068" name="Picture 20"/>
          <p:cNvPicPr>
            <a:picLocks noChangeAspect="1" noChangeArrowheads="1"/>
          </p:cNvPicPr>
          <p:nvPr/>
        </p:nvPicPr>
        <p:blipFill>
          <a:blip r:embed="rId19" cstate="print"/>
          <a:srcRect/>
          <a:stretch>
            <a:fillRect/>
          </a:stretch>
        </p:blipFill>
        <p:spPr bwMode="auto">
          <a:xfrm>
            <a:off x="5410200" y="4953000"/>
            <a:ext cx="766953" cy="1005840"/>
          </a:xfrm>
          <a:prstGeom prst="rect">
            <a:avLst/>
          </a:prstGeom>
          <a:noFill/>
          <a:ln w="9525">
            <a:noFill/>
            <a:miter lim="800000"/>
            <a:headEnd/>
            <a:tailEnd/>
          </a:ln>
        </p:spPr>
      </p:pic>
      <p:pic>
        <p:nvPicPr>
          <p:cNvPr id="2069" name="Picture 21"/>
          <p:cNvPicPr>
            <a:picLocks noChangeAspect="1" noChangeArrowheads="1"/>
          </p:cNvPicPr>
          <p:nvPr/>
        </p:nvPicPr>
        <p:blipFill>
          <a:blip r:embed="rId20" cstate="print"/>
          <a:srcRect/>
          <a:stretch>
            <a:fillRect/>
          </a:stretch>
        </p:blipFill>
        <p:spPr bwMode="auto">
          <a:xfrm>
            <a:off x="6324600" y="4953000"/>
            <a:ext cx="871085" cy="1005840"/>
          </a:xfrm>
          <a:prstGeom prst="rect">
            <a:avLst/>
          </a:prstGeom>
          <a:noFill/>
          <a:ln w="9525">
            <a:noFill/>
            <a:miter lim="800000"/>
            <a:headEnd/>
            <a:tailEnd/>
          </a:ln>
        </p:spPr>
      </p:pic>
      <p:pic>
        <p:nvPicPr>
          <p:cNvPr id="2070" name="Picture 22"/>
          <p:cNvPicPr>
            <a:picLocks noChangeAspect="1" noChangeArrowheads="1"/>
          </p:cNvPicPr>
          <p:nvPr/>
        </p:nvPicPr>
        <p:blipFill>
          <a:blip r:embed="rId21" cstate="print"/>
          <a:srcRect/>
          <a:stretch>
            <a:fillRect/>
          </a:stretch>
        </p:blipFill>
        <p:spPr bwMode="auto">
          <a:xfrm>
            <a:off x="7315200" y="4953000"/>
            <a:ext cx="743089" cy="1005840"/>
          </a:xfrm>
          <a:prstGeom prst="rect">
            <a:avLst/>
          </a:prstGeom>
          <a:noFill/>
          <a:ln w="9525">
            <a:noFill/>
            <a:miter lim="800000"/>
            <a:headEnd/>
            <a:tailEnd/>
          </a:ln>
        </p:spPr>
      </p:pic>
      <p:pic>
        <p:nvPicPr>
          <p:cNvPr id="2071" name="Picture 23"/>
          <p:cNvPicPr>
            <a:picLocks noChangeAspect="1" noChangeArrowheads="1"/>
          </p:cNvPicPr>
          <p:nvPr/>
        </p:nvPicPr>
        <p:blipFill>
          <a:blip r:embed="rId22" cstate="print"/>
          <a:srcRect/>
          <a:stretch>
            <a:fillRect/>
          </a:stretch>
        </p:blipFill>
        <p:spPr bwMode="auto">
          <a:xfrm>
            <a:off x="8153400" y="4953000"/>
            <a:ext cx="740296" cy="1005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23223" cy="995360"/>
          </a:xfrm>
        </p:spPr>
        <p:txBody>
          <a:bodyPr/>
          <a:lstStyle/>
          <a:p>
            <a:r>
              <a:rPr lang="en-US" dirty="0" smtClean="0"/>
              <a:t>Some recommendations</a:t>
            </a:r>
            <a:endParaRPr lang="en-US" dirty="0"/>
          </a:p>
        </p:txBody>
      </p:sp>
      <p:sp>
        <p:nvSpPr>
          <p:cNvPr id="3" name="Content Placeholder 2"/>
          <p:cNvSpPr>
            <a:spLocks noGrp="1"/>
          </p:cNvSpPr>
          <p:nvPr>
            <p:ph idx="1"/>
          </p:nvPr>
        </p:nvSpPr>
        <p:spPr>
          <a:xfrm>
            <a:off x="434977" y="1447801"/>
            <a:ext cx="7261223" cy="1295399"/>
          </a:xfrm>
        </p:spPr>
        <p:txBody>
          <a:bodyPr/>
          <a:lstStyle/>
          <a:p>
            <a:pPr>
              <a:buFont typeface="Wingdings" pitchFamily="2" charset="2"/>
              <a:buChar char="v"/>
            </a:pPr>
            <a:r>
              <a:rPr lang="en-US" dirty="0" smtClean="0"/>
              <a:t> Differentiate creating communities around your </a:t>
            </a:r>
            <a:r>
              <a:rPr lang="en-US" i="1" dirty="0" smtClean="0"/>
              <a:t>organization </a:t>
            </a:r>
            <a:r>
              <a:rPr lang="en-US" dirty="0" smtClean="0"/>
              <a:t>and around your </a:t>
            </a:r>
            <a:r>
              <a:rPr lang="en-US" i="1" dirty="0" smtClean="0"/>
              <a:t>collections.</a:t>
            </a:r>
          </a:p>
          <a:p>
            <a:pPr>
              <a:buFont typeface="Wingdings" pitchFamily="2" charset="2"/>
              <a:buChar char="v"/>
            </a:pPr>
            <a:r>
              <a:rPr lang="en-US" i="1" dirty="0" smtClean="0"/>
              <a:t> </a:t>
            </a:r>
            <a:r>
              <a:rPr lang="en-US" dirty="0" smtClean="0"/>
              <a:t>Leverage users’ enthusiasm to contribute. </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0" y="2743200"/>
            <a:ext cx="4114800" cy="93345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038600" y="2667000"/>
            <a:ext cx="5105400" cy="1857375"/>
          </a:xfrm>
          <a:prstGeom prst="rect">
            <a:avLst/>
          </a:prstGeom>
          <a:noFill/>
          <a:ln w="9525">
            <a:noFill/>
            <a:miter lim="800000"/>
            <a:headEnd/>
            <a:tailEnd/>
          </a:ln>
        </p:spPr>
      </p:pic>
      <p:sp>
        <p:nvSpPr>
          <p:cNvPr id="8" name="Content Placeholder 2"/>
          <p:cNvSpPr txBox="1">
            <a:spLocks/>
          </p:cNvSpPr>
          <p:nvPr/>
        </p:nvSpPr>
        <p:spPr bwMode="auto">
          <a:xfrm>
            <a:off x="533400" y="4572000"/>
            <a:ext cx="4441823" cy="121919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19075" algn="l" defTabSz="914400" rtl="0" eaLnBrk="1" fontAlgn="base" latinLnBrk="0" hangingPunct="1">
              <a:lnSpc>
                <a:spcPct val="100000"/>
              </a:lnSpc>
              <a:spcBef>
                <a:spcPts val="0"/>
              </a:spcBef>
              <a:spcAft>
                <a:spcPts val="600"/>
              </a:spcAft>
              <a:buClr>
                <a:srgbClr val="FF7600"/>
              </a:buClr>
              <a:buSzTx/>
              <a:buFont typeface="Wingdings" pitchFamily="2" charset="2"/>
              <a:buChar char="v"/>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Consider the trade-offs in using third-party hosted sites.</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9" name="Picture 5"/>
          <p:cNvPicPr>
            <a:picLocks noChangeAspect="1" noChangeArrowheads="1"/>
          </p:cNvPicPr>
          <p:nvPr/>
        </p:nvPicPr>
        <p:blipFill>
          <a:blip r:embed="rId5" cstate="print"/>
          <a:srcRect/>
          <a:stretch>
            <a:fillRect/>
          </a:stretch>
        </p:blipFill>
        <p:spPr bwMode="auto">
          <a:xfrm>
            <a:off x="4876800" y="4572000"/>
            <a:ext cx="2445701" cy="2286000"/>
          </a:xfrm>
          <a:prstGeom prst="rect">
            <a:avLst/>
          </a:prstGeom>
          <a:noFill/>
          <a:ln w="9525" algn="ctr">
            <a:noFill/>
            <a:miter lim="800000"/>
            <a:headEnd/>
            <a:tailEnd/>
          </a:ln>
        </p:spPr>
      </p:pic>
      <p:pic>
        <p:nvPicPr>
          <p:cNvPr id="10" name="Picture 9"/>
          <p:cNvPicPr>
            <a:picLocks noChangeAspect="1" noChangeArrowheads="1"/>
          </p:cNvPicPr>
          <p:nvPr/>
        </p:nvPicPr>
        <p:blipFill>
          <a:blip r:embed="rId6" cstate="print"/>
          <a:srcRect/>
          <a:stretch>
            <a:fillRect/>
          </a:stretch>
        </p:blipFill>
        <p:spPr bwMode="auto">
          <a:xfrm>
            <a:off x="7010400" y="5410200"/>
            <a:ext cx="1490035" cy="91440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Metadata Support and Management</a:t>
            </a:r>
            <a:endParaRPr lang="en-US" sz="3200" dirty="0"/>
          </a:p>
        </p:txBody>
      </p:sp>
      <p:sp>
        <p:nvSpPr>
          <p:cNvPr id="8" name="Content Placeholder 7"/>
          <p:cNvSpPr>
            <a:spLocks noGrp="1"/>
          </p:cNvSpPr>
          <p:nvPr>
            <p:ph idx="1"/>
          </p:nvPr>
        </p:nvSpPr>
        <p:spPr>
          <a:xfrm>
            <a:off x="304800" y="3048000"/>
            <a:ext cx="7702551" cy="1752600"/>
          </a:xfrm>
        </p:spPr>
        <p:txBody>
          <a:bodyPr/>
          <a:lstStyle/>
          <a:p>
            <a:r>
              <a:rPr lang="en-US" dirty="0" smtClean="0">
                <a:solidFill>
                  <a:srgbClr val="0070C0"/>
                </a:solidFill>
              </a:rPr>
              <a:t>Classification &amp; Controlled Vocabularies</a:t>
            </a:r>
          </a:p>
          <a:p>
            <a:r>
              <a:rPr lang="en-US" dirty="0" smtClean="0">
                <a:solidFill>
                  <a:schemeClr val="accent6">
                    <a:lumMod val="75000"/>
                  </a:schemeClr>
                </a:solidFill>
              </a:rPr>
              <a:t>Tools and Processes</a:t>
            </a:r>
          </a:p>
          <a:p>
            <a:pPr lvl="1">
              <a:buFont typeface="Wingdings" pitchFamily="2" charset="2"/>
              <a:buChar char="Ø"/>
            </a:pPr>
            <a:r>
              <a:rPr lang="en-US" dirty="0" err="1" smtClean="0">
                <a:solidFill>
                  <a:schemeClr val="accent6">
                    <a:lumMod val="75000"/>
                  </a:schemeClr>
                </a:solidFill>
              </a:rPr>
              <a:t>Crowdsourcing</a:t>
            </a:r>
            <a:r>
              <a:rPr lang="en-US" dirty="0" smtClean="0">
                <a:solidFill>
                  <a:schemeClr val="accent6">
                    <a:lumMod val="75000"/>
                  </a:schemeClr>
                </a:solidFill>
              </a:rPr>
              <a:t> and Collaboration</a:t>
            </a:r>
          </a:p>
          <a:p>
            <a:r>
              <a:rPr lang="en-US" dirty="0" smtClean="0">
                <a:solidFill>
                  <a:schemeClr val="accent1">
                    <a:lumMod val="75000"/>
                  </a:schemeClr>
                </a:solidFill>
              </a:rPr>
              <a:t>Works-based and Other Special Views</a:t>
            </a:r>
          </a:p>
          <a:p>
            <a:pPr>
              <a:buNone/>
            </a:pPr>
            <a:endParaRPr lang="en-US" sz="2800" b="1" i="1" dirty="0" smtClean="0"/>
          </a:p>
          <a:p>
            <a:pPr>
              <a:buNone/>
            </a:pPr>
            <a:r>
              <a:rPr lang="en-US" sz="2800" b="1" i="1" dirty="0" smtClean="0"/>
              <a:t>What would </a:t>
            </a:r>
            <a:r>
              <a:rPr lang="en-US" sz="2800" b="1" i="1" dirty="0" smtClean="0">
                <a:solidFill>
                  <a:srgbClr val="FF7600"/>
                </a:solidFill>
              </a:rPr>
              <a:t>you</a:t>
            </a:r>
            <a:r>
              <a:rPr lang="en-US" sz="2800" b="1" i="1" dirty="0" smtClean="0"/>
              <a:t> like OCLC Research and the OCLC Research Library Partnership do next?</a:t>
            </a:r>
            <a:endParaRPr lang="en-US" sz="2800" b="1" i="1" dirty="0"/>
          </a:p>
        </p:txBody>
      </p:sp>
      <p:sp>
        <p:nvSpPr>
          <p:cNvPr id="9" name="Content Placeholder 8"/>
          <p:cNvSpPr>
            <a:spLocks noGrp="1"/>
          </p:cNvSpPr>
          <p:nvPr>
            <p:ph idx="10"/>
          </p:nvPr>
        </p:nvSpPr>
        <p:spPr>
          <a:xfrm>
            <a:off x="304800" y="1600200"/>
            <a:ext cx="8001000" cy="1295400"/>
          </a:xfrm>
        </p:spPr>
        <p:style>
          <a:lnRef idx="2">
            <a:schemeClr val="accent6"/>
          </a:lnRef>
          <a:fillRef idx="1">
            <a:schemeClr val="lt1"/>
          </a:fillRef>
          <a:effectRef idx="0">
            <a:schemeClr val="accent6"/>
          </a:effectRef>
          <a:fontRef idx="minor">
            <a:schemeClr val="dk1"/>
          </a:fontRef>
        </p:style>
        <p:txBody>
          <a:bodyPr/>
          <a:lstStyle/>
          <a:p>
            <a:r>
              <a:rPr lang="en-US" i="1" dirty="0" smtClean="0">
                <a:latin typeface="Trebuchet MS" pitchFamily="34" charset="0"/>
              </a:rPr>
              <a:t>Help define future research services</a:t>
            </a:r>
          </a:p>
          <a:p>
            <a:pPr>
              <a:buClr>
                <a:srgbClr val="FF7600"/>
              </a:buClr>
              <a:buFont typeface="Wingdings" pitchFamily="2" charset="2"/>
              <a:buChar char="v"/>
            </a:pPr>
            <a:r>
              <a:rPr lang="en-US" i="1" dirty="0" smtClean="0">
                <a:solidFill>
                  <a:srgbClr val="FF7600"/>
                </a:solidFill>
                <a:latin typeface="Trebuchet MS" pitchFamily="34" charset="0"/>
              </a:rPr>
              <a:t> </a:t>
            </a:r>
            <a:r>
              <a:rPr lang="en-US" dirty="0" smtClean="0">
                <a:solidFill>
                  <a:schemeClr val="accent4"/>
                </a:solidFill>
                <a:latin typeface="Trebuchet MS" pitchFamily="34" charset="0"/>
              </a:rPr>
              <a:t>System-wide efficiencies in library management</a:t>
            </a:r>
            <a:endParaRPr lang="en-US" dirty="0" smtClean="0">
              <a:solidFill>
                <a:srgbClr val="FF7600"/>
              </a:solidFill>
              <a:latin typeface="Trebuchet MS" pitchFamily="34" charset="0"/>
            </a:endParaRPr>
          </a:p>
          <a:p>
            <a:pPr>
              <a:buClr>
                <a:srgbClr val="FF7600"/>
              </a:buClr>
              <a:buFont typeface="Wingdings" pitchFamily="2" charset="2"/>
              <a:buChar char="v"/>
            </a:pPr>
            <a:r>
              <a:rPr lang="en-US" dirty="0" smtClean="0">
                <a:solidFill>
                  <a:srgbClr val="FF7600"/>
                </a:solidFill>
                <a:latin typeface="Trebuchet MS" pitchFamily="34" charset="0"/>
              </a:rPr>
              <a:t> </a:t>
            </a:r>
            <a:r>
              <a:rPr lang="en-US" dirty="0" smtClean="0">
                <a:latin typeface="Trebuchet MS" pitchFamily="34" charset="0"/>
              </a:rPr>
              <a:t>Services where library users are</a:t>
            </a:r>
            <a:endParaRPr lang="en-US" dirty="0"/>
          </a:p>
        </p:txBody>
      </p:sp>
      <p:sp>
        <p:nvSpPr>
          <p:cNvPr id="5" name="TextBox 4"/>
          <p:cNvSpPr txBox="1"/>
          <p:nvPr/>
        </p:nvSpPr>
        <p:spPr>
          <a:xfrm>
            <a:off x="457200" y="1600200"/>
            <a:ext cx="8915400" cy="954107"/>
          </a:xfrm>
          <a:prstGeom prst="rect">
            <a:avLst/>
          </a:prstGeom>
          <a:noFill/>
        </p:spPr>
        <p:txBody>
          <a:bodyPr wrap="square" rtlCol="0">
            <a:spAutoFit/>
          </a:bodyPr>
          <a:lstStyle/>
          <a:p>
            <a:r>
              <a:rPr lang="en-US" sz="2800" dirty="0" smtClean="0">
                <a:solidFill>
                  <a:schemeClr val="tx1"/>
                </a:solidFill>
                <a:latin typeface="Trebuchet MS" pitchFamily="34" charset="0"/>
              </a:rPr>
              <a:t>	</a:t>
            </a:r>
            <a:endParaRPr lang="en-US" sz="2800" dirty="0" smtClean="0">
              <a:solidFill>
                <a:schemeClr val="accent1"/>
              </a:solidFill>
              <a:latin typeface="Trebuchet MS" pitchFamily="34" charset="0"/>
            </a:endParaRPr>
          </a:p>
          <a:p>
            <a:endParaRPr lang="en-US" sz="2800" i="1" dirty="0">
              <a:solidFill>
                <a:schemeClr val="tx1"/>
              </a:solidFill>
              <a:latin typeface="Trebuchet MS" pitchFamily="34" charset="0"/>
            </a:endParaRPr>
          </a:p>
        </p:txBody>
      </p:sp>
      <p:pic>
        <p:nvPicPr>
          <p:cNvPr id="7" name="Picture 5"/>
          <p:cNvPicPr>
            <a:picLocks noChangeAspect="1" noChangeArrowheads="1"/>
          </p:cNvPicPr>
          <p:nvPr/>
        </p:nvPicPr>
        <p:blipFill>
          <a:blip r:embed="rId2" cstate="print"/>
          <a:srcRect/>
          <a:stretch>
            <a:fillRect/>
          </a:stretch>
        </p:blipFill>
        <p:spPr bwMode="auto">
          <a:xfrm>
            <a:off x="7305675" y="0"/>
            <a:ext cx="1838325" cy="714375"/>
          </a:xfrm>
          <a:prstGeom prst="rect">
            <a:avLst/>
          </a:prstGeom>
          <a:noFill/>
          <a:ln w="9525" algn="ctr">
            <a:noFill/>
            <a:miter lim="800000"/>
            <a:headEnd/>
            <a:tailEnd/>
          </a:ln>
          <a:effectLst/>
        </p:spPr>
      </p:pic>
      <p:sp>
        <p:nvSpPr>
          <p:cNvPr id="10" name="TextBox 9"/>
          <p:cNvSpPr txBox="1"/>
          <p:nvPr/>
        </p:nvSpPr>
        <p:spPr>
          <a:xfrm>
            <a:off x="304800" y="838200"/>
            <a:ext cx="4606774" cy="461665"/>
          </a:xfrm>
          <a:prstGeom prst="rect">
            <a:avLst/>
          </a:prstGeom>
          <a:noFill/>
        </p:spPr>
        <p:txBody>
          <a:bodyPr wrap="none" rtlCol="0">
            <a:spAutoFit/>
          </a:bodyPr>
          <a:lstStyle/>
          <a:p>
            <a:r>
              <a:rPr lang="en-US" sz="2400" b="0" dirty="0" smtClean="0">
                <a:solidFill>
                  <a:schemeClr val="tx1"/>
                </a:solidFill>
                <a:latin typeface="+mn-lt"/>
              </a:rPr>
              <a:t>Resourcing: Trends and patterns</a:t>
            </a:r>
            <a:endParaRPr lang="en-US" sz="2400" b="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dissolve">
                                      <p:cBhvr>
                                        <p:cTn id="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8480425" cy="1284287"/>
          </a:xfrm>
        </p:spPr>
        <p:txBody>
          <a:bodyPr/>
          <a:lstStyle/>
          <a:p>
            <a:r>
              <a:rPr lang="en-US" sz="2900" dirty="0" smtClean="0"/>
              <a:t>A limited population, growing economic pressure</a:t>
            </a:r>
            <a:endParaRPr lang="en-US" sz="2900" dirty="0"/>
          </a:p>
        </p:txBody>
      </p:sp>
      <p:graphicFrame>
        <p:nvGraphicFramePr>
          <p:cNvPr id="3" name="Chart 2"/>
          <p:cNvGraphicFramePr>
            <a:graphicFrameLocks noGrp="1"/>
          </p:cNvGraphicFramePr>
          <p:nvPr/>
        </p:nvGraphicFramePr>
        <p:xfrm>
          <a:off x="609600" y="1066800"/>
          <a:ext cx="7796213" cy="50530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 y="6096000"/>
            <a:ext cx="7467600" cy="246221"/>
          </a:xfrm>
          <a:prstGeom prst="rect">
            <a:avLst/>
          </a:prstGeom>
          <a:noFill/>
        </p:spPr>
        <p:txBody>
          <a:bodyPr wrap="square" rtlCol="0">
            <a:spAutoFit/>
          </a:bodyPr>
          <a:lstStyle/>
          <a:p>
            <a:r>
              <a:rPr lang="en-US" sz="1000" b="1" dirty="0" smtClean="0"/>
              <a:t>OCLC Research</a:t>
            </a:r>
            <a:r>
              <a:rPr lang="en-US" sz="1000" dirty="0" smtClean="0"/>
              <a:t>. Derived from data reported in NCES </a:t>
            </a:r>
            <a:r>
              <a:rPr lang="en-US" sz="1000" i="1" dirty="0" smtClean="0"/>
              <a:t>Digest of Education Statistics: 2008</a:t>
            </a:r>
            <a:r>
              <a:rPr lang="en-US" sz="1000" dirty="0" smtClean="0"/>
              <a:t>.</a:t>
            </a:r>
            <a:endParaRPr lang="en-US" sz="1000" dirty="0"/>
          </a:p>
        </p:txBody>
      </p:sp>
      <p:sp>
        <p:nvSpPr>
          <p:cNvPr id="6" name="TextBox 5"/>
          <p:cNvSpPr txBox="1"/>
          <p:nvPr/>
        </p:nvSpPr>
        <p:spPr>
          <a:xfrm>
            <a:off x="1828800" y="5105400"/>
            <a:ext cx="5575565" cy="369332"/>
          </a:xfrm>
          <a:prstGeom prst="rect">
            <a:avLst/>
          </a:prstGeom>
          <a:noFill/>
        </p:spPr>
        <p:txBody>
          <a:bodyPr wrap="none" rtlCol="0">
            <a:spAutoFit/>
          </a:bodyPr>
          <a:lstStyle/>
          <a:p>
            <a:r>
              <a:rPr lang="en-US" sz="1800" i="1" dirty="0" smtClean="0">
                <a:solidFill>
                  <a:schemeClr val="bg2"/>
                </a:solidFill>
                <a:latin typeface="+mn-lt"/>
              </a:rPr>
              <a:t>Increasing expense, decreasing purchasing power</a:t>
            </a:r>
            <a:endParaRPr lang="en-US" sz="1800" i="1" dirty="0">
              <a:solidFill>
                <a:schemeClr val="bg2"/>
              </a:solidFill>
              <a:latin typeface="+mn-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US research libraries, a tipping point …</a:t>
            </a:r>
            <a:endParaRPr lang="en-US" dirty="0"/>
          </a:p>
        </p:txBody>
      </p:sp>
      <p:graphicFrame>
        <p:nvGraphicFramePr>
          <p:cNvPr id="3" name="Chart 2"/>
          <p:cNvGraphicFramePr>
            <a:graphicFrameLocks noGrp="1"/>
          </p:cNvGraphicFramePr>
          <p:nvPr/>
        </p:nvGraphicFramePr>
        <p:xfrm>
          <a:off x="228600" y="1066800"/>
          <a:ext cx="8382000" cy="5048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514600" y="6096000"/>
            <a:ext cx="6400800" cy="276999"/>
          </a:xfrm>
          <a:prstGeom prst="rect">
            <a:avLst/>
          </a:prstGeom>
          <a:noFill/>
        </p:spPr>
        <p:txBody>
          <a:bodyPr wrap="square" rtlCol="0">
            <a:spAutoFit/>
          </a:bodyPr>
          <a:lstStyle/>
          <a:p>
            <a:pPr algn="r"/>
            <a:r>
              <a:rPr lang="en-US" sz="1200" b="1" dirty="0" smtClean="0">
                <a:latin typeface="Calibri" pitchFamily="34" charset="0"/>
              </a:rPr>
              <a:t>OCLC Research. Derived from </a:t>
            </a:r>
            <a:r>
              <a:rPr lang="en-US" sz="1200" i="1" dirty="0" smtClean="0">
                <a:latin typeface="Calibri" pitchFamily="34" charset="0"/>
              </a:rPr>
              <a:t>ARL Annual Statistics, 2007-2008</a:t>
            </a:r>
            <a:endParaRPr lang="en-US" sz="1200" i="1" dirty="0">
              <a:latin typeface="Calibri" pitchFamily="34" charset="0"/>
            </a:endParaRPr>
          </a:p>
        </p:txBody>
      </p:sp>
      <p:sp>
        <p:nvSpPr>
          <p:cNvPr id="7" name="TextBox 6"/>
          <p:cNvSpPr txBox="1"/>
          <p:nvPr/>
        </p:nvSpPr>
        <p:spPr>
          <a:xfrm>
            <a:off x="2438400" y="1295400"/>
            <a:ext cx="4951291" cy="707886"/>
          </a:xfrm>
          <a:prstGeom prst="rect">
            <a:avLst/>
          </a:prstGeom>
          <a:noFill/>
        </p:spPr>
        <p:txBody>
          <a:bodyPr wrap="none" rtlCol="0">
            <a:spAutoFit/>
          </a:bodyPr>
          <a:lstStyle/>
          <a:p>
            <a:pPr algn="ctr">
              <a:lnSpc>
                <a:spcPct val="100000"/>
              </a:lnSpc>
              <a:spcBef>
                <a:spcPts val="0"/>
              </a:spcBef>
            </a:pPr>
            <a:r>
              <a:rPr lang="en-US" sz="2000" i="1" dirty="0" smtClean="0">
                <a:solidFill>
                  <a:srgbClr val="0070C0"/>
                </a:solidFill>
                <a:latin typeface="Calibri" pitchFamily="34" charset="0"/>
              </a:rPr>
              <a:t>Majority of research libraries shifting toward</a:t>
            </a:r>
          </a:p>
          <a:p>
            <a:pPr algn="ctr">
              <a:lnSpc>
                <a:spcPct val="100000"/>
              </a:lnSpc>
              <a:spcBef>
                <a:spcPts val="0"/>
              </a:spcBef>
            </a:pPr>
            <a:r>
              <a:rPr lang="en-US" sz="2000" i="1" dirty="0" smtClean="0">
                <a:solidFill>
                  <a:srgbClr val="0070C0"/>
                </a:solidFill>
                <a:latin typeface="Calibri" pitchFamily="34" charset="0"/>
              </a:rPr>
              <a:t> e-centric acquisitions, service model</a:t>
            </a:r>
            <a:endParaRPr lang="en-US" sz="2000" i="1" dirty="0">
              <a:solidFill>
                <a:srgbClr val="0070C0"/>
              </a:solidFill>
              <a:latin typeface="Calibri" pitchFamily="34" charset="0"/>
            </a:endParaRPr>
          </a:p>
        </p:txBody>
      </p:sp>
      <p:sp>
        <p:nvSpPr>
          <p:cNvPr id="8" name="TextBox 7"/>
          <p:cNvSpPr txBox="1"/>
          <p:nvPr/>
        </p:nvSpPr>
        <p:spPr>
          <a:xfrm>
            <a:off x="990600" y="4648200"/>
            <a:ext cx="5282152" cy="646331"/>
          </a:xfrm>
          <a:prstGeom prst="rect">
            <a:avLst/>
          </a:prstGeom>
          <a:noFill/>
        </p:spPr>
        <p:txBody>
          <a:bodyPr wrap="none" rtlCol="0">
            <a:spAutoFit/>
          </a:bodyPr>
          <a:lstStyle/>
          <a:p>
            <a:pPr>
              <a:lnSpc>
                <a:spcPct val="100000"/>
              </a:lnSpc>
              <a:spcBef>
                <a:spcPts val="0"/>
              </a:spcBef>
            </a:pPr>
            <a:r>
              <a:rPr lang="en-US" sz="1800" i="1" dirty="0" smtClean="0">
                <a:solidFill>
                  <a:srgbClr val="0070C0"/>
                </a:solidFill>
                <a:latin typeface="Calibri" pitchFamily="34" charset="0"/>
              </a:rPr>
              <a:t>Shrinking pool of libraries with mission and resources</a:t>
            </a:r>
          </a:p>
          <a:p>
            <a:pPr>
              <a:lnSpc>
                <a:spcPct val="100000"/>
              </a:lnSpc>
              <a:spcBef>
                <a:spcPts val="0"/>
              </a:spcBef>
            </a:pPr>
            <a:r>
              <a:rPr lang="en-US" sz="1800" i="1" dirty="0" smtClean="0">
                <a:solidFill>
                  <a:srgbClr val="0070C0"/>
                </a:solidFill>
                <a:latin typeface="Calibri" pitchFamily="34" charset="0"/>
              </a:rPr>
              <a:t> to sustain print preservation as a ‘core’ operation</a:t>
            </a:r>
            <a:endParaRPr lang="en-US" sz="1800" i="1" dirty="0">
              <a:solidFill>
                <a:srgbClr val="0070C0"/>
              </a:solidFill>
              <a:latin typeface="Calibri" pitchFamily="34" charset="0"/>
            </a:endParaRPr>
          </a:p>
        </p:txBody>
      </p:sp>
      <p:sp>
        <p:nvSpPr>
          <p:cNvPr id="9" name="TextBox 8"/>
          <p:cNvSpPr txBox="1"/>
          <p:nvPr/>
        </p:nvSpPr>
        <p:spPr>
          <a:xfrm>
            <a:off x="7019756" y="4372341"/>
            <a:ext cx="1088760" cy="400110"/>
          </a:xfrm>
          <a:prstGeom prst="rect">
            <a:avLst/>
          </a:prstGeom>
          <a:noFill/>
        </p:spPr>
        <p:txBody>
          <a:bodyPr wrap="none" rtlCol="0">
            <a:spAutoFit/>
          </a:bodyPr>
          <a:lstStyle/>
          <a:p>
            <a:r>
              <a:rPr lang="en-US" sz="2000" b="0" dirty="0" smtClean="0">
                <a:latin typeface="+mn-lt"/>
              </a:rPr>
              <a:t>Harvard</a:t>
            </a:r>
            <a:endParaRPr lang="en-US" sz="2000" b="0" dirty="0">
              <a:latin typeface="+mn-lt"/>
            </a:endParaRPr>
          </a:p>
        </p:txBody>
      </p:sp>
      <p:sp>
        <p:nvSpPr>
          <p:cNvPr id="10" name="TextBox 9"/>
          <p:cNvSpPr txBox="1"/>
          <p:nvPr/>
        </p:nvSpPr>
        <p:spPr>
          <a:xfrm>
            <a:off x="6248400" y="4495800"/>
            <a:ext cx="986590" cy="400110"/>
          </a:xfrm>
          <a:prstGeom prst="rect">
            <a:avLst/>
          </a:prstGeom>
          <a:noFill/>
        </p:spPr>
        <p:txBody>
          <a:bodyPr wrap="square" rtlCol="0">
            <a:spAutoFit/>
          </a:bodyPr>
          <a:lstStyle/>
          <a:p>
            <a:r>
              <a:rPr lang="en-US" sz="2000" b="0" dirty="0" smtClean="0">
                <a:latin typeface="+mn-lt"/>
              </a:rPr>
              <a:t>Yale</a:t>
            </a:r>
            <a:endParaRPr lang="en-US" sz="2000" b="0" dirty="0">
              <a:latin typeface="+mn-lt"/>
            </a:endParaRPr>
          </a:p>
        </p:txBody>
      </p:sp>
      <p:sp>
        <p:nvSpPr>
          <p:cNvPr id="11" name="Oval 10"/>
          <p:cNvSpPr/>
          <p:nvPr/>
        </p:nvSpPr>
        <p:spPr bwMode="auto">
          <a:xfrm>
            <a:off x="1038453" y="2371142"/>
            <a:ext cx="3685947" cy="753058"/>
          </a:xfrm>
          <a:prstGeom prst="ellipse">
            <a:avLst/>
          </a:prstGeom>
          <a:solidFill>
            <a:schemeClr val="accent1">
              <a:alpha val="49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lang="en-US" sz="2400" b="1" dirty="0" smtClean="0">
                <a:solidFill>
                  <a:schemeClr val="bg1"/>
                </a:solidFill>
              </a:rPr>
              <a:t>C</a:t>
            </a:r>
            <a:r>
              <a:rPr kumimoji="0" lang="en-US" sz="2400" b="1" i="0" u="none" strike="noStrike" cap="none" normalizeH="0" baseline="0" dirty="0" smtClean="0">
                <a:ln>
                  <a:noFill/>
                </a:ln>
                <a:solidFill>
                  <a:schemeClr val="bg1"/>
                </a:solidFill>
                <a:effectLst/>
                <a:latin typeface="Trebuchet MS" pitchFamily="34" charset="0"/>
              </a:rPr>
              <a:t>enter of gravity</a:t>
            </a:r>
          </a:p>
        </p:txBody>
      </p:sp>
      <p:sp>
        <p:nvSpPr>
          <p:cNvPr id="14" name="Oval 13"/>
          <p:cNvSpPr/>
          <p:nvPr/>
        </p:nvSpPr>
        <p:spPr bwMode="auto">
          <a:xfrm>
            <a:off x="5334000" y="2971800"/>
            <a:ext cx="914400" cy="75305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457200"/>
            <a:ext cx="8023223" cy="995360"/>
          </a:xfrm>
        </p:spPr>
        <p:txBody>
          <a:bodyPr/>
          <a:lstStyle/>
          <a:p>
            <a:pPr eaLnBrk="1" hangingPunct="1"/>
            <a:r>
              <a:rPr lang="en-US" sz="3200" dirty="0" smtClean="0"/>
              <a:t>The Semantic Web dream</a:t>
            </a:r>
          </a:p>
        </p:txBody>
      </p:sp>
      <p:pic>
        <p:nvPicPr>
          <p:cNvPr id="5" name="Content Placeholder 4" descr="Tim Berners-Lee W3 Bio.jpg"/>
          <p:cNvPicPr>
            <a:picLocks noGrp="1" noChangeAspect="1"/>
          </p:cNvPicPr>
          <p:nvPr>
            <p:ph idx="1"/>
          </p:nvPr>
        </p:nvPicPr>
        <p:blipFill>
          <a:blip r:embed="rId3" cstate="print"/>
          <a:stretch>
            <a:fillRect/>
          </a:stretch>
        </p:blipFill>
        <p:spPr>
          <a:xfrm>
            <a:off x="5486400" y="1524000"/>
            <a:ext cx="3403600" cy="2438400"/>
          </a:xfrm>
        </p:spPr>
      </p:pic>
      <p:sp>
        <p:nvSpPr>
          <p:cNvPr id="6" name="Rectangle 5"/>
          <p:cNvSpPr/>
          <p:nvPr/>
        </p:nvSpPr>
        <p:spPr>
          <a:xfrm>
            <a:off x="685800" y="1295400"/>
            <a:ext cx="4572000" cy="4524315"/>
          </a:xfrm>
          <a:prstGeom prst="rect">
            <a:avLst/>
          </a:prstGeom>
        </p:spPr>
        <p:txBody>
          <a:bodyPr wrap="square">
            <a:spAutoFit/>
          </a:bodyPr>
          <a:lstStyle/>
          <a:p>
            <a:pPr eaLnBrk="1" hangingPunct="1"/>
            <a:r>
              <a:rPr lang="en-US" sz="2800" b="0" dirty="0" smtClean="0">
                <a:solidFill>
                  <a:schemeClr val="tx1"/>
                </a:solidFill>
                <a:latin typeface="Trebuchet MS" pitchFamily="34" charset="0"/>
              </a:rPr>
              <a:t>“I have a dream for the Web [in which computers] become capable of analyzing all the data on the Web – the content, links, and transactions between people and computers.”</a:t>
            </a:r>
          </a:p>
          <a:p>
            <a:r>
              <a:rPr lang="en-US" b="0" dirty="0" smtClean="0">
                <a:solidFill>
                  <a:schemeClr val="tx1"/>
                </a:solidFill>
              </a:rPr>
              <a:t> 				</a:t>
            </a:r>
          </a:p>
          <a:p>
            <a:r>
              <a:rPr lang="en-US" sz="2800" b="0" dirty="0" smtClean="0">
                <a:solidFill>
                  <a:schemeClr val="tx1"/>
                </a:solidFill>
                <a:latin typeface="Trebuchet MS" pitchFamily="34" charset="0"/>
              </a:rPr>
              <a:t>—Tim Berners-Lee</a:t>
            </a:r>
            <a:endParaRPr lang="en-US" sz="2800" dirty="0" smtClean="0">
              <a:solidFill>
                <a:schemeClr val="tx1"/>
              </a:solidFill>
              <a:latin typeface="Trebuchet M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Metadata Support and Management</a:t>
            </a:r>
            <a:endParaRPr lang="en-US" sz="3200" dirty="0"/>
          </a:p>
        </p:txBody>
      </p:sp>
      <p:sp>
        <p:nvSpPr>
          <p:cNvPr id="8" name="Content Placeholder 7"/>
          <p:cNvSpPr>
            <a:spLocks noGrp="1"/>
          </p:cNvSpPr>
          <p:nvPr>
            <p:ph idx="1"/>
          </p:nvPr>
        </p:nvSpPr>
        <p:spPr/>
        <p:txBody>
          <a:bodyPr/>
          <a:lstStyle/>
          <a:p>
            <a:pPr>
              <a:buNone/>
            </a:pPr>
            <a:endParaRPr lang="en-US" dirty="0" smtClean="0"/>
          </a:p>
          <a:p>
            <a:pPr>
              <a:buNone/>
            </a:pPr>
            <a:r>
              <a:rPr lang="en-US" dirty="0" smtClean="0"/>
              <a:t>Three broad groups of activities:</a:t>
            </a:r>
          </a:p>
          <a:p>
            <a:r>
              <a:rPr lang="en-US" dirty="0" smtClean="0">
                <a:solidFill>
                  <a:srgbClr val="0070C0"/>
                </a:solidFill>
              </a:rPr>
              <a:t>Classification &amp; Controlled Vocabularies</a:t>
            </a:r>
          </a:p>
          <a:p>
            <a:r>
              <a:rPr lang="en-US" dirty="0" smtClean="0">
                <a:solidFill>
                  <a:schemeClr val="accent6">
                    <a:lumMod val="75000"/>
                  </a:schemeClr>
                </a:solidFill>
              </a:rPr>
              <a:t>Tools and Processes</a:t>
            </a:r>
          </a:p>
          <a:p>
            <a:r>
              <a:rPr lang="en-US" dirty="0" smtClean="0">
                <a:solidFill>
                  <a:schemeClr val="accent1">
                    <a:lumMod val="75000"/>
                  </a:schemeClr>
                </a:solidFill>
              </a:rPr>
              <a:t>Works-based and Other Special Views</a:t>
            </a:r>
          </a:p>
          <a:p>
            <a:pPr>
              <a:buNone/>
            </a:pPr>
            <a:endParaRPr lang="en-US" dirty="0" smtClean="0"/>
          </a:p>
          <a:p>
            <a:endParaRPr lang="en-US" dirty="0"/>
          </a:p>
        </p:txBody>
      </p:sp>
      <p:sp>
        <p:nvSpPr>
          <p:cNvPr id="9" name="Content Placeholder 8"/>
          <p:cNvSpPr>
            <a:spLocks noGrp="1"/>
          </p:cNvSpPr>
          <p:nvPr>
            <p:ph idx="10"/>
          </p:nvPr>
        </p:nvSpPr>
        <p:spPr>
          <a:xfrm>
            <a:off x="434977" y="1371600"/>
            <a:ext cx="8001000" cy="1295400"/>
          </a:xfrm>
        </p:spPr>
        <p:style>
          <a:lnRef idx="2">
            <a:schemeClr val="accent6"/>
          </a:lnRef>
          <a:fillRef idx="1">
            <a:schemeClr val="lt1"/>
          </a:fillRef>
          <a:effectRef idx="0">
            <a:schemeClr val="accent6"/>
          </a:effectRef>
          <a:fontRef idx="minor">
            <a:schemeClr val="dk1"/>
          </a:fontRef>
        </p:style>
        <p:txBody>
          <a:bodyPr/>
          <a:lstStyle/>
          <a:p>
            <a:r>
              <a:rPr lang="en-US" i="1" dirty="0" smtClean="0">
                <a:latin typeface="Trebuchet MS" pitchFamily="34" charset="0"/>
              </a:rPr>
              <a:t>Help define future research services</a:t>
            </a:r>
          </a:p>
          <a:p>
            <a:pPr>
              <a:buClr>
                <a:srgbClr val="FF7600"/>
              </a:buClr>
              <a:buFont typeface="Wingdings" pitchFamily="2" charset="2"/>
              <a:buChar char="v"/>
            </a:pPr>
            <a:r>
              <a:rPr lang="en-US" i="1" dirty="0" smtClean="0">
                <a:solidFill>
                  <a:srgbClr val="FF7600"/>
                </a:solidFill>
                <a:latin typeface="Trebuchet MS" pitchFamily="34" charset="0"/>
              </a:rPr>
              <a:t> </a:t>
            </a:r>
            <a:r>
              <a:rPr lang="en-US" dirty="0" smtClean="0">
                <a:solidFill>
                  <a:schemeClr val="accent4"/>
                </a:solidFill>
                <a:latin typeface="Trebuchet MS" pitchFamily="34" charset="0"/>
              </a:rPr>
              <a:t>System-wide efficiencies in library management</a:t>
            </a:r>
            <a:endParaRPr lang="en-US" dirty="0" smtClean="0">
              <a:solidFill>
                <a:srgbClr val="FF7600"/>
              </a:solidFill>
              <a:latin typeface="Trebuchet MS" pitchFamily="34" charset="0"/>
            </a:endParaRPr>
          </a:p>
          <a:p>
            <a:pPr>
              <a:buClr>
                <a:srgbClr val="FF7600"/>
              </a:buClr>
              <a:buFont typeface="Wingdings" pitchFamily="2" charset="2"/>
              <a:buChar char="v"/>
            </a:pPr>
            <a:r>
              <a:rPr lang="en-US" dirty="0" smtClean="0">
                <a:solidFill>
                  <a:srgbClr val="FF7600"/>
                </a:solidFill>
                <a:latin typeface="Trebuchet MS" pitchFamily="34" charset="0"/>
              </a:rPr>
              <a:t> </a:t>
            </a:r>
            <a:r>
              <a:rPr lang="en-US" dirty="0" smtClean="0">
                <a:latin typeface="Trebuchet MS" pitchFamily="34" charset="0"/>
              </a:rPr>
              <a:t>Services where library users are</a:t>
            </a:r>
            <a:endParaRPr lang="en-US" dirty="0"/>
          </a:p>
        </p:txBody>
      </p:sp>
      <p:sp>
        <p:nvSpPr>
          <p:cNvPr id="5" name="TextBox 4"/>
          <p:cNvSpPr txBox="1"/>
          <p:nvPr/>
        </p:nvSpPr>
        <p:spPr>
          <a:xfrm>
            <a:off x="457200" y="1600200"/>
            <a:ext cx="8915400" cy="954107"/>
          </a:xfrm>
          <a:prstGeom prst="rect">
            <a:avLst/>
          </a:prstGeom>
          <a:noFill/>
        </p:spPr>
        <p:txBody>
          <a:bodyPr wrap="square" rtlCol="0">
            <a:spAutoFit/>
          </a:bodyPr>
          <a:lstStyle/>
          <a:p>
            <a:r>
              <a:rPr lang="en-US" sz="2800" dirty="0" smtClean="0">
                <a:solidFill>
                  <a:schemeClr val="tx1"/>
                </a:solidFill>
                <a:latin typeface="Trebuchet MS" pitchFamily="34" charset="0"/>
              </a:rPr>
              <a:t>	</a:t>
            </a:r>
            <a:endParaRPr lang="en-US" sz="2800" dirty="0" smtClean="0">
              <a:solidFill>
                <a:schemeClr val="accent1"/>
              </a:solidFill>
              <a:latin typeface="Trebuchet MS" pitchFamily="34" charset="0"/>
            </a:endParaRPr>
          </a:p>
          <a:p>
            <a:endParaRPr lang="en-US" sz="2800" i="1" dirty="0">
              <a:solidFill>
                <a:schemeClr val="tx1"/>
              </a:solidFill>
              <a:latin typeface="Trebuchet MS" pitchFamily="34" charset="0"/>
            </a:endParaRPr>
          </a:p>
        </p:txBody>
      </p:sp>
      <p:pic>
        <p:nvPicPr>
          <p:cNvPr id="7" name="Picture 5"/>
          <p:cNvPicPr>
            <a:picLocks noChangeAspect="1" noChangeArrowheads="1"/>
          </p:cNvPicPr>
          <p:nvPr/>
        </p:nvPicPr>
        <p:blipFill>
          <a:blip r:embed="rId2" cstate="print"/>
          <a:srcRect/>
          <a:stretch>
            <a:fillRect/>
          </a:stretch>
        </p:blipFill>
        <p:spPr bwMode="auto">
          <a:xfrm>
            <a:off x="7305675" y="0"/>
            <a:ext cx="1838325" cy="714375"/>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Classification &amp; Controlled Vocabularies</a:t>
            </a:r>
            <a:br>
              <a:rPr lang="en-US" dirty="0" smtClean="0">
                <a:solidFill>
                  <a:srgbClr val="0070C0"/>
                </a:solidFill>
              </a:rPr>
            </a:br>
            <a:endParaRPr lang="en-US" dirty="0"/>
          </a:p>
        </p:txBody>
      </p:sp>
      <p:sp>
        <p:nvSpPr>
          <p:cNvPr id="3" name="Content Placeholder 2"/>
          <p:cNvSpPr>
            <a:spLocks noGrp="1"/>
          </p:cNvSpPr>
          <p:nvPr>
            <p:ph sz="half" idx="1"/>
          </p:nvPr>
        </p:nvSpPr>
        <p:spPr>
          <a:xfrm>
            <a:off x="457200" y="1676400"/>
            <a:ext cx="3775075" cy="4648200"/>
          </a:xfrm>
        </p:spPr>
        <p:txBody>
          <a:bodyPr/>
          <a:lstStyle/>
          <a:p>
            <a:pPr>
              <a:buFont typeface="Arial" pitchFamily="34" charset="0"/>
              <a:buChar char="•"/>
            </a:pPr>
            <a:r>
              <a:rPr lang="en-US" dirty="0" smtClean="0">
                <a:solidFill>
                  <a:srgbClr val="0070C0"/>
                </a:solidFill>
                <a:hlinkClick r:id="rId2"/>
              </a:rPr>
              <a:t>Classify</a:t>
            </a:r>
            <a:r>
              <a:rPr lang="en-US" dirty="0" smtClean="0">
                <a:solidFill>
                  <a:srgbClr val="0070C0"/>
                </a:solidFill>
              </a:rPr>
              <a:t> [leveraging WC to support classification assignment]</a:t>
            </a:r>
          </a:p>
          <a:p>
            <a:pPr>
              <a:buFont typeface="Arial" pitchFamily="34" charset="0"/>
              <a:buChar char="•"/>
            </a:pPr>
            <a:r>
              <a:rPr lang="en-US" dirty="0" smtClean="0">
                <a:solidFill>
                  <a:srgbClr val="0070C0"/>
                </a:solidFill>
                <a:hlinkClick r:id="rId3"/>
              </a:rPr>
              <a:t>FAST</a:t>
            </a:r>
            <a:r>
              <a:rPr lang="en-US" dirty="0" smtClean="0">
                <a:solidFill>
                  <a:srgbClr val="0070C0"/>
                </a:solidFill>
              </a:rPr>
              <a:t> [LCSH into machine-friendly facets]</a:t>
            </a:r>
          </a:p>
          <a:p>
            <a:pPr>
              <a:buFont typeface="Arial" pitchFamily="34" charset="0"/>
              <a:buChar char="•"/>
            </a:pPr>
            <a:r>
              <a:rPr lang="en-US" dirty="0" smtClean="0">
                <a:solidFill>
                  <a:srgbClr val="0070C0"/>
                </a:solidFill>
                <a:hlinkClick r:id="rId4"/>
              </a:rPr>
              <a:t>Terminology Services </a:t>
            </a:r>
            <a:r>
              <a:rPr lang="en-US" dirty="0" smtClean="0">
                <a:solidFill>
                  <a:srgbClr val="0070C0"/>
                </a:solidFill>
              </a:rPr>
              <a:t>[BISAC, </a:t>
            </a:r>
            <a:r>
              <a:rPr lang="en-US" dirty="0" err="1" smtClean="0">
                <a:solidFill>
                  <a:srgbClr val="0070C0"/>
                </a:solidFill>
              </a:rPr>
              <a:t>MeSH</a:t>
            </a:r>
            <a:r>
              <a:rPr lang="en-US" dirty="0" smtClean="0">
                <a:solidFill>
                  <a:srgbClr val="0070C0"/>
                </a:solidFill>
              </a:rPr>
              <a:t>, more </a:t>
            </a:r>
            <a:r>
              <a:rPr lang="en-US" dirty="0" err="1" smtClean="0">
                <a:solidFill>
                  <a:srgbClr val="0070C0"/>
                </a:solidFill>
              </a:rPr>
              <a:t>vocabs</a:t>
            </a:r>
            <a:r>
              <a:rPr lang="en-US" dirty="0" smtClean="0">
                <a:solidFill>
                  <a:srgbClr val="0070C0"/>
                </a:solidFill>
              </a:rPr>
              <a:t> rendered for machines]</a:t>
            </a:r>
          </a:p>
          <a:p>
            <a:pPr>
              <a:buFont typeface="Arial" pitchFamily="34" charset="0"/>
              <a:buChar char="•"/>
            </a:pPr>
            <a:r>
              <a:rPr lang="en-US" dirty="0" smtClean="0">
                <a:solidFill>
                  <a:srgbClr val="0070C0"/>
                </a:solidFill>
                <a:hlinkClick r:id="rId5"/>
              </a:rPr>
              <a:t>VIAF</a:t>
            </a:r>
            <a:r>
              <a:rPr lang="en-US" dirty="0" smtClean="0">
                <a:solidFill>
                  <a:srgbClr val="0070C0"/>
                </a:solidFill>
              </a:rPr>
              <a:t> [one file from many national authority files]</a:t>
            </a:r>
          </a:p>
          <a:p>
            <a:endParaRPr lang="en-US" dirty="0"/>
          </a:p>
        </p:txBody>
      </p:sp>
      <p:pic>
        <p:nvPicPr>
          <p:cNvPr id="5" name="Picture 2"/>
          <p:cNvPicPr>
            <a:picLocks noGrp="1" noChangeAspect="1" noChangeArrowheads="1"/>
          </p:cNvPicPr>
          <p:nvPr>
            <p:ph sz="half" idx="2"/>
          </p:nvPr>
        </p:nvPicPr>
        <p:blipFill>
          <a:blip r:embed="rId6" cstate="print"/>
          <a:srcRect l="952" t="12952" r="25041" b="4762"/>
          <a:stretch>
            <a:fillRect/>
          </a:stretch>
        </p:blipFill>
        <p:spPr bwMode="auto">
          <a:xfrm>
            <a:off x="4419600" y="838200"/>
            <a:ext cx="3775075" cy="2623365"/>
          </a:xfrm>
          <a:prstGeom prst="rect">
            <a:avLst/>
          </a:prstGeom>
          <a:noFill/>
          <a:ln w="9525">
            <a:solidFill>
              <a:srgbClr val="0070C0"/>
            </a:solidFill>
            <a:miter lim="800000"/>
            <a:headEnd/>
            <a:tailEnd/>
          </a:ln>
        </p:spPr>
      </p:pic>
      <p:pic>
        <p:nvPicPr>
          <p:cNvPr id="6" name="Picture 3"/>
          <p:cNvPicPr>
            <a:picLocks noChangeAspect="1" noChangeArrowheads="1"/>
          </p:cNvPicPr>
          <p:nvPr/>
        </p:nvPicPr>
        <p:blipFill>
          <a:blip r:embed="rId7" cstate="print"/>
          <a:srcRect t="12190" r="48095" b="4762"/>
          <a:stretch>
            <a:fillRect/>
          </a:stretch>
        </p:blipFill>
        <p:spPr bwMode="auto">
          <a:xfrm>
            <a:off x="4953000" y="1371600"/>
            <a:ext cx="3276600" cy="3276600"/>
          </a:xfrm>
          <a:prstGeom prst="rect">
            <a:avLst/>
          </a:prstGeom>
          <a:noFill/>
          <a:ln w="9525">
            <a:solidFill>
              <a:srgbClr val="00B0F0"/>
            </a:solidFill>
            <a:miter lim="800000"/>
            <a:headEnd/>
            <a:tailEnd/>
          </a:ln>
        </p:spPr>
      </p:pic>
      <p:pic>
        <p:nvPicPr>
          <p:cNvPr id="7" name="Picture 4"/>
          <p:cNvPicPr>
            <a:picLocks noChangeAspect="1" noChangeArrowheads="1"/>
          </p:cNvPicPr>
          <p:nvPr/>
        </p:nvPicPr>
        <p:blipFill>
          <a:blip r:embed="rId8" cstate="print"/>
          <a:srcRect t="13429" r="59524" b="5048"/>
          <a:stretch>
            <a:fillRect/>
          </a:stretch>
        </p:blipFill>
        <p:spPr bwMode="auto">
          <a:xfrm>
            <a:off x="4343400" y="1981200"/>
            <a:ext cx="3357073" cy="4225962"/>
          </a:xfrm>
          <a:prstGeom prst="rect">
            <a:avLst/>
          </a:prstGeom>
          <a:noFill/>
          <a:ln w="9525">
            <a:solidFill>
              <a:schemeClr val="bg2">
                <a:lumMod val="50000"/>
                <a:lumOff val="50000"/>
              </a:schemeClr>
            </a:solidFill>
            <a:miter lim="800000"/>
            <a:headEnd/>
            <a:tailEnd/>
          </a:ln>
        </p:spPr>
      </p:pic>
      <p:pic>
        <p:nvPicPr>
          <p:cNvPr id="8" name="Picture 5"/>
          <p:cNvPicPr>
            <a:picLocks noChangeAspect="1" noChangeArrowheads="1"/>
          </p:cNvPicPr>
          <p:nvPr/>
        </p:nvPicPr>
        <p:blipFill>
          <a:blip r:embed="rId9" cstate="print"/>
          <a:srcRect t="12190" r="38571" b="6286"/>
          <a:stretch>
            <a:fillRect/>
          </a:stretch>
        </p:blipFill>
        <p:spPr bwMode="auto">
          <a:xfrm>
            <a:off x="4572000" y="2590800"/>
            <a:ext cx="4467314" cy="3705446"/>
          </a:xfrm>
          <a:prstGeom prst="rect">
            <a:avLst/>
          </a:prstGeom>
          <a:noFill/>
          <a:ln w="9525">
            <a:solidFill>
              <a:schemeClr val="accent4"/>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Tools and Processes</a:t>
            </a:r>
            <a:br>
              <a:rPr lang="en-US" dirty="0" smtClean="0">
                <a:solidFill>
                  <a:schemeClr val="accent6">
                    <a:lumMod val="75000"/>
                  </a:schemeClr>
                </a:solidFill>
              </a:rPr>
            </a:br>
            <a:endParaRPr lang="en-US" dirty="0"/>
          </a:p>
        </p:txBody>
      </p:sp>
      <p:sp>
        <p:nvSpPr>
          <p:cNvPr id="3" name="Content Placeholder 2"/>
          <p:cNvSpPr>
            <a:spLocks noGrp="1"/>
          </p:cNvSpPr>
          <p:nvPr>
            <p:ph sz="half" idx="1"/>
          </p:nvPr>
        </p:nvSpPr>
        <p:spPr>
          <a:xfrm>
            <a:off x="457200" y="1524000"/>
            <a:ext cx="3775075" cy="4648200"/>
          </a:xfrm>
        </p:spPr>
        <p:txBody>
          <a:bodyPr/>
          <a:lstStyle/>
          <a:p>
            <a:pPr>
              <a:buFont typeface="Arial" pitchFamily="34" charset="0"/>
              <a:buChar char="•"/>
            </a:pPr>
            <a:r>
              <a:rPr lang="en-US" dirty="0" smtClean="0">
                <a:solidFill>
                  <a:schemeClr val="accent6">
                    <a:lumMod val="75000"/>
                  </a:schemeClr>
                </a:solidFill>
                <a:hlinkClick r:id="rId2"/>
              </a:rPr>
              <a:t>FAST Converter </a:t>
            </a:r>
            <a:r>
              <a:rPr lang="en-US" dirty="0" smtClean="0">
                <a:solidFill>
                  <a:schemeClr val="accent6">
                    <a:lumMod val="75000"/>
                  </a:schemeClr>
                </a:solidFill>
              </a:rPr>
              <a:t>[demo tool for LCSH-to-FAST conversion]</a:t>
            </a:r>
          </a:p>
          <a:p>
            <a:pPr>
              <a:buFont typeface="Arial" pitchFamily="34" charset="0"/>
              <a:buChar char="•"/>
            </a:pPr>
            <a:r>
              <a:rPr lang="en-US" dirty="0" smtClean="0">
                <a:solidFill>
                  <a:schemeClr val="accent6">
                    <a:lumMod val="75000"/>
                  </a:schemeClr>
                </a:solidFill>
                <a:hlinkClick r:id="rId3"/>
              </a:rPr>
              <a:t>Metadata Schema Transformation Services </a:t>
            </a:r>
            <a:r>
              <a:rPr lang="en-US" dirty="0" smtClean="0">
                <a:solidFill>
                  <a:schemeClr val="accent6">
                    <a:lumMod val="75000"/>
                  </a:schemeClr>
                </a:solidFill>
              </a:rPr>
              <a:t>[metadata </a:t>
            </a:r>
            <a:r>
              <a:rPr lang="en-US" dirty="0" err="1" smtClean="0">
                <a:solidFill>
                  <a:schemeClr val="accent6">
                    <a:lumMod val="75000"/>
                  </a:schemeClr>
                </a:solidFill>
              </a:rPr>
              <a:t>crosswalking</a:t>
            </a:r>
            <a:r>
              <a:rPr lang="en-US" dirty="0" smtClean="0">
                <a:solidFill>
                  <a:schemeClr val="accent6">
                    <a:lumMod val="75000"/>
                  </a:schemeClr>
                </a:solidFill>
              </a:rPr>
              <a:t>]</a:t>
            </a:r>
          </a:p>
          <a:p>
            <a:pPr>
              <a:buFont typeface="Arial" pitchFamily="34" charset="0"/>
              <a:buChar char="•"/>
            </a:pPr>
            <a:r>
              <a:rPr lang="en-US" dirty="0" smtClean="0">
                <a:solidFill>
                  <a:schemeClr val="accent6">
                    <a:lumMod val="75000"/>
                  </a:schemeClr>
                </a:solidFill>
                <a:hlinkClick r:id="rId4"/>
              </a:rPr>
              <a:t>Name Extraction </a:t>
            </a:r>
            <a:r>
              <a:rPr lang="en-US" dirty="0" smtClean="0">
                <a:solidFill>
                  <a:schemeClr val="accent6">
                    <a:lumMod val="75000"/>
                  </a:schemeClr>
                </a:solidFill>
              </a:rPr>
              <a:t>[pulling names from text]</a:t>
            </a:r>
          </a:p>
          <a:p>
            <a:pPr>
              <a:buFont typeface="Arial" pitchFamily="34" charset="0"/>
              <a:buChar char="•"/>
            </a:pPr>
            <a:r>
              <a:rPr lang="en-US" dirty="0" smtClean="0">
                <a:solidFill>
                  <a:schemeClr val="accent6">
                    <a:lumMod val="75000"/>
                  </a:schemeClr>
                </a:solidFill>
                <a:hlinkClick r:id="rId5"/>
              </a:rPr>
              <a:t>Sharing and Aggregating Social Metadata </a:t>
            </a:r>
            <a:r>
              <a:rPr lang="en-US" dirty="0" smtClean="0">
                <a:solidFill>
                  <a:schemeClr val="accent6">
                    <a:lumMod val="75000"/>
                  </a:schemeClr>
                </a:solidFill>
              </a:rPr>
              <a:t>[exploring </a:t>
            </a:r>
            <a:r>
              <a:rPr lang="en-US" dirty="0" err="1" smtClean="0">
                <a:solidFill>
                  <a:schemeClr val="accent6">
                    <a:lumMod val="75000"/>
                  </a:schemeClr>
                </a:solidFill>
              </a:rPr>
              <a:t>crowdsourcing</a:t>
            </a:r>
            <a:r>
              <a:rPr lang="en-US" dirty="0" smtClean="0">
                <a:solidFill>
                  <a:schemeClr val="accent6">
                    <a:lumMod val="75000"/>
                  </a:schemeClr>
                </a:solidFill>
              </a:rPr>
              <a:t>]</a:t>
            </a:r>
          </a:p>
          <a:p>
            <a:endParaRPr lang="en-US" dirty="0"/>
          </a:p>
        </p:txBody>
      </p:sp>
      <p:pic>
        <p:nvPicPr>
          <p:cNvPr id="5" name="Picture 6"/>
          <p:cNvPicPr>
            <a:picLocks noGrp="1" noChangeAspect="1" noChangeArrowheads="1"/>
          </p:cNvPicPr>
          <p:nvPr>
            <p:ph sz="half" idx="2"/>
          </p:nvPr>
        </p:nvPicPr>
        <p:blipFill>
          <a:blip r:embed="rId6" cstate="print"/>
          <a:srcRect l="14286" t="12952" r="25834" b="33187"/>
          <a:stretch>
            <a:fillRect/>
          </a:stretch>
        </p:blipFill>
        <p:spPr bwMode="auto">
          <a:xfrm>
            <a:off x="3962400" y="990600"/>
            <a:ext cx="3775075" cy="2122258"/>
          </a:xfrm>
          <a:prstGeom prst="rect">
            <a:avLst/>
          </a:prstGeom>
          <a:noFill/>
          <a:ln w="9525">
            <a:solidFill>
              <a:srgbClr val="0070C0"/>
            </a:solidFill>
            <a:miter lim="800000"/>
            <a:headEnd/>
            <a:tailEnd/>
          </a:ln>
        </p:spPr>
      </p:pic>
      <p:pic>
        <p:nvPicPr>
          <p:cNvPr id="6" name="Picture 8"/>
          <p:cNvPicPr>
            <a:picLocks noChangeAspect="1" noChangeArrowheads="1"/>
          </p:cNvPicPr>
          <p:nvPr/>
        </p:nvPicPr>
        <p:blipFill>
          <a:blip r:embed="rId7" cstate="print"/>
          <a:srcRect l="6667" t="17524" r="5714" b="19238"/>
          <a:stretch>
            <a:fillRect/>
          </a:stretch>
        </p:blipFill>
        <p:spPr bwMode="auto">
          <a:xfrm>
            <a:off x="4191000" y="2057400"/>
            <a:ext cx="4898834" cy="2209800"/>
          </a:xfrm>
          <a:prstGeom prst="rect">
            <a:avLst/>
          </a:prstGeom>
          <a:noFill/>
          <a:ln w="9525">
            <a:solidFill>
              <a:schemeClr val="accent1">
                <a:lumMod val="75000"/>
              </a:schemeClr>
            </a:solidFill>
            <a:miter lim="800000"/>
            <a:headEnd/>
            <a:tailEnd/>
          </a:ln>
        </p:spPr>
      </p:pic>
      <p:pic>
        <p:nvPicPr>
          <p:cNvPr id="7" name="Picture 9"/>
          <p:cNvPicPr>
            <a:picLocks noChangeAspect="1" noChangeArrowheads="1"/>
          </p:cNvPicPr>
          <p:nvPr/>
        </p:nvPicPr>
        <p:blipFill>
          <a:blip r:embed="rId8" cstate="print"/>
          <a:srcRect l="27619" t="16762" r="24762" b="23810"/>
          <a:stretch>
            <a:fillRect/>
          </a:stretch>
        </p:blipFill>
        <p:spPr bwMode="auto">
          <a:xfrm>
            <a:off x="4953000" y="2438400"/>
            <a:ext cx="3907693" cy="3048000"/>
          </a:xfrm>
          <a:prstGeom prst="rect">
            <a:avLst/>
          </a:prstGeom>
          <a:noFill/>
          <a:ln w="9525">
            <a:solidFill>
              <a:srgbClr val="FFC000"/>
            </a:solidFill>
            <a:miter lim="800000"/>
            <a:headEnd/>
            <a:tailEnd/>
          </a:ln>
        </p:spPr>
      </p:pic>
      <p:pic>
        <p:nvPicPr>
          <p:cNvPr id="8" name="Picture 10"/>
          <p:cNvPicPr>
            <a:picLocks noChangeAspect="1" noChangeArrowheads="1"/>
          </p:cNvPicPr>
          <p:nvPr/>
        </p:nvPicPr>
        <p:blipFill>
          <a:blip r:embed="rId9" cstate="print"/>
          <a:srcRect l="4286" t="15238" r="59192" b="10095"/>
          <a:stretch>
            <a:fillRect/>
          </a:stretch>
        </p:blipFill>
        <p:spPr bwMode="auto">
          <a:xfrm>
            <a:off x="6009861" y="2514600"/>
            <a:ext cx="2981739" cy="3810000"/>
          </a:xfrm>
          <a:prstGeom prst="rect">
            <a:avLst/>
          </a:prstGeom>
          <a:noFill/>
          <a:ln w="9525">
            <a:solidFill>
              <a:schemeClr val="accent4">
                <a:lumMod val="65000"/>
                <a:lumOff val="3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lumMod val="75000"/>
                  </a:schemeClr>
                </a:solidFill>
              </a:rPr>
              <a:t>Works-based and Other Special Views</a:t>
            </a:r>
            <a:br>
              <a:rPr lang="en-US" dirty="0" smtClean="0">
                <a:solidFill>
                  <a:schemeClr val="accent1">
                    <a:lumMod val="75000"/>
                  </a:schemeClr>
                </a:solidFill>
              </a:rPr>
            </a:br>
            <a:endParaRPr lang="en-US" dirty="0"/>
          </a:p>
        </p:txBody>
      </p:sp>
      <p:sp>
        <p:nvSpPr>
          <p:cNvPr id="4" name="Content Placeholder 3"/>
          <p:cNvSpPr>
            <a:spLocks noGrp="1"/>
          </p:cNvSpPr>
          <p:nvPr>
            <p:ph sz="half" idx="1"/>
          </p:nvPr>
        </p:nvSpPr>
        <p:spPr>
          <a:xfrm>
            <a:off x="685800" y="1752600"/>
            <a:ext cx="7467600" cy="3657600"/>
          </a:xfrm>
        </p:spPr>
        <p:txBody>
          <a:bodyPr/>
          <a:lstStyle/>
          <a:p>
            <a:pPr>
              <a:buFont typeface="Arial" pitchFamily="34" charset="0"/>
              <a:buChar char="•"/>
            </a:pPr>
            <a:r>
              <a:rPr lang="en-US" dirty="0" smtClean="0">
                <a:solidFill>
                  <a:schemeClr val="accent1">
                    <a:lumMod val="75000"/>
                  </a:schemeClr>
                </a:solidFill>
                <a:hlinkClick r:id="rId2"/>
              </a:rPr>
              <a:t>MapFAST</a:t>
            </a:r>
            <a:r>
              <a:rPr lang="en-US" dirty="0" smtClean="0">
                <a:solidFill>
                  <a:schemeClr val="accent1">
                    <a:lumMod val="75000"/>
                  </a:schemeClr>
                </a:solidFill>
              </a:rPr>
              <a:t> [About-place titles shown on a map]</a:t>
            </a:r>
          </a:p>
          <a:p>
            <a:pPr>
              <a:buFont typeface="Arial" pitchFamily="34" charset="0"/>
              <a:buChar char="•"/>
            </a:pPr>
            <a:r>
              <a:rPr lang="en-US" dirty="0" smtClean="0">
                <a:solidFill>
                  <a:schemeClr val="accent1">
                    <a:lumMod val="75000"/>
                  </a:schemeClr>
                </a:solidFill>
                <a:hlinkClick r:id="rId3"/>
              </a:rPr>
              <a:t>Work Records in WorldCat </a:t>
            </a:r>
            <a:r>
              <a:rPr lang="en-US" dirty="0" smtClean="0">
                <a:solidFill>
                  <a:schemeClr val="accent1">
                    <a:lumMod val="75000"/>
                  </a:schemeClr>
                </a:solidFill>
              </a:rPr>
              <a:t>[1 rich page per work]</a:t>
            </a:r>
          </a:p>
          <a:p>
            <a:pPr>
              <a:buFont typeface="Arial" pitchFamily="34" charset="0"/>
              <a:buChar char="•"/>
            </a:pPr>
            <a:r>
              <a:rPr lang="en-US" dirty="0" smtClean="0">
                <a:solidFill>
                  <a:schemeClr val="accent1">
                    <a:lumMod val="75000"/>
                  </a:schemeClr>
                </a:solidFill>
                <a:hlinkClick r:id="rId4"/>
              </a:rPr>
              <a:t>WorldCat Genres </a:t>
            </a:r>
            <a:r>
              <a:rPr lang="en-US" dirty="0" smtClean="0">
                <a:solidFill>
                  <a:schemeClr val="accent1">
                    <a:lumMod val="75000"/>
                  </a:schemeClr>
                </a:solidFill>
              </a:rPr>
              <a:t>[1 rich page per genre]</a:t>
            </a:r>
          </a:p>
          <a:p>
            <a:pPr>
              <a:buFont typeface="Arial" pitchFamily="34" charset="0"/>
              <a:buChar char="•"/>
            </a:pPr>
            <a:r>
              <a:rPr lang="en-US" dirty="0" smtClean="0">
                <a:solidFill>
                  <a:schemeClr val="accent1">
                    <a:lumMod val="75000"/>
                  </a:schemeClr>
                </a:solidFill>
                <a:hlinkClick r:id="rId5"/>
              </a:rPr>
              <a:t>WorldCat Identities </a:t>
            </a:r>
            <a:r>
              <a:rPr lang="en-US" dirty="0" smtClean="0">
                <a:solidFill>
                  <a:schemeClr val="accent1">
                    <a:lumMod val="75000"/>
                  </a:schemeClr>
                </a:solidFill>
              </a:rPr>
              <a:t>[1 rich page per person/corporate body/fictional character]</a:t>
            </a:r>
          </a:p>
          <a:p>
            <a:pPr>
              <a:buFont typeface="Arial" pitchFamily="34" charset="0"/>
              <a:buChar char="•"/>
            </a:pPr>
            <a:r>
              <a:rPr lang="en-US" dirty="0" smtClean="0">
                <a:solidFill>
                  <a:schemeClr val="accent1">
                    <a:lumMod val="75000"/>
                  </a:schemeClr>
                </a:solidFill>
                <a:hlinkClick r:id="rId6"/>
              </a:rPr>
              <a:t>WorldCat Publisher Pages </a:t>
            </a:r>
            <a:r>
              <a:rPr lang="en-US" dirty="0" smtClean="0">
                <a:solidFill>
                  <a:schemeClr val="accent1">
                    <a:lumMod val="75000"/>
                  </a:schemeClr>
                </a:solidFill>
              </a:rPr>
              <a:t>[1 rich page per publisher]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range Them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oclc_light_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oclc_light_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Orange Theme</Template>
  <TotalTime>2529</TotalTime>
  <Words>1423</Words>
  <Application>Microsoft Office PowerPoint</Application>
  <PresentationFormat>On-screen Show (4:3)</PresentationFormat>
  <Paragraphs>139</Paragraphs>
  <Slides>24</Slides>
  <Notes>11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Orange Theme</vt:lpstr>
      <vt:lpstr>OCLC orange "light" template</vt:lpstr>
      <vt:lpstr>Metadata Support and Management</vt:lpstr>
      <vt:lpstr>Long-term, keep doing more with less </vt:lpstr>
      <vt:lpstr>A limited population, growing economic pressure</vt:lpstr>
      <vt:lpstr>In US research libraries, a tipping point …</vt:lpstr>
      <vt:lpstr>The Semantic Web dream</vt:lpstr>
      <vt:lpstr>Metadata Support and Management</vt:lpstr>
      <vt:lpstr>Classification &amp; Controlled Vocabularies </vt:lpstr>
      <vt:lpstr>Tools and Processes </vt:lpstr>
      <vt:lpstr>Works-based and Other Special Views </vt:lpstr>
      <vt:lpstr>mapFAST</vt:lpstr>
      <vt:lpstr>Work Records in WorldCat</vt:lpstr>
      <vt:lpstr>WorldCat Genres</vt:lpstr>
      <vt:lpstr>WorldCat Identities</vt:lpstr>
      <vt:lpstr>WorldCat Publisher Pages</vt:lpstr>
      <vt:lpstr>Networking Names</vt:lpstr>
      <vt:lpstr>Slide 16</vt:lpstr>
      <vt:lpstr>Slide 17</vt:lpstr>
      <vt:lpstr>Slide 18</vt:lpstr>
      <vt:lpstr>Slide 19</vt:lpstr>
      <vt:lpstr>Slide 20</vt:lpstr>
      <vt:lpstr>Networking Names</vt:lpstr>
      <vt:lpstr>Social Metadata</vt:lpstr>
      <vt:lpstr>Some recommendations</vt:lpstr>
      <vt:lpstr>Metadata Support and Management</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Archive and Museum Collaboration</dc:title>
  <dc:creator>Günter</dc:creator>
  <cp:lastModifiedBy>SMITHYOK</cp:lastModifiedBy>
  <cp:revision>178</cp:revision>
  <dcterms:created xsi:type="dcterms:W3CDTF">2008-10-30T20:34:39Z</dcterms:created>
  <dcterms:modified xsi:type="dcterms:W3CDTF">2011-06-06T18:50:20Z</dcterms:modified>
</cp:coreProperties>
</file>