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58" r:id="rId3"/>
    <p:sldId id="287" r:id="rId4"/>
    <p:sldId id="294" r:id="rId5"/>
    <p:sldId id="293" r:id="rId6"/>
    <p:sldId id="289" r:id="rId7"/>
    <p:sldId id="290" r:id="rId8"/>
    <p:sldId id="291" r:id="rId9"/>
    <p:sldId id="292" r:id="rId10"/>
    <p:sldId id="295" r:id="rId11"/>
    <p:sldId id="286" r:id="rId12"/>
    <p:sldId id="296" r:id="rId13"/>
    <p:sldId id="259" r:id="rId14"/>
    <p:sldId id="301" r:id="rId15"/>
    <p:sldId id="257" r:id="rId16"/>
    <p:sldId id="297" r:id="rId17"/>
    <p:sldId id="298" r:id="rId18"/>
    <p:sldId id="300" r:id="rId19"/>
    <p:sldId id="299" r:id="rId20"/>
    <p:sldId id="260" r:id="rId21"/>
    <p:sldId id="262" r:id="rId22"/>
    <p:sldId id="281" r:id="rId23"/>
    <p:sldId id="282" r:id="rId24"/>
    <p:sldId id="283" r:id="rId25"/>
    <p:sldId id="284" r:id="rId26"/>
    <p:sldId id="285" r:id="rId27"/>
    <p:sldId id="302" r:id="rId28"/>
    <p:sldId id="261" r:id="rId29"/>
  </p:sldIdLst>
  <p:sldSz cx="9144000" cy="6858000" type="screen4x3"/>
  <p:notesSz cx="6858000" cy="9144000"/>
  <p:defaultTextStyle>
    <a:defPPr>
      <a:defRPr lang="en-US"/>
    </a:defPPr>
    <a:lvl1pPr algn="r" rtl="0" fontAlgn="base">
      <a:spcBef>
        <a:spcPct val="0"/>
      </a:spcBef>
      <a:spcAft>
        <a:spcPct val="0"/>
      </a:spcAft>
      <a:defRPr sz="2000" kern="1200">
        <a:solidFill>
          <a:schemeClr val="bg1"/>
        </a:solidFill>
        <a:latin typeface="Minion" pitchFamily="2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sz="2000" kern="1200">
        <a:solidFill>
          <a:schemeClr val="bg1"/>
        </a:solidFill>
        <a:latin typeface="Minion" pitchFamily="2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sz="2000" kern="1200">
        <a:solidFill>
          <a:schemeClr val="bg1"/>
        </a:solidFill>
        <a:latin typeface="Minion" pitchFamily="2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sz="2000" kern="1200">
        <a:solidFill>
          <a:schemeClr val="bg1"/>
        </a:solidFill>
        <a:latin typeface="Minion" pitchFamily="2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sz="2000" kern="1200">
        <a:solidFill>
          <a:schemeClr val="bg1"/>
        </a:solidFill>
        <a:latin typeface="Minion" pitchFamily="2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bg1"/>
        </a:solidFill>
        <a:latin typeface="Minion" pitchFamily="2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bg1"/>
        </a:solidFill>
        <a:latin typeface="Minion" pitchFamily="2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bg1"/>
        </a:solidFill>
        <a:latin typeface="Minion" pitchFamily="2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bg1"/>
        </a:solidFill>
        <a:latin typeface="Minion" pitchFamily="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592B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3" autoAdjust="0"/>
    <p:restoredTop sz="94656" autoAdjust="0"/>
  </p:normalViewPr>
  <p:slideViewPr>
    <p:cSldViewPr>
      <p:cViewPr varScale="1">
        <p:scale>
          <a:sx n="66" d="100"/>
          <a:sy n="66" d="100"/>
        </p:scale>
        <p:origin x="-101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732FBB6D-48C9-47B5-B58A-D85A05DDED1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7414B9-82F7-4C8B-984B-275D9782C5E0}" type="slidenum">
              <a:rPr lang="en-US"/>
              <a:pPr/>
              <a:t>6</a:t>
            </a:fld>
            <a:endParaRPr lang="en-US"/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0AD770-BAB0-46EE-98B3-0447BBABB592}" type="slidenum">
              <a:rPr lang="en-US"/>
              <a:pPr/>
              <a:t>7</a:t>
            </a:fld>
            <a:endParaRPr lang="en-US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F8DD0F-FF69-4F6D-83C4-FAA103F4C210}" type="slidenum">
              <a:rPr lang="en-US"/>
              <a:pPr/>
              <a:t>8</a:t>
            </a:fld>
            <a:endParaRPr lang="en-US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08FCE7-6AEB-4B54-8F9F-5CBDEE3EBA44}" type="slidenum">
              <a:rPr lang="en-US"/>
              <a:pPr/>
              <a:t>9</a:t>
            </a:fld>
            <a:endParaRPr lang="en-US"/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5060950"/>
            <a:ext cx="8777288" cy="14351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5174" name="Picture 5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5229225"/>
            <a:ext cx="2879725" cy="113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163" name="Rectangle 43"/>
          <p:cNvSpPr>
            <a:spLocks noChangeArrowheads="1"/>
          </p:cNvSpPr>
          <p:nvPr/>
        </p:nvSpPr>
        <p:spPr bwMode="auto">
          <a:xfrm>
            <a:off x="0" y="0"/>
            <a:ext cx="9144000" cy="4340225"/>
          </a:xfrm>
          <a:prstGeom prst="rect">
            <a:avLst/>
          </a:prstGeom>
          <a:solidFill>
            <a:srgbClr val="0C257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FontTx/>
              <a:buChar char="•"/>
            </a:pPr>
            <a:endParaRPr lang="en-US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4508500"/>
            <a:ext cx="5472112" cy="360363"/>
          </a:xfrm>
        </p:spPr>
        <p:txBody>
          <a:bodyPr/>
          <a:lstStyle>
            <a:lvl1pPr marL="0" indent="0">
              <a:buFont typeface="Arial" charset="0"/>
              <a:buNone/>
              <a:defRPr sz="2000"/>
            </a:lvl1pPr>
          </a:lstStyle>
          <a:p>
            <a:r>
              <a:rPr lang="en-US"/>
              <a:t>Name</a:t>
            </a:r>
          </a:p>
        </p:txBody>
      </p:sp>
      <p:sp>
        <p:nvSpPr>
          <p:cNvPr id="5170" name="Rectangle 50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6084888" y="4511675"/>
            <a:ext cx="2613025" cy="355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1268413"/>
            <a:ext cx="7916862" cy="1439862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Title</a:t>
            </a:r>
          </a:p>
        </p:txBody>
      </p:sp>
      <p:sp>
        <p:nvSpPr>
          <p:cNvPr id="5141" name="Rectangle 21"/>
          <p:cNvSpPr>
            <a:spLocks noChangeArrowheads="1"/>
          </p:cNvSpPr>
          <p:nvPr/>
        </p:nvSpPr>
        <p:spPr bwMode="auto">
          <a:xfrm>
            <a:off x="8653463" y="6594475"/>
            <a:ext cx="73025" cy="260350"/>
          </a:xfrm>
          <a:prstGeom prst="rect">
            <a:avLst/>
          </a:prstGeom>
          <a:solidFill>
            <a:srgbClr val="0C257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40" name="Rectangle 20"/>
          <p:cNvSpPr>
            <a:spLocks noChangeArrowheads="1"/>
          </p:cNvSpPr>
          <p:nvPr/>
        </p:nvSpPr>
        <p:spPr bwMode="auto">
          <a:xfrm>
            <a:off x="4787900" y="6789738"/>
            <a:ext cx="3887788" cy="69850"/>
          </a:xfrm>
          <a:prstGeom prst="rect">
            <a:avLst/>
          </a:prstGeom>
          <a:solidFill>
            <a:srgbClr val="0C257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178" name="Group 58"/>
          <p:cNvGrpSpPr>
            <a:grpSpLocks/>
          </p:cNvGrpSpPr>
          <p:nvPr/>
        </p:nvGrpSpPr>
        <p:grpSpPr bwMode="auto">
          <a:xfrm>
            <a:off x="0" y="6497638"/>
            <a:ext cx="8786813" cy="360362"/>
            <a:chOff x="0" y="4093"/>
            <a:chExt cx="5535" cy="227"/>
          </a:xfrm>
        </p:grpSpPr>
        <p:sp>
          <p:nvSpPr>
            <p:cNvPr id="5138" name="Rectangle 18"/>
            <p:cNvSpPr>
              <a:spLocks noChangeArrowheads="1"/>
            </p:cNvSpPr>
            <p:nvPr/>
          </p:nvSpPr>
          <p:spPr bwMode="auto">
            <a:xfrm>
              <a:off x="0" y="4093"/>
              <a:ext cx="5535" cy="227"/>
            </a:xfrm>
            <a:prstGeom prst="rect">
              <a:avLst/>
            </a:prstGeom>
            <a:solidFill>
              <a:srgbClr val="0C2577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77" name="Text Box 57"/>
            <p:cNvSpPr txBox="1">
              <a:spLocks noChangeArrowheads="1"/>
            </p:cNvSpPr>
            <p:nvPr/>
          </p:nvSpPr>
          <p:spPr bwMode="auto">
            <a:xfrm>
              <a:off x="2807" y="4112"/>
              <a:ext cx="2722" cy="20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b="1" dirty="0">
                  <a:latin typeface="Arial" pitchFamily="34" charset="0"/>
                  <a:cs typeface="Arial" pitchFamily="34" charset="0"/>
                </a:rPr>
                <a:t>Leiden University. The university to discover</a:t>
              </a:r>
              <a:r>
                <a:rPr lang="en-US" sz="1500" b="1" dirty="0"/>
                <a:t>.</a:t>
              </a:r>
            </a:p>
          </p:txBody>
        </p:sp>
      </p:grpSp>
      <p:grpSp>
        <p:nvGrpSpPr>
          <p:cNvPr id="5179" name="Group 59"/>
          <p:cNvGrpSpPr>
            <a:grpSpLocks/>
          </p:cNvGrpSpPr>
          <p:nvPr/>
        </p:nvGrpSpPr>
        <p:grpSpPr bwMode="auto">
          <a:xfrm>
            <a:off x="8780463" y="4695825"/>
            <a:ext cx="363537" cy="2162175"/>
            <a:chOff x="5531" y="2958"/>
            <a:chExt cx="229" cy="1362"/>
          </a:xfrm>
        </p:grpSpPr>
        <p:sp>
          <p:nvSpPr>
            <p:cNvPr id="5180" name="Rectangle 60"/>
            <p:cNvSpPr>
              <a:spLocks noChangeArrowheads="1"/>
            </p:cNvSpPr>
            <p:nvPr userDrawn="1"/>
          </p:nvSpPr>
          <p:spPr bwMode="auto">
            <a:xfrm>
              <a:off x="5531" y="2958"/>
              <a:ext cx="227" cy="227"/>
            </a:xfrm>
            <a:prstGeom prst="rect">
              <a:avLst/>
            </a:prstGeom>
            <a:solidFill>
              <a:srgbClr val="007A45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81" name="Rectangle 61"/>
            <p:cNvSpPr>
              <a:spLocks noChangeArrowheads="1"/>
            </p:cNvSpPr>
            <p:nvPr userDrawn="1"/>
          </p:nvSpPr>
          <p:spPr bwMode="auto">
            <a:xfrm>
              <a:off x="5531" y="3184"/>
              <a:ext cx="227" cy="227"/>
            </a:xfrm>
            <a:prstGeom prst="rect">
              <a:avLst/>
            </a:prstGeom>
            <a:solidFill>
              <a:srgbClr val="EB7D1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82" name="Rectangle 62"/>
            <p:cNvSpPr>
              <a:spLocks noChangeArrowheads="1"/>
            </p:cNvSpPr>
            <p:nvPr userDrawn="1"/>
          </p:nvSpPr>
          <p:spPr bwMode="auto">
            <a:xfrm>
              <a:off x="5533" y="3412"/>
              <a:ext cx="227" cy="227"/>
            </a:xfrm>
            <a:prstGeom prst="rect">
              <a:avLst/>
            </a:prstGeom>
            <a:solidFill>
              <a:srgbClr val="DEDD3A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83" name="Rectangle 63"/>
            <p:cNvSpPr>
              <a:spLocks noChangeArrowheads="1"/>
            </p:cNvSpPr>
            <p:nvPr userDrawn="1"/>
          </p:nvSpPr>
          <p:spPr bwMode="auto">
            <a:xfrm>
              <a:off x="5533" y="3639"/>
              <a:ext cx="227" cy="227"/>
            </a:xfrm>
            <a:prstGeom prst="rect">
              <a:avLst/>
            </a:prstGeom>
            <a:solidFill>
              <a:srgbClr val="B5006B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84" name="Rectangle 64"/>
            <p:cNvSpPr>
              <a:spLocks noChangeArrowheads="1"/>
            </p:cNvSpPr>
            <p:nvPr userDrawn="1"/>
          </p:nvSpPr>
          <p:spPr bwMode="auto">
            <a:xfrm>
              <a:off x="5533" y="3866"/>
              <a:ext cx="227" cy="227"/>
            </a:xfrm>
            <a:prstGeom prst="rect">
              <a:avLst/>
            </a:prstGeom>
            <a:solidFill>
              <a:srgbClr val="DC002E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85" name="Rectangle 65"/>
            <p:cNvSpPr>
              <a:spLocks noChangeArrowheads="1"/>
            </p:cNvSpPr>
            <p:nvPr userDrawn="1"/>
          </p:nvSpPr>
          <p:spPr bwMode="auto">
            <a:xfrm>
              <a:off x="5533" y="4093"/>
              <a:ext cx="227" cy="227"/>
            </a:xfrm>
            <a:prstGeom prst="rect">
              <a:avLst/>
            </a:prstGeom>
            <a:solidFill>
              <a:srgbClr val="5692C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0663" y="333375"/>
            <a:ext cx="2033587" cy="55435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333375"/>
            <a:ext cx="5949950" cy="55435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333375"/>
            <a:ext cx="8135937" cy="6334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68313" y="1268413"/>
            <a:ext cx="8135937" cy="22272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313" y="3648075"/>
            <a:ext cx="8135937" cy="22288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268413"/>
            <a:ext cx="3990975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1688" y="1268413"/>
            <a:ext cx="3992562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592B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333375"/>
            <a:ext cx="8135937" cy="63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268413"/>
            <a:ext cx="8135937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Opsomming van tekst</a:t>
            </a:r>
          </a:p>
          <a:p>
            <a:pPr lvl="0"/>
            <a:r>
              <a:rPr lang="en-US" smtClean="0"/>
              <a:t>Opsomming van tekst</a:t>
            </a:r>
          </a:p>
          <a:p>
            <a:pPr lvl="0"/>
            <a:r>
              <a:rPr lang="en-US" smtClean="0"/>
              <a:t>Opsomming van tekst</a:t>
            </a:r>
          </a:p>
          <a:p>
            <a:pPr lvl="0"/>
            <a:r>
              <a:rPr lang="en-US" smtClean="0"/>
              <a:t>Opsomming van tekst</a:t>
            </a:r>
          </a:p>
          <a:p>
            <a:pPr lvl="0"/>
            <a:r>
              <a:rPr lang="en-US" smtClean="0"/>
              <a:t>Opsomming van tekst</a:t>
            </a:r>
          </a:p>
          <a:p>
            <a:pPr lvl="0"/>
            <a:r>
              <a:rPr lang="en-US" smtClean="0"/>
              <a:t>Opsomming van tekst</a:t>
            </a:r>
          </a:p>
          <a:p>
            <a:pPr lvl="0"/>
            <a:r>
              <a:rPr lang="en-US" smtClean="0"/>
              <a:t>Opsomming van tekst</a:t>
            </a:r>
          </a:p>
        </p:txBody>
      </p:sp>
      <p:grpSp>
        <p:nvGrpSpPr>
          <p:cNvPr id="1074" name="Group 50"/>
          <p:cNvGrpSpPr>
            <a:grpSpLocks/>
          </p:cNvGrpSpPr>
          <p:nvPr/>
        </p:nvGrpSpPr>
        <p:grpSpPr bwMode="auto">
          <a:xfrm>
            <a:off x="0" y="6497638"/>
            <a:ext cx="8786813" cy="360362"/>
            <a:chOff x="0" y="4093"/>
            <a:chExt cx="5535" cy="227"/>
          </a:xfrm>
        </p:grpSpPr>
        <p:sp>
          <p:nvSpPr>
            <p:cNvPr id="1075" name="Rectangle 51"/>
            <p:cNvSpPr>
              <a:spLocks noChangeArrowheads="1"/>
            </p:cNvSpPr>
            <p:nvPr/>
          </p:nvSpPr>
          <p:spPr bwMode="auto">
            <a:xfrm>
              <a:off x="0" y="4093"/>
              <a:ext cx="5535" cy="227"/>
            </a:xfrm>
            <a:prstGeom prst="rect">
              <a:avLst/>
            </a:prstGeom>
            <a:solidFill>
              <a:srgbClr val="0C2577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76" name="Text Box 52"/>
            <p:cNvSpPr txBox="1">
              <a:spLocks noChangeArrowheads="1"/>
            </p:cNvSpPr>
            <p:nvPr/>
          </p:nvSpPr>
          <p:spPr bwMode="auto">
            <a:xfrm>
              <a:off x="2807" y="4112"/>
              <a:ext cx="2722" cy="20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b="1">
                  <a:latin typeface="Arial" pitchFamily="34" charset="0"/>
                  <a:cs typeface="Arial" pitchFamily="34" charset="0"/>
                </a:rPr>
                <a:t>Leiden University. The university to discover.</a:t>
              </a:r>
            </a:p>
          </p:txBody>
        </p:sp>
      </p:grpSp>
      <p:grpSp>
        <p:nvGrpSpPr>
          <p:cNvPr id="1077" name="Group 53"/>
          <p:cNvGrpSpPr>
            <a:grpSpLocks/>
          </p:cNvGrpSpPr>
          <p:nvPr/>
        </p:nvGrpSpPr>
        <p:grpSpPr bwMode="auto">
          <a:xfrm>
            <a:off x="8780463" y="4695825"/>
            <a:ext cx="363537" cy="2162175"/>
            <a:chOff x="5531" y="2958"/>
            <a:chExt cx="229" cy="1362"/>
          </a:xfrm>
        </p:grpSpPr>
        <p:sp>
          <p:nvSpPr>
            <p:cNvPr id="1078" name="Rectangle 54"/>
            <p:cNvSpPr>
              <a:spLocks noChangeArrowheads="1"/>
            </p:cNvSpPr>
            <p:nvPr userDrawn="1"/>
          </p:nvSpPr>
          <p:spPr bwMode="auto">
            <a:xfrm>
              <a:off x="5531" y="2958"/>
              <a:ext cx="227" cy="227"/>
            </a:xfrm>
            <a:prstGeom prst="rect">
              <a:avLst/>
            </a:prstGeom>
            <a:solidFill>
              <a:srgbClr val="007A45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79" name="Rectangle 55"/>
            <p:cNvSpPr>
              <a:spLocks noChangeArrowheads="1"/>
            </p:cNvSpPr>
            <p:nvPr userDrawn="1"/>
          </p:nvSpPr>
          <p:spPr bwMode="auto">
            <a:xfrm>
              <a:off x="5531" y="3184"/>
              <a:ext cx="227" cy="227"/>
            </a:xfrm>
            <a:prstGeom prst="rect">
              <a:avLst/>
            </a:prstGeom>
            <a:solidFill>
              <a:srgbClr val="EB7D1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0" name="Rectangle 56"/>
            <p:cNvSpPr>
              <a:spLocks noChangeArrowheads="1"/>
            </p:cNvSpPr>
            <p:nvPr userDrawn="1"/>
          </p:nvSpPr>
          <p:spPr bwMode="auto">
            <a:xfrm>
              <a:off x="5533" y="3412"/>
              <a:ext cx="227" cy="227"/>
            </a:xfrm>
            <a:prstGeom prst="rect">
              <a:avLst/>
            </a:prstGeom>
            <a:solidFill>
              <a:srgbClr val="DEDD3A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1" name="Rectangle 57"/>
            <p:cNvSpPr>
              <a:spLocks noChangeArrowheads="1"/>
            </p:cNvSpPr>
            <p:nvPr userDrawn="1"/>
          </p:nvSpPr>
          <p:spPr bwMode="auto">
            <a:xfrm>
              <a:off x="5533" y="3639"/>
              <a:ext cx="227" cy="227"/>
            </a:xfrm>
            <a:prstGeom prst="rect">
              <a:avLst/>
            </a:prstGeom>
            <a:solidFill>
              <a:srgbClr val="B5006B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2" name="Rectangle 58"/>
            <p:cNvSpPr>
              <a:spLocks noChangeArrowheads="1"/>
            </p:cNvSpPr>
            <p:nvPr userDrawn="1"/>
          </p:nvSpPr>
          <p:spPr bwMode="auto">
            <a:xfrm>
              <a:off x="5533" y="3866"/>
              <a:ext cx="227" cy="227"/>
            </a:xfrm>
            <a:prstGeom prst="rect">
              <a:avLst/>
            </a:prstGeom>
            <a:solidFill>
              <a:srgbClr val="DC002E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3" name="Rectangle 59"/>
            <p:cNvSpPr>
              <a:spLocks noChangeArrowheads="1"/>
            </p:cNvSpPr>
            <p:nvPr userDrawn="1"/>
          </p:nvSpPr>
          <p:spPr bwMode="auto">
            <a:xfrm>
              <a:off x="5533" y="4093"/>
              <a:ext cx="227" cy="227"/>
            </a:xfrm>
            <a:prstGeom prst="rect">
              <a:avLst/>
            </a:prstGeom>
            <a:solidFill>
              <a:srgbClr val="5692C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Minion" pitchFamily="2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Minion" pitchFamily="2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Minion" pitchFamily="2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Minion" pitchFamily="2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Minion" pitchFamily="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Minion" pitchFamily="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Minion" pitchFamily="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Minion" pitchFamily="2" charset="0"/>
        </a:defRPr>
      </a:lvl9pPr>
    </p:titleStyle>
    <p:bodyStyle>
      <a:lvl1pPr marL="342900" indent="-342900" algn="l" rtl="0" fontAlgn="base">
        <a:lnSpc>
          <a:spcPct val="95000"/>
        </a:lnSpc>
        <a:spcBef>
          <a:spcPct val="0"/>
        </a:spcBef>
        <a:spcAft>
          <a:spcPct val="0"/>
        </a:spcAft>
        <a:buFont typeface="Arial" charset="0"/>
        <a:buChar char="-"/>
        <a:defRPr sz="3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-"/>
        <a:defRPr sz="3200">
          <a:solidFill>
            <a:schemeClr val="bg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en.nl/docs/20071011154330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611188" y="4437063"/>
            <a:ext cx="7921625" cy="504825"/>
          </a:xfrm>
        </p:spPr>
        <p:txBody>
          <a:bodyPr/>
          <a:lstStyle/>
          <a:p>
            <a:pPr algn="ctr"/>
            <a:r>
              <a:rPr lang="en-US" sz="1400">
                <a:latin typeface="Arial" pitchFamily="34" charset="0"/>
                <a:cs typeface="Arial" pitchFamily="34" charset="0"/>
              </a:rPr>
              <a:t>Moving the Past into the Future: Special Collections in a Digital Age</a:t>
            </a:r>
          </a:p>
          <a:p>
            <a:pPr algn="ctr"/>
            <a:r>
              <a:rPr lang="en-US" sz="1400">
                <a:latin typeface="Arial" pitchFamily="34" charset="0"/>
                <a:cs typeface="Arial" pitchFamily="34" charset="0"/>
              </a:rPr>
              <a:t>2010 RLG Partnership European Meeting, St-Anne’s College, Oxford University, 12-13 October 2010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468313" y="304800"/>
            <a:ext cx="8207375" cy="3810000"/>
          </a:xfrm>
          <a:noFill/>
          <a:ln/>
        </p:spPr>
        <p:txBody>
          <a:bodyPr/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It’s not about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digitising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br>
              <a:rPr lang="en-US" dirty="0">
                <a:latin typeface="Arial" pitchFamily="34" charset="0"/>
                <a:cs typeface="Arial" pitchFamily="34" charset="0"/>
              </a:rPr>
            </a:br>
            <a:r>
              <a:rPr lang="en-US" dirty="0">
                <a:latin typeface="Arial" pitchFamily="34" charset="0"/>
                <a:cs typeface="Arial" pitchFamily="34" charset="0"/>
              </a:rPr>
              <a:t>special collections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, stupid, it’s about research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br>
              <a:rPr lang="en-US" sz="2800" dirty="0">
                <a:latin typeface="Arial" pitchFamily="34" charset="0"/>
                <a:cs typeface="Arial" pitchFamily="34" charset="0"/>
              </a:rPr>
            </a:br>
            <a:r>
              <a:rPr lang="en-US" sz="2800" dirty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>
                <a:latin typeface="Arial" pitchFamily="34" charset="0"/>
                <a:cs typeface="Arial" pitchFamily="34" charset="0"/>
              </a:rPr>
            </a:br>
            <a:r>
              <a:rPr lang="en-US" sz="2400" dirty="0">
                <a:latin typeface="Arial" pitchFamily="34" charset="0"/>
                <a:cs typeface="Arial" pitchFamily="34" charset="0"/>
              </a:rPr>
              <a:t>Kurt De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Belder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/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en-US" sz="2000" dirty="0">
                <a:latin typeface="Arial" pitchFamily="34" charset="0"/>
                <a:cs typeface="Arial" pitchFamily="34" charset="0"/>
              </a:rPr>
              <a:t/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en-US" sz="1600" dirty="0">
                <a:latin typeface="Arial" pitchFamily="34" charset="0"/>
                <a:cs typeface="Arial" pitchFamily="34" charset="0"/>
              </a:rPr>
              <a:t>University Librarian</a:t>
            </a:r>
            <a:br>
              <a:rPr lang="en-US" sz="1600" dirty="0">
                <a:latin typeface="Arial" pitchFamily="34" charset="0"/>
                <a:cs typeface="Arial" pitchFamily="34" charset="0"/>
              </a:rPr>
            </a:br>
            <a:r>
              <a:rPr lang="en-US" sz="1600" dirty="0">
                <a:latin typeface="Arial" pitchFamily="34" charset="0"/>
                <a:cs typeface="Arial" pitchFamily="34" charset="0"/>
              </a:rPr>
              <a:t>Director Leiden University Libraries &amp; Leiden University Press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8351837" cy="633413"/>
          </a:xfrm>
        </p:spPr>
        <p:txBody>
          <a:bodyPr/>
          <a:lstStyle/>
          <a:p>
            <a:r>
              <a:rPr lang="en-US" sz="4000">
                <a:latin typeface="Arial" pitchFamily="34" charset="0"/>
                <a:cs typeface="Arial" pitchFamily="34" charset="0"/>
              </a:rPr>
              <a:t>Characteristics of humanities research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>
                <a:latin typeface="Arial" pitchFamily="34" charset="0"/>
                <a:cs typeface="Arial" pitchFamily="34" charset="0"/>
              </a:rPr>
              <a:t>From research project to research programme</a:t>
            </a:r>
          </a:p>
          <a:p>
            <a:pPr>
              <a:buFont typeface="Wingdings" pitchFamily="2" charset="2"/>
              <a:buChar char="§"/>
            </a:pPr>
            <a:r>
              <a:rPr lang="en-US">
                <a:latin typeface="Arial" pitchFamily="34" charset="0"/>
                <a:cs typeface="Arial" pitchFamily="34" charset="0"/>
              </a:rPr>
              <a:t>From the individual scholar to a group of researchers who are collaborating</a:t>
            </a:r>
          </a:p>
          <a:p>
            <a:pPr>
              <a:buFont typeface="Wingdings" pitchFamily="2" charset="2"/>
              <a:buChar char="§"/>
            </a:pPr>
            <a:r>
              <a:rPr lang="en-US">
                <a:latin typeface="Arial" pitchFamily="34" charset="0"/>
                <a:cs typeface="Arial" pitchFamily="34" charset="0"/>
              </a:rPr>
              <a:t>From discipline oriented to multi-disciplinary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000">
                <a:latin typeface="Arial" pitchFamily="34" charset="0"/>
                <a:ea typeface="Gulim" pitchFamily="34" charset="-127"/>
                <a:cs typeface="Arial" pitchFamily="34" charset="0"/>
              </a:rPr>
              <a:t>Science paradigms (Jim Gray)</a:t>
            </a:r>
            <a:endParaRPr lang="en-US" sz="400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9159" name="Picture 7"/>
          <p:cNvPicPr>
            <a:picLocks noChangeAspect="1" noChangeArrowheads="1"/>
          </p:cNvPicPr>
          <p:nvPr/>
        </p:nvPicPr>
        <p:blipFill>
          <a:blip r:embed="rId2" cstate="print"/>
          <a:srcRect l="23849" t="21927" r="26640" b="16795"/>
          <a:stretch>
            <a:fillRect/>
          </a:stretch>
        </p:blipFill>
        <p:spPr bwMode="auto">
          <a:xfrm>
            <a:off x="1619250" y="1268413"/>
            <a:ext cx="5545138" cy="4392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250825" y="5876925"/>
            <a:ext cx="8280400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200" i="1">
                <a:latin typeface="Arial" pitchFamily="34" charset="0"/>
                <a:cs typeface="Arial" pitchFamily="34" charset="0"/>
              </a:rPr>
              <a:t>The Fourth Paradigm: Data-Intensive Scientific Discovery</a:t>
            </a:r>
            <a:r>
              <a:rPr lang="en-US" sz="1200">
                <a:latin typeface="Arial" pitchFamily="34" charset="0"/>
                <a:cs typeface="Arial" pitchFamily="34" charset="0"/>
              </a:rPr>
              <a:t>, 2009, p. xx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8351837" cy="633413"/>
          </a:xfrm>
        </p:spPr>
        <p:txBody>
          <a:bodyPr/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Characteristics of humanities research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5000"/>
              </a:lnSpc>
              <a:buFont typeface="Wingdings" pitchFamily="2" charset="2"/>
              <a:buChar char="§"/>
            </a:pPr>
            <a:r>
              <a:rPr lang="en-US" dirty="0">
                <a:latin typeface="Arial" pitchFamily="34" charset="0"/>
                <a:cs typeface="Arial" pitchFamily="34" charset="0"/>
              </a:rPr>
              <a:t>From research project to research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programme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5000"/>
              </a:lnSpc>
              <a:buFont typeface="Wingdings" pitchFamily="2" charset="2"/>
              <a:buChar char="§"/>
            </a:pPr>
            <a:r>
              <a:rPr lang="en-US" dirty="0">
                <a:latin typeface="Arial" pitchFamily="34" charset="0"/>
                <a:cs typeface="Arial" pitchFamily="34" charset="0"/>
              </a:rPr>
              <a:t>From the individual scholar to a group of researchers who are collaborating</a:t>
            </a:r>
          </a:p>
          <a:p>
            <a:pPr>
              <a:lnSpc>
                <a:spcPct val="85000"/>
              </a:lnSpc>
              <a:buFont typeface="Wingdings" pitchFamily="2" charset="2"/>
              <a:buChar char="§"/>
            </a:pPr>
            <a:r>
              <a:rPr lang="en-US" dirty="0">
                <a:latin typeface="Arial" pitchFamily="34" charset="0"/>
                <a:cs typeface="Arial" pitchFamily="34" charset="0"/>
              </a:rPr>
              <a:t>From discipline oriented to multi-disciplinary research</a:t>
            </a:r>
          </a:p>
          <a:p>
            <a:pPr>
              <a:lnSpc>
                <a:spcPct val="85000"/>
              </a:lnSpc>
              <a:buFont typeface="Wingdings" pitchFamily="2" charset="2"/>
              <a:buChar char="§"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5000"/>
              </a:lnSpc>
              <a:buFont typeface="Wingdings" pitchFamily="2" charset="2"/>
              <a:buChar char="§"/>
            </a:pPr>
            <a:r>
              <a:rPr lang="en-US" dirty="0">
                <a:latin typeface="Arial" pitchFamily="34" charset="0"/>
                <a:cs typeface="Arial" pitchFamily="34" charset="0"/>
              </a:rPr>
              <a:t>From the text as book to the text as corpus/database</a:t>
            </a:r>
          </a:p>
          <a:p>
            <a:pPr>
              <a:lnSpc>
                <a:spcPct val="85000"/>
              </a:lnSpc>
              <a:buFont typeface="Wingdings" pitchFamily="2" charset="2"/>
              <a:buChar char="§"/>
            </a:pPr>
            <a:r>
              <a:rPr lang="en-US" dirty="0">
                <a:latin typeface="Arial" pitchFamily="34" charset="0"/>
                <a:cs typeface="Arial" pitchFamily="34" charset="0"/>
              </a:rPr>
              <a:t>From the scholar as reader to the computer as reader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Arial" pitchFamily="34" charset="0"/>
                <a:cs typeface="Arial" pitchFamily="34" charset="0"/>
              </a:rPr>
              <a:t>Computational or e-humanities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>
                <a:latin typeface="Arial" pitchFamily="34" charset="0"/>
                <a:cs typeface="Arial" pitchFamily="34" charset="0"/>
              </a:rPr>
              <a:t>Vasts amount of date are of limited value </a:t>
            </a:r>
          </a:p>
          <a:p>
            <a:pPr lvl="1">
              <a:spcBef>
                <a:spcPct val="0"/>
              </a:spcBef>
              <a:buFont typeface="Wingdings" pitchFamily="2" charset="2"/>
              <a:buChar char="§"/>
            </a:pPr>
            <a:r>
              <a:rPr lang="en-US">
                <a:latin typeface="Arial" pitchFamily="34" charset="0"/>
                <a:cs typeface="Arial" pitchFamily="34" charset="0"/>
              </a:rPr>
              <a:t>if data mining technologies are not available</a:t>
            </a:r>
          </a:p>
          <a:p>
            <a:pPr lvl="1">
              <a:spcBef>
                <a:spcPct val="0"/>
              </a:spcBef>
              <a:buFont typeface="Wingdings" pitchFamily="2" charset="2"/>
              <a:buChar char="§"/>
            </a:pPr>
            <a:r>
              <a:rPr lang="en-US">
                <a:latin typeface="Arial" pitchFamily="34" charset="0"/>
                <a:cs typeface="Arial" pitchFamily="34" charset="0"/>
              </a:rPr>
              <a:t>if access is limited</a:t>
            </a:r>
          </a:p>
          <a:p>
            <a:pPr lvl="1">
              <a:spcBef>
                <a:spcPct val="0"/>
              </a:spcBef>
              <a:buFont typeface="Wingdings" pitchFamily="2" charset="2"/>
              <a:buChar char="§"/>
            </a:pPr>
            <a:r>
              <a:rPr lang="en-US">
                <a:latin typeface="Arial" pitchFamily="34" charset="0"/>
                <a:cs typeface="Arial" pitchFamily="34" charset="0"/>
              </a:rPr>
              <a:t>if the knowledge infrastructure does not exist to create new knowledge from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Arial" pitchFamily="34" charset="0"/>
                <a:cs typeface="Arial" pitchFamily="34" charset="0"/>
              </a:rPr>
              <a:t>Computational or e-humanities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sz="2800">
                <a:latin typeface="Arial" pitchFamily="34" charset="0"/>
                <a:cs typeface="Arial" pitchFamily="34" charset="0"/>
              </a:rPr>
              <a:t>Application in humanities: </a:t>
            </a:r>
          </a:p>
          <a:p>
            <a:pPr lvl="1">
              <a:spcBef>
                <a:spcPct val="0"/>
              </a:spcBef>
              <a:buFont typeface="Wingdings" pitchFamily="2" charset="2"/>
              <a:buChar char="§"/>
            </a:pPr>
            <a:r>
              <a:rPr lang="en-US" sz="2800">
                <a:latin typeface="Arial" pitchFamily="34" charset="0"/>
                <a:cs typeface="Arial" pitchFamily="34" charset="0"/>
              </a:rPr>
              <a:t>pattern recognition</a:t>
            </a:r>
          </a:p>
          <a:p>
            <a:pPr lvl="1">
              <a:spcBef>
                <a:spcPct val="0"/>
              </a:spcBef>
              <a:buFont typeface="Wingdings" pitchFamily="2" charset="2"/>
              <a:buChar char="§"/>
            </a:pPr>
            <a:r>
              <a:rPr lang="en-US" sz="2800">
                <a:latin typeface="Arial" pitchFamily="34" charset="0"/>
                <a:cs typeface="Arial" pitchFamily="34" charset="0"/>
              </a:rPr>
              <a:t>sequence analysis in text and historical data</a:t>
            </a:r>
          </a:p>
          <a:p>
            <a:pPr lvl="1">
              <a:spcBef>
                <a:spcPct val="0"/>
              </a:spcBef>
              <a:buFont typeface="Wingdings" pitchFamily="2" charset="2"/>
              <a:buChar char="§"/>
            </a:pPr>
            <a:r>
              <a:rPr lang="en-US" sz="2800">
                <a:latin typeface="Arial" pitchFamily="34" charset="0"/>
                <a:cs typeface="Arial" pitchFamily="34" charset="0"/>
              </a:rPr>
              <a:t>modelling and simulation</a:t>
            </a:r>
          </a:p>
          <a:p>
            <a:pPr lvl="1">
              <a:spcBef>
                <a:spcPct val="0"/>
              </a:spcBef>
              <a:buFont typeface="Wingdings" pitchFamily="2" charset="2"/>
              <a:buChar char="§"/>
            </a:pPr>
            <a:r>
              <a:rPr lang="en-US" sz="2800">
                <a:latin typeface="Arial" pitchFamily="34" charset="0"/>
                <a:cs typeface="Arial" pitchFamily="34" charset="0"/>
              </a:rPr>
              <a:t>development of algorithms and the presentation of the results in images and sound </a:t>
            </a:r>
          </a:p>
          <a:p>
            <a:pPr lvl="1">
              <a:spcBef>
                <a:spcPct val="0"/>
              </a:spcBef>
              <a:buFont typeface="Wingdings" pitchFamily="2" charset="2"/>
              <a:buChar char="§"/>
            </a:pPr>
            <a:endParaRPr lang="en-US" sz="2800">
              <a:latin typeface="Arial" pitchFamily="34" charset="0"/>
              <a:cs typeface="Arial" pitchFamily="34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n-US" sz="2800">
                <a:latin typeface="Arial" pitchFamily="34" charset="0"/>
                <a:cs typeface="Arial" pitchFamily="34" charset="0"/>
              </a:rPr>
              <a:t>It also includes innovative ways of data acquisition, validation, storage, documentation (annotation), processing and dissemination.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Arial" pitchFamily="34" charset="0"/>
                <a:cs typeface="Arial" pitchFamily="34" charset="0"/>
              </a:rPr>
              <a:t>Jim Michalko/Nick Poole debate *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8163" indent="-538163">
              <a:buFont typeface="Arial" charset="0"/>
              <a:buNone/>
            </a:pPr>
            <a:r>
              <a:rPr lang="en-US" sz="2400">
                <a:latin typeface="Arial" pitchFamily="34" charset="0"/>
                <a:cs typeface="Arial" pitchFamily="34" charset="0"/>
              </a:rPr>
              <a:t>JM: digitise everything, if necessary “quantity wins from quality”</a:t>
            </a:r>
          </a:p>
          <a:p>
            <a:pPr marL="538163" indent="-538163">
              <a:buFont typeface="Arial" charset="0"/>
              <a:buNone/>
            </a:pPr>
            <a:r>
              <a:rPr lang="en-US" sz="2400">
                <a:latin typeface="Arial" pitchFamily="34" charset="0"/>
                <a:cs typeface="Arial" pitchFamily="34" charset="0"/>
              </a:rPr>
              <a:t>NP: digitise only what is worth while; digitisation-on-demand; cost-of-ownership is unsustainable</a:t>
            </a:r>
          </a:p>
          <a:p>
            <a:pPr marL="538163" indent="-538163">
              <a:buFont typeface="Arial" charset="0"/>
              <a:buNone/>
            </a:pPr>
            <a:endParaRPr lang="en-US" sz="2400">
              <a:latin typeface="Arial" pitchFamily="34" charset="0"/>
              <a:cs typeface="Arial" pitchFamily="34" charset="0"/>
            </a:endParaRPr>
          </a:p>
          <a:p>
            <a:pPr marL="538163" indent="-538163">
              <a:buFont typeface="Arial" charset="0"/>
              <a:buNone/>
            </a:pPr>
            <a:r>
              <a:rPr lang="en-US" sz="2400">
                <a:latin typeface="Arial" pitchFamily="34" charset="0"/>
                <a:cs typeface="Arial" pitchFamily="34" charset="0"/>
              </a:rPr>
              <a:t>JM: access generates interest and use; “discovery happens elsewhere”</a:t>
            </a:r>
          </a:p>
          <a:p>
            <a:pPr marL="538163" indent="-538163">
              <a:buFont typeface="Arial" charset="0"/>
              <a:buNone/>
            </a:pPr>
            <a:r>
              <a:rPr lang="en-US" sz="2400">
                <a:latin typeface="Arial" pitchFamily="34" charset="0"/>
                <a:cs typeface="Arial" pitchFamily="34" charset="0"/>
              </a:rPr>
              <a:t>NP: access does not automatically lead to ‘value’</a:t>
            </a:r>
          </a:p>
          <a:p>
            <a:pPr marL="538163" indent="-538163">
              <a:buFont typeface="Arial" charset="0"/>
              <a:buNone/>
            </a:pPr>
            <a:endParaRPr lang="en-US" sz="2400">
              <a:latin typeface="Arial" pitchFamily="34" charset="0"/>
              <a:cs typeface="Arial" pitchFamily="34" charset="0"/>
            </a:endParaRPr>
          </a:p>
          <a:p>
            <a:pPr marL="538163" indent="-538163">
              <a:buFont typeface="Arial" charset="0"/>
              <a:buNone/>
            </a:pPr>
            <a:r>
              <a:rPr lang="en-US" sz="2400">
                <a:latin typeface="Arial" pitchFamily="34" charset="0"/>
                <a:cs typeface="Arial" pitchFamily="34" charset="0"/>
              </a:rPr>
              <a:t>JM: digitisation leads to convergence of libraries, museums and archives</a:t>
            </a:r>
          </a:p>
          <a:p>
            <a:pPr marL="538163" indent="-538163">
              <a:buFont typeface="Arial" charset="0"/>
              <a:buNone/>
            </a:pPr>
            <a:r>
              <a:rPr lang="en-US" sz="2400">
                <a:latin typeface="Arial" pitchFamily="34" charset="0"/>
                <a:cs typeface="Arial" pitchFamily="34" charset="0"/>
              </a:rPr>
              <a:t>NP: museum objects, books and manuscripts are very different and pose different kind of demands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468313" y="6021388"/>
            <a:ext cx="8207375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200">
                <a:latin typeface="Arial" pitchFamily="34" charset="0"/>
                <a:cs typeface="Arial" pitchFamily="34" charset="0"/>
              </a:rPr>
              <a:t>Dutch Digital Heritage Conference, Rotterdam, The Netherlands, December 12-13, 2008 - www.den.nl/docs/20071011154330</a:t>
            </a:r>
            <a:r>
              <a:rPr lang="en-US" sz="1200">
                <a:latin typeface="Arial" pitchFamily="34" charset="0"/>
                <a:cs typeface="Arial" pitchFamily="34" charset="0"/>
                <a:hlinkClick r:id="rId2"/>
              </a:rPr>
              <a:t> </a:t>
            </a:r>
            <a:endParaRPr lang="en-US" sz="12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8207375" cy="633413"/>
          </a:xfrm>
        </p:spPr>
        <p:txBody>
          <a:bodyPr/>
          <a:lstStyle/>
          <a:p>
            <a:r>
              <a:rPr lang="en-US" sz="4000">
                <a:latin typeface="Arial" pitchFamily="34" charset="0"/>
                <a:cs typeface="Arial" pitchFamily="34" charset="0"/>
              </a:rPr>
              <a:t>What about the research perspective? 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424862" cy="460851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>
                <a:latin typeface="Arial" pitchFamily="34" charset="0"/>
                <a:cs typeface="Arial" pitchFamily="34" charset="0"/>
              </a:rPr>
              <a:t>Remember: debate in context of cultural heritage!</a:t>
            </a:r>
          </a:p>
          <a:p>
            <a:pPr>
              <a:buFont typeface="Wingdings" pitchFamily="2" charset="2"/>
              <a:buChar char="§"/>
            </a:pPr>
            <a:endParaRPr lang="en-US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>
                <a:latin typeface="Arial" pitchFamily="34" charset="0"/>
                <a:cs typeface="Arial" pitchFamily="34" charset="0"/>
              </a:rPr>
              <a:t>Digitising everything (JM) just to grant access doesn’t lead to the right type of access.</a:t>
            </a:r>
          </a:p>
          <a:p>
            <a:pPr>
              <a:buFont typeface="Wingdings" pitchFamily="2" charset="2"/>
              <a:buChar char="§"/>
            </a:pPr>
            <a:r>
              <a:rPr lang="en-US">
                <a:latin typeface="Arial" pitchFamily="34" charset="0"/>
                <a:cs typeface="Arial" pitchFamily="34" charset="0"/>
              </a:rPr>
              <a:t>Applying market forces (NP) will not bring about the research possibilities that we need.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Arial" pitchFamily="34" charset="0"/>
                <a:cs typeface="Arial" pitchFamily="34" charset="0"/>
              </a:rPr>
              <a:t>What about the research perspective? 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>
                <a:latin typeface="Arial" pitchFamily="34" charset="0"/>
                <a:cs typeface="Arial" pitchFamily="34" charset="0"/>
              </a:rPr>
              <a:t>If the possibility of innovative research is the value that is delivered by digitisation</a:t>
            </a:r>
          </a:p>
          <a:p>
            <a:pPr lvl="1">
              <a:buFont typeface="Wingdings" pitchFamily="2" charset="2"/>
              <a:buChar char="ü"/>
            </a:pPr>
            <a:r>
              <a:rPr lang="en-US">
                <a:latin typeface="Arial" pitchFamily="34" charset="0"/>
                <a:cs typeface="Arial" pitchFamily="34" charset="0"/>
              </a:rPr>
              <a:t>the traditional models of digitisation do not deliver</a:t>
            </a:r>
          </a:p>
          <a:p>
            <a:pPr lvl="1">
              <a:buFont typeface="Wingdings" pitchFamily="2" charset="2"/>
              <a:buChar char="ü"/>
            </a:pPr>
            <a:r>
              <a:rPr lang="en-US">
                <a:latin typeface="Arial" pitchFamily="34" charset="0"/>
                <a:cs typeface="Arial" pitchFamily="34" charset="0"/>
              </a:rPr>
              <a:t>the Google model is insufficient  </a:t>
            </a:r>
          </a:p>
          <a:p>
            <a:pPr lvl="2">
              <a:buFont typeface="Wingdings" pitchFamily="2" charset="2"/>
              <a:buNone/>
            </a:pPr>
            <a:r>
              <a:rPr lang="en-US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+ Google’s business model runs counter to the demands of innovative research and digitisation.</a:t>
            </a:r>
          </a:p>
          <a:p>
            <a:pPr lvl="2">
              <a:buFont typeface="Wingdings" pitchFamily="2" charset="2"/>
              <a:buNone/>
            </a:pPr>
            <a:r>
              <a:rPr lang="en-US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+ The necessary investments to upgrade could not be recouped from the consumer market.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8569325" cy="633413"/>
          </a:xfrm>
        </p:spPr>
        <p:txBody>
          <a:bodyPr/>
          <a:lstStyle/>
          <a:p>
            <a:r>
              <a:rPr lang="en-US" sz="4000">
                <a:latin typeface="Arial" pitchFamily="34" charset="0"/>
                <a:cs typeface="Arial" pitchFamily="34" charset="0"/>
              </a:rPr>
              <a:t>What about the research perspective?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>
                <a:latin typeface="Arial" pitchFamily="34" charset="0"/>
                <a:cs typeface="Arial" pitchFamily="34" charset="0"/>
              </a:rPr>
              <a:t>NP: “The philosophy of mass-digitisation is based on the principle of the </a:t>
            </a:r>
            <a:r>
              <a:rPr lang="en-US" i="1">
                <a:latin typeface="Arial" pitchFamily="34" charset="0"/>
                <a:cs typeface="Arial" pitchFamily="34" charset="0"/>
              </a:rPr>
              <a:t>right to access</a:t>
            </a:r>
            <a:endParaRPr lang="en-US">
              <a:latin typeface="Arial" pitchFamily="34" charset="0"/>
              <a:cs typeface="Arial" pitchFamily="34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n-US">
                <a:latin typeface="Arial" pitchFamily="34" charset="0"/>
                <a:cs typeface="Arial" pitchFamily="34" charset="0"/>
              </a:rPr>
              <a:t>The right to access is based on a socialist view of public ownership of culture.”</a:t>
            </a:r>
          </a:p>
          <a:p>
            <a:pPr marL="0" indent="0">
              <a:buFont typeface="Wingdings" pitchFamily="2" charset="2"/>
              <a:buNone/>
            </a:pPr>
            <a:endParaRPr lang="en-US">
              <a:latin typeface="Arial" pitchFamily="34" charset="0"/>
              <a:cs typeface="Arial" pitchFamily="34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n-US">
                <a:latin typeface="Arial" pitchFamily="34" charset="0"/>
                <a:cs typeface="Arial" pitchFamily="34" charset="0"/>
              </a:rPr>
              <a:t>No: the philosophy of mass-digitisation is based on the requirements of science/scholarship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8496300" cy="633413"/>
          </a:xfrm>
        </p:spPr>
        <p:txBody>
          <a:bodyPr/>
          <a:lstStyle/>
          <a:p>
            <a:r>
              <a:rPr lang="en-US" sz="4000">
                <a:latin typeface="Arial" pitchFamily="34" charset="0"/>
                <a:cs typeface="Arial" pitchFamily="34" charset="0"/>
              </a:rPr>
              <a:t>What about the research perspective?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5000"/>
              </a:lnSpc>
              <a:buFont typeface="Wingdings" pitchFamily="2" charset="2"/>
              <a:buChar char="§"/>
            </a:pPr>
            <a:r>
              <a:rPr lang="en-US">
                <a:latin typeface="Arial" pitchFamily="34" charset="0"/>
                <a:cs typeface="Arial" pitchFamily="34" charset="0"/>
              </a:rPr>
              <a:t>Quantity is essential</a:t>
            </a:r>
          </a:p>
          <a:p>
            <a:pPr>
              <a:lnSpc>
                <a:spcPct val="85000"/>
              </a:lnSpc>
              <a:buFont typeface="Wingdings" pitchFamily="2" charset="2"/>
              <a:buChar char="§"/>
            </a:pPr>
            <a:r>
              <a:rPr lang="en-US">
                <a:latin typeface="Arial" pitchFamily="34" charset="0"/>
                <a:cs typeface="Arial" pitchFamily="34" charset="0"/>
              </a:rPr>
              <a:t>Don’t select (has indeed already been done)</a:t>
            </a:r>
          </a:p>
          <a:p>
            <a:pPr>
              <a:lnSpc>
                <a:spcPct val="85000"/>
              </a:lnSpc>
              <a:buFont typeface="Wingdings" pitchFamily="2" charset="2"/>
              <a:buChar char="§"/>
            </a:pPr>
            <a:r>
              <a:rPr lang="en-US">
                <a:latin typeface="Arial" pitchFamily="34" charset="0"/>
                <a:cs typeface="Arial" pitchFamily="34" charset="0"/>
              </a:rPr>
              <a:t>Quality can be enhanced</a:t>
            </a:r>
          </a:p>
          <a:p>
            <a:pPr>
              <a:lnSpc>
                <a:spcPct val="85000"/>
              </a:lnSpc>
              <a:buFont typeface="Wingdings" pitchFamily="2" charset="2"/>
              <a:buChar char="§"/>
            </a:pPr>
            <a:r>
              <a:rPr lang="en-US">
                <a:latin typeface="Arial" pitchFamily="34" charset="0"/>
                <a:cs typeface="Arial" pitchFamily="34" charset="0"/>
              </a:rPr>
              <a:t>Make tools available for data enrichment, correction, manipulation, mashing, mining, etc. </a:t>
            </a:r>
          </a:p>
          <a:p>
            <a:pPr>
              <a:lnSpc>
                <a:spcPct val="85000"/>
              </a:lnSpc>
              <a:buFont typeface="Wingdings" pitchFamily="2" charset="2"/>
              <a:buChar char="§"/>
            </a:pPr>
            <a:r>
              <a:rPr lang="en-US">
                <a:latin typeface="Arial" pitchFamily="34" charset="0"/>
                <a:cs typeface="Arial" pitchFamily="34" charset="0"/>
              </a:rPr>
              <a:t>Make the ‘bare’ data available for scholars.</a:t>
            </a:r>
          </a:p>
          <a:p>
            <a:pPr>
              <a:lnSpc>
                <a:spcPct val="85000"/>
              </a:lnSpc>
              <a:buFont typeface="Wingdings" pitchFamily="2" charset="2"/>
              <a:buChar char="§"/>
            </a:pPr>
            <a:endParaRPr lang="en-US">
              <a:latin typeface="Arial" pitchFamily="34" charset="0"/>
              <a:cs typeface="Arial" pitchFamily="34" charset="0"/>
            </a:endParaRPr>
          </a:p>
          <a:p>
            <a:pPr>
              <a:lnSpc>
                <a:spcPct val="85000"/>
              </a:lnSpc>
              <a:buFont typeface="Wingdings" pitchFamily="2" charset="2"/>
              <a:buChar char="§"/>
            </a:pPr>
            <a:r>
              <a:rPr lang="en-US">
                <a:latin typeface="Arial" pitchFamily="34" charset="0"/>
                <a:cs typeface="Arial" pitchFamily="34" charset="0"/>
              </a:rPr>
              <a:t>BTW this is another laboratory just like the Large Hadron Collider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Arial" pitchFamily="34" charset="0"/>
                <a:cs typeface="Arial" pitchFamily="34" charset="0"/>
              </a:rPr>
              <a:t>Digitisation of special collections</a:t>
            </a:r>
            <a:r>
              <a:rPr lang="en-US" altLang="ko-KR" sz="4000">
                <a:latin typeface="Arial" pitchFamily="34" charset="0"/>
                <a:ea typeface="Gulim" pitchFamily="34" charset="-127"/>
                <a:cs typeface="Arial" pitchFamily="34" charset="0"/>
              </a:rPr>
              <a:t> (#1)</a:t>
            </a:r>
            <a:endParaRPr lang="en-US" sz="4000">
              <a:latin typeface="Arial" pitchFamily="34" charset="0"/>
              <a:cs typeface="Arial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351837" cy="4608512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altLang="ko-KR" sz="2400" dirty="0">
                <a:latin typeface="Arial" pitchFamily="34" charset="0"/>
                <a:ea typeface="Gulim" pitchFamily="34" charset="-127"/>
                <a:cs typeface="Arial" pitchFamily="34" charset="0"/>
              </a:rPr>
              <a:t>What do our </a:t>
            </a:r>
            <a:r>
              <a:rPr lang="en-US" altLang="ko-KR" sz="2400" dirty="0" err="1">
                <a:latin typeface="Arial" pitchFamily="34" charset="0"/>
                <a:ea typeface="Gulim" pitchFamily="34" charset="-127"/>
                <a:cs typeface="Arial" pitchFamily="34" charset="0"/>
              </a:rPr>
              <a:t>digitisation</a:t>
            </a:r>
            <a:r>
              <a:rPr lang="en-US" altLang="ko-KR" sz="2400" dirty="0">
                <a:latin typeface="Arial" pitchFamily="34" charset="0"/>
                <a:ea typeface="Gulim" pitchFamily="34" charset="-127"/>
                <a:cs typeface="Arial" pitchFamily="34" charset="0"/>
              </a:rPr>
              <a:t> projects/programs usually deliver?</a:t>
            </a:r>
          </a:p>
          <a:p>
            <a:pPr>
              <a:buFont typeface="Arial" charset="0"/>
              <a:buNone/>
            </a:pPr>
            <a:r>
              <a:rPr lang="en-US" altLang="ko-KR" sz="2400" dirty="0">
                <a:latin typeface="Arial" pitchFamily="34" charset="0"/>
                <a:ea typeface="Gulim" pitchFamily="34" charset="-127"/>
                <a:cs typeface="Arial" pitchFamily="34" charset="0"/>
              </a:rPr>
              <a:t>	Digital images with metadata (incl. EAD records) on a static website, and in the best circumstances the metadata is harvested through aggregators.</a:t>
            </a:r>
          </a:p>
          <a:p>
            <a:pPr>
              <a:buFont typeface="Wingdings" pitchFamily="2" charset="2"/>
              <a:buNone/>
            </a:pPr>
            <a:endParaRPr lang="en-US" altLang="ko-KR" sz="2400" dirty="0">
              <a:latin typeface="Arial" pitchFamily="34" charset="0"/>
              <a:ea typeface="Gulim" pitchFamily="34" charset="-127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altLang="ko-KR" sz="2400" dirty="0">
                <a:latin typeface="Arial" pitchFamily="34" charset="0"/>
                <a:ea typeface="Gulim" pitchFamily="34" charset="-127"/>
                <a:cs typeface="Arial" pitchFamily="34" charset="0"/>
              </a:rPr>
              <a:t>What is the value of making special collections available this way?</a:t>
            </a:r>
          </a:p>
          <a:p>
            <a:pPr lvl="1">
              <a:spcBef>
                <a:spcPct val="0"/>
              </a:spcBef>
              <a:buFont typeface="Wingdings" pitchFamily="2" charset="2"/>
              <a:buChar char="§"/>
            </a:pPr>
            <a:r>
              <a:rPr lang="en-US" altLang="ko-KR" sz="2400" dirty="0">
                <a:latin typeface="Arial" pitchFamily="34" charset="0"/>
                <a:ea typeface="Gulim" pitchFamily="34" charset="-127"/>
                <a:cs typeface="Arial" pitchFamily="34" charset="0"/>
              </a:rPr>
              <a:t>Visibility. </a:t>
            </a:r>
          </a:p>
          <a:p>
            <a:pPr lvl="1">
              <a:spcBef>
                <a:spcPct val="0"/>
              </a:spcBef>
              <a:buFont typeface="Wingdings" pitchFamily="2" charset="2"/>
              <a:buChar char="§"/>
            </a:pPr>
            <a:r>
              <a:rPr lang="en-US" altLang="ko-KR" sz="2400" dirty="0">
                <a:latin typeface="Arial" pitchFamily="34" charset="0"/>
                <a:ea typeface="Gulim" pitchFamily="34" charset="-127"/>
                <a:cs typeface="Arial" pitchFamily="34" charset="0"/>
              </a:rPr>
              <a:t>Identification &amp; accessibility.</a:t>
            </a:r>
          </a:p>
          <a:p>
            <a:pPr lvl="1">
              <a:spcBef>
                <a:spcPct val="0"/>
              </a:spcBef>
              <a:buFont typeface="Wingdings" pitchFamily="2" charset="2"/>
              <a:buChar char="§"/>
            </a:pPr>
            <a:r>
              <a:rPr lang="en-US" altLang="ko-KR" sz="2400" dirty="0">
                <a:latin typeface="Arial" pitchFamily="34" charset="0"/>
                <a:ea typeface="Gulim" pitchFamily="34" charset="-127"/>
                <a:cs typeface="Arial" pitchFamily="34" charset="0"/>
              </a:rPr>
              <a:t>Availability 24/7 and beyond library walls.</a:t>
            </a:r>
          </a:p>
          <a:p>
            <a:pPr>
              <a:buFont typeface="Wingdings" pitchFamily="2" charset="2"/>
              <a:buNone/>
            </a:pPr>
            <a:endParaRPr lang="en-US" altLang="ko-KR" sz="2400" dirty="0">
              <a:latin typeface="Arial" pitchFamily="34" charset="0"/>
              <a:ea typeface="Gulim" pitchFamily="34" charset="-127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altLang="ko-KR" sz="2400" dirty="0">
                <a:latin typeface="Arial" pitchFamily="34" charset="0"/>
                <a:ea typeface="Gulim" pitchFamily="34" charset="-127"/>
                <a:cs typeface="Arial" pitchFamily="34" charset="0"/>
              </a:rPr>
              <a:t>What perspective on research practice is implied by this approach?</a:t>
            </a:r>
          </a:p>
          <a:p>
            <a:pPr lvl="1">
              <a:spcBef>
                <a:spcPct val="0"/>
              </a:spcBef>
              <a:buFont typeface="Wingdings" pitchFamily="2" charset="2"/>
              <a:buNone/>
            </a:pPr>
            <a:r>
              <a:rPr lang="en-US" altLang="ko-KR" sz="2400" dirty="0">
                <a:latin typeface="Arial" pitchFamily="34" charset="0"/>
                <a:ea typeface="Gulim" pitchFamily="34" charset="-127"/>
                <a:cs typeface="Arial" pitchFamily="34" charset="0"/>
              </a:rPr>
              <a:t>The scholar does research by reading source materials.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0" name="Picture 1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980728"/>
            <a:ext cx="7848600" cy="551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2" name="Rectangle 8"/>
          <p:cNvSpPr>
            <a:spLocks noGrp="1" noChangeArrowheads="1"/>
          </p:cNvSpPr>
          <p:nvPr>
            <p:ph type="title"/>
          </p:nvPr>
        </p:nvSpPr>
        <p:spPr>
          <a:xfrm>
            <a:off x="539750" y="404813"/>
            <a:ext cx="8280400" cy="504825"/>
          </a:xfrm>
          <a:noFill/>
          <a:ln/>
        </p:spPr>
        <p:txBody>
          <a:bodyPr/>
          <a:lstStyle/>
          <a:p>
            <a:r>
              <a:rPr lang="en-US" sz="3600" dirty="0" err="1">
                <a:latin typeface="Arial" pitchFamily="34" charset="0"/>
                <a:cs typeface="Arial" pitchFamily="34" charset="0"/>
              </a:rPr>
              <a:t>Digitisation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of special collections</a:t>
            </a:r>
            <a:r>
              <a:rPr lang="en-US" altLang="ko-KR" sz="3600" dirty="0">
                <a:latin typeface="Arial" pitchFamily="34" charset="0"/>
                <a:ea typeface="Gulim" pitchFamily="34" charset="-127"/>
                <a:cs typeface="Arial" pitchFamily="34" charset="0"/>
              </a:rPr>
              <a:t> (#3)</a:t>
            </a:r>
            <a:endParaRPr lang="nl-NL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Arial" pitchFamily="34" charset="0"/>
                <a:cs typeface="Arial" pitchFamily="34" charset="0"/>
              </a:rPr>
              <a:t>Libratory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135937" cy="1152525"/>
          </a:xfrm>
        </p:spPr>
        <p:txBody>
          <a:bodyPr/>
          <a:lstStyle/>
          <a:p>
            <a:pPr marL="357188" indent="-357188">
              <a:buFont typeface="Arial" charset="0"/>
              <a:buNone/>
            </a:pPr>
            <a:r>
              <a:rPr lang="en-US" sz="2400">
                <a:latin typeface="Arial" pitchFamily="34" charset="0"/>
                <a:cs typeface="Arial" pitchFamily="34" charset="0"/>
              </a:rPr>
              <a:t>Libratory: a research laboratory for the humanities</a:t>
            </a:r>
          </a:p>
          <a:p>
            <a:pPr marL="357188" indent="-357188">
              <a:buFont typeface="Arial" charset="0"/>
              <a:buNone/>
            </a:pPr>
            <a:endParaRPr lang="en-US" sz="2400"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Arial" charset="0"/>
              <a:buNone/>
            </a:pPr>
            <a:r>
              <a:rPr lang="en-US" sz="2400">
                <a:latin typeface="Arial" pitchFamily="34" charset="0"/>
                <a:cs typeface="Arial" pitchFamily="34" charset="0"/>
              </a:rPr>
              <a:t>An initiative of: </a:t>
            </a:r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0" y="2492375"/>
            <a:ext cx="9144000" cy="1223963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150" y="2852738"/>
            <a:ext cx="1295400" cy="58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96188" y="2781300"/>
            <a:ext cx="1298575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7900" y="2852738"/>
            <a:ext cx="13239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27763" y="2852738"/>
            <a:ext cx="1289050" cy="60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7" descr="Logo UL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3850" y="2924175"/>
            <a:ext cx="1328738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4" name="Picture 11" descr="Rijksuniversiteit Groningen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76600" y="3068638"/>
            <a:ext cx="138906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Arial" pitchFamily="34" charset="0"/>
                <a:cs typeface="Arial" pitchFamily="34" charset="0"/>
              </a:rPr>
              <a:t>Three pillars of Libratory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AutoNum type="arabicPeriod"/>
            </a:pPr>
            <a:r>
              <a:rPr lang="en-US" sz="2400">
                <a:latin typeface="Arial" pitchFamily="34" charset="0"/>
                <a:cs typeface="Arial" pitchFamily="34" charset="0"/>
              </a:rPr>
              <a:t>Strives towards a complete corpus based on the special collections of Dutch libraries.</a:t>
            </a:r>
          </a:p>
          <a:p>
            <a:pPr marL="609600" indent="-609600">
              <a:buFont typeface="Wingdings" pitchFamily="2" charset="2"/>
              <a:buAutoNum type="arabicPeriod"/>
            </a:pPr>
            <a:endParaRPr lang="en-US" sz="2400">
              <a:latin typeface="Arial" pitchFamily="34" charset="0"/>
              <a:cs typeface="Arial" pitchFamily="34" charset="0"/>
            </a:endParaRP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sz="2400">
                <a:latin typeface="Arial" pitchFamily="34" charset="0"/>
                <a:cs typeface="Arial" pitchFamily="34" charset="0"/>
              </a:rPr>
              <a:t>Tools and services that allow for complex searching (e.g. text mining) and results of which can be stored and processed.</a:t>
            </a:r>
          </a:p>
          <a:p>
            <a:pPr marL="609600" indent="-609600">
              <a:buFont typeface="Wingdings" pitchFamily="2" charset="2"/>
              <a:buAutoNum type="arabicPeriod"/>
            </a:pPr>
            <a:endParaRPr lang="en-US" sz="2400">
              <a:latin typeface="Arial" pitchFamily="34" charset="0"/>
              <a:cs typeface="Arial" pitchFamily="34" charset="0"/>
            </a:endParaRP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sz="2400">
                <a:latin typeface="Arial" pitchFamily="34" charset="0"/>
                <a:cs typeface="Arial" pitchFamily="34" charset="0"/>
              </a:rPr>
              <a:t>Digital work environment for scholars where data can be managed, edited, annotated and results can be shared.</a:t>
            </a:r>
          </a:p>
          <a:p>
            <a:pPr marL="609600" indent="-609600">
              <a:buFont typeface="Wingdings" pitchFamily="2" charset="2"/>
              <a:buChar char="§"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Arial" pitchFamily="34" charset="0"/>
                <a:cs typeface="Arial" pitchFamily="34" charset="0"/>
              </a:rPr>
              <a:t>Premises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400">
                <a:latin typeface="Arial" pitchFamily="34" charset="0"/>
                <a:cs typeface="Arial" pitchFamily="34" charset="0"/>
              </a:rPr>
              <a:t>National project</a:t>
            </a:r>
          </a:p>
          <a:p>
            <a:pPr>
              <a:buFont typeface="Wingdings" pitchFamily="2" charset="2"/>
              <a:buChar char="§"/>
            </a:pPr>
            <a:endParaRPr lang="en-US" altLang="ko-KR" sz="2400">
              <a:latin typeface="Arial" pitchFamily="34" charset="0"/>
              <a:ea typeface="Gulim" pitchFamily="34" charset="-127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2400">
                <a:latin typeface="Arial" pitchFamily="34" charset="0"/>
                <a:cs typeface="Arial" pitchFamily="34" charset="0"/>
              </a:rPr>
              <a:t>Enrichment and contextualization by scholars</a:t>
            </a:r>
          </a:p>
          <a:p>
            <a:pPr>
              <a:buFont typeface="Wingdings" pitchFamily="2" charset="2"/>
              <a:buChar char="§"/>
            </a:pPr>
            <a:endParaRPr lang="en-US" altLang="ko-KR" sz="2400">
              <a:latin typeface="Arial" pitchFamily="34" charset="0"/>
              <a:ea typeface="Gulim" pitchFamily="34" charset="-127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2400">
                <a:latin typeface="Arial" pitchFamily="34" charset="0"/>
                <a:cs typeface="Arial" pitchFamily="34" charset="0"/>
              </a:rPr>
              <a:t>Machine readable texts/data</a:t>
            </a:r>
            <a:r>
              <a:rPr lang="en-US" altLang="ko-KR" sz="2400">
                <a:latin typeface="Arial" pitchFamily="34" charset="0"/>
                <a:ea typeface="Gulim" pitchFamily="34" charset="-127"/>
                <a:cs typeface="Arial" pitchFamily="34" charset="0"/>
              </a:rPr>
              <a:t> besides images</a:t>
            </a:r>
            <a:endParaRPr lang="en-US" sz="240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endParaRPr lang="en-US" altLang="ko-KR" sz="2400">
              <a:latin typeface="Arial" pitchFamily="34" charset="0"/>
              <a:ea typeface="Gulim" pitchFamily="34" charset="-127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2400">
                <a:latin typeface="Arial" pitchFamily="34" charset="0"/>
                <a:cs typeface="Arial" pitchFamily="34" charset="0"/>
              </a:rPr>
              <a:t>Not a static website but interactive web</a:t>
            </a:r>
            <a:r>
              <a:rPr lang="en-US" altLang="ko-KR" sz="2400">
                <a:latin typeface="Arial" pitchFamily="34" charset="0"/>
                <a:ea typeface="Gulim" pitchFamily="34" charset="-127"/>
                <a:cs typeface="Arial" pitchFamily="34" charset="0"/>
              </a:rPr>
              <a:t> </a:t>
            </a:r>
            <a:r>
              <a:rPr lang="en-US" sz="2400">
                <a:latin typeface="Arial" pitchFamily="34" charset="0"/>
                <a:cs typeface="Arial" pitchFamily="34" charset="0"/>
              </a:rPr>
              <a:t>services</a:t>
            </a:r>
          </a:p>
          <a:p>
            <a:pPr>
              <a:buFont typeface="Wingdings" pitchFamily="2" charset="2"/>
              <a:buChar char="§"/>
            </a:pPr>
            <a:endParaRPr lang="en-US" altLang="ko-KR" sz="2400">
              <a:latin typeface="Arial" pitchFamily="34" charset="0"/>
              <a:ea typeface="Gulim" pitchFamily="34" charset="-127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2400">
                <a:latin typeface="Arial" pitchFamily="34" charset="0"/>
                <a:cs typeface="Arial" pitchFamily="34" charset="0"/>
              </a:rPr>
              <a:t>Public financing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Arial" pitchFamily="34" charset="0"/>
                <a:cs typeface="Arial" pitchFamily="34" charset="0"/>
              </a:rPr>
              <a:t>Content of Libratory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400">
                <a:latin typeface="Arial" pitchFamily="34" charset="0"/>
                <a:cs typeface="Arial" pitchFamily="34" charset="0"/>
              </a:rPr>
              <a:t>Supply side</a:t>
            </a:r>
          </a:p>
          <a:p>
            <a:pPr marL="744538" lvl="1" indent="-287338">
              <a:buFont typeface="Wingdings" pitchFamily="2" charset="2"/>
              <a:buChar char="ü"/>
            </a:pPr>
            <a:r>
              <a:rPr lang="en-US" sz="2400">
                <a:latin typeface="Arial" pitchFamily="34" charset="0"/>
                <a:cs typeface="Arial" pitchFamily="34" charset="0"/>
              </a:rPr>
              <a:t> All works printed in the Netherlands up till 1840</a:t>
            </a:r>
          </a:p>
          <a:p>
            <a:pPr marL="744538" lvl="1" indent="-287338">
              <a:buFont typeface="Wingdings" pitchFamily="2" charset="2"/>
              <a:buChar char="ü"/>
            </a:pPr>
            <a:r>
              <a:rPr lang="en-US" sz="2400">
                <a:latin typeface="Arial" pitchFamily="34" charset="0"/>
                <a:cs typeface="Arial" pitchFamily="34" charset="0"/>
              </a:rPr>
              <a:t> All medieval manuscripts in Dutch collections</a:t>
            </a:r>
          </a:p>
          <a:p>
            <a:pPr>
              <a:buFont typeface="Wingdings" pitchFamily="2" charset="2"/>
              <a:buChar char="§"/>
            </a:pPr>
            <a:endParaRPr lang="en-US" sz="240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2400">
                <a:latin typeface="Arial" pitchFamily="34" charset="0"/>
                <a:cs typeface="Arial" pitchFamily="34" charset="0"/>
              </a:rPr>
              <a:t>Demand side (via digitization-on-demand)</a:t>
            </a:r>
          </a:p>
          <a:p>
            <a:pPr marL="744538" lvl="1" indent="-287338">
              <a:buFont typeface="Wingdings" pitchFamily="2" charset="2"/>
              <a:buChar char="ü"/>
            </a:pPr>
            <a:r>
              <a:rPr lang="en-US" sz="2400">
                <a:latin typeface="Arial" pitchFamily="34" charset="0"/>
                <a:cs typeface="Arial" pitchFamily="34" charset="0"/>
              </a:rPr>
              <a:t>Other handwritten materials (such as archival materials, letters, manuscripts held in the Netherlands</a:t>
            </a:r>
          </a:p>
          <a:p>
            <a:pPr marL="744538" lvl="1" indent="-287338">
              <a:buFont typeface="Wingdings" pitchFamily="2" charset="2"/>
              <a:buChar char="ü"/>
            </a:pPr>
            <a:r>
              <a:rPr lang="en-US" sz="2400">
                <a:latin typeface="Arial" pitchFamily="34" charset="0"/>
                <a:cs typeface="Arial" pitchFamily="34" charset="0"/>
              </a:rPr>
              <a:t>International special collections held in the Netherlands</a:t>
            </a:r>
          </a:p>
          <a:p>
            <a:pPr marL="744538" lvl="1" indent="-287338">
              <a:buFont typeface="Wingdings" pitchFamily="2" charset="2"/>
              <a:buChar char="ü"/>
            </a:pPr>
            <a:endParaRPr lang="en-US" sz="240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2400">
                <a:latin typeface="Arial" pitchFamily="34" charset="0"/>
                <a:cs typeface="Arial" pitchFamily="34" charset="0"/>
              </a:rPr>
              <a:t>EAD records of the important collections in the Netherlands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000">
                <a:latin typeface="Arial" pitchFamily="34" charset="0"/>
                <a:ea typeface="Gulim" pitchFamily="34" charset="-127"/>
                <a:cs typeface="Arial" pitchFamily="34" charset="0"/>
              </a:rPr>
              <a:t>Libratory f</a:t>
            </a:r>
            <a:r>
              <a:rPr lang="en-US" sz="4000">
                <a:latin typeface="Arial" pitchFamily="34" charset="0"/>
                <a:cs typeface="Arial" pitchFamily="34" charset="0"/>
              </a:rPr>
              <a:t>igures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400">
                <a:latin typeface="Arial" pitchFamily="34" charset="0"/>
                <a:cs typeface="Arial" pitchFamily="34" charset="0"/>
              </a:rPr>
              <a:t>44 million scans</a:t>
            </a:r>
            <a:endParaRPr lang="en-US" altLang="ko-KR" sz="2400">
              <a:latin typeface="Arial" pitchFamily="34" charset="0"/>
              <a:ea typeface="Gulim" pitchFamily="34" charset="-127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endParaRPr lang="en-US" sz="240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400">
                <a:latin typeface="Arial" pitchFamily="34" charset="0"/>
                <a:ea typeface="Gulim" pitchFamily="34" charset="-127"/>
                <a:cs typeface="Arial" pitchFamily="34" charset="0"/>
              </a:rPr>
              <a:t>Total costs: M€ 75 (M€ 4.8/yr x 15 yrs)</a:t>
            </a:r>
          </a:p>
          <a:p>
            <a:pPr>
              <a:buFont typeface="Wingdings" pitchFamily="2" charset="2"/>
              <a:buChar char="§"/>
            </a:pPr>
            <a:endParaRPr lang="en-US" altLang="ko-KR" sz="2400">
              <a:latin typeface="Arial" pitchFamily="34" charset="0"/>
              <a:ea typeface="Gulim" pitchFamily="34" charset="-127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400">
                <a:latin typeface="Arial" pitchFamily="34" charset="0"/>
                <a:ea typeface="Gulim" pitchFamily="34" charset="-127"/>
                <a:cs typeface="Arial" pitchFamily="34" charset="0"/>
              </a:rPr>
              <a:t>Structural costs after project: K€ 600/yr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000">
                <a:latin typeface="Arial" pitchFamily="34" charset="0"/>
                <a:ea typeface="Gulim" pitchFamily="34" charset="-127"/>
                <a:cs typeface="Arial" pitchFamily="34" charset="0"/>
              </a:rPr>
              <a:t>Connections made</a:t>
            </a:r>
            <a:endParaRPr lang="en-US" sz="4000">
              <a:latin typeface="Arial" pitchFamily="34" charset="0"/>
              <a:cs typeface="Arial" pitchFamily="34" charset="0"/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altLang="ko-KR" sz="2400">
                <a:latin typeface="Arial" pitchFamily="34" charset="0"/>
                <a:ea typeface="Gulim" pitchFamily="34" charset="-127"/>
                <a:cs typeface="Arial" pitchFamily="34" charset="0"/>
              </a:rPr>
              <a:t>Libratory initiative</a:t>
            </a:r>
          </a:p>
          <a:p>
            <a:pPr>
              <a:buFont typeface="Wingdings" pitchFamily="2" charset="2"/>
              <a:buNone/>
            </a:pPr>
            <a:endParaRPr lang="en-US" altLang="ko-KR" sz="2400">
              <a:latin typeface="Arial" pitchFamily="34" charset="0"/>
              <a:ea typeface="Gulim" pitchFamily="34" charset="-127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altLang="ko-KR" sz="2400">
                <a:latin typeface="Arial" pitchFamily="34" charset="0"/>
                <a:ea typeface="Gulim" pitchFamily="34" charset="-127"/>
                <a:cs typeface="Arial" pitchFamily="34" charset="0"/>
              </a:rPr>
              <a:t>will collaborate with and serve as content provider for the </a:t>
            </a:r>
          </a:p>
          <a:p>
            <a:pPr>
              <a:buFont typeface="Wingdings" pitchFamily="2" charset="2"/>
              <a:buNone/>
            </a:pPr>
            <a:endParaRPr lang="en-US" altLang="ko-KR" sz="2400">
              <a:latin typeface="Arial" pitchFamily="34" charset="0"/>
              <a:ea typeface="Gulim" pitchFamily="34" charset="-127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400">
                <a:latin typeface="Arial" pitchFamily="34" charset="0"/>
                <a:ea typeface="Gulim" pitchFamily="34" charset="-127"/>
                <a:cs typeface="Arial" pitchFamily="34" charset="0"/>
              </a:rPr>
              <a:t>Computational Humanities Programme of the Royal Netherlands Academy of Arts and Sciences</a:t>
            </a:r>
          </a:p>
          <a:p>
            <a:pPr>
              <a:buFont typeface="Wingdings" pitchFamily="2" charset="2"/>
              <a:buChar char="§"/>
            </a:pPr>
            <a:endParaRPr lang="en-US" altLang="ko-KR" sz="2400">
              <a:latin typeface="Arial" pitchFamily="34" charset="0"/>
              <a:ea typeface="Gulim" pitchFamily="34" charset="-127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altLang="ko-KR" sz="2400">
                <a:latin typeface="Arial" pitchFamily="34" charset="0"/>
                <a:ea typeface="Gulim" pitchFamily="34" charset="-127"/>
                <a:cs typeface="Arial" pitchFamily="34" charset="0"/>
              </a:rPr>
              <a:t>and will be connected to the </a:t>
            </a:r>
          </a:p>
          <a:p>
            <a:pPr>
              <a:buFont typeface="Wingdings" pitchFamily="2" charset="2"/>
              <a:buNone/>
            </a:pPr>
            <a:endParaRPr lang="en-US" altLang="ko-KR" sz="2400">
              <a:latin typeface="Arial" pitchFamily="34" charset="0"/>
              <a:ea typeface="Gulim" pitchFamily="34" charset="-127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400">
                <a:latin typeface="Arial" pitchFamily="34" charset="0"/>
                <a:ea typeface="Gulim" pitchFamily="34" charset="-127"/>
                <a:cs typeface="Arial" pitchFamily="34" charset="0"/>
              </a:rPr>
              <a:t>national e-science infrastructure</a:t>
            </a:r>
          </a:p>
          <a:p>
            <a:pPr>
              <a:buFont typeface="Wingdings" pitchFamily="2" charset="2"/>
              <a:buChar char="§"/>
            </a:pPr>
            <a:endParaRPr lang="en-US" sz="24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Arial" pitchFamily="34" charset="0"/>
                <a:cs typeface="Arial" pitchFamily="34" charset="0"/>
              </a:rPr>
              <a:t>Conclusions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>
                <a:latin typeface="Arial" pitchFamily="34" charset="0"/>
                <a:cs typeface="Arial" pitchFamily="34" charset="0"/>
              </a:rPr>
              <a:t>It’s not about digitising special collections it’s about research </a:t>
            </a:r>
          </a:p>
          <a:p>
            <a:pPr>
              <a:buFont typeface="Wingdings" pitchFamily="2" charset="2"/>
              <a:buChar char="§"/>
            </a:pPr>
            <a:r>
              <a:rPr lang="en-US">
                <a:latin typeface="Arial" pitchFamily="34" charset="0"/>
                <a:cs typeface="Arial" pitchFamily="34" charset="0"/>
              </a:rPr>
              <a:t>The research opportunities deliver value</a:t>
            </a:r>
          </a:p>
          <a:p>
            <a:pPr>
              <a:buFont typeface="Wingdings" pitchFamily="2" charset="2"/>
              <a:buChar char="§"/>
            </a:pPr>
            <a:r>
              <a:rPr lang="en-US">
                <a:latin typeface="Arial" pitchFamily="34" charset="0"/>
                <a:cs typeface="Arial" pitchFamily="34" charset="0"/>
              </a:rPr>
              <a:t>Within this context quantity is essential</a:t>
            </a:r>
          </a:p>
          <a:p>
            <a:pPr>
              <a:buFont typeface="Wingdings" pitchFamily="2" charset="2"/>
              <a:buChar char="§"/>
            </a:pPr>
            <a:r>
              <a:rPr lang="en-US">
                <a:latin typeface="Arial" pitchFamily="34" charset="0"/>
                <a:cs typeface="Arial" pitchFamily="34" charset="0"/>
              </a:rPr>
              <a:t>Prepare for innovative research and yes e-humanities is at this point still a premise</a:t>
            </a:r>
          </a:p>
          <a:p>
            <a:pPr>
              <a:buFont typeface="Wingdings" pitchFamily="2" charset="2"/>
              <a:buChar char="§"/>
            </a:pPr>
            <a:r>
              <a:rPr lang="en-US">
                <a:latin typeface="Arial" pitchFamily="34" charset="0"/>
                <a:cs typeface="Arial" pitchFamily="34" charset="0"/>
              </a:rPr>
              <a:t>Collaborate with researchers</a:t>
            </a:r>
          </a:p>
          <a:p>
            <a:pPr>
              <a:buFont typeface="Wingdings" pitchFamily="2" charset="2"/>
              <a:buChar char="§"/>
            </a:pPr>
            <a:r>
              <a:rPr lang="en-US">
                <a:latin typeface="Arial" pitchFamily="34" charset="0"/>
                <a:cs typeface="Arial" pitchFamily="34" charset="0"/>
              </a:rPr>
              <a:t>Make the connection with the emerging knowledge infrastructure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Arial" charset="0"/>
              <a:buNone/>
            </a:pPr>
            <a:r>
              <a:rPr lang="en-US">
                <a:latin typeface="Arial" pitchFamily="34" charset="0"/>
                <a:cs typeface="Arial" pitchFamily="34" charset="0"/>
              </a:rPr>
              <a:t>Thank you for your attention!</a:t>
            </a:r>
          </a:p>
          <a:p>
            <a:pPr algn="ctr">
              <a:buFont typeface="Arial" charset="0"/>
              <a:buNone/>
            </a:pPr>
            <a:endParaRPr lang="en-US">
              <a:latin typeface="Arial" pitchFamily="34" charset="0"/>
              <a:cs typeface="Arial" pitchFamily="34" charset="0"/>
            </a:endParaRPr>
          </a:p>
          <a:p>
            <a:pPr algn="ctr">
              <a:buFont typeface="Arial" charset="0"/>
              <a:buNone/>
            </a:pPr>
            <a:endParaRPr lang="en-US">
              <a:latin typeface="Arial" pitchFamily="34" charset="0"/>
              <a:cs typeface="Arial" pitchFamily="34" charset="0"/>
            </a:endParaRPr>
          </a:p>
          <a:p>
            <a:pPr algn="ctr">
              <a:buFont typeface="Arial" charset="0"/>
              <a:buNone/>
            </a:pPr>
            <a:endParaRPr lang="en-US">
              <a:latin typeface="Arial" pitchFamily="34" charset="0"/>
              <a:cs typeface="Arial" pitchFamily="34" charset="0"/>
            </a:endParaRPr>
          </a:p>
          <a:p>
            <a:pPr algn="ctr">
              <a:buFont typeface="Arial" charset="0"/>
              <a:buNone/>
            </a:pPr>
            <a:endParaRPr lang="en-US">
              <a:latin typeface="Arial" pitchFamily="34" charset="0"/>
              <a:cs typeface="Arial" pitchFamily="34" charset="0"/>
            </a:endParaRPr>
          </a:p>
          <a:p>
            <a:pPr algn="ctr">
              <a:buFont typeface="Arial" charset="0"/>
              <a:buNone/>
            </a:pPr>
            <a:r>
              <a:rPr lang="en-US">
                <a:latin typeface="Arial" pitchFamily="34" charset="0"/>
                <a:cs typeface="Arial" pitchFamily="34" charset="0"/>
              </a:rPr>
              <a:t>k.f.k.de.belder@library.leidenuniv.nl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Arial" pitchFamily="34" charset="0"/>
                <a:cs typeface="Arial" pitchFamily="34" charset="0"/>
              </a:rPr>
              <a:t>Digitisation of special collections</a:t>
            </a:r>
            <a:r>
              <a:rPr lang="en-US" altLang="ko-KR" sz="4000">
                <a:latin typeface="Arial" pitchFamily="34" charset="0"/>
                <a:ea typeface="Gulim" pitchFamily="34" charset="-127"/>
                <a:cs typeface="Arial" pitchFamily="34" charset="0"/>
              </a:rPr>
              <a:t> (#2)</a:t>
            </a:r>
            <a:endParaRPr lang="en-US" sz="4000">
              <a:latin typeface="Arial" pitchFamily="34" charset="0"/>
              <a:cs typeface="Arial" pitchFamily="34" charset="0"/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351837" cy="4608512"/>
          </a:xfrm>
        </p:spPr>
        <p:txBody>
          <a:bodyPr/>
          <a:lstStyle/>
          <a:p>
            <a:pPr marL="0" indent="0">
              <a:lnSpc>
                <a:spcPct val="85000"/>
              </a:lnSpc>
              <a:buFont typeface="Arial" charset="0"/>
              <a:buNone/>
            </a:pPr>
            <a:r>
              <a:rPr lang="en-US" altLang="ko-KR" sz="2400">
                <a:latin typeface="Arial" pitchFamily="34" charset="0"/>
                <a:ea typeface="Gulim" pitchFamily="34" charset="-127"/>
                <a:cs typeface="Arial" pitchFamily="34" charset="0"/>
              </a:rPr>
              <a:t>Do large, searchable corpora such as EEBO (Early English Books Online), ECCO (Eighteenth Century Collections Online) and Google Books reflect a change in research practice?</a:t>
            </a:r>
          </a:p>
          <a:p>
            <a:pPr marL="0" indent="0">
              <a:lnSpc>
                <a:spcPct val="85000"/>
              </a:lnSpc>
              <a:buFont typeface="Arial" charset="0"/>
              <a:buNone/>
            </a:pPr>
            <a:endParaRPr lang="en-US" altLang="ko-KR" sz="2400">
              <a:latin typeface="Arial" pitchFamily="34" charset="0"/>
              <a:ea typeface="Gulim" pitchFamily="34" charset="-127"/>
              <a:cs typeface="Arial" pitchFamily="34" charset="0"/>
            </a:endParaRPr>
          </a:p>
          <a:p>
            <a:pPr marL="0" indent="0">
              <a:lnSpc>
                <a:spcPct val="85000"/>
              </a:lnSpc>
              <a:buFont typeface="Arial" charset="0"/>
              <a:buNone/>
            </a:pPr>
            <a:r>
              <a:rPr lang="en-US" altLang="ko-KR" sz="2400">
                <a:latin typeface="Arial" pitchFamily="34" charset="0"/>
                <a:ea typeface="Gulim" pitchFamily="34" charset="-127"/>
                <a:cs typeface="Arial" pitchFamily="34" charset="0"/>
              </a:rPr>
              <a:t>Yes</a:t>
            </a:r>
          </a:p>
          <a:p>
            <a:pPr marL="346075" lvl="1" indent="-169863">
              <a:lnSpc>
                <a:spcPct val="90000"/>
              </a:lnSpc>
              <a:buFont typeface="Wingdings" pitchFamily="2" charset="2"/>
              <a:buChar char="§"/>
            </a:pPr>
            <a:r>
              <a:rPr lang="en-US" altLang="ko-KR" sz="2400">
                <a:latin typeface="Arial" pitchFamily="34" charset="0"/>
                <a:ea typeface="Gulim" pitchFamily="34" charset="-127"/>
                <a:cs typeface="Arial" pitchFamily="34" charset="0"/>
              </a:rPr>
              <a:t>Testing hypotheses against a body of texts (even unknown ones)</a:t>
            </a:r>
          </a:p>
          <a:p>
            <a:pPr marL="346075" lvl="1" indent="-169863">
              <a:lnSpc>
                <a:spcPct val="90000"/>
              </a:lnSpc>
              <a:buFont typeface="Wingdings" pitchFamily="2" charset="2"/>
              <a:buChar char="§"/>
            </a:pPr>
            <a:r>
              <a:rPr lang="en-US" altLang="ko-KR" sz="2400">
                <a:latin typeface="Arial" pitchFamily="34" charset="0"/>
                <a:ea typeface="Gulim" pitchFamily="34" charset="-127"/>
                <a:cs typeface="Arial" pitchFamily="34" charset="0"/>
              </a:rPr>
              <a:t>Q&amp;A that before were almost impossible to pose &amp; obtain</a:t>
            </a:r>
          </a:p>
          <a:p>
            <a:pPr marL="346075" lvl="1" indent="-169863">
              <a:lnSpc>
                <a:spcPct val="90000"/>
              </a:lnSpc>
              <a:buFont typeface="Wingdings" pitchFamily="2" charset="2"/>
              <a:buChar char="§"/>
            </a:pPr>
            <a:r>
              <a:rPr lang="en-US" altLang="ko-KR" sz="2400">
                <a:latin typeface="Arial" pitchFamily="34" charset="0"/>
                <a:ea typeface="Gulim" pitchFamily="34" charset="-127"/>
                <a:cs typeface="Arial" pitchFamily="34" charset="0"/>
              </a:rPr>
              <a:t>Increase in speed of research</a:t>
            </a:r>
          </a:p>
          <a:p>
            <a:pPr marL="346075" lvl="1" indent="-169863">
              <a:lnSpc>
                <a:spcPct val="90000"/>
              </a:lnSpc>
              <a:buFont typeface="Wingdings" pitchFamily="2" charset="2"/>
              <a:buChar char="§"/>
            </a:pPr>
            <a:r>
              <a:rPr lang="en-US" altLang="ko-KR" sz="2400">
                <a:latin typeface="Arial" pitchFamily="34" charset="0"/>
                <a:ea typeface="Gulim" pitchFamily="34" charset="-127"/>
                <a:cs typeface="Arial" pitchFamily="34" charset="0"/>
              </a:rPr>
              <a:t>Reproducibility of research results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Arial" pitchFamily="34" charset="0"/>
                <a:cs typeface="Arial" pitchFamily="34" charset="0"/>
              </a:rPr>
              <a:t>Digitisation of special collections</a:t>
            </a:r>
            <a:r>
              <a:rPr lang="en-US" altLang="ko-KR" sz="4000">
                <a:latin typeface="Arial" pitchFamily="34" charset="0"/>
                <a:ea typeface="Gulim" pitchFamily="34" charset="-127"/>
                <a:cs typeface="Arial" pitchFamily="34" charset="0"/>
              </a:rPr>
              <a:t> (#2)</a:t>
            </a:r>
            <a:endParaRPr lang="en-US" sz="4000">
              <a:latin typeface="Arial" pitchFamily="34" charset="0"/>
              <a:cs typeface="Arial" pitchFamily="34" charset="0"/>
            </a:endParaRP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351837" cy="4608512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altLang="ko-KR" sz="2400">
                <a:latin typeface="Arial" pitchFamily="34" charset="0"/>
                <a:ea typeface="Gulim" pitchFamily="34" charset="-127"/>
                <a:cs typeface="Arial" pitchFamily="34" charset="0"/>
              </a:rPr>
              <a:t>Do large, searchable corpora such as EEBO (Early English Books Online), ECCO (Eighteenth Century Collections Online) and Google Books reflect a change in research practice?</a:t>
            </a:r>
          </a:p>
          <a:p>
            <a:pPr marL="0" indent="0">
              <a:buFont typeface="Arial" charset="0"/>
              <a:buNone/>
            </a:pPr>
            <a:endParaRPr lang="en-US" altLang="ko-KR" sz="2400">
              <a:latin typeface="Arial" pitchFamily="34" charset="0"/>
              <a:ea typeface="Gulim" pitchFamily="34" charset="-127"/>
              <a:cs typeface="Arial" pitchFamily="34" charset="0"/>
            </a:endParaRPr>
          </a:p>
          <a:p>
            <a:pPr marL="0" indent="0">
              <a:buFont typeface="Arial" charset="0"/>
              <a:buNone/>
            </a:pPr>
            <a:r>
              <a:rPr lang="en-US" altLang="ko-KR" sz="2400">
                <a:latin typeface="Arial" pitchFamily="34" charset="0"/>
                <a:ea typeface="Gulim" pitchFamily="34" charset="-127"/>
                <a:cs typeface="Arial" pitchFamily="34" charset="0"/>
              </a:rPr>
              <a:t>But</a:t>
            </a:r>
          </a:p>
          <a:p>
            <a:pPr marL="395288" lvl="1" indent="-165100">
              <a:buFont typeface="Wingdings" pitchFamily="2" charset="2"/>
              <a:buChar char="§"/>
            </a:pPr>
            <a:r>
              <a:rPr lang="en-US" altLang="ko-KR" sz="2400">
                <a:latin typeface="Arial" pitchFamily="34" charset="0"/>
                <a:ea typeface="Gulim" pitchFamily="34" charset="-127"/>
                <a:cs typeface="Arial" pitchFamily="34" charset="0"/>
              </a:rPr>
              <a:t>Translating concepts/ideas into words (history of ideas)</a:t>
            </a:r>
          </a:p>
          <a:p>
            <a:pPr marL="395288" lvl="1" indent="-165100">
              <a:buFont typeface="Wingdings" pitchFamily="2" charset="2"/>
              <a:buChar char="§"/>
            </a:pPr>
            <a:r>
              <a:rPr lang="en-US" altLang="ko-KR" sz="2400">
                <a:latin typeface="Arial" pitchFamily="34" charset="0"/>
                <a:ea typeface="Gulim" pitchFamily="34" charset="-127"/>
                <a:cs typeface="Arial" pitchFamily="34" charset="0"/>
              </a:rPr>
              <a:t>Static/fixed environment</a:t>
            </a:r>
          </a:p>
          <a:p>
            <a:pPr marL="911225" lvl="2">
              <a:buFont typeface="Wingdings" pitchFamily="2" charset="2"/>
              <a:buChar char="ü"/>
            </a:pPr>
            <a:r>
              <a:rPr lang="en-US" altLang="ko-KR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No additions, corrections, enrichment by scholar</a:t>
            </a:r>
          </a:p>
          <a:p>
            <a:pPr marL="911225" lvl="2">
              <a:buFont typeface="Wingdings" pitchFamily="2" charset="2"/>
              <a:buChar char="ü"/>
            </a:pPr>
            <a:r>
              <a:rPr lang="en-US" altLang="ko-KR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No ‘massaging’ of the data</a:t>
            </a:r>
          </a:p>
          <a:p>
            <a:pPr marL="911225" lvl="2">
              <a:buFont typeface="Wingdings" pitchFamily="2" charset="2"/>
              <a:buChar char="ü"/>
            </a:pPr>
            <a:r>
              <a:rPr lang="en-US" altLang="ko-KR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Limited tool kit</a:t>
            </a:r>
          </a:p>
          <a:p>
            <a:pPr marL="911225" lvl="2">
              <a:buFont typeface="Wingdings" pitchFamily="2" charset="2"/>
              <a:buChar char="ü"/>
            </a:pPr>
            <a:r>
              <a:rPr lang="en-US" altLang="ko-KR">
                <a:solidFill>
                  <a:schemeClr val="bg1"/>
                </a:solidFill>
                <a:latin typeface="Arial" pitchFamily="34" charset="0"/>
                <a:ea typeface="Gulim" pitchFamily="34" charset="-127"/>
                <a:cs typeface="Arial" pitchFamily="34" charset="0"/>
              </a:rPr>
              <a:t>One state of the corpus for all disciplines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Arial" pitchFamily="34" charset="0"/>
                <a:cs typeface="Arial" pitchFamily="34" charset="0"/>
              </a:rPr>
              <a:t>Digitisation of special collections</a:t>
            </a:r>
            <a:r>
              <a:rPr lang="en-US" altLang="ko-KR" sz="4000">
                <a:latin typeface="Arial" pitchFamily="34" charset="0"/>
                <a:ea typeface="Gulim" pitchFamily="34" charset="-127"/>
                <a:cs typeface="Arial" pitchFamily="34" charset="0"/>
              </a:rPr>
              <a:t> (#2)</a:t>
            </a:r>
            <a:endParaRPr lang="en-US" sz="4000">
              <a:latin typeface="Arial" pitchFamily="34" charset="0"/>
              <a:cs typeface="Arial" pitchFamily="34" charset="0"/>
            </a:endParaRP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351837" cy="4608512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altLang="ko-KR" sz="2400">
                <a:latin typeface="Arial" pitchFamily="34" charset="0"/>
                <a:ea typeface="Gulim" pitchFamily="34" charset="-127"/>
                <a:cs typeface="Arial" pitchFamily="34" charset="0"/>
              </a:rPr>
              <a:t>Keith Baker, </a:t>
            </a:r>
            <a:r>
              <a:rPr lang="en-US" altLang="ko-KR" sz="2400" i="1">
                <a:latin typeface="Arial" pitchFamily="34" charset="0"/>
                <a:ea typeface="Gulim" pitchFamily="34" charset="-127"/>
                <a:cs typeface="Arial" pitchFamily="34" charset="0"/>
              </a:rPr>
              <a:t>Inventing the French Revolution</a:t>
            </a:r>
            <a:r>
              <a:rPr lang="en-US" altLang="ko-KR" sz="2400">
                <a:latin typeface="Arial" pitchFamily="34" charset="0"/>
                <a:ea typeface="Gulim" pitchFamily="34" charset="-127"/>
                <a:cs typeface="Arial" pitchFamily="34" charset="0"/>
              </a:rPr>
              <a:t> </a:t>
            </a:r>
          </a:p>
          <a:p>
            <a:pPr marL="0" indent="0">
              <a:buFont typeface="Arial" charset="0"/>
              <a:buNone/>
            </a:pPr>
            <a:endParaRPr lang="en-US" altLang="ko-KR" sz="2400">
              <a:latin typeface="Arial" pitchFamily="34" charset="0"/>
              <a:ea typeface="Gulim" pitchFamily="34" charset="-127"/>
              <a:cs typeface="Arial" pitchFamily="34" charset="0"/>
            </a:endParaRPr>
          </a:p>
          <a:p>
            <a:pPr marL="0" indent="0">
              <a:buFont typeface="Wingdings" pitchFamily="2" charset="2"/>
              <a:buChar char="à"/>
            </a:pPr>
            <a:r>
              <a:rPr lang="en-US" altLang="ko-KR" sz="2400">
                <a:latin typeface="Arial" pitchFamily="34" charset="0"/>
                <a:ea typeface="Gulim" pitchFamily="34" charset="-127"/>
                <a:cs typeface="Arial" pitchFamily="34" charset="0"/>
                <a:sym typeface="Wingdings" pitchFamily="2" charset="2"/>
              </a:rPr>
              <a:t> history of ideas / </a:t>
            </a:r>
            <a:r>
              <a:rPr lang="en-US" altLang="ko-KR" sz="2400">
                <a:latin typeface="Arial" pitchFamily="34" charset="0"/>
                <a:ea typeface="Gulim" pitchFamily="34" charset="-127"/>
                <a:cs typeface="Arial" pitchFamily="34" charset="0"/>
                <a:sym typeface="Symbol" pitchFamily="18" charset="2"/>
              </a:rPr>
              <a:t>a</a:t>
            </a:r>
            <a:r>
              <a:rPr lang="en-US" sz="2400">
                <a:latin typeface="Arial" pitchFamily="34" charset="0"/>
                <a:cs typeface="Arial" pitchFamily="34" charset="0"/>
                <a:sym typeface="Symbol" pitchFamily="18" charset="2"/>
              </a:rPr>
              <a:t>nalysis of concepts</a:t>
            </a:r>
            <a:r>
              <a:rPr lang="en-US" altLang="ko-KR" sz="2400">
                <a:latin typeface="Arial" pitchFamily="34" charset="0"/>
                <a:ea typeface="Gulim" pitchFamily="34" charset="-127"/>
                <a:cs typeface="Arial" pitchFamily="34" charset="0"/>
                <a:sym typeface="Symbol" pitchFamily="18" charset="2"/>
              </a:rPr>
              <a:t> such as</a:t>
            </a:r>
            <a:r>
              <a:rPr lang="en-US" sz="240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altLang="ko-KR" sz="2400">
                <a:latin typeface="Arial" pitchFamily="34" charset="0"/>
                <a:ea typeface="Gulim" pitchFamily="34" charset="-127"/>
                <a:cs typeface="Arial" pitchFamily="34" charset="0"/>
                <a:sym typeface="Symbol" pitchFamily="18" charset="2"/>
              </a:rPr>
              <a:t>‘</a:t>
            </a:r>
            <a:r>
              <a:rPr lang="en-US" sz="2400" i="1">
                <a:latin typeface="Arial" pitchFamily="34" charset="0"/>
                <a:cs typeface="Arial" pitchFamily="34" charset="0"/>
                <a:sym typeface="Symbol" pitchFamily="18" charset="2"/>
              </a:rPr>
              <a:t>opinion publique</a:t>
            </a:r>
            <a:r>
              <a:rPr lang="en-US" altLang="ko-KR" sz="2400">
                <a:latin typeface="Arial" pitchFamily="34" charset="0"/>
                <a:ea typeface="Gulim" pitchFamily="34" charset="-127"/>
                <a:cs typeface="Arial" pitchFamily="34" charset="0"/>
                <a:sym typeface="Symbol" pitchFamily="18" charset="2"/>
              </a:rPr>
              <a:t>’</a:t>
            </a:r>
          </a:p>
          <a:p>
            <a:pPr marL="0" indent="0">
              <a:buFont typeface="Wingdings" pitchFamily="2" charset="2"/>
              <a:buChar char="à"/>
            </a:pPr>
            <a:r>
              <a:rPr lang="en-US" altLang="ko-KR" sz="2400">
                <a:latin typeface="Arial" pitchFamily="34" charset="0"/>
                <a:ea typeface="Gulim" pitchFamily="34" charset="-127"/>
                <a:cs typeface="Arial" pitchFamily="34" charset="0"/>
                <a:sym typeface="Symbol" pitchFamily="18" charset="2"/>
              </a:rPr>
              <a:t> used the ARTFL database</a:t>
            </a:r>
            <a:endParaRPr lang="en-US" sz="240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2555875" y="1016000"/>
            <a:ext cx="1458913" cy="42068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chemeClr val="tx1"/>
                </a:solidFill>
                <a:latin typeface="Verdana" pitchFamily="34" charset="0"/>
              </a:rPr>
              <a:t>le public</a:t>
            </a:r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42863" y="2276475"/>
            <a:ext cx="3840162" cy="42068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fr-FR" sz="2400" dirty="0">
                <a:solidFill>
                  <a:schemeClr val="tx1"/>
                </a:solidFill>
                <a:latin typeface="Verdana" pitchFamily="34" charset="0"/>
              </a:rPr>
              <a:t>l’homme sans caractère</a:t>
            </a:r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3995738" y="692150"/>
            <a:ext cx="1439862" cy="42068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chemeClr val="tx1"/>
                </a:solidFill>
                <a:latin typeface="Verdana" pitchFamily="34" charset="0"/>
              </a:rPr>
              <a:t>les gens</a:t>
            </a: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4500563" y="1160463"/>
            <a:ext cx="1577975" cy="42068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chemeClr val="tx1"/>
                </a:solidFill>
                <a:latin typeface="Verdana" pitchFamily="34" charset="0"/>
              </a:rPr>
              <a:t>le peuple</a:t>
            </a:r>
          </a:p>
        </p:txBody>
      </p:sp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576263" y="3716338"/>
            <a:ext cx="1905000" cy="42068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CC0000"/>
                </a:solidFill>
                <a:latin typeface="Verdana" pitchFamily="34" charset="0"/>
              </a:rPr>
              <a:t>le désordre</a:t>
            </a:r>
          </a:p>
        </p:txBody>
      </p:sp>
      <p:sp>
        <p:nvSpPr>
          <p:cNvPr id="53255" name="Text Box 7"/>
          <p:cNvSpPr txBox="1">
            <a:spLocks noChangeArrowheads="1"/>
          </p:cNvSpPr>
          <p:nvPr/>
        </p:nvSpPr>
        <p:spPr bwMode="auto">
          <a:xfrm>
            <a:off x="1655763" y="3392488"/>
            <a:ext cx="1836737" cy="42068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CC0000"/>
                </a:solidFill>
                <a:latin typeface="Verdana" pitchFamily="34" charset="0"/>
              </a:rPr>
              <a:t>l’insecurité</a:t>
            </a:r>
          </a:p>
        </p:txBody>
      </p:sp>
      <p:sp>
        <p:nvSpPr>
          <p:cNvPr id="53256" name="Text Box 8"/>
          <p:cNvSpPr txBox="1">
            <a:spLocks noChangeArrowheads="1"/>
          </p:cNvSpPr>
          <p:nvPr/>
        </p:nvSpPr>
        <p:spPr bwMode="auto">
          <a:xfrm>
            <a:off x="1871663" y="4473575"/>
            <a:ext cx="1409700" cy="42068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CC0000"/>
                </a:solidFill>
                <a:latin typeface="Verdana" pitchFamily="34" charset="0"/>
              </a:rPr>
              <a:t>terreurs</a:t>
            </a:r>
          </a:p>
        </p:txBody>
      </p:sp>
      <p:sp>
        <p:nvSpPr>
          <p:cNvPr id="53257" name="Text Box 9"/>
          <p:cNvSpPr txBox="1">
            <a:spLocks noChangeArrowheads="1"/>
          </p:cNvSpPr>
          <p:nvPr/>
        </p:nvSpPr>
        <p:spPr bwMode="auto">
          <a:xfrm>
            <a:off x="1979613" y="1736725"/>
            <a:ext cx="1468437" cy="42068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chemeClr val="tx1"/>
                </a:solidFill>
                <a:latin typeface="Verdana" pitchFamily="34" charset="0"/>
              </a:rPr>
              <a:t>l’opinion</a:t>
            </a:r>
          </a:p>
        </p:txBody>
      </p:sp>
      <p:sp>
        <p:nvSpPr>
          <p:cNvPr id="53258" name="Text Box 10"/>
          <p:cNvSpPr txBox="1">
            <a:spLocks noChangeArrowheads="1"/>
          </p:cNvSpPr>
          <p:nvPr/>
        </p:nvSpPr>
        <p:spPr bwMode="auto">
          <a:xfrm>
            <a:off x="468313" y="4149725"/>
            <a:ext cx="1490662" cy="42068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CC0000"/>
                </a:solidFill>
                <a:latin typeface="Verdana" pitchFamily="34" charset="0"/>
              </a:rPr>
              <a:t>anarchie</a:t>
            </a:r>
          </a:p>
        </p:txBody>
      </p:sp>
      <p:sp>
        <p:nvSpPr>
          <p:cNvPr id="53259" name="Text Box 11"/>
          <p:cNvSpPr txBox="1">
            <a:spLocks noChangeArrowheads="1"/>
          </p:cNvSpPr>
          <p:nvPr/>
        </p:nvSpPr>
        <p:spPr bwMode="auto">
          <a:xfrm>
            <a:off x="1223963" y="5084763"/>
            <a:ext cx="3159125" cy="42068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CC0000"/>
                </a:solidFill>
                <a:latin typeface="Verdana" pitchFamily="34" charset="0"/>
              </a:rPr>
              <a:t>l’anarchie judiciaire</a:t>
            </a:r>
          </a:p>
        </p:txBody>
      </p:sp>
      <p:sp>
        <p:nvSpPr>
          <p:cNvPr id="53260" name="Text Box 12"/>
          <p:cNvSpPr txBox="1">
            <a:spLocks noChangeArrowheads="1"/>
          </p:cNvSpPr>
          <p:nvPr/>
        </p:nvSpPr>
        <p:spPr bwMode="auto">
          <a:xfrm>
            <a:off x="2124075" y="549275"/>
            <a:ext cx="1662113" cy="42068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chemeClr val="tx1"/>
                </a:solidFill>
                <a:latin typeface="Verdana" pitchFamily="34" charset="0"/>
              </a:rPr>
              <a:t>le citoyen</a:t>
            </a:r>
          </a:p>
        </p:txBody>
      </p:sp>
      <p:sp>
        <p:nvSpPr>
          <p:cNvPr id="53261" name="Text Box 13"/>
          <p:cNvSpPr txBox="1">
            <a:spLocks noChangeArrowheads="1"/>
          </p:cNvSpPr>
          <p:nvPr/>
        </p:nvSpPr>
        <p:spPr bwMode="auto">
          <a:xfrm>
            <a:off x="395288" y="4760913"/>
            <a:ext cx="2065337" cy="42068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CC0000"/>
                </a:solidFill>
                <a:latin typeface="Verdana" pitchFamily="34" charset="0"/>
              </a:rPr>
              <a:t>le fanatisme</a:t>
            </a:r>
          </a:p>
        </p:txBody>
      </p:sp>
      <p:sp>
        <p:nvSpPr>
          <p:cNvPr id="53262" name="Text Box 14"/>
          <p:cNvSpPr txBox="1">
            <a:spLocks noChangeArrowheads="1"/>
          </p:cNvSpPr>
          <p:nvPr/>
        </p:nvSpPr>
        <p:spPr bwMode="auto">
          <a:xfrm>
            <a:off x="2303463" y="4041775"/>
            <a:ext cx="1211262" cy="42068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CC0000"/>
                </a:solidFill>
                <a:latin typeface="Verdana" pitchFamily="34" charset="0"/>
              </a:rPr>
              <a:t>l’excès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3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3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6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3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3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3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3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3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3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53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53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53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53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53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53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53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53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53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53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3" presetClass="entr" presetSubtype="16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53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53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/>
      <p:bldP spid="53252" grpId="0"/>
      <p:bldP spid="53253" grpId="0"/>
      <p:bldP spid="53254" grpId="0"/>
      <p:bldP spid="53255" grpId="0"/>
      <p:bldP spid="53256" grpId="0"/>
      <p:bldP spid="53257" grpId="0"/>
      <p:bldP spid="53258" grpId="0"/>
      <p:bldP spid="53259" grpId="0"/>
      <p:bldP spid="53260" grpId="0"/>
      <p:bldP spid="53261" grpId="0"/>
      <p:bldP spid="5326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2555875" y="1016000"/>
            <a:ext cx="1458913" cy="42068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0000D1"/>
                </a:solidFill>
                <a:latin typeface="Verdana" pitchFamily="34" charset="0"/>
              </a:rPr>
              <a:t>le public</a:t>
            </a:r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42863" y="2276475"/>
            <a:ext cx="3840162" cy="42068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fr-FR" sz="2400">
                <a:solidFill>
                  <a:srgbClr val="5F5F5F"/>
                </a:solidFill>
                <a:latin typeface="Verdana" pitchFamily="34" charset="0"/>
              </a:rPr>
              <a:t>l’homme sans caractère</a:t>
            </a:r>
          </a:p>
        </p:txBody>
      </p:sp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3995738" y="692150"/>
            <a:ext cx="1439862" cy="42068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0000D1"/>
                </a:solidFill>
                <a:latin typeface="Verdana" pitchFamily="34" charset="0"/>
              </a:rPr>
              <a:t>les gens</a:t>
            </a:r>
          </a:p>
        </p:txBody>
      </p:sp>
      <p:sp>
        <p:nvSpPr>
          <p:cNvPr id="55301" name="Text Box 5"/>
          <p:cNvSpPr txBox="1">
            <a:spLocks noChangeArrowheads="1"/>
          </p:cNvSpPr>
          <p:nvPr/>
        </p:nvSpPr>
        <p:spPr bwMode="auto">
          <a:xfrm>
            <a:off x="4500563" y="1160463"/>
            <a:ext cx="1577975" cy="42068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0000D1"/>
                </a:solidFill>
                <a:latin typeface="Verdana" pitchFamily="34" charset="0"/>
              </a:rPr>
              <a:t>le peuple</a:t>
            </a:r>
          </a:p>
        </p:txBody>
      </p:sp>
      <p:sp>
        <p:nvSpPr>
          <p:cNvPr id="55302" name="Text Box 6"/>
          <p:cNvSpPr txBox="1">
            <a:spLocks noChangeArrowheads="1"/>
          </p:cNvSpPr>
          <p:nvPr/>
        </p:nvSpPr>
        <p:spPr bwMode="auto">
          <a:xfrm>
            <a:off x="576263" y="3716338"/>
            <a:ext cx="1905000" cy="42068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FF5050"/>
                </a:solidFill>
                <a:latin typeface="Verdana" pitchFamily="34" charset="0"/>
              </a:rPr>
              <a:t>le désordre</a:t>
            </a:r>
          </a:p>
        </p:txBody>
      </p:sp>
      <p:sp>
        <p:nvSpPr>
          <p:cNvPr id="55303" name="Text Box 7"/>
          <p:cNvSpPr txBox="1">
            <a:spLocks noChangeArrowheads="1"/>
          </p:cNvSpPr>
          <p:nvPr/>
        </p:nvSpPr>
        <p:spPr bwMode="auto">
          <a:xfrm>
            <a:off x="1655763" y="3392488"/>
            <a:ext cx="1836737" cy="42068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FF5050"/>
                </a:solidFill>
                <a:latin typeface="Verdana" pitchFamily="34" charset="0"/>
              </a:rPr>
              <a:t>l’insecurité</a:t>
            </a:r>
          </a:p>
        </p:txBody>
      </p:sp>
      <p:sp>
        <p:nvSpPr>
          <p:cNvPr id="55304" name="Text Box 8"/>
          <p:cNvSpPr txBox="1">
            <a:spLocks noChangeArrowheads="1"/>
          </p:cNvSpPr>
          <p:nvPr/>
        </p:nvSpPr>
        <p:spPr bwMode="auto">
          <a:xfrm>
            <a:off x="1871663" y="4473575"/>
            <a:ext cx="1409700" cy="42068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FF5050"/>
                </a:solidFill>
                <a:latin typeface="Verdana" pitchFamily="34" charset="0"/>
              </a:rPr>
              <a:t>terreurs</a:t>
            </a:r>
          </a:p>
        </p:txBody>
      </p:sp>
      <p:sp>
        <p:nvSpPr>
          <p:cNvPr id="55305" name="Text Box 9"/>
          <p:cNvSpPr txBox="1">
            <a:spLocks noChangeArrowheads="1"/>
          </p:cNvSpPr>
          <p:nvPr/>
        </p:nvSpPr>
        <p:spPr bwMode="auto">
          <a:xfrm>
            <a:off x="1979613" y="1736725"/>
            <a:ext cx="1468437" cy="42068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5F5F5F"/>
                </a:solidFill>
                <a:latin typeface="Verdana" pitchFamily="34" charset="0"/>
              </a:rPr>
              <a:t>l’opinion</a:t>
            </a:r>
          </a:p>
        </p:txBody>
      </p:sp>
      <p:sp>
        <p:nvSpPr>
          <p:cNvPr id="55306" name="Text Box 10"/>
          <p:cNvSpPr txBox="1">
            <a:spLocks noChangeArrowheads="1"/>
          </p:cNvSpPr>
          <p:nvPr/>
        </p:nvSpPr>
        <p:spPr bwMode="auto">
          <a:xfrm>
            <a:off x="468313" y="4149725"/>
            <a:ext cx="1490662" cy="42068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FF5050"/>
                </a:solidFill>
                <a:latin typeface="Verdana" pitchFamily="34" charset="0"/>
              </a:rPr>
              <a:t>anarchie</a:t>
            </a:r>
          </a:p>
        </p:txBody>
      </p:sp>
      <p:sp>
        <p:nvSpPr>
          <p:cNvPr id="55307" name="Text Box 11"/>
          <p:cNvSpPr txBox="1">
            <a:spLocks noChangeArrowheads="1"/>
          </p:cNvSpPr>
          <p:nvPr/>
        </p:nvSpPr>
        <p:spPr bwMode="auto">
          <a:xfrm>
            <a:off x="1223963" y="5084763"/>
            <a:ext cx="3159125" cy="42068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FF5050"/>
                </a:solidFill>
                <a:latin typeface="Verdana" pitchFamily="34" charset="0"/>
              </a:rPr>
              <a:t>l’anarchie judiciaire</a:t>
            </a:r>
          </a:p>
        </p:txBody>
      </p:sp>
      <p:sp>
        <p:nvSpPr>
          <p:cNvPr id="55308" name="Text Box 12"/>
          <p:cNvSpPr txBox="1">
            <a:spLocks noChangeArrowheads="1"/>
          </p:cNvSpPr>
          <p:nvPr/>
        </p:nvSpPr>
        <p:spPr bwMode="auto">
          <a:xfrm>
            <a:off x="2124075" y="549275"/>
            <a:ext cx="1662113" cy="42068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0000D1"/>
                </a:solidFill>
                <a:latin typeface="Verdana" pitchFamily="34" charset="0"/>
              </a:rPr>
              <a:t>le citoyen</a:t>
            </a:r>
          </a:p>
        </p:txBody>
      </p:sp>
      <p:sp>
        <p:nvSpPr>
          <p:cNvPr id="55309" name="Text Box 13"/>
          <p:cNvSpPr txBox="1">
            <a:spLocks noChangeArrowheads="1"/>
          </p:cNvSpPr>
          <p:nvPr/>
        </p:nvSpPr>
        <p:spPr bwMode="auto">
          <a:xfrm>
            <a:off x="395288" y="4760913"/>
            <a:ext cx="2065337" cy="42068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FF5050"/>
                </a:solidFill>
                <a:latin typeface="Verdana" pitchFamily="34" charset="0"/>
              </a:rPr>
              <a:t>le fanatisme</a:t>
            </a:r>
          </a:p>
        </p:txBody>
      </p:sp>
      <p:sp>
        <p:nvSpPr>
          <p:cNvPr id="55310" name="Text Box 14"/>
          <p:cNvSpPr txBox="1">
            <a:spLocks noChangeArrowheads="1"/>
          </p:cNvSpPr>
          <p:nvPr/>
        </p:nvSpPr>
        <p:spPr bwMode="auto">
          <a:xfrm>
            <a:off x="2303463" y="4041775"/>
            <a:ext cx="1211262" cy="42068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FF5050"/>
                </a:solidFill>
                <a:latin typeface="Verdana" pitchFamily="34" charset="0"/>
              </a:rPr>
              <a:t>l’excès</a:t>
            </a:r>
          </a:p>
        </p:txBody>
      </p:sp>
      <p:sp>
        <p:nvSpPr>
          <p:cNvPr id="55311" name="Text Box 15"/>
          <p:cNvSpPr txBox="1">
            <a:spLocks noChangeArrowheads="1"/>
          </p:cNvSpPr>
          <p:nvPr/>
        </p:nvSpPr>
        <p:spPr bwMode="auto">
          <a:xfrm>
            <a:off x="5327650" y="1700213"/>
            <a:ext cx="2884488" cy="42068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chemeClr val="tx1"/>
                </a:solidFill>
                <a:latin typeface="Verdana" pitchFamily="34" charset="0"/>
              </a:rPr>
              <a:t>l’opinion publique</a:t>
            </a:r>
          </a:p>
        </p:txBody>
      </p:sp>
      <p:sp>
        <p:nvSpPr>
          <p:cNvPr id="55312" name="Text Box 16"/>
          <p:cNvSpPr txBox="1">
            <a:spLocks noChangeArrowheads="1"/>
          </p:cNvSpPr>
          <p:nvPr/>
        </p:nvSpPr>
        <p:spPr bwMode="auto">
          <a:xfrm>
            <a:off x="3635375" y="3500438"/>
            <a:ext cx="3384550" cy="42068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0000D1"/>
                </a:solidFill>
                <a:latin typeface="Verdana" pitchFamily="34" charset="0"/>
              </a:rPr>
              <a:t>les raisons publiques</a:t>
            </a:r>
          </a:p>
        </p:txBody>
      </p:sp>
      <p:sp>
        <p:nvSpPr>
          <p:cNvPr id="55313" name="Text Box 17"/>
          <p:cNvSpPr txBox="1">
            <a:spLocks noChangeArrowheads="1"/>
          </p:cNvSpPr>
          <p:nvPr/>
        </p:nvSpPr>
        <p:spPr bwMode="auto">
          <a:xfrm>
            <a:off x="6048375" y="2241550"/>
            <a:ext cx="2686050" cy="42068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chemeClr val="tx1"/>
                </a:solidFill>
                <a:latin typeface="Verdana" pitchFamily="34" charset="0"/>
              </a:rPr>
              <a:t>les gens d’esprit</a:t>
            </a:r>
          </a:p>
        </p:txBody>
      </p:sp>
      <p:sp>
        <p:nvSpPr>
          <p:cNvPr id="55314" name="Text Box 18"/>
          <p:cNvSpPr txBox="1">
            <a:spLocks noChangeArrowheads="1"/>
          </p:cNvSpPr>
          <p:nvPr/>
        </p:nvSpPr>
        <p:spPr bwMode="auto">
          <a:xfrm>
            <a:off x="7235825" y="3681413"/>
            <a:ext cx="1228725" cy="42068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0000D1"/>
                </a:solidFill>
                <a:latin typeface="Verdana" pitchFamily="34" charset="0"/>
              </a:rPr>
              <a:t>les lois</a:t>
            </a:r>
          </a:p>
        </p:txBody>
      </p:sp>
      <p:sp>
        <p:nvSpPr>
          <p:cNvPr id="55315" name="Text Box 19"/>
          <p:cNvSpPr txBox="1">
            <a:spLocks noChangeArrowheads="1"/>
          </p:cNvSpPr>
          <p:nvPr/>
        </p:nvSpPr>
        <p:spPr bwMode="auto">
          <a:xfrm>
            <a:off x="6732588" y="4076700"/>
            <a:ext cx="1743075" cy="42068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0000D1"/>
                </a:solidFill>
                <a:latin typeface="Verdana" pitchFamily="34" charset="0"/>
              </a:rPr>
              <a:t>l’authorité</a:t>
            </a:r>
          </a:p>
        </p:txBody>
      </p:sp>
      <p:sp>
        <p:nvSpPr>
          <p:cNvPr id="55316" name="Text Box 20"/>
          <p:cNvSpPr txBox="1">
            <a:spLocks noChangeArrowheads="1"/>
          </p:cNvSpPr>
          <p:nvPr/>
        </p:nvSpPr>
        <p:spPr bwMode="auto">
          <a:xfrm>
            <a:off x="3516313" y="4400550"/>
            <a:ext cx="4746625" cy="42068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0000D1"/>
                </a:solidFill>
                <a:latin typeface="Verdana" pitchFamily="34" charset="0"/>
              </a:rPr>
              <a:t>le désir anonyme de la nation</a:t>
            </a:r>
          </a:p>
        </p:txBody>
      </p:sp>
      <p:sp>
        <p:nvSpPr>
          <p:cNvPr id="55317" name="Text Box 21"/>
          <p:cNvSpPr txBox="1">
            <a:spLocks noChangeArrowheads="1"/>
          </p:cNvSpPr>
          <p:nvPr/>
        </p:nvSpPr>
        <p:spPr bwMode="auto">
          <a:xfrm>
            <a:off x="5292725" y="3249613"/>
            <a:ext cx="3421063" cy="42068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0000D1"/>
                </a:solidFill>
                <a:latin typeface="Verdana" pitchFamily="34" charset="0"/>
              </a:rPr>
              <a:t>la confiance publique</a:t>
            </a:r>
          </a:p>
        </p:txBody>
      </p:sp>
      <p:sp>
        <p:nvSpPr>
          <p:cNvPr id="55318" name="Text Box 22"/>
          <p:cNvSpPr txBox="1">
            <a:spLocks noChangeArrowheads="1"/>
          </p:cNvSpPr>
          <p:nvPr/>
        </p:nvSpPr>
        <p:spPr bwMode="auto">
          <a:xfrm>
            <a:off x="5472113" y="3860800"/>
            <a:ext cx="1216025" cy="42068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0000D1"/>
                </a:solidFill>
                <a:latin typeface="Verdana" pitchFamily="34" charset="0"/>
              </a:rPr>
              <a:t>l’esprit</a:t>
            </a:r>
          </a:p>
        </p:txBody>
      </p:sp>
      <p:sp>
        <p:nvSpPr>
          <p:cNvPr id="55319" name="Text Box 23"/>
          <p:cNvSpPr txBox="1">
            <a:spLocks noChangeArrowheads="1"/>
          </p:cNvSpPr>
          <p:nvPr/>
        </p:nvSpPr>
        <p:spPr bwMode="auto">
          <a:xfrm>
            <a:off x="5795963" y="5049838"/>
            <a:ext cx="2795587" cy="42068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0000D1"/>
                </a:solidFill>
                <a:latin typeface="Verdana" pitchFamily="34" charset="0"/>
              </a:rPr>
              <a:t>lumières sociales</a:t>
            </a:r>
          </a:p>
        </p:txBody>
      </p:sp>
      <p:sp>
        <p:nvSpPr>
          <p:cNvPr id="55320" name="Text Box 24"/>
          <p:cNvSpPr txBox="1">
            <a:spLocks noChangeArrowheads="1"/>
          </p:cNvSpPr>
          <p:nvPr/>
        </p:nvSpPr>
        <p:spPr bwMode="auto">
          <a:xfrm>
            <a:off x="5003800" y="4760913"/>
            <a:ext cx="1168400" cy="42068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0000D1"/>
                </a:solidFill>
                <a:latin typeface="Verdana" pitchFamily="34" charset="0"/>
              </a:rPr>
              <a:t>l’ordre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53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53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53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53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5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5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53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53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55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55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5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5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553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553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55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55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55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55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55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55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11" grpId="0"/>
      <p:bldP spid="55312" grpId="0"/>
      <p:bldP spid="55313" grpId="0"/>
      <p:bldP spid="55314" grpId="0"/>
      <p:bldP spid="55315" grpId="0"/>
      <p:bldP spid="55316" grpId="0"/>
      <p:bldP spid="55317" grpId="0"/>
      <p:bldP spid="55318" grpId="0"/>
      <p:bldP spid="55319" grpId="0"/>
      <p:bldP spid="553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2555875" y="1016000"/>
            <a:ext cx="1458913" cy="42068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339966"/>
                </a:solidFill>
                <a:latin typeface="Verdana" pitchFamily="34" charset="0"/>
              </a:rPr>
              <a:t>le public</a:t>
            </a:r>
          </a:p>
        </p:txBody>
      </p:sp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42863" y="2276475"/>
            <a:ext cx="3840162" cy="42068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fr-FR" sz="2400">
                <a:solidFill>
                  <a:srgbClr val="5F5F5F"/>
                </a:solidFill>
                <a:latin typeface="Verdana" pitchFamily="34" charset="0"/>
              </a:rPr>
              <a:t>l’homme sans caractère</a:t>
            </a:r>
          </a:p>
        </p:txBody>
      </p:sp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3995738" y="692150"/>
            <a:ext cx="1439862" cy="42068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339966"/>
                </a:solidFill>
                <a:latin typeface="Verdana" pitchFamily="34" charset="0"/>
              </a:rPr>
              <a:t>les gens</a:t>
            </a:r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4500563" y="1160463"/>
            <a:ext cx="1577975" cy="42068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339966"/>
                </a:solidFill>
                <a:latin typeface="Verdana" pitchFamily="34" charset="0"/>
              </a:rPr>
              <a:t>le peuple</a:t>
            </a:r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576263" y="3716338"/>
            <a:ext cx="1905000" cy="42068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FF5050"/>
                </a:solidFill>
                <a:latin typeface="Verdana" pitchFamily="34" charset="0"/>
              </a:rPr>
              <a:t>le désordre</a:t>
            </a:r>
          </a:p>
        </p:txBody>
      </p:sp>
      <p:sp>
        <p:nvSpPr>
          <p:cNvPr id="57351" name="Text Box 7"/>
          <p:cNvSpPr txBox="1">
            <a:spLocks noChangeArrowheads="1"/>
          </p:cNvSpPr>
          <p:nvPr/>
        </p:nvSpPr>
        <p:spPr bwMode="auto">
          <a:xfrm>
            <a:off x="1655763" y="3392488"/>
            <a:ext cx="1836737" cy="42068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FF5050"/>
                </a:solidFill>
                <a:latin typeface="Verdana" pitchFamily="34" charset="0"/>
              </a:rPr>
              <a:t>l’insecurité</a:t>
            </a:r>
          </a:p>
        </p:txBody>
      </p:sp>
      <p:sp>
        <p:nvSpPr>
          <p:cNvPr id="57352" name="Text Box 8"/>
          <p:cNvSpPr txBox="1">
            <a:spLocks noChangeArrowheads="1"/>
          </p:cNvSpPr>
          <p:nvPr/>
        </p:nvSpPr>
        <p:spPr bwMode="auto">
          <a:xfrm>
            <a:off x="1871663" y="4473575"/>
            <a:ext cx="1409700" cy="42068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FF5050"/>
                </a:solidFill>
                <a:latin typeface="Verdana" pitchFamily="34" charset="0"/>
              </a:rPr>
              <a:t>terreurs</a:t>
            </a:r>
          </a:p>
        </p:txBody>
      </p:sp>
      <p:sp>
        <p:nvSpPr>
          <p:cNvPr id="57353" name="Text Box 9"/>
          <p:cNvSpPr txBox="1">
            <a:spLocks noChangeArrowheads="1"/>
          </p:cNvSpPr>
          <p:nvPr/>
        </p:nvSpPr>
        <p:spPr bwMode="auto">
          <a:xfrm>
            <a:off x="1979613" y="1736725"/>
            <a:ext cx="1468437" cy="42068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5F5F5F"/>
                </a:solidFill>
                <a:latin typeface="Verdana" pitchFamily="34" charset="0"/>
              </a:rPr>
              <a:t>l’opinion</a:t>
            </a:r>
          </a:p>
        </p:txBody>
      </p:sp>
      <p:sp>
        <p:nvSpPr>
          <p:cNvPr id="57354" name="Text Box 10"/>
          <p:cNvSpPr txBox="1">
            <a:spLocks noChangeArrowheads="1"/>
          </p:cNvSpPr>
          <p:nvPr/>
        </p:nvSpPr>
        <p:spPr bwMode="auto">
          <a:xfrm>
            <a:off x="468313" y="4149725"/>
            <a:ext cx="1490662" cy="42068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FF5050"/>
                </a:solidFill>
                <a:latin typeface="Verdana" pitchFamily="34" charset="0"/>
              </a:rPr>
              <a:t>anarchie</a:t>
            </a:r>
          </a:p>
        </p:txBody>
      </p:sp>
      <p:sp>
        <p:nvSpPr>
          <p:cNvPr id="57355" name="Text Box 11"/>
          <p:cNvSpPr txBox="1">
            <a:spLocks noChangeArrowheads="1"/>
          </p:cNvSpPr>
          <p:nvPr/>
        </p:nvSpPr>
        <p:spPr bwMode="auto">
          <a:xfrm>
            <a:off x="1223963" y="5084763"/>
            <a:ext cx="3159125" cy="42068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FF5050"/>
                </a:solidFill>
                <a:latin typeface="Verdana" pitchFamily="34" charset="0"/>
              </a:rPr>
              <a:t>l’anarchie judiciaire</a:t>
            </a:r>
          </a:p>
        </p:txBody>
      </p:sp>
      <p:sp>
        <p:nvSpPr>
          <p:cNvPr id="57356" name="Text Box 12"/>
          <p:cNvSpPr txBox="1">
            <a:spLocks noChangeArrowheads="1"/>
          </p:cNvSpPr>
          <p:nvPr/>
        </p:nvSpPr>
        <p:spPr bwMode="auto">
          <a:xfrm>
            <a:off x="2124075" y="549275"/>
            <a:ext cx="1662113" cy="42068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339966"/>
                </a:solidFill>
                <a:latin typeface="Verdana" pitchFamily="34" charset="0"/>
              </a:rPr>
              <a:t>le citoyen</a:t>
            </a:r>
          </a:p>
        </p:txBody>
      </p:sp>
      <p:sp>
        <p:nvSpPr>
          <p:cNvPr id="57357" name="Text Box 13"/>
          <p:cNvSpPr txBox="1">
            <a:spLocks noChangeArrowheads="1"/>
          </p:cNvSpPr>
          <p:nvPr/>
        </p:nvSpPr>
        <p:spPr bwMode="auto">
          <a:xfrm>
            <a:off x="395288" y="4760913"/>
            <a:ext cx="2065337" cy="42068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FF5050"/>
                </a:solidFill>
                <a:latin typeface="Verdana" pitchFamily="34" charset="0"/>
              </a:rPr>
              <a:t>le fanatisme</a:t>
            </a:r>
          </a:p>
        </p:txBody>
      </p:sp>
      <p:sp>
        <p:nvSpPr>
          <p:cNvPr id="57358" name="Text Box 14"/>
          <p:cNvSpPr txBox="1">
            <a:spLocks noChangeArrowheads="1"/>
          </p:cNvSpPr>
          <p:nvPr/>
        </p:nvSpPr>
        <p:spPr bwMode="auto">
          <a:xfrm>
            <a:off x="2303463" y="4041775"/>
            <a:ext cx="1211262" cy="42068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FF5050"/>
                </a:solidFill>
                <a:latin typeface="Verdana" pitchFamily="34" charset="0"/>
              </a:rPr>
              <a:t>l’excès</a:t>
            </a:r>
          </a:p>
        </p:txBody>
      </p:sp>
      <p:sp>
        <p:nvSpPr>
          <p:cNvPr id="57359" name="Text Box 15"/>
          <p:cNvSpPr txBox="1">
            <a:spLocks noChangeArrowheads="1"/>
          </p:cNvSpPr>
          <p:nvPr/>
        </p:nvSpPr>
        <p:spPr bwMode="auto">
          <a:xfrm>
            <a:off x="5327650" y="1700213"/>
            <a:ext cx="2884488" cy="42068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5F5F5F"/>
                </a:solidFill>
                <a:latin typeface="Verdana" pitchFamily="34" charset="0"/>
              </a:rPr>
              <a:t>l’opinion publique</a:t>
            </a:r>
          </a:p>
        </p:txBody>
      </p:sp>
      <p:sp>
        <p:nvSpPr>
          <p:cNvPr id="57360" name="Text Box 16"/>
          <p:cNvSpPr txBox="1">
            <a:spLocks noChangeArrowheads="1"/>
          </p:cNvSpPr>
          <p:nvPr/>
        </p:nvSpPr>
        <p:spPr bwMode="auto">
          <a:xfrm>
            <a:off x="3635375" y="3500438"/>
            <a:ext cx="3384550" cy="42068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3366FF"/>
                </a:solidFill>
                <a:latin typeface="Verdana" pitchFamily="34" charset="0"/>
              </a:rPr>
              <a:t>les raisons publiques</a:t>
            </a:r>
          </a:p>
        </p:txBody>
      </p:sp>
      <p:sp>
        <p:nvSpPr>
          <p:cNvPr id="57361" name="Text Box 17"/>
          <p:cNvSpPr txBox="1">
            <a:spLocks noChangeArrowheads="1"/>
          </p:cNvSpPr>
          <p:nvPr/>
        </p:nvSpPr>
        <p:spPr bwMode="auto">
          <a:xfrm>
            <a:off x="6048375" y="2241550"/>
            <a:ext cx="2686050" cy="42068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5F5F5F"/>
                </a:solidFill>
                <a:latin typeface="Verdana" pitchFamily="34" charset="0"/>
              </a:rPr>
              <a:t>les gens d’esprit</a:t>
            </a:r>
          </a:p>
        </p:txBody>
      </p:sp>
      <p:sp>
        <p:nvSpPr>
          <p:cNvPr id="57362" name="Text Box 18"/>
          <p:cNvSpPr txBox="1">
            <a:spLocks noChangeArrowheads="1"/>
          </p:cNvSpPr>
          <p:nvPr/>
        </p:nvSpPr>
        <p:spPr bwMode="auto">
          <a:xfrm>
            <a:off x="7235825" y="3681413"/>
            <a:ext cx="1228725" cy="42068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3366FF"/>
                </a:solidFill>
                <a:latin typeface="Verdana" pitchFamily="34" charset="0"/>
              </a:rPr>
              <a:t>les lois</a:t>
            </a:r>
          </a:p>
        </p:txBody>
      </p:sp>
      <p:sp>
        <p:nvSpPr>
          <p:cNvPr id="57363" name="Text Box 19"/>
          <p:cNvSpPr txBox="1">
            <a:spLocks noChangeArrowheads="1"/>
          </p:cNvSpPr>
          <p:nvPr/>
        </p:nvSpPr>
        <p:spPr bwMode="auto">
          <a:xfrm>
            <a:off x="6732588" y="4076700"/>
            <a:ext cx="1743075" cy="42068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3366FF"/>
                </a:solidFill>
                <a:latin typeface="Verdana" pitchFamily="34" charset="0"/>
              </a:rPr>
              <a:t>l’authorité</a:t>
            </a:r>
          </a:p>
        </p:txBody>
      </p:sp>
      <p:sp>
        <p:nvSpPr>
          <p:cNvPr id="57364" name="Text Box 20"/>
          <p:cNvSpPr txBox="1">
            <a:spLocks noChangeArrowheads="1"/>
          </p:cNvSpPr>
          <p:nvPr/>
        </p:nvSpPr>
        <p:spPr bwMode="auto">
          <a:xfrm>
            <a:off x="3516313" y="4400550"/>
            <a:ext cx="4746625" cy="42068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3366FF"/>
                </a:solidFill>
                <a:latin typeface="Verdana" pitchFamily="34" charset="0"/>
              </a:rPr>
              <a:t>le désir anonyme de la nation</a:t>
            </a:r>
          </a:p>
        </p:txBody>
      </p:sp>
      <p:sp>
        <p:nvSpPr>
          <p:cNvPr id="57365" name="Text Box 21"/>
          <p:cNvSpPr txBox="1">
            <a:spLocks noChangeArrowheads="1"/>
          </p:cNvSpPr>
          <p:nvPr/>
        </p:nvSpPr>
        <p:spPr bwMode="auto">
          <a:xfrm>
            <a:off x="5292725" y="3249613"/>
            <a:ext cx="3421063" cy="42068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3366FF"/>
                </a:solidFill>
                <a:latin typeface="Verdana" pitchFamily="34" charset="0"/>
              </a:rPr>
              <a:t>la confiance publique</a:t>
            </a:r>
          </a:p>
        </p:txBody>
      </p:sp>
      <p:sp>
        <p:nvSpPr>
          <p:cNvPr id="57366" name="Text Box 22"/>
          <p:cNvSpPr txBox="1">
            <a:spLocks noChangeArrowheads="1"/>
          </p:cNvSpPr>
          <p:nvPr/>
        </p:nvSpPr>
        <p:spPr bwMode="auto">
          <a:xfrm>
            <a:off x="5472113" y="3860800"/>
            <a:ext cx="1216025" cy="42068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3366FF"/>
                </a:solidFill>
                <a:latin typeface="Verdana" pitchFamily="34" charset="0"/>
              </a:rPr>
              <a:t>l’esprit</a:t>
            </a:r>
          </a:p>
        </p:txBody>
      </p:sp>
      <p:sp>
        <p:nvSpPr>
          <p:cNvPr id="57367" name="Text Box 23"/>
          <p:cNvSpPr txBox="1">
            <a:spLocks noChangeArrowheads="1"/>
          </p:cNvSpPr>
          <p:nvPr/>
        </p:nvSpPr>
        <p:spPr bwMode="auto">
          <a:xfrm>
            <a:off x="5795963" y="5049838"/>
            <a:ext cx="2795587" cy="42068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3366FF"/>
                </a:solidFill>
                <a:latin typeface="Verdana" pitchFamily="34" charset="0"/>
              </a:rPr>
              <a:t>lumières sociales</a:t>
            </a:r>
          </a:p>
        </p:txBody>
      </p:sp>
      <p:sp>
        <p:nvSpPr>
          <p:cNvPr id="57368" name="Text Box 24"/>
          <p:cNvSpPr txBox="1">
            <a:spLocks noChangeArrowheads="1"/>
          </p:cNvSpPr>
          <p:nvPr/>
        </p:nvSpPr>
        <p:spPr bwMode="auto">
          <a:xfrm>
            <a:off x="5003800" y="4760913"/>
            <a:ext cx="1168400" cy="42068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3366FF"/>
                </a:solidFill>
                <a:latin typeface="Verdana" pitchFamily="34" charset="0"/>
              </a:rPr>
              <a:t>l’ordre</a:t>
            </a:r>
          </a:p>
        </p:txBody>
      </p:sp>
      <p:pic>
        <p:nvPicPr>
          <p:cNvPr id="57369" name="Picture 25" descr="lin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07950" y="5842000"/>
            <a:ext cx="8783638" cy="285750"/>
          </a:xfrm>
          <a:prstGeom prst="rect">
            <a:avLst/>
          </a:prstGeom>
          <a:noFill/>
        </p:spPr>
      </p:pic>
      <p:sp>
        <p:nvSpPr>
          <p:cNvPr id="57370" name="Text Box 26"/>
          <p:cNvSpPr txBox="1">
            <a:spLocks noChangeArrowheads="1"/>
          </p:cNvSpPr>
          <p:nvPr/>
        </p:nvSpPr>
        <p:spPr bwMode="auto">
          <a:xfrm>
            <a:off x="287338" y="5624513"/>
            <a:ext cx="577850" cy="284162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1400" b="1">
                <a:solidFill>
                  <a:schemeClr val="tx1"/>
                </a:solidFill>
                <a:latin typeface="Arial" charset="0"/>
              </a:rPr>
              <a:t>1700</a:t>
            </a:r>
          </a:p>
        </p:txBody>
      </p:sp>
      <p:sp>
        <p:nvSpPr>
          <p:cNvPr id="57371" name="Text Box 27"/>
          <p:cNvSpPr txBox="1">
            <a:spLocks noChangeArrowheads="1"/>
          </p:cNvSpPr>
          <p:nvPr/>
        </p:nvSpPr>
        <p:spPr bwMode="auto">
          <a:xfrm>
            <a:off x="1655763" y="6092825"/>
            <a:ext cx="577850" cy="284163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1400" b="1">
                <a:solidFill>
                  <a:schemeClr val="tx1"/>
                </a:solidFill>
                <a:latin typeface="Arial" charset="0"/>
              </a:rPr>
              <a:t>1720</a:t>
            </a:r>
          </a:p>
        </p:txBody>
      </p:sp>
      <p:sp>
        <p:nvSpPr>
          <p:cNvPr id="57372" name="Text Box 28"/>
          <p:cNvSpPr txBox="1">
            <a:spLocks noChangeArrowheads="1"/>
          </p:cNvSpPr>
          <p:nvPr/>
        </p:nvSpPr>
        <p:spPr bwMode="auto">
          <a:xfrm>
            <a:off x="3024188" y="5624513"/>
            <a:ext cx="577850" cy="284162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1400" b="1">
                <a:solidFill>
                  <a:schemeClr val="tx1"/>
                </a:solidFill>
                <a:latin typeface="Arial" charset="0"/>
              </a:rPr>
              <a:t>1740</a:t>
            </a:r>
          </a:p>
        </p:txBody>
      </p:sp>
      <p:sp>
        <p:nvSpPr>
          <p:cNvPr id="57373" name="Text Box 29"/>
          <p:cNvSpPr txBox="1">
            <a:spLocks noChangeArrowheads="1"/>
          </p:cNvSpPr>
          <p:nvPr/>
        </p:nvSpPr>
        <p:spPr bwMode="auto">
          <a:xfrm>
            <a:off x="4427538" y="6092825"/>
            <a:ext cx="577850" cy="284163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1400" b="1">
                <a:solidFill>
                  <a:schemeClr val="tx1"/>
                </a:solidFill>
                <a:latin typeface="Arial" charset="0"/>
              </a:rPr>
              <a:t>1760</a:t>
            </a:r>
          </a:p>
        </p:txBody>
      </p:sp>
      <p:sp>
        <p:nvSpPr>
          <p:cNvPr id="57374" name="Text Box 30"/>
          <p:cNvSpPr txBox="1">
            <a:spLocks noChangeArrowheads="1"/>
          </p:cNvSpPr>
          <p:nvPr/>
        </p:nvSpPr>
        <p:spPr bwMode="auto">
          <a:xfrm>
            <a:off x="5759450" y="5624513"/>
            <a:ext cx="577850" cy="284162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1400" b="1">
                <a:solidFill>
                  <a:schemeClr val="tx1"/>
                </a:solidFill>
                <a:latin typeface="Arial" charset="0"/>
              </a:rPr>
              <a:t>1780</a:t>
            </a:r>
          </a:p>
        </p:txBody>
      </p:sp>
      <p:sp>
        <p:nvSpPr>
          <p:cNvPr id="57375" name="Text Box 31"/>
          <p:cNvSpPr txBox="1">
            <a:spLocks noChangeArrowheads="1"/>
          </p:cNvSpPr>
          <p:nvPr/>
        </p:nvSpPr>
        <p:spPr bwMode="auto">
          <a:xfrm>
            <a:off x="7164388" y="6092825"/>
            <a:ext cx="577850" cy="284163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1400" b="1">
                <a:solidFill>
                  <a:schemeClr val="tx1"/>
                </a:solidFill>
                <a:latin typeface="Arial" charset="0"/>
              </a:rPr>
              <a:t>1800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70" grpId="0"/>
      <p:bldP spid="57371" grpId="0"/>
      <p:bldP spid="57372" grpId="0"/>
      <p:bldP spid="57373" grpId="0"/>
      <p:bldP spid="57374" grpId="0"/>
      <p:bldP spid="5737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389063"/>
            <a:ext cx="7620000" cy="4992687"/>
          </a:xfrm>
          <a:noFill/>
        </p:spPr>
        <p:txBody>
          <a:bodyPr/>
          <a:lstStyle/>
          <a:p>
            <a:pPr marL="0" indent="0">
              <a:lnSpc>
                <a:spcPct val="80000"/>
              </a:lnSpc>
              <a:buFont typeface="Arial" charset="0"/>
              <a:buNone/>
              <a:tabLst>
                <a:tab pos="6858000" algn="r"/>
              </a:tabLst>
            </a:pPr>
            <a:r>
              <a:rPr lang="en-US" sz="2400" dirty="0">
                <a:latin typeface="Arial" pitchFamily="34" charset="0"/>
                <a:cs typeface="Arial" pitchFamily="34" charset="0"/>
                <a:sym typeface="Symbol" pitchFamily="18" charset="2"/>
              </a:rPr>
              <a:t>The text corpus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  <a:tabLst>
                <a:tab pos="6858000" algn="r"/>
              </a:tabLst>
            </a:pPr>
            <a:endParaRPr lang="en-US" sz="2400" dirty="0"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  <a:tabLst>
                <a:tab pos="6858000" algn="r"/>
              </a:tabLst>
            </a:pPr>
            <a:r>
              <a:rPr lang="en-US" sz="2400" dirty="0">
                <a:latin typeface="Arial" pitchFamily="34" charset="0"/>
                <a:cs typeface="Arial" pitchFamily="34" charset="0"/>
                <a:sym typeface="Symbol" pitchFamily="18" charset="2"/>
              </a:rPr>
              <a:t>"was enormously useful in identifying occurrences of </a:t>
            </a:r>
            <a:r>
              <a:rPr lang="en-US" sz="2400" i="1" dirty="0">
                <a:latin typeface="Arial" pitchFamily="34" charset="0"/>
                <a:cs typeface="Arial" pitchFamily="34" charset="0"/>
                <a:sym typeface="Symbol" pitchFamily="18" charset="2"/>
              </a:rPr>
              <a:t>opinion </a:t>
            </a:r>
            <a:r>
              <a:rPr lang="en-US" sz="2400" i="1" dirty="0" err="1">
                <a:latin typeface="Arial" pitchFamily="34" charset="0"/>
                <a:cs typeface="Arial" pitchFamily="34" charset="0"/>
                <a:sym typeface="Symbol" pitchFamily="18" charset="2"/>
              </a:rPr>
              <a:t>publique</a:t>
            </a:r>
            <a:r>
              <a:rPr lang="en-US" sz="2400" dirty="0">
                <a:latin typeface="Arial" pitchFamily="34" charset="0"/>
                <a:cs typeface="Arial" pitchFamily="34" charset="0"/>
                <a:sym typeface="Symbol" pitchFamily="18" charset="2"/>
              </a:rPr>
              <a:t> in the database for further analysis, in suggesting a tentative chronology for the usage of the term in eighteenth-century France, and in illustrating the traditional associations of </a:t>
            </a:r>
            <a:r>
              <a:rPr lang="en-US" sz="2400" i="1" dirty="0">
                <a:latin typeface="Arial" pitchFamily="34" charset="0"/>
                <a:cs typeface="Arial" pitchFamily="34" charset="0"/>
                <a:sym typeface="Symbol" pitchFamily="18" charset="2"/>
              </a:rPr>
              <a:t>opinion</a:t>
            </a:r>
            <a:r>
              <a:rPr lang="en-US" sz="2400" dirty="0">
                <a:latin typeface="Arial" pitchFamily="34" charset="0"/>
                <a:cs typeface="Arial" pitchFamily="34" charset="0"/>
                <a:sym typeface="Symbol" pitchFamily="18" charset="2"/>
              </a:rPr>
              <a:t> with uncertainty, instability, and disorder -- associations that were rapidly changed when mere </a:t>
            </a:r>
            <a:r>
              <a:rPr lang="en-US" sz="2400" i="1" dirty="0">
                <a:latin typeface="Arial" pitchFamily="34" charset="0"/>
                <a:cs typeface="Arial" pitchFamily="34" charset="0"/>
                <a:sym typeface="Symbol" pitchFamily="18" charset="2"/>
              </a:rPr>
              <a:t>opinion</a:t>
            </a:r>
            <a:r>
              <a:rPr lang="en-US" sz="2400" dirty="0">
                <a:latin typeface="Arial" pitchFamily="34" charset="0"/>
                <a:cs typeface="Arial" pitchFamily="34" charset="0"/>
                <a:sym typeface="Symbol" pitchFamily="18" charset="2"/>
              </a:rPr>
              <a:t> was transformed (as it was during the third quarter of the eighteenth century) into the rational authority of </a:t>
            </a:r>
            <a:r>
              <a:rPr lang="en-US" sz="2400" i="1" dirty="0">
                <a:latin typeface="Arial" pitchFamily="34" charset="0"/>
                <a:cs typeface="Arial" pitchFamily="34" charset="0"/>
                <a:sym typeface="Symbol" pitchFamily="18" charset="2"/>
              </a:rPr>
              <a:t>opinion </a:t>
            </a:r>
            <a:r>
              <a:rPr lang="en-US" sz="2400" i="1" dirty="0" err="1">
                <a:latin typeface="Arial" pitchFamily="34" charset="0"/>
                <a:cs typeface="Arial" pitchFamily="34" charset="0"/>
                <a:sym typeface="Symbol" pitchFamily="18" charset="2"/>
              </a:rPr>
              <a:t>publique</a:t>
            </a:r>
            <a:r>
              <a:rPr lang="en-US" sz="2400" dirty="0">
                <a:latin typeface="Arial" pitchFamily="34" charset="0"/>
                <a:cs typeface="Arial" pitchFamily="34" charset="0"/>
                <a:sym typeface="Symbol" pitchFamily="18" charset="2"/>
              </a:rPr>
              <a:t>, the new tribunal to which all political actors were compelled to appeal." 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  <a:tabLst>
                <a:tab pos="6858000" algn="r"/>
              </a:tabLst>
            </a:pPr>
            <a:endParaRPr lang="en-US" sz="2400" dirty="0"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  <a:tabLst>
                <a:tab pos="6858000" algn="r"/>
              </a:tabLst>
            </a:pPr>
            <a:endParaRPr lang="en-US" sz="2400" dirty="0"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  <a:tabLst>
                <a:tab pos="6858000" algn="r"/>
              </a:tabLst>
            </a:pPr>
            <a:endParaRPr lang="en-US" sz="2400" dirty="0"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  <a:tabLst>
                <a:tab pos="6858000" algn="r"/>
              </a:tabLst>
            </a:pPr>
            <a:r>
              <a:rPr lang="en-US" sz="2000" i="1" dirty="0">
                <a:latin typeface="Arial" pitchFamily="34" charset="0"/>
                <a:cs typeface="Arial" pitchFamily="34" charset="0"/>
                <a:sym typeface="Symbol" pitchFamily="18" charset="2"/>
              </a:rPr>
              <a:t>Keith Michael Baker</a:t>
            </a:r>
            <a:r>
              <a:rPr lang="en-US" sz="200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nl-NL" sz="2000" dirty="0">
                <a:latin typeface="Arial" pitchFamily="34" charset="0"/>
                <a:cs typeface="Arial" pitchFamily="34" charset="0"/>
                <a:sym typeface="Symbol" pitchFamily="18" charset="2"/>
              </a:rPr>
              <a:t>about the use of a digital text corpus for his book</a:t>
            </a:r>
            <a:r>
              <a:rPr lang="en-US" sz="2000" dirty="0">
                <a:latin typeface="Arial" pitchFamily="34" charset="0"/>
                <a:cs typeface="Arial" pitchFamily="34" charset="0"/>
                <a:sym typeface="Symbol" pitchFamily="18" charset="2"/>
              </a:rPr>
              <a:t>  </a:t>
            </a:r>
            <a:r>
              <a:rPr lang="en-US" sz="2000" i="1" dirty="0">
                <a:latin typeface="Arial" pitchFamily="34" charset="0"/>
                <a:cs typeface="Arial" pitchFamily="34" charset="0"/>
                <a:sym typeface="Symbol" pitchFamily="18" charset="2"/>
              </a:rPr>
              <a:t>Inventing the French Revolution</a:t>
            </a:r>
            <a:r>
              <a:rPr lang="en-US" sz="2000" dirty="0">
                <a:latin typeface="Arial" pitchFamily="34" charset="0"/>
                <a:cs typeface="Arial" pitchFamily="34" charset="0"/>
                <a:sym typeface="Symbol" pitchFamily="18" charset="2"/>
              </a:rPr>
              <a:t> (Cambridge UP, 1990)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404813"/>
            <a:ext cx="8134350" cy="504825"/>
          </a:xfrm>
          <a:noFill/>
          <a:ln/>
        </p:spPr>
        <p:txBody>
          <a:bodyPr/>
          <a:lstStyle/>
          <a:p>
            <a:r>
              <a:rPr lang="en-US" sz="4000">
                <a:latin typeface="Arial" pitchFamily="34" charset="0"/>
                <a:cs typeface="Arial" pitchFamily="34" charset="0"/>
              </a:rPr>
              <a:t>Digitisation of special collections</a:t>
            </a:r>
            <a:r>
              <a:rPr lang="en-US" altLang="ko-KR" sz="4000">
                <a:latin typeface="Arial" pitchFamily="34" charset="0"/>
                <a:ea typeface="Gulim" pitchFamily="34" charset="-127"/>
                <a:cs typeface="Arial" pitchFamily="34" charset="0"/>
              </a:rPr>
              <a:t> (#2)</a:t>
            </a:r>
            <a:endParaRPr lang="nl-NL" sz="4000">
              <a:latin typeface="Arial" pitchFamily="34" charset="0"/>
              <a:ea typeface="Gulim" pitchFamily="34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esjabloon_en">
  <a:themeElements>
    <a:clrScheme name="presentatiesjabloon_e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esjabloon_en">
      <a:majorFont>
        <a:latin typeface="Minion"/>
        <a:ea typeface=""/>
        <a:cs typeface=""/>
      </a:majorFont>
      <a:minorFont>
        <a:latin typeface="Minio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Minion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Minion" pitchFamily="2" charset="0"/>
          </a:defRPr>
        </a:defPPr>
      </a:lstStyle>
    </a:lnDef>
  </a:objectDefaults>
  <a:extraClrSchemeLst>
    <a:extraClrScheme>
      <a:clrScheme name="presentatiesjabloon_e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sjabloon_e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sjabloon_e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sjabloon_e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sjabloon_e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sjabloon_e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sjabloon_e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sjabloon_e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sjabloon_e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sjabloon_e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sjabloon_e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sjabloon_e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presentatiesjabloon_en</Template>
  <TotalTime>1138</TotalTime>
  <Words>1265</Words>
  <Application>Microsoft Office PowerPoint</Application>
  <PresentationFormat>On-screen Show (4:3)</PresentationFormat>
  <Paragraphs>234</Paragraphs>
  <Slides>28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presentatiesjabloon_en</vt:lpstr>
      <vt:lpstr>It’s not about digitising  special collections, stupid, it’s about research   Kurt De Belder  University Librarian Director Leiden University Libraries &amp; Leiden University Press</vt:lpstr>
      <vt:lpstr>Digitisation of special collections (#1)</vt:lpstr>
      <vt:lpstr>Digitisation of special collections (#2)</vt:lpstr>
      <vt:lpstr>Digitisation of special collections (#2)</vt:lpstr>
      <vt:lpstr>Digitisation of special collections (#2)</vt:lpstr>
      <vt:lpstr>Slide 6</vt:lpstr>
      <vt:lpstr>Slide 7</vt:lpstr>
      <vt:lpstr>Slide 8</vt:lpstr>
      <vt:lpstr>Digitisation of special collections (#2)</vt:lpstr>
      <vt:lpstr>Characteristics of humanities research</vt:lpstr>
      <vt:lpstr>Science paradigms (Jim Gray)</vt:lpstr>
      <vt:lpstr>Characteristics of humanities research</vt:lpstr>
      <vt:lpstr>Computational or e-humanities</vt:lpstr>
      <vt:lpstr>Computational or e-humanities</vt:lpstr>
      <vt:lpstr>Jim Michalko/Nick Poole debate *</vt:lpstr>
      <vt:lpstr>What about the research perspective? </vt:lpstr>
      <vt:lpstr>What about the research perspective? </vt:lpstr>
      <vt:lpstr>What about the research perspective?</vt:lpstr>
      <vt:lpstr>What about the research perspective?</vt:lpstr>
      <vt:lpstr>Digitisation of special collections (#3)</vt:lpstr>
      <vt:lpstr>Libratory</vt:lpstr>
      <vt:lpstr>Three pillars of Libratory</vt:lpstr>
      <vt:lpstr>Premises</vt:lpstr>
      <vt:lpstr>Content of Libratory</vt:lpstr>
      <vt:lpstr>Libratory figures</vt:lpstr>
      <vt:lpstr>Connections made</vt:lpstr>
      <vt:lpstr>Conclusions</vt:lpstr>
      <vt:lpstr>Slide 28</vt:lpstr>
    </vt:vector>
  </TitlesOfParts>
  <Company>Universiteit Leiden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Despecializing special collections       Kurt De Belder  University Librarian Director Leiden University Libraries &amp; Leiden University Press</dc:title>
  <dc:creator>belderkfkde</dc:creator>
  <cp:lastModifiedBy>conferp</cp:lastModifiedBy>
  <cp:revision>86</cp:revision>
  <dcterms:created xsi:type="dcterms:W3CDTF">2010-10-10T07:39:36Z</dcterms:created>
  <dcterms:modified xsi:type="dcterms:W3CDTF">2010-10-27T21:21:05Z</dcterms:modified>
</cp:coreProperties>
</file>