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450" r:id="rId2"/>
    <p:sldId id="381" r:id="rId3"/>
    <p:sldId id="401" r:id="rId4"/>
    <p:sldId id="458" r:id="rId5"/>
    <p:sldId id="467" r:id="rId6"/>
    <p:sldId id="466" r:id="rId7"/>
    <p:sldId id="451" r:id="rId8"/>
    <p:sldId id="412" r:id="rId9"/>
    <p:sldId id="391" r:id="rId10"/>
    <p:sldId id="404" r:id="rId11"/>
    <p:sldId id="447" r:id="rId12"/>
    <p:sldId id="421" r:id="rId13"/>
    <p:sldId id="435" r:id="rId14"/>
    <p:sldId id="438" r:id="rId15"/>
    <p:sldId id="462" r:id="rId16"/>
    <p:sldId id="383" r:id="rId17"/>
    <p:sldId id="382" r:id="rId18"/>
    <p:sldId id="459" r:id="rId19"/>
    <p:sldId id="461" r:id="rId20"/>
    <p:sldId id="456" r:id="rId21"/>
    <p:sldId id="396" r:id="rId22"/>
    <p:sldId id="395" r:id="rId23"/>
    <p:sldId id="397" r:id="rId24"/>
    <p:sldId id="455" r:id="rId25"/>
    <p:sldId id="441" r:id="rId26"/>
    <p:sldId id="338" r:id="rId27"/>
    <p:sldId id="351" r:id="rId28"/>
    <p:sldId id="463" r:id="rId29"/>
    <p:sldId id="464" r:id="rId30"/>
    <p:sldId id="452" r:id="rId31"/>
    <p:sldId id="439" r:id="rId32"/>
    <p:sldId id="453" r:id="rId33"/>
    <p:sldId id="454" r:id="rId34"/>
    <p:sldId id="411" r:id="rId35"/>
    <p:sldId id="457" r:id="rId36"/>
    <p:sldId id="448" r:id="rId37"/>
    <p:sldId id="446" r:id="rId38"/>
    <p:sldId id="460" r:id="rId39"/>
    <p:sldId id="465" r:id="rId40"/>
    <p:sldId id="449" r:id="rId41"/>
    <p:sldId id="390" r:id="rId42"/>
    <p:sldId id="384" r:id="rId43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20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628DCAF-6B14-4111-BF70-CB0CE6773A3F}" type="datetimeFigureOut">
              <a:rPr lang="en-US"/>
              <a:pPr/>
              <a:t>10/12/2010</a:t>
            </a:fld>
            <a:endParaRPr lang="en-US"/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9BE0BDE-CBBC-4B8B-B966-D6F720FC11A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309B624-6AEE-48BB-82F8-8402F14B64AF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7377E8-02B6-4B2B-8FAF-787266C4C85C}" type="slidenum">
              <a:rPr lang="en-US"/>
              <a:pPr/>
              <a:t>2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DB038E-481A-43D7-84A2-94D3BB46BAD4}" type="slidenum">
              <a:rPr lang="en-US"/>
              <a:pPr/>
              <a:t>21</a:t>
            </a:fld>
            <a:endParaRPr lang="en-US"/>
          </a:p>
        </p:txBody>
      </p:sp>
      <p:sp>
        <p:nvSpPr>
          <p:cNvPr id="35843" name="Text Box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4" name="Text Box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A72075-BDC3-4769-B1C6-843FB7469A1B}" type="slidenum">
              <a:rPr lang="en-US"/>
              <a:pPr/>
              <a:t>22</a:t>
            </a:fld>
            <a:endParaRPr lang="en-US"/>
          </a:p>
        </p:txBody>
      </p:sp>
      <p:sp>
        <p:nvSpPr>
          <p:cNvPr id="37891" name="Text Box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Text Box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22E3D4-4593-42CB-A59E-655CDB800EC6}" type="slidenum">
              <a:rPr lang="en-US"/>
              <a:pPr/>
              <a:t>23</a:t>
            </a:fld>
            <a:endParaRPr lang="en-US"/>
          </a:p>
        </p:txBody>
      </p:sp>
      <p:sp>
        <p:nvSpPr>
          <p:cNvPr id="39939" name="Text Box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Text Box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46D269-DC6C-4A43-B702-793739D70793}" type="slidenum">
              <a:rPr lang="en-GB"/>
              <a:pPr/>
              <a:t>27</a:t>
            </a:fld>
            <a:endParaRPr lang="en-GB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WEA note : WORK IN PROGRESS, view 1 option b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16FA2E-D963-4A29-B001-4E67911CF162}" type="slidenum">
              <a:rPr lang="en-US"/>
              <a:pPr/>
              <a:t>42</a:t>
            </a:fld>
            <a:endParaRPr lang="en-US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3DBEFF-5763-4D6A-B499-8211A643EA63}" type="datetime1">
              <a:rPr lang="en-GB"/>
              <a:pPr/>
              <a:t>12/10/2010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1F214A-02C1-414B-9C35-7A5EA206372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1E0FFA-D0C8-46CB-BA88-6F4C0B947C99}" type="datetime1">
              <a:rPr lang="en-GB"/>
              <a:pPr/>
              <a:t>12/10/2010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E0112E-879E-49C5-93C9-37583DED710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F9A18E-2ED7-437D-BBE8-AC79560CA8C0}" type="datetime1">
              <a:rPr lang="en-GB"/>
              <a:pPr/>
              <a:t>12/10/2010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A75C5A-1220-4C97-AC8E-44EB8A53B24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148D4E-7C8B-434A-B8D4-B1E77C7CF988}" type="datetime1">
              <a:rPr lang="en-GB"/>
              <a:pPr/>
              <a:t>12/10/2010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A4318F-0975-4F4C-BE08-A3BA3420043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0DBAFA-4F13-415A-8A68-55596A848B65}" type="datetime1">
              <a:rPr lang="en-GB"/>
              <a:pPr/>
              <a:t>12/10/2010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6D59AE-FB62-4A1D-8DF1-CC0F976CA33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70242E-9DF7-4519-B63E-B17F40C4D98C}" type="datetime1">
              <a:rPr lang="en-GB"/>
              <a:pPr/>
              <a:t>12/10/2010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73B1DB-A5A1-4899-BA19-ABFC606DA05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9CE349-850B-45B4-B488-27B3DF351626}" type="datetime1">
              <a:rPr lang="en-GB"/>
              <a:pPr/>
              <a:t>12/10/2010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F63BAC-71E3-4B45-9F1E-97E2C453316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1D9327-7D26-4F5B-82ED-60662A442A86}" type="datetime1">
              <a:rPr lang="en-GB"/>
              <a:pPr/>
              <a:t>12/10/2010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24A9B4-0E22-49BA-9E42-A09A32C963D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00FD73-E7EB-444E-A0A9-08EC6C1424B9}" type="datetime1">
              <a:rPr lang="en-GB"/>
              <a:pPr/>
              <a:t>12/10/2010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3C6258-64A6-411B-A0FF-1C1FC31EF54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80F410-0B22-46A2-A770-678BD3857A3A}" type="datetime1">
              <a:rPr lang="en-GB"/>
              <a:pPr/>
              <a:t>12/10/2010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9894B3-221F-4C34-A4D3-26DE7623CAD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3F7711-1D1B-4924-BF26-3E139DD420D4}" type="datetime1">
              <a:rPr lang="en-GB"/>
              <a:pPr/>
              <a:t>12/10/2010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BAF5FA-DF44-432F-92EE-5D91FB9E10E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21468A29-F887-436D-B96B-54080ACBBD22}" type="datetime1">
              <a:rPr lang="en-GB"/>
              <a:pPr/>
              <a:t>12/10/2010</a:t>
            </a:fld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1F20824-0F10-4BA4-AE36-DD30D81B73A8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>
                <a:solidFill>
                  <a:schemeClr val="bg1"/>
                </a:solidFill>
              </a:rPr>
              <a:t>Advice for Time Travellers</a:t>
            </a:r>
          </a:p>
        </p:txBody>
      </p:sp>
      <p:sp>
        <p:nvSpPr>
          <p:cNvPr id="14338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1800" smtClean="0">
                <a:solidFill>
                  <a:schemeClr val="bg1"/>
                </a:solidFill>
              </a:rPr>
              <a:t>Richard Ovenden Keeper of Special Collections and Associate Director, Bodleian Libraries</a:t>
            </a:r>
          </a:p>
        </p:txBody>
      </p:sp>
      <p:sp>
        <p:nvSpPr>
          <p:cNvPr id="14339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4983B785-EBCE-4C38-89DF-3CD31DCEEDA7}" type="datetime1">
              <a:rPr lang="en-GB"/>
              <a:pPr/>
              <a:t>12/10/2010</a:t>
            </a:fld>
            <a:endParaRPr lang="en-GB"/>
          </a:p>
        </p:txBody>
      </p:sp>
      <p:pic>
        <p:nvPicPr>
          <p:cNvPr id="14340" name="Picture Placeholder 7" descr="doctor-who-tenant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Scan 0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9038" y="2413000"/>
            <a:ext cx="6765925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6" descr="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6738" y="-3175"/>
            <a:ext cx="5470525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Digitization</a:t>
            </a:r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smtClean="0">
                <a:solidFill>
                  <a:schemeClr val="bg1"/>
                </a:solidFill>
              </a:rPr>
              <a:t>Find the right business model(s)</a:t>
            </a:r>
          </a:p>
          <a:p>
            <a:r>
              <a:rPr lang="en-US" sz="2800" smtClean="0">
                <a:solidFill>
                  <a:schemeClr val="bg1"/>
                </a:solidFill>
              </a:rPr>
              <a:t>Work at scale</a:t>
            </a:r>
          </a:p>
          <a:p>
            <a:r>
              <a:rPr lang="en-US" sz="2800" smtClean="0">
                <a:solidFill>
                  <a:schemeClr val="bg1"/>
                </a:solidFill>
              </a:rPr>
              <a:t>Develop partnerships</a:t>
            </a:r>
          </a:p>
          <a:p>
            <a:r>
              <a:rPr lang="en-US" sz="2800" smtClean="0">
                <a:solidFill>
                  <a:schemeClr val="bg1"/>
                </a:solidFill>
              </a:rPr>
              <a:t>Bodleian: </a:t>
            </a:r>
          </a:p>
          <a:p>
            <a:pPr lvl="1"/>
            <a:r>
              <a:rPr lang="en-US" sz="2400" smtClean="0">
                <a:solidFill>
                  <a:schemeClr val="bg1"/>
                </a:solidFill>
              </a:rPr>
              <a:t>Now over 150 million pages scanned</a:t>
            </a:r>
          </a:p>
          <a:p>
            <a:pPr lvl="1"/>
            <a:r>
              <a:rPr lang="en-US" sz="2400" smtClean="0">
                <a:solidFill>
                  <a:schemeClr val="bg1"/>
                </a:solidFill>
              </a:rPr>
              <a:t>Circa 1 million images</a:t>
            </a:r>
          </a:p>
          <a:p>
            <a:pPr lvl="1"/>
            <a:r>
              <a:rPr lang="en-US" sz="2400" smtClean="0">
                <a:solidFill>
                  <a:schemeClr val="bg1"/>
                </a:solidFill>
              </a:rPr>
              <a:t>Text encoding work: 35,000 works (3.3m pages) encoded in joint project with University of Michigan </a:t>
            </a:r>
          </a:p>
          <a:p>
            <a:pPr lvl="1"/>
            <a:r>
              <a:rPr lang="en-US" sz="2400" smtClean="0">
                <a:solidFill>
                  <a:schemeClr val="bg1"/>
                </a:solidFill>
              </a:rPr>
              <a:t>14 different international partnerships current</a:t>
            </a:r>
          </a:p>
        </p:txBody>
      </p:sp>
      <p:sp>
        <p:nvSpPr>
          <p:cNvPr id="25603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22E070B1-8783-4CF0-8FB1-9913E22F3AD7}" type="datetime1">
              <a:rPr lang="en-GB"/>
              <a:pPr/>
              <a:t>12/10/2010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336A3170-028C-44BE-99A3-A9F1122B1873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26626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OCLC Presentation</a:t>
            </a:r>
          </a:p>
        </p:txBody>
      </p:sp>
      <p:pic>
        <p:nvPicPr>
          <p:cNvPr id="26627" name="Picture 2" descr="early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469563" cy="785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66F392F1-C48E-454C-BBFC-BD48BDB099D2}" type="datetime2">
              <a:rPr lang="en-GB"/>
              <a:pPr/>
              <a:t>Tuesday, 12 October 2010</a:t>
            </a:fld>
            <a:endParaRPr lang="en-GB"/>
          </a:p>
        </p:txBody>
      </p:sp>
      <p:sp>
        <p:nvSpPr>
          <p:cNvPr id="27650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GB"/>
              <a:t>Oxford Trainees Presentation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A310BA6-FB75-420B-B128-43665E39BC7A}" type="slidenum">
              <a:rPr lang="en-GB"/>
              <a:pPr/>
              <a:t>14</a:t>
            </a:fld>
            <a:endParaRPr lang="en-GB"/>
          </a:p>
        </p:txBody>
      </p:sp>
      <p:pic>
        <p:nvPicPr>
          <p:cNvPr id="27652" name="Picture 4" descr="Picture 0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85800"/>
            <a:ext cx="10058400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bzm0090-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620713"/>
            <a:ext cx="3449637" cy="541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5" descr="bzm0088-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620713"/>
            <a:ext cx="3287712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EB041610-5899-4ABF-9778-55550D75102A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29698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OCLC Presentation</a:t>
            </a: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E90D8E3C-80F7-4BED-9FDA-97CC948F559D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30722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OCLC Presentation</a:t>
            </a:r>
          </a:p>
        </p:txBody>
      </p:sp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2888"/>
            <a:ext cx="9753600" cy="731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Date Placehold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BCE1CA8A-6ACB-4F24-A578-EE12A941B8B8}" type="datetime1">
              <a:rPr lang="en-GB"/>
              <a:pPr/>
              <a:t>12/10/2010</a:t>
            </a:fld>
            <a:endParaRPr lang="en-GB"/>
          </a:p>
        </p:txBody>
      </p:sp>
      <p:pic>
        <p:nvPicPr>
          <p:cNvPr id="31746" name="Picture 5" descr="SQA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01688"/>
            <a:ext cx="9144000" cy="525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Harding covers 0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250825"/>
            <a:ext cx="4883150" cy="660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52CAF797-F81C-402C-A458-EF7913494C57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1536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OCLC Presentation</a:t>
            </a: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mtClean="0"/>
          </a:p>
        </p:txBody>
      </p:sp>
      <p:pic>
        <p:nvPicPr>
          <p:cNvPr id="15364" name="Picture 3" descr="Oxfordview1 (c)_a"/>
          <p:cNvPicPr>
            <a:picLocks noChangeAspect="1" noChangeArrowheads="1"/>
          </p:cNvPicPr>
          <p:nvPr/>
        </p:nvPicPr>
        <p:blipFill>
          <a:blip r:embed="rId3"/>
          <a:srcRect t="18005" r="32008"/>
          <a:stretch>
            <a:fillRect/>
          </a:stretch>
        </p:blipFill>
        <p:spPr bwMode="auto">
          <a:xfrm>
            <a:off x="755650" y="333375"/>
            <a:ext cx="7620000" cy="611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Digital Special Collections</a:t>
            </a:r>
          </a:p>
        </p:txBody>
      </p:sp>
      <p:sp>
        <p:nvSpPr>
          <p:cNvPr id="3379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Born digital special Collections will become increasingly important</a:t>
            </a:r>
          </a:p>
          <a:p>
            <a:r>
              <a:rPr lang="en-US" smtClean="0">
                <a:solidFill>
                  <a:schemeClr val="bg1"/>
                </a:solidFill>
              </a:rPr>
              <a:t>Increased share of content of new manuscript and archival acquisitions</a:t>
            </a:r>
          </a:p>
          <a:p>
            <a:r>
              <a:rPr lang="en-US" smtClean="0">
                <a:solidFill>
                  <a:schemeClr val="bg1"/>
                </a:solidFill>
              </a:rPr>
              <a:t>Require increased resources to cope: new technologies, new skill sets, a lot more work on legal issues </a:t>
            </a:r>
          </a:p>
        </p:txBody>
      </p:sp>
      <p:sp>
        <p:nvSpPr>
          <p:cNvPr id="33795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D1FD453-6F1A-4EEB-A657-E95E0CA3D0BF}" type="datetime1">
              <a:rPr lang="en-GB"/>
              <a:pPr/>
              <a:t>12/10/2010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1C186E6-027B-47DA-B787-53A289698E57}" type="slidenum">
              <a:rPr lang="en-GB"/>
              <a:pPr/>
              <a:t>21</a:t>
            </a:fld>
            <a:endParaRPr lang="en-GB"/>
          </a:p>
        </p:txBody>
      </p:sp>
      <p:sp>
        <p:nvSpPr>
          <p:cNvPr id="3481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>
                <a:srgbClr val="0066CC"/>
              </a:buClr>
              <a:buFont typeface="Trebuchet MS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mtClean="0">
                <a:solidFill>
                  <a:schemeClr val="bg1"/>
                </a:solidFill>
                <a:latin typeface="Trebuchet MS" pitchFamily="34" charset="0"/>
              </a:rPr>
              <a:t>Digital special collections: </a:t>
            </a:r>
            <a:br>
              <a:rPr lang="en-GB" smtClean="0">
                <a:solidFill>
                  <a:schemeClr val="bg1"/>
                </a:solidFill>
                <a:latin typeface="Trebuchet MS" pitchFamily="34" charset="0"/>
              </a:rPr>
            </a:br>
            <a:r>
              <a:rPr lang="en-GB" smtClean="0">
                <a:solidFill>
                  <a:schemeClr val="bg1"/>
                </a:solidFill>
                <a:latin typeface="Trebuchet MS" pitchFamily="34" charset="0"/>
              </a:rPr>
              <a:t>pay serious attention</a:t>
            </a: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Clr>
                <a:srgbClr val="333333"/>
              </a:buClr>
              <a:buFont typeface="Trebuchet MS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 smtClean="0">
                <a:solidFill>
                  <a:schemeClr val="bg1"/>
                </a:solidFill>
                <a:latin typeface="Trebuchet MS" pitchFamily="34" charset="0"/>
              </a:rPr>
              <a:t>Bodleian a major repository of private papers</a:t>
            </a:r>
          </a:p>
          <a:p>
            <a:pPr lvl="1" eaLnBrk="1" hangingPunct="1">
              <a:lnSpc>
                <a:spcPct val="90000"/>
              </a:lnSpc>
              <a:buClr>
                <a:srgbClr val="333333"/>
              </a:buClr>
              <a:buFont typeface="Trebuchet MS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 smtClean="0">
                <a:solidFill>
                  <a:schemeClr val="bg1"/>
                </a:solidFill>
                <a:latin typeface="Trebuchet MS" pitchFamily="34" charset="0"/>
              </a:rPr>
              <a:t>Politics: 7 British Prime Ministers, etc</a:t>
            </a:r>
          </a:p>
          <a:p>
            <a:pPr lvl="1" eaLnBrk="1" hangingPunct="1">
              <a:lnSpc>
                <a:spcPct val="90000"/>
              </a:lnSpc>
              <a:buClr>
                <a:srgbClr val="333333"/>
              </a:buClr>
              <a:buFont typeface="Trebuchet MS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 smtClean="0">
                <a:solidFill>
                  <a:schemeClr val="bg1"/>
                </a:solidFill>
                <a:latin typeface="Trebuchet MS" pitchFamily="34" charset="0"/>
              </a:rPr>
              <a:t>Literature: Tolkien, Kafka, C S Lewis etc</a:t>
            </a:r>
          </a:p>
          <a:p>
            <a:pPr lvl="1" eaLnBrk="1" hangingPunct="1">
              <a:lnSpc>
                <a:spcPct val="90000"/>
              </a:lnSpc>
              <a:buClr>
                <a:srgbClr val="333333"/>
              </a:buClr>
              <a:buFont typeface="Trebuchet MS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 smtClean="0">
                <a:solidFill>
                  <a:schemeClr val="bg1"/>
                </a:solidFill>
                <a:latin typeface="Trebuchet MS" pitchFamily="34" charset="0"/>
              </a:rPr>
              <a:t>Intellectuals: Isaiah Berlin, Bruce Chatwin etc</a:t>
            </a:r>
          </a:p>
          <a:p>
            <a:pPr lvl="1" eaLnBrk="1" hangingPunct="1">
              <a:lnSpc>
                <a:spcPct val="90000"/>
              </a:lnSpc>
              <a:buClr>
                <a:srgbClr val="333333"/>
              </a:buClr>
              <a:buFont typeface="Trebuchet MS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 smtClean="0">
                <a:solidFill>
                  <a:schemeClr val="bg1"/>
                </a:solidFill>
                <a:latin typeface="Trebuchet MS" pitchFamily="34" charset="0"/>
              </a:rPr>
              <a:t>Organisations: Conservative Party, Anti-Apartheid Movement etc</a:t>
            </a:r>
          </a:p>
          <a:p>
            <a:pPr eaLnBrk="1" hangingPunct="1">
              <a:lnSpc>
                <a:spcPct val="90000"/>
              </a:lnSpc>
              <a:buClr>
                <a:srgbClr val="333333"/>
              </a:buClr>
              <a:buFont typeface="Trebuchet MS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 smtClean="0">
                <a:solidFill>
                  <a:schemeClr val="bg1"/>
                </a:solidFill>
                <a:latin typeface="Trebuchet MS" pitchFamily="34" charset="0"/>
              </a:rPr>
              <a:t>Rapid growth in personal media capture: depth and breadth:</a:t>
            </a:r>
          </a:p>
          <a:p>
            <a:pPr lvl="1" eaLnBrk="1" hangingPunct="1">
              <a:lnSpc>
                <a:spcPct val="90000"/>
              </a:lnSpc>
              <a:buClr>
                <a:srgbClr val="333333"/>
              </a:buClr>
              <a:buFont typeface="Trebuchet MS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 smtClean="0">
                <a:solidFill>
                  <a:schemeClr val="bg1"/>
                </a:solidFill>
                <a:latin typeface="Trebuchet MS" pitchFamily="34" charset="0"/>
              </a:rPr>
              <a:t>Digital images, video, sound, personal digitization</a:t>
            </a:r>
          </a:p>
          <a:p>
            <a:pPr lvl="1" eaLnBrk="1" hangingPunct="1">
              <a:lnSpc>
                <a:spcPct val="90000"/>
              </a:lnSpc>
              <a:buClr>
                <a:srgbClr val="333333"/>
              </a:buClr>
              <a:buFont typeface="Trebuchet MS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 smtClean="0">
                <a:solidFill>
                  <a:schemeClr val="bg1"/>
                </a:solidFill>
                <a:latin typeface="Trebuchet MS" pitchFamily="34" charset="0"/>
              </a:rPr>
              <a:t>Standard ‘Office’ materials: email, word processed files, spreadsheets</a:t>
            </a:r>
          </a:p>
          <a:p>
            <a:pPr lvl="1" eaLnBrk="1" hangingPunct="1">
              <a:lnSpc>
                <a:spcPct val="90000"/>
              </a:lnSpc>
              <a:buClr>
                <a:srgbClr val="333333"/>
              </a:buClr>
              <a:buFont typeface="Trebuchet MS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 smtClean="0">
                <a:solidFill>
                  <a:schemeClr val="bg1"/>
                </a:solidFill>
                <a:latin typeface="Trebuchet MS" pitchFamily="34" charset="0"/>
              </a:rPr>
              <a:t>Communication media: webpages, blogs</a:t>
            </a:r>
          </a:p>
          <a:p>
            <a:pPr eaLnBrk="1" hangingPunct="1">
              <a:lnSpc>
                <a:spcPct val="90000"/>
              </a:lnSpc>
              <a:buClr>
                <a:srgbClr val="333333"/>
              </a:buClr>
              <a:buFont typeface="Trebuchet MS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000" smtClean="0">
              <a:solidFill>
                <a:srgbClr val="333333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D192159-2FC3-4B0D-9227-4C4793672F36}" type="slidenum">
              <a:rPr lang="en-GB"/>
              <a:pPr/>
              <a:t>22</a:t>
            </a:fld>
            <a:endParaRPr lang="en-GB"/>
          </a:p>
        </p:txBody>
      </p:sp>
      <p:sp>
        <p:nvSpPr>
          <p:cNvPr id="3686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723313" cy="1143000"/>
          </a:xfrm>
        </p:spPr>
        <p:txBody>
          <a:bodyPr/>
          <a:lstStyle/>
          <a:p>
            <a:pPr eaLnBrk="1" hangingPunct="1">
              <a:buClr>
                <a:srgbClr val="0066CC"/>
              </a:buClr>
              <a:buFont typeface="Trebuchet MS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smtClean="0">
                <a:solidFill>
                  <a:srgbClr val="0066CC"/>
                </a:solidFill>
                <a:latin typeface="Trebuchet MS" pitchFamily="34" charset="0"/>
              </a:rPr>
              <a:t>         </a:t>
            </a:r>
            <a:r>
              <a:rPr lang="en-US" sz="4000" smtClean="0">
                <a:solidFill>
                  <a:schemeClr val="bg1"/>
                </a:solidFill>
                <a:latin typeface="Trebuchet MS" pitchFamily="34" charset="0"/>
              </a:rPr>
              <a:t>Acquisition from older media</a:t>
            </a:r>
          </a:p>
        </p:txBody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rgbClr val="333333"/>
              </a:buClr>
              <a:buFont typeface="Trebuchet MS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smtClean="0">
                <a:solidFill>
                  <a:schemeClr val="bg1"/>
                </a:solidFill>
                <a:latin typeface="Trebuchet MS" pitchFamily="34" charset="0"/>
              </a:rPr>
              <a:t>Equipment, software and documentation</a:t>
            </a:r>
          </a:p>
          <a:p>
            <a:pPr lvl="1"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600" smtClean="0">
                <a:solidFill>
                  <a:schemeClr val="bg1"/>
                </a:solidFill>
                <a:latin typeface="Trebuchet MS" pitchFamily="34" charset="0"/>
              </a:rPr>
              <a:t>Acquire, store and maintain</a:t>
            </a:r>
          </a:p>
          <a:p>
            <a:pPr eaLnBrk="1" hangingPunct="1">
              <a:buClr>
                <a:srgbClr val="333333"/>
              </a:buClr>
              <a:buFont typeface="Trebuchet MS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800" smtClean="0">
                <a:solidFill>
                  <a:schemeClr val="bg1"/>
                </a:solidFill>
                <a:latin typeface="Trebuchet MS" pitchFamily="34" charset="0"/>
              </a:rPr>
              <a:t>Slow, specialist, but small-ish quantities</a:t>
            </a:r>
          </a:p>
          <a:p>
            <a:pPr eaLnBrk="1" hangingPunct="1">
              <a:buClr>
                <a:srgbClr val="333333"/>
              </a:buClr>
              <a:buFont typeface="Trebuchet MS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800" smtClean="0">
                <a:solidFill>
                  <a:schemeClr val="bg1"/>
                </a:solidFill>
                <a:latin typeface="Trebuchet MS" pitchFamily="34" charset="0"/>
              </a:rPr>
              <a:t>Draw on enthusiast expertise</a:t>
            </a:r>
          </a:p>
          <a:p>
            <a:pPr eaLnBrk="1" hangingPunct="1">
              <a:buClr>
                <a:srgbClr val="333333"/>
              </a:buClr>
              <a:buFont typeface="Trebuchet MS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800" smtClean="0">
                <a:solidFill>
                  <a:schemeClr val="bg1"/>
                </a:solidFill>
                <a:latin typeface="Trebuchet MS" pitchFamily="34" charset="0"/>
              </a:rPr>
              <a:t>Develop and document processes</a:t>
            </a:r>
          </a:p>
          <a:p>
            <a:pPr eaLnBrk="1" hangingPunct="1">
              <a:buClr>
                <a:srgbClr val="333333"/>
              </a:buClr>
              <a:buFont typeface="Trebuchet MS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800" smtClean="0">
                <a:solidFill>
                  <a:schemeClr val="bg1"/>
                </a:solidFill>
                <a:latin typeface="Trebuchet MS" pitchFamily="34" charset="0"/>
              </a:rPr>
              <a:t>Processes obliterate metadata</a:t>
            </a:r>
          </a:p>
        </p:txBody>
      </p:sp>
      <p:pic>
        <p:nvPicPr>
          <p:cNvPr id="3686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725" y="4833938"/>
            <a:ext cx="3095625" cy="179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687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9225" y="4833938"/>
            <a:ext cx="2738438" cy="1825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687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0538" y="3240088"/>
            <a:ext cx="2047875" cy="2730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687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950" y="115888"/>
            <a:ext cx="1871663" cy="1404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65F37ED-FB48-4FE1-8416-B41D7F9DA270}" type="slidenum">
              <a:rPr lang="en-GB"/>
              <a:pPr/>
              <a:t>23</a:t>
            </a:fld>
            <a:endParaRPr lang="en-GB"/>
          </a:p>
        </p:txBody>
      </p:sp>
      <p:sp>
        <p:nvSpPr>
          <p:cNvPr id="38915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90500"/>
            <a:ext cx="8229600" cy="1312863"/>
          </a:xfrm>
        </p:spPr>
        <p:txBody>
          <a:bodyPr/>
          <a:lstStyle/>
          <a:p>
            <a:pPr eaLnBrk="1" hangingPunct="1">
              <a:buClr>
                <a:srgbClr val="0066CC"/>
              </a:buClr>
              <a:buFont typeface="Trebuchet MS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smtClean="0">
                <a:solidFill>
                  <a:srgbClr val="0066CC"/>
                </a:solidFill>
                <a:latin typeface="Trebuchet MS" pitchFamily="34" charset="0"/>
              </a:rPr>
              <a:t>         </a:t>
            </a:r>
            <a:r>
              <a:rPr lang="en-GB" sz="4000" smtClean="0">
                <a:solidFill>
                  <a:schemeClr val="bg1"/>
                </a:solidFill>
                <a:latin typeface="Trebuchet MS" pitchFamily="34" charset="0"/>
              </a:rPr>
              <a:t>From manual to automated (mass) extraction</a:t>
            </a:r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583238"/>
          </a:xfrm>
        </p:spPr>
        <p:txBody>
          <a:bodyPr/>
          <a:lstStyle/>
          <a:p>
            <a:pPr eaLnBrk="1" hangingPunct="1">
              <a:spcBef>
                <a:spcPts val="700"/>
              </a:spcBef>
              <a:buClr>
                <a:srgbClr val="333333"/>
              </a:buClr>
              <a:buFont typeface="Trebuchet MS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smtClean="0">
                <a:solidFill>
                  <a:schemeClr val="bg1"/>
                </a:solidFill>
                <a:latin typeface="Trebuchet MS" pitchFamily="34" charset="0"/>
              </a:rPr>
              <a:t>Modern offline media in archival collections – more of it.</a:t>
            </a:r>
          </a:p>
          <a:p>
            <a:pPr eaLnBrk="1" hangingPunct="1">
              <a:spcBef>
                <a:spcPts val="700"/>
              </a:spcBef>
              <a:buClr>
                <a:srgbClr val="333333"/>
              </a:buClr>
              <a:buFont typeface="Trebuchet MS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b="1" i="1" smtClean="0">
                <a:solidFill>
                  <a:schemeClr val="bg1"/>
                </a:solidFill>
                <a:latin typeface="Trebuchet MS" pitchFamily="34" charset="0"/>
              </a:rPr>
              <a:t>Currently</a:t>
            </a:r>
            <a:r>
              <a:rPr lang="en-GB" sz="2800" i="1" smtClean="0">
                <a:solidFill>
                  <a:schemeClr val="bg1"/>
                </a:solidFill>
                <a:latin typeface="Trebuchet MS" pitchFamily="34" charset="0"/>
              </a:rPr>
              <a:t>:</a:t>
            </a:r>
            <a:r>
              <a:rPr lang="en-GB" sz="2800" smtClean="0">
                <a:solidFill>
                  <a:schemeClr val="bg1"/>
                </a:solidFill>
                <a:latin typeface="Trebuchet MS" pitchFamily="34" charset="0"/>
              </a:rPr>
              <a:t> imaged disk by disk</a:t>
            </a:r>
          </a:p>
          <a:p>
            <a:pPr eaLnBrk="1" hangingPunct="1">
              <a:spcBef>
                <a:spcPts val="700"/>
              </a:spcBef>
              <a:buClr>
                <a:srgbClr val="333333"/>
              </a:buClr>
              <a:buFont typeface="Trebuchet MS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b="1" i="1" smtClean="0">
                <a:solidFill>
                  <a:schemeClr val="bg1"/>
                </a:solidFill>
                <a:latin typeface="Trebuchet MS" pitchFamily="34" charset="0"/>
              </a:rPr>
              <a:t>Post futureArch:</a:t>
            </a:r>
          </a:p>
          <a:p>
            <a:pPr lvl="1"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mtClean="0">
                <a:solidFill>
                  <a:schemeClr val="bg1"/>
                </a:solidFill>
                <a:latin typeface="Trebuchet MS" pitchFamily="34" charset="0"/>
              </a:rPr>
              <a:t>En masse forensic imaging</a:t>
            </a:r>
          </a:p>
          <a:p>
            <a:pPr lvl="1"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mtClean="0">
                <a:solidFill>
                  <a:schemeClr val="bg1"/>
                </a:solidFill>
                <a:latin typeface="Trebuchet MS" pitchFamily="34" charset="0"/>
              </a:rPr>
              <a:t>Error logs</a:t>
            </a:r>
          </a:p>
          <a:p>
            <a:pPr lvl="1"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mtClean="0">
                <a:solidFill>
                  <a:schemeClr val="bg1"/>
                </a:solidFill>
                <a:latin typeface="Trebuchet MS" pitchFamily="34" charset="0"/>
              </a:rPr>
              <a:t>Hashing</a:t>
            </a:r>
          </a:p>
          <a:p>
            <a:pPr lvl="1"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mtClean="0">
                <a:solidFill>
                  <a:schemeClr val="bg1"/>
                </a:solidFill>
                <a:latin typeface="Trebuchet MS" pitchFamily="34" charset="0"/>
              </a:rPr>
              <a:t>Analysis of disks</a:t>
            </a:r>
          </a:p>
          <a:p>
            <a:pPr lvl="1"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mtClean="0">
                <a:solidFill>
                  <a:schemeClr val="bg1"/>
                </a:solidFill>
                <a:latin typeface="Trebuchet MS" pitchFamily="34" charset="0"/>
              </a:rPr>
              <a:t>Operates unattended</a:t>
            </a:r>
          </a:p>
          <a:p>
            <a:pPr eaLnBrk="1" hangingPunct="1">
              <a:spcBef>
                <a:spcPts val="700"/>
              </a:spcBef>
              <a:buClr>
                <a:srgbClr val="333333"/>
              </a:buClr>
              <a:buFont typeface="Trebuchet MS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800" smtClean="0">
              <a:solidFill>
                <a:srgbClr val="333333"/>
              </a:solidFill>
              <a:latin typeface="Trebuchet MS" pitchFamily="34" charset="0"/>
            </a:endParaRPr>
          </a:p>
          <a:p>
            <a:pPr eaLnBrk="1" hangingPunct="1">
              <a:spcBef>
                <a:spcPts val="700"/>
              </a:spcBef>
              <a:buClr>
                <a:srgbClr val="333333"/>
              </a:buClr>
              <a:buFont typeface="Trebuchet MS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800" smtClean="0">
              <a:solidFill>
                <a:srgbClr val="333333"/>
              </a:solidFill>
              <a:latin typeface="Trebuchet MS" pitchFamily="34" charset="0"/>
            </a:endParaRPr>
          </a:p>
        </p:txBody>
      </p:sp>
      <p:pic>
        <p:nvPicPr>
          <p:cNvPr id="3891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4025" y="2312988"/>
            <a:ext cx="1447800" cy="1085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891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1500" y="4076700"/>
            <a:ext cx="1781175" cy="1600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891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" y="115888"/>
            <a:ext cx="1871663" cy="1404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8920" name="Rectangle 6"/>
          <p:cNvSpPr>
            <a:spLocks noChangeArrowheads="1"/>
          </p:cNvSpPr>
          <p:nvPr/>
        </p:nvSpPr>
        <p:spPr bwMode="auto">
          <a:xfrm>
            <a:off x="6156325" y="3573463"/>
            <a:ext cx="2736850" cy="358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1313" indent="-341313" algn="ctr">
              <a:spcBef>
                <a:spcPts val="400"/>
              </a:spcBef>
              <a:buClr>
                <a:srgbClr val="333333"/>
              </a:buClr>
              <a:buFont typeface="Trebuchet MS" pitchFamily="34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600">
                <a:solidFill>
                  <a:srgbClr val="333333"/>
                </a:solidFill>
                <a:latin typeface="Trebuchet MS" pitchFamily="34" charset="0"/>
              </a:rPr>
              <a:t>Up to 100 discs at once</a:t>
            </a:r>
          </a:p>
          <a:p>
            <a:pPr marL="341313" indent="-341313" algn="ctr">
              <a:spcBef>
                <a:spcPts val="400"/>
              </a:spcBef>
              <a:buClr>
                <a:srgbClr val="333333"/>
              </a:buClr>
              <a:buFont typeface="Trebuchet MS" pitchFamily="34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GB" sz="1600">
              <a:solidFill>
                <a:srgbClr val="333333"/>
              </a:solidFill>
              <a:latin typeface="Trebuchet MS" pitchFamily="34" charset="0"/>
            </a:endParaRPr>
          </a:p>
        </p:txBody>
      </p:sp>
      <p:sp>
        <p:nvSpPr>
          <p:cNvPr id="38921" name="Rectangle 7"/>
          <p:cNvSpPr>
            <a:spLocks noChangeArrowheads="1"/>
          </p:cNvSpPr>
          <p:nvPr/>
        </p:nvSpPr>
        <p:spPr bwMode="auto">
          <a:xfrm>
            <a:off x="5651500" y="5589588"/>
            <a:ext cx="2736850" cy="358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1313" indent="-341313" algn="ctr">
              <a:spcBef>
                <a:spcPts val="400"/>
              </a:spcBef>
              <a:buClr>
                <a:srgbClr val="333333"/>
              </a:buClr>
              <a:buFont typeface="Trebuchet MS" pitchFamily="34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600">
                <a:solidFill>
                  <a:srgbClr val="333333"/>
                </a:solidFill>
                <a:latin typeface="Trebuchet MS" pitchFamily="34" charset="0"/>
              </a:rPr>
              <a:t>Up to 150 diskettes at once</a:t>
            </a:r>
          </a:p>
          <a:p>
            <a:pPr marL="341313" indent="-341313" algn="ctr">
              <a:spcBef>
                <a:spcPts val="400"/>
              </a:spcBef>
              <a:buClr>
                <a:srgbClr val="333333"/>
              </a:buClr>
              <a:buFont typeface="Trebuchet MS" pitchFamily="34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GB" sz="1600">
              <a:solidFill>
                <a:srgbClr val="333333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Back office versus front of house</a:t>
            </a:r>
          </a:p>
        </p:txBody>
      </p:sp>
      <p:sp>
        <p:nvSpPr>
          <p:cNvPr id="40962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Develop ways of communicating with readers/public/customers/donors more</a:t>
            </a:r>
          </a:p>
          <a:p>
            <a:r>
              <a:rPr lang="en-US" smtClean="0">
                <a:solidFill>
                  <a:schemeClr val="bg1"/>
                </a:solidFill>
              </a:rPr>
              <a:t>Develop ways to shift resources from the back office to front of house</a:t>
            </a:r>
          </a:p>
          <a:p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40963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5806192F-1DA5-47BD-B465-6B47B6B8B535}" type="datetime1">
              <a:rPr lang="en-GB"/>
              <a:pPr/>
              <a:t>12/10/2010</a:t>
            </a:fld>
            <a:endParaRPr lang="en-GB"/>
          </a:p>
        </p:txBody>
      </p:sp>
      <p:pic>
        <p:nvPicPr>
          <p:cNvPr id="40964" name="Picture 2" descr="Spring 2008 22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t="-24712" b="-2471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25488" y="0"/>
            <a:ext cx="9869488" cy="655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1C2959CE-924E-4F63-B959-A0D7FF671127}" type="datetime1">
              <a:rPr lang="en-GB"/>
              <a:pPr/>
              <a:t>12/10/2010</a:t>
            </a:fld>
            <a:endParaRPr lang="en-GB"/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3012" name="Text Box 2"/>
          <p:cNvSpPr txBox="1">
            <a:spLocks noChangeArrowheads="1"/>
          </p:cNvSpPr>
          <p:nvPr/>
        </p:nvSpPr>
        <p:spPr bwMode="auto">
          <a:xfrm>
            <a:off x="34925" y="6405563"/>
            <a:ext cx="7489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solidFill>
                  <a:schemeClr val="bg1"/>
                </a:solidFill>
              </a:rPr>
              <a:t>Forming the entrance – Proposed Perspective View from Broad Street - West</a:t>
            </a:r>
            <a:endParaRPr lang="en-US" sz="1400" b="1">
              <a:solidFill>
                <a:schemeClr val="bg1"/>
              </a:solidFill>
            </a:endParaRPr>
          </a:p>
        </p:txBody>
      </p:sp>
      <p:pic>
        <p:nvPicPr>
          <p:cNvPr id="43013" name="Picture 9" descr="STEP RENDER2_2201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33375"/>
            <a:ext cx="8713788" cy="591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D307FE9A-150F-4C11-9A90-BD125F92EC65}" type="datetime1">
              <a:rPr lang="en-GB"/>
              <a:pPr/>
              <a:t>12/10/2010</a:t>
            </a:fld>
            <a:endParaRPr lang="en-GB"/>
          </a:p>
        </p:txBody>
      </p:sp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34925" y="6405563"/>
            <a:ext cx="7489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solidFill>
                  <a:schemeClr val="bg1"/>
                </a:solidFill>
              </a:rPr>
              <a:t>Ground Floor Public Areas – Perspective View of Proposed Entrance Hall</a:t>
            </a:r>
            <a:endParaRPr lang="en-US" sz="1400" b="1">
              <a:solidFill>
                <a:schemeClr val="bg1"/>
              </a:solidFill>
            </a:endParaRPr>
          </a:p>
        </p:txBody>
      </p:sp>
      <p:pic>
        <p:nvPicPr>
          <p:cNvPr id="44035" name="Picture 5" descr="Main Space with Slot Window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88913"/>
            <a:ext cx="8135937" cy="610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Various Summer 2007 0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692150"/>
            <a:ext cx="5868987" cy="440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445125"/>
            <a:ext cx="8229600" cy="1143000"/>
          </a:xfrm>
        </p:spPr>
        <p:txBody>
          <a:bodyPr/>
          <a:lstStyle/>
          <a:p>
            <a:r>
              <a:rPr lang="en-GB" sz="4000" smtClean="0">
                <a:solidFill>
                  <a:schemeClr val="bg1"/>
                </a:solidFill>
              </a:rPr>
              <a:t>Exhibitions: Magna Carta Day, December 2008</a:t>
            </a:r>
            <a:endParaRPr lang="en-US" sz="40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4" descr="bue0004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-33338"/>
            <a:ext cx="7488238" cy="6667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9803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17411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55C608FA-AD4F-4B34-A39D-EC33579DDC99}" type="datetime1">
              <a:rPr lang="en-GB"/>
              <a:pPr/>
              <a:t>12/10/2010</a:t>
            </a:fld>
            <a:endParaRPr lang="en-GB"/>
          </a:p>
        </p:txBody>
      </p:sp>
      <p:sp>
        <p:nvSpPr>
          <p:cNvPr id="17412" name="Vertical Text Placeholder 5"/>
          <p:cNvSpPr>
            <a:spLocks noGrp="1"/>
          </p:cNvSpPr>
          <p:nvPr>
            <p:ph type="body" orient="vert" idx="4294967295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Content</a:t>
            </a:r>
          </a:p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Digital special collections</a:t>
            </a:r>
          </a:p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Back office versus front of house</a:t>
            </a:r>
          </a:p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Funding</a:t>
            </a:r>
          </a:p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Legal issues </a:t>
            </a:r>
          </a:p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Collaboration and competition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Funding</a:t>
            </a:r>
          </a:p>
        </p:txBody>
      </p:sp>
      <p:sp>
        <p:nvSpPr>
          <p:cNvPr id="48130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4525963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Look back on October 20 2010 as an opportunity not a threat</a:t>
            </a:r>
          </a:p>
          <a:p>
            <a:pPr lvl="1"/>
            <a:r>
              <a:rPr lang="en-US" smtClean="0">
                <a:solidFill>
                  <a:schemeClr val="bg1"/>
                </a:solidFill>
              </a:rPr>
              <a:t>Spec Colls share of core budget: UK average 5-7%, US 8-10%</a:t>
            </a:r>
          </a:p>
          <a:p>
            <a:r>
              <a:rPr lang="en-US" smtClean="0">
                <a:solidFill>
                  <a:schemeClr val="bg1"/>
                </a:solidFill>
              </a:rPr>
              <a:t>Bodleian now funded 75% university, 25% endowments, income, fundraising, grants.</a:t>
            </a:r>
          </a:p>
        </p:txBody>
      </p:sp>
      <p:pic>
        <p:nvPicPr>
          <p:cNvPr id="48131" name="Content Placeholder 6" descr="george_osborne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16638" r="-16638"/>
          <a:stretch>
            <a:fillRect/>
          </a:stretch>
        </p:blipFill>
        <p:spPr>
          <a:xfrm>
            <a:off x="4572000" y="1295400"/>
            <a:ext cx="4038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Funding</a:t>
            </a:r>
          </a:p>
        </p:txBody>
      </p:sp>
      <p:sp>
        <p:nvSpPr>
          <p:cNvPr id="49154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>
                <a:solidFill>
                  <a:schemeClr val="bg1"/>
                </a:solidFill>
              </a:rPr>
              <a:t>75% of the Bodleian funds come from the University.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University’s funding from the State is under pressure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Bodleian increasingly dependent on its own income:</a:t>
            </a:r>
          </a:p>
          <a:p>
            <a:pPr lvl="1"/>
            <a:r>
              <a:rPr lang="en-US" sz="2400" smtClean="0">
                <a:solidFill>
                  <a:schemeClr val="bg1"/>
                </a:solidFill>
              </a:rPr>
              <a:t>Endowments</a:t>
            </a:r>
          </a:p>
          <a:p>
            <a:pPr lvl="1"/>
            <a:r>
              <a:rPr lang="en-US" sz="2400" smtClean="0">
                <a:solidFill>
                  <a:schemeClr val="bg1"/>
                </a:solidFill>
              </a:rPr>
              <a:t>Shop and merchandise</a:t>
            </a:r>
          </a:p>
          <a:p>
            <a:pPr lvl="1"/>
            <a:r>
              <a:rPr lang="en-US" sz="2400" smtClean="0">
                <a:solidFill>
                  <a:schemeClr val="bg1"/>
                </a:solidFill>
              </a:rPr>
              <a:t>Tours, filming etc</a:t>
            </a:r>
          </a:p>
          <a:p>
            <a:pPr lvl="1"/>
            <a:r>
              <a:rPr lang="en-US" sz="2400" smtClean="0">
                <a:solidFill>
                  <a:schemeClr val="bg1"/>
                </a:solidFill>
              </a:rPr>
              <a:t>Digital collections (licensing)</a:t>
            </a:r>
          </a:p>
          <a:p>
            <a:pPr lvl="1"/>
            <a:r>
              <a:rPr lang="en-US" sz="2400" smtClean="0">
                <a:solidFill>
                  <a:schemeClr val="bg1"/>
                </a:solidFill>
              </a:rPr>
              <a:t>Fundraising through philanthropy and research grants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2010-12 funds cut by 10%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Bodleian’s own income needs to rise to 35% of total funding</a:t>
            </a:r>
          </a:p>
          <a:p>
            <a:pPr>
              <a:buFontTx/>
              <a:buNone/>
            </a:pPr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49155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08DE6AAD-B317-474B-8D96-0C235C063D23}" type="datetime1">
              <a:rPr lang="en-GB"/>
              <a:pPr/>
              <a:t>12/10/2010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Funding</a:t>
            </a:r>
          </a:p>
        </p:txBody>
      </p:sp>
      <p:sp>
        <p:nvSpPr>
          <p:cNvPr id="50178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Increasing emphasis on non-core funding - £350k to the bottom line in 2009-10</a:t>
            </a:r>
          </a:p>
          <a:p>
            <a:pPr lvl="1"/>
            <a:r>
              <a:rPr lang="en-US" smtClean="0">
                <a:solidFill>
                  <a:schemeClr val="bg1"/>
                </a:solidFill>
              </a:rPr>
              <a:t>Merchandising</a:t>
            </a:r>
          </a:p>
          <a:p>
            <a:pPr lvl="1"/>
            <a:r>
              <a:rPr lang="en-US" smtClean="0">
                <a:solidFill>
                  <a:schemeClr val="bg1"/>
                </a:solidFill>
              </a:rPr>
              <a:t>Imagery</a:t>
            </a:r>
          </a:p>
          <a:p>
            <a:pPr lvl="1"/>
            <a:r>
              <a:rPr lang="en-US" smtClean="0">
                <a:solidFill>
                  <a:schemeClr val="bg1"/>
                </a:solidFill>
              </a:rPr>
              <a:t>Publications</a:t>
            </a:r>
          </a:p>
          <a:p>
            <a:pPr lvl="1"/>
            <a:r>
              <a:rPr lang="en-US" smtClean="0">
                <a:solidFill>
                  <a:schemeClr val="bg1"/>
                </a:solidFill>
              </a:rPr>
              <a:t>Licensing</a:t>
            </a:r>
          </a:p>
          <a:p>
            <a:pPr lvl="1"/>
            <a:endParaRPr lang="en-US" smtClean="0">
              <a:solidFill>
                <a:schemeClr val="bg1"/>
              </a:solidFill>
            </a:endParaRPr>
          </a:p>
          <a:p>
            <a:endParaRPr lang="en-US" smtClean="0"/>
          </a:p>
        </p:txBody>
      </p:sp>
      <p:pic>
        <p:nvPicPr>
          <p:cNvPr id="50179" name="Content Placeholder 5" descr="morseandjag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6497" r="-6497"/>
          <a:stretch>
            <a:fillRect/>
          </a:stretch>
        </p:blipFill>
        <p:spPr/>
      </p:pic>
      <p:sp>
        <p:nvSpPr>
          <p:cNvPr id="50180" name="Date Placehold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2DE0D987-2D2D-47BD-B516-F2B1729642D4}" type="datetime1">
              <a:rPr lang="en-GB"/>
              <a:pPr/>
              <a:t>12/10/2010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Legal issues</a:t>
            </a:r>
          </a:p>
        </p:txBody>
      </p:sp>
      <p:sp>
        <p:nvSpPr>
          <p:cNvPr id="51202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>
                <a:solidFill>
                  <a:schemeClr val="bg1"/>
                </a:solidFill>
              </a:rPr>
              <a:t>Invest more in understanding Legal issues: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Copyright</a:t>
            </a:r>
          </a:p>
          <a:p>
            <a:pPr lvl="1"/>
            <a:r>
              <a:rPr lang="en-US" sz="2400" smtClean="0">
                <a:solidFill>
                  <a:schemeClr val="bg1"/>
                </a:solidFill>
              </a:rPr>
              <a:t>Future special collections will be more bound by rights rather than less bound</a:t>
            </a:r>
          </a:p>
          <a:p>
            <a:pPr lvl="1"/>
            <a:r>
              <a:rPr lang="en-US" sz="2400" smtClean="0">
                <a:solidFill>
                  <a:schemeClr val="bg1"/>
                </a:solidFill>
              </a:rPr>
              <a:t>Greater awareness of the issues / desire to monetise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Licenses / contracts</a:t>
            </a:r>
          </a:p>
          <a:p>
            <a:pPr lvl="1"/>
            <a:r>
              <a:rPr lang="en-US" sz="2400" smtClean="0">
                <a:solidFill>
                  <a:schemeClr val="bg1"/>
                </a:solidFill>
              </a:rPr>
              <a:t>Wider range of income sources, greater need for legal support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Globalisation will further complicate legal issues</a:t>
            </a:r>
          </a:p>
        </p:txBody>
      </p:sp>
      <p:sp>
        <p:nvSpPr>
          <p:cNvPr id="51203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6B39E764-373A-4ACA-9519-6AB45386C836}" type="datetime1">
              <a:rPr lang="en-GB"/>
              <a:pPr/>
              <a:t>12/10/2010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Kafk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12700"/>
            <a:ext cx="54483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Collaboration vs Competition</a:t>
            </a:r>
          </a:p>
        </p:txBody>
      </p:sp>
      <p:sp>
        <p:nvSpPr>
          <p:cNvPr id="53250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smtClean="0">
                <a:solidFill>
                  <a:schemeClr val="bg1"/>
                </a:solidFill>
              </a:rPr>
              <a:t>Plan your collaborations strategically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Expect mergers and acquisitions / Shared services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Rationalization of library and archival holdings?</a:t>
            </a:r>
          </a:p>
          <a:p>
            <a:pPr lvl="1"/>
            <a:r>
              <a:rPr lang="en-US" smtClean="0">
                <a:solidFill>
                  <a:schemeClr val="bg1"/>
                </a:solidFill>
              </a:rPr>
              <a:t>Sion College</a:t>
            </a:r>
          </a:p>
          <a:p>
            <a:pPr lvl="1"/>
            <a:r>
              <a:rPr lang="en-US" smtClean="0">
                <a:solidFill>
                  <a:schemeClr val="bg1"/>
                </a:solidFill>
              </a:rPr>
              <a:t>Marconi </a:t>
            </a:r>
          </a:p>
          <a:p>
            <a:pPr lvl="1"/>
            <a:r>
              <a:rPr lang="en-US" smtClean="0">
                <a:solidFill>
                  <a:schemeClr val="bg1"/>
                </a:solidFill>
              </a:rPr>
              <a:t>Ushaw College?</a:t>
            </a:r>
          </a:p>
          <a:p>
            <a:endParaRPr lang="en-US" sz="2400" smtClean="0">
              <a:solidFill>
                <a:schemeClr val="bg1"/>
              </a:solidFill>
            </a:endParaRPr>
          </a:p>
          <a:p>
            <a:endParaRPr lang="en-US" smtClean="0">
              <a:solidFill>
                <a:schemeClr val="bg1"/>
              </a:solidFill>
            </a:endParaRPr>
          </a:p>
        </p:txBody>
      </p:sp>
      <p:pic>
        <p:nvPicPr>
          <p:cNvPr id="53251" name="Content Placeholder 5" descr="wallstreet460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35919" b="-35919"/>
          <a:stretch>
            <a:fillRect/>
          </a:stretch>
        </p:blipFill>
        <p:spPr>
          <a:xfrm>
            <a:off x="4572000" y="990600"/>
            <a:ext cx="4038600" cy="4525963"/>
          </a:xfrm>
        </p:spPr>
      </p:pic>
      <p:sp>
        <p:nvSpPr>
          <p:cNvPr id="53252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3D9D643-883A-47AB-9958-201D692B9BB0}" type="datetime1">
              <a:rPr lang="en-GB"/>
              <a:pPr/>
              <a:t>12/10/2010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New Partnerships</a:t>
            </a:r>
            <a:endParaRPr lang="en-US" smtClean="0"/>
          </a:p>
        </p:txBody>
      </p:sp>
      <p:pic>
        <p:nvPicPr>
          <p:cNvPr id="54274" name="Content Placeholder 4" descr="ee2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14502" r="-14502"/>
          <a:stretch>
            <a:fillRect/>
          </a:stretch>
        </p:blipFill>
        <p:spPr/>
      </p:pic>
      <p:sp>
        <p:nvSpPr>
          <p:cNvPr id="54275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0B517E87-4B09-4287-BCC4-8239B2920236}" type="datetime1">
              <a:rPr lang="en-GB"/>
              <a:pPr/>
              <a:t>12/10/2010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New Partnerships</a:t>
            </a:r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http://www.nytimes.com/2010/09/26/magazine/26kafka-t.html?pagewanted=1&amp;_r=1</a:t>
            </a:r>
          </a:p>
        </p:txBody>
      </p:sp>
      <p:sp>
        <p:nvSpPr>
          <p:cNvPr id="55299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01B84A13-DE25-4FAD-9D65-0B92F2A67FE2}" type="datetime1">
              <a:rPr lang="en-GB"/>
              <a:pPr/>
              <a:t>12/10/2010</a:t>
            </a:fld>
            <a:endParaRPr lang="en-GB"/>
          </a:p>
        </p:txBody>
      </p:sp>
      <p:pic>
        <p:nvPicPr>
          <p:cNvPr id="55300" name="Picture 4" descr="JJpic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905000"/>
            <a:ext cx="7620000" cy="437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4" descr="The winters tale04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1938"/>
            <a:ext cx="9144000" cy="633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New Partnerships</a:t>
            </a:r>
          </a:p>
        </p:txBody>
      </p:sp>
      <p:pic>
        <p:nvPicPr>
          <p:cNvPr id="57346" name="Content Placeholder 4" descr="Marks_and_Spencer_shop,_Bekonsco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2300" r="-12300"/>
          <a:stretch>
            <a:fillRect/>
          </a:stretch>
        </p:blipFill>
        <p:spPr/>
      </p:pic>
      <p:sp>
        <p:nvSpPr>
          <p:cNvPr id="57347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54413E35-A7E1-47F6-A200-AB883FB51E2A}" type="datetime1">
              <a:rPr lang="en-GB"/>
              <a:pPr/>
              <a:t>12/10/2010</a:t>
            </a:fld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Content</a:t>
            </a:r>
          </a:p>
        </p:txBody>
      </p:sp>
      <p:sp>
        <p:nvSpPr>
          <p:cNvPr id="18434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Re-examine traditional rare book collecting</a:t>
            </a:r>
          </a:p>
          <a:p>
            <a:r>
              <a:rPr lang="en-US" smtClean="0">
                <a:solidFill>
                  <a:schemeClr val="bg1"/>
                </a:solidFill>
              </a:rPr>
              <a:t>Look for uniqueness?</a:t>
            </a:r>
          </a:p>
          <a:p>
            <a:r>
              <a:rPr lang="en-US" smtClean="0">
                <a:solidFill>
                  <a:schemeClr val="bg1"/>
                </a:solidFill>
              </a:rPr>
              <a:t>The scruffy can be more interesting than the beautiful</a:t>
            </a:r>
          </a:p>
        </p:txBody>
      </p:sp>
      <p:sp>
        <p:nvSpPr>
          <p:cNvPr id="18435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8436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262DD0A-9A0F-4C83-8037-49721D4EC8A7}" type="datetime1">
              <a:rPr lang="en-GB"/>
              <a:pPr/>
              <a:t>12/10/2010</a:t>
            </a:fld>
            <a:endParaRPr lang="en-GB"/>
          </a:p>
        </p:txBody>
      </p:sp>
      <p:pic>
        <p:nvPicPr>
          <p:cNvPr id="18437" name="Picture 4" descr="untitled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1488" y="1989138"/>
            <a:ext cx="4862512" cy="41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 New initiatives</a:t>
            </a:r>
            <a:endParaRPr lang="en-US" smtClean="0"/>
          </a:p>
        </p:txBody>
      </p:sp>
      <p:sp>
        <p:nvSpPr>
          <p:cNvPr id="583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Coming in 2011:</a:t>
            </a:r>
          </a:p>
          <a:p>
            <a:pPr lvl="1"/>
            <a:r>
              <a:rPr lang="en-US" smtClean="0">
                <a:solidFill>
                  <a:schemeClr val="bg1"/>
                </a:solidFill>
              </a:rPr>
              <a:t>BodReader: An eBook reading interface that allows you to call digitised books from the Bodleian ‘stacks’, read, annotate, and save them to you ‘Bod Shelf’.</a:t>
            </a:r>
          </a:p>
          <a:p>
            <a:pPr lvl="1"/>
            <a:r>
              <a:rPr lang="en-US" smtClean="0">
                <a:solidFill>
                  <a:schemeClr val="bg1"/>
                </a:solidFill>
              </a:rPr>
              <a:t>Bod Apps: Partnerships with local businesses to allow guided tours of the historic library buildings</a:t>
            </a:r>
          </a:p>
          <a:p>
            <a:pPr lvl="1"/>
            <a:r>
              <a:rPr lang="en-US" smtClean="0">
                <a:solidFill>
                  <a:schemeClr val="bg1"/>
                </a:solidFill>
              </a:rPr>
              <a:t>Bodleian publishing will launch first eBooks.</a:t>
            </a:r>
          </a:p>
        </p:txBody>
      </p:sp>
      <p:sp>
        <p:nvSpPr>
          <p:cNvPr id="58371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D491080C-920A-4DF7-BE91-0197B584AFA6}" type="datetime1">
              <a:rPr lang="en-GB"/>
              <a:pPr/>
              <a:t>12/10/2010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RLG Europe Presentation, Oxford, April 2010</a:t>
            </a:r>
          </a:p>
        </p:txBody>
      </p:sp>
      <p:pic>
        <p:nvPicPr>
          <p:cNvPr id="59394" name="Picture 3" descr="rise_of_the_cyberme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FCD63659-CEA3-480A-AA6F-BB520A5DCF37}" type="datetime1">
              <a:rPr lang="en-US"/>
              <a:pPr/>
              <a:t>10/12/2010</a:t>
            </a:fld>
            <a:endParaRPr lang="en-US"/>
          </a:p>
        </p:txBody>
      </p:sp>
      <p:sp>
        <p:nvSpPr>
          <p:cNvPr id="60418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OCLC Presentation</a:t>
            </a:r>
          </a:p>
        </p:txBody>
      </p:sp>
      <p:pic>
        <p:nvPicPr>
          <p:cNvPr id="60419" name="Picture 2" descr="Scan 09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9663" y="831850"/>
            <a:ext cx="6924675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Rectangle 3"/>
          <p:cNvSpPr>
            <a:spLocks noChangeArrowheads="1"/>
          </p:cNvSpPr>
          <p:nvPr/>
        </p:nvSpPr>
        <p:spPr bwMode="auto">
          <a:xfrm>
            <a:off x="1187450" y="836613"/>
            <a:ext cx="4572000" cy="1570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>
                <a:ea typeface="ＭＳ Ｐゴシック" pitchFamily="34" charset="-128"/>
              </a:rPr>
              <a:t>Richard Ovenden</a:t>
            </a:r>
          </a:p>
          <a:p>
            <a:pPr algn="ctr"/>
            <a:r>
              <a:rPr lang="en-GB" sz="1600">
                <a:ea typeface="ＭＳ Ｐゴシック" pitchFamily="34" charset="-128"/>
              </a:rPr>
              <a:t>Keeper of Special Collections and Associate Director</a:t>
            </a:r>
          </a:p>
          <a:p>
            <a:pPr algn="ctr"/>
            <a:endParaRPr lang="en-GB" sz="1600">
              <a:ea typeface="ＭＳ Ｐゴシック" pitchFamily="34" charset="-128"/>
            </a:endParaRPr>
          </a:p>
          <a:p>
            <a:pPr algn="ctr"/>
            <a:r>
              <a:rPr lang="en-GB" sz="1600">
                <a:ea typeface="ＭＳ Ｐゴシック" pitchFamily="34" charset="-128"/>
              </a:rPr>
              <a:t>richard.ovenden@bodleian.ox.ac.uk</a:t>
            </a:r>
          </a:p>
          <a:p>
            <a:pPr algn="ctr"/>
            <a:r>
              <a:rPr lang="en-GB" sz="1600">
                <a:ea typeface="ＭＳ Ｐゴシック" pitchFamily="34" charset="-128"/>
              </a:rPr>
              <a:t> 44 1865 2877158</a:t>
            </a:r>
            <a:endParaRPr lang="en-US" sz="1600"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20638"/>
            <a:ext cx="4799012" cy="683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Shelo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0"/>
            <a:ext cx="5181600" cy="694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Content</a:t>
            </a:r>
          </a:p>
        </p:txBody>
      </p:sp>
      <p:sp>
        <p:nvSpPr>
          <p:cNvPr id="20482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Collect beyond the book</a:t>
            </a:r>
          </a:p>
          <a:p>
            <a:pPr lvl="1"/>
            <a:r>
              <a:rPr lang="en-US" smtClean="0">
                <a:solidFill>
                  <a:schemeClr val="bg1"/>
                </a:solidFill>
              </a:rPr>
              <a:t>Archives</a:t>
            </a:r>
          </a:p>
          <a:p>
            <a:pPr lvl="1"/>
            <a:r>
              <a:rPr lang="en-US" smtClean="0">
                <a:solidFill>
                  <a:schemeClr val="bg1"/>
                </a:solidFill>
              </a:rPr>
              <a:t>Ephemera</a:t>
            </a:r>
          </a:p>
          <a:p>
            <a:pPr lvl="1"/>
            <a:r>
              <a:rPr lang="en-US" smtClean="0">
                <a:solidFill>
                  <a:schemeClr val="bg1"/>
                </a:solidFill>
              </a:rPr>
              <a:t>Visual materials</a:t>
            </a:r>
          </a:p>
          <a:p>
            <a:r>
              <a:rPr lang="en-US" smtClean="0">
                <a:solidFill>
                  <a:schemeClr val="bg1"/>
                </a:solidFill>
              </a:rPr>
              <a:t>Share collections?</a:t>
            </a:r>
          </a:p>
          <a:p>
            <a:pPr lvl="1"/>
            <a:r>
              <a:rPr lang="en-US" smtClean="0">
                <a:solidFill>
                  <a:schemeClr val="bg1"/>
                </a:solidFill>
              </a:rPr>
              <a:t>Titian</a:t>
            </a:r>
          </a:p>
          <a:p>
            <a:pPr lvl="1"/>
            <a:r>
              <a:rPr lang="en-US" smtClean="0">
                <a:solidFill>
                  <a:schemeClr val="bg1"/>
                </a:solidFill>
              </a:rPr>
              <a:t>Three Graces</a:t>
            </a:r>
          </a:p>
          <a:p>
            <a:pPr lvl="1"/>
            <a:endParaRPr lang="en-US" smtClean="0">
              <a:solidFill>
                <a:schemeClr val="bg1"/>
              </a:solidFill>
            </a:endParaRPr>
          </a:p>
        </p:txBody>
      </p:sp>
      <p:pic>
        <p:nvPicPr>
          <p:cNvPr id="20483" name="Content Placeholder 5" descr="Titian_Diana_and_Actaeon_1559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9744" b="-9744"/>
          <a:stretch>
            <a:fillRect/>
          </a:stretch>
        </p:blipFill>
        <p:spPr/>
      </p:pic>
      <p:sp>
        <p:nvSpPr>
          <p:cNvPr id="2048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3669C102-344C-49BD-9FC6-E603B241AAD0}" type="datetime1">
              <a:rPr lang="en-GB"/>
              <a:pPr/>
              <a:t>12/10/2010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Harding covers 0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0"/>
            <a:ext cx="5314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RLG Europe Presentation, Oxford, April 2010</a:t>
            </a:r>
          </a:p>
        </p:txBody>
      </p:sp>
      <p:pic>
        <p:nvPicPr>
          <p:cNvPr id="22530" name="Picture 2" descr="JJ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750"/>
            <a:ext cx="9144000" cy="717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2585</TotalTime>
  <Words>659</Words>
  <Application>Microsoft Office PowerPoint</Application>
  <PresentationFormat>On-screen Show (4:3)</PresentationFormat>
  <Paragraphs>161</Paragraphs>
  <Slides>42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Trebuchet MS</vt:lpstr>
      <vt:lpstr>ＭＳ Ｐゴシック</vt:lpstr>
      <vt:lpstr>Default Design</vt:lpstr>
      <vt:lpstr>Advice for Time Travellers</vt:lpstr>
      <vt:lpstr>Slide 2</vt:lpstr>
      <vt:lpstr>Summary</vt:lpstr>
      <vt:lpstr>Content</vt:lpstr>
      <vt:lpstr>Slide 5</vt:lpstr>
      <vt:lpstr>Slide 6</vt:lpstr>
      <vt:lpstr>Content</vt:lpstr>
      <vt:lpstr>Slide 8</vt:lpstr>
      <vt:lpstr>Slide 9</vt:lpstr>
      <vt:lpstr>Slide 10</vt:lpstr>
      <vt:lpstr>Slide 11</vt:lpstr>
      <vt:lpstr>Digitization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Digital Special Collections</vt:lpstr>
      <vt:lpstr>Digital special collections:  pay serious attention</vt:lpstr>
      <vt:lpstr>         Acquisition from older media</vt:lpstr>
      <vt:lpstr>         From manual to automated (mass) extraction</vt:lpstr>
      <vt:lpstr>Back office versus front of house</vt:lpstr>
      <vt:lpstr>Slide 25</vt:lpstr>
      <vt:lpstr>Slide 26</vt:lpstr>
      <vt:lpstr>Slide 27</vt:lpstr>
      <vt:lpstr>Exhibitions: Magna Carta Day, December 2008</vt:lpstr>
      <vt:lpstr>Slide 29</vt:lpstr>
      <vt:lpstr>Funding</vt:lpstr>
      <vt:lpstr>Funding</vt:lpstr>
      <vt:lpstr>Funding</vt:lpstr>
      <vt:lpstr>Legal issues</vt:lpstr>
      <vt:lpstr>Slide 34</vt:lpstr>
      <vt:lpstr>Collaboration vs Competition</vt:lpstr>
      <vt:lpstr>New Partnerships</vt:lpstr>
      <vt:lpstr>New Partnerships</vt:lpstr>
      <vt:lpstr>Slide 38</vt:lpstr>
      <vt:lpstr>New Partnerships</vt:lpstr>
      <vt:lpstr> New initiatives</vt:lpstr>
      <vt:lpstr>Slide 41</vt:lpstr>
      <vt:lpstr>Slide 42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o.moore</dc:creator>
  <cp:lastModifiedBy>Ovenden</cp:lastModifiedBy>
  <cp:revision>93</cp:revision>
  <dcterms:created xsi:type="dcterms:W3CDTF">2010-10-12T07:14:02Z</dcterms:created>
  <dcterms:modified xsi:type="dcterms:W3CDTF">2010-10-12T08:17:37Z</dcterms:modified>
</cp:coreProperties>
</file>