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notesSlides/notesSlide32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jpeg" ContentType="image/jpeg"/>
  <Override PartName="/ppt/notesSlides/notesSlide33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38.xml" ContentType="application/vnd.openxmlformats-officedocument.presentationml.slide+xml"/>
  <Default Extension="gif" ContentType="image/gi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4"/>
  </p:notesMasterIdLst>
  <p:sldIdLst>
    <p:sldId id="258" r:id="rId2"/>
    <p:sldId id="341" r:id="rId3"/>
    <p:sldId id="289" r:id="rId4"/>
    <p:sldId id="345" r:id="rId5"/>
    <p:sldId id="278" r:id="rId6"/>
    <p:sldId id="346" r:id="rId7"/>
    <p:sldId id="276" r:id="rId8"/>
    <p:sldId id="284" r:id="rId9"/>
    <p:sldId id="317" r:id="rId10"/>
    <p:sldId id="275" r:id="rId11"/>
    <p:sldId id="293" r:id="rId12"/>
    <p:sldId id="260" r:id="rId13"/>
    <p:sldId id="299" r:id="rId14"/>
    <p:sldId id="300" r:id="rId15"/>
    <p:sldId id="308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9" r:id="rId24"/>
    <p:sldId id="347" r:id="rId25"/>
    <p:sldId id="324" r:id="rId26"/>
    <p:sldId id="325" r:id="rId27"/>
    <p:sldId id="326" r:id="rId28"/>
    <p:sldId id="327" r:id="rId29"/>
    <p:sldId id="329" r:id="rId30"/>
    <p:sldId id="328" r:id="rId31"/>
    <p:sldId id="330" r:id="rId32"/>
    <p:sldId id="331" r:id="rId33"/>
    <p:sldId id="332" r:id="rId34"/>
    <p:sldId id="333" r:id="rId35"/>
    <p:sldId id="334" r:id="rId36"/>
    <p:sldId id="312" r:id="rId37"/>
    <p:sldId id="298" r:id="rId38"/>
    <p:sldId id="320" r:id="rId39"/>
    <p:sldId id="321" r:id="rId40"/>
    <p:sldId id="337" r:id="rId41"/>
    <p:sldId id="340" r:id="rId42"/>
    <p:sldId id="296" r:id="rId43"/>
    <p:sldId id="348" r:id="rId44"/>
    <p:sldId id="342" r:id="rId45"/>
    <p:sldId id="343" r:id="rId46"/>
    <p:sldId id="295" r:id="rId47"/>
    <p:sldId id="335" r:id="rId48"/>
    <p:sldId id="319" r:id="rId49"/>
    <p:sldId id="294" r:id="rId50"/>
    <p:sldId id="338" r:id="rId51"/>
    <p:sldId id="339" r:id="rId52"/>
    <p:sldId id="344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A3CA6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946" autoAdjust="0"/>
    <p:restoredTop sz="94660"/>
  </p:normalViewPr>
  <p:slideViewPr>
    <p:cSldViewPr snapToObjects="1">
      <p:cViewPr varScale="1">
        <p:scale>
          <a:sx n="111" d="100"/>
          <a:sy n="111" d="100"/>
        </p:scale>
        <p:origin x="-6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theme" Target="theme/theme1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viewProps" Target="viewProps.xml"/><Relationship Id="rId59" Type="http://schemas.openxmlformats.org/officeDocument/2006/relationships/tableStyles" Target="tableStyles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printerSettings" Target="printerSettings/printerSettings1.bin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presProps" Target="presProps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54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30A02-D60F-E74E-A131-61CF570D280A}" type="datetimeFigureOut">
              <a:rPr lang="en-US" smtClean="0"/>
              <a:pPr/>
              <a:t>9/20/10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5A3E9-B18F-C340-93E9-DCA13C17D5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E86D70-4E54-C04D-8E76-8D5ACF169068}" type="slidenum">
              <a:rPr lang="en-GB">
                <a:latin typeface="Arial" charset="0"/>
                <a:ea typeface="ＭＳ Ｐゴシック" pitchFamily="-105" charset="-128"/>
                <a:cs typeface="ＭＳ Ｐゴシック" pitchFamily="-105" charset="-128"/>
              </a:rPr>
              <a:pPr/>
              <a:t>1</a:t>
            </a:fld>
            <a:endParaRPr lang="en-GB">
              <a:latin typeface="Arial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 smtClean="0">
                <a:cs typeface="ＭＳ Ｐゴシック" pitchFamily="-65" charset="-128"/>
              </a:rPr>
              <a:t>And </a:t>
            </a:r>
            <a:r>
              <a:rPr lang="en-GB" dirty="0" err="1" smtClean="0">
                <a:cs typeface="ＭＳ Ｐゴシック" pitchFamily="-65" charset="-128"/>
              </a:rPr>
              <a:t>Im</a:t>
            </a:r>
            <a:r>
              <a:rPr lang="en-GB" dirty="0" smtClean="0">
                <a:cs typeface="ＭＳ Ｐゴシック" pitchFamily="-65" charset="-128"/>
              </a:rPr>
              <a:t> going to tell you about just</a:t>
            </a:r>
            <a:r>
              <a:rPr lang="en-GB" baseline="0" dirty="0" smtClean="0">
                <a:cs typeface="ＭＳ Ｐゴシック" pitchFamily="-65" charset="-128"/>
              </a:rPr>
              <a:t> a tiny piece of this</a:t>
            </a:r>
            <a:endParaRPr lang="en-GB" dirty="0" smtClean="0">
              <a:cs typeface="ＭＳ Ｐゴシック" pitchFamily="-65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3B845C-C472-6040-8F6C-AC9F7551DE5D}" type="slidenum">
              <a:rPr lang="en-GB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10</a:t>
            </a:fld>
            <a:endParaRPr lang="en-GB" smtClean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Update these</a:t>
            </a:r>
            <a:r>
              <a:rPr lang="en-GB" baseline="0" dirty="0" smtClean="0"/>
              <a:t> to current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Picture of a regional meeting or people here.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National Level </a:t>
            </a:r>
            <a:r>
              <a:rPr lang="en-GB" dirty="0" err="1" smtClean="0"/>
              <a:t>vs</a:t>
            </a:r>
            <a:r>
              <a:rPr lang="en-GB" dirty="0" smtClean="0"/>
              <a:t> Personal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Don’t want</a:t>
            </a:r>
            <a:r>
              <a:rPr lang="en-GB" baseline="0" dirty="0" smtClean="0"/>
              <a:t> their problems/ challenges solved for them.   Lessons from Entebbe.  Development of regional </a:t>
            </a:r>
            <a:r>
              <a:rPr lang="en-GB" baseline="0" dirty="0" err="1" smtClean="0"/>
              <a:t>centers</a:t>
            </a:r>
            <a:r>
              <a:rPr lang="en-GB" baseline="0" dirty="0" smtClean="0"/>
              <a:t> and independence from the central GBIFS.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Don’t want</a:t>
            </a:r>
            <a:r>
              <a:rPr lang="en-GB" baseline="0" dirty="0" smtClean="0"/>
              <a:t> their problems/ challenges solved for them.   Lessons from Entebbe.  Development of regional </a:t>
            </a:r>
            <a:r>
              <a:rPr lang="en-GB" baseline="0" dirty="0" err="1" smtClean="0"/>
              <a:t>centers</a:t>
            </a:r>
            <a:r>
              <a:rPr lang="en-GB" baseline="0" dirty="0" smtClean="0"/>
              <a:t> and independence from the central GBIFS.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Don’t want</a:t>
            </a:r>
            <a:r>
              <a:rPr lang="en-GB" baseline="0" dirty="0" smtClean="0"/>
              <a:t> their problems/ challenges solved for them.   Lessons from Entebbe.  Development of regional </a:t>
            </a:r>
            <a:r>
              <a:rPr lang="en-GB" baseline="0" dirty="0" err="1" smtClean="0"/>
              <a:t>centers</a:t>
            </a:r>
            <a:r>
              <a:rPr lang="en-GB" baseline="0" dirty="0" smtClean="0"/>
              <a:t> and independence from the central GBIFS.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5A3E9-B18F-C340-93E9-DCA13C17D58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>
                <a:cs typeface="ＭＳ Ｐゴシック" pitchFamily="-65" charset="-128"/>
              </a:rPr>
              <a:t> A component of a comprehensive strategy for addressing names as components of biodiversity information.  Names in the wild frontiers.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DD8A38-8394-C245-AD82-8B72C0FFC5A9}" type="slidenum">
              <a:rPr lang="en-GB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5</a:t>
            </a:fld>
            <a:endParaRPr lang="en-GB" smtClean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 smtClean="0">
                <a:cs typeface="ＭＳ Ｐゴシック" pitchFamily="-65" charset="-128"/>
              </a:rPr>
              <a:t>From the past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AA4891-D684-C448-8CC9-356CECDD0B6B}" type="slidenum">
              <a:rPr lang="en-GB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6</a:t>
            </a:fld>
            <a:endParaRPr lang="en-GB" smtClean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cs typeface="ＭＳ Ｐゴシック" pitchFamily="-65" charset="-128"/>
              </a:rPr>
              <a:t>And it’s delivered</a:t>
            </a:r>
            <a:r>
              <a:rPr lang="en-US" baseline="0" dirty="0" smtClean="0">
                <a:cs typeface="ＭＳ Ｐゴシック" pitchFamily="-65" charset="-128"/>
              </a:rPr>
              <a:t> by an assortment of interests in biology and information management that have consolidated into something called Biodiversity Informatics – a relatively new domain of biological informatics that fills a gaping hole between traditional bioinformatics with its focus on genomes and </a:t>
            </a:r>
            <a:r>
              <a:rPr lang="en-US" baseline="0" dirty="0" err="1" smtClean="0">
                <a:cs typeface="ＭＳ Ｐゴシック" pitchFamily="-65" charset="-128"/>
              </a:rPr>
              <a:t>Ecoinformatics</a:t>
            </a:r>
            <a:r>
              <a:rPr lang="en-US" baseline="0" dirty="0" smtClean="0">
                <a:cs typeface="ＭＳ Ｐゴシック" pitchFamily="-65" charset="-128"/>
              </a:rPr>
              <a:t> that looks at entire landscapes and their interaction with the physical world.</a:t>
            </a:r>
            <a:endParaRPr lang="en-GB" dirty="0" smtClean="0">
              <a:cs typeface="ＭＳ Ｐゴシック" pitchFamily="-65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AA4891-D684-C448-8CC9-356CECDD0B6B}" type="slidenum">
              <a:rPr lang="en-GB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7</a:t>
            </a:fld>
            <a:endParaRPr lang="en-GB" smtClean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 smtClean="0">
                <a:cs typeface="ＭＳ Ｐゴシック" pitchFamily="-65" charset="-128"/>
              </a:rPr>
              <a:t>SCOPE of biodiversity data.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DD8A38-8394-C245-AD82-8B72C0FFC5A9}" type="slidenum">
              <a:rPr lang="en-GB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8</a:t>
            </a:fld>
            <a:endParaRPr lang="en-GB" smtClean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 smtClean="0">
                <a:cs typeface="ＭＳ Ｐゴシック" pitchFamily="-65" charset="-128"/>
              </a:rPr>
              <a:t>SCOPE of biodiversity data.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DD8A38-8394-C245-AD82-8B72C0FFC5A9}" type="slidenum">
              <a:rPr lang="en-GB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9</a:t>
            </a:fld>
            <a:endParaRPr lang="en-GB" smtClean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2C27C0-28FA-A449-908C-659DAE87A2F4}" type="datetimeFigureOut">
              <a:rPr lang="en-US" smtClean="0"/>
              <a:pPr/>
              <a:t>9/20/10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F7B13F-AD18-9F47-B583-57EDD90D0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2C27C0-28FA-A449-908C-659DAE87A2F4}" type="datetimeFigureOut">
              <a:rPr lang="en-US" smtClean="0"/>
              <a:pPr/>
              <a:t>9/20/10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F7B13F-AD18-9F47-B583-57EDD90D0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2C27C0-28FA-A449-908C-659DAE87A2F4}" type="datetimeFigureOut">
              <a:rPr lang="en-US" smtClean="0"/>
              <a:pPr/>
              <a:t>9/20/10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F7B13F-AD18-9F47-B583-57EDD90D0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2C27C0-28FA-A449-908C-659DAE87A2F4}" type="datetimeFigureOut">
              <a:rPr lang="en-US" smtClean="0"/>
              <a:pPr/>
              <a:t>9/20/10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F7B13F-AD18-9F47-B583-57EDD90D0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2C27C0-28FA-A449-908C-659DAE87A2F4}" type="datetimeFigureOut">
              <a:rPr lang="en-US" smtClean="0"/>
              <a:pPr/>
              <a:t>9/20/10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F7B13F-AD18-9F47-B583-57EDD90D0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2C27C0-28FA-A449-908C-659DAE87A2F4}" type="datetimeFigureOut">
              <a:rPr lang="en-US" smtClean="0"/>
              <a:pPr/>
              <a:t>9/20/10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F7B13F-AD18-9F47-B583-57EDD90D0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2C27C0-28FA-A449-908C-659DAE87A2F4}" type="datetimeFigureOut">
              <a:rPr lang="en-US" smtClean="0"/>
              <a:pPr/>
              <a:t>9/20/10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F7B13F-AD18-9F47-B583-57EDD90D0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2C27C0-28FA-A449-908C-659DAE87A2F4}" type="datetimeFigureOut">
              <a:rPr lang="en-US" smtClean="0"/>
              <a:pPr/>
              <a:t>9/20/10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F7B13F-AD18-9F47-B583-57EDD90D0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2C27C0-28FA-A449-908C-659DAE87A2F4}" type="datetimeFigureOut">
              <a:rPr lang="en-US" smtClean="0"/>
              <a:pPr/>
              <a:t>9/20/10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F7B13F-AD18-9F47-B583-57EDD90D0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2C27C0-28FA-A449-908C-659DAE87A2F4}" type="datetimeFigureOut">
              <a:rPr lang="en-US" smtClean="0"/>
              <a:pPr/>
              <a:t>9/20/10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F7B13F-AD18-9F47-B583-57EDD90D0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2C27C0-28FA-A449-908C-659DAE87A2F4}" type="datetimeFigureOut">
              <a:rPr lang="en-US" smtClean="0"/>
              <a:pPr/>
              <a:t>9/20/10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DF7B13F-AD18-9F47-B583-57EDD90D00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52400"/>
            <a:ext cx="6324600" cy="485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err="1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990600"/>
            <a:ext cx="8839200" cy="513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err="1" smtClean="0"/>
              <a:t>Second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err="1" smtClean="0"/>
              <a:t>Third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err="1" smtClean="0"/>
              <a:t>Fifth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836612"/>
            <a:ext cx="9144000" cy="1588"/>
          </a:xfrm>
          <a:prstGeom prst="line">
            <a:avLst/>
          </a:prstGeom>
          <a:ln w="12700">
            <a:solidFill>
              <a:srgbClr val="A3CA6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360775" y="0"/>
            <a:ext cx="783225" cy="7604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53400" y="6467377"/>
            <a:ext cx="990600" cy="390623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6399212"/>
            <a:ext cx="9144000" cy="1588"/>
          </a:xfrm>
          <a:prstGeom prst="line">
            <a:avLst/>
          </a:prstGeom>
          <a:ln w="127000">
            <a:solidFill>
              <a:srgbClr val="A3CA6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0" y="6397624"/>
            <a:ext cx="9144000" cy="158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i="0" kern="1200" baseline="0">
          <a:solidFill>
            <a:schemeClr val="tx1"/>
          </a:solidFill>
          <a:latin typeface="Trebuchet MS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A3CA64"/>
        </a:buClr>
        <a:buFont typeface="Arial"/>
        <a:buChar char="•"/>
        <a:defRPr sz="3200" kern="1200">
          <a:solidFill>
            <a:schemeClr val="tx1"/>
          </a:solidFill>
          <a:latin typeface="Trebuchet MS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rebuchet MS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rebuchet MS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rebuchet MS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rebuchet MS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3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rog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4216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07377" y="458789"/>
            <a:ext cx="4495800" cy="940257"/>
          </a:xfrm>
          <a:effectLst/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defRPr/>
            </a:pPr>
            <a:r>
              <a:rPr sz="380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pitchFamily="-106" charset="0"/>
              </a:rPr>
              <a:t>GLOBAL</a:t>
            </a:r>
            <a:br>
              <a:rPr sz="380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pitchFamily="-106" charset="0"/>
              </a:rPr>
            </a:br>
            <a:r>
              <a:rPr sz="380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pitchFamily="-106" charset="0"/>
              </a:rPr>
              <a:t>BIODIVERSITY</a:t>
            </a: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4280388" y="888543"/>
            <a:ext cx="4482612" cy="94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en-US" sz="3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pitchFamily="-106" charset="0"/>
                <a:ea typeface="ＭＳ Ｐゴシック" pitchFamily="-106" charset="-128"/>
                <a:cs typeface="ＭＳ Ｐゴシック" pitchFamily="-106" charset="-128"/>
              </a:rPr>
              <a:t>INFORMATION</a:t>
            </a:r>
            <a:br>
              <a:rPr lang="en-US" sz="3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pitchFamily="-106" charset="0"/>
                <a:ea typeface="ＭＳ Ｐゴシック" pitchFamily="-106" charset="-128"/>
                <a:cs typeface="ＭＳ Ｐゴシック" pitchFamily="-106" charset="-128"/>
              </a:rPr>
            </a:br>
            <a:r>
              <a:rPr lang="en-US" sz="3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pitchFamily="-106" charset="0"/>
                <a:ea typeface="ＭＳ Ｐゴシック" pitchFamily="-106" charset="-128"/>
                <a:cs typeface="ＭＳ Ｐゴシック" pitchFamily="-106" charset="-128"/>
              </a:rPr>
              <a:t>FACILITY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5480538" y="4572000"/>
            <a:ext cx="3522785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>
                <a:solidFill>
                  <a:srgbClr val="3DB549"/>
                </a:solidFill>
                <a:latin typeface="Trebuchet MS" charset="0"/>
              </a:rPr>
              <a:t>David Remsen</a:t>
            </a:r>
            <a:endParaRPr lang="en-US" b="1" dirty="0" smtClean="0">
              <a:solidFill>
                <a:srgbClr val="3DB549"/>
              </a:solidFill>
              <a:latin typeface="Trebuchet MS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b="1" dirty="0" smtClean="0">
                <a:solidFill>
                  <a:srgbClr val="3DB549"/>
                </a:solidFill>
                <a:latin typeface="Trebuchet MS" charset="0"/>
              </a:rPr>
              <a:t>Senior Programme </a:t>
            </a:r>
            <a:r>
              <a:rPr lang="en-US" b="1" dirty="0">
                <a:solidFill>
                  <a:srgbClr val="3DB549"/>
                </a:solidFill>
                <a:latin typeface="Trebuchet MS" charset="0"/>
              </a:rPr>
              <a:t>Officer</a:t>
            </a:r>
            <a:endParaRPr lang="en-US" b="1" dirty="0" smtClean="0">
              <a:solidFill>
                <a:srgbClr val="3DB549"/>
              </a:solidFill>
              <a:latin typeface="Trebuchet MS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b="1" dirty="0" smtClean="0">
                <a:solidFill>
                  <a:srgbClr val="3DB549"/>
                </a:solidFill>
                <a:latin typeface="Trebuchet MS" charset="0"/>
              </a:rPr>
              <a:t>September </a:t>
            </a:r>
            <a:r>
              <a:rPr lang="en-US" b="1" dirty="0">
                <a:solidFill>
                  <a:srgbClr val="3DB549"/>
                </a:solidFill>
                <a:latin typeface="Trebuchet MS" charset="0"/>
              </a:rPr>
              <a:t>2010</a:t>
            </a:r>
            <a:endParaRPr lang="en-US" dirty="0">
              <a:solidFill>
                <a:srgbClr val="3DB549"/>
              </a:solidFill>
              <a:latin typeface="Trebuchet MS" charset="0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309697" y="3035301"/>
            <a:ext cx="2228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88071" name="Text Box 7"/>
          <p:cNvSpPr txBox="1">
            <a:spLocks noChangeArrowheads="1"/>
          </p:cNvSpPr>
          <p:nvPr/>
        </p:nvSpPr>
        <p:spPr bwMode="auto">
          <a:xfrm>
            <a:off x="5480538" y="5891213"/>
            <a:ext cx="3282462" cy="67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2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rebuchet MS" pitchFamily="-106" charset="0"/>
                <a:ea typeface="ＭＳ Ｐゴシック" pitchFamily="-106" charset="-128"/>
                <a:cs typeface="ＭＳ Ｐゴシック" pitchFamily="-106" charset="-128"/>
              </a:rPr>
              <a:t>WWW.GBIF.ORG</a:t>
            </a:r>
          </a:p>
          <a:p>
            <a:pPr algn="ctr" eaLnBrk="0" hangingPunct="0">
              <a:defRPr/>
            </a:pPr>
            <a:endParaRPr lang="en-US" baseline="-25000" dirty="0">
              <a:solidFill>
                <a:srgbClr val="005C7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4309697" y="2670176"/>
            <a:ext cx="469362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534988" indent="-534988">
              <a:defRPr/>
            </a:pP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pitchFamily="-106" charset="0"/>
                <a:ea typeface="ＭＳ Ｐゴシック" pitchFamily="-106" charset="-128"/>
                <a:cs typeface="ＭＳ Ｐゴシック" pitchFamily="-106" charset="-128"/>
              </a:rPr>
              <a:t>An Inspirational Large Scale International Collaboration</a:t>
            </a:r>
            <a:endParaRPr lang="en-US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15369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88569" y="6454776"/>
            <a:ext cx="955431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440615" cy="457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>
                <a:ea typeface="ＭＳ Ｐゴシック" charset="-128"/>
              </a:rPr>
              <a:t>Primary Biodiversity Data</a:t>
            </a:r>
          </a:p>
        </p:txBody>
      </p:sp>
      <p:pic>
        <p:nvPicPr>
          <p:cNvPr id="26627" name="Picture 9" descr="Type Specime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82" y="1676401"/>
            <a:ext cx="8969619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95754" y="5867401"/>
            <a:ext cx="794824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chemeClr val="accent1">
                    <a:lumMod val="25000"/>
                  </a:schemeClr>
                </a:solidFill>
              </a:rPr>
              <a:t>Important focus of biodiversity informatics</a:t>
            </a:r>
            <a:endParaRPr lang="en-GB" sz="2800" dirty="0">
              <a:solidFill>
                <a:schemeClr val="accent1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AndGree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16" y="838200"/>
            <a:ext cx="8309610" cy="553974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43999" cy="533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dirty="0" smtClean="0">
                <a:ea typeface="ＭＳ Ｐゴシック" charset="-128"/>
              </a:rPr>
              <a:t>Basis of</a:t>
            </a:r>
            <a:r>
              <a:rPr lang="en-GB" i="1" dirty="0" smtClean="0">
                <a:ea typeface="ＭＳ Ｐゴシック" charset="-128"/>
              </a:rPr>
              <a:t> </a:t>
            </a:r>
            <a:r>
              <a:rPr lang="en-GB" dirty="0" smtClean="0">
                <a:ea typeface="ＭＳ Ｐゴシック" charset="-128"/>
              </a:rPr>
              <a:t>the Collaboration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3505200"/>
            <a:ext cx="3642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History</a:t>
            </a:r>
            <a:endParaRPr lang="en-GB"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9037" y="6131718"/>
            <a:ext cx="1505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F2F2F2"/>
                </a:solidFill>
              </a:rPr>
              <a:t>Photo by Christian Lange</a:t>
            </a:r>
            <a:endParaRPr lang="en-GB" sz="1000" i="1" dirty="0"/>
          </a:p>
        </p:txBody>
      </p:sp>
      <p:sp>
        <p:nvSpPr>
          <p:cNvPr id="6" name="Rectangle 5"/>
          <p:cNvSpPr/>
          <p:nvPr/>
        </p:nvSpPr>
        <p:spPr>
          <a:xfrm>
            <a:off x="429037" y="5943600"/>
            <a:ext cx="12886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chemeClr val="bg1">
                    <a:lumMod val="65000"/>
                  </a:schemeClr>
                </a:solidFill>
              </a:rPr>
              <a:t>Photo by Greg </a:t>
            </a:r>
            <a:r>
              <a:rPr lang="en-US" sz="1000" i="1" dirty="0" err="1" smtClean="0">
                <a:solidFill>
                  <a:schemeClr val="bg1">
                    <a:lumMod val="65000"/>
                  </a:schemeClr>
                </a:solidFill>
              </a:rPr>
              <a:t>Basco</a:t>
            </a:r>
            <a:endParaRPr lang="en-GB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305800" cy="4857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533944"/>
            <a:ext cx="7848600" cy="2592219"/>
          </a:xfrm>
        </p:spPr>
        <p:txBody>
          <a:bodyPr>
            <a:normAutofit/>
          </a:bodyPr>
          <a:lstStyle/>
          <a:p>
            <a:r>
              <a:rPr lang="en-US" dirty="0" smtClean="0"/>
              <a:t>33 (mostly) developed countries</a:t>
            </a:r>
          </a:p>
          <a:p>
            <a:r>
              <a:rPr lang="en-US" dirty="0" err="1" smtClean="0"/>
              <a:t>Megascience</a:t>
            </a:r>
            <a:r>
              <a:rPr lang="en-US" dirty="0" smtClean="0"/>
              <a:t> Forum est.  1992</a:t>
            </a:r>
          </a:p>
          <a:p>
            <a:pPr lvl="1"/>
            <a:r>
              <a:rPr lang="en-US" dirty="0" smtClean="0"/>
              <a:t>Address the gap between scientists’ perceived future requirements and those of their political authorities</a:t>
            </a:r>
          </a:p>
          <a:p>
            <a:pPr lvl="1"/>
            <a:endParaRPr lang="en-US" dirty="0"/>
          </a:p>
        </p:txBody>
      </p:sp>
      <p:pic>
        <p:nvPicPr>
          <p:cNvPr id="4" name="Picture 3" descr="oe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44" y="990600"/>
            <a:ext cx="7534656" cy="2543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305800" cy="4857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533944"/>
            <a:ext cx="8839200" cy="2592219"/>
          </a:xfrm>
        </p:spPr>
        <p:txBody>
          <a:bodyPr>
            <a:normAutofit lnSpcReduction="10000"/>
          </a:bodyPr>
          <a:lstStyle/>
          <a:p>
            <a:r>
              <a:rPr lang="en-US" sz="3027" dirty="0" smtClean="0"/>
              <a:t>1996 Working Group on Biological Informatics</a:t>
            </a:r>
          </a:p>
          <a:p>
            <a:pPr lvl="1"/>
            <a:r>
              <a:rPr lang="en-US" sz="2595" dirty="0" smtClean="0"/>
              <a:t>Biodiversity information is vast and complex</a:t>
            </a:r>
          </a:p>
          <a:p>
            <a:pPr lvl="1"/>
            <a:r>
              <a:rPr lang="en-US" sz="2595" dirty="0" smtClean="0"/>
              <a:t>Existing information is neither accessible nor fully useful</a:t>
            </a:r>
          </a:p>
          <a:p>
            <a:pPr lvl="1"/>
            <a:r>
              <a:rPr lang="en-US" sz="2595" dirty="0" smtClean="0"/>
              <a:t>Recent technological and political developments presented OECD with leadership opportunity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 descr="oe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44" y="990600"/>
            <a:ext cx="7534656" cy="2543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305800" cy="4857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533944"/>
            <a:ext cx="8839200" cy="2592219"/>
          </a:xfrm>
        </p:spPr>
        <p:txBody>
          <a:bodyPr>
            <a:normAutofit/>
          </a:bodyPr>
          <a:lstStyle/>
          <a:p>
            <a:r>
              <a:rPr lang="en-US" dirty="0" smtClean="0"/>
              <a:t>Establish a Global Biodiversity Information Facility (GBIF)</a:t>
            </a:r>
          </a:p>
          <a:p>
            <a:pPr lvl="1"/>
            <a:r>
              <a:rPr lang="en-US" dirty="0" smtClean="0"/>
              <a:t>2001 – GBIF Secretariat in Copenhagen</a:t>
            </a:r>
          </a:p>
          <a:p>
            <a:pPr lvl="1"/>
            <a:r>
              <a:rPr lang="en-US" dirty="0" smtClean="0"/>
              <a:t>2002 initiated a work programme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 descr="oe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44" y="990600"/>
            <a:ext cx="7534656" cy="2543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AndGree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16" y="838200"/>
            <a:ext cx="8309609" cy="553973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43999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Organisation</a:t>
            </a:r>
            <a:r>
              <a:rPr lang="en-US" dirty="0" smtClean="0"/>
              <a:t> </a:t>
            </a:r>
            <a:r>
              <a:rPr lang="en-GB" dirty="0" smtClean="0">
                <a:ea typeface="ＭＳ Ｐゴシック" charset="-128"/>
              </a:rPr>
              <a:t>of</a:t>
            </a:r>
            <a:r>
              <a:rPr lang="en-GB" i="1" dirty="0" smtClean="0">
                <a:ea typeface="ＭＳ Ｐゴシック" charset="-128"/>
              </a:rPr>
              <a:t> </a:t>
            </a:r>
            <a:r>
              <a:rPr lang="en-GB" dirty="0" smtClean="0">
                <a:ea typeface="ＭＳ Ｐゴシック" charset="-128"/>
              </a:rPr>
              <a:t>the Collaboration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7400" y="5105400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Social</a:t>
            </a:r>
            <a:endParaRPr lang="en-GB" sz="4400" dirty="0"/>
          </a:p>
        </p:txBody>
      </p:sp>
      <p:sp>
        <p:nvSpPr>
          <p:cNvPr id="5" name="Rectangle 4"/>
          <p:cNvSpPr/>
          <p:nvPr/>
        </p:nvSpPr>
        <p:spPr>
          <a:xfrm>
            <a:off x="429037" y="6131718"/>
            <a:ext cx="12886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F2F2F2"/>
                </a:solidFill>
              </a:rPr>
              <a:t>Photo by Greg </a:t>
            </a:r>
            <a:r>
              <a:rPr lang="en-US" sz="1000" i="1" dirty="0" err="1" smtClean="0">
                <a:solidFill>
                  <a:srgbClr val="F2F2F2"/>
                </a:solidFill>
              </a:rPr>
              <a:t>Basco</a:t>
            </a:r>
            <a:endParaRPr lang="en-GB" sz="1000" i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ea typeface="ＭＳ Ｐゴシック" charset="-128"/>
              </a:rPr>
              <a:t>GBIF </a:t>
            </a:r>
            <a:r>
              <a:rPr lang="en-US" sz="4000" dirty="0" err="1" smtClean="0">
                <a:ea typeface="ＭＳ Ｐゴシック" charset="-128"/>
              </a:rPr>
              <a:t>Organisation</a:t>
            </a:r>
            <a:endParaRPr lang="en-US" sz="4000" dirty="0" smtClean="0">
              <a:ea typeface="ＭＳ Ｐゴシック" charset="-128"/>
            </a:endParaRPr>
          </a:p>
        </p:txBody>
      </p:sp>
      <p:pic>
        <p:nvPicPr>
          <p:cNvPr id="7" name="Content Placeholder 6" descr="GBIF Social Organisation-1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1424" r="-11424"/>
          <a:stretch>
            <a:fillRect/>
          </a:stretch>
        </p:blipFill>
        <p:spPr>
          <a:xfrm>
            <a:off x="0" y="871892"/>
            <a:ext cx="9144000" cy="5312652"/>
          </a:xfrm>
        </p:spPr>
      </p:pic>
    </p:spTree>
  </p:cSld>
  <p:clrMapOvr>
    <a:masterClrMapping/>
  </p:clrMapOvr>
  <mc:AlternateContent xmlns:mp="http://schemas.microsoft.com/office/mac/powerpoint/2008/main">
    <mc:Choice Requires="mp">
      <mp:transition>
        <mp:cube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ea typeface="ＭＳ Ｐゴシック" charset="-128"/>
              </a:rPr>
              <a:t>GBIF </a:t>
            </a:r>
            <a:r>
              <a:rPr lang="en-US" sz="4000" dirty="0" err="1" smtClean="0">
                <a:ea typeface="ＭＳ Ｐゴシック" charset="-128"/>
              </a:rPr>
              <a:t>Organisation</a:t>
            </a:r>
            <a:endParaRPr lang="en-US" sz="4000" dirty="0" smtClean="0">
              <a:ea typeface="ＭＳ Ｐゴシック" charset="-128"/>
            </a:endParaRPr>
          </a:p>
        </p:txBody>
      </p:sp>
      <p:pic>
        <p:nvPicPr>
          <p:cNvPr id="7" name="Content Placeholder 6" descr="GBIF Social Organisation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328" y="871892"/>
            <a:ext cx="7443344" cy="5312652"/>
          </a:xfrm>
        </p:spPr>
      </p:pic>
    </p:spTree>
  </p:cSld>
  <p:clrMapOvr>
    <a:masterClrMapping/>
  </p:clrMapOvr>
  <mc:AlternateContent xmlns:mp="http://schemas.microsoft.com/office/mac/powerpoint/2008/main">
    <mc:Choice Requires="mp">
      <mp:transition>
        <mp:cube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GBIF Governing Board</a:t>
            </a:r>
            <a:endParaRPr lang="en-GB" dirty="0"/>
          </a:p>
        </p:txBody>
      </p:sp>
      <p:pic>
        <p:nvPicPr>
          <p:cNvPr id="4" name="Content Placeholder 3" descr="GB16_Group_388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320" r="-4320"/>
          <a:stretch>
            <a:fillRect/>
          </a:stretch>
        </p:blipFill>
        <p:spPr/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ea typeface="ＭＳ Ｐゴシック" charset="-128"/>
              </a:rPr>
              <a:t>GBIF </a:t>
            </a:r>
            <a:r>
              <a:rPr lang="en-US" sz="4000" dirty="0" err="1" smtClean="0">
                <a:ea typeface="ＭＳ Ｐゴシック" charset="-128"/>
              </a:rPr>
              <a:t>Organisation</a:t>
            </a:r>
            <a:endParaRPr lang="en-US" sz="4000" dirty="0" smtClean="0">
              <a:ea typeface="ＭＳ Ｐゴシック" charset="-128"/>
            </a:endParaRPr>
          </a:p>
        </p:txBody>
      </p:sp>
      <p:pic>
        <p:nvPicPr>
          <p:cNvPr id="7" name="Content Placeholder 6" descr="GBIF Social Organisation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328" y="871892"/>
            <a:ext cx="7443344" cy="5312651"/>
          </a:xfrm>
        </p:spPr>
      </p:pic>
      <p:pic>
        <p:nvPicPr>
          <p:cNvPr id="4" name="Picture 3" descr="3307_12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200400"/>
            <a:ext cx="2934296" cy="1905000"/>
          </a:xfrm>
          <a:prstGeom prst="rect">
            <a:avLst/>
          </a:prstGeom>
          <a:effectLst>
            <a:outerShdw blurRad="50800" dist="38100" dir="3780000">
              <a:schemeClr val="bg1">
                <a:lumMod val="50000"/>
                <a:alpha val="37000"/>
              </a:schemeClr>
            </a:outerShdw>
          </a:effectLst>
        </p:spPr>
      </p:pic>
    </p:spTree>
  </p:cSld>
  <p:clrMapOvr>
    <a:masterClrMapping/>
  </p:clrMapOvr>
  <mc:AlternateContent xmlns:mp="http://schemas.microsoft.com/office/mac/powerpoint/2008/main">
    <mc:Choice Requires="mp">
      <mp:transition>
        <mp:cube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AndGree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38200"/>
            <a:ext cx="3453497" cy="553973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43999" cy="533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dirty="0" smtClean="0">
                <a:ea typeface="ＭＳ Ｐゴシック" charset="-128"/>
              </a:rPr>
              <a:t>Outline</a:t>
            </a:r>
          </a:p>
        </p:txBody>
      </p:sp>
      <p:sp>
        <p:nvSpPr>
          <p:cNvPr id="5" name="Rectangle 4"/>
          <p:cNvSpPr/>
          <p:nvPr/>
        </p:nvSpPr>
        <p:spPr>
          <a:xfrm>
            <a:off x="429037" y="6131718"/>
            <a:ext cx="12886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F2F2F2"/>
                </a:solidFill>
              </a:rPr>
              <a:t>Photo by Greg </a:t>
            </a:r>
            <a:r>
              <a:rPr lang="en-US" sz="1000" i="1" dirty="0" err="1" smtClean="0">
                <a:solidFill>
                  <a:srgbClr val="F2F2F2"/>
                </a:solidFill>
              </a:rPr>
              <a:t>Basco</a:t>
            </a:r>
            <a:endParaRPr lang="en-GB" sz="1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624540" y="1066800"/>
            <a:ext cx="5583580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GB" sz="2400" dirty="0" smtClean="0"/>
              <a:t> Basis of the GBIF Collaboration</a:t>
            </a:r>
          </a:p>
          <a:p>
            <a:pPr lvl="1">
              <a:buFont typeface="Arial"/>
              <a:buChar char="•"/>
            </a:pPr>
            <a:r>
              <a:rPr lang="en-GB" sz="2400" dirty="0" smtClean="0"/>
              <a:t> Focus</a:t>
            </a:r>
          </a:p>
          <a:p>
            <a:pPr lvl="1">
              <a:buFont typeface="Arial"/>
              <a:buChar char="•"/>
            </a:pPr>
            <a:r>
              <a:rPr lang="en-GB" sz="2400" dirty="0" smtClean="0"/>
              <a:t> Scope</a:t>
            </a:r>
          </a:p>
          <a:p>
            <a:pPr>
              <a:buFont typeface="Arial"/>
              <a:buChar char="•"/>
            </a:pPr>
            <a:r>
              <a:rPr lang="en-GB" sz="2400" dirty="0" smtClean="0"/>
              <a:t> Organisation of the Collaboration</a:t>
            </a:r>
          </a:p>
          <a:p>
            <a:pPr lvl="1">
              <a:buFont typeface="Arial"/>
              <a:buChar char="•"/>
            </a:pPr>
            <a:r>
              <a:rPr lang="en-GB" sz="2400" dirty="0" smtClean="0"/>
              <a:t> Social </a:t>
            </a:r>
          </a:p>
          <a:p>
            <a:pPr lvl="1">
              <a:buFont typeface="Arial"/>
              <a:buChar char="•"/>
            </a:pPr>
            <a:r>
              <a:rPr lang="en-GB" sz="2400" dirty="0" smtClean="0"/>
              <a:t> Technical</a:t>
            </a:r>
          </a:p>
          <a:p>
            <a:pPr>
              <a:buFont typeface="Arial"/>
              <a:buChar char="•"/>
            </a:pPr>
            <a:r>
              <a:rPr lang="en-GB" sz="2400" dirty="0" smtClean="0"/>
              <a:t> Impacts &amp; Influences </a:t>
            </a:r>
            <a:r>
              <a:rPr lang="en-GB" sz="2400" i="1" dirty="0" smtClean="0">
                <a:solidFill>
                  <a:schemeClr val="accent3">
                    <a:lumMod val="75000"/>
                  </a:schemeClr>
                </a:solidFill>
              </a:rPr>
              <a:t>on </a:t>
            </a:r>
            <a:r>
              <a:rPr lang="en-GB" sz="2400" dirty="0" smtClean="0"/>
              <a:t>the Collaboration</a:t>
            </a:r>
          </a:p>
          <a:p>
            <a:pPr lvl="1">
              <a:buFont typeface="Arial"/>
              <a:buChar char="•"/>
            </a:pPr>
            <a:r>
              <a:rPr lang="en-GB" sz="2400" dirty="0" smtClean="0"/>
              <a:t> Social </a:t>
            </a:r>
          </a:p>
          <a:p>
            <a:pPr lvl="1">
              <a:buFont typeface="Arial"/>
              <a:buChar char="•"/>
            </a:pPr>
            <a:r>
              <a:rPr lang="en-GB" sz="2400" dirty="0" smtClean="0"/>
              <a:t> Technical</a:t>
            </a:r>
          </a:p>
          <a:p>
            <a:pPr>
              <a:buFont typeface="Arial"/>
              <a:buChar char="•"/>
            </a:pPr>
            <a:r>
              <a:rPr lang="en-GB" sz="2400" dirty="0" smtClean="0"/>
              <a:t> Impacts &amp; Influences </a:t>
            </a:r>
            <a:r>
              <a:rPr lang="en-GB" sz="2400" i="1" dirty="0" smtClean="0">
                <a:solidFill>
                  <a:srgbClr val="77933C"/>
                </a:solidFill>
              </a:rPr>
              <a:t>of </a:t>
            </a:r>
            <a:r>
              <a:rPr lang="en-GB" sz="2400" dirty="0" smtClean="0"/>
              <a:t>the Collaboration</a:t>
            </a:r>
          </a:p>
          <a:p>
            <a:pPr lvl="1">
              <a:buFont typeface="Arial"/>
              <a:buChar char="•"/>
            </a:pPr>
            <a:r>
              <a:rPr lang="en-GB" sz="2400" dirty="0" smtClean="0"/>
              <a:t> Social</a:t>
            </a:r>
          </a:p>
          <a:p>
            <a:pPr lvl="1">
              <a:buFont typeface="Arial"/>
              <a:buChar char="•"/>
            </a:pPr>
            <a:r>
              <a:rPr lang="en-GB" sz="2400" dirty="0" smtClean="0"/>
              <a:t> Technical</a:t>
            </a:r>
          </a:p>
          <a:p>
            <a:pPr>
              <a:buFont typeface="Arial"/>
              <a:buChar char="•"/>
            </a:pPr>
            <a:endParaRPr lang="en-GB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ea typeface="ＭＳ Ｐゴシック" charset="-128"/>
              </a:rPr>
              <a:t>GBIF Funding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If you fund you get a vote on the Gov. Board</a:t>
            </a:r>
          </a:p>
          <a:p>
            <a:r>
              <a:rPr lang="en-GB" dirty="0" smtClean="0"/>
              <a:t>World Bank publishes GDP (in billions USD)</a:t>
            </a:r>
          </a:p>
          <a:p>
            <a:r>
              <a:rPr lang="en-GB" dirty="0" smtClean="0"/>
              <a:t>Multiplied by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USA 2009 = 14,256  * 153.48 = ~2M</a:t>
            </a:r>
          </a:p>
          <a:p>
            <a:r>
              <a:rPr lang="en-US" dirty="0" smtClean="0"/>
              <a:t>then various allowed adjustments</a:t>
            </a:r>
            <a:endParaRPr lang="en-GB" dirty="0" smtClean="0"/>
          </a:p>
          <a:p>
            <a:endParaRPr lang="en-GB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219200" y="320040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Year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2007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2008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2009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2011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Factor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121.00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139.15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153.48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166.22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177.36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p="http://schemas.microsoft.com/office/mac/powerpoint/2008/main">
    <mc:Choice Requires="mp">
      <mp:transition>
        <mp:cube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ea typeface="ＭＳ Ｐゴシック" charset="-128"/>
              </a:rPr>
              <a:t>GBIF Participant Countries</a:t>
            </a:r>
          </a:p>
        </p:txBody>
      </p:sp>
      <p:pic>
        <p:nvPicPr>
          <p:cNvPr id="7" name="Content Placeholder 6" descr="GBIF Social Organisation-1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0328" y="871892"/>
            <a:ext cx="7443343" cy="5312651"/>
          </a:xfrm>
        </p:spPr>
      </p:pic>
    </p:spTree>
  </p:cSld>
  <p:clrMapOvr>
    <a:masterClrMapping/>
  </p:clrMapOvr>
  <mc:AlternateContent xmlns:mp="http://schemas.microsoft.com/office/mac/powerpoint/2008/main">
    <mc:Choice Requires="mp">
      <mp:transition>
        <mp:cube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ea typeface="ＭＳ Ｐゴシック" charset="-128"/>
              </a:rPr>
              <a:t>GBIF </a:t>
            </a:r>
            <a:r>
              <a:rPr lang="en-US" sz="4000" dirty="0" err="1" smtClean="0">
                <a:ea typeface="ＭＳ Ｐゴシック" charset="-128"/>
              </a:rPr>
              <a:t>Organisation</a:t>
            </a:r>
            <a:endParaRPr lang="en-US" sz="4000" dirty="0" smtClean="0">
              <a:ea typeface="ＭＳ Ｐゴシック" charset="-128"/>
            </a:endParaRPr>
          </a:p>
        </p:txBody>
      </p:sp>
      <p:pic>
        <p:nvPicPr>
          <p:cNvPr id="29699" name="Content Placeholder 3" descr="GBIF_VP_AP_2009.tif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92370" y="1676400"/>
            <a:ext cx="8156331" cy="4419600"/>
          </a:xfrm>
        </p:spPr>
      </p:pic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3713286" y="4114800"/>
            <a:ext cx="493541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5000"/>
              </a:spcBef>
              <a:buClr>
                <a:srgbClr val="A2C746"/>
              </a:buClr>
              <a:buSzPct val="75000"/>
              <a:buFont typeface="Monotype Sorts" pitchFamily="-65" charset="2"/>
              <a:buChar char="l"/>
              <a:defRPr/>
            </a:pPr>
            <a:r>
              <a:rPr lang="en-US" sz="2400" kern="0" dirty="0" smtClean="0">
                <a:solidFill>
                  <a:srgbClr val="005C7F"/>
                </a:solidFill>
                <a:latin typeface="+mn-lt"/>
                <a:cs typeface="ＭＳ Ｐゴシック" charset="-128"/>
              </a:rPr>
              <a:t>54 Countries (32 Voting/22 Assoc)</a:t>
            </a:r>
          </a:p>
          <a:p>
            <a:pPr marL="342900" indent="-342900" eaLnBrk="0" hangingPunct="0">
              <a:spcBef>
                <a:spcPct val="25000"/>
              </a:spcBef>
              <a:buClr>
                <a:srgbClr val="A2C746"/>
              </a:buClr>
              <a:buSzPct val="75000"/>
              <a:buFont typeface="Monotype Sorts" pitchFamily="-65" charset="2"/>
              <a:buChar char="l"/>
              <a:defRPr/>
            </a:pPr>
            <a:r>
              <a:rPr lang="en-US" sz="2400" kern="0" dirty="0" smtClean="0">
                <a:solidFill>
                  <a:srgbClr val="005C7F"/>
                </a:solidFill>
                <a:latin typeface="+mn-lt"/>
                <a:cs typeface="ＭＳ Ｐゴシック" charset="-128"/>
              </a:rPr>
              <a:t>45 International </a:t>
            </a:r>
            <a:r>
              <a:rPr lang="en-US" sz="2400" kern="0" dirty="0" err="1" smtClean="0">
                <a:solidFill>
                  <a:srgbClr val="005C7F"/>
                </a:solidFill>
                <a:latin typeface="+mn-lt"/>
                <a:cs typeface="ＭＳ Ｐゴシック" charset="-128"/>
              </a:rPr>
              <a:t>Organisations</a:t>
            </a:r>
            <a:endParaRPr lang="en-US" sz="2400" kern="0" dirty="0" smtClean="0">
              <a:solidFill>
                <a:srgbClr val="005C7F"/>
              </a:solidFill>
              <a:latin typeface="+mn-lt"/>
              <a:cs typeface="ＭＳ Ｐゴシック" charset="-128"/>
            </a:endParaRPr>
          </a:p>
          <a:p>
            <a:pPr marL="342900" indent="-342900" eaLnBrk="0" hangingPunct="0">
              <a:spcBef>
                <a:spcPct val="25000"/>
              </a:spcBef>
              <a:buClr>
                <a:srgbClr val="A2C746"/>
              </a:buClr>
              <a:buSzPct val="75000"/>
              <a:buFont typeface="Monotype Sorts" pitchFamily="-65" charset="2"/>
              <a:buChar char="l"/>
              <a:defRPr/>
            </a:pPr>
            <a:r>
              <a:rPr lang="en-US" sz="2400" kern="0" dirty="0" smtClean="0">
                <a:solidFill>
                  <a:srgbClr val="005C7F"/>
                </a:solidFill>
                <a:cs typeface="ＭＳ Ｐゴシック" charset="-128"/>
              </a:rPr>
              <a:t>100s institutions</a:t>
            </a:r>
          </a:p>
          <a:p>
            <a:pPr marL="342900" indent="-342900" eaLnBrk="0" hangingPunct="0">
              <a:spcBef>
                <a:spcPct val="25000"/>
              </a:spcBef>
              <a:buClr>
                <a:srgbClr val="A2C746"/>
              </a:buClr>
              <a:buSzPct val="75000"/>
              <a:buFont typeface="Monotype Sorts" pitchFamily="-65" charset="2"/>
              <a:buChar char="l"/>
              <a:defRPr/>
            </a:pPr>
            <a:r>
              <a:rPr lang="en-US" sz="2400" kern="0" dirty="0" smtClean="0">
                <a:solidFill>
                  <a:srgbClr val="005C7F"/>
                </a:solidFill>
                <a:latin typeface="+mn-lt"/>
                <a:cs typeface="ＭＳ Ｐゴシック" charset="-128"/>
              </a:rPr>
              <a:t>8000+ databases</a:t>
            </a:r>
            <a:endParaRPr lang="en-GB" sz="2400" kern="0" dirty="0">
              <a:solidFill>
                <a:srgbClr val="005C7F"/>
              </a:solidFill>
              <a:latin typeface="+mn-lt"/>
              <a:cs typeface="ＭＳ Ｐゴシック" charset="-128"/>
            </a:endParaRPr>
          </a:p>
        </p:txBody>
      </p:sp>
    </p:spTree>
  </p:cSld>
  <p:clrMapOvr>
    <a:masterClrMapping/>
  </p:clrMapOvr>
  <mc:AlternateContent xmlns:mp="http://schemas.microsoft.com/office/mac/powerpoint/2008/main">
    <mc:Choice Requires="mp">
      <mp:transition>
        <mp:cube/>
      </mp:transition>
    </mc:Choice>
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p="http://schemas.microsoft.com/office/mac/powerpoint/2008/main">
      <p:transition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AndGree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16" y="838200"/>
            <a:ext cx="8309610" cy="553974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43999" cy="533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err="1" smtClean="0">
                <a:solidFill>
                  <a:srgbClr val="000000"/>
                </a:solidFill>
              </a:rPr>
              <a:t>Organisation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GB" dirty="0" smtClean="0">
                <a:ea typeface="ＭＳ Ｐゴシック" charset="-128"/>
              </a:rPr>
              <a:t>of</a:t>
            </a:r>
            <a:r>
              <a:rPr lang="en-GB" i="1" dirty="0" smtClean="0">
                <a:ea typeface="ＭＳ Ｐゴシック" charset="-128"/>
              </a:rPr>
              <a:t> </a:t>
            </a:r>
            <a:r>
              <a:rPr lang="en-GB" dirty="0" smtClean="0">
                <a:ea typeface="ＭＳ Ｐゴシック" charset="-128"/>
              </a:rPr>
              <a:t>the Collaboration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0116" y="1066800"/>
            <a:ext cx="3642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00"/>
                </a:solidFill>
              </a:rPr>
              <a:t>Technical</a:t>
            </a:r>
          </a:p>
        </p:txBody>
      </p:sp>
      <p:sp>
        <p:nvSpPr>
          <p:cNvPr id="5" name="Rectangle 4"/>
          <p:cNvSpPr/>
          <p:nvPr/>
        </p:nvSpPr>
        <p:spPr>
          <a:xfrm>
            <a:off x="429037" y="6131718"/>
            <a:ext cx="12886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F2F2F2"/>
                </a:solidFill>
              </a:rPr>
              <a:t>Photo by Greg </a:t>
            </a:r>
            <a:r>
              <a:rPr lang="en-US" sz="1000" i="1" dirty="0" err="1" smtClean="0">
                <a:solidFill>
                  <a:srgbClr val="F2F2F2"/>
                </a:solidFill>
              </a:rPr>
              <a:t>Basco</a:t>
            </a:r>
            <a:endParaRPr lang="en-GB" sz="1000" i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AndGree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866" y="1219200"/>
            <a:ext cx="6680568" cy="354905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43999" cy="533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3600" b="0" dirty="0" smtClean="0">
                <a:ea typeface="ＭＳ Ｐゴシック" charset="-128"/>
              </a:rPr>
              <a:t>Collaboration:  Standards-enabled</a:t>
            </a:r>
          </a:p>
        </p:txBody>
      </p:sp>
      <p:sp>
        <p:nvSpPr>
          <p:cNvPr id="5" name="Rectangle 4"/>
          <p:cNvSpPr/>
          <p:nvPr/>
        </p:nvSpPr>
        <p:spPr>
          <a:xfrm>
            <a:off x="2819400" y="5486399"/>
            <a:ext cx="38383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strike="sngStrike" dirty="0" smtClean="0">
                <a:ea typeface="ＭＳ Ｐゴシック" charset="-128"/>
              </a:rPr>
              <a:t>Dublin </a:t>
            </a:r>
            <a:r>
              <a:rPr lang="en-GB" sz="3600" dirty="0" smtClean="0">
                <a:ea typeface="ＭＳ Ｐゴシック" charset="-128"/>
              </a:rPr>
              <a:t>Darwin Core</a:t>
            </a:r>
            <a:endParaRPr lang="en-GB" sz="36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AndGree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5548"/>
            <a:ext cx="9024301" cy="354905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43999" cy="533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3600" dirty="0" smtClean="0">
                <a:ea typeface="ＭＳ Ｐゴシック" charset="-128"/>
              </a:rPr>
              <a:t>Australia: National-level organisation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04840" y="1524000"/>
            <a:ext cx="2869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ea typeface="ＭＳ Ｐゴシック" charset="-128"/>
              </a:rPr>
              <a:t>Australian Virtual Herbarium</a:t>
            </a:r>
          </a:p>
          <a:p>
            <a:r>
              <a:rPr lang="en-GB" dirty="0" smtClean="0">
                <a:ea typeface="ＭＳ Ｐゴシック" charset="-128"/>
              </a:rPr>
              <a:t>Atlas of Living Australia </a:t>
            </a:r>
            <a:endParaRPr lang="en-GB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AndGree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6819"/>
            <a:ext cx="9024301" cy="322651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43999" cy="533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3600" dirty="0" smtClean="0">
                <a:ea typeface="ＭＳ Ｐゴシック" charset="-128"/>
              </a:rPr>
              <a:t>USA: Network of networks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9640" y="5608499"/>
            <a:ext cx="7284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2F2F2"/>
                </a:solidFill>
              </a:rPr>
              <a:t>Personal Trust</a:t>
            </a:r>
            <a:endParaRPr lang="en-GB" sz="4400" dirty="0">
              <a:solidFill>
                <a:srgbClr val="F2F2F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4840" y="1524000"/>
            <a:ext cx="1479892" cy="1754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/>
              <a:buChar char="•"/>
            </a:pPr>
            <a:r>
              <a:rPr lang="en-GB" dirty="0" smtClean="0">
                <a:ea typeface="ＭＳ Ｐゴシック" charset="-128"/>
              </a:rPr>
              <a:t> MANIS</a:t>
            </a:r>
          </a:p>
          <a:p>
            <a:pPr>
              <a:buFont typeface="Arial"/>
              <a:buChar char="•"/>
            </a:pPr>
            <a:r>
              <a:rPr lang="en-GB" dirty="0" smtClean="0">
                <a:ea typeface="ＭＳ Ｐゴシック" charset="-128"/>
              </a:rPr>
              <a:t> </a:t>
            </a:r>
            <a:r>
              <a:rPr lang="en-GB" dirty="0" err="1" smtClean="0">
                <a:ea typeface="ＭＳ Ｐゴシック" charset="-128"/>
              </a:rPr>
              <a:t>VertNet</a:t>
            </a:r>
            <a:endParaRPr lang="en-GB" dirty="0" smtClean="0">
              <a:ea typeface="ＭＳ Ｐゴシック" charset="-128"/>
            </a:endParaRPr>
          </a:p>
          <a:p>
            <a:pPr>
              <a:buFont typeface="Arial"/>
              <a:buChar char="•"/>
            </a:pPr>
            <a:r>
              <a:rPr lang="en-GB" dirty="0" smtClean="0">
                <a:ea typeface="ＭＳ Ｐゴシック" charset="-128"/>
              </a:rPr>
              <a:t> NBII</a:t>
            </a:r>
          </a:p>
          <a:p>
            <a:pPr>
              <a:buFont typeface="Arial"/>
              <a:buChar char="•"/>
            </a:pPr>
            <a:r>
              <a:rPr lang="en-GB" dirty="0" smtClean="0">
                <a:ea typeface="ＭＳ Ｐゴシック" charset="-128"/>
              </a:rPr>
              <a:t> ORNIS</a:t>
            </a:r>
          </a:p>
          <a:p>
            <a:pPr>
              <a:buFont typeface="Arial"/>
              <a:buChar char="•"/>
            </a:pPr>
            <a:r>
              <a:rPr lang="en-GB" dirty="0" smtClean="0">
                <a:ea typeface="ＭＳ Ｐゴシック" charset="-128"/>
              </a:rPr>
              <a:t> </a:t>
            </a:r>
            <a:r>
              <a:rPr lang="en-GB" dirty="0" err="1" smtClean="0">
                <a:ea typeface="ＭＳ Ｐゴシック" charset="-128"/>
              </a:rPr>
              <a:t>eBIRD</a:t>
            </a:r>
            <a:endParaRPr lang="en-GB" dirty="0" smtClean="0">
              <a:ea typeface="ＭＳ Ｐゴシック" charset="-128"/>
            </a:endParaRPr>
          </a:p>
          <a:p>
            <a:pPr>
              <a:buFont typeface="Arial"/>
              <a:buChar char="•"/>
            </a:pPr>
            <a:r>
              <a:rPr lang="en-GB" dirty="0" smtClean="0">
                <a:ea typeface="ＭＳ Ｐゴシック" charset="-128"/>
              </a:rPr>
              <a:t> </a:t>
            </a:r>
            <a:r>
              <a:rPr lang="en-GB" dirty="0" err="1" smtClean="0">
                <a:ea typeface="ＭＳ Ｐゴシック" charset="-128"/>
              </a:rPr>
              <a:t>NatureServe</a:t>
            </a:r>
            <a:endParaRPr lang="en-GB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AndGree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91946"/>
            <a:ext cx="9144000" cy="253265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43999" cy="533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3600" dirty="0" smtClean="0">
                <a:ea typeface="ＭＳ Ｐゴシック" charset="-128"/>
              </a:rPr>
              <a:t>GBIF Network:  Global Discovery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9640" y="5608499"/>
            <a:ext cx="7284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2F2F2"/>
                </a:solidFill>
              </a:rPr>
              <a:t>Personal Trust</a:t>
            </a:r>
            <a:endParaRPr lang="en-GB" sz="4400" dirty="0">
              <a:solidFill>
                <a:srgbClr val="F2F2F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AndGree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62" y="838200"/>
            <a:ext cx="9163662" cy="546354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43999" cy="533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3600" dirty="0" smtClean="0">
                <a:ea typeface="ＭＳ Ｐゴシック" charset="-128"/>
              </a:rPr>
              <a:t>GBIF Network:  Global Discovery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9640" y="5608499"/>
            <a:ext cx="7284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2F2F2"/>
                </a:solidFill>
              </a:rPr>
              <a:t>Personal Trust</a:t>
            </a:r>
            <a:endParaRPr lang="en-GB" sz="4400" dirty="0">
              <a:solidFill>
                <a:srgbClr val="F2F2F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8229600" cy="48577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Global Discovery: data portal</a:t>
            </a:r>
            <a:endParaRPr lang="en-GB" dirty="0"/>
          </a:p>
        </p:txBody>
      </p:sp>
      <p:pic>
        <p:nvPicPr>
          <p:cNvPr id="6" name="Picture 5" descr="allGBIFdata2007-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838200"/>
            <a:ext cx="7391400" cy="5421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AndGree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9144000" cy="546354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3999" cy="533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dirty="0" smtClean="0">
                <a:ea typeface="ＭＳ Ｐゴシック" charset="-128"/>
              </a:rPr>
              <a:t>The Basis of the Collaboration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4267200"/>
            <a:ext cx="28563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2F2F2"/>
                </a:solidFill>
              </a:rPr>
              <a:t>Biodiversity</a:t>
            </a:r>
            <a:endParaRPr lang="en-GB" sz="4400" dirty="0">
              <a:solidFill>
                <a:srgbClr val="F2F2F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9037" y="6131718"/>
            <a:ext cx="14373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F2F2F2"/>
                </a:solidFill>
              </a:rPr>
              <a:t>Photo by David Remsen</a:t>
            </a:r>
            <a:endParaRPr lang="en-GB" sz="1000" i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8229600" cy="485774"/>
          </a:xfrm>
        </p:spPr>
        <p:txBody>
          <a:bodyPr>
            <a:noAutofit/>
          </a:bodyPr>
          <a:lstStyle/>
          <a:p>
            <a:r>
              <a:rPr lang="en-GB" sz="3600" dirty="0" smtClean="0"/>
              <a:t>216 million biodiversity data records</a:t>
            </a:r>
            <a:endParaRPr lang="en-GB" sz="3600" dirty="0"/>
          </a:p>
        </p:txBody>
      </p:sp>
      <p:pic>
        <p:nvPicPr>
          <p:cNvPr id="6" name="Picture 5" descr="allGBIFdata2007-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9144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4191000"/>
            <a:ext cx="1218595" cy="118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8229600" cy="485774"/>
          </a:xfrm>
        </p:spPr>
        <p:txBody>
          <a:bodyPr>
            <a:noAutofit/>
          </a:bodyPr>
          <a:lstStyle/>
          <a:p>
            <a:r>
              <a:rPr lang="en-GB" sz="3200" dirty="0" smtClean="0"/>
              <a:t>Using biodiversity data: Interoperability</a:t>
            </a:r>
            <a:endParaRPr lang="en-GB" sz="3200" dirty="0"/>
          </a:p>
        </p:txBody>
      </p:sp>
      <p:pic>
        <p:nvPicPr>
          <p:cNvPr id="7" name="Picture 6" descr="SafariScreenSnapz1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840303"/>
            <a:ext cx="8763000" cy="5476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8229600" cy="48577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Using biodiversity data</a:t>
            </a:r>
            <a:endParaRPr lang="en-GB" dirty="0"/>
          </a:p>
        </p:txBody>
      </p:sp>
      <p:pic>
        <p:nvPicPr>
          <p:cNvPr id="7" name="Picture 6" descr="SafariScreenSnapz1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40" y="840303"/>
            <a:ext cx="7572120" cy="5476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8229600" cy="48577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Using biodiversity data</a:t>
            </a:r>
            <a:endParaRPr lang="en-GB" dirty="0"/>
          </a:p>
        </p:txBody>
      </p:sp>
      <p:pic>
        <p:nvPicPr>
          <p:cNvPr id="7" name="Picture 6" descr="SafariScreenSnapz1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39" y="914400"/>
            <a:ext cx="7341803" cy="53768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52800" y="5257800"/>
            <a:ext cx="449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ea typeface="ＭＳ Ｐゴシック" charset="-128"/>
              </a:rPr>
              <a:t>Reveal &amp; verify migration trends/patterns</a:t>
            </a:r>
          </a:p>
          <a:p>
            <a:r>
              <a:rPr lang="en-GB" sz="2000" dirty="0" smtClean="0">
                <a:ea typeface="ＭＳ Ｐゴシック" charset="-128"/>
              </a:rPr>
              <a:t>Trans-boundary issues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52400"/>
            <a:ext cx="8229600" cy="48577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Using biodiversity data</a:t>
            </a:r>
            <a:endParaRPr lang="en-GB" dirty="0"/>
          </a:p>
        </p:txBody>
      </p:sp>
      <p:pic>
        <p:nvPicPr>
          <p:cNvPr id="7" name="Picture 6" descr="SafariScreenSnapz1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14400"/>
            <a:ext cx="7749747" cy="541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8239" y="5232737"/>
            <a:ext cx="43571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GB" sz="2000" dirty="0" smtClean="0">
                <a:ea typeface="ＭＳ Ｐゴシック" charset="-128"/>
              </a:rPr>
              <a:t> Crop wild relatives</a:t>
            </a:r>
          </a:p>
          <a:p>
            <a:pPr>
              <a:buFont typeface="Arial"/>
              <a:buChar char="•"/>
            </a:pPr>
            <a:r>
              <a:rPr lang="en-GB" sz="2000" dirty="0" smtClean="0">
                <a:ea typeface="ＭＳ Ｐゴシック" charset="-128"/>
              </a:rPr>
              <a:t> Changes in species richness under climate change scenarios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AndGree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45" y="861060"/>
            <a:ext cx="8195310" cy="546354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43999" cy="533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dirty="0" smtClean="0">
                <a:ea typeface="ＭＳ Ｐゴシック" charset="-128"/>
              </a:rPr>
              <a:t>Impacts </a:t>
            </a:r>
            <a:r>
              <a:rPr lang="en-GB" i="1" dirty="0" smtClean="0">
                <a:ea typeface="ＭＳ Ｐゴシック" charset="-128"/>
              </a:rPr>
              <a:t>on </a:t>
            </a:r>
            <a:r>
              <a:rPr lang="en-GB" dirty="0" smtClean="0">
                <a:ea typeface="ＭＳ Ｐゴシック" charset="-128"/>
              </a:rPr>
              <a:t>the Collaboration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9640" y="1066800"/>
            <a:ext cx="7284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2F2F2"/>
                </a:solidFill>
              </a:rPr>
              <a:t>Social Impacts</a:t>
            </a:r>
            <a:endParaRPr lang="en-GB" sz="4400" dirty="0">
              <a:solidFill>
                <a:srgbClr val="F2F2F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9640" y="6078379"/>
            <a:ext cx="12886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F2F2F2"/>
                </a:solidFill>
              </a:rPr>
              <a:t>Photo by Greg </a:t>
            </a:r>
            <a:r>
              <a:rPr lang="en-US" sz="1000" i="1" dirty="0" err="1" smtClean="0">
                <a:solidFill>
                  <a:srgbClr val="F2F2F2"/>
                </a:solidFill>
              </a:rPr>
              <a:t>Basco</a:t>
            </a:r>
            <a:endParaRPr lang="en-GB" sz="1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4539497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2F2F2"/>
                </a:solidFill>
              </a:rPr>
              <a:t>Trust</a:t>
            </a:r>
            <a:endParaRPr lang="en-GB" sz="4400" dirty="0">
              <a:solidFill>
                <a:srgbClr val="F2F2F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800" y="5410200"/>
            <a:ext cx="3488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2F2F2"/>
                </a:solidFill>
              </a:rPr>
              <a:t>Coordination</a:t>
            </a:r>
            <a:endParaRPr lang="en-GB" sz="4400" dirty="0">
              <a:solidFill>
                <a:srgbClr val="F2F2F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AndGree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83" y="857761"/>
            <a:ext cx="8249275" cy="550061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43999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b="0" dirty="0" smtClean="0">
                <a:ea typeface="ＭＳ Ｐゴシック" charset="-128"/>
              </a:rPr>
              <a:t>Personal Trust:  Data in</a:t>
            </a:r>
          </a:p>
        </p:txBody>
      </p:sp>
      <p:sp>
        <p:nvSpPr>
          <p:cNvPr id="6" name="Rectangle 5"/>
          <p:cNvSpPr/>
          <p:nvPr/>
        </p:nvSpPr>
        <p:spPr>
          <a:xfrm>
            <a:off x="929640" y="1466165"/>
            <a:ext cx="32646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2F2F2"/>
                </a:solidFill>
              </a:rPr>
              <a:t>Facetime</a:t>
            </a:r>
            <a:r>
              <a:rPr lang="en-US" dirty="0" smtClean="0">
                <a:solidFill>
                  <a:srgbClr val="F2F2F2"/>
                </a:solidFill>
              </a:rPr>
              <a:t> is critical</a:t>
            </a:r>
          </a:p>
          <a:p>
            <a:r>
              <a:rPr lang="en-US" dirty="0" smtClean="0">
                <a:solidFill>
                  <a:srgbClr val="F2F2F2"/>
                </a:solidFill>
              </a:rPr>
              <a:t>Recognition - citation/attribution</a:t>
            </a:r>
          </a:p>
          <a:p>
            <a:r>
              <a:rPr lang="en-US" dirty="0" smtClean="0">
                <a:solidFill>
                  <a:srgbClr val="F2F2F2"/>
                </a:solidFill>
              </a:rPr>
              <a:t>Personally-Enabled</a:t>
            </a:r>
            <a:endParaRPr lang="en-GB" dirty="0">
              <a:solidFill>
                <a:srgbClr val="F2F2F2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rusted-outpu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88" y="937489"/>
            <a:ext cx="7466012" cy="527881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43999" cy="533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4000" b="0" dirty="0" smtClean="0">
                <a:ea typeface="ＭＳ Ｐゴシック" charset="-128"/>
              </a:rPr>
              <a:t>Personal Trust:  Data Out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3988" y="5362277"/>
            <a:ext cx="3642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Social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9037" y="6131718"/>
            <a:ext cx="14373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F2F2F2"/>
                </a:solidFill>
              </a:rPr>
              <a:t>Photo by David Remsen</a:t>
            </a:r>
            <a:endParaRPr lang="en-GB" sz="1000" i="1" dirty="0"/>
          </a:p>
        </p:txBody>
      </p:sp>
      <p:sp>
        <p:nvSpPr>
          <p:cNvPr id="12" name="Rectangle 11"/>
          <p:cNvSpPr/>
          <p:nvPr/>
        </p:nvSpPr>
        <p:spPr>
          <a:xfrm>
            <a:off x="5720616" y="4343400"/>
            <a:ext cx="3223959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/>
              <a:buChar char="•"/>
            </a:pPr>
            <a:r>
              <a:rPr lang="en-GB" sz="2800" dirty="0" smtClean="0">
                <a:ea typeface="ＭＳ Ｐゴシック" charset="-128"/>
              </a:rPr>
              <a:t> Documentation</a:t>
            </a:r>
          </a:p>
          <a:p>
            <a:pPr>
              <a:buFont typeface="Arial"/>
              <a:buChar char="•"/>
            </a:pPr>
            <a:r>
              <a:rPr lang="en-GB" sz="2800" dirty="0" smtClean="0">
                <a:ea typeface="ＭＳ Ｐゴシック" charset="-128"/>
              </a:rPr>
              <a:t> Annotation</a:t>
            </a:r>
          </a:p>
          <a:p>
            <a:pPr>
              <a:buFont typeface="Arial"/>
              <a:buChar char="•"/>
            </a:pPr>
            <a:r>
              <a:rPr lang="en-GB" sz="2800" dirty="0" smtClean="0">
                <a:ea typeface="ＭＳ Ｐゴシック" charset="-128"/>
              </a:rPr>
              <a:t> Standards</a:t>
            </a:r>
          </a:p>
          <a:p>
            <a:pPr>
              <a:buFont typeface="Arial"/>
              <a:buChar char="•"/>
            </a:pPr>
            <a:r>
              <a:rPr lang="en-GB" sz="2800" dirty="0" smtClean="0">
                <a:ea typeface="ＭＳ Ｐゴシック" charset="-128"/>
              </a:rPr>
              <a:t> Technically-enabled</a:t>
            </a:r>
            <a:endParaRPr lang="en-GB" sz="2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istory of Exploit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838200"/>
            <a:ext cx="7985760" cy="553313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43999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b="0" dirty="0" smtClean="0">
                <a:ea typeface="ＭＳ Ｐゴシック" charset="-128"/>
              </a:rPr>
              <a:t>National Trust</a:t>
            </a:r>
          </a:p>
        </p:txBody>
      </p:sp>
      <p:sp>
        <p:nvSpPr>
          <p:cNvPr id="9" name="Rectangle 8"/>
          <p:cNvSpPr/>
          <p:nvPr/>
        </p:nvSpPr>
        <p:spPr>
          <a:xfrm>
            <a:off x="5101776" y="1066800"/>
            <a:ext cx="379244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 History of Exploitation</a:t>
            </a:r>
          </a:p>
          <a:p>
            <a:pPr algn="r"/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r"/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North/South divide</a:t>
            </a:r>
            <a:endParaRPr lang="en-GB" sz="28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305800" cy="4857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Data Repatriation</a:t>
            </a:r>
            <a:endParaRPr lang="en-US" dirty="0"/>
          </a:p>
        </p:txBody>
      </p:sp>
      <p:pic>
        <p:nvPicPr>
          <p:cNvPr id="7" name="Picture 6" descr="repatriation tab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42" y="914401"/>
            <a:ext cx="8396558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AndGree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45" y="914400"/>
            <a:ext cx="8195310" cy="546354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3999" cy="533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dirty="0" smtClean="0">
                <a:ea typeface="ＭＳ Ｐゴシック" charset="-128"/>
              </a:rPr>
              <a:t>The focus of the Collaboration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1143000"/>
            <a:ext cx="5081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Free and open access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5105400"/>
            <a:ext cx="46372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2F2F2"/>
                </a:solidFill>
              </a:rPr>
              <a:t>T</a:t>
            </a:r>
            <a:r>
              <a:rPr lang="en-US" sz="4400" dirty="0" err="1" smtClean="0">
                <a:solidFill>
                  <a:srgbClr val="F2F2F2"/>
                </a:solidFill>
              </a:rPr>
              <a:t>o</a:t>
            </a:r>
            <a:r>
              <a:rPr lang="en-US" sz="4400" dirty="0" smtClean="0">
                <a:solidFill>
                  <a:srgbClr val="F2F2F2"/>
                </a:solidFill>
              </a:rPr>
              <a:t> biodiversity data</a:t>
            </a:r>
            <a:endParaRPr lang="en-GB" sz="4400" dirty="0">
              <a:solidFill>
                <a:srgbClr val="F2F2F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9037" y="6131718"/>
            <a:ext cx="12886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F2F2F2"/>
                </a:solidFill>
              </a:rPr>
              <a:t>Photo by Greg </a:t>
            </a:r>
            <a:r>
              <a:rPr lang="en-US" sz="1000" i="1" dirty="0" err="1" smtClean="0">
                <a:solidFill>
                  <a:srgbClr val="F2F2F2"/>
                </a:solidFill>
              </a:rPr>
              <a:t>Basco</a:t>
            </a:r>
            <a:endParaRPr lang="en-GB" sz="1000" i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077200" cy="485774"/>
          </a:xfrm>
        </p:spPr>
        <p:txBody>
          <a:bodyPr>
            <a:normAutofit fontScale="90000"/>
          </a:bodyPr>
          <a:lstStyle/>
          <a:p>
            <a:r>
              <a:rPr lang="en-GB" b="0" dirty="0" smtClean="0"/>
              <a:t>Coordination</a:t>
            </a:r>
            <a:endParaRPr lang="en-GB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971800"/>
            <a:ext cx="8839200" cy="3154363"/>
          </a:xfrm>
        </p:spPr>
        <p:txBody>
          <a:bodyPr/>
          <a:lstStyle/>
          <a:p>
            <a:r>
              <a:rPr lang="en-US" i="1" dirty="0" smtClean="0"/>
              <a:t>The defining characteristics of "design by committee" are needless complexity, internal inconsistency, logical flaws, banality, and the lack of a unifying vision.</a:t>
            </a:r>
            <a:endParaRPr lang="en-GB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14400"/>
            <a:ext cx="1790700" cy="1943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1600200"/>
            <a:ext cx="61899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/>
              <a:t>Design by Committee</a:t>
            </a:r>
            <a:endParaRPr lang="en-GB" sz="5400" dirty="0"/>
          </a:p>
        </p:txBody>
      </p:sp>
      <p:sp>
        <p:nvSpPr>
          <p:cNvPr id="8" name="Rectangle 7"/>
          <p:cNvSpPr/>
          <p:nvPr/>
        </p:nvSpPr>
        <p:spPr>
          <a:xfrm>
            <a:off x="1052179" y="5562600"/>
            <a:ext cx="6990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TO BE AVOIDED (BUT HARDER THAN IT SEEMS)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305800" cy="485774"/>
          </a:xfrm>
        </p:spPr>
        <p:txBody>
          <a:bodyPr>
            <a:noAutofit/>
          </a:bodyPr>
          <a:lstStyle/>
          <a:p>
            <a:r>
              <a:rPr lang="en-US" sz="3600" b="0" dirty="0" smtClean="0"/>
              <a:t>Collaborative Requirements Capture</a:t>
            </a:r>
            <a:endParaRPr lang="en-US" sz="3600" b="0" dirty="0"/>
          </a:p>
        </p:txBody>
      </p:sp>
      <p:pic>
        <p:nvPicPr>
          <p:cNvPr id="4" name="Picture 3" descr="AlicanteMarch2010_01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14400"/>
            <a:ext cx="7886700" cy="52578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00200" y="5181599"/>
            <a:ext cx="5486400" cy="852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Core Implementation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AndGree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37" y="838201"/>
            <a:ext cx="8331766" cy="553973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43999" cy="533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3200" dirty="0" smtClean="0">
                <a:ea typeface="ＭＳ Ｐゴシック" charset="-128"/>
              </a:rPr>
              <a:t>Impacts &amp; Influences </a:t>
            </a:r>
            <a:r>
              <a:rPr lang="en-GB" sz="3200" i="1" dirty="0" smtClean="0">
                <a:ea typeface="ＭＳ Ｐゴシック" charset="-128"/>
              </a:rPr>
              <a:t>on </a:t>
            </a:r>
            <a:r>
              <a:rPr lang="en-GB" sz="3200" dirty="0" smtClean="0">
                <a:ea typeface="ＭＳ Ｐゴシック" charset="-128"/>
              </a:rPr>
              <a:t>the Collaboration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9640" y="838201"/>
            <a:ext cx="7284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2F2F2"/>
                </a:solidFill>
              </a:rPr>
              <a:t>Technical Impacts</a:t>
            </a:r>
            <a:endParaRPr lang="en-GB" sz="4400" dirty="0">
              <a:solidFill>
                <a:srgbClr val="F2F2F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9037" y="6131718"/>
            <a:ext cx="15053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F2F2F2"/>
                </a:solidFill>
              </a:rPr>
              <a:t>Photo by Christian Lange</a:t>
            </a:r>
            <a:endParaRPr lang="en-GB" sz="10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1082040" y="5362277"/>
            <a:ext cx="7284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2F2F2"/>
                </a:solidFill>
              </a:rPr>
              <a:t>Some lessons learned</a:t>
            </a:r>
            <a:endParaRPr lang="en-GB" sz="4400" dirty="0">
              <a:solidFill>
                <a:srgbClr val="F2F2F2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use of card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66800"/>
            <a:ext cx="8229599" cy="5208888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43999" cy="533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dirty="0" smtClean="0">
                <a:ea typeface="ＭＳ Ｐゴシック" charset="-128"/>
              </a:rPr>
              <a:t>Impacts </a:t>
            </a:r>
            <a:r>
              <a:rPr lang="en-GB" i="1" dirty="0" smtClean="0">
                <a:ea typeface="ＭＳ Ｐゴシック" charset="-128"/>
              </a:rPr>
              <a:t>on </a:t>
            </a:r>
            <a:r>
              <a:rPr lang="en-GB" dirty="0" smtClean="0">
                <a:ea typeface="ＭＳ Ｐゴシック" charset="-128"/>
              </a:rPr>
              <a:t>the Collaboration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69458" y="6081379"/>
            <a:ext cx="117641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 smtClean="0">
                <a:solidFill>
                  <a:srgbClr val="F2F2F2"/>
                </a:solidFill>
              </a:rPr>
              <a:t>P</a:t>
            </a:r>
            <a:r>
              <a:rPr lang="en-US" sz="900" i="1" dirty="0" err="1" smtClean="0">
                <a:solidFill>
                  <a:srgbClr val="F2F2F2"/>
                </a:solidFill>
              </a:rPr>
              <a:t>hoto</a:t>
            </a:r>
            <a:r>
              <a:rPr lang="en-US" sz="900" i="1" dirty="0" smtClean="0">
                <a:solidFill>
                  <a:srgbClr val="F2F2F2"/>
                </a:solidFill>
              </a:rPr>
              <a:t> by Greg </a:t>
            </a:r>
            <a:r>
              <a:rPr lang="en-US" sz="900" i="1" dirty="0" err="1" smtClean="0">
                <a:solidFill>
                  <a:srgbClr val="F2F2F2"/>
                </a:solidFill>
              </a:rPr>
              <a:t>Basco</a:t>
            </a:r>
            <a:endParaRPr lang="en-GB" sz="900" i="1" dirty="0"/>
          </a:p>
        </p:txBody>
      </p:sp>
      <p:sp>
        <p:nvSpPr>
          <p:cNvPr id="6" name="Rectangle 5"/>
          <p:cNvSpPr/>
          <p:nvPr/>
        </p:nvSpPr>
        <p:spPr>
          <a:xfrm>
            <a:off x="362459" y="762000"/>
            <a:ext cx="87053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Don’t build your network on a house of cards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AndGree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58" y="857761"/>
            <a:ext cx="8250925" cy="550061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43999" cy="533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dirty="0" smtClean="0">
                <a:ea typeface="ＭＳ Ｐゴシック" charset="-128"/>
              </a:rPr>
              <a:t>Impacts </a:t>
            </a:r>
            <a:r>
              <a:rPr lang="en-GB" i="1" dirty="0" smtClean="0">
                <a:ea typeface="ＭＳ Ｐゴシック" charset="-128"/>
              </a:rPr>
              <a:t>on </a:t>
            </a:r>
            <a:r>
              <a:rPr lang="en-GB" dirty="0" smtClean="0">
                <a:ea typeface="ＭＳ Ｐゴシック" charset="-128"/>
              </a:rPr>
              <a:t>the Collaboration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1200" y="4793159"/>
            <a:ext cx="3540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2F2F2"/>
                </a:solidFill>
              </a:rPr>
              <a:t>N</a:t>
            </a:r>
            <a:r>
              <a:rPr lang="en-US" sz="4400" dirty="0" err="1" smtClean="0">
                <a:solidFill>
                  <a:srgbClr val="F2F2F2"/>
                </a:solidFill>
              </a:rPr>
              <a:t>ot</a:t>
            </a:r>
            <a:r>
              <a:rPr lang="en-US" sz="4400" dirty="0" smtClean="0">
                <a:solidFill>
                  <a:srgbClr val="F2F2F2"/>
                </a:solidFill>
              </a:rPr>
              <a:t> the users</a:t>
            </a:r>
            <a:endParaRPr lang="en-GB" sz="4400" dirty="0">
              <a:solidFill>
                <a:srgbClr val="F2F2F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458" y="6081379"/>
            <a:ext cx="117641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 smtClean="0">
                <a:solidFill>
                  <a:srgbClr val="F2F2F2"/>
                </a:solidFill>
              </a:rPr>
              <a:t>P</a:t>
            </a:r>
            <a:r>
              <a:rPr lang="en-US" sz="900" i="1" dirty="0" err="1" smtClean="0">
                <a:solidFill>
                  <a:srgbClr val="F2F2F2"/>
                </a:solidFill>
              </a:rPr>
              <a:t>hoto</a:t>
            </a:r>
            <a:r>
              <a:rPr lang="en-US" sz="900" i="1" dirty="0" smtClean="0">
                <a:solidFill>
                  <a:srgbClr val="F2F2F2"/>
                </a:solidFill>
              </a:rPr>
              <a:t> by Greg </a:t>
            </a:r>
            <a:r>
              <a:rPr lang="en-US" sz="900" i="1" dirty="0" err="1" smtClean="0">
                <a:solidFill>
                  <a:srgbClr val="F2F2F2"/>
                </a:solidFill>
              </a:rPr>
              <a:t>Basco</a:t>
            </a:r>
            <a:endParaRPr lang="en-GB" sz="900" i="1" dirty="0"/>
          </a:p>
        </p:txBody>
      </p:sp>
      <p:sp>
        <p:nvSpPr>
          <p:cNvPr id="6" name="Rectangle 5"/>
          <p:cNvSpPr/>
          <p:nvPr/>
        </p:nvSpPr>
        <p:spPr>
          <a:xfrm>
            <a:off x="3907865" y="838200"/>
            <a:ext cx="47974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4000" dirty="0" smtClean="0">
                <a:solidFill>
                  <a:srgbClr val="F2F2F2"/>
                </a:solidFill>
              </a:rPr>
              <a:t>Put the burden on the</a:t>
            </a:r>
          </a:p>
          <a:p>
            <a:pPr algn="r"/>
            <a:r>
              <a:rPr lang="en-US" sz="4000" dirty="0" smtClean="0">
                <a:solidFill>
                  <a:srgbClr val="F2F2F2"/>
                </a:solidFill>
              </a:rPr>
              <a:t> infrastructure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AndGree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58" y="811594"/>
            <a:ext cx="8235861" cy="550061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43999" cy="533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dirty="0" smtClean="0">
                <a:ea typeface="ＭＳ Ｐゴシック" charset="-128"/>
              </a:rPr>
              <a:t>Gauging measures of success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3537830" y="838200"/>
            <a:ext cx="516750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4000" dirty="0" smtClean="0">
                <a:solidFill>
                  <a:srgbClr val="F2F2F2"/>
                </a:solidFill>
              </a:rPr>
              <a:t>The best network </a:t>
            </a:r>
          </a:p>
          <a:p>
            <a:pPr algn="r"/>
            <a:r>
              <a:rPr lang="en-US" sz="4000" dirty="0" smtClean="0">
                <a:solidFill>
                  <a:srgbClr val="F2F2F2"/>
                </a:solidFill>
              </a:rPr>
              <a:t>is the one you don’t see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0" y="4114800"/>
            <a:ext cx="52473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Data record numbers – tip of the iceberg</a:t>
            </a:r>
            <a:endParaRPr lang="en-GB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AndGree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58" y="857761"/>
            <a:ext cx="8250926" cy="550061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43999" cy="533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dirty="0" smtClean="0">
                <a:ea typeface="ＭＳ Ｐゴシック" charset="-128"/>
              </a:rPr>
              <a:t>Impacts </a:t>
            </a:r>
            <a:r>
              <a:rPr lang="en-GB" i="1" dirty="0" smtClean="0">
                <a:ea typeface="ＭＳ Ｐゴシック" charset="-128"/>
              </a:rPr>
              <a:t>of </a:t>
            </a:r>
            <a:r>
              <a:rPr lang="en-GB" dirty="0" smtClean="0">
                <a:ea typeface="ＭＳ Ｐゴシック" charset="-128"/>
              </a:rPr>
              <a:t>the Collaboration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9640" y="5608499"/>
            <a:ext cx="7284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2F2F2"/>
                </a:solidFill>
              </a:rPr>
              <a:t>Social Impacts</a:t>
            </a:r>
            <a:endParaRPr lang="en-GB" sz="4400" dirty="0">
              <a:solidFill>
                <a:srgbClr val="F2F2F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9458" y="6081379"/>
            <a:ext cx="117641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dirty="0" smtClean="0">
                <a:solidFill>
                  <a:srgbClr val="F2F2F2"/>
                </a:solidFill>
              </a:rPr>
              <a:t>P</a:t>
            </a:r>
            <a:r>
              <a:rPr lang="en-US" sz="900" i="1" dirty="0" err="1" smtClean="0">
                <a:solidFill>
                  <a:srgbClr val="F2F2F2"/>
                </a:solidFill>
              </a:rPr>
              <a:t>hoto</a:t>
            </a:r>
            <a:r>
              <a:rPr lang="en-US" sz="900" i="1" dirty="0" smtClean="0">
                <a:solidFill>
                  <a:srgbClr val="F2F2F2"/>
                </a:solidFill>
              </a:rPr>
              <a:t> by Greg </a:t>
            </a:r>
            <a:r>
              <a:rPr lang="en-US" sz="900" i="1" dirty="0" err="1" smtClean="0">
                <a:solidFill>
                  <a:srgbClr val="F2F2F2"/>
                </a:solidFill>
              </a:rPr>
              <a:t>Basco</a:t>
            </a:r>
            <a:endParaRPr lang="en-GB" sz="900" i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305800" cy="485774"/>
          </a:xfrm>
        </p:spPr>
        <p:txBody>
          <a:bodyPr>
            <a:normAutofit fontScale="90000"/>
          </a:bodyPr>
          <a:lstStyle/>
          <a:p>
            <a:pPr algn="ctr"/>
            <a:r>
              <a:rPr lang="en-US" b="0" dirty="0" smtClean="0"/>
              <a:t>Mainstreaming Data Sharing</a:t>
            </a:r>
            <a:endParaRPr lang="en-US" b="0" dirty="0"/>
          </a:p>
        </p:txBody>
      </p:sp>
      <p:pic>
        <p:nvPicPr>
          <p:cNvPr id="4" name="Picture 3" descr="AlicanteMarch2010_01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19908"/>
            <a:ext cx="7886700" cy="504678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62000" y="4329113"/>
            <a:ext cx="2286000" cy="485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Mediation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305800" cy="485774"/>
          </a:xfrm>
        </p:spPr>
        <p:txBody>
          <a:bodyPr>
            <a:normAutofit fontScale="90000"/>
          </a:bodyPr>
          <a:lstStyle/>
          <a:p>
            <a:pPr algn="ctr"/>
            <a:r>
              <a:rPr lang="en-US" b="0" dirty="0" smtClean="0"/>
              <a:t>Enabling </a:t>
            </a:r>
            <a:r>
              <a:rPr lang="en-US" b="0" dirty="0" err="1" smtClean="0"/>
              <a:t>regionalisation</a:t>
            </a:r>
            <a:endParaRPr lang="en-US" b="0" dirty="0"/>
          </a:p>
        </p:txBody>
      </p:sp>
      <p:pic>
        <p:nvPicPr>
          <p:cNvPr id="5" name="Picture 4" descr="4944808974_a4fc6c26cc_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57" y="914401"/>
            <a:ext cx="8145695" cy="5410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4658" y="5638800"/>
            <a:ext cx="74049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D</a:t>
            </a:r>
            <a:r>
              <a:rPr lang="en-US" sz="3600" dirty="0" err="1" smtClean="0">
                <a:solidFill>
                  <a:schemeClr val="bg1">
                    <a:lumMod val="95000"/>
                  </a:schemeClr>
                </a:solidFill>
              </a:rPr>
              <a:t>ecentralised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 use of the infrastructure</a:t>
            </a:r>
            <a:endParaRPr lang="en-GB" sz="3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AndGreen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58" y="838200"/>
            <a:ext cx="8250926" cy="553974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9143999" cy="533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dirty="0" smtClean="0">
                <a:ea typeface="ＭＳ Ｐゴシック" charset="-128"/>
              </a:rPr>
              <a:t>Impacts </a:t>
            </a:r>
            <a:r>
              <a:rPr lang="en-GB" i="1" dirty="0" smtClean="0">
                <a:ea typeface="ＭＳ Ｐゴシック" charset="-128"/>
              </a:rPr>
              <a:t>of </a:t>
            </a:r>
            <a:r>
              <a:rPr lang="en-GB" dirty="0" smtClean="0">
                <a:ea typeface="ＭＳ Ｐゴシック" charset="-128"/>
              </a:rPr>
              <a:t>the Collaboration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9640" y="2971800"/>
            <a:ext cx="7284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2F2F2"/>
                </a:solidFill>
              </a:rPr>
              <a:t>Technical Impacts</a:t>
            </a:r>
          </a:p>
          <a:p>
            <a:pPr algn="ctr"/>
            <a:endParaRPr lang="en-US" sz="4400" dirty="0" smtClean="0">
              <a:solidFill>
                <a:srgbClr val="F2F2F2"/>
              </a:solidFill>
            </a:endParaRPr>
          </a:p>
          <a:p>
            <a:pPr algn="ctr"/>
            <a:r>
              <a:rPr lang="en-US" sz="4400" dirty="0" smtClean="0">
                <a:solidFill>
                  <a:srgbClr val="F2F2F2"/>
                </a:solidFill>
              </a:rPr>
              <a:t>The consequences of Scale</a:t>
            </a:r>
            <a:endParaRPr lang="en-GB" sz="4400" dirty="0">
              <a:solidFill>
                <a:srgbClr val="F2F2F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Specimen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948533"/>
            <a:ext cx="8861318" cy="529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954216" y="6488114"/>
            <a:ext cx="4634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i="1" kern="0" dirty="0" smtClean="0">
                <a:solidFill>
                  <a:srgbClr val="005C7F"/>
                </a:solidFill>
                <a:ea typeface="ＭＳ Ｐゴシック" pitchFamily="-108" charset="-128"/>
                <a:cs typeface="ＭＳ Ｐゴシック" pitchFamily="-108" charset="-128"/>
              </a:rPr>
              <a:t>Information or data linked to a scientific name</a:t>
            </a:r>
            <a:endParaRPr lang="en-GB" i="1" dirty="0"/>
          </a:p>
        </p:txBody>
      </p:sp>
      <p:sp>
        <p:nvSpPr>
          <p:cNvPr id="6" name="Rectangle 5"/>
          <p:cNvSpPr/>
          <p:nvPr/>
        </p:nvSpPr>
        <p:spPr>
          <a:xfrm>
            <a:off x="70338" y="76200"/>
            <a:ext cx="59825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smtClean="0">
                <a:latin typeface="Trebuchet MS"/>
                <a:ea typeface="ＭＳ Ｐゴシック" charset="-128"/>
                <a:cs typeface="Trebuchet MS"/>
              </a:rPr>
              <a:t>Biodiversity Information</a:t>
            </a:r>
            <a:endParaRPr lang="en-GB" sz="4000" b="1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305800" cy="485774"/>
          </a:xfrm>
        </p:spPr>
        <p:txBody>
          <a:bodyPr>
            <a:normAutofit fontScale="90000"/>
          </a:bodyPr>
          <a:lstStyle/>
          <a:p>
            <a:r>
              <a:rPr lang="en-US" b="0" dirty="0" smtClean="0"/>
              <a:t>Consequences of Scale</a:t>
            </a:r>
            <a:endParaRPr lang="en-US" b="0" dirty="0"/>
          </a:p>
        </p:txBody>
      </p:sp>
      <p:pic>
        <p:nvPicPr>
          <p:cNvPr id="5" name="Picture 4" descr="sky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743200"/>
            <a:ext cx="6263913" cy="22052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1460212"/>
            <a:ext cx="59587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/>
              <a:t>Social sharing is progressive</a:t>
            </a:r>
          </a:p>
        </p:txBody>
      </p:sp>
      <p:sp>
        <p:nvSpPr>
          <p:cNvPr id="7" name="Rectangle 6"/>
          <p:cNvSpPr/>
          <p:nvPr/>
        </p:nvSpPr>
        <p:spPr>
          <a:xfrm>
            <a:off x="3316240" y="5638800"/>
            <a:ext cx="371347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But may impact Trust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uce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396" y="3406171"/>
            <a:ext cx="5894617" cy="2735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305800" cy="485774"/>
          </a:xfrm>
        </p:spPr>
        <p:txBody>
          <a:bodyPr>
            <a:normAutofit fontScale="90000"/>
          </a:bodyPr>
          <a:lstStyle/>
          <a:p>
            <a:r>
              <a:rPr lang="en-US" b="0" dirty="0" smtClean="0"/>
              <a:t>Consequences of Scale</a:t>
            </a:r>
            <a:endParaRPr lang="en-US" b="0" dirty="0"/>
          </a:p>
        </p:txBody>
      </p:sp>
      <p:sp>
        <p:nvSpPr>
          <p:cNvPr id="8" name="Rectangle 7"/>
          <p:cNvSpPr/>
          <p:nvPr/>
        </p:nvSpPr>
        <p:spPr>
          <a:xfrm>
            <a:off x="152400" y="2514600"/>
            <a:ext cx="4891083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strike="sngStrik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Federated Search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Databases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to indexes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XML to CSV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Complex Protocols to good old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LifeWatch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&amp; staying grounded</a:t>
            </a:r>
          </a:p>
          <a:p>
            <a:pPr>
              <a:buFont typeface="Arial"/>
              <a:buChar char="•"/>
            </a:pP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buFont typeface="Arial"/>
              <a:buChar char="•"/>
            </a:pPr>
            <a:endParaRPr lang="en-GB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066800"/>
            <a:ext cx="80195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dirty="0" smtClean="0"/>
              <a:t>Data sharing is conservative</a:t>
            </a:r>
          </a:p>
          <a:p>
            <a:pPr algn="r"/>
            <a:r>
              <a:rPr lang="en-US" sz="4400" dirty="0" smtClean="0"/>
              <a:t>even regressive </a:t>
            </a:r>
          </a:p>
          <a:p>
            <a:pPr algn="r"/>
            <a:r>
              <a:rPr lang="en-US" sz="44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889577"/>
            <a:ext cx="9144000" cy="5333999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BASCOphotosGBIF-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044" y="889577"/>
            <a:ext cx="8000999" cy="5333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305800" cy="485774"/>
          </a:xfrm>
        </p:spPr>
        <p:txBody>
          <a:bodyPr>
            <a:noAutofit/>
          </a:bodyPr>
          <a:lstStyle/>
          <a:p>
            <a:r>
              <a:rPr lang="en-US" sz="3200" b="0" dirty="0" smtClean="0"/>
              <a:t>The Global Biodiversity Information System</a:t>
            </a:r>
            <a:endParaRPr lang="en-US" sz="3200" b="0" dirty="0"/>
          </a:p>
        </p:txBody>
      </p:sp>
      <p:sp>
        <p:nvSpPr>
          <p:cNvPr id="10" name="Rectangle 9"/>
          <p:cNvSpPr/>
          <p:nvPr/>
        </p:nvSpPr>
        <p:spPr>
          <a:xfrm>
            <a:off x="2819400" y="5638800"/>
            <a:ext cx="326864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/>
              <a:t>dremsen@gbif.org</a:t>
            </a:r>
            <a:endParaRPr lang="en-GB" sz="3200" dirty="0"/>
          </a:p>
        </p:txBody>
      </p:sp>
      <p:sp>
        <p:nvSpPr>
          <p:cNvPr id="11" name="Rectangle 10"/>
          <p:cNvSpPr/>
          <p:nvPr/>
        </p:nvSpPr>
        <p:spPr>
          <a:xfrm>
            <a:off x="3124200" y="5054024"/>
            <a:ext cx="2542683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David Remsen</a:t>
            </a:r>
            <a:endParaRPr lang="en-GB" sz="3200" dirty="0"/>
          </a:p>
        </p:txBody>
      </p:sp>
      <p:sp>
        <p:nvSpPr>
          <p:cNvPr id="14" name="Rectangle 13"/>
          <p:cNvSpPr/>
          <p:nvPr/>
        </p:nvSpPr>
        <p:spPr>
          <a:xfrm>
            <a:off x="2209800" y="1219200"/>
            <a:ext cx="190468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Thank you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0" dirty="0" smtClean="0">
                <a:ea typeface="ＭＳ Ｐゴシック" charset="-128"/>
              </a:rPr>
              <a:t>Biodiversity data</a:t>
            </a:r>
            <a:endParaRPr lang="en-GB" b="0" dirty="0" smtClean="0">
              <a:ea typeface="ＭＳ Ｐゴシック" charset="-128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14400"/>
            <a:ext cx="4191000" cy="3521604"/>
          </a:xfrm>
          <a:prstGeom prst="rect">
            <a:avLst/>
          </a:prstGeom>
          <a:noFill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28600" y="4724400"/>
            <a:ext cx="4848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i="1" dirty="0" smtClean="0">
                <a:solidFill>
                  <a:srgbClr val="5F5F5F"/>
                </a:solidFill>
                <a:latin typeface="Times New Roman" pitchFamily="-65" charset="0"/>
              </a:rPr>
              <a:t>From T.E. Glover, The Fishes of Southwestern Japan, c.1870</a:t>
            </a:r>
            <a:endParaRPr lang="en-US" sz="1400" dirty="0">
              <a:solidFill>
                <a:srgbClr val="5F5F5F"/>
              </a:solidFill>
              <a:latin typeface="Times New Roman" pitchFamily="-65" charset="0"/>
            </a:endParaRPr>
          </a:p>
        </p:txBody>
      </p:sp>
      <p:pic>
        <p:nvPicPr>
          <p:cNvPr id="7" name="Picture 6" descr="barco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425" y="2152305"/>
            <a:ext cx="4067175" cy="4018054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410200" y="1676400"/>
            <a:ext cx="3581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i="1" dirty="0" smtClean="0">
                <a:solidFill>
                  <a:srgbClr val="5F5F5F"/>
                </a:solidFill>
                <a:latin typeface="Times New Roman" pitchFamily="-65" charset="0"/>
              </a:rPr>
              <a:t>International Barcode of Life, 2010</a:t>
            </a:r>
            <a:endParaRPr lang="en-US" sz="1400" dirty="0">
              <a:solidFill>
                <a:srgbClr val="5F5F5F"/>
              </a:solidFill>
              <a:latin typeface="Times New Roman" pitchFamily="-65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0200" y="914400"/>
            <a:ext cx="29999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ea typeface="ＭＳ Ｐゴシック" charset="-128"/>
              </a:rPr>
              <a:t>Spanning Centuries</a:t>
            </a:r>
            <a:endParaRPr lang="en-GB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5800" y="5486400"/>
            <a:ext cx="3191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ea typeface="ＭＳ Ｐゴシック" charset="-128"/>
              </a:rPr>
              <a:t>Spanning Continents</a:t>
            </a:r>
            <a:endParaRPr lang="en-GB" sz="2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11015" y="228600"/>
            <a:ext cx="8229600" cy="457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>
                <a:ea typeface="ＭＳ Ｐゴシック" charset="-128"/>
              </a:rPr>
              <a:t>Biodiversity Informatics</a:t>
            </a:r>
          </a:p>
        </p:txBody>
      </p:sp>
      <p:pic>
        <p:nvPicPr>
          <p:cNvPr id="4" name="Picture 4" descr="Biodiversity Informatic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1066800"/>
            <a:ext cx="9144000" cy="480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26477" y="6488114"/>
            <a:ext cx="3344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i="1" kern="0" dirty="0" smtClean="0">
                <a:solidFill>
                  <a:srgbClr val="005C7F"/>
                </a:solidFill>
                <a:ea typeface="ＭＳ Ｐゴシック" pitchFamily="-108" charset="-128"/>
                <a:cs typeface="ＭＳ Ｐゴシック" pitchFamily="-108" charset="-128"/>
              </a:rPr>
              <a:t>Billions and billions of specimens</a:t>
            </a:r>
            <a:endParaRPr lang="en-GB" i="1" dirty="0"/>
          </a:p>
        </p:txBody>
      </p:sp>
      <p:pic>
        <p:nvPicPr>
          <p:cNvPr id="6" name="Picture 5" descr="birdcollectionUSNMN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38" y="914399"/>
            <a:ext cx="4196862" cy="5350581"/>
          </a:xfrm>
          <a:prstGeom prst="rect">
            <a:avLst/>
          </a:prstGeom>
        </p:spPr>
      </p:pic>
      <p:pic>
        <p:nvPicPr>
          <p:cNvPr id="7" name="Picture 6" descr="collection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914399"/>
            <a:ext cx="3429128" cy="53505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76200"/>
            <a:ext cx="59905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 smtClean="0">
                <a:latin typeface="Trebuchet MS"/>
                <a:ea typeface="ＭＳ Ｐゴシック" charset="-128"/>
                <a:cs typeface="Trebuchet MS"/>
              </a:rPr>
              <a:t>Primary Biodiversity Data</a:t>
            </a:r>
            <a:endParaRPr lang="en-GB" sz="40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70338" y="2286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6940" dir="5400000" algn="ctr" rotWithShape="0">
              <a:schemeClr val="accent2">
                <a:alpha val="74997"/>
              </a:scheme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GB" sz="4400" b="1" kern="0" dirty="0" smtClean="0">
                <a:latin typeface="Trebuchet MS"/>
                <a:ea typeface="ＭＳ Ｐゴシック" pitchFamily="-108" charset="-128"/>
                <a:cs typeface="Trebuchet MS"/>
              </a:rPr>
              <a:t>Primary Biodiversity Data</a:t>
            </a:r>
            <a:endParaRPr lang="en-GB" sz="4400" b="1" kern="0" dirty="0">
              <a:latin typeface="Trebuchet MS"/>
              <a:ea typeface="ＭＳ Ｐゴシック" pitchFamily="-108" charset="-128"/>
              <a:cs typeface="Trebuchet M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26477" y="6488114"/>
            <a:ext cx="3344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kern="0" dirty="0" smtClean="0">
                <a:solidFill>
                  <a:srgbClr val="005C7F"/>
                </a:solidFill>
                <a:ea typeface="ＭＳ Ｐゴシック" pitchFamily="-108" charset="-128"/>
                <a:cs typeface="ＭＳ Ｐゴシック" pitchFamily="-108" charset="-128"/>
              </a:rPr>
              <a:t>Billions and billions of specimens</a:t>
            </a:r>
            <a:endParaRPr lang="en-GB" dirty="0"/>
          </a:p>
        </p:txBody>
      </p:sp>
      <p:pic>
        <p:nvPicPr>
          <p:cNvPr id="6" name="Picture 5" descr="birdcollectionUSNMN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38" y="1219200"/>
            <a:ext cx="4196862" cy="314764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" name="Picture 6" descr="collection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900095"/>
            <a:ext cx="3733800" cy="53790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73616" y="541020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1874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864894"/>
            <a:ext cx="3581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sz="2800" dirty="0" smtClean="0"/>
              <a:t> Spans Centuries</a:t>
            </a:r>
          </a:p>
          <a:p>
            <a:pPr>
              <a:buFont typeface="Arial"/>
              <a:buChar char="•"/>
            </a:pPr>
            <a:r>
              <a:rPr lang="en-US" sz="2800" dirty="0" smtClean="0"/>
              <a:t> </a:t>
            </a:r>
            <a:r>
              <a:rPr lang="en-US" sz="2800" dirty="0" err="1" smtClean="0"/>
              <a:t>Vouchered</a:t>
            </a:r>
            <a:endParaRPr lang="en-GB" dirty="0" smtClean="0"/>
          </a:p>
          <a:p>
            <a:pPr>
              <a:buFont typeface="Arial"/>
              <a:buChar char="•"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14259</TotalTime>
  <Words>962</Words>
  <Application>Microsoft Macintosh PowerPoint</Application>
  <PresentationFormat>On-screen Show (4:3)</PresentationFormat>
  <Paragraphs>247</Paragraphs>
  <Slides>52</Slides>
  <Notes>38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GLOBAL BIODIVERSITY</vt:lpstr>
      <vt:lpstr>Outline</vt:lpstr>
      <vt:lpstr>The Basis of the Collaboration</vt:lpstr>
      <vt:lpstr>The focus of the Collaboration</vt:lpstr>
      <vt:lpstr>Slide 5</vt:lpstr>
      <vt:lpstr>Biodiversity data</vt:lpstr>
      <vt:lpstr>Biodiversity Informatics</vt:lpstr>
      <vt:lpstr>Slide 8</vt:lpstr>
      <vt:lpstr>Slide 9</vt:lpstr>
      <vt:lpstr>Primary Biodiversity Data</vt:lpstr>
      <vt:lpstr>Basis of the Collaboration</vt:lpstr>
      <vt:lpstr>History</vt:lpstr>
      <vt:lpstr>History</vt:lpstr>
      <vt:lpstr>History</vt:lpstr>
      <vt:lpstr>Organisation of the Collaboration</vt:lpstr>
      <vt:lpstr>GBIF Organisation</vt:lpstr>
      <vt:lpstr>GBIF Organisation</vt:lpstr>
      <vt:lpstr>GBIF Governing Board</vt:lpstr>
      <vt:lpstr>GBIF Organisation</vt:lpstr>
      <vt:lpstr>GBIF Funding</vt:lpstr>
      <vt:lpstr>GBIF Participant Countries</vt:lpstr>
      <vt:lpstr>GBIF Organisation</vt:lpstr>
      <vt:lpstr>Organisation of the Collaboration</vt:lpstr>
      <vt:lpstr>Collaboration:  Standards-enabled</vt:lpstr>
      <vt:lpstr>Australia: National-level organisation</vt:lpstr>
      <vt:lpstr>USA: Network of networks</vt:lpstr>
      <vt:lpstr>GBIF Network:  Global Discovery</vt:lpstr>
      <vt:lpstr>GBIF Network:  Global Discovery</vt:lpstr>
      <vt:lpstr>Global Discovery: data portal</vt:lpstr>
      <vt:lpstr>216 million biodiversity data records</vt:lpstr>
      <vt:lpstr>Using biodiversity data: Interoperability</vt:lpstr>
      <vt:lpstr>Using biodiversity data</vt:lpstr>
      <vt:lpstr>Using biodiversity data</vt:lpstr>
      <vt:lpstr>Using biodiversity data</vt:lpstr>
      <vt:lpstr>Impacts on the Collaboration</vt:lpstr>
      <vt:lpstr>Personal Trust:  Data in</vt:lpstr>
      <vt:lpstr>Personal Trust:  Data Out</vt:lpstr>
      <vt:lpstr>National Trust</vt:lpstr>
      <vt:lpstr>Data Repatriation</vt:lpstr>
      <vt:lpstr>Coordination</vt:lpstr>
      <vt:lpstr>Collaborative Requirements Capture</vt:lpstr>
      <vt:lpstr>Impacts &amp; Influences on the Collaboration</vt:lpstr>
      <vt:lpstr>Impacts on the Collaboration</vt:lpstr>
      <vt:lpstr>Impacts on the Collaboration</vt:lpstr>
      <vt:lpstr>Gauging measures of success</vt:lpstr>
      <vt:lpstr>Impacts of the Collaboration</vt:lpstr>
      <vt:lpstr>Mainstreaming Data Sharing</vt:lpstr>
      <vt:lpstr>Enabling regionalisation</vt:lpstr>
      <vt:lpstr>Impacts of the Collaboration</vt:lpstr>
      <vt:lpstr>Consequences of Scale</vt:lpstr>
      <vt:lpstr>Consequences of Scale</vt:lpstr>
      <vt:lpstr>The Global Biodiversity Information System</vt:lpstr>
    </vt:vector>
  </TitlesOfParts>
  <Company>GBIF Secretariat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BIODIVERSITY</dc:title>
  <dc:creator>Tim Robertson</dc:creator>
  <cp:lastModifiedBy>David Remsen</cp:lastModifiedBy>
  <cp:revision>135</cp:revision>
  <dcterms:created xsi:type="dcterms:W3CDTF">2010-09-20T17:44:31Z</dcterms:created>
  <dcterms:modified xsi:type="dcterms:W3CDTF">2010-09-20T17:45:15Z</dcterms:modified>
</cp:coreProperties>
</file>