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3" r:id="rId5"/>
    <p:sldId id="349" r:id="rId6"/>
    <p:sldId id="350" r:id="rId7"/>
    <p:sldId id="357" r:id="rId8"/>
    <p:sldId id="383" r:id="rId9"/>
    <p:sldId id="360" r:id="rId10"/>
    <p:sldId id="358" r:id="rId11"/>
    <p:sldId id="361" r:id="rId12"/>
    <p:sldId id="362" r:id="rId13"/>
    <p:sldId id="365" r:id="rId14"/>
    <p:sldId id="363" r:id="rId15"/>
    <p:sldId id="364" r:id="rId16"/>
    <p:sldId id="380" r:id="rId17"/>
    <p:sldId id="370" r:id="rId18"/>
    <p:sldId id="367" r:id="rId19"/>
    <p:sldId id="368" r:id="rId20"/>
    <p:sldId id="369" r:id="rId21"/>
    <p:sldId id="371" r:id="rId22"/>
    <p:sldId id="377" r:id="rId23"/>
    <p:sldId id="375" r:id="rId24"/>
    <p:sldId id="382" r:id="rId25"/>
    <p:sldId id="374" r:id="rId26"/>
    <p:sldId id="3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006699"/>
    <a:srgbClr val="330070"/>
    <a:srgbClr val="66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477" autoAdjust="0"/>
  </p:normalViewPr>
  <p:slideViewPr>
    <p:cSldViewPr>
      <p:cViewPr varScale="1">
        <p:scale>
          <a:sx n="56" d="100"/>
          <a:sy n="5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95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164A20-15F0-44EF-A0B6-69FE04AC10C6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286F4-E04F-44AA-82AD-678D873D7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446379-59F0-4E1B-A172-52036051F477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45D887-30EC-4933-A870-0BCEEB8D9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1990’s Orbis &amp; Cascade</a:t>
            </a:r>
          </a:p>
          <a:p>
            <a:r>
              <a:rPr lang="en-US" dirty="0" smtClean="0"/>
              <a:t>2004 Merger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no precedent, grants available, people interested</a:t>
            </a:r>
          </a:p>
          <a:p>
            <a:r>
              <a:rPr lang="en-US" dirty="0" smtClean="0"/>
              <a:t>Legacy: overcome ingrained positions and thinking</a:t>
            </a:r>
            <a:r>
              <a:rPr lang="en-US" baseline="0" dirty="0" smtClean="0"/>
              <a:t> but many resources available</a:t>
            </a:r>
          </a:p>
          <a:p>
            <a:endParaRPr lang="en-US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Orbis Cascade Alliance TCO study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+mn-lt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Poverty (ideally) encourages creativity and cooperation on difficult projects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Apology for library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0" tIns="44810" rIns="89620" bIns="44810"/>
          <a:lstStyle/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Orbis Cascade Alliance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0" tIns="44810" rIns="89620" bIns="44810" anchor="b"/>
          <a:lstStyle/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www.orbiscascade.org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620" tIns="44810" rIns="89620" bIns="44810" anchor="b"/>
          <a:lstStyle/>
          <a:p>
            <a:pPr algn="r" eaLnBrk="0" hangingPunct="0"/>
            <a:fld id="{3EEDE600-6686-4E82-AFAB-6D2C9C7497EF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eaLnBrk="0" hangingPunct="0"/>
              <a:t>4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89620" tIns="44810" rIns="89620" bIns="4481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>
              <a:lnSpc>
                <a:spcPct val="90000"/>
              </a:lnSpc>
              <a:buFontTx/>
              <a:buNone/>
            </a:pPr>
            <a:r>
              <a:rPr lang="en-US" b="1" dirty="0" smtClean="0"/>
              <a:t>2002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Founded with grants from the National Endowment for the Humanities, Division of Preservation and Access and the National Historical Publications and Records Commission</a:t>
            </a:r>
          </a:p>
          <a:p>
            <a:pPr indent="-457200">
              <a:lnSpc>
                <a:spcPct val="90000"/>
              </a:lnSpc>
            </a:pPr>
            <a:endParaRPr lang="en-US" dirty="0" smtClean="0"/>
          </a:p>
          <a:p>
            <a:pPr indent="-457200">
              <a:lnSpc>
                <a:spcPct val="90000"/>
              </a:lnSpc>
              <a:buFontTx/>
              <a:buNone/>
            </a:pPr>
            <a:r>
              <a:rPr lang="en-US" b="1" dirty="0" smtClean="0"/>
              <a:t>2002-2004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Phase 1: $350,000 NEH grant and $138,000 NHPRC grant </a:t>
            </a:r>
          </a:p>
          <a:p>
            <a:pPr indent="-457200">
              <a:lnSpc>
                <a:spcPct val="90000"/>
              </a:lnSpc>
            </a:pPr>
            <a:endParaRPr lang="en-US" dirty="0" smtClean="0"/>
          </a:p>
          <a:p>
            <a:pPr indent="-457200">
              <a:lnSpc>
                <a:spcPct val="90000"/>
              </a:lnSpc>
              <a:buFontTx/>
              <a:buNone/>
            </a:pPr>
            <a:r>
              <a:rPr lang="en-US" b="1" dirty="0" smtClean="0"/>
              <a:t>2005-2007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Phase 2: Grants of $300,000 from NEH and $178,000 from NHPRC</a:t>
            </a:r>
          </a:p>
          <a:p>
            <a:pPr indent="-457200">
              <a:lnSpc>
                <a:spcPct val="90000"/>
              </a:lnSpc>
            </a:pPr>
            <a:endParaRPr lang="en-US" dirty="0" smtClean="0"/>
          </a:p>
          <a:p>
            <a:pPr indent="-457200">
              <a:lnSpc>
                <a:spcPct val="90000"/>
              </a:lnSpc>
              <a:buFontTx/>
              <a:buNone/>
            </a:pPr>
            <a:r>
              <a:rPr lang="en-US" b="1" dirty="0" smtClean="0"/>
              <a:t>July 2007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NWDA became a permanent program of the Orbis Cascade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People make things happen</a:t>
            </a:r>
          </a:p>
          <a:p>
            <a:pPr marL="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Institutions make it sustainable</a:t>
            </a:r>
            <a:endParaRPr lang="en-US" sz="2400" b="1" dirty="0" smtClean="0"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Orbis/Portals </a:t>
            </a:r>
            <a:r>
              <a:rPr lang="en-US" dirty="0" err="1" smtClean="0"/>
              <a:t>er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Orbis/Cascade</a:t>
            </a:r>
          </a:p>
          <a:p>
            <a:r>
              <a:rPr lang="en-US" dirty="0" smtClean="0"/>
              <a:t>Orbis Cascade/NWDA</a:t>
            </a:r>
          </a:p>
          <a:p>
            <a:r>
              <a:rPr lang="en-US" dirty="0" smtClean="0"/>
              <a:t>CDL &amp; CRL/WEST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Scale: OCLC, Orbis Cascade Alliance merger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Bigger is not always better</a:t>
            </a:r>
          </a:p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Bigger: good and bad, what is in it for current participants?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Why “statewide?”</a:t>
            </a:r>
          </a:p>
          <a:p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Northwest example (Or/</a:t>
            </a:r>
            <a:r>
              <a:rPr lang="en-US" sz="24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Wa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, e/w, n/s, State of Jefferson, Canada, Idaho)</a:t>
            </a:r>
          </a:p>
          <a:p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Logistics: moving people or materials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New: requires time</a:t>
            </a:r>
            <a:r>
              <a:rPr lang="en-US" baseline="0" dirty="0" smtClean="0"/>
              <a:t> &amp; </a:t>
            </a:r>
            <a:r>
              <a:rPr lang="en-US" dirty="0" smtClean="0"/>
              <a:t>money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Legacy reform: requires change, Alliance TCO project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Sustainability is never done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</a:t>
            </a:r>
            <a:r>
              <a:rPr lang="en-US" baseline="0" dirty="0" smtClean="0"/>
              <a:t> collaboration as pseudonym</a:t>
            </a:r>
          </a:p>
          <a:p>
            <a:r>
              <a:rPr lang="en-US" baseline="0" dirty="0" smtClean="0"/>
              <a:t>Freedom from ingrained structural and personnel problems</a:t>
            </a:r>
          </a:p>
          <a:p>
            <a:r>
              <a:rPr lang="en-US" baseline="0" dirty="0" smtClean="0"/>
              <a:t>You can choose your friends but you can’t choose your family.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D887-30EC-4933-A870-0BCEEB8D99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FA4F-E9FB-43CE-A381-79F0741D2CB6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BA3C-A45E-479A-A46A-D4497C07E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33B6-5299-4B18-8883-3940A620A066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1B34-F0FB-4C20-9131-763E44BF5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F221-707F-4202-88C9-3AE4D132AE79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E659-A705-4227-BCA2-ED5D37A13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F2AD-037A-4B12-8657-F9542AE9108E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2C80-BCD3-4E37-BEAA-A1F1FC79A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DCFA-C255-4480-B5C5-758D2340A541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DBF4-64DB-4A5E-A511-83B6DB64C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F0C5-1076-4E41-A687-F2062AEB5042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AB78-4EF7-4239-8198-7DC047E2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7D42-EFF9-49E1-BC45-A85CCC69BD6A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8B1C-BF22-44EA-B7FB-9FD1F0BE7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8C01-8735-415A-9535-9A88C854E840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23FB-6D4B-4CB9-A08C-0E22F7053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A32-2D8B-4FC2-BDC5-E9D9E203003E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E10C-96E2-4190-AF65-55DAF2B5E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4FE4-D1CB-4879-BB1C-1221891F0555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EEF6-E0D5-455D-ABF1-D6E495E8B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E6FB-3F77-443C-B1E9-08B50454DED6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2716-118F-4192-9636-2A1B585AB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497EA-FEA1-41FD-819B-39BC76AC35FA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98A817-1B25-407D-8FE5-4F54102F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956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algn="r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33400"/>
            <a:ext cx="632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Adventures in Collaboration: Orbis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Cascade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Alliance,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NWDA, and WEST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Subtitle 2"/>
          <p:cNvSpPr>
            <a:spLocks noGrp="1"/>
          </p:cNvSpPr>
          <p:nvPr>
            <p:ph type="subTitle" idx="1"/>
          </p:nvPr>
        </p:nvSpPr>
        <p:spPr>
          <a:xfrm>
            <a:off x="4191000" y="3733800"/>
            <a:ext cx="4953000" cy="1295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John F. Helmer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Executive Director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Orbis Cascade Alliance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1981200"/>
            <a:ext cx="3048000" cy="2133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04800" y="2362200"/>
            <a:ext cx="3124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Leadership Through </a:t>
            </a:r>
            <a:r>
              <a:rPr lang="en-US" sz="2000" b="1" dirty="0" smtClean="0"/>
              <a:t>Collaboration</a:t>
            </a:r>
          </a:p>
          <a:p>
            <a:pPr algn="ctr">
              <a:defRPr/>
            </a:pPr>
            <a:endParaRPr lang="en-US" sz="800" b="1" dirty="0"/>
          </a:p>
          <a:p>
            <a:pPr algn="ctr">
              <a:defRPr/>
            </a:pPr>
            <a:r>
              <a:rPr lang="en-US" sz="1600" dirty="0"/>
              <a:t>September 20-21, </a:t>
            </a:r>
            <a:r>
              <a:rPr lang="en-US" sz="1600" dirty="0" smtClean="0"/>
              <a:t>2010</a:t>
            </a:r>
          </a:p>
          <a:p>
            <a:pPr algn="ctr">
              <a:defRPr/>
            </a:pPr>
            <a:endParaRPr lang="en-US" sz="800" dirty="0"/>
          </a:p>
          <a:p>
            <a:pPr algn="ctr">
              <a:defRPr/>
            </a:pPr>
            <a:r>
              <a:rPr lang="en-US" sz="1600" dirty="0"/>
              <a:t>Smithsonian </a:t>
            </a:r>
            <a:r>
              <a:rPr lang="en-US" sz="1600" dirty="0" smtClean="0"/>
              <a:t>Institution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NWDA: Selected topics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9" name="Picture 10" descr="http://www.orbiscascade.org/inc/html/default/pix/NWDA_log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281767" cy="838200"/>
          </a:xfrm>
          <a:prstGeom prst="rect">
            <a:avLst/>
          </a:prstGeom>
          <a:noFill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5800" y="17526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b="1" dirty="0">
              <a:latin typeface="+mn-lt"/>
              <a:cs typeface="Times New Roman" pitchFamily="-12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Arts &amp; Humanities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Business, Industry &amp; Labor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City &amp; Town Life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Colleges &amp; Universities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+mn-lt"/>
                <a:cs typeface="Times New Roman" pitchFamily="-128" charset="0"/>
              </a:rPr>
              <a:t>Environment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+mn-lt"/>
                <a:cs typeface="Times New Roman" pitchFamily="-128" charset="0"/>
              </a:rPr>
              <a:t>Natural </a:t>
            </a:r>
            <a:r>
              <a:rPr lang="en-US" sz="2000" dirty="0">
                <a:latin typeface="+mn-lt"/>
                <a:cs typeface="Times New Roman" pitchFamily="-128" charset="0"/>
              </a:rPr>
              <a:t>Resources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Ethnic and Religious Groups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Government &amp; Politics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Home &amp; Family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Native Americans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Pioneers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+mn-lt"/>
                <a:cs typeface="Times New Roman" pitchFamily="-128" charset="0"/>
              </a:rPr>
              <a:t>Sexuality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+mn-lt"/>
                <a:cs typeface="Times New Roman" pitchFamily="-128" charset="0"/>
              </a:rPr>
              <a:t>	…</a:t>
            </a:r>
            <a:r>
              <a:rPr lang="en-US" sz="2000" dirty="0">
                <a:latin typeface="+mn-lt"/>
                <a:cs typeface="Times New Roman" pitchFamily="-128" charset="0"/>
              </a:rPr>
              <a:t>and more!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876800" y="5867400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Inuit mother named </a:t>
            </a:r>
            <a:r>
              <a:rPr lang="en-US" sz="1100" dirty="0" err="1"/>
              <a:t>Wegaruk</a:t>
            </a:r>
            <a:r>
              <a:rPr lang="en-US" sz="1100" dirty="0"/>
              <a:t>, carrying sleeping baby on her back, 1905, </a:t>
            </a:r>
            <a:r>
              <a:rPr lang="en-US" sz="1100" dirty="0" smtClean="0"/>
              <a:t>by </a:t>
            </a:r>
            <a:r>
              <a:rPr lang="en-US" sz="1100" dirty="0"/>
              <a:t>B. B. Dobbs. AWC0043, University of Washington Special Collections. </a:t>
            </a:r>
          </a:p>
        </p:txBody>
      </p:sp>
      <p:pic>
        <p:nvPicPr>
          <p:cNvPr id="16" name="Picture 10" descr="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05000"/>
            <a:ext cx="2844800" cy="392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NWDA: Major new initiatives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9" name="Picture 10" descr="http://www.orbiscascade.org/inc/html/default/pix/NWDA_log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2281767" cy="838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9600" y="1981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+mn-lt"/>
              </a:rPr>
              <a:t>NHPRC grant received for 2010‐2012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+mn-lt"/>
                <a:cs typeface="Times New Roman" pitchFamily="-128" charset="0"/>
              </a:rPr>
              <a:t>Add six new members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+mn-lt"/>
                <a:cs typeface="Times New Roman" pitchFamily="-128" charset="0"/>
              </a:rPr>
              <a:t>Consulting Archivist will assist seven small liberal‐arts colleges with archival program development and collection description.</a:t>
            </a:r>
            <a:endParaRPr lang="en-US" sz="2000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latin typeface="+mn-lt"/>
              </a:rPr>
              <a:t>NEH grant application 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+mn-lt"/>
                <a:cs typeface="Times New Roman" pitchFamily="-128" charset="0"/>
              </a:rPr>
              <a:t>If awarded, will assist three current members and add three new ones.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</a:pPr>
            <a:r>
              <a:rPr lang="en-US" sz="2000" b="1" dirty="0" smtClean="0">
                <a:latin typeface="+mn-lt"/>
                <a:cs typeface="Times New Roman" pitchFamily="-128" charset="0"/>
              </a:rPr>
              <a:t>Digital Services Team</a:t>
            </a:r>
          </a:p>
          <a:p>
            <a:pPr marL="3429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latin typeface="+mn-lt"/>
                <a:cs typeface="Times New Roman" pitchFamily="-128" charset="0"/>
              </a:rPr>
              <a:t>NWDA staff and members are active participants in the Alliance team investigating a broad range of digital initiatives including digital preservation, cross search utility, institutional repositories,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WEST: Western Regional Storage Trust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7924800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Planning a distributed, retrospective print journal repository program that will transform the manner in which print journal collections are housed and managed.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Reclaim and reallocate library space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Reduce cost of print collection management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Preserve the scholarly record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Serve as a national model and collaborate with other regional initiatives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endParaRPr lang="en-US" sz="2400" dirty="0" smtClean="0">
              <a:latin typeface="+mn-lt"/>
              <a:cs typeface="Times New Roman" pitchFamily="-128" charset="0"/>
            </a:endParaRPr>
          </a:p>
          <a:p>
            <a:pPr marL="342900" indent="-342900" algn="ctr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+mn-lt"/>
                <a:cs typeface="Times New Roman" pitchFamily="-128" charset="0"/>
              </a:rPr>
              <a:t>Funded by the Andrew W. Mellon Foundation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 smtClean="0">
              <a:latin typeface="+mn-lt"/>
              <a:cs typeface="Times New Roman" pitchFamily="-12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WEST: Western Regional Storage Trust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981200"/>
            <a:ext cx="7924800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Planning activities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Selection criteria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Technological needs for disclosure and collection analysis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Governance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Business model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Legal status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-128" charset="0"/>
              </a:rPr>
              <a:t>Roles of participants and consortia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+mn-lt"/>
              <a:cs typeface="Times New Roman" pitchFamily="-12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+mn-lt"/>
                <a:cs typeface="Times New Roman" pitchFamily="-128" charset="0"/>
              </a:rPr>
              <a:t>2009 Summer: planning starts</a:t>
            </a: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+mn-lt"/>
                <a:cs typeface="Times New Roman" pitchFamily="-128" charset="0"/>
              </a:rPr>
              <a:t>2011 January: project expected to start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WEST: Planning Partners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2133600"/>
            <a:ext cx="342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Arizona State University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California Digital Library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California Institute of Technology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California Polytechnic Institute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Claremont Colleges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Getty Research Library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Huntington Library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Occidental College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Oregon State University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133600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Stanford University</a:t>
            </a:r>
            <a:endParaRPr lang="en-US" sz="2000" dirty="0" smtClean="0">
              <a:latin typeface="Arial" pitchFamily="34" charset="0"/>
            </a:endParaRPr>
          </a:p>
          <a:p>
            <a:pPr lvl="0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Arizona</a:t>
            </a:r>
            <a:endParaRPr lang="en-US" sz="2000" dirty="0" smtClean="0">
              <a:latin typeface="Arial" pitchFamily="34" charset="0"/>
            </a:endParaRPr>
          </a:p>
          <a:p>
            <a:pPr lvl="0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California, Berkeley</a:t>
            </a:r>
            <a:endParaRPr lang="en-US" sz="2000" dirty="0" smtClean="0">
              <a:latin typeface="Arial" pitchFamily="34" charset="0"/>
            </a:endParaRPr>
          </a:p>
          <a:p>
            <a:pPr lvl="0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California, Los Angeles</a:t>
            </a:r>
            <a:endParaRPr lang="en-US" sz="2000" dirty="0" smtClean="0">
              <a:latin typeface="Arial" pitchFamily="34" charset="0"/>
            </a:endParaRPr>
          </a:p>
          <a:p>
            <a:pPr lvl="0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California, San Diego</a:t>
            </a:r>
            <a:endParaRPr lang="en-US" sz="2000" dirty="0" smtClean="0">
              <a:latin typeface="Arial" pitchFamily="34" charset="0"/>
            </a:endParaRPr>
          </a:p>
          <a:p>
            <a:pPr lvl="0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Oregon</a:t>
            </a:r>
            <a:endParaRPr lang="en-US" sz="2000" dirty="0" smtClean="0">
              <a:latin typeface="Arial" pitchFamily="34" charset="0"/>
            </a:endParaRPr>
          </a:p>
          <a:p>
            <a:pPr lvl="0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Washington</a:t>
            </a:r>
          </a:p>
          <a:p>
            <a:pPr lvl="0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Washington State University</a:t>
            </a:r>
            <a:r>
              <a:rPr lang="en-US" sz="2000" dirty="0" smtClean="0">
                <a:latin typeface="Arial" pitchFamily="34" charset="0"/>
              </a:rPr>
              <a:t> </a:t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Consortia: </a:t>
            </a:r>
          </a:p>
          <a:p>
            <a:pPr lvl="1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Orbis Cascade Alliance</a:t>
            </a:r>
          </a:p>
          <a:p>
            <a:pPr lvl="1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SCELC</a:t>
            </a:r>
          </a:p>
          <a:p>
            <a:pPr lvl="1" eaLnBrk="0" hangingPunct="0"/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GWLA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676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University of California Libraries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Leadership, principle investigator, and administrative host</a:t>
            </a:r>
          </a:p>
          <a:p>
            <a:pPr lvl="0"/>
            <a:endParaRPr lang="en-US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WEST: Additional participants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524001"/>
            <a:ext cx="8458200" cy="477053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600" dirty="0" smtClean="0">
                <a:latin typeface="+mn-lt"/>
              </a:rPr>
              <a:t>Baylor University</a:t>
            </a:r>
          </a:p>
          <a:p>
            <a:r>
              <a:rPr lang="en-US" sz="1600" dirty="0" smtClean="0">
                <a:latin typeface="+mn-lt"/>
              </a:rPr>
              <a:t>Brigham Young University</a:t>
            </a:r>
          </a:p>
          <a:p>
            <a:r>
              <a:rPr lang="en-US" sz="1600" dirty="0" smtClean="0">
                <a:latin typeface="+mn-lt"/>
              </a:rPr>
              <a:t>California State University </a:t>
            </a:r>
            <a:r>
              <a:rPr lang="en-US" sz="1600" dirty="0" smtClean="0"/>
              <a:t>– </a:t>
            </a:r>
            <a:r>
              <a:rPr lang="en-US" sz="1600" dirty="0" smtClean="0">
                <a:latin typeface="+mn-lt"/>
              </a:rPr>
              <a:t>Fullerton</a:t>
            </a:r>
          </a:p>
          <a:p>
            <a:r>
              <a:rPr lang="en-US" sz="1600" dirty="0" smtClean="0">
                <a:latin typeface="+mn-lt"/>
              </a:rPr>
              <a:t>California State University </a:t>
            </a:r>
            <a:r>
              <a:rPr lang="en-US" sz="1600" dirty="0" smtClean="0"/>
              <a:t>– </a:t>
            </a:r>
            <a:r>
              <a:rPr lang="en-US" sz="1600" dirty="0" smtClean="0">
                <a:latin typeface="+mn-lt"/>
              </a:rPr>
              <a:t>Long Beach</a:t>
            </a:r>
          </a:p>
          <a:p>
            <a:r>
              <a:rPr lang="en-US" sz="1600" dirty="0" smtClean="0">
                <a:latin typeface="+mn-lt"/>
              </a:rPr>
              <a:t>Iowa State University</a:t>
            </a:r>
          </a:p>
          <a:p>
            <a:r>
              <a:rPr lang="en-US" sz="1600" dirty="0" smtClean="0">
                <a:latin typeface="+mn-lt"/>
              </a:rPr>
              <a:t>Kansas State University</a:t>
            </a:r>
          </a:p>
          <a:p>
            <a:r>
              <a:rPr lang="en-US" sz="1600" dirty="0" smtClean="0">
                <a:latin typeface="+mn-lt"/>
              </a:rPr>
              <a:t>Oklahoma State University</a:t>
            </a:r>
          </a:p>
          <a:p>
            <a:r>
              <a:rPr lang="en-US" sz="1600" dirty="0" smtClean="0">
                <a:latin typeface="+mn-lt"/>
              </a:rPr>
              <a:t>Rice University</a:t>
            </a:r>
          </a:p>
          <a:p>
            <a:r>
              <a:rPr lang="en-US" sz="1600" dirty="0" smtClean="0">
                <a:latin typeface="+mn-lt"/>
              </a:rPr>
              <a:t>San Francisco State University</a:t>
            </a:r>
          </a:p>
          <a:p>
            <a:r>
              <a:rPr lang="en-US" sz="1600" dirty="0" smtClean="0">
                <a:latin typeface="+mn-lt"/>
              </a:rPr>
              <a:t>Southern Illinois University </a:t>
            </a:r>
            <a:r>
              <a:rPr lang="en-US" sz="1600" dirty="0" smtClean="0"/>
              <a:t>– </a:t>
            </a:r>
            <a:r>
              <a:rPr lang="en-US" sz="1600" dirty="0" smtClean="0">
                <a:latin typeface="+mn-lt"/>
              </a:rPr>
              <a:t>Carbondale</a:t>
            </a:r>
          </a:p>
          <a:p>
            <a:r>
              <a:rPr lang="en-US" sz="1600" dirty="0" smtClean="0">
                <a:latin typeface="+mn-lt"/>
              </a:rPr>
              <a:t>Texas A&amp; M University</a:t>
            </a:r>
          </a:p>
          <a:p>
            <a:r>
              <a:rPr lang="en-US" sz="1600" dirty="0" smtClean="0">
                <a:latin typeface="+mn-lt"/>
              </a:rPr>
              <a:t>Texas Tech University</a:t>
            </a:r>
          </a:p>
          <a:p>
            <a:r>
              <a:rPr lang="en-US" sz="1600" dirty="0" smtClean="0">
                <a:latin typeface="+mn-lt"/>
              </a:rPr>
              <a:t>University of Arkansas – Fayetteville</a:t>
            </a:r>
          </a:p>
          <a:p>
            <a:r>
              <a:rPr lang="en-US" sz="1600" dirty="0" smtClean="0">
                <a:latin typeface="+mn-lt"/>
              </a:rPr>
              <a:t>University of California – Davis</a:t>
            </a:r>
          </a:p>
          <a:p>
            <a:r>
              <a:rPr lang="en-US" sz="1600" dirty="0" smtClean="0">
                <a:latin typeface="+mn-lt"/>
              </a:rPr>
              <a:t>University of California – Irvine</a:t>
            </a:r>
          </a:p>
          <a:p>
            <a:r>
              <a:rPr lang="en-US" sz="1600" dirty="0" smtClean="0">
                <a:latin typeface="+mn-lt"/>
              </a:rPr>
              <a:t>University of California </a:t>
            </a:r>
            <a:r>
              <a:rPr lang="en-US" sz="1600" dirty="0" smtClean="0"/>
              <a:t>– </a:t>
            </a:r>
            <a:r>
              <a:rPr lang="en-US" sz="1600" dirty="0" smtClean="0">
                <a:latin typeface="+mn-lt"/>
              </a:rPr>
              <a:t>Merced</a:t>
            </a:r>
          </a:p>
          <a:p>
            <a:r>
              <a:rPr lang="en-US" sz="1600" dirty="0" smtClean="0">
                <a:latin typeface="+mn-lt"/>
              </a:rPr>
              <a:t>University of California – Riverside</a:t>
            </a:r>
          </a:p>
          <a:p>
            <a:r>
              <a:rPr lang="en-US" sz="1600" dirty="0" smtClean="0">
                <a:latin typeface="+mn-lt"/>
              </a:rPr>
              <a:t>University of California – Santa Barbara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University of California – Santa Cruz</a:t>
            </a:r>
          </a:p>
          <a:p>
            <a:r>
              <a:rPr lang="en-US" sz="1600" dirty="0" smtClean="0">
                <a:latin typeface="+mn-lt"/>
              </a:rPr>
              <a:t>University of California – San Francisco</a:t>
            </a:r>
          </a:p>
          <a:p>
            <a:r>
              <a:rPr lang="en-US" sz="1600" dirty="0" smtClean="0">
                <a:latin typeface="+mn-lt"/>
              </a:rPr>
              <a:t>University of Colorado – Boulder</a:t>
            </a:r>
          </a:p>
          <a:p>
            <a:r>
              <a:rPr lang="en-US" sz="1600" dirty="0" smtClean="0">
                <a:latin typeface="+mn-lt"/>
              </a:rPr>
              <a:t>University of Colorado – Denver</a:t>
            </a:r>
          </a:p>
          <a:p>
            <a:r>
              <a:rPr lang="en-US" sz="1600" dirty="0" smtClean="0">
                <a:latin typeface="+mn-lt"/>
              </a:rPr>
              <a:t>University of Denver</a:t>
            </a:r>
          </a:p>
          <a:p>
            <a:r>
              <a:rPr lang="en-US" sz="1600" dirty="0" smtClean="0">
                <a:latin typeface="+mn-lt"/>
              </a:rPr>
              <a:t>University of Hawaii </a:t>
            </a:r>
            <a:r>
              <a:rPr lang="en-US" sz="1600" dirty="0" smtClean="0"/>
              <a:t>– </a:t>
            </a:r>
            <a:r>
              <a:rPr lang="en-US" sz="1600" dirty="0" err="1" smtClean="0">
                <a:latin typeface="+mn-lt"/>
              </a:rPr>
              <a:t>Manoa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University of Idaho</a:t>
            </a:r>
          </a:p>
          <a:p>
            <a:r>
              <a:rPr lang="en-US" sz="1600" dirty="0" smtClean="0">
                <a:latin typeface="+mn-lt"/>
              </a:rPr>
              <a:t>University of Kansas</a:t>
            </a:r>
          </a:p>
          <a:p>
            <a:r>
              <a:rPr lang="en-US" sz="1600" dirty="0" smtClean="0">
                <a:latin typeface="+mn-lt"/>
              </a:rPr>
              <a:t>University of Missouri </a:t>
            </a:r>
            <a:r>
              <a:rPr lang="en-US" sz="1600" dirty="0" smtClean="0"/>
              <a:t>– </a:t>
            </a:r>
            <a:r>
              <a:rPr lang="en-US" sz="1600" dirty="0" smtClean="0">
                <a:latin typeface="+mn-lt"/>
              </a:rPr>
              <a:t>Columbia</a:t>
            </a:r>
          </a:p>
          <a:p>
            <a:r>
              <a:rPr lang="en-US" sz="1600" dirty="0" smtClean="0">
                <a:latin typeface="+mn-lt"/>
              </a:rPr>
              <a:t>University of Nebraska</a:t>
            </a:r>
          </a:p>
          <a:p>
            <a:r>
              <a:rPr lang="en-US" sz="1600" dirty="0" smtClean="0">
                <a:latin typeface="+mn-lt"/>
              </a:rPr>
              <a:t>University of Nevada </a:t>
            </a:r>
            <a:r>
              <a:rPr lang="en-US" sz="1600" dirty="0" smtClean="0"/>
              <a:t>– </a:t>
            </a:r>
            <a:r>
              <a:rPr lang="en-US" sz="1600" dirty="0" smtClean="0">
                <a:latin typeface="+mn-lt"/>
              </a:rPr>
              <a:t>Las Vegas</a:t>
            </a:r>
          </a:p>
          <a:p>
            <a:r>
              <a:rPr lang="en-US" sz="1600" dirty="0" smtClean="0">
                <a:latin typeface="+mn-lt"/>
              </a:rPr>
              <a:t>University of New Mexico</a:t>
            </a:r>
          </a:p>
          <a:p>
            <a:r>
              <a:rPr lang="en-US" sz="1600" dirty="0" smtClean="0">
                <a:latin typeface="+mn-lt"/>
              </a:rPr>
              <a:t>University of Oklahoma</a:t>
            </a:r>
          </a:p>
          <a:p>
            <a:r>
              <a:rPr lang="en-US" sz="1600" dirty="0" smtClean="0">
                <a:latin typeface="+mn-lt"/>
              </a:rPr>
              <a:t>University of Texas – Austin</a:t>
            </a:r>
          </a:p>
          <a:p>
            <a:r>
              <a:rPr lang="en-US" sz="1600" dirty="0" smtClean="0">
                <a:latin typeface="+mn-lt"/>
              </a:rPr>
              <a:t>University of Utah</a:t>
            </a:r>
          </a:p>
          <a:p>
            <a:r>
              <a:rPr lang="en-US" sz="1600" dirty="0" smtClean="0">
                <a:latin typeface="+mn-lt"/>
              </a:rPr>
              <a:t>University of Wyoming</a:t>
            </a:r>
          </a:p>
          <a:p>
            <a:r>
              <a:rPr lang="en-US" sz="1600" dirty="0" smtClean="0">
                <a:latin typeface="+mn-lt"/>
              </a:rPr>
              <a:t>Utah State University</a:t>
            </a:r>
          </a:p>
          <a:p>
            <a:r>
              <a:rPr lang="en-US" sz="1600" dirty="0" smtClean="0">
                <a:latin typeface="+mn-lt"/>
              </a:rPr>
              <a:t>Washington University in St Louis</a:t>
            </a:r>
          </a:p>
          <a:p>
            <a:pPr lvl="0"/>
            <a:endParaRPr lang="en-US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60270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</a:rPr>
              <a:t>Additional institutions will participate via </a:t>
            </a:r>
          </a:p>
          <a:p>
            <a:pPr lvl="1"/>
            <a:r>
              <a:rPr lang="en-US" sz="1600" dirty="0" smtClean="0">
                <a:latin typeface="+mn-lt"/>
              </a:rPr>
              <a:t>Orbis Cascade Alliance </a:t>
            </a:r>
          </a:p>
          <a:p>
            <a:pPr lvl="1"/>
            <a:r>
              <a:rPr lang="en-US" sz="1600" dirty="0" smtClean="0">
                <a:latin typeface="+mn-lt"/>
              </a:rPr>
              <a:t>Statewide California Electronic Library Consortium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2286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Lessons learned from Alliance, NWDA, WEST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0" y="1600200"/>
            <a:ext cx="6400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457200" eaLnBrk="0" hangingPunct="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dirty="0" smtClean="0">
                <a:latin typeface="+mn-lt"/>
                <a:cs typeface="Times New Roman" pitchFamily="18" charset="0"/>
              </a:rPr>
              <a:t>People</a:t>
            </a:r>
          </a:p>
          <a:p>
            <a:pPr marL="800100" marR="0" lvl="1" indent="-45720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Organization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800100" marR="0" lvl="1" indent="-45720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Economics</a:t>
            </a:r>
          </a:p>
          <a:p>
            <a:pPr marL="800100" marR="0" lvl="1" indent="-45720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Zeitgeist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People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8229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Expertise, reputation, attitude, time, organization, intelligence, follow-through,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sitzfleisch</a:t>
            </a:r>
            <a:r>
              <a:rPr lang="en-US" sz="2400" dirty="0" smtClean="0">
                <a:latin typeface="+mn-lt"/>
                <a:cs typeface="Times New Roman" pitchFamily="18" charset="0"/>
              </a:rPr>
              <a:t>, firepower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Individuals often trump institution type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Difficulty of representation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A new role for some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Impact on the institution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Reward structures: is collaboration an “extra”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Differing values and knowledge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Vertical: admin &amp; staff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Horizontal: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colleagues</a:t>
            </a:r>
            <a:endParaRPr lang="en-US" sz="2000" dirty="0" smtClean="0">
              <a:latin typeface="+mn-lt"/>
              <a:cs typeface="Times New Roman" pitchFamily="18" charset="0"/>
            </a:endParaRP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The value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of a good emergency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Organization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Making use of existing organizations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Merging or “de-duping” programs and organizations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Consortia or participating institutions as home?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Fears: bureaucracy=slow, loss of control, cost, entanglement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Advantages: lower overhead, expertise, diversity, buy-in by new players, reputation, stability 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Project staff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Energy, accountability, focus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Value of having capable staff with no horse in the race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Keep it simple and compelling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Avoid legal complexity (trust vs. contract)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Scale: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how big is big enough? Is diversity good? Is bigger always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Geography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Scale: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how big is big enough? Is diversity good? Is bigger always better?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When is proximity important?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Experience of participants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Clarity of concept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Regional subject matter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Traditional alliances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Existing relationships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Logistics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Law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Funding source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In support of face-to-face meetings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Danger of geographic limitation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algn="l"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546850"/>
            <a:ext cx="990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600200" y="1676400"/>
            <a:ext cx="6781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3200" b="1" dirty="0" smtClean="0">
                <a:latin typeface="+mn-lt"/>
                <a:cs typeface="Times New Roman" pitchFamily="18" charset="0"/>
              </a:rPr>
              <a:t>Projects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Orbis </a:t>
            </a:r>
            <a:r>
              <a:rPr lang="en-US" sz="2400" dirty="0">
                <a:latin typeface="+mn-lt"/>
                <a:cs typeface="Times New Roman" pitchFamily="18" charset="0"/>
              </a:rPr>
              <a:t>Cascade Alliance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Northwest Digital Archives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WEST: The Western Regional Storage Trust 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3200" b="1" dirty="0" smtClean="0">
                <a:latin typeface="+mn-lt"/>
                <a:cs typeface="Times New Roman" pitchFamily="18" charset="0"/>
              </a:rPr>
              <a:t>Lessons learned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People 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Organization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Economics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Zeitgeist</a:t>
            </a:r>
          </a:p>
          <a:p>
            <a:pPr marL="34290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3200" b="1" dirty="0" smtClean="0">
                <a:latin typeface="+mn-lt"/>
                <a:cs typeface="Times New Roman" pitchFamily="18" charset="0"/>
              </a:rPr>
              <a:t>Final thoughts</a:t>
            </a:r>
            <a:endParaRPr lang="en-US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542925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Outline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Economics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Controlling externalities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Budgetary silos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Cost Models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What is “fair?”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Simplicity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Predictability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Stability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Cost of size vs. individuality</a:t>
            </a: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Sustainability, making a “profit”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Source of funding</a:t>
            </a:r>
            <a:endParaRPr lang="en-US" sz="2400" dirty="0" smtClean="0">
              <a:latin typeface="+mn-lt"/>
              <a:cs typeface="Times New Roman" pitchFamily="18" charset="0"/>
            </a:endParaRP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Start-up grants: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c</a:t>
            </a:r>
            <a:r>
              <a:rPr lang="en-US" sz="2000" dirty="0" smtClean="0">
                <a:latin typeface="+mn-lt"/>
                <a:cs typeface="Times New Roman" pitchFamily="18" charset="0"/>
              </a:rPr>
              <a:t>atalyst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vs. d</a:t>
            </a:r>
            <a:r>
              <a:rPr lang="en-US" sz="2000" dirty="0" smtClean="0">
                <a:latin typeface="+mn-lt"/>
                <a:cs typeface="Times New Roman" pitchFamily="18" charset="0"/>
              </a:rPr>
              <a:t>ependence</a:t>
            </a:r>
            <a:endParaRPr lang="en-US" sz="2000" dirty="0" smtClean="0">
              <a:latin typeface="+mn-lt"/>
              <a:cs typeface="Times New Roman" pitchFamily="18" charset="0"/>
            </a:endParaRPr>
          </a:p>
          <a:p>
            <a:pPr marL="1257300" lvl="2" indent="-457200">
              <a:spcBef>
                <a:spcPts val="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Recurring: importance of buy-in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Zeitgeist: the spirit of our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447800"/>
            <a:ext cx="8458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Chemistry</a:t>
            </a:r>
          </a:p>
          <a:p>
            <a:pPr marL="800100" lvl="1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“The time was somehow just right”</a:t>
            </a:r>
          </a:p>
          <a:p>
            <a:pPr marL="800100" lvl="1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Being ahead of the curve</a:t>
            </a:r>
          </a:p>
          <a:p>
            <a:pPr marL="800100" lvl="1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Attraction of “new”</a:t>
            </a:r>
          </a:p>
          <a:p>
            <a:pPr marL="800100" lvl="1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Potential to build relationships and organizations for the future</a:t>
            </a:r>
          </a:p>
          <a:p>
            <a:pPr marL="800100" lvl="1" indent="-4572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US" sz="2400" dirty="0" smtClean="0">
                <a:latin typeface="+mn-lt"/>
                <a:cs typeface="Times New Roman" pitchFamily="18" charset="0"/>
              </a:rPr>
              <a:t>Motivation to “do what is right</a:t>
            </a:r>
            <a:r>
              <a:rPr lang="en-US" sz="2400" dirty="0" smtClean="0">
                <a:latin typeface="+mn-lt"/>
                <a:cs typeface="Times New Roman" pitchFamily="18" charset="0"/>
              </a:rPr>
              <a:t>” if the price is right</a:t>
            </a:r>
            <a:endParaRPr lang="en-US" sz="24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Final thoughts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The institutional umbrella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Reforming legacy operations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Evolution of services from many in isolation to one</a:t>
            </a:r>
          </a:p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endParaRPr lang="en-US" sz="24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89154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Deeper collaborations under an institutional umbrella?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defRPr/>
            </a:pPr>
            <a:endParaRPr lang="en-US" sz="2400" b="1" dirty="0" smtClean="0">
              <a:latin typeface="+mn-lt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+mn-lt"/>
              </a:rPr>
              <a:t>“we expected that we would be able to find … deeper collaborations under an institutional umbrella than among institutions that don’t have an administrative structure in common”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</a:rPr>
              <a:t>-- </a:t>
            </a:r>
            <a:r>
              <a:rPr lang="en-US" sz="1600" dirty="0" err="1" smtClean="0">
                <a:latin typeface="+mn-lt"/>
              </a:rPr>
              <a:t>Waibel</a:t>
            </a:r>
            <a:r>
              <a:rPr lang="en-US" sz="1600" dirty="0" smtClean="0">
                <a:latin typeface="+mn-lt"/>
              </a:rPr>
              <a:t>, Günter. 2010. Collaboration Contexts: Framing Local, Group and Global Solutions. Report produced by OCLC Research. http://www.oclc.org/research/publications/library/2010/2010-09.pdf</a:t>
            </a:r>
            <a:endParaRPr lang="en-US" sz="1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Final thoughts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33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1200"/>
              </a:spcBef>
              <a:buClr>
                <a:schemeClr val="accent2"/>
              </a:buClr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Reforming legacy operations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New is attractive and often easier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Reform is necessary and often harder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Doing what we know needs to be done but would prefer to avoid</a:t>
            </a:r>
          </a:p>
          <a:p>
            <a:pPr marL="800100" lvl="1" indent="-45720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Don’t shoot the messenger: collaboration is not the problem it may be a solution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Final thoughts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010400" cy="309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2706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1905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447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57200">
              <a:spcBef>
                <a:spcPts val="0"/>
              </a:spcBef>
              <a:buClr>
                <a:schemeClr val="accent2"/>
              </a:buClr>
              <a:defRPr/>
            </a:pPr>
            <a:r>
              <a:rPr lang="en-US" sz="2800" b="1" dirty="0" smtClean="0">
                <a:latin typeface="+mn-lt"/>
                <a:cs typeface="Times New Roman" pitchFamily="18" charset="0"/>
              </a:rPr>
              <a:t>Evolution of services from many in isolation to one</a:t>
            </a:r>
          </a:p>
        </p:txBody>
      </p:sp>
      <p:sp>
        <p:nvSpPr>
          <p:cNvPr id="9" name="Oval 8"/>
          <p:cNvSpPr/>
          <p:nvPr/>
        </p:nvSpPr>
        <p:spPr>
          <a:xfrm>
            <a:off x="5486400" y="2286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24384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25908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43600" y="27432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28956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0" y="3048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" y="21336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1600" y="22098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3400" y="2667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76400" y="25908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0600" y="3048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0200" y="3048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0" y="21336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10000" y="22098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71800" y="2667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14800" y="25908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29000" y="3048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38600" y="3048000"/>
            <a:ext cx="4572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20000" y="2438400"/>
            <a:ext cx="990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3" idx="5"/>
            <a:endCxn id="28" idx="1"/>
          </p:cNvCxnSpPr>
          <p:nvPr/>
        </p:nvCxnSpPr>
        <p:spPr>
          <a:xfrm rot="16200000" flipH="1">
            <a:off x="3395522" y="2371445"/>
            <a:ext cx="752756" cy="6673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7"/>
            <a:endCxn id="24" idx="3"/>
          </p:cNvCxnSpPr>
          <p:nvPr/>
        </p:nvCxnSpPr>
        <p:spPr>
          <a:xfrm rot="5400000" flipH="1" flipV="1">
            <a:off x="3471722" y="2295245"/>
            <a:ext cx="295556" cy="5149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0"/>
            <a:endCxn id="26" idx="2"/>
          </p:cNvCxnSpPr>
          <p:nvPr/>
        </p:nvCxnSpPr>
        <p:spPr>
          <a:xfrm rot="5400000" flipH="1" flipV="1">
            <a:off x="3714750" y="2647950"/>
            <a:ext cx="3429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1"/>
            <a:endCxn id="25" idx="5"/>
          </p:cNvCxnSpPr>
          <p:nvPr/>
        </p:nvCxnSpPr>
        <p:spPr>
          <a:xfrm rot="16200000" flipV="1">
            <a:off x="3319322" y="2904845"/>
            <a:ext cx="219356" cy="1339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0"/>
            <a:endCxn id="26" idx="4"/>
          </p:cNvCxnSpPr>
          <p:nvPr/>
        </p:nvCxnSpPr>
        <p:spPr>
          <a:xfrm rot="5400000" flipH="1" flipV="1">
            <a:off x="4191000" y="2895600"/>
            <a:ext cx="228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0"/>
            <a:endCxn id="24" idx="4"/>
          </p:cNvCxnSpPr>
          <p:nvPr/>
        </p:nvCxnSpPr>
        <p:spPr>
          <a:xfrm rot="5400000" flipH="1" flipV="1">
            <a:off x="3543300" y="2552700"/>
            <a:ext cx="6096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362200" y="2438400"/>
            <a:ext cx="457200" cy="533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4876800" y="2438400"/>
            <a:ext cx="457200" cy="533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6858000" y="2438400"/>
            <a:ext cx="457200" cy="533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Isolation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95600" y="3429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Cooperate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6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Collaborate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0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Behave as one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Not sharing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5600" y="3886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Interlibrary loan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1600" y="3886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Consortial borrowing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0" y="3886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Hold/deliver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179319">
            <a:off x="16" y="3436818"/>
            <a:ext cx="1068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Resource</a:t>
            </a:r>
          </a:p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Sharing </a:t>
            </a:r>
          </a:p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Example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419600"/>
            <a:ext cx="190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Uncoordinated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956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Shared information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441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Coordinated purchasing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90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One collection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9179319">
            <a:off x="-125093" y="4236126"/>
            <a:ext cx="1391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Collection</a:t>
            </a:r>
          </a:p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Development</a:t>
            </a:r>
          </a:p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Example 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Final thoughts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778E-6 L 3.33333E-6 0.507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956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algn="r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33400"/>
            <a:ext cx="769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Adventures in Collaboration: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Orbis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Cascade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Alliance,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NWDA, and WEST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172200" cy="25908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John F. Helmer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Executive Director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Orbis Cascade Alliance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jhelmer@uoregon.edu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541.346.1835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www.orbiscascade.org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684172"/>
            <a:ext cx="2281764" cy="7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1295400" y="2832100"/>
            <a:ext cx="6019800" cy="4025900"/>
            <a:chOff x="768" y="1330"/>
            <a:chExt cx="4368" cy="272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768" y="1330"/>
            <a:ext cx="4368" cy="2728"/>
          </p:xfrm>
          <a:graphic>
            <a:graphicData uri="http://schemas.openxmlformats.org/presentationml/2006/ole">
              <p:oleObj spid="_x0000_s1026" name="Bitmap Image" r:id="rId4" imgW="6466667" imgH="4038095" progId="PBrush">
                <p:embed/>
              </p:oleObj>
            </a:graphicData>
          </a:graphic>
        </p:graphicFrame>
        <p:sp>
          <p:nvSpPr>
            <p:cNvPr id="1033" name="Oval 3"/>
            <p:cNvSpPr>
              <a:spLocks noChangeArrowheads="1"/>
            </p:cNvSpPr>
            <p:nvPr/>
          </p:nvSpPr>
          <p:spPr bwMode="auto">
            <a:xfrm>
              <a:off x="864" y="1584"/>
              <a:ext cx="918" cy="874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1800" y="393700"/>
            <a:ext cx="871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Orbis Cascade Alliance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1219200" y="1460500"/>
            <a:ext cx="7924800" cy="12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 smtClean="0">
                <a:latin typeface="+mn-lt"/>
                <a:cs typeface="Times New Roman" pitchFamily="18" charset="0"/>
              </a:rPr>
              <a:t>Consortium of academic libraries in Oregon </a:t>
            </a:r>
            <a:r>
              <a:rPr lang="en-US" sz="2000" dirty="0">
                <a:latin typeface="+mn-lt"/>
                <a:cs typeface="Times New Roman" pitchFamily="18" charset="0"/>
              </a:rPr>
              <a:t>&amp;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Washington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Private &amp; Public, 2-year &amp; 4-year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Colleges, Universities,</a:t>
            </a:r>
            <a:r>
              <a:rPr lang="en-US" sz="2000" dirty="0">
                <a:solidFill>
                  <a:srgbClr val="00808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Community Colleges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600 – 44,000 students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546850"/>
            <a:ext cx="990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"/>
            <a:ext cx="2281764" cy="7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0" y="-228600"/>
            <a:ext cx="60960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Calibri" pitchFamily="34" charset="0"/>
                <a:cs typeface="Times New Roman" pitchFamily="18" charset="0"/>
              </a:rPr>
              <a:t>36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Member Libraries in Two States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serving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280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libraries, archives, museums in five states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6096000" cy="596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1828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Members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276600" y="3048000"/>
            <a:ext cx="152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Members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981200" y="3200400"/>
            <a:ext cx="1498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Members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1143000" y="4724400"/>
            <a:ext cx="2133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Members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838200" y="3429000"/>
            <a:ext cx="12017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Members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6096000" y="0"/>
            <a:ext cx="3048000" cy="69215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300" dirty="0"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Central Oregon Comm.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Central Washington University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 err="1">
                <a:latin typeface="Calibri" pitchFamily="34" charset="0"/>
                <a:cs typeface="Times New Roman" pitchFamily="18" charset="0"/>
              </a:rPr>
              <a:t>Chemeketa</a:t>
            </a:r>
            <a:r>
              <a:rPr lang="en-US" sz="1300" dirty="0">
                <a:latin typeface="Calibri" pitchFamily="34" charset="0"/>
                <a:cs typeface="Times New Roman" pitchFamily="18" charset="0"/>
              </a:rPr>
              <a:t> Community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Clark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</a:pPr>
            <a:r>
              <a:rPr lang="en-US" sz="1300" dirty="0">
                <a:latin typeface="Calibri" pitchFamily="34" charset="0"/>
              </a:rPr>
              <a:t>Concordia University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Eastern Oregon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Eastern Washington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George Fox University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Lane Community College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Lewis &amp; Clark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Linfield College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Mt. Hood Community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Oregon State University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Oregon Health &amp; Science Univ.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Oregon Institute of Technology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Oregon State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Pacific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Portland Community College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Portland State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Reed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Saint Martin’s College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Seattle Pacific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Seattle University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Southern Oregon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The Evergreen State College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University of Oregon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University of Portland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University of Puget Sound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University of Washington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Walla Walla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</a:pPr>
            <a:r>
              <a:rPr lang="en-US" sz="1300" dirty="0">
                <a:latin typeface="Calibri" pitchFamily="34" charset="0"/>
              </a:rPr>
              <a:t>Warner Pacific College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Washington State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Western Oregon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Western Washington University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</a:rPr>
              <a:t>Whitman College</a:t>
            </a:r>
            <a:endParaRPr lang="en-US" sz="1300" dirty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300" dirty="0">
                <a:latin typeface="Calibri" pitchFamily="34" charset="0"/>
                <a:cs typeface="Times New Roman" pitchFamily="18" charset="0"/>
              </a:rPr>
              <a:t>Willamette University 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3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6546850"/>
            <a:ext cx="990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800100" y="1752600"/>
            <a:ext cx="77724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Conferences &amp; </a:t>
            </a:r>
            <a:r>
              <a:rPr lang="en-US" sz="3200" dirty="0" smtClean="0">
                <a:latin typeface="Calibri" pitchFamily="34" charset="0"/>
              </a:rPr>
              <a:t>Workshops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 dirty="0" smtClean="0">
                <a:latin typeface="Calibri" pitchFamily="34" charset="0"/>
              </a:rPr>
              <a:t>Cooperative </a:t>
            </a:r>
            <a:r>
              <a:rPr lang="en-US" sz="3200" dirty="0">
                <a:latin typeface="Calibri" pitchFamily="34" charset="0"/>
              </a:rPr>
              <a:t>Collection Development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Courier Service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Electronic Resources</a:t>
            </a:r>
            <a:endParaRPr lang="en-US" sz="2000" dirty="0">
              <a:latin typeface="Calibri" pitchFamily="34" charset="0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Northwest Digital Archives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 dirty="0">
                <a:latin typeface="Calibri" pitchFamily="34" charset="0"/>
              </a:rPr>
              <a:t>Summit Resource Sharing </a:t>
            </a:r>
            <a:r>
              <a:rPr lang="en-US" sz="3200" dirty="0" smtClean="0">
                <a:latin typeface="Calibri" pitchFamily="34" charset="0"/>
              </a:rPr>
              <a:t>System</a:t>
            </a:r>
          </a:p>
          <a:p>
            <a:pPr>
              <a:spcBef>
                <a:spcPts val="600"/>
              </a:spcBef>
              <a:defRPr/>
            </a:pPr>
            <a:endParaRPr lang="en-US" sz="32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200" dirty="0" smtClean="0">
                <a:latin typeface="Calibri" pitchFamily="34" charset="0"/>
              </a:rPr>
              <a:t>Strategic Agenda: six initiatives</a:t>
            </a:r>
            <a:endParaRPr lang="en-US" sz="3200" dirty="0">
              <a:latin typeface="Calibri" pitchFamily="34" charset="0"/>
            </a:endParaRPr>
          </a:p>
          <a:p>
            <a:pPr indent="12700">
              <a:lnSpc>
                <a:spcPct val="125000"/>
              </a:lnSpc>
              <a:spcBef>
                <a:spcPct val="20000"/>
              </a:spcBef>
              <a:defRPr/>
            </a:pPr>
            <a:endParaRPr lang="en-US" sz="3200" dirty="0">
              <a:latin typeface="Calibri" pitchFamily="34" charset="0"/>
            </a:endParaRPr>
          </a:p>
          <a:p>
            <a:pPr indent="12700">
              <a:lnSpc>
                <a:spcPct val="125000"/>
              </a:lnSpc>
              <a:spcBef>
                <a:spcPct val="20000"/>
              </a:spcBef>
              <a:defRPr/>
            </a:pPr>
            <a:endParaRPr lang="en-US" sz="2000" dirty="0">
              <a:latin typeface="Calibri" pitchFamily="34" charset="0"/>
            </a:endParaRPr>
          </a:p>
          <a:p>
            <a:pPr marL="463550" lvl="1" indent="-231775">
              <a:lnSpc>
                <a:spcPct val="80000"/>
              </a:lnSpc>
              <a:spcBef>
                <a:spcPct val="20000"/>
              </a:spcBef>
              <a:defRPr/>
            </a:pPr>
            <a:endParaRPr lang="en-US" sz="500" dirty="0">
              <a:latin typeface="Calibri" pitchFamily="34" charset="0"/>
            </a:endParaRPr>
          </a:p>
          <a:p>
            <a:pPr marL="463550" lvl="1" indent="-231775">
              <a:lnSpc>
                <a:spcPct val="80000"/>
              </a:lnSpc>
              <a:spcBef>
                <a:spcPct val="20000"/>
              </a:spcBef>
              <a:defRPr/>
            </a:pPr>
            <a:endParaRPr lang="en-US" sz="500" dirty="0">
              <a:latin typeface="Calibri" pitchFamily="34" charset="0"/>
            </a:endParaRPr>
          </a:p>
          <a:p>
            <a:pPr marL="463550" lvl="1" indent="-231775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500" dirty="0">
              <a:latin typeface="Calibri" pitchFamily="34" charset="0"/>
            </a:endParaRPr>
          </a:p>
          <a:p>
            <a:pPr indent="12700">
              <a:lnSpc>
                <a:spcPct val="80000"/>
              </a:lnSpc>
              <a:spcBef>
                <a:spcPct val="20000"/>
              </a:spcBef>
              <a:defRPr/>
            </a:pPr>
            <a:endParaRPr lang="en-US" sz="500" dirty="0">
              <a:latin typeface="Calibri" pitchFamily="34" charset="0"/>
            </a:endParaRPr>
          </a:p>
          <a:p>
            <a:pPr marL="463550" lvl="1" indent="-231775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sz="1100" dirty="0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Alliance: Major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Programs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546850"/>
            <a:ext cx="990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000"/>
            <a:ext cx="2281764" cy="7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7277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Alliance: Strategic Agenda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914400" y="1905000"/>
            <a:ext cx="77724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defRPr/>
            </a:pPr>
            <a:r>
              <a:rPr lang="en-US" sz="3200" dirty="0">
                <a:latin typeface="Calibri" pitchFamily="34" charset="0"/>
              </a:rPr>
              <a:t>Cooperative Collection Development</a:t>
            </a:r>
          </a:p>
          <a:p>
            <a:pPr marL="514350" indent="-514350">
              <a:spcBef>
                <a:spcPts val="600"/>
              </a:spcBef>
              <a:defRPr/>
            </a:pPr>
            <a:r>
              <a:rPr lang="en-US" sz="3200" dirty="0">
                <a:latin typeface="Calibri" pitchFamily="34" charset="0"/>
              </a:rPr>
              <a:t>Regional Library Services Cooperative</a:t>
            </a:r>
          </a:p>
          <a:p>
            <a:pPr marL="514350" indent="-514350">
              <a:spcBef>
                <a:spcPts val="600"/>
              </a:spcBef>
              <a:defRPr/>
            </a:pPr>
            <a:r>
              <a:rPr lang="en-US" sz="3200" dirty="0">
                <a:latin typeface="Calibri" pitchFamily="34" charset="0"/>
              </a:rPr>
              <a:t>Future of Integrated Library Systems</a:t>
            </a:r>
          </a:p>
          <a:p>
            <a:pPr marL="514350" indent="-514350">
              <a:spcBef>
                <a:spcPts val="600"/>
              </a:spcBef>
              <a:defRPr/>
            </a:pPr>
            <a:r>
              <a:rPr lang="en-US" sz="3200" dirty="0">
                <a:latin typeface="Calibri" pitchFamily="34" charset="0"/>
              </a:rPr>
              <a:t>Collaborative Technical Services</a:t>
            </a:r>
          </a:p>
          <a:p>
            <a:pPr marL="514350" indent="-514350">
              <a:spcBef>
                <a:spcPts val="600"/>
              </a:spcBef>
              <a:defRPr/>
            </a:pPr>
            <a:r>
              <a:rPr lang="en-US" sz="3200" dirty="0">
                <a:latin typeface="Calibri" pitchFamily="34" charset="0"/>
              </a:rPr>
              <a:t>Digital Initiatives</a:t>
            </a:r>
          </a:p>
          <a:p>
            <a:pPr marL="514350" indent="-514350">
              <a:spcBef>
                <a:spcPts val="600"/>
              </a:spcBef>
              <a:defRPr/>
            </a:pPr>
            <a:r>
              <a:rPr lang="en-US" sz="3200" dirty="0">
                <a:latin typeface="Calibri" pitchFamily="34" charset="0"/>
              </a:rPr>
              <a:t>Discovery</a:t>
            </a:r>
          </a:p>
          <a:p>
            <a:pPr marL="514350" indent="-514350">
              <a:spcAft>
                <a:spcPts val="1200"/>
              </a:spcAft>
              <a:defRPr/>
            </a:pPr>
            <a:endParaRPr lang="en-US" sz="2400" b="1" dirty="0"/>
          </a:p>
          <a:p>
            <a:pPr marL="514350" indent="-225425">
              <a:spcAft>
                <a:spcPts val="1200"/>
              </a:spcAft>
              <a:defRPr/>
            </a:pP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000"/>
            <a:ext cx="2281764" cy="7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277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Northwest Digital Archives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914400" y="1752600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Aft>
                <a:spcPts val="1200"/>
              </a:spcAft>
              <a:defRPr/>
            </a:pPr>
            <a:endParaRPr lang="en-US" sz="1600" dirty="0"/>
          </a:p>
        </p:txBody>
      </p:sp>
      <p:pic>
        <p:nvPicPr>
          <p:cNvPr id="7" name="Picture 10" descr="http://www.orbiscascade.org/inc/html/default/pix/NWDA_logo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"/>
            <a:ext cx="2281767" cy="838200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4953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 algn="ctr" eaLnBrk="0" hangingPunct="0">
              <a:spcBef>
                <a:spcPts val="0"/>
              </a:spcBef>
            </a:pPr>
            <a:r>
              <a:rPr lang="en-US" sz="2000" dirty="0" smtClean="0">
                <a:latin typeface="+mn-lt"/>
                <a:cs typeface="+mn-cs"/>
              </a:rPr>
              <a:t>Jodi Allison-Bunnell</a:t>
            </a:r>
          </a:p>
          <a:p>
            <a:pPr lvl="0" indent="-342900" algn="ctr" eaLnBrk="0" hangingPunct="0">
              <a:spcBef>
                <a:spcPts val="0"/>
              </a:spcBef>
            </a:pPr>
            <a:r>
              <a:rPr lang="en-US" sz="2000" dirty="0" smtClean="0">
                <a:latin typeface="+mn-lt"/>
                <a:cs typeface="+mn-cs"/>
              </a:rPr>
              <a:t>NWDA Program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Manager</a:t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Orbis Cascade Alliance</a:t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jodiab@uoregon.edu</a:t>
            </a:r>
            <a:b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406.829.6528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1905000"/>
            <a:ext cx="7391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Enhanced access to archival and manuscript materials through a union database of Encoded Archival Description (EAD) finding aids.</a:t>
            </a:r>
          </a:p>
          <a:p>
            <a:endParaRPr lang="en-US" sz="2400" dirty="0" smtClean="0"/>
          </a:p>
          <a:p>
            <a:r>
              <a:rPr lang="en-US" sz="2400" dirty="0" smtClean="0"/>
              <a:t>5,600 finding aids for archives and manuscripts collections in Washington, Oregon, Idaho, Montana, and Alaska.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0" y="1447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Public and Private, Five States, Non-Alliance members</a:t>
            </a:r>
          </a:p>
          <a:p>
            <a:pPr marL="514350" indent="-514350" algn="ctr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Historical Societies, Municipal Archives, Academic Libraries (2-year, 4-year, research)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4800" y="2209800"/>
            <a:ext cx="480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/>
            <a:r>
              <a:rPr lang="en-US" dirty="0" smtClean="0">
                <a:latin typeface="+mn-lt"/>
              </a:rPr>
              <a:t>Alaska State Library, Historical Collections</a:t>
            </a:r>
          </a:p>
          <a:p>
            <a:pPr indent="-274320"/>
            <a:r>
              <a:rPr lang="en-US" dirty="0" smtClean="0">
                <a:latin typeface="+mn-lt"/>
              </a:rPr>
              <a:t>Central Washington University</a:t>
            </a:r>
          </a:p>
          <a:p>
            <a:pPr indent="-274320"/>
            <a:r>
              <a:rPr lang="en-US" dirty="0" smtClean="0">
                <a:latin typeface="+mn-lt"/>
              </a:rPr>
              <a:t>Central Oregon Community College</a:t>
            </a:r>
          </a:p>
          <a:p>
            <a:pPr indent="-274320"/>
            <a:r>
              <a:rPr lang="en-US" dirty="0" smtClean="0">
                <a:latin typeface="+mn-lt"/>
              </a:rPr>
              <a:t>Eastern Washington University</a:t>
            </a:r>
          </a:p>
          <a:p>
            <a:pPr indent="-274320"/>
            <a:r>
              <a:rPr lang="en-US" dirty="0" smtClean="0">
                <a:latin typeface="+mn-lt"/>
              </a:rPr>
              <a:t>Gonzaga University</a:t>
            </a:r>
          </a:p>
          <a:p>
            <a:pPr indent="-274320"/>
            <a:r>
              <a:rPr lang="en-US" dirty="0" smtClean="0">
                <a:latin typeface="+mn-lt"/>
              </a:rPr>
              <a:t>Idaho State Historical Society</a:t>
            </a:r>
          </a:p>
          <a:p>
            <a:pPr indent="-274320"/>
            <a:r>
              <a:rPr lang="en-US" dirty="0" smtClean="0">
                <a:latin typeface="+mn-lt"/>
              </a:rPr>
              <a:t>Lane Community College</a:t>
            </a:r>
          </a:p>
          <a:p>
            <a:pPr indent="-274320"/>
            <a:r>
              <a:rPr lang="en-US" dirty="0" smtClean="0">
                <a:latin typeface="+mn-lt"/>
              </a:rPr>
              <a:t>Lewis &amp; Clark College</a:t>
            </a:r>
          </a:p>
          <a:p>
            <a:pPr indent="-274320"/>
            <a:r>
              <a:rPr lang="en-US" dirty="0" smtClean="0">
                <a:latin typeface="+mn-lt"/>
              </a:rPr>
              <a:t>Montana Historical Society</a:t>
            </a:r>
          </a:p>
          <a:p>
            <a:pPr indent="-274320"/>
            <a:r>
              <a:rPr lang="en-US" dirty="0" smtClean="0">
                <a:latin typeface="+mn-lt"/>
              </a:rPr>
              <a:t>Eastern Washington State Historical Society </a:t>
            </a:r>
          </a:p>
          <a:p>
            <a:pPr indent="-274320"/>
            <a:r>
              <a:rPr lang="en-US" dirty="0" smtClean="0">
                <a:latin typeface="+mn-lt"/>
              </a:rPr>
              <a:t>      Northwest Museum of Arts &amp; Culture</a:t>
            </a:r>
          </a:p>
          <a:p>
            <a:pPr indent="-274320"/>
            <a:r>
              <a:rPr lang="en-US" dirty="0" smtClean="0">
                <a:latin typeface="+mn-lt"/>
              </a:rPr>
              <a:t>Oregon Health &amp; Science University</a:t>
            </a:r>
          </a:p>
          <a:p>
            <a:pPr indent="-274320"/>
            <a:r>
              <a:rPr lang="en-US" dirty="0" smtClean="0">
                <a:latin typeface="+mn-lt"/>
              </a:rPr>
              <a:t>Oregon Historical Society</a:t>
            </a:r>
          </a:p>
          <a:p>
            <a:pPr indent="-274320"/>
            <a:r>
              <a:rPr lang="en-US" dirty="0" smtClean="0">
                <a:latin typeface="+mn-lt"/>
              </a:rPr>
              <a:t>Oregon Institute of Technology</a:t>
            </a:r>
          </a:p>
          <a:p>
            <a:pPr indent="-274320"/>
            <a:r>
              <a:rPr lang="en-US" dirty="0" smtClean="0">
                <a:latin typeface="+mn-lt"/>
              </a:rPr>
              <a:t>Oregon State University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NWDA: Members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2222500"/>
            <a:ext cx="396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/>
            <a:r>
              <a:rPr lang="en-US" dirty="0" smtClean="0">
                <a:latin typeface="+mn-lt"/>
              </a:rPr>
              <a:t>Pacific Lutheran University</a:t>
            </a:r>
          </a:p>
          <a:p>
            <a:r>
              <a:rPr lang="en-US" dirty="0" smtClean="0">
                <a:latin typeface="+mn-lt"/>
              </a:rPr>
              <a:t>Portland State University</a:t>
            </a:r>
          </a:p>
          <a:p>
            <a:r>
              <a:rPr lang="en-US" dirty="0" smtClean="0">
                <a:latin typeface="+mn-lt"/>
              </a:rPr>
              <a:t>Seattle Municipal Archives</a:t>
            </a:r>
          </a:p>
          <a:p>
            <a:r>
              <a:rPr lang="en-US" dirty="0" smtClean="0">
                <a:latin typeface="+mn-lt"/>
              </a:rPr>
              <a:t>Seattle Museum of History &amp; Industry</a:t>
            </a:r>
          </a:p>
          <a:p>
            <a:r>
              <a:rPr lang="en-US" dirty="0" smtClean="0">
                <a:latin typeface="+mn-lt"/>
              </a:rPr>
              <a:t>University of Alaska Fairbanks</a:t>
            </a:r>
          </a:p>
          <a:p>
            <a:r>
              <a:rPr lang="en-US" dirty="0" smtClean="0">
                <a:latin typeface="+mn-lt"/>
              </a:rPr>
              <a:t>University of Idaho</a:t>
            </a:r>
          </a:p>
          <a:p>
            <a:r>
              <a:rPr lang="en-US" dirty="0" smtClean="0">
                <a:latin typeface="+mn-lt"/>
              </a:rPr>
              <a:t>University of Montana</a:t>
            </a:r>
          </a:p>
          <a:p>
            <a:r>
              <a:rPr lang="en-US" dirty="0" smtClean="0">
                <a:latin typeface="+mn-lt"/>
              </a:rPr>
              <a:t>University of Oregon</a:t>
            </a:r>
          </a:p>
          <a:p>
            <a:r>
              <a:rPr lang="en-US" dirty="0" smtClean="0">
                <a:latin typeface="+mn-lt"/>
              </a:rPr>
              <a:t>University of Washington</a:t>
            </a:r>
          </a:p>
          <a:p>
            <a:r>
              <a:rPr lang="en-US" dirty="0" smtClean="0">
                <a:latin typeface="+mn-lt"/>
              </a:rPr>
              <a:t>Washington State University</a:t>
            </a:r>
          </a:p>
          <a:p>
            <a:r>
              <a:rPr lang="en-US" dirty="0" smtClean="0">
                <a:latin typeface="+mn-lt"/>
              </a:rPr>
              <a:t>Western Oregon University</a:t>
            </a:r>
          </a:p>
          <a:p>
            <a:r>
              <a:rPr lang="en-US" dirty="0" smtClean="0">
                <a:latin typeface="+mn-lt"/>
              </a:rPr>
              <a:t>Western Washington University</a:t>
            </a:r>
          </a:p>
          <a:p>
            <a:r>
              <a:rPr lang="en-US" dirty="0" smtClean="0">
                <a:latin typeface="+mn-lt"/>
              </a:rPr>
              <a:t>Whitman College</a:t>
            </a:r>
          </a:p>
          <a:p>
            <a:r>
              <a:rPr lang="en-US" dirty="0" smtClean="0">
                <a:latin typeface="+mn-lt"/>
              </a:rPr>
              <a:t>Whitworth University</a:t>
            </a:r>
          </a:p>
          <a:p>
            <a:r>
              <a:rPr lang="en-US" dirty="0" smtClean="0">
                <a:latin typeface="+mn-lt"/>
              </a:rPr>
              <a:t>Willamette University</a:t>
            </a:r>
            <a:endParaRPr lang="en-US" dirty="0">
              <a:latin typeface="+mn-lt"/>
            </a:endParaRPr>
          </a:p>
        </p:txBody>
      </p:sp>
      <p:pic>
        <p:nvPicPr>
          <p:cNvPr id="19" name="Picture 10" descr="http://www.orbiscascade.org/inc/html/default/pix/NWDA_log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81767" cy="83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99225"/>
            <a:ext cx="1143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762000" y="2159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FF7600"/>
              </a:buClr>
            </a:pPr>
            <a:endParaRPr lang="en-US" sz="1900" b="1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65959"/>
              </a:gs>
              <a:gs pos="50000">
                <a:srgbClr val="518383"/>
              </a:gs>
              <a:gs pos="100000">
                <a:srgbClr val="629D9D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NWDA: Database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9" name="Picture 10" descr="http://www.orbiscascade.org/inc/html/default/pix/NWDA_log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281767" cy="838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08941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1606</Words>
  <Application>Microsoft Office PowerPoint</Application>
  <PresentationFormat>On-screen Show (4:3)</PresentationFormat>
  <Paragraphs>398</Paragraphs>
  <Slides>26</Slides>
  <Notes>11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University of Oregon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</dc:title>
  <dc:creator>John F Helmer</dc:creator>
  <cp:lastModifiedBy>John F. Helmer</cp:lastModifiedBy>
  <cp:revision>310</cp:revision>
  <dcterms:created xsi:type="dcterms:W3CDTF">2009-03-03T18:49:27Z</dcterms:created>
  <dcterms:modified xsi:type="dcterms:W3CDTF">2010-09-19T21:29:55Z</dcterms:modified>
</cp:coreProperties>
</file>