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7" r:id="rId2"/>
    <p:sldId id="376" r:id="rId3"/>
    <p:sldId id="388" r:id="rId4"/>
    <p:sldId id="403" r:id="rId5"/>
    <p:sldId id="405" r:id="rId6"/>
    <p:sldId id="414" r:id="rId7"/>
    <p:sldId id="415" r:id="rId8"/>
    <p:sldId id="369" r:id="rId9"/>
    <p:sldId id="411" r:id="rId10"/>
    <p:sldId id="413" r:id="rId11"/>
    <p:sldId id="374" r:id="rId12"/>
    <p:sldId id="410" r:id="rId13"/>
    <p:sldId id="419" r:id="rId14"/>
    <p:sldId id="371" r:id="rId15"/>
    <p:sldId id="409" r:id="rId16"/>
    <p:sldId id="416" r:id="rId17"/>
    <p:sldId id="421" r:id="rId18"/>
    <p:sldId id="422" r:id="rId19"/>
    <p:sldId id="423" r:id="rId20"/>
    <p:sldId id="397" r:id="rId21"/>
    <p:sldId id="426" r:id="rId22"/>
    <p:sldId id="363" r:id="rId23"/>
    <p:sldId id="427" r:id="rId24"/>
    <p:sldId id="428" r:id="rId25"/>
    <p:sldId id="429" r:id="rId26"/>
    <p:sldId id="430" r:id="rId2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80C"/>
    <a:srgbClr val="080808"/>
    <a:srgbClr val="F8F8F8"/>
    <a:srgbClr val="009900"/>
    <a:srgbClr val="ADEA00"/>
    <a:srgbClr val="FF3300"/>
    <a:srgbClr val="FFFF00"/>
    <a:srgbClr val="43693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79809" autoAdjust="0"/>
  </p:normalViewPr>
  <p:slideViewPr>
    <p:cSldViewPr snapToGrid="0">
      <p:cViewPr>
        <p:scale>
          <a:sx n="70" d="100"/>
          <a:sy n="70" d="100"/>
        </p:scale>
        <p:origin x="-55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notesViewPr>
    <p:cSldViewPr snapToGrid="0">
      <p:cViewPr varScale="1">
        <p:scale>
          <a:sx n="60" d="100"/>
          <a:sy n="60" d="100"/>
        </p:scale>
        <p:origin x="-2688" y="-8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D3FC02-5EB1-4FB6-9DE6-9DC4D6596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9AF53-DD4C-49C4-B4A7-5BBB18A3952B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48A5-8728-4270-B0B2-83716E9CB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1AEA-8FFF-4222-B537-069B3C9A2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2A1B-0E1F-4A96-AE0F-FA662520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612B-38DF-4EFA-8815-AB3D00E13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7780-7BE5-4E33-B745-AA7E33324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6075-F242-47A2-A493-48A8D7F08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AD41-E784-4764-97E0-93FFF6AAD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EDA7-8392-4C1F-A790-4280E6A71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BA0D-A254-4419-B0CC-73C96E4BD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9652-9197-42CB-9B82-4A123082E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ACB0-6C8C-48C8-9155-292DAF17B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beta.imamuseum.org/sites/default/themes/ima_main/images/logo-ima-large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556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803694-5200-4BF5-B2E2-978BFEE77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http://beta.imamuseum.org/sites/default/themes/ima_main/images/logo-ima-large.png"/>
          <p:cNvPicPr>
            <a:picLocks noChangeAspect="1" noChangeArrowheads="1"/>
          </p:cNvPicPr>
          <p:nvPr userDrawn="1"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6200" y="76200"/>
            <a:ext cx="137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tein@imamuseu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Collaboration Trials and Triumphs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Steve.museum, ArtBabble and Other Collaborative Ventures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7395" y="5758423"/>
            <a:ext cx="258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itchFamily="34" charset="0"/>
              </a:rPr>
              <a:t>Robert Stein</a:t>
            </a:r>
          </a:p>
          <a:p>
            <a:r>
              <a:rPr lang="en-US" sz="1200" dirty="0">
                <a:latin typeface="Verdana" pitchFamily="34" charset="0"/>
              </a:rPr>
              <a:t>Chief Information Officer</a:t>
            </a:r>
          </a:p>
          <a:p>
            <a:r>
              <a:rPr lang="en-US" sz="1200" b="1" dirty="0">
                <a:latin typeface="Verdana" pitchFamily="34" charset="0"/>
              </a:rPr>
              <a:t>Indianapolis Museum of Art</a:t>
            </a:r>
          </a:p>
          <a:p>
            <a:r>
              <a:rPr lang="en-US" sz="1200" dirty="0" smtClean="0">
                <a:latin typeface="Verdana" pitchFamily="34" charset="0"/>
                <a:hlinkClick r:id="rId3"/>
              </a:rPr>
              <a:t>rstein@imamuseum.org</a:t>
            </a:r>
            <a:endParaRPr lang="en-US" sz="1200" dirty="0" smtClean="0">
              <a:latin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</a:rPr>
              <a:t>@rjstein</a:t>
            </a:r>
            <a:endParaRPr lang="en-US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Take-</a:t>
            </a:r>
            <a:r>
              <a:rPr lang="en-US" sz="6600" dirty="0" err="1" smtClean="0"/>
              <a:t>Aways</a:t>
            </a:r>
            <a:endParaRPr lang="en-US" sz="6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23288"/>
            <a:ext cx="8229600" cy="4525963"/>
          </a:xfrm>
        </p:spPr>
        <p:txBody>
          <a:bodyPr/>
          <a:lstStyle/>
          <a:p>
            <a:r>
              <a:rPr lang="en-US" dirty="0" smtClean="0"/>
              <a:t>A Diversity of Partners</a:t>
            </a:r>
          </a:p>
          <a:p>
            <a:r>
              <a:rPr lang="en-US" dirty="0" smtClean="0"/>
              <a:t>Pairing of Different Skill-sets and Sizes</a:t>
            </a:r>
          </a:p>
          <a:p>
            <a:r>
              <a:rPr lang="en-US" dirty="0" smtClean="0"/>
              <a:t>Using Well Defined Frameworks</a:t>
            </a:r>
          </a:p>
          <a:p>
            <a:r>
              <a:rPr lang="en-US" dirty="0" smtClean="0"/>
              <a:t>Difficult to Keep Long-Term Engagement</a:t>
            </a:r>
          </a:p>
          <a:p>
            <a:r>
              <a:rPr lang="en-US" dirty="0" smtClean="0"/>
              <a:t>Easy to Under Estimated Time </a:t>
            </a:r>
            <a:r>
              <a:rPr lang="en-US" sz="2400" dirty="0" smtClean="0"/>
              <a:t>(especially for research)</a:t>
            </a:r>
          </a:p>
          <a:p>
            <a:r>
              <a:rPr lang="en-US" dirty="0" smtClean="0"/>
              <a:t>Practical Deliverables Help 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 Dashboard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9364" t="10628" r="11116" b="4347"/>
          <a:stretch>
            <a:fillRect/>
          </a:stretch>
        </p:blipFill>
        <p:spPr bwMode="auto">
          <a:xfrm>
            <a:off x="4364917" y="2124636"/>
            <a:ext cx="4577377" cy="39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2390" y="2124635"/>
            <a:ext cx="3993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Performance Metrics for IMA </a:t>
            </a:r>
          </a:p>
          <a:p>
            <a:endParaRPr lang="en-US" dirty="0" smtClean="0"/>
          </a:p>
          <a:p>
            <a:r>
              <a:rPr lang="en-US" dirty="0" smtClean="0"/>
              <a:t>More than 3 years of data actively updated by dozens of staff members across all departments of the museum</a:t>
            </a:r>
          </a:p>
          <a:p>
            <a:endParaRPr lang="en-US" dirty="0" smtClean="0"/>
          </a:p>
          <a:p>
            <a:r>
              <a:rPr lang="en-US" dirty="0" smtClean="0"/>
              <a:t>Designed to increase staff engagement with core museum data</a:t>
            </a:r>
          </a:p>
          <a:p>
            <a:endParaRPr lang="en-US" dirty="0" smtClean="0"/>
          </a:p>
          <a:p>
            <a:r>
              <a:rPr lang="en-US" dirty="0" smtClean="0"/>
              <a:t>Released as an open-source tool for any museum to use to enhance transparency of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6808"/>
            <a:ext cx="8031707" cy="4525963"/>
          </a:xfrm>
        </p:spPr>
        <p:txBody>
          <a:bodyPr/>
          <a:lstStyle/>
          <a:p>
            <a:r>
              <a:rPr lang="en-US" sz="2800" dirty="0" smtClean="0"/>
              <a:t>Culture Shift</a:t>
            </a:r>
          </a:p>
          <a:p>
            <a:pPr lvl="1"/>
            <a:r>
              <a:rPr lang="en-US" sz="2400" dirty="0" smtClean="0"/>
              <a:t>Measurement leads to better </a:t>
            </a:r>
            <a:r>
              <a:rPr lang="en-US" sz="2400" dirty="0" smtClean="0"/>
              <a:t>performance</a:t>
            </a:r>
            <a:endParaRPr lang="en-US" sz="2400" dirty="0" smtClean="0"/>
          </a:p>
          <a:p>
            <a:r>
              <a:rPr lang="en-US" sz="2800" dirty="0" smtClean="0"/>
              <a:t>Ideological Change</a:t>
            </a:r>
          </a:p>
          <a:p>
            <a:pPr lvl="1"/>
            <a:r>
              <a:rPr lang="en-US" sz="2400" dirty="0" smtClean="0"/>
              <a:t>Exposing less-than-ideal performance is OK</a:t>
            </a:r>
          </a:p>
          <a:p>
            <a:r>
              <a:rPr lang="en-US" sz="2800" dirty="0" smtClean="0"/>
              <a:t>Leadership</a:t>
            </a:r>
          </a:p>
          <a:p>
            <a:pPr lvl="1"/>
            <a:r>
              <a:rPr lang="en-US" sz="2400" dirty="0" smtClean="0"/>
              <a:t>Setting an example for our peers about statistical reporting</a:t>
            </a:r>
          </a:p>
          <a:p>
            <a:r>
              <a:rPr lang="en-US" sz="2800" dirty="0" smtClean="0"/>
              <a:t>Best Practices</a:t>
            </a:r>
          </a:p>
          <a:p>
            <a:pPr lvl="1"/>
            <a:r>
              <a:rPr lang="en-US" sz="2400" dirty="0" smtClean="0"/>
              <a:t>Giving it away and asking for input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z="6600" dirty="0" smtClean="0"/>
              <a:t>Motivation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Easy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umerous small contributions make a big difference</a:t>
            </a:r>
          </a:p>
          <a:p>
            <a:r>
              <a:rPr lang="en-US" dirty="0" smtClean="0"/>
              <a:t>Keeping Heads in the Game</a:t>
            </a:r>
          </a:p>
          <a:p>
            <a:pPr lvl="1"/>
            <a:r>
              <a:rPr lang="en-US" dirty="0" smtClean="0"/>
              <a:t>Involving many in review provides peer reinforcement </a:t>
            </a:r>
          </a:p>
          <a:p>
            <a:r>
              <a:rPr lang="en-US" dirty="0" smtClean="0"/>
              <a:t>Evolve</a:t>
            </a:r>
          </a:p>
          <a:p>
            <a:pPr lvl="1"/>
            <a:r>
              <a:rPr lang="en-US" dirty="0" smtClean="0"/>
              <a:t>Don’t be afraid to change directions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ArtBabble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9375" r="11250" b="19850"/>
          <a:stretch>
            <a:fillRect/>
          </a:stretch>
        </p:blipFill>
        <p:spPr bwMode="auto">
          <a:xfrm>
            <a:off x="4894729" y="1398496"/>
            <a:ext cx="3666640" cy="296142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2390" y="1775013"/>
            <a:ext cx="3993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Collaborative Video Platform about Art and Artists</a:t>
            </a:r>
          </a:p>
          <a:p>
            <a:endParaRPr lang="en-US" dirty="0" smtClean="0"/>
          </a:p>
          <a:p>
            <a:r>
              <a:rPr lang="en-US" dirty="0" smtClean="0"/>
              <a:t>An open platform seeking to gather video from a wide range of partners in a single 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0078" y="4707074"/>
            <a:ext cx="3745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partnerships with 26 important </a:t>
            </a:r>
            <a:r>
              <a:rPr lang="en-US" sz="2800" dirty="0" smtClean="0"/>
              <a:t>cultural organizations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63" t="26328" r="37761" b="7582"/>
          <a:stretch>
            <a:fillRect/>
          </a:stretch>
        </p:blipFill>
        <p:spPr bwMode="auto">
          <a:xfrm>
            <a:off x="368495" y="3707791"/>
            <a:ext cx="3848668" cy="304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160"/>
            <a:ext cx="8229600" cy="4525963"/>
          </a:xfrm>
        </p:spPr>
        <p:txBody>
          <a:bodyPr/>
          <a:lstStyle/>
          <a:p>
            <a:r>
              <a:rPr lang="en-US" dirty="0" smtClean="0"/>
              <a:t>Unique </a:t>
            </a:r>
            <a:r>
              <a:rPr lang="en-US" dirty="0" smtClean="0"/>
              <a:t>Synergy</a:t>
            </a:r>
          </a:p>
          <a:p>
            <a:pPr lvl="1"/>
            <a:r>
              <a:rPr lang="en-US" dirty="0" smtClean="0"/>
              <a:t>Shared content builds audiences across institution</a:t>
            </a:r>
            <a:endParaRPr lang="en-US" dirty="0" smtClean="0"/>
          </a:p>
          <a:p>
            <a:r>
              <a:rPr lang="en-US" dirty="0" smtClean="0"/>
              <a:t>Culture </a:t>
            </a:r>
            <a:r>
              <a:rPr lang="en-US" dirty="0" smtClean="0"/>
              <a:t>Shift</a:t>
            </a:r>
          </a:p>
          <a:p>
            <a:pPr lvl="1"/>
            <a:r>
              <a:rPr lang="en-US" dirty="0" smtClean="0"/>
              <a:t>Collaborating around content will be a powerful model for new platforms</a:t>
            </a:r>
            <a:endParaRPr lang="en-US" dirty="0" smtClean="0"/>
          </a:p>
          <a:p>
            <a:r>
              <a:rPr lang="en-US" dirty="0" smtClean="0"/>
              <a:t>Common Platform</a:t>
            </a:r>
          </a:p>
          <a:p>
            <a:pPr lvl="1"/>
            <a:r>
              <a:rPr lang="en-US" dirty="0" smtClean="0"/>
              <a:t>Consistent experience for </a:t>
            </a:r>
            <a:br>
              <a:rPr lang="en-US" dirty="0" smtClean="0"/>
            </a:br>
            <a:r>
              <a:rPr lang="en-US" dirty="0" smtClean="0"/>
              <a:t>users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4270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endParaRPr kumimoji="0" lang="en-US" sz="6600" b="0" i="0" u="none" strike="noStrike" kern="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ab-logo-print-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6524" y="4753912"/>
            <a:ext cx="3439236" cy="20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Take-</a:t>
            </a:r>
            <a:r>
              <a:rPr lang="en-US" sz="6600" dirty="0" err="1" smtClean="0"/>
              <a:t>Aways</a:t>
            </a:r>
            <a:endParaRPr lang="en-US" sz="6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23288"/>
            <a:ext cx="8229600" cy="4525963"/>
          </a:xfrm>
        </p:spPr>
        <p:txBody>
          <a:bodyPr/>
          <a:lstStyle/>
          <a:p>
            <a:r>
              <a:rPr lang="en-US" dirty="0" smtClean="0"/>
              <a:t>Collaborate Around </a:t>
            </a:r>
            <a:r>
              <a:rPr lang="en-US" dirty="0" smtClean="0"/>
              <a:t>Content</a:t>
            </a:r>
            <a:endParaRPr lang="en-US" dirty="0" smtClean="0"/>
          </a:p>
          <a:p>
            <a:r>
              <a:rPr lang="en-US" dirty="0" smtClean="0"/>
              <a:t>Niche Content Portals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smtClean="0"/>
              <a:t>Make it </a:t>
            </a:r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Free projects can skip the budget hurdles</a:t>
            </a:r>
            <a:endParaRPr lang="en-US" dirty="0" smtClean="0"/>
          </a:p>
          <a:p>
            <a:r>
              <a:rPr lang="en-US" dirty="0" smtClean="0"/>
              <a:t>Make it </a:t>
            </a:r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Even small effort can derail</a:t>
            </a:r>
            <a:br>
              <a:rPr lang="en-US" dirty="0" smtClean="0"/>
            </a:br>
            <a:r>
              <a:rPr lang="en-US" dirty="0" smtClean="0"/>
              <a:t>progress</a:t>
            </a:r>
            <a:endParaRPr lang="en-US" dirty="0" smtClean="0"/>
          </a:p>
          <a:p>
            <a:r>
              <a:rPr lang="en-US" dirty="0" smtClean="0"/>
              <a:t>Lead</a:t>
            </a:r>
            <a:endParaRPr lang="en-US" dirty="0" smtClean="0"/>
          </a:p>
        </p:txBody>
      </p:sp>
      <p:pic>
        <p:nvPicPr>
          <p:cNvPr id="4" name="Picture 2" descr="ab-logo-print-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6524" y="4753912"/>
            <a:ext cx="3439236" cy="20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farm1.static.flickr.com/218/497684556_30e34538a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3582" y="6611779"/>
            <a:ext cx="1760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Flickr</a:t>
            </a:r>
            <a:r>
              <a:rPr lang="en-US" sz="1000" dirty="0" smtClean="0">
                <a:solidFill>
                  <a:schemeClr val="bg1"/>
                </a:solidFill>
              </a:rPr>
              <a:t> Credit ~</a:t>
            </a:r>
            <a:r>
              <a:rPr lang="en-US" sz="1000" dirty="0" err="1" smtClean="0">
                <a:solidFill>
                  <a:schemeClr val="bg1"/>
                </a:solidFill>
              </a:rPr>
              <a:t>mckaysavage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CHALLENGES OF COLLABORATION</a:t>
            </a:r>
            <a:endParaRPr lang="en-US" sz="5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13502"/>
            <a:ext cx="9143999" cy="1138773"/>
          </a:xfrm>
          <a:prstGeom prst="rect">
            <a:avLst/>
          </a:prstGeom>
          <a:solidFill>
            <a:srgbClr val="F8F8F8">
              <a:alpha val="4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Impact" pitchFamily="34" charset="0"/>
              </a:rPr>
              <a:t>Management </a:t>
            </a:r>
            <a:r>
              <a:rPr lang="en-US" sz="4800" b="1" dirty="0" smtClean="0">
                <a:latin typeface="Impact" pitchFamily="34" charset="0"/>
              </a:rPr>
              <a:t>Costs </a:t>
            </a:r>
            <a:r>
              <a:rPr lang="en-US" sz="4800" b="1" dirty="0" smtClean="0">
                <a:latin typeface="Impact" pitchFamily="34" charset="0"/>
              </a:rPr>
              <a:t>a</a:t>
            </a:r>
            <a:r>
              <a:rPr lang="en-US" sz="4800" b="1" dirty="0" smtClean="0">
                <a:latin typeface="Impact" pitchFamily="34" charset="0"/>
              </a:rPr>
              <a:t>re High</a:t>
            </a:r>
          </a:p>
          <a:p>
            <a:pPr algn="ctr"/>
            <a:r>
              <a:rPr lang="en-US" sz="2000" b="1" dirty="0" smtClean="0">
                <a:latin typeface="+mn-lt"/>
              </a:rPr>
              <a:t>Set Expectations and Develop a Firm Framework</a:t>
            </a: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farm1.static.flickr.com/218/497684556_30e34538a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3582" y="6611779"/>
            <a:ext cx="1760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Flickr</a:t>
            </a:r>
            <a:r>
              <a:rPr lang="en-US" sz="1000" dirty="0" smtClean="0">
                <a:solidFill>
                  <a:schemeClr val="bg1"/>
                </a:solidFill>
              </a:rPr>
              <a:t> Credit ~</a:t>
            </a:r>
            <a:r>
              <a:rPr lang="en-US" sz="1000" dirty="0" err="1" smtClean="0">
                <a:solidFill>
                  <a:schemeClr val="bg1"/>
                </a:solidFill>
              </a:rPr>
              <a:t>mckaysavage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CHALLENGES OF COLLABORATION</a:t>
            </a:r>
            <a:endParaRPr lang="en-US" sz="5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13502"/>
            <a:ext cx="9143999" cy="1138773"/>
          </a:xfrm>
          <a:prstGeom prst="rect">
            <a:avLst/>
          </a:prstGeom>
          <a:solidFill>
            <a:srgbClr val="F8F8F8">
              <a:alpha val="4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Impact" pitchFamily="34" charset="0"/>
              </a:rPr>
              <a:t>Long-Term Engagement is Elusive</a:t>
            </a:r>
          </a:p>
          <a:p>
            <a:pPr algn="ctr"/>
            <a:r>
              <a:rPr lang="en-US" sz="2000" b="1" dirty="0" smtClean="0">
                <a:latin typeface="+mn-lt"/>
              </a:rPr>
              <a:t>Create Inter-Dependent </a:t>
            </a:r>
            <a:r>
              <a:rPr lang="en-US" sz="2000" b="1" dirty="0" smtClean="0">
                <a:latin typeface="+mn-lt"/>
              </a:rPr>
              <a:t>T</a:t>
            </a:r>
            <a:r>
              <a:rPr lang="en-US" sz="2000" b="1" dirty="0" smtClean="0">
                <a:latin typeface="+mn-lt"/>
              </a:rPr>
              <a:t>eams with Simple </a:t>
            </a:r>
            <a:r>
              <a:rPr lang="en-US" sz="2000" b="1" dirty="0" smtClean="0">
                <a:latin typeface="+mn-lt"/>
              </a:rPr>
              <a:t>D</a:t>
            </a:r>
            <a:r>
              <a:rPr lang="en-US" sz="2000" b="1" dirty="0" smtClean="0">
                <a:latin typeface="+mn-lt"/>
              </a:rPr>
              <a:t>eliverables</a:t>
            </a: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farm1.static.flickr.com/218/497684556_30e34538a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3582" y="6611779"/>
            <a:ext cx="1760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Flickr</a:t>
            </a:r>
            <a:r>
              <a:rPr lang="en-US" sz="1000" dirty="0" smtClean="0">
                <a:solidFill>
                  <a:schemeClr val="bg1"/>
                </a:solidFill>
              </a:rPr>
              <a:t> Credit ~</a:t>
            </a:r>
            <a:r>
              <a:rPr lang="en-US" sz="1000" dirty="0" err="1" smtClean="0">
                <a:solidFill>
                  <a:schemeClr val="bg1"/>
                </a:solidFill>
              </a:rPr>
              <a:t>mckaysavage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CHALLENGES OF COLLABORATION</a:t>
            </a:r>
            <a:endParaRPr lang="en-US" sz="5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13502"/>
            <a:ext cx="9143999" cy="1138773"/>
          </a:xfrm>
          <a:prstGeom prst="rect">
            <a:avLst/>
          </a:prstGeom>
          <a:solidFill>
            <a:srgbClr val="F8F8F8">
              <a:alpha val="4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Impact" pitchFamily="34" charset="0"/>
              </a:rPr>
              <a:t>Benefits are Indirect or Delayed</a:t>
            </a:r>
          </a:p>
          <a:p>
            <a:pPr algn="ctr"/>
            <a:r>
              <a:rPr lang="en-US" sz="2000" b="1" dirty="0" smtClean="0">
                <a:latin typeface="+mn-lt"/>
              </a:rPr>
              <a:t>Educate Senior Management About What to Look For</a:t>
            </a: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2.static.flickr.com/1239/558887058_ca036add47_o.jpg"/>
          <p:cNvPicPr>
            <a:picLocks noChangeAspect="1" noChangeArrowheads="1"/>
          </p:cNvPicPr>
          <p:nvPr/>
        </p:nvPicPr>
        <p:blipFill>
          <a:blip r:embed="rId2" cstate="print"/>
          <a:srcRect l="42747"/>
          <a:stretch>
            <a:fillRect/>
          </a:stretch>
        </p:blipFill>
        <p:spPr bwMode="auto">
          <a:xfrm rot="16200000">
            <a:off x="661736" y="-1624263"/>
            <a:ext cx="7820527" cy="9144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58684" y="6611779"/>
            <a:ext cx="1385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ericinsf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245594" y="2075951"/>
            <a:ext cx="3964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Impact" pitchFamily="34" charset="0"/>
              </a:rPr>
              <a:t>WHAT’S THE </a:t>
            </a:r>
          </a:p>
          <a:p>
            <a:r>
              <a:rPr lang="en-US" sz="4800" dirty="0" smtClean="0">
                <a:latin typeface="Impact" pitchFamily="34" charset="0"/>
              </a:rPr>
              <a:t>SECRET</a:t>
            </a:r>
            <a:r>
              <a:rPr lang="en-US" sz="4800" dirty="0" smtClean="0">
                <a:latin typeface="Impact" pitchFamily="34" charset="0"/>
              </a:rPr>
              <a:t> </a:t>
            </a:r>
            <a:r>
              <a:rPr lang="en-US" sz="4800" dirty="0" smtClean="0">
                <a:latin typeface="Impact" pitchFamily="34" charset="0"/>
              </a:rPr>
              <a:t>SAUCE?</a:t>
            </a:r>
            <a:endParaRPr lang="en-US" sz="4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4.static.flickr.com/3265/2667948934_7a6aee27d0_o.jpg"/>
          <p:cNvPicPr>
            <a:picLocks noChangeAspect="1" noChangeArrowheads="1"/>
          </p:cNvPicPr>
          <p:nvPr/>
        </p:nvPicPr>
        <p:blipFill>
          <a:blip r:embed="rId2" cstate="print"/>
          <a:srcRect t="5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F8F8F8"/>
                </a:solidFill>
              </a:rPr>
              <a:t>Flikr</a:t>
            </a:r>
            <a:r>
              <a:rPr lang="en-US" sz="1000" dirty="0" smtClean="0">
                <a:solidFill>
                  <a:srgbClr val="F8F8F8"/>
                </a:solidFill>
              </a:rPr>
              <a:t> Credit ~</a:t>
            </a:r>
            <a:r>
              <a:rPr lang="en-US" sz="1000" dirty="0" err="1" smtClean="0">
                <a:solidFill>
                  <a:srgbClr val="F8F8F8"/>
                </a:solidFill>
              </a:rPr>
              <a:t>professorbop</a:t>
            </a:r>
            <a:endParaRPr lang="en-US" sz="1000" dirty="0">
              <a:solidFill>
                <a:srgbClr val="F8F8F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793" y="5670481"/>
            <a:ext cx="614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COLLABORATIVE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LEADERS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5626" y="6287787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Steering the car with no hands on the wheel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33488" y="5402961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Successful Collaborations Require…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4.static.flickr.com/3265/2667948934_7a6aee27d0_o.jpg"/>
          <p:cNvPicPr>
            <a:picLocks noChangeAspect="1" noChangeArrowheads="1"/>
          </p:cNvPicPr>
          <p:nvPr/>
        </p:nvPicPr>
        <p:blipFill>
          <a:blip r:embed="rId2" cstate="print"/>
          <a:srcRect t="5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0" y="6611779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F8F8F8"/>
                </a:solidFill>
              </a:rPr>
              <a:t>Flikr</a:t>
            </a:r>
            <a:r>
              <a:rPr lang="en-US" sz="1000" dirty="0" smtClean="0">
                <a:solidFill>
                  <a:srgbClr val="F8F8F8"/>
                </a:solidFill>
              </a:rPr>
              <a:t> Credit ~</a:t>
            </a:r>
            <a:r>
              <a:rPr lang="en-US" sz="1000" dirty="0" err="1" smtClean="0">
                <a:solidFill>
                  <a:srgbClr val="F8F8F8"/>
                </a:solidFill>
              </a:rPr>
              <a:t>professorbop</a:t>
            </a:r>
            <a:endParaRPr lang="en-US" sz="1000" dirty="0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0553" y="3302816"/>
            <a:ext cx="614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COLLABORATIVE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LEADERS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302757" y="4258159"/>
            <a:ext cx="5773003" cy="24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 ambition for impact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belief in synergy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sober appreciation of individual limitations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65249" y="2973660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Qualities of…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farm2.static.flickr.com/1423/839245545_d89144d012_b.jpg"/>
          <p:cNvPicPr>
            <a:picLocks noChangeAspect="1" noChangeArrowheads="1"/>
          </p:cNvPicPr>
          <p:nvPr/>
        </p:nvPicPr>
        <p:blipFill>
          <a:blip r:embed="rId2" cstate="print"/>
          <a:srcRect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jule_berlin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act" pitchFamily="34" charset="0"/>
              </a:rPr>
              <a:t>Tips </a:t>
            </a:r>
            <a:r>
              <a:rPr lang="en-US" sz="5400" dirty="0" smtClean="0">
                <a:latin typeface="Impact" pitchFamily="34" charset="0"/>
              </a:rPr>
              <a:t>f</a:t>
            </a:r>
            <a:r>
              <a:rPr lang="en-US" sz="5400" dirty="0" smtClean="0">
                <a:latin typeface="Impact" pitchFamily="34" charset="0"/>
              </a:rPr>
              <a:t>or Collaborative Leaders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Be ready to give more to the group than you receive in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farm2.static.flickr.com/1423/839245545_d89144d012_b.jpg"/>
          <p:cNvPicPr>
            <a:picLocks noChangeAspect="1" noChangeArrowheads="1"/>
          </p:cNvPicPr>
          <p:nvPr/>
        </p:nvPicPr>
        <p:blipFill>
          <a:blip r:embed="rId2" cstate="print"/>
          <a:srcRect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jule_berlin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act" pitchFamily="34" charset="0"/>
              </a:rPr>
              <a:t>Tips </a:t>
            </a:r>
            <a:r>
              <a:rPr lang="en-US" sz="5400" dirty="0" smtClean="0">
                <a:latin typeface="Impact" pitchFamily="34" charset="0"/>
              </a:rPr>
              <a:t>f</a:t>
            </a:r>
            <a:r>
              <a:rPr lang="en-US" sz="5400" dirty="0" smtClean="0">
                <a:latin typeface="Impact" pitchFamily="34" charset="0"/>
              </a:rPr>
              <a:t>or Collaborative Leaders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Be absolutely transparent about how you are benefitting from collaboration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farm2.static.flickr.com/1423/839245545_d89144d012_b.jpg"/>
          <p:cNvPicPr>
            <a:picLocks noChangeAspect="1" noChangeArrowheads="1"/>
          </p:cNvPicPr>
          <p:nvPr/>
        </p:nvPicPr>
        <p:blipFill>
          <a:blip r:embed="rId2" cstate="print"/>
          <a:srcRect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jule_berlin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act" pitchFamily="34" charset="0"/>
              </a:rPr>
              <a:t>Tips </a:t>
            </a:r>
            <a:r>
              <a:rPr lang="en-US" sz="5400" dirty="0" smtClean="0">
                <a:latin typeface="Impact" pitchFamily="34" charset="0"/>
              </a:rPr>
              <a:t>f</a:t>
            </a:r>
            <a:r>
              <a:rPr lang="en-US" sz="5400" dirty="0" smtClean="0">
                <a:latin typeface="Impact" pitchFamily="34" charset="0"/>
              </a:rPr>
              <a:t>or Collaborative Leaders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Expect to learn something you don’t already know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farm2.static.flickr.com/1423/839245545_d89144d012_b.jpg"/>
          <p:cNvPicPr>
            <a:picLocks noChangeAspect="1" noChangeArrowheads="1"/>
          </p:cNvPicPr>
          <p:nvPr/>
        </p:nvPicPr>
        <p:blipFill>
          <a:blip r:embed="rId2" cstate="print"/>
          <a:srcRect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jule_berlin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act" pitchFamily="34" charset="0"/>
              </a:rPr>
              <a:t>Tips </a:t>
            </a:r>
            <a:r>
              <a:rPr lang="en-US" sz="5400" dirty="0" smtClean="0">
                <a:latin typeface="Impact" pitchFamily="34" charset="0"/>
              </a:rPr>
              <a:t>f</a:t>
            </a:r>
            <a:r>
              <a:rPr lang="en-US" sz="5400" dirty="0" smtClean="0">
                <a:latin typeface="Impact" pitchFamily="34" charset="0"/>
              </a:rPr>
              <a:t>or Collaborative Leaders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67281"/>
            <a:ext cx="9144000" cy="113877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Expect failure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I can do it on my own, then I don’t need you!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en-US" sz="16600" dirty="0" smtClean="0">
                <a:latin typeface="Impact" pitchFamily="34" charset="0"/>
              </a:rPr>
              <a:t>AMBITION</a:t>
            </a:r>
            <a:endParaRPr lang="en-US" sz="166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5523" y="4315700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POWER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6928" y="4925301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PROMOTION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8804" y="5534902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PROFIT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3.static.flickr.com/2101/2377844553_2a3fef6a00_o.jpg"/>
          <p:cNvPicPr>
            <a:picLocks noChangeAspect="1" noChangeArrowheads="1"/>
          </p:cNvPicPr>
          <p:nvPr/>
        </p:nvPicPr>
        <p:blipFill>
          <a:blip r:embed="rId2" cstate="print"/>
          <a:srcRect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11779"/>
            <a:ext cx="1742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Flickr</a:t>
            </a:r>
            <a:r>
              <a:rPr lang="en-US" sz="1000" dirty="0" smtClean="0"/>
              <a:t> Credit ~</a:t>
            </a:r>
            <a:r>
              <a:rPr lang="en-US" sz="1000" dirty="0" err="1" smtClean="0"/>
              <a:t>bogdansuditu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804059" y="4734342"/>
            <a:ext cx="63399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 smtClean="0">
                <a:latin typeface="Impact" pitchFamily="34" charset="0"/>
              </a:rPr>
              <a:t>What’s the Target </a:t>
            </a:r>
            <a:endParaRPr lang="en-US" sz="6600" dirty="0" smtClean="0">
              <a:latin typeface="Impact" pitchFamily="34" charset="0"/>
            </a:endParaRPr>
          </a:p>
          <a:p>
            <a:pPr algn="r"/>
            <a:r>
              <a:rPr lang="en-US" sz="6600" dirty="0" smtClean="0">
                <a:latin typeface="Impact" pitchFamily="34" charset="0"/>
              </a:rPr>
              <a:t>of Your </a:t>
            </a:r>
            <a:r>
              <a:rPr lang="en-US" sz="6600" dirty="0" smtClean="0">
                <a:latin typeface="Impact" pitchFamily="34" charset="0"/>
              </a:rPr>
              <a:t>Ambition?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en-US" sz="16600" dirty="0" smtClean="0">
                <a:latin typeface="Impact" pitchFamily="34" charset="0"/>
              </a:rPr>
              <a:t>IMPACT</a:t>
            </a:r>
            <a:endParaRPr lang="en-US" sz="166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982" y="4321018"/>
            <a:ext cx="4156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MAKE </a:t>
            </a: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A DIFFERENCE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CHANGE </a:t>
            </a: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0" y="2643334"/>
            <a:ext cx="68580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Common Interest</a:t>
            </a:r>
          </a:p>
          <a:p>
            <a:pPr algn="r">
              <a:lnSpc>
                <a:spcPts val="4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Culture Shift</a:t>
            </a:r>
          </a:p>
          <a:p>
            <a:pPr algn="r">
              <a:lnSpc>
                <a:spcPts val="4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Leadership</a:t>
            </a:r>
          </a:p>
          <a:p>
            <a:pPr algn="r">
              <a:lnSpc>
                <a:spcPts val="4000"/>
              </a:lnSpc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Unique </a:t>
            </a: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Synergies</a:t>
            </a:r>
          </a:p>
          <a:p>
            <a:pPr algn="r">
              <a:lnSpc>
                <a:spcPts val="4000"/>
              </a:lnSpc>
            </a:pPr>
            <a:r>
              <a:rPr lang="en-US" sz="3000" dirty="0" smtClean="0">
                <a:solidFill>
                  <a:schemeClr val="bg1"/>
                </a:solidFill>
                <a:cs typeface="Times New Roman" pitchFamily="18" charset="0"/>
              </a:rPr>
              <a:t>Ideological </a:t>
            </a:r>
            <a:r>
              <a:rPr lang="en-US" sz="3000" dirty="0" smtClean="0">
                <a:solidFill>
                  <a:schemeClr val="bg1"/>
                </a:solidFill>
                <a:cs typeface="Times New Roman" pitchFamily="18" charset="0"/>
              </a:rPr>
              <a:t>Change</a:t>
            </a:r>
            <a:endParaRPr lang="en-US" sz="30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r">
              <a:lnSpc>
                <a:spcPts val="4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Common Platforms</a:t>
            </a:r>
          </a:p>
          <a:p>
            <a:pPr algn="r">
              <a:lnSpc>
                <a:spcPts val="4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Accepting New Ideas</a:t>
            </a:r>
          </a:p>
          <a:p>
            <a:pPr algn="r">
              <a:lnSpc>
                <a:spcPts val="4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Building Best Practice</a:t>
            </a:r>
            <a:endParaRPr lang="en-US" sz="3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7296" y="600504"/>
            <a:ext cx="9144000" cy="643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kern="0" cap="all" dirty="0" err="1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  <a:t>colla</a:t>
            </a:r>
            <a:r>
              <a:rPr lang="en-US" sz="20000" b="1" kern="0" cap="all" dirty="0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  <a:t/>
            </a:r>
            <a:br>
              <a:rPr lang="en-US" sz="20000" b="1" kern="0" cap="all" dirty="0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</a:br>
            <a:r>
              <a:rPr lang="en-US" sz="20000" b="1" kern="0" cap="all" dirty="0" err="1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  <a:t>bora</a:t>
            </a:r>
            <a:r>
              <a:rPr lang="en-US" sz="20000" b="1" kern="0" cap="all" dirty="0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  <a:t/>
            </a:r>
            <a:br>
              <a:rPr lang="en-US" sz="20000" b="1" kern="0" cap="all" dirty="0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</a:br>
            <a:r>
              <a:rPr lang="en-US" sz="20000" b="1" kern="0" cap="all" dirty="0" err="1" smtClean="0">
                <a:solidFill>
                  <a:srgbClr val="FFFF00"/>
                </a:solidFill>
                <a:latin typeface="Impact" pitchFamily="34" charset="0"/>
                <a:ea typeface="+mj-ea"/>
                <a:cs typeface="+mj-cs"/>
              </a:rPr>
              <a:t>tion</a:t>
            </a:r>
            <a:endParaRPr kumimoji="0" lang="en-US" sz="200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Checkout…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Steve.Museum</a:t>
            </a:r>
            <a:endParaRPr lang="en-US" dirty="0"/>
          </a:p>
        </p:txBody>
      </p:sp>
      <p:pic>
        <p:nvPicPr>
          <p:cNvPr id="4" name="Content Placeholder 3" descr="hello_no_t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45673">
            <a:off x="5446059" y="5967706"/>
            <a:ext cx="864109" cy="601562"/>
          </a:xfr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16135" t="10805" r="18175" b="1690"/>
          <a:stretch>
            <a:fillRect/>
          </a:stretch>
        </p:blipFill>
        <p:spPr bwMode="auto">
          <a:xfrm>
            <a:off x="174811" y="1761564"/>
            <a:ext cx="4518212" cy="48947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 descr="https://wiki.umiacs.umd.edu/IMLS-T3/images/6/68/Logo-on-white-3000dpi-4000px-wide-revis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6887" y="5912221"/>
            <a:ext cx="1091006" cy="6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48518" y="1680883"/>
            <a:ext cx="39937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Exploring Applications of Social Tagging for Museums</a:t>
            </a:r>
          </a:p>
          <a:p>
            <a:endParaRPr lang="en-US" dirty="0" smtClean="0"/>
          </a:p>
          <a:p>
            <a:r>
              <a:rPr lang="en-US" dirty="0" smtClean="0"/>
              <a:t>2006 – 2008 Steve Research Grant</a:t>
            </a:r>
          </a:p>
          <a:p>
            <a:endParaRPr lang="en-US" dirty="0" smtClean="0"/>
          </a:p>
          <a:p>
            <a:r>
              <a:rPr lang="en-US" dirty="0" smtClean="0"/>
              <a:t>2008 – 2011 Steve In Action</a:t>
            </a:r>
          </a:p>
          <a:p>
            <a:endParaRPr lang="en-US" dirty="0" smtClean="0"/>
          </a:p>
          <a:p>
            <a:r>
              <a:rPr lang="en-US" dirty="0" smtClean="0"/>
              <a:t>2008 – 2011 T3: Text, Tags, Trust</a:t>
            </a:r>
          </a:p>
          <a:p>
            <a:endParaRPr lang="en-US" dirty="0" smtClean="0"/>
          </a:p>
          <a:p>
            <a:r>
              <a:rPr lang="en-US" dirty="0" smtClean="0"/>
              <a:t>Generously supported by the IMLS</a:t>
            </a:r>
          </a:p>
          <a:p>
            <a:endParaRPr lang="en-US" dirty="0" smtClean="0"/>
          </a:p>
          <a:p>
            <a:r>
              <a:rPr lang="en-US" dirty="0" smtClean="0"/>
              <a:t>Open source software supporting tagging in museums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Motivation</a:t>
            </a:r>
            <a:endParaRPr lang="en-US" sz="6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Steve Research</a:t>
            </a:r>
          </a:p>
          <a:p>
            <a:pPr lvl="1"/>
            <a:r>
              <a:rPr lang="en-US" sz="2400" dirty="0" smtClean="0"/>
              <a:t>Answering Common Questions</a:t>
            </a:r>
          </a:p>
          <a:p>
            <a:pPr lvl="1"/>
            <a:r>
              <a:rPr lang="en-US" sz="2400" dirty="0" smtClean="0"/>
              <a:t>Defining Best Practices</a:t>
            </a:r>
          </a:p>
          <a:p>
            <a:pPr>
              <a:buNone/>
            </a:pPr>
            <a:r>
              <a:rPr lang="en-US" sz="2800" dirty="0" smtClean="0"/>
              <a:t>Steve in Action</a:t>
            </a:r>
          </a:p>
          <a:p>
            <a:pPr lvl="1"/>
            <a:r>
              <a:rPr lang="en-US" sz="2400" dirty="0" smtClean="0"/>
              <a:t>Building Common Platforms / Tools</a:t>
            </a:r>
          </a:p>
          <a:p>
            <a:pPr lvl="1"/>
            <a:r>
              <a:rPr lang="en-US" sz="2400" dirty="0" smtClean="0"/>
              <a:t>Applying Lessons Learned</a:t>
            </a:r>
          </a:p>
          <a:p>
            <a:pPr>
              <a:buNone/>
            </a:pPr>
            <a:r>
              <a:rPr lang="en-US" sz="2800" dirty="0" smtClean="0"/>
              <a:t>T3 Research</a:t>
            </a:r>
          </a:p>
          <a:p>
            <a:pPr lvl="1"/>
            <a:r>
              <a:rPr lang="en-US" sz="2400" dirty="0" smtClean="0"/>
              <a:t>Answering NEW Questions</a:t>
            </a:r>
          </a:p>
          <a:p>
            <a:pPr lvl="1"/>
            <a:r>
              <a:rPr lang="en-US" sz="2400" dirty="0" smtClean="0"/>
              <a:t>Bridging Two Communities</a:t>
            </a:r>
          </a:p>
          <a:p>
            <a:pPr lvl="1"/>
            <a:r>
              <a:rPr lang="en-US" sz="2400" dirty="0" smtClean="0"/>
              <a:t>Applying New Methods</a:t>
            </a:r>
          </a:p>
        </p:txBody>
      </p:sp>
      <p:pic>
        <p:nvPicPr>
          <p:cNvPr id="11" name="Picture 10" descr="hello_no_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4635">
            <a:off x="6394889" y="4771612"/>
            <a:ext cx="1949802" cy="1357384"/>
          </a:xfrm>
          <a:prstGeom prst="rect">
            <a:avLst/>
          </a:prstGeom>
        </p:spPr>
      </p:pic>
      <p:pic>
        <p:nvPicPr>
          <p:cNvPr id="12" name="Picture 11" descr="https://wiki.umiacs.umd.edu/IMLS-T3/images/6/68/Logo-on-white-3000dpi-4000px-wide-revis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5139" y="1964096"/>
            <a:ext cx="2429303" cy="15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headEnd type="none" w="lg" len="lg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552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Collaboration Trials and Triumphs</vt:lpstr>
      <vt:lpstr>Slide 2</vt:lpstr>
      <vt:lpstr>AMBITION</vt:lpstr>
      <vt:lpstr>Slide 4</vt:lpstr>
      <vt:lpstr>IMPACT</vt:lpstr>
      <vt:lpstr>Slide 6</vt:lpstr>
      <vt:lpstr>SOME EXAMPLES</vt:lpstr>
      <vt:lpstr>Steve.Museum</vt:lpstr>
      <vt:lpstr>Motivation</vt:lpstr>
      <vt:lpstr>Take-Aways</vt:lpstr>
      <vt:lpstr>IMA Dashboard</vt:lpstr>
      <vt:lpstr>Motivation</vt:lpstr>
      <vt:lpstr>Take-Aways</vt:lpstr>
      <vt:lpstr> ArtBabble</vt:lpstr>
      <vt:lpstr>Slide 15</vt:lpstr>
      <vt:lpstr>Take-Aways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You!</vt:lpstr>
    </vt:vector>
  </TitlesOfParts>
  <Company>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Generated Choices</dc:title>
  <dc:creator>Rob Stein</dc:creator>
  <cp:lastModifiedBy>rstein</cp:lastModifiedBy>
  <cp:revision>452</cp:revision>
  <dcterms:created xsi:type="dcterms:W3CDTF">2009-06-09T18:27:48Z</dcterms:created>
  <dcterms:modified xsi:type="dcterms:W3CDTF">2010-09-20T03:55:40Z</dcterms:modified>
</cp:coreProperties>
</file>