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0" r:id="rId2"/>
    <p:sldId id="355" r:id="rId3"/>
    <p:sldId id="383" r:id="rId4"/>
    <p:sldId id="405" r:id="rId5"/>
    <p:sldId id="401" r:id="rId6"/>
    <p:sldId id="390" r:id="rId7"/>
    <p:sldId id="397" r:id="rId8"/>
    <p:sldId id="398" r:id="rId9"/>
    <p:sldId id="319" r:id="rId10"/>
    <p:sldId id="344" r:id="rId11"/>
    <p:sldId id="353" r:id="rId12"/>
    <p:sldId id="388" r:id="rId13"/>
    <p:sldId id="346" r:id="rId14"/>
    <p:sldId id="352" r:id="rId15"/>
    <p:sldId id="369" r:id="rId16"/>
    <p:sldId id="356" r:id="rId17"/>
    <p:sldId id="404" r:id="rId18"/>
    <p:sldId id="407" r:id="rId19"/>
    <p:sldId id="302" r:id="rId20"/>
    <p:sldId id="402" r:id="rId21"/>
    <p:sldId id="303" r:id="rId22"/>
    <p:sldId id="406" r:id="rId23"/>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4F3EC"/>
    <a:srgbClr val="C00000"/>
    <a:srgbClr val="BC3451"/>
    <a:srgbClr val="969696"/>
    <a:srgbClr val="186E22"/>
    <a:srgbClr val="384EAC"/>
    <a:srgbClr val="4672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808" autoAdjust="0"/>
    <p:restoredTop sz="83833" autoAdjust="0"/>
  </p:normalViewPr>
  <p:slideViewPr>
    <p:cSldViewPr snapToObjects="1">
      <p:cViewPr>
        <p:scale>
          <a:sx n="66" d="100"/>
          <a:sy n="66" d="100"/>
        </p:scale>
        <p:origin x="-72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4"/>
    </p:cViewPr>
  </p:sorterViewPr>
  <p:notesViewPr>
    <p:cSldViewPr snapToObjects="1">
      <p:cViewPr varScale="1">
        <p:scale>
          <a:sx n="59" d="100"/>
          <a:sy n="59" d="100"/>
        </p:scale>
        <p:origin x="-2532" y="-90"/>
      </p:cViewPr>
      <p:guideLst>
        <p:guide orient="horz" pos="2909"/>
        <p:guide pos="2189"/>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529D6-5ECB-4C87-92BF-3945C817DA93}" type="doc">
      <dgm:prSet loTypeId="urn:microsoft.com/office/officeart/2005/8/layout/venn1" loCatId="relationship" qsTypeId="urn:microsoft.com/office/officeart/2005/8/quickstyle/simple1" qsCatId="simple" csTypeId="urn:microsoft.com/office/officeart/2005/8/colors/accent1_2" csCatId="accent1" phldr="1"/>
      <dgm:spPr/>
    </dgm:pt>
    <dgm:pt modelId="{F61D7B2C-BFC4-40E9-9F25-C284E6C4AD27}">
      <dgm:prSet phldrT="[Text]" custT="1"/>
      <dgm:spPr>
        <a:solidFill>
          <a:srgbClr val="B195DB">
            <a:alpha val="35000"/>
          </a:srgbClr>
        </a:solidFill>
        <a:ln>
          <a:noFill/>
        </a:ln>
      </dgm:spPr>
      <dgm:t>
        <a:bodyPr/>
        <a:lstStyle/>
        <a:p>
          <a:r>
            <a:rPr lang="en-US" sz="1600" b="1" dirty="0" smtClean="0"/>
            <a:t>Content</a:t>
          </a:r>
        </a:p>
        <a:p>
          <a:endParaRPr lang="en-US" sz="2000" dirty="0"/>
        </a:p>
      </dgm:t>
    </dgm:pt>
    <dgm:pt modelId="{29B7D41D-96E0-4F17-8ADC-A0A91E7E3B02}" type="parTrans" cxnId="{1845FA1A-B57B-41E6-8157-935EEA88B0E0}">
      <dgm:prSet/>
      <dgm:spPr/>
      <dgm:t>
        <a:bodyPr/>
        <a:lstStyle/>
        <a:p>
          <a:endParaRPr lang="en-US"/>
        </a:p>
      </dgm:t>
    </dgm:pt>
    <dgm:pt modelId="{459EF13D-69E3-46CF-981D-C4735131A61C}" type="sibTrans" cxnId="{1845FA1A-B57B-41E6-8157-935EEA88B0E0}">
      <dgm:prSet/>
      <dgm:spPr/>
      <dgm:t>
        <a:bodyPr/>
        <a:lstStyle/>
        <a:p>
          <a:endParaRPr lang="en-US"/>
        </a:p>
      </dgm:t>
    </dgm:pt>
    <dgm:pt modelId="{E332429B-1E44-454A-A1DC-DE9E88299086}">
      <dgm:prSet phldrT="[Text]" custT="1"/>
      <dgm:spPr>
        <a:solidFill>
          <a:srgbClr val="B195DB">
            <a:alpha val="35000"/>
          </a:srgbClr>
        </a:solidFill>
        <a:ln>
          <a:noFill/>
        </a:ln>
      </dgm:spPr>
      <dgm:t>
        <a:bodyPr/>
        <a:lstStyle/>
        <a:p>
          <a:pPr algn="l">
            <a:spcAft>
              <a:spcPts val="0"/>
            </a:spcAft>
          </a:pPr>
          <a:r>
            <a:rPr lang="en-US" sz="2000" dirty="0" smtClean="0"/>
            <a:t>             </a:t>
          </a:r>
        </a:p>
        <a:p>
          <a:pPr algn="l">
            <a:spcAft>
              <a:spcPts val="0"/>
            </a:spcAft>
          </a:pPr>
          <a:r>
            <a:rPr lang="en-US" sz="2000" b="1" dirty="0" smtClean="0"/>
            <a:t>             </a:t>
          </a:r>
          <a:r>
            <a:rPr lang="en-US" sz="1600" b="1" dirty="0" smtClean="0"/>
            <a:t>Policy</a:t>
          </a:r>
        </a:p>
        <a:p>
          <a:pPr algn="l">
            <a:spcAft>
              <a:spcPts val="0"/>
            </a:spcAft>
          </a:pPr>
          <a:r>
            <a:rPr lang="en-US" sz="1600" b="1" dirty="0" smtClean="0"/>
            <a:t>             &amp; Shared</a:t>
          </a:r>
        </a:p>
        <a:p>
          <a:pPr algn="l">
            <a:spcAft>
              <a:spcPts val="0"/>
            </a:spcAft>
          </a:pPr>
          <a:r>
            <a:rPr lang="en-US" sz="1600" b="1" dirty="0" smtClean="0"/>
            <a:t>              Practice</a:t>
          </a:r>
        </a:p>
      </dgm:t>
    </dgm:pt>
    <dgm:pt modelId="{F4DA407A-02F6-4D92-8992-E53E918B3E83}" type="parTrans" cxnId="{25ABBD2C-BD46-4FE2-A834-1E472C66F42D}">
      <dgm:prSet/>
      <dgm:spPr/>
      <dgm:t>
        <a:bodyPr/>
        <a:lstStyle/>
        <a:p>
          <a:endParaRPr lang="en-US"/>
        </a:p>
      </dgm:t>
    </dgm:pt>
    <dgm:pt modelId="{DB29E448-F5FA-4C88-AFE0-E52AB9CECF8A}" type="sibTrans" cxnId="{25ABBD2C-BD46-4FE2-A834-1E472C66F42D}">
      <dgm:prSet/>
      <dgm:spPr/>
      <dgm:t>
        <a:bodyPr/>
        <a:lstStyle/>
        <a:p>
          <a:endParaRPr lang="en-US"/>
        </a:p>
      </dgm:t>
    </dgm:pt>
    <dgm:pt modelId="{BC5C1AD8-0CA7-4D5E-8508-E0214FAA8992}">
      <dgm:prSet phldrT="[Text]" custT="1"/>
      <dgm:spPr>
        <a:solidFill>
          <a:srgbClr val="B195DB">
            <a:alpha val="35000"/>
          </a:srgbClr>
        </a:solidFill>
        <a:ln>
          <a:noFill/>
        </a:ln>
      </dgm:spPr>
      <dgm:t>
        <a:bodyPr/>
        <a:lstStyle/>
        <a:p>
          <a:pPr>
            <a:spcAft>
              <a:spcPct val="35000"/>
            </a:spcAft>
          </a:pPr>
          <a:endParaRPr lang="en-US" sz="1900" dirty="0" smtClean="0"/>
        </a:p>
        <a:p>
          <a:pPr>
            <a:spcAft>
              <a:spcPts val="0"/>
            </a:spcAft>
          </a:pPr>
          <a:r>
            <a:rPr lang="en-US" sz="1900" dirty="0" smtClean="0"/>
            <a:t> </a:t>
          </a:r>
          <a:r>
            <a:rPr lang="en-US" sz="1600" b="1" dirty="0" smtClean="0"/>
            <a:t>Technology</a:t>
          </a:r>
        </a:p>
      </dgm:t>
    </dgm:pt>
    <dgm:pt modelId="{D1FB4075-ABCB-4272-B76C-A54F694FD663}" type="parTrans" cxnId="{A53141C0-22BE-44D4-ADD2-E1CEB94D474E}">
      <dgm:prSet/>
      <dgm:spPr/>
      <dgm:t>
        <a:bodyPr/>
        <a:lstStyle/>
        <a:p>
          <a:endParaRPr lang="en-US"/>
        </a:p>
      </dgm:t>
    </dgm:pt>
    <dgm:pt modelId="{6101ED75-99BC-40CF-82CD-7A0A4E75D3F6}" type="sibTrans" cxnId="{A53141C0-22BE-44D4-ADD2-E1CEB94D474E}">
      <dgm:prSet/>
      <dgm:spPr/>
      <dgm:t>
        <a:bodyPr/>
        <a:lstStyle/>
        <a:p>
          <a:endParaRPr lang="en-US"/>
        </a:p>
      </dgm:t>
    </dgm:pt>
    <dgm:pt modelId="{E35BD552-7762-4401-93D8-E21054A95287}">
      <dgm:prSet phldrT="[Text]" custT="1"/>
      <dgm:spPr>
        <a:solidFill>
          <a:srgbClr val="B195DB">
            <a:alpha val="35000"/>
          </a:srgbClr>
        </a:solidFill>
        <a:ln>
          <a:noFill/>
        </a:ln>
      </dgm:spPr>
      <dgm:t>
        <a:bodyPr/>
        <a:lstStyle/>
        <a:p>
          <a:pPr>
            <a:spcAft>
              <a:spcPct val="35000"/>
            </a:spcAft>
          </a:pPr>
          <a:endParaRPr lang="en-US" sz="2000" dirty="0" smtClean="0"/>
        </a:p>
        <a:p>
          <a:pPr>
            <a:spcAft>
              <a:spcPts val="0"/>
            </a:spcAft>
          </a:pPr>
          <a:r>
            <a:rPr lang="en-US" sz="2000" dirty="0" smtClean="0"/>
            <a:t>         </a:t>
          </a:r>
          <a:r>
            <a:rPr lang="en-US" sz="1600" b="1" dirty="0" smtClean="0"/>
            <a:t>Community</a:t>
          </a:r>
          <a:endParaRPr lang="en-US" sz="1600" b="1" dirty="0"/>
        </a:p>
      </dgm:t>
    </dgm:pt>
    <dgm:pt modelId="{D374B69D-5725-4227-809F-06972BED04E6}" type="sibTrans" cxnId="{86C0AC1B-6270-4128-AB06-92ACB62182B4}">
      <dgm:prSet/>
      <dgm:spPr/>
      <dgm:t>
        <a:bodyPr/>
        <a:lstStyle/>
        <a:p>
          <a:endParaRPr lang="en-US"/>
        </a:p>
      </dgm:t>
    </dgm:pt>
    <dgm:pt modelId="{9D1F01A0-AA93-4E36-B4CB-3FE207988E5D}" type="parTrans" cxnId="{86C0AC1B-6270-4128-AB06-92ACB62182B4}">
      <dgm:prSet/>
      <dgm:spPr/>
      <dgm:t>
        <a:bodyPr/>
        <a:lstStyle/>
        <a:p>
          <a:endParaRPr lang="en-US"/>
        </a:p>
      </dgm:t>
    </dgm:pt>
    <dgm:pt modelId="{450FF1EB-099A-490B-95B8-32AE14A140FD}" type="pres">
      <dgm:prSet presAssocID="{A21529D6-5ECB-4C87-92BF-3945C817DA93}" presName="compositeShape" presStyleCnt="0">
        <dgm:presLayoutVars>
          <dgm:chMax val="7"/>
          <dgm:dir/>
          <dgm:resizeHandles val="exact"/>
        </dgm:presLayoutVars>
      </dgm:prSet>
      <dgm:spPr/>
    </dgm:pt>
    <dgm:pt modelId="{1AE72B6C-B496-40FA-B2A3-4FF815494CE9}" type="pres">
      <dgm:prSet presAssocID="{F61D7B2C-BFC4-40E9-9F25-C284E6C4AD27}" presName="circ1" presStyleLbl="vennNode1" presStyleIdx="0" presStyleCnt="4" custLinFactNeighborX="-1089" custLinFactNeighborY="5589"/>
      <dgm:spPr/>
      <dgm:t>
        <a:bodyPr/>
        <a:lstStyle/>
        <a:p>
          <a:endParaRPr lang="en-US"/>
        </a:p>
      </dgm:t>
    </dgm:pt>
    <dgm:pt modelId="{BC4A057D-5614-47AC-9698-AB93C73A3FF9}" type="pres">
      <dgm:prSet presAssocID="{F61D7B2C-BFC4-40E9-9F25-C284E6C4AD27}" presName="circ1Tx" presStyleLbl="revTx" presStyleIdx="0" presStyleCnt="0">
        <dgm:presLayoutVars>
          <dgm:chMax val="0"/>
          <dgm:chPref val="0"/>
          <dgm:bulletEnabled val="1"/>
        </dgm:presLayoutVars>
      </dgm:prSet>
      <dgm:spPr/>
      <dgm:t>
        <a:bodyPr/>
        <a:lstStyle/>
        <a:p>
          <a:endParaRPr lang="en-US"/>
        </a:p>
      </dgm:t>
    </dgm:pt>
    <dgm:pt modelId="{6D7BAFF5-B1CB-48AB-9B65-214FD52F0E1B}" type="pres">
      <dgm:prSet presAssocID="{E35BD552-7762-4401-93D8-E21054A95287}" presName="circ2" presStyleLbl="vennNode1" presStyleIdx="1" presStyleCnt="4" custLinFactNeighborX="-10264" custLinFactNeighborY="-11599"/>
      <dgm:spPr/>
      <dgm:t>
        <a:bodyPr/>
        <a:lstStyle/>
        <a:p>
          <a:endParaRPr lang="en-US"/>
        </a:p>
      </dgm:t>
    </dgm:pt>
    <dgm:pt modelId="{D8D6561F-D713-44DD-A1DF-D72862EAE612}" type="pres">
      <dgm:prSet presAssocID="{E35BD552-7762-4401-93D8-E21054A95287}" presName="circ2Tx" presStyleLbl="revTx" presStyleIdx="0" presStyleCnt="0">
        <dgm:presLayoutVars>
          <dgm:chMax val="0"/>
          <dgm:chPref val="0"/>
          <dgm:bulletEnabled val="1"/>
        </dgm:presLayoutVars>
      </dgm:prSet>
      <dgm:spPr/>
      <dgm:t>
        <a:bodyPr/>
        <a:lstStyle/>
        <a:p>
          <a:endParaRPr lang="en-US"/>
        </a:p>
      </dgm:t>
    </dgm:pt>
    <dgm:pt modelId="{B45AD1FB-AFE0-410D-992B-2A4AC0735138}" type="pres">
      <dgm:prSet presAssocID="{E332429B-1E44-454A-A1DC-DE9E88299086}" presName="circ3" presStyleLbl="vennNode1" presStyleIdx="2" presStyleCnt="4" custLinFactNeighborX="1415" custLinFactNeighborY="-20773"/>
      <dgm:spPr/>
      <dgm:t>
        <a:bodyPr/>
        <a:lstStyle/>
        <a:p>
          <a:endParaRPr lang="en-US"/>
        </a:p>
      </dgm:t>
    </dgm:pt>
    <dgm:pt modelId="{3F5E3C27-6210-4B1D-A5A9-0F2D19A97AD3}" type="pres">
      <dgm:prSet presAssocID="{E332429B-1E44-454A-A1DC-DE9E88299086}" presName="circ3Tx" presStyleLbl="revTx" presStyleIdx="0" presStyleCnt="0">
        <dgm:presLayoutVars>
          <dgm:chMax val="0"/>
          <dgm:chPref val="0"/>
          <dgm:bulletEnabled val="1"/>
        </dgm:presLayoutVars>
      </dgm:prSet>
      <dgm:spPr/>
      <dgm:t>
        <a:bodyPr/>
        <a:lstStyle/>
        <a:p>
          <a:endParaRPr lang="en-US"/>
        </a:p>
      </dgm:t>
    </dgm:pt>
    <dgm:pt modelId="{1F6FB971-2AEF-44CC-A44C-4C56D406121D}" type="pres">
      <dgm:prSet presAssocID="{BC5C1AD8-0CA7-4D5E-8508-E0214FAA8992}" presName="circ4" presStyleLbl="vennNode1" presStyleIdx="3" presStyleCnt="4" custLinFactNeighborX="13094" custLinFactNeighborY="-11599"/>
      <dgm:spPr/>
      <dgm:t>
        <a:bodyPr/>
        <a:lstStyle/>
        <a:p>
          <a:endParaRPr lang="en-US"/>
        </a:p>
      </dgm:t>
    </dgm:pt>
    <dgm:pt modelId="{EC54C2F2-EB13-41F5-BCA2-F78067191EFE}" type="pres">
      <dgm:prSet presAssocID="{BC5C1AD8-0CA7-4D5E-8508-E0214FAA8992}" presName="circ4Tx" presStyleLbl="revTx" presStyleIdx="0" presStyleCnt="0">
        <dgm:presLayoutVars>
          <dgm:chMax val="0"/>
          <dgm:chPref val="0"/>
          <dgm:bulletEnabled val="1"/>
        </dgm:presLayoutVars>
      </dgm:prSet>
      <dgm:spPr/>
      <dgm:t>
        <a:bodyPr/>
        <a:lstStyle/>
        <a:p>
          <a:endParaRPr lang="en-US"/>
        </a:p>
      </dgm:t>
    </dgm:pt>
  </dgm:ptLst>
  <dgm:cxnLst>
    <dgm:cxn modelId="{ABC749CC-A8B9-4928-87AD-51DD63240546}" type="presOf" srcId="{F61D7B2C-BFC4-40E9-9F25-C284E6C4AD27}" destId="{1AE72B6C-B496-40FA-B2A3-4FF815494CE9}" srcOrd="0" destOrd="0" presId="urn:microsoft.com/office/officeart/2005/8/layout/venn1"/>
    <dgm:cxn modelId="{86C0AC1B-6270-4128-AB06-92ACB62182B4}" srcId="{A21529D6-5ECB-4C87-92BF-3945C817DA93}" destId="{E35BD552-7762-4401-93D8-E21054A95287}" srcOrd="1" destOrd="0" parTransId="{9D1F01A0-AA93-4E36-B4CB-3FE207988E5D}" sibTransId="{D374B69D-5725-4227-809F-06972BED04E6}"/>
    <dgm:cxn modelId="{C9B68863-BD93-4CBA-ADEE-A33303A8A2F4}" type="presOf" srcId="{E35BD552-7762-4401-93D8-E21054A95287}" destId="{6D7BAFF5-B1CB-48AB-9B65-214FD52F0E1B}" srcOrd="0" destOrd="0" presId="urn:microsoft.com/office/officeart/2005/8/layout/venn1"/>
    <dgm:cxn modelId="{EC711B69-2146-4E67-85A3-D69858AFEA89}" type="presOf" srcId="{F61D7B2C-BFC4-40E9-9F25-C284E6C4AD27}" destId="{BC4A057D-5614-47AC-9698-AB93C73A3FF9}" srcOrd="1" destOrd="0" presId="urn:microsoft.com/office/officeart/2005/8/layout/venn1"/>
    <dgm:cxn modelId="{F14FAD73-5960-485E-BD41-5E0D28CF4970}" type="presOf" srcId="{E332429B-1E44-454A-A1DC-DE9E88299086}" destId="{3F5E3C27-6210-4B1D-A5A9-0F2D19A97AD3}" srcOrd="1" destOrd="0" presId="urn:microsoft.com/office/officeart/2005/8/layout/venn1"/>
    <dgm:cxn modelId="{A53141C0-22BE-44D4-ADD2-E1CEB94D474E}" srcId="{A21529D6-5ECB-4C87-92BF-3945C817DA93}" destId="{BC5C1AD8-0CA7-4D5E-8508-E0214FAA8992}" srcOrd="3" destOrd="0" parTransId="{D1FB4075-ABCB-4272-B76C-A54F694FD663}" sibTransId="{6101ED75-99BC-40CF-82CD-7A0A4E75D3F6}"/>
    <dgm:cxn modelId="{DDBD0371-3547-4C06-8375-25E97EFE52FC}" type="presOf" srcId="{BC5C1AD8-0CA7-4D5E-8508-E0214FAA8992}" destId="{1F6FB971-2AEF-44CC-A44C-4C56D406121D}" srcOrd="0" destOrd="0" presId="urn:microsoft.com/office/officeart/2005/8/layout/venn1"/>
    <dgm:cxn modelId="{D064B096-7FCD-4395-B783-EF9D0300511E}" type="presOf" srcId="{BC5C1AD8-0CA7-4D5E-8508-E0214FAA8992}" destId="{EC54C2F2-EB13-41F5-BCA2-F78067191EFE}" srcOrd="1" destOrd="0" presId="urn:microsoft.com/office/officeart/2005/8/layout/venn1"/>
    <dgm:cxn modelId="{25ABBD2C-BD46-4FE2-A834-1E472C66F42D}" srcId="{A21529D6-5ECB-4C87-92BF-3945C817DA93}" destId="{E332429B-1E44-454A-A1DC-DE9E88299086}" srcOrd="2" destOrd="0" parTransId="{F4DA407A-02F6-4D92-8992-E53E918B3E83}" sibTransId="{DB29E448-F5FA-4C88-AFE0-E52AB9CECF8A}"/>
    <dgm:cxn modelId="{1845FA1A-B57B-41E6-8157-935EEA88B0E0}" srcId="{A21529D6-5ECB-4C87-92BF-3945C817DA93}" destId="{F61D7B2C-BFC4-40E9-9F25-C284E6C4AD27}" srcOrd="0" destOrd="0" parTransId="{29B7D41D-96E0-4F17-8ADC-A0A91E7E3B02}" sibTransId="{459EF13D-69E3-46CF-981D-C4735131A61C}"/>
    <dgm:cxn modelId="{94C8A6BE-CB87-48B6-BA2C-900EB0DCF4BF}" type="presOf" srcId="{E35BD552-7762-4401-93D8-E21054A95287}" destId="{D8D6561F-D713-44DD-A1DF-D72862EAE612}" srcOrd="1" destOrd="0" presId="urn:microsoft.com/office/officeart/2005/8/layout/venn1"/>
    <dgm:cxn modelId="{3CE1862E-CF93-4B22-B3BF-DBE9327218E4}" type="presOf" srcId="{E332429B-1E44-454A-A1DC-DE9E88299086}" destId="{B45AD1FB-AFE0-410D-992B-2A4AC0735138}" srcOrd="0" destOrd="0" presId="urn:microsoft.com/office/officeart/2005/8/layout/venn1"/>
    <dgm:cxn modelId="{02C1AED8-7DF8-4E5C-A841-05574F60EC3F}" type="presOf" srcId="{A21529D6-5ECB-4C87-92BF-3945C817DA93}" destId="{450FF1EB-099A-490B-95B8-32AE14A140FD}" srcOrd="0" destOrd="0" presId="urn:microsoft.com/office/officeart/2005/8/layout/venn1"/>
    <dgm:cxn modelId="{D42C7727-61D8-4582-B3AA-8DA787F2AF24}" type="presParOf" srcId="{450FF1EB-099A-490B-95B8-32AE14A140FD}" destId="{1AE72B6C-B496-40FA-B2A3-4FF815494CE9}" srcOrd="0" destOrd="0" presId="urn:microsoft.com/office/officeart/2005/8/layout/venn1"/>
    <dgm:cxn modelId="{B044B34A-656E-459C-856A-815DF18056B4}" type="presParOf" srcId="{450FF1EB-099A-490B-95B8-32AE14A140FD}" destId="{BC4A057D-5614-47AC-9698-AB93C73A3FF9}" srcOrd="1" destOrd="0" presId="urn:microsoft.com/office/officeart/2005/8/layout/venn1"/>
    <dgm:cxn modelId="{CAE90D3F-AC0A-4A10-A002-7C7C897FA8B9}" type="presParOf" srcId="{450FF1EB-099A-490B-95B8-32AE14A140FD}" destId="{6D7BAFF5-B1CB-48AB-9B65-214FD52F0E1B}" srcOrd="2" destOrd="0" presId="urn:microsoft.com/office/officeart/2005/8/layout/venn1"/>
    <dgm:cxn modelId="{5AE6EF0D-354A-4315-83CF-E737BC3D143C}" type="presParOf" srcId="{450FF1EB-099A-490B-95B8-32AE14A140FD}" destId="{D8D6561F-D713-44DD-A1DF-D72862EAE612}" srcOrd="3" destOrd="0" presId="urn:microsoft.com/office/officeart/2005/8/layout/venn1"/>
    <dgm:cxn modelId="{D9A7D315-821F-4736-84A6-354718F282B7}" type="presParOf" srcId="{450FF1EB-099A-490B-95B8-32AE14A140FD}" destId="{B45AD1FB-AFE0-410D-992B-2A4AC0735138}" srcOrd="4" destOrd="0" presId="urn:microsoft.com/office/officeart/2005/8/layout/venn1"/>
    <dgm:cxn modelId="{76F7946D-78E1-4110-B209-F73E1BDB39C5}" type="presParOf" srcId="{450FF1EB-099A-490B-95B8-32AE14A140FD}" destId="{3F5E3C27-6210-4B1D-A5A9-0F2D19A97AD3}" srcOrd="5" destOrd="0" presId="urn:microsoft.com/office/officeart/2005/8/layout/venn1"/>
    <dgm:cxn modelId="{30868F70-1E22-4201-9518-E854A41B7D50}" type="presParOf" srcId="{450FF1EB-099A-490B-95B8-32AE14A140FD}" destId="{1F6FB971-2AEF-44CC-A44C-4C56D406121D}" srcOrd="6" destOrd="0" presId="urn:microsoft.com/office/officeart/2005/8/layout/venn1"/>
    <dgm:cxn modelId="{9D2322D3-DA91-48A3-9BEA-4A136A8FCB3B}" type="presParOf" srcId="{450FF1EB-099A-490B-95B8-32AE14A140FD}" destId="{EC54C2F2-EB13-41F5-BCA2-F78067191EFE}"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E72B6C-B496-40FA-B2A3-4FF815494CE9}">
      <dsp:nvSpPr>
        <dsp:cNvPr id="0" name=""/>
        <dsp:cNvSpPr/>
      </dsp:nvSpPr>
      <dsp:spPr>
        <a:xfrm>
          <a:off x="2057397" y="228601"/>
          <a:ext cx="3043123" cy="3043123"/>
        </a:xfrm>
        <a:prstGeom prst="ellipse">
          <a:avLst/>
        </a:prstGeom>
        <a:solidFill>
          <a:srgbClr val="B195DB">
            <a:alpha val="35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Content</a:t>
          </a:r>
        </a:p>
        <a:p>
          <a:pPr lvl="0" algn="ctr" defTabSz="711200">
            <a:lnSpc>
              <a:spcPct val="90000"/>
            </a:lnSpc>
            <a:spcBef>
              <a:spcPct val="0"/>
            </a:spcBef>
            <a:spcAft>
              <a:spcPct val="35000"/>
            </a:spcAft>
          </a:pPr>
          <a:endParaRPr lang="en-US" sz="2000" kern="1200" dirty="0"/>
        </a:p>
      </dsp:txBody>
      <dsp:txXfrm>
        <a:off x="2408526" y="638252"/>
        <a:ext cx="2340864" cy="965606"/>
      </dsp:txXfrm>
    </dsp:sp>
    <dsp:sp modelId="{6D7BAFF5-B1CB-48AB-9B65-214FD52F0E1B}">
      <dsp:nvSpPr>
        <dsp:cNvPr id="0" name=""/>
        <dsp:cNvSpPr/>
      </dsp:nvSpPr>
      <dsp:spPr>
        <a:xfrm>
          <a:off x="3124187" y="1051546"/>
          <a:ext cx="3043123" cy="3043123"/>
        </a:xfrm>
        <a:prstGeom prst="ellipse">
          <a:avLst/>
        </a:prstGeom>
        <a:solidFill>
          <a:srgbClr val="B195DB">
            <a:alpha val="35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ts val="0"/>
            </a:spcAft>
          </a:pPr>
          <a:r>
            <a:rPr lang="en-US" sz="2000" kern="1200" dirty="0" smtClean="0"/>
            <a:t>         </a:t>
          </a:r>
          <a:r>
            <a:rPr lang="en-US" sz="1600" b="1" kern="1200" dirty="0" smtClean="0"/>
            <a:t>Community</a:t>
          </a:r>
          <a:endParaRPr lang="en-US" sz="1600" b="1" kern="1200" dirty="0"/>
        </a:p>
      </dsp:txBody>
      <dsp:txXfrm>
        <a:off x="4762792" y="1402676"/>
        <a:ext cx="1170432" cy="2340864"/>
      </dsp:txXfrm>
    </dsp:sp>
    <dsp:sp modelId="{B45AD1FB-AFE0-410D-992B-2A4AC0735138}">
      <dsp:nvSpPr>
        <dsp:cNvPr id="0" name=""/>
        <dsp:cNvSpPr/>
      </dsp:nvSpPr>
      <dsp:spPr>
        <a:xfrm>
          <a:off x="2133597" y="2118367"/>
          <a:ext cx="3043123" cy="3043123"/>
        </a:xfrm>
        <a:prstGeom prst="ellipse">
          <a:avLst/>
        </a:prstGeom>
        <a:solidFill>
          <a:srgbClr val="B195DB">
            <a:alpha val="35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89000">
            <a:lnSpc>
              <a:spcPct val="90000"/>
            </a:lnSpc>
            <a:spcBef>
              <a:spcPct val="0"/>
            </a:spcBef>
            <a:spcAft>
              <a:spcPts val="0"/>
            </a:spcAft>
          </a:pPr>
          <a:r>
            <a:rPr lang="en-US" sz="2000" kern="1200" dirty="0" smtClean="0"/>
            <a:t>             </a:t>
          </a:r>
        </a:p>
        <a:p>
          <a:pPr lvl="0" algn="l" defTabSz="889000">
            <a:lnSpc>
              <a:spcPct val="90000"/>
            </a:lnSpc>
            <a:spcBef>
              <a:spcPct val="0"/>
            </a:spcBef>
            <a:spcAft>
              <a:spcPts val="0"/>
            </a:spcAft>
          </a:pPr>
          <a:r>
            <a:rPr lang="en-US" sz="2000" b="1" kern="1200" dirty="0" smtClean="0"/>
            <a:t>             </a:t>
          </a:r>
          <a:r>
            <a:rPr lang="en-US" sz="1600" b="1" kern="1200" dirty="0" smtClean="0"/>
            <a:t>Policy</a:t>
          </a:r>
        </a:p>
        <a:p>
          <a:pPr lvl="0" algn="l" defTabSz="889000">
            <a:lnSpc>
              <a:spcPct val="90000"/>
            </a:lnSpc>
            <a:spcBef>
              <a:spcPct val="0"/>
            </a:spcBef>
            <a:spcAft>
              <a:spcPts val="0"/>
            </a:spcAft>
          </a:pPr>
          <a:r>
            <a:rPr lang="en-US" sz="1600" b="1" kern="1200" dirty="0" smtClean="0"/>
            <a:t>             &amp; Shared</a:t>
          </a:r>
        </a:p>
        <a:p>
          <a:pPr lvl="0" algn="l" defTabSz="889000">
            <a:lnSpc>
              <a:spcPct val="90000"/>
            </a:lnSpc>
            <a:spcBef>
              <a:spcPct val="0"/>
            </a:spcBef>
            <a:spcAft>
              <a:spcPts val="0"/>
            </a:spcAft>
          </a:pPr>
          <a:r>
            <a:rPr lang="en-US" sz="1600" b="1" kern="1200" dirty="0" smtClean="0"/>
            <a:t>              Practice</a:t>
          </a:r>
        </a:p>
      </dsp:txBody>
      <dsp:txXfrm>
        <a:off x="2484726" y="3786232"/>
        <a:ext cx="2340864" cy="965606"/>
      </dsp:txXfrm>
    </dsp:sp>
    <dsp:sp modelId="{1F6FB971-2AEF-44CC-A44C-4C56D406121D}">
      <dsp:nvSpPr>
        <dsp:cNvPr id="0" name=""/>
        <dsp:cNvSpPr/>
      </dsp:nvSpPr>
      <dsp:spPr>
        <a:xfrm>
          <a:off x="1143006" y="1051546"/>
          <a:ext cx="3043123" cy="3043123"/>
        </a:xfrm>
        <a:prstGeom prst="ellipse">
          <a:avLst/>
        </a:prstGeom>
        <a:solidFill>
          <a:srgbClr val="B195DB">
            <a:alpha val="35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ts val="0"/>
            </a:spcAft>
          </a:pPr>
          <a:r>
            <a:rPr lang="en-US" sz="1900" kern="1200" dirty="0" smtClean="0"/>
            <a:t> </a:t>
          </a:r>
          <a:r>
            <a:rPr lang="en-US" sz="1600" b="1" kern="1200" dirty="0" smtClean="0"/>
            <a:t>Technology</a:t>
          </a:r>
        </a:p>
      </dsp:txBody>
      <dsp:txXfrm>
        <a:off x="1377093" y="1402676"/>
        <a:ext cx="1170432" cy="23408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a:defRPr sz="1200">
                <a:latin typeface="Arial" charset="0"/>
                <a:cs typeface="Arial" charset="0"/>
              </a:defRPr>
            </a:lvl1pPr>
          </a:lstStyle>
          <a:p>
            <a:pPr>
              <a:defRPr/>
            </a:pPr>
            <a:fld id="{741010A1-2654-4451-B917-AAC1F967FA00}" type="datetimeFigureOut">
              <a:rPr lang="en-US"/>
              <a:pPr>
                <a:defRPr/>
              </a:pPr>
              <a:t>9/20/2010</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a:defRPr sz="1200">
                <a:latin typeface="Arial" charset="0"/>
                <a:cs typeface="Arial" charset="0"/>
              </a:defRPr>
            </a:lvl1pPr>
          </a:lstStyle>
          <a:p>
            <a:pPr>
              <a:defRPr/>
            </a:pPr>
            <a:fld id="{A4D9532B-B8E1-425C-BA67-F2ABF53B9782}"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2F0C857C-AF77-40E5-9AF6-04A852049FE2}" type="datetimeFigureOut">
              <a:rPr lang="en-US"/>
              <a:pPr>
                <a:defRPr/>
              </a:pPr>
              <a:t>9/20/2010</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D36583-572F-4ACE-8C27-FB47EB95A937}"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yale.edu/museums/index.html" TargetMode="External"/><Relationship Id="rId13" Type="http://schemas.openxmlformats.org/officeDocument/2006/relationships/hyperlink" Target="http://www.seas.yale.edu/" TargetMode="External"/><Relationship Id="rId18" Type="http://schemas.openxmlformats.org/officeDocument/2006/relationships/hyperlink" Target="http://www.yale.edu/music/ysm.html" TargetMode="External"/><Relationship Id="rId3" Type="http://schemas.openxmlformats.org/officeDocument/2006/relationships/hyperlink" Target="http://www.yale.edu/yalecollege/index.html" TargetMode="External"/><Relationship Id="rId21" Type="http://schemas.openxmlformats.org/officeDocument/2006/relationships/hyperlink" Target="http://www.yale.edu/ism/" TargetMode="External"/><Relationship Id="rId7" Type="http://schemas.openxmlformats.org/officeDocument/2006/relationships/hyperlink" Target="http://www.library.yale.edu/" TargetMode="External"/><Relationship Id="rId12" Type="http://schemas.openxmlformats.org/officeDocument/2006/relationships/hyperlink" Target="http://www.yale.edu/drama/" TargetMode="External"/><Relationship Id="rId17" Type="http://schemas.openxmlformats.org/officeDocument/2006/relationships/hyperlink" Target="http://info.med.yale.edu/ysm" TargetMode="External"/><Relationship Id="rId2" Type="http://schemas.openxmlformats.org/officeDocument/2006/relationships/slide" Target="../slides/slide3.xml"/><Relationship Id="rId16" Type="http://schemas.openxmlformats.org/officeDocument/2006/relationships/hyperlink" Target="http://mba.yale.edu/index.shtml" TargetMode="External"/><Relationship Id="rId20" Type="http://schemas.openxmlformats.org/officeDocument/2006/relationships/hyperlink" Target="http://publichealth.yale.edu/" TargetMode="External"/><Relationship Id="rId1" Type="http://schemas.openxmlformats.org/officeDocument/2006/relationships/notesMaster" Target="../notesMasters/notesMaster1.xml"/><Relationship Id="rId6" Type="http://schemas.openxmlformats.org/officeDocument/2006/relationships/hyperlink" Target="http://www.yale.edu/departments/index.html" TargetMode="External"/><Relationship Id="rId11" Type="http://schemas.openxmlformats.org/officeDocument/2006/relationships/hyperlink" Target="http://www.yale.edu/divinity/" TargetMode="External"/><Relationship Id="rId5" Type="http://schemas.openxmlformats.org/officeDocument/2006/relationships/hyperlink" Target="http://www.yale.edu/schools/index.html" TargetMode="External"/><Relationship Id="rId15" Type="http://schemas.openxmlformats.org/officeDocument/2006/relationships/hyperlink" Target="http://www.law.yale.edu/" TargetMode="External"/><Relationship Id="rId10" Type="http://schemas.openxmlformats.org/officeDocument/2006/relationships/hyperlink" Target="http://www.yale.edu/art/" TargetMode="External"/><Relationship Id="rId19" Type="http://schemas.openxmlformats.org/officeDocument/2006/relationships/hyperlink" Target="http://nursing.yale.edu/" TargetMode="External"/><Relationship Id="rId4" Type="http://schemas.openxmlformats.org/officeDocument/2006/relationships/hyperlink" Target="http://www.yale.edu/graduateschool/" TargetMode="External"/><Relationship Id="rId9" Type="http://schemas.openxmlformats.org/officeDocument/2006/relationships/hyperlink" Target="http://www.architecture.yale.edu/drupal/" TargetMode="External"/><Relationship Id="rId14" Type="http://schemas.openxmlformats.org/officeDocument/2006/relationships/hyperlink" Target="http://environment.yale.edu/"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yale.edu/museums/index.html" TargetMode="External"/><Relationship Id="rId13" Type="http://schemas.openxmlformats.org/officeDocument/2006/relationships/hyperlink" Target="http://www.seas.yale.edu/" TargetMode="External"/><Relationship Id="rId18" Type="http://schemas.openxmlformats.org/officeDocument/2006/relationships/hyperlink" Target="http://www.yale.edu/music/ysm.html" TargetMode="External"/><Relationship Id="rId3" Type="http://schemas.openxmlformats.org/officeDocument/2006/relationships/hyperlink" Target="http://www.yale.edu/yalecollege/index.html" TargetMode="External"/><Relationship Id="rId21" Type="http://schemas.openxmlformats.org/officeDocument/2006/relationships/hyperlink" Target="http://www.yale.edu/ism/" TargetMode="External"/><Relationship Id="rId7" Type="http://schemas.openxmlformats.org/officeDocument/2006/relationships/hyperlink" Target="http://www.library.yale.edu/" TargetMode="External"/><Relationship Id="rId12" Type="http://schemas.openxmlformats.org/officeDocument/2006/relationships/hyperlink" Target="http://www.yale.edu/drama/" TargetMode="External"/><Relationship Id="rId17" Type="http://schemas.openxmlformats.org/officeDocument/2006/relationships/hyperlink" Target="http://info.med.yale.edu/ysm" TargetMode="External"/><Relationship Id="rId2" Type="http://schemas.openxmlformats.org/officeDocument/2006/relationships/slide" Target="../slides/slide4.xml"/><Relationship Id="rId16" Type="http://schemas.openxmlformats.org/officeDocument/2006/relationships/hyperlink" Target="http://mba.yale.edu/index.shtml" TargetMode="External"/><Relationship Id="rId20" Type="http://schemas.openxmlformats.org/officeDocument/2006/relationships/hyperlink" Target="http://publichealth.yale.edu/" TargetMode="External"/><Relationship Id="rId1" Type="http://schemas.openxmlformats.org/officeDocument/2006/relationships/notesMaster" Target="../notesMasters/notesMaster1.xml"/><Relationship Id="rId6" Type="http://schemas.openxmlformats.org/officeDocument/2006/relationships/hyperlink" Target="http://www.yale.edu/departments/index.html" TargetMode="External"/><Relationship Id="rId11" Type="http://schemas.openxmlformats.org/officeDocument/2006/relationships/hyperlink" Target="http://www.yale.edu/divinity/" TargetMode="External"/><Relationship Id="rId5" Type="http://schemas.openxmlformats.org/officeDocument/2006/relationships/hyperlink" Target="http://www.yale.edu/schools/index.html" TargetMode="External"/><Relationship Id="rId15" Type="http://schemas.openxmlformats.org/officeDocument/2006/relationships/hyperlink" Target="http://www.law.yale.edu/" TargetMode="External"/><Relationship Id="rId10" Type="http://schemas.openxmlformats.org/officeDocument/2006/relationships/hyperlink" Target="http://www.yale.edu/art/" TargetMode="External"/><Relationship Id="rId19" Type="http://schemas.openxmlformats.org/officeDocument/2006/relationships/hyperlink" Target="http://nursing.yale.edu/" TargetMode="External"/><Relationship Id="rId4" Type="http://schemas.openxmlformats.org/officeDocument/2006/relationships/hyperlink" Target="http://www.yale.edu/graduateschool/" TargetMode="External"/><Relationship Id="rId9" Type="http://schemas.openxmlformats.org/officeDocument/2006/relationships/hyperlink" Target="http://www.architecture.yale.edu/drupal/" TargetMode="External"/><Relationship Id="rId14" Type="http://schemas.openxmlformats.org/officeDocument/2006/relationships/hyperlink" Target="http://environment.yale.edu/"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yale.edu/museums/index.html" TargetMode="External"/><Relationship Id="rId13" Type="http://schemas.openxmlformats.org/officeDocument/2006/relationships/hyperlink" Target="http://www.seas.yale.edu/" TargetMode="External"/><Relationship Id="rId18" Type="http://schemas.openxmlformats.org/officeDocument/2006/relationships/hyperlink" Target="http://www.yale.edu/music/ysm.html" TargetMode="External"/><Relationship Id="rId3" Type="http://schemas.openxmlformats.org/officeDocument/2006/relationships/hyperlink" Target="http://www.yale.edu/yalecollege/index.html" TargetMode="External"/><Relationship Id="rId21" Type="http://schemas.openxmlformats.org/officeDocument/2006/relationships/hyperlink" Target="http://www.yale.edu/ism/" TargetMode="External"/><Relationship Id="rId7" Type="http://schemas.openxmlformats.org/officeDocument/2006/relationships/hyperlink" Target="http://www.library.yale.edu/" TargetMode="External"/><Relationship Id="rId12" Type="http://schemas.openxmlformats.org/officeDocument/2006/relationships/hyperlink" Target="http://www.yale.edu/drama/" TargetMode="External"/><Relationship Id="rId17" Type="http://schemas.openxmlformats.org/officeDocument/2006/relationships/hyperlink" Target="http://info.med.yale.edu/ysm" TargetMode="External"/><Relationship Id="rId2" Type="http://schemas.openxmlformats.org/officeDocument/2006/relationships/slide" Target="../slides/slide5.xml"/><Relationship Id="rId16" Type="http://schemas.openxmlformats.org/officeDocument/2006/relationships/hyperlink" Target="http://mba.yale.edu/index.shtml" TargetMode="External"/><Relationship Id="rId20" Type="http://schemas.openxmlformats.org/officeDocument/2006/relationships/hyperlink" Target="http://publichealth.yale.edu/" TargetMode="External"/><Relationship Id="rId1" Type="http://schemas.openxmlformats.org/officeDocument/2006/relationships/notesMaster" Target="../notesMasters/notesMaster1.xml"/><Relationship Id="rId6" Type="http://schemas.openxmlformats.org/officeDocument/2006/relationships/hyperlink" Target="http://www.yale.edu/departments/index.html" TargetMode="External"/><Relationship Id="rId11" Type="http://schemas.openxmlformats.org/officeDocument/2006/relationships/hyperlink" Target="http://www.yale.edu/divinity/" TargetMode="External"/><Relationship Id="rId5" Type="http://schemas.openxmlformats.org/officeDocument/2006/relationships/hyperlink" Target="http://www.yale.edu/schools/index.html" TargetMode="External"/><Relationship Id="rId15" Type="http://schemas.openxmlformats.org/officeDocument/2006/relationships/hyperlink" Target="http://www.law.yale.edu/" TargetMode="External"/><Relationship Id="rId10" Type="http://schemas.openxmlformats.org/officeDocument/2006/relationships/hyperlink" Target="http://www.yale.edu/art/" TargetMode="External"/><Relationship Id="rId19" Type="http://schemas.openxmlformats.org/officeDocument/2006/relationships/hyperlink" Target="http://nursing.yale.edu/" TargetMode="External"/><Relationship Id="rId4" Type="http://schemas.openxmlformats.org/officeDocument/2006/relationships/hyperlink" Target="http://www.yale.edu/graduateschool/" TargetMode="External"/><Relationship Id="rId9" Type="http://schemas.openxmlformats.org/officeDocument/2006/relationships/hyperlink" Target="http://www.architecture.yale.edu/drupal/" TargetMode="External"/><Relationship Id="rId14" Type="http://schemas.openxmlformats.org/officeDocument/2006/relationships/hyperlink" Target="http://environment.yale.edu/"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ale.edu/yalecollege/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yale.edu/schools/index.html" TargetMode="External"/><Relationship Id="rId4" Type="http://schemas.openxmlformats.org/officeDocument/2006/relationships/hyperlink" Target="http://www.yale.edu/graduateschoo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BA1F9D-CCC9-43F6-B539-A1121343136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marL="231222" indent="-231222" fontAlgn="auto">
              <a:spcBef>
                <a:spcPts val="0"/>
              </a:spcBef>
              <a:spcAft>
                <a:spcPts val="0"/>
              </a:spcAft>
              <a:defRPr/>
            </a:pPr>
            <a:r>
              <a:rPr lang="en-US" dirty="0" smtClean="0"/>
              <a:t>ODAI Advisory Committee = Digital Asset Infrastructure Strategy</a:t>
            </a:r>
          </a:p>
          <a:p>
            <a:pPr marL="231222" indent="-231222" fontAlgn="auto">
              <a:spcBef>
                <a:spcPts val="0"/>
              </a:spcBef>
              <a:spcAft>
                <a:spcPts val="0"/>
              </a:spcAft>
              <a:defRPr/>
            </a:pPr>
            <a:r>
              <a:rPr lang="en-US" dirty="0" smtClean="0"/>
              <a:t>	Strategic priorities, resource identification, and policy approval.</a:t>
            </a:r>
          </a:p>
          <a:p>
            <a:pPr marL="231222" indent="-231222" fontAlgn="auto">
              <a:spcBef>
                <a:spcPts val="0"/>
              </a:spcBef>
              <a:spcAft>
                <a:spcPts val="0"/>
              </a:spcAft>
              <a:defRPr/>
            </a:pPr>
            <a:endParaRPr lang="en-US" dirty="0" smtClean="0"/>
          </a:p>
          <a:p>
            <a:pPr marL="231222" indent="-231222" fontAlgn="auto">
              <a:spcBef>
                <a:spcPts val="0"/>
              </a:spcBef>
              <a:spcAft>
                <a:spcPts val="0"/>
              </a:spcAft>
              <a:defRPr/>
            </a:pPr>
            <a:r>
              <a:rPr lang="en-US" dirty="0" smtClean="0"/>
              <a:t>Yale Digital Commons = Shared services, tools, platforms, content. </a:t>
            </a:r>
          </a:p>
          <a:p>
            <a:pPr marL="231222" indent="-231222" fontAlgn="auto">
              <a:spcBef>
                <a:spcPts val="0"/>
              </a:spcBef>
              <a:spcAft>
                <a:spcPts val="0"/>
              </a:spcAft>
              <a:defRPr/>
            </a:pPr>
            <a:r>
              <a:rPr lang="en-US" dirty="0" smtClean="0"/>
              <a:t>	Advisory committee develops and supports tactical priorities for the YDC. Communicates departmental needs and works with ODAI to develop campus-wide shared goals and action items. Aligns departmental digital infrastructure goals. Advises ODAI on YDC architecture. Reviews YDC project proposals. Proposes projects to further shared goals. Communicates progress and needs back to individual department directors. Identifies policy and practice needs and communicates them to the Steering Committee on Policy and Shared Practice.  Acts as an advocacy group for the concept of the Yale Digital Commons. YDC members communicate to ODAI about their department decisions about team membership. ODAI forms cross-domain project teams with YDC Committee advice. Membership requires that the department has joined the YDC as a full partner. Department appoints representative with recommendations as-needed from ODAI.</a:t>
            </a:r>
          </a:p>
          <a:p>
            <a:pPr marL="231222" indent="-231222" fontAlgn="auto">
              <a:spcBef>
                <a:spcPts val="0"/>
              </a:spcBef>
              <a:spcAft>
                <a:spcPts val="0"/>
              </a:spcAft>
              <a:defRPr/>
            </a:pPr>
            <a:endParaRPr lang="en-US" dirty="0" smtClean="0"/>
          </a:p>
          <a:p>
            <a:pPr marL="231222" indent="-231222" fontAlgn="auto">
              <a:spcBef>
                <a:spcPts val="0"/>
              </a:spcBef>
              <a:spcAft>
                <a:spcPts val="0"/>
              </a:spcAft>
              <a:defRPr/>
            </a:pPr>
            <a:r>
              <a:rPr lang="en-US" dirty="0" smtClean="0"/>
              <a:t>Steering Committee on Policy and Shared practice = Develops framework for policies and practices needed to support a shared digital content infrastructure and to optimize resources for the life cycle management of digital content. Appoints task specific working groups to develop shared practices. Reviews and vets practices with YDC Advisory Committee. Develops, vets, and/or commissions policy development for recommendation to the ODAI Advisory Committee.  </a:t>
            </a:r>
          </a:p>
          <a:p>
            <a:pPr marL="231222" indent="-231222" fontAlgn="auto">
              <a:spcBef>
                <a:spcPts val="0"/>
              </a:spcBef>
              <a:spcAft>
                <a:spcPts val="0"/>
              </a:spcAft>
              <a:defRPr/>
            </a:pPr>
            <a:endParaRPr lang="en-US" dirty="0" smtClean="0"/>
          </a:p>
          <a:p>
            <a:pPr marL="231222" indent="-231222" fontAlgn="auto">
              <a:spcBef>
                <a:spcPts val="0"/>
              </a:spcBef>
              <a:spcAft>
                <a:spcPts val="0"/>
              </a:spcAft>
              <a:defRPr/>
            </a:pPr>
            <a:r>
              <a:rPr lang="en-US" dirty="0" smtClean="0"/>
              <a:t>Shared Practice working group – formed by the Steering Committee to develop specific shared practices.</a:t>
            </a:r>
          </a:p>
          <a:p>
            <a:pPr marL="231222" indent="-231222" fontAlgn="auto">
              <a:spcBef>
                <a:spcPts val="0"/>
              </a:spcBef>
              <a:spcAft>
                <a:spcPts val="0"/>
              </a:spcAft>
              <a:defRPr/>
            </a:pPr>
            <a:endParaRPr lang="en-US" dirty="0" smtClean="0"/>
          </a:p>
          <a:p>
            <a:pPr marL="231222" indent="-231222" fontAlgn="auto">
              <a:spcBef>
                <a:spcPts val="0"/>
              </a:spcBef>
              <a:spcAft>
                <a:spcPts val="0"/>
              </a:spcAft>
              <a:defRPr/>
            </a:pPr>
            <a:r>
              <a:rPr lang="en-US" dirty="0" smtClean="0"/>
              <a:t>Planning Committee for Digital Preservation – appointed by ODAI for long-term planning and coordination with YDC. Develops policies and shared practice associated with digital preservation .</a:t>
            </a:r>
          </a:p>
          <a:p>
            <a:pPr marL="231222" indent="-231222" fontAlgn="auto">
              <a:spcBef>
                <a:spcPts val="0"/>
              </a:spcBef>
              <a:spcAft>
                <a:spcPts val="0"/>
              </a:spcAft>
              <a:defRPr/>
            </a:pPr>
            <a:endParaRPr lang="en-US" dirty="0" smtClean="0"/>
          </a:p>
          <a:p>
            <a:pPr marL="231222" indent="-231222" fontAlgn="auto">
              <a:spcBef>
                <a:spcPts val="0"/>
              </a:spcBef>
              <a:spcAft>
                <a:spcPts val="0"/>
              </a:spcAft>
              <a:defRPr/>
            </a:pPr>
            <a:r>
              <a:rPr lang="en-US" dirty="0" smtClean="0"/>
              <a:t>YDC users’ group – loosely formed large-group of participants from the YDC partners meets periodically to discuss and share information on technical issues associated with the YDC.  Forum for existing and past project teams. Project partners and potential YDC partners may also participate.</a:t>
            </a:r>
          </a:p>
          <a:p>
            <a:pPr marL="231222" indent="-231222" fontAlgn="auto">
              <a:spcBef>
                <a:spcPts val="0"/>
              </a:spcBef>
              <a:spcAft>
                <a:spcPts val="0"/>
              </a:spcAft>
              <a:defRPr/>
            </a:pPr>
            <a:endParaRPr lang="en-US" dirty="0" smtClean="0"/>
          </a:p>
          <a:p>
            <a:pPr marL="231222" indent="-231222" fontAlgn="auto">
              <a:spcBef>
                <a:spcPts val="0"/>
              </a:spcBef>
              <a:spcAft>
                <a:spcPts val="0"/>
              </a:spcAft>
              <a:defRPr/>
            </a:pPr>
            <a:r>
              <a:rPr lang="en-US" dirty="0" smtClean="0"/>
              <a:t>Project Teams – Address discrete development projects. Members appointed by their department. Teams formed and led by ODAI.</a:t>
            </a:r>
          </a:p>
          <a:p>
            <a:pPr fontAlgn="auto">
              <a:spcBef>
                <a:spcPts val="0"/>
              </a:spcBef>
              <a:spcAft>
                <a:spcPts val="0"/>
              </a:spcAft>
              <a:defRPr/>
            </a:pPr>
            <a:endParaRPr lang="en-US" dirty="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359BA4-D77F-496F-9622-CADF99F56661}" type="slidenum">
              <a:rPr lang="en-US"/>
              <a:pPr fontAlgn="base">
                <a:spcBef>
                  <a:spcPct val="0"/>
                </a:spcBef>
                <a:spcAft>
                  <a:spcPct val="0"/>
                </a:spcAft>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243" name="Rectangle 2"/>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n-US" sz="1300" dirty="0" smtClean="0">
                <a:latin typeface="ITC Officina Sans Book" charset="0"/>
                <a:sym typeface="ITC Officina Sans Book" charset="0"/>
              </a:rPr>
              <a:t>The value chain of academic information links disciplinary domains, local scholar's workbenches, and global dissemination.</a:t>
            </a:r>
          </a:p>
          <a:p>
            <a:pPr eaLnBrk="1" hangingPunct="1">
              <a:spcBef>
                <a:spcPct val="0"/>
              </a:spcBef>
              <a:defRPr/>
            </a:pPr>
            <a:r>
              <a:rPr lang="en-US" sz="1300" dirty="0" smtClean="0">
                <a:latin typeface="ITC Officina Sans Book" charset="0"/>
                <a:sym typeface="ITC Officina Sans Book" charset="0"/>
              </a:rPr>
              <a:t>&lt;Click&gt;</a:t>
            </a:r>
          </a:p>
          <a:p>
            <a:pPr eaLnBrk="1" hangingPunct="1">
              <a:spcBef>
                <a:spcPct val="0"/>
              </a:spcBef>
              <a:defRPr/>
            </a:pPr>
            <a:r>
              <a:rPr lang="en-US" sz="1300" dirty="0" smtClean="0">
                <a:latin typeface="ITC Officina Sans Book" charset="0"/>
                <a:sym typeface="ITC Officina Sans Book" charset="0"/>
              </a:rPr>
              <a:t>Institutional stewardship requires infrastructure to fully complete the value chain and in so doing, support the full lifecycle of digital information.</a:t>
            </a:r>
          </a:p>
          <a:p>
            <a:pPr eaLnBrk="1" hangingPunct="1">
              <a:spcBef>
                <a:spcPct val="0"/>
              </a:spcBef>
              <a:defRPr/>
            </a:pPr>
            <a:r>
              <a:rPr lang="en-US" sz="1300" dirty="0" smtClean="0">
                <a:latin typeface="ITC Officina Sans Book" charset="0"/>
                <a:sym typeface="ITC Officina Sans Book" charset="0"/>
              </a:rPr>
              <a:t>&lt;Click&gt;</a:t>
            </a:r>
          </a:p>
          <a:p>
            <a:pPr eaLnBrk="1" hangingPunct="1">
              <a:spcBef>
                <a:spcPct val="0"/>
              </a:spcBef>
              <a:defRPr/>
            </a:pPr>
            <a:r>
              <a:rPr lang="en-US" sz="1300" dirty="0" smtClean="0">
                <a:latin typeface="ITC Officina Sans Book" charset="0"/>
                <a:sym typeface="ITC Officina Sans Book" charset="0"/>
              </a:rPr>
              <a:t>Different types of digital assets require different management environments. Digital media, has different requirements to gene sequencing data, has different requirements to web content. Therefore, a modular approach with different management environments can be expected.</a:t>
            </a:r>
          </a:p>
          <a:p>
            <a:pPr eaLnBrk="1" hangingPunct="1">
              <a:spcBef>
                <a:spcPct val="0"/>
              </a:spcBef>
              <a:defRPr/>
            </a:pPr>
            <a:r>
              <a:rPr lang="en-US" sz="1300" dirty="0" smtClean="0">
                <a:latin typeface="ITC Officina Sans Book" charset="0"/>
                <a:sym typeface="ITC Officina Sans Book" charset="0"/>
              </a:rPr>
              <a:t>&lt;Click&gt;</a:t>
            </a:r>
          </a:p>
          <a:p>
            <a:pPr eaLnBrk="1" hangingPunct="1">
              <a:spcBef>
                <a:spcPct val="0"/>
              </a:spcBef>
              <a:defRPr/>
            </a:pPr>
            <a:r>
              <a:rPr lang="en-US" sz="1300" dirty="0" smtClean="0">
                <a:latin typeface="ITC Officina Sans Book" charset="0"/>
                <a:sym typeface="ITC Officina Sans Book" charset="0"/>
              </a:rPr>
              <a:t>Standardized packaging, information, and messaging provide the connective tissue between these environments.</a:t>
            </a:r>
          </a:p>
          <a:p>
            <a:pPr eaLnBrk="1" hangingPunct="1">
              <a:spcBef>
                <a:spcPct val="0"/>
              </a:spcBef>
              <a:defRPr/>
            </a:pPr>
            <a:r>
              <a:rPr lang="en-US" sz="1300" dirty="0" smtClean="0">
                <a:latin typeface="ITC Officina Sans Book" charset="0"/>
                <a:sym typeface="ITC Officina Sans Book" charset="0"/>
              </a:rPr>
              <a:t>&lt;Click&gt;</a:t>
            </a:r>
          </a:p>
          <a:p>
            <a:pPr eaLnBrk="1" hangingPunct="1">
              <a:spcBef>
                <a:spcPct val="0"/>
              </a:spcBef>
              <a:defRPr/>
            </a:pPr>
            <a:r>
              <a:rPr lang="en-US" sz="1300" dirty="0" smtClean="0">
                <a:latin typeface="ITC Officina Sans Book" charset="0"/>
                <a:sym typeface="ITC Officina Sans Book" charset="0"/>
              </a:rPr>
              <a:t>Discreet services and processes can be provided within management environments or independently.</a:t>
            </a:r>
          </a:p>
          <a:p>
            <a:pPr eaLnBrk="1" hangingPunct="1">
              <a:spcBef>
                <a:spcPct val="0"/>
              </a:spcBef>
              <a:defRPr/>
            </a:pPr>
            <a:r>
              <a:rPr lang="en-US" sz="1300" dirty="0" smtClean="0">
                <a:latin typeface="ITC Officina Sans Book" charset="0"/>
                <a:sym typeface="ITC Officina Sans Book" charset="0"/>
              </a:rPr>
              <a:t>&lt;Click&gt;</a:t>
            </a:r>
          </a:p>
          <a:p>
            <a:pPr eaLnBrk="1" hangingPunct="1">
              <a:spcBef>
                <a:spcPct val="0"/>
              </a:spcBef>
              <a:defRPr/>
            </a:pPr>
            <a:r>
              <a:rPr lang="en-US" sz="1300" dirty="0" smtClean="0">
                <a:latin typeface="ITC Officina Sans Book" charset="0"/>
                <a:sym typeface="ITC Officina Sans Book" charset="0"/>
              </a:rPr>
              <a:t>All of this is layered atop a robust hard infrastructure of network, processing, and storage.</a:t>
            </a:r>
          </a:p>
          <a:p>
            <a:pPr eaLnBrk="1" hangingPunct="1">
              <a:spcBef>
                <a:spcPct val="0"/>
              </a:spcBef>
              <a:defRPr/>
            </a:pPr>
            <a:endParaRPr lang="en-US" sz="3000" dirty="0" smtClean="0">
              <a:latin typeface="Lucida Grande" charset="0"/>
              <a:sym typeface="Lucida Grande"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708481D-C21D-479E-9E8E-5275D9A0730F}" type="slidenum">
              <a:rPr lang="en-US" smtClean="0"/>
              <a:pPr>
                <a:defRPr/>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solidFill>
                  <a:srgbClr val="C00000"/>
                </a:solidFill>
                <a:latin typeface="Arial" pitchFamily="34" charset="0"/>
                <a:cs typeface="Arial" pitchFamily="34" charset="0"/>
              </a:rPr>
              <a:t>Be both a strategic and a tactical leader (implementation is critical)</a:t>
            </a:r>
            <a:r>
              <a:rPr lang="en-US" smtClean="0">
                <a:solidFill>
                  <a:srgbClr val="C00000"/>
                </a:solidFill>
              </a:rPr>
              <a:t>. </a:t>
            </a:r>
          </a:p>
          <a:p>
            <a:r>
              <a:rPr lang="en-US" smtClean="0">
                <a:solidFill>
                  <a:srgbClr val="C00000"/>
                </a:solidFill>
              </a:rPr>
              <a:t>For example, the DAM </a:t>
            </a:r>
          </a:p>
          <a:p>
            <a:r>
              <a:rPr lang="en-US" smtClean="0">
                <a:solidFill>
                  <a:srgbClr val="C00000"/>
                </a:solidFill>
              </a:rPr>
              <a:t>Needed to build the community of practioners – create the bonds of mutual effort and dependancies</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F708481D-C21D-479E-9E8E-5275D9A0730F}"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563C94E-2B16-407A-95E3-123B83858AC4}" type="slidenum">
              <a:rPr lang="en-US" smtClean="0"/>
              <a:pPr>
                <a:defRPr/>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B0B6D12D-C612-48CB-9234-97CB2FBEDE37}"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2840ED-30A8-4BF9-BA59-032B40C6AB2E}" type="slidenum">
              <a:rPr lang="en-US" smtClean="0"/>
              <a:pPr>
                <a:defRPr/>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 institution older than the republic, founded on a donation of books and goods,</a:t>
            </a:r>
          </a:p>
          <a:p>
            <a:r>
              <a:rPr lang="en-US" smtClean="0"/>
              <a:t>Yale University comprises three major academic components: </a:t>
            </a:r>
            <a:r>
              <a:rPr lang="en-US" smtClean="0">
                <a:hlinkClick r:id="rId3"/>
              </a:rPr>
              <a:t>Yale College</a:t>
            </a:r>
            <a:r>
              <a:rPr lang="en-US" smtClean="0"/>
              <a:t> (the undergraduate program), the </a:t>
            </a:r>
            <a:r>
              <a:rPr lang="en-US" smtClean="0">
                <a:hlinkClick r:id="rId4"/>
              </a:rPr>
              <a:t>Graduate School of Arts and Sciences</a:t>
            </a:r>
            <a:r>
              <a:rPr lang="en-US" smtClean="0"/>
              <a:t>, and the 13 </a:t>
            </a:r>
            <a:r>
              <a:rPr lang="en-US" smtClean="0">
                <a:hlinkClick r:id="rId5"/>
              </a:rPr>
              <a:t>professional schools</a:t>
            </a:r>
            <a:r>
              <a:rPr lang="en-US" smtClean="0"/>
              <a:t>. In addition, Yale encompasses a wide array of </a:t>
            </a:r>
            <a:r>
              <a:rPr lang="en-US" smtClean="0">
                <a:hlinkClick r:id="rId6"/>
              </a:rPr>
              <a:t>centers and programs</a:t>
            </a:r>
            <a:r>
              <a:rPr lang="en-US" smtClean="0"/>
              <a:t>, </a:t>
            </a:r>
            <a:r>
              <a:rPr lang="en-US" smtClean="0">
                <a:hlinkClick r:id="rId7"/>
              </a:rPr>
              <a:t>libraries</a:t>
            </a:r>
            <a:r>
              <a:rPr lang="en-US" smtClean="0"/>
              <a:t>, </a:t>
            </a:r>
            <a:r>
              <a:rPr lang="en-US" smtClean="0">
                <a:hlinkClick r:id="rId8"/>
              </a:rPr>
              <a:t>museums</a:t>
            </a:r>
            <a:r>
              <a:rPr lang="en-US" smtClean="0"/>
              <a:t>, and administrative support offices. Approximately 11,250 students attend Yale.</a:t>
            </a:r>
          </a:p>
          <a:p>
            <a:r>
              <a:rPr lang="en-US" b="1" smtClean="0"/>
              <a:t>Professional Schools</a:t>
            </a:r>
          </a:p>
          <a:p>
            <a:r>
              <a:rPr lang="en-US" smtClean="0">
                <a:hlinkClick r:id="rId9"/>
              </a:rPr>
              <a:t>School of Architecture</a:t>
            </a:r>
            <a:r>
              <a:rPr lang="en-US" smtClean="0"/>
              <a:t> </a:t>
            </a:r>
          </a:p>
          <a:p>
            <a:r>
              <a:rPr lang="en-US" smtClean="0">
                <a:hlinkClick r:id="rId10"/>
              </a:rPr>
              <a:t>School of Art</a:t>
            </a:r>
            <a:endParaRPr lang="en-US" smtClean="0"/>
          </a:p>
          <a:p>
            <a:r>
              <a:rPr lang="en-US" smtClean="0">
                <a:hlinkClick r:id="rId11"/>
              </a:rPr>
              <a:t>Divinity School</a:t>
            </a:r>
            <a:endParaRPr lang="en-US" smtClean="0"/>
          </a:p>
          <a:p>
            <a:r>
              <a:rPr lang="en-US" smtClean="0">
                <a:hlinkClick r:id="rId12"/>
              </a:rPr>
              <a:t>School of Drama</a:t>
            </a:r>
            <a:endParaRPr lang="en-US" smtClean="0"/>
          </a:p>
          <a:p>
            <a:r>
              <a:rPr lang="en-US" smtClean="0">
                <a:hlinkClick r:id="rId13"/>
              </a:rPr>
              <a:t>School of Engineering &amp; Applied Science</a:t>
            </a:r>
            <a:endParaRPr lang="en-US" smtClean="0"/>
          </a:p>
          <a:p>
            <a:r>
              <a:rPr lang="en-US" smtClean="0">
                <a:hlinkClick r:id="rId14"/>
              </a:rPr>
              <a:t>School of Forestry &amp; Environmental Studies</a:t>
            </a:r>
            <a:endParaRPr lang="en-US" smtClean="0"/>
          </a:p>
          <a:p>
            <a:r>
              <a:rPr lang="en-US" smtClean="0">
                <a:hlinkClick r:id="rId15"/>
              </a:rPr>
              <a:t>Law School</a:t>
            </a:r>
            <a:r>
              <a:rPr lang="en-US" smtClean="0"/>
              <a:t> </a:t>
            </a:r>
          </a:p>
          <a:p>
            <a:r>
              <a:rPr lang="en-US" smtClean="0">
                <a:hlinkClick r:id="rId16"/>
              </a:rPr>
              <a:t>School of Management</a:t>
            </a:r>
            <a:r>
              <a:rPr lang="en-US" smtClean="0"/>
              <a:t> </a:t>
            </a:r>
          </a:p>
          <a:p>
            <a:r>
              <a:rPr lang="en-US" smtClean="0">
                <a:hlinkClick r:id="rId17"/>
              </a:rPr>
              <a:t>School of Medicine</a:t>
            </a:r>
            <a:endParaRPr lang="en-US" smtClean="0"/>
          </a:p>
          <a:p>
            <a:r>
              <a:rPr lang="en-US" smtClean="0">
                <a:hlinkClick r:id="rId18"/>
              </a:rPr>
              <a:t>School of Music</a:t>
            </a:r>
            <a:endParaRPr lang="en-US" smtClean="0"/>
          </a:p>
          <a:p>
            <a:r>
              <a:rPr lang="en-US" smtClean="0">
                <a:hlinkClick r:id="rId19"/>
              </a:rPr>
              <a:t>School of Nursing</a:t>
            </a:r>
            <a:endParaRPr lang="en-US" smtClean="0"/>
          </a:p>
          <a:p>
            <a:r>
              <a:rPr lang="en-US" smtClean="0">
                <a:hlinkClick r:id="rId20"/>
              </a:rPr>
              <a:t>School of Public Health</a:t>
            </a:r>
            <a:endParaRPr lang="en-US" smtClean="0"/>
          </a:p>
          <a:p>
            <a:r>
              <a:rPr lang="en-US" smtClean="0">
                <a:hlinkClick r:id="rId21"/>
              </a:rPr>
              <a:t>Institute of Sacred Music</a:t>
            </a:r>
            <a:endParaRPr lang="en-US" smtClean="0"/>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7D7AE955-D2BD-4715-B25F-9BB8C9AED2FC}"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 institution older than the republic, founded on a donation of books and goods,</a:t>
            </a:r>
          </a:p>
          <a:p>
            <a:r>
              <a:rPr lang="en-US" smtClean="0"/>
              <a:t>Yale University comprises three major academic components: </a:t>
            </a:r>
            <a:r>
              <a:rPr lang="en-US" smtClean="0">
                <a:hlinkClick r:id="rId3"/>
              </a:rPr>
              <a:t>Yale College</a:t>
            </a:r>
            <a:r>
              <a:rPr lang="en-US" smtClean="0"/>
              <a:t> (the undergraduate program), the </a:t>
            </a:r>
            <a:r>
              <a:rPr lang="en-US" smtClean="0">
                <a:hlinkClick r:id="rId4"/>
              </a:rPr>
              <a:t>Graduate School of Arts and Sciences</a:t>
            </a:r>
            <a:r>
              <a:rPr lang="en-US" smtClean="0"/>
              <a:t>, and the 13 </a:t>
            </a:r>
            <a:r>
              <a:rPr lang="en-US" smtClean="0">
                <a:hlinkClick r:id="rId5"/>
              </a:rPr>
              <a:t>professional schools</a:t>
            </a:r>
            <a:r>
              <a:rPr lang="en-US" smtClean="0"/>
              <a:t>. In addition, Yale encompasses a wide array of </a:t>
            </a:r>
            <a:r>
              <a:rPr lang="en-US" smtClean="0">
                <a:hlinkClick r:id="rId6"/>
              </a:rPr>
              <a:t>centers and programs</a:t>
            </a:r>
            <a:r>
              <a:rPr lang="en-US" smtClean="0"/>
              <a:t>, </a:t>
            </a:r>
            <a:r>
              <a:rPr lang="en-US" smtClean="0">
                <a:hlinkClick r:id="rId7"/>
              </a:rPr>
              <a:t>libraries</a:t>
            </a:r>
            <a:r>
              <a:rPr lang="en-US" smtClean="0"/>
              <a:t>, </a:t>
            </a:r>
            <a:r>
              <a:rPr lang="en-US" smtClean="0">
                <a:hlinkClick r:id="rId8"/>
              </a:rPr>
              <a:t>museums</a:t>
            </a:r>
            <a:r>
              <a:rPr lang="en-US" smtClean="0"/>
              <a:t>, and administrative support offices. Approximately 11,250 students attend Yale.</a:t>
            </a:r>
          </a:p>
          <a:p>
            <a:r>
              <a:rPr lang="en-US" b="1" smtClean="0"/>
              <a:t>Professional Schools</a:t>
            </a:r>
          </a:p>
          <a:p>
            <a:r>
              <a:rPr lang="en-US" smtClean="0">
                <a:hlinkClick r:id="rId9"/>
              </a:rPr>
              <a:t>School of Architecture</a:t>
            </a:r>
            <a:r>
              <a:rPr lang="en-US" smtClean="0"/>
              <a:t> </a:t>
            </a:r>
          </a:p>
          <a:p>
            <a:r>
              <a:rPr lang="en-US" smtClean="0">
                <a:hlinkClick r:id="rId10"/>
              </a:rPr>
              <a:t>School of Art</a:t>
            </a:r>
            <a:endParaRPr lang="en-US" smtClean="0"/>
          </a:p>
          <a:p>
            <a:r>
              <a:rPr lang="en-US" smtClean="0">
                <a:hlinkClick r:id="rId11"/>
              </a:rPr>
              <a:t>Divinity School</a:t>
            </a:r>
            <a:endParaRPr lang="en-US" smtClean="0"/>
          </a:p>
          <a:p>
            <a:r>
              <a:rPr lang="en-US" smtClean="0">
                <a:hlinkClick r:id="rId12"/>
              </a:rPr>
              <a:t>School of Drama</a:t>
            </a:r>
            <a:endParaRPr lang="en-US" smtClean="0"/>
          </a:p>
          <a:p>
            <a:r>
              <a:rPr lang="en-US" smtClean="0">
                <a:hlinkClick r:id="rId13"/>
              </a:rPr>
              <a:t>School of Engineering &amp; Applied Science</a:t>
            </a:r>
            <a:endParaRPr lang="en-US" smtClean="0"/>
          </a:p>
          <a:p>
            <a:r>
              <a:rPr lang="en-US" smtClean="0">
                <a:hlinkClick r:id="rId14"/>
              </a:rPr>
              <a:t>School of Forestry &amp; Environmental Studies</a:t>
            </a:r>
            <a:endParaRPr lang="en-US" smtClean="0"/>
          </a:p>
          <a:p>
            <a:r>
              <a:rPr lang="en-US" smtClean="0">
                <a:hlinkClick r:id="rId15"/>
              </a:rPr>
              <a:t>Law School</a:t>
            </a:r>
            <a:r>
              <a:rPr lang="en-US" smtClean="0"/>
              <a:t> </a:t>
            </a:r>
          </a:p>
          <a:p>
            <a:r>
              <a:rPr lang="en-US" smtClean="0">
                <a:hlinkClick r:id="rId16"/>
              </a:rPr>
              <a:t>School of Management</a:t>
            </a:r>
            <a:r>
              <a:rPr lang="en-US" smtClean="0"/>
              <a:t> </a:t>
            </a:r>
          </a:p>
          <a:p>
            <a:r>
              <a:rPr lang="en-US" smtClean="0">
                <a:hlinkClick r:id="rId17"/>
              </a:rPr>
              <a:t>School of Medicine</a:t>
            </a:r>
            <a:endParaRPr lang="en-US" smtClean="0"/>
          </a:p>
          <a:p>
            <a:r>
              <a:rPr lang="en-US" smtClean="0">
                <a:hlinkClick r:id="rId18"/>
              </a:rPr>
              <a:t>School of Music</a:t>
            </a:r>
            <a:endParaRPr lang="en-US" smtClean="0"/>
          </a:p>
          <a:p>
            <a:r>
              <a:rPr lang="en-US" smtClean="0">
                <a:hlinkClick r:id="rId19"/>
              </a:rPr>
              <a:t>School of Nursing</a:t>
            </a:r>
            <a:endParaRPr lang="en-US" smtClean="0"/>
          </a:p>
          <a:p>
            <a:r>
              <a:rPr lang="en-US" smtClean="0">
                <a:hlinkClick r:id="rId20"/>
              </a:rPr>
              <a:t>School of Public Health</a:t>
            </a:r>
            <a:endParaRPr lang="en-US" smtClean="0"/>
          </a:p>
          <a:p>
            <a:r>
              <a:rPr lang="en-US" smtClean="0">
                <a:hlinkClick r:id="rId21"/>
              </a:rPr>
              <a:t>Institute of Sacred Music</a:t>
            </a:r>
            <a:endParaRPr lang="en-US" smtClean="0"/>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AB8F73CE-359D-4BBE-B21F-46F032956F47}"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 institution older than the republic, founded on a donation of books and goods,</a:t>
            </a:r>
          </a:p>
          <a:p>
            <a:r>
              <a:rPr lang="en-US" smtClean="0"/>
              <a:t>Yale University comprises three major academic components: </a:t>
            </a:r>
            <a:r>
              <a:rPr lang="en-US" smtClean="0">
                <a:hlinkClick r:id="rId3"/>
              </a:rPr>
              <a:t>Yale College</a:t>
            </a:r>
            <a:r>
              <a:rPr lang="en-US" smtClean="0"/>
              <a:t> (the undergraduate program), the </a:t>
            </a:r>
            <a:r>
              <a:rPr lang="en-US" smtClean="0">
                <a:hlinkClick r:id="rId4"/>
              </a:rPr>
              <a:t>Graduate School of Arts and Sciences</a:t>
            </a:r>
            <a:r>
              <a:rPr lang="en-US" smtClean="0"/>
              <a:t>, and the 13 </a:t>
            </a:r>
            <a:r>
              <a:rPr lang="en-US" smtClean="0">
                <a:hlinkClick r:id="rId5"/>
              </a:rPr>
              <a:t>professional schools</a:t>
            </a:r>
            <a:r>
              <a:rPr lang="en-US" smtClean="0"/>
              <a:t>. In addition, Yale encompasses a wide array of </a:t>
            </a:r>
            <a:r>
              <a:rPr lang="en-US" smtClean="0">
                <a:hlinkClick r:id="rId6"/>
              </a:rPr>
              <a:t>centers and programs</a:t>
            </a:r>
            <a:r>
              <a:rPr lang="en-US" smtClean="0"/>
              <a:t>, </a:t>
            </a:r>
            <a:r>
              <a:rPr lang="en-US" smtClean="0">
                <a:hlinkClick r:id="rId7"/>
              </a:rPr>
              <a:t>libraries</a:t>
            </a:r>
            <a:r>
              <a:rPr lang="en-US" smtClean="0"/>
              <a:t>, </a:t>
            </a:r>
            <a:r>
              <a:rPr lang="en-US" smtClean="0">
                <a:hlinkClick r:id="rId8"/>
              </a:rPr>
              <a:t>museums</a:t>
            </a:r>
            <a:r>
              <a:rPr lang="en-US" smtClean="0"/>
              <a:t>, and administrative support offices. Approximately 11,250 students attend Yale.</a:t>
            </a:r>
          </a:p>
          <a:p>
            <a:r>
              <a:rPr lang="en-US" b="1" smtClean="0"/>
              <a:t>Professional Schools</a:t>
            </a:r>
          </a:p>
          <a:p>
            <a:r>
              <a:rPr lang="en-US" smtClean="0">
                <a:hlinkClick r:id="rId9"/>
              </a:rPr>
              <a:t>School of Architecture</a:t>
            </a:r>
            <a:r>
              <a:rPr lang="en-US" smtClean="0"/>
              <a:t> </a:t>
            </a:r>
          </a:p>
          <a:p>
            <a:r>
              <a:rPr lang="en-US" smtClean="0">
                <a:hlinkClick r:id="rId10"/>
              </a:rPr>
              <a:t>School of Art</a:t>
            </a:r>
            <a:endParaRPr lang="en-US" smtClean="0"/>
          </a:p>
          <a:p>
            <a:r>
              <a:rPr lang="en-US" smtClean="0">
                <a:hlinkClick r:id="rId11"/>
              </a:rPr>
              <a:t>Divinity School</a:t>
            </a:r>
            <a:endParaRPr lang="en-US" smtClean="0"/>
          </a:p>
          <a:p>
            <a:r>
              <a:rPr lang="en-US" smtClean="0">
                <a:hlinkClick r:id="rId12"/>
              </a:rPr>
              <a:t>School of Drama</a:t>
            </a:r>
            <a:endParaRPr lang="en-US" smtClean="0"/>
          </a:p>
          <a:p>
            <a:r>
              <a:rPr lang="en-US" smtClean="0">
                <a:hlinkClick r:id="rId13"/>
              </a:rPr>
              <a:t>School of Engineering &amp; Applied Science</a:t>
            </a:r>
            <a:endParaRPr lang="en-US" smtClean="0"/>
          </a:p>
          <a:p>
            <a:r>
              <a:rPr lang="en-US" smtClean="0">
                <a:hlinkClick r:id="rId14"/>
              </a:rPr>
              <a:t>School of Forestry &amp; Environmental Studies</a:t>
            </a:r>
            <a:endParaRPr lang="en-US" smtClean="0"/>
          </a:p>
          <a:p>
            <a:r>
              <a:rPr lang="en-US" smtClean="0">
                <a:hlinkClick r:id="rId15"/>
              </a:rPr>
              <a:t>Law School</a:t>
            </a:r>
            <a:r>
              <a:rPr lang="en-US" smtClean="0"/>
              <a:t> </a:t>
            </a:r>
          </a:p>
          <a:p>
            <a:r>
              <a:rPr lang="en-US" smtClean="0">
                <a:hlinkClick r:id="rId16"/>
              </a:rPr>
              <a:t>School of Management</a:t>
            </a:r>
            <a:r>
              <a:rPr lang="en-US" smtClean="0"/>
              <a:t> </a:t>
            </a:r>
          </a:p>
          <a:p>
            <a:r>
              <a:rPr lang="en-US" smtClean="0">
                <a:hlinkClick r:id="rId17"/>
              </a:rPr>
              <a:t>School of Medicine</a:t>
            </a:r>
            <a:endParaRPr lang="en-US" smtClean="0"/>
          </a:p>
          <a:p>
            <a:r>
              <a:rPr lang="en-US" smtClean="0">
                <a:hlinkClick r:id="rId18"/>
              </a:rPr>
              <a:t>School of Music</a:t>
            </a:r>
            <a:endParaRPr lang="en-US" smtClean="0"/>
          </a:p>
          <a:p>
            <a:r>
              <a:rPr lang="en-US" smtClean="0">
                <a:hlinkClick r:id="rId19"/>
              </a:rPr>
              <a:t>School of Nursing</a:t>
            </a:r>
            <a:endParaRPr lang="en-US" smtClean="0"/>
          </a:p>
          <a:p>
            <a:r>
              <a:rPr lang="en-US" smtClean="0">
                <a:hlinkClick r:id="rId20"/>
              </a:rPr>
              <a:t>School of Public Health</a:t>
            </a:r>
            <a:endParaRPr lang="en-US" smtClean="0"/>
          </a:p>
          <a:p>
            <a:r>
              <a:rPr lang="en-US" smtClean="0">
                <a:hlinkClick r:id="rId21"/>
              </a:rPr>
              <a:t>Institute of Sacred Music</a:t>
            </a:r>
            <a:endParaRPr lang="en-US" smtClean="0"/>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F25B67D7-5A18-42F5-9D0C-52A22007AD2C}"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11,250 students attend </a:t>
            </a:r>
          </a:p>
          <a:p>
            <a:r>
              <a:rPr lang="en-US" smtClean="0">
                <a:hlinkClick r:id="rId3"/>
              </a:rPr>
              <a:t> Yale College</a:t>
            </a:r>
            <a:r>
              <a:rPr lang="en-US" smtClean="0"/>
              <a:t> (the undergraduate program),</a:t>
            </a:r>
          </a:p>
          <a:p>
            <a:r>
              <a:rPr lang="en-US" smtClean="0">
                <a:hlinkClick r:id="rId4"/>
              </a:rPr>
              <a:t> Graduate School of Arts and Sciences</a:t>
            </a:r>
            <a:endParaRPr lang="en-US" smtClean="0"/>
          </a:p>
          <a:p>
            <a:r>
              <a:rPr lang="en-US" smtClean="0"/>
              <a:t>13 </a:t>
            </a:r>
            <a:r>
              <a:rPr lang="en-US" smtClean="0">
                <a:hlinkClick r:id="rId5"/>
              </a:rPr>
              <a:t>professional schools</a:t>
            </a:r>
            <a:r>
              <a:rPr lang="en-US" smtClean="0"/>
              <a:t>. </a:t>
            </a:r>
          </a:p>
          <a:p>
            <a:endParaRPr lang="en-US" smtClean="0"/>
          </a:p>
          <a:p>
            <a:r>
              <a:rPr lang="en-US" smtClean="0"/>
              <a:t> Avail themselves of 22 libraries and 4 museums</a:t>
            </a:r>
          </a:p>
          <a:p>
            <a:endParaRPr lang="en-US" smtClean="0"/>
          </a:p>
        </p:txBody>
      </p:sp>
      <p:sp>
        <p:nvSpPr>
          <p:cNvPr id="4" name="Slide Number Placeholder 3"/>
          <p:cNvSpPr>
            <a:spLocks noGrp="1"/>
          </p:cNvSpPr>
          <p:nvPr>
            <p:ph type="sldNum" sz="quarter" idx="5"/>
          </p:nvPr>
        </p:nvSpPr>
        <p:spPr/>
        <p:txBody>
          <a:bodyPr/>
          <a:lstStyle/>
          <a:p>
            <a:pPr>
              <a:defRPr/>
            </a:pPr>
            <a:fld id="{70538AB9-7203-43EE-B99C-1F0EA2463AD7}"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E60DE00-BB0C-4615-80F5-0E71BCD9B7D4}"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6A3284-AD48-4303-862D-9BE11D9096AF}"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Launched in October 2008 Collaborative endeavor to bring together Yale departments engaged in life0cycle management of digital content.</a:t>
            </a:r>
          </a:p>
        </p:txBody>
      </p:sp>
      <p:sp>
        <p:nvSpPr>
          <p:cNvPr id="4" name="Slide Number Placeholder 3"/>
          <p:cNvSpPr>
            <a:spLocks noGrp="1"/>
          </p:cNvSpPr>
          <p:nvPr>
            <p:ph type="sldNum" sz="quarter" idx="5"/>
          </p:nvPr>
        </p:nvSpPr>
        <p:spPr/>
        <p:txBody>
          <a:bodyPr/>
          <a:lstStyle/>
          <a:p>
            <a:pPr>
              <a:defRPr/>
            </a:pPr>
            <a:fld id="{1313214D-E11E-4360-A346-970CAD531248}"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defRPr/>
            </a:pPr>
            <a:r>
              <a:rPr lang="en-US" dirty="0" smtClean="0"/>
              <a:t>So what is infrastructure? It is a digital ecosystem that balances four critical, interlocking/interwoven areas of concentration and dependencies. The Digital Ecosystem can be sustained through a new a kind of digital environmentalism that values reuse and sharing of scarce resource to leverage university investment in the management of digital assets from creation through to selective preservation in support of teaching, learning, and research.</a:t>
            </a:r>
          </a:p>
          <a:p>
            <a:pPr eaLnBrk="1" hangingPunct="1">
              <a:defRPr/>
            </a:pPr>
            <a:r>
              <a:rPr lang="en-US" dirty="0" smtClean="0"/>
              <a:t> </a:t>
            </a:r>
          </a:p>
          <a:p>
            <a:pPr eaLnBrk="1" hangingPunct="1">
              <a:defRPr/>
            </a:pPr>
            <a:r>
              <a:rPr lang="en-US" dirty="0" smtClean="0"/>
              <a:t>Infrastructure is not just technology: We see four major parts of the digital ecosystem that constitute sustainable infrastructure.</a:t>
            </a:r>
          </a:p>
          <a:p>
            <a:pPr eaLnBrk="1" hangingPunct="1">
              <a:defRPr/>
            </a:pPr>
            <a:r>
              <a:rPr lang="en-US" dirty="0" smtClean="0"/>
              <a:t> </a:t>
            </a:r>
          </a:p>
          <a:p>
            <a:pPr eaLnBrk="1" hangingPunct="1">
              <a:defRPr/>
            </a:pPr>
            <a:r>
              <a:rPr lang="en-US" dirty="0" smtClean="0"/>
              <a:t>First it is based on digital content (data, images, audio, video, and metadata) in various domains, and ultimately the user’s needs associated with this content.</a:t>
            </a:r>
          </a:p>
          <a:p>
            <a:pPr eaLnBrk="1" hangingPunct="1">
              <a:defRPr/>
            </a:pPr>
            <a:r>
              <a:rPr lang="en-US" dirty="0" smtClean="0"/>
              <a:t> </a:t>
            </a:r>
          </a:p>
          <a:p>
            <a:pPr eaLnBrk="1" hangingPunct="1">
              <a:defRPr/>
            </a:pPr>
            <a:r>
              <a:rPr lang="en-US" dirty="0" smtClean="0"/>
              <a:t>Technology to support these data has traditionally been built and supported in separate systems. </a:t>
            </a:r>
          </a:p>
          <a:p>
            <a:pPr eaLnBrk="1" hangingPunct="1">
              <a:defRPr/>
            </a:pPr>
            <a:r>
              <a:rPr lang="en-US" dirty="0" smtClean="0"/>
              <a:t> </a:t>
            </a:r>
          </a:p>
          <a:p>
            <a:pPr eaLnBrk="1" hangingPunct="1">
              <a:defRPr/>
            </a:pPr>
            <a:r>
              <a:rPr lang="en-US" dirty="0" smtClean="0"/>
              <a:t>The creation of policy and practice in such areas as intellectual property mgmt and descriptive metadata practices are essential yet lacking in any comprehensive or shared way.</a:t>
            </a:r>
          </a:p>
          <a:p>
            <a:pPr eaLnBrk="1" hangingPunct="1">
              <a:defRPr/>
            </a:pPr>
            <a:r>
              <a:rPr lang="en-US" dirty="0" smtClean="0"/>
              <a:t> </a:t>
            </a:r>
          </a:p>
          <a:p>
            <a:pPr eaLnBrk="1" hangingPunct="1">
              <a:defRPr/>
            </a:pPr>
            <a:r>
              <a:rPr lang="en-US" dirty="0" smtClean="0"/>
              <a:t>Community of practitioners in the libraries and museums and creators of digital content are managing data throughout campus departments.  </a:t>
            </a:r>
            <a:r>
              <a:rPr lang="en-US" b="1" dirty="0" smtClean="0"/>
              <a:t>Brought together, we create partnerships and increased capacity based on common needs and goals.</a:t>
            </a:r>
            <a:endParaRPr lang="en-US" dirty="0" smtClean="0"/>
          </a:p>
          <a:p>
            <a:pPr eaLnBrk="1" hangingPunct="1">
              <a:spcBef>
                <a:spcPct val="0"/>
              </a:spcBef>
              <a:defRPr/>
            </a:pPr>
            <a:r>
              <a:rPr lang="en-US" b="1" dirty="0" smtClean="0"/>
              <a:t>Sustainability = Digital Environmentalism </a:t>
            </a:r>
          </a:p>
          <a:p>
            <a:pPr lvl="1" eaLnBrk="1" hangingPunct="1">
              <a:spcBef>
                <a:spcPct val="0"/>
              </a:spcBef>
              <a:defRPr/>
            </a:pPr>
            <a:r>
              <a:rPr lang="en-US" dirty="0" smtClean="0">
                <a:latin typeface="Corbel" pitchFamily="34" charset="0"/>
              </a:rPr>
              <a:t>Conserve and reuse digital content</a:t>
            </a:r>
          </a:p>
          <a:p>
            <a:pPr lvl="1" eaLnBrk="1" hangingPunct="1">
              <a:spcBef>
                <a:spcPct val="0"/>
              </a:spcBef>
              <a:defRPr/>
            </a:pPr>
            <a:r>
              <a:rPr lang="en-US" dirty="0" smtClean="0">
                <a:latin typeface="Corbel" pitchFamily="34" charset="0"/>
              </a:rPr>
              <a:t>Share scarce resources</a:t>
            </a:r>
          </a:p>
          <a:p>
            <a:pPr lvl="1" eaLnBrk="1" hangingPunct="1">
              <a:spcBef>
                <a:spcPct val="0"/>
              </a:spcBef>
              <a:defRPr/>
            </a:pPr>
            <a:r>
              <a:rPr lang="en-US" dirty="0" smtClean="0">
                <a:latin typeface="Corbel" pitchFamily="34" charset="0"/>
              </a:rPr>
              <a:t>Build community engagement</a:t>
            </a:r>
          </a:p>
          <a:p>
            <a:pPr lvl="1" eaLnBrk="1" hangingPunct="1">
              <a:spcBef>
                <a:spcPct val="0"/>
              </a:spcBef>
              <a:defRPr/>
            </a:pPr>
            <a:r>
              <a:rPr lang="en-US" dirty="0" smtClean="0">
                <a:latin typeface="Corbel" pitchFamily="34" charset="0"/>
              </a:rPr>
              <a:t>Provide incentives for collaboration</a:t>
            </a:r>
          </a:p>
          <a:p>
            <a:pPr lvl="1" eaLnBrk="1" hangingPunct="1">
              <a:spcBef>
                <a:spcPct val="0"/>
              </a:spcBef>
              <a:defRPr/>
            </a:pPr>
            <a:r>
              <a:rPr lang="en-US" dirty="0" smtClean="0">
                <a:latin typeface="Corbel" pitchFamily="34" charset="0"/>
              </a:rPr>
              <a:t>Leverage digital content investment</a:t>
            </a:r>
          </a:p>
          <a:p>
            <a:pPr lvl="1" eaLnBrk="1" hangingPunct="1">
              <a:spcBef>
                <a:spcPct val="0"/>
              </a:spcBef>
              <a:defRPr/>
            </a:pPr>
            <a:r>
              <a:rPr lang="en-US" dirty="0" smtClean="0">
                <a:latin typeface="Corbel" pitchFamily="34" charset="0"/>
              </a:rPr>
              <a:t>Avoid wasteful duplication of effort</a:t>
            </a:r>
          </a:p>
          <a:p>
            <a:pPr eaLnBrk="1" hangingPunct="1">
              <a:spcBef>
                <a:spcPct val="0"/>
              </a:spcBef>
              <a:defRPr/>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1676" fontAlgn="base">
              <a:spcBef>
                <a:spcPct val="0"/>
              </a:spcBef>
              <a:spcAft>
                <a:spcPct val="0"/>
              </a:spcAft>
              <a:defRPr/>
            </a:pPr>
            <a:fld id="{39BC2896-185C-44EB-93C7-EBEF43BC6C14}" type="slidenum">
              <a:rPr lang="en-US" smtClean="0"/>
              <a:pPr defTabSz="921676" fontAlgn="base">
                <a:spcBef>
                  <a:spcPct val="0"/>
                </a:spcBef>
                <a:spcAft>
                  <a:spcPct val="0"/>
                </a:spcAft>
                <a:defRPr/>
              </a:pPr>
              <a:t>12</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A49CB7-F66A-482F-AA08-99A4F8BE7FCC}" type="datetime1">
              <a:rPr lang="en-US"/>
              <a:pPr>
                <a:defRPr/>
              </a:pPr>
              <a:t>9/20/2010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FBEED2-2421-4ACA-A8A4-87E63916B67D}"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1155BC-E365-4CB5-BFA0-AE4A0F3EE56C}" type="datetime1">
              <a:rPr lang="en-US"/>
              <a:pPr>
                <a:defRPr/>
              </a:pPr>
              <a:t>9/20/2010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20B075-AE9E-4E44-A802-CBF0A58C5A47}"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607307-8346-4829-9AD8-57AD23A94AC5}" type="datetime1">
              <a:rPr lang="en-US"/>
              <a:pPr>
                <a:defRPr/>
              </a:pPr>
              <a:t>9/20/2010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A4BCE5-15E7-4F09-9F89-72A77A6E553F}"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FAF7E8E-7013-4732-9E03-B67A49FCB6D8}" type="datetime1">
              <a:rPr lang="en-US"/>
              <a:pPr>
                <a:defRPr/>
              </a:pPr>
              <a:t>9/20/2010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CD9161-8BE1-4A9F-AD22-31B3214AAE19}"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DBD3A1-8656-44CA-8D3F-6559CA4D17E0}" type="datetime1">
              <a:rPr lang="en-US"/>
              <a:pPr>
                <a:defRPr/>
              </a:pPr>
              <a:t>9/20/2010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7A0715-4529-4836-B973-15981A44D62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706157-97C2-4EAB-9929-AF8225C8525E}" type="datetime1">
              <a:rPr lang="en-US"/>
              <a:pPr>
                <a:defRPr/>
              </a:pPr>
              <a:t>9/20/2010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4CA739-304F-4E44-9ECC-6F9A76D6B0C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E8D029-50F8-41C9-A62B-51F92306D26C}" type="datetime1">
              <a:rPr lang="en-US"/>
              <a:pPr>
                <a:defRPr/>
              </a:pPr>
              <a:t>9/20/2010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0B641C-3686-4D2D-AA0B-B40ED3FE777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3841A8-9F6A-4A8A-AE97-19D8CF22416E}" type="datetime1">
              <a:rPr lang="en-US"/>
              <a:pPr>
                <a:defRPr/>
              </a:pPr>
              <a:t>9/20/2010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B151BE-0BC3-425B-93A3-A549FA4F7B37}"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8BC3A6-A164-4ACF-9A0C-3432831ADDEA}" type="datetime1">
              <a:rPr lang="en-US"/>
              <a:pPr>
                <a:defRPr/>
              </a:pPr>
              <a:t>9/20/2010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735220-1F35-4608-9EBE-F0E9DB98AB3E}"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CECA4C-2D41-46B2-A28B-E72765D2E039}" type="datetime1">
              <a:rPr lang="en-US"/>
              <a:pPr>
                <a:defRPr/>
              </a:pPr>
              <a:t>9/20/2010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FA3F27-BF31-4A12-97CA-EA2A5F397129}"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DABAFC-B51F-4157-AE5E-DE5180C3D36C}" type="datetime1">
              <a:rPr lang="en-US"/>
              <a:pPr>
                <a:defRPr/>
              </a:pPr>
              <a:t>9/20/2010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5026D5-E284-4548-9EED-BB88DCF8A38C}"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6F893FC-B0E5-49D8-B1AE-8118CCD8F4C2}" type="datetime1">
              <a:rPr lang="en-US"/>
              <a:pPr>
                <a:defRPr/>
              </a:pPr>
              <a:t>9/20/2010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B1520DC-30F7-43C7-AEF7-562ECBCCFCF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34" charset="0"/>
        </a:defRPr>
      </a:lvl2pPr>
      <a:lvl3pPr algn="ctr" rtl="0" eaLnBrk="0" fontAlgn="base" hangingPunct="0">
        <a:spcBef>
          <a:spcPct val="0"/>
        </a:spcBef>
        <a:spcAft>
          <a:spcPct val="0"/>
        </a:spcAft>
        <a:defRPr sz="4400">
          <a:solidFill>
            <a:schemeClr val="tx1"/>
          </a:solidFill>
          <a:latin typeface="Helvetica" pitchFamily="34" charset="0"/>
        </a:defRPr>
      </a:lvl3pPr>
      <a:lvl4pPr algn="ctr" rtl="0" eaLnBrk="0" fontAlgn="base" hangingPunct="0">
        <a:spcBef>
          <a:spcPct val="0"/>
        </a:spcBef>
        <a:spcAft>
          <a:spcPct val="0"/>
        </a:spcAft>
        <a:defRPr sz="4400">
          <a:solidFill>
            <a:schemeClr val="tx1"/>
          </a:solidFill>
          <a:latin typeface="Helvetica" pitchFamily="34" charset="0"/>
        </a:defRPr>
      </a:lvl4pPr>
      <a:lvl5pPr algn="ctr" rtl="0" eaLnBrk="0" fontAlgn="base" hangingPunct="0">
        <a:spcBef>
          <a:spcPct val="0"/>
        </a:spcBef>
        <a:spcAft>
          <a:spcPct val="0"/>
        </a:spcAft>
        <a:defRPr sz="4400">
          <a:solidFill>
            <a:schemeClr val="tx1"/>
          </a:solidFill>
          <a:latin typeface="Helvetic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69875" y="2130425"/>
            <a:ext cx="8416925" cy="1470025"/>
          </a:xfrm>
        </p:spPr>
        <p:txBody>
          <a:bodyPr/>
          <a:lstStyle/>
          <a:p>
            <a:r>
              <a:rPr lang="en-US" smtClean="0"/>
              <a:t>Yours, Mine, Ours</a:t>
            </a:r>
            <a:br>
              <a:rPr lang="en-US" smtClean="0"/>
            </a:br>
            <a:r>
              <a:rPr lang="en-US" smtClean="0"/>
              <a:t>Leadership Through Collaboration</a:t>
            </a:r>
            <a:br>
              <a:rPr lang="en-US" smtClean="0"/>
            </a:br>
            <a:r>
              <a:rPr lang="en-US" smtClean="0"/>
              <a:t/>
            </a:r>
            <a:br>
              <a:rPr lang="en-US" smtClean="0"/>
            </a:br>
            <a:r>
              <a:rPr lang="en-US" smtClean="0"/>
              <a:t/>
            </a:r>
            <a:br>
              <a:rPr lang="en-US" smtClean="0"/>
            </a:br>
            <a:r>
              <a:rPr lang="en-US" smtClean="0"/>
              <a:t>OCLC Forum</a:t>
            </a:r>
          </a:p>
        </p:txBody>
      </p:sp>
      <p:sp>
        <p:nvSpPr>
          <p:cNvPr id="3" name="Subtitle 2"/>
          <p:cNvSpPr>
            <a:spLocks noGrp="1"/>
          </p:cNvSpPr>
          <p:nvPr>
            <p:ph type="subTitle" idx="1"/>
          </p:nvPr>
        </p:nvSpPr>
        <p:spPr>
          <a:xfrm>
            <a:off x="5647340" y="5640247"/>
            <a:ext cx="3496659" cy="716103"/>
          </a:xfrm>
        </p:spPr>
        <p:txBody>
          <a:bodyPr/>
          <a:lstStyle/>
          <a:p>
            <a:pPr algn="l">
              <a:buFont typeface="Arial" charset="0"/>
              <a:buNone/>
              <a:defRPr/>
            </a:pPr>
            <a:r>
              <a:rPr lang="en-US" sz="2400" dirty="0" smtClean="0"/>
              <a:t>Meg Bellinger</a:t>
            </a:r>
          </a:p>
          <a:p>
            <a:pPr algn="l">
              <a:buFont typeface="Arial" charset="0"/>
              <a:buNone/>
              <a:defRPr/>
            </a:pPr>
            <a:r>
              <a:rPr lang="en-US" sz="2400" dirty="0" smtClean="0"/>
              <a:t>September 2010</a:t>
            </a:r>
            <a:endParaRPr lang="en-US" sz="2400" dirty="0"/>
          </a:p>
        </p:txBody>
      </p:sp>
      <p:sp>
        <p:nvSpPr>
          <p:cNvPr id="4" name="Slide Number Placeholder 3"/>
          <p:cNvSpPr>
            <a:spLocks noGrp="1"/>
          </p:cNvSpPr>
          <p:nvPr>
            <p:ph type="sldNum" sz="quarter" idx="12"/>
          </p:nvPr>
        </p:nvSpPr>
        <p:spPr/>
        <p:txBody>
          <a:bodyPr/>
          <a:lstStyle/>
          <a:p>
            <a:pPr>
              <a:defRPr/>
            </a:pPr>
            <a:fld id="{769580A2-BF31-4920-B192-754067138836}" type="slidenum">
              <a:rPr lang="en-US" smtClean="0"/>
              <a:pPr>
                <a:defRPr/>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2" cstate="print"/>
          <a:srcRect l="580" t="2458" r="2271" b="32506"/>
          <a:stretch>
            <a:fillRect/>
          </a:stretch>
        </p:blipFill>
        <p:spPr bwMode="auto">
          <a:xfrm>
            <a:off x="190500" y="1023938"/>
            <a:ext cx="8758238" cy="4786312"/>
          </a:xfrm>
          <a:prstGeom prst="rect">
            <a:avLst/>
          </a:prstGeom>
          <a:noFill/>
          <a:ln w="12700">
            <a:noFill/>
            <a:miter lim="800000"/>
            <a:headEnd/>
            <a:tailEnd/>
          </a:ln>
        </p:spPr>
      </p:pic>
      <p:sp>
        <p:nvSpPr>
          <p:cNvPr id="12291" name="Rectangle 2"/>
          <p:cNvSpPr>
            <a:spLocks/>
          </p:cNvSpPr>
          <p:nvPr/>
        </p:nvSpPr>
        <p:spPr bwMode="auto">
          <a:xfrm>
            <a:off x="722313" y="4090988"/>
            <a:ext cx="7786687" cy="731837"/>
          </a:xfrm>
          <a:prstGeom prst="rect">
            <a:avLst/>
          </a:prstGeom>
          <a:noFill/>
          <a:ln w="12700">
            <a:noFill/>
            <a:miter lim="800000"/>
            <a:headEnd/>
            <a:tailEnd/>
          </a:ln>
        </p:spPr>
        <p:txBody>
          <a:bodyPr lIns="0" tIns="0" rIns="0" bIns="0"/>
          <a:lstStyle/>
          <a:p>
            <a:r>
              <a:rPr lang="en-US" sz="4300">
                <a:solidFill>
                  <a:srgbClr val="423F3C"/>
                </a:solidFill>
                <a:latin typeface="Industria Solid"/>
                <a:ea typeface="Industria Solid"/>
                <a:cs typeface="Industria Solid"/>
                <a:sym typeface="Industria Solid"/>
              </a:rPr>
              <a:t>A New Model</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95250" y="998538"/>
            <a:ext cx="8953500" cy="642937"/>
          </a:xfrm>
        </p:spPr>
        <p:txBody>
          <a:bodyPr lIns="64291" tIns="32146" rIns="0" bIns="32146"/>
          <a:lstStyle/>
          <a:p>
            <a:pPr eaLnBrk="1" hangingPunct="1"/>
            <a:r>
              <a:rPr lang="en-US" b="1" smtClean="0">
                <a:solidFill>
                  <a:srgbClr val="423F3C"/>
                </a:solidFill>
                <a:cs typeface="Helvetica" pitchFamily="34" charset="0"/>
                <a:sym typeface="Helvetica" pitchFamily="34" charset="0"/>
              </a:rPr>
              <a:t>ODAI Mission</a:t>
            </a:r>
            <a:endParaRPr lang="en-US" b="1" smtClean="0">
              <a:solidFill>
                <a:srgbClr val="423F3C"/>
              </a:solidFill>
              <a:ea typeface="ヒラギノ角ゴ ProN W6"/>
              <a:cs typeface="ヒラギノ角ゴ ProN W6"/>
              <a:sym typeface="Helvetica" pitchFamily="34" charset="0"/>
            </a:endParaRPr>
          </a:p>
        </p:txBody>
      </p:sp>
      <p:sp>
        <p:nvSpPr>
          <p:cNvPr id="13315" name="Rectangle 2"/>
          <p:cNvSpPr>
            <a:spLocks noGrp="1" noChangeArrowheads="1"/>
          </p:cNvSpPr>
          <p:nvPr>
            <p:ph type="body" idx="1"/>
          </p:nvPr>
        </p:nvSpPr>
        <p:spPr>
          <a:xfrm>
            <a:off x="652463" y="1885950"/>
            <a:ext cx="7839075" cy="3709988"/>
          </a:xfrm>
        </p:spPr>
        <p:txBody>
          <a:bodyPr lIns="0" tIns="0" rIns="0" bIns="0"/>
          <a:lstStyle/>
          <a:p>
            <a:pPr marL="0" indent="0" eaLnBrk="1" hangingPunct="1">
              <a:lnSpc>
                <a:spcPct val="150000"/>
              </a:lnSpc>
              <a:buFont typeface="Arial" pitchFamily="34" charset="0"/>
              <a:buNone/>
            </a:pPr>
            <a:r>
              <a:rPr lang="en-US" sz="2400" i="1" smtClean="0">
                <a:solidFill>
                  <a:srgbClr val="2F2D2A"/>
                </a:solidFill>
                <a:cs typeface="Helvetica" pitchFamily="34" charset="0"/>
                <a:sym typeface="Helvetica" pitchFamily="34" charset="0"/>
              </a:rPr>
              <a:t>Drawing upon the extensive faculty and staff resources of the campus, accelerate the development of Yale’s digital content and infrastructure into a world-class resource that ensures Yale's digital assets will be discoverable and accessible for teaching and research both now and in the future and that provides a platform for disseminating the University's intellectual digital assets. </a:t>
            </a:r>
            <a:endParaRPr lang="en-US" sz="2400" i="1" smtClean="0">
              <a:solidFill>
                <a:srgbClr val="2F2D2A"/>
              </a:solidFill>
              <a:sym typeface="Helvetic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noChangeAspect="1"/>
          </p:cNvGraphicFramePr>
          <p:nvPr/>
        </p:nvGraphicFramePr>
        <p:xfrm>
          <a:off x="990600" y="1005840"/>
          <a:ext cx="7224197"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a:spLocks noChangeArrowheads="1"/>
          </p:cNvSpPr>
          <p:nvPr/>
        </p:nvSpPr>
        <p:spPr bwMode="auto">
          <a:xfrm>
            <a:off x="3581400" y="3505200"/>
            <a:ext cx="1944688" cy="461963"/>
          </a:xfrm>
          <a:prstGeom prst="rect">
            <a:avLst/>
          </a:prstGeom>
          <a:noFill/>
          <a:ln w="9525">
            <a:noFill/>
            <a:miter lim="800000"/>
            <a:headEnd/>
            <a:tailEnd/>
          </a:ln>
        </p:spPr>
        <p:txBody>
          <a:bodyPr wrap="none">
            <a:spAutoFit/>
          </a:bodyPr>
          <a:lstStyle/>
          <a:p>
            <a:r>
              <a:rPr lang="en-US" sz="2400" b="1">
                <a:latin typeface="Calibri" pitchFamily="34" charset="0"/>
              </a:rPr>
              <a:t>Infrastructure</a:t>
            </a:r>
          </a:p>
        </p:txBody>
      </p:sp>
      <p:sp>
        <p:nvSpPr>
          <p:cNvPr id="14" name="Curved Down Arrow 13"/>
          <p:cNvSpPr>
            <a:spLocks noChangeAspect="1"/>
          </p:cNvSpPr>
          <p:nvPr/>
        </p:nvSpPr>
        <p:spPr bwMode="auto">
          <a:xfrm rot="6638257">
            <a:off x="5048250" y="3732213"/>
            <a:ext cx="3578225" cy="1390650"/>
          </a:xfrm>
          <a:prstGeom prst="curvedDownArrow">
            <a:avLst/>
          </a:prstGeom>
          <a:solidFill>
            <a:srgbClr val="969696"/>
          </a:solidFill>
          <a:ln>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341" name="Title 9"/>
          <p:cNvSpPr>
            <a:spLocks noGrp="1"/>
          </p:cNvSpPr>
          <p:nvPr>
            <p:ph type="title"/>
          </p:nvPr>
        </p:nvSpPr>
        <p:spPr>
          <a:xfrm>
            <a:off x="533400" y="0"/>
            <a:ext cx="8229600" cy="1143000"/>
          </a:xfrm>
        </p:spPr>
        <p:txBody>
          <a:bodyPr/>
          <a:lstStyle/>
          <a:p>
            <a:pPr eaLnBrk="1" hangingPunct="1"/>
            <a:r>
              <a:rPr lang="en-US" smtClean="0"/>
              <a:t>Digital Ecosystem at Yale</a:t>
            </a:r>
          </a:p>
        </p:txBody>
      </p:sp>
      <p:sp>
        <p:nvSpPr>
          <p:cNvPr id="10" name="Curved Down Arrow 9"/>
          <p:cNvSpPr>
            <a:spLocks noChangeAspect="1"/>
          </p:cNvSpPr>
          <p:nvPr/>
        </p:nvSpPr>
        <p:spPr bwMode="auto">
          <a:xfrm>
            <a:off x="2743200" y="990600"/>
            <a:ext cx="3810000" cy="1390650"/>
          </a:xfrm>
          <a:prstGeom prst="curvedDownArrow">
            <a:avLst/>
          </a:prstGeom>
          <a:solidFill>
            <a:srgbClr val="969696"/>
          </a:solidFill>
          <a:ln>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TextBox 7"/>
          <p:cNvSpPr txBox="1"/>
          <p:nvPr/>
        </p:nvSpPr>
        <p:spPr>
          <a:xfrm>
            <a:off x="3505200" y="6172200"/>
            <a:ext cx="2236788" cy="461963"/>
          </a:xfrm>
          <a:prstGeom prst="rect">
            <a:avLst/>
          </a:prstGeom>
          <a:noFill/>
        </p:spPr>
        <p:txBody>
          <a:bodyPr wrap="none">
            <a:spAutoFit/>
          </a:bodyPr>
          <a:lstStyle/>
          <a:p>
            <a:pPr>
              <a:defRPr/>
            </a:pPr>
            <a:r>
              <a:rPr lang="en-US" sz="2400" b="1" dirty="0">
                <a:latin typeface="+mn-lt"/>
                <a:cs typeface="Arial" charset="0"/>
              </a:rPr>
              <a:t>SUSTAINABILITY</a:t>
            </a:r>
          </a:p>
        </p:txBody>
      </p:sp>
      <p:sp>
        <p:nvSpPr>
          <p:cNvPr id="9" name="Curved Down Arrow 8"/>
          <p:cNvSpPr>
            <a:spLocks noChangeAspect="1"/>
          </p:cNvSpPr>
          <p:nvPr/>
        </p:nvSpPr>
        <p:spPr bwMode="auto">
          <a:xfrm rot="14995917">
            <a:off x="620712" y="3662363"/>
            <a:ext cx="3578225" cy="1390650"/>
          </a:xfrm>
          <a:prstGeom prst="curvedDownArrow">
            <a:avLst/>
          </a:prstGeom>
          <a:solidFill>
            <a:srgbClr val="969696"/>
          </a:solidFill>
          <a:ln>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AE72B6C-B496-40FA-B2A3-4FF815494CE9}"/>
                                            </p:graphicEl>
                                          </p:spTgt>
                                        </p:tgtEl>
                                        <p:attrNameLst>
                                          <p:attrName>style.visibility</p:attrName>
                                        </p:attrNameLst>
                                      </p:cBhvr>
                                      <p:to>
                                        <p:strVal val="visible"/>
                                      </p:to>
                                    </p:set>
                                    <p:animEffect transition="in" filter="fade">
                                      <p:cBhvr>
                                        <p:cTn id="12" dur="2000"/>
                                        <p:tgtEl>
                                          <p:spTgt spid="5">
                                            <p:graphicEl>
                                              <a:dgm id="{1AE72B6C-B496-40FA-B2A3-4FF815494CE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D7BAFF5-B1CB-48AB-9B65-214FD52F0E1B}"/>
                                            </p:graphicEl>
                                          </p:spTgt>
                                        </p:tgtEl>
                                        <p:attrNameLst>
                                          <p:attrName>style.visibility</p:attrName>
                                        </p:attrNameLst>
                                      </p:cBhvr>
                                      <p:to>
                                        <p:strVal val="visible"/>
                                      </p:to>
                                    </p:set>
                                    <p:animEffect transition="in" filter="fade">
                                      <p:cBhvr>
                                        <p:cTn id="17" dur="2000"/>
                                        <p:tgtEl>
                                          <p:spTgt spid="5">
                                            <p:graphicEl>
                                              <a:dgm id="{6D7BAFF5-B1CB-48AB-9B65-214FD52F0E1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B45AD1FB-AFE0-410D-992B-2A4AC0735138}"/>
                                            </p:graphicEl>
                                          </p:spTgt>
                                        </p:tgtEl>
                                        <p:attrNameLst>
                                          <p:attrName>style.visibility</p:attrName>
                                        </p:attrNameLst>
                                      </p:cBhvr>
                                      <p:to>
                                        <p:strVal val="visible"/>
                                      </p:to>
                                    </p:set>
                                    <p:animEffect transition="in" filter="fade">
                                      <p:cBhvr>
                                        <p:cTn id="22" dur="2000"/>
                                        <p:tgtEl>
                                          <p:spTgt spid="5">
                                            <p:graphicEl>
                                              <a:dgm id="{B45AD1FB-AFE0-410D-992B-2A4AC073513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1F6FB971-2AEF-44CC-A44C-4C56D406121D}"/>
                                            </p:graphicEl>
                                          </p:spTgt>
                                        </p:tgtEl>
                                        <p:attrNameLst>
                                          <p:attrName>style.visibility</p:attrName>
                                        </p:attrNameLst>
                                      </p:cBhvr>
                                      <p:to>
                                        <p:strVal val="visible"/>
                                      </p:to>
                                    </p:set>
                                    <p:animEffect transition="in" filter="fade">
                                      <p:cBhvr>
                                        <p:cTn id="27" dur="2000"/>
                                        <p:tgtEl>
                                          <p:spTgt spid="5">
                                            <p:graphicEl>
                                              <a:dgm id="{1F6FB971-2AEF-44CC-A44C-4C56D406121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1000"/>
                            </p:stCondLst>
                            <p:childTnLst>
                              <p:par>
                                <p:cTn id="43" presetID="55"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strVal val="#ppt_w*0.70"/>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Effect transition="in" filter="fade">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build="allAtOnce"/>
      <p:bldP spid="14" grpId="0" animBg="1"/>
      <p:bldP spid="10" grpId="0" animBg="1"/>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cstate="print"/>
          <a:srcRect/>
          <a:stretch>
            <a:fillRect/>
          </a:stretch>
        </p:blipFill>
        <p:spPr bwMode="auto">
          <a:xfrm>
            <a:off x="908050" y="1517650"/>
            <a:ext cx="7696200" cy="7864475"/>
          </a:xfrm>
          <a:prstGeom prst="rect">
            <a:avLst/>
          </a:prstGeom>
          <a:noFill/>
          <a:ln w="25400">
            <a:solidFill>
              <a:schemeClr val="tx1"/>
            </a:solidFill>
            <a:miter lim="800000"/>
            <a:headEnd/>
            <a:tailEnd/>
          </a:ln>
        </p:spPr>
      </p:pic>
      <p:sp>
        <p:nvSpPr>
          <p:cNvPr id="15363" name="Rectangle 2"/>
          <p:cNvSpPr>
            <a:spLocks noGrp="1" noChangeArrowheads="1"/>
          </p:cNvSpPr>
          <p:nvPr>
            <p:ph type="title"/>
          </p:nvPr>
        </p:nvSpPr>
        <p:spPr>
          <a:xfrm>
            <a:off x="279400" y="677863"/>
            <a:ext cx="8583613" cy="641350"/>
          </a:xfrm>
        </p:spPr>
        <p:txBody>
          <a:bodyPr lIns="64291" tIns="32146" rIns="0" bIns="32146"/>
          <a:lstStyle/>
          <a:p>
            <a:pPr eaLnBrk="1" hangingPunct="1"/>
            <a:r>
              <a:rPr lang="en-US" sz="3100" b="1" smtClean="0">
                <a:solidFill>
                  <a:srgbClr val="423F3C"/>
                </a:solidFill>
                <a:cs typeface="Helvetica" pitchFamily="34" charset="0"/>
                <a:sym typeface="Helvetica" pitchFamily="34" charset="0"/>
              </a:rPr>
              <a:t>Reporting</a:t>
            </a:r>
            <a:endParaRPr lang="en-US" sz="3100" b="1" smtClean="0">
              <a:solidFill>
                <a:srgbClr val="423F3C"/>
              </a:solidFill>
              <a:ea typeface="ヒラギノ角ゴ ProN W6"/>
              <a:cs typeface="ヒラギノ角ゴ ProN W6"/>
              <a:sym typeface="Helvetica" pitchFamily="34" charset="0"/>
            </a:endParaRPr>
          </a:p>
        </p:txBody>
      </p:sp>
      <p:sp>
        <p:nvSpPr>
          <p:cNvPr id="17411" name="Rectangle 3"/>
          <p:cNvSpPr>
            <a:spLocks/>
          </p:cNvSpPr>
          <p:nvPr/>
        </p:nvSpPr>
        <p:spPr bwMode="auto">
          <a:xfrm>
            <a:off x="1309688" y="4097338"/>
            <a:ext cx="1500187" cy="430212"/>
          </a:xfrm>
          <a:prstGeom prst="rect">
            <a:avLst/>
          </a:prstGeom>
          <a:solidFill>
            <a:srgbClr val="423F3C"/>
          </a:solidFill>
          <a:ln w="12700">
            <a:noFill/>
            <a:miter lim="800000"/>
            <a:headEnd/>
            <a:tailEnd/>
          </a:ln>
        </p:spPr>
        <p:txBody>
          <a:bodyPr lIns="0" tIns="0" rIns="0" bIns="0" anchor="ctr"/>
          <a:lstStyle/>
          <a:p>
            <a:r>
              <a:rPr lang="en-US" sz="1900">
                <a:solidFill>
                  <a:srgbClr val="D8D5D3"/>
                </a:solidFill>
                <a:latin typeface="Arial Narrow Bold" pitchFamily="34" charset="0"/>
                <a:sym typeface="Arial Narrow Bold" pitchFamily="34" charset="0"/>
              </a:rPr>
              <a:t> VP &amp; Secretary</a:t>
            </a:r>
          </a:p>
        </p:txBody>
      </p:sp>
      <p:sp>
        <p:nvSpPr>
          <p:cNvPr id="17412" name="Rectangle 4"/>
          <p:cNvSpPr>
            <a:spLocks/>
          </p:cNvSpPr>
          <p:nvPr/>
        </p:nvSpPr>
        <p:spPr bwMode="auto">
          <a:xfrm>
            <a:off x="2809875" y="4081463"/>
            <a:ext cx="2286000" cy="422275"/>
          </a:xfrm>
          <a:prstGeom prst="rect">
            <a:avLst/>
          </a:prstGeom>
          <a:noFill/>
          <a:ln w="76200">
            <a:solidFill>
              <a:srgbClr val="423F3C"/>
            </a:solidFill>
            <a:miter lim="800000"/>
            <a:headEnd/>
            <a:tailEnd/>
          </a:ln>
        </p:spPr>
        <p:txBody>
          <a:bodyPr lIns="0" tIns="0" rIns="0" bIns="0"/>
          <a:lstStyle/>
          <a:p>
            <a:endParaRPr lang="en-US"/>
          </a:p>
        </p:txBody>
      </p:sp>
      <p:sp>
        <p:nvSpPr>
          <p:cNvPr id="17413" name="Rectangle 5"/>
          <p:cNvSpPr>
            <a:spLocks/>
          </p:cNvSpPr>
          <p:nvPr/>
        </p:nvSpPr>
        <p:spPr bwMode="auto">
          <a:xfrm>
            <a:off x="1309688" y="3548063"/>
            <a:ext cx="1500187" cy="439737"/>
          </a:xfrm>
          <a:prstGeom prst="rect">
            <a:avLst/>
          </a:prstGeom>
          <a:solidFill>
            <a:srgbClr val="423F3C"/>
          </a:solidFill>
          <a:ln w="12700">
            <a:noFill/>
            <a:miter lim="800000"/>
            <a:headEnd/>
            <a:tailEnd/>
          </a:ln>
        </p:spPr>
        <p:txBody>
          <a:bodyPr lIns="0" tIns="0" rIns="0" bIns="0" anchor="ctr"/>
          <a:lstStyle/>
          <a:p>
            <a:r>
              <a:rPr lang="en-US" sz="1900">
                <a:solidFill>
                  <a:srgbClr val="D8D5D3"/>
                </a:solidFill>
                <a:latin typeface="Arial Narrow Bold" pitchFamily="34" charset="0"/>
                <a:sym typeface="Arial Narrow Bold" pitchFamily="34" charset="0"/>
              </a:rPr>
              <a:t>  Provost</a:t>
            </a:r>
          </a:p>
        </p:txBody>
      </p:sp>
      <p:sp>
        <p:nvSpPr>
          <p:cNvPr id="17414" name="Rectangle 6"/>
          <p:cNvSpPr>
            <a:spLocks/>
          </p:cNvSpPr>
          <p:nvPr/>
        </p:nvSpPr>
        <p:spPr bwMode="auto">
          <a:xfrm>
            <a:off x="2809875" y="3548063"/>
            <a:ext cx="2286000" cy="495300"/>
          </a:xfrm>
          <a:prstGeom prst="rect">
            <a:avLst/>
          </a:prstGeom>
          <a:noFill/>
          <a:ln w="76200">
            <a:solidFill>
              <a:srgbClr val="423F3C"/>
            </a:solidFill>
            <a:miter lim="800000"/>
            <a:headEnd/>
            <a:tailEnd/>
          </a:ln>
        </p:spPr>
        <p:txBody>
          <a:bodyPr lIns="0" tIns="0" rIns="0" bIns="0"/>
          <a:lstStyle/>
          <a:p>
            <a:endParaRPr lang="en-US"/>
          </a:p>
        </p:txBody>
      </p:sp>
      <p:grpSp>
        <p:nvGrpSpPr>
          <p:cNvPr id="11" name="Group 10"/>
          <p:cNvGrpSpPr/>
          <p:nvPr/>
        </p:nvGrpSpPr>
        <p:grpSpPr>
          <a:xfrm>
            <a:off x="5095875" y="3548063"/>
            <a:ext cx="3355975" cy="1249363"/>
            <a:chOff x="5248275" y="2546350"/>
            <a:chExt cx="3355975" cy="1249363"/>
          </a:xfrm>
        </p:grpSpPr>
        <p:sp>
          <p:nvSpPr>
            <p:cNvPr id="8" name="Rectangle 4"/>
            <p:cNvSpPr>
              <a:spLocks/>
            </p:cNvSpPr>
            <p:nvPr/>
          </p:nvSpPr>
          <p:spPr bwMode="auto">
            <a:xfrm>
              <a:off x="5248275" y="2546350"/>
              <a:ext cx="3355975" cy="409575"/>
            </a:xfrm>
            <a:prstGeom prst="rect">
              <a:avLst/>
            </a:prstGeom>
            <a:solidFill>
              <a:srgbClr val="FFFFFF"/>
            </a:solidFill>
            <a:ln w="76200">
              <a:solidFill>
                <a:srgbClr val="423F3C"/>
              </a:solidFill>
              <a:miter lim="800000"/>
              <a:headEnd/>
              <a:tailEnd/>
            </a:ln>
          </p:spPr>
          <p:txBody>
            <a:bodyPr lIns="0" tIns="0" rIns="0" bIns="0" anchor="ctr"/>
            <a:lstStyle/>
            <a:p>
              <a:r>
                <a:rPr lang="en-US" sz="1600"/>
                <a:t>  Deputy for Academic Resources</a:t>
              </a:r>
            </a:p>
          </p:txBody>
        </p:sp>
        <p:sp>
          <p:nvSpPr>
            <p:cNvPr id="13" name="Rectangle 4"/>
            <p:cNvSpPr>
              <a:spLocks/>
            </p:cNvSpPr>
            <p:nvPr/>
          </p:nvSpPr>
          <p:spPr bwMode="auto">
            <a:xfrm>
              <a:off x="5646738" y="2976563"/>
              <a:ext cx="2957512" cy="409575"/>
            </a:xfrm>
            <a:prstGeom prst="rect">
              <a:avLst/>
            </a:prstGeom>
            <a:solidFill>
              <a:srgbClr val="FFFFFF"/>
            </a:solidFill>
            <a:ln w="76200">
              <a:solidFill>
                <a:srgbClr val="423F3C"/>
              </a:solidFill>
              <a:miter lim="800000"/>
              <a:headEnd/>
              <a:tailEnd/>
            </a:ln>
          </p:spPr>
          <p:txBody>
            <a:bodyPr lIns="0" tIns="0" rIns="0" bIns="0" anchor="ctr"/>
            <a:lstStyle/>
            <a:p>
              <a:r>
                <a:rPr lang="en-US" sz="1600" dirty="0"/>
                <a:t>  Deputy for Arts</a:t>
              </a:r>
            </a:p>
          </p:txBody>
        </p:sp>
        <p:sp>
          <p:nvSpPr>
            <p:cNvPr id="14" name="Rectangle 4"/>
            <p:cNvSpPr>
              <a:spLocks/>
            </p:cNvSpPr>
            <p:nvPr/>
          </p:nvSpPr>
          <p:spPr bwMode="auto">
            <a:xfrm>
              <a:off x="5646738" y="3386138"/>
              <a:ext cx="2957512" cy="409575"/>
            </a:xfrm>
            <a:prstGeom prst="rect">
              <a:avLst/>
            </a:prstGeom>
            <a:solidFill>
              <a:srgbClr val="FFFFFF"/>
            </a:solidFill>
            <a:ln w="76200">
              <a:solidFill>
                <a:srgbClr val="423F3C"/>
              </a:solidFill>
              <a:miter lim="800000"/>
              <a:headEnd/>
              <a:tailEnd/>
            </a:ln>
          </p:spPr>
          <p:txBody>
            <a:bodyPr lIns="0" tIns="0" rIns="0" bIns="0" anchor="ctr"/>
            <a:lstStyle/>
            <a:p>
              <a:r>
                <a:rPr lang="en-US" sz="1600"/>
                <a:t>  Deputy for Sciences &amp; Tech.</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6239616" presetClass="entr" presetSubtype="64661376" fill="hold" grpId="0" nodeType="clickEffect">
                                  <p:stCondLst>
                                    <p:cond delay="0"/>
                                  </p:stCondLst>
                                  <p:childTnLst>
                                    <p:set>
                                      <p:cBhvr>
                                        <p:cTn id="6" dur="1" fill="hold">
                                          <p:stCondLst>
                                            <p:cond delay="499"/>
                                          </p:stCondLst>
                                        </p:cTn>
                                        <p:tgtEl>
                                          <p:spTgt spid="17413"/>
                                        </p:tgtEl>
                                        <p:attrNameLst>
                                          <p:attrName>style.visibility</p:attrName>
                                        </p:attrNameLst>
                                      </p:cBhvr>
                                      <p:to>
                                        <p:strVal val="visible"/>
                                      </p:to>
                                    </p:set>
                                  </p:childTnLst>
                                </p:cTn>
                              </p:par>
                            </p:childTnLst>
                          </p:cTn>
                        </p:par>
                        <p:par>
                          <p:cTn id="7" fill="hold">
                            <p:stCondLst>
                              <p:cond delay="500"/>
                            </p:stCondLst>
                            <p:childTnLst>
                              <p:par>
                                <p:cTn id="8" presetID="96239616" presetClass="entr" presetSubtype="97170560" fill="hold" grpId="0" nodeType="afterEffect">
                                  <p:stCondLst>
                                    <p:cond delay="0"/>
                                  </p:stCondLst>
                                  <p:childTnLst>
                                    <p:set>
                                      <p:cBhvr>
                                        <p:cTn id="9" dur="1" fill="hold">
                                          <p:stCondLst>
                                            <p:cond delay="499"/>
                                          </p:stCondLst>
                                        </p:cTn>
                                        <p:tgtEl>
                                          <p:spTgt spid="174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6239616" presetClass="entr" presetSubtype="64593104" fill="hold" grpId="0" nodeType="clickEffect">
                                  <p:stCondLst>
                                    <p:cond delay="0"/>
                                  </p:stCondLst>
                                  <p:childTnLst>
                                    <p:set>
                                      <p:cBhvr>
                                        <p:cTn id="13" dur="1" fill="hold">
                                          <p:stCondLst>
                                            <p:cond delay="499"/>
                                          </p:stCondLst>
                                        </p:cTn>
                                        <p:tgtEl>
                                          <p:spTgt spid="17411"/>
                                        </p:tgtEl>
                                        <p:attrNameLst>
                                          <p:attrName>style.visibility</p:attrName>
                                        </p:attrNameLst>
                                      </p:cBhvr>
                                      <p:to>
                                        <p:strVal val="visible"/>
                                      </p:to>
                                    </p:set>
                                  </p:childTnLst>
                                </p:cTn>
                              </p:par>
                            </p:childTnLst>
                          </p:cTn>
                        </p:par>
                        <p:par>
                          <p:cTn id="14" fill="hold">
                            <p:stCondLst>
                              <p:cond delay="500"/>
                            </p:stCondLst>
                            <p:childTnLst>
                              <p:par>
                                <p:cTn id="15" presetID="96239616" presetClass="entr" presetSubtype="64661416" fill="hold" grpId="0" nodeType="afterEffect">
                                  <p:stCondLst>
                                    <p:cond delay="0"/>
                                  </p:stCondLst>
                                  <p:childTnLst>
                                    <p:set>
                                      <p:cBhvr>
                                        <p:cTn id="16" dur="1" fill="hold">
                                          <p:stCondLst>
                                            <p:cond delay="499"/>
                                          </p:stCondLst>
                                        </p:cTn>
                                        <p:tgtEl>
                                          <p:spTgt spid="174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autoUpdateAnimBg="0"/>
      <p:bldP spid="17412" grpId="0" animBg="1"/>
      <p:bldP spid="17413" grpId="0" animBg="1" autoUpdateAnimBg="0"/>
      <p:bldP spid="174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79400" y="677863"/>
            <a:ext cx="8583613" cy="641350"/>
          </a:xfrm>
        </p:spPr>
        <p:txBody>
          <a:bodyPr lIns="64291" tIns="32146" rIns="0" bIns="32146"/>
          <a:lstStyle/>
          <a:p>
            <a:pPr eaLnBrk="1" hangingPunct="1"/>
            <a:r>
              <a:rPr lang="en-US" sz="3100" b="1" smtClean="0">
                <a:solidFill>
                  <a:srgbClr val="423F3C"/>
                </a:solidFill>
                <a:cs typeface="Helvetica" pitchFamily="34" charset="0"/>
                <a:sym typeface="Helvetica" pitchFamily="34" charset="0"/>
              </a:rPr>
              <a:t>ODAI Advisory Committee</a:t>
            </a:r>
            <a:endParaRPr lang="en-US" sz="3100" b="1" smtClean="0">
              <a:solidFill>
                <a:srgbClr val="423F3C"/>
              </a:solidFill>
              <a:ea typeface="ヒラギノ角ゴ ProN W6"/>
              <a:cs typeface="ヒラギノ角ゴ ProN W6"/>
              <a:sym typeface="Helvetica" pitchFamily="34" charset="0"/>
            </a:endParaRPr>
          </a:p>
        </p:txBody>
      </p:sp>
      <p:sp>
        <p:nvSpPr>
          <p:cNvPr id="16387" name="Oval 2"/>
          <p:cNvSpPr>
            <a:spLocks/>
          </p:cNvSpPr>
          <p:nvPr/>
        </p:nvSpPr>
        <p:spPr bwMode="auto">
          <a:xfrm>
            <a:off x="2705100" y="2032000"/>
            <a:ext cx="3652838" cy="3651250"/>
          </a:xfrm>
          <a:prstGeom prst="ellipse">
            <a:avLst/>
          </a:prstGeom>
          <a:noFill/>
          <a:ln w="152400">
            <a:solidFill>
              <a:srgbClr val="99B592"/>
            </a:solidFill>
            <a:miter lim="800000"/>
            <a:headEnd/>
            <a:tailEnd/>
          </a:ln>
        </p:spPr>
        <p:txBody>
          <a:bodyPr lIns="0" tIns="0" rIns="0" bIns="0"/>
          <a:lstStyle/>
          <a:p>
            <a:endParaRPr lang="en-US"/>
          </a:p>
        </p:txBody>
      </p:sp>
      <p:sp>
        <p:nvSpPr>
          <p:cNvPr id="16388" name="Oval 3"/>
          <p:cNvSpPr>
            <a:spLocks/>
          </p:cNvSpPr>
          <p:nvPr/>
        </p:nvSpPr>
        <p:spPr bwMode="auto">
          <a:xfrm>
            <a:off x="4057650" y="1600200"/>
            <a:ext cx="1006475" cy="1006475"/>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Faculty</a:t>
            </a:r>
          </a:p>
        </p:txBody>
      </p:sp>
      <p:sp>
        <p:nvSpPr>
          <p:cNvPr id="16389" name="Oval 4"/>
          <p:cNvSpPr>
            <a:spLocks/>
          </p:cNvSpPr>
          <p:nvPr/>
        </p:nvSpPr>
        <p:spPr bwMode="auto">
          <a:xfrm>
            <a:off x="4057650" y="5160963"/>
            <a:ext cx="1006475" cy="1006475"/>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Art Gallery</a:t>
            </a:r>
          </a:p>
        </p:txBody>
      </p:sp>
      <p:sp>
        <p:nvSpPr>
          <p:cNvPr id="16390" name="Oval 5"/>
          <p:cNvSpPr>
            <a:spLocks/>
          </p:cNvSpPr>
          <p:nvPr/>
        </p:nvSpPr>
        <p:spPr bwMode="auto">
          <a:xfrm>
            <a:off x="2971800" y="1878013"/>
            <a:ext cx="1006475" cy="1006475"/>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ODAI</a:t>
            </a:r>
          </a:p>
        </p:txBody>
      </p:sp>
      <p:sp>
        <p:nvSpPr>
          <p:cNvPr id="16391" name="Oval 6"/>
          <p:cNvSpPr>
            <a:spLocks/>
          </p:cNvSpPr>
          <p:nvPr/>
        </p:nvSpPr>
        <p:spPr bwMode="auto">
          <a:xfrm>
            <a:off x="5129213" y="1878013"/>
            <a:ext cx="1006475" cy="1006475"/>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Yale Library</a:t>
            </a:r>
          </a:p>
        </p:txBody>
      </p:sp>
      <p:sp>
        <p:nvSpPr>
          <p:cNvPr id="16392" name="Oval 7"/>
          <p:cNvSpPr>
            <a:spLocks/>
          </p:cNvSpPr>
          <p:nvPr/>
        </p:nvSpPr>
        <p:spPr bwMode="auto">
          <a:xfrm>
            <a:off x="2268538" y="2789238"/>
            <a:ext cx="1008062" cy="1006475"/>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Yale Press</a:t>
            </a:r>
          </a:p>
        </p:txBody>
      </p:sp>
      <p:sp>
        <p:nvSpPr>
          <p:cNvPr id="16393" name="Oval 8"/>
          <p:cNvSpPr>
            <a:spLocks/>
          </p:cNvSpPr>
          <p:nvPr/>
        </p:nvSpPr>
        <p:spPr bwMode="auto">
          <a:xfrm>
            <a:off x="5862638" y="2789238"/>
            <a:ext cx="1006475" cy="1006475"/>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Peabody Museum</a:t>
            </a:r>
          </a:p>
        </p:txBody>
      </p:sp>
      <p:sp>
        <p:nvSpPr>
          <p:cNvPr id="16394" name="Oval 9"/>
          <p:cNvSpPr>
            <a:spLocks/>
          </p:cNvSpPr>
          <p:nvPr/>
        </p:nvSpPr>
        <p:spPr bwMode="auto">
          <a:xfrm>
            <a:off x="5862638" y="3916363"/>
            <a:ext cx="1006475" cy="1004887"/>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Beineke Rare Book Library</a:t>
            </a:r>
          </a:p>
        </p:txBody>
      </p:sp>
      <p:sp>
        <p:nvSpPr>
          <p:cNvPr id="16395" name="Oval 10"/>
          <p:cNvSpPr>
            <a:spLocks/>
          </p:cNvSpPr>
          <p:nvPr/>
        </p:nvSpPr>
        <p:spPr bwMode="auto">
          <a:xfrm>
            <a:off x="2268538" y="3916363"/>
            <a:ext cx="1008062" cy="1004887"/>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General Counsel</a:t>
            </a:r>
          </a:p>
        </p:txBody>
      </p:sp>
      <p:sp>
        <p:nvSpPr>
          <p:cNvPr id="16396" name="Oval 11"/>
          <p:cNvSpPr>
            <a:spLocks/>
          </p:cNvSpPr>
          <p:nvPr/>
        </p:nvSpPr>
        <p:spPr bwMode="auto">
          <a:xfrm>
            <a:off x="2971800" y="4826000"/>
            <a:ext cx="1006475" cy="1006475"/>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ITS</a:t>
            </a:r>
          </a:p>
        </p:txBody>
      </p:sp>
      <p:sp>
        <p:nvSpPr>
          <p:cNvPr id="16397" name="Oval 12"/>
          <p:cNvSpPr>
            <a:spLocks/>
          </p:cNvSpPr>
          <p:nvPr/>
        </p:nvSpPr>
        <p:spPr bwMode="auto">
          <a:xfrm>
            <a:off x="5156200" y="4826000"/>
            <a:ext cx="1006475" cy="1006475"/>
          </a:xfrm>
          <a:prstGeom prst="ellipse">
            <a:avLst/>
          </a:prstGeom>
          <a:gradFill rotWithShape="0">
            <a:gsLst>
              <a:gs pos="0">
                <a:srgbClr val="E3CFC4"/>
              </a:gs>
              <a:gs pos="100000">
                <a:srgbClr val="C19B83"/>
              </a:gs>
            </a:gsLst>
            <a:lin ang="5400000" scaled="1"/>
          </a:gradFill>
          <a:ln w="38100">
            <a:solidFill>
              <a:srgbClr val="FFFFFF"/>
            </a:solidFill>
            <a:miter lim="800000"/>
            <a:headEnd/>
            <a:tailEnd/>
          </a:ln>
        </p:spPr>
        <p:txBody>
          <a:bodyPr lIns="0" tIns="0" rIns="0" bIns="0" anchor="ctr"/>
          <a:lstStyle/>
          <a:p>
            <a:pPr algn="ctr"/>
            <a:r>
              <a:rPr lang="en-US" sz="1400">
                <a:solidFill>
                  <a:srgbClr val="423F3C"/>
                </a:solidFill>
                <a:latin typeface="Helvetica" pitchFamily="34" charset="0"/>
                <a:cs typeface="Helvetica" pitchFamily="34" charset="0"/>
                <a:sym typeface="Helvetica" pitchFamily="34" charset="0"/>
              </a:rPr>
              <a:t>Center For British Art</a:t>
            </a:r>
          </a:p>
        </p:txBody>
      </p:sp>
      <p:sp>
        <p:nvSpPr>
          <p:cNvPr id="16398" name="Oval 13"/>
          <p:cNvSpPr>
            <a:spLocks/>
          </p:cNvSpPr>
          <p:nvPr/>
        </p:nvSpPr>
        <p:spPr bwMode="auto">
          <a:xfrm>
            <a:off x="3721100" y="3044825"/>
            <a:ext cx="1736725" cy="1736725"/>
          </a:xfrm>
          <a:prstGeom prst="ellipse">
            <a:avLst/>
          </a:prstGeom>
          <a:gradFill rotWithShape="0">
            <a:gsLst>
              <a:gs pos="0">
                <a:srgbClr val="C9EDC4"/>
              </a:gs>
              <a:gs pos="100000">
                <a:srgbClr val="99B592"/>
              </a:gs>
            </a:gsLst>
            <a:lin ang="5400000" scaled="1"/>
          </a:gradFill>
          <a:ln w="50800">
            <a:solidFill>
              <a:srgbClr val="FFFFFF"/>
            </a:solidFill>
            <a:miter lim="800000"/>
            <a:headEnd/>
            <a:tailEnd/>
          </a:ln>
        </p:spPr>
        <p:txBody>
          <a:bodyPr lIns="0" tIns="0" rIns="0" bIns="0" anchor="ctr"/>
          <a:lstStyle/>
          <a:p>
            <a:pPr algn="ctr"/>
            <a:r>
              <a:rPr lang="en-US" sz="1400" b="1">
                <a:solidFill>
                  <a:srgbClr val="423F3C"/>
                </a:solidFill>
                <a:latin typeface="Helvetica" pitchFamily="34" charset="0"/>
                <a:cs typeface="Helvetica" pitchFamily="34" charset="0"/>
                <a:sym typeface="Helvetica" pitchFamily="34" charset="0"/>
              </a:rPr>
              <a:t>Digital</a:t>
            </a:r>
          </a:p>
          <a:p>
            <a:pPr algn="ctr"/>
            <a:r>
              <a:rPr lang="en-US" sz="1400" b="1">
                <a:solidFill>
                  <a:srgbClr val="423F3C"/>
                </a:solidFill>
                <a:latin typeface="Helvetica" pitchFamily="34" charset="0"/>
                <a:cs typeface="Helvetica" pitchFamily="34" charset="0"/>
                <a:sym typeface="Helvetica" pitchFamily="34" charset="0"/>
              </a:rPr>
              <a:t>Research</a:t>
            </a:r>
          </a:p>
          <a:p>
            <a:pPr algn="ctr"/>
            <a:r>
              <a:rPr lang="en-US" sz="1400" b="1">
                <a:solidFill>
                  <a:srgbClr val="423F3C"/>
                </a:solidFill>
                <a:latin typeface="Helvetica" pitchFamily="34" charset="0"/>
                <a:cs typeface="Helvetica" pitchFamily="34" charset="0"/>
                <a:sym typeface="Helvetica" pitchFamily="34" charset="0"/>
              </a:rPr>
              <a:t>Teaching</a:t>
            </a:r>
          </a:p>
          <a:p>
            <a:pPr algn="ctr"/>
            <a:r>
              <a:rPr lang="en-US" sz="1400" b="1">
                <a:solidFill>
                  <a:srgbClr val="423F3C"/>
                </a:solidFill>
                <a:latin typeface="Helvetica" pitchFamily="34" charset="0"/>
                <a:cs typeface="Helvetica" pitchFamily="34" charset="0"/>
                <a:sym typeface="Helvetica" pitchFamily="34" charset="0"/>
              </a:rPr>
              <a:t>Learning  Dissemination</a:t>
            </a:r>
          </a:p>
        </p:txBody>
      </p:sp>
      <p:sp>
        <p:nvSpPr>
          <p:cNvPr id="16399" name="Oval 14"/>
          <p:cNvSpPr>
            <a:spLocks/>
          </p:cNvSpPr>
          <p:nvPr/>
        </p:nvSpPr>
        <p:spPr bwMode="auto">
          <a:xfrm>
            <a:off x="1730375" y="858838"/>
            <a:ext cx="5761038" cy="5761037"/>
          </a:xfrm>
          <a:prstGeom prst="ellipse">
            <a:avLst/>
          </a:prstGeom>
          <a:noFill/>
          <a:ln w="50800">
            <a:solidFill>
              <a:srgbClr val="99B592">
                <a:alpha val="25098"/>
              </a:srgbClr>
            </a:solidFill>
            <a:miter lim="800000"/>
            <a:headEnd/>
            <a:tailEnd/>
          </a:ln>
        </p:spPr>
        <p:txBody>
          <a:bodyPr lIns="0" tIns="0" rIns="0" bIns="0"/>
          <a:lstStyle/>
          <a:p>
            <a:endParaRPr lang="en-US"/>
          </a:p>
        </p:txBody>
      </p:sp>
      <p:sp>
        <p:nvSpPr>
          <p:cNvPr id="16400" name="Oval 15"/>
          <p:cNvSpPr>
            <a:spLocks/>
          </p:cNvSpPr>
          <p:nvPr/>
        </p:nvSpPr>
        <p:spPr bwMode="auto">
          <a:xfrm>
            <a:off x="928688" y="138113"/>
            <a:ext cx="7315200" cy="7315200"/>
          </a:xfrm>
          <a:prstGeom prst="ellipse">
            <a:avLst/>
          </a:prstGeom>
          <a:noFill/>
          <a:ln w="50800">
            <a:solidFill>
              <a:srgbClr val="99B592">
                <a:alpha val="25098"/>
              </a:srgbClr>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a:spLocks noChangeAspect="1"/>
          </p:cNvSpPr>
          <p:nvPr/>
        </p:nvSpPr>
        <p:spPr>
          <a:xfrm>
            <a:off x="381000" y="457200"/>
            <a:ext cx="7478713" cy="1279525"/>
          </a:xfrm>
          <a:prstGeom prst="roundRect">
            <a:avLst/>
          </a:prstGeom>
          <a:gradFill flip="none" rotWithShape="1">
            <a:gsLst>
              <a:gs pos="0">
                <a:schemeClr val="accent1">
                  <a:tint val="66000"/>
                  <a:satMod val="160000"/>
                  <a:alpha val="24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fontAlgn="auto">
              <a:spcBef>
                <a:spcPts val="0"/>
              </a:spcBef>
              <a:spcAft>
                <a:spcPts val="0"/>
              </a:spcAft>
              <a:buFont typeface="+mj-lt"/>
              <a:buNone/>
              <a:defRPr/>
            </a:pPr>
            <a:r>
              <a:rPr lang="en-US" dirty="0">
                <a:solidFill>
                  <a:schemeClr val="tx1">
                    <a:lumMod val="95000"/>
                    <a:lumOff val="5000"/>
                  </a:schemeClr>
                </a:solidFill>
              </a:rPr>
              <a:t>Digital Asset Infrastructure Strategy</a:t>
            </a:r>
          </a:p>
          <a:p>
            <a:pPr marL="228600" indent="-228600" fontAlgn="auto">
              <a:spcBef>
                <a:spcPts val="0"/>
              </a:spcBef>
              <a:spcAft>
                <a:spcPts val="0"/>
              </a:spcAft>
              <a:buFont typeface="+mj-lt"/>
              <a:buNone/>
              <a:defRPr/>
            </a:pPr>
            <a:r>
              <a:rPr lang="en-US" dirty="0">
                <a:solidFill>
                  <a:schemeClr val="tx1">
                    <a:lumMod val="95000"/>
                    <a:lumOff val="5000"/>
                  </a:schemeClr>
                </a:solidFill>
              </a:rPr>
              <a:t>Strategic priorities, resource identification, </a:t>
            </a:r>
          </a:p>
          <a:p>
            <a:pPr marL="228600" indent="-228600" fontAlgn="auto">
              <a:spcBef>
                <a:spcPts val="0"/>
              </a:spcBef>
              <a:spcAft>
                <a:spcPts val="0"/>
              </a:spcAft>
              <a:buFont typeface="+mj-lt"/>
              <a:buNone/>
              <a:defRPr/>
            </a:pPr>
            <a:r>
              <a:rPr lang="en-US" dirty="0">
                <a:solidFill>
                  <a:schemeClr val="tx1">
                    <a:lumMod val="95000"/>
                    <a:lumOff val="5000"/>
                  </a:schemeClr>
                </a:solidFill>
              </a:rPr>
              <a:t>and  policy approval.</a:t>
            </a:r>
          </a:p>
        </p:txBody>
      </p:sp>
      <p:grpSp>
        <p:nvGrpSpPr>
          <p:cNvPr id="17411" name="Group 2"/>
          <p:cNvGrpSpPr>
            <a:grpSpLocks/>
          </p:cNvGrpSpPr>
          <p:nvPr/>
        </p:nvGrpSpPr>
        <p:grpSpPr bwMode="auto">
          <a:xfrm>
            <a:off x="5486400" y="533400"/>
            <a:ext cx="1666875" cy="1143000"/>
            <a:chOff x="4348460" y="1442839"/>
            <a:chExt cx="1056679" cy="704453"/>
          </a:xfrm>
        </p:grpSpPr>
        <p:sp>
          <p:nvSpPr>
            <p:cNvPr id="4" name="Rounded Rectangle 3"/>
            <p:cNvSpPr/>
            <p:nvPr/>
          </p:nvSpPr>
          <p:spPr>
            <a:xfrm>
              <a:off x="4348460" y="1442839"/>
              <a:ext cx="1056679" cy="7044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4369594" y="1463386"/>
              <a:ext cx="1014412" cy="663360"/>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fontAlgn="auto">
                <a:lnSpc>
                  <a:spcPct val="90000"/>
                </a:lnSpc>
                <a:spcBef>
                  <a:spcPts val="0"/>
                </a:spcBef>
                <a:spcAft>
                  <a:spcPct val="35000"/>
                </a:spcAft>
                <a:defRPr/>
              </a:pPr>
              <a:r>
                <a:rPr lang="en-US" dirty="0"/>
                <a:t>ODAI Advisory Committee</a:t>
              </a:r>
            </a:p>
          </p:txBody>
        </p:sp>
      </p:grpSp>
      <p:grpSp>
        <p:nvGrpSpPr>
          <p:cNvPr id="17412" name="Group 34"/>
          <p:cNvGrpSpPr>
            <a:grpSpLocks noChangeAspect="1"/>
          </p:cNvGrpSpPr>
          <p:nvPr/>
        </p:nvGrpSpPr>
        <p:grpSpPr bwMode="auto">
          <a:xfrm>
            <a:off x="228600" y="2057400"/>
            <a:ext cx="3970338" cy="1371600"/>
            <a:chOff x="0" y="2057400"/>
            <a:chExt cx="4191000" cy="1447800"/>
          </a:xfrm>
        </p:grpSpPr>
        <p:sp>
          <p:nvSpPr>
            <p:cNvPr id="33" name="Rounded Rectangle 32"/>
            <p:cNvSpPr/>
            <p:nvPr/>
          </p:nvSpPr>
          <p:spPr>
            <a:xfrm>
              <a:off x="0" y="2057400"/>
              <a:ext cx="4191000" cy="1447800"/>
            </a:xfrm>
            <a:prstGeom prst="roundRect">
              <a:avLst/>
            </a:prstGeom>
            <a:gradFill flip="none" rotWithShape="1">
              <a:gsLst>
                <a:gs pos="0">
                  <a:schemeClr val="accent1">
                    <a:tint val="66000"/>
                    <a:satMod val="160000"/>
                    <a:alpha val="24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fontAlgn="auto">
                <a:spcBef>
                  <a:spcPts val="0"/>
                </a:spcBef>
                <a:spcAft>
                  <a:spcPts val="0"/>
                </a:spcAft>
                <a:buFont typeface="+mj-lt"/>
                <a:buNone/>
                <a:defRPr/>
              </a:pPr>
              <a:r>
                <a:rPr lang="en-US" sz="1600" dirty="0">
                  <a:solidFill>
                    <a:schemeClr val="tx1">
                      <a:lumMod val="95000"/>
                      <a:lumOff val="5000"/>
                    </a:schemeClr>
                  </a:solidFill>
                </a:rPr>
                <a:t>Prioritizes work &amp;</a:t>
              </a:r>
            </a:p>
            <a:p>
              <a:pPr marL="228600" indent="-228600" fontAlgn="auto">
                <a:spcBef>
                  <a:spcPts val="0"/>
                </a:spcBef>
                <a:spcAft>
                  <a:spcPts val="0"/>
                </a:spcAft>
                <a:buFont typeface="+mj-lt"/>
                <a:buNone/>
                <a:defRPr/>
              </a:pPr>
              <a:r>
                <a:rPr lang="en-US" sz="1600" dirty="0">
                  <a:solidFill>
                    <a:schemeClr val="tx1">
                      <a:lumMod val="95000"/>
                      <a:lumOff val="5000"/>
                    </a:schemeClr>
                  </a:solidFill>
                </a:rPr>
                <a:t>appoints WG.</a:t>
              </a:r>
            </a:p>
            <a:p>
              <a:pPr marL="228600" indent="-228600" fontAlgn="auto">
                <a:spcBef>
                  <a:spcPts val="0"/>
                </a:spcBef>
                <a:spcAft>
                  <a:spcPts val="0"/>
                </a:spcAft>
                <a:buFont typeface="+mj-lt"/>
                <a:buNone/>
                <a:defRPr/>
              </a:pPr>
              <a:r>
                <a:rPr lang="en-US" sz="1600" dirty="0">
                  <a:solidFill>
                    <a:schemeClr val="tx1">
                      <a:lumMod val="95000"/>
                      <a:lumOff val="5000"/>
                    </a:schemeClr>
                  </a:solidFill>
                </a:rPr>
                <a:t>Write/commissions</a:t>
              </a:r>
            </a:p>
            <a:p>
              <a:pPr marL="228600" indent="-228600" fontAlgn="auto">
                <a:spcBef>
                  <a:spcPts val="0"/>
                </a:spcBef>
                <a:spcAft>
                  <a:spcPts val="0"/>
                </a:spcAft>
                <a:buFont typeface="+mj-lt"/>
                <a:buNone/>
                <a:defRPr/>
              </a:pPr>
              <a:r>
                <a:rPr lang="en-US" sz="1600" dirty="0">
                  <a:solidFill>
                    <a:schemeClr val="tx1">
                      <a:lumMod val="95000"/>
                      <a:lumOff val="5000"/>
                    </a:schemeClr>
                  </a:solidFill>
                </a:rPr>
                <a:t>policy </a:t>
              </a:r>
            </a:p>
            <a:p>
              <a:pPr marL="228600" indent="-228600" fontAlgn="auto">
                <a:spcBef>
                  <a:spcPts val="0"/>
                </a:spcBef>
                <a:spcAft>
                  <a:spcPts val="0"/>
                </a:spcAft>
                <a:buFont typeface="+mj-lt"/>
                <a:buNone/>
                <a:defRPr/>
              </a:pPr>
              <a:r>
                <a:rPr lang="en-US" sz="1600" dirty="0">
                  <a:solidFill>
                    <a:schemeClr val="tx1">
                      <a:lumMod val="95000"/>
                      <a:lumOff val="5000"/>
                    </a:schemeClr>
                  </a:solidFill>
                </a:rPr>
                <a:t>recommendations </a:t>
              </a:r>
            </a:p>
          </p:txBody>
        </p:sp>
        <p:grpSp>
          <p:nvGrpSpPr>
            <p:cNvPr id="17451" name="Group 8"/>
            <p:cNvGrpSpPr>
              <a:grpSpLocks/>
            </p:cNvGrpSpPr>
            <p:nvPr/>
          </p:nvGrpSpPr>
          <p:grpSpPr bwMode="auto">
            <a:xfrm>
              <a:off x="2209799" y="2133601"/>
              <a:ext cx="1906587" cy="1264918"/>
              <a:chOff x="3017045" y="2429074"/>
              <a:chExt cx="1057560" cy="730869"/>
            </a:xfrm>
          </p:grpSpPr>
          <p:sp>
            <p:nvSpPr>
              <p:cNvPr id="10" name="Rounded Rectangle 9"/>
              <p:cNvSpPr/>
              <p:nvPr/>
            </p:nvSpPr>
            <p:spPr>
              <a:xfrm>
                <a:off x="3017316" y="2428615"/>
                <a:ext cx="1055919" cy="7048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a:spLocks/>
              </p:cNvSpPr>
              <p:nvPr/>
            </p:nvSpPr>
            <p:spPr>
              <a:xfrm>
                <a:off x="3059144" y="2472185"/>
                <a:ext cx="1015021" cy="687433"/>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fontAlgn="auto">
                  <a:lnSpc>
                    <a:spcPct val="90000"/>
                  </a:lnSpc>
                  <a:spcBef>
                    <a:spcPts val="0"/>
                  </a:spcBef>
                  <a:spcAft>
                    <a:spcPct val="35000"/>
                  </a:spcAft>
                  <a:defRPr/>
                </a:pPr>
                <a:r>
                  <a:rPr lang="en-US" dirty="0"/>
                  <a:t>Steering Committee on Policy &amp; Shared  Practice </a:t>
                </a:r>
              </a:p>
            </p:txBody>
          </p:sp>
        </p:grpSp>
      </p:grpSp>
      <p:grpSp>
        <p:nvGrpSpPr>
          <p:cNvPr id="17413" name="Group 33"/>
          <p:cNvGrpSpPr>
            <a:grpSpLocks noChangeAspect="1"/>
          </p:cNvGrpSpPr>
          <p:nvPr/>
        </p:nvGrpSpPr>
        <p:grpSpPr bwMode="auto">
          <a:xfrm>
            <a:off x="4724400" y="2057400"/>
            <a:ext cx="3970338" cy="1371600"/>
            <a:chOff x="4648200" y="1981200"/>
            <a:chExt cx="4191000" cy="1447800"/>
          </a:xfrm>
        </p:grpSpPr>
        <p:sp>
          <p:nvSpPr>
            <p:cNvPr id="32" name="Rounded Rectangle 31"/>
            <p:cNvSpPr/>
            <p:nvPr/>
          </p:nvSpPr>
          <p:spPr>
            <a:xfrm>
              <a:off x="4648200" y="1981200"/>
              <a:ext cx="4191000" cy="1447800"/>
            </a:xfrm>
            <a:prstGeom prst="roundRect">
              <a:avLst/>
            </a:prstGeom>
            <a:gradFill flip="none" rotWithShape="1">
              <a:gsLst>
                <a:gs pos="0">
                  <a:schemeClr val="accent1">
                    <a:tint val="66000"/>
                    <a:satMod val="160000"/>
                    <a:alpha val="24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fontAlgn="auto">
                <a:spcBef>
                  <a:spcPts val="0"/>
                </a:spcBef>
                <a:spcAft>
                  <a:spcPts val="0"/>
                </a:spcAft>
                <a:buFont typeface="+mj-lt"/>
                <a:buNone/>
                <a:defRPr/>
              </a:pPr>
              <a:r>
                <a:rPr lang="en-US" sz="1600" dirty="0">
                  <a:solidFill>
                    <a:schemeClr val="tx1">
                      <a:lumMod val="95000"/>
                      <a:lumOff val="5000"/>
                    </a:schemeClr>
                  </a:solidFill>
                </a:rPr>
                <a:t>Tactical priorities. </a:t>
              </a:r>
            </a:p>
            <a:p>
              <a:pPr marL="228600" indent="-228600" fontAlgn="auto">
                <a:spcBef>
                  <a:spcPts val="0"/>
                </a:spcBef>
                <a:spcAft>
                  <a:spcPts val="0"/>
                </a:spcAft>
                <a:buFont typeface="+mj-lt"/>
                <a:buNone/>
                <a:defRPr/>
              </a:pPr>
              <a:r>
                <a:rPr lang="en-US" sz="1600" dirty="0">
                  <a:solidFill>
                    <a:schemeClr val="tx1">
                      <a:lumMod val="95000"/>
                      <a:lumOff val="5000"/>
                    </a:schemeClr>
                  </a:solidFill>
                </a:rPr>
                <a:t>Represents dept goals.</a:t>
              </a:r>
            </a:p>
            <a:p>
              <a:pPr marL="228600" indent="-228600" fontAlgn="auto">
                <a:spcBef>
                  <a:spcPts val="0"/>
                </a:spcBef>
                <a:spcAft>
                  <a:spcPts val="0"/>
                </a:spcAft>
                <a:buFont typeface="+mj-lt"/>
                <a:buNone/>
                <a:defRPr/>
              </a:pPr>
              <a:r>
                <a:rPr lang="en-US" sz="1600" dirty="0">
                  <a:solidFill>
                    <a:schemeClr val="tx1">
                      <a:lumMod val="95000"/>
                      <a:lumOff val="5000"/>
                    </a:schemeClr>
                  </a:solidFill>
                </a:rPr>
                <a:t>Aligns with campus goals.</a:t>
              </a:r>
            </a:p>
            <a:p>
              <a:pPr marL="228600" indent="-228600" fontAlgn="auto">
                <a:spcBef>
                  <a:spcPts val="0"/>
                </a:spcBef>
                <a:spcAft>
                  <a:spcPts val="0"/>
                </a:spcAft>
                <a:buFont typeface="+mj-lt"/>
                <a:buNone/>
                <a:defRPr/>
              </a:pPr>
              <a:r>
                <a:rPr lang="en-US" sz="1600" dirty="0">
                  <a:solidFill>
                    <a:schemeClr val="tx1">
                      <a:lumMod val="95000"/>
                      <a:lumOff val="5000"/>
                    </a:schemeClr>
                  </a:solidFill>
                </a:rPr>
                <a:t>IDs project teams.</a:t>
              </a:r>
            </a:p>
          </p:txBody>
        </p:sp>
        <p:grpSp>
          <p:nvGrpSpPr>
            <p:cNvPr id="17447" name="Group 14"/>
            <p:cNvGrpSpPr>
              <a:grpSpLocks/>
            </p:cNvGrpSpPr>
            <p:nvPr/>
          </p:nvGrpSpPr>
          <p:grpSpPr bwMode="auto">
            <a:xfrm>
              <a:off x="7131577" y="2057398"/>
              <a:ext cx="1621898" cy="1265238"/>
              <a:chOff x="2954027" y="2429073"/>
              <a:chExt cx="1077824" cy="731054"/>
            </a:xfrm>
          </p:grpSpPr>
          <p:sp>
            <p:nvSpPr>
              <p:cNvPr id="16" name="Rounded Rectangle 15"/>
              <p:cNvSpPr/>
              <p:nvPr/>
            </p:nvSpPr>
            <p:spPr>
              <a:xfrm>
                <a:off x="2975221" y="2428616"/>
                <a:ext cx="1056803" cy="7048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2954063" y="2448948"/>
                <a:ext cx="1056804" cy="711638"/>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fontAlgn="auto">
                  <a:lnSpc>
                    <a:spcPct val="90000"/>
                  </a:lnSpc>
                  <a:spcBef>
                    <a:spcPts val="0"/>
                  </a:spcBef>
                  <a:spcAft>
                    <a:spcPct val="35000"/>
                  </a:spcAft>
                  <a:defRPr/>
                </a:pPr>
                <a:r>
                  <a:rPr lang="en-US" dirty="0"/>
                  <a:t>Advisory Committee Yale Digital Commons</a:t>
                </a:r>
              </a:p>
            </p:txBody>
          </p:sp>
        </p:grpSp>
      </p:grpSp>
      <p:grpSp>
        <p:nvGrpSpPr>
          <p:cNvPr id="17414" name="Group 17"/>
          <p:cNvGrpSpPr>
            <a:grpSpLocks/>
          </p:cNvGrpSpPr>
          <p:nvPr/>
        </p:nvGrpSpPr>
        <p:grpSpPr bwMode="auto">
          <a:xfrm>
            <a:off x="381000" y="3733800"/>
            <a:ext cx="1819275" cy="1219200"/>
            <a:chOff x="2974776" y="2429073"/>
            <a:chExt cx="1056679" cy="704453"/>
          </a:xfrm>
        </p:grpSpPr>
        <p:sp>
          <p:nvSpPr>
            <p:cNvPr id="19" name="Rounded Rectangle 18"/>
            <p:cNvSpPr/>
            <p:nvPr/>
          </p:nvSpPr>
          <p:spPr>
            <a:xfrm>
              <a:off x="2974776" y="2429073"/>
              <a:ext cx="1056679" cy="7044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2995061" y="2449253"/>
              <a:ext cx="1016108" cy="664094"/>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fontAlgn="auto">
                <a:lnSpc>
                  <a:spcPct val="90000"/>
                </a:lnSpc>
                <a:spcBef>
                  <a:spcPts val="0"/>
                </a:spcBef>
                <a:spcAft>
                  <a:spcPct val="35000"/>
                </a:spcAft>
                <a:defRPr/>
              </a:pPr>
              <a:r>
                <a:rPr lang="en-US" dirty="0"/>
                <a:t>Collections Collaborative Redux</a:t>
              </a:r>
            </a:p>
          </p:txBody>
        </p:sp>
      </p:grpSp>
      <p:grpSp>
        <p:nvGrpSpPr>
          <p:cNvPr id="17415" name="Group 20"/>
          <p:cNvGrpSpPr>
            <a:grpSpLocks/>
          </p:cNvGrpSpPr>
          <p:nvPr/>
        </p:nvGrpSpPr>
        <p:grpSpPr bwMode="auto">
          <a:xfrm>
            <a:off x="381000" y="5181600"/>
            <a:ext cx="1819275" cy="1219200"/>
            <a:chOff x="2974776" y="2429073"/>
            <a:chExt cx="1056679" cy="704453"/>
          </a:xfrm>
        </p:grpSpPr>
        <p:sp>
          <p:nvSpPr>
            <p:cNvPr id="22" name="Rounded Rectangle 21"/>
            <p:cNvSpPr/>
            <p:nvPr/>
          </p:nvSpPr>
          <p:spPr>
            <a:xfrm>
              <a:off x="2974776" y="2429073"/>
              <a:ext cx="1056679" cy="7044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2995061" y="2449253"/>
              <a:ext cx="1016108" cy="664094"/>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fontAlgn="auto">
                <a:lnSpc>
                  <a:spcPct val="90000"/>
                </a:lnSpc>
                <a:spcBef>
                  <a:spcPts val="0"/>
                </a:spcBef>
                <a:spcAft>
                  <a:spcPct val="35000"/>
                </a:spcAft>
                <a:defRPr/>
              </a:pPr>
              <a:r>
                <a:rPr lang="en-US" dirty="0"/>
                <a:t>Collections and Educational  Technology</a:t>
              </a:r>
            </a:p>
          </p:txBody>
        </p:sp>
      </p:grpSp>
      <p:grpSp>
        <p:nvGrpSpPr>
          <p:cNvPr id="17416" name="Group 23"/>
          <p:cNvGrpSpPr>
            <a:grpSpLocks/>
          </p:cNvGrpSpPr>
          <p:nvPr/>
        </p:nvGrpSpPr>
        <p:grpSpPr bwMode="auto">
          <a:xfrm>
            <a:off x="4953000" y="4495800"/>
            <a:ext cx="1819275" cy="1219200"/>
            <a:chOff x="2974776" y="2429073"/>
            <a:chExt cx="1056679" cy="704453"/>
          </a:xfrm>
        </p:grpSpPr>
        <p:sp>
          <p:nvSpPr>
            <p:cNvPr id="25" name="Rounded Rectangle 24"/>
            <p:cNvSpPr/>
            <p:nvPr/>
          </p:nvSpPr>
          <p:spPr>
            <a:xfrm>
              <a:off x="2974776" y="2429073"/>
              <a:ext cx="1056679" cy="7044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2995061" y="2449253"/>
              <a:ext cx="1016108" cy="664094"/>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fontAlgn="auto">
                <a:lnSpc>
                  <a:spcPct val="90000"/>
                </a:lnSpc>
                <a:spcBef>
                  <a:spcPts val="0"/>
                </a:spcBef>
                <a:spcAft>
                  <a:spcPct val="35000"/>
                </a:spcAft>
                <a:defRPr/>
              </a:pPr>
              <a:r>
                <a:rPr lang="en-US" dirty="0"/>
                <a:t>Planning Committee for Digital Preservation</a:t>
              </a:r>
            </a:p>
          </p:txBody>
        </p:sp>
      </p:grpSp>
      <p:grpSp>
        <p:nvGrpSpPr>
          <p:cNvPr id="17417" name="Group 26"/>
          <p:cNvGrpSpPr>
            <a:grpSpLocks/>
          </p:cNvGrpSpPr>
          <p:nvPr/>
        </p:nvGrpSpPr>
        <p:grpSpPr bwMode="auto">
          <a:xfrm>
            <a:off x="7086600" y="4495800"/>
            <a:ext cx="1819275" cy="1219200"/>
            <a:chOff x="2974776" y="2429073"/>
            <a:chExt cx="1056679" cy="704453"/>
          </a:xfrm>
        </p:grpSpPr>
        <p:sp>
          <p:nvSpPr>
            <p:cNvPr id="28" name="Rounded Rectangle 27"/>
            <p:cNvSpPr/>
            <p:nvPr/>
          </p:nvSpPr>
          <p:spPr>
            <a:xfrm>
              <a:off x="2974776" y="2429073"/>
              <a:ext cx="1056679" cy="7044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2995061" y="2449253"/>
              <a:ext cx="1016108" cy="664094"/>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fontAlgn="auto">
                <a:lnSpc>
                  <a:spcPct val="90000"/>
                </a:lnSpc>
                <a:spcBef>
                  <a:spcPts val="0"/>
                </a:spcBef>
                <a:spcAft>
                  <a:spcPct val="35000"/>
                </a:spcAft>
                <a:defRPr/>
              </a:pPr>
              <a:r>
                <a:rPr lang="en-US" dirty="0"/>
                <a:t>YDC  users’ group</a:t>
              </a:r>
            </a:p>
            <a:p>
              <a:pPr algn="ctr" defTabSz="577850" fontAlgn="auto">
                <a:lnSpc>
                  <a:spcPct val="90000"/>
                </a:lnSpc>
                <a:spcBef>
                  <a:spcPts val="0"/>
                </a:spcBef>
                <a:spcAft>
                  <a:spcPct val="35000"/>
                </a:spcAft>
                <a:defRPr/>
              </a:pPr>
              <a:endParaRPr lang="en-US" dirty="0"/>
            </a:p>
          </p:txBody>
        </p:sp>
      </p:grpSp>
      <p:cxnSp>
        <p:nvCxnSpPr>
          <p:cNvPr id="52" name="Elbow Connector 51"/>
          <p:cNvCxnSpPr>
            <a:stCxn id="5" idx="2"/>
            <a:endCxn id="17" idx="0"/>
          </p:cNvCxnSpPr>
          <p:nvPr/>
        </p:nvCxnSpPr>
        <p:spPr>
          <a:xfrm rot="16200000" flipH="1">
            <a:off x="6815138" y="1147763"/>
            <a:ext cx="519112" cy="1509712"/>
          </a:xfrm>
          <a:prstGeom prst="bentConnector3">
            <a:avLst>
              <a:gd name="adj1" fmla="val 50000"/>
            </a:avLst>
          </a:prstGeom>
          <a:ln w="57150"/>
        </p:spPr>
        <p:style>
          <a:lnRef idx="1">
            <a:schemeClr val="accent2"/>
          </a:lnRef>
          <a:fillRef idx="0">
            <a:schemeClr val="accent2"/>
          </a:fillRef>
          <a:effectRef idx="0">
            <a:schemeClr val="accent2"/>
          </a:effectRef>
          <a:fontRef idx="minor">
            <a:schemeClr val="tx1"/>
          </a:fontRef>
        </p:style>
      </p:cxnSp>
      <p:cxnSp>
        <p:nvCxnSpPr>
          <p:cNvPr id="56" name="Elbow Connector 55"/>
          <p:cNvCxnSpPr>
            <a:stCxn id="5" idx="2"/>
            <a:endCxn id="11" idx="0"/>
          </p:cNvCxnSpPr>
          <p:nvPr/>
        </p:nvCxnSpPr>
        <p:spPr>
          <a:xfrm rot="5400000">
            <a:off x="4510882" y="392906"/>
            <a:ext cx="558800" cy="3059113"/>
          </a:xfrm>
          <a:prstGeom prst="bentConnector3">
            <a:avLst>
              <a:gd name="adj1" fmla="val 50000"/>
            </a:avLst>
          </a:prstGeom>
          <a:ln w="57150"/>
        </p:spPr>
        <p:style>
          <a:lnRef idx="1">
            <a:schemeClr val="accent2"/>
          </a:lnRef>
          <a:fillRef idx="0">
            <a:schemeClr val="accent2"/>
          </a:fillRef>
          <a:effectRef idx="0">
            <a:schemeClr val="accent2"/>
          </a:effectRef>
          <a:fontRef idx="minor">
            <a:schemeClr val="tx1"/>
          </a:fontRef>
        </p:style>
      </p:cxnSp>
      <p:cxnSp>
        <p:nvCxnSpPr>
          <p:cNvPr id="63" name="Elbow Connector 62"/>
          <p:cNvCxnSpPr>
            <a:stCxn id="17" idx="3"/>
            <a:endCxn id="29" idx="3"/>
          </p:cNvCxnSpPr>
          <p:nvPr/>
        </p:nvCxnSpPr>
        <p:spPr>
          <a:xfrm>
            <a:off x="8583613" y="2744788"/>
            <a:ext cx="287337" cy="2360612"/>
          </a:xfrm>
          <a:prstGeom prst="bentConnector3">
            <a:avLst>
              <a:gd name="adj1" fmla="val 179535"/>
            </a:avLst>
          </a:prstGeom>
          <a:ln w="57150"/>
        </p:spPr>
        <p:style>
          <a:lnRef idx="1">
            <a:schemeClr val="accent2"/>
          </a:lnRef>
          <a:fillRef idx="0">
            <a:schemeClr val="accent2"/>
          </a:fillRef>
          <a:effectRef idx="0">
            <a:schemeClr val="accent2"/>
          </a:effectRef>
          <a:fontRef idx="minor">
            <a:schemeClr val="tx1"/>
          </a:fontRef>
        </p:style>
      </p:cxnSp>
      <p:sp>
        <p:nvSpPr>
          <p:cNvPr id="87" name="Oval 86"/>
          <p:cNvSpPr/>
          <p:nvPr/>
        </p:nvSpPr>
        <p:spPr>
          <a:xfrm>
            <a:off x="7620000" y="3276600"/>
            <a:ext cx="1295400" cy="1219200"/>
          </a:xfrm>
          <a:prstGeom prst="ellipse">
            <a:avLst/>
          </a:prstGeom>
          <a:solidFill>
            <a:schemeClr val="accent1">
              <a:alpha val="42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bg1"/>
                </a:solidFill>
              </a:rPr>
              <a:t>Library-YDC SC</a:t>
            </a:r>
          </a:p>
        </p:txBody>
      </p:sp>
      <p:cxnSp>
        <p:nvCxnSpPr>
          <p:cNvPr id="89" name="Straight Connector 88"/>
          <p:cNvCxnSpPr>
            <a:stCxn id="20" idx="2"/>
            <a:endCxn id="23" idx="0"/>
          </p:cNvCxnSpPr>
          <p:nvPr/>
        </p:nvCxnSpPr>
        <p:spPr>
          <a:xfrm rot="5400000">
            <a:off x="1141413" y="5067300"/>
            <a:ext cx="298450"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17423" name="Group 94"/>
          <p:cNvGrpSpPr>
            <a:grpSpLocks/>
          </p:cNvGrpSpPr>
          <p:nvPr/>
        </p:nvGrpSpPr>
        <p:grpSpPr bwMode="auto">
          <a:xfrm>
            <a:off x="7077075" y="5224463"/>
            <a:ext cx="1828800" cy="990600"/>
            <a:chOff x="3048000" y="5105400"/>
            <a:chExt cx="1828800" cy="990600"/>
          </a:xfrm>
        </p:grpSpPr>
        <p:sp>
          <p:nvSpPr>
            <p:cNvPr id="77" name="Oval 76"/>
            <p:cNvSpPr/>
            <p:nvPr/>
          </p:nvSpPr>
          <p:spPr>
            <a:xfrm>
              <a:off x="3048000" y="5105400"/>
              <a:ext cx="1066800" cy="990600"/>
            </a:xfrm>
            <a:prstGeom prst="ellipse">
              <a:avLst/>
            </a:prstGeom>
            <a:solidFill>
              <a:schemeClr val="accent1">
                <a:alpha val="42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rPr>
                <a:t>Project Teams</a:t>
              </a:r>
            </a:p>
          </p:txBody>
        </p:sp>
        <p:sp>
          <p:nvSpPr>
            <p:cNvPr id="92" name="Oval 91"/>
            <p:cNvSpPr/>
            <p:nvPr/>
          </p:nvSpPr>
          <p:spPr>
            <a:xfrm>
              <a:off x="3429000" y="5105400"/>
              <a:ext cx="1066800" cy="990600"/>
            </a:xfrm>
            <a:prstGeom prst="ellipse">
              <a:avLst/>
            </a:prstGeom>
            <a:solidFill>
              <a:schemeClr val="accent1">
                <a:alpha val="42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rPr>
                <a:t>Project Teams</a:t>
              </a:r>
            </a:p>
          </p:txBody>
        </p:sp>
        <p:sp>
          <p:nvSpPr>
            <p:cNvPr id="93" name="Oval 92"/>
            <p:cNvSpPr/>
            <p:nvPr/>
          </p:nvSpPr>
          <p:spPr>
            <a:xfrm>
              <a:off x="3810000" y="5105400"/>
              <a:ext cx="1066800" cy="990600"/>
            </a:xfrm>
            <a:prstGeom prst="ellipse">
              <a:avLst/>
            </a:prstGeom>
            <a:solidFill>
              <a:schemeClr val="accent1">
                <a:alpha val="42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rPr>
                <a:t>Project Teams</a:t>
              </a:r>
            </a:p>
          </p:txBody>
        </p:sp>
      </p:grpSp>
      <p:cxnSp>
        <p:nvCxnSpPr>
          <p:cNvPr id="96" name="Straight Connector 95"/>
          <p:cNvCxnSpPr>
            <a:stCxn id="25" idx="3"/>
            <a:endCxn id="29" idx="1"/>
          </p:cNvCxnSpPr>
          <p:nvPr/>
        </p:nvCxnSpPr>
        <p:spPr>
          <a:xfrm>
            <a:off x="6772275" y="5105400"/>
            <a:ext cx="349250" cy="0"/>
          </a:xfrm>
          <a:prstGeom prst="line">
            <a:avLst/>
          </a:prstGeom>
        </p:spPr>
        <p:style>
          <a:lnRef idx="3">
            <a:schemeClr val="accent2"/>
          </a:lnRef>
          <a:fillRef idx="0">
            <a:schemeClr val="accent2"/>
          </a:fillRef>
          <a:effectRef idx="2">
            <a:schemeClr val="accent2"/>
          </a:effectRef>
          <a:fontRef idx="minor">
            <a:schemeClr val="tx1"/>
          </a:fontRef>
        </p:style>
      </p:cxnSp>
      <p:sp>
        <p:nvSpPr>
          <p:cNvPr id="17425" name="TextBox 43"/>
          <p:cNvSpPr txBox="1">
            <a:spLocks noChangeArrowheads="1"/>
          </p:cNvSpPr>
          <p:nvPr/>
        </p:nvSpPr>
        <p:spPr bwMode="auto">
          <a:xfrm>
            <a:off x="4144963" y="1292225"/>
            <a:ext cx="773112" cy="338138"/>
          </a:xfrm>
          <a:prstGeom prst="rect">
            <a:avLst/>
          </a:prstGeom>
          <a:noFill/>
          <a:ln w="9525">
            <a:noFill/>
            <a:miter lim="800000"/>
            <a:headEnd/>
            <a:tailEnd/>
          </a:ln>
        </p:spPr>
        <p:txBody>
          <a:bodyPr wrap="none">
            <a:spAutoFit/>
          </a:bodyPr>
          <a:lstStyle/>
          <a:p>
            <a:r>
              <a:rPr lang="en-US" sz="1600">
                <a:solidFill>
                  <a:srgbClr val="FF0000"/>
                </a:solidFill>
                <a:latin typeface="Calibri" pitchFamily="34" charset="0"/>
              </a:rPr>
              <a:t>POLICY</a:t>
            </a:r>
          </a:p>
        </p:txBody>
      </p:sp>
      <p:sp>
        <p:nvSpPr>
          <p:cNvPr id="45" name="Right Arrow 44"/>
          <p:cNvSpPr/>
          <p:nvPr/>
        </p:nvSpPr>
        <p:spPr>
          <a:xfrm>
            <a:off x="3429000" y="1828800"/>
            <a:ext cx="2882900"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solidFill>
                <a:srgbClr val="FF0000"/>
              </a:solidFill>
            </a:endParaRPr>
          </a:p>
        </p:txBody>
      </p:sp>
      <p:grpSp>
        <p:nvGrpSpPr>
          <p:cNvPr id="17427" name="Group 47"/>
          <p:cNvGrpSpPr>
            <a:grpSpLocks/>
          </p:cNvGrpSpPr>
          <p:nvPr/>
        </p:nvGrpSpPr>
        <p:grpSpPr bwMode="auto">
          <a:xfrm>
            <a:off x="2667000" y="3276600"/>
            <a:ext cx="1481138" cy="1401763"/>
            <a:chOff x="2667000" y="3276600"/>
            <a:chExt cx="1480457" cy="1402080"/>
          </a:xfrm>
        </p:grpSpPr>
        <p:sp>
          <p:nvSpPr>
            <p:cNvPr id="76" name="Oval 75"/>
            <p:cNvSpPr/>
            <p:nvPr/>
          </p:nvSpPr>
          <p:spPr bwMode="auto">
            <a:xfrm>
              <a:off x="2667000" y="3276600"/>
              <a:ext cx="1142474" cy="1067041"/>
            </a:xfrm>
            <a:prstGeom prst="ellipse">
              <a:avLst/>
            </a:prstGeom>
            <a:solidFill>
              <a:schemeClr val="accent1">
                <a:alpha val="42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rPr>
                <a:t>Working  group</a:t>
              </a:r>
            </a:p>
          </p:txBody>
        </p:sp>
        <p:sp>
          <p:nvSpPr>
            <p:cNvPr id="46" name="Oval 45"/>
            <p:cNvSpPr/>
            <p:nvPr/>
          </p:nvSpPr>
          <p:spPr bwMode="auto">
            <a:xfrm>
              <a:off x="2819330" y="3429034"/>
              <a:ext cx="1142474" cy="1067041"/>
            </a:xfrm>
            <a:prstGeom prst="ellipse">
              <a:avLst/>
            </a:prstGeom>
            <a:solidFill>
              <a:schemeClr val="accent1">
                <a:alpha val="42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rPr>
                <a:t>Working  group</a:t>
              </a:r>
            </a:p>
          </p:txBody>
        </p:sp>
        <p:sp>
          <p:nvSpPr>
            <p:cNvPr id="47" name="Oval 46"/>
            <p:cNvSpPr>
              <a:spLocks noChangeAspect="1"/>
            </p:cNvSpPr>
            <p:nvPr/>
          </p:nvSpPr>
          <p:spPr bwMode="auto">
            <a:xfrm>
              <a:off x="2971660" y="3581469"/>
              <a:ext cx="1175797" cy="1097211"/>
            </a:xfrm>
            <a:prstGeom prst="ellipse">
              <a:avLst/>
            </a:prstGeom>
            <a:solidFill>
              <a:schemeClr val="accent1">
                <a:alpha val="42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rPr>
                <a:t>Working  group</a:t>
              </a:r>
            </a:p>
          </p:txBody>
        </p:sp>
      </p:grpSp>
      <p:cxnSp>
        <p:nvCxnSpPr>
          <p:cNvPr id="65" name="Elbow Connector 64"/>
          <p:cNvCxnSpPr/>
          <p:nvPr/>
        </p:nvCxnSpPr>
        <p:spPr>
          <a:xfrm rot="10800000">
            <a:off x="4198938" y="3162300"/>
            <a:ext cx="788987" cy="2362200"/>
          </a:xfrm>
          <a:prstGeom prst="bentConnector3">
            <a:avLst>
              <a:gd name="adj1" fmla="val 50000"/>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rot="10800000" flipV="1">
            <a:off x="6772275" y="3162300"/>
            <a:ext cx="304800" cy="2360613"/>
          </a:xfrm>
          <a:prstGeom prst="bentConnector3">
            <a:avLst>
              <a:gd name="adj1" fmla="val 50000"/>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144963" y="2468563"/>
            <a:ext cx="579437"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8" name="Rectangle 30"/>
          <p:cNvSpPr txBox="1">
            <a:spLocks noChangeArrowheads="1"/>
          </p:cNvSpPr>
          <p:nvPr/>
        </p:nvSpPr>
        <p:spPr>
          <a:xfrm>
            <a:off x="2514600" y="6215063"/>
            <a:ext cx="6597650" cy="642937"/>
          </a:xfrm>
          <a:prstGeom prst="rect">
            <a:avLst/>
          </a:prstGeom>
        </p:spPr>
        <p:txBody>
          <a:bodyPr lIns="64291" tIns="32146" rIns="57148" bIns="32146"/>
          <a:lstStyle/>
          <a:p>
            <a:pPr marL="55563" algn="ctr">
              <a:defRPr/>
            </a:pPr>
            <a:r>
              <a:rPr lang="en-US" sz="3100" b="1" dirty="0">
                <a:solidFill>
                  <a:srgbClr val="423F3C"/>
                </a:solidFill>
                <a:latin typeface="+mj-lt"/>
                <a:ea typeface="+mj-ea"/>
                <a:cs typeface="Helvetica" pitchFamily="34" charset="0"/>
                <a:sym typeface="Helvetica" pitchFamily="34" charset="0"/>
              </a:rPr>
              <a:t>Organizing for Collaboration</a:t>
            </a:r>
            <a:endParaRPr lang="en-US" sz="3100" b="1" dirty="0">
              <a:solidFill>
                <a:srgbClr val="423F3C"/>
              </a:solidFill>
              <a:latin typeface="+mj-lt"/>
              <a:ea typeface="ヒラギノ角ゴ ProN W6"/>
              <a:cs typeface="ヒラギノ角ゴ ProN W6"/>
              <a:sym typeface="Helvetica"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b="1" smtClean="0"/>
              <a:t>Core Principles of Yale Digital Commons</a:t>
            </a:r>
            <a:endParaRPr lang="en-US" sz="3600" smtClean="0"/>
          </a:p>
        </p:txBody>
      </p:sp>
      <p:sp>
        <p:nvSpPr>
          <p:cNvPr id="18435" name="Content Placeholder 2"/>
          <p:cNvSpPr>
            <a:spLocks noGrp="1"/>
          </p:cNvSpPr>
          <p:nvPr>
            <p:ph idx="1"/>
          </p:nvPr>
        </p:nvSpPr>
        <p:spPr/>
        <p:txBody>
          <a:bodyPr/>
          <a:lstStyle/>
          <a:p>
            <a:r>
              <a:rPr lang="en-US" sz="2000" smtClean="0"/>
              <a:t>Encourage appropriate sharing of digital content across the university </a:t>
            </a:r>
          </a:p>
          <a:p>
            <a:r>
              <a:rPr lang="en-US" sz="2000" smtClean="0"/>
              <a:t>Respect domain differences while sharing common infrastructure </a:t>
            </a:r>
          </a:p>
          <a:p>
            <a:r>
              <a:rPr lang="en-US" sz="2000" smtClean="0"/>
              <a:t>Identify shared outcomes requiring digital content management infrastructure through collaboration and produce them </a:t>
            </a:r>
          </a:p>
          <a:p>
            <a:r>
              <a:rPr lang="en-US" sz="2000" smtClean="0"/>
              <a:t>Support common needs and share best practices </a:t>
            </a:r>
          </a:p>
          <a:p>
            <a:r>
              <a:rPr lang="en-US" sz="2000" smtClean="0"/>
              <a:t>Inform Yale’s long-term planning for digital content management </a:t>
            </a:r>
          </a:p>
          <a:p>
            <a:r>
              <a:rPr lang="en-US" sz="2000" smtClean="0"/>
              <a:t>Improve sustainability of technical solutions through larger-scale adoptions </a:t>
            </a:r>
          </a:p>
          <a:p>
            <a:r>
              <a:rPr lang="en-US" sz="2000" smtClean="0"/>
              <a:t>Eliminate redundant efforts </a:t>
            </a:r>
          </a:p>
          <a:p>
            <a:r>
              <a:rPr lang="en-US" sz="2000" smtClean="0"/>
              <a:t>Ensure end-of-life migration plans </a:t>
            </a:r>
          </a:p>
          <a:p>
            <a:pPr>
              <a:buFont typeface="Arial" pitchFamily="34" charset="0"/>
              <a:buNone/>
            </a:pPr>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3467100" y="1238250"/>
            <a:ext cx="2205038" cy="5194300"/>
          </a:xfrm>
          <a:prstGeom prst="rect">
            <a:avLst/>
          </a:prstGeom>
          <a:noFill/>
          <a:ln w="50800">
            <a:solidFill>
              <a:srgbClr val="8D8782"/>
            </a:solidFill>
            <a:prstDash val="sysDot"/>
            <a:miter lim="800000"/>
            <a:headEnd/>
            <a:tailEnd/>
          </a:ln>
        </p:spPr>
        <p:txBody>
          <a:bodyPr lIns="0" tIns="0" rIns="0" bIns="0"/>
          <a:lstStyle/>
          <a:p>
            <a:endParaRPr lang="en-US"/>
          </a:p>
        </p:txBody>
      </p:sp>
      <p:grpSp>
        <p:nvGrpSpPr>
          <p:cNvPr id="19459" name="Group 3"/>
          <p:cNvGrpSpPr>
            <a:grpSpLocks/>
          </p:cNvGrpSpPr>
          <p:nvPr/>
        </p:nvGrpSpPr>
        <p:grpSpPr bwMode="auto">
          <a:xfrm>
            <a:off x="2528888" y="1981200"/>
            <a:ext cx="3765550" cy="3475038"/>
            <a:chOff x="0" y="180"/>
            <a:chExt cx="6183" cy="4693"/>
          </a:xfrm>
        </p:grpSpPr>
        <p:sp>
          <p:nvSpPr>
            <p:cNvPr id="19516" name="Oval 4"/>
            <p:cNvSpPr>
              <a:spLocks/>
            </p:cNvSpPr>
            <p:nvPr/>
          </p:nvSpPr>
          <p:spPr bwMode="auto">
            <a:xfrm>
              <a:off x="477" y="180"/>
              <a:ext cx="5706" cy="4693"/>
            </a:xfrm>
            <a:prstGeom prst="ellipse">
              <a:avLst/>
            </a:prstGeom>
            <a:noFill/>
            <a:ln w="127000">
              <a:solidFill>
                <a:srgbClr val="4743A0"/>
              </a:solidFill>
              <a:miter lim="800000"/>
              <a:headEnd/>
              <a:tailEnd/>
            </a:ln>
          </p:spPr>
          <p:txBody>
            <a:bodyPr lIns="0" tIns="0" rIns="0" bIns="0"/>
            <a:lstStyle/>
            <a:p>
              <a:endParaRPr lang="en-US"/>
            </a:p>
          </p:txBody>
        </p:sp>
        <p:sp>
          <p:nvSpPr>
            <p:cNvPr id="56325" name="AutoShape 5"/>
            <p:cNvSpPr>
              <a:spLocks/>
            </p:cNvSpPr>
            <p:nvPr/>
          </p:nvSpPr>
          <p:spPr bwMode="auto">
            <a:xfrm>
              <a:off x="0" y="2967"/>
              <a:ext cx="1801" cy="1484"/>
            </a:xfrm>
            <a:prstGeom prst="roundRect">
              <a:avLst>
                <a:gd name="adj" fmla="val 8194"/>
              </a:avLst>
            </a:prstGeom>
            <a:solidFill>
              <a:srgbClr val="7F74AE"/>
            </a:solidFill>
            <a:ln w="127000" cap="flat">
              <a:solidFill>
                <a:srgbClr val="4743A0"/>
              </a:solidFill>
              <a:prstDash val="solid"/>
              <a:miter lim="800000"/>
              <a:headEnd type="none" w="med" len="med"/>
              <a:tailEnd type="none" w="med" len="med"/>
            </a:ln>
          </p:spPr>
          <p:txBody>
            <a:bodyPr lIns="0" tIns="0" rIns="0" bIns="0" anchor="ctr"/>
            <a:lstStyle/>
            <a:p>
              <a:pPr algn="ctr">
                <a:defRPr/>
              </a:pPr>
              <a:r>
                <a:rPr lang="en-US" sz="16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Messaging</a:t>
              </a:r>
            </a:p>
          </p:txBody>
        </p:sp>
      </p:grpSp>
      <p:sp>
        <p:nvSpPr>
          <p:cNvPr id="19460" name="AutoShape 6"/>
          <p:cNvSpPr>
            <a:spLocks/>
          </p:cNvSpPr>
          <p:nvPr/>
        </p:nvSpPr>
        <p:spPr bwMode="auto">
          <a:xfrm>
            <a:off x="504825" y="2762250"/>
            <a:ext cx="1285875" cy="2159000"/>
          </a:xfrm>
          <a:prstGeom prst="roundRect">
            <a:avLst>
              <a:gd name="adj" fmla="val 5556"/>
            </a:avLst>
          </a:prstGeom>
          <a:solidFill>
            <a:srgbClr val="B8B8B8"/>
          </a:solidFill>
          <a:ln w="25400">
            <a:solidFill>
              <a:srgbClr val="505050"/>
            </a:solidFill>
            <a:miter lim="800000"/>
            <a:headEnd/>
            <a:tailEnd/>
          </a:ln>
        </p:spPr>
        <p:txBody>
          <a:bodyPr lIns="0" tIns="0" rIns="0" bIns="0"/>
          <a:lstStyle/>
          <a:p>
            <a:endParaRPr lang="en-US"/>
          </a:p>
        </p:txBody>
      </p:sp>
      <p:sp>
        <p:nvSpPr>
          <p:cNvPr id="19461" name="Rectangle 7"/>
          <p:cNvSpPr>
            <a:spLocks noGrp="1" noChangeArrowheads="1"/>
          </p:cNvSpPr>
          <p:nvPr>
            <p:ph type="title"/>
          </p:nvPr>
        </p:nvSpPr>
        <p:spPr>
          <a:xfrm>
            <a:off x="457200" y="152400"/>
            <a:ext cx="8229600" cy="1143000"/>
          </a:xfrm>
        </p:spPr>
        <p:txBody>
          <a:bodyPr/>
          <a:lstStyle/>
          <a:p>
            <a:pPr eaLnBrk="1" hangingPunct="1"/>
            <a:r>
              <a:rPr lang="en-US" sz="3600" smtClean="0"/>
              <a:t>YDC Components</a:t>
            </a:r>
          </a:p>
        </p:txBody>
      </p:sp>
      <p:sp>
        <p:nvSpPr>
          <p:cNvPr id="56328" name="AutoShape 8"/>
          <p:cNvSpPr>
            <a:spLocks/>
          </p:cNvSpPr>
          <p:nvPr/>
        </p:nvSpPr>
        <p:spPr bwMode="auto">
          <a:xfrm>
            <a:off x="4052888" y="1435100"/>
            <a:ext cx="1096962" cy="1096963"/>
          </a:xfrm>
          <a:prstGeom prst="roundRect">
            <a:avLst>
              <a:gd name="adj" fmla="val 8194"/>
            </a:avLst>
          </a:prstGeom>
          <a:solidFill>
            <a:srgbClr val="B28A6D"/>
          </a:solidFill>
          <a:ln w="127000" cap="flat">
            <a:solidFill>
              <a:srgbClr val="995528"/>
            </a:solidFill>
            <a:prstDash val="solid"/>
            <a:miter lim="800000"/>
            <a:headEnd type="none" w="med" len="med"/>
            <a:tailEnd type="none" w="med" len="med"/>
          </a:ln>
        </p:spPr>
        <p:txBody>
          <a:bodyPr lIns="0" tIns="0" rIns="0" bIns="0" anchor="ctr"/>
          <a:lstStyle/>
          <a:p>
            <a:pPr algn="ctr">
              <a:defRPr/>
            </a:pPr>
            <a:r>
              <a:rPr lang="en-US" sz="16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DAM</a:t>
            </a:r>
          </a:p>
        </p:txBody>
      </p:sp>
      <p:sp>
        <p:nvSpPr>
          <p:cNvPr id="56329" name="AutoShape 9"/>
          <p:cNvSpPr>
            <a:spLocks/>
          </p:cNvSpPr>
          <p:nvPr/>
        </p:nvSpPr>
        <p:spPr bwMode="auto">
          <a:xfrm>
            <a:off x="5567363" y="2305050"/>
            <a:ext cx="1138237" cy="1096963"/>
          </a:xfrm>
          <a:prstGeom prst="roundRect">
            <a:avLst>
              <a:gd name="adj" fmla="val 8194"/>
            </a:avLst>
          </a:prstGeom>
          <a:solidFill>
            <a:srgbClr val="ABAF69"/>
          </a:solidFill>
          <a:ln w="127000" cap="flat">
            <a:solidFill>
              <a:srgbClr val="838C17"/>
            </a:solidFill>
            <a:prstDash val="solid"/>
            <a:miter lim="800000"/>
            <a:headEnd type="none" w="med" len="med"/>
            <a:tailEnd type="none" w="med" len="med"/>
          </a:ln>
        </p:spPr>
        <p:txBody>
          <a:bodyPr lIns="0" tIns="0" rIns="0" bIns="0" anchor="ctr"/>
          <a:lstStyle/>
          <a:p>
            <a:pPr algn="ctr">
              <a:defRPr/>
            </a:pPr>
            <a:r>
              <a:rPr lang="en-US" sz="16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Fedora/ </a:t>
            </a:r>
            <a:r>
              <a:rPr lang="en-US" sz="14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preservation metadata repository</a:t>
            </a:r>
          </a:p>
        </p:txBody>
      </p:sp>
      <p:sp>
        <p:nvSpPr>
          <p:cNvPr id="56330" name="Oval 10"/>
          <p:cNvSpPr>
            <a:spLocks/>
          </p:cNvSpPr>
          <p:nvPr/>
        </p:nvSpPr>
        <p:spPr bwMode="auto">
          <a:xfrm>
            <a:off x="7389813" y="1257300"/>
            <a:ext cx="639762" cy="639763"/>
          </a:xfrm>
          <a:prstGeom prst="ellipse">
            <a:avLst/>
          </a:prstGeom>
          <a:solidFill>
            <a:srgbClr val="B8B8B8"/>
          </a:solidFill>
          <a:ln w="25400">
            <a:solidFill>
              <a:srgbClr val="505050"/>
            </a:solidFill>
            <a:miter lim="800000"/>
            <a:headEnd/>
            <a:tailEnd/>
          </a:ln>
        </p:spPr>
        <p:txBody>
          <a:bodyPr lIns="0" tIns="0" rIns="0" bIns="0" anchor="ctr"/>
          <a:lstStyle/>
          <a:p>
            <a:pPr algn="ctr"/>
            <a:r>
              <a:rPr lang="en-US" sz="1100">
                <a:solidFill>
                  <a:srgbClr val="302D29"/>
                </a:solidFill>
                <a:latin typeface="CB Helvetica Condensed Bold" charset="0"/>
                <a:sym typeface="CB Helvetica Condensed Bold" charset="0"/>
              </a:rPr>
              <a:t>iTunesU</a:t>
            </a:r>
          </a:p>
        </p:txBody>
      </p:sp>
      <p:sp>
        <p:nvSpPr>
          <p:cNvPr id="56331" name="AutoShape 11"/>
          <p:cNvSpPr>
            <a:spLocks/>
          </p:cNvSpPr>
          <p:nvPr/>
        </p:nvSpPr>
        <p:spPr bwMode="auto">
          <a:xfrm>
            <a:off x="4052888" y="5105400"/>
            <a:ext cx="1096962" cy="1096963"/>
          </a:xfrm>
          <a:prstGeom prst="roundRect">
            <a:avLst>
              <a:gd name="adj" fmla="val 8194"/>
            </a:avLst>
          </a:prstGeom>
          <a:solidFill>
            <a:srgbClr val="728FA7"/>
          </a:solidFill>
          <a:ln w="127000" cap="flat">
            <a:solidFill>
              <a:srgbClr val="34638B"/>
            </a:solidFill>
            <a:prstDash val="solid"/>
            <a:miter lim="800000"/>
            <a:headEnd type="none" w="med" len="med"/>
            <a:tailEnd type="none" w="med" len="med"/>
          </a:ln>
        </p:spPr>
        <p:txBody>
          <a:bodyPr lIns="0" tIns="0" rIns="0" bIns="0" anchor="ctr"/>
          <a:lstStyle/>
          <a:p>
            <a:pPr algn="ctr">
              <a:defRPr/>
            </a:pPr>
            <a:r>
              <a:rPr lang="en-US" sz="16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Cross Collection Discovery</a:t>
            </a:r>
          </a:p>
        </p:txBody>
      </p:sp>
      <p:sp>
        <p:nvSpPr>
          <p:cNvPr id="19466" name="Rectangle 12"/>
          <p:cNvSpPr>
            <a:spLocks/>
          </p:cNvSpPr>
          <p:nvPr/>
        </p:nvSpPr>
        <p:spPr bwMode="auto">
          <a:xfrm>
            <a:off x="609600" y="3124200"/>
            <a:ext cx="1042988" cy="1344613"/>
          </a:xfrm>
          <a:prstGeom prst="rect">
            <a:avLst/>
          </a:prstGeom>
          <a:noFill/>
          <a:ln w="12700">
            <a:noFill/>
            <a:miter lim="800000"/>
            <a:headEnd/>
            <a:tailEnd/>
          </a:ln>
        </p:spPr>
        <p:txBody>
          <a:bodyPr wrap="none" lIns="0" tIns="0" rIns="0" bIns="0">
            <a:spAutoFit/>
          </a:bodyPr>
          <a:lstStyle/>
          <a:p>
            <a:pPr>
              <a:spcBef>
                <a:spcPts val="88"/>
              </a:spcBef>
            </a:pPr>
            <a:r>
              <a:rPr lang="en-US" sz="1400">
                <a:solidFill>
                  <a:srgbClr val="302D29"/>
                </a:solidFill>
                <a:latin typeface="CB Helvetica Condensed Bold" charset="0"/>
                <a:sym typeface="CB Helvetica Condensed Bold" charset="0"/>
              </a:rPr>
              <a:t>Collection</a:t>
            </a:r>
            <a:br>
              <a:rPr lang="en-US" sz="1400">
                <a:solidFill>
                  <a:srgbClr val="302D29"/>
                </a:solidFill>
                <a:latin typeface="CB Helvetica Condensed Bold" charset="0"/>
                <a:sym typeface="CB Helvetica Condensed Bold" charset="0"/>
              </a:rPr>
            </a:br>
            <a:r>
              <a:rPr lang="en-US" sz="1400">
                <a:solidFill>
                  <a:srgbClr val="302D29"/>
                </a:solidFill>
                <a:latin typeface="CB Helvetica Condensed Bold" charset="0"/>
                <a:sym typeface="CB Helvetica Condensed Bold" charset="0"/>
              </a:rPr>
              <a:t>Management</a:t>
            </a:r>
          </a:p>
          <a:p>
            <a:pPr>
              <a:spcBef>
                <a:spcPts val="88"/>
              </a:spcBef>
            </a:pPr>
            <a:r>
              <a:rPr lang="en-US" sz="1400">
                <a:solidFill>
                  <a:srgbClr val="302D29"/>
                </a:solidFill>
                <a:latin typeface="CB Helvetica Condensed Bold" charset="0"/>
                <a:sym typeface="CB Helvetica Condensed Bold" charset="0"/>
              </a:rPr>
              <a:t>Systems </a:t>
            </a:r>
          </a:p>
          <a:p>
            <a:pPr>
              <a:spcBef>
                <a:spcPts val="88"/>
              </a:spcBef>
            </a:pPr>
            <a:r>
              <a:rPr lang="en-US" sz="1400">
                <a:solidFill>
                  <a:srgbClr val="302D29"/>
                </a:solidFill>
                <a:latin typeface="C Helvetica Condensed" charset="0"/>
                <a:sym typeface="C Helvetica Condensed" charset="0"/>
              </a:rPr>
              <a:t>ORBIS</a:t>
            </a:r>
          </a:p>
          <a:p>
            <a:pPr>
              <a:spcBef>
                <a:spcPts val="88"/>
              </a:spcBef>
            </a:pPr>
            <a:r>
              <a:rPr lang="en-US" sz="1400">
                <a:solidFill>
                  <a:srgbClr val="302D29"/>
                </a:solidFill>
                <a:latin typeface="C Helvetica Condensed" charset="0"/>
                <a:sym typeface="C Helvetica Condensed" charset="0"/>
              </a:rPr>
              <a:t>eMU</a:t>
            </a:r>
          </a:p>
          <a:p>
            <a:pPr>
              <a:spcBef>
                <a:spcPts val="88"/>
              </a:spcBef>
            </a:pPr>
            <a:r>
              <a:rPr lang="en-US" sz="1400">
                <a:solidFill>
                  <a:srgbClr val="302D29"/>
                </a:solidFill>
                <a:latin typeface="C Helvetica Condensed" charset="0"/>
                <a:sym typeface="C Helvetica Condensed" charset="0"/>
              </a:rPr>
              <a:t>TMS</a:t>
            </a:r>
          </a:p>
        </p:txBody>
      </p:sp>
      <p:sp>
        <p:nvSpPr>
          <p:cNvPr id="56333" name="AutoShape 13"/>
          <p:cNvSpPr>
            <a:spLocks/>
          </p:cNvSpPr>
          <p:nvPr/>
        </p:nvSpPr>
        <p:spPr bwMode="auto">
          <a:xfrm>
            <a:off x="5567363" y="4235450"/>
            <a:ext cx="1096962" cy="1096963"/>
          </a:xfrm>
          <a:prstGeom prst="roundRect">
            <a:avLst>
              <a:gd name="adj" fmla="val 8194"/>
            </a:avLst>
          </a:prstGeom>
          <a:solidFill>
            <a:srgbClr val="89A77C"/>
          </a:solidFill>
          <a:ln w="127000" cap="flat">
            <a:solidFill>
              <a:srgbClr val="457A37"/>
            </a:solidFill>
            <a:prstDash val="solid"/>
            <a:miter lim="800000"/>
            <a:headEnd type="none" w="med" len="med"/>
            <a:tailEnd type="none" w="med" len="med"/>
          </a:ln>
        </p:spPr>
        <p:txBody>
          <a:bodyPr lIns="0" tIns="0" rIns="0" bIns="0" anchor="ctr"/>
          <a:lstStyle/>
          <a:p>
            <a:pPr algn="ctr">
              <a:defRPr/>
            </a:pPr>
            <a:r>
              <a:rPr lang="en-US" sz="16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Data</a:t>
            </a:r>
          </a:p>
          <a:p>
            <a:pPr algn="ctr">
              <a:defRPr/>
            </a:pPr>
            <a:r>
              <a:rPr lang="en-US" sz="16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Warehouse</a:t>
            </a:r>
          </a:p>
          <a:p>
            <a:pPr algn="ctr">
              <a:defRPr/>
            </a:pPr>
            <a:r>
              <a:rPr lang="en-US" sz="16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Reporting</a:t>
            </a:r>
          </a:p>
        </p:txBody>
      </p:sp>
      <p:sp>
        <p:nvSpPr>
          <p:cNvPr id="19468" name="Rectangle 14"/>
          <p:cNvSpPr>
            <a:spLocks/>
          </p:cNvSpPr>
          <p:nvPr/>
        </p:nvSpPr>
        <p:spPr bwMode="auto">
          <a:xfrm>
            <a:off x="3852863" y="6519863"/>
            <a:ext cx="1690687" cy="231775"/>
          </a:xfrm>
          <a:prstGeom prst="rect">
            <a:avLst/>
          </a:prstGeom>
          <a:noFill/>
          <a:ln w="12700">
            <a:noFill/>
            <a:miter lim="800000"/>
            <a:headEnd/>
            <a:tailEnd/>
          </a:ln>
        </p:spPr>
        <p:txBody>
          <a:bodyPr wrap="none" lIns="0" tIns="0" rIns="0" bIns="0" anchor="ctr">
            <a:spAutoFit/>
          </a:bodyPr>
          <a:lstStyle/>
          <a:p>
            <a:pPr>
              <a:spcBef>
                <a:spcPts val="88"/>
              </a:spcBef>
            </a:pPr>
            <a:r>
              <a:rPr lang="en-US" sz="1500">
                <a:solidFill>
                  <a:srgbClr val="302D29"/>
                </a:solidFill>
                <a:latin typeface="CB Helvetica Condensed Bold" charset="0"/>
                <a:sym typeface="CB Helvetica Condensed Bold" charset="0"/>
              </a:rPr>
              <a:t>Isilon Mass Storage</a:t>
            </a:r>
          </a:p>
        </p:txBody>
      </p:sp>
      <p:sp>
        <p:nvSpPr>
          <p:cNvPr id="56335" name="Oval 15"/>
          <p:cNvSpPr>
            <a:spLocks/>
          </p:cNvSpPr>
          <p:nvPr/>
        </p:nvSpPr>
        <p:spPr bwMode="auto">
          <a:xfrm>
            <a:off x="8059738" y="1257300"/>
            <a:ext cx="641350" cy="639763"/>
          </a:xfrm>
          <a:prstGeom prst="ellipse">
            <a:avLst/>
          </a:prstGeom>
          <a:solidFill>
            <a:srgbClr val="B8B8B8"/>
          </a:solidFill>
          <a:ln w="25400">
            <a:solidFill>
              <a:srgbClr val="505050"/>
            </a:solidFill>
            <a:miter lim="800000"/>
            <a:headEnd/>
            <a:tailEnd/>
          </a:ln>
        </p:spPr>
        <p:txBody>
          <a:bodyPr lIns="0" tIns="0" rIns="0" bIns="0" anchor="ctr"/>
          <a:lstStyle/>
          <a:p>
            <a:pPr algn="ctr"/>
            <a:r>
              <a:rPr lang="en-US" sz="1100">
                <a:solidFill>
                  <a:srgbClr val="302D29"/>
                </a:solidFill>
                <a:latin typeface="CB Helvetica Condensed Bold" charset="0"/>
                <a:sym typeface="CB Helvetica Condensed Bold" charset="0"/>
              </a:rPr>
              <a:t>You</a:t>
            </a:r>
            <a:br>
              <a:rPr lang="en-US" sz="1100">
                <a:solidFill>
                  <a:srgbClr val="302D29"/>
                </a:solidFill>
                <a:latin typeface="CB Helvetica Condensed Bold" charset="0"/>
                <a:sym typeface="CB Helvetica Condensed Bold" charset="0"/>
              </a:rPr>
            </a:br>
            <a:r>
              <a:rPr lang="en-US" sz="1100">
                <a:solidFill>
                  <a:srgbClr val="302D29"/>
                </a:solidFill>
                <a:latin typeface="CB Helvetica Condensed Bold" charset="0"/>
                <a:sym typeface="CB Helvetica Condensed Bold" charset="0"/>
              </a:rPr>
              <a:t>Tube</a:t>
            </a:r>
          </a:p>
        </p:txBody>
      </p:sp>
      <p:sp>
        <p:nvSpPr>
          <p:cNvPr id="56336" name="Oval 16"/>
          <p:cNvSpPr>
            <a:spLocks/>
          </p:cNvSpPr>
          <p:nvPr/>
        </p:nvSpPr>
        <p:spPr bwMode="auto">
          <a:xfrm>
            <a:off x="8059738" y="2197100"/>
            <a:ext cx="641350" cy="639763"/>
          </a:xfrm>
          <a:prstGeom prst="ellipse">
            <a:avLst/>
          </a:prstGeom>
          <a:solidFill>
            <a:srgbClr val="B8B8B8"/>
          </a:solidFill>
          <a:ln w="25400">
            <a:solidFill>
              <a:srgbClr val="505050"/>
            </a:solidFill>
            <a:miter lim="800000"/>
            <a:headEnd/>
            <a:tailEnd/>
          </a:ln>
        </p:spPr>
        <p:txBody>
          <a:bodyPr lIns="0" tIns="0" rIns="0" bIns="0" anchor="ctr"/>
          <a:lstStyle/>
          <a:p>
            <a:pPr algn="ctr"/>
            <a:r>
              <a:rPr lang="en-US" sz="1100">
                <a:solidFill>
                  <a:srgbClr val="302D29"/>
                </a:solidFill>
                <a:latin typeface="CB Helvetica Condensed Bold" charset="0"/>
                <a:sym typeface="CB Helvetica Condensed Bold" charset="0"/>
              </a:rPr>
              <a:t>Web</a:t>
            </a:r>
          </a:p>
        </p:txBody>
      </p:sp>
      <p:sp>
        <p:nvSpPr>
          <p:cNvPr id="56337" name="Oval 17"/>
          <p:cNvSpPr>
            <a:spLocks/>
          </p:cNvSpPr>
          <p:nvPr/>
        </p:nvSpPr>
        <p:spPr bwMode="auto">
          <a:xfrm>
            <a:off x="8059738" y="3136900"/>
            <a:ext cx="641350" cy="639763"/>
          </a:xfrm>
          <a:prstGeom prst="ellipse">
            <a:avLst/>
          </a:prstGeom>
          <a:solidFill>
            <a:srgbClr val="B8B8B8"/>
          </a:solidFill>
          <a:ln w="25400">
            <a:solidFill>
              <a:srgbClr val="505050"/>
            </a:solidFill>
            <a:miter lim="800000"/>
            <a:headEnd/>
            <a:tailEnd/>
          </a:ln>
        </p:spPr>
        <p:txBody>
          <a:bodyPr lIns="0" tIns="0" rIns="0" bIns="0" anchor="ctr"/>
          <a:lstStyle/>
          <a:p>
            <a:pPr algn="ctr"/>
            <a:r>
              <a:rPr lang="en-US" sz="1100">
                <a:solidFill>
                  <a:srgbClr val="302D29"/>
                </a:solidFill>
                <a:latin typeface="CB Helvetica Condensed Bold" charset="0"/>
                <a:sym typeface="CB Helvetica Condensed Bold" charset="0"/>
              </a:rPr>
              <a:t>CDN</a:t>
            </a:r>
          </a:p>
        </p:txBody>
      </p:sp>
      <p:sp>
        <p:nvSpPr>
          <p:cNvPr id="56338" name="Oval 18"/>
          <p:cNvSpPr>
            <a:spLocks/>
          </p:cNvSpPr>
          <p:nvPr/>
        </p:nvSpPr>
        <p:spPr bwMode="auto">
          <a:xfrm>
            <a:off x="7389813" y="2197100"/>
            <a:ext cx="639762" cy="639763"/>
          </a:xfrm>
          <a:prstGeom prst="ellipse">
            <a:avLst/>
          </a:prstGeom>
          <a:solidFill>
            <a:srgbClr val="B8B8B8"/>
          </a:solidFill>
          <a:ln w="25400">
            <a:solidFill>
              <a:srgbClr val="505050"/>
            </a:solidFill>
            <a:miter lim="800000"/>
            <a:headEnd/>
            <a:tailEnd/>
          </a:ln>
        </p:spPr>
        <p:txBody>
          <a:bodyPr lIns="0" tIns="0" rIns="0" bIns="0" anchor="ctr"/>
          <a:lstStyle/>
          <a:p>
            <a:r>
              <a:rPr lang="en-US" sz="1100">
                <a:solidFill>
                  <a:srgbClr val="302D29"/>
                </a:solidFill>
                <a:latin typeface="CB Helvetica Condensed Bold" charset="0"/>
                <a:sym typeface="CB Helvetica Condensed Bold" charset="0"/>
              </a:rPr>
              <a:t>Drupal</a:t>
            </a:r>
          </a:p>
        </p:txBody>
      </p:sp>
      <p:sp>
        <p:nvSpPr>
          <p:cNvPr id="56339" name="Oval 19"/>
          <p:cNvSpPr>
            <a:spLocks/>
          </p:cNvSpPr>
          <p:nvPr/>
        </p:nvSpPr>
        <p:spPr bwMode="auto">
          <a:xfrm>
            <a:off x="8059738" y="5480050"/>
            <a:ext cx="641350" cy="639763"/>
          </a:xfrm>
          <a:prstGeom prst="ellipse">
            <a:avLst/>
          </a:prstGeom>
          <a:solidFill>
            <a:srgbClr val="B8B8B8"/>
          </a:solidFill>
          <a:ln w="25400">
            <a:solidFill>
              <a:srgbClr val="505050"/>
            </a:solidFill>
            <a:miter lim="800000"/>
            <a:headEnd/>
            <a:tailEnd/>
          </a:ln>
        </p:spPr>
        <p:txBody>
          <a:bodyPr lIns="0" tIns="0" rIns="0" bIns="0" anchor="ctr"/>
          <a:lstStyle/>
          <a:p>
            <a:pPr algn="ctr"/>
            <a:r>
              <a:rPr lang="en-US" sz="1100">
                <a:solidFill>
                  <a:srgbClr val="302D29"/>
                </a:solidFill>
                <a:latin typeface="CB Helvetica Condensed Bold" charset="0"/>
                <a:sym typeface="CB Helvetica Condensed Bold" charset="0"/>
              </a:rPr>
              <a:t>OAI</a:t>
            </a:r>
          </a:p>
        </p:txBody>
      </p:sp>
      <p:sp>
        <p:nvSpPr>
          <p:cNvPr id="56340" name="Oval 20"/>
          <p:cNvSpPr>
            <a:spLocks/>
          </p:cNvSpPr>
          <p:nvPr/>
        </p:nvSpPr>
        <p:spPr bwMode="auto">
          <a:xfrm>
            <a:off x="7389813" y="5480050"/>
            <a:ext cx="639762" cy="639763"/>
          </a:xfrm>
          <a:prstGeom prst="ellipse">
            <a:avLst/>
          </a:prstGeom>
          <a:solidFill>
            <a:srgbClr val="B8B8B8"/>
          </a:solidFill>
          <a:ln w="25400">
            <a:solidFill>
              <a:srgbClr val="505050"/>
            </a:solidFill>
            <a:miter lim="800000"/>
            <a:headEnd/>
            <a:tailEnd/>
          </a:ln>
        </p:spPr>
        <p:txBody>
          <a:bodyPr lIns="0" tIns="0" rIns="0" bIns="0" anchor="ctr"/>
          <a:lstStyle/>
          <a:p>
            <a:pPr algn="r"/>
            <a:r>
              <a:rPr lang="en-US" sz="1100">
                <a:solidFill>
                  <a:srgbClr val="302D29"/>
                </a:solidFill>
                <a:latin typeface="CB Helvetica Condensed Bold" charset="0"/>
                <a:sym typeface="CB Helvetica Condensed Bold" charset="0"/>
              </a:rPr>
              <a:t>Search</a:t>
            </a:r>
          </a:p>
        </p:txBody>
      </p:sp>
      <p:sp>
        <p:nvSpPr>
          <p:cNvPr id="56341" name="AutoShape 21"/>
          <p:cNvSpPr>
            <a:spLocks/>
          </p:cNvSpPr>
          <p:nvPr/>
        </p:nvSpPr>
        <p:spPr bwMode="auto">
          <a:xfrm>
            <a:off x="2528888" y="2305050"/>
            <a:ext cx="1096962" cy="1096963"/>
          </a:xfrm>
          <a:prstGeom prst="roundRect">
            <a:avLst>
              <a:gd name="adj" fmla="val 8194"/>
            </a:avLst>
          </a:prstGeom>
          <a:solidFill>
            <a:srgbClr val="B97178"/>
          </a:solidFill>
          <a:ln w="127000" cap="flat">
            <a:solidFill>
              <a:srgbClr val="97313B"/>
            </a:solidFill>
            <a:prstDash val="solid"/>
            <a:miter lim="800000"/>
            <a:headEnd type="none" w="med" len="med"/>
            <a:tailEnd type="none" w="med" len="med"/>
          </a:ln>
        </p:spPr>
        <p:txBody>
          <a:bodyPr lIns="0" tIns="0" rIns="0" bIns="0" anchor="ctr"/>
          <a:lstStyle/>
          <a:p>
            <a:pPr algn="ctr">
              <a:defRPr/>
            </a:pPr>
            <a:r>
              <a:rPr lang="en-US" sz="16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Persistent Linking</a:t>
            </a:r>
          </a:p>
        </p:txBody>
      </p:sp>
      <p:sp>
        <p:nvSpPr>
          <p:cNvPr id="19476" name="Line 22"/>
          <p:cNvSpPr>
            <a:spLocks noChangeShapeType="1"/>
          </p:cNvSpPr>
          <p:nvPr/>
        </p:nvSpPr>
        <p:spPr bwMode="auto">
          <a:xfrm>
            <a:off x="1792288" y="3113088"/>
            <a:ext cx="712787" cy="0"/>
          </a:xfrm>
          <a:prstGeom prst="line">
            <a:avLst/>
          </a:prstGeom>
          <a:noFill/>
          <a:ln w="25400">
            <a:solidFill>
              <a:schemeClr val="tx1"/>
            </a:solidFill>
            <a:miter lim="800000"/>
            <a:headEnd type="stealth" w="med" len="med"/>
            <a:tailEnd type="arrow" w="med" len="med"/>
          </a:ln>
        </p:spPr>
        <p:txBody>
          <a:bodyPr lIns="0" tIns="0" rIns="0" bIns="0"/>
          <a:lstStyle/>
          <a:p>
            <a:endParaRPr lang="en-US"/>
          </a:p>
        </p:txBody>
      </p:sp>
      <p:grpSp>
        <p:nvGrpSpPr>
          <p:cNvPr id="19477" name="Group 23"/>
          <p:cNvGrpSpPr>
            <a:grpSpLocks/>
          </p:cNvGrpSpPr>
          <p:nvPr/>
        </p:nvGrpSpPr>
        <p:grpSpPr bwMode="auto">
          <a:xfrm>
            <a:off x="1141413" y="1408113"/>
            <a:ext cx="2892425" cy="1341437"/>
            <a:chOff x="0" y="23"/>
            <a:chExt cx="4857" cy="1688"/>
          </a:xfrm>
        </p:grpSpPr>
        <p:sp>
          <p:nvSpPr>
            <p:cNvPr id="19509" name="Freeform 24"/>
            <p:cNvSpPr>
              <a:spLocks/>
            </p:cNvSpPr>
            <p:nvPr/>
          </p:nvSpPr>
          <p:spPr bwMode="auto">
            <a:xfrm>
              <a:off x="0" y="528"/>
              <a:ext cx="4857" cy="11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25400">
              <a:solidFill>
                <a:schemeClr val="tx1"/>
              </a:solidFill>
              <a:miter lim="800000"/>
              <a:headEnd/>
              <a:tailEnd type="stealth" w="med" len="med"/>
            </a:ln>
          </p:spPr>
          <p:txBody>
            <a:bodyPr lIns="0" tIns="0" rIns="0" bIns="0"/>
            <a:lstStyle/>
            <a:p>
              <a:endParaRPr lang="en-US"/>
            </a:p>
          </p:txBody>
        </p:sp>
        <p:sp>
          <p:nvSpPr>
            <p:cNvPr id="56345" name="Rectangle 25"/>
            <p:cNvSpPr>
              <a:spLocks/>
            </p:cNvSpPr>
            <p:nvPr/>
          </p:nvSpPr>
          <p:spPr bwMode="auto">
            <a:xfrm>
              <a:off x="256" y="385"/>
              <a:ext cx="309" cy="306"/>
            </a:xfrm>
            <a:prstGeom prst="rect">
              <a:avLst/>
            </a:prstGeom>
            <a:gradFill rotWithShape="0">
              <a:gsLst>
                <a:gs pos="0">
                  <a:srgbClr val="B97178"/>
                </a:gs>
                <a:gs pos="100000">
                  <a:srgbClr val="97313B"/>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sp>
          <p:nvSpPr>
            <p:cNvPr id="56346" name="Rectangle 26"/>
            <p:cNvSpPr>
              <a:spLocks/>
            </p:cNvSpPr>
            <p:nvPr/>
          </p:nvSpPr>
          <p:spPr bwMode="auto">
            <a:xfrm>
              <a:off x="1413" y="385"/>
              <a:ext cx="309" cy="306"/>
            </a:xfrm>
            <a:prstGeom prst="rect">
              <a:avLst/>
            </a:prstGeom>
            <a:gradFill rotWithShape="0">
              <a:gsLst>
                <a:gs pos="0">
                  <a:srgbClr val="8E4191"/>
                </a:gs>
                <a:gs pos="100000">
                  <a:srgbClr val="9D7AA4"/>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sp>
          <p:nvSpPr>
            <p:cNvPr id="56347" name="Rectangle 27"/>
            <p:cNvSpPr>
              <a:spLocks/>
            </p:cNvSpPr>
            <p:nvPr/>
          </p:nvSpPr>
          <p:spPr bwMode="auto">
            <a:xfrm>
              <a:off x="1029" y="385"/>
              <a:ext cx="307" cy="306"/>
            </a:xfrm>
            <a:prstGeom prst="rect">
              <a:avLst/>
            </a:prstGeom>
            <a:gradFill rotWithShape="0">
              <a:gsLst>
                <a:gs pos="0">
                  <a:srgbClr val="728FA7"/>
                </a:gs>
                <a:gs pos="100000">
                  <a:srgbClr val="34638B"/>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sp>
          <p:nvSpPr>
            <p:cNvPr id="56348" name="Rectangle 28"/>
            <p:cNvSpPr>
              <a:spLocks/>
            </p:cNvSpPr>
            <p:nvPr/>
          </p:nvSpPr>
          <p:spPr bwMode="auto">
            <a:xfrm>
              <a:off x="1802" y="385"/>
              <a:ext cx="307" cy="306"/>
            </a:xfrm>
            <a:prstGeom prst="rect">
              <a:avLst/>
            </a:prstGeom>
            <a:gradFill rotWithShape="0">
              <a:gsLst>
                <a:gs pos="0">
                  <a:srgbClr val="7F74AE"/>
                </a:gs>
                <a:gs pos="100000">
                  <a:srgbClr val="442A81"/>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sp>
          <p:nvSpPr>
            <p:cNvPr id="56349" name="Rectangle 29"/>
            <p:cNvSpPr>
              <a:spLocks/>
            </p:cNvSpPr>
            <p:nvPr/>
          </p:nvSpPr>
          <p:spPr bwMode="auto">
            <a:xfrm>
              <a:off x="642" y="385"/>
              <a:ext cx="307" cy="306"/>
            </a:xfrm>
            <a:prstGeom prst="rect">
              <a:avLst/>
            </a:prstGeom>
            <a:gradFill rotWithShape="0">
              <a:gsLst>
                <a:gs pos="0">
                  <a:srgbClr val="ABAF69"/>
                </a:gs>
                <a:gs pos="100000">
                  <a:srgbClr val="838C17"/>
                </a:gs>
              </a:gsLst>
              <a:lin ang="54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sp>
          <p:nvSpPr>
            <p:cNvPr id="19515" name="Rectangle 30"/>
            <p:cNvSpPr>
              <a:spLocks/>
            </p:cNvSpPr>
            <p:nvPr/>
          </p:nvSpPr>
          <p:spPr bwMode="auto">
            <a:xfrm>
              <a:off x="297" y="23"/>
              <a:ext cx="1134" cy="291"/>
            </a:xfrm>
            <a:prstGeom prst="rect">
              <a:avLst/>
            </a:prstGeom>
            <a:noFill/>
            <a:ln w="12700">
              <a:noFill/>
              <a:miter lim="800000"/>
              <a:headEnd/>
              <a:tailEnd/>
            </a:ln>
          </p:spPr>
          <p:txBody>
            <a:bodyPr wrap="none" lIns="0" tIns="0" rIns="0" bIns="0" anchor="ctr">
              <a:spAutoFit/>
            </a:bodyPr>
            <a:lstStyle/>
            <a:p>
              <a:r>
                <a:rPr lang="en-US" sz="1500">
                  <a:solidFill>
                    <a:srgbClr val="302D29"/>
                  </a:solidFill>
                  <a:latin typeface="CB Helvetica Condensed Bold" charset="0"/>
                  <a:sym typeface="CB Helvetica Condensed Bold" charset="0"/>
                </a:rPr>
                <a:t>Content</a:t>
              </a:r>
            </a:p>
          </p:txBody>
        </p:sp>
      </p:grpSp>
      <p:sp>
        <p:nvSpPr>
          <p:cNvPr id="19478" name="Line 31"/>
          <p:cNvSpPr>
            <a:spLocks noChangeShapeType="1"/>
          </p:cNvSpPr>
          <p:nvPr/>
        </p:nvSpPr>
        <p:spPr bwMode="auto">
          <a:xfrm>
            <a:off x="1792288" y="4503738"/>
            <a:ext cx="712787" cy="0"/>
          </a:xfrm>
          <a:prstGeom prst="line">
            <a:avLst/>
          </a:prstGeom>
          <a:noFill/>
          <a:ln w="25400">
            <a:solidFill>
              <a:schemeClr val="tx1"/>
            </a:solidFill>
            <a:miter lim="800000"/>
            <a:headEnd type="stealth" w="med" len="med"/>
            <a:tailEnd type="arrow" w="med" len="med"/>
          </a:ln>
        </p:spPr>
        <p:txBody>
          <a:bodyPr lIns="0" tIns="0" rIns="0" bIns="0"/>
          <a:lstStyle/>
          <a:p>
            <a:endParaRPr lang="en-US"/>
          </a:p>
        </p:txBody>
      </p:sp>
      <p:sp>
        <p:nvSpPr>
          <p:cNvPr id="19479" name="Line 32"/>
          <p:cNvSpPr>
            <a:spLocks noChangeShapeType="1"/>
          </p:cNvSpPr>
          <p:nvPr/>
        </p:nvSpPr>
        <p:spPr bwMode="auto">
          <a:xfrm>
            <a:off x="5143500" y="2019300"/>
            <a:ext cx="398463" cy="871538"/>
          </a:xfrm>
          <a:prstGeom prst="line">
            <a:avLst/>
          </a:prstGeom>
          <a:noFill/>
          <a:ln w="25400">
            <a:solidFill>
              <a:schemeClr val="tx1"/>
            </a:solidFill>
            <a:miter lim="800000"/>
            <a:headEnd type="stealth" w="med" len="med"/>
            <a:tailEnd type="arrow" w="med" len="med"/>
          </a:ln>
        </p:spPr>
        <p:txBody>
          <a:bodyPr lIns="0" tIns="0" rIns="0" bIns="0"/>
          <a:lstStyle/>
          <a:p>
            <a:endParaRPr lang="en-US"/>
          </a:p>
        </p:txBody>
      </p:sp>
      <p:grpSp>
        <p:nvGrpSpPr>
          <p:cNvPr id="4" name="Group 33"/>
          <p:cNvGrpSpPr>
            <a:grpSpLocks/>
          </p:cNvGrpSpPr>
          <p:nvPr/>
        </p:nvGrpSpPr>
        <p:grpSpPr bwMode="auto">
          <a:xfrm>
            <a:off x="5151438" y="1408113"/>
            <a:ext cx="1992312" cy="530225"/>
            <a:chOff x="0" y="23"/>
            <a:chExt cx="3346" cy="667"/>
          </a:xfrm>
        </p:grpSpPr>
        <p:sp>
          <p:nvSpPr>
            <p:cNvPr id="19502" name="Line 34"/>
            <p:cNvSpPr>
              <a:spLocks noChangeShapeType="1"/>
            </p:cNvSpPr>
            <p:nvPr/>
          </p:nvSpPr>
          <p:spPr bwMode="auto">
            <a:xfrm rot="10800000" flipH="1">
              <a:off x="0" y="543"/>
              <a:ext cx="3346" cy="0"/>
            </a:xfrm>
            <a:prstGeom prst="line">
              <a:avLst/>
            </a:prstGeom>
            <a:noFill/>
            <a:ln w="25400">
              <a:solidFill>
                <a:schemeClr val="tx1"/>
              </a:solidFill>
              <a:miter lim="800000"/>
              <a:headEnd/>
              <a:tailEnd type="stealth" w="med" len="med"/>
            </a:ln>
          </p:spPr>
          <p:txBody>
            <a:bodyPr lIns="0" tIns="0" rIns="0" bIns="0"/>
            <a:lstStyle/>
            <a:p>
              <a:endParaRPr lang="en-US"/>
            </a:p>
          </p:txBody>
        </p:sp>
        <p:sp>
          <p:nvSpPr>
            <p:cNvPr id="56355" name="Rectangle 35"/>
            <p:cNvSpPr>
              <a:spLocks/>
            </p:cNvSpPr>
            <p:nvPr/>
          </p:nvSpPr>
          <p:spPr bwMode="auto">
            <a:xfrm>
              <a:off x="2762" y="384"/>
              <a:ext cx="307" cy="306"/>
            </a:xfrm>
            <a:prstGeom prst="rect">
              <a:avLst/>
            </a:prstGeom>
            <a:gradFill rotWithShape="0">
              <a:gsLst>
                <a:gs pos="0">
                  <a:srgbClr val="7F74AE"/>
                </a:gs>
                <a:gs pos="100000">
                  <a:srgbClr val="442A81"/>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sp>
          <p:nvSpPr>
            <p:cNvPr id="56356" name="Rectangle 36"/>
            <p:cNvSpPr>
              <a:spLocks/>
            </p:cNvSpPr>
            <p:nvPr/>
          </p:nvSpPr>
          <p:spPr bwMode="auto">
            <a:xfrm>
              <a:off x="1218" y="384"/>
              <a:ext cx="307" cy="306"/>
            </a:xfrm>
            <a:prstGeom prst="rect">
              <a:avLst/>
            </a:prstGeom>
            <a:gradFill rotWithShape="0">
              <a:gsLst>
                <a:gs pos="0">
                  <a:srgbClr val="B97178"/>
                </a:gs>
                <a:gs pos="100000">
                  <a:srgbClr val="97313B"/>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sp>
          <p:nvSpPr>
            <p:cNvPr id="56357" name="Rectangle 37"/>
            <p:cNvSpPr>
              <a:spLocks/>
            </p:cNvSpPr>
            <p:nvPr/>
          </p:nvSpPr>
          <p:spPr bwMode="auto">
            <a:xfrm>
              <a:off x="1602" y="384"/>
              <a:ext cx="309" cy="306"/>
            </a:xfrm>
            <a:prstGeom prst="rect">
              <a:avLst/>
            </a:prstGeom>
            <a:gradFill rotWithShape="0">
              <a:gsLst>
                <a:gs pos="0">
                  <a:srgbClr val="ABAF69"/>
                </a:gs>
                <a:gs pos="100000">
                  <a:srgbClr val="838C17"/>
                </a:gs>
              </a:gsLst>
              <a:lin ang="54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sp>
          <p:nvSpPr>
            <p:cNvPr id="56358" name="Rectangle 38"/>
            <p:cNvSpPr>
              <a:spLocks/>
            </p:cNvSpPr>
            <p:nvPr/>
          </p:nvSpPr>
          <p:spPr bwMode="auto">
            <a:xfrm>
              <a:off x="1989" y="384"/>
              <a:ext cx="307" cy="306"/>
            </a:xfrm>
            <a:prstGeom prst="rect">
              <a:avLst/>
            </a:prstGeom>
            <a:gradFill rotWithShape="0">
              <a:gsLst>
                <a:gs pos="0">
                  <a:srgbClr val="728FA7"/>
                </a:gs>
                <a:gs pos="100000">
                  <a:srgbClr val="34638B"/>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sp>
          <p:nvSpPr>
            <p:cNvPr id="19507" name="Rectangle 39"/>
            <p:cNvSpPr>
              <a:spLocks/>
            </p:cNvSpPr>
            <p:nvPr/>
          </p:nvSpPr>
          <p:spPr bwMode="auto">
            <a:xfrm>
              <a:off x="1258" y="23"/>
              <a:ext cx="934" cy="291"/>
            </a:xfrm>
            <a:prstGeom prst="rect">
              <a:avLst/>
            </a:prstGeom>
            <a:noFill/>
            <a:ln w="12700">
              <a:noFill/>
              <a:miter lim="800000"/>
              <a:headEnd/>
              <a:tailEnd/>
            </a:ln>
          </p:spPr>
          <p:txBody>
            <a:bodyPr wrap="none" lIns="0" tIns="0" rIns="0" bIns="0" anchor="ctr">
              <a:spAutoFit/>
            </a:bodyPr>
            <a:lstStyle/>
            <a:p>
              <a:r>
                <a:rPr lang="en-US" sz="1500">
                  <a:solidFill>
                    <a:srgbClr val="302D29"/>
                  </a:solidFill>
                  <a:latin typeface="CB Helvetica Condensed Bold" charset="0"/>
                  <a:sym typeface="CB Helvetica Condensed Bold" charset="0"/>
                </a:rPr>
                <a:t>Export</a:t>
              </a:r>
            </a:p>
          </p:txBody>
        </p:sp>
        <p:sp>
          <p:nvSpPr>
            <p:cNvPr id="56360" name="Rectangle 40"/>
            <p:cNvSpPr>
              <a:spLocks/>
            </p:cNvSpPr>
            <p:nvPr/>
          </p:nvSpPr>
          <p:spPr bwMode="auto">
            <a:xfrm>
              <a:off x="2376" y="384"/>
              <a:ext cx="307" cy="306"/>
            </a:xfrm>
            <a:prstGeom prst="rect">
              <a:avLst/>
            </a:prstGeom>
            <a:gradFill rotWithShape="0">
              <a:gsLst>
                <a:gs pos="0">
                  <a:srgbClr val="8E4191"/>
                </a:gs>
                <a:gs pos="100000">
                  <a:srgbClr val="9D7AA4"/>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lstStyle/>
            <a:p>
              <a:pPr>
                <a:defRPr/>
              </a:pPr>
              <a:endParaRPr lang="en-US">
                <a:latin typeface="Arial" charset="0"/>
                <a:ea typeface="ヒラギノ角ゴ ProN W3" charset="-128"/>
                <a:cs typeface="ヒラギノ角ゴ ProN W3" charset="-128"/>
              </a:endParaRPr>
            </a:p>
          </p:txBody>
        </p:sp>
      </p:grpSp>
      <p:grpSp>
        <p:nvGrpSpPr>
          <p:cNvPr id="5" name="Group 41"/>
          <p:cNvGrpSpPr>
            <a:grpSpLocks/>
          </p:cNvGrpSpPr>
          <p:nvPr/>
        </p:nvGrpSpPr>
        <p:grpSpPr bwMode="auto">
          <a:xfrm>
            <a:off x="5181600" y="5715000"/>
            <a:ext cx="1962150" cy="560388"/>
            <a:chOff x="51" y="0"/>
            <a:chExt cx="3295" cy="706"/>
          </a:xfrm>
        </p:grpSpPr>
        <p:sp>
          <p:nvSpPr>
            <p:cNvPr id="19495" name="Line 42"/>
            <p:cNvSpPr>
              <a:spLocks noChangeShapeType="1"/>
            </p:cNvSpPr>
            <p:nvPr/>
          </p:nvSpPr>
          <p:spPr bwMode="auto">
            <a:xfrm rot="10800000" flipH="1">
              <a:off x="51" y="159"/>
              <a:ext cx="3295" cy="33"/>
            </a:xfrm>
            <a:prstGeom prst="line">
              <a:avLst/>
            </a:prstGeom>
            <a:noFill/>
            <a:ln w="25400">
              <a:solidFill>
                <a:schemeClr val="tx1"/>
              </a:solidFill>
              <a:miter lim="800000"/>
              <a:headEnd/>
              <a:tailEnd type="stealth" w="med" len="med"/>
            </a:ln>
          </p:spPr>
          <p:txBody>
            <a:bodyPr lIns="0" tIns="0" rIns="0" bIns="0"/>
            <a:lstStyle/>
            <a:p>
              <a:endParaRPr lang="en-US"/>
            </a:p>
          </p:txBody>
        </p:sp>
        <p:sp>
          <p:nvSpPr>
            <p:cNvPr id="56363" name="Rectangle 43"/>
            <p:cNvSpPr>
              <a:spLocks/>
            </p:cNvSpPr>
            <p:nvPr/>
          </p:nvSpPr>
          <p:spPr bwMode="auto">
            <a:xfrm>
              <a:off x="2754" y="0"/>
              <a:ext cx="307" cy="306"/>
            </a:xfrm>
            <a:prstGeom prst="rect">
              <a:avLst/>
            </a:prstGeom>
            <a:gradFill rotWithShape="0">
              <a:gsLst>
                <a:gs pos="0">
                  <a:srgbClr val="7F74AE"/>
                </a:gs>
                <a:gs pos="100000">
                  <a:srgbClr val="442A81"/>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sp>
          <p:nvSpPr>
            <p:cNvPr id="56364" name="Rectangle 44"/>
            <p:cNvSpPr>
              <a:spLocks/>
            </p:cNvSpPr>
            <p:nvPr/>
          </p:nvSpPr>
          <p:spPr bwMode="auto">
            <a:xfrm>
              <a:off x="1981" y="0"/>
              <a:ext cx="307" cy="306"/>
            </a:xfrm>
            <a:prstGeom prst="rect">
              <a:avLst/>
            </a:prstGeom>
            <a:gradFill rotWithShape="0">
              <a:gsLst>
                <a:gs pos="0">
                  <a:srgbClr val="728FA7"/>
                </a:gs>
                <a:gs pos="100000">
                  <a:srgbClr val="34638B"/>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sp>
          <p:nvSpPr>
            <p:cNvPr id="56365" name="Rectangle 45"/>
            <p:cNvSpPr>
              <a:spLocks/>
            </p:cNvSpPr>
            <p:nvPr/>
          </p:nvSpPr>
          <p:spPr bwMode="auto">
            <a:xfrm>
              <a:off x="1595" y="0"/>
              <a:ext cx="309" cy="306"/>
            </a:xfrm>
            <a:prstGeom prst="rect">
              <a:avLst/>
            </a:prstGeom>
            <a:gradFill rotWithShape="0">
              <a:gsLst>
                <a:gs pos="0">
                  <a:srgbClr val="ABAF69"/>
                </a:gs>
                <a:gs pos="100000">
                  <a:srgbClr val="838C17"/>
                </a:gs>
              </a:gsLst>
              <a:lin ang="54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lgn="ct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sp>
          <p:nvSpPr>
            <p:cNvPr id="19499" name="Rectangle 46"/>
            <p:cNvSpPr>
              <a:spLocks/>
            </p:cNvSpPr>
            <p:nvPr/>
          </p:nvSpPr>
          <p:spPr bwMode="auto">
            <a:xfrm>
              <a:off x="1250" y="415"/>
              <a:ext cx="1494" cy="291"/>
            </a:xfrm>
            <a:prstGeom prst="rect">
              <a:avLst/>
            </a:prstGeom>
            <a:solidFill>
              <a:srgbClr val="EBECE6"/>
            </a:solidFill>
            <a:ln w="12700">
              <a:noFill/>
              <a:miter lim="800000"/>
              <a:headEnd/>
              <a:tailEnd/>
            </a:ln>
          </p:spPr>
          <p:txBody>
            <a:bodyPr wrap="none" lIns="0" tIns="0" rIns="0" bIns="0" anchor="ctr">
              <a:spAutoFit/>
            </a:bodyPr>
            <a:lstStyle/>
            <a:p>
              <a:r>
                <a:rPr lang="en-US" sz="1500">
                  <a:solidFill>
                    <a:srgbClr val="302D29"/>
                  </a:solidFill>
                  <a:latin typeface="CB Helvetica Condensed Bold" charset="0"/>
                  <a:sym typeface="CB Helvetica Condensed Bold" charset="0"/>
                </a:rPr>
                <a:t>Aggregate</a:t>
              </a:r>
            </a:p>
          </p:txBody>
        </p:sp>
        <p:sp>
          <p:nvSpPr>
            <p:cNvPr id="56367" name="Rectangle 47"/>
            <p:cNvSpPr>
              <a:spLocks/>
            </p:cNvSpPr>
            <p:nvPr/>
          </p:nvSpPr>
          <p:spPr bwMode="auto">
            <a:xfrm>
              <a:off x="1211" y="0"/>
              <a:ext cx="307" cy="306"/>
            </a:xfrm>
            <a:prstGeom prst="rect">
              <a:avLst/>
            </a:prstGeom>
            <a:gradFill rotWithShape="0">
              <a:gsLst>
                <a:gs pos="0">
                  <a:srgbClr val="B97178"/>
                </a:gs>
                <a:gs pos="100000">
                  <a:srgbClr val="97313B"/>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lgn="ct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sp>
          <p:nvSpPr>
            <p:cNvPr id="56368" name="Rectangle 48"/>
            <p:cNvSpPr>
              <a:spLocks/>
            </p:cNvSpPr>
            <p:nvPr/>
          </p:nvSpPr>
          <p:spPr bwMode="auto">
            <a:xfrm>
              <a:off x="2368" y="0"/>
              <a:ext cx="307" cy="306"/>
            </a:xfrm>
            <a:prstGeom prst="rect">
              <a:avLst/>
            </a:prstGeom>
            <a:gradFill rotWithShape="0">
              <a:gsLst>
                <a:gs pos="0">
                  <a:srgbClr val="8E4191"/>
                </a:gs>
                <a:gs pos="100000">
                  <a:srgbClr val="9D7AA4"/>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lgn="ct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grpSp>
      <p:sp>
        <p:nvSpPr>
          <p:cNvPr id="19482" name="Line 49"/>
          <p:cNvSpPr>
            <a:spLocks noChangeShapeType="1"/>
          </p:cNvSpPr>
          <p:nvPr/>
        </p:nvSpPr>
        <p:spPr bwMode="auto">
          <a:xfrm>
            <a:off x="6096000" y="3429000"/>
            <a:ext cx="4763" cy="779463"/>
          </a:xfrm>
          <a:prstGeom prst="line">
            <a:avLst/>
          </a:prstGeom>
          <a:noFill/>
          <a:ln w="25400">
            <a:solidFill>
              <a:schemeClr val="tx1"/>
            </a:solidFill>
            <a:miter lim="800000"/>
            <a:headEnd type="stealth" w="med" len="med"/>
            <a:tailEnd type="arrow" w="med" len="med"/>
          </a:ln>
        </p:spPr>
        <p:txBody>
          <a:bodyPr lIns="0" tIns="0" rIns="0" bIns="0"/>
          <a:lstStyle/>
          <a:p>
            <a:endParaRPr lang="en-US"/>
          </a:p>
        </p:txBody>
      </p:sp>
      <p:grpSp>
        <p:nvGrpSpPr>
          <p:cNvPr id="19483" name="Group 50"/>
          <p:cNvGrpSpPr>
            <a:grpSpLocks/>
          </p:cNvGrpSpPr>
          <p:nvPr/>
        </p:nvGrpSpPr>
        <p:grpSpPr bwMode="auto">
          <a:xfrm>
            <a:off x="1141413" y="4926013"/>
            <a:ext cx="2881312" cy="1349375"/>
            <a:chOff x="0" y="0"/>
            <a:chExt cx="4839" cy="1700"/>
          </a:xfrm>
        </p:grpSpPr>
        <p:sp>
          <p:nvSpPr>
            <p:cNvPr id="19488" name="Freeform 51"/>
            <p:cNvSpPr>
              <a:spLocks/>
            </p:cNvSpPr>
            <p:nvPr/>
          </p:nvSpPr>
          <p:spPr bwMode="auto">
            <a:xfrm>
              <a:off x="0" y="0"/>
              <a:ext cx="4839" cy="11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lnTo>
                    <a:pt x="0" y="21600"/>
                  </a:lnTo>
                  <a:lnTo>
                    <a:pt x="21600" y="21600"/>
                  </a:lnTo>
                </a:path>
              </a:pathLst>
            </a:custGeom>
            <a:noFill/>
            <a:ln w="25400">
              <a:solidFill>
                <a:schemeClr val="tx1"/>
              </a:solidFill>
              <a:miter lim="800000"/>
              <a:headEnd/>
              <a:tailEnd type="stealth" w="med" len="med"/>
            </a:ln>
          </p:spPr>
          <p:txBody>
            <a:bodyPr lIns="0" tIns="0" rIns="0" bIns="0"/>
            <a:lstStyle/>
            <a:p>
              <a:endParaRPr lang="en-US"/>
            </a:p>
          </p:txBody>
        </p:sp>
        <p:sp>
          <p:nvSpPr>
            <p:cNvPr id="56372" name="Rectangle 52"/>
            <p:cNvSpPr>
              <a:spLocks/>
            </p:cNvSpPr>
            <p:nvPr/>
          </p:nvSpPr>
          <p:spPr bwMode="auto">
            <a:xfrm>
              <a:off x="941" y="994"/>
              <a:ext cx="307" cy="308"/>
            </a:xfrm>
            <a:prstGeom prst="rect">
              <a:avLst/>
            </a:prstGeom>
            <a:gradFill rotWithShape="0">
              <a:gsLst>
                <a:gs pos="0">
                  <a:srgbClr val="728FA7"/>
                </a:gs>
                <a:gs pos="100000">
                  <a:srgbClr val="34638B"/>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lgn="ct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sp>
          <p:nvSpPr>
            <p:cNvPr id="56373" name="Rectangle 53"/>
            <p:cNvSpPr>
              <a:spLocks/>
            </p:cNvSpPr>
            <p:nvPr/>
          </p:nvSpPr>
          <p:spPr bwMode="auto">
            <a:xfrm>
              <a:off x="168" y="994"/>
              <a:ext cx="309" cy="308"/>
            </a:xfrm>
            <a:prstGeom prst="rect">
              <a:avLst/>
            </a:prstGeom>
            <a:gradFill rotWithShape="0">
              <a:gsLst>
                <a:gs pos="0">
                  <a:srgbClr val="B97178"/>
                </a:gs>
                <a:gs pos="100000">
                  <a:srgbClr val="97313B"/>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lgn="ct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sp>
          <p:nvSpPr>
            <p:cNvPr id="56374" name="Rectangle 54"/>
            <p:cNvSpPr>
              <a:spLocks/>
            </p:cNvSpPr>
            <p:nvPr/>
          </p:nvSpPr>
          <p:spPr bwMode="auto">
            <a:xfrm>
              <a:off x="555" y="994"/>
              <a:ext cx="307" cy="308"/>
            </a:xfrm>
            <a:prstGeom prst="rect">
              <a:avLst/>
            </a:prstGeom>
            <a:gradFill rotWithShape="0">
              <a:gsLst>
                <a:gs pos="0">
                  <a:srgbClr val="ABAF69"/>
                </a:gs>
                <a:gs pos="100000">
                  <a:srgbClr val="838C17"/>
                </a:gs>
              </a:gsLst>
              <a:lin ang="54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lgn="ct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sp>
          <p:nvSpPr>
            <p:cNvPr id="56375" name="Rectangle 55"/>
            <p:cNvSpPr>
              <a:spLocks/>
            </p:cNvSpPr>
            <p:nvPr/>
          </p:nvSpPr>
          <p:spPr bwMode="auto">
            <a:xfrm>
              <a:off x="1325" y="994"/>
              <a:ext cx="309" cy="308"/>
            </a:xfrm>
            <a:prstGeom prst="rect">
              <a:avLst/>
            </a:prstGeom>
            <a:gradFill rotWithShape="0">
              <a:gsLst>
                <a:gs pos="0">
                  <a:srgbClr val="8E4191"/>
                </a:gs>
                <a:gs pos="100000">
                  <a:srgbClr val="9D7AA4"/>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lgn="ct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sp>
          <p:nvSpPr>
            <p:cNvPr id="19493" name="Rectangle 56"/>
            <p:cNvSpPr>
              <a:spLocks/>
            </p:cNvSpPr>
            <p:nvPr/>
          </p:nvSpPr>
          <p:spPr bwMode="auto">
            <a:xfrm>
              <a:off x="210" y="1409"/>
              <a:ext cx="1349" cy="291"/>
            </a:xfrm>
            <a:prstGeom prst="rect">
              <a:avLst/>
            </a:prstGeom>
            <a:solidFill>
              <a:srgbClr val="EBECE6"/>
            </a:solidFill>
            <a:ln w="12700">
              <a:noFill/>
              <a:miter lim="800000"/>
              <a:headEnd/>
              <a:tailEnd/>
            </a:ln>
          </p:spPr>
          <p:txBody>
            <a:bodyPr wrap="none" lIns="0" tIns="0" rIns="0" bIns="0" anchor="ctr">
              <a:spAutoFit/>
            </a:bodyPr>
            <a:lstStyle/>
            <a:p>
              <a:r>
                <a:rPr lang="en-US" sz="1500">
                  <a:solidFill>
                    <a:srgbClr val="302D29"/>
                  </a:solidFill>
                  <a:latin typeface="CB Helvetica Condensed Bold" charset="0"/>
                  <a:sym typeface="CB Helvetica Condensed Bold" charset="0"/>
                </a:rPr>
                <a:t>Metadata</a:t>
              </a:r>
            </a:p>
          </p:txBody>
        </p:sp>
        <p:sp>
          <p:nvSpPr>
            <p:cNvPr id="56377" name="Rectangle 57"/>
            <p:cNvSpPr>
              <a:spLocks/>
            </p:cNvSpPr>
            <p:nvPr/>
          </p:nvSpPr>
          <p:spPr bwMode="auto">
            <a:xfrm>
              <a:off x="1714" y="994"/>
              <a:ext cx="307" cy="308"/>
            </a:xfrm>
            <a:prstGeom prst="rect">
              <a:avLst/>
            </a:prstGeom>
            <a:gradFill rotWithShape="0">
              <a:gsLst>
                <a:gs pos="0">
                  <a:srgbClr val="7F74AE"/>
                </a:gs>
                <a:gs pos="100000">
                  <a:srgbClr val="442A81"/>
                </a:gs>
              </a:gsLst>
              <a:lin ang="2700000" scaled="1"/>
            </a:gradFill>
            <a:ln w="12700">
              <a:solidFill>
                <a:srgbClr val="302D29"/>
              </a:solidFill>
              <a:miter lim="800000"/>
              <a:headEnd/>
              <a:tailEnd/>
            </a:ln>
            <a:effectLst>
              <a:outerShdw dist="50800" dir="2700000" algn="ctr" rotWithShape="0">
                <a:schemeClr val="bg2">
                  <a:alpha val="75000"/>
                </a:schemeClr>
              </a:outerShdw>
            </a:effectLst>
          </p:spPr>
          <p:txBody>
            <a:bodyPr lIns="0" tIns="0" rIns="0" bIns="0" anchor="ctr"/>
            <a:lstStyle/>
            <a:p>
              <a:pPr algn="ctr">
                <a:defRPr/>
              </a:pPr>
              <a:r>
                <a:rPr lang="en-US" sz="1300" dirty="0">
                  <a:solidFill>
                    <a:srgbClr val="FFFFFF"/>
                  </a:solidFill>
                  <a:effectLst>
                    <a:outerShdw blurRad="38100" dist="38100" dir="2700000" algn="tl">
                      <a:srgbClr val="000000"/>
                    </a:outerShdw>
                  </a:effectLst>
                  <a:latin typeface="CB Helvetica Condensed Bold" charset="0"/>
                  <a:ea typeface="CB Helvetica Condensed Bold" charset="0"/>
                  <a:cs typeface="CB Helvetica Condensed Bold" charset="0"/>
                  <a:sym typeface="CB Helvetica Condensed Bold" charset="0"/>
                </a:rPr>
                <a:t>M</a:t>
              </a:r>
            </a:p>
          </p:txBody>
        </p:sp>
      </p:grpSp>
      <p:sp>
        <p:nvSpPr>
          <p:cNvPr id="56378" name="Oval 58"/>
          <p:cNvSpPr>
            <a:spLocks/>
          </p:cNvSpPr>
          <p:nvPr/>
        </p:nvSpPr>
        <p:spPr bwMode="auto">
          <a:xfrm>
            <a:off x="7389813" y="3136900"/>
            <a:ext cx="639762" cy="639763"/>
          </a:xfrm>
          <a:prstGeom prst="ellipse">
            <a:avLst/>
          </a:prstGeom>
          <a:solidFill>
            <a:srgbClr val="B8B8B8"/>
          </a:solidFill>
          <a:ln w="25400">
            <a:solidFill>
              <a:srgbClr val="505050"/>
            </a:solidFill>
            <a:miter lim="800000"/>
            <a:headEnd/>
            <a:tailEnd/>
          </a:ln>
        </p:spPr>
        <p:txBody>
          <a:bodyPr lIns="0" tIns="0" rIns="0" bIns="0" anchor="ctr"/>
          <a:lstStyle/>
          <a:p>
            <a:r>
              <a:rPr lang="en-US" sz="1100">
                <a:solidFill>
                  <a:srgbClr val="302D29"/>
                </a:solidFill>
                <a:latin typeface="CB Helvetica Condensed Bold" charset="0"/>
                <a:sym typeface="CB Helvetica Condensed Bold" charset="0"/>
              </a:rPr>
              <a:t>Kaltura</a:t>
            </a:r>
          </a:p>
        </p:txBody>
      </p:sp>
      <p:sp>
        <p:nvSpPr>
          <p:cNvPr id="19485" name="Rectangle 61"/>
          <p:cNvSpPr>
            <a:spLocks/>
          </p:cNvSpPr>
          <p:nvPr/>
        </p:nvSpPr>
        <p:spPr bwMode="auto">
          <a:xfrm>
            <a:off x="4179888" y="2073275"/>
            <a:ext cx="631825" cy="461963"/>
          </a:xfrm>
          <a:prstGeom prst="rect">
            <a:avLst/>
          </a:prstGeom>
          <a:noFill/>
          <a:ln w="12700">
            <a:noFill/>
            <a:miter lim="800000"/>
            <a:headEnd/>
            <a:tailEnd/>
          </a:ln>
        </p:spPr>
        <p:txBody>
          <a:bodyPr wrap="none" lIns="0" tIns="0" rIns="0" bIns="0" anchor="ctr">
            <a:spAutoFit/>
          </a:bodyPr>
          <a:lstStyle/>
          <a:p>
            <a:r>
              <a:rPr lang="en-US" sz="1500">
                <a:solidFill>
                  <a:srgbClr val="302D29"/>
                </a:solidFill>
                <a:latin typeface="CB Helvetica Condensed Bold" charset="0"/>
                <a:sym typeface="CB Helvetica Condensed Bold" charset="0"/>
              </a:rPr>
              <a:t>Images</a:t>
            </a:r>
          </a:p>
          <a:p>
            <a:r>
              <a:rPr lang="en-US" sz="1500">
                <a:solidFill>
                  <a:srgbClr val="302D29"/>
                </a:solidFill>
                <a:latin typeface="CB Helvetica Condensed Bold" charset="0"/>
                <a:sym typeface="CB Helvetica Condensed Bold" charset="0"/>
              </a:rPr>
              <a:t>A/V</a:t>
            </a:r>
          </a:p>
        </p:txBody>
      </p:sp>
      <p:sp>
        <p:nvSpPr>
          <p:cNvPr id="65" name="Oval 17"/>
          <p:cNvSpPr>
            <a:spLocks/>
          </p:cNvSpPr>
          <p:nvPr/>
        </p:nvSpPr>
        <p:spPr bwMode="auto">
          <a:xfrm>
            <a:off x="8077200" y="3886200"/>
            <a:ext cx="639763" cy="639763"/>
          </a:xfrm>
          <a:prstGeom prst="ellipse">
            <a:avLst/>
          </a:prstGeom>
          <a:solidFill>
            <a:srgbClr val="B8B8B8"/>
          </a:solidFill>
          <a:ln w="25400">
            <a:solidFill>
              <a:srgbClr val="505050"/>
            </a:solidFill>
            <a:miter lim="800000"/>
            <a:headEnd/>
            <a:tailEnd/>
          </a:ln>
        </p:spPr>
        <p:txBody>
          <a:bodyPr lIns="0" tIns="0" rIns="0" bIns="0" anchor="ctr"/>
          <a:lstStyle/>
          <a:p>
            <a:pPr algn="ctr"/>
            <a:r>
              <a:rPr lang="en-US" sz="1000">
                <a:solidFill>
                  <a:srgbClr val="302D29"/>
                </a:solidFill>
                <a:latin typeface="CB Helvetica Condensed Bold" charset="0"/>
                <a:sym typeface="CB Helvetica Condensed Bold" charset="0"/>
              </a:rPr>
              <a:t>ContentDM</a:t>
            </a:r>
          </a:p>
        </p:txBody>
      </p:sp>
      <p:sp>
        <p:nvSpPr>
          <p:cNvPr id="66" name="Oval 58"/>
          <p:cNvSpPr>
            <a:spLocks/>
          </p:cNvSpPr>
          <p:nvPr/>
        </p:nvSpPr>
        <p:spPr bwMode="auto">
          <a:xfrm>
            <a:off x="7391400" y="3886200"/>
            <a:ext cx="639763" cy="639763"/>
          </a:xfrm>
          <a:prstGeom prst="ellipse">
            <a:avLst/>
          </a:prstGeom>
          <a:solidFill>
            <a:srgbClr val="B8B8B8"/>
          </a:solidFill>
          <a:ln w="25400">
            <a:solidFill>
              <a:srgbClr val="505050"/>
            </a:solidFill>
            <a:miter lim="800000"/>
            <a:headEnd/>
            <a:tailEnd/>
          </a:ln>
        </p:spPr>
        <p:txBody>
          <a:bodyPr lIns="0" tIns="0" rIns="0" bIns="0" anchor="ctr"/>
          <a:lstStyle/>
          <a:p>
            <a:pPr algn="ctr"/>
            <a:r>
              <a:rPr lang="en-US" sz="1000">
                <a:solidFill>
                  <a:srgbClr val="302D29"/>
                </a:solidFill>
                <a:latin typeface="CB Helvetica Condensed Bold" charset="0"/>
                <a:sym typeface="CB Helvetica Condensed Bold" charset="0"/>
              </a:rPr>
              <a:t>E-Catalog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7" presetClass="entr" presetSubtype="8" fill="hold" grpId="0" nodeType="afterEffect">
                                  <p:stCondLst>
                                    <p:cond delay="0"/>
                                  </p:stCondLst>
                                  <p:childTnLst>
                                    <p:set>
                                      <p:cBhvr>
                                        <p:cTn id="9" dur="1" fill="hold">
                                          <p:stCondLst>
                                            <p:cond delay="0"/>
                                          </p:stCondLst>
                                        </p:cTn>
                                        <p:tgtEl>
                                          <p:spTgt spid="56330"/>
                                        </p:tgtEl>
                                        <p:attrNameLst>
                                          <p:attrName>style.visibility</p:attrName>
                                        </p:attrNameLst>
                                      </p:cBhvr>
                                      <p:to>
                                        <p:strVal val="visible"/>
                                      </p:to>
                                    </p:set>
                                    <p:anim calcmode="lin" valueType="num">
                                      <p:cBhvr>
                                        <p:cTn id="10" dur="500" fill="hold"/>
                                        <p:tgtEl>
                                          <p:spTgt spid="56330"/>
                                        </p:tgtEl>
                                        <p:attrNameLst>
                                          <p:attrName>ppt_x</p:attrName>
                                        </p:attrNameLst>
                                      </p:cBhvr>
                                      <p:tavLst>
                                        <p:tav tm="0">
                                          <p:val>
                                            <p:strVal val="#ppt_x-#ppt_w/2"/>
                                          </p:val>
                                        </p:tav>
                                        <p:tav tm="100000">
                                          <p:val>
                                            <p:strVal val="#ppt_x"/>
                                          </p:val>
                                        </p:tav>
                                      </p:tavLst>
                                    </p:anim>
                                    <p:anim calcmode="lin" valueType="num">
                                      <p:cBhvr>
                                        <p:cTn id="11" dur="500" fill="hold"/>
                                        <p:tgtEl>
                                          <p:spTgt spid="56330"/>
                                        </p:tgtEl>
                                        <p:attrNameLst>
                                          <p:attrName>ppt_y</p:attrName>
                                        </p:attrNameLst>
                                      </p:cBhvr>
                                      <p:tavLst>
                                        <p:tav tm="0">
                                          <p:val>
                                            <p:strVal val="#ppt_y"/>
                                          </p:val>
                                        </p:tav>
                                        <p:tav tm="100000">
                                          <p:val>
                                            <p:strVal val="#ppt_y"/>
                                          </p:val>
                                        </p:tav>
                                      </p:tavLst>
                                    </p:anim>
                                    <p:anim calcmode="lin" valueType="num">
                                      <p:cBhvr>
                                        <p:cTn id="12" dur="500" fill="hold"/>
                                        <p:tgtEl>
                                          <p:spTgt spid="56330"/>
                                        </p:tgtEl>
                                        <p:attrNameLst>
                                          <p:attrName>ppt_w</p:attrName>
                                        </p:attrNameLst>
                                      </p:cBhvr>
                                      <p:tavLst>
                                        <p:tav tm="0">
                                          <p:val>
                                            <p:fltVal val="0"/>
                                          </p:val>
                                        </p:tav>
                                        <p:tav tm="100000">
                                          <p:val>
                                            <p:strVal val="#ppt_w"/>
                                          </p:val>
                                        </p:tav>
                                      </p:tavLst>
                                    </p:anim>
                                    <p:anim calcmode="lin" valueType="num">
                                      <p:cBhvr>
                                        <p:cTn id="13" dur="500" fill="hold"/>
                                        <p:tgtEl>
                                          <p:spTgt spid="56330"/>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7" presetClass="entr" presetSubtype="8" fill="hold" grpId="0" nodeType="afterEffect">
                                  <p:stCondLst>
                                    <p:cond delay="200"/>
                                  </p:stCondLst>
                                  <p:childTnLst>
                                    <p:set>
                                      <p:cBhvr>
                                        <p:cTn id="16" dur="1" fill="hold">
                                          <p:stCondLst>
                                            <p:cond delay="0"/>
                                          </p:stCondLst>
                                        </p:cTn>
                                        <p:tgtEl>
                                          <p:spTgt spid="56335"/>
                                        </p:tgtEl>
                                        <p:attrNameLst>
                                          <p:attrName>style.visibility</p:attrName>
                                        </p:attrNameLst>
                                      </p:cBhvr>
                                      <p:to>
                                        <p:strVal val="visible"/>
                                      </p:to>
                                    </p:set>
                                    <p:anim calcmode="lin" valueType="num">
                                      <p:cBhvr>
                                        <p:cTn id="17" dur="500" fill="hold"/>
                                        <p:tgtEl>
                                          <p:spTgt spid="56335"/>
                                        </p:tgtEl>
                                        <p:attrNameLst>
                                          <p:attrName>ppt_x</p:attrName>
                                        </p:attrNameLst>
                                      </p:cBhvr>
                                      <p:tavLst>
                                        <p:tav tm="0">
                                          <p:val>
                                            <p:strVal val="#ppt_x-#ppt_w/2"/>
                                          </p:val>
                                        </p:tav>
                                        <p:tav tm="100000">
                                          <p:val>
                                            <p:strVal val="#ppt_x"/>
                                          </p:val>
                                        </p:tav>
                                      </p:tavLst>
                                    </p:anim>
                                    <p:anim calcmode="lin" valueType="num">
                                      <p:cBhvr>
                                        <p:cTn id="18" dur="500" fill="hold"/>
                                        <p:tgtEl>
                                          <p:spTgt spid="56335"/>
                                        </p:tgtEl>
                                        <p:attrNameLst>
                                          <p:attrName>ppt_y</p:attrName>
                                        </p:attrNameLst>
                                      </p:cBhvr>
                                      <p:tavLst>
                                        <p:tav tm="0">
                                          <p:val>
                                            <p:strVal val="#ppt_y"/>
                                          </p:val>
                                        </p:tav>
                                        <p:tav tm="100000">
                                          <p:val>
                                            <p:strVal val="#ppt_y"/>
                                          </p:val>
                                        </p:tav>
                                      </p:tavLst>
                                    </p:anim>
                                    <p:anim calcmode="lin" valueType="num">
                                      <p:cBhvr>
                                        <p:cTn id="19" dur="500" fill="hold"/>
                                        <p:tgtEl>
                                          <p:spTgt spid="56335"/>
                                        </p:tgtEl>
                                        <p:attrNameLst>
                                          <p:attrName>ppt_w</p:attrName>
                                        </p:attrNameLst>
                                      </p:cBhvr>
                                      <p:tavLst>
                                        <p:tav tm="0">
                                          <p:val>
                                            <p:fltVal val="0"/>
                                          </p:val>
                                        </p:tav>
                                        <p:tav tm="100000">
                                          <p:val>
                                            <p:strVal val="#ppt_w"/>
                                          </p:val>
                                        </p:tav>
                                      </p:tavLst>
                                    </p:anim>
                                    <p:anim calcmode="lin" valueType="num">
                                      <p:cBhvr>
                                        <p:cTn id="20" dur="500" fill="hold"/>
                                        <p:tgtEl>
                                          <p:spTgt spid="56335"/>
                                        </p:tgtEl>
                                        <p:attrNameLst>
                                          <p:attrName>ppt_h</p:attrName>
                                        </p:attrNameLst>
                                      </p:cBhvr>
                                      <p:tavLst>
                                        <p:tav tm="0">
                                          <p:val>
                                            <p:strVal val="#ppt_h"/>
                                          </p:val>
                                        </p:tav>
                                        <p:tav tm="100000">
                                          <p:val>
                                            <p:strVal val="#ppt_h"/>
                                          </p:val>
                                        </p:tav>
                                      </p:tavLst>
                                    </p:anim>
                                  </p:childTnLst>
                                </p:cTn>
                              </p:par>
                            </p:childTnLst>
                          </p:cTn>
                        </p:par>
                        <p:par>
                          <p:cTn id="21" fill="hold">
                            <p:stCondLst>
                              <p:cond delay="1200"/>
                            </p:stCondLst>
                            <p:childTnLst>
                              <p:par>
                                <p:cTn id="22" presetID="17" presetClass="entr" presetSubtype="8" fill="hold" grpId="0" nodeType="afterEffect">
                                  <p:stCondLst>
                                    <p:cond delay="200"/>
                                  </p:stCondLst>
                                  <p:childTnLst>
                                    <p:set>
                                      <p:cBhvr>
                                        <p:cTn id="23" dur="1" fill="hold">
                                          <p:stCondLst>
                                            <p:cond delay="0"/>
                                          </p:stCondLst>
                                        </p:cTn>
                                        <p:tgtEl>
                                          <p:spTgt spid="56338"/>
                                        </p:tgtEl>
                                        <p:attrNameLst>
                                          <p:attrName>style.visibility</p:attrName>
                                        </p:attrNameLst>
                                      </p:cBhvr>
                                      <p:to>
                                        <p:strVal val="visible"/>
                                      </p:to>
                                    </p:set>
                                    <p:anim calcmode="lin" valueType="num">
                                      <p:cBhvr>
                                        <p:cTn id="24" dur="500" fill="hold"/>
                                        <p:tgtEl>
                                          <p:spTgt spid="56338"/>
                                        </p:tgtEl>
                                        <p:attrNameLst>
                                          <p:attrName>ppt_x</p:attrName>
                                        </p:attrNameLst>
                                      </p:cBhvr>
                                      <p:tavLst>
                                        <p:tav tm="0">
                                          <p:val>
                                            <p:strVal val="#ppt_x-#ppt_w/2"/>
                                          </p:val>
                                        </p:tav>
                                        <p:tav tm="100000">
                                          <p:val>
                                            <p:strVal val="#ppt_x"/>
                                          </p:val>
                                        </p:tav>
                                      </p:tavLst>
                                    </p:anim>
                                    <p:anim calcmode="lin" valueType="num">
                                      <p:cBhvr>
                                        <p:cTn id="25" dur="500" fill="hold"/>
                                        <p:tgtEl>
                                          <p:spTgt spid="56338"/>
                                        </p:tgtEl>
                                        <p:attrNameLst>
                                          <p:attrName>ppt_y</p:attrName>
                                        </p:attrNameLst>
                                      </p:cBhvr>
                                      <p:tavLst>
                                        <p:tav tm="0">
                                          <p:val>
                                            <p:strVal val="#ppt_y"/>
                                          </p:val>
                                        </p:tav>
                                        <p:tav tm="100000">
                                          <p:val>
                                            <p:strVal val="#ppt_y"/>
                                          </p:val>
                                        </p:tav>
                                      </p:tavLst>
                                    </p:anim>
                                    <p:anim calcmode="lin" valueType="num">
                                      <p:cBhvr>
                                        <p:cTn id="26" dur="500" fill="hold"/>
                                        <p:tgtEl>
                                          <p:spTgt spid="56338"/>
                                        </p:tgtEl>
                                        <p:attrNameLst>
                                          <p:attrName>ppt_w</p:attrName>
                                        </p:attrNameLst>
                                      </p:cBhvr>
                                      <p:tavLst>
                                        <p:tav tm="0">
                                          <p:val>
                                            <p:fltVal val="0"/>
                                          </p:val>
                                        </p:tav>
                                        <p:tav tm="100000">
                                          <p:val>
                                            <p:strVal val="#ppt_w"/>
                                          </p:val>
                                        </p:tav>
                                      </p:tavLst>
                                    </p:anim>
                                    <p:anim calcmode="lin" valueType="num">
                                      <p:cBhvr>
                                        <p:cTn id="27" dur="500" fill="hold"/>
                                        <p:tgtEl>
                                          <p:spTgt spid="56338"/>
                                        </p:tgtEl>
                                        <p:attrNameLst>
                                          <p:attrName>ppt_h</p:attrName>
                                        </p:attrNameLst>
                                      </p:cBhvr>
                                      <p:tavLst>
                                        <p:tav tm="0">
                                          <p:val>
                                            <p:strVal val="#ppt_h"/>
                                          </p:val>
                                        </p:tav>
                                        <p:tav tm="100000">
                                          <p:val>
                                            <p:strVal val="#ppt_h"/>
                                          </p:val>
                                        </p:tav>
                                      </p:tavLst>
                                    </p:anim>
                                  </p:childTnLst>
                                </p:cTn>
                              </p:par>
                            </p:childTnLst>
                          </p:cTn>
                        </p:par>
                        <p:par>
                          <p:cTn id="28" fill="hold">
                            <p:stCondLst>
                              <p:cond delay="1900"/>
                            </p:stCondLst>
                            <p:childTnLst>
                              <p:par>
                                <p:cTn id="29" presetID="17" presetClass="entr" presetSubtype="8" fill="hold" grpId="0" nodeType="afterEffect">
                                  <p:stCondLst>
                                    <p:cond delay="200"/>
                                  </p:stCondLst>
                                  <p:childTnLst>
                                    <p:set>
                                      <p:cBhvr>
                                        <p:cTn id="30" dur="1" fill="hold">
                                          <p:stCondLst>
                                            <p:cond delay="0"/>
                                          </p:stCondLst>
                                        </p:cTn>
                                        <p:tgtEl>
                                          <p:spTgt spid="56336"/>
                                        </p:tgtEl>
                                        <p:attrNameLst>
                                          <p:attrName>style.visibility</p:attrName>
                                        </p:attrNameLst>
                                      </p:cBhvr>
                                      <p:to>
                                        <p:strVal val="visible"/>
                                      </p:to>
                                    </p:set>
                                    <p:anim calcmode="lin" valueType="num">
                                      <p:cBhvr>
                                        <p:cTn id="31" dur="500" fill="hold"/>
                                        <p:tgtEl>
                                          <p:spTgt spid="56336"/>
                                        </p:tgtEl>
                                        <p:attrNameLst>
                                          <p:attrName>ppt_x</p:attrName>
                                        </p:attrNameLst>
                                      </p:cBhvr>
                                      <p:tavLst>
                                        <p:tav tm="0">
                                          <p:val>
                                            <p:strVal val="#ppt_x-#ppt_w/2"/>
                                          </p:val>
                                        </p:tav>
                                        <p:tav tm="100000">
                                          <p:val>
                                            <p:strVal val="#ppt_x"/>
                                          </p:val>
                                        </p:tav>
                                      </p:tavLst>
                                    </p:anim>
                                    <p:anim calcmode="lin" valueType="num">
                                      <p:cBhvr>
                                        <p:cTn id="32" dur="500" fill="hold"/>
                                        <p:tgtEl>
                                          <p:spTgt spid="56336"/>
                                        </p:tgtEl>
                                        <p:attrNameLst>
                                          <p:attrName>ppt_y</p:attrName>
                                        </p:attrNameLst>
                                      </p:cBhvr>
                                      <p:tavLst>
                                        <p:tav tm="0">
                                          <p:val>
                                            <p:strVal val="#ppt_y"/>
                                          </p:val>
                                        </p:tav>
                                        <p:tav tm="100000">
                                          <p:val>
                                            <p:strVal val="#ppt_y"/>
                                          </p:val>
                                        </p:tav>
                                      </p:tavLst>
                                    </p:anim>
                                    <p:anim calcmode="lin" valueType="num">
                                      <p:cBhvr>
                                        <p:cTn id="33" dur="500" fill="hold"/>
                                        <p:tgtEl>
                                          <p:spTgt spid="56336"/>
                                        </p:tgtEl>
                                        <p:attrNameLst>
                                          <p:attrName>ppt_w</p:attrName>
                                        </p:attrNameLst>
                                      </p:cBhvr>
                                      <p:tavLst>
                                        <p:tav tm="0">
                                          <p:val>
                                            <p:fltVal val="0"/>
                                          </p:val>
                                        </p:tav>
                                        <p:tav tm="100000">
                                          <p:val>
                                            <p:strVal val="#ppt_w"/>
                                          </p:val>
                                        </p:tav>
                                      </p:tavLst>
                                    </p:anim>
                                    <p:anim calcmode="lin" valueType="num">
                                      <p:cBhvr>
                                        <p:cTn id="34" dur="500" fill="hold"/>
                                        <p:tgtEl>
                                          <p:spTgt spid="56336"/>
                                        </p:tgtEl>
                                        <p:attrNameLst>
                                          <p:attrName>ppt_h</p:attrName>
                                        </p:attrNameLst>
                                      </p:cBhvr>
                                      <p:tavLst>
                                        <p:tav tm="0">
                                          <p:val>
                                            <p:strVal val="#ppt_h"/>
                                          </p:val>
                                        </p:tav>
                                        <p:tav tm="100000">
                                          <p:val>
                                            <p:strVal val="#ppt_h"/>
                                          </p:val>
                                        </p:tav>
                                      </p:tavLst>
                                    </p:anim>
                                  </p:childTnLst>
                                </p:cTn>
                              </p:par>
                            </p:childTnLst>
                          </p:cTn>
                        </p:par>
                        <p:par>
                          <p:cTn id="35" fill="hold">
                            <p:stCondLst>
                              <p:cond delay="2600"/>
                            </p:stCondLst>
                            <p:childTnLst>
                              <p:par>
                                <p:cTn id="36" presetID="17" presetClass="entr" presetSubtype="8" fill="hold" grpId="0" nodeType="afterEffect">
                                  <p:stCondLst>
                                    <p:cond delay="200"/>
                                  </p:stCondLst>
                                  <p:childTnLst>
                                    <p:set>
                                      <p:cBhvr>
                                        <p:cTn id="37" dur="1" fill="hold">
                                          <p:stCondLst>
                                            <p:cond delay="0"/>
                                          </p:stCondLst>
                                        </p:cTn>
                                        <p:tgtEl>
                                          <p:spTgt spid="56378"/>
                                        </p:tgtEl>
                                        <p:attrNameLst>
                                          <p:attrName>style.visibility</p:attrName>
                                        </p:attrNameLst>
                                      </p:cBhvr>
                                      <p:to>
                                        <p:strVal val="visible"/>
                                      </p:to>
                                    </p:set>
                                    <p:anim calcmode="lin" valueType="num">
                                      <p:cBhvr>
                                        <p:cTn id="38" dur="500" fill="hold"/>
                                        <p:tgtEl>
                                          <p:spTgt spid="56378"/>
                                        </p:tgtEl>
                                        <p:attrNameLst>
                                          <p:attrName>ppt_x</p:attrName>
                                        </p:attrNameLst>
                                      </p:cBhvr>
                                      <p:tavLst>
                                        <p:tav tm="0">
                                          <p:val>
                                            <p:strVal val="#ppt_x-#ppt_w/2"/>
                                          </p:val>
                                        </p:tav>
                                        <p:tav tm="100000">
                                          <p:val>
                                            <p:strVal val="#ppt_x"/>
                                          </p:val>
                                        </p:tav>
                                      </p:tavLst>
                                    </p:anim>
                                    <p:anim calcmode="lin" valueType="num">
                                      <p:cBhvr>
                                        <p:cTn id="39" dur="500" fill="hold"/>
                                        <p:tgtEl>
                                          <p:spTgt spid="56378"/>
                                        </p:tgtEl>
                                        <p:attrNameLst>
                                          <p:attrName>ppt_y</p:attrName>
                                        </p:attrNameLst>
                                      </p:cBhvr>
                                      <p:tavLst>
                                        <p:tav tm="0">
                                          <p:val>
                                            <p:strVal val="#ppt_y"/>
                                          </p:val>
                                        </p:tav>
                                        <p:tav tm="100000">
                                          <p:val>
                                            <p:strVal val="#ppt_y"/>
                                          </p:val>
                                        </p:tav>
                                      </p:tavLst>
                                    </p:anim>
                                    <p:anim calcmode="lin" valueType="num">
                                      <p:cBhvr>
                                        <p:cTn id="40" dur="500" fill="hold"/>
                                        <p:tgtEl>
                                          <p:spTgt spid="56378"/>
                                        </p:tgtEl>
                                        <p:attrNameLst>
                                          <p:attrName>ppt_w</p:attrName>
                                        </p:attrNameLst>
                                      </p:cBhvr>
                                      <p:tavLst>
                                        <p:tav tm="0">
                                          <p:val>
                                            <p:fltVal val="0"/>
                                          </p:val>
                                        </p:tav>
                                        <p:tav tm="100000">
                                          <p:val>
                                            <p:strVal val="#ppt_w"/>
                                          </p:val>
                                        </p:tav>
                                      </p:tavLst>
                                    </p:anim>
                                    <p:anim calcmode="lin" valueType="num">
                                      <p:cBhvr>
                                        <p:cTn id="41" dur="500" fill="hold"/>
                                        <p:tgtEl>
                                          <p:spTgt spid="56378"/>
                                        </p:tgtEl>
                                        <p:attrNameLst>
                                          <p:attrName>ppt_h</p:attrName>
                                        </p:attrNameLst>
                                      </p:cBhvr>
                                      <p:tavLst>
                                        <p:tav tm="0">
                                          <p:val>
                                            <p:strVal val="#ppt_h"/>
                                          </p:val>
                                        </p:tav>
                                        <p:tav tm="100000">
                                          <p:val>
                                            <p:strVal val="#ppt_h"/>
                                          </p:val>
                                        </p:tav>
                                      </p:tavLst>
                                    </p:anim>
                                  </p:childTnLst>
                                </p:cTn>
                              </p:par>
                            </p:childTnLst>
                          </p:cTn>
                        </p:par>
                        <p:par>
                          <p:cTn id="42" fill="hold">
                            <p:stCondLst>
                              <p:cond delay="3300"/>
                            </p:stCondLst>
                            <p:childTnLst>
                              <p:par>
                                <p:cTn id="43" presetID="17" presetClass="entr" presetSubtype="8" fill="hold" grpId="0" nodeType="afterEffect">
                                  <p:stCondLst>
                                    <p:cond delay="200"/>
                                  </p:stCondLst>
                                  <p:childTnLst>
                                    <p:set>
                                      <p:cBhvr>
                                        <p:cTn id="44" dur="1" fill="hold">
                                          <p:stCondLst>
                                            <p:cond delay="0"/>
                                          </p:stCondLst>
                                        </p:cTn>
                                        <p:tgtEl>
                                          <p:spTgt spid="56337"/>
                                        </p:tgtEl>
                                        <p:attrNameLst>
                                          <p:attrName>style.visibility</p:attrName>
                                        </p:attrNameLst>
                                      </p:cBhvr>
                                      <p:to>
                                        <p:strVal val="visible"/>
                                      </p:to>
                                    </p:set>
                                    <p:anim calcmode="lin" valueType="num">
                                      <p:cBhvr>
                                        <p:cTn id="45" dur="500" fill="hold"/>
                                        <p:tgtEl>
                                          <p:spTgt spid="56337"/>
                                        </p:tgtEl>
                                        <p:attrNameLst>
                                          <p:attrName>ppt_x</p:attrName>
                                        </p:attrNameLst>
                                      </p:cBhvr>
                                      <p:tavLst>
                                        <p:tav tm="0">
                                          <p:val>
                                            <p:strVal val="#ppt_x-#ppt_w/2"/>
                                          </p:val>
                                        </p:tav>
                                        <p:tav tm="100000">
                                          <p:val>
                                            <p:strVal val="#ppt_x"/>
                                          </p:val>
                                        </p:tav>
                                      </p:tavLst>
                                    </p:anim>
                                    <p:anim calcmode="lin" valueType="num">
                                      <p:cBhvr>
                                        <p:cTn id="46" dur="500" fill="hold"/>
                                        <p:tgtEl>
                                          <p:spTgt spid="56337"/>
                                        </p:tgtEl>
                                        <p:attrNameLst>
                                          <p:attrName>ppt_y</p:attrName>
                                        </p:attrNameLst>
                                      </p:cBhvr>
                                      <p:tavLst>
                                        <p:tav tm="0">
                                          <p:val>
                                            <p:strVal val="#ppt_y"/>
                                          </p:val>
                                        </p:tav>
                                        <p:tav tm="100000">
                                          <p:val>
                                            <p:strVal val="#ppt_y"/>
                                          </p:val>
                                        </p:tav>
                                      </p:tavLst>
                                    </p:anim>
                                    <p:anim calcmode="lin" valueType="num">
                                      <p:cBhvr>
                                        <p:cTn id="47" dur="500" fill="hold"/>
                                        <p:tgtEl>
                                          <p:spTgt spid="56337"/>
                                        </p:tgtEl>
                                        <p:attrNameLst>
                                          <p:attrName>ppt_w</p:attrName>
                                        </p:attrNameLst>
                                      </p:cBhvr>
                                      <p:tavLst>
                                        <p:tav tm="0">
                                          <p:val>
                                            <p:fltVal val="0"/>
                                          </p:val>
                                        </p:tav>
                                        <p:tav tm="100000">
                                          <p:val>
                                            <p:strVal val="#ppt_w"/>
                                          </p:val>
                                        </p:tav>
                                      </p:tavLst>
                                    </p:anim>
                                    <p:anim calcmode="lin" valueType="num">
                                      <p:cBhvr>
                                        <p:cTn id="48" dur="500" fill="hold"/>
                                        <p:tgtEl>
                                          <p:spTgt spid="56337"/>
                                        </p:tgtEl>
                                        <p:attrNameLst>
                                          <p:attrName>ppt_h</p:attrName>
                                        </p:attrNameLst>
                                      </p:cBhvr>
                                      <p:tavLst>
                                        <p:tav tm="0">
                                          <p:val>
                                            <p:strVal val="#ppt_h"/>
                                          </p:val>
                                        </p:tav>
                                        <p:tav tm="100000">
                                          <p:val>
                                            <p:strVal val="#ppt_h"/>
                                          </p:val>
                                        </p:tav>
                                      </p:tavLst>
                                    </p:anim>
                                  </p:childTnLst>
                                </p:cTn>
                              </p:par>
                            </p:childTnLst>
                          </p:cTn>
                        </p:par>
                        <p:par>
                          <p:cTn id="49" fill="hold">
                            <p:stCondLst>
                              <p:cond delay="4000"/>
                            </p:stCondLst>
                            <p:childTnLst>
                              <p:par>
                                <p:cTn id="50" presetID="17" presetClass="entr" presetSubtype="8"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ppt_x</p:attrName>
                                        </p:attrNameLst>
                                      </p:cBhvr>
                                      <p:tavLst>
                                        <p:tav tm="0">
                                          <p:val>
                                            <p:strVal val="#ppt_x-#ppt_w/2"/>
                                          </p:val>
                                        </p:tav>
                                        <p:tav tm="100000">
                                          <p:val>
                                            <p:strVal val="#ppt_x"/>
                                          </p:val>
                                        </p:tav>
                                      </p:tavLst>
                                    </p:anim>
                                    <p:anim calcmode="lin" valueType="num">
                                      <p:cBhvr>
                                        <p:cTn id="53" dur="500" fill="hold"/>
                                        <p:tgtEl>
                                          <p:spTgt spid="66"/>
                                        </p:tgtEl>
                                        <p:attrNameLst>
                                          <p:attrName>ppt_y</p:attrName>
                                        </p:attrNameLst>
                                      </p:cBhvr>
                                      <p:tavLst>
                                        <p:tav tm="0">
                                          <p:val>
                                            <p:strVal val="#ppt_y"/>
                                          </p:val>
                                        </p:tav>
                                        <p:tav tm="100000">
                                          <p:val>
                                            <p:strVal val="#ppt_y"/>
                                          </p:val>
                                        </p:tav>
                                      </p:tavLst>
                                    </p:anim>
                                    <p:anim calcmode="lin" valueType="num">
                                      <p:cBhvr>
                                        <p:cTn id="54" dur="500" fill="hold"/>
                                        <p:tgtEl>
                                          <p:spTgt spid="66"/>
                                        </p:tgtEl>
                                        <p:attrNameLst>
                                          <p:attrName>ppt_w</p:attrName>
                                        </p:attrNameLst>
                                      </p:cBhvr>
                                      <p:tavLst>
                                        <p:tav tm="0">
                                          <p:val>
                                            <p:fltVal val="0"/>
                                          </p:val>
                                        </p:tav>
                                        <p:tav tm="100000">
                                          <p:val>
                                            <p:strVal val="#ppt_w"/>
                                          </p:val>
                                        </p:tav>
                                      </p:tavLst>
                                    </p:anim>
                                    <p:anim calcmode="lin" valueType="num">
                                      <p:cBhvr>
                                        <p:cTn id="55" dur="500" fill="hold"/>
                                        <p:tgtEl>
                                          <p:spTgt spid="66"/>
                                        </p:tgtEl>
                                        <p:attrNameLst>
                                          <p:attrName>ppt_h</p:attrName>
                                        </p:attrNameLst>
                                      </p:cBhvr>
                                      <p:tavLst>
                                        <p:tav tm="0">
                                          <p:val>
                                            <p:strVal val="#ppt_h"/>
                                          </p:val>
                                        </p:tav>
                                        <p:tav tm="100000">
                                          <p:val>
                                            <p:strVal val="#ppt_h"/>
                                          </p:val>
                                        </p:tav>
                                      </p:tavLst>
                                    </p:anim>
                                  </p:childTnLst>
                                </p:cTn>
                              </p:par>
                            </p:childTnLst>
                          </p:cTn>
                        </p:par>
                        <p:par>
                          <p:cTn id="56" fill="hold">
                            <p:stCondLst>
                              <p:cond delay="4500"/>
                            </p:stCondLst>
                            <p:childTnLst>
                              <p:par>
                                <p:cTn id="57" presetID="17" presetClass="entr" presetSubtype="8" fill="hold" grpId="0" nodeType="after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p:cTn id="59" dur="500" fill="hold"/>
                                        <p:tgtEl>
                                          <p:spTgt spid="65"/>
                                        </p:tgtEl>
                                        <p:attrNameLst>
                                          <p:attrName>ppt_x</p:attrName>
                                        </p:attrNameLst>
                                      </p:cBhvr>
                                      <p:tavLst>
                                        <p:tav tm="0">
                                          <p:val>
                                            <p:strVal val="#ppt_x-#ppt_w/2"/>
                                          </p:val>
                                        </p:tav>
                                        <p:tav tm="100000">
                                          <p:val>
                                            <p:strVal val="#ppt_x"/>
                                          </p:val>
                                        </p:tav>
                                      </p:tavLst>
                                    </p:anim>
                                    <p:anim calcmode="lin" valueType="num">
                                      <p:cBhvr>
                                        <p:cTn id="60" dur="500" fill="hold"/>
                                        <p:tgtEl>
                                          <p:spTgt spid="65"/>
                                        </p:tgtEl>
                                        <p:attrNameLst>
                                          <p:attrName>ppt_y</p:attrName>
                                        </p:attrNameLst>
                                      </p:cBhvr>
                                      <p:tavLst>
                                        <p:tav tm="0">
                                          <p:val>
                                            <p:strVal val="#ppt_y"/>
                                          </p:val>
                                        </p:tav>
                                        <p:tav tm="100000">
                                          <p:val>
                                            <p:strVal val="#ppt_y"/>
                                          </p:val>
                                        </p:tav>
                                      </p:tavLst>
                                    </p:anim>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strVal val="#ppt_h"/>
                                          </p:val>
                                        </p:tav>
                                        <p:tav tm="100000">
                                          <p:val>
                                            <p:strVal val="#ppt_h"/>
                                          </p:val>
                                        </p:tav>
                                      </p:tavLst>
                                    </p:anim>
                                  </p:childTnLst>
                                </p:cTn>
                              </p:par>
                            </p:childTnLst>
                          </p:cTn>
                        </p:par>
                        <p:par>
                          <p:cTn id="63" fill="hold">
                            <p:stCondLst>
                              <p:cond delay="5000"/>
                            </p:stCondLst>
                            <p:childTnLst>
                              <p:par>
                                <p:cTn id="64" presetID="1" presetClass="entr" presetSubtype="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childTnLst>
                                </p:cTn>
                              </p:par>
                            </p:childTnLst>
                          </p:cTn>
                        </p:par>
                        <p:par>
                          <p:cTn id="66" fill="hold">
                            <p:stCondLst>
                              <p:cond delay="5000"/>
                            </p:stCondLst>
                            <p:childTnLst>
                              <p:par>
                                <p:cTn id="67" presetID="17" presetClass="entr" presetSubtype="10" fill="hold" grpId="0" nodeType="afterEffect">
                                  <p:stCondLst>
                                    <p:cond delay="0"/>
                                  </p:stCondLst>
                                  <p:childTnLst>
                                    <p:set>
                                      <p:cBhvr>
                                        <p:cTn id="68" dur="1" fill="hold">
                                          <p:stCondLst>
                                            <p:cond delay="0"/>
                                          </p:stCondLst>
                                        </p:cTn>
                                        <p:tgtEl>
                                          <p:spTgt spid="56340"/>
                                        </p:tgtEl>
                                        <p:attrNameLst>
                                          <p:attrName>style.visibility</p:attrName>
                                        </p:attrNameLst>
                                      </p:cBhvr>
                                      <p:to>
                                        <p:strVal val="visible"/>
                                      </p:to>
                                    </p:set>
                                    <p:anim calcmode="lin" valueType="num">
                                      <p:cBhvr>
                                        <p:cTn id="69" dur="500" fill="hold"/>
                                        <p:tgtEl>
                                          <p:spTgt spid="56340"/>
                                        </p:tgtEl>
                                        <p:attrNameLst>
                                          <p:attrName>ppt_w</p:attrName>
                                        </p:attrNameLst>
                                      </p:cBhvr>
                                      <p:tavLst>
                                        <p:tav tm="0">
                                          <p:val>
                                            <p:fltVal val="0"/>
                                          </p:val>
                                        </p:tav>
                                        <p:tav tm="100000">
                                          <p:val>
                                            <p:strVal val="#ppt_w"/>
                                          </p:val>
                                        </p:tav>
                                      </p:tavLst>
                                    </p:anim>
                                    <p:anim calcmode="lin" valueType="num">
                                      <p:cBhvr>
                                        <p:cTn id="70" dur="500" fill="hold"/>
                                        <p:tgtEl>
                                          <p:spTgt spid="56340"/>
                                        </p:tgtEl>
                                        <p:attrNameLst>
                                          <p:attrName>ppt_h</p:attrName>
                                        </p:attrNameLst>
                                      </p:cBhvr>
                                      <p:tavLst>
                                        <p:tav tm="0">
                                          <p:val>
                                            <p:strVal val="#ppt_h"/>
                                          </p:val>
                                        </p:tav>
                                        <p:tav tm="100000">
                                          <p:val>
                                            <p:strVal val="#ppt_h"/>
                                          </p:val>
                                        </p:tav>
                                      </p:tavLst>
                                    </p:anim>
                                  </p:childTnLst>
                                </p:cTn>
                              </p:par>
                            </p:childTnLst>
                          </p:cTn>
                        </p:par>
                        <p:par>
                          <p:cTn id="71" fill="hold">
                            <p:stCondLst>
                              <p:cond delay="5500"/>
                            </p:stCondLst>
                            <p:childTnLst>
                              <p:par>
                                <p:cTn id="72" presetID="17" presetClass="entr" presetSubtype="10" fill="hold" grpId="0" nodeType="afterEffect">
                                  <p:stCondLst>
                                    <p:cond delay="0"/>
                                  </p:stCondLst>
                                  <p:childTnLst>
                                    <p:set>
                                      <p:cBhvr>
                                        <p:cTn id="73" dur="1" fill="hold">
                                          <p:stCondLst>
                                            <p:cond delay="0"/>
                                          </p:stCondLst>
                                        </p:cTn>
                                        <p:tgtEl>
                                          <p:spTgt spid="56339"/>
                                        </p:tgtEl>
                                        <p:attrNameLst>
                                          <p:attrName>style.visibility</p:attrName>
                                        </p:attrNameLst>
                                      </p:cBhvr>
                                      <p:to>
                                        <p:strVal val="visible"/>
                                      </p:to>
                                    </p:set>
                                    <p:anim calcmode="lin" valueType="num">
                                      <p:cBhvr>
                                        <p:cTn id="74" dur="500" fill="hold"/>
                                        <p:tgtEl>
                                          <p:spTgt spid="56339"/>
                                        </p:tgtEl>
                                        <p:attrNameLst>
                                          <p:attrName>ppt_w</p:attrName>
                                        </p:attrNameLst>
                                      </p:cBhvr>
                                      <p:tavLst>
                                        <p:tav tm="0">
                                          <p:val>
                                            <p:fltVal val="0"/>
                                          </p:val>
                                        </p:tav>
                                        <p:tav tm="100000">
                                          <p:val>
                                            <p:strVal val="#ppt_w"/>
                                          </p:val>
                                        </p:tav>
                                      </p:tavLst>
                                    </p:anim>
                                    <p:anim calcmode="lin" valueType="num">
                                      <p:cBhvr>
                                        <p:cTn id="75" dur="500" fill="hold"/>
                                        <p:tgtEl>
                                          <p:spTgt spid="563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animBg="1" autoUpdateAnimBg="0"/>
      <p:bldP spid="56335" grpId="0" animBg="1" autoUpdateAnimBg="0"/>
      <p:bldP spid="56336" grpId="0" animBg="1" autoUpdateAnimBg="0"/>
      <p:bldP spid="56337" grpId="0" animBg="1" autoUpdateAnimBg="0"/>
      <p:bldP spid="56338" grpId="0" animBg="1" autoUpdateAnimBg="0"/>
      <p:bldP spid="56339" grpId="0" animBg="1"/>
      <p:bldP spid="56340" grpId="0" animBg="1"/>
      <p:bldP spid="56378" grpId="0" animBg="1" autoUpdateAnimBg="0"/>
      <p:bldP spid="65" grpId="0" animBg="1" autoUpdateAnimBg="0"/>
      <p:bldP spid="6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066800"/>
            <a:ext cx="8229600" cy="4525963"/>
          </a:xfrm>
        </p:spPr>
        <p:txBody>
          <a:bodyPr/>
          <a:lstStyle/>
          <a:p>
            <a:pPr eaLnBrk="1" hangingPunct="1"/>
            <a:r>
              <a:rPr lang="en-US" sz="2400" smtClean="0"/>
              <a:t>Define what is an “asset” of the University.</a:t>
            </a:r>
          </a:p>
          <a:p>
            <a:pPr eaLnBrk="1" hangingPunct="1"/>
            <a:r>
              <a:rPr lang="en-US" sz="2400" smtClean="0"/>
              <a:t>Identify the volume, cost, and liability associated with the vast majority of digital content at Yale that is not managed. </a:t>
            </a:r>
          </a:p>
          <a:p>
            <a:pPr eaLnBrk="1" hangingPunct="1"/>
            <a:r>
              <a:rPr lang="en-US" sz="2400" smtClean="0"/>
              <a:t>Conduct data assessments to determine the volume of current and future data creation.</a:t>
            </a:r>
          </a:p>
          <a:p>
            <a:pPr eaLnBrk="1" hangingPunct="1"/>
            <a:r>
              <a:rPr lang="en-US" sz="2400" smtClean="0"/>
              <a:t>Determine the total cost of ownership for digital data.</a:t>
            </a:r>
          </a:p>
          <a:p>
            <a:pPr eaLnBrk="1" hangingPunct="1"/>
            <a:r>
              <a:rPr lang="en-US" sz="2400" smtClean="0"/>
              <a:t>Develop policy on University retention.</a:t>
            </a:r>
          </a:p>
          <a:p>
            <a:pPr eaLnBrk="1" hangingPunct="1"/>
            <a:r>
              <a:rPr lang="en-US" sz="2400" smtClean="0"/>
              <a:t>Identify for consolidation the current range of independent asset management solutions across campus.</a:t>
            </a:r>
          </a:p>
          <a:p>
            <a:pPr eaLnBrk="1" hangingPunct="1"/>
            <a:r>
              <a:rPr lang="en-US" sz="2400" smtClean="0"/>
              <a:t>Prioritize the development of shared tools for data management.</a:t>
            </a:r>
          </a:p>
          <a:p>
            <a:pPr>
              <a:buFont typeface="Arial" pitchFamily="34" charset="0"/>
              <a:buNone/>
            </a:pPr>
            <a:endParaRPr lang="en-US" smtClean="0"/>
          </a:p>
        </p:txBody>
      </p:sp>
      <p:sp>
        <p:nvSpPr>
          <p:cNvPr id="5" name="Title 1"/>
          <p:cNvSpPr txBox="1">
            <a:spLocks/>
          </p:cNvSpPr>
          <p:nvPr/>
        </p:nvSpPr>
        <p:spPr bwMode="auto">
          <a:xfrm>
            <a:off x="609600" y="228600"/>
            <a:ext cx="8229600" cy="1295400"/>
          </a:xfrm>
          <a:prstGeom prst="rect">
            <a:avLst/>
          </a:prstGeom>
          <a:solidFill>
            <a:schemeClr val="bg1"/>
          </a:solidFill>
          <a:ln w="9525">
            <a:noFill/>
            <a:miter lim="800000"/>
            <a:headEnd/>
            <a:tailEnd/>
          </a:ln>
        </p:spPr>
        <p:txBody>
          <a:bodyPr anchor="ctr"/>
          <a:lstStyle/>
          <a:p>
            <a:pPr algn="ctr">
              <a:defRPr/>
            </a:pPr>
            <a:r>
              <a:rPr lang="en-US" sz="2800" dirty="0">
                <a:solidFill>
                  <a:srgbClr val="C00000"/>
                </a:solidFill>
                <a:latin typeface="Arial" charset="0"/>
                <a:cs typeface="Arial" charset="0"/>
              </a:rPr>
              <a:t>. </a:t>
            </a:r>
            <a:endParaRPr lang="en-US" sz="2800" dirty="0">
              <a:solidFill>
                <a:srgbClr val="C00000"/>
              </a:solidFill>
              <a:latin typeface="+mj-lt"/>
              <a:ea typeface="+mj-ea"/>
              <a:cs typeface="+mj-cs"/>
            </a:endParaRPr>
          </a:p>
        </p:txBody>
      </p:sp>
      <p:sp>
        <p:nvSpPr>
          <p:cNvPr id="7" name="Title 1"/>
          <p:cNvSpPr txBox="1">
            <a:spLocks/>
          </p:cNvSpPr>
          <p:nvPr/>
        </p:nvSpPr>
        <p:spPr bwMode="auto">
          <a:xfrm>
            <a:off x="0" y="0"/>
            <a:ext cx="9144000" cy="6858000"/>
          </a:xfrm>
          <a:prstGeom prst="rect">
            <a:avLst/>
          </a:prstGeom>
          <a:solidFill>
            <a:schemeClr val="bg2"/>
          </a:solidFill>
          <a:ln w="9525">
            <a:noFill/>
            <a:miter lim="800000"/>
            <a:headEnd/>
            <a:tailEnd/>
          </a:ln>
        </p:spPr>
        <p:txBody>
          <a:bodyPr anchor="ctr"/>
          <a:lstStyle/>
          <a:p>
            <a:pPr algn="ctr">
              <a:defRPr/>
            </a:pPr>
            <a:r>
              <a:rPr lang="en-US" sz="2800" dirty="0">
                <a:solidFill>
                  <a:srgbClr val="C00000"/>
                </a:solidFill>
                <a:latin typeface="Arial" charset="0"/>
                <a:cs typeface="Arial" charset="0"/>
              </a:rPr>
              <a:t> </a:t>
            </a:r>
            <a:r>
              <a:rPr lang="en-US" sz="2800" dirty="0" smtClean="0">
                <a:solidFill>
                  <a:srgbClr val="C00000"/>
                </a:solidFill>
                <a:latin typeface="Arial" charset="0"/>
                <a:cs typeface="Arial" charset="0"/>
              </a:rPr>
              <a:t>People </a:t>
            </a:r>
            <a:endParaRPr lang="en-US" sz="2800" dirty="0">
              <a:solidFill>
                <a:srgbClr val="C00000"/>
              </a:solidFill>
              <a:latin typeface="+mj-lt"/>
              <a:ea typeface="+mj-ea"/>
              <a:cs typeface="+mj-cs"/>
            </a:endParaRPr>
          </a:p>
        </p:txBody>
      </p:sp>
      <p:sp>
        <p:nvSpPr>
          <p:cNvPr id="6" name="Slide Number Placeholder 5"/>
          <p:cNvSpPr>
            <a:spLocks noGrp="1"/>
          </p:cNvSpPr>
          <p:nvPr>
            <p:ph type="sldNum" sz="quarter" idx="12"/>
          </p:nvPr>
        </p:nvSpPr>
        <p:spPr/>
        <p:txBody>
          <a:bodyPr/>
          <a:lstStyle/>
          <a:p>
            <a:pPr>
              <a:defRPr/>
            </a:pPr>
            <a:fld id="{66B25ED4-D41A-4466-99A9-030A4102C20D}"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066800"/>
            <a:ext cx="8229600" cy="4525963"/>
          </a:xfrm>
        </p:spPr>
        <p:txBody>
          <a:bodyPr/>
          <a:lstStyle/>
          <a:p>
            <a:pPr eaLnBrk="1" hangingPunct="1"/>
            <a:r>
              <a:rPr lang="en-US" sz="2400" smtClean="0"/>
              <a:t>Define what is an “asset” of the University.</a:t>
            </a:r>
          </a:p>
          <a:p>
            <a:pPr eaLnBrk="1" hangingPunct="1"/>
            <a:r>
              <a:rPr lang="en-US" sz="2400" smtClean="0"/>
              <a:t>Identify the volume, cost, and liability associated with the vast majority of digital content at Yale that is not managed. </a:t>
            </a:r>
          </a:p>
          <a:p>
            <a:pPr eaLnBrk="1" hangingPunct="1"/>
            <a:r>
              <a:rPr lang="en-US" sz="2400" smtClean="0"/>
              <a:t>Conduct data assessments to determine the volume of current and future data creation.</a:t>
            </a:r>
          </a:p>
          <a:p>
            <a:pPr eaLnBrk="1" hangingPunct="1"/>
            <a:r>
              <a:rPr lang="en-US" sz="2400" smtClean="0"/>
              <a:t>Determine the total cost of ownership for digital data.</a:t>
            </a:r>
          </a:p>
          <a:p>
            <a:pPr eaLnBrk="1" hangingPunct="1"/>
            <a:r>
              <a:rPr lang="en-US" sz="2400" smtClean="0"/>
              <a:t>Develop policy on University retention.</a:t>
            </a:r>
          </a:p>
          <a:p>
            <a:pPr eaLnBrk="1" hangingPunct="1"/>
            <a:r>
              <a:rPr lang="en-US" sz="2400" smtClean="0"/>
              <a:t>Identify for consolidation the current range of independent asset management solutions across campus.</a:t>
            </a:r>
          </a:p>
          <a:p>
            <a:pPr eaLnBrk="1" hangingPunct="1"/>
            <a:r>
              <a:rPr lang="en-US" sz="2400" smtClean="0"/>
              <a:t>Prioritize the development of shared tools for data management.</a:t>
            </a:r>
          </a:p>
          <a:p>
            <a:pPr>
              <a:buFont typeface="Arial" pitchFamily="34" charset="0"/>
              <a:buNone/>
            </a:pPr>
            <a:endParaRPr lang="en-US" smtClean="0"/>
          </a:p>
        </p:txBody>
      </p:sp>
      <p:sp>
        <p:nvSpPr>
          <p:cNvPr id="5" name="Title 1"/>
          <p:cNvSpPr txBox="1">
            <a:spLocks/>
          </p:cNvSpPr>
          <p:nvPr/>
        </p:nvSpPr>
        <p:spPr bwMode="auto">
          <a:xfrm>
            <a:off x="609600" y="228600"/>
            <a:ext cx="8229600" cy="1295400"/>
          </a:xfrm>
          <a:prstGeom prst="rect">
            <a:avLst/>
          </a:prstGeom>
          <a:solidFill>
            <a:schemeClr val="bg1"/>
          </a:solidFill>
          <a:ln w="9525">
            <a:noFill/>
            <a:miter lim="800000"/>
            <a:headEnd/>
            <a:tailEnd/>
          </a:ln>
        </p:spPr>
        <p:txBody>
          <a:bodyPr anchor="ctr"/>
          <a:lstStyle/>
          <a:p>
            <a:pPr algn="ctr">
              <a:defRPr/>
            </a:pPr>
            <a:r>
              <a:rPr lang="en-US" sz="2800" dirty="0">
                <a:solidFill>
                  <a:srgbClr val="C00000"/>
                </a:solidFill>
                <a:latin typeface="Arial" charset="0"/>
                <a:cs typeface="Arial" charset="0"/>
              </a:rPr>
              <a:t>. </a:t>
            </a:r>
            <a:endParaRPr lang="en-US" sz="2800" dirty="0">
              <a:solidFill>
                <a:srgbClr val="C00000"/>
              </a:solidFill>
              <a:latin typeface="+mj-lt"/>
              <a:ea typeface="+mj-ea"/>
              <a:cs typeface="+mj-cs"/>
            </a:endParaRPr>
          </a:p>
        </p:txBody>
      </p:sp>
      <p:sp>
        <p:nvSpPr>
          <p:cNvPr id="7" name="Title 1"/>
          <p:cNvSpPr txBox="1">
            <a:spLocks/>
          </p:cNvSpPr>
          <p:nvPr/>
        </p:nvSpPr>
        <p:spPr bwMode="auto">
          <a:xfrm>
            <a:off x="0" y="0"/>
            <a:ext cx="9144000" cy="6858000"/>
          </a:xfrm>
          <a:prstGeom prst="rect">
            <a:avLst/>
          </a:prstGeom>
          <a:solidFill>
            <a:schemeClr val="bg2"/>
          </a:solidFill>
          <a:ln w="9525">
            <a:noFill/>
            <a:miter lim="800000"/>
            <a:headEnd/>
            <a:tailEnd/>
          </a:ln>
        </p:spPr>
        <p:txBody>
          <a:bodyPr anchor="ctr"/>
          <a:lstStyle/>
          <a:p>
            <a:pPr algn="ctr">
              <a:defRPr/>
            </a:pPr>
            <a:r>
              <a:rPr lang="en-US" sz="2800" dirty="0">
                <a:solidFill>
                  <a:srgbClr val="C00000"/>
                </a:solidFill>
                <a:latin typeface="Arial" charset="0"/>
                <a:cs typeface="Arial" charset="0"/>
              </a:rPr>
              <a:t> Combine strategy with tactics</a:t>
            </a:r>
          </a:p>
          <a:p>
            <a:pPr algn="ctr">
              <a:defRPr/>
            </a:pPr>
            <a:r>
              <a:rPr lang="en-US" sz="2800" dirty="0">
                <a:solidFill>
                  <a:srgbClr val="C00000"/>
                </a:solidFill>
                <a:latin typeface="Arial" charset="0"/>
                <a:cs typeface="Arial" charset="0"/>
              </a:rPr>
              <a:t> (implementation is critical).</a:t>
            </a:r>
            <a:r>
              <a:rPr lang="en-US" sz="2800" dirty="0">
                <a:solidFill>
                  <a:srgbClr val="C00000"/>
                </a:solidFill>
                <a:latin typeface="+mj-lt"/>
                <a:ea typeface="+mj-ea"/>
                <a:cs typeface="+mj-cs"/>
              </a:rPr>
              <a:t> </a:t>
            </a:r>
          </a:p>
        </p:txBody>
      </p:sp>
      <p:sp>
        <p:nvSpPr>
          <p:cNvPr id="6" name="Slide Number Placeholder 5"/>
          <p:cNvSpPr>
            <a:spLocks noGrp="1"/>
          </p:cNvSpPr>
          <p:nvPr>
            <p:ph type="sldNum" sz="quarter" idx="12"/>
          </p:nvPr>
        </p:nvSpPr>
        <p:spPr/>
        <p:txBody>
          <a:bodyPr/>
          <a:lstStyle/>
          <a:p>
            <a:pPr>
              <a:defRPr/>
            </a:pPr>
            <a:fld id="{66B25ED4-D41A-4466-99A9-030A4102C20D}" type="slidenum">
              <a:rPr lang="en-US" smtClean="0"/>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Agenda</a:t>
            </a:r>
          </a:p>
        </p:txBody>
      </p:sp>
      <p:sp>
        <p:nvSpPr>
          <p:cNvPr id="3075" name="Content Placeholder 2"/>
          <p:cNvSpPr>
            <a:spLocks noGrp="1"/>
          </p:cNvSpPr>
          <p:nvPr>
            <p:ph idx="1"/>
          </p:nvPr>
        </p:nvSpPr>
        <p:spPr/>
        <p:txBody>
          <a:bodyPr/>
          <a:lstStyle/>
          <a:p>
            <a:r>
              <a:rPr lang="en-US" smtClean="0"/>
              <a:t>Yale</a:t>
            </a:r>
          </a:p>
          <a:p>
            <a:r>
              <a:rPr lang="en-US" smtClean="0"/>
              <a:t>ODAI</a:t>
            </a:r>
          </a:p>
          <a:p>
            <a:r>
              <a:rPr lang="en-US" smtClean="0"/>
              <a:t>Strategies for collaboration</a:t>
            </a:r>
          </a:p>
        </p:txBody>
      </p:sp>
      <p:sp>
        <p:nvSpPr>
          <p:cNvPr id="4" name="Slide Number Placeholder 3"/>
          <p:cNvSpPr>
            <a:spLocks noGrp="1"/>
          </p:cNvSpPr>
          <p:nvPr>
            <p:ph type="sldNum" sz="quarter" idx="12"/>
          </p:nvPr>
        </p:nvSpPr>
        <p:spPr/>
        <p:txBody>
          <a:bodyPr/>
          <a:lstStyle/>
          <a:p>
            <a:pPr>
              <a:defRPr/>
            </a:pPr>
            <a:fld id="{1BC8501A-4D87-4A4F-8689-FF10923118CA}"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066800"/>
            <a:ext cx="8229600" cy="4525963"/>
          </a:xfrm>
        </p:spPr>
        <p:txBody>
          <a:bodyPr/>
          <a:lstStyle/>
          <a:p>
            <a:pPr eaLnBrk="1" hangingPunct="1"/>
            <a:r>
              <a:rPr lang="en-US" sz="2400" smtClean="0"/>
              <a:t>Define what is an “asset” of the University.</a:t>
            </a:r>
          </a:p>
          <a:p>
            <a:pPr eaLnBrk="1" hangingPunct="1"/>
            <a:r>
              <a:rPr lang="en-US" sz="2400" smtClean="0"/>
              <a:t>Identify the volume, cost, and liability associated with the vast majority of digital content at Yale that is not managed. </a:t>
            </a:r>
          </a:p>
          <a:p>
            <a:pPr eaLnBrk="1" hangingPunct="1"/>
            <a:r>
              <a:rPr lang="en-US" sz="2400" smtClean="0"/>
              <a:t>Conduct data assessments to determine the volume of current and future data creation.</a:t>
            </a:r>
          </a:p>
          <a:p>
            <a:pPr eaLnBrk="1" hangingPunct="1"/>
            <a:r>
              <a:rPr lang="en-US" sz="2400" smtClean="0"/>
              <a:t>Determine the total cost of ownership for digital data.</a:t>
            </a:r>
          </a:p>
          <a:p>
            <a:pPr eaLnBrk="1" hangingPunct="1"/>
            <a:r>
              <a:rPr lang="en-US" sz="2400" smtClean="0"/>
              <a:t>Develop policy on University retention.</a:t>
            </a:r>
          </a:p>
          <a:p>
            <a:pPr eaLnBrk="1" hangingPunct="1"/>
            <a:r>
              <a:rPr lang="en-US" sz="2400" smtClean="0"/>
              <a:t>Identify for consolidation the current range of independent asset management solutions across campus.</a:t>
            </a:r>
          </a:p>
          <a:p>
            <a:pPr eaLnBrk="1" hangingPunct="1"/>
            <a:r>
              <a:rPr lang="en-US" sz="2400" smtClean="0"/>
              <a:t>Prioritize the development of shared tools for data management.</a:t>
            </a:r>
          </a:p>
          <a:p>
            <a:pPr>
              <a:buFont typeface="Arial" pitchFamily="34" charset="0"/>
              <a:buNone/>
            </a:pPr>
            <a:endParaRPr lang="en-US" smtClean="0"/>
          </a:p>
        </p:txBody>
      </p:sp>
      <p:sp>
        <p:nvSpPr>
          <p:cNvPr id="5" name="Title 1"/>
          <p:cNvSpPr txBox="1">
            <a:spLocks/>
          </p:cNvSpPr>
          <p:nvPr/>
        </p:nvSpPr>
        <p:spPr bwMode="auto">
          <a:xfrm>
            <a:off x="609600" y="228600"/>
            <a:ext cx="8229600" cy="1295400"/>
          </a:xfrm>
          <a:prstGeom prst="rect">
            <a:avLst/>
          </a:prstGeom>
          <a:solidFill>
            <a:schemeClr val="bg1"/>
          </a:solidFill>
          <a:ln w="9525">
            <a:noFill/>
            <a:miter lim="800000"/>
            <a:headEnd/>
            <a:tailEnd/>
          </a:ln>
        </p:spPr>
        <p:txBody>
          <a:bodyPr anchor="ctr"/>
          <a:lstStyle/>
          <a:p>
            <a:pPr algn="ctr">
              <a:defRPr/>
            </a:pPr>
            <a:r>
              <a:rPr lang="en-US" sz="2800" dirty="0">
                <a:solidFill>
                  <a:srgbClr val="C00000"/>
                </a:solidFill>
                <a:latin typeface="Arial" charset="0"/>
                <a:cs typeface="Arial" charset="0"/>
              </a:rPr>
              <a:t>. </a:t>
            </a:r>
            <a:endParaRPr lang="en-US" sz="2800" dirty="0">
              <a:solidFill>
                <a:srgbClr val="C00000"/>
              </a:solidFill>
              <a:latin typeface="+mj-lt"/>
              <a:ea typeface="+mj-ea"/>
              <a:cs typeface="+mj-cs"/>
            </a:endParaRPr>
          </a:p>
        </p:txBody>
      </p:sp>
      <p:sp>
        <p:nvSpPr>
          <p:cNvPr id="7" name="Title 1"/>
          <p:cNvSpPr txBox="1">
            <a:spLocks/>
          </p:cNvSpPr>
          <p:nvPr/>
        </p:nvSpPr>
        <p:spPr bwMode="auto">
          <a:xfrm>
            <a:off x="0" y="0"/>
            <a:ext cx="9144000" cy="6858000"/>
          </a:xfrm>
          <a:prstGeom prst="rect">
            <a:avLst/>
          </a:prstGeom>
          <a:solidFill>
            <a:schemeClr val="bg2"/>
          </a:solidFill>
          <a:ln w="9525">
            <a:noFill/>
            <a:miter lim="800000"/>
            <a:headEnd/>
            <a:tailEnd/>
          </a:ln>
        </p:spPr>
        <p:txBody>
          <a:bodyPr anchor="ctr"/>
          <a:lstStyle/>
          <a:p>
            <a:pPr algn="ctr">
              <a:defRPr/>
            </a:pPr>
            <a:r>
              <a:rPr lang="en-US" sz="2800" dirty="0">
                <a:solidFill>
                  <a:srgbClr val="C00000"/>
                </a:solidFill>
                <a:latin typeface="Arial" charset="0"/>
                <a:cs typeface="Arial" charset="0"/>
              </a:rPr>
              <a:t> Respect domains of practice </a:t>
            </a:r>
          </a:p>
          <a:p>
            <a:pPr algn="ctr">
              <a:defRPr/>
            </a:pPr>
            <a:r>
              <a:rPr lang="en-US" sz="2800" dirty="0">
                <a:solidFill>
                  <a:srgbClr val="C00000"/>
                </a:solidFill>
                <a:latin typeface="Arial" charset="0"/>
                <a:cs typeface="Arial" charset="0"/>
              </a:rPr>
              <a:t>but privilege none.</a:t>
            </a:r>
            <a:endParaRPr lang="en-US" sz="2800" dirty="0">
              <a:solidFill>
                <a:srgbClr val="C00000"/>
              </a:solidFill>
              <a:latin typeface="+mj-lt"/>
              <a:ea typeface="+mj-ea"/>
              <a:cs typeface="+mj-cs"/>
            </a:endParaRPr>
          </a:p>
        </p:txBody>
      </p:sp>
      <p:sp>
        <p:nvSpPr>
          <p:cNvPr id="6" name="Slide Number Placeholder 5"/>
          <p:cNvSpPr>
            <a:spLocks noGrp="1"/>
          </p:cNvSpPr>
          <p:nvPr>
            <p:ph type="sldNum" sz="quarter" idx="12"/>
          </p:nvPr>
        </p:nvSpPr>
        <p:spPr/>
        <p:txBody>
          <a:bodyPr/>
          <a:lstStyle/>
          <a:p>
            <a:pPr>
              <a:defRPr/>
            </a:pPr>
            <a:fld id="{1710A192-37D1-4A37-BA01-EE0661B325F4}" type="slidenum">
              <a:rPr lang="en-US" smtClean="0"/>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762000" y="1066800"/>
            <a:ext cx="7696200" cy="4525963"/>
          </a:xfrm>
        </p:spPr>
        <p:txBody>
          <a:bodyPr/>
          <a:lstStyle/>
          <a:p>
            <a:pPr eaLnBrk="1" hangingPunct="1"/>
            <a:r>
              <a:rPr lang="en-US" sz="2000" smtClean="0"/>
              <a:t>Develop policy and practice to apply value to data for selective retention.</a:t>
            </a:r>
          </a:p>
          <a:p>
            <a:pPr eaLnBrk="1" hangingPunct="1"/>
            <a:r>
              <a:rPr lang="en-US" sz="2000" smtClean="0"/>
              <a:t>Establish standards for content management to reduce overall costs of retention. </a:t>
            </a:r>
          </a:p>
          <a:p>
            <a:pPr eaLnBrk="1" hangingPunct="1"/>
            <a:r>
              <a:rPr lang="en-US" sz="2000" smtClean="0"/>
              <a:t>Lead the departments to abandon unnecessary and costly customizations. </a:t>
            </a:r>
          </a:p>
          <a:p>
            <a:pPr eaLnBrk="1" hangingPunct="1"/>
            <a:r>
              <a:rPr lang="en-US" sz="2000" smtClean="0"/>
              <a:t>Obtain agreement on tool and platform investments from the directors and negotiate for best prices.</a:t>
            </a:r>
          </a:p>
          <a:p>
            <a:pPr eaLnBrk="1" hangingPunct="1"/>
            <a:r>
              <a:rPr lang="en-US" sz="2000" smtClean="0"/>
              <a:t>Build upon investment in the DAM and storage to develop a hybrid digital preservation repository.</a:t>
            </a:r>
          </a:p>
          <a:p>
            <a:pPr eaLnBrk="1" hangingPunct="1"/>
            <a:r>
              <a:rPr lang="en-US" sz="2000" smtClean="0"/>
              <a:t>Maintain persistent linking</a:t>
            </a:r>
          </a:p>
          <a:p>
            <a:pPr eaLnBrk="1" hangingPunct="1"/>
            <a:r>
              <a:rPr lang="en-US" sz="2000" smtClean="0"/>
              <a:t>Deliver Cross-Collection Discovery services</a:t>
            </a:r>
          </a:p>
          <a:p>
            <a:pPr eaLnBrk="1" hangingPunct="1"/>
            <a:r>
              <a:rPr lang="en-US" sz="2000" smtClean="0"/>
              <a:t>Act as the central point of contact for content management services to reduce overhead for ITS.</a:t>
            </a:r>
          </a:p>
          <a:p>
            <a:pPr eaLnBrk="1" hangingPunct="1"/>
            <a:endParaRPr lang="en-US" sz="2000" smtClean="0"/>
          </a:p>
        </p:txBody>
      </p:sp>
      <p:sp>
        <p:nvSpPr>
          <p:cNvPr id="22531" name="Title 1"/>
          <p:cNvSpPr>
            <a:spLocks noGrp="1"/>
          </p:cNvSpPr>
          <p:nvPr>
            <p:ph type="title"/>
          </p:nvPr>
        </p:nvSpPr>
        <p:spPr>
          <a:xfrm>
            <a:off x="0" y="0"/>
            <a:ext cx="9144000" cy="6858000"/>
          </a:xfrm>
          <a:solidFill>
            <a:schemeClr val="bg2"/>
          </a:solidFill>
        </p:spPr>
        <p:txBody>
          <a:bodyPr/>
          <a:lstStyle/>
          <a:p>
            <a:pPr eaLnBrk="1" hangingPunct="1"/>
            <a:r>
              <a:rPr lang="en-US" sz="2800" smtClean="0">
                <a:solidFill>
                  <a:srgbClr val="C00000"/>
                </a:solidFill>
              </a:rPr>
              <a:t>Engage all levels of the communities </a:t>
            </a:r>
            <a:br>
              <a:rPr lang="en-US" sz="2800" smtClean="0">
                <a:solidFill>
                  <a:srgbClr val="C00000"/>
                </a:solidFill>
              </a:rPr>
            </a:br>
            <a:r>
              <a:rPr lang="en-US" sz="2800" smtClean="0">
                <a:solidFill>
                  <a:srgbClr val="C00000"/>
                </a:solidFill>
              </a:rPr>
              <a:t>but determine clear lines of decision-making.</a:t>
            </a:r>
            <a:br>
              <a:rPr lang="en-US" sz="2800" smtClean="0">
                <a:solidFill>
                  <a:srgbClr val="C00000"/>
                </a:solidFill>
              </a:rPr>
            </a:br>
            <a:r>
              <a:rPr lang="en-US" sz="2800" smtClean="0">
                <a:solidFill>
                  <a:srgbClr val="C00000"/>
                </a:solidFill>
              </a:rPr>
              <a:t/>
            </a:r>
            <a:br>
              <a:rPr lang="en-US" sz="2800" smtClean="0">
                <a:solidFill>
                  <a:srgbClr val="C00000"/>
                </a:solidFill>
              </a:rPr>
            </a:br>
            <a:r>
              <a:rPr lang="en-US" sz="2800" smtClean="0">
                <a:solidFill>
                  <a:srgbClr val="C00000"/>
                </a:solidFill>
              </a:rPr>
              <a:t/>
            </a:r>
            <a:br>
              <a:rPr lang="en-US" sz="2800" smtClean="0">
                <a:solidFill>
                  <a:srgbClr val="C00000"/>
                </a:solidFill>
              </a:rPr>
            </a:br>
            <a:endParaRPr lang="en-US" sz="2800" smtClean="0">
              <a:solidFill>
                <a:srgbClr val="C00000"/>
              </a:solidFill>
            </a:endParaRPr>
          </a:p>
        </p:txBody>
      </p:sp>
      <p:sp>
        <p:nvSpPr>
          <p:cNvPr id="4" name="Slide Number Placeholder 3"/>
          <p:cNvSpPr>
            <a:spLocks noGrp="1"/>
          </p:cNvSpPr>
          <p:nvPr>
            <p:ph type="sldNum" sz="quarter" idx="12"/>
          </p:nvPr>
        </p:nvSpPr>
        <p:spPr/>
        <p:txBody>
          <a:bodyPr/>
          <a:lstStyle/>
          <a:p>
            <a:pPr>
              <a:defRPr/>
            </a:pPr>
            <a:fld id="{1899CFE6-E5FA-4F50-98C2-4370BFA16410}" type="slidenum">
              <a:rPr lang="en-US" smtClean="0"/>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1066800"/>
            <a:ext cx="8229600" cy="4525963"/>
          </a:xfrm>
        </p:spPr>
        <p:txBody>
          <a:bodyPr/>
          <a:lstStyle/>
          <a:p>
            <a:pPr eaLnBrk="1" hangingPunct="1"/>
            <a:r>
              <a:rPr lang="en-US" sz="2400" smtClean="0"/>
              <a:t>Define what is an “asset” of the University.</a:t>
            </a:r>
          </a:p>
          <a:p>
            <a:pPr eaLnBrk="1" hangingPunct="1"/>
            <a:r>
              <a:rPr lang="en-US" sz="2400" smtClean="0"/>
              <a:t>Identify the volume, cost, and liability associated with the vast majority of digital content at Yale that is not managed. </a:t>
            </a:r>
          </a:p>
          <a:p>
            <a:pPr eaLnBrk="1" hangingPunct="1"/>
            <a:r>
              <a:rPr lang="en-US" sz="2400" smtClean="0"/>
              <a:t>Conduct data assessments to determine the volume of current and future data creation.</a:t>
            </a:r>
          </a:p>
          <a:p>
            <a:pPr eaLnBrk="1" hangingPunct="1"/>
            <a:r>
              <a:rPr lang="en-US" sz="2400" smtClean="0"/>
              <a:t>Determine the total cost of ownership for digital data.</a:t>
            </a:r>
          </a:p>
          <a:p>
            <a:pPr eaLnBrk="1" hangingPunct="1"/>
            <a:r>
              <a:rPr lang="en-US" sz="2400" smtClean="0"/>
              <a:t>Develop policy on University retention.</a:t>
            </a:r>
          </a:p>
          <a:p>
            <a:pPr eaLnBrk="1" hangingPunct="1"/>
            <a:r>
              <a:rPr lang="en-US" sz="2400" smtClean="0"/>
              <a:t>Identify for consolidation the current range of independent asset management solutions across campus.</a:t>
            </a:r>
          </a:p>
          <a:p>
            <a:pPr eaLnBrk="1" hangingPunct="1"/>
            <a:r>
              <a:rPr lang="en-US" sz="2400" smtClean="0"/>
              <a:t>Prioritize the development of shared tools for data management.</a:t>
            </a:r>
          </a:p>
          <a:p>
            <a:pPr>
              <a:buFont typeface="Arial" pitchFamily="34" charset="0"/>
              <a:buNone/>
            </a:pPr>
            <a:endParaRPr lang="en-US" smtClean="0"/>
          </a:p>
        </p:txBody>
      </p:sp>
      <p:sp>
        <p:nvSpPr>
          <p:cNvPr id="5" name="Title 1"/>
          <p:cNvSpPr txBox="1">
            <a:spLocks/>
          </p:cNvSpPr>
          <p:nvPr/>
        </p:nvSpPr>
        <p:spPr bwMode="auto">
          <a:xfrm>
            <a:off x="609600" y="228600"/>
            <a:ext cx="8229600" cy="1295400"/>
          </a:xfrm>
          <a:prstGeom prst="rect">
            <a:avLst/>
          </a:prstGeom>
          <a:solidFill>
            <a:schemeClr val="bg1"/>
          </a:solidFill>
          <a:ln w="9525">
            <a:noFill/>
            <a:miter lim="800000"/>
            <a:headEnd/>
            <a:tailEnd/>
          </a:ln>
        </p:spPr>
        <p:txBody>
          <a:bodyPr anchor="ctr"/>
          <a:lstStyle/>
          <a:p>
            <a:pPr algn="ctr">
              <a:defRPr/>
            </a:pPr>
            <a:r>
              <a:rPr lang="en-US" sz="2800" dirty="0">
                <a:solidFill>
                  <a:srgbClr val="C00000"/>
                </a:solidFill>
                <a:latin typeface="Arial" charset="0"/>
                <a:cs typeface="Arial" charset="0"/>
              </a:rPr>
              <a:t>. </a:t>
            </a:r>
            <a:endParaRPr lang="en-US" sz="2800" dirty="0">
              <a:solidFill>
                <a:srgbClr val="C00000"/>
              </a:solidFill>
              <a:latin typeface="+mj-lt"/>
              <a:ea typeface="+mj-ea"/>
              <a:cs typeface="+mj-cs"/>
            </a:endParaRPr>
          </a:p>
        </p:txBody>
      </p:sp>
      <p:sp>
        <p:nvSpPr>
          <p:cNvPr id="7" name="Title 1"/>
          <p:cNvSpPr txBox="1">
            <a:spLocks/>
          </p:cNvSpPr>
          <p:nvPr/>
        </p:nvSpPr>
        <p:spPr bwMode="auto">
          <a:xfrm>
            <a:off x="0" y="0"/>
            <a:ext cx="9144000" cy="6858000"/>
          </a:xfrm>
          <a:prstGeom prst="rect">
            <a:avLst/>
          </a:prstGeom>
          <a:solidFill>
            <a:schemeClr val="bg2"/>
          </a:solidFill>
          <a:ln w="9525">
            <a:noFill/>
            <a:miter lim="800000"/>
            <a:headEnd/>
            <a:tailEnd/>
          </a:ln>
        </p:spPr>
        <p:txBody>
          <a:bodyPr anchor="ctr"/>
          <a:lstStyle/>
          <a:p>
            <a:pPr algn="ctr">
              <a:defRPr/>
            </a:pPr>
            <a:r>
              <a:rPr lang="en-US" sz="2800" dirty="0">
                <a:solidFill>
                  <a:srgbClr val="C00000"/>
                </a:solidFill>
                <a:latin typeface="Arial" charset="0"/>
                <a:cs typeface="Arial" charset="0"/>
              </a:rPr>
              <a:t> </a:t>
            </a:r>
            <a:r>
              <a:rPr lang="en-US" sz="2800" dirty="0" smtClean="0">
                <a:solidFill>
                  <a:srgbClr val="C00000"/>
                </a:solidFill>
                <a:latin typeface="Arial" charset="0"/>
                <a:cs typeface="Arial" charset="0"/>
              </a:rPr>
              <a:t>Create a shared </a:t>
            </a:r>
            <a:r>
              <a:rPr lang="en-US" sz="2800" smtClean="0">
                <a:solidFill>
                  <a:srgbClr val="C00000"/>
                </a:solidFill>
                <a:latin typeface="Arial" charset="0"/>
                <a:cs typeface="Arial" charset="0"/>
              </a:rPr>
              <a:t>identity.</a:t>
            </a:r>
            <a:endParaRPr lang="en-US" sz="2800" dirty="0" smtClean="0">
              <a:solidFill>
                <a:srgbClr val="C00000"/>
              </a:solidFill>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A1849498-E6E2-4D0D-8719-0DC2401EBC62}" type="slidenum">
              <a:rPr lang="en-US" smtClean="0"/>
              <a:pPr>
                <a:defRPr/>
              </a:pPr>
              <a:t>22</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4EFFD51-A81A-408D-A54C-4F610B7FA620}" type="slidenum">
              <a:rPr lang="en-US" smtClean="0"/>
              <a:pPr>
                <a:defRPr/>
              </a:pPr>
              <a:t>3</a:t>
            </a:fld>
            <a:endParaRPr lang="en-US" dirty="0"/>
          </a:p>
        </p:txBody>
      </p:sp>
      <p:grpSp>
        <p:nvGrpSpPr>
          <p:cNvPr id="5123" name="Group 8"/>
          <p:cNvGrpSpPr>
            <a:grpSpLocks/>
          </p:cNvGrpSpPr>
          <p:nvPr/>
        </p:nvGrpSpPr>
        <p:grpSpPr bwMode="auto">
          <a:xfrm>
            <a:off x="0" y="0"/>
            <a:ext cx="9144000" cy="6858000"/>
            <a:chOff x="0" y="0"/>
            <a:chExt cx="9144000" cy="6858000"/>
          </a:xfrm>
        </p:grpSpPr>
        <p:sp>
          <p:nvSpPr>
            <p:cNvPr id="7" name="Title 1"/>
            <p:cNvSpPr txBox="1">
              <a:spLocks/>
            </p:cNvSpPr>
            <p:nvPr/>
          </p:nvSpPr>
          <p:spPr bwMode="auto">
            <a:xfrm>
              <a:off x="0" y="0"/>
              <a:ext cx="9144000" cy="6858000"/>
            </a:xfrm>
            <a:prstGeom prst="rect">
              <a:avLst/>
            </a:prstGeom>
            <a:solidFill>
              <a:schemeClr val="bg2"/>
            </a:solidFill>
            <a:ln w="9525">
              <a:noFill/>
              <a:miter lim="800000"/>
              <a:headEnd/>
              <a:tailEnd/>
            </a:ln>
          </p:spPr>
          <p:txBody>
            <a:bodyPr anchor="ctr"/>
            <a:lstStyle/>
            <a:p>
              <a:pPr algn="ctr">
                <a:defRPr/>
              </a:pPr>
              <a:endParaRPr lang="en-US" sz="2800" dirty="0">
                <a:solidFill>
                  <a:srgbClr val="C00000"/>
                </a:solidFill>
                <a:latin typeface="+mj-lt"/>
                <a:ea typeface="+mj-ea"/>
                <a:cs typeface="+mj-cs"/>
              </a:endParaRPr>
            </a:p>
          </p:txBody>
        </p:sp>
        <p:pic>
          <p:nvPicPr>
            <p:cNvPr id="5125" name="Picture 3"/>
            <p:cNvPicPr>
              <a:picLocks noChangeAspect="1" noChangeArrowheads="1"/>
            </p:cNvPicPr>
            <p:nvPr/>
          </p:nvPicPr>
          <p:blipFill>
            <a:blip r:embed="rId3" cstate="print"/>
            <a:srcRect/>
            <a:stretch>
              <a:fillRect/>
            </a:stretch>
          </p:blipFill>
          <p:spPr bwMode="auto">
            <a:xfrm>
              <a:off x="1768435" y="1877199"/>
              <a:ext cx="5441027" cy="3383280"/>
            </a:xfrm>
            <a:prstGeom prst="rect">
              <a:avLst/>
            </a:prstGeom>
            <a:noFill/>
            <a:ln w="9525">
              <a:noFill/>
              <a:miter lim="800000"/>
              <a:headEnd/>
              <a:tailEnd/>
            </a:ln>
          </p:spPr>
        </p:pic>
        <p:sp>
          <p:nvSpPr>
            <p:cNvPr id="5126" name="TextBox 7"/>
            <p:cNvSpPr txBox="1">
              <a:spLocks noChangeArrowheads="1"/>
            </p:cNvSpPr>
            <p:nvPr/>
          </p:nvSpPr>
          <p:spPr bwMode="auto">
            <a:xfrm>
              <a:off x="5071265" y="353704"/>
              <a:ext cx="3802095" cy="1200329"/>
            </a:xfrm>
            <a:prstGeom prst="rect">
              <a:avLst/>
            </a:prstGeom>
            <a:noFill/>
            <a:ln w="9525">
              <a:noFill/>
              <a:miter lim="800000"/>
              <a:headEnd/>
              <a:tailEnd/>
            </a:ln>
          </p:spPr>
          <p:txBody>
            <a:bodyPr>
              <a:spAutoFit/>
            </a:bodyPr>
            <a:lstStyle/>
            <a:p>
              <a:pPr algn="ctr"/>
              <a:r>
                <a:rPr lang="en-US" sz="2400">
                  <a:solidFill>
                    <a:srgbClr val="C00000"/>
                  </a:solidFill>
                </a:rPr>
                <a:t>1701</a:t>
              </a:r>
            </a:p>
            <a:p>
              <a:pPr algn="ctr"/>
              <a:r>
                <a:rPr lang="en-US" sz="2400" i="1">
                  <a:solidFill>
                    <a:srgbClr val="C00000"/>
                  </a:solidFill>
                </a:rPr>
                <a:t>“Publick employment both in Church &amp; Civil State”</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0B975A7-38F5-442A-A633-7BA92CA61058}" type="slidenum">
              <a:rPr lang="en-US" smtClean="0"/>
              <a:pPr>
                <a:defRPr/>
              </a:pPr>
              <a:t>4</a:t>
            </a:fld>
            <a:endParaRPr lang="en-US" dirty="0"/>
          </a:p>
        </p:txBody>
      </p:sp>
      <p:grpSp>
        <p:nvGrpSpPr>
          <p:cNvPr id="6147" name="Group 8"/>
          <p:cNvGrpSpPr>
            <a:grpSpLocks/>
          </p:cNvGrpSpPr>
          <p:nvPr/>
        </p:nvGrpSpPr>
        <p:grpSpPr bwMode="auto">
          <a:xfrm>
            <a:off x="0" y="0"/>
            <a:ext cx="9144000" cy="6858000"/>
            <a:chOff x="0" y="0"/>
            <a:chExt cx="9144000" cy="6858000"/>
          </a:xfrm>
        </p:grpSpPr>
        <p:sp>
          <p:nvSpPr>
            <p:cNvPr id="7" name="Title 1"/>
            <p:cNvSpPr txBox="1">
              <a:spLocks/>
            </p:cNvSpPr>
            <p:nvPr/>
          </p:nvSpPr>
          <p:spPr bwMode="auto">
            <a:xfrm>
              <a:off x="0" y="0"/>
              <a:ext cx="9144000" cy="6858000"/>
            </a:xfrm>
            <a:prstGeom prst="rect">
              <a:avLst/>
            </a:prstGeom>
            <a:solidFill>
              <a:schemeClr val="bg2"/>
            </a:solidFill>
            <a:ln w="9525">
              <a:noFill/>
              <a:miter lim="800000"/>
              <a:headEnd/>
              <a:tailEnd/>
            </a:ln>
          </p:spPr>
          <p:txBody>
            <a:bodyPr anchor="ctr"/>
            <a:lstStyle/>
            <a:p>
              <a:pPr algn="ctr">
                <a:defRPr/>
              </a:pPr>
              <a:endParaRPr lang="en-US" sz="2800" dirty="0">
                <a:solidFill>
                  <a:srgbClr val="C00000"/>
                </a:solidFill>
                <a:latin typeface="+mj-lt"/>
                <a:ea typeface="+mj-ea"/>
                <a:cs typeface="+mj-cs"/>
              </a:endParaRPr>
            </a:p>
          </p:txBody>
        </p:sp>
        <p:pic>
          <p:nvPicPr>
            <p:cNvPr id="6153" name="Picture 3"/>
            <p:cNvPicPr>
              <a:picLocks noChangeAspect="1" noChangeArrowheads="1"/>
            </p:cNvPicPr>
            <p:nvPr/>
          </p:nvPicPr>
          <p:blipFill>
            <a:blip r:embed="rId3" cstate="print"/>
            <a:srcRect/>
            <a:stretch>
              <a:fillRect/>
            </a:stretch>
          </p:blipFill>
          <p:spPr bwMode="auto">
            <a:xfrm>
              <a:off x="1768435" y="1877199"/>
              <a:ext cx="5441027" cy="3383280"/>
            </a:xfrm>
            <a:prstGeom prst="rect">
              <a:avLst/>
            </a:prstGeom>
            <a:noFill/>
            <a:ln w="9525">
              <a:noFill/>
              <a:miter lim="800000"/>
              <a:headEnd/>
              <a:tailEnd/>
            </a:ln>
          </p:spPr>
        </p:pic>
        <p:sp>
          <p:nvSpPr>
            <p:cNvPr id="6154" name="TextBox 7"/>
            <p:cNvSpPr txBox="1">
              <a:spLocks noChangeArrowheads="1"/>
            </p:cNvSpPr>
            <p:nvPr/>
          </p:nvSpPr>
          <p:spPr bwMode="auto">
            <a:xfrm>
              <a:off x="5071265" y="353704"/>
              <a:ext cx="3802095" cy="1200329"/>
            </a:xfrm>
            <a:prstGeom prst="rect">
              <a:avLst/>
            </a:prstGeom>
            <a:noFill/>
            <a:ln w="9525">
              <a:noFill/>
              <a:miter lim="800000"/>
              <a:headEnd/>
              <a:tailEnd/>
            </a:ln>
          </p:spPr>
          <p:txBody>
            <a:bodyPr>
              <a:spAutoFit/>
            </a:bodyPr>
            <a:lstStyle/>
            <a:p>
              <a:pPr algn="ctr"/>
              <a:r>
                <a:rPr lang="en-US" sz="2400">
                  <a:solidFill>
                    <a:srgbClr val="C00000"/>
                  </a:solidFill>
                </a:rPr>
                <a:t>1701</a:t>
              </a:r>
            </a:p>
            <a:p>
              <a:pPr algn="ctr"/>
              <a:r>
                <a:rPr lang="en-US" sz="2400" i="1">
                  <a:solidFill>
                    <a:srgbClr val="C00000"/>
                  </a:solidFill>
                </a:rPr>
                <a:t>“Publick employment both in Church &amp; Civil State”</a:t>
              </a:r>
            </a:p>
          </p:txBody>
        </p:sp>
      </p:grpSp>
      <p:grpSp>
        <p:nvGrpSpPr>
          <p:cNvPr id="3" name="Group 13"/>
          <p:cNvGrpSpPr>
            <a:grpSpLocks/>
          </p:cNvGrpSpPr>
          <p:nvPr/>
        </p:nvGrpSpPr>
        <p:grpSpPr bwMode="auto">
          <a:xfrm>
            <a:off x="0" y="0"/>
            <a:ext cx="9144000" cy="6858000"/>
            <a:chOff x="0" y="228600"/>
            <a:chExt cx="9144000" cy="6858000"/>
          </a:xfrm>
        </p:grpSpPr>
        <p:sp>
          <p:nvSpPr>
            <p:cNvPr id="15" name="Title 1"/>
            <p:cNvSpPr txBox="1">
              <a:spLocks/>
            </p:cNvSpPr>
            <p:nvPr/>
          </p:nvSpPr>
          <p:spPr bwMode="auto">
            <a:xfrm>
              <a:off x="0" y="228600"/>
              <a:ext cx="9144000" cy="6858000"/>
            </a:xfrm>
            <a:prstGeom prst="rect">
              <a:avLst/>
            </a:prstGeom>
            <a:solidFill>
              <a:schemeClr val="bg2"/>
            </a:solidFill>
            <a:ln w="9525">
              <a:noFill/>
              <a:miter lim="800000"/>
              <a:headEnd/>
              <a:tailEnd/>
            </a:ln>
          </p:spPr>
          <p:txBody>
            <a:bodyPr anchor="ctr"/>
            <a:lstStyle/>
            <a:p>
              <a:pPr algn="ctr">
                <a:defRPr/>
              </a:pPr>
              <a:r>
                <a:rPr lang="en-US" sz="2800" dirty="0">
                  <a:solidFill>
                    <a:srgbClr val="C00000"/>
                  </a:solidFill>
                  <a:latin typeface="Arial" charset="0"/>
                  <a:cs typeface="Arial" charset="0"/>
                </a:rPr>
                <a:t> </a:t>
              </a:r>
              <a:endParaRPr lang="en-US" sz="2800" dirty="0">
                <a:solidFill>
                  <a:srgbClr val="C00000"/>
                </a:solidFill>
                <a:latin typeface="+mj-lt"/>
                <a:ea typeface="+mj-ea"/>
                <a:cs typeface="+mj-cs"/>
              </a:endParaRPr>
            </a:p>
          </p:txBody>
        </p:sp>
        <p:pic>
          <p:nvPicPr>
            <p:cNvPr id="6150" name="Picture 2"/>
            <p:cNvPicPr>
              <a:picLocks noChangeAspect="1" noChangeArrowheads="1"/>
            </p:cNvPicPr>
            <p:nvPr/>
          </p:nvPicPr>
          <p:blipFill>
            <a:blip r:embed="rId4" cstate="print"/>
            <a:srcRect/>
            <a:stretch>
              <a:fillRect/>
            </a:stretch>
          </p:blipFill>
          <p:spPr bwMode="auto">
            <a:xfrm>
              <a:off x="2595563" y="1533525"/>
              <a:ext cx="3952875" cy="3790950"/>
            </a:xfrm>
            <a:prstGeom prst="rect">
              <a:avLst/>
            </a:prstGeom>
            <a:noFill/>
            <a:ln w="9525">
              <a:noFill/>
              <a:miter lim="800000"/>
              <a:headEnd/>
              <a:tailEnd/>
            </a:ln>
          </p:spPr>
        </p:pic>
        <p:sp>
          <p:nvSpPr>
            <p:cNvPr id="5127" name="TextBox 16"/>
            <p:cNvSpPr txBox="1">
              <a:spLocks noChangeArrowheads="1"/>
            </p:cNvSpPr>
            <p:nvPr/>
          </p:nvSpPr>
          <p:spPr bwMode="auto">
            <a:xfrm>
              <a:off x="6799263" y="1352550"/>
              <a:ext cx="2243137" cy="3786188"/>
            </a:xfrm>
            <a:prstGeom prst="rect">
              <a:avLst/>
            </a:prstGeom>
            <a:noFill/>
            <a:ln w="9525">
              <a:noFill/>
              <a:miter lim="800000"/>
              <a:headEnd/>
              <a:tailEnd/>
            </a:ln>
          </p:spPr>
          <p:txBody>
            <a:bodyPr>
              <a:spAutoFit/>
            </a:bodyPr>
            <a:lstStyle/>
            <a:p>
              <a:pPr>
                <a:defRPr/>
              </a:pPr>
              <a:r>
                <a:rPr lang="en-US" sz="2400" dirty="0">
                  <a:solidFill>
                    <a:srgbClr val="BC3451"/>
                  </a:solidFill>
                  <a:latin typeface="+mn-lt"/>
                </a:rPr>
                <a:t>1718</a:t>
              </a:r>
            </a:p>
            <a:p>
              <a:pPr>
                <a:defRPr/>
              </a:pPr>
              <a:r>
                <a:rPr lang="en-US" sz="2400" dirty="0">
                  <a:solidFill>
                    <a:srgbClr val="BC3451"/>
                  </a:solidFill>
                  <a:latin typeface="+mn-lt"/>
                </a:rPr>
                <a:t>The Collegiate School renamed Yale College in recognition of </a:t>
              </a:r>
              <a:r>
                <a:rPr lang="en-US" sz="2400" dirty="0" err="1">
                  <a:solidFill>
                    <a:srgbClr val="BC3451"/>
                  </a:solidFill>
                  <a:latin typeface="+mn-lt"/>
                </a:rPr>
                <a:t>Elihu</a:t>
              </a:r>
              <a:r>
                <a:rPr lang="en-US" sz="2400" dirty="0">
                  <a:solidFill>
                    <a:srgbClr val="BC3451"/>
                  </a:solidFill>
                  <a:latin typeface="+mn-lt"/>
                </a:rPr>
                <a:t> Yale’s donation of books and goods. </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99EE86-F669-4684-A7AC-CEF9BD82C7BF}" type="slidenum">
              <a:rPr lang="en-US" smtClean="0"/>
              <a:pPr>
                <a:defRPr/>
              </a:pPr>
              <a:t>5</a:t>
            </a:fld>
            <a:endParaRPr lang="en-US" dirty="0"/>
          </a:p>
        </p:txBody>
      </p:sp>
      <p:grpSp>
        <p:nvGrpSpPr>
          <p:cNvPr id="7171" name="Group 8"/>
          <p:cNvGrpSpPr>
            <a:grpSpLocks/>
          </p:cNvGrpSpPr>
          <p:nvPr/>
        </p:nvGrpSpPr>
        <p:grpSpPr bwMode="auto">
          <a:xfrm>
            <a:off x="0" y="0"/>
            <a:ext cx="9144000" cy="6858000"/>
            <a:chOff x="0" y="0"/>
            <a:chExt cx="9144000" cy="6858000"/>
          </a:xfrm>
        </p:grpSpPr>
        <p:sp>
          <p:nvSpPr>
            <p:cNvPr id="7" name="Title 1"/>
            <p:cNvSpPr txBox="1">
              <a:spLocks/>
            </p:cNvSpPr>
            <p:nvPr/>
          </p:nvSpPr>
          <p:spPr bwMode="auto">
            <a:xfrm>
              <a:off x="0" y="0"/>
              <a:ext cx="9144000" cy="6858000"/>
            </a:xfrm>
            <a:prstGeom prst="rect">
              <a:avLst/>
            </a:prstGeom>
            <a:solidFill>
              <a:schemeClr val="bg2"/>
            </a:solidFill>
            <a:ln w="9525">
              <a:noFill/>
              <a:miter lim="800000"/>
              <a:headEnd/>
              <a:tailEnd/>
            </a:ln>
          </p:spPr>
          <p:txBody>
            <a:bodyPr anchor="ctr"/>
            <a:lstStyle/>
            <a:p>
              <a:pPr algn="ctr">
                <a:defRPr/>
              </a:pPr>
              <a:endParaRPr lang="en-US" sz="2800" dirty="0">
                <a:solidFill>
                  <a:srgbClr val="C00000"/>
                </a:solidFill>
                <a:latin typeface="+mj-lt"/>
                <a:ea typeface="+mj-ea"/>
                <a:cs typeface="+mj-cs"/>
              </a:endParaRPr>
            </a:p>
          </p:txBody>
        </p:sp>
        <p:pic>
          <p:nvPicPr>
            <p:cNvPr id="7176" name="Picture 3"/>
            <p:cNvPicPr>
              <a:picLocks noChangeAspect="1" noChangeArrowheads="1"/>
            </p:cNvPicPr>
            <p:nvPr/>
          </p:nvPicPr>
          <p:blipFill>
            <a:blip r:embed="rId3" cstate="print"/>
            <a:srcRect/>
            <a:stretch>
              <a:fillRect/>
            </a:stretch>
          </p:blipFill>
          <p:spPr bwMode="auto">
            <a:xfrm>
              <a:off x="1768435" y="1877199"/>
              <a:ext cx="5441027" cy="3383280"/>
            </a:xfrm>
            <a:prstGeom prst="rect">
              <a:avLst/>
            </a:prstGeom>
            <a:noFill/>
            <a:ln w="9525">
              <a:noFill/>
              <a:miter lim="800000"/>
              <a:headEnd/>
              <a:tailEnd/>
            </a:ln>
          </p:spPr>
        </p:pic>
        <p:sp>
          <p:nvSpPr>
            <p:cNvPr id="7177" name="TextBox 7"/>
            <p:cNvSpPr txBox="1">
              <a:spLocks noChangeArrowheads="1"/>
            </p:cNvSpPr>
            <p:nvPr/>
          </p:nvSpPr>
          <p:spPr bwMode="auto">
            <a:xfrm>
              <a:off x="5071265" y="353704"/>
              <a:ext cx="3802095" cy="1200329"/>
            </a:xfrm>
            <a:prstGeom prst="rect">
              <a:avLst/>
            </a:prstGeom>
            <a:noFill/>
            <a:ln w="9525">
              <a:noFill/>
              <a:miter lim="800000"/>
              <a:headEnd/>
              <a:tailEnd/>
            </a:ln>
          </p:spPr>
          <p:txBody>
            <a:bodyPr>
              <a:spAutoFit/>
            </a:bodyPr>
            <a:lstStyle/>
            <a:p>
              <a:pPr algn="ctr"/>
              <a:r>
                <a:rPr lang="en-US" sz="2400">
                  <a:solidFill>
                    <a:srgbClr val="C00000"/>
                  </a:solidFill>
                </a:rPr>
                <a:t>1701</a:t>
              </a:r>
            </a:p>
            <a:p>
              <a:pPr algn="ctr"/>
              <a:r>
                <a:rPr lang="en-US" sz="2400" i="1">
                  <a:solidFill>
                    <a:srgbClr val="C00000"/>
                  </a:solidFill>
                </a:rPr>
                <a:t>“Publick employment both in Church &amp; Civil State”</a:t>
              </a:r>
            </a:p>
          </p:txBody>
        </p:sp>
      </p:grpSp>
      <p:sp>
        <p:nvSpPr>
          <p:cNvPr id="15" name="Title 1"/>
          <p:cNvSpPr txBox="1">
            <a:spLocks/>
          </p:cNvSpPr>
          <p:nvPr/>
        </p:nvSpPr>
        <p:spPr bwMode="auto">
          <a:xfrm>
            <a:off x="0" y="0"/>
            <a:ext cx="9144000" cy="6858000"/>
          </a:xfrm>
          <a:prstGeom prst="rect">
            <a:avLst/>
          </a:prstGeom>
          <a:solidFill>
            <a:schemeClr val="bg2"/>
          </a:solidFill>
          <a:ln w="9525">
            <a:noFill/>
            <a:miter lim="800000"/>
            <a:headEnd/>
            <a:tailEnd/>
          </a:ln>
        </p:spPr>
        <p:txBody>
          <a:bodyPr anchor="ctr"/>
          <a:lstStyle/>
          <a:p>
            <a:pPr algn="ctr">
              <a:defRPr/>
            </a:pPr>
            <a:r>
              <a:rPr lang="en-US" sz="2800" dirty="0">
                <a:solidFill>
                  <a:srgbClr val="C00000"/>
                </a:solidFill>
                <a:latin typeface="Arial" charset="0"/>
                <a:cs typeface="Arial" charset="0"/>
              </a:rPr>
              <a:t> </a:t>
            </a:r>
            <a:endParaRPr lang="en-US" sz="2800" dirty="0">
              <a:solidFill>
                <a:srgbClr val="C00000"/>
              </a:solidFill>
              <a:latin typeface="+mj-lt"/>
              <a:ea typeface="+mj-ea"/>
              <a:cs typeface="+mj-cs"/>
            </a:endParaRPr>
          </a:p>
        </p:txBody>
      </p:sp>
      <p:pic>
        <p:nvPicPr>
          <p:cNvPr id="7173" name="Picture 3"/>
          <p:cNvPicPr>
            <a:picLocks noChangeAspect="1" noChangeArrowheads="1"/>
          </p:cNvPicPr>
          <p:nvPr/>
        </p:nvPicPr>
        <p:blipFill>
          <a:blip r:embed="rId4" cstate="print"/>
          <a:srcRect/>
          <a:stretch>
            <a:fillRect/>
          </a:stretch>
        </p:blipFill>
        <p:spPr bwMode="auto">
          <a:xfrm>
            <a:off x="0" y="457200"/>
            <a:ext cx="9144000" cy="3937000"/>
          </a:xfrm>
          <a:prstGeom prst="rect">
            <a:avLst/>
          </a:prstGeom>
          <a:noFill/>
          <a:ln w="9525">
            <a:noFill/>
            <a:miter lim="800000"/>
            <a:headEnd/>
            <a:tailEnd/>
          </a:ln>
        </p:spPr>
      </p:pic>
      <p:sp>
        <p:nvSpPr>
          <p:cNvPr id="7174" name="TextBox 3"/>
          <p:cNvSpPr txBox="1">
            <a:spLocks noChangeArrowheads="1"/>
          </p:cNvSpPr>
          <p:nvPr/>
        </p:nvSpPr>
        <p:spPr bwMode="auto">
          <a:xfrm>
            <a:off x="1066800" y="5257800"/>
            <a:ext cx="7162800" cy="584200"/>
          </a:xfrm>
          <a:prstGeom prst="rect">
            <a:avLst/>
          </a:prstGeom>
          <a:noFill/>
          <a:ln w="9525">
            <a:noFill/>
            <a:miter lim="800000"/>
            <a:headEnd/>
            <a:tailEnd/>
          </a:ln>
        </p:spPr>
        <p:txBody>
          <a:bodyPr>
            <a:spAutoFit/>
          </a:bodyPr>
          <a:lstStyle/>
          <a:p>
            <a:r>
              <a:rPr lang="en-US" sz="3200">
                <a:latin typeface="Old English Text MT" pitchFamily="66" charset="0"/>
              </a:rPr>
              <a:t>The Library is the heart of the University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0" y="0"/>
            <a:ext cx="9144000" cy="6858000"/>
          </a:xfrm>
          <a:prstGeom prst="rect">
            <a:avLst/>
          </a:prstGeom>
          <a:solidFill>
            <a:schemeClr val="bg2"/>
          </a:solidFill>
          <a:ln w="9525">
            <a:noFill/>
            <a:miter lim="800000"/>
            <a:headEnd/>
            <a:tailEnd/>
          </a:ln>
        </p:spPr>
        <p:txBody>
          <a:bodyPr anchor="ctr"/>
          <a:lstStyle/>
          <a:p>
            <a:pPr lvl="2">
              <a:spcBef>
                <a:spcPct val="30000"/>
              </a:spcBef>
            </a:pPr>
            <a:endParaRPr lang="en-US" sz="2800"/>
          </a:p>
        </p:txBody>
      </p:sp>
      <p:sp>
        <p:nvSpPr>
          <p:cNvPr id="4" name="Slide Number Placeholder 3"/>
          <p:cNvSpPr>
            <a:spLocks noGrp="1"/>
          </p:cNvSpPr>
          <p:nvPr>
            <p:ph type="sldNum" sz="quarter" idx="12"/>
          </p:nvPr>
        </p:nvSpPr>
        <p:spPr/>
        <p:txBody>
          <a:bodyPr/>
          <a:lstStyle/>
          <a:p>
            <a:pPr>
              <a:defRPr/>
            </a:pPr>
            <a:fld id="{726C3F2D-4B9E-47AE-BA64-36A08BF0BDD0}" type="slidenum">
              <a:rPr lang="en-US" smtClean="0"/>
              <a:pPr>
                <a:defRPr/>
              </a:pPr>
              <a:t>6</a:t>
            </a:fld>
            <a:endParaRPr lang="en-US" dirty="0"/>
          </a:p>
        </p:txBody>
      </p:sp>
      <p:pic>
        <p:nvPicPr>
          <p:cNvPr id="8196" name="Picture 2"/>
          <p:cNvPicPr>
            <a:picLocks noChangeAspect="1" noChangeArrowheads="1"/>
          </p:cNvPicPr>
          <p:nvPr/>
        </p:nvPicPr>
        <p:blipFill>
          <a:blip r:embed="rId3" cstate="print"/>
          <a:srcRect/>
          <a:stretch>
            <a:fillRect/>
          </a:stretch>
        </p:blipFill>
        <p:spPr bwMode="auto">
          <a:xfrm>
            <a:off x="2805113" y="1277938"/>
            <a:ext cx="3009900" cy="4572000"/>
          </a:xfrm>
          <a:prstGeom prst="rect">
            <a:avLst/>
          </a:prstGeom>
          <a:noFill/>
          <a:ln w="9525">
            <a:noFill/>
            <a:miter lim="800000"/>
            <a:headEnd/>
            <a:tailEnd/>
          </a:ln>
        </p:spPr>
      </p:pic>
      <p:sp>
        <p:nvSpPr>
          <p:cNvPr id="6149" name="TextBox 7"/>
          <p:cNvSpPr txBox="1">
            <a:spLocks noChangeArrowheads="1"/>
          </p:cNvSpPr>
          <p:nvPr/>
        </p:nvSpPr>
        <p:spPr bwMode="auto">
          <a:xfrm>
            <a:off x="5999163" y="1533525"/>
            <a:ext cx="2687637" cy="3416300"/>
          </a:xfrm>
          <a:prstGeom prst="rect">
            <a:avLst/>
          </a:prstGeom>
          <a:noFill/>
          <a:ln w="9525">
            <a:noFill/>
            <a:miter lim="800000"/>
            <a:headEnd/>
            <a:tailEnd/>
          </a:ln>
        </p:spPr>
        <p:txBody>
          <a:bodyPr>
            <a:spAutoFit/>
          </a:bodyPr>
          <a:lstStyle/>
          <a:p>
            <a:pPr>
              <a:defRPr/>
            </a:pPr>
            <a:r>
              <a:rPr lang="en-US" sz="2400" dirty="0">
                <a:solidFill>
                  <a:srgbClr val="C00000"/>
                </a:solidFill>
                <a:latin typeface="+mn-lt"/>
              </a:rPr>
              <a:t>Handsome Dan (XVI) has continued to lead the cheers on the football field since 1889 when Yale students adopted the first college mascot. </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2767013" y="493713"/>
            <a:ext cx="3629025" cy="5943600"/>
          </a:xfrm>
          <a:prstGeom prst="rect">
            <a:avLst/>
          </a:prstGeom>
          <a:noFill/>
          <a:ln w="25400">
            <a:solidFill>
              <a:schemeClr val="tx1"/>
            </a:solidFill>
            <a:miter lim="800000"/>
            <a:headEnd/>
            <a:tailEnd/>
          </a:ln>
        </p:spPr>
      </p:pic>
      <p:sp>
        <p:nvSpPr>
          <p:cNvPr id="56325" name="Rectangle 4"/>
          <p:cNvSpPr>
            <a:spLocks/>
          </p:cNvSpPr>
          <p:nvPr/>
        </p:nvSpPr>
        <p:spPr bwMode="auto">
          <a:xfrm rot="-3225909">
            <a:off x="3194844" y="5169694"/>
            <a:ext cx="600075" cy="1350963"/>
          </a:xfrm>
          <a:prstGeom prst="rect">
            <a:avLst/>
          </a:prstGeom>
          <a:noFill/>
          <a:ln w="38100">
            <a:solidFill>
              <a:srgbClr val="043882"/>
            </a:solidFill>
            <a:miter lim="800000"/>
            <a:headEnd/>
            <a:tailEnd/>
          </a:ln>
        </p:spPr>
        <p:txBody>
          <a:bodyPr lIns="0" tIns="0" rIns="0" bIns="0"/>
          <a:lstStyle/>
          <a:p>
            <a:endParaRPr lang="en-US"/>
          </a:p>
        </p:txBody>
      </p:sp>
      <p:sp>
        <p:nvSpPr>
          <p:cNvPr id="56326" name="Rectangle 5"/>
          <p:cNvSpPr>
            <a:spLocks/>
          </p:cNvSpPr>
          <p:nvPr/>
        </p:nvSpPr>
        <p:spPr bwMode="auto">
          <a:xfrm rot="-3227999">
            <a:off x="3471863" y="4038600"/>
            <a:ext cx="682625" cy="536575"/>
          </a:xfrm>
          <a:prstGeom prst="rect">
            <a:avLst/>
          </a:prstGeom>
          <a:noFill/>
          <a:ln w="38100">
            <a:solidFill>
              <a:srgbClr val="043882"/>
            </a:solidFill>
            <a:miter lim="800000"/>
            <a:headEnd/>
            <a:tailEnd/>
          </a:ln>
        </p:spPr>
        <p:txBody>
          <a:bodyPr lIns="0" tIns="0" rIns="0" bIns="0"/>
          <a:lstStyle/>
          <a:p>
            <a:endParaRPr lang="en-US"/>
          </a:p>
        </p:txBody>
      </p:sp>
      <p:sp>
        <p:nvSpPr>
          <p:cNvPr id="56327" name="Rectangle 6"/>
          <p:cNvSpPr>
            <a:spLocks/>
          </p:cNvSpPr>
          <p:nvPr/>
        </p:nvSpPr>
        <p:spPr bwMode="auto">
          <a:xfrm rot="-3227999">
            <a:off x="4595813" y="3613150"/>
            <a:ext cx="260350" cy="263525"/>
          </a:xfrm>
          <a:prstGeom prst="rect">
            <a:avLst/>
          </a:prstGeom>
          <a:noFill/>
          <a:ln w="38100">
            <a:solidFill>
              <a:srgbClr val="043882"/>
            </a:solidFill>
            <a:miter lim="800000"/>
            <a:headEnd/>
            <a:tailEnd/>
          </a:ln>
        </p:spPr>
        <p:txBody>
          <a:bodyPr lIns="0" tIns="0" rIns="0" bIns="0"/>
          <a:lstStyle/>
          <a:p>
            <a:endParaRPr lang="en-US"/>
          </a:p>
        </p:txBody>
      </p:sp>
      <p:sp>
        <p:nvSpPr>
          <p:cNvPr id="56328" name="Rectangle 7"/>
          <p:cNvSpPr>
            <a:spLocks/>
          </p:cNvSpPr>
          <p:nvPr/>
        </p:nvSpPr>
        <p:spPr bwMode="auto">
          <a:xfrm rot="-4664113">
            <a:off x="4980782" y="1610519"/>
            <a:ext cx="723900" cy="528637"/>
          </a:xfrm>
          <a:prstGeom prst="rect">
            <a:avLst/>
          </a:prstGeom>
          <a:noFill/>
          <a:ln w="38100">
            <a:solidFill>
              <a:srgbClr val="043882"/>
            </a:solidFill>
            <a:miter lim="800000"/>
            <a:headEnd/>
            <a:tailEnd/>
          </a:ln>
        </p:spPr>
        <p:txBody>
          <a:bodyPr lIns="0" tIns="0" rIns="0" bIns="0"/>
          <a:lstStyle/>
          <a:p>
            <a:endParaRPr lang="en-US"/>
          </a:p>
        </p:txBody>
      </p:sp>
      <p:sp>
        <p:nvSpPr>
          <p:cNvPr id="56329" name="Rectangle 8"/>
          <p:cNvSpPr>
            <a:spLocks/>
          </p:cNvSpPr>
          <p:nvPr/>
        </p:nvSpPr>
        <p:spPr bwMode="auto">
          <a:xfrm rot="-3866401">
            <a:off x="5053012" y="2252663"/>
            <a:ext cx="371475" cy="495300"/>
          </a:xfrm>
          <a:prstGeom prst="rect">
            <a:avLst/>
          </a:prstGeom>
          <a:noFill/>
          <a:ln w="38100">
            <a:solidFill>
              <a:srgbClr val="043882"/>
            </a:solidFill>
            <a:miter lim="800000"/>
            <a:headEnd/>
            <a:tailEnd/>
          </a:ln>
        </p:spPr>
        <p:txBody>
          <a:bodyPr lIns="0" tIns="0" rIns="0" bIns="0"/>
          <a:lstStyle/>
          <a:p>
            <a:endParaRPr lang="en-US"/>
          </a:p>
        </p:txBody>
      </p:sp>
      <p:sp>
        <p:nvSpPr>
          <p:cNvPr id="56330" name="Rectangle 9"/>
          <p:cNvSpPr>
            <a:spLocks/>
          </p:cNvSpPr>
          <p:nvPr/>
        </p:nvSpPr>
        <p:spPr bwMode="auto">
          <a:xfrm rot="-8628000">
            <a:off x="4198938" y="3159125"/>
            <a:ext cx="357187" cy="231775"/>
          </a:xfrm>
          <a:prstGeom prst="rect">
            <a:avLst/>
          </a:prstGeom>
          <a:noFill/>
          <a:ln w="38100">
            <a:solidFill>
              <a:srgbClr val="043882"/>
            </a:solidFill>
            <a:miter lim="800000"/>
            <a:headEnd/>
            <a:tailEnd/>
          </a:ln>
        </p:spPr>
        <p:txBody>
          <a:bodyPr lIns="0" tIns="0" rIns="0" bIns="0"/>
          <a:lstStyle/>
          <a:p>
            <a:endParaRPr lang="en-US"/>
          </a:p>
        </p:txBody>
      </p:sp>
      <p:sp>
        <p:nvSpPr>
          <p:cNvPr id="56331" name="Rectangle 10"/>
          <p:cNvSpPr>
            <a:spLocks/>
          </p:cNvSpPr>
          <p:nvPr/>
        </p:nvSpPr>
        <p:spPr bwMode="auto">
          <a:xfrm>
            <a:off x="6884988" y="3963988"/>
            <a:ext cx="1628775" cy="276225"/>
          </a:xfrm>
          <a:prstGeom prst="rect">
            <a:avLst/>
          </a:prstGeom>
          <a:noFill/>
          <a:ln w="12700">
            <a:noFill/>
            <a:miter lim="800000"/>
            <a:headEnd/>
            <a:tailEnd/>
          </a:ln>
        </p:spPr>
        <p:txBody>
          <a:bodyPr wrap="none" lIns="0" tIns="0" rIns="0" bIns="0" anchor="ctr">
            <a:spAutoFit/>
          </a:bodyPr>
          <a:lstStyle/>
          <a:p>
            <a:pPr>
              <a:spcBef>
                <a:spcPts val="1675"/>
              </a:spcBef>
            </a:pPr>
            <a:r>
              <a:rPr lang="en-US">
                <a:solidFill>
                  <a:srgbClr val="433F3B"/>
                </a:solidFill>
                <a:latin typeface="N Helvetica Narrow"/>
                <a:ea typeface="N Helvetica Narrow"/>
                <a:cs typeface="N Helvetica Narrow"/>
                <a:sym typeface="N Helvetica Narrow"/>
              </a:rPr>
              <a:t>School of Music</a:t>
            </a:r>
          </a:p>
        </p:txBody>
      </p:sp>
      <p:sp>
        <p:nvSpPr>
          <p:cNvPr id="56333" name="Rectangle 12"/>
          <p:cNvSpPr>
            <a:spLocks/>
          </p:cNvSpPr>
          <p:nvPr/>
        </p:nvSpPr>
        <p:spPr bwMode="auto">
          <a:xfrm>
            <a:off x="195263" y="1243013"/>
            <a:ext cx="2413000" cy="554037"/>
          </a:xfrm>
          <a:prstGeom prst="rect">
            <a:avLst/>
          </a:prstGeom>
          <a:noFill/>
          <a:ln w="12700">
            <a:noFill/>
            <a:miter lim="800000"/>
            <a:headEnd/>
            <a:tailEnd/>
          </a:ln>
        </p:spPr>
        <p:txBody>
          <a:bodyPr lIns="0" tIns="0" rIns="0" bIns="0" anchor="ctr">
            <a:spAutoFit/>
          </a:bodyPr>
          <a:lstStyle/>
          <a:p>
            <a:r>
              <a:rPr lang="en-US">
                <a:solidFill>
                  <a:srgbClr val="433F3B"/>
                </a:solidFill>
                <a:latin typeface="N Helvetica Narrow"/>
                <a:ea typeface="N Helvetica Narrow"/>
                <a:cs typeface="N Helvetica Narrow"/>
                <a:sym typeface="N Helvetica Narrow"/>
              </a:rPr>
              <a:t>School of Engineering </a:t>
            </a:r>
          </a:p>
          <a:p>
            <a:r>
              <a:rPr lang="en-US">
                <a:solidFill>
                  <a:srgbClr val="433F3B"/>
                </a:solidFill>
                <a:latin typeface="N Helvetica Narrow"/>
                <a:ea typeface="N Helvetica Narrow"/>
                <a:cs typeface="N Helvetica Narrow"/>
                <a:sym typeface="N Helvetica Narrow"/>
              </a:rPr>
              <a:t>&amp; Applied Science</a:t>
            </a:r>
          </a:p>
        </p:txBody>
      </p:sp>
      <p:sp>
        <p:nvSpPr>
          <p:cNvPr id="56334" name="Rectangle 13"/>
          <p:cNvSpPr>
            <a:spLocks/>
          </p:cNvSpPr>
          <p:nvPr/>
        </p:nvSpPr>
        <p:spPr bwMode="auto">
          <a:xfrm>
            <a:off x="722313" y="5295900"/>
            <a:ext cx="1360487" cy="1108075"/>
          </a:xfrm>
          <a:prstGeom prst="rect">
            <a:avLst/>
          </a:prstGeom>
          <a:noFill/>
          <a:ln w="12700">
            <a:noFill/>
            <a:miter lim="800000"/>
            <a:headEnd/>
            <a:tailEnd/>
          </a:ln>
        </p:spPr>
        <p:txBody>
          <a:bodyPr wrap="none" lIns="0" tIns="0" rIns="0" bIns="0" anchor="ctr">
            <a:spAutoFit/>
          </a:bodyPr>
          <a:lstStyle/>
          <a:p>
            <a:pPr algn="r"/>
            <a:r>
              <a:rPr lang="en-US">
                <a:solidFill>
                  <a:srgbClr val="433F3B"/>
                </a:solidFill>
                <a:latin typeface="N Helvetica Narrow"/>
                <a:ea typeface="N Helvetica Narrow"/>
                <a:cs typeface="N Helvetica Narrow"/>
                <a:sym typeface="N Helvetica Narrow"/>
              </a:rPr>
              <a:t>Schools of</a:t>
            </a:r>
          </a:p>
          <a:p>
            <a:pPr algn="r"/>
            <a:r>
              <a:rPr lang="en-US">
                <a:solidFill>
                  <a:srgbClr val="433F3B"/>
                </a:solidFill>
                <a:latin typeface="N Helvetica Narrow"/>
                <a:ea typeface="N Helvetica Narrow"/>
                <a:cs typeface="N Helvetica Narrow"/>
                <a:sym typeface="N Helvetica Narrow"/>
              </a:rPr>
              <a:t> Arts,</a:t>
            </a:r>
          </a:p>
          <a:p>
            <a:pPr algn="r"/>
            <a:r>
              <a:rPr lang="en-US">
                <a:solidFill>
                  <a:srgbClr val="433F3B"/>
                </a:solidFill>
                <a:latin typeface="N Helvetica Narrow"/>
                <a:ea typeface="N Helvetica Narrow"/>
                <a:cs typeface="N Helvetica Narrow"/>
                <a:sym typeface="N Helvetica Narrow"/>
              </a:rPr>
              <a:t>Architecture, </a:t>
            </a:r>
          </a:p>
          <a:p>
            <a:pPr algn="r"/>
            <a:r>
              <a:rPr lang="en-US">
                <a:solidFill>
                  <a:srgbClr val="433F3B"/>
                </a:solidFill>
                <a:latin typeface="N Helvetica Narrow"/>
                <a:ea typeface="N Helvetica Narrow"/>
                <a:cs typeface="N Helvetica Narrow"/>
                <a:sym typeface="N Helvetica Narrow"/>
              </a:rPr>
              <a:t>Drama</a:t>
            </a:r>
          </a:p>
        </p:txBody>
      </p:sp>
      <p:sp>
        <p:nvSpPr>
          <p:cNvPr id="56335" name="Rectangle 14"/>
          <p:cNvSpPr>
            <a:spLocks/>
          </p:cNvSpPr>
          <p:nvPr/>
        </p:nvSpPr>
        <p:spPr bwMode="auto">
          <a:xfrm>
            <a:off x="808038" y="2376488"/>
            <a:ext cx="1603375" cy="276225"/>
          </a:xfrm>
          <a:prstGeom prst="rect">
            <a:avLst/>
          </a:prstGeom>
          <a:noFill/>
          <a:ln w="12700">
            <a:noFill/>
            <a:miter lim="800000"/>
            <a:headEnd/>
            <a:tailEnd/>
          </a:ln>
        </p:spPr>
        <p:txBody>
          <a:bodyPr wrap="none" lIns="0" tIns="0" rIns="0" bIns="0" anchor="ctr">
            <a:spAutoFit/>
          </a:bodyPr>
          <a:lstStyle/>
          <a:p>
            <a:pPr algn="r">
              <a:spcBef>
                <a:spcPts val="1675"/>
              </a:spcBef>
            </a:pPr>
            <a:r>
              <a:rPr lang="en-US">
                <a:solidFill>
                  <a:srgbClr val="433F3B"/>
                </a:solidFill>
                <a:latin typeface="N Helvetica Narrow"/>
                <a:ea typeface="N Helvetica Narrow"/>
                <a:cs typeface="N Helvetica Narrow"/>
                <a:sym typeface="N Helvetica Narrow"/>
              </a:rPr>
              <a:t>School of Mgmt</a:t>
            </a:r>
          </a:p>
        </p:txBody>
      </p:sp>
      <p:sp>
        <p:nvSpPr>
          <p:cNvPr id="56336" name="Rectangle 15"/>
          <p:cNvSpPr>
            <a:spLocks/>
          </p:cNvSpPr>
          <p:nvPr/>
        </p:nvSpPr>
        <p:spPr bwMode="auto">
          <a:xfrm>
            <a:off x="6726238" y="5426075"/>
            <a:ext cx="1512887" cy="1106488"/>
          </a:xfrm>
          <a:prstGeom prst="rect">
            <a:avLst/>
          </a:prstGeom>
          <a:noFill/>
          <a:ln w="12700">
            <a:noFill/>
            <a:miter lim="800000"/>
            <a:headEnd/>
            <a:tailEnd/>
          </a:ln>
        </p:spPr>
        <p:txBody>
          <a:bodyPr lIns="0" tIns="0" rIns="0" bIns="0" anchor="ctr">
            <a:spAutoFit/>
          </a:bodyPr>
          <a:lstStyle/>
          <a:p>
            <a:pPr algn="r"/>
            <a:r>
              <a:rPr lang="en-US">
                <a:solidFill>
                  <a:srgbClr val="433F3B"/>
                </a:solidFill>
                <a:latin typeface="N Helvetica Narrow"/>
                <a:ea typeface="N Helvetica Narrow"/>
                <a:cs typeface="N Helvetica Narrow"/>
                <a:sym typeface="N Helvetica Narrow"/>
              </a:rPr>
              <a:t>Schools of</a:t>
            </a:r>
          </a:p>
          <a:p>
            <a:pPr algn="r"/>
            <a:r>
              <a:rPr lang="en-US">
                <a:solidFill>
                  <a:srgbClr val="433F3B"/>
                </a:solidFill>
                <a:latin typeface="N Helvetica Narrow"/>
                <a:ea typeface="N Helvetica Narrow"/>
                <a:cs typeface="N Helvetica Narrow"/>
                <a:sym typeface="N Helvetica Narrow"/>
              </a:rPr>
              <a:t>Medicine,</a:t>
            </a:r>
          </a:p>
          <a:p>
            <a:pPr algn="r"/>
            <a:r>
              <a:rPr lang="en-US">
                <a:solidFill>
                  <a:srgbClr val="433F3B"/>
                </a:solidFill>
                <a:latin typeface="N Helvetica Narrow"/>
                <a:ea typeface="N Helvetica Narrow"/>
                <a:cs typeface="N Helvetica Narrow"/>
                <a:sym typeface="N Helvetica Narrow"/>
              </a:rPr>
              <a:t>Nursing,</a:t>
            </a:r>
          </a:p>
          <a:p>
            <a:pPr algn="r"/>
            <a:r>
              <a:rPr lang="en-US">
                <a:solidFill>
                  <a:srgbClr val="433F3B"/>
                </a:solidFill>
                <a:latin typeface="N Helvetica Narrow"/>
                <a:ea typeface="N Helvetica Narrow"/>
                <a:cs typeface="N Helvetica Narrow"/>
                <a:sym typeface="N Helvetica Narrow"/>
              </a:rPr>
              <a:t>Public Health</a:t>
            </a:r>
          </a:p>
        </p:txBody>
      </p:sp>
      <p:sp>
        <p:nvSpPr>
          <p:cNvPr id="56337" name="Rectangle 16"/>
          <p:cNvSpPr>
            <a:spLocks/>
          </p:cNvSpPr>
          <p:nvPr/>
        </p:nvSpPr>
        <p:spPr bwMode="auto">
          <a:xfrm>
            <a:off x="887413" y="2946400"/>
            <a:ext cx="1193800" cy="277813"/>
          </a:xfrm>
          <a:prstGeom prst="rect">
            <a:avLst/>
          </a:prstGeom>
          <a:noFill/>
          <a:ln w="12700">
            <a:noFill/>
            <a:miter lim="800000"/>
            <a:headEnd/>
            <a:tailEnd/>
          </a:ln>
        </p:spPr>
        <p:txBody>
          <a:bodyPr wrap="none" lIns="0" tIns="0" rIns="0" bIns="0" anchor="ctr">
            <a:spAutoFit/>
          </a:bodyPr>
          <a:lstStyle/>
          <a:p>
            <a:pPr algn="r">
              <a:spcBef>
                <a:spcPts val="1675"/>
              </a:spcBef>
            </a:pPr>
            <a:r>
              <a:rPr lang="en-US">
                <a:solidFill>
                  <a:srgbClr val="433F3B"/>
                </a:solidFill>
                <a:latin typeface="N Helvetica Narrow"/>
                <a:ea typeface="N Helvetica Narrow"/>
                <a:cs typeface="N Helvetica Narrow"/>
                <a:sym typeface="N Helvetica Narrow"/>
              </a:rPr>
              <a:t>Law School</a:t>
            </a:r>
          </a:p>
        </p:txBody>
      </p:sp>
      <p:sp>
        <p:nvSpPr>
          <p:cNvPr id="56339" name="Rectangle 18"/>
          <p:cNvSpPr>
            <a:spLocks/>
          </p:cNvSpPr>
          <p:nvPr/>
        </p:nvSpPr>
        <p:spPr bwMode="auto">
          <a:xfrm>
            <a:off x="7221538" y="1077913"/>
            <a:ext cx="1512887" cy="277812"/>
          </a:xfrm>
          <a:prstGeom prst="rect">
            <a:avLst/>
          </a:prstGeom>
          <a:noFill/>
          <a:ln w="12700">
            <a:noFill/>
            <a:miter lim="800000"/>
            <a:headEnd/>
            <a:tailEnd/>
          </a:ln>
        </p:spPr>
        <p:txBody>
          <a:bodyPr wrap="none" lIns="0" tIns="0" rIns="0" bIns="0" anchor="ctr">
            <a:spAutoFit/>
          </a:bodyPr>
          <a:lstStyle/>
          <a:p>
            <a:pPr algn="r">
              <a:spcBef>
                <a:spcPts val="1675"/>
              </a:spcBef>
            </a:pPr>
            <a:r>
              <a:rPr lang="en-US">
                <a:solidFill>
                  <a:srgbClr val="433F3B"/>
                </a:solidFill>
                <a:latin typeface="N Helvetica Narrow"/>
                <a:ea typeface="N Helvetica Narrow"/>
                <a:cs typeface="N Helvetica Narrow"/>
                <a:sym typeface="N Helvetica Narrow"/>
              </a:rPr>
              <a:t>Divinity School</a:t>
            </a:r>
          </a:p>
        </p:txBody>
      </p:sp>
      <p:sp>
        <p:nvSpPr>
          <p:cNvPr id="56340" name="Rectangle 19"/>
          <p:cNvSpPr>
            <a:spLocks/>
          </p:cNvSpPr>
          <p:nvPr/>
        </p:nvSpPr>
        <p:spPr bwMode="auto">
          <a:xfrm rot="-4293903">
            <a:off x="4688682" y="2794793"/>
            <a:ext cx="317500" cy="233363"/>
          </a:xfrm>
          <a:prstGeom prst="rect">
            <a:avLst/>
          </a:prstGeom>
          <a:noFill/>
          <a:ln w="38100">
            <a:solidFill>
              <a:srgbClr val="043882"/>
            </a:solidFill>
            <a:miter lim="800000"/>
            <a:headEnd/>
            <a:tailEnd/>
          </a:ln>
        </p:spPr>
        <p:txBody>
          <a:bodyPr lIns="0" tIns="0" rIns="0" bIns="0"/>
          <a:lstStyle/>
          <a:p>
            <a:endParaRPr lang="en-US"/>
          </a:p>
        </p:txBody>
      </p:sp>
      <p:sp>
        <p:nvSpPr>
          <p:cNvPr id="56341" name="Rectangle 20"/>
          <p:cNvSpPr>
            <a:spLocks/>
          </p:cNvSpPr>
          <p:nvPr/>
        </p:nvSpPr>
        <p:spPr bwMode="auto">
          <a:xfrm rot="-8628000">
            <a:off x="5235575" y="1023938"/>
            <a:ext cx="285750" cy="393700"/>
          </a:xfrm>
          <a:prstGeom prst="rect">
            <a:avLst/>
          </a:prstGeom>
          <a:noFill/>
          <a:ln w="38100">
            <a:solidFill>
              <a:srgbClr val="043882"/>
            </a:solidFill>
            <a:miter lim="800000"/>
            <a:headEnd/>
            <a:tailEnd/>
          </a:ln>
        </p:spPr>
        <p:txBody>
          <a:bodyPr lIns="0" tIns="0" rIns="0" bIns="0"/>
          <a:lstStyle/>
          <a:p>
            <a:endParaRPr lang="en-US"/>
          </a:p>
        </p:txBody>
      </p:sp>
      <p:sp>
        <p:nvSpPr>
          <p:cNvPr id="56342" name="Rectangle 21"/>
          <p:cNvSpPr>
            <a:spLocks/>
          </p:cNvSpPr>
          <p:nvPr/>
        </p:nvSpPr>
        <p:spPr bwMode="auto">
          <a:xfrm>
            <a:off x="6884988" y="1816100"/>
            <a:ext cx="2066925" cy="307975"/>
          </a:xfrm>
          <a:prstGeom prst="rect">
            <a:avLst/>
          </a:prstGeom>
          <a:noFill/>
          <a:ln w="12700">
            <a:noFill/>
            <a:miter lim="800000"/>
            <a:headEnd/>
            <a:tailEnd/>
          </a:ln>
        </p:spPr>
        <p:txBody>
          <a:bodyPr wrap="none" lIns="0" tIns="0" rIns="0" bIns="0" anchor="ctr">
            <a:spAutoFit/>
          </a:bodyPr>
          <a:lstStyle/>
          <a:p>
            <a:pPr>
              <a:spcBef>
                <a:spcPts val="1675"/>
              </a:spcBef>
            </a:pPr>
            <a:r>
              <a:rPr lang="en-US" sz="2000">
                <a:solidFill>
                  <a:srgbClr val="C00000"/>
                </a:solidFill>
                <a:latin typeface="N Helvetica Narrow"/>
                <a:ea typeface="N Helvetica Narrow"/>
                <a:cs typeface="N Helvetica Narrow"/>
                <a:sym typeface="N Helvetica Narrow"/>
              </a:rPr>
              <a:t>Peabody</a:t>
            </a:r>
            <a:r>
              <a:rPr lang="en-US" sz="2000">
                <a:solidFill>
                  <a:srgbClr val="FF0000"/>
                </a:solidFill>
                <a:latin typeface="N Helvetica Narrow"/>
                <a:ea typeface="N Helvetica Narrow"/>
                <a:cs typeface="N Helvetica Narrow"/>
                <a:sym typeface="N Helvetica Narrow"/>
              </a:rPr>
              <a:t> </a:t>
            </a:r>
            <a:r>
              <a:rPr lang="en-US" sz="2000">
                <a:solidFill>
                  <a:srgbClr val="C00000"/>
                </a:solidFill>
                <a:latin typeface="N Helvetica Narrow"/>
                <a:ea typeface="N Helvetica Narrow"/>
                <a:cs typeface="N Helvetica Narrow"/>
                <a:sym typeface="N Helvetica Narrow"/>
              </a:rPr>
              <a:t>Museum</a:t>
            </a:r>
          </a:p>
        </p:txBody>
      </p:sp>
      <p:sp>
        <p:nvSpPr>
          <p:cNvPr id="56344" name="Line 23"/>
          <p:cNvSpPr>
            <a:spLocks noChangeShapeType="1"/>
          </p:cNvSpPr>
          <p:nvPr/>
        </p:nvSpPr>
        <p:spPr bwMode="auto">
          <a:xfrm rot="10800000">
            <a:off x="2503488" y="1463675"/>
            <a:ext cx="2505075" cy="520700"/>
          </a:xfrm>
          <a:prstGeom prst="line">
            <a:avLst/>
          </a:prstGeom>
          <a:noFill/>
          <a:ln w="25400">
            <a:solidFill>
              <a:srgbClr val="043882"/>
            </a:solidFill>
            <a:miter lim="800000"/>
            <a:headEnd/>
            <a:tailEnd type="oval" w="med" len="med"/>
          </a:ln>
        </p:spPr>
        <p:txBody>
          <a:bodyPr lIns="0" tIns="0" rIns="0" bIns="0"/>
          <a:lstStyle/>
          <a:p>
            <a:endParaRPr lang="en-US"/>
          </a:p>
        </p:txBody>
      </p:sp>
      <p:sp>
        <p:nvSpPr>
          <p:cNvPr id="56345" name="Line 24"/>
          <p:cNvSpPr>
            <a:spLocks noChangeShapeType="1"/>
          </p:cNvSpPr>
          <p:nvPr/>
        </p:nvSpPr>
        <p:spPr bwMode="auto">
          <a:xfrm rot="10800000" flipH="1">
            <a:off x="5908675" y="2011363"/>
            <a:ext cx="896938" cy="174625"/>
          </a:xfrm>
          <a:prstGeom prst="line">
            <a:avLst/>
          </a:prstGeom>
          <a:noFill/>
          <a:ln w="25400">
            <a:solidFill>
              <a:srgbClr val="C00000"/>
            </a:solidFill>
            <a:miter lim="800000"/>
            <a:headEnd/>
            <a:tailEnd type="oval" w="med" len="med"/>
          </a:ln>
        </p:spPr>
        <p:txBody>
          <a:bodyPr lIns="0" tIns="0" rIns="0" bIns="0"/>
          <a:lstStyle/>
          <a:p>
            <a:endParaRPr lang="en-US"/>
          </a:p>
        </p:txBody>
      </p:sp>
      <p:sp>
        <p:nvSpPr>
          <p:cNvPr id="56346" name="Line 25"/>
          <p:cNvSpPr>
            <a:spLocks noChangeShapeType="1"/>
          </p:cNvSpPr>
          <p:nvPr/>
        </p:nvSpPr>
        <p:spPr bwMode="auto">
          <a:xfrm>
            <a:off x="4908550" y="3773488"/>
            <a:ext cx="1897063" cy="307975"/>
          </a:xfrm>
          <a:prstGeom prst="line">
            <a:avLst/>
          </a:prstGeom>
          <a:noFill/>
          <a:ln w="25400">
            <a:solidFill>
              <a:srgbClr val="043882"/>
            </a:solidFill>
            <a:miter lim="800000"/>
            <a:headEnd/>
            <a:tailEnd type="oval" w="med" len="med"/>
          </a:ln>
        </p:spPr>
        <p:txBody>
          <a:bodyPr lIns="0" tIns="0" rIns="0" bIns="0"/>
          <a:lstStyle/>
          <a:p>
            <a:endParaRPr lang="en-US"/>
          </a:p>
        </p:txBody>
      </p:sp>
      <p:sp>
        <p:nvSpPr>
          <p:cNvPr id="56347" name="Line 26"/>
          <p:cNvSpPr>
            <a:spLocks noChangeShapeType="1"/>
          </p:cNvSpPr>
          <p:nvPr/>
        </p:nvSpPr>
        <p:spPr bwMode="auto">
          <a:xfrm flipV="1">
            <a:off x="2608263" y="2500313"/>
            <a:ext cx="2398712" cy="223837"/>
          </a:xfrm>
          <a:prstGeom prst="line">
            <a:avLst/>
          </a:prstGeom>
          <a:noFill/>
          <a:ln w="25400">
            <a:solidFill>
              <a:srgbClr val="043882"/>
            </a:solidFill>
            <a:miter lim="800000"/>
            <a:headEnd type="oval" w="med" len="med"/>
            <a:tailEnd/>
          </a:ln>
        </p:spPr>
        <p:txBody>
          <a:bodyPr lIns="0" tIns="0" rIns="0" bIns="0"/>
          <a:lstStyle/>
          <a:p>
            <a:endParaRPr lang="en-US"/>
          </a:p>
        </p:txBody>
      </p:sp>
      <p:sp>
        <p:nvSpPr>
          <p:cNvPr id="56348" name="Line 27"/>
          <p:cNvSpPr>
            <a:spLocks noChangeShapeType="1"/>
          </p:cNvSpPr>
          <p:nvPr/>
        </p:nvSpPr>
        <p:spPr bwMode="auto">
          <a:xfrm>
            <a:off x="2211388" y="3098800"/>
            <a:ext cx="2020887" cy="49213"/>
          </a:xfrm>
          <a:prstGeom prst="line">
            <a:avLst/>
          </a:prstGeom>
          <a:noFill/>
          <a:ln w="25400">
            <a:solidFill>
              <a:srgbClr val="043882"/>
            </a:solidFill>
            <a:miter lim="800000"/>
            <a:headEnd type="oval" w="med" len="med"/>
            <a:tailEnd/>
          </a:ln>
        </p:spPr>
        <p:txBody>
          <a:bodyPr lIns="0" tIns="0" rIns="0" bIns="0"/>
          <a:lstStyle/>
          <a:p>
            <a:endParaRPr lang="en-US"/>
          </a:p>
        </p:txBody>
      </p:sp>
      <p:sp>
        <p:nvSpPr>
          <p:cNvPr id="56349" name="Line 28"/>
          <p:cNvSpPr>
            <a:spLocks noChangeShapeType="1"/>
          </p:cNvSpPr>
          <p:nvPr/>
        </p:nvSpPr>
        <p:spPr bwMode="auto">
          <a:xfrm flipH="1">
            <a:off x="5462588" y="1257300"/>
            <a:ext cx="1525587" cy="98425"/>
          </a:xfrm>
          <a:prstGeom prst="line">
            <a:avLst/>
          </a:prstGeom>
          <a:noFill/>
          <a:ln w="25400">
            <a:solidFill>
              <a:srgbClr val="043882"/>
            </a:solidFill>
            <a:miter lim="800000"/>
            <a:headEnd type="oval" w="med" len="med"/>
            <a:tailEnd/>
          </a:ln>
        </p:spPr>
        <p:txBody>
          <a:bodyPr lIns="0" tIns="0" rIns="0" bIns="0"/>
          <a:lstStyle/>
          <a:p>
            <a:endParaRPr lang="en-US"/>
          </a:p>
        </p:txBody>
      </p:sp>
      <p:sp>
        <p:nvSpPr>
          <p:cNvPr id="56350" name="Line 29"/>
          <p:cNvSpPr>
            <a:spLocks noChangeShapeType="1"/>
          </p:cNvSpPr>
          <p:nvPr/>
        </p:nvSpPr>
        <p:spPr bwMode="auto">
          <a:xfrm flipV="1">
            <a:off x="2211388" y="4621213"/>
            <a:ext cx="1403350" cy="804862"/>
          </a:xfrm>
          <a:prstGeom prst="line">
            <a:avLst/>
          </a:prstGeom>
          <a:noFill/>
          <a:ln w="25400">
            <a:solidFill>
              <a:srgbClr val="043882"/>
            </a:solidFill>
            <a:miter lim="800000"/>
            <a:headEnd type="oval" w="med" len="med"/>
            <a:tailEnd/>
          </a:ln>
        </p:spPr>
        <p:txBody>
          <a:bodyPr lIns="0" tIns="0" rIns="0" bIns="0"/>
          <a:lstStyle/>
          <a:p>
            <a:endParaRPr lang="en-US"/>
          </a:p>
        </p:txBody>
      </p:sp>
      <p:sp>
        <p:nvSpPr>
          <p:cNvPr id="56351" name="Line 30"/>
          <p:cNvSpPr>
            <a:spLocks noChangeShapeType="1"/>
          </p:cNvSpPr>
          <p:nvPr/>
        </p:nvSpPr>
        <p:spPr bwMode="auto">
          <a:xfrm flipH="1" flipV="1">
            <a:off x="4165600" y="5954713"/>
            <a:ext cx="2901950" cy="0"/>
          </a:xfrm>
          <a:prstGeom prst="line">
            <a:avLst/>
          </a:prstGeom>
          <a:noFill/>
          <a:ln w="25400">
            <a:solidFill>
              <a:srgbClr val="043882"/>
            </a:solidFill>
            <a:miter lim="800000"/>
            <a:headEnd type="oval" w="med" len="med"/>
            <a:tailEnd/>
          </a:ln>
        </p:spPr>
        <p:txBody>
          <a:bodyPr lIns="0" tIns="0" rIns="0" bIns="0"/>
          <a:lstStyle/>
          <a:p>
            <a:endParaRPr lang="en-US"/>
          </a:p>
        </p:txBody>
      </p:sp>
      <p:sp>
        <p:nvSpPr>
          <p:cNvPr id="32" name="Oval 31"/>
          <p:cNvSpPr>
            <a:spLocks noChangeAspect="1"/>
          </p:cNvSpPr>
          <p:nvPr/>
        </p:nvSpPr>
        <p:spPr>
          <a:xfrm>
            <a:off x="5543550" y="2011363"/>
            <a:ext cx="365125" cy="365125"/>
          </a:xfrm>
          <a:prstGeom prst="ellipse">
            <a:avLst/>
          </a:prstGeom>
          <a:no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a:spLocks noChangeAspect="1"/>
          </p:cNvSpPr>
          <p:nvPr/>
        </p:nvSpPr>
        <p:spPr>
          <a:xfrm>
            <a:off x="3865563" y="3889375"/>
            <a:ext cx="366712" cy="366713"/>
          </a:xfrm>
          <a:prstGeom prst="ellipse">
            <a:avLst/>
          </a:prstGeom>
          <a:no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a:spLocks noChangeAspect="1"/>
          </p:cNvSpPr>
          <p:nvPr/>
        </p:nvSpPr>
        <p:spPr>
          <a:xfrm>
            <a:off x="5038725" y="2946400"/>
            <a:ext cx="365125" cy="366713"/>
          </a:xfrm>
          <a:prstGeom prst="ellipse">
            <a:avLst/>
          </a:prstGeom>
          <a:no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a:spLocks noChangeAspect="1"/>
          </p:cNvSpPr>
          <p:nvPr/>
        </p:nvSpPr>
        <p:spPr>
          <a:xfrm>
            <a:off x="3683000" y="4256088"/>
            <a:ext cx="366713" cy="365125"/>
          </a:xfrm>
          <a:prstGeom prst="ellipse">
            <a:avLst/>
          </a:prstGeom>
          <a:no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Line 24"/>
          <p:cNvSpPr>
            <a:spLocks noChangeShapeType="1"/>
          </p:cNvSpPr>
          <p:nvPr/>
        </p:nvSpPr>
        <p:spPr bwMode="auto">
          <a:xfrm rot="10800000" flipH="1" flipV="1">
            <a:off x="4049713" y="4478338"/>
            <a:ext cx="2557462" cy="263525"/>
          </a:xfrm>
          <a:prstGeom prst="line">
            <a:avLst/>
          </a:prstGeom>
          <a:noFill/>
          <a:ln w="25400">
            <a:solidFill>
              <a:srgbClr val="C00000"/>
            </a:solidFill>
            <a:miter lim="800000"/>
            <a:headEnd/>
            <a:tailEnd type="oval" w="med" len="med"/>
          </a:ln>
        </p:spPr>
        <p:txBody>
          <a:bodyPr lIns="0" tIns="0" rIns="0" bIns="0"/>
          <a:lstStyle/>
          <a:p>
            <a:endParaRPr lang="en-US"/>
          </a:p>
        </p:txBody>
      </p:sp>
      <p:sp>
        <p:nvSpPr>
          <p:cNvPr id="39" name="Line 24"/>
          <p:cNvSpPr>
            <a:spLocks noChangeShapeType="1"/>
          </p:cNvSpPr>
          <p:nvPr/>
        </p:nvSpPr>
        <p:spPr bwMode="auto">
          <a:xfrm rot="10800000" flipV="1">
            <a:off x="2211388" y="4081463"/>
            <a:ext cx="1654175" cy="539750"/>
          </a:xfrm>
          <a:prstGeom prst="line">
            <a:avLst/>
          </a:prstGeom>
          <a:noFill/>
          <a:ln w="25400">
            <a:solidFill>
              <a:srgbClr val="C00000"/>
            </a:solidFill>
            <a:miter lim="800000"/>
            <a:headEnd/>
            <a:tailEnd type="oval" w="med" len="med"/>
          </a:ln>
        </p:spPr>
        <p:txBody>
          <a:bodyPr lIns="0" tIns="0" rIns="0" bIns="0"/>
          <a:lstStyle/>
          <a:p>
            <a:endParaRPr lang="en-US"/>
          </a:p>
        </p:txBody>
      </p:sp>
      <p:sp>
        <p:nvSpPr>
          <p:cNvPr id="41" name="Rectangle 21"/>
          <p:cNvSpPr>
            <a:spLocks/>
          </p:cNvSpPr>
          <p:nvPr/>
        </p:nvSpPr>
        <p:spPr bwMode="auto">
          <a:xfrm>
            <a:off x="207963" y="3392488"/>
            <a:ext cx="2066925" cy="614362"/>
          </a:xfrm>
          <a:prstGeom prst="rect">
            <a:avLst/>
          </a:prstGeom>
          <a:noFill/>
          <a:ln w="12700">
            <a:noFill/>
            <a:miter lim="800000"/>
            <a:headEnd/>
            <a:tailEnd/>
          </a:ln>
        </p:spPr>
        <p:txBody>
          <a:bodyPr wrap="none" lIns="0" tIns="0" rIns="0" bIns="0" anchor="ctr">
            <a:spAutoFit/>
          </a:bodyPr>
          <a:lstStyle/>
          <a:p>
            <a:pPr algn="ctr"/>
            <a:r>
              <a:rPr lang="en-US" sz="2000">
                <a:solidFill>
                  <a:srgbClr val="C00000"/>
                </a:solidFill>
                <a:latin typeface="N Helvetica Narrow"/>
                <a:ea typeface="N Helvetica Narrow"/>
                <a:cs typeface="N Helvetica Narrow"/>
                <a:sym typeface="N Helvetica Narrow"/>
              </a:rPr>
              <a:t>Sterling Memorial </a:t>
            </a:r>
          </a:p>
          <a:p>
            <a:pPr algn="ctr"/>
            <a:r>
              <a:rPr lang="en-US" sz="2000">
                <a:solidFill>
                  <a:srgbClr val="C00000"/>
                </a:solidFill>
                <a:latin typeface="N Helvetica Narrow"/>
                <a:ea typeface="N Helvetica Narrow"/>
                <a:cs typeface="N Helvetica Narrow"/>
                <a:sym typeface="N Helvetica Narrow"/>
              </a:rPr>
              <a:t>Library</a:t>
            </a:r>
          </a:p>
        </p:txBody>
      </p:sp>
      <p:sp>
        <p:nvSpPr>
          <p:cNvPr id="42" name="Line 24"/>
          <p:cNvSpPr>
            <a:spLocks noChangeShapeType="1"/>
          </p:cNvSpPr>
          <p:nvPr/>
        </p:nvSpPr>
        <p:spPr bwMode="auto">
          <a:xfrm rot="10800000" flipV="1">
            <a:off x="2211388" y="3562350"/>
            <a:ext cx="1954212" cy="211138"/>
          </a:xfrm>
          <a:prstGeom prst="line">
            <a:avLst/>
          </a:prstGeom>
          <a:noFill/>
          <a:ln w="25400">
            <a:solidFill>
              <a:srgbClr val="C00000"/>
            </a:solidFill>
            <a:miter lim="800000"/>
            <a:headEnd/>
            <a:tailEnd type="oval" w="med" len="med"/>
          </a:ln>
        </p:spPr>
        <p:txBody>
          <a:bodyPr lIns="0" tIns="0" rIns="0" bIns="0"/>
          <a:lstStyle/>
          <a:p>
            <a:endParaRPr lang="en-US"/>
          </a:p>
        </p:txBody>
      </p:sp>
      <p:sp>
        <p:nvSpPr>
          <p:cNvPr id="43" name="Oval 42"/>
          <p:cNvSpPr>
            <a:spLocks noChangeAspect="1"/>
          </p:cNvSpPr>
          <p:nvPr/>
        </p:nvSpPr>
        <p:spPr>
          <a:xfrm>
            <a:off x="4589463" y="3352800"/>
            <a:ext cx="136525" cy="136525"/>
          </a:xfrm>
          <a:prstGeom prst="ellipse">
            <a:avLst/>
          </a:prstGeom>
          <a:solidFill>
            <a:srgbClr val="C00000"/>
          </a:solid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21"/>
          <p:cNvSpPr>
            <a:spLocks/>
          </p:cNvSpPr>
          <p:nvPr/>
        </p:nvSpPr>
        <p:spPr bwMode="auto">
          <a:xfrm>
            <a:off x="6726238" y="2994025"/>
            <a:ext cx="2349500" cy="615950"/>
          </a:xfrm>
          <a:prstGeom prst="rect">
            <a:avLst/>
          </a:prstGeom>
          <a:noFill/>
          <a:ln w="12700">
            <a:noFill/>
            <a:miter lim="800000"/>
            <a:headEnd/>
            <a:tailEnd/>
          </a:ln>
        </p:spPr>
        <p:txBody>
          <a:bodyPr wrap="none" lIns="0" tIns="0" rIns="0" bIns="0" anchor="ctr">
            <a:spAutoFit/>
          </a:bodyPr>
          <a:lstStyle/>
          <a:p>
            <a:r>
              <a:rPr lang="en-US" sz="2000">
                <a:solidFill>
                  <a:srgbClr val="C00000"/>
                </a:solidFill>
                <a:latin typeface="N Helvetica Narrow"/>
                <a:ea typeface="N Helvetica Narrow"/>
                <a:cs typeface="N Helvetica Narrow"/>
                <a:sym typeface="N Helvetica Narrow"/>
              </a:rPr>
              <a:t>Beinecke Rare Book</a:t>
            </a:r>
          </a:p>
          <a:p>
            <a:r>
              <a:rPr lang="en-US" sz="2000">
                <a:solidFill>
                  <a:srgbClr val="C00000"/>
                </a:solidFill>
                <a:latin typeface="N Helvetica Narrow"/>
                <a:ea typeface="N Helvetica Narrow"/>
                <a:cs typeface="N Helvetica Narrow"/>
                <a:sym typeface="N Helvetica Narrow"/>
              </a:rPr>
              <a:t>&amp; Manuscript Library</a:t>
            </a:r>
          </a:p>
        </p:txBody>
      </p:sp>
      <p:sp>
        <p:nvSpPr>
          <p:cNvPr id="45" name="Oval 44"/>
          <p:cNvSpPr>
            <a:spLocks noChangeAspect="1"/>
          </p:cNvSpPr>
          <p:nvPr/>
        </p:nvSpPr>
        <p:spPr>
          <a:xfrm>
            <a:off x="4940300" y="2293938"/>
            <a:ext cx="136525" cy="136525"/>
          </a:xfrm>
          <a:prstGeom prst="ellipse">
            <a:avLst/>
          </a:prstGeom>
          <a:solidFill>
            <a:srgbClr val="C00000"/>
          </a:solid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a:spLocks noChangeAspect="1"/>
          </p:cNvSpPr>
          <p:nvPr/>
        </p:nvSpPr>
        <p:spPr>
          <a:xfrm>
            <a:off x="5335588" y="1771650"/>
            <a:ext cx="136525" cy="138113"/>
          </a:xfrm>
          <a:prstGeom prst="ellipse">
            <a:avLst/>
          </a:prstGeom>
          <a:solidFill>
            <a:srgbClr val="C00000"/>
          </a:solid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a:spLocks noChangeAspect="1"/>
          </p:cNvSpPr>
          <p:nvPr/>
        </p:nvSpPr>
        <p:spPr>
          <a:xfrm>
            <a:off x="3614738" y="4111625"/>
            <a:ext cx="136525" cy="136525"/>
          </a:xfrm>
          <a:prstGeom prst="ellipse">
            <a:avLst/>
          </a:prstGeom>
          <a:solidFill>
            <a:srgbClr val="C00000"/>
          </a:solid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a:spLocks noChangeAspect="1"/>
          </p:cNvSpPr>
          <p:nvPr/>
        </p:nvSpPr>
        <p:spPr>
          <a:xfrm>
            <a:off x="3111500" y="5761038"/>
            <a:ext cx="136525" cy="136525"/>
          </a:xfrm>
          <a:prstGeom prst="ellipse">
            <a:avLst/>
          </a:prstGeom>
          <a:solidFill>
            <a:srgbClr val="C00000"/>
          </a:solid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a:spLocks noChangeAspect="1"/>
          </p:cNvSpPr>
          <p:nvPr/>
        </p:nvSpPr>
        <p:spPr>
          <a:xfrm>
            <a:off x="5335588" y="1131888"/>
            <a:ext cx="136525" cy="138112"/>
          </a:xfrm>
          <a:prstGeom prst="ellipse">
            <a:avLst/>
          </a:prstGeom>
          <a:solidFill>
            <a:srgbClr val="C00000"/>
          </a:solid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Line 24"/>
          <p:cNvSpPr>
            <a:spLocks noChangeShapeType="1"/>
          </p:cNvSpPr>
          <p:nvPr/>
        </p:nvSpPr>
        <p:spPr bwMode="auto">
          <a:xfrm rot="10800000" flipH="1">
            <a:off x="4725988" y="3279775"/>
            <a:ext cx="1920875" cy="144463"/>
          </a:xfrm>
          <a:prstGeom prst="line">
            <a:avLst/>
          </a:prstGeom>
          <a:noFill/>
          <a:ln w="25400">
            <a:solidFill>
              <a:srgbClr val="C00000"/>
            </a:solidFill>
            <a:miter lim="800000"/>
            <a:headEnd/>
            <a:tailEnd type="oval" w="med" len="med"/>
          </a:ln>
        </p:spPr>
        <p:txBody>
          <a:bodyPr lIns="0" tIns="0" rIns="0" bIns="0"/>
          <a:lstStyle/>
          <a:p>
            <a:endParaRPr lang="en-US"/>
          </a:p>
        </p:txBody>
      </p:sp>
      <p:sp>
        <p:nvSpPr>
          <p:cNvPr id="51" name="Oval 50"/>
          <p:cNvSpPr>
            <a:spLocks noChangeAspect="1"/>
          </p:cNvSpPr>
          <p:nvPr/>
        </p:nvSpPr>
        <p:spPr>
          <a:xfrm>
            <a:off x="4287838" y="3192463"/>
            <a:ext cx="136525" cy="138112"/>
          </a:xfrm>
          <a:prstGeom prst="ellipse">
            <a:avLst/>
          </a:prstGeom>
          <a:solidFill>
            <a:srgbClr val="C00000"/>
          </a:solid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Line 24"/>
          <p:cNvSpPr>
            <a:spLocks noChangeShapeType="1"/>
          </p:cNvSpPr>
          <p:nvPr/>
        </p:nvSpPr>
        <p:spPr bwMode="auto">
          <a:xfrm rot="10800000" flipH="1">
            <a:off x="5403850" y="2724150"/>
            <a:ext cx="1177925" cy="352425"/>
          </a:xfrm>
          <a:prstGeom prst="line">
            <a:avLst/>
          </a:prstGeom>
          <a:noFill/>
          <a:ln w="25400">
            <a:solidFill>
              <a:srgbClr val="C00000"/>
            </a:solidFill>
            <a:miter lim="800000"/>
            <a:headEnd/>
            <a:tailEnd type="oval" w="med" len="med"/>
          </a:ln>
        </p:spPr>
        <p:txBody>
          <a:bodyPr lIns="0" tIns="0" rIns="0" bIns="0"/>
          <a:lstStyle/>
          <a:p>
            <a:endParaRPr lang="en-US"/>
          </a:p>
        </p:txBody>
      </p:sp>
      <p:sp>
        <p:nvSpPr>
          <p:cNvPr id="55" name="Oval 54"/>
          <p:cNvSpPr>
            <a:spLocks noChangeAspect="1"/>
          </p:cNvSpPr>
          <p:nvPr/>
        </p:nvSpPr>
        <p:spPr>
          <a:xfrm>
            <a:off x="4308475" y="4179888"/>
            <a:ext cx="138113" cy="136525"/>
          </a:xfrm>
          <a:prstGeom prst="ellipse">
            <a:avLst/>
          </a:prstGeom>
          <a:solidFill>
            <a:srgbClr val="C00000"/>
          </a:solidFill>
          <a:ln w="38100">
            <a:solidFill>
              <a:srgbClr val="BC34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18"/>
          <p:cNvSpPr>
            <a:spLocks/>
          </p:cNvSpPr>
          <p:nvPr/>
        </p:nvSpPr>
        <p:spPr bwMode="auto">
          <a:xfrm>
            <a:off x="6581775" y="493713"/>
            <a:ext cx="2525713" cy="277812"/>
          </a:xfrm>
          <a:prstGeom prst="rect">
            <a:avLst/>
          </a:prstGeom>
          <a:noFill/>
          <a:ln w="12700">
            <a:noFill/>
            <a:miter lim="800000"/>
            <a:headEnd/>
            <a:tailEnd/>
          </a:ln>
        </p:spPr>
        <p:txBody>
          <a:bodyPr wrap="none" lIns="0" tIns="0" rIns="0" bIns="0" anchor="ctr">
            <a:spAutoFit/>
          </a:bodyPr>
          <a:lstStyle/>
          <a:p>
            <a:pPr algn="r">
              <a:spcBef>
                <a:spcPts val="1675"/>
              </a:spcBef>
            </a:pPr>
            <a:r>
              <a:rPr lang="en-US">
                <a:solidFill>
                  <a:srgbClr val="433F3B"/>
                </a:solidFill>
                <a:latin typeface="N Helvetica Narrow"/>
                <a:ea typeface="N Helvetica Narrow"/>
                <a:cs typeface="N Helvetica Narrow"/>
                <a:sym typeface="N Helvetica Narrow"/>
              </a:rPr>
              <a:t>Institute of Sacred Music</a:t>
            </a:r>
          </a:p>
        </p:txBody>
      </p:sp>
      <p:sp>
        <p:nvSpPr>
          <p:cNvPr id="57" name="Line 28"/>
          <p:cNvSpPr>
            <a:spLocks noChangeShapeType="1"/>
          </p:cNvSpPr>
          <p:nvPr/>
        </p:nvSpPr>
        <p:spPr bwMode="auto">
          <a:xfrm flipH="1">
            <a:off x="5462588" y="771525"/>
            <a:ext cx="1119187" cy="238125"/>
          </a:xfrm>
          <a:prstGeom prst="line">
            <a:avLst/>
          </a:prstGeom>
          <a:noFill/>
          <a:ln w="25400">
            <a:solidFill>
              <a:srgbClr val="043882"/>
            </a:solidFill>
            <a:miter lim="800000"/>
            <a:headEnd type="oval" w="med" len="med"/>
            <a:tailEnd/>
          </a:ln>
        </p:spPr>
        <p:txBody>
          <a:bodyPr lIns="0" tIns="0" rIns="0" bIns="0"/>
          <a:lstStyle/>
          <a:p>
            <a:endParaRPr lang="en-US"/>
          </a:p>
        </p:txBody>
      </p:sp>
      <p:sp>
        <p:nvSpPr>
          <p:cNvPr id="58" name="Rectangle 12"/>
          <p:cNvSpPr>
            <a:spLocks/>
          </p:cNvSpPr>
          <p:nvPr/>
        </p:nvSpPr>
        <p:spPr bwMode="auto">
          <a:xfrm>
            <a:off x="195263" y="577850"/>
            <a:ext cx="2308225" cy="554038"/>
          </a:xfrm>
          <a:prstGeom prst="rect">
            <a:avLst/>
          </a:prstGeom>
          <a:noFill/>
          <a:ln w="12700">
            <a:noFill/>
            <a:miter lim="800000"/>
            <a:headEnd/>
            <a:tailEnd/>
          </a:ln>
        </p:spPr>
        <p:txBody>
          <a:bodyPr wrap="none" lIns="0" tIns="0" rIns="0" bIns="0" anchor="ctr">
            <a:spAutoFit/>
          </a:bodyPr>
          <a:lstStyle/>
          <a:p>
            <a:r>
              <a:rPr lang="en-US">
                <a:solidFill>
                  <a:srgbClr val="433F3B"/>
                </a:solidFill>
                <a:latin typeface="N Helvetica Narrow"/>
                <a:ea typeface="N Helvetica Narrow"/>
                <a:cs typeface="N Helvetica Narrow"/>
                <a:sym typeface="N Helvetica Narrow"/>
              </a:rPr>
              <a:t>School of Forestry &amp;</a:t>
            </a:r>
          </a:p>
          <a:p>
            <a:r>
              <a:rPr lang="en-US">
                <a:solidFill>
                  <a:srgbClr val="433F3B"/>
                </a:solidFill>
                <a:latin typeface="N Helvetica Narrow"/>
                <a:ea typeface="N Helvetica Narrow"/>
                <a:cs typeface="N Helvetica Narrow"/>
                <a:sym typeface="N Helvetica Narrow"/>
              </a:rPr>
              <a:t>Environmental Studies</a:t>
            </a:r>
          </a:p>
        </p:txBody>
      </p:sp>
      <p:sp>
        <p:nvSpPr>
          <p:cNvPr id="59" name="Line 23"/>
          <p:cNvSpPr>
            <a:spLocks noChangeShapeType="1"/>
          </p:cNvSpPr>
          <p:nvPr/>
        </p:nvSpPr>
        <p:spPr bwMode="auto">
          <a:xfrm rot="10800000">
            <a:off x="2608263" y="1009650"/>
            <a:ext cx="2468562" cy="731838"/>
          </a:xfrm>
          <a:prstGeom prst="line">
            <a:avLst/>
          </a:prstGeom>
          <a:noFill/>
          <a:ln w="25400">
            <a:solidFill>
              <a:srgbClr val="043882"/>
            </a:solidFill>
            <a:miter lim="800000"/>
            <a:headEnd/>
            <a:tailEnd type="oval" w="med" len="med"/>
          </a:ln>
        </p:spPr>
        <p:txBody>
          <a:bodyPr lIns="0" tIns="0" rIns="0" bIns="0"/>
          <a:lstStyle/>
          <a:p>
            <a:endParaRPr lang="en-US"/>
          </a:p>
        </p:txBody>
      </p:sp>
      <p:sp>
        <p:nvSpPr>
          <p:cNvPr id="60" name="Heart 59"/>
          <p:cNvSpPr>
            <a:spLocks noChangeAspect="1"/>
          </p:cNvSpPr>
          <p:nvPr/>
        </p:nvSpPr>
        <p:spPr>
          <a:xfrm>
            <a:off x="4149725" y="3425825"/>
            <a:ext cx="274638" cy="274638"/>
          </a:xfrm>
          <a:prstGeom prst="hear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2274255" y="2084911"/>
            <a:ext cx="4794069" cy="830997"/>
          </a:xfrm>
          <a:prstGeom prst="rect">
            <a:avLst/>
          </a:prstGeom>
          <a:noFill/>
        </p:spPr>
        <p:txBody>
          <a:bodyPr wrap="none">
            <a:spAutoFit/>
          </a:bodyPr>
          <a:lstStyle/>
          <a:p>
            <a:pPr algn="ctr">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YALE COLLEGE</a:t>
            </a:r>
          </a:p>
        </p:txBody>
      </p:sp>
      <p:sp>
        <p:nvSpPr>
          <p:cNvPr id="66" name="Rectangle 65"/>
          <p:cNvSpPr/>
          <p:nvPr/>
        </p:nvSpPr>
        <p:spPr>
          <a:xfrm>
            <a:off x="1333193" y="3971773"/>
            <a:ext cx="6707092" cy="1569660"/>
          </a:xfrm>
          <a:prstGeom prst="rect">
            <a:avLst/>
          </a:prstGeom>
          <a:noFill/>
        </p:spPr>
        <p:txBody>
          <a:bodyPr wrap="none">
            <a:spAutoFit/>
          </a:bodyPr>
          <a:lstStyle/>
          <a:p>
            <a:pPr algn="ctr">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GRADUATE SCHOOL</a:t>
            </a:r>
          </a:p>
          <a:p>
            <a:pPr algn="ctr">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OF ARTS &amp; SCIENCES</a:t>
            </a:r>
          </a:p>
        </p:txBody>
      </p:sp>
      <p:sp>
        <p:nvSpPr>
          <p:cNvPr id="36" name="Rectangle 21"/>
          <p:cNvSpPr>
            <a:spLocks/>
          </p:cNvSpPr>
          <p:nvPr/>
        </p:nvSpPr>
        <p:spPr bwMode="auto">
          <a:xfrm>
            <a:off x="6726238" y="4621213"/>
            <a:ext cx="2305050" cy="307975"/>
          </a:xfrm>
          <a:prstGeom prst="rect">
            <a:avLst/>
          </a:prstGeom>
          <a:noFill/>
          <a:ln w="12700">
            <a:noFill/>
            <a:miter lim="800000"/>
            <a:headEnd/>
            <a:tailEnd/>
          </a:ln>
        </p:spPr>
        <p:txBody>
          <a:bodyPr wrap="none" lIns="0" tIns="0" rIns="0" bIns="0" anchor="ctr">
            <a:spAutoFit/>
          </a:bodyPr>
          <a:lstStyle/>
          <a:p>
            <a:pPr>
              <a:spcBef>
                <a:spcPts val="1675"/>
              </a:spcBef>
            </a:pPr>
            <a:r>
              <a:rPr lang="en-US" sz="2000">
                <a:solidFill>
                  <a:srgbClr val="C00000"/>
                </a:solidFill>
                <a:latin typeface="N Helvetica Narrow"/>
                <a:ea typeface="N Helvetica Narrow"/>
                <a:cs typeface="N Helvetica Narrow"/>
                <a:sym typeface="N Helvetica Narrow"/>
              </a:rPr>
              <a:t>Center for British Art</a:t>
            </a:r>
          </a:p>
        </p:txBody>
      </p:sp>
      <p:sp>
        <p:nvSpPr>
          <p:cNvPr id="37" name="Rectangle 21"/>
          <p:cNvSpPr>
            <a:spLocks/>
          </p:cNvSpPr>
          <p:nvPr/>
        </p:nvSpPr>
        <p:spPr bwMode="auto">
          <a:xfrm>
            <a:off x="887413" y="4587875"/>
            <a:ext cx="1211262" cy="307975"/>
          </a:xfrm>
          <a:prstGeom prst="rect">
            <a:avLst/>
          </a:prstGeom>
          <a:noFill/>
          <a:ln w="12700">
            <a:noFill/>
            <a:miter lim="800000"/>
            <a:headEnd/>
            <a:tailEnd/>
          </a:ln>
        </p:spPr>
        <p:txBody>
          <a:bodyPr wrap="none" lIns="0" tIns="0" rIns="0" bIns="0" anchor="ctr">
            <a:spAutoFit/>
          </a:bodyPr>
          <a:lstStyle/>
          <a:p>
            <a:pPr>
              <a:spcBef>
                <a:spcPts val="1675"/>
              </a:spcBef>
            </a:pPr>
            <a:r>
              <a:rPr lang="en-US" sz="2000">
                <a:solidFill>
                  <a:srgbClr val="C00000"/>
                </a:solidFill>
                <a:latin typeface="N Helvetica Narrow"/>
                <a:ea typeface="N Helvetica Narrow"/>
                <a:cs typeface="N Helvetica Narrow"/>
                <a:sym typeface="N Helvetica Narrow"/>
              </a:rPr>
              <a:t>Art Gallery</a:t>
            </a:r>
          </a:p>
        </p:txBody>
      </p:sp>
      <p:sp>
        <p:nvSpPr>
          <p:cNvPr id="53" name="Rectangle 21"/>
          <p:cNvSpPr>
            <a:spLocks/>
          </p:cNvSpPr>
          <p:nvPr/>
        </p:nvSpPr>
        <p:spPr bwMode="auto">
          <a:xfrm>
            <a:off x="6629400" y="2276475"/>
            <a:ext cx="2401888" cy="615950"/>
          </a:xfrm>
          <a:prstGeom prst="rect">
            <a:avLst/>
          </a:prstGeom>
          <a:noFill/>
          <a:ln w="12700">
            <a:noFill/>
            <a:miter lim="800000"/>
            <a:headEnd/>
            <a:tailEnd/>
          </a:ln>
        </p:spPr>
        <p:txBody>
          <a:bodyPr lIns="0" tIns="0" rIns="0" bIns="0" anchor="ctr">
            <a:spAutoFit/>
          </a:bodyPr>
          <a:lstStyle/>
          <a:p>
            <a:pPr algn="ctr"/>
            <a:r>
              <a:rPr lang="en-US" sz="2000">
                <a:solidFill>
                  <a:srgbClr val="C00000"/>
                </a:solidFill>
                <a:latin typeface="N Helvetica Narrow"/>
                <a:ea typeface="N Helvetica Narrow"/>
                <a:cs typeface="N Helvetica Narrow"/>
                <a:sym typeface="N Helvetica Narrow"/>
              </a:rPr>
              <a:t>Collection of  Musical </a:t>
            </a:r>
          </a:p>
          <a:p>
            <a:pPr algn="ctr"/>
            <a:r>
              <a:rPr lang="en-US" sz="2000">
                <a:solidFill>
                  <a:srgbClr val="C00000"/>
                </a:solidFill>
                <a:latin typeface="N Helvetica Narrow"/>
                <a:ea typeface="N Helvetica Narrow"/>
                <a:cs typeface="N Helvetica Narrow"/>
                <a:sym typeface="N Helvetica Narrow"/>
              </a:rPr>
              <a:t>Instruments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dissolv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dissolve">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65"/>
                                        </p:tgtEl>
                                      </p:cBhvr>
                                    </p:animEffect>
                                    <p:set>
                                      <p:cBhvr>
                                        <p:cTn id="25" dur="1" fill="hold">
                                          <p:stCondLst>
                                            <p:cond delay="1999"/>
                                          </p:stCondLst>
                                        </p:cTn>
                                        <p:tgtEl>
                                          <p:spTgt spid="6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66"/>
                                        </p:tgtEl>
                                      </p:cBhvr>
                                    </p:animEffect>
                                    <p:set>
                                      <p:cBhvr>
                                        <p:cTn id="28" dur="1" fill="hold">
                                          <p:stCondLst>
                                            <p:cond delay="1999"/>
                                          </p:stCondLst>
                                        </p:cTn>
                                        <p:tgtEl>
                                          <p:spTgt spid="6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3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3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3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3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3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3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3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3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3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3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3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3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3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3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3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3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632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63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63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632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63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63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634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634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grpId="0" nodeType="afterEffect">
                                  <p:stCondLst>
                                    <p:cond delay="500"/>
                                  </p:stCondLst>
                                  <p:childTnLst>
                                    <p:set>
                                      <p:cBhvr>
                                        <p:cTn id="117" dur="1" fill="hold">
                                          <p:stCondLst>
                                            <p:cond delay="0"/>
                                          </p:stCondLst>
                                        </p:cTn>
                                        <p:tgtEl>
                                          <p:spTgt spid="51"/>
                                        </p:tgtEl>
                                        <p:attrNameLst>
                                          <p:attrName>style.visibility</p:attrName>
                                        </p:attrNameLst>
                                      </p:cBhvr>
                                      <p:to>
                                        <p:strVal val="visible"/>
                                      </p:to>
                                    </p:set>
                                  </p:childTnLst>
                                </p:cTn>
                              </p:par>
                            </p:childTnLst>
                          </p:cTn>
                        </p:par>
                        <p:par>
                          <p:cTn id="118" fill="hold">
                            <p:stCondLst>
                              <p:cond delay="500"/>
                            </p:stCondLst>
                            <p:childTnLst>
                              <p:par>
                                <p:cTn id="119" presetID="1" presetClass="entr" presetSubtype="0" fill="hold" grpId="0" nodeType="afterEffect">
                                  <p:stCondLst>
                                    <p:cond delay="500"/>
                                  </p:stCondLst>
                                  <p:childTnLst>
                                    <p:set>
                                      <p:cBhvr>
                                        <p:cTn id="120" dur="1" fill="hold">
                                          <p:stCondLst>
                                            <p:cond delay="0"/>
                                          </p:stCondLst>
                                        </p:cTn>
                                        <p:tgtEl>
                                          <p:spTgt spid="45"/>
                                        </p:tgtEl>
                                        <p:attrNameLst>
                                          <p:attrName>style.visibility</p:attrName>
                                        </p:attrNameLst>
                                      </p:cBhvr>
                                      <p:to>
                                        <p:strVal val="visible"/>
                                      </p:to>
                                    </p:set>
                                  </p:childTnLst>
                                </p:cTn>
                              </p:par>
                            </p:childTnLst>
                          </p:cTn>
                        </p:par>
                        <p:par>
                          <p:cTn id="121" fill="hold">
                            <p:stCondLst>
                              <p:cond delay="1000"/>
                            </p:stCondLst>
                            <p:childTnLst>
                              <p:par>
                                <p:cTn id="122" presetID="1" presetClass="entr" presetSubtype="0" fill="hold" grpId="0" nodeType="afterEffect">
                                  <p:stCondLst>
                                    <p:cond delay="500"/>
                                  </p:stCondLst>
                                  <p:childTnLst>
                                    <p:set>
                                      <p:cBhvr>
                                        <p:cTn id="123" dur="1" fill="hold">
                                          <p:stCondLst>
                                            <p:cond delay="0"/>
                                          </p:stCondLst>
                                        </p:cTn>
                                        <p:tgtEl>
                                          <p:spTgt spid="46"/>
                                        </p:tgtEl>
                                        <p:attrNameLst>
                                          <p:attrName>style.visibility</p:attrName>
                                        </p:attrNameLst>
                                      </p:cBhvr>
                                      <p:to>
                                        <p:strVal val="visible"/>
                                      </p:to>
                                    </p:set>
                                  </p:childTnLst>
                                </p:cTn>
                              </p:par>
                            </p:childTnLst>
                          </p:cTn>
                        </p:par>
                        <p:par>
                          <p:cTn id="124" fill="hold">
                            <p:stCondLst>
                              <p:cond delay="1500"/>
                            </p:stCondLst>
                            <p:childTnLst>
                              <p:par>
                                <p:cTn id="125" presetID="1" presetClass="entr" presetSubtype="0" fill="hold" grpId="0" nodeType="afterEffect">
                                  <p:stCondLst>
                                    <p:cond delay="500"/>
                                  </p:stCondLst>
                                  <p:childTnLst>
                                    <p:set>
                                      <p:cBhvr>
                                        <p:cTn id="126" dur="1" fill="hold">
                                          <p:stCondLst>
                                            <p:cond delay="0"/>
                                          </p:stCondLst>
                                        </p:cTn>
                                        <p:tgtEl>
                                          <p:spTgt spid="49"/>
                                        </p:tgtEl>
                                        <p:attrNameLst>
                                          <p:attrName>style.visibility</p:attrName>
                                        </p:attrNameLst>
                                      </p:cBhvr>
                                      <p:to>
                                        <p:strVal val="visible"/>
                                      </p:to>
                                    </p:set>
                                  </p:childTnLst>
                                </p:cTn>
                              </p:par>
                            </p:childTnLst>
                          </p:cTn>
                        </p:par>
                        <p:par>
                          <p:cTn id="127" fill="hold">
                            <p:stCondLst>
                              <p:cond delay="2000"/>
                            </p:stCondLst>
                            <p:childTnLst>
                              <p:par>
                                <p:cTn id="128" presetID="1" presetClass="entr" presetSubtype="0" fill="hold" grpId="0" nodeType="afterEffect">
                                  <p:stCondLst>
                                    <p:cond delay="500"/>
                                  </p:stCondLst>
                                  <p:childTnLst>
                                    <p:set>
                                      <p:cBhvr>
                                        <p:cTn id="129" dur="1" fill="hold">
                                          <p:stCondLst>
                                            <p:cond delay="0"/>
                                          </p:stCondLst>
                                        </p:cTn>
                                        <p:tgtEl>
                                          <p:spTgt spid="55"/>
                                        </p:tgtEl>
                                        <p:attrNameLst>
                                          <p:attrName>style.visibility</p:attrName>
                                        </p:attrNameLst>
                                      </p:cBhvr>
                                      <p:to>
                                        <p:strVal val="visible"/>
                                      </p:to>
                                    </p:set>
                                  </p:childTnLst>
                                </p:cTn>
                              </p:par>
                            </p:childTnLst>
                          </p:cTn>
                        </p:par>
                        <p:par>
                          <p:cTn id="130" fill="hold">
                            <p:stCondLst>
                              <p:cond delay="2500"/>
                            </p:stCondLst>
                            <p:childTnLst>
                              <p:par>
                                <p:cTn id="131" presetID="1" presetClass="entr" presetSubtype="0" fill="hold" grpId="0" nodeType="afterEffect">
                                  <p:stCondLst>
                                    <p:cond delay="500"/>
                                  </p:stCondLst>
                                  <p:childTnLst>
                                    <p:set>
                                      <p:cBhvr>
                                        <p:cTn id="132" dur="1" fill="hold">
                                          <p:stCondLst>
                                            <p:cond delay="0"/>
                                          </p:stCondLst>
                                        </p:cTn>
                                        <p:tgtEl>
                                          <p:spTgt spid="47"/>
                                        </p:tgtEl>
                                        <p:attrNameLst>
                                          <p:attrName>style.visibility</p:attrName>
                                        </p:attrNameLst>
                                      </p:cBhvr>
                                      <p:to>
                                        <p:strVal val="visible"/>
                                      </p:to>
                                    </p:set>
                                  </p:childTnLst>
                                </p:cTn>
                              </p:par>
                            </p:childTnLst>
                          </p:cTn>
                        </p:par>
                        <p:par>
                          <p:cTn id="133" fill="hold">
                            <p:stCondLst>
                              <p:cond delay="3000"/>
                            </p:stCondLst>
                            <p:childTnLst>
                              <p:par>
                                <p:cTn id="134" presetID="1" presetClass="entr" presetSubtype="0" fill="hold" grpId="0" nodeType="afterEffect">
                                  <p:stCondLst>
                                    <p:cond delay="500"/>
                                  </p:stCondLst>
                                  <p:childTnLst>
                                    <p:set>
                                      <p:cBhvr>
                                        <p:cTn id="13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2" grpId="0"/>
      <p:bldP spid="56344" grpId="0" animBg="1"/>
      <p:bldP spid="56345" grpId="0" animBg="1"/>
      <p:bldP spid="56346" grpId="0" animBg="1"/>
      <p:bldP spid="56347" grpId="0" animBg="1"/>
      <p:bldP spid="56348" grpId="0" animBg="1"/>
      <p:bldP spid="56349" grpId="0" animBg="1"/>
      <p:bldP spid="56350" grpId="0" animBg="1"/>
      <p:bldP spid="56351" grpId="0" animBg="1"/>
      <p:bldP spid="32" grpId="0" animBg="1"/>
      <p:bldP spid="33" grpId="0" animBg="1"/>
      <p:bldP spid="34" grpId="0" animBg="1"/>
      <p:bldP spid="35" grpId="0" animBg="1"/>
      <p:bldP spid="38" grpId="0" animBg="1"/>
      <p:bldP spid="39" grpId="0" animBg="1"/>
      <p:bldP spid="41" grpId="0"/>
      <p:bldP spid="42" grpId="0" animBg="1"/>
      <p:bldP spid="43" grpId="0" animBg="1"/>
      <p:bldP spid="44" grpId="0"/>
      <p:bldP spid="45" grpId="0" animBg="1"/>
      <p:bldP spid="46" grpId="0" animBg="1"/>
      <p:bldP spid="47" grpId="0" animBg="1"/>
      <p:bldP spid="48" grpId="0" animBg="1"/>
      <p:bldP spid="49" grpId="0" animBg="1"/>
      <p:bldP spid="50" grpId="0" animBg="1"/>
      <p:bldP spid="51" grpId="0" animBg="1"/>
      <p:bldP spid="54" grpId="0" animBg="1"/>
      <p:bldP spid="55" grpId="0" animBg="1"/>
      <p:bldP spid="57" grpId="0" animBg="1"/>
      <p:bldP spid="59" grpId="0" animBg="1"/>
      <p:bldP spid="36" grpId="0"/>
      <p:bldP spid="37"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553C97B-1B2B-40F5-A388-A2DE75F9361E}" type="slidenum">
              <a:rPr lang="en-US" smtClean="0"/>
              <a:pPr>
                <a:defRPr/>
              </a:pPr>
              <a:t>8</a:t>
            </a:fld>
            <a:endParaRPr lang="en-US" dirty="0"/>
          </a:p>
        </p:txBody>
      </p:sp>
      <p:sp>
        <p:nvSpPr>
          <p:cNvPr id="3" name="Rectangle 2"/>
          <p:cNvSpPr/>
          <p:nvPr/>
        </p:nvSpPr>
        <p:spPr>
          <a:xfrm>
            <a:off x="461963" y="2506663"/>
            <a:ext cx="8224837" cy="985837"/>
          </a:xfrm>
          <a:prstGeom prst="rect">
            <a:avLst/>
          </a:prstGeom>
        </p:spPr>
        <p:txBody>
          <a:bodyPr>
            <a:spAutoFit/>
          </a:bodyPr>
          <a:lstStyle/>
          <a:p>
            <a:pPr>
              <a:defRPr/>
            </a:pPr>
            <a:endParaRPr lang="en-US" i="1" dirty="0"/>
          </a:p>
          <a:p>
            <a:pPr marL="342900" indent="-342900">
              <a:defRPr/>
            </a:pPr>
            <a:endParaRPr lang="en-US" sz="2000" i="1" dirty="0"/>
          </a:p>
          <a:p>
            <a:pPr>
              <a:defRPr/>
            </a:pPr>
            <a:endParaRPr lang="en-US" sz="2000" i="1" dirty="0"/>
          </a:p>
        </p:txBody>
      </p:sp>
      <p:sp>
        <p:nvSpPr>
          <p:cNvPr id="10244" name="TextBox 4"/>
          <p:cNvSpPr txBox="1">
            <a:spLocks noChangeArrowheads="1"/>
          </p:cNvSpPr>
          <p:nvPr/>
        </p:nvSpPr>
        <p:spPr bwMode="auto">
          <a:xfrm>
            <a:off x="461963" y="649288"/>
            <a:ext cx="7950200" cy="1570037"/>
          </a:xfrm>
          <a:prstGeom prst="rect">
            <a:avLst/>
          </a:prstGeom>
          <a:noFill/>
          <a:ln w="9525">
            <a:noFill/>
            <a:miter lim="800000"/>
            <a:headEnd/>
            <a:tailEnd/>
          </a:ln>
        </p:spPr>
        <p:txBody>
          <a:bodyPr>
            <a:spAutoFit/>
          </a:bodyPr>
          <a:lstStyle/>
          <a:p>
            <a:r>
              <a:rPr lang="en-US" sz="2400" i="1"/>
              <a:t>Some aspects of the University’s administrative structure present challenges for LAM collaborations. For these collaborations to be sustainable, the following need to be recognized:</a:t>
            </a:r>
          </a:p>
        </p:txBody>
      </p:sp>
      <p:sp>
        <p:nvSpPr>
          <p:cNvPr id="6" name="TextBox 5"/>
          <p:cNvSpPr txBox="1">
            <a:spLocks noChangeArrowheads="1"/>
          </p:cNvSpPr>
          <p:nvPr/>
        </p:nvSpPr>
        <p:spPr bwMode="auto">
          <a:xfrm>
            <a:off x="1154113" y="2476500"/>
            <a:ext cx="6759575" cy="1016000"/>
          </a:xfrm>
          <a:prstGeom prst="rect">
            <a:avLst/>
          </a:prstGeom>
          <a:noFill/>
          <a:ln w="9525">
            <a:noFill/>
            <a:miter lim="800000"/>
            <a:headEnd/>
            <a:tailEnd/>
          </a:ln>
        </p:spPr>
        <p:txBody>
          <a:bodyPr>
            <a:spAutoFit/>
          </a:bodyPr>
          <a:lstStyle/>
          <a:p>
            <a:r>
              <a:rPr lang="en-US" sz="2000" i="1"/>
              <a:t>1. The University’s funding approach is decentralized and based largely on donor/funder loyalties to specific departments, programs, and collections. </a:t>
            </a:r>
          </a:p>
        </p:txBody>
      </p:sp>
      <p:sp>
        <p:nvSpPr>
          <p:cNvPr id="7" name="TextBox 6"/>
          <p:cNvSpPr txBox="1">
            <a:spLocks noChangeArrowheads="1"/>
          </p:cNvSpPr>
          <p:nvPr/>
        </p:nvSpPr>
        <p:spPr bwMode="auto">
          <a:xfrm>
            <a:off x="1154113" y="3775075"/>
            <a:ext cx="6759575" cy="1016000"/>
          </a:xfrm>
          <a:prstGeom prst="rect">
            <a:avLst/>
          </a:prstGeom>
          <a:noFill/>
          <a:ln w="9525">
            <a:noFill/>
            <a:miter lim="800000"/>
            <a:headEnd/>
            <a:tailEnd/>
          </a:ln>
        </p:spPr>
        <p:txBody>
          <a:bodyPr>
            <a:spAutoFit/>
          </a:bodyPr>
          <a:lstStyle/>
          <a:p>
            <a:r>
              <a:rPr lang="en-US" sz="2000" i="1"/>
              <a:t>2. The University’s organizational hierarchy makes the decision-making process difficult to navigate across reporting lines. </a:t>
            </a:r>
          </a:p>
        </p:txBody>
      </p:sp>
      <p:sp>
        <p:nvSpPr>
          <p:cNvPr id="8" name="TextBox 7"/>
          <p:cNvSpPr txBox="1">
            <a:spLocks noChangeArrowheads="1"/>
          </p:cNvSpPr>
          <p:nvPr/>
        </p:nvSpPr>
        <p:spPr bwMode="auto">
          <a:xfrm>
            <a:off x="1154113" y="5076825"/>
            <a:ext cx="6759575" cy="708025"/>
          </a:xfrm>
          <a:prstGeom prst="rect">
            <a:avLst/>
          </a:prstGeom>
          <a:noFill/>
          <a:ln w="9525">
            <a:noFill/>
            <a:miter lim="800000"/>
            <a:headEnd/>
            <a:tailEnd/>
          </a:ln>
        </p:spPr>
        <p:txBody>
          <a:bodyPr>
            <a:spAutoFit/>
          </a:bodyPr>
          <a:lstStyle/>
          <a:p>
            <a:r>
              <a:rPr lang="en-US" sz="2000" i="1"/>
              <a:t>3. University committees act independently, yet their agendas often overlap.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304800" y="381000"/>
            <a:ext cx="8582025" cy="642938"/>
          </a:xfrm>
        </p:spPr>
        <p:txBody>
          <a:bodyPr lIns="64291" tIns="32146" rIns="0" bIns="32146"/>
          <a:lstStyle/>
          <a:p>
            <a:r>
              <a:rPr lang="en-US" sz="3600" smtClean="0">
                <a:solidFill>
                  <a:srgbClr val="423F3C"/>
                </a:solidFill>
                <a:cs typeface="Helvetica" pitchFamily="34" charset="0"/>
                <a:sym typeface="Helvetica" pitchFamily="34" charset="0"/>
              </a:rPr>
              <a:t>Timeline of Digital Management Planning</a:t>
            </a:r>
            <a:endParaRPr lang="en-US" sz="3600" smtClean="0">
              <a:solidFill>
                <a:srgbClr val="423F3C"/>
              </a:solidFill>
              <a:ea typeface="ヒラギノ角ゴ ProN W6"/>
              <a:cs typeface="ヒラギノ角ゴ ProN W6"/>
              <a:sym typeface="Helvetica" pitchFamily="34" charset="0"/>
            </a:endParaRPr>
          </a:p>
        </p:txBody>
      </p:sp>
      <p:graphicFrame>
        <p:nvGraphicFramePr>
          <p:cNvPr id="19458" name="Group 2"/>
          <p:cNvGraphicFramePr>
            <a:graphicFrameLocks noGrp="1"/>
          </p:cNvGraphicFramePr>
          <p:nvPr/>
        </p:nvGraphicFramePr>
        <p:xfrm>
          <a:off x="228600" y="2012950"/>
          <a:ext cx="8610600" cy="4539552"/>
        </p:xfrm>
        <a:graphic>
          <a:graphicData uri="http://schemas.openxmlformats.org/drawingml/2006/table">
            <a:tbl>
              <a:tblPr/>
              <a:tblGrid>
                <a:gridCol w="1076325"/>
                <a:gridCol w="1076325"/>
                <a:gridCol w="1076325"/>
                <a:gridCol w="1076325"/>
                <a:gridCol w="1076325"/>
                <a:gridCol w="1076325"/>
                <a:gridCol w="1076325"/>
                <a:gridCol w="1076325"/>
              </a:tblGrid>
              <a:tr h="56744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254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6744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254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6744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254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6744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254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6744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254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6744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6744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a:ln>
                          <a:noFill/>
                        </a:ln>
                        <a:solidFill>
                          <a:srgbClr val="423F3C"/>
                        </a:solidFill>
                        <a:effectLst/>
                        <a:latin typeface="Arial Narrow Bold" charset="0"/>
                        <a:ea typeface="ヒラギノ角ゴ ProN W6" pitchFamily="-108" charset="-128"/>
                        <a:cs typeface="ヒラギノ角ゴ ProN W6" pitchFamily="-108" charset="-128"/>
                        <a:sym typeface="Arial Narrow Bold" charset="0"/>
                      </a:endParaRPr>
                    </a:p>
                  </a:txBody>
                  <a:tcPr marL="44648" marR="44648" marT="44648" marB="44648" anchor="ctr" horzOverflow="overflow">
                    <a:lnL w="952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6744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rgbClr val="423F3C"/>
                          </a:solidFill>
                          <a:effectLst/>
                          <a:latin typeface="Arial Narrow Bold" charset="0"/>
                          <a:ea typeface="Arial Narrow Bold" charset="0"/>
                          <a:cs typeface="Arial Narrow Bold" charset="0"/>
                          <a:sym typeface="Arial Narrow Bold" charset="0"/>
                        </a:rPr>
                        <a:t>2002</a:t>
                      </a:r>
                    </a:p>
                  </a:txBody>
                  <a:tcPr marL="44648" marR="44648" marT="44648" marB="44648" horzOverflow="overflow">
                    <a:lnL w="254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rgbClr val="423F3C"/>
                          </a:solidFill>
                          <a:effectLst/>
                          <a:latin typeface="Arial Narrow Bold" charset="0"/>
                          <a:ea typeface="Arial Narrow Bold" charset="0"/>
                          <a:cs typeface="Arial Narrow Bold" charset="0"/>
                          <a:sym typeface="Arial Narrow Bold" charset="0"/>
                        </a:rPr>
                        <a:t>2003</a:t>
                      </a:r>
                    </a:p>
                  </a:txBody>
                  <a:tcPr marL="44648" marR="44648" marT="44648" marB="44648"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rgbClr val="423F3C"/>
                          </a:solidFill>
                          <a:effectLst/>
                          <a:latin typeface="Arial Narrow Bold" charset="0"/>
                          <a:ea typeface="Arial Narrow Bold" charset="0"/>
                          <a:cs typeface="Arial Narrow Bold" charset="0"/>
                          <a:sym typeface="Arial Narrow Bold" charset="0"/>
                        </a:rPr>
                        <a:t>2004</a:t>
                      </a:r>
                    </a:p>
                  </a:txBody>
                  <a:tcPr marL="44648" marR="44648" marT="44648" marB="44648"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rgbClr val="423F3C"/>
                          </a:solidFill>
                          <a:effectLst/>
                          <a:latin typeface="Arial Narrow Bold" charset="0"/>
                          <a:ea typeface="Arial Narrow Bold" charset="0"/>
                          <a:cs typeface="Arial Narrow Bold" charset="0"/>
                          <a:sym typeface="Arial Narrow Bold" charset="0"/>
                        </a:rPr>
                        <a:t>2005</a:t>
                      </a:r>
                    </a:p>
                  </a:txBody>
                  <a:tcPr marL="44648" marR="44648" marT="44648" marB="44648"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rgbClr val="423F3C"/>
                          </a:solidFill>
                          <a:effectLst/>
                          <a:latin typeface="Arial Narrow Bold" charset="0"/>
                          <a:ea typeface="Arial Narrow Bold" charset="0"/>
                          <a:cs typeface="Arial Narrow Bold" charset="0"/>
                          <a:sym typeface="Arial Narrow Bold" charset="0"/>
                        </a:rPr>
                        <a:t>2006</a:t>
                      </a:r>
                    </a:p>
                  </a:txBody>
                  <a:tcPr marL="44648" marR="44648" marT="44648" marB="44648"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rgbClr val="423F3C"/>
                          </a:solidFill>
                          <a:effectLst/>
                          <a:latin typeface="Arial Narrow Bold" charset="0"/>
                          <a:ea typeface="Arial Narrow Bold" charset="0"/>
                          <a:cs typeface="Arial Narrow Bold" charset="0"/>
                          <a:sym typeface="Arial Narrow Bold" charset="0"/>
                        </a:rPr>
                        <a:t>2007</a:t>
                      </a:r>
                    </a:p>
                  </a:txBody>
                  <a:tcPr marL="44648" marR="44648" marT="44648" marB="44648"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rgbClr val="423F3C"/>
                          </a:solidFill>
                          <a:effectLst/>
                          <a:latin typeface="Arial Narrow Bold" charset="0"/>
                          <a:ea typeface="Arial Narrow Bold" charset="0"/>
                          <a:cs typeface="Arial Narrow Bold" charset="0"/>
                          <a:sym typeface="Arial Narrow Bold" charset="0"/>
                        </a:rPr>
                        <a:t>2008</a:t>
                      </a:r>
                    </a:p>
                  </a:txBody>
                  <a:tcPr marL="44648" marR="44648" marT="44648" marB="44648"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rgbClr val="423F3C"/>
                          </a:solidFill>
                          <a:effectLst/>
                          <a:latin typeface="Arial Narrow Bold" charset="0"/>
                          <a:ea typeface="Arial Narrow Bold" charset="0"/>
                          <a:cs typeface="Arial Narrow Bold" charset="0"/>
                          <a:sym typeface="Arial Narrow Bold" charset="0"/>
                        </a:rPr>
                        <a:t>2009</a:t>
                      </a:r>
                    </a:p>
                  </a:txBody>
                  <a:tcPr marL="44648" marR="44648" marT="44648" marB="44648" horzOverflow="overflow">
                    <a:lnL w="952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667" name="Line 211"/>
          <p:cNvSpPr>
            <a:spLocks noChangeShapeType="1"/>
          </p:cNvSpPr>
          <p:nvPr/>
        </p:nvSpPr>
        <p:spPr bwMode="auto">
          <a:xfrm>
            <a:off x="304800" y="5410200"/>
            <a:ext cx="3370263" cy="0"/>
          </a:xfrm>
          <a:prstGeom prst="line">
            <a:avLst/>
          </a:prstGeom>
          <a:noFill/>
          <a:ln w="76200">
            <a:solidFill>
              <a:srgbClr val="BC3451"/>
            </a:solidFill>
            <a:miter lim="800000"/>
            <a:headEnd type="oval" w="med" len="med"/>
            <a:tailEnd type="oval" w="med" len="med"/>
          </a:ln>
        </p:spPr>
        <p:txBody>
          <a:bodyPr lIns="0" tIns="0" rIns="0" bIns="0"/>
          <a:lstStyle/>
          <a:p>
            <a:endParaRPr lang="en-US"/>
          </a:p>
        </p:txBody>
      </p:sp>
      <p:sp>
        <p:nvSpPr>
          <p:cNvPr id="19668" name="Rectangle 212"/>
          <p:cNvSpPr>
            <a:spLocks/>
          </p:cNvSpPr>
          <p:nvPr/>
        </p:nvSpPr>
        <p:spPr bwMode="auto">
          <a:xfrm>
            <a:off x="457200" y="5105400"/>
            <a:ext cx="2514600" cy="152400"/>
          </a:xfrm>
          <a:prstGeom prst="rect">
            <a:avLst/>
          </a:prstGeom>
          <a:noFill/>
          <a:ln w="12700">
            <a:noFill/>
            <a:miter lim="800000"/>
            <a:headEnd/>
            <a:tailEnd/>
          </a:ln>
        </p:spPr>
        <p:txBody>
          <a:bodyPr lIns="0" tIns="0" rIns="0" bIns="0" anchor="b"/>
          <a:lstStyle/>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ITS Digital Landscapes Group</a:t>
            </a:r>
          </a:p>
        </p:txBody>
      </p:sp>
      <p:sp>
        <p:nvSpPr>
          <p:cNvPr id="19669" name="Line 213"/>
          <p:cNvSpPr>
            <a:spLocks noChangeShapeType="1"/>
          </p:cNvSpPr>
          <p:nvPr/>
        </p:nvSpPr>
        <p:spPr bwMode="auto">
          <a:xfrm>
            <a:off x="457200" y="4800600"/>
            <a:ext cx="1470025" cy="0"/>
          </a:xfrm>
          <a:prstGeom prst="line">
            <a:avLst/>
          </a:prstGeom>
          <a:noFill/>
          <a:ln w="76200">
            <a:solidFill>
              <a:srgbClr val="9B5D37"/>
            </a:solidFill>
            <a:miter lim="800000"/>
            <a:headEnd type="oval" w="med" len="med"/>
            <a:tailEnd type="oval" w="med" len="med"/>
          </a:ln>
        </p:spPr>
        <p:txBody>
          <a:bodyPr lIns="0" tIns="0" rIns="0" bIns="0"/>
          <a:lstStyle/>
          <a:p>
            <a:endParaRPr lang="en-US"/>
          </a:p>
        </p:txBody>
      </p:sp>
      <p:sp>
        <p:nvSpPr>
          <p:cNvPr id="19670" name="Rectangle 214"/>
          <p:cNvSpPr>
            <a:spLocks/>
          </p:cNvSpPr>
          <p:nvPr/>
        </p:nvSpPr>
        <p:spPr bwMode="auto">
          <a:xfrm>
            <a:off x="533400" y="4419600"/>
            <a:ext cx="1524000" cy="304800"/>
          </a:xfrm>
          <a:prstGeom prst="rect">
            <a:avLst/>
          </a:prstGeom>
          <a:noFill/>
          <a:ln w="12700">
            <a:noFill/>
            <a:miter lim="800000"/>
            <a:headEnd/>
            <a:tailEnd/>
          </a:ln>
        </p:spPr>
        <p:txBody>
          <a:bodyPr lIns="0" tIns="0" rIns="0" bIns="0" anchor="b"/>
          <a:lstStyle/>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Provost’s Digital</a:t>
            </a:r>
            <a:br>
              <a:rPr lang="en-US" sz="1300" b="1">
                <a:solidFill>
                  <a:srgbClr val="423F3C"/>
                </a:solidFill>
                <a:latin typeface="Helvetica" pitchFamily="34" charset="0"/>
                <a:cs typeface="Helvetica" pitchFamily="34" charset="0"/>
                <a:sym typeface="Helvetica" pitchFamily="34" charset="0"/>
              </a:rPr>
            </a:br>
            <a:r>
              <a:rPr lang="en-US" sz="1300" b="1">
                <a:solidFill>
                  <a:srgbClr val="423F3C"/>
                </a:solidFill>
                <a:latin typeface="Helvetica" pitchFamily="34" charset="0"/>
                <a:cs typeface="Helvetica" pitchFamily="34" charset="0"/>
                <a:sym typeface="Helvetica" pitchFamily="34" charset="0"/>
              </a:rPr>
              <a:t>Inventory </a:t>
            </a:r>
          </a:p>
        </p:txBody>
      </p:sp>
      <p:sp>
        <p:nvSpPr>
          <p:cNvPr id="19671" name="Line 215"/>
          <p:cNvSpPr>
            <a:spLocks noChangeShapeType="1"/>
          </p:cNvSpPr>
          <p:nvPr/>
        </p:nvSpPr>
        <p:spPr bwMode="auto">
          <a:xfrm>
            <a:off x="1981200" y="4800600"/>
            <a:ext cx="5340350" cy="0"/>
          </a:xfrm>
          <a:prstGeom prst="line">
            <a:avLst/>
          </a:prstGeom>
          <a:noFill/>
          <a:ln w="76200">
            <a:solidFill>
              <a:srgbClr val="9B5D37"/>
            </a:solidFill>
            <a:miter lim="800000"/>
            <a:headEnd/>
            <a:tailEnd type="oval" w="med" len="med"/>
          </a:ln>
        </p:spPr>
        <p:txBody>
          <a:bodyPr lIns="0" tIns="0" rIns="0" bIns="0"/>
          <a:lstStyle/>
          <a:p>
            <a:endParaRPr lang="en-US"/>
          </a:p>
        </p:txBody>
      </p:sp>
      <p:sp>
        <p:nvSpPr>
          <p:cNvPr id="19672" name="Rectangle 216"/>
          <p:cNvSpPr>
            <a:spLocks/>
          </p:cNvSpPr>
          <p:nvPr/>
        </p:nvSpPr>
        <p:spPr bwMode="auto">
          <a:xfrm>
            <a:off x="2286000" y="4648200"/>
            <a:ext cx="3657600" cy="76200"/>
          </a:xfrm>
          <a:prstGeom prst="rect">
            <a:avLst/>
          </a:prstGeom>
          <a:noFill/>
          <a:ln w="12700">
            <a:noFill/>
            <a:miter lim="800000"/>
            <a:headEnd/>
            <a:tailEnd/>
          </a:ln>
        </p:spPr>
        <p:txBody>
          <a:bodyPr lIns="0" tIns="0" rIns="0" bIns="0" anchor="b"/>
          <a:lstStyle/>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Library Integrated Access Program</a:t>
            </a:r>
          </a:p>
        </p:txBody>
      </p:sp>
      <p:sp>
        <p:nvSpPr>
          <p:cNvPr id="19673" name="Line 217"/>
          <p:cNvSpPr>
            <a:spLocks noChangeShapeType="1"/>
          </p:cNvSpPr>
          <p:nvPr/>
        </p:nvSpPr>
        <p:spPr bwMode="auto">
          <a:xfrm>
            <a:off x="3657600" y="5410200"/>
            <a:ext cx="2776538" cy="0"/>
          </a:xfrm>
          <a:prstGeom prst="line">
            <a:avLst/>
          </a:prstGeom>
          <a:noFill/>
          <a:ln w="76200">
            <a:solidFill>
              <a:srgbClr val="BC3451"/>
            </a:solidFill>
            <a:miter lim="800000"/>
            <a:headEnd/>
            <a:tailEnd type="oval" w="med" len="med"/>
          </a:ln>
        </p:spPr>
        <p:txBody>
          <a:bodyPr lIns="0" tIns="0" rIns="0" bIns="0"/>
          <a:lstStyle/>
          <a:p>
            <a:endParaRPr lang="en-US"/>
          </a:p>
        </p:txBody>
      </p:sp>
      <p:sp>
        <p:nvSpPr>
          <p:cNvPr id="19674" name="Rectangle 218"/>
          <p:cNvSpPr>
            <a:spLocks/>
          </p:cNvSpPr>
          <p:nvPr/>
        </p:nvSpPr>
        <p:spPr bwMode="auto">
          <a:xfrm>
            <a:off x="3733800" y="5029200"/>
            <a:ext cx="2743200" cy="304800"/>
          </a:xfrm>
          <a:prstGeom prst="rect">
            <a:avLst/>
          </a:prstGeom>
          <a:noFill/>
          <a:ln w="12700">
            <a:noFill/>
            <a:miter lim="800000"/>
            <a:headEnd/>
            <a:tailEnd/>
          </a:ln>
        </p:spPr>
        <p:txBody>
          <a:bodyPr lIns="0" tIns="0" rIns="0" bIns="0" anchor="b"/>
          <a:lstStyle/>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Provost’s Advisory Committee</a:t>
            </a:r>
            <a:br>
              <a:rPr lang="en-US" sz="1300" b="1">
                <a:solidFill>
                  <a:srgbClr val="423F3C"/>
                </a:solidFill>
                <a:latin typeface="Helvetica" pitchFamily="34" charset="0"/>
                <a:cs typeface="Helvetica" pitchFamily="34" charset="0"/>
                <a:sym typeface="Helvetica" pitchFamily="34" charset="0"/>
              </a:rPr>
            </a:br>
            <a:r>
              <a:rPr lang="en-US" sz="1300" b="1">
                <a:solidFill>
                  <a:srgbClr val="423F3C"/>
                </a:solidFill>
                <a:latin typeface="Helvetica" pitchFamily="34" charset="0"/>
                <a:cs typeface="Helvetica" pitchFamily="34" charset="0"/>
                <a:sym typeface="Helvetica" pitchFamily="34" charset="0"/>
              </a:rPr>
              <a:t>On Digital Landscapes</a:t>
            </a:r>
          </a:p>
        </p:txBody>
      </p:sp>
      <p:sp>
        <p:nvSpPr>
          <p:cNvPr id="19675" name="Rectangle 219"/>
          <p:cNvSpPr>
            <a:spLocks/>
          </p:cNvSpPr>
          <p:nvPr/>
        </p:nvSpPr>
        <p:spPr bwMode="auto">
          <a:xfrm>
            <a:off x="2895600" y="4114800"/>
            <a:ext cx="2857500" cy="71438"/>
          </a:xfrm>
          <a:prstGeom prst="rect">
            <a:avLst/>
          </a:prstGeom>
          <a:noFill/>
          <a:ln w="12700">
            <a:noFill/>
            <a:miter lim="800000"/>
            <a:headEnd/>
            <a:tailEnd/>
          </a:ln>
        </p:spPr>
        <p:txBody>
          <a:bodyPr lIns="0" tIns="0" rIns="0" bIns="0" anchor="b"/>
          <a:lstStyle/>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Collections Collaborative</a:t>
            </a:r>
          </a:p>
        </p:txBody>
      </p:sp>
      <p:sp>
        <p:nvSpPr>
          <p:cNvPr id="19676" name="Line 220"/>
          <p:cNvSpPr>
            <a:spLocks noChangeShapeType="1"/>
          </p:cNvSpPr>
          <p:nvPr/>
        </p:nvSpPr>
        <p:spPr bwMode="auto">
          <a:xfrm>
            <a:off x="2819400" y="4267200"/>
            <a:ext cx="3636963" cy="0"/>
          </a:xfrm>
          <a:prstGeom prst="line">
            <a:avLst/>
          </a:prstGeom>
          <a:noFill/>
          <a:ln w="76200">
            <a:solidFill>
              <a:srgbClr val="7AA32F"/>
            </a:solidFill>
            <a:miter lim="800000"/>
            <a:headEnd type="oval" w="med" len="med"/>
            <a:tailEnd type="oval" w="med" len="med"/>
          </a:ln>
        </p:spPr>
        <p:txBody>
          <a:bodyPr lIns="0" tIns="0" rIns="0" bIns="0"/>
          <a:lstStyle/>
          <a:p>
            <a:endParaRPr lang="en-US"/>
          </a:p>
        </p:txBody>
      </p:sp>
      <p:sp>
        <p:nvSpPr>
          <p:cNvPr id="19677" name="Rectangle 221"/>
          <p:cNvSpPr>
            <a:spLocks/>
          </p:cNvSpPr>
          <p:nvPr/>
        </p:nvSpPr>
        <p:spPr bwMode="auto">
          <a:xfrm>
            <a:off x="6705600" y="3962400"/>
            <a:ext cx="571500" cy="147638"/>
          </a:xfrm>
          <a:prstGeom prst="rect">
            <a:avLst/>
          </a:prstGeom>
          <a:noFill/>
          <a:ln w="12700">
            <a:noFill/>
            <a:miter lim="800000"/>
            <a:headEnd/>
            <a:tailEnd/>
          </a:ln>
        </p:spPr>
        <p:txBody>
          <a:bodyPr lIns="0" tIns="0" rIns="0" bIns="0" anchor="b"/>
          <a:lstStyle/>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LAM</a:t>
            </a:r>
          </a:p>
        </p:txBody>
      </p:sp>
      <p:sp>
        <p:nvSpPr>
          <p:cNvPr id="19678" name="Line 222"/>
          <p:cNvSpPr>
            <a:spLocks noChangeShapeType="1"/>
          </p:cNvSpPr>
          <p:nvPr/>
        </p:nvSpPr>
        <p:spPr bwMode="auto">
          <a:xfrm>
            <a:off x="6456363" y="4267200"/>
            <a:ext cx="619125" cy="0"/>
          </a:xfrm>
          <a:prstGeom prst="line">
            <a:avLst/>
          </a:prstGeom>
          <a:noFill/>
          <a:ln w="76200">
            <a:solidFill>
              <a:srgbClr val="7AA32F"/>
            </a:solidFill>
            <a:miter lim="800000"/>
            <a:headEnd/>
            <a:tailEnd type="oval" w="med" len="med"/>
          </a:ln>
        </p:spPr>
        <p:txBody>
          <a:bodyPr lIns="0" tIns="0" rIns="0" bIns="0"/>
          <a:lstStyle/>
          <a:p>
            <a:endParaRPr lang="en-US"/>
          </a:p>
        </p:txBody>
      </p:sp>
      <p:sp>
        <p:nvSpPr>
          <p:cNvPr id="19679" name="Line 223"/>
          <p:cNvSpPr>
            <a:spLocks noChangeShapeType="1"/>
          </p:cNvSpPr>
          <p:nvPr/>
        </p:nvSpPr>
        <p:spPr bwMode="auto">
          <a:xfrm>
            <a:off x="7315200" y="1981200"/>
            <a:ext cx="1585913" cy="0"/>
          </a:xfrm>
          <a:prstGeom prst="line">
            <a:avLst/>
          </a:prstGeom>
          <a:noFill/>
          <a:ln w="76200">
            <a:solidFill>
              <a:srgbClr val="A148A2"/>
            </a:solidFill>
            <a:miter lim="800000"/>
            <a:headEnd type="oval" w="med" len="med"/>
            <a:tailEnd type="triangle" w="med" len="med"/>
          </a:ln>
        </p:spPr>
        <p:txBody>
          <a:bodyPr lIns="0" tIns="0" rIns="0" bIns="0"/>
          <a:lstStyle/>
          <a:p>
            <a:endParaRPr lang="en-US"/>
          </a:p>
        </p:txBody>
      </p:sp>
      <p:sp>
        <p:nvSpPr>
          <p:cNvPr id="19680" name="Rectangle 224"/>
          <p:cNvSpPr>
            <a:spLocks/>
          </p:cNvSpPr>
          <p:nvPr/>
        </p:nvSpPr>
        <p:spPr bwMode="auto">
          <a:xfrm>
            <a:off x="7543800" y="1828800"/>
            <a:ext cx="709613" cy="142875"/>
          </a:xfrm>
          <a:prstGeom prst="rect">
            <a:avLst/>
          </a:prstGeom>
          <a:noFill/>
          <a:ln w="12700">
            <a:noFill/>
            <a:miter lim="800000"/>
            <a:headEnd/>
            <a:tailEnd/>
          </a:ln>
        </p:spPr>
        <p:txBody>
          <a:bodyPr lIns="0" tIns="0" rIns="0" bIns="0" anchor="b"/>
          <a:lstStyle/>
          <a:p>
            <a:pPr>
              <a:lnSpc>
                <a:spcPct val="80000"/>
              </a:lnSpc>
              <a:tabLst>
                <a:tab pos="341313" algn="l"/>
              </a:tabLst>
            </a:pPr>
            <a:r>
              <a:rPr lang="en-US" sz="1400" b="1">
                <a:solidFill>
                  <a:srgbClr val="423F3C"/>
                </a:solidFill>
                <a:latin typeface="Helvetica" pitchFamily="34" charset="0"/>
                <a:cs typeface="Helvetica" pitchFamily="34" charset="0"/>
                <a:sym typeface="Helvetica" pitchFamily="34" charset="0"/>
              </a:rPr>
              <a:t>ODAI</a:t>
            </a:r>
          </a:p>
        </p:txBody>
      </p:sp>
      <p:sp>
        <p:nvSpPr>
          <p:cNvPr id="19681" name="Line 225"/>
          <p:cNvSpPr>
            <a:spLocks noChangeShapeType="1"/>
          </p:cNvSpPr>
          <p:nvPr/>
        </p:nvSpPr>
        <p:spPr bwMode="auto">
          <a:xfrm>
            <a:off x="5943600" y="3733800"/>
            <a:ext cx="2911475" cy="0"/>
          </a:xfrm>
          <a:prstGeom prst="line">
            <a:avLst/>
          </a:prstGeom>
          <a:noFill/>
          <a:ln w="76200">
            <a:solidFill>
              <a:srgbClr val="4A9070"/>
            </a:solidFill>
            <a:miter lim="800000"/>
            <a:headEnd type="oval" w="med" len="med"/>
            <a:tailEnd type="triangle" w="med" len="med"/>
          </a:ln>
        </p:spPr>
        <p:txBody>
          <a:bodyPr lIns="0" tIns="0" rIns="0" bIns="0"/>
          <a:lstStyle/>
          <a:p>
            <a:endParaRPr lang="en-US"/>
          </a:p>
        </p:txBody>
      </p:sp>
      <p:sp>
        <p:nvSpPr>
          <p:cNvPr id="19682" name="Rectangle 226"/>
          <p:cNvSpPr>
            <a:spLocks/>
          </p:cNvSpPr>
          <p:nvPr/>
        </p:nvSpPr>
        <p:spPr bwMode="auto">
          <a:xfrm>
            <a:off x="6096000" y="3429000"/>
            <a:ext cx="2714625" cy="200025"/>
          </a:xfrm>
          <a:prstGeom prst="rect">
            <a:avLst/>
          </a:prstGeom>
          <a:noFill/>
          <a:ln w="12700">
            <a:noFill/>
            <a:miter lim="800000"/>
            <a:headEnd/>
            <a:tailEnd/>
          </a:ln>
        </p:spPr>
        <p:txBody>
          <a:bodyPr lIns="0" tIns="0" rIns="0" bIns="0" anchor="b"/>
          <a:lstStyle/>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Office of Digital Dissemination</a:t>
            </a:r>
          </a:p>
        </p:txBody>
      </p:sp>
      <p:sp>
        <p:nvSpPr>
          <p:cNvPr id="19683" name="Line 227"/>
          <p:cNvSpPr>
            <a:spLocks noChangeShapeType="1"/>
          </p:cNvSpPr>
          <p:nvPr/>
        </p:nvSpPr>
        <p:spPr bwMode="auto">
          <a:xfrm>
            <a:off x="5943600" y="3124200"/>
            <a:ext cx="2911475" cy="0"/>
          </a:xfrm>
          <a:prstGeom prst="line">
            <a:avLst/>
          </a:prstGeom>
          <a:noFill/>
          <a:ln w="76200">
            <a:solidFill>
              <a:srgbClr val="467296"/>
            </a:solidFill>
            <a:miter lim="800000"/>
            <a:headEnd type="oval" w="med" len="med"/>
            <a:tailEnd type="triangle" w="med" len="med"/>
          </a:ln>
        </p:spPr>
        <p:txBody>
          <a:bodyPr lIns="0" tIns="0" rIns="0" bIns="0"/>
          <a:lstStyle/>
          <a:p>
            <a:endParaRPr lang="en-US"/>
          </a:p>
        </p:txBody>
      </p:sp>
      <p:sp>
        <p:nvSpPr>
          <p:cNvPr id="19684" name="Rectangle 228"/>
          <p:cNvSpPr>
            <a:spLocks/>
          </p:cNvSpPr>
          <p:nvPr/>
        </p:nvSpPr>
        <p:spPr bwMode="auto">
          <a:xfrm>
            <a:off x="6019800" y="2895600"/>
            <a:ext cx="2667000" cy="104775"/>
          </a:xfrm>
          <a:prstGeom prst="rect">
            <a:avLst/>
          </a:prstGeom>
          <a:noFill/>
          <a:ln w="12700">
            <a:noFill/>
            <a:miter lim="800000"/>
            <a:headEnd/>
            <a:tailEnd/>
          </a:ln>
        </p:spPr>
        <p:txBody>
          <a:bodyPr lIns="0" tIns="0" rIns="0" bIns="0" anchor="b"/>
          <a:lstStyle/>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Digital Dissemination Task Force</a:t>
            </a:r>
          </a:p>
        </p:txBody>
      </p:sp>
      <p:sp>
        <p:nvSpPr>
          <p:cNvPr id="19685" name="Line 229"/>
          <p:cNvSpPr>
            <a:spLocks noChangeShapeType="1"/>
          </p:cNvSpPr>
          <p:nvPr/>
        </p:nvSpPr>
        <p:spPr bwMode="auto">
          <a:xfrm>
            <a:off x="5943600" y="2590800"/>
            <a:ext cx="2057400" cy="0"/>
          </a:xfrm>
          <a:prstGeom prst="line">
            <a:avLst/>
          </a:prstGeom>
          <a:noFill/>
          <a:ln w="76200">
            <a:solidFill>
              <a:srgbClr val="384EAC"/>
            </a:solidFill>
            <a:miter lim="800000"/>
            <a:headEnd type="oval" w="med" len="med"/>
            <a:tailEnd type="oval" w="med" len="med"/>
          </a:ln>
        </p:spPr>
        <p:txBody>
          <a:bodyPr lIns="0" tIns="0" rIns="0" bIns="0"/>
          <a:lstStyle/>
          <a:p>
            <a:endParaRPr lang="en-US"/>
          </a:p>
        </p:txBody>
      </p:sp>
      <p:sp>
        <p:nvSpPr>
          <p:cNvPr id="19686" name="Rectangle 230"/>
          <p:cNvSpPr>
            <a:spLocks/>
          </p:cNvSpPr>
          <p:nvPr/>
        </p:nvSpPr>
        <p:spPr bwMode="auto">
          <a:xfrm>
            <a:off x="6096000" y="2209800"/>
            <a:ext cx="2105025" cy="293688"/>
          </a:xfrm>
          <a:prstGeom prst="rect">
            <a:avLst/>
          </a:prstGeom>
          <a:noFill/>
          <a:ln w="12700">
            <a:noFill/>
            <a:miter lim="800000"/>
            <a:headEnd/>
            <a:tailEnd/>
          </a:ln>
        </p:spPr>
        <p:txBody>
          <a:bodyPr lIns="0" tIns="0" rIns="0" bIns="0" anchor="b"/>
          <a:lstStyle/>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U. Council Committee</a:t>
            </a:r>
          </a:p>
          <a:p>
            <a:pPr>
              <a:lnSpc>
                <a:spcPct val="80000"/>
              </a:lnSpc>
              <a:tabLst>
                <a:tab pos="341313" algn="l"/>
              </a:tabLst>
            </a:pPr>
            <a:r>
              <a:rPr lang="en-US" sz="1300" b="1">
                <a:solidFill>
                  <a:srgbClr val="423F3C"/>
                </a:solidFill>
                <a:latin typeface="Helvetica" pitchFamily="34" charset="0"/>
                <a:cs typeface="Helvetica" pitchFamily="34" charset="0"/>
                <a:sym typeface="Helvetica" pitchFamily="34" charset="0"/>
              </a:rPr>
              <a:t>on Digital Yale</a:t>
            </a:r>
          </a:p>
        </p:txBody>
      </p:sp>
      <p:sp>
        <p:nvSpPr>
          <p:cNvPr id="24" name="Slide Number Placeholder 23"/>
          <p:cNvSpPr>
            <a:spLocks noGrp="1"/>
          </p:cNvSpPr>
          <p:nvPr>
            <p:ph type="sldNum" sz="quarter" idx="12"/>
          </p:nvPr>
        </p:nvSpPr>
        <p:spPr/>
        <p:txBody>
          <a:bodyPr/>
          <a:lstStyle/>
          <a:p>
            <a:pPr>
              <a:defRPr/>
            </a:pPr>
            <a:fld id="{A390C7E1-C347-4501-92E8-B14AEA888767}" type="slidenum">
              <a:rPr lang="en-US" smtClean="0"/>
              <a:pPr>
                <a:defRPr/>
              </a:pPr>
              <a:t>9</a:t>
            </a:fld>
            <a:endParaRPr lang="en-US" dirty="0"/>
          </a:p>
        </p:txBody>
      </p:sp>
      <p:sp>
        <p:nvSpPr>
          <p:cNvPr id="25" name="5-Point Star 24"/>
          <p:cNvSpPr/>
          <p:nvPr/>
        </p:nvSpPr>
        <p:spPr>
          <a:xfrm>
            <a:off x="6156325" y="3429000"/>
            <a:ext cx="1387475" cy="1208088"/>
          </a:xfrm>
          <a:prstGeom prst="star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6020</TotalTime>
  <Words>1806</Words>
  <Application>Microsoft Office PowerPoint</Application>
  <PresentationFormat>On-screen Show (4:3)</PresentationFormat>
  <Paragraphs>367</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Yours, Mine, Ours Leadership Through Collaboration   OCLC Forum</vt:lpstr>
      <vt:lpstr>Agenda</vt:lpstr>
      <vt:lpstr>Slide 3</vt:lpstr>
      <vt:lpstr>Slide 4</vt:lpstr>
      <vt:lpstr>Slide 5</vt:lpstr>
      <vt:lpstr>Slide 6</vt:lpstr>
      <vt:lpstr>Slide 7</vt:lpstr>
      <vt:lpstr>Slide 8</vt:lpstr>
      <vt:lpstr>Timeline of Digital Management Planning</vt:lpstr>
      <vt:lpstr>Slide 10</vt:lpstr>
      <vt:lpstr>ODAI Mission</vt:lpstr>
      <vt:lpstr>Digital Ecosystem at Yale</vt:lpstr>
      <vt:lpstr>Reporting</vt:lpstr>
      <vt:lpstr>ODAI Advisory Committee</vt:lpstr>
      <vt:lpstr>Slide 15</vt:lpstr>
      <vt:lpstr>Core Principles of Yale Digital Commons</vt:lpstr>
      <vt:lpstr>YDC Components</vt:lpstr>
      <vt:lpstr>Slide 18</vt:lpstr>
      <vt:lpstr>Slide 19</vt:lpstr>
      <vt:lpstr>Slide 20</vt:lpstr>
      <vt:lpstr>Engage all levels of the communities  but determine clear lines of decision-making.   </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mb576</dc:creator>
  <cp:lastModifiedBy>audiovisual</cp:lastModifiedBy>
  <cp:revision>452</cp:revision>
  <dcterms:created xsi:type="dcterms:W3CDTF">2010-07-06T13:24:40Z</dcterms:created>
  <dcterms:modified xsi:type="dcterms:W3CDTF">2010-09-20T18:53:32Z</dcterms:modified>
</cp:coreProperties>
</file>