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8.xml" ContentType="application/vnd.openxmlformats-officedocument.drawingml.chart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notesSlides/notesSlide31.xml" ContentType="application/vnd.openxmlformats-officedocument.presentationml.notesSlide+xml"/>
  <Override PartName="/ppt/charts/chart10.xml" ContentType="application/vnd.openxmlformats-officedocument.drawingml.chart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xls" ContentType="application/vnd.ms-exce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8"/>
  </p:notesMasterIdLst>
  <p:handoutMasterIdLst>
    <p:handoutMasterId r:id="rId49"/>
  </p:handoutMasterIdLst>
  <p:sldIdLst>
    <p:sldId id="256" r:id="rId5"/>
    <p:sldId id="321" r:id="rId6"/>
    <p:sldId id="269" r:id="rId7"/>
    <p:sldId id="319" r:id="rId8"/>
    <p:sldId id="335" r:id="rId9"/>
    <p:sldId id="287" r:id="rId10"/>
    <p:sldId id="301" r:id="rId11"/>
    <p:sldId id="289" r:id="rId12"/>
    <p:sldId id="290" r:id="rId13"/>
    <p:sldId id="291" r:id="rId14"/>
    <p:sldId id="292" r:id="rId15"/>
    <p:sldId id="293" r:id="rId16"/>
    <p:sldId id="294" r:id="rId17"/>
    <p:sldId id="300" r:id="rId18"/>
    <p:sldId id="296" r:id="rId19"/>
    <p:sldId id="297" r:id="rId20"/>
    <p:sldId id="298" r:id="rId21"/>
    <p:sldId id="299" r:id="rId22"/>
    <p:sldId id="318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322" r:id="rId33"/>
    <p:sldId id="323" r:id="rId34"/>
    <p:sldId id="324" r:id="rId35"/>
    <p:sldId id="325" r:id="rId36"/>
    <p:sldId id="326" r:id="rId37"/>
    <p:sldId id="327" r:id="rId38"/>
    <p:sldId id="328" r:id="rId39"/>
    <p:sldId id="329" r:id="rId40"/>
    <p:sldId id="330" r:id="rId41"/>
    <p:sldId id="331" r:id="rId42"/>
    <p:sldId id="332" r:id="rId43"/>
    <p:sldId id="333" r:id="rId44"/>
    <p:sldId id="334" r:id="rId45"/>
    <p:sldId id="273" r:id="rId46"/>
    <p:sldId id="320" r:id="rId47"/>
  </p:sldIdLst>
  <p:sldSz cx="9144000" cy="6858000" type="screen4x3"/>
  <p:notesSz cx="7019925" cy="9305925"/>
  <p:custDataLst>
    <p:tags r:id="rId50"/>
  </p:custDataLst>
  <p:defaultTextStyle>
    <a:defPPr>
      <a:defRPr lang="en-US"/>
    </a:defPPr>
    <a:lvl1pPr algn="l" rtl="0" fontAlgn="base">
      <a:lnSpc>
        <a:spcPct val="120000"/>
      </a:lnSpc>
      <a:spcBef>
        <a:spcPct val="50000"/>
      </a:spcBef>
      <a:spcAft>
        <a:spcPct val="0"/>
      </a:spcAft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1pPr>
    <a:lvl2pPr marL="457200" algn="l" rtl="0" fontAlgn="base">
      <a:lnSpc>
        <a:spcPct val="120000"/>
      </a:lnSpc>
      <a:spcBef>
        <a:spcPct val="50000"/>
      </a:spcBef>
      <a:spcAft>
        <a:spcPct val="0"/>
      </a:spcAft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2pPr>
    <a:lvl3pPr marL="914400" algn="l" rtl="0" fontAlgn="base">
      <a:lnSpc>
        <a:spcPct val="120000"/>
      </a:lnSpc>
      <a:spcBef>
        <a:spcPct val="50000"/>
      </a:spcBef>
      <a:spcAft>
        <a:spcPct val="0"/>
      </a:spcAft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3pPr>
    <a:lvl4pPr marL="1371600" algn="l" rtl="0" fontAlgn="base">
      <a:lnSpc>
        <a:spcPct val="120000"/>
      </a:lnSpc>
      <a:spcBef>
        <a:spcPct val="50000"/>
      </a:spcBef>
      <a:spcAft>
        <a:spcPct val="0"/>
      </a:spcAft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4pPr>
    <a:lvl5pPr marL="1828800" algn="l" rtl="0" fontAlgn="base">
      <a:lnSpc>
        <a:spcPct val="120000"/>
      </a:lnSpc>
      <a:spcBef>
        <a:spcPct val="50000"/>
      </a:spcBef>
      <a:spcAft>
        <a:spcPct val="0"/>
      </a:spcAft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000000"/>
        </a:solidFill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7600"/>
    <a:srgbClr val="2178B5"/>
    <a:srgbClr val="FFCC99"/>
    <a:srgbClr val="E69426"/>
    <a:srgbClr val="419A3C"/>
    <a:srgbClr val="5F4894"/>
    <a:srgbClr val="7D2553"/>
    <a:srgbClr val="A9316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8" autoAdjust="0"/>
    <p:restoredTop sz="63015" autoAdjust="0"/>
  </p:normalViewPr>
  <p:slideViewPr>
    <p:cSldViewPr>
      <p:cViewPr>
        <p:scale>
          <a:sx n="70" d="100"/>
          <a:sy n="70" d="100"/>
        </p:scale>
        <p:origin x="-1170" y="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690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notesViewPr>
    <p:cSldViewPr>
      <p:cViewPr varScale="1">
        <p:scale>
          <a:sx n="59" d="100"/>
          <a:sy n="59" d="100"/>
        </p:scale>
        <p:origin x="-2478" y="-78"/>
      </p:cViewPr>
      <p:guideLst>
        <p:guide orient="horz" pos="2931"/>
        <p:guide pos="221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w2k-mosis-user\Local%20Settings\Temp\Time%20of%20Use.index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\\ad\home\h\jnadal\libdata\@Preservation\TSC-Preservation%20Review.xlsx" TargetMode="External"/><Relationship Id="rId1" Type="http://schemas.openxmlformats.org/officeDocument/2006/relationships/themeOverride" Target="../theme/themeOverride6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w2k-mosis-user\Local%20Settings\Temp\Time%20of%20Use.index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look\My%20Documents\LCDP%20Research%20Project\Data\2009_UM_HT_FinalSample_090210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look\My%20Documents\LCDP%20Research%20Project\Data\2009_UM_HT_FinalSample_090210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look\My%20Documents\LCDP%20Research%20Project\Data\2009_UM_HT_FinalSample_090210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hlook\My%20Documents\LCDP%20Research%20Project\Data\2009_UM_HT_FinalSample_090210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ad\home\h\jnadal\libdata\@Preservation\TSC-Preservation%20Review.xlsx" TargetMode="External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ad\home\h\jnadal\libdata\@Preservation\TSC-Preservation%20Review.xlsx" TargetMode="External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\\ad\home\h\jnadal\libdata\@Preservation\TSC-Preservation%20Review.xlsx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Request Volume by Weekday
FY02-FY09 (total: 289,140)</a:t>
            </a:r>
          </a:p>
        </c:rich>
      </c:tx>
      <c:layout>
        <c:manualLayout>
          <c:xMode val="edge"/>
          <c:yMode val="edge"/>
          <c:x val="0.37291897891232112"/>
          <c:y val="1.9575856443719456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6.3263041065482792E-2"/>
          <c:y val="0.15660685154975529"/>
          <c:w val="0.92563817980022156"/>
          <c:h val="0.77650897226753735"/>
        </c:manualLayout>
      </c:layout>
      <c:barChart>
        <c:barDir val="col"/>
        <c:grouping val="clustered"/>
        <c:ser>
          <c:idx val="0"/>
          <c:order val="0"/>
          <c:tx>
            <c:strRef>
              <c:f>'[1]Weekday report'!$C$1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'[1]Weekday report'!$A$2:$A$8</c:f>
              <c:strCache>
                <c:ptCount val="7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  <c:pt idx="5">
                  <c:v>Saturday</c:v>
                </c:pt>
                <c:pt idx="6">
                  <c:v>Sunday</c:v>
                </c:pt>
              </c:strCache>
            </c:strRef>
          </c:cat>
          <c:val>
            <c:numRef>
              <c:f>'[1]Weekday report'!$C$2:$C$8</c:f>
              <c:numCache>
                <c:formatCode>General</c:formatCode>
                <c:ptCount val="7"/>
                <c:pt idx="0">
                  <c:v>53958</c:v>
                </c:pt>
                <c:pt idx="1">
                  <c:v>53851</c:v>
                </c:pt>
                <c:pt idx="2">
                  <c:v>52454</c:v>
                </c:pt>
                <c:pt idx="3">
                  <c:v>48506</c:v>
                </c:pt>
                <c:pt idx="4">
                  <c:v>40211</c:v>
                </c:pt>
                <c:pt idx="5">
                  <c:v>19241</c:v>
                </c:pt>
                <c:pt idx="6">
                  <c:v>20919</c:v>
                </c:pt>
              </c:numCache>
            </c:numRef>
          </c:val>
        </c:ser>
        <c:axId val="79328000"/>
        <c:axId val="79329536"/>
      </c:barChart>
      <c:catAx>
        <c:axId val="7932800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9329536"/>
        <c:crosses val="autoZero"/>
        <c:auto val="1"/>
        <c:lblAlgn val="ctr"/>
        <c:lblOffset val="100"/>
        <c:tickLblSkip val="1"/>
        <c:tickMarkSkip val="1"/>
      </c:catAx>
      <c:valAx>
        <c:axId val="79329536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9328000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pieChart>
        <c:varyColors val="1"/>
        <c:ser>
          <c:idx val="0"/>
          <c:order val="0"/>
          <c:val>
            <c:numRef>
              <c:f>hathi!$M$167:$M$169</c:f>
              <c:numCache>
                <c:formatCode>0%</c:formatCode>
                <c:ptCount val="3"/>
                <c:pt idx="0">
                  <c:v>0.50617283950617364</c:v>
                </c:pt>
                <c:pt idx="1">
                  <c:v>0.40123456790123457</c:v>
                </c:pt>
                <c:pt idx="2">
                  <c:v>9.2592592592593073E-2</c:v>
                </c:pt>
              </c:numCache>
            </c:numRef>
          </c:val>
        </c:ser>
        <c:firstSliceAng val="0"/>
      </c:pieChart>
    </c:plotArea>
    <c:plotVisOnly val="1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Request Volume by Hour
FY02-FY09 (total: 289,140)</a:t>
            </a:r>
          </a:p>
        </c:rich>
      </c:tx>
      <c:layout>
        <c:manualLayout>
          <c:xMode val="edge"/>
          <c:yMode val="edge"/>
          <c:x val="0.38734739178690442"/>
          <c:y val="1.9575856443719463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6.3263041065482792E-2"/>
          <c:y val="0.15660685154975529"/>
          <c:w val="0.92563817980022156"/>
          <c:h val="0.77650897226753812"/>
        </c:manualLayout>
      </c:layout>
      <c:barChart>
        <c:barDir val="col"/>
        <c:grouping val="clustered"/>
        <c:ser>
          <c:idx val="0"/>
          <c:order val="0"/>
          <c:tx>
            <c:strRef>
              <c:f>'[1]Hour Report'!$A$1</c:f>
              <c:strCache>
                <c:ptCount val="1"/>
                <c:pt idx="0">
                  <c:v>HOUR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'[1]Hour Report'!$A$2:$A$25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cat>
          <c:val>
            <c:numRef>
              <c:f>'[1]Hour Report'!$A$2:$A$25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val>
        </c:ser>
        <c:ser>
          <c:idx val="1"/>
          <c:order val="1"/>
          <c:tx>
            <c:strRef>
              <c:f>'[1]Hour Report'!$B$1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'[1]Hour Report'!$A$2:$A$25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cat>
          <c:val>
            <c:numRef>
              <c:f>'[1]Hour Report'!$B$2:$B$25</c:f>
              <c:numCache>
                <c:formatCode>General</c:formatCode>
                <c:ptCount val="24"/>
                <c:pt idx="0">
                  <c:v>3886</c:v>
                </c:pt>
                <c:pt idx="1">
                  <c:v>2396</c:v>
                </c:pt>
                <c:pt idx="2">
                  <c:v>1384</c:v>
                </c:pt>
                <c:pt idx="3">
                  <c:v>738</c:v>
                </c:pt>
                <c:pt idx="4">
                  <c:v>559</c:v>
                </c:pt>
                <c:pt idx="5">
                  <c:v>436</c:v>
                </c:pt>
                <c:pt idx="6">
                  <c:v>584</c:v>
                </c:pt>
                <c:pt idx="7">
                  <c:v>1141</c:v>
                </c:pt>
                <c:pt idx="8">
                  <c:v>3496</c:v>
                </c:pt>
                <c:pt idx="9">
                  <c:v>18218</c:v>
                </c:pt>
                <c:pt idx="10">
                  <c:v>25793</c:v>
                </c:pt>
                <c:pt idx="11">
                  <c:v>26027</c:v>
                </c:pt>
                <c:pt idx="12">
                  <c:v>25662</c:v>
                </c:pt>
                <c:pt idx="13">
                  <c:v>24004</c:v>
                </c:pt>
                <c:pt idx="14">
                  <c:v>27432</c:v>
                </c:pt>
                <c:pt idx="15">
                  <c:v>30419</c:v>
                </c:pt>
                <c:pt idx="16">
                  <c:v>26449</c:v>
                </c:pt>
                <c:pt idx="17">
                  <c:v>19710</c:v>
                </c:pt>
                <c:pt idx="18">
                  <c:v>14154</c:v>
                </c:pt>
                <c:pt idx="19">
                  <c:v>9315</c:v>
                </c:pt>
                <c:pt idx="20">
                  <c:v>8391</c:v>
                </c:pt>
                <c:pt idx="21">
                  <c:v>7550</c:v>
                </c:pt>
                <c:pt idx="22">
                  <c:v>6507</c:v>
                </c:pt>
                <c:pt idx="23">
                  <c:v>4889</c:v>
                </c:pt>
              </c:numCache>
            </c:numRef>
          </c:val>
        </c:ser>
        <c:axId val="79360000"/>
        <c:axId val="79361536"/>
      </c:barChart>
      <c:catAx>
        <c:axId val="7936000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9361536"/>
        <c:crosses val="autoZero"/>
        <c:auto val="1"/>
        <c:lblAlgn val="ctr"/>
        <c:lblOffset val="100"/>
        <c:tickLblSkip val="1"/>
        <c:tickMarkSkip val="1"/>
      </c:catAx>
      <c:valAx>
        <c:axId val="79361536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9360000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"/>
  <c:chart>
    <c:title>
      <c:tx>
        <c:rich>
          <a:bodyPr/>
          <a:lstStyle/>
          <a:p>
            <a:pPr>
              <a:defRPr/>
            </a:pPr>
            <a:r>
              <a:rPr lang="en-US" dirty="0"/>
              <a:t>2009 Circulation</a:t>
            </a:r>
          </a:p>
        </c:rich>
      </c:tx>
      <c:layout/>
    </c:title>
    <c:plotArea>
      <c:layout/>
      <c:pieChart>
        <c:varyColors val="1"/>
        <c:ser>
          <c:idx val="0"/>
          <c:order val="0"/>
          <c:spPr>
            <a:solidFill>
              <a:srgbClr val="2178B5"/>
            </a:solidFill>
          </c:spPr>
          <c:dPt>
            <c:idx val="0"/>
            <c:spPr>
              <a:solidFill>
                <a:srgbClr val="419A3C"/>
              </a:solidFill>
            </c:spPr>
          </c:dPt>
          <c:dLbls>
            <c:showPercent val="1"/>
            <c:showLeaderLines val="1"/>
          </c:dLbls>
          <c:cat>
            <c:strRef>
              <c:f>'Circulation Pie Charts'!$A$16:$A$17</c:f>
              <c:strCache>
                <c:ptCount val="2"/>
                <c:pt idx="0">
                  <c:v>Circulated Titles</c:v>
                </c:pt>
                <c:pt idx="1">
                  <c:v>Non-Circulated Titles</c:v>
                </c:pt>
              </c:strCache>
            </c:strRef>
          </c:cat>
          <c:val>
            <c:numRef>
              <c:f>'Circulation Pie Charts'!$B$16:$B$17</c:f>
              <c:numCache>
                <c:formatCode>General</c:formatCode>
                <c:ptCount val="2"/>
                <c:pt idx="0">
                  <c:v>11</c:v>
                </c:pt>
                <c:pt idx="1">
                  <c:v>489</c:v>
                </c:pt>
              </c:numCache>
            </c:numRef>
          </c:val>
        </c:ser>
        <c:ser>
          <c:idx val="1"/>
          <c:order val="1"/>
          <c:dLbls>
            <c:showPercent val="1"/>
            <c:showLeaderLines val="1"/>
          </c:dLbls>
          <c:cat>
            <c:strRef>
              <c:f>'Circulation Pie Charts'!$A$16:$A$17</c:f>
              <c:strCache>
                <c:ptCount val="2"/>
                <c:pt idx="0">
                  <c:v>Circulated Titles</c:v>
                </c:pt>
                <c:pt idx="1">
                  <c:v>Non-Circulated Titles</c:v>
                </c:pt>
              </c:strCache>
            </c:strRef>
          </c:cat>
          <c:val>
            <c:numRef>
              <c:f>'Circulation Pie Charts'!$C$16:$C$17</c:f>
              <c:numCache>
                <c:formatCode>0%</c:formatCode>
                <c:ptCount val="2"/>
                <c:pt idx="0">
                  <c:v>2.2000000000000016E-2</c:v>
                </c:pt>
                <c:pt idx="1">
                  <c:v>0.97800000000000065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56685606060606053"/>
          <c:y val="0.36190964765768036"/>
          <c:w val="0.41041666666666826"/>
          <c:h val="0.44830191680585507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"/>
  <c:chart>
    <c:title>
      <c:tx>
        <c:rich>
          <a:bodyPr/>
          <a:lstStyle/>
          <a:p>
            <a:pPr>
              <a:defRPr/>
            </a:pPr>
            <a:r>
              <a:rPr lang="en-US" dirty="0"/>
              <a:t>Historic Circulation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7.4403728472943714E-2"/>
          <c:y val="0.30666857364378403"/>
          <c:w val="0.44689359841461768"/>
          <c:h val="0.4382833112769699"/>
        </c:manualLayout>
      </c:layout>
      <c:pieChart>
        <c:varyColors val="1"/>
        <c:ser>
          <c:idx val="0"/>
          <c:order val="0"/>
          <c:spPr>
            <a:solidFill>
              <a:srgbClr val="5F4894"/>
            </a:solidFill>
          </c:spPr>
          <c:dPt>
            <c:idx val="0"/>
            <c:spPr>
              <a:solidFill>
                <a:srgbClr val="2178B5"/>
              </a:solidFill>
            </c:spPr>
          </c:dPt>
          <c:dPt>
            <c:idx val="1"/>
            <c:spPr>
              <a:solidFill>
                <a:srgbClr val="419A3C"/>
              </a:solidFill>
            </c:spPr>
          </c:dPt>
          <c:dLbls>
            <c:showPercent val="1"/>
            <c:showLeaderLines val="1"/>
          </c:dLbls>
          <c:cat>
            <c:strRef>
              <c:f>'Circulation Pie Charts'!$A$3:$A$4</c:f>
              <c:strCache>
                <c:ptCount val="2"/>
                <c:pt idx="0">
                  <c:v>Circulated Titles</c:v>
                </c:pt>
                <c:pt idx="1">
                  <c:v>Non-Circulated Titles</c:v>
                </c:pt>
              </c:strCache>
            </c:strRef>
          </c:cat>
          <c:val>
            <c:numRef>
              <c:f>'Circulation Pie Charts'!$B$3:$B$4</c:f>
              <c:numCache>
                <c:formatCode>General</c:formatCode>
                <c:ptCount val="2"/>
                <c:pt idx="0">
                  <c:v>307</c:v>
                </c:pt>
                <c:pt idx="1">
                  <c:v>193</c:v>
                </c:pt>
              </c:numCache>
            </c:numRef>
          </c:val>
        </c:ser>
        <c:ser>
          <c:idx val="1"/>
          <c:order val="1"/>
          <c:dLbls>
            <c:showPercent val="1"/>
            <c:showLeaderLines val="1"/>
          </c:dLbls>
          <c:cat>
            <c:strRef>
              <c:f>'Circulation Pie Charts'!$A$3:$A$4</c:f>
              <c:strCache>
                <c:ptCount val="2"/>
                <c:pt idx="0">
                  <c:v>Circulated Titles</c:v>
                </c:pt>
                <c:pt idx="1">
                  <c:v>Non-Circulated Titles</c:v>
                </c:pt>
              </c:strCache>
            </c:strRef>
          </c:cat>
          <c:val>
            <c:numRef>
              <c:f>'Circulation Pie Charts'!$C$3:$C$4</c:f>
              <c:numCache>
                <c:formatCode>0%</c:formatCode>
                <c:ptCount val="2"/>
                <c:pt idx="0">
                  <c:v>0.38600000000000106</c:v>
                </c:pt>
                <c:pt idx="1">
                  <c:v>0.61400000000000188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57491196027517633"/>
          <c:y val="0.38128365419968524"/>
          <c:w val="0.41276134192077785"/>
          <c:h val="0.4488434746995143"/>
        </c:manualLayout>
      </c:layout>
      <c:txPr>
        <a:bodyPr/>
        <a:lstStyle/>
        <a:p>
          <a:pPr>
            <a:defRPr sz="18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1"/>
  <c:style val="18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rgbClr val="2178B5"/>
            </a:solidFill>
          </c:spPr>
          <c:cat>
            <c:strRef>
              <c:f>Sheet1!$A$1:$A$19</c:f>
              <c:strCache>
                <c:ptCount val="19"/>
                <c:pt idx="0">
                  <c:v>Technology</c:v>
                </c:pt>
                <c:pt idx="1">
                  <c:v>Social Sciences</c:v>
                </c:pt>
                <c:pt idx="2">
                  <c:v>Science</c:v>
                </c:pt>
                <c:pt idx="3">
                  <c:v>Political Science</c:v>
                </c:pt>
                <c:pt idx="4">
                  <c:v>Philosophy, Psychology, Religion</c:v>
                </c:pt>
                <c:pt idx="5">
                  <c:v>Naval Science</c:v>
                </c:pt>
                <c:pt idx="6">
                  <c:v>Music</c:v>
                </c:pt>
                <c:pt idx="7">
                  <c:v>Military Science</c:v>
                </c:pt>
                <c:pt idx="8">
                  <c:v>Medicine</c:v>
                </c:pt>
                <c:pt idx="9">
                  <c:v>Law</c:v>
                </c:pt>
                <c:pt idx="10">
                  <c:v>Language and Literature</c:v>
                </c:pt>
                <c:pt idx="11">
                  <c:v>History</c:v>
                </c:pt>
                <c:pt idx="12">
                  <c:v>Geography, Anthropology, Recreation</c:v>
                </c:pt>
                <c:pt idx="13">
                  <c:v>General Works</c:v>
                </c:pt>
                <c:pt idx="14">
                  <c:v>Fine Arts</c:v>
                </c:pt>
                <c:pt idx="15">
                  <c:v>Education</c:v>
                </c:pt>
                <c:pt idx="16">
                  <c:v>Bibliography, Library Science, General Info Resources</c:v>
                </c:pt>
                <c:pt idx="17">
                  <c:v>Auxiliary Sciences of History</c:v>
                </c:pt>
                <c:pt idx="18">
                  <c:v>Agriculture</c:v>
                </c:pt>
              </c:strCache>
            </c:strRef>
          </c:cat>
          <c:val>
            <c:numRef>
              <c:f>Sheet1!$B$1:$B$19</c:f>
              <c:numCache>
                <c:formatCode>0%</c:formatCode>
                <c:ptCount val="19"/>
                <c:pt idx="0">
                  <c:v>0.126</c:v>
                </c:pt>
                <c:pt idx="1">
                  <c:v>0.14800000000000021</c:v>
                </c:pt>
                <c:pt idx="2">
                  <c:v>0.114</c:v>
                </c:pt>
                <c:pt idx="3">
                  <c:v>2.0000000000000011E-2</c:v>
                </c:pt>
                <c:pt idx="4">
                  <c:v>6.4000000000000112E-2</c:v>
                </c:pt>
                <c:pt idx="5">
                  <c:v>1.6000000000000021E-2</c:v>
                </c:pt>
                <c:pt idx="6">
                  <c:v>1.2E-2</c:v>
                </c:pt>
                <c:pt idx="7">
                  <c:v>1.7999999999999999E-2</c:v>
                </c:pt>
                <c:pt idx="8">
                  <c:v>1.2E-2</c:v>
                </c:pt>
                <c:pt idx="9">
                  <c:v>2.0000000000000052E-3</c:v>
                </c:pt>
                <c:pt idx="10">
                  <c:v>0.13</c:v>
                </c:pt>
                <c:pt idx="11">
                  <c:v>0.15000000000000024</c:v>
                </c:pt>
                <c:pt idx="12">
                  <c:v>4.0000000000000114E-3</c:v>
                </c:pt>
                <c:pt idx="13">
                  <c:v>0.1</c:v>
                </c:pt>
                <c:pt idx="14">
                  <c:v>3.2000000000000042E-2</c:v>
                </c:pt>
                <c:pt idx="15">
                  <c:v>2.0000000000000011E-2</c:v>
                </c:pt>
                <c:pt idx="16">
                  <c:v>1.0000000000000005E-2</c:v>
                </c:pt>
                <c:pt idx="17">
                  <c:v>6.0000000000000114E-3</c:v>
                </c:pt>
                <c:pt idx="18">
                  <c:v>1.7999999999999999E-2</c:v>
                </c:pt>
              </c:numCache>
            </c:numRef>
          </c:val>
        </c:ser>
        <c:dLbls>
          <c:showVal val="1"/>
        </c:dLbls>
        <c:gapWidth val="75"/>
        <c:axId val="79468800"/>
        <c:axId val="79495168"/>
      </c:barChart>
      <c:catAx>
        <c:axId val="79468800"/>
        <c:scaling>
          <c:orientation val="minMax"/>
        </c:scaling>
        <c:axPos val="l"/>
        <c:majorTickMark val="none"/>
        <c:tickLblPos val="nextTo"/>
        <c:crossAx val="79495168"/>
        <c:crosses val="autoZero"/>
        <c:auto val="1"/>
        <c:lblAlgn val="ctr"/>
        <c:lblOffset val="100"/>
      </c:catAx>
      <c:valAx>
        <c:axId val="79495168"/>
        <c:scaling>
          <c:orientation val="minMax"/>
        </c:scaling>
        <c:axPos val="b"/>
        <c:numFmt formatCode="0%" sourceLinked="1"/>
        <c:majorTickMark val="none"/>
        <c:tickLblPos val="nextTo"/>
        <c:crossAx val="79468800"/>
        <c:crosses val="autoZero"/>
        <c:crossBetween val="between"/>
      </c:valAx>
    </c:plotArea>
    <c:plotVisOnly val="1"/>
  </c:chart>
  <c:spPr>
    <a:noFill/>
    <a:ln w="25400" cmpd="sng">
      <a:solidFill>
        <a:schemeClr val="accent1"/>
      </a:solidFill>
    </a:ln>
    <a:effectLst/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col"/>
        <c:grouping val="clustered"/>
        <c:ser>
          <c:idx val="0"/>
          <c:order val="0"/>
          <c:cat>
            <c:strRef>
              <c:f>'Pageviews in the Visit'!$A$2:$A$22</c:f>
              <c:strCache>
                <c:ptCount val="21"/>
                <c:pt idx="0">
                  <c:v>&lt;1 pageviews</c:v>
                </c:pt>
                <c:pt idx="1">
                  <c:v>1 pageviews</c:v>
                </c:pt>
                <c:pt idx="2">
                  <c:v>2 pageviews</c:v>
                </c:pt>
                <c:pt idx="3">
                  <c:v>3 pageviews</c:v>
                </c:pt>
                <c:pt idx="4">
                  <c:v>4 pageviews</c:v>
                </c:pt>
                <c:pt idx="5">
                  <c:v>5 pageviews</c:v>
                </c:pt>
                <c:pt idx="6">
                  <c:v>6 pageviews</c:v>
                </c:pt>
                <c:pt idx="7">
                  <c:v>7 pageviews</c:v>
                </c:pt>
                <c:pt idx="8">
                  <c:v>8 pageviews</c:v>
                </c:pt>
                <c:pt idx="9">
                  <c:v>9 pageviews</c:v>
                </c:pt>
                <c:pt idx="10">
                  <c:v>10 pageviews</c:v>
                </c:pt>
                <c:pt idx="11">
                  <c:v>11 pageviews</c:v>
                </c:pt>
                <c:pt idx="12">
                  <c:v>12 pageviews</c:v>
                </c:pt>
                <c:pt idx="13">
                  <c:v>13 pageviews</c:v>
                </c:pt>
                <c:pt idx="14">
                  <c:v>14 pageviews</c:v>
                </c:pt>
                <c:pt idx="15">
                  <c:v>15 pageviews</c:v>
                </c:pt>
                <c:pt idx="16">
                  <c:v>16 pageviews</c:v>
                </c:pt>
                <c:pt idx="17">
                  <c:v>17 pageviews</c:v>
                </c:pt>
                <c:pt idx="18">
                  <c:v>18 pageviews</c:v>
                </c:pt>
                <c:pt idx="19">
                  <c:v>19 pageviews</c:v>
                </c:pt>
                <c:pt idx="20">
                  <c:v>20+ pageviews</c:v>
                </c:pt>
              </c:strCache>
            </c:strRef>
          </c:cat>
          <c:val>
            <c:numRef>
              <c:f>'Pageviews in the Visit'!$B$2:$B$22</c:f>
              <c:numCache>
                <c:formatCode>#,##0.00</c:formatCode>
                <c:ptCount val="21"/>
                <c:pt idx="0" formatCode="General">
                  <c:v>2</c:v>
                </c:pt>
                <c:pt idx="1">
                  <c:v>39478</c:v>
                </c:pt>
                <c:pt idx="2">
                  <c:v>13456</c:v>
                </c:pt>
                <c:pt idx="3">
                  <c:v>6429</c:v>
                </c:pt>
                <c:pt idx="4">
                  <c:v>3749</c:v>
                </c:pt>
                <c:pt idx="5">
                  <c:v>2527</c:v>
                </c:pt>
                <c:pt idx="6">
                  <c:v>1731</c:v>
                </c:pt>
                <c:pt idx="7">
                  <c:v>1337</c:v>
                </c:pt>
                <c:pt idx="8">
                  <c:v>1073</c:v>
                </c:pt>
                <c:pt idx="9" formatCode="General">
                  <c:v>944</c:v>
                </c:pt>
                <c:pt idx="10" formatCode="General">
                  <c:v>784</c:v>
                </c:pt>
                <c:pt idx="11" formatCode="General">
                  <c:v>696</c:v>
                </c:pt>
                <c:pt idx="12" formatCode="General">
                  <c:v>567</c:v>
                </c:pt>
                <c:pt idx="13" formatCode="General">
                  <c:v>514</c:v>
                </c:pt>
                <c:pt idx="14" formatCode="General">
                  <c:v>466</c:v>
                </c:pt>
                <c:pt idx="15" formatCode="General">
                  <c:v>463</c:v>
                </c:pt>
                <c:pt idx="16" formatCode="General">
                  <c:v>374</c:v>
                </c:pt>
                <c:pt idx="17" formatCode="General">
                  <c:v>372</c:v>
                </c:pt>
                <c:pt idx="18" formatCode="General">
                  <c:v>298</c:v>
                </c:pt>
                <c:pt idx="19" formatCode="General">
                  <c:v>373</c:v>
                </c:pt>
                <c:pt idx="20">
                  <c:v>8999</c:v>
                </c:pt>
              </c:numCache>
            </c:numRef>
          </c:val>
        </c:ser>
        <c:axId val="79555968"/>
        <c:axId val="81347712"/>
      </c:barChart>
      <c:catAx>
        <c:axId val="79555968"/>
        <c:scaling>
          <c:orientation val="minMax"/>
        </c:scaling>
        <c:axPos val="b"/>
        <c:majorTickMark val="none"/>
        <c:tickLblPos val="nextTo"/>
        <c:crossAx val="81347712"/>
        <c:crosses val="autoZero"/>
        <c:auto val="1"/>
        <c:lblAlgn val="ctr"/>
        <c:lblOffset val="100"/>
      </c:catAx>
      <c:valAx>
        <c:axId val="8134771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79555968"/>
        <c:crosses val="autoZero"/>
        <c:crossBetween val="between"/>
      </c:valAx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3.7226448388866691E-2"/>
          <c:y val="9.3057477127100455E-2"/>
          <c:w val="0.86162077197977605"/>
          <c:h val="0.61743674753206457"/>
        </c:manualLayout>
      </c:layout>
      <c:pieChart>
        <c:varyColors val="1"/>
        <c:ser>
          <c:idx val="0"/>
          <c:order val="0"/>
          <c:cat>
            <c:strRef>
              <c:f>hathi!$I$167:$I$169</c:f>
              <c:strCache>
                <c:ptCount val="3"/>
                <c:pt idx="0">
                  <c:v>Withdraw</c:v>
                </c:pt>
                <c:pt idx="1">
                  <c:v>Retain</c:v>
                </c:pt>
                <c:pt idx="2">
                  <c:v>Review</c:v>
                </c:pt>
              </c:strCache>
            </c:strRef>
          </c:cat>
          <c:val>
            <c:numRef>
              <c:f>hathi!$J$167:$J$169</c:f>
              <c:numCache>
                <c:formatCode>0%</c:formatCode>
                <c:ptCount val="3"/>
                <c:pt idx="0">
                  <c:v>0.5740740740740764</c:v>
                </c:pt>
                <c:pt idx="1">
                  <c:v>0.40123456790123457</c:v>
                </c:pt>
                <c:pt idx="2">
                  <c:v>2.4691358024691412E-2</c:v>
                </c:pt>
              </c:numCache>
            </c:numRef>
          </c:val>
        </c:ser>
        <c:firstSliceAng val="0"/>
      </c:pieChart>
    </c:plotArea>
    <c:plotVisOnly val="1"/>
  </c:chart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pieChart>
        <c:varyColors val="1"/>
        <c:ser>
          <c:idx val="0"/>
          <c:order val="0"/>
          <c:val>
            <c:numRef>
              <c:f>hathi!$K$167:$K$169</c:f>
              <c:numCache>
                <c:formatCode>0%</c:formatCode>
                <c:ptCount val="3"/>
                <c:pt idx="0">
                  <c:v>0.59259259259259267</c:v>
                </c:pt>
                <c:pt idx="1">
                  <c:v>0.40123456790123457</c:v>
                </c:pt>
                <c:pt idx="2">
                  <c:v>6.1728395061728392E-3</c:v>
                </c:pt>
              </c:numCache>
            </c:numRef>
          </c:val>
        </c:ser>
        <c:firstSliceAng val="0"/>
      </c:pieChart>
    </c:plotArea>
    <c:plotVisOnly val="1"/>
  </c:chart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/>
      <c:pieChart>
        <c:varyColors val="1"/>
        <c:ser>
          <c:idx val="0"/>
          <c:order val="0"/>
          <c:val>
            <c:numRef>
              <c:f>hathi!$L$167:$L$169</c:f>
              <c:numCache>
                <c:formatCode>0%</c:formatCode>
                <c:ptCount val="3"/>
                <c:pt idx="0">
                  <c:v>0.31481481481481693</c:v>
                </c:pt>
                <c:pt idx="1">
                  <c:v>0.11728395061728412</c:v>
                </c:pt>
                <c:pt idx="2">
                  <c:v>0.56790123456790165</c:v>
                </c:pt>
              </c:numCache>
            </c:numRef>
          </c:val>
        </c:ser>
        <c:firstSliceAng val="0"/>
      </c:pieChart>
    </c:plotArea>
    <c:plotVisOnly val="1"/>
  </c:chart>
  <c:externalData r:id="rId2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4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6333" y="0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fld id="{366BF07F-F275-4807-B382-CF03A1C9729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333" y="0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765300" y="733425"/>
            <a:ext cx="3486150" cy="2614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993" y="3636743"/>
            <a:ext cx="5615940" cy="497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000" b="0">
                <a:solidFill>
                  <a:schemeClr val="tx1"/>
                </a:solidFill>
              </a:defRPr>
            </a:lvl1pPr>
          </a:lstStyle>
          <a:p>
            <a:fld id="{32CF4C4C-19F4-4555-84AC-DDCE43DBCD2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65300" y="733425"/>
            <a:ext cx="3486150" cy="2614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65300" y="733425"/>
            <a:ext cx="3486150" cy="2614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rgbClr val="2178B5"/>
              </a:buClr>
              <a:buFont typeface="Arial" pitchFamily="34" charset="0"/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56607" y="733488"/>
            <a:ext cx="3503463" cy="261406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65300" y="733425"/>
            <a:ext cx="3486150" cy="26146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4C4C-19F4-4555-84AC-DDCE43DBCD2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2859088"/>
          </a:xfrm>
          <a:prstGeom prst="rect">
            <a:avLst/>
          </a:prstGeom>
          <a:gradFill rotWithShape="1">
            <a:gsLst>
              <a:gs pos="0">
                <a:srgbClr val="144A6F"/>
              </a:gs>
              <a:gs pos="100000">
                <a:srgbClr val="2178B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5711827" y="-279400"/>
            <a:ext cx="2425700" cy="2425700"/>
          </a:xfrm>
          <a:prstGeom prst="ellipse">
            <a:avLst/>
          </a:prstGeom>
          <a:solidFill>
            <a:srgbClr val="FFFFFF">
              <a:alpha val="7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7567615" y="719140"/>
            <a:ext cx="1711325" cy="1711325"/>
          </a:xfrm>
          <a:prstGeom prst="ellipse">
            <a:avLst/>
          </a:prstGeom>
          <a:solidFill>
            <a:srgbClr val="FFFFFF">
              <a:alpha val="14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Oval 16"/>
          <p:cNvSpPr>
            <a:spLocks noChangeArrowheads="1"/>
          </p:cNvSpPr>
          <p:nvPr/>
        </p:nvSpPr>
        <p:spPr bwMode="auto">
          <a:xfrm>
            <a:off x="6997702" y="1860552"/>
            <a:ext cx="1139825" cy="1139825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573463" y="862014"/>
            <a:ext cx="4808537" cy="1751012"/>
          </a:xfrm>
        </p:spPr>
        <p:txBody>
          <a:bodyPr lIns="0" rIns="0" anchor="b"/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Presentation name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573463" y="3352801"/>
            <a:ext cx="4198937" cy="1930400"/>
          </a:xfrm>
        </p:spPr>
        <p:txBody>
          <a:bodyPr tIns="45720" bIns="45720"/>
          <a:lstStyle>
            <a:lvl1pPr marL="0" indent="12700">
              <a:spcBef>
                <a:spcPct val="0"/>
              </a:spcBef>
              <a:defRPr/>
            </a:lvl1pPr>
          </a:lstStyle>
          <a:p>
            <a:r>
              <a:rPr lang="en-US" dirty="0" smtClean="0"/>
              <a:t>Presenter</a:t>
            </a:r>
            <a:endParaRPr lang="en-US" dirty="0"/>
          </a:p>
        </p:txBody>
      </p:sp>
      <p:grpSp>
        <p:nvGrpSpPr>
          <p:cNvPr id="6165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161" name="Picture 17" descr="lite border top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6162" name="Picture 18" descr="lite border bottom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23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6163" name="Picture 19" descr="lite border left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81" cy="4320"/>
            </a:xfrm>
            <a:prstGeom prst="rect">
              <a:avLst/>
            </a:prstGeom>
            <a:noFill/>
          </p:spPr>
        </p:pic>
        <p:pic>
          <p:nvPicPr>
            <p:cNvPr id="6164" name="Picture 20" descr="lite border right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79" y="0"/>
              <a:ext cx="281" cy="4320"/>
            </a:xfrm>
            <a:prstGeom prst="rect">
              <a:avLst/>
            </a:prstGeom>
            <a:noFill/>
          </p:spPr>
        </p:pic>
      </p:grpSp>
      <p:sp>
        <p:nvSpPr>
          <p:cNvPr id="6166" name="Oval 22"/>
          <p:cNvSpPr>
            <a:spLocks noChangeArrowheads="1"/>
          </p:cNvSpPr>
          <p:nvPr/>
        </p:nvSpPr>
        <p:spPr bwMode="auto">
          <a:xfrm>
            <a:off x="644525" y="1101725"/>
            <a:ext cx="2174875" cy="2174875"/>
          </a:xfrm>
          <a:prstGeom prst="ellipse">
            <a:avLst/>
          </a:prstGeom>
          <a:solidFill>
            <a:srgbClr val="2178B5"/>
          </a:solidFill>
          <a:ln w="8890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5" name="Picture 14" descr="white logo transparent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937487" y="1377308"/>
            <a:ext cx="1588950" cy="1608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2859088"/>
          </a:xfrm>
          <a:prstGeom prst="rect">
            <a:avLst/>
          </a:prstGeom>
          <a:gradFill rotWithShape="1">
            <a:gsLst>
              <a:gs pos="0">
                <a:srgbClr val="144A6F"/>
              </a:gs>
              <a:gs pos="100000">
                <a:srgbClr val="2178B5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58" name="Oval 14"/>
          <p:cNvSpPr>
            <a:spLocks noChangeArrowheads="1"/>
          </p:cNvSpPr>
          <p:nvPr/>
        </p:nvSpPr>
        <p:spPr bwMode="auto">
          <a:xfrm>
            <a:off x="5711827" y="-279400"/>
            <a:ext cx="2425700" cy="2425700"/>
          </a:xfrm>
          <a:prstGeom prst="ellipse">
            <a:avLst/>
          </a:prstGeom>
          <a:solidFill>
            <a:srgbClr val="FFFFFF">
              <a:alpha val="7001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7567615" y="719140"/>
            <a:ext cx="1711325" cy="1711325"/>
          </a:xfrm>
          <a:prstGeom prst="ellipse">
            <a:avLst/>
          </a:prstGeom>
          <a:solidFill>
            <a:srgbClr val="FFFFFF">
              <a:alpha val="14999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Oval 16"/>
          <p:cNvSpPr>
            <a:spLocks noChangeArrowheads="1"/>
          </p:cNvSpPr>
          <p:nvPr/>
        </p:nvSpPr>
        <p:spPr bwMode="auto">
          <a:xfrm>
            <a:off x="6997702" y="1860552"/>
            <a:ext cx="1139825" cy="1139825"/>
          </a:xfrm>
          <a:prstGeom prst="ellipse">
            <a:avLst/>
          </a:prstGeom>
          <a:solidFill>
            <a:srgbClr val="FFFFF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33401" y="862014"/>
            <a:ext cx="7848600" cy="1119186"/>
          </a:xfrm>
        </p:spPr>
        <p:txBody>
          <a:bodyPr lIns="0" rIns="0"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09600" y="3200400"/>
            <a:ext cx="4198937" cy="1930400"/>
          </a:xfrm>
        </p:spPr>
        <p:txBody>
          <a:bodyPr tIns="45720" bIns="45720"/>
          <a:lstStyle>
            <a:lvl1pPr marL="0" indent="12700">
              <a:spcBef>
                <a:spcPct val="0"/>
              </a:spcBef>
              <a:defRPr/>
            </a:lvl1pPr>
          </a:lstStyle>
          <a:p>
            <a:r>
              <a:rPr lang="en-US" dirty="0" smtClean="0"/>
              <a:t>Presenter name</a:t>
            </a:r>
          </a:p>
          <a:p>
            <a:r>
              <a:rPr lang="en-US" dirty="0" smtClean="0"/>
              <a:t>@</a:t>
            </a:r>
            <a:r>
              <a:rPr lang="en-US" dirty="0" err="1" smtClean="0"/>
              <a:t>email.oclc.org</a:t>
            </a:r>
            <a:endParaRPr lang="en-US" dirty="0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161" name="Picture 17" descr="lite border top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6162" name="Picture 18" descr="lite border bottom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230"/>
              <a:ext cx="5760" cy="90"/>
            </a:xfrm>
            <a:prstGeom prst="rect">
              <a:avLst/>
            </a:prstGeom>
            <a:noFill/>
          </p:spPr>
        </p:pic>
        <p:pic>
          <p:nvPicPr>
            <p:cNvPr id="6163" name="Picture 19" descr="lite border left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281" cy="4320"/>
            </a:xfrm>
            <a:prstGeom prst="rect">
              <a:avLst/>
            </a:prstGeom>
            <a:noFill/>
          </p:spPr>
        </p:pic>
        <p:pic>
          <p:nvPicPr>
            <p:cNvPr id="6164" name="Picture 20" descr="lite border right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479" y="0"/>
              <a:ext cx="281" cy="4320"/>
            </a:xfrm>
            <a:prstGeom prst="rect">
              <a:avLst/>
            </a:prstGeom>
            <a:noFill/>
          </p:spPr>
        </p:pic>
      </p:grpSp>
      <p:pic>
        <p:nvPicPr>
          <p:cNvPr id="16" name="Picture 15" descr="OCLC_Tag_H_LG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324100" y="5533849"/>
            <a:ext cx="4495800" cy="884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1775" indent="-219075">
              <a:spcAft>
                <a:spcPts val="600"/>
              </a:spcAft>
              <a:buClr>
                <a:srgbClr val="2178B5"/>
              </a:buClr>
              <a:buFont typeface="Arial" pitchFamily="34" charset="0"/>
              <a:buChar char="•"/>
              <a:defRPr b="0"/>
            </a:lvl1pPr>
            <a:lvl2pPr>
              <a:spcAft>
                <a:spcPts val="600"/>
              </a:spcAft>
              <a:buClr>
                <a:srgbClr val="2178B5"/>
              </a:buClr>
              <a:defRPr b="0"/>
            </a:lvl2pPr>
            <a:lvl3pPr>
              <a:spcAft>
                <a:spcPts val="600"/>
              </a:spcAft>
              <a:buClr>
                <a:srgbClr val="2178B5"/>
              </a:buClr>
              <a:defRPr b="0"/>
            </a:lvl3pPr>
            <a:lvl4pPr>
              <a:spcAft>
                <a:spcPts val="600"/>
              </a:spcAft>
              <a:buClr>
                <a:srgbClr val="2178B5"/>
              </a:buClr>
              <a:defRPr b="0"/>
            </a:lvl4pPr>
            <a:lvl5pPr>
              <a:spcAft>
                <a:spcPts val="600"/>
              </a:spcAft>
              <a:buClr>
                <a:srgbClr val="2178B5"/>
              </a:buCl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title, body text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147641"/>
            <a:ext cx="8023223" cy="9953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77" y="2819400"/>
            <a:ext cx="7702551" cy="2819401"/>
          </a:xfrm>
        </p:spPr>
        <p:txBody>
          <a:bodyPr/>
          <a:lstStyle>
            <a:lvl1pPr marL="231775" indent="-219075">
              <a:spcAft>
                <a:spcPts val="600"/>
              </a:spcAft>
              <a:buClr>
                <a:srgbClr val="2178B5"/>
              </a:buClr>
              <a:buFont typeface="Arial" pitchFamily="34" charset="0"/>
              <a:buChar char="•"/>
              <a:defRPr b="0"/>
            </a:lvl1pPr>
            <a:lvl2pPr>
              <a:spcAft>
                <a:spcPts val="600"/>
              </a:spcAft>
              <a:buClr>
                <a:srgbClr val="2178B5"/>
              </a:buClr>
              <a:defRPr b="0"/>
            </a:lvl2pPr>
            <a:lvl3pPr>
              <a:spcAft>
                <a:spcPts val="600"/>
              </a:spcAft>
              <a:buClr>
                <a:srgbClr val="2178B5"/>
              </a:buClr>
              <a:defRPr b="0"/>
            </a:lvl3pPr>
            <a:lvl4pPr>
              <a:spcAft>
                <a:spcPts val="600"/>
              </a:spcAft>
              <a:buClr>
                <a:srgbClr val="2178B5"/>
              </a:buClr>
              <a:defRPr b="0"/>
            </a:lvl4pPr>
            <a:lvl5pPr>
              <a:spcAft>
                <a:spcPts val="600"/>
              </a:spcAft>
              <a:buClr>
                <a:srgbClr val="2178B5"/>
              </a:buCl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34977" y="1371600"/>
            <a:ext cx="8001000" cy="990600"/>
          </a:xfrm>
        </p:spPr>
        <p:txBody>
          <a:bodyPr/>
          <a:lstStyle>
            <a:lvl1pPr marL="0" indent="12700">
              <a:spcAft>
                <a:spcPts val="600"/>
              </a:spcAft>
              <a:buClr>
                <a:srgbClr val="2178B5"/>
              </a:buClr>
              <a:buFont typeface="Arial" pitchFamily="34" charset="0"/>
              <a:buNone/>
              <a:defRPr b="0"/>
            </a:lvl1pPr>
            <a:lvl2pPr>
              <a:spcAft>
                <a:spcPts val="600"/>
              </a:spcAft>
              <a:buClr>
                <a:srgbClr val="2178B5"/>
              </a:buClr>
              <a:defRPr b="0"/>
            </a:lvl2pPr>
            <a:lvl3pPr>
              <a:spcAft>
                <a:spcPts val="600"/>
              </a:spcAft>
              <a:buClr>
                <a:srgbClr val="2178B5"/>
              </a:buClr>
              <a:defRPr b="0"/>
            </a:lvl3pPr>
            <a:lvl4pPr>
              <a:spcAft>
                <a:spcPts val="600"/>
              </a:spcAft>
              <a:buClr>
                <a:srgbClr val="2178B5"/>
              </a:buClr>
              <a:defRPr b="0"/>
            </a:lvl4pPr>
            <a:lvl5pPr>
              <a:spcAft>
                <a:spcPts val="600"/>
              </a:spcAft>
              <a:buClr>
                <a:srgbClr val="2178B5"/>
              </a:buCl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and 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147641"/>
            <a:ext cx="8023223" cy="99536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34977" y="1371600"/>
            <a:ext cx="8001000" cy="4495800"/>
          </a:xfrm>
        </p:spPr>
        <p:txBody>
          <a:bodyPr/>
          <a:lstStyle>
            <a:lvl1pPr marL="0" indent="12700">
              <a:spcAft>
                <a:spcPts val="600"/>
              </a:spcAft>
              <a:buClr>
                <a:srgbClr val="2178B5"/>
              </a:buClr>
              <a:buFont typeface="Arial" pitchFamily="34" charset="0"/>
              <a:buNone/>
              <a:defRPr b="0"/>
            </a:lvl1pPr>
            <a:lvl2pPr>
              <a:spcAft>
                <a:spcPts val="600"/>
              </a:spcAft>
              <a:buClr>
                <a:srgbClr val="2178B5"/>
              </a:buClr>
              <a:defRPr b="0"/>
            </a:lvl2pPr>
            <a:lvl3pPr>
              <a:spcAft>
                <a:spcPts val="600"/>
              </a:spcAft>
              <a:buClr>
                <a:srgbClr val="2178B5"/>
              </a:buClr>
              <a:defRPr b="0"/>
            </a:lvl3pPr>
            <a:lvl4pPr>
              <a:spcAft>
                <a:spcPts val="600"/>
              </a:spcAft>
              <a:buClr>
                <a:srgbClr val="2178B5"/>
              </a:buClr>
              <a:defRPr b="0"/>
            </a:lvl4pPr>
            <a:lvl5pPr>
              <a:spcAft>
                <a:spcPts val="600"/>
              </a:spcAft>
              <a:buClr>
                <a:srgbClr val="2178B5"/>
              </a:buCl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3775075" cy="4202113"/>
          </a:xfrm>
        </p:spPr>
        <p:txBody>
          <a:bodyPr/>
          <a:lstStyle>
            <a:lvl1pPr marL="0" indent="1270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84676" y="1676400"/>
            <a:ext cx="3775075" cy="4202113"/>
          </a:xfrm>
        </p:spPr>
        <p:txBody>
          <a:bodyPr/>
          <a:lstStyle>
            <a:lvl1pPr marL="0" indent="1270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ating text lab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7" y="147641"/>
            <a:ext cx="8023223" cy="99536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4977" y="1588827"/>
            <a:ext cx="2438400" cy="533400"/>
          </a:xfrm>
          <a:solidFill>
            <a:srgbClr val="2178B5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34977" y="2372720"/>
            <a:ext cx="2438400" cy="533400"/>
          </a:xfrm>
          <a:solidFill>
            <a:srgbClr val="419A3C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34977" y="3156613"/>
            <a:ext cx="2438400" cy="533400"/>
          </a:xfrm>
          <a:solidFill>
            <a:srgbClr val="FF7600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434977" y="3940506"/>
            <a:ext cx="2438400" cy="533400"/>
          </a:xfrm>
          <a:solidFill>
            <a:srgbClr val="A9316F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3" hasCustomPrompt="1"/>
          </p:nvPr>
        </p:nvSpPr>
        <p:spPr>
          <a:xfrm>
            <a:off x="434977" y="4724400"/>
            <a:ext cx="2438400" cy="533400"/>
          </a:xfrm>
          <a:solidFill>
            <a:srgbClr val="5F4894"/>
          </a:solidFill>
        </p:spPr>
        <p:txBody>
          <a:bodyPr anchor="ctr" anchorCtr="1"/>
          <a:lstStyle>
            <a:lvl1pPr marL="0" indent="12700">
              <a:defRPr sz="20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4" hasCustomPrompt="1"/>
          </p:nvPr>
        </p:nvSpPr>
        <p:spPr>
          <a:xfrm>
            <a:off x="3429000" y="1600200"/>
            <a:ext cx="2438400" cy="533400"/>
          </a:xfrm>
          <a:solidFill>
            <a:schemeClr val="tx2"/>
          </a:solidFill>
          <a:ln>
            <a:solidFill>
              <a:srgbClr val="2178B5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2178B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 hasCustomPrompt="1"/>
          </p:nvPr>
        </p:nvSpPr>
        <p:spPr>
          <a:xfrm>
            <a:off x="3429000" y="2384093"/>
            <a:ext cx="2438400" cy="533400"/>
          </a:xfrm>
          <a:solidFill>
            <a:schemeClr val="tx2"/>
          </a:solidFill>
          <a:ln>
            <a:solidFill>
              <a:srgbClr val="419A3C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419A3C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6" hasCustomPrompt="1"/>
          </p:nvPr>
        </p:nvSpPr>
        <p:spPr>
          <a:xfrm>
            <a:off x="3429000" y="3167986"/>
            <a:ext cx="2438400" cy="533400"/>
          </a:xfrm>
          <a:solidFill>
            <a:schemeClr val="tx2"/>
          </a:solidFill>
          <a:ln>
            <a:solidFill>
              <a:srgbClr val="FF7600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FF7600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7" hasCustomPrompt="1"/>
          </p:nvPr>
        </p:nvSpPr>
        <p:spPr>
          <a:xfrm>
            <a:off x="3429000" y="3951879"/>
            <a:ext cx="2438400" cy="533400"/>
          </a:xfrm>
          <a:solidFill>
            <a:schemeClr val="tx2"/>
          </a:solidFill>
          <a:ln>
            <a:solidFill>
              <a:srgbClr val="7D2553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A9316F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8" hasCustomPrompt="1"/>
          </p:nvPr>
        </p:nvSpPr>
        <p:spPr>
          <a:xfrm>
            <a:off x="3429000" y="4735773"/>
            <a:ext cx="2438400" cy="533400"/>
          </a:xfrm>
          <a:solidFill>
            <a:schemeClr val="tx2"/>
          </a:solidFill>
          <a:ln>
            <a:solidFill>
              <a:srgbClr val="5F4894"/>
            </a:solidFill>
          </a:ln>
        </p:spPr>
        <p:txBody>
          <a:bodyPr anchor="ctr" anchorCtr="1"/>
          <a:lstStyle>
            <a:lvl1pPr marL="0" indent="12700">
              <a:defRPr sz="2000">
                <a:solidFill>
                  <a:srgbClr val="5F4894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Floating labels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 OCLC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CLC_V_M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9000" y="381000"/>
            <a:ext cx="1625700" cy="13923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 WorldCa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CatLogo_H_MD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10200" y="457200"/>
            <a:ext cx="3200400" cy="92604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2178B5"/>
              </a:gs>
              <a:gs pos="100000">
                <a:srgbClr val="000000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4977" y="147641"/>
            <a:ext cx="8023223" cy="99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4977" y="1447801"/>
            <a:ext cx="7702551" cy="469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" y="6429813"/>
            <a:ext cx="7848600" cy="327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solidFill>
                  <a:schemeClr val="bg1"/>
                </a:solidFill>
              </a:rPr>
              <a:t>Managing Collections in the Networked Environment:</a:t>
            </a:r>
            <a:r>
              <a:rPr lang="en-US" sz="1400" baseline="0" dirty="0" smtClean="0">
                <a:solidFill>
                  <a:schemeClr val="bg1"/>
                </a:solidFill>
              </a:rPr>
              <a:t>  </a:t>
            </a:r>
            <a:r>
              <a:rPr lang="en-US" sz="1400" i="1" baseline="0" dirty="0" smtClean="0">
                <a:solidFill>
                  <a:schemeClr val="bg1"/>
                </a:solidFill>
              </a:rPr>
              <a:t>New Analytic Approaches </a:t>
            </a:r>
            <a:endParaRPr lang="en-US" sz="1400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66160" y="6429813"/>
            <a:ext cx="609600" cy="327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A5253E6-0D86-47EB-BF61-A414C79F0A85}" type="slidenum">
              <a:rPr lang="en-US" sz="1400" smtClean="0">
                <a:solidFill>
                  <a:schemeClr val="bg1"/>
                </a:solidFill>
              </a:rPr>
              <a:pPr algn="r"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60" r:id="rId3"/>
    <p:sldLayoutId id="2147483661" r:id="rId4"/>
    <p:sldLayoutId id="2147483654" r:id="rId5"/>
    <p:sldLayoutId id="2147483658" r:id="rId6"/>
    <p:sldLayoutId id="2147483657" r:id="rId7"/>
    <p:sldLayoutId id="2147483672" r:id="rId8"/>
    <p:sldLayoutId id="2147483673" r:id="rId9"/>
    <p:sldLayoutId id="214748367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178B5"/>
          </a:solidFill>
          <a:effectLst/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Trebuchet MS" pitchFamily="34" charset="0"/>
        </a:defRPr>
      </a:lvl9pPr>
    </p:titleStyle>
    <p:bodyStyle>
      <a:lvl1pPr marL="238125" indent="-225425" algn="l" rtl="0" eaLnBrk="1" fontAlgn="base" hangingPunct="1">
        <a:lnSpc>
          <a:spcPct val="100000"/>
        </a:lnSpc>
        <a:spcBef>
          <a:spcPts val="0"/>
        </a:spcBef>
        <a:spcAft>
          <a:spcPts val="1600"/>
        </a:spcAft>
        <a:buClr>
          <a:srgbClr val="FF7600"/>
        </a:buClr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222250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2178B5"/>
        </a:buClr>
        <a:buChar char="•"/>
        <a:defRPr sz="1900" b="0">
          <a:solidFill>
            <a:schemeClr val="tx1"/>
          </a:solidFill>
          <a:latin typeface="+mn-lt"/>
        </a:defRPr>
      </a:lvl2pPr>
      <a:lvl3pPr marL="1150938" indent="-223838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2178B5"/>
        </a:buClr>
        <a:buChar char="•"/>
        <a:defRPr sz="1700" b="0">
          <a:solidFill>
            <a:schemeClr val="tx1"/>
          </a:solidFill>
          <a:latin typeface="+mn-lt"/>
        </a:defRPr>
      </a:lvl3pPr>
      <a:lvl4pPr marL="1608138" indent="-223838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2178B5"/>
        </a:buClr>
        <a:buChar char="•"/>
        <a:defRPr sz="1500" b="0">
          <a:solidFill>
            <a:schemeClr val="tx1"/>
          </a:solidFill>
          <a:latin typeface="+mn-lt"/>
        </a:defRPr>
      </a:lvl4pPr>
      <a:lvl5pPr marL="2063750" indent="-222250" algn="l" rtl="0" eaLnBrk="1" fontAlgn="base" hangingPunct="1">
        <a:lnSpc>
          <a:spcPct val="100000"/>
        </a:lnSpc>
        <a:spcBef>
          <a:spcPts val="0"/>
        </a:spcBef>
        <a:spcAft>
          <a:spcPts val="800"/>
        </a:spcAft>
        <a:buClr>
          <a:srgbClr val="2178B5"/>
        </a:buClr>
        <a:buChar char="•"/>
        <a:defRPr sz="1300" b="0">
          <a:solidFill>
            <a:schemeClr val="tx1"/>
          </a:solidFill>
          <a:latin typeface="+mn-lt"/>
        </a:defRPr>
      </a:lvl5pPr>
      <a:lvl6pPr marL="25209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6pPr>
      <a:lvl7pPr marL="29781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7pPr>
      <a:lvl8pPr marL="34353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8pPr>
      <a:lvl9pPr marL="3892550" indent="-222250" algn="l" rtl="0" eaLnBrk="1" fontAlgn="base" hangingPunct="1">
        <a:lnSpc>
          <a:spcPct val="120000"/>
        </a:lnSpc>
        <a:spcBef>
          <a:spcPct val="50000"/>
        </a:spcBef>
        <a:spcAft>
          <a:spcPct val="0"/>
        </a:spcAft>
        <a:buClr>
          <a:srgbClr val="FF7600"/>
        </a:buClr>
        <a:buChar char="•"/>
        <a:defRPr sz="13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file:///C:\Documents%20and%20Settings\w2k-mosis-user\Local%20Settings\Temp\Circulation%20Totals%20and%20Charts.xlsx!Charges%20MO%20CHART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file:///C:\Documents%20and%20Settings\w2k-mosis-user\Local%20Settings\Temp\Circulation%20Totals%20and%20Charts.xlsx!Renewals%20MO%20CHAR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file:///C:\Documents%20and%20Settings\w2k-mosis-user\Local%20Settings\Temp\Circulation%20Totals%20and%20Charts.xlsx!REG%20ALL%20FY" TargetMode="External"/><Relationship Id="rId4" Type="http://schemas.openxmlformats.org/officeDocument/2006/relationships/oleObject" Target="file:///C:\Documents%20and%20Settings\w2k-mosis-user\Local%20Settings\Temp\Circulation%20Totals%20and%20Charts.xlsx!OFF%20ALL%20FY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file:///C:\Documents%20and%20Settings\w2k-mosis-user\Local%20Settings\Temp\Circulation%20Totals%20and%20Charts.xlsx!Onsite%20Offsite%20Charges%20CHART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oleObject" Target="file:///C:\Documents%20and%20Settings\w2k-mosis-user\Local%20Settings\Temp\Circulation%20Totals%20and%20Charts.xlsx!OPAC%20Holds" TargetMode="Externa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6" Type="http://schemas.openxmlformats.org/officeDocument/2006/relationships/oleObject" Target="file:///C:\Documents%20and%20Settings\w2k-mosis-user\Local%20Settings\Temp\Circulation%20Totals%20and%20Charts.xlsx!OPAC%20Recalls" TargetMode="External"/><Relationship Id="rId5" Type="http://schemas.openxmlformats.org/officeDocument/2006/relationships/oleObject" Target="file:///C:\Documents%20and%20Settings\w2k-mosis-user\Local%20Settings\Temp\Circulation%20Totals%20and%20Charts.xlsx!ALLRECALLSFY" TargetMode="External"/><Relationship Id="rId4" Type="http://schemas.openxmlformats.org/officeDocument/2006/relationships/oleObject" Target="file:///C:\Documents%20and%20Settings\w2k-mosis-user\Local%20Settings\Temp\Circulation%20Totals%20and%20Charts.xlsx!ALLHOLDSFY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thitrust.or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mailto:hlook@umich.edu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jnadal@library.ucla.edu" TargetMode="External"/><Relationship Id="rId5" Type="http://schemas.openxmlformats.org/officeDocument/2006/relationships/image" Target="../media/image9.png"/><Relationship Id="rId4" Type="http://schemas.openxmlformats.org/officeDocument/2006/relationships/hyperlink" Target="mailto:Zl2114@columbia.edu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olar.org/" TargetMode="External"/><Relationship Id="rId5" Type="http://schemas.openxmlformats.org/officeDocument/2006/relationships/hyperlink" Target="http://www.lariver.org/" TargetMode="External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oc.gov/acq/conser/PreservationActions.pdf" TargetMode="External"/><Relationship Id="rId3" Type="http://schemas.openxmlformats.org/officeDocument/2006/relationships/hyperlink" Target="https://www1.columbia.edu/sec/cu/libraries/bts/recap/data.html" TargetMode="External"/><Relationship Id="rId7" Type="http://schemas.openxmlformats.org/officeDocument/2006/relationships/hyperlink" Target="http://blogs.library.ucla.edu/preservation/2010/04/07/internships-summer-2010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rl.org/bm~doc/LookPoster.pdf" TargetMode="External"/><Relationship Id="rId5" Type="http://schemas.openxmlformats.org/officeDocument/2006/relationships/hyperlink" Target="http://www.hathitrust.org/" TargetMode="External"/><Relationship Id="rId4" Type="http://schemas.openxmlformats.org/officeDocument/2006/relationships/hyperlink" Target="https://www1.columbia.edu/sec/cu/libraries/bts/img/assets/10204/EDD.PosterSession.ppt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zl2114@columbia.edu" TargetMode="External"/><Relationship Id="rId7" Type="http://schemas.openxmlformats.org/officeDocument/2006/relationships/hyperlink" Target="http://itunes.apple.com/podcast/oclc-research-podcasts-webinars/id284764834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clc.org/research/events/webinars.htm" TargetMode="External"/><Relationship Id="rId5" Type="http://schemas.openxmlformats.org/officeDocument/2006/relationships/hyperlink" Target="mailto:jnadal@library.ucla.edu" TargetMode="External"/><Relationship Id="rId4" Type="http://schemas.openxmlformats.org/officeDocument/2006/relationships/hyperlink" Target="mailto:hlook@umich.ed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file:///C:\Documents%20and%20Settings\w2k-mosis-user\My%20Documents\Circulation%20Totals%20and%20Charts.xlsx!Charges%20FY%20CHART" TargetMode="External"/><Relationship Id="rId5" Type="http://schemas.openxmlformats.org/officeDocument/2006/relationships/oleObject" Target="file:///C:\Documents%20and%20Settings\w2k-mosis-user\Local%20Settings\Temp\Circulation%20Totals%20and%20Charts.xlsx!Charges%20MO%20CHART" TargetMode="External"/><Relationship Id="rId4" Type="http://schemas.openxmlformats.org/officeDocument/2006/relationships/oleObject" Target="file:///C:\Documents%20and%20Settings\w2k-mosis-user\Local%20Settings\Temp\Circulation%20Totals%20and%20Charts.xlsx!ALLCHARGESF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s://www1.columbia.edu/sec/cu/libraries/bts/recap/data.html#circulatio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Office_Excel_97-2003_Worksheet1.xls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1.columbia.edu/sec/cu/libraries/inside/clio/statistics/circulation/xls/circ_all_xls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file:///C:\Documents%20and%20Settings\w2k-mosis-user\Local%20Settings\Temp\Circulation%20Totals%20and%20Charts.xlsx!ALLCHARGESF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200400" y="915988"/>
            <a:ext cx="5570537" cy="17510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Managing Collections in the Networked Environment: </a:t>
            </a:r>
            <a:r>
              <a:rPr lang="en-US" sz="2800" i="1" dirty="0" smtClean="0">
                <a:solidFill>
                  <a:srgbClr val="FFFFFF"/>
                </a:solidFill>
              </a:rPr>
              <a:t>New Analytic Approaches</a:t>
            </a:r>
            <a:endParaRPr lang="en-US" sz="2400" i="1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3352800"/>
            <a:ext cx="4198937" cy="1930400"/>
          </a:xfrm>
        </p:spPr>
        <p:txBody>
          <a:bodyPr tIns="45720" bIns="45720"/>
          <a:lstStyle>
            <a:lvl1pPr marL="0" indent="12700">
              <a:spcBef>
                <a:spcPct val="0"/>
              </a:spcBef>
              <a:defRPr/>
            </a:lvl1pPr>
          </a:lstStyle>
          <a:p>
            <a:pPr>
              <a:spcAft>
                <a:spcPts val="0"/>
              </a:spcAft>
            </a:pPr>
            <a:r>
              <a:rPr lang="en-US" dirty="0" smtClean="0"/>
              <a:t>OCLC Research Webinar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9 September 2010</a:t>
            </a:r>
          </a:p>
          <a:p>
            <a:pPr>
              <a:spcAft>
                <a:spcPts val="0"/>
              </a:spcAft>
            </a:pPr>
            <a:endParaRPr lang="en-US" dirty="0" smtClean="0"/>
          </a:p>
          <a:p>
            <a:pPr>
              <a:spcAft>
                <a:spcPts val="0"/>
              </a:spcAft>
            </a:pPr>
            <a:endParaRPr lang="en-US" dirty="0" smtClean="0"/>
          </a:p>
          <a:p>
            <a:pPr>
              <a:spcAft>
                <a:spcPts val="0"/>
              </a:spcAft>
            </a:pPr>
            <a:endParaRPr lang="en-US" dirty="0" smtClean="0"/>
          </a:p>
          <a:p>
            <a:pPr>
              <a:spcAft>
                <a:spcPts val="0"/>
              </a:spcAft>
            </a:pPr>
            <a:endParaRPr lang="en-US" dirty="0" smtClean="0"/>
          </a:p>
          <a:p>
            <a:pPr>
              <a:spcAft>
                <a:spcPts val="0"/>
              </a:spcAft>
            </a:pPr>
            <a:endParaRPr lang="en-US" dirty="0" smtClean="0"/>
          </a:p>
          <a:p>
            <a:pPr>
              <a:spcAft>
                <a:spcPts val="0"/>
              </a:spcAft>
            </a:pPr>
            <a:endParaRPr lang="en-US" dirty="0" smtClean="0"/>
          </a:p>
          <a:p>
            <a:pPr>
              <a:spcAft>
                <a:spcPts val="0"/>
              </a:spcAft>
            </a:pPr>
            <a:endParaRPr lang="en-US" dirty="0" smtClean="0"/>
          </a:p>
          <a:p>
            <a:pPr>
              <a:spcAft>
                <a:spcPts val="0"/>
              </a:spcAft>
            </a:pPr>
            <a:endParaRPr lang="en-US" dirty="0" smtClean="0"/>
          </a:p>
          <a:p>
            <a:pPr>
              <a:spcAft>
                <a:spcPts val="0"/>
              </a:spcAft>
            </a:pPr>
            <a:endParaRPr lang="en-US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00400" y="4038600"/>
            <a:ext cx="57150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0" indent="12700">
              <a:spcBef>
                <a:spcPct val="0"/>
              </a:spcBef>
              <a:defRPr/>
            </a:lvl1pPr>
          </a:lstStyle>
          <a:p>
            <a:pPr marL="0" marR="0" lvl="0" indent="12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7600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12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7600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Constance Malpas, </a:t>
            </a:r>
            <a:r>
              <a:rPr kumimoji="0" lang="en-US" sz="1800" b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OCLC Research</a:t>
            </a:r>
          </a:p>
          <a:p>
            <a:pPr marL="0" marR="0" lvl="0" indent="12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7600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Zack Lane, Columbia University</a:t>
            </a:r>
          </a:p>
          <a:p>
            <a:pPr marL="0" marR="0" lvl="0" indent="12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7600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Helen Look, University of Michigan</a:t>
            </a:r>
          </a:p>
          <a:p>
            <a:pPr marL="0" marR="0" lvl="0" indent="12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7600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Jacob Nadal, University of California,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Los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Angeles</a:t>
            </a:r>
          </a:p>
          <a:p>
            <a:pPr marL="0" marR="0" lvl="0" indent="12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7600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12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7600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12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7600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12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7600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12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7600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12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7600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12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F7600"/>
              </a:buClr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to Gain?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77" y="1447801"/>
            <a:ext cx="8099423" cy="4691064"/>
          </a:xfrm>
        </p:spPr>
        <p:txBody>
          <a:bodyPr>
            <a:normAutofit/>
          </a:bodyPr>
          <a:lstStyle/>
          <a:p>
            <a:r>
              <a:rPr lang="en-US" dirty="0" smtClean="0"/>
              <a:t>Data set is clean and compact</a:t>
            </a:r>
          </a:p>
          <a:p>
            <a:r>
              <a:rPr lang="en-US" dirty="0" smtClean="0"/>
              <a:t>Categories apply to both on-site and off-site collections</a:t>
            </a:r>
          </a:p>
          <a:p>
            <a:r>
              <a:rPr lang="en-US" dirty="0" smtClean="0"/>
              <a:t>Low barrier of entry for library school intern</a:t>
            </a:r>
          </a:p>
          <a:p>
            <a:r>
              <a:rPr lang="en-US" dirty="0" smtClean="0"/>
              <a:t>Everyone has access; no-one is looking</a:t>
            </a:r>
          </a:p>
          <a:p>
            <a:r>
              <a:rPr lang="en-US" dirty="0" smtClean="0"/>
              <a:t>Improves understanding of circ system, patron behavior, staff habits, data analysis tools and system-wide trends</a:t>
            </a:r>
          </a:p>
          <a:p>
            <a:r>
              <a:rPr lang="en-US" dirty="0" smtClean="0"/>
              <a:t>Staff somewhat surprised that circulation data analysis was </a:t>
            </a:r>
            <a:r>
              <a:rPr lang="en-US" b="1" dirty="0" smtClean="0"/>
              <a:t>system-wide</a:t>
            </a:r>
            <a:r>
              <a:rPr lang="en-US" dirty="0" smtClean="0"/>
              <a:t> not </a:t>
            </a:r>
            <a:r>
              <a:rPr lang="en-US" dirty="0" err="1" smtClean="0"/>
              <a:t>ReCAP</a:t>
            </a:r>
            <a:r>
              <a:rPr lang="en-US" dirty="0" smtClean="0"/>
              <a:t>-specific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Big Numbers: Revisited</a:t>
            </a:r>
            <a:endParaRPr lang="en-US" dirty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ph idx="1"/>
          </p:nvPr>
        </p:nvGraphicFramePr>
        <p:xfrm>
          <a:off x="381000" y="914400"/>
          <a:ext cx="8382000" cy="5279749"/>
        </p:xfrm>
        <a:graphic>
          <a:graphicData uri="http://schemas.openxmlformats.org/presentationml/2006/ole">
            <p:oleObj spid="_x0000_s4098" name="Chart" r:id="rId4" imgW="8763036" imgH="6391190" progId="Excel.Chart.8">
              <p:link updateAutomatic="1"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5867400"/>
            <a:ext cx="8534400" cy="42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 main patron groups: </a:t>
            </a:r>
            <a:r>
              <a:rPr lang="en-US" sz="2000" b="1" dirty="0" smtClean="0"/>
              <a:t>Grad Students, Faculty</a:t>
            </a:r>
            <a:r>
              <a:rPr lang="en-US" sz="2000" dirty="0" smtClean="0"/>
              <a:t>, </a:t>
            </a:r>
            <a:r>
              <a:rPr lang="en-US" sz="2000" b="1" dirty="0" smtClean="0"/>
              <a:t>Undergrads</a:t>
            </a:r>
            <a:r>
              <a:rPr lang="en-US" sz="2000" dirty="0" smtClean="0"/>
              <a:t> and </a:t>
            </a:r>
            <a:r>
              <a:rPr lang="en-US" sz="2000" b="1" dirty="0" smtClean="0"/>
              <a:t>Visitors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Zack’s Deep Thoughts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Trend of total charges is downward due to use of e-resources</a:t>
            </a:r>
          </a:p>
          <a:p>
            <a:r>
              <a:rPr lang="en-US" dirty="0" smtClean="0"/>
              <a:t>Leveling off indicates that use of print copy is still strong and critical</a:t>
            </a:r>
          </a:p>
          <a:p>
            <a:r>
              <a:rPr lang="en-US" dirty="0" smtClean="0"/>
              <a:t>Faculty charges have increased due to more Grads serving as adjunct faculty (with OFF privileges)</a:t>
            </a:r>
          </a:p>
          <a:p>
            <a:r>
              <a:rPr lang="en-US" dirty="0" smtClean="0"/>
              <a:t>Grads peak a month before Undergrads because of course requirements (tilted towards written papers instead of tests)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Did Steve Discover?</a:t>
            </a:r>
            <a:endParaRPr lang="en-US" dirty="0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>
            <p:ph idx="1"/>
          </p:nvPr>
        </p:nvGraphicFramePr>
        <p:xfrm>
          <a:off x="1143000" y="1066800"/>
          <a:ext cx="7086600" cy="5168596"/>
        </p:xfrm>
        <a:graphic>
          <a:graphicData uri="http://schemas.openxmlformats.org/presentationml/2006/ole">
            <p:oleObj spid="_x0000_s5122" name="Chart" r:id="rId4" imgW="8763036" imgH="6391190" progId="Excel.Chart.8">
              <p:link updateAutomatic="1"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0" y="5867400"/>
            <a:ext cx="6304931" cy="562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i="1" dirty="0" smtClean="0">
                <a:solidFill>
                  <a:srgbClr val="FF0000"/>
                </a:solidFill>
              </a:rPr>
              <a:t>Patrons renew when they must renew</a:t>
            </a:r>
            <a:endParaRPr lang="en-US" sz="2800" b="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5" name="Object 4"/>
          <p:cNvGraphicFramePr>
            <a:graphicFrameLocks noChangeAspect="1"/>
          </p:cNvGraphicFramePr>
          <p:nvPr/>
        </p:nvGraphicFramePr>
        <p:xfrm>
          <a:off x="4648200" y="3124200"/>
          <a:ext cx="4283553" cy="3124200"/>
        </p:xfrm>
        <a:graphic>
          <a:graphicData uri="http://schemas.openxmlformats.org/presentationml/2006/ole">
            <p:oleObj spid="_x0000_s9219" name="Chart" r:id="rId4" imgW="8763036" imgH="6391190" progId="Excel.Chart.8">
              <p:link updateAutomatic="1"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56507" y="228600"/>
            <a:ext cx="418749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Patron Group Habits</a:t>
            </a:r>
            <a:r>
              <a:rPr lang="en-US" sz="2000" b="1" dirty="0" smtClean="0"/>
              <a:t>:</a:t>
            </a: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Charge/Renewal ratios are consistent with staff perceptions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Faculty are more likely to hold</a:t>
            </a:r>
            <a:r>
              <a:rPr lang="en-US" sz="2000" dirty="0" smtClean="0"/>
              <a:t> onto the books that they have </a:t>
            </a:r>
            <a:r>
              <a:rPr lang="en-US" sz="2000" i="1" dirty="0" smtClean="0">
                <a:solidFill>
                  <a:srgbClr val="FF0000"/>
                </a:solidFill>
              </a:rPr>
              <a:t>than charge </a:t>
            </a:r>
            <a:r>
              <a:rPr lang="en-US" sz="2000" dirty="0" smtClean="0"/>
              <a:t>out new ones</a:t>
            </a:r>
          </a:p>
          <a:p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3733800"/>
            <a:ext cx="449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750" dirty="0" smtClean="0"/>
              <a:t> </a:t>
            </a:r>
            <a:r>
              <a:rPr lang="en-US" sz="1750" i="1" dirty="0" smtClean="0">
                <a:solidFill>
                  <a:srgbClr val="FF0000"/>
                </a:solidFill>
              </a:rPr>
              <a:t>Undergraduates have little need to renew </a:t>
            </a:r>
            <a:r>
              <a:rPr lang="en-US" sz="1750" dirty="0" smtClean="0"/>
              <a:t>with extended loan period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sz="175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750" dirty="0" smtClean="0"/>
              <a:t> </a:t>
            </a:r>
            <a:r>
              <a:rPr lang="en-US" sz="1750" i="1" dirty="0" smtClean="0">
                <a:solidFill>
                  <a:srgbClr val="FF0000"/>
                </a:solidFill>
              </a:rPr>
              <a:t>Grad students charge a lot </a:t>
            </a:r>
            <a:r>
              <a:rPr lang="en-US" sz="1750" dirty="0" smtClean="0"/>
              <a:t>of material and </a:t>
            </a:r>
            <a:r>
              <a:rPr lang="en-US" sz="1750" i="1" dirty="0" smtClean="0">
                <a:solidFill>
                  <a:srgbClr val="FF0000"/>
                </a:solidFill>
              </a:rPr>
              <a:t>hold it for more than one term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endParaRPr lang="en-US" sz="1750" dirty="0" smtClean="0"/>
          </a:p>
          <a:p>
            <a:pPr>
              <a:lnSpc>
                <a:spcPct val="10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750" dirty="0" smtClean="0"/>
              <a:t> Visitors hold books longer since obtaining </a:t>
            </a:r>
            <a:r>
              <a:rPr lang="en-US" sz="1750" i="1" dirty="0" smtClean="0">
                <a:solidFill>
                  <a:srgbClr val="FF0000"/>
                </a:solidFill>
              </a:rPr>
              <a:t>OPAC renewal permission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75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750" dirty="0"/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228600" y="228600"/>
          <a:ext cx="4457700" cy="3251200"/>
        </p:xfrm>
        <a:graphic>
          <a:graphicData uri="http://schemas.openxmlformats.org/presentationml/2006/ole">
            <p:oleObj spid="_x0000_s9220" name="Chart" r:id="rId5" imgW="8763036" imgH="6391190" progId="Excel.Chart.8">
              <p:link updateAutomatic="1"/>
            </p:oleObj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457200" y="218371"/>
          <a:ext cx="8267700" cy="6030029"/>
        </p:xfrm>
        <a:graphic>
          <a:graphicData uri="http://schemas.openxmlformats.org/presentationml/2006/ole">
            <p:oleObj spid="_x0000_s7170" name="Chart" r:id="rId4" imgW="8763036" imgH="6391190" progId="Excel.Char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to Other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r>
              <a:rPr lang="en-US" dirty="0" smtClean="0"/>
              <a:t>Access Services considering changes to Hold policy: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Holds have limited duration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Data indicates that most Holds expire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Should Hold duration be extended? 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Should Holds (via OPAC) be eliminated?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 algn="ctr"/>
            <a:r>
              <a:rPr lang="en-US" b="1" dirty="0" smtClean="0"/>
              <a:t>Enter Circ data analysis…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485477" y="914400"/>
          <a:ext cx="3400724" cy="2480311"/>
        </p:xfrm>
        <a:graphic>
          <a:graphicData uri="http://schemas.openxmlformats.org/presentationml/2006/ole">
            <p:oleObj spid="_x0000_s8194" name="Chart" r:id="rId4" imgW="8763036" imgH="6391190" progId="Excel.Chart.8">
              <p:link updateAutomatic="1"/>
            </p:oleObj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4495800" y="914400"/>
          <a:ext cx="3371537" cy="2459024"/>
        </p:xfrm>
        <a:graphic>
          <a:graphicData uri="http://schemas.openxmlformats.org/presentationml/2006/ole">
            <p:oleObj spid="_x0000_s8195" name="Chart" r:id="rId5" imgW="8763036" imgH="6391190" progId="Excel.Chart.8">
              <p:link updateAutomatic="1"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26930" y="228600"/>
            <a:ext cx="5453737" cy="495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Overall Holds are half that of Recalls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533400" y="3429000"/>
            <a:ext cx="8077200" cy="495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dirty="0" smtClean="0">
                <a:solidFill>
                  <a:schemeClr val="tx1"/>
                </a:solidFill>
              </a:rPr>
              <a:t>Online Holds are one-eighth that of Recalls</a:t>
            </a:r>
            <a:endParaRPr lang="en-US" b="1" dirty="0"/>
          </a:p>
        </p:txBody>
      </p:sp>
      <p:graphicFrame>
        <p:nvGraphicFramePr>
          <p:cNvPr id="8197" name="Object 6"/>
          <p:cNvGraphicFramePr>
            <a:graphicFrameLocks noChangeAspect="1"/>
          </p:cNvGraphicFramePr>
          <p:nvPr/>
        </p:nvGraphicFramePr>
        <p:xfrm>
          <a:off x="4648200" y="3962400"/>
          <a:ext cx="3352800" cy="2445673"/>
        </p:xfrm>
        <a:graphic>
          <a:graphicData uri="http://schemas.openxmlformats.org/presentationml/2006/ole">
            <p:oleObj spid="_x0000_s8197" name="Chart" r:id="rId6" imgW="8763036" imgH="6391190" progId="Excel.Chart.8">
              <p:link updateAutomatic="1"/>
            </p:oleObj>
          </a:graphicData>
        </a:graphic>
      </p:graphicFrame>
      <p:graphicFrame>
        <p:nvGraphicFramePr>
          <p:cNvPr id="8196" name="Object 5"/>
          <p:cNvGraphicFramePr>
            <a:graphicFrameLocks noChangeAspect="1"/>
          </p:cNvGraphicFramePr>
          <p:nvPr/>
        </p:nvGraphicFramePr>
        <p:xfrm>
          <a:off x="685800" y="3962400"/>
          <a:ext cx="3343261" cy="2438400"/>
        </p:xfrm>
        <a:graphic>
          <a:graphicData uri="http://schemas.openxmlformats.org/presentationml/2006/ole">
            <p:oleObj spid="_x0000_s8196" name="Chart" r:id="rId7" imgW="8763036" imgH="6391190" progId="Excel.Char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Forward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4977" y="1447801"/>
            <a:ext cx="8023223" cy="4691064"/>
          </a:xfrm>
        </p:spPr>
        <p:txBody>
          <a:bodyPr>
            <a:normAutofit/>
          </a:bodyPr>
          <a:lstStyle/>
          <a:p>
            <a:r>
              <a:rPr lang="en-US" b="1" dirty="0" smtClean="0"/>
              <a:t>Bring data to staff</a:t>
            </a:r>
            <a:r>
              <a:rPr lang="en-US" dirty="0" smtClean="0"/>
              <a:t>; don’t expect staff to come to data</a:t>
            </a:r>
          </a:p>
          <a:p>
            <a:r>
              <a:rPr lang="en-US" b="1" dirty="0" smtClean="0"/>
              <a:t>Learn</a:t>
            </a:r>
            <a:r>
              <a:rPr lang="en-US" dirty="0" smtClean="0"/>
              <a:t> from the intern</a:t>
            </a:r>
          </a:p>
          <a:p>
            <a:r>
              <a:rPr lang="en-US" b="1" dirty="0" smtClean="0"/>
              <a:t>Query</a:t>
            </a:r>
            <a:r>
              <a:rPr lang="en-US" dirty="0" smtClean="0"/>
              <a:t>, </a:t>
            </a:r>
            <a:r>
              <a:rPr lang="en-US" b="1" dirty="0" smtClean="0"/>
              <a:t>pressure</a:t>
            </a:r>
            <a:r>
              <a:rPr lang="en-US" dirty="0" smtClean="0"/>
              <a:t> and </a:t>
            </a:r>
            <a:r>
              <a:rPr lang="en-US" b="1" dirty="0" smtClean="0"/>
              <a:t>improve</a:t>
            </a:r>
            <a:r>
              <a:rPr lang="en-US" dirty="0" smtClean="0"/>
              <a:t> data</a:t>
            </a:r>
          </a:p>
          <a:p>
            <a:endParaRPr lang="en-US" dirty="0"/>
          </a:p>
          <a:p>
            <a:r>
              <a:rPr lang="en-US" b="1" dirty="0" smtClean="0"/>
              <a:t>Congratulations Steve </a:t>
            </a:r>
            <a:r>
              <a:rPr lang="en-US" b="1" dirty="0" err="1" smtClean="0"/>
              <a:t>Zweibel</a:t>
            </a:r>
            <a:r>
              <a:rPr lang="en-US" b="1" dirty="0" smtClean="0"/>
              <a:t>!  </a:t>
            </a:r>
            <a:r>
              <a:rPr lang="en-US" dirty="0" smtClean="0"/>
              <a:t>Part-time professional cataloging position at NYU </a:t>
            </a:r>
            <a:r>
              <a:rPr lang="en-US" b="1" dirty="0" smtClean="0"/>
              <a:t>and</a:t>
            </a:r>
            <a:r>
              <a:rPr lang="en-US" dirty="0" smtClean="0"/>
              <a:t> part-time reference at Hunter College Health Sciences Library</a:t>
            </a:r>
          </a:p>
          <a:p>
            <a:endParaRPr lang="en-U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200400" y="915988"/>
            <a:ext cx="5570537" cy="1751012"/>
          </a:xfrm>
        </p:spPr>
        <p:txBody>
          <a:bodyPr/>
          <a:lstStyle/>
          <a:p>
            <a:r>
              <a:rPr lang="en-US" sz="3600" dirty="0" smtClean="0"/>
              <a:t>Post-digitization Use of Print Collections</a:t>
            </a:r>
            <a:endParaRPr lang="en-US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3352800"/>
            <a:ext cx="4198937" cy="1930400"/>
          </a:xfrm>
        </p:spPr>
        <p:txBody>
          <a:bodyPr tIns="45720" bIns="45720"/>
          <a:lstStyle>
            <a:lvl1pPr marL="0" indent="12700">
              <a:spcBef>
                <a:spcPct val="0"/>
              </a:spcBef>
              <a:defRPr/>
            </a:lvl1pPr>
          </a:lstStyle>
          <a:p>
            <a:r>
              <a:rPr lang="en-US" dirty="0" smtClean="0"/>
              <a:t>Helen Look</a:t>
            </a:r>
          </a:p>
          <a:p>
            <a:r>
              <a:rPr lang="en-US" dirty="0" smtClean="0"/>
              <a:t>Collection Analyst</a:t>
            </a:r>
            <a:br>
              <a:rPr lang="en-US" dirty="0" smtClean="0"/>
            </a:br>
            <a:r>
              <a:rPr lang="en-US" dirty="0" smtClean="0"/>
              <a:t>University of Michigan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77" y="1447801"/>
            <a:ext cx="8099423" cy="4691064"/>
          </a:xfrm>
        </p:spPr>
        <p:txBody>
          <a:bodyPr/>
          <a:lstStyle/>
          <a:p>
            <a:r>
              <a:rPr lang="en-US" dirty="0" smtClean="0"/>
              <a:t>Making library data “work harder” </a:t>
            </a:r>
          </a:p>
          <a:p>
            <a:r>
              <a:rPr lang="en-US" dirty="0" smtClean="0"/>
              <a:t>Decision support:  where should limited institutional resources be directed?</a:t>
            </a:r>
          </a:p>
          <a:p>
            <a:r>
              <a:rPr lang="en-US" dirty="0" smtClean="0"/>
              <a:t>New skill sets, professional cohort emerging</a:t>
            </a:r>
          </a:p>
          <a:p>
            <a:endParaRPr lang="en-US" dirty="0" smtClean="0"/>
          </a:p>
          <a:p>
            <a:r>
              <a:rPr lang="en-US" dirty="0" smtClean="0"/>
              <a:t>Highlight significant work at RLG partner institutions</a:t>
            </a:r>
          </a:p>
          <a:p>
            <a:r>
              <a:rPr lang="en-US" dirty="0" smtClean="0"/>
              <a:t>Identify shared research priorities, methodologies</a:t>
            </a:r>
          </a:p>
          <a:p>
            <a:r>
              <a:rPr lang="en-US" dirty="0" smtClean="0"/>
              <a:t>Staffing and infrastructure requirements, organizational development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Study of post-digitization use of print collections at the University of Michigan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University of Michigan digitization efforts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HathiTrust Digital Library - </a:t>
            </a:r>
            <a:r>
              <a:rPr lang="en-US" dirty="0" smtClean="0">
                <a:hlinkClick r:id="rId3"/>
              </a:rPr>
              <a:t>http://www.hathitrust.org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Access to Institutional Resources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Harmonizing data from different sources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Working with different staff to gather the data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Consulting with internal and external colleagues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Top 500 accessed titles in HathiTrust Digital Library by the University of Michigan community in 2009</a:t>
            </a:r>
          </a:p>
          <a:p>
            <a:endParaRPr lang="en-US" dirty="0" smtClean="0"/>
          </a:p>
          <a:p>
            <a:r>
              <a:rPr lang="en-US" dirty="0" smtClean="0"/>
              <a:t>Title-level online usage was compared to title-level print usage</a:t>
            </a:r>
          </a:p>
          <a:p>
            <a:endParaRPr lang="en-US" dirty="0" smtClean="0"/>
          </a:p>
          <a:p>
            <a:r>
              <a:rPr lang="en-US" dirty="0" smtClean="0"/>
              <a:t>Print circulation for the sample was compiled for 2008, 2009 and total circulation history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Low Usage of the Print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435351" cy="4202113"/>
          </a:xfrm>
        </p:spPr>
        <p:txBody>
          <a:bodyPr/>
          <a:lstStyle/>
          <a:p>
            <a:pPr algn="just" defTabSz="1085850">
              <a:spcAft>
                <a:spcPts val="0"/>
              </a:spcAft>
              <a:buClr>
                <a:srgbClr val="2178B5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 98% (489) of the titles had zero circulation</a:t>
            </a:r>
          </a:p>
          <a:p>
            <a:pPr algn="just" defTabSz="1085850">
              <a:spcAft>
                <a:spcPts val="0"/>
              </a:spcAft>
              <a:buClr>
                <a:srgbClr val="2178B5"/>
              </a:buClr>
              <a:buSzPct val="150000"/>
              <a:buFont typeface="Arial" pitchFamily="34" charset="0"/>
              <a:buChar char="•"/>
            </a:pPr>
            <a:endParaRPr lang="en-US" dirty="0" smtClean="0"/>
          </a:p>
          <a:p>
            <a:pPr algn="just" defTabSz="1085850">
              <a:spcAft>
                <a:spcPts val="0"/>
              </a:spcAft>
              <a:buClr>
                <a:srgbClr val="2178B5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 2% (11) of the titles circulated </a:t>
            </a:r>
          </a:p>
          <a:p>
            <a:pPr algn="just" defTabSz="1085850">
              <a:spcAft>
                <a:spcPts val="0"/>
              </a:spcAft>
              <a:buClr>
                <a:srgbClr val="2178B5"/>
              </a:buClr>
              <a:buSzPct val="150000"/>
              <a:buFont typeface="Arial" pitchFamily="34" charset="0"/>
              <a:buChar char="•"/>
            </a:pPr>
            <a:endParaRPr lang="en-US" dirty="0" smtClean="0"/>
          </a:p>
          <a:p>
            <a:pPr algn="just" defTabSz="1085850">
              <a:spcAft>
                <a:spcPts val="0"/>
              </a:spcAft>
              <a:buClr>
                <a:srgbClr val="2178B5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 2009 circulation for the 11 titles was equal to or less than the 2008 circulation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</p:nvPr>
        </p:nvGraphicFramePr>
        <p:xfrm>
          <a:off x="603249" y="1208087"/>
          <a:ext cx="3775075" cy="4202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Increased Discoverability of the Content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181600" y="2209800"/>
            <a:ext cx="3587751" cy="3048000"/>
          </a:xfrm>
        </p:spPr>
        <p:txBody>
          <a:bodyPr/>
          <a:lstStyle/>
          <a:p>
            <a:pPr algn="just" defTabSz="1085850">
              <a:spcAft>
                <a:spcPts val="0"/>
              </a:spcAft>
              <a:buClr>
                <a:srgbClr val="2178B5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 39% (193) of the titles had not circulated</a:t>
            </a:r>
          </a:p>
          <a:p>
            <a:pPr algn="just" defTabSz="1085850">
              <a:spcAft>
                <a:spcPts val="0"/>
              </a:spcAft>
              <a:buClr>
                <a:srgbClr val="2178B5"/>
              </a:buClr>
              <a:buSzPct val="150000"/>
            </a:pPr>
            <a:endParaRPr lang="en-US" dirty="0" smtClean="0"/>
          </a:p>
          <a:p>
            <a:pPr algn="just" defTabSz="1085850">
              <a:spcAft>
                <a:spcPts val="0"/>
              </a:spcAft>
              <a:buClr>
                <a:srgbClr val="2178B5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 61% (307) of the titles had circulated</a:t>
            </a:r>
          </a:p>
          <a:p>
            <a:pPr algn="just" defTabSz="1085850">
              <a:spcAft>
                <a:spcPts val="0"/>
              </a:spcAft>
              <a:buClr>
                <a:srgbClr val="2178B5"/>
              </a:buClr>
              <a:buSzPct val="150000"/>
              <a:buFont typeface="Arial" pitchFamily="34" charset="0"/>
              <a:buChar char="•"/>
            </a:pPr>
            <a:endParaRPr lang="en-US" dirty="0" smtClean="0"/>
          </a:p>
          <a:p>
            <a:pPr algn="just" defTabSz="1085850">
              <a:spcAft>
                <a:spcPts val="0"/>
              </a:spcAft>
              <a:buClr>
                <a:srgbClr val="2178B5"/>
              </a:buClr>
              <a:buSzPct val="150000"/>
              <a:buFont typeface="Arial" pitchFamily="34" charset="0"/>
              <a:buChar char="•"/>
            </a:pPr>
            <a:r>
              <a:rPr lang="en-US" dirty="0" smtClean="0"/>
              <a:t> Hidden treasures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</p:nvPr>
        </p:nvGraphicFramePr>
        <p:xfrm>
          <a:off x="679449" y="1284287"/>
          <a:ext cx="4121151" cy="4202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Subject Distribution</a:t>
            </a:r>
            <a:endParaRPr lang="en-US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half" idx="1"/>
          </p:nvPr>
        </p:nvGraphicFramePr>
        <p:xfrm>
          <a:off x="457200" y="990600"/>
          <a:ext cx="8229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Patterns in the Overall Online Usage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1447800"/>
          <a:ext cx="7702550" cy="4691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Improved our understanding of the use of online and print materials made accessible through mass digitization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Learned from the process about what data is available and where better metrics are needed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Identified some potential patterns for further study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49" y="1447801"/>
            <a:ext cx="7702551" cy="4691064"/>
          </a:xfrm>
        </p:spPr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“</a:t>
            </a:r>
            <a:r>
              <a:rPr lang="en-US" i="1" dirty="0" smtClean="0"/>
              <a:t>The temptation to form premature theories </a:t>
            </a:r>
          </a:p>
          <a:p>
            <a:pPr>
              <a:buNone/>
            </a:pPr>
            <a:r>
              <a:rPr lang="en-US" i="1" dirty="0" smtClean="0"/>
              <a:t>upon insufficient data is the bane of our profession</a:t>
            </a:r>
            <a:r>
              <a:rPr lang="en-US" dirty="0" smtClean="0"/>
              <a:t>.”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 algn="r">
              <a:buNone/>
            </a:pPr>
            <a:r>
              <a:rPr lang="en-US" dirty="0" smtClean="0"/>
              <a:t>– Sherlock Holmes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200400" y="915988"/>
            <a:ext cx="5570537" cy="1751012"/>
          </a:xfrm>
        </p:spPr>
        <p:txBody>
          <a:bodyPr/>
          <a:lstStyle/>
          <a:p>
            <a:r>
              <a:rPr lang="en-US" sz="3600" dirty="0" smtClean="0"/>
              <a:t>Data-based Preservation Decision Making</a:t>
            </a:r>
            <a:endParaRPr lang="en-US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3352800"/>
            <a:ext cx="4198937" cy="1930400"/>
          </a:xfrm>
        </p:spPr>
        <p:txBody>
          <a:bodyPr tIns="45720" bIns="45720"/>
          <a:lstStyle>
            <a:lvl1pPr marL="0" indent="12700">
              <a:spcBef>
                <a:spcPct val="0"/>
              </a:spcBef>
              <a:defRPr/>
            </a:lvl1pPr>
          </a:lstStyle>
          <a:p>
            <a:r>
              <a:rPr lang="en-US" dirty="0" smtClean="0"/>
              <a:t>Jacob </a:t>
            </a:r>
            <a:r>
              <a:rPr lang="en-US" dirty="0" err="1" smtClean="0"/>
              <a:t>Nadal</a:t>
            </a:r>
            <a:endParaRPr lang="en-US" dirty="0" smtClean="0"/>
          </a:p>
          <a:p>
            <a:r>
              <a:rPr lang="en-US" dirty="0" smtClean="0"/>
              <a:t>Preservation Officer </a:t>
            </a:r>
            <a:br>
              <a:rPr lang="en-US" dirty="0" smtClean="0"/>
            </a:br>
            <a:r>
              <a:rPr lang="en-US" dirty="0" smtClean="0"/>
              <a:t>UCLA Library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81400" y="4038600"/>
            <a:ext cx="2576346" cy="13918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rgbClr val="2178B5"/>
                </a:solidFill>
              </a:rPr>
              <a:t>Helen Look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Collection Analyst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University of Michigan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hlinkClick r:id="rId3"/>
              </a:rPr>
              <a:t>hlook@umich.edu</a:t>
            </a:r>
          </a:p>
        </p:txBody>
      </p:sp>
      <p:sp>
        <p:nvSpPr>
          <p:cNvPr id="7" name="Rectangle 6"/>
          <p:cNvSpPr/>
          <p:nvPr/>
        </p:nvSpPr>
        <p:spPr>
          <a:xfrm>
            <a:off x="533400" y="4038600"/>
            <a:ext cx="256512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rgbClr val="2178B5"/>
                </a:solidFill>
              </a:rPr>
              <a:t>Zack Lane</a:t>
            </a:r>
          </a:p>
          <a:p>
            <a:pPr>
              <a:spcBef>
                <a:spcPts val="0"/>
              </a:spcBef>
            </a:pPr>
            <a:r>
              <a:rPr lang="en-US" sz="1800" dirty="0" err="1" smtClean="0"/>
              <a:t>ReCAP</a:t>
            </a:r>
            <a:r>
              <a:rPr lang="en-US" sz="1800" dirty="0" smtClean="0"/>
              <a:t> Coordinator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Columbia University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hlinkClick r:id="rId4"/>
              </a:rPr>
              <a:t>Zl2114@columbia.edu</a:t>
            </a:r>
            <a:endParaRPr lang="en-US" sz="1800" dirty="0" smtClean="0"/>
          </a:p>
          <a:p>
            <a:pPr>
              <a:spcBef>
                <a:spcPts val="0"/>
              </a:spcBef>
            </a:pPr>
            <a:endParaRPr lang="en-US" sz="18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711616">
            <a:off x="6484393" y="1964784"/>
            <a:ext cx="1727792" cy="162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400800" y="4038600"/>
            <a:ext cx="28956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dirty="0" smtClean="0">
                <a:solidFill>
                  <a:srgbClr val="2178B5"/>
                </a:solidFill>
              </a:rPr>
              <a:t>Jacob Nadal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Preservation Officer</a:t>
            </a:r>
          </a:p>
          <a:p>
            <a:pPr>
              <a:spcBef>
                <a:spcPts val="0"/>
              </a:spcBef>
            </a:pPr>
            <a:r>
              <a:rPr lang="en-US" sz="1800" dirty="0" smtClean="0"/>
              <a:t>UCLA</a:t>
            </a:r>
          </a:p>
          <a:p>
            <a:pPr>
              <a:spcBef>
                <a:spcPts val="0"/>
              </a:spcBef>
            </a:pPr>
            <a:r>
              <a:rPr lang="en-US" sz="1800" dirty="0" smtClean="0">
                <a:hlinkClick r:id="rId6"/>
              </a:rPr>
              <a:t>jnadal@library.ucla.edu</a:t>
            </a:r>
            <a:endParaRPr lang="en-US" sz="1800" dirty="0" smtClean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Today’s Panelists</a:t>
            </a:r>
            <a:endParaRPr lang="en-US" dirty="0"/>
          </a:p>
        </p:txBody>
      </p:sp>
      <p:pic>
        <p:nvPicPr>
          <p:cNvPr id="11" name="Content Placeholder 6" descr="Baruch College Carrel H_S_6600.jpg"/>
          <p:cNvPicPr>
            <a:picLocks noChangeAspect="1"/>
          </p:cNvPicPr>
          <p:nvPr/>
        </p:nvPicPr>
        <p:blipFill>
          <a:blip r:embed="rId7" cstate="print"/>
          <a:srcRect l="6973" r="5870"/>
          <a:stretch>
            <a:fillRect/>
          </a:stretch>
        </p:blipFill>
        <p:spPr bwMode="auto">
          <a:xfrm>
            <a:off x="3581400" y="1676400"/>
            <a:ext cx="1905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8" cstate="print"/>
          <a:srcRect l="12933" t="16811" r="46420" b="50993"/>
          <a:stretch>
            <a:fillRect/>
          </a:stretch>
        </p:blipFill>
        <p:spPr bwMode="auto">
          <a:xfrm>
            <a:off x="533400" y="1600200"/>
            <a:ext cx="1981200" cy="2189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Preservation Theory and History:   </a:t>
            </a:r>
            <a:br>
              <a:rPr lang="en-US" dirty="0" smtClean="0"/>
            </a:br>
            <a:r>
              <a:rPr lang="en-US" dirty="0" smtClean="0"/>
              <a:t>   Medicine, Zoos and Fortresses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34977" y="2438400"/>
            <a:ext cx="7702551" cy="3200401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20</a:t>
            </a:r>
            <a:r>
              <a:rPr lang="en-US" baseline="30000" dirty="0" smtClean="0"/>
              <a:t>th</a:t>
            </a:r>
            <a:r>
              <a:rPr lang="en-US" dirty="0" smtClean="0"/>
              <a:t> century preservation was effectively local. We tried to protect or repair the </a:t>
            </a:r>
            <a:r>
              <a:rPr lang="en-US" b="1" dirty="0" smtClean="0"/>
              <a:t>items</a:t>
            </a:r>
            <a:r>
              <a:rPr lang="en-US" dirty="0" smtClean="0"/>
              <a:t> in the collection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Rigid, comprehensive security and environmental standards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Fortification of item (library binding, deacidification)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Replacement of  weak items with hardened versions (library editions, microfilm, facsimiles)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Libraries are more like zoos than fortresses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Preservation was trying to deal with public health problems in the metaphorical emergency room</a:t>
            </a:r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434976" y="1371600"/>
            <a:ext cx="8251823" cy="990600"/>
          </a:xfrm>
        </p:spPr>
        <p:txBody>
          <a:bodyPr/>
          <a:lstStyle/>
          <a:p>
            <a:r>
              <a:rPr lang="en-US" dirty="0" smtClean="0"/>
              <a:t>Controversial assertion: </a:t>
            </a:r>
            <a:r>
              <a:rPr lang="en-US" i="1" dirty="0" smtClean="0">
                <a:solidFill>
                  <a:srgbClr val="FF7600"/>
                </a:solidFill>
              </a:rPr>
              <a:t>What libraries call preservation is more like conservation at scale, and it’s still not to scale.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Preservation Theory at UCLA: </a:t>
            </a:r>
            <a:br>
              <a:rPr lang="en-US" dirty="0" smtClean="0"/>
            </a:br>
            <a:r>
              <a:rPr lang="en-US" dirty="0" smtClean="0"/>
              <a:t>   Public Health, Flood Control &amp; Habitats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Preservation works from the collection down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Conservation works from the item up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At UCLA, one strategy governs both approaches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Every activity has a: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1) Method of analysis or evidence-gathering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2) Treatment proposal &amp; outside review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3) Hedge or fail-safe option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We’re operating a dam or flood control channel, not manning a wall under siege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dirty="0" smtClean="0"/>
              <a:t>You can make your LA River jokes now… ha, ha…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As our program matures, the watchword is habitat: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Habitats are flexible and adaptable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Habitats are sustainable or not, depending on certain pressures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Habitats have local versions of global types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Los Angeles River</a:t>
            </a:r>
            <a:endParaRPr lang="en-US" dirty="0"/>
          </a:p>
        </p:txBody>
      </p:sp>
      <p:pic>
        <p:nvPicPr>
          <p:cNvPr id="1026" name="Picture 2" descr="File:Los Angeles River Bridge B&amp;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19200"/>
            <a:ext cx="5016386" cy="3505200"/>
          </a:xfrm>
          <a:prstGeom prst="rect">
            <a:avLst/>
          </a:prstGeom>
          <a:noFill/>
        </p:spPr>
      </p:pic>
      <p:pic>
        <p:nvPicPr>
          <p:cNvPr id="1028" name="Picture 4" descr="File:Los Angeles River Glenda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219200"/>
            <a:ext cx="3633938" cy="3505200"/>
          </a:xfrm>
          <a:prstGeom prst="rect">
            <a:avLst/>
          </a:prstGeom>
          <a:noFill/>
        </p:spPr>
      </p:pic>
      <p:sp>
        <p:nvSpPr>
          <p:cNvPr id="5" name="Rectangular Callout 4"/>
          <p:cNvSpPr/>
          <p:nvPr/>
        </p:nvSpPr>
        <p:spPr bwMode="auto">
          <a:xfrm>
            <a:off x="533400" y="4495800"/>
            <a:ext cx="3886200" cy="1676400"/>
          </a:xfrm>
          <a:prstGeom prst="wedgeRectCallout">
            <a:avLst>
              <a:gd name="adj1" fmla="val -38354"/>
              <a:gd name="adj2" fmla="val -104170"/>
            </a:avLst>
          </a:prstGeom>
          <a:solidFill>
            <a:srgbClr val="2178B5">
              <a:alpha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bg1"/>
                </a:solidFill>
              </a:rPr>
              <a:t>The concrete bottom reduces the effectiveness for flood control, creates a bad habitat for wildlife, and ruins its recreational value. 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All that effort for nothing!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5562600" y="304800"/>
            <a:ext cx="3048000" cy="1143000"/>
          </a:xfrm>
          <a:prstGeom prst="wedgeRectCallout">
            <a:avLst>
              <a:gd name="adj1" fmla="val 3555"/>
              <a:gd name="adj2" fmla="val 85680"/>
            </a:avLst>
          </a:prstGeom>
          <a:solidFill>
            <a:srgbClr val="2178B5">
              <a:alpha val="7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solidFill>
                  <a:schemeClr val="bg1"/>
                </a:solidFill>
              </a:rPr>
              <a:t>The natural river is less work and functions better. 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A model worth emulating!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4800600"/>
            <a:ext cx="3886200" cy="1059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More about the River: </a:t>
            </a:r>
            <a:r>
              <a:rPr lang="en-US" sz="1800" dirty="0" smtClean="0">
                <a:hlinkClick r:id="rId5"/>
              </a:rPr>
              <a:t>http://www.lariver.org</a:t>
            </a:r>
            <a:r>
              <a:rPr lang="en-US" sz="1800" dirty="0" smtClean="0"/>
              <a:t> and </a:t>
            </a:r>
            <a:r>
              <a:rPr lang="en-US" sz="1800" dirty="0" smtClean="0">
                <a:hlinkClick r:id="rId6"/>
              </a:rPr>
              <a:t>http://folar.org/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Theory towards Practice:</a:t>
            </a:r>
            <a:br>
              <a:rPr lang="en-US" dirty="0" smtClean="0"/>
            </a:br>
            <a:r>
              <a:rPr lang="en-US" dirty="0" smtClean="0"/>
              <a:t>   Habitat, Sure, but Who Lives There?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UCLA, like all big RLs, has some really shabby books.</a:t>
            </a:r>
          </a:p>
          <a:p>
            <a:pPr fontAlgn="auto">
              <a:spcAft>
                <a:spcPts val="0"/>
              </a:spcAft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These “brittle books” are frustrating.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Repair is not the answer:</a:t>
            </a:r>
            <a:r>
              <a:rPr lang="en-US" dirty="0" smtClean="0"/>
              <a:t> little structural integrity means they’re irreparable or require “heroic” conservation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Reformatting is costly:</a:t>
            </a:r>
            <a:r>
              <a:rPr lang="en-US" dirty="0" smtClean="0"/>
              <a:t> fragile, poor contrast materials, so scanning has to be careful and high-quality</a:t>
            </a:r>
          </a:p>
          <a:p>
            <a:pPr lvl="1" fontAlgn="auto">
              <a:spcAft>
                <a:spcPts val="0"/>
              </a:spcAft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And yet, we’re obligated to preserve certain things: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Materials with high Los </a:t>
            </a:r>
            <a:r>
              <a:rPr lang="en-US" dirty="0" err="1" smtClean="0"/>
              <a:t>Angelocity</a:t>
            </a: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Scarce within the UC system, California, or the world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Signature collections, future classics, academic emphases</a:t>
            </a:r>
          </a:p>
          <a:p>
            <a:pPr lvl="1" fontAlgn="auto">
              <a:spcAft>
                <a:spcPts val="0"/>
              </a:spcAft>
              <a:buNone/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Everything else, we want you to do for us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kthanksnextslide</a:t>
            </a:r>
            <a:r>
              <a:rPr lang="en-US" dirty="0" smtClean="0"/>
              <a:t>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Practice to Practicalities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Push decisions from the item to the network context</a:t>
            </a:r>
          </a:p>
          <a:p>
            <a:r>
              <a:rPr lang="en-US" dirty="0" smtClean="0"/>
              <a:t>Holdings review is the first step</a:t>
            </a:r>
          </a:p>
          <a:p>
            <a:pPr lvl="1"/>
            <a:r>
              <a:rPr lang="en-US" dirty="0" smtClean="0"/>
              <a:t>Holdings data parsed into global (</a:t>
            </a:r>
            <a:r>
              <a:rPr lang="en-US" dirty="0" err="1" smtClean="0"/>
              <a:t>Worldcat</a:t>
            </a:r>
            <a:r>
              <a:rPr lang="en-US" dirty="0" smtClean="0"/>
              <a:t>), regional (CA/350 miles of zip code 90095), and system (</a:t>
            </a:r>
            <a:r>
              <a:rPr lang="en-US" dirty="0" err="1" smtClean="0"/>
              <a:t>Worldcat</a:t>
            </a:r>
            <a:r>
              <a:rPr lang="en-US" dirty="0" smtClean="0"/>
              <a:t> Local/NGM)</a:t>
            </a:r>
          </a:p>
          <a:p>
            <a:pPr lvl="1"/>
            <a:r>
              <a:rPr lang="en-US" dirty="0" smtClean="0"/>
              <a:t>HathiTrust status checked (Portico, (C)LOCKSS, JSTOR to come?)</a:t>
            </a:r>
          </a:p>
          <a:p>
            <a:r>
              <a:rPr lang="en-US" dirty="0" smtClean="0"/>
              <a:t>These data are placed into a risk assessment model</a:t>
            </a:r>
          </a:p>
          <a:p>
            <a:r>
              <a:rPr lang="en-US" dirty="0" smtClean="0"/>
              <a:t>Series of automated recommendations are made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7600"/>
                </a:solidFill>
              </a:rPr>
              <a:t>So, how does that dam/wall/habitat thing address the problem of lots of individual shabby books, in the context of a globally-intended collection of record? </a:t>
            </a:r>
            <a:endParaRPr lang="en-US" i="1" dirty="0">
              <a:solidFill>
                <a:srgbClr val="FF7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Assessment Model</a:t>
            </a:r>
            <a:br>
              <a:rPr lang="en-US" dirty="0" smtClean="0"/>
            </a:br>
            <a:r>
              <a:rPr lang="en-US" sz="2800" dirty="0" smtClean="0"/>
              <a:t>  From Candace Yano (UC Berkeley/</a:t>
            </a:r>
            <a:r>
              <a:rPr lang="en-US" sz="2800" dirty="0" err="1" smtClean="0"/>
              <a:t>Ithaka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381000" y="1676406"/>
          <a:ext cx="3339429" cy="4202101"/>
        </p:xfrm>
        <a:graphic>
          <a:graphicData uri="http://schemas.openxmlformats.org/drawingml/2006/table">
            <a:tbl>
              <a:tblPr/>
              <a:tblGrid>
                <a:gridCol w="1806018"/>
                <a:gridCol w="1533411"/>
              </a:tblGrid>
              <a:tr h="15007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Geneva"/>
                        </a:rPr>
                        <a:t>Initial number of copies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Geneva"/>
                        </a:rPr>
                        <a:t>Survival probability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50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Geneva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Geneva"/>
                        </a:rPr>
                        <a:t>36.6032%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Geneva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Geneva"/>
                        </a:rPr>
                        <a:t>59.8085%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Geneva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Geneva"/>
                        </a:rPr>
                        <a:t>74.5199%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Geneva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Geneva"/>
                        </a:rPr>
                        <a:t>83.8464%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Geneva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Geneva"/>
                        </a:rPr>
                        <a:t>89.7592%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Geneva"/>
                        </a:rPr>
                        <a:t>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Geneva"/>
                        </a:rPr>
                        <a:t>93.5076%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Geneva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Geneva"/>
                        </a:rPr>
                        <a:t>95.8841%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Geneva"/>
                        </a:rPr>
                        <a:t>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Geneva"/>
                        </a:rPr>
                        <a:t>97.3906%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Geneva"/>
                        </a:rPr>
                        <a:t>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Geneva"/>
                        </a:rPr>
                        <a:t>98.3457%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Geneva"/>
                        </a:rPr>
                        <a:t>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Geneva"/>
                        </a:rPr>
                        <a:t>98.9513%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Geneva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Geneva"/>
                        </a:rPr>
                        <a:t>99.3351%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1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Geneva"/>
                        </a:rPr>
                        <a:t>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Geneva"/>
                        </a:rPr>
                        <a:t>99.5785%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50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Geneva"/>
                        </a:rPr>
                        <a:t>13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Geneva"/>
                        </a:rPr>
                        <a:t>99.7328%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Geneva"/>
                        </a:rPr>
                        <a:t>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Geneva"/>
                        </a:rPr>
                        <a:t>99.8306%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Geneva"/>
                        </a:rPr>
                        <a:t>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Geneva"/>
                        </a:rPr>
                        <a:t>99.8926%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Geneva"/>
                        </a:rPr>
                        <a:t>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Geneva"/>
                        </a:rPr>
                        <a:t>99.9319%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Geneva"/>
                        </a:rPr>
                        <a:t>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Geneva"/>
                        </a:rPr>
                        <a:t>99.9568%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Geneva"/>
                        </a:rPr>
                        <a:t>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Geneva"/>
                        </a:rPr>
                        <a:t>99.9726%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Geneva"/>
                        </a:rPr>
                        <a:t>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Geneva"/>
                        </a:rPr>
                        <a:t>99.9827%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Geneva"/>
                        </a:rPr>
                        <a:t>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Geneva"/>
                        </a:rPr>
                        <a:t>99.9890%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Geneva"/>
                        </a:rPr>
                        <a:t>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Geneva"/>
                        </a:rPr>
                        <a:t>99.9930%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Geneva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Geneva"/>
                        </a:rPr>
                        <a:t>99.9956%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Geneva"/>
                        </a:rPr>
                        <a:t>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Geneva"/>
                        </a:rPr>
                        <a:t>99.9972%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Geneva"/>
                        </a:rPr>
                        <a:t>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Geneva"/>
                        </a:rPr>
                        <a:t>99.9982%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0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Geneva"/>
                        </a:rPr>
                        <a:t>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Geneva"/>
                        </a:rPr>
                        <a:t>99.9989%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1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Geneva"/>
                        </a:rPr>
                        <a:t>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Geneva"/>
                        </a:rPr>
                        <a:t>99.9993%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1025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676400"/>
            <a:ext cx="482521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810000" y="4953000"/>
            <a:ext cx="4790094" cy="895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12 copies is where the curve is asymptotic</a:t>
            </a:r>
          </a:p>
          <a:p>
            <a:r>
              <a:rPr lang="en-US" sz="1800" dirty="0" smtClean="0"/>
              <a:t>26 is derived from past decisions by UCLA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Scenario for Preservation Review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4977" y="1447801"/>
            <a:ext cx="8099423" cy="4691064"/>
          </a:xfrm>
        </p:spPr>
        <p:txBody>
          <a:bodyPr/>
          <a:lstStyle/>
          <a:p>
            <a:r>
              <a:rPr lang="en-US" dirty="0" smtClean="0"/>
              <a:t>Three outcomes:</a:t>
            </a:r>
          </a:p>
          <a:p>
            <a:pPr lvl="1"/>
            <a:r>
              <a:rPr lang="en-US" dirty="0" smtClean="0"/>
              <a:t>Keep if [&lt;12 global] OR [&lt;3 CA] OR [0 UC] </a:t>
            </a:r>
          </a:p>
          <a:p>
            <a:pPr lvl="1"/>
            <a:r>
              <a:rPr lang="en-US" dirty="0" smtClean="0"/>
              <a:t>Withdraw if [&gt; 26 global]</a:t>
            </a:r>
          </a:p>
          <a:p>
            <a:pPr lvl="1"/>
            <a:r>
              <a:rPr lang="en-US" dirty="0" smtClean="0"/>
              <a:t>Else Review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chemeClr val="accent2"/>
                </a:solidFill>
              </a:rPr>
              <a:t>Data is collected</a:t>
            </a:r>
            <a:r>
              <a:rPr lang="en-US" dirty="0" smtClean="0"/>
              <a:t> (point 1) then a </a:t>
            </a:r>
            <a:r>
              <a:rPr lang="en-US" b="1" dirty="0" smtClean="0">
                <a:solidFill>
                  <a:schemeClr val="accent2"/>
                </a:solidFill>
              </a:rPr>
              <a:t>proposed treatment gets external review</a:t>
            </a:r>
            <a:r>
              <a:rPr lang="en-US" dirty="0" smtClean="0"/>
              <a:t> by coll. managers (point 2) and all </a:t>
            </a:r>
            <a:r>
              <a:rPr lang="en-US" b="1" dirty="0" smtClean="0">
                <a:solidFill>
                  <a:schemeClr val="accent2"/>
                </a:solidFill>
              </a:rPr>
              <a:t>decisions are hedged by the network</a:t>
            </a:r>
            <a:r>
              <a:rPr lang="en-US" dirty="0" smtClean="0"/>
              <a:t> (point 3)</a:t>
            </a:r>
          </a:p>
          <a:p>
            <a:pPr lvl="1"/>
            <a:r>
              <a:rPr lang="en-US" dirty="0" smtClean="0"/>
              <a:t>“Keep” implies that preservation will see to it that the content remains in the collection</a:t>
            </a:r>
          </a:p>
          <a:p>
            <a:pPr lvl="1"/>
            <a:r>
              <a:rPr lang="en-US" dirty="0" smtClean="0"/>
              <a:t>“Withdraw” really means withdraw</a:t>
            </a:r>
          </a:p>
          <a:p>
            <a:pPr lvl="1"/>
            <a:r>
              <a:rPr lang="en-US" dirty="0" smtClean="0"/>
              <a:t>“Review” means we need a genuine person to make a decision (and people are both slow and idiosyncratic, so…)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Alternate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Decision making starts with the basic scenario. </a:t>
            </a:r>
            <a:br>
              <a:rPr lang="en-US" dirty="0" smtClean="0"/>
            </a:br>
            <a:r>
              <a:rPr lang="en-US" dirty="0" smtClean="0"/>
              <a:t>We’ll fine-tune that as we collect decision data</a:t>
            </a:r>
          </a:p>
          <a:p>
            <a:pPr lvl="1"/>
            <a:r>
              <a:rPr lang="en-US" dirty="0" smtClean="0"/>
              <a:t>Seeking best match between collection managers decisions and automated indicators</a:t>
            </a:r>
          </a:p>
          <a:p>
            <a:pPr lvl="1"/>
            <a:r>
              <a:rPr lang="en-US" dirty="0" smtClean="0"/>
              <a:t>After a designated review period, may use a more risk-tolerant scenario to decide on materials lingering in “review” status </a:t>
            </a:r>
          </a:p>
          <a:p>
            <a:r>
              <a:rPr lang="en-US" dirty="0" smtClean="0"/>
              <a:t>At present, we have a known unknown regarding artifactual value</a:t>
            </a:r>
          </a:p>
          <a:p>
            <a:pPr lvl="1"/>
            <a:r>
              <a:rPr lang="en-US" dirty="0" smtClean="0"/>
              <a:t>Conservation screens materials and routes to preservation review. C</a:t>
            </a:r>
            <a:r>
              <a:rPr lang="en-US" dirty="0" smtClean="0">
                <a:sym typeface="Wingdings" pitchFamily="2" charset="2"/>
              </a:rPr>
              <a:t>onservators are eagle-eyed about artifactual value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Preservation officer reviews all “withdraws” and, for better or worse, yours truly has a mild case of bibliomania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87375" y="152400"/>
            <a:ext cx="8023225" cy="995362"/>
          </a:xfrm>
        </p:spPr>
        <p:txBody>
          <a:bodyPr/>
          <a:lstStyle/>
          <a:p>
            <a:r>
              <a:rPr lang="en-US" dirty="0" smtClean="0"/>
              <a:t>The Hedgerow</a:t>
            </a:r>
            <a:endParaRPr lang="en-US" dirty="0"/>
          </a:p>
        </p:txBody>
      </p:sp>
      <p:graphicFrame>
        <p:nvGraphicFramePr>
          <p:cNvPr id="16" name="Chart 15"/>
          <p:cNvGraphicFramePr/>
          <p:nvPr/>
        </p:nvGraphicFramePr>
        <p:xfrm>
          <a:off x="381000" y="1762125"/>
          <a:ext cx="3027915" cy="3571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3352800" y="1752600"/>
          <a:ext cx="1744512" cy="232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/>
          <p:cNvGraphicFramePr/>
          <p:nvPr/>
        </p:nvGraphicFramePr>
        <p:xfrm>
          <a:off x="5057776" y="1752600"/>
          <a:ext cx="1764335" cy="232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Chart 18"/>
          <p:cNvGraphicFramePr/>
          <p:nvPr/>
        </p:nvGraphicFramePr>
        <p:xfrm>
          <a:off x="6772275" y="1752600"/>
          <a:ext cx="1774248" cy="232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Rectangle 21"/>
          <p:cNvSpPr/>
          <p:nvPr/>
        </p:nvSpPr>
        <p:spPr>
          <a:xfrm>
            <a:off x="3276600" y="4008120"/>
            <a:ext cx="22860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dirty="0" smtClean="0"/>
              <a:t> #2 OR, with </a:t>
            </a:r>
            <a:r>
              <a:rPr lang="en-US" sz="1800" b="0" dirty="0" err="1" smtClean="0"/>
              <a:t>Hathi</a:t>
            </a:r>
            <a:r>
              <a:rPr lang="en-US" sz="1800" b="0" dirty="0" smtClean="0"/>
              <a:t>, Retain First</a:t>
            </a:r>
            <a:endParaRPr lang="en-US" sz="1800" b="0" dirty="0"/>
          </a:p>
        </p:txBody>
      </p:sp>
      <p:sp>
        <p:nvSpPr>
          <p:cNvPr id="23" name="Rectangle 22"/>
          <p:cNvSpPr/>
          <p:nvPr/>
        </p:nvSpPr>
        <p:spPr>
          <a:xfrm>
            <a:off x="5029200" y="1371600"/>
            <a:ext cx="23622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dirty="0" smtClean="0"/>
              <a:t>#3 AND, Retain First</a:t>
            </a:r>
            <a:endParaRPr lang="en-US" sz="1800" b="0" dirty="0"/>
          </a:p>
        </p:txBody>
      </p:sp>
      <p:sp>
        <p:nvSpPr>
          <p:cNvPr id="24" name="Rectangle 23"/>
          <p:cNvSpPr/>
          <p:nvPr/>
        </p:nvSpPr>
        <p:spPr>
          <a:xfrm>
            <a:off x="6781800" y="4038600"/>
            <a:ext cx="23622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dirty="0" smtClean="0"/>
              <a:t>#4 AND, with </a:t>
            </a:r>
            <a:r>
              <a:rPr lang="en-US" sz="1800" b="0" dirty="0" err="1" smtClean="0"/>
              <a:t>Hathi</a:t>
            </a:r>
            <a:r>
              <a:rPr lang="en-US" sz="1800" b="0" dirty="0" smtClean="0"/>
              <a:t>, Retain First</a:t>
            </a:r>
            <a:endParaRPr lang="en-US" sz="1800" dirty="0"/>
          </a:p>
        </p:txBody>
      </p:sp>
      <p:sp>
        <p:nvSpPr>
          <p:cNvPr id="21" name="Rectangle 20"/>
          <p:cNvSpPr/>
          <p:nvPr/>
        </p:nvSpPr>
        <p:spPr>
          <a:xfrm>
            <a:off x="609600" y="1447800"/>
            <a:ext cx="22098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0" dirty="0" smtClean="0"/>
              <a:t>#1 OR, Retain First</a:t>
            </a:r>
            <a:endParaRPr lang="en-US" sz="1800" b="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5410200"/>
            <a:ext cx="52435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Long Tail</a:t>
            </a:r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90600"/>
            <a:ext cx="8610600" cy="528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1066800"/>
            <a:ext cx="5282228" cy="4511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200400" y="915988"/>
            <a:ext cx="5570537" cy="1751012"/>
          </a:xfrm>
        </p:spPr>
        <p:txBody>
          <a:bodyPr/>
          <a:lstStyle/>
          <a:p>
            <a:r>
              <a:rPr lang="en-US" sz="3200" dirty="0" smtClean="0"/>
              <a:t>Circulation Data </a:t>
            </a:r>
            <a:br>
              <a:rPr lang="en-US" sz="3200" dirty="0" smtClean="0"/>
            </a:br>
            <a:r>
              <a:rPr lang="en-US" sz="3200" dirty="0" smtClean="0"/>
              <a:t>at Columbia University Libraries</a:t>
            </a:r>
            <a:endParaRPr lang="en-US" sz="24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3352800"/>
            <a:ext cx="4198937" cy="1930400"/>
          </a:xfrm>
        </p:spPr>
        <p:txBody>
          <a:bodyPr tIns="45720" bIns="45720"/>
          <a:lstStyle>
            <a:lvl1pPr marL="0" indent="12700">
              <a:spcBef>
                <a:spcPct val="0"/>
              </a:spcBef>
              <a:defRPr/>
            </a:lvl1pPr>
          </a:lstStyle>
          <a:p>
            <a:pPr>
              <a:spcAft>
                <a:spcPts val="0"/>
              </a:spcAft>
            </a:pPr>
            <a:r>
              <a:rPr lang="en-US" dirty="0" smtClean="0"/>
              <a:t>Zack Lane</a:t>
            </a:r>
          </a:p>
          <a:p>
            <a:pPr>
              <a:spcAft>
                <a:spcPts val="0"/>
              </a:spcAft>
            </a:pPr>
            <a:endParaRPr lang="en-US" dirty="0" smtClean="0"/>
          </a:p>
          <a:p>
            <a:pPr>
              <a:spcAft>
                <a:spcPts val="0"/>
              </a:spcAft>
            </a:pPr>
            <a:r>
              <a:rPr lang="en-US" dirty="0" err="1" smtClean="0"/>
              <a:t>ReCAP</a:t>
            </a:r>
            <a:r>
              <a:rPr lang="en-US" dirty="0" smtClean="0"/>
              <a:t> Coordinator</a:t>
            </a:r>
          </a:p>
          <a:p>
            <a:pPr>
              <a:spcAft>
                <a:spcPts val="0"/>
              </a:spcAft>
            </a:pPr>
            <a:r>
              <a:rPr lang="en-US" dirty="0" smtClean="0"/>
              <a:t>Columbia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Los Angeles Triangle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90600"/>
            <a:ext cx="8153400" cy="523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 bwMode="auto">
          <a:xfrm>
            <a:off x="457200" y="1524000"/>
            <a:ext cx="3657600" cy="1676400"/>
          </a:xfrm>
          <a:prstGeom prst="roundRect">
            <a:avLst/>
          </a:prstGeom>
          <a:solidFill>
            <a:srgbClr val="2178B5">
              <a:alpha val="6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Inside this zone,</a:t>
            </a:r>
            <a:r>
              <a:rPr kumimoji="0" lang="en-US" sz="20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 we have </a:t>
            </a:r>
          </a:p>
          <a:p>
            <a:pPr marL="0" marR="0" indent="0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a stewardship obligation, </a:t>
            </a:r>
          </a:p>
          <a:p>
            <a:pPr marL="0" marR="0" indent="0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i="1" dirty="0" smtClean="0"/>
              <a:t>driven by preservation, </a:t>
            </a:r>
          </a:p>
          <a:p>
            <a:pPr marL="0" marR="0" indent="0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i="1" dirty="0" smtClean="0"/>
              <a:t>a general good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rebuchet MS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257800" y="1981200"/>
            <a:ext cx="3505200" cy="1219200"/>
          </a:xfrm>
          <a:prstGeom prst="roundRect">
            <a:avLst/>
          </a:prstGeom>
          <a:solidFill>
            <a:srgbClr val="2178B5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Outside, we have options, </a:t>
            </a:r>
          </a:p>
          <a:p>
            <a:pPr marL="0" marR="0" indent="0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driven by an institutional </a:t>
            </a:r>
          </a:p>
          <a:p>
            <a:pPr marL="0" marR="0" indent="0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ebuchet MS" pitchFamily="34" charset="0"/>
              </a:rPr>
              <a:t>intention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 and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made this possible</a:t>
            </a:r>
          </a:p>
          <a:p>
            <a:pPr lvl="1"/>
            <a:r>
              <a:rPr lang="en-US" dirty="0" smtClean="0"/>
              <a:t>Annie Peterson – summer intern in the UCLA Library preservation office, from UIUC GSLIS. What made it possible</a:t>
            </a:r>
          </a:p>
          <a:p>
            <a:pPr lvl="1"/>
            <a:r>
              <a:rPr lang="en-US" dirty="0" smtClean="0"/>
              <a:t>Willingness by all to try a “Cynefin” style of work -- gradual sense-making and continuous process improvement</a:t>
            </a:r>
          </a:p>
          <a:p>
            <a:r>
              <a:rPr lang="en-US" dirty="0" smtClean="0"/>
              <a:t>What would make it easier</a:t>
            </a:r>
          </a:p>
          <a:p>
            <a:pPr lvl="1"/>
            <a:r>
              <a:rPr lang="en-US" dirty="0" smtClean="0"/>
              <a:t>In-house statistics expertise and research support</a:t>
            </a:r>
          </a:p>
          <a:p>
            <a:pPr lvl="1"/>
            <a:r>
              <a:rPr lang="en-US" dirty="0" smtClean="0"/>
              <a:t>Longer stretches of uninterrupted time</a:t>
            </a:r>
          </a:p>
          <a:p>
            <a:pPr lvl="1"/>
            <a:r>
              <a:rPr lang="en-US" dirty="0" smtClean="0"/>
              <a:t>Better serials data – Communal 583 + Local Holdings Records</a:t>
            </a:r>
          </a:p>
          <a:p>
            <a:r>
              <a:rPr lang="en-US" dirty="0" smtClean="0"/>
              <a:t>What comes next</a:t>
            </a:r>
          </a:p>
          <a:p>
            <a:pPr lvl="1"/>
            <a:r>
              <a:rPr lang="en-US" dirty="0" smtClean="0"/>
              <a:t>More of the same, to refine and test our process</a:t>
            </a:r>
          </a:p>
          <a:p>
            <a:pPr lvl="1"/>
            <a:r>
              <a:rPr lang="en-US" dirty="0" smtClean="0"/>
              <a:t>Application to other activities: gifts &amp; exchange, replacements and preservation-driven acquisition, preservation survey &amp; audit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>
                <a:hlinkClick r:id="rId3"/>
              </a:rPr>
              <a:t>ReCAP</a:t>
            </a:r>
            <a:r>
              <a:rPr lang="en-US" dirty="0" smtClean="0">
                <a:hlinkClick r:id="rId3"/>
              </a:rPr>
              <a:t> Data Center (Columbia University)</a:t>
            </a:r>
            <a:endParaRPr lang="en-US" dirty="0" smtClean="0"/>
          </a:p>
          <a:p>
            <a:pPr lvl="1"/>
            <a:r>
              <a:rPr lang="en-US" dirty="0" smtClean="0"/>
              <a:t>Zack Lane &amp; Colleen Major “</a:t>
            </a:r>
            <a:r>
              <a:rPr lang="en-US" dirty="0" smtClean="0">
                <a:hlinkClick r:id="rId4"/>
              </a:rPr>
              <a:t>Impact Theories: Trends in Off-site Shelving Facility Use</a:t>
            </a:r>
            <a:r>
              <a:rPr lang="en-US" dirty="0" smtClean="0"/>
              <a:t>” (ACRL, 2008)</a:t>
            </a:r>
          </a:p>
          <a:p>
            <a:pPr lvl="1"/>
            <a:endParaRPr lang="en-US" dirty="0" smtClean="0"/>
          </a:p>
          <a:p>
            <a:pPr marL="231775" lvl="1" indent="-219075">
              <a:buNone/>
            </a:pPr>
            <a:r>
              <a:rPr lang="en-US" sz="2400" dirty="0" err="1" smtClean="0">
                <a:hlinkClick r:id="rId5"/>
              </a:rPr>
              <a:t>HathiTrust</a:t>
            </a:r>
            <a:r>
              <a:rPr lang="en-US" sz="2400" dirty="0" smtClean="0">
                <a:hlinkClick r:id="rId5"/>
              </a:rPr>
              <a:t> Digital Library</a:t>
            </a:r>
            <a:endParaRPr lang="en-US" sz="2400" dirty="0" smtClean="0"/>
          </a:p>
          <a:p>
            <a:pPr marL="690563" lvl="2" indent="-219075"/>
            <a:r>
              <a:rPr lang="en-US" sz="1800" dirty="0" smtClean="0"/>
              <a:t>Helen Look "</a:t>
            </a:r>
            <a:r>
              <a:rPr lang="en-US" sz="1800" dirty="0" smtClean="0">
                <a:hlinkClick r:id="rId6"/>
              </a:rPr>
              <a:t>Mass Digitization: Analyzing Online vs. Print Usage at a Large Academic Research Library</a:t>
            </a:r>
            <a:r>
              <a:rPr lang="en-US" sz="1800" dirty="0" smtClean="0"/>
              <a:t>" (ARL, 2010)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hlinkClick r:id="rId7"/>
              </a:rPr>
              <a:t>UCLA Library Preservation Blog</a:t>
            </a:r>
            <a:endParaRPr lang="en-US" dirty="0" smtClean="0"/>
          </a:p>
          <a:p>
            <a:pPr lvl="1"/>
            <a:r>
              <a:rPr lang="en-US" dirty="0" smtClean="0"/>
              <a:t>Jake Nadal and John </a:t>
            </a:r>
            <a:r>
              <a:rPr lang="en-US" dirty="0" err="1" smtClean="0"/>
              <a:t>Riemer</a:t>
            </a:r>
            <a:r>
              <a:rPr lang="en-US" dirty="0" smtClean="0"/>
              <a:t> “</a:t>
            </a:r>
            <a:r>
              <a:rPr lang="en-US" dirty="0" smtClean="0">
                <a:hlinkClick r:id="rId8"/>
              </a:rPr>
              <a:t>Preservation Actions, MARC 21 Field 583, and Communal Local Holdings in OCLC </a:t>
            </a:r>
            <a:r>
              <a:rPr lang="en-US" dirty="0" err="1" smtClean="0">
                <a:hlinkClick r:id="rId8"/>
              </a:rPr>
              <a:t>WorldCat</a:t>
            </a:r>
            <a:r>
              <a:rPr lang="en-US" dirty="0" smtClean="0"/>
              <a:t>” (CONSER, 2009)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Questions, Comments?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77" y="1447801"/>
            <a:ext cx="8175623" cy="4691064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	</a:t>
            </a:r>
          </a:p>
          <a:p>
            <a:pPr algn="ctr">
              <a:buNone/>
            </a:pPr>
            <a:r>
              <a:rPr lang="en-US" dirty="0" smtClean="0"/>
              <a:t>	Zack Lane - </a:t>
            </a:r>
            <a:r>
              <a:rPr lang="en-US" dirty="0" smtClean="0">
                <a:hlinkClick r:id="rId3"/>
              </a:rPr>
              <a:t>zl2114@columbia.edu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	Helen Look - </a:t>
            </a:r>
            <a:r>
              <a:rPr lang="en-US" dirty="0" smtClean="0">
                <a:hlinkClick r:id="rId4"/>
              </a:rPr>
              <a:t>hlook@umich.edu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	Jacob Nadal - </a:t>
            </a:r>
            <a:r>
              <a:rPr lang="en-US" dirty="0" smtClean="0">
                <a:hlinkClick r:id="rId5"/>
              </a:rPr>
              <a:t>jnadal@library.ucla.edu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>
                <a:hlinkClick r:id="rId6"/>
              </a:rPr>
              <a:t>http://www.oclc.org/research/events/webinars.htm</a:t>
            </a:r>
            <a:endParaRPr lang="en-US" dirty="0" smtClean="0"/>
          </a:p>
          <a:p>
            <a:pPr algn="ctr">
              <a:buNone/>
            </a:pPr>
            <a:r>
              <a:rPr lang="en-US" sz="1600" dirty="0" smtClean="0">
                <a:hlinkClick r:id="rId7"/>
              </a:rPr>
              <a:t>http://itunes.apple.com/podcast/oclc-research-podcasts-webinars/id284764834</a:t>
            </a:r>
            <a:endParaRPr lang="en-US" sz="1600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Project: Look at System-wide Circ Data</a:t>
            </a:r>
            <a:endParaRPr lang="en-US" dirty="0"/>
          </a:p>
        </p:txBody>
      </p:sp>
      <p:graphicFrame>
        <p:nvGraphicFramePr>
          <p:cNvPr id="29698" name="Object 3"/>
          <p:cNvGraphicFramePr>
            <a:graphicFrameLocks noChangeAspect="1"/>
          </p:cNvGraphicFramePr>
          <p:nvPr/>
        </p:nvGraphicFramePr>
        <p:xfrm>
          <a:off x="381000" y="990600"/>
          <a:ext cx="3657600" cy="2667837"/>
        </p:xfrm>
        <a:graphic>
          <a:graphicData uri="http://schemas.openxmlformats.org/presentationml/2006/ole">
            <p:oleObj spid="_x0000_s29698" name="Chart" r:id="rId4" imgW="8763036" imgH="6391190" progId="Excel.Chart.8">
              <p:link updateAutomatic="1"/>
            </p:oleObj>
          </a:graphicData>
        </a:graphic>
      </p:graphicFrame>
      <p:graphicFrame>
        <p:nvGraphicFramePr>
          <p:cNvPr id="29699" name="Object 4"/>
          <p:cNvGraphicFramePr>
            <a:graphicFrameLocks noChangeAspect="1"/>
          </p:cNvGraphicFramePr>
          <p:nvPr/>
        </p:nvGraphicFramePr>
        <p:xfrm>
          <a:off x="304800" y="3810000"/>
          <a:ext cx="3749975" cy="2362200"/>
        </p:xfrm>
        <a:graphic>
          <a:graphicData uri="http://schemas.openxmlformats.org/presentationml/2006/ole">
            <p:oleObj spid="_x0000_s29699" name="Chart" r:id="rId5" imgW="8763036" imgH="6391190" progId="Excel.Chart.8">
              <p:link updateAutomatic="1"/>
            </p:oleObj>
          </a:graphicData>
        </a:graphic>
      </p:graphicFrame>
      <p:graphicFrame>
        <p:nvGraphicFramePr>
          <p:cNvPr id="29701" name="Object 4"/>
          <p:cNvGraphicFramePr>
            <a:graphicFrameLocks noChangeAspect="1"/>
          </p:cNvGraphicFramePr>
          <p:nvPr/>
        </p:nvGraphicFramePr>
        <p:xfrm>
          <a:off x="4419599" y="1066799"/>
          <a:ext cx="3760949" cy="2743201"/>
        </p:xfrm>
        <a:graphic>
          <a:graphicData uri="http://schemas.openxmlformats.org/presentationml/2006/ole">
            <p:oleObj spid="_x0000_s29700" name="Chart" r:id="rId6" imgW="8763036" imgH="6391190" progId="Excel.Chart.8">
              <p:link updateAutomatic="1"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95800" y="4038600"/>
            <a:ext cx="4038600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Several data categories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Many ways to slice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Tip of the iceberg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CLC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981200"/>
            <a:ext cx="5953125" cy="2476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Lots of Amazing (Granular)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914400"/>
          </a:xfrm>
        </p:spPr>
        <p:txBody>
          <a:bodyPr/>
          <a:lstStyle/>
          <a:p>
            <a:r>
              <a:rPr lang="en-US" dirty="0" smtClean="0"/>
              <a:t>Main categories: accessions, retrieval, delivery and  </a:t>
            </a:r>
            <a:r>
              <a:rPr lang="en-US" dirty="0" smtClean="0">
                <a:hlinkClick r:id="rId4"/>
              </a:rPr>
              <a:t>circulation</a:t>
            </a:r>
            <a:endParaRPr lang="en-US" dirty="0" smtClean="0"/>
          </a:p>
        </p:txBody>
      </p:sp>
      <p:pic>
        <p:nvPicPr>
          <p:cNvPr id="5" name="Picture 4" descr="OCLC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3200" y="4572000"/>
            <a:ext cx="89408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0" y="381000"/>
          <a:ext cx="4443413" cy="3071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4419600" y="381000"/>
          <a:ext cx="47244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571999" y="3353224"/>
          <a:ext cx="4572641" cy="3039922"/>
        </p:xfrm>
        <a:graphic>
          <a:graphicData uri="http://schemas.openxmlformats.org/presentationml/2006/ole">
            <p:oleObj spid="_x0000_s10242" name="Chart" r:id="rId6" imgW="9686803" imgH="6439002" progId="Excel.Sheet.8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28600" y="3581400"/>
          <a:ext cx="4191000" cy="2785763"/>
        </p:xfrm>
        <a:graphic>
          <a:graphicData uri="http://schemas.openxmlformats.org/presentationml/2006/ole">
            <p:oleObj spid="_x0000_s10243" name="Chart" r:id="rId7" imgW="9686803" imgH="6439002" progId="Excel.Sheet.8">
              <p:embed/>
            </p:oleObj>
          </a:graphicData>
        </a:graphic>
      </p:graphicFrame>
      <p:sp>
        <p:nvSpPr>
          <p:cNvPr id="9" name="Rounded Rectangle 8"/>
          <p:cNvSpPr/>
          <p:nvPr/>
        </p:nvSpPr>
        <p:spPr bwMode="auto">
          <a:xfrm>
            <a:off x="2438400" y="3200400"/>
            <a:ext cx="4572000" cy="685800"/>
          </a:xfrm>
          <a:prstGeom prst="roundRect">
            <a:avLst/>
          </a:prstGeom>
          <a:solidFill>
            <a:srgbClr val="2178B5">
              <a:alpha val="8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</a:rPr>
              <a:t>Multi-dimensional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</a:rPr>
              <a:t> Analyses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Circulation Analysis Project: Spring 2010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Identify bright and capable intern: </a:t>
            </a:r>
            <a:r>
              <a:rPr lang="en-US" b="1" dirty="0" smtClean="0"/>
              <a:t>Steve </a:t>
            </a:r>
            <a:r>
              <a:rPr lang="en-US" b="1" dirty="0" err="1" smtClean="0"/>
              <a:t>Zweibel</a:t>
            </a:r>
            <a:r>
              <a:rPr lang="en-US" b="1" dirty="0" smtClean="0"/>
              <a:t>!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Locate </a:t>
            </a:r>
            <a:r>
              <a:rPr lang="en-US" dirty="0" smtClean="0">
                <a:hlinkClick r:id="rId3"/>
              </a:rPr>
              <a:t>data sets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Understand</a:t>
            </a:r>
            <a:r>
              <a:rPr lang="en-US" dirty="0" smtClean="0"/>
              <a:t> data sets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Working with Systems staff to improve data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Reformatting Data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Manipulating data with Excel 2003/2007 (</a:t>
            </a:r>
            <a:r>
              <a:rPr lang="en-US" b="1" dirty="0" smtClean="0"/>
              <a:t>Pivot tables</a:t>
            </a:r>
            <a:r>
              <a:rPr lang="en-US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Presenting data with Power Point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Rethink</a:t>
            </a:r>
            <a:r>
              <a:rPr lang="en-US" dirty="0" smtClean="0"/>
              <a:t>, </a:t>
            </a:r>
            <a:r>
              <a:rPr lang="en-US" b="1" dirty="0" smtClean="0"/>
              <a:t>rework</a:t>
            </a:r>
            <a:r>
              <a:rPr lang="en-US" dirty="0" smtClean="0"/>
              <a:t> and </a:t>
            </a:r>
            <a:r>
              <a:rPr lang="en-US" b="1" dirty="0" smtClean="0"/>
              <a:t>refine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077200" cy="990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Big Numbers</a:t>
            </a:r>
            <a:r>
              <a:rPr lang="en-US" sz="2800" dirty="0" smtClean="0"/>
              <a:t>: 18% decline in circ over 7 years</a:t>
            </a:r>
            <a:endParaRPr lang="en-US" sz="2800" dirty="0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838200" y="1066800"/>
          <a:ext cx="6934200" cy="5057444"/>
        </p:xfrm>
        <a:graphic>
          <a:graphicData uri="http://schemas.openxmlformats.org/presentationml/2006/ole">
            <p:oleObj spid="_x0000_s3074" name="Chart" r:id="rId4" imgW="8763036" imgH="6391190" progId="Excel.Chart.8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CCL Blue &quot;light&quot; template">
  <a:themeElements>
    <a:clrScheme name="oclc_light_blue 15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409A3C"/>
      </a:accent1>
      <a:accent2>
        <a:srgbClr val="FF7600"/>
      </a:accent2>
      <a:accent3>
        <a:srgbClr val="FFFFFF"/>
      </a:accent3>
      <a:accent4>
        <a:srgbClr val="000000"/>
      </a:accent4>
      <a:accent5>
        <a:srgbClr val="AFCAAF"/>
      </a:accent5>
      <a:accent6>
        <a:srgbClr val="E76A00"/>
      </a:accent6>
      <a:hlink>
        <a:srgbClr val="144A6F"/>
      </a:hlink>
      <a:folHlink>
        <a:srgbClr val="2178B5"/>
      </a:folHlink>
    </a:clrScheme>
    <a:fontScheme name="oclc_light_blu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2178B5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2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oclc_light_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lc_light_blue 13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409A3C"/>
        </a:accent1>
        <a:accent2>
          <a:srgbClr val="FF7600"/>
        </a:accent2>
        <a:accent3>
          <a:srgbClr val="FFFFFF"/>
        </a:accent3>
        <a:accent4>
          <a:srgbClr val="000000"/>
        </a:accent4>
        <a:accent5>
          <a:srgbClr val="AFCAAF"/>
        </a:accent5>
        <a:accent6>
          <a:srgbClr val="E76A00"/>
        </a:accent6>
        <a:hlink>
          <a:srgbClr val="2178B5"/>
        </a:hlink>
        <a:folHlink>
          <a:srgbClr val="A9316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14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409A3C"/>
        </a:accent1>
        <a:accent2>
          <a:srgbClr val="FF7600"/>
        </a:accent2>
        <a:accent3>
          <a:srgbClr val="FFFFFF"/>
        </a:accent3>
        <a:accent4>
          <a:srgbClr val="000000"/>
        </a:accent4>
        <a:accent5>
          <a:srgbClr val="AFCAAF"/>
        </a:accent5>
        <a:accent6>
          <a:srgbClr val="E76A00"/>
        </a:accent6>
        <a:hlink>
          <a:srgbClr val="2178B5"/>
        </a:hlink>
        <a:folHlink>
          <a:srgbClr val="2178B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lc_light_blue 15">
        <a:dk1>
          <a:srgbClr val="000000"/>
        </a:dk1>
        <a:lt1>
          <a:srgbClr val="FFFFFF"/>
        </a:lt1>
        <a:dk2>
          <a:srgbClr val="FFFFFF"/>
        </a:dk2>
        <a:lt2>
          <a:srgbClr val="000000"/>
        </a:lt2>
        <a:accent1>
          <a:srgbClr val="409A3C"/>
        </a:accent1>
        <a:accent2>
          <a:srgbClr val="FF7600"/>
        </a:accent2>
        <a:accent3>
          <a:srgbClr val="FFFFFF"/>
        </a:accent3>
        <a:accent4>
          <a:srgbClr val="000000"/>
        </a:accent4>
        <a:accent5>
          <a:srgbClr val="AFCAAF"/>
        </a:accent5>
        <a:accent6>
          <a:srgbClr val="E76A00"/>
        </a:accent6>
        <a:hlink>
          <a:srgbClr val="144A6F"/>
        </a:hlink>
        <a:folHlink>
          <a:srgbClr val="2178B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D21B2CB3A491438F8C3CF70CF5C351" ma:contentTypeVersion="0" ma:contentTypeDescription="Create a new document." ma:contentTypeScope="" ma:versionID="d73062128fec434ff45cfe428458908c">
  <xsd:schema xmlns:xsd="http://www.w3.org/2001/XMLSchema" xmlns:p="http://schemas.microsoft.com/office/2006/metadata/properties" targetNamespace="http://schemas.microsoft.com/office/2006/metadata/properties" ma:root="true" ma:fieldsID="774135a8e01ad8e2a25cb24840439c9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C834BD36-37CB-48C5-8C53-15E606A279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E577B243-7733-4BAE-94E0-AF1A737FC3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632341-1B23-4F20-9825-B34EBA9434AD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36098</TotalTime>
  <Words>1775</Words>
  <Application>Microsoft Office PowerPoint</Application>
  <PresentationFormat>On-screen Show (4:3)</PresentationFormat>
  <Paragraphs>367</Paragraphs>
  <Slides>43</Slides>
  <Notes>43</Notes>
  <HiddenSlides>0</HiddenSlides>
  <MMClips>0</MMClips>
  <ScaleCrop>false</ScaleCrop>
  <HeadingPairs>
    <vt:vector size="8" baseType="variant">
      <vt:variant>
        <vt:lpstr>Theme</vt:lpstr>
      </vt:variant>
      <vt:variant>
        <vt:i4>1</vt:i4>
      </vt:variant>
      <vt:variant>
        <vt:lpstr>Links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8" baseType="lpstr">
      <vt:lpstr>OCCL Blue "light" template</vt:lpstr>
      <vt:lpstr>C:\Documents and Settings\w2k-mosis-user\Local Settings\Temp\Circulation Totals and Charts.xlsx!ALLCHARGESFY</vt:lpstr>
      <vt:lpstr>C:\Documents and Settings\w2k-mosis-user\Local Settings\Temp\Circulation Totals and Charts.xlsx!Charges MO CHART</vt:lpstr>
      <vt:lpstr>C:\Documents and Settings\w2k-mosis-user\My Documents\Circulation Totals and Charts.xlsx!Charges FY CHART</vt:lpstr>
      <vt:lpstr>C:\Documents and Settings\w2k-mosis-user\Local Settings\Temp\Circulation Totals and Charts.xlsx!ALLCHARGESFY</vt:lpstr>
      <vt:lpstr>C:\Documents and Settings\w2k-mosis-user\Local Settings\Temp\Circulation Totals and Charts.xlsx!Charges MO CHART</vt:lpstr>
      <vt:lpstr>C:\Documents and Settings\w2k-mosis-user\Local Settings\Temp\Circulation Totals and Charts.xlsx!Renewals MO CHART</vt:lpstr>
      <vt:lpstr>C:\Documents and Settings\w2k-mosis-user\Local Settings\Temp\Circulation Totals and Charts.xlsx!OFF ALL FY</vt:lpstr>
      <vt:lpstr>C:\Documents and Settings\w2k-mosis-user\Local Settings\Temp\Circulation Totals and Charts.xlsx!REG ALL FY</vt:lpstr>
      <vt:lpstr>C:\Documents and Settings\w2k-mosis-user\Local Settings\Temp\Circulation Totals and Charts.xlsx!Onsite Offsite Charges CHART</vt:lpstr>
      <vt:lpstr>C:\Documents and Settings\w2k-mosis-user\Local Settings\Temp\Circulation Totals and Charts.xlsx!ALLHOLDSFY</vt:lpstr>
      <vt:lpstr>C:\Documents and Settings\w2k-mosis-user\Local Settings\Temp\Circulation Totals and Charts.xlsx!ALLRECALLSFY</vt:lpstr>
      <vt:lpstr>C:\Documents and Settings\w2k-mosis-user\Local Settings\Temp\Circulation Totals and Charts.xlsx!OPAC Recalls</vt:lpstr>
      <vt:lpstr>C:\Documents and Settings\w2k-mosis-user\Local Settings\Temp\Circulation Totals and Charts.xlsx!OPAC Holds</vt:lpstr>
      <vt:lpstr>Chart</vt:lpstr>
      <vt:lpstr>Managing Collections in the Networked Environment: New Analytic Approaches</vt:lpstr>
      <vt:lpstr>Context</vt:lpstr>
      <vt:lpstr> Today’s Panelists</vt:lpstr>
      <vt:lpstr>Circulation Data  at Columbia University Libraries</vt:lpstr>
      <vt:lpstr>Project: Look at System-wide Circ Data</vt:lpstr>
      <vt:lpstr>Lots of Amazing (Granular) Data</vt:lpstr>
      <vt:lpstr>Slide 7</vt:lpstr>
      <vt:lpstr>Circulation Analysis Project: Spring 2010</vt:lpstr>
      <vt:lpstr>Big Numbers: 18% decline in circ over 7 years</vt:lpstr>
      <vt:lpstr>What’s to Gain?</vt:lpstr>
      <vt:lpstr>Big Numbers: Revisited</vt:lpstr>
      <vt:lpstr>Zack’s Deep Thoughts</vt:lpstr>
      <vt:lpstr>What Else Did Steve Discover?</vt:lpstr>
      <vt:lpstr>Slide 14</vt:lpstr>
      <vt:lpstr>Slide 15</vt:lpstr>
      <vt:lpstr>Relevant to Other Issues</vt:lpstr>
      <vt:lpstr>Slide 17</vt:lpstr>
      <vt:lpstr>Moving Forward</vt:lpstr>
      <vt:lpstr>Post-digitization Use of Print Collections</vt:lpstr>
      <vt:lpstr>Background</vt:lpstr>
      <vt:lpstr>Access to Institutional Resources</vt:lpstr>
      <vt:lpstr>Methodology</vt:lpstr>
      <vt:lpstr>Low Usage of the Print</vt:lpstr>
      <vt:lpstr>Increased Discoverability of the Content</vt:lpstr>
      <vt:lpstr>Subject Distribution</vt:lpstr>
      <vt:lpstr>Patterns in the Overall Online Usage</vt:lpstr>
      <vt:lpstr>Lessons Learned</vt:lpstr>
      <vt:lpstr>Slide 28</vt:lpstr>
      <vt:lpstr>Data-based Preservation Decision Making</vt:lpstr>
      <vt:lpstr>Preservation Theory and History:       Medicine, Zoos and Fortresses</vt:lpstr>
      <vt:lpstr>Preservation Theory at UCLA:     Public Health, Flood Control &amp; Habitats</vt:lpstr>
      <vt:lpstr>The Los Angeles River</vt:lpstr>
      <vt:lpstr>From Theory towards Practice:    Habitat, Sure, but Who Lives There?</vt:lpstr>
      <vt:lpstr>From Practice to Practicalities</vt:lpstr>
      <vt:lpstr>Risk Assessment Model   From Candace Yano (UC Berkeley/Ithaka)</vt:lpstr>
      <vt:lpstr>Basic Scenario for Preservation Review</vt:lpstr>
      <vt:lpstr>Alternate Scenarios</vt:lpstr>
      <vt:lpstr>The Hedgerow</vt:lpstr>
      <vt:lpstr>The Long Tail</vt:lpstr>
      <vt:lpstr>The Los Angeles Triangle</vt:lpstr>
      <vt:lpstr>Acknowledgements and Next Steps</vt:lpstr>
      <vt:lpstr>For More Information</vt:lpstr>
      <vt:lpstr>Questions, Comments?</vt:lpstr>
    </vt:vector>
  </TitlesOfParts>
  <Company>OCLC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Title Slide Title Line Two</dc:title>
  <dc:creator>robinsoma</dc:creator>
  <cp:keywords>Theme color: blue; Background color: light;</cp:keywords>
  <dc:description>Use this "light" template when projecting presentations in well lit rooms.</dc:description>
  <cp:lastModifiedBy>Melissa Renspie</cp:lastModifiedBy>
  <cp:revision>2089</cp:revision>
  <dcterms:created xsi:type="dcterms:W3CDTF">2010-02-12T18:16:22Z</dcterms:created>
  <dcterms:modified xsi:type="dcterms:W3CDTF">2010-09-10T19:34:44Z</dcterms:modified>
  <cp:category>OCLC PowerPoint Template</cp:category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0x01010001D21B2CB3A491438F8C3CF70CF5C351</vt:lpwstr>
  </property>
</Properties>
</file>