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764" r:id="rId4"/>
    <p:sldMasterId id="2147483776" r:id="rId5"/>
    <p:sldMasterId id="2147483788" r:id="rId6"/>
    <p:sldMasterId id="2147483800" r:id="rId7"/>
  </p:sldMasterIdLst>
  <p:sldIdLst>
    <p:sldId id="256" r:id="rId8"/>
    <p:sldId id="257" r:id="rId9"/>
    <p:sldId id="258" r:id="rId10"/>
    <p:sldId id="259" r:id="rId11"/>
    <p:sldId id="260" r:id="rId12"/>
    <p:sldId id="269" r:id="rId13"/>
    <p:sldId id="261" r:id="rId14"/>
    <p:sldId id="264" r:id="rId15"/>
    <p:sldId id="272" r:id="rId16"/>
    <p:sldId id="265" r:id="rId17"/>
    <p:sldId id="267" r:id="rId18"/>
    <p:sldId id="262" r:id="rId19"/>
    <p:sldId id="266" r:id="rId20"/>
    <p:sldId id="270" r:id="rId21"/>
    <p:sldId id="268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8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2" descr="dark shad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" y="2859088"/>
            <a:ext cx="9140825" cy="8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dark bottom ar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72125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5711825" y="-563563"/>
            <a:ext cx="2425700" cy="2425701"/>
          </a:xfrm>
          <a:prstGeom prst="ellipse">
            <a:avLst/>
          </a:prstGeom>
          <a:solidFill>
            <a:schemeClr val="tx1">
              <a:alpha val="7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7567613" y="434975"/>
            <a:ext cx="1711325" cy="1711325"/>
          </a:xfrm>
          <a:prstGeom prst="ellipse">
            <a:avLst/>
          </a:prstGeom>
          <a:solidFill>
            <a:schemeClr val="tx1">
              <a:alpha val="14999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6997700" y="1576388"/>
            <a:ext cx="1139825" cy="1139825"/>
          </a:xfrm>
          <a:prstGeom prst="ellipse">
            <a:avLst/>
          </a:prstGeom>
          <a:solidFill>
            <a:schemeClr val="tx1">
              <a:alpha val="10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pic>
        <p:nvPicPr>
          <p:cNvPr id="10" name="Picture 13" descr="logo with tag"/>
          <p:cNvPicPr>
            <a:picLocks noChangeAspect="1" noChangeArrowheads="1"/>
          </p:cNvPicPr>
          <p:nvPr/>
        </p:nvPicPr>
        <p:blipFill>
          <a:blip r:embed="rId4" cstate="print"/>
          <a:srcRect l="3059" t="11252" b="11252"/>
          <a:stretch>
            <a:fillRect/>
          </a:stretch>
        </p:blipFill>
        <p:spPr bwMode="auto">
          <a:xfrm>
            <a:off x="3340100" y="5854700"/>
            <a:ext cx="3043238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2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2" name="Picture 17" descr="lite border top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8" descr="lite border bottom"/>
            <p:cNvPicPr>
              <a:picLocks noChangeAspect="1" noChangeArrowheads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9" descr="lite border left"/>
            <p:cNvPicPr>
              <a:picLocks noChangeAspect="1" noChangeArrowheads="1"/>
            </p:cNvPicPr>
            <p:nvPr userDrawn="1"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20" descr="lite border right"/>
            <p:cNvPicPr>
              <a:picLocks noChangeAspect="1" noChangeArrowheads="1"/>
            </p:cNvPicPr>
            <p:nvPr userDrawn="1"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Oval 24"/>
          <p:cNvSpPr>
            <a:spLocks noChangeArrowheads="1"/>
          </p:cNvSpPr>
          <p:nvPr userDrawn="1"/>
        </p:nvSpPr>
        <p:spPr bwMode="auto">
          <a:xfrm>
            <a:off x="914400" y="685800"/>
            <a:ext cx="1854200" cy="1854200"/>
          </a:xfrm>
          <a:prstGeom prst="ellipse">
            <a:avLst/>
          </a:prstGeom>
          <a:solidFill>
            <a:schemeClr val="accent5">
              <a:lumMod val="90000"/>
            </a:schemeClr>
          </a:solidFill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ts val="0"/>
              </a:spcBef>
              <a:defRPr/>
            </a:pPr>
            <a:endParaRPr lang="en-GB" dirty="0"/>
          </a:p>
          <a:p>
            <a:pPr algn="ctr">
              <a:spcBef>
                <a:spcPts val="0"/>
              </a:spcBef>
              <a:defRPr/>
            </a:pPr>
            <a:r>
              <a:rPr lang="en-GB" sz="1600" dirty="0"/>
              <a:t>OCLC Research</a:t>
            </a:r>
          </a:p>
          <a:p>
            <a:pPr algn="ctr">
              <a:spcBef>
                <a:spcPts val="0"/>
              </a:spcBef>
              <a:defRPr/>
            </a:pPr>
            <a:r>
              <a:rPr lang="en-GB" sz="1600" dirty="0"/>
              <a:t>TAI CHI Webinar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GB" sz="1600" dirty="0"/>
              <a:t>7/1/2010</a:t>
            </a:r>
            <a:endParaRPr lang="en-GB" sz="1600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3463" y="862013"/>
            <a:ext cx="4808537" cy="1751012"/>
          </a:xfrm>
        </p:spPr>
        <p:txBody>
          <a:bodyPr lIns="0" rIns="0" anchor="b"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73463" y="3352800"/>
            <a:ext cx="4198937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26200" y="147638"/>
            <a:ext cx="1997075" cy="5991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4975" y="147638"/>
            <a:ext cx="5838825" cy="5991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73463" y="3354388"/>
            <a:ext cx="2020887" cy="1928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46750" y="3354388"/>
            <a:ext cx="2022475" cy="1928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0263" y="858838"/>
            <a:ext cx="1201737" cy="4424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73463" y="858838"/>
            <a:ext cx="3454400" cy="4424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4675" y="3354388"/>
            <a:ext cx="3917950" cy="1928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3354388"/>
            <a:ext cx="3919538" cy="1928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7488" y="858838"/>
            <a:ext cx="1997075" cy="4424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4675" y="858838"/>
            <a:ext cx="5840413" cy="4424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Oval 14"/>
          <p:cNvSpPr>
            <a:spLocks noChangeArrowheads="1"/>
          </p:cNvSpPr>
          <p:nvPr/>
        </p:nvSpPr>
        <p:spPr bwMode="auto">
          <a:xfrm>
            <a:off x="5711825" y="-279400"/>
            <a:ext cx="2425700" cy="2425700"/>
          </a:xfrm>
          <a:prstGeom prst="ellipse">
            <a:avLst/>
          </a:prstGeom>
          <a:solidFill>
            <a:schemeClr val="bg1">
              <a:alpha val="7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7567613" y="719138"/>
            <a:ext cx="1711325" cy="1711325"/>
          </a:xfrm>
          <a:prstGeom prst="ellipse">
            <a:avLst/>
          </a:prstGeom>
          <a:solidFill>
            <a:schemeClr val="bg1">
              <a:alpha val="14999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Oval 16"/>
          <p:cNvSpPr>
            <a:spLocks noChangeArrowheads="1"/>
          </p:cNvSpPr>
          <p:nvPr/>
        </p:nvSpPr>
        <p:spPr bwMode="auto">
          <a:xfrm>
            <a:off x="6997700" y="1860550"/>
            <a:ext cx="1139825" cy="1139825"/>
          </a:xfrm>
          <a:prstGeom prst="ellipse">
            <a:avLst/>
          </a:prstGeom>
          <a:solidFill>
            <a:schemeClr val="bg1">
              <a:alpha val="2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" name="Picture 13" descr="logo with t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44850" y="5570538"/>
            <a:ext cx="313848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7" descr="lite border t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8" descr="lite border bott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151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9" descr="lite border lef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446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0" descr="lite border righ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97913" y="0"/>
            <a:ext cx="446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Oval 24"/>
          <p:cNvSpPr>
            <a:spLocks noChangeArrowheads="1"/>
          </p:cNvSpPr>
          <p:nvPr userDrawn="1"/>
        </p:nvSpPr>
        <p:spPr bwMode="auto">
          <a:xfrm>
            <a:off x="1006475" y="1289050"/>
            <a:ext cx="1854200" cy="1854200"/>
          </a:xfrm>
          <a:prstGeom prst="ellipse">
            <a:avLst/>
          </a:prstGeom>
          <a:solidFill>
            <a:schemeClr val="accent5">
              <a:lumMod val="90000"/>
            </a:schemeClr>
          </a:solidFill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ts val="0"/>
              </a:spcBef>
              <a:defRPr/>
            </a:pPr>
            <a:endParaRPr lang="en-GB" dirty="0"/>
          </a:p>
          <a:p>
            <a:pPr algn="ctr">
              <a:spcBef>
                <a:spcPts val="0"/>
              </a:spcBef>
              <a:defRPr/>
            </a:pPr>
            <a:r>
              <a:rPr lang="en-GB" sz="1600" dirty="0"/>
              <a:t>OCLC Research</a:t>
            </a:r>
          </a:p>
          <a:p>
            <a:pPr algn="ctr">
              <a:spcBef>
                <a:spcPts val="0"/>
              </a:spcBef>
              <a:defRPr/>
            </a:pPr>
            <a:r>
              <a:rPr lang="en-GB" sz="1600" dirty="0"/>
              <a:t>TAI CHI Webinar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GB" sz="1600" dirty="0"/>
              <a:t>7/1/2010</a:t>
            </a:r>
            <a:endParaRPr lang="en-GB" sz="1600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3463" y="862013"/>
            <a:ext cx="4808537" cy="1751012"/>
          </a:xfrm>
        </p:spPr>
        <p:txBody>
          <a:bodyPr lIns="0" rIns="0" anchor="b"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73463" y="3352800"/>
            <a:ext cx="4198937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725" y="1936750"/>
            <a:ext cx="3775075" cy="4202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6750"/>
            <a:ext cx="3775075" cy="4202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725" y="1936750"/>
            <a:ext cx="3775075" cy="4202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6750"/>
            <a:ext cx="3775075" cy="4202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26200" y="147638"/>
            <a:ext cx="1997075" cy="5991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4975" y="147638"/>
            <a:ext cx="5838825" cy="5991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2" descr="dark shad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" y="2859088"/>
            <a:ext cx="9140825" cy="8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dark bottom ar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72125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5711825" y="-563563"/>
            <a:ext cx="2425700" cy="2425701"/>
          </a:xfrm>
          <a:prstGeom prst="ellipse">
            <a:avLst/>
          </a:prstGeom>
          <a:solidFill>
            <a:schemeClr val="tx1">
              <a:alpha val="7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7567613" y="434975"/>
            <a:ext cx="1711325" cy="1711325"/>
          </a:xfrm>
          <a:prstGeom prst="ellipse">
            <a:avLst/>
          </a:prstGeom>
          <a:solidFill>
            <a:schemeClr val="tx1">
              <a:alpha val="14999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6997700" y="1576388"/>
            <a:ext cx="1139825" cy="1139825"/>
          </a:xfrm>
          <a:prstGeom prst="ellipse">
            <a:avLst/>
          </a:prstGeom>
          <a:solidFill>
            <a:schemeClr val="tx1">
              <a:alpha val="10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pic>
        <p:nvPicPr>
          <p:cNvPr id="10" name="Picture 13" descr="logo with tag"/>
          <p:cNvPicPr>
            <a:picLocks noChangeAspect="1" noChangeArrowheads="1"/>
          </p:cNvPicPr>
          <p:nvPr/>
        </p:nvPicPr>
        <p:blipFill>
          <a:blip r:embed="rId4" cstate="print"/>
          <a:srcRect l="3059" t="11252" b="11252"/>
          <a:stretch>
            <a:fillRect/>
          </a:stretch>
        </p:blipFill>
        <p:spPr bwMode="auto">
          <a:xfrm>
            <a:off x="3340100" y="5854700"/>
            <a:ext cx="3043238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2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2" name="Picture 17" descr="lite border top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8" descr="lite border bottom"/>
            <p:cNvPicPr>
              <a:picLocks noChangeAspect="1" noChangeArrowheads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9" descr="lite border left"/>
            <p:cNvPicPr>
              <a:picLocks noChangeAspect="1" noChangeArrowheads="1"/>
            </p:cNvPicPr>
            <p:nvPr userDrawn="1"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20" descr="lite border right"/>
            <p:cNvPicPr>
              <a:picLocks noChangeAspect="1" noChangeArrowheads="1"/>
            </p:cNvPicPr>
            <p:nvPr userDrawn="1"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Oval 24"/>
          <p:cNvSpPr>
            <a:spLocks noChangeArrowheads="1"/>
          </p:cNvSpPr>
          <p:nvPr/>
        </p:nvSpPr>
        <p:spPr bwMode="auto">
          <a:xfrm>
            <a:off x="1006475" y="1289050"/>
            <a:ext cx="1854200" cy="1854200"/>
          </a:xfrm>
          <a:prstGeom prst="ellipse">
            <a:avLst/>
          </a:prstGeom>
          <a:solidFill>
            <a:srgbClr val="409A3C"/>
          </a:solidFill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ts val="0"/>
              </a:spcBef>
              <a:defRPr/>
            </a:pPr>
            <a:endParaRPr lang="en-GB" dirty="0"/>
          </a:p>
          <a:p>
            <a:pPr algn="ctr">
              <a:spcBef>
                <a:spcPts val="0"/>
              </a:spcBef>
              <a:defRPr/>
            </a:pPr>
            <a:r>
              <a:rPr lang="en-GB" dirty="0"/>
              <a:t>OCLC Research</a:t>
            </a:r>
          </a:p>
          <a:p>
            <a:pPr algn="ctr">
              <a:spcBef>
                <a:spcPts val="0"/>
              </a:spcBef>
              <a:defRPr/>
            </a:pPr>
            <a:r>
              <a:rPr lang="en-GB" dirty="0"/>
              <a:t>Webinar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GB" dirty="0"/>
              <a:t>5/27/2010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3463" y="862013"/>
            <a:ext cx="4808537" cy="1751012"/>
          </a:xfrm>
        </p:spPr>
        <p:txBody>
          <a:bodyPr lIns="0" rIns="0" anchor="b"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73463" y="3352800"/>
            <a:ext cx="4198937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725" y="1936750"/>
            <a:ext cx="3775075" cy="4202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6750"/>
            <a:ext cx="3775075" cy="4202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26200" y="147638"/>
            <a:ext cx="1997075" cy="5991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4975" y="147638"/>
            <a:ext cx="5838825" cy="5991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73463" y="3354388"/>
            <a:ext cx="2020887" cy="1928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46750" y="3354388"/>
            <a:ext cx="2022475" cy="1928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0263" y="858838"/>
            <a:ext cx="1201737" cy="4424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73463" y="858838"/>
            <a:ext cx="3454400" cy="4424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4675" y="3354388"/>
            <a:ext cx="3917950" cy="1928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3354388"/>
            <a:ext cx="3919538" cy="1928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7488" y="858838"/>
            <a:ext cx="1997075" cy="4424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4675" y="858838"/>
            <a:ext cx="5840413" cy="4424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8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7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8.png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7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57.xml"/><Relationship Id="rId16" Type="http://schemas.openxmlformats.org/officeDocument/2006/relationships/image" Target="../media/image3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image" Target="../media/image8.png"/><Relationship Id="rId10" Type="http://schemas.openxmlformats.org/officeDocument/2006/relationships/slideLayout" Target="../slideLayouts/slideLayout65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7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68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5" Type="http://schemas.openxmlformats.org/officeDocument/2006/relationships/image" Target="../media/image8.png"/><Relationship Id="rId10" Type="http://schemas.openxmlformats.org/officeDocument/2006/relationships/slideLayout" Target="../slideLayouts/slideLayout76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dark shadow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5" y="1431925"/>
            <a:ext cx="9140825" cy="8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1030" name="Picture 10" descr="logo white small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1" name="Group 1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3" name="Picture 11" descr="lite border top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3" name="Picture 12" descr="lite border bottom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13" descr="lite border left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5" name="Picture 14" descr="lite border right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89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9pPr>
    </p:titleStyle>
    <p:bodyStyle>
      <a:lvl1pPr marL="238125" indent="-225425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22250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900" b="1">
          <a:solidFill>
            <a:schemeClr val="tx1"/>
          </a:solidFill>
          <a:latin typeface="+mn-lt"/>
        </a:defRPr>
      </a:lvl2pPr>
      <a:lvl3pPr marL="1150938" indent="-223838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700" b="1">
          <a:solidFill>
            <a:schemeClr val="tx1"/>
          </a:solidFill>
          <a:latin typeface="+mn-lt"/>
        </a:defRPr>
      </a:lvl3pPr>
      <a:lvl4pPr marL="1608138" indent="-223838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500" b="1">
          <a:solidFill>
            <a:schemeClr val="tx1"/>
          </a:solidFill>
          <a:latin typeface="+mn-lt"/>
        </a:defRPr>
      </a:lvl4pPr>
      <a:lvl5pPr marL="2063750" indent="-222250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5pPr>
      <a:lvl6pPr marL="25209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6pPr>
      <a:lvl7pPr marL="29781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7pPr>
      <a:lvl8pPr marL="34353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8pPr>
      <a:lvl9pPr marL="38925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3" descr="dark shadow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5" y="2859088"/>
            <a:ext cx="9140825" cy="8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14" descr="dark bottom arc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5572125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40976" name="Oval 16"/>
          <p:cNvSpPr>
            <a:spLocks noChangeArrowheads="1"/>
          </p:cNvSpPr>
          <p:nvPr/>
        </p:nvSpPr>
        <p:spPr bwMode="auto">
          <a:xfrm>
            <a:off x="5711825" y="-563563"/>
            <a:ext cx="2425700" cy="2425701"/>
          </a:xfrm>
          <a:prstGeom prst="ellipse">
            <a:avLst/>
          </a:prstGeom>
          <a:solidFill>
            <a:schemeClr val="tx1">
              <a:alpha val="7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40977" name="Oval 17"/>
          <p:cNvSpPr>
            <a:spLocks noChangeArrowheads="1"/>
          </p:cNvSpPr>
          <p:nvPr/>
        </p:nvSpPr>
        <p:spPr bwMode="auto">
          <a:xfrm>
            <a:off x="7567613" y="434975"/>
            <a:ext cx="1711325" cy="1711325"/>
          </a:xfrm>
          <a:prstGeom prst="ellipse">
            <a:avLst/>
          </a:prstGeom>
          <a:solidFill>
            <a:schemeClr val="tx1">
              <a:alpha val="14999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40978" name="Oval 18"/>
          <p:cNvSpPr>
            <a:spLocks noChangeArrowheads="1"/>
          </p:cNvSpPr>
          <p:nvPr/>
        </p:nvSpPr>
        <p:spPr bwMode="auto">
          <a:xfrm>
            <a:off x="6997700" y="1576388"/>
            <a:ext cx="1139825" cy="1139825"/>
          </a:xfrm>
          <a:prstGeom prst="ellipse">
            <a:avLst/>
          </a:prstGeom>
          <a:solidFill>
            <a:schemeClr val="tx1">
              <a:alpha val="10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pic>
        <p:nvPicPr>
          <p:cNvPr id="2056" name="Picture 19" descr="logo with tag"/>
          <p:cNvPicPr>
            <a:picLocks noChangeAspect="1" noChangeArrowheads="1"/>
          </p:cNvPicPr>
          <p:nvPr/>
        </p:nvPicPr>
        <p:blipFill>
          <a:blip r:embed="rId15" cstate="print"/>
          <a:srcRect l="3059" t="11252" b="11252"/>
          <a:stretch>
            <a:fillRect/>
          </a:stretch>
        </p:blipFill>
        <p:spPr bwMode="auto">
          <a:xfrm>
            <a:off x="3340100" y="5854700"/>
            <a:ext cx="3043238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7" name="Group 2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2063" name="Picture 21" descr="lite border top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4" name="Picture 22" descr="lite border bottom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5" name="Picture 23" descr="lite border left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6" name="Picture 24" descr="lite border right"/>
            <p:cNvPicPr>
              <a:picLocks noChangeAspect="1" noChangeArrowheads="1"/>
            </p:cNvPicPr>
            <p:nvPr userDrawn="1"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58" name="Group 10"/>
          <p:cNvGrpSpPr>
            <a:grpSpLocks/>
          </p:cNvGrpSpPr>
          <p:nvPr/>
        </p:nvGrpSpPr>
        <p:grpSpPr bwMode="auto">
          <a:xfrm>
            <a:off x="0" y="0"/>
            <a:ext cx="3838575" cy="4833938"/>
            <a:chOff x="0" y="0"/>
            <a:chExt cx="2418" cy="3045"/>
          </a:xfrm>
        </p:grpSpPr>
        <p:pic>
          <p:nvPicPr>
            <p:cNvPr id="2061" name="Picture 11" descr="connection photo collage dark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0" y="0"/>
              <a:ext cx="2418" cy="30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0972" name="Text Box 12"/>
            <p:cNvSpPr txBox="1">
              <a:spLocks noChangeArrowheads="1"/>
            </p:cNvSpPr>
            <p:nvPr/>
          </p:nvSpPr>
          <p:spPr bwMode="auto">
            <a:xfrm>
              <a:off x="1036" y="1335"/>
              <a:ext cx="629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GB" sz="1000">
                  <a:solidFill>
                    <a:srgbClr val="FFFFFF"/>
                  </a:solidFill>
                </a:rPr>
                <a:t>EVERY</a:t>
              </a:r>
            </a:p>
            <a:p>
              <a:pPr algn="ctr">
                <a:defRPr/>
              </a:pPr>
              <a:r>
                <a:rPr lang="en-GB" sz="1000">
                  <a:solidFill>
                    <a:srgbClr val="FFFFFF"/>
                  </a:solidFill>
                </a:rPr>
                <a:t>CONNECTION</a:t>
              </a:r>
            </a:p>
            <a:p>
              <a:pPr algn="ctr">
                <a:defRPr/>
              </a:pPr>
              <a:r>
                <a:rPr lang="en-GB" sz="900">
                  <a:solidFill>
                    <a:srgbClr val="FFFFFF"/>
                  </a:solidFill>
                </a:rPr>
                <a:t>has a </a:t>
              </a:r>
            </a:p>
            <a:p>
              <a:pPr algn="ctr">
                <a:defRPr/>
              </a:pPr>
              <a:r>
                <a:rPr lang="en-GB" sz="900">
                  <a:solidFill>
                    <a:srgbClr val="FFFFFF"/>
                  </a:solidFill>
                </a:rPr>
                <a:t>starting point.</a:t>
              </a:r>
            </a:p>
          </p:txBody>
        </p:sp>
      </p:grp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3463" y="858838"/>
            <a:ext cx="4808537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3463" y="3354388"/>
            <a:ext cx="4195762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Subtitle here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har char="•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dark shadow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5" y="2859088"/>
            <a:ext cx="9140825" cy="8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8" descr="dark bottom arc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5572125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30730" name="Oval 10"/>
          <p:cNvSpPr>
            <a:spLocks noChangeArrowheads="1"/>
          </p:cNvSpPr>
          <p:nvPr/>
        </p:nvSpPr>
        <p:spPr bwMode="auto">
          <a:xfrm>
            <a:off x="5711825" y="-563563"/>
            <a:ext cx="2425700" cy="2425701"/>
          </a:xfrm>
          <a:prstGeom prst="ellipse">
            <a:avLst/>
          </a:prstGeom>
          <a:solidFill>
            <a:schemeClr val="tx1">
              <a:alpha val="7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30731" name="Oval 11"/>
          <p:cNvSpPr>
            <a:spLocks noChangeArrowheads="1"/>
          </p:cNvSpPr>
          <p:nvPr/>
        </p:nvSpPr>
        <p:spPr bwMode="auto">
          <a:xfrm>
            <a:off x="7567613" y="434975"/>
            <a:ext cx="1711325" cy="1711325"/>
          </a:xfrm>
          <a:prstGeom prst="ellipse">
            <a:avLst/>
          </a:prstGeom>
          <a:solidFill>
            <a:schemeClr val="tx1">
              <a:alpha val="14999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30732" name="Oval 12"/>
          <p:cNvSpPr>
            <a:spLocks noChangeArrowheads="1"/>
          </p:cNvSpPr>
          <p:nvPr/>
        </p:nvSpPr>
        <p:spPr bwMode="auto">
          <a:xfrm>
            <a:off x="6997700" y="1576388"/>
            <a:ext cx="1139825" cy="1139825"/>
          </a:xfrm>
          <a:prstGeom prst="ellipse">
            <a:avLst/>
          </a:prstGeom>
          <a:solidFill>
            <a:schemeClr val="tx1">
              <a:alpha val="10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pic>
        <p:nvPicPr>
          <p:cNvPr id="3080" name="Picture 13" descr="logo with tag"/>
          <p:cNvPicPr>
            <a:picLocks noChangeAspect="1" noChangeArrowheads="1"/>
          </p:cNvPicPr>
          <p:nvPr/>
        </p:nvPicPr>
        <p:blipFill>
          <a:blip r:embed="rId15" cstate="print"/>
          <a:srcRect l="3059" t="11252" b="11252"/>
          <a:stretch>
            <a:fillRect/>
          </a:stretch>
        </p:blipFill>
        <p:spPr bwMode="auto">
          <a:xfrm>
            <a:off x="3340100" y="5854700"/>
            <a:ext cx="3043238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81" name="Group 1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3084" name="Picture 15" descr="lite border top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5" name="Picture 16" descr="lite border bottom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6" name="Picture 17" descr="lite border left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7" name="Picture 18" descr="lite border right"/>
            <p:cNvPicPr>
              <a:picLocks noChangeAspect="1" noChangeArrowheads="1"/>
            </p:cNvPicPr>
            <p:nvPr userDrawn="1"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858838"/>
            <a:ext cx="7989888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Section Break</a:t>
            </a:r>
          </a:p>
        </p:txBody>
      </p:sp>
      <p:sp>
        <p:nvSpPr>
          <p:cNvPr id="3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4675" y="3354388"/>
            <a:ext cx="7989888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ctr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har char="•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144A6F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4101" name="Picture 10" descr="logo white small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1" descr="lite border 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2" descr="lite border botto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7151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3" descr="lite border left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446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4" descr="lite border right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697913" y="0"/>
            <a:ext cx="446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9pPr>
    </p:titleStyle>
    <p:bodyStyle>
      <a:lvl1pPr marL="238125" indent="-225425" algn="l" rtl="0" fontAlgn="base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22250" algn="l" rtl="0" fontAlgn="base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900" b="1">
          <a:solidFill>
            <a:schemeClr val="tx1"/>
          </a:solidFill>
          <a:latin typeface="+mn-lt"/>
        </a:defRPr>
      </a:lvl2pPr>
      <a:lvl3pPr marL="1150938" indent="-223838" algn="l" rtl="0" fontAlgn="base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700" b="1">
          <a:solidFill>
            <a:schemeClr val="tx1"/>
          </a:solidFill>
          <a:latin typeface="+mn-lt"/>
        </a:defRPr>
      </a:lvl3pPr>
      <a:lvl4pPr marL="1608138" indent="-223838" algn="l" rtl="0" fontAlgn="base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500" b="1">
          <a:solidFill>
            <a:schemeClr val="tx1"/>
          </a:solidFill>
          <a:latin typeface="+mn-lt"/>
        </a:defRPr>
      </a:lvl4pPr>
      <a:lvl5pPr marL="2063750" indent="-222250" algn="l" rtl="0" fontAlgn="base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5pPr>
      <a:lvl6pPr marL="25209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6pPr>
      <a:lvl7pPr marL="29781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7pPr>
      <a:lvl8pPr marL="34353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8pPr>
      <a:lvl9pPr marL="38925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6" descr="dark shadow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5" y="1431925"/>
            <a:ext cx="9140825" cy="8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5126" name="Picture 10" descr="logo white small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127" name="Group 1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128" name="Picture 11" descr="lite border top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12" descr="lite border bottom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13" descr="lite border left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14" descr="lite border right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1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9pPr>
    </p:titleStyle>
    <p:bodyStyle>
      <a:lvl1pPr marL="238125" indent="-225425" algn="l" rtl="0" fontAlgn="base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22250" algn="l" rtl="0" fontAlgn="base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900" b="1">
          <a:solidFill>
            <a:schemeClr val="tx1"/>
          </a:solidFill>
          <a:latin typeface="+mn-lt"/>
        </a:defRPr>
      </a:lvl2pPr>
      <a:lvl3pPr marL="1150938" indent="-223838" algn="l" rtl="0" fontAlgn="base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700" b="1">
          <a:solidFill>
            <a:schemeClr val="tx1"/>
          </a:solidFill>
          <a:latin typeface="+mn-lt"/>
        </a:defRPr>
      </a:lvl3pPr>
      <a:lvl4pPr marL="1608138" indent="-223838" algn="l" rtl="0" fontAlgn="base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500" b="1">
          <a:solidFill>
            <a:schemeClr val="tx1"/>
          </a:solidFill>
          <a:latin typeface="+mn-lt"/>
        </a:defRPr>
      </a:lvl4pPr>
      <a:lvl5pPr marL="2063750" indent="-222250" algn="l" rtl="0" fontAlgn="base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5pPr>
      <a:lvl6pPr marL="25209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6pPr>
      <a:lvl7pPr marL="29781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7pPr>
      <a:lvl8pPr marL="34353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8pPr>
      <a:lvl9pPr marL="38925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3" descr="dark shadow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5" y="2859088"/>
            <a:ext cx="9140825" cy="8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14" descr="dark bottom arc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5572125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40976" name="Oval 16"/>
          <p:cNvSpPr>
            <a:spLocks noChangeArrowheads="1"/>
          </p:cNvSpPr>
          <p:nvPr/>
        </p:nvSpPr>
        <p:spPr bwMode="auto">
          <a:xfrm>
            <a:off x="5711825" y="-563563"/>
            <a:ext cx="2425700" cy="2425701"/>
          </a:xfrm>
          <a:prstGeom prst="ellipse">
            <a:avLst/>
          </a:prstGeom>
          <a:solidFill>
            <a:schemeClr val="tx1">
              <a:alpha val="7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40977" name="Oval 17"/>
          <p:cNvSpPr>
            <a:spLocks noChangeArrowheads="1"/>
          </p:cNvSpPr>
          <p:nvPr/>
        </p:nvSpPr>
        <p:spPr bwMode="auto">
          <a:xfrm>
            <a:off x="7567613" y="434975"/>
            <a:ext cx="1711325" cy="1711325"/>
          </a:xfrm>
          <a:prstGeom prst="ellipse">
            <a:avLst/>
          </a:prstGeom>
          <a:solidFill>
            <a:schemeClr val="tx1">
              <a:alpha val="14999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40978" name="Oval 18"/>
          <p:cNvSpPr>
            <a:spLocks noChangeArrowheads="1"/>
          </p:cNvSpPr>
          <p:nvPr/>
        </p:nvSpPr>
        <p:spPr bwMode="auto">
          <a:xfrm>
            <a:off x="6997700" y="1576388"/>
            <a:ext cx="1139825" cy="1139825"/>
          </a:xfrm>
          <a:prstGeom prst="ellipse">
            <a:avLst/>
          </a:prstGeom>
          <a:solidFill>
            <a:schemeClr val="tx1">
              <a:alpha val="10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pic>
        <p:nvPicPr>
          <p:cNvPr id="6152" name="Picture 19" descr="logo with tag"/>
          <p:cNvPicPr>
            <a:picLocks noChangeAspect="1" noChangeArrowheads="1"/>
          </p:cNvPicPr>
          <p:nvPr/>
        </p:nvPicPr>
        <p:blipFill>
          <a:blip r:embed="rId15" cstate="print"/>
          <a:srcRect l="3059" t="11252" b="11252"/>
          <a:stretch>
            <a:fillRect/>
          </a:stretch>
        </p:blipFill>
        <p:spPr bwMode="auto">
          <a:xfrm>
            <a:off x="3340100" y="5854700"/>
            <a:ext cx="3043238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153" name="Group 2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6159" name="Picture 21" descr="lite border top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0" name="Picture 22" descr="lite border bottom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1" name="Picture 23" descr="lite border left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2" name="Picture 24" descr="lite border right"/>
            <p:cNvPicPr>
              <a:picLocks noChangeAspect="1" noChangeArrowheads="1"/>
            </p:cNvPicPr>
            <p:nvPr userDrawn="1"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154" name="Group 10"/>
          <p:cNvGrpSpPr>
            <a:grpSpLocks/>
          </p:cNvGrpSpPr>
          <p:nvPr/>
        </p:nvGrpSpPr>
        <p:grpSpPr bwMode="auto">
          <a:xfrm>
            <a:off x="0" y="0"/>
            <a:ext cx="3838575" cy="4833938"/>
            <a:chOff x="0" y="0"/>
            <a:chExt cx="2418" cy="3045"/>
          </a:xfrm>
        </p:grpSpPr>
        <p:pic>
          <p:nvPicPr>
            <p:cNvPr id="6157" name="Picture 11" descr="connection photo collage dark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0" y="0"/>
              <a:ext cx="2418" cy="30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0972" name="Text Box 12"/>
            <p:cNvSpPr txBox="1">
              <a:spLocks noChangeArrowheads="1"/>
            </p:cNvSpPr>
            <p:nvPr/>
          </p:nvSpPr>
          <p:spPr bwMode="auto">
            <a:xfrm>
              <a:off x="1036" y="1335"/>
              <a:ext cx="629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GB" sz="1000">
                  <a:solidFill>
                    <a:srgbClr val="FFFFFF"/>
                  </a:solidFill>
                </a:rPr>
                <a:t>EVERY</a:t>
              </a:r>
            </a:p>
            <a:p>
              <a:pPr algn="ctr">
                <a:defRPr/>
              </a:pPr>
              <a:r>
                <a:rPr lang="en-GB" sz="1000">
                  <a:solidFill>
                    <a:srgbClr val="FFFFFF"/>
                  </a:solidFill>
                </a:rPr>
                <a:t>CONNECTION</a:t>
              </a:r>
            </a:p>
            <a:p>
              <a:pPr algn="ctr">
                <a:defRPr/>
              </a:pPr>
              <a:r>
                <a:rPr lang="en-GB" sz="900">
                  <a:solidFill>
                    <a:srgbClr val="FFFFFF"/>
                  </a:solidFill>
                </a:rPr>
                <a:t>has a </a:t>
              </a:r>
            </a:p>
            <a:p>
              <a:pPr algn="ctr">
                <a:defRPr/>
              </a:pPr>
              <a:r>
                <a:rPr lang="en-GB" sz="900">
                  <a:solidFill>
                    <a:srgbClr val="FFFFFF"/>
                  </a:solidFill>
                </a:rPr>
                <a:t>starting point.</a:t>
              </a:r>
            </a:p>
          </p:txBody>
        </p:sp>
      </p:grp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3463" y="858838"/>
            <a:ext cx="4808537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6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3463" y="3354388"/>
            <a:ext cx="4195762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Subtitle here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fontAlgn="base">
        <a:lnSpc>
          <a:spcPct val="120000"/>
        </a:lnSpc>
        <a:spcBef>
          <a:spcPct val="0"/>
        </a:spcBef>
        <a:spcAft>
          <a:spcPct val="0"/>
        </a:spcAft>
        <a:buChar char="•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dark shadow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5" y="2859088"/>
            <a:ext cx="9140825" cy="8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8" descr="dark bottom arc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5572125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30730" name="Oval 10"/>
          <p:cNvSpPr>
            <a:spLocks noChangeArrowheads="1"/>
          </p:cNvSpPr>
          <p:nvPr/>
        </p:nvSpPr>
        <p:spPr bwMode="auto">
          <a:xfrm>
            <a:off x="5711825" y="-563563"/>
            <a:ext cx="2425700" cy="2425701"/>
          </a:xfrm>
          <a:prstGeom prst="ellipse">
            <a:avLst/>
          </a:prstGeom>
          <a:solidFill>
            <a:schemeClr val="tx1">
              <a:alpha val="7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30731" name="Oval 11"/>
          <p:cNvSpPr>
            <a:spLocks noChangeArrowheads="1"/>
          </p:cNvSpPr>
          <p:nvPr/>
        </p:nvSpPr>
        <p:spPr bwMode="auto">
          <a:xfrm>
            <a:off x="7567613" y="434975"/>
            <a:ext cx="1711325" cy="1711325"/>
          </a:xfrm>
          <a:prstGeom prst="ellipse">
            <a:avLst/>
          </a:prstGeom>
          <a:solidFill>
            <a:schemeClr val="tx1">
              <a:alpha val="14999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30732" name="Oval 12"/>
          <p:cNvSpPr>
            <a:spLocks noChangeArrowheads="1"/>
          </p:cNvSpPr>
          <p:nvPr/>
        </p:nvSpPr>
        <p:spPr bwMode="auto">
          <a:xfrm>
            <a:off x="6997700" y="1576388"/>
            <a:ext cx="1139825" cy="1139825"/>
          </a:xfrm>
          <a:prstGeom prst="ellipse">
            <a:avLst/>
          </a:prstGeom>
          <a:solidFill>
            <a:schemeClr val="tx1">
              <a:alpha val="10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/>
          </a:p>
        </p:txBody>
      </p:sp>
      <p:pic>
        <p:nvPicPr>
          <p:cNvPr id="7176" name="Picture 13" descr="logo with tag"/>
          <p:cNvPicPr>
            <a:picLocks noChangeAspect="1" noChangeArrowheads="1"/>
          </p:cNvPicPr>
          <p:nvPr/>
        </p:nvPicPr>
        <p:blipFill>
          <a:blip r:embed="rId15" cstate="print"/>
          <a:srcRect l="3059" t="11252" b="11252"/>
          <a:stretch>
            <a:fillRect/>
          </a:stretch>
        </p:blipFill>
        <p:spPr bwMode="auto">
          <a:xfrm>
            <a:off x="3340100" y="5854700"/>
            <a:ext cx="3043238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177" name="Group 1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7180" name="Picture 15" descr="lite border top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Picture 16" descr="lite border bottom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2" name="Picture 17" descr="lite border left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3" name="Picture 18" descr="lite border right"/>
            <p:cNvPicPr>
              <a:picLocks noChangeAspect="1" noChangeArrowheads="1"/>
            </p:cNvPicPr>
            <p:nvPr userDrawn="1"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858838"/>
            <a:ext cx="7989888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Section Break</a:t>
            </a:r>
          </a:p>
        </p:txBody>
      </p:sp>
      <p:sp>
        <p:nvSpPr>
          <p:cNvPr id="7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4675" y="3354388"/>
            <a:ext cx="7989888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ctr" rtl="0" fontAlgn="base">
        <a:lnSpc>
          <a:spcPct val="120000"/>
        </a:lnSpc>
        <a:spcBef>
          <a:spcPct val="0"/>
        </a:spcBef>
        <a:spcAft>
          <a:spcPct val="0"/>
        </a:spcAft>
        <a:buChar char="•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OCLC Open Source Linked Data Framework</a:t>
            </a:r>
          </a:p>
        </p:txBody>
      </p:sp>
      <p:sp>
        <p:nvSpPr>
          <p:cNvPr id="1126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Ralph LeVan</a:t>
            </a:r>
          </a:p>
          <a:p>
            <a:r>
              <a:rPr lang="en-US" smtClean="0"/>
              <a:t>Sr. Research Scientist</a:t>
            </a:r>
          </a:p>
          <a:p>
            <a:r>
              <a:rPr lang="en-US" smtClean="0"/>
              <a:t>OCLC Research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Aside: 123/marc21.xml </a:t>
            </a:r>
            <a:r>
              <a:rPr lang="en-US" i="1" u="sng" dirty="0" smtClean="0"/>
              <a:t>NOT</a:t>
            </a:r>
            <a:r>
              <a:rPr lang="en-US" dirty="0" smtClean="0"/>
              <a:t> 123.m21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Generic Record being at viaf/123/ seems to imply that it is a collection of records</a:t>
            </a:r>
          </a:p>
          <a:p>
            <a:r>
              <a:rPr lang="en-US" smtClean="0"/>
              <a:t>How do I ask for the HTML version of the MARC21 version of viaf/123 if suffix mangling is all I have?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RDF needs to be returned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viaf/123/rdf.xml</a:t>
            </a:r>
          </a:p>
          <a:p>
            <a:r>
              <a:rPr lang="en-US" smtClean="0"/>
              <a:t>Making good RDF is tricky and beyond the scope of this presentation (but I think we’re getting close to agreements of sensible basics)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Content Negotiation on Generic Record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smtClean="0"/>
              <a:t>Pubby has a really nice Content Negotiation module</a:t>
            </a:r>
          </a:p>
          <a:p>
            <a:pPr marL="914400" lvl="1" indent="-514350"/>
            <a:r>
              <a:rPr lang="en-US" smtClean="0"/>
              <a:t>It is configured with the list of supported media types with optional quality measures</a:t>
            </a:r>
          </a:p>
          <a:p>
            <a:pPr marL="914400" lvl="1" indent="-514350"/>
            <a:r>
              <a:rPr lang="en-US" smtClean="0"/>
              <a:t>It takes an HTTP Accept header and returns the supported media type that matches best</a:t>
            </a:r>
          </a:p>
          <a:p>
            <a:pPr marL="514350" indent="-514350"/>
            <a:r>
              <a:rPr lang="en-US" smtClean="0"/>
              <a:t>SRU is configured with a list of supported media types and their quality measures and the XSL stylesheets that render them (see previous slide)</a:t>
            </a:r>
          </a:p>
          <a:p>
            <a:pPr marL="514350" indent="-514350"/>
            <a:endParaRPr 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Result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viaf/123 redirected to viaf/123/</a:t>
            </a:r>
          </a:p>
          <a:p>
            <a:r>
              <a:rPr lang="en-US" smtClean="0"/>
              <a:t>viaf/123/ turned into viaf/search?query=viafID+exact+123</a:t>
            </a:r>
          </a:p>
          <a:p>
            <a:r>
              <a:rPr lang="en-US" smtClean="0"/>
              <a:t>VIAF record returned by SRW/U server</a:t>
            </a:r>
          </a:p>
          <a:p>
            <a:r>
              <a:rPr lang="en-US" smtClean="0"/>
              <a:t>Content Negotiation causes viaf/123/viaf.html to be returned to googlebot and browsers, viaf/123/rdf.xml to applications that ask for application/rdf+xml and viaf/123/viaf.xml returned when no preference is provided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Lucene Database Demonstration</a:t>
            </a:r>
            <a:endParaRPr lang="en-US" dirty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TBD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Questions?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Goal: Expose Text Database Content as Linked Data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Technique: Using a combination of the urlrewritefilter from tuckey.org, the content negotiation component from the Freie Universität Berlin’s Pubby server and our Open Source SRW/U server you can expose the records in your database as Linked Data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Roadmap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SRW/U Server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URIs for records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Real World Objects for records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Multiple record formats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RDF needs to be returned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Content Negotiation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SRW/U Server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02550" cy="4202113"/>
          </a:xfrm>
        </p:spPr>
        <p:txBody>
          <a:bodyPr/>
          <a:lstStyle/>
          <a:p>
            <a:r>
              <a:rPr lang="en-US" smtClean="0"/>
              <a:t>SRW/U server sits in front of text databases</a:t>
            </a:r>
          </a:p>
          <a:p>
            <a:pPr lvl="1"/>
            <a:r>
              <a:rPr lang="en-US" smtClean="0"/>
              <a:t>We have interfaces for DSpace, Lucene and Pears</a:t>
            </a:r>
          </a:p>
          <a:p>
            <a:r>
              <a:rPr lang="en-US" smtClean="0"/>
              <a:t>Easy to write your own interface</a:t>
            </a:r>
          </a:p>
          <a:p>
            <a:pPr lvl="1"/>
            <a:r>
              <a:rPr lang="en-US" smtClean="0"/>
              <a:t>Convert CQL query to native query language</a:t>
            </a:r>
          </a:p>
          <a:p>
            <a:pPr lvl="1"/>
            <a:r>
              <a:rPr lang="en-US" smtClean="0"/>
              <a:t>Do search and return a resultset object</a:t>
            </a:r>
          </a:p>
          <a:p>
            <a:pPr lvl="1"/>
            <a:r>
              <a:rPr lang="en-US" smtClean="0"/>
              <a:t>Return records from the resultset</a:t>
            </a:r>
          </a:p>
          <a:p>
            <a:pPr lvl="1"/>
            <a:r>
              <a:rPr lang="en-US" smtClean="0"/>
              <a:t>(The Lucene interface is a good simple example of how to build your own database interface)</a:t>
            </a:r>
          </a:p>
          <a:p>
            <a:r>
              <a:rPr lang="en-US" smtClean="0"/>
              <a:t>I expose my SRW/U service as &lt;context&gt;/search, but you can put it wherever you want.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URIs for records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smtClean="0"/>
              <a:t>urlrewritefilter implements apache mod_rewrite patterns for java servlets</a:t>
            </a:r>
          </a:p>
          <a:p>
            <a:pPr marL="514350" indent="-514350"/>
            <a:r>
              <a:rPr lang="en-US" smtClean="0"/>
              <a:t>It sees the URI and converts it to an SRU search.</a:t>
            </a:r>
          </a:p>
          <a:p>
            <a:pPr marL="914400" lvl="1" indent="-514350"/>
            <a:r>
              <a:rPr lang="en-US" sz="1800" smtClean="0"/>
              <a:t>&lt;from&gt;^/([0-9][0-9]+)/$&lt;/from&gt;</a:t>
            </a:r>
          </a:p>
          <a:p>
            <a:pPr marL="914400" lvl="1" indent="-514350">
              <a:buFontTx/>
              <a:buNone/>
            </a:pPr>
            <a:r>
              <a:rPr lang="en-US" sz="1800" smtClean="0"/>
              <a:t>	&lt;to&gt;/search?query=local.viafID+exact+%22$1%22&lt;/to&gt;</a:t>
            </a:r>
          </a:p>
          <a:p>
            <a:pPr marL="914400" lvl="1" indent="-514350"/>
            <a:r>
              <a:rPr lang="en-US" smtClean="0"/>
              <a:t>E.g. viaf/123 becomes viaf/search?query=viafID+exact+%22123%22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Aside: What to Return?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An SRU query returns a searchRetrieveResponse.  A smart client can pick its record out of that response, but that seems wrong</a:t>
            </a:r>
          </a:p>
          <a:p>
            <a:r>
              <a:rPr lang="en-US" smtClean="0"/>
              <a:t>A bad URI will result in “no records found”, but a 404 (record not found) is more appropriate</a:t>
            </a:r>
          </a:p>
          <a:p>
            <a:pPr marL="238125" lvl="1" indent="-225425"/>
            <a:r>
              <a:rPr lang="en-US" smtClean="0"/>
              <a:t>Solution: add a new parameter (service=APP) to signal that this was a request for a single record</a:t>
            </a:r>
          </a:p>
          <a:p>
            <a:pPr marL="696913" lvl="2" indent="-225425"/>
            <a:r>
              <a:rPr lang="en-US" smtClean="0"/>
              <a:t>E.g. viaf/123 becomes viaf/search?query=viafID+exact+%22123%22&amp;service=APP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Real World Objects for records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smtClean="0"/>
              <a:t>urlrewritefilter can generate 303 (see other) redirects based on URI patterns</a:t>
            </a:r>
          </a:p>
          <a:p>
            <a:pPr marL="914400" lvl="1" indent="-514350"/>
            <a:r>
              <a:rPr lang="en-US" smtClean="0"/>
              <a:t> &lt;from&gt;^/([0-9][0-9]+)$&lt;/from&gt;</a:t>
            </a:r>
          </a:p>
          <a:p>
            <a:pPr marL="914400" lvl="1" indent="-514350">
              <a:buFontTx/>
              <a:buNone/>
            </a:pPr>
            <a:r>
              <a:rPr lang="en-US" smtClean="0"/>
              <a:t>        &lt;to type="seeother-redirect"&gt;/viaf/$1/&lt;/to&gt;</a:t>
            </a:r>
          </a:p>
          <a:p>
            <a:pPr marL="914400" lvl="1" indent="-514350"/>
            <a:r>
              <a:rPr lang="en-US" smtClean="0"/>
              <a:t>E.g. viaf/123 redirects to viaf/123/</a:t>
            </a:r>
          </a:p>
          <a:p>
            <a:pPr marL="914400" lvl="1" indent="-514350"/>
            <a:r>
              <a:rPr lang="en-US" smtClean="0"/>
              <a:t>The target, viaf/123/, is called the Generic Record</a:t>
            </a:r>
          </a:p>
          <a:p>
            <a:pPr marL="914400" lvl="1" indent="-514350"/>
            <a:r>
              <a:rPr lang="en-US" smtClean="0"/>
              <a:t>(note: now we use viaf/123/ as the URI that gets turned into the SRU search)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Multiple record formats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urlrewritefilter</a:t>
            </a:r>
            <a:r>
              <a:rPr lang="en-US" dirty="0" smtClean="0"/>
              <a:t> plus the new </a:t>
            </a:r>
            <a:r>
              <a:rPr lang="en-US" dirty="0" err="1" smtClean="0"/>
              <a:t>httpAccept</a:t>
            </a:r>
            <a:r>
              <a:rPr lang="en-US" dirty="0" smtClean="0"/>
              <a:t> parameter in SRU</a:t>
            </a:r>
          </a:p>
          <a:p>
            <a:pPr lvl="1">
              <a:defRPr/>
            </a:pPr>
            <a:r>
              <a:rPr lang="en-US" dirty="0" smtClean="0"/>
              <a:t>E.g., </a:t>
            </a:r>
            <a:r>
              <a:rPr lang="en-US" dirty="0" err="1" smtClean="0"/>
              <a:t>viaf</a:t>
            </a:r>
            <a:r>
              <a:rPr lang="en-US" dirty="0" smtClean="0"/>
              <a:t>/123/marc21.xml becomes </a:t>
            </a:r>
            <a:r>
              <a:rPr lang="en-US" dirty="0" err="1" smtClean="0"/>
              <a:t>viaf</a:t>
            </a:r>
            <a:r>
              <a:rPr lang="en-US" dirty="0" smtClean="0"/>
              <a:t>/</a:t>
            </a:r>
            <a:r>
              <a:rPr lang="en-US" dirty="0" err="1" smtClean="0"/>
              <a:t>search?query</a:t>
            </a:r>
            <a:r>
              <a:rPr lang="en-US" dirty="0" smtClean="0"/>
              <a:t>=viafID+exact+123&amp;httpAccept=application/marc21+xml</a:t>
            </a:r>
          </a:p>
          <a:p>
            <a:pPr marL="514350" indent="-514350">
              <a:defRPr/>
            </a:pPr>
            <a:r>
              <a:rPr lang="en-US" dirty="0" smtClean="0"/>
              <a:t>SRU is configured with a list of supported media types and the XSL stylesheets that render them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MimeType</a:t>
            </a:r>
            <a:r>
              <a:rPr lang="en-US" dirty="0" smtClean="0"/>
              <a:t> Configuration</a:t>
            </a:r>
            <a:endParaRPr 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XML.mimeTypes=application/sru+xml;q=0.85, application/xml, text/xml</a:t>
            </a:r>
          </a:p>
          <a:p>
            <a:pPr>
              <a:spcBef>
                <a:spcPct val="0"/>
              </a:spcBef>
            </a:pPr>
            <a:r>
              <a:rPr lang="en-US" smtClean="0"/>
              <a:t>HTML.mimeTypes=text/html;q=0.9, application/xhtml+xml</a:t>
            </a:r>
          </a:p>
          <a:p>
            <a:pPr>
              <a:spcBef>
                <a:spcPct val="0"/>
              </a:spcBef>
            </a:pPr>
            <a:r>
              <a:rPr lang="en-US" smtClean="0"/>
              <a:t>RSS.mimeTypes=application/rss+xml;q=0.8</a:t>
            </a:r>
          </a:p>
          <a:p>
            <a:pPr>
              <a:spcBef>
                <a:spcPct val="0"/>
              </a:spcBef>
            </a:pPr>
            <a:r>
              <a:rPr lang="en-US" smtClean="0"/>
              <a:t>RSS.styleSheet=viaf2rss.xsl</a:t>
            </a:r>
          </a:p>
          <a:p>
            <a:pPr>
              <a:spcBef>
                <a:spcPct val="0"/>
              </a:spcBef>
            </a:pPr>
            <a:r>
              <a:rPr lang="en-US" smtClean="0"/>
              <a:t>M21.mimeTypes=application/marc21+xml;q=0.7</a:t>
            </a:r>
          </a:p>
          <a:p>
            <a:pPr>
              <a:spcBef>
                <a:spcPct val="0"/>
              </a:spcBef>
            </a:pPr>
            <a:r>
              <a:rPr lang="en-US" smtClean="0"/>
              <a:t>M21.styleSheet=viaf2marc21.xsl</a:t>
            </a:r>
          </a:p>
          <a:p>
            <a:pPr>
              <a:spcBef>
                <a:spcPct val="0"/>
              </a:spcBef>
            </a:pPr>
            <a:r>
              <a:rPr lang="en-US" smtClean="0"/>
              <a:t>marc21HTML.mimeTypes=application/marc21+html;q=0.7</a:t>
            </a:r>
          </a:p>
          <a:p>
            <a:pPr>
              <a:spcBef>
                <a:spcPct val="0"/>
              </a:spcBef>
            </a:pPr>
            <a:r>
              <a:rPr lang="en-US" smtClean="0"/>
              <a:t>marc21HTML.styleSheet=viaf2marc21.xsl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clc_dark_blue">
  <a:themeElements>
    <a:clrScheme name="oclc_dark_blue 15">
      <a:dk1>
        <a:srgbClr val="000000"/>
      </a:dk1>
      <a:lt1>
        <a:srgbClr val="FFFFFF"/>
      </a:lt1>
      <a:dk2>
        <a:srgbClr val="333333"/>
      </a:dk2>
      <a:lt2>
        <a:srgbClr val="FFFFFF"/>
      </a:lt2>
      <a:accent1>
        <a:srgbClr val="409A3C"/>
      </a:accent1>
      <a:accent2>
        <a:srgbClr val="2178B5"/>
      </a:accent2>
      <a:accent3>
        <a:srgbClr val="ADADAD"/>
      </a:accent3>
      <a:accent4>
        <a:srgbClr val="DADADA"/>
      </a:accent4>
      <a:accent5>
        <a:srgbClr val="AFCAAF"/>
      </a:accent5>
      <a:accent6>
        <a:srgbClr val="1D6CA4"/>
      </a:accent6>
      <a:hlink>
        <a:srgbClr val="FF7600"/>
      </a:hlink>
      <a:folHlink>
        <a:srgbClr val="99CCFF"/>
      </a:folHlink>
    </a:clrScheme>
    <a:fontScheme name="oclc_dark_blu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oclc_dark_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dark_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dark_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dark_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dark_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dark_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3">
        <a:dk1>
          <a:srgbClr val="000000"/>
        </a:dk1>
        <a:lt1>
          <a:srgbClr val="FFFFFF"/>
        </a:lt1>
        <a:dk2>
          <a:srgbClr val="333333"/>
        </a:dk2>
        <a:lt2>
          <a:srgbClr val="FFFFFF"/>
        </a:lt2>
        <a:accent1>
          <a:srgbClr val="409A3C"/>
        </a:accent1>
        <a:accent2>
          <a:srgbClr val="144A6F"/>
        </a:accent2>
        <a:accent3>
          <a:srgbClr val="ADADAD"/>
        </a:accent3>
        <a:accent4>
          <a:srgbClr val="DADADA"/>
        </a:accent4>
        <a:accent5>
          <a:srgbClr val="AFCAAF"/>
        </a:accent5>
        <a:accent6>
          <a:srgbClr val="114264"/>
        </a:accent6>
        <a:hlink>
          <a:srgbClr val="2178B5"/>
        </a:hlink>
        <a:folHlink>
          <a:srgbClr val="FF7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4">
        <a:dk1>
          <a:srgbClr val="000000"/>
        </a:dk1>
        <a:lt1>
          <a:srgbClr val="FFFFFF"/>
        </a:lt1>
        <a:dk2>
          <a:srgbClr val="333333"/>
        </a:dk2>
        <a:lt2>
          <a:srgbClr val="FFFFFF"/>
        </a:lt2>
        <a:accent1>
          <a:srgbClr val="409A3C"/>
        </a:accent1>
        <a:accent2>
          <a:srgbClr val="144A6F"/>
        </a:accent2>
        <a:accent3>
          <a:srgbClr val="ADADAD"/>
        </a:accent3>
        <a:accent4>
          <a:srgbClr val="DADADA"/>
        </a:accent4>
        <a:accent5>
          <a:srgbClr val="AFCAAF"/>
        </a:accent5>
        <a:accent6>
          <a:srgbClr val="114264"/>
        </a:accent6>
        <a:hlink>
          <a:srgbClr val="FF7600"/>
        </a:hlink>
        <a:folHlink>
          <a:srgbClr val="2178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5">
        <a:dk1>
          <a:srgbClr val="000000"/>
        </a:dk1>
        <a:lt1>
          <a:srgbClr val="FFFFFF"/>
        </a:lt1>
        <a:dk2>
          <a:srgbClr val="333333"/>
        </a:dk2>
        <a:lt2>
          <a:srgbClr val="FFFFFF"/>
        </a:lt2>
        <a:accent1>
          <a:srgbClr val="409A3C"/>
        </a:accent1>
        <a:accent2>
          <a:srgbClr val="2178B5"/>
        </a:accent2>
        <a:accent3>
          <a:srgbClr val="ADADAD"/>
        </a:accent3>
        <a:accent4>
          <a:srgbClr val="DADADA"/>
        </a:accent4>
        <a:accent5>
          <a:srgbClr val="AFCAAF"/>
        </a:accent5>
        <a:accent6>
          <a:srgbClr val="1D6CA4"/>
        </a:accent6>
        <a:hlink>
          <a:srgbClr val="FF7600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hoto Title">
  <a:themeElements>
    <a:clrScheme name="">
      <a:dk1>
        <a:srgbClr val="000000"/>
      </a:dk1>
      <a:lt1>
        <a:srgbClr val="FFFFFF"/>
      </a:lt1>
      <a:dk2>
        <a:srgbClr val="333333"/>
      </a:dk2>
      <a:lt2>
        <a:srgbClr val="FFFFFF"/>
      </a:lt2>
      <a:accent1>
        <a:srgbClr val="409A3C"/>
      </a:accent1>
      <a:accent2>
        <a:srgbClr val="2178B5"/>
      </a:accent2>
      <a:accent3>
        <a:srgbClr val="ADADAD"/>
      </a:accent3>
      <a:accent4>
        <a:srgbClr val="DADADA"/>
      </a:accent4>
      <a:accent5>
        <a:srgbClr val="AFCAAF"/>
      </a:accent5>
      <a:accent6>
        <a:srgbClr val="1D6CA4"/>
      </a:accent6>
      <a:hlink>
        <a:srgbClr val="FF7600"/>
      </a:hlink>
      <a:folHlink>
        <a:srgbClr val="99CCFF"/>
      </a:folHlink>
    </a:clrScheme>
    <a:fontScheme name="Photo Titl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Photo 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ection Break">
  <a:themeElements>
    <a:clrScheme name="">
      <a:dk1>
        <a:srgbClr val="000000"/>
      </a:dk1>
      <a:lt1>
        <a:srgbClr val="FFFFFF"/>
      </a:lt1>
      <a:dk2>
        <a:srgbClr val="333333"/>
      </a:dk2>
      <a:lt2>
        <a:srgbClr val="FFFFFF"/>
      </a:lt2>
      <a:accent1>
        <a:srgbClr val="409A3C"/>
      </a:accent1>
      <a:accent2>
        <a:srgbClr val="2178B5"/>
      </a:accent2>
      <a:accent3>
        <a:srgbClr val="ADADAD"/>
      </a:accent3>
      <a:accent4>
        <a:srgbClr val="DADADA"/>
      </a:accent4>
      <a:accent5>
        <a:srgbClr val="AFCAAF"/>
      </a:accent5>
      <a:accent6>
        <a:srgbClr val="1D6CA4"/>
      </a:accent6>
      <a:hlink>
        <a:srgbClr val="FF7600"/>
      </a:hlink>
      <a:folHlink>
        <a:srgbClr val="99CCFF"/>
      </a:folHlink>
    </a:clrScheme>
    <a:fontScheme name="Section Break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Section Brea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clc_light_blu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oclc_dark_blue">
  <a:themeElements>
    <a:clrScheme name="oclc_dark_blue 15">
      <a:dk1>
        <a:srgbClr val="000000"/>
      </a:dk1>
      <a:lt1>
        <a:srgbClr val="FFFFFF"/>
      </a:lt1>
      <a:dk2>
        <a:srgbClr val="333333"/>
      </a:dk2>
      <a:lt2>
        <a:srgbClr val="FFFFFF"/>
      </a:lt2>
      <a:accent1>
        <a:srgbClr val="409A3C"/>
      </a:accent1>
      <a:accent2>
        <a:srgbClr val="2178B5"/>
      </a:accent2>
      <a:accent3>
        <a:srgbClr val="ADADAD"/>
      </a:accent3>
      <a:accent4>
        <a:srgbClr val="DADADA"/>
      </a:accent4>
      <a:accent5>
        <a:srgbClr val="AFCAAF"/>
      </a:accent5>
      <a:accent6>
        <a:srgbClr val="1D6CA4"/>
      </a:accent6>
      <a:hlink>
        <a:srgbClr val="FF7600"/>
      </a:hlink>
      <a:folHlink>
        <a:srgbClr val="99CCFF"/>
      </a:folHlink>
    </a:clrScheme>
    <a:fontScheme name="oclc_dark_blu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oclc_dark_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dark_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dark_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dark_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dark_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dark_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3">
        <a:dk1>
          <a:srgbClr val="000000"/>
        </a:dk1>
        <a:lt1>
          <a:srgbClr val="FFFFFF"/>
        </a:lt1>
        <a:dk2>
          <a:srgbClr val="333333"/>
        </a:dk2>
        <a:lt2>
          <a:srgbClr val="FFFFFF"/>
        </a:lt2>
        <a:accent1>
          <a:srgbClr val="409A3C"/>
        </a:accent1>
        <a:accent2>
          <a:srgbClr val="144A6F"/>
        </a:accent2>
        <a:accent3>
          <a:srgbClr val="ADADAD"/>
        </a:accent3>
        <a:accent4>
          <a:srgbClr val="DADADA"/>
        </a:accent4>
        <a:accent5>
          <a:srgbClr val="AFCAAF"/>
        </a:accent5>
        <a:accent6>
          <a:srgbClr val="114264"/>
        </a:accent6>
        <a:hlink>
          <a:srgbClr val="2178B5"/>
        </a:hlink>
        <a:folHlink>
          <a:srgbClr val="FF7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4">
        <a:dk1>
          <a:srgbClr val="000000"/>
        </a:dk1>
        <a:lt1>
          <a:srgbClr val="FFFFFF"/>
        </a:lt1>
        <a:dk2>
          <a:srgbClr val="333333"/>
        </a:dk2>
        <a:lt2>
          <a:srgbClr val="FFFFFF"/>
        </a:lt2>
        <a:accent1>
          <a:srgbClr val="409A3C"/>
        </a:accent1>
        <a:accent2>
          <a:srgbClr val="144A6F"/>
        </a:accent2>
        <a:accent3>
          <a:srgbClr val="ADADAD"/>
        </a:accent3>
        <a:accent4>
          <a:srgbClr val="DADADA"/>
        </a:accent4>
        <a:accent5>
          <a:srgbClr val="AFCAAF"/>
        </a:accent5>
        <a:accent6>
          <a:srgbClr val="114264"/>
        </a:accent6>
        <a:hlink>
          <a:srgbClr val="FF7600"/>
        </a:hlink>
        <a:folHlink>
          <a:srgbClr val="2178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5">
        <a:dk1>
          <a:srgbClr val="000000"/>
        </a:dk1>
        <a:lt1>
          <a:srgbClr val="FFFFFF"/>
        </a:lt1>
        <a:dk2>
          <a:srgbClr val="333333"/>
        </a:dk2>
        <a:lt2>
          <a:srgbClr val="FFFFFF"/>
        </a:lt2>
        <a:accent1>
          <a:srgbClr val="409A3C"/>
        </a:accent1>
        <a:accent2>
          <a:srgbClr val="2178B5"/>
        </a:accent2>
        <a:accent3>
          <a:srgbClr val="ADADAD"/>
        </a:accent3>
        <a:accent4>
          <a:srgbClr val="DADADA"/>
        </a:accent4>
        <a:accent5>
          <a:srgbClr val="AFCAAF"/>
        </a:accent5>
        <a:accent6>
          <a:srgbClr val="1D6CA4"/>
        </a:accent6>
        <a:hlink>
          <a:srgbClr val="FF7600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Photo Title">
  <a:themeElements>
    <a:clrScheme name="">
      <a:dk1>
        <a:srgbClr val="000000"/>
      </a:dk1>
      <a:lt1>
        <a:srgbClr val="FFFFFF"/>
      </a:lt1>
      <a:dk2>
        <a:srgbClr val="333333"/>
      </a:dk2>
      <a:lt2>
        <a:srgbClr val="FFFFFF"/>
      </a:lt2>
      <a:accent1>
        <a:srgbClr val="409A3C"/>
      </a:accent1>
      <a:accent2>
        <a:srgbClr val="2178B5"/>
      </a:accent2>
      <a:accent3>
        <a:srgbClr val="ADADAD"/>
      </a:accent3>
      <a:accent4>
        <a:srgbClr val="DADADA"/>
      </a:accent4>
      <a:accent5>
        <a:srgbClr val="AFCAAF"/>
      </a:accent5>
      <a:accent6>
        <a:srgbClr val="1D6CA4"/>
      </a:accent6>
      <a:hlink>
        <a:srgbClr val="FF7600"/>
      </a:hlink>
      <a:folHlink>
        <a:srgbClr val="99CCFF"/>
      </a:folHlink>
    </a:clrScheme>
    <a:fontScheme name="Photo Titl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Photo 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Section Break">
  <a:themeElements>
    <a:clrScheme name="">
      <a:dk1>
        <a:srgbClr val="000000"/>
      </a:dk1>
      <a:lt1>
        <a:srgbClr val="FFFFFF"/>
      </a:lt1>
      <a:dk2>
        <a:srgbClr val="333333"/>
      </a:dk2>
      <a:lt2>
        <a:srgbClr val="FFFFFF"/>
      </a:lt2>
      <a:accent1>
        <a:srgbClr val="409A3C"/>
      </a:accent1>
      <a:accent2>
        <a:srgbClr val="2178B5"/>
      </a:accent2>
      <a:accent3>
        <a:srgbClr val="ADADAD"/>
      </a:accent3>
      <a:accent4>
        <a:srgbClr val="DADADA"/>
      </a:accent4>
      <a:accent5>
        <a:srgbClr val="AFCAAF"/>
      </a:accent5>
      <a:accent6>
        <a:srgbClr val="1D6CA4"/>
      </a:accent6>
      <a:hlink>
        <a:srgbClr val="FF7600"/>
      </a:hlink>
      <a:folHlink>
        <a:srgbClr val="99CCFF"/>
      </a:folHlink>
    </a:clrScheme>
    <a:fontScheme name="Section Break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Section Brea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ILLiad_OCLC_Update</Template>
  <TotalTime>494</TotalTime>
  <Words>594</Words>
  <Application>Microsoft Office PowerPoint</Application>
  <PresentationFormat>On-screen Show (4:3)</PresentationFormat>
  <Paragraphs>72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Trebuchet MS</vt:lpstr>
      <vt:lpstr>Calibri</vt:lpstr>
      <vt:lpstr>oclc_dark_blue</vt:lpstr>
      <vt:lpstr>Photo Title</vt:lpstr>
      <vt:lpstr>Section Break</vt:lpstr>
      <vt:lpstr>oclc_light_blue</vt:lpstr>
      <vt:lpstr>1_oclc_dark_blue</vt:lpstr>
      <vt:lpstr>1_Photo Title</vt:lpstr>
      <vt:lpstr>1_Section Break</vt:lpstr>
      <vt:lpstr>OCLC Open Source Linked Data Framework</vt:lpstr>
      <vt:lpstr>Goal: Expose Text Database Content as Linked Data</vt:lpstr>
      <vt:lpstr>Roadmap</vt:lpstr>
      <vt:lpstr>SRW/U Server</vt:lpstr>
      <vt:lpstr>URIs for records</vt:lpstr>
      <vt:lpstr>Aside: What to Return?</vt:lpstr>
      <vt:lpstr>Real World Objects for records</vt:lpstr>
      <vt:lpstr>Multiple record formats</vt:lpstr>
      <vt:lpstr>MimeType Configuration</vt:lpstr>
      <vt:lpstr>Aside: 123/marc21.xml NOT 123.m21</vt:lpstr>
      <vt:lpstr>RDF needs to be returned</vt:lpstr>
      <vt:lpstr>Content Negotiation on Generic Record</vt:lpstr>
      <vt:lpstr>Result</vt:lpstr>
      <vt:lpstr>Lucene Database Demonstration</vt:lpstr>
      <vt:lpstr>Questions?</vt:lpstr>
    </vt:vector>
  </TitlesOfParts>
  <Company>OCLC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Source Linked Data Framework</dc:title>
  <dc:creator>levan</dc:creator>
  <cp:lastModifiedBy>Melissa Renspie</cp:lastModifiedBy>
  <cp:revision>47</cp:revision>
  <dcterms:created xsi:type="dcterms:W3CDTF">2010-05-11T01:03:51Z</dcterms:created>
  <dcterms:modified xsi:type="dcterms:W3CDTF">2010-07-01T19:29:13Z</dcterms:modified>
</cp:coreProperties>
</file>