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53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s/slide58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slides/slide54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55.xml" ContentType="application/vnd.openxmlformats-officedocument.presentationml.slide+xml"/>
  <Override PartName="/ppt/slides/slide43.xml" ContentType="application/vnd.openxmlformats-officedocument.presentationml.slide+xml"/>
  <Override PartName="/ppt/slides/slide5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56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52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slides/slide57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60"/>
  </p:notesMasterIdLst>
  <p:sldIdLst>
    <p:sldId id="256" r:id="rId2"/>
    <p:sldId id="281" r:id="rId3"/>
    <p:sldId id="305" r:id="rId4"/>
    <p:sldId id="282" r:id="rId5"/>
    <p:sldId id="316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8" r:id="rId14"/>
    <p:sldId id="274" r:id="rId15"/>
    <p:sldId id="271" r:id="rId16"/>
    <p:sldId id="276" r:id="rId17"/>
    <p:sldId id="277" r:id="rId18"/>
    <p:sldId id="278" r:id="rId19"/>
    <p:sldId id="279" r:id="rId20"/>
    <p:sldId id="280" r:id="rId21"/>
    <p:sldId id="258" r:id="rId22"/>
    <p:sldId id="307" r:id="rId23"/>
    <p:sldId id="291" r:id="rId24"/>
    <p:sldId id="308" r:id="rId25"/>
    <p:sldId id="302" r:id="rId26"/>
    <p:sldId id="283" r:id="rId27"/>
    <p:sldId id="309" r:id="rId28"/>
    <p:sldId id="310" r:id="rId29"/>
    <p:sldId id="289" r:id="rId30"/>
    <p:sldId id="311" r:id="rId31"/>
    <p:sldId id="292" r:id="rId32"/>
    <p:sldId id="298" r:id="rId33"/>
    <p:sldId id="312" r:id="rId34"/>
    <p:sldId id="313" r:id="rId35"/>
    <p:sldId id="300" r:id="rId36"/>
    <p:sldId id="314" r:id="rId37"/>
    <p:sldId id="293" r:id="rId38"/>
    <p:sldId id="315" r:id="rId39"/>
    <p:sldId id="303" r:id="rId40"/>
    <p:sldId id="290" r:id="rId41"/>
    <p:sldId id="284" r:id="rId42"/>
    <p:sldId id="294" r:id="rId43"/>
    <p:sldId id="304" r:id="rId44"/>
    <p:sldId id="320" r:id="rId45"/>
    <p:sldId id="295" r:id="rId46"/>
    <p:sldId id="317" r:id="rId47"/>
    <p:sldId id="286" r:id="rId48"/>
    <p:sldId id="318" r:id="rId49"/>
    <p:sldId id="319" r:id="rId50"/>
    <p:sldId id="301" r:id="rId51"/>
    <p:sldId id="306" r:id="rId52"/>
    <p:sldId id="285" r:id="rId53"/>
    <p:sldId id="257" r:id="rId54"/>
    <p:sldId id="321" r:id="rId55"/>
    <p:sldId id="322" r:id="rId56"/>
    <p:sldId id="323" r:id="rId57"/>
    <p:sldId id="324" r:id="rId58"/>
    <p:sldId id="297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>
        <p:scale>
          <a:sx n="105" d="100"/>
          <a:sy n="105" d="100"/>
        </p:scale>
        <p:origin x="-1616" y="-4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31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C04BF-3CB3-7C4E-92D7-90E8A9F0490C}" type="datetimeFigureOut">
              <a:rPr lang="en-US" smtClean="0"/>
              <a:t>6/11/10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89DB1-28D9-B049-8258-637AF6DE05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F4C4C-19F4-4555-84AC-DDCE43DBCD2E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63713" y="5445125"/>
            <a:ext cx="5327650" cy="750888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63713" y="6165850"/>
            <a:ext cx="5327650" cy="503238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rgbClr val="080808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6688" y="692150"/>
            <a:ext cx="2016125" cy="590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692150"/>
            <a:ext cx="5895975" cy="590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341438"/>
            <a:ext cx="39560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763" y="1341438"/>
            <a:ext cx="39560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304800"/>
            <a:ext cx="60483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76400"/>
            <a:ext cx="8064500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0">
          <a:solidFill>
            <a:schemeClr val="bg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0">
          <a:solidFill>
            <a:schemeClr val="bg2"/>
          </a:solidFill>
          <a:effectLst>
            <a:outerShdw blurRad="50800" dist="38100" dir="2700000">
              <a:srgbClr val="000000">
                <a:alpha val="5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0">
          <a:solidFill>
            <a:schemeClr val="bg2"/>
          </a:solidFill>
          <a:effectLst>
            <a:outerShdw blurRad="50800" dist="38100" dir="2700000">
              <a:srgbClr val="000000">
                <a:alpha val="50000"/>
              </a:srgbClr>
            </a:outerShdw>
          </a:effectLst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0">
          <a:solidFill>
            <a:schemeClr val="bg2"/>
          </a:solidFill>
          <a:effectLst>
            <a:outerShdw blurRad="50800" dist="38100" dir="2700000">
              <a:srgbClr val="000000">
                <a:alpha val="50000"/>
              </a:srgbClr>
            </a:outerShdw>
          </a:effectLst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>
          <a:solidFill>
            <a:schemeClr val="tx1"/>
          </a:solidFill>
          <a:effectLst>
            <a:outerShdw blurRad="50800" dist="38100" dir="2700000">
              <a:srgbClr val="000000">
                <a:alpha val="50000"/>
              </a:srgbClr>
            </a:outerShdw>
          </a:effectLst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0">
          <a:solidFill>
            <a:schemeClr val="tx1"/>
          </a:solidFill>
          <a:effectLst>
            <a:outerShdw blurRad="50800" dist="38100" dir="2700000">
              <a:srgbClr val="000000">
                <a:alpha val="50000"/>
              </a:srgbClr>
            </a:outerShdw>
          </a:effectLst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v/NpfZQrWD2T0" TargetMode="External"/><Relationship Id="rId3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583112"/>
            <a:ext cx="5867400" cy="750888"/>
          </a:xfrm>
        </p:spPr>
        <p:txBody>
          <a:bodyPr/>
          <a:lstStyle/>
          <a:p>
            <a:r>
              <a:rPr lang="en-US" sz="4400" dirty="0" smtClean="0"/>
              <a:t>The Book is Dead!</a:t>
            </a:r>
            <a:br>
              <a:rPr lang="en-US" sz="4400" dirty="0" smtClean="0"/>
            </a:br>
            <a:r>
              <a:rPr lang="en-US" sz="4400" dirty="0" smtClean="0"/>
              <a:t>Long Live the Book!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750" y="6165850"/>
            <a:ext cx="5327650" cy="503238"/>
          </a:xfrm>
        </p:spPr>
        <p:txBody>
          <a:bodyPr/>
          <a:lstStyle/>
          <a:p>
            <a:r>
              <a:rPr lang="en-US" dirty="0" smtClean="0"/>
              <a:t>Roy Tennant</a:t>
            </a:r>
            <a:endParaRPr lang="en-US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>
              <a:ea typeface="+mn-ea"/>
            </a:endParaRPr>
          </a:p>
        </p:txBody>
      </p:sp>
      <p:pic>
        <p:nvPicPr>
          <p:cNvPr id="24579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800" y="-38100"/>
            <a:ext cx="91948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04800" y="76200"/>
            <a:ext cx="8229600" cy="1143000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/>
          <a:p>
            <a:pPr algn="ctr" fontAlgn="auto">
              <a:spcAft>
                <a:spcPts val="1200"/>
              </a:spcAft>
              <a:defRPr/>
            </a:pPr>
            <a:r>
              <a:rPr lang="en-US" sz="4400" b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/>
                <a:ea typeface="+mj-ea"/>
                <a:cs typeface="Tahoma"/>
              </a:rPr>
              <a:t>And in some cases, even </a:t>
            </a:r>
            <a:br>
              <a:rPr lang="en-US" sz="4400" b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/>
                <a:ea typeface="+mj-ea"/>
                <a:cs typeface="Tahoma"/>
              </a:rPr>
            </a:br>
            <a:r>
              <a:rPr lang="en-US" sz="4400" b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/>
                <a:ea typeface="+mj-ea"/>
                <a:cs typeface="Tahoma"/>
              </a:rPr>
              <a:t>IF WE WORK HARD</a:t>
            </a:r>
          </a:p>
        </p:txBody>
      </p:sp>
      <p:pic>
        <p:nvPicPr>
          <p:cNvPr id="24581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324600"/>
            <a:ext cx="13589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Box 9"/>
          <p:cNvSpPr txBox="1">
            <a:spLocks noChangeArrowheads="1"/>
          </p:cNvSpPr>
          <p:nvPr/>
        </p:nvSpPr>
        <p:spPr bwMode="auto">
          <a:xfrm>
            <a:off x="2971800" y="6324600"/>
            <a:ext cx="5916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</a:rPr>
              <a:t>http://www.flickr.com/photos/ethnocentrics/213319771/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>
              <a:ea typeface="+mn-ea"/>
            </a:endParaRPr>
          </a:p>
        </p:txBody>
      </p:sp>
      <p:pic>
        <p:nvPicPr>
          <p:cNvPr id="2560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/>
                <a:ea typeface="+mj-ea"/>
                <a:cs typeface="Tahoma"/>
              </a:rPr>
              <a:t>It may be the </a:t>
            </a:r>
            <a:br>
              <a:rPr lang="en-US" sz="4400" b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/>
                <a:ea typeface="+mj-ea"/>
                <a:cs typeface="Tahoma"/>
              </a:rPr>
            </a:br>
            <a:r>
              <a:rPr lang="en-US" sz="4400" b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/>
                <a:ea typeface="+mj-ea"/>
                <a:cs typeface="Tahoma"/>
              </a:rPr>
              <a:t>WRONG THING</a:t>
            </a:r>
          </a:p>
        </p:txBody>
      </p:sp>
      <p:pic>
        <p:nvPicPr>
          <p:cNvPr id="25605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6499225"/>
            <a:ext cx="1346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Box 7"/>
          <p:cNvSpPr txBox="1">
            <a:spLocks noChangeArrowheads="1"/>
          </p:cNvSpPr>
          <p:nvPr/>
        </p:nvSpPr>
        <p:spPr bwMode="auto">
          <a:xfrm>
            <a:off x="3657600" y="6400800"/>
            <a:ext cx="5327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</a:rPr>
              <a:t>http://www.flickr.com/photos/ripizzo/2310929170/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>
              <a:ea typeface="+mn-ea"/>
            </a:endParaRPr>
          </a:p>
        </p:txBody>
      </p:sp>
      <p:pic>
        <p:nvPicPr>
          <p:cNvPr id="2662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/>
                <a:ea typeface="+mj-ea"/>
                <a:cs typeface="Tahoma"/>
              </a:rPr>
              <a:t>Or </a:t>
            </a:r>
            <a:r>
              <a:rPr lang="en-US" sz="6000" b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/>
                <a:ea typeface="+mj-ea"/>
                <a:cs typeface="Tahoma"/>
              </a:rPr>
              <a:t>TOO LATE</a:t>
            </a:r>
          </a:p>
        </p:txBody>
      </p:sp>
      <p:pic>
        <p:nvPicPr>
          <p:cNvPr id="26629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194425"/>
            <a:ext cx="13716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3505200" y="6194425"/>
            <a:ext cx="5410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</a:rPr>
              <a:t>http://www.flickr.com/photos/og2t/206670766/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>
              <a:ea typeface="+mn-ea"/>
            </a:endParaRPr>
          </a:p>
        </p:txBody>
      </p:sp>
      <p:pic>
        <p:nvPicPr>
          <p:cNvPr id="2969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274638"/>
            <a:ext cx="8991600" cy="11430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/>
                <a:ea typeface="+mj-ea"/>
                <a:cs typeface="Tahoma"/>
              </a:rPr>
              <a:t>Libraries are in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/>
                <a:ea typeface="+mj-ea"/>
                <a:cs typeface="Tahoma"/>
              </a:rPr>
              <a:t>IMMINENT DANGER</a:t>
            </a:r>
          </a:p>
        </p:txBody>
      </p:sp>
      <p:sp>
        <p:nvSpPr>
          <p:cNvPr id="29701" name="TextBox 6"/>
          <p:cNvSpPr txBox="1">
            <a:spLocks noChangeArrowheads="1"/>
          </p:cNvSpPr>
          <p:nvPr/>
        </p:nvSpPr>
        <p:spPr bwMode="auto">
          <a:xfrm>
            <a:off x="3810000" y="6324600"/>
            <a:ext cx="5110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</a:rPr>
              <a:t>http://www.flickr.com/photos/indigente/798304/</a:t>
            </a:r>
          </a:p>
        </p:txBody>
      </p:sp>
      <p:pic>
        <p:nvPicPr>
          <p:cNvPr id="29702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324600"/>
            <a:ext cx="12001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>
              <a:ea typeface="+mn-ea"/>
            </a:endParaRPr>
          </a:p>
        </p:txBody>
      </p:sp>
      <p:pic>
        <p:nvPicPr>
          <p:cNvPr id="7168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8000" y="-1682750"/>
            <a:ext cx="10160000" cy="1022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>
              <a:ea typeface="+mn-ea"/>
            </a:endParaRPr>
          </a:p>
        </p:txBody>
      </p:sp>
      <p:pic>
        <p:nvPicPr>
          <p:cNvPr id="6861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-241300"/>
            <a:ext cx="5788025" cy="748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350" y="2514600"/>
            <a:ext cx="78613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752600"/>
            <a:ext cx="86868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rgbClr val="FFFF00">
                      <a:alpha val="74000"/>
                    </a:srgbClr>
                  </a:innerShdw>
                  <a:reflection stA="25000" endPos="75000" dist="12700" dir="5400000" sy="-100000" algn="bl" rotWithShape="0"/>
                </a:effectLst>
                <a:latin typeface="+mn-lt"/>
                <a:ea typeface="+mn-ea"/>
                <a:cs typeface="+mn-cs"/>
              </a:rPr>
              <a:t>Scarcity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>
              <a:ea typeface="+mn-ea"/>
            </a:endParaRPr>
          </a:p>
        </p:txBody>
      </p:sp>
      <p:pic>
        <p:nvPicPr>
          <p:cNvPr id="7475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51000" y="-1447800"/>
            <a:ext cx="130048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>
              <a:ea typeface="+mn-ea"/>
            </a:endParaRPr>
          </a:p>
        </p:txBody>
      </p:sp>
      <p:pic>
        <p:nvPicPr>
          <p:cNvPr id="7578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663" y="541338"/>
            <a:ext cx="8288337" cy="509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>
              <a:ea typeface="+mn-ea"/>
            </a:endParaRPr>
          </a:p>
        </p:txBody>
      </p:sp>
      <p:pic>
        <p:nvPicPr>
          <p:cNvPr id="7680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275" y="228600"/>
            <a:ext cx="9185275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1398" cy="784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6838" y="6384925"/>
            <a:ext cx="4826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http</a:t>
            </a:r>
            <a:r>
              <a:rPr lang="en-US" sz="1600" dirty="0" smtClean="0">
                <a:solidFill>
                  <a:schemeClr val="bg1"/>
                </a:solidFill>
              </a:rPr>
              <a:t>://www.flickr.com/photos/pokerbrit/3459937296/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6298029"/>
            <a:ext cx="1311806" cy="425450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752600"/>
            <a:ext cx="86868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rgbClr val="FFFF00">
                      <a:alpha val="74000"/>
                    </a:srgbClr>
                  </a:innerShdw>
                  <a:reflection stA="25000" endPos="75000" dist="12700" dir="5400000" sy="-100000" algn="bl" rotWithShape="0"/>
                </a:effectLst>
                <a:latin typeface="+mn-lt"/>
                <a:ea typeface="+mn-ea"/>
                <a:cs typeface="+mn-cs"/>
              </a:rPr>
              <a:t>Ubiquity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9285200" cy="7239000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“The Attention Switch”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838200" y="1828800"/>
            <a:ext cx="69342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3366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Then: </a:t>
            </a:r>
            <a:br>
              <a:rPr lang="en-US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3366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en-US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3366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Resources scarce</a:t>
            </a:r>
          </a:p>
          <a:p>
            <a:r>
              <a:rPr lang="en-US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3366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Attention Abundant</a:t>
            </a:r>
            <a:endParaRPr lang="en-US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3366FF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4600" y="4191000"/>
            <a:ext cx="630883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Now: </a:t>
            </a:r>
            <a:br>
              <a:rPr lang="en-US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en-US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Attention scarce</a:t>
            </a:r>
          </a:p>
          <a:p>
            <a:r>
              <a:rPr lang="en-US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Resources Abundant</a:t>
            </a:r>
            <a:endParaRPr lang="en-US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00"/>
            <a:ext cx="5327650" cy="750888"/>
          </a:xfrm>
        </p:spPr>
        <p:txBody>
          <a:bodyPr/>
          <a:lstStyle/>
          <a:p>
            <a:r>
              <a:rPr lang="en-US" sz="4800" dirty="0" smtClean="0"/>
              <a:t>Adrian Johns</a:t>
            </a:r>
            <a:endParaRPr lang="en-US" sz="4800" dirty="0"/>
          </a:p>
        </p:txBody>
      </p:sp>
    </p:spTree>
  </p:cSld>
  <p:clrMapOvr>
    <a:masterClrMapping/>
  </p:clrMapOvr>
  <p:transition>
    <p:pull dir="ru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The “3 Ps”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8064500" cy="4921250"/>
          </a:xfrm>
        </p:spPr>
        <p:txBody>
          <a:bodyPr/>
          <a:lstStyle/>
          <a:p>
            <a:r>
              <a:rPr lang="en-US" sz="4000" dirty="0" smtClean="0"/>
              <a:t>Places</a:t>
            </a:r>
          </a:p>
          <a:p>
            <a:r>
              <a:rPr lang="en-US" sz="4000" dirty="0" smtClean="0"/>
              <a:t>Practices</a:t>
            </a:r>
          </a:p>
          <a:p>
            <a:r>
              <a:rPr lang="en-US" sz="4000" dirty="0" smtClean="0"/>
              <a:t>Publics</a:t>
            </a:r>
            <a:endParaRPr lang="en-US" sz="4000" dirty="0"/>
          </a:p>
        </p:txBody>
      </p:sp>
    </p:spTree>
  </p:cSld>
  <p:clrMapOvr>
    <a:masterClrMapping/>
  </p:clrMapOvr>
  <p:transition>
    <p:pull dir="ru"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8300" y="1143000"/>
            <a:ext cx="8064500" cy="49212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287" y="50800"/>
            <a:ext cx="4559300" cy="6726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987" y="457200"/>
            <a:ext cx="3276600" cy="4368800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00"/>
            <a:ext cx="5327650" cy="750888"/>
          </a:xfrm>
        </p:spPr>
        <p:txBody>
          <a:bodyPr/>
          <a:lstStyle/>
          <a:p>
            <a:r>
              <a:rPr lang="en-US" sz="4800" dirty="0" smtClean="0"/>
              <a:t>Michael Cairns</a:t>
            </a:r>
            <a:endParaRPr lang="en-US" sz="4800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990600"/>
            <a:ext cx="2724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Change</a:t>
            </a:r>
            <a:endParaRPr lang="en-US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4952" y="2658070"/>
            <a:ext cx="3916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Dislocation</a:t>
            </a:r>
            <a:endParaRPr lang="en-US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86400" y="3285530"/>
            <a:ext cx="22628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Speed</a:t>
            </a:r>
            <a:endParaRPr lang="en-US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4953000"/>
            <a:ext cx="40190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Technology</a:t>
            </a:r>
            <a:endParaRPr lang="en-US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1943" y="1064705"/>
            <a:ext cx="8541172" cy="4869592"/>
            <a:chOff x="91943" y="1064705"/>
            <a:chExt cx="8541172" cy="4869592"/>
          </a:xfrm>
        </p:grpSpPr>
        <p:sp>
          <p:nvSpPr>
            <p:cNvPr id="8" name="Rectangle 7"/>
            <p:cNvSpPr/>
            <p:nvPr/>
          </p:nvSpPr>
          <p:spPr>
            <a:xfrm rot="20183763">
              <a:off x="5486400" y="1761903"/>
              <a:ext cx="31467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FF660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</a:rPr>
                <a:t>Subdued</a:t>
              </a:r>
              <a:endParaRPr lang="en-US" sz="54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20183763">
              <a:off x="1540174" y="3747194"/>
              <a:ext cx="276361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FF660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</a:rPr>
                <a:t>Jealous</a:t>
              </a:r>
              <a:endParaRPr lang="en-US" sz="54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20183763">
              <a:off x="5601536" y="5010967"/>
              <a:ext cx="291644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FF660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</a:rPr>
                <a:t>Anxious</a:t>
              </a:r>
              <a:endParaRPr lang="en-US" sz="54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20183763">
              <a:off x="91943" y="1064705"/>
              <a:ext cx="360792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rgbClr val="FF660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</a:rPr>
                <a:t>Confusion</a:t>
              </a:r>
              <a:endParaRPr lang="en-US" sz="54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endParaRP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 bwMode="auto">
          <a:xfrm>
            <a:off x="1905000" y="228600"/>
            <a:ext cx="6400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The Publishing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Industry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Self-Publishing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873566" cy="6172200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3400" y="2203102"/>
            <a:ext cx="977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Trade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580" y="6324600"/>
            <a:ext cx="505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http://www.flickr.com/photos/bigiain/142469085/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470" y="6172200"/>
            <a:ext cx="1371730" cy="463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64245" y="1752600"/>
            <a:ext cx="13265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Amazon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&amp; Apple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8230" y="2895600"/>
            <a:ext cx="1809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Information.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2590800"/>
            <a:ext cx="1364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Libraries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0800" y="2433935"/>
            <a:ext cx="1553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Education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97051" y="25908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" y="152400"/>
            <a:ext cx="5572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(Sack) Race to Digital</a:t>
            </a:r>
            <a:endParaRPr lang="en-US" sz="3600" dirty="0">
              <a:solidFill>
                <a:schemeClr val="bg2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0"/>
            <a:ext cx="9144000" cy="121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6311900"/>
            <a:ext cx="1436687" cy="341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0" y="6283880"/>
            <a:ext cx="514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http://www.flickr.com/photos/trektrack/24583555/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 Books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905000"/>
            <a:ext cx="8064500" cy="4692650"/>
          </a:xfrm>
        </p:spPr>
        <p:txBody>
          <a:bodyPr/>
          <a:lstStyle/>
          <a:p>
            <a:r>
              <a:rPr lang="en-US" sz="3600" dirty="0" smtClean="0"/>
              <a:t>Will never go away entirely</a:t>
            </a:r>
          </a:p>
          <a:p>
            <a:r>
              <a:rPr lang="en-US" sz="3600" dirty="0" smtClean="0"/>
              <a:t>Will be more adaptable</a:t>
            </a:r>
          </a:p>
          <a:p>
            <a:r>
              <a:rPr lang="en-US" sz="3600" dirty="0" smtClean="0"/>
              <a:t>And more shaped by the consumer</a:t>
            </a:r>
            <a:endParaRPr lang="en-US" sz="3600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00"/>
            <a:ext cx="5327650" cy="750888"/>
          </a:xfrm>
        </p:spPr>
        <p:txBody>
          <a:bodyPr/>
          <a:lstStyle/>
          <a:p>
            <a:r>
              <a:rPr lang="en-US" sz="4800" dirty="0" smtClean="0"/>
              <a:t>Carol Mandel</a:t>
            </a:r>
            <a:endParaRPr lang="en-US" sz="4800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Matters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449271" cy="701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9096" y="800725"/>
            <a:ext cx="85325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Space Matters</a:t>
            </a:r>
            <a:endParaRPr lang="en-US" sz="9600" b="1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2743200"/>
            <a:ext cx="43564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…a lot!</a:t>
            </a:r>
            <a:endParaRPr lang="en-US" sz="9600" b="1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6310086"/>
            <a:ext cx="1333500" cy="4717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5843" y="6488668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http://www.flickr.com/photos/45025094@N00/4299079683/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5th_flo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76200"/>
            <a:ext cx="8077200" cy="673576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685800" cy="457200"/>
          </a:xfrm>
          <a:prstGeom prst="rect">
            <a:avLst/>
          </a:prstGeom>
        </p:spPr>
        <p:txBody>
          <a:bodyPr/>
          <a:lstStyle/>
          <a:p>
            <a:fld id="{79FAA7BD-BDEB-4144-B914-1CFD630EF4CD}" type="slidenum">
              <a:rPr lang="en-US"/>
              <a:pPr/>
              <a:t>34</a:t>
            </a:fld>
            <a:endParaRPr lang="en-US"/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>
            <a:off x="2133600" y="33528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914400" y="2895600"/>
            <a:ext cx="1219200" cy="923925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tIns="91440" bIns="91440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Onsite stacks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6172200" y="2895600"/>
            <a:ext cx="1981200" cy="9239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tIns="91440" bIns="91440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Shared acquisitions</a:t>
            </a:r>
          </a:p>
        </p:txBody>
      </p:sp>
      <p:sp>
        <p:nvSpPr>
          <p:cNvPr id="30733" name="Line 13"/>
          <p:cNvSpPr>
            <a:spLocks noChangeShapeType="1"/>
          </p:cNvSpPr>
          <p:nvPr/>
        </p:nvSpPr>
        <p:spPr bwMode="auto">
          <a:xfrm flipH="1">
            <a:off x="5029200" y="33528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3276600" y="2995136"/>
            <a:ext cx="1752600" cy="738664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tIns="91440" bIns="91440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Shared print repository</a:t>
            </a:r>
          </a:p>
        </p:txBody>
      </p:sp>
      <p:sp>
        <p:nvSpPr>
          <p:cNvPr id="30739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5562600" y="4343400"/>
            <a:ext cx="3352800" cy="12192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Predict low use print</a:t>
            </a:r>
          </a:p>
          <a:p>
            <a:pPr>
              <a:lnSpc>
                <a:spcPct val="90000"/>
              </a:lnSpc>
            </a:pPr>
            <a:r>
              <a:rPr lang="en-US" sz="2400"/>
              <a:t>Print packaged with e-book licenses</a:t>
            </a: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1905000" y="166469"/>
            <a:ext cx="830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dirty="0" smtClean="0">
                <a:solidFill>
                  <a:schemeClr val="bg2"/>
                </a:solidFill>
              </a:rPr>
              <a:t>Think Collectively</a:t>
            </a:r>
            <a:endParaRPr lang="en-US" sz="3600" b="1" dirty="0">
              <a:solidFill>
                <a:schemeClr val="bg2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33600" y="3352800"/>
            <a:ext cx="4038600" cy="1881664"/>
            <a:chOff x="2133600" y="3352800"/>
            <a:chExt cx="4038600" cy="1881664"/>
          </a:xfrm>
        </p:grpSpPr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3276600" y="4495800"/>
              <a:ext cx="1752600" cy="738664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tIns="91440" bIns="9144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/>
                <a:t>Shared</a:t>
              </a:r>
              <a:r>
                <a:rPr lang="en-US" b="1" dirty="0" smtClean="0"/>
                <a:t> digital repository</a:t>
              </a:r>
              <a:endParaRPr lang="en-US" b="1" dirty="0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2133600" y="3352800"/>
              <a:ext cx="1143000" cy="1447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H="1">
              <a:off x="5029200" y="3352800"/>
              <a:ext cx="1143000" cy="1447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H="1">
              <a:off x="4114800" y="3733800"/>
              <a:ext cx="0" cy="762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Carol Mandel</a:t>
            </a:r>
            <a:endParaRPr lang="en-US" dirty="0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3581400"/>
          </a:xfrm>
          <a:noFill/>
          <a:ln/>
        </p:spPr>
        <p:txBody>
          <a:bodyPr/>
          <a:lstStyle/>
          <a:p>
            <a:pPr>
              <a:spcAft>
                <a:spcPct val="30000"/>
              </a:spcAft>
              <a:buFont typeface="Arial"/>
              <a:buChar char="•"/>
            </a:pPr>
            <a:r>
              <a:rPr lang="en-US" sz="3200" dirty="0" smtClean="0"/>
              <a:t>We can build new and better models </a:t>
            </a:r>
            <a:r>
              <a:rPr lang="en-US" sz="3200" dirty="0" smtClean="0"/>
              <a:t>for:</a:t>
            </a:r>
          </a:p>
          <a:p>
            <a:pPr lvl="1">
              <a:spcAft>
                <a:spcPct val="30000"/>
              </a:spcAft>
              <a:buFont typeface="Arial"/>
              <a:buChar char="•"/>
            </a:pPr>
            <a:r>
              <a:rPr lang="en-US" sz="2800" dirty="0" smtClean="0"/>
              <a:t>Shared </a:t>
            </a:r>
            <a:r>
              <a:rPr lang="en-US" sz="2800" dirty="0" smtClean="0"/>
              <a:t>print repositories</a:t>
            </a:r>
          </a:p>
          <a:p>
            <a:pPr lvl="1">
              <a:spcAft>
                <a:spcPct val="30000"/>
              </a:spcAft>
              <a:buFont typeface="Arial"/>
              <a:buChar char="•"/>
            </a:pPr>
            <a:r>
              <a:rPr lang="en-US" sz="2800" dirty="0" smtClean="0"/>
              <a:t>Shared acquisitions</a:t>
            </a:r>
          </a:p>
          <a:p>
            <a:pPr lvl="1">
              <a:spcAft>
                <a:spcPct val="30000"/>
              </a:spcAft>
              <a:buFont typeface="Arial"/>
              <a:buChar char="•"/>
            </a:pPr>
            <a:r>
              <a:rPr lang="en-US" sz="2800" dirty="0" smtClean="0"/>
              <a:t>Access to digital book content</a:t>
            </a:r>
          </a:p>
          <a:p>
            <a:pPr lvl="1">
              <a:spcAft>
                <a:spcPct val="30000"/>
              </a:spcAft>
              <a:buFont typeface="Arial"/>
              <a:buChar char="•"/>
            </a:pPr>
            <a:r>
              <a:rPr lang="en-US" sz="2800" dirty="0" smtClean="0"/>
              <a:t>Interdependent collections</a:t>
            </a:r>
          </a:p>
          <a:p>
            <a:pPr lvl="1">
              <a:spcAft>
                <a:spcPct val="30000"/>
              </a:spcAft>
              <a:buFont typeface="Arial"/>
              <a:buChar char="•"/>
            </a:pPr>
            <a:r>
              <a:rPr lang="en-US" sz="2800" dirty="0" smtClean="0"/>
              <a:t>Optimal user </a:t>
            </a:r>
            <a:r>
              <a:rPr lang="en-US" sz="2800" dirty="0" smtClean="0"/>
              <a:t>space</a:t>
            </a:r>
            <a:endParaRPr lang="en-US" sz="3200" dirty="0" smtClean="0"/>
          </a:p>
          <a:p>
            <a:pPr>
              <a:spcAft>
                <a:spcPct val="30000"/>
              </a:spcAft>
            </a:pPr>
            <a:endParaRPr lang="en-US" dirty="0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762000" y="5791200"/>
            <a:ext cx="792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1800" i="1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books_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77363" cy="60674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10250" y="6135469"/>
            <a:ext cx="3485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</a:rPr>
              <a:t>“Think Different”</a:t>
            </a:r>
            <a:endParaRPr lang="en-US" sz="3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00"/>
            <a:ext cx="6019800" cy="750888"/>
          </a:xfrm>
        </p:spPr>
        <p:txBody>
          <a:bodyPr/>
          <a:lstStyle/>
          <a:p>
            <a:r>
              <a:rPr lang="en-US" sz="4800" dirty="0" smtClean="0"/>
              <a:t>Constance </a:t>
            </a:r>
            <a:r>
              <a:rPr lang="en-US" sz="4800" dirty="0" err="1" smtClean="0"/>
              <a:t>Malpas</a:t>
            </a:r>
            <a:endParaRPr lang="en-US" sz="4800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end to magical thinking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114800" y="1219200"/>
            <a:ext cx="4191000" cy="4202113"/>
          </a:xfrm>
        </p:spPr>
        <p:txBody>
          <a:bodyPr/>
          <a:lstStyle/>
          <a:p>
            <a:pPr algn="ctr">
              <a:buNone/>
            </a:pPr>
            <a:r>
              <a:rPr lang="en-US" sz="2400" dirty="0" smtClean="0"/>
              <a:t>The books </a:t>
            </a:r>
            <a:r>
              <a:rPr lang="en-US" sz="2400" b="1" i="1" dirty="0" smtClean="0"/>
              <a:t>have already left the building</a:t>
            </a:r>
            <a:r>
              <a:rPr lang="en-US" sz="2400" dirty="0" smtClean="0"/>
              <a:t>.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&gt;70 million volumes off-site</a:t>
            </a:r>
          </a:p>
          <a:p>
            <a:r>
              <a:rPr lang="en-US" sz="2400" dirty="0" smtClean="0"/>
              <a:t> 30% of Columbia’s collection</a:t>
            </a:r>
          </a:p>
          <a:p>
            <a:r>
              <a:rPr lang="en-US" sz="2400" dirty="0" smtClean="0"/>
              <a:t> 40% of UC Berkeley’s</a:t>
            </a:r>
          </a:p>
          <a:p>
            <a:r>
              <a:rPr lang="en-US" sz="2400" dirty="0" smtClean="0"/>
              <a:t> 50% of UCLA’s</a:t>
            </a:r>
          </a:p>
          <a:p>
            <a:r>
              <a:rPr lang="en-US" sz="2400" dirty="0" smtClean="0"/>
              <a:t> +50% of Harvard’s, etc.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 </a:t>
            </a:r>
          </a:p>
          <a:p>
            <a:pPr>
              <a:buNone/>
            </a:pPr>
            <a:endParaRPr lang="en-US" sz="2400" dirty="0" smtClean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19361" t="14487" r="29008"/>
          <a:stretch>
            <a:fillRect/>
          </a:stretch>
        </p:blipFill>
        <p:spPr bwMode="auto">
          <a:xfrm>
            <a:off x="990600" y="1500187"/>
            <a:ext cx="2590800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85800" y="5791200"/>
            <a:ext cx="3283399" cy="402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6 editions held by 1,116 libraries</a:t>
            </a:r>
            <a:endParaRPr lang="en-US" sz="1800" dirty="0">
              <a:latin typeface="Calibri" pitchFamily="34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9361" t="3193" r="17714"/>
          <a:stretch>
            <a:fillRect/>
          </a:stretch>
        </p:blipFill>
        <p:spPr bwMode="auto">
          <a:xfrm>
            <a:off x="990600" y="1219200"/>
            <a:ext cx="2971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86200" y="4876800"/>
            <a:ext cx="4572000" cy="1166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accent1"/>
                </a:solidFill>
              </a:rPr>
              <a:t>No evidence that loss of browsing has adversely affected scholarship or institutional reputation</a:t>
            </a:r>
            <a:endParaRPr lang="en-US" sz="20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6" y="0"/>
            <a:ext cx="9172575" cy="6864527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0"/>
            <a:ext cx="10287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172200"/>
            <a:ext cx="1311806" cy="425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4800" y="6228318"/>
            <a:ext cx="540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http://www.flickr.com/photos/rachdian/3962331058/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00"/>
            <a:ext cx="5327650" cy="750888"/>
          </a:xfrm>
        </p:spPr>
        <p:txBody>
          <a:bodyPr/>
          <a:lstStyle/>
          <a:p>
            <a:r>
              <a:rPr lang="en-US" sz="4800" dirty="0" smtClean="0"/>
              <a:t>Bob </a:t>
            </a:r>
            <a:r>
              <a:rPr lang="en-US" sz="4800" dirty="0" err="1" smtClean="0"/>
              <a:t>Wolven</a:t>
            </a:r>
            <a:endParaRPr lang="en-US" sz="4800" dirty="0"/>
          </a:p>
        </p:txBody>
      </p:sp>
    </p:spTree>
  </p:cSld>
  <p:clrMapOvr>
    <a:masterClrMapping/>
  </p:clrMapOvr>
  <p:transition>
    <p:pull dir="ru"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7010400" cy="508000"/>
          </a:xfrm>
        </p:spPr>
        <p:txBody>
          <a:bodyPr/>
          <a:lstStyle/>
          <a:p>
            <a:r>
              <a:rPr lang="en-US" sz="3200" dirty="0" smtClean="0"/>
              <a:t>Metadata Creation &amp; Management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860550"/>
            <a:ext cx="8064500" cy="4921250"/>
          </a:xfrm>
        </p:spPr>
        <p:txBody>
          <a:bodyPr/>
          <a:lstStyle/>
          <a:p>
            <a:r>
              <a:rPr lang="en-US" dirty="0" smtClean="0"/>
              <a:t>Environment moving from access mediated by </a:t>
            </a:r>
            <a:r>
              <a:rPr lang="en-US" i="1" dirty="0" smtClean="0"/>
              <a:t>metadata </a:t>
            </a:r>
            <a:r>
              <a:rPr lang="en-US" dirty="0" smtClean="0"/>
              <a:t>to </a:t>
            </a:r>
            <a:r>
              <a:rPr lang="en-US" i="1" dirty="0" smtClean="0"/>
              <a:t>full-text searching; </a:t>
            </a:r>
            <a:r>
              <a:rPr lang="en-US" dirty="0" smtClean="0"/>
              <a:t>therefore, purpose for metadata is changing</a:t>
            </a:r>
          </a:p>
          <a:p>
            <a:r>
              <a:rPr lang="en-US" dirty="0" smtClean="0"/>
              <a:t>Moving from </a:t>
            </a:r>
            <a:r>
              <a:rPr lang="en-US" i="1" dirty="0" smtClean="0"/>
              <a:t>homogenous </a:t>
            </a:r>
            <a:r>
              <a:rPr lang="en-US" dirty="0" smtClean="0"/>
              <a:t>environments to </a:t>
            </a:r>
            <a:r>
              <a:rPr lang="en-US" i="1" dirty="0" smtClean="0"/>
              <a:t>heterogeneous</a:t>
            </a:r>
            <a:endParaRPr lang="en-US" dirty="0" smtClean="0"/>
          </a:p>
          <a:p>
            <a:r>
              <a:rPr lang="en-US" dirty="0" smtClean="0"/>
              <a:t>Must move from focus on </a:t>
            </a:r>
            <a:r>
              <a:rPr lang="en-US" i="1" dirty="0" smtClean="0"/>
              <a:t>discovery </a:t>
            </a:r>
            <a:r>
              <a:rPr lang="en-US" dirty="0" smtClean="0"/>
              <a:t>to focus on </a:t>
            </a:r>
            <a:r>
              <a:rPr lang="en-US" i="1" dirty="0" smtClean="0"/>
              <a:t>access</a:t>
            </a:r>
          </a:p>
          <a:p>
            <a:r>
              <a:rPr lang="en-US" dirty="0" smtClean="0"/>
              <a:t>Apply </a:t>
            </a:r>
            <a:r>
              <a:rPr lang="en-US" dirty="0" smtClean="0"/>
              <a:t>expertise based on mission, not ownership</a:t>
            </a:r>
          </a:p>
          <a:p>
            <a:endParaRPr lang="en-US" i="1" dirty="0" smtClean="0"/>
          </a:p>
          <a:p>
            <a:endParaRPr lang="en-US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00"/>
            <a:ext cx="5327650" cy="750888"/>
          </a:xfrm>
        </p:spPr>
        <p:txBody>
          <a:bodyPr/>
          <a:lstStyle/>
          <a:p>
            <a:r>
              <a:rPr lang="en-US" sz="4800" dirty="0" smtClean="0"/>
              <a:t>Richard Luce</a:t>
            </a:r>
            <a:endParaRPr lang="en-US" sz="4800" dirty="0"/>
          </a:p>
        </p:txBody>
      </p:sp>
    </p:spTree>
  </p:cSld>
  <p:clrMapOvr>
    <a:masterClrMapping/>
  </p:clrMapOvr>
  <p:transition>
    <p:pull dir="ru"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2133600"/>
            <a:ext cx="8370887" cy="4464050"/>
          </a:xfrm>
        </p:spPr>
        <p:txBody>
          <a:bodyPr/>
          <a:lstStyle/>
          <a:p>
            <a:r>
              <a:rPr lang="en-US" dirty="0" smtClean="0"/>
              <a:t>Reduced resources vs. expanded info universe</a:t>
            </a:r>
          </a:p>
          <a:p>
            <a:r>
              <a:rPr lang="en-US" dirty="0" smtClean="0"/>
              <a:t>We have prime real estate, what’s the ROI?</a:t>
            </a:r>
          </a:p>
          <a:p>
            <a:r>
              <a:rPr lang="en-US" dirty="0" smtClean="0"/>
              <a:t>Collections fundamentally different: data, media, born digital, etc.</a:t>
            </a:r>
          </a:p>
          <a:p>
            <a:r>
              <a:rPr lang="en-US" dirty="0" smtClean="0"/>
              <a:t>Budget and staffing currently unbalanced to present and future needs; the inhibitor is culture</a:t>
            </a:r>
          </a:p>
          <a:p>
            <a:r>
              <a:rPr lang="en-US" dirty="0" smtClean="0"/>
              <a:t>How do we measure impact?</a:t>
            </a:r>
          </a:p>
          <a:p>
            <a:r>
              <a:rPr lang="en-US" dirty="0" smtClean="0"/>
              <a:t>We’re missing agile analytical skills</a:t>
            </a:r>
            <a:endParaRPr lang="en-US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Focus on what’s unique — manuscripts, archives, rare books, born digital</a:t>
            </a:r>
          </a:p>
          <a:p>
            <a:r>
              <a:rPr lang="en-US" dirty="0" smtClean="0"/>
              <a:t>Provide the “workflow layer” for research and scholarship</a:t>
            </a:r>
          </a:p>
          <a:p>
            <a:r>
              <a:rPr lang="en-US" dirty="0" smtClean="0"/>
              <a:t>Different kinds of staffing</a:t>
            </a:r>
          </a:p>
          <a:p>
            <a:r>
              <a:rPr lang="en-US" dirty="0" smtClean="0"/>
              <a:t>New partnerships — Outside in and Inside Out</a:t>
            </a:r>
            <a:endParaRPr lang="en-US" dirty="0"/>
          </a:p>
        </p:txBody>
      </p:sp>
    </p:spTree>
  </p:cSld>
  <p:clrMapOvr>
    <a:masterClrMapping/>
  </p:clrMapOvr>
  <p:transition>
    <p:pull dir="ru"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876800"/>
            <a:ext cx="5327650" cy="750888"/>
          </a:xfrm>
        </p:spPr>
        <p:txBody>
          <a:bodyPr/>
          <a:lstStyle/>
          <a:p>
            <a:r>
              <a:rPr lang="en-US" sz="4800" dirty="0" smtClean="0"/>
              <a:t>The Input of Others &amp; Concluding Comments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 rot="20759256">
            <a:off x="3159154" y="864835"/>
            <a:ext cx="1611203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 b="1" dirty="0" smtClean="0">
                <a:effectLst>
                  <a:outerShdw blurRad="50800" dist="38100" dir="2700000">
                    <a:srgbClr val="000000">
                      <a:alpha val="13000"/>
                    </a:srgbClr>
                  </a:outerShdw>
                </a:effectLst>
              </a:rPr>
              <a:t>The </a:t>
            </a:r>
          </a:p>
          <a:p>
            <a:r>
              <a:rPr lang="en-US" sz="3200" b="1" dirty="0" smtClean="0">
                <a:effectLst>
                  <a:outerShdw blurRad="50800" dist="38100" dir="2700000">
                    <a:srgbClr val="000000">
                      <a:alpha val="13000"/>
                    </a:srgbClr>
                  </a:outerShdw>
                </a:effectLst>
              </a:rPr>
              <a:t>End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7425" y="406400"/>
            <a:ext cx="6048375" cy="508000"/>
          </a:xfrm>
        </p:spPr>
        <p:txBody>
          <a:bodyPr/>
          <a:lstStyle/>
          <a:p>
            <a:r>
              <a:rPr lang="en-US" dirty="0" smtClean="0"/>
              <a:t>Jim </a:t>
            </a:r>
            <a:r>
              <a:rPr lang="en-US" dirty="0" err="1" smtClean="0"/>
              <a:t>Michalko</a:t>
            </a:r>
            <a:r>
              <a:rPr lang="en-US" dirty="0" smtClean="0"/>
              <a:t>: Research Library Risk Clusters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2057400"/>
            <a:ext cx="8064500" cy="4540250"/>
          </a:xfrm>
        </p:spPr>
        <p:txBody>
          <a:bodyPr/>
          <a:lstStyle/>
          <a:p>
            <a:r>
              <a:rPr lang="en-US" sz="3200" dirty="0" smtClean="0"/>
              <a:t>Value Proposition</a:t>
            </a:r>
          </a:p>
          <a:p>
            <a:r>
              <a:rPr lang="en-US" sz="3200" dirty="0" smtClean="0"/>
              <a:t>Human Resources</a:t>
            </a:r>
          </a:p>
          <a:p>
            <a:r>
              <a:rPr lang="en-US" sz="3200" dirty="0" smtClean="0"/>
              <a:t>Durable Goods</a:t>
            </a:r>
          </a:p>
          <a:p>
            <a:r>
              <a:rPr lang="en-US" sz="3200" dirty="0" smtClean="0"/>
              <a:t>Legacy Technology</a:t>
            </a:r>
          </a:p>
          <a:p>
            <a:r>
              <a:rPr lang="en-US" sz="3200" dirty="0" smtClean="0"/>
              <a:t>Intellectual Property</a:t>
            </a:r>
            <a:endParaRPr lang="en-US" sz="3200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7010400" cy="508000"/>
          </a:xfrm>
        </p:spPr>
        <p:txBody>
          <a:bodyPr/>
          <a:lstStyle/>
          <a:p>
            <a:r>
              <a:rPr lang="en-US" dirty="0" smtClean="0"/>
              <a:t>Turning Ourselves Inside 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7315200" cy="5253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7216" y="6248400"/>
            <a:ext cx="5345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http://orweblog.oclc.org/archives/002102.html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4819472"/>
            <a:ext cx="302483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Push out institutional</a:t>
            </a:r>
            <a:br>
              <a:rPr lang="en-US" sz="2400" dirty="0" smtClean="0"/>
            </a:br>
            <a:r>
              <a:rPr lang="en-US" sz="2400" dirty="0" smtClean="0"/>
              <a:t>content </a:t>
            </a:r>
            <a:r>
              <a:rPr lang="en-US" sz="2400" dirty="0" err="1" smtClean="0"/>
              <a:t>w</a:t>
            </a:r>
            <a:r>
              <a:rPr lang="en-US" sz="2400" dirty="0" smtClean="0"/>
              <a:t>/metadata</a:t>
            </a:r>
            <a:br>
              <a:rPr lang="en-US" sz="2400" dirty="0" smtClean="0"/>
            </a:br>
            <a:r>
              <a:rPr lang="en-US" sz="2400" dirty="0" smtClean="0"/>
              <a:t>payloads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7010400" cy="508000"/>
          </a:xfrm>
        </p:spPr>
        <p:txBody>
          <a:bodyPr/>
          <a:lstStyle/>
          <a:p>
            <a:r>
              <a:rPr lang="en-US" dirty="0" smtClean="0"/>
              <a:t>Lynn </a:t>
            </a:r>
            <a:r>
              <a:rPr lang="en-US" dirty="0" err="1" smtClean="0"/>
              <a:t>Connaway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OCLC/JISC Paper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2133600"/>
            <a:ext cx="8064500" cy="4464050"/>
          </a:xfrm>
        </p:spPr>
        <p:txBody>
          <a:bodyPr/>
          <a:lstStyle/>
          <a:p>
            <a:r>
              <a:rPr lang="en-US" sz="3200" dirty="0" smtClean="0"/>
              <a:t>Discovery is not the issue, </a:t>
            </a:r>
            <a:r>
              <a:rPr lang="en-US" sz="3200" i="1" dirty="0" smtClean="0"/>
              <a:t>access </a:t>
            </a:r>
            <a:r>
              <a:rPr lang="en-US" sz="3200" dirty="0" smtClean="0"/>
              <a:t>is</a:t>
            </a:r>
          </a:p>
          <a:p>
            <a:r>
              <a:rPr lang="en-US" sz="3200" dirty="0" smtClean="0"/>
              <a:t>Convenience </a:t>
            </a:r>
            <a:r>
              <a:rPr lang="en-US" sz="3200" i="1" dirty="0" smtClean="0"/>
              <a:t>rules</a:t>
            </a:r>
          </a:p>
          <a:p>
            <a:r>
              <a:rPr lang="en-US" sz="3200" dirty="0" smtClean="0"/>
              <a:t>“Squirreling” of downloads — very little time spent consuming content</a:t>
            </a:r>
          </a:p>
          <a:p>
            <a:r>
              <a:rPr lang="en-US" sz="3200" i="1" dirty="0" smtClean="0"/>
              <a:t>We must be a seamless part of the online discovery and delivery environment…</a:t>
            </a:r>
          </a:p>
          <a:p>
            <a:r>
              <a:rPr lang="en-US" sz="3200" i="1" dirty="0" smtClean="0"/>
              <a:t>…much of which we do not own or control</a:t>
            </a:r>
            <a:endParaRPr lang="en-US" sz="3200" i="1" dirty="0"/>
          </a:p>
        </p:txBody>
      </p:sp>
    </p:spTree>
  </p:cSld>
  <p:clrMapOvr>
    <a:masterClrMapping/>
  </p:clrMapOvr>
  <p:transition>
    <p:pull dir="ru"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Karen Calhoun: </a:t>
            </a:r>
            <a:br>
              <a:rPr lang="en-US" dirty="0" smtClean="0"/>
            </a:br>
            <a:r>
              <a:rPr lang="en-US" dirty="0" smtClean="0"/>
              <a:t>The New World of Metadata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Professionally Produced:</a:t>
            </a:r>
          </a:p>
          <a:p>
            <a:pPr lvl="1"/>
            <a:r>
              <a:rPr lang="en-US" dirty="0" smtClean="0"/>
              <a:t>Libraries</a:t>
            </a:r>
          </a:p>
          <a:p>
            <a:pPr lvl="1"/>
            <a:r>
              <a:rPr lang="en-US" dirty="0" smtClean="0"/>
              <a:t>Publishers</a:t>
            </a:r>
          </a:p>
          <a:p>
            <a:r>
              <a:rPr lang="en-US" dirty="0" smtClean="0"/>
              <a:t>Author/User Contributed</a:t>
            </a:r>
          </a:p>
          <a:p>
            <a:pPr lvl="1"/>
            <a:r>
              <a:rPr lang="en-US" dirty="0" smtClean="0"/>
              <a:t>Metadata from institutional repositories</a:t>
            </a:r>
          </a:p>
          <a:p>
            <a:pPr lvl="1"/>
            <a:r>
              <a:rPr lang="en-US" dirty="0" smtClean="0"/>
              <a:t>Reviews, tags, etc.</a:t>
            </a:r>
          </a:p>
          <a:p>
            <a:r>
              <a:rPr lang="en-US" dirty="0" smtClean="0"/>
              <a:t>Mined</a:t>
            </a:r>
          </a:p>
          <a:p>
            <a:pPr lvl="1"/>
            <a:r>
              <a:rPr lang="en-US" dirty="0" smtClean="0"/>
              <a:t>Facets</a:t>
            </a:r>
          </a:p>
          <a:p>
            <a:pPr lvl="1"/>
            <a:r>
              <a:rPr lang="en-US" dirty="0" smtClean="0"/>
              <a:t>FRBR </a:t>
            </a:r>
            <a:r>
              <a:rPr lang="en-US" dirty="0" err="1" smtClean="0"/>
              <a:t>Worksets</a:t>
            </a:r>
            <a:endParaRPr lang="en-US" dirty="0" smtClean="0"/>
          </a:p>
          <a:p>
            <a:pPr lvl="1"/>
            <a:r>
              <a:rPr lang="en-US" dirty="0" err="1" smtClean="0"/>
              <a:t>WorldCat</a:t>
            </a:r>
            <a:r>
              <a:rPr lang="en-US" dirty="0" smtClean="0"/>
              <a:t> Identities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0"/>
            <a:ext cx="1028198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6172200"/>
            <a:ext cx="6129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http://www.flickr.com/photos/90354616@N00/2241010837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182380"/>
            <a:ext cx="1352550" cy="359152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Library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76400"/>
            <a:ext cx="4408487" cy="4921250"/>
          </a:xfrm>
        </p:spPr>
        <p:txBody>
          <a:bodyPr/>
          <a:lstStyle/>
          <a:p>
            <a:r>
              <a:rPr lang="en-US" sz="3200" dirty="0" smtClean="0"/>
              <a:t>Selecting</a:t>
            </a:r>
            <a:br>
              <a:rPr lang="en-US" sz="3200" dirty="0" smtClean="0"/>
            </a:br>
            <a:endParaRPr lang="en-US" sz="3200" dirty="0" smtClean="0"/>
          </a:p>
          <a:p>
            <a:r>
              <a:rPr lang="en-US" sz="3200" dirty="0" smtClean="0"/>
              <a:t>Acquiring	</a:t>
            </a:r>
            <a:br>
              <a:rPr lang="en-US" sz="3200" dirty="0" smtClean="0"/>
            </a:br>
            <a:endParaRPr lang="en-US" sz="3200" dirty="0" smtClean="0"/>
          </a:p>
          <a:p>
            <a:r>
              <a:rPr lang="en-US" sz="3200" dirty="0" smtClean="0"/>
              <a:t>Organizing</a:t>
            </a:r>
            <a:br>
              <a:rPr lang="en-US" sz="3200" dirty="0" smtClean="0"/>
            </a:br>
            <a:endParaRPr lang="en-US" sz="3200" dirty="0" smtClean="0"/>
          </a:p>
          <a:p>
            <a:r>
              <a:rPr lang="en-US" sz="3200" dirty="0" smtClean="0"/>
              <a:t>Providing Access</a:t>
            </a:r>
            <a:br>
              <a:rPr lang="en-US" sz="3200" dirty="0" smtClean="0"/>
            </a:br>
            <a:endParaRPr lang="en-US" sz="3200" dirty="0" smtClean="0"/>
          </a:p>
          <a:p>
            <a:r>
              <a:rPr lang="en-US" sz="3200" dirty="0" smtClean="0"/>
              <a:t>Preserving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914400" y="1676400"/>
            <a:ext cx="7304087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>
                <a:outerShdw blurRad="50800" dist="38100" dir="2700000">
                  <a:srgbClr val="000000">
                    <a:alpha val="5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20713" y="1676400"/>
            <a:ext cx="8370887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			—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The glory days of selecting are gone</a:t>
            </a: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kern="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50000"/>
                    </a:srgbClr>
                  </a:outerShdw>
                </a:effectLst>
              </a:rPr>
              <a:t>				—</a:t>
            </a:r>
            <a:r>
              <a:rPr lang="en-US" sz="3200" kern="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50000"/>
                    </a:srgbClr>
                  </a:outerShdw>
                </a:effectLst>
              </a:rPr>
              <a:t> Large aggregations (Google Books, </a:t>
            </a:r>
            <a:r>
              <a:rPr lang="en-US" sz="3200" kern="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50000"/>
                    </a:srgbClr>
                  </a:outerShdw>
                </a:effectLst>
              </a:rPr>
              <a:t>Hathi</a:t>
            </a:r>
            <a:r>
              <a:rPr lang="en-US" sz="3200" kern="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50000"/>
                    </a:srgbClr>
                  </a:outerShdw>
                </a:effectLst>
              </a:rPr>
              <a:t> Trust, then on demand)</a:t>
            </a: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kern="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50000"/>
                    </a:srgbClr>
                  </a:outerShdw>
                </a:effectLst>
              </a:rPr>
              <a:t>			</a:t>
            </a:r>
            <a:r>
              <a:rPr lang="en-US" sz="3200" kern="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50000"/>
                    </a:srgbClr>
                  </a:outerShdw>
                </a:effectLst>
              </a:rPr>
              <a:t>	   — Completely new metadata processes, formats, etc.</a:t>
            </a: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kern="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50000"/>
                    </a:srgbClr>
                  </a:outerShdw>
                </a:effectLst>
              </a:rPr>
              <a:t>			</a:t>
            </a:r>
            <a:r>
              <a:rPr lang="en-US" sz="3200" kern="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50000"/>
                    </a:srgbClr>
                  </a:outerShdw>
                </a:effectLst>
              </a:rPr>
              <a:t>		     — Metadata more focused on delivery than discovery</a:t>
            </a: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kern="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50000"/>
                    </a:srgbClr>
                  </a:outerShdw>
                </a:effectLst>
              </a:rPr>
              <a:t>			</a:t>
            </a:r>
            <a:r>
              <a:rPr lang="en-US" sz="3200" kern="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50000"/>
                    </a:srgbClr>
                  </a:outerShdw>
                </a:effectLst>
              </a:rPr>
              <a:t>	   — Much still to do here</a:t>
            </a: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</a:pPr>
            <a:endParaRPr lang="en-US" sz="3200" kern="0" dirty="0" smtClean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50000"/>
                  </a:srgbClr>
                </a:outerShdw>
              </a:effectLst>
            </a:endParaRP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</a:pPr>
            <a:endParaRPr lang="en-US" sz="3200" kern="0" dirty="0" smtClean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50000"/>
                  </a:srgbClr>
                </a:outerShdw>
              </a:effectLst>
            </a:endParaRP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</a:pPr>
            <a:endParaRPr lang="en-US" sz="3200" kern="0" dirty="0" smtClean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50000"/>
                  </a:srgbClr>
                </a:outerShdw>
              </a:effectLst>
            </a:endParaRP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2700000">
                  <a:srgbClr val="000000">
                    <a:alpha val="5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Strategies to Consider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1676400"/>
            <a:ext cx="8294687" cy="4921250"/>
          </a:xfrm>
        </p:spPr>
        <p:txBody>
          <a:bodyPr/>
          <a:lstStyle/>
          <a:p>
            <a:r>
              <a:rPr lang="en-US" dirty="0" smtClean="0"/>
              <a:t>Consider </a:t>
            </a:r>
            <a:r>
              <a:rPr lang="en-US" dirty="0" smtClean="0"/>
              <a:t>the “</a:t>
            </a:r>
            <a:r>
              <a:rPr lang="en-US" dirty="0" smtClean="0"/>
              <a:t>switches” and their impact:</a:t>
            </a:r>
            <a:endParaRPr lang="en-US" dirty="0" smtClean="0"/>
          </a:p>
          <a:p>
            <a:pPr lvl="1"/>
            <a:r>
              <a:rPr lang="en-US" dirty="0" smtClean="0"/>
              <a:t>Workflow, Supply, and Space</a:t>
            </a:r>
          </a:p>
          <a:p>
            <a:r>
              <a:rPr lang="en-US" dirty="0" smtClean="0"/>
              <a:t>Seek out what you can stop doing or do more logically:</a:t>
            </a:r>
          </a:p>
          <a:p>
            <a:pPr lvl="1"/>
            <a:r>
              <a:rPr lang="en-US" dirty="0" smtClean="0"/>
              <a:t>Reduce service points/branches/on-site collections</a:t>
            </a:r>
          </a:p>
          <a:p>
            <a:pPr lvl="1"/>
            <a:r>
              <a:rPr lang="en-US" dirty="0" smtClean="0"/>
              <a:t>R</a:t>
            </a:r>
            <a:r>
              <a:rPr lang="en-US" dirty="0" smtClean="0"/>
              <a:t>econfigure existing space</a:t>
            </a:r>
          </a:p>
          <a:p>
            <a:pPr lvl="1"/>
            <a:r>
              <a:rPr lang="en-US" dirty="0" smtClean="0"/>
              <a:t>Reduce differences in service point hours and policies</a:t>
            </a:r>
          </a:p>
          <a:p>
            <a:pPr lvl="1"/>
            <a:r>
              <a:rPr lang="en-US" smtClean="0"/>
              <a:t>Stop doing ready </a:t>
            </a:r>
            <a:r>
              <a:rPr lang="en-US" dirty="0" smtClean="0"/>
              <a:t>reference, subject web pages</a:t>
            </a:r>
          </a:p>
          <a:p>
            <a:r>
              <a:rPr lang="en-US" dirty="0" smtClean="0"/>
              <a:t>Lay off </a:t>
            </a:r>
            <a:r>
              <a:rPr lang="en-US" dirty="0" smtClean="0"/>
              <a:t>more staff than you actually need </a:t>
            </a:r>
            <a:r>
              <a:rPr lang="en-US" dirty="0" smtClean="0"/>
              <a:t>to</a:t>
            </a:r>
          </a:p>
          <a:p>
            <a:r>
              <a:rPr lang="en-US" dirty="0" smtClean="0"/>
              <a:t>Collaborate regionally, nationally, internationally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0"/>
            <a:ext cx="1092573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4724400"/>
            <a:ext cx="6934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David Cameron: Our budget is much worse than previously thought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7800" y="0"/>
            <a:ext cx="11689772" cy="6858000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j-ea"/>
            </a:endParaRPr>
          </a:p>
        </p:txBody>
      </p:sp>
      <p:pic>
        <p:nvPicPr>
          <p:cNvPr id="100355" name="Content Placeholder 3" descr="raftin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676" r="-9676"/>
          <a:stretch>
            <a:fillRect/>
          </a:stretch>
        </p:blipFill>
        <p:spPr>
          <a:xfrm>
            <a:off x="-1177925" y="-76200"/>
            <a:ext cx="14131925" cy="7772400"/>
          </a:xfrm>
        </p:spPr>
      </p:pic>
      <p:sp>
        <p:nvSpPr>
          <p:cNvPr id="5" name="TextBox 4"/>
          <p:cNvSpPr txBox="1"/>
          <p:nvPr/>
        </p:nvSpPr>
        <p:spPr>
          <a:xfrm>
            <a:off x="195549" y="843677"/>
            <a:ext cx="5474275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/>
                <a:ea typeface="+mn-ea"/>
                <a:cs typeface="Tahoma"/>
              </a:rPr>
              <a:t>This is not a time</a:t>
            </a:r>
            <a:br>
              <a:rPr lang="en-US" sz="4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/>
                <a:ea typeface="+mn-ea"/>
                <a:cs typeface="Tahoma"/>
              </a:rPr>
            </a:br>
            <a:r>
              <a:rPr lang="en-US" sz="48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/>
                <a:ea typeface="+mn-ea"/>
                <a:cs typeface="Tahoma"/>
              </a:rPr>
              <a:t>to be TIMID…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>
              <a:ea typeface="+mn-ea"/>
            </a:endParaRPr>
          </a:p>
        </p:txBody>
      </p:sp>
      <p:pic>
        <p:nvPicPr>
          <p:cNvPr id="10138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14463" y="0"/>
            <a:ext cx="10558463" cy="702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87363" y="6400800"/>
            <a:ext cx="1365251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2" name="TextBox 6"/>
          <p:cNvSpPr txBox="1">
            <a:spLocks noChangeArrowheads="1"/>
          </p:cNvSpPr>
          <p:nvPr/>
        </p:nvSpPr>
        <p:spPr bwMode="auto">
          <a:xfrm>
            <a:off x="990600" y="6335713"/>
            <a:ext cx="5994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</a:rPr>
              <a:t>http://www.flickr.com/photos/lunadirimmel/2886049368/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473" y="1295400"/>
            <a:ext cx="5701727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solidFill>
                  <a:srgbClr val="FF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/>
                <a:ea typeface="+mn-ea"/>
                <a:cs typeface="Tahoma"/>
              </a:rPr>
              <a:t>…or to PANIC…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28600" y="0"/>
            <a:ext cx="9525000" cy="6858000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40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013" y="-228600"/>
            <a:ext cx="4900613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996149" y="1447800"/>
            <a:ext cx="5062251" cy="212365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1430"/>
                <a:solidFill>
                  <a:srgbClr val="FF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/>
                <a:ea typeface="+mn-ea"/>
                <a:cs typeface="Tahoma"/>
              </a:rPr>
              <a:t>…but to </a:t>
            </a:r>
            <a:br>
              <a:rPr lang="en-US" sz="4400" b="1" dirty="0">
                <a:ln w="11430"/>
                <a:solidFill>
                  <a:srgbClr val="FF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/>
                <a:ea typeface="+mn-ea"/>
                <a:cs typeface="Tahoma"/>
              </a:rPr>
            </a:br>
            <a:r>
              <a:rPr lang="en-US" sz="4400" b="1" dirty="0">
                <a:ln w="11430"/>
                <a:solidFill>
                  <a:srgbClr val="FF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/>
                <a:ea typeface="+mn-ea"/>
                <a:cs typeface="Tahoma"/>
              </a:rPr>
              <a:t>SEIZE our opportunity…</a:t>
            </a:r>
          </a:p>
        </p:txBody>
      </p:sp>
      <p:sp>
        <p:nvSpPr>
          <p:cNvPr id="102405" name="Rectangle 7"/>
          <p:cNvSpPr>
            <a:spLocks noChangeArrowheads="1"/>
          </p:cNvSpPr>
          <p:nvPr/>
        </p:nvSpPr>
        <p:spPr bwMode="auto">
          <a:xfrm>
            <a:off x="4648200" y="6335713"/>
            <a:ext cx="5791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http://www.flickr.com/photos/bohane/110637863/</a:t>
            </a:r>
          </a:p>
        </p:txBody>
      </p:sp>
      <p:pic>
        <p:nvPicPr>
          <p:cNvPr id="102406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6400800"/>
            <a:ext cx="114935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>
              <a:ea typeface="+mn-e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28600" y="0"/>
            <a:ext cx="9525000" cy="7010400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>
                <a:solidFill>
                  <a:schemeClr val="tx1"/>
                </a:solidFill>
                <a:ea typeface="ＭＳ Ｐゴシック" pitchFamily="-65" charset="-128"/>
                <a:cs typeface="ＭＳ Ｐゴシック" pitchFamily="-65" charset="-128"/>
              </a:rPr>
              <a:t>http://www.flickr.com/photos/punkassphotos/2657230555/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990600"/>
            <a:ext cx="2514600" cy="341632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1430"/>
                <a:solidFill>
                  <a:srgbClr val="FFFF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/>
                <a:ea typeface="+mn-ea"/>
                <a:cs typeface="Tahoma"/>
              </a:rPr>
              <a:t>…to deserve a DESTINY of our own making</a:t>
            </a:r>
          </a:p>
        </p:txBody>
      </p:sp>
      <p:pic>
        <p:nvPicPr>
          <p:cNvPr id="10343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8163" y="-1831975"/>
            <a:ext cx="6218237" cy="932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1" name="TextBox 6"/>
          <p:cNvSpPr txBox="1">
            <a:spLocks noChangeArrowheads="1"/>
          </p:cNvSpPr>
          <p:nvPr/>
        </p:nvSpPr>
        <p:spPr bwMode="auto">
          <a:xfrm>
            <a:off x="3468688" y="6477000"/>
            <a:ext cx="55229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</a:rPr>
              <a:t>http://www.flickr.com/photos/punkassphotos/2657230555/</a:t>
            </a:r>
          </a:p>
        </p:txBody>
      </p:sp>
      <p:pic>
        <p:nvPicPr>
          <p:cNvPr id="103432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6515100"/>
            <a:ext cx="1477963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 Institute</a:t>
            </a:r>
            <a:r>
              <a:rPr lang="en-US" dirty="0" smtClean="0"/>
              <a:t> Tour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5410200" cy="492125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Meet Jack Brown </a:t>
            </a:r>
            <a:r>
              <a:rPr lang="en-US" dirty="0" smtClean="0"/>
              <a:t>in the </a:t>
            </a:r>
            <a:r>
              <a:rPr lang="en-US" dirty="0" smtClean="0">
                <a:solidFill>
                  <a:srgbClr val="FF0000"/>
                </a:solidFill>
              </a:rPr>
              <a:t>Michigan Avenue lobby</a:t>
            </a:r>
            <a:r>
              <a:rPr lang="en-US" dirty="0" smtClean="0">
                <a:solidFill>
                  <a:srgbClr val="FF0000"/>
                </a:solidFill>
              </a:rPr>
              <a:t> at </a:t>
            </a:r>
            <a:r>
              <a:rPr lang="en-US" dirty="0" smtClean="0">
                <a:solidFill>
                  <a:srgbClr val="FF0000"/>
                </a:solidFill>
              </a:rPr>
              <a:t>4pm </a:t>
            </a:r>
            <a:r>
              <a:rPr lang="en-US" sz="2000" dirty="0" smtClean="0"/>
              <a:t>(111 South Michigan Avenue, at E Adams Street</a:t>
            </a:r>
            <a:r>
              <a:rPr lang="en-US" sz="2000" dirty="0" smtClean="0"/>
              <a:t>)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The tour will be tailored to </a:t>
            </a:r>
            <a:r>
              <a:rPr lang="en-US" dirty="0" smtClean="0">
                <a:solidFill>
                  <a:srgbClr val="FF0000"/>
                </a:solidFill>
              </a:rPr>
              <a:t>your </a:t>
            </a:r>
            <a:r>
              <a:rPr lang="en-US" dirty="0" smtClean="0">
                <a:solidFill>
                  <a:srgbClr val="FF0000"/>
                </a:solidFill>
              </a:rPr>
              <a:t>interests</a:t>
            </a:r>
            <a:r>
              <a:rPr lang="en-US" dirty="0" smtClean="0"/>
              <a:t>, ask questions!</a:t>
            </a:r>
          </a:p>
          <a:p>
            <a:r>
              <a:rPr lang="en-US" dirty="0" smtClean="0"/>
              <a:t>After </a:t>
            </a:r>
            <a:r>
              <a:rPr lang="en-US" dirty="0" smtClean="0"/>
              <a:t>the library tour,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explore </a:t>
            </a:r>
            <a:r>
              <a:rPr lang="en-US" dirty="0" smtClean="0">
                <a:solidFill>
                  <a:srgbClr val="FF0000"/>
                </a:solidFill>
              </a:rPr>
              <a:t>the galleries at your own pace until closing time at </a:t>
            </a:r>
            <a:r>
              <a:rPr lang="en-US" dirty="0" smtClean="0">
                <a:solidFill>
                  <a:srgbClr val="FF0000"/>
                </a:solidFill>
              </a:rPr>
              <a:t>8pm</a:t>
            </a:r>
            <a:endParaRPr lang="en-US" dirty="0" smtClean="0"/>
          </a:p>
          <a:p>
            <a:r>
              <a:rPr lang="en-US" dirty="0" smtClean="0"/>
              <a:t>It’s a </a:t>
            </a:r>
            <a:r>
              <a:rPr lang="en-US" dirty="0" smtClean="0">
                <a:solidFill>
                  <a:srgbClr val="FF0000"/>
                </a:solidFill>
              </a:rPr>
              <a:t>2.5 mile </a:t>
            </a:r>
            <a:r>
              <a:rPr lang="en-US" dirty="0" smtClean="0">
                <a:solidFill>
                  <a:srgbClr val="FF0000"/>
                </a:solidFill>
              </a:rPr>
              <a:t>cab ride or take the Red Line to Monroe </a:t>
            </a:r>
            <a:r>
              <a:rPr lang="en-US" dirty="0" err="1" smtClean="0">
                <a:solidFill>
                  <a:srgbClr val="FF0000"/>
                </a:solidFill>
              </a:rPr>
              <a:t>stn</a:t>
            </a:r>
            <a:r>
              <a:rPr lang="en-US" dirty="0" smtClean="0">
                <a:solidFill>
                  <a:srgbClr val="FF0000"/>
                </a:solidFill>
              </a:rPr>
              <a:t>., then </a:t>
            </a:r>
            <a:r>
              <a:rPr lang="en-US" dirty="0" smtClean="0">
                <a:solidFill>
                  <a:srgbClr val="FF0000"/>
                </a:solidFill>
              </a:rPr>
              <a:t>walk </a:t>
            </a:r>
            <a:r>
              <a:rPr lang="en-US" dirty="0" smtClean="0"/>
              <a:t>[</a:t>
            </a:r>
            <a:r>
              <a:rPr lang="en-US" sz="2400" dirty="0" smtClean="0">
                <a:solidFill>
                  <a:srgbClr val="FF0000"/>
                </a:solidFill>
              </a:rPr>
              <a:t>http://</a:t>
            </a:r>
            <a:r>
              <a:rPr lang="en-US" sz="2400" dirty="0" err="1" smtClean="0">
                <a:solidFill>
                  <a:srgbClr val="FF0000"/>
                </a:solidFill>
              </a:rPr>
              <a:t>bit.ly/</a:t>
            </a:r>
            <a:r>
              <a:rPr lang="en-US" sz="2400" dirty="0" err="1" smtClean="0">
                <a:solidFill>
                  <a:srgbClr val="FF0000"/>
                </a:solidFill>
              </a:rPr>
              <a:t>articTour</a:t>
            </a:r>
            <a:r>
              <a:rPr lang="en-US" sz="2400" dirty="0" smtClean="0"/>
              <a:t>]</a:t>
            </a:r>
            <a:r>
              <a:rPr lang="en-US" sz="2400" u="sng" dirty="0" smtClean="0"/>
              <a:t/>
            </a:r>
            <a:br>
              <a:rPr lang="en-US" sz="2400" u="sng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786" y="0"/>
            <a:ext cx="3733614" cy="434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4746334"/>
            <a:ext cx="3670300" cy="2111666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rial"/>
                <a:ea typeface="+mj-ea"/>
                <a:cs typeface="Arial"/>
              </a:rPr>
              <a:t>I’m an Optimist </a:t>
            </a:r>
            <a:endParaRPr lang="en-US" dirty="0">
              <a:latin typeface="Arial"/>
              <a:ea typeface="+mj-ea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>
              <a:ea typeface="+mn-ea"/>
            </a:endParaRPr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2514600" y="6596063"/>
            <a:ext cx="3333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alibri" charset="0"/>
              </a:rPr>
              <a:t>Thanks to lolmatt.com  and diy.despair.com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01675"/>
            <a:ext cx="8229600" cy="5851525"/>
          </a:xfrm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4400" dirty="0" smtClean="0">
                <a:ln w="11430"/>
                <a:solidFill>
                  <a:srgbClr val="FF0000"/>
                </a:solidFill>
                <a:effectLst>
                  <a:outerShdw blurRad="127000" dist="51689" dir="2700000" algn="tl">
                    <a:srgbClr val="000000">
                      <a:alpha val="47000"/>
                    </a:srgbClr>
                  </a:outerShdw>
                </a:effectLst>
                <a:ea typeface="+mj-ea"/>
              </a:rPr>
              <a:t>But</a:t>
            </a:r>
            <a:endParaRPr lang="en-US" sz="34400" dirty="0">
              <a:ln w="11430"/>
              <a:solidFill>
                <a:srgbClr val="FF0000"/>
              </a:solidFill>
              <a:effectLst>
                <a:outerShdw blurRad="127000" dist="51689" dir="2700000" algn="tl">
                  <a:srgbClr val="000000">
                    <a:alpha val="47000"/>
                  </a:srgbClr>
                </a:outerShdw>
              </a:effectLst>
              <a:ea typeface="+mj-ea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>
              <a:ea typeface="+mn-ea"/>
            </a:endParaRPr>
          </a:p>
        </p:txBody>
      </p:sp>
      <p:pic>
        <p:nvPicPr>
          <p:cNvPr id="2253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0"/>
            <a:ext cx="103632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52400" y="0"/>
            <a:ext cx="9591675" cy="11430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/>
                <a:ea typeface="+mj-ea"/>
                <a:cs typeface="Tahoma"/>
              </a:rPr>
              <a:t>I may be your WORST NIGHTMARE</a:t>
            </a:r>
          </a:p>
        </p:txBody>
      </p:sp>
      <p:sp>
        <p:nvSpPr>
          <p:cNvPr id="22533" name="TextBox 6"/>
          <p:cNvSpPr txBox="1">
            <a:spLocks noChangeArrowheads="1"/>
          </p:cNvSpPr>
          <p:nvPr/>
        </p:nvSpPr>
        <p:spPr bwMode="auto">
          <a:xfrm>
            <a:off x="4572000" y="6400800"/>
            <a:ext cx="5241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</a:rPr>
              <a:t>http://www.flickr.com/photos/sciain/1812919259/</a:t>
            </a:r>
          </a:p>
        </p:txBody>
      </p:sp>
      <p:pic>
        <p:nvPicPr>
          <p:cNvPr id="22534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6477000"/>
            <a:ext cx="1346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>
              <a:ea typeface="+mn-ea"/>
            </a:endParaRPr>
          </a:p>
        </p:txBody>
      </p:sp>
      <p:pic>
        <p:nvPicPr>
          <p:cNvPr id="2355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/>
                <a:ea typeface="+mj-ea"/>
                <a:cs typeface="Tahoma"/>
              </a:rPr>
              <a:t>If we do nothing….</a:t>
            </a:r>
          </a:p>
        </p:txBody>
      </p:sp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4114800" y="6421438"/>
            <a:ext cx="4865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</a:rPr>
              <a:t>http://www.flickr.com/photos/riotjane/3085714116/</a:t>
            </a:r>
          </a:p>
        </p:txBody>
      </p:sp>
      <p:pic>
        <p:nvPicPr>
          <p:cNvPr id="2355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6499225"/>
            <a:ext cx="1346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template 15">
      <a:dk1>
        <a:srgbClr val="4D4D4D"/>
      </a:dk1>
      <a:lt1>
        <a:srgbClr val="FFFFFF"/>
      </a:lt1>
      <a:dk2>
        <a:srgbClr val="4D4D4D"/>
      </a:dk2>
      <a:lt2>
        <a:srgbClr val="1F1111"/>
      </a:lt2>
      <a:accent1>
        <a:srgbClr val="393939"/>
      </a:accent1>
      <a:accent2>
        <a:srgbClr val="727272"/>
      </a:accent2>
      <a:accent3>
        <a:srgbClr val="FFFFFF"/>
      </a:accent3>
      <a:accent4>
        <a:srgbClr val="404040"/>
      </a:accent4>
      <a:accent5>
        <a:srgbClr val="AEAEAE"/>
      </a:accent5>
      <a:accent6>
        <a:srgbClr val="676767"/>
      </a:accent6>
      <a:hlink>
        <a:srgbClr val="D42424"/>
      </a:hlink>
      <a:folHlink>
        <a:srgbClr val="DDDDDD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11163C"/>
        </a:lt2>
        <a:accent1>
          <a:srgbClr val="212B53"/>
        </a:accent1>
        <a:accent2>
          <a:srgbClr val="364481"/>
        </a:accent2>
        <a:accent3>
          <a:srgbClr val="FFFFFF"/>
        </a:accent3>
        <a:accent4>
          <a:srgbClr val="404040"/>
        </a:accent4>
        <a:accent5>
          <a:srgbClr val="ABACB3"/>
        </a:accent5>
        <a:accent6>
          <a:srgbClr val="303D74"/>
        </a:accent6>
        <a:hlink>
          <a:srgbClr val="3E498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4D4D4D"/>
        </a:dk2>
        <a:lt2>
          <a:srgbClr val="0D254C"/>
        </a:lt2>
        <a:accent1>
          <a:srgbClr val="254B83"/>
        </a:accent1>
        <a:accent2>
          <a:srgbClr val="406DAA"/>
        </a:accent2>
        <a:accent3>
          <a:srgbClr val="FFFFFF"/>
        </a:accent3>
        <a:accent4>
          <a:srgbClr val="404040"/>
        </a:accent4>
        <a:accent5>
          <a:srgbClr val="ACB1C1"/>
        </a:accent5>
        <a:accent6>
          <a:srgbClr val="39629A"/>
        </a:accent6>
        <a:hlink>
          <a:srgbClr val="3267B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363B45"/>
        </a:lt2>
        <a:accent1>
          <a:srgbClr val="A99D9B"/>
        </a:accent1>
        <a:accent2>
          <a:srgbClr val="565A66"/>
        </a:accent2>
        <a:accent3>
          <a:srgbClr val="FFFFFF"/>
        </a:accent3>
        <a:accent4>
          <a:srgbClr val="404040"/>
        </a:accent4>
        <a:accent5>
          <a:srgbClr val="D1CCCB"/>
        </a:accent5>
        <a:accent6>
          <a:srgbClr val="4D515C"/>
        </a:accent6>
        <a:hlink>
          <a:srgbClr val="92715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2E3236"/>
        </a:lt2>
        <a:accent1>
          <a:srgbClr val="B26920"/>
        </a:accent1>
        <a:accent2>
          <a:srgbClr val="6F7F8D"/>
        </a:accent2>
        <a:accent3>
          <a:srgbClr val="FFFFFF"/>
        </a:accent3>
        <a:accent4>
          <a:srgbClr val="404040"/>
        </a:accent4>
        <a:accent5>
          <a:srgbClr val="D5B9AB"/>
        </a:accent5>
        <a:accent6>
          <a:srgbClr val="64727F"/>
        </a:accent6>
        <a:hlink>
          <a:srgbClr val="EEC72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4D4D4D"/>
        </a:dk2>
        <a:lt2>
          <a:srgbClr val="2E3236"/>
        </a:lt2>
        <a:accent1>
          <a:srgbClr val="9BB6EE"/>
        </a:accent1>
        <a:accent2>
          <a:srgbClr val="6F7F8D"/>
        </a:accent2>
        <a:accent3>
          <a:srgbClr val="FFFFFF"/>
        </a:accent3>
        <a:accent4>
          <a:srgbClr val="404040"/>
        </a:accent4>
        <a:accent5>
          <a:srgbClr val="CBD7F5"/>
        </a:accent5>
        <a:accent6>
          <a:srgbClr val="64727F"/>
        </a:accent6>
        <a:hlink>
          <a:srgbClr val="84AAF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4D4D4D"/>
        </a:dk2>
        <a:lt2>
          <a:srgbClr val="40494F"/>
        </a:lt2>
        <a:accent1>
          <a:srgbClr val="6D7D8A"/>
        </a:accent1>
        <a:accent2>
          <a:srgbClr val="A7A7A7"/>
        </a:accent2>
        <a:accent3>
          <a:srgbClr val="FFFFFF"/>
        </a:accent3>
        <a:accent4>
          <a:srgbClr val="404040"/>
        </a:accent4>
        <a:accent5>
          <a:srgbClr val="BABFC4"/>
        </a:accent5>
        <a:accent6>
          <a:srgbClr val="979797"/>
        </a:accent6>
        <a:hlink>
          <a:srgbClr val="7F7F7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4D4D4D"/>
        </a:dk2>
        <a:lt2>
          <a:srgbClr val="454D52"/>
        </a:lt2>
        <a:accent1>
          <a:srgbClr val="7D8B97"/>
        </a:accent1>
        <a:accent2>
          <a:srgbClr val="CBCBCB"/>
        </a:accent2>
        <a:accent3>
          <a:srgbClr val="FFFFFF"/>
        </a:accent3>
        <a:accent4>
          <a:srgbClr val="404040"/>
        </a:accent4>
        <a:accent5>
          <a:srgbClr val="BFC4C9"/>
        </a:accent5>
        <a:accent6>
          <a:srgbClr val="B8B8B8"/>
        </a:accent6>
        <a:hlink>
          <a:srgbClr val="5158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4D4D4D"/>
        </a:dk2>
        <a:lt2>
          <a:srgbClr val="393939"/>
        </a:lt2>
        <a:accent1>
          <a:srgbClr val="858585"/>
        </a:accent1>
        <a:accent2>
          <a:srgbClr val="939393"/>
        </a:accent2>
        <a:accent3>
          <a:srgbClr val="FFFFFF"/>
        </a:accent3>
        <a:accent4>
          <a:srgbClr val="404040"/>
        </a:accent4>
        <a:accent5>
          <a:srgbClr val="C2C2C2"/>
        </a:accent5>
        <a:accent6>
          <a:srgbClr val="858585"/>
        </a:accent6>
        <a:hlink>
          <a:srgbClr val="6969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4D4D4D"/>
        </a:dk2>
        <a:lt2>
          <a:srgbClr val="4F5056"/>
        </a:lt2>
        <a:accent1>
          <a:srgbClr val="7E7F8E"/>
        </a:accent1>
        <a:accent2>
          <a:srgbClr val="C0C1C5"/>
        </a:accent2>
        <a:accent3>
          <a:srgbClr val="FFFFFF"/>
        </a:accent3>
        <a:accent4>
          <a:srgbClr val="404040"/>
        </a:accent4>
        <a:accent5>
          <a:srgbClr val="C0C0C6"/>
        </a:accent5>
        <a:accent6>
          <a:srgbClr val="AEAFB2"/>
        </a:accent6>
        <a:hlink>
          <a:srgbClr val="ACAFB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4D4D4D"/>
        </a:dk2>
        <a:lt2>
          <a:srgbClr val="85978F"/>
        </a:lt2>
        <a:accent1>
          <a:srgbClr val="9DA499"/>
        </a:accent1>
        <a:accent2>
          <a:srgbClr val="A5B9BA"/>
        </a:accent2>
        <a:accent3>
          <a:srgbClr val="FFFFFF"/>
        </a:accent3>
        <a:accent4>
          <a:srgbClr val="404040"/>
        </a:accent4>
        <a:accent5>
          <a:srgbClr val="CCCFCA"/>
        </a:accent5>
        <a:accent6>
          <a:srgbClr val="95A7A8"/>
        </a:accent6>
        <a:hlink>
          <a:srgbClr val="ABB4A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4D4D4D"/>
        </a:dk2>
        <a:lt2>
          <a:srgbClr val="484847"/>
        </a:lt2>
        <a:accent1>
          <a:srgbClr val="7C7C74"/>
        </a:accent1>
        <a:accent2>
          <a:srgbClr val="AFB2AA"/>
        </a:accent2>
        <a:accent3>
          <a:srgbClr val="FFFFFF"/>
        </a:accent3>
        <a:accent4>
          <a:srgbClr val="404040"/>
        </a:accent4>
        <a:accent5>
          <a:srgbClr val="BFBFBC"/>
        </a:accent5>
        <a:accent6>
          <a:srgbClr val="9EA19A"/>
        </a:accent6>
        <a:hlink>
          <a:srgbClr val="D4D2C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4D4D4D"/>
        </a:dk2>
        <a:lt2>
          <a:srgbClr val="18191C"/>
        </a:lt2>
        <a:accent1>
          <a:srgbClr val="1F2229"/>
        </a:accent1>
        <a:accent2>
          <a:srgbClr val="3B4A61"/>
        </a:accent2>
        <a:accent3>
          <a:srgbClr val="FFFFFF"/>
        </a:accent3>
        <a:accent4>
          <a:srgbClr val="404040"/>
        </a:accent4>
        <a:accent5>
          <a:srgbClr val="ABABAC"/>
        </a:accent5>
        <a:accent6>
          <a:srgbClr val="354257"/>
        </a:accent6>
        <a:hlink>
          <a:srgbClr val="718CA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4D4D4D"/>
        </a:dk2>
        <a:lt2>
          <a:srgbClr val="3E3B55"/>
        </a:lt2>
        <a:accent1>
          <a:srgbClr val="8D8DC2"/>
        </a:accent1>
        <a:accent2>
          <a:srgbClr val="777777"/>
        </a:accent2>
        <a:accent3>
          <a:srgbClr val="FFFFFF"/>
        </a:accent3>
        <a:accent4>
          <a:srgbClr val="404040"/>
        </a:accent4>
        <a:accent5>
          <a:srgbClr val="C5C5DD"/>
        </a:accent5>
        <a:accent6>
          <a:srgbClr val="6B6B6B"/>
        </a:accent6>
        <a:hlink>
          <a:srgbClr val="C0C0C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4">
        <a:dk1>
          <a:srgbClr val="4D4D4D"/>
        </a:dk1>
        <a:lt1>
          <a:srgbClr val="FFFFFF"/>
        </a:lt1>
        <a:dk2>
          <a:srgbClr val="4D4D4D"/>
        </a:dk2>
        <a:lt2>
          <a:srgbClr val="26231E"/>
        </a:lt2>
        <a:accent1>
          <a:srgbClr val="D69F8C"/>
        </a:accent1>
        <a:accent2>
          <a:srgbClr val="AD8D82"/>
        </a:accent2>
        <a:accent3>
          <a:srgbClr val="FFFFFF"/>
        </a:accent3>
        <a:accent4>
          <a:srgbClr val="404040"/>
        </a:accent4>
        <a:accent5>
          <a:srgbClr val="E8CDC5"/>
        </a:accent5>
        <a:accent6>
          <a:srgbClr val="9C7F75"/>
        </a:accent6>
        <a:hlink>
          <a:srgbClr val="67606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5">
        <a:dk1>
          <a:srgbClr val="4D4D4D"/>
        </a:dk1>
        <a:lt1>
          <a:srgbClr val="FFFFFF"/>
        </a:lt1>
        <a:dk2>
          <a:srgbClr val="4D4D4D"/>
        </a:dk2>
        <a:lt2>
          <a:srgbClr val="1F1111"/>
        </a:lt2>
        <a:accent1>
          <a:srgbClr val="393939"/>
        </a:accent1>
        <a:accent2>
          <a:srgbClr val="727272"/>
        </a:accent2>
        <a:accent3>
          <a:srgbClr val="FFFFFF"/>
        </a:accent3>
        <a:accent4>
          <a:srgbClr val="404040"/>
        </a:accent4>
        <a:accent5>
          <a:srgbClr val="AEAEAE"/>
        </a:accent5>
        <a:accent6>
          <a:srgbClr val="676767"/>
        </a:accent6>
        <a:hlink>
          <a:srgbClr val="D4242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template.pot</Template>
  <TotalTime>7166</TotalTime>
  <Words>1043</Words>
  <Application>Microsoft Macintosh PowerPoint</Application>
  <PresentationFormat>On-screen Show (4:3)</PresentationFormat>
  <Paragraphs>177</Paragraphs>
  <Slides>58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template</vt:lpstr>
      <vt:lpstr>The Book is Dead! Long Live the Book!</vt:lpstr>
      <vt:lpstr>Slide 2</vt:lpstr>
      <vt:lpstr>Slide 3</vt:lpstr>
      <vt:lpstr>Slide 4</vt:lpstr>
      <vt:lpstr>Slide 5</vt:lpstr>
      <vt:lpstr>I’m an Optimist </vt:lpstr>
      <vt:lpstr>But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“The Attention Switch”</vt:lpstr>
      <vt:lpstr>Adrian Johns</vt:lpstr>
      <vt:lpstr>The “3 Ps”</vt:lpstr>
      <vt:lpstr>Slide 25</vt:lpstr>
      <vt:lpstr>Michael Cairns</vt:lpstr>
      <vt:lpstr>Slide 27</vt:lpstr>
      <vt:lpstr>Impact of Self-Publishing</vt:lpstr>
      <vt:lpstr>Slide 29</vt:lpstr>
      <vt:lpstr>Print Books</vt:lpstr>
      <vt:lpstr>Carol Mandel</vt:lpstr>
      <vt:lpstr>Space Matters</vt:lpstr>
      <vt:lpstr>Slide 33</vt:lpstr>
      <vt:lpstr>Slide 34</vt:lpstr>
      <vt:lpstr>Carol Mandel</vt:lpstr>
      <vt:lpstr>Slide 36</vt:lpstr>
      <vt:lpstr>Constance Malpas</vt:lpstr>
      <vt:lpstr>An end to magical thinking </vt:lpstr>
      <vt:lpstr>Slide 39</vt:lpstr>
      <vt:lpstr>Bob Wolven</vt:lpstr>
      <vt:lpstr>Metadata Creation &amp; Management</vt:lpstr>
      <vt:lpstr>Richard Luce</vt:lpstr>
      <vt:lpstr>Our Challenges</vt:lpstr>
      <vt:lpstr>Our Opportunities</vt:lpstr>
      <vt:lpstr>The Input of Others &amp; Concluding Comments</vt:lpstr>
      <vt:lpstr>Jim Michalko: Research Library Risk Clusters</vt:lpstr>
      <vt:lpstr>Turning Ourselves Inside Out</vt:lpstr>
      <vt:lpstr>Lynn Connaway:  OCLC/JISC Paper</vt:lpstr>
      <vt:lpstr>Karen Calhoun:  The New World of Metadata</vt:lpstr>
      <vt:lpstr>Traditional Library Tasks</vt:lpstr>
      <vt:lpstr>Some Strategies to Consider</vt:lpstr>
      <vt:lpstr>Slide 52</vt:lpstr>
      <vt:lpstr>Slide 53</vt:lpstr>
      <vt:lpstr>Slide 54</vt:lpstr>
      <vt:lpstr>Slide 55</vt:lpstr>
      <vt:lpstr>Slide 56</vt:lpstr>
      <vt:lpstr>Slide 57</vt:lpstr>
      <vt:lpstr>Art Institute Tour</vt:lpstr>
    </vt:vector>
  </TitlesOfParts>
  <Company>OCLC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Book is Dead! Long Live the Book!</dc:title>
  <dc:creator>Roy Tennant</dc:creator>
  <cp:lastModifiedBy>Roy Tennant</cp:lastModifiedBy>
  <cp:revision>56</cp:revision>
  <dcterms:created xsi:type="dcterms:W3CDTF">2010-06-06T20:16:15Z</dcterms:created>
  <dcterms:modified xsi:type="dcterms:W3CDTF">2010-06-11T19:24:37Z</dcterms:modified>
</cp:coreProperties>
</file>