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6"/>
  </p:notesMasterIdLst>
  <p:handoutMasterIdLst>
    <p:handoutMasterId r:id="rId27"/>
  </p:handoutMasterIdLst>
  <p:sldIdLst>
    <p:sldId id="256" r:id="rId6"/>
    <p:sldId id="258" r:id="rId7"/>
    <p:sldId id="262" r:id="rId8"/>
    <p:sldId id="260" r:id="rId9"/>
    <p:sldId id="288" r:id="rId10"/>
    <p:sldId id="289" r:id="rId11"/>
    <p:sldId id="277" r:id="rId12"/>
    <p:sldId id="290" r:id="rId13"/>
    <p:sldId id="291" r:id="rId14"/>
    <p:sldId id="292" r:id="rId15"/>
    <p:sldId id="295" r:id="rId16"/>
    <p:sldId id="293" r:id="rId17"/>
    <p:sldId id="294" r:id="rId18"/>
    <p:sldId id="269" r:id="rId19"/>
    <p:sldId id="285" r:id="rId20"/>
    <p:sldId id="263" r:id="rId21"/>
    <p:sldId id="284" r:id="rId22"/>
    <p:sldId id="287" r:id="rId23"/>
    <p:sldId id="259" r:id="rId24"/>
    <p:sldId id="279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1pPr>
    <a:lvl2pPr marL="4572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2pPr>
    <a:lvl3pPr marL="9144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3pPr>
    <a:lvl4pPr marL="13716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4pPr>
    <a:lvl5pPr marL="18288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00"/>
    <a:srgbClr val="2178B5"/>
    <a:srgbClr val="419A3C"/>
    <a:srgbClr val="E69426"/>
    <a:srgbClr val="5F4894"/>
    <a:srgbClr val="7D2553"/>
    <a:srgbClr val="A9316F"/>
    <a:srgbClr val="000000"/>
    <a:srgbClr val="FFFFFF"/>
    <a:srgbClr val="611D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81116" autoAdjust="0"/>
  </p:normalViewPr>
  <p:slideViewPr>
    <p:cSldViewPr>
      <p:cViewPr>
        <p:scale>
          <a:sx n="70" d="100"/>
          <a:sy n="70" d="100"/>
        </p:scale>
        <p:origin x="-11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5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ata\Shared%20Print\CLIR%20project\C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PD%20IC%20April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ata\Shared%20Print\CLIR%20project\PD%20IC%20Apri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Sheet3!$B$1</c:f>
              <c:strCache>
                <c:ptCount val="1"/>
                <c:pt idx="0">
                  <c:v>E-Journals  Committed</c:v>
                </c:pt>
              </c:strCache>
            </c:strRef>
          </c:tx>
          <c:spPr>
            <a:ln>
              <a:solidFill>
                <a:srgbClr val="0070C0">
                  <a:alpha val="82000"/>
                </a:srgbClr>
              </a:solidFill>
            </a:ln>
          </c:spPr>
          <c:marker>
            <c:spPr>
              <a:solidFill>
                <a:srgbClr val="00B0F0">
                  <a:alpha val="69000"/>
                </a:srgbClr>
              </a:solidFill>
            </c:spPr>
          </c:marker>
          <c:cat>
            <c:strRef>
              <c:f>Sheet3!$A$2:$A$6</c:f>
              <c:strCach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 (to date)</c:v>
                </c:pt>
              </c:strCache>
            </c:strRef>
          </c:cat>
          <c:val>
            <c:numRef>
              <c:f>Sheet3!$B$2:$B$6</c:f>
              <c:numCache>
                <c:formatCode>#,##0_);\(#,##0\)</c:formatCode>
                <c:ptCount val="5"/>
                <c:pt idx="0">
                  <c:v>5265</c:v>
                </c:pt>
                <c:pt idx="1">
                  <c:v>7241</c:v>
                </c:pt>
                <c:pt idx="2">
                  <c:v>8294</c:v>
                </c:pt>
                <c:pt idx="3">
                  <c:v>10460</c:v>
                </c:pt>
                <c:pt idx="4">
                  <c:v>10861</c:v>
                </c:pt>
              </c:numCache>
            </c:numRef>
          </c:val>
        </c:ser>
        <c:ser>
          <c:idx val="2"/>
          <c:order val="1"/>
          <c:tx>
            <c:strRef>
              <c:f>Sheet3!$C$1</c:f>
              <c:strCache>
                <c:ptCount val="1"/>
                <c:pt idx="0">
                  <c:v>E-Journals Preserved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9"/>
            <c:spPr>
              <a:solidFill>
                <a:srgbClr val="4F81BD"/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Val val="1"/>
          </c:dLbls>
          <c:cat>
            <c:strRef>
              <c:f>Sheet3!$A$2:$A$6</c:f>
              <c:strCach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 (to date)</c:v>
                </c:pt>
              </c:strCache>
            </c:strRef>
          </c:cat>
          <c:val>
            <c:numRef>
              <c:f>Sheet3!$C$2:$C$6</c:f>
              <c:numCache>
                <c:formatCode>General</c:formatCode>
                <c:ptCount val="5"/>
                <c:pt idx="4" formatCode="#,##0_);\(#,##0\)">
                  <c:v>8232</c:v>
                </c:pt>
              </c:numCache>
            </c:numRef>
          </c:val>
        </c:ser>
        <c:ser>
          <c:idx val="1"/>
          <c:order val="2"/>
          <c:tx>
            <c:strRef>
              <c:f>Sheet3!$D$1</c:f>
              <c:strCache>
                <c:ptCount val="1"/>
                <c:pt idx="0">
                  <c:v>E-Books Committed</c:v>
                </c:pt>
              </c:strCache>
            </c:strRef>
          </c:tx>
          <c:spPr>
            <a:ln>
              <a:solidFill>
                <a:srgbClr val="C0504D">
                  <a:alpha val="67000"/>
                </a:srgbClr>
              </a:solidFill>
            </a:ln>
          </c:spPr>
          <c:marker>
            <c:spPr>
              <a:solidFill>
                <a:srgbClr val="C0504D">
                  <a:alpha val="60000"/>
                </a:srgbClr>
              </a:solidFill>
              <a:ln>
                <a:noFill/>
              </a:ln>
            </c:spPr>
          </c:marker>
          <c:cat>
            <c:strRef>
              <c:f>Sheet3!$A$2:$A$6</c:f>
              <c:strCach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 (to date)</c:v>
                </c:pt>
              </c:strCache>
            </c:strRef>
          </c:cat>
          <c:val>
            <c:numRef>
              <c:f>Sheet3!$D$2:$D$6</c:f>
              <c:numCache>
                <c:formatCode>#,##0_);\(#,##0\)</c:formatCode>
                <c:ptCount val="5"/>
                <c:pt idx="1">
                  <c:v>0</c:v>
                </c:pt>
                <c:pt idx="2">
                  <c:v>5154</c:v>
                </c:pt>
                <c:pt idx="3">
                  <c:v>28728</c:v>
                </c:pt>
                <c:pt idx="4">
                  <c:v>33246</c:v>
                </c:pt>
              </c:numCache>
            </c:numRef>
          </c:val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E-Books Preserved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C00000"/>
              </a:solidFill>
              <a:ln>
                <a:noFill/>
              </a:ln>
            </c:spPr>
          </c:marker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Val val="1"/>
          </c:dLbls>
          <c:cat>
            <c:strRef>
              <c:f>Sheet3!$A$2:$A$6</c:f>
              <c:strCach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 (to date)</c:v>
                </c:pt>
              </c:strCache>
            </c:strRef>
          </c:cat>
          <c:val>
            <c:numRef>
              <c:f>Sheet3!$E$2:$E$6</c:f>
              <c:numCache>
                <c:formatCode>General</c:formatCode>
                <c:ptCount val="5"/>
                <c:pt idx="4" formatCode="#,##0_);\(#,##0\)">
                  <c:v>1940</c:v>
                </c:pt>
              </c:numCache>
            </c:numRef>
          </c:val>
        </c:ser>
        <c:marker val="1"/>
        <c:axId val="75904896"/>
        <c:axId val="75906432"/>
      </c:lineChart>
      <c:catAx>
        <c:axId val="75904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5906432"/>
        <c:crosses val="autoZero"/>
        <c:auto val="1"/>
        <c:lblAlgn val="ctr"/>
        <c:lblOffset val="100"/>
      </c:catAx>
      <c:valAx>
        <c:axId val="75906432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5904896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sz="1200" b="1" i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 b="1" i="1"/>
            </a:pPr>
            <a:endParaRPr lang="en-US"/>
          </a:p>
        </c:txPr>
      </c:legendEntry>
      <c:layout/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cat>
            <c:strRef>
              <c:f>Sheet1!$A$2:$A$11</c:f>
              <c:strCache>
                <c:ptCount val="10"/>
                <c:pt idx="0">
                  <c:v>Government Documents</c:v>
                </c:pt>
                <c:pt idx="1">
                  <c:v>Language, Linguistics &amp; Literature</c:v>
                </c:pt>
                <c:pt idx="2">
                  <c:v>History &amp; Auxiliary Sciences</c:v>
                </c:pt>
                <c:pt idx="3">
                  <c:v>Unknown Classification</c:v>
                </c:pt>
                <c:pt idx="4">
                  <c:v>Philosophy &amp; Religion</c:v>
                </c:pt>
                <c:pt idx="5">
                  <c:v>Business &amp; Economics</c:v>
                </c:pt>
                <c:pt idx="6">
                  <c:v>Engineering &amp; Technology</c:v>
                </c:pt>
                <c:pt idx="7">
                  <c:v>Political Science</c:v>
                </c:pt>
                <c:pt idx="8">
                  <c:v>Library Science, Reference</c:v>
                </c:pt>
                <c:pt idx="9">
                  <c:v>Education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72039</c:v>
                </c:pt>
                <c:pt idx="1">
                  <c:v>70752</c:v>
                </c:pt>
                <c:pt idx="2">
                  <c:v>57918</c:v>
                </c:pt>
                <c:pt idx="3">
                  <c:v>51577</c:v>
                </c:pt>
                <c:pt idx="4">
                  <c:v>27717</c:v>
                </c:pt>
                <c:pt idx="5">
                  <c:v>18551</c:v>
                </c:pt>
                <c:pt idx="6">
                  <c:v>16255</c:v>
                </c:pt>
                <c:pt idx="7">
                  <c:v>8933</c:v>
                </c:pt>
                <c:pt idx="8">
                  <c:v>8717</c:v>
                </c:pt>
                <c:pt idx="9">
                  <c:v>8037</c:v>
                </c:pt>
              </c:numCache>
            </c:numRef>
          </c:val>
        </c:ser>
        <c:shape val="box"/>
        <c:axId val="75829632"/>
        <c:axId val="75831168"/>
        <c:axId val="0"/>
      </c:bar3DChart>
      <c:catAx>
        <c:axId val="75829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5831168"/>
        <c:crosses val="autoZero"/>
        <c:auto val="1"/>
        <c:lblAlgn val="ctr"/>
        <c:lblOffset val="100"/>
      </c:catAx>
      <c:valAx>
        <c:axId val="75831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Titles </a:t>
                </a:r>
              </a:p>
            </c:rich>
          </c:tx>
        </c:title>
        <c:numFmt formatCode="#,##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5829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plotArea>
      <c:layout/>
      <c:bar3DChart>
        <c:barDir val="bar"/>
        <c:grouping val="stacked"/>
        <c:ser>
          <c:idx val="0"/>
          <c:order val="0"/>
          <c:tx>
            <c:v>Public Domain</c:v>
          </c:tx>
          <c:cat>
            <c:strRef>
              <c:f>Sheet1!$A$2:$A$33</c:f>
              <c:strCache>
                <c:ptCount val="32"/>
                <c:pt idx="0">
                  <c:v>Government Documents</c:v>
                </c:pt>
                <c:pt idx="1">
                  <c:v>Language, Linguistics &amp; Literature</c:v>
                </c:pt>
                <c:pt idx="2">
                  <c:v>History &amp; Auxiliary Sciences</c:v>
                </c:pt>
                <c:pt idx="3">
                  <c:v>Unknown Classification</c:v>
                </c:pt>
                <c:pt idx="4">
                  <c:v>Philosophy &amp; Religion</c:v>
                </c:pt>
                <c:pt idx="5">
                  <c:v>Business &amp; Economics</c:v>
                </c:pt>
                <c:pt idx="6">
                  <c:v>Engineering &amp; Technology</c:v>
                </c:pt>
                <c:pt idx="7">
                  <c:v>Political Science</c:v>
                </c:pt>
                <c:pt idx="8">
                  <c:v>Library Science, Reference</c:v>
                </c:pt>
                <c:pt idx="9">
                  <c:v>Education</c:v>
                </c:pt>
                <c:pt idx="10">
                  <c:v>Biological Sciences</c:v>
                </c:pt>
                <c:pt idx="11">
                  <c:v>Agriculture</c:v>
                </c:pt>
                <c:pt idx="12">
                  <c:v>Art &amp; Architecture</c:v>
                </c:pt>
                <c:pt idx="13">
                  <c:v>Physical Sciences</c:v>
                </c:pt>
                <c:pt idx="14">
                  <c:v>Geography &amp; Earth Sciences</c:v>
                </c:pt>
                <c:pt idx="15">
                  <c:v>Sociology</c:v>
                </c:pt>
                <c:pt idx="16">
                  <c:v>Mathematics</c:v>
                </c:pt>
                <c:pt idx="17">
                  <c:v>Medicine</c:v>
                </c:pt>
                <c:pt idx="18">
                  <c:v>Law</c:v>
                </c:pt>
                <c:pt idx="19">
                  <c:v>Music</c:v>
                </c:pt>
                <c:pt idx="20">
                  <c:v>Chemistry</c:v>
                </c:pt>
                <c:pt idx="21">
                  <c:v>Psychology</c:v>
                </c:pt>
                <c:pt idx="22">
                  <c:v>Health Professions &amp; Public Health</c:v>
                </c:pt>
                <c:pt idx="23">
                  <c:v>Anthropology</c:v>
                </c:pt>
                <c:pt idx="24">
                  <c:v>Physical Education &amp; Recreation</c:v>
                </c:pt>
                <c:pt idx="25">
                  <c:v>Medicine By Discipline</c:v>
                </c:pt>
                <c:pt idx="26">
                  <c:v>Performing Arts</c:v>
                </c:pt>
                <c:pt idx="27">
                  <c:v>Health Facilities, Nursing</c:v>
                </c:pt>
                <c:pt idx="28">
                  <c:v>Preclinical Sciences</c:v>
                </c:pt>
                <c:pt idx="29">
                  <c:v>Medicine By Body System</c:v>
                </c:pt>
                <c:pt idx="30">
                  <c:v>Communicable Diseases &amp; Misc.</c:v>
                </c:pt>
                <c:pt idx="31">
                  <c:v>Computer Science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72039</c:v>
                </c:pt>
                <c:pt idx="1">
                  <c:v>70752</c:v>
                </c:pt>
                <c:pt idx="2">
                  <c:v>57918</c:v>
                </c:pt>
                <c:pt idx="3">
                  <c:v>51577</c:v>
                </c:pt>
                <c:pt idx="4">
                  <c:v>27717</c:v>
                </c:pt>
                <c:pt idx="5">
                  <c:v>18551</c:v>
                </c:pt>
                <c:pt idx="6">
                  <c:v>16255</c:v>
                </c:pt>
                <c:pt idx="7">
                  <c:v>8933</c:v>
                </c:pt>
                <c:pt idx="8">
                  <c:v>8717</c:v>
                </c:pt>
                <c:pt idx="9">
                  <c:v>8037</c:v>
                </c:pt>
                <c:pt idx="10">
                  <c:v>7048</c:v>
                </c:pt>
                <c:pt idx="11">
                  <c:v>6885</c:v>
                </c:pt>
                <c:pt idx="12">
                  <c:v>6726</c:v>
                </c:pt>
                <c:pt idx="13">
                  <c:v>6161</c:v>
                </c:pt>
                <c:pt idx="14">
                  <c:v>5734</c:v>
                </c:pt>
                <c:pt idx="15">
                  <c:v>5504</c:v>
                </c:pt>
                <c:pt idx="16">
                  <c:v>4638</c:v>
                </c:pt>
                <c:pt idx="17">
                  <c:v>4471</c:v>
                </c:pt>
                <c:pt idx="18">
                  <c:v>4168</c:v>
                </c:pt>
                <c:pt idx="19">
                  <c:v>2729</c:v>
                </c:pt>
                <c:pt idx="20">
                  <c:v>2513</c:v>
                </c:pt>
                <c:pt idx="21">
                  <c:v>2488</c:v>
                </c:pt>
                <c:pt idx="22">
                  <c:v>2089</c:v>
                </c:pt>
                <c:pt idx="23">
                  <c:v>1877</c:v>
                </c:pt>
                <c:pt idx="24">
                  <c:v>1696</c:v>
                </c:pt>
                <c:pt idx="25">
                  <c:v>1350</c:v>
                </c:pt>
                <c:pt idx="26">
                  <c:v>1111</c:v>
                </c:pt>
                <c:pt idx="27">
                  <c:v>989</c:v>
                </c:pt>
                <c:pt idx="28">
                  <c:v>849</c:v>
                </c:pt>
                <c:pt idx="29">
                  <c:v>558</c:v>
                </c:pt>
                <c:pt idx="30">
                  <c:v>156</c:v>
                </c:pt>
                <c:pt idx="31">
                  <c:v>85</c:v>
                </c:pt>
              </c:numCache>
            </c:numRef>
          </c:val>
        </c:ser>
        <c:ser>
          <c:idx val="1"/>
          <c:order val="1"/>
          <c:tx>
            <c:v>In Copyright</c:v>
          </c:tx>
          <c:cat>
            <c:strRef>
              <c:f>Sheet1!$A$2:$A$33</c:f>
              <c:strCache>
                <c:ptCount val="32"/>
                <c:pt idx="0">
                  <c:v>Government Documents</c:v>
                </c:pt>
                <c:pt idx="1">
                  <c:v>Language, Linguistics &amp; Literature</c:v>
                </c:pt>
                <c:pt idx="2">
                  <c:v>History &amp; Auxiliary Sciences</c:v>
                </c:pt>
                <c:pt idx="3">
                  <c:v>Unknown Classification</c:v>
                </c:pt>
                <c:pt idx="4">
                  <c:v>Philosophy &amp; Religion</c:v>
                </c:pt>
                <c:pt idx="5">
                  <c:v>Business &amp; Economics</c:v>
                </c:pt>
                <c:pt idx="6">
                  <c:v>Engineering &amp; Technology</c:v>
                </c:pt>
                <c:pt idx="7">
                  <c:v>Political Science</c:v>
                </c:pt>
                <c:pt idx="8">
                  <c:v>Library Science, Reference</c:v>
                </c:pt>
                <c:pt idx="9">
                  <c:v>Education</c:v>
                </c:pt>
                <c:pt idx="10">
                  <c:v>Biological Sciences</c:v>
                </c:pt>
                <c:pt idx="11">
                  <c:v>Agriculture</c:v>
                </c:pt>
                <c:pt idx="12">
                  <c:v>Art &amp; Architecture</c:v>
                </c:pt>
                <c:pt idx="13">
                  <c:v>Physical Sciences</c:v>
                </c:pt>
                <c:pt idx="14">
                  <c:v>Geography &amp; Earth Sciences</c:v>
                </c:pt>
                <c:pt idx="15">
                  <c:v>Sociology</c:v>
                </c:pt>
                <c:pt idx="16">
                  <c:v>Mathematics</c:v>
                </c:pt>
                <c:pt idx="17">
                  <c:v>Medicine</c:v>
                </c:pt>
                <c:pt idx="18">
                  <c:v>Law</c:v>
                </c:pt>
                <c:pt idx="19">
                  <c:v>Music</c:v>
                </c:pt>
                <c:pt idx="20">
                  <c:v>Chemistry</c:v>
                </c:pt>
                <c:pt idx="21">
                  <c:v>Psychology</c:v>
                </c:pt>
                <c:pt idx="22">
                  <c:v>Health Professions &amp; Public Health</c:v>
                </c:pt>
                <c:pt idx="23">
                  <c:v>Anthropology</c:v>
                </c:pt>
                <c:pt idx="24">
                  <c:v>Physical Education &amp; Recreation</c:v>
                </c:pt>
                <c:pt idx="25">
                  <c:v>Medicine By Discipline</c:v>
                </c:pt>
                <c:pt idx="26">
                  <c:v>Performing Arts</c:v>
                </c:pt>
                <c:pt idx="27">
                  <c:v>Health Facilities, Nursing</c:v>
                </c:pt>
                <c:pt idx="28">
                  <c:v>Preclinical Sciences</c:v>
                </c:pt>
                <c:pt idx="29">
                  <c:v>Medicine By Body System</c:v>
                </c:pt>
                <c:pt idx="30">
                  <c:v>Communicable Diseases &amp; Misc.</c:v>
                </c:pt>
                <c:pt idx="31">
                  <c:v>Computer Science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19570</c:v>
                </c:pt>
                <c:pt idx="1">
                  <c:v>767618</c:v>
                </c:pt>
                <c:pt idx="2">
                  <c:v>482683</c:v>
                </c:pt>
                <c:pt idx="3">
                  <c:v>260366</c:v>
                </c:pt>
                <c:pt idx="4">
                  <c:v>169954</c:v>
                </c:pt>
                <c:pt idx="5">
                  <c:v>250015</c:v>
                </c:pt>
                <c:pt idx="6">
                  <c:v>102351</c:v>
                </c:pt>
                <c:pt idx="7">
                  <c:v>94598</c:v>
                </c:pt>
                <c:pt idx="8">
                  <c:v>83882</c:v>
                </c:pt>
                <c:pt idx="9">
                  <c:v>60336</c:v>
                </c:pt>
                <c:pt idx="10">
                  <c:v>31905</c:v>
                </c:pt>
                <c:pt idx="11">
                  <c:v>27169</c:v>
                </c:pt>
                <c:pt idx="12">
                  <c:v>116762</c:v>
                </c:pt>
                <c:pt idx="13">
                  <c:v>38443</c:v>
                </c:pt>
                <c:pt idx="14">
                  <c:v>37352</c:v>
                </c:pt>
                <c:pt idx="15">
                  <c:v>86368</c:v>
                </c:pt>
                <c:pt idx="16">
                  <c:v>24952</c:v>
                </c:pt>
                <c:pt idx="17">
                  <c:v>36714</c:v>
                </c:pt>
                <c:pt idx="18">
                  <c:v>40493</c:v>
                </c:pt>
                <c:pt idx="19">
                  <c:v>25407</c:v>
                </c:pt>
                <c:pt idx="20">
                  <c:v>12498</c:v>
                </c:pt>
                <c:pt idx="21">
                  <c:v>17473</c:v>
                </c:pt>
                <c:pt idx="22">
                  <c:v>30315</c:v>
                </c:pt>
                <c:pt idx="23">
                  <c:v>27367</c:v>
                </c:pt>
                <c:pt idx="24">
                  <c:v>9942</c:v>
                </c:pt>
                <c:pt idx="25">
                  <c:v>26190</c:v>
                </c:pt>
                <c:pt idx="26">
                  <c:v>27280</c:v>
                </c:pt>
                <c:pt idx="27">
                  <c:v>9011</c:v>
                </c:pt>
                <c:pt idx="28">
                  <c:v>14324</c:v>
                </c:pt>
                <c:pt idx="29">
                  <c:v>14238</c:v>
                </c:pt>
                <c:pt idx="30">
                  <c:v>2236</c:v>
                </c:pt>
                <c:pt idx="31">
                  <c:v>17055</c:v>
                </c:pt>
              </c:numCache>
            </c:numRef>
          </c:val>
        </c:ser>
        <c:shape val="box"/>
        <c:axId val="75874304"/>
        <c:axId val="75875840"/>
        <c:axId val="0"/>
      </c:bar3DChart>
      <c:catAx>
        <c:axId val="758743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5875840"/>
        <c:crosses val="autoZero"/>
        <c:auto val="1"/>
        <c:lblAlgn val="ctr"/>
        <c:lblOffset val="100"/>
      </c:catAx>
      <c:valAx>
        <c:axId val="7587584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Titles</a:t>
                </a:r>
              </a:p>
            </c:rich>
          </c:tx>
        </c:title>
        <c:numFmt formatCode="#,##0" sourceLinked="0"/>
        <c:tickLblPos val="nextTo"/>
        <c:crossAx val="758743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C52B8-E9A4-43DB-82C7-2EF14940D64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62BA31-B3C9-4C8D-9ED5-5825E80E8E74}">
      <dgm:prSet phldrT="[Text]"/>
      <dgm:spPr/>
      <dgm:t>
        <a:bodyPr/>
        <a:lstStyle/>
        <a:p>
          <a:r>
            <a:rPr lang="en-US" dirty="0" smtClean="0"/>
            <a:t>Political</a:t>
          </a:r>
          <a:endParaRPr lang="en-US" dirty="0"/>
        </a:p>
      </dgm:t>
    </dgm:pt>
    <dgm:pt modelId="{1028A979-BE99-48C1-ABF2-C60E9F7118FF}" type="parTrans" cxnId="{6AD6632D-8DFD-4B94-AF44-0121A34231C0}">
      <dgm:prSet/>
      <dgm:spPr/>
      <dgm:t>
        <a:bodyPr/>
        <a:lstStyle/>
        <a:p>
          <a:endParaRPr lang="en-US"/>
        </a:p>
      </dgm:t>
    </dgm:pt>
    <dgm:pt modelId="{22B25E04-10C3-48F3-A5D4-D54F882FB6AB}" type="sibTrans" cxnId="{6AD6632D-8DFD-4B94-AF44-0121A34231C0}">
      <dgm:prSet/>
      <dgm:spPr/>
      <dgm:t>
        <a:bodyPr/>
        <a:lstStyle/>
        <a:p>
          <a:endParaRPr lang="en-US"/>
        </a:p>
      </dgm:t>
    </dgm:pt>
    <dgm:pt modelId="{96F79FD3-4484-4854-995A-D7CA6DD00722}">
      <dgm:prSet phldrT="[Text]"/>
      <dgm:spPr/>
      <dgm:t>
        <a:bodyPr/>
        <a:lstStyle/>
        <a:p>
          <a:r>
            <a:rPr lang="en-US" dirty="0" smtClean="0"/>
            <a:t>In-copyright titles will require a </a:t>
          </a:r>
          <a:r>
            <a:rPr lang="en-US" b="1" i="1" dirty="0" smtClean="0">
              <a:solidFill>
                <a:schemeClr val="accent1"/>
              </a:solidFill>
            </a:rPr>
            <a:t>print supply chain </a:t>
          </a:r>
          <a:r>
            <a:rPr lang="en-US" dirty="0" smtClean="0"/>
            <a:t>for foreseeable future</a:t>
          </a:r>
          <a:endParaRPr lang="en-US" dirty="0"/>
        </a:p>
      </dgm:t>
    </dgm:pt>
    <dgm:pt modelId="{D344D864-52A5-4845-910E-623C2E5E0874}" type="parTrans" cxnId="{84FB451F-0DE8-40D1-8E9E-BC837EDC1843}">
      <dgm:prSet/>
      <dgm:spPr/>
      <dgm:t>
        <a:bodyPr/>
        <a:lstStyle/>
        <a:p>
          <a:endParaRPr lang="en-US"/>
        </a:p>
      </dgm:t>
    </dgm:pt>
    <dgm:pt modelId="{87DE164E-373F-49C9-9803-F99F9175424C}" type="sibTrans" cxnId="{84FB451F-0DE8-40D1-8E9E-BC837EDC1843}">
      <dgm:prSet/>
      <dgm:spPr/>
      <dgm:t>
        <a:bodyPr/>
        <a:lstStyle/>
        <a:p>
          <a:endParaRPr lang="en-US"/>
        </a:p>
      </dgm:t>
    </dgm:pt>
    <dgm:pt modelId="{5C795207-34C2-48A6-9AFC-77907AD144F7}">
      <dgm:prSet phldrT="[Text]"/>
      <dgm:spPr/>
      <dgm:t>
        <a:bodyPr/>
        <a:lstStyle/>
        <a:p>
          <a:r>
            <a:rPr lang="en-US" dirty="0" smtClean="0"/>
            <a:t>Cultural</a:t>
          </a:r>
          <a:endParaRPr lang="en-US" dirty="0"/>
        </a:p>
      </dgm:t>
    </dgm:pt>
    <dgm:pt modelId="{E12FDA9B-00D7-4338-B3FF-7555217B8A4A}" type="parTrans" cxnId="{7488099A-E99B-46A6-80CC-1719281416EF}">
      <dgm:prSet/>
      <dgm:spPr/>
      <dgm:t>
        <a:bodyPr/>
        <a:lstStyle/>
        <a:p>
          <a:endParaRPr lang="en-US"/>
        </a:p>
      </dgm:t>
    </dgm:pt>
    <dgm:pt modelId="{E737B2E5-3EA1-4512-A481-26891635F40E}" type="sibTrans" cxnId="{7488099A-E99B-46A6-80CC-1719281416EF}">
      <dgm:prSet/>
      <dgm:spPr/>
      <dgm:t>
        <a:bodyPr/>
        <a:lstStyle/>
        <a:p>
          <a:endParaRPr lang="en-US"/>
        </a:p>
      </dgm:t>
    </dgm:pt>
    <dgm:pt modelId="{C84FFA1F-8A2F-4505-8FDE-DE1157EF32CC}">
      <dgm:prSet phldrT="[Text]"/>
      <dgm:spPr/>
      <dgm:t>
        <a:bodyPr/>
        <a:lstStyle/>
        <a:p>
          <a:r>
            <a:rPr lang="en-US" dirty="0" smtClean="0"/>
            <a:t>Shared print </a:t>
          </a:r>
          <a:r>
            <a:rPr lang="en-US" b="1" i="1" dirty="0" smtClean="0">
              <a:solidFill>
                <a:schemeClr val="accent1"/>
              </a:solidFill>
            </a:rPr>
            <a:t>supplier role more socially acceptable </a:t>
          </a:r>
          <a:r>
            <a:rPr lang="en-US" dirty="0" smtClean="0"/>
            <a:t>than shared print consumer role</a:t>
          </a:r>
          <a:endParaRPr lang="en-US" dirty="0"/>
        </a:p>
      </dgm:t>
    </dgm:pt>
    <dgm:pt modelId="{018F7B32-8A33-4EEF-B7AF-00C8FE15064E}" type="parTrans" cxnId="{144D796D-9DA7-4199-B8CF-05EE2B2FC7DF}">
      <dgm:prSet/>
      <dgm:spPr/>
      <dgm:t>
        <a:bodyPr/>
        <a:lstStyle/>
        <a:p>
          <a:endParaRPr lang="en-US"/>
        </a:p>
      </dgm:t>
    </dgm:pt>
    <dgm:pt modelId="{9A3FC68B-F32C-48E7-A396-6720C431977F}" type="sibTrans" cxnId="{144D796D-9DA7-4199-B8CF-05EE2B2FC7DF}">
      <dgm:prSet/>
      <dgm:spPr/>
      <dgm:t>
        <a:bodyPr/>
        <a:lstStyle/>
        <a:p>
          <a:endParaRPr lang="en-US"/>
        </a:p>
      </dgm:t>
    </dgm:pt>
    <dgm:pt modelId="{4676730C-AD87-414C-A37A-6FDD27FF8319}">
      <dgm:prSet phldrT="[Text]"/>
      <dgm:spPr/>
      <dgm:t>
        <a:bodyPr/>
        <a:lstStyle/>
        <a:p>
          <a:r>
            <a:rPr lang="en-US" dirty="0" smtClean="0"/>
            <a:t>Technical</a:t>
          </a:r>
          <a:endParaRPr lang="en-US" dirty="0"/>
        </a:p>
      </dgm:t>
    </dgm:pt>
    <dgm:pt modelId="{0EE216A8-6414-4306-82EA-64AA46796F53}" type="parTrans" cxnId="{CE0CA3CE-48B9-46A3-ABBF-0FAE3E3610B5}">
      <dgm:prSet/>
      <dgm:spPr/>
      <dgm:t>
        <a:bodyPr/>
        <a:lstStyle/>
        <a:p>
          <a:endParaRPr lang="en-US"/>
        </a:p>
      </dgm:t>
    </dgm:pt>
    <dgm:pt modelId="{25FD1FF9-05AA-4674-948D-FF943444636E}" type="sibTrans" cxnId="{CE0CA3CE-48B9-46A3-ABBF-0FAE3E3610B5}">
      <dgm:prSet/>
      <dgm:spPr/>
      <dgm:t>
        <a:bodyPr/>
        <a:lstStyle/>
        <a:p>
          <a:endParaRPr lang="en-US"/>
        </a:p>
      </dgm:t>
    </dgm:pt>
    <dgm:pt modelId="{8326E496-2934-4D2F-B7E3-F5CAFA4478A9}">
      <dgm:prSet phldrT="[Text]"/>
      <dgm:spPr/>
      <dgm:t>
        <a:bodyPr/>
        <a:lstStyle/>
        <a:p>
          <a:r>
            <a:rPr lang="en-US" dirty="0" smtClean="0"/>
            <a:t>Structural</a:t>
          </a:r>
          <a:endParaRPr lang="en-US" dirty="0"/>
        </a:p>
      </dgm:t>
    </dgm:pt>
    <dgm:pt modelId="{BF96F2BD-E855-4E14-980B-039C5DA93F7B}" type="parTrans" cxnId="{AEFB3327-CB1B-42DF-8212-177785BACEDC}">
      <dgm:prSet/>
      <dgm:spPr/>
      <dgm:t>
        <a:bodyPr/>
        <a:lstStyle/>
        <a:p>
          <a:endParaRPr lang="en-US"/>
        </a:p>
      </dgm:t>
    </dgm:pt>
    <dgm:pt modelId="{CA332F7F-B0CB-4350-BD1F-AD7E3D585E5C}" type="sibTrans" cxnId="{AEFB3327-CB1B-42DF-8212-177785BACEDC}">
      <dgm:prSet/>
      <dgm:spPr/>
      <dgm:t>
        <a:bodyPr/>
        <a:lstStyle/>
        <a:p>
          <a:endParaRPr lang="en-US"/>
        </a:p>
      </dgm:t>
    </dgm:pt>
    <dgm:pt modelId="{CA786165-339E-4D05-ACCF-0FC0E3AEAA2A}">
      <dgm:prSet phldrT="[Text]"/>
      <dgm:spPr/>
      <dgm:t>
        <a:bodyPr/>
        <a:lstStyle/>
        <a:p>
          <a:r>
            <a:rPr lang="en-US" b="1" i="1" dirty="0" smtClean="0">
              <a:solidFill>
                <a:schemeClr val="accent1"/>
              </a:solidFill>
            </a:rPr>
            <a:t>Bi-lateral agreements  </a:t>
          </a:r>
          <a:r>
            <a:rPr lang="en-US" dirty="0" smtClean="0"/>
            <a:t>(one consumer, one supplier) </a:t>
          </a:r>
          <a:r>
            <a:rPr lang="en-US" b="1" i="1" dirty="0" smtClean="0">
              <a:solidFill>
                <a:schemeClr val="accent1"/>
              </a:solidFill>
            </a:rPr>
            <a:t>won’t produce sufficient value</a:t>
          </a:r>
          <a:endParaRPr lang="en-US" b="1" i="1" dirty="0">
            <a:solidFill>
              <a:schemeClr val="accent1"/>
            </a:solidFill>
          </a:endParaRPr>
        </a:p>
      </dgm:t>
    </dgm:pt>
    <dgm:pt modelId="{DA6AEA18-8E29-49E6-9DED-EFEE8690278D}" type="parTrans" cxnId="{3104CF11-F6BD-4C5B-896A-0399C492D8D3}">
      <dgm:prSet/>
      <dgm:spPr/>
      <dgm:t>
        <a:bodyPr/>
        <a:lstStyle/>
        <a:p>
          <a:endParaRPr lang="en-US"/>
        </a:p>
      </dgm:t>
    </dgm:pt>
    <dgm:pt modelId="{C9C81BAF-83BD-41A6-9370-FC2E31F04F4A}" type="sibTrans" cxnId="{3104CF11-F6BD-4C5B-896A-0399C492D8D3}">
      <dgm:prSet/>
      <dgm:spPr/>
      <dgm:t>
        <a:bodyPr/>
        <a:lstStyle/>
        <a:p>
          <a:endParaRPr lang="en-US"/>
        </a:p>
      </dgm:t>
    </dgm:pt>
    <dgm:pt modelId="{77253CF4-52F0-4C8C-B48D-84070FFEBEC3}">
      <dgm:prSet/>
      <dgm:spPr/>
      <dgm:t>
        <a:bodyPr/>
        <a:lstStyle/>
        <a:p>
          <a:r>
            <a:rPr lang="en-US" dirty="0" smtClean="0"/>
            <a:t>Print preservation </a:t>
          </a:r>
          <a:r>
            <a:rPr lang="en-US" b="1" i="1" dirty="0" smtClean="0">
              <a:solidFill>
                <a:schemeClr val="accent1"/>
              </a:solidFill>
            </a:rPr>
            <a:t>infrastructure latent, not explicit </a:t>
          </a:r>
          <a:r>
            <a:rPr lang="en-US" dirty="0" smtClean="0"/>
            <a:t>or actionable</a:t>
          </a:r>
          <a:endParaRPr lang="en-US" dirty="0"/>
        </a:p>
      </dgm:t>
    </dgm:pt>
    <dgm:pt modelId="{BD4C1CCB-9C29-4269-B483-8ACB49B94A5A}" type="parTrans" cxnId="{834217E5-FAF9-4A9D-840E-6C3E49B34F72}">
      <dgm:prSet/>
      <dgm:spPr/>
      <dgm:t>
        <a:bodyPr/>
        <a:lstStyle/>
        <a:p>
          <a:endParaRPr lang="en-US"/>
        </a:p>
      </dgm:t>
    </dgm:pt>
    <dgm:pt modelId="{31D4B822-E5F3-47E6-8CE6-C2B52762BFC1}" type="sibTrans" cxnId="{834217E5-FAF9-4A9D-840E-6C3E49B34F72}">
      <dgm:prSet/>
      <dgm:spPr/>
      <dgm:t>
        <a:bodyPr/>
        <a:lstStyle/>
        <a:p>
          <a:endParaRPr lang="en-US"/>
        </a:p>
      </dgm:t>
    </dgm:pt>
    <dgm:pt modelId="{8D071CCB-7D83-4AD0-A1A3-B16FDA653174}" type="pres">
      <dgm:prSet presAssocID="{CCBC52B8-E9A4-43DB-82C7-2EF14940D6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087BC2-276D-4A8D-9842-31451FB02039}" type="pres">
      <dgm:prSet presAssocID="{D662BA31-B3C9-4C8D-9ED5-5825E80E8E74}" presName="linNode" presStyleCnt="0"/>
      <dgm:spPr/>
    </dgm:pt>
    <dgm:pt modelId="{187024C0-79A5-4E79-B321-0BBE021C0C82}" type="pres">
      <dgm:prSet presAssocID="{D662BA31-B3C9-4C8D-9ED5-5825E80E8E74}" presName="parentText" presStyleLbl="node1" presStyleIdx="0" presStyleCnt="4" custScaleX="79233" custScaleY="714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ED413-F95F-463E-9B0E-BD6164DD9B50}" type="pres">
      <dgm:prSet presAssocID="{D662BA31-B3C9-4C8D-9ED5-5825E80E8E7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016AA-E347-4A19-940A-DE3CEFA423D4}" type="pres">
      <dgm:prSet presAssocID="{22B25E04-10C3-48F3-A5D4-D54F882FB6AB}" presName="sp" presStyleCnt="0"/>
      <dgm:spPr/>
    </dgm:pt>
    <dgm:pt modelId="{A5D9992C-92ED-434E-93BD-6FA7561DBDBE}" type="pres">
      <dgm:prSet presAssocID="{5C795207-34C2-48A6-9AFC-77907AD144F7}" presName="linNode" presStyleCnt="0"/>
      <dgm:spPr/>
    </dgm:pt>
    <dgm:pt modelId="{B8790F78-E0DE-4CE6-8CE4-9BCCDEF8D0E1}" type="pres">
      <dgm:prSet presAssocID="{5C795207-34C2-48A6-9AFC-77907AD144F7}" presName="parentText" presStyleLbl="node1" presStyleIdx="1" presStyleCnt="4" custScaleX="79093" custScaleY="667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47B4E-AFED-4555-B22C-C03E83F9D2D5}" type="pres">
      <dgm:prSet presAssocID="{5C795207-34C2-48A6-9AFC-77907AD144F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4C993-BFF6-4CD2-8B09-3BF70726C4A8}" type="pres">
      <dgm:prSet presAssocID="{E737B2E5-3EA1-4512-A481-26891635F40E}" presName="sp" presStyleCnt="0"/>
      <dgm:spPr/>
    </dgm:pt>
    <dgm:pt modelId="{AE50E067-DCE9-49EB-89C2-182CAFFE9A7D}" type="pres">
      <dgm:prSet presAssocID="{4676730C-AD87-414C-A37A-6FDD27FF8319}" presName="linNode" presStyleCnt="0"/>
      <dgm:spPr/>
    </dgm:pt>
    <dgm:pt modelId="{9FE2BC55-3476-4705-B844-95055AB2D1DB}" type="pres">
      <dgm:prSet presAssocID="{4676730C-AD87-414C-A37A-6FDD27FF8319}" presName="parentText" presStyleLbl="node1" presStyleIdx="2" presStyleCnt="4" custScaleX="79233" custScaleY="698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D924F-60E6-4698-BE5F-88A0537812B2}" type="pres">
      <dgm:prSet presAssocID="{4676730C-AD87-414C-A37A-6FDD27FF831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5DCD5-8815-4FDE-AC7D-C7DCA837584F}" type="pres">
      <dgm:prSet presAssocID="{25FD1FF9-05AA-4674-948D-FF943444636E}" presName="sp" presStyleCnt="0"/>
      <dgm:spPr/>
    </dgm:pt>
    <dgm:pt modelId="{433612FB-ACAE-43E7-8EED-44B36DD546A7}" type="pres">
      <dgm:prSet presAssocID="{8326E496-2934-4D2F-B7E3-F5CAFA4478A9}" presName="linNode" presStyleCnt="0"/>
      <dgm:spPr/>
    </dgm:pt>
    <dgm:pt modelId="{EDEEBA2C-D625-424D-BC46-F8B08C7EBA91}" type="pres">
      <dgm:prSet presAssocID="{8326E496-2934-4D2F-B7E3-F5CAFA4478A9}" presName="parentText" presStyleLbl="node1" presStyleIdx="3" presStyleCnt="4" custScaleX="79233" custScaleY="674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051F8-90FB-4CAE-9112-6A16A5C774DA}" type="pres">
      <dgm:prSet presAssocID="{8326E496-2934-4D2F-B7E3-F5CAFA4478A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88CCD0-FFB9-4DFC-9910-9034758BBEBA}" type="presOf" srcId="{4676730C-AD87-414C-A37A-6FDD27FF8319}" destId="{9FE2BC55-3476-4705-B844-95055AB2D1DB}" srcOrd="0" destOrd="0" presId="urn:microsoft.com/office/officeart/2005/8/layout/vList5"/>
    <dgm:cxn modelId="{2AA99A51-A829-4709-9545-91306506F318}" type="presOf" srcId="{77253CF4-52F0-4C8C-B48D-84070FFEBEC3}" destId="{502D924F-60E6-4698-BE5F-88A0537812B2}" srcOrd="0" destOrd="0" presId="urn:microsoft.com/office/officeart/2005/8/layout/vList5"/>
    <dgm:cxn modelId="{76414BDB-DA2C-40C8-9258-11781B151EA0}" type="presOf" srcId="{96F79FD3-4484-4854-995A-D7CA6DD00722}" destId="{847ED413-F95F-463E-9B0E-BD6164DD9B50}" srcOrd="0" destOrd="0" presId="urn:microsoft.com/office/officeart/2005/8/layout/vList5"/>
    <dgm:cxn modelId="{4B217AC3-DC21-4EB4-9758-095FB9ACE34E}" type="presOf" srcId="{CCBC52B8-E9A4-43DB-82C7-2EF14940D644}" destId="{8D071CCB-7D83-4AD0-A1A3-B16FDA653174}" srcOrd="0" destOrd="0" presId="urn:microsoft.com/office/officeart/2005/8/layout/vList5"/>
    <dgm:cxn modelId="{84FB451F-0DE8-40D1-8E9E-BC837EDC1843}" srcId="{D662BA31-B3C9-4C8D-9ED5-5825E80E8E74}" destId="{96F79FD3-4484-4854-995A-D7CA6DD00722}" srcOrd="0" destOrd="0" parTransId="{D344D864-52A5-4845-910E-623C2E5E0874}" sibTransId="{87DE164E-373F-49C9-9803-F99F9175424C}"/>
    <dgm:cxn modelId="{834217E5-FAF9-4A9D-840E-6C3E49B34F72}" srcId="{4676730C-AD87-414C-A37A-6FDD27FF8319}" destId="{77253CF4-52F0-4C8C-B48D-84070FFEBEC3}" srcOrd="0" destOrd="0" parTransId="{BD4C1CCB-9C29-4269-B483-8ACB49B94A5A}" sibTransId="{31D4B822-E5F3-47E6-8CE6-C2B52762BFC1}"/>
    <dgm:cxn modelId="{51CB0137-CFB2-4CA9-AF4A-EB2C0418DBF0}" type="presOf" srcId="{5C795207-34C2-48A6-9AFC-77907AD144F7}" destId="{B8790F78-E0DE-4CE6-8CE4-9BCCDEF8D0E1}" srcOrd="0" destOrd="0" presId="urn:microsoft.com/office/officeart/2005/8/layout/vList5"/>
    <dgm:cxn modelId="{7DC5252A-ADCB-4263-A994-C07142DEB886}" type="presOf" srcId="{CA786165-339E-4D05-ACCF-0FC0E3AEAA2A}" destId="{A77051F8-90FB-4CAE-9112-6A16A5C774DA}" srcOrd="0" destOrd="0" presId="urn:microsoft.com/office/officeart/2005/8/layout/vList5"/>
    <dgm:cxn modelId="{C222E6E6-D209-4337-B7FF-3D49EA8D565A}" type="presOf" srcId="{D662BA31-B3C9-4C8D-9ED5-5825E80E8E74}" destId="{187024C0-79A5-4E79-B321-0BBE021C0C82}" srcOrd="0" destOrd="0" presId="urn:microsoft.com/office/officeart/2005/8/layout/vList5"/>
    <dgm:cxn modelId="{CE0CA3CE-48B9-46A3-ABBF-0FAE3E3610B5}" srcId="{CCBC52B8-E9A4-43DB-82C7-2EF14940D644}" destId="{4676730C-AD87-414C-A37A-6FDD27FF8319}" srcOrd="2" destOrd="0" parTransId="{0EE216A8-6414-4306-82EA-64AA46796F53}" sibTransId="{25FD1FF9-05AA-4674-948D-FF943444636E}"/>
    <dgm:cxn modelId="{AEFB3327-CB1B-42DF-8212-177785BACEDC}" srcId="{CCBC52B8-E9A4-43DB-82C7-2EF14940D644}" destId="{8326E496-2934-4D2F-B7E3-F5CAFA4478A9}" srcOrd="3" destOrd="0" parTransId="{BF96F2BD-E855-4E14-980B-039C5DA93F7B}" sibTransId="{CA332F7F-B0CB-4350-BD1F-AD7E3D585E5C}"/>
    <dgm:cxn modelId="{6AD6632D-8DFD-4B94-AF44-0121A34231C0}" srcId="{CCBC52B8-E9A4-43DB-82C7-2EF14940D644}" destId="{D662BA31-B3C9-4C8D-9ED5-5825E80E8E74}" srcOrd="0" destOrd="0" parTransId="{1028A979-BE99-48C1-ABF2-C60E9F7118FF}" sibTransId="{22B25E04-10C3-48F3-A5D4-D54F882FB6AB}"/>
    <dgm:cxn modelId="{06441607-BBDD-4FC0-ADFA-3E9C22927EEC}" type="presOf" srcId="{C84FFA1F-8A2F-4505-8FDE-DE1157EF32CC}" destId="{D6C47B4E-AFED-4555-B22C-C03E83F9D2D5}" srcOrd="0" destOrd="0" presId="urn:microsoft.com/office/officeart/2005/8/layout/vList5"/>
    <dgm:cxn modelId="{144D796D-9DA7-4199-B8CF-05EE2B2FC7DF}" srcId="{5C795207-34C2-48A6-9AFC-77907AD144F7}" destId="{C84FFA1F-8A2F-4505-8FDE-DE1157EF32CC}" srcOrd="0" destOrd="0" parTransId="{018F7B32-8A33-4EEF-B7AF-00C8FE15064E}" sibTransId="{9A3FC68B-F32C-48E7-A396-6720C431977F}"/>
    <dgm:cxn modelId="{3104CF11-F6BD-4C5B-896A-0399C492D8D3}" srcId="{8326E496-2934-4D2F-B7E3-F5CAFA4478A9}" destId="{CA786165-339E-4D05-ACCF-0FC0E3AEAA2A}" srcOrd="0" destOrd="0" parTransId="{DA6AEA18-8E29-49E6-9DED-EFEE8690278D}" sibTransId="{C9C81BAF-83BD-41A6-9370-FC2E31F04F4A}"/>
    <dgm:cxn modelId="{BCA37C19-B787-4BA1-B4B0-DAFF6FF4FAF4}" type="presOf" srcId="{8326E496-2934-4D2F-B7E3-F5CAFA4478A9}" destId="{EDEEBA2C-D625-424D-BC46-F8B08C7EBA91}" srcOrd="0" destOrd="0" presId="urn:microsoft.com/office/officeart/2005/8/layout/vList5"/>
    <dgm:cxn modelId="{7488099A-E99B-46A6-80CC-1719281416EF}" srcId="{CCBC52B8-E9A4-43DB-82C7-2EF14940D644}" destId="{5C795207-34C2-48A6-9AFC-77907AD144F7}" srcOrd="1" destOrd="0" parTransId="{E12FDA9B-00D7-4338-B3FF-7555217B8A4A}" sibTransId="{E737B2E5-3EA1-4512-A481-26891635F40E}"/>
    <dgm:cxn modelId="{05587D5F-42CD-4BFD-8D09-6B7ED34606C9}" type="presParOf" srcId="{8D071CCB-7D83-4AD0-A1A3-B16FDA653174}" destId="{B6087BC2-276D-4A8D-9842-31451FB02039}" srcOrd="0" destOrd="0" presId="urn:microsoft.com/office/officeart/2005/8/layout/vList5"/>
    <dgm:cxn modelId="{1B1EEC94-C154-47EE-B98D-2A76DBB26AB6}" type="presParOf" srcId="{B6087BC2-276D-4A8D-9842-31451FB02039}" destId="{187024C0-79A5-4E79-B321-0BBE021C0C82}" srcOrd="0" destOrd="0" presId="urn:microsoft.com/office/officeart/2005/8/layout/vList5"/>
    <dgm:cxn modelId="{DABB421F-F4D0-4E37-B67C-C53862822AA8}" type="presParOf" srcId="{B6087BC2-276D-4A8D-9842-31451FB02039}" destId="{847ED413-F95F-463E-9B0E-BD6164DD9B50}" srcOrd="1" destOrd="0" presId="urn:microsoft.com/office/officeart/2005/8/layout/vList5"/>
    <dgm:cxn modelId="{74E82882-4EEC-4751-B737-704E7CF1E177}" type="presParOf" srcId="{8D071CCB-7D83-4AD0-A1A3-B16FDA653174}" destId="{881016AA-E347-4A19-940A-DE3CEFA423D4}" srcOrd="1" destOrd="0" presId="urn:microsoft.com/office/officeart/2005/8/layout/vList5"/>
    <dgm:cxn modelId="{F3A63359-2788-4506-9484-CC04D5FD79B4}" type="presParOf" srcId="{8D071CCB-7D83-4AD0-A1A3-B16FDA653174}" destId="{A5D9992C-92ED-434E-93BD-6FA7561DBDBE}" srcOrd="2" destOrd="0" presId="urn:microsoft.com/office/officeart/2005/8/layout/vList5"/>
    <dgm:cxn modelId="{05B838B7-534A-4E71-866C-44FEB89DC3B1}" type="presParOf" srcId="{A5D9992C-92ED-434E-93BD-6FA7561DBDBE}" destId="{B8790F78-E0DE-4CE6-8CE4-9BCCDEF8D0E1}" srcOrd="0" destOrd="0" presId="urn:microsoft.com/office/officeart/2005/8/layout/vList5"/>
    <dgm:cxn modelId="{FBAE10E5-076B-4F2B-B13A-FFDE00E6BA18}" type="presParOf" srcId="{A5D9992C-92ED-434E-93BD-6FA7561DBDBE}" destId="{D6C47B4E-AFED-4555-B22C-C03E83F9D2D5}" srcOrd="1" destOrd="0" presId="urn:microsoft.com/office/officeart/2005/8/layout/vList5"/>
    <dgm:cxn modelId="{C3B662D9-7BDF-4097-9DA6-C0DEC7BC255F}" type="presParOf" srcId="{8D071CCB-7D83-4AD0-A1A3-B16FDA653174}" destId="{20A4C993-BFF6-4CD2-8B09-3BF70726C4A8}" srcOrd="3" destOrd="0" presId="urn:microsoft.com/office/officeart/2005/8/layout/vList5"/>
    <dgm:cxn modelId="{414D7672-59F2-48F3-823E-D17412C2FC67}" type="presParOf" srcId="{8D071CCB-7D83-4AD0-A1A3-B16FDA653174}" destId="{AE50E067-DCE9-49EB-89C2-182CAFFE9A7D}" srcOrd="4" destOrd="0" presId="urn:microsoft.com/office/officeart/2005/8/layout/vList5"/>
    <dgm:cxn modelId="{19F86BFB-C5DF-44EA-B999-9E2D8291967D}" type="presParOf" srcId="{AE50E067-DCE9-49EB-89C2-182CAFFE9A7D}" destId="{9FE2BC55-3476-4705-B844-95055AB2D1DB}" srcOrd="0" destOrd="0" presId="urn:microsoft.com/office/officeart/2005/8/layout/vList5"/>
    <dgm:cxn modelId="{74454495-012D-4DFC-867B-C57ADAB7029A}" type="presParOf" srcId="{AE50E067-DCE9-49EB-89C2-182CAFFE9A7D}" destId="{502D924F-60E6-4698-BE5F-88A0537812B2}" srcOrd="1" destOrd="0" presId="urn:microsoft.com/office/officeart/2005/8/layout/vList5"/>
    <dgm:cxn modelId="{A37BF297-727F-4D6C-8ABD-6F00E0DFBE99}" type="presParOf" srcId="{8D071CCB-7D83-4AD0-A1A3-B16FDA653174}" destId="{3EC5DCD5-8815-4FDE-AC7D-C7DCA837584F}" srcOrd="5" destOrd="0" presId="urn:microsoft.com/office/officeart/2005/8/layout/vList5"/>
    <dgm:cxn modelId="{B9209427-FB32-4702-BF66-09D6CDE9B46B}" type="presParOf" srcId="{8D071CCB-7D83-4AD0-A1A3-B16FDA653174}" destId="{433612FB-ACAE-43E7-8EED-44B36DD546A7}" srcOrd="6" destOrd="0" presId="urn:microsoft.com/office/officeart/2005/8/layout/vList5"/>
    <dgm:cxn modelId="{FD0FADDA-4015-4DE8-927E-34BE32D68B88}" type="presParOf" srcId="{433612FB-ACAE-43E7-8EED-44B36DD546A7}" destId="{EDEEBA2C-D625-424D-BC46-F8B08C7EBA91}" srcOrd="0" destOrd="0" presId="urn:microsoft.com/office/officeart/2005/8/layout/vList5"/>
    <dgm:cxn modelId="{89FF74C5-CD29-4D11-93E9-4BEA18D99445}" type="presParOf" srcId="{433612FB-ACAE-43E7-8EED-44B36DD546A7}" destId="{A77051F8-90FB-4CAE-9112-6A16A5C774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0.80214</cdr:x>
      <cdr:y>0</cdr:y>
    </cdr:from>
    <cdr:to>
      <cdr:x>0.92086</cdr:x>
      <cdr:y>0.2176</cdr:y>
    </cdr:to>
    <cdr:sp macro="" textlink="">
      <cdr:nvSpPr>
        <cdr:cNvPr id="5" name="Straight Arrow Connector 4"/>
        <cdr:cNvSpPr/>
      </cdr:nvSpPr>
      <cdr:spPr bwMode="auto">
        <a:xfrm xmlns:a="http://schemas.openxmlformats.org/drawingml/2006/main">
          <a:off x="6178550" y="-825500"/>
          <a:ext cx="914400" cy="9144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  <a:sp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0.00907</cdr:x>
      <cdr:y>0.88889</cdr:y>
    </cdr:from>
    <cdr:to>
      <cdr:x>0.16862</cdr:x>
      <cdr:y>0.96228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4876800"/>
          <a:ext cx="1340914" cy="402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N = 3.4M</a:t>
          </a:r>
          <a:r>
            <a:rPr lang="en-US" sz="1600" b="1" baseline="0" dirty="0"/>
            <a:t> </a:t>
          </a:r>
          <a:r>
            <a:rPr lang="en-US" sz="1600" b="1" baseline="0" dirty="0" smtClean="0"/>
            <a:t>digitized titles</a:t>
          </a:r>
          <a:endParaRPr lang="en-US" sz="1600" b="1" baseline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366BF07F-F275-4807-B382-CF03A1C972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6088" y="720725"/>
            <a:ext cx="3422650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3573463"/>
            <a:ext cx="548640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32CF4C4C-19F4-4555-84AC-DDCE43DBCD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6088" y="720725"/>
            <a:ext cx="3422650" cy="256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have had the rare pleasure and privilege over the last year to work with Carol Mandel and Bob Wolven on a project examining the feasibility of increasing institutional reliance on shared print repositories, focusing</a:t>
            </a:r>
            <a:r>
              <a:rPr lang="en-US" baseline="0" dirty="0" smtClean="0"/>
              <a:t> in particular on retrospective book collections.  This represents a ‘change in emphasis’ insofar as most discussion around shared print management has focused on print journal </a:t>
            </a:r>
            <a:r>
              <a:rPr lang="en-US" baseline="0" dirty="0" err="1" smtClean="0"/>
              <a:t>backfiles</a:t>
            </a:r>
            <a:r>
              <a:rPr lang="en-US" baseline="0" dirty="0" smtClean="0"/>
              <a:t>, and not on books.  It has been a challenging and rewarding experience and I look forward to sharing some of the key findings from our analysis with you this morning, especially as they relate to near-term opportunities for collective action within the research library community.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first I want to offer some general remarks on the theme of this symposium, touching (obliquely) on some issues raised by Adrian and Michael.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794A-F126-4747-8641-B45AADA469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794A-F126-4747-8641-B45AADA469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794A-F126-4747-8641-B45AADA469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794A-F126-4747-8641-B45AADA469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720725"/>
            <a:ext cx="3425825" cy="2568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2178B5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5" name="Picture 14" descr="white logo 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FF7600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0" name="Picture 19" descr="white logo 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2178B5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8099423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6200" y="6429813"/>
            <a:ext cx="51816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Change in Emphasis:  Shared Print Environment</a:t>
            </a:r>
            <a:r>
              <a:rPr lang="en-US" sz="1400" baseline="0" dirty="0" smtClean="0">
                <a:solidFill>
                  <a:schemeClr val="bg1"/>
                </a:solidFill>
              </a:rPr>
              <a:t> (Malpas)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6160" y="6429813"/>
            <a:ext cx="609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5253E6-0D86-47EB-BF61-A414C79F0A85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54" r:id="rId5"/>
    <p:sldLayoutId id="2147483658" r:id="rId6"/>
    <p:sldLayoutId id="2147483657" r:id="rId7"/>
    <p:sldLayoutId id="2147483672" r:id="rId8"/>
    <p:sldLayoutId id="2147483673" r:id="rId9"/>
    <p:sldLayoutId id="2147483671" r:id="rId10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178B5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4000">
                <a:srgbClr val="FF7600"/>
              </a:gs>
              <a:gs pos="97000">
                <a:schemeClr val="tx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7702551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6429813"/>
            <a:ext cx="5181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Presentation 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6160" y="6429813"/>
            <a:ext cx="609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5253E6-0D86-47EB-BF61-A414C79F0A85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4" r:id="rId8"/>
    <p:sldLayoutId id="2147483675" r:id="rId9"/>
    <p:sldLayoutId id="2147483676" r:id="rId10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600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200400" y="915988"/>
            <a:ext cx="5570537" cy="1751012"/>
          </a:xfrm>
        </p:spPr>
        <p:txBody>
          <a:bodyPr/>
          <a:lstStyle/>
          <a:p>
            <a:r>
              <a:rPr lang="en-US" sz="2800" dirty="0" smtClean="0"/>
              <a:t>Change in Emphasis:  </a:t>
            </a:r>
            <a:br>
              <a:rPr lang="en-US" sz="2800" dirty="0" smtClean="0"/>
            </a:br>
            <a:r>
              <a:rPr lang="en-US" sz="2800" dirty="0" smtClean="0"/>
              <a:t>Shared Print Environment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52800"/>
            <a:ext cx="4572000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sz="2000" dirty="0" smtClean="0"/>
              <a:t>Constance Malpas         	            Program Officer, OCLC Research</a:t>
            </a:r>
          </a:p>
          <a:p>
            <a:r>
              <a:rPr lang="en-US" sz="2000" dirty="0" smtClean="0"/>
              <a:t>RLG Partnership Symposium           </a:t>
            </a:r>
            <a:r>
              <a:rPr lang="en-US" sz="2000" dirty="0" smtClean="0">
                <a:solidFill>
                  <a:schemeClr val="accent1"/>
                </a:solidFill>
              </a:rPr>
              <a:t>“When the Books Leave the Building”   </a:t>
            </a:r>
            <a:r>
              <a:rPr lang="en-US" sz="2000" dirty="0" smtClean="0"/>
              <a:t>Chicago, June 2010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20RLG Partnership Annual Symposium: When the Books Leave the Building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Chicago, June 2010</a:t>
            </a:r>
          </a:p>
          <a:p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99423" cy="4691064"/>
          </a:xfrm>
        </p:spPr>
        <p:txBody>
          <a:bodyPr/>
          <a:lstStyle/>
          <a:p>
            <a:r>
              <a:rPr lang="en-US" dirty="0" smtClean="0"/>
              <a:t>Mass digitized corpus in Hathi </a:t>
            </a:r>
            <a:r>
              <a:rPr lang="en-US" i="1" dirty="0" smtClean="0">
                <a:solidFill>
                  <a:schemeClr val="accent2"/>
                </a:solidFill>
              </a:rPr>
              <a:t>resembles aggregate academic print collection</a:t>
            </a:r>
          </a:p>
          <a:p>
            <a:pPr lvl="1"/>
            <a:r>
              <a:rPr lang="en-US" dirty="0" smtClean="0"/>
              <a:t>Mostly books:  97% of titles</a:t>
            </a:r>
          </a:p>
          <a:p>
            <a:pPr lvl="1"/>
            <a:r>
              <a:rPr lang="en-US" dirty="0" smtClean="0"/>
              <a:t>Chiefly humanities:  50% literature, history &amp; philosophy titles</a:t>
            </a:r>
          </a:p>
          <a:p>
            <a:pPr lvl="1"/>
            <a:r>
              <a:rPr lang="en-US" dirty="0" smtClean="0"/>
              <a:t>Long tail resources, plus core content ; represents “the canon”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Print distribution adequate to support </a:t>
            </a:r>
            <a:r>
              <a:rPr lang="en-US" i="1" dirty="0" smtClean="0">
                <a:solidFill>
                  <a:schemeClr val="accent2"/>
                </a:solidFill>
              </a:rPr>
              <a:t>broad-based reduction in redundant inventory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More than 750K titles </a:t>
            </a:r>
            <a:r>
              <a:rPr lang="en-US" dirty="0" smtClean="0"/>
              <a:t>(23% of corpus) held by at least 99 libraries AND at least one large-scale print preservation repository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More than 1.5M titles </a:t>
            </a:r>
            <a:r>
              <a:rPr lang="en-US" dirty="0" smtClean="0"/>
              <a:t>(46% of corpus) held by at least 25 libraries AND at least one …</a:t>
            </a:r>
          </a:p>
          <a:p>
            <a:pPr lvl="1"/>
            <a:r>
              <a:rPr lang="en-US" dirty="0" smtClean="0"/>
              <a:t>Risk tolerance will determine appropriate level of redundancy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Categories of Public Domain Content in the Hathi Digital Library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34975" y="1447800"/>
          <a:ext cx="8099425" cy="46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8400" y="5943600"/>
            <a:ext cx="2268121" cy="293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current as of April 2010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943600"/>
            <a:ext cx="4034181" cy="394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Total public domain titles: </a:t>
            </a:r>
            <a:r>
              <a:rPr lang="en-US" sz="1800" dirty="0" smtClean="0">
                <a:solidFill>
                  <a:schemeClr val="accent1"/>
                </a:solidFill>
              </a:rPr>
              <a:t>410,321 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371600"/>
            <a:ext cx="2330037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rest?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90600"/>
          <a:ext cx="840422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91000" y="1905000"/>
            <a:ext cx="4267200" cy="2308324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circulation trends in system-wide print collection tell us something about aggregate demand for the </a:t>
            </a:r>
            <a:r>
              <a:rPr lang="en-US" i="1" dirty="0" smtClean="0"/>
              <a:t>in-copyright titles?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5943600"/>
            <a:ext cx="2268121" cy="293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current as of April 2010</a:t>
            </a:r>
            <a:endParaRPr lang="en-US" sz="1200" dirty="0"/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"/>
            <a:ext cx="2330037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 by Subject Area in Aggregate Academic Print Book Collection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457200" y="1295400"/>
          <a:ext cx="7856313" cy="4972258"/>
        </p:xfrm>
        <a:graphic>
          <a:graphicData uri="http://schemas.openxmlformats.org/presentationml/2006/ole">
            <p:oleObj spid="_x0000_s5122" name="Chart" r:id="rId4" imgW="10239404" imgH="6486480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600" y="6019800"/>
            <a:ext cx="3832844" cy="33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Ed O’Neill, </a:t>
            </a:r>
            <a:r>
              <a:rPr lang="en-US" sz="1400" dirty="0" err="1" smtClean="0">
                <a:latin typeface="Calibri" pitchFamily="34" charset="0"/>
              </a:rPr>
              <a:t>OhioLINK</a:t>
            </a:r>
            <a:r>
              <a:rPr lang="en-US" sz="1400" dirty="0" smtClean="0">
                <a:latin typeface="Calibri" pitchFamily="34" charset="0"/>
              </a:rPr>
              <a:t> Aggregate Analysis (2007/8)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3771900" y="3543300"/>
            <a:ext cx="46482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09600" y="5867400"/>
            <a:ext cx="1266693" cy="327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N=27M items</a:t>
            </a:r>
            <a:endParaRPr lang="en-US" sz="1400" dirty="0"/>
          </a:p>
        </p:txBody>
      </p:sp>
      <p:sp>
        <p:nvSpPr>
          <p:cNvPr id="14" name="Left Arrow 13"/>
          <p:cNvSpPr/>
          <p:nvPr/>
        </p:nvSpPr>
        <p:spPr bwMode="auto">
          <a:xfrm>
            <a:off x="5791200" y="1676400"/>
            <a:ext cx="3200400" cy="1066800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Worth investigating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2133600"/>
            <a:ext cx="340158" cy="562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*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438400"/>
            <a:ext cx="34015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*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2819400"/>
            <a:ext cx="26395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*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Library:  impact, in concrete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space recovery of at least </a:t>
            </a:r>
            <a:r>
              <a:rPr lang="en-US" b="1" dirty="0" smtClean="0">
                <a:solidFill>
                  <a:schemeClr val="accent1"/>
                </a:solidFill>
              </a:rPr>
              <a:t>20,000 ASF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</a:t>
            </a:r>
            <a:r>
              <a:rPr lang="en-US" i="1" dirty="0" smtClean="0">
                <a:solidFill>
                  <a:schemeClr val="accent2"/>
                </a:solidFill>
              </a:rPr>
              <a:t>a new research commons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cost avoidance of </a:t>
            </a:r>
            <a:r>
              <a:rPr lang="en-US" b="1" dirty="0" smtClean="0">
                <a:solidFill>
                  <a:schemeClr val="accent1"/>
                </a:solidFill>
              </a:rPr>
              <a:t>~$1M </a:t>
            </a:r>
            <a:r>
              <a:rPr lang="en-US" dirty="0" smtClean="0"/>
              <a:t>for new high-density storage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</a:t>
            </a:r>
            <a:r>
              <a:rPr lang="en-US" i="1" dirty="0" smtClean="0">
                <a:solidFill>
                  <a:schemeClr val="accent2"/>
                </a:solidFill>
              </a:rPr>
              <a:t>capital campaign diverted to commons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cost avoidance of </a:t>
            </a:r>
            <a:r>
              <a:rPr lang="en-US" b="1" dirty="0" smtClean="0">
                <a:solidFill>
                  <a:schemeClr val="accent1"/>
                </a:solidFill>
              </a:rPr>
              <a:t>~$1M </a:t>
            </a:r>
            <a:r>
              <a:rPr lang="en-US" dirty="0" smtClean="0"/>
              <a:t>per year for on-site mgt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>
                <a:solidFill>
                  <a:schemeClr val="accent2"/>
                </a:solidFill>
              </a:rPr>
              <a:t>funds to be redirected to cloud providers</a:t>
            </a:r>
            <a:endParaRPr lang="en-US" dirty="0" smtClean="0"/>
          </a:p>
          <a:p>
            <a:r>
              <a:rPr lang="en-US" dirty="0" smtClean="0"/>
              <a:t>ongoing space reductions sufficient to </a:t>
            </a:r>
            <a:r>
              <a:rPr lang="en-US" dirty="0" smtClean="0">
                <a:solidFill>
                  <a:schemeClr val="accent1"/>
                </a:solidFill>
              </a:rPr>
              <a:t>achieve steady state</a:t>
            </a:r>
            <a:r>
              <a:rPr lang="en-US" dirty="0" smtClean="0"/>
              <a:t> in campus collection 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5638801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0" dirty="0" smtClean="0"/>
              <a:t>Assumes libraries retain locally any digitized title held by &lt;100 libraries; sustained growth in Hathi and Shared Print repositories; </a:t>
            </a:r>
            <a:r>
              <a:rPr lang="en-US" sz="1600" dirty="0" smtClean="0"/>
              <a:t>excludes top 12 ARL institutions.</a:t>
            </a:r>
            <a:endParaRPr lang="en-US" sz="1600" b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7802970" cy="495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US academic research library could achieve: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(surmountable) obstacles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099425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librarian’s dilemma:  what will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urier" pitchFamily="49" charset="0"/>
              </a:rPr>
              <a:t>	“Our library, like many, is in danger of </a:t>
            </a:r>
            <a:r>
              <a:rPr lang="en-US" b="1" i="1" dirty="0" smtClean="0">
                <a:solidFill>
                  <a:srgbClr val="419A3C"/>
                </a:solidFill>
                <a:latin typeface="Courier" pitchFamily="49" charset="0"/>
              </a:rPr>
              <a:t>losing space to other university needs</a:t>
            </a:r>
            <a:r>
              <a:rPr lang="en-US" dirty="0" smtClean="0">
                <a:latin typeface="Courier" pitchFamily="49" charset="0"/>
              </a:rPr>
              <a:t> like classrooms and collaborative spaces. […] they are moving out as much as they can to off-site storage. </a:t>
            </a:r>
            <a:r>
              <a:rPr lang="en-US" b="1" i="1" dirty="0" smtClean="0">
                <a:solidFill>
                  <a:srgbClr val="419A3C"/>
                </a:solidFill>
                <a:latin typeface="Courier" pitchFamily="49" charset="0"/>
              </a:rPr>
              <a:t>I have resisted letting my collection go</a:t>
            </a:r>
            <a:r>
              <a:rPr lang="en-US" dirty="0" smtClean="0">
                <a:latin typeface="Courier" pitchFamily="49" charset="0"/>
              </a:rPr>
              <a:t> – claiming that I hadn’t finished retrospective conversion and that people really needed to browse the collection. But even I might have to give in soon.  I know that Harvard, Columbia and many of the big guys have been doing this battle for a long time.” 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81000" y="1219200"/>
            <a:ext cx="8305800" cy="4876800"/>
          </a:xfrm>
          <a:prstGeom prst="roundRect">
            <a:avLst/>
          </a:prstGeom>
          <a:solidFill>
            <a:srgbClr val="2178B5">
              <a:alpha val="19000"/>
            </a:srgbClr>
          </a:solidFill>
          <a:ln w="25400" cap="flat" cmpd="sng" algn="ctr">
            <a:solidFill>
              <a:srgbClr val="2178B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7462" y="6019800"/>
            <a:ext cx="312297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0" dirty="0" smtClean="0">
                <a:latin typeface="Calibri" pitchFamily="34" charset="0"/>
              </a:rPr>
              <a:t>[via Karen Smith-Yoshimura]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251823" cy="995360"/>
          </a:xfrm>
        </p:spPr>
        <p:txBody>
          <a:bodyPr/>
          <a:lstStyle/>
          <a:p>
            <a:r>
              <a:rPr lang="en-US" dirty="0" smtClean="0"/>
              <a:t>The humanist’s lament: betrayal of values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486400"/>
            <a:ext cx="518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0" dirty="0" smtClean="0"/>
              <a:t>ANU students demonstrate against the </a:t>
            </a:r>
            <a:r>
              <a:rPr lang="en-US" sz="1400" b="0" dirty="0" err="1" smtClean="0"/>
              <a:t>reorganising</a:t>
            </a:r>
            <a:r>
              <a:rPr lang="en-US" sz="1400" b="0" dirty="0" smtClean="0"/>
              <a:t> of humanities courses and increasing pressure on academic staff. Photo: RICHARD BRIGGS, </a:t>
            </a:r>
            <a:r>
              <a:rPr lang="en-US" sz="1400" b="0" i="1" dirty="0" smtClean="0"/>
              <a:t>Canberra Times </a:t>
            </a:r>
            <a:r>
              <a:rPr lang="en-US" sz="1400" b="0" dirty="0" smtClean="0"/>
              <a:t>(May 2010)</a:t>
            </a:r>
            <a:endParaRPr lang="en-US" sz="1400" b="0" dirty="0"/>
          </a:p>
        </p:txBody>
      </p:sp>
      <p:sp>
        <p:nvSpPr>
          <p:cNvPr id="6" name="Rectangle 5"/>
          <p:cNvSpPr/>
          <p:nvPr/>
        </p:nvSpPr>
        <p:spPr>
          <a:xfrm>
            <a:off x="5105400" y="1371600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Disdain</a:t>
            </a:r>
            <a:r>
              <a:rPr lang="en-US" b="0" dirty="0" smtClean="0"/>
              <a:t> for “…a culture of </a:t>
            </a:r>
            <a:r>
              <a:rPr lang="en-US" b="0" dirty="0" err="1" smtClean="0"/>
              <a:t>managerialism</a:t>
            </a:r>
            <a:r>
              <a:rPr lang="en-US" b="0" dirty="0" smtClean="0"/>
              <a:t> that threatens the quality of research and puts extra pressure on academic staff to increase their output”</a:t>
            </a:r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4038600"/>
            <a:ext cx="39624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loss of power, prestige embodied in dislocation of library print collection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14" name="Pentagon 13"/>
          <p:cNvSpPr/>
          <p:nvPr/>
        </p:nvSpPr>
        <p:spPr bwMode="auto">
          <a:xfrm>
            <a:off x="76200" y="1981200"/>
            <a:ext cx="2971800" cy="914400"/>
          </a:xfrm>
          <a:prstGeom prst="homePlate">
            <a:avLst/>
          </a:prstGeom>
          <a:solidFill>
            <a:srgbClr val="FFC000">
              <a:alpha val="6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This man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is not your friend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7226" b="68885"/>
          <a:stretch>
            <a:fillRect/>
          </a:stretch>
        </p:blipFill>
        <p:spPr bwMode="auto">
          <a:xfrm>
            <a:off x="2286000" y="1524000"/>
            <a:ext cx="656932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t="5755"/>
          <a:stretch>
            <a:fillRect/>
          </a:stretch>
        </p:blipFill>
        <p:spPr bwMode="auto">
          <a:xfrm>
            <a:off x="228600" y="3886200"/>
            <a:ext cx="688915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5105400"/>
            <a:ext cx="643149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52400"/>
            <a:ext cx="4009524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4419600" y="2895600"/>
            <a:ext cx="3962400" cy="304800"/>
          </a:xfrm>
          <a:prstGeom prst="roundRect">
            <a:avLst/>
          </a:prstGeom>
          <a:solidFill>
            <a:srgbClr val="FFFF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286000" y="3200400"/>
            <a:ext cx="3962400" cy="304800"/>
          </a:xfrm>
          <a:prstGeom prst="roundRect">
            <a:avLst/>
          </a:prstGeom>
          <a:solidFill>
            <a:srgbClr val="FFFF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28600" y="4419600"/>
            <a:ext cx="4648200" cy="304800"/>
          </a:xfrm>
          <a:prstGeom prst="roundRect">
            <a:avLst/>
          </a:prstGeom>
          <a:solidFill>
            <a:srgbClr val="FFFF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572000" y="4038600"/>
            <a:ext cx="1676400" cy="381000"/>
          </a:xfrm>
          <a:prstGeom prst="roundRect">
            <a:avLst/>
          </a:prstGeom>
          <a:solidFill>
            <a:srgbClr val="FFFF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14600" y="5334000"/>
            <a:ext cx="4724400" cy="304800"/>
          </a:xfrm>
          <a:prstGeom prst="roundRect">
            <a:avLst/>
          </a:prstGeom>
          <a:solidFill>
            <a:srgbClr val="FFFF0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     judgment of peers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7162800" y="3276600"/>
            <a:ext cx="914400" cy="228600"/>
          </a:xfrm>
          <a:prstGeom prst="roundRect">
            <a:avLst/>
          </a:prstGeom>
          <a:solidFill>
            <a:schemeClr val="tx1">
              <a:lumMod val="65000"/>
              <a:lumOff val="35000"/>
              <a:alpha val="9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inscription devices; </a:t>
            </a:r>
            <a:br>
              <a:rPr lang="en-US" dirty="0" smtClean="0"/>
            </a:br>
            <a:r>
              <a:rPr lang="en-US" dirty="0" smtClean="0"/>
              <a:t>                       old descriptive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born-digital monograph?</a:t>
            </a:r>
          </a:p>
          <a:p>
            <a:r>
              <a:rPr lang="en-US" dirty="0" smtClean="0"/>
              <a:t>A print book with e-option?</a:t>
            </a:r>
          </a:p>
          <a:p>
            <a:r>
              <a:rPr lang="en-US" dirty="0" smtClean="0"/>
              <a:t>A computer file?</a:t>
            </a:r>
          </a:p>
          <a:p>
            <a:r>
              <a:rPr lang="en-US" dirty="0" smtClean="0"/>
              <a:t>Something else?</a:t>
            </a:r>
          </a:p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Library uncertainty about the nature of this book reflected in variable cataloging practice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5823668"/>
            <a:ext cx="376654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10 editions, held by 985 libraries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end to magical thinking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1219200"/>
            <a:ext cx="4191000" cy="4202113"/>
          </a:xfrm>
        </p:spPr>
        <p:txBody>
          <a:bodyPr/>
          <a:lstStyle/>
          <a:p>
            <a:pPr algn="ctr"/>
            <a:r>
              <a:rPr lang="en-US" dirty="0" smtClean="0"/>
              <a:t>The books </a:t>
            </a:r>
            <a:r>
              <a:rPr lang="en-US" b="1" i="1" dirty="0" smtClean="0"/>
              <a:t>have already left the building</a:t>
            </a:r>
            <a:r>
              <a:rPr lang="en-US" dirty="0" smtClean="0"/>
              <a:t>.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&gt;70 million volumes off-site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30% of Columbia’s collection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40% of UC Berkeley’s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50% of UCLA’s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+50% of Harvard’s, etc.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9361" t="14487" r="29008"/>
          <a:stretch>
            <a:fillRect/>
          </a:stretch>
        </p:blipFill>
        <p:spPr bwMode="auto">
          <a:xfrm>
            <a:off x="990600" y="1500187"/>
            <a:ext cx="25908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" y="5791200"/>
            <a:ext cx="3283399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6 editions held by 1,116 libraries</a:t>
            </a:r>
            <a:endParaRPr lang="en-US" sz="18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9361" t="3193" r="17714"/>
          <a:stretch>
            <a:fillRect/>
          </a:stretch>
        </p:blipFill>
        <p:spPr bwMode="auto">
          <a:xfrm>
            <a:off x="990600" y="1219200"/>
            <a:ext cx="297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4876800"/>
            <a:ext cx="4572000" cy="1166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1"/>
                </a:solidFill>
              </a:rPr>
              <a:t>No evidence that loss of browsing has adversely affected scholarship or institutional reputation</a:t>
            </a:r>
            <a:endParaRPr lang="en-US" sz="20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print:  it’s not the end . . 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19500" y="3531711"/>
          <a:ext cx="1904999" cy="662940"/>
        </p:xfrm>
        <a:graphic>
          <a:graphicData uri="http://schemas.openxmlformats.org/drawingml/2006/table">
            <a:tbl>
              <a:tblPr/>
              <a:tblGrid>
                <a:gridCol w="626533"/>
                <a:gridCol w="25400"/>
                <a:gridCol w="626533"/>
                <a:gridCol w="626533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285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37711" y="3011805"/>
          <a:ext cx="868577" cy="834390"/>
        </p:xfrm>
        <a:graphic>
          <a:graphicData uri="http://schemas.openxmlformats.org/drawingml/2006/table">
            <a:tbl>
              <a:tblPr/>
              <a:tblGrid>
                <a:gridCol w="104775"/>
                <a:gridCol w="659027"/>
                <a:gridCol w="104775"/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4800" y="2057400"/>
            <a:ext cx="4609467" cy="528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>
                <a:solidFill>
                  <a:schemeClr val="accent1"/>
                </a:solidFill>
              </a:rPr>
              <a:t>but it’s no longer the means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327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 smtClean="0"/>
              <a:t>“Archive of the available past” by </a:t>
            </a:r>
            <a:r>
              <a:rPr lang="en-US" sz="1200" b="1" dirty="0" err="1" smtClean="0"/>
              <a:t>Joguldi</a:t>
            </a:r>
            <a:r>
              <a:rPr lang="en-US" sz="1200" b="1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 smtClean="0"/>
              <a:t>    Abandoned books at the Detroit Central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 smtClean="0"/>
              <a:t>    School Book Depository (6 May 2009)</a:t>
            </a:r>
            <a:endParaRPr lang="en-US" sz="1200" b="1" dirty="0"/>
          </a:p>
        </p:txBody>
      </p:sp>
      <p:pic>
        <p:nvPicPr>
          <p:cNvPr id="8" name="Picture 4" descr="the archive of the available past by joguldi."/>
          <p:cNvPicPr>
            <a:picLocks noChangeAspect="1" noChangeArrowheads="1"/>
          </p:cNvPicPr>
          <p:nvPr/>
        </p:nvPicPr>
        <p:blipFill>
          <a:blip r:embed="rId3" cstate="print"/>
          <a:srcRect r="43200"/>
          <a:stretch>
            <a:fillRect/>
          </a:stretch>
        </p:blipFill>
        <p:spPr bwMode="auto">
          <a:xfrm>
            <a:off x="609600" y="1447800"/>
            <a:ext cx="3289986" cy="38576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38600" y="28194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Ongoing redefinition of scholarly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   function and value of print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      will entail some loss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        and some gain in library relevance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about space, but priorities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physical proximity of print collections had a demonstrable impact on researcher productivity, </a:t>
            </a:r>
            <a:r>
              <a:rPr lang="en-US" b="1" i="1" dirty="0" smtClean="0">
                <a:solidFill>
                  <a:srgbClr val="419A3C"/>
                </a:solidFill>
              </a:rPr>
              <a:t>no university would hesitate to allocate prime real estate to library stacks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In a world where print was the primary medium of scholarly communication, a large local inventory was a hallmark of </a:t>
            </a:r>
            <a:r>
              <a:rPr lang="en-US" b="1" i="1" dirty="0" smtClean="0">
                <a:solidFill>
                  <a:schemeClr val="accent1"/>
                </a:solidFill>
              </a:rPr>
              <a:t>academic reputation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			We no longer live in that world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History changed?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76400" y="2362200"/>
            <a:ext cx="723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81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419A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Nowadays, researchers don’t need to read early printed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419A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books from cover to cover…”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419A3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3505200"/>
            <a:ext cx="7239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8125" marR="0" lvl="0" indent="-22542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“…much of what it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taken me a lifetime to build up by painful accumulation 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419A3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be achieved by a moderately diligent student in the course of a morning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467544"/>
            <a:ext cx="8148897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truth is, I have become something of a dinosaur.”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876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</a:rPr>
              <a:t>Keith Thomas on the historical method    “Diary” </a:t>
            </a:r>
            <a:r>
              <a:rPr lang="en-US" sz="1800" i="1" dirty="0" smtClean="0">
                <a:latin typeface="Calibri" pitchFamily="34" charset="0"/>
              </a:rPr>
              <a:t>LRB </a:t>
            </a:r>
            <a:r>
              <a:rPr lang="en-US" sz="1800" dirty="0" smtClean="0">
                <a:latin typeface="Calibri" pitchFamily="34" charset="0"/>
              </a:rPr>
              <a:t>vol. 32 no. 11 (10 June 2010)                      </a:t>
            </a:r>
            <a:r>
              <a:rPr lang="en-US" sz="1800" b="0" dirty="0" smtClean="0">
                <a:latin typeface="Calibri" pitchFamily="34" charset="0"/>
              </a:rPr>
              <a:t>[via </a:t>
            </a:r>
            <a:r>
              <a:rPr lang="en-US" sz="1800" b="0" dirty="0" err="1" smtClean="0">
                <a:latin typeface="Calibri" pitchFamily="34" charset="0"/>
              </a:rPr>
              <a:t>Lorcan</a:t>
            </a:r>
            <a:r>
              <a:rPr lang="en-US" sz="1800" b="0" dirty="0" smtClean="0">
                <a:latin typeface="Calibri" pitchFamily="34" charset="0"/>
              </a:rPr>
              <a:t> Dempsey]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685800"/>
            <a:ext cx="226215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</a:rPr>
              <a:t>The shallows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52400"/>
            <a:ext cx="305885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</a:rPr>
              <a:t>The long narrative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E-Formats: </a:t>
            </a:r>
            <a:r>
              <a:rPr lang="en-US" sz="2800" dirty="0" smtClean="0"/>
              <a:t>Increase in Research Productivity?</a:t>
            </a:r>
            <a:endParaRPr lang="en-US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1440" t="34572" r="12245" b="18945"/>
          <a:stretch>
            <a:fillRect/>
          </a:stretch>
        </p:blipFill>
        <p:spPr bwMode="auto">
          <a:xfrm>
            <a:off x="228600" y="18288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6096000"/>
            <a:ext cx="6479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(UK) Research Information Network </a:t>
            </a:r>
            <a:r>
              <a:rPr lang="en-US" sz="1200" i="1" dirty="0" smtClean="0"/>
              <a:t>E-journals: their Use, Value and Impact</a:t>
            </a:r>
            <a:r>
              <a:rPr lang="en-US" sz="1200" dirty="0" smtClean="0"/>
              <a:t> (2009)</a:t>
            </a:r>
            <a:endParaRPr 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51267" t="24047" r="11466" b="18042"/>
          <a:stretch>
            <a:fillRect/>
          </a:stretch>
        </p:blipFill>
        <p:spPr bwMode="auto">
          <a:xfrm>
            <a:off x="4724400" y="1828800"/>
            <a:ext cx="423672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95800" y="5486400"/>
            <a:ext cx="4580100" cy="394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</a:rPr>
              <a:t>Journal spend, use &amp; research outcomes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42672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Session length &amp; gateway access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447800"/>
            <a:ext cx="4114800" cy="10895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… a correlation between e-format consumption and institutional research reputation</a:t>
            </a:r>
            <a:endParaRPr lang="en-US" sz="1800" i="1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304800" y="5410200"/>
            <a:ext cx="4114800" cy="533400"/>
          </a:xfrm>
          <a:prstGeom prst="roundRect">
            <a:avLst/>
          </a:prstGeom>
          <a:solidFill>
            <a:schemeClr val="accent1"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A different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kind of reading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Infrastructure:  Journals v. Books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7966075" cy="443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48400" y="5715000"/>
            <a:ext cx="2339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Source: Portico, Growth of Archive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752600"/>
            <a:ext cx="4800600" cy="93859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Confidence gap -- much greater for books than journals?    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6057900" y="3467100"/>
            <a:ext cx="2819400" cy="1588"/>
          </a:xfrm>
          <a:prstGeom prst="straightConnector1">
            <a:avLst/>
          </a:prstGeom>
          <a:noFill/>
          <a:ln w="9525" cap="flat" cmpd="sng" algn="ctr">
            <a:solidFill>
              <a:schemeClr val="bg2"/>
            </a:solidFill>
            <a:prstDash val="dash"/>
            <a:round/>
            <a:headEnd type="arrow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Dematerialization of the Scholarly Record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3375697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562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 smtClean="0">
                <a:latin typeface="Calibri" pitchFamily="34" charset="0"/>
              </a:rPr>
              <a:t>Rosamond Purcell “Foucault’s Pendulum”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 smtClean="0">
                <a:latin typeface="Calibri" pitchFamily="34" charset="0"/>
              </a:rPr>
              <a:t>     from  </a:t>
            </a:r>
            <a:r>
              <a:rPr lang="en-US" sz="1200" b="1" i="1" dirty="0" smtClean="0">
                <a:latin typeface="Calibri" pitchFamily="34" charset="0"/>
              </a:rPr>
              <a:t>Bookworm </a:t>
            </a:r>
            <a:r>
              <a:rPr lang="en-US" sz="1200" b="1" dirty="0" smtClean="0">
                <a:latin typeface="Calibri" pitchFamily="34" charset="0"/>
              </a:rPr>
              <a:t>(2006)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371600"/>
            <a:ext cx="502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 smtClean="0"/>
              <a:t>Scholarly journals</a:t>
            </a:r>
            <a:r>
              <a:rPr lang="en-US" sz="1800" b="1" dirty="0" smtClean="0"/>
              <a:t>:  ~26,000 titles in 2010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 </a:t>
            </a:r>
            <a:r>
              <a:rPr lang="en-US" sz="1800" i="1" dirty="0" smtClean="0"/>
              <a:t>i.e. refereed academic journals 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i="1" dirty="0" smtClean="0"/>
              <a:t>        Ulrich’s knowledge-base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endParaRPr lang="en-US" sz="1800" i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Est. 80-90% titles online</a:t>
            </a:r>
            <a:r>
              <a:rPr lang="en-US" sz="1800" b="1" dirty="0" smtClean="0"/>
              <a:t> </a:t>
            </a:r>
            <a:r>
              <a:rPr lang="en-US" sz="1800" dirty="0" smtClean="0"/>
              <a:t>(Cox, 2008)</a:t>
            </a:r>
            <a:endParaRPr lang="en-US" sz="18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 smtClean="0"/>
              <a:t>ARL book collection</a:t>
            </a:r>
            <a:r>
              <a:rPr lang="en-US" sz="1800" b="1" dirty="0" smtClean="0"/>
              <a:t>: ~50M titles in 2010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 smtClean="0"/>
              <a:t>i.e. titles held by one or more ARL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 smtClean="0"/>
              <a:t>  member library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endParaRPr lang="en-US" sz="1800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      Est. 6-7 million (12-14%) titles digitized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accent1"/>
                </a:solidFill>
              </a:rPr>
              <a:t>    </a:t>
            </a:r>
            <a:r>
              <a:rPr lang="en-US" sz="1800" dirty="0" smtClean="0"/>
              <a:t>   (extrapolated from analysis of </a:t>
            </a:r>
            <a:r>
              <a:rPr lang="en-US" sz="1800" dirty="0" err="1" smtClean="0"/>
              <a:t>Hathi</a:t>
            </a:r>
            <a:r>
              <a:rPr lang="en-US" sz="1800" dirty="0" smtClean="0"/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   archive and based on current estimates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   of 12 million volumes scanned by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        Google, February 2010)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791200"/>
            <a:ext cx="5758308" cy="495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7600"/>
                </a:solidFill>
              </a:rPr>
              <a:t>Implications for print book collection?</a:t>
            </a:r>
            <a:endParaRPr lang="en-US" i="1" dirty="0">
              <a:solidFill>
                <a:srgbClr val="FF7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Collections “to the Cloud” </a:t>
            </a:r>
            <a:r>
              <a:rPr lang="en-US" sz="2400" dirty="0" smtClean="0"/>
              <a:t>(2009/10)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500" dirty="0" smtClean="0"/>
              <a:t>Premise:  </a:t>
            </a:r>
            <a:r>
              <a:rPr lang="en-US" sz="2500" b="0" dirty="0" smtClean="0"/>
              <a:t>emergence </a:t>
            </a:r>
            <a:r>
              <a:rPr lang="en-US" sz="2500" b="0" dirty="0"/>
              <a:t>of large scale shared print and </a:t>
            </a:r>
            <a:endParaRPr lang="en-US" sz="2500" b="0" dirty="0" smtClean="0"/>
          </a:p>
          <a:p>
            <a:pPr>
              <a:buNone/>
            </a:pPr>
            <a:r>
              <a:rPr lang="en-US" sz="2500" b="0" dirty="0" smtClean="0"/>
              <a:t>digital </a:t>
            </a:r>
            <a:r>
              <a:rPr lang="en-US" sz="2500" b="0" dirty="0"/>
              <a:t>repositories creates opportunity for strategic </a:t>
            </a:r>
            <a:endParaRPr lang="en-US" sz="2500" b="0" dirty="0" smtClean="0"/>
          </a:p>
          <a:p>
            <a:pPr>
              <a:buNone/>
            </a:pPr>
            <a:r>
              <a:rPr lang="en-US" sz="2500" b="0" i="1" dirty="0" smtClean="0">
                <a:solidFill>
                  <a:schemeClr val="accent2"/>
                </a:solidFill>
              </a:rPr>
              <a:t>externalization*</a:t>
            </a:r>
            <a:r>
              <a:rPr lang="en-US" sz="2500" b="0" dirty="0" smtClean="0"/>
              <a:t> </a:t>
            </a:r>
            <a:r>
              <a:rPr lang="en-US" sz="2500" b="0" dirty="0"/>
              <a:t>of core library </a:t>
            </a:r>
            <a:r>
              <a:rPr lang="en-US" sz="2500" b="0" dirty="0" smtClean="0"/>
              <a:t>operations</a:t>
            </a:r>
          </a:p>
          <a:p>
            <a:pPr>
              <a:buNone/>
            </a:pPr>
            <a:endParaRPr lang="en-US" sz="2500" b="0" dirty="0"/>
          </a:p>
          <a:p>
            <a:pPr lvl="1"/>
            <a:r>
              <a:rPr lang="en-US" sz="2300" i="1" dirty="0" smtClean="0"/>
              <a:t>Reduce </a:t>
            </a:r>
            <a:r>
              <a:rPr lang="en-US" sz="2300" i="1" dirty="0"/>
              <a:t>costs of preserving scholarly record</a:t>
            </a:r>
          </a:p>
          <a:p>
            <a:pPr lvl="1"/>
            <a:r>
              <a:rPr lang="en-US" sz="2300" i="1" dirty="0"/>
              <a:t>Enable reallocation of institutional resources</a:t>
            </a:r>
          </a:p>
          <a:p>
            <a:pPr lvl="1"/>
            <a:r>
              <a:rPr lang="en-US" sz="2300" i="1" dirty="0" smtClean="0"/>
              <a:t>Model new business relationships among libraries</a:t>
            </a:r>
            <a:endParaRPr lang="en-US" sz="2300" i="1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4953000"/>
            <a:ext cx="7924800" cy="837676"/>
          </a:xfrm>
          <a:prstGeom prst="roundRect">
            <a:avLst/>
          </a:prstGeom>
          <a:solidFill>
            <a:schemeClr val="accent1">
              <a:alpha val="24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1" dirty="0" smtClean="0">
                <a:solidFill>
                  <a:srgbClr val="FFC000"/>
                </a:solidFill>
              </a:rPr>
              <a:t>* </a:t>
            </a:r>
            <a:r>
              <a:rPr lang="en-US" sz="1800" i="1" dirty="0" smtClean="0">
                <a:solidFill>
                  <a:schemeClr val="tx1"/>
                </a:solidFill>
              </a:rPr>
              <a:t>increased reliance on external infrastructure and service platforms in response to economic imperative (lower transaction costs)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28023" cy="469106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Scope of mass-digitized corpus in Hathi is </a:t>
            </a:r>
            <a:r>
              <a:rPr lang="en-US" i="1" dirty="0" smtClean="0"/>
              <a:t>already</a:t>
            </a:r>
            <a:r>
              <a:rPr lang="en-US" dirty="0" smtClean="0"/>
              <a:t> sufficient to replace </a:t>
            </a:r>
            <a:r>
              <a:rPr lang="en-US" i="1" dirty="0" smtClean="0"/>
              <a:t>at least </a:t>
            </a:r>
            <a:r>
              <a:rPr lang="en-US" dirty="0" smtClean="0"/>
              <a:t>30% of most academic print book collections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accent2"/>
                </a:solidFill>
              </a:rPr>
              <a:t>Ratio of replaceable inventory independent of collection size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~75% </a:t>
            </a:r>
            <a:r>
              <a:rPr lang="en-US" i="1" dirty="0" smtClean="0"/>
              <a:t>also</a:t>
            </a:r>
            <a:r>
              <a:rPr lang="en-US" dirty="0" smtClean="0"/>
              <a:t> held in trusted print repositories with preservation and access services (CRL, UC Regional Library Facilities, </a:t>
            </a:r>
            <a:r>
              <a:rPr lang="en-US" dirty="0" err="1" smtClean="0"/>
              <a:t>ReCAP</a:t>
            </a:r>
            <a:r>
              <a:rPr lang="en-US" dirty="0" smtClean="0"/>
              <a:t>, Library of Congress)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accent2"/>
                </a:solidFill>
              </a:rPr>
              <a:t>Distribution of resource still suboptimal for shared service model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limited to titles in the public domain, shared service offering may not be sufficient to mobilize significant resources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accent2"/>
                </a:solidFill>
              </a:rPr>
              <a:t>Fewer titles, smaller audience: demand is low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LC light PPT template 1 0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LC orang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D21B2CB3A491438F8C3CF70CF5C351" ma:contentTypeVersion="0" ma:contentTypeDescription="Create a new document." ma:contentTypeScope="" ma:versionID="d73062128fec434ff45cfe428458908c">
  <xsd:schema xmlns:xsd="http://www.w3.org/2001/XMLSchema" xmlns:p="http://schemas.microsoft.com/office/2006/metadata/properties" targetNamespace="http://schemas.microsoft.com/office/2006/metadata/properties" ma:root="true" ma:fieldsID="774135a8e01ad8e2a25cb24840439c9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3632341-1B23-4F20-9825-B34EBA9434AD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577B243-7733-4BAE-94E0-AF1A737FC3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34BD36-37CB-48C5-8C53-15E606A279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3078</TotalTime>
  <Words>1233</Words>
  <Application>Microsoft Office PowerPoint</Application>
  <PresentationFormat>On-screen Show (4:3)</PresentationFormat>
  <Paragraphs>172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OCLC light PPT template 1 0</vt:lpstr>
      <vt:lpstr>OCLC orange "light" template</vt:lpstr>
      <vt:lpstr>Chart</vt:lpstr>
      <vt:lpstr>Change in Emphasis:   Shared Print Environment</vt:lpstr>
      <vt:lpstr>An end to magical thinking </vt:lpstr>
      <vt:lpstr>It’s not about space, but priorities</vt:lpstr>
      <vt:lpstr>Has History changed?</vt:lpstr>
      <vt:lpstr>E-Formats: Increase in Research Productivity?</vt:lpstr>
      <vt:lpstr>Shared Infrastructure:  Journals v. Books</vt:lpstr>
      <vt:lpstr>Dematerialization of the Scholarly Record</vt:lpstr>
      <vt:lpstr>Moving Collections “to the Cloud” (2009/10)</vt:lpstr>
      <vt:lpstr>Key Findings</vt:lpstr>
      <vt:lpstr>Importantly…</vt:lpstr>
      <vt:lpstr>Top 10 Categories of Public Domain Content in the Hathi Digital Library</vt:lpstr>
      <vt:lpstr>What about the rest? </vt:lpstr>
      <vt:lpstr>Circulation by Subject Area in Aggregate Academic Print Book Collection</vt:lpstr>
      <vt:lpstr>Cloud Library:  impact, in concrete terms</vt:lpstr>
      <vt:lpstr>Some (surmountable) obstacles</vt:lpstr>
      <vt:lpstr>The librarian’s dilemma:  what will go?</vt:lpstr>
      <vt:lpstr>The humanist’s lament: betrayal of values</vt:lpstr>
      <vt:lpstr>         judgment of peers</vt:lpstr>
      <vt:lpstr>New inscription devices;                         old descriptive categories</vt:lpstr>
      <vt:lpstr>Academic print:  it’s not the end . . .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malpasc</dc:creator>
  <cp:keywords>Theme color: blue; Background color: light;</cp:keywords>
  <dc:description>Use this "light" template when projecting presentations in well lit rooms.</dc:description>
  <cp:lastModifiedBy>Melissa Renspie</cp:lastModifiedBy>
  <cp:revision>270</cp:revision>
  <dcterms:created xsi:type="dcterms:W3CDTF">2010-06-07T13:46:06Z</dcterms:created>
  <dcterms:modified xsi:type="dcterms:W3CDTF">2010-07-07T20:52:52Z</dcterms:modified>
  <cp:category>OCLC PowerPoint Template</cp:category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0x01010001D21B2CB3A491438F8C3CF70CF5C351</vt:lpwstr>
  </property>
</Properties>
</file>