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4" r:id="rId1"/>
    <p:sldMasterId id="2147483857" r:id="rId2"/>
  </p:sldMasterIdLst>
  <p:notesMasterIdLst>
    <p:notesMasterId r:id="rId20"/>
  </p:notesMasterIdLst>
  <p:sldIdLst>
    <p:sldId id="338" r:id="rId3"/>
    <p:sldId id="349" r:id="rId4"/>
    <p:sldId id="303" r:id="rId5"/>
    <p:sldId id="340" r:id="rId6"/>
    <p:sldId id="341" r:id="rId7"/>
    <p:sldId id="342" r:id="rId8"/>
    <p:sldId id="344" r:id="rId9"/>
    <p:sldId id="346" r:id="rId10"/>
    <p:sldId id="347" r:id="rId11"/>
    <p:sldId id="259" r:id="rId12"/>
    <p:sldId id="348" r:id="rId13"/>
    <p:sldId id="271" r:id="rId14"/>
    <p:sldId id="272" r:id="rId15"/>
    <p:sldId id="260" r:id="rId16"/>
    <p:sldId id="273" r:id="rId17"/>
    <p:sldId id="345" r:id="rId18"/>
    <p:sldId id="279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86" autoAdjust="0"/>
    <p:restoredTop sz="94714" autoAdjust="0"/>
  </p:normalViewPr>
  <p:slideViewPr>
    <p:cSldViewPr>
      <p:cViewPr varScale="1">
        <p:scale>
          <a:sx n="88" d="100"/>
          <a:sy n="88" d="100"/>
        </p:scale>
        <p:origin x="-11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06/relationships/legacyDocTextInfo" Target="legacyDocTextInfo.bin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99241FF-35A1-4FF2-920F-D93DCAF872EE}" type="datetimeFigureOut">
              <a:rPr lang="en-US"/>
              <a:pPr>
                <a:defRPr/>
              </a:pPr>
              <a:t>6/8/2010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D398274-7332-48B5-A52B-2D4FCDAEE4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6175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Process currently in place for harvesting, merging and analyzing Hathi and WorldCat data.  Some steps taken longer than others, dependent on staff and computing resources.</a:t>
            </a:r>
          </a:p>
          <a:p>
            <a:r>
              <a:rPr lang="en-US" smtClean="0"/>
              <a:t>Need about 2 weeks per cycle; Hathi data made available on monthly cycle.  </a:t>
            </a:r>
          </a:p>
          <a:p>
            <a:r>
              <a:rPr lang="en-US" smtClean="0"/>
              <a:t>Current schedule is to draw down HT data the first week of the month, with the aim completing processing and indexing by mid-month.  This gives us about 10 days to identify on patterns and discuss with partners before next harvest.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4/17/2009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Alex Thurman                   NETSL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61200-C0A5-439C-A692-9A707361C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4/17/2009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Alex Thurman                   NETSL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8D5D2-6BEE-4120-AABE-9018340FD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04850"/>
            <a:ext cx="2057400" cy="5619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04850"/>
            <a:ext cx="6019800" cy="5619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4/17/2009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Alex Thurman                   NETSL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8B13F-9E01-4C45-9EFB-B4A542A5D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4/17/2009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Alex Thurman                   NETSL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B5383-38A9-424C-ABE9-4F4E19FAAD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4/17/2009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Alex Thurman                   NETSL 2009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B7580-C571-4A43-92CB-2D6B92A9B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4/17/2009</a:t>
            </a: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Alex Thurman                   NETSL 2009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1B541-87B5-4409-BE31-2244A91F8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4/17/2009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Alex Thurman                   NETSL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1D193-00EA-4CF0-9739-FCE74A474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4/17/2009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Alex Thurman                   NETSL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1766F-B5E8-4A26-A747-C11CFF767B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4/17/2009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Alex Thurman                   NETSL 2009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566C5-271A-4D3B-A764-2DED870D9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4/17/2009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Alex Thurman                   NETSL 2009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01F29-45B3-4E35-B117-A0A5BAD9D9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4/17/2009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Alex Thurman                   NETSL 2009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68235-9223-4016-8537-D793E8A3A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4/17/2009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Alex Thurman                   NETSL 2009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A4EA0-6F5A-479D-8FE7-9167E130D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4/17/2009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Alex Thurman                   NETSL 2009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8DD59-8816-4174-B0CB-A1FC8CBD83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4/17/2009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Alex Thurman                   NETSL 2009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40B6B-9C2C-4063-8142-A1CF3B1A6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1380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1381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4/17/2009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Alex Thurman                   NETSL 2009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1942E2-99CF-4392-BA97-8F15E7B8F7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1385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>
          <a:solidFill>
            <a:schemeClr val="tx1"/>
          </a:solidFill>
          <a:latin typeface="+mn-lt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5pPr>
      <a:lvl6pPr marL="19192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6pPr>
      <a:lvl7pPr marL="23764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7pPr>
      <a:lvl8pPr marL="28336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8pPr>
      <a:lvl9pPr marL="32908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4/17/2009</a:t>
            </a:r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Alex Thurman                   NETSL 2009</a:t>
            </a:r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BA63E08-C80D-4D36-ADA7-ED65A69F13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Rectang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/>
              <a:t>When the Books Leave the Building</a:t>
            </a:r>
            <a:r>
              <a:rPr lang="en-US" sz="4600"/>
              <a:t/>
            </a:r>
            <a:br>
              <a:rPr lang="en-US" sz="4600"/>
            </a:br>
            <a:r>
              <a:rPr lang="en-US" sz="4600"/>
              <a:t>Metadata for a Digital Age</a:t>
            </a:r>
          </a:p>
        </p:txBody>
      </p:sp>
      <p:sp>
        <p:nvSpPr>
          <p:cNvPr id="114693" name="Rectang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RLG Partnership Symposium 2010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 sz="2000"/>
              <a:t>Robert Wolven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600"/>
              <a:t>Library focus on content:</a:t>
            </a:r>
            <a:br>
              <a:rPr lang="en-US" sz="4600"/>
            </a:br>
            <a:r>
              <a:rPr lang="en-US" sz="4600"/>
              <a:t>	From Analog to Digital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From: units in which resources are managed</a:t>
            </a:r>
          </a:p>
          <a:p>
            <a:pPr marL="742950" lvl="1" indent="-285750">
              <a:buFont typeface="Wingdings 2" pitchFamily="18" charset="2"/>
              <a:buNone/>
            </a:pPr>
            <a:r>
              <a:rPr lang="en-US"/>
              <a:t>(published, purchased, stored …)</a:t>
            </a:r>
          </a:p>
          <a:p>
            <a:pPr marL="742950" lvl="1" indent="-285750">
              <a:buFont typeface="Wingdings 2" pitchFamily="18" charset="2"/>
              <a:buNone/>
            </a:pPr>
            <a:endParaRPr lang="en-US"/>
          </a:p>
          <a:p>
            <a:pPr marL="742950" lvl="1" indent="-285750">
              <a:buFont typeface="Wingdings 2" pitchFamily="18" charset="2"/>
              <a:buNone/>
            </a:pPr>
            <a:endParaRPr lang="en-US"/>
          </a:p>
          <a:p>
            <a:r>
              <a:rPr lang="en-US"/>
              <a:t>To: units in which resources are accessed</a:t>
            </a:r>
          </a:p>
          <a:p>
            <a:pPr marL="742950" lvl="1" indent="-285750">
              <a:buFont typeface="Wingdings 2" pitchFamily="18" charset="2"/>
              <a:buNone/>
            </a:pPr>
            <a:r>
              <a:rPr lang="en-US"/>
              <a:t>(chapter-level DOIs, i-Tunes, article-linking …)</a:t>
            </a:r>
          </a:p>
          <a:p>
            <a:pPr marL="742950" lvl="1" indent="-285750">
              <a:buFont typeface="Wingdings 2" pitchFamily="18" charset="2"/>
              <a:buNone/>
            </a:pPr>
            <a:endParaRPr lang="en-US"/>
          </a:p>
          <a:p>
            <a:endParaRPr lang="en-US"/>
          </a:p>
          <a:p>
            <a:endParaRPr lang="en-US"/>
          </a:p>
          <a:p>
            <a:pPr>
              <a:buFont typeface="Wingdings 2" pitchFamily="18" charset="2"/>
              <a:buNone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marL="742950" lvl="1" indent="-285750">
              <a:buFont typeface="Wingdings 2" pitchFamily="18" charset="2"/>
              <a:buNone/>
            </a:pPr>
            <a:endParaRPr lang="en-US"/>
          </a:p>
          <a:p>
            <a:pPr marL="742950" lvl="1" indent="-285750">
              <a:buFont typeface="Wingdings 2" pitchFamily="18" charset="2"/>
              <a:buNone/>
            </a:pPr>
            <a:endParaRPr lang="en-US"/>
          </a:p>
          <a:p>
            <a:pPr marL="742950" lvl="1" indent="-285750">
              <a:buFont typeface="Wingdings 2" pitchFamily="18" charset="2"/>
              <a:buNone/>
            </a:pPr>
            <a:endParaRPr lang="en-US"/>
          </a:p>
          <a:p>
            <a:pPr marL="742950" lvl="1" indent="-285750">
              <a:buFont typeface="Wingdings 2" pitchFamily="18" charset="2"/>
              <a:buNone/>
            </a:pPr>
            <a:endParaRPr lang="en-US"/>
          </a:p>
          <a:p>
            <a:endParaRPr lang="en-US"/>
          </a:p>
          <a:p>
            <a:pPr>
              <a:buFont typeface="Wingdings 2" pitchFamily="18" charset="2"/>
              <a:buNone/>
            </a:pPr>
            <a:endParaRPr lang="en-US"/>
          </a:p>
          <a:p>
            <a:pPr marL="742950" lvl="1" indent="-285750">
              <a:buFont typeface="Wingdings 2" pitchFamily="18" charset="2"/>
              <a:buNone/>
            </a:pPr>
            <a:endParaRPr lang="en-US"/>
          </a:p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45C75"/>
                </a:solidFill>
                <a:latin typeface="Arial" charset="0"/>
                <a:cs typeface="Arial" charset="0"/>
              </a:rPr>
              <a:t>RLG Partnership Symposium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/>
              <a:t>Library focus on content (cont’d)</a:t>
            </a:r>
          </a:p>
        </p:txBody>
      </p:sp>
      <p:sp>
        <p:nvSpPr>
          <p:cNvPr id="1300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From: published vs unique </a:t>
            </a:r>
          </a:p>
          <a:p>
            <a:pPr lvl="1">
              <a:buFont typeface="Wingdings 2" pitchFamily="18" charset="2"/>
              <a:buNone/>
            </a:pPr>
            <a:r>
              <a:rPr lang="en-US"/>
              <a:t>(shared cataloging, standards vs local access, practice)</a:t>
            </a:r>
          </a:p>
          <a:p>
            <a:pPr lvl="1">
              <a:buFont typeface="Wingdings 2" pitchFamily="18" charset="2"/>
              <a:buNone/>
            </a:pPr>
            <a:endParaRPr lang="en-US"/>
          </a:p>
          <a:p>
            <a:pPr lvl="1">
              <a:buFont typeface="Wingdings 2" pitchFamily="18" charset="2"/>
              <a:buNone/>
            </a:pPr>
            <a:endParaRPr lang="en-US"/>
          </a:p>
          <a:p>
            <a:r>
              <a:rPr lang="en-US"/>
              <a:t>To: limited access vs open access</a:t>
            </a:r>
          </a:p>
          <a:p>
            <a:pPr lvl="1">
              <a:buFont typeface="Wingdings 2" pitchFamily="18" charset="2"/>
              <a:buNone/>
            </a:pPr>
            <a:r>
              <a:rPr lang="en-US"/>
              <a:t>(outsourced responsibility vs no responsibility?)</a:t>
            </a:r>
          </a:p>
          <a:p>
            <a:pPr>
              <a:buFont typeface="Wingdings 2" pitchFamily="18" charset="2"/>
              <a:buNone/>
            </a:pP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600"/>
              <a:t>Library focus on content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endParaRPr lang="en-US"/>
          </a:p>
          <a:p>
            <a:r>
              <a:rPr lang="en-US"/>
              <a:t>From: mediated access via metadata</a:t>
            </a:r>
          </a:p>
          <a:p>
            <a:pPr lvl="1">
              <a:buFont typeface="Wingdings 2" pitchFamily="18" charset="2"/>
              <a:buNone/>
            </a:pPr>
            <a:r>
              <a:rPr lang="en-US"/>
              <a:t>(metadata as surrogate)</a:t>
            </a:r>
          </a:p>
          <a:p>
            <a:pPr lvl="1">
              <a:buFont typeface="Wingdings 2" pitchFamily="18" charset="2"/>
              <a:buNone/>
            </a:pPr>
            <a:endParaRPr lang="en-US"/>
          </a:p>
          <a:p>
            <a:pPr lvl="1">
              <a:buFont typeface="Wingdings 2" pitchFamily="18" charset="2"/>
              <a:buNone/>
            </a:pPr>
            <a:endParaRPr lang="en-US"/>
          </a:p>
          <a:p>
            <a:r>
              <a:rPr lang="en-US"/>
              <a:t>To: searchable content vs viewable content</a:t>
            </a:r>
          </a:p>
          <a:p>
            <a:pPr lvl="1">
              <a:buFont typeface="Wingdings 2" pitchFamily="18" charset="2"/>
              <a:buNone/>
            </a:pPr>
            <a:r>
              <a:rPr lang="en-US"/>
              <a:t>(metadata as supplement)</a:t>
            </a:r>
          </a:p>
          <a:p>
            <a:pPr lvl="1">
              <a:buFont typeface="Wingdings 2" pitchFamily="18" charset="2"/>
              <a:buNone/>
            </a:pPr>
            <a:endParaRPr lang="en-US" sz="2800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45C75"/>
                </a:solidFill>
                <a:latin typeface="Arial" charset="0"/>
                <a:cs typeface="Arial" charset="0"/>
              </a:rPr>
              <a:t>RLG Partnership Symposium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600"/>
              <a:t>Library focus on metadata 	creation and management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From: emphasis on discovery</a:t>
            </a:r>
          </a:p>
          <a:p>
            <a:pPr>
              <a:buFont typeface="Wingdings 2" pitchFamily="18" charset="2"/>
              <a:buNone/>
            </a:pPr>
            <a:endParaRPr lang="en-US"/>
          </a:p>
          <a:p>
            <a:r>
              <a:rPr lang="en-US"/>
              <a:t>To: emphasis on access</a:t>
            </a:r>
          </a:p>
          <a:p>
            <a:endParaRPr lang="en-US"/>
          </a:p>
          <a:p>
            <a:r>
              <a:rPr lang="en-US"/>
              <a:t>From: design for homogeneous, controlled environment</a:t>
            </a:r>
          </a:p>
          <a:p>
            <a:endParaRPr lang="en-US"/>
          </a:p>
          <a:p>
            <a:r>
              <a:rPr lang="en-US"/>
              <a:t>To: design for blended, web-scale environment</a:t>
            </a:r>
          </a:p>
          <a:p>
            <a:endParaRPr lang="en-US"/>
          </a:p>
          <a:p>
            <a:pPr>
              <a:buFont typeface="Wingdings 2" pitchFamily="18" charset="2"/>
              <a:buNone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45C75"/>
                </a:solidFill>
                <a:latin typeface="Arial" charset="0"/>
                <a:cs typeface="Arial" charset="0"/>
              </a:rPr>
              <a:t>RLG Partnership Symposium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600"/>
              <a:t>Outside the library: </a:t>
            </a:r>
            <a:br>
              <a:rPr lang="en-US" sz="4600"/>
            </a:br>
            <a:r>
              <a:rPr lang="en-US" sz="4600"/>
              <a:t>	content providers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4294967295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/>
              <a:t>From: domain-specific content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To: cross-domain search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From: limited cumulation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To: indefinite cumulation</a:t>
            </a:r>
          </a:p>
          <a:p>
            <a:pPr lvl="1">
              <a:lnSpc>
                <a:spcPct val="90000"/>
              </a:lnSpc>
              <a:buFont typeface="Wingdings 2" pitchFamily="18" charset="2"/>
              <a:buNone/>
            </a:pPr>
            <a:r>
              <a:rPr lang="en-US" sz="2200"/>
              <a:t>	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45C75"/>
                </a:solidFill>
                <a:latin typeface="Arial" charset="0"/>
                <a:cs typeface="Arial" charset="0"/>
              </a:rPr>
              <a:t>RLG Partnership Symposium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600"/>
              <a:t>From web search to web research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4294967295"/>
          </p:nvPr>
        </p:nvSpPr>
        <p:spPr>
          <a:xfrm>
            <a:off x="457200" y="2157413"/>
            <a:ext cx="8229600" cy="4167187"/>
          </a:xfrm>
        </p:spPr>
        <p:txBody>
          <a:bodyPr/>
          <a:lstStyle/>
          <a:p>
            <a:pPr lvl="1"/>
            <a:endParaRPr lang="en-US"/>
          </a:p>
          <a:p>
            <a:pPr lvl="1"/>
            <a:r>
              <a:rPr lang="en-US"/>
              <a:t>“Conversation” as determinant of relevance</a:t>
            </a:r>
          </a:p>
          <a:p>
            <a:pPr lvl="1"/>
            <a:r>
              <a:rPr lang="en-US"/>
              <a:t>Many participants provide effective filter</a:t>
            </a:r>
          </a:p>
          <a:p>
            <a:pPr lvl="1"/>
            <a:r>
              <a:rPr lang="en-US"/>
              <a:t>Finding what matters most</a:t>
            </a:r>
          </a:p>
          <a:p>
            <a:pPr lvl="1"/>
            <a:endParaRPr lang="en-US"/>
          </a:p>
          <a:p>
            <a:pPr lvl="1"/>
            <a:r>
              <a:rPr lang="en-US"/>
              <a:t>Finding what hasn’t been discussed</a:t>
            </a:r>
          </a:p>
          <a:p>
            <a:pPr lvl="1"/>
            <a:r>
              <a:rPr lang="en-US"/>
              <a:t>Finding everything that matters </a:t>
            </a:r>
          </a:p>
          <a:p>
            <a:pPr lvl="1"/>
            <a:endParaRPr lang="en-US"/>
          </a:p>
          <a:p>
            <a:pPr lvl="1">
              <a:buFont typeface="Wingdings 2" pitchFamily="18" charset="2"/>
              <a:buNone/>
            </a:pPr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45C75"/>
                </a:solidFill>
                <a:latin typeface="Arial" charset="0"/>
                <a:cs typeface="Arial" charset="0"/>
              </a:rPr>
              <a:t>RLG Partnership Symposium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challenges:</a:t>
            </a:r>
          </a:p>
        </p:txBody>
      </p:sp>
      <p:sp>
        <p:nvSpPr>
          <p:cNvPr id="1259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Consistent discovery across heterogeneous objects</a:t>
            </a:r>
          </a:p>
          <a:p>
            <a:endParaRPr lang="en-US"/>
          </a:p>
          <a:p>
            <a:r>
              <a:rPr lang="en-US"/>
              <a:t>Defining appropriate “targets” of discovery</a:t>
            </a:r>
          </a:p>
          <a:p>
            <a:endParaRPr lang="en-US"/>
          </a:p>
          <a:p>
            <a:r>
              <a:rPr lang="en-US"/>
              <a:t>Enhancing retrospective metadata</a:t>
            </a:r>
          </a:p>
          <a:p>
            <a:endParaRPr lang="en-US"/>
          </a:p>
          <a:p>
            <a:r>
              <a:rPr lang="en-US"/>
              <a:t>Parsing ambiguous data to improve retrieval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600"/>
              <a:t>Some implications for metadata 	practice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Design metadata for primary audience</a:t>
            </a:r>
          </a:p>
          <a:p>
            <a:r>
              <a:rPr lang="en-US"/>
              <a:t>Deprecate consistency as a value</a:t>
            </a:r>
          </a:p>
          <a:p>
            <a:r>
              <a:rPr lang="en-US"/>
              <a:t>Use identifiers to compensate for lack of consistency</a:t>
            </a:r>
          </a:p>
          <a:p>
            <a:r>
              <a:rPr lang="en-US"/>
              <a:t>Maximize use of linked data</a:t>
            </a:r>
          </a:p>
          <a:p>
            <a:endParaRPr lang="en-US"/>
          </a:p>
          <a:p>
            <a:r>
              <a:rPr lang="en-US"/>
              <a:t>Apply expertise based on mission, not ownership</a:t>
            </a:r>
          </a:p>
          <a:p>
            <a:r>
              <a:rPr lang="en-US"/>
              <a:t>Focus on metadata to bridge communities of practice</a:t>
            </a:r>
          </a:p>
          <a:p>
            <a:r>
              <a:rPr lang="en-US"/>
              <a:t>Focus on improving ability to parse large results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45C75"/>
                </a:solidFill>
                <a:latin typeface="Arial" charset="0"/>
                <a:cs typeface="Arial" charset="0"/>
              </a:rPr>
              <a:t>RLG Partnership Symposium 2010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1320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we’re doing now doesn’t make sense</a:t>
            </a:r>
          </a:p>
          <a:p>
            <a:endParaRPr lang="en-US"/>
          </a:p>
          <a:p>
            <a:r>
              <a:rPr lang="en-US"/>
              <a:t>We need to think differently before we can act appropriately</a:t>
            </a:r>
          </a:p>
          <a:p>
            <a:endParaRPr lang="en-US"/>
          </a:p>
          <a:p>
            <a:r>
              <a:rPr lang="en-US"/>
              <a:t>We’re all in this together and …</a:t>
            </a:r>
          </a:p>
          <a:p>
            <a:endParaRPr lang="en-US"/>
          </a:p>
          <a:p>
            <a:r>
              <a:rPr lang="en-US"/>
              <a:t>We’re not alone.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When books were books …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20</a:t>
            </a:r>
            <a:r>
              <a:rPr lang="en-US" baseline="30000"/>
              <a:t>th</a:t>
            </a:r>
            <a:r>
              <a:rPr lang="en-US"/>
              <a:t> Century Research Process</a:t>
            </a:r>
          </a:p>
          <a:p>
            <a:endParaRPr lang="en-US"/>
          </a:p>
          <a:p>
            <a:r>
              <a:rPr lang="en-US"/>
              <a:t>Library as metadata repository</a:t>
            </a:r>
          </a:p>
          <a:p>
            <a:pPr>
              <a:buFont typeface="Wingdings 2" pitchFamily="18" charset="2"/>
              <a:buNone/>
            </a:pPr>
            <a:endParaRPr lang="en-US"/>
          </a:p>
          <a:p>
            <a:r>
              <a:rPr lang="en-US"/>
              <a:t>Library as content repository</a:t>
            </a:r>
          </a:p>
          <a:p>
            <a:pPr>
              <a:buFont typeface="Wingdings 2" pitchFamily="18" charset="2"/>
              <a:buNone/>
            </a:pPr>
            <a:endParaRPr lang="en-US"/>
          </a:p>
          <a:p>
            <a:pPr>
              <a:buFont typeface="Wingdings 2" pitchFamily="18" charset="2"/>
              <a:buNone/>
            </a:pPr>
            <a:endParaRPr lang="en-US"/>
          </a:p>
          <a:p>
            <a:pPr>
              <a:buFont typeface="Wingdings 2" pitchFamily="18" charset="2"/>
              <a:buNone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45C75"/>
                </a:solidFill>
                <a:latin typeface="Constantia" pitchFamily="18" charset="0"/>
              </a:rPr>
              <a:t>RLG Partnership Symposium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762" name="Diagram 2"/>
          <p:cNvGraphicFramePr>
            <a:graphicFrameLocks/>
          </p:cNvGraphicFramePr>
          <p:nvPr>
            <p:ph idx="1"/>
          </p:nvPr>
        </p:nvGraphicFramePr>
        <p:xfrm>
          <a:off x="1219200" y="304800"/>
          <a:ext cx="6262688" cy="6370638"/>
        </p:xfrm>
        <a:graphic>
          <a:graphicData uri="http://schemas.openxmlformats.org/drawingml/2006/compatibility">
            <com:legacyDrawing xmlns:com="http://schemas.openxmlformats.org/drawingml/2006/compatibility" spid="_x0000_s117762"/>
          </a:graphicData>
        </a:graphic>
      </p:graphicFrame>
      <p:sp>
        <p:nvSpPr>
          <p:cNvPr id="117778" name="Text Box 18"/>
          <p:cNvSpPr txBox="1">
            <a:spLocks noChangeArrowheads="1"/>
          </p:cNvSpPr>
          <p:nvPr/>
        </p:nvSpPr>
        <p:spPr bwMode="auto">
          <a:xfrm>
            <a:off x="2921000" y="3135313"/>
            <a:ext cx="25415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chemeClr val="tx2"/>
                </a:solidFill>
              </a:rPr>
              <a:t>Scholarly Research</a:t>
            </a:r>
          </a:p>
          <a:p>
            <a:pPr algn="ctr"/>
            <a:r>
              <a:rPr lang="en-US" sz="2000" b="1">
                <a:solidFill>
                  <a:schemeClr val="tx2"/>
                </a:solidFill>
              </a:rPr>
              <a:t>Cycle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subSp spid="_x0000_s11777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17762">
                                            <p:subSp spid="_x0000_s117771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subSp spid="_x0000_s11777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117762">
                                            <p:subSp spid="_x0000_s117775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subSp spid="_x0000_s117772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117762">
                                            <p:subSp spid="_x0000_s117772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subSp spid="_x0000_s11777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117762">
                                            <p:subSp spid="_x0000_s117777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subSp spid="_x0000_s11777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2000"/>
                                        <p:tgtEl>
                                          <p:spTgt spid="117762">
                                            <p:subSp spid="_x0000_s117771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17762" grpId="0" b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3200400" y="1219200"/>
            <a:ext cx="18288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Indexes</a:t>
            </a:r>
          </a:p>
          <a:p>
            <a:pPr algn="ctr"/>
            <a:endParaRPr lang="en-US"/>
          </a:p>
          <a:p>
            <a:pPr algn="ctr"/>
            <a:r>
              <a:rPr lang="en-US"/>
              <a:t>Bibliographies</a:t>
            </a:r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r>
              <a:rPr lang="en-US"/>
              <a:t>Finding Aids</a:t>
            </a:r>
          </a:p>
        </p:txBody>
      </p:sp>
      <p:sp>
        <p:nvSpPr>
          <p:cNvPr id="121861" name="Line 5"/>
          <p:cNvSpPr>
            <a:spLocks noChangeShapeType="1"/>
          </p:cNvSpPr>
          <p:nvPr/>
        </p:nvSpPr>
        <p:spPr bwMode="auto">
          <a:xfrm flipH="1">
            <a:off x="3200400" y="1828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2" name="Line 6"/>
          <p:cNvSpPr>
            <a:spLocks noChangeShapeType="1"/>
          </p:cNvSpPr>
          <p:nvPr/>
        </p:nvSpPr>
        <p:spPr bwMode="auto">
          <a:xfrm flipH="1">
            <a:off x="3200400" y="25908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3" name="Text Box 7"/>
          <p:cNvSpPr txBox="1">
            <a:spLocks noChangeArrowheads="1"/>
          </p:cNvSpPr>
          <p:nvPr/>
        </p:nvSpPr>
        <p:spPr bwMode="auto">
          <a:xfrm>
            <a:off x="838200" y="2743200"/>
            <a:ext cx="14478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Research</a:t>
            </a:r>
          </a:p>
          <a:p>
            <a:pPr>
              <a:spcBef>
                <a:spcPct val="50000"/>
              </a:spcBef>
            </a:pPr>
            <a:r>
              <a:rPr lang="en-US" b="1"/>
              <a:t>Question</a:t>
            </a:r>
          </a:p>
        </p:txBody>
      </p:sp>
      <p:sp>
        <p:nvSpPr>
          <p:cNvPr id="121864" name="Line 8"/>
          <p:cNvSpPr>
            <a:spLocks noChangeShapeType="1"/>
          </p:cNvSpPr>
          <p:nvPr/>
        </p:nvSpPr>
        <p:spPr bwMode="auto">
          <a:xfrm>
            <a:off x="2133600" y="3048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5" name="Line 9"/>
          <p:cNvSpPr>
            <a:spLocks noChangeShapeType="1"/>
          </p:cNvSpPr>
          <p:nvPr/>
        </p:nvSpPr>
        <p:spPr bwMode="auto">
          <a:xfrm>
            <a:off x="2133600" y="36576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6" name="Rectangle 10"/>
          <p:cNvSpPr>
            <a:spLocks noChangeArrowheads="1"/>
          </p:cNvSpPr>
          <p:nvPr/>
        </p:nvSpPr>
        <p:spPr bwMode="auto">
          <a:xfrm>
            <a:off x="3276600" y="4191000"/>
            <a:ext cx="16764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Library Catalog</a:t>
            </a:r>
          </a:p>
        </p:txBody>
      </p:sp>
      <p:sp>
        <p:nvSpPr>
          <p:cNvPr id="121867" name="Line 11"/>
          <p:cNvSpPr>
            <a:spLocks noChangeShapeType="1"/>
          </p:cNvSpPr>
          <p:nvPr/>
        </p:nvSpPr>
        <p:spPr bwMode="auto">
          <a:xfrm>
            <a:off x="41148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8" name="Rectangle 12"/>
          <p:cNvSpPr>
            <a:spLocks noChangeArrowheads="1"/>
          </p:cNvSpPr>
          <p:nvPr/>
        </p:nvSpPr>
        <p:spPr bwMode="auto">
          <a:xfrm>
            <a:off x="6400800" y="2667000"/>
            <a:ext cx="1828800" cy="2362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Archives</a:t>
            </a:r>
          </a:p>
          <a:p>
            <a:pPr algn="ctr"/>
            <a:endParaRPr lang="en-US"/>
          </a:p>
          <a:p>
            <a:pPr algn="ctr"/>
            <a:r>
              <a:rPr lang="en-US"/>
              <a:t>Journals</a:t>
            </a:r>
          </a:p>
          <a:p>
            <a:pPr algn="ctr"/>
            <a:endParaRPr lang="en-US"/>
          </a:p>
          <a:p>
            <a:pPr algn="ctr"/>
            <a:r>
              <a:rPr lang="en-US"/>
              <a:t>Books</a:t>
            </a:r>
          </a:p>
        </p:txBody>
      </p:sp>
      <p:sp>
        <p:nvSpPr>
          <p:cNvPr id="121869" name="Line 13"/>
          <p:cNvSpPr>
            <a:spLocks noChangeShapeType="1"/>
          </p:cNvSpPr>
          <p:nvPr/>
        </p:nvSpPr>
        <p:spPr bwMode="auto">
          <a:xfrm>
            <a:off x="5181600" y="4495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70" name="Line 14"/>
          <p:cNvSpPr>
            <a:spLocks noChangeShapeType="1"/>
          </p:cNvSpPr>
          <p:nvPr/>
        </p:nvSpPr>
        <p:spPr bwMode="auto">
          <a:xfrm>
            <a:off x="5257800" y="2895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72" name="Text Box 16"/>
          <p:cNvSpPr txBox="1">
            <a:spLocks noChangeArrowheads="1"/>
          </p:cNvSpPr>
          <p:nvPr/>
        </p:nvSpPr>
        <p:spPr bwMode="auto">
          <a:xfrm>
            <a:off x="3200400" y="685800"/>
            <a:ext cx="175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</a:t>
            </a:r>
            <a:r>
              <a:rPr lang="en-US" b="1"/>
              <a:t>Metadata</a:t>
            </a:r>
          </a:p>
        </p:txBody>
      </p:sp>
      <p:sp>
        <p:nvSpPr>
          <p:cNvPr id="121873" name="Text Box 17"/>
          <p:cNvSpPr txBox="1">
            <a:spLocks noChangeArrowheads="1"/>
          </p:cNvSpPr>
          <p:nvPr/>
        </p:nvSpPr>
        <p:spPr bwMode="auto">
          <a:xfrm>
            <a:off x="6553200" y="18288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</a:t>
            </a:r>
            <a:r>
              <a:rPr lang="en-US" b="1"/>
              <a:t>Content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1066800" y="2819400"/>
            <a:ext cx="12192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Research</a:t>
            </a:r>
          </a:p>
          <a:p>
            <a:pPr>
              <a:spcBef>
                <a:spcPct val="50000"/>
              </a:spcBef>
            </a:pPr>
            <a:r>
              <a:rPr lang="en-US" b="1"/>
              <a:t>Question</a:t>
            </a:r>
          </a:p>
        </p:txBody>
      </p:sp>
      <p:sp>
        <p:nvSpPr>
          <p:cNvPr id="122885" name="Rectangle 5"/>
          <p:cNvSpPr>
            <a:spLocks noChangeArrowheads="1"/>
          </p:cNvSpPr>
          <p:nvPr/>
        </p:nvSpPr>
        <p:spPr bwMode="auto">
          <a:xfrm>
            <a:off x="3276600" y="2667000"/>
            <a:ext cx="18288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Library Catalog</a:t>
            </a:r>
          </a:p>
        </p:txBody>
      </p:sp>
      <p:sp>
        <p:nvSpPr>
          <p:cNvPr id="122886" name="Rectangle 6"/>
          <p:cNvSpPr>
            <a:spLocks noChangeArrowheads="1"/>
          </p:cNvSpPr>
          <p:nvPr/>
        </p:nvSpPr>
        <p:spPr bwMode="auto">
          <a:xfrm>
            <a:off x="6019800" y="2667000"/>
            <a:ext cx="16764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Books</a:t>
            </a:r>
          </a:p>
        </p:txBody>
      </p:sp>
      <p:sp>
        <p:nvSpPr>
          <p:cNvPr id="122887" name="Line 7"/>
          <p:cNvSpPr>
            <a:spLocks noChangeShapeType="1"/>
          </p:cNvSpPr>
          <p:nvPr/>
        </p:nvSpPr>
        <p:spPr bwMode="auto">
          <a:xfrm>
            <a:off x="2362200" y="3276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888" name="Line 8"/>
          <p:cNvSpPr>
            <a:spLocks noChangeShapeType="1"/>
          </p:cNvSpPr>
          <p:nvPr/>
        </p:nvSpPr>
        <p:spPr bwMode="auto">
          <a:xfrm>
            <a:off x="5257800" y="3276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ext Box 2"/>
          <p:cNvSpPr txBox="1">
            <a:spLocks noChangeArrowheads="1"/>
          </p:cNvSpPr>
          <p:nvPr/>
        </p:nvSpPr>
        <p:spPr bwMode="auto">
          <a:xfrm>
            <a:off x="1066800" y="2819400"/>
            <a:ext cx="12192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Research</a:t>
            </a:r>
          </a:p>
          <a:p>
            <a:pPr>
              <a:spcBef>
                <a:spcPct val="50000"/>
              </a:spcBef>
            </a:pPr>
            <a:r>
              <a:rPr lang="en-US" b="1"/>
              <a:t>Question</a:t>
            </a:r>
          </a:p>
        </p:txBody>
      </p:sp>
      <p:sp>
        <p:nvSpPr>
          <p:cNvPr id="124931" name="Rectangle 3"/>
          <p:cNvSpPr>
            <a:spLocks noChangeArrowheads="1"/>
          </p:cNvSpPr>
          <p:nvPr/>
        </p:nvSpPr>
        <p:spPr bwMode="auto">
          <a:xfrm>
            <a:off x="3124200" y="4953000"/>
            <a:ext cx="17526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Library Catalog</a:t>
            </a:r>
          </a:p>
        </p:txBody>
      </p:sp>
      <p:sp>
        <p:nvSpPr>
          <p:cNvPr id="124932" name="Rectangle 4"/>
          <p:cNvSpPr>
            <a:spLocks noChangeArrowheads="1"/>
          </p:cNvSpPr>
          <p:nvPr/>
        </p:nvSpPr>
        <p:spPr bwMode="auto">
          <a:xfrm>
            <a:off x="5943600" y="4572000"/>
            <a:ext cx="16764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Books</a:t>
            </a:r>
          </a:p>
        </p:txBody>
      </p:sp>
      <p:sp>
        <p:nvSpPr>
          <p:cNvPr id="124933" name="Line 5"/>
          <p:cNvSpPr>
            <a:spLocks noChangeShapeType="1"/>
          </p:cNvSpPr>
          <p:nvPr/>
        </p:nvSpPr>
        <p:spPr bwMode="auto">
          <a:xfrm>
            <a:off x="2362200" y="3276600"/>
            <a:ext cx="6096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934" name="Line 6"/>
          <p:cNvSpPr>
            <a:spLocks noChangeShapeType="1"/>
          </p:cNvSpPr>
          <p:nvPr/>
        </p:nvSpPr>
        <p:spPr bwMode="auto">
          <a:xfrm>
            <a:off x="5105400" y="5105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936" name="AutoShape 8"/>
          <p:cNvSpPr>
            <a:spLocks noChangeArrowheads="1"/>
          </p:cNvSpPr>
          <p:nvPr/>
        </p:nvSpPr>
        <p:spPr bwMode="auto">
          <a:xfrm>
            <a:off x="2590800" y="2133600"/>
            <a:ext cx="814388" cy="866775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937" name="Text Box 9"/>
          <p:cNvSpPr txBox="1">
            <a:spLocks noChangeArrowheads="1"/>
          </p:cNvSpPr>
          <p:nvPr/>
        </p:nvSpPr>
        <p:spPr bwMode="auto">
          <a:xfrm>
            <a:off x="2362200" y="1484313"/>
            <a:ext cx="762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/>
              <a:t>Web</a:t>
            </a:r>
          </a:p>
          <a:p>
            <a:r>
              <a:rPr lang="en-US" sz="1400"/>
              <a:t>Search</a:t>
            </a:r>
          </a:p>
        </p:txBody>
      </p:sp>
      <p:sp>
        <p:nvSpPr>
          <p:cNvPr id="124938" name="Cloud"/>
          <p:cNvSpPr>
            <a:spLocks noChangeAspect="1" noEditPoints="1" noChangeArrowheads="1"/>
          </p:cNvSpPr>
          <p:nvPr/>
        </p:nvSpPr>
        <p:spPr bwMode="auto">
          <a:xfrm>
            <a:off x="3810000" y="990600"/>
            <a:ext cx="3048000" cy="30527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/>
              <a:t>Digital Collections</a:t>
            </a:r>
          </a:p>
          <a:p>
            <a:endParaRPr lang="en-US"/>
          </a:p>
          <a:p>
            <a:r>
              <a:rPr lang="en-US"/>
              <a:t>     Data     </a:t>
            </a:r>
          </a:p>
          <a:p>
            <a:r>
              <a:rPr lang="en-US"/>
              <a:t> </a:t>
            </a:r>
          </a:p>
          <a:p>
            <a:r>
              <a:rPr lang="en-US"/>
              <a:t>News       Books</a:t>
            </a:r>
          </a:p>
          <a:p>
            <a:r>
              <a:rPr lang="en-US"/>
              <a:t>  </a:t>
            </a:r>
          </a:p>
          <a:p>
            <a:r>
              <a:rPr lang="en-US"/>
              <a:t>        Articles</a:t>
            </a:r>
          </a:p>
        </p:txBody>
      </p:sp>
      <p:sp>
        <p:nvSpPr>
          <p:cNvPr id="124940" name="AutoShape 12"/>
          <p:cNvSpPr>
            <a:spLocks noChangeArrowheads="1"/>
          </p:cNvSpPr>
          <p:nvPr/>
        </p:nvSpPr>
        <p:spPr bwMode="auto">
          <a:xfrm rot="3249087">
            <a:off x="3199606" y="3353594"/>
            <a:ext cx="733425" cy="1214438"/>
          </a:xfrm>
          <a:prstGeom prst="curvedLeftArrow">
            <a:avLst>
              <a:gd name="adj1" fmla="val 33117"/>
              <a:gd name="adj2" fmla="val 6623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ext Box 2"/>
          <p:cNvSpPr txBox="1">
            <a:spLocks noChangeArrowheads="1"/>
          </p:cNvSpPr>
          <p:nvPr/>
        </p:nvSpPr>
        <p:spPr bwMode="auto">
          <a:xfrm>
            <a:off x="1066800" y="2819400"/>
            <a:ext cx="12192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Research</a:t>
            </a:r>
          </a:p>
          <a:p>
            <a:pPr>
              <a:spcBef>
                <a:spcPct val="50000"/>
              </a:spcBef>
            </a:pPr>
            <a:r>
              <a:rPr lang="en-US" b="1"/>
              <a:t>Question</a:t>
            </a:r>
          </a:p>
        </p:txBody>
      </p:sp>
      <p:sp>
        <p:nvSpPr>
          <p:cNvPr id="126979" name="Rectangle 3"/>
          <p:cNvSpPr>
            <a:spLocks noChangeArrowheads="1"/>
          </p:cNvSpPr>
          <p:nvPr/>
        </p:nvSpPr>
        <p:spPr bwMode="auto">
          <a:xfrm>
            <a:off x="3124200" y="4419600"/>
            <a:ext cx="2395538" cy="220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News           Articles</a:t>
            </a:r>
          </a:p>
          <a:p>
            <a:pPr algn="ctr"/>
            <a:endParaRPr lang="en-US"/>
          </a:p>
          <a:p>
            <a:pPr algn="ctr"/>
            <a:r>
              <a:rPr lang="en-US"/>
              <a:t>Digital Collections</a:t>
            </a:r>
          </a:p>
          <a:p>
            <a:pPr algn="ctr"/>
            <a:endParaRPr lang="en-US"/>
          </a:p>
          <a:p>
            <a:pPr algn="ctr"/>
            <a:r>
              <a:rPr lang="en-US"/>
              <a:t>Library Catalog</a:t>
            </a:r>
          </a:p>
        </p:txBody>
      </p:sp>
      <p:sp>
        <p:nvSpPr>
          <p:cNvPr id="126980" name="Rectangle 4"/>
          <p:cNvSpPr>
            <a:spLocks noChangeArrowheads="1"/>
          </p:cNvSpPr>
          <p:nvPr/>
        </p:nvSpPr>
        <p:spPr bwMode="auto">
          <a:xfrm>
            <a:off x="5943600" y="4572000"/>
            <a:ext cx="16764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Books</a:t>
            </a:r>
          </a:p>
        </p:txBody>
      </p:sp>
      <p:sp>
        <p:nvSpPr>
          <p:cNvPr id="126981" name="Line 5"/>
          <p:cNvSpPr>
            <a:spLocks noChangeShapeType="1"/>
          </p:cNvSpPr>
          <p:nvPr/>
        </p:nvSpPr>
        <p:spPr bwMode="auto">
          <a:xfrm>
            <a:off x="2362200" y="3276600"/>
            <a:ext cx="6096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6982" name="Line 6"/>
          <p:cNvSpPr>
            <a:spLocks noChangeShapeType="1"/>
          </p:cNvSpPr>
          <p:nvPr/>
        </p:nvSpPr>
        <p:spPr bwMode="auto">
          <a:xfrm>
            <a:off x="5105400" y="5105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6983" name="AutoShape 7"/>
          <p:cNvSpPr>
            <a:spLocks noChangeArrowheads="1"/>
          </p:cNvSpPr>
          <p:nvPr/>
        </p:nvSpPr>
        <p:spPr bwMode="auto">
          <a:xfrm>
            <a:off x="3124200" y="3352800"/>
            <a:ext cx="814388" cy="866775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6984" name="Text Box 8"/>
          <p:cNvSpPr txBox="1">
            <a:spLocks noChangeArrowheads="1"/>
          </p:cNvSpPr>
          <p:nvPr/>
        </p:nvSpPr>
        <p:spPr bwMode="auto">
          <a:xfrm>
            <a:off x="2362200" y="1484313"/>
            <a:ext cx="762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/>
              <a:t>Web</a:t>
            </a:r>
          </a:p>
          <a:p>
            <a:r>
              <a:rPr lang="en-US" sz="1400"/>
              <a:t>Search</a:t>
            </a:r>
          </a:p>
        </p:txBody>
      </p:sp>
      <p:sp>
        <p:nvSpPr>
          <p:cNvPr id="126985" name="Cloud"/>
          <p:cNvSpPr>
            <a:spLocks noChangeAspect="1" noEditPoints="1" noChangeArrowheads="1"/>
          </p:cNvSpPr>
          <p:nvPr/>
        </p:nvSpPr>
        <p:spPr bwMode="auto">
          <a:xfrm>
            <a:off x="3810000" y="990600"/>
            <a:ext cx="3043238" cy="30480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/>
              <a:t>Digital Collections</a:t>
            </a:r>
          </a:p>
          <a:p>
            <a:endParaRPr lang="en-US"/>
          </a:p>
          <a:p>
            <a:r>
              <a:rPr lang="en-US"/>
              <a:t>     Data     </a:t>
            </a:r>
          </a:p>
          <a:p>
            <a:r>
              <a:rPr lang="en-US"/>
              <a:t> </a:t>
            </a:r>
          </a:p>
          <a:p>
            <a:r>
              <a:rPr lang="en-US"/>
              <a:t>News       Books</a:t>
            </a:r>
          </a:p>
          <a:p>
            <a:r>
              <a:rPr lang="en-US"/>
              <a:t>  </a:t>
            </a:r>
          </a:p>
          <a:p>
            <a:r>
              <a:rPr lang="en-US"/>
              <a:t>        Articles</a:t>
            </a:r>
          </a:p>
        </p:txBody>
      </p:sp>
      <p:sp>
        <p:nvSpPr>
          <p:cNvPr id="126987" name="Line 11"/>
          <p:cNvSpPr>
            <a:spLocks noChangeShapeType="1"/>
          </p:cNvSpPr>
          <p:nvPr/>
        </p:nvSpPr>
        <p:spPr bwMode="auto">
          <a:xfrm flipH="1">
            <a:off x="4800600" y="3505200"/>
            <a:ext cx="457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6988" name="Line 12"/>
          <p:cNvSpPr>
            <a:spLocks noChangeShapeType="1"/>
          </p:cNvSpPr>
          <p:nvPr/>
        </p:nvSpPr>
        <p:spPr bwMode="auto">
          <a:xfrm flipH="1">
            <a:off x="3810000" y="2895600"/>
            <a:ext cx="6096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6989" name="Line 13"/>
          <p:cNvSpPr>
            <a:spLocks noChangeShapeType="1"/>
          </p:cNvSpPr>
          <p:nvPr/>
        </p:nvSpPr>
        <p:spPr bwMode="auto">
          <a:xfrm flipH="1">
            <a:off x="3810000" y="1828800"/>
            <a:ext cx="144780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/>
              <a:t>Library Super-Catalog: </a:t>
            </a:r>
            <a:br>
              <a:rPr lang="en-US" sz="4600"/>
            </a:br>
            <a:r>
              <a:rPr lang="en-US" sz="4600"/>
              <a:t>	Web-Scale Discovery</a:t>
            </a:r>
          </a:p>
        </p:txBody>
      </p:sp>
      <p:sp>
        <p:nvSpPr>
          <p:cNvPr id="128005" name="Rectangle 5"/>
          <p:cNvSpPr>
            <a:spLocks noChangeArrowheads="1"/>
          </p:cNvSpPr>
          <p:nvPr/>
        </p:nvSpPr>
        <p:spPr bwMode="auto">
          <a:xfrm>
            <a:off x="2209800" y="2743200"/>
            <a:ext cx="5562600" cy="3429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Articles, </a:t>
            </a:r>
          </a:p>
          <a:p>
            <a:pPr algn="ctr"/>
            <a:r>
              <a:rPr lang="en-US" sz="2000"/>
              <a:t>News, </a:t>
            </a:r>
          </a:p>
          <a:p>
            <a:pPr algn="ctr"/>
            <a:r>
              <a:rPr lang="en-US" sz="2000"/>
              <a:t>Images,</a:t>
            </a:r>
          </a:p>
          <a:p>
            <a:pPr algn="ctr"/>
            <a:r>
              <a:rPr lang="en-US" sz="2000"/>
              <a:t> Data, </a:t>
            </a:r>
          </a:p>
          <a:p>
            <a:pPr algn="ctr"/>
            <a:r>
              <a:rPr lang="en-US" sz="2000"/>
              <a:t>Chapters …</a:t>
            </a:r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r>
              <a:rPr lang="en-US" sz="1600"/>
              <a:t>Name Authorities, Subject Headings</a:t>
            </a:r>
            <a:r>
              <a:rPr lang="en-US"/>
              <a:t> …</a:t>
            </a:r>
          </a:p>
        </p:txBody>
      </p:sp>
      <p:sp>
        <p:nvSpPr>
          <p:cNvPr id="128006" name="Rectangle 6" descr="Denim"/>
          <p:cNvSpPr>
            <a:spLocks noChangeArrowheads="1"/>
          </p:cNvSpPr>
          <p:nvPr/>
        </p:nvSpPr>
        <p:spPr bwMode="auto">
          <a:xfrm>
            <a:off x="2209800" y="5791200"/>
            <a:ext cx="457200" cy="381000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8007" name="Line 7"/>
          <p:cNvSpPr>
            <a:spLocks noChangeShapeType="1"/>
          </p:cNvSpPr>
          <p:nvPr/>
        </p:nvSpPr>
        <p:spPr bwMode="auto">
          <a:xfrm flipH="1">
            <a:off x="2743200" y="5943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low">
  <a:themeElements>
    <a:clrScheme name="Flow 1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FFFFFF"/>
      </a:accent3>
      <a:accent4>
        <a:srgbClr val="000000"/>
      </a:accent4>
      <a:accent5>
        <a:srgbClr val="AABBDF"/>
      </a:accent5>
      <a:accent6>
        <a:srgbClr val="008EC4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</a:majorFont>
      <a:minorFont>
        <a:latin typeface="Constant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low 1">
        <a:dk1>
          <a:srgbClr val="000000"/>
        </a:dk1>
        <a:lt1>
          <a:srgbClr val="FFFFFF"/>
        </a:lt1>
        <a:dk2>
          <a:srgbClr val="04617B"/>
        </a:dk2>
        <a:lt2>
          <a:srgbClr val="DBF5F9"/>
        </a:lt2>
        <a:accent1>
          <a:srgbClr val="0F6FC6"/>
        </a:accent1>
        <a:accent2>
          <a:srgbClr val="009DD9"/>
        </a:accent2>
        <a:accent3>
          <a:srgbClr val="FFFFFF"/>
        </a:accent3>
        <a:accent4>
          <a:srgbClr val="000000"/>
        </a:accent4>
        <a:accent5>
          <a:srgbClr val="AABBDF"/>
        </a:accent5>
        <a:accent6>
          <a:srgbClr val="008EC4"/>
        </a:accent6>
        <a:hlink>
          <a:srgbClr val="E2D700"/>
        </a:hlink>
        <a:folHlink>
          <a:srgbClr val="85DF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4_Flow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2622</TotalTime>
  <Words>518</Words>
  <Application>Microsoft Office PowerPoint</Application>
  <PresentationFormat>On-screen Show (4:3)</PresentationFormat>
  <Paragraphs>185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Constantia</vt:lpstr>
      <vt:lpstr>Arial</vt:lpstr>
      <vt:lpstr>Calibri</vt:lpstr>
      <vt:lpstr>Wingdings 2</vt:lpstr>
      <vt:lpstr>Times New Roman</vt:lpstr>
      <vt:lpstr>Flow</vt:lpstr>
      <vt:lpstr>4_Flow</vt:lpstr>
      <vt:lpstr>When the Books Leave the Building Metadata for a Digital Age</vt:lpstr>
      <vt:lpstr> </vt:lpstr>
      <vt:lpstr>When books were books …</vt:lpstr>
      <vt:lpstr>Slide 4</vt:lpstr>
      <vt:lpstr>Slide 5</vt:lpstr>
      <vt:lpstr>Slide 6</vt:lpstr>
      <vt:lpstr>Slide 7</vt:lpstr>
      <vt:lpstr>Slide 8</vt:lpstr>
      <vt:lpstr>Library Super-Catalog:   Web-Scale Discovery</vt:lpstr>
      <vt:lpstr>Library focus on content:  From Analog to Digital</vt:lpstr>
      <vt:lpstr>Library focus on content (cont’d)</vt:lpstr>
      <vt:lpstr>Library focus on content (cont’d)</vt:lpstr>
      <vt:lpstr>Library focus on metadata  creation and management</vt:lpstr>
      <vt:lpstr>Outside the library:   content providers</vt:lpstr>
      <vt:lpstr>From web search to web research</vt:lpstr>
      <vt:lpstr>Some challenges:</vt:lpstr>
      <vt:lpstr>Some implications for metadata  practice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Collecting web resources : Selecting, harvesting, cataloging</dc:title>
  <dc:creator>Alex</dc:creator>
  <cp:lastModifiedBy>proffitm</cp:lastModifiedBy>
  <cp:revision>174</cp:revision>
  <dcterms:created xsi:type="dcterms:W3CDTF">2009-03-30T14:16:27Z</dcterms:created>
  <dcterms:modified xsi:type="dcterms:W3CDTF">2010-06-08T16:21:35Z</dcterms:modified>
</cp:coreProperties>
</file>