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5"/>
  </p:notesMasterIdLst>
  <p:handoutMasterIdLst>
    <p:handoutMasterId r:id="rId46"/>
  </p:handoutMasterIdLst>
  <p:sldIdLst>
    <p:sldId id="258"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379" r:id="rId31"/>
    <p:sldId id="368" r:id="rId32"/>
    <p:sldId id="380" r:id="rId33"/>
    <p:sldId id="415" r:id="rId34"/>
    <p:sldId id="416" r:id="rId35"/>
    <p:sldId id="417" r:id="rId36"/>
    <p:sldId id="418" r:id="rId37"/>
    <p:sldId id="369" r:id="rId38"/>
    <p:sldId id="423" r:id="rId39"/>
    <p:sldId id="424" r:id="rId40"/>
    <p:sldId id="419" r:id="rId41"/>
    <p:sldId id="420" r:id="rId42"/>
    <p:sldId id="421" r:id="rId43"/>
    <p:sldId id="422" r:id="rId44"/>
  </p:sldIdLst>
  <p:sldSz cx="9144000" cy="6858000" type="screen4x3"/>
  <p:notesSz cx="6858000" cy="9144000"/>
  <p:defaultTextStyle>
    <a:defPPr>
      <a:defRPr lang="en-US"/>
    </a:defPPr>
    <a:lvl1pPr algn="l" rtl="0" fontAlgn="base">
      <a:spcBef>
        <a:spcPct val="0"/>
      </a:spcBef>
      <a:spcAft>
        <a:spcPct val="0"/>
      </a:spcAft>
      <a:defRPr sz="3200" b="1" kern="1200">
        <a:solidFill>
          <a:srgbClr val="336699"/>
        </a:solidFill>
        <a:latin typeface="Verdana" pitchFamily="34" charset="0"/>
        <a:ea typeface="+mn-ea"/>
        <a:cs typeface="+mn-cs"/>
      </a:defRPr>
    </a:lvl1pPr>
    <a:lvl2pPr marL="457200" algn="l" rtl="0" fontAlgn="base">
      <a:spcBef>
        <a:spcPct val="0"/>
      </a:spcBef>
      <a:spcAft>
        <a:spcPct val="0"/>
      </a:spcAft>
      <a:defRPr sz="3200" b="1" kern="1200">
        <a:solidFill>
          <a:srgbClr val="336699"/>
        </a:solidFill>
        <a:latin typeface="Verdana" pitchFamily="34" charset="0"/>
        <a:ea typeface="+mn-ea"/>
        <a:cs typeface="+mn-cs"/>
      </a:defRPr>
    </a:lvl2pPr>
    <a:lvl3pPr marL="914400" algn="l" rtl="0" fontAlgn="base">
      <a:spcBef>
        <a:spcPct val="0"/>
      </a:spcBef>
      <a:spcAft>
        <a:spcPct val="0"/>
      </a:spcAft>
      <a:defRPr sz="3200" b="1" kern="1200">
        <a:solidFill>
          <a:srgbClr val="336699"/>
        </a:solidFill>
        <a:latin typeface="Verdana" pitchFamily="34" charset="0"/>
        <a:ea typeface="+mn-ea"/>
        <a:cs typeface="+mn-cs"/>
      </a:defRPr>
    </a:lvl3pPr>
    <a:lvl4pPr marL="1371600" algn="l" rtl="0" fontAlgn="base">
      <a:spcBef>
        <a:spcPct val="0"/>
      </a:spcBef>
      <a:spcAft>
        <a:spcPct val="0"/>
      </a:spcAft>
      <a:defRPr sz="3200" b="1" kern="1200">
        <a:solidFill>
          <a:srgbClr val="336699"/>
        </a:solidFill>
        <a:latin typeface="Verdana" pitchFamily="34" charset="0"/>
        <a:ea typeface="+mn-ea"/>
        <a:cs typeface="+mn-cs"/>
      </a:defRPr>
    </a:lvl4pPr>
    <a:lvl5pPr marL="1828800" algn="l" rtl="0" fontAlgn="base">
      <a:spcBef>
        <a:spcPct val="0"/>
      </a:spcBef>
      <a:spcAft>
        <a:spcPct val="0"/>
      </a:spcAft>
      <a:defRPr sz="3200" b="1" kern="1200">
        <a:solidFill>
          <a:srgbClr val="336699"/>
        </a:solidFill>
        <a:latin typeface="Verdana" pitchFamily="34" charset="0"/>
        <a:ea typeface="+mn-ea"/>
        <a:cs typeface="+mn-cs"/>
      </a:defRPr>
    </a:lvl5pPr>
    <a:lvl6pPr marL="2286000" algn="l" defTabSz="914400" rtl="0" eaLnBrk="1" latinLnBrk="0" hangingPunct="1">
      <a:defRPr sz="3200" b="1" kern="1200">
        <a:solidFill>
          <a:srgbClr val="336699"/>
        </a:solidFill>
        <a:latin typeface="Verdana" pitchFamily="34" charset="0"/>
        <a:ea typeface="+mn-ea"/>
        <a:cs typeface="+mn-cs"/>
      </a:defRPr>
    </a:lvl6pPr>
    <a:lvl7pPr marL="2743200" algn="l" defTabSz="914400" rtl="0" eaLnBrk="1" latinLnBrk="0" hangingPunct="1">
      <a:defRPr sz="3200" b="1" kern="1200">
        <a:solidFill>
          <a:srgbClr val="336699"/>
        </a:solidFill>
        <a:latin typeface="Verdana" pitchFamily="34" charset="0"/>
        <a:ea typeface="+mn-ea"/>
        <a:cs typeface="+mn-cs"/>
      </a:defRPr>
    </a:lvl7pPr>
    <a:lvl8pPr marL="3200400" algn="l" defTabSz="914400" rtl="0" eaLnBrk="1" latinLnBrk="0" hangingPunct="1">
      <a:defRPr sz="3200" b="1" kern="1200">
        <a:solidFill>
          <a:srgbClr val="336699"/>
        </a:solidFill>
        <a:latin typeface="Verdana" pitchFamily="34" charset="0"/>
        <a:ea typeface="+mn-ea"/>
        <a:cs typeface="+mn-cs"/>
      </a:defRPr>
    </a:lvl8pPr>
    <a:lvl9pPr marL="3657600" algn="l" defTabSz="914400" rtl="0" eaLnBrk="1" latinLnBrk="0" hangingPunct="1">
      <a:defRPr sz="3200" b="1" kern="1200">
        <a:solidFill>
          <a:srgbClr val="3366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8" autoAdjust="0"/>
    <p:restoredTop sz="75203" autoAdjust="0"/>
  </p:normalViewPr>
  <p:slideViewPr>
    <p:cSldViewPr>
      <p:cViewPr varScale="1">
        <p:scale>
          <a:sx n="55" d="100"/>
          <a:sy n="55" d="100"/>
        </p:scale>
        <p:origin x="-18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284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en-US"/>
          </a:p>
        </p:txBody>
      </p:sp>
      <p:sp>
        <p:nvSpPr>
          <p:cNvPr id="284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284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E4D1CB63-5073-469A-87D7-5F21A34225E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A82CD4DB-7C95-4E65-B24B-73AC3373901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1BE3D-25AA-44A8-9C17-C12CE8B60419}"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685800" y="4341813"/>
            <a:ext cx="5486400" cy="4116387"/>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C66F7-6BDE-49C5-A25C-05384CE0AFB0}" type="slidenum">
              <a:rPr lang="en-US"/>
              <a:pPr/>
              <a:t>11</a:t>
            </a:fld>
            <a:endParaRPr lang="en-US"/>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r>
              <a:rPr lang="en-US" dirty="0" smtClean="0"/>
              <a:t>For</a:t>
            </a:r>
            <a:r>
              <a:rPr lang="en-US" baseline="0" dirty="0" smtClean="0"/>
              <a:t> the Implications of MARC Tag Usage on Library Metadata Practices published earlier this year, we analyzed </a:t>
            </a:r>
            <a:r>
              <a:rPr lang="en-US" dirty="0" err="1" smtClean="0"/>
              <a:t>WorldCat</a:t>
            </a:r>
            <a:r>
              <a:rPr lang="en-US" dirty="0" smtClean="0"/>
              <a:t> when it had </a:t>
            </a:r>
            <a:r>
              <a:rPr lang="en-US" dirty="0"/>
              <a:t>145 million bibliographic </a:t>
            </a:r>
            <a:r>
              <a:rPr lang="en-US" dirty="0" smtClean="0"/>
              <a:t>records. </a:t>
            </a:r>
            <a:r>
              <a:rPr lang="en-US" dirty="0"/>
              <a:t>Local and OCLC-specific fields were excluded.  More than half of all tags occur in less than 1% of all </a:t>
            </a:r>
            <a:r>
              <a:rPr lang="en-US" dirty="0" err="1"/>
              <a:t>WorldCat</a:t>
            </a:r>
            <a:r>
              <a:rPr lang="en-US" dirty="0"/>
              <a:t> records. There are only 39 tags that occur in 5% or more of all records.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Implications of MARC</a:t>
            </a:r>
            <a:r>
              <a:rPr lang="en-US" baseline="0" dirty="0" smtClean="0"/>
              <a:t> Tag Usage on Library Metadata Practices Working Group, Catherine Argus of the National Library of Australia compared the search, limit, and sort options in five different aggregated bibliographic databases, using a sample of 52 MARC records in different formats. This is from the Webinar we conducted last March. She found that </a:t>
            </a:r>
            <a:r>
              <a:rPr lang="en-US" i="1" baseline="0" dirty="0" smtClean="0"/>
              <a:t>all </a:t>
            </a:r>
            <a:r>
              <a:rPr lang="en-US" i="0" baseline="0" dirty="0" smtClean="0"/>
              <a:t> databases offered at least one search option not offered by the others, and at least one MARC field not indexed by the others. The fields that are most in common match closely to the ones that are most frequently occurring in </a:t>
            </a:r>
            <a:r>
              <a:rPr lang="en-US" i="0" baseline="0" dirty="0" err="1" smtClean="0"/>
              <a:t>WorldCat</a:t>
            </a:r>
            <a:r>
              <a:rPr lang="en-US" i="0" baseline="0" dirty="0" smtClean="0"/>
              <a:t>: </a:t>
            </a:r>
            <a:r>
              <a:rPr lang="en-AU" sz="1200" dirty="0" smtClean="0">
                <a:latin typeface="Trebuchet MS" pitchFamily="34" charset="0"/>
              </a:rPr>
              <a:t>ISBN/ISSN, main/added entries, title/variant title, series, subject.</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EAC05-D40C-4CAA-A869-40CDFB4CB8CA}" type="slidenum">
              <a:rPr lang="en-US"/>
              <a:pPr/>
              <a:t>14</a:t>
            </a:fld>
            <a:endParaRPr lang="en-US"/>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r>
              <a:rPr lang="en-US" dirty="0" smtClean="0"/>
              <a:t>Here</a:t>
            </a:r>
            <a:r>
              <a:rPr lang="en-US" baseline="0" dirty="0" smtClean="0"/>
              <a:t> are some of the highlights from the working group’s recently published report,</a:t>
            </a:r>
            <a:r>
              <a:rPr lang="en-US" dirty="0" smtClean="0"/>
              <a:t> </a:t>
            </a:r>
            <a:r>
              <a:rPr lang="en-US" i="1" dirty="0"/>
              <a:t>Implications of MARC Tag Usage on Library Metadata </a:t>
            </a:r>
            <a:r>
              <a:rPr lang="en-US" i="1" dirty="0" smtClean="0"/>
              <a:t>Practices. </a:t>
            </a:r>
            <a:r>
              <a:rPr lang="en-US" i="0" dirty="0" smtClean="0"/>
              <a:t>The</a:t>
            </a:r>
            <a:r>
              <a:rPr lang="en-US" i="0" baseline="0" dirty="0" smtClean="0"/>
              <a:t> working group had expected that these statements would be provocative when we presented them in our March 2010 Webinar – we were surprised that we received no pushback at all.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Open Library has pulled together information about authors from bibliographic data. (The brief biography comes from Wikipedia). It</a:t>
            </a:r>
            <a:r>
              <a:rPr lang="en-US" baseline="0" dirty="0" smtClean="0"/>
              <a:t> also presents (click) some information about related persons, a time frame, and alternate names, but not as much as </a:t>
            </a:r>
            <a:r>
              <a:rPr lang="en-US" baseline="0" dirty="0" err="1" smtClean="0"/>
              <a:t>WorldCat</a:t>
            </a:r>
            <a:r>
              <a:rPr lang="en-US" baseline="0" dirty="0" smtClean="0"/>
              <a:t> Identities…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WorldCat</a:t>
            </a:r>
            <a:r>
              <a:rPr lang="en-US" dirty="0" smtClean="0"/>
              <a:t> Identities has compiled information for 30 million people,</a:t>
            </a:r>
            <a:r>
              <a:rPr lang="en-US" baseline="0" dirty="0" smtClean="0"/>
              <a:t> organizations, fictional characters </a:t>
            </a:r>
            <a:r>
              <a:rPr lang="en-US" baseline="0" dirty="0" err="1" smtClean="0"/>
              <a:t>datamined</a:t>
            </a:r>
            <a:r>
              <a:rPr lang="en-US" baseline="0" dirty="0" smtClean="0"/>
              <a:t> from </a:t>
            </a:r>
            <a:r>
              <a:rPr lang="en-US" baseline="0" dirty="0" err="1" smtClean="0"/>
              <a:t>WorldCat</a:t>
            </a:r>
            <a:r>
              <a:rPr lang="en-US" baseline="0" dirty="0" smtClean="0"/>
              <a:t>.  The publication timeline is based on the publication dates of all the publications represented in </a:t>
            </a:r>
            <a:r>
              <a:rPr lang="en-US" baseline="0" dirty="0" err="1" smtClean="0"/>
              <a:t>WorldCat</a:t>
            </a:r>
            <a:r>
              <a:rPr lang="en-US" baseline="0" dirty="0" smtClean="0"/>
              <a:t>. The works are </a:t>
            </a:r>
            <a:r>
              <a:rPr lang="en-US" baseline="0" dirty="0" err="1" smtClean="0"/>
              <a:t>FRBRized</a:t>
            </a:r>
            <a:r>
              <a:rPr lang="en-US" baseline="0" dirty="0" smtClean="0"/>
              <a:t> from the contents of </a:t>
            </a:r>
            <a:r>
              <a:rPr lang="en-US" baseline="0" dirty="0" err="1" smtClean="0"/>
              <a:t>WorldCat</a:t>
            </a:r>
            <a:r>
              <a:rPr lang="en-US" baseline="0" dirty="0" smtClean="0"/>
              <a:t> (with a long list of different translations); audience level based on the types of libraries that hold the works, related identities pulled from the bibliographic records, links to authority files, and (click) a Tag cloud of the subjects assigned to all her works.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search on Ayers Rock retrieves</a:t>
            </a:r>
            <a:r>
              <a:rPr lang="en-US" baseline="0" dirty="0" smtClean="0"/>
              <a:t> records from all resources. Note that the books results are “</a:t>
            </a:r>
            <a:r>
              <a:rPr lang="en-US" baseline="0" dirty="0" err="1" smtClean="0"/>
              <a:t>FRBRized</a:t>
            </a:r>
            <a:r>
              <a:rPr lang="en-US" baseline="0" dirty="0" smtClean="0"/>
              <a:t>” – six editions for the same item have been grouped together. You can also limit your results to  those that are “freely available”. Scrolling down (click) you see results for audio and videos; </a:t>
            </a:r>
            <a:r>
              <a:rPr lang="en-US" baseline="0" dirty="0" err="1" smtClean="0"/>
              <a:t>australian</a:t>
            </a:r>
            <a:r>
              <a:rPr lang="en-US" baseline="0" dirty="0" smtClean="0"/>
              <a:t> newspaper articles, map – with links to other Websites, and (click) archival materials, people and organizations, and archived Websites.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25</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Diane </a:t>
            </a:r>
            <a:r>
              <a:rPr lang="en-US" dirty="0" err="1" smtClean="0"/>
              <a:t>Hillmann</a:t>
            </a:r>
            <a:r>
              <a:rPr lang="en-US" dirty="0" smtClean="0"/>
              <a:t> in 2010-01-18 presentation on “Introduction</a:t>
            </a:r>
            <a:r>
              <a:rPr lang="en-US" baseline="0" dirty="0" smtClean="0"/>
              <a:t> to Application Profiles”: Rethink our roles; “less one-at-a-time creation and more data design, data improvement, </a:t>
            </a:r>
            <a:r>
              <a:rPr lang="en-US" baseline="0" smtClean="0"/>
              <a:t>data evaluation”</a:t>
            </a:r>
            <a:endParaRPr lang="en-US"/>
          </a:p>
        </p:txBody>
      </p:sp>
      <p:sp>
        <p:nvSpPr>
          <p:cNvPr id="4" name="Slide Number Placeholder 3"/>
          <p:cNvSpPr>
            <a:spLocks noGrp="1"/>
          </p:cNvSpPr>
          <p:nvPr>
            <p:ph type="sldNum" sz="quarter" idx="10"/>
          </p:nvPr>
        </p:nvSpPr>
        <p:spPr/>
        <p:txBody>
          <a:bodyPr/>
          <a:lstStyle/>
          <a:p>
            <a:fld id="{A82CD4DB-7C95-4E65-B24B-73AC33739019}"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29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dirty="0" smtClean="0">
                <a:latin typeface="Arial" charset="0"/>
              </a:rPr>
              <a:t>An RLG Partner working group (</a:t>
            </a:r>
            <a:r>
              <a:rPr lang="en-US" dirty="0" err="1" smtClean="0">
                <a:latin typeface="Arial" charset="0"/>
              </a:rPr>
              <a:t>Leighann</a:t>
            </a:r>
            <a:r>
              <a:rPr lang="en-US" dirty="0" smtClean="0">
                <a:latin typeface="Arial" charset="0"/>
              </a:rPr>
              <a:t> Ayers,</a:t>
            </a:r>
            <a:r>
              <a:rPr lang="en-US" baseline="0" dirty="0" smtClean="0">
                <a:latin typeface="Arial" charset="0"/>
              </a:rPr>
              <a:t> U. Michigan; Beth Picknally Camden, U. Pennsylvania; Lisa German, Pennsylvania State University; Peggy Johnson, U. Minnesota; Caroline Miller, UCLA) conducted a survey in 2008 of department heads or directors in the RLG Partnership responsible for creating at least some non-MARC metadata, either solely or in addition to MARC metadata.  We received  134 responses from 67 RLG Partner institutions, of which 121 created at least some non-MARC metadata. Only 22 of those (18%) created non-MARC metadata only.</a:t>
            </a:r>
            <a:endParaRPr lang="en-US" dirty="0" smtClean="0">
              <a:latin typeface="Arial" charset="0"/>
            </a:endParaRPr>
          </a:p>
        </p:txBody>
      </p:sp>
      <p:sp>
        <p:nvSpPr>
          <p:cNvPr id="52228" name="Slide Number Placeholder 3"/>
          <p:cNvSpPr>
            <a:spLocks noGrp="1"/>
          </p:cNvSpPr>
          <p:nvPr>
            <p:ph type="sldNum" sz="quarter" idx="5"/>
          </p:nvPr>
        </p:nvSpPr>
        <p:spPr>
          <a:noFill/>
        </p:spPr>
        <p:txBody>
          <a:bodyPr/>
          <a:lstStyle/>
          <a:p>
            <a:fld id="{8365D8BF-ADA9-4E3F-911F-DB29CE8A6D57}" type="slidenum">
              <a:rPr lang="en-US" smtClean="0">
                <a:latin typeface="Arial" charset="0"/>
              </a:rPr>
              <a:pPr/>
              <a:t>3</a:t>
            </a:fld>
            <a:endParaRPr lang="en-US" smtClean="0">
              <a:latin typeface="Arial" charset="0"/>
            </a:endParaRPr>
          </a:p>
        </p:txBody>
      </p:sp>
      <p:sp>
        <p:nvSpPr>
          <p:cNvPr id="52229" name="Footer Placeholder 4"/>
          <p:cNvSpPr>
            <a:spLocks noGrp="1"/>
          </p:cNvSpPr>
          <p:nvPr>
            <p:ph type="ftr" sz="quarter" idx="4"/>
          </p:nvPr>
        </p:nvSpPr>
        <p:spPr>
          <a:noFill/>
        </p:spPr>
        <p:txBody>
          <a:bodyPr/>
          <a:lstStyle/>
          <a:p>
            <a:r>
              <a:rPr lang="en-US" smtClean="0">
                <a:latin typeface="Arial" charset="0"/>
              </a:rPr>
              <a:t>Smith-Yoshimura &amp; Hickey</a:t>
            </a:r>
          </a:p>
        </p:txBody>
      </p:sp>
      <p:sp>
        <p:nvSpPr>
          <p:cNvPr id="52230" name="Header Placeholder 5"/>
          <p:cNvSpPr>
            <a:spLocks noGrp="1"/>
          </p:cNvSpPr>
          <p:nvPr>
            <p:ph type="hdr" sz="quarter"/>
          </p:nvPr>
        </p:nvSpPr>
        <p:spPr>
          <a:noFill/>
        </p:spPr>
        <p:txBody>
          <a:bodyPr/>
          <a:lstStyle/>
          <a:p>
            <a:r>
              <a:rPr lang="en-US" smtClean="0">
                <a:latin typeface="Arial" charset="0"/>
              </a:rPr>
              <a:t>Names and Identities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30</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dirty="0" smtClean="0">
                <a:latin typeface="Arial" charset="0"/>
              </a:rPr>
              <a:t>Resource Description Framework (RDF)</a:t>
            </a:r>
          </a:p>
          <a:p>
            <a:pPr lvl="1" eaLnBrk="1" hangingPunct="1"/>
            <a:r>
              <a:rPr lang="en-US" dirty="0" smtClean="0">
                <a:latin typeface="Arial" charset="0"/>
              </a:rPr>
              <a:t>Links between Web resources</a:t>
            </a:r>
          </a:p>
          <a:p>
            <a:pPr lvl="1" eaLnBrk="1" hangingPunct="1"/>
            <a:r>
              <a:rPr lang="en-US" dirty="0" smtClean="0">
                <a:latin typeface="Arial" charset="0"/>
              </a:rPr>
              <a:t>The links themselves are described with URLs</a:t>
            </a:r>
          </a:p>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31</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intent of the “authorities and vocabularies” offered by the Library of Congress is to provide</a:t>
            </a:r>
            <a:r>
              <a:rPr lang="en-US" baseline="0" dirty="0" smtClean="0"/>
              <a:t> human and programmatic access to commonly found standards and vocabularies developed by LC, such as Library of Congress Subject Headings, shown here. Every term is assigned a URI, using the structure shown here with the LC control number, and provides the information in different </a:t>
            </a:r>
            <a:r>
              <a:rPr lang="en-US" baseline="0" dirty="0" err="1" smtClean="0"/>
              <a:t>foramts</a:t>
            </a:r>
            <a:r>
              <a:rPr lang="en-US" baseline="0" dirty="0" smtClean="0"/>
              <a:t>, including RDSF/XML. The </a:t>
            </a:r>
            <a:r>
              <a:rPr lang="en-US" baseline="0" dirty="0" err="1" smtClean="0"/>
              <a:t>AquaBrowser</a:t>
            </a:r>
            <a:r>
              <a:rPr lang="en-US" baseline="0" dirty="0" smtClean="0"/>
              <a:t> visualization tool shows the links to narrow and broader terms.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creators of RDA are making the controlled vocabularies freely available on the Web through Metadata Registry so third party providers and Web applications can easily access and make use of the data. &lt;click&gt; This is the list of element sets for RDA </a:t>
            </a:r>
            <a:r>
              <a:rPr lang="en-US" baseline="0" dirty="0" err="1" smtClean="0"/>
              <a:t>Grou</a:t>
            </a:r>
            <a:r>
              <a:rPr lang="en-US" baseline="0" dirty="0" smtClean="0"/>
              <a:t> 1 elements, with the data elements we’re familiar with like title, edition statement, place and date of production, etc.</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dirty="0" smtClean="0">
                <a:latin typeface="Arial" charset="0"/>
              </a:rPr>
              <a:t>VIAF is all about creating links between existing files of names</a:t>
            </a:r>
            <a:r>
              <a:rPr lang="en-US" baseline="0" dirty="0" smtClean="0">
                <a:latin typeface="Arial" charset="0"/>
              </a:rPr>
              <a:t> – 20 national authority files, currently representing 13 million </a:t>
            </a:r>
            <a:r>
              <a:rPr lang="en-US" baseline="0" dirty="0" err="1" smtClean="0">
                <a:latin typeface="Arial" charset="0"/>
              </a:rPr>
              <a:t>personnas</a:t>
            </a:r>
            <a:r>
              <a:rPr lang="en-US" dirty="0" smtClean="0">
                <a:latin typeface="Arial" charset="0"/>
              </a:rPr>
              <a:t>  The result is a VIAF record that shows information derived from the cluster of linked name records and associated bibliographic records.  We have</a:t>
            </a:r>
            <a:r>
              <a:rPr lang="en-US" baseline="0" dirty="0" smtClean="0">
                <a:latin typeface="Arial" charset="0"/>
              </a:rPr>
              <a:t> made it available as linked data with URIs for everything and content designation for different data formats, including a view of a “cluster” as </a:t>
            </a:r>
            <a:r>
              <a:rPr lang="en-US" baseline="0" dirty="0" err="1" smtClean="0">
                <a:latin typeface="Arial" charset="0"/>
              </a:rPr>
              <a:t>rdf</a:t>
            </a:r>
            <a:r>
              <a:rPr lang="en-US" baseline="0" dirty="0" smtClean="0">
                <a:latin typeface="Arial" charset="0"/>
              </a:rPr>
              <a:t> in xml.</a:t>
            </a:r>
            <a:endParaRPr lang="en-US" dirty="0" smtClean="0">
              <a:latin typeface="Arial" charset="0"/>
            </a:endParaRPr>
          </a:p>
          <a:p>
            <a:pPr eaLnBrk="1" hangingPunct="1"/>
            <a:endParaRPr lang="en-US" dirty="0" smtClean="0">
              <a:latin typeface="Arial" charset="0"/>
            </a:endParaRPr>
          </a:p>
        </p:txBody>
      </p:sp>
      <p:sp>
        <p:nvSpPr>
          <p:cNvPr id="60420" name="Slide Number Placeholder 3"/>
          <p:cNvSpPr>
            <a:spLocks noGrp="1"/>
          </p:cNvSpPr>
          <p:nvPr>
            <p:ph type="sldNum" sz="quarter" idx="5"/>
          </p:nvPr>
        </p:nvSpPr>
        <p:spPr>
          <a:noFill/>
        </p:spPr>
        <p:txBody>
          <a:bodyPr/>
          <a:lstStyle/>
          <a:p>
            <a:fld id="{5F2D004F-27EA-4A13-9AA2-CF1AA5C042CE}" type="slidenum">
              <a:rPr lang="en-US" smtClean="0">
                <a:latin typeface="Arial" charset="0"/>
              </a:rPr>
              <a:pPr/>
              <a:t>35</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b="1" dirty="0" err="1" smtClean="0">
                <a:latin typeface="Arial" charset="0"/>
              </a:rPr>
              <a:t>DBpedia</a:t>
            </a:r>
            <a:r>
              <a:rPr lang="en-US" dirty="0" smtClean="0">
                <a:latin typeface="Arial" charset="0"/>
              </a:rPr>
              <a:t> is a community effort to extract structured information from Wikipedia and to make this information available on the Web. </a:t>
            </a:r>
            <a:r>
              <a:rPr lang="en-US" dirty="0" err="1" smtClean="0">
                <a:latin typeface="Arial" charset="0"/>
              </a:rPr>
              <a:t>DBpedia</a:t>
            </a:r>
            <a:r>
              <a:rPr lang="en-US" dirty="0" smtClean="0">
                <a:latin typeface="Arial" charset="0"/>
              </a:rPr>
              <a:t> allows you to ask sophisticated queries against Wikipedia, and to link other data sets on the Web to Wikipedia data. This will make it easier for the amazing amount of information in Wikipedia to be used in new and interesting ways, and might inspire new mechanisms for navigating, linking and improving the </a:t>
            </a:r>
            <a:r>
              <a:rPr lang="en-US" dirty="0" err="1" smtClean="0">
                <a:latin typeface="Arial" charset="0"/>
              </a:rPr>
              <a:t>encyclopaedia</a:t>
            </a:r>
            <a:r>
              <a:rPr lang="en-US" dirty="0" smtClean="0">
                <a:latin typeface="Arial" charset="0"/>
              </a:rPr>
              <a:t> itself</a:t>
            </a:r>
            <a:r>
              <a:rPr lang="en-US" baseline="0" dirty="0" smtClean="0">
                <a:latin typeface="Arial" charset="0"/>
              </a:rPr>
              <a:t> as well as the linked data, i</a:t>
            </a:r>
            <a:r>
              <a:rPr lang="en-US" sz="1200" dirty="0" smtClean="0"/>
              <a:t>ncluding connections to library data – &lt;click&gt; here showing the link to the database at the National Library of Sweden.  This image shows the links as of last July and there are now many more</a:t>
            </a:r>
            <a:r>
              <a:rPr lang="en-US" sz="1200" baseline="0" dirty="0" smtClean="0"/>
              <a:t> – for example, &lt;click&gt; VIAF, the Library of Congress Subject Headings, and the RDA vocabularies.</a:t>
            </a:r>
            <a:r>
              <a:rPr lang="en-US" sz="1200" dirty="0" smtClean="0"/>
              <a:t> According to their online site as of last November, the </a:t>
            </a:r>
            <a:r>
              <a:rPr lang="en-US" sz="1200" dirty="0" err="1" smtClean="0"/>
              <a:t>DBpedia</a:t>
            </a:r>
            <a:r>
              <a:rPr lang="en-US" sz="1200" dirty="0" smtClean="0"/>
              <a:t> knowledge base </a:t>
            </a:r>
            <a:r>
              <a:rPr lang="en-US" sz="1200" dirty="0" smtClean="0">
                <a:solidFill>
                  <a:srgbClr val="FF0000"/>
                </a:solidFill>
              </a:rPr>
              <a:t>describes more than 2.9 million things</a:t>
            </a:r>
            <a:r>
              <a:rPr lang="en-US" sz="1200" dirty="0" smtClean="0"/>
              <a:t>, including persons, places, music, films, names of diseases and species, organizations and more, in 91different languages. </a:t>
            </a:r>
            <a:endParaRPr lang="en-US" dirty="0" smtClean="0">
              <a:latin typeface="Arial" charset="0"/>
            </a:endParaRPr>
          </a:p>
          <a:p>
            <a:endParaRPr lang="en-US" dirty="0" smtClean="0">
              <a:latin typeface="Arial" charset="0"/>
            </a:endParaRPr>
          </a:p>
        </p:txBody>
      </p:sp>
      <p:sp>
        <p:nvSpPr>
          <p:cNvPr id="65540" name="Slide Number Placeholder 3"/>
          <p:cNvSpPr>
            <a:spLocks noGrp="1"/>
          </p:cNvSpPr>
          <p:nvPr>
            <p:ph type="sldNum" sz="quarter" idx="5"/>
          </p:nvPr>
        </p:nvSpPr>
        <p:spPr>
          <a:noFill/>
        </p:spPr>
        <p:txBody>
          <a:bodyPr/>
          <a:lstStyle/>
          <a:p>
            <a:fld id="{F657AD15-0BBF-4261-BB1A-3843BCE20FA4}" type="slidenum">
              <a:rPr lang="en-US" smtClean="0">
                <a:latin typeface="Arial" charset="0"/>
              </a:rPr>
              <a:pPr/>
              <a:t>36</a:t>
            </a:fld>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4A2C48D-FF18-496A-AA42-6B1012ADDD2D}" type="slidenum">
              <a:rPr lang="en-US"/>
              <a:pPr/>
              <a:t>37</a:t>
            </a:fld>
            <a:endParaRPr lang="en-US"/>
          </a:p>
        </p:txBody>
      </p:sp>
      <p:sp>
        <p:nvSpPr>
          <p:cNvPr id="103427" name="Slide Number Placeholder 6"/>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458B0EA3-74A0-4A15-98B4-C7614D623676}" type="slidenum">
              <a:rPr lang="en-US" sz="1200"/>
              <a:pPr algn="r" defTabSz="914437"/>
              <a:t>37</a:t>
            </a:fld>
            <a:endParaRPr lang="en-US" sz="1200" dirty="0"/>
          </a:p>
        </p:txBody>
      </p:sp>
      <p:sp>
        <p:nvSpPr>
          <p:cNvPr id="103428" name="Slide Number Placeholder 6"/>
          <p:cNvSpPr txBox="1">
            <a:spLocks noGrp="1"/>
          </p:cNvSpPr>
          <p:nvPr/>
        </p:nvSpPr>
        <p:spPr bwMode="auto">
          <a:xfrm>
            <a:off x="3884027" y="8684926"/>
            <a:ext cx="2972421" cy="457513"/>
          </a:xfrm>
          <a:prstGeom prst="rect">
            <a:avLst/>
          </a:prstGeom>
          <a:noFill/>
          <a:ln w="9525">
            <a:noFill/>
            <a:miter lim="800000"/>
            <a:headEnd/>
            <a:tailEnd/>
          </a:ln>
        </p:spPr>
        <p:txBody>
          <a:bodyPr lIns="91425" tIns="45713" rIns="91425" bIns="45713" anchor="b"/>
          <a:lstStyle/>
          <a:p>
            <a:pPr algn="r" defTabSz="456440"/>
            <a:endParaRPr lang="en-US" sz="1200" dirty="0">
              <a:latin typeface="Calibri" pitchFamily="34" charset="0"/>
            </a:endParaRPr>
          </a:p>
        </p:txBody>
      </p:sp>
      <p:sp>
        <p:nvSpPr>
          <p:cNvPr id="103429" name="Slide Image Placeholder 1"/>
          <p:cNvSpPr>
            <a:spLocks noGrp="1" noRot="1" noChangeAspect="1" noTextEdit="1"/>
          </p:cNvSpPr>
          <p:nvPr>
            <p:ph type="sldImg"/>
          </p:nvPr>
        </p:nvSpPr>
        <p:spPr>
          <a:xfrm>
            <a:off x="1295400" y="685800"/>
            <a:ext cx="4418013" cy="3314700"/>
          </a:xfrm>
          <a:ln/>
        </p:spPr>
      </p:sp>
      <p:sp>
        <p:nvSpPr>
          <p:cNvPr id="103430" name="Notes Placeholder 2"/>
          <p:cNvSpPr>
            <a:spLocks noGrp="1"/>
          </p:cNvSpPr>
          <p:nvPr>
            <p:ph type="body" idx="1"/>
          </p:nvPr>
        </p:nvSpPr>
        <p:spPr>
          <a:xfrm>
            <a:off x="686421" y="4648513"/>
            <a:ext cx="5696364" cy="3810000"/>
          </a:xfrm>
          <a:noFill/>
          <a:ln/>
        </p:spPr>
        <p:txBody>
          <a:bodyPr lIns="91415" tIns="45709" rIns="91415" bIns="45709"/>
          <a:lstStyle/>
          <a:p>
            <a:pPr eaLnBrk="1" hangingPunct="1">
              <a:spcBef>
                <a:spcPct val="0"/>
              </a:spcBef>
            </a:pPr>
            <a:r>
              <a:rPr lang="en-US" sz="1600" dirty="0" smtClean="0">
                <a:ea typeface="ＭＳ Ｐゴシック" pitchFamily="34" charset="-128"/>
              </a:rPr>
              <a:t>The vocabulary for the controlled names of languages, used in RDA to identify the expression, can be displayed using a linked URI from data in the bibliographic or authority/VIAF records – and depending on the user’s view – it can be displayed in English as shown here, or any other language, such as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CDD4F10-DB05-428A-9D85-EC01842215E1}" type="slidenum">
              <a:rPr lang="en-US"/>
              <a:pPr/>
              <a:t>38</a:t>
            </a:fld>
            <a:endParaRPr lang="en-US"/>
          </a:p>
        </p:txBody>
      </p:sp>
      <p:sp>
        <p:nvSpPr>
          <p:cNvPr id="104451" name="Slide Number Placeholder 6"/>
          <p:cNvSpPr txBox="1">
            <a:spLocks noGrp="1"/>
          </p:cNvSpPr>
          <p:nvPr/>
        </p:nvSpPr>
        <p:spPr bwMode="auto">
          <a:xfrm>
            <a:off x="3884027" y="8684926"/>
            <a:ext cx="2972421" cy="457513"/>
          </a:xfrm>
          <a:prstGeom prst="rect">
            <a:avLst/>
          </a:prstGeom>
          <a:noFill/>
          <a:ln w="9525">
            <a:noFill/>
            <a:miter lim="800000"/>
            <a:headEnd/>
            <a:tailEnd/>
          </a:ln>
        </p:spPr>
        <p:txBody>
          <a:bodyPr lIns="91418" tIns="45710" rIns="91418" bIns="45710" anchor="b"/>
          <a:lstStyle/>
          <a:p>
            <a:pPr algn="r" defTabSz="914437"/>
            <a:endParaRPr lang="en-US" sz="1100" dirty="0">
              <a:ea typeface="ＭＳ Ｐゴシック" pitchFamily="34" charset="-128"/>
            </a:endParaRPr>
          </a:p>
        </p:txBody>
      </p:sp>
      <p:sp>
        <p:nvSpPr>
          <p:cNvPr id="104452" name="Slide Image Placeholder 1"/>
          <p:cNvSpPr>
            <a:spLocks noGrp="1" noRot="1" noChangeAspect="1" noTextEdit="1"/>
          </p:cNvSpPr>
          <p:nvPr>
            <p:ph type="sldImg"/>
          </p:nvPr>
        </p:nvSpPr>
        <p:spPr>
          <a:xfrm>
            <a:off x="1146175" y="685800"/>
            <a:ext cx="4567238" cy="3427413"/>
          </a:xfrm>
          <a:ln/>
        </p:spPr>
      </p:sp>
      <p:sp>
        <p:nvSpPr>
          <p:cNvPr id="104453" name="Notes Placeholder 2"/>
          <p:cNvSpPr>
            <a:spLocks noGrp="1"/>
          </p:cNvSpPr>
          <p:nvPr>
            <p:ph type="body" idx="1"/>
          </p:nvPr>
        </p:nvSpPr>
        <p:spPr>
          <a:noFill/>
          <a:ln/>
        </p:spPr>
        <p:txBody>
          <a:bodyPr lIns="91403" tIns="45702" rIns="91403" bIns="45702"/>
          <a:lstStyle/>
          <a:p>
            <a:r>
              <a:rPr lang="en-US" sz="1600" dirty="0" smtClean="0"/>
              <a:t>in  Spanish.  By having the elements identified and the various language equivalents registered, the displays can be appropriate to the context – a user’s profile can alert the system which language/script should be displayed.</a:t>
            </a:r>
          </a:p>
          <a:p>
            <a:endParaRPr lang="en-US" sz="16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Europeana’s</a:t>
            </a:r>
            <a:r>
              <a:rPr lang="en-US" dirty="0" smtClean="0"/>
              <a:t> “Thought Lab” has recently started prototyping a</a:t>
            </a:r>
            <a:r>
              <a:rPr lang="en-US" baseline="0" dirty="0" smtClean="0"/>
              <a:t> semantic search engine for its aggregate of 6 million digital items from organizations across Europe.</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from the first </a:t>
            </a:r>
            <a:r>
              <a:rPr lang="en-US" baseline="0" dirty="0" err="1" smtClean="0"/>
              <a:t>Europeana</a:t>
            </a:r>
            <a:r>
              <a:rPr lang="en-US" baseline="0" dirty="0" smtClean="0"/>
              <a:t> White Paper, “Knowledge = Information in Context: on the Importance of Semantic </a:t>
            </a:r>
            <a:r>
              <a:rPr lang="en-US" baseline="0" dirty="0" err="1" smtClean="0"/>
              <a:t>Contextualisation</a:t>
            </a:r>
            <a:r>
              <a:rPr lang="en-US" baseline="0" dirty="0" smtClean="0"/>
              <a:t> in </a:t>
            </a:r>
            <a:r>
              <a:rPr lang="en-US" baseline="0" dirty="0" err="1" smtClean="0"/>
              <a:t>Europeana</a:t>
            </a:r>
            <a:r>
              <a:rPr lang="en-US" baseline="0" dirty="0" smtClean="0"/>
              <a:t>” by Professor </a:t>
            </a:r>
            <a:r>
              <a:rPr lang="en-US" baseline="0" dirty="0" err="1" smtClean="0"/>
              <a:t>Stafan</a:t>
            </a:r>
            <a:r>
              <a:rPr lang="en-US" baseline="0" dirty="0" smtClean="0"/>
              <a:t> </a:t>
            </a:r>
            <a:r>
              <a:rPr lang="en-US" baseline="0" dirty="0" err="1" smtClean="0"/>
              <a:t>Gradmann</a:t>
            </a:r>
            <a:r>
              <a:rPr lang="en-US" baseline="0" dirty="0" smtClean="0"/>
              <a:t> dated April 2010. It shows the environment on which the prototype was built, from representations from three museums, the Louvre, Rijksmuseum, and the Netherlands Institute for Art History (RKD), some of which is owned by the institutions, licensed (mostly from the Getty Institute), and some of which, like </a:t>
            </a:r>
            <a:r>
              <a:rPr lang="en-US" baseline="0" dirty="0" err="1" smtClean="0"/>
              <a:t>WordNet</a:t>
            </a:r>
            <a:r>
              <a:rPr lang="en-US" baseline="0" dirty="0" smtClean="0"/>
              <a:t>, is part of the Linked Open Data world.</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from an earlier</a:t>
            </a:r>
            <a:r>
              <a:rPr lang="en-US" baseline="0" dirty="0" smtClean="0"/>
              <a:t> survey conducted in 2007 of 18 RLG Partner institutions in the US and UK that had “multiple metadata creation centers” on campus that included libraries, archives, museums and had some interaction among them. Each head of a unit responsible for creating metadata to describe information resources that a researcher, student, or teacher would want to access was requested to respond.</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41</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42</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 2007</a:t>
            </a:r>
            <a:r>
              <a:rPr lang="en-US" baseline="0" dirty="0" smtClean="0"/>
              <a:t> survey targeted institutions that already had interaction among libraries, archives, and museums, it turns out that metadata creation guidelines were the least likely to be shared across workplace environments.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2008</a:t>
            </a:r>
            <a:r>
              <a:rPr lang="en-US" baseline="0" dirty="0" smtClean="0"/>
              <a:t> survey of RLG Partners, 70% reported that they had tools to convert between MARC and non-MARC formats. Only 11 schemas were used by 18% or more of 61 respondents. More people used cross-walk schemas </a:t>
            </a:r>
            <a:r>
              <a:rPr lang="en-US" i="1" baseline="0" dirty="0" smtClean="0"/>
              <a:t>from MARC  </a:t>
            </a:r>
            <a:r>
              <a:rPr lang="en-US" i="0" baseline="0" dirty="0" smtClean="0"/>
              <a:t>to something else than schemas </a:t>
            </a:r>
            <a:r>
              <a:rPr lang="en-US" i="1" baseline="0" dirty="0" smtClean="0"/>
              <a:t>to MARC.</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xfrm>
            <a:off x="1716088" y="720725"/>
            <a:ext cx="3422650" cy="2568575"/>
          </a:xfrm>
          <a:ln/>
        </p:spPr>
      </p:sp>
      <p:sp>
        <p:nvSpPr>
          <p:cNvPr id="166914" name="Rectangle 3"/>
          <p:cNvSpPr>
            <a:spLocks noGrp="1" noChangeArrowheads="1"/>
          </p:cNvSpPr>
          <p:nvPr>
            <p:ph type="body" idx="1"/>
          </p:nvPr>
        </p:nvSpPr>
        <p:spPr>
          <a:noFill/>
          <a:ln/>
        </p:spPr>
        <p:txBody>
          <a:bodyPr/>
          <a:lstStyle/>
          <a:p>
            <a:r>
              <a:rPr lang="en-US" dirty="0" smtClean="0"/>
              <a:t>On the left is a schematic representation of non-MARC metadata streams such as ONIX or Dublin Core Terms. They are  designed to be taken apart, enhanced, and merged as processing needs change in a supply chain.</a:t>
            </a:r>
          </a:p>
          <a:p>
            <a:endParaRPr lang="en-US" dirty="0" smtClean="0"/>
          </a:p>
          <a:p>
            <a:r>
              <a:rPr lang="en-US" dirty="0" smtClean="0"/>
              <a:t>On the right is a schematic view of a MARC record. When we create a crosswalk, we are mapping pairs of elements. But MARC has additional packaging that can get in the way, making the mapping task more complex, more brittle, and less generic.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xfrm>
            <a:off x="1716088" y="720725"/>
            <a:ext cx="3422650" cy="2568575"/>
          </a:xfrm>
          <a:ln/>
        </p:spPr>
      </p:sp>
      <p:sp>
        <p:nvSpPr>
          <p:cNvPr id="171010" name="Rectangle 3"/>
          <p:cNvSpPr>
            <a:spLocks noGrp="1" noChangeArrowheads="1"/>
          </p:cNvSpPr>
          <p:nvPr>
            <p:ph type="body" idx="1"/>
          </p:nvPr>
        </p:nvSpPr>
        <p:spPr>
          <a:noFill/>
          <a:ln/>
        </p:spPr>
        <p:txBody>
          <a:bodyPr/>
          <a:lstStyle/>
          <a:p>
            <a:r>
              <a:rPr lang="en-US" dirty="0" smtClean="0"/>
              <a:t>Here’s the worst example that my colleague Jean </a:t>
            </a:r>
            <a:r>
              <a:rPr lang="en-US" dirty="0" err="1" smtClean="0"/>
              <a:t>Godby</a:t>
            </a:r>
            <a:r>
              <a:rPr lang="en-US" dirty="0" smtClean="0"/>
              <a:t> encountered in a recently published study of the relationship between ONIX and MARC. This is a snippet of a record that describes an audio CD of arias from Puccini’s operas.</a:t>
            </a:r>
          </a:p>
          <a:p>
            <a:r>
              <a:rPr lang="en-US" dirty="0" smtClean="0"/>
              <a:t>In ONIX, the </a:t>
            </a:r>
            <a:r>
              <a:rPr lang="en-US" dirty="0" err="1" smtClean="0"/>
              <a:t>ProductForm</a:t>
            </a:r>
            <a:r>
              <a:rPr lang="en-US" dirty="0" smtClean="0"/>
              <a:t> ‘AC’ identifies this description as a an audio CD</a:t>
            </a:r>
          </a:p>
          <a:p>
            <a:endParaRPr lang="en-US" dirty="0" smtClean="0"/>
          </a:p>
          <a:p>
            <a:r>
              <a:rPr lang="en-US" dirty="0" smtClean="0"/>
              <a:t>AACR2 encoding requires that fields in the Leader, 007, and 300 fields be populated. </a:t>
            </a:r>
          </a:p>
          <a:p>
            <a:r>
              <a:rPr lang="en-US" dirty="0" smtClean="0"/>
              <a:t>The values in the 007 subfields indicate that the object being described is a mass-produced plastic-and-metal sound disc containing a digitally stored digital recording that can be played at the constant linear velocity of 1.4 meters per second. </a:t>
            </a:r>
          </a:p>
          <a:p>
            <a:r>
              <a:rPr lang="en-US" dirty="0" smtClean="0"/>
              <a:t>Problems:</a:t>
            </a:r>
          </a:p>
          <a:p>
            <a:r>
              <a:rPr lang="en-US" dirty="0" smtClean="0"/>
              <a:t>       The relationship is </a:t>
            </a:r>
            <a:r>
              <a:rPr lang="en-US" dirty="0" err="1" smtClean="0"/>
              <a:t>overspecified</a:t>
            </a:r>
            <a:r>
              <a:rPr lang="en-US" dirty="0" smtClean="0"/>
              <a:t>.</a:t>
            </a:r>
          </a:p>
          <a:p>
            <a:r>
              <a:rPr lang="en-US" dirty="0" smtClean="0"/>
              <a:t>       Information is redundant.</a:t>
            </a:r>
          </a:p>
          <a:p>
            <a:r>
              <a:rPr lang="en-US" dirty="0" smtClean="0"/>
              <a:t>       Maps between coded values and textual values are not reliable.</a:t>
            </a:r>
          </a:p>
          <a:p>
            <a:endParaRPr lang="en-US" dirty="0" smtClean="0"/>
          </a:p>
          <a:p>
            <a:r>
              <a:rPr lang="en-US" dirty="0" smtClean="0"/>
              <a:t>The relationship is actually many-many because ONIX has additional information in &lt;</a:t>
            </a:r>
            <a:r>
              <a:rPr lang="en-US" dirty="0" err="1" smtClean="0"/>
              <a:t>ProductFormDetail</a:t>
            </a:r>
            <a:r>
              <a:rPr lang="en-US" dirty="0" smtClean="0"/>
              <a:t>&gt; and MARC has values in the 300 field. This messy relationship implies that the underlying concepts have not been clearly modeled.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xfrm>
            <a:off x="1716088" y="720725"/>
            <a:ext cx="3422650" cy="2568575"/>
          </a:xfrm>
          <a:ln/>
        </p:spPr>
      </p:sp>
      <p:sp>
        <p:nvSpPr>
          <p:cNvPr id="1689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p:nvPicPr>
        <p:blipFill>
          <a:blip r:embed="rId6" cstate="print"/>
          <a:stretch>
            <a:fillRect/>
          </a:stretch>
        </p:blipFill>
        <p:spPr>
          <a:xfrm>
            <a:off x="937487" y="1377308"/>
            <a:ext cx="1588950" cy="1608812"/>
          </a:xfrm>
          <a:prstGeom prst="rect">
            <a:avLst/>
          </a:prstGeom>
        </p:spPr>
      </p:pic>
      <p:pic>
        <p:nvPicPr>
          <p:cNvPr id="16" name="Picture 2" descr="File:Lod-datasets 2009-07-14 colored.png"/>
          <p:cNvPicPr>
            <a:picLocks noChangeAspect="1" noChangeArrowheads="1"/>
          </p:cNvPicPr>
          <p:nvPr userDrawn="1"/>
        </p:nvPicPr>
        <p:blipFill>
          <a:blip r:embed="rId7" cstate="print"/>
          <a:srcRect/>
          <a:stretch>
            <a:fillRect/>
          </a:stretch>
        </p:blipFill>
        <p:spPr bwMode="auto">
          <a:xfrm>
            <a:off x="228600" y="3510643"/>
            <a:ext cx="4049486" cy="311875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Presentation name – edit in “Slide Master” view</a:t>
            </a:r>
            <a:endParaRPr lang="en-US" sz="1400" dirty="0">
              <a:solidFill>
                <a:schemeClr val="bg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b="0"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p:nvSpPr>
        <p:spPr>
          <a:xfrm>
            <a:off x="76200" y="6429813"/>
            <a:ext cx="5181600" cy="307777"/>
          </a:xfrm>
          <a:prstGeom prst="rect">
            <a:avLst/>
          </a:prstGeom>
          <a:noFill/>
        </p:spPr>
        <p:txBody>
          <a:bodyPr wrap="square" rtlCol="0">
            <a:spAutoFit/>
          </a:bodyPr>
          <a:lstStyle/>
          <a:p>
            <a:pPr algn="l"/>
            <a:r>
              <a:rPr lang="en-US" sz="1400" b="0" dirty="0" smtClean="0">
                <a:solidFill>
                  <a:schemeClr val="tx1"/>
                </a:solidFill>
              </a:rPr>
              <a:t>Transitioning from and Beyond MARC</a:t>
            </a:r>
            <a:endParaRPr lang="en-US" sz="1400" b="0" dirty="0">
              <a:solidFill>
                <a:schemeClr val="tx1"/>
              </a:solidFill>
            </a:endParaRPr>
          </a:p>
        </p:txBody>
      </p:sp>
      <p:sp>
        <p:nvSpPr>
          <p:cNvPr id="7" name="TextBox 6"/>
          <p:cNvSpPr txBox="1"/>
          <p:nvPr/>
        </p:nvSpPr>
        <p:spPr>
          <a:xfrm>
            <a:off x="8466160" y="6429813"/>
            <a:ext cx="609600" cy="307777"/>
          </a:xfrm>
          <a:prstGeom prst="rect">
            <a:avLst/>
          </a:prstGeom>
          <a:noFill/>
        </p:spPr>
        <p:txBody>
          <a:bodyPr wrap="square" rtlCol="0">
            <a:spAutoFit/>
          </a:bodyPr>
          <a:lstStyle/>
          <a:p>
            <a:pPr algn="r"/>
            <a:fld id="{9A5253E6-0D86-47EB-BF61-A414C79F0A85}" type="slidenum">
              <a:rPr lang="en-US" sz="1400" b="0" smtClean="0">
                <a:solidFill>
                  <a:schemeClr val="tx1"/>
                </a:solidFill>
              </a:rPr>
              <a:pPr algn="r"/>
              <a:t>‹#›</a:t>
            </a:fld>
            <a:endParaRPr lang="en-US" sz="14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xissn.worldcat.org/"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www.oclc.org/applicationgallery/"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dewey.info" TargetMode="External"/><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id.loc.gov/authoriti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hyperlink" Target="http://id.loc.gov/authoriti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hyperlink" Target="http://eculture.cs.vu.nl/europeana/session/sear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hyperlink" Target="http://version1.europeana.eu/web/europeana-project/whitepaper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581400" y="762000"/>
            <a:ext cx="4268788" cy="1524000"/>
          </a:xfrm>
        </p:spPr>
        <p:txBody>
          <a:bodyPr/>
          <a:lstStyle/>
          <a:p>
            <a:r>
              <a:rPr lang="en-US" sz="3600" dirty="0" smtClean="0"/>
              <a:t>Transitioning from and Beyond MARC</a:t>
            </a:r>
            <a:endParaRPr lang="en-US" sz="3600" dirty="0"/>
          </a:p>
        </p:txBody>
      </p:sp>
      <p:sp>
        <p:nvSpPr>
          <p:cNvPr id="8195" name="Rectangle 3"/>
          <p:cNvSpPr>
            <a:spLocks noGrp="1" noChangeArrowheads="1"/>
          </p:cNvSpPr>
          <p:nvPr>
            <p:ph type="subTitle" idx="1"/>
          </p:nvPr>
        </p:nvSpPr>
        <p:spPr>
          <a:xfrm>
            <a:off x="3657600" y="3124200"/>
            <a:ext cx="4191000" cy="3200400"/>
          </a:xfrm>
        </p:spPr>
        <p:txBody>
          <a:bodyPr/>
          <a:lstStyle/>
          <a:p>
            <a:pPr eaLnBrk="1" hangingPunct="1"/>
            <a:r>
              <a:rPr lang="en-US" dirty="0" smtClean="0"/>
              <a:t>Karen Smith-Yoshimura</a:t>
            </a:r>
          </a:p>
          <a:p>
            <a:pPr eaLnBrk="1" hangingPunct="1"/>
            <a:r>
              <a:rPr lang="en-US" dirty="0" smtClean="0"/>
              <a:t>2010 RLG Partnership Annual Meeting</a:t>
            </a:r>
          </a:p>
          <a:p>
            <a:pPr eaLnBrk="1" hangingPunct="1"/>
            <a:r>
              <a:rPr lang="en-US" dirty="0" smtClean="0"/>
              <a:t>Chicago, IL</a:t>
            </a:r>
          </a:p>
          <a:p>
            <a:pPr eaLnBrk="1" hangingPunct="1"/>
            <a:r>
              <a:rPr lang="en-US" smtClean="0"/>
              <a:t>10</a:t>
            </a:r>
            <a:r>
              <a:rPr lang="en-US" smtClean="0"/>
              <a:t> </a:t>
            </a:r>
            <a:r>
              <a:rPr lang="en-US" dirty="0" smtClean="0"/>
              <a:t>June 2010</a:t>
            </a:r>
          </a:p>
          <a:p>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sz="3200" dirty="0" smtClean="0">
                <a:solidFill>
                  <a:schemeClr val="accent2"/>
                </a:solidFill>
              </a:rPr>
              <a:t>Some problems with </a:t>
            </a:r>
            <a:r>
              <a:rPr lang="en-US" sz="3200" dirty="0" err="1" smtClean="0">
                <a:solidFill>
                  <a:schemeClr val="accent2"/>
                </a:solidFill>
              </a:rPr>
              <a:t>crosswalking</a:t>
            </a:r>
            <a:r>
              <a:rPr lang="en-US" sz="3200" dirty="0" smtClean="0">
                <a:solidFill>
                  <a:schemeClr val="accent2"/>
                </a:solidFill>
              </a:rPr>
              <a:t> MARC</a:t>
            </a:r>
          </a:p>
        </p:txBody>
      </p:sp>
      <p:sp>
        <p:nvSpPr>
          <p:cNvPr id="167938" name="Rectangle 3"/>
          <p:cNvSpPr>
            <a:spLocks noGrp="1" noChangeArrowheads="1"/>
          </p:cNvSpPr>
          <p:nvPr>
            <p:ph type="body" idx="1"/>
          </p:nvPr>
        </p:nvSpPr>
        <p:spPr>
          <a:xfrm>
            <a:off x="457200" y="1371600"/>
            <a:ext cx="7702551" cy="4691064"/>
          </a:xfrm>
        </p:spPr>
        <p:txBody>
          <a:bodyPr/>
          <a:lstStyle/>
          <a:p>
            <a:pPr>
              <a:lnSpc>
                <a:spcPct val="110000"/>
              </a:lnSpc>
            </a:pPr>
            <a:r>
              <a:rPr lang="en-US" dirty="0" smtClean="0"/>
              <a:t>Extra effort is required to add, validate, and dismantle ISBD and AACR2 rules.</a:t>
            </a:r>
          </a:p>
          <a:p>
            <a:pPr>
              <a:lnSpc>
                <a:spcPct val="110000"/>
              </a:lnSpc>
            </a:pPr>
            <a:r>
              <a:rPr lang="en-US" dirty="0" smtClean="0"/>
              <a:t>The ISBD and AACR2 layers are not a worldwide standard.</a:t>
            </a:r>
          </a:p>
          <a:p>
            <a:pPr>
              <a:lnSpc>
                <a:spcPct val="110000"/>
              </a:lnSpc>
            </a:pPr>
            <a:r>
              <a:rPr lang="en-US" dirty="0" smtClean="0"/>
              <a:t>Vocabulary and semantic concepts are different.</a:t>
            </a:r>
          </a:p>
          <a:p>
            <a:pPr>
              <a:lnSpc>
                <a:spcPct val="110000"/>
              </a:lnSpc>
            </a:pPr>
            <a:r>
              <a:rPr lang="en-US" dirty="0" smtClean="0"/>
              <a:t>Differences in punctuation and formatting require crosswalks to peek at the data. As a result:</a:t>
            </a:r>
          </a:p>
          <a:p>
            <a:pPr lvl="1">
              <a:lnSpc>
                <a:spcPct val="110000"/>
              </a:lnSpc>
              <a:buFont typeface="Wingdings" pitchFamily="2" charset="2"/>
              <a:buChar char="Ø"/>
            </a:pPr>
            <a:r>
              <a:rPr lang="en-US" dirty="0" smtClean="0"/>
              <a:t>The mappings are brittle.</a:t>
            </a:r>
          </a:p>
          <a:p>
            <a:pPr lvl="1">
              <a:lnSpc>
                <a:spcPct val="110000"/>
              </a:lnSpc>
              <a:buFont typeface="Wingdings" pitchFamily="2" charset="2"/>
              <a:buChar char="Ø"/>
            </a:pPr>
            <a:r>
              <a:rPr lang="en-US" dirty="0" smtClean="0"/>
              <a:t>Duplicate detection is difficult.</a:t>
            </a:r>
          </a:p>
          <a:p>
            <a:pPr lvl="1">
              <a:lnSpc>
                <a:spcPct val="110000"/>
              </a:lnSpc>
            </a:pPr>
            <a:endParaRPr lang="en-US" sz="1700" dirty="0" smtClean="0"/>
          </a:p>
          <a:p>
            <a:pPr>
              <a:lnSpc>
                <a:spcPct val="110000"/>
              </a:lnSpc>
            </a:pPr>
            <a:endParaRPr lang="en-US" sz="1900" dirty="0" smtClean="0"/>
          </a:p>
        </p:txBody>
      </p:sp>
      <p:sp>
        <p:nvSpPr>
          <p:cNvPr id="4" name="TextBox 3"/>
          <p:cNvSpPr txBox="1"/>
          <p:nvPr/>
        </p:nvSpPr>
        <p:spPr>
          <a:xfrm>
            <a:off x="457200" y="5410200"/>
            <a:ext cx="8686800" cy="584775"/>
          </a:xfrm>
          <a:prstGeom prst="rect">
            <a:avLst/>
          </a:prstGeom>
          <a:noFill/>
        </p:spPr>
        <p:txBody>
          <a:bodyPr wrap="square" rtlCol="0">
            <a:spAutoFit/>
          </a:bodyPr>
          <a:lstStyle/>
          <a:p>
            <a:r>
              <a:rPr lang="en-US" sz="1600" b="0" i="1" dirty="0" smtClean="0">
                <a:latin typeface="Trebuchet MS" pitchFamily="34" charset="0"/>
              </a:rPr>
              <a:t> Carol Jean </a:t>
            </a:r>
            <a:r>
              <a:rPr lang="en-US" sz="1600" b="0" i="1" dirty="0" err="1" smtClean="0">
                <a:latin typeface="Trebuchet MS" pitchFamily="34" charset="0"/>
              </a:rPr>
              <a:t>Godby</a:t>
            </a:r>
            <a:r>
              <a:rPr lang="en-US" sz="1600" b="0" i="1" dirty="0" smtClean="0">
                <a:latin typeface="Trebuchet MS" pitchFamily="34" charset="0"/>
              </a:rPr>
              <a:t>, “Mapping Bibliographic Metadata”, NETSL Annual Spring Conference, 2010-04-15	</a:t>
            </a:r>
            <a:endParaRPr lang="en-US" sz="1600" b="0" i="1"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7938">
                                            <p:txEl>
                                              <p:pRg st="1" end="1"/>
                                            </p:txEl>
                                          </p:spTgt>
                                        </p:tgtEl>
                                        <p:attrNameLst>
                                          <p:attrName>style.visibility</p:attrName>
                                        </p:attrNameLst>
                                      </p:cBhvr>
                                      <p:to>
                                        <p:strVal val="visible"/>
                                      </p:to>
                                    </p:set>
                                    <p:anim calcmode="lin" valueType="num">
                                      <p:cBhvr additive="base">
                                        <p:cTn id="7" dur="500" fill="hold"/>
                                        <p:tgtEl>
                                          <p:spTgt spid="16793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9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7938">
                                            <p:txEl>
                                              <p:pRg st="2" end="2"/>
                                            </p:txEl>
                                          </p:spTgt>
                                        </p:tgtEl>
                                        <p:attrNameLst>
                                          <p:attrName>style.visibility</p:attrName>
                                        </p:attrNameLst>
                                      </p:cBhvr>
                                      <p:to>
                                        <p:strVal val="visible"/>
                                      </p:to>
                                    </p:set>
                                    <p:anim calcmode="lin" valueType="num">
                                      <p:cBhvr additive="base">
                                        <p:cTn id="13" dur="500" fill="hold"/>
                                        <p:tgtEl>
                                          <p:spTgt spid="16793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79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7938">
                                            <p:txEl>
                                              <p:pRg st="3" end="3"/>
                                            </p:txEl>
                                          </p:spTgt>
                                        </p:tgtEl>
                                        <p:attrNameLst>
                                          <p:attrName>style.visibility</p:attrName>
                                        </p:attrNameLst>
                                      </p:cBhvr>
                                      <p:to>
                                        <p:strVal val="visible"/>
                                      </p:to>
                                    </p:set>
                                    <p:anim calcmode="lin" valueType="num">
                                      <p:cBhvr additive="base">
                                        <p:cTn id="19" dur="500" fill="hold"/>
                                        <p:tgtEl>
                                          <p:spTgt spid="1679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793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7938">
                                            <p:txEl>
                                              <p:pRg st="4" end="4"/>
                                            </p:txEl>
                                          </p:spTgt>
                                        </p:tgtEl>
                                        <p:attrNameLst>
                                          <p:attrName>style.visibility</p:attrName>
                                        </p:attrNameLst>
                                      </p:cBhvr>
                                      <p:to>
                                        <p:strVal val="visible"/>
                                      </p:to>
                                    </p:set>
                                    <p:anim calcmode="lin" valueType="num">
                                      <p:cBhvr additive="base">
                                        <p:cTn id="23" dur="500" fill="hold"/>
                                        <p:tgtEl>
                                          <p:spTgt spid="16793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793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67938">
                                            <p:txEl>
                                              <p:pRg st="5" end="5"/>
                                            </p:txEl>
                                          </p:spTgt>
                                        </p:tgtEl>
                                        <p:attrNameLst>
                                          <p:attrName>style.visibility</p:attrName>
                                        </p:attrNameLst>
                                      </p:cBhvr>
                                      <p:to>
                                        <p:strVal val="visible"/>
                                      </p:to>
                                    </p:set>
                                    <p:anim calcmode="lin" valueType="num">
                                      <p:cBhvr additive="base">
                                        <p:cTn id="27" dur="500" fill="hold"/>
                                        <p:tgtEl>
                                          <p:spTgt spid="16793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793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50596" name="Object 4"/>
          <p:cNvGraphicFramePr>
            <a:graphicFrameLocks noChangeAspect="1"/>
          </p:cNvGraphicFramePr>
          <p:nvPr/>
        </p:nvGraphicFramePr>
        <p:xfrm>
          <a:off x="838200" y="304800"/>
          <a:ext cx="7848600" cy="3810000"/>
        </p:xfrm>
        <a:graphic>
          <a:graphicData uri="http://schemas.openxmlformats.org/presentationml/2006/ole">
            <p:oleObj spid="_x0000_s1026" name="Chart" r:id="rId4" imgW="4667402" imgH="2286000" progId="Excel.Sheet.8">
              <p:embed/>
            </p:oleObj>
          </a:graphicData>
        </a:graphic>
      </p:graphicFrame>
      <p:sp>
        <p:nvSpPr>
          <p:cNvPr id="750597" name="Text Box 5"/>
          <p:cNvSpPr txBox="1">
            <a:spLocks noChangeArrowheads="1"/>
          </p:cNvSpPr>
          <p:nvPr/>
        </p:nvSpPr>
        <p:spPr bwMode="auto">
          <a:xfrm>
            <a:off x="3108325" y="2706688"/>
            <a:ext cx="849913" cy="523220"/>
          </a:xfrm>
          <a:prstGeom prst="rect">
            <a:avLst/>
          </a:prstGeom>
          <a:noFill/>
          <a:ln w="9525" algn="ctr">
            <a:noFill/>
            <a:miter lim="800000"/>
            <a:headEnd/>
            <a:tailEnd/>
          </a:ln>
          <a:effectLst/>
        </p:spPr>
        <p:txBody>
          <a:bodyPr wrap="none">
            <a:spAutoFit/>
          </a:bodyPr>
          <a:lstStyle/>
          <a:p>
            <a:r>
              <a:rPr lang="en-US" sz="2800" dirty="0" smtClean="0">
                <a:solidFill>
                  <a:schemeClr val="tx1"/>
                </a:solidFill>
                <a:latin typeface="Trebuchet MS" pitchFamily="34" charset="0"/>
              </a:rPr>
              <a:t>65%</a:t>
            </a:r>
            <a:endParaRPr lang="en-US" sz="2800" dirty="0">
              <a:solidFill>
                <a:schemeClr val="tx1"/>
              </a:solidFill>
              <a:latin typeface="Trebuchet MS" pitchFamily="34" charset="0"/>
            </a:endParaRPr>
          </a:p>
        </p:txBody>
      </p:sp>
      <p:sp>
        <p:nvSpPr>
          <p:cNvPr id="750598" name="Text Box 6"/>
          <p:cNvSpPr txBox="1">
            <a:spLocks noChangeArrowheads="1"/>
          </p:cNvSpPr>
          <p:nvPr/>
        </p:nvSpPr>
        <p:spPr bwMode="auto">
          <a:xfrm>
            <a:off x="4556125" y="2325688"/>
            <a:ext cx="756938" cy="461665"/>
          </a:xfrm>
          <a:prstGeom prst="rect">
            <a:avLst/>
          </a:prstGeom>
          <a:noFill/>
          <a:ln w="9525" algn="ctr">
            <a:noFill/>
            <a:miter lim="800000"/>
            <a:headEnd/>
            <a:tailEnd/>
          </a:ln>
          <a:effectLst/>
        </p:spPr>
        <p:txBody>
          <a:bodyPr wrap="none">
            <a:spAutoFit/>
          </a:bodyPr>
          <a:lstStyle/>
          <a:p>
            <a:r>
              <a:rPr lang="en-US" sz="2400" dirty="0" smtClean="0">
                <a:solidFill>
                  <a:schemeClr val="bg1"/>
                </a:solidFill>
                <a:latin typeface="Trebuchet MS" pitchFamily="34" charset="0"/>
              </a:rPr>
              <a:t>15%</a:t>
            </a:r>
            <a:endParaRPr lang="en-US" sz="2400" dirty="0">
              <a:solidFill>
                <a:schemeClr val="bg1"/>
              </a:solidFill>
              <a:latin typeface="Trebuchet MS" pitchFamily="34" charset="0"/>
            </a:endParaRPr>
          </a:p>
        </p:txBody>
      </p:sp>
      <p:sp>
        <p:nvSpPr>
          <p:cNvPr id="750599" name="Text Box 7"/>
          <p:cNvSpPr txBox="1">
            <a:spLocks noChangeArrowheads="1"/>
          </p:cNvSpPr>
          <p:nvPr/>
        </p:nvSpPr>
        <p:spPr bwMode="auto">
          <a:xfrm>
            <a:off x="4632325" y="1716088"/>
            <a:ext cx="575799" cy="461665"/>
          </a:xfrm>
          <a:prstGeom prst="rect">
            <a:avLst/>
          </a:prstGeom>
          <a:noFill/>
          <a:ln w="9525" algn="ctr">
            <a:noFill/>
            <a:miter lim="800000"/>
            <a:headEnd/>
            <a:tailEnd/>
          </a:ln>
          <a:effectLst/>
        </p:spPr>
        <p:txBody>
          <a:bodyPr wrap="none">
            <a:spAutoFit/>
          </a:bodyPr>
          <a:lstStyle/>
          <a:p>
            <a:r>
              <a:rPr lang="en-US" sz="2400" dirty="0" smtClean="0">
                <a:latin typeface="Trebuchet MS" pitchFamily="34" charset="0"/>
              </a:rPr>
              <a:t>9%</a:t>
            </a:r>
            <a:endParaRPr lang="en-US" sz="2400" dirty="0">
              <a:latin typeface="Trebuchet MS" pitchFamily="34" charset="0"/>
            </a:endParaRPr>
          </a:p>
        </p:txBody>
      </p:sp>
      <p:sp>
        <p:nvSpPr>
          <p:cNvPr id="750600" name="Text Box 8"/>
          <p:cNvSpPr txBox="1">
            <a:spLocks noChangeArrowheads="1"/>
          </p:cNvSpPr>
          <p:nvPr/>
        </p:nvSpPr>
        <p:spPr bwMode="auto">
          <a:xfrm>
            <a:off x="4419600" y="1371600"/>
            <a:ext cx="1107996" cy="400110"/>
          </a:xfrm>
          <a:prstGeom prst="rect">
            <a:avLst/>
          </a:prstGeom>
          <a:noFill/>
          <a:ln w="9525" algn="ctr">
            <a:noFill/>
            <a:miter lim="800000"/>
            <a:headEnd/>
            <a:tailEnd/>
          </a:ln>
          <a:effectLst/>
        </p:spPr>
        <p:txBody>
          <a:bodyPr wrap="none">
            <a:spAutoFit/>
          </a:bodyPr>
          <a:lstStyle/>
          <a:p>
            <a:r>
              <a:rPr lang="en-US" sz="2000" dirty="0" smtClean="0">
                <a:latin typeface="Trebuchet MS" pitchFamily="34" charset="0"/>
              </a:rPr>
              <a:t>6%	</a:t>
            </a:r>
            <a:endParaRPr lang="en-US" sz="2000" dirty="0">
              <a:latin typeface="Trebuchet MS" pitchFamily="34" charset="0"/>
            </a:endParaRPr>
          </a:p>
        </p:txBody>
      </p:sp>
      <p:sp>
        <p:nvSpPr>
          <p:cNvPr id="750601" name="Text Box 9"/>
          <p:cNvSpPr txBox="1">
            <a:spLocks noChangeArrowheads="1"/>
          </p:cNvSpPr>
          <p:nvPr/>
        </p:nvSpPr>
        <p:spPr bwMode="auto">
          <a:xfrm>
            <a:off x="762000" y="4114800"/>
            <a:ext cx="6732588" cy="457200"/>
          </a:xfrm>
          <a:prstGeom prst="rect">
            <a:avLst/>
          </a:prstGeom>
          <a:noFill/>
          <a:ln w="9525" algn="ctr">
            <a:noFill/>
            <a:miter lim="800000"/>
            <a:headEnd/>
            <a:tailEnd/>
          </a:ln>
          <a:effectLst/>
        </p:spPr>
        <p:txBody>
          <a:bodyPr wrap="none">
            <a:spAutoFit/>
          </a:bodyPr>
          <a:lstStyle/>
          <a:p>
            <a:r>
              <a:rPr lang="en-US" sz="2400">
                <a:solidFill>
                  <a:schemeClr val="tx1"/>
                </a:solidFill>
              </a:rPr>
              <a:t>39 tags (of 199 total) 5% or more occurrences</a:t>
            </a:r>
          </a:p>
        </p:txBody>
      </p:sp>
      <p:graphicFrame>
        <p:nvGraphicFramePr>
          <p:cNvPr id="750784" name="Group 192"/>
          <p:cNvGraphicFramePr>
            <a:graphicFrameLocks noGrp="1"/>
          </p:cNvGraphicFramePr>
          <p:nvPr/>
        </p:nvGraphicFramePr>
        <p:xfrm>
          <a:off x="609600" y="4724400"/>
          <a:ext cx="8305800" cy="1889760"/>
        </p:xfrm>
        <a:graphic>
          <a:graphicData uri="http://schemas.openxmlformats.org/drawingml/2006/table">
            <a:tbl>
              <a:tblPr/>
              <a:tblGrid>
                <a:gridCol w="1662113"/>
                <a:gridCol w="6643687"/>
              </a:tblGrid>
              <a:tr h="3962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dirty="0" smtClean="0">
                          <a:ln>
                            <a:noFill/>
                          </a:ln>
                          <a:solidFill>
                            <a:schemeClr val="tx1"/>
                          </a:solidFill>
                          <a:effectLst/>
                          <a:latin typeface="Trebuchet MS" pitchFamily="34"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smtClean="0">
                          <a:ln>
                            <a:noFill/>
                          </a:ln>
                          <a:solidFill>
                            <a:schemeClr val="tx1"/>
                          </a:solidFill>
                          <a:effectLst/>
                          <a:latin typeface="Trebuchet MS" pitchFamily="34" charset="0"/>
                        </a:rPr>
                        <a:t>001, 008, 040, 245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smtClean="0">
                          <a:ln>
                            <a:noFill/>
                          </a:ln>
                          <a:solidFill>
                            <a:schemeClr val="tx1"/>
                          </a:solidFill>
                          <a:effectLst/>
                          <a:latin typeface="Trebuchet MS" pitchFamily="34" charset="0"/>
                        </a:rPr>
                        <a:t>20% - 99%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smtClean="0">
                          <a:ln>
                            <a:noFill/>
                          </a:ln>
                          <a:solidFill>
                            <a:schemeClr val="tx1"/>
                          </a:solidFill>
                          <a:effectLst/>
                          <a:latin typeface="Trebuchet MS" pitchFamily="34" charset="0"/>
                        </a:rPr>
                        <a:t>020, 100, 260, 300, 500, 650, 700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smtClean="0">
                          <a:ln>
                            <a:noFill/>
                          </a:ln>
                          <a:solidFill>
                            <a:schemeClr val="tx1"/>
                          </a:solidFill>
                          <a:effectLst/>
                          <a:latin typeface="Trebuchet MS" pitchFamily="34" charset="0"/>
                        </a:rPr>
                        <a:t>10% - 19%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smtClean="0">
                          <a:ln>
                            <a:noFill/>
                          </a:ln>
                          <a:solidFill>
                            <a:schemeClr val="tx1"/>
                          </a:solidFill>
                          <a:effectLst/>
                          <a:latin typeface="Trebuchet MS" pitchFamily="34" charset="0"/>
                        </a:rPr>
                        <a:t>007, 010, 016, 043, 050, 082, 250, 440, 490, 504, 710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smtClean="0">
                          <a:ln>
                            <a:noFill/>
                          </a:ln>
                          <a:solidFill>
                            <a:schemeClr val="tx1"/>
                          </a:solidFill>
                          <a:effectLst/>
                          <a:latin typeface="Trebuchet MS" pitchFamily="34" charset="0"/>
                        </a:rPr>
                        <a:t>5% - 9%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2000" b="0" i="0" u="none" strike="noStrike" cap="none" normalizeH="0" baseline="0" dirty="0" smtClean="0">
                          <a:ln>
                            <a:noFill/>
                          </a:ln>
                          <a:solidFill>
                            <a:schemeClr val="tx1"/>
                          </a:solidFill>
                          <a:effectLst/>
                          <a:latin typeface="Trebuchet MS" pitchFamily="34" charset="0"/>
                        </a:rPr>
                        <a:t>015, 024, 041, 084, 110, 246, 502, 505, 520, 533, 600, 610, 651, 653, 830, 856, 880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0779" name="Text Box 187"/>
          <p:cNvSpPr txBox="1">
            <a:spLocks noChangeArrowheads="1"/>
          </p:cNvSpPr>
          <p:nvPr/>
        </p:nvSpPr>
        <p:spPr bwMode="auto">
          <a:xfrm>
            <a:off x="4191000" y="914400"/>
            <a:ext cx="506413" cy="707886"/>
          </a:xfrm>
          <a:prstGeom prst="rect">
            <a:avLst/>
          </a:prstGeom>
          <a:noFill/>
          <a:ln w="9525" algn="ctr">
            <a:noFill/>
            <a:miter lim="800000"/>
            <a:headEnd/>
            <a:tailEnd/>
          </a:ln>
          <a:effectLst/>
        </p:spPr>
        <p:txBody>
          <a:bodyPr>
            <a:spAutoFit/>
          </a:bodyPr>
          <a:lstStyle/>
          <a:p>
            <a:r>
              <a:rPr lang="en-US" sz="2000" dirty="0" smtClean="0">
                <a:latin typeface="Trebuchet MS" pitchFamily="34" charset="0"/>
              </a:rPr>
              <a:t>4%	</a:t>
            </a:r>
            <a:endParaRPr lang="en-US" sz="2000" dirty="0">
              <a:latin typeface="Trebuchet MS" pitchFamily="34" charset="0"/>
            </a:endParaRPr>
          </a:p>
        </p:txBody>
      </p:sp>
      <p:sp>
        <p:nvSpPr>
          <p:cNvPr id="750781" name="Text Box 189"/>
          <p:cNvSpPr txBox="1">
            <a:spLocks noChangeArrowheads="1"/>
          </p:cNvSpPr>
          <p:nvPr/>
        </p:nvSpPr>
        <p:spPr bwMode="auto">
          <a:xfrm>
            <a:off x="3810000" y="990600"/>
            <a:ext cx="506413" cy="396875"/>
          </a:xfrm>
          <a:prstGeom prst="rect">
            <a:avLst/>
          </a:prstGeom>
          <a:noFill/>
          <a:ln w="9525" algn="ctr">
            <a:noFill/>
            <a:miter lim="800000"/>
            <a:headEnd/>
            <a:tailEnd/>
          </a:ln>
          <a:effectLst/>
        </p:spPr>
        <p:txBody>
          <a:bodyPr>
            <a:spAutoFit/>
          </a:bodyPr>
          <a:lstStyle/>
          <a:p>
            <a:r>
              <a:rPr lang="en-US" sz="2000" dirty="0" smtClean="0">
                <a:latin typeface="Trebuchet MS" pitchFamily="34" charset="0"/>
              </a:rPr>
              <a:t>2%</a:t>
            </a:r>
            <a:endParaRPr lang="en-US" sz="2000"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0601"/>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750784"/>
                                        </p:tgtEl>
                                        <p:attrNameLst>
                                          <p:attrName>style.visibility</p:attrName>
                                        </p:attrNameLst>
                                      </p:cBhvr>
                                      <p:to>
                                        <p:strVal val="visible"/>
                                      </p:to>
                                    </p:set>
                                    <p:anim calcmode="lin" valueType="num">
                                      <p:cBhvr additive="base">
                                        <p:cTn id="10" dur="500" fill="hold"/>
                                        <p:tgtEl>
                                          <p:spTgt spid="750784"/>
                                        </p:tgtEl>
                                        <p:attrNameLst>
                                          <p:attrName>ppt_x</p:attrName>
                                        </p:attrNameLst>
                                      </p:cBhvr>
                                      <p:tavLst>
                                        <p:tav tm="0">
                                          <p:val>
                                            <p:strVal val="#ppt_x"/>
                                          </p:val>
                                        </p:tav>
                                        <p:tav tm="100000">
                                          <p:val>
                                            <p:strVal val="#ppt_x"/>
                                          </p:val>
                                        </p:tav>
                                      </p:tavLst>
                                    </p:anim>
                                    <p:anim calcmode="lin" valueType="num">
                                      <p:cBhvr additive="base">
                                        <p:cTn id="11" dur="500" fill="hold"/>
                                        <p:tgtEl>
                                          <p:spTgt spid="7507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4" name="Text Box 4"/>
          <p:cNvSpPr txBox="1">
            <a:spLocks noChangeArrowheads="1"/>
          </p:cNvSpPr>
          <p:nvPr/>
        </p:nvSpPr>
        <p:spPr bwMode="auto">
          <a:xfrm>
            <a:off x="381000" y="304800"/>
            <a:ext cx="8554521" cy="1077218"/>
          </a:xfrm>
          <a:prstGeom prst="rect">
            <a:avLst/>
          </a:prstGeom>
          <a:noFill/>
          <a:ln w="9525" algn="ctr">
            <a:noFill/>
            <a:miter lim="800000"/>
            <a:headEnd/>
            <a:tailEnd/>
          </a:ln>
          <a:effectLst/>
        </p:spPr>
        <p:txBody>
          <a:bodyPr wrap="none">
            <a:spAutoFit/>
          </a:bodyPr>
          <a:lstStyle/>
          <a:p>
            <a:r>
              <a:rPr lang="en-US" dirty="0">
                <a:solidFill>
                  <a:schemeClr val="accent2"/>
                </a:solidFill>
                <a:latin typeface="Trebuchet MS" pitchFamily="34" charset="0"/>
              </a:rPr>
              <a:t>Some MARC fields are more heavily used in</a:t>
            </a:r>
          </a:p>
          <a:p>
            <a:r>
              <a:rPr lang="en-US" dirty="0">
                <a:solidFill>
                  <a:schemeClr val="accent2"/>
                </a:solidFill>
                <a:latin typeface="Trebuchet MS" pitchFamily="34" charset="0"/>
              </a:rPr>
              <a:t>specific formats than </a:t>
            </a:r>
            <a:r>
              <a:rPr lang="en-US" dirty="0" err="1">
                <a:solidFill>
                  <a:schemeClr val="accent2"/>
                </a:solidFill>
                <a:latin typeface="Trebuchet MS" pitchFamily="34" charset="0"/>
              </a:rPr>
              <a:t>WorldCat</a:t>
            </a:r>
            <a:r>
              <a:rPr lang="en-US" dirty="0">
                <a:solidFill>
                  <a:schemeClr val="accent2"/>
                </a:solidFill>
                <a:latin typeface="Trebuchet MS" pitchFamily="34" charset="0"/>
              </a:rPr>
              <a:t> as a whole…</a:t>
            </a:r>
          </a:p>
        </p:txBody>
      </p:sp>
      <p:graphicFrame>
        <p:nvGraphicFramePr>
          <p:cNvPr id="752859" name="Group 219"/>
          <p:cNvGraphicFramePr>
            <a:graphicFrameLocks noGrp="1"/>
          </p:cNvGraphicFramePr>
          <p:nvPr/>
        </p:nvGraphicFramePr>
        <p:xfrm>
          <a:off x="381000" y="1447800"/>
          <a:ext cx="8458200" cy="4663440"/>
        </p:xfrm>
        <a:graphic>
          <a:graphicData uri="http://schemas.openxmlformats.org/drawingml/2006/table">
            <a:tbl>
              <a:tblPr/>
              <a:tblGrid>
                <a:gridCol w="5978525"/>
                <a:gridCol w="1241425"/>
                <a:gridCol w="1238250"/>
              </a:tblGrid>
              <a:tr h="550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rebuchet MS" pitchFamily="34" charset="0"/>
                          <a:cs typeface="Arial" charset="0"/>
                        </a:rPr>
                        <a:t>Mixed Materials: Greatest Variances</a:t>
                      </a:r>
                      <a:r>
                        <a:rPr kumimoji="0" lang="en-US" sz="1000" b="1" i="0" u="none" strike="noStrike" cap="none" normalizeH="0" baseline="0" dirty="0" smtClean="0">
                          <a:ln>
                            <a:noFill/>
                          </a:ln>
                          <a:solidFill>
                            <a:schemeClr val="tx1"/>
                          </a:solidFill>
                          <a:effectLst/>
                          <a:latin typeface="Arial" charset="0"/>
                          <a:cs typeface="Arial" charset="0"/>
                        </a:rPr>
                        <a:t> </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Mixed %</a:t>
                      </a:r>
                      <a:endParaRPr kumimoji="0" lang="en-US" sz="20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WorldCat % </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520 Summary, Etc.</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68.18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5.95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655 Index term - genre/form</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52.79</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4.27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545 Biographical or historical data</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33.87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0.38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555 Cumulative index/finding aids note</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28.56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0.30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541 Immediate source of acquisition note</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19.25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0.49</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351 Organization and arrangement of material</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14.82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0.14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524 Preferred citation of described materials note</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14.13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0.15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583 Action note</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13.13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0.26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580 Linking entry complexity note</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10.91</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0.82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cs typeface="Arial" charset="0"/>
                        </a:rPr>
                        <a:t>561 Ownership and custodial history</a:t>
                      </a:r>
                      <a:endParaRPr kumimoji="0" lang="en-US" sz="2000" b="0"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10.17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0.37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381000" y="6096000"/>
            <a:ext cx="8763000" cy="338554"/>
          </a:xfrm>
          <a:prstGeom prst="rect">
            <a:avLst/>
          </a:prstGeom>
          <a:noFill/>
        </p:spPr>
        <p:txBody>
          <a:bodyPr wrap="square" rtlCol="0">
            <a:spAutoFit/>
          </a:bodyPr>
          <a:lstStyle/>
          <a:p>
            <a:r>
              <a:rPr lang="en-US" sz="1600" b="0" i="1" dirty="0" smtClean="0">
                <a:latin typeface="Trebuchet MS" pitchFamily="34" charset="0"/>
              </a:rPr>
              <a:t> Implications of MARC Tag Usage on Library Metadata  Practices Webinar 2010-03</a:t>
            </a:r>
            <a:endParaRPr lang="en-US" sz="1600" b="0" i="1"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2859"/>
                                        </p:tgtEl>
                                        <p:attrNameLst>
                                          <p:attrName>style.visibility</p:attrName>
                                        </p:attrNameLst>
                                      </p:cBhvr>
                                      <p:to>
                                        <p:strVal val="visible"/>
                                      </p:to>
                                    </p:set>
                                    <p:anim calcmode="lin" valueType="num">
                                      <p:cBhvr additive="base">
                                        <p:cTn id="7" dur="500" fill="hold"/>
                                        <p:tgtEl>
                                          <p:spTgt spid="752859"/>
                                        </p:tgtEl>
                                        <p:attrNameLst>
                                          <p:attrName>ppt_x</p:attrName>
                                        </p:attrNameLst>
                                      </p:cBhvr>
                                      <p:tavLst>
                                        <p:tav tm="0">
                                          <p:val>
                                            <p:strVal val="0-#ppt_w/2"/>
                                          </p:val>
                                        </p:tav>
                                        <p:tav tm="100000">
                                          <p:val>
                                            <p:strVal val="#ppt_x"/>
                                          </p:val>
                                        </p:tav>
                                      </p:tavLst>
                                    </p:anim>
                                    <p:anim calcmode="lin" valueType="num">
                                      <p:cBhvr additive="base">
                                        <p:cTn id="8" dur="500" fill="hold"/>
                                        <p:tgtEl>
                                          <p:spTgt spid="7528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00188" y="428625"/>
          <a:ext cx="3000396" cy="6091232"/>
        </p:xfrm>
        <a:graphic>
          <a:graphicData uri="http://schemas.openxmlformats.org/drawingml/2006/table">
            <a:tbl>
              <a:tblPr/>
              <a:tblGrid>
                <a:gridCol w="1273912"/>
                <a:gridCol w="519622"/>
                <a:gridCol w="536382"/>
                <a:gridCol w="670480"/>
              </a:tblGrid>
              <a:tr h="171549">
                <a:tc>
                  <a:txBody>
                    <a:bodyPr/>
                    <a:lstStyle/>
                    <a:p>
                      <a:pPr algn="l" fontAlgn="b"/>
                      <a:r>
                        <a:rPr lang="en-AU" sz="1200" b="1" i="0" u="none" strike="noStrike" dirty="0">
                          <a:latin typeface="Arial"/>
                        </a:rPr>
                        <a:t>OCLC no.</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a:txBody>
                    <a:bodyPr/>
                    <a:lstStyle/>
                    <a:p>
                      <a:pPr algn="ctr" fontAlgn="b"/>
                      <a:endParaRPr lang="en-AU" sz="1200" b="1" i="0" u="none" strike="noStrike" dirty="0">
                        <a:latin typeface="Arial"/>
                      </a:endParaRP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AU" sz="1200" b="1" i="0" u="none" strike="noStrike" dirty="0">
                        <a:latin typeface="Arial"/>
                      </a:endParaRP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AU" sz="1200" b="1" i="0" u="none" strike="noStrike" dirty="0">
                        <a:latin typeface="Arial"/>
                      </a:endParaRP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1549">
                <a:tc>
                  <a:txBody>
                    <a:bodyPr/>
                    <a:lstStyle/>
                    <a:p>
                      <a:pPr algn="l" fontAlgn="b"/>
                      <a:r>
                        <a:rPr lang="en-AU" sz="1200" b="0" i="0" u="none" strike="noStrike" dirty="0">
                          <a:latin typeface="Arial"/>
                        </a:rPr>
                        <a:t>Leader/06</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p</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p</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p</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Leader/07</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c</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c</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c</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001</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005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1549">
                <a:tc>
                  <a:txBody>
                    <a:bodyPr/>
                    <a:lstStyle/>
                    <a:p>
                      <a:pPr algn="l" fontAlgn="b"/>
                      <a:r>
                        <a:rPr lang="en-AU" sz="1200" b="0" i="0" u="none" strike="noStrike" dirty="0">
                          <a:latin typeface="Arial"/>
                        </a:rPr>
                        <a:t>008/00-05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Wingdings"/>
                        </a:rPr>
                        <a:t>ü</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r>
              <a:tr h="171549">
                <a:tc>
                  <a:txBody>
                    <a:bodyPr/>
                    <a:lstStyle/>
                    <a:p>
                      <a:pPr algn="l" fontAlgn="b"/>
                      <a:r>
                        <a:rPr lang="en-AU" sz="1200" b="0" i="0" u="none" strike="noStrike" dirty="0">
                          <a:latin typeface="Arial"/>
                        </a:rPr>
                        <a:t>008/06</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i</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i</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i</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1549">
                <a:tc>
                  <a:txBody>
                    <a:bodyPr/>
                    <a:lstStyle/>
                    <a:p>
                      <a:pPr algn="l" fontAlgn="b"/>
                      <a:r>
                        <a:rPr lang="en-AU" sz="1200" b="0" i="0" u="none" strike="noStrike" dirty="0">
                          <a:latin typeface="Arial"/>
                        </a:rPr>
                        <a:t>008/07-10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1800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1835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1889</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008/11-14</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1865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1913</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1920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008/15-17</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xxu</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Arial"/>
                        </a:rPr>
                        <a:t>cau</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Arial"/>
                        </a:rPr>
                        <a:t>cau</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r>
              <a:tr h="171549">
                <a:tc>
                  <a:txBody>
                    <a:bodyPr/>
                    <a:lstStyle/>
                    <a:p>
                      <a:pPr algn="l" fontAlgn="b"/>
                      <a:r>
                        <a:rPr lang="en-AU" sz="1200" b="0" i="0" u="none" strike="noStrike" dirty="0">
                          <a:latin typeface="Arial"/>
                        </a:rPr>
                        <a:t>008/23 MX</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r</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r>
              <a:tr h="171549">
                <a:tc>
                  <a:txBody>
                    <a:bodyPr/>
                    <a:lstStyle/>
                    <a:p>
                      <a:pPr algn="l" fontAlgn="b"/>
                      <a:r>
                        <a:rPr lang="en-AU" sz="1200" b="0" i="0" u="none" strike="noStrike" dirty="0">
                          <a:latin typeface="Arial"/>
                        </a:rPr>
                        <a:t>008/35-37</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eng</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eng</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ger</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008/39</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1549">
                <a:tc>
                  <a:txBody>
                    <a:bodyPr/>
                    <a:lstStyle/>
                    <a:p>
                      <a:pPr algn="l" fontAlgn="b"/>
                      <a:r>
                        <a:rPr lang="en-AU" sz="1200" b="0" i="0" u="none" strike="noStrike" dirty="0">
                          <a:latin typeface="Arial"/>
                        </a:rPr>
                        <a:t>040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a b</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a b</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a b</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1549">
                <a:tc>
                  <a:txBody>
                    <a:bodyPr/>
                    <a:lstStyle/>
                    <a:p>
                      <a:pPr algn="l" fontAlgn="b"/>
                      <a:r>
                        <a:rPr lang="en-AU" sz="1200" b="0" i="0" u="none" strike="noStrike" dirty="0">
                          <a:latin typeface="Arial"/>
                        </a:rPr>
                        <a:t>043</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1549">
                <a:tc>
                  <a:txBody>
                    <a:bodyPr/>
                    <a:lstStyle/>
                    <a:p>
                      <a:pPr algn="l" fontAlgn="b"/>
                      <a:r>
                        <a:rPr lang="en-AU" sz="1200" b="0" i="0" u="none" strike="noStrike" dirty="0">
                          <a:latin typeface="Arial"/>
                        </a:rPr>
                        <a:t>100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a 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r h="171549">
                <a:tc>
                  <a:txBody>
                    <a:bodyPr/>
                    <a:lstStyle/>
                    <a:p>
                      <a:pPr algn="l" fontAlgn="b"/>
                      <a:r>
                        <a:rPr lang="en-AU" sz="1200" b="0" i="0" u="none" strike="noStrike" dirty="0">
                          <a:latin typeface="Arial"/>
                        </a:rPr>
                        <a:t>245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a b f</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f</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f</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r h="171549">
                <a:tc>
                  <a:txBody>
                    <a:bodyPr/>
                    <a:lstStyle/>
                    <a:p>
                      <a:pPr algn="l" fontAlgn="b"/>
                      <a:r>
                        <a:rPr lang="en-AU" sz="1200" b="0" i="0" u="none" strike="noStrike" dirty="0">
                          <a:latin typeface="Arial"/>
                        </a:rPr>
                        <a:t>300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a c</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3 a b</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71549">
                <a:tc>
                  <a:txBody>
                    <a:bodyPr/>
                    <a:lstStyle/>
                    <a:p>
                      <a:pPr algn="l" fontAlgn="b"/>
                      <a:r>
                        <a:rPr lang="en-AU" sz="1200" b="0" i="0" u="none" strike="noStrike" dirty="0">
                          <a:latin typeface="Arial"/>
                        </a:rPr>
                        <a:t>500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71549">
                <a:tc>
                  <a:txBody>
                    <a:bodyPr/>
                    <a:lstStyle/>
                    <a:p>
                      <a:pPr algn="l" fontAlgn="b"/>
                      <a:r>
                        <a:rPr lang="en-AU" sz="1200" b="0" i="0" u="none" strike="noStrike" dirty="0">
                          <a:latin typeface="Arial"/>
                        </a:rPr>
                        <a:t>506</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71549">
                <a:tc>
                  <a:txBody>
                    <a:bodyPr/>
                    <a:lstStyle/>
                    <a:p>
                      <a:pPr algn="l" fontAlgn="b"/>
                      <a:r>
                        <a:rPr lang="en-AU" sz="1200" b="0" i="0" u="none" strike="noStrike" dirty="0">
                          <a:latin typeface="Arial"/>
                        </a:rPr>
                        <a:t>520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a b</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71549">
                <a:tc>
                  <a:txBody>
                    <a:bodyPr/>
                    <a:lstStyle/>
                    <a:p>
                      <a:pPr algn="l" fontAlgn="b"/>
                      <a:r>
                        <a:rPr lang="en-AU" sz="1200" b="0" i="0" u="none" strike="noStrike" dirty="0">
                          <a:latin typeface="Arial"/>
                        </a:rPr>
                        <a:t>530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533</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3 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71549">
                <a:tc>
                  <a:txBody>
                    <a:bodyPr/>
                    <a:lstStyle/>
                    <a:p>
                      <a:pPr algn="l" fontAlgn="b"/>
                      <a:r>
                        <a:rPr lang="en-AU" sz="1200" b="0" i="0" u="none" strike="noStrike" dirty="0">
                          <a:latin typeface="Arial"/>
                        </a:rPr>
                        <a:t>535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CC"/>
                    </a:solidFill>
                  </a:tcPr>
                </a:tc>
              </a:tr>
              <a:tr h="171549">
                <a:tc>
                  <a:txBody>
                    <a:bodyPr/>
                    <a:lstStyle/>
                    <a:p>
                      <a:pPr algn="l" fontAlgn="b"/>
                      <a:r>
                        <a:rPr lang="en-AU" sz="1200" b="0" i="0" u="none" strike="noStrike" dirty="0">
                          <a:latin typeface="Arial"/>
                        </a:rPr>
                        <a:t>545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71549">
                <a:tc>
                  <a:txBody>
                    <a:bodyPr/>
                    <a:lstStyle/>
                    <a:p>
                      <a:pPr algn="l" fontAlgn="b"/>
                      <a:r>
                        <a:rPr lang="en-AU" sz="1200" b="0" i="0" u="none" strike="noStrike" dirty="0">
                          <a:latin typeface="Arial"/>
                        </a:rPr>
                        <a:t>555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99"/>
                    </a:solidFill>
                  </a:tcPr>
                </a:tc>
              </a:tr>
              <a:tr h="171549">
                <a:tc>
                  <a:txBody>
                    <a:bodyPr/>
                    <a:lstStyle/>
                    <a:p>
                      <a:pPr algn="l" fontAlgn="b"/>
                      <a:r>
                        <a:rPr lang="en-AU" sz="1200" b="0" i="0" u="none" strike="noStrike" dirty="0">
                          <a:latin typeface="Arial"/>
                        </a:rPr>
                        <a:t>600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d v</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r h="171549">
                <a:tc>
                  <a:txBody>
                    <a:bodyPr/>
                    <a:lstStyle/>
                    <a:p>
                      <a:pPr algn="l" fontAlgn="b"/>
                      <a:r>
                        <a:rPr lang="en-AU" sz="1200" b="0" i="0" u="none" strike="noStrike" dirty="0">
                          <a:latin typeface="Arial"/>
                        </a:rPr>
                        <a:t>610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r h="171549">
                <a:tc>
                  <a:txBody>
                    <a:bodyPr/>
                    <a:lstStyle/>
                    <a:p>
                      <a:pPr algn="l" fontAlgn="b"/>
                      <a:r>
                        <a:rPr lang="en-AU" sz="1200" b="0" i="0" u="none" strike="noStrike" dirty="0">
                          <a:latin typeface="Arial"/>
                        </a:rPr>
                        <a:t>650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a x v</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z v</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z v y</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r h="171549">
                <a:tc>
                  <a:txBody>
                    <a:bodyPr/>
                    <a:lstStyle/>
                    <a:p>
                      <a:pPr algn="l" fontAlgn="b"/>
                      <a:r>
                        <a:rPr lang="en-AU" sz="1200" b="0" i="0" u="none" strike="noStrike" dirty="0">
                          <a:latin typeface="Arial"/>
                        </a:rPr>
                        <a:t>651</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a x v</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x v</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r h="171549">
                <a:tc>
                  <a:txBody>
                    <a:bodyPr/>
                    <a:lstStyle/>
                    <a:p>
                      <a:pPr algn="l" fontAlgn="b"/>
                      <a:r>
                        <a:rPr lang="en-AU" sz="1200" b="0" i="0" u="none" strike="noStrike" dirty="0">
                          <a:latin typeface="Arial"/>
                        </a:rPr>
                        <a:t>655</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99FF"/>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2</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 </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r h="171549">
                <a:tc>
                  <a:txBody>
                    <a:bodyPr/>
                    <a:lstStyle/>
                    <a:p>
                      <a:pPr algn="l" fontAlgn="b"/>
                      <a:r>
                        <a:rPr lang="en-AU" sz="1200" b="0" i="0" u="none" strike="noStrike" dirty="0">
                          <a:latin typeface="Arial"/>
                        </a:rPr>
                        <a:t>700</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AU" sz="1200" b="1" i="0" u="none" strike="noStrike" dirty="0">
                          <a:latin typeface="Arial"/>
                        </a:rPr>
                        <a:t>a 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l" fontAlgn="b"/>
                      <a:r>
                        <a:rPr lang="en-AU" sz="1200" b="1" i="0" u="none" strike="noStrike" dirty="0">
                          <a:latin typeface="Arial"/>
                        </a:rPr>
                        <a:t>a d</a:t>
                      </a:r>
                    </a:p>
                  </a:txBody>
                  <a:tcPr marL="7471" marR="7471" marT="747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r>
            </a:tbl>
          </a:graphicData>
        </a:graphic>
      </p:graphicFrame>
      <p:sp>
        <p:nvSpPr>
          <p:cNvPr id="8361" name="TextBox 2"/>
          <p:cNvSpPr txBox="1">
            <a:spLocks noChangeArrowheads="1"/>
          </p:cNvSpPr>
          <p:nvPr/>
        </p:nvSpPr>
        <p:spPr bwMode="auto">
          <a:xfrm>
            <a:off x="4500563" y="428625"/>
            <a:ext cx="1571625" cy="584200"/>
          </a:xfrm>
          <a:prstGeom prst="rect">
            <a:avLst/>
          </a:prstGeom>
          <a:noFill/>
          <a:ln w="9525">
            <a:noFill/>
            <a:miter lim="800000"/>
            <a:headEnd/>
            <a:tailEnd/>
          </a:ln>
        </p:spPr>
        <p:txBody>
          <a:bodyPr>
            <a:spAutoFit/>
          </a:bodyPr>
          <a:lstStyle/>
          <a:p>
            <a:pPr algn="ctr"/>
            <a:r>
              <a:rPr lang="en-AU" sz="1600">
                <a:latin typeface="Trebuchet MS" pitchFamily="34" charset="0"/>
              </a:rPr>
              <a:t>Mixed material</a:t>
            </a:r>
          </a:p>
          <a:p>
            <a:pPr algn="ctr"/>
            <a:r>
              <a:rPr lang="en-AU" sz="1600">
                <a:latin typeface="Trebuchet MS" pitchFamily="34" charset="0"/>
              </a:rPr>
              <a:t>(3 records)</a:t>
            </a:r>
          </a:p>
        </p:txBody>
      </p:sp>
      <p:graphicFrame>
        <p:nvGraphicFramePr>
          <p:cNvPr id="5" name="Table 4"/>
          <p:cNvGraphicFramePr>
            <a:graphicFrameLocks noGrp="1"/>
          </p:cNvGraphicFramePr>
          <p:nvPr/>
        </p:nvGraphicFramePr>
        <p:xfrm>
          <a:off x="5429250" y="4071938"/>
          <a:ext cx="1628775" cy="1575435"/>
        </p:xfrm>
        <a:graphic>
          <a:graphicData uri="http://schemas.openxmlformats.org/drawingml/2006/table">
            <a:tbl>
              <a:tblPr/>
              <a:tblGrid>
                <a:gridCol w="1628775"/>
              </a:tblGrid>
              <a:tr h="161925">
                <a:tc>
                  <a:txBody>
                    <a:bodyPr/>
                    <a:lstStyle/>
                    <a:p>
                      <a:pPr algn="l" fontAlgn="b"/>
                      <a:r>
                        <a:rPr lang="en-AU" sz="1100" b="0" i="0" u="none" strike="noStrike" dirty="0">
                          <a:latin typeface="Arial"/>
                        </a:rPr>
                        <a:t>Searching in All databases</a:t>
                      </a:r>
                    </a:p>
                  </a:txBody>
                  <a:tcPr marL="9525" marR="9525" marT="9525" marB="0" anchor="b">
                    <a:lnL>
                      <a:noFill/>
                    </a:lnL>
                    <a:lnR>
                      <a:noFill/>
                    </a:lnR>
                    <a:lnT>
                      <a:noFill/>
                    </a:lnT>
                    <a:lnB>
                      <a:noFill/>
                    </a:lnB>
                    <a:solidFill>
                      <a:srgbClr val="99CCFF"/>
                    </a:solidFill>
                  </a:tcPr>
                </a:tc>
              </a:tr>
              <a:tr h="161925">
                <a:tc>
                  <a:txBody>
                    <a:bodyPr/>
                    <a:lstStyle/>
                    <a:p>
                      <a:pPr algn="l" fontAlgn="b"/>
                      <a:r>
                        <a:rPr lang="en-AU" sz="1100" b="0" i="0" u="none" strike="noStrike" dirty="0">
                          <a:latin typeface="Arial"/>
                        </a:rPr>
                        <a:t>Searching in 4 databases</a:t>
                      </a:r>
                    </a:p>
                  </a:txBody>
                  <a:tcPr marL="9525" marR="9525" marT="9525" marB="0" anchor="b">
                    <a:lnL>
                      <a:noFill/>
                    </a:lnL>
                    <a:lnR>
                      <a:noFill/>
                    </a:lnR>
                    <a:lnT>
                      <a:noFill/>
                    </a:lnT>
                    <a:lnB>
                      <a:noFill/>
                    </a:lnB>
                    <a:solidFill>
                      <a:srgbClr val="CCFFCC"/>
                    </a:solidFill>
                  </a:tcPr>
                </a:tc>
              </a:tr>
              <a:tr h="161925">
                <a:tc>
                  <a:txBody>
                    <a:bodyPr/>
                    <a:lstStyle/>
                    <a:p>
                      <a:pPr algn="l" fontAlgn="b"/>
                      <a:r>
                        <a:rPr lang="en-AU" sz="1100" b="0" i="0" u="none" strike="noStrike" dirty="0">
                          <a:latin typeface="Arial"/>
                        </a:rPr>
                        <a:t>Searching in 3 databases</a:t>
                      </a:r>
                    </a:p>
                  </a:txBody>
                  <a:tcPr marL="9525" marR="9525" marT="9525" marB="0" anchor="b">
                    <a:lnL>
                      <a:noFill/>
                    </a:lnL>
                    <a:lnR>
                      <a:noFill/>
                    </a:lnR>
                    <a:lnT>
                      <a:noFill/>
                    </a:lnT>
                    <a:lnB>
                      <a:noFill/>
                    </a:lnB>
                    <a:solidFill>
                      <a:srgbClr val="FFFF99"/>
                    </a:solidFill>
                  </a:tcPr>
                </a:tc>
              </a:tr>
              <a:tr h="161925">
                <a:tc>
                  <a:txBody>
                    <a:bodyPr/>
                    <a:lstStyle/>
                    <a:p>
                      <a:pPr algn="l" fontAlgn="b"/>
                      <a:r>
                        <a:rPr lang="en-AU" sz="1100" b="0" i="0" u="none" strike="noStrike" dirty="0">
                          <a:latin typeface="Arial"/>
                        </a:rPr>
                        <a:t>Searching in 2 databases</a:t>
                      </a:r>
                    </a:p>
                  </a:txBody>
                  <a:tcPr marL="9525" marR="9525" marT="9525" marB="0" anchor="b">
                    <a:lnL>
                      <a:noFill/>
                    </a:lnL>
                    <a:lnR>
                      <a:noFill/>
                    </a:lnR>
                    <a:lnT>
                      <a:noFill/>
                    </a:lnT>
                    <a:lnB>
                      <a:noFill/>
                    </a:lnB>
                    <a:solidFill>
                      <a:srgbClr val="FFCC99"/>
                    </a:solidFill>
                  </a:tcPr>
                </a:tc>
              </a:tr>
              <a:tr h="161925">
                <a:tc>
                  <a:txBody>
                    <a:bodyPr/>
                    <a:lstStyle/>
                    <a:p>
                      <a:pPr algn="l" fontAlgn="b"/>
                      <a:r>
                        <a:rPr lang="en-AU" sz="1100" b="0" i="0" u="none" strike="noStrike" dirty="0">
                          <a:latin typeface="Arial"/>
                        </a:rPr>
                        <a:t>Searching in 1 database</a:t>
                      </a:r>
                    </a:p>
                  </a:txBody>
                  <a:tcPr marL="9525" marR="9525" marT="9525" marB="0" anchor="b">
                    <a:lnL>
                      <a:noFill/>
                    </a:lnL>
                    <a:lnR>
                      <a:noFill/>
                    </a:lnR>
                    <a:lnT>
                      <a:noFill/>
                    </a:lnT>
                    <a:lnB>
                      <a:noFill/>
                    </a:lnB>
                    <a:solidFill>
                      <a:srgbClr val="FF99CC"/>
                    </a:solidFill>
                  </a:tcPr>
                </a:tc>
              </a:tr>
              <a:tr h="161925">
                <a:tc>
                  <a:txBody>
                    <a:bodyPr/>
                    <a:lstStyle/>
                    <a:p>
                      <a:pPr algn="l" fontAlgn="b"/>
                      <a:r>
                        <a:rPr lang="en-AU" sz="1100" b="0" i="0" u="none" strike="noStrike" dirty="0">
                          <a:latin typeface="Arial"/>
                        </a:rPr>
                        <a:t>Searching in no databases</a:t>
                      </a:r>
                    </a:p>
                  </a:txBody>
                  <a:tcPr marL="9525" marR="9525" marT="9525" marB="0" anchor="b">
                    <a:lnL>
                      <a:noFill/>
                    </a:lnL>
                    <a:lnR>
                      <a:noFill/>
                    </a:lnR>
                    <a:lnT>
                      <a:noFill/>
                    </a:lnT>
                    <a:lnB>
                      <a:noFill/>
                    </a:lnB>
                  </a:tcPr>
                </a:tc>
              </a:tr>
              <a:tr h="161925">
                <a:tc>
                  <a:txBody>
                    <a:bodyPr/>
                    <a:lstStyle/>
                    <a:p>
                      <a:pPr algn="l" fontAlgn="b"/>
                      <a:r>
                        <a:rPr lang="en-AU" sz="1100" b="0" i="0" u="none" strike="noStrike" dirty="0">
                          <a:latin typeface="Arial"/>
                        </a:rPr>
                        <a:t>Limiting in any database</a:t>
                      </a:r>
                    </a:p>
                  </a:txBody>
                  <a:tcPr marL="9525" marR="9525" marT="9525" marB="0" anchor="b">
                    <a:lnL>
                      <a:noFill/>
                    </a:lnL>
                    <a:lnR>
                      <a:noFill/>
                    </a:lnR>
                    <a:lnT>
                      <a:noFill/>
                    </a:lnT>
                    <a:lnB>
                      <a:noFill/>
                    </a:lnB>
                    <a:solidFill>
                      <a:srgbClr val="CC99FF"/>
                    </a:solidFill>
                  </a:tcPr>
                </a:tc>
              </a:tr>
            </a:tbl>
          </a:graphicData>
        </a:graphic>
      </p:graphicFrame>
      <p:sp>
        <p:nvSpPr>
          <p:cNvPr id="8370" name="TextBox 6"/>
          <p:cNvSpPr txBox="1">
            <a:spLocks noChangeArrowheads="1"/>
          </p:cNvSpPr>
          <p:nvPr/>
        </p:nvSpPr>
        <p:spPr bwMode="auto">
          <a:xfrm>
            <a:off x="5643563" y="3786188"/>
            <a:ext cx="1285875" cy="307975"/>
          </a:xfrm>
          <a:prstGeom prst="rect">
            <a:avLst/>
          </a:prstGeom>
          <a:noFill/>
          <a:ln w="9525">
            <a:noFill/>
            <a:miter lim="800000"/>
            <a:headEnd/>
            <a:tailEnd/>
          </a:ln>
        </p:spPr>
        <p:txBody>
          <a:bodyPr>
            <a:spAutoFit/>
          </a:bodyPr>
          <a:lstStyle/>
          <a:p>
            <a:r>
              <a:rPr lang="en-AU" sz="1400">
                <a:latin typeface="Trebuchet MS" pitchFamily="34" charset="0"/>
              </a:rPr>
              <a:t>Colour Key</a:t>
            </a:r>
          </a:p>
        </p:txBody>
      </p:sp>
      <p:sp>
        <p:nvSpPr>
          <p:cNvPr id="6" name="TextBox 5"/>
          <p:cNvSpPr txBox="1"/>
          <p:nvPr/>
        </p:nvSpPr>
        <p:spPr>
          <a:xfrm>
            <a:off x="4876800" y="1676400"/>
            <a:ext cx="4059381" cy="1938992"/>
          </a:xfrm>
          <a:prstGeom prst="rect">
            <a:avLst/>
          </a:prstGeom>
          <a:noFill/>
        </p:spPr>
        <p:txBody>
          <a:bodyPr wrap="none" rtlCol="0">
            <a:spAutoFit/>
          </a:bodyPr>
          <a:lstStyle/>
          <a:p>
            <a:r>
              <a:rPr lang="en-US" sz="2400" dirty="0" smtClean="0">
                <a:solidFill>
                  <a:schemeClr val="accent2"/>
                </a:solidFill>
                <a:latin typeface="Trebuchet MS" pitchFamily="34" charset="0"/>
              </a:rPr>
              <a:t>Catherine Argus (NLA)</a:t>
            </a:r>
          </a:p>
          <a:p>
            <a:r>
              <a:rPr lang="en-US" sz="2400" dirty="0" smtClean="0">
                <a:solidFill>
                  <a:schemeClr val="accent2"/>
                </a:solidFill>
                <a:latin typeface="Trebuchet MS" pitchFamily="34" charset="0"/>
              </a:rPr>
              <a:t>comparison of MARC fields</a:t>
            </a:r>
          </a:p>
          <a:p>
            <a:r>
              <a:rPr lang="en-US" sz="2400" dirty="0" smtClean="0">
                <a:solidFill>
                  <a:schemeClr val="accent2"/>
                </a:solidFill>
                <a:latin typeface="Trebuchet MS" pitchFamily="34" charset="0"/>
              </a:rPr>
              <a:t>indexed in Amicus, COPAC,</a:t>
            </a:r>
          </a:p>
          <a:p>
            <a:r>
              <a:rPr lang="en-US" sz="2400" dirty="0" smtClean="0">
                <a:solidFill>
                  <a:schemeClr val="accent2"/>
                </a:solidFill>
                <a:latin typeface="Trebuchet MS" pitchFamily="34" charset="0"/>
              </a:rPr>
              <a:t>Libraries Australia, WC.org</a:t>
            </a:r>
          </a:p>
          <a:p>
            <a:r>
              <a:rPr lang="en-US" sz="2400" dirty="0" smtClean="0">
                <a:solidFill>
                  <a:schemeClr val="accent2"/>
                </a:solidFill>
                <a:latin typeface="Trebuchet MS" pitchFamily="34" charset="0"/>
              </a:rPr>
              <a:t>and </a:t>
            </a:r>
            <a:r>
              <a:rPr lang="en-US" sz="2400" dirty="0" err="1" smtClean="0">
                <a:solidFill>
                  <a:schemeClr val="accent2"/>
                </a:solidFill>
                <a:latin typeface="Trebuchet MS" pitchFamily="34" charset="0"/>
              </a:rPr>
              <a:t>FirstSearch</a:t>
            </a:r>
            <a:endParaRPr lang="en-US" sz="2400" dirty="0">
              <a:solidFill>
                <a:schemeClr val="accent2"/>
              </a:solidFill>
              <a:latin typeface="Trebuchet MS" pitchFamily="34" charset="0"/>
            </a:endParaRPr>
          </a:p>
        </p:txBody>
      </p:sp>
      <p:sp>
        <p:nvSpPr>
          <p:cNvPr id="7" name="TextBox 6"/>
          <p:cNvSpPr txBox="1"/>
          <p:nvPr/>
        </p:nvSpPr>
        <p:spPr>
          <a:xfrm>
            <a:off x="4572000" y="5867400"/>
            <a:ext cx="4572000" cy="584775"/>
          </a:xfrm>
          <a:prstGeom prst="rect">
            <a:avLst/>
          </a:prstGeom>
          <a:noFill/>
        </p:spPr>
        <p:txBody>
          <a:bodyPr wrap="square" rtlCol="0">
            <a:spAutoFit/>
          </a:bodyPr>
          <a:lstStyle/>
          <a:p>
            <a:r>
              <a:rPr lang="en-US" sz="1600" b="0" i="1" dirty="0" smtClean="0">
                <a:latin typeface="Trebuchet MS" pitchFamily="34" charset="0"/>
              </a:rPr>
              <a:t> Implications of MARC Tag Usage on Library Metadata  Practices Webinar 2010-03</a:t>
            </a:r>
            <a:endParaRPr lang="en-US" sz="1600" b="0" i="1" dirty="0">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r>
              <a:rPr lang="en-US" sz="3600" dirty="0" smtClean="0">
                <a:solidFill>
                  <a:schemeClr val="accent2"/>
                </a:solidFill>
              </a:rPr>
              <a:t>Some implications</a:t>
            </a:r>
            <a:endParaRPr lang="en-US" sz="3600" dirty="0">
              <a:solidFill>
                <a:schemeClr val="accent2"/>
              </a:solidFill>
            </a:endParaRPr>
          </a:p>
        </p:txBody>
      </p:sp>
      <p:sp>
        <p:nvSpPr>
          <p:cNvPr id="753667" name="Rectangle 3"/>
          <p:cNvSpPr>
            <a:spLocks noGrp="1" noChangeArrowheads="1"/>
          </p:cNvSpPr>
          <p:nvPr>
            <p:ph type="body" idx="1"/>
          </p:nvPr>
        </p:nvSpPr>
        <p:spPr>
          <a:xfrm>
            <a:off x="455613" y="1141413"/>
            <a:ext cx="8231187" cy="5335587"/>
          </a:xfrm>
        </p:spPr>
        <p:txBody>
          <a:bodyPr/>
          <a:lstStyle/>
          <a:p>
            <a:pPr>
              <a:lnSpc>
                <a:spcPct val="90000"/>
              </a:lnSpc>
            </a:pPr>
            <a:r>
              <a:rPr lang="en-US" sz="2800" dirty="0" smtClean="0"/>
              <a:t>MARC </a:t>
            </a:r>
            <a:r>
              <a:rPr lang="en-US" sz="2800" dirty="0"/>
              <a:t>data cannot continue to exist in its own discrete environment. It will need to be leveraged and used in other domains to reach users in their own networked environments</a:t>
            </a:r>
            <a:r>
              <a:rPr lang="en-US" sz="2800" dirty="0" smtClean="0"/>
              <a:t>.</a:t>
            </a:r>
          </a:p>
          <a:p>
            <a:pPr>
              <a:lnSpc>
                <a:spcPct val="90000"/>
              </a:lnSpc>
            </a:pPr>
            <a:r>
              <a:rPr lang="en-US" sz="2800" dirty="0" smtClean="0"/>
              <a:t>MARC is a niche data communication format approaching the end of its life cycle.</a:t>
            </a:r>
          </a:p>
          <a:p>
            <a:pPr>
              <a:lnSpc>
                <a:spcPct val="90000"/>
              </a:lnSpc>
            </a:pPr>
            <a:r>
              <a:rPr lang="en-US" sz="2800" dirty="0" smtClean="0"/>
              <a:t>Future systems need to take advantage of linked data to meet users’ needs. MARC is not the solution.</a:t>
            </a:r>
          </a:p>
          <a:p>
            <a:pPr>
              <a:lnSpc>
                <a:spcPct val="90000"/>
              </a:lnSpc>
            </a:pPr>
            <a:r>
              <a:rPr lang="en-US" sz="2800" dirty="0" smtClean="0"/>
              <a:t>Future encoding schemas will need to have a robust MARC crosswalk to ingest millions of legacy records. </a:t>
            </a:r>
          </a:p>
          <a:p>
            <a:pPr>
              <a:lnSpc>
                <a:spcPct val="90000"/>
              </a:lnSpc>
            </a:pPr>
            <a:endParaRPr lang="en-US" sz="2800" dirty="0" smtClean="0"/>
          </a:p>
          <a:p>
            <a:pPr>
              <a:lnSpc>
                <a:spcPct val="90000"/>
              </a:lnSpc>
            </a:pPr>
            <a:endParaRPr lang="en-US" dirty="0"/>
          </a:p>
        </p:txBody>
      </p:sp>
      <p:sp>
        <p:nvSpPr>
          <p:cNvPr id="4" name="TextBox 3"/>
          <p:cNvSpPr txBox="1"/>
          <p:nvPr/>
        </p:nvSpPr>
        <p:spPr>
          <a:xfrm>
            <a:off x="457200" y="6096000"/>
            <a:ext cx="8686800" cy="338554"/>
          </a:xfrm>
          <a:prstGeom prst="rect">
            <a:avLst/>
          </a:prstGeom>
          <a:noFill/>
        </p:spPr>
        <p:txBody>
          <a:bodyPr wrap="square" rtlCol="0">
            <a:spAutoFit/>
          </a:bodyPr>
          <a:lstStyle/>
          <a:p>
            <a:r>
              <a:rPr lang="en-US" sz="1600" b="0" i="1" dirty="0" smtClean="0">
                <a:latin typeface="Trebuchet MS" pitchFamily="34" charset="0"/>
              </a:rPr>
              <a:t> Implications of MARC Tag Usage on Library Metadata  Practices , 2010</a:t>
            </a:r>
            <a:endParaRPr lang="en-US" sz="1600" b="0" i="1"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3667">
                                            <p:txEl>
                                              <p:pRg st="0" end="0"/>
                                            </p:txEl>
                                          </p:spTgt>
                                        </p:tgtEl>
                                        <p:attrNameLst>
                                          <p:attrName>style.visibility</p:attrName>
                                        </p:attrNameLst>
                                      </p:cBhvr>
                                      <p:to>
                                        <p:strVal val="visible"/>
                                      </p:to>
                                    </p:set>
                                    <p:anim calcmode="lin" valueType="num">
                                      <p:cBhvr additive="base">
                                        <p:cTn id="7" dur="500" fill="hold"/>
                                        <p:tgtEl>
                                          <p:spTgt spid="75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53667">
                                            <p:txEl>
                                              <p:pRg st="1" end="1"/>
                                            </p:txEl>
                                          </p:spTgt>
                                        </p:tgtEl>
                                        <p:attrNameLst>
                                          <p:attrName>style.visibility</p:attrName>
                                        </p:attrNameLst>
                                      </p:cBhvr>
                                      <p:to>
                                        <p:strVal val="visible"/>
                                      </p:to>
                                    </p:set>
                                    <p:anim calcmode="lin" valueType="num">
                                      <p:cBhvr additive="base">
                                        <p:cTn id="13" dur="500" fill="hold"/>
                                        <p:tgtEl>
                                          <p:spTgt spid="753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53667">
                                            <p:txEl>
                                              <p:pRg st="2" end="2"/>
                                            </p:txEl>
                                          </p:spTgt>
                                        </p:tgtEl>
                                        <p:attrNameLst>
                                          <p:attrName>style.visibility</p:attrName>
                                        </p:attrNameLst>
                                      </p:cBhvr>
                                      <p:to>
                                        <p:strVal val="visible"/>
                                      </p:to>
                                    </p:set>
                                    <p:anim calcmode="lin" valueType="num">
                                      <p:cBhvr additive="base">
                                        <p:cTn id="19" dur="500" fill="hold"/>
                                        <p:tgtEl>
                                          <p:spTgt spid="753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3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53667">
                                            <p:txEl>
                                              <p:pRg st="3" end="3"/>
                                            </p:txEl>
                                          </p:spTgt>
                                        </p:tgtEl>
                                        <p:attrNameLst>
                                          <p:attrName>style.visibility</p:attrName>
                                        </p:attrNameLst>
                                      </p:cBhvr>
                                      <p:to>
                                        <p:strVal val="visible"/>
                                      </p:to>
                                    </p:set>
                                    <p:anim calcmode="lin" valueType="num">
                                      <p:cBhvr additive="base">
                                        <p:cTn id="25" dur="500" fill="hold"/>
                                        <p:tgtEl>
                                          <p:spTgt spid="7536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36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667000"/>
            <a:ext cx="7991868" cy="1077218"/>
          </a:xfrm>
          <a:prstGeom prst="rect">
            <a:avLst/>
          </a:prstGeom>
          <a:noFill/>
        </p:spPr>
        <p:txBody>
          <a:bodyPr wrap="none" rtlCol="0">
            <a:spAutoFit/>
          </a:bodyPr>
          <a:lstStyle/>
          <a:p>
            <a:pPr algn="ctr"/>
            <a:r>
              <a:rPr lang="en-US" dirty="0" smtClean="0">
                <a:solidFill>
                  <a:schemeClr val="accent2"/>
                </a:solidFill>
                <a:latin typeface="Trebuchet MS" pitchFamily="34" charset="0"/>
              </a:rPr>
              <a:t>We’re already repurposing the metadata</a:t>
            </a:r>
          </a:p>
          <a:p>
            <a:pPr algn="ctr"/>
            <a:r>
              <a:rPr lang="en-US" dirty="0" smtClean="0">
                <a:solidFill>
                  <a:schemeClr val="accent2"/>
                </a:solidFill>
                <a:latin typeface="Trebuchet MS" pitchFamily="34" charset="0"/>
              </a:rPr>
              <a:t>we have</a:t>
            </a:r>
            <a:endParaRPr lang="en-US" dirty="0">
              <a:solidFill>
                <a:schemeClr val="accent2"/>
              </a:solidFill>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457200" y="914400"/>
            <a:ext cx="7551737" cy="5486400"/>
          </a:xfrm>
          <a:prstGeom prst="rect">
            <a:avLst/>
          </a:prstGeom>
          <a:noFill/>
          <a:ln w="9525">
            <a:noFill/>
            <a:miter lim="800000"/>
            <a:headEnd/>
            <a:tailEnd/>
          </a:ln>
        </p:spPr>
      </p:pic>
      <p:sp>
        <p:nvSpPr>
          <p:cNvPr id="3" name="TextBox 2"/>
          <p:cNvSpPr txBox="1"/>
          <p:nvPr/>
        </p:nvSpPr>
        <p:spPr>
          <a:xfrm>
            <a:off x="533400" y="228600"/>
            <a:ext cx="5152949" cy="584775"/>
          </a:xfrm>
          <a:prstGeom prst="rect">
            <a:avLst/>
          </a:prstGeom>
          <a:noFill/>
        </p:spPr>
        <p:txBody>
          <a:bodyPr wrap="none" rtlCol="0">
            <a:spAutoFit/>
          </a:bodyPr>
          <a:lstStyle/>
          <a:p>
            <a:r>
              <a:rPr lang="en-US" dirty="0" smtClean="0">
                <a:solidFill>
                  <a:schemeClr val="accent2"/>
                </a:solidFill>
                <a:latin typeface="Trebuchet MS" pitchFamily="34" charset="0"/>
              </a:rPr>
              <a:t>OCLC’s </a:t>
            </a:r>
            <a:r>
              <a:rPr lang="en-US" dirty="0" err="1" smtClean="0">
                <a:solidFill>
                  <a:schemeClr val="accent2"/>
                </a:solidFill>
                <a:latin typeface="Trebuchet MS" pitchFamily="34" charset="0"/>
              </a:rPr>
              <a:t>xISSN</a:t>
            </a:r>
            <a:r>
              <a:rPr lang="en-US" dirty="0" smtClean="0">
                <a:solidFill>
                  <a:schemeClr val="accent2"/>
                </a:solidFill>
                <a:latin typeface="Trebuchet MS" pitchFamily="34" charset="0"/>
              </a:rPr>
              <a:t> Web Service</a:t>
            </a:r>
            <a:endParaRPr lang="en-US" dirty="0">
              <a:solidFill>
                <a:schemeClr val="accent2"/>
              </a:solidFill>
              <a:latin typeface="Trebuchet MS" pitchFamily="34" charset="0"/>
            </a:endParaRPr>
          </a:p>
        </p:txBody>
      </p:sp>
      <p:sp>
        <p:nvSpPr>
          <p:cNvPr id="4" name="TextBox 3"/>
          <p:cNvSpPr txBox="1"/>
          <p:nvPr/>
        </p:nvSpPr>
        <p:spPr>
          <a:xfrm>
            <a:off x="457200" y="5867400"/>
            <a:ext cx="3421129" cy="523220"/>
          </a:xfrm>
          <a:prstGeom prst="rect">
            <a:avLst/>
          </a:prstGeom>
          <a:noFill/>
        </p:spPr>
        <p:txBody>
          <a:bodyPr wrap="none" rtlCol="0">
            <a:spAutoFit/>
          </a:bodyPr>
          <a:lstStyle/>
          <a:p>
            <a:r>
              <a:rPr lang="en-US" sz="2800" dirty="0" smtClean="0">
                <a:latin typeface="Trebuchet MS" pitchFamily="34" charset="0"/>
                <a:hlinkClick r:id="rId3"/>
              </a:rPr>
              <a:t>xissn.worldcat.org/</a:t>
            </a:r>
            <a:endParaRPr lang="en-US" sz="2800" dirty="0">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33400" y="914400"/>
            <a:ext cx="7256463" cy="5210175"/>
          </a:xfrm>
          <a:prstGeom prst="rect">
            <a:avLst/>
          </a:prstGeom>
          <a:noFill/>
          <a:ln w="9525">
            <a:noFill/>
            <a:miter lim="800000"/>
            <a:headEnd/>
            <a:tailEnd/>
          </a:ln>
        </p:spPr>
      </p:pic>
      <p:sp>
        <p:nvSpPr>
          <p:cNvPr id="3" name="TextBox 2"/>
          <p:cNvSpPr txBox="1"/>
          <p:nvPr/>
        </p:nvSpPr>
        <p:spPr>
          <a:xfrm>
            <a:off x="381000" y="228600"/>
            <a:ext cx="7769627" cy="584775"/>
          </a:xfrm>
          <a:prstGeom prst="rect">
            <a:avLst/>
          </a:prstGeom>
          <a:noFill/>
        </p:spPr>
        <p:txBody>
          <a:bodyPr wrap="none" rtlCol="0">
            <a:spAutoFit/>
          </a:bodyPr>
          <a:lstStyle/>
          <a:p>
            <a:r>
              <a:rPr lang="en-US" dirty="0" smtClean="0">
                <a:solidFill>
                  <a:schemeClr val="accent2"/>
                </a:solidFill>
                <a:latin typeface="Trebuchet MS" pitchFamily="34" charset="0"/>
              </a:rPr>
              <a:t>OCLC Web Services’ Application Gallery</a:t>
            </a:r>
            <a:endParaRPr lang="en-US" dirty="0">
              <a:solidFill>
                <a:schemeClr val="accent2"/>
              </a:solidFill>
              <a:latin typeface="Trebuchet MS" pitchFamily="34" charset="0"/>
            </a:endParaRPr>
          </a:p>
        </p:txBody>
      </p:sp>
      <p:sp>
        <p:nvSpPr>
          <p:cNvPr id="4" name="TextBox 3"/>
          <p:cNvSpPr txBox="1"/>
          <p:nvPr/>
        </p:nvSpPr>
        <p:spPr>
          <a:xfrm>
            <a:off x="685800" y="6019800"/>
            <a:ext cx="4806124" cy="523220"/>
          </a:xfrm>
          <a:prstGeom prst="rect">
            <a:avLst/>
          </a:prstGeom>
          <a:noFill/>
        </p:spPr>
        <p:txBody>
          <a:bodyPr wrap="none" rtlCol="0">
            <a:spAutoFit/>
          </a:bodyPr>
          <a:lstStyle/>
          <a:p>
            <a:r>
              <a:rPr lang="en-US" sz="2800" dirty="0" smtClean="0">
                <a:latin typeface="Trebuchet MS" pitchFamily="34" charset="0"/>
                <a:hlinkClick r:id="rId3"/>
              </a:rPr>
              <a:t>oclc.org/</a:t>
            </a:r>
            <a:r>
              <a:rPr lang="en-US" sz="2800" dirty="0" err="1" smtClean="0">
                <a:latin typeface="Trebuchet MS" pitchFamily="34" charset="0"/>
                <a:hlinkClick r:id="rId3"/>
              </a:rPr>
              <a:t>applicationgallery</a:t>
            </a:r>
            <a:r>
              <a:rPr lang="en-US" sz="2800" dirty="0" smtClean="0">
                <a:latin typeface="Trebuchet MS" pitchFamily="34" charset="0"/>
                <a:hlinkClick r:id="rId3"/>
              </a:rPr>
              <a:t>/</a:t>
            </a:r>
            <a:endParaRPr lang="en-US" sz="2800" dirty="0">
              <a:latin typeface="Trebuchet MS"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28600" y="120770"/>
            <a:ext cx="9696450" cy="5810250"/>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20637" y="2667000"/>
            <a:ext cx="9123363" cy="5753100"/>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361950" y="3124200"/>
            <a:ext cx="9505950" cy="4924425"/>
          </a:xfrm>
          <a:prstGeom prst="rect">
            <a:avLst/>
          </a:prstGeom>
          <a:noFill/>
          <a:ln w="9525">
            <a:noFill/>
            <a:miter lim="800000"/>
            <a:headEnd/>
            <a:tailEnd/>
          </a:ln>
        </p:spPr>
      </p:pic>
      <p:pic>
        <p:nvPicPr>
          <p:cNvPr id="29701" name="Picture 5"/>
          <p:cNvPicPr>
            <a:picLocks noChangeAspect="1" noChangeArrowheads="1"/>
          </p:cNvPicPr>
          <p:nvPr/>
        </p:nvPicPr>
        <p:blipFill>
          <a:blip r:embed="rId5" cstate="print"/>
          <a:srcRect/>
          <a:stretch>
            <a:fillRect/>
          </a:stretch>
        </p:blipFill>
        <p:spPr bwMode="auto">
          <a:xfrm>
            <a:off x="-142876" y="3048000"/>
            <a:ext cx="9286876" cy="3495675"/>
          </a:xfrm>
          <a:prstGeom prst="rect">
            <a:avLst/>
          </a:prstGeom>
          <a:noFill/>
          <a:ln w="9525">
            <a:noFill/>
            <a:miter lim="800000"/>
            <a:headEnd/>
            <a:tailEnd/>
          </a:ln>
        </p:spPr>
      </p:pic>
      <p:pic>
        <p:nvPicPr>
          <p:cNvPr id="29702" name="Picture 6"/>
          <p:cNvPicPr>
            <a:picLocks noChangeAspect="1" noChangeArrowheads="1"/>
          </p:cNvPicPr>
          <p:nvPr/>
        </p:nvPicPr>
        <p:blipFill>
          <a:blip r:embed="rId6" cstate="print"/>
          <a:srcRect/>
          <a:stretch>
            <a:fillRect/>
          </a:stretch>
        </p:blipFill>
        <p:spPr bwMode="auto">
          <a:xfrm>
            <a:off x="-247650" y="3124200"/>
            <a:ext cx="9391650" cy="414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4" presetClass="path" presetSubtype="0" accel="50000" decel="50000" fill="hold" nodeType="afterEffect">
                                  <p:stCondLst>
                                    <p:cond delay="0"/>
                                  </p:stCondLst>
                                  <p:childTnLst>
                                    <p:animMotion origin="layout" path="M 0 0  L 0 -0.33295  E" pathEditMode="relative" ptsTypes="">
                                      <p:cBhvr>
                                        <p:cTn id="11" dur="2000" fill="hold"/>
                                        <p:tgtEl>
                                          <p:spTgt spid="29699"/>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9700"/>
                                        </p:tgtEl>
                                        <p:attrNameLst>
                                          <p:attrName>style.visibility</p:attrName>
                                        </p:attrNameLst>
                                      </p:cBhvr>
                                      <p:to>
                                        <p:strVal val="visible"/>
                                      </p:to>
                                    </p:set>
                                    <p:anim calcmode="lin" valueType="num">
                                      <p:cBhvr additive="base">
                                        <p:cTn id="16" dur="500" fill="hold"/>
                                        <p:tgtEl>
                                          <p:spTgt spid="29700"/>
                                        </p:tgtEl>
                                        <p:attrNameLst>
                                          <p:attrName>ppt_x</p:attrName>
                                        </p:attrNameLst>
                                      </p:cBhvr>
                                      <p:tavLst>
                                        <p:tav tm="0">
                                          <p:val>
                                            <p:strVal val="#ppt_x"/>
                                          </p:val>
                                        </p:tav>
                                        <p:tav tm="100000">
                                          <p:val>
                                            <p:strVal val="#ppt_x"/>
                                          </p:val>
                                        </p:tav>
                                      </p:tavLst>
                                    </p:anim>
                                    <p:anim calcmode="lin" valueType="num">
                                      <p:cBhvr additive="base">
                                        <p:cTn id="17" dur="500" fill="hold"/>
                                        <p:tgtEl>
                                          <p:spTgt spid="29700"/>
                                        </p:tgtEl>
                                        <p:attrNameLst>
                                          <p:attrName>ppt_y</p:attrName>
                                        </p:attrNameLst>
                                      </p:cBhvr>
                                      <p:tavLst>
                                        <p:tav tm="0">
                                          <p:val>
                                            <p:strVal val="1+#ppt_h/2"/>
                                          </p:val>
                                        </p:tav>
                                        <p:tav tm="100000">
                                          <p:val>
                                            <p:strVal val="#ppt_y"/>
                                          </p:val>
                                        </p:tav>
                                      </p:tavLst>
                                    </p:anim>
                                  </p:childTnLst>
                                </p:cTn>
                              </p:par>
                              <p:par>
                                <p:cTn id="18" presetID="1" presetClass="exit" presetSubtype="0" fill="hold" nodeType="withEffect">
                                  <p:stCondLst>
                                    <p:cond delay="0"/>
                                  </p:stCondLst>
                                  <p:childTnLst>
                                    <p:set>
                                      <p:cBhvr>
                                        <p:cTn id="19" dur="1" fill="hold">
                                          <p:stCondLst>
                                            <p:cond delay="0"/>
                                          </p:stCondLst>
                                        </p:cTn>
                                        <p:tgtEl>
                                          <p:spTgt spid="29699"/>
                                        </p:tgtEl>
                                        <p:attrNameLst>
                                          <p:attrName>style.visibility</p:attrName>
                                        </p:attrNameLst>
                                      </p:cBhvr>
                                      <p:to>
                                        <p:strVal val="hidden"/>
                                      </p:to>
                                    </p:set>
                                  </p:childTnLst>
                                </p:cTn>
                              </p:par>
                            </p:childTnLst>
                          </p:cTn>
                        </p:par>
                        <p:par>
                          <p:cTn id="20" fill="hold">
                            <p:stCondLst>
                              <p:cond delay="500"/>
                            </p:stCondLst>
                            <p:childTnLst>
                              <p:par>
                                <p:cTn id="21" presetID="64" presetClass="path" presetSubtype="0" accel="50000" decel="50000" fill="hold" nodeType="afterEffect">
                                  <p:stCondLst>
                                    <p:cond delay="0"/>
                                  </p:stCondLst>
                                  <p:childTnLst>
                                    <p:animMotion origin="layout" path="M 0 0  L 0 -0.33295  E" pathEditMode="relative" ptsTypes="">
                                      <p:cBhvr>
                                        <p:cTn id="22" dur="2000" fill="hold"/>
                                        <p:tgtEl>
                                          <p:spTgt spid="2970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701"/>
                                        </p:tgtEl>
                                        <p:attrNameLst>
                                          <p:attrName>style.visibility</p:attrName>
                                        </p:attrNameLst>
                                      </p:cBhvr>
                                      <p:to>
                                        <p:strVal val="visible"/>
                                      </p:to>
                                    </p:set>
                                    <p:anim calcmode="lin" valueType="num">
                                      <p:cBhvr additive="base">
                                        <p:cTn id="27" dur="500" fill="hold"/>
                                        <p:tgtEl>
                                          <p:spTgt spid="29701"/>
                                        </p:tgtEl>
                                        <p:attrNameLst>
                                          <p:attrName>ppt_x</p:attrName>
                                        </p:attrNameLst>
                                      </p:cBhvr>
                                      <p:tavLst>
                                        <p:tav tm="0">
                                          <p:val>
                                            <p:strVal val="#ppt_x"/>
                                          </p:val>
                                        </p:tav>
                                        <p:tav tm="100000">
                                          <p:val>
                                            <p:strVal val="#ppt_x"/>
                                          </p:val>
                                        </p:tav>
                                      </p:tavLst>
                                    </p:anim>
                                    <p:anim calcmode="lin" valueType="num">
                                      <p:cBhvr additive="base">
                                        <p:cTn id="28" dur="500" fill="hold"/>
                                        <p:tgtEl>
                                          <p:spTgt spid="29701"/>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2970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702"/>
                                        </p:tgtEl>
                                        <p:attrNameLst>
                                          <p:attrName>style.visibility</p:attrName>
                                        </p:attrNameLst>
                                      </p:cBhvr>
                                      <p:to>
                                        <p:strVal val="visible"/>
                                      </p:to>
                                    </p:set>
                                    <p:anim calcmode="lin" valueType="num">
                                      <p:cBhvr additive="base">
                                        <p:cTn id="35" dur="500" fill="hold"/>
                                        <p:tgtEl>
                                          <p:spTgt spid="29702"/>
                                        </p:tgtEl>
                                        <p:attrNameLst>
                                          <p:attrName>ppt_x</p:attrName>
                                        </p:attrNameLst>
                                      </p:cBhvr>
                                      <p:tavLst>
                                        <p:tav tm="0">
                                          <p:val>
                                            <p:strVal val="#ppt_x"/>
                                          </p:val>
                                        </p:tav>
                                        <p:tav tm="100000">
                                          <p:val>
                                            <p:strVal val="#ppt_x"/>
                                          </p:val>
                                        </p:tav>
                                      </p:tavLst>
                                    </p:anim>
                                    <p:anim calcmode="lin" valueType="num">
                                      <p:cBhvr additive="base">
                                        <p:cTn id="36"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295400" y="-228600"/>
            <a:ext cx="12190413" cy="6856413"/>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a:stretch>
            <a:fillRect/>
          </a:stretch>
        </p:blipFill>
        <p:spPr bwMode="auto">
          <a:xfrm>
            <a:off x="6200775" y="3743325"/>
            <a:ext cx="2943225" cy="311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0"/>
            <a:ext cx="3395481" cy="584775"/>
          </a:xfrm>
          <a:prstGeom prst="rect">
            <a:avLst/>
          </a:prstGeom>
          <a:noFill/>
        </p:spPr>
        <p:txBody>
          <a:bodyPr wrap="square" rtlCol="0">
            <a:spAutoFit/>
          </a:bodyPr>
          <a:lstStyle/>
          <a:p>
            <a:r>
              <a:rPr lang="en-US" dirty="0" smtClean="0">
                <a:latin typeface="Trebuchet MS" pitchFamily="34" charset="0"/>
              </a:rPr>
              <a:t>Where we are</a:t>
            </a:r>
            <a:endParaRPr lang="en-US" dirty="0">
              <a:latin typeface="Trebuchet MS" pitchFamily="34" charset="0"/>
            </a:endParaRPr>
          </a:p>
        </p:txBody>
      </p:sp>
      <p:sp>
        <p:nvSpPr>
          <p:cNvPr id="3" name="Down Arrow 2"/>
          <p:cNvSpPr/>
          <p:nvPr/>
        </p:nvSpPr>
        <p:spPr bwMode="auto">
          <a:xfrm flipH="1">
            <a:off x="1905000" y="533400"/>
            <a:ext cx="304800" cy="1828800"/>
          </a:xfrm>
          <a:prstGeom prst="down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4" name="TextBox 3"/>
          <p:cNvSpPr txBox="1"/>
          <p:nvPr/>
        </p:nvSpPr>
        <p:spPr>
          <a:xfrm>
            <a:off x="6400800" y="3124200"/>
            <a:ext cx="2362200" cy="1077218"/>
          </a:xfrm>
          <a:prstGeom prst="rect">
            <a:avLst/>
          </a:prstGeom>
          <a:noFill/>
        </p:spPr>
        <p:txBody>
          <a:bodyPr wrap="square" rtlCol="0">
            <a:spAutoFit/>
          </a:bodyPr>
          <a:lstStyle/>
          <a:p>
            <a:r>
              <a:rPr lang="en-US" dirty="0" smtClean="0">
                <a:latin typeface="Trebuchet MS" pitchFamily="34" charset="0"/>
              </a:rPr>
              <a:t>Where we      want to go</a:t>
            </a:r>
            <a:endParaRPr lang="en-US" dirty="0">
              <a:latin typeface="Trebuchet MS" pitchFamily="34" charset="0"/>
            </a:endParaRPr>
          </a:p>
        </p:txBody>
      </p:sp>
      <p:sp>
        <p:nvSpPr>
          <p:cNvPr id="5" name="Right Arrow 4"/>
          <p:cNvSpPr/>
          <p:nvPr/>
        </p:nvSpPr>
        <p:spPr bwMode="auto">
          <a:xfrm>
            <a:off x="3810000" y="3505200"/>
            <a:ext cx="2438400" cy="304800"/>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6" name="TextBox 5"/>
          <p:cNvSpPr txBox="1"/>
          <p:nvPr/>
        </p:nvSpPr>
        <p:spPr>
          <a:xfrm>
            <a:off x="2209800" y="5334000"/>
            <a:ext cx="5791200" cy="707886"/>
          </a:xfrm>
          <a:prstGeom prst="rect">
            <a:avLst/>
          </a:prstGeom>
          <a:noFill/>
        </p:spPr>
        <p:txBody>
          <a:bodyPr wrap="square" rtlCol="0">
            <a:spAutoFit/>
          </a:bodyPr>
          <a:lstStyle/>
          <a:p>
            <a:r>
              <a:rPr lang="en-US" sz="4000" dirty="0" smtClean="0">
                <a:latin typeface="Trebuchet MS" pitchFamily="34" charset="0"/>
              </a:rPr>
              <a:t>How do we get there?</a:t>
            </a:r>
            <a:endParaRPr lang="en-US" sz="4000" dirty="0">
              <a:latin typeface="Trebuchet MS" pitchFamily="34" charset="0"/>
            </a:endParaRPr>
          </a:p>
        </p:txBody>
      </p:sp>
      <p:sp>
        <p:nvSpPr>
          <p:cNvPr id="7" name="Notched Right Arrow 6"/>
          <p:cNvSpPr/>
          <p:nvPr/>
        </p:nvSpPr>
        <p:spPr bwMode="auto">
          <a:xfrm>
            <a:off x="5791200" y="3962400"/>
            <a:ext cx="978408" cy="484632"/>
          </a:xfrm>
          <a:prstGeom prst="notched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8" name="Notched Right Arrow 7"/>
          <p:cNvSpPr/>
          <p:nvPr/>
        </p:nvSpPr>
        <p:spPr bwMode="auto">
          <a:xfrm>
            <a:off x="11811000" y="2362200"/>
            <a:ext cx="978408" cy="484632"/>
          </a:xfrm>
          <a:prstGeom prst="notched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0" y="381000"/>
            <a:ext cx="8504237" cy="5924550"/>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a:stretch>
            <a:fillRect/>
          </a:stretch>
        </p:blipFill>
        <p:spPr bwMode="auto">
          <a:xfrm>
            <a:off x="0" y="2057400"/>
            <a:ext cx="8504237" cy="5924550"/>
          </a:xfrm>
          <a:prstGeom prst="rect">
            <a:avLst/>
          </a:prstGeom>
          <a:noFill/>
          <a:ln w="9525">
            <a:noFill/>
            <a:miter lim="800000"/>
            <a:headEnd/>
            <a:tailEnd/>
          </a:ln>
        </p:spPr>
      </p:pic>
      <p:pic>
        <p:nvPicPr>
          <p:cNvPr id="35844" name="Picture 4"/>
          <p:cNvPicPr>
            <a:picLocks noChangeAspect="1" noChangeArrowheads="1"/>
          </p:cNvPicPr>
          <p:nvPr/>
        </p:nvPicPr>
        <p:blipFill>
          <a:blip r:embed="rId5" cstate="print"/>
          <a:srcRect/>
          <a:stretch>
            <a:fillRect/>
          </a:stretch>
        </p:blipFill>
        <p:spPr bwMode="auto">
          <a:xfrm>
            <a:off x="0" y="1600200"/>
            <a:ext cx="8504237" cy="5924550"/>
          </a:xfrm>
          <a:prstGeom prst="rect">
            <a:avLst/>
          </a:prstGeom>
          <a:noFill/>
          <a:ln w="9525">
            <a:noFill/>
            <a:miter lim="800000"/>
            <a:headEnd/>
            <a:tailEnd/>
          </a:ln>
        </p:spPr>
      </p:pic>
      <p:pic>
        <p:nvPicPr>
          <p:cNvPr id="35846" name="Picture 6"/>
          <p:cNvPicPr>
            <a:picLocks noChangeAspect="1" noChangeArrowheads="1"/>
          </p:cNvPicPr>
          <p:nvPr/>
        </p:nvPicPr>
        <p:blipFill>
          <a:blip r:embed="rId6" cstate="print"/>
          <a:srcRect/>
          <a:stretch>
            <a:fillRect/>
          </a:stretch>
        </p:blipFill>
        <p:spPr bwMode="auto">
          <a:xfrm>
            <a:off x="0" y="1685925"/>
            <a:ext cx="9094787" cy="517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additive="base">
                                        <p:cTn id="13" dur="500" fill="hold"/>
                                        <p:tgtEl>
                                          <p:spTgt spid="35844"/>
                                        </p:tgtEl>
                                        <p:attrNameLst>
                                          <p:attrName>ppt_x</p:attrName>
                                        </p:attrNameLst>
                                      </p:cBhvr>
                                      <p:tavLst>
                                        <p:tav tm="0">
                                          <p:val>
                                            <p:strVal val="#ppt_x"/>
                                          </p:val>
                                        </p:tav>
                                        <p:tav tm="100000">
                                          <p:val>
                                            <p:strVal val="#ppt_x"/>
                                          </p:val>
                                        </p:tav>
                                      </p:tavLst>
                                    </p:anim>
                                    <p:anim calcmode="lin" valueType="num">
                                      <p:cBhvr additive="base">
                                        <p:cTn id="14"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ppt_x"/>
                                          </p:val>
                                        </p:tav>
                                        <p:tav tm="100000">
                                          <p:val>
                                            <p:strVal val="#ppt_x"/>
                                          </p:val>
                                        </p:tav>
                                      </p:tavLst>
                                    </p:anim>
                                    <p:anim calcmode="lin" valueType="num">
                                      <p:cBhvr additive="base">
                                        <p:cTn id="20"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37160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srcRect/>
          <a:stretch>
            <a:fillRect/>
          </a:stretch>
        </p:blipFill>
        <p:spPr bwMode="auto">
          <a:xfrm>
            <a:off x="0" y="0"/>
            <a:ext cx="12190413" cy="6856413"/>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0" y="838200"/>
            <a:ext cx="12190413" cy="6856413"/>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1981200" y="838200"/>
            <a:ext cx="12190413"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ppt_x"/>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457200" y="0"/>
            <a:ext cx="10363200" cy="50673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1752600" y="5133975"/>
            <a:ext cx="5924550"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514350"/>
            <a:ext cx="11753850"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dirty="0" smtClean="0">
                <a:solidFill>
                  <a:schemeClr val="accent2"/>
                </a:solidFill>
              </a:rPr>
              <a:t>Where we want to go: The Semantic Web </a:t>
            </a:r>
          </a:p>
        </p:txBody>
      </p:sp>
      <p:pic>
        <p:nvPicPr>
          <p:cNvPr id="5" name="Content Placeholder 4" descr="Tim Berners-Lee W3 Bio.jpg"/>
          <p:cNvPicPr>
            <a:picLocks noGrp="1" noChangeAspect="1"/>
          </p:cNvPicPr>
          <p:nvPr>
            <p:ph idx="1"/>
          </p:nvPr>
        </p:nvPicPr>
        <p:blipFill>
          <a:blip r:embed="rId3" cstate="print"/>
          <a:stretch>
            <a:fillRect/>
          </a:stretch>
        </p:blipFill>
        <p:spPr>
          <a:xfrm>
            <a:off x="5486400" y="1524000"/>
            <a:ext cx="3403600" cy="2438400"/>
          </a:xfrm>
        </p:spPr>
      </p:pic>
      <p:sp>
        <p:nvSpPr>
          <p:cNvPr id="3174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endParaRPr lang="en-US"/>
          </a:p>
        </p:txBody>
      </p:sp>
      <p:sp>
        <p:nvSpPr>
          <p:cNvPr id="6" name="Rectangle 5"/>
          <p:cNvSpPr/>
          <p:nvPr/>
        </p:nvSpPr>
        <p:spPr>
          <a:xfrm>
            <a:off x="685800" y="1295400"/>
            <a:ext cx="4572000" cy="4524315"/>
          </a:xfrm>
          <a:prstGeom prst="rect">
            <a:avLst/>
          </a:prstGeom>
        </p:spPr>
        <p:txBody>
          <a:bodyPr wrap="square">
            <a:spAutoFit/>
          </a:bodyPr>
          <a:lstStyle/>
          <a:p>
            <a:pPr eaLnBrk="1" hangingPunct="1"/>
            <a:r>
              <a:rPr lang="en-US" sz="2800" b="0" dirty="0" smtClean="0">
                <a:solidFill>
                  <a:schemeClr val="tx1"/>
                </a:solidFill>
                <a:latin typeface="Trebuchet MS" pitchFamily="34" charset="0"/>
              </a:rPr>
              <a:t>“I have a dream for the Web [in which computers] become capable of analyzing all the data on the Web – the content, links, and transactions between people and computers.”</a:t>
            </a:r>
          </a:p>
          <a:p>
            <a:r>
              <a:rPr lang="en-US" b="0" dirty="0" smtClean="0">
                <a:solidFill>
                  <a:schemeClr val="tx1"/>
                </a:solidFill>
              </a:rPr>
              <a:t> 				</a:t>
            </a:r>
          </a:p>
          <a:p>
            <a:r>
              <a:rPr lang="en-US" sz="2800" b="0" dirty="0" smtClean="0">
                <a:solidFill>
                  <a:schemeClr val="tx1"/>
                </a:solidFill>
                <a:latin typeface="Trebuchet MS" pitchFamily="34" charset="0"/>
              </a:rPr>
              <a:t>—Tim Berners-Lee</a:t>
            </a:r>
            <a:endParaRPr lang="en-US" sz="2800" dirty="0" smtClean="0">
              <a:solidFill>
                <a:schemeClr val="tx1"/>
              </a:solidFill>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4040188" cy="639762"/>
          </a:xfrm>
        </p:spPr>
        <p:txBody>
          <a:bodyPr/>
          <a:lstStyle/>
          <a:p>
            <a:r>
              <a:rPr lang="en-US" sz="2800" dirty="0" smtClean="0">
                <a:solidFill>
                  <a:schemeClr val="accent2"/>
                </a:solidFill>
              </a:rPr>
              <a:t>Where we are</a:t>
            </a:r>
            <a:endParaRPr lang="en-US" sz="2800" dirty="0">
              <a:solidFill>
                <a:schemeClr val="accent2"/>
              </a:solidFill>
            </a:endParaRPr>
          </a:p>
        </p:txBody>
      </p:sp>
      <p:sp>
        <p:nvSpPr>
          <p:cNvPr id="4" name="Content Placeholder 3"/>
          <p:cNvSpPr>
            <a:spLocks noGrp="1"/>
          </p:cNvSpPr>
          <p:nvPr>
            <p:ph sz="half" idx="2"/>
          </p:nvPr>
        </p:nvSpPr>
        <p:spPr>
          <a:xfrm>
            <a:off x="457200" y="1295400"/>
            <a:ext cx="4040188" cy="5029200"/>
          </a:xfrm>
          <a:ln>
            <a:solidFill>
              <a:schemeClr val="accent2"/>
            </a:solidFill>
          </a:ln>
        </p:spPr>
        <p:txBody>
          <a:bodyPr/>
          <a:lstStyle/>
          <a:p>
            <a:pPr>
              <a:buFont typeface="Arial" pitchFamily="34" charset="0"/>
              <a:buChar char="•"/>
            </a:pPr>
            <a:r>
              <a:rPr lang="en-US" dirty="0" smtClean="0"/>
              <a:t>Creating MARC and non-MARC metadata, often redundantly.</a:t>
            </a:r>
          </a:p>
          <a:p>
            <a:pPr>
              <a:buFont typeface="Arial" pitchFamily="34" charset="0"/>
              <a:buChar char="•"/>
            </a:pPr>
            <a:r>
              <a:rPr lang="en-US" dirty="0" smtClean="0"/>
              <a:t>Limited reuse outside the library domain.</a:t>
            </a:r>
          </a:p>
          <a:p>
            <a:pPr>
              <a:buFont typeface="Arial" pitchFamily="34" charset="0"/>
              <a:buChar char="•"/>
            </a:pPr>
            <a:r>
              <a:rPr lang="en-US" dirty="0" smtClean="0"/>
              <a:t>Metadata created by libraries generally hidden or buried in Web results.</a:t>
            </a:r>
            <a:endParaRPr lang="en-US" dirty="0"/>
          </a:p>
        </p:txBody>
      </p:sp>
      <p:sp>
        <p:nvSpPr>
          <p:cNvPr id="5" name="Text Placeholder 4"/>
          <p:cNvSpPr>
            <a:spLocks noGrp="1"/>
          </p:cNvSpPr>
          <p:nvPr>
            <p:ph type="body" sz="quarter" idx="3"/>
          </p:nvPr>
        </p:nvSpPr>
        <p:spPr>
          <a:xfrm>
            <a:off x="4648200" y="381000"/>
            <a:ext cx="4041775" cy="639762"/>
          </a:xfrm>
        </p:spPr>
        <p:txBody>
          <a:bodyPr/>
          <a:lstStyle/>
          <a:p>
            <a:r>
              <a:rPr lang="en-US" sz="2800" dirty="0" smtClean="0">
                <a:solidFill>
                  <a:schemeClr val="accent2"/>
                </a:solidFill>
              </a:rPr>
              <a:t>Where we want to go</a:t>
            </a:r>
            <a:endParaRPr lang="en-US" sz="2800" dirty="0">
              <a:solidFill>
                <a:schemeClr val="accent2"/>
              </a:solidFill>
            </a:endParaRPr>
          </a:p>
        </p:txBody>
      </p:sp>
      <p:sp>
        <p:nvSpPr>
          <p:cNvPr id="6" name="Content Placeholder 5"/>
          <p:cNvSpPr>
            <a:spLocks noGrp="1"/>
          </p:cNvSpPr>
          <p:nvPr>
            <p:ph sz="quarter" idx="4"/>
          </p:nvPr>
        </p:nvSpPr>
        <p:spPr>
          <a:xfrm>
            <a:off x="4645025" y="1295400"/>
            <a:ext cx="4041775" cy="5029200"/>
          </a:xfrm>
          <a:ln>
            <a:solidFill>
              <a:schemeClr val="accent2"/>
            </a:solidFill>
          </a:ln>
        </p:spPr>
        <p:txBody>
          <a:bodyPr/>
          <a:lstStyle/>
          <a:p>
            <a:pPr>
              <a:buFont typeface="Arial" pitchFamily="34" charset="0"/>
              <a:buChar char="•"/>
            </a:pPr>
            <a:r>
              <a:rPr lang="en-US" dirty="0" smtClean="0"/>
              <a:t>Create metadata once, and reuse in different contexts.</a:t>
            </a:r>
          </a:p>
          <a:p>
            <a:pPr>
              <a:buFont typeface="Arial" pitchFamily="34" charset="0"/>
              <a:buChar char="•"/>
            </a:pPr>
            <a:r>
              <a:rPr lang="en-US" dirty="0" smtClean="0"/>
              <a:t>Expanded reuse of metadata from variety of sources for own context.</a:t>
            </a:r>
          </a:p>
          <a:p>
            <a:pPr>
              <a:buFont typeface="Arial" pitchFamily="34" charset="0"/>
              <a:buChar char="•"/>
            </a:pPr>
            <a:r>
              <a:rPr lang="en-US" dirty="0" smtClean="0"/>
              <a:t>Contribute own metadata to the Semantic Web for discovery and metadata creation.</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How do we do it?</a:t>
            </a:r>
            <a:endParaRPr lang="en-US" sz="3600" dirty="0">
              <a:solidFill>
                <a:schemeClr val="accent2"/>
              </a:solidFill>
            </a:endParaRPr>
          </a:p>
        </p:txBody>
      </p:sp>
      <p:sp>
        <p:nvSpPr>
          <p:cNvPr id="3" name="Content Placeholder 2"/>
          <p:cNvSpPr>
            <a:spLocks noGrp="1"/>
          </p:cNvSpPr>
          <p:nvPr>
            <p:ph idx="1"/>
          </p:nvPr>
        </p:nvSpPr>
        <p:spPr>
          <a:xfrm>
            <a:off x="434977" y="1219200"/>
            <a:ext cx="7702551" cy="4919665"/>
          </a:xfrm>
        </p:spPr>
        <p:txBody>
          <a:bodyPr/>
          <a:lstStyle/>
          <a:p>
            <a:r>
              <a:rPr lang="en-US" sz="2800" dirty="0" smtClean="0"/>
              <a:t>Define data elements in an actionable way</a:t>
            </a:r>
          </a:p>
          <a:p>
            <a:r>
              <a:rPr lang="en-US" sz="2800" dirty="0" smtClean="0"/>
              <a:t>Define controlled lists in an actionable way</a:t>
            </a:r>
          </a:p>
          <a:p>
            <a:r>
              <a:rPr lang="en-US" sz="2800" dirty="0" smtClean="0"/>
              <a:t>Assign identifiers that will be unique on the web</a:t>
            </a:r>
          </a:p>
          <a:p>
            <a:r>
              <a:rPr lang="en-US" sz="2800" dirty="0" smtClean="0"/>
              <a:t>Create the data using these elements and lists</a:t>
            </a:r>
          </a:p>
          <a:p>
            <a:r>
              <a:rPr lang="en-US" sz="2800" dirty="0" smtClean="0"/>
              <a:t>Share the data</a:t>
            </a:r>
            <a:endParaRPr lang="en-US" sz="2800" dirty="0"/>
          </a:p>
        </p:txBody>
      </p:sp>
      <p:sp>
        <p:nvSpPr>
          <p:cNvPr id="4" name="TextBox 3"/>
          <p:cNvSpPr txBox="1"/>
          <p:nvPr/>
        </p:nvSpPr>
        <p:spPr>
          <a:xfrm>
            <a:off x="457200" y="4495800"/>
            <a:ext cx="8686800" cy="338554"/>
          </a:xfrm>
          <a:prstGeom prst="rect">
            <a:avLst/>
          </a:prstGeom>
          <a:noFill/>
        </p:spPr>
        <p:txBody>
          <a:bodyPr wrap="square" rtlCol="0">
            <a:spAutoFit/>
          </a:bodyPr>
          <a:lstStyle/>
          <a:p>
            <a:r>
              <a:rPr lang="en-US" sz="1600" b="0" i="1" dirty="0" smtClean="0">
                <a:latin typeface="Trebuchet MS" pitchFamily="34" charset="0"/>
              </a:rPr>
              <a:t> Karen Coyle, “Directions in Metadata”, </a:t>
            </a:r>
            <a:r>
              <a:rPr lang="en-US" sz="1600" b="0" i="1" dirty="0" err="1" smtClean="0">
                <a:latin typeface="Trebuchet MS" pitchFamily="34" charset="0"/>
              </a:rPr>
              <a:t>TechSource</a:t>
            </a:r>
            <a:r>
              <a:rPr lang="en-US" sz="1600" b="0" i="1" dirty="0" smtClean="0">
                <a:latin typeface="Trebuchet MS" pitchFamily="34" charset="0"/>
              </a:rPr>
              <a:t> Webinar, 2010-04	</a:t>
            </a:r>
            <a:endParaRPr lang="en-US" sz="1600" b="0" i="1" dirty="0">
              <a:latin typeface="Trebuchet MS" pitchFamily="34" charset="0"/>
            </a:endParaRPr>
          </a:p>
        </p:txBody>
      </p:sp>
      <p:sp>
        <p:nvSpPr>
          <p:cNvPr id="5" name="TextBox 4"/>
          <p:cNvSpPr txBox="1"/>
          <p:nvPr/>
        </p:nvSpPr>
        <p:spPr>
          <a:xfrm>
            <a:off x="609600" y="5257800"/>
            <a:ext cx="7675499" cy="954107"/>
          </a:xfrm>
          <a:prstGeom prst="rect">
            <a:avLst/>
          </a:prstGeom>
          <a:noFill/>
        </p:spPr>
        <p:txBody>
          <a:bodyPr wrap="square" rtlCol="0">
            <a:spAutoFit/>
          </a:bodyPr>
          <a:lstStyle/>
          <a:p>
            <a:r>
              <a:rPr lang="en-US" sz="2800" dirty="0" smtClean="0">
                <a:solidFill>
                  <a:schemeClr val="tx1"/>
                </a:solidFill>
                <a:latin typeface="Trebuchet MS" pitchFamily="34" charset="0"/>
              </a:rPr>
              <a:t>Enable users/machines to combine selected data elements as they need them.</a:t>
            </a:r>
            <a:endParaRPr lang="en-US" sz="2800" dirty="0">
              <a:solidFill>
                <a:schemeClr val="tx1"/>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How we get there</a:t>
            </a:r>
            <a:endParaRPr lang="en-US" sz="3600" dirty="0">
              <a:solidFill>
                <a:schemeClr val="accent2"/>
              </a:solidFill>
            </a:endParaRPr>
          </a:p>
        </p:txBody>
      </p:sp>
      <p:sp>
        <p:nvSpPr>
          <p:cNvPr id="3" name="Content Placeholder 2"/>
          <p:cNvSpPr>
            <a:spLocks noGrp="1"/>
          </p:cNvSpPr>
          <p:nvPr>
            <p:ph idx="1"/>
          </p:nvPr>
        </p:nvSpPr>
        <p:spPr>
          <a:xfrm>
            <a:off x="381000" y="1219200"/>
            <a:ext cx="7702551" cy="4691064"/>
          </a:xfrm>
        </p:spPr>
        <p:txBody>
          <a:bodyPr/>
          <a:lstStyle/>
          <a:p>
            <a:r>
              <a:rPr lang="en-US" sz="2800" dirty="0" smtClean="0"/>
              <a:t>Move beyond “records” and converse with rest of the networked world.</a:t>
            </a:r>
          </a:p>
          <a:p>
            <a:r>
              <a:rPr lang="en-US" sz="2800" dirty="0" smtClean="0"/>
              <a:t>Aggregate “records” from statements when we need them.</a:t>
            </a:r>
          </a:p>
          <a:p>
            <a:r>
              <a:rPr lang="en-US" sz="2800" dirty="0" smtClean="0"/>
              <a:t>“Statement-based” data can be managed and improved more easily than record-based data</a:t>
            </a:r>
          </a:p>
          <a:p>
            <a:r>
              <a:rPr lang="en-US" sz="2800" dirty="0" smtClean="0"/>
              <a:t>Statement-based data can carry provenance </a:t>
            </a:r>
            <a:r>
              <a:rPr lang="en-US" sz="2800" i="1" dirty="0" smtClean="0"/>
              <a:t>for each statement.</a:t>
            </a:r>
          </a:p>
          <a:p>
            <a:pPr>
              <a:buNone/>
            </a:pPr>
            <a:endParaRPr lang="en-US" i="1" dirty="0" smtClean="0"/>
          </a:p>
          <a:p>
            <a:pPr>
              <a:buNone/>
            </a:pPr>
            <a:endParaRPr lang="en-US" i="1" dirty="0" smtClean="0"/>
          </a:p>
          <a:p>
            <a:pPr>
              <a:buNone/>
            </a:pPr>
            <a:endParaRPr lang="en-US" dirty="0"/>
          </a:p>
        </p:txBody>
      </p:sp>
      <p:sp>
        <p:nvSpPr>
          <p:cNvPr id="5" name="TextBox 4"/>
          <p:cNvSpPr txBox="1"/>
          <p:nvPr/>
        </p:nvSpPr>
        <p:spPr>
          <a:xfrm>
            <a:off x="457200" y="5105400"/>
            <a:ext cx="8686800" cy="338554"/>
          </a:xfrm>
          <a:prstGeom prst="rect">
            <a:avLst/>
          </a:prstGeom>
          <a:noFill/>
        </p:spPr>
        <p:txBody>
          <a:bodyPr wrap="square" rtlCol="0">
            <a:spAutoFit/>
          </a:bodyPr>
          <a:lstStyle/>
          <a:p>
            <a:r>
              <a:rPr lang="en-US" sz="1600" b="0" i="1" dirty="0" smtClean="0">
                <a:latin typeface="Trebuchet MS" pitchFamily="34" charset="0"/>
              </a:rPr>
              <a:t> Diane </a:t>
            </a:r>
            <a:r>
              <a:rPr lang="en-US" sz="1600" b="0" i="1" dirty="0" err="1" smtClean="0">
                <a:latin typeface="Trebuchet MS" pitchFamily="34" charset="0"/>
              </a:rPr>
              <a:t>Hillmann</a:t>
            </a:r>
            <a:r>
              <a:rPr lang="en-US" sz="1600" b="0" i="1" dirty="0" smtClean="0">
                <a:latin typeface="Trebuchet MS" pitchFamily="34" charset="0"/>
              </a:rPr>
              <a:t>, “Application Profiles”, ALA ALCTS: CCDA 2010-01-18	</a:t>
            </a:r>
            <a:endParaRPr lang="en-US" sz="1600" b="0" i="1" dirty="0">
              <a:latin typeface="Trebuchet MS" pitchFamily="34" charset="0"/>
            </a:endParaRPr>
          </a:p>
        </p:txBody>
      </p:sp>
      <p:sp>
        <p:nvSpPr>
          <p:cNvPr id="6" name="TextBox 5"/>
          <p:cNvSpPr txBox="1"/>
          <p:nvPr/>
        </p:nvSpPr>
        <p:spPr>
          <a:xfrm>
            <a:off x="1447800" y="5562600"/>
            <a:ext cx="5394960" cy="523220"/>
          </a:xfrm>
          <a:prstGeom prst="rect">
            <a:avLst/>
          </a:prstGeom>
          <a:noFill/>
          <a:ln>
            <a:solidFill>
              <a:schemeClr val="accent2"/>
            </a:solidFill>
          </a:ln>
        </p:spPr>
        <p:txBody>
          <a:bodyPr wrap="square" rtlCol="0">
            <a:spAutoFit/>
          </a:bodyPr>
          <a:lstStyle/>
          <a:p>
            <a:r>
              <a:rPr lang="en-US" sz="2800" dirty="0" smtClean="0">
                <a:solidFill>
                  <a:schemeClr val="tx1"/>
                </a:solidFill>
                <a:latin typeface="Trebuchet MS" pitchFamily="34" charset="0"/>
              </a:rPr>
              <a:t>Link data instead of copying it.</a:t>
            </a:r>
            <a:endParaRPr lang="en-US" sz="2800" dirty="0">
              <a:solidFill>
                <a:schemeClr val="tx1"/>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609600"/>
            <a:ext cx="8023223" cy="995360"/>
          </a:xfrm>
        </p:spPr>
        <p:txBody>
          <a:bodyPr/>
          <a:lstStyle/>
          <a:p>
            <a:pPr eaLnBrk="1" hangingPunct="1"/>
            <a:r>
              <a:rPr lang="en-US" sz="3600" dirty="0" smtClean="0">
                <a:solidFill>
                  <a:schemeClr val="accent2"/>
                </a:solidFill>
              </a:rPr>
              <a:t>Linked data</a:t>
            </a:r>
          </a:p>
        </p:txBody>
      </p:sp>
      <p:sp>
        <p:nvSpPr>
          <p:cNvPr id="5" name="Content Placeholder 4"/>
          <p:cNvSpPr>
            <a:spLocks noGrp="1"/>
          </p:cNvSpPr>
          <p:nvPr>
            <p:ph idx="1"/>
          </p:nvPr>
        </p:nvSpPr>
        <p:spPr/>
        <p:txBody>
          <a:bodyPr/>
          <a:lstStyle/>
          <a:p>
            <a:pPr>
              <a:buNone/>
            </a:pPr>
            <a:r>
              <a:rPr lang="en-US" sz="2800" i="1" dirty="0" smtClean="0"/>
              <a:t>“… a method of exposing, sharing, and connecting data via </a:t>
            </a:r>
            <a:r>
              <a:rPr lang="en-US" sz="2800" i="1" dirty="0" err="1" smtClean="0"/>
              <a:t>dereferenceable</a:t>
            </a:r>
            <a:r>
              <a:rPr lang="en-US" sz="2800" i="1" dirty="0" smtClean="0"/>
              <a:t> URIs on the Web</a:t>
            </a:r>
            <a:r>
              <a:rPr lang="en-US" sz="2800" dirty="0" smtClean="0"/>
              <a:t>.”</a:t>
            </a:r>
          </a:p>
          <a:p>
            <a:pPr>
              <a:buNone/>
            </a:pPr>
            <a:r>
              <a:rPr lang="en-US" sz="2800" dirty="0" smtClean="0"/>
              <a:t>	—Wikipedia</a:t>
            </a:r>
            <a:endParaRPr lang="en-US" sz="2800" dirty="0"/>
          </a:p>
        </p:txBody>
      </p:sp>
      <p:sp>
        <p:nvSpPr>
          <p:cNvPr id="6" name="Rectangle 5"/>
          <p:cNvSpPr/>
          <p:nvPr/>
        </p:nvSpPr>
        <p:spPr>
          <a:xfrm>
            <a:off x="533400" y="3886200"/>
            <a:ext cx="8077200" cy="954107"/>
          </a:xfrm>
          <a:prstGeom prst="rect">
            <a:avLst/>
          </a:prstGeom>
        </p:spPr>
        <p:txBody>
          <a:bodyPr wrap="square">
            <a:spAutoFit/>
          </a:bodyPr>
          <a:lstStyle/>
          <a:p>
            <a:pPr eaLnBrk="1" hangingPunct="1"/>
            <a:r>
              <a:rPr lang="en-US" sz="2800" dirty="0" smtClean="0">
                <a:solidFill>
                  <a:schemeClr val="tx1"/>
                </a:solidFill>
                <a:latin typeface="Trebuchet MS" pitchFamily="34" charset="0"/>
              </a:rPr>
              <a:t>Bridges the gap between our technologies and the rest of the world’s</a:t>
            </a:r>
          </a:p>
        </p:txBody>
      </p:sp>
      <p:pic>
        <p:nvPicPr>
          <p:cNvPr id="7" name="Picture 5"/>
          <p:cNvPicPr>
            <a:picLocks noChangeAspect="1" noChangeArrowheads="1"/>
          </p:cNvPicPr>
          <p:nvPr/>
        </p:nvPicPr>
        <p:blipFill>
          <a:blip r:embed="rId3" cstate="print"/>
          <a:srcRect/>
          <a:stretch>
            <a:fillRect/>
          </a:stretch>
        </p:blipFill>
        <p:spPr bwMode="auto">
          <a:xfrm>
            <a:off x="7010400" y="228600"/>
            <a:ext cx="1838325" cy="714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200" dirty="0" smtClean="0">
                <a:solidFill>
                  <a:schemeClr val="accent2"/>
                </a:solidFill>
              </a:rPr>
              <a:t>Now: Managing MARC and non-MARC metadata</a:t>
            </a:r>
            <a:r>
              <a:rPr lang="en-US" sz="3200" dirty="0" smtClean="0">
                <a:solidFill>
                  <a:schemeClr val="accent1"/>
                </a:solidFill>
              </a:rPr>
              <a:t>	</a:t>
            </a:r>
            <a:endParaRPr lang="en-US" sz="3200" dirty="0" smtClean="0"/>
          </a:p>
        </p:txBody>
      </p:sp>
      <p:sp>
        <p:nvSpPr>
          <p:cNvPr id="5" name="TextBox 4"/>
          <p:cNvSpPr txBox="1"/>
          <p:nvPr/>
        </p:nvSpPr>
        <p:spPr>
          <a:xfrm>
            <a:off x="914400" y="1371600"/>
            <a:ext cx="7387728" cy="954107"/>
          </a:xfrm>
          <a:prstGeom prst="rect">
            <a:avLst/>
          </a:prstGeom>
          <a:noFill/>
        </p:spPr>
        <p:txBody>
          <a:bodyPr wrap="none" rtlCol="0">
            <a:spAutoFit/>
          </a:bodyPr>
          <a:lstStyle/>
          <a:p>
            <a:r>
              <a:rPr lang="en-US" sz="2800" dirty="0" smtClean="0">
                <a:solidFill>
                  <a:schemeClr val="tx1"/>
                </a:solidFill>
                <a:latin typeface="Trebuchet MS" pitchFamily="34" charset="0"/>
              </a:rPr>
              <a:t>RLG Partners use same staff to create both</a:t>
            </a:r>
          </a:p>
          <a:p>
            <a:r>
              <a:rPr lang="en-US" sz="2800" dirty="0" smtClean="0">
                <a:solidFill>
                  <a:schemeClr val="tx1"/>
                </a:solidFill>
                <a:latin typeface="Trebuchet MS" pitchFamily="34" charset="0"/>
              </a:rPr>
              <a:t>MARC and non-MARC metadata?</a:t>
            </a:r>
            <a:endParaRPr lang="en-US" sz="2800" dirty="0">
              <a:solidFill>
                <a:schemeClr val="tx1"/>
              </a:solidFill>
              <a:latin typeface="Trebuchet MS" pitchFamily="34" charset="0"/>
            </a:endParaRPr>
          </a:p>
        </p:txBody>
      </p:sp>
      <p:graphicFrame>
        <p:nvGraphicFramePr>
          <p:cNvPr id="6" name="Table 5"/>
          <p:cNvGraphicFramePr>
            <a:graphicFrameLocks noGrp="1"/>
          </p:cNvGraphicFramePr>
          <p:nvPr/>
        </p:nvGraphicFramePr>
        <p:xfrm>
          <a:off x="2133601" y="2438401"/>
          <a:ext cx="2971799" cy="990599"/>
        </p:xfrm>
        <a:graphic>
          <a:graphicData uri="http://schemas.openxmlformats.org/drawingml/2006/table">
            <a:tbl>
              <a:tblPr firstRow="1" bandRow="1">
                <a:tableStyleId>{5C22544A-7EE6-4342-B048-85BDC9FD1C3A}</a:tableStyleId>
              </a:tblPr>
              <a:tblGrid>
                <a:gridCol w="957853"/>
                <a:gridCol w="1006973"/>
                <a:gridCol w="1006973"/>
              </a:tblGrid>
              <a:tr h="533399">
                <a:tc>
                  <a:txBody>
                    <a:bodyPr/>
                    <a:lstStyle/>
                    <a:p>
                      <a:r>
                        <a:rPr lang="en-US" dirty="0" smtClean="0"/>
                        <a:t>   </a:t>
                      </a:r>
                      <a:r>
                        <a:rPr lang="en-US" sz="2400" dirty="0" smtClean="0">
                          <a:solidFill>
                            <a:schemeClr val="tx1"/>
                          </a:solidFill>
                        </a:rPr>
                        <a:t>Yes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accent2"/>
                          </a:solidFill>
                        </a:rPr>
                        <a:t>  </a:t>
                      </a:r>
                      <a:r>
                        <a:rPr lang="en-US" sz="2400" dirty="0" smtClean="0">
                          <a:solidFill>
                            <a:schemeClr val="accent2"/>
                          </a:solidFill>
                        </a:rPr>
                        <a:t>64</a:t>
                      </a:r>
                      <a:endParaRPr lang="en-US"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accent2"/>
                          </a:solidFill>
                        </a:rPr>
                        <a:t>  </a:t>
                      </a:r>
                      <a:r>
                        <a:rPr lang="en-US" sz="2400" dirty="0" smtClean="0">
                          <a:solidFill>
                            <a:schemeClr val="accent2"/>
                          </a:solidFill>
                        </a:rPr>
                        <a:t>66%</a:t>
                      </a:r>
                      <a:endParaRPr lang="en-US"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r>
                        <a:rPr lang="en-US" dirty="0" smtClean="0"/>
                        <a:t>    </a:t>
                      </a:r>
                      <a:r>
                        <a:rPr lang="en-US" sz="2400"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  </a:t>
                      </a:r>
                      <a:r>
                        <a:rPr lang="en-US" sz="2400" dirty="0" smtClean="0">
                          <a:solidFill>
                            <a:schemeClr val="tx1"/>
                          </a:solidFill>
                        </a:rPr>
                        <a:t>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  </a:t>
                      </a:r>
                      <a:r>
                        <a:rPr lang="en-US" sz="2400" dirty="0" smtClean="0"/>
                        <a:t>34%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762000" y="3733800"/>
            <a:ext cx="7467600" cy="954107"/>
          </a:xfrm>
          <a:prstGeom prst="rect">
            <a:avLst/>
          </a:prstGeom>
          <a:noFill/>
        </p:spPr>
        <p:txBody>
          <a:bodyPr wrap="square" rtlCol="0">
            <a:spAutoFit/>
          </a:bodyPr>
          <a:lstStyle/>
          <a:p>
            <a:r>
              <a:rPr lang="en-US" sz="2800" dirty="0" smtClean="0">
                <a:solidFill>
                  <a:schemeClr val="tx1"/>
                </a:solidFill>
                <a:latin typeface="Trebuchet MS" pitchFamily="34" charset="0"/>
              </a:rPr>
              <a:t>RLG Partners create non-MARC metadata</a:t>
            </a:r>
          </a:p>
          <a:p>
            <a:r>
              <a:rPr lang="en-US" sz="2800" dirty="0" smtClean="0">
                <a:solidFill>
                  <a:schemeClr val="tx1"/>
                </a:solidFill>
                <a:latin typeface="Trebuchet MS" pitchFamily="34" charset="0"/>
              </a:rPr>
              <a:t>as part of routine workflows?</a:t>
            </a:r>
            <a:endParaRPr lang="en-US" sz="2800" dirty="0">
              <a:solidFill>
                <a:schemeClr val="tx1"/>
              </a:solidFill>
              <a:latin typeface="Trebuchet MS" pitchFamily="34" charset="0"/>
            </a:endParaRPr>
          </a:p>
        </p:txBody>
      </p:sp>
      <p:graphicFrame>
        <p:nvGraphicFramePr>
          <p:cNvPr id="9" name="Table 8"/>
          <p:cNvGraphicFramePr>
            <a:graphicFrameLocks noGrp="1"/>
          </p:cNvGraphicFramePr>
          <p:nvPr/>
        </p:nvGraphicFramePr>
        <p:xfrm>
          <a:off x="2133600" y="4876801"/>
          <a:ext cx="2971799" cy="990599"/>
        </p:xfrm>
        <a:graphic>
          <a:graphicData uri="http://schemas.openxmlformats.org/drawingml/2006/table">
            <a:tbl>
              <a:tblPr firstRow="1" bandRow="1">
                <a:tableStyleId>{5C22544A-7EE6-4342-B048-85BDC9FD1C3A}</a:tableStyleId>
              </a:tblPr>
              <a:tblGrid>
                <a:gridCol w="957853"/>
                <a:gridCol w="1006973"/>
                <a:gridCol w="1006973"/>
              </a:tblGrid>
              <a:tr h="533399">
                <a:tc>
                  <a:txBody>
                    <a:bodyPr/>
                    <a:lstStyle/>
                    <a:p>
                      <a:r>
                        <a:rPr lang="en-US" dirty="0" smtClean="0"/>
                        <a:t>   </a:t>
                      </a:r>
                      <a:r>
                        <a:rPr lang="en-US" sz="2400" dirty="0" smtClean="0">
                          <a:solidFill>
                            <a:schemeClr val="tx1"/>
                          </a:solidFill>
                        </a:rPr>
                        <a:t>Yes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accent2"/>
                          </a:solidFill>
                        </a:rPr>
                        <a:t>  </a:t>
                      </a:r>
                      <a:r>
                        <a:rPr lang="en-US" sz="2400" dirty="0" smtClean="0">
                          <a:solidFill>
                            <a:schemeClr val="accent2"/>
                          </a:solidFill>
                        </a:rPr>
                        <a:t>86</a:t>
                      </a:r>
                      <a:endParaRPr lang="en-US"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accent2"/>
                          </a:solidFill>
                        </a:rPr>
                        <a:t>  </a:t>
                      </a:r>
                      <a:r>
                        <a:rPr lang="en-US" sz="2400" dirty="0" smtClean="0">
                          <a:solidFill>
                            <a:schemeClr val="accent2"/>
                          </a:solidFill>
                        </a:rPr>
                        <a:t>80%</a:t>
                      </a:r>
                      <a:endParaRPr lang="en-US"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
                <a:tc>
                  <a:txBody>
                    <a:bodyPr/>
                    <a:lstStyle/>
                    <a:p>
                      <a:r>
                        <a:rPr lang="en-US" dirty="0" smtClean="0"/>
                        <a:t>    </a:t>
                      </a:r>
                      <a:r>
                        <a:rPr lang="en-US" sz="2400" dirty="0" smtClean="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  </a:t>
                      </a:r>
                      <a:r>
                        <a:rPr lang="en-US" sz="2400" dirty="0" smtClean="0">
                          <a:solidFill>
                            <a:schemeClr val="tx1"/>
                          </a:solidFill>
                        </a:rPr>
                        <a:t>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  </a:t>
                      </a:r>
                      <a:r>
                        <a:rPr lang="en-US" sz="2400"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TextBox 9"/>
          <p:cNvSpPr txBox="1"/>
          <p:nvPr/>
        </p:nvSpPr>
        <p:spPr>
          <a:xfrm>
            <a:off x="848396" y="6019800"/>
            <a:ext cx="8295604" cy="338554"/>
          </a:xfrm>
          <a:prstGeom prst="rect">
            <a:avLst/>
          </a:prstGeom>
          <a:noFill/>
        </p:spPr>
        <p:txBody>
          <a:bodyPr wrap="none" rtlCol="0">
            <a:spAutoFit/>
          </a:bodyPr>
          <a:lstStyle/>
          <a:p>
            <a:r>
              <a:rPr lang="en-US" sz="1600" b="0" i="1" dirty="0" smtClean="0">
                <a:latin typeface="Trebuchet MS" pitchFamily="34" charset="0"/>
              </a:rPr>
              <a:t>What We’ve Learned from the RLG Partners Metadata Creation Workflows Survey, 2009</a:t>
            </a:r>
            <a:endParaRPr lang="en-US" sz="1600" b="0" i="1"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457200"/>
            <a:ext cx="8023223" cy="995360"/>
          </a:xfrm>
        </p:spPr>
        <p:txBody>
          <a:bodyPr/>
          <a:lstStyle/>
          <a:p>
            <a:pPr eaLnBrk="1" hangingPunct="1"/>
            <a:r>
              <a:rPr lang="en-US" sz="3600" dirty="0" smtClean="0">
                <a:solidFill>
                  <a:schemeClr val="accent2"/>
                </a:solidFill>
              </a:rPr>
              <a:t>Why linked data?</a:t>
            </a:r>
          </a:p>
        </p:txBody>
      </p:sp>
      <p:sp>
        <p:nvSpPr>
          <p:cNvPr id="31747" name="Content Placeholder 2"/>
          <p:cNvSpPr>
            <a:spLocks noGrp="1"/>
          </p:cNvSpPr>
          <p:nvPr>
            <p:ph idx="1"/>
          </p:nvPr>
        </p:nvSpPr>
        <p:spPr/>
        <p:txBody>
          <a:bodyPr/>
          <a:lstStyle/>
          <a:p>
            <a:pPr eaLnBrk="1" hangingPunct="1"/>
            <a:r>
              <a:rPr lang="en-US" sz="2800" dirty="0" smtClean="0"/>
              <a:t>Share data in a non-library-centered exchange format.</a:t>
            </a:r>
          </a:p>
          <a:p>
            <a:pPr lvl="1">
              <a:buFont typeface="Wingdings" pitchFamily="2" charset="2"/>
              <a:buChar char="Ø"/>
            </a:pPr>
            <a:r>
              <a:rPr lang="en-US" sz="2400" dirty="0" smtClean="0"/>
              <a:t>MARC not popular with the Web community</a:t>
            </a:r>
          </a:p>
          <a:p>
            <a:pPr lvl="1">
              <a:buFont typeface="Wingdings" pitchFamily="2" charset="2"/>
              <a:buChar char="Ø"/>
            </a:pPr>
            <a:r>
              <a:rPr lang="en-US" sz="2400" dirty="0" smtClean="0"/>
              <a:t>Dublin Core not semantically rich</a:t>
            </a:r>
          </a:p>
          <a:p>
            <a:pPr eaLnBrk="1" hangingPunct="1"/>
            <a:r>
              <a:rPr lang="en-US" sz="2800" dirty="0" smtClean="0"/>
              <a:t>Provide a framework for sharing semantically rich data in a Web-friendly way. </a:t>
            </a:r>
          </a:p>
          <a:p>
            <a:pPr eaLnBrk="1" hangingPunct="1"/>
            <a:r>
              <a:rPr lang="en-US" sz="2800" dirty="0" smtClean="0"/>
              <a:t>Participate in the </a:t>
            </a:r>
            <a:r>
              <a:rPr lang="en-US" sz="2800" i="1" dirty="0" smtClean="0">
                <a:solidFill>
                  <a:schemeClr val="accent2"/>
                </a:solidFill>
              </a:rPr>
              <a:t>Semantic Web.</a:t>
            </a:r>
            <a:endParaRPr lang="en-US" sz="2800" dirty="0" smtClean="0">
              <a:solidFill>
                <a:schemeClr val="accent2"/>
              </a:solidFill>
            </a:endParaRPr>
          </a:p>
        </p:txBody>
      </p:sp>
      <p:pic>
        <p:nvPicPr>
          <p:cNvPr id="5" name="Picture 5"/>
          <p:cNvPicPr>
            <a:picLocks noChangeAspect="1" noChangeArrowheads="1"/>
          </p:cNvPicPr>
          <p:nvPr/>
        </p:nvPicPr>
        <p:blipFill>
          <a:blip r:embed="rId3" cstate="print"/>
          <a:srcRect/>
          <a:stretch>
            <a:fillRect/>
          </a:stretch>
        </p:blipFill>
        <p:spPr bwMode="auto">
          <a:xfrm>
            <a:off x="6934200" y="228600"/>
            <a:ext cx="1838325" cy="714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dirty="0" smtClean="0">
                <a:solidFill>
                  <a:schemeClr val="accent2"/>
                </a:solidFill>
              </a:rPr>
              <a:t>Semantic Web Syntax: RDF</a:t>
            </a:r>
          </a:p>
        </p:txBody>
      </p:sp>
      <p:sp>
        <p:nvSpPr>
          <p:cNvPr id="31747" name="Content Placeholder 2"/>
          <p:cNvSpPr>
            <a:spLocks noGrp="1"/>
          </p:cNvSpPr>
          <p:nvPr>
            <p:ph idx="1"/>
          </p:nvPr>
        </p:nvSpPr>
        <p:spPr>
          <a:xfrm>
            <a:off x="457200" y="1066800"/>
            <a:ext cx="7702551" cy="4691064"/>
          </a:xfrm>
        </p:spPr>
        <p:txBody>
          <a:bodyPr/>
          <a:lstStyle/>
          <a:p>
            <a:pPr eaLnBrk="1" hangingPunct="1"/>
            <a:r>
              <a:rPr lang="en-US" sz="2800" dirty="0" smtClean="0"/>
              <a:t>Resource Description Framework: Markup syntax exposing semantic richness of MARC21 and structural richness of AACR2</a:t>
            </a:r>
          </a:p>
          <a:p>
            <a:pPr eaLnBrk="1" hangingPunct="1"/>
            <a:r>
              <a:rPr lang="en-US" sz="2800" dirty="0" smtClean="0"/>
              <a:t>For everything you want to talk about</a:t>
            </a:r>
          </a:p>
          <a:p>
            <a:pPr lvl="1" eaLnBrk="1" hangingPunct="1">
              <a:buFont typeface="Wingdings" pitchFamily="2" charset="2"/>
              <a:buChar char="Ø"/>
            </a:pPr>
            <a:r>
              <a:rPr lang="en-US" sz="2400" dirty="0" smtClean="0"/>
              <a:t>Give it a URI (Universal Resource Identifier)</a:t>
            </a:r>
          </a:p>
          <a:p>
            <a:pPr lvl="1" eaLnBrk="1" hangingPunct="1">
              <a:buFont typeface="Wingdings" pitchFamily="2" charset="2"/>
              <a:buChar char="Ø"/>
            </a:pPr>
            <a:r>
              <a:rPr lang="en-US" sz="2400" dirty="0" smtClean="0"/>
              <a:t>Provide useful information at that URI</a:t>
            </a:r>
          </a:p>
          <a:p>
            <a:pPr eaLnBrk="1" hangingPunct="1"/>
            <a:r>
              <a:rPr lang="en-US" sz="2800" dirty="0" smtClean="0"/>
              <a:t>Talk about things</a:t>
            </a:r>
          </a:p>
          <a:p>
            <a:pPr lvl="1" eaLnBrk="1" hangingPunct="1">
              <a:buFont typeface="Wingdings" pitchFamily="2" charset="2"/>
              <a:buChar char="Ø"/>
            </a:pPr>
            <a:r>
              <a:rPr lang="en-US" sz="2400" dirty="0" smtClean="0"/>
              <a:t>Not just descriptions of things</a:t>
            </a:r>
          </a:p>
          <a:p>
            <a:pPr lvl="1" eaLnBrk="1" hangingPunct="1">
              <a:buFont typeface="Wingdings" pitchFamily="2" charset="2"/>
              <a:buChar char="Ø"/>
            </a:pPr>
            <a:r>
              <a:rPr lang="en-US" sz="2400" dirty="0" smtClean="0"/>
              <a:t>Use structure (e.g. metadata)</a:t>
            </a:r>
          </a:p>
          <a:p>
            <a:pPr lvl="1" eaLnBrk="1" hangingPunct="1">
              <a:buFont typeface="Wingdings" pitchFamily="2" charset="2"/>
              <a:buChar char="Ø"/>
            </a:pPr>
            <a:r>
              <a:rPr lang="en-US" sz="2400" dirty="0" smtClean="0"/>
              <a:t>Link to other resources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2"/>
                </a:solidFill>
              </a:rPr>
              <a:t>Vocabularies available in RDF</a:t>
            </a:r>
            <a:endParaRPr lang="en-US" sz="3200" dirty="0">
              <a:solidFill>
                <a:schemeClr val="accent2"/>
              </a:solidFill>
            </a:endParaRPr>
          </a:p>
        </p:txBody>
      </p:sp>
      <p:pic>
        <p:nvPicPr>
          <p:cNvPr id="36866" name="Picture 2"/>
          <p:cNvPicPr>
            <a:picLocks noGrp="1" noChangeAspect="1" noChangeArrowheads="1"/>
          </p:cNvPicPr>
          <p:nvPr>
            <p:ph idx="1"/>
          </p:nvPr>
        </p:nvPicPr>
        <p:blipFill>
          <a:blip r:embed="rId2" cstate="print"/>
          <a:srcRect/>
          <a:stretch>
            <a:fillRect/>
          </a:stretch>
        </p:blipFill>
        <p:spPr bwMode="auto">
          <a:xfrm>
            <a:off x="455613" y="1386159"/>
            <a:ext cx="8231187" cy="4617495"/>
          </a:xfrm>
          <a:prstGeom prst="rect">
            <a:avLst/>
          </a:prstGeom>
          <a:noFill/>
          <a:ln w="9525">
            <a:noFill/>
            <a:miter lim="800000"/>
            <a:headEnd/>
            <a:tailEnd/>
          </a:ln>
        </p:spPr>
      </p:pic>
      <p:pic>
        <p:nvPicPr>
          <p:cNvPr id="36870" name="Picture 6"/>
          <p:cNvPicPr>
            <a:picLocks noChangeAspect="1" noChangeArrowheads="1"/>
          </p:cNvPicPr>
          <p:nvPr/>
        </p:nvPicPr>
        <p:blipFill>
          <a:blip r:embed="rId3" cstate="print"/>
          <a:srcRect/>
          <a:stretch>
            <a:fillRect/>
          </a:stretch>
        </p:blipFill>
        <p:spPr bwMode="auto">
          <a:xfrm>
            <a:off x="3810000" y="2438400"/>
            <a:ext cx="4857750" cy="762000"/>
          </a:xfrm>
          <a:prstGeom prst="rect">
            <a:avLst/>
          </a:prstGeom>
          <a:noFill/>
          <a:ln w="9525">
            <a:solidFill>
              <a:srgbClr val="FF0000"/>
            </a:solidFill>
            <a:miter lim="800000"/>
            <a:headEnd/>
            <a:tailEnd/>
          </a:ln>
        </p:spPr>
      </p:pic>
      <p:pic>
        <p:nvPicPr>
          <p:cNvPr id="36871" name="Picture 7"/>
          <p:cNvPicPr>
            <a:picLocks noChangeAspect="1" noChangeArrowheads="1"/>
          </p:cNvPicPr>
          <p:nvPr/>
        </p:nvPicPr>
        <p:blipFill>
          <a:blip r:embed="rId4" cstate="print"/>
          <a:srcRect/>
          <a:stretch>
            <a:fillRect/>
          </a:stretch>
        </p:blipFill>
        <p:spPr bwMode="auto">
          <a:xfrm>
            <a:off x="3733800" y="3429000"/>
            <a:ext cx="4867275" cy="923925"/>
          </a:xfrm>
          <a:prstGeom prst="rect">
            <a:avLst/>
          </a:prstGeom>
          <a:noFill/>
          <a:ln w="9525">
            <a:solidFill>
              <a:srgbClr val="FF0000"/>
            </a:solidFill>
            <a:miter lim="800000"/>
            <a:headEnd/>
            <a:tailEnd/>
          </a:ln>
        </p:spPr>
      </p:pic>
      <p:pic>
        <p:nvPicPr>
          <p:cNvPr id="36872" name="Picture 8"/>
          <p:cNvPicPr>
            <a:picLocks noChangeAspect="1" noChangeArrowheads="1"/>
          </p:cNvPicPr>
          <p:nvPr/>
        </p:nvPicPr>
        <p:blipFill>
          <a:blip r:embed="rId5" cstate="print"/>
          <a:srcRect/>
          <a:stretch>
            <a:fillRect/>
          </a:stretch>
        </p:blipFill>
        <p:spPr bwMode="auto">
          <a:xfrm>
            <a:off x="3733800" y="4648200"/>
            <a:ext cx="4838700" cy="752475"/>
          </a:xfrm>
          <a:prstGeom prst="rect">
            <a:avLst/>
          </a:prstGeom>
          <a:noFill/>
          <a:ln w="9525">
            <a:solidFill>
              <a:srgbClr val="FF0000"/>
            </a:solidFill>
            <a:miter lim="800000"/>
            <a:headEnd/>
            <a:tailEnd/>
          </a:ln>
        </p:spPr>
      </p:pic>
      <p:pic>
        <p:nvPicPr>
          <p:cNvPr id="36873" name="Picture 9"/>
          <p:cNvPicPr>
            <a:picLocks noChangeAspect="1" noChangeArrowheads="1"/>
          </p:cNvPicPr>
          <p:nvPr/>
        </p:nvPicPr>
        <p:blipFill>
          <a:blip r:embed="rId6" cstate="print"/>
          <a:srcRect/>
          <a:stretch>
            <a:fillRect/>
          </a:stretch>
        </p:blipFill>
        <p:spPr bwMode="auto">
          <a:xfrm>
            <a:off x="0" y="3505200"/>
            <a:ext cx="5495925" cy="3067050"/>
          </a:xfrm>
          <a:prstGeom prst="rect">
            <a:avLst/>
          </a:prstGeom>
          <a:noFill/>
          <a:ln w="9525">
            <a:noFill/>
            <a:miter lim="800000"/>
            <a:headEnd/>
            <a:tailEnd/>
          </a:ln>
        </p:spPr>
      </p:pic>
      <p:pic>
        <p:nvPicPr>
          <p:cNvPr id="36874" name="Picture 10"/>
          <p:cNvPicPr>
            <a:picLocks noChangeAspect="1" noChangeArrowheads="1"/>
          </p:cNvPicPr>
          <p:nvPr/>
        </p:nvPicPr>
        <p:blipFill>
          <a:blip r:embed="rId7" cstate="print"/>
          <a:srcRect/>
          <a:stretch>
            <a:fillRect/>
          </a:stretch>
        </p:blipFill>
        <p:spPr bwMode="auto">
          <a:xfrm>
            <a:off x="228600" y="3886200"/>
            <a:ext cx="5286375" cy="2714625"/>
          </a:xfrm>
          <a:prstGeom prst="rect">
            <a:avLst/>
          </a:prstGeom>
          <a:noFill/>
          <a:ln w="9525">
            <a:noFill/>
            <a:miter lim="800000"/>
            <a:headEnd/>
            <a:tailEnd/>
          </a:ln>
        </p:spPr>
      </p:pic>
      <p:sp>
        <p:nvSpPr>
          <p:cNvPr id="13" name="TextBox 12"/>
          <p:cNvSpPr txBox="1"/>
          <p:nvPr/>
        </p:nvSpPr>
        <p:spPr>
          <a:xfrm>
            <a:off x="6096000" y="838200"/>
            <a:ext cx="2723823" cy="584775"/>
          </a:xfrm>
          <a:prstGeom prst="rect">
            <a:avLst/>
          </a:prstGeom>
          <a:noFill/>
        </p:spPr>
        <p:txBody>
          <a:bodyPr wrap="none" rtlCol="0">
            <a:spAutoFit/>
          </a:bodyPr>
          <a:lstStyle/>
          <a:p>
            <a:r>
              <a:rPr lang="en-US" dirty="0" smtClean="0">
                <a:hlinkClick r:id="rId8"/>
              </a:rPr>
              <a:t>dewey.info</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srcRect/>
          <a:stretch>
            <a:fillRect/>
          </a:stretch>
        </p:blipFill>
        <p:spPr bwMode="auto">
          <a:xfrm>
            <a:off x="0" y="685800"/>
            <a:ext cx="8170863" cy="5934075"/>
          </a:xfrm>
          <a:prstGeom prst="rect">
            <a:avLst/>
          </a:prstGeom>
          <a:noFill/>
          <a:ln w="9525">
            <a:noFill/>
            <a:miter lim="800000"/>
            <a:headEnd/>
            <a:tailEnd/>
          </a:ln>
        </p:spPr>
      </p:pic>
      <p:sp>
        <p:nvSpPr>
          <p:cNvPr id="4" name="TextBox 3"/>
          <p:cNvSpPr txBox="1"/>
          <p:nvPr/>
        </p:nvSpPr>
        <p:spPr>
          <a:xfrm>
            <a:off x="914400" y="0"/>
            <a:ext cx="5235729" cy="584775"/>
          </a:xfrm>
          <a:prstGeom prst="rect">
            <a:avLst/>
          </a:prstGeom>
          <a:noFill/>
        </p:spPr>
        <p:txBody>
          <a:bodyPr wrap="none" rtlCol="0">
            <a:spAutoFit/>
          </a:bodyPr>
          <a:lstStyle/>
          <a:p>
            <a:r>
              <a:rPr lang="en-US" dirty="0" smtClean="0">
                <a:solidFill>
                  <a:srgbClr val="0070C0"/>
                </a:solidFill>
                <a:hlinkClick r:id="rId4"/>
              </a:rPr>
              <a:t>id.loc.gov/authorities</a:t>
            </a:r>
            <a:endParaRPr lang="en-US" dirty="0">
              <a:solidFill>
                <a:srgbClr val="0070C0"/>
              </a:solidFill>
            </a:endParaRPr>
          </a:p>
        </p:txBody>
      </p:sp>
      <p:pic>
        <p:nvPicPr>
          <p:cNvPr id="37892" name="Picture 4"/>
          <p:cNvPicPr>
            <a:picLocks noChangeAspect="1" noChangeArrowheads="1"/>
          </p:cNvPicPr>
          <p:nvPr/>
        </p:nvPicPr>
        <p:blipFill>
          <a:blip r:embed="rId5" cstate="print"/>
          <a:srcRect/>
          <a:stretch>
            <a:fillRect/>
          </a:stretch>
        </p:blipFill>
        <p:spPr bwMode="auto">
          <a:xfrm>
            <a:off x="3705225" y="990600"/>
            <a:ext cx="5438775" cy="5486400"/>
          </a:xfrm>
          <a:prstGeom prst="rect">
            <a:avLst/>
          </a:prstGeom>
          <a:noFill/>
          <a:ln w="9525">
            <a:noFill/>
            <a:miter lim="800000"/>
            <a:headEnd/>
            <a:tailEnd/>
          </a:ln>
        </p:spPr>
      </p:pic>
      <p:pic>
        <p:nvPicPr>
          <p:cNvPr id="37893" name="Picture 5"/>
          <p:cNvPicPr>
            <a:picLocks noChangeAspect="1" noChangeArrowheads="1"/>
          </p:cNvPicPr>
          <p:nvPr/>
        </p:nvPicPr>
        <p:blipFill>
          <a:blip r:embed="rId6" cstate="print"/>
          <a:srcRect/>
          <a:stretch>
            <a:fillRect/>
          </a:stretch>
        </p:blipFill>
        <p:spPr bwMode="auto">
          <a:xfrm>
            <a:off x="1828800" y="4953000"/>
            <a:ext cx="1981200" cy="1038225"/>
          </a:xfrm>
          <a:prstGeom prst="rect">
            <a:avLst/>
          </a:prstGeom>
          <a:noFill/>
          <a:ln w="9525">
            <a:solidFill>
              <a:schemeClr val="accent2"/>
            </a:solidFill>
            <a:miter lim="800000"/>
            <a:headEnd/>
            <a:tailEnd/>
          </a:ln>
        </p:spPr>
      </p:pic>
      <p:sp>
        <p:nvSpPr>
          <p:cNvPr id="6" name="Oval 5"/>
          <p:cNvSpPr/>
          <p:nvPr/>
        </p:nvSpPr>
        <p:spPr bwMode="auto">
          <a:xfrm>
            <a:off x="0" y="3124200"/>
            <a:ext cx="3886200" cy="838200"/>
          </a:xfrm>
          <a:prstGeom prst="ellipse">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cstate="print"/>
          <a:srcRect/>
          <a:stretch>
            <a:fillRect/>
          </a:stretch>
        </p:blipFill>
        <p:spPr bwMode="auto">
          <a:xfrm>
            <a:off x="0" y="533400"/>
            <a:ext cx="9820276" cy="5705475"/>
          </a:xfrm>
          <a:prstGeom prst="rect">
            <a:avLst/>
          </a:prstGeom>
          <a:noFill/>
          <a:ln w="9525">
            <a:noFill/>
            <a:miter lim="800000"/>
            <a:headEnd/>
            <a:tailEnd/>
          </a:ln>
        </p:spPr>
      </p:pic>
      <p:sp>
        <p:nvSpPr>
          <p:cNvPr id="4" name="TextBox 3"/>
          <p:cNvSpPr txBox="1"/>
          <p:nvPr/>
        </p:nvSpPr>
        <p:spPr>
          <a:xfrm>
            <a:off x="914400" y="0"/>
            <a:ext cx="7501028" cy="1015663"/>
          </a:xfrm>
          <a:prstGeom prst="rect">
            <a:avLst/>
          </a:prstGeom>
          <a:noFill/>
        </p:spPr>
        <p:txBody>
          <a:bodyPr wrap="none" rtlCol="0">
            <a:spAutoFit/>
          </a:bodyPr>
          <a:lstStyle/>
          <a:p>
            <a:pPr marL="0" lvl="1"/>
            <a:r>
              <a:rPr lang="en-US" sz="2800" u="sng" dirty="0" smtClean="0">
                <a:solidFill>
                  <a:schemeClr val="accent2"/>
                </a:solidFill>
                <a:latin typeface="Trebuchet MS" pitchFamily="34" charset="0"/>
              </a:rPr>
              <a:t>http://</a:t>
            </a:r>
            <a:r>
              <a:rPr lang="en-US" sz="2800" u="sng" dirty="0" smtClean="0">
                <a:solidFill>
                  <a:schemeClr val="accent1"/>
                </a:solidFill>
                <a:latin typeface="Trebuchet MS" pitchFamily="34" charset="0"/>
                <a:hlinkClick r:id="rId4"/>
              </a:rPr>
              <a:t>metadataregistry.org</a:t>
            </a:r>
            <a:r>
              <a:rPr lang="en-US" sz="2800" u="sng" dirty="0" smtClean="0">
                <a:solidFill>
                  <a:schemeClr val="accent1"/>
                </a:solidFill>
                <a:latin typeface="Trebuchet MS" pitchFamily="34" charset="0"/>
              </a:rPr>
              <a:t>/</a:t>
            </a:r>
            <a:r>
              <a:rPr lang="en-US" sz="2800" u="sng" dirty="0" smtClean="0">
                <a:solidFill>
                  <a:schemeClr val="accent2"/>
                </a:solidFill>
                <a:latin typeface="Trebuchet MS" pitchFamily="34" charset="0"/>
              </a:rPr>
              <a:t>rdabrowse.htm</a:t>
            </a:r>
          </a:p>
          <a:p>
            <a:endParaRPr lang="en-US" dirty="0">
              <a:solidFill>
                <a:srgbClr val="0070C0"/>
              </a:solidFill>
            </a:endParaRPr>
          </a:p>
        </p:txBody>
      </p:sp>
      <p:pic>
        <p:nvPicPr>
          <p:cNvPr id="38916" name="Picture 4"/>
          <p:cNvPicPr>
            <a:picLocks noChangeAspect="1" noChangeArrowheads="1"/>
          </p:cNvPicPr>
          <p:nvPr/>
        </p:nvPicPr>
        <p:blipFill>
          <a:blip r:embed="rId5" cstate="print"/>
          <a:srcRect/>
          <a:stretch>
            <a:fillRect/>
          </a:stretch>
        </p:blipFill>
        <p:spPr bwMode="auto">
          <a:xfrm>
            <a:off x="2971800" y="990600"/>
            <a:ext cx="7351713" cy="565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nchor="ctr"/>
          <a:lstStyle/>
          <a:p>
            <a:pPr eaLnBrk="1" hangingPunct="1"/>
            <a:r>
              <a:rPr lang="en-US" sz="3200" dirty="0" smtClean="0">
                <a:solidFill>
                  <a:schemeClr val="accent2"/>
                </a:solidFill>
              </a:rPr>
              <a:t>Virtual International Authority File (VIAF)</a:t>
            </a:r>
          </a:p>
        </p:txBody>
      </p:sp>
      <p:sp>
        <p:nvSpPr>
          <p:cNvPr id="27652" name="TextBox 4"/>
          <p:cNvSpPr txBox="1">
            <a:spLocks noChangeArrowheads="1"/>
          </p:cNvSpPr>
          <p:nvPr/>
        </p:nvSpPr>
        <p:spPr bwMode="auto">
          <a:xfrm>
            <a:off x="304800" y="5943600"/>
            <a:ext cx="4343400" cy="400110"/>
          </a:xfrm>
          <a:prstGeom prst="rect">
            <a:avLst/>
          </a:prstGeom>
          <a:noFill/>
          <a:ln w="9525">
            <a:noFill/>
            <a:miter lim="800000"/>
            <a:headEnd/>
            <a:tailEnd/>
          </a:ln>
        </p:spPr>
        <p:txBody>
          <a:bodyPr wrap="square">
            <a:spAutoFit/>
          </a:bodyPr>
          <a:lstStyle/>
          <a:p>
            <a:r>
              <a:rPr lang="en-US" sz="2000" dirty="0">
                <a:latin typeface="Trebuchet MS" pitchFamily="34" charset="0"/>
                <a:cs typeface="Arial" charset="0"/>
              </a:rPr>
              <a:t>http://</a:t>
            </a:r>
            <a:r>
              <a:rPr lang="en-US" sz="2000" dirty="0" smtClean="0">
                <a:latin typeface="Trebuchet MS" pitchFamily="34" charset="0"/>
                <a:cs typeface="Arial" charset="0"/>
              </a:rPr>
              <a:t>viaf.org/viaf/95216565</a:t>
            </a:r>
            <a:endParaRPr lang="en-US" sz="2000" dirty="0">
              <a:latin typeface="Trebuchet MS" pitchFamily="34" charset="0"/>
              <a:cs typeface="Arial" charset="0"/>
            </a:endParaRPr>
          </a:p>
        </p:txBody>
      </p:sp>
      <p:pic>
        <p:nvPicPr>
          <p:cNvPr id="5124" name="Picture 4"/>
          <p:cNvPicPr>
            <a:picLocks noChangeAspect="1" noChangeArrowheads="1"/>
          </p:cNvPicPr>
          <p:nvPr/>
        </p:nvPicPr>
        <p:blipFill>
          <a:blip r:embed="rId3" cstate="print"/>
          <a:srcRect/>
          <a:stretch>
            <a:fillRect/>
          </a:stretch>
        </p:blipFill>
        <p:spPr bwMode="auto">
          <a:xfrm>
            <a:off x="61913" y="1171575"/>
            <a:ext cx="9018587" cy="451485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57200" y="1371600"/>
            <a:ext cx="2895600" cy="3505200"/>
          </a:xfrm>
          <a:prstGeom prst="rect">
            <a:avLst/>
          </a:prstGeom>
          <a:noFill/>
          <a:ln w="9525" algn="ctr">
            <a:noFill/>
            <a:miter lim="800000"/>
            <a:headEnd/>
            <a:tailEnd/>
          </a:ln>
        </p:spPr>
      </p:pic>
      <p:sp>
        <p:nvSpPr>
          <p:cNvPr id="6" name="TextBox 5"/>
          <p:cNvSpPr txBox="1"/>
          <p:nvPr/>
        </p:nvSpPr>
        <p:spPr>
          <a:xfrm>
            <a:off x="4267200" y="5715000"/>
            <a:ext cx="4876800" cy="707886"/>
          </a:xfrm>
          <a:prstGeom prst="rect">
            <a:avLst/>
          </a:prstGeom>
          <a:noFill/>
        </p:spPr>
        <p:txBody>
          <a:bodyPr wrap="square" rtlCol="0">
            <a:spAutoFit/>
          </a:bodyPr>
          <a:lstStyle/>
          <a:p>
            <a:r>
              <a:rPr lang="en-US" sz="2000" dirty="0" smtClean="0">
                <a:latin typeface="Trebuchet MS" pitchFamily="34" charset="0"/>
              </a:rPr>
              <a:t>Application/RDF as xml:</a:t>
            </a:r>
          </a:p>
          <a:p>
            <a:r>
              <a:rPr lang="en-US" sz="2000" dirty="0" smtClean="0">
                <a:latin typeface="Trebuchet MS" pitchFamily="34" charset="0"/>
              </a:rPr>
              <a:t>http://viaf.org/viaf/95216565/rdf.xml</a:t>
            </a:r>
            <a:endParaRPr lang="en-US" sz="2000" dirty="0">
              <a:latin typeface="Trebuchet MS"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57200"/>
            <a:ext cx="8023223" cy="995360"/>
          </a:xfrm>
        </p:spPr>
        <p:txBody>
          <a:bodyPr/>
          <a:lstStyle/>
          <a:p>
            <a:pPr eaLnBrk="1" hangingPunct="1"/>
            <a:r>
              <a:rPr lang="en-US" sz="3600" dirty="0" smtClean="0">
                <a:solidFill>
                  <a:schemeClr val="accent2"/>
                </a:solidFill>
              </a:rPr>
              <a:t>Taking off? </a:t>
            </a:r>
          </a:p>
        </p:txBody>
      </p:sp>
      <p:pic>
        <p:nvPicPr>
          <p:cNvPr id="32771" name="Picture 2" descr="File:Lod-datasets 2009-07-14 colored.png"/>
          <p:cNvPicPr>
            <a:picLocks noChangeAspect="1" noChangeArrowheads="1"/>
          </p:cNvPicPr>
          <p:nvPr/>
        </p:nvPicPr>
        <p:blipFill>
          <a:blip r:embed="rId3" cstate="print"/>
          <a:srcRect/>
          <a:stretch>
            <a:fillRect/>
          </a:stretch>
        </p:blipFill>
        <p:spPr bwMode="auto">
          <a:xfrm>
            <a:off x="228600" y="1344613"/>
            <a:ext cx="8686800" cy="5284787"/>
          </a:xfrm>
          <a:prstGeom prst="rect">
            <a:avLst/>
          </a:prstGeom>
          <a:noFill/>
          <a:ln w="9525">
            <a:noFill/>
            <a:miter lim="800000"/>
            <a:headEnd/>
            <a:tailEnd/>
          </a:ln>
        </p:spPr>
      </p:pic>
      <p:grpSp>
        <p:nvGrpSpPr>
          <p:cNvPr id="4" name="Group 6"/>
          <p:cNvGrpSpPr>
            <a:grpSpLocks/>
          </p:cNvGrpSpPr>
          <p:nvPr/>
        </p:nvGrpSpPr>
        <p:grpSpPr bwMode="auto">
          <a:xfrm>
            <a:off x="3276603" y="990600"/>
            <a:ext cx="5410276" cy="603312"/>
            <a:chOff x="3276602" y="990600"/>
            <a:chExt cx="4631744" cy="456903"/>
          </a:xfrm>
        </p:grpSpPr>
        <p:sp>
          <p:nvSpPr>
            <p:cNvPr id="5" name="TextBox 3"/>
            <p:cNvSpPr txBox="1">
              <a:spLocks noChangeArrowheads="1"/>
            </p:cNvSpPr>
            <p:nvPr/>
          </p:nvSpPr>
          <p:spPr bwMode="auto">
            <a:xfrm>
              <a:off x="4419600" y="990600"/>
              <a:ext cx="3488746" cy="349630"/>
            </a:xfrm>
            <a:prstGeom prst="rect">
              <a:avLst/>
            </a:prstGeom>
            <a:noFill/>
            <a:ln w="38100">
              <a:solidFill>
                <a:schemeClr val="accent2"/>
              </a:solidFill>
              <a:miter lim="800000"/>
              <a:headEnd/>
              <a:tailEnd/>
            </a:ln>
          </p:spPr>
          <p:txBody>
            <a:bodyPr wrap="none">
              <a:spAutoFit/>
            </a:bodyPr>
            <a:lstStyle/>
            <a:p>
              <a:r>
                <a:rPr lang="en-US" sz="2400" dirty="0">
                  <a:latin typeface="Trebuchet MS" pitchFamily="34" charset="0"/>
                </a:rPr>
                <a:t>National Library of Sweden</a:t>
              </a:r>
            </a:p>
          </p:txBody>
        </p:sp>
        <p:cxnSp>
          <p:nvCxnSpPr>
            <p:cNvPr id="6" name="Straight Arrow Connector 5"/>
            <p:cNvCxnSpPr>
              <a:cxnSpLocks noChangeShapeType="1"/>
              <a:stCxn id="5" idx="1"/>
            </p:cNvCxnSpPr>
            <p:nvPr/>
          </p:nvCxnSpPr>
          <p:spPr bwMode="auto">
            <a:xfrm rot="10800000" flipV="1">
              <a:off x="3276602" y="1165414"/>
              <a:ext cx="1142999" cy="282089"/>
            </a:xfrm>
            <a:prstGeom prst="straightConnector1">
              <a:avLst/>
            </a:prstGeom>
            <a:noFill/>
            <a:ln w="25400">
              <a:solidFill>
                <a:schemeClr val="accent2"/>
              </a:solidFill>
              <a:round/>
              <a:headEnd/>
              <a:tailEnd type="arrow" w="med" len="med"/>
            </a:ln>
            <a:effectLst>
              <a:outerShdw dist="20000" dir="5400000" rotWithShape="0">
                <a:srgbClr val="808080">
                  <a:alpha val="37999"/>
                </a:srgbClr>
              </a:outerShdw>
            </a:effectLst>
          </p:spPr>
        </p:cxnSp>
      </p:grpSp>
      <p:sp>
        <p:nvSpPr>
          <p:cNvPr id="7" name="Oval 12"/>
          <p:cNvSpPr>
            <a:spLocks noChangeArrowheads="1"/>
          </p:cNvSpPr>
          <p:nvPr/>
        </p:nvSpPr>
        <p:spPr bwMode="auto">
          <a:xfrm>
            <a:off x="2590800" y="914400"/>
            <a:ext cx="914400" cy="533400"/>
          </a:xfrm>
          <a:prstGeom prst="ellipse">
            <a:avLst/>
          </a:prstGeom>
          <a:solidFill>
            <a:schemeClr val="accent1">
              <a:lumMod val="40000"/>
              <a:lumOff val="60000"/>
            </a:schemeClr>
          </a:solidFill>
          <a:ln w="9525">
            <a:solidFill>
              <a:schemeClr val="tx1"/>
            </a:solidFill>
            <a:round/>
            <a:headEnd/>
            <a:tailEnd/>
          </a:ln>
        </p:spPr>
        <p:txBody>
          <a:bodyPr wrap="none" anchor="ctr"/>
          <a:lstStyle/>
          <a:p>
            <a:pPr algn="ctr"/>
            <a:r>
              <a:rPr lang="en-US" dirty="0">
                <a:solidFill>
                  <a:schemeClr val="tx1"/>
                </a:solidFill>
                <a:latin typeface="Trebuchet MS" pitchFamily="34" charset="0"/>
              </a:rPr>
              <a:t>VIAF</a:t>
            </a:r>
          </a:p>
        </p:txBody>
      </p:sp>
      <p:sp>
        <p:nvSpPr>
          <p:cNvPr id="8" name="Oval 14"/>
          <p:cNvSpPr>
            <a:spLocks noChangeArrowheads="1"/>
          </p:cNvSpPr>
          <p:nvPr/>
        </p:nvSpPr>
        <p:spPr bwMode="auto">
          <a:xfrm>
            <a:off x="0" y="1219200"/>
            <a:ext cx="1143000" cy="838200"/>
          </a:xfrm>
          <a:prstGeom prst="ellipse">
            <a:avLst/>
          </a:prstGeom>
          <a:solidFill>
            <a:schemeClr val="accent1">
              <a:lumMod val="40000"/>
              <a:lumOff val="60000"/>
            </a:schemeClr>
          </a:solidFill>
          <a:ln w="9525">
            <a:solidFill>
              <a:schemeClr val="tx1"/>
            </a:solidFill>
            <a:round/>
            <a:headEnd/>
            <a:tailEnd/>
          </a:ln>
        </p:spPr>
        <p:txBody>
          <a:bodyPr wrap="none" anchor="ctr"/>
          <a:lstStyle/>
          <a:p>
            <a:pPr algn="ctr"/>
            <a:r>
              <a:rPr lang="en-US" dirty="0">
                <a:solidFill>
                  <a:schemeClr val="tx1"/>
                </a:solidFill>
                <a:latin typeface="Trebuchet MS" pitchFamily="34" charset="0"/>
              </a:rPr>
              <a:t>LCSH</a:t>
            </a:r>
          </a:p>
        </p:txBody>
      </p:sp>
      <p:sp>
        <p:nvSpPr>
          <p:cNvPr id="11" name="Oval 10"/>
          <p:cNvSpPr/>
          <p:nvPr/>
        </p:nvSpPr>
        <p:spPr bwMode="auto">
          <a:xfrm>
            <a:off x="1143000" y="1143000"/>
            <a:ext cx="1600200" cy="9144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lang="en-US" dirty="0" smtClean="0">
                <a:solidFill>
                  <a:srgbClr val="000000"/>
                </a:solidFill>
                <a:latin typeface="Trebuchet MS" pitchFamily="34" charset="0"/>
              </a:rPr>
              <a:t>R|D|A</a:t>
            </a:r>
            <a:endParaRPr kumimoji="0" lang="en-US" b="1" i="0" u="none" strike="noStrike" cap="none" normalizeH="0" baseline="0" dirty="0" smtClean="0">
              <a:ln>
                <a:noFill/>
              </a:ln>
              <a:solidFill>
                <a:srgbClr val="000000"/>
              </a:solidFill>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2"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a:xfrm>
            <a:off x="685800" y="304800"/>
            <a:ext cx="7997825" cy="990600"/>
          </a:xfrm>
        </p:spPr>
        <p:txBody>
          <a:bodyPr>
            <a:normAutofit/>
          </a:bodyPr>
          <a:lstStyle/>
          <a:p>
            <a:pPr algn="ctr" eaLnBrk="1" hangingPunct="1">
              <a:defRPr/>
            </a:pPr>
            <a:r>
              <a:rPr lang="en-US" sz="3600" dirty="0"/>
              <a:t>RDA Linked Data</a:t>
            </a:r>
          </a:p>
        </p:txBody>
      </p:sp>
      <p:sp>
        <p:nvSpPr>
          <p:cNvPr id="51203" name="TextBox 4"/>
          <p:cNvSpPr txBox="1">
            <a:spLocks noChangeArrowheads="1"/>
          </p:cNvSpPr>
          <p:nvPr/>
        </p:nvSpPr>
        <p:spPr bwMode="auto">
          <a:xfrm>
            <a:off x="5105400" y="1905000"/>
            <a:ext cx="1337226" cy="523220"/>
          </a:xfrm>
          <a:prstGeom prst="rect">
            <a:avLst/>
          </a:prstGeom>
          <a:noFill/>
          <a:ln w="38100">
            <a:solidFill>
              <a:srgbClr val="0000FF"/>
            </a:solidFill>
            <a:miter lim="800000"/>
            <a:headEnd/>
            <a:tailEnd/>
          </a:ln>
        </p:spPr>
        <p:txBody>
          <a:bodyPr wrap="none">
            <a:spAutoFit/>
          </a:bodyPr>
          <a:lstStyle/>
          <a:p>
            <a:r>
              <a:rPr lang="en-US" sz="2800" dirty="0">
                <a:latin typeface="Corbel" pitchFamily="34" charset="0"/>
              </a:rPr>
              <a:t>Hamlet</a:t>
            </a:r>
          </a:p>
        </p:txBody>
      </p:sp>
      <p:sp>
        <p:nvSpPr>
          <p:cNvPr id="51204" name="TextBox 5"/>
          <p:cNvSpPr txBox="1">
            <a:spLocks noChangeArrowheads="1"/>
          </p:cNvSpPr>
          <p:nvPr/>
        </p:nvSpPr>
        <p:spPr bwMode="auto">
          <a:xfrm>
            <a:off x="6781800" y="4776788"/>
            <a:ext cx="2098675" cy="434975"/>
          </a:xfrm>
          <a:prstGeom prst="rect">
            <a:avLst/>
          </a:prstGeom>
          <a:noFill/>
          <a:ln w="38100">
            <a:solidFill>
              <a:srgbClr val="FF6600"/>
            </a:solidFill>
            <a:miter lim="800000"/>
            <a:headEnd/>
            <a:tailEnd/>
          </a:ln>
        </p:spPr>
        <p:txBody>
          <a:bodyPr wrap="none">
            <a:spAutoFit/>
          </a:bodyPr>
          <a:lstStyle/>
          <a:p>
            <a:r>
              <a:rPr lang="es-MX" sz="2000">
                <a:latin typeface="Corbel" pitchFamily="34" charset="0"/>
              </a:rPr>
              <a:t>México, D.F. 2008</a:t>
            </a:r>
          </a:p>
        </p:txBody>
      </p:sp>
      <p:sp>
        <p:nvSpPr>
          <p:cNvPr id="51205" name="TextBox 7"/>
          <p:cNvSpPr txBox="1">
            <a:spLocks noChangeArrowheads="1"/>
          </p:cNvSpPr>
          <p:nvPr/>
        </p:nvSpPr>
        <p:spPr bwMode="auto">
          <a:xfrm>
            <a:off x="5715000" y="2438400"/>
            <a:ext cx="995785" cy="400110"/>
          </a:xfrm>
          <a:prstGeom prst="rect">
            <a:avLst/>
          </a:prstGeom>
          <a:noFill/>
          <a:ln w="38100">
            <a:solidFill>
              <a:srgbClr val="339966"/>
            </a:solidFill>
            <a:miter lim="800000"/>
            <a:headEnd/>
            <a:tailEnd/>
          </a:ln>
        </p:spPr>
        <p:txBody>
          <a:bodyPr wrap="none">
            <a:spAutoFit/>
          </a:bodyPr>
          <a:lstStyle/>
          <a:p>
            <a:r>
              <a:rPr lang="en-US" sz="2000" dirty="0">
                <a:solidFill>
                  <a:srgbClr val="FF3300"/>
                </a:solidFill>
                <a:latin typeface="Corbel" pitchFamily="34" charset="0"/>
              </a:rPr>
              <a:t>English</a:t>
            </a:r>
          </a:p>
        </p:txBody>
      </p:sp>
      <p:sp>
        <p:nvSpPr>
          <p:cNvPr id="51206" name="TextBox 34"/>
          <p:cNvSpPr txBox="1">
            <a:spLocks noChangeArrowheads="1"/>
          </p:cNvSpPr>
          <p:nvPr/>
        </p:nvSpPr>
        <p:spPr bwMode="auto">
          <a:xfrm>
            <a:off x="5715000" y="4038600"/>
            <a:ext cx="1064715" cy="400110"/>
          </a:xfrm>
          <a:prstGeom prst="rect">
            <a:avLst/>
          </a:prstGeom>
          <a:noFill/>
          <a:ln w="38100">
            <a:solidFill>
              <a:srgbClr val="339966"/>
            </a:solidFill>
            <a:miter lim="800000"/>
            <a:headEnd/>
            <a:tailEnd/>
          </a:ln>
        </p:spPr>
        <p:txBody>
          <a:bodyPr wrap="none">
            <a:spAutoFit/>
          </a:bodyPr>
          <a:lstStyle/>
          <a:p>
            <a:r>
              <a:rPr lang="en-US" sz="2000" dirty="0">
                <a:solidFill>
                  <a:srgbClr val="FF3300"/>
                </a:solidFill>
                <a:latin typeface="Corbel" pitchFamily="34" charset="0"/>
              </a:rPr>
              <a:t>Spanish</a:t>
            </a:r>
          </a:p>
        </p:txBody>
      </p:sp>
      <p:sp>
        <p:nvSpPr>
          <p:cNvPr id="51207" name="TextBox 36"/>
          <p:cNvSpPr txBox="1">
            <a:spLocks noChangeArrowheads="1"/>
          </p:cNvSpPr>
          <p:nvPr/>
        </p:nvSpPr>
        <p:spPr bwMode="auto">
          <a:xfrm>
            <a:off x="5715000" y="2971800"/>
            <a:ext cx="939681" cy="400110"/>
          </a:xfrm>
          <a:prstGeom prst="rect">
            <a:avLst/>
          </a:prstGeom>
          <a:noFill/>
          <a:ln w="38100">
            <a:solidFill>
              <a:srgbClr val="339966"/>
            </a:solidFill>
            <a:miter lim="800000"/>
            <a:headEnd/>
            <a:tailEnd/>
          </a:ln>
        </p:spPr>
        <p:txBody>
          <a:bodyPr wrap="none">
            <a:spAutoFit/>
          </a:bodyPr>
          <a:lstStyle/>
          <a:p>
            <a:r>
              <a:rPr lang="en-US" sz="2000" dirty="0">
                <a:solidFill>
                  <a:srgbClr val="FF3300"/>
                </a:solidFill>
                <a:latin typeface="Corbel" pitchFamily="34" charset="0"/>
              </a:rPr>
              <a:t>French</a:t>
            </a:r>
          </a:p>
        </p:txBody>
      </p:sp>
      <p:sp>
        <p:nvSpPr>
          <p:cNvPr id="51208" name="TextBox 37"/>
          <p:cNvSpPr txBox="1">
            <a:spLocks noChangeArrowheads="1"/>
          </p:cNvSpPr>
          <p:nvPr/>
        </p:nvSpPr>
        <p:spPr bwMode="auto">
          <a:xfrm>
            <a:off x="5715000" y="3505200"/>
            <a:ext cx="1071127" cy="400110"/>
          </a:xfrm>
          <a:prstGeom prst="rect">
            <a:avLst/>
          </a:prstGeom>
          <a:noFill/>
          <a:ln w="38100">
            <a:solidFill>
              <a:srgbClr val="339966"/>
            </a:solidFill>
            <a:miter lim="800000"/>
            <a:headEnd/>
            <a:tailEnd/>
          </a:ln>
        </p:spPr>
        <p:txBody>
          <a:bodyPr wrap="none">
            <a:spAutoFit/>
          </a:bodyPr>
          <a:lstStyle/>
          <a:p>
            <a:r>
              <a:rPr lang="en-US" sz="2000" dirty="0">
                <a:solidFill>
                  <a:srgbClr val="FF3300"/>
                </a:solidFill>
                <a:latin typeface="Corbel" pitchFamily="34" charset="0"/>
              </a:rPr>
              <a:t>German</a:t>
            </a:r>
          </a:p>
        </p:txBody>
      </p:sp>
      <p:sp>
        <p:nvSpPr>
          <p:cNvPr id="51209" name="TextBox 40"/>
          <p:cNvSpPr txBox="1">
            <a:spLocks noChangeArrowheads="1"/>
          </p:cNvSpPr>
          <p:nvPr/>
        </p:nvSpPr>
        <p:spPr bwMode="auto">
          <a:xfrm>
            <a:off x="6477000" y="1295400"/>
            <a:ext cx="1882631" cy="461665"/>
          </a:xfrm>
          <a:prstGeom prst="rect">
            <a:avLst/>
          </a:prstGeom>
          <a:noFill/>
          <a:ln w="38100">
            <a:solidFill>
              <a:srgbClr val="CC0099"/>
            </a:solidFill>
            <a:miter lim="800000"/>
            <a:headEnd/>
            <a:tailEnd/>
          </a:ln>
        </p:spPr>
        <p:txBody>
          <a:bodyPr wrap="none">
            <a:spAutoFit/>
          </a:bodyPr>
          <a:lstStyle/>
          <a:p>
            <a:r>
              <a:rPr lang="en-US" sz="2400" dirty="0">
                <a:latin typeface="Corbel" pitchFamily="34" charset="0"/>
              </a:rPr>
              <a:t>Shakespeare</a:t>
            </a:r>
          </a:p>
        </p:txBody>
      </p:sp>
      <p:cxnSp>
        <p:nvCxnSpPr>
          <p:cNvPr id="51210" name="Shape 45"/>
          <p:cNvCxnSpPr>
            <a:cxnSpLocks noChangeShapeType="1"/>
            <a:stCxn id="51209" idx="1"/>
            <a:endCxn id="51203" idx="0"/>
          </p:cNvCxnSpPr>
          <p:nvPr/>
        </p:nvCxnSpPr>
        <p:spPr bwMode="auto">
          <a:xfrm rot="10800000" flipV="1">
            <a:off x="5774014" y="1526232"/>
            <a:ext cx="702987" cy="378767"/>
          </a:xfrm>
          <a:prstGeom prst="curvedConnector2">
            <a:avLst/>
          </a:prstGeom>
          <a:noFill/>
          <a:ln w="38100">
            <a:solidFill>
              <a:schemeClr val="bg2"/>
            </a:solidFill>
            <a:round/>
            <a:headEnd/>
            <a:tailEnd/>
          </a:ln>
        </p:spPr>
      </p:cxnSp>
      <p:cxnSp>
        <p:nvCxnSpPr>
          <p:cNvPr id="51211" name="Shape 47"/>
          <p:cNvCxnSpPr>
            <a:cxnSpLocks noChangeShapeType="1"/>
            <a:stCxn id="51203" idx="2"/>
            <a:endCxn id="51205" idx="1"/>
          </p:cNvCxnSpPr>
          <p:nvPr/>
        </p:nvCxnSpPr>
        <p:spPr bwMode="auto">
          <a:xfrm rot="5400000">
            <a:off x="5639390" y="2503831"/>
            <a:ext cx="210235" cy="59013"/>
          </a:xfrm>
          <a:prstGeom prst="bentConnector4">
            <a:avLst>
              <a:gd name="adj1" fmla="val 2421"/>
              <a:gd name="adj2" fmla="val 487372"/>
            </a:avLst>
          </a:prstGeom>
          <a:noFill/>
          <a:ln w="38100">
            <a:solidFill>
              <a:schemeClr val="bg2"/>
            </a:solidFill>
            <a:miter lim="800000"/>
            <a:headEnd/>
            <a:tailEnd/>
          </a:ln>
        </p:spPr>
      </p:cxnSp>
      <p:cxnSp>
        <p:nvCxnSpPr>
          <p:cNvPr id="50" name="Shape 49"/>
          <p:cNvCxnSpPr>
            <a:cxnSpLocks noChangeShapeType="1"/>
          </p:cNvCxnSpPr>
          <p:nvPr/>
        </p:nvCxnSpPr>
        <p:spPr bwMode="auto">
          <a:xfrm rot="16200000" flipH="1">
            <a:off x="5203825" y="2720975"/>
            <a:ext cx="846138" cy="128588"/>
          </a:xfrm>
          <a:prstGeom prst="bentConnector2">
            <a:avLst/>
          </a:prstGeom>
          <a:noFill/>
          <a:ln w="25400">
            <a:solidFill>
              <a:schemeClr val="bg2"/>
            </a:solidFill>
            <a:miter lim="800000"/>
            <a:headEnd/>
            <a:tailEnd/>
          </a:ln>
          <a:effectLst>
            <a:outerShdw dist="20000" dir="5400000" rotWithShape="0">
              <a:srgbClr val="808080">
                <a:alpha val="37999"/>
              </a:srgbClr>
            </a:outerShdw>
          </a:effectLst>
        </p:spPr>
      </p:cxnSp>
      <p:cxnSp>
        <p:nvCxnSpPr>
          <p:cNvPr id="52" name="Shape 51"/>
          <p:cNvCxnSpPr>
            <a:cxnSpLocks noChangeShapeType="1"/>
          </p:cNvCxnSpPr>
          <p:nvPr/>
        </p:nvCxnSpPr>
        <p:spPr bwMode="auto">
          <a:xfrm rot="16200000" flipH="1">
            <a:off x="4937125" y="2987675"/>
            <a:ext cx="1379538" cy="128588"/>
          </a:xfrm>
          <a:prstGeom prst="bentConnector2">
            <a:avLst/>
          </a:prstGeom>
          <a:noFill/>
          <a:ln w="25400">
            <a:solidFill>
              <a:schemeClr val="bg2"/>
            </a:solidFill>
            <a:miter lim="800000"/>
            <a:headEnd/>
            <a:tailEnd/>
          </a:ln>
          <a:effectLst>
            <a:outerShdw dist="20000" dir="5400000" rotWithShape="0">
              <a:srgbClr val="808080">
                <a:alpha val="37999"/>
              </a:srgbClr>
            </a:outerShdw>
          </a:effectLst>
        </p:spPr>
      </p:cxnSp>
      <p:cxnSp>
        <p:nvCxnSpPr>
          <p:cNvPr id="54" name="Shape 53"/>
          <p:cNvCxnSpPr>
            <a:cxnSpLocks noChangeShapeType="1"/>
          </p:cNvCxnSpPr>
          <p:nvPr/>
        </p:nvCxnSpPr>
        <p:spPr bwMode="auto">
          <a:xfrm rot="5400000">
            <a:off x="4763089" y="3390311"/>
            <a:ext cx="1810435" cy="59013"/>
          </a:xfrm>
          <a:prstGeom prst="bentConnector4">
            <a:avLst>
              <a:gd name="adj1" fmla="val 44475"/>
              <a:gd name="adj2" fmla="val 487372"/>
            </a:avLst>
          </a:prstGeom>
          <a:noFill/>
          <a:ln w="25400">
            <a:solidFill>
              <a:schemeClr val="bg2"/>
            </a:solidFill>
            <a:miter lim="800000"/>
            <a:headEnd/>
            <a:tailEnd/>
          </a:ln>
          <a:effectLst>
            <a:outerShdw dist="20000" dir="5400000" rotWithShape="0">
              <a:srgbClr val="808080">
                <a:alpha val="37999"/>
              </a:srgbClr>
            </a:outerShdw>
          </a:effectLst>
        </p:spPr>
      </p:cxnSp>
      <p:cxnSp>
        <p:nvCxnSpPr>
          <p:cNvPr id="56" name="Shape 55"/>
          <p:cNvCxnSpPr>
            <a:cxnSpLocks noChangeShapeType="1"/>
            <a:stCxn id="51206" idx="2"/>
            <a:endCxn id="51204" idx="1"/>
          </p:cNvCxnSpPr>
          <p:nvPr/>
        </p:nvCxnSpPr>
        <p:spPr bwMode="auto">
          <a:xfrm rot="16200000" flipH="1">
            <a:off x="6236796" y="4449272"/>
            <a:ext cx="555566" cy="534442"/>
          </a:xfrm>
          <a:prstGeom prst="bentConnector2">
            <a:avLst/>
          </a:prstGeom>
          <a:noFill/>
          <a:ln w="25400">
            <a:solidFill>
              <a:schemeClr val="bg2"/>
            </a:solidFill>
            <a:miter lim="800000"/>
            <a:headEnd/>
            <a:tailEnd/>
          </a:ln>
          <a:effectLst>
            <a:outerShdw dist="20000" dir="5400000" rotWithShape="0">
              <a:srgbClr val="808080">
                <a:alpha val="37999"/>
              </a:srgbClr>
            </a:outerShdw>
          </a:effectLst>
        </p:spPr>
      </p:cxnSp>
      <p:sp>
        <p:nvSpPr>
          <p:cNvPr id="51216" name="TextBox 57"/>
          <p:cNvSpPr txBox="1">
            <a:spLocks noChangeArrowheads="1"/>
          </p:cNvSpPr>
          <p:nvPr/>
        </p:nvSpPr>
        <p:spPr bwMode="auto">
          <a:xfrm>
            <a:off x="4800600" y="5410200"/>
            <a:ext cx="2348720" cy="923330"/>
          </a:xfrm>
          <a:prstGeom prst="rect">
            <a:avLst/>
          </a:prstGeom>
          <a:noFill/>
          <a:ln w="38100">
            <a:solidFill>
              <a:srgbClr val="FF0000"/>
            </a:solidFill>
            <a:miter lim="800000"/>
            <a:headEnd/>
            <a:tailEnd/>
          </a:ln>
        </p:spPr>
        <p:txBody>
          <a:bodyPr wrap="none">
            <a:spAutoFit/>
          </a:bodyPr>
          <a:lstStyle/>
          <a:p>
            <a:r>
              <a:rPr lang="en-US" sz="1800" dirty="0">
                <a:latin typeface="Corbel" pitchFamily="34" charset="0"/>
              </a:rPr>
              <a:t>Library of Congress</a:t>
            </a:r>
          </a:p>
          <a:p>
            <a:r>
              <a:rPr lang="en-US" sz="1800" dirty="0">
                <a:latin typeface="Corbel" pitchFamily="34" charset="0"/>
              </a:rPr>
              <a:t>Copy 1</a:t>
            </a:r>
          </a:p>
          <a:p>
            <a:r>
              <a:rPr lang="en-US" sz="1800" dirty="0">
                <a:latin typeface="Corbel" pitchFamily="34" charset="0"/>
              </a:rPr>
              <a:t>Green leather binding</a:t>
            </a:r>
          </a:p>
        </p:txBody>
      </p:sp>
      <p:cxnSp>
        <p:nvCxnSpPr>
          <p:cNvPr id="60" name="Shape 59"/>
          <p:cNvCxnSpPr>
            <a:cxnSpLocks noChangeShapeType="1"/>
            <a:stCxn id="51204" idx="2"/>
            <a:endCxn id="51216" idx="3"/>
          </p:cNvCxnSpPr>
          <p:nvPr/>
        </p:nvCxnSpPr>
        <p:spPr bwMode="auto">
          <a:xfrm rot="5400000">
            <a:off x="7160178" y="5200905"/>
            <a:ext cx="660102" cy="681818"/>
          </a:xfrm>
          <a:prstGeom prst="bentConnector2">
            <a:avLst/>
          </a:prstGeom>
          <a:noFill/>
          <a:ln w="25400">
            <a:solidFill>
              <a:schemeClr val="bg2"/>
            </a:solidFill>
            <a:miter lim="800000"/>
            <a:headEnd/>
            <a:tailEnd/>
          </a:ln>
          <a:effectLst>
            <a:outerShdw dist="20000" dir="5400000" rotWithShape="0">
              <a:srgbClr val="808080">
                <a:alpha val="37999"/>
              </a:srgbClr>
            </a:outerShdw>
          </a:effectLst>
        </p:spPr>
      </p:cxnSp>
      <p:sp>
        <p:nvSpPr>
          <p:cNvPr id="51218" name="TextBox 4"/>
          <p:cNvSpPr txBox="1">
            <a:spLocks noChangeArrowheads="1"/>
          </p:cNvSpPr>
          <p:nvPr/>
        </p:nvSpPr>
        <p:spPr bwMode="auto">
          <a:xfrm>
            <a:off x="7445715" y="2209800"/>
            <a:ext cx="1444434" cy="707886"/>
          </a:xfrm>
          <a:prstGeom prst="rect">
            <a:avLst/>
          </a:prstGeom>
          <a:noFill/>
          <a:ln w="38100">
            <a:solidFill>
              <a:srgbClr val="0000FF"/>
            </a:solidFill>
            <a:miter lim="800000"/>
            <a:headEnd/>
            <a:tailEnd/>
          </a:ln>
        </p:spPr>
        <p:txBody>
          <a:bodyPr wrap="none">
            <a:spAutoFit/>
          </a:bodyPr>
          <a:lstStyle/>
          <a:p>
            <a:r>
              <a:rPr lang="en-US" sz="2000" dirty="0">
                <a:latin typeface="Corbel" pitchFamily="34" charset="0"/>
              </a:rPr>
              <a:t>Romeo and</a:t>
            </a:r>
          </a:p>
          <a:p>
            <a:r>
              <a:rPr lang="en-US" sz="2000" dirty="0">
                <a:latin typeface="Corbel" pitchFamily="34" charset="0"/>
              </a:rPr>
              <a:t>Juliet</a:t>
            </a:r>
          </a:p>
        </p:txBody>
      </p:sp>
      <p:cxnSp>
        <p:nvCxnSpPr>
          <p:cNvPr id="2" name="Shape 45"/>
          <p:cNvCxnSpPr>
            <a:cxnSpLocks noChangeShapeType="1"/>
            <a:stCxn id="51218" idx="0"/>
          </p:cNvCxnSpPr>
          <p:nvPr/>
        </p:nvCxnSpPr>
        <p:spPr bwMode="auto">
          <a:xfrm rot="16200000" flipV="1">
            <a:off x="7808412" y="1850280"/>
            <a:ext cx="406400" cy="312640"/>
          </a:xfrm>
          <a:prstGeom prst="curvedConnector3">
            <a:avLst>
              <a:gd name="adj1" fmla="val 50000"/>
            </a:avLst>
          </a:prstGeom>
          <a:noFill/>
          <a:ln w="25400">
            <a:solidFill>
              <a:schemeClr val="bg2"/>
            </a:solidFill>
            <a:round/>
            <a:headEnd/>
            <a:tailEnd/>
          </a:ln>
          <a:effectLst>
            <a:outerShdw dist="20000" dir="5400000" rotWithShape="0">
              <a:srgbClr val="808080">
                <a:alpha val="37999"/>
              </a:srgbClr>
            </a:outerShdw>
          </a:effectLst>
        </p:spPr>
      </p:cxnSp>
      <p:sp>
        <p:nvSpPr>
          <p:cNvPr id="51220" name="Text Box 22"/>
          <p:cNvSpPr txBox="1">
            <a:spLocks noChangeArrowheads="1"/>
          </p:cNvSpPr>
          <p:nvPr/>
        </p:nvSpPr>
        <p:spPr bwMode="auto">
          <a:xfrm>
            <a:off x="1508125" y="1408113"/>
            <a:ext cx="1114408" cy="369332"/>
          </a:xfrm>
          <a:prstGeom prst="rect">
            <a:avLst/>
          </a:prstGeom>
          <a:noFill/>
          <a:ln w="38100">
            <a:solidFill>
              <a:srgbClr val="CC0099"/>
            </a:solidFill>
            <a:miter lim="800000"/>
            <a:headEnd/>
            <a:tailEnd/>
          </a:ln>
        </p:spPr>
        <p:txBody>
          <a:bodyPr wrap="none">
            <a:spAutoFit/>
          </a:bodyPr>
          <a:lstStyle/>
          <a:p>
            <a:r>
              <a:rPr lang="en-US" sz="1800" dirty="0">
                <a:latin typeface="Corbel" pitchFamily="34" charset="0"/>
              </a:rPr>
              <a:t>Stoppard</a:t>
            </a:r>
          </a:p>
        </p:txBody>
      </p:sp>
      <p:sp>
        <p:nvSpPr>
          <p:cNvPr id="51221" name="Text Box 23"/>
          <p:cNvSpPr txBox="1">
            <a:spLocks noChangeArrowheads="1"/>
          </p:cNvSpPr>
          <p:nvPr/>
        </p:nvSpPr>
        <p:spPr bwMode="auto">
          <a:xfrm>
            <a:off x="746125" y="2093913"/>
            <a:ext cx="184150" cy="366712"/>
          </a:xfrm>
          <a:prstGeom prst="rect">
            <a:avLst/>
          </a:prstGeom>
          <a:noFill/>
          <a:ln w="9525">
            <a:noFill/>
            <a:miter lim="800000"/>
            <a:headEnd/>
            <a:tailEnd/>
          </a:ln>
        </p:spPr>
        <p:txBody>
          <a:bodyPr wrap="none">
            <a:spAutoFit/>
          </a:bodyPr>
          <a:lstStyle/>
          <a:p>
            <a:endParaRPr lang="en-US">
              <a:latin typeface="Corbel" pitchFamily="34" charset="0"/>
            </a:endParaRPr>
          </a:p>
        </p:txBody>
      </p:sp>
      <p:sp>
        <p:nvSpPr>
          <p:cNvPr id="51222" name="Text Box 24"/>
          <p:cNvSpPr txBox="1">
            <a:spLocks noChangeArrowheads="1"/>
          </p:cNvSpPr>
          <p:nvPr/>
        </p:nvSpPr>
        <p:spPr bwMode="auto">
          <a:xfrm>
            <a:off x="457200" y="2133600"/>
            <a:ext cx="3000437" cy="646331"/>
          </a:xfrm>
          <a:prstGeom prst="rect">
            <a:avLst/>
          </a:prstGeom>
          <a:noFill/>
          <a:ln w="38100">
            <a:solidFill>
              <a:srgbClr val="0000FF"/>
            </a:solidFill>
            <a:miter lim="800000"/>
            <a:headEnd/>
            <a:tailEnd/>
          </a:ln>
        </p:spPr>
        <p:txBody>
          <a:bodyPr wrap="none">
            <a:spAutoFit/>
          </a:bodyPr>
          <a:lstStyle/>
          <a:p>
            <a:r>
              <a:rPr lang="en-US" sz="1800" dirty="0">
                <a:latin typeface="Corbel" pitchFamily="34" charset="0"/>
              </a:rPr>
              <a:t>Rosencrantz &amp; Guildenstern </a:t>
            </a:r>
          </a:p>
          <a:p>
            <a:r>
              <a:rPr lang="en-US" sz="1800" dirty="0">
                <a:latin typeface="Corbel" pitchFamily="34" charset="0"/>
              </a:rPr>
              <a:t>Are Dead</a:t>
            </a:r>
          </a:p>
        </p:txBody>
      </p:sp>
      <p:sp>
        <p:nvSpPr>
          <p:cNvPr id="51223" name="Text Box 27"/>
          <p:cNvSpPr txBox="1">
            <a:spLocks noChangeArrowheads="1"/>
          </p:cNvSpPr>
          <p:nvPr/>
        </p:nvSpPr>
        <p:spPr bwMode="auto">
          <a:xfrm flipV="1">
            <a:off x="5010190" y="3124200"/>
            <a:ext cx="553998" cy="683520"/>
          </a:xfrm>
          <a:prstGeom prst="rect">
            <a:avLst/>
          </a:prstGeom>
          <a:noFill/>
          <a:ln w="9525">
            <a:noFill/>
            <a:miter lim="800000"/>
            <a:headEnd/>
            <a:tailEnd/>
          </a:ln>
        </p:spPr>
        <p:txBody>
          <a:bodyPr vert="eaVert" wrap="none">
            <a:spAutoFit/>
          </a:bodyPr>
          <a:lstStyle/>
          <a:p>
            <a:r>
              <a:rPr lang="en-US" sz="2400" dirty="0">
                <a:solidFill>
                  <a:schemeClr val="accent2"/>
                </a:solidFill>
                <a:latin typeface="Corbel" pitchFamily="34" charset="0"/>
              </a:rPr>
              <a:t>Text</a:t>
            </a:r>
          </a:p>
        </p:txBody>
      </p:sp>
      <p:sp>
        <p:nvSpPr>
          <p:cNvPr id="51224" name="Text Box 29"/>
          <p:cNvSpPr txBox="1">
            <a:spLocks noChangeArrowheads="1"/>
          </p:cNvSpPr>
          <p:nvPr/>
        </p:nvSpPr>
        <p:spPr bwMode="auto">
          <a:xfrm>
            <a:off x="1676400" y="3352800"/>
            <a:ext cx="1124026" cy="954107"/>
          </a:xfrm>
          <a:prstGeom prst="rect">
            <a:avLst/>
          </a:prstGeom>
          <a:noFill/>
          <a:ln w="38100">
            <a:solidFill>
              <a:srgbClr val="0000FF"/>
            </a:solidFill>
            <a:miter lim="800000"/>
            <a:headEnd/>
            <a:tailEnd/>
          </a:ln>
        </p:spPr>
        <p:txBody>
          <a:bodyPr wrap="none">
            <a:spAutoFit/>
          </a:bodyPr>
          <a:lstStyle/>
          <a:p>
            <a:r>
              <a:rPr lang="en-US" sz="2400" dirty="0">
                <a:latin typeface="Corbel" pitchFamily="34" charset="0"/>
              </a:rPr>
              <a:t>Movies</a:t>
            </a:r>
          </a:p>
          <a:p>
            <a:r>
              <a:rPr lang="en-US" dirty="0">
                <a:latin typeface="Corbel" pitchFamily="34" charset="0"/>
              </a:rPr>
              <a:t>…</a:t>
            </a:r>
          </a:p>
        </p:txBody>
      </p:sp>
      <p:sp>
        <p:nvSpPr>
          <p:cNvPr id="51225" name="Text Box 30"/>
          <p:cNvSpPr txBox="1">
            <a:spLocks noChangeArrowheads="1"/>
          </p:cNvSpPr>
          <p:nvPr/>
        </p:nvSpPr>
        <p:spPr bwMode="auto">
          <a:xfrm rot="-1554391">
            <a:off x="3411063" y="1451169"/>
            <a:ext cx="2007281" cy="1077218"/>
          </a:xfrm>
          <a:prstGeom prst="rect">
            <a:avLst/>
          </a:prstGeom>
          <a:noFill/>
          <a:ln w="9525">
            <a:noFill/>
            <a:miter lim="800000"/>
            <a:headEnd/>
            <a:tailEnd/>
          </a:ln>
        </p:spPr>
        <p:txBody>
          <a:bodyPr wrap="none">
            <a:spAutoFit/>
          </a:bodyPr>
          <a:lstStyle/>
          <a:p>
            <a:r>
              <a:rPr lang="en-US" dirty="0">
                <a:solidFill>
                  <a:schemeClr val="accent2"/>
                </a:solidFill>
                <a:latin typeface="Corbel" pitchFamily="34" charset="0"/>
              </a:rPr>
              <a:t>Derivative</a:t>
            </a:r>
          </a:p>
          <a:p>
            <a:r>
              <a:rPr lang="en-US" dirty="0">
                <a:solidFill>
                  <a:schemeClr val="accent2"/>
                </a:solidFill>
                <a:latin typeface="Corbel" pitchFamily="34" charset="0"/>
              </a:rPr>
              <a:t>    works</a:t>
            </a:r>
          </a:p>
        </p:txBody>
      </p:sp>
      <p:cxnSp>
        <p:nvCxnSpPr>
          <p:cNvPr id="5" name="Shape 45"/>
          <p:cNvCxnSpPr>
            <a:cxnSpLocks noChangeShapeType="1"/>
            <a:endCxn id="51222" idx="3"/>
          </p:cNvCxnSpPr>
          <p:nvPr/>
        </p:nvCxnSpPr>
        <p:spPr bwMode="auto">
          <a:xfrm rot="10800000" flipV="1">
            <a:off x="3457638" y="2057400"/>
            <a:ext cx="1339789" cy="399366"/>
          </a:xfrm>
          <a:prstGeom prst="curvedConnector3">
            <a:avLst>
              <a:gd name="adj1" fmla="val 50000"/>
            </a:avLst>
          </a:prstGeom>
          <a:noFill/>
          <a:ln w="25400">
            <a:solidFill>
              <a:schemeClr val="bg2"/>
            </a:solidFill>
            <a:round/>
            <a:headEnd/>
            <a:tailEnd/>
          </a:ln>
          <a:effectLst>
            <a:outerShdw dist="20000" dir="5400000" rotWithShape="0">
              <a:srgbClr val="808080">
                <a:alpha val="37999"/>
              </a:srgbClr>
            </a:outerShdw>
          </a:effectLst>
        </p:spPr>
      </p:cxnSp>
      <p:cxnSp>
        <p:nvCxnSpPr>
          <p:cNvPr id="51227" name="AutoShape 27"/>
          <p:cNvCxnSpPr>
            <a:cxnSpLocks noChangeShapeType="1"/>
            <a:stCxn id="51203" idx="1"/>
            <a:endCxn id="51224" idx="3"/>
          </p:cNvCxnSpPr>
          <p:nvPr/>
        </p:nvCxnSpPr>
        <p:spPr bwMode="auto">
          <a:xfrm rot="10800000" flipV="1">
            <a:off x="2800426" y="2166610"/>
            <a:ext cx="2304974" cy="1663244"/>
          </a:xfrm>
          <a:prstGeom prst="curvedConnector3">
            <a:avLst>
              <a:gd name="adj1" fmla="val 50000"/>
            </a:avLst>
          </a:prstGeom>
          <a:noFill/>
          <a:ln w="25400">
            <a:solidFill>
              <a:schemeClr val="bg2"/>
            </a:solidFill>
            <a:round/>
            <a:headEnd/>
            <a:tailEnd/>
          </a:ln>
        </p:spPr>
      </p:cxnSp>
      <p:cxnSp>
        <p:nvCxnSpPr>
          <p:cNvPr id="51228" name="AutoShape 28"/>
          <p:cNvCxnSpPr>
            <a:cxnSpLocks noChangeShapeType="1"/>
            <a:stCxn id="51220" idx="2"/>
            <a:endCxn id="51222" idx="0"/>
          </p:cNvCxnSpPr>
          <p:nvPr/>
        </p:nvCxnSpPr>
        <p:spPr bwMode="auto">
          <a:xfrm rot="5400000">
            <a:off x="1833297" y="1901567"/>
            <a:ext cx="356155" cy="107910"/>
          </a:xfrm>
          <a:prstGeom prst="straightConnector1">
            <a:avLst/>
          </a:prstGeom>
          <a:noFill/>
          <a:ln w="25400">
            <a:solidFill>
              <a:schemeClr val="bg2"/>
            </a:solidFill>
            <a:round/>
            <a:headEnd/>
            <a:tailEnd/>
          </a:ln>
        </p:spPr>
      </p:cxnSp>
      <p:cxnSp>
        <p:nvCxnSpPr>
          <p:cNvPr id="51229" name="AutoShape 30"/>
          <p:cNvCxnSpPr>
            <a:cxnSpLocks noChangeShapeType="1"/>
            <a:endCxn id="51232" idx="3"/>
          </p:cNvCxnSpPr>
          <p:nvPr/>
        </p:nvCxnSpPr>
        <p:spPr bwMode="auto">
          <a:xfrm rot="5400000">
            <a:off x="2616993" y="2717007"/>
            <a:ext cx="2971800" cy="2414586"/>
          </a:xfrm>
          <a:prstGeom prst="curvedConnector2">
            <a:avLst/>
          </a:prstGeom>
          <a:noFill/>
          <a:ln w="25400">
            <a:solidFill>
              <a:schemeClr val="bg2"/>
            </a:solidFill>
            <a:round/>
            <a:headEnd/>
            <a:tailEnd/>
          </a:ln>
        </p:spPr>
      </p:cxnSp>
      <p:sp>
        <p:nvSpPr>
          <p:cNvPr id="51230" name="Text Box 31"/>
          <p:cNvSpPr txBox="1">
            <a:spLocks noChangeArrowheads="1"/>
          </p:cNvSpPr>
          <p:nvPr/>
        </p:nvSpPr>
        <p:spPr bwMode="auto">
          <a:xfrm rot="-1817502">
            <a:off x="3149189" y="4183569"/>
            <a:ext cx="1529586" cy="584775"/>
          </a:xfrm>
          <a:prstGeom prst="rect">
            <a:avLst/>
          </a:prstGeom>
          <a:noFill/>
          <a:ln w="9525">
            <a:noFill/>
            <a:miter lim="800000"/>
            <a:headEnd/>
            <a:tailEnd/>
          </a:ln>
        </p:spPr>
        <p:txBody>
          <a:bodyPr wrap="none">
            <a:spAutoFit/>
          </a:bodyPr>
          <a:lstStyle/>
          <a:p>
            <a:r>
              <a:rPr lang="en-US" dirty="0">
                <a:solidFill>
                  <a:schemeClr val="accent2"/>
                </a:solidFill>
                <a:latin typeface="Corbel" pitchFamily="34" charset="0"/>
              </a:rPr>
              <a:t>Subject</a:t>
            </a:r>
          </a:p>
        </p:txBody>
      </p:sp>
      <p:pic>
        <p:nvPicPr>
          <p:cNvPr id="51231" name="Picture 32" descr="Picture 1"/>
          <p:cNvPicPr>
            <a:picLocks noChangeAspect="1" noChangeArrowheads="1"/>
          </p:cNvPicPr>
          <p:nvPr/>
        </p:nvPicPr>
        <p:blipFill>
          <a:blip r:embed="rId3" cstate="print"/>
          <a:srcRect/>
          <a:stretch>
            <a:fillRect/>
          </a:stretch>
        </p:blipFill>
        <p:spPr bwMode="auto">
          <a:xfrm>
            <a:off x="930275" y="4524375"/>
            <a:ext cx="1912938" cy="1490663"/>
          </a:xfrm>
          <a:prstGeom prst="rect">
            <a:avLst/>
          </a:prstGeom>
          <a:noFill/>
          <a:ln w="9525">
            <a:noFill/>
            <a:miter lim="800000"/>
            <a:headEnd/>
            <a:tailEnd/>
          </a:ln>
        </p:spPr>
      </p:pic>
      <p:sp>
        <p:nvSpPr>
          <p:cNvPr id="51232" name="Rectangle 32"/>
          <p:cNvSpPr>
            <a:spLocks noChangeArrowheads="1"/>
          </p:cNvSpPr>
          <p:nvPr/>
        </p:nvSpPr>
        <p:spPr bwMode="auto">
          <a:xfrm>
            <a:off x="838200" y="4572000"/>
            <a:ext cx="2057400" cy="1676400"/>
          </a:xfrm>
          <a:prstGeom prst="rect">
            <a:avLst/>
          </a:prstGeom>
          <a:noFill/>
          <a:ln w="38100">
            <a:solidFill>
              <a:schemeClr val="tx1"/>
            </a:solidFill>
            <a:miter lim="800000"/>
            <a:headEnd/>
            <a:tailEnd/>
          </a:ln>
        </p:spPr>
        <p:txBody>
          <a:bodyPr wrap="none" anchor="ctr"/>
          <a:lstStyle/>
          <a:p>
            <a:endParaRPr lang="en-US"/>
          </a:p>
        </p:txBody>
      </p:sp>
      <p:sp>
        <p:nvSpPr>
          <p:cNvPr id="43" name="TextBox 42"/>
          <p:cNvSpPr txBox="1"/>
          <p:nvPr/>
        </p:nvSpPr>
        <p:spPr>
          <a:xfrm>
            <a:off x="0" y="6273225"/>
            <a:ext cx="9144000" cy="584775"/>
          </a:xfrm>
          <a:prstGeom prst="rect">
            <a:avLst/>
          </a:prstGeom>
          <a:noFill/>
        </p:spPr>
        <p:txBody>
          <a:bodyPr wrap="square" rtlCol="0">
            <a:spAutoFit/>
          </a:bodyPr>
          <a:lstStyle/>
          <a:p>
            <a:r>
              <a:rPr lang="en-US" sz="1600" b="0" i="1" dirty="0" smtClean="0">
                <a:latin typeface="Trebuchet MS" pitchFamily="34" charset="0"/>
              </a:rPr>
              <a:t> Barbara Tillett, “Building Blocks for the Future: Making Controlled Vocabularies Available for the Semantic Web”, NETSL, 2010-04-15	</a:t>
            </a:r>
            <a:endParaRPr lang="en-US" sz="1600" b="0" i="1" dirty="0">
              <a:latin typeface="Trebuchet MS"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a:xfrm>
            <a:off x="457200" y="228600"/>
            <a:ext cx="8077200" cy="685800"/>
          </a:xfrm>
        </p:spPr>
        <p:txBody>
          <a:bodyPr anchor="ctr"/>
          <a:lstStyle/>
          <a:p>
            <a:pPr algn="ctr" eaLnBrk="1" hangingPunct="1"/>
            <a:r>
              <a:rPr lang="es-MX" sz="3600" dirty="0" err="1" smtClean="0">
                <a:ea typeface="ＭＳ Ｐゴシック" pitchFamily="34" charset="-128"/>
              </a:rPr>
              <a:t>Switching</a:t>
            </a:r>
            <a:r>
              <a:rPr lang="es-MX" sz="3600" dirty="0" smtClean="0">
                <a:ea typeface="ＭＳ Ｐゴシック" pitchFamily="34" charset="-128"/>
              </a:rPr>
              <a:t>  </a:t>
            </a:r>
            <a:r>
              <a:rPr lang="es-MX" sz="3600" dirty="0" err="1" smtClean="0">
                <a:ea typeface="ＭＳ Ｐゴシック" pitchFamily="34" charset="-128"/>
              </a:rPr>
              <a:t>Languages</a:t>
            </a:r>
            <a:endParaRPr lang="es-MX" sz="3600" dirty="0" smtClean="0">
              <a:ea typeface="ＭＳ Ｐゴシック" pitchFamily="34" charset="-128"/>
            </a:endParaRPr>
          </a:p>
        </p:txBody>
      </p:sp>
      <p:sp>
        <p:nvSpPr>
          <p:cNvPr id="52228" name="TextBox 4"/>
          <p:cNvSpPr txBox="1">
            <a:spLocks noChangeArrowheads="1"/>
          </p:cNvSpPr>
          <p:nvPr/>
        </p:nvSpPr>
        <p:spPr bwMode="auto">
          <a:xfrm>
            <a:off x="4953000" y="1752600"/>
            <a:ext cx="1295400" cy="495300"/>
          </a:xfrm>
          <a:prstGeom prst="rect">
            <a:avLst/>
          </a:prstGeom>
          <a:noFill/>
          <a:ln w="38100">
            <a:solidFill>
              <a:srgbClr val="0000FF"/>
            </a:solidFill>
            <a:miter lim="800000"/>
            <a:headEnd/>
            <a:tailEnd/>
          </a:ln>
        </p:spPr>
        <p:txBody>
          <a:bodyPr>
            <a:spAutoFit/>
          </a:bodyPr>
          <a:lstStyle/>
          <a:p>
            <a:r>
              <a:rPr lang="es-MX" sz="2400" dirty="0">
                <a:latin typeface="Corbel" pitchFamily="34" charset="0"/>
                <a:ea typeface="ＭＳ Ｐゴシック" pitchFamily="34" charset="-128"/>
              </a:rPr>
              <a:t>Hamlet</a:t>
            </a:r>
          </a:p>
        </p:txBody>
      </p:sp>
      <p:sp>
        <p:nvSpPr>
          <p:cNvPr id="52229" name="TextBox 5"/>
          <p:cNvSpPr txBox="1">
            <a:spLocks noChangeArrowheads="1"/>
          </p:cNvSpPr>
          <p:nvPr/>
        </p:nvSpPr>
        <p:spPr bwMode="auto">
          <a:xfrm>
            <a:off x="6781800" y="4975225"/>
            <a:ext cx="2133600" cy="434975"/>
          </a:xfrm>
          <a:prstGeom prst="rect">
            <a:avLst/>
          </a:prstGeom>
          <a:noFill/>
          <a:ln w="38100">
            <a:solidFill>
              <a:srgbClr val="FF6600"/>
            </a:solidFill>
            <a:miter lim="800000"/>
            <a:headEnd/>
            <a:tailEnd/>
          </a:ln>
        </p:spPr>
        <p:txBody>
          <a:bodyPr>
            <a:spAutoFit/>
          </a:bodyPr>
          <a:lstStyle/>
          <a:p>
            <a:r>
              <a:rPr lang="es-MX" sz="2000">
                <a:latin typeface="Corbel" pitchFamily="34" charset="0"/>
                <a:ea typeface="ＭＳ Ｐゴシック" pitchFamily="34" charset="-128"/>
              </a:rPr>
              <a:t>México, D.F. 2008</a:t>
            </a:r>
          </a:p>
        </p:txBody>
      </p:sp>
      <p:sp>
        <p:nvSpPr>
          <p:cNvPr id="52230" name="TextBox 7"/>
          <p:cNvSpPr txBox="1">
            <a:spLocks noChangeArrowheads="1"/>
          </p:cNvSpPr>
          <p:nvPr/>
        </p:nvSpPr>
        <p:spPr bwMode="auto">
          <a:xfrm>
            <a:off x="5715000" y="2362200"/>
            <a:ext cx="1143000" cy="495300"/>
          </a:xfrm>
          <a:prstGeom prst="rect">
            <a:avLst/>
          </a:prstGeom>
          <a:noFill/>
          <a:ln w="38100">
            <a:solidFill>
              <a:srgbClr val="339966"/>
            </a:solidFill>
            <a:miter lim="800000"/>
            <a:headEnd/>
            <a:tailEnd/>
          </a:ln>
        </p:spPr>
        <p:txBody>
          <a:bodyPr>
            <a:spAutoFit/>
          </a:bodyPr>
          <a:lstStyle/>
          <a:p>
            <a:r>
              <a:rPr lang="es-MX" sz="2400" dirty="0">
                <a:solidFill>
                  <a:srgbClr val="FF3300"/>
                </a:solidFill>
                <a:latin typeface="Corbel" pitchFamily="34" charset="0"/>
                <a:ea typeface="ＭＳ Ｐゴシック" pitchFamily="34" charset="-128"/>
              </a:rPr>
              <a:t>Inglés</a:t>
            </a:r>
          </a:p>
        </p:txBody>
      </p:sp>
      <p:sp>
        <p:nvSpPr>
          <p:cNvPr id="52231" name="TextBox 34"/>
          <p:cNvSpPr txBox="1">
            <a:spLocks noChangeArrowheads="1"/>
          </p:cNvSpPr>
          <p:nvPr/>
        </p:nvSpPr>
        <p:spPr bwMode="auto">
          <a:xfrm>
            <a:off x="5715000" y="4152900"/>
            <a:ext cx="1295400" cy="495300"/>
          </a:xfrm>
          <a:prstGeom prst="rect">
            <a:avLst/>
          </a:prstGeom>
          <a:noFill/>
          <a:ln w="38100">
            <a:solidFill>
              <a:srgbClr val="339966"/>
            </a:solidFill>
            <a:miter lim="800000"/>
            <a:headEnd/>
            <a:tailEnd/>
          </a:ln>
        </p:spPr>
        <p:txBody>
          <a:bodyPr>
            <a:spAutoFit/>
          </a:bodyPr>
          <a:lstStyle/>
          <a:p>
            <a:r>
              <a:rPr lang="es-MX" sz="2400">
                <a:solidFill>
                  <a:srgbClr val="FF3300"/>
                </a:solidFill>
                <a:latin typeface="Corbel" pitchFamily="34" charset="0"/>
                <a:ea typeface="ＭＳ Ｐゴシック" pitchFamily="34" charset="-128"/>
              </a:rPr>
              <a:t>Español</a:t>
            </a:r>
          </a:p>
        </p:txBody>
      </p:sp>
      <p:sp>
        <p:nvSpPr>
          <p:cNvPr id="52232" name="TextBox 36"/>
          <p:cNvSpPr txBox="1">
            <a:spLocks noChangeArrowheads="1"/>
          </p:cNvSpPr>
          <p:nvPr/>
        </p:nvSpPr>
        <p:spPr bwMode="auto">
          <a:xfrm>
            <a:off x="5715000" y="2971800"/>
            <a:ext cx="1295400" cy="495300"/>
          </a:xfrm>
          <a:prstGeom prst="rect">
            <a:avLst/>
          </a:prstGeom>
          <a:noFill/>
          <a:ln w="38100">
            <a:solidFill>
              <a:srgbClr val="339966"/>
            </a:solidFill>
            <a:miter lim="800000"/>
            <a:headEnd/>
            <a:tailEnd/>
          </a:ln>
        </p:spPr>
        <p:txBody>
          <a:bodyPr>
            <a:spAutoFit/>
          </a:bodyPr>
          <a:lstStyle/>
          <a:p>
            <a:r>
              <a:rPr lang="es-MX" sz="2400">
                <a:solidFill>
                  <a:srgbClr val="FF3300"/>
                </a:solidFill>
                <a:latin typeface="Corbel" pitchFamily="34" charset="0"/>
                <a:ea typeface="ＭＳ Ｐゴシック" pitchFamily="34" charset="-128"/>
              </a:rPr>
              <a:t>Francés</a:t>
            </a:r>
          </a:p>
        </p:txBody>
      </p:sp>
      <p:sp>
        <p:nvSpPr>
          <p:cNvPr id="52233" name="TextBox 37"/>
          <p:cNvSpPr txBox="1">
            <a:spLocks noChangeArrowheads="1"/>
          </p:cNvSpPr>
          <p:nvPr/>
        </p:nvSpPr>
        <p:spPr bwMode="auto">
          <a:xfrm>
            <a:off x="5715000" y="3543300"/>
            <a:ext cx="1219200" cy="495300"/>
          </a:xfrm>
          <a:prstGeom prst="rect">
            <a:avLst/>
          </a:prstGeom>
          <a:noFill/>
          <a:ln w="38100">
            <a:solidFill>
              <a:srgbClr val="339966"/>
            </a:solidFill>
            <a:miter lim="800000"/>
            <a:headEnd/>
            <a:tailEnd/>
          </a:ln>
        </p:spPr>
        <p:txBody>
          <a:bodyPr>
            <a:spAutoFit/>
          </a:bodyPr>
          <a:lstStyle/>
          <a:p>
            <a:r>
              <a:rPr lang="es-MX" sz="2400">
                <a:solidFill>
                  <a:srgbClr val="FF3300"/>
                </a:solidFill>
                <a:latin typeface="Corbel" pitchFamily="34" charset="0"/>
                <a:ea typeface="ＭＳ Ｐゴシック" pitchFamily="34" charset="-128"/>
              </a:rPr>
              <a:t>Alemán</a:t>
            </a:r>
          </a:p>
        </p:txBody>
      </p:sp>
      <p:sp>
        <p:nvSpPr>
          <p:cNvPr id="52234" name="TextBox 40"/>
          <p:cNvSpPr txBox="1">
            <a:spLocks noChangeArrowheads="1"/>
          </p:cNvSpPr>
          <p:nvPr/>
        </p:nvSpPr>
        <p:spPr bwMode="auto">
          <a:xfrm>
            <a:off x="6477000" y="1219200"/>
            <a:ext cx="1981200" cy="495300"/>
          </a:xfrm>
          <a:prstGeom prst="rect">
            <a:avLst/>
          </a:prstGeom>
          <a:noFill/>
          <a:ln w="38100">
            <a:solidFill>
              <a:srgbClr val="CC0099"/>
            </a:solidFill>
            <a:miter lim="800000"/>
            <a:headEnd/>
            <a:tailEnd/>
          </a:ln>
        </p:spPr>
        <p:txBody>
          <a:bodyPr>
            <a:spAutoFit/>
          </a:bodyPr>
          <a:lstStyle/>
          <a:p>
            <a:r>
              <a:rPr lang="es-MX" sz="2400" dirty="0">
                <a:latin typeface="Corbel" pitchFamily="34" charset="0"/>
                <a:ea typeface="ＭＳ Ｐゴシック" pitchFamily="34" charset="-128"/>
              </a:rPr>
              <a:t>Shakespeare</a:t>
            </a:r>
          </a:p>
        </p:txBody>
      </p:sp>
      <p:cxnSp>
        <p:nvCxnSpPr>
          <p:cNvPr id="52235" name="Shape 45"/>
          <p:cNvCxnSpPr>
            <a:cxnSpLocks noChangeShapeType="1"/>
            <a:stCxn id="52234" idx="1"/>
            <a:endCxn id="52228" idx="0"/>
          </p:cNvCxnSpPr>
          <p:nvPr/>
        </p:nvCxnSpPr>
        <p:spPr bwMode="auto">
          <a:xfrm rot="10800000" flipV="1">
            <a:off x="5600700" y="1466850"/>
            <a:ext cx="857250" cy="266700"/>
          </a:xfrm>
          <a:prstGeom prst="curvedConnector2">
            <a:avLst/>
          </a:prstGeom>
          <a:noFill/>
          <a:ln w="38100">
            <a:solidFill>
              <a:schemeClr val="bg2"/>
            </a:solidFill>
            <a:round/>
            <a:headEnd/>
            <a:tailEnd/>
          </a:ln>
        </p:spPr>
      </p:cxnSp>
      <p:cxnSp>
        <p:nvCxnSpPr>
          <p:cNvPr id="52236" name="Shape 47"/>
          <p:cNvCxnSpPr>
            <a:cxnSpLocks noChangeShapeType="1"/>
            <a:stCxn id="52228" idx="2"/>
            <a:endCxn id="52230" idx="1"/>
          </p:cNvCxnSpPr>
          <p:nvPr/>
        </p:nvCxnSpPr>
        <p:spPr bwMode="auto">
          <a:xfrm rot="16200000" flipH="1">
            <a:off x="5476875" y="2390775"/>
            <a:ext cx="342900" cy="95250"/>
          </a:xfrm>
          <a:prstGeom prst="bentConnector2">
            <a:avLst/>
          </a:prstGeom>
          <a:noFill/>
          <a:ln w="38100">
            <a:solidFill>
              <a:schemeClr val="tx1"/>
            </a:solidFill>
            <a:miter lim="800000"/>
            <a:headEnd/>
            <a:tailEnd/>
          </a:ln>
        </p:spPr>
      </p:cxnSp>
      <p:cxnSp>
        <p:nvCxnSpPr>
          <p:cNvPr id="50" name="Shape 49"/>
          <p:cNvCxnSpPr>
            <a:cxnSpLocks noChangeShapeType="1"/>
            <a:stCxn id="52228" idx="2"/>
            <a:endCxn id="52232" idx="1"/>
          </p:cNvCxnSpPr>
          <p:nvPr/>
        </p:nvCxnSpPr>
        <p:spPr bwMode="auto">
          <a:xfrm rot="16200000" flipH="1">
            <a:off x="5172075" y="2695575"/>
            <a:ext cx="952500" cy="95250"/>
          </a:xfrm>
          <a:prstGeom prst="bentConnector2">
            <a:avLst/>
          </a:prstGeom>
          <a:noFill/>
          <a:ln w="25400">
            <a:solidFill>
              <a:schemeClr val="tx1"/>
            </a:solidFill>
            <a:miter lim="800000"/>
            <a:headEnd/>
            <a:tailEnd/>
          </a:ln>
          <a:effectLst>
            <a:outerShdw blurRad="63500" dist="20000" dir="5400000" rotWithShape="0">
              <a:srgbClr val="000000">
                <a:alpha val="37999"/>
              </a:srgbClr>
            </a:outerShdw>
          </a:effectLst>
        </p:spPr>
      </p:cxnSp>
      <p:cxnSp>
        <p:nvCxnSpPr>
          <p:cNvPr id="52" name="Shape 51"/>
          <p:cNvCxnSpPr>
            <a:cxnSpLocks noChangeShapeType="1"/>
            <a:stCxn id="52228" idx="2"/>
            <a:endCxn id="52233" idx="1"/>
          </p:cNvCxnSpPr>
          <p:nvPr/>
        </p:nvCxnSpPr>
        <p:spPr bwMode="auto">
          <a:xfrm rot="16200000" flipH="1">
            <a:off x="4886325" y="2981325"/>
            <a:ext cx="1524000" cy="95250"/>
          </a:xfrm>
          <a:prstGeom prst="bentConnector2">
            <a:avLst/>
          </a:prstGeom>
          <a:noFill/>
          <a:ln w="25400">
            <a:solidFill>
              <a:schemeClr val="tx1"/>
            </a:solidFill>
            <a:miter lim="800000"/>
            <a:headEnd/>
            <a:tailEnd/>
          </a:ln>
          <a:effectLst>
            <a:outerShdw blurRad="63500" dist="20000" dir="5400000" rotWithShape="0">
              <a:srgbClr val="000000">
                <a:alpha val="37999"/>
              </a:srgbClr>
            </a:outerShdw>
          </a:effectLst>
        </p:spPr>
      </p:cxnSp>
      <p:cxnSp>
        <p:nvCxnSpPr>
          <p:cNvPr id="54" name="Shape 53"/>
          <p:cNvCxnSpPr>
            <a:cxnSpLocks noChangeShapeType="1"/>
            <a:stCxn id="52228" idx="2"/>
            <a:endCxn id="52231" idx="1"/>
          </p:cNvCxnSpPr>
          <p:nvPr/>
        </p:nvCxnSpPr>
        <p:spPr bwMode="auto">
          <a:xfrm rot="16200000" flipH="1">
            <a:off x="4581525" y="3286125"/>
            <a:ext cx="2133600" cy="95250"/>
          </a:xfrm>
          <a:prstGeom prst="bentConnector2">
            <a:avLst/>
          </a:prstGeom>
          <a:noFill/>
          <a:ln w="25400">
            <a:solidFill>
              <a:schemeClr val="bg2"/>
            </a:solidFill>
            <a:miter lim="800000"/>
            <a:headEnd/>
            <a:tailEnd/>
          </a:ln>
          <a:effectLst>
            <a:outerShdw blurRad="63500" dist="20000" dir="5400000" rotWithShape="0">
              <a:srgbClr val="000000">
                <a:alpha val="37999"/>
              </a:srgbClr>
            </a:outerShdw>
          </a:effectLst>
        </p:spPr>
      </p:cxnSp>
      <p:cxnSp>
        <p:nvCxnSpPr>
          <p:cNvPr id="56" name="Shape 55"/>
          <p:cNvCxnSpPr>
            <a:cxnSpLocks noChangeShapeType="1"/>
            <a:stCxn id="52231" idx="2"/>
            <a:endCxn id="52229" idx="1"/>
          </p:cNvCxnSpPr>
          <p:nvPr/>
        </p:nvCxnSpPr>
        <p:spPr bwMode="auto">
          <a:xfrm rot="16200000" flipH="1">
            <a:off x="6299993" y="4729957"/>
            <a:ext cx="525463" cy="400050"/>
          </a:xfrm>
          <a:prstGeom prst="bentConnector2">
            <a:avLst/>
          </a:prstGeom>
          <a:noFill/>
          <a:ln w="25400">
            <a:solidFill>
              <a:schemeClr val="bg2"/>
            </a:solidFill>
            <a:miter lim="800000"/>
            <a:headEnd/>
            <a:tailEnd/>
          </a:ln>
          <a:effectLst>
            <a:outerShdw blurRad="63500" dist="20000" dir="5400000" rotWithShape="0">
              <a:srgbClr val="000000">
                <a:alpha val="37999"/>
              </a:srgbClr>
            </a:outerShdw>
          </a:effectLst>
        </p:spPr>
      </p:cxnSp>
      <p:sp>
        <p:nvSpPr>
          <p:cNvPr id="52241" name="TextBox 57"/>
          <p:cNvSpPr txBox="1">
            <a:spLocks noChangeArrowheads="1"/>
          </p:cNvSpPr>
          <p:nvPr/>
        </p:nvSpPr>
        <p:spPr bwMode="auto">
          <a:xfrm>
            <a:off x="3124200" y="5410200"/>
            <a:ext cx="3951288" cy="923330"/>
          </a:xfrm>
          <a:prstGeom prst="rect">
            <a:avLst/>
          </a:prstGeom>
          <a:noFill/>
          <a:ln w="38100">
            <a:solidFill>
              <a:srgbClr val="FF0000"/>
            </a:solidFill>
            <a:miter lim="800000"/>
            <a:headEnd/>
            <a:tailEnd/>
          </a:ln>
        </p:spPr>
        <p:txBody>
          <a:bodyPr>
            <a:spAutoFit/>
          </a:bodyPr>
          <a:lstStyle/>
          <a:p>
            <a:r>
              <a:rPr lang="es-MX" sz="1800" b="1" dirty="0">
                <a:latin typeface="Corbel" pitchFamily="34" charset="0"/>
                <a:ea typeface="ＭＳ Ｐゴシック" pitchFamily="34" charset="-128"/>
              </a:rPr>
              <a:t>Library of </a:t>
            </a:r>
            <a:r>
              <a:rPr lang="es-MX" sz="1800" b="1" dirty="0" err="1">
                <a:latin typeface="Corbel" pitchFamily="34" charset="0"/>
                <a:ea typeface="ＭＳ Ｐゴシック" pitchFamily="34" charset="-128"/>
              </a:rPr>
              <a:t>Congress</a:t>
            </a:r>
            <a:endParaRPr lang="es-MX" sz="1800" b="1" dirty="0">
              <a:latin typeface="Corbel" pitchFamily="34" charset="0"/>
              <a:ea typeface="ＭＳ Ｐゴシック" pitchFamily="34" charset="-128"/>
            </a:endParaRPr>
          </a:p>
          <a:p>
            <a:r>
              <a:rPr lang="es-MX" sz="1800" b="1" dirty="0">
                <a:latin typeface="Corbel" pitchFamily="34" charset="0"/>
                <a:ea typeface="ＭＳ Ｐゴシック" pitchFamily="34" charset="-128"/>
              </a:rPr>
              <a:t>Copia 1</a:t>
            </a:r>
          </a:p>
          <a:p>
            <a:r>
              <a:rPr lang="es-MX" sz="1800" dirty="0">
                <a:latin typeface="Corbel" pitchFamily="34" charset="0"/>
                <a:ea typeface="ＭＳ Ｐゴシック" pitchFamily="34" charset="-128"/>
              </a:rPr>
              <a:t>Encuadernación en piel color verde</a:t>
            </a:r>
          </a:p>
        </p:txBody>
      </p:sp>
      <p:cxnSp>
        <p:nvCxnSpPr>
          <p:cNvPr id="60" name="Shape 59"/>
          <p:cNvCxnSpPr>
            <a:cxnSpLocks noChangeShapeType="1"/>
            <a:stCxn id="52229" idx="2"/>
            <a:endCxn id="52241" idx="3"/>
          </p:cNvCxnSpPr>
          <p:nvPr/>
        </p:nvCxnSpPr>
        <p:spPr bwMode="auto">
          <a:xfrm rot="5400000">
            <a:off x="7231212" y="5254476"/>
            <a:ext cx="461665" cy="773112"/>
          </a:xfrm>
          <a:prstGeom prst="bentConnector2">
            <a:avLst/>
          </a:prstGeom>
          <a:noFill/>
          <a:ln w="25400">
            <a:solidFill>
              <a:schemeClr val="bg2"/>
            </a:solidFill>
            <a:miter lim="800000"/>
            <a:headEnd/>
            <a:tailEnd/>
          </a:ln>
          <a:effectLst>
            <a:outerShdw blurRad="63500" dist="20000" dir="5400000" rotWithShape="0">
              <a:srgbClr val="000000">
                <a:alpha val="37999"/>
              </a:srgbClr>
            </a:outerShdw>
          </a:effectLst>
        </p:spPr>
      </p:cxnSp>
      <p:sp>
        <p:nvSpPr>
          <p:cNvPr id="52243" name="TextBox 4"/>
          <p:cNvSpPr txBox="1">
            <a:spLocks noChangeArrowheads="1"/>
          </p:cNvSpPr>
          <p:nvPr/>
        </p:nvSpPr>
        <p:spPr bwMode="auto">
          <a:xfrm>
            <a:off x="7380287" y="2438400"/>
            <a:ext cx="1458913" cy="860425"/>
          </a:xfrm>
          <a:prstGeom prst="rect">
            <a:avLst/>
          </a:prstGeom>
          <a:noFill/>
          <a:ln w="38100">
            <a:solidFill>
              <a:srgbClr val="0000FF"/>
            </a:solidFill>
            <a:miter lim="800000"/>
            <a:headEnd/>
            <a:tailEnd/>
          </a:ln>
        </p:spPr>
        <p:txBody>
          <a:bodyPr wrap="square">
            <a:spAutoFit/>
          </a:bodyPr>
          <a:lstStyle/>
          <a:p>
            <a:r>
              <a:rPr lang="es-MX" sz="2400" dirty="0">
                <a:latin typeface="Corbel" pitchFamily="34" charset="0"/>
                <a:ea typeface="ＭＳ Ｐゴシック" pitchFamily="34" charset="-128"/>
              </a:rPr>
              <a:t>Romeo y</a:t>
            </a:r>
          </a:p>
          <a:p>
            <a:r>
              <a:rPr lang="es-MX" sz="2400" dirty="0">
                <a:latin typeface="Corbel" pitchFamily="34" charset="0"/>
                <a:ea typeface="ＭＳ Ｐゴシック" pitchFamily="34" charset="-128"/>
              </a:rPr>
              <a:t>Julieta</a:t>
            </a:r>
          </a:p>
        </p:txBody>
      </p:sp>
      <p:cxnSp>
        <p:nvCxnSpPr>
          <p:cNvPr id="2" name="Shape 45"/>
          <p:cNvCxnSpPr>
            <a:cxnSpLocks noChangeShapeType="1"/>
            <a:stCxn id="52243" idx="0"/>
            <a:endCxn id="52234" idx="2"/>
          </p:cNvCxnSpPr>
          <p:nvPr/>
        </p:nvCxnSpPr>
        <p:spPr bwMode="auto">
          <a:xfrm rot="16200000" flipV="1">
            <a:off x="7426722" y="1755378"/>
            <a:ext cx="723900" cy="642144"/>
          </a:xfrm>
          <a:prstGeom prst="curvedConnector3">
            <a:avLst>
              <a:gd name="adj1" fmla="val 50000"/>
            </a:avLst>
          </a:prstGeom>
          <a:noFill/>
          <a:ln w="25400">
            <a:solidFill>
              <a:schemeClr val="bg2"/>
            </a:solidFill>
            <a:round/>
            <a:headEnd/>
            <a:tailEnd/>
          </a:ln>
          <a:effectLst>
            <a:outerShdw blurRad="63500" dist="20000" dir="5400000" rotWithShape="0">
              <a:srgbClr val="000000">
                <a:alpha val="37999"/>
              </a:srgbClr>
            </a:outerShdw>
          </a:effectLst>
        </p:spPr>
      </p:cxnSp>
      <p:sp>
        <p:nvSpPr>
          <p:cNvPr id="52245" name="Text Box 22"/>
          <p:cNvSpPr txBox="1">
            <a:spLocks noChangeArrowheads="1"/>
          </p:cNvSpPr>
          <p:nvPr/>
        </p:nvSpPr>
        <p:spPr bwMode="auto">
          <a:xfrm>
            <a:off x="1508125" y="1408113"/>
            <a:ext cx="1463675" cy="369332"/>
          </a:xfrm>
          <a:prstGeom prst="rect">
            <a:avLst/>
          </a:prstGeom>
          <a:noFill/>
          <a:ln w="38100">
            <a:solidFill>
              <a:srgbClr val="CC0099"/>
            </a:solidFill>
            <a:miter lim="800000"/>
            <a:headEnd/>
            <a:tailEnd/>
          </a:ln>
        </p:spPr>
        <p:txBody>
          <a:bodyPr>
            <a:spAutoFit/>
          </a:bodyPr>
          <a:lstStyle/>
          <a:p>
            <a:r>
              <a:rPr lang="es-MX" sz="1800" dirty="0" err="1">
                <a:latin typeface="Corbel" pitchFamily="34" charset="0"/>
                <a:ea typeface="ＭＳ Ｐゴシック" pitchFamily="34" charset="-128"/>
              </a:rPr>
              <a:t>Stoppard</a:t>
            </a:r>
            <a:endParaRPr lang="es-MX" sz="1800" dirty="0">
              <a:latin typeface="Corbel" pitchFamily="34" charset="0"/>
              <a:ea typeface="ＭＳ Ｐゴシック" pitchFamily="34" charset="-128"/>
            </a:endParaRPr>
          </a:p>
        </p:txBody>
      </p:sp>
      <p:sp>
        <p:nvSpPr>
          <p:cNvPr id="52246" name="Text Box 23"/>
          <p:cNvSpPr txBox="1">
            <a:spLocks noChangeArrowheads="1"/>
          </p:cNvSpPr>
          <p:nvPr/>
        </p:nvSpPr>
        <p:spPr bwMode="auto">
          <a:xfrm>
            <a:off x="746125" y="2093913"/>
            <a:ext cx="184150" cy="461962"/>
          </a:xfrm>
          <a:prstGeom prst="rect">
            <a:avLst/>
          </a:prstGeom>
          <a:noFill/>
          <a:ln w="9525">
            <a:noFill/>
            <a:miter lim="800000"/>
            <a:headEnd/>
            <a:tailEnd/>
          </a:ln>
        </p:spPr>
        <p:txBody>
          <a:bodyPr wrap="none">
            <a:spAutoFit/>
          </a:bodyPr>
          <a:lstStyle/>
          <a:p>
            <a:endParaRPr lang="es-MX" sz="2400">
              <a:latin typeface="Corbel" pitchFamily="34" charset="0"/>
              <a:ea typeface="ＭＳ Ｐゴシック" pitchFamily="34" charset="-128"/>
            </a:endParaRPr>
          </a:p>
        </p:txBody>
      </p:sp>
      <p:sp>
        <p:nvSpPr>
          <p:cNvPr id="52247" name="Text Box 24"/>
          <p:cNvSpPr txBox="1">
            <a:spLocks noChangeArrowheads="1"/>
          </p:cNvSpPr>
          <p:nvPr/>
        </p:nvSpPr>
        <p:spPr bwMode="auto">
          <a:xfrm>
            <a:off x="457200" y="2170113"/>
            <a:ext cx="3192463" cy="646331"/>
          </a:xfrm>
          <a:prstGeom prst="rect">
            <a:avLst/>
          </a:prstGeom>
          <a:noFill/>
          <a:ln w="38100">
            <a:solidFill>
              <a:srgbClr val="0000FF"/>
            </a:solidFill>
            <a:miter lim="800000"/>
            <a:headEnd/>
            <a:tailEnd/>
          </a:ln>
        </p:spPr>
        <p:txBody>
          <a:bodyPr>
            <a:spAutoFit/>
          </a:bodyPr>
          <a:lstStyle/>
          <a:p>
            <a:r>
              <a:rPr lang="es-MX" sz="1800" dirty="0" err="1">
                <a:latin typeface="Corbel" pitchFamily="34" charset="0"/>
                <a:ea typeface="ＭＳ Ｐゴシック" pitchFamily="34" charset="-128"/>
              </a:rPr>
              <a:t>Rosencrantz</a:t>
            </a:r>
            <a:r>
              <a:rPr lang="es-MX" sz="1800" dirty="0">
                <a:latin typeface="Corbel" pitchFamily="34" charset="0"/>
                <a:ea typeface="ＭＳ Ｐゴシック" pitchFamily="34" charset="-128"/>
              </a:rPr>
              <a:t> &amp; </a:t>
            </a:r>
            <a:r>
              <a:rPr lang="es-MX" sz="1800" dirty="0" err="1">
                <a:latin typeface="Corbel" pitchFamily="34" charset="0"/>
                <a:ea typeface="ＭＳ Ｐゴシック" pitchFamily="34" charset="-128"/>
              </a:rPr>
              <a:t>Guildenstern</a:t>
            </a:r>
            <a:r>
              <a:rPr lang="es-MX" sz="1800" dirty="0">
                <a:latin typeface="Corbel" pitchFamily="34" charset="0"/>
                <a:ea typeface="ＭＳ Ｐゴシック" pitchFamily="34" charset="-128"/>
              </a:rPr>
              <a:t> Are </a:t>
            </a:r>
            <a:r>
              <a:rPr lang="es-MX" sz="1800" dirty="0" err="1">
                <a:latin typeface="Corbel" pitchFamily="34" charset="0"/>
                <a:ea typeface="ＭＳ Ｐゴシック" pitchFamily="34" charset="-128"/>
              </a:rPr>
              <a:t>Dead</a:t>
            </a:r>
            <a:endParaRPr lang="es-MX" sz="1800" dirty="0">
              <a:latin typeface="Corbel" pitchFamily="34" charset="0"/>
              <a:ea typeface="ＭＳ Ｐゴシック" pitchFamily="34" charset="-128"/>
            </a:endParaRPr>
          </a:p>
        </p:txBody>
      </p:sp>
      <p:sp>
        <p:nvSpPr>
          <p:cNvPr id="52248" name="Text Box 27"/>
          <p:cNvSpPr txBox="1">
            <a:spLocks noChangeArrowheads="1"/>
          </p:cNvSpPr>
          <p:nvPr/>
        </p:nvSpPr>
        <p:spPr bwMode="auto">
          <a:xfrm flipV="1">
            <a:off x="5100677" y="3124200"/>
            <a:ext cx="553998" cy="853439"/>
          </a:xfrm>
          <a:prstGeom prst="rect">
            <a:avLst/>
          </a:prstGeom>
          <a:noFill/>
          <a:ln w="9525">
            <a:noFill/>
            <a:miter lim="800000"/>
            <a:headEnd/>
            <a:tailEnd/>
          </a:ln>
        </p:spPr>
        <p:txBody>
          <a:bodyPr vert="eaVert" wrap="none">
            <a:spAutoFit/>
          </a:bodyPr>
          <a:lstStyle/>
          <a:p>
            <a:r>
              <a:rPr lang="es-MX" sz="2400" dirty="0">
                <a:solidFill>
                  <a:schemeClr val="accent2"/>
                </a:solidFill>
                <a:latin typeface="Corbel" pitchFamily="34" charset="0"/>
                <a:ea typeface="ＭＳ Ｐゴシック" pitchFamily="34" charset="-128"/>
              </a:rPr>
              <a:t>Texto</a:t>
            </a:r>
          </a:p>
        </p:txBody>
      </p:sp>
      <p:sp>
        <p:nvSpPr>
          <p:cNvPr id="52249" name="Text Box 29"/>
          <p:cNvSpPr txBox="1">
            <a:spLocks noChangeArrowheads="1"/>
          </p:cNvSpPr>
          <p:nvPr/>
        </p:nvSpPr>
        <p:spPr bwMode="auto">
          <a:xfrm>
            <a:off x="1524001" y="3352800"/>
            <a:ext cx="1600200" cy="822960"/>
          </a:xfrm>
          <a:prstGeom prst="rect">
            <a:avLst/>
          </a:prstGeom>
          <a:noFill/>
          <a:ln w="38100">
            <a:solidFill>
              <a:srgbClr val="0000FF"/>
            </a:solidFill>
            <a:miter lim="800000"/>
            <a:headEnd/>
            <a:tailEnd/>
          </a:ln>
        </p:spPr>
        <p:txBody>
          <a:bodyPr wrap="square">
            <a:spAutoFit/>
          </a:bodyPr>
          <a:lstStyle/>
          <a:p>
            <a:r>
              <a:rPr lang="es-MX" sz="1800" dirty="0">
                <a:latin typeface="Corbel" pitchFamily="34" charset="0"/>
                <a:ea typeface="ＭＳ Ｐゴシック" pitchFamily="34" charset="-128"/>
              </a:rPr>
              <a:t>Películas …</a:t>
            </a:r>
          </a:p>
        </p:txBody>
      </p:sp>
      <p:sp>
        <p:nvSpPr>
          <p:cNvPr id="52250" name="Text Box 30"/>
          <p:cNvSpPr txBox="1">
            <a:spLocks noChangeArrowheads="1"/>
          </p:cNvSpPr>
          <p:nvPr/>
        </p:nvSpPr>
        <p:spPr bwMode="auto">
          <a:xfrm rot="-1554391">
            <a:off x="3323077" y="1901021"/>
            <a:ext cx="1681871" cy="954107"/>
          </a:xfrm>
          <a:prstGeom prst="rect">
            <a:avLst/>
          </a:prstGeom>
          <a:noFill/>
          <a:ln w="9525">
            <a:noFill/>
            <a:miter lim="800000"/>
            <a:headEnd/>
            <a:tailEnd/>
          </a:ln>
        </p:spPr>
        <p:txBody>
          <a:bodyPr wrap="none">
            <a:spAutoFit/>
          </a:bodyPr>
          <a:lstStyle/>
          <a:p>
            <a:pPr algn="ctr"/>
            <a:r>
              <a:rPr lang="es-MX" sz="2800" dirty="0">
                <a:solidFill>
                  <a:schemeClr val="accent2"/>
                </a:solidFill>
                <a:latin typeface="Corbel" pitchFamily="34" charset="0"/>
                <a:ea typeface="ＭＳ Ｐゴシック" pitchFamily="34" charset="-128"/>
              </a:rPr>
              <a:t>Obras </a:t>
            </a:r>
          </a:p>
          <a:p>
            <a:pPr algn="ctr"/>
            <a:r>
              <a:rPr lang="es-MX" sz="2800" dirty="0">
                <a:solidFill>
                  <a:schemeClr val="accent2"/>
                </a:solidFill>
                <a:latin typeface="Corbel" pitchFamily="34" charset="0"/>
                <a:ea typeface="ＭＳ Ｐゴシック" pitchFamily="34" charset="-128"/>
              </a:rPr>
              <a:t>derivadas</a:t>
            </a:r>
          </a:p>
        </p:txBody>
      </p:sp>
      <p:cxnSp>
        <p:nvCxnSpPr>
          <p:cNvPr id="5" name="Shape 45"/>
          <p:cNvCxnSpPr>
            <a:cxnSpLocks noChangeShapeType="1"/>
            <a:stCxn id="52228" idx="1"/>
            <a:endCxn id="52247" idx="3"/>
          </p:cNvCxnSpPr>
          <p:nvPr/>
        </p:nvCxnSpPr>
        <p:spPr bwMode="auto">
          <a:xfrm rot="10800000" flipV="1">
            <a:off x="3649664" y="2000249"/>
            <a:ext cx="1303337" cy="493029"/>
          </a:xfrm>
          <a:prstGeom prst="curvedConnector3">
            <a:avLst>
              <a:gd name="adj1" fmla="val 50000"/>
            </a:avLst>
          </a:prstGeom>
          <a:noFill/>
          <a:ln w="25400">
            <a:solidFill>
              <a:schemeClr val="bg2"/>
            </a:solidFill>
            <a:round/>
            <a:headEnd/>
            <a:tailEnd/>
          </a:ln>
          <a:effectLst>
            <a:outerShdw blurRad="63500" dist="20000" dir="5400000" rotWithShape="0">
              <a:srgbClr val="000000">
                <a:alpha val="37999"/>
              </a:srgbClr>
            </a:outerShdw>
          </a:effectLst>
        </p:spPr>
      </p:cxnSp>
      <p:cxnSp>
        <p:nvCxnSpPr>
          <p:cNvPr id="52252" name="AutoShape 31"/>
          <p:cNvCxnSpPr>
            <a:cxnSpLocks noChangeShapeType="1"/>
            <a:stCxn id="52228" idx="1"/>
            <a:endCxn id="52249" idx="3"/>
          </p:cNvCxnSpPr>
          <p:nvPr/>
        </p:nvCxnSpPr>
        <p:spPr bwMode="auto">
          <a:xfrm rot="10800000" flipV="1">
            <a:off x="3124202" y="2000250"/>
            <a:ext cx="1828799" cy="1764030"/>
          </a:xfrm>
          <a:prstGeom prst="curvedConnector3">
            <a:avLst>
              <a:gd name="adj1" fmla="val 50000"/>
            </a:avLst>
          </a:prstGeom>
          <a:noFill/>
          <a:ln w="25400">
            <a:solidFill>
              <a:schemeClr val="bg2"/>
            </a:solidFill>
            <a:round/>
            <a:headEnd/>
            <a:tailEnd/>
          </a:ln>
        </p:spPr>
      </p:cxnSp>
      <p:cxnSp>
        <p:nvCxnSpPr>
          <p:cNvPr id="52253" name="AutoShape 32"/>
          <p:cNvCxnSpPr>
            <a:cxnSpLocks noChangeShapeType="1"/>
            <a:stCxn id="52245" idx="2"/>
            <a:endCxn id="52247" idx="0"/>
          </p:cNvCxnSpPr>
          <p:nvPr/>
        </p:nvCxnSpPr>
        <p:spPr bwMode="auto">
          <a:xfrm rot="5400000">
            <a:off x="1950364" y="1880514"/>
            <a:ext cx="392668" cy="186531"/>
          </a:xfrm>
          <a:prstGeom prst="straightConnector1">
            <a:avLst/>
          </a:prstGeom>
          <a:noFill/>
          <a:ln w="25400">
            <a:solidFill>
              <a:schemeClr val="bg2"/>
            </a:solidFill>
            <a:round/>
            <a:headEnd/>
            <a:tailEnd/>
          </a:ln>
        </p:spPr>
      </p:cxnSp>
      <p:pic>
        <p:nvPicPr>
          <p:cNvPr id="52254" name="Picture 32" descr="Picture 1"/>
          <p:cNvPicPr>
            <a:picLocks noChangeAspect="1" noChangeArrowheads="1"/>
          </p:cNvPicPr>
          <p:nvPr/>
        </p:nvPicPr>
        <p:blipFill>
          <a:blip r:embed="rId3" cstate="print"/>
          <a:srcRect/>
          <a:stretch>
            <a:fillRect/>
          </a:stretch>
        </p:blipFill>
        <p:spPr bwMode="auto">
          <a:xfrm>
            <a:off x="930275" y="4524375"/>
            <a:ext cx="1912938" cy="1490663"/>
          </a:xfrm>
          <a:prstGeom prst="rect">
            <a:avLst/>
          </a:prstGeom>
          <a:noFill/>
          <a:ln w="9525">
            <a:solidFill>
              <a:srgbClr val="000000"/>
            </a:solidFill>
            <a:miter lim="800000"/>
            <a:headEnd/>
            <a:tailEnd/>
          </a:ln>
        </p:spPr>
      </p:pic>
      <p:cxnSp>
        <p:nvCxnSpPr>
          <p:cNvPr id="52255" name="AutoShape 30"/>
          <p:cNvCxnSpPr>
            <a:cxnSpLocks noChangeShapeType="1"/>
          </p:cNvCxnSpPr>
          <p:nvPr/>
        </p:nvCxnSpPr>
        <p:spPr bwMode="auto">
          <a:xfrm rot="5400000">
            <a:off x="2534444" y="2647156"/>
            <a:ext cx="2908300" cy="2185988"/>
          </a:xfrm>
          <a:prstGeom prst="curvedConnector3">
            <a:avLst>
              <a:gd name="adj1" fmla="val 86773"/>
            </a:avLst>
          </a:prstGeom>
          <a:noFill/>
          <a:ln w="38100">
            <a:solidFill>
              <a:schemeClr val="bg2"/>
            </a:solidFill>
            <a:round/>
            <a:headEnd/>
            <a:tailEnd/>
          </a:ln>
        </p:spPr>
      </p:cxnSp>
      <p:sp>
        <p:nvSpPr>
          <p:cNvPr id="52256" name="Text Box 31"/>
          <p:cNvSpPr txBox="1">
            <a:spLocks noChangeArrowheads="1"/>
          </p:cNvSpPr>
          <p:nvPr/>
        </p:nvSpPr>
        <p:spPr bwMode="auto">
          <a:xfrm rot="-2461693">
            <a:off x="2950690" y="3926563"/>
            <a:ext cx="1734770" cy="584775"/>
          </a:xfrm>
          <a:prstGeom prst="rect">
            <a:avLst/>
          </a:prstGeom>
          <a:noFill/>
          <a:ln w="9525">
            <a:noFill/>
            <a:miter lim="800000"/>
            <a:headEnd/>
            <a:tailEnd/>
          </a:ln>
        </p:spPr>
        <p:txBody>
          <a:bodyPr wrap="none">
            <a:spAutoFit/>
          </a:bodyPr>
          <a:lstStyle/>
          <a:p>
            <a:r>
              <a:rPr lang="es-MX" dirty="0">
                <a:solidFill>
                  <a:schemeClr val="accent2"/>
                </a:solidFill>
                <a:latin typeface="Corbel" pitchFamily="34" charset="0"/>
                <a:ea typeface="ＭＳ Ｐゴシック" pitchFamily="34" charset="-128"/>
              </a:rPr>
              <a:t>Materias</a:t>
            </a:r>
          </a:p>
        </p:txBody>
      </p:sp>
      <p:sp>
        <p:nvSpPr>
          <p:cNvPr id="40" name="TextBox 39"/>
          <p:cNvSpPr txBox="1"/>
          <p:nvPr/>
        </p:nvSpPr>
        <p:spPr>
          <a:xfrm>
            <a:off x="0" y="6273225"/>
            <a:ext cx="9144000" cy="584775"/>
          </a:xfrm>
          <a:prstGeom prst="rect">
            <a:avLst/>
          </a:prstGeom>
          <a:noFill/>
        </p:spPr>
        <p:txBody>
          <a:bodyPr wrap="square" rtlCol="0">
            <a:spAutoFit/>
          </a:bodyPr>
          <a:lstStyle/>
          <a:p>
            <a:r>
              <a:rPr lang="en-US" sz="1600" b="0" i="1" dirty="0" smtClean="0">
                <a:latin typeface="Trebuchet MS" pitchFamily="34" charset="0"/>
              </a:rPr>
              <a:t> Barbara Tillett, “Building Blocks for the Future: Making Controlled Vocabularies Available for the Semantic Web”, NETSL, 2010-04-15	</a:t>
            </a:r>
            <a:endParaRPr lang="en-US" sz="1600" b="0" i="1" dirty="0">
              <a:latin typeface="Trebuchet MS"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0" y="771525"/>
            <a:ext cx="10467975" cy="5314950"/>
          </a:xfrm>
          <a:prstGeom prst="rect">
            <a:avLst/>
          </a:prstGeom>
          <a:noFill/>
          <a:ln w="9525">
            <a:noFill/>
            <a:miter lim="800000"/>
            <a:headEnd/>
            <a:tailEnd/>
          </a:ln>
        </p:spPr>
      </p:pic>
      <p:sp>
        <p:nvSpPr>
          <p:cNvPr id="3" name="TextBox 2"/>
          <p:cNvSpPr txBox="1"/>
          <p:nvPr/>
        </p:nvSpPr>
        <p:spPr>
          <a:xfrm>
            <a:off x="228600" y="228600"/>
            <a:ext cx="8497006" cy="830997"/>
          </a:xfrm>
          <a:prstGeom prst="rect">
            <a:avLst/>
          </a:prstGeom>
          <a:noFill/>
        </p:spPr>
        <p:txBody>
          <a:bodyPr wrap="none" rtlCol="0">
            <a:spAutoFit/>
          </a:bodyPr>
          <a:lstStyle/>
          <a:p>
            <a:r>
              <a:rPr lang="en-US" sz="2400" dirty="0" smtClean="0">
                <a:solidFill>
                  <a:schemeClr val="accent2"/>
                </a:solidFill>
                <a:latin typeface="Trebuchet MS" pitchFamily="34" charset="0"/>
              </a:rPr>
              <a:t>Prototype from </a:t>
            </a:r>
            <a:r>
              <a:rPr lang="en-US" sz="2400" dirty="0" err="1" smtClean="0">
                <a:solidFill>
                  <a:schemeClr val="accent2"/>
                </a:solidFill>
                <a:latin typeface="Trebuchet MS" pitchFamily="34" charset="0"/>
              </a:rPr>
              <a:t>Europeana’s</a:t>
            </a:r>
            <a:r>
              <a:rPr lang="en-US" sz="2400" dirty="0" smtClean="0">
                <a:solidFill>
                  <a:schemeClr val="accent2"/>
                </a:solidFill>
                <a:latin typeface="Trebuchet MS" pitchFamily="34" charset="0"/>
              </a:rPr>
              <a:t> “Thought Lab” of a semantic</a:t>
            </a:r>
          </a:p>
          <a:p>
            <a:r>
              <a:rPr lang="en-US" sz="2400" dirty="0" smtClean="0">
                <a:solidFill>
                  <a:schemeClr val="accent2"/>
                </a:solidFill>
                <a:latin typeface="Trebuchet MS" pitchFamily="34" charset="0"/>
              </a:rPr>
              <a:t>search engine</a:t>
            </a:r>
            <a:endParaRPr lang="en-US" sz="2400" dirty="0">
              <a:solidFill>
                <a:schemeClr val="accent2"/>
              </a:solidFill>
              <a:latin typeface="Trebuchet MS" pitchFamily="34" charset="0"/>
            </a:endParaRPr>
          </a:p>
        </p:txBody>
      </p:sp>
      <p:sp>
        <p:nvSpPr>
          <p:cNvPr id="4" name="TextBox 3"/>
          <p:cNvSpPr txBox="1"/>
          <p:nvPr/>
        </p:nvSpPr>
        <p:spPr>
          <a:xfrm>
            <a:off x="762000" y="6019800"/>
            <a:ext cx="6503703" cy="461665"/>
          </a:xfrm>
          <a:prstGeom prst="rect">
            <a:avLst/>
          </a:prstGeom>
          <a:noFill/>
        </p:spPr>
        <p:txBody>
          <a:bodyPr wrap="none" rtlCol="0">
            <a:spAutoFit/>
          </a:bodyPr>
          <a:lstStyle/>
          <a:p>
            <a:r>
              <a:rPr lang="en-US" sz="2400" dirty="0" smtClean="0">
                <a:latin typeface="Trebuchet MS" pitchFamily="34" charset="0"/>
                <a:hlinkClick r:id="rId4"/>
              </a:rPr>
              <a:t>eculture.cs.vu.nl/</a:t>
            </a:r>
            <a:r>
              <a:rPr lang="en-US" sz="2400" dirty="0" err="1" smtClean="0">
                <a:latin typeface="Trebuchet MS" pitchFamily="34" charset="0"/>
                <a:hlinkClick r:id="rId4"/>
              </a:rPr>
              <a:t>europeana</a:t>
            </a:r>
            <a:r>
              <a:rPr lang="en-US" sz="2400" dirty="0" smtClean="0">
                <a:latin typeface="Trebuchet MS" pitchFamily="34" charset="0"/>
                <a:hlinkClick r:id="rId4"/>
              </a:rPr>
              <a:t>/session/search</a:t>
            </a:r>
            <a:endParaRPr lang="en-US" sz="2400" dirty="0">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5329279" cy="584775"/>
          </a:xfrm>
          <a:prstGeom prst="rect">
            <a:avLst/>
          </a:prstGeom>
          <a:noFill/>
        </p:spPr>
        <p:txBody>
          <a:bodyPr wrap="none" rtlCol="0">
            <a:spAutoFit/>
          </a:bodyPr>
          <a:lstStyle/>
          <a:p>
            <a:r>
              <a:rPr lang="en-US" dirty="0" smtClean="0">
                <a:solidFill>
                  <a:schemeClr val="accent2"/>
                </a:solidFill>
                <a:latin typeface="Trebuchet MS" pitchFamily="34" charset="0"/>
              </a:rPr>
              <a:t>Metadata Description Tools</a:t>
            </a:r>
            <a:endParaRPr lang="en-US" dirty="0">
              <a:solidFill>
                <a:schemeClr val="accent2"/>
              </a:solidFill>
              <a:latin typeface="Trebuchet MS" pitchFamily="34" charset="0"/>
            </a:endParaRPr>
          </a:p>
        </p:txBody>
      </p:sp>
      <p:sp>
        <p:nvSpPr>
          <p:cNvPr id="5" name="TextBox 4"/>
          <p:cNvSpPr txBox="1"/>
          <p:nvPr/>
        </p:nvSpPr>
        <p:spPr>
          <a:xfrm>
            <a:off x="685800" y="6019800"/>
            <a:ext cx="8020144" cy="338554"/>
          </a:xfrm>
          <a:prstGeom prst="rect">
            <a:avLst/>
          </a:prstGeom>
          <a:noFill/>
        </p:spPr>
        <p:txBody>
          <a:bodyPr wrap="none" rtlCol="0">
            <a:spAutoFit/>
          </a:bodyPr>
          <a:lstStyle/>
          <a:p>
            <a:r>
              <a:rPr lang="en-US" sz="1600" b="0" i="1" dirty="0" smtClean="0">
                <a:latin typeface="Trebuchet MS" pitchFamily="34" charset="0"/>
              </a:rPr>
              <a:t>RLG Programs Descriptive Metadata Practices Survey Results: Data Supplement 2007</a:t>
            </a:r>
            <a:endParaRPr lang="en-US" sz="1600" b="0" i="1" dirty="0">
              <a:latin typeface="Trebuchet MS" pitchFamily="34" charset="0"/>
            </a:endParaRPr>
          </a:p>
        </p:txBody>
      </p:sp>
      <p:pic>
        <p:nvPicPr>
          <p:cNvPr id="29699" name="Picture 3"/>
          <p:cNvPicPr>
            <a:picLocks noChangeAspect="1" noChangeArrowheads="1"/>
          </p:cNvPicPr>
          <p:nvPr/>
        </p:nvPicPr>
        <p:blipFill>
          <a:blip r:embed="rId3" cstate="print"/>
          <a:srcRect/>
          <a:stretch>
            <a:fillRect/>
          </a:stretch>
        </p:blipFill>
        <p:spPr bwMode="auto">
          <a:xfrm>
            <a:off x="609600" y="1138238"/>
            <a:ext cx="7923213"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52400" y="1219200"/>
            <a:ext cx="9886950" cy="4448175"/>
          </a:xfrm>
          <a:prstGeom prst="rect">
            <a:avLst/>
          </a:prstGeom>
          <a:noFill/>
          <a:ln w="9525">
            <a:noFill/>
            <a:miter lim="800000"/>
            <a:headEnd/>
            <a:tailEnd/>
          </a:ln>
        </p:spPr>
      </p:pic>
      <p:sp>
        <p:nvSpPr>
          <p:cNvPr id="3" name="TextBox 2"/>
          <p:cNvSpPr txBox="1"/>
          <p:nvPr/>
        </p:nvSpPr>
        <p:spPr>
          <a:xfrm>
            <a:off x="228600" y="228600"/>
            <a:ext cx="7645042" cy="584775"/>
          </a:xfrm>
          <a:prstGeom prst="rect">
            <a:avLst/>
          </a:prstGeom>
          <a:noFill/>
        </p:spPr>
        <p:txBody>
          <a:bodyPr wrap="none" rtlCol="0">
            <a:spAutoFit/>
          </a:bodyPr>
          <a:lstStyle/>
          <a:p>
            <a:r>
              <a:rPr lang="en-US" dirty="0" err="1" smtClean="0">
                <a:solidFill>
                  <a:schemeClr val="accent2"/>
                </a:solidFill>
                <a:latin typeface="Trebuchet MS" pitchFamily="34" charset="0"/>
              </a:rPr>
              <a:t>Europeana’s</a:t>
            </a:r>
            <a:r>
              <a:rPr lang="en-US" dirty="0" smtClean="0">
                <a:solidFill>
                  <a:schemeClr val="accent2"/>
                </a:solidFill>
                <a:latin typeface="Trebuchet MS" pitchFamily="34" charset="0"/>
              </a:rPr>
              <a:t> “Thought Lab” data cloud</a:t>
            </a:r>
            <a:endParaRPr lang="en-US" dirty="0">
              <a:solidFill>
                <a:schemeClr val="accent2"/>
              </a:solidFill>
              <a:latin typeface="Trebuchet MS" pitchFamily="34" charset="0"/>
            </a:endParaRPr>
          </a:p>
        </p:txBody>
      </p:sp>
      <p:sp>
        <p:nvSpPr>
          <p:cNvPr id="4" name="TextBox 3"/>
          <p:cNvSpPr txBox="1"/>
          <p:nvPr/>
        </p:nvSpPr>
        <p:spPr>
          <a:xfrm>
            <a:off x="0" y="5943600"/>
            <a:ext cx="8956298" cy="461665"/>
          </a:xfrm>
          <a:prstGeom prst="rect">
            <a:avLst/>
          </a:prstGeom>
          <a:noFill/>
        </p:spPr>
        <p:txBody>
          <a:bodyPr wrap="none" rtlCol="0">
            <a:spAutoFit/>
          </a:bodyPr>
          <a:lstStyle/>
          <a:p>
            <a:r>
              <a:rPr lang="en-US" sz="2400" dirty="0" smtClean="0">
                <a:latin typeface="Trebuchet MS" pitchFamily="34" charset="0"/>
                <a:hlinkClick r:id="rId4"/>
              </a:rPr>
              <a:t>version1.europeana.eu/web/</a:t>
            </a:r>
            <a:r>
              <a:rPr lang="en-US" sz="2400" dirty="0" err="1" smtClean="0">
                <a:latin typeface="Trebuchet MS" pitchFamily="34" charset="0"/>
                <a:hlinkClick r:id="rId4"/>
              </a:rPr>
              <a:t>europeana</a:t>
            </a:r>
            <a:r>
              <a:rPr lang="en-US" sz="2400" dirty="0" smtClean="0">
                <a:latin typeface="Trebuchet MS" pitchFamily="34" charset="0"/>
                <a:hlinkClick r:id="rId4"/>
              </a:rPr>
              <a:t>-project/whitepapers</a:t>
            </a:r>
            <a:endParaRPr lang="en-US" sz="2400" dirty="0">
              <a:latin typeface="Trebuchet MS"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023223" cy="995360"/>
          </a:xfrm>
        </p:spPr>
        <p:txBody>
          <a:bodyPr/>
          <a:lstStyle/>
          <a:p>
            <a:pPr eaLnBrk="1" hangingPunct="1"/>
            <a:r>
              <a:rPr lang="en-US" sz="3600" dirty="0" smtClean="0">
                <a:solidFill>
                  <a:schemeClr val="accent2"/>
                </a:solidFill>
              </a:rPr>
              <a:t>Discussion</a:t>
            </a:r>
          </a:p>
        </p:txBody>
      </p:sp>
      <p:sp>
        <p:nvSpPr>
          <p:cNvPr id="31747" name="Content Placeholder 2"/>
          <p:cNvSpPr>
            <a:spLocks noGrp="1"/>
          </p:cNvSpPr>
          <p:nvPr>
            <p:ph idx="1"/>
          </p:nvPr>
        </p:nvSpPr>
        <p:spPr>
          <a:xfrm>
            <a:off x="1447800" y="1905000"/>
            <a:ext cx="5943601" cy="2057400"/>
          </a:xfrm>
        </p:spPr>
        <p:txBody>
          <a:bodyPr/>
          <a:lstStyle/>
          <a:p>
            <a:pPr eaLnBrk="1" hangingPunct="1">
              <a:buNone/>
            </a:pPr>
            <a:r>
              <a:rPr lang="en-US" sz="2800" dirty="0" smtClean="0"/>
              <a:t>   What ideas do you have for “next steps” to transition beyond MARC and have our metadata part of the semantic Web? </a:t>
            </a:r>
          </a:p>
          <a:p>
            <a:pPr eaLnBrk="1" hangingPunct="1">
              <a:buNone/>
            </a:pPr>
            <a:endParaRPr lang="en-US" sz="2800" dirty="0" smtClean="0"/>
          </a:p>
          <a:p>
            <a:pPr eaLnBrk="1" hangingPunct="1">
              <a:buNone/>
            </a:pPr>
            <a:endParaRPr lang="en-US" sz="2800" dirty="0" smtClean="0"/>
          </a:p>
          <a:p>
            <a:pPr eaLnBrk="1" hangingPunct="1">
              <a:buNone/>
            </a:pPr>
            <a:r>
              <a:rPr lang="en-US" sz="2800" dirty="0" smtClean="0"/>
              <a:t>	</a:t>
            </a:r>
          </a:p>
          <a:p>
            <a:pPr eaLnBrk="1" hangingPunct="1">
              <a:buNone/>
            </a:pPr>
            <a:endParaRPr lang="en-US" sz="2800" dirty="0" smtClean="0"/>
          </a:p>
        </p:txBody>
      </p:sp>
      <p:sp>
        <p:nvSpPr>
          <p:cNvPr id="3174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endParaRPr lang="en-US"/>
          </a:p>
        </p:txBody>
      </p:sp>
      <p:pic>
        <p:nvPicPr>
          <p:cNvPr id="5" name="Picture 5"/>
          <p:cNvPicPr>
            <a:picLocks noChangeAspect="1" noChangeArrowheads="1"/>
          </p:cNvPicPr>
          <p:nvPr/>
        </p:nvPicPr>
        <p:blipFill>
          <a:blip r:embed="rId3" cstate="print"/>
          <a:srcRect/>
          <a:stretch>
            <a:fillRect/>
          </a:stretch>
        </p:blipFill>
        <p:spPr bwMode="auto">
          <a:xfrm>
            <a:off x="6934200" y="228600"/>
            <a:ext cx="1838325" cy="714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8023223" cy="995360"/>
          </a:xfrm>
        </p:spPr>
        <p:txBody>
          <a:bodyPr/>
          <a:lstStyle/>
          <a:p>
            <a:pPr eaLnBrk="1" hangingPunct="1"/>
            <a:r>
              <a:rPr lang="en-US" sz="3200" dirty="0" smtClean="0">
                <a:solidFill>
                  <a:schemeClr val="accent1"/>
                </a:solidFill>
              </a:rPr>
              <a:t>                           </a:t>
            </a:r>
            <a:r>
              <a:rPr lang="en-US" sz="3600" i="1" dirty="0" smtClean="0">
                <a:solidFill>
                  <a:schemeClr val="accent2"/>
                </a:solidFill>
              </a:rPr>
              <a:t>Next up</a:t>
            </a:r>
          </a:p>
        </p:txBody>
      </p:sp>
      <p:sp>
        <p:nvSpPr>
          <p:cNvPr id="3174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endParaRPr lang="en-US"/>
          </a:p>
        </p:txBody>
      </p:sp>
      <p:sp>
        <p:nvSpPr>
          <p:cNvPr id="7" name="Content Placeholder 4"/>
          <p:cNvSpPr>
            <a:spLocks noGrp="1"/>
          </p:cNvSpPr>
          <p:nvPr>
            <p:ph idx="1"/>
          </p:nvPr>
        </p:nvSpPr>
        <p:spPr>
          <a:xfrm>
            <a:off x="457200" y="1600200"/>
            <a:ext cx="8229600" cy="4525963"/>
          </a:xfrm>
        </p:spPr>
        <p:txBody>
          <a:bodyPr>
            <a:normAutofit/>
          </a:bodyPr>
          <a:lstStyle/>
          <a:p>
            <a:pPr algn="ctr">
              <a:buNone/>
            </a:pPr>
            <a:r>
              <a:rPr lang="en-US" sz="3200" b="1" dirty="0" smtClean="0"/>
              <a:t>3:30</a:t>
            </a:r>
          </a:p>
          <a:p>
            <a:pPr algn="ctr">
              <a:buNone/>
            </a:pPr>
            <a:r>
              <a:rPr lang="en-US" sz="3200" b="1" dirty="0" smtClean="0"/>
              <a:t>Collections Futures</a:t>
            </a:r>
          </a:p>
          <a:p>
            <a:pPr algn="ctr">
              <a:buNone/>
            </a:pPr>
            <a:r>
              <a:rPr lang="en-US" sz="3200" b="1" dirty="0" smtClean="0"/>
              <a:t>David Lewis, Indiana University-Purdue University Indianapolis</a:t>
            </a:r>
          </a:p>
          <a:p>
            <a:pPr algn="ctr">
              <a:buNone/>
            </a:pPr>
            <a:r>
              <a:rPr lang="en-US" sz="3200" b="1" dirty="0" smtClean="0"/>
              <a:t>Buckingham</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04850" y="742950"/>
            <a:ext cx="7732713" cy="5372100"/>
          </a:xfrm>
          <a:prstGeom prst="rect">
            <a:avLst/>
          </a:prstGeom>
          <a:noFill/>
          <a:ln w="9525">
            <a:noFill/>
            <a:miter lim="800000"/>
            <a:headEnd/>
            <a:tailEnd/>
          </a:ln>
        </p:spPr>
      </p:pic>
      <p:sp>
        <p:nvSpPr>
          <p:cNvPr id="3" name="TextBox 2"/>
          <p:cNvSpPr txBox="1"/>
          <p:nvPr/>
        </p:nvSpPr>
        <p:spPr>
          <a:xfrm>
            <a:off x="848396" y="6096000"/>
            <a:ext cx="8295604" cy="338554"/>
          </a:xfrm>
          <a:prstGeom prst="rect">
            <a:avLst/>
          </a:prstGeom>
          <a:noFill/>
        </p:spPr>
        <p:txBody>
          <a:bodyPr wrap="none" rtlCol="0">
            <a:spAutoFit/>
          </a:bodyPr>
          <a:lstStyle/>
          <a:p>
            <a:r>
              <a:rPr lang="en-US" sz="1600" b="0" i="1" dirty="0" smtClean="0">
                <a:latin typeface="Trebuchet MS" pitchFamily="34" charset="0"/>
              </a:rPr>
              <a:t>What We’ve Learned from the RLG Partners Metadata Creation Workflows Survey, 2009</a:t>
            </a:r>
            <a:endParaRPr lang="en-US" sz="1600" b="0" i="1" dirty="0">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485775" y="738188"/>
            <a:ext cx="8170863" cy="5381625"/>
          </a:xfrm>
          <a:prstGeom prst="rect">
            <a:avLst/>
          </a:prstGeom>
          <a:noFill/>
          <a:ln w="9525">
            <a:noFill/>
            <a:miter lim="800000"/>
            <a:headEnd/>
            <a:tailEnd/>
          </a:ln>
        </p:spPr>
      </p:pic>
      <p:sp>
        <p:nvSpPr>
          <p:cNvPr id="5" name="TextBox 4"/>
          <p:cNvSpPr txBox="1"/>
          <p:nvPr/>
        </p:nvSpPr>
        <p:spPr>
          <a:xfrm>
            <a:off x="685800" y="6096000"/>
            <a:ext cx="8020144" cy="338554"/>
          </a:xfrm>
          <a:prstGeom prst="rect">
            <a:avLst/>
          </a:prstGeom>
          <a:noFill/>
        </p:spPr>
        <p:txBody>
          <a:bodyPr wrap="none" rtlCol="0">
            <a:spAutoFit/>
          </a:bodyPr>
          <a:lstStyle/>
          <a:p>
            <a:r>
              <a:rPr lang="en-US" sz="1600" b="0" i="1" dirty="0" smtClean="0">
                <a:latin typeface="Trebuchet MS" pitchFamily="34" charset="0"/>
              </a:rPr>
              <a:t>RLG Programs Descriptive Metadata Practices Survey Results: Data Supplement 2007</a:t>
            </a:r>
            <a:endParaRPr lang="en-US" sz="1600" b="0" i="1" dirty="0">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95325" y="881063"/>
            <a:ext cx="7751763" cy="50958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95325" y="881063"/>
            <a:ext cx="7751763" cy="5095875"/>
          </a:xfrm>
          <a:prstGeom prst="rect">
            <a:avLst/>
          </a:prstGeom>
          <a:noFill/>
          <a:ln w="9525">
            <a:noFill/>
            <a:miter lim="800000"/>
            <a:headEnd/>
            <a:tailEnd/>
          </a:ln>
        </p:spPr>
      </p:pic>
      <p:sp>
        <p:nvSpPr>
          <p:cNvPr id="5" name="TextBox 4"/>
          <p:cNvSpPr txBox="1"/>
          <p:nvPr/>
        </p:nvSpPr>
        <p:spPr>
          <a:xfrm>
            <a:off x="848396" y="6096000"/>
            <a:ext cx="8295604" cy="338554"/>
          </a:xfrm>
          <a:prstGeom prst="rect">
            <a:avLst/>
          </a:prstGeom>
          <a:noFill/>
        </p:spPr>
        <p:txBody>
          <a:bodyPr wrap="none" rtlCol="0">
            <a:spAutoFit/>
          </a:bodyPr>
          <a:lstStyle/>
          <a:p>
            <a:r>
              <a:rPr lang="en-US" sz="1600" b="0" i="1" dirty="0" smtClean="0">
                <a:latin typeface="Trebuchet MS" pitchFamily="34" charset="0"/>
              </a:rPr>
              <a:t>What We’ve Learned from the RLG Partners Metadata Creation Workflows Survey, 2009</a:t>
            </a:r>
            <a:endParaRPr lang="en-US" sz="1600" b="0" i="1" dirty="0">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89" name="Rectangle 29"/>
          <p:cNvSpPr>
            <a:spLocks noChangeArrowheads="1"/>
          </p:cNvSpPr>
          <p:nvPr/>
        </p:nvSpPr>
        <p:spPr bwMode="auto">
          <a:xfrm>
            <a:off x="292100" y="1574800"/>
            <a:ext cx="3424238" cy="4992688"/>
          </a:xfrm>
          <a:prstGeom prst="rect">
            <a:avLst/>
          </a:prstGeom>
          <a:solidFill>
            <a:srgbClr val="DDDDDD"/>
          </a:solidFill>
          <a:ln w="9525">
            <a:noFill/>
            <a:miter lim="800000"/>
            <a:headEnd/>
            <a:tailEnd/>
          </a:ln>
        </p:spPr>
        <p:txBody>
          <a:bodyPr wrap="none" anchor="ctr"/>
          <a:lstStyle/>
          <a:p>
            <a:pPr algn="ctr"/>
            <a:endParaRPr lang="en-US" i="0"/>
          </a:p>
        </p:txBody>
      </p:sp>
      <p:sp>
        <p:nvSpPr>
          <p:cNvPr id="153602" name="Rectangle 2"/>
          <p:cNvSpPr>
            <a:spLocks noGrp="1" noChangeArrowheads="1"/>
          </p:cNvSpPr>
          <p:nvPr>
            <p:ph type="title"/>
          </p:nvPr>
        </p:nvSpPr>
        <p:spPr>
          <a:xfrm>
            <a:off x="533400" y="457200"/>
            <a:ext cx="8231187" cy="915988"/>
          </a:xfrm>
        </p:spPr>
        <p:txBody>
          <a:bodyPr/>
          <a:lstStyle/>
          <a:p>
            <a:pPr>
              <a:defRPr/>
            </a:pPr>
            <a:r>
              <a:rPr lang="en-US" sz="3200" dirty="0" smtClean="0">
                <a:solidFill>
                  <a:schemeClr val="accent2"/>
                </a:solidFill>
              </a:rPr>
              <a:t>Moving between old and new paradigms</a:t>
            </a:r>
          </a:p>
        </p:txBody>
      </p:sp>
      <p:sp>
        <p:nvSpPr>
          <p:cNvPr id="165891" name="Rectangle 5"/>
          <p:cNvSpPr>
            <a:spLocks noChangeArrowheads="1"/>
          </p:cNvSpPr>
          <p:nvPr/>
        </p:nvSpPr>
        <p:spPr bwMode="auto">
          <a:xfrm>
            <a:off x="720725" y="2289175"/>
            <a:ext cx="2709863" cy="569913"/>
          </a:xfrm>
          <a:prstGeom prst="rect">
            <a:avLst/>
          </a:prstGeom>
          <a:solidFill>
            <a:srgbClr val="FFFF99"/>
          </a:solidFill>
          <a:ln w="9525">
            <a:solidFill>
              <a:schemeClr val="tx1"/>
            </a:solidFill>
            <a:miter lim="800000"/>
            <a:headEnd/>
            <a:tailEnd/>
          </a:ln>
        </p:spPr>
        <p:txBody>
          <a:bodyPr wrap="none" anchor="ctr"/>
          <a:lstStyle/>
          <a:p>
            <a:pPr algn="ctr"/>
            <a:r>
              <a:rPr lang="en-US" sz="2400" b="0" i="0"/>
              <a:t>Subject</a:t>
            </a:r>
          </a:p>
        </p:txBody>
      </p:sp>
      <p:sp>
        <p:nvSpPr>
          <p:cNvPr id="165892" name="Rectangle 6"/>
          <p:cNvSpPr>
            <a:spLocks noChangeArrowheads="1"/>
          </p:cNvSpPr>
          <p:nvPr/>
        </p:nvSpPr>
        <p:spPr bwMode="auto">
          <a:xfrm>
            <a:off x="720725" y="3144838"/>
            <a:ext cx="2709863" cy="569912"/>
          </a:xfrm>
          <a:prstGeom prst="rect">
            <a:avLst/>
          </a:prstGeom>
          <a:solidFill>
            <a:srgbClr val="FFCC99"/>
          </a:solidFill>
          <a:ln w="9525">
            <a:solidFill>
              <a:schemeClr val="tx1"/>
            </a:solidFill>
            <a:miter lim="800000"/>
            <a:headEnd/>
            <a:tailEnd/>
          </a:ln>
        </p:spPr>
        <p:txBody>
          <a:bodyPr wrap="none" anchor="ctr"/>
          <a:lstStyle/>
          <a:p>
            <a:pPr algn="ctr"/>
            <a:r>
              <a:rPr lang="en-US" sz="2400" b="0" i="0"/>
              <a:t>Publisher</a:t>
            </a:r>
          </a:p>
        </p:txBody>
      </p:sp>
      <p:sp>
        <p:nvSpPr>
          <p:cNvPr id="165893" name="Rectangle 7"/>
          <p:cNvSpPr>
            <a:spLocks noChangeArrowheads="1"/>
          </p:cNvSpPr>
          <p:nvPr/>
        </p:nvSpPr>
        <p:spPr bwMode="auto">
          <a:xfrm>
            <a:off x="720725" y="4000500"/>
            <a:ext cx="2709863" cy="569913"/>
          </a:xfrm>
          <a:prstGeom prst="rect">
            <a:avLst/>
          </a:prstGeom>
          <a:solidFill>
            <a:srgbClr val="CC99FF"/>
          </a:solidFill>
          <a:ln w="9525">
            <a:solidFill>
              <a:schemeClr val="tx1"/>
            </a:solidFill>
            <a:miter lim="800000"/>
            <a:headEnd/>
            <a:tailEnd/>
          </a:ln>
        </p:spPr>
        <p:txBody>
          <a:bodyPr wrap="none" anchor="ctr"/>
          <a:lstStyle/>
          <a:p>
            <a:pPr algn="ctr"/>
            <a:r>
              <a:rPr lang="en-US" sz="2400" b="0" i="0"/>
              <a:t>Identifier</a:t>
            </a:r>
          </a:p>
        </p:txBody>
      </p:sp>
      <p:sp>
        <p:nvSpPr>
          <p:cNvPr id="165894" name="Rectangle 8"/>
          <p:cNvSpPr>
            <a:spLocks noChangeArrowheads="1"/>
          </p:cNvSpPr>
          <p:nvPr/>
        </p:nvSpPr>
        <p:spPr bwMode="auto">
          <a:xfrm>
            <a:off x="720725" y="4856163"/>
            <a:ext cx="2709863" cy="569912"/>
          </a:xfrm>
          <a:prstGeom prst="rect">
            <a:avLst/>
          </a:prstGeom>
          <a:solidFill>
            <a:srgbClr val="CCFFFF"/>
          </a:solidFill>
          <a:ln w="9525">
            <a:solidFill>
              <a:schemeClr val="tx1"/>
            </a:solidFill>
            <a:miter lim="800000"/>
            <a:headEnd/>
            <a:tailEnd/>
          </a:ln>
        </p:spPr>
        <p:txBody>
          <a:bodyPr wrap="none" anchor="ctr"/>
          <a:lstStyle/>
          <a:p>
            <a:pPr algn="ctr"/>
            <a:r>
              <a:rPr lang="en-US" sz="2400" b="0" i="0"/>
              <a:t>Contributor</a:t>
            </a:r>
          </a:p>
        </p:txBody>
      </p:sp>
      <p:sp>
        <p:nvSpPr>
          <p:cNvPr id="165895" name="Rectangle 9"/>
          <p:cNvSpPr>
            <a:spLocks noChangeArrowheads="1"/>
          </p:cNvSpPr>
          <p:nvPr/>
        </p:nvSpPr>
        <p:spPr bwMode="auto">
          <a:xfrm>
            <a:off x="720725" y="5711825"/>
            <a:ext cx="2709863" cy="569913"/>
          </a:xfrm>
          <a:prstGeom prst="rect">
            <a:avLst/>
          </a:prstGeom>
          <a:solidFill>
            <a:srgbClr val="2C8C5A"/>
          </a:solidFill>
          <a:ln w="9525">
            <a:solidFill>
              <a:schemeClr val="tx1"/>
            </a:solidFill>
            <a:miter lim="800000"/>
            <a:headEnd/>
            <a:tailEnd/>
          </a:ln>
        </p:spPr>
        <p:txBody>
          <a:bodyPr wrap="none" anchor="ctr"/>
          <a:lstStyle/>
          <a:p>
            <a:pPr algn="ctr"/>
            <a:r>
              <a:rPr lang="en-US" sz="2000" b="0" i="0" dirty="0">
                <a:solidFill>
                  <a:schemeClr val="bg1"/>
                </a:solidFill>
              </a:rPr>
              <a:t>Physical description</a:t>
            </a:r>
          </a:p>
        </p:txBody>
      </p:sp>
      <p:sp>
        <p:nvSpPr>
          <p:cNvPr id="165896" name="AutoShape 10"/>
          <p:cNvSpPr>
            <a:spLocks noChangeArrowheads="1"/>
          </p:cNvSpPr>
          <p:nvPr/>
        </p:nvSpPr>
        <p:spPr bwMode="auto">
          <a:xfrm>
            <a:off x="4143375" y="2003425"/>
            <a:ext cx="4708525" cy="4564063"/>
          </a:xfrm>
          <a:prstGeom prst="foldedCorner">
            <a:avLst>
              <a:gd name="adj" fmla="val 12500"/>
            </a:avLst>
          </a:prstGeom>
          <a:solidFill>
            <a:srgbClr val="99CC00">
              <a:alpha val="30980"/>
            </a:srgbClr>
          </a:solidFill>
          <a:ln w="9525">
            <a:solidFill>
              <a:schemeClr val="tx1"/>
            </a:solidFill>
            <a:round/>
            <a:headEnd/>
            <a:tailEnd/>
          </a:ln>
        </p:spPr>
        <p:txBody>
          <a:bodyPr wrap="none" anchor="ctr"/>
          <a:lstStyle/>
          <a:p>
            <a:pPr algn="ctr"/>
            <a:endParaRPr lang="en-US" i="0"/>
          </a:p>
        </p:txBody>
      </p:sp>
      <p:sp>
        <p:nvSpPr>
          <p:cNvPr id="165897" name="AutoShape 11"/>
          <p:cNvSpPr>
            <a:spLocks noChangeArrowheads="1"/>
          </p:cNvSpPr>
          <p:nvPr/>
        </p:nvSpPr>
        <p:spPr bwMode="auto">
          <a:xfrm>
            <a:off x="4286250" y="2146300"/>
            <a:ext cx="4279900" cy="3851275"/>
          </a:xfrm>
          <a:prstGeom prst="foldedCorner">
            <a:avLst>
              <a:gd name="adj" fmla="val 12500"/>
            </a:avLst>
          </a:prstGeom>
          <a:solidFill>
            <a:srgbClr val="CCFF99">
              <a:alpha val="32941"/>
            </a:srgbClr>
          </a:solidFill>
          <a:ln w="9525">
            <a:solidFill>
              <a:schemeClr val="tx1"/>
            </a:solidFill>
            <a:round/>
            <a:headEnd/>
            <a:tailEnd/>
          </a:ln>
        </p:spPr>
        <p:txBody>
          <a:bodyPr wrap="none" anchor="ctr"/>
          <a:lstStyle/>
          <a:p>
            <a:pPr algn="ctr"/>
            <a:endParaRPr lang="en-US" i="0"/>
          </a:p>
        </p:txBody>
      </p:sp>
      <p:sp>
        <p:nvSpPr>
          <p:cNvPr id="165898" name="AutoShape 4"/>
          <p:cNvSpPr>
            <a:spLocks noChangeArrowheads="1"/>
          </p:cNvSpPr>
          <p:nvPr/>
        </p:nvSpPr>
        <p:spPr bwMode="auto">
          <a:xfrm>
            <a:off x="4857750" y="2573338"/>
            <a:ext cx="2852738" cy="2852737"/>
          </a:xfrm>
          <a:prstGeom prst="foldedCorner">
            <a:avLst>
              <a:gd name="adj" fmla="val 12500"/>
            </a:avLst>
          </a:prstGeom>
          <a:solidFill>
            <a:srgbClr val="CCFF99"/>
          </a:solidFill>
          <a:ln w="9525">
            <a:solidFill>
              <a:schemeClr val="tx1"/>
            </a:solidFill>
            <a:round/>
            <a:headEnd/>
            <a:tailEnd/>
          </a:ln>
        </p:spPr>
        <p:txBody>
          <a:bodyPr wrap="none" anchor="ctr"/>
          <a:lstStyle/>
          <a:p>
            <a:endParaRPr lang="en-US"/>
          </a:p>
        </p:txBody>
      </p:sp>
      <p:sp>
        <p:nvSpPr>
          <p:cNvPr id="165899" name="Text Box 13"/>
          <p:cNvSpPr txBox="1">
            <a:spLocks noChangeArrowheads="1"/>
          </p:cNvSpPr>
          <p:nvPr/>
        </p:nvSpPr>
        <p:spPr bwMode="auto">
          <a:xfrm>
            <a:off x="4337050" y="6083300"/>
            <a:ext cx="2379663" cy="457200"/>
          </a:xfrm>
          <a:prstGeom prst="rect">
            <a:avLst/>
          </a:prstGeom>
          <a:noFill/>
          <a:ln w="9525">
            <a:noFill/>
            <a:miter lim="800000"/>
            <a:headEnd/>
            <a:tailEnd/>
          </a:ln>
        </p:spPr>
        <p:txBody>
          <a:bodyPr wrap="none">
            <a:spAutoFit/>
          </a:bodyPr>
          <a:lstStyle/>
          <a:p>
            <a:r>
              <a:rPr lang="en-US" sz="2400" b="0" i="0"/>
              <a:t>AACR2 encoding</a:t>
            </a:r>
          </a:p>
        </p:txBody>
      </p:sp>
      <p:sp>
        <p:nvSpPr>
          <p:cNvPr id="165900" name="Text Box 16"/>
          <p:cNvSpPr txBox="1">
            <a:spLocks noChangeArrowheads="1"/>
          </p:cNvSpPr>
          <p:nvPr/>
        </p:nvSpPr>
        <p:spPr bwMode="auto">
          <a:xfrm>
            <a:off x="5029200" y="5513388"/>
            <a:ext cx="2506663" cy="457200"/>
          </a:xfrm>
          <a:prstGeom prst="rect">
            <a:avLst/>
          </a:prstGeom>
          <a:noFill/>
          <a:ln w="9525">
            <a:noFill/>
            <a:miter lim="800000"/>
            <a:headEnd/>
            <a:tailEnd/>
          </a:ln>
        </p:spPr>
        <p:txBody>
          <a:bodyPr wrap="none">
            <a:spAutoFit/>
          </a:bodyPr>
          <a:lstStyle/>
          <a:p>
            <a:r>
              <a:rPr lang="en-US" sz="2400" b="0" i="0"/>
              <a:t>ISBD punctuation</a:t>
            </a:r>
          </a:p>
        </p:txBody>
      </p:sp>
      <p:sp>
        <p:nvSpPr>
          <p:cNvPr id="165901" name="Rectangle 22"/>
          <p:cNvSpPr>
            <a:spLocks noChangeArrowheads="1"/>
          </p:cNvSpPr>
          <p:nvPr/>
        </p:nvSpPr>
        <p:spPr bwMode="auto">
          <a:xfrm>
            <a:off x="4857750" y="2573338"/>
            <a:ext cx="2852738" cy="428625"/>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65902" name="Rectangle 23"/>
          <p:cNvSpPr>
            <a:spLocks noChangeArrowheads="1"/>
          </p:cNvSpPr>
          <p:nvPr/>
        </p:nvSpPr>
        <p:spPr bwMode="auto">
          <a:xfrm>
            <a:off x="4857750" y="3001963"/>
            <a:ext cx="2852738" cy="428625"/>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65903" name="Rectangle 25"/>
          <p:cNvSpPr>
            <a:spLocks noChangeArrowheads="1"/>
          </p:cNvSpPr>
          <p:nvPr/>
        </p:nvSpPr>
        <p:spPr bwMode="auto">
          <a:xfrm>
            <a:off x="4857750" y="3429000"/>
            <a:ext cx="2852738" cy="428625"/>
          </a:xfrm>
          <a:prstGeom prst="rect">
            <a:avLst/>
          </a:prstGeom>
          <a:solidFill>
            <a:srgbClr val="2C8C5A"/>
          </a:solidFill>
          <a:ln w="9525">
            <a:solidFill>
              <a:schemeClr val="tx1"/>
            </a:solidFill>
            <a:miter lim="800000"/>
            <a:headEnd/>
            <a:tailEnd/>
          </a:ln>
        </p:spPr>
        <p:txBody>
          <a:bodyPr wrap="none" anchor="ctr"/>
          <a:lstStyle/>
          <a:p>
            <a:endParaRPr lang="en-US"/>
          </a:p>
        </p:txBody>
      </p:sp>
      <p:cxnSp>
        <p:nvCxnSpPr>
          <p:cNvPr id="165904" name="AutoShape 30"/>
          <p:cNvCxnSpPr>
            <a:cxnSpLocks noChangeShapeType="1"/>
            <a:endCxn id="165896" idx="1"/>
          </p:cNvCxnSpPr>
          <p:nvPr/>
        </p:nvCxnSpPr>
        <p:spPr bwMode="auto">
          <a:xfrm>
            <a:off x="3716338" y="3998913"/>
            <a:ext cx="427037" cy="287337"/>
          </a:xfrm>
          <a:prstGeom prst="bentConnector3">
            <a:avLst>
              <a:gd name="adj1" fmla="val 49815"/>
            </a:avLst>
          </a:prstGeom>
          <a:noFill/>
          <a:ln w="9525">
            <a:solidFill>
              <a:schemeClr val="tx1"/>
            </a:solidFill>
            <a:miter lim="800000"/>
            <a:headEnd type="triangle" w="med" len="med"/>
            <a:tailEnd type="triangle" w="med" len="med"/>
          </a:ln>
        </p:spPr>
      </p:cxnSp>
      <p:sp>
        <p:nvSpPr>
          <p:cNvPr id="165905" name="Text Box 32"/>
          <p:cNvSpPr txBox="1">
            <a:spLocks noChangeArrowheads="1"/>
          </p:cNvSpPr>
          <p:nvPr/>
        </p:nvSpPr>
        <p:spPr bwMode="auto">
          <a:xfrm>
            <a:off x="292100" y="1519238"/>
            <a:ext cx="2924175" cy="457200"/>
          </a:xfrm>
          <a:prstGeom prst="rect">
            <a:avLst/>
          </a:prstGeom>
          <a:noFill/>
          <a:ln w="9525">
            <a:noFill/>
            <a:miter lim="800000"/>
            <a:headEnd/>
            <a:tailEnd/>
          </a:ln>
        </p:spPr>
        <p:txBody>
          <a:bodyPr wrap="none">
            <a:spAutoFit/>
          </a:bodyPr>
          <a:lstStyle/>
          <a:p>
            <a:r>
              <a:rPr lang="en-US" sz="2400" b="0" i="0"/>
              <a:t>Non-MARC elements</a:t>
            </a:r>
          </a:p>
        </p:txBody>
      </p:sp>
      <p:sp>
        <p:nvSpPr>
          <p:cNvPr id="165906" name="Text Box 33"/>
          <p:cNvSpPr txBox="1">
            <a:spLocks noChangeArrowheads="1"/>
          </p:cNvSpPr>
          <p:nvPr/>
        </p:nvSpPr>
        <p:spPr bwMode="auto">
          <a:xfrm>
            <a:off x="6843713" y="1519238"/>
            <a:ext cx="1920875" cy="457200"/>
          </a:xfrm>
          <a:prstGeom prst="rect">
            <a:avLst/>
          </a:prstGeom>
          <a:noFill/>
          <a:ln w="9525">
            <a:noFill/>
            <a:miter lim="800000"/>
            <a:headEnd/>
            <a:tailEnd/>
          </a:ln>
        </p:spPr>
        <p:txBody>
          <a:bodyPr wrap="none">
            <a:spAutoFit/>
          </a:bodyPr>
          <a:lstStyle/>
          <a:p>
            <a:r>
              <a:rPr lang="en-US" sz="2400" b="0" i="0"/>
              <a:t>MARC record</a:t>
            </a:r>
          </a:p>
        </p:txBody>
      </p:sp>
      <p:sp>
        <p:nvSpPr>
          <p:cNvPr id="165907" name="Rectangle 34"/>
          <p:cNvSpPr>
            <a:spLocks noChangeArrowheads="1"/>
          </p:cNvSpPr>
          <p:nvPr/>
        </p:nvSpPr>
        <p:spPr bwMode="auto">
          <a:xfrm>
            <a:off x="4857750" y="3830638"/>
            <a:ext cx="2852738" cy="428625"/>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165908" name="Rectangle 35"/>
          <p:cNvSpPr>
            <a:spLocks noChangeArrowheads="1"/>
          </p:cNvSpPr>
          <p:nvPr/>
        </p:nvSpPr>
        <p:spPr bwMode="auto">
          <a:xfrm>
            <a:off x="4857750" y="4427538"/>
            <a:ext cx="2852738" cy="428625"/>
          </a:xfrm>
          <a:prstGeom prst="rect">
            <a:avLst/>
          </a:prstGeom>
          <a:solidFill>
            <a:srgbClr val="CCFFCC"/>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sz="3200" dirty="0" smtClean="0">
                <a:solidFill>
                  <a:schemeClr val="accent2"/>
                </a:solidFill>
              </a:rPr>
              <a:t>Example:  Physical descriptions in ONIX and MARC</a:t>
            </a:r>
          </a:p>
        </p:txBody>
      </p:sp>
      <p:cxnSp>
        <p:nvCxnSpPr>
          <p:cNvPr id="169986" name="AutoShape 17"/>
          <p:cNvCxnSpPr>
            <a:cxnSpLocks noChangeShapeType="1"/>
            <a:stCxn id="169992" idx="2"/>
            <a:endCxn id="169989" idx="0"/>
          </p:cNvCxnSpPr>
          <p:nvPr/>
        </p:nvCxnSpPr>
        <p:spPr bwMode="auto">
          <a:xfrm rot="5400000">
            <a:off x="5603081" y="3264694"/>
            <a:ext cx="458788" cy="158750"/>
          </a:xfrm>
          <a:prstGeom prst="bentConnector3">
            <a:avLst>
              <a:gd name="adj1" fmla="val 49829"/>
            </a:avLst>
          </a:prstGeom>
          <a:noFill/>
          <a:ln w="9525">
            <a:solidFill>
              <a:schemeClr val="tx1"/>
            </a:solidFill>
            <a:miter lim="800000"/>
            <a:headEnd type="triangle" w="med" len="med"/>
            <a:tailEnd type="triangle" w="med" len="med"/>
          </a:ln>
        </p:spPr>
      </p:cxnSp>
      <p:sp>
        <p:nvSpPr>
          <p:cNvPr id="169987" name="Text Box 5"/>
          <p:cNvSpPr txBox="1">
            <a:spLocks noChangeArrowheads="1"/>
          </p:cNvSpPr>
          <p:nvPr/>
        </p:nvSpPr>
        <p:spPr bwMode="auto">
          <a:xfrm>
            <a:off x="863600" y="1860550"/>
            <a:ext cx="3611563" cy="835025"/>
          </a:xfrm>
          <a:prstGeom prst="rect">
            <a:avLst/>
          </a:prstGeom>
          <a:noFill/>
          <a:ln w="9525">
            <a:solidFill>
              <a:srgbClr val="000000"/>
            </a:solidFill>
            <a:miter lim="800000"/>
            <a:headEnd/>
            <a:tailEnd/>
          </a:ln>
        </p:spPr>
        <p:txBody>
          <a:bodyPr/>
          <a:lstStyle/>
          <a:p>
            <a:r>
              <a:rPr lang="en-US" altLang="zh-CN" sz="2000" i="0">
                <a:solidFill>
                  <a:srgbClr val="333399"/>
                </a:solidFill>
                <a:latin typeface="Arial" charset="0"/>
                <a:ea typeface="宋体"/>
                <a:cs typeface="宋体"/>
              </a:rPr>
              <a:t>Leader  </a:t>
            </a:r>
            <a:r>
              <a:rPr lang="en-US" sz="2000" i="0">
                <a:solidFill>
                  <a:srgbClr val="99CC00"/>
                </a:solidFill>
                <a:latin typeface="Arial" charset="0"/>
              </a:rPr>
              <a:t>jm</a:t>
            </a:r>
            <a:endParaRPr lang="en-US" sz="2000" i="0">
              <a:solidFill>
                <a:srgbClr val="333399"/>
              </a:solidFill>
              <a:latin typeface="Arial" charset="0"/>
            </a:endParaRPr>
          </a:p>
          <a:p>
            <a:r>
              <a:rPr lang="en-US" sz="2000" i="0">
                <a:solidFill>
                  <a:srgbClr val="333399"/>
                </a:solidFill>
                <a:latin typeface="Arial" charset="0"/>
              </a:rPr>
              <a:t>007 </a:t>
            </a:r>
            <a:r>
              <a:rPr lang="en-US" sz="2000" i="0">
                <a:solidFill>
                  <a:srgbClr val="99CC00"/>
                </a:solidFill>
                <a:latin typeface="Arial" charset="0"/>
              </a:rPr>
              <a:t>sdfsngnnmmned</a:t>
            </a:r>
            <a:endParaRPr lang="en-US" sz="2000" i="0">
              <a:solidFill>
                <a:srgbClr val="333399"/>
              </a:solidFill>
              <a:latin typeface="Arial" charset="0"/>
            </a:endParaRPr>
          </a:p>
          <a:p>
            <a:endParaRPr lang="en-US" sz="2000" i="0">
              <a:solidFill>
                <a:srgbClr val="CC3300"/>
              </a:solidFill>
              <a:latin typeface="Arial" charset="0"/>
            </a:endParaRPr>
          </a:p>
          <a:p>
            <a:endParaRPr lang="en-US" sz="2000" i="0"/>
          </a:p>
        </p:txBody>
      </p:sp>
      <p:sp>
        <p:nvSpPr>
          <p:cNvPr id="169988" name="Text Box 6"/>
          <p:cNvSpPr txBox="1">
            <a:spLocks noChangeArrowheads="1"/>
          </p:cNvSpPr>
          <p:nvPr/>
        </p:nvSpPr>
        <p:spPr bwMode="auto">
          <a:xfrm>
            <a:off x="863600" y="2695575"/>
            <a:ext cx="3611563" cy="449263"/>
          </a:xfrm>
          <a:prstGeom prst="rect">
            <a:avLst/>
          </a:prstGeom>
          <a:noFill/>
          <a:ln w="9525">
            <a:solidFill>
              <a:srgbClr val="000000"/>
            </a:solidFill>
            <a:miter lim="800000"/>
            <a:headEnd/>
            <a:tailEnd/>
          </a:ln>
        </p:spPr>
        <p:txBody>
          <a:bodyPr/>
          <a:lstStyle/>
          <a:p>
            <a:r>
              <a:rPr lang="en-US" altLang="zh-CN" sz="2000" i="0">
                <a:solidFill>
                  <a:srgbClr val="333399"/>
                </a:solidFill>
                <a:latin typeface="Arial" charset="0"/>
                <a:ea typeface="宋体"/>
                <a:cs typeface="宋体"/>
              </a:rPr>
              <a:t>245</a:t>
            </a:r>
            <a:r>
              <a:rPr lang="en-US" sz="2000" i="0">
                <a:latin typeface="Arial" charset="0"/>
              </a:rPr>
              <a:t> </a:t>
            </a:r>
            <a:r>
              <a:rPr lang="en-US" sz="2000" i="0">
                <a:solidFill>
                  <a:srgbClr val="333399"/>
                </a:solidFill>
                <a:latin typeface="Arial" charset="0"/>
              </a:rPr>
              <a:t>$a</a:t>
            </a:r>
            <a:r>
              <a:rPr lang="en-US" sz="2000" i="0">
                <a:latin typeface="Arial" charset="0"/>
              </a:rPr>
              <a:t> </a:t>
            </a:r>
            <a:r>
              <a:rPr lang="en-US" sz="2000" i="0">
                <a:solidFill>
                  <a:srgbClr val="CC3300"/>
                </a:solidFill>
                <a:latin typeface="Arial" charset="0"/>
              </a:rPr>
              <a:t>#1 Puccini album</a:t>
            </a:r>
            <a:r>
              <a:rPr lang="en-US" sz="2000" b="0" i="0">
                <a:solidFill>
                  <a:srgbClr val="CC3300"/>
                </a:solidFill>
                <a:latin typeface="Arial" charset="0"/>
              </a:rPr>
              <a:t> </a:t>
            </a:r>
            <a:endParaRPr lang="en-US" sz="2000" i="0">
              <a:solidFill>
                <a:srgbClr val="CC3300"/>
              </a:solidFill>
              <a:latin typeface="Arial" charset="0"/>
            </a:endParaRPr>
          </a:p>
          <a:p>
            <a:endParaRPr lang="en-US" sz="2000" i="0">
              <a:solidFill>
                <a:srgbClr val="CC3300"/>
              </a:solidFill>
              <a:latin typeface="Arial" charset="0"/>
            </a:endParaRPr>
          </a:p>
          <a:p>
            <a:endParaRPr lang="en-US" i="0"/>
          </a:p>
        </p:txBody>
      </p:sp>
      <p:sp>
        <p:nvSpPr>
          <p:cNvPr id="169989" name="Text Box 11"/>
          <p:cNvSpPr txBox="1">
            <a:spLocks noChangeArrowheads="1"/>
          </p:cNvSpPr>
          <p:nvPr/>
        </p:nvSpPr>
        <p:spPr bwMode="auto">
          <a:xfrm>
            <a:off x="3508375" y="3573463"/>
            <a:ext cx="4487863" cy="557212"/>
          </a:xfrm>
          <a:prstGeom prst="rect">
            <a:avLst/>
          </a:prstGeom>
          <a:solidFill>
            <a:srgbClr val="FFFF99">
              <a:alpha val="67058"/>
            </a:srgbClr>
          </a:solidFill>
          <a:ln w="9525">
            <a:solidFill>
              <a:srgbClr val="000000"/>
            </a:solidFill>
            <a:miter lim="800000"/>
            <a:headEnd/>
            <a:tailEnd/>
          </a:ln>
        </p:spPr>
        <p:txBody>
          <a:bodyPr/>
          <a:lstStyle/>
          <a:p>
            <a:r>
              <a:rPr lang="en-US" altLang="zh-CN" sz="2000" i="0">
                <a:solidFill>
                  <a:srgbClr val="333399"/>
                </a:solidFill>
                <a:latin typeface="Arial" charset="0"/>
                <a:ea typeface="宋体"/>
                <a:cs typeface="宋体"/>
              </a:rPr>
              <a:t>&lt;ProductForm</a:t>
            </a:r>
            <a:r>
              <a:rPr lang="en-US" sz="2000" i="0">
                <a:solidFill>
                  <a:srgbClr val="333399"/>
                </a:solidFill>
                <a:latin typeface="Arial" charset="0"/>
              </a:rPr>
              <a:t>&gt;</a:t>
            </a:r>
            <a:r>
              <a:rPr lang="en-US" sz="2000" i="0">
                <a:solidFill>
                  <a:srgbClr val="99CC00"/>
                </a:solidFill>
                <a:latin typeface="Arial" charset="0"/>
              </a:rPr>
              <a:t>AC </a:t>
            </a:r>
            <a:r>
              <a:rPr lang="en-US" sz="2000" i="0">
                <a:solidFill>
                  <a:srgbClr val="333399"/>
                </a:solidFill>
                <a:latin typeface="Arial" charset="0"/>
              </a:rPr>
              <a:t>&lt;/ProductForm&gt;</a:t>
            </a:r>
          </a:p>
          <a:p>
            <a:endParaRPr lang="en-US" sz="1000" i="0">
              <a:latin typeface="Arial" charset="0"/>
            </a:endParaRPr>
          </a:p>
          <a:p>
            <a:r>
              <a:rPr lang="en-US" sz="1000" b="0" i="0">
                <a:latin typeface="Arial" charset="0"/>
              </a:rPr>
              <a:t>    </a:t>
            </a:r>
            <a:endParaRPr lang="en-US" sz="1000" b="0" i="0">
              <a:solidFill>
                <a:srgbClr val="333399"/>
              </a:solidFill>
              <a:latin typeface="Arial" charset="0"/>
            </a:endParaRPr>
          </a:p>
          <a:p>
            <a:endParaRPr lang="en-US" sz="1000" i="0">
              <a:solidFill>
                <a:srgbClr val="333399"/>
              </a:solidFill>
              <a:latin typeface="Arial" charset="0"/>
            </a:endParaRPr>
          </a:p>
          <a:p>
            <a:endParaRPr lang="en-US" sz="1000" b="0" i="0">
              <a:latin typeface="Arial" charset="0"/>
            </a:endParaRPr>
          </a:p>
          <a:p>
            <a:endParaRPr lang="en-US" i="0"/>
          </a:p>
        </p:txBody>
      </p:sp>
      <p:sp>
        <p:nvSpPr>
          <p:cNvPr id="169990" name="Text Box 12"/>
          <p:cNvSpPr txBox="1">
            <a:spLocks noChangeArrowheads="1"/>
          </p:cNvSpPr>
          <p:nvPr/>
        </p:nvSpPr>
        <p:spPr bwMode="auto">
          <a:xfrm>
            <a:off x="3508375" y="4130675"/>
            <a:ext cx="4487863" cy="2295525"/>
          </a:xfrm>
          <a:prstGeom prst="rect">
            <a:avLst/>
          </a:prstGeom>
          <a:noFill/>
          <a:ln w="9525">
            <a:solidFill>
              <a:srgbClr val="000000"/>
            </a:solidFill>
            <a:miter lim="800000"/>
            <a:headEnd/>
            <a:tailEnd/>
          </a:ln>
        </p:spPr>
        <p:txBody>
          <a:bodyPr/>
          <a:lstStyle/>
          <a:p>
            <a:r>
              <a:rPr lang="en-US" altLang="zh-CN" sz="2000" i="0">
                <a:solidFill>
                  <a:srgbClr val="333399"/>
                </a:solidFill>
                <a:latin typeface="Arial" charset="0"/>
                <a:ea typeface="宋体"/>
                <a:cs typeface="宋体"/>
              </a:rPr>
              <a:t>&lt;Title</a:t>
            </a:r>
            <a:r>
              <a:rPr lang="en-US" sz="2000" i="0">
                <a:solidFill>
                  <a:srgbClr val="333399"/>
                </a:solidFill>
                <a:latin typeface="Arial" charset="0"/>
              </a:rPr>
              <a:t>&gt;</a:t>
            </a:r>
            <a:endParaRPr lang="en-US" sz="2000" i="0">
              <a:latin typeface="Arial" charset="0"/>
            </a:endParaRPr>
          </a:p>
          <a:p>
            <a:r>
              <a:rPr lang="en-US" sz="2000" i="0">
                <a:latin typeface="Arial" charset="0"/>
              </a:rPr>
              <a:t>     </a:t>
            </a:r>
            <a:r>
              <a:rPr lang="en-US" sz="2000" i="0">
                <a:solidFill>
                  <a:srgbClr val="333399"/>
                </a:solidFill>
                <a:latin typeface="Arial" charset="0"/>
              </a:rPr>
              <a:t>&lt;TitleType&gt;01&lt;/TitleType&gt;</a:t>
            </a:r>
          </a:p>
          <a:p>
            <a:r>
              <a:rPr lang="en-US" sz="2000" i="0">
                <a:solidFill>
                  <a:srgbClr val="333399"/>
                </a:solidFill>
                <a:latin typeface="Arial" charset="0"/>
              </a:rPr>
              <a:t>     &lt;TitleText&gt;</a:t>
            </a:r>
          </a:p>
          <a:p>
            <a:r>
              <a:rPr lang="en-US" sz="2000" i="0">
                <a:latin typeface="Arial" charset="0"/>
              </a:rPr>
              <a:t>         </a:t>
            </a:r>
            <a:r>
              <a:rPr lang="en-US" sz="2000" i="0">
                <a:solidFill>
                  <a:srgbClr val="CC3300"/>
                </a:solidFill>
                <a:latin typeface="Arial" charset="0"/>
              </a:rPr>
              <a:t>#1 Puccini Album</a:t>
            </a:r>
            <a:endParaRPr lang="en-US" sz="2000" i="0">
              <a:solidFill>
                <a:srgbClr val="FF0000"/>
              </a:solidFill>
              <a:latin typeface="Arial" charset="0"/>
            </a:endParaRPr>
          </a:p>
          <a:p>
            <a:r>
              <a:rPr lang="en-US" sz="2000" i="0">
                <a:solidFill>
                  <a:srgbClr val="333399"/>
                </a:solidFill>
                <a:latin typeface="Arial" charset="0"/>
              </a:rPr>
              <a:t>     &lt;/TitleText&gt;</a:t>
            </a:r>
            <a:endParaRPr lang="en-US" sz="2000" i="0">
              <a:solidFill>
                <a:srgbClr val="FF0000"/>
              </a:solidFill>
              <a:latin typeface="Arial" charset="0"/>
            </a:endParaRPr>
          </a:p>
          <a:p>
            <a:r>
              <a:rPr lang="en-US" sz="2000" i="0">
                <a:latin typeface="Arial" charset="0"/>
              </a:rPr>
              <a:t> </a:t>
            </a:r>
            <a:r>
              <a:rPr lang="en-US" sz="2000" i="0">
                <a:solidFill>
                  <a:srgbClr val="333399"/>
                </a:solidFill>
                <a:latin typeface="Arial" charset="0"/>
              </a:rPr>
              <a:t>&lt;/Title&gt;</a:t>
            </a:r>
          </a:p>
          <a:p>
            <a:endParaRPr lang="en-US" sz="2000" i="0">
              <a:latin typeface="Arial" charset="0"/>
            </a:endParaRPr>
          </a:p>
          <a:p>
            <a:endParaRPr lang="en-US" i="0"/>
          </a:p>
        </p:txBody>
      </p:sp>
      <p:sp>
        <p:nvSpPr>
          <p:cNvPr id="169991" name="Text Box 13"/>
          <p:cNvSpPr txBox="1">
            <a:spLocks noChangeArrowheads="1"/>
          </p:cNvSpPr>
          <p:nvPr/>
        </p:nvSpPr>
        <p:spPr bwMode="auto">
          <a:xfrm>
            <a:off x="4468813" y="2695575"/>
            <a:ext cx="2814637" cy="449263"/>
          </a:xfrm>
          <a:prstGeom prst="rect">
            <a:avLst/>
          </a:prstGeom>
          <a:noFill/>
          <a:ln w="9525">
            <a:solidFill>
              <a:srgbClr val="000000"/>
            </a:solidFill>
            <a:miter lim="800000"/>
            <a:headEnd/>
            <a:tailEnd/>
          </a:ln>
        </p:spPr>
        <p:txBody>
          <a:bodyPr/>
          <a:lstStyle/>
          <a:p>
            <a:r>
              <a:rPr lang="en-US" sz="2000" b="0" i="0">
                <a:solidFill>
                  <a:srgbClr val="CC3300"/>
                </a:solidFill>
                <a:latin typeface="Arial" charset="0"/>
              </a:rPr>
              <a:t> </a:t>
            </a:r>
            <a:endParaRPr lang="en-US" sz="2000" i="0">
              <a:solidFill>
                <a:srgbClr val="CC3300"/>
              </a:solidFill>
              <a:latin typeface="Arial" charset="0"/>
            </a:endParaRPr>
          </a:p>
          <a:p>
            <a:endParaRPr lang="en-US" sz="2000" i="0">
              <a:solidFill>
                <a:srgbClr val="CC3300"/>
              </a:solidFill>
              <a:latin typeface="Arial" charset="0"/>
            </a:endParaRPr>
          </a:p>
          <a:p>
            <a:endParaRPr lang="en-US" i="0"/>
          </a:p>
        </p:txBody>
      </p:sp>
      <p:sp>
        <p:nvSpPr>
          <p:cNvPr id="169992" name="Rectangle 14"/>
          <p:cNvSpPr>
            <a:spLocks noChangeArrowheads="1"/>
          </p:cNvSpPr>
          <p:nvPr/>
        </p:nvSpPr>
        <p:spPr bwMode="auto">
          <a:xfrm>
            <a:off x="4572000" y="2717800"/>
            <a:ext cx="2678113" cy="396875"/>
          </a:xfrm>
          <a:prstGeom prst="rect">
            <a:avLst/>
          </a:prstGeom>
          <a:noFill/>
          <a:ln w="9525">
            <a:noFill/>
            <a:miter lim="800000"/>
            <a:headEnd/>
            <a:tailEnd/>
          </a:ln>
        </p:spPr>
        <p:txBody>
          <a:bodyPr wrap="none">
            <a:spAutoFit/>
          </a:bodyPr>
          <a:lstStyle/>
          <a:p>
            <a:r>
              <a:rPr lang="en-US" altLang="zh-CN" sz="2000" i="0">
                <a:solidFill>
                  <a:srgbClr val="333399"/>
                </a:solidFill>
                <a:ea typeface="宋体"/>
                <a:cs typeface="宋体"/>
              </a:rPr>
              <a:t>$</a:t>
            </a:r>
            <a:r>
              <a:rPr lang="en-US" sz="2000" i="0">
                <a:solidFill>
                  <a:srgbClr val="333399"/>
                </a:solidFill>
              </a:rPr>
              <a:t>h </a:t>
            </a:r>
            <a:r>
              <a:rPr lang="en-US" sz="2000" i="0">
                <a:solidFill>
                  <a:srgbClr val="99CC00"/>
                </a:solidFill>
              </a:rPr>
              <a:t>[sound recording]</a:t>
            </a:r>
          </a:p>
        </p:txBody>
      </p:sp>
      <p:cxnSp>
        <p:nvCxnSpPr>
          <p:cNvPr id="169993" name="AutoShape 15"/>
          <p:cNvCxnSpPr>
            <a:cxnSpLocks noChangeShapeType="1"/>
            <a:stCxn id="169987" idx="3"/>
            <a:endCxn id="169989" idx="3"/>
          </p:cNvCxnSpPr>
          <p:nvPr/>
        </p:nvCxnSpPr>
        <p:spPr bwMode="auto">
          <a:xfrm>
            <a:off x="4475163" y="2278063"/>
            <a:ext cx="3521075" cy="1574800"/>
          </a:xfrm>
          <a:prstGeom prst="bentConnector3">
            <a:avLst>
              <a:gd name="adj1" fmla="val 106449"/>
            </a:avLst>
          </a:prstGeom>
          <a:noFill/>
          <a:ln w="9525">
            <a:solidFill>
              <a:schemeClr val="tx1"/>
            </a:solidFill>
            <a:miter lim="800000"/>
            <a:headEnd type="triangle" w="med" len="med"/>
            <a:tailEnd type="triangle" w="med" len="med"/>
          </a:ln>
        </p:spPr>
      </p:cxnSp>
      <p:cxnSp>
        <p:nvCxnSpPr>
          <p:cNvPr id="169994" name="AutoShape 18"/>
          <p:cNvCxnSpPr>
            <a:cxnSpLocks noChangeShapeType="1"/>
            <a:stCxn id="169988" idx="2"/>
            <a:endCxn id="169990" idx="1"/>
          </p:cNvCxnSpPr>
          <p:nvPr/>
        </p:nvCxnSpPr>
        <p:spPr bwMode="auto">
          <a:xfrm rot="16200000" flipH="1">
            <a:off x="2022475" y="3792538"/>
            <a:ext cx="2133600" cy="838200"/>
          </a:xfrm>
          <a:prstGeom prst="bentConnector2">
            <a:avLst/>
          </a:prstGeom>
          <a:noFill/>
          <a:ln w="9525">
            <a:solidFill>
              <a:schemeClr val="tx1"/>
            </a:solidFill>
            <a:miter lim="800000"/>
            <a:headEnd type="triangle" w="med" len="med"/>
            <a:tailEnd type="triangle" w="med" len="med"/>
          </a:ln>
        </p:spPr>
      </p:cxnSp>
      <p:sp>
        <p:nvSpPr>
          <p:cNvPr id="12" name="Oval 11"/>
          <p:cNvSpPr/>
          <p:nvPr/>
        </p:nvSpPr>
        <p:spPr bwMode="auto">
          <a:xfrm flipH="1">
            <a:off x="5181600" y="3429000"/>
            <a:ext cx="914400"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13" name="TextBox 12"/>
          <p:cNvSpPr txBox="1"/>
          <p:nvPr/>
        </p:nvSpPr>
        <p:spPr>
          <a:xfrm>
            <a:off x="228600" y="3352800"/>
            <a:ext cx="2438400" cy="2834640"/>
          </a:xfrm>
          <a:prstGeom prst="rect">
            <a:avLst/>
          </a:prstGeom>
          <a:noFill/>
          <a:ln w="19050">
            <a:solidFill>
              <a:schemeClr val="accent2"/>
            </a:solidFill>
          </a:ln>
        </p:spPr>
        <p:txBody>
          <a:bodyPr wrap="square" rtlCol="0">
            <a:spAutoFit/>
          </a:bodyPr>
          <a:lstStyle/>
          <a:p>
            <a:pPr>
              <a:buFont typeface="Arial" pitchFamily="34" charset="0"/>
              <a:buChar char="•"/>
            </a:pPr>
            <a:r>
              <a:rPr lang="en-US" sz="2200" dirty="0" smtClean="0">
                <a:solidFill>
                  <a:schemeClr val="accent2"/>
                </a:solidFill>
                <a:latin typeface="Trebuchet MS" pitchFamily="34" charset="0"/>
              </a:rPr>
              <a:t> </a:t>
            </a:r>
            <a:r>
              <a:rPr lang="en-US" sz="2200" dirty="0" smtClean="0">
                <a:solidFill>
                  <a:schemeClr val="tx1"/>
                </a:solidFill>
                <a:latin typeface="Trebuchet MS" pitchFamily="34" charset="0"/>
              </a:rPr>
              <a:t>Over-specified relationship</a:t>
            </a:r>
          </a:p>
          <a:p>
            <a:pPr>
              <a:buFont typeface="Arial" pitchFamily="34" charset="0"/>
              <a:buChar char="•"/>
            </a:pPr>
            <a:r>
              <a:rPr lang="en-US" sz="2200" dirty="0" smtClean="0">
                <a:solidFill>
                  <a:schemeClr val="accent2"/>
                </a:solidFill>
                <a:latin typeface="Trebuchet MS" pitchFamily="34" charset="0"/>
              </a:rPr>
              <a:t> </a:t>
            </a:r>
            <a:r>
              <a:rPr lang="en-US" sz="2200" dirty="0" smtClean="0">
                <a:solidFill>
                  <a:schemeClr val="tx1"/>
                </a:solidFill>
                <a:latin typeface="Trebuchet MS" pitchFamily="34" charset="0"/>
              </a:rPr>
              <a:t>Redundant information</a:t>
            </a:r>
          </a:p>
          <a:p>
            <a:pPr>
              <a:buFont typeface="Arial" pitchFamily="34" charset="0"/>
              <a:buChar char="•"/>
            </a:pPr>
            <a:r>
              <a:rPr lang="en-US" sz="2200" dirty="0" smtClean="0">
                <a:solidFill>
                  <a:schemeClr val="accent2"/>
                </a:solidFill>
                <a:latin typeface="Trebuchet MS" pitchFamily="34" charset="0"/>
              </a:rPr>
              <a:t> </a:t>
            </a:r>
            <a:r>
              <a:rPr lang="en-US" sz="2200" dirty="0" smtClean="0">
                <a:solidFill>
                  <a:schemeClr val="tx1"/>
                </a:solidFill>
                <a:latin typeface="Trebuchet MS" pitchFamily="34" charset="0"/>
              </a:rPr>
              <a:t>Maps between coded </a:t>
            </a:r>
            <a:r>
              <a:rPr lang="en-US" sz="2200" dirty="0" smtClean="0">
                <a:solidFill>
                  <a:schemeClr val="accent2"/>
                </a:solidFill>
                <a:latin typeface="Trebuchet MS" pitchFamily="34" charset="0"/>
              </a:rPr>
              <a:t>	</a:t>
            </a:r>
            <a:r>
              <a:rPr lang="en-US" sz="2200" dirty="0" smtClean="0">
                <a:solidFill>
                  <a:schemeClr val="tx1"/>
                </a:solidFill>
                <a:latin typeface="Trebuchet MS" pitchFamily="34" charset="0"/>
              </a:rPr>
              <a:t>&amp; textual information unreliable</a:t>
            </a:r>
          </a:p>
          <a:p>
            <a:pPr>
              <a:buFont typeface="Arial" pitchFamily="34" charset="0"/>
              <a:buChar char="•"/>
            </a:pPr>
            <a:endParaRPr lang="en-US" sz="2400" dirty="0" smtClean="0">
              <a:latin typeface="Trebuchet MS" pitchFamily="34" charset="0"/>
            </a:endParaRPr>
          </a:p>
          <a:p>
            <a:endParaRPr lang="en-US" sz="2400" dirty="0">
              <a:latin typeface="Trebuchet MS" pitchFamily="34" charset="0"/>
            </a:endParaRPr>
          </a:p>
        </p:txBody>
      </p:sp>
      <p:sp>
        <p:nvSpPr>
          <p:cNvPr id="15" name="TextBox 14"/>
          <p:cNvSpPr txBox="1"/>
          <p:nvPr/>
        </p:nvSpPr>
        <p:spPr>
          <a:xfrm>
            <a:off x="457200" y="1143000"/>
            <a:ext cx="8686800" cy="584775"/>
          </a:xfrm>
          <a:prstGeom prst="rect">
            <a:avLst/>
          </a:prstGeom>
          <a:noFill/>
        </p:spPr>
        <p:txBody>
          <a:bodyPr wrap="square" rtlCol="0">
            <a:spAutoFit/>
          </a:bodyPr>
          <a:lstStyle/>
          <a:p>
            <a:r>
              <a:rPr lang="en-US" sz="1600" b="0" i="1" dirty="0" smtClean="0">
                <a:latin typeface="Trebuchet MS" pitchFamily="34" charset="0"/>
              </a:rPr>
              <a:t> Carol Jean </a:t>
            </a:r>
            <a:r>
              <a:rPr lang="en-US" sz="1600" b="0" i="1" dirty="0" err="1" smtClean="0">
                <a:latin typeface="Trebuchet MS" pitchFamily="34" charset="0"/>
              </a:rPr>
              <a:t>Godby</a:t>
            </a:r>
            <a:r>
              <a:rPr lang="en-US" sz="1600" b="0" i="1" dirty="0" smtClean="0">
                <a:latin typeface="Trebuchet MS" pitchFamily="34" charset="0"/>
              </a:rPr>
              <a:t>, “Mapping Bibliographic Metadata”, NETSL Annual Spring Conference, 2010-04-15	</a:t>
            </a:r>
            <a:endParaRPr lang="en-US" sz="1600" b="0" i="1"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range Them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 Theme</Template>
  <TotalTime>1667</TotalTime>
  <Words>3026</Words>
  <Application>Microsoft Office PowerPoint</Application>
  <PresentationFormat>On-screen Show (4:3)</PresentationFormat>
  <Paragraphs>459</Paragraphs>
  <Slides>42</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Orange Theme</vt:lpstr>
      <vt:lpstr>OCLC orange "light" template</vt:lpstr>
      <vt:lpstr>Chart</vt:lpstr>
      <vt:lpstr>Transitioning from and Beyond MARC</vt:lpstr>
      <vt:lpstr>Slide 2</vt:lpstr>
      <vt:lpstr>Now: Managing MARC and non-MARC metadata </vt:lpstr>
      <vt:lpstr>Slide 4</vt:lpstr>
      <vt:lpstr>Slide 5</vt:lpstr>
      <vt:lpstr>Slide 6</vt:lpstr>
      <vt:lpstr>Slide 7</vt:lpstr>
      <vt:lpstr>Moving between old and new paradigms</vt:lpstr>
      <vt:lpstr>Example:  Physical descriptions in ONIX and MARC</vt:lpstr>
      <vt:lpstr>Some problems with crosswalking MARC</vt:lpstr>
      <vt:lpstr>Slide 11</vt:lpstr>
      <vt:lpstr>Slide 12</vt:lpstr>
      <vt:lpstr>Slide 13</vt:lpstr>
      <vt:lpstr>Some implications</vt:lpstr>
      <vt:lpstr>Slide 15</vt:lpstr>
      <vt:lpstr>Slide 16</vt:lpstr>
      <vt:lpstr>Slide 17</vt:lpstr>
      <vt:lpstr>Slide 18</vt:lpstr>
      <vt:lpstr>Slide 19</vt:lpstr>
      <vt:lpstr>Slide 20</vt:lpstr>
      <vt:lpstr>Slide 21</vt:lpstr>
      <vt:lpstr>Slide 22</vt:lpstr>
      <vt:lpstr>Slide 23</vt:lpstr>
      <vt:lpstr>Slide 24</vt:lpstr>
      <vt:lpstr>Where we want to go: The Semantic Web </vt:lpstr>
      <vt:lpstr>Slide 26</vt:lpstr>
      <vt:lpstr>How do we do it?</vt:lpstr>
      <vt:lpstr>How we get there</vt:lpstr>
      <vt:lpstr>Linked data</vt:lpstr>
      <vt:lpstr>Why linked data?</vt:lpstr>
      <vt:lpstr>Semantic Web Syntax: RDF</vt:lpstr>
      <vt:lpstr>Vocabularies available in RDF</vt:lpstr>
      <vt:lpstr>Slide 33</vt:lpstr>
      <vt:lpstr>Slide 34</vt:lpstr>
      <vt:lpstr>Virtual International Authority File (VIAF)</vt:lpstr>
      <vt:lpstr>Taking off? </vt:lpstr>
      <vt:lpstr>RDA Linked Data</vt:lpstr>
      <vt:lpstr>Switching  Languages</vt:lpstr>
      <vt:lpstr>Slide 39</vt:lpstr>
      <vt:lpstr>Slide 40</vt:lpstr>
      <vt:lpstr>Discussion</vt:lpstr>
      <vt:lpstr>                           Next up</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Archive and Museum Collaboration</dc:title>
  <dc:creator>Günter</dc:creator>
  <cp:lastModifiedBy>Melissa Renspie</cp:lastModifiedBy>
  <cp:revision>131</cp:revision>
  <dcterms:created xsi:type="dcterms:W3CDTF">2008-10-30T20:34:39Z</dcterms:created>
  <dcterms:modified xsi:type="dcterms:W3CDTF">2010-06-10T16:34:08Z</dcterms:modified>
</cp:coreProperties>
</file>