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47"/>
  </p:notesMasterIdLst>
  <p:handoutMasterIdLst>
    <p:handoutMasterId r:id="rId48"/>
  </p:handoutMasterIdLst>
  <p:sldIdLst>
    <p:sldId id="256" r:id="rId6"/>
    <p:sldId id="276" r:id="rId7"/>
    <p:sldId id="279" r:id="rId8"/>
    <p:sldId id="280" r:id="rId9"/>
    <p:sldId id="281" r:id="rId10"/>
    <p:sldId id="282" r:id="rId11"/>
    <p:sldId id="283" r:id="rId12"/>
    <p:sldId id="284" r:id="rId13"/>
    <p:sldId id="286" r:id="rId14"/>
    <p:sldId id="285" r:id="rId15"/>
    <p:sldId id="287" r:id="rId16"/>
    <p:sldId id="288" r:id="rId17"/>
    <p:sldId id="289" r:id="rId18"/>
    <p:sldId id="290"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270" r:id="rId46"/>
  </p:sldIdLst>
  <p:sldSz cx="9144000" cy="6858000" type="screen4x3"/>
  <p:notesSz cx="6858000" cy="9212263"/>
  <p:custDataLst>
    <p:tags r:id="rId49"/>
  </p:custDataLst>
  <p:defaultTextStyle>
    <a:defPPr>
      <a:defRPr lang="en-US"/>
    </a:defPPr>
    <a:lvl1pPr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1pPr>
    <a:lvl2pPr marL="4572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2pPr>
    <a:lvl3pPr marL="9144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3pPr>
    <a:lvl4pPr marL="13716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4pPr>
    <a:lvl5pPr marL="18288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5pPr>
    <a:lvl6pPr marL="2286000" algn="l" defTabSz="914400" rtl="0" eaLnBrk="1" latinLnBrk="0" hangingPunct="1">
      <a:defRPr sz="2400" b="1" kern="1200">
        <a:solidFill>
          <a:srgbClr val="000000"/>
        </a:solidFill>
        <a:latin typeface="Trebuchet MS" pitchFamily="34" charset="0"/>
        <a:ea typeface="+mn-ea"/>
        <a:cs typeface="+mn-cs"/>
      </a:defRPr>
    </a:lvl6pPr>
    <a:lvl7pPr marL="2743200" algn="l" defTabSz="914400" rtl="0" eaLnBrk="1" latinLnBrk="0" hangingPunct="1">
      <a:defRPr sz="2400" b="1" kern="1200">
        <a:solidFill>
          <a:srgbClr val="000000"/>
        </a:solidFill>
        <a:latin typeface="Trebuchet MS" pitchFamily="34" charset="0"/>
        <a:ea typeface="+mn-ea"/>
        <a:cs typeface="+mn-cs"/>
      </a:defRPr>
    </a:lvl7pPr>
    <a:lvl8pPr marL="3200400" algn="l" defTabSz="914400" rtl="0" eaLnBrk="1" latinLnBrk="0" hangingPunct="1">
      <a:defRPr sz="2400" b="1" kern="1200">
        <a:solidFill>
          <a:srgbClr val="000000"/>
        </a:solidFill>
        <a:latin typeface="Trebuchet MS" pitchFamily="34" charset="0"/>
        <a:ea typeface="+mn-ea"/>
        <a:cs typeface="+mn-cs"/>
      </a:defRPr>
    </a:lvl8pPr>
    <a:lvl9pPr marL="3657600" algn="l" defTabSz="914400" rtl="0" eaLnBrk="1" latinLnBrk="0" hangingPunct="1">
      <a:defRPr sz="2400" b="1" kern="1200">
        <a:solidFill>
          <a:srgbClr val="000000"/>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600"/>
    <a:srgbClr val="E69426"/>
    <a:srgbClr val="2178B5"/>
    <a:srgbClr val="419A3C"/>
    <a:srgbClr val="5F4894"/>
    <a:srgbClr val="7D2553"/>
    <a:srgbClr val="A9316F"/>
    <a:srgbClr val="000000"/>
    <a:srgbClr val="FFFFFF"/>
    <a:srgbClr val="611D4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55241" autoAdjust="0"/>
  </p:normalViewPr>
  <p:slideViewPr>
    <p:cSldViewPr>
      <p:cViewPr>
        <p:scale>
          <a:sx n="70" d="100"/>
          <a:sy n="70" d="100"/>
        </p:scale>
        <p:origin x="-1182" y="102"/>
      </p:cViewPr>
      <p:guideLst>
        <p:guide orient="horz" pos="2160"/>
        <p:guide pos="2880"/>
      </p:guideLst>
    </p:cSldViewPr>
  </p:slideViewPr>
  <p:outlineViewPr>
    <p:cViewPr>
      <p:scale>
        <a:sx n="33" d="100"/>
        <a:sy n="33" d="100"/>
      </p:scale>
      <p:origin x="0" y="675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2902"/>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60613"/>
          </a:xfrm>
          <a:prstGeom prst="rect">
            <a:avLst/>
          </a:prstGeom>
          <a:noFill/>
          <a:ln w="9525">
            <a:noFill/>
            <a:miter lim="800000"/>
            <a:headEnd/>
            <a:tailEnd/>
          </a:ln>
          <a:effectLst/>
        </p:spPr>
        <p:txBody>
          <a:bodyPr vert="horz" wrap="square" lIns="91822" tIns="45912" rIns="91822" bIns="45912"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5" name="Rectangle 3"/>
          <p:cNvSpPr>
            <a:spLocks noGrp="1" noChangeArrowheads="1"/>
          </p:cNvSpPr>
          <p:nvPr>
            <p:ph type="dt" sz="quarter" idx="1"/>
          </p:nvPr>
        </p:nvSpPr>
        <p:spPr bwMode="auto">
          <a:xfrm>
            <a:off x="3884613" y="0"/>
            <a:ext cx="2971800" cy="460613"/>
          </a:xfrm>
          <a:prstGeom prst="rect">
            <a:avLst/>
          </a:prstGeom>
          <a:noFill/>
          <a:ln w="9525">
            <a:noFill/>
            <a:miter lim="800000"/>
            <a:headEnd/>
            <a:tailEnd/>
          </a:ln>
          <a:effectLst/>
        </p:spPr>
        <p:txBody>
          <a:bodyPr vert="horz" wrap="square" lIns="91822" tIns="45912" rIns="91822" bIns="45912"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23556" name="Rectangle 4"/>
          <p:cNvSpPr>
            <a:spLocks noGrp="1" noChangeArrowheads="1"/>
          </p:cNvSpPr>
          <p:nvPr>
            <p:ph type="ftr" sz="quarter" idx="2"/>
          </p:nvPr>
        </p:nvSpPr>
        <p:spPr bwMode="auto">
          <a:xfrm>
            <a:off x="0" y="8750051"/>
            <a:ext cx="2971800" cy="460613"/>
          </a:xfrm>
          <a:prstGeom prst="rect">
            <a:avLst/>
          </a:prstGeom>
          <a:noFill/>
          <a:ln w="9525">
            <a:noFill/>
            <a:miter lim="800000"/>
            <a:headEnd/>
            <a:tailEnd/>
          </a:ln>
          <a:effectLst/>
        </p:spPr>
        <p:txBody>
          <a:bodyPr vert="horz" wrap="square" lIns="91822" tIns="45912" rIns="91822" bIns="45912"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7" name="Rectangle 5"/>
          <p:cNvSpPr>
            <a:spLocks noGrp="1" noChangeArrowheads="1"/>
          </p:cNvSpPr>
          <p:nvPr>
            <p:ph type="sldNum" sz="quarter" idx="3"/>
          </p:nvPr>
        </p:nvSpPr>
        <p:spPr bwMode="auto">
          <a:xfrm>
            <a:off x="3884613" y="8750051"/>
            <a:ext cx="2971800" cy="460613"/>
          </a:xfrm>
          <a:prstGeom prst="rect">
            <a:avLst/>
          </a:prstGeom>
          <a:noFill/>
          <a:ln w="9525">
            <a:noFill/>
            <a:miter lim="800000"/>
            <a:headEnd/>
            <a:tailEnd/>
          </a:ln>
          <a:effectLst/>
        </p:spPr>
        <p:txBody>
          <a:bodyPr vert="horz" wrap="square" lIns="91822" tIns="45912" rIns="91822" bIns="45912" numCol="1" anchor="b" anchorCtr="0" compatLnSpc="1">
            <a:prstTxWarp prst="textNoShape">
              <a:avLst/>
            </a:prstTxWarp>
          </a:bodyPr>
          <a:lstStyle>
            <a:lvl1pPr algn="r">
              <a:lnSpc>
                <a:spcPct val="100000"/>
              </a:lnSpc>
              <a:spcBef>
                <a:spcPct val="0"/>
              </a:spcBef>
              <a:defRPr sz="1000" b="0">
                <a:solidFill>
                  <a:schemeClr val="tx1"/>
                </a:solidFill>
              </a:defRPr>
            </a:lvl1pPr>
          </a:lstStyle>
          <a:p>
            <a:fld id="{366BF07F-F275-4807-B382-CF03A1C9729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60613"/>
          </a:xfrm>
          <a:prstGeom prst="rect">
            <a:avLst/>
          </a:prstGeom>
          <a:noFill/>
          <a:ln w="9525">
            <a:noFill/>
            <a:miter lim="800000"/>
            <a:headEnd/>
            <a:tailEnd/>
          </a:ln>
          <a:effectLst/>
        </p:spPr>
        <p:txBody>
          <a:bodyPr vert="horz" wrap="square" lIns="91822" tIns="45912" rIns="91822" bIns="45912"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5" name="Rectangle 3"/>
          <p:cNvSpPr>
            <a:spLocks noGrp="1" noChangeArrowheads="1"/>
          </p:cNvSpPr>
          <p:nvPr>
            <p:ph type="dt" idx="1"/>
          </p:nvPr>
        </p:nvSpPr>
        <p:spPr bwMode="auto">
          <a:xfrm>
            <a:off x="3884613" y="0"/>
            <a:ext cx="2971800" cy="460613"/>
          </a:xfrm>
          <a:prstGeom prst="rect">
            <a:avLst/>
          </a:prstGeom>
          <a:noFill/>
          <a:ln w="9525">
            <a:noFill/>
            <a:miter lim="800000"/>
            <a:headEnd/>
            <a:tailEnd/>
          </a:ln>
          <a:effectLst/>
        </p:spPr>
        <p:txBody>
          <a:bodyPr vert="horz" wrap="square" lIns="91822" tIns="45912" rIns="91822" bIns="45912"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8196" name="Rectangle 4"/>
          <p:cNvSpPr>
            <a:spLocks noGrp="1" noRot="1" noChangeAspect="1" noChangeArrowheads="1" noTextEdit="1"/>
          </p:cNvSpPr>
          <p:nvPr>
            <p:ph type="sldImg" idx="2"/>
          </p:nvPr>
        </p:nvSpPr>
        <p:spPr bwMode="auto">
          <a:xfrm>
            <a:off x="1701800" y="725488"/>
            <a:ext cx="3451225" cy="2589212"/>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3600140"/>
            <a:ext cx="5486400" cy="4921204"/>
          </a:xfrm>
          <a:prstGeom prst="rect">
            <a:avLst/>
          </a:prstGeom>
          <a:noFill/>
          <a:ln w="9525">
            <a:noFill/>
            <a:miter lim="800000"/>
            <a:headEnd/>
            <a:tailEnd/>
          </a:ln>
          <a:effectLst/>
        </p:spPr>
        <p:txBody>
          <a:bodyPr vert="horz" wrap="square" lIns="91822" tIns="45912" rIns="91822" bIns="459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750051"/>
            <a:ext cx="2971800" cy="460613"/>
          </a:xfrm>
          <a:prstGeom prst="rect">
            <a:avLst/>
          </a:prstGeom>
          <a:noFill/>
          <a:ln w="9525">
            <a:noFill/>
            <a:miter lim="800000"/>
            <a:headEnd/>
            <a:tailEnd/>
          </a:ln>
          <a:effectLst/>
        </p:spPr>
        <p:txBody>
          <a:bodyPr vert="horz" wrap="square" lIns="91822" tIns="45912" rIns="91822" bIns="45912"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9" name="Rectangle 7"/>
          <p:cNvSpPr>
            <a:spLocks noGrp="1" noChangeArrowheads="1"/>
          </p:cNvSpPr>
          <p:nvPr>
            <p:ph type="sldNum" sz="quarter" idx="5"/>
          </p:nvPr>
        </p:nvSpPr>
        <p:spPr bwMode="auto">
          <a:xfrm>
            <a:off x="3884613" y="8750051"/>
            <a:ext cx="2971800" cy="460613"/>
          </a:xfrm>
          <a:prstGeom prst="rect">
            <a:avLst/>
          </a:prstGeom>
          <a:noFill/>
          <a:ln w="9525">
            <a:noFill/>
            <a:miter lim="800000"/>
            <a:headEnd/>
            <a:tailEnd/>
          </a:ln>
          <a:effectLst/>
        </p:spPr>
        <p:txBody>
          <a:bodyPr vert="horz" wrap="square" lIns="91822" tIns="45912" rIns="91822" bIns="45912" numCol="1" anchor="b" anchorCtr="0" compatLnSpc="1">
            <a:prstTxWarp prst="textNoShape">
              <a:avLst/>
            </a:prstTxWarp>
          </a:bodyPr>
          <a:lstStyle>
            <a:lvl1pPr algn="r">
              <a:lnSpc>
                <a:spcPct val="100000"/>
              </a:lnSpc>
              <a:spcBef>
                <a:spcPct val="0"/>
              </a:spcBef>
              <a:defRPr sz="1000" b="0">
                <a:solidFill>
                  <a:schemeClr val="tx1"/>
                </a:solidFill>
              </a:defRPr>
            </a:lvl1pPr>
          </a:lstStyle>
          <a:p>
            <a:fld id="{32CF4C4C-19F4-4555-84AC-DDCE43DBCD2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Trebuchet MS" pitchFamily="34" charset="0"/>
        <a:ea typeface="+mn-ea"/>
        <a:cs typeface="+mn-cs"/>
      </a:defRPr>
    </a:lvl1pPr>
    <a:lvl2pPr marL="457200" algn="l" rtl="0" fontAlgn="base">
      <a:spcBef>
        <a:spcPct val="30000"/>
      </a:spcBef>
      <a:spcAft>
        <a:spcPct val="0"/>
      </a:spcAft>
      <a:defRPr kern="1200">
        <a:solidFill>
          <a:schemeClr val="tx1"/>
        </a:solidFill>
        <a:latin typeface="Trebuchet MS" pitchFamily="34" charset="0"/>
        <a:ea typeface="+mn-ea"/>
        <a:cs typeface="+mn-cs"/>
      </a:defRPr>
    </a:lvl2pPr>
    <a:lvl3pPr marL="914400" algn="l" rtl="0" fontAlgn="base">
      <a:spcBef>
        <a:spcPct val="30000"/>
      </a:spcBef>
      <a:spcAft>
        <a:spcPct val="0"/>
      </a:spcAft>
      <a:defRPr kern="1200">
        <a:solidFill>
          <a:schemeClr val="tx1"/>
        </a:solidFill>
        <a:latin typeface="Trebuchet MS" pitchFamily="34" charset="0"/>
        <a:ea typeface="+mn-ea"/>
        <a:cs typeface="+mn-cs"/>
      </a:defRPr>
    </a:lvl3pPr>
    <a:lvl4pPr marL="1371600" algn="l" rtl="0" fontAlgn="base">
      <a:spcBef>
        <a:spcPct val="30000"/>
      </a:spcBef>
      <a:spcAft>
        <a:spcPct val="0"/>
      </a:spcAft>
      <a:defRPr kern="1200">
        <a:solidFill>
          <a:schemeClr val="tx1"/>
        </a:solidFill>
        <a:latin typeface="Trebuchet MS" pitchFamily="34" charset="0"/>
        <a:ea typeface="+mn-ea"/>
        <a:cs typeface="+mn-cs"/>
      </a:defRPr>
    </a:lvl4pPr>
    <a:lvl5pPr marL="1828800" algn="l" rtl="0" fontAlgn="base">
      <a:spcBef>
        <a:spcPct val="3000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1800" y="725488"/>
            <a:ext cx="3451225" cy="25892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225"/>
            <a:r>
              <a:rPr lang="en-US" sz="1400" dirty="0" smtClean="0"/>
              <a:t>But much of the most colorful language came from our speakers</a:t>
            </a:r>
          </a:p>
          <a:p>
            <a:pPr defTabSz="918225"/>
            <a:r>
              <a:rPr lang="en-US" sz="1400" dirty="0" smtClean="0"/>
              <a:t>This last one, however, was a tweet.</a:t>
            </a:r>
            <a:endParaRPr lang="en-US" sz="1400" dirty="0"/>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225"/>
            <a:r>
              <a:rPr lang="en-US" sz="1400" dirty="0" smtClean="0"/>
              <a:t>And this is so you can feel as though you were there….</a:t>
            </a:r>
            <a:endParaRPr lang="en-US" sz="1400" dirty="0"/>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defTabSz="918225"/>
            <a:r>
              <a:rPr lang="en-US" sz="1400" dirty="0" smtClean="0"/>
              <a:t>Here’s the program.  I’ve selected portions of the slides to give you an idea of the day.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225"/>
            <a:r>
              <a:rPr lang="en-US" sz="1400" dirty="0" smtClean="0"/>
              <a:t>Merrilee set the stage with a look back at a couple of influential documents that argue for increased access to special collections.</a:t>
            </a:r>
          </a:p>
          <a:p>
            <a:pPr defTabSz="918225"/>
            <a:r>
              <a:rPr lang="en-US" sz="1400" dirty="0" smtClean="0"/>
              <a:t>The Greene </a:t>
            </a:r>
            <a:r>
              <a:rPr lang="en-US" sz="1400" dirty="0" err="1" smtClean="0"/>
              <a:t>Meissner</a:t>
            </a:r>
            <a:r>
              <a:rPr lang="en-US" sz="1400" dirty="0" smtClean="0"/>
              <a:t> report calls for expediting processes to get information into the hands of users, using words like adequate, minimal, and sufficient.</a:t>
            </a:r>
          </a:p>
          <a:p>
            <a:pPr defTabSz="918225"/>
            <a:r>
              <a:rPr lang="en-US" sz="1400" dirty="0" smtClean="0"/>
              <a:t>The RLG Shifting Gears report said that increasingly, if it’s not online it doesn’t exist.</a:t>
            </a:r>
          </a:p>
          <a:p>
            <a:pPr defTabSz="918225"/>
            <a:endParaRPr lang="en-US" sz="1400" dirty="0" smtClean="0"/>
          </a:p>
          <a:p>
            <a:endParaRPr lang="en-US" dirty="0"/>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225"/>
            <a:r>
              <a:rPr lang="en-US" sz="1400" dirty="0" smtClean="0"/>
              <a:t>Merrilee also reminded us of the archivists’ code, which highlights exercising professional judgment to both promote open access and uphold the law.</a:t>
            </a:r>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225"/>
            <a:r>
              <a:rPr lang="en-US" sz="1400" dirty="0" smtClean="0"/>
              <a:t>Aprille Cooke McKay asked what’s the worst that can happen?</a:t>
            </a:r>
          </a:p>
          <a:p>
            <a:pPr defTabSz="918225"/>
            <a:r>
              <a:rPr lang="en-US" sz="1400" dirty="0" smtClean="0"/>
              <a:t>If you work for an archives or library and are doing your job or had reasonable grounds for believing a use was fair, there can be no statutory damages awarded.</a:t>
            </a:r>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225">
              <a:defRPr/>
            </a:pPr>
            <a:r>
              <a:rPr lang="en-US" sz="1400" dirty="0" smtClean="0"/>
              <a:t>Aprille also laid out the four fair use factors  We’ll return to them in a bit, but for now, note that it’s not a straight yes or no, but rather the more you have in column A, the better. </a:t>
            </a:r>
          </a:p>
          <a:p>
            <a:pPr defTabSz="918225"/>
            <a:endParaRPr lang="en-US" sz="1400" dirty="0"/>
          </a:p>
        </p:txBody>
      </p:sp>
      <p:sp>
        <p:nvSpPr>
          <p:cNvPr id="4" name="Slide Number Placeholder 3"/>
          <p:cNvSpPr>
            <a:spLocks noGrp="1"/>
          </p:cNvSpPr>
          <p:nvPr>
            <p:ph type="sldNum" sz="quarter" idx="10"/>
          </p:nvPr>
        </p:nvSpPr>
        <p:spPr/>
        <p:txBody>
          <a:bodyPr/>
          <a:lstStyle/>
          <a:p>
            <a:fld id="{7BFCD3F6-B351-4BA3-A26F-A7520D7D44FC}"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225"/>
            <a:r>
              <a:rPr lang="en-US" sz="1400" dirty="0" smtClean="0"/>
              <a:t>We also addressed privacy rights.  This is an area of the law that states regulate.  </a:t>
            </a:r>
          </a:p>
          <a:p>
            <a:pPr defTabSz="918225"/>
            <a:endParaRPr lang="en-US" sz="1400" dirty="0" smtClean="0"/>
          </a:p>
          <a:p>
            <a:pPr defTabSz="918225"/>
            <a:r>
              <a:rPr lang="en-US" sz="1400" dirty="0" smtClean="0"/>
              <a:t>Community standards define what is highly offensive to a reasonable person.  Social norms change through time, and some things that used to be offensive aren’t anymore.  </a:t>
            </a:r>
          </a:p>
          <a:p>
            <a:pPr defTabSz="918225"/>
            <a:endParaRPr lang="en-US" sz="1400" dirty="0" smtClean="0"/>
          </a:p>
          <a:p>
            <a:pPr defTabSz="918225"/>
            <a:endParaRPr lang="en-US" sz="1400" dirty="0"/>
          </a:p>
        </p:txBody>
      </p:sp>
      <p:sp>
        <p:nvSpPr>
          <p:cNvPr id="4" name="Slide Number Placeholder 3"/>
          <p:cNvSpPr>
            <a:spLocks noGrp="1"/>
          </p:cNvSpPr>
          <p:nvPr>
            <p:ph type="sldNum" sz="quarter" idx="10"/>
          </p:nvPr>
        </p:nvSpPr>
        <p:spPr/>
        <p:txBody>
          <a:bodyPr/>
          <a:lstStyle/>
          <a:p>
            <a:fld id="{56C16D9B-3036-4CFE-86E4-47FFF03A9103}"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225"/>
            <a:r>
              <a:rPr lang="en-US" sz="1400" dirty="0" smtClean="0"/>
              <a:t>Aprille offered this advice:</a:t>
            </a:r>
          </a:p>
          <a:p>
            <a:pPr defTabSz="918225"/>
            <a:r>
              <a:rPr lang="en-US" sz="1400" dirty="0" smtClean="0"/>
              <a:t>Make the case that you have undertaken a thoughtful analysis.  What would a reasonable archivist do?  And document your analysis.</a:t>
            </a:r>
          </a:p>
          <a:p>
            <a:pPr defTabSz="918225"/>
            <a:r>
              <a:rPr lang="en-US" sz="1400" dirty="0" smtClean="0"/>
              <a:t>Consider asking for consent if there is a large amount of material in the collection related to a few individuals</a:t>
            </a:r>
          </a:p>
          <a:p>
            <a:pPr defTabSz="918225"/>
            <a:r>
              <a:rPr lang="en-US" sz="1400" dirty="0" smtClean="0"/>
              <a:t>Argue that you serve the public interest, mitigated damage to the complainer by prompt takedown, and acted as a “reasonable archivist”</a:t>
            </a:r>
          </a:p>
          <a:p>
            <a:pPr defTabSz="918225"/>
            <a:endParaRPr lang="en-US" sz="1400" dirty="0"/>
          </a:p>
        </p:txBody>
      </p:sp>
      <p:sp>
        <p:nvSpPr>
          <p:cNvPr id="4" name="Slide Number Placeholder 3"/>
          <p:cNvSpPr>
            <a:spLocks noGrp="1"/>
          </p:cNvSpPr>
          <p:nvPr>
            <p:ph type="sldNum" sz="quarter" idx="10"/>
          </p:nvPr>
        </p:nvSpPr>
        <p:spPr/>
        <p:txBody>
          <a:bodyPr/>
          <a:lstStyle/>
          <a:p>
            <a:fld id="{56C16D9B-3036-4CFE-86E4-47FFF03A9103}"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225" eaLnBrk="0" hangingPunct="0">
              <a:defRPr/>
            </a:pPr>
            <a:r>
              <a:rPr lang="en-US" sz="1400" dirty="0" smtClean="0"/>
              <a:t>Maggie Dickson told us what it takes to cross all the Ts and dot all the Is</a:t>
            </a:r>
          </a:p>
          <a:p>
            <a:pPr defTabSz="918225" eaLnBrk="0" hangingPunct="0">
              <a:defRPr/>
            </a:pPr>
            <a:r>
              <a:rPr lang="en-US" sz="1400" dirty="0" smtClean="0"/>
              <a:t>For a correspondence series of 7.5 linear feet (15 archival boxes), she followed all the steps</a:t>
            </a:r>
          </a:p>
          <a:p>
            <a:endParaRPr lang="en-US" dirty="0"/>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225"/>
            <a:r>
              <a:rPr lang="en-US" sz="1400" dirty="0" smtClean="0"/>
              <a:t>We were asked to make these sessions about half and half presentation and discussion.  I have at least achieved that on this slide.</a:t>
            </a:r>
            <a:endParaRPr lang="en-US" sz="1400"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225" eaLnBrk="0" hangingPunct="0">
              <a:defRPr/>
            </a:pPr>
            <a:r>
              <a:rPr lang="en-US" sz="1400" dirty="0" smtClean="0"/>
              <a:t>Out of 3300 names in the correspondence, 21% were out of copyright, 27% were judged to be still in copyright.  For those from whom they sought permission, they could only identify contact info for four of them.  And they got permission from three.</a:t>
            </a:r>
          </a:p>
          <a:p>
            <a:pPr defTabSz="918225"/>
            <a:endParaRPr lang="en-US" sz="1400" dirty="0"/>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225"/>
            <a:r>
              <a:rPr lang="en-US" sz="1400" dirty="0" smtClean="0"/>
              <a:t>She demonstrated quite clearly that this was not a reasonable return on investment.</a:t>
            </a:r>
            <a:endParaRPr lang="en-US" sz="1400" dirty="0"/>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225"/>
            <a:r>
              <a:rPr lang="en-US" sz="1400" dirty="0" smtClean="0"/>
              <a:t>And she demonstrated that taking a lighter-weight approach would have resulted in a similar outcome.  They put it all up and no one has complained</a:t>
            </a:r>
          </a:p>
        </p:txBody>
      </p:sp>
      <p:sp>
        <p:nvSpPr>
          <p:cNvPr id="4" name="Slide Number Placeholder 3"/>
          <p:cNvSpPr>
            <a:spLocks noGrp="1"/>
          </p:cNvSpPr>
          <p:nvPr>
            <p:ph type="sldNum" sz="quarter" idx="10"/>
          </p:nvPr>
        </p:nvSpPr>
        <p:spPr/>
        <p:txBody>
          <a:bodyPr/>
          <a:lstStyle/>
          <a:p>
            <a:fld id="{32CF4C4C-19F4-4555-84AC-DDCE43DBCD2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defTabSz="918225"/>
            <a:r>
              <a:rPr lang="en-US" sz="1400" dirty="0" smtClean="0"/>
              <a:t>Rebekah Irwin talked with us about how to document rights status</a:t>
            </a:r>
          </a:p>
        </p:txBody>
      </p:sp>
      <p:sp>
        <p:nvSpPr>
          <p:cNvPr id="74756" name="Slide Number Placeholder 3"/>
          <p:cNvSpPr>
            <a:spLocks noGrp="1"/>
          </p:cNvSpPr>
          <p:nvPr>
            <p:ph type="sldNum" sz="quarter" idx="5"/>
          </p:nvPr>
        </p:nvSpPr>
        <p:spPr>
          <a:noFill/>
        </p:spPr>
        <p:txBody>
          <a:bodyPr/>
          <a:lstStyle/>
          <a:p>
            <a:fld id="{876B5B94-1E38-400D-8C15-1CFA2BD8D126}" type="slidenum">
              <a:rPr lang="en-US">
                <a:solidFill>
                  <a:srgbClr val="000000"/>
                </a:solidFill>
              </a:rPr>
              <a:pPr/>
              <a:t>23</a:t>
            </a:fld>
            <a:endParaRPr 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defTabSz="918225"/>
            <a:r>
              <a:rPr lang="en-US" sz="1400" dirty="0" smtClean="0"/>
              <a:t>And help our users with their responsibilities</a:t>
            </a:r>
          </a:p>
        </p:txBody>
      </p:sp>
      <p:sp>
        <p:nvSpPr>
          <p:cNvPr id="75780" name="Slide Number Placeholder 3"/>
          <p:cNvSpPr>
            <a:spLocks noGrp="1"/>
          </p:cNvSpPr>
          <p:nvPr>
            <p:ph type="sldNum" sz="quarter" idx="5"/>
          </p:nvPr>
        </p:nvSpPr>
        <p:spPr>
          <a:noFill/>
        </p:spPr>
        <p:txBody>
          <a:bodyPr/>
          <a:lstStyle/>
          <a:p>
            <a:fld id="{53FBB7B3-8D52-4421-9741-986D02454BDF}" type="slidenum">
              <a:rPr lang="en-US">
                <a:solidFill>
                  <a:srgbClr val="000000"/>
                </a:solidFill>
              </a:rPr>
              <a:pPr/>
              <a:t>24</a:t>
            </a:fld>
            <a:endParaRPr 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defTabSz="918225"/>
            <a:r>
              <a:rPr lang="en-US" sz="1400" dirty="0" smtClean="0"/>
              <a:t>And provided us with an example of wording for a disclaimer and for an invitation for rights-holders to step forward.</a:t>
            </a:r>
          </a:p>
        </p:txBody>
      </p:sp>
      <p:sp>
        <p:nvSpPr>
          <p:cNvPr id="76804" name="Slide Number Placeholder 3"/>
          <p:cNvSpPr>
            <a:spLocks noGrp="1"/>
          </p:cNvSpPr>
          <p:nvPr>
            <p:ph type="sldNum" sz="quarter" idx="5"/>
          </p:nvPr>
        </p:nvSpPr>
        <p:spPr>
          <a:noFill/>
        </p:spPr>
        <p:txBody>
          <a:bodyPr/>
          <a:lstStyle/>
          <a:p>
            <a:fld id="{76AC54B5-D37B-4487-AD60-F32BA2BEA2BB}" type="slidenum">
              <a:rPr lang="en-US">
                <a:solidFill>
                  <a:srgbClr val="000000"/>
                </a:solidFill>
              </a:rPr>
              <a:pPr/>
              <a:t>25</a:t>
            </a:fld>
            <a:endParaRPr 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6E39488-951F-4836-B872-3D2DCD1A1DD1}" type="slidenum">
              <a:rPr lang="en-US" altLang="zh-TW">
                <a:solidFill>
                  <a:srgbClr val="000000"/>
                </a:solidFill>
              </a:rPr>
              <a:pPr/>
              <a:t>26</a:t>
            </a:fld>
            <a:endParaRPr lang="en-US" altLang="zh-TW">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defTabSz="918225"/>
            <a:r>
              <a:rPr lang="en-US" sz="1400" dirty="0" smtClean="0"/>
              <a:t>Georgia Harper looked at Fair Use factors in detail.</a:t>
            </a:r>
          </a:p>
          <a:p>
            <a:pPr defTabSz="918225"/>
            <a:r>
              <a:rPr lang="en-US" sz="1400" dirty="0" smtClean="0"/>
              <a:t>Uses of copyrighted material can be characterized as strongly transformative, when you provide the materials to users in contexts dramatically different from those in which they originated, and when they are accompanied by extensive value-added support (including commentary, the addition of search tools, and so forth).  In other words, selecting, organizing, and adding context adds value to cultural materials.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C8B6763-AA8B-4DD1-B2E7-B5BFF816403C}" type="slidenum">
              <a:rPr lang="en-US" altLang="zh-TW">
                <a:solidFill>
                  <a:srgbClr val="000000"/>
                </a:solidFill>
              </a:rPr>
              <a:pPr/>
              <a:t>27</a:t>
            </a:fld>
            <a:endParaRPr lang="en-US" altLang="zh-TW">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defTabSz="918225"/>
            <a:r>
              <a:rPr lang="en-US" sz="1400" dirty="0" smtClean="0"/>
              <a:t>It used to be thought the unpublished works were not covered by fair use, but more recently it’s been judged a part of the formula.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8D3D8CA-7FF3-4ED4-9E51-6A06C9A770D6}" type="slidenum">
              <a:rPr lang="en-US" altLang="zh-TW">
                <a:solidFill>
                  <a:srgbClr val="000000"/>
                </a:solidFill>
              </a:rPr>
              <a:pPr/>
              <a:t>28</a:t>
            </a:fld>
            <a:endParaRPr lang="en-US" altLang="zh-TW">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defTabSz="918225"/>
            <a:r>
              <a:rPr lang="en-US" sz="1400" dirty="0" smtClean="0"/>
              <a:t>This one is the most surprising.  Many people believe that fair uses can only be those that borrow a small amount of a work, but even the Supreme Court has acknowledged that using the entire work can be fair. It depends on the use to which you’re putting the work. Educators take this into account all the time. Sometimes they need students to study something in its entirety, sometimes a small part will do. So long as there’s a reasonable relationship between the objective you have and the amount you use, this factor does not have to be a stumbling block.</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0DD38C5-3043-4DEA-A2CE-ED5CBEC77692}" type="slidenum">
              <a:rPr lang="en-US" altLang="zh-TW">
                <a:solidFill>
                  <a:srgbClr val="000000"/>
                </a:solidFill>
              </a:rPr>
              <a:pPr/>
              <a:t>29</a:t>
            </a:fld>
            <a:endParaRPr lang="en-US" altLang="zh-TW">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defTabSz="918225"/>
            <a:r>
              <a:rPr lang="en-US" sz="1400" dirty="0" smtClean="0"/>
              <a:t>Experience is proving that different versions of a work, both free online versions and commercially available ones, can co-exist. </a:t>
            </a:r>
          </a:p>
          <a:p>
            <a:pPr defTabSz="918225"/>
            <a:r>
              <a:rPr lang="en-US" sz="1400" dirty="0" smtClean="0"/>
              <a:t>It’s doubtful that raw source materials can threaten the commercial potential of more refined works based upon them. Authors, their editors and publishers add value to raw materials. But this is where sensitivity to commercial potential comes in.  A generous take-down policy may assure that where a copyright owner desires his or her work not be available online, the organization can be responsive.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8225"/>
            <a:r>
              <a:rPr lang="en-US" sz="1400" dirty="0" smtClean="0"/>
              <a:t>The RLG/SAA Digitization Matters Symposium explicitly excluded copyright from its scope, but there was interest in pursuing it.  Last year at the RLG annual meeting, we brought you up-to-date on RLG/OCLC activities in the rights arena (mostly having to do with books) and then we discussed rights and special collections.</a:t>
            </a:r>
          </a:p>
          <a:p>
            <a:pPr defTabSz="918225"/>
            <a:endParaRPr lang="en-US" sz="1400" dirty="0" smtClean="0"/>
          </a:p>
          <a:p>
            <a:pPr defTabSz="918225"/>
            <a:r>
              <a:rPr lang="en-US" sz="1400" dirty="0" smtClean="0"/>
              <a:t>You told us that unpublished materials were a big problem and were getting less attention than published works (more straight-forward + GBS and orphan works discussions)</a:t>
            </a:r>
          </a:p>
          <a:p>
            <a:pPr defTabSz="918225"/>
            <a:r>
              <a:rPr lang="en-US" sz="1400" dirty="0" smtClean="0"/>
              <a:t>You told us that the cost of securing permissions was so great as to derail some digitization plans.  It was also said that librarians say no more than rights-holders – and in some cases even more than their legal counsel!</a:t>
            </a:r>
          </a:p>
          <a:p>
            <a:pPr defTabSz="918225"/>
            <a:r>
              <a:rPr lang="en-US" sz="1400" dirty="0" smtClean="0"/>
              <a:t>You (Susan Allen) said that we need community standards for due diligence.  Tell us the three things that suffice, unless the owner comes forward and asks to have it taken down.</a:t>
            </a:r>
          </a:p>
          <a:p>
            <a:pPr defTabSz="918225"/>
            <a:r>
              <a:rPr lang="en-US" sz="1400" dirty="0" smtClean="0"/>
              <a:t>And we asked, What is realistic exposure?  What is the likelihood of a Bad Thing happening….</a:t>
            </a:r>
          </a:p>
          <a:p>
            <a:pPr defTabSz="918225" eaLnBrk="0" hangingPunct="0">
              <a:defRPr/>
            </a:pPr>
            <a:r>
              <a:rPr lang="en-US" sz="1400" dirty="0" smtClean="0"/>
              <a:t>You said we need to find the intersection between risk and use.  </a:t>
            </a:r>
          </a:p>
          <a:p>
            <a:pPr defTabSz="918225" eaLnBrk="0" hangingPunct="0">
              <a:defRPr/>
            </a:pPr>
            <a:endParaRPr lang="en-US" sz="1400" dirty="0" smtClean="0"/>
          </a:p>
          <a:p>
            <a:pPr defTabSz="918225" eaLnBrk="0" hangingPunct="0">
              <a:defRPr/>
            </a:pPr>
            <a:r>
              <a:rPr lang="en-US" sz="1400" dirty="0" smtClean="0"/>
              <a:t>So we came up with a plan.</a:t>
            </a:r>
          </a:p>
          <a:p>
            <a:pPr defTabSz="918225"/>
            <a:endParaRPr lang="en-US" sz="1400" dirty="0"/>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4665DDF-9A04-4409-A419-ACF2CA33537D}" type="slidenum">
              <a:rPr lang="en-US" altLang="zh-TW">
                <a:solidFill>
                  <a:srgbClr val="000000"/>
                </a:solidFill>
              </a:rPr>
              <a:pPr/>
              <a:t>30</a:t>
            </a:fld>
            <a:endParaRPr lang="en-US" altLang="zh-TW">
              <a:solidFill>
                <a:srgbClr val="000000"/>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algn="l" defTabSz="918225" rtl="0" eaLnBrk="1" fontAlgn="base" hangingPunct="1">
              <a:spcBef>
                <a:spcPct val="30000"/>
              </a:spcBef>
              <a:spcAft>
                <a:spcPct val="0"/>
              </a:spcAft>
            </a:pPr>
            <a:r>
              <a:rPr lang="en-US" sz="1400" kern="1200" dirty="0" smtClean="0">
                <a:solidFill>
                  <a:schemeClr val="tx1"/>
                </a:solidFill>
                <a:latin typeface="Trebuchet MS" pitchFamily="34" charset="0"/>
                <a:ea typeface="+mn-ea"/>
                <a:cs typeface="+mn-cs"/>
              </a:rPr>
              <a:t>And this slide really spoke to the goal of the meeting.</a:t>
            </a:r>
          </a:p>
          <a:p>
            <a:pPr algn="l" defTabSz="918225" rtl="0" eaLnBrk="1" fontAlgn="base" hangingPunct="1">
              <a:spcBef>
                <a:spcPct val="30000"/>
              </a:spcBef>
              <a:spcAft>
                <a:spcPct val="0"/>
              </a:spcAft>
            </a:pPr>
            <a:endParaRPr lang="en-US" sz="1400" kern="1200" dirty="0" smtClean="0">
              <a:solidFill>
                <a:schemeClr val="tx1"/>
              </a:solidFill>
              <a:latin typeface="Trebuchet MS" pitchFamily="34" charset="0"/>
              <a:ea typeface="+mn-ea"/>
              <a:cs typeface="+mn-cs"/>
            </a:endParaRPr>
          </a:p>
          <a:p>
            <a:pPr marL="0" lvl="1"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Elements of a reasonable approach to placing unpublished materials online will be established by communities of practice</a:t>
            </a:r>
          </a:p>
          <a:p>
            <a:pPr algn="l" defTabSz="918225" rtl="0" eaLnBrk="1" fontAlgn="base" hangingPunct="1">
              <a:spcBef>
                <a:spcPct val="30000"/>
              </a:spcBef>
              <a:spcAft>
                <a:spcPct val="0"/>
              </a:spcAft>
            </a:pPr>
            <a:endParaRPr lang="en-US" sz="1400" kern="1200" dirty="0" smtClean="0">
              <a:solidFill>
                <a:schemeClr val="tx1"/>
              </a:solidFill>
              <a:latin typeface="Trebuchet MS" pitchFamily="34" charset="0"/>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Then just as we were feeling it was safe to go back into the water, Peter </a:t>
            </a:r>
            <a:r>
              <a:rPr lang="en-US" sz="1400" kern="1200" dirty="0" err="1" smtClean="0">
                <a:solidFill>
                  <a:schemeClr val="tx1"/>
                </a:solidFill>
                <a:latin typeface="Trebuchet MS" pitchFamily="34" charset="0"/>
                <a:ea typeface="+mn-ea"/>
                <a:cs typeface="+mn-cs"/>
              </a:rPr>
              <a:t>Hirtle’s</a:t>
            </a:r>
            <a:r>
              <a:rPr lang="en-US" sz="1400" kern="1200" dirty="0" smtClean="0">
                <a:solidFill>
                  <a:schemeClr val="tx1"/>
                </a:solidFill>
                <a:latin typeface="Trebuchet MS" pitchFamily="34" charset="0"/>
                <a:ea typeface="+mn-ea"/>
                <a:cs typeface="+mn-cs"/>
              </a:rPr>
              <a:t> dorsal fin appeared on the horizon.</a:t>
            </a:r>
          </a:p>
          <a:p>
            <a:pPr algn="l" defTabSz="918225" rtl="0" fontAlgn="base">
              <a:spcBef>
                <a:spcPct val="30000"/>
              </a:spcBef>
              <a:spcAft>
                <a:spcPct val="0"/>
              </a:spcAft>
            </a:pPr>
            <a:endParaRPr lang="en-US" sz="1400" kern="1200" dirty="0" smtClean="0">
              <a:solidFill>
                <a:schemeClr val="tx1"/>
              </a:solidFill>
              <a:latin typeface="Trebuchet MS" pitchFamily="34" charset="0"/>
              <a:ea typeface="+mn-ea"/>
              <a:cs typeface="+mn-cs"/>
            </a:endParaRP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He told some scary stories – but none of them involved putting digitized collections of unpublished materials online for increased access.</a:t>
            </a:r>
          </a:p>
          <a:p>
            <a:pPr algn="l" defTabSz="918225" rtl="0" fontAlgn="base">
              <a:spcBef>
                <a:spcPct val="30000"/>
              </a:spcBef>
              <a:spcAft>
                <a:spcPct val="0"/>
              </a:spcAft>
            </a:pPr>
            <a:endParaRPr lang="en-US" sz="1400" kern="1200" dirty="0" smtClean="0">
              <a:solidFill>
                <a:schemeClr val="tx1"/>
              </a:solidFill>
              <a:latin typeface="Trebuchet MS" pitchFamily="34" charset="0"/>
              <a:ea typeface="+mn-ea"/>
              <a:cs typeface="+mn-cs"/>
            </a:endParaRP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({{Information |Description={{</a:t>
            </a:r>
            <a:r>
              <a:rPr lang="en-US" sz="1400" kern="1200" dirty="0" err="1" smtClean="0">
                <a:solidFill>
                  <a:schemeClr val="tx1"/>
                </a:solidFill>
                <a:latin typeface="Trebuchet MS" pitchFamily="34" charset="0"/>
                <a:ea typeface="+mn-ea"/>
                <a:cs typeface="+mn-cs"/>
              </a:rPr>
              <a:t>fr</a:t>
            </a:r>
            <a:r>
              <a:rPr lang="en-US" sz="1400" kern="1200" dirty="0" smtClean="0">
                <a:solidFill>
                  <a:schemeClr val="tx1"/>
                </a:solidFill>
                <a:latin typeface="Trebuchet MS" pitchFamily="34" charset="0"/>
                <a:ea typeface="+mn-ea"/>
                <a:cs typeface="+mn-cs"/>
              </a:rPr>
              <a:t>}} Aileron de </a:t>
            </a:r>
            <a:r>
              <a:rPr lang="en-US" sz="1400" kern="1200" dirty="0" err="1" smtClean="0">
                <a:solidFill>
                  <a:schemeClr val="tx1"/>
                </a:solidFill>
                <a:latin typeface="Trebuchet MS" pitchFamily="34" charset="0"/>
                <a:ea typeface="+mn-ea"/>
                <a:cs typeface="+mn-cs"/>
              </a:rPr>
              <a:t>requin</a:t>
            </a:r>
            <a:r>
              <a:rPr lang="en-US" sz="1400" kern="1200" dirty="0" smtClean="0">
                <a:solidFill>
                  <a:schemeClr val="tx1"/>
                </a:solidFill>
                <a:latin typeface="Trebuchet MS" pitchFamily="34" charset="0"/>
                <a:ea typeface="+mn-ea"/>
                <a:cs typeface="+mn-cs"/>
              </a:rPr>
              <a:t>. Shark dorsal fin. |Source=http://www.flickr.com/photos/nothing/8459216/ |Date=April 3, 2005 |Author=[http://www.flickr.com/people/nothing/ Tom Burke (Morgan Hill, CA, USA)] |Permission=cc-by-2.0 }}{{cc)</a:t>
            </a:r>
            <a:endParaRPr lang="en-US" sz="1400" kern="1200" dirty="0">
              <a:solidFill>
                <a:schemeClr val="tx1"/>
              </a:solidFill>
              <a:latin typeface="Trebuchet MS"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Then he showed how we are constantly taking risks – nearly every time we make copies</a:t>
            </a:r>
          </a:p>
          <a:p>
            <a:pPr algn="l" defTabSz="918225" rtl="0" fontAlgn="base">
              <a:spcBef>
                <a:spcPct val="30000"/>
              </a:spcBef>
              <a:spcAft>
                <a:spcPct val="0"/>
              </a:spcAft>
            </a:pPr>
            <a:endParaRPr lang="en-US" sz="1400" kern="1200" dirty="0" smtClean="0">
              <a:solidFill>
                <a:schemeClr val="tx1"/>
              </a:solidFill>
              <a:latin typeface="Trebuchet MS" pitchFamily="34" charset="0"/>
              <a:ea typeface="+mn-ea"/>
              <a:cs typeface="+mn-cs"/>
            </a:endParaRP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Does this mean we give up?</a:t>
            </a:r>
          </a:p>
          <a:p>
            <a:pPr algn="l" defTabSz="918225" rtl="0" fontAlgn="base">
              <a:spcBef>
                <a:spcPct val="30000"/>
              </a:spcBef>
              <a:spcAft>
                <a:spcPct val="0"/>
              </a:spcAft>
            </a:pPr>
            <a:endParaRPr lang="en-US" sz="1400" kern="1200" dirty="0" smtClean="0">
              <a:solidFill>
                <a:schemeClr val="tx1"/>
              </a:solidFill>
              <a:latin typeface="Trebuchet MS" pitchFamily="34" charset="0"/>
              <a:ea typeface="+mn-ea"/>
              <a:cs typeface="+mn-cs"/>
            </a:endParaRP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No – we mange our risks.</a:t>
            </a:r>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defTabSz="918225" rtl="0" eaLnBrk="0" fontAlgn="base" hangingPunct="0">
              <a:spcBef>
                <a:spcPct val="30000"/>
              </a:spcBef>
              <a:spcAft>
                <a:spcPct val="0"/>
              </a:spcAft>
              <a:defRPr/>
            </a:pPr>
            <a:r>
              <a:rPr lang="en-US" sz="1400" kern="1200" dirty="0" smtClean="0">
                <a:solidFill>
                  <a:schemeClr val="tx1"/>
                </a:solidFill>
                <a:latin typeface="Trebuchet MS" pitchFamily="34" charset="0"/>
                <a:ea typeface="+mn-ea"/>
                <a:cs typeface="+mn-cs"/>
              </a:rPr>
              <a:t>he further calmed us down saying</a:t>
            </a:r>
          </a:p>
          <a:p>
            <a:pPr algn="l" defTabSz="918225" rtl="0" fontAlgn="base">
              <a:spcBef>
                <a:spcPct val="30000"/>
              </a:spcBef>
              <a:spcAft>
                <a:spcPct val="0"/>
              </a:spcAft>
            </a:pPr>
            <a:endParaRPr lang="en-US" sz="1400" kern="1200" dirty="0" smtClean="0">
              <a:solidFill>
                <a:schemeClr val="tx1"/>
              </a:solidFill>
              <a:latin typeface="Trebuchet MS" pitchFamily="34" charset="0"/>
              <a:ea typeface="+mn-ea"/>
              <a:cs typeface="+mn-cs"/>
            </a:endParaRP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Potential risks and damages are small if the work is unregistered. </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He reminded us of the Fair use exemption from statutory damages</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Because federal actions are expensive, it’s more likely that you’d get a Cease and desist” – then you can decide how to respond</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To date, almost no actions have been taken against archives – and unless anyone tells me differently, I think no actions have been taken in cases where libraries or archives have put digitized collections of unpublished materials online for increased access.</a:t>
            </a:r>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Then the final portion of the day was given over to discussion of community practice.  We arrived at some consensus and then the advisory group continued to mull it over and we now have a document….</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I’d like to spend the rest of our time talking about it.</a:t>
            </a:r>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Preamble </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Our mission requires us to provide access to materials entrusted to our care. </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This is a well-intentioned, practical approach to identifying and resolving rights issues that is in line with professional and ethical standards</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It does not concern itself with what individuals who access particular items may do with them.   </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It was developed with US law in mind, it is hoped that the spirit of the document will resonate in non-US contexts.</a:t>
            </a:r>
          </a:p>
          <a:p>
            <a:pPr algn="l" defTabSz="918225" rtl="0" fontAlgn="base">
              <a:spcBef>
                <a:spcPct val="30000"/>
              </a:spcBef>
              <a:spcAft>
                <a:spcPct val="0"/>
              </a:spcAft>
            </a:pPr>
            <a:endParaRPr lang="en-US" sz="1400" kern="1200" dirty="0" smtClean="0">
              <a:solidFill>
                <a:schemeClr val="tx1"/>
              </a:solidFill>
              <a:latin typeface="Trebuchet MS" pitchFamily="34" charset="0"/>
              <a:ea typeface="+mn-ea"/>
              <a:cs typeface="+mn-cs"/>
            </a:endParaRP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Most importantly it says </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If your institution has legal counsel, involve them in adopting this approach; after the approach has been adopted, only seek their advice on specific questions.</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Your counsel does not have to weigh in on every decision.  And remember your counsel’s job is to advise on the risks.  Your job is to decide the appropriate course of action.</a:t>
            </a:r>
          </a:p>
          <a:p>
            <a:pPr algn="l" defTabSz="918225" rtl="0" fontAlgn="base">
              <a:spcBef>
                <a:spcPct val="30000"/>
              </a:spcBef>
              <a:spcAft>
                <a:spcPct val="0"/>
              </a:spcAft>
            </a:pPr>
            <a:endParaRPr lang="en-US" sz="1400" kern="1200" dirty="0" smtClean="0">
              <a:solidFill>
                <a:schemeClr val="tx1"/>
              </a:solidFill>
              <a:latin typeface="Trebuchet MS" pitchFamily="34" charset="0"/>
              <a:ea typeface="+mn-ea"/>
              <a:cs typeface="+mn-cs"/>
            </a:endParaRP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People have asked, “What about the smaller institutions that don’t have counsel?”  “Keep quiet and you may be able to keep it that way.”</a:t>
            </a:r>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Select collections wisely</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Start with a collection of high research value.</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Assess the fair use possibilities. </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Use extra caution for</a:t>
            </a:r>
          </a:p>
          <a:p>
            <a:pPr lvl="1"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Contemporary literary papers</a:t>
            </a:r>
          </a:p>
          <a:p>
            <a:pPr lvl="1"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Collections with sensitive information</a:t>
            </a:r>
          </a:p>
          <a:p>
            <a:pPr lvl="1"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Materials created with commercial intent</a:t>
            </a:r>
          </a:p>
          <a:p>
            <a:pPr lvl="1"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Recent materials not intended to be made public</a:t>
            </a:r>
          </a:p>
          <a:p>
            <a:pPr lvl="1" algn="l" defTabSz="918225" rtl="0" fontAlgn="base">
              <a:spcBef>
                <a:spcPct val="30000"/>
              </a:spcBef>
              <a:spcAft>
                <a:spcPct val="0"/>
              </a:spcAft>
            </a:pPr>
            <a:endParaRPr lang="en-US" sz="1400" kern="1200" dirty="0" smtClean="0">
              <a:solidFill>
                <a:schemeClr val="tx1"/>
              </a:solidFill>
              <a:latin typeface="Trebuchet MS" pitchFamily="34" charset="0"/>
              <a:ea typeface="+mn-ea"/>
              <a:cs typeface="+mn-cs"/>
            </a:endParaRP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Initially we thought we’d say take these off the table, but one of the lawyers in the room said risks need to be weighed.  So we ended up with:</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If research value is high and risk is high, consider compromises, such as on-site access or a time embargo.</a:t>
            </a:r>
          </a:p>
          <a:p>
            <a:pPr algn="l" defTabSz="918225" rtl="0" fontAlgn="base">
              <a:spcBef>
                <a:spcPct val="30000"/>
              </a:spcBef>
              <a:spcAft>
                <a:spcPct val="0"/>
              </a:spcAft>
            </a:pPr>
            <a:endParaRPr lang="en-US" sz="1400" kern="1200" dirty="0" smtClean="0">
              <a:solidFill>
                <a:schemeClr val="tx1"/>
              </a:solidFill>
              <a:latin typeface="Trebuchet MS"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Use archival approaches to make decisions</a:t>
            </a:r>
          </a:p>
          <a:p>
            <a:pPr algn="l" defTabSz="918225" rtl="0" fontAlgn="base">
              <a:spcBef>
                <a:spcPct val="30000"/>
              </a:spcBef>
              <a:spcAft>
                <a:spcPct val="0"/>
              </a:spcAft>
            </a:pPr>
            <a:endParaRPr lang="en-US" sz="1400" kern="1200" dirty="0" smtClean="0">
              <a:solidFill>
                <a:schemeClr val="tx1"/>
              </a:solidFill>
              <a:latin typeface="Trebuchet MS" pitchFamily="34" charset="0"/>
              <a:ea typeface="+mn-ea"/>
              <a:cs typeface="+mn-cs"/>
            </a:endParaRP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Check donor files.</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Assess issues at the appropriate level, most often at the collection- or series-level.</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Attempt to get permission from the rights-holder, if there’s an identifiable rights-holder at that level.</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Include what you know in the description of the collection.</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Document your findings and decisions and share them with your peers.</a:t>
            </a:r>
          </a:p>
        </p:txBody>
      </p:sp>
      <p:sp>
        <p:nvSpPr>
          <p:cNvPr id="4" name="Slide Number Placeholder 3"/>
          <p:cNvSpPr>
            <a:spLocks noGrp="1"/>
          </p:cNvSpPr>
          <p:nvPr>
            <p:ph type="sldNum" sz="quarter" idx="10"/>
          </p:nvPr>
        </p:nvSpPr>
        <p:spPr/>
        <p:txBody>
          <a:bodyPr/>
          <a:lstStyle/>
          <a:p>
            <a:fld id="{32CF4C4C-19F4-4555-84AC-DDCE43DBCD2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Provide take-down policy statements and disclaimers to users of online collections</a:t>
            </a:r>
          </a:p>
          <a:p>
            <a:pPr algn="l" defTabSz="918225" rtl="0" fontAlgn="base">
              <a:spcBef>
                <a:spcPct val="30000"/>
              </a:spcBef>
              <a:spcAft>
                <a:spcPct val="0"/>
              </a:spcAft>
            </a:pPr>
            <a:endParaRPr lang="en-US" sz="1400" kern="1200" dirty="0" smtClean="0">
              <a:solidFill>
                <a:schemeClr val="tx1"/>
              </a:solidFill>
              <a:latin typeface="Trebuchet MS" pitchFamily="34" charset="0"/>
              <a:ea typeface="+mn-ea"/>
              <a:cs typeface="+mn-cs"/>
            </a:endParaRP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Adopt a liberal take-down policy, indicating you are eager to hear from any rights owners and upon request and will remove material from public view while you address an issue.” </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Use an appropriate disclaimer at the institutional level, such as “[Institution] makes digital versions of collections accessible in the following situations:</a:t>
            </a:r>
          </a:p>
          <a:p>
            <a:pPr lvl="1"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And letting them know that they have responsibilities too</a:t>
            </a:r>
          </a:p>
          <a:p>
            <a:pPr defTabSz="918225"/>
            <a:endParaRPr lang="en-US" sz="1400"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Prospectively, work with donors</a:t>
            </a:r>
          </a:p>
          <a:p>
            <a:pPr algn="l" defTabSz="918225" rtl="0" fontAlgn="base">
              <a:spcBef>
                <a:spcPct val="30000"/>
              </a:spcBef>
              <a:spcAft>
                <a:spcPct val="0"/>
              </a:spcAft>
            </a:pPr>
            <a:endParaRPr lang="en-US" sz="1400" kern="1200" dirty="0" smtClean="0">
              <a:solidFill>
                <a:schemeClr val="tx1"/>
              </a:solidFill>
              <a:latin typeface="Trebuchet MS" pitchFamily="34" charset="0"/>
              <a:ea typeface="+mn-ea"/>
              <a:cs typeface="+mn-cs"/>
            </a:endParaRP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And then there’s the component to help us avoid these problems in the future</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Identify possible issues and get contact information.</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Ask about privacy concerns</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Suggest that donors transfer copyright</a:t>
            </a:r>
          </a:p>
          <a:p>
            <a:pPr lvl="1"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ensure that no restrictions are placed on content in the public domain, </a:t>
            </a:r>
          </a:p>
          <a:p>
            <a:pPr lvl="1"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grant license for unrestricted access</a:t>
            </a:r>
          </a:p>
          <a:p>
            <a:pPr lvl="1"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and guard against limitations on fair use rights.</a:t>
            </a:r>
          </a:p>
          <a:p>
            <a:pPr algn="l" defTabSz="918225" rtl="0" fontAlgn="base">
              <a:spcBef>
                <a:spcPct val="30000"/>
              </a:spcBef>
              <a:spcAft>
                <a:spcPct val="0"/>
              </a:spcAft>
            </a:pPr>
            <a:endParaRPr lang="en-US" sz="1400" kern="1200" dirty="0" smtClean="0">
              <a:solidFill>
                <a:schemeClr val="tx1"/>
              </a:solidFill>
              <a:latin typeface="Trebuchet MS" pitchFamily="34" charset="0"/>
              <a:ea typeface="+mn-ea"/>
              <a:cs typeface="+mn-cs"/>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225"/>
            <a:r>
              <a:rPr lang="en-US" sz="1400" dirty="0" smtClean="0"/>
              <a:t>After the annual meeting, we assembled an advisory group.  They helped us to plan the event, form the agenda, and identify speakers</a:t>
            </a:r>
            <a:endParaRPr lang="en-US" sz="1400" dirty="0"/>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So we’re wondering about the process of getting support from the community.  Very good response (in the US)</a:t>
            </a: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Endorsement, testimonial, statement of support, ….</a:t>
            </a:r>
          </a:p>
          <a:p>
            <a:pPr algn="l" defTabSz="918225" rtl="0" fontAlgn="base">
              <a:spcBef>
                <a:spcPct val="30000"/>
              </a:spcBef>
              <a:spcAft>
                <a:spcPct val="0"/>
              </a:spcAft>
            </a:pPr>
            <a:endParaRPr lang="en-US" sz="1400" kern="1200" dirty="0" smtClean="0">
              <a:solidFill>
                <a:schemeClr val="tx1"/>
              </a:solidFill>
              <a:latin typeface="Trebuchet MS" pitchFamily="34" charset="0"/>
              <a:ea typeface="+mn-ea"/>
              <a:cs typeface="+mn-cs"/>
            </a:endParaRPr>
          </a:p>
          <a:p>
            <a:pPr algn="l" defTabSz="918225" rtl="0" fontAlgn="base">
              <a:spcBef>
                <a:spcPct val="30000"/>
              </a:spcBef>
              <a:spcAft>
                <a:spcPct val="0"/>
              </a:spcAft>
            </a:pPr>
            <a:r>
              <a:rPr lang="en-US" sz="1400" kern="1200" dirty="0" smtClean="0">
                <a:solidFill>
                  <a:schemeClr val="tx1"/>
                </a:solidFill>
                <a:latin typeface="Trebuchet MS" pitchFamily="34" charset="0"/>
                <a:ea typeface="+mn-ea"/>
                <a:cs typeface="+mn-cs"/>
              </a:rPr>
              <a:t>Is there an obvious next thing to do?  Born digital?</a:t>
            </a:r>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225"/>
            <a:r>
              <a:rPr lang="en-US" sz="1400" dirty="0" smtClean="0"/>
              <a:t>The advisory group grew to include the speakers and interested others and together we crafted a </a:t>
            </a:r>
            <a:r>
              <a:rPr lang="en-US" sz="1400" dirty="0" err="1" smtClean="0"/>
              <a:t>strawman</a:t>
            </a:r>
            <a:r>
              <a:rPr lang="en-US" sz="1400" dirty="0" smtClean="0"/>
              <a:t> document to be discussed during the seminar.</a:t>
            </a:r>
            <a:endParaRPr lang="en-US" sz="1400" dirty="0"/>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225"/>
            <a:r>
              <a:rPr lang="en-US" sz="1400" dirty="0" smtClean="0"/>
              <a:t>And we put on the event on March 11, 2010.</a:t>
            </a:r>
          </a:p>
          <a:p>
            <a:pPr defTabSz="918225"/>
            <a:r>
              <a:rPr lang="en-US" sz="1400" dirty="0" smtClean="0"/>
              <a:t>In part this seminar was interesting because it was our first amplified day-long meeting, in the height of travel budget woes.</a:t>
            </a:r>
          </a:p>
          <a:p>
            <a:pPr defTabSz="918225"/>
            <a:r>
              <a:rPr lang="en-US" sz="1400" dirty="0" smtClean="0"/>
              <a:t>24 people from 9 institutions  attended in person</a:t>
            </a:r>
          </a:p>
          <a:p>
            <a:pPr defTabSz="918225"/>
            <a:r>
              <a:rPr lang="en-US" sz="1400" dirty="0" smtClean="0"/>
              <a:t>41 people from 28 institutions attended remotely averaging almost 4 hours of the 5 hour program (some had other colleagues with them)</a:t>
            </a:r>
          </a:p>
          <a:p>
            <a:pPr defTabSz="918225" eaLnBrk="0" hangingPunct="0">
              <a:defRPr/>
            </a:pPr>
            <a:r>
              <a:rPr lang="en-US" sz="1400" dirty="0" smtClean="0"/>
              <a:t>We did a survey to see how effective it was – 32 people responded</a:t>
            </a:r>
          </a:p>
          <a:p>
            <a:pPr defTabSz="918225" eaLnBrk="0" hangingPunct="0">
              <a:defRPr/>
            </a:pPr>
            <a:r>
              <a:rPr lang="en-US" sz="1400" dirty="0" smtClean="0"/>
              <a:t>60% of the people who attended in person said that even if it had required air and hotel, they would have attended in person; they all thought the experience was richer for them than for the remote attendees.  Only 40% said that having a remote speaker detracted from the experience.</a:t>
            </a:r>
          </a:p>
          <a:p>
            <a:pPr defTabSz="918225" eaLnBrk="0" hangingPunct="0">
              <a:defRPr/>
            </a:pPr>
            <a:r>
              <a:rPr lang="en-US" sz="1400" dirty="0" smtClean="0"/>
              <a:t>40% of the remote participants had up to 6 other people in the room with them.  About 65% felt they were able to contribute effectively to the discussions.</a:t>
            </a:r>
          </a:p>
          <a:p>
            <a:pPr defTabSz="918225" eaLnBrk="0" hangingPunct="0">
              <a:defRPr/>
            </a:pPr>
            <a:r>
              <a:rPr lang="en-US" sz="1400" dirty="0" smtClean="0"/>
              <a:t>78% of the attendees plan to review presentation materials afterward and 91% plan to review the resulting document.</a:t>
            </a:r>
          </a:p>
          <a:p>
            <a:pPr defTabSz="918225" eaLnBrk="0" hangingPunct="0">
              <a:defRPr/>
            </a:pPr>
            <a:endParaRPr lang="en-US" sz="1400" dirty="0" smtClean="0"/>
          </a:p>
          <a:p>
            <a:pPr defTabSz="918225"/>
            <a:endParaRPr lang="en-US" sz="1400" dirty="0"/>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225"/>
            <a:r>
              <a:rPr lang="en-US" sz="1400" dirty="0" smtClean="0"/>
              <a:t>Twitter was another way we amplified the meeting.  We had free </a:t>
            </a:r>
            <a:r>
              <a:rPr lang="en-US" sz="1400" dirty="0" err="1" smtClean="0"/>
              <a:t>wifi</a:t>
            </a:r>
            <a:r>
              <a:rPr lang="en-US" sz="1400" dirty="0" smtClean="0"/>
              <a:t> and told people about the Twitter </a:t>
            </a:r>
            <a:r>
              <a:rPr lang="en-US" sz="1400" dirty="0" err="1" smtClean="0"/>
              <a:t>hashtag</a:t>
            </a:r>
            <a:r>
              <a:rPr lang="en-US" sz="1400" dirty="0" smtClean="0"/>
              <a:t>.  Merrilee set up </a:t>
            </a:r>
            <a:r>
              <a:rPr lang="en-US" sz="1400" dirty="0" err="1" smtClean="0"/>
              <a:t>TwapperKeeper</a:t>
            </a:r>
            <a:r>
              <a:rPr lang="en-US" sz="1400" dirty="0" smtClean="0"/>
              <a:t> so we could manage the tweets.</a:t>
            </a:r>
            <a:endParaRPr lang="en-US" sz="1400" dirty="0"/>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225"/>
            <a:r>
              <a:rPr lang="en-US" sz="1400" dirty="0" smtClean="0"/>
              <a:t>The </a:t>
            </a:r>
            <a:r>
              <a:rPr lang="en-US" sz="1400" dirty="0" err="1" smtClean="0"/>
              <a:t>tweetstream</a:t>
            </a:r>
            <a:r>
              <a:rPr lang="en-US" sz="1400" dirty="0" smtClean="0"/>
              <a:t> gives a sense of what others thought of as the gems of the day’s discourse</a:t>
            </a:r>
            <a:endParaRPr lang="en-US" sz="1400" dirty="0"/>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225"/>
            <a:r>
              <a:rPr lang="en-US" sz="1400" dirty="0" smtClean="0"/>
              <a:t>And this last one, from one of our speakers – was said before he spoke.</a:t>
            </a:r>
            <a:endParaRPr lang="en-US" sz="1400" dirty="0"/>
          </a:p>
        </p:txBody>
      </p:sp>
      <p:sp>
        <p:nvSpPr>
          <p:cNvPr id="4" name="Slide Number Placeholder 3"/>
          <p:cNvSpPr>
            <a:spLocks noGrp="1"/>
          </p:cNvSpPr>
          <p:nvPr>
            <p:ph type="sldNum" sz="quarter" idx="10"/>
          </p:nvPr>
        </p:nvSpPr>
        <p:spPr/>
        <p:txBody>
          <a:bodyPr/>
          <a:lstStyle/>
          <a:p>
            <a:pPr>
              <a:defRPr/>
            </a:pPr>
            <a:fld id="{758E95F7-7CC4-4265-B6F6-0BC74C5D17C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6165"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15" name="Picture 14"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tx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FF7600"/>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20" name="Picture 19"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5"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6"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7"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8"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9"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4"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Box 11"/>
          <p:cNvSpPr txBox="1"/>
          <p:nvPr/>
        </p:nvSpPr>
        <p:spPr>
          <a:xfrm>
            <a:off x="76200" y="6429813"/>
            <a:ext cx="8382000" cy="293863"/>
          </a:xfrm>
          <a:prstGeom prst="rect">
            <a:avLst/>
          </a:prstGeom>
          <a:noFill/>
        </p:spPr>
        <p:txBody>
          <a:bodyPr wrap="square" rtlCol="0">
            <a:spAutoFit/>
          </a:bodyPr>
          <a:lstStyle/>
          <a:p>
            <a:pPr algn="l"/>
            <a:r>
              <a:rPr lang="en-US" sz="1200" dirty="0" smtClean="0">
                <a:solidFill>
                  <a:schemeClr val="bg1"/>
                </a:solidFill>
              </a:rPr>
              <a:t>Report on the outcome of the RLG activity:  Introduce Balance in Rights Management</a:t>
            </a:r>
          </a:p>
        </p:txBody>
      </p:sp>
      <p:sp>
        <p:nvSpPr>
          <p:cNvPr id="7" name="TextBox 6"/>
          <p:cNvSpPr txBox="1"/>
          <p:nvPr/>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bg1"/>
                </a:solidFill>
              </a:rPr>
              <a:pPr algn="r"/>
              <a:t>‹#›</a:t>
            </a:fld>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54" r:id="rId5"/>
    <p:sldLayoutId id="2147483658" r:id="rId6"/>
    <p:sldLayoutId id="2147483657" r:id="rId7"/>
    <p:sldLayoutId id="2147483672" r:id="rId8"/>
    <p:sldLayoutId id="2147483673" r:id="rId9"/>
    <p:sldLayoutId id="2147483671" r:id="rId10"/>
    <p:sldLayoutId id="2147483677"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34000">
                <a:srgbClr val="FF7600"/>
              </a:gs>
              <a:gs pos="97000">
                <a:schemeClr val="tx2"/>
              </a:gs>
            </a:gsLst>
            <a:lin ang="5400000" scaled="0"/>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p:nvSpPr>
        <p:spPr>
          <a:xfrm>
            <a:off x="76200" y="6429813"/>
            <a:ext cx="5181600" cy="327462"/>
          </a:xfrm>
          <a:prstGeom prst="rect">
            <a:avLst/>
          </a:prstGeom>
          <a:noFill/>
        </p:spPr>
        <p:txBody>
          <a:bodyPr wrap="square" rtlCol="0">
            <a:spAutoFit/>
          </a:bodyPr>
          <a:lstStyle/>
          <a:p>
            <a:pPr algn="l"/>
            <a:r>
              <a:rPr lang="en-US" sz="1400" dirty="0" smtClean="0">
                <a:solidFill>
                  <a:schemeClr val="tx1"/>
                </a:solidFill>
              </a:rPr>
              <a:t>Presentation name</a:t>
            </a:r>
            <a:endParaRPr lang="en-US" sz="1400" dirty="0">
              <a:solidFill>
                <a:schemeClr val="tx1"/>
              </a:solidFill>
            </a:endParaRPr>
          </a:p>
        </p:txBody>
      </p:sp>
      <p:sp>
        <p:nvSpPr>
          <p:cNvPr id="7" name="TextBox 6"/>
          <p:cNvSpPr txBox="1"/>
          <p:nvPr/>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tx1"/>
                </a:solidFill>
              </a:rPr>
              <a:pPr algn="r"/>
              <a:t>‹#›</a:t>
            </a:fld>
            <a:endParaRPr lang="en-US" sz="14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4" r:id="rId8"/>
    <p:sldLayoutId id="2147483675" r:id="rId9"/>
    <p:sldLayoutId id="2147483676" r:id="rId10"/>
  </p:sldLayoutIdLst>
  <p:hf hdr="0" ftr="0" dt="0"/>
  <p:txStyles>
    <p:titleStyle>
      <a:lvl1pPr algn="l" rtl="0" eaLnBrk="1" fontAlgn="base" hangingPunct="1">
        <a:spcBef>
          <a:spcPct val="0"/>
        </a:spcBef>
        <a:spcAft>
          <a:spcPct val="0"/>
        </a:spcAft>
        <a:defRPr sz="3200" b="1">
          <a:solidFill>
            <a:srgbClr val="FF7600"/>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FF7600"/>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FF7600"/>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FF7600"/>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FF7600"/>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xfrm>
            <a:off x="3200400" y="915988"/>
            <a:ext cx="5570537" cy="1751012"/>
          </a:xfrm>
        </p:spPr>
        <p:txBody>
          <a:bodyPr/>
          <a:lstStyle/>
          <a:p>
            <a:r>
              <a:rPr lang="en-US" sz="2800" dirty="0" smtClean="0">
                <a:solidFill>
                  <a:srgbClr val="99CCFF"/>
                </a:solidFill>
              </a:rPr>
              <a:t>Report on the RLG activity: </a:t>
            </a:r>
            <a:r>
              <a:rPr lang="en-US" sz="3600" dirty="0" smtClean="0">
                <a:solidFill>
                  <a:srgbClr val="99CCFF"/>
                </a:solidFill>
              </a:rPr>
              <a:t/>
            </a:r>
            <a:br>
              <a:rPr lang="en-US" sz="3600" dirty="0" smtClean="0">
                <a:solidFill>
                  <a:srgbClr val="99CCFF"/>
                </a:solidFill>
              </a:rPr>
            </a:br>
            <a:r>
              <a:rPr lang="en-US" sz="4000" dirty="0" smtClean="0"/>
              <a:t>Introduce Balance in Rights Management</a:t>
            </a:r>
            <a:endParaRPr lang="en-US" sz="2800" dirty="0"/>
          </a:p>
        </p:txBody>
      </p:sp>
      <p:sp>
        <p:nvSpPr>
          <p:cNvPr id="4" name="Rectangle 3"/>
          <p:cNvSpPr>
            <a:spLocks noGrp="1" noChangeArrowheads="1"/>
          </p:cNvSpPr>
          <p:nvPr>
            <p:ph type="subTitle" idx="1"/>
          </p:nvPr>
        </p:nvSpPr>
        <p:spPr>
          <a:xfrm>
            <a:off x="3200400" y="3352800"/>
            <a:ext cx="5410200" cy="1930400"/>
          </a:xfrm>
        </p:spPr>
        <p:txBody>
          <a:bodyPr tIns="45720" bIns="45720"/>
          <a:lstStyle>
            <a:lvl1pPr marL="0" indent="12700">
              <a:spcBef>
                <a:spcPct val="0"/>
              </a:spcBef>
              <a:defRPr/>
            </a:lvl1pPr>
          </a:lstStyle>
          <a:p>
            <a:r>
              <a:rPr lang="en-US" dirty="0" smtClean="0"/>
              <a:t>Ricky </a:t>
            </a:r>
            <a:r>
              <a:rPr lang="en-US" dirty="0" err="1" smtClean="0"/>
              <a:t>Erway</a:t>
            </a:r>
            <a:r>
              <a:rPr lang="en-US" dirty="0" smtClean="0"/>
              <a:t>, Senior Program Officer</a:t>
            </a:r>
          </a:p>
          <a:p>
            <a:r>
              <a:rPr lang="en-US" dirty="0" smtClean="0"/>
              <a:t>OCLC Research</a:t>
            </a:r>
          </a:p>
          <a:p>
            <a:r>
              <a:rPr lang="en-US" dirty="0" smtClean="0">
                <a:latin typeface="Trebuchet MS" pitchFamily="34" charset="0"/>
              </a:rPr>
              <a:t>RLG Partnership Annual Meeting</a:t>
            </a:r>
          </a:p>
          <a:p>
            <a:r>
              <a:rPr lang="en-US" dirty="0" smtClean="0">
                <a:latin typeface="Trebuchet MS" pitchFamily="34" charset="0"/>
              </a:rPr>
              <a:t>June  10, 2010</a:t>
            </a:r>
          </a:p>
          <a:p>
            <a:endParaRPr lang="en-US" dirty="0" smtClean="0">
              <a:latin typeface="Trebuchet MS" pitchFamily="34" charset="0"/>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Colorful language</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6934200" y="933450"/>
            <a:ext cx="1955800" cy="1466850"/>
          </a:xfrm>
          <a:prstGeom prst="rect">
            <a:avLst/>
          </a:prstGeom>
          <a:noFill/>
          <a:ln w="9525">
            <a:noFill/>
            <a:miter lim="800000"/>
            <a:headEnd/>
            <a:tailEnd/>
          </a:ln>
        </p:spPr>
      </p:pic>
      <p:pic>
        <p:nvPicPr>
          <p:cNvPr id="2056" name="Picture 8"/>
          <p:cNvPicPr>
            <a:picLocks noChangeAspect="1" noChangeArrowheads="1"/>
          </p:cNvPicPr>
          <p:nvPr/>
        </p:nvPicPr>
        <p:blipFill>
          <a:blip r:embed="rId4" cstate="print"/>
          <a:srcRect/>
          <a:stretch>
            <a:fillRect/>
          </a:stretch>
        </p:blipFill>
        <p:spPr bwMode="auto">
          <a:xfrm>
            <a:off x="381000" y="3981450"/>
            <a:ext cx="2781300" cy="1656510"/>
          </a:xfrm>
          <a:prstGeom prst="rect">
            <a:avLst/>
          </a:prstGeom>
          <a:noFill/>
          <a:ln w="9525">
            <a:noFill/>
            <a:miter lim="800000"/>
            <a:headEnd/>
            <a:tailEnd/>
          </a:ln>
        </p:spPr>
      </p:pic>
      <p:sp>
        <p:nvSpPr>
          <p:cNvPr id="14" name="Rectangle 13"/>
          <p:cNvSpPr/>
          <p:nvPr/>
        </p:nvSpPr>
        <p:spPr>
          <a:xfrm>
            <a:off x="152400" y="5734050"/>
            <a:ext cx="5715000" cy="361061"/>
          </a:xfrm>
          <a:prstGeom prst="rect">
            <a:avLst/>
          </a:prstGeom>
        </p:spPr>
        <p:txBody>
          <a:bodyPr wrap="square">
            <a:spAutoFit/>
          </a:bodyPr>
          <a:lstStyle/>
          <a:p>
            <a:r>
              <a:rPr lang="en-US" sz="1600" dirty="0" smtClean="0">
                <a:solidFill>
                  <a:srgbClr val="FFC000"/>
                </a:solidFill>
              </a:rPr>
              <a:t>It’s about risk management &amp; overcoming </a:t>
            </a:r>
            <a:r>
              <a:rPr lang="en-US" sz="1600" dirty="0" err="1" smtClean="0">
                <a:solidFill>
                  <a:srgbClr val="FFC000"/>
                </a:solidFill>
              </a:rPr>
              <a:t>Hirtles</a:t>
            </a:r>
            <a:r>
              <a:rPr lang="en-US" sz="1600" dirty="0" smtClean="0">
                <a:solidFill>
                  <a:srgbClr val="FFC000"/>
                </a:solidFill>
              </a:rPr>
              <a:t>!</a:t>
            </a:r>
          </a:p>
        </p:txBody>
      </p:sp>
      <p:pic>
        <p:nvPicPr>
          <p:cNvPr id="1026" name="Picture 2"/>
          <p:cNvPicPr>
            <a:picLocks noChangeAspect="1" noChangeArrowheads="1"/>
          </p:cNvPicPr>
          <p:nvPr/>
        </p:nvPicPr>
        <p:blipFill>
          <a:blip r:embed="rId5" cstate="print"/>
          <a:srcRect/>
          <a:stretch>
            <a:fillRect/>
          </a:stretch>
        </p:blipFill>
        <p:spPr bwMode="auto">
          <a:xfrm>
            <a:off x="304800" y="914400"/>
            <a:ext cx="1781175" cy="192405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2514600" y="1847850"/>
            <a:ext cx="1038298" cy="1409700"/>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3276600" y="3676650"/>
            <a:ext cx="1219281" cy="1728788"/>
          </a:xfrm>
          <a:prstGeom prst="rect">
            <a:avLst/>
          </a:prstGeom>
          <a:noFill/>
          <a:ln w="9525">
            <a:noFill/>
            <a:miter lim="800000"/>
            <a:headEnd/>
            <a:tailEnd/>
          </a:ln>
        </p:spPr>
      </p:pic>
      <p:sp>
        <p:nvSpPr>
          <p:cNvPr id="16" name="Rectangle 15"/>
          <p:cNvSpPr/>
          <p:nvPr/>
        </p:nvSpPr>
        <p:spPr>
          <a:xfrm>
            <a:off x="4343400" y="3676650"/>
            <a:ext cx="2895600" cy="1247457"/>
          </a:xfrm>
          <a:prstGeom prst="rect">
            <a:avLst/>
          </a:prstGeom>
        </p:spPr>
        <p:txBody>
          <a:bodyPr wrap="square">
            <a:spAutoFit/>
          </a:bodyPr>
          <a:lstStyle/>
          <a:p>
            <a:r>
              <a:rPr lang="en-US" sz="1600" dirty="0" smtClean="0"/>
              <a:t>Community privacy standards are a moving target; make sure fig-leaves move accordingly</a:t>
            </a:r>
          </a:p>
        </p:txBody>
      </p:sp>
      <p:pic>
        <p:nvPicPr>
          <p:cNvPr id="1030" name="Picture 6"/>
          <p:cNvPicPr>
            <a:picLocks noChangeAspect="1" noChangeArrowheads="1"/>
          </p:cNvPicPr>
          <p:nvPr/>
        </p:nvPicPr>
        <p:blipFill>
          <a:blip r:embed="rId8" cstate="print"/>
          <a:srcRect/>
          <a:stretch>
            <a:fillRect/>
          </a:stretch>
        </p:blipFill>
        <p:spPr bwMode="auto">
          <a:xfrm>
            <a:off x="7019925" y="3857625"/>
            <a:ext cx="1971675" cy="1419225"/>
          </a:xfrm>
          <a:prstGeom prst="rect">
            <a:avLst/>
          </a:prstGeom>
          <a:noFill/>
          <a:ln w="9525">
            <a:noFill/>
            <a:miter lim="800000"/>
            <a:headEnd/>
            <a:tailEnd/>
          </a:ln>
        </p:spPr>
      </p:pic>
      <p:pic>
        <p:nvPicPr>
          <p:cNvPr id="1032" name="Picture 8"/>
          <p:cNvPicPr>
            <a:picLocks noChangeAspect="1" noChangeArrowheads="1"/>
          </p:cNvPicPr>
          <p:nvPr/>
        </p:nvPicPr>
        <p:blipFill>
          <a:blip r:embed="rId9" cstate="print"/>
          <a:srcRect/>
          <a:stretch>
            <a:fillRect/>
          </a:stretch>
        </p:blipFill>
        <p:spPr bwMode="auto">
          <a:xfrm>
            <a:off x="4648200" y="2838450"/>
            <a:ext cx="1719262" cy="693301"/>
          </a:xfrm>
          <a:prstGeom prst="rect">
            <a:avLst/>
          </a:prstGeom>
          <a:noFill/>
          <a:ln w="9525">
            <a:noFill/>
            <a:miter lim="800000"/>
            <a:headEnd/>
            <a:tailEnd/>
          </a:ln>
        </p:spPr>
      </p:pic>
      <p:sp>
        <p:nvSpPr>
          <p:cNvPr id="20" name="Rectangle 19"/>
          <p:cNvSpPr/>
          <p:nvPr/>
        </p:nvSpPr>
        <p:spPr>
          <a:xfrm>
            <a:off x="6324600" y="2457451"/>
            <a:ext cx="2819400" cy="1542923"/>
          </a:xfrm>
          <a:prstGeom prst="rect">
            <a:avLst/>
          </a:prstGeom>
        </p:spPr>
        <p:txBody>
          <a:bodyPr wrap="square">
            <a:spAutoFit/>
          </a:bodyPr>
          <a:lstStyle/>
          <a:p>
            <a:pPr eaLnBrk="0" hangingPunct="0">
              <a:spcBef>
                <a:spcPct val="30000"/>
              </a:spcBef>
              <a:defRPr/>
            </a:pPr>
            <a:r>
              <a:rPr lang="en-US" sz="1600" dirty="0" smtClean="0">
                <a:solidFill>
                  <a:srgbClr val="FFC000"/>
                </a:solidFill>
              </a:rPr>
              <a:t>if privacy torts were a stock, their performance over the last century would not be deemed impressive.</a:t>
            </a:r>
          </a:p>
        </p:txBody>
      </p:sp>
      <p:sp>
        <p:nvSpPr>
          <p:cNvPr id="5" name="Rectangle 4"/>
          <p:cNvSpPr/>
          <p:nvPr/>
        </p:nvSpPr>
        <p:spPr>
          <a:xfrm>
            <a:off x="1828800" y="1009650"/>
            <a:ext cx="2590800" cy="656526"/>
          </a:xfrm>
          <a:prstGeom prst="rect">
            <a:avLst/>
          </a:prstGeom>
        </p:spPr>
        <p:txBody>
          <a:bodyPr wrap="square">
            <a:spAutoFit/>
          </a:bodyPr>
          <a:lstStyle/>
          <a:p>
            <a:r>
              <a:rPr lang="en-US" sz="1600" dirty="0" smtClean="0"/>
              <a:t>Fair use is a tough wagon to get a ride on</a:t>
            </a:r>
          </a:p>
        </p:txBody>
      </p:sp>
      <p:sp>
        <p:nvSpPr>
          <p:cNvPr id="7" name="Rectangle 6"/>
          <p:cNvSpPr/>
          <p:nvPr/>
        </p:nvSpPr>
        <p:spPr>
          <a:xfrm>
            <a:off x="4953000" y="1009650"/>
            <a:ext cx="2286000" cy="1542923"/>
          </a:xfrm>
          <a:prstGeom prst="rect">
            <a:avLst/>
          </a:prstGeom>
        </p:spPr>
        <p:txBody>
          <a:bodyPr wrap="square">
            <a:spAutoFit/>
          </a:bodyPr>
          <a:lstStyle/>
          <a:p>
            <a:r>
              <a:rPr lang="en-US" sz="1600" dirty="0" smtClean="0">
                <a:solidFill>
                  <a:srgbClr val="C00000"/>
                </a:solidFill>
              </a:rPr>
              <a:t>Lawyers are like brakes on car – you </a:t>
            </a:r>
            <a:r>
              <a:rPr lang="en-US" sz="1600" dirty="0" err="1" smtClean="0">
                <a:solidFill>
                  <a:srgbClr val="C00000"/>
                </a:solidFill>
              </a:rPr>
              <a:t>gotta</a:t>
            </a:r>
            <a:r>
              <a:rPr lang="en-US" sz="1600" dirty="0" smtClean="0">
                <a:solidFill>
                  <a:srgbClr val="C00000"/>
                </a:solidFill>
              </a:rPr>
              <a:t> have ‘</a:t>
            </a:r>
            <a:r>
              <a:rPr lang="en-US" sz="1600" dirty="0" err="1" smtClean="0">
                <a:solidFill>
                  <a:srgbClr val="C00000"/>
                </a:solidFill>
              </a:rPr>
              <a:t>em</a:t>
            </a:r>
            <a:r>
              <a:rPr lang="en-US" sz="1600" dirty="0" smtClean="0">
                <a:solidFill>
                  <a:srgbClr val="C00000"/>
                </a:solidFill>
              </a:rPr>
              <a:t>, but don't put them in charge</a:t>
            </a:r>
          </a:p>
        </p:txBody>
      </p:sp>
      <p:sp>
        <p:nvSpPr>
          <p:cNvPr id="11" name="Rectangle 10"/>
          <p:cNvSpPr/>
          <p:nvPr/>
        </p:nvSpPr>
        <p:spPr>
          <a:xfrm>
            <a:off x="4648200" y="5134674"/>
            <a:ext cx="4572000" cy="656526"/>
          </a:xfrm>
          <a:prstGeom prst="rect">
            <a:avLst/>
          </a:prstGeom>
        </p:spPr>
        <p:txBody>
          <a:bodyPr wrap="square">
            <a:spAutoFit/>
          </a:bodyPr>
          <a:lstStyle/>
          <a:p>
            <a:r>
              <a:rPr lang="en-US" sz="1600" dirty="0" smtClean="0">
                <a:solidFill>
                  <a:srgbClr val="00B0F0"/>
                </a:solidFill>
              </a:rPr>
              <a:t>Don’t damage your reputation (or muss your white hat) in the rush to digitization</a:t>
            </a:r>
            <a:endParaRPr lang="en-US" sz="1600" dirty="0">
              <a:solidFill>
                <a:srgbClr val="00B0F0"/>
              </a:solidFill>
            </a:endParaRPr>
          </a:p>
        </p:txBody>
      </p:sp>
      <p:sp>
        <p:nvSpPr>
          <p:cNvPr id="12" name="Rectangle 11"/>
          <p:cNvSpPr/>
          <p:nvPr/>
        </p:nvSpPr>
        <p:spPr>
          <a:xfrm>
            <a:off x="1066800" y="3301425"/>
            <a:ext cx="3276600" cy="584775"/>
          </a:xfrm>
          <a:prstGeom prst="rect">
            <a:avLst/>
          </a:prstGeom>
        </p:spPr>
        <p:txBody>
          <a:bodyPr wrap="square">
            <a:spAutoFit/>
          </a:bodyPr>
          <a:lstStyle/>
          <a:p>
            <a:pPr>
              <a:lnSpc>
                <a:spcPct val="100000"/>
              </a:lnSpc>
              <a:spcBef>
                <a:spcPts val="0"/>
              </a:spcBef>
            </a:pPr>
            <a:r>
              <a:rPr lang="en-US" sz="1600" dirty="0" smtClean="0">
                <a:solidFill>
                  <a:schemeClr val="accent4">
                    <a:lumMod val="65000"/>
                    <a:lumOff val="35000"/>
                  </a:schemeClr>
                </a:solidFill>
              </a:rPr>
              <a:t>…on a tightrope balancing </a:t>
            </a:r>
          </a:p>
          <a:p>
            <a:pPr>
              <a:lnSpc>
                <a:spcPct val="100000"/>
              </a:lnSpc>
              <a:spcBef>
                <a:spcPts val="0"/>
              </a:spcBef>
            </a:pPr>
            <a:r>
              <a:rPr lang="en-US" sz="1600" dirty="0" smtClean="0">
                <a:solidFill>
                  <a:schemeClr val="accent4">
                    <a:lumMod val="65000"/>
                    <a:lumOff val="35000"/>
                  </a:schemeClr>
                </a:solidFill>
              </a:rPr>
              <a:t>precaution and production</a:t>
            </a:r>
            <a:endParaRPr lang="en-US" sz="1600" dirty="0">
              <a:solidFill>
                <a:schemeClr val="accent4">
                  <a:lumMod val="65000"/>
                  <a:lumOff val="3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Scale>
                                      <p:cBhvr>
                                        <p:cTn id="12"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26"/>
                                        </p:tgtEl>
                                        <p:attrNameLst>
                                          <p:attrName>ppt_x</p:attrName>
                                          <p:attrName>ppt_y</p:attrName>
                                        </p:attrNameLst>
                                      </p:cBhvr>
                                    </p:animMotion>
                                    <p:animEffect transition="in" filter="fade">
                                      <p:cBhvr>
                                        <p:cTn id="14" dur="1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Scale>
                                      <p:cBhvr>
                                        <p:cTn id="19"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0"/>
                                        </p:tgtEl>
                                        <p:attrNameLst>
                                          <p:attrName>ppt_x</p:attrName>
                                          <p:attrName>ppt_y</p:attrName>
                                        </p:attrNameLst>
                                      </p:cBhvr>
                                    </p:animMotion>
                                    <p:animEffect transition="in" filter="fade">
                                      <p:cBhvr>
                                        <p:cTn id="21" dur="1000"/>
                                        <p:tgtEl>
                                          <p:spTgt spid="20"/>
                                        </p:tgtEl>
                                      </p:cBhvr>
                                    </p:animEffect>
                                  </p:childTnLst>
                                </p:cTn>
                              </p:par>
                              <p:par>
                                <p:cTn id="22" presetID="52" presetClass="entr" presetSubtype="0" fill="hold" nodeType="withEffect">
                                  <p:stCondLst>
                                    <p:cond delay="0"/>
                                  </p:stCondLst>
                                  <p:childTnLst>
                                    <p:set>
                                      <p:cBhvr>
                                        <p:cTn id="23" dur="1" fill="hold">
                                          <p:stCondLst>
                                            <p:cond delay="0"/>
                                          </p:stCondLst>
                                        </p:cTn>
                                        <p:tgtEl>
                                          <p:spTgt spid="1032"/>
                                        </p:tgtEl>
                                        <p:attrNameLst>
                                          <p:attrName>style.visibility</p:attrName>
                                        </p:attrNameLst>
                                      </p:cBhvr>
                                      <p:to>
                                        <p:strVal val="visible"/>
                                      </p:to>
                                    </p:set>
                                    <p:animScale>
                                      <p:cBhvr>
                                        <p:cTn id="24" dur="1000" decel="50000" fill="hold">
                                          <p:stCondLst>
                                            <p:cond delay="0"/>
                                          </p:stCondLst>
                                        </p:cTn>
                                        <p:tgtEl>
                                          <p:spTgt spid="10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032"/>
                                        </p:tgtEl>
                                        <p:attrNameLst>
                                          <p:attrName>ppt_x</p:attrName>
                                          <p:attrName>ppt_y</p:attrName>
                                        </p:attrNameLst>
                                      </p:cBhvr>
                                    </p:animMotion>
                                    <p:animEffect transition="in" filter="fade">
                                      <p:cBhvr>
                                        <p:cTn id="26" dur="1000"/>
                                        <p:tgtEl>
                                          <p:spTgt spid="1032"/>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Scale>
                                      <p:cBhvr>
                                        <p:cTn id="3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6"/>
                                        </p:tgtEl>
                                        <p:attrNameLst>
                                          <p:attrName>ppt_x</p:attrName>
                                          <p:attrName>ppt_y</p:attrName>
                                        </p:attrNameLst>
                                      </p:cBhvr>
                                    </p:animMotion>
                                    <p:animEffect transition="in" filter="fade">
                                      <p:cBhvr>
                                        <p:cTn id="33" dur="1000"/>
                                        <p:tgtEl>
                                          <p:spTgt spid="16"/>
                                        </p:tgtEl>
                                      </p:cBhvr>
                                    </p:animEffect>
                                  </p:childTnLst>
                                </p:cTn>
                              </p:par>
                              <p:par>
                                <p:cTn id="34" presetID="52" presetClass="entr" presetSubtype="0" fill="hold" nodeType="withEffect">
                                  <p:stCondLst>
                                    <p:cond delay="0"/>
                                  </p:stCondLst>
                                  <p:childTnLst>
                                    <p:set>
                                      <p:cBhvr>
                                        <p:cTn id="35" dur="1" fill="hold">
                                          <p:stCondLst>
                                            <p:cond delay="0"/>
                                          </p:stCondLst>
                                        </p:cTn>
                                        <p:tgtEl>
                                          <p:spTgt spid="1029"/>
                                        </p:tgtEl>
                                        <p:attrNameLst>
                                          <p:attrName>style.visibility</p:attrName>
                                        </p:attrNameLst>
                                      </p:cBhvr>
                                      <p:to>
                                        <p:strVal val="visible"/>
                                      </p:to>
                                    </p:set>
                                    <p:animScale>
                                      <p:cBhvr>
                                        <p:cTn id="36" dur="1000" decel="50000" fill="hold">
                                          <p:stCondLst>
                                            <p:cond delay="0"/>
                                          </p:stCondLst>
                                        </p:cTn>
                                        <p:tgtEl>
                                          <p:spTgt spid="10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029"/>
                                        </p:tgtEl>
                                        <p:attrNameLst>
                                          <p:attrName>ppt_x</p:attrName>
                                          <p:attrName>ppt_y</p:attrName>
                                        </p:attrNameLst>
                                      </p:cBhvr>
                                    </p:animMotion>
                                    <p:animEffect transition="in" filter="fade">
                                      <p:cBhvr>
                                        <p:cTn id="38" dur="1000"/>
                                        <p:tgtEl>
                                          <p:spTgt spid="1029"/>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nodeType="clickEffect">
                                  <p:stCondLst>
                                    <p:cond delay="0"/>
                                  </p:stCondLst>
                                  <p:childTnLst>
                                    <p:set>
                                      <p:cBhvr>
                                        <p:cTn id="42" dur="1" fill="hold">
                                          <p:stCondLst>
                                            <p:cond delay="0"/>
                                          </p:stCondLst>
                                        </p:cTn>
                                        <p:tgtEl>
                                          <p:spTgt spid="1027"/>
                                        </p:tgtEl>
                                        <p:attrNameLst>
                                          <p:attrName>style.visibility</p:attrName>
                                        </p:attrNameLst>
                                      </p:cBhvr>
                                      <p:to>
                                        <p:strVal val="visible"/>
                                      </p:to>
                                    </p:set>
                                    <p:animScale>
                                      <p:cBhvr>
                                        <p:cTn id="43" dur="1000" decel="50000" fill="hold">
                                          <p:stCondLst>
                                            <p:cond delay="0"/>
                                          </p:stCondLst>
                                        </p:cTn>
                                        <p:tgtEl>
                                          <p:spTgt spid="10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1027"/>
                                        </p:tgtEl>
                                        <p:attrNameLst>
                                          <p:attrName>ppt_x</p:attrName>
                                          <p:attrName>ppt_y</p:attrName>
                                        </p:attrNameLst>
                                      </p:cBhvr>
                                    </p:animMotion>
                                    <p:animEffect transition="in" filter="fade">
                                      <p:cBhvr>
                                        <p:cTn id="45" dur="1000"/>
                                        <p:tgtEl>
                                          <p:spTgt spid="1027"/>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Scale>
                                      <p:cBhvr>
                                        <p:cTn id="48"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12"/>
                                        </p:tgtEl>
                                        <p:attrNameLst>
                                          <p:attrName>ppt_x</p:attrName>
                                          <p:attrName>ppt_y</p:attrName>
                                        </p:attrNameLst>
                                      </p:cBhvr>
                                    </p:animMotion>
                                    <p:animEffect transition="in" filter="fade">
                                      <p:cBhvr>
                                        <p:cTn id="50" dur="1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2" presetClass="entr" presetSubtype="0" fill="hold" nodeType="clickEffect">
                                  <p:stCondLst>
                                    <p:cond delay="0"/>
                                  </p:stCondLst>
                                  <p:childTnLst>
                                    <p:set>
                                      <p:cBhvr>
                                        <p:cTn id="54" dur="1" fill="hold">
                                          <p:stCondLst>
                                            <p:cond delay="0"/>
                                          </p:stCondLst>
                                        </p:cTn>
                                        <p:tgtEl>
                                          <p:spTgt spid="1030"/>
                                        </p:tgtEl>
                                        <p:attrNameLst>
                                          <p:attrName>style.visibility</p:attrName>
                                        </p:attrNameLst>
                                      </p:cBhvr>
                                      <p:to>
                                        <p:strVal val="visible"/>
                                      </p:to>
                                    </p:set>
                                    <p:animScale>
                                      <p:cBhvr>
                                        <p:cTn id="55" dur="1000" decel="50000" fill="hold">
                                          <p:stCondLst>
                                            <p:cond delay="0"/>
                                          </p:stCondLst>
                                        </p:cTn>
                                        <p:tgtEl>
                                          <p:spTgt spid="10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030"/>
                                        </p:tgtEl>
                                        <p:attrNameLst>
                                          <p:attrName>ppt_x</p:attrName>
                                          <p:attrName>ppt_y</p:attrName>
                                        </p:attrNameLst>
                                      </p:cBhvr>
                                    </p:animMotion>
                                    <p:animEffect transition="in" filter="fade">
                                      <p:cBhvr>
                                        <p:cTn id="57" dur="1000"/>
                                        <p:tgtEl>
                                          <p:spTgt spid="1030"/>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Scale>
                                      <p:cBhvr>
                                        <p:cTn id="60"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1"/>
                                        </p:tgtEl>
                                        <p:attrNameLst>
                                          <p:attrName>ppt_x</p:attrName>
                                          <p:attrName>ppt_y</p:attrName>
                                        </p:attrNameLst>
                                      </p:cBhvr>
                                    </p:animMotion>
                                    <p:animEffect transition="in" filter="fade">
                                      <p:cBhvr>
                                        <p:cTn id="62" dur="10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52" presetClass="entr" presetSubtype="0" fill="hold" nodeType="clickEffect">
                                  <p:stCondLst>
                                    <p:cond delay="0"/>
                                  </p:stCondLst>
                                  <p:childTnLst>
                                    <p:set>
                                      <p:cBhvr>
                                        <p:cTn id="66" dur="1" fill="hold">
                                          <p:stCondLst>
                                            <p:cond delay="0"/>
                                          </p:stCondLst>
                                        </p:cTn>
                                        <p:tgtEl>
                                          <p:spTgt spid="2051"/>
                                        </p:tgtEl>
                                        <p:attrNameLst>
                                          <p:attrName>style.visibility</p:attrName>
                                        </p:attrNameLst>
                                      </p:cBhvr>
                                      <p:to>
                                        <p:strVal val="visible"/>
                                      </p:to>
                                    </p:set>
                                    <p:animScale>
                                      <p:cBhvr>
                                        <p:cTn id="67" dur="1000" decel="50000" fill="hold">
                                          <p:stCondLst>
                                            <p:cond delay="0"/>
                                          </p:stCondLst>
                                        </p:cTn>
                                        <p:tgtEl>
                                          <p:spTgt spid="20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2051"/>
                                        </p:tgtEl>
                                        <p:attrNameLst>
                                          <p:attrName>ppt_x</p:attrName>
                                          <p:attrName>ppt_y</p:attrName>
                                        </p:attrNameLst>
                                      </p:cBhvr>
                                    </p:animMotion>
                                    <p:animEffect transition="in" filter="fade">
                                      <p:cBhvr>
                                        <p:cTn id="69" dur="1000"/>
                                        <p:tgtEl>
                                          <p:spTgt spid="2051"/>
                                        </p:tgtEl>
                                      </p:cBhvr>
                                    </p:animEffect>
                                  </p:childTnLst>
                                </p:cTn>
                              </p:par>
                              <p:par>
                                <p:cTn id="70" presetID="52" presetClass="entr" presetSubtype="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Scale>
                                      <p:cBhvr>
                                        <p:cTn id="7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000" decel="50000" fill="hold">
                                          <p:stCondLst>
                                            <p:cond delay="0"/>
                                          </p:stCondLst>
                                        </p:cTn>
                                        <p:tgtEl>
                                          <p:spTgt spid="7"/>
                                        </p:tgtEl>
                                        <p:attrNameLst>
                                          <p:attrName>ppt_x</p:attrName>
                                          <p:attrName>ppt_y</p:attrName>
                                        </p:attrNameLst>
                                      </p:cBhvr>
                                    </p:animMotion>
                                    <p:animEffect transition="in" filter="fade">
                                      <p:cBhvr>
                                        <p:cTn id="74" dur="10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52" presetClass="entr" presetSubtype="0" fill="hold" nodeType="clickEffect">
                                  <p:stCondLst>
                                    <p:cond delay="0"/>
                                  </p:stCondLst>
                                  <p:childTnLst>
                                    <p:set>
                                      <p:cBhvr>
                                        <p:cTn id="78" dur="1" fill="hold">
                                          <p:stCondLst>
                                            <p:cond delay="0"/>
                                          </p:stCondLst>
                                        </p:cTn>
                                        <p:tgtEl>
                                          <p:spTgt spid="2056"/>
                                        </p:tgtEl>
                                        <p:attrNameLst>
                                          <p:attrName>style.visibility</p:attrName>
                                        </p:attrNameLst>
                                      </p:cBhvr>
                                      <p:to>
                                        <p:strVal val="visible"/>
                                      </p:to>
                                    </p:set>
                                    <p:animScale>
                                      <p:cBhvr>
                                        <p:cTn id="79" dur="1000" decel="50000" fill="hold">
                                          <p:stCondLst>
                                            <p:cond delay="0"/>
                                          </p:stCondLst>
                                        </p:cTn>
                                        <p:tgtEl>
                                          <p:spTgt spid="20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2056"/>
                                        </p:tgtEl>
                                        <p:attrNameLst>
                                          <p:attrName>ppt_x</p:attrName>
                                          <p:attrName>ppt_y</p:attrName>
                                        </p:attrNameLst>
                                      </p:cBhvr>
                                    </p:animMotion>
                                    <p:animEffect transition="in" filter="fade">
                                      <p:cBhvr>
                                        <p:cTn id="81" dur="1000"/>
                                        <p:tgtEl>
                                          <p:spTgt spid="2056"/>
                                        </p:tgtEl>
                                      </p:cBhvr>
                                    </p:animEffect>
                                  </p:childTnLst>
                                </p:cTn>
                              </p:par>
                              <p:par>
                                <p:cTn id="82" presetID="52" presetClass="entr" presetSubtype="0"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Scale>
                                      <p:cBhvr>
                                        <p:cTn id="84"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14"/>
                                        </p:tgtEl>
                                        <p:attrNameLst>
                                          <p:attrName>ppt_x</p:attrName>
                                          <p:attrName>ppt_y</p:attrName>
                                        </p:attrNameLst>
                                      </p:cBhvr>
                                    </p:animMotion>
                                    <p:animEffect transition="in" filter="fade">
                                      <p:cBhvr>
                                        <p:cTn id="8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0" grpId="0"/>
      <p:bldP spid="5" grpId="0"/>
      <p:bldP spid="7"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IMG_3874.JPG"/>
          <p:cNvPicPr>
            <a:picLocks noChangeAspect="1"/>
          </p:cNvPicPr>
          <p:nvPr/>
        </p:nvPicPr>
        <p:blipFill>
          <a:blip r:embed="rId3" cstate="print"/>
          <a:stretch>
            <a:fillRect/>
          </a:stretch>
        </p:blipFill>
        <p:spPr>
          <a:xfrm>
            <a:off x="0" y="0"/>
            <a:ext cx="5283200" cy="396240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1" y="3962401"/>
            <a:ext cx="3598647" cy="2895600"/>
          </a:xfrm>
          <a:prstGeom prst="rect">
            <a:avLst/>
          </a:prstGeom>
          <a:noFill/>
          <a:ln w="9525">
            <a:noFill/>
            <a:miter lim="800000"/>
            <a:headEnd/>
            <a:tailEnd/>
          </a:ln>
        </p:spPr>
      </p:pic>
      <p:pic>
        <p:nvPicPr>
          <p:cNvPr id="1032" name="Picture 8"/>
          <p:cNvPicPr>
            <a:picLocks noChangeAspect="1" noChangeArrowheads="1"/>
          </p:cNvPicPr>
          <p:nvPr/>
        </p:nvPicPr>
        <p:blipFill>
          <a:blip r:embed="rId5" cstate="print"/>
          <a:srcRect/>
          <a:stretch>
            <a:fillRect/>
          </a:stretch>
        </p:blipFill>
        <p:spPr bwMode="auto">
          <a:xfrm>
            <a:off x="7620000" y="1676400"/>
            <a:ext cx="1524000" cy="1857829"/>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3276600" y="3857625"/>
            <a:ext cx="2667000" cy="3000375"/>
          </a:xfrm>
          <a:prstGeom prst="rect">
            <a:avLst/>
          </a:prstGeom>
          <a:noFill/>
          <a:ln w="9525">
            <a:noFill/>
            <a:miter lim="800000"/>
            <a:headEnd/>
            <a:tailEnd/>
          </a:ln>
        </p:spPr>
      </p:pic>
      <p:pic>
        <p:nvPicPr>
          <p:cNvPr id="1034" name="Picture 10"/>
          <p:cNvPicPr>
            <a:picLocks noChangeAspect="1" noChangeArrowheads="1"/>
          </p:cNvPicPr>
          <p:nvPr/>
        </p:nvPicPr>
        <p:blipFill>
          <a:blip r:embed="rId7" cstate="print"/>
          <a:srcRect/>
          <a:stretch>
            <a:fillRect/>
          </a:stretch>
        </p:blipFill>
        <p:spPr bwMode="auto">
          <a:xfrm>
            <a:off x="5181600" y="0"/>
            <a:ext cx="3962400" cy="2114356"/>
          </a:xfrm>
          <a:prstGeom prst="rect">
            <a:avLst/>
          </a:prstGeom>
          <a:noFill/>
          <a:ln w="9525">
            <a:noFill/>
            <a:miter lim="800000"/>
            <a:headEnd/>
            <a:tailEnd/>
          </a:ln>
        </p:spPr>
      </p:pic>
      <p:pic>
        <p:nvPicPr>
          <p:cNvPr id="24" name="Picture 2"/>
          <p:cNvPicPr>
            <a:picLocks noChangeAspect="1" noChangeArrowheads="1"/>
          </p:cNvPicPr>
          <p:nvPr/>
        </p:nvPicPr>
        <p:blipFill>
          <a:blip r:embed="rId8" cstate="print"/>
          <a:srcRect/>
          <a:stretch>
            <a:fillRect/>
          </a:stretch>
        </p:blipFill>
        <p:spPr bwMode="auto">
          <a:xfrm>
            <a:off x="1752600" y="3124201"/>
            <a:ext cx="1326286" cy="1676400"/>
          </a:xfrm>
          <a:prstGeom prst="rect">
            <a:avLst/>
          </a:prstGeom>
          <a:noFill/>
          <a:ln w="9525">
            <a:noFill/>
            <a:miter lim="800000"/>
            <a:headEnd/>
            <a:tailEnd/>
          </a:ln>
        </p:spPr>
      </p:pic>
      <p:pic>
        <p:nvPicPr>
          <p:cNvPr id="1035" name="Picture 11"/>
          <p:cNvPicPr>
            <a:picLocks noChangeAspect="1" noChangeArrowheads="1"/>
          </p:cNvPicPr>
          <p:nvPr/>
        </p:nvPicPr>
        <p:blipFill>
          <a:blip r:embed="rId9" cstate="print"/>
          <a:srcRect/>
          <a:stretch>
            <a:fillRect/>
          </a:stretch>
        </p:blipFill>
        <p:spPr bwMode="auto">
          <a:xfrm>
            <a:off x="762000" y="3352800"/>
            <a:ext cx="1147762" cy="1108537"/>
          </a:xfrm>
          <a:prstGeom prst="rect">
            <a:avLst/>
          </a:prstGeom>
          <a:noFill/>
          <a:ln w="9525">
            <a:noFill/>
            <a:miter lim="800000"/>
            <a:headEnd/>
            <a:tailEnd/>
          </a:ln>
        </p:spPr>
      </p:pic>
      <p:pic>
        <p:nvPicPr>
          <p:cNvPr id="1036" name="Picture 12"/>
          <p:cNvPicPr>
            <a:picLocks noChangeAspect="1" noChangeArrowheads="1"/>
          </p:cNvPicPr>
          <p:nvPr/>
        </p:nvPicPr>
        <p:blipFill>
          <a:blip r:embed="rId10" cstate="print"/>
          <a:srcRect/>
          <a:stretch>
            <a:fillRect/>
          </a:stretch>
        </p:blipFill>
        <p:spPr bwMode="auto">
          <a:xfrm>
            <a:off x="4030471" y="2047875"/>
            <a:ext cx="3665729" cy="1838325"/>
          </a:xfrm>
          <a:prstGeom prst="rect">
            <a:avLst/>
          </a:prstGeom>
          <a:noFill/>
          <a:ln w="9525">
            <a:noFill/>
            <a:miter lim="800000"/>
            <a:headEnd/>
            <a:tailEnd/>
          </a:ln>
        </p:spPr>
      </p:pic>
      <p:pic>
        <p:nvPicPr>
          <p:cNvPr id="1029" name="Picture 5"/>
          <p:cNvPicPr>
            <a:picLocks noChangeAspect="1" noChangeArrowheads="1"/>
          </p:cNvPicPr>
          <p:nvPr/>
        </p:nvPicPr>
        <p:blipFill>
          <a:blip r:embed="rId11" cstate="print"/>
          <a:srcRect/>
          <a:stretch>
            <a:fillRect/>
          </a:stretch>
        </p:blipFill>
        <p:spPr bwMode="auto">
          <a:xfrm>
            <a:off x="5867400" y="3047999"/>
            <a:ext cx="1736580" cy="2015175"/>
          </a:xfrm>
          <a:prstGeom prst="rect">
            <a:avLst/>
          </a:prstGeom>
          <a:noFill/>
          <a:ln w="9525">
            <a:noFill/>
            <a:miter lim="800000"/>
            <a:headEnd/>
            <a:tailEnd/>
          </a:ln>
        </p:spPr>
      </p:pic>
      <p:pic>
        <p:nvPicPr>
          <p:cNvPr id="1030" name="Picture 6"/>
          <p:cNvPicPr>
            <a:picLocks noChangeAspect="1" noChangeArrowheads="1"/>
          </p:cNvPicPr>
          <p:nvPr/>
        </p:nvPicPr>
        <p:blipFill>
          <a:blip r:embed="rId12" cstate="print"/>
          <a:srcRect/>
          <a:stretch>
            <a:fillRect/>
          </a:stretch>
        </p:blipFill>
        <p:spPr bwMode="auto">
          <a:xfrm>
            <a:off x="7605294" y="3048000"/>
            <a:ext cx="1538706" cy="2192655"/>
          </a:xfrm>
          <a:prstGeom prst="rect">
            <a:avLst/>
          </a:prstGeom>
          <a:noFill/>
          <a:ln w="9525">
            <a:noFill/>
            <a:miter lim="800000"/>
            <a:headEnd/>
            <a:tailEnd/>
          </a:ln>
        </p:spPr>
      </p:pic>
      <p:pic>
        <p:nvPicPr>
          <p:cNvPr id="1033" name="Picture 9"/>
          <p:cNvPicPr>
            <a:picLocks noChangeAspect="1" noChangeArrowheads="1"/>
          </p:cNvPicPr>
          <p:nvPr/>
        </p:nvPicPr>
        <p:blipFill>
          <a:blip r:embed="rId13" cstate="print"/>
          <a:srcRect/>
          <a:stretch>
            <a:fillRect/>
          </a:stretch>
        </p:blipFill>
        <p:spPr bwMode="auto">
          <a:xfrm>
            <a:off x="4963710" y="4648200"/>
            <a:ext cx="4180290"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Grp="1" noChangeArrowheads="1"/>
          </p:cNvSpPr>
          <p:nvPr>
            <p:ph type="title"/>
          </p:nvPr>
        </p:nvSpPr>
        <p:spPr>
          <a:xfrm>
            <a:off x="435128" y="87315"/>
            <a:ext cx="6989763" cy="1284287"/>
          </a:xfrm>
          <a:effectLst>
            <a:outerShdw dist="35921" dir="2700000" algn="ctr" rotWithShape="0">
              <a:srgbClr val="144A6F">
                <a:alpha val="74997"/>
              </a:srgbClr>
            </a:outerShdw>
          </a:effectLst>
        </p:spPr>
        <p:txBody>
          <a:bodyPr/>
          <a:lstStyle/>
          <a:p>
            <a:pPr>
              <a:defRPr/>
            </a:pPr>
            <a:r>
              <a:rPr lang="en-US" dirty="0" smtClean="0">
                <a:ea typeface="ＭＳ Ｐゴシック" pitchFamily="-65" charset="-128"/>
              </a:rPr>
              <a:t>Undue Diligence</a:t>
            </a:r>
          </a:p>
        </p:txBody>
      </p:sp>
      <p:sp>
        <p:nvSpPr>
          <p:cNvPr id="30723" name="Text Box 3"/>
          <p:cNvSpPr txBox="1">
            <a:spLocks noChangeArrowheads="1"/>
          </p:cNvSpPr>
          <p:nvPr/>
        </p:nvSpPr>
        <p:spPr bwMode="auto">
          <a:xfrm>
            <a:off x="914400" y="1219200"/>
            <a:ext cx="7620000" cy="4648200"/>
          </a:xfrm>
          <a:prstGeom prst="rect">
            <a:avLst/>
          </a:prstGeom>
          <a:solidFill>
            <a:schemeClr val="bg1"/>
          </a:solidFill>
          <a:ln w="9525">
            <a:noFill/>
            <a:miter lim="800000"/>
            <a:headEnd/>
            <a:tailEnd/>
          </a:ln>
        </p:spPr>
        <p:txBody>
          <a:bodyPr wrap="square" lIns="89792" tIns="44927" rIns="89792" bIns="44927">
            <a:spAutoFit/>
          </a:bodyPr>
          <a:lstStyle/>
          <a:p>
            <a:r>
              <a:rPr lang="en-US" sz="1800" dirty="0"/>
              <a:t>10:00 Welcome and Introduction – </a:t>
            </a:r>
            <a:r>
              <a:rPr lang="en-US" sz="1800" dirty="0" err="1"/>
              <a:t>Merrilee</a:t>
            </a:r>
            <a:r>
              <a:rPr lang="en-US" sz="1800" dirty="0"/>
              <a:t> </a:t>
            </a:r>
            <a:r>
              <a:rPr lang="en-US" sz="1800" dirty="0" err="1"/>
              <a:t>Proffitt</a:t>
            </a:r>
            <a:endParaRPr lang="en-US" sz="1800" dirty="0"/>
          </a:p>
          <a:p>
            <a:r>
              <a:rPr lang="en-US" sz="1800" i="1" dirty="0" smtClean="0"/>
              <a:t>Where </a:t>
            </a:r>
            <a:r>
              <a:rPr lang="en-US" sz="1800" i="1" dirty="0"/>
              <a:t>are we now, moderated by Jennifer Schaffner</a:t>
            </a:r>
          </a:p>
          <a:p>
            <a:r>
              <a:rPr lang="en-US" sz="1800" dirty="0"/>
              <a:t>10:30 Rights and unpublished works, Aprille Cooke McKay</a:t>
            </a:r>
          </a:p>
          <a:p>
            <a:r>
              <a:rPr lang="en-US" sz="1800" dirty="0"/>
              <a:t>11:00 What it takes to be thorough, Maggie Dickson </a:t>
            </a:r>
          </a:p>
          <a:p>
            <a:r>
              <a:rPr lang="en-US" sz="1800" dirty="0"/>
              <a:t>11:30 Walking the tightrope, Rebekah Irwin</a:t>
            </a:r>
          </a:p>
          <a:p>
            <a:r>
              <a:rPr lang="en-US" sz="1800" dirty="0"/>
              <a:t>12:00 Discussion</a:t>
            </a:r>
          </a:p>
          <a:p>
            <a:r>
              <a:rPr lang="en-US" sz="1800" i="1" dirty="0" smtClean="0"/>
              <a:t>Where </a:t>
            </a:r>
            <a:r>
              <a:rPr lang="en-US" sz="1800" i="1" dirty="0"/>
              <a:t>can we go from here? – moderated by Sharon </a:t>
            </a:r>
            <a:r>
              <a:rPr lang="en-US" sz="1800" i="1" dirty="0" err="1"/>
              <a:t>Farb</a:t>
            </a:r>
            <a:endParaRPr lang="en-US" sz="1800" i="1" dirty="0"/>
          </a:p>
          <a:p>
            <a:r>
              <a:rPr lang="en-US" sz="1800" dirty="0"/>
              <a:t>1:30 Factoring the case for fair use, Georgia Harper</a:t>
            </a:r>
          </a:p>
          <a:p>
            <a:r>
              <a:rPr lang="en-US" sz="1800" dirty="0"/>
              <a:t>2:00 Coloring outside the lines, Peter </a:t>
            </a:r>
            <a:r>
              <a:rPr lang="en-US" sz="1800" dirty="0" err="1"/>
              <a:t>Hirtle</a:t>
            </a:r>
            <a:r>
              <a:rPr lang="en-US" sz="1800" dirty="0"/>
              <a:t> </a:t>
            </a:r>
          </a:p>
          <a:p>
            <a:r>
              <a:rPr lang="en-US" sz="1800" i="1" dirty="0" smtClean="0"/>
              <a:t>2:45  </a:t>
            </a:r>
            <a:r>
              <a:rPr lang="en-US" sz="1800" i="1" dirty="0"/>
              <a:t>Discussion of community of practice, Ricky </a:t>
            </a:r>
            <a:r>
              <a:rPr lang="en-US" sz="1800" i="1" dirty="0" err="1"/>
              <a:t>Erway</a:t>
            </a:r>
            <a:endParaRPr lang="en-US" sz="1800" i="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srcRect/>
          <a:stretch>
            <a:fillRect/>
          </a:stretch>
        </p:blipFill>
        <p:spPr bwMode="auto">
          <a:xfrm>
            <a:off x="5562600" y="1752600"/>
            <a:ext cx="3404286" cy="4419600"/>
          </a:xfrm>
          <a:prstGeom prst="rect">
            <a:avLst/>
          </a:prstGeom>
          <a:noFill/>
          <a:ln w="9525">
            <a:solidFill>
              <a:schemeClr val="tx1">
                <a:lumMod val="50000"/>
                <a:lumOff val="50000"/>
              </a:schemeClr>
            </a:solid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228600" y="228600"/>
            <a:ext cx="3657600" cy="5105400"/>
          </a:xfrm>
          <a:prstGeom prst="rect">
            <a:avLst/>
          </a:prstGeom>
          <a:noFill/>
          <a:ln w="9525">
            <a:solidFill>
              <a:schemeClr val="bg1">
                <a:lumMod val="50000"/>
              </a:schemeClr>
            </a:solidFill>
            <a:miter lim="800000"/>
            <a:headEnd/>
            <a:tailEnd/>
          </a:ln>
        </p:spPr>
      </p:pic>
      <p:sp>
        <p:nvSpPr>
          <p:cNvPr id="5" name="TextBox 4"/>
          <p:cNvSpPr txBox="1"/>
          <p:nvPr/>
        </p:nvSpPr>
        <p:spPr>
          <a:xfrm>
            <a:off x="3124200" y="457200"/>
            <a:ext cx="5202180" cy="495392"/>
          </a:xfrm>
          <a:prstGeom prst="rect">
            <a:avLst/>
          </a:prstGeom>
          <a:noFill/>
        </p:spPr>
        <p:txBody>
          <a:bodyPr wrap="square" rtlCol="0">
            <a:spAutoFit/>
          </a:bodyPr>
          <a:lstStyle/>
          <a:p>
            <a:r>
              <a:rPr lang="en-US" dirty="0" smtClean="0">
                <a:solidFill>
                  <a:srgbClr val="FF7600"/>
                </a:solidFill>
                <a:ea typeface="+mn-ea"/>
              </a:rPr>
              <a:t>More Product, Less Process, 2005</a:t>
            </a:r>
            <a:endParaRPr lang="en-US" dirty="0">
              <a:solidFill>
                <a:srgbClr val="FF7600"/>
              </a:solidFill>
              <a:ea typeface="+mn-ea"/>
            </a:endParaRPr>
          </a:p>
        </p:txBody>
      </p:sp>
      <p:sp>
        <p:nvSpPr>
          <p:cNvPr id="10" name="TextBox 9"/>
          <p:cNvSpPr txBox="1"/>
          <p:nvPr/>
        </p:nvSpPr>
        <p:spPr>
          <a:xfrm>
            <a:off x="76200" y="1994118"/>
            <a:ext cx="5791200" cy="1815882"/>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a:solidFill>
              <a:schemeClr val="bg2"/>
            </a:solidFill>
          </a:ln>
        </p:spPr>
        <p:txBody>
          <a:bodyPr wrap="square" rtlCol="0">
            <a:spAutoFit/>
          </a:bodyPr>
          <a:lstStyle/>
          <a:p>
            <a:r>
              <a:rPr lang="en-US" sz="1600" dirty="0" smtClean="0">
                <a:ea typeface="+mn-ea"/>
              </a:rPr>
              <a:t>“We need to articulate a new set of … guidelines that 1) </a:t>
            </a:r>
            <a:r>
              <a:rPr lang="en-US" sz="1600" i="1" dirty="0" smtClean="0">
                <a:ea typeface="+mn-ea"/>
              </a:rPr>
              <a:t>expedites getting collection materials into the hands </a:t>
            </a:r>
            <a:r>
              <a:rPr lang="en-US" sz="1600" dirty="0" smtClean="0">
                <a:ea typeface="+mn-ea"/>
              </a:rPr>
              <a:t>of users; 2) assures arrangement of materials </a:t>
            </a:r>
            <a:r>
              <a:rPr lang="en-US" sz="1600" i="1" dirty="0" smtClean="0">
                <a:ea typeface="+mn-ea"/>
              </a:rPr>
              <a:t>adequate</a:t>
            </a:r>
            <a:r>
              <a:rPr lang="en-US" sz="1600" dirty="0" smtClean="0">
                <a:ea typeface="+mn-ea"/>
              </a:rPr>
              <a:t> to user needs; 3) takes the </a:t>
            </a:r>
            <a:r>
              <a:rPr lang="en-US" sz="1600" i="1" dirty="0" smtClean="0">
                <a:ea typeface="+mn-ea"/>
              </a:rPr>
              <a:t>minimal</a:t>
            </a:r>
            <a:r>
              <a:rPr lang="en-US" sz="1600" dirty="0" smtClean="0">
                <a:ea typeface="+mn-ea"/>
              </a:rPr>
              <a:t> steps necessary to physically preserve collection materials; and  4) describes materials </a:t>
            </a:r>
            <a:r>
              <a:rPr lang="en-US" sz="1600" i="1" dirty="0" smtClean="0">
                <a:ea typeface="+mn-ea"/>
              </a:rPr>
              <a:t>sufficient</a:t>
            </a:r>
            <a:r>
              <a:rPr lang="en-US" sz="1600" dirty="0" smtClean="0">
                <a:ea typeface="+mn-ea"/>
              </a:rPr>
              <a:t> to promote use.”</a:t>
            </a:r>
            <a:endParaRPr lang="en-US" sz="1600" dirty="0">
              <a:ea typeface="+mn-ea"/>
            </a:endParaRPr>
          </a:p>
        </p:txBody>
      </p:sp>
      <p:sp>
        <p:nvSpPr>
          <p:cNvPr id="7" name="TextBox 6"/>
          <p:cNvSpPr txBox="1"/>
          <p:nvPr/>
        </p:nvSpPr>
        <p:spPr>
          <a:xfrm>
            <a:off x="1600200" y="4350603"/>
            <a:ext cx="7467600" cy="978729"/>
          </a:xfrm>
          <a:prstGeom prst="rect">
            <a:avLst/>
          </a:prstGeom>
          <a:gradFill>
            <a:gsLst>
              <a:gs pos="0">
                <a:schemeClr val="accent3"/>
              </a:gs>
              <a:gs pos="50000">
                <a:schemeClr val="accent1">
                  <a:tint val="44500"/>
                  <a:satMod val="160000"/>
                </a:schemeClr>
              </a:gs>
              <a:gs pos="100000">
                <a:schemeClr val="accent1">
                  <a:tint val="23500"/>
                  <a:satMod val="160000"/>
                </a:schemeClr>
              </a:gs>
            </a:gsLst>
            <a:lin ang="5400000" scaled="0"/>
          </a:gradFill>
          <a:ln>
            <a:solidFill>
              <a:schemeClr val="bg1">
                <a:lumMod val="50000"/>
              </a:schemeClr>
            </a:solidFill>
          </a:ln>
        </p:spPr>
        <p:txBody>
          <a:bodyPr wrap="square" rtlCol="0">
            <a:spAutoFit/>
          </a:bodyPr>
          <a:lstStyle/>
          <a:p>
            <a:r>
              <a:rPr lang="en-US" sz="1600" b="0" dirty="0" smtClean="0">
                <a:ea typeface="+mn-ea"/>
              </a:rPr>
              <a:t>“In a world where it is increasingly felt that </a:t>
            </a:r>
            <a:r>
              <a:rPr lang="en-US" sz="1600" dirty="0" smtClean="0">
                <a:ea typeface="+mn-ea"/>
              </a:rPr>
              <a:t>if it’s not online it doesn’t exist</a:t>
            </a:r>
            <a:r>
              <a:rPr lang="en-US" sz="1600" b="0" dirty="0" smtClean="0">
                <a:ea typeface="+mn-ea"/>
              </a:rPr>
              <a:t>, we need to make sure that our users are exposed to the wealth of information in special collections.”</a:t>
            </a:r>
            <a:endParaRPr lang="en-US" sz="1600" b="0" dirty="0">
              <a:ea typeface="+mn-ea"/>
            </a:endParaRPr>
          </a:p>
        </p:txBody>
      </p:sp>
      <p:sp>
        <p:nvSpPr>
          <p:cNvPr id="9" name="TextBox 8"/>
          <p:cNvSpPr txBox="1"/>
          <p:nvPr/>
        </p:nvSpPr>
        <p:spPr>
          <a:xfrm>
            <a:off x="4038600" y="5715000"/>
            <a:ext cx="3352800" cy="535531"/>
          </a:xfrm>
          <a:prstGeom prst="rect">
            <a:avLst/>
          </a:prstGeom>
          <a:noFill/>
        </p:spPr>
        <p:txBody>
          <a:bodyPr wrap="square" rtlCol="0">
            <a:spAutoFit/>
          </a:bodyPr>
          <a:lstStyle/>
          <a:p>
            <a:pPr eaLnBrk="0" hangingPunct="0">
              <a:spcBef>
                <a:spcPct val="30000"/>
              </a:spcBef>
              <a:defRPr/>
            </a:pPr>
            <a:r>
              <a:rPr lang="en-US" dirty="0" smtClean="0">
                <a:solidFill>
                  <a:srgbClr val="FF7600"/>
                </a:solidFill>
                <a:latin typeface="Arial" charset="0"/>
                <a:ea typeface="ＭＳ Ｐゴシック" charset="-128"/>
                <a:cs typeface="ＭＳ Ｐゴシック" charset="-128"/>
              </a:rPr>
              <a:t>Shifting Gears, 2007</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Archival Code of Ethics</a:t>
            </a:r>
          </a:p>
        </p:txBody>
      </p:sp>
      <p:sp>
        <p:nvSpPr>
          <p:cNvPr id="63491" name="Rectangle 3"/>
          <p:cNvSpPr>
            <a:spLocks noGrp="1" noChangeArrowheads="1"/>
          </p:cNvSpPr>
          <p:nvPr>
            <p:ph type="body" idx="1"/>
          </p:nvPr>
        </p:nvSpPr>
        <p:spPr>
          <a:xfrm>
            <a:off x="679449" y="1143000"/>
            <a:ext cx="7702551" cy="4691064"/>
          </a:xfrm>
        </p:spPr>
        <p:txBody>
          <a:bodyPr/>
          <a:lstStyle/>
          <a:p>
            <a:pPr>
              <a:buNone/>
            </a:pPr>
            <a:endParaRPr lang="en-US" dirty="0" smtClean="0"/>
          </a:p>
          <a:p>
            <a:pPr>
              <a:buNone/>
            </a:pPr>
            <a:r>
              <a:rPr lang="en-US" dirty="0" smtClean="0"/>
              <a:t>III “Archivists should </a:t>
            </a:r>
            <a:r>
              <a:rPr lang="en-US" b="1" dirty="0" smtClean="0">
                <a:solidFill>
                  <a:schemeClr val="accent1"/>
                </a:solidFill>
              </a:rPr>
              <a:t>exercise professional judgment</a:t>
            </a:r>
            <a:r>
              <a:rPr lang="en-US" dirty="0" smtClean="0"/>
              <a:t> in acquiring, appraising, and processing historical materials….”</a:t>
            </a:r>
          </a:p>
          <a:p>
            <a:pPr>
              <a:buNone/>
            </a:pPr>
            <a:r>
              <a:rPr lang="en-US" dirty="0" smtClean="0"/>
              <a:t>VI “Archivists strive to </a:t>
            </a:r>
            <a:r>
              <a:rPr lang="en-US" b="1" dirty="0" smtClean="0">
                <a:solidFill>
                  <a:schemeClr val="accent1"/>
                </a:solidFill>
              </a:rPr>
              <a:t>promote open and equitable access</a:t>
            </a:r>
            <a:r>
              <a:rPr lang="en-US" dirty="0" smtClean="0"/>
              <a:t> to their services and the records in their care without discrimination or preferential treatment...”</a:t>
            </a:r>
          </a:p>
          <a:p>
            <a:pPr>
              <a:buNone/>
            </a:pPr>
            <a:r>
              <a:rPr lang="en-US" dirty="0" smtClean="0"/>
              <a:t>IX “Archivists must </a:t>
            </a:r>
            <a:r>
              <a:rPr lang="en-US" b="1" dirty="0" smtClean="0">
                <a:solidFill>
                  <a:schemeClr val="accent1"/>
                </a:solidFill>
              </a:rPr>
              <a:t>uphold all</a:t>
            </a:r>
            <a:r>
              <a:rPr lang="en-US" dirty="0" smtClean="0"/>
              <a:t> federal, state, and local </a:t>
            </a:r>
            <a:r>
              <a:rPr lang="en-US" b="1" dirty="0" smtClean="0">
                <a:solidFill>
                  <a:schemeClr val="accent1"/>
                </a:solidFill>
              </a:rPr>
              <a:t>laws</a:t>
            </a:r>
            <a:r>
              <a:rPr lang="en-US" dirty="0" smtClean="0"/>
              <a:t>.”</a:t>
            </a:r>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Lucky to be an archivist</a:t>
            </a:r>
            <a:endParaRPr lang="en-US" dirty="0"/>
          </a:p>
        </p:txBody>
      </p:sp>
      <p:sp>
        <p:nvSpPr>
          <p:cNvPr id="3" name="Content Placeholder 2"/>
          <p:cNvSpPr>
            <a:spLocks noGrp="1"/>
          </p:cNvSpPr>
          <p:nvPr>
            <p:ph idx="1"/>
          </p:nvPr>
        </p:nvSpPr>
        <p:spPr/>
        <p:txBody>
          <a:bodyPr/>
          <a:lstStyle/>
          <a:p>
            <a:pPr>
              <a:buNone/>
            </a:pPr>
            <a:r>
              <a:rPr lang="en-US" dirty="0" smtClean="0"/>
              <a:t> No statutory damages available if:</a:t>
            </a:r>
          </a:p>
          <a:p>
            <a:pPr lvl="1"/>
            <a:r>
              <a:rPr lang="en-US" sz="2000" dirty="0" smtClean="0"/>
              <a:t>Infringer an employee of non-profit educational institution, library or archives acting within scope of employment OR</a:t>
            </a:r>
          </a:p>
          <a:p>
            <a:pPr lvl="1"/>
            <a:r>
              <a:rPr lang="en-US" sz="2000" dirty="0" smtClean="0"/>
              <a:t>Is such an institution, library or archives AND</a:t>
            </a:r>
          </a:p>
          <a:p>
            <a:pPr lvl="1"/>
            <a:r>
              <a:rPr lang="en-US" sz="2000" dirty="0" smtClean="0"/>
              <a:t>The infringer believed and had reasonable grounds for believing that the use was a “fair use.”</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use factors</a:t>
            </a:r>
            <a:endParaRPr lang="en-US" dirty="0"/>
          </a:p>
        </p:txBody>
      </p:sp>
      <p:graphicFrame>
        <p:nvGraphicFramePr>
          <p:cNvPr id="4" name="Content Placeholder 3"/>
          <p:cNvGraphicFramePr>
            <a:graphicFrameLocks noGrp="1"/>
          </p:cNvGraphicFramePr>
          <p:nvPr>
            <p:ph idx="1"/>
          </p:nvPr>
        </p:nvGraphicFramePr>
        <p:xfrm>
          <a:off x="457200" y="1600200"/>
          <a:ext cx="8229600" cy="37490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tc>
                <a:tc>
                  <a:txBody>
                    <a:bodyPr/>
                    <a:lstStyle/>
                    <a:p>
                      <a:pPr algn="ctr"/>
                      <a:r>
                        <a:rPr lang="en-US" dirty="0" smtClean="0"/>
                        <a:t>Likelier yes</a:t>
                      </a:r>
                    </a:p>
                    <a:p>
                      <a:pPr algn="ctr"/>
                      <a:r>
                        <a:rPr lang="en-US" dirty="0" smtClean="0"/>
                        <a:t>+</a:t>
                      </a:r>
                      <a:endParaRPr lang="en-US" dirty="0"/>
                    </a:p>
                  </a:txBody>
                  <a:tcPr/>
                </a:tc>
                <a:tc>
                  <a:txBody>
                    <a:bodyPr/>
                    <a:lstStyle/>
                    <a:p>
                      <a:pPr algn="ctr"/>
                      <a:r>
                        <a:rPr lang="en-US" dirty="0" smtClean="0"/>
                        <a:t>Likelier no</a:t>
                      </a:r>
                    </a:p>
                    <a:p>
                      <a:pPr algn="ctr"/>
                      <a:r>
                        <a:rPr lang="en-US" dirty="0" smtClean="0"/>
                        <a:t>-</a:t>
                      </a:r>
                      <a:endParaRPr lang="en-US" dirty="0"/>
                    </a:p>
                  </a:txBody>
                  <a:tcPr/>
                </a:tc>
              </a:tr>
              <a:tr h="370840">
                <a:tc>
                  <a:txBody>
                    <a:bodyPr/>
                    <a:lstStyle/>
                    <a:p>
                      <a:r>
                        <a:rPr lang="en-US" dirty="0" smtClean="0"/>
                        <a:t>Purpose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Non-Profit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Transformative</a:t>
                      </a:r>
                      <a:r>
                        <a:rPr lang="en-US" baseline="0" dirty="0" smtClean="0"/>
                        <a:t> use, creativity</a:t>
                      </a:r>
                      <a:endParaRPr lang="en-US" dirty="0"/>
                    </a:p>
                  </a:txBody>
                  <a:tcPr/>
                </a:tc>
                <a:tc>
                  <a:txBody>
                    <a:bodyPr/>
                    <a:lstStyle/>
                    <a:p>
                      <a:r>
                        <a:rPr lang="en-US" dirty="0" smtClean="0"/>
                        <a:t>Commercial</a:t>
                      </a:r>
                    </a:p>
                    <a:p>
                      <a:r>
                        <a:rPr lang="en-US" dirty="0" smtClean="0"/>
                        <a:t>No</a:t>
                      </a:r>
                      <a:r>
                        <a:rPr lang="en-US" baseline="0" dirty="0" smtClean="0"/>
                        <a:t> new work, or to supersede original</a:t>
                      </a:r>
                      <a:endParaRPr lang="en-US" dirty="0"/>
                    </a:p>
                  </a:txBody>
                  <a:tcPr/>
                </a:tc>
              </a:tr>
              <a:tr h="370840">
                <a:tc>
                  <a:txBody>
                    <a:bodyPr/>
                    <a:lstStyle/>
                    <a:p>
                      <a:r>
                        <a:rPr lang="en-US" dirty="0" smtClean="0"/>
                        <a:t>Nature</a:t>
                      </a:r>
                      <a:endParaRPr lang="en-US" dirty="0"/>
                    </a:p>
                  </a:txBody>
                  <a:tcPr/>
                </a:tc>
                <a:tc>
                  <a:txBody>
                    <a:bodyPr/>
                    <a:lstStyle/>
                    <a:p>
                      <a:r>
                        <a:rPr lang="en-US" dirty="0" smtClean="0"/>
                        <a:t>Reference, non-fiction, Published</a:t>
                      </a:r>
                      <a:endParaRPr lang="en-US" dirty="0"/>
                    </a:p>
                  </a:txBody>
                  <a:tcPr/>
                </a:tc>
                <a:tc>
                  <a:txBody>
                    <a:bodyPr/>
                    <a:lstStyle/>
                    <a:p>
                      <a:r>
                        <a:rPr lang="en-US" dirty="0" smtClean="0"/>
                        <a:t>Fiction, art, unpublished</a:t>
                      </a:r>
                      <a:endParaRPr lang="en-US" dirty="0"/>
                    </a:p>
                  </a:txBody>
                  <a:tcPr/>
                </a:tc>
              </a:tr>
              <a:tr h="370840">
                <a:tc>
                  <a:txBody>
                    <a:bodyPr/>
                    <a:lstStyle/>
                    <a:p>
                      <a:r>
                        <a:rPr lang="en-US" dirty="0" smtClean="0"/>
                        <a:t>Amount</a:t>
                      </a:r>
                      <a:endParaRPr lang="en-US" dirty="0"/>
                    </a:p>
                  </a:txBody>
                  <a:tcPr/>
                </a:tc>
                <a:tc>
                  <a:txBody>
                    <a:bodyPr/>
                    <a:lstStyle/>
                    <a:p>
                      <a:r>
                        <a:rPr lang="en-US" dirty="0" smtClean="0"/>
                        <a:t>Small amount, relative to the whole original</a:t>
                      </a:r>
                      <a:endParaRPr lang="en-US" dirty="0"/>
                    </a:p>
                  </a:txBody>
                  <a:tcPr/>
                </a:tc>
                <a:tc>
                  <a:txBody>
                    <a:bodyPr/>
                    <a:lstStyle/>
                    <a:p>
                      <a:r>
                        <a:rPr lang="en-US" dirty="0" smtClean="0"/>
                        <a:t>Complete</a:t>
                      </a:r>
                      <a:r>
                        <a:rPr lang="en-US" baseline="0" dirty="0" smtClean="0"/>
                        <a:t> work, heart of work</a:t>
                      </a:r>
                      <a:endParaRPr lang="en-US" dirty="0"/>
                    </a:p>
                  </a:txBody>
                  <a:tcPr/>
                </a:tc>
              </a:tr>
              <a:tr h="370840">
                <a:tc>
                  <a:txBody>
                    <a:bodyPr/>
                    <a:lstStyle/>
                    <a:p>
                      <a:r>
                        <a:rPr lang="en-US" dirty="0" smtClean="0"/>
                        <a:t>Market</a:t>
                      </a:r>
                      <a:endParaRPr lang="en-US" dirty="0"/>
                    </a:p>
                  </a:txBody>
                  <a:tcPr/>
                </a:tc>
                <a:tc>
                  <a:txBody>
                    <a:bodyPr/>
                    <a:lstStyle/>
                    <a:p>
                      <a:r>
                        <a:rPr lang="en-US" dirty="0" smtClean="0"/>
                        <a:t>Doesn’t hurt market for the original</a:t>
                      </a:r>
                      <a:endParaRPr lang="en-US" dirty="0"/>
                    </a:p>
                  </a:txBody>
                  <a:tcPr/>
                </a:tc>
                <a:tc>
                  <a:txBody>
                    <a:bodyPr/>
                    <a:lstStyle/>
                    <a:p>
                      <a:r>
                        <a:rPr lang="en-US" dirty="0" smtClean="0"/>
                        <a:t>Hurts market or potential market of original</a:t>
                      </a:r>
                      <a:endParaRPr lang="en-US" dirty="0"/>
                    </a:p>
                  </a:txBody>
                  <a:tcPr/>
                </a:tc>
              </a:tr>
            </a:tbl>
          </a:graphicData>
        </a:graphic>
      </p:graphicFrame>
      <p:sp>
        <p:nvSpPr>
          <p:cNvPr id="5" name="TextBox 4"/>
          <p:cNvSpPr txBox="1"/>
          <p:nvPr/>
        </p:nvSpPr>
        <p:spPr>
          <a:xfrm>
            <a:off x="4344168" y="1104808"/>
            <a:ext cx="380232" cy="495392"/>
          </a:xfrm>
          <a:prstGeom prst="rect">
            <a:avLst/>
          </a:prstGeom>
          <a:noFill/>
        </p:spPr>
        <p:txBody>
          <a:bodyPr wrap="none" rtlCol="0">
            <a:spAutoFit/>
          </a:bodyPr>
          <a:lstStyle/>
          <a:p>
            <a:r>
              <a:rPr lang="en-US" dirty="0" smtClean="0"/>
              <a:t>A</a:t>
            </a:r>
            <a:endParaRPr lang="en-US" dirty="0"/>
          </a:p>
        </p:txBody>
      </p:sp>
      <p:sp>
        <p:nvSpPr>
          <p:cNvPr id="6" name="TextBox 5"/>
          <p:cNvSpPr txBox="1"/>
          <p:nvPr/>
        </p:nvSpPr>
        <p:spPr>
          <a:xfrm>
            <a:off x="7010400" y="1104808"/>
            <a:ext cx="380232" cy="495392"/>
          </a:xfrm>
          <a:prstGeom prst="rect">
            <a:avLst/>
          </a:prstGeom>
          <a:noFill/>
        </p:spPr>
        <p:txBody>
          <a:bodyPr wrap="none" rtlCol="0">
            <a:spAutoFit/>
          </a:bodyPr>
          <a:lstStyle/>
          <a:p>
            <a:r>
              <a:rPr lang="en-US" dirty="0" smtClean="0"/>
              <a:t>B</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of private facts</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00B050"/>
                </a:solidFill>
              </a:rPr>
              <a:t>True information </a:t>
            </a:r>
            <a:r>
              <a:rPr lang="en-US" sz="2800" dirty="0" smtClean="0"/>
              <a:t>about a person that is highly offensive and not of legitimate public concern</a:t>
            </a:r>
          </a:p>
          <a:p>
            <a:pPr lvl="1"/>
            <a:r>
              <a:rPr lang="en-US" sz="2000" dirty="0" smtClean="0"/>
              <a:t>Sexual activity, health, economic status</a:t>
            </a:r>
          </a:p>
          <a:p>
            <a:r>
              <a:rPr lang="en-US" sz="2800" dirty="0" smtClean="0"/>
              <a:t>Community standards have changed</a:t>
            </a:r>
          </a:p>
          <a:p>
            <a:pPr lvl="1"/>
            <a:r>
              <a:rPr lang="en-US" sz="2000" dirty="0" smtClean="0"/>
              <a:t>Pre-marital sex, out-of-wedlock births, race of parents, sexual orientation</a:t>
            </a:r>
          </a:p>
          <a:p>
            <a:pPr lvl="1"/>
            <a:r>
              <a:rPr lang="en-US" sz="2000" dirty="0" smtClean="0"/>
              <a:t>Means that  case law is not always relevant</a:t>
            </a:r>
          </a:p>
          <a:p>
            <a:endParaRPr lang="en-US"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Make the case that you have undertaken a thoughtful analysis.  </a:t>
            </a:r>
          </a:p>
          <a:p>
            <a:r>
              <a:rPr lang="en-US" dirty="0" smtClean="0"/>
              <a:t>Consider asking for consent when reasonable</a:t>
            </a:r>
          </a:p>
          <a:p>
            <a:r>
              <a:rPr lang="en-US" dirty="0" smtClean="0"/>
              <a:t>Argue that you serve the public interest, mitigated damage by prompt takedown, and acted as a “reasonable archivist”</a:t>
            </a:r>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5"/>
          <p:cNvSpPr txBox="1">
            <a:spLocks noChangeArrowheads="1"/>
          </p:cNvSpPr>
          <p:nvPr/>
        </p:nvSpPr>
        <p:spPr bwMode="auto">
          <a:xfrm>
            <a:off x="685800" y="1528102"/>
            <a:ext cx="7772400" cy="2891498"/>
          </a:xfrm>
          <a:prstGeom prst="rect">
            <a:avLst/>
          </a:prstGeom>
          <a:noFill/>
          <a:ln w="9525">
            <a:noFill/>
            <a:miter lim="800000"/>
            <a:headEnd/>
            <a:tailEnd/>
          </a:ln>
        </p:spPr>
        <p:txBody>
          <a:bodyPr lIns="89792" tIns="44927" rIns="89792" bIns="44927">
            <a:spAutoFit/>
          </a:bodyPr>
          <a:lstStyle/>
          <a:p>
            <a:pPr marL="341432" indent="-341432">
              <a:spcBef>
                <a:spcPct val="50000"/>
              </a:spcBef>
              <a:buFont typeface="Arial" pitchFamily="34" charset="0"/>
              <a:buChar char="•"/>
            </a:pPr>
            <a:r>
              <a:rPr lang="en-US" sz="2600" b="0" dirty="0">
                <a:solidFill>
                  <a:srgbClr val="482400"/>
                </a:solidFill>
                <a:latin typeface="Helvetica" charset="0"/>
                <a:cs typeface="Helvetica" charset="0"/>
              </a:rPr>
              <a:t>Identify all authors/creators</a:t>
            </a:r>
          </a:p>
          <a:p>
            <a:pPr marL="341432" indent="-341432">
              <a:spcBef>
                <a:spcPct val="50000"/>
              </a:spcBef>
              <a:buFont typeface="Arial" pitchFamily="34" charset="0"/>
              <a:buChar char="•"/>
            </a:pPr>
            <a:r>
              <a:rPr lang="en-US" sz="2600" b="0" dirty="0">
                <a:solidFill>
                  <a:srgbClr val="482400"/>
                </a:solidFill>
                <a:latin typeface="Helvetica" charset="0"/>
                <a:cs typeface="Helvetica" charset="0"/>
              </a:rPr>
              <a:t>Determine their death dates</a:t>
            </a:r>
          </a:p>
          <a:p>
            <a:pPr marL="341432" indent="-341432">
              <a:spcBef>
                <a:spcPct val="50000"/>
              </a:spcBef>
              <a:buFont typeface="Arial" pitchFamily="34" charset="0"/>
              <a:buChar char="•"/>
            </a:pPr>
            <a:r>
              <a:rPr lang="en-US" sz="2600" b="0" dirty="0">
                <a:solidFill>
                  <a:srgbClr val="482400"/>
                </a:solidFill>
                <a:latin typeface="Helvetica" charset="0"/>
                <a:cs typeface="Helvetica" charset="0"/>
              </a:rPr>
              <a:t>Locate descendants of those who died after 1939</a:t>
            </a:r>
          </a:p>
          <a:p>
            <a:pPr marL="341432" indent="-341432">
              <a:spcBef>
                <a:spcPct val="50000"/>
              </a:spcBef>
              <a:buFont typeface="Arial" pitchFamily="34" charset="0"/>
              <a:buChar char="•"/>
            </a:pPr>
            <a:r>
              <a:rPr lang="en-US" sz="2600" b="0" dirty="0">
                <a:solidFill>
                  <a:srgbClr val="482400"/>
                </a:solidFill>
                <a:latin typeface="Helvetica" charset="0"/>
                <a:cs typeface="Helvetica" charset="0"/>
              </a:rPr>
              <a:t>Contact those descendants</a:t>
            </a:r>
          </a:p>
          <a:p>
            <a:pPr marL="341432" indent="-341432">
              <a:spcBef>
                <a:spcPct val="50000"/>
              </a:spcBef>
              <a:buFont typeface="Arial" pitchFamily="34" charset="0"/>
              <a:buChar char="•"/>
            </a:pPr>
            <a:r>
              <a:rPr lang="en-US" sz="2600" b="0" dirty="0">
                <a:solidFill>
                  <a:srgbClr val="482400"/>
                </a:solidFill>
                <a:latin typeface="Helvetica" charset="0"/>
                <a:cs typeface="Helvetica" charset="0"/>
              </a:rPr>
              <a:t>Request and obtain permission to use materials</a:t>
            </a:r>
          </a:p>
        </p:txBody>
      </p:sp>
      <p:sp>
        <p:nvSpPr>
          <p:cNvPr id="4" name="Title 1"/>
          <p:cNvSpPr>
            <a:spLocks noGrp="1"/>
          </p:cNvSpPr>
          <p:nvPr>
            <p:ph type="title"/>
          </p:nvPr>
        </p:nvSpPr>
        <p:spPr>
          <a:xfrm>
            <a:off x="434977" y="147641"/>
            <a:ext cx="8023223" cy="995360"/>
          </a:xfrm>
        </p:spPr>
        <p:txBody>
          <a:bodyPr/>
          <a:lstStyle/>
          <a:p>
            <a:r>
              <a:rPr lang="en-US" dirty="0" smtClean="0"/>
              <a:t>Strict interpretation of copyright statute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lies ahead</a:t>
            </a:r>
            <a:endParaRPr lang="en-US" dirty="0"/>
          </a:p>
        </p:txBody>
      </p:sp>
      <p:sp>
        <p:nvSpPr>
          <p:cNvPr id="3" name="Content Placeholder 2"/>
          <p:cNvSpPr>
            <a:spLocks noGrp="1"/>
          </p:cNvSpPr>
          <p:nvPr>
            <p:ph idx="1"/>
          </p:nvPr>
        </p:nvSpPr>
        <p:spPr>
          <a:xfrm>
            <a:off x="1212849" y="1709736"/>
            <a:ext cx="7702551" cy="4691064"/>
          </a:xfrm>
        </p:spPr>
        <p:txBody>
          <a:bodyPr/>
          <a:lstStyle/>
          <a:p>
            <a:r>
              <a:rPr lang="en-US" dirty="0" smtClean="0"/>
              <a:t>Where the project came from (you)</a:t>
            </a:r>
          </a:p>
          <a:p>
            <a:r>
              <a:rPr lang="en-US" dirty="0" smtClean="0"/>
              <a:t>An overview of the Undue Diligence seminar</a:t>
            </a:r>
          </a:p>
          <a:p>
            <a:r>
              <a:rPr lang="en-US" dirty="0" smtClean="0"/>
              <a:t>Discussion of the resulting document</a:t>
            </a:r>
          </a:p>
          <a:p>
            <a:r>
              <a:rPr lang="en-US" dirty="0" smtClean="0"/>
              <a:t>Discussion of next steps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838200" y="1295400"/>
            <a:ext cx="7467600" cy="4014883"/>
          </a:xfrm>
          <a:prstGeom prst="rect">
            <a:avLst/>
          </a:prstGeom>
          <a:noFill/>
          <a:ln w="9525">
            <a:noFill/>
            <a:miter lim="800000"/>
            <a:headEnd/>
            <a:tailEnd/>
          </a:ln>
        </p:spPr>
        <p:txBody>
          <a:bodyPr lIns="89792" tIns="44927" rIns="89792" bIns="44927">
            <a:spAutoFit/>
          </a:bodyPr>
          <a:lstStyle/>
          <a:p>
            <a:pPr marL="336756" indent="-336756">
              <a:spcBef>
                <a:spcPct val="50000"/>
              </a:spcBef>
              <a:buFont typeface="Arial" pitchFamily="34" charset="0"/>
              <a:buChar char="•"/>
            </a:pPr>
            <a:r>
              <a:rPr lang="en-US" sz="2600" b="0" dirty="0">
                <a:solidFill>
                  <a:srgbClr val="482400"/>
                </a:solidFill>
                <a:latin typeface="Helvetica" charset="0"/>
                <a:cs typeface="Helvetica" charset="0"/>
              </a:rPr>
              <a:t>Request for permission letters and forms sent via certified mail to four addresses</a:t>
            </a:r>
          </a:p>
          <a:p>
            <a:pPr marL="336756" indent="-336756">
              <a:spcBef>
                <a:spcPct val="50000"/>
              </a:spcBef>
              <a:buFont typeface="Arial" pitchFamily="34" charset="0"/>
              <a:buChar char="•"/>
            </a:pPr>
            <a:r>
              <a:rPr lang="en-US" sz="2600" b="0" dirty="0">
                <a:solidFill>
                  <a:srgbClr val="482400"/>
                </a:solidFill>
                <a:latin typeface="Helvetica" charset="0"/>
                <a:cs typeface="Helvetica" charset="0"/>
              </a:rPr>
              <a:t>Three of four forms returned</a:t>
            </a:r>
          </a:p>
          <a:p>
            <a:pPr marL="336756" indent="-336756">
              <a:spcBef>
                <a:spcPct val="50000"/>
              </a:spcBef>
              <a:buFont typeface="Arial" pitchFamily="34" charset="0"/>
              <a:buChar char="•"/>
            </a:pPr>
            <a:r>
              <a:rPr lang="en-US" sz="2600" b="0" dirty="0">
                <a:solidFill>
                  <a:srgbClr val="482400"/>
                </a:solidFill>
                <a:latin typeface="Helvetica" charset="0"/>
                <a:cs typeface="Helvetica" charset="0"/>
              </a:rPr>
              <a:t>Explicit permission obtained to use the letters of:</a:t>
            </a:r>
          </a:p>
          <a:p>
            <a:pPr marL="785731" lvl="1" indent="-330496">
              <a:spcBef>
                <a:spcPct val="50000"/>
              </a:spcBef>
              <a:buFont typeface="Arial" pitchFamily="34" charset="0"/>
              <a:buChar char="•"/>
            </a:pPr>
            <a:r>
              <a:rPr lang="en-US" sz="2200" b="0" dirty="0">
                <a:solidFill>
                  <a:srgbClr val="482400"/>
                </a:solidFill>
                <a:latin typeface="Helvetica" charset="0"/>
                <a:cs typeface="Helvetica" charset="0"/>
              </a:rPr>
              <a:t>Upton Sinclair</a:t>
            </a:r>
          </a:p>
          <a:p>
            <a:pPr marL="785731" lvl="1" indent="-330496">
              <a:spcBef>
                <a:spcPct val="50000"/>
              </a:spcBef>
              <a:buFont typeface="Arial" pitchFamily="34" charset="0"/>
              <a:buChar char="•"/>
            </a:pPr>
            <a:r>
              <a:rPr lang="en-US" sz="2200" b="0" dirty="0">
                <a:solidFill>
                  <a:srgbClr val="482400"/>
                </a:solidFill>
                <a:latin typeface="Helvetica" charset="0"/>
                <a:cs typeface="Helvetica" charset="0"/>
              </a:rPr>
              <a:t>Hamlin Garland</a:t>
            </a:r>
          </a:p>
          <a:p>
            <a:pPr marL="785731" lvl="1" indent="-330496">
              <a:spcBef>
                <a:spcPct val="50000"/>
              </a:spcBef>
              <a:buFont typeface="Arial" pitchFamily="34" charset="0"/>
              <a:buChar char="•"/>
            </a:pPr>
            <a:r>
              <a:rPr lang="en-US" sz="2200" b="0" dirty="0">
                <a:solidFill>
                  <a:srgbClr val="482400"/>
                </a:solidFill>
                <a:latin typeface="Helvetica" charset="0"/>
                <a:cs typeface="Helvetica" charset="0"/>
              </a:rPr>
              <a:t>Miles Poindexter</a:t>
            </a:r>
          </a:p>
        </p:txBody>
      </p:sp>
      <p:sp>
        <p:nvSpPr>
          <p:cNvPr id="5" name="Title 1"/>
          <p:cNvSpPr>
            <a:spLocks noGrp="1"/>
          </p:cNvSpPr>
          <p:nvPr>
            <p:ph type="title"/>
          </p:nvPr>
        </p:nvSpPr>
        <p:spPr>
          <a:xfrm>
            <a:off x="434977" y="147641"/>
            <a:ext cx="8023223" cy="995360"/>
          </a:xfrm>
        </p:spPr>
        <p:txBody>
          <a:bodyPr/>
          <a:lstStyle/>
          <a:p>
            <a:r>
              <a:rPr lang="en-US" dirty="0" smtClean="0"/>
              <a:t>Obtaining copyright permissions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p:cNvSpPr txBox="1">
            <a:spLocks noChangeArrowheads="1"/>
          </p:cNvSpPr>
          <p:nvPr/>
        </p:nvSpPr>
        <p:spPr bwMode="auto">
          <a:xfrm>
            <a:off x="762000" y="1752600"/>
            <a:ext cx="7467600" cy="2752999"/>
          </a:xfrm>
          <a:prstGeom prst="rect">
            <a:avLst/>
          </a:prstGeom>
          <a:noFill/>
          <a:ln w="9525">
            <a:noFill/>
            <a:miter lim="800000"/>
            <a:headEnd/>
            <a:tailEnd/>
          </a:ln>
        </p:spPr>
        <p:txBody>
          <a:bodyPr lIns="89792" tIns="44927" rIns="89792" bIns="44927">
            <a:spAutoFit/>
          </a:bodyPr>
          <a:lstStyle/>
          <a:p>
            <a:pPr marL="336756" indent="-336756">
              <a:spcBef>
                <a:spcPct val="50000"/>
              </a:spcBef>
              <a:buFont typeface="Arial" pitchFamily="34" charset="0"/>
              <a:buChar char="•"/>
            </a:pPr>
            <a:r>
              <a:rPr lang="en-US" sz="2600" b="0" dirty="0">
                <a:solidFill>
                  <a:srgbClr val="482400"/>
                </a:solidFill>
                <a:latin typeface="Helvetica" charset="0"/>
                <a:cs typeface="Helvetica" charset="0"/>
              </a:rPr>
              <a:t>450 hours over nine months</a:t>
            </a:r>
          </a:p>
          <a:p>
            <a:pPr marL="336756" indent="-336756">
              <a:spcBef>
                <a:spcPct val="50000"/>
              </a:spcBef>
              <a:buFont typeface="Arial" pitchFamily="34" charset="0"/>
              <a:buChar char="•"/>
            </a:pPr>
            <a:r>
              <a:rPr lang="en-US" sz="2600" b="0" dirty="0">
                <a:solidFill>
                  <a:srgbClr val="482400"/>
                </a:solidFill>
                <a:latin typeface="Helvetica" charset="0"/>
                <a:cs typeface="Helvetica" charset="0"/>
              </a:rPr>
              <a:t>Total cost $8,000</a:t>
            </a:r>
          </a:p>
          <a:p>
            <a:pPr marL="791970" lvl="1" indent="-342978">
              <a:spcBef>
                <a:spcPct val="50000"/>
              </a:spcBef>
              <a:buFont typeface="Arial" pitchFamily="34" charset="0"/>
              <a:buChar char="•"/>
            </a:pPr>
            <a:r>
              <a:rPr lang="en-US" sz="2400" b="0" dirty="0">
                <a:solidFill>
                  <a:srgbClr val="482400"/>
                </a:solidFill>
                <a:latin typeface="Helvetica" charset="0"/>
                <a:cs typeface="Helvetica" charset="0"/>
              </a:rPr>
              <a:t>&gt; $1,050 per linear foot</a:t>
            </a:r>
          </a:p>
          <a:p>
            <a:pPr marL="336756" indent="-336756">
              <a:spcBef>
                <a:spcPct val="50000"/>
              </a:spcBef>
              <a:buFont typeface="Arial" pitchFamily="34" charset="0"/>
              <a:buChar char="•"/>
            </a:pPr>
            <a:r>
              <a:rPr lang="en-US" sz="2400" dirty="0">
                <a:solidFill>
                  <a:srgbClr val="482400"/>
                </a:solidFill>
                <a:latin typeface="Helvetica" charset="0"/>
                <a:cs typeface="Helvetica" charset="0"/>
              </a:rPr>
              <a:t>Permission obtained to display 4 letters online</a:t>
            </a:r>
          </a:p>
          <a:p>
            <a:pPr marL="336756" indent="-336756">
              <a:spcBef>
                <a:spcPct val="50000"/>
              </a:spcBef>
              <a:buFont typeface="Arial" pitchFamily="34" charset="0"/>
              <a:buChar char="•"/>
            </a:pPr>
            <a:r>
              <a:rPr lang="en-US" sz="2400" dirty="0">
                <a:solidFill>
                  <a:srgbClr val="482400"/>
                </a:solidFill>
                <a:latin typeface="Helvetica" charset="0"/>
                <a:cs typeface="Helvetica" charset="0"/>
              </a:rPr>
              <a:t>Return-on-investment = $2,000 per document</a:t>
            </a:r>
          </a:p>
        </p:txBody>
      </p:sp>
      <p:sp>
        <p:nvSpPr>
          <p:cNvPr id="4" name="Title 1"/>
          <p:cNvSpPr>
            <a:spLocks noGrp="1"/>
          </p:cNvSpPr>
          <p:nvPr>
            <p:ph type="title"/>
          </p:nvPr>
        </p:nvSpPr>
        <p:spPr>
          <a:xfrm>
            <a:off x="434977" y="147641"/>
            <a:ext cx="8023223" cy="995360"/>
          </a:xfrm>
        </p:spPr>
        <p:txBody>
          <a:bodyPr/>
          <a:lstStyle/>
          <a:p>
            <a:r>
              <a:rPr lang="en-US" dirty="0" smtClean="0"/>
              <a:t>Cost analysis, total study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838200" y="2133600"/>
            <a:ext cx="7467600" cy="2291334"/>
          </a:xfrm>
          <a:prstGeom prst="rect">
            <a:avLst/>
          </a:prstGeom>
          <a:noFill/>
          <a:ln w="9525">
            <a:noFill/>
            <a:miter lim="800000"/>
            <a:headEnd/>
            <a:tailEnd/>
          </a:ln>
        </p:spPr>
        <p:txBody>
          <a:bodyPr lIns="89792" tIns="44927" rIns="89792" bIns="44927">
            <a:spAutoFit/>
          </a:bodyPr>
          <a:lstStyle/>
          <a:p>
            <a:pPr marL="336756" indent="-336756">
              <a:spcBef>
                <a:spcPct val="50000"/>
              </a:spcBef>
              <a:buFont typeface="Arial" pitchFamily="34" charset="0"/>
              <a:buChar char="•"/>
            </a:pPr>
            <a:r>
              <a:rPr lang="en-US" sz="2600" b="0" dirty="0">
                <a:solidFill>
                  <a:srgbClr val="482400"/>
                </a:solidFill>
                <a:latin typeface="Helvetica" charset="0"/>
                <a:cs typeface="Helvetica" charset="0"/>
              </a:rPr>
              <a:t>Use existing description found in the finding aid to target potential copyright risks</a:t>
            </a:r>
          </a:p>
          <a:p>
            <a:pPr marL="336756" indent="-336756">
              <a:spcBef>
                <a:spcPct val="50000"/>
              </a:spcBef>
              <a:buFont typeface="Arial" pitchFamily="34" charset="0"/>
              <a:buChar char="•"/>
            </a:pPr>
            <a:r>
              <a:rPr lang="en-US" sz="2600" b="0" dirty="0">
                <a:solidFill>
                  <a:srgbClr val="482400"/>
                </a:solidFill>
                <a:latin typeface="Helvetica" charset="0"/>
                <a:cs typeface="Helvetica" charset="0"/>
              </a:rPr>
              <a:t>In our case, this method would have yielded nearly the same results as the intensive method</a:t>
            </a:r>
          </a:p>
        </p:txBody>
      </p:sp>
      <p:sp>
        <p:nvSpPr>
          <p:cNvPr id="4" name="Title 1"/>
          <p:cNvSpPr>
            <a:spLocks noGrp="1"/>
          </p:cNvSpPr>
          <p:nvPr>
            <p:ph type="title"/>
          </p:nvPr>
        </p:nvSpPr>
        <p:spPr>
          <a:xfrm>
            <a:off x="434977" y="147641"/>
            <a:ext cx="8023223" cy="995360"/>
          </a:xfrm>
        </p:spPr>
        <p:txBody>
          <a:bodyPr/>
          <a:lstStyle/>
          <a:p>
            <a:r>
              <a:rPr lang="en-US" dirty="0" smtClean="0"/>
              <a:t>Other solutions?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lum bright="70000" contrast="-70000"/>
          </a:blip>
          <a:srcRect r="-3447"/>
          <a:stretch>
            <a:fillRect/>
          </a:stretch>
        </p:blipFill>
        <p:spPr bwMode="auto">
          <a:xfrm>
            <a:off x="0" y="0"/>
            <a:ext cx="9463088" cy="6858000"/>
          </a:xfrm>
          <a:prstGeom prst="rect">
            <a:avLst/>
          </a:prstGeom>
          <a:noFill/>
          <a:ln w="9525">
            <a:noFill/>
            <a:miter lim="800000"/>
            <a:headEnd/>
            <a:tailEnd/>
          </a:ln>
        </p:spPr>
      </p:pic>
      <p:pic>
        <p:nvPicPr>
          <p:cNvPr id="47107" name="Picture 2"/>
          <p:cNvPicPr>
            <a:picLocks noChangeAspect="1"/>
          </p:cNvPicPr>
          <p:nvPr/>
        </p:nvPicPr>
        <p:blipFill>
          <a:blip r:embed="rId4" cstate="print"/>
          <a:srcRect r="2516"/>
          <a:stretch>
            <a:fillRect/>
          </a:stretch>
        </p:blipFill>
        <p:spPr bwMode="auto">
          <a:xfrm>
            <a:off x="304800" y="228601"/>
            <a:ext cx="4572000" cy="3606800"/>
          </a:xfrm>
          <a:prstGeom prst="rect">
            <a:avLst/>
          </a:prstGeom>
          <a:noFill/>
          <a:ln w="9525">
            <a:solidFill>
              <a:schemeClr val="bg2"/>
            </a:solidFill>
            <a:miter lim="800000"/>
            <a:headEnd/>
            <a:tailEnd/>
          </a:ln>
        </p:spPr>
      </p:pic>
      <p:pic>
        <p:nvPicPr>
          <p:cNvPr id="47108" name="Picture 10"/>
          <p:cNvPicPr>
            <a:picLocks noChangeAspect="1"/>
          </p:cNvPicPr>
          <p:nvPr/>
        </p:nvPicPr>
        <p:blipFill>
          <a:blip r:embed="rId5" cstate="print"/>
          <a:srcRect/>
          <a:stretch>
            <a:fillRect/>
          </a:stretch>
        </p:blipFill>
        <p:spPr bwMode="auto">
          <a:xfrm>
            <a:off x="990600" y="3505200"/>
            <a:ext cx="4648200" cy="3124200"/>
          </a:xfrm>
          <a:prstGeom prst="rect">
            <a:avLst/>
          </a:prstGeom>
          <a:noFill/>
          <a:ln w="9525">
            <a:solidFill>
              <a:schemeClr val="bg2"/>
            </a:solidFill>
            <a:miter lim="800000"/>
            <a:headEnd/>
            <a:tailEnd/>
          </a:ln>
        </p:spPr>
      </p:pic>
      <p:pic>
        <p:nvPicPr>
          <p:cNvPr id="47109" name="Picture 11"/>
          <p:cNvPicPr>
            <a:picLocks noChangeAspect="1"/>
          </p:cNvPicPr>
          <p:nvPr/>
        </p:nvPicPr>
        <p:blipFill>
          <a:blip r:embed="rId6" cstate="print"/>
          <a:srcRect/>
          <a:stretch>
            <a:fillRect/>
          </a:stretch>
        </p:blipFill>
        <p:spPr bwMode="auto">
          <a:xfrm>
            <a:off x="4191000" y="914400"/>
            <a:ext cx="4419600" cy="3810000"/>
          </a:xfrm>
          <a:prstGeom prst="rect">
            <a:avLst/>
          </a:prstGeom>
          <a:noFill/>
          <a:ln w="9525">
            <a:solidFill>
              <a:schemeClr val="bg2"/>
            </a:solidFill>
            <a:miter lim="800000"/>
            <a:headEnd/>
            <a:tailEnd/>
          </a:ln>
        </p:spPr>
      </p:pic>
      <p:cxnSp>
        <p:nvCxnSpPr>
          <p:cNvPr id="47110" name="Curved Connector 13"/>
          <p:cNvCxnSpPr>
            <a:cxnSpLocks noChangeShapeType="1"/>
          </p:cNvCxnSpPr>
          <p:nvPr/>
        </p:nvCxnSpPr>
        <p:spPr bwMode="auto">
          <a:xfrm flipV="1">
            <a:off x="2057400" y="2057400"/>
            <a:ext cx="2209800" cy="685800"/>
          </a:xfrm>
          <a:prstGeom prst="curvedConnector3">
            <a:avLst>
              <a:gd name="adj1" fmla="val 50000"/>
            </a:avLst>
          </a:prstGeom>
          <a:noFill/>
          <a:ln w="19050">
            <a:solidFill>
              <a:schemeClr val="tx1"/>
            </a:solidFill>
            <a:round/>
            <a:headEnd type="arrow" w="med" len="med"/>
            <a:tailEnd type="arrow" w="med" len="med"/>
          </a:ln>
        </p:spPr>
      </p:cxnSp>
      <p:cxnSp>
        <p:nvCxnSpPr>
          <p:cNvPr id="47111" name="Curved Connector 15"/>
          <p:cNvCxnSpPr>
            <a:cxnSpLocks noChangeShapeType="1"/>
          </p:cNvCxnSpPr>
          <p:nvPr/>
        </p:nvCxnSpPr>
        <p:spPr bwMode="auto">
          <a:xfrm rot="5400000">
            <a:off x="1905000" y="2438400"/>
            <a:ext cx="2971800" cy="2362200"/>
          </a:xfrm>
          <a:prstGeom prst="curvedConnector3">
            <a:avLst>
              <a:gd name="adj1" fmla="val 50000"/>
            </a:avLst>
          </a:prstGeom>
          <a:noFill/>
          <a:ln w="19050">
            <a:solidFill>
              <a:schemeClr val="tx1"/>
            </a:solidFill>
            <a:round/>
            <a:headEnd type="arrow" w="med" len="med"/>
            <a:tailEnd type="arrow" w="med" len="med"/>
          </a:ln>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lum bright="70000" contrast="-70000"/>
          </a:blip>
          <a:srcRect r="-3447"/>
          <a:stretch>
            <a:fillRect/>
          </a:stretch>
        </p:blipFill>
        <p:spPr bwMode="auto">
          <a:xfrm>
            <a:off x="0" y="0"/>
            <a:ext cx="9463088" cy="6858000"/>
          </a:xfrm>
          <a:prstGeom prst="rect">
            <a:avLst/>
          </a:prstGeom>
          <a:noFill/>
          <a:ln w="9525">
            <a:noFill/>
            <a:miter lim="800000"/>
            <a:headEnd/>
            <a:tailEnd/>
          </a:ln>
        </p:spPr>
      </p:pic>
      <p:pic>
        <p:nvPicPr>
          <p:cNvPr id="48131" name="Picture 2"/>
          <p:cNvPicPr>
            <a:picLocks noChangeAspect="1"/>
          </p:cNvPicPr>
          <p:nvPr/>
        </p:nvPicPr>
        <p:blipFill>
          <a:blip r:embed="rId4" cstate="print"/>
          <a:srcRect/>
          <a:stretch>
            <a:fillRect/>
          </a:stretch>
        </p:blipFill>
        <p:spPr bwMode="auto">
          <a:xfrm>
            <a:off x="533400" y="381000"/>
            <a:ext cx="4191000" cy="4381500"/>
          </a:xfrm>
          <a:prstGeom prst="rect">
            <a:avLst/>
          </a:prstGeom>
          <a:noFill/>
          <a:ln w="9525">
            <a:solidFill>
              <a:schemeClr val="bg2"/>
            </a:solidFill>
            <a:miter lim="800000"/>
            <a:headEnd/>
            <a:tailEnd/>
          </a:ln>
        </p:spPr>
      </p:pic>
      <p:pic>
        <p:nvPicPr>
          <p:cNvPr id="48132" name="Picture 5"/>
          <p:cNvPicPr>
            <a:picLocks noChangeAspect="1"/>
          </p:cNvPicPr>
          <p:nvPr/>
        </p:nvPicPr>
        <p:blipFill>
          <a:blip r:embed="rId5" cstate="print"/>
          <a:srcRect/>
          <a:stretch>
            <a:fillRect/>
          </a:stretch>
        </p:blipFill>
        <p:spPr bwMode="auto">
          <a:xfrm>
            <a:off x="3733800" y="1828801"/>
            <a:ext cx="5051425" cy="3200400"/>
          </a:xfrm>
          <a:prstGeom prst="rect">
            <a:avLst/>
          </a:prstGeom>
          <a:noFill/>
          <a:ln w="9525">
            <a:solidFill>
              <a:schemeClr val="bg2"/>
            </a:solidFill>
            <a:miter lim="800000"/>
            <a:headEnd/>
            <a:tailEnd/>
          </a:ln>
        </p:spPr>
      </p:pic>
      <p:pic>
        <p:nvPicPr>
          <p:cNvPr id="48133" name="Picture 8"/>
          <p:cNvPicPr>
            <a:picLocks noChangeAspect="1"/>
          </p:cNvPicPr>
          <p:nvPr/>
        </p:nvPicPr>
        <p:blipFill>
          <a:blip r:embed="rId6" cstate="print"/>
          <a:srcRect/>
          <a:stretch>
            <a:fillRect/>
          </a:stretch>
        </p:blipFill>
        <p:spPr bwMode="auto">
          <a:xfrm>
            <a:off x="228600" y="4724400"/>
            <a:ext cx="4495800" cy="1828800"/>
          </a:xfrm>
          <a:prstGeom prst="rect">
            <a:avLst/>
          </a:prstGeom>
          <a:noFill/>
          <a:ln w="9525">
            <a:solidFill>
              <a:schemeClr val="bg2"/>
            </a:solidFill>
            <a:miter lim="800000"/>
            <a:headEnd/>
            <a:tailEnd/>
          </a:ln>
        </p:spPr>
      </p:pic>
      <p:pic>
        <p:nvPicPr>
          <p:cNvPr id="48134" name="Picture 11"/>
          <p:cNvPicPr>
            <a:picLocks noChangeAspect="1"/>
          </p:cNvPicPr>
          <p:nvPr/>
        </p:nvPicPr>
        <p:blipFill>
          <a:blip r:embed="rId7" cstate="print"/>
          <a:srcRect/>
          <a:stretch>
            <a:fillRect/>
          </a:stretch>
        </p:blipFill>
        <p:spPr bwMode="auto">
          <a:xfrm>
            <a:off x="2209953" y="304800"/>
            <a:ext cx="6589713" cy="1066800"/>
          </a:xfrm>
          <a:prstGeom prst="rect">
            <a:avLst/>
          </a:prstGeom>
          <a:noFill/>
          <a:ln w="9525">
            <a:solidFill>
              <a:schemeClr val="bg2"/>
            </a:solidFill>
            <a:miter lim="800000"/>
            <a:headEnd/>
            <a:tailEnd/>
          </a:ln>
        </p:spPr>
      </p:pic>
      <p:cxnSp>
        <p:nvCxnSpPr>
          <p:cNvPr id="48135" name="Curved Connector 13"/>
          <p:cNvCxnSpPr>
            <a:cxnSpLocks noChangeShapeType="1"/>
          </p:cNvCxnSpPr>
          <p:nvPr/>
        </p:nvCxnSpPr>
        <p:spPr bwMode="auto">
          <a:xfrm flipV="1">
            <a:off x="4800600" y="4419600"/>
            <a:ext cx="1752600" cy="1447800"/>
          </a:xfrm>
          <a:prstGeom prst="curvedConnector3">
            <a:avLst>
              <a:gd name="adj1" fmla="val 50000"/>
            </a:avLst>
          </a:prstGeom>
          <a:noFill/>
          <a:ln w="19050">
            <a:solidFill>
              <a:schemeClr val="tx1"/>
            </a:solidFill>
            <a:round/>
            <a:headEnd type="arrow" w="med" len="med"/>
            <a:tailEnd type="arrow" w="med" len="med"/>
          </a:ln>
        </p:spPr>
      </p:cxnSp>
      <p:cxnSp>
        <p:nvCxnSpPr>
          <p:cNvPr id="48136" name="Curved Connector 16"/>
          <p:cNvCxnSpPr>
            <a:cxnSpLocks noChangeShapeType="1"/>
          </p:cNvCxnSpPr>
          <p:nvPr/>
        </p:nvCxnSpPr>
        <p:spPr bwMode="auto">
          <a:xfrm rot="5400000">
            <a:off x="1333500" y="2324100"/>
            <a:ext cx="2971800" cy="762000"/>
          </a:xfrm>
          <a:prstGeom prst="curvedConnector3">
            <a:avLst>
              <a:gd name="adj1" fmla="val 50000"/>
            </a:avLst>
          </a:prstGeom>
          <a:noFill/>
          <a:ln w="19050">
            <a:solidFill>
              <a:schemeClr val="tx1"/>
            </a:solidFill>
            <a:round/>
            <a:headEnd type="arrow" w="med" len="med"/>
            <a:tailEnd type="arrow" w="med" len="med"/>
          </a:ln>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lum bright="70000" contrast="-70000"/>
          </a:blip>
          <a:srcRect r="-3447"/>
          <a:stretch>
            <a:fillRect/>
          </a:stretch>
        </p:blipFill>
        <p:spPr bwMode="auto">
          <a:xfrm>
            <a:off x="0" y="0"/>
            <a:ext cx="9463088" cy="6858000"/>
          </a:xfrm>
          <a:prstGeom prst="rect">
            <a:avLst/>
          </a:prstGeom>
          <a:noFill/>
          <a:ln w="9525">
            <a:noFill/>
            <a:miter lim="800000"/>
            <a:headEnd/>
            <a:tailEnd/>
          </a:ln>
        </p:spPr>
      </p:pic>
      <p:sp>
        <p:nvSpPr>
          <p:cNvPr id="49155" name="Rectangle 2"/>
          <p:cNvSpPr>
            <a:spLocks noChangeArrowheads="1"/>
          </p:cNvSpPr>
          <p:nvPr/>
        </p:nvSpPr>
        <p:spPr bwMode="auto">
          <a:xfrm>
            <a:off x="304800" y="0"/>
            <a:ext cx="8610600" cy="6267807"/>
          </a:xfrm>
          <a:prstGeom prst="rect">
            <a:avLst/>
          </a:prstGeom>
          <a:noFill/>
          <a:ln w="9525">
            <a:noFill/>
            <a:miter lim="800000"/>
            <a:headEnd/>
            <a:tailEnd/>
          </a:ln>
        </p:spPr>
        <p:txBody>
          <a:bodyPr wrap="square" lIns="89792" tIns="44927" rIns="89792" bIns="44927">
            <a:spAutoFit/>
          </a:bodyPr>
          <a:lstStyle/>
          <a:p>
            <a:r>
              <a:rPr lang="en-US" sz="2400" dirty="0">
                <a:solidFill>
                  <a:srgbClr val="000000"/>
                </a:solidFill>
                <a:latin typeface="Century Gothic" pitchFamily="34" charset="0"/>
              </a:rPr>
              <a:t>NEW, MORE ROBUST LANGUAGE</a:t>
            </a:r>
          </a:p>
          <a:p>
            <a:endParaRPr lang="en-US" sz="1800" b="0" dirty="0">
              <a:solidFill>
                <a:srgbClr val="000000"/>
              </a:solidFill>
              <a:latin typeface="Century Gothic" pitchFamily="34" charset="0"/>
            </a:endParaRPr>
          </a:p>
          <a:p>
            <a:r>
              <a:rPr lang="en-US" sz="1800" b="0" dirty="0">
                <a:solidFill>
                  <a:srgbClr val="000000"/>
                </a:solidFill>
                <a:latin typeface="Century Gothic" pitchFamily="34" charset="0"/>
              </a:rPr>
              <a:t>The </a:t>
            </a:r>
            <a:r>
              <a:rPr lang="en-US" sz="1800" b="0" dirty="0" err="1">
                <a:solidFill>
                  <a:srgbClr val="000000"/>
                </a:solidFill>
                <a:latin typeface="Century Gothic" pitchFamily="34" charset="0"/>
              </a:rPr>
              <a:t>Beinecke</a:t>
            </a:r>
            <a:r>
              <a:rPr lang="en-US" sz="1800" b="0" dirty="0">
                <a:solidFill>
                  <a:srgbClr val="000000"/>
                </a:solidFill>
                <a:latin typeface="Century Gothic" pitchFamily="34" charset="0"/>
              </a:rPr>
              <a:t> Library is committed to providing broad access to its collections for teaching, learning, and research. The </a:t>
            </a:r>
            <a:r>
              <a:rPr lang="en-US" sz="1800" b="0" dirty="0" err="1">
                <a:solidFill>
                  <a:srgbClr val="000000"/>
                </a:solidFill>
                <a:latin typeface="Century Gothic" pitchFamily="34" charset="0"/>
              </a:rPr>
              <a:t>Beinecke's</a:t>
            </a:r>
            <a:r>
              <a:rPr lang="en-US" sz="1800" b="0" dirty="0">
                <a:solidFill>
                  <a:srgbClr val="000000"/>
                </a:solidFill>
                <a:latin typeface="Century Gothic" pitchFamily="34" charset="0"/>
              </a:rPr>
              <a:t> website, catalog records, finding aids, and digital images enhance discoverability and promote use of both the digital and the original object. The </a:t>
            </a:r>
            <a:r>
              <a:rPr lang="en-US" sz="1800" b="0" dirty="0" err="1">
                <a:solidFill>
                  <a:srgbClr val="000000"/>
                </a:solidFill>
                <a:latin typeface="Century Gothic" pitchFamily="34" charset="0"/>
              </a:rPr>
              <a:t>Beinecke</a:t>
            </a:r>
            <a:r>
              <a:rPr lang="en-US" sz="1800" b="0" dirty="0">
                <a:solidFill>
                  <a:srgbClr val="000000"/>
                </a:solidFill>
                <a:latin typeface="Century Gothic" pitchFamily="34" charset="0"/>
              </a:rPr>
              <a:t> does not warrant that use of the text, images, and content displayed on our website will not infringe the rights of third parties not affiliated with the </a:t>
            </a:r>
            <a:r>
              <a:rPr lang="en-US" sz="1800" b="0" dirty="0" err="1">
                <a:solidFill>
                  <a:srgbClr val="000000"/>
                </a:solidFill>
                <a:latin typeface="Century Gothic" pitchFamily="34" charset="0"/>
              </a:rPr>
              <a:t>Beinecke</a:t>
            </a:r>
            <a:r>
              <a:rPr lang="en-US" sz="1800" b="0" dirty="0">
                <a:solidFill>
                  <a:srgbClr val="000000"/>
                </a:solidFill>
                <a:latin typeface="Century Gothic" pitchFamily="34" charset="0"/>
              </a:rPr>
              <a:t>. By downloading, printing, or otherwise using text and images from this website, you agree to comply with the terms and conditions detailed here.</a:t>
            </a:r>
          </a:p>
          <a:p>
            <a:r>
              <a:rPr lang="en-US" sz="1800" dirty="0" smtClean="0">
                <a:solidFill>
                  <a:srgbClr val="000000"/>
                </a:solidFill>
                <a:latin typeface="Century Gothic" pitchFamily="34" charset="0"/>
              </a:rPr>
              <a:t>Contact </a:t>
            </a:r>
            <a:r>
              <a:rPr lang="en-US" sz="1800" dirty="0">
                <a:solidFill>
                  <a:srgbClr val="000000"/>
                </a:solidFill>
                <a:latin typeface="Century Gothic" pitchFamily="34" charset="0"/>
              </a:rPr>
              <a:t>the Library with information about an item</a:t>
            </a:r>
            <a:br>
              <a:rPr lang="en-US" sz="1800" dirty="0">
                <a:solidFill>
                  <a:srgbClr val="000000"/>
                </a:solidFill>
                <a:latin typeface="Century Gothic" pitchFamily="34" charset="0"/>
              </a:rPr>
            </a:br>
            <a:r>
              <a:rPr lang="en-US" sz="1800" b="0" dirty="0" smtClean="0">
                <a:solidFill>
                  <a:srgbClr val="000000"/>
                </a:solidFill>
                <a:latin typeface="Century Gothic" pitchFamily="34" charset="0"/>
              </a:rPr>
              <a:t>Whenever </a:t>
            </a:r>
            <a:r>
              <a:rPr lang="en-US" sz="1800" b="0" dirty="0">
                <a:solidFill>
                  <a:srgbClr val="000000"/>
                </a:solidFill>
                <a:latin typeface="Century Gothic" pitchFamily="34" charset="0"/>
              </a:rPr>
              <a:t>possible, the </a:t>
            </a:r>
            <a:r>
              <a:rPr lang="en-US" sz="1800" b="0" dirty="0" err="1">
                <a:solidFill>
                  <a:srgbClr val="000000"/>
                </a:solidFill>
                <a:latin typeface="Century Gothic" pitchFamily="34" charset="0"/>
              </a:rPr>
              <a:t>Beinecke</a:t>
            </a:r>
            <a:r>
              <a:rPr lang="en-US" sz="1800" b="0" dirty="0">
                <a:solidFill>
                  <a:srgbClr val="000000"/>
                </a:solidFill>
                <a:latin typeface="Century Gothic" pitchFamily="34" charset="0"/>
              </a:rPr>
              <a:t> provides factual information about copyright owners and related matters. If you have more information about an item you've seen on our website or if you are the copyright owner and believe our website has not properly attributed your work or has used it without permission, please contact </a:t>
            </a:r>
            <a:r>
              <a:rPr lang="en-US" sz="1800" b="0" u="sng" dirty="0">
                <a:solidFill>
                  <a:srgbClr val="000000"/>
                </a:solidFill>
                <a:latin typeface="Century Gothic" pitchFamily="34" charset="0"/>
              </a:rPr>
              <a:t>beinecke.library@yale.edu.</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a:xfrm>
            <a:off x="457200" y="533401"/>
            <a:ext cx="8229600" cy="914400"/>
          </a:xfrm>
        </p:spPr>
        <p:txBody>
          <a:bodyPr/>
          <a:lstStyle/>
          <a:p>
            <a:pPr eaLnBrk="1" hangingPunct="1"/>
            <a:r>
              <a:rPr lang="en-US" sz="3600" dirty="0" smtClean="0"/>
              <a:t>Fair use: First factor</a:t>
            </a:r>
          </a:p>
        </p:txBody>
      </p:sp>
      <p:sp>
        <p:nvSpPr>
          <p:cNvPr id="25606" name="Rectangle 3"/>
          <p:cNvSpPr>
            <a:spLocks noGrp="1" noChangeArrowheads="1"/>
          </p:cNvSpPr>
          <p:nvPr>
            <p:ph type="body" idx="1"/>
          </p:nvPr>
        </p:nvSpPr>
        <p:spPr>
          <a:xfrm>
            <a:off x="457200" y="1524000"/>
            <a:ext cx="8229600" cy="4953000"/>
          </a:xfrm>
        </p:spPr>
        <p:txBody>
          <a:bodyPr/>
          <a:lstStyle/>
          <a:p>
            <a:pPr eaLnBrk="1" hangingPunct="1">
              <a:lnSpc>
                <a:spcPct val="90000"/>
              </a:lnSpc>
            </a:pPr>
            <a:endParaRPr lang="en-US" dirty="0" smtClean="0"/>
          </a:p>
          <a:p>
            <a:pPr eaLnBrk="1" hangingPunct="1">
              <a:lnSpc>
                <a:spcPct val="90000"/>
              </a:lnSpc>
              <a:buNone/>
            </a:pPr>
            <a:r>
              <a:rPr lang="en-US" sz="2800" dirty="0" smtClean="0"/>
              <a:t>Transformative uses</a:t>
            </a:r>
          </a:p>
          <a:p>
            <a:pPr lvl="1" eaLnBrk="1" hangingPunct="1">
              <a:lnSpc>
                <a:spcPct val="90000"/>
              </a:lnSpc>
            </a:pPr>
            <a:r>
              <a:rPr lang="en-US" sz="2400" dirty="0" smtClean="0"/>
              <a:t>Providing context</a:t>
            </a:r>
          </a:p>
          <a:p>
            <a:pPr lvl="2" eaLnBrk="1" hangingPunct="1">
              <a:lnSpc>
                <a:spcPct val="90000"/>
              </a:lnSpc>
            </a:pPr>
            <a:r>
              <a:rPr lang="en-US" sz="2000" dirty="0" err="1" smtClean="0"/>
              <a:t>Curation</a:t>
            </a:r>
            <a:endParaRPr lang="en-US" sz="2000" dirty="0" smtClean="0"/>
          </a:p>
          <a:p>
            <a:pPr lvl="2" eaLnBrk="1" hangingPunct="1">
              <a:lnSpc>
                <a:spcPct val="90000"/>
              </a:lnSpc>
            </a:pPr>
            <a:r>
              <a:rPr lang="en-US" sz="2000" dirty="0" smtClean="0"/>
              <a:t>Providing commentary</a:t>
            </a:r>
          </a:p>
          <a:p>
            <a:pPr lvl="2" eaLnBrk="1" hangingPunct="1">
              <a:lnSpc>
                <a:spcPct val="90000"/>
              </a:lnSpc>
            </a:pPr>
            <a:r>
              <a:rPr lang="en-US" sz="2000" dirty="0" smtClean="0"/>
              <a:t>Inviting commentary</a:t>
            </a:r>
          </a:p>
          <a:p>
            <a:pPr lvl="1" eaLnBrk="1" hangingPunct="1">
              <a:lnSpc>
                <a:spcPct val="90000"/>
              </a:lnSpc>
            </a:pPr>
            <a:r>
              <a:rPr lang="en-US" sz="2400" dirty="0" smtClean="0"/>
              <a:t>Facilitating creative uses by scholars, educators and researchers</a:t>
            </a:r>
            <a:endParaRPr lang="en-US" sz="2000" dirty="0" smtClean="0"/>
          </a:p>
          <a:p>
            <a:pPr lvl="1" eaLnBrk="1" hangingPunct="1">
              <a:lnSpc>
                <a:spcPct val="90000"/>
              </a:lnSpc>
            </a:pPr>
            <a:endParaRPr lang="en-US" dirty="0" smtClean="0"/>
          </a:p>
          <a:p>
            <a:pPr lvl="2" eaLnBrk="1" hangingPunct="1">
              <a:lnSpc>
                <a:spcPct val="90000"/>
              </a:lnSpc>
            </a:pPr>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a:xfrm>
            <a:off x="457200" y="533400"/>
            <a:ext cx="8229600" cy="990600"/>
          </a:xfrm>
        </p:spPr>
        <p:txBody>
          <a:bodyPr/>
          <a:lstStyle/>
          <a:p>
            <a:pPr eaLnBrk="1" hangingPunct="1"/>
            <a:r>
              <a:rPr lang="en-US" sz="3600" dirty="0" smtClean="0"/>
              <a:t>Fair use: Second factor</a:t>
            </a:r>
          </a:p>
        </p:txBody>
      </p:sp>
      <p:sp>
        <p:nvSpPr>
          <p:cNvPr id="27654" name="Rectangle 3"/>
          <p:cNvSpPr>
            <a:spLocks noGrp="1" noChangeArrowheads="1"/>
          </p:cNvSpPr>
          <p:nvPr>
            <p:ph type="body" idx="1"/>
          </p:nvPr>
        </p:nvSpPr>
        <p:spPr>
          <a:xfrm>
            <a:off x="457200" y="1600200"/>
            <a:ext cx="8229600" cy="4876800"/>
          </a:xfrm>
        </p:spPr>
        <p:txBody>
          <a:bodyPr/>
          <a:lstStyle/>
          <a:p>
            <a:pPr eaLnBrk="1" hangingPunct="1">
              <a:lnSpc>
                <a:spcPct val="90000"/>
              </a:lnSpc>
              <a:buNone/>
            </a:pPr>
            <a:r>
              <a:rPr lang="en-US" sz="2800" dirty="0" smtClean="0"/>
              <a:t>Unpublished nature of the work</a:t>
            </a:r>
          </a:p>
          <a:p>
            <a:pPr lvl="1" eaLnBrk="1" hangingPunct="1">
              <a:lnSpc>
                <a:spcPct val="90000"/>
              </a:lnSpc>
            </a:pPr>
            <a:r>
              <a:rPr lang="en-US" sz="2400" dirty="0" smtClean="0"/>
              <a:t>Congress in 1992: it’s just one factor</a:t>
            </a:r>
          </a:p>
          <a:p>
            <a:pPr lvl="1" eaLnBrk="1" hangingPunct="1">
              <a:lnSpc>
                <a:spcPct val="90000"/>
              </a:lnSpc>
            </a:pPr>
            <a:r>
              <a:rPr lang="en-US" sz="2400" dirty="0" smtClean="0"/>
              <a:t>Matters most when work has publication potential or implicates privacy concerns</a:t>
            </a:r>
          </a:p>
          <a:p>
            <a:pPr lvl="1" eaLnBrk="1" hangingPunct="1">
              <a:lnSpc>
                <a:spcPct val="90000"/>
              </a:lnSpc>
            </a:pPr>
            <a:r>
              <a:rPr lang="en-US" sz="2400" dirty="0" smtClean="0"/>
              <a:t>Courts more likely find fair use in unpublished works after 1992</a:t>
            </a:r>
          </a:p>
          <a:p>
            <a:pPr lvl="2" eaLnBrk="1" hangingPunct="1">
              <a:lnSpc>
                <a:spcPct val="90000"/>
              </a:lnSpc>
            </a:pPr>
            <a:r>
              <a:rPr lang="en-US" sz="2000" dirty="0" smtClean="0"/>
              <a:t>But keep in mind: no cases based on facts like ours – and facts make a difference in fair use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a:xfrm>
            <a:off x="457200" y="533400"/>
            <a:ext cx="8229600" cy="990600"/>
          </a:xfrm>
        </p:spPr>
        <p:txBody>
          <a:bodyPr/>
          <a:lstStyle/>
          <a:p>
            <a:pPr eaLnBrk="1" hangingPunct="1"/>
            <a:r>
              <a:rPr lang="en-US" sz="3600" dirty="0" smtClean="0"/>
              <a:t>Fair use: Third factor</a:t>
            </a:r>
          </a:p>
        </p:txBody>
      </p:sp>
      <p:sp>
        <p:nvSpPr>
          <p:cNvPr id="29702" name="Rectangle 3"/>
          <p:cNvSpPr>
            <a:spLocks noGrp="1" noChangeArrowheads="1"/>
          </p:cNvSpPr>
          <p:nvPr>
            <p:ph type="body" idx="1"/>
          </p:nvPr>
        </p:nvSpPr>
        <p:spPr>
          <a:xfrm>
            <a:off x="457200" y="1600200"/>
            <a:ext cx="8229600" cy="4876800"/>
          </a:xfrm>
        </p:spPr>
        <p:txBody>
          <a:bodyPr/>
          <a:lstStyle/>
          <a:p>
            <a:pPr eaLnBrk="1" hangingPunct="1">
              <a:lnSpc>
                <a:spcPct val="90000"/>
              </a:lnSpc>
              <a:buNone/>
            </a:pPr>
            <a:r>
              <a:rPr lang="en-US" sz="2800" dirty="0" smtClean="0"/>
              <a:t>Amount of Work</a:t>
            </a:r>
          </a:p>
          <a:p>
            <a:pPr lvl="1">
              <a:lnSpc>
                <a:spcPct val="90000"/>
              </a:lnSpc>
            </a:pPr>
            <a:r>
              <a:rPr lang="en-US" sz="2400" dirty="0" smtClean="0"/>
              <a:t>Have an internal policy that correlates the amount of a work to be displayed or performed with the type of use to which it will be put</a:t>
            </a:r>
          </a:p>
          <a:p>
            <a:pPr lvl="1" eaLnBrk="1" hangingPunct="1">
              <a:lnSpc>
                <a:spcPct val="90000"/>
              </a:lnSpc>
            </a:pPr>
            <a:r>
              <a:rPr lang="en-US" sz="2400" dirty="0" smtClean="0"/>
              <a:t>The entire work is usually the relevant and reasonable amount for scholars, educators and researchers</a:t>
            </a:r>
          </a:p>
          <a:p>
            <a:pPr lvl="2" eaLnBrk="1" hangingPunct="1">
              <a:lnSpc>
                <a:spcPct val="90000"/>
              </a:lnSpc>
            </a:pPr>
            <a:endParaRPr lang="en-US" sz="1800" dirty="0" smtClean="0"/>
          </a:p>
          <a:p>
            <a:pPr lvl="3" eaLnBrk="1" hangingPunct="1">
              <a:lnSpc>
                <a:spcPct val="90000"/>
              </a:lnSpc>
            </a:pPr>
            <a:endParaRPr lang="en-US"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a:xfrm>
            <a:off x="457200" y="533400"/>
            <a:ext cx="8229600" cy="990600"/>
          </a:xfrm>
        </p:spPr>
        <p:txBody>
          <a:bodyPr/>
          <a:lstStyle/>
          <a:p>
            <a:pPr eaLnBrk="1" hangingPunct="1"/>
            <a:r>
              <a:rPr lang="en-US" sz="3600" dirty="0" smtClean="0"/>
              <a:t>Fair use: Fourth factor</a:t>
            </a:r>
          </a:p>
        </p:txBody>
      </p:sp>
      <p:sp>
        <p:nvSpPr>
          <p:cNvPr id="31750" name="Rectangle 3"/>
          <p:cNvSpPr>
            <a:spLocks noGrp="1" noChangeArrowheads="1"/>
          </p:cNvSpPr>
          <p:nvPr>
            <p:ph type="body" idx="1"/>
          </p:nvPr>
        </p:nvSpPr>
        <p:spPr>
          <a:xfrm>
            <a:off x="457200" y="1600200"/>
            <a:ext cx="8229600" cy="4876800"/>
          </a:xfrm>
        </p:spPr>
        <p:txBody>
          <a:bodyPr/>
          <a:lstStyle/>
          <a:p>
            <a:pPr eaLnBrk="1" hangingPunct="1">
              <a:lnSpc>
                <a:spcPct val="90000"/>
              </a:lnSpc>
              <a:buNone/>
            </a:pPr>
            <a:r>
              <a:rPr lang="en-US" sz="2800" dirty="0" smtClean="0"/>
              <a:t>Minimizing economic harm to copyright owner</a:t>
            </a:r>
          </a:p>
          <a:p>
            <a:pPr lvl="1" eaLnBrk="1" hangingPunct="1">
              <a:lnSpc>
                <a:spcPct val="90000"/>
              </a:lnSpc>
            </a:pPr>
            <a:r>
              <a:rPr lang="en-US" sz="2400" dirty="0" smtClean="0"/>
              <a:t>It can no longer be assumed that a work’s availability online undermines its commercial potential</a:t>
            </a:r>
          </a:p>
          <a:p>
            <a:pPr lvl="1" eaLnBrk="1" hangingPunct="1">
              <a:lnSpc>
                <a:spcPct val="90000"/>
              </a:lnSpc>
            </a:pPr>
            <a:r>
              <a:rPr lang="en-US" sz="2400" dirty="0" smtClean="0"/>
              <a:t>There will be major qualitative differences between an archival copy and a work based on it, with value-added by an author and publisher</a:t>
            </a:r>
          </a:p>
          <a:p>
            <a:pPr lvl="1" eaLnBrk="1" hangingPunct="1">
              <a:lnSpc>
                <a:spcPct val="90000"/>
              </a:lnSpc>
            </a:pPr>
            <a:r>
              <a:rPr lang="en-US" sz="2400" dirty="0" smtClean="0"/>
              <a:t>Generous take-down policies</a:t>
            </a:r>
          </a:p>
          <a:p>
            <a:pPr lvl="1" eaLnBrk="1" hangingPunct="1">
              <a:lnSpc>
                <a:spcPct val="90000"/>
              </a:lnSpc>
            </a:pPr>
            <a:endParaRPr lang="en-US" dirty="0" smtClean="0"/>
          </a:p>
          <a:p>
            <a:pPr lvl="2" eaLnBrk="1" hangingPunct="1">
              <a:lnSpc>
                <a:spcPct val="90000"/>
              </a:lnSpc>
            </a:pPr>
            <a:endParaRPr 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last we talked</a:t>
            </a:r>
            <a:endParaRPr lang="en-US" dirty="0"/>
          </a:p>
        </p:txBody>
      </p:sp>
      <p:sp>
        <p:nvSpPr>
          <p:cNvPr id="3" name="Content Placeholder 2"/>
          <p:cNvSpPr>
            <a:spLocks noGrp="1"/>
          </p:cNvSpPr>
          <p:nvPr>
            <p:ph idx="1"/>
          </p:nvPr>
        </p:nvSpPr>
        <p:spPr>
          <a:xfrm>
            <a:off x="434977" y="1447801"/>
            <a:ext cx="8099423" cy="4691064"/>
          </a:xfrm>
        </p:spPr>
        <p:txBody>
          <a:bodyPr/>
          <a:lstStyle/>
          <a:p>
            <a:pPr>
              <a:buNone/>
            </a:pPr>
            <a:r>
              <a:rPr lang="en-US" dirty="0" smtClean="0"/>
              <a:t>Annual RLG Partnership Meeting, June 1, 2009</a:t>
            </a:r>
          </a:p>
          <a:p>
            <a:pPr>
              <a:buNone/>
            </a:pPr>
            <a:r>
              <a:rPr lang="en-US" dirty="0" smtClean="0"/>
              <a:t>“Beyond Copyright: risk, benefit, and charting a course for action”</a:t>
            </a:r>
          </a:p>
          <a:p>
            <a:pPr>
              <a:buNone/>
            </a:pPr>
            <a:r>
              <a:rPr lang="en-US" dirty="0" smtClean="0"/>
              <a:t>Merrilee Proffitt &amp; Ricky </a:t>
            </a:r>
            <a:r>
              <a:rPr lang="en-US" dirty="0" err="1" smtClean="0"/>
              <a:t>Erway</a:t>
            </a:r>
            <a:r>
              <a:rPr lang="en-US" dirty="0" smtClean="0"/>
              <a:t>, OCLC Research</a:t>
            </a:r>
          </a:p>
          <a:p>
            <a:pPr>
              <a:buNone/>
            </a:pPr>
            <a:endParaRPr lang="en-US" dirty="0" smtClean="0"/>
          </a:p>
          <a:p>
            <a:pPr>
              <a:buNone/>
            </a:pPr>
            <a:r>
              <a:rPr lang="en-US" dirty="0" smtClean="0"/>
              <a:t>A plan</a:t>
            </a:r>
          </a:p>
          <a:p>
            <a:pPr marL="906169" lvl="1" indent="-457200">
              <a:buFont typeface="+mj-lt"/>
              <a:buAutoNum type="arabicPeriod"/>
            </a:pPr>
            <a:r>
              <a:rPr lang="en-US" dirty="0" smtClean="0"/>
              <a:t>Assemble the right people</a:t>
            </a:r>
          </a:p>
          <a:p>
            <a:pPr marL="906169" lvl="1" indent="-457200">
              <a:buFont typeface="+mj-lt"/>
              <a:buAutoNum type="arabicPeriod"/>
            </a:pPr>
            <a:r>
              <a:rPr lang="en-US" dirty="0" smtClean="0"/>
              <a:t>Forge consensus on reasonable practice</a:t>
            </a:r>
          </a:p>
          <a:p>
            <a:pPr marL="906169" lvl="1" indent="-457200">
              <a:buFont typeface="+mj-lt"/>
              <a:buAutoNum type="arabicPeriod"/>
            </a:pPr>
            <a:r>
              <a:rPr lang="en-US" dirty="0" smtClean="0"/>
              <a:t>Get community buy-in</a:t>
            </a:r>
          </a:p>
          <a:p>
            <a:pPr marL="906169" lvl="1" indent="-457200">
              <a:buFont typeface="+mj-lt"/>
              <a:buAutoNum type="arabicPeriod"/>
            </a:pPr>
            <a:r>
              <a:rPr lang="en-US" dirty="0" smtClean="0"/>
              <a:t>Digitize those special collections!</a:t>
            </a:r>
          </a:p>
          <a:p>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2"/>
          <p:cNvSpPr>
            <a:spLocks noGrp="1" noChangeArrowheads="1"/>
          </p:cNvSpPr>
          <p:nvPr>
            <p:ph type="title"/>
          </p:nvPr>
        </p:nvSpPr>
        <p:spPr>
          <a:xfrm>
            <a:off x="228600" y="609600"/>
            <a:ext cx="8763000" cy="960438"/>
          </a:xfrm>
        </p:spPr>
        <p:txBody>
          <a:bodyPr/>
          <a:lstStyle/>
          <a:p>
            <a:pPr eaLnBrk="1" hangingPunct="1"/>
            <a:r>
              <a:rPr lang="en-US" sz="3200" dirty="0" smtClean="0"/>
              <a:t> Collaboratively establish community norms</a:t>
            </a:r>
            <a:endParaRPr lang="en-US" sz="2000" dirty="0" smtClean="0"/>
          </a:p>
        </p:txBody>
      </p:sp>
      <p:sp>
        <p:nvSpPr>
          <p:cNvPr id="41990" name="Rectangle 3"/>
          <p:cNvSpPr>
            <a:spLocks noGrp="1" noChangeArrowheads="1"/>
          </p:cNvSpPr>
          <p:nvPr>
            <p:ph type="body" idx="1"/>
          </p:nvPr>
        </p:nvSpPr>
        <p:spPr>
          <a:xfrm>
            <a:off x="755649" y="1447801"/>
            <a:ext cx="7702551" cy="4691064"/>
          </a:xfrm>
        </p:spPr>
        <p:txBody>
          <a:bodyPr/>
          <a:lstStyle/>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buNone/>
            </a:pPr>
            <a:r>
              <a:rPr lang="en-US" sz="2800" dirty="0" smtClean="0"/>
              <a:t>The thoughtful policy is insurance, in the absence of clear legal guidance</a:t>
            </a:r>
          </a:p>
          <a:p>
            <a:pPr lvl="1" eaLnBrk="1" hangingPunct="1">
              <a:lnSpc>
                <a:spcPct val="90000"/>
              </a:lnSpc>
            </a:pPr>
            <a:r>
              <a:rPr lang="en-US" sz="2400" dirty="0" smtClean="0"/>
              <a:t>Elements of a reasonable approach to placing unpublished materials online will be established by communities of practice</a:t>
            </a:r>
          </a:p>
          <a:p>
            <a:pPr lvl="2" eaLnBrk="1" hangingPunct="1">
              <a:lnSpc>
                <a:spcPct val="90000"/>
              </a:lnSpc>
            </a:pPr>
            <a:endParaRPr lang="en-US" sz="2000"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52400"/>
            <a:ext cx="9144000" cy="6557554"/>
          </a:xfrm>
          <a:prstGeom prst="rect">
            <a:avLst/>
          </a:prstGeom>
          <a:noFill/>
          <a:ln w="9525">
            <a:noFill/>
            <a:miter lim="800000"/>
            <a:headEnd/>
            <a:tailEnd/>
          </a:ln>
        </p:spPr>
      </p:pic>
      <p:sp>
        <p:nvSpPr>
          <p:cNvPr id="3" name="Content Placeholder 2"/>
          <p:cNvSpPr>
            <a:spLocks noGrp="1"/>
          </p:cNvSpPr>
          <p:nvPr>
            <p:ph sz="quarter" idx="1"/>
          </p:nvPr>
        </p:nvSpPr>
        <p:spPr>
          <a:xfrm>
            <a:off x="1974849" y="3386136"/>
            <a:ext cx="7702551" cy="4691064"/>
          </a:xfrm>
        </p:spPr>
        <p:txBody>
          <a:bodyPr/>
          <a:lstStyle/>
          <a:p>
            <a:pPr algn="ctr">
              <a:buNone/>
            </a:pPr>
            <a:endParaRPr lang="en-US" sz="3100" i="1" dirty="0" smtClean="0"/>
          </a:p>
          <a:p>
            <a:pPr algn="ctr">
              <a:buNone/>
            </a:pPr>
            <a:endParaRPr lang="en-US" sz="3100" i="1" dirty="0" smtClean="0"/>
          </a:p>
          <a:p>
            <a:pPr algn="ctr">
              <a:buNone/>
            </a:pPr>
            <a:endParaRPr lang="en-US" sz="3100" i="1" dirty="0" smtClean="0"/>
          </a:p>
          <a:p>
            <a:pPr algn="ctr">
              <a:buNone/>
            </a:pPr>
            <a:r>
              <a:rPr lang="en-US" sz="3100" i="1" dirty="0" smtClean="0"/>
              <a:t>You are entering an area of </a:t>
            </a:r>
          </a:p>
          <a:p>
            <a:pPr algn="ctr">
              <a:buNone/>
            </a:pPr>
            <a:r>
              <a:rPr lang="en-US" sz="3100" i="1" dirty="0" smtClean="0"/>
              <a:t>great legal uncertainty</a:t>
            </a:r>
            <a:endParaRPr lang="en-US" sz="3100"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a:xfrm>
            <a:off x="457195" y="1527049"/>
            <a:ext cx="8610605" cy="4572000"/>
          </a:xfrm>
        </p:spPr>
        <p:txBody>
          <a:bodyPr>
            <a:normAutofit/>
          </a:bodyPr>
          <a:lstStyle/>
          <a:p>
            <a:pPr lvl="0"/>
            <a:r>
              <a:rPr lang="en-US" sz="3100" dirty="0" smtClean="0"/>
              <a:t>You take risks when you are </a:t>
            </a:r>
          </a:p>
          <a:p>
            <a:pPr lvl="1"/>
            <a:r>
              <a:rPr lang="en-US" sz="2500" dirty="0" smtClean="0"/>
              <a:t>making textual copies for users</a:t>
            </a:r>
          </a:p>
          <a:p>
            <a:pPr lvl="1"/>
            <a:r>
              <a:rPr lang="en-US" sz="2500" dirty="0" smtClean="0"/>
              <a:t>making photographic copies</a:t>
            </a:r>
          </a:p>
          <a:p>
            <a:pPr lvl="1"/>
            <a:r>
              <a:rPr lang="en-US" sz="2500" dirty="0" smtClean="0"/>
              <a:t>making preservation copies</a:t>
            </a:r>
          </a:p>
          <a:p>
            <a:pPr lvl="1"/>
            <a:r>
              <a:rPr lang="en-US" sz="2500" dirty="0" smtClean="0"/>
              <a:t>contracting out microfilming</a:t>
            </a:r>
          </a:p>
          <a:p>
            <a:pPr lvl="0"/>
            <a:r>
              <a:rPr lang="en-US" sz="3100" dirty="0" smtClean="0"/>
              <a:t>You are at risk with every copy you make</a:t>
            </a:r>
          </a:p>
        </p:txBody>
      </p:sp>
      <p:sp>
        <p:nvSpPr>
          <p:cNvPr id="4" name="Rectangle 2"/>
          <p:cNvSpPr txBox="1">
            <a:spLocks noChangeArrowheads="1"/>
          </p:cNvSpPr>
          <p:nvPr/>
        </p:nvSpPr>
        <p:spPr bwMode="auto">
          <a:xfrm>
            <a:off x="228600" y="609600"/>
            <a:ext cx="8763000" cy="960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2178B5"/>
                </a:solidFill>
                <a:effectLst/>
                <a:uLnTx/>
                <a:uFillTx/>
                <a:latin typeface="+mj-lt"/>
                <a:ea typeface="+mj-ea"/>
                <a:cs typeface="+mj-cs"/>
              </a:rPr>
              <a:t>But you take risks</a:t>
            </a:r>
            <a:r>
              <a:rPr kumimoji="0" lang="en-US" sz="3200" b="1" i="0" u="none" strike="noStrike" kern="0" cap="none" spc="0" normalizeH="0" noProof="0" dirty="0" smtClean="0">
                <a:ln>
                  <a:noFill/>
                </a:ln>
                <a:solidFill>
                  <a:srgbClr val="2178B5"/>
                </a:solidFill>
                <a:effectLst/>
                <a:uLnTx/>
                <a:uFillTx/>
                <a:latin typeface="+mj-lt"/>
                <a:ea typeface="+mj-ea"/>
                <a:cs typeface="+mj-cs"/>
              </a:rPr>
              <a:t> all the time</a:t>
            </a:r>
            <a:endParaRPr kumimoji="0" lang="en-US" sz="2000" b="1" i="0" u="none" strike="noStrike" kern="0" cap="none" spc="0" normalizeH="0" baseline="0" noProof="0" dirty="0" smtClean="0">
              <a:ln>
                <a:noFill/>
              </a:ln>
              <a:solidFill>
                <a:srgbClr val="2178B5"/>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that Minimize Risk</a:t>
            </a:r>
            <a:endParaRPr lang="en-US" dirty="0"/>
          </a:p>
        </p:txBody>
      </p:sp>
      <p:sp>
        <p:nvSpPr>
          <p:cNvPr id="3" name="Content Placeholder 2"/>
          <p:cNvSpPr>
            <a:spLocks noGrp="1"/>
          </p:cNvSpPr>
          <p:nvPr>
            <p:ph sz="quarter" idx="1"/>
          </p:nvPr>
        </p:nvSpPr>
        <p:spPr>
          <a:xfrm>
            <a:off x="755649" y="1447801"/>
            <a:ext cx="7702551" cy="4691064"/>
          </a:xfrm>
        </p:spPr>
        <p:txBody>
          <a:bodyPr/>
          <a:lstStyle/>
          <a:p>
            <a:pPr lvl="0"/>
            <a:r>
              <a:rPr lang="en-US" sz="3100" dirty="0" smtClean="0"/>
              <a:t>Potential risks and damages are small</a:t>
            </a:r>
          </a:p>
          <a:p>
            <a:pPr lvl="0"/>
            <a:r>
              <a:rPr lang="en-US" sz="3100" dirty="0" smtClean="0"/>
              <a:t>Fair use exemption from some damages</a:t>
            </a:r>
          </a:p>
          <a:p>
            <a:pPr lvl="0"/>
            <a:r>
              <a:rPr lang="en-US" sz="3100" dirty="0" smtClean="0"/>
              <a:t>Federal actions are expensive</a:t>
            </a:r>
          </a:p>
          <a:p>
            <a:r>
              <a:rPr lang="en-US" sz="3100" dirty="0" smtClean="0"/>
              <a:t>To date, almost no actions have been taken against archives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989763" cy="1284287"/>
          </a:xfrm>
        </p:spPr>
        <p:txBody>
          <a:bodyPr/>
          <a:lstStyle/>
          <a:p>
            <a:r>
              <a:rPr lang="en-US" dirty="0" smtClean="0"/>
              <a:t>Our distinguished panel</a:t>
            </a:r>
            <a:endParaRPr lang="en-US" dirty="0"/>
          </a:p>
        </p:txBody>
      </p:sp>
      <p:sp>
        <p:nvSpPr>
          <p:cNvPr id="3" name="Content Placeholder 2"/>
          <p:cNvSpPr>
            <a:spLocks noGrp="1"/>
          </p:cNvSpPr>
          <p:nvPr>
            <p:ph idx="1"/>
          </p:nvPr>
        </p:nvSpPr>
        <p:spPr>
          <a:xfrm>
            <a:off x="457200" y="4648200"/>
            <a:ext cx="6172200" cy="914400"/>
          </a:xfrm>
        </p:spPr>
        <p:txBody>
          <a:bodyPr/>
          <a:lstStyle/>
          <a:p>
            <a:pPr>
              <a:buNone/>
            </a:pPr>
            <a:r>
              <a:rPr lang="en-US" dirty="0" smtClean="0"/>
              <a:t>Sharon Farb, Rebekah Irwin, Maggie Dickson, </a:t>
            </a:r>
          </a:p>
          <a:p>
            <a:pPr>
              <a:buNone/>
            </a:pPr>
            <a:r>
              <a:rPr lang="en-US" dirty="0" smtClean="0"/>
              <a:t>Aprille McKay, Peter </a:t>
            </a:r>
            <a:r>
              <a:rPr lang="en-US" dirty="0" err="1" smtClean="0"/>
              <a:t>Hirtle</a:t>
            </a:r>
            <a:endParaRPr lang="en-US" dirty="0" smtClean="0"/>
          </a:p>
        </p:txBody>
      </p:sp>
      <p:pic>
        <p:nvPicPr>
          <p:cNvPr id="4" name="Picture 2"/>
          <p:cNvPicPr>
            <a:picLocks noChangeAspect="1" noChangeArrowheads="1"/>
          </p:cNvPicPr>
          <p:nvPr/>
        </p:nvPicPr>
        <p:blipFill>
          <a:blip r:embed="rId3" cstate="print"/>
          <a:srcRect/>
          <a:stretch>
            <a:fillRect/>
          </a:stretch>
        </p:blipFill>
        <p:spPr bwMode="auto">
          <a:xfrm>
            <a:off x="6858000" y="1143000"/>
            <a:ext cx="1688000" cy="2133600"/>
          </a:xfrm>
          <a:prstGeom prst="rect">
            <a:avLst/>
          </a:prstGeom>
          <a:noFill/>
          <a:ln w="9525">
            <a:noFill/>
            <a:miter lim="800000"/>
            <a:headEnd/>
            <a:tailEnd/>
          </a:ln>
        </p:spPr>
      </p:pic>
      <p:pic>
        <p:nvPicPr>
          <p:cNvPr id="7" name="Picture 6" descr="panel2 002.jpg"/>
          <p:cNvPicPr>
            <a:picLocks noChangeAspect="1"/>
          </p:cNvPicPr>
          <p:nvPr/>
        </p:nvPicPr>
        <p:blipFill>
          <a:blip r:embed="rId4" cstate="print"/>
          <a:stretch>
            <a:fillRect/>
          </a:stretch>
        </p:blipFill>
        <p:spPr>
          <a:xfrm>
            <a:off x="990600" y="762000"/>
            <a:ext cx="5029200" cy="3771900"/>
          </a:xfrm>
          <a:prstGeom prst="rect">
            <a:avLst/>
          </a:prstGeom>
        </p:spPr>
      </p:pic>
      <p:sp>
        <p:nvSpPr>
          <p:cNvPr id="6" name="TextBox 5"/>
          <p:cNvSpPr txBox="1"/>
          <p:nvPr/>
        </p:nvSpPr>
        <p:spPr>
          <a:xfrm>
            <a:off x="6560062" y="3200400"/>
            <a:ext cx="2507738" cy="1495666"/>
          </a:xfrm>
          <a:prstGeom prst="rect">
            <a:avLst/>
          </a:prstGeom>
          <a:noFill/>
        </p:spPr>
        <p:txBody>
          <a:bodyPr wrap="none" rtlCol="0">
            <a:spAutoFit/>
          </a:bodyPr>
          <a:lstStyle/>
          <a:p>
            <a:pPr algn="ctr">
              <a:lnSpc>
                <a:spcPct val="100000"/>
              </a:lnSpc>
              <a:spcBef>
                <a:spcPts val="600"/>
              </a:spcBef>
              <a:buNone/>
            </a:pPr>
            <a:r>
              <a:rPr lang="en-US" b="0" dirty="0" smtClean="0"/>
              <a:t>Georgia Harper  </a:t>
            </a:r>
          </a:p>
          <a:p>
            <a:pPr algn="ctr">
              <a:lnSpc>
                <a:spcPct val="100000"/>
              </a:lnSpc>
              <a:spcBef>
                <a:spcPts val="600"/>
              </a:spcBef>
              <a:buNone/>
            </a:pPr>
            <a:r>
              <a:rPr lang="en-US" b="0" dirty="0" smtClean="0"/>
              <a:t>on the phone</a:t>
            </a:r>
          </a:p>
          <a:p>
            <a:endParaRPr lang="en-US" dirty="0"/>
          </a:p>
        </p:txBody>
      </p:sp>
      <p:sp>
        <p:nvSpPr>
          <p:cNvPr id="8" name="TextBox 7"/>
          <p:cNvSpPr txBox="1"/>
          <p:nvPr/>
        </p:nvSpPr>
        <p:spPr>
          <a:xfrm>
            <a:off x="2409290" y="5715000"/>
            <a:ext cx="5439310" cy="1163395"/>
          </a:xfrm>
          <a:prstGeom prst="rect">
            <a:avLst/>
          </a:prstGeom>
          <a:noFill/>
        </p:spPr>
        <p:txBody>
          <a:bodyPr wrap="none" rtlCol="0">
            <a:spAutoFit/>
          </a:bodyPr>
          <a:lstStyle/>
          <a:p>
            <a:r>
              <a:rPr lang="en-US" b="0" dirty="0" smtClean="0"/>
              <a:t>And our local and remote participants</a:t>
            </a:r>
          </a:p>
          <a:p>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5" y="1066800"/>
            <a:ext cx="8575675" cy="5257800"/>
          </a:xfrm>
        </p:spPr>
        <p:txBody>
          <a:bodyPr/>
          <a:lstStyle/>
          <a:p>
            <a:pPr>
              <a:buNone/>
            </a:pPr>
            <a:r>
              <a:rPr lang="en-US" sz="2000" b="1" dirty="0" smtClean="0"/>
              <a:t>Preamble</a:t>
            </a:r>
            <a:r>
              <a:rPr lang="en-US" sz="2000" dirty="0" smtClean="0"/>
              <a:t> </a:t>
            </a:r>
          </a:p>
          <a:p>
            <a:pPr>
              <a:buNone/>
            </a:pPr>
            <a:r>
              <a:rPr lang="en-US" sz="2000" dirty="0" smtClean="0"/>
              <a:t>The </a:t>
            </a:r>
            <a:r>
              <a:rPr lang="en-US" sz="2000" dirty="0" smtClean="0">
                <a:solidFill>
                  <a:srgbClr val="7030A0"/>
                </a:solidFill>
              </a:rPr>
              <a:t>primary responsibilities </a:t>
            </a:r>
            <a:r>
              <a:rPr lang="en-US" sz="2000" dirty="0" smtClean="0"/>
              <a:t>of cultural materials repositories - stewardship and support for research and learning - require us to </a:t>
            </a:r>
            <a:r>
              <a:rPr lang="en-US" sz="2000" dirty="0" smtClean="0">
                <a:solidFill>
                  <a:srgbClr val="7030A0"/>
                </a:solidFill>
              </a:rPr>
              <a:t>provide access </a:t>
            </a:r>
            <a:r>
              <a:rPr lang="en-US" sz="2000" dirty="0" smtClean="0"/>
              <a:t>to materials entrusted to our care.  This document establishes a reasonable community of practice that increases and significantly improves access to collections of unpublished materials by placing them online for the purpose of furthering research and learning.   Although it promotes a well-intentioned, </a:t>
            </a:r>
            <a:r>
              <a:rPr lang="en-US" sz="2000" dirty="0" smtClean="0">
                <a:solidFill>
                  <a:srgbClr val="7030A0"/>
                </a:solidFill>
              </a:rPr>
              <a:t>practical approach to identifying and resolving rights issues </a:t>
            </a:r>
            <a:r>
              <a:rPr lang="en-US" sz="2000" dirty="0" smtClean="0"/>
              <a:t>that is in line with professional and ethical standards, note that this document does not concern itself with what individuals who access particular items may do with them.   While the document was </a:t>
            </a:r>
            <a:r>
              <a:rPr lang="en-US" sz="2000" dirty="0" smtClean="0">
                <a:solidFill>
                  <a:srgbClr val="7030A0"/>
                </a:solidFill>
              </a:rPr>
              <a:t>developed with US law in mind</a:t>
            </a:r>
            <a:r>
              <a:rPr lang="en-US" sz="2000" dirty="0" smtClean="0"/>
              <a:t>, it is hoped that the spirit of the document will resonate in non-US contexts.</a:t>
            </a:r>
            <a:endParaRPr lang="en-US" sz="900" dirty="0" smtClean="0"/>
          </a:p>
          <a:p>
            <a:pPr>
              <a:buNone/>
            </a:pPr>
            <a:r>
              <a:rPr lang="en-US" sz="900" dirty="0" smtClean="0"/>
              <a:t> </a:t>
            </a:r>
          </a:p>
          <a:p>
            <a:pPr>
              <a:buNone/>
            </a:pPr>
            <a:r>
              <a:rPr lang="en-US" sz="2000" dirty="0" smtClean="0">
                <a:solidFill>
                  <a:srgbClr val="7030A0"/>
                </a:solidFill>
              </a:rPr>
              <a:t>If your institution has legal counsel, involve them in adopting this approach; after the approach has been adopted, only seek their advice on specific questions.</a:t>
            </a:r>
          </a:p>
          <a:p>
            <a:pPr>
              <a:buNone/>
            </a:pPr>
            <a:endParaRPr lang="en-US" sz="1800" dirty="0" smtClean="0"/>
          </a:p>
          <a:p>
            <a:pPr>
              <a:buNone/>
            </a:pPr>
            <a:endParaRPr lang="en-US" dirty="0"/>
          </a:p>
        </p:txBody>
      </p:sp>
      <p:sp>
        <p:nvSpPr>
          <p:cNvPr id="5" name="Title 1"/>
          <p:cNvSpPr>
            <a:spLocks noGrp="1"/>
          </p:cNvSpPr>
          <p:nvPr>
            <p:ph type="title"/>
          </p:nvPr>
        </p:nvSpPr>
        <p:spPr>
          <a:xfrm>
            <a:off x="434977" y="147641"/>
            <a:ext cx="8023223" cy="995360"/>
          </a:xfrm>
        </p:spPr>
        <p:txBody>
          <a:bodyPr/>
          <a:lstStyle/>
          <a:p>
            <a:pPr lvl="0"/>
            <a:r>
              <a:rPr lang="en-US" sz="2800" dirty="0" smtClean="0"/>
              <a:t>Well-intentioned practice for putting digitized collections of unpublished materials online</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Select collections wisely</a:t>
            </a:r>
            <a:endParaRPr lang="en-US" sz="3600" dirty="0" smtClean="0"/>
          </a:p>
        </p:txBody>
      </p:sp>
      <p:sp>
        <p:nvSpPr>
          <p:cNvPr id="3" name="Content Placeholder 2"/>
          <p:cNvSpPr>
            <a:spLocks noGrp="1"/>
          </p:cNvSpPr>
          <p:nvPr>
            <p:ph idx="1"/>
          </p:nvPr>
        </p:nvSpPr>
        <p:spPr>
          <a:xfrm>
            <a:off x="228600" y="914400"/>
            <a:ext cx="8763000" cy="5257800"/>
          </a:xfrm>
        </p:spPr>
        <p:txBody>
          <a:bodyPr/>
          <a:lstStyle/>
          <a:p>
            <a:pPr lvl="0"/>
            <a:r>
              <a:rPr lang="en-US" dirty="0" smtClean="0"/>
              <a:t>Keep your mission in mind and start with a collection of </a:t>
            </a:r>
            <a:r>
              <a:rPr lang="en-US" dirty="0" smtClean="0">
                <a:solidFill>
                  <a:srgbClr val="7030A0"/>
                </a:solidFill>
              </a:rPr>
              <a:t>high research value</a:t>
            </a:r>
            <a:r>
              <a:rPr lang="en-US" dirty="0" smtClean="0"/>
              <a:t> or high user interest.</a:t>
            </a:r>
            <a:endParaRPr lang="en-US" sz="3600" dirty="0" smtClean="0"/>
          </a:p>
          <a:p>
            <a:pPr lvl="0"/>
            <a:r>
              <a:rPr lang="en-US" dirty="0" smtClean="0"/>
              <a:t>Assess the advantages and risks of relying on </a:t>
            </a:r>
            <a:r>
              <a:rPr lang="en-US" dirty="0" smtClean="0">
                <a:solidFill>
                  <a:srgbClr val="7030A0"/>
                </a:solidFill>
              </a:rPr>
              <a:t>fair use </a:t>
            </a:r>
            <a:r>
              <a:rPr lang="en-US" dirty="0" smtClean="0"/>
              <a:t>(in the US) to support public access. </a:t>
            </a:r>
            <a:endParaRPr lang="en-US" sz="3600" dirty="0" smtClean="0"/>
          </a:p>
          <a:p>
            <a:pPr lvl="0"/>
            <a:r>
              <a:rPr lang="en-US" dirty="0" smtClean="0"/>
              <a:t> Some types of materials may warrant </a:t>
            </a:r>
            <a:r>
              <a:rPr lang="en-US" dirty="0" smtClean="0">
                <a:solidFill>
                  <a:srgbClr val="7030A0"/>
                </a:solidFill>
              </a:rPr>
              <a:t>extra caution </a:t>
            </a:r>
            <a:r>
              <a:rPr lang="en-US" dirty="0" smtClean="0"/>
              <a:t>when considering rights issues, such as </a:t>
            </a:r>
            <a:endParaRPr lang="en-US" sz="3600" dirty="0" smtClean="0"/>
          </a:p>
          <a:p>
            <a:pPr lvl="1"/>
            <a:r>
              <a:rPr lang="en-US" sz="1600" dirty="0" smtClean="0"/>
              <a:t>Contemporary literary papers</a:t>
            </a:r>
          </a:p>
          <a:p>
            <a:pPr lvl="1"/>
            <a:r>
              <a:rPr lang="en-US" sz="1600" dirty="0" smtClean="0"/>
              <a:t>Collections with sensitive information, such as social security numbers or medical data</a:t>
            </a:r>
          </a:p>
          <a:p>
            <a:pPr lvl="1"/>
            <a:r>
              <a:rPr lang="en-US" sz="1600" dirty="0" smtClean="0"/>
              <a:t>Materials that are likely to have been created with commercial intent (because they are more likely to have economic value)</a:t>
            </a:r>
          </a:p>
          <a:p>
            <a:pPr lvl="1"/>
            <a:r>
              <a:rPr lang="en-US" sz="1600" dirty="0" smtClean="0"/>
              <a:t>Very recent materials that were not intended to be made public</a:t>
            </a:r>
          </a:p>
          <a:p>
            <a:pPr lvl="0"/>
            <a:r>
              <a:rPr lang="en-US" dirty="0" smtClean="0"/>
              <a:t>If research </a:t>
            </a:r>
            <a:r>
              <a:rPr lang="en-US" dirty="0" smtClean="0">
                <a:solidFill>
                  <a:srgbClr val="7030A0"/>
                </a:solidFill>
              </a:rPr>
              <a:t>value is high </a:t>
            </a:r>
            <a:r>
              <a:rPr lang="en-US" i="1" dirty="0" smtClean="0">
                <a:solidFill>
                  <a:srgbClr val="7030A0"/>
                </a:solidFill>
              </a:rPr>
              <a:t>and</a:t>
            </a:r>
            <a:r>
              <a:rPr lang="en-US" dirty="0" smtClean="0">
                <a:solidFill>
                  <a:srgbClr val="7030A0"/>
                </a:solidFill>
              </a:rPr>
              <a:t> risk is high, consider compromises</a:t>
            </a:r>
            <a:r>
              <a:rPr lang="en-US" dirty="0" smtClean="0"/>
              <a:t>, such as making a sensitive series accessible on-site only, until a suitable time has passed.</a:t>
            </a:r>
            <a:endParaRPr lang="en-US" sz="36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720725" y="1371600"/>
            <a:ext cx="7702550" cy="4495800"/>
          </a:xfrm>
        </p:spPr>
        <p:txBody>
          <a:bodyPr/>
          <a:lstStyle/>
          <a:p>
            <a:pPr lvl="0"/>
            <a:r>
              <a:rPr lang="en-US" sz="2000" dirty="0" smtClean="0"/>
              <a:t>Check </a:t>
            </a:r>
            <a:r>
              <a:rPr lang="en-US" sz="2000" dirty="0" smtClean="0">
                <a:solidFill>
                  <a:srgbClr val="7030A0"/>
                </a:solidFill>
              </a:rPr>
              <a:t>donor files </a:t>
            </a:r>
            <a:r>
              <a:rPr lang="en-US" sz="2000" dirty="0" smtClean="0"/>
              <a:t>and accession records for permissions, rights, or restrictions.</a:t>
            </a:r>
          </a:p>
          <a:p>
            <a:pPr lvl="0"/>
            <a:r>
              <a:rPr lang="en-US" sz="2000" dirty="0" smtClean="0"/>
              <a:t>Assess rights and privacy issues at the </a:t>
            </a:r>
            <a:r>
              <a:rPr lang="en-US" sz="2000" dirty="0" smtClean="0">
                <a:solidFill>
                  <a:srgbClr val="7030A0"/>
                </a:solidFill>
              </a:rPr>
              <a:t>appropriate level</a:t>
            </a:r>
            <a:r>
              <a:rPr lang="en-US" sz="2000" dirty="0" smtClean="0"/>
              <a:t>, most often at the collection- or series-level.</a:t>
            </a:r>
          </a:p>
          <a:p>
            <a:pPr lvl="0"/>
            <a:r>
              <a:rPr lang="en-US" sz="2000" dirty="0" smtClean="0"/>
              <a:t>Attempt to contact and </a:t>
            </a:r>
            <a:r>
              <a:rPr lang="en-US" sz="2000" dirty="0" smtClean="0">
                <a:solidFill>
                  <a:srgbClr val="7030A0"/>
                </a:solidFill>
              </a:rPr>
              <a:t>get permission from the rights-holder, if there’s an identifiable rights-holder at that level</a:t>
            </a:r>
            <a:r>
              <a:rPr lang="en-US" sz="2000" dirty="0" smtClean="0"/>
              <a:t>.</a:t>
            </a:r>
          </a:p>
          <a:p>
            <a:pPr lvl="0"/>
            <a:r>
              <a:rPr lang="en-US" sz="2000" dirty="0" smtClean="0">
                <a:solidFill>
                  <a:srgbClr val="7030A0"/>
                </a:solidFill>
              </a:rPr>
              <a:t>Include what you know about the rights status in the description </a:t>
            </a:r>
            <a:r>
              <a:rPr lang="en-US" sz="2000" dirty="0" smtClean="0"/>
              <a:t>of the collection, including if the collection is in the public domain, if the institution holds the rights, or if the rights-holder has given the institution permission to place the digitized collection online.</a:t>
            </a:r>
          </a:p>
          <a:p>
            <a:pPr lvl="0"/>
            <a:r>
              <a:rPr lang="en-US" sz="2000" dirty="0" smtClean="0">
                <a:solidFill>
                  <a:srgbClr val="7030A0"/>
                </a:solidFill>
              </a:rPr>
              <a:t>Document</a:t>
            </a:r>
            <a:r>
              <a:rPr lang="en-US" sz="2000" dirty="0" smtClean="0"/>
              <a:t> your processes, findings, and decisions and share them with your professional community.</a:t>
            </a:r>
            <a:endParaRPr lang="en-US" sz="2000" dirty="0"/>
          </a:p>
        </p:txBody>
      </p:sp>
      <p:sp>
        <p:nvSpPr>
          <p:cNvPr id="4" name="Title 1"/>
          <p:cNvSpPr>
            <a:spLocks noGrp="1"/>
          </p:cNvSpPr>
          <p:nvPr>
            <p:ph type="title"/>
          </p:nvPr>
        </p:nvSpPr>
        <p:spPr>
          <a:xfrm>
            <a:off x="434977" y="147641"/>
            <a:ext cx="8404223" cy="995360"/>
          </a:xfrm>
        </p:spPr>
        <p:txBody>
          <a:bodyPr/>
          <a:lstStyle/>
          <a:p>
            <a:r>
              <a:rPr lang="en-US" dirty="0" smtClean="0"/>
              <a:t>Use archival approaches to make decisions</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228600" y="1143000"/>
            <a:ext cx="8763000" cy="5181600"/>
          </a:xfrm>
        </p:spPr>
        <p:txBody>
          <a:bodyPr/>
          <a:lstStyle/>
          <a:p>
            <a:pPr lvl="0">
              <a:buNone/>
            </a:pPr>
            <a:r>
              <a:rPr lang="en-US" sz="2000" dirty="0" smtClean="0"/>
              <a:t>Adopt a </a:t>
            </a:r>
            <a:r>
              <a:rPr lang="en-US" sz="2000" dirty="0" smtClean="0">
                <a:solidFill>
                  <a:srgbClr val="7030A0"/>
                </a:solidFill>
              </a:rPr>
              <a:t>liberal take-down policy</a:t>
            </a:r>
            <a:r>
              <a:rPr lang="en-US" sz="2000" dirty="0" smtClean="0"/>
              <a:t>, such as:  </a:t>
            </a:r>
            <a:r>
              <a:rPr lang="en-US" sz="1800" i="1" dirty="0" smtClean="0"/>
              <a:t>“These digitized collections are accessible for purposes of education and research.  We’ve indicated what we know about copyright and rights of privacy, publicity, or trademark.   Due to the nature of archival collections, we are not always able to identify this information.  We are eager to hear from any rights owners, so that we may obtain accurate information.  Upon request, we’ll remove material from public view while we address a rights issue .” </a:t>
            </a:r>
            <a:endParaRPr lang="en-US" sz="1800" dirty="0" smtClean="0"/>
          </a:p>
          <a:p>
            <a:pPr lvl="0">
              <a:buNone/>
            </a:pPr>
            <a:r>
              <a:rPr lang="en-US" sz="2000" dirty="0" smtClean="0"/>
              <a:t>Use an </a:t>
            </a:r>
            <a:r>
              <a:rPr lang="en-US" sz="2000" dirty="0" smtClean="0">
                <a:solidFill>
                  <a:srgbClr val="7030A0"/>
                </a:solidFill>
              </a:rPr>
              <a:t>appropriate disclaimer </a:t>
            </a:r>
            <a:r>
              <a:rPr lang="en-US" sz="2000" dirty="0" smtClean="0"/>
              <a:t>at the institutional level, such as </a:t>
            </a:r>
            <a:r>
              <a:rPr lang="en-US" sz="1800" i="1" dirty="0" smtClean="0"/>
              <a:t>“[Institution] makes digital versions of collections accessible in the following situations:</a:t>
            </a:r>
            <a:endParaRPr lang="en-US" sz="1800" dirty="0" smtClean="0"/>
          </a:p>
          <a:p>
            <a:pPr lvl="1"/>
            <a:r>
              <a:rPr lang="en-US" sz="1800" i="1" dirty="0" smtClean="0"/>
              <a:t>They are in the public domain</a:t>
            </a:r>
            <a:endParaRPr lang="en-US" sz="1800" dirty="0" smtClean="0"/>
          </a:p>
          <a:p>
            <a:pPr lvl="1"/>
            <a:r>
              <a:rPr lang="en-US" sz="1800" i="1" dirty="0" smtClean="0"/>
              <a:t>The rights are owned by [institution]</a:t>
            </a:r>
            <a:endParaRPr lang="en-US" sz="1800" dirty="0" smtClean="0"/>
          </a:p>
          <a:p>
            <a:pPr lvl="1"/>
            <a:r>
              <a:rPr lang="en-US" sz="1800" i="1" dirty="0" smtClean="0"/>
              <a:t> [institution] has permission to make them accessible</a:t>
            </a:r>
            <a:endParaRPr lang="en-US" sz="1800" dirty="0" smtClean="0"/>
          </a:p>
          <a:p>
            <a:pPr lvl="1"/>
            <a:r>
              <a:rPr lang="en-US" sz="1800" i="1" dirty="0" smtClean="0"/>
              <a:t>We make them accessible for education and research purposes as a legal  fair use, or</a:t>
            </a:r>
            <a:endParaRPr lang="en-US" sz="1800" dirty="0" smtClean="0"/>
          </a:p>
          <a:p>
            <a:pPr lvl="1"/>
            <a:r>
              <a:rPr lang="en-US" sz="1800" i="1" dirty="0" smtClean="0"/>
              <a:t>There are no known restrictions on use</a:t>
            </a:r>
            <a:endParaRPr lang="en-US" sz="1800" dirty="0" smtClean="0"/>
          </a:p>
          <a:p>
            <a:pPr marL="850049" lvl="1" indent="-457200">
              <a:buNone/>
            </a:pPr>
            <a:r>
              <a:rPr lang="en-US" sz="1800" i="1" dirty="0" smtClean="0"/>
              <a:t>To learn what your responsibilities are if you’d like to use the materials, go to [link]”</a:t>
            </a:r>
            <a:endParaRPr lang="en-US" sz="1800" dirty="0"/>
          </a:p>
        </p:txBody>
      </p:sp>
      <p:sp>
        <p:nvSpPr>
          <p:cNvPr id="4" name="Title 1"/>
          <p:cNvSpPr>
            <a:spLocks noGrp="1"/>
          </p:cNvSpPr>
          <p:nvPr>
            <p:ph type="title"/>
          </p:nvPr>
        </p:nvSpPr>
        <p:spPr>
          <a:xfrm>
            <a:off x="434977" y="147641"/>
            <a:ext cx="8404223" cy="995360"/>
          </a:xfrm>
        </p:spPr>
        <p:txBody>
          <a:bodyPr/>
          <a:lstStyle/>
          <a:p>
            <a:r>
              <a:rPr lang="en-US" dirty="0" smtClean="0"/>
              <a:t>Provide take-down policy statements and disclaimers to users of online collections</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228600" y="1066800"/>
            <a:ext cx="8686800" cy="5181600"/>
          </a:xfrm>
        </p:spPr>
        <p:txBody>
          <a:bodyPr/>
          <a:lstStyle/>
          <a:p>
            <a:pPr lvl="0"/>
            <a:r>
              <a:rPr lang="en-US" dirty="0" smtClean="0"/>
              <a:t>Identify possible intellectual property issues and </a:t>
            </a:r>
            <a:r>
              <a:rPr lang="en-US" dirty="0" smtClean="0">
                <a:solidFill>
                  <a:srgbClr val="7030A0"/>
                </a:solidFill>
              </a:rPr>
              <a:t>get relevant contact information</a:t>
            </a:r>
            <a:r>
              <a:rPr lang="en-US" dirty="0" smtClean="0"/>
              <a:t>.</a:t>
            </a:r>
            <a:endParaRPr lang="en-US" sz="3600" dirty="0" smtClean="0"/>
          </a:p>
          <a:p>
            <a:pPr lvl="0"/>
            <a:r>
              <a:rPr lang="en-US" dirty="0" smtClean="0"/>
              <a:t>Ask donors to state any </a:t>
            </a:r>
            <a:r>
              <a:rPr lang="en-US" dirty="0" smtClean="0">
                <a:solidFill>
                  <a:srgbClr val="7030A0"/>
                </a:solidFill>
              </a:rPr>
              <a:t>privacy concerns </a:t>
            </a:r>
            <a:r>
              <a:rPr lang="en-US" dirty="0" smtClean="0"/>
              <a:t>and identify sensitive materials that may be in the collection.</a:t>
            </a:r>
            <a:endParaRPr lang="en-US" sz="3600" dirty="0" smtClean="0"/>
          </a:p>
          <a:p>
            <a:pPr lvl="0"/>
            <a:r>
              <a:rPr lang="en-US" dirty="0" smtClean="0"/>
              <a:t>Suggest that donors </a:t>
            </a:r>
            <a:r>
              <a:rPr lang="en-US" dirty="0" smtClean="0">
                <a:solidFill>
                  <a:srgbClr val="7030A0"/>
                </a:solidFill>
              </a:rPr>
              <a:t>transfer copyright to the institution or license their works under a Creative Commons </a:t>
            </a:r>
            <a:r>
              <a:rPr lang="en-US" dirty="0" smtClean="0"/>
              <a:t>CC0 license.</a:t>
            </a:r>
            <a:endParaRPr lang="en-US" sz="3600" dirty="0" smtClean="0"/>
          </a:p>
          <a:p>
            <a:pPr lvl="0"/>
            <a:r>
              <a:rPr lang="en-US" dirty="0" smtClean="0"/>
              <a:t>Include statements in your collecting </a:t>
            </a:r>
            <a:r>
              <a:rPr lang="en-US" dirty="0" smtClean="0">
                <a:solidFill>
                  <a:srgbClr val="7030A0"/>
                </a:solidFill>
              </a:rPr>
              <a:t>policies</a:t>
            </a:r>
            <a:r>
              <a:rPr lang="en-US" dirty="0" smtClean="0"/>
              <a:t> and in your deeds of gift or transfer documents that:</a:t>
            </a:r>
            <a:endParaRPr lang="en-US" sz="3600" dirty="0" smtClean="0"/>
          </a:p>
          <a:p>
            <a:pPr lvl="1"/>
            <a:r>
              <a:rPr lang="en-US" dirty="0" smtClean="0"/>
              <a:t>ensure that no restrictions are placed on content that is already in the public domain, </a:t>
            </a:r>
            <a:endParaRPr lang="en-US" sz="3200" dirty="0" smtClean="0"/>
          </a:p>
          <a:p>
            <a:pPr lvl="1"/>
            <a:r>
              <a:rPr lang="en-US" dirty="0" smtClean="0"/>
              <a:t>grant license to digitize the materials for unrestricted access even when donors retain the rights, </a:t>
            </a:r>
            <a:endParaRPr lang="en-US" sz="3200" dirty="0" smtClean="0"/>
          </a:p>
          <a:p>
            <a:pPr lvl="1"/>
            <a:r>
              <a:rPr lang="en-US" dirty="0" smtClean="0"/>
              <a:t>and guard against limitations or restrictions on fair use rights.</a:t>
            </a:r>
            <a:endParaRPr lang="en-US" sz="3200" dirty="0" smtClean="0"/>
          </a:p>
          <a:p>
            <a:pPr marL="854333" lvl="1" indent="-405339"/>
            <a:endParaRPr lang="en-US" i="1" dirty="0" smtClean="0">
              <a:ea typeface="ＭＳ Ｐゴシック" pitchFamily="-65" charset="-128"/>
            </a:endParaRPr>
          </a:p>
        </p:txBody>
      </p:sp>
      <p:sp>
        <p:nvSpPr>
          <p:cNvPr id="4" name="Title 1"/>
          <p:cNvSpPr>
            <a:spLocks noGrp="1"/>
          </p:cNvSpPr>
          <p:nvPr>
            <p:ph type="title"/>
          </p:nvPr>
        </p:nvSpPr>
        <p:spPr>
          <a:xfrm>
            <a:off x="434977" y="147641"/>
            <a:ext cx="8404223" cy="995360"/>
          </a:xfrm>
        </p:spPr>
        <p:txBody>
          <a:bodyPr/>
          <a:lstStyle/>
          <a:p>
            <a:r>
              <a:rPr lang="en-US" dirty="0" smtClean="0"/>
              <a:t>Prospectively, work with donors</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Group</a:t>
            </a:r>
            <a:endParaRPr lang="en-US" dirty="0"/>
          </a:p>
        </p:txBody>
      </p:sp>
      <p:sp>
        <p:nvSpPr>
          <p:cNvPr id="3" name="Content Placeholder 2"/>
          <p:cNvSpPr>
            <a:spLocks noGrp="1"/>
          </p:cNvSpPr>
          <p:nvPr>
            <p:ph idx="1"/>
          </p:nvPr>
        </p:nvSpPr>
        <p:spPr>
          <a:xfrm>
            <a:off x="720725" y="1600200"/>
            <a:ext cx="7702550" cy="4691063"/>
          </a:xfrm>
        </p:spPr>
        <p:txBody>
          <a:bodyPr/>
          <a:lstStyle/>
          <a:p>
            <a:r>
              <a:rPr lang="en-US" sz="2800" dirty="0" smtClean="0"/>
              <a:t>Joanne Archer, University of Maryland</a:t>
            </a:r>
          </a:p>
          <a:p>
            <a:r>
              <a:rPr lang="en-US" sz="2800" dirty="0" smtClean="0"/>
              <a:t>Jeanne Boyle, Rutgers University</a:t>
            </a:r>
          </a:p>
          <a:p>
            <a:r>
              <a:rPr lang="en-US" sz="2800" dirty="0" smtClean="0"/>
              <a:t>Eli Brown, Cornell University</a:t>
            </a:r>
          </a:p>
          <a:p>
            <a:r>
              <a:rPr lang="en-US" sz="2800" dirty="0" smtClean="0"/>
              <a:t>Sharon </a:t>
            </a:r>
            <a:r>
              <a:rPr lang="en-US" sz="2800" dirty="0" err="1" smtClean="0"/>
              <a:t>Farb</a:t>
            </a:r>
            <a:r>
              <a:rPr lang="en-US" sz="2800" dirty="0" smtClean="0"/>
              <a:t>, University of California, Los Angeles</a:t>
            </a:r>
          </a:p>
          <a:p>
            <a:r>
              <a:rPr lang="en-US" sz="2800" dirty="0" smtClean="0"/>
              <a:t>Elizabeth Smart, Brigham Young University</a:t>
            </a:r>
          </a:p>
          <a:p>
            <a:r>
              <a:rPr lang="en-US" sz="2800" dirty="0" smtClean="0"/>
              <a:t>Jenny Watts, Huntington</a:t>
            </a:r>
          </a:p>
          <a:p>
            <a:endParaRPr lang="en-US" sz="2800"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533400" y="2209800"/>
            <a:ext cx="8229600" cy="4038600"/>
          </a:xfrm>
        </p:spPr>
        <p:txBody>
          <a:bodyPr/>
          <a:lstStyle/>
          <a:p>
            <a:pPr marL="1262791" lvl="2" indent="-364815"/>
            <a:r>
              <a:rPr lang="en-US" sz="2400" dirty="0" smtClean="0">
                <a:ea typeface="ＭＳ Ｐゴシック" pitchFamily="-65" charset="-128"/>
              </a:rPr>
              <a:t>Support from the community</a:t>
            </a:r>
          </a:p>
          <a:p>
            <a:pPr marL="1262791" lvl="2" indent="-364815"/>
            <a:r>
              <a:rPr lang="en-US" sz="2400" dirty="0" smtClean="0">
                <a:ea typeface="ＭＳ Ｐゴシック" pitchFamily="-65" charset="-128"/>
              </a:rPr>
              <a:t>Then….</a:t>
            </a:r>
          </a:p>
        </p:txBody>
      </p:sp>
      <p:sp>
        <p:nvSpPr>
          <p:cNvPr id="7" name="Title 1"/>
          <p:cNvSpPr>
            <a:spLocks noGrp="1"/>
          </p:cNvSpPr>
          <p:nvPr>
            <p:ph type="title"/>
          </p:nvPr>
        </p:nvSpPr>
        <p:spPr>
          <a:xfrm>
            <a:off x="434977" y="147641"/>
            <a:ext cx="8404223" cy="995360"/>
          </a:xfrm>
        </p:spPr>
        <p:txBody>
          <a:bodyPr/>
          <a:lstStyle/>
          <a:p>
            <a:r>
              <a:rPr lang="en-US" dirty="0" smtClean="0"/>
              <a:t>Next Steps</a:t>
            </a: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09600" y="1524000"/>
            <a:ext cx="7377341" cy="3822585"/>
          </a:xfrm>
          <a:prstGeom prst="rect">
            <a:avLst/>
          </a:prstGeom>
          <a:noFill/>
        </p:spPr>
        <p:txBody>
          <a:bodyPr wrap="square" rtlCol="0">
            <a:spAutoFit/>
          </a:bodyPr>
          <a:lstStyle/>
          <a:p>
            <a:pPr algn="ctr">
              <a:buNone/>
            </a:pPr>
            <a:r>
              <a:rPr lang="en-US" sz="3200" dirty="0" smtClean="0">
                <a:solidFill>
                  <a:srgbClr val="00B050"/>
                </a:solidFill>
              </a:rPr>
              <a:t>Next Up</a:t>
            </a:r>
          </a:p>
          <a:p>
            <a:pPr algn="ctr">
              <a:buNone/>
            </a:pPr>
            <a:r>
              <a:rPr lang="en-US" dirty="0" smtClean="0">
                <a:solidFill>
                  <a:srgbClr val="0070C0"/>
                </a:solidFill>
              </a:rPr>
              <a:t>3:30</a:t>
            </a:r>
          </a:p>
          <a:p>
            <a:pPr algn="ctr">
              <a:buNone/>
            </a:pPr>
            <a:r>
              <a:rPr lang="en-US" dirty="0" smtClean="0">
                <a:solidFill>
                  <a:srgbClr val="0070C0"/>
                </a:solidFill>
              </a:rPr>
              <a:t>Collections Futures</a:t>
            </a:r>
          </a:p>
          <a:p>
            <a:pPr algn="ctr">
              <a:buNone/>
            </a:pPr>
            <a:r>
              <a:rPr lang="en-US" dirty="0" smtClean="0">
                <a:solidFill>
                  <a:srgbClr val="FF7600"/>
                </a:solidFill>
              </a:rPr>
              <a:t>David Lewis</a:t>
            </a:r>
          </a:p>
          <a:p>
            <a:pPr algn="ctr">
              <a:buNone/>
            </a:pPr>
            <a:r>
              <a:rPr lang="en-US" dirty="0" smtClean="0">
                <a:solidFill>
                  <a:srgbClr val="FF7600"/>
                </a:solidFill>
              </a:rPr>
              <a:t> Indiana University-Purdue University Indianapolis</a:t>
            </a:r>
          </a:p>
          <a:p>
            <a:pPr algn="ctr">
              <a:buNone/>
            </a:pPr>
            <a:r>
              <a:rPr lang="en-US" dirty="0" smtClean="0">
                <a:solidFill>
                  <a:srgbClr val="0070C0"/>
                </a:solidFill>
              </a:rPr>
              <a:t>Buckingham</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Group</a:t>
            </a:r>
            <a:endParaRPr lang="en-US" dirty="0"/>
          </a:p>
        </p:txBody>
      </p:sp>
      <p:sp>
        <p:nvSpPr>
          <p:cNvPr id="3" name="Content Placeholder 2"/>
          <p:cNvSpPr>
            <a:spLocks noGrp="1"/>
          </p:cNvSpPr>
          <p:nvPr>
            <p:ph idx="1"/>
          </p:nvPr>
        </p:nvSpPr>
        <p:spPr>
          <a:xfrm>
            <a:off x="1365250" y="914400"/>
            <a:ext cx="7702550" cy="4691063"/>
          </a:xfrm>
        </p:spPr>
        <p:txBody>
          <a:bodyPr/>
          <a:lstStyle/>
          <a:p>
            <a:r>
              <a:rPr lang="en-US" sz="2000" dirty="0" smtClean="0"/>
              <a:t>Joanne Archer, University of Maryland</a:t>
            </a:r>
          </a:p>
          <a:p>
            <a:r>
              <a:rPr lang="en-US" sz="2000" dirty="0" smtClean="0"/>
              <a:t>Jeanne Boyle, Rutgers University</a:t>
            </a:r>
          </a:p>
          <a:p>
            <a:r>
              <a:rPr lang="en-US" sz="2000" dirty="0" smtClean="0"/>
              <a:t>Eli Brown, Cornell University</a:t>
            </a:r>
          </a:p>
          <a:p>
            <a:r>
              <a:rPr lang="en-US" sz="2000" dirty="0" smtClean="0"/>
              <a:t>Maggie Dickson, North Carolina State University</a:t>
            </a:r>
          </a:p>
          <a:p>
            <a:r>
              <a:rPr lang="en-US" sz="2000" dirty="0" smtClean="0"/>
              <a:t>Sharon </a:t>
            </a:r>
            <a:r>
              <a:rPr lang="en-US" sz="2000" dirty="0" err="1" smtClean="0"/>
              <a:t>Farb</a:t>
            </a:r>
            <a:r>
              <a:rPr lang="en-US" sz="2000" dirty="0" smtClean="0"/>
              <a:t>, University of California, Los Angeles</a:t>
            </a:r>
          </a:p>
          <a:p>
            <a:r>
              <a:rPr lang="en-US" sz="2000" dirty="0" smtClean="0"/>
              <a:t>Georgia Harper, University of Texas</a:t>
            </a:r>
          </a:p>
          <a:p>
            <a:r>
              <a:rPr lang="en-US" sz="2000" dirty="0" smtClean="0"/>
              <a:t>Peter </a:t>
            </a:r>
            <a:r>
              <a:rPr lang="en-US" sz="2000" dirty="0" err="1" smtClean="0"/>
              <a:t>Hirtle</a:t>
            </a:r>
            <a:r>
              <a:rPr lang="en-US" sz="2000" dirty="0" smtClean="0"/>
              <a:t>, Cornell University</a:t>
            </a:r>
          </a:p>
          <a:p>
            <a:r>
              <a:rPr lang="en-US" sz="2000" dirty="0" smtClean="0"/>
              <a:t>Rebekah Irwin, Yale University</a:t>
            </a:r>
          </a:p>
          <a:p>
            <a:r>
              <a:rPr lang="en-US" sz="2000" dirty="0" smtClean="0"/>
              <a:t>Melissa Levine, University of Michigan</a:t>
            </a:r>
          </a:p>
          <a:p>
            <a:r>
              <a:rPr lang="en-US" sz="2000" dirty="0" smtClean="0"/>
              <a:t>Elizabeth Long, University of Chicago</a:t>
            </a:r>
          </a:p>
          <a:p>
            <a:r>
              <a:rPr lang="en-US" sz="2000" dirty="0" smtClean="0"/>
              <a:t>Aprille McKay, University of Michigan</a:t>
            </a:r>
          </a:p>
          <a:p>
            <a:r>
              <a:rPr lang="en-US" sz="2000" dirty="0" smtClean="0"/>
              <a:t>Elizabeth Smart, Brigham Young University</a:t>
            </a:r>
          </a:p>
          <a:p>
            <a:r>
              <a:rPr lang="en-US" sz="2000" dirty="0" smtClean="0"/>
              <a:t>Jenny Watts, Huntington</a:t>
            </a:r>
          </a:p>
          <a:p>
            <a:r>
              <a:rPr lang="en-US" sz="2000" dirty="0" smtClean="0"/>
              <a:t>Jennifer Waxman, New York University</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538159"/>
          </a:xfrm>
        </p:spPr>
        <p:txBody>
          <a:bodyPr/>
          <a:lstStyle/>
          <a:p>
            <a:r>
              <a:rPr lang="en-US" dirty="0" smtClean="0"/>
              <a:t>Undue Diligence:  </a:t>
            </a:r>
            <a:r>
              <a:rPr lang="en-US" sz="2800" dirty="0" smtClean="0"/>
              <a:t>Seeking Low Risk Strategies for Making Collections of Unpublished Materials More Accessible</a:t>
            </a:r>
          </a:p>
        </p:txBody>
      </p:sp>
      <p:sp>
        <p:nvSpPr>
          <p:cNvPr id="3" name="Content Placeholder 2"/>
          <p:cNvSpPr>
            <a:spLocks noGrp="1"/>
          </p:cNvSpPr>
          <p:nvPr>
            <p:ph idx="1"/>
          </p:nvPr>
        </p:nvSpPr>
        <p:spPr>
          <a:xfrm>
            <a:off x="533400" y="1600200"/>
            <a:ext cx="8534400" cy="5410200"/>
          </a:xfrm>
        </p:spPr>
        <p:txBody>
          <a:bodyPr/>
          <a:lstStyle/>
          <a:p>
            <a:pPr>
              <a:buNone/>
            </a:pPr>
            <a:endParaRPr lang="en-US" sz="2000" dirty="0" smtClean="0"/>
          </a:p>
          <a:p>
            <a:pPr>
              <a:buNone/>
            </a:pPr>
            <a:r>
              <a:rPr lang="en-US" sz="2000" dirty="0" smtClean="0"/>
              <a:t>An amplified event</a:t>
            </a:r>
          </a:p>
          <a:p>
            <a:r>
              <a:rPr lang="en-US" sz="2000" dirty="0" smtClean="0"/>
              <a:t>“Studio” audience (about 25) in the San Mateo auditorium</a:t>
            </a:r>
          </a:p>
          <a:p>
            <a:r>
              <a:rPr lang="en-US" sz="2000" dirty="0" smtClean="0"/>
              <a:t>Remote audience (about 40) via WebEx and teleconference</a:t>
            </a:r>
          </a:p>
          <a:p>
            <a:r>
              <a:rPr lang="en-US" sz="2000" dirty="0" smtClean="0"/>
              <a:t>Speakers in auditorium + 1 remote via WebEx and teleconference</a:t>
            </a:r>
          </a:p>
          <a:p>
            <a:pPr>
              <a:buNone/>
            </a:pPr>
            <a:r>
              <a:rPr lang="en-US" sz="2000" dirty="0" smtClean="0"/>
              <a:t>Recorded via WebEx and MP3 recorder</a:t>
            </a:r>
          </a:p>
          <a:p>
            <a:pPr>
              <a:buNone/>
            </a:pPr>
            <a:r>
              <a:rPr lang="en-US" sz="2000" dirty="0" smtClean="0"/>
              <a:t>Durable goods</a:t>
            </a:r>
          </a:p>
          <a:p>
            <a:r>
              <a:rPr lang="en-US" sz="2000" dirty="0" smtClean="0"/>
              <a:t>3 WebEx recordings (slides and audio)</a:t>
            </a:r>
          </a:p>
          <a:p>
            <a:r>
              <a:rPr lang="en-US" sz="2000" dirty="0" smtClean="0"/>
              <a:t>8 podcasts (audio)</a:t>
            </a:r>
          </a:p>
          <a:p>
            <a:r>
              <a:rPr lang="en-US" sz="2000" dirty="0" smtClean="0"/>
              <a:t>PowerPoint presentations</a:t>
            </a:r>
          </a:p>
          <a:p>
            <a:r>
              <a:rPr lang="en-US" sz="2000" dirty="0" smtClean="0"/>
              <a:t>Resulting document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Twitter</a:t>
            </a:r>
            <a:endParaRPr lang="en-US" dirty="0"/>
          </a:p>
        </p:txBody>
      </p:sp>
      <p:sp>
        <p:nvSpPr>
          <p:cNvPr id="3" name="Content Placeholder 2"/>
          <p:cNvSpPr>
            <a:spLocks noGrp="1"/>
          </p:cNvSpPr>
          <p:nvPr>
            <p:ph idx="1"/>
          </p:nvPr>
        </p:nvSpPr>
        <p:spPr/>
        <p:txBody>
          <a:bodyPr/>
          <a:lstStyle/>
          <a:p>
            <a:r>
              <a:rPr lang="en-US" dirty="0" err="1" smtClean="0"/>
              <a:t>Hashtag</a:t>
            </a:r>
            <a:r>
              <a:rPr lang="en-US" dirty="0" smtClean="0"/>
              <a:t>:  #</a:t>
            </a:r>
            <a:r>
              <a:rPr lang="en-US" dirty="0" err="1" smtClean="0"/>
              <a:t>UndueD</a:t>
            </a:r>
            <a:endParaRPr lang="en-US" dirty="0" smtClean="0"/>
          </a:p>
          <a:p>
            <a:r>
              <a:rPr lang="en-US" dirty="0" err="1" smtClean="0"/>
              <a:t>Twapper</a:t>
            </a:r>
            <a:r>
              <a:rPr lang="en-US" dirty="0" smtClean="0"/>
              <a:t> Keeper</a:t>
            </a:r>
          </a:p>
          <a:p>
            <a:r>
              <a:rPr lang="en-US" dirty="0" smtClean="0"/>
              <a:t>194 original tweets during program</a:t>
            </a:r>
          </a:p>
          <a:p>
            <a:r>
              <a:rPr lang="en-US" dirty="0" smtClean="0"/>
              <a:t>+ </a:t>
            </a:r>
            <a:r>
              <a:rPr lang="en-US" dirty="0" err="1" smtClean="0"/>
              <a:t>retweets</a:t>
            </a:r>
            <a:r>
              <a:rPr lang="en-US" dirty="0" smtClean="0"/>
              <a:t> and tweets before and after the event</a:t>
            </a:r>
          </a:p>
          <a:p>
            <a:r>
              <a:rPr lang="en-US" dirty="0" smtClean="0"/>
              <a:t>20 active tweeters, 40 total tweeters</a:t>
            </a:r>
          </a:p>
          <a:p>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tweets</a:t>
            </a:r>
            <a:endParaRPr lang="en-US" dirty="0"/>
          </a:p>
        </p:txBody>
      </p:sp>
      <p:sp>
        <p:nvSpPr>
          <p:cNvPr id="3" name="Content Placeholder 2"/>
          <p:cNvSpPr>
            <a:spLocks noGrp="1"/>
          </p:cNvSpPr>
          <p:nvPr>
            <p:ph idx="1"/>
          </p:nvPr>
        </p:nvSpPr>
        <p:spPr>
          <a:xfrm>
            <a:off x="720725" y="1295400"/>
            <a:ext cx="7702550" cy="4202113"/>
          </a:xfrm>
        </p:spPr>
        <p:txBody>
          <a:bodyPr/>
          <a:lstStyle/>
          <a:p>
            <a:r>
              <a:rPr lang="en-US" dirty="0" smtClean="0"/>
              <a:t>Courts consider community's “tradition of use” in fair use cases, so let’s establish our own tradition</a:t>
            </a:r>
          </a:p>
          <a:p>
            <a:r>
              <a:rPr lang="en-US" dirty="0" smtClean="0"/>
              <a:t>Risk assessment has to include harm done by *not* digitizing / displaying works</a:t>
            </a:r>
          </a:p>
          <a:p>
            <a:r>
              <a:rPr lang="en-US" dirty="0" smtClean="0"/>
              <a:t>Under the law, you don't have to be right - just reasonable</a:t>
            </a:r>
          </a:p>
          <a:p>
            <a:r>
              <a:rPr lang="en-US" dirty="0" smtClean="0"/>
              <a:t>Thoughtful policy is like having insurance</a:t>
            </a:r>
          </a:p>
          <a:p>
            <a:r>
              <a:rPr lang="en-US" dirty="0" smtClean="0"/>
              <a:t>If you can't identify or find owners, chances are they won't find you</a:t>
            </a:r>
          </a:p>
          <a:p>
            <a:r>
              <a:rPr lang="en-US" dirty="0" smtClean="0"/>
              <a:t>The more we know about or guide researchers in </a:t>
            </a:r>
            <a:r>
              <a:rPr lang="en-US" i="1" dirty="0" smtClean="0"/>
              <a:t>their</a:t>
            </a:r>
            <a:r>
              <a:rPr lang="en-US" dirty="0" smtClean="0"/>
              <a:t> use, the more trouble we can get into</a:t>
            </a:r>
          </a:p>
          <a:p>
            <a:endParaRPr lang="en-US"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Praise</a:t>
            </a:r>
            <a:endParaRPr lang="en-US" dirty="0"/>
          </a:p>
        </p:txBody>
      </p:sp>
      <p:sp>
        <p:nvSpPr>
          <p:cNvPr id="3" name="Content Placeholder 2"/>
          <p:cNvSpPr>
            <a:spLocks noGrp="1"/>
          </p:cNvSpPr>
          <p:nvPr>
            <p:ph idx="1"/>
          </p:nvPr>
        </p:nvSpPr>
        <p:spPr/>
        <p:txBody>
          <a:bodyPr/>
          <a:lstStyle/>
          <a:p>
            <a:r>
              <a:rPr lang="en-US" dirty="0" smtClean="0"/>
              <a:t>One tweeter said he was “Awed and intimidated by the #</a:t>
            </a:r>
            <a:r>
              <a:rPr lang="en-US" dirty="0" err="1" smtClean="0"/>
              <a:t>UndueD</a:t>
            </a:r>
            <a:r>
              <a:rPr lang="en-US" dirty="0" smtClean="0"/>
              <a:t> conference”</a:t>
            </a:r>
          </a:p>
          <a:p>
            <a:r>
              <a:rPr lang="en-US" dirty="0" smtClean="0"/>
              <a:t>Another said, “The #</a:t>
            </a:r>
            <a:r>
              <a:rPr lang="en-US" dirty="0" err="1" smtClean="0"/>
              <a:t>UndueD</a:t>
            </a:r>
            <a:r>
              <a:rPr lang="en-US" dirty="0" smtClean="0"/>
              <a:t> speakers are so good. I highly recommend watching/listening to audio &amp; </a:t>
            </a:r>
            <a:r>
              <a:rPr lang="en-US" dirty="0" err="1" smtClean="0"/>
              <a:t>webEx</a:t>
            </a:r>
            <a:r>
              <a:rPr lang="en-US" dirty="0" smtClean="0"/>
              <a:t> when they're available.”</a:t>
            </a:r>
          </a:p>
          <a:p>
            <a:r>
              <a:rPr lang="en-US" dirty="0" smtClean="0"/>
              <a:t>Peter </a:t>
            </a:r>
            <a:r>
              <a:rPr lang="en-US" dirty="0" err="1" smtClean="0"/>
              <a:t>Hirtle</a:t>
            </a:r>
            <a:r>
              <a:rPr lang="en-US" dirty="0" smtClean="0"/>
              <a:t> said “This was the best copyright meeting I’ve ever been to.”</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LC light PPT template 1.0">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LC orang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D21B2CB3A491438F8C3CF70CF5C351" ma:contentTypeVersion="0" ma:contentTypeDescription="Create a new document." ma:contentTypeScope="" ma:versionID="d73062128fec434ff45cfe428458908c">
  <xsd:schema xmlns:xsd="http://www.w3.org/2001/XMLSchema" xmlns:p="http://schemas.microsoft.com/office/2006/metadata/properties" targetNamespace="http://schemas.microsoft.com/office/2006/metadata/properties" ma:root="true" ma:fieldsID="774135a8e01ad8e2a25cb24840439c9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834BD36-37CB-48C5-8C53-15E606A27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577B243-7733-4BAE-94E0-AF1A737FC32B}">
  <ds:schemaRefs>
    <ds:schemaRef ds:uri="http://schemas.microsoft.com/sharepoint/v3/contenttype/forms"/>
  </ds:schemaRefs>
</ds:datastoreItem>
</file>

<file path=customXml/itemProps3.xml><?xml version="1.0" encoding="utf-8"?>
<ds:datastoreItem xmlns:ds="http://schemas.openxmlformats.org/officeDocument/2006/customXml" ds:itemID="{E3632341-1B23-4F20-9825-B34EBA9434AD}">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OCLC light PPT template 1.0</Template>
  <TotalTime>609</TotalTime>
  <Words>4121</Words>
  <Application>Microsoft Office PowerPoint</Application>
  <PresentationFormat>On-screen Show (4:3)</PresentationFormat>
  <Paragraphs>423</Paragraphs>
  <Slides>41</Slides>
  <Notes>41</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OCLC light PPT template 1.0</vt:lpstr>
      <vt:lpstr>OCLC orange "light" template</vt:lpstr>
      <vt:lpstr>Report on the RLG activity:  Introduce Balance in Rights Management</vt:lpstr>
      <vt:lpstr>What lies ahead</vt:lpstr>
      <vt:lpstr>When last we talked</vt:lpstr>
      <vt:lpstr>Advisory Group</vt:lpstr>
      <vt:lpstr>Advisory Group</vt:lpstr>
      <vt:lpstr>Undue Diligence:  Seeking Low Risk Strategies for Making Collections of Unpublished Materials More Accessible</vt:lpstr>
      <vt:lpstr>Twitter</vt:lpstr>
      <vt:lpstr>Selected tweets</vt:lpstr>
      <vt:lpstr>Praise</vt:lpstr>
      <vt:lpstr>Colorful language</vt:lpstr>
      <vt:lpstr>Slide 11</vt:lpstr>
      <vt:lpstr>Undue Diligence</vt:lpstr>
      <vt:lpstr>Slide 13</vt:lpstr>
      <vt:lpstr>Archival Code of Ethics</vt:lpstr>
      <vt:lpstr>Lucky to be an archivist</vt:lpstr>
      <vt:lpstr>Fair use factors</vt:lpstr>
      <vt:lpstr>Publication of private facts</vt:lpstr>
      <vt:lpstr>Advice</vt:lpstr>
      <vt:lpstr>Strict interpretation of copyright statute</vt:lpstr>
      <vt:lpstr>Obtaining copyright permissions</vt:lpstr>
      <vt:lpstr>Cost analysis, total study </vt:lpstr>
      <vt:lpstr>Other solutions?</vt:lpstr>
      <vt:lpstr>Slide 23</vt:lpstr>
      <vt:lpstr>Slide 24</vt:lpstr>
      <vt:lpstr>Slide 25</vt:lpstr>
      <vt:lpstr>Fair use: First factor</vt:lpstr>
      <vt:lpstr>Fair use: Second factor</vt:lpstr>
      <vt:lpstr>Fair use: Third factor</vt:lpstr>
      <vt:lpstr>Fair use: Fourth factor</vt:lpstr>
      <vt:lpstr> Collaboratively establish community norms</vt:lpstr>
      <vt:lpstr>Slide 31</vt:lpstr>
      <vt:lpstr> </vt:lpstr>
      <vt:lpstr>Elements that Minimize Risk</vt:lpstr>
      <vt:lpstr>Our distinguished panel</vt:lpstr>
      <vt:lpstr>Well-intentioned practice for putting digitized collections of unpublished materials online</vt:lpstr>
      <vt:lpstr>Select collections wisely</vt:lpstr>
      <vt:lpstr>Use archival approaches to make decisions</vt:lpstr>
      <vt:lpstr>Provide take-down policy statements and disclaimers to users of online collections</vt:lpstr>
      <vt:lpstr>Prospectively, work with donors</vt:lpstr>
      <vt:lpstr>Next Steps</vt:lpstr>
      <vt:lpstr>Slide 41</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on the outcome of the RLG activity:  Introduce Balance in Rights Management</dc:title>
  <dc:creator>erwayr</dc:creator>
  <cp:keywords>Theme color: blue; Background color: light;</cp:keywords>
  <dc:description>Use this "light" template when projecting presentations in well lit rooms.</dc:description>
  <cp:lastModifiedBy>Melissa Renspie</cp:lastModifiedBy>
  <cp:revision>47</cp:revision>
  <dcterms:created xsi:type="dcterms:W3CDTF">2010-06-03T21:58:00Z</dcterms:created>
  <dcterms:modified xsi:type="dcterms:W3CDTF">2010-06-22T15:04:34Z</dcterms:modified>
  <cp:category>OCLC PowerPoint Template</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0x01010001D21B2CB3A491438F8C3CF70CF5C351</vt:lpwstr>
  </property>
</Properties>
</file>