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50"/>
  </p:notesMasterIdLst>
  <p:handoutMasterIdLst>
    <p:handoutMasterId r:id="rId51"/>
  </p:handoutMasterIdLst>
  <p:sldIdLst>
    <p:sldId id="262" r:id="rId6"/>
    <p:sldId id="324" r:id="rId7"/>
    <p:sldId id="263" r:id="rId8"/>
    <p:sldId id="264" r:id="rId9"/>
    <p:sldId id="293" r:id="rId10"/>
    <p:sldId id="267" r:id="rId11"/>
    <p:sldId id="268" r:id="rId12"/>
    <p:sldId id="269" r:id="rId13"/>
    <p:sldId id="294" r:id="rId14"/>
    <p:sldId id="270" r:id="rId15"/>
    <p:sldId id="271" r:id="rId16"/>
    <p:sldId id="295" r:id="rId17"/>
    <p:sldId id="302" r:id="rId18"/>
    <p:sldId id="296" r:id="rId19"/>
    <p:sldId id="272" r:id="rId20"/>
    <p:sldId id="273" r:id="rId21"/>
    <p:sldId id="274" r:id="rId22"/>
    <p:sldId id="279" r:id="rId23"/>
    <p:sldId id="289" r:id="rId24"/>
    <p:sldId id="298" r:id="rId25"/>
    <p:sldId id="299" r:id="rId26"/>
    <p:sldId id="308" r:id="rId27"/>
    <p:sldId id="309" r:id="rId28"/>
    <p:sldId id="300" r:id="rId29"/>
    <p:sldId id="301" r:id="rId30"/>
    <p:sldId id="290" r:id="rId31"/>
    <p:sldId id="319" r:id="rId32"/>
    <p:sldId id="315" r:id="rId33"/>
    <p:sldId id="316" r:id="rId34"/>
    <p:sldId id="317" r:id="rId35"/>
    <p:sldId id="318" r:id="rId36"/>
    <p:sldId id="314" r:id="rId37"/>
    <p:sldId id="303" r:id="rId38"/>
    <p:sldId id="307" r:id="rId39"/>
    <p:sldId id="304" r:id="rId40"/>
    <p:sldId id="305" r:id="rId41"/>
    <p:sldId id="306" r:id="rId42"/>
    <p:sldId id="282" r:id="rId43"/>
    <p:sldId id="320" r:id="rId44"/>
    <p:sldId id="321" r:id="rId45"/>
    <p:sldId id="323" r:id="rId46"/>
    <p:sldId id="311" r:id="rId47"/>
    <p:sldId id="284" r:id="rId48"/>
    <p:sldId id="313" r:id="rId49"/>
  </p:sldIdLst>
  <p:sldSz cx="9144000" cy="6858000" type="screen4x3"/>
  <p:notesSz cx="6858000" cy="9144000"/>
  <p:custDataLst>
    <p:tags r:id="rId52"/>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9426"/>
    <a:srgbClr val="2178B5"/>
    <a:srgbClr val="419A3C"/>
    <a:srgbClr val="FF7600"/>
    <a:srgbClr val="5F4894"/>
    <a:srgbClr val="7D2553"/>
    <a:srgbClr val="A9316F"/>
    <a:srgbClr val="000000"/>
    <a:srgbClr val="FFFFFF"/>
    <a:srgbClr val="611D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3774" autoAdjust="0"/>
  </p:normalViewPr>
  <p:slideViewPr>
    <p:cSldViewPr>
      <p:cViewPr varScale="1">
        <p:scale>
          <a:sx n="61" d="100"/>
          <a:sy n="61" d="100"/>
        </p:scale>
        <p:origin x="-1410" y="-96"/>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70B7A4-CB9E-4BB1-A245-3D7BF1310490}"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Presentation name – edit in “Slide Master” view</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6" r:id="rId10"/>
  </p:sldLayoutIdLst>
  <p:hf hd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cid:image001.gif@01CA8944.BF1AB360" TargetMode="External"/><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gif"/><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gif"/><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gif"/><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hyperlink" Target="http://www.bookstoreguide.org/2009/07/independent-bookstores-in-danger-of.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7.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vmlDrawing" Target="../drawings/vmlDrawing6.v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US" sz="3600" dirty="0" smtClean="0"/>
              <a:t>An environmental glance</a:t>
            </a:r>
            <a:endParaRPr lang="en-US" sz="2800" dirty="0"/>
          </a:p>
        </p:txBody>
      </p:sp>
      <p:sp>
        <p:nvSpPr>
          <p:cNvPr id="4" name="Rectangle 3"/>
          <p:cNvSpPr>
            <a:spLocks noGrp="1" noChangeArrowheads="1"/>
          </p:cNvSpPr>
          <p:nvPr>
            <p:ph type="subTitle" idx="1"/>
          </p:nvPr>
        </p:nvSpPr>
        <p:spPr/>
        <p:txBody>
          <a:bodyPr tIns="45720" bIns="45720"/>
          <a:lstStyle>
            <a:lvl1pPr marL="0" indent="12700">
              <a:spcBef>
                <a:spcPct val="0"/>
              </a:spcBef>
              <a:defRPr/>
            </a:lvl1pPr>
          </a:lstStyle>
          <a:p>
            <a:r>
              <a:rPr lang="en-US" dirty="0" err="1" smtClean="0"/>
              <a:t>Lorcan</a:t>
            </a:r>
            <a:r>
              <a:rPr lang="en-US" dirty="0" smtClean="0"/>
              <a:t> Dempsey</a:t>
            </a:r>
          </a:p>
          <a:p>
            <a:r>
              <a:rPr lang="en-US" sz="2800" b="1" dirty="0" smtClean="0">
                <a:solidFill>
                  <a:schemeClr val="accent6"/>
                </a:solidFill>
              </a:rPr>
              <a:t>@</a:t>
            </a:r>
            <a:r>
              <a:rPr lang="en-US" sz="2800" b="1" dirty="0" err="1" smtClean="0">
                <a:solidFill>
                  <a:schemeClr val="accent6"/>
                </a:solidFill>
              </a:rPr>
              <a:t>lorcanD</a:t>
            </a:r>
            <a:endParaRPr lang="en-US" sz="2800" b="1" dirty="0" smtClean="0">
              <a:solidFill>
                <a:schemeClr val="accent6"/>
              </a:solidFill>
            </a:endParaRPr>
          </a:p>
          <a:p>
            <a:endParaRPr lang="en-US" dirty="0" smtClean="0"/>
          </a:p>
          <a:p>
            <a:r>
              <a:rPr lang="en-US" dirty="0" smtClean="0"/>
              <a:t>RLG Partnership Meeting</a:t>
            </a:r>
            <a:br>
              <a:rPr lang="en-US" dirty="0" smtClean="0"/>
            </a:br>
            <a:r>
              <a:rPr lang="en-US" dirty="0" smtClean="0"/>
              <a:t>Chicago</a:t>
            </a:r>
            <a:br>
              <a:rPr lang="en-US" dirty="0" smtClean="0"/>
            </a:br>
            <a:r>
              <a:rPr lang="en-US" dirty="0" smtClean="0"/>
              <a:t>June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990600"/>
            <a:ext cx="4572000" cy="5222840"/>
          </a:xfrm>
          <a:prstGeom prst="rect">
            <a:avLst/>
          </a:prstGeom>
        </p:spPr>
        <p:txBody>
          <a:bodyPr>
            <a:spAutoFit/>
          </a:bodyPr>
          <a:lstStyle/>
          <a:p>
            <a:pPr fontAlgn="auto">
              <a:spcBef>
                <a:spcPts val="0"/>
              </a:spcBef>
              <a:spcAft>
                <a:spcPts val="0"/>
              </a:spcAft>
              <a:defRPr/>
            </a:pPr>
            <a:r>
              <a:rPr lang="en-US" sz="3200" dirty="0">
                <a:latin typeface="+mn-lt"/>
                <a:cs typeface="+mn-cs"/>
              </a:rPr>
              <a:t>Colleges have three basic business models for attracting and keeping students. Two will continue to work in the next decade, and one almost certainly will not. </a:t>
            </a:r>
            <a:r>
              <a:rPr lang="en-US" b="1" i="1" dirty="0">
                <a:solidFill>
                  <a:schemeClr val="accent6"/>
                </a:solidFill>
                <a:latin typeface="+mn-lt"/>
                <a:cs typeface="+mn-cs"/>
              </a:rPr>
              <a:t>Chronicle of Higher Education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38200"/>
            <a:ext cx="7467600" cy="6223242"/>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2000" b="1" dirty="0">
                <a:latin typeface="+mn-lt"/>
                <a:cs typeface="+mn-cs"/>
              </a:rPr>
              <a:t>Research/elite </a:t>
            </a:r>
            <a:r>
              <a:rPr lang="en-US" sz="2000" dirty="0">
                <a:latin typeface="+mn-lt"/>
                <a:cs typeface="+mn-cs"/>
              </a:rPr>
              <a:t>(Strong brand, connected to international network of science and scholarship; educate many of the political and business elite; flagship), </a:t>
            </a:r>
          </a:p>
          <a:p>
            <a:pPr marL="342900" indent="-342900" fontAlgn="auto">
              <a:spcBef>
                <a:spcPts val="0"/>
              </a:spcBef>
              <a:spcAft>
                <a:spcPts val="0"/>
              </a:spcAft>
              <a:buFont typeface="+mj-lt"/>
              <a:buAutoNum type="arabicPeriod"/>
              <a:defRPr/>
            </a:pPr>
            <a:endParaRPr lang="en-US" sz="2000" b="1" dirty="0">
              <a:latin typeface="+mn-lt"/>
              <a:cs typeface="+mn-cs"/>
            </a:endParaRPr>
          </a:p>
          <a:p>
            <a:pPr marL="342900" indent="-342900" fontAlgn="auto">
              <a:spcBef>
                <a:spcPts val="0"/>
              </a:spcBef>
              <a:spcAft>
                <a:spcPts val="0"/>
              </a:spcAft>
              <a:buFont typeface="+mj-lt"/>
              <a:buAutoNum type="arabicPeriod"/>
              <a:defRPr/>
            </a:pPr>
            <a:r>
              <a:rPr lang="en-US" sz="2000" b="1" dirty="0">
                <a:latin typeface="+mn-lt"/>
                <a:cs typeface="+mn-cs"/>
              </a:rPr>
              <a:t>Convenience</a:t>
            </a:r>
            <a:r>
              <a:rPr lang="en-US" sz="2000" dirty="0">
                <a:latin typeface="+mn-lt"/>
                <a:cs typeface="+mn-cs"/>
              </a:rPr>
              <a:t> (community colleges and for-profit providers, focused on preparation for further education or for a career) </a:t>
            </a:r>
            <a:r>
              <a:rPr lang="en-US" sz="2000" dirty="0">
                <a:solidFill>
                  <a:schemeClr val="accent6"/>
                </a:solidFill>
                <a:latin typeface="+mn-lt"/>
                <a:cs typeface="+mn-cs"/>
              </a:rPr>
              <a:t>Education as a service.</a:t>
            </a:r>
          </a:p>
          <a:p>
            <a:pPr marL="342900" indent="-342900" fontAlgn="auto">
              <a:spcBef>
                <a:spcPts val="0"/>
              </a:spcBef>
              <a:spcAft>
                <a:spcPts val="0"/>
              </a:spcAft>
              <a:buFont typeface="+mj-lt"/>
              <a:buAutoNum type="arabicPeriod"/>
              <a:defRPr/>
            </a:pPr>
            <a:endParaRPr lang="en-US" sz="2000" b="1" dirty="0">
              <a:latin typeface="+mn-lt"/>
              <a:cs typeface="+mn-cs"/>
            </a:endParaRPr>
          </a:p>
          <a:p>
            <a:pPr marL="342900" indent="-342900" fontAlgn="auto">
              <a:spcBef>
                <a:spcPts val="0"/>
              </a:spcBef>
              <a:spcAft>
                <a:spcPts val="0"/>
              </a:spcAft>
              <a:buFont typeface="+mj-lt"/>
              <a:buAutoNum type="arabicPeriod"/>
              <a:defRPr/>
            </a:pPr>
            <a:r>
              <a:rPr lang="en-US" sz="2000" b="1" dirty="0">
                <a:latin typeface="+mn-lt"/>
                <a:cs typeface="+mn-cs"/>
              </a:rPr>
              <a:t>The mixed middle </a:t>
            </a:r>
            <a:r>
              <a:rPr lang="en-US" sz="2000" dirty="0">
                <a:latin typeface="+mn-lt"/>
                <a:cs typeface="+mn-cs"/>
              </a:rPr>
              <a:t>(broad education. Not kept up with distance and convenience agendas, high overhead, limited research funding, value of 4 year immersive experience, …). </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p:txBody>
      </p:sp>
      <p:pic>
        <p:nvPicPr>
          <p:cNvPr id="23555" name="Picture 5" descr="\\oclc\data\OCLCResearch\Dublin\Home\dempseyl\My Documents\My Pictures\Microsoft Clip Organizer\j0432537.png"/>
          <p:cNvPicPr>
            <a:picLocks noChangeAspect="1" noChangeArrowheads="1"/>
          </p:cNvPicPr>
          <p:nvPr/>
        </p:nvPicPr>
        <p:blipFill>
          <a:blip r:embed="rId2" cstate="print"/>
          <a:srcRect/>
          <a:stretch>
            <a:fillRect/>
          </a:stretch>
        </p:blipFill>
        <p:spPr bwMode="auto">
          <a:xfrm>
            <a:off x="7391400" y="5029200"/>
            <a:ext cx="533400" cy="533400"/>
          </a:xfrm>
          <a:prstGeom prst="rect">
            <a:avLst/>
          </a:prstGeom>
          <a:noFill/>
          <a:ln w="9525">
            <a:noFill/>
            <a:miter lim="800000"/>
            <a:headEnd/>
            <a:tailEnd/>
          </a:ln>
        </p:spPr>
      </p:pic>
      <p:pic>
        <p:nvPicPr>
          <p:cNvPr id="23556" name="Picture 4" descr="\\oclc\data\OCLCResearch\Dublin\Home\dempseyl\My Documents\My Pictures\Microsoft Clip Organizer\j0434665.wmf"/>
          <p:cNvPicPr>
            <a:picLocks noChangeAspect="1" noChangeArrowheads="1"/>
          </p:cNvPicPr>
          <p:nvPr/>
        </p:nvPicPr>
        <p:blipFill>
          <a:blip r:embed="rId3" cstate="print"/>
          <a:srcRect/>
          <a:stretch>
            <a:fillRect/>
          </a:stretch>
        </p:blipFill>
        <p:spPr bwMode="auto">
          <a:xfrm>
            <a:off x="7467600" y="1600200"/>
            <a:ext cx="685800" cy="631825"/>
          </a:xfrm>
          <a:prstGeom prst="rect">
            <a:avLst/>
          </a:prstGeom>
          <a:noFill/>
          <a:ln w="9525">
            <a:noFill/>
            <a:miter lim="800000"/>
            <a:headEnd/>
            <a:tailEnd/>
          </a:ln>
        </p:spPr>
      </p:pic>
      <p:pic>
        <p:nvPicPr>
          <p:cNvPr id="23557" name="Picture 4" descr="\\oclc\data\OCLCResearch\Dublin\Home\dempseyl\My Documents\My Pictures\Microsoft Clip Organizer\j0434665.wmf"/>
          <p:cNvPicPr>
            <a:picLocks noChangeAspect="1" noChangeArrowheads="1"/>
          </p:cNvPicPr>
          <p:nvPr/>
        </p:nvPicPr>
        <p:blipFill>
          <a:blip r:embed="rId3" cstate="print"/>
          <a:srcRect/>
          <a:stretch>
            <a:fillRect/>
          </a:stretch>
        </p:blipFill>
        <p:spPr bwMode="auto">
          <a:xfrm>
            <a:off x="7391400" y="3200400"/>
            <a:ext cx="685800" cy="631825"/>
          </a:xfrm>
          <a:prstGeom prst="rect">
            <a:avLst/>
          </a:prstGeom>
          <a:noFill/>
          <a:ln w="9525">
            <a:noFill/>
            <a:miter lim="800000"/>
            <a:headEnd/>
            <a:tailEnd/>
          </a:ln>
        </p:spPr>
      </p:pic>
      <p:sp>
        <p:nvSpPr>
          <p:cNvPr id="23558" name="TextBox 5"/>
          <p:cNvSpPr txBox="1">
            <a:spLocks noChangeArrowheads="1"/>
          </p:cNvSpPr>
          <p:nvPr/>
        </p:nvSpPr>
        <p:spPr bwMode="auto">
          <a:xfrm>
            <a:off x="914400" y="6324600"/>
            <a:ext cx="1825308" cy="299184"/>
          </a:xfrm>
          <a:prstGeom prst="rect">
            <a:avLst/>
          </a:prstGeom>
          <a:noFill/>
          <a:ln w="9525">
            <a:noFill/>
            <a:miter lim="800000"/>
            <a:headEnd/>
            <a:tailEnd/>
          </a:ln>
        </p:spPr>
        <p:txBody>
          <a:bodyPr wrap="none">
            <a:spAutoFit/>
          </a:bodyPr>
          <a:lstStyle/>
          <a:p>
            <a:r>
              <a:rPr lang="en-US" sz="1200">
                <a:latin typeface="Calibri" pitchFamily="34" charset="0"/>
              </a:rPr>
              <a:t>(vocabulary adapted - 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81000" y="381000"/>
            <a:ext cx="5429250" cy="540067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3200400" y="3609975"/>
            <a:ext cx="5715000" cy="3248025"/>
          </a:xfrm>
          <a:prstGeom prst="rect">
            <a:avLst/>
          </a:prstGeom>
          <a:noFill/>
          <a:ln w="9525">
            <a:noFill/>
            <a:miter lim="800000"/>
            <a:headEnd/>
            <a:tailEnd/>
          </a:ln>
        </p:spPr>
      </p:pic>
      <p:sp>
        <p:nvSpPr>
          <p:cNvPr id="4" name="TextBox 3"/>
          <p:cNvSpPr txBox="1"/>
          <p:nvPr/>
        </p:nvSpPr>
        <p:spPr>
          <a:xfrm>
            <a:off x="0" y="6149975"/>
            <a:ext cx="5378450" cy="708025"/>
          </a:xfrm>
          <a:prstGeom prst="rect">
            <a:avLst/>
          </a:prstGeom>
          <a:solidFill>
            <a:schemeClr val="bg1">
              <a:lumMod val="85000"/>
            </a:schemeClr>
          </a:solidFill>
        </p:spPr>
        <p:txBody>
          <a:bodyPr wrap="none">
            <a:spAutoFit/>
          </a:bodyPr>
          <a:lstStyle/>
          <a:p>
            <a:pPr fontAlgn="auto">
              <a:spcBef>
                <a:spcPts val="0"/>
              </a:spcBef>
              <a:spcAft>
                <a:spcPts val="0"/>
              </a:spcAft>
              <a:defRPr/>
            </a:pPr>
            <a:r>
              <a:rPr lang="en-US" sz="4000" dirty="0">
                <a:solidFill>
                  <a:schemeClr val="accent6"/>
                </a:solidFill>
                <a:latin typeface="+mn-lt"/>
                <a:cs typeface="+mn-cs"/>
              </a:rPr>
              <a:t>“Emerging global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185907"/>
          </a:xfrm>
          <a:prstGeom prst="rect">
            <a:avLst/>
          </a:prstGeom>
          <a:noFill/>
        </p:spPr>
        <p:txBody>
          <a:bodyPr wrap="square" rtlCol="0">
            <a:spAutoFit/>
          </a:bodyPr>
          <a:lstStyle/>
          <a:p>
            <a:r>
              <a:rPr lang="en-US" sz="1600" b="0" dirty="0" smtClean="0"/>
              <a:t>1.A scientific (</a:t>
            </a:r>
            <a:r>
              <a:rPr lang="en-US" sz="1600" b="0" i="1" dirty="0" err="1" smtClean="0"/>
              <a:t>vs</a:t>
            </a:r>
            <a:r>
              <a:rPr lang="en-US" sz="1600" b="0" dirty="0" smtClean="0"/>
              <a:t> a more humanistic) approach to the study of all things, particularly as applied to fields that are seen as directly related to social and economic progress, dominate the prestige hierarchy.</a:t>
            </a:r>
          </a:p>
          <a:p>
            <a:r>
              <a:rPr lang="en-US" sz="1600" b="0" dirty="0" smtClean="0"/>
              <a:t>2. Academic departments that embrace scientific methods to some degree, even in social sciences and humanities, are winners within individual universities.</a:t>
            </a:r>
          </a:p>
          <a:p>
            <a:r>
              <a:rPr lang="en-US" sz="1600" b="0" dirty="0" smtClean="0"/>
              <a:t>4. Graduate education, where human capital formation (instruction and teaching) and knowledge production (research) are seen as complementary rather than competitive, is easier to fit into the EGM compared with programs that demand difficult choices between these two fundamental goals of higher education.</a:t>
            </a:r>
          </a:p>
          <a:p>
            <a:r>
              <a:rPr lang="en-US" sz="1600" b="0" dirty="0" smtClean="0"/>
              <a:t>5. Disciplines that are seen as immediately useful/practical by the general public, government officials, and other decision makers are privileged over other fields. Faculty in these disciplines are often able to garner financial resources from society, thus enabling them to carry out substantial scholarly agendas greater than what can be mounted only with governmental and institutional support.</a:t>
            </a:r>
          </a:p>
          <a:p>
            <a:endParaRPr lang="en-US" dirty="0"/>
          </a:p>
        </p:txBody>
      </p:sp>
      <p:sp>
        <p:nvSpPr>
          <p:cNvPr id="3" name="TextBox 2"/>
          <p:cNvSpPr txBox="1"/>
          <p:nvPr/>
        </p:nvSpPr>
        <p:spPr>
          <a:xfrm>
            <a:off x="609600" y="5257800"/>
            <a:ext cx="7209025" cy="978729"/>
          </a:xfrm>
          <a:prstGeom prst="rect">
            <a:avLst/>
          </a:prstGeom>
          <a:noFill/>
        </p:spPr>
        <p:txBody>
          <a:bodyPr wrap="none" rtlCol="0">
            <a:spAutoFit/>
          </a:bodyPr>
          <a:lstStyle/>
          <a:p>
            <a:r>
              <a:rPr lang="en-US" sz="1600" b="0" dirty="0" smtClean="0"/>
              <a:t>The Research University in Transition: The Emerging Global </a:t>
            </a:r>
            <a:r>
              <a:rPr lang="en-US" sz="1600" b="0" dirty="0" smtClean="0"/>
              <a:t>Model</a:t>
            </a:r>
            <a:r>
              <a:rPr lang="en-US" dirty="0" smtClean="0"/>
              <a:t/>
            </a:r>
            <a:br>
              <a:rPr lang="en-US" dirty="0" smtClean="0"/>
            </a:br>
            <a:r>
              <a:rPr lang="en-US" sz="1600" b="0" dirty="0" smtClean="0"/>
              <a:t>Kathryn </a:t>
            </a:r>
            <a:r>
              <a:rPr lang="en-US" sz="1600" b="0" dirty="0" err="1" smtClean="0"/>
              <a:t>Mohrman</a:t>
            </a:r>
            <a:r>
              <a:rPr lang="en-US" sz="1600" b="0" dirty="0" smtClean="0"/>
              <a:t>, </a:t>
            </a:r>
            <a:r>
              <a:rPr lang="en-US" sz="1600" b="0" dirty="0" err="1" smtClean="0"/>
              <a:t>Wanhua</a:t>
            </a:r>
            <a:r>
              <a:rPr lang="en-US" sz="1600" b="0" dirty="0" smtClean="0"/>
              <a:t> </a:t>
            </a:r>
            <a:r>
              <a:rPr lang="en-US" sz="1600" b="0" dirty="0" smtClean="0"/>
              <a:t>Ma</a:t>
            </a:r>
            <a:r>
              <a:rPr lang="en-US" sz="1600" b="0" dirty="0" smtClean="0"/>
              <a:t> and David </a:t>
            </a:r>
            <a:r>
              <a:rPr lang="en-US" sz="1600" b="0" dirty="0" smtClean="0"/>
              <a:t>Baker</a:t>
            </a:r>
            <a:br>
              <a:rPr lang="en-US" sz="1600" b="0" dirty="0" smtClean="0"/>
            </a:br>
            <a:r>
              <a:rPr lang="en-US" sz="1600" b="0" i="1" dirty="0" smtClean="0"/>
              <a:t>Higher Education Policy</a:t>
            </a:r>
            <a:r>
              <a:rPr lang="en-US" sz="1600" b="0" dirty="0" smtClean="0"/>
              <a:t> (2008) </a:t>
            </a:r>
            <a:r>
              <a:rPr lang="en-US" sz="1600" dirty="0" smtClean="0"/>
              <a:t>21,</a:t>
            </a:r>
            <a:r>
              <a:rPr lang="en-US" sz="1600" b="0" dirty="0" smtClean="0"/>
              <a:t> 5–27. doi:10.1057/palgrave.hep.8300175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715000" y="609600"/>
            <a:ext cx="2714625" cy="5276850"/>
            <a:chOff x="5715000" y="609600"/>
            <a:chExt cx="2714625" cy="5276850"/>
          </a:xfrm>
        </p:grpSpPr>
        <p:pic>
          <p:nvPicPr>
            <p:cNvPr id="30723" name="Picture 2"/>
            <p:cNvPicPr>
              <a:picLocks noChangeAspect="1" noChangeArrowheads="1"/>
            </p:cNvPicPr>
            <p:nvPr/>
          </p:nvPicPr>
          <p:blipFill>
            <a:blip r:embed="rId2" cstate="print"/>
            <a:srcRect/>
            <a:stretch>
              <a:fillRect/>
            </a:stretch>
          </p:blipFill>
          <p:spPr bwMode="auto">
            <a:xfrm>
              <a:off x="6324600" y="609600"/>
              <a:ext cx="2105025" cy="5276850"/>
            </a:xfrm>
            <a:prstGeom prst="rect">
              <a:avLst/>
            </a:prstGeom>
            <a:noFill/>
            <a:ln w="9525">
              <a:noFill/>
              <a:miter lim="800000"/>
              <a:headEnd/>
              <a:tailEnd/>
            </a:ln>
          </p:spPr>
        </p:pic>
        <p:sp>
          <p:nvSpPr>
            <p:cNvPr id="4" name="Right Arrow 3"/>
            <p:cNvSpPr/>
            <p:nvPr/>
          </p:nvSpPr>
          <p:spPr>
            <a:xfrm>
              <a:off x="5715000" y="3657600"/>
              <a:ext cx="685800" cy="381000"/>
            </a:xfrm>
            <a:prstGeom prst="rightArrow">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4"/>
          <p:cNvSpPr txBox="1"/>
          <p:nvPr/>
        </p:nvSpPr>
        <p:spPr>
          <a:xfrm>
            <a:off x="914400" y="2514600"/>
            <a:ext cx="1492716" cy="495392"/>
          </a:xfrm>
          <a:prstGeom prst="rect">
            <a:avLst/>
          </a:prstGeom>
          <a:noFill/>
        </p:spPr>
        <p:txBody>
          <a:bodyPr wrap="none" rtlCol="0">
            <a:spAutoFit/>
          </a:bodyPr>
          <a:lstStyle/>
          <a:p>
            <a:r>
              <a:rPr lang="en-US" dirty="0" smtClean="0"/>
              <a:t>Research</a:t>
            </a:r>
            <a:endParaRPr lang="en-US" dirty="0"/>
          </a:p>
        </p:txBody>
      </p:sp>
      <p:sp>
        <p:nvSpPr>
          <p:cNvPr id="6" name="TextBox 5"/>
          <p:cNvSpPr txBox="1"/>
          <p:nvPr/>
        </p:nvSpPr>
        <p:spPr>
          <a:xfrm>
            <a:off x="914400" y="3657600"/>
            <a:ext cx="1128835" cy="495392"/>
          </a:xfrm>
          <a:prstGeom prst="rect">
            <a:avLst/>
          </a:prstGeom>
          <a:noFill/>
        </p:spPr>
        <p:txBody>
          <a:bodyPr wrap="none" rtlCol="0">
            <a:spAutoFit/>
          </a:bodyPr>
          <a:lstStyle/>
          <a:p>
            <a:r>
              <a:rPr lang="en-US" dirty="0" smtClean="0"/>
              <a:t>Middle</a:t>
            </a:r>
            <a:endParaRPr lang="en-US" dirty="0"/>
          </a:p>
        </p:txBody>
      </p:sp>
      <p:sp>
        <p:nvSpPr>
          <p:cNvPr id="7" name="TextBox 6"/>
          <p:cNvSpPr txBox="1"/>
          <p:nvPr/>
        </p:nvSpPr>
        <p:spPr>
          <a:xfrm>
            <a:off x="914400" y="4724400"/>
            <a:ext cx="2029723" cy="495392"/>
          </a:xfrm>
          <a:prstGeom prst="rect">
            <a:avLst/>
          </a:prstGeom>
          <a:noFill/>
        </p:spPr>
        <p:txBody>
          <a:bodyPr wrap="none" rtlCol="0">
            <a:spAutoFit/>
          </a:bodyPr>
          <a:lstStyle/>
          <a:p>
            <a:r>
              <a:rPr lang="en-US" dirty="0" smtClean="0"/>
              <a:t>Convenience</a:t>
            </a:r>
            <a:endParaRPr lang="en-US" dirty="0"/>
          </a:p>
        </p:txBody>
      </p:sp>
      <p:sp>
        <p:nvSpPr>
          <p:cNvPr id="8" name="Down Arrow 7"/>
          <p:cNvSpPr/>
          <p:nvPr/>
        </p:nvSpPr>
        <p:spPr bwMode="auto">
          <a:xfrm>
            <a:off x="2438400" y="3505200"/>
            <a:ext cx="381000" cy="685800"/>
          </a:xfrm>
          <a:prstGeom prst="downArrow">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9" name="Down Arrow 8"/>
          <p:cNvSpPr/>
          <p:nvPr/>
        </p:nvSpPr>
        <p:spPr bwMode="auto">
          <a:xfrm rot="10800000">
            <a:off x="2819400" y="3505200"/>
            <a:ext cx="381000" cy="685800"/>
          </a:xfrm>
          <a:prstGeom prst="downArrow">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Libs in ‘convenience’ sector</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An infrastructure </a:t>
            </a:r>
            <a:r>
              <a:rPr lang="en-US" dirty="0" smtClean="0">
                <a:solidFill>
                  <a:schemeClr val="accent6"/>
                </a:solidFill>
              </a:rPr>
              <a:t>cost</a:t>
            </a:r>
          </a:p>
          <a:p>
            <a:pPr fontAlgn="auto">
              <a:spcAft>
                <a:spcPts val="0"/>
              </a:spcAft>
              <a:buFont typeface="Arial" pitchFamily="34" charset="0"/>
              <a:buChar char="•"/>
              <a:defRPr/>
            </a:pPr>
            <a:r>
              <a:rPr lang="en-US" dirty="0" smtClean="0">
                <a:solidFill>
                  <a:schemeClr val="accent6"/>
                </a:solidFill>
              </a:rPr>
              <a:t>ROI</a:t>
            </a:r>
          </a:p>
          <a:p>
            <a:pPr fontAlgn="auto">
              <a:spcAft>
                <a:spcPts val="0"/>
              </a:spcAft>
              <a:buFont typeface="Arial" pitchFamily="34" charset="0"/>
              <a:buChar char="•"/>
              <a:defRPr/>
            </a:pPr>
            <a:r>
              <a:rPr lang="en-US" dirty="0" smtClean="0"/>
              <a:t>Make learning more </a:t>
            </a:r>
            <a:r>
              <a:rPr lang="en-US" dirty="0" smtClean="0">
                <a:solidFill>
                  <a:schemeClr val="accent6"/>
                </a:solidFill>
              </a:rPr>
              <a:t>effective</a:t>
            </a:r>
          </a:p>
          <a:p>
            <a:pPr fontAlgn="auto">
              <a:spcAft>
                <a:spcPts val="0"/>
              </a:spcAft>
              <a:buFont typeface="Arial" pitchFamily="34" charset="0"/>
              <a:buChar char="•"/>
              <a:defRPr/>
            </a:pPr>
            <a:r>
              <a:rPr lang="en-US" dirty="0" smtClean="0"/>
              <a:t>Focus on ‘</a:t>
            </a:r>
            <a:r>
              <a:rPr lang="en-US" dirty="0" smtClean="0">
                <a:solidFill>
                  <a:schemeClr val="accent6"/>
                </a:solidFill>
              </a:rPr>
              <a:t>packaged</a:t>
            </a:r>
            <a:r>
              <a:rPr lang="en-US" dirty="0" smtClean="0"/>
              <a:t> digital’ and integration with learning process</a:t>
            </a:r>
          </a:p>
          <a:p>
            <a:pPr fontAlgn="auto">
              <a:spcAft>
                <a:spcPts val="0"/>
              </a:spcAft>
              <a:buFont typeface="Arial" pitchFamily="34" charset="0"/>
              <a:buChar char="•"/>
              <a:defRPr/>
            </a:pPr>
            <a:r>
              <a:rPr lang="en-US" dirty="0" smtClean="0"/>
              <a:t>Organizational integration with learning and student support</a:t>
            </a:r>
          </a:p>
          <a:p>
            <a:pPr fontAlgn="auto">
              <a:spcAft>
                <a:spcPts val="0"/>
              </a:spcAft>
              <a:buFont typeface="Arial" pitchFamily="34" charset="0"/>
              <a:buChar char="•"/>
              <a:defRPr/>
            </a:pPr>
            <a:r>
              <a:rPr lang="en-US" dirty="0" smtClean="0"/>
              <a:t>Focused on institutional goals not on ‘community of libraries’.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‘Middle’ academic</a:t>
            </a:r>
          </a:p>
        </p:txBody>
      </p:sp>
      <p:sp>
        <p:nvSpPr>
          <p:cNvPr id="3" name="Content Placeholder 2"/>
          <p:cNvSpPr>
            <a:spLocks noGrp="1"/>
          </p:cNvSpPr>
          <p:nvPr>
            <p:ph idx="1"/>
          </p:nvPr>
        </p:nvSpPr>
        <p:spPr>
          <a:xfrm>
            <a:off x="457200" y="1295400"/>
            <a:ext cx="8229600" cy="5257800"/>
          </a:xfrm>
        </p:spPr>
        <p:txBody>
          <a:bodyPr rtlCol="0">
            <a:noAutofit/>
          </a:bodyPr>
          <a:lstStyle/>
          <a:p>
            <a:pPr fontAlgn="auto">
              <a:spcAft>
                <a:spcPts val="0"/>
              </a:spcAft>
              <a:buFont typeface="Arial" pitchFamily="34" charset="0"/>
              <a:buChar char="•"/>
              <a:defRPr/>
            </a:pPr>
            <a:r>
              <a:rPr lang="en-US" dirty="0" smtClean="0"/>
              <a:t>Make research and learning more productive</a:t>
            </a:r>
          </a:p>
          <a:p>
            <a:pPr fontAlgn="auto">
              <a:spcAft>
                <a:spcPts val="0"/>
              </a:spcAft>
              <a:buFont typeface="Arial" pitchFamily="34" charset="0"/>
              <a:buChar char="•"/>
              <a:defRPr/>
            </a:pPr>
            <a:r>
              <a:rPr lang="en-US" dirty="0" smtClean="0"/>
              <a:t>Selective local engagement around creation and </a:t>
            </a:r>
            <a:r>
              <a:rPr lang="en-US" dirty="0" err="1" smtClean="0"/>
              <a:t>curation</a:t>
            </a:r>
            <a:r>
              <a:rPr lang="en-US" dirty="0" smtClean="0"/>
              <a:t> of scholarly and learning materials </a:t>
            </a:r>
          </a:p>
          <a:p>
            <a:pPr fontAlgn="auto">
              <a:spcAft>
                <a:spcPts val="0"/>
              </a:spcAft>
              <a:buFont typeface="Arial" pitchFamily="34" charset="0"/>
              <a:buChar char="•"/>
              <a:defRPr/>
            </a:pPr>
            <a:r>
              <a:rPr lang="en-US" b="1" dirty="0" smtClean="0"/>
              <a:t>Retrospective print collections will be managed as </a:t>
            </a:r>
            <a:r>
              <a:rPr lang="en-US" b="1" dirty="0" smtClean="0">
                <a:solidFill>
                  <a:schemeClr val="accent6"/>
                </a:solidFill>
              </a:rPr>
              <a:t>a pooled resource </a:t>
            </a:r>
            <a:r>
              <a:rPr lang="en-US" b="1" dirty="0" smtClean="0"/>
              <a:t>and physically </a:t>
            </a:r>
            <a:r>
              <a:rPr lang="en-US" b="1" dirty="0" smtClean="0">
                <a:solidFill>
                  <a:schemeClr val="accent6"/>
                </a:solidFill>
              </a:rPr>
              <a:t>consolidated</a:t>
            </a:r>
            <a:r>
              <a:rPr lang="en-US" b="1" dirty="0" smtClean="0"/>
              <a:t> in large regional stores</a:t>
            </a:r>
            <a:endParaRPr lang="en-US" dirty="0" smtClean="0"/>
          </a:p>
          <a:p>
            <a:pPr fontAlgn="auto">
              <a:spcAft>
                <a:spcPts val="0"/>
              </a:spcAft>
              <a:buFont typeface="Arial" pitchFamily="34" charset="0"/>
              <a:buChar char="•"/>
              <a:defRPr/>
            </a:pPr>
            <a:r>
              <a:rPr lang="en-US" b="1" dirty="0" smtClean="0"/>
              <a:t>80+%  of library materials </a:t>
            </a:r>
            <a:r>
              <a:rPr lang="en-US" dirty="0" smtClean="0"/>
              <a:t>spending will be </a:t>
            </a:r>
            <a:r>
              <a:rPr lang="en-US" b="1" dirty="0" smtClean="0"/>
              <a:t> directed toward </a:t>
            </a:r>
            <a:r>
              <a:rPr lang="en-US" b="1" dirty="0" smtClean="0">
                <a:solidFill>
                  <a:schemeClr val="accent6"/>
                </a:solidFill>
              </a:rPr>
              <a:t>licensed </a:t>
            </a:r>
            <a:r>
              <a:rPr lang="en-US" b="1" dirty="0" smtClean="0"/>
              <a:t>electronic content </a:t>
            </a:r>
            <a:r>
              <a:rPr lang="en-US" dirty="0" smtClean="0"/>
              <a:t>distributed by a small number of large aggregators</a:t>
            </a:r>
          </a:p>
          <a:p>
            <a:pPr fontAlgn="auto">
              <a:spcAft>
                <a:spcPts val="0"/>
              </a:spcAft>
              <a:buFont typeface="Arial" pitchFamily="34" charset="0"/>
              <a:buChar char="•"/>
              <a:defRPr/>
            </a:pPr>
            <a:r>
              <a:rPr lang="en-US" dirty="0" smtClean="0"/>
              <a:t>Strong downward pressure on costs will push towards library consolidation, more ‘instrumental’ resource sharing, and a move to outsourced services. </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Research libs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accent6"/>
                </a:solidFill>
              </a:rPr>
              <a:t>A note on resources. </a:t>
            </a:r>
            <a:r>
              <a:rPr lang="en-US" dirty="0" smtClean="0"/>
              <a:t>Libraries that support doctoral education </a:t>
            </a:r>
          </a:p>
          <a:p>
            <a:pPr lvl="1" fontAlgn="auto">
              <a:spcAft>
                <a:spcPts val="0"/>
              </a:spcAft>
              <a:buFont typeface="Arial" pitchFamily="34" charset="0"/>
              <a:buChar char="–"/>
              <a:defRPr/>
            </a:pPr>
            <a:r>
              <a:rPr lang="en-US" dirty="0" smtClean="0"/>
              <a:t>&lt;20% US academic libraries but account for .. </a:t>
            </a:r>
          </a:p>
          <a:p>
            <a:pPr lvl="1" fontAlgn="auto">
              <a:spcAft>
                <a:spcPts val="0"/>
              </a:spcAft>
              <a:buFont typeface="Arial" pitchFamily="34" charset="0"/>
              <a:buChar char="–"/>
              <a:defRPr/>
            </a:pPr>
            <a:r>
              <a:rPr lang="en-US" dirty="0" smtClean="0"/>
              <a:t>&gt;50% library spending and … </a:t>
            </a:r>
          </a:p>
          <a:p>
            <a:pPr lvl="1" fontAlgn="auto">
              <a:spcAft>
                <a:spcPts val="0"/>
              </a:spcAft>
              <a:buFont typeface="Arial" pitchFamily="34" charset="0"/>
              <a:buChar char="–"/>
              <a:defRPr/>
            </a:pPr>
            <a:r>
              <a:rPr lang="en-US" dirty="0" smtClean="0"/>
              <a:t>&gt;75% of expenditures on information resources. </a:t>
            </a:r>
            <a:br>
              <a:rPr lang="en-US" dirty="0" smtClean="0"/>
            </a:br>
            <a:endParaRPr lang="en-US" dirty="0" smtClean="0"/>
          </a:p>
          <a:p>
            <a:pPr fontAlgn="auto">
              <a:spcAft>
                <a:spcPts val="0"/>
              </a:spcAft>
              <a:buFont typeface="Arial" pitchFamily="34" charset="0"/>
              <a:buChar char="•"/>
              <a:defRPr/>
            </a:pPr>
            <a:r>
              <a:rPr lang="en-US" dirty="0" smtClean="0">
                <a:solidFill>
                  <a:schemeClr val="accent6"/>
                </a:solidFill>
              </a:rPr>
              <a:t>Digital infrastructure. </a:t>
            </a:r>
          </a:p>
          <a:p>
            <a:pPr fontAlgn="auto">
              <a:spcAft>
                <a:spcPts val="0"/>
              </a:spcAft>
              <a:buFont typeface="Arial" pitchFamily="34" charset="0"/>
              <a:buChar char="•"/>
              <a:defRPr/>
            </a:pPr>
            <a:r>
              <a:rPr lang="en-US" dirty="0" smtClean="0">
                <a:solidFill>
                  <a:schemeClr val="accent6"/>
                </a:solidFill>
              </a:rPr>
              <a:t>Preservation mandate: the scholarly record. Comprehensive collections? </a:t>
            </a:r>
          </a:p>
          <a:p>
            <a:pPr fontAlgn="auto">
              <a:spcAft>
                <a:spcPts val="0"/>
              </a:spcAft>
              <a:buFont typeface="Arial" pitchFamily="34" charset="0"/>
              <a:buChar char="•"/>
              <a:defRPr/>
            </a:pPr>
            <a:r>
              <a:rPr lang="en-US" dirty="0" smtClean="0">
                <a:solidFill>
                  <a:schemeClr val="accent6"/>
                </a:solidFill>
              </a:rPr>
              <a:t>Support for scholarly resources.</a:t>
            </a:r>
          </a:p>
          <a:p>
            <a:pPr lvl="1" fontAlgn="auto">
              <a:spcAft>
                <a:spcPts val="0"/>
              </a:spcAft>
              <a:buFont typeface="Arial" pitchFamily="34" charset="0"/>
              <a:buChar char="•"/>
              <a:defRPr/>
            </a:pPr>
            <a:r>
              <a:rPr lang="en-US" dirty="0" err="1" smtClean="0">
                <a:solidFill>
                  <a:schemeClr val="accent6"/>
                </a:solidFill>
              </a:rPr>
              <a:t>Arxiv</a:t>
            </a:r>
            <a:r>
              <a:rPr lang="en-US" dirty="0" smtClean="0">
                <a:solidFill>
                  <a:schemeClr val="accent6"/>
                </a:solidFill>
              </a:rPr>
              <a:t>, Portico, … </a:t>
            </a:r>
            <a:endParaRPr lang="en-US" dirty="0" smtClean="0"/>
          </a:p>
          <a:p>
            <a:pPr fontAlgn="auto">
              <a:spcAft>
                <a:spcPts val="0"/>
              </a:spcAft>
              <a:buFont typeface="Arial" pitchFamily="34" charset="0"/>
              <a:buChar char="•"/>
              <a:defRPr/>
            </a:pPr>
            <a:r>
              <a:rPr lang="en-US" dirty="0" smtClean="0">
                <a:solidFill>
                  <a:schemeClr val="accent6"/>
                </a:solidFill>
              </a:rPr>
              <a:t>New forms of support for digital scholarship</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1.gif@01CA8944.BF1AB360"/>
          <p:cNvPicPr/>
          <p:nvPr/>
        </p:nvPicPr>
        <p:blipFill>
          <a:blip r:embed="rId2" r:link="rId3" cstate="print"/>
          <a:srcRect/>
          <a:stretch>
            <a:fillRect/>
          </a:stretch>
        </p:blipFill>
        <p:spPr bwMode="auto">
          <a:xfrm>
            <a:off x="685800" y="381000"/>
            <a:ext cx="7696200" cy="4495800"/>
          </a:xfrm>
          <a:prstGeom prst="rect">
            <a:avLst/>
          </a:prstGeom>
          <a:noFill/>
          <a:ln w="9525">
            <a:noFill/>
            <a:miter lim="800000"/>
            <a:headEnd/>
            <a:tailEnd/>
          </a:ln>
        </p:spPr>
      </p:pic>
      <p:sp>
        <p:nvSpPr>
          <p:cNvPr id="4" name="TextBox 3"/>
          <p:cNvSpPr txBox="1"/>
          <p:nvPr/>
        </p:nvSpPr>
        <p:spPr>
          <a:xfrm>
            <a:off x="685800" y="4800600"/>
            <a:ext cx="4169411" cy="338554"/>
          </a:xfrm>
          <a:prstGeom prst="rect">
            <a:avLst/>
          </a:prstGeom>
          <a:noFill/>
        </p:spPr>
        <p:txBody>
          <a:bodyPr wrap="none" rtlCol="0">
            <a:spAutoFit/>
          </a:bodyPr>
          <a:lstStyle/>
          <a:p>
            <a:r>
              <a:rPr lang="en-US" sz="1600" dirty="0" smtClean="0"/>
              <a:t>Analysis based on NCES data: Constance </a:t>
            </a:r>
            <a:r>
              <a:rPr lang="en-US" sz="1600" dirty="0" err="1" smtClean="0"/>
              <a:t>Malpas</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023223" cy="995360"/>
          </a:xfrm>
        </p:spPr>
        <p:txBody>
          <a:bodyPr/>
          <a:lstStyle/>
          <a:p>
            <a:r>
              <a:rPr lang="en-US" dirty="0" smtClean="0"/>
              <a:t>A glance at network services …</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023223" cy="995360"/>
          </a:xfrm>
        </p:spPr>
        <p:txBody>
          <a:bodyPr/>
          <a:lstStyle/>
          <a:p>
            <a:r>
              <a:rPr lang="en-US" dirty="0" smtClean="0"/>
              <a:t>Overview</a:t>
            </a:r>
            <a:endParaRPr lang="en-US" dirty="0"/>
          </a:p>
        </p:txBody>
      </p:sp>
      <p:sp>
        <p:nvSpPr>
          <p:cNvPr id="5" name="Content Placeholder 4"/>
          <p:cNvSpPr>
            <a:spLocks noGrp="1"/>
          </p:cNvSpPr>
          <p:nvPr>
            <p:ph idx="1"/>
          </p:nvPr>
        </p:nvSpPr>
        <p:spPr/>
        <p:txBody>
          <a:bodyPr/>
          <a:lstStyle/>
          <a:p>
            <a:endParaRPr lang="en-US"/>
          </a:p>
        </p:txBody>
      </p:sp>
      <p:sp>
        <p:nvSpPr>
          <p:cNvPr id="6" name="Content Placeholder 5"/>
          <p:cNvSpPr>
            <a:spLocks noGrp="1"/>
          </p:cNvSpPr>
          <p:nvPr>
            <p:ph idx="10"/>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p:cNvPicPr>
            <a:picLocks noGrp="1" noChangeAspect="1" noChangeArrowheads="1"/>
          </p:cNvPicPr>
          <p:nvPr>
            <p:ph idx="1"/>
          </p:nvPr>
        </p:nvPicPr>
        <p:blipFill>
          <a:blip r:embed="rId2" cstate="print"/>
          <a:srcRect/>
          <a:stretch>
            <a:fillRect/>
          </a:stretch>
        </p:blipFill>
        <p:spPr bwMode="auto">
          <a:xfrm>
            <a:off x="1371600" y="345800"/>
            <a:ext cx="6477000" cy="5992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p:cNvPicPr>
            <a:picLocks noGrp="1" noChangeAspect="1" noChangeArrowheads="1"/>
          </p:cNvPicPr>
          <p:nvPr>
            <p:ph idx="1"/>
          </p:nvPr>
        </p:nvPicPr>
        <p:blipFill>
          <a:blip r:embed="rId4" cstate="print"/>
          <a:srcRect/>
          <a:stretch>
            <a:fillRect/>
          </a:stretch>
        </p:blipFill>
        <p:spPr bwMode="auto">
          <a:xfrm>
            <a:off x="278473" y="838200"/>
            <a:ext cx="8587053" cy="483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Unbundling the corporation</a:t>
            </a:r>
          </a:p>
        </p:txBody>
      </p:sp>
      <p:pic>
        <p:nvPicPr>
          <p:cNvPr id="50179" name="Picture 1"/>
          <p:cNvPicPr>
            <a:picLocks noChangeAspect="1" noChangeArrowheads="1"/>
          </p:cNvPicPr>
          <p:nvPr/>
        </p:nvPicPr>
        <p:blipFill>
          <a:blip r:embed="rId3" cstate="print"/>
          <a:srcRect l="8405" t="25000" r="8405" b="6250"/>
          <a:stretch>
            <a:fillRect/>
          </a:stretch>
        </p:blipFill>
        <p:spPr bwMode="auto">
          <a:xfrm>
            <a:off x="457200" y="1030287"/>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a:solidFill>
                  <a:srgbClr val="071215"/>
                </a:solidFill>
                <a:latin typeface="Calibri" pitchFamily="34" charset="0"/>
              </a:rPr>
              <a:t>Harvard Business Review (1999)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4648200" cy="1143000"/>
          </a:xfrm>
        </p:spPr>
        <p:txBody>
          <a:bodyPr rtlCol="0">
            <a:normAutofit/>
          </a:bodyPr>
          <a:lstStyle/>
          <a:p>
            <a:pPr defTabSz="914212" fontAlgn="auto">
              <a:spcAft>
                <a:spcPts val="0"/>
              </a:spcAft>
              <a:defRPr/>
            </a:pPr>
            <a:r>
              <a:rPr lang="en-US" dirty="0" smtClean="0"/>
              <a:t>Core components </a:t>
            </a:r>
            <a:br>
              <a:rPr lang="en-US" dirty="0" smtClean="0"/>
            </a:br>
            <a:r>
              <a:rPr lang="en-US" dirty="0" smtClean="0"/>
              <a:t>of a firm</a:t>
            </a:r>
          </a:p>
        </p:txBody>
      </p:sp>
      <p:graphicFrame>
        <p:nvGraphicFramePr>
          <p:cNvPr id="2050" name="Chart 3"/>
          <p:cNvGraphicFramePr>
            <a:graphicFrameLocks/>
          </p:cNvGraphicFramePr>
          <p:nvPr/>
        </p:nvGraphicFramePr>
        <p:xfrm>
          <a:off x="1524000" y="1600200"/>
          <a:ext cx="6096000" cy="4064000"/>
        </p:xfrm>
        <a:graphic>
          <a:graphicData uri="http://schemas.openxmlformats.org/presentationml/2006/ole">
            <p:oleObj spid="_x0000_s55298" r:id="rId3" imgW="6096528" imgH="4060288" progId="Excel.Sheet.8">
              <p:embed/>
            </p:oleObj>
          </a:graphicData>
        </a:graphic>
      </p:graphicFrame>
      <p:sp>
        <p:nvSpPr>
          <p:cNvPr id="2052" name="TextBox 4"/>
          <p:cNvSpPr txBox="1">
            <a:spLocks noChangeArrowheads="1"/>
          </p:cNvSpPr>
          <p:nvPr/>
        </p:nvSpPr>
        <p:spPr bwMode="auto">
          <a:xfrm>
            <a:off x="3009900" y="2286000"/>
            <a:ext cx="1714500" cy="1344320"/>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Customer</a:t>
            </a:r>
          </a:p>
          <a:p>
            <a:pPr defTabSz="912813"/>
            <a:r>
              <a:rPr lang="en-US" sz="1800" dirty="0">
                <a:solidFill>
                  <a:srgbClr val="FFFFFF"/>
                </a:solidFill>
                <a:latin typeface="Calibri" pitchFamily="34" charset="0"/>
              </a:rPr>
              <a:t>Relationship</a:t>
            </a:r>
          </a:p>
          <a:p>
            <a:pPr defTabSz="912813"/>
            <a:r>
              <a:rPr lang="en-US" sz="1800" dirty="0">
                <a:solidFill>
                  <a:srgbClr val="FFFFFF"/>
                </a:solidFill>
                <a:latin typeface="Calibri" pitchFamily="34" charset="0"/>
              </a:rPr>
              <a:t>Management </a:t>
            </a:r>
          </a:p>
        </p:txBody>
      </p:sp>
      <p:sp>
        <p:nvSpPr>
          <p:cNvPr id="2053" name="TextBox 5"/>
          <p:cNvSpPr txBox="1">
            <a:spLocks noChangeArrowheads="1"/>
          </p:cNvSpPr>
          <p:nvPr/>
        </p:nvSpPr>
        <p:spPr bwMode="auto">
          <a:xfrm>
            <a:off x="4724400" y="2667000"/>
            <a:ext cx="1571625" cy="734923"/>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Product Innovation</a:t>
            </a:r>
          </a:p>
        </p:txBody>
      </p:sp>
      <p:sp>
        <p:nvSpPr>
          <p:cNvPr id="2054" name="TextBox 6"/>
          <p:cNvSpPr txBox="1">
            <a:spLocks noChangeArrowheads="1"/>
          </p:cNvSpPr>
          <p:nvPr/>
        </p:nvSpPr>
        <p:spPr bwMode="auto">
          <a:xfrm>
            <a:off x="3733800" y="4495800"/>
            <a:ext cx="1752600" cy="400050"/>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Infrastructure</a:t>
            </a:r>
          </a:p>
        </p:txBody>
      </p:sp>
      <p:sp>
        <p:nvSpPr>
          <p:cNvPr id="2055" name="TextBox 7"/>
          <p:cNvSpPr txBox="1">
            <a:spLocks noChangeArrowheads="1"/>
          </p:cNvSpPr>
          <p:nvPr/>
        </p:nvSpPr>
        <p:spPr bwMode="auto">
          <a:xfrm>
            <a:off x="5214938" y="4875213"/>
            <a:ext cx="3697287" cy="1446212"/>
          </a:xfrm>
          <a:prstGeom prst="rect">
            <a:avLst/>
          </a:prstGeom>
          <a:noFill/>
          <a:ln w="9525">
            <a:noFill/>
            <a:miter lim="800000"/>
            <a:headEnd/>
            <a:tailEnd/>
          </a:ln>
        </p:spPr>
        <p:txBody>
          <a:bodyPr lIns="91416" tIns="45709" rIns="91416" bIns="45709">
            <a:spAutoFit/>
          </a:bodyPr>
          <a:lstStyle/>
          <a:p>
            <a:pPr defTabSz="912813"/>
            <a:r>
              <a:rPr lang="en-US" sz="2200">
                <a:solidFill>
                  <a:srgbClr val="071215"/>
                </a:solidFill>
                <a:latin typeface="Calibri" pitchFamily="34" charset="0"/>
              </a:rPr>
              <a:t>Back office capacities that</a:t>
            </a:r>
          </a:p>
          <a:p>
            <a:pPr defTabSz="912813"/>
            <a:r>
              <a:rPr lang="en-US" sz="2200">
                <a:solidFill>
                  <a:srgbClr val="071215"/>
                </a:solidFill>
                <a:latin typeface="Calibri" pitchFamily="34" charset="0"/>
              </a:rPr>
              <a:t>support day-to-day operations</a:t>
            </a:r>
          </a:p>
          <a:p>
            <a:pPr defTabSz="912813"/>
            <a:r>
              <a:rPr lang="en-US" sz="2200">
                <a:solidFill>
                  <a:srgbClr val="071215"/>
                </a:solidFill>
                <a:latin typeface="Calibri" pitchFamily="34" charset="0"/>
              </a:rPr>
              <a:t>“Routinized” workflows</a:t>
            </a:r>
          </a:p>
          <a:p>
            <a:pPr defTabSz="912813"/>
            <a:r>
              <a:rPr lang="en-US" sz="2200">
                <a:solidFill>
                  <a:srgbClr val="071215"/>
                </a:solidFill>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a:solidFill>
                  <a:srgbClr val="071215"/>
                </a:solidFill>
                <a:latin typeface="Calibri" pitchFamily="34" charset="0"/>
              </a:rPr>
              <a:t>Develop new products and</a:t>
            </a:r>
          </a:p>
          <a:p>
            <a:pPr defTabSz="912813"/>
            <a:r>
              <a:rPr lang="en-US" sz="2200">
                <a:solidFill>
                  <a:srgbClr val="071215"/>
                </a:solidFill>
                <a:latin typeface="Calibri" pitchFamily="34" charset="0"/>
              </a:rPr>
              <a:t>services and bring them to</a:t>
            </a:r>
          </a:p>
          <a:p>
            <a:pPr defTabSz="912813"/>
            <a:r>
              <a:rPr lang="en-US" sz="2200">
                <a:solidFill>
                  <a:srgbClr val="071215"/>
                </a:solidFill>
                <a:latin typeface="Calibri" pitchFamily="34" charset="0"/>
              </a:rPr>
              <a:t>market</a:t>
            </a:r>
          </a:p>
          <a:p>
            <a:pPr defTabSz="912813"/>
            <a:r>
              <a:rPr lang="en-US" sz="2200">
                <a:solidFill>
                  <a:srgbClr val="071215"/>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a:solidFill>
                  <a:srgbClr val="071215"/>
                </a:solidFill>
                <a:latin typeface="Calibri" pitchFamily="34" charset="0"/>
              </a:rPr>
              <a:t>Attracting and building relationships with customers</a:t>
            </a:r>
          </a:p>
          <a:p>
            <a:pPr defTabSz="912813"/>
            <a:r>
              <a:rPr lang="en-US" sz="2200">
                <a:solidFill>
                  <a:srgbClr val="071215"/>
                </a:solidFill>
                <a:latin typeface="Calibri" pitchFamily="34" charset="0"/>
              </a:rPr>
              <a:t>“Service-oriented”, customization</a:t>
            </a:r>
          </a:p>
          <a:p>
            <a:pPr defTabSz="912813"/>
            <a:r>
              <a:rPr lang="en-US" sz="2200">
                <a:solidFill>
                  <a:srgbClr val="071215"/>
                </a:solidFill>
                <a:latin typeface="Calibri" pitchFamily="34" charset="0"/>
              </a:rPr>
              <a:t>Economies of scope important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eBooks for iPhone, Blackberry or Palm Pre - KOBO"/>
          <p:cNvPicPr>
            <a:picLocks noChangeAspect="1" noChangeArrowheads="1"/>
          </p:cNvPicPr>
          <p:nvPr/>
        </p:nvPicPr>
        <p:blipFill>
          <a:blip r:embed="rId2" cstate="print"/>
          <a:srcRect/>
          <a:stretch>
            <a:fillRect/>
          </a:stretch>
        </p:blipFill>
        <p:spPr bwMode="auto">
          <a:xfrm>
            <a:off x="4724400" y="4038600"/>
            <a:ext cx="984737" cy="533400"/>
          </a:xfrm>
          <a:prstGeom prst="rect">
            <a:avLst/>
          </a:prstGeom>
          <a:noFill/>
        </p:spPr>
      </p:pic>
      <p:pic>
        <p:nvPicPr>
          <p:cNvPr id="3076" name="Picture 4" descr="chapters.indigo.ca - Canadian online bookstore: Books, DVDs, Toys, Games, Music"/>
          <p:cNvPicPr>
            <a:picLocks noChangeAspect="1" noChangeArrowheads="1"/>
          </p:cNvPicPr>
          <p:nvPr/>
        </p:nvPicPr>
        <p:blipFill>
          <a:blip r:embed="rId3" cstate="print"/>
          <a:srcRect/>
          <a:stretch>
            <a:fillRect/>
          </a:stretch>
        </p:blipFill>
        <p:spPr bwMode="auto">
          <a:xfrm>
            <a:off x="6172200" y="914400"/>
            <a:ext cx="2266950" cy="561975"/>
          </a:xfrm>
          <a:prstGeom prst="rect">
            <a:avLst/>
          </a:prstGeom>
          <a:noFill/>
        </p:spPr>
      </p:pic>
      <p:pic>
        <p:nvPicPr>
          <p:cNvPr id="3077" name="Picture 5"/>
          <p:cNvPicPr>
            <a:picLocks noChangeAspect="1" noChangeArrowheads="1"/>
          </p:cNvPicPr>
          <p:nvPr/>
        </p:nvPicPr>
        <p:blipFill>
          <a:blip r:embed="rId4" cstate="print"/>
          <a:srcRect/>
          <a:stretch>
            <a:fillRect/>
          </a:stretch>
        </p:blipFill>
        <p:spPr bwMode="auto">
          <a:xfrm>
            <a:off x="7086600" y="1981200"/>
            <a:ext cx="1733550" cy="609600"/>
          </a:xfrm>
          <a:prstGeom prst="rect">
            <a:avLst/>
          </a:prstGeom>
          <a:noFill/>
          <a:ln w="9525">
            <a:noFill/>
            <a:miter lim="800000"/>
            <a:headEnd/>
            <a:tailEnd/>
          </a:ln>
        </p:spPr>
      </p:pic>
      <p:pic>
        <p:nvPicPr>
          <p:cNvPr id="3079" name="Picture 7" descr="Barnes &amp; Noble"/>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pic>
        <p:nvPicPr>
          <p:cNvPr id="3081" name="Picture 9" descr="Barnes &amp; Noble"/>
          <p:cNvPicPr>
            <a:picLocks noChangeAspect="1" noChangeArrowheads="1"/>
          </p:cNvPicPr>
          <p:nvPr/>
        </p:nvPicPr>
        <p:blipFill>
          <a:blip r:embed="rId5"/>
          <a:srcRect/>
          <a:stretch>
            <a:fillRect/>
          </a:stretch>
        </p:blipFill>
        <p:spPr bwMode="auto">
          <a:xfrm>
            <a:off x="155575" y="-136525"/>
            <a:ext cx="9525" cy="9525"/>
          </a:xfrm>
          <a:prstGeom prst="rect">
            <a:avLst/>
          </a:prstGeom>
          <a:noFill/>
        </p:spPr>
      </p:pic>
      <p:pic>
        <p:nvPicPr>
          <p:cNvPr id="3082" name="Picture 10"/>
          <p:cNvPicPr>
            <a:picLocks noChangeAspect="1" noChangeArrowheads="1"/>
          </p:cNvPicPr>
          <p:nvPr/>
        </p:nvPicPr>
        <p:blipFill>
          <a:blip r:embed="rId6" cstate="print"/>
          <a:srcRect/>
          <a:stretch>
            <a:fillRect/>
          </a:stretch>
        </p:blipFill>
        <p:spPr bwMode="auto">
          <a:xfrm>
            <a:off x="4800600" y="1600200"/>
            <a:ext cx="2057400" cy="390525"/>
          </a:xfrm>
          <a:prstGeom prst="rect">
            <a:avLst/>
          </a:prstGeom>
          <a:noFill/>
          <a:ln w="9525">
            <a:noFill/>
            <a:miter lim="800000"/>
            <a:headEnd/>
            <a:tailEnd/>
          </a:ln>
        </p:spPr>
      </p:pic>
      <p:pic>
        <p:nvPicPr>
          <p:cNvPr id="3083" name="Picture 11"/>
          <p:cNvPicPr>
            <a:picLocks noChangeAspect="1" noChangeArrowheads="1"/>
          </p:cNvPicPr>
          <p:nvPr/>
        </p:nvPicPr>
        <p:blipFill>
          <a:blip r:embed="rId7" cstate="print"/>
          <a:srcRect/>
          <a:stretch>
            <a:fillRect/>
          </a:stretch>
        </p:blipFill>
        <p:spPr bwMode="auto">
          <a:xfrm>
            <a:off x="6324600" y="4038600"/>
            <a:ext cx="1085491" cy="381000"/>
          </a:xfrm>
          <a:prstGeom prst="rect">
            <a:avLst/>
          </a:prstGeom>
          <a:noFill/>
          <a:ln w="9525">
            <a:noFill/>
            <a:miter lim="800000"/>
            <a:headEnd/>
            <a:tailEnd/>
          </a:ln>
        </p:spPr>
      </p:pic>
      <p:pic>
        <p:nvPicPr>
          <p:cNvPr id="3084" name="Picture 12"/>
          <p:cNvPicPr>
            <a:picLocks noChangeAspect="1" noChangeArrowheads="1"/>
          </p:cNvPicPr>
          <p:nvPr/>
        </p:nvPicPr>
        <p:blipFill>
          <a:blip r:embed="rId8" cstate="print"/>
          <a:srcRect/>
          <a:stretch>
            <a:fillRect/>
          </a:stretch>
        </p:blipFill>
        <p:spPr bwMode="auto">
          <a:xfrm>
            <a:off x="6477000" y="3200400"/>
            <a:ext cx="1619250" cy="457200"/>
          </a:xfrm>
          <a:prstGeom prst="rect">
            <a:avLst/>
          </a:prstGeom>
          <a:noFill/>
          <a:ln w="9525">
            <a:noFill/>
            <a:miter lim="800000"/>
            <a:headEnd/>
            <a:tailEnd/>
          </a:ln>
        </p:spPr>
      </p:pic>
      <p:pic>
        <p:nvPicPr>
          <p:cNvPr id="3085" name="Picture 13"/>
          <p:cNvPicPr>
            <a:picLocks noChangeAspect="1" noChangeArrowheads="1"/>
          </p:cNvPicPr>
          <p:nvPr/>
        </p:nvPicPr>
        <p:blipFill>
          <a:blip r:embed="rId9" cstate="print"/>
          <a:srcRect/>
          <a:stretch>
            <a:fillRect/>
          </a:stretch>
        </p:blipFill>
        <p:spPr bwMode="auto">
          <a:xfrm>
            <a:off x="6934200" y="4648200"/>
            <a:ext cx="1554480" cy="317241"/>
          </a:xfrm>
          <a:prstGeom prst="rect">
            <a:avLst/>
          </a:prstGeom>
          <a:noFill/>
          <a:ln w="9525">
            <a:noFill/>
            <a:miter lim="800000"/>
            <a:headEnd/>
            <a:tailEnd/>
          </a:ln>
        </p:spPr>
      </p:pic>
      <p:pic>
        <p:nvPicPr>
          <p:cNvPr id="3086" name="Picture 14"/>
          <p:cNvPicPr>
            <a:picLocks noChangeAspect="1" noChangeArrowheads="1"/>
          </p:cNvPicPr>
          <p:nvPr/>
        </p:nvPicPr>
        <p:blipFill>
          <a:blip r:embed="rId10" cstate="print"/>
          <a:srcRect/>
          <a:stretch>
            <a:fillRect/>
          </a:stretch>
        </p:blipFill>
        <p:spPr bwMode="auto">
          <a:xfrm>
            <a:off x="4800600" y="5029200"/>
            <a:ext cx="2190750" cy="990600"/>
          </a:xfrm>
          <a:prstGeom prst="rect">
            <a:avLst/>
          </a:prstGeom>
          <a:noFill/>
          <a:ln w="9525">
            <a:noFill/>
            <a:miter lim="800000"/>
            <a:headEnd/>
            <a:tailEnd/>
          </a:ln>
        </p:spPr>
      </p:pic>
      <p:pic>
        <p:nvPicPr>
          <p:cNvPr id="3088" name="Picture 16" descr="[independent+bookshops.jpg]"/>
          <p:cNvPicPr>
            <a:picLocks noChangeAspect="1" noChangeArrowheads="1"/>
          </p:cNvPicPr>
          <p:nvPr/>
        </p:nvPicPr>
        <p:blipFill>
          <a:blip r:embed="rId11" cstate="print"/>
          <a:srcRect/>
          <a:stretch>
            <a:fillRect/>
          </a:stretch>
        </p:blipFill>
        <p:spPr bwMode="auto">
          <a:xfrm>
            <a:off x="0" y="0"/>
            <a:ext cx="4578494" cy="6858000"/>
          </a:xfrm>
          <a:prstGeom prst="rect">
            <a:avLst/>
          </a:prstGeom>
          <a:noFill/>
        </p:spPr>
      </p:pic>
      <p:pic>
        <p:nvPicPr>
          <p:cNvPr id="3090" name="Picture 18" descr="Walmart - Save Money. Live Better."/>
          <p:cNvPicPr>
            <a:picLocks noChangeAspect="1" noChangeArrowheads="1"/>
          </p:cNvPicPr>
          <p:nvPr/>
        </p:nvPicPr>
        <p:blipFill>
          <a:blip r:embed="rId12" cstate="print"/>
          <a:srcRect/>
          <a:stretch>
            <a:fillRect/>
          </a:stretch>
        </p:blipFill>
        <p:spPr bwMode="auto">
          <a:xfrm>
            <a:off x="5029200" y="2286000"/>
            <a:ext cx="1381125" cy="590551"/>
          </a:xfrm>
          <a:prstGeom prst="rect">
            <a:avLst/>
          </a:prstGeom>
          <a:noFill/>
        </p:spPr>
      </p:pic>
      <p:pic>
        <p:nvPicPr>
          <p:cNvPr id="3092" name="Picture 20" descr="The Tor.com Store"/>
          <p:cNvPicPr>
            <a:picLocks noChangeAspect="1" noChangeArrowheads="1"/>
          </p:cNvPicPr>
          <p:nvPr/>
        </p:nvPicPr>
        <p:blipFill>
          <a:blip r:embed="rId13" cstate="print"/>
          <a:srcRect/>
          <a:stretch>
            <a:fillRect/>
          </a:stretch>
        </p:blipFill>
        <p:spPr bwMode="auto">
          <a:xfrm>
            <a:off x="6172200" y="6096000"/>
            <a:ext cx="2819400" cy="276225"/>
          </a:xfrm>
          <a:prstGeom prst="rect">
            <a:avLst/>
          </a:prstGeom>
          <a:noFill/>
        </p:spPr>
      </p:pic>
      <p:sp>
        <p:nvSpPr>
          <p:cNvPr id="15" name="TextBox 14"/>
          <p:cNvSpPr txBox="1"/>
          <p:nvPr/>
        </p:nvSpPr>
        <p:spPr>
          <a:xfrm>
            <a:off x="0" y="6396335"/>
            <a:ext cx="2855141" cy="461665"/>
          </a:xfrm>
          <a:prstGeom prst="rect">
            <a:avLst/>
          </a:prstGeom>
          <a:solidFill>
            <a:schemeClr val="bg1"/>
          </a:solidFill>
        </p:spPr>
        <p:txBody>
          <a:bodyPr wrap="none" rtlCol="0">
            <a:spAutoFit/>
          </a:bodyPr>
          <a:lstStyle/>
          <a:p>
            <a:r>
              <a:rPr lang="en-US" sz="1200" dirty="0" smtClean="0">
                <a:hlinkClick r:id="rId14"/>
              </a:rPr>
              <a:t>http://www.bookstoreguide.org/2009/07/</a:t>
            </a:r>
            <a:br>
              <a:rPr lang="en-US" sz="1200" dirty="0" smtClean="0">
                <a:hlinkClick r:id="rId14"/>
              </a:rPr>
            </a:br>
            <a:r>
              <a:rPr lang="en-US" sz="1200" dirty="0" smtClean="0">
                <a:hlinkClick r:id="rId14"/>
              </a:rPr>
              <a:t>independent-bookstores-in-danger-of.html</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at scale</a:t>
            </a:r>
            <a:endParaRPr lang="en-US" dirty="0"/>
          </a:p>
        </p:txBody>
      </p:sp>
      <p:sp>
        <p:nvSpPr>
          <p:cNvPr id="3" name="Content Placeholder 2"/>
          <p:cNvSpPr>
            <a:spLocks noGrp="1"/>
          </p:cNvSpPr>
          <p:nvPr>
            <p:ph idx="1"/>
          </p:nvPr>
        </p:nvSpPr>
        <p:spPr/>
        <p:txBody>
          <a:bodyPr>
            <a:normAutofit/>
          </a:bodyPr>
          <a:lstStyle/>
          <a:p>
            <a:r>
              <a:rPr lang="en-US" dirty="0" smtClean="0"/>
              <a:t>Network encourages efficiencies of </a:t>
            </a:r>
            <a:r>
              <a:rPr lang="en-US" b="1" dirty="0" smtClean="0">
                <a:solidFill>
                  <a:schemeClr val="accent6"/>
                </a:solidFill>
              </a:rPr>
              <a:t>scale</a:t>
            </a:r>
          </a:p>
          <a:p>
            <a:r>
              <a:rPr lang="en-US" dirty="0" smtClean="0"/>
              <a:t>Amazon and Netflix: network companies</a:t>
            </a:r>
          </a:p>
          <a:p>
            <a:pPr lvl="1"/>
            <a:r>
              <a:rPr lang="en-US" dirty="0" smtClean="0"/>
              <a:t>Phase 1: discovery and request: electronic</a:t>
            </a:r>
          </a:p>
          <a:p>
            <a:pPr lvl="1"/>
            <a:r>
              <a:rPr lang="en-US" dirty="0" smtClean="0"/>
              <a:t>Phase 2: discovery, request, </a:t>
            </a:r>
            <a:r>
              <a:rPr lang="en-US" dirty="0" err="1" smtClean="0"/>
              <a:t>fulfilment</a:t>
            </a:r>
            <a:r>
              <a:rPr lang="en-US" dirty="0" smtClean="0"/>
              <a:t>: electronic</a:t>
            </a:r>
          </a:p>
          <a:p>
            <a:pPr lvl="1"/>
            <a:r>
              <a:rPr lang="en-US" dirty="0" smtClean="0"/>
              <a:t>Disrupted business areas</a:t>
            </a:r>
          </a:p>
          <a:p>
            <a:r>
              <a:rPr lang="en-US" dirty="0" smtClean="0"/>
              <a:t>Context and community: rich analytics drive richer experiences</a:t>
            </a:r>
          </a:p>
          <a:p>
            <a:r>
              <a:rPr lang="en-US" dirty="0" smtClean="0"/>
              <a:t>“The scalability of access”: stronger gravitational attraction at network level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4648200"/>
            <a:ext cx="4738798" cy="1865126"/>
          </a:xfrm>
          <a:prstGeom prst="rect">
            <a:avLst/>
          </a:prstGeom>
          <a:noFill/>
        </p:spPr>
        <p:txBody>
          <a:bodyPr wrap="none">
            <a:spAutoFit/>
          </a:bodyPr>
          <a:lstStyle/>
          <a:p>
            <a:pPr algn="ctr" rtl="0" fontAlgn="base">
              <a:lnSpc>
                <a:spcPct val="120000"/>
              </a:lnSpc>
              <a:spcBef>
                <a:spcPct val="50000"/>
              </a:spcBef>
              <a:spcAft>
                <a:spcPct val="0"/>
              </a:spcAft>
              <a:defRPr/>
            </a:pPr>
            <a:r>
              <a:rPr lang="en-US" sz="2400" b="1" kern="1200" dirty="0" smtClean="0">
                <a:solidFill>
                  <a:schemeClr val="accent6"/>
                </a:solidFill>
                <a:latin typeface="Trebuchet MS" pitchFamily="34" charset="0"/>
                <a:ea typeface="+mn-ea"/>
                <a:cs typeface="+mn-cs"/>
              </a:rPr>
              <a:t>Consumption </a:t>
            </a:r>
            <a:br>
              <a:rPr lang="en-US" sz="2400" b="1" kern="1200" dirty="0" smtClean="0">
                <a:solidFill>
                  <a:schemeClr val="accent6"/>
                </a:solidFill>
                <a:latin typeface="Trebuchet MS" pitchFamily="34" charset="0"/>
                <a:ea typeface="+mn-ea"/>
                <a:cs typeface="+mn-cs"/>
              </a:rPr>
            </a:br>
            <a:r>
              <a:rPr lang="en-US" sz="2400" b="1" kern="1200" dirty="0" smtClean="0">
                <a:solidFill>
                  <a:schemeClr val="accent6"/>
                </a:solidFill>
                <a:latin typeface="Trebuchet MS" pitchFamily="34" charset="0"/>
                <a:ea typeface="+mn-ea"/>
                <a:cs typeface="+mn-cs"/>
              </a:rPr>
              <a:t>gives way to </a:t>
            </a:r>
            <a:br>
              <a:rPr lang="en-US" sz="2400" b="1" kern="1200" dirty="0" smtClean="0">
                <a:solidFill>
                  <a:schemeClr val="accent6"/>
                </a:solidFill>
                <a:latin typeface="Trebuchet MS" pitchFamily="34" charset="0"/>
                <a:ea typeface="+mn-ea"/>
                <a:cs typeface="+mn-cs"/>
              </a:rPr>
            </a:br>
            <a:r>
              <a:rPr lang="en-US" sz="2400" b="1" kern="1200" dirty="0" smtClean="0">
                <a:solidFill>
                  <a:schemeClr val="accent6"/>
                </a:solidFill>
                <a:latin typeface="Trebuchet MS" pitchFamily="34" charset="0"/>
                <a:ea typeface="+mn-ea"/>
                <a:cs typeface="+mn-cs"/>
              </a:rPr>
              <a:t>consumption, creation, context</a:t>
            </a:r>
            <a:r>
              <a:rPr lang="en-US" sz="2400" b="1" kern="1200" dirty="0">
                <a:solidFill>
                  <a:srgbClr val="000000"/>
                </a:solidFill>
                <a:latin typeface="Trebuchet MS" pitchFamily="34" charset="0"/>
                <a:ea typeface="+mn-ea"/>
                <a:cs typeface="+mn-cs"/>
              </a:rPr>
              <a:t/>
            </a:r>
            <a:br>
              <a:rPr lang="en-US" sz="2400" b="1" kern="1200" dirty="0">
                <a:solidFill>
                  <a:srgbClr val="000000"/>
                </a:solidFill>
                <a:latin typeface="Trebuchet MS" pitchFamily="34" charset="0"/>
                <a:ea typeface="+mn-ea"/>
                <a:cs typeface="+mn-cs"/>
              </a:rPr>
            </a:br>
            <a:endParaRPr lang="en-US" sz="2400" b="1" kern="1200" dirty="0">
              <a:solidFill>
                <a:srgbClr val="000000"/>
              </a:solidFill>
              <a:latin typeface="Trebuchet MS" pitchFamily="34" charset="0"/>
              <a:ea typeface="+mn-ea"/>
              <a:cs typeface="+mn-cs"/>
            </a:endParaRPr>
          </a:p>
        </p:txBody>
      </p:sp>
      <p:sp>
        <p:nvSpPr>
          <p:cNvPr id="6" name="TextBox 5"/>
          <p:cNvSpPr txBox="1"/>
          <p:nvPr/>
        </p:nvSpPr>
        <p:spPr>
          <a:xfrm>
            <a:off x="990600" y="2590800"/>
            <a:ext cx="6770688" cy="1825625"/>
          </a:xfrm>
          <a:prstGeom prst="rect">
            <a:avLst/>
          </a:prstGeom>
          <a:noFill/>
        </p:spPr>
        <p:txBody>
          <a:bodyPr wrap="none">
            <a:spAutoFit/>
          </a:bodyPr>
          <a:lstStyle/>
          <a:p>
            <a:pPr algn="ctr" rtl="0" fontAlgn="base">
              <a:lnSpc>
                <a:spcPct val="120000"/>
              </a:lnSpc>
              <a:spcBef>
                <a:spcPct val="50000"/>
              </a:spcBef>
              <a:spcAft>
                <a:spcPct val="0"/>
              </a:spcAft>
              <a:defRPr/>
            </a:pPr>
            <a:r>
              <a:rPr lang="en-US" sz="2400" b="1" kern="1200" dirty="0">
                <a:solidFill>
                  <a:srgbClr val="000000"/>
                </a:solidFill>
                <a:latin typeface="Trebuchet MS" pitchFamily="34" charset="0"/>
                <a:ea typeface="+mn-ea"/>
                <a:cs typeface="+mn-cs"/>
              </a:rPr>
              <a:t>Attention switch</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Then:</a:t>
            </a:r>
            <a:r>
              <a:rPr lang="en-US" sz="2400" b="1" kern="1200" dirty="0">
                <a:solidFill>
                  <a:srgbClr val="000000"/>
                </a:solidFill>
                <a:latin typeface="Trebuchet MS" pitchFamily="34" charset="0"/>
                <a:ea typeface="+mn-ea"/>
                <a:cs typeface="+mn-cs"/>
              </a:rPr>
              <a:t> Resources scarce; attention abundant. </a:t>
            </a:r>
            <a:br>
              <a:rPr lang="en-US" sz="2400" b="1" kern="1200" dirty="0">
                <a:solidFill>
                  <a:srgbClr val="000000"/>
                </a:solidFill>
                <a:latin typeface="Trebuchet MS" pitchFamily="34" charset="0"/>
                <a:ea typeface="+mn-ea"/>
                <a:cs typeface="+mn-cs"/>
              </a:rPr>
            </a:br>
            <a:r>
              <a:rPr lang="en-US" sz="2400" kern="1200" dirty="0">
                <a:solidFill>
                  <a:srgbClr val="E76A00"/>
                </a:solidFill>
                <a:latin typeface="Trebuchet MS" pitchFamily="34" charset="0"/>
                <a:ea typeface="+mn-ea"/>
                <a:cs typeface="+mn-cs"/>
              </a:rPr>
              <a:t>Now: </a:t>
            </a:r>
            <a:r>
              <a:rPr lang="en-US" sz="2400" b="1" kern="1200" dirty="0">
                <a:solidFill>
                  <a:srgbClr val="000000"/>
                </a:solidFill>
                <a:latin typeface="Trebuchet MS" pitchFamily="34" charset="0"/>
                <a:ea typeface="+mn-ea"/>
                <a:cs typeface="+mn-cs"/>
              </a:rPr>
              <a:t>Attention scarce; resources abundant.</a:t>
            </a:r>
            <a:br>
              <a:rPr lang="en-US" sz="2400" b="1" kern="1200" dirty="0">
                <a:solidFill>
                  <a:srgbClr val="000000"/>
                </a:solidFill>
                <a:latin typeface="Trebuchet MS" pitchFamily="34" charset="0"/>
                <a:ea typeface="+mn-ea"/>
                <a:cs typeface="+mn-cs"/>
              </a:rPr>
            </a:br>
            <a:endParaRPr lang="en-US" sz="2400" b="1" kern="1200" dirty="0">
              <a:solidFill>
                <a:srgbClr val="000000"/>
              </a:solidFill>
              <a:latin typeface="Trebuchet MS" pitchFamily="34" charset="0"/>
              <a:ea typeface="+mn-ea"/>
              <a:cs typeface="+mn-cs"/>
            </a:endParaRPr>
          </a:p>
        </p:txBody>
      </p:sp>
      <p:sp>
        <p:nvSpPr>
          <p:cNvPr id="7" name="Rectangle 6"/>
          <p:cNvSpPr/>
          <p:nvPr/>
        </p:nvSpPr>
        <p:spPr>
          <a:xfrm>
            <a:off x="2286000" y="457200"/>
            <a:ext cx="4572000" cy="1865126"/>
          </a:xfrm>
          <a:prstGeom prst="rect">
            <a:avLst/>
          </a:prstGeom>
        </p:spPr>
        <p:txBody>
          <a:bodyPr>
            <a:spAutoFit/>
          </a:bodyPr>
          <a:lstStyle/>
          <a:p>
            <a:r>
              <a:rPr lang="en-US" b="0" dirty="0" smtClean="0">
                <a:solidFill>
                  <a:schemeClr val="accent6"/>
                </a:solidFill>
              </a:rPr>
              <a:t>"The 20th century was about sorting out supply," Potter says. "The 21st is going to be about sorting out demand." </a:t>
            </a:r>
            <a:endParaRPr lang="en-US" dirty="0">
              <a:solidFill>
                <a:schemeClr val="accent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85800"/>
            <a:ext cx="7467600" cy="6888039"/>
          </a:xfrm>
          <a:prstGeom prst="rect">
            <a:avLst/>
          </a:prstGeom>
          <a:noFill/>
        </p:spPr>
        <p:txBody>
          <a:bodyPr wrap="square" rtlCol="0">
            <a:spAutoFit/>
          </a:bodyPr>
          <a:lstStyle/>
          <a:p>
            <a:r>
              <a:rPr lang="en-US" sz="2000" dirty="0" smtClean="0"/>
              <a:t>But we haven’t ever had </a:t>
            </a:r>
            <a:r>
              <a:rPr lang="en-US" sz="2000" b="1" dirty="0" smtClean="0">
                <a:solidFill>
                  <a:schemeClr val="tx1">
                    <a:lumMod val="50000"/>
                  </a:schemeClr>
                </a:solidFill>
              </a:rPr>
              <a:t>the scalability of access </a:t>
            </a:r>
            <a:r>
              <a:rPr lang="en-US" sz="2000" dirty="0" smtClean="0"/>
              <a:t>that we have today. </a:t>
            </a:r>
            <a:br>
              <a:rPr lang="en-US" sz="2000" dirty="0" smtClean="0"/>
            </a:br>
            <a:r>
              <a:rPr lang="en-US" sz="2000" dirty="0" smtClean="0"/>
              <a:t/>
            </a:r>
            <a:br>
              <a:rPr lang="en-US" sz="2000" dirty="0" smtClean="0"/>
            </a:br>
            <a:r>
              <a:rPr lang="en-US" sz="2000" dirty="0" smtClean="0"/>
              <a:t>Consider how, pre-Internet, if you were looking </a:t>
            </a:r>
            <a:br>
              <a:rPr lang="en-US" sz="2000" dirty="0" smtClean="0"/>
            </a:br>
            <a:r>
              <a:rPr lang="en-US" sz="2000" dirty="0" smtClean="0"/>
              <a:t>for a particular book passage, but couldn’t </a:t>
            </a:r>
            <a:br>
              <a:rPr lang="en-US" sz="2000" dirty="0" smtClean="0"/>
            </a:br>
            <a:r>
              <a:rPr lang="en-US" sz="2000" dirty="0" smtClean="0"/>
              <a:t>remember which book it appeared in, you </a:t>
            </a:r>
            <a:br>
              <a:rPr lang="en-US" sz="2000" dirty="0" smtClean="0"/>
            </a:br>
            <a:r>
              <a:rPr lang="en-US" sz="2000" dirty="0" smtClean="0"/>
              <a:t>could only flip through the books </a:t>
            </a:r>
            <a:r>
              <a:rPr lang="en-US" sz="2000" b="1" dirty="0" smtClean="0">
                <a:solidFill>
                  <a:schemeClr val="tx1">
                    <a:lumMod val="50000"/>
                  </a:schemeClr>
                </a:solidFill>
              </a:rPr>
              <a:t>on the shelf </a:t>
            </a:r>
            <a:br>
              <a:rPr lang="en-US" sz="2000" b="1" dirty="0" smtClean="0">
                <a:solidFill>
                  <a:schemeClr val="tx1">
                    <a:lumMod val="50000"/>
                  </a:schemeClr>
                </a:solidFill>
              </a:rPr>
            </a:br>
            <a:r>
              <a:rPr lang="en-US" sz="2000" dirty="0" smtClean="0"/>
              <a:t>hoping to come across it. If you couldn’t find what you were seeking in your own books, you might have walked next door to see if </a:t>
            </a:r>
            <a:r>
              <a:rPr lang="en-US" sz="2000" b="1" dirty="0" smtClean="0">
                <a:solidFill>
                  <a:schemeClr val="tx1">
                    <a:lumMod val="50000"/>
                  </a:schemeClr>
                </a:solidFill>
              </a:rPr>
              <a:t>your colleague</a:t>
            </a:r>
            <a:r>
              <a:rPr lang="en-US" sz="2000" dirty="0" smtClean="0"/>
              <a:t> had it. From there your search might have taken you don the hall to the common library maintained by your </a:t>
            </a:r>
            <a:r>
              <a:rPr lang="en-US" sz="2000" b="1" dirty="0" smtClean="0">
                <a:solidFill>
                  <a:schemeClr val="tx1">
                    <a:lumMod val="50000"/>
                  </a:schemeClr>
                </a:solidFill>
              </a:rPr>
              <a:t>department</a:t>
            </a:r>
            <a:r>
              <a:rPr lang="en-US" sz="2000" dirty="0" smtClean="0"/>
              <a:t> or function. Failing to find it there, you’d have then headed off for </a:t>
            </a:r>
            <a:r>
              <a:rPr lang="en-US" sz="2000" b="1" dirty="0" smtClean="0">
                <a:solidFill>
                  <a:schemeClr val="tx1">
                    <a:lumMod val="50000"/>
                  </a:schemeClr>
                </a:solidFill>
              </a:rPr>
              <a:t>the library across town</a:t>
            </a:r>
            <a:r>
              <a:rPr lang="en-US" sz="2000" dirty="0" smtClean="0"/>
              <a:t>, where the librarian might have been able to help you out. </a:t>
            </a:r>
          </a:p>
          <a:p>
            <a:endParaRPr lang="en-US" sz="2000" dirty="0" smtClean="0"/>
          </a:p>
          <a:p>
            <a:endParaRPr lang="en-US" sz="2000" dirty="0"/>
          </a:p>
        </p:txBody>
      </p:sp>
      <p:pic>
        <p:nvPicPr>
          <p:cNvPr id="4" name="Picture 2"/>
          <p:cNvPicPr>
            <a:picLocks noChangeAspect="1" noChangeArrowheads="1"/>
          </p:cNvPicPr>
          <p:nvPr/>
        </p:nvPicPr>
        <p:blipFill>
          <a:blip r:embed="rId3" cstate="print"/>
          <a:srcRect/>
          <a:stretch>
            <a:fillRect/>
          </a:stretch>
        </p:blipFill>
        <p:spPr bwMode="auto">
          <a:xfrm>
            <a:off x="7315200" y="381000"/>
            <a:ext cx="161351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47800"/>
            <a:ext cx="7467600" cy="5201424"/>
          </a:xfrm>
          <a:prstGeom prst="rect">
            <a:avLst/>
          </a:prstGeom>
          <a:noFill/>
        </p:spPr>
        <p:txBody>
          <a:bodyPr wrap="square" rtlCol="0">
            <a:spAutoFit/>
          </a:bodyPr>
          <a:lstStyle/>
          <a:p>
            <a:r>
              <a:rPr lang="en-US" sz="2000" b="1" dirty="0" smtClean="0">
                <a:solidFill>
                  <a:schemeClr val="tx1">
                    <a:lumMod val="50000"/>
                  </a:schemeClr>
                </a:solidFill>
              </a:rPr>
              <a:t>Such a scenario almost seems quaint now</a:t>
            </a:r>
            <a:r>
              <a:rPr lang="en-US" sz="2000" b="1" dirty="0" smtClean="0"/>
              <a:t>. </a:t>
            </a:r>
            <a:r>
              <a:rPr lang="en-US" sz="2000" b="1" dirty="0" smtClean="0">
                <a:solidFill>
                  <a:schemeClr val="tx1">
                    <a:lumMod val="50000"/>
                  </a:schemeClr>
                </a:solidFill>
              </a:rPr>
              <a:t>It’s easy to forget just how different things were prior to the advent of search engines.</a:t>
            </a:r>
            <a:r>
              <a:rPr lang="en-US" sz="2000" b="1" dirty="0" smtClean="0"/>
              <a:t> </a:t>
            </a:r>
            <a:r>
              <a:rPr lang="en-US" sz="2000" b="1" dirty="0" smtClean="0">
                <a:solidFill>
                  <a:schemeClr val="tx1">
                    <a:lumMod val="50000"/>
                  </a:schemeClr>
                </a:solidFill>
              </a:rPr>
              <a:t>And not all of our practices have caught  up.</a:t>
            </a:r>
            <a:r>
              <a:rPr lang="en-US" sz="2000" dirty="0" smtClean="0"/>
              <a:t> Just the other day one of us had the odd sensation of waking to the office bookshelves, trying to find an elusive passage, and suddenly recalling, as he stood there staring at the spines of all the many books, that there was a search function he could use to make the tasks </a:t>
            </a:r>
            <a:r>
              <a:rPr lang="en-US" sz="2000" b="1" dirty="0" smtClean="0">
                <a:solidFill>
                  <a:schemeClr val="tx1">
                    <a:lumMod val="50000"/>
                  </a:schemeClr>
                </a:solidFill>
              </a:rPr>
              <a:t>easier</a:t>
            </a:r>
            <a:r>
              <a:rPr lang="en-US" sz="2000" dirty="0" smtClean="0"/>
              <a:t>: </a:t>
            </a:r>
            <a:r>
              <a:rPr lang="en-US" sz="2000" dirty="0" smtClean="0">
                <a:solidFill>
                  <a:schemeClr val="bg1">
                    <a:lumMod val="50000"/>
                  </a:schemeClr>
                </a:solidFill>
              </a:rPr>
              <a:t>It was the one to be found back </a:t>
            </a:r>
            <a:r>
              <a:rPr lang="en-US" sz="2000" b="1" dirty="0" smtClean="0">
                <a:solidFill>
                  <a:schemeClr val="tx1">
                    <a:lumMod val="50000"/>
                  </a:schemeClr>
                </a:solidFill>
              </a:rPr>
              <a:t>on the desk, Google Books. </a:t>
            </a:r>
            <a:r>
              <a:rPr lang="en-US" sz="2000" dirty="0" smtClean="0"/>
              <a:t>Soon he was staring at the passage on the computer screen as the hardcover itself gathered more dust across the room. </a:t>
            </a:r>
          </a:p>
          <a:p>
            <a:endParaRPr lang="en-US" sz="2000" dirty="0" smtClean="0"/>
          </a:p>
          <a:p>
            <a:endParaRPr lang="en-US" sz="2000" dirty="0"/>
          </a:p>
        </p:txBody>
      </p:sp>
      <p:grpSp>
        <p:nvGrpSpPr>
          <p:cNvPr id="2" name="Group 6"/>
          <p:cNvGrpSpPr/>
          <p:nvPr/>
        </p:nvGrpSpPr>
        <p:grpSpPr>
          <a:xfrm>
            <a:off x="3962400" y="685800"/>
            <a:ext cx="2830539" cy="838200"/>
            <a:chOff x="3962400" y="685800"/>
            <a:chExt cx="2830539" cy="838200"/>
          </a:xfrm>
        </p:grpSpPr>
        <p:sp>
          <p:nvSpPr>
            <p:cNvPr id="4" name="TextBox 3"/>
            <p:cNvSpPr txBox="1"/>
            <p:nvPr/>
          </p:nvSpPr>
          <p:spPr>
            <a:xfrm>
              <a:off x="5181600" y="685800"/>
              <a:ext cx="1611339" cy="629788"/>
            </a:xfrm>
            <a:prstGeom prst="rect">
              <a:avLst/>
            </a:prstGeom>
            <a:noFill/>
          </p:spPr>
          <p:txBody>
            <a:bodyPr wrap="none" rtlCol="0">
              <a:spAutoFit/>
            </a:bodyPr>
            <a:lstStyle/>
            <a:p>
              <a:r>
                <a:rPr lang="en-US" sz="3200" b="1" dirty="0" smtClean="0"/>
                <a:t>Huh!!??</a:t>
              </a:r>
              <a:endParaRPr lang="en-US" sz="3200" b="1" dirty="0"/>
            </a:p>
          </p:txBody>
        </p:sp>
        <p:cxnSp>
          <p:nvCxnSpPr>
            <p:cNvPr id="6" name="Straight Arrow Connector 5"/>
            <p:cNvCxnSpPr>
              <a:stCxn id="4" idx="1"/>
            </p:cNvCxnSpPr>
            <p:nvPr/>
          </p:nvCxnSpPr>
          <p:spPr>
            <a:xfrm rot="10800000" flipV="1">
              <a:off x="3962400" y="1000694"/>
              <a:ext cx="1219200" cy="523306"/>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38200"/>
            <a:ext cx="4800600" cy="3539430"/>
          </a:xfrm>
          <a:prstGeom prst="rect">
            <a:avLst/>
          </a:prstGeom>
          <a:noFill/>
        </p:spPr>
        <p:txBody>
          <a:bodyPr wrap="square" rtlCol="0">
            <a:spAutoFit/>
          </a:bodyPr>
          <a:lstStyle/>
          <a:p>
            <a:r>
              <a:rPr lang="en-US" sz="2800" dirty="0" smtClean="0"/>
              <a:t>That’s what we mean by </a:t>
            </a:r>
            <a:r>
              <a:rPr lang="en-US" sz="2800" b="1" dirty="0" smtClean="0">
                <a:solidFill>
                  <a:schemeClr val="tx1">
                    <a:lumMod val="50000"/>
                  </a:schemeClr>
                </a:solidFill>
              </a:rPr>
              <a:t>the scalability of access</a:t>
            </a:r>
            <a:r>
              <a:rPr lang="en-US" sz="2800" dirty="0" smtClean="0"/>
              <a:t>. We’re </a:t>
            </a:r>
            <a:r>
              <a:rPr lang="en-US" sz="2800" b="1" dirty="0" smtClean="0">
                <a:solidFill>
                  <a:schemeClr val="tx1">
                    <a:lumMod val="50000"/>
                  </a:schemeClr>
                </a:solidFill>
              </a:rPr>
              <a:t>no longer limited </a:t>
            </a:r>
            <a:r>
              <a:rPr lang="en-US" sz="2800" dirty="0" smtClean="0"/>
              <a:t>simply to the 150 people we can maintain </a:t>
            </a:r>
            <a:r>
              <a:rPr lang="en-US" sz="2800" b="1" dirty="0" smtClean="0">
                <a:solidFill>
                  <a:schemeClr val="tx1">
                    <a:lumMod val="50000"/>
                  </a:schemeClr>
                </a:solidFill>
              </a:rPr>
              <a:t>physical-world relationships </a:t>
            </a:r>
            <a:r>
              <a:rPr lang="en-US" sz="2800" dirty="0" smtClean="0"/>
              <a:t>with, to the books on the shelf across the room, or even those at the local library. </a:t>
            </a:r>
            <a:endParaRPr lang="en-US" sz="2800" dirty="0"/>
          </a:p>
        </p:txBody>
      </p:sp>
      <p:pic>
        <p:nvPicPr>
          <p:cNvPr id="70658" name="Picture 2"/>
          <p:cNvPicPr>
            <a:picLocks noChangeAspect="1" noChangeArrowheads="1"/>
          </p:cNvPicPr>
          <p:nvPr/>
        </p:nvPicPr>
        <p:blipFill>
          <a:blip r:embed="rId2" cstate="print"/>
          <a:srcRect/>
          <a:stretch>
            <a:fillRect/>
          </a:stretch>
        </p:blipFill>
        <p:spPr bwMode="auto">
          <a:xfrm>
            <a:off x="6019800" y="1676400"/>
            <a:ext cx="2714625"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19400"/>
            <a:ext cx="8023223" cy="995360"/>
          </a:xfrm>
        </p:spPr>
        <p:txBody>
          <a:bodyPr/>
          <a:lstStyle/>
          <a:p>
            <a:r>
              <a:rPr lang="en-US" dirty="0" smtClean="0"/>
              <a:t>Prelude: a building, a cloud and a college …</a:t>
            </a:r>
            <a:endParaRPr lang="en-US" dirty="0"/>
          </a:p>
        </p:txBody>
      </p:sp>
      <p:sp>
        <p:nvSpPr>
          <p:cNvPr id="6" name="Content Placeholder 5"/>
          <p:cNvSpPr>
            <a:spLocks noGrp="1"/>
          </p:cNvSpPr>
          <p:nvPr>
            <p:ph idx="10"/>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96359" y="470364"/>
            <a:ext cx="7104641" cy="46350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828800"/>
            <a:ext cx="8534400" cy="3215176"/>
          </a:xfrm>
          <a:prstGeom prst="rect">
            <a:avLst/>
          </a:prstGeom>
          <a:noFill/>
        </p:spPr>
        <p:txBody>
          <a:bodyPr wrap="square" rtlCol="0">
            <a:spAutoFit/>
          </a:bodyPr>
          <a:lstStyle/>
          <a:p>
            <a:r>
              <a:rPr lang="en-US" sz="2000" dirty="0" smtClean="0"/>
              <a:t>In an environment of </a:t>
            </a:r>
            <a:r>
              <a:rPr lang="en-US" sz="2800" b="1" dirty="0" smtClean="0">
                <a:solidFill>
                  <a:schemeClr val="accent6"/>
                </a:solidFill>
              </a:rPr>
              <a:t>scarce</a:t>
            </a:r>
            <a:r>
              <a:rPr lang="en-US" sz="2000" dirty="0" smtClean="0">
                <a:solidFill>
                  <a:schemeClr val="accent6"/>
                </a:solidFill>
              </a:rPr>
              <a:t> </a:t>
            </a:r>
            <a:r>
              <a:rPr lang="en-US" sz="5400" dirty="0" smtClean="0"/>
              <a:t>attention </a:t>
            </a:r>
            <a:r>
              <a:rPr lang="en-US" sz="2800" b="1" dirty="0" smtClean="0">
                <a:solidFill>
                  <a:schemeClr val="accent6"/>
                </a:solidFill>
              </a:rPr>
              <a:t>high</a:t>
            </a:r>
            <a:r>
              <a:rPr lang="en-US" sz="6600" b="1" dirty="0" smtClean="0">
                <a:solidFill>
                  <a:schemeClr val="tx2"/>
                </a:solidFill>
              </a:rPr>
              <a:t> </a:t>
            </a:r>
            <a:r>
              <a:rPr lang="en-US" sz="5400" dirty="0" smtClean="0"/>
              <a:t/>
            </a:r>
            <a:br>
              <a:rPr lang="en-US" sz="5400" dirty="0" smtClean="0"/>
            </a:br>
            <a:r>
              <a:rPr lang="en-US" sz="5400" dirty="0" smtClean="0"/>
              <a:t>transaction costs </a:t>
            </a:r>
            <a:r>
              <a:rPr lang="en-US" sz="2000" dirty="0" smtClean="0"/>
              <a:t>equals</a:t>
            </a:r>
            <a:r>
              <a:rPr lang="en-US" sz="5400" dirty="0" smtClean="0"/>
              <a:t> </a:t>
            </a:r>
            <a:br>
              <a:rPr lang="en-US" sz="5400" dirty="0" smtClean="0"/>
            </a:br>
            <a:r>
              <a:rPr lang="en-US" sz="3200" b="1" dirty="0" smtClean="0">
                <a:solidFill>
                  <a:schemeClr val="accent6"/>
                </a:solidFill>
              </a:rPr>
              <a:t>low/no</a:t>
            </a:r>
            <a:r>
              <a:rPr lang="en-US" sz="5400" dirty="0" smtClean="0">
                <a:solidFill>
                  <a:schemeClr val="accent6"/>
                </a:solidFill>
              </a:rPr>
              <a:t> </a:t>
            </a:r>
            <a:r>
              <a:rPr lang="en-US" sz="5400" dirty="0" smtClean="0"/>
              <a:t>availability? </a:t>
            </a:r>
            <a:endParaRPr lang="en-US" sz="5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Specialization: what business are you really in?</a:t>
            </a:r>
            <a:endParaRPr lang="en-US" dirty="0"/>
          </a:p>
        </p:txBody>
      </p:sp>
      <p:sp>
        <p:nvSpPr>
          <p:cNvPr id="3" name="Content Placeholder 2"/>
          <p:cNvSpPr>
            <a:spLocks noGrp="1"/>
          </p:cNvSpPr>
          <p:nvPr>
            <p:ph idx="1"/>
          </p:nvPr>
        </p:nvSpPr>
        <p:spPr/>
        <p:txBody>
          <a:bodyPr/>
          <a:lstStyle/>
          <a:p>
            <a:r>
              <a:rPr lang="en-US" dirty="0" smtClean="0"/>
              <a:t>Vertical disintegration</a:t>
            </a:r>
          </a:p>
          <a:p>
            <a:r>
              <a:rPr lang="en-US" dirty="0" err="1" smtClean="0"/>
              <a:t>Specialise</a:t>
            </a:r>
            <a:r>
              <a:rPr lang="en-US" dirty="0" smtClean="0"/>
              <a:t> where can make an impact</a:t>
            </a:r>
          </a:p>
          <a:p>
            <a:r>
              <a:rPr lang="en-US" dirty="0" err="1" smtClean="0"/>
              <a:t>Externalise</a:t>
            </a:r>
            <a:r>
              <a:rPr lang="en-US" dirty="0" smtClean="0"/>
              <a:t> to other specialist providers:</a:t>
            </a:r>
          </a:p>
          <a:p>
            <a:pPr lvl="1"/>
            <a:r>
              <a:rPr lang="en-US" dirty="0" smtClean="0"/>
              <a:t>Where is not core to impact</a:t>
            </a:r>
          </a:p>
          <a:p>
            <a:pPr lvl="1"/>
            <a:r>
              <a:rPr lang="en-US" dirty="0" smtClean="0"/>
              <a:t>Where ‘best’ is available elsewhere.</a:t>
            </a:r>
          </a:p>
          <a:p>
            <a:pPr lvl="1"/>
            <a:r>
              <a:rPr lang="en-US" dirty="0" smtClean="0"/>
              <a:t>E.g. Discovery happens elsewhere?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023223" cy="995360"/>
          </a:xfrm>
        </p:spPr>
        <p:txBody>
          <a:bodyPr/>
          <a:lstStyle/>
          <a:p>
            <a:r>
              <a:rPr lang="en-US" dirty="0" smtClean="0"/>
              <a:t>A glance at libraries …</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46088" y="5791200"/>
            <a:ext cx="8358187" cy="906463"/>
          </a:xfrm>
        </p:spPr>
        <p:txBody>
          <a:bodyPr/>
          <a:lstStyle/>
          <a:p>
            <a:r>
              <a:rPr lang="en-US" sz="2400" dirty="0" smtClean="0"/>
              <a:t>a </a:t>
            </a:r>
            <a:r>
              <a:rPr lang="en-US" sz="2400" dirty="0" err="1" smtClean="0"/>
              <a:t>Coasian</a:t>
            </a:r>
            <a:r>
              <a:rPr lang="en-US" sz="2400" dirty="0" smtClean="0"/>
              <a:t> view of the academic library</a:t>
            </a:r>
          </a:p>
        </p:txBody>
      </p:sp>
      <p:sp>
        <p:nvSpPr>
          <p:cNvPr id="49155" name="TextBox 4"/>
          <p:cNvSpPr txBox="1">
            <a:spLocks noChangeArrowheads="1"/>
          </p:cNvSpPr>
          <p:nvPr/>
        </p:nvSpPr>
        <p:spPr bwMode="auto">
          <a:xfrm>
            <a:off x="660400" y="588963"/>
            <a:ext cx="3857625" cy="4188707"/>
          </a:xfrm>
          <a:prstGeom prst="rect">
            <a:avLst/>
          </a:prstGeom>
          <a:noFill/>
          <a:ln w="9525">
            <a:noFill/>
            <a:miter lim="800000"/>
            <a:headEnd/>
            <a:tailEnd/>
          </a:ln>
        </p:spPr>
        <p:txBody>
          <a:bodyPr lIns="91435" tIns="45718" rIns="91435" bIns="45718">
            <a:spAutoFit/>
          </a:bodyPr>
          <a:lstStyle/>
          <a:p>
            <a:endParaRPr lang="en-US" sz="2000" dirty="0"/>
          </a:p>
          <a:p>
            <a:r>
              <a:rPr lang="en-US" sz="2000" dirty="0"/>
              <a:t>Universities find it useful and</a:t>
            </a:r>
          </a:p>
          <a:p>
            <a:r>
              <a:rPr lang="en-US" sz="2000" dirty="0"/>
              <a:t>economical to internalize a </a:t>
            </a:r>
          </a:p>
          <a:p>
            <a:r>
              <a:rPr lang="en-US" sz="2000" dirty="0"/>
              <a:t>bundle of </a:t>
            </a:r>
            <a:r>
              <a:rPr lang="en-US" sz="2000" dirty="0" smtClean="0"/>
              <a:t>information-related </a:t>
            </a:r>
            <a:endParaRPr lang="en-US" sz="2000" dirty="0"/>
          </a:p>
          <a:p>
            <a:r>
              <a:rPr lang="en-US" sz="2000" dirty="0" smtClean="0"/>
              <a:t>activities in the library</a:t>
            </a:r>
            <a:endParaRPr lang="en-US" sz="2000" dirty="0"/>
          </a:p>
          <a:p>
            <a:endParaRPr lang="en-US" sz="2000" dirty="0"/>
          </a:p>
          <a:p>
            <a:endParaRPr lang="en-US" sz="2000" dirty="0"/>
          </a:p>
          <a:p>
            <a:endParaRPr lang="en-US" dirty="0"/>
          </a:p>
        </p:txBody>
      </p:sp>
      <p:sp>
        <p:nvSpPr>
          <p:cNvPr id="49156" name="TextBox 5"/>
          <p:cNvSpPr txBox="1">
            <a:spLocks noChangeArrowheads="1"/>
          </p:cNvSpPr>
          <p:nvPr/>
        </p:nvSpPr>
        <p:spPr bwMode="auto">
          <a:xfrm>
            <a:off x="4648200" y="1905000"/>
            <a:ext cx="3857625" cy="1631950"/>
          </a:xfrm>
          <a:prstGeom prst="rect">
            <a:avLst/>
          </a:prstGeom>
          <a:noFill/>
          <a:ln w="9525">
            <a:noFill/>
            <a:miter lim="800000"/>
            <a:headEnd/>
            <a:tailEnd/>
          </a:ln>
        </p:spPr>
        <p:txBody>
          <a:bodyPr lIns="91435" tIns="45718" rIns="91435" bIns="45718">
            <a:spAutoFit/>
          </a:bodyPr>
          <a:lstStyle/>
          <a:p>
            <a:endParaRPr lang="en-US" sz="2000"/>
          </a:p>
          <a:p>
            <a:pPr>
              <a:buFont typeface="Arial" charset="0"/>
              <a:buChar char="•"/>
            </a:pPr>
            <a:endParaRPr lang="en-US" sz="2000"/>
          </a:p>
          <a:p>
            <a:r>
              <a:rPr lang="en-US" sz="2000"/>
              <a:t>As the pattern of transaction costs change, so too will the boundaries of the library.</a:t>
            </a:r>
          </a:p>
        </p:txBody>
      </p:sp>
      <p:sp>
        <p:nvSpPr>
          <p:cNvPr id="49157" name="TextBox 5"/>
          <p:cNvSpPr txBox="1">
            <a:spLocks noChangeArrowheads="1"/>
          </p:cNvSpPr>
          <p:nvPr/>
        </p:nvSpPr>
        <p:spPr bwMode="auto">
          <a:xfrm>
            <a:off x="533400" y="3581400"/>
            <a:ext cx="3857625" cy="1323975"/>
          </a:xfrm>
          <a:prstGeom prst="rect">
            <a:avLst/>
          </a:prstGeom>
          <a:noFill/>
          <a:ln w="9525">
            <a:noFill/>
            <a:miter lim="800000"/>
            <a:headEnd/>
            <a:tailEnd/>
          </a:ln>
        </p:spPr>
        <p:txBody>
          <a:bodyPr lIns="91435" tIns="45718" rIns="91435" bIns="45718">
            <a:spAutoFit/>
          </a:bodyPr>
          <a:lstStyle/>
          <a:p>
            <a:endParaRPr lang="en-US" sz="2000"/>
          </a:p>
          <a:p>
            <a:pPr>
              <a:buFont typeface="Arial" charset="0"/>
              <a:buChar char="•"/>
            </a:pPr>
            <a:endParaRPr lang="en-US" sz="2000"/>
          </a:p>
          <a:p>
            <a:r>
              <a:rPr lang="en-US" sz="2000"/>
              <a:t>Researchers/learners have more options – network.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023223" cy="995360"/>
          </a:xfrm>
        </p:spPr>
        <p:txBody>
          <a:bodyPr/>
          <a:lstStyle/>
          <a:p>
            <a:r>
              <a:rPr lang="en-US" dirty="0" smtClean="0"/>
              <a:t>A glance at collections …</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6"/>
          <p:cNvSpPr>
            <a:spLocks noGrp="1"/>
          </p:cNvSpPr>
          <p:nvPr>
            <p:ph type="title" idx="4294967295"/>
          </p:nvPr>
        </p:nvSpPr>
        <p:spPr>
          <a:xfrm>
            <a:off x="457200" y="5638800"/>
            <a:ext cx="8229600" cy="990600"/>
          </a:xfrm>
        </p:spPr>
        <p:txBody>
          <a:bodyPr/>
          <a:lstStyle/>
          <a:p>
            <a:pPr algn="l" eaLnBrk="1" hangingPunct="1"/>
            <a:r>
              <a:rPr lang="en-US" sz="3200" b="1" smtClean="0"/>
              <a:t>COLLECTIONS GRID</a:t>
            </a:r>
          </a:p>
        </p:txBody>
      </p:sp>
      <p:sp>
        <p:nvSpPr>
          <p:cNvPr id="14338" name="Text Box 3"/>
          <p:cNvSpPr txBox="1">
            <a:spLocks noChangeArrowheads="1"/>
          </p:cNvSpPr>
          <p:nvPr/>
        </p:nvSpPr>
        <p:spPr bwMode="auto">
          <a:xfrm>
            <a:off x="3276600" y="685800"/>
            <a:ext cx="519112" cy="304800"/>
          </a:xfrm>
          <a:prstGeom prst="rect">
            <a:avLst/>
          </a:prstGeom>
          <a:noFill/>
          <a:ln w="9525">
            <a:noFill/>
            <a:miter lim="800000"/>
            <a:headEnd/>
            <a:tailEnd/>
          </a:ln>
        </p:spPr>
        <p:txBody>
          <a:bodyPr wrap="none">
            <a:spAutoFit/>
          </a:bodyPr>
          <a:lstStyle/>
          <a:p>
            <a:pPr algn="l" rtl="0"/>
            <a:r>
              <a:rPr lang="en-US" sz="1400" kern="1200" dirty="0">
                <a:solidFill>
                  <a:srgbClr val="7F7F7F"/>
                </a:solidFill>
                <a:latin typeface="Calibri"/>
                <a:ea typeface="+mn-ea"/>
                <a:cs typeface="+mn-cs"/>
              </a:rPr>
              <a:t>high</a:t>
            </a:r>
          </a:p>
        </p:txBody>
      </p:sp>
      <p:sp>
        <p:nvSpPr>
          <p:cNvPr id="14339" name="Text Box 4"/>
          <p:cNvSpPr txBox="1">
            <a:spLocks noChangeArrowheads="1"/>
          </p:cNvSpPr>
          <p:nvPr/>
        </p:nvSpPr>
        <p:spPr bwMode="auto">
          <a:xfrm>
            <a:off x="5718175" y="685800"/>
            <a:ext cx="530225" cy="304800"/>
          </a:xfrm>
          <a:prstGeom prst="rect">
            <a:avLst/>
          </a:prstGeom>
          <a:noFill/>
          <a:ln w="9525">
            <a:noFill/>
            <a:miter lim="800000"/>
            <a:headEnd/>
            <a:tailEnd/>
          </a:ln>
        </p:spPr>
        <p:txBody>
          <a:bodyPr>
            <a:spAutoFit/>
          </a:bodyPr>
          <a:lstStyle/>
          <a:p>
            <a:pPr algn="l" rtl="0"/>
            <a:r>
              <a:rPr lang="en-US" sz="1400" kern="1200" dirty="0">
                <a:solidFill>
                  <a:srgbClr val="7F7F7F"/>
                </a:solidFill>
                <a:latin typeface="Calibri"/>
                <a:ea typeface="+mn-ea"/>
                <a:cs typeface="+mn-cs"/>
              </a:rPr>
              <a:t>low</a:t>
            </a:r>
          </a:p>
        </p:txBody>
      </p:sp>
      <p:sp>
        <p:nvSpPr>
          <p:cNvPr id="14340" name="Text Box 5"/>
          <p:cNvSpPr txBox="1">
            <a:spLocks noChangeArrowheads="1"/>
          </p:cNvSpPr>
          <p:nvPr/>
        </p:nvSpPr>
        <p:spPr bwMode="auto">
          <a:xfrm rot="-5400000">
            <a:off x="2549525" y="2008188"/>
            <a:ext cx="450850" cy="304800"/>
          </a:xfrm>
          <a:prstGeom prst="rect">
            <a:avLst/>
          </a:prstGeom>
          <a:noFill/>
          <a:ln w="9525">
            <a:noFill/>
            <a:miter lim="800000"/>
            <a:headEnd/>
            <a:tailEnd/>
          </a:ln>
        </p:spPr>
        <p:txBody>
          <a:bodyPr wrap="none">
            <a:spAutoFit/>
          </a:bodyPr>
          <a:lstStyle/>
          <a:p>
            <a:pPr algn="l" rtl="0"/>
            <a:r>
              <a:rPr lang="en-US" sz="1400" kern="1200">
                <a:solidFill>
                  <a:srgbClr val="7F7F7F"/>
                </a:solidFill>
                <a:latin typeface="Calibri"/>
                <a:ea typeface="+mn-ea"/>
                <a:cs typeface="+mn-cs"/>
              </a:rPr>
              <a:t>low</a:t>
            </a:r>
          </a:p>
        </p:txBody>
      </p:sp>
      <p:sp>
        <p:nvSpPr>
          <p:cNvPr id="14341" name="Text Box 6"/>
          <p:cNvSpPr txBox="1">
            <a:spLocks noChangeArrowheads="1"/>
          </p:cNvSpPr>
          <p:nvPr/>
        </p:nvSpPr>
        <p:spPr bwMode="auto">
          <a:xfrm rot="-5400000">
            <a:off x="2515394" y="4083844"/>
            <a:ext cx="519112" cy="304800"/>
          </a:xfrm>
          <a:prstGeom prst="rect">
            <a:avLst/>
          </a:prstGeom>
          <a:noFill/>
          <a:ln w="9525">
            <a:noFill/>
            <a:miter lim="800000"/>
            <a:headEnd/>
            <a:tailEnd/>
          </a:ln>
        </p:spPr>
        <p:txBody>
          <a:bodyPr wrap="none">
            <a:spAutoFit/>
          </a:bodyPr>
          <a:lstStyle/>
          <a:p>
            <a:pPr algn="l" rtl="0"/>
            <a:r>
              <a:rPr lang="en-US" sz="1400" kern="1200">
                <a:solidFill>
                  <a:srgbClr val="7F7F7F"/>
                </a:solidFill>
                <a:latin typeface="Calibri"/>
                <a:ea typeface="+mn-ea"/>
                <a:cs typeface="+mn-cs"/>
              </a:rPr>
              <a:t>high</a:t>
            </a:r>
          </a:p>
        </p:txBody>
      </p:sp>
      <p:sp>
        <p:nvSpPr>
          <p:cNvPr id="14342" name="Text Box 11"/>
          <p:cNvSpPr txBox="1">
            <a:spLocks noChangeArrowheads="1"/>
          </p:cNvSpPr>
          <p:nvPr/>
        </p:nvSpPr>
        <p:spPr bwMode="auto">
          <a:xfrm>
            <a:off x="3746500" y="76200"/>
            <a:ext cx="1831975" cy="707886"/>
          </a:xfrm>
          <a:prstGeom prst="rect">
            <a:avLst/>
          </a:prstGeom>
          <a:noFill/>
          <a:ln w="9525">
            <a:noFill/>
            <a:miter lim="800000"/>
            <a:headEnd/>
            <a:tailEnd/>
          </a:ln>
        </p:spPr>
        <p:txBody>
          <a:bodyPr>
            <a:spAutoFit/>
          </a:bodyPr>
          <a:lstStyle/>
          <a:p>
            <a:pPr algn="ctr" rtl="0"/>
            <a:r>
              <a:rPr lang="en-US" sz="2000" b="1" kern="1200" dirty="0" smtClean="0">
                <a:solidFill>
                  <a:srgbClr val="F79646"/>
                </a:solidFill>
                <a:latin typeface="Calibri"/>
                <a:ea typeface="+mn-ea"/>
                <a:cs typeface="+mn-cs"/>
              </a:rPr>
              <a:t>Stewardship/</a:t>
            </a:r>
            <a:br>
              <a:rPr lang="en-US" sz="2000" b="1" kern="1200" dirty="0" smtClean="0">
                <a:solidFill>
                  <a:srgbClr val="F79646"/>
                </a:solidFill>
                <a:latin typeface="Calibri"/>
                <a:ea typeface="+mn-ea"/>
                <a:cs typeface="+mn-cs"/>
              </a:rPr>
            </a:br>
            <a:r>
              <a:rPr lang="en-US" sz="2000" b="1" kern="1200" dirty="0" smtClean="0">
                <a:solidFill>
                  <a:srgbClr val="F79646"/>
                </a:solidFill>
                <a:latin typeface="Calibri"/>
                <a:ea typeface="+mn-ea"/>
                <a:cs typeface="+mn-cs"/>
              </a:rPr>
              <a:t>scarcity</a:t>
            </a:r>
            <a:endParaRPr lang="en-US" sz="2000" b="1" kern="1200" dirty="0">
              <a:solidFill>
                <a:srgbClr val="F79646"/>
              </a:solidFill>
              <a:latin typeface="Calibri"/>
              <a:ea typeface="+mn-ea"/>
              <a:cs typeface="+mn-cs"/>
            </a:endParaRPr>
          </a:p>
        </p:txBody>
      </p:sp>
      <p:sp>
        <p:nvSpPr>
          <p:cNvPr id="14343" name="Text Box 12"/>
          <p:cNvSpPr txBox="1">
            <a:spLocks noChangeArrowheads="1"/>
          </p:cNvSpPr>
          <p:nvPr/>
        </p:nvSpPr>
        <p:spPr bwMode="auto">
          <a:xfrm rot="-5400000">
            <a:off x="946944" y="2405857"/>
            <a:ext cx="1919288" cy="460375"/>
          </a:xfrm>
          <a:prstGeom prst="rect">
            <a:avLst/>
          </a:prstGeom>
          <a:noFill/>
          <a:ln w="9525">
            <a:noFill/>
            <a:miter lim="800000"/>
            <a:headEnd/>
            <a:tailEnd/>
          </a:ln>
        </p:spPr>
        <p:txBody>
          <a:bodyPr>
            <a:spAutoFit/>
          </a:bodyPr>
          <a:lstStyle/>
          <a:p>
            <a:pPr algn="l" rtl="0"/>
            <a:r>
              <a:rPr lang="en-US" sz="2400" b="1" kern="1200" dirty="0">
                <a:solidFill>
                  <a:srgbClr val="F79646"/>
                </a:solidFill>
                <a:latin typeface="Calibri"/>
                <a:ea typeface="+mn-ea"/>
                <a:cs typeface="+mn-cs"/>
              </a:rPr>
              <a:t>Uniqueness</a:t>
            </a:r>
          </a:p>
        </p:txBody>
      </p:sp>
      <p:sp>
        <p:nvSpPr>
          <p:cNvPr id="14344" name="Rectangle 7"/>
          <p:cNvSpPr>
            <a:spLocks noChangeArrowheads="1"/>
          </p:cNvSpPr>
          <p:nvPr/>
        </p:nvSpPr>
        <p:spPr bwMode="auto">
          <a:xfrm>
            <a:off x="3095625" y="1203325"/>
            <a:ext cx="3487738" cy="4206875"/>
          </a:xfrm>
          <a:prstGeom prst="rect">
            <a:avLst/>
          </a:prstGeom>
          <a:solidFill>
            <a:schemeClr val="bg1"/>
          </a:solidFill>
          <a:ln w="57150">
            <a:solidFill>
              <a:schemeClr val="tx1"/>
            </a:solidFill>
            <a:miter lim="800000"/>
            <a:headEnd/>
            <a:tailEnd/>
          </a:ln>
        </p:spPr>
        <p:txBody>
          <a:bodyPr wrap="none" anchor="ctr"/>
          <a:lstStyle/>
          <a:p>
            <a:pPr algn="l" rtl="0"/>
            <a:endParaRPr lang="en-US" kern="1200">
              <a:solidFill>
                <a:srgbClr val="7F7F7F"/>
              </a:solidFill>
              <a:latin typeface="Verdana" pitchFamily="34" charset="0"/>
              <a:ea typeface="+mn-ea"/>
              <a:cs typeface="+mn-cs"/>
            </a:endParaRPr>
          </a:p>
        </p:txBody>
      </p:sp>
      <p:grpSp>
        <p:nvGrpSpPr>
          <p:cNvPr id="2" name="Group 8"/>
          <p:cNvGrpSpPr>
            <a:grpSpLocks/>
          </p:cNvGrpSpPr>
          <p:nvPr/>
        </p:nvGrpSpPr>
        <p:grpSpPr bwMode="auto">
          <a:xfrm>
            <a:off x="3108325" y="1279525"/>
            <a:ext cx="3475038" cy="4206875"/>
            <a:chOff x="2208" y="1008"/>
            <a:chExt cx="3024" cy="2736"/>
          </a:xfrm>
        </p:grpSpPr>
        <p:sp>
          <p:nvSpPr>
            <p:cNvPr id="14355"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pPr algn="l" rtl="0"/>
              <a:endParaRPr lang="en-US" kern="1200">
                <a:solidFill>
                  <a:prstClr val="black"/>
                </a:solidFill>
                <a:latin typeface="Calibri"/>
                <a:ea typeface="+mn-ea"/>
                <a:cs typeface="+mn-cs"/>
              </a:endParaRPr>
            </a:p>
          </p:txBody>
        </p:sp>
        <p:sp>
          <p:nvSpPr>
            <p:cNvPr id="14356" name="Line 10"/>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pPr algn="l" rtl="0"/>
              <a:endParaRPr lang="en-US" kern="1200">
                <a:solidFill>
                  <a:prstClr val="black"/>
                </a:solidFill>
                <a:latin typeface="Calibri"/>
                <a:ea typeface="+mn-ea"/>
                <a:cs typeface="+mn-cs"/>
              </a:endParaRPr>
            </a:p>
          </p:txBody>
        </p:sp>
      </p:grpSp>
      <p:grpSp>
        <p:nvGrpSpPr>
          <p:cNvPr id="3" name="Group 26"/>
          <p:cNvGrpSpPr/>
          <p:nvPr/>
        </p:nvGrpSpPr>
        <p:grpSpPr>
          <a:xfrm>
            <a:off x="4991100" y="1074737"/>
            <a:ext cx="3970338" cy="1668463"/>
            <a:chOff x="4991100" y="914400"/>
            <a:chExt cx="3970338" cy="1668463"/>
          </a:xfrm>
        </p:grpSpPr>
        <p:sp>
          <p:nvSpPr>
            <p:cNvPr id="14346" name="Text Box 35"/>
            <p:cNvSpPr txBox="1">
              <a:spLocks noChangeArrowheads="1"/>
            </p:cNvSpPr>
            <p:nvPr/>
          </p:nvSpPr>
          <p:spPr bwMode="auto">
            <a:xfrm>
              <a:off x="6765925" y="914400"/>
              <a:ext cx="2195513" cy="1415772"/>
            </a:xfrm>
            <a:prstGeom prst="rect">
              <a:avLst/>
            </a:prstGeom>
            <a:noFill/>
            <a:ln w="9525">
              <a:noFill/>
              <a:miter lim="800000"/>
              <a:headEnd/>
              <a:tailEnd/>
            </a:ln>
          </p:spPr>
          <p:txBody>
            <a:bodyPr>
              <a:spAutoFit/>
            </a:bodyPr>
            <a:lstStyle/>
            <a:p>
              <a:pPr algn="l" rtl="0">
                <a:lnSpc>
                  <a:spcPct val="100000"/>
                </a:lnSpc>
                <a:spcBef>
                  <a:spcPct val="50000"/>
                </a:spcBef>
              </a:pPr>
              <a:r>
                <a:rPr lang="en-US" sz="1800" b="1" kern="1200" dirty="0">
                  <a:solidFill>
                    <a:srgbClr val="FF6600"/>
                  </a:solidFill>
                  <a:latin typeface="Calibri"/>
                  <a:ea typeface="+mn-ea"/>
                  <a:cs typeface="+mn-cs"/>
                </a:rPr>
                <a:t>Low-Low</a:t>
              </a:r>
            </a:p>
            <a:p>
              <a:pPr algn="l" rtl="0">
                <a:lnSpc>
                  <a:spcPct val="100000"/>
                </a:lnSpc>
                <a:spcBef>
                  <a:spcPts val="0"/>
                </a:spcBef>
              </a:pPr>
              <a:r>
                <a:rPr lang="en-US" sz="1800" b="1" kern="1200" dirty="0">
                  <a:solidFill>
                    <a:srgbClr val="7F7F7F"/>
                  </a:solidFill>
                  <a:latin typeface="Calibri"/>
                  <a:ea typeface="+mn-ea"/>
                  <a:cs typeface="+mn-cs"/>
                </a:rPr>
                <a:t>Freely-accessible web resources</a:t>
              </a:r>
            </a:p>
            <a:p>
              <a:pPr algn="l" rtl="0">
                <a:lnSpc>
                  <a:spcPct val="100000"/>
                </a:lnSpc>
                <a:spcBef>
                  <a:spcPts val="0"/>
                </a:spcBef>
              </a:pPr>
              <a:r>
                <a:rPr lang="en-US" sz="1600" kern="1200" dirty="0">
                  <a:solidFill>
                    <a:srgbClr val="7F7F7F"/>
                  </a:solidFill>
                  <a:latin typeface="Calibri"/>
                  <a:ea typeface="+mn-ea"/>
                  <a:cs typeface="+mn-cs"/>
                </a:rPr>
                <a:t>Open source software</a:t>
              </a:r>
            </a:p>
            <a:p>
              <a:pPr algn="l" rtl="0">
                <a:lnSpc>
                  <a:spcPct val="100000"/>
                </a:lnSpc>
                <a:spcBef>
                  <a:spcPts val="0"/>
                </a:spcBef>
              </a:pPr>
              <a:r>
                <a:rPr lang="en-US" sz="1600" kern="1200" dirty="0">
                  <a:solidFill>
                    <a:srgbClr val="7F7F7F"/>
                  </a:solidFill>
                  <a:latin typeface="Calibri"/>
                  <a:ea typeface="+mn-ea"/>
                  <a:cs typeface="+mn-cs"/>
                </a:rPr>
                <a:t>Newsgroup archives</a:t>
              </a:r>
            </a:p>
          </p:txBody>
        </p:sp>
        <p:pic>
          <p:nvPicPr>
            <p:cNvPr id="14347" name="Picture 44" descr="WebResources2"/>
            <p:cNvPicPr>
              <a:picLocks noChangeAspect="1" noChangeArrowheads="1"/>
            </p:cNvPicPr>
            <p:nvPr/>
          </p:nvPicPr>
          <p:blipFill>
            <a:blip r:embed="rId2" cstate="print"/>
            <a:srcRect/>
            <a:stretch>
              <a:fillRect/>
            </a:stretch>
          </p:blipFill>
          <p:spPr bwMode="auto">
            <a:xfrm>
              <a:off x="4991100" y="1355725"/>
              <a:ext cx="1227138" cy="1227138"/>
            </a:xfrm>
            <a:prstGeom prst="rect">
              <a:avLst/>
            </a:prstGeom>
            <a:noFill/>
            <a:ln w="9525">
              <a:noFill/>
              <a:miter lim="800000"/>
              <a:headEnd/>
              <a:tailEnd/>
            </a:ln>
          </p:spPr>
        </p:pic>
      </p:grpSp>
      <p:cxnSp>
        <p:nvCxnSpPr>
          <p:cNvPr id="32" name="Straight Connector 31"/>
          <p:cNvCxnSpPr/>
          <p:nvPr/>
        </p:nvCxnSpPr>
        <p:spPr>
          <a:xfrm rot="16200000" flipH="1">
            <a:off x="2933700" y="1409700"/>
            <a:ext cx="2057400" cy="1676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182563" y="1048941"/>
            <a:ext cx="4664075" cy="1877437"/>
            <a:chOff x="182563" y="838200"/>
            <a:chExt cx="4664075" cy="1877437"/>
          </a:xfrm>
        </p:grpSpPr>
        <p:sp>
          <p:nvSpPr>
            <p:cNvPr id="14349" name="Text Box 32"/>
            <p:cNvSpPr txBox="1">
              <a:spLocks noChangeArrowheads="1"/>
            </p:cNvSpPr>
            <p:nvPr/>
          </p:nvSpPr>
          <p:spPr bwMode="auto">
            <a:xfrm>
              <a:off x="182563" y="838200"/>
              <a:ext cx="2103437" cy="1877437"/>
            </a:xfrm>
            <a:prstGeom prst="rect">
              <a:avLst/>
            </a:prstGeom>
            <a:noFill/>
            <a:ln w="9525">
              <a:noFill/>
              <a:miter lim="800000"/>
              <a:headEnd/>
              <a:tailEnd/>
            </a:ln>
          </p:spPr>
          <p:txBody>
            <a:bodyPr>
              <a:spAutoFit/>
            </a:bodyPr>
            <a:lstStyle/>
            <a:p>
              <a:pPr algn="l" rtl="0">
                <a:lnSpc>
                  <a:spcPct val="100000"/>
                </a:lnSpc>
                <a:spcBef>
                  <a:spcPct val="50000"/>
                </a:spcBef>
              </a:pPr>
              <a:r>
                <a:rPr lang="en-US" sz="1800" b="1" kern="1200" dirty="0">
                  <a:solidFill>
                    <a:srgbClr val="FF6600"/>
                  </a:solidFill>
                  <a:latin typeface="Calibri"/>
                  <a:ea typeface="+mn-ea"/>
                  <a:cs typeface="+mn-cs"/>
                </a:rPr>
                <a:t>Low-High</a:t>
              </a:r>
            </a:p>
            <a:p>
              <a:pPr algn="l" rtl="0">
                <a:lnSpc>
                  <a:spcPct val="100000"/>
                </a:lnSpc>
                <a:spcBef>
                  <a:spcPts val="0"/>
                </a:spcBef>
              </a:pPr>
              <a:r>
                <a:rPr lang="en-US" sz="1800" b="1" kern="1200" dirty="0">
                  <a:solidFill>
                    <a:srgbClr val="7F7F7F"/>
                  </a:solidFill>
                  <a:latin typeface="Calibri"/>
                  <a:ea typeface="+mn-ea"/>
                  <a:cs typeface="+mn-cs"/>
                </a:rPr>
                <a:t>Books &amp; Journals</a:t>
              </a:r>
            </a:p>
            <a:p>
              <a:pPr algn="l" rtl="0">
                <a:lnSpc>
                  <a:spcPct val="100000"/>
                </a:lnSpc>
                <a:spcBef>
                  <a:spcPts val="0"/>
                </a:spcBef>
              </a:pPr>
              <a:r>
                <a:rPr lang="en-US" sz="1600" kern="1200" dirty="0">
                  <a:solidFill>
                    <a:srgbClr val="7F7F7F"/>
                  </a:solidFill>
                  <a:latin typeface="Calibri"/>
                  <a:ea typeface="+mn-ea"/>
                  <a:cs typeface="+mn-cs"/>
                </a:rPr>
                <a:t>Newspapers</a:t>
              </a:r>
            </a:p>
            <a:p>
              <a:pPr algn="l" rtl="0">
                <a:lnSpc>
                  <a:spcPct val="100000"/>
                </a:lnSpc>
                <a:spcBef>
                  <a:spcPts val="0"/>
                </a:spcBef>
              </a:pPr>
              <a:r>
                <a:rPr lang="en-US" sz="1600" kern="1200" dirty="0">
                  <a:solidFill>
                    <a:srgbClr val="7F7F7F"/>
                  </a:solidFill>
                  <a:latin typeface="Calibri"/>
                  <a:ea typeface="+mn-ea"/>
                  <a:cs typeface="+mn-cs"/>
                </a:rPr>
                <a:t>Gov Documents</a:t>
              </a:r>
            </a:p>
            <a:p>
              <a:pPr algn="l" rtl="0">
                <a:lnSpc>
                  <a:spcPct val="100000"/>
                </a:lnSpc>
                <a:spcBef>
                  <a:spcPts val="0"/>
                </a:spcBef>
              </a:pPr>
              <a:r>
                <a:rPr lang="en-US" sz="1600" kern="1200" dirty="0">
                  <a:solidFill>
                    <a:srgbClr val="7F7F7F"/>
                  </a:solidFill>
                  <a:latin typeface="Calibri"/>
                  <a:ea typeface="+mn-ea"/>
                  <a:cs typeface="+mn-cs"/>
                </a:rPr>
                <a:t>CD &amp; DVD</a:t>
              </a:r>
            </a:p>
            <a:p>
              <a:pPr algn="l" rtl="0">
                <a:lnSpc>
                  <a:spcPct val="100000"/>
                </a:lnSpc>
                <a:spcBef>
                  <a:spcPts val="0"/>
                </a:spcBef>
              </a:pPr>
              <a:r>
                <a:rPr lang="en-US" sz="1600" kern="1200" dirty="0">
                  <a:solidFill>
                    <a:srgbClr val="7F7F7F"/>
                  </a:solidFill>
                  <a:latin typeface="Calibri"/>
                  <a:ea typeface="+mn-ea"/>
                  <a:cs typeface="+mn-cs"/>
                </a:rPr>
                <a:t>Maps</a:t>
              </a:r>
            </a:p>
            <a:p>
              <a:pPr algn="l" rtl="0">
                <a:lnSpc>
                  <a:spcPct val="100000"/>
                </a:lnSpc>
                <a:spcBef>
                  <a:spcPts val="0"/>
                </a:spcBef>
              </a:pPr>
              <a:r>
                <a:rPr lang="en-US" sz="1600" kern="1200" dirty="0">
                  <a:solidFill>
                    <a:srgbClr val="7F7F7F"/>
                  </a:solidFill>
                  <a:latin typeface="Calibri"/>
                  <a:ea typeface="+mn-ea"/>
                  <a:cs typeface="+mn-cs"/>
                </a:rPr>
                <a:t>Scores</a:t>
              </a:r>
              <a:endParaRPr lang="en-US" sz="1600" b="1" kern="1200" dirty="0">
                <a:solidFill>
                  <a:srgbClr val="A5A5A5"/>
                </a:solidFill>
                <a:latin typeface="Calibri"/>
                <a:ea typeface="+mn-ea"/>
                <a:cs typeface="+mn-cs"/>
              </a:endParaRPr>
            </a:p>
          </p:txBody>
        </p:sp>
        <p:pic>
          <p:nvPicPr>
            <p:cNvPr id="14350" name="Picture 48" descr="booksjournals"/>
            <p:cNvPicPr>
              <a:picLocks noChangeAspect="1" noChangeArrowheads="1"/>
            </p:cNvPicPr>
            <p:nvPr/>
          </p:nvPicPr>
          <p:blipFill>
            <a:blip r:embed="rId3" cstate="print"/>
            <a:srcRect/>
            <a:stretch>
              <a:fillRect/>
            </a:stretch>
          </p:blipFill>
          <p:spPr bwMode="auto">
            <a:xfrm>
              <a:off x="3108325" y="1400175"/>
              <a:ext cx="1738313" cy="1158875"/>
            </a:xfrm>
            <a:prstGeom prst="rect">
              <a:avLst/>
            </a:prstGeom>
            <a:noFill/>
            <a:ln w="9525">
              <a:noFill/>
              <a:miter lim="800000"/>
              <a:headEnd/>
              <a:tailEnd/>
            </a:ln>
          </p:spPr>
        </p:pic>
      </p:grpSp>
      <p:grpSp>
        <p:nvGrpSpPr>
          <p:cNvPr id="5" name="Group 28"/>
          <p:cNvGrpSpPr/>
          <p:nvPr/>
        </p:nvGrpSpPr>
        <p:grpSpPr>
          <a:xfrm>
            <a:off x="182563" y="3459163"/>
            <a:ext cx="8778875" cy="3048614"/>
            <a:chOff x="182563" y="3459163"/>
            <a:chExt cx="8778875" cy="3048614"/>
          </a:xfrm>
        </p:grpSpPr>
        <p:grpSp>
          <p:nvGrpSpPr>
            <p:cNvPr id="6" name="Group 27"/>
            <p:cNvGrpSpPr/>
            <p:nvPr/>
          </p:nvGrpSpPr>
          <p:grpSpPr>
            <a:xfrm>
              <a:off x="4937125" y="3551238"/>
              <a:ext cx="4024313" cy="2956539"/>
              <a:chOff x="4937125" y="3551238"/>
              <a:chExt cx="4024313" cy="2956539"/>
            </a:xfrm>
          </p:grpSpPr>
          <p:sp>
            <p:nvSpPr>
              <p:cNvPr id="14351" name="Text Box 34"/>
              <p:cNvSpPr txBox="1">
                <a:spLocks noChangeArrowheads="1"/>
              </p:cNvSpPr>
              <p:nvPr/>
            </p:nvSpPr>
            <p:spPr bwMode="auto">
              <a:xfrm>
                <a:off x="6675438" y="3583900"/>
                <a:ext cx="2286000" cy="2923877"/>
              </a:xfrm>
              <a:prstGeom prst="rect">
                <a:avLst/>
              </a:prstGeom>
              <a:noFill/>
              <a:ln w="9525">
                <a:noFill/>
                <a:miter lim="800000"/>
                <a:headEnd/>
                <a:tailEnd/>
              </a:ln>
            </p:spPr>
            <p:txBody>
              <a:bodyPr>
                <a:spAutoFit/>
              </a:bodyPr>
              <a:lstStyle/>
              <a:p>
                <a:pPr algn="l" rtl="0">
                  <a:lnSpc>
                    <a:spcPct val="100000"/>
                  </a:lnSpc>
                  <a:spcBef>
                    <a:spcPts val="0"/>
                  </a:spcBef>
                </a:pPr>
                <a:r>
                  <a:rPr lang="en-US" sz="1800" b="1" kern="1200" dirty="0">
                    <a:solidFill>
                      <a:srgbClr val="FF6600"/>
                    </a:solidFill>
                    <a:latin typeface="Calibri"/>
                    <a:ea typeface="+mn-ea"/>
                    <a:cs typeface="+mn-cs"/>
                  </a:rPr>
                  <a:t>High-Low</a:t>
                </a:r>
              </a:p>
              <a:p>
                <a:pPr algn="l" rtl="0">
                  <a:lnSpc>
                    <a:spcPct val="100000"/>
                  </a:lnSpc>
                  <a:spcBef>
                    <a:spcPts val="0"/>
                  </a:spcBef>
                </a:pPr>
                <a:r>
                  <a:rPr lang="en-US" sz="1800" b="1" kern="1200" dirty="0">
                    <a:solidFill>
                      <a:srgbClr val="7F7F7F"/>
                    </a:solidFill>
                    <a:latin typeface="Calibri"/>
                    <a:ea typeface="+mn-ea"/>
                    <a:cs typeface="+mn-cs"/>
                  </a:rPr>
                  <a:t>Research &amp; Learning Materials</a:t>
                </a:r>
                <a:r>
                  <a:rPr lang="en-US" sz="1800" kern="1200" dirty="0">
                    <a:solidFill>
                      <a:srgbClr val="7F7F7F"/>
                    </a:solidFill>
                    <a:latin typeface="Calibri"/>
                    <a:ea typeface="+mn-ea"/>
                    <a:cs typeface="+mn-cs"/>
                  </a:rPr>
                  <a:t> </a:t>
                </a:r>
              </a:p>
              <a:p>
                <a:pPr algn="l" rtl="0">
                  <a:lnSpc>
                    <a:spcPct val="100000"/>
                  </a:lnSpc>
                  <a:spcBef>
                    <a:spcPts val="0"/>
                  </a:spcBef>
                </a:pPr>
                <a:r>
                  <a:rPr lang="en-US" sz="1800" b="1" kern="1200" dirty="0" smtClean="0">
                    <a:solidFill>
                      <a:srgbClr val="7F7F7F"/>
                    </a:solidFill>
                    <a:latin typeface="Calibri"/>
                    <a:ea typeface="+mn-ea"/>
                    <a:cs typeface="+mn-cs"/>
                  </a:rPr>
                  <a:t>Institutional </a:t>
                </a:r>
                <a:r>
                  <a:rPr lang="en-US" sz="1800" b="1" kern="1200" dirty="0">
                    <a:solidFill>
                      <a:srgbClr val="7F7F7F"/>
                    </a:solidFill>
                    <a:latin typeface="Calibri"/>
                    <a:ea typeface="+mn-ea"/>
                    <a:cs typeface="+mn-cs"/>
                  </a:rPr>
                  <a:t>records</a:t>
                </a:r>
              </a:p>
              <a:p>
                <a:pPr algn="l" rtl="0">
                  <a:lnSpc>
                    <a:spcPct val="100000"/>
                  </a:lnSpc>
                  <a:spcBef>
                    <a:spcPts val="0"/>
                  </a:spcBef>
                </a:pPr>
                <a:r>
                  <a:rPr lang="en-US" sz="1600" kern="1200" dirty="0" err="1">
                    <a:solidFill>
                      <a:srgbClr val="7F7F7F"/>
                    </a:solidFill>
                    <a:latin typeface="Calibri"/>
                    <a:ea typeface="+mn-ea"/>
                    <a:cs typeface="+mn-cs"/>
                  </a:rPr>
                  <a:t>ePrints</a:t>
                </a:r>
                <a:r>
                  <a:rPr lang="en-US" sz="1600" kern="1200" dirty="0">
                    <a:solidFill>
                      <a:srgbClr val="7F7F7F"/>
                    </a:solidFill>
                    <a:latin typeface="Calibri"/>
                    <a:ea typeface="+mn-ea"/>
                    <a:cs typeface="+mn-cs"/>
                  </a:rPr>
                  <a:t>/tech reports</a:t>
                </a:r>
              </a:p>
              <a:p>
                <a:pPr algn="l" rtl="0">
                  <a:lnSpc>
                    <a:spcPct val="100000"/>
                  </a:lnSpc>
                  <a:spcBef>
                    <a:spcPts val="0"/>
                  </a:spcBef>
                </a:pPr>
                <a:r>
                  <a:rPr lang="en-US" sz="1600" kern="1200" dirty="0">
                    <a:solidFill>
                      <a:srgbClr val="7F7F7F"/>
                    </a:solidFill>
                    <a:latin typeface="Calibri"/>
                    <a:ea typeface="+mn-ea"/>
                    <a:cs typeface="+mn-cs"/>
                  </a:rPr>
                  <a:t>Learning objects</a:t>
                </a:r>
              </a:p>
              <a:p>
                <a:pPr algn="l" rtl="0">
                  <a:lnSpc>
                    <a:spcPct val="100000"/>
                  </a:lnSpc>
                  <a:spcBef>
                    <a:spcPts val="0"/>
                  </a:spcBef>
                </a:pPr>
                <a:r>
                  <a:rPr lang="en-US" sz="1600" kern="1200" dirty="0">
                    <a:solidFill>
                      <a:srgbClr val="7F7F7F"/>
                    </a:solidFill>
                    <a:latin typeface="Calibri"/>
                    <a:ea typeface="+mn-ea"/>
                    <a:cs typeface="+mn-cs"/>
                  </a:rPr>
                  <a:t>Courseware</a:t>
                </a:r>
              </a:p>
              <a:p>
                <a:pPr algn="l" rtl="0">
                  <a:lnSpc>
                    <a:spcPct val="100000"/>
                  </a:lnSpc>
                  <a:spcBef>
                    <a:spcPts val="0"/>
                  </a:spcBef>
                </a:pPr>
                <a:r>
                  <a:rPr lang="en-US" sz="1600" kern="1200" dirty="0">
                    <a:solidFill>
                      <a:srgbClr val="7F7F7F"/>
                    </a:solidFill>
                    <a:latin typeface="Calibri"/>
                    <a:ea typeface="+mn-ea"/>
                    <a:cs typeface="+mn-cs"/>
                  </a:rPr>
                  <a:t>E-portfolios</a:t>
                </a:r>
              </a:p>
              <a:p>
                <a:pPr algn="l" rtl="0">
                  <a:lnSpc>
                    <a:spcPct val="100000"/>
                  </a:lnSpc>
                  <a:spcBef>
                    <a:spcPts val="0"/>
                  </a:spcBef>
                </a:pPr>
                <a:r>
                  <a:rPr lang="en-US" sz="1600" kern="1200" dirty="0">
                    <a:solidFill>
                      <a:srgbClr val="7F7F7F"/>
                    </a:solidFill>
                    <a:latin typeface="Calibri"/>
                    <a:ea typeface="+mn-ea"/>
                    <a:cs typeface="+mn-cs"/>
                  </a:rPr>
                  <a:t>Research data</a:t>
                </a:r>
              </a:p>
              <a:p>
                <a:pPr algn="l" rtl="0">
                  <a:lnSpc>
                    <a:spcPct val="100000"/>
                  </a:lnSpc>
                  <a:spcBef>
                    <a:spcPts val="0"/>
                  </a:spcBef>
                </a:pPr>
                <a:r>
                  <a:rPr lang="en-US" sz="1600" kern="1200" dirty="0">
                    <a:solidFill>
                      <a:srgbClr val="F79646"/>
                    </a:solidFill>
                    <a:latin typeface="Calibri"/>
                    <a:ea typeface="+mn-ea"/>
                    <a:cs typeface="+mn-cs"/>
                  </a:rPr>
                  <a:t>Prospectus</a:t>
                </a:r>
              </a:p>
              <a:p>
                <a:pPr algn="l" rtl="0">
                  <a:lnSpc>
                    <a:spcPct val="100000"/>
                  </a:lnSpc>
                  <a:spcBef>
                    <a:spcPts val="0"/>
                  </a:spcBef>
                </a:pPr>
                <a:r>
                  <a:rPr lang="en-US" sz="1600" kern="1200" dirty="0" err="1">
                    <a:solidFill>
                      <a:srgbClr val="F79646"/>
                    </a:solidFill>
                    <a:latin typeface="Calibri"/>
                    <a:ea typeface="+mn-ea"/>
                    <a:cs typeface="+mn-cs"/>
                  </a:rPr>
                  <a:t>Insitutional</a:t>
                </a:r>
                <a:r>
                  <a:rPr lang="en-US" sz="1600" kern="1200" dirty="0">
                    <a:solidFill>
                      <a:srgbClr val="F79646"/>
                    </a:solidFill>
                    <a:latin typeface="Calibri"/>
                    <a:ea typeface="+mn-ea"/>
                    <a:cs typeface="+mn-cs"/>
                  </a:rPr>
                  <a:t> website</a:t>
                </a:r>
                <a:endParaRPr lang="en-US" sz="1400" kern="1200" dirty="0">
                  <a:solidFill>
                    <a:srgbClr val="F79646"/>
                  </a:solidFill>
                  <a:latin typeface="Calibri"/>
                  <a:ea typeface="+mn-ea"/>
                  <a:cs typeface="+mn-cs"/>
                </a:endParaRPr>
              </a:p>
            </p:txBody>
          </p:sp>
          <p:pic>
            <p:nvPicPr>
              <p:cNvPr id="14352" name="Picture 50" descr="researchandlearning2"/>
              <p:cNvPicPr>
                <a:picLocks noChangeAspect="1" noChangeArrowheads="1"/>
              </p:cNvPicPr>
              <p:nvPr/>
            </p:nvPicPr>
            <p:blipFill>
              <a:blip r:embed="rId4" cstate="print"/>
              <a:srcRect/>
              <a:stretch>
                <a:fillRect/>
              </a:stretch>
            </p:blipFill>
            <p:spPr bwMode="auto">
              <a:xfrm>
                <a:off x="4937125" y="3551238"/>
                <a:ext cx="1555750" cy="1036637"/>
              </a:xfrm>
              <a:prstGeom prst="rect">
                <a:avLst/>
              </a:prstGeom>
              <a:noFill/>
              <a:ln w="9525">
                <a:noFill/>
                <a:miter lim="800000"/>
                <a:headEnd/>
                <a:tailEnd/>
              </a:ln>
            </p:spPr>
          </p:pic>
        </p:grpSp>
        <p:sp>
          <p:nvSpPr>
            <p:cNvPr id="14353" name="Text Box 33"/>
            <p:cNvSpPr txBox="1">
              <a:spLocks noChangeArrowheads="1"/>
            </p:cNvSpPr>
            <p:nvPr/>
          </p:nvSpPr>
          <p:spPr bwMode="auto">
            <a:xfrm>
              <a:off x="182563" y="3459163"/>
              <a:ext cx="2835275" cy="1877437"/>
            </a:xfrm>
            <a:prstGeom prst="rect">
              <a:avLst/>
            </a:prstGeom>
            <a:noFill/>
            <a:ln w="9525">
              <a:noFill/>
              <a:miter lim="800000"/>
              <a:headEnd/>
              <a:tailEnd/>
            </a:ln>
          </p:spPr>
          <p:txBody>
            <a:bodyPr>
              <a:spAutoFit/>
            </a:bodyPr>
            <a:lstStyle/>
            <a:p>
              <a:pPr algn="l" rtl="0">
                <a:lnSpc>
                  <a:spcPct val="100000"/>
                </a:lnSpc>
                <a:spcBef>
                  <a:spcPct val="50000"/>
                </a:spcBef>
              </a:pPr>
              <a:r>
                <a:rPr lang="en-US" sz="1800" b="1" kern="1200" dirty="0">
                  <a:solidFill>
                    <a:srgbClr val="FF6600"/>
                  </a:solidFill>
                  <a:latin typeface="Calibri"/>
                  <a:ea typeface="+mn-ea"/>
                  <a:cs typeface="+mn-cs"/>
                </a:rPr>
                <a:t>High-High</a:t>
              </a:r>
            </a:p>
            <a:p>
              <a:pPr algn="l" rtl="0">
                <a:lnSpc>
                  <a:spcPct val="100000"/>
                </a:lnSpc>
                <a:spcBef>
                  <a:spcPts val="0"/>
                </a:spcBef>
              </a:pPr>
              <a:r>
                <a:rPr lang="en-US" sz="1800" b="1" kern="1200" dirty="0">
                  <a:solidFill>
                    <a:srgbClr val="7F7F7F"/>
                  </a:solidFill>
                  <a:latin typeface="Calibri"/>
                  <a:ea typeface="+mn-ea"/>
                  <a:cs typeface="+mn-cs"/>
                </a:rPr>
                <a:t>Special  Collections</a:t>
              </a:r>
            </a:p>
            <a:p>
              <a:pPr algn="l" rtl="0">
                <a:lnSpc>
                  <a:spcPct val="100000"/>
                </a:lnSpc>
                <a:spcBef>
                  <a:spcPts val="0"/>
                </a:spcBef>
              </a:pPr>
              <a:r>
                <a:rPr lang="en-US" sz="1600" kern="1200" dirty="0">
                  <a:solidFill>
                    <a:srgbClr val="7F7F7F"/>
                  </a:solidFill>
                  <a:latin typeface="Calibri"/>
                  <a:ea typeface="+mn-ea"/>
                  <a:cs typeface="+mn-cs"/>
                </a:rPr>
                <a:t>Rare books</a:t>
              </a:r>
            </a:p>
            <a:p>
              <a:pPr algn="l" rtl="0">
                <a:lnSpc>
                  <a:spcPct val="100000"/>
                </a:lnSpc>
                <a:spcBef>
                  <a:spcPts val="0"/>
                </a:spcBef>
              </a:pPr>
              <a:r>
                <a:rPr lang="en-US" sz="1600" kern="1200" dirty="0">
                  <a:solidFill>
                    <a:srgbClr val="7F7F7F"/>
                  </a:solidFill>
                  <a:latin typeface="Calibri"/>
                  <a:ea typeface="+mn-ea"/>
                  <a:cs typeface="+mn-cs"/>
                </a:rPr>
                <a:t>Local/Historical Newspapers</a:t>
              </a:r>
            </a:p>
            <a:p>
              <a:pPr algn="l" rtl="0">
                <a:lnSpc>
                  <a:spcPct val="100000"/>
                </a:lnSpc>
                <a:spcBef>
                  <a:spcPts val="0"/>
                </a:spcBef>
              </a:pPr>
              <a:r>
                <a:rPr lang="en-US" sz="1600" kern="1200" dirty="0">
                  <a:solidFill>
                    <a:srgbClr val="7F7F7F"/>
                  </a:solidFill>
                  <a:latin typeface="Calibri"/>
                  <a:ea typeface="+mn-ea"/>
                  <a:cs typeface="+mn-cs"/>
                </a:rPr>
                <a:t>Local History Materials</a:t>
              </a:r>
            </a:p>
            <a:p>
              <a:pPr algn="l" rtl="0">
                <a:lnSpc>
                  <a:spcPct val="100000"/>
                </a:lnSpc>
                <a:spcBef>
                  <a:spcPts val="0"/>
                </a:spcBef>
              </a:pPr>
              <a:r>
                <a:rPr lang="en-US" sz="1600" kern="1200" dirty="0">
                  <a:solidFill>
                    <a:srgbClr val="7F7F7F"/>
                  </a:solidFill>
                  <a:latin typeface="Calibri"/>
                  <a:ea typeface="+mn-ea"/>
                  <a:cs typeface="+mn-cs"/>
                </a:rPr>
                <a:t>Archives &amp; Manuscripts</a:t>
              </a:r>
            </a:p>
            <a:p>
              <a:pPr algn="l" rtl="0">
                <a:lnSpc>
                  <a:spcPct val="100000"/>
                </a:lnSpc>
                <a:spcBef>
                  <a:spcPts val="0"/>
                </a:spcBef>
              </a:pPr>
              <a:r>
                <a:rPr lang="en-US" sz="1600" kern="1200" dirty="0">
                  <a:solidFill>
                    <a:srgbClr val="7F7F7F"/>
                  </a:solidFill>
                  <a:latin typeface="Calibri"/>
                  <a:ea typeface="+mn-ea"/>
                  <a:cs typeface="+mn-cs"/>
                </a:rPr>
                <a:t>Theses &amp; dissertations</a:t>
              </a:r>
            </a:p>
          </p:txBody>
        </p:sp>
        <p:pic>
          <p:nvPicPr>
            <p:cNvPr id="14354" name="Picture 51" descr="specialcollections2"/>
            <p:cNvPicPr>
              <a:picLocks noChangeAspect="1" noChangeArrowheads="1"/>
            </p:cNvPicPr>
            <p:nvPr/>
          </p:nvPicPr>
          <p:blipFill>
            <a:blip r:embed="rId5" cstate="print"/>
            <a:srcRect/>
            <a:stretch>
              <a:fillRect/>
            </a:stretch>
          </p:blipFill>
          <p:spPr bwMode="auto">
            <a:xfrm>
              <a:off x="3200400" y="3641725"/>
              <a:ext cx="1462088" cy="974725"/>
            </a:xfrm>
            <a:prstGeom prst="rect">
              <a:avLst/>
            </a:prstGeom>
            <a:noFill/>
            <a:ln w="9525">
              <a:noFill/>
              <a:miter lim="800000"/>
              <a:headEnd/>
              <a:tailEnd/>
            </a:ln>
          </p:spPr>
        </p:pic>
      </p:grpSp>
      <p:sp>
        <p:nvSpPr>
          <p:cNvPr id="22" name="Oval 21"/>
          <p:cNvSpPr/>
          <p:nvPr/>
        </p:nvSpPr>
        <p:spPr>
          <a:xfrm>
            <a:off x="5791200" y="3048000"/>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Low Stewardship</a:t>
            </a:r>
          </a:p>
        </p:txBody>
      </p:sp>
      <p:sp>
        <p:nvSpPr>
          <p:cNvPr id="23" name="Oval 22"/>
          <p:cNvSpPr/>
          <p:nvPr/>
        </p:nvSpPr>
        <p:spPr>
          <a:xfrm>
            <a:off x="2209800" y="3048000"/>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High Stewardship</a:t>
            </a:r>
          </a:p>
        </p:txBody>
      </p:sp>
      <p:sp>
        <p:nvSpPr>
          <p:cNvPr id="24" name="Oval 23"/>
          <p:cNvSpPr/>
          <p:nvPr/>
        </p:nvSpPr>
        <p:spPr>
          <a:xfrm>
            <a:off x="4038600" y="5181600"/>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In few collections</a:t>
            </a:r>
          </a:p>
        </p:txBody>
      </p:sp>
      <p:sp>
        <p:nvSpPr>
          <p:cNvPr id="25" name="Oval 24"/>
          <p:cNvSpPr/>
          <p:nvPr/>
        </p:nvSpPr>
        <p:spPr>
          <a:xfrm>
            <a:off x="3962400" y="990601"/>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In many collections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
          <p:cNvSpPr txBox="1">
            <a:spLocks noChangeArrowheads="1"/>
          </p:cNvSpPr>
          <p:nvPr/>
        </p:nvSpPr>
        <p:spPr bwMode="auto">
          <a:xfrm>
            <a:off x="228600" y="4530821"/>
            <a:ext cx="8624887" cy="2022379"/>
          </a:xfrm>
          <a:prstGeom prst="rect">
            <a:avLst/>
          </a:prstGeom>
          <a:noFill/>
          <a:ln w="9525">
            <a:solidFill>
              <a:srgbClr val="FF6600"/>
            </a:solidFill>
            <a:miter lim="800000"/>
            <a:headEnd/>
            <a:tailEnd/>
          </a:ln>
        </p:spPr>
        <p:txBody>
          <a:bodyPr wrap="square" lIns="64291" tIns="32146" rIns="64291" bIns="32146">
            <a:spAutoFit/>
          </a:bodyPr>
          <a:lstStyle/>
          <a:p>
            <a:pPr>
              <a:lnSpc>
                <a:spcPct val="120000"/>
              </a:lnSpc>
              <a:spcBef>
                <a:spcPct val="50000"/>
              </a:spcBef>
            </a:pPr>
            <a:r>
              <a:rPr lang="en-US" sz="2400" b="1" dirty="0"/>
              <a:t>Inside out: </a:t>
            </a:r>
            <a:r>
              <a:rPr lang="en-US" sz="2400" b="1" dirty="0" smtClean="0"/>
              <a:t/>
            </a:r>
            <a:br>
              <a:rPr lang="en-US" sz="2400" b="1" dirty="0" smtClean="0"/>
            </a:br>
            <a:r>
              <a:rPr lang="en-US" sz="2400" dirty="0" smtClean="0"/>
              <a:t>reputation</a:t>
            </a:r>
            <a:r>
              <a:rPr lang="en-US" sz="2400" dirty="0"/>
              <a:t>, institutional assets, </a:t>
            </a:r>
            <a:r>
              <a:rPr lang="en-US" sz="2400" dirty="0" smtClean="0"/>
              <a:t/>
            </a:r>
            <a:br>
              <a:rPr lang="en-US" sz="2400" dirty="0" smtClean="0"/>
            </a:br>
            <a:r>
              <a:rPr lang="en-US" sz="2400" dirty="0" smtClean="0"/>
              <a:t>institutional record, distinctive, …</a:t>
            </a:r>
          </a:p>
          <a:p>
            <a:pPr>
              <a:lnSpc>
                <a:spcPct val="120000"/>
              </a:lnSpc>
              <a:spcBef>
                <a:spcPct val="50000"/>
              </a:spcBef>
            </a:pPr>
            <a:r>
              <a:rPr lang="en-US" sz="2400" b="1" dirty="0" smtClean="0">
                <a:solidFill>
                  <a:schemeClr val="accent6"/>
                </a:solidFill>
              </a:rPr>
              <a:t>Individual destinations? Academic SEO. </a:t>
            </a:r>
            <a:endParaRPr lang="en-US" sz="2400" b="1" dirty="0">
              <a:solidFill>
                <a:schemeClr val="accent6"/>
              </a:solidFill>
            </a:endParaRPr>
          </a:p>
        </p:txBody>
      </p:sp>
      <p:sp>
        <p:nvSpPr>
          <p:cNvPr id="35" name="TextBox 7"/>
          <p:cNvSpPr txBox="1">
            <a:spLocks noChangeArrowheads="1"/>
          </p:cNvSpPr>
          <p:nvPr/>
        </p:nvSpPr>
        <p:spPr bwMode="auto">
          <a:xfrm>
            <a:off x="381000" y="381000"/>
            <a:ext cx="7620000" cy="2391711"/>
          </a:xfrm>
          <a:prstGeom prst="rect">
            <a:avLst/>
          </a:prstGeom>
          <a:noFill/>
          <a:ln w="9525">
            <a:solidFill>
              <a:srgbClr val="FF6600"/>
            </a:solidFill>
            <a:miter lim="800000"/>
            <a:headEnd/>
            <a:tailEnd/>
          </a:ln>
        </p:spPr>
        <p:txBody>
          <a:bodyPr wrap="square" lIns="64291" tIns="32146" rIns="64291" bIns="32146">
            <a:spAutoFit/>
          </a:bodyPr>
          <a:lstStyle/>
          <a:p>
            <a:pPr>
              <a:lnSpc>
                <a:spcPct val="120000"/>
              </a:lnSpc>
              <a:spcBef>
                <a:spcPct val="50000"/>
              </a:spcBef>
            </a:pPr>
            <a:r>
              <a:rPr lang="en-US" sz="2400" b="1" dirty="0"/>
              <a:t>Outside in: </a:t>
            </a:r>
            <a:r>
              <a:rPr lang="en-US" sz="2400" b="1" dirty="0" smtClean="0">
                <a:solidFill>
                  <a:schemeClr val="accent6"/>
                </a:solidFill>
              </a:rPr>
              <a:t>Consolidation of licensed?</a:t>
            </a:r>
          </a:p>
          <a:p>
            <a:pPr>
              <a:lnSpc>
                <a:spcPct val="120000"/>
              </a:lnSpc>
              <a:spcBef>
                <a:spcPct val="50000"/>
              </a:spcBef>
            </a:pPr>
            <a:r>
              <a:rPr lang="en-US" sz="2400" b="1" dirty="0" smtClean="0">
                <a:solidFill>
                  <a:schemeClr val="accent6"/>
                </a:solidFill>
              </a:rPr>
              <a:t>Move of bought to licensed/electronic?</a:t>
            </a:r>
          </a:p>
          <a:p>
            <a:pPr>
              <a:lnSpc>
                <a:spcPct val="120000"/>
              </a:lnSpc>
              <a:spcBef>
                <a:spcPct val="50000"/>
              </a:spcBef>
            </a:pPr>
            <a:r>
              <a:rPr lang="en-US" sz="2400" b="1" dirty="0" smtClean="0">
                <a:solidFill>
                  <a:schemeClr val="accent6"/>
                </a:solidFill>
              </a:rPr>
              <a:t>GBS?</a:t>
            </a:r>
          </a:p>
          <a:p>
            <a:pPr>
              <a:lnSpc>
                <a:spcPct val="120000"/>
              </a:lnSpc>
              <a:spcBef>
                <a:spcPct val="50000"/>
              </a:spcBef>
            </a:pPr>
            <a:endParaRPr lang="en-US" sz="2400" dirty="0" smtClean="0"/>
          </a:p>
        </p:txBody>
      </p:sp>
      <p:sp>
        <p:nvSpPr>
          <p:cNvPr id="14340" name="Text Box 5"/>
          <p:cNvSpPr txBox="1">
            <a:spLocks noChangeArrowheads="1"/>
          </p:cNvSpPr>
          <p:nvPr/>
        </p:nvSpPr>
        <p:spPr bwMode="auto">
          <a:xfrm rot="-5400000">
            <a:off x="2549525" y="1703388"/>
            <a:ext cx="450850" cy="304800"/>
          </a:xfrm>
          <a:prstGeom prst="rect">
            <a:avLst/>
          </a:prstGeom>
          <a:noFill/>
          <a:ln w="9525">
            <a:noFill/>
            <a:miter lim="800000"/>
            <a:headEnd/>
            <a:tailEnd/>
          </a:ln>
        </p:spPr>
        <p:txBody>
          <a:bodyPr wrap="none">
            <a:spAutoFit/>
          </a:bodyPr>
          <a:lstStyle/>
          <a:p>
            <a:pPr algn="l" rtl="0"/>
            <a:r>
              <a:rPr lang="en-US" sz="1400" kern="1200">
                <a:solidFill>
                  <a:srgbClr val="7F7F7F"/>
                </a:solidFill>
                <a:latin typeface="Calibri"/>
                <a:ea typeface="+mn-ea"/>
                <a:cs typeface="+mn-cs"/>
              </a:rPr>
              <a:t>low</a:t>
            </a:r>
          </a:p>
        </p:txBody>
      </p:sp>
      <p:sp>
        <p:nvSpPr>
          <p:cNvPr id="14344" name="Rectangle 7"/>
          <p:cNvSpPr>
            <a:spLocks noChangeArrowheads="1"/>
          </p:cNvSpPr>
          <p:nvPr/>
        </p:nvSpPr>
        <p:spPr bwMode="auto">
          <a:xfrm>
            <a:off x="3428999" y="1600200"/>
            <a:ext cx="2971801" cy="3276600"/>
          </a:xfrm>
          <a:prstGeom prst="rect">
            <a:avLst/>
          </a:prstGeom>
          <a:solidFill>
            <a:schemeClr val="bg1"/>
          </a:solidFill>
          <a:ln w="57150">
            <a:solidFill>
              <a:schemeClr val="tx1"/>
            </a:solidFill>
            <a:miter lim="800000"/>
            <a:headEnd/>
            <a:tailEnd/>
          </a:ln>
        </p:spPr>
        <p:txBody>
          <a:bodyPr wrap="none" anchor="ctr"/>
          <a:lstStyle/>
          <a:p>
            <a:pPr algn="l" rtl="0"/>
            <a:endParaRPr lang="en-US" kern="1200">
              <a:solidFill>
                <a:srgbClr val="7F7F7F"/>
              </a:solidFill>
              <a:latin typeface="Verdana" pitchFamily="34" charset="0"/>
              <a:ea typeface="+mn-ea"/>
              <a:cs typeface="+mn-cs"/>
            </a:endParaRPr>
          </a:p>
        </p:txBody>
      </p:sp>
      <p:grpSp>
        <p:nvGrpSpPr>
          <p:cNvPr id="2" name="Group 8"/>
          <p:cNvGrpSpPr>
            <a:grpSpLocks/>
          </p:cNvGrpSpPr>
          <p:nvPr/>
        </p:nvGrpSpPr>
        <p:grpSpPr bwMode="auto">
          <a:xfrm>
            <a:off x="3353094" y="1600200"/>
            <a:ext cx="3047553" cy="3505200"/>
            <a:chOff x="2421" y="1008"/>
            <a:chExt cx="2652" cy="2736"/>
          </a:xfrm>
        </p:grpSpPr>
        <p:sp>
          <p:nvSpPr>
            <p:cNvPr id="14355" name="Line 9"/>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pPr algn="l" rtl="0"/>
              <a:endParaRPr lang="en-US" kern="1200">
                <a:solidFill>
                  <a:prstClr val="black"/>
                </a:solidFill>
                <a:latin typeface="Calibri"/>
                <a:ea typeface="+mn-ea"/>
                <a:cs typeface="+mn-cs"/>
              </a:endParaRPr>
            </a:p>
          </p:txBody>
        </p:sp>
        <p:sp>
          <p:nvSpPr>
            <p:cNvPr id="14356" name="Line 10"/>
            <p:cNvSpPr>
              <a:spLocks noChangeShapeType="1"/>
            </p:cNvSpPr>
            <p:nvPr/>
          </p:nvSpPr>
          <p:spPr bwMode="auto">
            <a:xfrm>
              <a:off x="2421" y="2376"/>
              <a:ext cx="2652" cy="0"/>
            </a:xfrm>
            <a:prstGeom prst="line">
              <a:avLst/>
            </a:prstGeom>
            <a:noFill/>
            <a:ln w="57150">
              <a:solidFill>
                <a:schemeClr val="tx1"/>
              </a:solidFill>
              <a:round/>
              <a:headEnd/>
              <a:tailEnd/>
            </a:ln>
          </p:spPr>
          <p:txBody>
            <a:bodyPr/>
            <a:lstStyle/>
            <a:p>
              <a:pPr algn="l" rtl="0"/>
              <a:endParaRPr lang="en-US" kern="1200">
                <a:solidFill>
                  <a:prstClr val="black"/>
                </a:solidFill>
                <a:latin typeface="Calibri"/>
                <a:ea typeface="+mn-ea"/>
                <a:cs typeface="+mn-cs"/>
              </a:endParaRPr>
            </a:p>
          </p:txBody>
        </p:sp>
      </p:grpSp>
      <p:pic>
        <p:nvPicPr>
          <p:cNvPr id="14347" name="Picture 44" descr="WebResources2"/>
          <p:cNvPicPr>
            <a:picLocks noChangeAspect="1" noChangeArrowheads="1"/>
          </p:cNvPicPr>
          <p:nvPr/>
        </p:nvPicPr>
        <p:blipFill>
          <a:blip r:embed="rId2" cstate="print"/>
          <a:srcRect/>
          <a:stretch>
            <a:fillRect/>
          </a:stretch>
        </p:blipFill>
        <p:spPr bwMode="auto">
          <a:xfrm>
            <a:off x="4953000" y="1752600"/>
            <a:ext cx="1227138" cy="1227138"/>
          </a:xfrm>
          <a:prstGeom prst="rect">
            <a:avLst/>
          </a:prstGeom>
          <a:noFill/>
          <a:ln w="9525">
            <a:noFill/>
            <a:miter lim="800000"/>
            <a:headEnd/>
            <a:tailEnd/>
          </a:ln>
        </p:spPr>
      </p:pic>
      <p:cxnSp>
        <p:nvCxnSpPr>
          <p:cNvPr id="32" name="Straight Connector 31"/>
          <p:cNvCxnSpPr/>
          <p:nvPr/>
        </p:nvCxnSpPr>
        <p:spPr>
          <a:xfrm rot="16200000" flipH="1">
            <a:off x="3429000" y="1600200"/>
            <a:ext cx="1371600" cy="1371600"/>
          </a:xfrm>
          <a:prstGeom prst="line">
            <a:avLst/>
          </a:prstGeom>
        </p:spPr>
        <p:style>
          <a:lnRef idx="1">
            <a:schemeClr val="accent1"/>
          </a:lnRef>
          <a:fillRef idx="0">
            <a:schemeClr val="accent1"/>
          </a:fillRef>
          <a:effectRef idx="0">
            <a:schemeClr val="accent1"/>
          </a:effectRef>
          <a:fontRef idx="minor">
            <a:schemeClr val="tx1"/>
          </a:fontRef>
        </p:style>
      </p:cxnSp>
      <p:pic>
        <p:nvPicPr>
          <p:cNvPr id="14350" name="Picture 48" descr="booksjournals"/>
          <p:cNvPicPr>
            <a:picLocks noChangeAspect="1" noChangeArrowheads="1"/>
          </p:cNvPicPr>
          <p:nvPr/>
        </p:nvPicPr>
        <p:blipFill>
          <a:blip r:embed="rId3" cstate="print"/>
          <a:srcRect/>
          <a:stretch>
            <a:fillRect/>
          </a:stretch>
        </p:blipFill>
        <p:spPr bwMode="auto">
          <a:xfrm>
            <a:off x="3200400" y="1676400"/>
            <a:ext cx="1738313" cy="1158875"/>
          </a:xfrm>
          <a:prstGeom prst="rect">
            <a:avLst/>
          </a:prstGeom>
          <a:noFill/>
          <a:ln w="9525">
            <a:noFill/>
            <a:miter lim="800000"/>
            <a:headEnd/>
            <a:tailEnd/>
          </a:ln>
        </p:spPr>
      </p:pic>
      <p:pic>
        <p:nvPicPr>
          <p:cNvPr id="14352" name="Picture 50" descr="researchandlearning2"/>
          <p:cNvPicPr>
            <a:picLocks noChangeAspect="1" noChangeArrowheads="1"/>
          </p:cNvPicPr>
          <p:nvPr/>
        </p:nvPicPr>
        <p:blipFill>
          <a:blip r:embed="rId4" cstate="print"/>
          <a:srcRect/>
          <a:stretch>
            <a:fillRect/>
          </a:stretch>
        </p:blipFill>
        <p:spPr bwMode="auto">
          <a:xfrm>
            <a:off x="4876800" y="3505200"/>
            <a:ext cx="1555750" cy="1036637"/>
          </a:xfrm>
          <a:prstGeom prst="rect">
            <a:avLst/>
          </a:prstGeom>
          <a:noFill/>
          <a:ln w="9525">
            <a:noFill/>
            <a:miter lim="800000"/>
            <a:headEnd/>
            <a:tailEnd/>
          </a:ln>
        </p:spPr>
      </p:pic>
      <p:pic>
        <p:nvPicPr>
          <p:cNvPr id="14354" name="Picture 51" descr="specialcollections2"/>
          <p:cNvPicPr>
            <a:picLocks noChangeAspect="1" noChangeArrowheads="1"/>
          </p:cNvPicPr>
          <p:nvPr/>
        </p:nvPicPr>
        <p:blipFill>
          <a:blip r:embed="rId5" cstate="print"/>
          <a:srcRect/>
          <a:stretch>
            <a:fillRect/>
          </a:stretch>
        </p:blipFill>
        <p:spPr bwMode="auto">
          <a:xfrm>
            <a:off x="3352800" y="3581400"/>
            <a:ext cx="1462088" cy="974725"/>
          </a:xfrm>
          <a:prstGeom prst="rect">
            <a:avLst/>
          </a:prstGeom>
          <a:noFill/>
          <a:ln w="9525">
            <a:noFill/>
            <a:miter lim="800000"/>
            <a:headEnd/>
            <a:tailEnd/>
          </a:ln>
        </p:spPr>
      </p:pic>
      <p:sp>
        <p:nvSpPr>
          <p:cNvPr id="24" name="Oval 23"/>
          <p:cNvSpPr/>
          <p:nvPr/>
        </p:nvSpPr>
        <p:spPr>
          <a:xfrm>
            <a:off x="3962400" y="4648200"/>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In few collections</a:t>
            </a:r>
          </a:p>
        </p:txBody>
      </p:sp>
      <p:sp>
        <p:nvSpPr>
          <p:cNvPr id="25" name="Oval 24"/>
          <p:cNvSpPr/>
          <p:nvPr/>
        </p:nvSpPr>
        <p:spPr>
          <a:xfrm>
            <a:off x="4038600" y="1371600"/>
            <a:ext cx="1676400" cy="457200"/>
          </a:xfrm>
          <a:prstGeom prst="ellipse">
            <a:avLst/>
          </a:prstGeom>
          <a:solidFill>
            <a:schemeClr val="accent6">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kern="1200" dirty="0">
                <a:solidFill>
                  <a:srgbClr val="FFFFFF"/>
                </a:solidFill>
                <a:latin typeface="Calibri"/>
                <a:ea typeface="+mn-ea"/>
                <a:cs typeface="+mn-cs"/>
              </a:rPr>
              <a:t>In many collections</a:t>
            </a:r>
          </a:p>
        </p:txBody>
      </p:sp>
      <p:cxnSp>
        <p:nvCxnSpPr>
          <p:cNvPr id="33" name="Straight Connector 11"/>
          <p:cNvCxnSpPr>
            <a:cxnSpLocks noChangeShapeType="1"/>
          </p:cNvCxnSpPr>
          <p:nvPr/>
        </p:nvCxnSpPr>
        <p:spPr bwMode="auto">
          <a:xfrm>
            <a:off x="1371600" y="3352800"/>
            <a:ext cx="7178675" cy="1587"/>
          </a:xfrm>
          <a:prstGeom prst="line">
            <a:avLst/>
          </a:prstGeom>
          <a:noFill/>
          <a:ln w="57150" algn="ctr">
            <a:solidFill>
              <a:srgbClr val="FF6600"/>
            </a:solidFill>
            <a:round/>
            <a:headEnd/>
            <a:tailEn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381000" y="5486400"/>
            <a:ext cx="8229600" cy="1143000"/>
          </a:xfrm>
        </p:spPr>
        <p:txBody>
          <a:bodyPr/>
          <a:lstStyle/>
          <a:p>
            <a:r>
              <a:rPr lang="en-US" sz="2800" smtClean="0"/>
              <a:t>Libraries</a:t>
            </a:r>
          </a:p>
        </p:txBody>
      </p:sp>
      <p:graphicFrame>
        <p:nvGraphicFramePr>
          <p:cNvPr id="3074" name="Chart 3"/>
          <p:cNvGraphicFramePr>
            <a:graphicFrameLocks/>
          </p:cNvGraphicFramePr>
          <p:nvPr/>
        </p:nvGraphicFramePr>
        <p:xfrm>
          <a:off x="1524000" y="1600200"/>
          <a:ext cx="6096000" cy="4064000"/>
        </p:xfrm>
        <a:graphic>
          <a:graphicData uri="http://schemas.openxmlformats.org/presentationml/2006/ole">
            <p:oleObj spid="_x0000_s5122" r:id="rId3" imgW="6096528" imgH="4060288" progId="Excel.Sheet.8">
              <p:embed/>
            </p:oleObj>
          </a:graphicData>
        </a:graphic>
      </p:graphicFrame>
      <p:sp>
        <p:nvSpPr>
          <p:cNvPr id="3076" name="TextBox 4"/>
          <p:cNvSpPr txBox="1">
            <a:spLocks noChangeArrowheads="1"/>
          </p:cNvSpPr>
          <p:nvPr/>
        </p:nvSpPr>
        <p:spPr bwMode="auto">
          <a:xfrm>
            <a:off x="3048000" y="2514600"/>
            <a:ext cx="1714500" cy="1344320"/>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Customer</a:t>
            </a:r>
          </a:p>
          <a:p>
            <a:pPr defTabSz="912813"/>
            <a:r>
              <a:rPr lang="en-US" sz="1800" dirty="0">
                <a:solidFill>
                  <a:srgbClr val="FFFFFF"/>
                </a:solidFill>
                <a:latin typeface="Calibri" pitchFamily="34" charset="0"/>
              </a:rPr>
              <a:t>Relationship</a:t>
            </a:r>
          </a:p>
          <a:p>
            <a:pPr defTabSz="912813"/>
            <a:r>
              <a:rPr lang="en-US" sz="1800" dirty="0">
                <a:solidFill>
                  <a:srgbClr val="FFFFFF"/>
                </a:solidFill>
                <a:latin typeface="Calibri" pitchFamily="34" charset="0"/>
              </a:rPr>
              <a:t>Management </a:t>
            </a:r>
          </a:p>
        </p:txBody>
      </p:sp>
      <p:sp>
        <p:nvSpPr>
          <p:cNvPr id="3077" name="TextBox 5"/>
          <p:cNvSpPr txBox="1">
            <a:spLocks noChangeArrowheads="1"/>
          </p:cNvSpPr>
          <p:nvPr/>
        </p:nvSpPr>
        <p:spPr bwMode="auto">
          <a:xfrm>
            <a:off x="4724400" y="2819400"/>
            <a:ext cx="1571625" cy="734923"/>
          </a:xfrm>
          <a:prstGeom prst="rect">
            <a:avLst/>
          </a:prstGeom>
          <a:noFill/>
          <a:ln w="9525">
            <a:noFill/>
            <a:miter lim="800000"/>
            <a:headEnd/>
            <a:tailEnd/>
          </a:ln>
        </p:spPr>
        <p:txBody>
          <a:bodyPr lIns="91416" tIns="45709" rIns="91416" bIns="45709">
            <a:spAutoFit/>
          </a:bodyPr>
          <a:lstStyle/>
          <a:p>
            <a:pPr defTabSz="912813"/>
            <a:r>
              <a:rPr lang="en-US" sz="1800">
                <a:solidFill>
                  <a:srgbClr val="FFFFFF"/>
                </a:solidFill>
                <a:latin typeface="Calibri" pitchFamily="34" charset="0"/>
              </a:rPr>
              <a:t>Product Innovation</a:t>
            </a:r>
          </a:p>
        </p:txBody>
      </p:sp>
      <p:sp>
        <p:nvSpPr>
          <p:cNvPr id="3078" name="TextBox 6"/>
          <p:cNvSpPr txBox="1">
            <a:spLocks noChangeArrowheads="1"/>
          </p:cNvSpPr>
          <p:nvPr/>
        </p:nvSpPr>
        <p:spPr bwMode="auto">
          <a:xfrm>
            <a:off x="3733800" y="4495800"/>
            <a:ext cx="1752600" cy="400050"/>
          </a:xfrm>
          <a:prstGeom prst="rect">
            <a:avLst/>
          </a:prstGeom>
          <a:noFill/>
          <a:ln w="9525">
            <a:noFill/>
            <a:miter lim="800000"/>
            <a:headEnd/>
            <a:tailEnd/>
          </a:ln>
        </p:spPr>
        <p:txBody>
          <a:bodyPr lIns="91416" tIns="45709" rIns="91416" bIns="45709">
            <a:spAutoFit/>
          </a:bodyPr>
          <a:lstStyle/>
          <a:p>
            <a:pPr defTabSz="912813"/>
            <a:r>
              <a:rPr lang="en-US" sz="1800">
                <a:solidFill>
                  <a:srgbClr val="FFFFFF"/>
                </a:solidFill>
                <a:latin typeface="Calibri" pitchFamily="34" charset="0"/>
              </a:rPr>
              <a:t>Infrastructure</a:t>
            </a:r>
          </a:p>
        </p:txBody>
      </p:sp>
      <p:sp>
        <p:nvSpPr>
          <p:cNvPr id="3079" name="TextBox 7"/>
          <p:cNvSpPr txBox="1">
            <a:spLocks noChangeArrowheads="1"/>
          </p:cNvSpPr>
          <p:nvPr/>
        </p:nvSpPr>
        <p:spPr bwMode="auto">
          <a:xfrm>
            <a:off x="6100763" y="4660900"/>
            <a:ext cx="2568283" cy="2137166"/>
          </a:xfrm>
          <a:prstGeom prst="rect">
            <a:avLst/>
          </a:prstGeom>
          <a:noFill/>
          <a:ln w="9525">
            <a:noFill/>
            <a:miter lim="800000"/>
            <a:headEnd/>
            <a:tailEnd/>
          </a:ln>
        </p:spPr>
        <p:txBody>
          <a:bodyPr wrap="none" lIns="91416" tIns="45709" rIns="91416" bIns="45709">
            <a:spAutoFit/>
          </a:bodyPr>
          <a:lstStyle/>
          <a:p>
            <a:pPr defTabSz="912813"/>
            <a:r>
              <a:rPr lang="en-US" sz="2000" b="1">
                <a:solidFill>
                  <a:srgbClr val="F79646"/>
                </a:solidFill>
                <a:latin typeface="Calibri" pitchFamily="34" charset="0"/>
              </a:rPr>
              <a:t>P</a:t>
            </a:r>
            <a:r>
              <a:rPr lang="en-US" sz="2000">
                <a:solidFill>
                  <a:srgbClr val="071215"/>
                </a:solidFill>
                <a:latin typeface="Calibri" pitchFamily="34" charset="0"/>
              </a:rPr>
              <a:t>hysical space,</a:t>
            </a:r>
          </a:p>
          <a:p>
            <a:pPr defTabSz="912813"/>
            <a:r>
              <a:rPr lang="en-US" sz="2000" b="1">
                <a:solidFill>
                  <a:srgbClr val="F79646"/>
                </a:solidFill>
                <a:latin typeface="Calibri" pitchFamily="34" charset="0"/>
              </a:rPr>
              <a:t>P</a:t>
            </a:r>
            <a:r>
              <a:rPr lang="en-US" sz="2000">
                <a:solidFill>
                  <a:srgbClr val="071215"/>
                </a:solidFill>
                <a:latin typeface="Calibri" pitchFamily="34" charset="0"/>
              </a:rPr>
              <a:t>hysical inventory, </a:t>
            </a:r>
            <a:br>
              <a:rPr lang="en-US" sz="2000">
                <a:solidFill>
                  <a:srgbClr val="071215"/>
                </a:solidFill>
                <a:latin typeface="Calibri" pitchFamily="34" charset="0"/>
              </a:rPr>
            </a:br>
            <a:r>
              <a:rPr lang="en-US" sz="2000" b="1">
                <a:solidFill>
                  <a:srgbClr val="F79646"/>
                </a:solidFill>
                <a:latin typeface="Calibri" pitchFamily="34" charset="0"/>
              </a:rPr>
              <a:t>R</a:t>
            </a:r>
            <a:r>
              <a:rPr lang="en-US" sz="2000">
                <a:solidFill>
                  <a:srgbClr val="071215"/>
                </a:solidFill>
                <a:latin typeface="Calibri" pitchFamily="34" charset="0"/>
              </a:rPr>
              <a:t>epository</a:t>
            </a:r>
            <a:br>
              <a:rPr lang="en-US" sz="2000">
                <a:solidFill>
                  <a:srgbClr val="071215"/>
                </a:solidFill>
                <a:latin typeface="Calibri" pitchFamily="34" charset="0"/>
              </a:rPr>
            </a:br>
            <a:r>
              <a:rPr lang="en-US" sz="2000" b="1">
                <a:solidFill>
                  <a:srgbClr val="F79646"/>
                </a:solidFill>
                <a:latin typeface="Calibri" pitchFamily="34" charset="0"/>
              </a:rPr>
              <a:t>S</a:t>
            </a:r>
            <a:r>
              <a:rPr lang="en-US" sz="2000">
                <a:solidFill>
                  <a:srgbClr val="071215"/>
                </a:solidFill>
                <a:latin typeface="Calibri" pitchFamily="34" charset="0"/>
              </a:rPr>
              <a:t>ystems infrastructure</a:t>
            </a:r>
            <a:br>
              <a:rPr lang="en-US" sz="2000">
                <a:solidFill>
                  <a:srgbClr val="071215"/>
                </a:solidFill>
                <a:latin typeface="Calibri" pitchFamily="34" charset="0"/>
              </a:rPr>
            </a:br>
            <a:r>
              <a:rPr lang="en-US" sz="2000" b="1">
                <a:solidFill>
                  <a:srgbClr val="F79646"/>
                </a:solidFill>
                <a:latin typeface="Calibri" pitchFamily="34" charset="0"/>
              </a:rPr>
              <a:t>O</a:t>
            </a:r>
            <a:r>
              <a:rPr lang="en-US" sz="2000">
                <a:solidFill>
                  <a:srgbClr val="071215"/>
                </a:solidFill>
                <a:latin typeface="Calibri" pitchFamily="34" charset="0"/>
              </a:rPr>
              <a:t>nline services, etc. </a:t>
            </a:r>
          </a:p>
        </p:txBody>
      </p:sp>
      <p:sp>
        <p:nvSpPr>
          <p:cNvPr id="3080" name="TextBox 8"/>
          <p:cNvSpPr txBox="1">
            <a:spLocks noChangeArrowheads="1"/>
          </p:cNvSpPr>
          <p:nvPr/>
        </p:nvSpPr>
        <p:spPr bwMode="auto">
          <a:xfrm>
            <a:off x="5105400" y="228600"/>
            <a:ext cx="3864086" cy="2006681"/>
          </a:xfrm>
          <a:prstGeom prst="rect">
            <a:avLst/>
          </a:prstGeom>
          <a:noFill/>
          <a:ln w="9525">
            <a:noFill/>
            <a:miter lim="800000"/>
            <a:headEnd/>
            <a:tailEnd/>
          </a:ln>
        </p:spPr>
        <p:txBody>
          <a:bodyPr wrap="none" lIns="91416" tIns="45709" rIns="91416" bIns="45709">
            <a:spAutoFit/>
          </a:bodyPr>
          <a:lstStyle/>
          <a:p>
            <a:pPr defTabSz="912813"/>
            <a:r>
              <a:rPr lang="en-US" sz="2000" b="1" dirty="0">
                <a:solidFill>
                  <a:srgbClr val="F79646"/>
                </a:solidFill>
                <a:latin typeface="Calibri" pitchFamily="34" charset="0"/>
              </a:rPr>
              <a:t>A</a:t>
            </a:r>
            <a:r>
              <a:rPr lang="en-US" sz="2000" dirty="0">
                <a:solidFill>
                  <a:srgbClr val="071215"/>
                </a:solidFill>
                <a:latin typeface="Calibri" pitchFamily="34" charset="0"/>
              </a:rPr>
              <a:t>cquire/develop new information </a:t>
            </a:r>
          </a:p>
          <a:p>
            <a:pPr defTabSz="912813"/>
            <a:r>
              <a:rPr lang="en-US" sz="2000" dirty="0">
                <a:solidFill>
                  <a:srgbClr val="071215"/>
                </a:solidFill>
                <a:latin typeface="Calibri" pitchFamily="34" charset="0"/>
              </a:rPr>
              <a:t>resources and services to support</a:t>
            </a:r>
          </a:p>
          <a:p>
            <a:pPr defTabSz="912813"/>
            <a:r>
              <a:rPr lang="en-US" sz="2000" dirty="0">
                <a:solidFill>
                  <a:srgbClr val="071215"/>
                </a:solidFill>
                <a:latin typeface="Calibri" pitchFamily="34" charset="0"/>
              </a:rPr>
              <a:t>evolving research and learning</a:t>
            </a:r>
          </a:p>
          <a:p>
            <a:pPr defTabSz="912813"/>
            <a:r>
              <a:rPr lang="en-US" sz="2000" dirty="0">
                <a:solidFill>
                  <a:srgbClr val="071215"/>
                </a:solidFill>
                <a:latin typeface="Calibri" pitchFamily="34" charset="0"/>
              </a:rPr>
              <a:t>workflows</a:t>
            </a:r>
          </a:p>
        </p:txBody>
      </p:sp>
      <p:sp>
        <p:nvSpPr>
          <p:cNvPr id="3081" name="TextBox 9"/>
          <p:cNvSpPr txBox="1">
            <a:spLocks noChangeArrowheads="1"/>
          </p:cNvSpPr>
          <p:nvPr/>
        </p:nvSpPr>
        <p:spPr bwMode="auto">
          <a:xfrm>
            <a:off x="228600" y="76200"/>
            <a:ext cx="4247589" cy="2529901"/>
          </a:xfrm>
          <a:prstGeom prst="rect">
            <a:avLst/>
          </a:prstGeom>
          <a:noFill/>
          <a:ln w="9525">
            <a:noFill/>
            <a:miter lim="800000"/>
            <a:headEnd/>
            <a:tailEnd/>
          </a:ln>
        </p:spPr>
        <p:txBody>
          <a:bodyPr wrap="none" lIns="91416" tIns="45709" rIns="91416" bIns="45709">
            <a:spAutoFit/>
          </a:bodyPr>
          <a:lstStyle/>
          <a:p>
            <a:pPr defTabSz="912813"/>
            <a:r>
              <a:rPr lang="en-US" sz="2000" b="1" dirty="0">
                <a:solidFill>
                  <a:srgbClr val="F79646"/>
                </a:solidFill>
                <a:latin typeface="Calibri" pitchFamily="34" charset="0"/>
              </a:rPr>
              <a:t>P</a:t>
            </a:r>
            <a:r>
              <a:rPr lang="en-US" sz="2000" dirty="0">
                <a:solidFill>
                  <a:srgbClr val="071215"/>
                </a:solidFill>
                <a:latin typeface="Calibri" pitchFamily="34" charset="0"/>
              </a:rPr>
              <a:t>rovision of study &amp; social spaces</a:t>
            </a:r>
          </a:p>
          <a:p>
            <a:pPr defTabSz="912813"/>
            <a:r>
              <a:rPr lang="en-US" sz="2000" b="1" dirty="0">
                <a:solidFill>
                  <a:srgbClr val="F79646"/>
                </a:solidFill>
                <a:latin typeface="Calibri" pitchFamily="34" charset="0"/>
              </a:rPr>
              <a:t>I</a:t>
            </a:r>
            <a:r>
              <a:rPr lang="en-US" sz="2000" dirty="0">
                <a:solidFill>
                  <a:srgbClr val="071215"/>
                </a:solidFill>
                <a:latin typeface="Calibri" pitchFamily="34" charset="0"/>
              </a:rPr>
              <a:t>nterpret learning and research needs </a:t>
            </a:r>
          </a:p>
          <a:p>
            <a:pPr defTabSz="912813"/>
            <a:r>
              <a:rPr lang="en-US" sz="2000" b="1" dirty="0">
                <a:solidFill>
                  <a:srgbClr val="F79646"/>
                </a:solidFill>
                <a:latin typeface="Calibri" pitchFamily="34" charset="0"/>
              </a:rPr>
              <a:t>P</a:t>
            </a:r>
            <a:r>
              <a:rPr lang="en-US" sz="2000" dirty="0">
                <a:solidFill>
                  <a:srgbClr val="071215"/>
                </a:solidFill>
                <a:latin typeface="Calibri" pitchFamily="34" charset="0"/>
              </a:rPr>
              <a:t>ersonalized research assistance</a:t>
            </a:r>
          </a:p>
          <a:p>
            <a:pPr defTabSz="912813"/>
            <a:r>
              <a:rPr lang="en-US" sz="2000" b="1" dirty="0">
                <a:solidFill>
                  <a:srgbClr val="F79646"/>
                </a:solidFill>
                <a:latin typeface="Calibri" pitchFamily="34" charset="0"/>
              </a:rPr>
              <a:t>M</a:t>
            </a:r>
            <a:r>
              <a:rPr lang="en-US" sz="2000" dirty="0">
                <a:solidFill>
                  <a:srgbClr val="071215"/>
                </a:solidFill>
                <a:latin typeface="Calibri" pitchFamily="34" charset="0"/>
              </a:rPr>
              <a:t>arketing and assessment</a:t>
            </a:r>
          </a:p>
          <a:p>
            <a:pPr defTabSz="912813"/>
            <a:r>
              <a:rPr lang="en-US" sz="2000" b="1" dirty="0">
                <a:solidFill>
                  <a:srgbClr val="F79646"/>
                </a:solidFill>
                <a:latin typeface="Calibri" pitchFamily="34" charset="0"/>
              </a:rPr>
              <a:t>C</a:t>
            </a:r>
            <a:r>
              <a:rPr lang="en-US" sz="2000" dirty="0">
                <a:solidFill>
                  <a:srgbClr val="071215"/>
                </a:solidFill>
                <a:latin typeface="Calibri" pitchFamily="34" charset="0"/>
              </a:rPr>
              <a:t>ustomization/personalization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Infrastructure challenge</a:t>
            </a:r>
          </a:p>
        </p:txBody>
      </p:sp>
      <p:sp>
        <p:nvSpPr>
          <p:cNvPr id="3" name="Content Placeholder 2"/>
          <p:cNvSpPr>
            <a:spLocks noGrp="1"/>
          </p:cNvSpPr>
          <p:nvPr>
            <p:ph idx="1"/>
          </p:nvPr>
        </p:nvSpPr>
        <p:spPr>
          <a:xfrm>
            <a:off x="457200" y="914400"/>
            <a:ext cx="7702551" cy="5333999"/>
          </a:xfrm>
        </p:spPr>
        <p:txBody>
          <a:bodyPr rtlCol="0">
            <a:noAutofit/>
          </a:bodyPr>
          <a:lstStyle/>
          <a:p>
            <a:pPr fontAlgn="auto">
              <a:spcAft>
                <a:spcPts val="0"/>
              </a:spcAft>
              <a:buNone/>
              <a:defRPr/>
            </a:pPr>
            <a:r>
              <a:rPr lang="en-US" sz="2000" dirty="0" smtClean="0">
                <a:solidFill>
                  <a:schemeClr val="accent6"/>
                </a:solidFill>
              </a:rPr>
              <a:t>Reduce </a:t>
            </a:r>
            <a:r>
              <a:rPr lang="en-US" sz="2000" dirty="0" smtClean="0">
                <a:solidFill>
                  <a:schemeClr val="accent6"/>
                </a:solidFill>
              </a:rPr>
              <a:t>outside-in </a:t>
            </a:r>
            <a:r>
              <a:rPr lang="en-US" sz="2000" dirty="0" smtClean="0">
                <a:solidFill>
                  <a:schemeClr val="accent6"/>
                </a:solidFill>
              </a:rPr>
              <a:t>footprint</a:t>
            </a:r>
          </a:p>
          <a:p>
            <a:pPr fontAlgn="auto">
              <a:spcAft>
                <a:spcPts val="0"/>
              </a:spcAft>
              <a:defRPr/>
            </a:pPr>
            <a:r>
              <a:rPr lang="en-US" sz="2000" dirty="0" smtClean="0"/>
              <a:t>Print increasingly collaborative:</a:t>
            </a:r>
          </a:p>
          <a:p>
            <a:pPr lvl="1" fontAlgn="auto">
              <a:spcAft>
                <a:spcPts val="0"/>
              </a:spcAft>
              <a:buFont typeface="Arial" pitchFamily="34" charset="0"/>
              <a:buChar char="–"/>
              <a:defRPr/>
            </a:pPr>
            <a:r>
              <a:rPr lang="en-US" sz="1800" dirty="0" smtClean="0"/>
              <a:t>Collaborative arrangements for print</a:t>
            </a:r>
          </a:p>
          <a:p>
            <a:pPr lvl="1" fontAlgn="auto">
              <a:spcAft>
                <a:spcPts val="0"/>
              </a:spcAft>
              <a:buFont typeface="Arial" pitchFamily="34" charset="0"/>
              <a:buChar char="–"/>
              <a:defRPr/>
            </a:pPr>
            <a:r>
              <a:rPr lang="en-US" sz="1800" dirty="0" smtClean="0"/>
              <a:t>Collaborative arrangements for digital</a:t>
            </a:r>
          </a:p>
          <a:p>
            <a:pPr fontAlgn="auto">
              <a:spcAft>
                <a:spcPts val="0"/>
              </a:spcAft>
              <a:defRPr/>
            </a:pPr>
            <a:r>
              <a:rPr lang="en-US" sz="2000" dirty="0" smtClean="0"/>
              <a:t>Licensed materials:</a:t>
            </a:r>
          </a:p>
          <a:p>
            <a:pPr lvl="1" fontAlgn="auto">
              <a:spcAft>
                <a:spcPts val="0"/>
              </a:spcAft>
              <a:buFont typeface="Arial" pitchFamily="34" charset="0"/>
              <a:buChar char="–"/>
              <a:defRPr/>
            </a:pPr>
            <a:r>
              <a:rPr lang="en-US" sz="1800" dirty="0" smtClean="0"/>
              <a:t>Reduce cost of management through shared arrangements</a:t>
            </a:r>
          </a:p>
          <a:p>
            <a:pPr fontAlgn="auto">
              <a:spcAft>
                <a:spcPts val="0"/>
              </a:spcAft>
              <a:defRPr/>
            </a:pPr>
            <a:r>
              <a:rPr lang="en-US" sz="2000" dirty="0" smtClean="0"/>
              <a:t>Systems</a:t>
            </a:r>
          </a:p>
          <a:p>
            <a:pPr lvl="1" fontAlgn="auto">
              <a:spcAft>
                <a:spcPts val="0"/>
              </a:spcAft>
              <a:buFont typeface="Arial" pitchFamily="34" charset="0"/>
              <a:buChar char="–"/>
              <a:defRPr/>
            </a:pPr>
            <a:r>
              <a:rPr lang="en-US" sz="1800" dirty="0" smtClean="0"/>
              <a:t>Consolidation of traditional management environment</a:t>
            </a:r>
          </a:p>
          <a:p>
            <a:pPr lvl="1" fontAlgn="auto">
              <a:spcAft>
                <a:spcPts val="0"/>
              </a:spcAft>
              <a:buFont typeface="Arial" pitchFamily="34" charset="0"/>
              <a:buChar char="–"/>
              <a:defRPr/>
            </a:pPr>
            <a:r>
              <a:rPr lang="en-US" sz="1800" dirty="0" smtClean="0"/>
              <a:t>Consolidation and externalization of discovery</a:t>
            </a:r>
          </a:p>
          <a:p>
            <a:pPr lvl="1" fontAlgn="auto">
              <a:spcAft>
                <a:spcPts val="0"/>
              </a:spcAft>
              <a:buFont typeface="Arial" pitchFamily="34" charset="0"/>
              <a:buChar char="–"/>
              <a:defRPr/>
            </a:pPr>
            <a:endParaRPr lang="en-US" sz="1800" dirty="0" smtClean="0"/>
          </a:p>
          <a:p>
            <a:pPr fontAlgn="auto">
              <a:spcAft>
                <a:spcPts val="0"/>
              </a:spcAft>
              <a:buFont typeface="Arial" pitchFamily="34" charset="0"/>
              <a:buChar char="•"/>
              <a:defRPr/>
            </a:pPr>
            <a:endParaRPr lang="en-US" sz="2000" dirty="0" smtClean="0"/>
          </a:p>
          <a:p>
            <a:pPr fontAlgn="auto">
              <a:spcAft>
                <a:spcPts val="0"/>
              </a:spcAft>
              <a:buNone/>
              <a:defRPr/>
            </a:pPr>
            <a:r>
              <a:rPr lang="en-US" sz="2000" dirty="0" smtClean="0">
                <a:solidFill>
                  <a:schemeClr val="accent6"/>
                </a:solidFill>
              </a:rPr>
              <a:t>Develop </a:t>
            </a:r>
            <a:r>
              <a:rPr lang="en-US" sz="2000" dirty="0" smtClean="0">
                <a:solidFill>
                  <a:schemeClr val="accent6"/>
                </a:solidFill>
              </a:rPr>
              <a:t>inside-out </a:t>
            </a:r>
            <a:r>
              <a:rPr lang="en-US" sz="2000" dirty="0" smtClean="0">
                <a:solidFill>
                  <a:schemeClr val="accent6"/>
                </a:solidFill>
              </a:rPr>
              <a:t>capacity</a:t>
            </a:r>
          </a:p>
          <a:p>
            <a:pPr fontAlgn="auto">
              <a:spcAft>
                <a:spcPts val="0"/>
              </a:spcAft>
              <a:buFont typeface="Arial" pitchFamily="34" charset="0"/>
              <a:buChar char="•"/>
              <a:defRPr/>
            </a:pPr>
            <a:r>
              <a:rPr lang="en-US" sz="2000" dirty="0" smtClean="0"/>
              <a:t>Institutional research and learning materials:</a:t>
            </a:r>
          </a:p>
          <a:p>
            <a:pPr lvl="1" fontAlgn="auto">
              <a:spcAft>
                <a:spcPts val="0"/>
              </a:spcAft>
              <a:buFont typeface="Arial" pitchFamily="34" charset="0"/>
              <a:buChar char="–"/>
              <a:defRPr/>
            </a:pPr>
            <a:r>
              <a:rPr lang="en-US" sz="1800" dirty="0" smtClean="0"/>
              <a:t>Selective investments; leave to others where appropriate</a:t>
            </a:r>
          </a:p>
          <a:p>
            <a:pPr lvl="1" fontAlgn="auto">
              <a:spcAft>
                <a:spcPts val="0"/>
              </a:spcAft>
              <a:buFont typeface="Arial" pitchFamily="34" charset="0"/>
              <a:buChar char="–"/>
              <a:defRPr/>
            </a:pPr>
            <a:r>
              <a:rPr lang="en-US" sz="1800" dirty="0" smtClean="0"/>
              <a:t>Search for collaborative solutions where possible</a:t>
            </a:r>
          </a:p>
          <a:p>
            <a:pPr lvl="1" fontAlgn="auto">
              <a:spcAft>
                <a:spcPts val="0"/>
              </a:spcAft>
              <a:buFont typeface="Arial" pitchFamily="34" charset="0"/>
              <a:buChar char="–"/>
              <a:defRPr/>
            </a:pPr>
            <a:r>
              <a:rPr lang="en-US" sz="1800" dirty="0" smtClean="0"/>
              <a:t>Relationship management</a:t>
            </a:r>
          </a:p>
          <a:p>
            <a:pPr fontAlgn="auto">
              <a:spcAft>
                <a:spcPts val="0"/>
              </a:spcAft>
              <a:buFont typeface="Arial" pitchFamily="34" charset="0"/>
              <a:buChar char="•"/>
              <a:defRPr/>
            </a:pPr>
            <a:r>
              <a:rPr lang="en-US" sz="2000" dirty="0" smtClean="0"/>
              <a:t>Systems infrastructure</a:t>
            </a:r>
          </a:p>
          <a:p>
            <a:pPr lvl="1" fontAlgn="auto">
              <a:spcAft>
                <a:spcPts val="0"/>
              </a:spcAft>
              <a:buFont typeface="Arial" pitchFamily="34" charset="0"/>
              <a:buChar char="–"/>
              <a:defRPr/>
            </a:pPr>
            <a:r>
              <a:rPr lang="en-US" sz="1800" dirty="0" smtClean="0"/>
              <a:t>Selective local investment in digital infrastructure</a:t>
            </a:r>
          </a:p>
          <a:p>
            <a:pPr lvl="1" fontAlgn="auto">
              <a:spcAft>
                <a:spcPts val="0"/>
              </a:spcAft>
              <a:buFont typeface="Arial" pitchFamily="34" charset="0"/>
              <a:buChar char="–"/>
              <a:defRPr/>
            </a:pPr>
            <a:r>
              <a:rPr lang="en-US" sz="1800" dirty="0" smtClean="0"/>
              <a:t>Collaborative and third party cloud offerings</a:t>
            </a:r>
          </a:p>
          <a:p>
            <a:pPr lvl="1" fontAlgn="auto">
              <a:spcAft>
                <a:spcPts val="0"/>
              </a:spcAft>
              <a:buFont typeface="Arial" pitchFamily="34" charset="0"/>
              <a:buChar char="–"/>
              <a:defRPr/>
            </a:pPr>
            <a:r>
              <a:rPr lang="en-US" sz="1800" dirty="0" smtClean="0"/>
              <a:t>Innovation ….</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744200" cy="6446520"/>
          </a:xfrm>
          <a:prstGeom prst="rect">
            <a:avLst/>
          </a:prstGeom>
          <a:noFill/>
          <a:ln w="9525">
            <a:noFill/>
            <a:miter lim="800000"/>
            <a:headEnd/>
            <a:tailEnd/>
          </a:ln>
        </p:spPr>
      </p:pic>
      <p:pic>
        <p:nvPicPr>
          <p:cNvPr id="1027" name="Picture 3" descr="C:\Documents and Settings\dempseyl\Local Settings\Temporary Internet Files\Content.IE5\OOXZVDZP\MC900432591[1].png"/>
          <p:cNvPicPr>
            <a:picLocks noChangeAspect="1" noChangeArrowheads="1"/>
          </p:cNvPicPr>
          <p:nvPr/>
        </p:nvPicPr>
        <p:blipFill>
          <a:blip r:embed="rId3" cstate="print"/>
          <a:srcRect/>
          <a:stretch>
            <a:fillRect/>
          </a:stretch>
        </p:blipFill>
        <p:spPr bwMode="auto">
          <a:xfrm>
            <a:off x="5638800" y="381000"/>
            <a:ext cx="2286000" cy="228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68375" y="1524000"/>
          <a:ext cx="8023352" cy="4378850"/>
        </p:xfrm>
        <a:graphic>
          <a:graphicData uri="http://schemas.openxmlformats.org/drawingml/2006/table">
            <a:tbl>
              <a:tblPr firstRow="1" bandRow="1">
                <a:tableStyleId>{5C22544A-7EE6-4342-B048-85BDC9FD1C3A}</a:tableStyleId>
              </a:tblPr>
              <a:tblGrid>
                <a:gridCol w="2000250"/>
                <a:gridCol w="2000250"/>
                <a:gridCol w="2022602"/>
                <a:gridCol w="2000250"/>
              </a:tblGrid>
              <a:tr h="604631">
                <a:tc>
                  <a:txBody>
                    <a:bodyPr/>
                    <a:lstStyle/>
                    <a:p>
                      <a:endParaRPr lang="en-US" sz="2800" b="1" dirty="0"/>
                    </a:p>
                  </a:txBody>
                  <a:tcPr/>
                </a:tc>
                <a:tc>
                  <a:txBody>
                    <a:bodyPr/>
                    <a:lstStyle/>
                    <a:p>
                      <a:r>
                        <a:rPr lang="en-US" sz="2800" b="1" dirty="0" smtClean="0"/>
                        <a:t>Institution</a:t>
                      </a:r>
                      <a:endParaRPr lang="en-US" sz="2800" b="1" dirty="0"/>
                    </a:p>
                  </a:txBody>
                  <a:tcPr/>
                </a:tc>
                <a:tc>
                  <a:txBody>
                    <a:bodyPr/>
                    <a:lstStyle/>
                    <a:p>
                      <a:r>
                        <a:rPr lang="en-US" sz="2800" b="1" dirty="0" smtClean="0"/>
                        <a:t>Group</a:t>
                      </a:r>
                      <a:endParaRPr lang="en-US" sz="2800" b="1" dirty="0"/>
                    </a:p>
                  </a:txBody>
                  <a:tcPr/>
                </a:tc>
                <a:tc>
                  <a:txBody>
                    <a:bodyPr/>
                    <a:lstStyle/>
                    <a:p>
                      <a:r>
                        <a:rPr lang="en-US" sz="2800" b="1" dirty="0" err="1" smtClean="0"/>
                        <a:t>Webscale</a:t>
                      </a:r>
                      <a:endParaRPr lang="en-US" sz="2800" b="1" dirty="0"/>
                    </a:p>
                  </a:txBody>
                  <a:tcPr/>
                </a:tc>
              </a:tr>
              <a:tr h="604631">
                <a:tc>
                  <a:txBody>
                    <a:bodyPr/>
                    <a:lstStyle/>
                    <a:p>
                      <a:r>
                        <a:rPr lang="en-US" sz="2800" b="1" dirty="0" smtClean="0"/>
                        <a:t>Peer</a:t>
                      </a:r>
                      <a:br>
                        <a:rPr lang="en-US" sz="2800" b="1" dirty="0" smtClean="0"/>
                      </a:br>
                      <a:r>
                        <a:rPr lang="en-US" sz="1800" b="1" dirty="0" smtClean="0"/>
                        <a:t>(collaborative)</a:t>
                      </a:r>
                      <a:endParaRPr lang="en-US" sz="2800" b="1" dirty="0"/>
                    </a:p>
                  </a:txBody>
                  <a:tcPr/>
                </a:tc>
                <a:tc>
                  <a:txBody>
                    <a:bodyPr/>
                    <a:lstStyle/>
                    <a:p>
                      <a:r>
                        <a:rPr lang="en-US" sz="2000" b="1" dirty="0" err="1" smtClean="0"/>
                        <a:t>HathiTrust</a:t>
                      </a:r>
                      <a:r>
                        <a:rPr lang="en-US" sz="2000" b="1" dirty="0" smtClean="0"/>
                        <a:t>;</a:t>
                      </a:r>
                      <a:br>
                        <a:rPr lang="en-US" sz="2000" b="1" dirty="0" smtClean="0"/>
                      </a:br>
                      <a:r>
                        <a:rPr lang="en-US" sz="2000" b="1" dirty="0" err="1" smtClean="0"/>
                        <a:t>DuraSpace</a:t>
                      </a:r>
                      <a:endParaRPr lang="en-US" sz="2000" b="1" dirty="0"/>
                    </a:p>
                  </a:txBody>
                  <a:tcPr/>
                </a:tc>
                <a:tc>
                  <a:txBody>
                    <a:bodyPr/>
                    <a:lstStyle/>
                    <a:p>
                      <a:r>
                        <a:rPr lang="en-US" sz="2000" b="1" dirty="0" err="1" smtClean="0"/>
                        <a:t>Orbis</a:t>
                      </a:r>
                      <a:r>
                        <a:rPr lang="en-US" sz="2000" b="1" baseline="0" dirty="0" smtClean="0"/>
                        <a:t> Cascade</a:t>
                      </a:r>
                    </a:p>
                  </a:txBody>
                  <a:tcPr/>
                </a:tc>
                <a:tc>
                  <a:txBody>
                    <a:bodyPr/>
                    <a:lstStyle/>
                    <a:p>
                      <a:r>
                        <a:rPr lang="en-US" sz="2000" b="1" dirty="0" smtClean="0"/>
                        <a:t>Repec.org</a:t>
                      </a:r>
                      <a:endParaRPr lang="en-US" sz="2000" b="1" dirty="0"/>
                    </a:p>
                  </a:txBody>
                  <a:tcPr/>
                </a:tc>
              </a:tr>
              <a:tr h="1043608">
                <a:tc>
                  <a:txBody>
                    <a:bodyPr/>
                    <a:lstStyle/>
                    <a:p>
                      <a:r>
                        <a:rPr lang="en-US" sz="2800" b="1" dirty="0" smtClean="0"/>
                        <a:t>Public</a:t>
                      </a:r>
                      <a:br>
                        <a:rPr lang="en-US" sz="2800" b="1" dirty="0" smtClean="0"/>
                      </a:br>
                      <a:r>
                        <a:rPr lang="en-US" sz="1800" b="1" dirty="0" smtClean="0"/>
                        <a:t>(state/national)</a:t>
                      </a:r>
                      <a:endParaRPr lang="en-US" sz="2800" b="1" dirty="0"/>
                    </a:p>
                  </a:txBody>
                  <a:tcPr/>
                </a:tc>
                <a:tc>
                  <a:txBody>
                    <a:bodyPr/>
                    <a:lstStyle/>
                    <a:p>
                      <a:endParaRPr lang="en-US" sz="2000" b="1" dirty="0"/>
                    </a:p>
                  </a:txBody>
                  <a:tcPr/>
                </a:tc>
                <a:tc>
                  <a:txBody>
                    <a:bodyPr/>
                    <a:lstStyle/>
                    <a:p>
                      <a:r>
                        <a:rPr lang="en-US" sz="2000" b="1" dirty="0" err="1" smtClean="0"/>
                        <a:t>Jisc</a:t>
                      </a:r>
                      <a:r>
                        <a:rPr lang="en-US" sz="2000" b="1" dirty="0" smtClean="0"/>
                        <a:t>; </a:t>
                      </a:r>
                      <a:r>
                        <a:rPr lang="en-US" sz="2000" b="1" dirty="0" err="1" smtClean="0"/>
                        <a:t>OhioLink</a:t>
                      </a:r>
                      <a:endParaRPr lang="en-US" sz="2000" b="1" dirty="0"/>
                    </a:p>
                  </a:txBody>
                  <a:tcPr/>
                </a:tc>
                <a:tc>
                  <a:txBody>
                    <a:bodyPr/>
                    <a:lstStyle/>
                    <a:p>
                      <a:endParaRPr lang="en-US" sz="2000" b="1" dirty="0"/>
                    </a:p>
                  </a:txBody>
                  <a:tcPr/>
                </a:tc>
              </a:tr>
              <a:tr h="1938131">
                <a:tc>
                  <a:txBody>
                    <a:bodyPr/>
                    <a:lstStyle/>
                    <a:p>
                      <a:r>
                        <a:rPr lang="en-US" sz="2800" b="1" dirty="0" smtClean="0"/>
                        <a:t>Third</a:t>
                      </a:r>
                      <a:r>
                        <a:rPr lang="en-US" sz="2800" b="1" baseline="0" dirty="0" smtClean="0"/>
                        <a:t> party</a:t>
                      </a:r>
                      <a:endParaRPr lang="en-US" sz="2800" b="1" dirty="0"/>
                    </a:p>
                  </a:txBody>
                  <a:tcPr/>
                </a:tc>
                <a:tc>
                  <a:txBody>
                    <a:bodyPr/>
                    <a:lstStyle/>
                    <a:p>
                      <a:r>
                        <a:rPr lang="en-US" sz="2000" b="1" dirty="0" smtClean="0"/>
                        <a:t>Locally</a:t>
                      </a:r>
                      <a:r>
                        <a:rPr lang="en-US" sz="2000" b="1" baseline="0" dirty="0" smtClean="0"/>
                        <a:t> procured systems and services</a:t>
                      </a:r>
                      <a:endParaRPr lang="en-US" sz="2000" b="1" dirty="0"/>
                    </a:p>
                  </a:txBody>
                  <a:tcPr/>
                </a:tc>
                <a:tc>
                  <a:txBody>
                    <a:bodyPr/>
                    <a:lstStyle/>
                    <a:p>
                      <a:r>
                        <a:rPr lang="en-US" sz="2000" b="1" dirty="0" err="1" smtClean="0"/>
                        <a:t>Worldcat</a:t>
                      </a:r>
                      <a:r>
                        <a:rPr lang="en-US" sz="2000" b="1" dirty="0" smtClean="0"/>
                        <a:t> </a:t>
                      </a:r>
                      <a:br>
                        <a:rPr lang="en-US" sz="2000" b="1" dirty="0" smtClean="0"/>
                      </a:br>
                      <a:r>
                        <a:rPr lang="en-US" sz="2000" b="1" dirty="0" smtClean="0"/>
                        <a:t>Cataloging</a:t>
                      </a:r>
                      <a:endParaRPr lang="en-US" sz="2000" b="1" dirty="0"/>
                    </a:p>
                  </a:txBody>
                  <a:tcPr/>
                </a:tc>
                <a:tc>
                  <a:txBody>
                    <a:bodyPr/>
                    <a:lstStyle/>
                    <a:p>
                      <a:r>
                        <a:rPr lang="en-US" sz="2000" b="1" dirty="0" err="1" smtClean="0"/>
                        <a:t>Flickr</a:t>
                      </a:r>
                      <a:r>
                        <a:rPr lang="en-US" sz="2000" b="1" dirty="0" smtClean="0"/>
                        <a:t> Commons,</a:t>
                      </a:r>
                      <a:r>
                        <a:rPr lang="en-US" sz="2000" b="1" baseline="0" dirty="0" smtClean="0"/>
                        <a:t> Google Scholar,</a:t>
                      </a:r>
                    </a:p>
                    <a:p>
                      <a:r>
                        <a:rPr lang="en-US" sz="2000" b="1" baseline="0" dirty="0" smtClean="0"/>
                        <a:t>Worldcat.org</a:t>
                      </a:r>
                      <a:endParaRPr lang="en-US" sz="2000" b="1" dirty="0"/>
                    </a:p>
                  </a:txBody>
                  <a:tcPr/>
                </a:tc>
              </a:tr>
            </a:tbl>
          </a:graphicData>
        </a:graphic>
      </p:graphicFrame>
      <p:sp>
        <p:nvSpPr>
          <p:cNvPr id="3" name="TextBox 2"/>
          <p:cNvSpPr txBox="1"/>
          <p:nvPr/>
        </p:nvSpPr>
        <p:spPr>
          <a:xfrm>
            <a:off x="3810000" y="609600"/>
            <a:ext cx="1057275" cy="584200"/>
          </a:xfrm>
          <a:prstGeom prst="rect">
            <a:avLst/>
          </a:prstGeom>
          <a:noFill/>
        </p:spPr>
        <p:txBody>
          <a:bodyPr wrap="none">
            <a:spAutoFit/>
          </a:bodyPr>
          <a:lstStyle/>
          <a:p>
            <a:pPr fontAlgn="auto">
              <a:spcBef>
                <a:spcPts val="0"/>
              </a:spcBef>
              <a:spcAft>
                <a:spcPts val="0"/>
              </a:spcAft>
              <a:defRPr/>
            </a:pPr>
            <a:r>
              <a:rPr lang="en-US" sz="3200" b="1" dirty="0">
                <a:solidFill>
                  <a:schemeClr val="accent6"/>
                </a:solidFill>
                <a:latin typeface="+mn-lt"/>
                <a:cs typeface="+mn-cs"/>
              </a:rPr>
              <a:t>S</a:t>
            </a:r>
            <a:r>
              <a:rPr lang="en-US" sz="3200" b="1" dirty="0">
                <a:latin typeface="+mn-lt"/>
                <a:cs typeface="+mn-cs"/>
              </a:rPr>
              <a:t>cale</a:t>
            </a:r>
          </a:p>
        </p:txBody>
      </p:sp>
      <p:sp>
        <p:nvSpPr>
          <p:cNvPr id="5" name="TextBox 4"/>
          <p:cNvSpPr txBox="1"/>
          <p:nvPr/>
        </p:nvSpPr>
        <p:spPr>
          <a:xfrm>
            <a:off x="160338" y="2182813"/>
            <a:ext cx="677862" cy="1246187"/>
          </a:xfrm>
          <a:prstGeom prst="rect">
            <a:avLst/>
          </a:prstGeom>
          <a:noFill/>
        </p:spPr>
        <p:txBody>
          <a:bodyPr vert="vert" wrap="none">
            <a:spAutoFit/>
          </a:bodyPr>
          <a:lstStyle/>
          <a:p>
            <a:pPr fontAlgn="auto">
              <a:spcBef>
                <a:spcPts val="0"/>
              </a:spcBef>
              <a:spcAft>
                <a:spcPts val="0"/>
              </a:spcAft>
              <a:defRPr/>
            </a:pPr>
            <a:r>
              <a:rPr lang="en-US" sz="3200" b="1" dirty="0">
                <a:solidFill>
                  <a:schemeClr val="accent6"/>
                </a:solidFill>
                <a:latin typeface="+mn-lt"/>
                <a:cs typeface="+mn-cs"/>
              </a:rPr>
              <a:t>S</a:t>
            </a:r>
            <a:r>
              <a:rPr lang="en-US" sz="3200" b="1" dirty="0">
                <a:latin typeface="+mn-lt"/>
                <a:cs typeface="+mn-cs"/>
              </a:rPr>
              <a:t>ource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relationship management’ challenge</a:t>
            </a:r>
            <a:endParaRPr lang="en-US" dirty="0"/>
          </a:p>
        </p:txBody>
      </p:sp>
      <p:sp>
        <p:nvSpPr>
          <p:cNvPr id="3" name="Content Placeholder 2"/>
          <p:cNvSpPr>
            <a:spLocks noGrp="1"/>
          </p:cNvSpPr>
          <p:nvPr>
            <p:ph idx="1"/>
          </p:nvPr>
        </p:nvSpPr>
        <p:spPr/>
        <p:txBody>
          <a:bodyPr/>
          <a:lstStyle/>
          <a:p>
            <a:r>
              <a:rPr lang="en-US" dirty="0" smtClean="0"/>
              <a:t>A natural partner in research and learning activities</a:t>
            </a:r>
          </a:p>
          <a:p>
            <a:r>
              <a:rPr lang="en-US" dirty="0" smtClean="0"/>
              <a:t>Understand and support new forms of scholarship</a:t>
            </a:r>
          </a:p>
          <a:p>
            <a:r>
              <a:rPr lang="en-US" dirty="0" smtClean="0"/>
              <a:t>Consultative</a:t>
            </a:r>
          </a:p>
          <a:p>
            <a:r>
              <a:rPr lang="en-US" dirty="0" smtClean="0"/>
              <a:t>Data-driven understanding</a:t>
            </a:r>
          </a:p>
          <a:p>
            <a:endParaRPr lang="en-US" dirty="0" smtClean="0"/>
          </a:p>
          <a:p>
            <a:r>
              <a:rPr lang="en-US" dirty="0" smtClean="0"/>
              <a:t>Support for information-related activities is being peeled away from the collections ….</a:t>
            </a:r>
          </a:p>
          <a:p>
            <a:r>
              <a:rPr lang="en-US" dirty="0" smtClean="0"/>
              <a:t>If libraries want to be seen as experts, </a:t>
            </a:r>
            <a:r>
              <a:rPr lang="en-US" smtClean="0"/>
              <a:t>their expertise must be seen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p:cNvPicPr>
            <a:picLocks noGrp="1" noChangeAspect="1" noChangeArrowheads="1"/>
          </p:cNvPicPr>
          <p:nvPr>
            <p:ph idx="1"/>
          </p:nvPr>
        </p:nvPicPr>
        <p:blipFill>
          <a:blip r:embed="rId2" cstate="print"/>
          <a:srcRect/>
          <a:stretch>
            <a:fillRect/>
          </a:stretch>
        </p:blipFill>
        <p:spPr bwMode="auto">
          <a:xfrm>
            <a:off x="755650" y="1524000"/>
            <a:ext cx="7702550" cy="386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The innovation challenge</a:t>
            </a:r>
          </a:p>
        </p:txBody>
      </p:sp>
      <p:sp>
        <p:nvSpPr>
          <p:cNvPr id="52227" name="Content Placeholder 2"/>
          <p:cNvSpPr>
            <a:spLocks noGrp="1"/>
          </p:cNvSpPr>
          <p:nvPr>
            <p:ph idx="1"/>
          </p:nvPr>
        </p:nvSpPr>
        <p:spPr/>
        <p:txBody>
          <a:bodyPr/>
          <a:lstStyle/>
          <a:p>
            <a:r>
              <a:rPr lang="en-US" dirty="0" smtClean="0"/>
              <a:t>Organizational</a:t>
            </a:r>
          </a:p>
          <a:p>
            <a:r>
              <a:rPr lang="en-US" dirty="0" smtClean="0"/>
              <a:t>Investment choices</a:t>
            </a:r>
          </a:p>
          <a:p>
            <a:r>
              <a:rPr lang="en-US" dirty="0" smtClean="0"/>
              <a:t>Appropriate forums to collaboratively source new approaches?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Next up</a:t>
            </a:r>
            <a:endParaRPr lang="en-US" i="1" dirty="0"/>
          </a:p>
        </p:txBody>
      </p:sp>
      <p:sp>
        <p:nvSpPr>
          <p:cNvPr id="3" name="Content Placeholder 2"/>
          <p:cNvSpPr>
            <a:spLocks noGrp="1"/>
          </p:cNvSpPr>
          <p:nvPr>
            <p:ph idx="1"/>
          </p:nvPr>
        </p:nvSpPr>
        <p:spPr/>
        <p:txBody>
          <a:bodyPr>
            <a:normAutofit fontScale="85000" lnSpcReduction="20000"/>
          </a:bodyPr>
          <a:lstStyle/>
          <a:p>
            <a:pPr algn="ctr">
              <a:buNone/>
            </a:pPr>
            <a:r>
              <a:rPr lang="en-US" sz="2600" b="1" dirty="0" smtClean="0"/>
              <a:t>Update Sessions, Round 2</a:t>
            </a:r>
            <a:r>
              <a:rPr lang="en-US" sz="2600" dirty="0" smtClean="0"/>
              <a:t> </a:t>
            </a:r>
            <a:r>
              <a:rPr lang="en-US" sz="2600" b="1" dirty="0" smtClean="0"/>
              <a:t>• 2:00</a:t>
            </a:r>
          </a:p>
          <a:p>
            <a:pPr algn="ctr">
              <a:buNone/>
            </a:pPr>
            <a:endParaRPr lang="en-US" sz="2600" b="1" dirty="0" smtClean="0"/>
          </a:p>
          <a:p>
            <a:r>
              <a:rPr lang="en-US" sz="2600" dirty="0" smtClean="0"/>
              <a:t>"Special Delivery": New Modes of Access to Special Collections  • Dennis Massie, Jennifer Schaffner, Paul Constantine and Jon Shaw  • Renaissance South</a:t>
            </a:r>
          </a:p>
          <a:p>
            <a:endParaRPr lang="en-US" sz="2600" dirty="0" smtClean="0"/>
          </a:p>
          <a:p>
            <a:r>
              <a:rPr lang="en-US" sz="2600" dirty="0" smtClean="0"/>
              <a:t>Leveraging Names with Linked Data  • Karen Smith-Yoshimura and Ralph </a:t>
            </a:r>
            <a:r>
              <a:rPr lang="en-US" sz="2600" dirty="0" err="1" smtClean="0"/>
              <a:t>LeVan</a:t>
            </a:r>
            <a:r>
              <a:rPr lang="en-US" sz="2600" dirty="0" smtClean="0"/>
              <a:t> • Renaissance North</a:t>
            </a:r>
          </a:p>
          <a:p>
            <a:endParaRPr lang="en-US" sz="2600" dirty="0"/>
          </a:p>
          <a:p>
            <a:r>
              <a:rPr lang="en-US" sz="2600" dirty="0" smtClean="0"/>
              <a:t>Supporting Research Dissemination  • John </a:t>
            </a:r>
            <a:r>
              <a:rPr lang="en-US" sz="2600" dirty="0" err="1" smtClean="0"/>
              <a:t>MacColl</a:t>
            </a:r>
            <a:r>
              <a:rPr lang="en-US" sz="2600" dirty="0" smtClean="0"/>
              <a:t> and James </a:t>
            </a:r>
            <a:r>
              <a:rPr lang="en-US" sz="2600" dirty="0" err="1" smtClean="0"/>
              <a:t>Toon</a:t>
            </a:r>
            <a:r>
              <a:rPr lang="en-US" sz="2600" dirty="0" smtClean="0"/>
              <a:t> • Sienna</a:t>
            </a:r>
          </a:p>
          <a:p>
            <a:endParaRPr lang="en-US" sz="2600" dirty="0" smtClean="0"/>
          </a:p>
          <a:p>
            <a:r>
              <a:rPr lang="en-US" sz="2600" dirty="0" smtClean="0"/>
              <a:t>Cloud Sourcing Research Collections • Constance </a:t>
            </a:r>
            <a:r>
              <a:rPr lang="en-US" sz="2600" dirty="0" err="1" smtClean="0"/>
              <a:t>Malpas</a:t>
            </a:r>
            <a:r>
              <a:rPr lang="en-US" sz="2600" dirty="0" smtClean="0"/>
              <a:t> • </a:t>
            </a:r>
            <a:br>
              <a:rPr lang="en-US" sz="2600" dirty="0" smtClean="0"/>
            </a:br>
            <a:r>
              <a:rPr lang="en-US" sz="2600" dirty="0" smtClean="0"/>
              <a:t>Venetian</a:t>
            </a:r>
          </a:p>
          <a:p>
            <a:endParaRPr lang="en-US" sz="26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744200" cy="6446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266825" y="1233488"/>
            <a:ext cx="6608763" cy="4391025"/>
          </a:xfrm>
          <a:prstGeom prst="rect">
            <a:avLst/>
          </a:prstGeom>
          <a:noFill/>
          <a:ln w="9525">
            <a:noFill/>
            <a:miter lim="800000"/>
            <a:headEnd/>
            <a:tailEnd/>
          </a:ln>
        </p:spPr>
      </p:pic>
      <p:sp>
        <p:nvSpPr>
          <p:cNvPr id="21507" name="TextBox 2"/>
          <p:cNvSpPr txBox="1">
            <a:spLocks noChangeArrowheads="1"/>
          </p:cNvSpPr>
          <p:nvPr/>
        </p:nvSpPr>
        <p:spPr bwMode="auto">
          <a:xfrm>
            <a:off x="4114800" y="685800"/>
            <a:ext cx="419100" cy="369888"/>
          </a:xfrm>
          <a:prstGeom prst="rect">
            <a:avLst/>
          </a:prstGeom>
          <a:noFill/>
          <a:ln w="9525">
            <a:noFill/>
            <a:miter lim="800000"/>
            <a:headEnd/>
            <a:tailEnd/>
          </a:ln>
        </p:spPr>
        <p:txBody>
          <a:bodyPr wrap="none">
            <a:spAutoFit/>
          </a:bodyPr>
          <a:lstStyle/>
          <a:p>
            <a:r>
              <a:rPr lang="en-US">
                <a:latin typeface="Calibri" pitchFamily="34" charset="0"/>
              </a:rPr>
              <a:t>71</a:t>
            </a:r>
          </a:p>
        </p:txBody>
      </p:sp>
      <p:sp>
        <p:nvSpPr>
          <p:cNvPr id="21508" name="TextBox 3"/>
          <p:cNvSpPr txBox="1">
            <a:spLocks noChangeArrowheads="1"/>
          </p:cNvSpPr>
          <p:nvPr/>
        </p:nvSpPr>
        <p:spPr bwMode="auto">
          <a:xfrm>
            <a:off x="228600" y="4038600"/>
            <a:ext cx="534988" cy="369888"/>
          </a:xfrm>
          <a:prstGeom prst="rect">
            <a:avLst/>
          </a:prstGeom>
          <a:noFill/>
          <a:ln w="9525">
            <a:noFill/>
            <a:miter lim="800000"/>
            <a:headEnd/>
            <a:tailEnd/>
          </a:ln>
        </p:spPr>
        <p:txBody>
          <a:bodyPr wrap="none">
            <a:spAutoFit/>
          </a:bodyPr>
          <a:lstStyle/>
          <a:p>
            <a:r>
              <a:rPr lang="en-US">
                <a:latin typeface="Calibri" pitchFamily="34" charset="0"/>
              </a:rPr>
              <a:t>270</a:t>
            </a:r>
          </a:p>
        </p:txBody>
      </p:sp>
      <p:pic>
        <p:nvPicPr>
          <p:cNvPr id="21509" name="Picture 2"/>
          <p:cNvPicPr>
            <a:picLocks noChangeAspect="1" noChangeArrowheads="1"/>
          </p:cNvPicPr>
          <p:nvPr/>
        </p:nvPicPr>
        <p:blipFill>
          <a:blip r:embed="rId3" cstate="print"/>
          <a:srcRect/>
          <a:stretch>
            <a:fillRect/>
          </a:stretch>
        </p:blipFill>
        <p:spPr bwMode="auto">
          <a:xfrm>
            <a:off x="3352800" y="2743200"/>
            <a:ext cx="879475" cy="381000"/>
          </a:xfrm>
          <a:prstGeom prst="rect">
            <a:avLst/>
          </a:prstGeom>
          <a:noFill/>
          <a:ln w="9525">
            <a:noFill/>
            <a:miter lim="800000"/>
            <a:headEnd/>
            <a:tailEnd/>
          </a:ln>
        </p:spPr>
      </p:pic>
      <p:pic>
        <p:nvPicPr>
          <p:cNvPr id="21510" name="Picture 8"/>
          <p:cNvPicPr>
            <a:picLocks noChangeAspect="1" noChangeArrowheads="1"/>
          </p:cNvPicPr>
          <p:nvPr/>
        </p:nvPicPr>
        <p:blipFill>
          <a:blip r:embed="rId4" cstate="print"/>
          <a:srcRect/>
          <a:stretch>
            <a:fillRect/>
          </a:stretch>
        </p:blipFill>
        <p:spPr bwMode="auto">
          <a:xfrm>
            <a:off x="2971800" y="2362200"/>
            <a:ext cx="838200" cy="461963"/>
          </a:xfrm>
          <a:prstGeom prst="rect">
            <a:avLst/>
          </a:prstGeom>
          <a:noFill/>
          <a:ln w="9525">
            <a:noFill/>
            <a:miter lim="800000"/>
            <a:headEnd/>
            <a:tailEnd/>
          </a:ln>
        </p:spPr>
      </p:pic>
      <p:pic>
        <p:nvPicPr>
          <p:cNvPr id="21511" name="Picture 6" descr="C:\Documents and Settings\shipengj\Desktop\StrayerLogoHoriz_RGB.gif"/>
          <p:cNvPicPr>
            <a:picLocks noChangeAspect="1" noChangeArrowheads="1"/>
          </p:cNvPicPr>
          <p:nvPr/>
        </p:nvPicPr>
        <p:blipFill>
          <a:blip r:embed="rId5" cstate="print"/>
          <a:srcRect/>
          <a:stretch>
            <a:fillRect/>
          </a:stretch>
        </p:blipFill>
        <p:spPr bwMode="auto">
          <a:xfrm>
            <a:off x="3276600" y="3048000"/>
            <a:ext cx="1295400" cy="395288"/>
          </a:xfrm>
          <a:prstGeom prst="rect">
            <a:avLst/>
          </a:prstGeom>
          <a:noFill/>
          <a:ln w="9525">
            <a:noFill/>
            <a:miter lim="800000"/>
            <a:headEnd/>
            <a:tailEnd/>
          </a:ln>
        </p:spPr>
      </p:pic>
      <p:pic>
        <p:nvPicPr>
          <p:cNvPr id="21512" name="Picture 20"/>
          <p:cNvPicPr>
            <a:picLocks noChangeAspect="1" noChangeArrowheads="1"/>
          </p:cNvPicPr>
          <p:nvPr/>
        </p:nvPicPr>
        <p:blipFill>
          <a:blip r:embed="rId6" cstate="print"/>
          <a:srcRect/>
          <a:stretch>
            <a:fillRect/>
          </a:stretch>
        </p:blipFill>
        <p:spPr bwMode="auto">
          <a:xfrm>
            <a:off x="3048000" y="4648200"/>
            <a:ext cx="1066800" cy="282575"/>
          </a:xfrm>
          <a:prstGeom prst="rect">
            <a:avLst/>
          </a:prstGeom>
          <a:noFill/>
          <a:ln w="9525">
            <a:noFill/>
            <a:miter lim="800000"/>
            <a:headEnd/>
            <a:tailEnd/>
          </a:ln>
        </p:spPr>
      </p:pic>
      <p:pic>
        <p:nvPicPr>
          <p:cNvPr id="21513" name="Picture 17"/>
          <p:cNvPicPr>
            <a:picLocks noChangeAspect="1" noChangeArrowheads="1"/>
          </p:cNvPicPr>
          <p:nvPr/>
        </p:nvPicPr>
        <p:blipFill>
          <a:blip r:embed="rId7" cstate="print"/>
          <a:srcRect/>
          <a:stretch>
            <a:fillRect/>
          </a:stretch>
        </p:blipFill>
        <p:spPr bwMode="auto">
          <a:xfrm>
            <a:off x="3886200" y="2286000"/>
            <a:ext cx="1143000" cy="455613"/>
          </a:xfrm>
          <a:prstGeom prst="rect">
            <a:avLst/>
          </a:prstGeom>
          <a:noFill/>
          <a:ln w="9525">
            <a:noFill/>
            <a:miter lim="800000"/>
            <a:headEnd/>
            <a:tailEnd/>
          </a:ln>
        </p:spPr>
      </p:pic>
      <p:pic>
        <p:nvPicPr>
          <p:cNvPr id="21514" name="Picture 19"/>
          <p:cNvPicPr>
            <a:picLocks noChangeAspect="1" noChangeArrowheads="1"/>
          </p:cNvPicPr>
          <p:nvPr/>
        </p:nvPicPr>
        <p:blipFill>
          <a:blip r:embed="rId8" cstate="print"/>
          <a:srcRect/>
          <a:stretch>
            <a:fillRect/>
          </a:stretch>
        </p:blipFill>
        <p:spPr bwMode="auto">
          <a:xfrm>
            <a:off x="2362200" y="3048000"/>
            <a:ext cx="1081088" cy="381000"/>
          </a:xfrm>
          <a:prstGeom prst="rect">
            <a:avLst/>
          </a:prstGeom>
          <a:noFill/>
          <a:ln w="9525">
            <a:noFill/>
            <a:miter lim="800000"/>
            <a:headEnd/>
            <a:tailEnd/>
          </a:ln>
        </p:spPr>
      </p:pic>
      <p:pic>
        <p:nvPicPr>
          <p:cNvPr id="21515" name="Picture 16"/>
          <p:cNvPicPr>
            <a:picLocks noChangeAspect="1" noChangeArrowheads="1"/>
          </p:cNvPicPr>
          <p:nvPr/>
        </p:nvPicPr>
        <p:blipFill>
          <a:blip r:embed="rId9" cstate="print"/>
          <a:srcRect/>
          <a:stretch>
            <a:fillRect/>
          </a:stretch>
        </p:blipFill>
        <p:spPr bwMode="auto">
          <a:xfrm>
            <a:off x="4572000" y="4648200"/>
            <a:ext cx="1012825" cy="304800"/>
          </a:xfrm>
          <a:prstGeom prst="rect">
            <a:avLst/>
          </a:prstGeom>
          <a:noFill/>
          <a:ln w="9525">
            <a:noFill/>
            <a:miter lim="800000"/>
            <a:headEnd/>
            <a:tailEnd/>
          </a:ln>
        </p:spPr>
      </p:pic>
      <p:pic>
        <p:nvPicPr>
          <p:cNvPr id="21516" name="Picture 14"/>
          <p:cNvPicPr>
            <a:picLocks noChangeAspect="1" noChangeArrowheads="1"/>
          </p:cNvPicPr>
          <p:nvPr/>
        </p:nvPicPr>
        <p:blipFill>
          <a:blip r:embed="rId10" cstate="print"/>
          <a:srcRect/>
          <a:stretch>
            <a:fillRect/>
          </a:stretch>
        </p:blipFill>
        <p:spPr bwMode="auto">
          <a:xfrm>
            <a:off x="4648200" y="4876800"/>
            <a:ext cx="538163" cy="533400"/>
          </a:xfrm>
          <a:prstGeom prst="rect">
            <a:avLst/>
          </a:prstGeom>
          <a:noFill/>
          <a:ln w="9525">
            <a:noFill/>
            <a:miter lim="800000"/>
            <a:headEnd/>
            <a:tailEnd/>
          </a:ln>
        </p:spPr>
      </p:pic>
      <p:pic>
        <p:nvPicPr>
          <p:cNvPr id="13" name="Picture 11"/>
          <p:cNvPicPr>
            <a:picLocks noChangeAspect="1" noChangeArrowheads="1"/>
          </p:cNvPicPr>
          <p:nvPr/>
        </p:nvPicPr>
        <p:blipFill>
          <a:blip r:embed="rId11" cstate="print"/>
          <a:srcRect/>
          <a:stretch>
            <a:fillRect/>
          </a:stretch>
        </p:blipFill>
        <p:spPr bwMode="auto">
          <a:xfrm>
            <a:off x="5410200" y="5689600"/>
            <a:ext cx="1676400" cy="1168400"/>
          </a:xfrm>
          <a:prstGeom prst="rect">
            <a:avLst/>
          </a:prstGeom>
          <a:noFill/>
          <a:ln w="9525">
            <a:noFill/>
            <a:miter lim="800000"/>
            <a:headEnd/>
            <a:tailEnd/>
          </a:ln>
        </p:spPr>
      </p:pic>
      <p:cxnSp>
        <p:nvCxnSpPr>
          <p:cNvPr id="15" name="Straight Arrow Connector 14"/>
          <p:cNvCxnSpPr/>
          <p:nvPr/>
        </p:nvCxnSpPr>
        <p:spPr>
          <a:xfrm rot="16200000" flipV="1">
            <a:off x="5181600" y="5334000"/>
            <a:ext cx="609600" cy="4572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1519" name="Picture 18"/>
          <p:cNvPicPr>
            <a:picLocks noChangeAspect="1" noChangeArrowheads="1"/>
          </p:cNvPicPr>
          <p:nvPr/>
        </p:nvPicPr>
        <p:blipFill>
          <a:blip r:embed="rId12" cstate="print"/>
          <a:srcRect/>
          <a:stretch>
            <a:fillRect/>
          </a:stretch>
        </p:blipFill>
        <p:spPr bwMode="auto">
          <a:xfrm>
            <a:off x="3124200" y="5029200"/>
            <a:ext cx="1452563" cy="228600"/>
          </a:xfrm>
          <a:prstGeom prst="rect">
            <a:avLst/>
          </a:prstGeom>
          <a:noFill/>
          <a:ln w="9525">
            <a:noFill/>
            <a:miter lim="800000"/>
            <a:headEnd/>
            <a:tailEnd/>
          </a:ln>
        </p:spPr>
      </p:pic>
      <p:pic>
        <p:nvPicPr>
          <p:cNvPr id="21520" name="Picture 13"/>
          <p:cNvPicPr>
            <a:picLocks noChangeAspect="1" noChangeArrowheads="1"/>
          </p:cNvPicPr>
          <p:nvPr/>
        </p:nvPicPr>
        <p:blipFill>
          <a:blip r:embed="rId13" cstate="print"/>
          <a:srcRect/>
          <a:stretch>
            <a:fillRect/>
          </a:stretch>
        </p:blipFill>
        <p:spPr bwMode="auto">
          <a:xfrm>
            <a:off x="4648200" y="2819400"/>
            <a:ext cx="457200" cy="27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2"/>
          <p:cNvPicPr>
            <a:picLocks noChangeAspect="1" noChangeArrowheads="1"/>
          </p:cNvPicPr>
          <p:nvPr/>
        </p:nvPicPr>
        <p:blipFill>
          <a:blip r:embed="rId3" cstate="print"/>
          <a:srcRect/>
          <a:stretch>
            <a:fillRect/>
          </a:stretch>
        </p:blipFill>
        <p:spPr bwMode="auto">
          <a:xfrm>
            <a:off x="1676400" y="2438400"/>
            <a:ext cx="5967413" cy="230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5738" y="433388"/>
            <a:ext cx="8770937" cy="599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023223" cy="995360"/>
          </a:xfrm>
        </p:spPr>
        <p:txBody>
          <a:bodyPr/>
          <a:lstStyle/>
          <a:p>
            <a:r>
              <a:rPr lang="en-US" dirty="0" smtClean="0"/>
              <a:t>A glance at education ….</a:t>
            </a:r>
            <a:endParaRPr lang="en-US" dirty="0"/>
          </a:p>
        </p:txBody>
      </p:sp>
      <p:sp>
        <p:nvSpPr>
          <p:cNvPr id="4" name="Content Placeholder 3"/>
          <p:cNvSpPr>
            <a:spLocks noGrp="1"/>
          </p:cNvSpPr>
          <p:nvPr>
            <p:ph idx="10"/>
          </p:nvPr>
        </p:nvSpPr>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3632341-1B23-4F20-9825-B34EBA9434AD}">
  <ds:schemaRefs>
    <ds:schemaRef ds:uri="http://schemas.microsoft.com/office/2006/metadata/properties"/>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30409</TotalTime>
  <Words>1181</Words>
  <Application>Microsoft Office PowerPoint</Application>
  <PresentationFormat>On-screen Show (4:3)</PresentationFormat>
  <Paragraphs>237</Paragraphs>
  <Slides>44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OCCL Blue "light" template</vt:lpstr>
      <vt:lpstr>OCLC orange "light" template</vt:lpstr>
      <vt:lpstr>Microsoft Office Excel 97-2003 Worksheet</vt:lpstr>
      <vt:lpstr>An environmental glance</vt:lpstr>
      <vt:lpstr>Overview</vt:lpstr>
      <vt:lpstr>Prelude: a building, a cloud and a college …</vt:lpstr>
      <vt:lpstr>Slide 4</vt:lpstr>
      <vt:lpstr>Slide 5</vt:lpstr>
      <vt:lpstr>Slide 6</vt:lpstr>
      <vt:lpstr>Slide 7</vt:lpstr>
      <vt:lpstr>Slide 8</vt:lpstr>
      <vt:lpstr>A glance at education ….</vt:lpstr>
      <vt:lpstr>Slide 10</vt:lpstr>
      <vt:lpstr>Slide 11</vt:lpstr>
      <vt:lpstr>Slide 12</vt:lpstr>
      <vt:lpstr>Slide 13</vt:lpstr>
      <vt:lpstr>Slide 14</vt:lpstr>
      <vt:lpstr>Libs in ‘convenience’ sector</vt:lpstr>
      <vt:lpstr>‘Middle’ academic</vt:lpstr>
      <vt:lpstr>Research libs</vt:lpstr>
      <vt:lpstr>Slide 18</vt:lpstr>
      <vt:lpstr>A glance at network services …</vt:lpstr>
      <vt:lpstr>Slide 20</vt:lpstr>
      <vt:lpstr>Slide 21</vt:lpstr>
      <vt:lpstr>Unbundling the corporation</vt:lpstr>
      <vt:lpstr>Core components  of a firm</vt:lpstr>
      <vt:lpstr>Slide 24</vt:lpstr>
      <vt:lpstr>Consolidation at scale</vt:lpstr>
      <vt:lpstr>Slide 26</vt:lpstr>
      <vt:lpstr>Slide 27</vt:lpstr>
      <vt:lpstr>Slide 28</vt:lpstr>
      <vt:lpstr>Slide 29</vt:lpstr>
      <vt:lpstr>Slide 30</vt:lpstr>
      <vt:lpstr>Slide 31</vt:lpstr>
      <vt:lpstr>Specialization: what business are you really in?</vt:lpstr>
      <vt:lpstr>A glance at libraries …</vt:lpstr>
      <vt:lpstr>a Coasian view of the academic library</vt:lpstr>
      <vt:lpstr>A glance at collections …</vt:lpstr>
      <vt:lpstr>COLLECTIONS GRID</vt:lpstr>
      <vt:lpstr>Slide 37</vt:lpstr>
      <vt:lpstr>Libraries</vt:lpstr>
      <vt:lpstr>Infrastructure challenge</vt:lpstr>
      <vt:lpstr>Slide 40</vt:lpstr>
      <vt:lpstr>‘Customer relationship management’ challenge</vt:lpstr>
      <vt:lpstr>Slide 42</vt:lpstr>
      <vt:lpstr>The innovation challenge</vt:lpstr>
      <vt:lpstr>Next up</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robinsoma</dc:creator>
  <cp:keywords>Theme color: blue; Background color: light;</cp:keywords>
  <dc:description>Use this "light" template when projecting presentations in well lit rooms.</dc:description>
  <cp:lastModifiedBy>Lorcan Dempsey</cp:lastModifiedBy>
  <cp:revision>1503</cp:revision>
  <dcterms:created xsi:type="dcterms:W3CDTF">2010-02-12T18:16:22Z</dcterms:created>
  <dcterms:modified xsi:type="dcterms:W3CDTF">2010-06-10T01:53:32Z</dcterms:modified>
  <cp:category>OCLC PowerPoint Template</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