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1"/>
  </p:notesMasterIdLst>
  <p:handoutMasterIdLst>
    <p:handoutMasterId r:id="rId32"/>
  </p:handoutMasterIdLst>
  <p:sldIdLst>
    <p:sldId id="389" r:id="rId3"/>
    <p:sldId id="390"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 id="411" r:id="rId25"/>
    <p:sldId id="412" r:id="rId26"/>
    <p:sldId id="413" r:id="rId27"/>
    <p:sldId id="414" r:id="rId28"/>
    <p:sldId id="415" r:id="rId29"/>
    <p:sldId id="416" r:id="rId30"/>
  </p:sldIdLst>
  <p:sldSz cx="9144000" cy="6858000" type="screen4x3"/>
  <p:notesSz cx="6858000" cy="9144000"/>
  <p:defaultTextStyle>
    <a:defPPr>
      <a:defRPr lang="en-US"/>
    </a:defPPr>
    <a:lvl1pPr algn="l" rtl="0" fontAlgn="base">
      <a:spcBef>
        <a:spcPct val="0"/>
      </a:spcBef>
      <a:spcAft>
        <a:spcPct val="0"/>
      </a:spcAft>
      <a:defRPr sz="3200" b="1" kern="1200">
        <a:solidFill>
          <a:srgbClr val="336699"/>
        </a:solidFill>
        <a:latin typeface="Verdana" pitchFamily="34" charset="0"/>
        <a:ea typeface="+mn-ea"/>
        <a:cs typeface="Arial" charset="0"/>
      </a:defRPr>
    </a:lvl1pPr>
    <a:lvl2pPr marL="457200" algn="l" rtl="0" fontAlgn="base">
      <a:spcBef>
        <a:spcPct val="0"/>
      </a:spcBef>
      <a:spcAft>
        <a:spcPct val="0"/>
      </a:spcAft>
      <a:defRPr sz="3200" b="1" kern="1200">
        <a:solidFill>
          <a:srgbClr val="336699"/>
        </a:solidFill>
        <a:latin typeface="Verdana" pitchFamily="34" charset="0"/>
        <a:ea typeface="+mn-ea"/>
        <a:cs typeface="Arial" charset="0"/>
      </a:defRPr>
    </a:lvl2pPr>
    <a:lvl3pPr marL="914400" algn="l" rtl="0" fontAlgn="base">
      <a:spcBef>
        <a:spcPct val="0"/>
      </a:spcBef>
      <a:spcAft>
        <a:spcPct val="0"/>
      </a:spcAft>
      <a:defRPr sz="3200" b="1" kern="1200">
        <a:solidFill>
          <a:srgbClr val="336699"/>
        </a:solidFill>
        <a:latin typeface="Verdana" pitchFamily="34" charset="0"/>
        <a:ea typeface="+mn-ea"/>
        <a:cs typeface="Arial" charset="0"/>
      </a:defRPr>
    </a:lvl3pPr>
    <a:lvl4pPr marL="1371600" algn="l" rtl="0" fontAlgn="base">
      <a:spcBef>
        <a:spcPct val="0"/>
      </a:spcBef>
      <a:spcAft>
        <a:spcPct val="0"/>
      </a:spcAft>
      <a:defRPr sz="3200" b="1" kern="1200">
        <a:solidFill>
          <a:srgbClr val="336699"/>
        </a:solidFill>
        <a:latin typeface="Verdana" pitchFamily="34" charset="0"/>
        <a:ea typeface="+mn-ea"/>
        <a:cs typeface="Arial" charset="0"/>
      </a:defRPr>
    </a:lvl4pPr>
    <a:lvl5pPr marL="1828800" algn="l" rtl="0" fontAlgn="base">
      <a:spcBef>
        <a:spcPct val="0"/>
      </a:spcBef>
      <a:spcAft>
        <a:spcPct val="0"/>
      </a:spcAft>
      <a:defRPr sz="3200" b="1" kern="1200">
        <a:solidFill>
          <a:srgbClr val="336699"/>
        </a:solidFill>
        <a:latin typeface="Verdana" pitchFamily="34" charset="0"/>
        <a:ea typeface="+mn-ea"/>
        <a:cs typeface="Arial" charset="0"/>
      </a:defRPr>
    </a:lvl5pPr>
    <a:lvl6pPr marL="2286000" algn="l" defTabSz="914400" rtl="0" eaLnBrk="1" latinLnBrk="0" hangingPunct="1">
      <a:defRPr sz="3200" b="1" kern="1200">
        <a:solidFill>
          <a:srgbClr val="336699"/>
        </a:solidFill>
        <a:latin typeface="Verdana" pitchFamily="34" charset="0"/>
        <a:ea typeface="+mn-ea"/>
        <a:cs typeface="Arial" charset="0"/>
      </a:defRPr>
    </a:lvl6pPr>
    <a:lvl7pPr marL="2743200" algn="l" defTabSz="914400" rtl="0" eaLnBrk="1" latinLnBrk="0" hangingPunct="1">
      <a:defRPr sz="3200" b="1" kern="1200">
        <a:solidFill>
          <a:srgbClr val="336699"/>
        </a:solidFill>
        <a:latin typeface="Verdana" pitchFamily="34" charset="0"/>
        <a:ea typeface="+mn-ea"/>
        <a:cs typeface="Arial" charset="0"/>
      </a:defRPr>
    </a:lvl7pPr>
    <a:lvl8pPr marL="3200400" algn="l" defTabSz="914400" rtl="0" eaLnBrk="1" latinLnBrk="0" hangingPunct="1">
      <a:defRPr sz="3200" b="1" kern="1200">
        <a:solidFill>
          <a:srgbClr val="336699"/>
        </a:solidFill>
        <a:latin typeface="Verdana" pitchFamily="34" charset="0"/>
        <a:ea typeface="+mn-ea"/>
        <a:cs typeface="Arial" charset="0"/>
      </a:defRPr>
    </a:lvl8pPr>
    <a:lvl9pPr marL="3657600" algn="l" defTabSz="914400" rtl="0" eaLnBrk="1" latinLnBrk="0" hangingPunct="1">
      <a:defRPr sz="3200" b="1" kern="1200">
        <a:solidFill>
          <a:srgbClr val="336699"/>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08" autoAdjust="0"/>
    <p:restoredTop sz="78252" autoAdjust="0"/>
  </p:normalViewPr>
  <p:slideViewPr>
    <p:cSldViewPr>
      <p:cViewPr varScale="1">
        <p:scale>
          <a:sx n="60" d="100"/>
          <a:sy n="60" d="100"/>
        </p:scale>
        <p:origin x="-181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cs typeface="+mn-cs"/>
              </a:defRPr>
            </a:lvl1pPr>
          </a:lstStyle>
          <a:p>
            <a:pPr>
              <a:defRPr/>
            </a:pPr>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cs typeface="+mn-cs"/>
              </a:defRPr>
            </a:lvl1pPr>
          </a:lstStyle>
          <a:p>
            <a:pPr>
              <a:defRPr/>
            </a:pPr>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cs typeface="+mn-cs"/>
              </a:defRPr>
            </a:lvl1pPr>
          </a:lstStyle>
          <a:p>
            <a:pPr>
              <a:defRPr/>
            </a:pPr>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cs typeface="+mn-cs"/>
              </a:defRPr>
            </a:lvl1pPr>
          </a:lstStyle>
          <a:p>
            <a:pPr>
              <a:defRPr/>
            </a:pPr>
            <a:fld id="{DF6384EF-987E-4A4F-A1EE-5DE4DC38E6E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cs typeface="+mn-cs"/>
              </a:defRPr>
            </a:lvl1pPr>
          </a:lstStyle>
          <a:p>
            <a:pPr>
              <a:defRPr/>
            </a:pPr>
            <a:fld id="{4B05B44E-EB51-4E8B-BA36-29B80DEAB8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659C4-7F18-41FF-A4DB-27323ABC22FB}" type="slidenum">
              <a:rPr lang="en-US"/>
              <a:pPr/>
              <a:t>1</a:t>
            </a:fld>
            <a:endParaRPr lang="en-US"/>
          </a:p>
        </p:txBody>
      </p:sp>
      <p:sp>
        <p:nvSpPr>
          <p:cNvPr id="61442" name="Rectangle 2"/>
          <p:cNvSpPr>
            <a:spLocks noGrp="1" noRot="1" noChangeAspect="1" noChangeArrowheads="1" noTextEdit="1"/>
          </p:cNvSpPr>
          <p:nvPr>
            <p:ph type="sldImg"/>
          </p:nvPr>
        </p:nvSpPr>
        <p:spPr>
          <a:xfrm>
            <a:off x="1716088" y="720725"/>
            <a:ext cx="3422650" cy="2568575"/>
          </a:xfrm>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3D4D1-0B8B-471A-B628-FCF92334C31D}" type="slidenum">
              <a:rPr lang="en-US"/>
              <a:pPr/>
              <a:t>17</a:t>
            </a:fld>
            <a:endParaRPr lang="en-US"/>
          </a:p>
        </p:txBody>
      </p:sp>
      <p:sp>
        <p:nvSpPr>
          <p:cNvPr id="601090" name="Rectangle 2"/>
          <p:cNvSpPr>
            <a:spLocks noGrp="1" noRot="1" noChangeAspect="1" noChangeArrowheads="1" noTextEdit="1"/>
          </p:cNvSpPr>
          <p:nvPr>
            <p:ph type="sldImg"/>
          </p:nvPr>
        </p:nvSpPr>
        <p:spPr>
          <a:xfrm>
            <a:off x="1143000" y="687388"/>
            <a:ext cx="4572000" cy="3429000"/>
          </a:xfrm>
          <a:ln/>
        </p:spPr>
      </p:sp>
      <p:sp>
        <p:nvSpPr>
          <p:cNvPr id="601091" name="Rectangle 3"/>
          <p:cNvSpPr>
            <a:spLocks noGrp="1" noChangeArrowheads="1"/>
          </p:cNvSpPr>
          <p:nvPr>
            <p:ph type="body" idx="1"/>
          </p:nvPr>
        </p:nvSpPr>
        <p:spPr>
          <a:xfrm>
            <a:off x="914400" y="4343400"/>
            <a:ext cx="5029200" cy="4113213"/>
          </a:xfrm>
          <a:noFill/>
        </p:spPr>
        <p:txBody>
          <a:bodyPr lIns="89867" tIns="44934" rIns="89867" bIns="44934"/>
          <a:lstStyle/>
          <a:p>
            <a:pPr defTabSz="457200"/>
            <a:r>
              <a:rPr lang="en-US">
                <a:latin typeface="Times New Roman" pitchFamily="18" charset="0"/>
              </a:rPr>
              <a:t>In text, the names of different entities can be written in very ambiguous ways.</a:t>
            </a:r>
          </a:p>
          <a:p>
            <a:pPr defTabSz="457200"/>
            <a:r>
              <a:rPr lang="en-US">
                <a:latin typeface="Times New Roman" pitchFamily="18" charset="0"/>
              </a:rPr>
              <a:t>On one hand, the names of the same entity can be written in different ways. For example, John F. Kenney, Kennedy, and </a:t>
            </a:r>
            <a:r>
              <a:rPr lang="en-US" altLang="zh-CN">
                <a:solidFill>
                  <a:srgbClr val="3333FF"/>
                </a:solidFill>
                <a:latin typeface="Times New Roman" pitchFamily="18" charset="0"/>
                <a:ea typeface="Arial Unicode MS" pitchFamily="34" charset="-128"/>
                <a:cs typeface="Arial Unicode MS" pitchFamily="34" charset="-128"/>
              </a:rPr>
              <a:t>Sen. John F. Kennedy actually refer to the same person.</a:t>
            </a:r>
          </a:p>
          <a:p>
            <a:pPr defTabSz="457200"/>
            <a:r>
              <a:rPr lang="en-US" altLang="zh-CN">
                <a:solidFill>
                  <a:srgbClr val="3333FF"/>
                </a:solidFill>
                <a:latin typeface="Times New Roman" pitchFamily="18" charset="0"/>
                <a:ea typeface="Arial Unicode MS" pitchFamily="34" charset="-128"/>
                <a:cs typeface="Arial Unicode MS" pitchFamily="34" charset="-128"/>
              </a:rPr>
              <a:t>One the other hand, the names of different entities can be written in very similar or identifical ways. For example,  the first ‘Kennedy’</a:t>
            </a:r>
            <a:r>
              <a:rPr lang="en-US">
                <a:latin typeface="Times New Roman" pitchFamily="18" charset="0"/>
              </a:rPr>
              <a:t> here is `John F. Kennedy’, but the second one is ‘Kennedy’ refer to a different person.</a:t>
            </a:r>
          </a:p>
          <a:p>
            <a:pPr defTabSz="457200"/>
            <a:r>
              <a:rPr lang="en-US">
                <a:latin typeface="Times New Roman" pitchFamily="18" charset="0"/>
              </a:rPr>
              <a:t>Identifying entities from these names is a hard problem, especially when they are in different documents.</a:t>
            </a:r>
          </a:p>
          <a:p>
            <a:pPr defTabSz="457200"/>
            <a:endParaRPr lang="en-US">
              <a:latin typeface="Times New Roman" pitchFamily="18" charset="0"/>
            </a:endParaRPr>
          </a:p>
          <a:p>
            <a:pPr defTabSz="457200"/>
            <a:r>
              <a:rPr lang="en-US" b="1">
                <a:latin typeface="Times New Roman" pitchFamily="18" charset="0"/>
              </a:rPr>
              <a:t>JEAN: I found a picture of David Kennedy the poet – so that’s why there’s a different picture than what was in the previous presentation. But I also thought: why not keep that picture of David Kennedy, son of Robert F. Kennedy? However, maybe this would complicate the content in succeeding slides? I’ll leave it up to you as to whether we should keep or remove the picture of RFK’s son.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3B68E-7FA8-4B09-BE83-1A19F04C1A67}" type="slidenum">
              <a:rPr lang="en-US"/>
              <a:pPr/>
              <a:t>18</a:t>
            </a:fld>
            <a:endParaRPr lang="en-US"/>
          </a:p>
        </p:txBody>
      </p:sp>
      <p:sp>
        <p:nvSpPr>
          <p:cNvPr id="618498" name="Rectangle 2"/>
          <p:cNvSpPr>
            <a:spLocks noGrp="1" noRot="1" noChangeAspect="1" noChangeArrowheads="1" noTextEdit="1"/>
          </p:cNvSpPr>
          <p:nvPr>
            <p:ph type="sldImg"/>
          </p:nvPr>
        </p:nvSpPr>
        <p:spPr>
          <a:xfrm>
            <a:off x="1716088" y="720725"/>
            <a:ext cx="3422650" cy="2568575"/>
          </a:xfrm>
          <a:ln/>
        </p:spPr>
      </p:sp>
      <p:sp>
        <p:nvSpPr>
          <p:cNvPr id="618499" name="Rectangle 3"/>
          <p:cNvSpPr>
            <a:spLocks noGrp="1" noChangeArrowheads="1"/>
          </p:cNvSpPr>
          <p:nvPr>
            <p:ph type="body" idx="1"/>
          </p:nvPr>
        </p:nvSpPr>
        <p:spPr/>
        <p:txBody>
          <a:bodyPr/>
          <a:lstStyle/>
          <a:p>
            <a:r>
              <a:rPr lang="en-US"/>
              <a:t>Names of offices, names of publishers, Time Magazine, New York Times, names of divisions: </a:t>
            </a:r>
          </a:p>
          <a:p>
            <a:r>
              <a:rPr lang="en-US"/>
              <a:t>Division of Computing Services for Medical Education and Research, Irma and Paul Milstein Division of United States History, Local History and Genealogy, British Army, Google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4B196-13CA-484D-83B4-4233576A47A3}" type="slidenum">
              <a:rPr lang="en-US"/>
              <a:pPr/>
              <a:t>19</a:t>
            </a:fld>
            <a:endParaRPr lang="en-US"/>
          </a:p>
        </p:txBody>
      </p:sp>
      <p:sp>
        <p:nvSpPr>
          <p:cNvPr id="614402" name="Rectangle 2"/>
          <p:cNvSpPr>
            <a:spLocks noGrp="1" noRot="1" noChangeAspect="1" noChangeArrowheads="1" noTextEdit="1"/>
          </p:cNvSpPr>
          <p:nvPr>
            <p:ph type="sldImg"/>
          </p:nvPr>
        </p:nvSpPr>
        <p:spPr>
          <a:xfrm>
            <a:off x="1716088" y="720725"/>
            <a:ext cx="3422650" cy="2568575"/>
          </a:xfrm>
          <a:ln/>
        </p:spPr>
      </p:sp>
      <p:sp>
        <p:nvSpPr>
          <p:cNvPr id="61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373E75-6005-4448-BB64-78BCCAF19BAD}" type="slidenum">
              <a:rPr lang="en-US"/>
              <a:pPr/>
              <a:t>21</a:t>
            </a:fld>
            <a:endParaRPr lang="en-US"/>
          </a:p>
        </p:txBody>
      </p:sp>
      <p:sp>
        <p:nvSpPr>
          <p:cNvPr id="611330" name="Rectangle 2"/>
          <p:cNvSpPr>
            <a:spLocks noGrp="1" noRot="1" noChangeAspect="1" noChangeArrowheads="1" noTextEdit="1"/>
          </p:cNvSpPr>
          <p:nvPr>
            <p:ph type="sldImg"/>
          </p:nvPr>
        </p:nvSpPr>
        <p:spPr>
          <a:xfrm>
            <a:off x="1716088" y="720725"/>
            <a:ext cx="3422650" cy="2568575"/>
          </a:xfrm>
          <a:ln/>
        </p:spPr>
      </p:sp>
      <p:sp>
        <p:nvSpPr>
          <p:cNvPr id="611331" name="Rectangle 3"/>
          <p:cNvSpPr>
            <a:spLocks noGrp="1" noChangeArrowheads="1"/>
          </p:cNvSpPr>
          <p:nvPr>
            <p:ph type="body" idx="1"/>
          </p:nvPr>
        </p:nvSpPr>
        <p:spPr/>
        <p:txBody>
          <a:bodyPr/>
          <a:lstStyle/>
          <a:p>
            <a:r>
              <a:rPr lang="en-US"/>
              <a:t>In the context of an EAD article on an architect. Their work included laboratories for industry, the [LOC Texaco Research Center], [LOC St. Elizabeth Hospital] and twin dormitory towers for the</a:t>
            </a:r>
          </a:p>
          <a:p>
            <a:r>
              <a:rPr lang="en-US"/>
              <a:t>University of Houston, among buildings for six universities.</a:t>
            </a:r>
          </a:p>
          <a:p>
            <a:endParaRPr lang="en-US"/>
          </a:p>
          <a:p>
            <a:pPr lvl="1">
              <a:lnSpc>
                <a:spcPct val="90000"/>
              </a:lnSpc>
            </a:pPr>
            <a:r>
              <a:rPr lang="en-US" sz="1900"/>
              <a:t>Advisory Committee on Appellate Rules of the Judicial Conference of the United States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1A5CB70-4F33-4FD2-B1AA-64A8D57CF34C}" type="slidenum">
              <a:rPr lang="en-US"/>
              <a:pPr/>
              <a:t>2</a:t>
            </a:fld>
            <a:endParaRPr lang="en-US"/>
          </a:p>
        </p:txBody>
      </p:sp>
      <p:sp>
        <p:nvSpPr>
          <p:cNvPr id="514050" name="Slide Image Placeholder 1"/>
          <p:cNvSpPr>
            <a:spLocks noGrp="1" noRot="1" noChangeAspect="1" noTextEdit="1"/>
          </p:cNvSpPr>
          <p:nvPr>
            <p:ph type="sldImg"/>
          </p:nvPr>
        </p:nvSpPr>
        <p:spPr>
          <a:xfrm>
            <a:off x="1143000" y="685800"/>
            <a:ext cx="4572000" cy="3429000"/>
          </a:xfrm>
          <a:ln/>
        </p:spPr>
      </p:sp>
      <p:sp>
        <p:nvSpPr>
          <p:cNvPr id="514051" name="Notes Placeholder 2"/>
          <p:cNvSpPr>
            <a:spLocks noGrp="1"/>
          </p:cNvSpPr>
          <p:nvPr>
            <p:ph type="body" idx="1"/>
          </p:nvPr>
        </p:nvSpPr>
        <p:spPr>
          <a:xfrm>
            <a:off x="685800" y="4343400"/>
            <a:ext cx="5486400" cy="4114800"/>
          </a:xfrm>
        </p:spPr>
        <p:txBody>
          <a:bodyPr/>
          <a:lstStyle/>
          <a:p>
            <a:pPr defTabSz="457200"/>
            <a:endParaRPr lang="en-US"/>
          </a:p>
        </p:txBody>
      </p:sp>
      <p:sp>
        <p:nvSpPr>
          <p:cNvPr id="514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lnSpc>
                <a:spcPct val="100000"/>
              </a:lnSpc>
              <a:spcBef>
                <a:spcPct val="0"/>
              </a:spcBef>
            </a:pPr>
            <a:fld id="{BC680D2D-04FE-4B7D-AABE-588CD3D8A5E9}" type="slidenum">
              <a:rPr lang="en-US" sz="1200" b="0">
                <a:solidFill>
                  <a:schemeClr val="tx1"/>
                </a:solidFill>
                <a:latin typeface="Arial" charset="0"/>
                <a:ea typeface="ＭＳ Ｐゴシック" pitchFamily="-107" charset="-128"/>
              </a:rPr>
              <a:pPr algn="r" defTabSz="457200">
                <a:lnSpc>
                  <a:spcPct val="100000"/>
                </a:lnSpc>
                <a:spcBef>
                  <a:spcPct val="0"/>
                </a:spcBef>
              </a:pPr>
              <a:t>2</a:t>
            </a:fld>
            <a:endParaRPr lang="en-US" sz="1200" b="0">
              <a:solidFill>
                <a:schemeClr val="tx1"/>
              </a:solidFill>
              <a:latin typeface="Arial" charset="0"/>
              <a:ea typeface="ＭＳ Ｐゴシック" pitchFamily="-107"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2F2B9-7F88-41A5-9EE6-302B1FBB2583}" type="slidenum">
              <a:rPr lang="en-US"/>
              <a:pPr/>
              <a:t>3</a:t>
            </a:fld>
            <a:endParaRPr lang="en-US"/>
          </a:p>
        </p:txBody>
      </p:sp>
      <p:sp>
        <p:nvSpPr>
          <p:cNvPr id="516098" name="Rectangle 2"/>
          <p:cNvSpPr>
            <a:spLocks noGrp="1" noRot="1" noChangeAspect="1" noChangeArrowheads="1" noTextEdit="1"/>
          </p:cNvSpPr>
          <p:nvPr>
            <p:ph type="sldImg"/>
          </p:nvPr>
        </p:nvSpPr>
        <p:spPr>
          <a:xfrm>
            <a:off x="1143000" y="687388"/>
            <a:ext cx="4572000" cy="3429000"/>
          </a:xfrm>
          <a:ln/>
        </p:spPr>
      </p:sp>
      <p:sp>
        <p:nvSpPr>
          <p:cNvPr id="516099" name="Rectangle 3"/>
          <p:cNvSpPr>
            <a:spLocks noGrp="1" noChangeArrowheads="1"/>
          </p:cNvSpPr>
          <p:nvPr>
            <p:ph type="body" idx="1"/>
          </p:nvPr>
        </p:nvSpPr>
        <p:spPr>
          <a:xfrm>
            <a:off x="914400" y="4343400"/>
            <a:ext cx="5029200" cy="4113213"/>
          </a:xfrm>
          <a:noFill/>
        </p:spPr>
        <p:txBody>
          <a:bodyPr lIns="89867" tIns="44934" rIns="89867" bIns="44934"/>
          <a:lstStyle/>
          <a:p>
            <a:pPr defTabSz="457200"/>
            <a:r>
              <a:rPr lang="en-US">
                <a:latin typeface="Times New Roman" pitchFamily="18" charset="0"/>
              </a:rPr>
              <a:t>In text, the names of different entities can be written in very ambiguous ways.</a:t>
            </a:r>
          </a:p>
          <a:p>
            <a:pPr defTabSz="457200"/>
            <a:r>
              <a:rPr lang="en-US">
                <a:latin typeface="Times New Roman" pitchFamily="18" charset="0"/>
              </a:rPr>
              <a:t>On one hand, the names of the same entity can be written in different ways. For example, John F. Kenney, Kennedy, and </a:t>
            </a:r>
            <a:r>
              <a:rPr lang="en-US" altLang="zh-CN">
                <a:solidFill>
                  <a:srgbClr val="3333FF"/>
                </a:solidFill>
                <a:latin typeface="Times New Roman" pitchFamily="18" charset="0"/>
                <a:ea typeface="Arial Unicode MS" pitchFamily="34" charset="-128"/>
                <a:cs typeface="Arial Unicode MS" pitchFamily="34" charset="-128"/>
              </a:rPr>
              <a:t>Sen. John F. Kennedy actually refer to the same person.</a:t>
            </a:r>
          </a:p>
          <a:p>
            <a:pPr defTabSz="457200"/>
            <a:r>
              <a:rPr lang="en-US" altLang="zh-CN">
                <a:solidFill>
                  <a:srgbClr val="3333FF"/>
                </a:solidFill>
                <a:latin typeface="Times New Roman" pitchFamily="18" charset="0"/>
                <a:ea typeface="Arial Unicode MS" pitchFamily="34" charset="-128"/>
                <a:cs typeface="Arial Unicode MS" pitchFamily="34" charset="-128"/>
              </a:rPr>
              <a:t>One the other hand, the names of different entities can be written in very similar or identifical ways. For example,  the first ‘Kennedy’</a:t>
            </a:r>
            <a:r>
              <a:rPr lang="en-US">
                <a:latin typeface="Times New Roman" pitchFamily="18" charset="0"/>
              </a:rPr>
              <a:t> here is `John F. Kennedy’, but the second one is ‘Kennedy’ refer to a different person.</a:t>
            </a:r>
          </a:p>
          <a:p>
            <a:pPr defTabSz="457200"/>
            <a:r>
              <a:rPr lang="en-US">
                <a:latin typeface="Times New Roman" pitchFamily="18" charset="0"/>
              </a:rPr>
              <a:t>Identifying entities from these names is a hard problem, especially when they are in different documents.</a:t>
            </a:r>
          </a:p>
          <a:p>
            <a:pPr defTabSz="457200"/>
            <a:endParaRPr lang="en-US">
              <a:latin typeface="Times New Roman" pitchFamily="18" charset="0"/>
            </a:endParaRPr>
          </a:p>
          <a:p>
            <a:pPr defTabSz="457200"/>
            <a:r>
              <a:rPr lang="en-US" b="1">
                <a:latin typeface="Times New Roman" pitchFamily="18" charset="0"/>
              </a:rPr>
              <a:t>JEAN: I found a picture of David Kennedy the poet – so that’s why there’s a different picture than what was in the previous presentation. But I also thought: why not keep that picture of David Kennedy, son of Robert F. Kennedy? However, maybe this would complicate the content in succeeding slides? I’ll leave it up to you as to whether we should keep or remove the picture of RFK’s son.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944CA-BFAD-4A94-92B1-14DAD3F80CF1}" type="slidenum">
              <a:rPr lang="en-US"/>
              <a:pPr/>
              <a:t>5</a:t>
            </a:fld>
            <a:endParaRPr lang="en-US"/>
          </a:p>
        </p:txBody>
      </p:sp>
      <p:sp>
        <p:nvSpPr>
          <p:cNvPr id="522242" name="Rectangle 2"/>
          <p:cNvSpPr>
            <a:spLocks noGrp="1" noRot="1" noChangeAspect="1" noChangeArrowheads="1" noTextEdit="1"/>
          </p:cNvSpPr>
          <p:nvPr>
            <p:ph type="sldImg"/>
          </p:nvPr>
        </p:nvSpPr>
        <p:spPr>
          <a:xfrm>
            <a:off x="1143000" y="685800"/>
            <a:ext cx="4572000" cy="3429000"/>
          </a:xfrm>
          <a:ln/>
        </p:spPr>
      </p:sp>
      <p:sp>
        <p:nvSpPr>
          <p:cNvPr id="52224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F383F-ACEA-4319-9E1B-B59377782DC0}" type="slidenum">
              <a:rPr lang="en-US"/>
              <a:pPr/>
              <a:t>6</a:t>
            </a:fld>
            <a:endParaRPr lang="en-US"/>
          </a:p>
        </p:txBody>
      </p:sp>
      <p:sp>
        <p:nvSpPr>
          <p:cNvPr id="593922" name="Rectangle 2"/>
          <p:cNvSpPr>
            <a:spLocks noGrp="1" noRot="1" noChangeAspect="1" noChangeArrowheads="1" noTextEdit="1"/>
          </p:cNvSpPr>
          <p:nvPr>
            <p:ph type="sldImg"/>
          </p:nvPr>
        </p:nvSpPr>
        <p:spPr>
          <a:xfrm>
            <a:off x="1716088" y="720725"/>
            <a:ext cx="3422650" cy="2568575"/>
          </a:xfrm>
          <a:ln/>
        </p:spPr>
      </p:sp>
      <p:sp>
        <p:nvSpPr>
          <p:cNvPr id="593923" name="Rectangle 3"/>
          <p:cNvSpPr>
            <a:spLocks noGrp="1" noChangeArrowheads="1"/>
          </p:cNvSpPr>
          <p:nvPr>
            <p:ph type="body" idx="1"/>
          </p:nvPr>
        </p:nvSpPr>
        <p:spPr/>
        <p:txBody>
          <a:bodyPr/>
          <a:lstStyle/>
          <a:p>
            <a:pPr>
              <a:lnSpc>
                <a:spcPct val="90000"/>
              </a:lnSpc>
            </a:pPr>
            <a:r>
              <a:rPr lang="en-US" sz="1600"/>
              <a:t>Transposing the boxes from the previous slide onto a list of commonly mentioned use cases for a named entity extractor in library applications, I made an educated guess about what is the smallest problem that must be solved in the named entity extraction space to make a valuable contribution to a given application.</a:t>
            </a:r>
          </a:p>
          <a:p>
            <a:pPr>
              <a:lnSpc>
                <a:spcPct val="90000"/>
              </a:lnSpc>
            </a:pPr>
            <a:endParaRPr lang="en-US" sz="1600"/>
          </a:p>
          <a:p>
            <a:pPr>
              <a:lnSpc>
                <a:spcPct val="90000"/>
              </a:lnSpc>
            </a:pPr>
            <a:r>
              <a:rPr lang="en-US" sz="1600"/>
              <a:t>For those that have been assigned light-colored boxes, there is a human in the loop who can resolve the identity. Surprisingly, many library applications would benefit from access to work that is already mature in the NLP community.</a:t>
            </a:r>
          </a:p>
          <a:p>
            <a:pPr>
              <a:lnSpc>
                <a:spcPct val="90000"/>
              </a:lnSpc>
            </a:pPr>
            <a:endParaRPr lang="en-US" sz="1600"/>
          </a:p>
          <a:p>
            <a:pPr>
              <a:lnSpc>
                <a:spcPct val="90000"/>
              </a:lnSpc>
            </a:pPr>
            <a:r>
              <a:rPr lang="en-US" sz="1600"/>
              <a:t>The most difficult problem, but the one with the greatest payoff, would be an automatic assignment of identities that link information in different applications (an example follows).  I assigned this one a dark green box because standards for accuracy are high since data has to be modified.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34D317-6452-4CF0-A4BA-A291C1D2B564}" type="slidenum">
              <a:rPr lang="en-US"/>
              <a:pPr/>
              <a:t>7</a:t>
            </a:fld>
            <a:endParaRPr lang="en-US"/>
          </a:p>
        </p:txBody>
      </p:sp>
      <p:sp>
        <p:nvSpPr>
          <p:cNvPr id="528386" name="Rectangle 2"/>
          <p:cNvSpPr>
            <a:spLocks noGrp="1" noRot="1" noChangeAspect="1" noChangeArrowheads="1" noTextEdit="1"/>
          </p:cNvSpPr>
          <p:nvPr>
            <p:ph type="sldImg"/>
          </p:nvPr>
        </p:nvSpPr>
        <p:spPr>
          <a:xfrm>
            <a:off x="1143000" y="685800"/>
            <a:ext cx="4572000" cy="3429000"/>
          </a:xfrm>
          <a:ln/>
        </p:spPr>
      </p:sp>
      <p:sp>
        <p:nvSpPr>
          <p:cNvPr id="528387" name="Rectangle 3"/>
          <p:cNvSpPr>
            <a:spLocks noGrp="1" noChangeArrowheads="1"/>
          </p:cNvSpPr>
          <p:nvPr>
            <p:ph type="body" idx="1"/>
          </p:nvPr>
        </p:nvSpPr>
        <p:spPr>
          <a:xfrm>
            <a:off x="685800" y="4343400"/>
            <a:ext cx="5486400" cy="4114800"/>
          </a:xfrm>
        </p:spPr>
        <p:txBody>
          <a:bodyPr/>
          <a:lstStyle/>
          <a:p>
            <a:r>
              <a:rPr lang="en-US" sz="1600"/>
              <a:t>The first step is to identify the names. In our hypothetical application, where we want to distinguish among the different “Kennedys” in different documents, our primary interest is in personal names. They are shown in pure red here. </a:t>
            </a:r>
          </a:p>
          <a:p>
            <a:r>
              <a:rPr lang="en-US" sz="1600"/>
              <a:t>This is the output of applying the NER tool to one of the articles about John F. Kennedy.</a:t>
            </a:r>
          </a:p>
          <a:p>
            <a:r>
              <a:rPr lang="en-US" sz="1600"/>
              <a:t>As trained, it recognizes four categories of names: Locations, Organizations, Personal Names, and Miscellaneous. Miscellaneous names are somewhat ill-defined, but in this tagging scheme, they refer to names of human-created artifacts.</a:t>
            </a:r>
          </a:p>
          <a:p>
            <a:r>
              <a:rPr lang="en-US" sz="1600"/>
              <a:t>Evaluation studies conducted by our project partners at the University of Maryland compare the output of the UIUC tool to commonly available alternatives (Stanford NER and Clear Forest Gnosis). Trained on News text, the systems have comparable precision, but the UIUC tool has recall scores that that are at least 30% higher.  This data will be discussed in more detail in the paper. Our Maryland colleagues are also preparing a separate article on the subject of NER evaluation.</a:t>
            </a:r>
          </a:p>
        </p:txBody>
      </p:sp>
      <p:graphicFrame>
        <p:nvGraphicFramePr>
          <p:cNvPr id="528388" name="Group 4"/>
          <p:cNvGraphicFramePr>
            <a:graphicFrameLocks noGrp="1"/>
          </p:cNvGraphicFramePr>
          <p:nvPr/>
        </p:nvGraphicFramePr>
        <p:xfrm>
          <a:off x="0" y="6467475"/>
          <a:ext cx="6858000" cy="2220913"/>
        </p:xfrm>
        <a:graphic>
          <a:graphicData uri="http://schemas.openxmlformats.org/drawingml/2006/table">
            <a:tbl>
              <a:tblPr/>
              <a:tblGrid>
                <a:gridCol w="1371600"/>
                <a:gridCol w="1370013"/>
                <a:gridCol w="1374775"/>
                <a:gridCol w="1370012"/>
                <a:gridCol w="1371600"/>
              </a:tblGrid>
              <a:tr h="3619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altLang="ko-KR" sz="1400" b="0" i="0" u="none" strike="noStrike" cap="none" normalizeH="0" baseline="0" smtClean="0">
                        <a:ln>
                          <a:noFill/>
                        </a:ln>
                        <a:solidFill>
                          <a:schemeClr val="tx1"/>
                        </a:solidFill>
                        <a:effectLst/>
                        <a:latin typeface="Arial" charset="0"/>
                        <a:ea typeface="굴림"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Arial" charset="0"/>
                          <a:ea typeface="굴림" charset="-127"/>
                        </a:rPr>
                        <a:t>Exact Match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hMerge="1">
                  <a:txBody>
                    <a:bodyPr/>
                    <a:lstStyle/>
                    <a:p>
                      <a:endParaRPr lang="en-US"/>
                    </a:p>
                  </a:txBody>
                  <a:tcPr/>
                </a:tc>
                <a:tc gridSpan="2">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Arial" charset="0"/>
                          <a:ea typeface="굴림" charset="-127"/>
                        </a:rPr>
                        <a:t>Partial Match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hMerge="1">
                  <a:txBody>
                    <a:bodyPr/>
                    <a:lstStyle/>
                    <a:p>
                      <a:endParaRPr lang="en-US"/>
                    </a:p>
                  </a:txBody>
                  <a:tcPr/>
                </a:tc>
              </a:tr>
              <a:tr h="46513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altLang="ko-KR" sz="1400" b="0" i="0" u="none" strike="noStrike" cap="none" normalizeH="0" baseline="0" smtClean="0">
                        <a:ln>
                          <a:noFill/>
                        </a:ln>
                        <a:solidFill>
                          <a:schemeClr val="tx1"/>
                        </a:solidFill>
                        <a:effectLst/>
                        <a:latin typeface="Arial" charset="0"/>
                        <a:ea typeface="굴림"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Arial" charset="0"/>
                          <a:ea typeface="굴림" charset="-127"/>
                        </a:rPr>
                        <a:t>Precision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Arial" charset="0"/>
                          <a:ea typeface="굴림" charset="-127"/>
                        </a:rPr>
                        <a:t>Recall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Arial" charset="0"/>
                          <a:ea typeface="굴림" charset="-127"/>
                        </a:rPr>
                        <a:t>Precision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Arial" charset="0"/>
                          <a:ea typeface="굴림" charset="-127"/>
                        </a:rPr>
                        <a:t>Recall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E4F8"/>
                    </a:solidFill>
                  </a:tcPr>
                </a:tc>
              </a:tr>
              <a:tr h="46513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Stanford NER</a:t>
                      </a:r>
                      <a:endParaRPr kumimoji="0" lang="en-US" altLang="ko-KR" sz="1400" b="1"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F2"/>
                    </a:solid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50.98%</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60.90%</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63.23%</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65.02%</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Clear Forest</a:t>
                      </a:r>
                      <a:endParaRPr kumimoji="0" lang="en-US" altLang="ko-KR" sz="1400" b="1"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F2"/>
                    </a:solid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56.95%</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FF0000"/>
                          </a:solidFill>
                          <a:effectLst/>
                          <a:latin typeface="Times New Roman" pitchFamily="18" charset="0"/>
                          <a:ea typeface="돋움" pitchFamily="50" charset="-127"/>
                          <a:cs typeface="Times New Roman" pitchFamily="18" charset="0"/>
                        </a:rPr>
                        <a:t>53.90%</a:t>
                      </a:r>
                      <a:endParaRPr kumimoji="0" lang="en-US" altLang="ko-KR" sz="1400" b="0" i="0" u="none" strike="noStrike" cap="none" normalizeH="0" baseline="0" smtClean="0">
                        <a:ln>
                          <a:noFill/>
                        </a:ln>
                        <a:solidFill>
                          <a:srgbClr val="FF0000"/>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69.38%</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FF0000"/>
                          </a:solidFill>
                          <a:effectLst/>
                          <a:latin typeface="Times New Roman" pitchFamily="18" charset="0"/>
                          <a:ea typeface="돋움" pitchFamily="50" charset="-127"/>
                          <a:cs typeface="Times New Roman" pitchFamily="18" charset="0"/>
                        </a:rPr>
                        <a:t>58.69%</a:t>
                      </a:r>
                      <a:endParaRPr kumimoji="0" lang="en-US" altLang="ko-KR" sz="1400" b="0" i="0" u="none" strike="noStrike" cap="none" normalizeH="0" baseline="0" smtClean="0">
                        <a:ln>
                          <a:noFill/>
                        </a:ln>
                        <a:solidFill>
                          <a:srgbClr val="FF0000"/>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Dan’s Work</a:t>
                      </a:r>
                      <a:endParaRPr kumimoji="0" lang="en-US" altLang="ko-KR" sz="1400" b="1"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F2"/>
                    </a:solid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FF0000"/>
                          </a:solidFill>
                          <a:effectLst/>
                          <a:latin typeface="Times New Roman" pitchFamily="18" charset="0"/>
                          <a:ea typeface="돋움" pitchFamily="50" charset="-127"/>
                          <a:cs typeface="Times New Roman" pitchFamily="18" charset="0"/>
                        </a:rPr>
                        <a:t>47.76%</a:t>
                      </a:r>
                      <a:endParaRPr kumimoji="0" lang="en-US" altLang="ko-KR" sz="1400" b="0" i="0" u="none" strike="noStrike" cap="none" normalizeH="0" baseline="0" smtClean="0">
                        <a:ln>
                          <a:noFill/>
                        </a:ln>
                        <a:solidFill>
                          <a:srgbClr val="FF0000"/>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90.03%</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0" i="0" u="none" strike="noStrike" cap="none" normalizeH="0" baseline="0" smtClean="0">
                          <a:ln>
                            <a:noFill/>
                          </a:ln>
                          <a:solidFill>
                            <a:srgbClr val="FF0000"/>
                          </a:solidFill>
                          <a:effectLst/>
                          <a:latin typeface="Times New Roman" pitchFamily="18" charset="0"/>
                          <a:ea typeface="돋움" pitchFamily="50" charset="-127"/>
                          <a:cs typeface="Times New Roman" pitchFamily="18" charset="0"/>
                        </a:rPr>
                        <a:t>60.97%</a:t>
                      </a:r>
                      <a:endParaRPr kumimoji="0" lang="en-US" altLang="ko-KR" sz="1400" b="0" i="0" u="none" strike="noStrike" cap="none" normalizeH="0" baseline="0" smtClean="0">
                        <a:ln>
                          <a:noFill/>
                        </a:ln>
                        <a:solidFill>
                          <a:srgbClr val="FF0000"/>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Times New Roman" pitchFamily="18" charset="0"/>
                          <a:ea typeface="돋움" pitchFamily="50" charset="-127"/>
                          <a:cs typeface="Times New Roman" pitchFamily="18" charset="0"/>
                        </a:rPr>
                        <a:t>92.26%</a:t>
                      </a:r>
                      <a:endParaRPr kumimoji="0" lang="en-US" altLang="ko-KR" sz="1400" b="0" i="0" u="none" strike="noStrike" cap="none" normalizeH="0" baseline="0" smtClean="0">
                        <a:ln>
                          <a:noFill/>
                        </a:ln>
                        <a:solidFill>
                          <a:schemeClr val="tx1"/>
                        </a:solidFill>
                        <a:effectLst/>
                        <a:latin typeface="Arial" charset="0"/>
                        <a:ea typeface="돋움" pitchFamily="50" charset="-127"/>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31C1A9-3BEA-4393-86F2-29426A568A2A}" type="slidenum">
              <a:rPr lang="en-US"/>
              <a:pPr/>
              <a:t>9</a:t>
            </a:fld>
            <a:endParaRPr lang="en-US"/>
          </a:p>
        </p:txBody>
      </p:sp>
      <p:sp>
        <p:nvSpPr>
          <p:cNvPr id="581634" name="Rectangle 2"/>
          <p:cNvSpPr>
            <a:spLocks noGrp="1" noRot="1" noChangeAspect="1" noChangeArrowheads="1" noTextEdit="1"/>
          </p:cNvSpPr>
          <p:nvPr>
            <p:ph type="sldImg"/>
          </p:nvPr>
        </p:nvSpPr>
        <p:spPr>
          <a:xfrm>
            <a:off x="1716088" y="720725"/>
            <a:ext cx="3422650" cy="2568575"/>
          </a:xfrm>
          <a:ln/>
        </p:spPr>
      </p:sp>
      <p:sp>
        <p:nvSpPr>
          <p:cNvPr id="581635" name="Rectangle 3"/>
          <p:cNvSpPr>
            <a:spLocks noGrp="1" noChangeArrowheads="1"/>
          </p:cNvSpPr>
          <p:nvPr>
            <p:ph type="body" idx="1"/>
          </p:nvPr>
        </p:nvSpPr>
        <p:spPr/>
        <p:txBody>
          <a:bodyPr/>
          <a:lstStyle/>
          <a:p>
            <a:r>
              <a:rPr lang="en-US"/>
              <a:t>Define CONLL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05B44E-EB51-4E8B-BA36-29B80DEAB88D}"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B53D5-CF32-41A9-AB95-8B0BFAA2018F}" type="slidenum">
              <a:rPr lang="en-US"/>
              <a:pPr/>
              <a:t>15</a:t>
            </a:fld>
            <a:endParaRPr lang="en-US"/>
          </a:p>
        </p:txBody>
      </p:sp>
      <p:sp>
        <p:nvSpPr>
          <p:cNvPr id="602114" name="Rectangle 2"/>
          <p:cNvSpPr>
            <a:spLocks noGrp="1" noRot="1" noChangeAspect="1" noChangeArrowheads="1" noTextEdit="1"/>
          </p:cNvSpPr>
          <p:nvPr>
            <p:ph type="sldImg"/>
          </p:nvPr>
        </p:nvSpPr>
        <p:spPr>
          <a:xfrm>
            <a:off x="1716088" y="720725"/>
            <a:ext cx="3422650" cy="2568575"/>
          </a:xfrm>
          <a:ln/>
        </p:spPr>
      </p:sp>
      <p:sp>
        <p:nvSpPr>
          <p:cNvPr id="602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cs typeface="+mn-cs"/>
            </a:endParaRPr>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cs typeface="+mn-cs"/>
            </a:endParaRPr>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cs typeface="+mn-cs"/>
            </a:endParaRPr>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cs typeface="+mn-cs"/>
            </a:endParaRPr>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defRPr/>
            </a:pPr>
            <a:endParaRPr lang="en-US">
              <a:solidFill>
                <a:schemeClr val="accent1"/>
              </a:solidFill>
              <a:cs typeface="+mn-cs"/>
            </a:endParaRPr>
          </a:p>
        </p:txBody>
      </p:sp>
      <p:pic>
        <p:nvPicPr>
          <p:cNvPr id="14" name="Picture 18" descr="white logo transparent.png"/>
          <p:cNvPicPr>
            <a:picLocks noChangeAspect="1"/>
          </p:cNvPicPr>
          <p:nvPr/>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pic>
        <p:nvPicPr>
          <p:cNvPr id="15" name="Picture 2" descr="File:Lod-datasets 2009-07-14 colored.png"/>
          <p:cNvPicPr>
            <a:picLocks noChangeAspect="1" noChangeArrowheads="1"/>
          </p:cNvPicPr>
          <p:nvPr userDrawn="1"/>
        </p:nvPicPr>
        <p:blipFill>
          <a:blip r:embed="rId7" cstate="print"/>
          <a:srcRect/>
          <a:stretch>
            <a:fillRect/>
          </a:stretch>
        </p:blipFill>
        <p:spPr bwMode="auto">
          <a:xfrm>
            <a:off x="228600" y="3509963"/>
            <a:ext cx="4049713" cy="3119437"/>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cs typeface="+mn-cs"/>
            </a:endParaRPr>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cs typeface="+mn-cs"/>
            </a:endParaRPr>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cs typeface="+mn-cs"/>
            </a:endParaRPr>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cs typeface="+mn-cs"/>
            </a:endParaRPr>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7" descr="OCLC_Tag_H_LG.jpg"/>
          <p:cNvPicPr>
            <a:picLocks noChangeAspect="1"/>
          </p:cNvPicPr>
          <p:nvPr/>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cs typeface="+mn-cs"/>
            </a:endParaRPr>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cs typeface="+mn-cs"/>
            </a:endParaRPr>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cs typeface="+mn-cs"/>
            </a:endParaRPr>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cs typeface="+mn-cs"/>
            </a:endParaRPr>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sp>
        <p:nvSpPr>
          <p:cNvPr id="13"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defRPr/>
            </a:pPr>
            <a:endParaRPr lang="en-US">
              <a:solidFill>
                <a:schemeClr val="accent1"/>
              </a:solidFill>
              <a:cs typeface="+mn-cs"/>
            </a:endParaRPr>
          </a:p>
        </p:txBody>
      </p:sp>
      <p:pic>
        <p:nvPicPr>
          <p:cNvPr id="14" name="Picture 18" descr="white logo transparent.png"/>
          <p:cNvPicPr>
            <a:picLocks noChangeAspect="1"/>
          </p:cNvPicPr>
          <p:nvPr userDrawn="1"/>
        </p:nvPicPr>
        <p:blipFill>
          <a:blip r:embed="rId6" cstate="print"/>
          <a:srcRect/>
          <a:stretch>
            <a:fillRect/>
          </a:stretch>
        </p:blipFill>
        <p:spPr bwMode="auto">
          <a:xfrm>
            <a:off x="938213" y="1377950"/>
            <a:ext cx="1587500" cy="1608138"/>
          </a:xfrm>
          <a:prstGeom prst="rect">
            <a:avLst/>
          </a:prstGeom>
          <a:noFill/>
          <a:ln w="9525">
            <a:noFill/>
            <a:miter lim="800000"/>
            <a:headEnd/>
            <a:tailEnd/>
          </a:ln>
        </p:spPr>
      </p:pic>
      <p:sp>
        <p:nvSpPr>
          <p:cNvPr id="6146" name="Rectangle 2"/>
          <p:cNvSpPr>
            <a:spLocks noGrp="1" noChangeArrowheads="1"/>
          </p:cNvSpPr>
          <p:nvPr>
            <p:ph type="ctrTitle"/>
          </p:nvPr>
        </p:nvSpPr>
        <p:spPr>
          <a:xfrm>
            <a:off x="3573463" y="862014"/>
            <a:ext cx="4808537" cy="1751012"/>
          </a:xfrm>
        </p:spPr>
        <p:txBody>
          <a:bodyPr anchor="b"/>
          <a:lstStyle>
            <a:lvl1pPr>
              <a:defRPr sz="3000">
                <a:solidFill>
                  <a:schemeClr val="tx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3573463" y="3352801"/>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5"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7"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7" descr="OCLC_V_MD.jpg"/>
          <p:cNvPicPr>
            <a:picLocks noChangeAspect="1"/>
          </p:cNvPicPr>
          <p:nvPr userDrawn="1"/>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2" name="Picture 7" descr="WCatLogo_H_MD.jpg"/>
          <p:cNvPicPr>
            <a:picLocks noChangeAspect="1"/>
          </p:cNvPicPr>
          <p:nvPr userDrawn="1"/>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cs typeface="+mn-cs"/>
            </a:endParaRPr>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cs typeface="+mn-cs"/>
            </a:endParaRPr>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cs typeface="+mn-cs"/>
            </a:endParaRPr>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cs typeface="+mn-cs"/>
            </a:endParaRPr>
          </a:p>
        </p:txBody>
      </p:sp>
      <p:grpSp>
        <p:nvGrpSpPr>
          <p:cNvPr id="8" name="Group 21"/>
          <p:cNvGrpSpPr>
            <a:grpSpLocks/>
          </p:cNvGrpSpPr>
          <p:nvPr/>
        </p:nvGrpSpPr>
        <p:grpSpPr bwMode="auto">
          <a:xfrm>
            <a:off x="0" y="0"/>
            <a:ext cx="9144000" cy="6858000"/>
            <a:chOff x="0" y="0"/>
            <a:chExt cx="5760" cy="4320"/>
          </a:xfrm>
        </p:grpSpPr>
        <p:pic>
          <p:nvPicPr>
            <p:cNvPr id="9"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a:ln w="9525">
              <a:noFill/>
              <a:miter lim="800000"/>
              <a:headEnd/>
              <a:tailEnd/>
            </a:ln>
          </p:spPr>
        </p:pic>
        <p:pic>
          <p:nvPicPr>
            <p:cNvPr id="10"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a:ln w="9525">
              <a:noFill/>
              <a:miter lim="800000"/>
              <a:headEnd/>
              <a:tailEnd/>
            </a:ln>
          </p:spPr>
        </p:pic>
        <p:pic>
          <p:nvPicPr>
            <p:cNvPr id="11"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a:ln w="9525">
              <a:noFill/>
              <a:miter lim="800000"/>
              <a:headEnd/>
              <a:tailEnd/>
            </a:ln>
          </p:spPr>
        </p:pic>
        <p:pic>
          <p:nvPicPr>
            <p:cNvPr id="12"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a:ln w="9525">
              <a:noFill/>
              <a:miter lim="800000"/>
              <a:headEnd/>
              <a:tailEnd/>
            </a:ln>
          </p:spPr>
        </p:pic>
      </p:grpSp>
      <p:pic>
        <p:nvPicPr>
          <p:cNvPr id="13" name="Picture 17" descr="OCLC_Tag_H_LG.jpg"/>
          <p:cNvPicPr>
            <a:picLocks noChangeAspect="1"/>
          </p:cNvPicPr>
          <p:nvPr userDrawn="1"/>
        </p:nvPicPr>
        <p:blipFill>
          <a:blip r:embed="rId6" cstate="print"/>
          <a:srcRect/>
          <a:stretch>
            <a:fillRect/>
          </a:stretch>
        </p:blipFill>
        <p:spPr bwMode="auto">
          <a:xfrm>
            <a:off x="2324100" y="5534025"/>
            <a:ext cx="4495800" cy="884238"/>
          </a:xfrm>
          <a:prstGeom prst="rect">
            <a:avLst/>
          </a:prstGeom>
          <a:noFill/>
          <a:ln w="9525">
            <a:noFill/>
            <a:miter lim="800000"/>
            <a:headEnd/>
            <a:tailEnd/>
          </a:ln>
        </p:spPr>
      </p:pic>
      <p:sp>
        <p:nvSpPr>
          <p:cNvPr id="6146" name="Rectangle 2"/>
          <p:cNvSpPr>
            <a:spLocks noGrp="1" noChangeArrowheads="1"/>
          </p:cNvSpPr>
          <p:nvPr>
            <p:ph type="ctrTitle"/>
          </p:nvPr>
        </p:nvSpPr>
        <p:spPr>
          <a:xfrm>
            <a:off x="533401" y="862014"/>
            <a:ext cx="7848600" cy="1119186"/>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6147" name="Rectangle 3"/>
          <p:cNvSpPr>
            <a:spLocks noGrp="1" noChangeArrowheads="1"/>
          </p:cNvSpPr>
          <p:nvPr>
            <p:ph type="subTitle" idx="1"/>
          </p:nvPr>
        </p:nvSpPr>
        <p:spPr>
          <a:xfrm>
            <a:off x="609600" y="3200400"/>
            <a:ext cx="4198937" cy="1930400"/>
          </a:xfrm>
        </p:spPr>
        <p:txBody>
          <a:bodyPr tIns="45720" bIns="45720"/>
          <a:lstStyle>
            <a:lvl1pPr marL="0" indent="12700">
              <a:spcBef>
                <a:spcPct val="0"/>
              </a:spcBef>
              <a:defRPr/>
            </a:lvl1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2"/>
          <p:cNvSpPr>
            <a:spLocks noGrp="1"/>
          </p:cNvSpPr>
          <p:nvPr>
            <p:ph sz="half" idx="10"/>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2"/>
          <p:cNvSpPr>
            <a:spLocks noGrp="1"/>
          </p:cNvSpPr>
          <p:nvPr>
            <p:ph sz="half" idx="1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2" name="Content Placeholder 2"/>
          <p:cNvSpPr>
            <a:spLocks noGrp="1"/>
          </p:cNvSpPr>
          <p:nvPr>
            <p:ph sz="half" idx="12"/>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4" name="Content Placeholder 2"/>
          <p:cNvSpPr>
            <a:spLocks noGrp="1"/>
          </p:cNvSpPr>
          <p:nvPr>
            <p:ph sz="half" idx="14"/>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2"/>
          <p:cNvSpPr>
            <a:spLocks noGrp="1"/>
          </p:cNvSpPr>
          <p:nvPr>
            <p:ph sz="half" idx="16"/>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2"/>
          <p:cNvSpPr>
            <a:spLocks noGrp="1"/>
          </p:cNvSpPr>
          <p:nvPr>
            <p:ph sz="half" idx="17"/>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
        <p:nvSpPr>
          <p:cNvPr id="18" name="Content Placeholder 2"/>
          <p:cNvSpPr>
            <a:spLocks noGrp="1"/>
          </p:cNvSpPr>
          <p:nvPr>
            <p:ph sz="half" idx="18"/>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7" descr="OCLC_V_MD.jpg"/>
          <p:cNvPicPr>
            <a:picLocks noChangeAspect="1"/>
          </p:cNvPicPr>
          <p:nvPr/>
        </p:nvPicPr>
        <p:blipFill>
          <a:blip r:embed="rId2" cstate="print"/>
          <a:srcRect/>
          <a:stretch>
            <a:fillRect/>
          </a:stretch>
        </p:blipFill>
        <p:spPr bwMode="auto">
          <a:xfrm>
            <a:off x="7239000" y="381000"/>
            <a:ext cx="1625600" cy="1392238"/>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2" name="Picture 7" descr="WCatLogo_H_MD.jpg"/>
          <p:cNvPicPr>
            <a:picLocks noChangeAspect="1"/>
          </p:cNvPicPr>
          <p:nvPr/>
        </p:nvPicPr>
        <p:blipFill>
          <a:blip r:embed="rId2" cstate="print"/>
          <a:srcRect/>
          <a:stretch>
            <a:fillRect/>
          </a:stretch>
        </p:blipFill>
        <p:spPr bwMode="auto">
          <a:xfrm>
            <a:off x="5410200" y="457200"/>
            <a:ext cx="3200400" cy="92551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pPr>
              <a:defRPr/>
            </a:pPr>
            <a:endParaRPr lang="en-US" dirty="0">
              <a:solidFill>
                <a:srgbClr val="0070C0"/>
              </a:solidFill>
              <a:cs typeface="+mn-cs"/>
            </a:endParaRPr>
          </a:p>
        </p:txBody>
      </p:sp>
      <p:sp>
        <p:nvSpPr>
          <p:cNvPr id="1027"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p:nvSpPr>
        <p:spPr>
          <a:xfrm>
            <a:off x="76200" y="6429375"/>
            <a:ext cx="5181600" cy="350838"/>
          </a:xfrm>
          <a:prstGeom prst="rect">
            <a:avLst/>
          </a:prstGeom>
          <a:noFill/>
        </p:spPr>
        <p:txBody>
          <a:bodyPr>
            <a:spAutoFit/>
          </a:bodyPr>
          <a:lstStyle/>
          <a:p>
            <a:pPr>
              <a:defRPr/>
            </a:pPr>
            <a:r>
              <a:rPr lang="en-US" sz="1400" dirty="0">
                <a:solidFill>
                  <a:schemeClr val="bg1"/>
                </a:solidFill>
                <a:cs typeface="+mn-cs"/>
              </a:rPr>
              <a:t>Presentation name – edit in “Slide Master” view</a:t>
            </a:r>
          </a:p>
        </p:txBody>
      </p:sp>
      <p:sp>
        <p:nvSpPr>
          <p:cNvPr id="7" name="TextBox 6"/>
          <p:cNvSpPr txBox="1"/>
          <p:nvPr/>
        </p:nvSpPr>
        <p:spPr>
          <a:xfrm>
            <a:off x="8466138" y="6429375"/>
            <a:ext cx="609600" cy="328613"/>
          </a:xfrm>
          <a:prstGeom prst="rect">
            <a:avLst/>
          </a:prstGeom>
          <a:noFill/>
        </p:spPr>
        <p:txBody>
          <a:bodyPr>
            <a:spAutoFit/>
          </a:bodyPr>
          <a:lstStyle/>
          <a:p>
            <a:pPr algn="r">
              <a:defRPr/>
            </a:pPr>
            <a:fld id="{71527AF9-ED5C-49A4-8104-A252498439CD}" type="slidenum">
              <a:rPr lang="en-US" sz="1400">
                <a:solidFill>
                  <a:schemeClr val="bg1"/>
                </a:solidFill>
                <a:cs typeface="+mn-cs"/>
              </a:rPr>
              <a:pPr algn="r">
                <a:defRPr/>
              </a:pPr>
              <a:t>‹#›</a:t>
            </a:fld>
            <a:endParaRPr lang="en-US" sz="1400" dirty="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707" r:id="rId1"/>
    <p:sldLayoutId id="2147483693" r:id="rId2"/>
    <p:sldLayoutId id="2147483694" r:id="rId3"/>
    <p:sldLayoutId id="2147483695" r:id="rId4"/>
    <p:sldLayoutId id="2147483696" r:id="rId5"/>
    <p:sldLayoutId id="2147483697" r:id="rId6"/>
    <p:sldLayoutId id="2147483698" r:id="rId7"/>
    <p:sldLayoutId id="2147483708" r:id="rId8"/>
    <p:sldLayoutId id="2147483709" r:id="rId9"/>
    <p:sldLayoutId id="2147483710" r:id="rId10"/>
    <p:sldLayoutId id="2147483699" r:id="rId11"/>
  </p:sldLayoutIdLst>
  <p:txStyles>
    <p:titleStyle>
      <a:lvl1pPr algn="l" rtl="0" fontAlgn="base">
        <a:spcBef>
          <a:spcPct val="0"/>
        </a:spcBef>
        <a:spcAft>
          <a:spcPct val="0"/>
        </a:spcAft>
        <a:defRPr sz="3200" b="1">
          <a:solidFill>
            <a:srgbClr val="2178B5"/>
          </a:solidFill>
          <a:latin typeface="+mj-lt"/>
          <a:ea typeface="+mj-ea"/>
          <a:cs typeface="+mj-cs"/>
        </a:defRPr>
      </a:lvl1pPr>
      <a:lvl2pPr algn="l" rtl="0" fontAlgn="base">
        <a:spcBef>
          <a:spcPct val="0"/>
        </a:spcBef>
        <a:spcAft>
          <a:spcPct val="0"/>
        </a:spcAft>
        <a:defRPr sz="3200" b="1">
          <a:solidFill>
            <a:srgbClr val="2178B5"/>
          </a:solidFill>
          <a:latin typeface="Trebuchet MS" pitchFamily="34" charset="0"/>
        </a:defRPr>
      </a:lvl2pPr>
      <a:lvl3pPr algn="l" rtl="0" fontAlgn="base">
        <a:spcBef>
          <a:spcPct val="0"/>
        </a:spcBef>
        <a:spcAft>
          <a:spcPct val="0"/>
        </a:spcAft>
        <a:defRPr sz="3200" b="1">
          <a:solidFill>
            <a:srgbClr val="2178B5"/>
          </a:solidFill>
          <a:latin typeface="Trebuchet MS" pitchFamily="34" charset="0"/>
        </a:defRPr>
      </a:lvl3pPr>
      <a:lvl4pPr algn="l" rtl="0" fontAlgn="base">
        <a:spcBef>
          <a:spcPct val="0"/>
        </a:spcBef>
        <a:spcAft>
          <a:spcPct val="0"/>
        </a:spcAft>
        <a:defRPr sz="3200" b="1">
          <a:solidFill>
            <a:srgbClr val="2178B5"/>
          </a:solidFill>
          <a:latin typeface="Trebuchet MS" pitchFamily="34" charset="0"/>
        </a:defRPr>
      </a:lvl4pPr>
      <a:lvl5pPr algn="l" rtl="0" fontAlgn="base">
        <a:spcBef>
          <a:spcPct val="0"/>
        </a:spcBef>
        <a:spcAft>
          <a:spcPct val="0"/>
        </a:spcAft>
        <a:defRPr sz="3200" b="1">
          <a:solidFill>
            <a:srgbClr val="2178B5"/>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fontAlgn="base">
        <a:spcBef>
          <a:spcPct val="0"/>
        </a:spcBef>
        <a:spcAft>
          <a:spcPts val="1600"/>
        </a:spcAft>
        <a:buClr>
          <a:srgbClr val="FF7600"/>
        </a:buClr>
        <a:defRPr sz="2400">
          <a:solidFill>
            <a:schemeClr val="tx1"/>
          </a:solidFill>
          <a:latin typeface="+mn-lt"/>
          <a:ea typeface="+mn-ea"/>
          <a:cs typeface="+mn-cs"/>
        </a:defRPr>
      </a:lvl1pPr>
      <a:lvl2pPr marL="692150" indent="-222250" algn="l" rtl="0" fontAlgn="base">
        <a:spcBef>
          <a:spcPct val="0"/>
        </a:spcBef>
        <a:spcAft>
          <a:spcPts val="800"/>
        </a:spcAft>
        <a:buClr>
          <a:srgbClr val="2178B5"/>
        </a:buClr>
        <a:buChar char="•"/>
        <a:defRPr sz="1900">
          <a:solidFill>
            <a:schemeClr val="tx1"/>
          </a:solidFill>
          <a:latin typeface="+mn-lt"/>
        </a:defRPr>
      </a:lvl2pPr>
      <a:lvl3pPr marL="1150938" indent="-223838" algn="l" rtl="0" fontAlgn="base">
        <a:spcBef>
          <a:spcPct val="0"/>
        </a:spcBef>
        <a:spcAft>
          <a:spcPts val="800"/>
        </a:spcAft>
        <a:buClr>
          <a:srgbClr val="2178B5"/>
        </a:buClr>
        <a:buChar char="•"/>
        <a:defRPr sz="1700">
          <a:solidFill>
            <a:schemeClr val="tx1"/>
          </a:solidFill>
          <a:latin typeface="+mn-lt"/>
        </a:defRPr>
      </a:lvl3pPr>
      <a:lvl4pPr marL="1608138" indent="-223838" algn="l" rtl="0" fontAlgn="base">
        <a:spcBef>
          <a:spcPct val="0"/>
        </a:spcBef>
        <a:spcAft>
          <a:spcPts val="800"/>
        </a:spcAft>
        <a:buClr>
          <a:srgbClr val="2178B5"/>
        </a:buClr>
        <a:buChar char="•"/>
        <a:defRPr sz="1500">
          <a:solidFill>
            <a:schemeClr val="tx1"/>
          </a:solidFill>
          <a:latin typeface="+mn-lt"/>
        </a:defRPr>
      </a:lvl4pPr>
      <a:lvl5pPr marL="2063750" indent="-222250" algn="l" rtl="0" fontAlgn="base">
        <a:spcBef>
          <a:spcPct val="0"/>
        </a:spcBef>
        <a:spcAft>
          <a:spcPts val="800"/>
        </a:spcAft>
        <a:buClr>
          <a:srgbClr val="2178B5"/>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pPr>
              <a:defRPr/>
            </a:pPr>
            <a:endParaRPr lang="en-US" dirty="0">
              <a:solidFill>
                <a:srgbClr val="0070C0"/>
              </a:solidFill>
              <a:cs typeface="+mn-cs"/>
            </a:endParaRPr>
          </a:p>
        </p:txBody>
      </p:sp>
      <p:sp>
        <p:nvSpPr>
          <p:cNvPr id="2051" name="Rectangle 2"/>
          <p:cNvSpPr>
            <a:spLocks noGrp="1" noChangeArrowheads="1"/>
          </p:cNvSpPr>
          <p:nvPr>
            <p:ph type="title"/>
          </p:nvPr>
        </p:nvSpPr>
        <p:spPr bwMode="auto">
          <a:xfrm>
            <a:off x="434975" y="147638"/>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34975" y="1447800"/>
            <a:ext cx="7702550" cy="4691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TextBox 11"/>
          <p:cNvSpPr txBox="1"/>
          <p:nvPr/>
        </p:nvSpPr>
        <p:spPr>
          <a:xfrm>
            <a:off x="76200" y="6429375"/>
            <a:ext cx="5181600" cy="307975"/>
          </a:xfrm>
          <a:prstGeom prst="rect">
            <a:avLst/>
          </a:prstGeom>
          <a:noFill/>
        </p:spPr>
        <p:txBody>
          <a:bodyPr>
            <a:spAutoFit/>
          </a:bodyPr>
          <a:lstStyle/>
          <a:p>
            <a:pPr>
              <a:defRPr/>
            </a:pPr>
            <a:r>
              <a:rPr lang="en-US" sz="1400" dirty="0">
                <a:solidFill>
                  <a:schemeClr val="tx1"/>
                </a:solidFill>
                <a:cs typeface="+mn-cs"/>
              </a:rPr>
              <a:t>Leveraging Names with Linked Data</a:t>
            </a:r>
          </a:p>
        </p:txBody>
      </p:sp>
      <p:sp>
        <p:nvSpPr>
          <p:cNvPr id="7" name="TextBox 6"/>
          <p:cNvSpPr txBox="1"/>
          <p:nvPr/>
        </p:nvSpPr>
        <p:spPr>
          <a:xfrm>
            <a:off x="8466138" y="6429375"/>
            <a:ext cx="609600" cy="328613"/>
          </a:xfrm>
          <a:prstGeom prst="rect">
            <a:avLst/>
          </a:prstGeom>
          <a:noFill/>
        </p:spPr>
        <p:txBody>
          <a:bodyPr>
            <a:spAutoFit/>
          </a:bodyPr>
          <a:lstStyle/>
          <a:p>
            <a:pPr algn="r">
              <a:defRPr/>
            </a:pPr>
            <a:fld id="{D309F5DB-1115-49F1-8387-45DCAA0481DD}" type="slidenum">
              <a:rPr lang="en-US" sz="1400">
                <a:solidFill>
                  <a:schemeClr val="tx1"/>
                </a:solidFill>
                <a:cs typeface="+mn-cs"/>
              </a:rPr>
              <a:pPr algn="r">
                <a:defRPr/>
              </a:pPr>
              <a:t>‹#›</a:t>
            </a:fld>
            <a:endParaRPr lang="en-US" sz="140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711" r:id="rId1"/>
    <p:sldLayoutId id="2147483700" r:id="rId2"/>
    <p:sldLayoutId id="2147483701" r:id="rId3"/>
    <p:sldLayoutId id="2147483702" r:id="rId4"/>
    <p:sldLayoutId id="2147483703" r:id="rId5"/>
    <p:sldLayoutId id="2147483704" r:id="rId6"/>
    <p:sldLayoutId id="2147483705" r:id="rId7"/>
    <p:sldLayoutId id="2147483712" r:id="rId8"/>
    <p:sldLayoutId id="2147483713" r:id="rId9"/>
    <p:sldLayoutId id="2147483714" r:id="rId10"/>
  </p:sldLayoutIdLst>
  <p:hf hdr="0" ftr="0" dt="0"/>
  <p:txStyles>
    <p:titleStyle>
      <a:lvl1pPr algn="l" rtl="0" fontAlgn="base">
        <a:spcBef>
          <a:spcPct val="0"/>
        </a:spcBef>
        <a:spcAft>
          <a:spcPct val="0"/>
        </a:spcAft>
        <a:defRPr sz="3200" b="1">
          <a:solidFill>
            <a:srgbClr val="FF7600"/>
          </a:solidFill>
          <a:latin typeface="+mj-lt"/>
          <a:ea typeface="+mj-ea"/>
          <a:cs typeface="+mj-cs"/>
        </a:defRPr>
      </a:lvl1pPr>
      <a:lvl2pPr algn="l" rtl="0" fontAlgn="base">
        <a:spcBef>
          <a:spcPct val="0"/>
        </a:spcBef>
        <a:spcAft>
          <a:spcPct val="0"/>
        </a:spcAft>
        <a:defRPr sz="3200" b="1">
          <a:solidFill>
            <a:srgbClr val="FF7600"/>
          </a:solidFill>
          <a:latin typeface="Trebuchet MS" pitchFamily="34" charset="0"/>
        </a:defRPr>
      </a:lvl2pPr>
      <a:lvl3pPr algn="l" rtl="0" fontAlgn="base">
        <a:spcBef>
          <a:spcPct val="0"/>
        </a:spcBef>
        <a:spcAft>
          <a:spcPct val="0"/>
        </a:spcAft>
        <a:defRPr sz="3200" b="1">
          <a:solidFill>
            <a:srgbClr val="FF7600"/>
          </a:solidFill>
          <a:latin typeface="Trebuchet MS" pitchFamily="34" charset="0"/>
        </a:defRPr>
      </a:lvl3pPr>
      <a:lvl4pPr algn="l" rtl="0" fontAlgn="base">
        <a:spcBef>
          <a:spcPct val="0"/>
        </a:spcBef>
        <a:spcAft>
          <a:spcPct val="0"/>
        </a:spcAft>
        <a:defRPr sz="3200" b="1">
          <a:solidFill>
            <a:srgbClr val="FF7600"/>
          </a:solidFill>
          <a:latin typeface="Trebuchet MS" pitchFamily="34" charset="0"/>
        </a:defRPr>
      </a:lvl4pPr>
      <a:lvl5pPr algn="l" rtl="0" fontAlgn="base">
        <a:spcBef>
          <a:spcPct val="0"/>
        </a:spcBef>
        <a:spcAft>
          <a:spcPct val="0"/>
        </a:spcAft>
        <a:defRPr sz="3200" b="1">
          <a:solidFill>
            <a:srgbClr val="FF7600"/>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fontAlgn="base">
        <a:spcBef>
          <a:spcPct val="0"/>
        </a:spcBef>
        <a:spcAft>
          <a:spcPts val="1600"/>
        </a:spcAft>
        <a:buClr>
          <a:srgbClr val="FF7600"/>
        </a:buClr>
        <a:defRPr sz="2400">
          <a:solidFill>
            <a:schemeClr val="tx1"/>
          </a:solidFill>
          <a:latin typeface="+mn-lt"/>
          <a:ea typeface="+mn-ea"/>
          <a:cs typeface="+mn-cs"/>
        </a:defRPr>
      </a:lvl1pPr>
      <a:lvl2pPr marL="692150" indent="-222250" algn="l" rtl="0" fontAlgn="base">
        <a:spcBef>
          <a:spcPct val="0"/>
        </a:spcBef>
        <a:spcAft>
          <a:spcPts val="800"/>
        </a:spcAft>
        <a:buClr>
          <a:srgbClr val="FF7600"/>
        </a:buClr>
        <a:buChar char="•"/>
        <a:defRPr sz="1900">
          <a:solidFill>
            <a:schemeClr val="tx1"/>
          </a:solidFill>
          <a:latin typeface="+mn-lt"/>
        </a:defRPr>
      </a:lvl2pPr>
      <a:lvl3pPr marL="1150938" indent="-223838" algn="l" rtl="0" fontAlgn="base">
        <a:spcBef>
          <a:spcPct val="0"/>
        </a:spcBef>
        <a:spcAft>
          <a:spcPts val="800"/>
        </a:spcAft>
        <a:buClr>
          <a:srgbClr val="FF7600"/>
        </a:buClr>
        <a:buChar char="•"/>
        <a:defRPr sz="1700">
          <a:solidFill>
            <a:schemeClr val="tx1"/>
          </a:solidFill>
          <a:latin typeface="+mn-lt"/>
        </a:defRPr>
      </a:lvl3pPr>
      <a:lvl4pPr marL="1608138" indent="-223838" algn="l" rtl="0" fontAlgn="base">
        <a:spcBef>
          <a:spcPct val="0"/>
        </a:spcBef>
        <a:spcAft>
          <a:spcPts val="800"/>
        </a:spcAft>
        <a:buClr>
          <a:srgbClr val="FF7600"/>
        </a:buClr>
        <a:buChar char="•"/>
        <a:defRPr sz="1500">
          <a:solidFill>
            <a:schemeClr val="tx1"/>
          </a:solidFill>
          <a:latin typeface="+mn-lt"/>
        </a:defRPr>
      </a:lvl4pPr>
      <a:lvl5pPr marL="2063750" indent="-222250" algn="l" rtl="0" fontAlgn="base">
        <a:spcBef>
          <a:spcPct val="0"/>
        </a:spcBef>
        <a:spcAft>
          <a:spcPts val="800"/>
        </a:spcAft>
        <a:buClr>
          <a:srgbClr val="FF7600"/>
        </a:buClr>
        <a:buChar char="•"/>
        <a:defRPr sz="130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ideals.illinois.edu/handle/2142/15475" TargetMode="External"/><Relationship Id="rId2" Type="http://schemas.openxmlformats.org/officeDocument/2006/relationships/hyperlink" Target="http://l2r.cs.uiuc.edu/~cogcomp/" TargetMode="External"/><Relationship Id="rId1" Type="http://schemas.openxmlformats.org/officeDocument/2006/relationships/slideLayout" Target="../slideLayouts/slideLayout18.xml"/><Relationship Id="rId5" Type="http://schemas.openxmlformats.org/officeDocument/2006/relationships/hyperlink" Target="http://docmgrap02exdu.dev.oclc.org:4321/OCLCResearch/Projects/Metadata_Creation/godby-et-al_dhcs_paper_final.doc" TargetMode="External"/><Relationship Id="rId4" Type="http://schemas.openxmlformats.org/officeDocument/2006/relationships/hyperlink" Target="http://docmgrap02exdu.dev.oclc.org:4321/OCLCResearch/Projects/Metadata_Creation/emp_poster_v5_1_.pp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subTitle" idx="1"/>
          </p:nvPr>
        </p:nvSpPr>
        <p:spPr>
          <a:xfrm>
            <a:off x="3144838" y="3286125"/>
            <a:ext cx="5564187" cy="1997075"/>
          </a:xfrm>
        </p:spPr>
        <p:txBody>
          <a:bodyPr/>
          <a:lstStyle/>
          <a:p>
            <a:r>
              <a:rPr lang="en-US"/>
              <a:t>Carol Jean Godby</a:t>
            </a:r>
          </a:p>
          <a:p>
            <a:r>
              <a:rPr lang="en-US"/>
              <a:t>Research Scientist</a:t>
            </a:r>
          </a:p>
          <a:p>
            <a:r>
              <a:rPr lang="en-US"/>
              <a:t>OCLC Research</a:t>
            </a:r>
          </a:p>
          <a:p>
            <a:endParaRPr lang="en-US"/>
          </a:p>
          <a:p>
            <a:endParaRPr lang="en-US"/>
          </a:p>
        </p:txBody>
      </p:sp>
      <p:sp>
        <p:nvSpPr>
          <p:cNvPr id="2056" name="Rectangle 8"/>
          <p:cNvSpPr>
            <a:spLocks noGrp="1" noChangeArrowheads="1"/>
          </p:cNvSpPr>
          <p:nvPr>
            <p:ph type="ctrTitle"/>
          </p:nvPr>
        </p:nvSpPr>
        <p:spPr>
          <a:xfrm>
            <a:off x="3573463" y="862013"/>
            <a:ext cx="5278437" cy="1711325"/>
          </a:xfrm>
        </p:spPr>
        <p:txBody>
          <a:bodyPr/>
          <a:lstStyle/>
          <a:p>
            <a:r>
              <a:rPr lang="en-US"/>
              <a:t>Extracting names and resolving identities in unstructured text</a:t>
            </a:r>
          </a:p>
        </p:txBody>
      </p:sp>
      <p:sp>
        <p:nvSpPr>
          <p:cNvPr id="2057" name="Text Box 9"/>
          <p:cNvSpPr txBox="1">
            <a:spLocks noChangeArrowheads="1"/>
          </p:cNvSpPr>
          <p:nvPr/>
        </p:nvSpPr>
        <p:spPr bwMode="auto">
          <a:xfrm>
            <a:off x="1006475" y="2165350"/>
            <a:ext cx="1854200" cy="336550"/>
          </a:xfrm>
          <a:prstGeom prst="rect">
            <a:avLst/>
          </a:prstGeom>
          <a:noFill/>
          <a:ln w="9525">
            <a:noFill/>
            <a:miter lim="800000"/>
            <a:headEnd/>
            <a:tailEnd/>
          </a:ln>
          <a:effectLst/>
        </p:spPr>
        <p:txBody>
          <a:bodyPr anchor="b">
            <a:spAutoFit/>
          </a:bodyPr>
          <a:lstStyle/>
          <a:p>
            <a:pPr algn="ctr">
              <a:lnSpc>
                <a:spcPct val="100000"/>
              </a:lnSpc>
            </a:pPr>
            <a:r>
              <a:rPr lang="en-US" sz="1600">
                <a:solidFill>
                  <a:srgbClr val="FFFFFF"/>
                </a:solidFill>
                <a:latin typeface="Trebuchet MS"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dirty="0"/>
              <a:t>An EAD record</a:t>
            </a:r>
          </a:p>
        </p:txBody>
      </p:sp>
      <p:sp>
        <p:nvSpPr>
          <p:cNvPr id="609283" name="Rectangle 3"/>
          <p:cNvSpPr>
            <a:spLocks noGrp="1" noChangeArrowheads="1"/>
          </p:cNvSpPr>
          <p:nvPr>
            <p:ph type="body" idx="1"/>
          </p:nvPr>
        </p:nvSpPr>
        <p:spPr>
          <a:xfrm>
            <a:off x="762000" y="685799"/>
            <a:ext cx="7391400" cy="5715001"/>
          </a:xfrm>
          <a:solidFill>
            <a:srgbClr val="FFFF99"/>
          </a:solidFill>
          <a:ln/>
        </p:spPr>
        <p:txBody>
          <a:bodyPr/>
          <a:lstStyle/>
          <a:p>
            <a:pPr>
              <a:lnSpc>
                <a:spcPct val="100000"/>
              </a:lnSpc>
              <a:buNone/>
            </a:pPr>
            <a:r>
              <a:rPr lang="en-US" sz="2000" dirty="0" smtClean="0"/>
              <a:t>Papers </a:t>
            </a:r>
            <a:r>
              <a:rPr lang="en-US" sz="2000" dirty="0"/>
              <a:t>of </a:t>
            </a:r>
            <a:r>
              <a:rPr lang="en-US" sz="2000" dirty="0" err="1">
                <a:solidFill>
                  <a:srgbClr val="FF0000"/>
                </a:solidFill>
              </a:rPr>
              <a:t>Gennaro</a:t>
            </a:r>
            <a:r>
              <a:rPr lang="en-US" sz="2000" dirty="0">
                <a:solidFill>
                  <a:srgbClr val="FF0000"/>
                </a:solidFill>
              </a:rPr>
              <a:t> </a:t>
            </a:r>
            <a:r>
              <a:rPr lang="en-US" sz="2000" dirty="0" err="1">
                <a:solidFill>
                  <a:srgbClr val="FF0000"/>
                </a:solidFill>
              </a:rPr>
              <a:t>M.Tisi</a:t>
            </a:r>
            <a:r>
              <a:rPr lang="en-US" sz="2000" dirty="0"/>
              <a:t>, noted clinical and research specialist in the area of pulmonary medicine and a founding member of the </a:t>
            </a:r>
            <a:r>
              <a:rPr lang="en-US" sz="2000" dirty="0">
                <a:solidFill>
                  <a:srgbClr val="800080"/>
                </a:solidFill>
              </a:rPr>
              <a:t>School of Medicine</a:t>
            </a:r>
            <a:r>
              <a:rPr lang="en-US" sz="2000" dirty="0"/>
              <a:t>, </a:t>
            </a:r>
            <a:r>
              <a:rPr lang="en-US" sz="2000" dirty="0">
                <a:solidFill>
                  <a:srgbClr val="800080"/>
                </a:solidFill>
              </a:rPr>
              <a:t>University of California</a:t>
            </a:r>
            <a:r>
              <a:rPr lang="en-US" sz="2000" dirty="0"/>
              <a:t>, </a:t>
            </a:r>
            <a:r>
              <a:rPr lang="en-US" sz="2000" dirty="0">
                <a:solidFill>
                  <a:srgbClr val="339933"/>
                </a:solidFill>
              </a:rPr>
              <a:t>San Diego</a:t>
            </a:r>
            <a:r>
              <a:rPr lang="en-US" sz="2000" dirty="0"/>
              <a:t>.  Author of over 100 original articles, chapters, and abstracts, </a:t>
            </a:r>
            <a:r>
              <a:rPr lang="en-US" sz="2000" dirty="0" err="1">
                <a:solidFill>
                  <a:srgbClr val="FF0000"/>
                </a:solidFill>
              </a:rPr>
              <a:t>Tisi</a:t>
            </a:r>
            <a:r>
              <a:rPr lang="en-US" sz="2000" dirty="0" err="1"/>
              <a:t>'s</a:t>
            </a:r>
            <a:r>
              <a:rPr lang="en-US" sz="2000" dirty="0"/>
              <a:t> research interests included the staging of lung cancer, medical-pulmonary education, pulmonary physiology and mechanics, and clinical research in pulmonary disease.  Arranged into six series, the collection contains research notes, correspondence, manuscripts, administrative memos, committee agendas and minutes, and photographs documenting </a:t>
            </a:r>
            <a:r>
              <a:rPr lang="en-US" sz="2000" dirty="0" err="1">
                <a:solidFill>
                  <a:srgbClr val="FF0000"/>
                </a:solidFill>
              </a:rPr>
              <a:t>Tisi</a:t>
            </a:r>
            <a:r>
              <a:rPr lang="en-US" sz="2000" dirty="0" err="1"/>
              <a:t>'s</a:t>
            </a:r>
            <a:r>
              <a:rPr lang="en-US" sz="2000" dirty="0"/>
              <a:t> professional life from 1964 to his death in 1988.</a:t>
            </a:r>
          </a:p>
          <a:p>
            <a:pPr>
              <a:lnSpc>
                <a:spcPct val="100000"/>
              </a:lnSpc>
              <a:buNone/>
            </a:pPr>
            <a:r>
              <a:rPr lang="en-US" sz="2000" dirty="0" err="1">
                <a:solidFill>
                  <a:srgbClr val="FF0000"/>
                </a:solidFill>
              </a:rPr>
              <a:t>Gennaro</a:t>
            </a:r>
            <a:r>
              <a:rPr lang="en-US" sz="2000" dirty="0">
                <a:solidFill>
                  <a:srgbClr val="FF0000"/>
                </a:solidFill>
              </a:rPr>
              <a:t> Michael </a:t>
            </a:r>
            <a:r>
              <a:rPr lang="en-US" sz="2000" dirty="0" err="1">
                <a:solidFill>
                  <a:srgbClr val="FF0000"/>
                </a:solidFill>
              </a:rPr>
              <a:t>Tisi</a:t>
            </a:r>
            <a:r>
              <a:rPr lang="en-US" sz="2000" dirty="0"/>
              <a:t> (September 26, 1935-February 18, 1988), was a pulmonary specialist, both as a clinician and teacher.  He earned a B.S. in chemistry, biology, and philosophy from </a:t>
            </a:r>
            <a:r>
              <a:rPr lang="en-US" sz="2000" dirty="0">
                <a:solidFill>
                  <a:srgbClr val="800080"/>
                </a:solidFill>
              </a:rPr>
              <a:t>Fordham University</a:t>
            </a:r>
            <a:r>
              <a:rPr lang="en-US" sz="2000" dirty="0"/>
              <a:t> in 1956 and a M.D. from </a:t>
            </a:r>
            <a:r>
              <a:rPr lang="en-US" sz="2000" dirty="0">
                <a:solidFill>
                  <a:srgbClr val="800080"/>
                </a:solidFill>
              </a:rPr>
              <a:t>Georgetown University Medical School</a:t>
            </a:r>
            <a:r>
              <a:rPr lang="en-US" sz="2000" dirty="0"/>
              <a:t> in 1960.  He was a founding member of </a:t>
            </a:r>
            <a:r>
              <a:rPr lang="en-US" sz="2000" dirty="0">
                <a:solidFill>
                  <a:srgbClr val="800080"/>
                </a:solidFill>
              </a:rPr>
              <a:t>UCSD</a:t>
            </a:r>
            <a:r>
              <a:rPr lang="en-US" sz="2000" dirty="0"/>
              <a:t>'s medical school, where he worked from </a:t>
            </a:r>
            <a:r>
              <a:rPr lang="en-US" sz="2000" dirty="0" smtClean="0"/>
              <a:t>1968…</a:t>
            </a:r>
            <a:endParaRPr lang="en-US" sz="2000" dirty="0"/>
          </a:p>
        </p:txBody>
      </p:sp>
      <p:sp>
        <p:nvSpPr>
          <p:cNvPr id="7" name="TextBox 6"/>
          <p:cNvSpPr txBox="1"/>
          <p:nvPr/>
        </p:nvSpPr>
        <p:spPr>
          <a:xfrm>
            <a:off x="0" y="6367046"/>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Rectangle 3"/>
          <p:cNvSpPr>
            <a:spLocks noGrp="1" noChangeArrowheads="1"/>
          </p:cNvSpPr>
          <p:nvPr>
            <p:ph type="body" idx="1"/>
          </p:nvPr>
        </p:nvSpPr>
        <p:spPr>
          <a:solidFill>
            <a:srgbClr val="CCFFCC"/>
          </a:solidFill>
        </p:spPr>
        <p:txBody>
          <a:bodyPr/>
          <a:lstStyle/>
          <a:p>
            <a:pPr>
              <a:lnSpc>
                <a:spcPct val="100000"/>
              </a:lnSpc>
              <a:buNone/>
            </a:pPr>
            <a:r>
              <a:rPr lang="en-US" sz="1800" dirty="0"/>
              <a:t>Papers of </a:t>
            </a:r>
            <a:r>
              <a:rPr lang="en-US" sz="1800" dirty="0">
                <a:solidFill>
                  <a:srgbClr val="FF0000"/>
                </a:solidFill>
              </a:rPr>
              <a:t>[PER </a:t>
            </a:r>
            <a:r>
              <a:rPr lang="en-US" sz="1800" dirty="0" err="1">
                <a:solidFill>
                  <a:srgbClr val="FF0000"/>
                </a:solidFill>
              </a:rPr>
              <a:t>Gennaro</a:t>
            </a:r>
            <a:r>
              <a:rPr lang="en-US" sz="1800" dirty="0">
                <a:solidFill>
                  <a:srgbClr val="FF0000"/>
                </a:solidFill>
              </a:rPr>
              <a:t> M. </a:t>
            </a:r>
            <a:r>
              <a:rPr lang="en-US" sz="1800" dirty="0" err="1">
                <a:solidFill>
                  <a:srgbClr val="FF0000"/>
                </a:solidFill>
              </a:rPr>
              <a:t>Tisi</a:t>
            </a:r>
            <a:r>
              <a:rPr lang="en-US" sz="1800" dirty="0">
                <a:solidFill>
                  <a:srgbClr val="FF0000"/>
                </a:solidFill>
              </a:rPr>
              <a:t>]</a:t>
            </a:r>
            <a:r>
              <a:rPr lang="en-US" sz="1800" dirty="0"/>
              <a:t>, noted clinical and research specialist in the area of pulmonary medicine and a founding member of the School of</a:t>
            </a:r>
            <a:r>
              <a:rPr lang="en-US" sz="1800" dirty="0">
                <a:solidFill>
                  <a:srgbClr val="800080"/>
                </a:solidFill>
              </a:rPr>
              <a:t> </a:t>
            </a:r>
            <a:r>
              <a:rPr lang="en-US" sz="1800" dirty="0">
                <a:solidFill>
                  <a:srgbClr val="0033CC"/>
                </a:solidFill>
              </a:rPr>
              <a:t>[MISC Medicine]</a:t>
            </a:r>
            <a:r>
              <a:rPr lang="en-US" sz="1800" dirty="0"/>
              <a:t>, </a:t>
            </a:r>
            <a:r>
              <a:rPr lang="en-US" sz="1800" dirty="0">
                <a:solidFill>
                  <a:srgbClr val="800080"/>
                </a:solidFill>
              </a:rPr>
              <a:t>[ORG</a:t>
            </a:r>
            <a:r>
              <a:rPr lang="en-US" sz="1800" dirty="0"/>
              <a:t> </a:t>
            </a:r>
            <a:r>
              <a:rPr lang="en-US" sz="1800" dirty="0">
                <a:solidFill>
                  <a:srgbClr val="800080"/>
                </a:solidFill>
              </a:rPr>
              <a:t>University of California]</a:t>
            </a:r>
            <a:r>
              <a:rPr lang="en-US" sz="1800" dirty="0"/>
              <a:t>, </a:t>
            </a:r>
            <a:r>
              <a:rPr lang="en-US" sz="1800" dirty="0">
                <a:solidFill>
                  <a:srgbClr val="339933"/>
                </a:solidFill>
              </a:rPr>
              <a:t>[LOC</a:t>
            </a:r>
            <a:r>
              <a:rPr lang="en-US" sz="1800" dirty="0"/>
              <a:t> </a:t>
            </a:r>
            <a:r>
              <a:rPr lang="en-US" sz="1800" dirty="0">
                <a:solidFill>
                  <a:srgbClr val="339933"/>
                </a:solidFill>
              </a:rPr>
              <a:t>San Diego]</a:t>
            </a:r>
            <a:r>
              <a:rPr lang="en-US" sz="1800" dirty="0"/>
              <a:t>.  Author of over 100 original articles, chapters, and abstracts, </a:t>
            </a:r>
            <a:r>
              <a:rPr lang="en-US" sz="1800" dirty="0">
                <a:solidFill>
                  <a:srgbClr val="FF0000"/>
                </a:solidFill>
              </a:rPr>
              <a:t>[PER </a:t>
            </a:r>
            <a:r>
              <a:rPr lang="en-US" sz="1800" dirty="0" err="1">
                <a:solidFill>
                  <a:srgbClr val="FF0000"/>
                </a:solidFill>
              </a:rPr>
              <a:t>Tisi</a:t>
            </a:r>
            <a:r>
              <a:rPr lang="en-US" sz="1800" dirty="0">
                <a:solidFill>
                  <a:srgbClr val="FF0000"/>
                </a:solidFill>
              </a:rPr>
              <a:t>]</a:t>
            </a:r>
            <a:r>
              <a:rPr lang="en-US" sz="1800" dirty="0"/>
              <a:t>'s research interests included the staging of lung cancer, medical-pulmonary education, pulmonary physiology and mechanics, and clinical research in pulmonary disease.  Arranged into six series, the collection contains research notes, correspondence, manuscripts, administrative memos, committee agendas and minutes, and photographs documenting </a:t>
            </a:r>
            <a:r>
              <a:rPr lang="en-US" sz="1800" dirty="0">
                <a:solidFill>
                  <a:srgbClr val="FF0000"/>
                </a:solidFill>
              </a:rPr>
              <a:t>[PER</a:t>
            </a:r>
            <a:r>
              <a:rPr lang="en-US" sz="1800" dirty="0"/>
              <a:t> </a:t>
            </a:r>
            <a:r>
              <a:rPr lang="en-US" sz="1800" dirty="0" err="1">
                <a:solidFill>
                  <a:srgbClr val="FF0000"/>
                </a:solidFill>
              </a:rPr>
              <a:t>Tisi</a:t>
            </a:r>
            <a:r>
              <a:rPr lang="en-US" sz="1800" dirty="0">
                <a:solidFill>
                  <a:srgbClr val="FF0000"/>
                </a:solidFill>
              </a:rPr>
              <a:t>]</a:t>
            </a:r>
            <a:r>
              <a:rPr lang="en-US" sz="1800" dirty="0"/>
              <a:t>'s professional life from 1964 to his death in 1988.</a:t>
            </a:r>
          </a:p>
          <a:p>
            <a:pPr>
              <a:lnSpc>
                <a:spcPct val="100000"/>
              </a:lnSpc>
              <a:buNone/>
            </a:pPr>
            <a:r>
              <a:rPr lang="en-US" sz="1800" dirty="0">
                <a:solidFill>
                  <a:srgbClr val="FF0000"/>
                </a:solidFill>
              </a:rPr>
              <a:t>[PER </a:t>
            </a:r>
            <a:r>
              <a:rPr lang="en-US" sz="1800" dirty="0" err="1">
                <a:solidFill>
                  <a:srgbClr val="FF0000"/>
                </a:solidFill>
              </a:rPr>
              <a:t>Gennaro</a:t>
            </a:r>
            <a:r>
              <a:rPr lang="en-US" sz="1800" dirty="0">
                <a:solidFill>
                  <a:srgbClr val="FF0000"/>
                </a:solidFill>
              </a:rPr>
              <a:t> Michael </a:t>
            </a:r>
            <a:r>
              <a:rPr lang="en-US" sz="1800" dirty="0" err="1">
                <a:solidFill>
                  <a:srgbClr val="FF0000"/>
                </a:solidFill>
              </a:rPr>
              <a:t>Tisi</a:t>
            </a:r>
            <a:r>
              <a:rPr lang="en-US" sz="1800" dirty="0">
                <a:solidFill>
                  <a:srgbClr val="FF0000"/>
                </a:solidFill>
              </a:rPr>
              <a:t>]</a:t>
            </a:r>
            <a:r>
              <a:rPr lang="en-US" sz="1800" dirty="0"/>
              <a:t> (September 26, 1935-February 18, 1988), was a pulmonary specialist, both as a clinician and teacher.  He earned a </a:t>
            </a:r>
            <a:r>
              <a:rPr lang="en-US" sz="1800" dirty="0">
                <a:solidFill>
                  <a:srgbClr val="339933"/>
                </a:solidFill>
              </a:rPr>
              <a:t>[LOC</a:t>
            </a:r>
            <a:r>
              <a:rPr lang="en-US" sz="1800" dirty="0"/>
              <a:t> </a:t>
            </a:r>
            <a:r>
              <a:rPr lang="en-US" sz="1800" dirty="0">
                <a:solidFill>
                  <a:srgbClr val="339933"/>
                </a:solidFill>
              </a:rPr>
              <a:t>B.S.]</a:t>
            </a:r>
            <a:r>
              <a:rPr lang="en-US" sz="1800" dirty="0"/>
              <a:t> in chemistry, biology, and philosophy from </a:t>
            </a:r>
            <a:r>
              <a:rPr lang="en-US" sz="1800" dirty="0">
                <a:solidFill>
                  <a:srgbClr val="800080"/>
                </a:solidFill>
              </a:rPr>
              <a:t>[ORG</a:t>
            </a:r>
            <a:r>
              <a:rPr lang="en-US" sz="1800" dirty="0"/>
              <a:t> </a:t>
            </a:r>
            <a:r>
              <a:rPr lang="en-US" sz="1800" dirty="0">
                <a:solidFill>
                  <a:srgbClr val="800080"/>
                </a:solidFill>
              </a:rPr>
              <a:t>Fordham University]</a:t>
            </a:r>
            <a:r>
              <a:rPr lang="en-US" sz="1800" dirty="0"/>
              <a:t> in 1956 and a M.D. from </a:t>
            </a:r>
            <a:r>
              <a:rPr lang="en-US" sz="1800" dirty="0">
                <a:solidFill>
                  <a:srgbClr val="800080"/>
                </a:solidFill>
              </a:rPr>
              <a:t>[ORG</a:t>
            </a:r>
            <a:r>
              <a:rPr lang="en-US" sz="1800" dirty="0"/>
              <a:t> </a:t>
            </a:r>
            <a:r>
              <a:rPr lang="en-US" sz="1800" dirty="0">
                <a:solidFill>
                  <a:srgbClr val="800080"/>
                </a:solidFill>
              </a:rPr>
              <a:t>Georgetown University Medical School]</a:t>
            </a:r>
            <a:r>
              <a:rPr lang="en-US" sz="1800" dirty="0"/>
              <a:t> in 1960.  He was a founding member of</a:t>
            </a:r>
            <a:r>
              <a:rPr lang="en-US" sz="1800" dirty="0">
                <a:solidFill>
                  <a:srgbClr val="800080"/>
                </a:solidFill>
              </a:rPr>
              <a:t> [ORG UCSD]</a:t>
            </a:r>
            <a:r>
              <a:rPr lang="en-US" sz="1800" dirty="0"/>
              <a:t>'s medical school, where he worked from 1968 until his death in 1988 of a cerebral hemorrhage at the age of </a:t>
            </a:r>
            <a:r>
              <a:rPr lang="en-US" sz="1800" dirty="0" smtClean="0"/>
              <a:t>52.</a:t>
            </a:r>
            <a:endParaRPr lang="en-US" sz="1800" dirty="0"/>
          </a:p>
          <a:p>
            <a:pPr>
              <a:lnSpc>
                <a:spcPct val="100000"/>
              </a:lnSpc>
              <a:buNone/>
            </a:pPr>
            <a:endParaRPr lang="en-US" sz="1800" dirty="0"/>
          </a:p>
        </p:txBody>
      </p:sp>
      <p:sp>
        <p:nvSpPr>
          <p:cNvPr id="610306" name="Rectangle 2"/>
          <p:cNvSpPr>
            <a:spLocks noGrp="1" noChangeArrowheads="1"/>
          </p:cNvSpPr>
          <p:nvPr>
            <p:ph type="title"/>
          </p:nvPr>
        </p:nvSpPr>
        <p:spPr/>
        <p:txBody>
          <a:bodyPr/>
          <a:lstStyle/>
          <a:p>
            <a:r>
              <a:rPr lang="en-US" dirty="0"/>
              <a:t>Tagging results</a:t>
            </a:r>
          </a:p>
        </p:txBody>
      </p:sp>
      <p:grpSp>
        <p:nvGrpSpPr>
          <p:cNvPr id="2" name="Group 9"/>
          <p:cNvGrpSpPr>
            <a:grpSpLocks/>
          </p:cNvGrpSpPr>
          <p:nvPr/>
        </p:nvGrpSpPr>
        <p:grpSpPr bwMode="auto">
          <a:xfrm>
            <a:off x="5562600" y="381000"/>
            <a:ext cx="3422650" cy="1712913"/>
            <a:chOff x="3150" y="542"/>
            <a:chExt cx="2156" cy="1079"/>
          </a:xfrm>
        </p:grpSpPr>
        <p:sp>
          <p:nvSpPr>
            <p:cNvPr id="610308" name="AutoShape 4"/>
            <p:cNvSpPr>
              <a:spLocks noChangeArrowheads="1"/>
            </p:cNvSpPr>
            <p:nvPr/>
          </p:nvSpPr>
          <p:spPr bwMode="auto">
            <a:xfrm>
              <a:off x="3150" y="542"/>
              <a:ext cx="2156" cy="450"/>
            </a:xfrm>
            <a:prstGeom prst="wedgeRectCallout">
              <a:avLst>
                <a:gd name="adj1" fmla="val -9417"/>
                <a:gd name="adj2" fmla="val 82222"/>
              </a:avLst>
            </a:prstGeom>
            <a:solidFill>
              <a:srgbClr val="FFFF99"/>
            </a:solidFill>
            <a:ln w="9525" algn="ctr">
              <a:solidFill>
                <a:schemeClr val="tx1"/>
              </a:solidFill>
              <a:miter lim="800000"/>
              <a:headEnd/>
              <a:tailEnd/>
            </a:ln>
            <a:effectLst/>
          </p:spPr>
          <p:txBody>
            <a:bodyPr/>
            <a:lstStyle/>
            <a:p>
              <a:pPr algn="ctr"/>
              <a:r>
                <a:rPr lang="en-US" sz="2000" dirty="0">
                  <a:solidFill>
                    <a:srgbClr val="6D6A69"/>
                  </a:solidFill>
                  <a:latin typeface="Arial" charset="0"/>
                </a:rPr>
                <a:t>Segmentation error </a:t>
              </a:r>
            </a:p>
          </p:txBody>
        </p:sp>
        <p:sp>
          <p:nvSpPr>
            <p:cNvPr id="610309" name="Rectangle 5"/>
            <p:cNvSpPr>
              <a:spLocks noChangeArrowheads="1"/>
            </p:cNvSpPr>
            <p:nvPr/>
          </p:nvSpPr>
          <p:spPr bwMode="auto">
            <a:xfrm>
              <a:off x="3329" y="1172"/>
              <a:ext cx="1707" cy="449"/>
            </a:xfrm>
            <a:prstGeom prst="rect">
              <a:avLst/>
            </a:prstGeom>
            <a:noFill/>
            <a:ln w="25400" algn="ctr">
              <a:solidFill>
                <a:srgbClr val="FF0000"/>
              </a:solidFill>
              <a:miter lim="800000"/>
              <a:headEnd/>
              <a:tailEnd/>
            </a:ln>
            <a:effectLst/>
          </p:spPr>
          <p:txBody>
            <a:bodyPr wrap="none" anchor="ctr">
              <a:spAutoFit/>
            </a:bodyPr>
            <a:lstStyle/>
            <a:p>
              <a:pPr algn="ctr"/>
              <a:endParaRPr lang="en-US"/>
            </a:p>
          </p:txBody>
        </p:sp>
      </p:grpSp>
      <p:sp>
        <p:nvSpPr>
          <p:cNvPr id="610311" name="AutoShape 7"/>
          <p:cNvSpPr>
            <a:spLocks noChangeArrowheads="1"/>
          </p:cNvSpPr>
          <p:nvPr/>
        </p:nvSpPr>
        <p:spPr bwMode="auto">
          <a:xfrm>
            <a:off x="7424738" y="3000375"/>
            <a:ext cx="1284287" cy="857250"/>
          </a:xfrm>
          <a:prstGeom prst="wedgeRectCallout">
            <a:avLst>
              <a:gd name="adj1" fmla="val -43750"/>
              <a:gd name="adj2" fmla="val 70000"/>
            </a:avLst>
          </a:prstGeom>
          <a:noFill/>
          <a:ln w="9525" algn="ctr">
            <a:noFill/>
            <a:miter lim="800000"/>
            <a:headEnd/>
            <a:tailEnd/>
          </a:ln>
          <a:effectLst/>
        </p:spPr>
        <p:txBody>
          <a:bodyPr/>
          <a:lstStyle/>
          <a:p>
            <a:pPr algn="ctr"/>
            <a:endParaRPr lang="en-US"/>
          </a:p>
        </p:txBody>
      </p:sp>
      <p:grpSp>
        <p:nvGrpSpPr>
          <p:cNvPr id="3" name="Group 10"/>
          <p:cNvGrpSpPr>
            <a:grpSpLocks/>
          </p:cNvGrpSpPr>
          <p:nvPr/>
        </p:nvGrpSpPr>
        <p:grpSpPr bwMode="auto">
          <a:xfrm>
            <a:off x="609600" y="3886200"/>
            <a:ext cx="1997075" cy="1427163"/>
            <a:chOff x="4318" y="2070"/>
            <a:chExt cx="1258" cy="899"/>
          </a:xfrm>
        </p:grpSpPr>
        <p:sp>
          <p:nvSpPr>
            <p:cNvPr id="610310" name="Rectangle 6"/>
            <p:cNvSpPr>
              <a:spLocks noChangeArrowheads="1"/>
            </p:cNvSpPr>
            <p:nvPr/>
          </p:nvSpPr>
          <p:spPr bwMode="auto">
            <a:xfrm>
              <a:off x="4318" y="2519"/>
              <a:ext cx="719" cy="450"/>
            </a:xfrm>
            <a:prstGeom prst="rect">
              <a:avLst/>
            </a:prstGeom>
            <a:noFill/>
            <a:ln w="25400" algn="ctr">
              <a:solidFill>
                <a:srgbClr val="FF0000"/>
              </a:solidFill>
              <a:miter lim="800000"/>
              <a:headEnd/>
              <a:tailEnd/>
            </a:ln>
            <a:effectLst/>
          </p:spPr>
          <p:txBody>
            <a:bodyPr wrap="none" anchor="ctr">
              <a:spAutoFit/>
            </a:bodyPr>
            <a:lstStyle/>
            <a:p>
              <a:endParaRPr lang="en-US"/>
            </a:p>
          </p:txBody>
        </p:sp>
        <p:sp>
          <p:nvSpPr>
            <p:cNvPr id="610312" name="AutoShape 8"/>
            <p:cNvSpPr>
              <a:spLocks noChangeArrowheads="1"/>
            </p:cNvSpPr>
            <p:nvPr/>
          </p:nvSpPr>
          <p:spPr bwMode="auto">
            <a:xfrm>
              <a:off x="4318" y="2070"/>
              <a:ext cx="1258" cy="360"/>
            </a:xfrm>
            <a:prstGeom prst="wedgeRectCallout">
              <a:avLst>
                <a:gd name="adj1" fmla="val -23611"/>
                <a:gd name="adj2" fmla="val 75000"/>
              </a:avLst>
            </a:prstGeom>
            <a:solidFill>
              <a:srgbClr val="FFFF99"/>
            </a:solidFill>
            <a:ln w="9525" algn="ctr">
              <a:solidFill>
                <a:schemeClr val="tx1"/>
              </a:solidFill>
              <a:miter lim="800000"/>
              <a:headEnd/>
              <a:tailEnd/>
            </a:ln>
            <a:effectLst/>
          </p:spPr>
          <p:txBody>
            <a:bodyPr/>
            <a:lstStyle/>
            <a:p>
              <a:pPr algn="ctr"/>
              <a:r>
                <a:rPr lang="en-US" sz="2000">
                  <a:solidFill>
                    <a:srgbClr val="6D6A69"/>
                  </a:solidFill>
                  <a:latin typeface="Arial" charset="0"/>
                </a:rPr>
                <a:t>Category error</a:t>
              </a:r>
            </a:p>
          </p:txBody>
        </p:sp>
      </p:grpSp>
      <p:sp>
        <p:nvSpPr>
          <p:cNvPr id="11" name="TextBox 10"/>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9" name="Rectangle 3"/>
          <p:cNvSpPr>
            <a:spLocks noGrp="1" noChangeArrowheads="1"/>
          </p:cNvSpPr>
          <p:nvPr>
            <p:ph type="body" idx="1"/>
          </p:nvPr>
        </p:nvSpPr>
        <p:spPr>
          <a:xfrm>
            <a:off x="434975" y="838200"/>
            <a:ext cx="8274050" cy="4849813"/>
          </a:xfrm>
          <a:solidFill>
            <a:srgbClr val="FFFF99"/>
          </a:solidFill>
          <a:ln>
            <a:solidFill>
              <a:schemeClr val="tx1"/>
            </a:solidFill>
          </a:ln>
        </p:spPr>
        <p:txBody>
          <a:bodyPr/>
          <a:lstStyle/>
          <a:p>
            <a:pPr>
              <a:buNone/>
            </a:pPr>
            <a:r>
              <a:rPr lang="en-US" sz="2000" dirty="0"/>
              <a:t>46 | 2009-2010 </a:t>
            </a:r>
            <a:r>
              <a:rPr lang="en-US" sz="2000" dirty="0">
                <a:solidFill>
                  <a:srgbClr val="800080"/>
                </a:solidFill>
              </a:rPr>
              <a:t>[ORG Illinois]</a:t>
            </a:r>
            <a:r>
              <a:rPr lang="en-US" sz="2000" dirty="0"/>
              <a:t> </a:t>
            </a:r>
            <a:r>
              <a:rPr lang="en-US" sz="2000" dirty="0">
                <a:solidFill>
                  <a:srgbClr val="0033CC"/>
                </a:solidFill>
              </a:rPr>
              <a:t>[MISC Blue Book]</a:t>
            </a:r>
          </a:p>
          <a:p>
            <a:pPr>
              <a:buNone/>
            </a:pPr>
            <a:r>
              <a:rPr lang="en-US" sz="2000" dirty="0"/>
              <a:t>96th </a:t>
            </a:r>
            <a:r>
              <a:rPr lang="en-US" sz="2000" dirty="0">
                <a:solidFill>
                  <a:srgbClr val="800080"/>
                </a:solidFill>
              </a:rPr>
              <a:t>[ORG General Assembly]</a:t>
            </a:r>
          </a:p>
          <a:p>
            <a:pPr>
              <a:buNone/>
            </a:pPr>
            <a:r>
              <a:rPr lang="en-US" sz="2000" dirty="0"/>
              <a:t>Office of the </a:t>
            </a:r>
            <a:r>
              <a:rPr lang="en-US" sz="2000" dirty="0">
                <a:solidFill>
                  <a:srgbClr val="0033CC"/>
                </a:solidFill>
              </a:rPr>
              <a:t>[MISC Senate President]</a:t>
            </a:r>
          </a:p>
          <a:p>
            <a:pPr>
              <a:buNone/>
            </a:pPr>
            <a:r>
              <a:rPr lang="en-US" sz="2000" dirty="0"/>
              <a:t>The </a:t>
            </a:r>
            <a:r>
              <a:rPr lang="en-US" sz="2000" dirty="0">
                <a:solidFill>
                  <a:srgbClr val="0033CC"/>
                </a:solidFill>
              </a:rPr>
              <a:t>[MISC Senate President]</a:t>
            </a:r>
            <a:r>
              <a:rPr lang="en-US" sz="2000" dirty="0"/>
              <a:t> is the presiding officer of the state </a:t>
            </a:r>
            <a:r>
              <a:rPr lang="en-US" sz="2000" dirty="0">
                <a:solidFill>
                  <a:srgbClr val="800080"/>
                </a:solidFill>
              </a:rPr>
              <a:t>[ORG Senate]</a:t>
            </a:r>
            <a:r>
              <a:rPr lang="en-US" sz="2000" dirty="0">
                <a:solidFill>
                  <a:srgbClr val="0033CC"/>
                </a:solidFill>
              </a:rPr>
              <a:t> </a:t>
            </a:r>
            <a:r>
              <a:rPr lang="en-US" sz="2000" dirty="0"/>
              <a:t>, elected by and among the members of the </a:t>
            </a:r>
            <a:r>
              <a:rPr lang="en-US" sz="2000" dirty="0">
                <a:solidFill>
                  <a:srgbClr val="800080"/>
                </a:solidFill>
              </a:rPr>
              <a:t>[ORG Senate]</a:t>
            </a:r>
            <a:r>
              <a:rPr lang="en-US" sz="2000" dirty="0"/>
              <a:t> to serve a two-year term. The </a:t>
            </a:r>
            <a:r>
              <a:rPr lang="en-US" sz="2000" dirty="0">
                <a:solidFill>
                  <a:srgbClr val="0033CC"/>
                </a:solidFill>
              </a:rPr>
              <a:t>[MISC Illinois Constitution]</a:t>
            </a:r>
            <a:r>
              <a:rPr lang="en-US" sz="2000" dirty="0"/>
              <a:t>, statutes and rules define the functions and responsibilities of the office.</a:t>
            </a:r>
          </a:p>
          <a:p>
            <a:pPr>
              <a:buNone/>
            </a:pPr>
            <a:r>
              <a:rPr lang="en-US" sz="2000" dirty="0"/>
              <a:t>The </a:t>
            </a:r>
            <a:r>
              <a:rPr lang="en-US" sz="2000" dirty="0">
                <a:solidFill>
                  <a:srgbClr val="0033CC"/>
                </a:solidFill>
              </a:rPr>
              <a:t>[MISC President]</a:t>
            </a:r>
            <a:r>
              <a:rPr lang="en-US" sz="2000" dirty="0"/>
              <a:t> appoints </a:t>
            </a:r>
            <a:r>
              <a:rPr lang="en-US" sz="2000" dirty="0">
                <a:solidFill>
                  <a:srgbClr val="800080"/>
                </a:solidFill>
              </a:rPr>
              <a:t>[ORG Senate]</a:t>
            </a:r>
            <a:r>
              <a:rPr lang="en-US" sz="2000" dirty="0"/>
              <a:t> members to standing committees and permanent and interim study commissions, designating one member as </a:t>
            </a:r>
            <a:r>
              <a:rPr lang="en-US" sz="2000" dirty="0">
                <a:solidFill>
                  <a:srgbClr val="0033CC"/>
                </a:solidFill>
              </a:rPr>
              <a:t>[MISC chair]</a:t>
            </a:r>
            <a:r>
              <a:rPr lang="en-US" sz="2000" dirty="0"/>
              <a:t>. The </a:t>
            </a:r>
            <a:r>
              <a:rPr lang="en-US" sz="2000" dirty="0">
                <a:solidFill>
                  <a:srgbClr val="0033CC"/>
                </a:solidFill>
              </a:rPr>
              <a:t>[MISC President]</a:t>
            </a:r>
            <a:r>
              <a:rPr lang="en-US" sz="2000" dirty="0"/>
              <a:t> also appoints the </a:t>
            </a:r>
            <a:r>
              <a:rPr lang="en-US" sz="2000" dirty="0">
                <a:solidFill>
                  <a:srgbClr val="0033CC"/>
                </a:solidFill>
              </a:rPr>
              <a:t>[MISC Majority Leader]</a:t>
            </a:r>
            <a:r>
              <a:rPr lang="en-US" sz="2000" dirty="0"/>
              <a:t> and </a:t>
            </a:r>
            <a:r>
              <a:rPr lang="en-US" sz="2000" dirty="0">
                <a:solidFill>
                  <a:srgbClr val="0033CC"/>
                </a:solidFill>
              </a:rPr>
              <a:t>[MISC Assistant Majority Leaders]</a:t>
            </a:r>
            <a:r>
              <a:rPr lang="en-US" sz="2000" dirty="0"/>
              <a:t>, who serve as officers of the </a:t>
            </a:r>
            <a:r>
              <a:rPr lang="en-US" sz="2000" dirty="0">
                <a:solidFill>
                  <a:srgbClr val="800080"/>
                </a:solidFill>
              </a:rPr>
              <a:t>[ORG Senate]</a:t>
            </a:r>
            <a:r>
              <a:rPr lang="en-US" sz="2000" dirty="0"/>
              <a:t>.</a:t>
            </a:r>
          </a:p>
          <a:p>
            <a:pPr>
              <a:buNone/>
            </a:pPr>
            <a:r>
              <a:rPr lang="en-US" sz="2000" dirty="0"/>
              <a:t>Passed by the </a:t>
            </a:r>
            <a:r>
              <a:rPr lang="en-US" sz="2000" dirty="0">
                <a:solidFill>
                  <a:srgbClr val="800080"/>
                </a:solidFill>
              </a:rPr>
              <a:t>[ORG Senate]</a:t>
            </a:r>
            <a:r>
              <a:rPr lang="en-US" sz="2000" dirty="0"/>
              <a:t> are in accordance with </a:t>
            </a:r>
            <a:r>
              <a:rPr lang="en-US" sz="2000" dirty="0">
                <a:solidFill>
                  <a:srgbClr val="800080"/>
                </a:solidFill>
              </a:rPr>
              <a:t>[ORG Senate]</a:t>
            </a:r>
            <a:r>
              <a:rPr lang="en-US" sz="2000" dirty="0"/>
              <a:t> rules.</a:t>
            </a:r>
          </a:p>
        </p:txBody>
      </p:sp>
      <p:sp>
        <p:nvSpPr>
          <p:cNvPr id="613378" name="Rectangle 2"/>
          <p:cNvSpPr>
            <a:spLocks noGrp="1" noChangeArrowheads="1"/>
          </p:cNvSpPr>
          <p:nvPr>
            <p:ph type="title"/>
          </p:nvPr>
        </p:nvSpPr>
        <p:spPr/>
        <p:txBody>
          <a:bodyPr/>
          <a:lstStyle/>
          <a:p>
            <a:r>
              <a:rPr lang="en-US"/>
              <a:t>Results on government documents</a:t>
            </a:r>
          </a:p>
        </p:txBody>
      </p:sp>
      <p:sp>
        <p:nvSpPr>
          <p:cNvPr id="613381" name="Text Box 5"/>
          <p:cNvSpPr txBox="1">
            <a:spLocks noChangeArrowheads="1"/>
          </p:cNvSpPr>
          <p:nvPr/>
        </p:nvSpPr>
        <p:spPr bwMode="auto">
          <a:xfrm>
            <a:off x="577850" y="1620083"/>
            <a:ext cx="7845425" cy="3693319"/>
          </a:xfrm>
          <a:prstGeom prst="rect">
            <a:avLst/>
          </a:prstGeom>
          <a:solidFill>
            <a:srgbClr val="CCFFCC"/>
          </a:solidFill>
          <a:ln w="9525" algn="ctr">
            <a:solidFill>
              <a:schemeClr val="tx1"/>
            </a:solidFill>
            <a:miter lim="800000"/>
            <a:headEnd/>
            <a:tailEnd/>
          </a:ln>
          <a:effectLst/>
        </p:spPr>
        <p:txBody>
          <a:bodyPr>
            <a:spAutoFit/>
          </a:bodyPr>
          <a:lstStyle/>
          <a:p>
            <a:r>
              <a:rPr lang="en-US" sz="1800" b="0" dirty="0">
                <a:solidFill>
                  <a:schemeClr val="tx1"/>
                </a:solidFill>
                <a:latin typeface="Arial" charset="0"/>
              </a:rPr>
              <a:t>46 | 2009-2010 </a:t>
            </a:r>
            <a:r>
              <a:rPr lang="en-US" sz="1800" b="0" dirty="0">
                <a:solidFill>
                  <a:srgbClr val="7030A0"/>
                </a:solidFill>
                <a:latin typeface="Arial" charset="0"/>
              </a:rPr>
              <a:t>[ORG Illinois] </a:t>
            </a:r>
            <a:r>
              <a:rPr lang="en-US" sz="1800" b="0" dirty="0">
                <a:solidFill>
                  <a:srgbClr val="0033CC"/>
                </a:solidFill>
                <a:latin typeface="Arial" charset="0"/>
              </a:rPr>
              <a:t>Blue Book</a:t>
            </a:r>
          </a:p>
          <a:p>
            <a:r>
              <a:rPr lang="en-US" sz="1800" b="0" dirty="0">
                <a:solidFill>
                  <a:schemeClr val="tx1"/>
                </a:solidFill>
                <a:latin typeface="Arial" charset="0"/>
              </a:rPr>
              <a:t>96th </a:t>
            </a:r>
            <a:r>
              <a:rPr lang="en-US" sz="1800" b="0" dirty="0">
                <a:solidFill>
                  <a:srgbClr val="7030A0"/>
                </a:solidFill>
                <a:latin typeface="Arial" charset="0"/>
              </a:rPr>
              <a:t>General Assembly</a:t>
            </a:r>
          </a:p>
          <a:p>
            <a:r>
              <a:rPr lang="en-US" sz="1800" b="0" dirty="0">
                <a:solidFill>
                  <a:schemeClr val="tx1"/>
                </a:solidFill>
                <a:latin typeface="Arial" charset="0"/>
              </a:rPr>
              <a:t>Office of the </a:t>
            </a:r>
            <a:r>
              <a:rPr lang="en-US" sz="1800" b="0" dirty="0">
                <a:solidFill>
                  <a:srgbClr val="7030A0"/>
                </a:solidFill>
                <a:latin typeface="Arial" charset="0"/>
              </a:rPr>
              <a:t>[ORG Senate] President</a:t>
            </a:r>
          </a:p>
          <a:p>
            <a:r>
              <a:rPr lang="en-US" sz="1800" b="0" dirty="0">
                <a:solidFill>
                  <a:schemeClr val="tx1"/>
                </a:solidFill>
                <a:latin typeface="Arial" charset="0"/>
              </a:rPr>
              <a:t>The </a:t>
            </a:r>
            <a:r>
              <a:rPr lang="en-US" sz="1800" b="0" dirty="0">
                <a:solidFill>
                  <a:srgbClr val="7030A0"/>
                </a:solidFill>
                <a:latin typeface="Arial" charset="0"/>
              </a:rPr>
              <a:t>[ORG Senate] President </a:t>
            </a:r>
            <a:r>
              <a:rPr lang="en-US" sz="1800" b="0" dirty="0">
                <a:solidFill>
                  <a:schemeClr val="tx1"/>
                </a:solidFill>
                <a:latin typeface="Arial" charset="0"/>
              </a:rPr>
              <a:t>is the presiding officer of the state </a:t>
            </a:r>
            <a:r>
              <a:rPr lang="en-US" sz="1800" b="0" dirty="0">
                <a:solidFill>
                  <a:srgbClr val="7030A0"/>
                </a:solidFill>
                <a:latin typeface="Arial" charset="0"/>
              </a:rPr>
              <a:t>[ORG Senate] ,</a:t>
            </a:r>
            <a:r>
              <a:rPr lang="en-US" sz="1800" b="0" dirty="0">
                <a:solidFill>
                  <a:schemeClr val="tx1"/>
                </a:solidFill>
                <a:latin typeface="Arial" charset="0"/>
              </a:rPr>
              <a:t> elected by and among the members of the </a:t>
            </a:r>
            <a:r>
              <a:rPr lang="en-US" sz="1800" b="0" dirty="0">
                <a:solidFill>
                  <a:srgbClr val="7030A0"/>
                </a:solidFill>
                <a:latin typeface="Arial" charset="0"/>
              </a:rPr>
              <a:t>[ORG Senate] </a:t>
            </a:r>
            <a:r>
              <a:rPr lang="en-US" sz="1800" b="0" dirty="0">
                <a:solidFill>
                  <a:schemeClr val="tx1"/>
                </a:solidFill>
                <a:latin typeface="Arial" charset="0"/>
              </a:rPr>
              <a:t>to serve a two-year term. The </a:t>
            </a:r>
            <a:r>
              <a:rPr lang="en-US" sz="1800" b="0" dirty="0">
                <a:solidFill>
                  <a:srgbClr val="7030A0"/>
                </a:solidFill>
                <a:latin typeface="Arial" charset="0"/>
              </a:rPr>
              <a:t>[ORG Illinois </a:t>
            </a:r>
            <a:r>
              <a:rPr lang="en-US" sz="1800" b="0" dirty="0" smtClean="0">
                <a:solidFill>
                  <a:srgbClr val="7030A0"/>
                </a:solidFill>
                <a:latin typeface="Arial" charset="0"/>
              </a:rPr>
              <a:t>Constitution]</a:t>
            </a:r>
            <a:r>
              <a:rPr lang="en-US" sz="1800" b="0" dirty="0" smtClean="0">
                <a:solidFill>
                  <a:srgbClr val="0033CC"/>
                </a:solidFill>
                <a:latin typeface="Arial" charset="0"/>
              </a:rPr>
              <a:t> </a:t>
            </a:r>
            <a:r>
              <a:rPr lang="en-US" sz="1800" b="0" dirty="0" smtClean="0">
                <a:solidFill>
                  <a:schemeClr val="tx1"/>
                </a:solidFill>
                <a:latin typeface="Arial" charset="0"/>
              </a:rPr>
              <a:t>, statutes and rules define the functions and responsibilities of the office.</a:t>
            </a:r>
          </a:p>
          <a:p>
            <a:r>
              <a:rPr lang="en-US" sz="1800" b="0" dirty="0" smtClean="0">
                <a:solidFill>
                  <a:schemeClr val="tx1"/>
                </a:solidFill>
                <a:latin typeface="Arial" charset="0"/>
              </a:rPr>
              <a:t>The </a:t>
            </a:r>
            <a:r>
              <a:rPr lang="en-US" sz="1800" b="0" dirty="0" smtClean="0">
                <a:solidFill>
                  <a:srgbClr val="0033CC"/>
                </a:solidFill>
                <a:latin typeface="Arial" charset="0"/>
              </a:rPr>
              <a:t>President </a:t>
            </a:r>
            <a:r>
              <a:rPr lang="en-US" sz="1800" b="0" dirty="0" smtClean="0">
                <a:solidFill>
                  <a:schemeClr val="tx1"/>
                </a:solidFill>
                <a:latin typeface="Arial" charset="0"/>
              </a:rPr>
              <a:t>appoints </a:t>
            </a:r>
            <a:r>
              <a:rPr lang="en-US" sz="1800" b="0" dirty="0" smtClean="0">
                <a:solidFill>
                  <a:srgbClr val="800080"/>
                </a:solidFill>
                <a:latin typeface="Arial" charset="0"/>
              </a:rPr>
              <a:t>[ORG Senate]</a:t>
            </a:r>
            <a:r>
              <a:rPr lang="en-US" sz="1800" b="0" dirty="0" smtClean="0">
                <a:solidFill>
                  <a:schemeClr val="tx1"/>
                </a:solidFill>
                <a:latin typeface="Arial" charset="0"/>
              </a:rPr>
              <a:t> members to standing committees and permanent and interim study commissions, designating one member as </a:t>
            </a:r>
            <a:r>
              <a:rPr lang="en-US" sz="1800" b="0" dirty="0" smtClean="0">
                <a:solidFill>
                  <a:srgbClr val="0033CC"/>
                </a:solidFill>
                <a:latin typeface="Arial" charset="0"/>
              </a:rPr>
              <a:t>chair</a:t>
            </a:r>
            <a:r>
              <a:rPr lang="en-US" sz="1800" b="0" dirty="0" smtClean="0">
                <a:solidFill>
                  <a:schemeClr val="tx1"/>
                </a:solidFill>
                <a:latin typeface="Arial" charset="0"/>
              </a:rPr>
              <a:t>. The </a:t>
            </a:r>
            <a:r>
              <a:rPr lang="en-US" sz="1800" b="0" dirty="0" smtClean="0">
                <a:solidFill>
                  <a:srgbClr val="0033CC"/>
                </a:solidFill>
                <a:latin typeface="Arial" charset="0"/>
              </a:rPr>
              <a:t> President</a:t>
            </a:r>
            <a:r>
              <a:rPr lang="en-US" sz="1800" b="0" dirty="0" smtClean="0">
                <a:solidFill>
                  <a:schemeClr val="tx1"/>
                </a:solidFill>
                <a:latin typeface="Arial" charset="0"/>
              </a:rPr>
              <a:t> also appoints the </a:t>
            </a:r>
            <a:r>
              <a:rPr lang="en-US" sz="1800" b="0" dirty="0" smtClean="0">
                <a:solidFill>
                  <a:srgbClr val="0033CC"/>
                </a:solidFill>
                <a:latin typeface="Arial" charset="0"/>
              </a:rPr>
              <a:t>Majority Leader </a:t>
            </a:r>
            <a:r>
              <a:rPr lang="en-US" sz="1800" b="0" dirty="0" smtClean="0">
                <a:solidFill>
                  <a:schemeClr val="tx1"/>
                </a:solidFill>
                <a:latin typeface="Arial" charset="0"/>
              </a:rPr>
              <a:t>and </a:t>
            </a:r>
            <a:r>
              <a:rPr lang="en-US" sz="1800" b="0" dirty="0" smtClean="0">
                <a:solidFill>
                  <a:srgbClr val="0033CC"/>
                </a:solidFill>
                <a:latin typeface="Arial" charset="0"/>
              </a:rPr>
              <a:t>Assistant Majority Leaders</a:t>
            </a:r>
            <a:r>
              <a:rPr lang="en-US" sz="1800" b="0" dirty="0" smtClean="0">
                <a:solidFill>
                  <a:schemeClr val="tx1"/>
                </a:solidFill>
                <a:latin typeface="Arial" charset="0"/>
              </a:rPr>
              <a:t>, who serve as officers of the </a:t>
            </a:r>
            <a:r>
              <a:rPr lang="en-US" sz="1800" b="0" dirty="0" smtClean="0">
                <a:solidFill>
                  <a:srgbClr val="7030A0"/>
                </a:solidFill>
                <a:latin typeface="Arial" charset="0"/>
              </a:rPr>
              <a:t>[ORG Senate] </a:t>
            </a:r>
            <a:r>
              <a:rPr lang="en-US" sz="1800" b="0" dirty="0" smtClean="0">
                <a:solidFill>
                  <a:schemeClr val="tx1"/>
                </a:solidFill>
                <a:latin typeface="Arial" charset="0"/>
              </a:rPr>
              <a:t>.</a:t>
            </a:r>
          </a:p>
          <a:p>
            <a:r>
              <a:rPr lang="en-US" sz="1800" b="0" dirty="0" smtClean="0">
                <a:solidFill>
                  <a:schemeClr val="tx1"/>
                </a:solidFill>
                <a:latin typeface="Arial" charset="0"/>
              </a:rPr>
              <a:t>Passed by the </a:t>
            </a:r>
            <a:r>
              <a:rPr lang="en-US" sz="1800" b="0" dirty="0" smtClean="0">
                <a:solidFill>
                  <a:srgbClr val="800080"/>
                </a:solidFill>
                <a:latin typeface="Arial" charset="0"/>
              </a:rPr>
              <a:t>[</a:t>
            </a:r>
            <a:r>
              <a:rPr lang="en-US" sz="1800" b="0" dirty="0" smtClean="0">
                <a:solidFill>
                  <a:srgbClr val="7030A0"/>
                </a:solidFill>
                <a:latin typeface="Arial" charset="0"/>
              </a:rPr>
              <a:t>ORG Senate] </a:t>
            </a:r>
            <a:r>
              <a:rPr lang="en-US" sz="1800" b="0" dirty="0" smtClean="0">
                <a:solidFill>
                  <a:schemeClr val="tx1"/>
                </a:solidFill>
                <a:latin typeface="Arial" charset="0"/>
              </a:rPr>
              <a:t>are in accordance with </a:t>
            </a:r>
            <a:r>
              <a:rPr lang="en-US" sz="1800" b="0" dirty="0" smtClean="0">
                <a:solidFill>
                  <a:srgbClr val="7030A0"/>
                </a:solidFill>
                <a:latin typeface="Arial" charset="0"/>
              </a:rPr>
              <a:t>[ORG Senate] </a:t>
            </a:r>
            <a:r>
              <a:rPr lang="en-US" sz="1800" b="0" dirty="0" smtClean="0">
                <a:solidFill>
                  <a:schemeClr val="tx1"/>
                </a:solidFill>
                <a:latin typeface="Arial" charset="0"/>
              </a:rPr>
              <a:t>rules.</a:t>
            </a:r>
          </a:p>
          <a:p>
            <a:endParaRPr lang="en-US" sz="1800" dirty="0">
              <a:latin typeface="Arial" charset="0"/>
            </a:endParaRPr>
          </a:p>
        </p:txBody>
      </p:sp>
      <p:grpSp>
        <p:nvGrpSpPr>
          <p:cNvPr id="2" name="Group 23"/>
          <p:cNvGrpSpPr>
            <a:grpSpLocks/>
          </p:cNvGrpSpPr>
          <p:nvPr/>
        </p:nvGrpSpPr>
        <p:grpSpPr bwMode="auto">
          <a:xfrm>
            <a:off x="1916113" y="1143000"/>
            <a:ext cx="1284287" cy="428625"/>
            <a:chOff x="903" y="894"/>
            <a:chExt cx="809" cy="270"/>
          </a:xfrm>
        </p:grpSpPr>
        <p:sp>
          <p:nvSpPr>
            <p:cNvPr id="613383" name="AutoShape 7"/>
            <p:cNvSpPr>
              <a:spLocks noChangeArrowheads="1"/>
            </p:cNvSpPr>
            <p:nvPr/>
          </p:nvSpPr>
          <p:spPr bwMode="auto">
            <a:xfrm>
              <a:off x="903" y="894"/>
              <a:ext cx="809" cy="270"/>
            </a:xfrm>
            <a:prstGeom prst="wedgeRectCallout">
              <a:avLst>
                <a:gd name="adj1" fmla="val -43079"/>
                <a:gd name="adj2" fmla="val 122963"/>
              </a:avLst>
            </a:prstGeom>
            <a:solidFill>
              <a:srgbClr val="DDDDDD"/>
            </a:solidFill>
            <a:ln w="9525" algn="ctr">
              <a:solidFill>
                <a:schemeClr val="tx1"/>
              </a:solidFill>
              <a:miter lim="800000"/>
              <a:headEnd/>
              <a:tailEnd/>
            </a:ln>
            <a:effectLst/>
          </p:spPr>
          <p:txBody>
            <a:bodyPr/>
            <a:lstStyle/>
            <a:p>
              <a:pPr algn="ctr"/>
              <a:endParaRPr lang="en-US"/>
            </a:p>
          </p:txBody>
        </p:sp>
        <p:sp>
          <p:nvSpPr>
            <p:cNvPr id="613389" name="Text Box 13"/>
            <p:cNvSpPr txBox="1">
              <a:spLocks noChangeArrowheads="1"/>
            </p:cNvSpPr>
            <p:nvPr/>
          </p:nvSpPr>
          <p:spPr bwMode="auto">
            <a:xfrm>
              <a:off x="1018" y="895"/>
              <a:ext cx="604" cy="266"/>
            </a:xfrm>
            <a:prstGeom prst="rect">
              <a:avLst/>
            </a:prstGeom>
            <a:noFill/>
            <a:ln w="9525" algn="ctr">
              <a:noFill/>
              <a:miter lim="800000"/>
              <a:headEnd/>
              <a:tailEnd/>
            </a:ln>
            <a:effectLst/>
          </p:spPr>
          <p:txBody>
            <a:bodyPr wrap="none">
              <a:spAutoFit/>
            </a:bodyPr>
            <a:lstStyle/>
            <a:p>
              <a:r>
                <a:rPr lang="en-US" sz="1800">
                  <a:solidFill>
                    <a:srgbClr val="6D6A69"/>
                  </a:solidFill>
                  <a:latin typeface="Arial" charset="0"/>
                </a:rPr>
                <a:t>Missed</a:t>
              </a:r>
            </a:p>
          </p:txBody>
        </p:sp>
      </p:grpSp>
      <p:grpSp>
        <p:nvGrpSpPr>
          <p:cNvPr id="3" name="Group 24"/>
          <p:cNvGrpSpPr>
            <a:grpSpLocks/>
          </p:cNvGrpSpPr>
          <p:nvPr/>
        </p:nvGrpSpPr>
        <p:grpSpPr bwMode="auto">
          <a:xfrm>
            <a:off x="1295400" y="3733800"/>
            <a:ext cx="1571625" cy="568325"/>
            <a:chOff x="902" y="2250"/>
            <a:chExt cx="990" cy="358"/>
          </a:xfrm>
        </p:grpSpPr>
        <p:sp>
          <p:nvSpPr>
            <p:cNvPr id="613387" name="AutoShape 11"/>
            <p:cNvSpPr>
              <a:spLocks noChangeArrowheads="1"/>
            </p:cNvSpPr>
            <p:nvPr/>
          </p:nvSpPr>
          <p:spPr bwMode="auto">
            <a:xfrm>
              <a:off x="902" y="2250"/>
              <a:ext cx="990" cy="358"/>
            </a:xfrm>
            <a:prstGeom prst="wedgeRectCallout">
              <a:avLst>
                <a:gd name="adj1" fmla="val -43736"/>
                <a:gd name="adj2" fmla="val 70389"/>
              </a:avLst>
            </a:prstGeom>
            <a:solidFill>
              <a:srgbClr val="DDDDDD"/>
            </a:solidFill>
            <a:ln w="9525" algn="ctr">
              <a:solidFill>
                <a:schemeClr val="tx1"/>
              </a:solidFill>
              <a:miter lim="800000"/>
              <a:headEnd/>
              <a:tailEnd/>
            </a:ln>
            <a:effectLst/>
          </p:spPr>
          <p:txBody>
            <a:bodyPr/>
            <a:lstStyle/>
            <a:p>
              <a:pPr algn="ctr"/>
              <a:endParaRPr lang="en-US"/>
            </a:p>
          </p:txBody>
        </p:sp>
        <p:sp>
          <p:nvSpPr>
            <p:cNvPr id="613390" name="Text Box 14"/>
            <p:cNvSpPr txBox="1">
              <a:spLocks noChangeArrowheads="1"/>
            </p:cNvSpPr>
            <p:nvPr/>
          </p:nvSpPr>
          <p:spPr bwMode="auto">
            <a:xfrm>
              <a:off x="1104" y="2296"/>
              <a:ext cx="604" cy="266"/>
            </a:xfrm>
            <a:prstGeom prst="rect">
              <a:avLst/>
            </a:prstGeom>
            <a:noFill/>
            <a:ln w="9525" algn="ctr">
              <a:noFill/>
              <a:miter lim="800000"/>
              <a:headEnd/>
              <a:tailEnd/>
            </a:ln>
            <a:effectLst/>
          </p:spPr>
          <p:txBody>
            <a:bodyPr wrap="none">
              <a:spAutoFit/>
            </a:bodyPr>
            <a:lstStyle/>
            <a:p>
              <a:r>
                <a:rPr lang="en-US" sz="1800" dirty="0">
                  <a:solidFill>
                    <a:srgbClr val="6D6A69"/>
                  </a:solidFill>
                  <a:latin typeface="Arial" charset="0"/>
                </a:rPr>
                <a:t>Missed</a:t>
              </a:r>
            </a:p>
          </p:txBody>
        </p:sp>
      </p:grpSp>
      <p:grpSp>
        <p:nvGrpSpPr>
          <p:cNvPr id="4" name="Group 21"/>
          <p:cNvGrpSpPr>
            <a:grpSpLocks/>
          </p:cNvGrpSpPr>
          <p:nvPr/>
        </p:nvGrpSpPr>
        <p:grpSpPr bwMode="auto">
          <a:xfrm>
            <a:off x="1295403" y="1790700"/>
            <a:ext cx="1752601" cy="571500"/>
            <a:chOff x="1175" y="1104"/>
            <a:chExt cx="1104" cy="360"/>
          </a:xfrm>
        </p:grpSpPr>
        <p:sp>
          <p:nvSpPr>
            <p:cNvPr id="613386" name="AutoShape 10"/>
            <p:cNvSpPr>
              <a:spLocks noChangeArrowheads="1"/>
            </p:cNvSpPr>
            <p:nvPr/>
          </p:nvSpPr>
          <p:spPr bwMode="auto">
            <a:xfrm>
              <a:off x="1200" y="1104"/>
              <a:ext cx="1079" cy="360"/>
            </a:xfrm>
            <a:prstGeom prst="wedgeRectCallout">
              <a:avLst>
                <a:gd name="adj1" fmla="val -12463"/>
                <a:gd name="adj2" fmla="val 70000"/>
              </a:avLst>
            </a:prstGeom>
            <a:solidFill>
              <a:srgbClr val="DDDDDD"/>
            </a:solidFill>
            <a:ln w="9525" algn="ctr">
              <a:solidFill>
                <a:schemeClr val="tx1"/>
              </a:solidFill>
              <a:miter lim="800000"/>
              <a:headEnd/>
              <a:tailEnd/>
            </a:ln>
            <a:effectLst/>
          </p:spPr>
          <p:txBody>
            <a:bodyPr/>
            <a:lstStyle/>
            <a:p>
              <a:pPr algn="ctr"/>
              <a:endParaRPr lang="en-US"/>
            </a:p>
          </p:txBody>
        </p:sp>
        <p:sp>
          <p:nvSpPr>
            <p:cNvPr id="613391" name="Text Box 15"/>
            <p:cNvSpPr txBox="1">
              <a:spLocks noChangeArrowheads="1"/>
            </p:cNvSpPr>
            <p:nvPr/>
          </p:nvSpPr>
          <p:spPr bwMode="auto">
            <a:xfrm>
              <a:off x="1175" y="1174"/>
              <a:ext cx="1068" cy="266"/>
            </a:xfrm>
            <a:prstGeom prst="rect">
              <a:avLst/>
            </a:prstGeom>
            <a:noFill/>
            <a:ln w="9525" algn="ctr">
              <a:noFill/>
              <a:miter lim="800000"/>
              <a:headEnd/>
              <a:tailEnd/>
            </a:ln>
            <a:effectLst/>
          </p:spPr>
          <p:txBody>
            <a:bodyPr wrap="none">
              <a:spAutoFit/>
            </a:bodyPr>
            <a:lstStyle/>
            <a:p>
              <a:r>
                <a:rPr lang="en-US" sz="1800" dirty="0">
                  <a:solidFill>
                    <a:srgbClr val="6D6A69"/>
                  </a:solidFill>
                  <a:latin typeface="Arial" charset="0"/>
                </a:rPr>
                <a:t>Segmentation</a:t>
              </a:r>
            </a:p>
          </p:txBody>
        </p:sp>
      </p:grpSp>
      <p:grpSp>
        <p:nvGrpSpPr>
          <p:cNvPr id="5" name="Group 25"/>
          <p:cNvGrpSpPr>
            <a:grpSpLocks/>
          </p:cNvGrpSpPr>
          <p:nvPr/>
        </p:nvGrpSpPr>
        <p:grpSpPr bwMode="auto">
          <a:xfrm>
            <a:off x="4022725" y="1485902"/>
            <a:ext cx="1997075" cy="571500"/>
            <a:chOff x="1968" y="936"/>
            <a:chExt cx="1258" cy="360"/>
          </a:xfrm>
        </p:grpSpPr>
        <p:sp>
          <p:nvSpPr>
            <p:cNvPr id="613385" name="AutoShape 9"/>
            <p:cNvSpPr>
              <a:spLocks noChangeArrowheads="1"/>
            </p:cNvSpPr>
            <p:nvPr/>
          </p:nvSpPr>
          <p:spPr bwMode="auto">
            <a:xfrm>
              <a:off x="1968" y="936"/>
              <a:ext cx="1258" cy="360"/>
            </a:xfrm>
            <a:prstGeom prst="wedgeRectCallout">
              <a:avLst>
                <a:gd name="adj1" fmla="val -45069"/>
                <a:gd name="adj2" fmla="val 70000"/>
              </a:avLst>
            </a:prstGeom>
            <a:solidFill>
              <a:srgbClr val="DDDDDD"/>
            </a:solidFill>
            <a:ln w="9525" algn="ctr">
              <a:solidFill>
                <a:schemeClr val="tx1"/>
              </a:solidFill>
              <a:miter lim="800000"/>
              <a:headEnd/>
              <a:tailEnd/>
            </a:ln>
            <a:effectLst/>
          </p:spPr>
          <p:txBody>
            <a:bodyPr/>
            <a:lstStyle/>
            <a:p>
              <a:pPr algn="ctr"/>
              <a:endParaRPr lang="en-US"/>
            </a:p>
          </p:txBody>
        </p:sp>
        <p:sp>
          <p:nvSpPr>
            <p:cNvPr id="613392" name="Text Box 16"/>
            <p:cNvSpPr txBox="1">
              <a:spLocks noChangeArrowheads="1"/>
            </p:cNvSpPr>
            <p:nvPr/>
          </p:nvSpPr>
          <p:spPr bwMode="auto">
            <a:xfrm>
              <a:off x="2064" y="1008"/>
              <a:ext cx="1068" cy="266"/>
            </a:xfrm>
            <a:prstGeom prst="rect">
              <a:avLst/>
            </a:prstGeom>
            <a:noFill/>
            <a:ln w="9525" algn="ctr">
              <a:noFill/>
              <a:miter lim="800000"/>
              <a:headEnd/>
              <a:tailEnd/>
            </a:ln>
            <a:effectLst/>
          </p:spPr>
          <p:txBody>
            <a:bodyPr wrap="none">
              <a:spAutoFit/>
            </a:bodyPr>
            <a:lstStyle/>
            <a:p>
              <a:r>
                <a:rPr lang="en-US" sz="1800" dirty="0">
                  <a:solidFill>
                    <a:srgbClr val="6D6A69"/>
                  </a:solidFill>
                  <a:latin typeface="Arial" charset="0"/>
                </a:rPr>
                <a:t>Segmentation</a:t>
              </a:r>
            </a:p>
          </p:txBody>
        </p:sp>
      </p:grpSp>
      <p:grpSp>
        <p:nvGrpSpPr>
          <p:cNvPr id="6" name="Group 26"/>
          <p:cNvGrpSpPr>
            <a:grpSpLocks/>
          </p:cNvGrpSpPr>
          <p:nvPr/>
        </p:nvGrpSpPr>
        <p:grpSpPr bwMode="auto">
          <a:xfrm>
            <a:off x="3962400" y="3417887"/>
            <a:ext cx="1433513" cy="468313"/>
            <a:chOff x="4804" y="2430"/>
            <a:chExt cx="903" cy="295"/>
          </a:xfrm>
        </p:grpSpPr>
        <p:sp>
          <p:nvSpPr>
            <p:cNvPr id="613388" name="AutoShape 12"/>
            <p:cNvSpPr>
              <a:spLocks noChangeArrowheads="1"/>
            </p:cNvSpPr>
            <p:nvPr/>
          </p:nvSpPr>
          <p:spPr bwMode="auto">
            <a:xfrm>
              <a:off x="4804" y="2430"/>
              <a:ext cx="903" cy="269"/>
            </a:xfrm>
            <a:prstGeom prst="wedgeRectCallout">
              <a:avLst>
                <a:gd name="adj1" fmla="val -35713"/>
                <a:gd name="adj2" fmla="val 116917"/>
              </a:avLst>
            </a:prstGeom>
            <a:solidFill>
              <a:srgbClr val="DDDDDD"/>
            </a:solidFill>
            <a:ln w="9525" algn="ctr">
              <a:solidFill>
                <a:schemeClr val="tx1"/>
              </a:solidFill>
              <a:miter lim="800000"/>
              <a:headEnd/>
              <a:tailEnd/>
            </a:ln>
            <a:effectLst/>
          </p:spPr>
          <p:txBody>
            <a:bodyPr/>
            <a:lstStyle/>
            <a:p>
              <a:pPr algn="ctr"/>
              <a:endParaRPr lang="en-US"/>
            </a:p>
          </p:txBody>
        </p:sp>
        <p:sp>
          <p:nvSpPr>
            <p:cNvPr id="613394" name="Text Box 18"/>
            <p:cNvSpPr txBox="1">
              <a:spLocks noChangeArrowheads="1"/>
            </p:cNvSpPr>
            <p:nvPr/>
          </p:nvSpPr>
          <p:spPr bwMode="auto">
            <a:xfrm>
              <a:off x="4848" y="2459"/>
              <a:ext cx="820" cy="266"/>
            </a:xfrm>
            <a:prstGeom prst="rect">
              <a:avLst/>
            </a:prstGeom>
            <a:noFill/>
            <a:ln w="9525" algn="ctr">
              <a:noFill/>
              <a:miter lim="800000"/>
              <a:headEnd/>
              <a:tailEnd/>
            </a:ln>
            <a:effectLst/>
          </p:spPr>
          <p:txBody>
            <a:bodyPr wrap="none">
              <a:spAutoFit/>
            </a:bodyPr>
            <a:lstStyle/>
            <a:p>
              <a:r>
                <a:rPr lang="en-US" sz="1800" dirty="0">
                  <a:solidFill>
                    <a:srgbClr val="6D6A69"/>
                  </a:solidFill>
                  <a:latin typeface="Arial" charset="0"/>
                </a:rPr>
                <a:t>Gold error</a:t>
              </a:r>
            </a:p>
          </p:txBody>
        </p:sp>
      </p:grpSp>
      <p:grpSp>
        <p:nvGrpSpPr>
          <p:cNvPr id="7" name="Group 27"/>
          <p:cNvGrpSpPr>
            <a:grpSpLocks/>
          </p:cNvGrpSpPr>
          <p:nvPr/>
        </p:nvGrpSpPr>
        <p:grpSpPr bwMode="auto">
          <a:xfrm>
            <a:off x="3603625" y="228600"/>
            <a:ext cx="2568575" cy="998537"/>
            <a:chOff x="2071" y="273"/>
            <a:chExt cx="1618" cy="629"/>
          </a:xfrm>
        </p:grpSpPr>
        <p:sp>
          <p:nvSpPr>
            <p:cNvPr id="613382" name="AutoShape 6"/>
            <p:cNvSpPr>
              <a:spLocks noChangeArrowheads="1"/>
            </p:cNvSpPr>
            <p:nvPr/>
          </p:nvSpPr>
          <p:spPr bwMode="auto">
            <a:xfrm>
              <a:off x="2071" y="273"/>
              <a:ext cx="1618" cy="629"/>
            </a:xfrm>
            <a:prstGeom prst="wedgeRectCallout">
              <a:avLst>
                <a:gd name="adj1" fmla="val -56611"/>
                <a:gd name="adj2" fmla="val 84338"/>
              </a:avLst>
            </a:prstGeom>
            <a:solidFill>
              <a:srgbClr val="DDDDDD"/>
            </a:solidFill>
            <a:ln w="9525" algn="ctr">
              <a:solidFill>
                <a:schemeClr val="tx1"/>
              </a:solidFill>
              <a:miter lim="800000"/>
              <a:headEnd/>
              <a:tailEnd/>
            </a:ln>
            <a:effectLst/>
          </p:spPr>
          <p:txBody>
            <a:bodyPr/>
            <a:lstStyle/>
            <a:p>
              <a:endParaRPr lang="en-US" sz="1600">
                <a:latin typeface="Arial" charset="0"/>
              </a:endParaRPr>
            </a:p>
          </p:txBody>
        </p:sp>
        <p:sp>
          <p:nvSpPr>
            <p:cNvPr id="613396" name="Text Box 20"/>
            <p:cNvSpPr txBox="1">
              <a:spLocks noChangeArrowheads="1"/>
            </p:cNvSpPr>
            <p:nvPr/>
          </p:nvSpPr>
          <p:spPr bwMode="auto">
            <a:xfrm>
              <a:off x="2164" y="279"/>
              <a:ext cx="1498" cy="582"/>
            </a:xfrm>
            <a:prstGeom prst="rect">
              <a:avLst/>
            </a:prstGeom>
            <a:noFill/>
            <a:ln w="9525" algn="ctr">
              <a:noFill/>
              <a:miter lim="800000"/>
              <a:headEnd/>
              <a:tailEnd/>
            </a:ln>
            <a:effectLst/>
          </p:spPr>
          <p:txBody>
            <a:bodyPr wrap="none">
              <a:spAutoFit/>
            </a:bodyPr>
            <a:lstStyle/>
            <a:p>
              <a:endParaRPr lang="en-US" sz="1800" dirty="0" smtClean="0">
                <a:solidFill>
                  <a:srgbClr val="6D6A69"/>
                </a:solidFill>
                <a:latin typeface="Arial" charset="0"/>
              </a:endParaRPr>
            </a:p>
            <a:p>
              <a:r>
                <a:rPr lang="en-US" sz="1800" dirty="0" smtClean="0">
                  <a:solidFill>
                    <a:srgbClr val="6D6A69"/>
                  </a:solidFill>
                  <a:latin typeface="Arial" charset="0"/>
                </a:rPr>
                <a:t>Segmentation </a:t>
              </a:r>
              <a:r>
                <a:rPr lang="en-US" sz="1800" dirty="0">
                  <a:solidFill>
                    <a:srgbClr val="6D6A69"/>
                  </a:solidFill>
                  <a:latin typeface="Arial" charset="0"/>
                </a:rPr>
                <a:t>error </a:t>
              </a:r>
            </a:p>
            <a:p>
              <a:r>
                <a:rPr lang="en-US" sz="1800" dirty="0">
                  <a:solidFill>
                    <a:srgbClr val="6D6A69"/>
                  </a:solidFill>
                  <a:latin typeface="Arial" charset="0"/>
                </a:rPr>
                <a:t>Category error</a:t>
              </a:r>
            </a:p>
          </p:txBody>
        </p:sp>
      </p:grpSp>
      <p:sp>
        <p:nvSpPr>
          <p:cNvPr id="23" name="TextBox 22"/>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3381"/>
                                        </p:tgtEl>
                                        <p:attrNameLst>
                                          <p:attrName>style.visibility</p:attrName>
                                        </p:attrNameLst>
                                      </p:cBhvr>
                                      <p:to>
                                        <p:strVal val="visible"/>
                                      </p:to>
                                    </p:set>
                                    <p:animEffect transition="in" filter="checkerboard(across)">
                                      <p:cBhvr>
                                        <p:cTn id="7" dur="500"/>
                                        <p:tgtEl>
                                          <p:spTgt spid="6133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6" name="Rectangle 4"/>
          <p:cNvSpPr>
            <a:spLocks noGrp="1" noChangeArrowheads="1"/>
          </p:cNvSpPr>
          <p:nvPr>
            <p:ph type="title"/>
          </p:nvPr>
        </p:nvSpPr>
        <p:spPr>
          <a:xfrm>
            <a:off x="434975" y="152400"/>
            <a:ext cx="8023225" cy="995362"/>
          </a:xfrm>
        </p:spPr>
        <p:txBody>
          <a:bodyPr/>
          <a:lstStyle/>
          <a:p>
            <a:r>
              <a:rPr lang="en-US" dirty="0"/>
              <a:t>Some genres in government documents</a:t>
            </a:r>
          </a:p>
        </p:txBody>
      </p:sp>
      <p:sp>
        <p:nvSpPr>
          <p:cNvPr id="607237" name="Rectangle 5"/>
          <p:cNvSpPr>
            <a:spLocks noGrp="1" noChangeArrowheads="1"/>
          </p:cNvSpPr>
          <p:nvPr>
            <p:ph type="body" sz="half" idx="1"/>
          </p:nvPr>
        </p:nvSpPr>
        <p:spPr>
          <a:xfrm>
            <a:off x="434975" y="1143000"/>
            <a:ext cx="3775075" cy="4202113"/>
          </a:xfrm>
        </p:spPr>
        <p:txBody>
          <a:bodyPr/>
          <a:lstStyle/>
          <a:p>
            <a:pPr marL="12700" indent="0">
              <a:lnSpc>
                <a:spcPct val="110000"/>
              </a:lnSpc>
              <a:buFontTx/>
              <a:buChar char="•"/>
            </a:pPr>
            <a:r>
              <a:rPr lang="en-US" sz="2000" b="0" dirty="0" smtClean="0"/>
              <a:t>  Legislation </a:t>
            </a:r>
            <a:endParaRPr lang="en-US" sz="2000" b="0" dirty="0"/>
          </a:p>
          <a:p>
            <a:pPr marL="12700" indent="0">
              <a:lnSpc>
                <a:spcPct val="110000"/>
              </a:lnSpc>
              <a:buFontTx/>
              <a:buChar char="•"/>
            </a:pPr>
            <a:r>
              <a:rPr lang="en-US" sz="2000" b="0" dirty="0" smtClean="0"/>
              <a:t>  Requirements</a:t>
            </a:r>
            <a:r>
              <a:rPr lang="en-US" sz="2000" b="0" dirty="0"/>
              <a:t>, Codes, Regulations, and Laws </a:t>
            </a:r>
          </a:p>
          <a:p>
            <a:pPr marL="12700" indent="0">
              <a:lnSpc>
                <a:spcPct val="110000"/>
              </a:lnSpc>
              <a:buFontTx/>
              <a:buChar char="•"/>
            </a:pPr>
            <a:r>
              <a:rPr lang="en-US" sz="2000" b="0" dirty="0" smtClean="0"/>
              <a:t>  Oversight </a:t>
            </a:r>
            <a:r>
              <a:rPr lang="en-US" sz="2000" b="0" dirty="0"/>
              <a:t>Reports </a:t>
            </a:r>
          </a:p>
          <a:p>
            <a:pPr marL="12700" indent="0">
              <a:lnSpc>
                <a:spcPct val="110000"/>
              </a:lnSpc>
              <a:buFontTx/>
              <a:buChar char="•"/>
            </a:pPr>
            <a:r>
              <a:rPr lang="en-US" sz="2000" b="0" dirty="0" smtClean="0"/>
              <a:t>  Special </a:t>
            </a:r>
            <a:r>
              <a:rPr lang="en-US" sz="2000" b="0" dirty="0"/>
              <a:t>Topical Reports </a:t>
            </a:r>
          </a:p>
          <a:p>
            <a:pPr marL="12700" indent="0">
              <a:lnSpc>
                <a:spcPct val="110000"/>
              </a:lnSpc>
              <a:buFontTx/>
              <a:buChar char="•"/>
            </a:pPr>
            <a:r>
              <a:rPr lang="en-US" sz="2000" b="0" dirty="0" smtClean="0"/>
              <a:t>  Budgetary </a:t>
            </a:r>
            <a:r>
              <a:rPr lang="en-US" sz="2000" b="0" dirty="0"/>
              <a:t>Material </a:t>
            </a:r>
          </a:p>
          <a:p>
            <a:pPr marL="12700" indent="0">
              <a:lnSpc>
                <a:spcPct val="110000"/>
              </a:lnSpc>
              <a:buFontTx/>
              <a:buChar char="•"/>
            </a:pPr>
            <a:r>
              <a:rPr lang="en-US" sz="2000" b="0" dirty="0" smtClean="0"/>
              <a:t>  Audits </a:t>
            </a:r>
            <a:endParaRPr lang="en-US" sz="2000" b="0" dirty="0"/>
          </a:p>
          <a:p>
            <a:pPr marL="12700" indent="0">
              <a:lnSpc>
                <a:spcPct val="110000"/>
              </a:lnSpc>
              <a:buFontTx/>
              <a:buChar char="•"/>
            </a:pPr>
            <a:r>
              <a:rPr lang="en-US" sz="2000" b="0" dirty="0" smtClean="0"/>
              <a:t>  Legal </a:t>
            </a:r>
            <a:r>
              <a:rPr lang="en-US" sz="2000" b="0" dirty="0"/>
              <a:t>Proceedings </a:t>
            </a:r>
          </a:p>
          <a:p>
            <a:pPr marL="12700" indent="0">
              <a:lnSpc>
                <a:spcPct val="110000"/>
              </a:lnSpc>
              <a:buFontTx/>
              <a:buChar char="•"/>
            </a:pPr>
            <a:r>
              <a:rPr lang="en-US" sz="2000" b="0" dirty="0" smtClean="0"/>
              <a:t>  Contractual </a:t>
            </a:r>
            <a:r>
              <a:rPr lang="en-US" sz="2000" b="0" dirty="0"/>
              <a:t>Material </a:t>
            </a:r>
          </a:p>
          <a:p>
            <a:pPr marL="12700" indent="0">
              <a:lnSpc>
                <a:spcPct val="110000"/>
              </a:lnSpc>
            </a:pPr>
            <a:endParaRPr lang="en-US" sz="2000" dirty="0"/>
          </a:p>
        </p:txBody>
      </p:sp>
      <p:sp>
        <p:nvSpPr>
          <p:cNvPr id="607238" name="Rectangle 6"/>
          <p:cNvSpPr>
            <a:spLocks noGrp="1" noChangeArrowheads="1"/>
          </p:cNvSpPr>
          <p:nvPr>
            <p:ph type="body" sz="half" idx="2"/>
          </p:nvPr>
        </p:nvSpPr>
        <p:spPr>
          <a:xfrm>
            <a:off x="4648200" y="1131887"/>
            <a:ext cx="3775075" cy="4202113"/>
          </a:xfrm>
        </p:spPr>
        <p:txBody>
          <a:bodyPr/>
          <a:lstStyle/>
          <a:p>
            <a:pPr marL="374650" indent="-361950">
              <a:lnSpc>
                <a:spcPct val="110000"/>
              </a:lnSpc>
              <a:buFontTx/>
              <a:buChar char="•"/>
            </a:pPr>
            <a:r>
              <a:rPr lang="en-US" sz="2000" b="0" dirty="0"/>
              <a:t>Forms and Instructions </a:t>
            </a:r>
          </a:p>
          <a:p>
            <a:pPr marL="374650" indent="-361950">
              <a:lnSpc>
                <a:spcPct val="110000"/>
              </a:lnSpc>
              <a:buFontTx/>
              <a:buChar char="•"/>
            </a:pPr>
            <a:r>
              <a:rPr lang="en-US" sz="2000" b="0" dirty="0"/>
              <a:t>Children’s Material </a:t>
            </a:r>
          </a:p>
          <a:p>
            <a:pPr marL="374650" indent="-361950">
              <a:lnSpc>
                <a:spcPct val="110000"/>
              </a:lnSpc>
              <a:buFontTx/>
              <a:buChar char="•"/>
            </a:pPr>
            <a:r>
              <a:rPr lang="en-US" sz="2000" b="0" dirty="0"/>
              <a:t>Directories </a:t>
            </a:r>
          </a:p>
          <a:p>
            <a:pPr marL="374650" indent="-361950">
              <a:lnSpc>
                <a:spcPct val="110000"/>
              </a:lnSpc>
              <a:buFontTx/>
              <a:buChar char="•"/>
            </a:pPr>
            <a:r>
              <a:rPr lang="en-US" sz="2000" b="0" dirty="0"/>
              <a:t>Website Locator and Navigation </a:t>
            </a:r>
            <a:r>
              <a:rPr lang="en-US" sz="2000" b="0" dirty="0" err="1"/>
              <a:t>Webpages</a:t>
            </a:r>
            <a:r>
              <a:rPr lang="en-US" sz="2000" b="0" dirty="0"/>
              <a:t> </a:t>
            </a:r>
          </a:p>
          <a:p>
            <a:pPr marL="374650" indent="-361950">
              <a:lnSpc>
                <a:spcPct val="110000"/>
              </a:lnSpc>
              <a:buFontTx/>
              <a:buChar char="•"/>
            </a:pPr>
            <a:r>
              <a:rPr lang="en-US" sz="2000" b="0" dirty="0"/>
              <a:t>Social Media and Interactive Communication Facilities </a:t>
            </a:r>
          </a:p>
          <a:p>
            <a:pPr marL="374650" indent="-361950">
              <a:lnSpc>
                <a:spcPct val="110000"/>
              </a:lnSpc>
              <a:buFontTx/>
              <a:buChar char="•"/>
            </a:pPr>
            <a:r>
              <a:rPr lang="en-US" sz="2000" b="0" dirty="0"/>
              <a:t>State Academic Institutions </a:t>
            </a:r>
          </a:p>
          <a:p>
            <a:pPr marL="374650" indent="-361950">
              <a:lnSpc>
                <a:spcPct val="110000"/>
              </a:lnSpc>
            </a:pPr>
            <a:endParaRPr lang="en-US" sz="2000" dirty="0"/>
          </a:p>
        </p:txBody>
      </p:sp>
      <p:sp>
        <p:nvSpPr>
          <p:cNvPr id="5" name="TextBox 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endParaRPr lang="en-US"/>
          </a:p>
        </p:txBody>
      </p:sp>
      <p:sp>
        <p:nvSpPr>
          <p:cNvPr id="604163" name="Rectangle 3"/>
          <p:cNvSpPr>
            <a:spLocks noGrp="1" noChangeArrowheads="1"/>
          </p:cNvSpPr>
          <p:nvPr>
            <p:ph type="body" idx="1"/>
          </p:nvPr>
        </p:nvSpPr>
        <p:spPr/>
        <p:txBody>
          <a:bodyPr/>
          <a:lstStyle/>
          <a:p>
            <a:endParaRPr lang="en-US"/>
          </a:p>
        </p:txBody>
      </p:sp>
      <p:pic>
        <p:nvPicPr>
          <p:cNvPr id="604164" name="Picture 4"/>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lgn="ctr">
            <a:noFill/>
            <a:miter lim="800000"/>
            <a:headEnd/>
            <a:tailEnd/>
          </a:ln>
          <a:effectLst/>
        </p:spPr>
      </p:pic>
      <p:grpSp>
        <p:nvGrpSpPr>
          <p:cNvPr id="2" name="Group 7"/>
          <p:cNvGrpSpPr>
            <a:grpSpLocks/>
          </p:cNvGrpSpPr>
          <p:nvPr/>
        </p:nvGrpSpPr>
        <p:grpSpPr bwMode="auto">
          <a:xfrm>
            <a:off x="381000" y="0"/>
            <a:ext cx="9753600" cy="7315200"/>
            <a:chOff x="240" y="0"/>
            <a:chExt cx="6144" cy="4608"/>
          </a:xfrm>
        </p:grpSpPr>
        <p:pic>
          <p:nvPicPr>
            <p:cNvPr id="604165" name="Picture 5"/>
            <p:cNvPicPr>
              <a:picLocks noChangeAspect="1" noChangeArrowheads="1"/>
            </p:cNvPicPr>
            <p:nvPr/>
          </p:nvPicPr>
          <p:blipFill>
            <a:blip r:embed="rId3" cstate="print"/>
            <a:srcRect/>
            <a:stretch>
              <a:fillRect/>
            </a:stretch>
          </p:blipFill>
          <p:spPr bwMode="auto">
            <a:xfrm>
              <a:off x="240" y="0"/>
              <a:ext cx="6144" cy="4608"/>
            </a:xfrm>
            <a:prstGeom prst="rect">
              <a:avLst/>
            </a:prstGeom>
            <a:noFill/>
            <a:ln w="9525" algn="ctr">
              <a:noFill/>
              <a:miter lim="800000"/>
              <a:headEnd/>
              <a:tailEnd/>
            </a:ln>
            <a:effectLst>
              <a:outerShdw dist="107763" dir="13500000" algn="ctr" rotWithShape="0">
                <a:schemeClr val="bg2">
                  <a:alpha val="50000"/>
                </a:schemeClr>
              </a:outerShdw>
            </a:effectLst>
          </p:spPr>
        </p:pic>
        <p:sp>
          <p:nvSpPr>
            <p:cNvPr id="604166" name="Rectangle 6"/>
            <p:cNvSpPr>
              <a:spLocks noChangeArrowheads="1"/>
            </p:cNvSpPr>
            <p:nvPr/>
          </p:nvSpPr>
          <p:spPr bwMode="auto">
            <a:xfrm>
              <a:off x="2970" y="3328"/>
              <a:ext cx="539" cy="360"/>
            </a:xfrm>
            <a:prstGeom prst="rect">
              <a:avLst/>
            </a:prstGeom>
            <a:noFill/>
            <a:ln w="25400" algn="ctr">
              <a:solidFill>
                <a:srgbClr val="FF0000"/>
              </a:solidFill>
              <a:miter lim="800000"/>
              <a:headEnd/>
              <a:tailEnd/>
            </a:ln>
            <a:effectLst/>
          </p:spPr>
          <p:txBody>
            <a:bodyPr anchor="ctr">
              <a:spAutoFit/>
            </a:bodyPr>
            <a:lstStyle/>
            <a:p>
              <a:endParaRPr lang="en-US"/>
            </a:p>
          </p:txBody>
        </p:sp>
      </p:grpSp>
      <p:pic>
        <p:nvPicPr>
          <p:cNvPr id="604168" name="Picture 8"/>
          <p:cNvPicPr>
            <a:picLocks noChangeAspect="1" noChangeArrowheads="1"/>
          </p:cNvPicPr>
          <p:nvPr/>
        </p:nvPicPr>
        <p:blipFill>
          <a:blip r:embed="rId4" cstate="print"/>
          <a:srcRect/>
          <a:stretch>
            <a:fillRect/>
          </a:stretch>
        </p:blipFill>
        <p:spPr bwMode="auto">
          <a:xfrm>
            <a:off x="720725" y="1860550"/>
            <a:ext cx="9753600" cy="731520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04168"/>
                                        </p:tgtEl>
                                        <p:attrNameLst>
                                          <p:attrName>style.visibility</p:attrName>
                                        </p:attrNameLst>
                                      </p:cBhvr>
                                      <p:to>
                                        <p:strVal val="visible"/>
                                      </p:to>
                                    </p:set>
                                    <p:animEffect transition="in" filter="checkerboard(across)">
                                      <p:cBhvr>
                                        <p:cTn id="12" dur="500"/>
                                        <p:tgtEl>
                                          <p:spTgt spid="604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endParaRPr lang="en-US"/>
          </a:p>
        </p:txBody>
      </p:sp>
      <p:sp>
        <p:nvSpPr>
          <p:cNvPr id="599056" name="Rectangle 16"/>
          <p:cNvSpPr>
            <a:spLocks noGrp="1" noChangeArrowheads="1"/>
          </p:cNvSpPr>
          <p:nvPr>
            <p:ph type="body" idx="1"/>
          </p:nvPr>
        </p:nvSpPr>
        <p:spPr/>
        <p:txBody>
          <a:bodyPr/>
          <a:lstStyle/>
          <a:p>
            <a:endParaRPr lang="en-US"/>
          </a:p>
        </p:txBody>
      </p:sp>
      <p:pic>
        <p:nvPicPr>
          <p:cNvPr id="599057" name="Picture 17"/>
          <p:cNvPicPr>
            <a:picLocks noChangeAspect="1" noChangeArrowheads="1"/>
          </p:cNvPicPr>
          <p:nvPr/>
        </p:nvPicPr>
        <p:blipFill>
          <a:blip r:embed="rId3" cstate="print"/>
          <a:srcRect/>
          <a:stretch>
            <a:fillRect/>
          </a:stretch>
        </p:blipFill>
        <p:spPr bwMode="auto">
          <a:xfrm>
            <a:off x="7938" y="0"/>
            <a:ext cx="9753600" cy="7315200"/>
          </a:xfrm>
          <a:prstGeom prst="rect">
            <a:avLst/>
          </a:prstGeom>
          <a:noFill/>
          <a:ln w="9525" algn="ctr">
            <a:noFill/>
            <a:miter lim="800000"/>
            <a:headEnd/>
            <a:tailEnd/>
          </a:ln>
          <a:effectLst/>
        </p:spPr>
      </p:pic>
      <p:grpSp>
        <p:nvGrpSpPr>
          <p:cNvPr id="2" name="Group 20"/>
          <p:cNvGrpSpPr>
            <a:grpSpLocks/>
          </p:cNvGrpSpPr>
          <p:nvPr/>
        </p:nvGrpSpPr>
        <p:grpSpPr bwMode="auto">
          <a:xfrm>
            <a:off x="292100" y="719138"/>
            <a:ext cx="9753600" cy="7315200"/>
            <a:chOff x="184" y="453"/>
            <a:chExt cx="6144" cy="4608"/>
          </a:xfrm>
        </p:grpSpPr>
        <p:pic>
          <p:nvPicPr>
            <p:cNvPr id="599058" name="Picture 18"/>
            <p:cNvPicPr>
              <a:picLocks noChangeAspect="1" noChangeArrowheads="1"/>
            </p:cNvPicPr>
            <p:nvPr/>
          </p:nvPicPr>
          <p:blipFill>
            <a:blip r:embed="rId4" cstate="print"/>
            <a:srcRect/>
            <a:stretch>
              <a:fillRect/>
            </a:stretch>
          </p:blipFill>
          <p:spPr bwMode="auto">
            <a:xfrm>
              <a:off x="184" y="453"/>
              <a:ext cx="6144" cy="4608"/>
            </a:xfrm>
            <a:prstGeom prst="rect">
              <a:avLst/>
            </a:prstGeom>
            <a:noFill/>
            <a:ln w="9525" algn="ctr">
              <a:noFill/>
              <a:miter lim="800000"/>
              <a:headEnd/>
              <a:tailEnd/>
            </a:ln>
            <a:effectLst>
              <a:outerShdw dist="107763" dir="13500000" algn="ctr" rotWithShape="0">
                <a:schemeClr val="bg2">
                  <a:alpha val="50000"/>
                </a:schemeClr>
              </a:outerShdw>
            </a:effectLst>
          </p:spPr>
        </p:pic>
        <p:sp>
          <p:nvSpPr>
            <p:cNvPr id="599059" name="Rectangle 19"/>
            <p:cNvSpPr>
              <a:spLocks noChangeArrowheads="1"/>
            </p:cNvSpPr>
            <p:nvPr/>
          </p:nvSpPr>
          <p:spPr bwMode="auto">
            <a:xfrm>
              <a:off x="1622" y="2340"/>
              <a:ext cx="3594" cy="269"/>
            </a:xfrm>
            <a:prstGeom prst="rect">
              <a:avLst/>
            </a:prstGeom>
            <a:noFill/>
            <a:ln w="25400" algn="ctr">
              <a:solidFill>
                <a:srgbClr val="FF0000"/>
              </a:solidFill>
              <a:miter lim="800000"/>
              <a:headEnd/>
              <a:tailEnd/>
            </a:ln>
            <a:effectLst/>
          </p:spPr>
          <p:txBody>
            <a:bodyPr wrap="none" anchor="ctr">
              <a:spAutoFit/>
            </a:bodyPr>
            <a:lstStyle/>
            <a:p>
              <a:endParaRPr lang="en-US"/>
            </a:p>
          </p:txBody>
        </p:sp>
      </p:grpSp>
      <p:pic>
        <p:nvPicPr>
          <p:cNvPr id="599061" name="Picture 21"/>
          <p:cNvPicPr>
            <a:picLocks noChangeAspect="1" noChangeArrowheads="1"/>
          </p:cNvPicPr>
          <p:nvPr/>
        </p:nvPicPr>
        <p:blipFill>
          <a:blip r:embed="rId5" cstate="print"/>
          <a:srcRect/>
          <a:stretch>
            <a:fillRect/>
          </a:stretch>
        </p:blipFill>
        <p:spPr bwMode="auto">
          <a:xfrm>
            <a:off x="149225" y="-76200"/>
            <a:ext cx="9753600" cy="7315200"/>
          </a:xfrm>
          <a:prstGeom prst="rect">
            <a:avLst/>
          </a:prstGeom>
          <a:noFill/>
          <a:ln w="9525" algn="ctr">
            <a:noFill/>
            <a:miter lim="800000"/>
            <a:headEnd/>
            <a:tailEnd/>
          </a:ln>
          <a:effectLst/>
        </p:spPr>
      </p:pic>
      <p:sp>
        <p:nvSpPr>
          <p:cNvPr id="599062" name="Rectangle 22"/>
          <p:cNvSpPr>
            <a:spLocks noChangeArrowheads="1"/>
          </p:cNvSpPr>
          <p:nvPr/>
        </p:nvSpPr>
        <p:spPr bwMode="auto">
          <a:xfrm>
            <a:off x="2146300" y="2971800"/>
            <a:ext cx="5991225" cy="427038"/>
          </a:xfrm>
          <a:prstGeom prst="rect">
            <a:avLst/>
          </a:prstGeom>
          <a:noFill/>
          <a:ln w="25400" algn="ctr">
            <a:solidFill>
              <a:srgbClr val="339966"/>
            </a:solid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9062"/>
                                        </p:tgtEl>
                                        <p:attrNameLst>
                                          <p:attrName>style.visibility</p:attrName>
                                        </p:attrNameLst>
                                      </p:cBhvr>
                                      <p:to>
                                        <p:strVal val="visible"/>
                                      </p:to>
                                    </p:set>
                                    <p:animEffect transition="in" filter="checkerboard(across)">
                                      <p:cBhvr>
                                        <p:cTn id="12" dur="500"/>
                                        <p:tgtEl>
                                          <p:spTgt spid="599062"/>
                                        </p:tgtEl>
                                      </p:cBhvr>
                                    </p:animEffect>
                                  </p:childTnLst>
                                </p:cTn>
                              </p:par>
                              <p:par>
                                <p:cTn id="13" presetID="5" presetClass="entr" presetSubtype="10" fill="hold" nodeType="withEffect">
                                  <p:stCondLst>
                                    <p:cond delay="0"/>
                                  </p:stCondLst>
                                  <p:childTnLst>
                                    <p:set>
                                      <p:cBhvr>
                                        <p:cTn id="14" dur="1" fill="hold">
                                          <p:stCondLst>
                                            <p:cond delay="0"/>
                                          </p:stCondLst>
                                        </p:cTn>
                                        <p:tgtEl>
                                          <p:spTgt spid="599061"/>
                                        </p:tgtEl>
                                        <p:attrNameLst>
                                          <p:attrName>style.visibility</p:attrName>
                                        </p:attrNameLst>
                                      </p:cBhvr>
                                      <p:to>
                                        <p:strVal val="visible"/>
                                      </p:to>
                                    </p:set>
                                    <p:animEffect transition="in" filter="checkerboard(across)">
                                      <p:cBhvr>
                                        <p:cTn id="15" dur="500"/>
                                        <p:tgtEl>
                                          <p:spTgt spid="599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endParaRPr lang="en-US"/>
          </a:p>
        </p:txBody>
      </p:sp>
      <p:sp>
        <p:nvSpPr>
          <p:cNvPr id="603139" name="Rectangle 3"/>
          <p:cNvSpPr>
            <a:spLocks noGrp="1" noChangeArrowheads="1"/>
          </p:cNvSpPr>
          <p:nvPr>
            <p:ph type="body" idx="1"/>
          </p:nvPr>
        </p:nvSpPr>
        <p:spPr/>
        <p:txBody>
          <a:bodyPr/>
          <a:lstStyle/>
          <a:p>
            <a:endParaRPr lang="en-US"/>
          </a:p>
        </p:txBody>
      </p:sp>
      <p:pic>
        <p:nvPicPr>
          <p:cNvPr id="603142" name="Picture 6"/>
          <p:cNvPicPr>
            <a:picLocks noChangeAspect="1" noChangeArrowheads="1"/>
          </p:cNvPicPr>
          <p:nvPr/>
        </p:nvPicPr>
        <p:blipFill>
          <a:blip r:embed="rId2" cstate="print"/>
          <a:srcRect/>
          <a:stretch>
            <a:fillRect/>
          </a:stretch>
        </p:blipFill>
        <p:spPr bwMode="auto">
          <a:xfrm>
            <a:off x="149225" y="147638"/>
            <a:ext cx="9753600" cy="7315200"/>
          </a:xfrm>
          <a:prstGeom prst="rect">
            <a:avLst/>
          </a:prstGeom>
          <a:noFill/>
          <a:ln w="9525" algn="ctr">
            <a:noFill/>
            <a:miter lim="800000"/>
            <a:headEnd/>
            <a:tailEnd/>
          </a:ln>
          <a:effectLst/>
        </p:spPr>
      </p:pic>
      <p:grpSp>
        <p:nvGrpSpPr>
          <p:cNvPr id="2" name="Group 11"/>
          <p:cNvGrpSpPr>
            <a:grpSpLocks/>
          </p:cNvGrpSpPr>
          <p:nvPr/>
        </p:nvGrpSpPr>
        <p:grpSpPr bwMode="auto">
          <a:xfrm>
            <a:off x="434975" y="576263"/>
            <a:ext cx="9753600" cy="7315200"/>
            <a:chOff x="274" y="363"/>
            <a:chExt cx="6144" cy="4608"/>
          </a:xfrm>
        </p:grpSpPr>
        <p:pic>
          <p:nvPicPr>
            <p:cNvPr id="603145" name="Picture 9"/>
            <p:cNvPicPr>
              <a:picLocks noChangeAspect="1" noChangeArrowheads="1"/>
            </p:cNvPicPr>
            <p:nvPr/>
          </p:nvPicPr>
          <p:blipFill>
            <a:blip r:embed="rId3" cstate="print"/>
            <a:srcRect/>
            <a:stretch>
              <a:fillRect/>
            </a:stretch>
          </p:blipFill>
          <p:spPr bwMode="auto">
            <a:xfrm>
              <a:off x="274" y="363"/>
              <a:ext cx="6144" cy="4608"/>
            </a:xfrm>
            <a:prstGeom prst="rect">
              <a:avLst/>
            </a:prstGeom>
            <a:noFill/>
            <a:ln w="9525" algn="ctr">
              <a:noFill/>
              <a:miter lim="800000"/>
              <a:headEnd/>
              <a:tailEnd/>
            </a:ln>
            <a:effectLst/>
          </p:spPr>
        </p:pic>
        <p:sp>
          <p:nvSpPr>
            <p:cNvPr id="603146" name="Rectangle 10"/>
            <p:cNvSpPr>
              <a:spLocks noChangeArrowheads="1"/>
            </p:cNvSpPr>
            <p:nvPr/>
          </p:nvSpPr>
          <p:spPr bwMode="auto">
            <a:xfrm>
              <a:off x="364" y="1801"/>
              <a:ext cx="4313" cy="359"/>
            </a:xfrm>
            <a:prstGeom prst="rect">
              <a:avLst/>
            </a:prstGeom>
            <a:noFill/>
            <a:ln w="25400" algn="ctr">
              <a:solidFill>
                <a:srgbClr val="FF0000"/>
              </a:solidFill>
              <a:miter lim="800000"/>
              <a:headEnd/>
              <a:tailEnd/>
            </a:ln>
            <a:effectLst/>
          </p:spPr>
          <p:txBody>
            <a:bodyPr wrap="none"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34975" y="838200"/>
            <a:ext cx="7559675" cy="2544763"/>
            <a:chOff x="274" y="957"/>
            <a:chExt cx="4762" cy="1603"/>
          </a:xfrm>
        </p:grpSpPr>
        <p:sp>
          <p:nvSpPr>
            <p:cNvPr id="600068" name="Rectangle 4"/>
            <p:cNvSpPr>
              <a:spLocks noChangeArrowheads="1"/>
            </p:cNvSpPr>
            <p:nvPr/>
          </p:nvSpPr>
          <p:spPr bwMode="auto">
            <a:xfrm>
              <a:off x="274" y="1261"/>
              <a:ext cx="4762" cy="1299"/>
            </a:xfrm>
            <a:prstGeom prst="rect">
              <a:avLst/>
            </a:prstGeom>
            <a:solidFill>
              <a:srgbClr val="FFFF99"/>
            </a:solidFill>
            <a:ln w="9525" algn="ctr">
              <a:solidFill>
                <a:srgbClr val="FFFF00"/>
              </a:solidFill>
              <a:miter lim="800000"/>
              <a:headEnd/>
              <a:tailEnd/>
            </a:ln>
            <a:effectLst/>
          </p:spPr>
          <p:txBody>
            <a:bodyPr>
              <a:spAutoFit/>
            </a:bodyPr>
            <a:lstStyle/>
            <a:p>
              <a:r>
                <a:rPr lang="en-US" sz="1600" dirty="0">
                  <a:solidFill>
                    <a:srgbClr val="800080"/>
                  </a:solidFill>
                  <a:latin typeface="Trebuchet MS" pitchFamily="34" charset="0"/>
                </a:rPr>
                <a:t>[ORG The Justice Department]</a:t>
              </a:r>
              <a:r>
                <a:rPr lang="en-US" sz="1600" dirty="0">
                  <a:latin typeface="Trebuchet MS" pitchFamily="34" charset="0"/>
                </a:rPr>
                <a:t> </a:t>
              </a:r>
              <a:r>
                <a:rPr lang="en-US" sz="1600" dirty="0">
                  <a:solidFill>
                    <a:schemeClr val="tx1"/>
                  </a:solidFill>
                  <a:latin typeface="Trebuchet MS" pitchFamily="34" charset="0"/>
                </a:rPr>
                <a:t>has officially ended its inquiry into the assassinations of </a:t>
              </a:r>
              <a:r>
                <a:rPr lang="en-US" sz="1600" dirty="0">
                  <a:solidFill>
                    <a:srgbClr val="FF0000"/>
                  </a:solidFill>
                  <a:latin typeface="Trebuchet MS" pitchFamily="34" charset="0"/>
                </a:rPr>
                <a:t>[PER John F. Kennedy]</a:t>
              </a:r>
              <a:r>
                <a:rPr lang="en-US" sz="1600" dirty="0">
                  <a:latin typeface="Trebuchet MS" pitchFamily="34" charset="0"/>
                </a:rPr>
                <a:t> </a:t>
              </a:r>
              <a:r>
                <a:rPr lang="en-US" sz="1600" dirty="0">
                  <a:solidFill>
                    <a:schemeClr val="tx1"/>
                  </a:solidFill>
                  <a:latin typeface="Trebuchet MS" pitchFamily="34" charset="0"/>
                </a:rPr>
                <a:t>and</a:t>
              </a:r>
              <a:r>
                <a:rPr lang="en-US" sz="1600" dirty="0">
                  <a:latin typeface="Trebuchet MS" pitchFamily="34" charset="0"/>
                </a:rPr>
                <a:t> </a:t>
              </a:r>
              <a:r>
                <a:rPr lang="en-US" sz="1600" dirty="0">
                  <a:solidFill>
                    <a:srgbClr val="FF0000"/>
                  </a:solidFill>
                  <a:latin typeface="Trebuchet MS" pitchFamily="34" charset="0"/>
                </a:rPr>
                <a:t>[PER Martin Luther King Jr.]</a:t>
              </a:r>
              <a:r>
                <a:rPr lang="en-US" sz="1600" dirty="0">
                  <a:latin typeface="Trebuchet MS" pitchFamily="34" charset="0"/>
                </a:rPr>
                <a:t>, </a:t>
              </a:r>
              <a:r>
                <a:rPr lang="en-US" sz="1600" dirty="0">
                  <a:solidFill>
                    <a:schemeClr val="tx1"/>
                  </a:solidFill>
                  <a:latin typeface="Trebuchet MS" pitchFamily="34" charset="0"/>
                </a:rPr>
                <a:t>finding “no persuasive evidence” to support conspiracy </a:t>
              </a:r>
              <a:r>
                <a:rPr lang="en-US" sz="1600" dirty="0" err="1" smtClean="0">
                  <a:solidFill>
                    <a:schemeClr val="tx1"/>
                  </a:solidFill>
                  <a:latin typeface="Trebuchet MS" pitchFamily="34" charset="0"/>
                </a:rPr>
                <a:t>theor,ies</a:t>
              </a:r>
              <a:r>
                <a:rPr lang="en-US" sz="1600" dirty="0" smtClean="0">
                  <a:solidFill>
                    <a:schemeClr val="tx1"/>
                  </a:solidFill>
                  <a:latin typeface="Trebuchet MS" pitchFamily="34" charset="0"/>
                </a:rPr>
                <a:t> </a:t>
              </a:r>
              <a:r>
                <a:rPr lang="en-US" sz="1600" dirty="0">
                  <a:solidFill>
                    <a:schemeClr val="tx1"/>
                  </a:solidFill>
                  <a:latin typeface="Trebuchet MS" pitchFamily="34" charset="0"/>
                </a:rPr>
                <a:t>according to department documents. </a:t>
              </a:r>
              <a:r>
                <a:rPr lang="en-US" sz="1600" dirty="0">
                  <a:solidFill>
                    <a:srgbClr val="800080"/>
                  </a:solidFill>
                  <a:latin typeface="Trebuchet MS" pitchFamily="34" charset="0"/>
                </a:rPr>
                <a:t>[ORG The House Assassinations Committee]</a:t>
              </a:r>
              <a:r>
                <a:rPr lang="en-US" sz="1600" dirty="0">
                  <a:latin typeface="Trebuchet MS" pitchFamily="34" charset="0"/>
                </a:rPr>
                <a:t> </a:t>
              </a:r>
              <a:r>
                <a:rPr lang="en-US" sz="1600" dirty="0">
                  <a:solidFill>
                    <a:schemeClr val="tx1"/>
                  </a:solidFill>
                  <a:latin typeface="Trebuchet MS" pitchFamily="34" charset="0"/>
                </a:rPr>
                <a:t>concluded in 1978 that </a:t>
              </a:r>
              <a:r>
                <a:rPr lang="en-US" sz="1600" dirty="0">
                  <a:solidFill>
                    <a:srgbClr val="FF0000"/>
                  </a:solidFill>
                  <a:latin typeface="Trebuchet MS" pitchFamily="34" charset="0"/>
                </a:rPr>
                <a:t>[PER Kennedy]</a:t>
              </a:r>
              <a:r>
                <a:rPr lang="en-US" sz="1600" dirty="0">
                  <a:latin typeface="Trebuchet MS" pitchFamily="34" charset="0"/>
                </a:rPr>
                <a:t> </a:t>
              </a:r>
              <a:r>
                <a:rPr lang="en-US" sz="1600" dirty="0">
                  <a:solidFill>
                    <a:schemeClr val="tx1"/>
                  </a:solidFill>
                  <a:latin typeface="Trebuchet MS" pitchFamily="34" charset="0"/>
                </a:rPr>
                <a:t>was “probably” assassinated as the result of a conspiracy involving a second gunman, a finding that broke from the </a:t>
              </a:r>
              <a:r>
                <a:rPr lang="en-US" sz="1600" dirty="0">
                  <a:solidFill>
                    <a:srgbClr val="800080"/>
                  </a:solidFill>
                  <a:latin typeface="Trebuchet MS" pitchFamily="34" charset="0"/>
                </a:rPr>
                <a:t>[ORG Warren Commission]</a:t>
              </a:r>
              <a:r>
                <a:rPr lang="en-US" sz="1600" dirty="0">
                  <a:solidFill>
                    <a:schemeClr val="tx1"/>
                  </a:solidFill>
                  <a:latin typeface="Trebuchet MS" pitchFamily="34" charset="0"/>
                </a:rPr>
                <a:t>'s belief that </a:t>
              </a:r>
              <a:r>
                <a:rPr lang="en-US" sz="1600" dirty="0">
                  <a:solidFill>
                    <a:srgbClr val="FF0000"/>
                  </a:solidFill>
                  <a:latin typeface="Trebuchet MS" pitchFamily="34" charset="0"/>
                </a:rPr>
                <a:t>[PER Lee Harvey Oswald]</a:t>
              </a:r>
              <a:r>
                <a:rPr lang="en-US" sz="1600" dirty="0">
                  <a:latin typeface="Trebuchet MS" pitchFamily="34" charset="0"/>
                </a:rPr>
                <a:t> </a:t>
              </a:r>
              <a:r>
                <a:rPr lang="en-US" sz="1600" dirty="0">
                  <a:solidFill>
                    <a:schemeClr val="tx1"/>
                  </a:solidFill>
                  <a:latin typeface="Trebuchet MS" pitchFamily="34" charset="0"/>
                </a:rPr>
                <a:t>acted alone in [LOC Dallas] on Nov. 22, 1963.</a:t>
              </a:r>
            </a:p>
          </p:txBody>
        </p:sp>
        <p:sp>
          <p:nvSpPr>
            <p:cNvPr id="600070" name="Text Box 6"/>
            <p:cNvSpPr txBox="1">
              <a:spLocks noChangeArrowheads="1"/>
            </p:cNvSpPr>
            <p:nvPr/>
          </p:nvSpPr>
          <p:spPr bwMode="auto">
            <a:xfrm>
              <a:off x="274" y="957"/>
              <a:ext cx="808" cy="288"/>
            </a:xfrm>
            <a:prstGeom prst="rect">
              <a:avLst/>
            </a:prstGeom>
            <a:noFill/>
            <a:ln w="9525" algn="ctr">
              <a:noFill/>
              <a:miter lim="800000"/>
              <a:headEnd/>
              <a:tailEnd/>
            </a:ln>
            <a:effectLst/>
          </p:spPr>
          <p:txBody>
            <a:bodyPr wrap="none">
              <a:spAutoFit/>
            </a:bodyPr>
            <a:lstStyle/>
            <a:p>
              <a:r>
                <a:rPr lang="en-US" sz="2000">
                  <a:solidFill>
                    <a:srgbClr val="6D6A69"/>
                  </a:solidFill>
                  <a:latin typeface="Trebuchet MS" pitchFamily="34" charset="0"/>
                </a:rPr>
                <a:t>Gold text</a:t>
              </a:r>
            </a:p>
          </p:txBody>
        </p:sp>
      </p:grpSp>
      <p:grpSp>
        <p:nvGrpSpPr>
          <p:cNvPr id="3" name="Group 18"/>
          <p:cNvGrpSpPr>
            <a:grpSpLocks/>
          </p:cNvGrpSpPr>
          <p:nvPr/>
        </p:nvGrpSpPr>
        <p:grpSpPr bwMode="auto">
          <a:xfrm>
            <a:off x="863600" y="2667000"/>
            <a:ext cx="7559675" cy="2590799"/>
            <a:chOff x="544" y="1680"/>
            <a:chExt cx="4762" cy="1632"/>
          </a:xfrm>
        </p:grpSpPr>
        <p:sp>
          <p:nvSpPr>
            <p:cNvPr id="600069" name="Rectangle 5"/>
            <p:cNvSpPr>
              <a:spLocks noChangeArrowheads="1"/>
            </p:cNvSpPr>
            <p:nvPr/>
          </p:nvSpPr>
          <p:spPr bwMode="auto">
            <a:xfrm>
              <a:off x="544" y="1680"/>
              <a:ext cx="4762" cy="1299"/>
            </a:xfrm>
            <a:prstGeom prst="rect">
              <a:avLst/>
            </a:prstGeom>
            <a:solidFill>
              <a:srgbClr val="CCFFCC"/>
            </a:solidFill>
            <a:ln w="9525" algn="ctr">
              <a:solidFill>
                <a:srgbClr val="339966"/>
              </a:solidFill>
              <a:miter lim="800000"/>
              <a:headEnd/>
              <a:tailEnd/>
            </a:ln>
            <a:effectLst/>
          </p:spPr>
          <p:txBody>
            <a:bodyPr>
              <a:spAutoFit/>
            </a:bodyPr>
            <a:lstStyle/>
            <a:p>
              <a:r>
                <a:rPr lang="en-US" sz="1600" dirty="0">
                  <a:solidFill>
                    <a:schemeClr val="tx1"/>
                  </a:solidFill>
                  <a:latin typeface="Trebuchet MS" pitchFamily="34" charset="0"/>
                </a:rPr>
                <a:t>The</a:t>
              </a:r>
              <a:r>
                <a:rPr lang="en-US" sz="1600" dirty="0">
                  <a:solidFill>
                    <a:srgbClr val="800080"/>
                  </a:solidFill>
                  <a:latin typeface="Trebuchet MS" pitchFamily="34" charset="0"/>
                </a:rPr>
                <a:t> </a:t>
              </a:r>
              <a:r>
                <a:rPr lang="en-US" sz="1600" dirty="0">
                  <a:solidFill>
                    <a:srgbClr val="2178B5"/>
                  </a:solidFill>
                  <a:latin typeface="Trebuchet MS" pitchFamily="34" charset="0"/>
                </a:rPr>
                <a:t>[MISC Justice Department]</a:t>
              </a:r>
              <a:r>
                <a:rPr lang="en-US" sz="1600" dirty="0">
                  <a:latin typeface="Trebuchet MS" pitchFamily="34" charset="0"/>
                </a:rPr>
                <a:t> </a:t>
              </a:r>
              <a:r>
                <a:rPr lang="en-US" sz="1600" dirty="0">
                  <a:solidFill>
                    <a:schemeClr val="tx1"/>
                  </a:solidFill>
                  <a:latin typeface="Trebuchet MS" pitchFamily="34" charset="0"/>
                </a:rPr>
                <a:t>has officially ended its inquiry into the assassinations of </a:t>
              </a:r>
              <a:r>
                <a:rPr lang="en-US" sz="1600" dirty="0">
                  <a:solidFill>
                    <a:srgbClr val="FF0000"/>
                  </a:solidFill>
                  <a:latin typeface="Trebuchet MS" pitchFamily="34" charset="0"/>
                </a:rPr>
                <a:t>[PER John F]. [PER Kennedy]</a:t>
              </a:r>
              <a:r>
                <a:rPr lang="en-US" sz="1600" dirty="0">
                  <a:latin typeface="Trebuchet MS" pitchFamily="34" charset="0"/>
                </a:rPr>
                <a:t> </a:t>
              </a:r>
              <a:r>
                <a:rPr lang="en-US" sz="1600" dirty="0">
                  <a:solidFill>
                    <a:schemeClr val="tx1"/>
                  </a:solidFill>
                  <a:latin typeface="Trebuchet MS" pitchFamily="34" charset="0"/>
                </a:rPr>
                <a:t>and </a:t>
              </a:r>
              <a:r>
                <a:rPr lang="en-US" sz="1600" dirty="0">
                  <a:solidFill>
                    <a:srgbClr val="FF0000"/>
                  </a:solidFill>
                  <a:latin typeface="Trebuchet MS" pitchFamily="34" charset="0"/>
                </a:rPr>
                <a:t>Martin Luther King Jr</a:t>
              </a:r>
              <a:r>
                <a:rPr lang="en-US" sz="1600" dirty="0">
                  <a:solidFill>
                    <a:schemeClr val="tx1"/>
                  </a:solidFill>
                  <a:latin typeface="Trebuchet MS" pitchFamily="34" charset="0"/>
                </a:rPr>
                <a:t>.</a:t>
              </a:r>
              <a:r>
                <a:rPr lang="en-US" sz="1600" dirty="0">
                  <a:latin typeface="Trebuchet MS" pitchFamily="34" charset="0"/>
                </a:rPr>
                <a:t>, </a:t>
              </a:r>
              <a:r>
                <a:rPr lang="en-US" sz="1600" dirty="0">
                  <a:solidFill>
                    <a:schemeClr val="tx1"/>
                  </a:solidFill>
                  <a:latin typeface="Trebuchet MS" pitchFamily="34" charset="0"/>
                </a:rPr>
                <a:t>finding “no persuasive evidence” to support conspiracy theories, according to department documents.</a:t>
              </a:r>
              <a:r>
                <a:rPr lang="en-US" sz="1600" dirty="0">
                  <a:latin typeface="Trebuchet MS" pitchFamily="34" charset="0"/>
                </a:rPr>
                <a:t> </a:t>
              </a:r>
              <a:r>
                <a:rPr lang="en-US" sz="1600" dirty="0">
                  <a:solidFill>
                    <a:srgbClr val="800080"/>
                  </a:solidFill>
                  <a:latin typeface="Trebuchet MS" pitchFamily="34" charset="0"/>
                </a:rPr>
                <a:t>[ORG The House Assassinations Committee]</a:t>
              </a:r>
              <a:r>
                <a:rPr lang="en-US" sz="1600" dirty="0">
                  <a:latin typeface="Trebuchet MS" pitchFamily="34" charset="0"/>
                </a:rPr>
                <a:t> </a:t>
              </a:r>
              <a:r>
                <a:rPr lang="en-US" sz="1600" dirty="0">
                  <a:solidFill>
                    <a:schemeClr val="tx1"/>
                  </a:solidFill>
                  <a:latin typeface="Trebuchet MS" pitchFamily="34" charset="0"/>
                </a:rPr>
                <a:t>concluded in 1978 that </a:t>
              </a:r>
              <a:r>
                <a:rPr lang="en-US" sz="1600" dirty="0">
                  <a:solidFill>
                    <a:srgbClr val="FF0000"/>
                  </a:solidFill>
                  <a:latin typeface="Trebuchet MS" pitchFamily="34" charset="0"/>
                </a:rPr>
                <a:t>[PER Kennedy]</a:t>
              </a:r>
              <a:r>
                <a:rPr lang="en-US" sz="1600" dirty="0">
                  <a:latin typeface="Trebuchet MS" pitchFamily="34" charset="0"/>
                </a:rPr>
                <a:t> </a:t>
              </a:r>
              <a:r>
                <a:rPr lang="en-US" sz="1600" dirty="0">
                  <a:solidFill>
                    <a:schemeClr val="tx1"/>
                  </a:solidFill>
                  <a:latin typeface="Trebuchet MS" pitchFamily="34" charset="0"/>
                </a:rPr>
                <a:t>was “probably” assassinated as the result of a conspiracy involving a second gunman, a finding that broke from the</a:t>
              </a:r>
              <a:r>
                <a:rPr lang="en-US" sz="1600" dirty="0">
                  <a:latin typeface="Trebuchet MS" pitchFamily="34" charset="0"/>
                </a:rPr>
                <a:t> </a:t>
              </a:r>
              <a:r>
                <a:rPr lang="en-US" sz="1600" dirty="0">
                  <a:solidFill>
                    <a:srgbClr val="800080"/>
                  </a:solidFill>
                  <a:latin typeface="Trebuchet MS" pitchFamily="34" charset="0"/>
                </a:rPr>
                <a:t>[ORG Warren Commission's]</a:t>
              </a:r>
              <a:r>
                <a:rPr lang="en-US" sz="1600" dirty="0">
                  <a:latin typeface="Trebuchet MS" pitchFamily="34" charset="0"/>
                </a:rPr>
                <a:t> </a:t>
              </a:r>
              <a:r>
                <a:rPr lang="en-US" sz="1600" dirty="0">
                  <a:solidFill>
                    <a:schemeClr val="tx1"/>
                  </a:solidFill>
                  <a:latin typeface="Trebuchet MS" pitchFamily="34" charset="0"/>
                </a:rPr>
                <a:t>belief that </a:t>
              </a:r>
              <a:r>
                <a:rPr lang="en-US" sz="1600" dirty="0">
                  <a:solidFill>
                    <a:srgbClr val="FF0000"/>
                  </a:solidFill>
                  <a:latin typeface="Trebuchet MS" pitchFamily="34" charset="0"/>
                </a:rPr>
                <a:t>[PER Lee Harvey Oswald]</a:t>
              </a:r>
              <a:r>
                <a:rPr lang="en-US" sz="1600" dirty="0">
                  <a:latin typeface="Trebuchet MS" pitchFamily="34" charset="0"/>
                </a:rPr>
                <a:t> </a:t>
              </a:r>
              <a:r>
                <a:rPr lang="en-US" sz="1600" dirty="0">
                  <a:solidFill>
                    <a:schemeClr val="tx1"/>
                  </a:solidFill>
                  <a:latin typeface="Trebuchet MS" pitchFamily="34" charset="0"/>
                </a:rPr>
                <a:t>acted alone in </a:t>
              </a:r>
              <a:r>
                <a:rPr lang="en-US" sz="1600" dirty="0">
                  <a:solidFill>
                    <a:srgbClr val="2C8C5A"/>
                  </a:solidFill>
                  <a:latin typeface="Trebuchet MS" pitchFamily="34" charset="0"/>
                </a:rPr>
                <a:t>[LOC Dallas]</a:t>
              </a:r>
              <a:r>
                <a:rPr lang="en-US" sz="1600" dirty="0">
                  <a:latin typeface="Trebuchet MS" pitchFamily="34" charset="0"/>
                </a:rPr>
                <a:t> </a:t>
              </a:r>
              <a:r>
                <a:rPr lang="en-US" sz="1600" dirty="0">
                  <a:solidFill>
                    <a:schemeClr val="tx1"/>
                  </a:solidFill>
                  <a:latin typeface="Trebuchet MS" pitchFamily="34" charset="0"/>
                </a:rPr>
                <a:t>on Nov. 22, 1963.</a:t>
              </a:r>
            </a:p>
          </p:txBody>
        </p:sp>
        <p:sp>
          <p:nvSpPr>
            <p:cNvPr id="600071" name="Text Box 7"/>
            <p:cNvSpPr txBox="1">
              <a:spLocks noChangeArrowheads="1"/>
            </p:cNvSpPr>
            <p:nvPr/>
          </p:nvSpPr>
          <p:spPr bwMode="auto">
            <a:xfrm>
              <a:off x="544" y="3024"/>
              <a:ext cx="1318" cy="288"/>
            </a:xfrm>
            <a:prstGeom prst="rect">
              <a:avLst/>
            </a:prstGeom>
            <a:noFill/>
            <a:ln w="9525" algn="ctr">
              <a:noFill/>
              <a:miter lim="800000"/>
              <a:headEnd/>
              <a:tailEnd/>
            </a:ln>
            <a:effectLst/>
          </p:spPr>
          <p:txBody>
            <a:bodyPr wrap="none">
              <a:spAutoFit/>
            </a:bodyPr>
            <a:lstStyle/>
            <a:p>
              <a:r>
                <a:rPr lang="en-US" sz="2000" dirty="0">
                  <a:solidFill>
                    <a:srgbClr val="6D6A69"/>
                  </a:solidFill>
                  <a:latin typeface="Trebuchet MS" pitchFamily="34" charset="0"/>
                </a:rPr>
                <a:t>NER-tagged text</a:t>
              </a:r>
            </a:p>
          </p:txBody>
        </p:sp>
      </p:grpSp>
      <p:grpSp>
        <p:nvGrpSpPr>
          <p:cNvPr id="4" name="Group 16"/>
          <p:cNvGrpSpPr>
            <a:grpSpLocks/>
          </p:cNvGrpSpPr>
          <p:nvPr/>
        </p:nvGrpSpPr>
        <p:grpSpPr bwMode="auto">
          <a:xfrm>
            <a:off x="3195638" y="4811712"/>
            <a:ext cx="4848224" cy="1268413"/>
            <a:chOff x="2013" y="3328"/>
            <a:chExt cx="3054" cy="799"/>
          </a:xfrm>
        </p:grpSpPr>
        <p:sp>
          <p:nvSpPr>
            <p:cNvPr id="600072" name="Text Box 8"/>
            <p:cNvSpPr txBox="1">
              <a:spLocks noChangeArrowheads="1"/>
            </p:cNvSpPr>
            <p:nvPr/>
          </p:nvSpPr>
          <p:spPr bwMode="auto">
            <a:xfrm>
              <a:off x="2013" y="3797"/>
              <a:ext cx="3054" cy="330"/>
            </a:xfrm>
            <a:prstGeom prst="rect">
              <a:avLst/>
            </a:prstGeom>
            <a:solidFill>
              <a:srgbClr val="FFCC99"/>
            </a:solidFill>
            <a:ln w="9525" algn="ctr">
              <a:solidFill>
                <a:srgbClr val="FF9900"/>
              </a:solidFill>
              <a:miter lim="800000"/>
              <a:headEnd/>
              <a:tailEnd/>
            </a:ln>
            <a:effectLst/>
          </p:spPr>
          <p:txBody>
            <a:bodyPr wrap="none">
              <a:spAutoFit/>
            </a:bodyPr>
            <a:lstStyle/>
            <a:p>
              <a:r>
                <a:rPr lang="en-US" sz="2800" dirty="0">
                  <a:latin typeface="Trebuchet MS" pitchFamily="34" charset="0"/>
                </a:rPr>
                <a:t>F-Measure: Precision/Recall</a:t>
              </a:r>
            </a:p>
          </p:txBody>
        </p:sp>
        <p:sp>
          <p:nvSpPr>
            <p:cNvPr id="600075" name="AutoShape 11"/>
            <p:cNvSpPr>
              <a:spLocks noChangeArrowheads="1"/>
            </p:cNvSpPr>
            <p:nvPr/>
          </p:nvSpPr>
          <p:spPr bwMode="auto">
            <a:xfrm>
              <a:off x="3006" y="3328"/>
              <a:ext cx="629" cy="360"/>
            </a:xfrm>
            <a:prstGeom prst="downArrow">
              <a:avLst>
                <a:gd name="adj1" fmla="val 50000"/>
                <a:gd name="adj2" fmla="val 25000"/>
              </a:avLst>
            </a:prstGeom>
            <a:solidFill>
              <a:srgbClr val="C0C0C0"/>
            </a:solidFill>
            <a:ln w="9525" algn="ctr">
              <a:solidFill>
                <a:schemeClr val="tx1"/>
              </a:solidFill>
              <a:miter lim="800000"/>
              <a:headEnd/>
              <a:tailEnd/>
            </a:ln>
            <a:effectLst/>
          </p:spPr>
          <p:txBody>
            <a:bodyPr anchor="ctr">
              <a:spAutoFit/>
            </a:bodyPr>
            <a:lstStyle/>
            <a:p>
              <a:endParaRPr lang="en-US"/>
            </a:p>
          </p:txBody>
        </p:sp>
      </p:grpSp>
      <p:sp>
        <p:nvSpPr>
          <p:cNvPr id="600077" name="AutoShape 13"/>
          <p:cNvSpPr>
            <a:spLocks noChangeArrowheads="1"/>
          </p:cNvSpPr>
          <p:nvPr/>
        </p:nvSpPr>
        <p:spPr bwMode="auto">
          <a:xfrm>
            <a:off x="1447800" y="1001712"/>
            <a:ext cx="1997075" cy="1284288"/>
          </a:xfrm>
          <a:prstGeom prst="wedgeRectCallout">
            <a:avLst>
              <a:gd name="adj1" fmla="val -3495"/>
              <a:gd name="adj2" fmla="val 83130"/>
            </a:avLst>
          </a:prstGeom>
          <a:solidFill>
            <a:srgbClr val="DDDDDD"/>
          </a:solidFill>
          <a:ln w="9525" algn="ctr">
            <a:solidFill>
              <a:schemeClr val="tx1"/>
            </a:solidFill>
            <a:miter lim="800000"/>
            <a:headEnd/>
            <a:tailEnd/>
          </a:ln>
          <a:effectLst/>
        </p:spPr>
        <p:txBody>
          <a:bodyPr/>
          <a:lstStyle/>
          <a:p>
            <a:r>
              <a:rPr lang="en-US" sz="1800" dirty="0">
                <a:solidFill>
                  <a:srgbClr val="6D6A69"/>
                </a:solidFill>
                <a:latin typeface="Trebuchet MS" pitchFamily="34" charset="0"/>
              </a:rPr>
              <a:t>Wrong label and segmentation error</a:t>
            </a:r>
          </a:p>
        </p:txBody>
      </p:sp>
      <p:sp>
        <p:nvSpPr>
          <p:cNvPr id="600078" name="AutoShape 14"/>
          <p:cNvSpPr>
            <a:spLocks noChangeArrowheads="1"/>
          </p:cNvSpPr>
          <p:nvPr/>
        </p:nvSpPr>
        <p:spPr bwMode="auto">
          <a:xfrm>
            <a:off x="3581400" y="1487487"/>
            <a:ext cx="2282825" cy="569913"/>
          </a:xfrm>
          <a:prstGeom prst="wedgeRectCallout">
            <a:avLst>
              <a:gd name="adj1" fmla="val -8556"/>
              <a:gd name="adj2" fmla="val 209611"/>
            </a:avLst>
          </a:prstGeom>
          <a:solidFill>
            <a:srgbClr val="DDDDDD"/>
          </a:solidFill>
          <a:ln w="9525" algn="ctr">
            <a:solidFill>
              <a:schemeClr val="tx1"/>
            </a:solidFill>
            <a:miter lim="800000"/>
            <a:headEnd/>
            <a:tailEnd/>
          </a:ln>
          <a:effectLst/>
        </p:spPr>
        <p:txBody>
          <a:bodyPr/>
          <a:lstStyle/>
          <a:p>
            <a:r>
              <a:rPr lang="en-US" sz="1800" dirty="0" smtClean="0">
                <a:solidFill>
                  <a:srgbClr val="6D6A69"/>
                </a:solidFill>
                <a:latin typeface="Trebuchet MS" pitchFamily="34" charset="0"/>
              </a:rPr>
              <a:t>Segmentation </a:t>
            </a:r>
            <a:r>
              <a:rPr lang="en-US" sz="1800" dirty="0">
                <a:solidFill>
                  <a:srgbClr val="6D6A69"/>
                </a:solidFill>
                <a:latin typeface="Trebuchet MS" pitchFamily="34" charset="0"/>
              </a:rPr>
              <a:t>error</a:t>
            </a:r>
          </a:p>
        </p:txBody>
      </p:sp>
      <p:sp>
        <p:nvSpPr>
          <p:cNvPr id="600079" name="AutoShape 15"/>
          <p:cNvSpPr>
            <a:spLocks noChangeArrowheads="1"/>
          </p:cNvSpPr>
          <p:nvPr/>
        </p:nvSpPr>
        <p:spPr bwMode="auto">
          <a:xfrm>
            <a:off x="6527800" y="1752600"/>
            <a:ext cx="1854200" cy="571500"/>
          </a:xfrm>
          <a:prstGeom prst="wedgeRectCallout">
            <a:avLst>
              <a:gd name="adj1" fmla="val -11130"/>
              <a:gd name="adj2" fmla="val 159167"/>
            </a:avLst>
          </a:prstGeom>
          <a:solidFill>
            <a:srgbClr val="DDDDDD"/>
          </a:solidFill>
          <a:ln w="9525" algn="ctr">
            <a:solidFill>
              <a:schemeClr val="tx1"/>
            </a:solidFill>
            <a:miter lim="800000"/>
            <a:headEnd/>
            <a:tailEnd/>
          </a:ln>
          <a:effectLst/>
        </p:spPr>
        <p:txBody>
          <a:bodyPr/>
          <a:lstStyle/>
          <a:p>
            <a:r>
              <a:rPr lang="en-US" sz="1800" dirty="0">
                <a:solidFill>
                  <a:srgbClr val="6D6A69"/>
                </a:solidFill>
                <a:latin typeface="Trebuchet MS" pitchFamily="34" charset="0"/>
              </a:rPr>
              <a:t>Missed this one</a:t>
            </a:r>
          </a:p>
        </p:txBody>
      </p:sp>
      <p:sp>
        <p:nvSpPr>
          <p:cNvPr id="16" name="Rectangle 4"/>
          <p:cNvSpPr txBox="1">
            <a:spLocks noChangeArrowheads="1"/>
          </p:cNvSpPr>
          <p:nvPr/>
        </p:nvSpPr>
        <p:spPr>
          <a:xfrm>
            <a:off x="434975" y="71438"/>
            <a:ext cx="8023225" cy="9953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smtClean="0">
                <a:solidFill>
                  <a:srgbClr val="FF7600"/>
                </a:solidFill>
                <a:latin typeface="+mj-lt"/>
                <a:ea typeface="+mj-ea"/>
                <a:cs typeface="+mj-cs"/>
              </a:rPr>
              <a:t>Scoring</a:t>
            </a:r>
            <a:endParaRPr kumimoji="0" lang="en-US" sz="3200" b="1" i="0" u="none" strike="noStrike" kern="0" cap="none" spc="0" normalizeH="0" baseline="0" noProof="0" dirty="0">
              <a:ln>
                <a:noFill/>
              </a:ln>
              <a:solidFill>
                <a:srgbClr val="FF7600"/>
              </a:solidFill>
              <a:effectLst/>
              <a:uLnTx/>
              <a:uFillTx/>
              <a:latin typeface="+mj-lt"/>
              <a:ea typeface="+mj-ea"/>
              <a:cs typeface="+mj-cs"/>
            </a:endParaRPr>
          </a:p>
        </p:txBody>
      </p:sp>
      <p:sp>
        <p:nvSpPr>
          <p:cNvPr id="15" name="TextBox 1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0077"/>
                                        </p:tgtEl>
                                        <p:attrNameLst>
                                          <p:attrName>style.visibility</p:attrName>
                                        </p:attrNameLst>
                                      </p:cBhvr>
                                      <p:to>
                                        <p:strVal val="visible"/>
                                      </p:to>
                                    </p:set>
                                    <p:animEffect transition="in" filter="checkerboard(across)">
                                      <p:cBhvr>
                                        <p:cTn id="17" dur="500"/>
                                        <p:tgtEl>
                                          <p:spTgt spid="60007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0078"/>
                                        </p:tgtEl>
                                        <p:attrNameLst>
                                          <p:attrName>style.visibility</p:attrName>
                                        </p:attrNameLst>
                                      </p:cBhvr>
                                      <p:to>
                                        <p:strVal val="visible"/>
                                      </p:to>
                                    </p:set>
                                    <p:animEffect transition="in" filter="checkerboard(across)">
                                      <p:cBhvr>
                                        <p:cTn id="22" dur="500"/>
                                        <p:tgtEl>
                                          <p:spTgt spid="60007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00079"/>
                                        </p:tgtEl>
                                        <p:attrNameLst>
                                          <p:attrName>style.visibility</p:attrName>
                                        </p:attrNameLst>
                                      </p:cBhvr>
                                      <p:to>
                                        <p:strVal val="visible"/>
                                      </p:to>
                                    </p:set>
                                    <p:animEffect transition="in" filter="checkerboard(across)">
                                      <p:cBhvr>
                                        <p:cTn id="27" dur="500"/>
                                        <p:tgtEl>
                                          <p:spTgt spid="60007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7" grpId="0" animBg="1"/>
      <p:bldP spid="600078" grpId="0" animBg="1"/>
      <p:bldP spid="6000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body" idx="1"/>
          </p:nvPr>
        </p:nvSpPr>
        <p:spPr>
          <a:xfrm>
            <a:off x="434975" y="1598612"/>
            <a:ext cx="7988300" cy="4421188"/>
          </a:xfrm>
        </p:spPr>
        <p:txBody>
          <a:bodyPr/>
          <a:lstStyle/>
          <a:p>
            <a:pPr marL="412750" indent="-400050">
              <a:lnSpc>
                <a:spcPct val="90000"/>
              </a:lnSpc>
              <a:buFontTx/>
              <a:buChar char="•"/>
            </a:pPr>
            <a:r>
              <a:rPr lang="en-US" sz="2400" b="0" dirty="0"/>
              <a:t>F-scores ranked by tag type:</a:t>
            </a:r>
          </a:p>
          <a:p>
            <a:pPr marL="1250950" lvl="2" indent="-323850">
              <a:lnSpc>
                <a:spcPct val="90000"/>
              </a:lnSpc>
              <a:buFontTx/>
              <a:buNone/>
            </a:pPr>
            <a:r>
              <a:rPr lang="en-US" sz="2000" b="1" dirty="0">
                <a:solidFill>
                  <a:schemeClr val="accent1"/>
                </a:solidFill>
              </a:rPr>
              <a:t>PER  &gt; LOC &gt; ORG &gt; MISC</a:t>
            </a:r>
          </a:p>
          <a:p>
            <a:pPr marL="412750" indent="-400050">
              <a:lnSpc>
                <a:spcPct val="90000"/>
              </a:lnSpc>
              <a:buFontTx/>
              <a:buChar char="•"/>
            </a:pPr>
            <a:endParaRPr lang="en-US" sz="2000" dirty="0">
              <a:solidFill>
                <a:schemeClr val="accent2"/>
              </a:solidFill>
            </a:endParaRPr>
          </a:p>
          <a:p>
            <a:pPr marL="412750" indent="-400050">
              <a:lnSpc>
                <a:spcPct val="90000"/>
              </a:lnSpc>
              <a:buFontTx/>
              <a:buChar char="•"/>
            </a:pPr>
            <a:r>
              <a:rPr lang="en-US" sz="2400" b="0" dirty="0"/>
              <a:t>[PER] and [LOC] are most robust categories across different document collections.</a:t>
            </a:r>
          </a:p>
          <a:p>
            <a:pPr marL="412750" indent="-400050">
              <a:lnSpc>
                <a:spcPct val="90000"/>
              </a:lnSpc>
              <a:buFontTx/>
              <a:buChar char="•"/>
            </a:pPr>
            <a:r>
              <a:rPr lang="en-US" sz="2400" b="0" dirty="0"/>
              <a:t>[MISC] and [ORG] are highly dependent on the corpus and subject domain.</a:t>
            </a:r>
          </a:p>
          <a:p>
            <a:pPr marL="412750" indent="-400050">
              <a:lnSpc>
                <a:spcPct val="90000"/>
              </a:lnSpc>
              <a:buFontTx/>
              <a:buChar char="•"/>
            </a:pPr>
            <a:r>
              <a:rPr lang="en-US" sz="2400" b="0" dirty="0"/>
              <a:t>Training on a corpus for one purpose cannot be reused on a different corpus without a degradation in performance.</a:t>
            </a:r>
          </a:p>
          <a:p>
            <a:pPr marL="412750" indent="-400050">
              <a:lnSpc>
                <a:spcPct val="90000"/>
              </a:lnSpc>
            </a:pPr>
            <a:endParaRPr lang="en-US" sz="2400" b="0" dirty="0"/>
          </a:p>
        </p:txBody>
      </p:sp>
      <p:sp>
        <p:nvSpPr>
          <p:cNvPr id="4" name="Rectangle 3"/>
          <p:cNvSpPr/>
          <p:nvPr/>
        </p:nvSpPr>
        <p:spPr>
          <a:xfrm>
            <a:off x="590675" y="558225"/>
            <a:ext cx="3842719" cy="584775"/>
          </a:xfrm>
          <a:prstGeom prst="rect">
            <a:avLst/>
          </a:prstGeom>
        </p:spPr>
        <p:txBody>
          <a:bodyPr wrap="none">
            <a:spAutoFit/>
          </a:bodyPr>
          <a:lstStyle/>
          <a:p>
            <a:r>
              <a:rPr lang="en-US" kern="0" dirty="0" smtClean="0">
                <a:solidFill>
                  <a:srgbClr val="FF7600"/>
                </a:solidFill>
              </a:rPr>
              <a:t>Some outcomes</a:t>
            </a:r>
            <a:endParaRPr lang="en-US" dirty="0"/>
          </a:p>
        </p:txBody>
      </p:sp>
      <p:sp>
        <p:nvSpPr>
          <p:cNvPr id="5" name="TextBox 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3"/>
          <p:cNvSpPr>
            <a:spLocks noGrp="1" noChangeArrowheads="1"/>
          </p:cNvSpPr>
          <p:nvPr>
            <p:ph type="body" idx="4294967295"/>
          </p:nvPr>
        </p:nvSpPr>
        <p:spPr>
          <a:xfrm>
            <a:off x="149225" y="1143000"/>
            <a:ext cx="8851900" cy="4849813"/>
          </a:xfrm>
        </p:spPr>
        <p:txBody>
          <a:bodyPr lIns="91440" tIns="45720" rIns="91440" bIns="45720"/>
          <a:lstStyle/>
          <a:p>
            <a:pPr marL="342900" indent="-342900">
              <a:lnSpc>
                <a:spcPct val="90000"/>
              </a:lnSpc>
            </a:pPr>
            <a:r>
              <a:rPr lang="en-US" sz="2000" b="1" dirty="0">
                <a:solidFill>
                  <a:schemeClr val="accent1"/>
                </a:solidFill>
              </a:rPr>
              <a:t>Tag definitions</a:t>
            </a:r>
          </a:p>
          <a:p>
            <a:pPr marL="742950" lvl="1" indent="-285750">
              <a:lnSpc>
                <a:spcPct val="90000"/>
              </a:lnSpc>
            </a:pPr>
            <a:r>
              <a:rPr lang="en-US" sz="2000" b="0" dirty="0"/>
              <a:t>Only four categories are defined: </a:t>
            </a:r>
            <a:r>
              <a:rPr lang="en-US" sz="2000" b="0" dirty="0">
                <a:solidFill>
                  <a:srgbClr val="0033CC"/>
                </a:solidFill>
              </a:rPr>
              <a:t>[MISC</a:t>
            </a:r>
            <a:r>
              <a:rPr lang="en-US" sz="2000" b="0" dirty="0" smtClean="0">
                <a:solidFill>
                  <a:srgbClr val="0033CC"/>
                </a:solidFill>
              </a:rPr>
              <a:t>]</a:t>
            </a:r>
            <a:r>
              <a:rPr lang="en-US" sz="2000" b="0" dirty="0" smtClean="0"/>
              <a:t>, </a:t>
            </a:r>
            <a:r>
              <a:rPr lang="en-US" sz="2000" b="0" dirty="0">
                <a:solidFill>
                  <a:srgbClr val="800080"/>
                </a:solidFill>
              </a:rPr>
              <a:t>[ORG</a:t>
            </a:r>
            <a:r>
              <a:rPr lang="en-US" sz="2000" b="0" dirty="0" smtClean="0">
                <a:solidFill>
                  <a:srgbClr val="800080"/>
                </a:solidFill>
              </a:rPr>
              <a:t>]</a:t>
            </a:r>
            <a:r>
              <a:rPr lang="en-US" sz="2000" b="0" dirty="0" smtClean="0"/>
              <a:t>, </a:t>
            </a:r>
            <a:r>
              <a:rPr lang="en-US" sz="2000" b="0" dirty="0">
                <a:solidFill>
                  <a:srgbClr val="FF0000"/>
                </a:solidFill>
              </a:rPr>
              <a:t>[PER</a:t>
            </a:r>
            <a:r>
              <a:rPr lang="en-US" sz="2000" b="0" dirty="0" smtClean="0">
                <a:solidFill>
                  <a:srgbClr val="FF0000"/>
                </a:solidFill>
              </a:rPr>
              <a:t>]</a:t>
            </a:r>
            <a:r>
              <a:rPr lang="en-US" sz="2000" b="0" dirty="0" smtClean="0"/>
              <a:t>, </a:t>
            </a:r>
            <a:r>
              <a:rPr lang="en-US" sz="2000" b="0" dirty="0">
                <a:solidFill>
                  <a:srgbClr val="339933"/>
                </a:solidFill>
              </a:rPr>
              <a:t>[LOC]</a:t>
            </a:r>
          </a:p>
          <a:p>
            <a:pPr marL="742950" lvl="1" indent="-285750">
              <a:lnSpc>
                <a:spcPct val="90000"/>
              </a:lnSpc>
            </a:pPr>
            <a:r>
              <a:rPr lang="en-US" sz="2000" b="0" dirty="0">
                <a:solidFill>
                  <a:srgbClr val="0033CC"/>
                </a:solidFill>
              </a:rPr>
              <a:t>[MISC]</a:t>
            </a:r>
            <a:r>
              <a:rPr lang="en-US" sz="2000" b="0" dirty="0"/>
              <a:t> – is a grab bag.</a:t>
            </a:r>
          </a:p>
          <a:p>
            <a:pPr marL="742950" lvl="1" indent="-285750">
              <a:lnSpc>
                <a:spcPct val="90000"/>
              </a:lnSpc>
            </a:pPr>
            <a:r>
              <a:rPr lang="en-US" sz="2000" b="0" dirty="0">
                <a:solidFill>
                  <a:srgbClr val="800080"/>
                </a:solidFill>
              </a:rPr>
              <a:t>[ORG]</a:t>
            </a:r>
            <a:r>
              <a:rPr lang="en-US" sz="2000" b="0" dirty="0"/>
              <a:t> </a:t>
            </a:r>
            <a:endParaRPr lang="en-US" sz="2000" b="0" dirty="0" smtClean="0"/>
          </a:p>
          <a:p>
            <a:pPr marL="1201738" lvl="2" indent="-285750">
              <a:lnSpc>
                <a:spcPct val="90000"/>
              </a:lnSpc>
            </a:pPr>
            <a:r>
              <a:rPr lang="en-US" sz="1800" dirty="0" smtClean="0"/>
              <a:t>D</a:t>
            </a:r>
            <a:r>
              <a:rPr lang="en-US" sz="1800" b="0" dirty="0" smtClean="0"/>
              <a:t>oesn’t </a:t>
            </a:r>
            <a:r>
              <a:rPr lang="en-US" sz="1800" b="0" dirty="0"/>
              <a:t>have a librarian’s definition</a:t>
            </a:r>
            <a:r>
              <a:rPr lang="en-US" sz="1800" b="0" dirty="0" smtClean="0"/>
              <a:t>.</a:t>
            </a:r>
          </a:p>
          <a:p>
            <a:pPr marL="1201738" lvl="2" indent="-285750">
              <a:lnSpc>
                <a:spcPct val="90000"/>
              </a:lnSpc>
            </a:pPr>
            <a:r>
              <a:rPr lang="en-US" sz="1800" dirty="0" smtClean="0"/>
              <a:t>Has no predictable structure. </a:t>
            </a:r>
            <a:endParaRPr lang="en-US" sz="1800" b="0" dirty="0"/>
          </a:p>
          <a:p>
            <a:pPr marL="342900" indent="-342900">
              <a:lnSpc>
                <a:spcPct val="90000"/>
              </a:lnSpc>
            </a:pPr>
            <a:r>
              <a:rPr lang="en-US" sz="2000" b="1" dirty="0">
                <a:solidFill>
                  <a:schemeClr val="accent1"/>
                </a:solidFill>
              </a:rPr>
              <a:t>Names with internal </a:t>
            </a:r>
            <a:r>
              <a:rPr lang="en-US" sz="2000" b="1" dirty="0" smtClean="0">
                <a:solidFill>
                  <a:schemeClr val="accent1"/>
                </a:solidFill>
              </a:rPr>
              <a:t>structure</a:t>
            </a:r>
          </a:p>
          <a:p>
            <a:pPr marL="742950" lvl="1" indent="-285750">
              <a:lnSpc>
                <a:spcPct val="90000"/>
              </a:lnSpc>
            </a:pPr>
            <a:r>
              <a:rPr lang="en-US" sz="2000" b="0" dirty="0"/>
              <a:t>Advisory Committee on Appellate Rules of the Judicial Conference of the United States </a:t>
            </a:r>
          </a:p>
          <a:p>
            <a:pPr marL="1143000" lvl="2" indent="-228600">
              <a:lnSpc>
                <a:spcPct val="90000"/>
              </a:lnSpc>
            </a:pPr>
            <a:r>
              <a:rPr lang="en-US" sz="1800" b="0" dirty="0" smtClean="0">
                <a:solidFill>
                  <a:srgbClr val="800080"/>
                </a:solidFill>
              </a:rPr>
              <a:t>[</a:t>
            </a:r>
            <a:r>
              <a:rPr lang="en-US" sz="1800" b="0" dirty="0">
                <a:solidFill>
                  <a:srgbClr val="800080"/>
                </a:solidFill>
              </a:rPr>
              <a:t>ORG Advisory Committee] </a:t>
            </a:r>
            <a:r>
              <a:rPr lang="en-US" sz="1800" b="0" dirty="0"/>
              <a:t>on</a:t>
            </a:r>
            <a:r>
              <a:rPr lang="en-US" sz="1800" b="0" dirty="0">
                <a:solidFill>
                  <a:srgbClr val="800080"/>
                </a:solidFill>
              </a:rPr>
              <a:t> </a:t>
            </a:r>
            <a:r>
              <a:rPr lang="en-US" sz="1800" b="0" dirty="0">
                <a:solidFill>
                  <a:srgbClr val="0033CC"/>
                </a:solidFill>
              </a:rPr>
              <a:t>[MISC Appellate Rules]</a:t>
            </a:r>
            <a:r>
              <a:rPr lang="en-US" sz="1800" b="0" dirty="0">
                <a:solidFill>
                  <a:srgbClr val="800080"/>
                </a:solidFill>
              </a:rPr>
              <a:t> </a:t>
            </a:r>
            <a:r>
              <a:rPr lang="en-US" sz="1800" b="0" dirty="0"/>
              <a:t>of the</a:t>
            </a:r>
            <a:r>
              <a:rPr lang="en-US" sz="1800" b="0" dirty="0">
                <a:solidFill>
                  <a:srgbClr val="800080"/>
                </a:solidFill>
              </a:rPr>
              <a:t> [ORG Judicial Conference] </a:t>
            </a:r>
            <a:r>
              <a:rPr lang="en-US" sz="1800" b="0" dirty="0"/>
              <a:t>of the </a:t>
            </a:r>
            <a:r>
              <a:rPr lang="en-US" sz="1800" b="0" dirty="0">
                <a:solidFill>
                  <a:srgbClr val="339933"/>
                </a:solidFill>
              </a:rPr>
              <a:t>[LOC United States </a:t>
            </a:r>
            <a:r>
              <a:rPr lang="en-US" sz="1800" b="0" dirty="0" smtClean="0">
                <a:solidFill>
                  <a:srgbClr val="339933"/>
                </a:solidFill>
              </a:rPr>
              <a:t>]</a:t>
            </a:r>
            <a:r>
              <a:rPr lang="en-US" sz="1800" dirty="0" smtClean="0">
                <a:solidFill>
                  <a:srgbClr val="339933"/>
                </a:solidFill>
              </a:rPr>
              <a:t> </a:t>
            </a:r>
          </a:p>
          <a:p>
            <a:pPr marL="742950" lvl="1" indent="-285750">
              <a:lnSpc>
                <a:spcPct val="90000"/>
              </a:lnSpc>
            </a:pPr>
            <a:r>
              <a:rPr lang="en-US" sz="2000" b="0" dirty="0"/>
              <a:t>Trustees of Wheaton Seminary</a:t>
            </a:r>
          </a:p>
          <a:p>
            <a:pPr marL="742950" lvl="1" indent="-285750">
              <a:lnSpc>
                <a:spcPct val="90000"/>
              </a:lnSpc>
            </a:pPr>
            <a:r>
              <a:rPr lang="en-US" sz="2000" b="0" dirty="0" smtClean="0"/>
              <a:t>Fred </a:t>
            </a:r>
            <a:r>
              <a:rPr lang="en-US" sz="2000" b="0" dirty="0"/>
              <a:t>Steiner Papers </a:t>
            </a:r>
          </a:p>
          <a:p>
            <a:pPr marL="742950" lvl="1" indent="-285750">
              <a:lnSpc>
                <a:spcPct val="90000"/>
              </a:lnSpc>
            </a:pPr>
            <a:r>
              <a:rPr lang="en-US" sz="2000" b="0" dirty="0"/>
              <a:t>L. Tom Perry Special Collections </a:t>
            </a:r>
          </a:p>
          <a:p>
            <a:pPr marL="742950" lvl="1" indent="-285750">
              <a:lnSpc>
                <a:spcPct val="90000"/>
              </a:lnSpc>
            </a:pPr>
            <a:endParaRPr lang="en-US" sz="2000" b="0" dirty="0"/>
          </a:p>
          <a:p>
            <a:pPr marL="1143000" lvl="2" indent="-228600">
              <a:lnSpc>
                <a:spcPct val="90000"/>
              </a:lnSpc>
              <a:buFontTx/>
              <a:buNone/>
            </a:pPr>
            <a:endParaRPr lang="en-US" sz="2000" dirty="0">
              <a:solidFill>
                <a:srgbClr val="2178B5"/>
              </a:solidFill>
            </a:endParaRPr>
          </a:p>
        </p:txBody>
      </p:sp>
      <p:sp>
        <p:nvSpPr>
          <p:cNvPr id="4" name="Rectangle 3"/>
          <p:cNvSpPr/>
          <p:nvPr/>
        </p:nvSpPr>
        <p:spPr>
          <a:xfrm>
            <a:off x="152400" y="381000"/>
            <a:ext cx="4905510" cy="584775"/>
          </a:xfrm>
          <a:prstGeom prst="rect">
            <a:avLst/>
          </a:prstGeom>
        </p:spPr>
        <p:txBody>
          <a:bodyPr wrap="none">
            <a:spAutoFit/>
          </a:bodyPr>
          <a:lstStyle/>
          <a:p>
            <a:r>
              <a:rPr lang="en-US" kern="0" dirty="0" smtClean="0">
                <a:solidFill>
                  <a:srgbClr val="FF7600"/>
                </a:solidFill>
              </a:rPr>
              <a:t>Issues with tagging </a:t>
            </a:r>
            <a:endParaRPr lang="en-US" dirty="0"/>
          </a:p>
        </p:txBody>
      </p:sp>
      <p:sp>
        <p:nvSpPr>
          <p:cNvPr id="5" name="TextBox 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5554">
                                            <p:txEl>
                                              <p:pRg st="0" end="0"/>
                                            </p:txEl>
                                          </p:spTgt>
                                        </p:tgtEl>
                                        <p:attrNameLst>
                                          <p:attrName>style.visibility</p:attrName>
                                        </p:attrNameLst>
                                      </p:cBhvr>
                                      <p:to>
                                        <p:strVal val="visible"/>
                                      </p:to>
                                    </p:set>
                                    <p:animEffect transition="in" filter="checkerboard(across)">
                                      <p:cBhvr>
                                        <p:cTn id="7" dur="500"/>
                                        <p:tgtEl>
                                          <p:spTgt spid="53555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35554">
                                            <p:txEl>
                                              <p:pRg st="1" end="1"/>
                                            </p:txEl>
                                          </p:spTgt>
                                        </p:tgtEl>
                                        <p:attrNameLst>
                                          <p:attrName>style.visibility</p:attrName>
                                        </p:attrNameLst>
                                      </p:cBhvr>
                                      <p:to>
                                        <p:strVal val="visible"/>
                                      </p:to>
                                    </p:set>
                                    <p:animEffect transition="in" filter="checkerboard(across)">
                                      <p:cBhvr>
                                        <p:cTn id="10" dur="500"/>
                                        <p:tgtEl>
                                          <p:spTgt spid="53555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35554">
                                            <p:txEl>
                                              <p:pRg st="2" end="2"/>
                                            </p:txEl>
                                          </p:spTgt>
                                        </p:tgtEl>
                                        <p:attrNameLst>
                                          <p:attrName>style.visibility</p:attrName>
                                        </p:attrNameLst>
                                      </p:cBhvr>
                                      <p:to>
                                        <p:strVal val="visible"/>
                                      </p:to>
                                    </p:set>
                                    <p:animEffect transition="in" filter="checkerboard(across)">
                                      <p:cBhvr>
                                        <p:cTn id="13" dur="500"/>
                                        <p:tgtEl>
                                          <p:spTgt spid="53555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35554">
                                            <p:txEl>
                                              <p:pRg st="3" end="3"/>
                                            </p:txEl>
                                          </p:spTgt>
                                        </p:tgtEl>
                                        <p:attrNameLst>
                                          <p:attrName>style.visibility</p:attrName>
                                        </p:attrNameLst>
                                      </p:cBhvr>
                                      <p:to>
                                        <p:strVal val="visible"/>
                                      </p:to>
                                    </p:set>
                                    <p:animEffect transition="in" filter="checkerboard(across)">
                                      <p:cBhvr>
                                        <p:cTn id="16" dur="500"/>
                                        <p:tgtEl>
                                          <p:spTgt spid="53555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535554">
                                            <p:txEl>
                                              <p:pRg st="4" end="4"/>
                                            </p:txEl>
                                          </p:spTgt>
                                        </p:tgtEl>
                                        <p:attrNameLst>
                                          <p:attrName>style.visibility</p:attrName>
                                        </p:attrNameLst>
                                      </p:cBhvr>
                                      <p:to>
                                        <p:strVal val="visible"/>
                                      </p:to>
                                    </p:set>
                                    <p:animEffect transition="in" filter="checkerboard(across)">
                                      <p:cBhvr>
                                        <p:cTn id="19" dur="500"/>
                                        <p:tgtEl>
                                          <p:spTgt spid="53555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35554">
                                            <p:txEl>
                                              <p:pRg st="5" end="5"/>
                                            </p:txEl>
                                          </p:spTgt>
                                        </p:tgtEl>
                                        <p:attrNameLst>
                                          <p:attrName>style.visibility</p:attrName>
                                        </p:attrNameLst>
                                      </p:cBhvr>
                                      <p:to>
                                        <p:strVal val="visible"/>
                                      </p:to>
                                    </p:set>
                                    <p:animEffect transition="in" filter="checkerboard(across)">
                                      <p:cBhvr>
                                        <p:cTn id="22" dur="500"/>
                                        <p:tgtEl>
                                          <p:spTgt spid="53555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35554">
                                            <p:txEl>
                                              <p:pRg st="6" end="6"/>
                                            </p:txEl>
                                          </p:spTgt>
                                        </p:tgtEl>
                                        <p:attrNameLst>
                                          <p:attrName>style.visibility</p:attrName>
                                        </p:attrNameLst>
                                      </p:cBhvr>
                                      <p:to>
                                        <p:strVal val="visible"/>
                                      </p:to>
                                    </p:set>
                                    <p:animEffect transition="in" filter="checkerboard(across)">
                                      <p:cBhvr>
                                        <p:cTn id="25" dur="500"/>
                                        <p:tgtEl>
                                          <p:spTgt spid="535554">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35554">
                                            <p:txEl>
                                              <p:pRg st="7" end="7"/>
                                            </p:txEl>
                                          </p:spTgt>
                                        </p:tgtEl>
                                        <p:attrNameLst>
                                          <p:attrName>style.visibility</p:attrName>
                                        </p:attrNameLst>
                                      </p:cBhvr>
                                      <p:to>
                                        <p:strVal val="visible"/>
                                      </p:to>
                                    </p:set>
                                    <p:animEffect transition="in" filter="checkerboard(across)">
                                      <p:cBhvr>
                                        <p:cTn id="28" dur="500"/>
                                        <p:tgtEl>
                                          <p:spTgt spid="535554">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35554">
                                            <p:txEl>
                                              <p:pRg st="8" end="8"/>
                                            </p:txEl>
                                          </p:spTgt>
                                        </p:tgtEl>
                                        <p:attrNameLst>
                                          <p:attrName>style.visibility</p:attrName>
                                        </p:attrNameLst>
                                      </p:cBhvr>
                                      <p:to>
                                        <p:strVal val="visible"/>
                                      </p:to>
                                    </p:set>
                                    <p:animEffect transition="in" filter="checkerboard(across)">
                                      <p:cBhvr>
                                        <p:cTn id="31" dur="500"/>
                                        <p:tgtEl>
                                          <p:spTgt spid="535554">
                                            <p:txEl>
                                              <p:pRg st="8" end="8"/>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535554">
                                            <p:txEl>
                                              <p:pRg st="9" end="9"/>
                                            </p:txEl>
                                          </p:spTgt>
                                        </p:tgtEl>
                                        <p:attrNameLst>
                                          <p:attrName>style.visibility</p:attrName>
                                        </p:attrNameLst>
                                      </p:cBhvr>
                                      <p:to>
                                        <p:strVal val="visible"/>
                                      </p:to>
                                    </p:set>
                                    <p:animEffect transition="in" filter="checkerboard(across)">
                                      <p:cBhvr>
                                        <p:cTn id="34" dur="500"/>
                                        <p:tgtEl>
                                          <p:spTgt spid="535554">
                                            <p:txEl>
                                              <p:pRg st="9" end="9"/>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535554">
                                            <p:txEl>
                                              <p:pRg st="10" end="10"/>
                                            </p:txEl>
                                          </p:spTgt>
                                        </p:tgtEl>
                                        <p:attrNameLst>
                                          <p:attrName>style.visibility</p:attrName>
                                        </p:attrNameLst>
                                      </p:cBhvr>
                                      <p:to>
                                        <p:strVal val="visible"/>
                                      </p:to>
                                    </p:set>
                                    <p:animEffect transition="in" filter="checkerboard(across)">
                                      <p:cBhvr>
                                        <p:cTn id="37" dur="500"/>
                                        <p:tgtEl>
                                          <p:spTgt spid="535554">
                                            <p:txEl>
                                              <p:pRg st="10" end="10"/>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535554">
                                            <p:txEl>
                                              <p:pRg st="11" end="11"/>
                                            </p:txEl>
                                          </p:spTgt>
                                        </p:tgtEl>
                                        <p:attrNameLst>
                                          <p:attrName>style.visibility</p:attrName>
                                        </p:attrNameLst>
                                      </p:cBhvr>
                                      <p:to>
                                        <p:strVal val="visible"/>
                                      </p:to>
                                    </p:set>
                                    <p:animEffect transition="in" filter="checkerboard(across)">
                                      <p:cBhvr>
                                        <p:cTn id="40" dur="500"/>
                                        <p:tgtEl>
                                          <p:spTgt spid="53555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itle 1"/>
          <p:cNvSpPr>
            <a:spLocks noGrp="1"/>
          </p:cNvSpPr>
          <p:nvPr>
            <p:ph type="title" idx="4294967295"/>
          </p:nvPr>
        </p:nvSpPr>
        <p:spPr>
          <a:xfrm>
            <a:off x="434975" y="300038"/>
            <a:ext cx="8023225" cy="995362"/>
          </a:xfrm>
          <a:ln/>
        </p:spPr>
        <p:txBody>
          <a:bodyPr/>
          <a:lstStyle/>
          <a:p>
            <a:r>
              <a:rPr lang="en-US" sz="2800" dirty="0"/>
              <a:t>Three problems in automated name </a:t>
            </a:r>
            <a:r>
              <a:rPr lang="en-US" sz="2800" dirty="0" smtClean="0"/>
              <a:t>extraction</a:t>
            </a:r>
            <a:endParaRPr lang="en-US" sz="2800" dirty="0"/>
          </a:p>
        </p:txBody>
      </p:sp>
      <p:sp>
        <p:nvSpPr>
          <p:cNvPr id="3" name="Content Placeholder 2"/>
          <p:cNvSpPr>
            <a:spLocks noGrp="1"/>
          </p:cNvSpPr>
          <p:nvPr>
            <p:ph idx="4294967295"/>
          </p:nvPr>
        </p:nvSpPr>
        <p:spPr>
          <a:xfrm>
            <a:off x="457200" y="1143000"/>
            <a:ext cx="8251825" cy="4434034"/>
          </a:xfrm>
        </p:spPr>
        <p:txBody>
          <a:bodyPr lIns="91440" tIns="45720" rIns="91440" bIns="45720">
            <a:spAutoFit/>
          </a:bodyPr>
          <a:lstStyle/>
          <a:p>
            <a:pPr marL="412750" indent="-400050" defTabSz="457200">
              <a:lnSpc>
                <a:spcPct val="110000"/>
              </a:lnSpc>
              <a:buClr>
                <a:schemeClr val="tx2"/>
              </a:buClr>
            </a:pPr>
            <a:r>
              <a:rPr lang="en-US" sz="2400" dirty="0" smtClean="0">
                <a:solidFill>
                  <a:schemeClr val="accent1"/>
                </a:solidFill>
                <a:latin typeface="Arial" charset="0"/>
              </a:rPr>
              <a:t>Recognize</a:t>
            </a:r>
            <a:endParaRPr lang="en-US" sz="2400" dirty="0">
              <a:solidFill>
                <a:schemeClr val="accent1"/>
              </a:solidFill>
              <a:latin typeface="Arial" charset="0"/>
            </a:endParaRPr>
          </a:p>
          <a:p>
            <a:pPr marL="831850" lvl="1" indent="-361950" defTabSz="457200">
              <a:lnSpc>
                <a:spcPct val="110000"/>
              </a:lnSpc>
              <a:buClr>
                <a:schemeClr val="tx2"/>
              </a:buClr>
            </a:pPr>
            <a:r>
              <a:rPr lang="en-US" sz="2400" b="0" dirty="0">
                <a:latin typeface="Arial" charset="0"/>
              </a:rPr>
              <a:t>Distinguish names from non-names.</a:t>
            </a:r>
          </a:p>
          <a:p>
            <a:pPr marL="831850" lvl="1" indent="-361950" defTabSz="457200">
              <a:lnSpc>
                <a:spcPct val="110000"/>
              </a:lnSpc>
              <a:buClr>
                <a:schemeClr val="tx2"/>
              </a:buClr>
            </a:pPr>
            <a:r>
              <a:rPr lang="en-US" sz="2400" b="0" dirty="0">
                <a:latin typeface="Arial" charset="0"/>
              </a:rPr>
              <a:t>Assign the name to a broadly recognized category.</a:t>
            </a:r>
          </a:p>
          <a:p>
            <a:pPr marL="412750" indent="-400050" defTabSz="457200">
              <a:lnSpc>
                <a:spcPct val="110000"/>
              </a:lnSpc>
              <a:buClr>
                <a:schemeClr val="tx2"/>
              </a:buClr>
            </a:pPr>
            <a:r>
              <a:rPr lang="en-US" sz="2400" dirty="0">
                <a:solidFill>
                  <a:schemeClr val="accent1"/>
                </a:solidFill>
                <a:latin typeface="Arial" charset="0"/>
              </a:rPr>
              <a:t>Cluster </a:t>
            </a:r>
            <a:endParaRPr lang="en-US" dirty="0" smtClean="0">
              <a:solidFill>
                <a:schemeClr val="accent1"/>
              </a:solidFill>
              <a:latin typeface="Arial" charset="0"/>
            </a:endParaRPr>
          </a:p>
          <a:p>
            <a:pPr marL="412750" indent="-400050" defTabSz="457200">
              <a:lnSpc>
                <a:spcPct val="110000"/>
              </a:lnSpc>
              <a:buClr>
                <a:schemeClr val="tx2"/>
              </a:buClr>
            </a:pPr>
            <a:r>
              <a:rPr lang="en-US" sz="2400" b="0" dirty="0" smtClean="0">
                <a:solidFill>
                  <a:schemeClr val="accent1"/>
                </a:solidFill>
                <a:latin typeface="Arial" charset="0"/>
              </a:rPr>
              <a:t>          </a:t>
            </a:r>
            <a:r>
              <a:rPr lang="en-US" sz="2400" b="0" dirty="0" smtClean="0">
                <a:latin typeface="Arial" charset="0"/>
              </a:rPr>
              <a:t>Associate </a:t>
            </a:r>
            <a:r>
              <a:rPr lang="en-US" sz="2400" b="0" dirty="0">
                <a:latin typeface="Arial" charset="0"/>
              </a:rPr>
              <a:t>variants of the same name.</a:t>
            </a:r>
          </a:p>
          <a:p>
            <a:pPr marL="412750" indent="-400050" defTabSz="457200">
              <a:lnSpc>
                <a:spcPct val="110000"/>
              </a:lnSpc>
              <a:buClr>
                <a:schemeClr val="tx2"/>
              </a:buClr>
            </a:pPr>
            <a:r>
              <a:rPr lang="en-US" sz="2400" dirty="0">
                <a:solidFill>
                  <a:schemeClr val="accent1"/>
                </a:solidFill>
                <a:latin typeface="Arial" charset="0"/>
              </a:rPr>
              <a:t>Assign an identity</a:t>
            </a:r>
            <a:r>
              <a:rPr lang="en-US" sz="2400" dirty="0">
                <a:latin typeface="Arial" charset="0"/>
              </a:rPr>
              <a:t>… </a:t>
            </a:r>
            <a:r>
              <a:rPr lang="en-US" sz="2400" b="0" dirty="0">
                <a:latin typeface="Arial" charset="0"/>
              </a:rPr>
              <a:t>or the name’s real-world referent</a:t>
            </a:r>
          </a:p>
          <a:p>
            <a:pPr marL="831850" lvl="1" indent="-361950" defTabSz="457200">
              <a:lnSpc>
                <a:spcPct val="110000"/>
              </a:lnSpc>
              <a:buClr>
                <a:schemeClr val="tx2"/>
              </a:buClr>
            </a:pPr>
            <a:r>
              <a:rPr lang="en-US" sz="2400" b="0" dirty="0">
                <a:latin typeface="Arial" charset="0"/>
              </a:rPr>
              <a:t>Select the canonical form of a name.</a:t>
            </a:r>
          </a:p>
          <a:p>
            <a:pPr marL="412750" indent="-400050" defTabSz="457200"/>
            <a:endParaRPr lang="en-US" sz="2400" b="0" dirty="0">
              <a:latin typeface="Arial" charset="0"/>
            </a:endParaRPr>
          </a:p>
        </p:txBody>
      </p:sp>
      <p:sp>
        <p:nvSpPr>
          <p:cNvPr id="4" name="Rectangle 3"/>
          <p:cNvSpPr/>
          <p:nvPr/>
        </p:nvSpPr>
        <p:spPr bwMode="auto">
          <a:xfrm>
            <a:off x="152400" y="6477000"/>
            <a:ext cx="5181600" cy="2286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5" name="TextBox 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p:txBody>
          <a:bodyPr/>
          <a:lstStyle/>
          <a:p>
            <a:r>
              <a:rPr lang="en-US" sz="2700">
                <a:solidFill>
                  <a:schemeClr val="bg1"/>
                </a:solidFill>
              </a:rPr>
              <a:t>What type of name is:</a:t>
            </a:r>
          </a:p>
        </p:txBody>
      </p:sp>
      <p:sp>
        <p:nvSpPr>
          <p:cNvPr id="616451" name="Rectangle 3"/>
          <p:cNvSpPr>
            <a:spLocks noGrp="1" noChangeArrowheads="1"/>
          </p:cNvSpPr>
          <p:nvPr>
            <p:ph type="body" idx="1"/>
          </p:nvPr>
        </p:nvSpPr>
        <p:spPr>
          <a:xfrm>
            <a:off x="434975" y="1176337"/>
            <a:ext cx="7702550" cy="4691063"/>
          </a:xfrm>
        </p:spPr>
        <p:txBody>
          <a:bodyPr/>
          <a:lstStyle/>
          <a:p>
            <a:pPr>
              <a:lnSpc>
                <a:spcPct val="90000"/>
              </a:lnSpc>
              <a:buFontTx/>
              <a:buChar char="•"/>
            </a:pPr>
            <a:r>
              <a:rPr lang="en-US" sz="3200" b="0" dirty="0"/>
              <a:t>Prayer Service </a:t>
            </a:r>
            <a:endParaRPr lang="en-US" sz="3200" b="0" dirty="0" smtClean="0"/>
          </a:p>
          <a:p>
            <a:pPr>
              <a:lnSpc>
                <a:spcPct val="90000"/>
              </a:lnSpc>
              <a:buFontTx/>
              <a:buChar char="•"/>
            </a:pPr>
            <a:endParaRPr lang="en-US" sz="3200" dirty="0" smtClean="0"/>
          </a:p>
          <a:p>
            <a:pPr>
              <a:lnSpc>
                <a:spcPct val="90000"/>
              </a:lnSpc>
              <a:buFontTx/>
              <a:buChar char="•"/>
            </a:pPr>
            <a:r>
              <a:rPr lang="en-US" sz="3200" b="0" dirty="0" smtClean="0"/>
              <a:t>Swearing-in</a:t>
            </a:r>
          </a:p>
          <a:p>
            <a:pPr>
              <a:lnSpc>
                <a:spcPct val="90000"/>
              </a:lnSpc>
              <a:buNone/>
            </a:pPr>
            <a:r>
              <a:rPr lang="en-US" sz="3200" b="0" dirty="0" smtClean="0"/>
              <a:t> </a:t>
            </a:r>
            <a:endParaRPr lang="en-US" sz="3200" b="0" dirty="0"/>
          </a:p>
          <a:p>
            <a:pPr>
              <a:lnSpc>
                <a:spcPct val="90000"/>
              </a:lnSpc>
              <a:buFontTx/>
              <a:buChar char="•"/>
            </a:pPr>
            <a:r>
              <a:rPr lang="en-US" sz="3200" b="0" dirty="0" smtClean="0"/>
              <a:t>Barbecue</a:t>
            </a:r>
          </a:p>
          <a:p>
            <a:pPr>
              <a:lnSpc>
                <a:spcPct val="90000"/>
              </a:lnSpc>
              <a:buNone/>
            </a:pPr>
            <a:r>
              <a:rPr lang="en-US" sz="3200" b="0" dirty="0" smtClean="0"/>
              <a:t> </a:t>
            </a:r>
            <a:endParaRPr lang="en-US" sz="3200" b="0" dirty="0"/>
          </a:p>
          <a:p>
            <a:pPr>
              <a:lnSpc>
                <a:spcPct val="90000"/>
              </a:lnSpc>
              <a:buFontTx/>
              <a:buChar char="•"/>
            </a:pPr>
            <a:r>
              <a:rPr lang="en-US" sz="3200" b="0" dirty="0"/>
              <a:t>Illinois </a:t>
            </a:r>
            <a:r>
              <a:rPr lang="en-US" sz="3200" b="0" dirty="0" smtClean="0"/>
              <a:t>Constitution</a:t>
            </a:r>
          </a:p>
          <a:p>
            <a:pPr>
              <a:lnSpc>
                <a:spcPct val="90000"/>
              </a:lnSpc>
              <a:buNone/>
            </a:pPr>
            <a:endParaRPr lang="en-US" sz="3200" b="0" dirty="0"/>
          </a:p>
          <a:p>
            <a:pPr>
              <a:lnSpc>
                <a:spcPct val="90000"/>
              </a:lnSpc>
              <a:buFontTx/>
              <a:buChar char="•"/>
            </a:pPr>
            <a:r>
              <a:rPr lang="en-US" sz="3200" b="0" dirty="0"/>
              <a:t>University Archives Reference Desk</a:t>
            </a:r>
          </a:p>
          <a:p>
            <a:pPr algn="ctr">
              <a:lnSpc>
                <a:spcPct val="90000"/>
              </a:lnSpc>
            </a:pPr>
            <a:endParaRPr lang="en-US" sz="4000" b="0" dirty="0"/>
          </a:p>
          <a:p>
            <a:pPr>
              <a:lnSpc>
                <a:spcPct val="100000"/>
              </a:lnSpc>
            </a:pPr>
            <a:endParaRPr lang="en-US" sz="2400" dirty="0"/>
          </a:p>
        </p:txBody>
      </p:sp>
      <p:pic>
        <p:nvPicPr>
          <p:cNvPr id="616452" name="Picture 5" descr="MCj03970740000[1]"/>
          <p:cNvPicPr>
            <a:picLocks noChangeAspect="1" noChangeArrowheads="1"/>
          </p:cNvPicPr>
          <p:nvPr/>
        </p:nvPicPr>
        <p:blipFill>
          <a:blip r:embed="rId2" cstate="print"/>
          <a:srcRect/>
          <a:stretch>
            <a:fillRect/>
          </a:stretch>
        </p:blipFill>
        <p:spPr bwMode="auto">
          <a:xfrm>
            <a:off x="4857750" y="1490925"/>
            <a:ext cx="3295650" cy="3081075"/>
          </a:xfrm>
          <a:prstGeom prst="rect">
            <a:avLst/>
          </a:prstGeom>
          <a:noFill/>
          <a:ln w="9525">
            <a:noFill/>
            <a:miter lim="800000"/>
            <a:headEnd/>
            <a:tailEnd/>
          </a:ln>
        </p:spPr>
      </p:pic>
      <p:sp>
        <p:nvSpPr>
          <p:cNvPr id="5" name="Rectangle 4"/>
          <p:cNvSpPr/>
          <p:nvPr/>
        </p:nvSpPr>
        <p:spPr>
          <a:xfrm>
            <a:off x="457200" y="304800"/>
            <a:ext cx="5814412" cy="584775"/>
          </a:xfrm>
          <a:prstGeom prst="rect">
            <a:avLst/>
          </a:prstGeom>
        </p:spPr>
        <p:txBody>
          <a:bodyPr wrap="none">
            <a:spAutoFit/>
          </a:bodyPr>
          <a:lstStyle/>
          <a:p>
            <a:r>
              <a:rPr lang="en-US" kern="0" dirty="0" smtClean="0">
                <a:solidFill>
                  <a:srgbClr val="FF7600"/>
                </a:solidFill>
              </a:rPr>
              <a:t>What type of name is…. </a:t>
            </a:r>
            <a:endParaRPr lang="en-US" dirty="0"/>
          </a:p>
        </p:txBody>
      </p:sp>
      <p:sp>
        <p:nvSpPr>
          <p:cNvPr id="6" name="TextBox 5"/>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a:t>Conceptual issues with named entity recognition</a:t>
            </a:r>
          </a:p>
        </p:txBody>
      </p:sp>
      <p:sp>
        <p:nvSpPr>
          <p:cNvPr id="575491" name="Rectangle 3"/>
          <p:cNvSpPr>
            <a:spLocks noGrp="1" noChangeArrowheads="1"/>
          </p:cNvSpPr>
          <p:nvPr>
            <p:ph type="body" idx="1"/>
          </p:nvPr>
        </p:nvSpPr>
        <p:spPr>
          <a:xfrm>
            <a:off x="577850" y="1295400"/>
            <a:ext cx="7845425" cy="4564063"/>
          </a:xfrm>
        </p:spPr>
        <p:txBody>
          <a:bodyPr/>
          <a:lstStyle/>
          <a:p>
            <a:pPr>
              <a:lnSpc>
                <a:spcPct val="90000"/>
              </a:lnSpc>
            </a:pPr>
            <a:r>
              <a:rPr lang="en-US" sz="1800" b="1" dirty="0">
                <a:solidFill>
                  <a:schemeClr val="accent1"/>
                </a:solidFill>
              </a:rPr>
              <a:t>Ambiguous elements</a:t>
            </a:r>
          </a:p>
          <a:p>
            <a:pPr lvl="1">
              <a:lnSpc>
                <a:spcPct val="90000"/>
              </a:lnSpc>
            </a:pPr>
            <a:r>
              <a:rPr lang="en-US" sz="1800" b="0" dirty="0">
                <a:solidFill>
                  <a:srgbClr val="FF0000"/>
                </a:solidFill>
              </a:rPr>
              <a:t>[PER H.N. Abrams]</a:t>
            </a:r>
            <a:r>
              <a:rPr lang="en-US" sz="1800" b="0" dirty="0"/>
              <a:t> or </a:t>
            </a:r>
            <a:r>
              <a:rPr lang="en-US" sz="1800" b="0" dirty="0">
                <a:solidFill>
                  <a:srgbClr val="800080"/>
                </a:solidFill>
              </a:rPr>
              <a:t>[ORG H.N. Abrams]</a:t>
            </a:r>
            <a:r>
              <a:rPr lang="en-US" sz="1800" b="0" dirty="0"/>
              <a:t>?</a:t>
            </a:r>
          </a:p>
          <a:p>
            <a:pPr lvl="1">
              <a:lnSpc>
                <a:spcPct val="90000"/>
              </a:lnSpc>
            </a:pPr>
            <a:r>
              <a:rPr lang="en-US" sz="1800" b="0" dirty="0">
                <a:solidFill>
                  <a:srgbClr val="FF0000"/>
                </a:solidFill>
              </a:rPr>
              <a:t>[PER Currier]</a:t>
            </a:r>
            <a:r>
              <a:rPr lang="en-US" sz="1800" b="0" dirty="0"/>
              <a:t> &amp; </a:t>
            </a:r>
            <a:r>
              <a:rPr lang="en-US" sz="1800" b="0" dirty="0">
                <a:solidFill>
                  <a:srgbClr val="FF0000"/>
                </a:solidFill>
              </a:rPr>
              <a:t>[PER Ives]</a:t>
            </a:r>
            <a:r>
              <a:rPr lang="en-US" sz="1800" b="0" dirty="0"/>
              <a:t> or </a:t>
            </a:r>
            <a:r>
              <a:rPr lang="en-US" sz="1800" b="0" dirty="0">
                <a:solidFill>
                  <a:srgbClr val="800080"/>
                </a:solidFill>
              </a:rPr>
              <a:t>[ORG Currier &amp; Ives]</a:t>
            </a:r>
            <a:r>
              <a:rPr lang="en-US" sz="1800" b="0" dirty="0"/>
              <a:t>?</a:t>
            </a:r>
          </a:p>
          <a:p>
            <a:pPr lvl="1">
              <a:lnSpc>
                <a:spcPct val="90000"/>
              </a:lnSpc>
            </a:pPr>
            <a:r>
              <a:rPr lang="en-US" sz="1800" b="0" dirty="0">
                <a:solidFill>
                  <a:srgbClr val="0033CC"/>
                </a:solidFill>
              </a:rPr>
              <a:t>[MISC White House]</a:t>
            </a:r>
            <a:r>
              <a:rPr lang="en-US" sz="1800" b="0" dirty="0"/>
              <a:t> or </a:t>
            </a:r>
            <a:r>
              <a:rPr lang="en-US" sz="1800" b="0" dirty="0">
                <a:solidFill>
                  <a:srgbClr val="339933"/>
                </a:solidFill>
              </a:rPr>
              <a:t>[LOC White House]</a:t>
            </a:r>
            <a:r>
              <a:rPr lang="en-US" sz="1800" b="0" dirty="0"/>
              <a:t> or </a:t>
            </a:r>
            <a:r>
              <a:rPr lang="en-US" sz="1800" b="0" dirty="0">
                <a:solidFill>
                  <a:srgbClr val="800080"/>
                </a:solidFill>
              </a:rPr>
              <a:t>[ORG White House]</a:t>
            </a:r>
            <a:r>
              <a:rPr lang="en-US" sz="1800" b="0" dirty="0"/>
              <a:t>?</a:t>
            </a:r>
          </a:p>
          <a:p>
            <a:pPr>
              <a:lnSpc>
                <a:spcPct val="100000"/>
              </a:lnSpc>
            </a:pPr>
            <a:r>
              <a:rPr lang="en-US" sz="1800" b="1" dirty="0">
                <a:solidFill>
                  <a:schemeClr val="accent1"/>
                </a:solidFill>
              </a:rPr>
              <a:t>Conjunction reduction</a:t>
            </a:r>
          </a:p>
          <a:p>
            <a:pPr lvl="1">
              <a:lnSpc>
                <a:spcPct val="100000"/>
              </a:lnSpc>
            </a:pPr>
            <a:r>
              <a:rPr lang="en-US" sz="1800" b="0" dirty="0"/>
              <a:t>“Translated by Jacques and Jean </a:t>
            </a:r>
            <a:r>
              <a:rPr lang="en-US" sz="1800" b="0" dirty="0" err="1"/>
              <a:t>Duvernet</a:t>
            </a:r>
            <a:r>
              <a:rPr lang="en-US" sz="1800" b="0" dirty="0"/>
              <a:t>.”</a:t>
            </a:r>
          </a:p>
          <a:p>
            <a:pPr lvl="2">
              <a:lnSpc>
                <a:spcPct val="100000"/>
              </a:lnSpc>
            </a:pPr>
            <a:r>
              <a:rPr lang="en-US" sz="1800" b="0" dirty="0">
                <a:solidFill>
                  <a:srgbClr val="FF0000"/>
                </a:solidFill>
              </a:rPr>
              <a:t>[PER Jacques]</a:t>
            </a:r>
            <a:r>
              <a:rPr lang="en-US" sz="1800" b="0" dirty="0"/>
              <a:t> and </a:t>
            </a:r>
            <a:r>
              <a:rPr lang="en-US" sz="1800" b="0" dirty="0">
                <a:solidFill>
                  <a:srgbClr val="FF0000"/>
                </a:solidFill>
              </a:rPr>
              <a:t>[PER Jean </a:t>
            </a:r>
            <a:r>
              <a:rPr lang="en-US" sz="1800" b="0" dirty="0" err="1">
                <a:solidFill>
                  <a:srgbClr val="FF0000"/>
                </a:solidFill>
              </a:rPr>
              <a:t>Duvernet</a:t>
            </a:r>
            <a:r>
              <a:rPr lang="en-US" sz="1800" b="0" dirty="0">
                <a:solidFill>
                  <a:srgbClr val="FF0000"/>
                </a:solidFill>
              </a:rPr>
              <a:t>]</a:t>
            </a:r>
          </a:p>
          <a:p>
            <a:pPr lvl="2">
              <a:lnSpc>
                <a:spcPct val="100000"/>
              </a:lnSpc>
            </a:pPr>
            <a:r>
              <a:rPr lang="en-US" sz="1800" b="0" dirty="0">
                <a:solidFill>
                  <a:srgbClr val="FF0000"/>
                </a:solidFill>
              </a:rPr>
              <a:t>[PER Jacques </a:t>
            </a:r>
            <a:r>
              <a:rPr lang="en-US" sz="1800" b="0" dirty="0" err="1">
                <a:solidFill>
                  <a:srgbClr val="FF0000"/>
                </a:solidFill>
              </a:rPr>
              <a:t>Duvernet</a:t>
            </a:r>
            <a:r>
              <a:rPr lang="en-US" sz="1800" b="0" dirty="0">
                <a:solidFill>
                  <a:srgbClr val="FF0000"/>
                </a:solidFill>
              </a:rPr>
              <a:t>]</a:t>
            </a:r>
            <a:r>
              <a:rPr lang="en-US" sz="1800" b="0" dirty="0"/>
              <a:t> and </a:t>
            </a:r>
            <a:r>
              <a:rPr lang="en-US" sz="1800" b="0" dirty="0">
                <a:solidFill>
                  <a:srgbClr val="FF0000"/>
                </a:solidFill>
              </a:rPr>
              <a:t>[PER Jean </a:t>
            </a:r>
            <a:r>
              <a:rPr lang="en-US" sz="1800" b="0" dirty="0" err="1">
                <a:solidFill>
                  <a:srgbClr val="FF0000"/>
                </a:solidFill>
              </a:rPr>
              <a:t>Duvernet</a:t>
            </a:r>
            <a:r>
              <a:rPr lang="en-US" sz="1800" b="0" dirty="0">
                <a:solidFill>
                  <a:srgbClr val="FF0000"/>
                </a:solidFill>
              </a:rPr>
              <a:t>]</a:t>
            </a:r>
          </a:p>
          <a:p>
            <a:pPr>
              <a:lnSpc>
                <a:spcPct val="100000"/>
              </a:lnSpc>
            </a:pPr>
            <a:r>
              <a:rPr lang="en-US" sz="1800" b="1" dirty="0">
                <a:solidFill>
                  <a:schemeClr val="accent1"/>
                </a:solidFill>
              </a:rPr>
              <a:t>Anaphora</a:t>
            </a:r>
          </a:p>
          <a:p>
            <a:pPr lvl="1">
              <a:lnSpc>
                <a:spcPct val="100000"/>
              </a:lnSpc>
            </a:pPr>
            <a:r>
              <a:rPr lang="en-US" sz="1800" b="0" dirty="0"/>
              <a:t>Mr. </a:t>
            </a:r>
            <a:r>
              <a:rPr lang="en-US" sz="1800" b="0" dirty="0" err="1"/>
              <a:t>Duvernet</a:t>
            </a:r>
            <a:r>
              <a:rPr lang="en-US" sz="1800" b="0" dirty="0"/>
              <a:t>, </a:t>
            </a:r>
            <a:r>
              <a:rPr lang="en-US" sz="1800" b="0" dirty="0" err="1"/>
              <a:t>Duvernet</a:t>
            </a:r>
            <a:r>
              <a:rPr lang="en-US" sz="1800" b="0" dirty="0"/>
              <a:t>, he, the translator</a:t>
            </a:r>
          </a:p>
          <a:p>
            <a:pPr>
              <a:lnSpc>
                <a:spcPct val="100000"/>
              </a:lnSpc>
            </a:pPr>
            <a:r>
              <a:rPr lang="en-US" sz="1800" b="1" dirty="0">
                <a:solidFill>
                  <a:schemeClr val="accent1"/>
                </a:solidFill>
              </a:rPr>
              <a:t>Naming vs. describing</a:t>
            </a:r>
          </a:p>
          <a:p>
            <a:pPr lvl="1">
              <a:lnSpc>
                <a:spcPct val="100000"/>
              </a:lnSpc>
            </a:pPr>
            <a:r>
              <a:rPr lang="en-US" sz="1800" b="0" dirty="0">
                <a:solidFill>
                  <a:srgbClr val="800080"/>
                </a:solidFill>
              </a:rPr>
              <a:t>[ORG American Museum of Natural History], [ORG Field Museum]</a:t>
            </a:r>
          </a:p>
          <a:p>
            <a:pPr lvl="1">
              <a:lnSpc>
                <a:spcPct val="100000"/>
              </a:lnSpc>
            </a:pPr>
            <a:r>
              <a:rPr lang="en-US" sz="1800" b="0" dirty="0">
                <a:solidFill>
                  <a:srgbClr val="800080"/>
                </a:solidFill>
              </a:rPr>
              <a:t>[ORG Natural History]</a:t>
            </a:r>
            <a:r>
              <a:rPr lang="en-US" sz="1800" b="0" dirty="0"/>
              <a:t> museum, </a:t>
            </a:r>
            <a:r>
              <a:rPr lang="en-US" sz="1800" b="0" dirty="0">
                <a:solidFill>
                  <a:srgbClr val="800080"/>
                </a:solidFill>
              </a:rPr>
              <a:t>[ORG Chicago] </a:t>
            </a:r>
            <a:r>
              <a:rPr lang="en-US" sz="1800" b="0" dirty="0"/>
              <a:t>museum] </a:t>
            </a:r>
          </a:p>
          <a:p>
            <a:pPr lvl="1">
              <a:lnSpc>
                <a:spcPct val="100000"/>
              </a:lnSpc>
            </a:pPr>
            <a:r>
              <a:rPr lang="en-US" sz="1800" b="0" dirty="0"/>
              <a:t>The </a:t>
            </a:r>
            <a:r>
              <a:rPr lang="en-US" sz="1800" b="0" dirty="0" err="1"/>
              <a:t>Appelate</a:t>
            </a:r>
            <a:r>
              <a:rPr lang="en-US" sz="1800" b="0" dirty="0"/>
              <a:t> Rules conference, that </a:t>
            </a:r>
            <a:r>
              <a:rPr lang="en-US" sz="1800" b="0" dirty="0" err="1"/>
              <a:t>Appelate</a:t>
            </a:r>
            <a:r>
              <a:rPr lang="en-US" sz="1800" b="0" dirty="0"/>
              <a:t> Committee, Bill’s committee</a:t>
            </a:r>
          </a:p>
          <a:p>
            <a:pPr>
              <a:lnSpc>
                <a:spcPct val="100000"/>
              </a:lnSpc>
            </a:pPr>
            <a:endParaRPr lang="en-US" sz="1800" b="0" dirty="0"/>
          </a:p>
          <a:p>
            <a:pPr>
              <a:lnSpc>
                <a:spcPct val="100000"/>
              </a:lnSpc>
            </a:pPr>
            <a:endParaRPr lang="en-US" sz="1800" dirty="0"/>
          </a:p>
        </p:txBody>
      </p:sp>
      <p:sp>
        <p:nvSpPr>
          <p:cNvPr id="4" name="TextBox 3"/>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checkerboard(across)">
                                      <p:cBhvr>
                                        <p:cTn id="7" dur="500"/>
                                        <p:tgtEl>
                                          <p:spTgt spid="57549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75491">
                                            <p:txEl>
                                              <p:pRg st="1" end="1"/>
                                            </p:txEl>
                                          </p:spTgt>
                                        </p:tgtEl>
                                        <p:attrNameLst>
                                          <p:attrName>style.visibility</p:attrName>
                                        </p:attrNameLst>
                                      </p:cBhvr>
                                      <p:to>
                                        <p:strVal val="visible"/>
                                      </p:to>
                                    </p:set>
                                    <p:animEffect transition="in" filter="checkerboard(across)">
                                      <p:cBhvr>
                                        <p:cTn id="10" dur="500"/>
                                        <p:tgtEl>
                                          <p:spTgt spid="57549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75491">
                                            <p:txEl>
                                              <p:pRg st="2" end="2"/>
                                            </p:txEl>
                                          </p:spTgt>
                                        </p:tgtEl>
                                        <p:attrNameLst>
                                          <p:attrName>style.visibility</p:attrName>
                                        </p:attrNameLst>
                                      </p:cBhvr>
                                      <p:to>
                                        <p:strVal val="visible"/>
                                      </p:to>
                                    </p:set>
                                    <p:animEffect transition="in" filter="checkerboard(across)">
                                      <p:cBhvr>
                                        <p:cTn id="13" dur="500"/>
                                        <p:tgtEl>
                                          <p:spTgt spid="57549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75491">
                                            <p:txEl>
                                              <p:pRg st="3" end="3"/>
                                            </p:txEl>
                                          </p:spTgt>
                                        </p:tgtEl>
                                        <p:attrNameLst>
                                          <p:attrName>style.visibility</p:attrName>
                                        </p:attrNameLst>
                                      </p:cBhvr>
                                      <p:to>
                                        <p:strVal val="visible"/>
                                      </p:to>
                                    </p:set>
                                    <p:animEffect transition="in" filter="checkerboard(across)">
                                      <p:cBhvr>
                                        <p:cTn id="16" dur="500"/>
                                        <p:tgtEl>
                                          <p:spTgt spid="5754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75491">
                                            <p:txEl>
                                              <p:pRg st="4" end="4"/>
                                            </p:txEl>
                                          </p:spTgt>
                                        </p:tgtEl>
                                        <p:attrNameLst>
                                          <p:attrName>style.visibility</p:attrName>
                                        </p:attrNameLst>
                                      </p:cBhvr>
                                      <p:to>
                                        <p:strVal val="visible"/>
                                      </p:to>
                                    </p:set>
                                    <p:animEffect transition="in" filter="checkerboard(across)">
                                      <p:cBhvr>
                                        <p:cTn id="21" dur="500"/>
                                        <p:tgtEl>
                                          <p:spTgt spid="575491">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75491">
                                            <p:txEl>
                                              <p:pRg st="5" end="5"/>
                                            </p:txEl>
                                          </p:spTgt>
                                        </p:tgtEl>
                                        <p:attrNameLst>
                                          <p:attrName>style.visibility</p:attrName>
                                        </p:attrNameLst>
                                      </p:cBhvr>
                                      <p:to>
                                        <p:strVal val="visible"/>
                                      </p:to>
                                    </p:set>
                                    <p:animEffect transition="in" filter="checkerboard(across)">
                                      <p:cBhvr>
                                        <p:cTn id="24" dur="500"/>
                                        <p:tgtEl>
                                          <p:spTgt spid="575491">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75491">
                                            <p:txEl>
                                              <p:pRg st="6" end="6"/>
                                            </p:txEl>
                                          </p:spTgt>
                                        </p:tgtEl>
                                        <p:attrNameLst>
                                          <p:attrName>style.visibility</p:attrName>
                                        </p:attrNameLst>
                                      </p:cBhvr>
                                      <p:to>
                                        <p:strVal val="visible"/>
                                      </p:to>
                                    </p:set>
                                    <p:animEffect transition="in" filter="checkerboard(across)">
                                      <p:cBhvr>
                                        <p:cTn id="27" dur="500"/>
                                        <p:tgtEl>
                                          <p:spTgt spid="575491">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575491">
                                            <p:txEl>
                                              <p:pRg st="7" end="7"/>
                                            </p:txEl>
                                          </p:spTgt>
                                        </p:tgtEl>
                                        <p:attrNameLst>
                                          <p:attrName>style.visibility</p:attrName>
                                        </p:attrNameLst>
                                      </p:cBhvr>
                                      <p:to>
                                        <p:strVal val="visible"/>
                                      </p:to>
                                    </p:set>
                                    <p:animEffect transition="in" filter="checkerboard(across)">
                                      <p:cBhvr>
                                        <p:cTn id="30" dur="500"/>
                                        <p:tgtEl>
                                          <p:spTgt spid="57549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75491">
                                            <p:txEl>
                                              <p:pRg st="8" end="8"/>
                                            </p:txEl>
                                          </p:spTgt>
                                        </p:tgtEl>
                                        <p:attrNameLst>
                                          <p:attrName>style.visibility</p:attrName>
                                        </p:attrNameLst>
                                      </p:cBhvr>
                                      <p:to>
                                        <p:strVal val="visible"/>
                                      </p:to>
                                    </p:set>
                                    <p:animEffect transition="in" filter="checkerboard(across)">
                                      <p:cBhvr>
                                        <p:cTn id="35" dur="500"/>
                                        <p:tgtEl>
                                          <p:spTgt spid="575491">
                                            <p:txEl>
                                              <p:pRg st="8" end="8"/>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575491">
                                            <p:txEl>
                                              <p:pRg st="9" end="9"/>
                                            </p:txEl>
                                          </p:spTgt>
                                        </p:tgtEl>
                                        <p:attrNameLst>
                                          <p:attrName>style.visibility</p:attrName>
                                        </p:attrNameLst>
                                      </p:cBhvr>
                                      <p:to>
                                        <p:strVal val="visible"/>
                                      </p:to>
                                    </p:set>
                                    <p:animEffect transition="in" filter="checkerboard(across)">
                                      <p:cBhvr>
                                        <p:cTn id="38" dur="500"/>
                                        <p:tgtEl>
                                          <p:spTgt spid="57549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575491">
                                            <p:txEl>
                                              <p:pRg st="10" end="10"/>
                                            </p:txEl>
                                          </p:spTgt>
                                        </p:tgtEl>
                                        <p:attrNameLst>
                                          <p:attrName>style.visibility</p:attrName>
                                        </p:attrNameLst>
                                      </p:cBhvr>
                                      <p:to>
                                        <p:strVal val="visible"/>
                                      </p:to>
                                    </p:set>
                                    <p:animEffect transition="in" filter="checkerboard(across)">
                                      <p:cBhvr>
                                        <p:cTn id="43" dur="500"/>
                                        <p:tgtEl>
                                          <p:spTgt spid="575491">
                                            <p:txEl>
                                              <p:pRg st="10" end="10"/>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575491">
                                            <p:txEl>
                                              <p:pRg st="11" end="11"/>
                                            </p:txEl>
                                          </p:spTgt>
                                        </p:tgtEl>
                                        <p:attrNameLst>
                                          <p:attrName>style.visibility</p:attrName>
                                        </p:attrNameLst>
                                      </p:cBhvr>
                                      <p:to>
                                        <p:strVal val="visible"/>
                                      </p:to>
                                    </p:set>
                                    <p:animEffect transition="in" filter="checkerboard(across)">
                                      <p:cBhvr>
                                        <p:cTn id="46" dur="500"/>
                                        <p:tgtEl>
                                          <p:spTgt spid="575491">
                                            <p:txEl>
                                              <p:pRg st="11" end="11"/>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575491">
                                            <p:txEl>
                                              <p:pRg st="12" end="12"/>
                                            </p:txEl>
                                          </p:spTgt>
                                        </p:tgtEl>
                                        <p:attrNameLst>
                                          <p:attrName>style.visibility</p:attrName>
                                        </p:attrNameLst>
                                      </p:cBhvr>
                                      <p:to>
                                        <p:strVal val="visible"/>
                                      </p:to>
                                    </p:set>
                                    <p:animEffect transition="in" filter="checkerboard(across)">
                                      <p:cBhvr>
                                        <p:cTn id="49" dur="500"/>
                                        <p:tgtEl>
                                          <p:spTgt spid="575491">
                                            <p:txEl>
                                              <p:pRg st="12" end="12"/>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575491">
                                            <p:txEl>
                                              <p:pRg st="13" end="13"/>
                                            </p:txEl>
                                          </p:spTgt>
                                        </p:tgtEl>
                                        <p:attrNameLst>
                                          <p:attrName>style.visibility</p:attrName>
                                        </p:attrNameLst>
                                      </p:cBhvr>
                                      <p:to>
                                        <p:strVal val="visible"/>
                                      </p:to>
                                    </p:set>
                                    <p:animEffect transition="in" filter="checkerboard(across)">
                                      <p:cBhvr>
                                        <p:cTn id="52" dur="500"/>
                                        <p:tgtEl>
                                          <p:spTgt spid="57549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r>
              <a:rPr lang="en-US" dirty="0"/>
              <a:t>In sum…</a:t>
            </a:r>
          </a:p>
        </p:txBody>
      </p:sp>
      <p:sp>
        <p:nvSpPr>
          <p:cNvPr id="580611" name="Rectangle 3"/>
          <p:cNvSpPr>
            <a:spLocks noGrp="1" noChangeArrowheads="1"/>
          </p:cNvSpPr>
          <p:nvPr>
            <p:ph type="body" idx="1"/>
          </p:nvPr>
        </p:nvSpPr>
        <p:spPr>
          <a:xfrm>
            <a:off x="434975" y="990600"/>
            <a:ext cx="8229600" cy="5562600"/>
          </a:xfrm>
        </p:spPr>
        <p:txBody>
          <a:bodyPr/>
          <a:lstStyle/>
          <a:p>
            <a:r>
              <a:rPr lang="en-US" b="0" dirty="0">
                <a:solidFill>
                  <a:schemeClr val="accent1"/>
                </a:solidFill>
              </a:rPr>
              <a:t>Named entity tagging </a:t>
            </a:r>
            <a:r>
              <a:rPr lang="en-US" b="0" dirty="0"/>
              <a:t>is a complex psycholinguistic task that challenges even </a:t>
            </a:r>
            <a:r>
              <a:rPr lang="en-US" b="0" dirty="0" smtClean="0"/>
              <a:t>mature</a:t>
            </a:r>
            <a:r>
              <a:rPr lang="en-US" b="0" dirty="0"/>
              <a:t>, sophisticated </a:t>
            </a:r>
            <a:r>
              <a:rPr lang="en-US" b="0" dirty="0" smtClean="0"/>
              <a:t>readers. </a:t>
            </a:r>
          </a:p>
          <a:p>
            <a:pPr>
              <a:buNone/>
            </a:pPr>
            <a:endParaRPr lang="en-US" b="0" dirty="0"/>
          </a:p>
          <a:p>
            <a:r>
              <a:rPr lang="en-US" b="0" dirty="0"/>
              <a:t>The tagging task </a:t>
            </a:r>
            <a:r>
              <a:rPr lang="en-US" b="0" dirty="0">
                <a:solidFill>
                  <a:schemeClr val="accent1"/>
                </a:solidFill>
              </a:rPr>
              <a:t>can only be approximated </a:t>
            </a:r>
            <a:r>
              <a:rPr lang="en-US" b="0" dirty="0"/>
              <a:t>with a model that recognizes just three broadly-defined categories, plus a fourth category with limited utility, none of which can be assigned any internal structure</a:t>
            </a:r>
            <a:r>
              <a:rPr lang="en-US" b="0" dirty="0" smtClean="0"/>
              <a:t>.</a:t>
            </a:r>
          </a:p>
          <a:p>
            <a:pPr>
              <a:buNone/>
            </a:pPr>
            <a:r>
              <a:rPr lang="en-US" b="0" dirty="0" smtClean="0"/>
              <a:t> </a:t>
            </a:r>
            <a:endParaRPr lang="en-US" b="0" dirty="0"/>
          </a:p>
          <a:p>
            <a:r>
              <a:rPr lang="en-US" b="0" dirty="0">
                <a:solidFill>
                  <a:schemeClr val="accent1"/>
                </a:solidFill>
              </a:rPr>
              <a:t>LIS researchers who wish to apply this technology must:</a:t>
            </a:r>
          </a:p>
          <a:p>
            <a:pPr lvl="1"/>
            <a:r>
              <a:rPr lang="en-US" b="0" dirty="0"/>
              <a:t>Define tasks that can be carried out successfully with the current state of the art.</a:t>
            </a:r>
          </a:p>
          <a:p>
            <a:pPr lvl="1"/>
            <a:r>
              <a:rPr lang="en-US" b="0" dirty="0"/>
              <a:t>Lower their expectations. </a:t>
            </a:r>
          </a:p>
          <a:p>
            <a:pPr lvl="1"/>
            <a:r>
              <a:rPr lang="en-US" b="0" dirty="0"/>
              <a:t>Identify realistic directions for future enhancements.</a:t>
            </a:r>
          </a:p>
        </p:txBody>
      </p:sp>
      <p:sp>
        <p:nvSpPr>
          <p:cNvPr id="4" name="TextBox 3"/>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animEffect transition="in" filter="checkerboard(across)">
                                      <p:cBhvr>
                                        <p:cTn id="7" dur="500"/>
                                        <p:tgtEl>
                                          <p:spTgt spid="580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80611">
                                            <p:txEl>
                                              <p:pRg st="2" end="2"/>
                                            </p:txEl>
                                          </p:spTgt>
                                        </p:tgtEl>
                                        <p:attrNameLst>
                                          <p:attrName>style.visibility</p:attrName>
                                        </p:attrNameLst>
                                      </p:cBhvr>
                                      <p:to>
                                        <p:strVal val="visible"/>
                                      </p:to>
                                    </p:set>
                                    <p:animEffect transition="in" filter="checkerboard(across)">
                                      <p:cBhvr>
                                        <p:cTn id="12" dur="500"/>
                                        <p:tgtEl>
                                          <p:spTgt spid="5806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80611">
                                            <p:txEl>
                                              <p:pRg st="3" end="3"/>
                                            </p:txEl>
                                          </p:spTgt>
                                        </p:tgtEl>
                                        <p:attrNameLst>
                                          <p:attrName>style.visibility</p:attrName>
                                        </p:attrNameLst>
                                      </p:cBhvr>
                                      <p:to>
                                        <p:strVal val="visible"/>
                                      </p:to>
                                    </p:set>
                                    <p:animEffect transition="in" filter="checkerboard(across)">
                                      <p:cBhvr>
                                        <p:cTn id="17" dur="500"/>
                                        <p:tgtEl>
                                          <p:spTgt spid="5806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80611">
                                            <p:txEl>
                                              <p:pRg st="4" end="4"/>
                                            </p:txEl>
                                          </p:spTgt>
                                        </p:tgtEl>
                                        <p:attrNameLst>
                                          <p:attrName>style.visibility</p:attrName>
                                        </p:attrNameLst>
                                      </p:cBhvr>
                                      <p:to>
                                        <p:strVal val="visible"/>
                                      </p:to>
                                    </p:set>
                                    <p:animEffect transition="in" filter="checkerboard(across)">
                                      <p:cBhvr>
                                        <p:cTn id="22" dur="500"/>
                                        <p:tgtEl>
                                          <p:spTgt spid="580611">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80611">
                                            <p:txEl>
                                              <p:pRg st="5" end="5"/>
                                            </p:txEl>
                                          </p:spTgt>
                                        </p:tgtEl>
                                        <p:attrNameLst>
                                          <p:attrName>style.visibility</p:attrName>
                                        </p:attrNameLst>
                                      </p:cBhvr>
                                      <p:to>
                                        <p:strVal val="visible"/>
                                      </p:to>
                                    </p:set>
                                    <p:animEffect transition="in" filter="checkerboard(across)">
                                      <p:cBhvr>
                                        <p:cTn id="25" dur="500"/>
                                        <p:tgtEl>
                                          <p:spTgt spid="580611">
                                            <p:txEl>
                                              <p:pRg st="5" end="5"/>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80611">
                                            <p:txEl>
                                              <p:pRg st="6" end="6"/>
                                            </p:txEl>
                                          </p:spTgt>
                                        </p:tgtEl>
                                        <p:attrNameLst>
                                          <p:attrName>style.visibility</p:attrName>
                                        </p:attrNameLst>
                                      </p:cBhvr>
                                      <p:to>
                                        <p:strVal val="visible"/>
                                      </p:to>
                                    </p:set>
                                    <p:animEffect transition="in" filter="checkerboard(across)">
                                      <p:cBhvr>
                                        <p:cTn id="28" dur="500"/>
                                        <p:tgtEl>
                                          <p:spTgt spid="580611">
                                            <p:txEl>
                                              <p:pRg st="6" end="6"/>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80611">
                                            <p:txEl>
                                              <p:pRg st="7" end="7"/>
                                            </p:txEl>
                                          </p:spTgt>
                                        </p:tgtEl>
                                        <p:attrNameLst>
                                          <p:attrName>style.visibility</p:attrName>
                                        </p:attrNameLst>
                                      </p:cBhvr>
                                      <p:to>
                                        <p:strVal val="visible"/>
                                      </p:to>
                                    </p:set>
                                    <p:animEffect transition="in" filter="checkerboard(across)">
                                      <p:cBhvr>
                                        <p:cTn id="31" dur="500"/>
                                        <p:tgtEl>
                                          <p:spTgt spid="580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228600" y="304800"/>
            <a:ext cx="8709025" cy="1270000"/>
          </a:xfrm>
        </p:spPr>
        <p:txBody>
          <a:bodyPr/>
          <a:lstStyle/>
          <a:p>
            <a:r>
              <a:rPr lang="en-US" dirty="0"/>
              <a:t>Training is error-prone and time-consuming.</a:t>
            </a:r>
            <a:br>
              <a:rPr lang="en-US" dirty="0"/>
            </a:br>
            <a:endParaRPr lang="en-US" dirty="0"/>
          </a:p>
        </p:txBody>
      </p:sp>
      <p:sp>
        <p:nvSpPr>
          <p:cNvPr id="615427" name="Rectangle 3"/>
          <p:cNvSpPr>
            <a:spLocks noGrp="1" noChangeArrowheads="1"/>
          </p:cNvSpPr>
          <p:nvPr>
            <p:ph type="body" idx="1"/>
          </p:nvPr>
        </p:nvSpPr>
        <p:spPr>
          <a:xfrm>
            <a:off x="-152400" y="1160462"/>
            <a:ext cx="8763000" cy="5087938"/>
          </a:xfrm>
        </p:spPr>
        <p:txBody>
          <a:bodyPr/>
          <a:lstStyle/>
          <a:p>
            <a:pPr lvl="1">
              <a:lnSpc>
                <a:spcPct val="90000"/>
              </a:lnSpc>
            </a:pPr>
            <a:r>
              <a:rPr lang="en-US" sz="2400" b="1" dirty="0">
                <a:solidFill>
                  <a:schemeClr val="accent1"/>
                </a:solidFill>
              </a:rPr>
              <a:t>The need to train is a potential deal-killer for the adoption of named-entity recognition software</a:t>
            </a:r>
            <a:r>
              <a:rPr lang="en-US" sz="2400" b="1" dirty="0" smtClean="0">
                <a:solidFill>
                  <a:schemeClr val="accent1"/>
                </a:solidFill>
              </a:rPr>
              <a:t>.</a:t>
            </a:r>
          </a:p>
          <a:p>
            <a:pPr lvl="1">
              <a:lnSpc>
                <a:spcPct val="90000"/>
              </a:lnSpc>
              <a:buNone/>
            </a:pPr>
            <a:endParaRPr lang="en-US" sz="2400" b="0" dirty="0">
              <a:solidFill>
                <a:schemeClr val="accent2"/>
              </a:solidFill>
            </a:endParaRPr>
          </a:p>
          <a:p>
            <a:pPr lvl="1">
              <a:lnSpc>
                <a:spcPct val="90000"/>
              </a:lnSpc>
            </a:pPr>
            <a:r>
              <a:rPr lang="en-US" sz="2400" b="0" dirty="0"/>
              <a:t> Training requires:</a:t>
            </a:r>
          </a:p>
          <a:p>
            <a:pPr lvl="2">
              <a:lnSpc>
                <a:spcPct val="90000"/>
              </a:lnSpc>
            </a:pPr>
            <a:r>
              <a:rPr lang="en-US" sz="2400" b="0" dirty="0"/>
              <a:t>Criteria for applying the markup that can be articulated and consistently applied to the data; </a:t>
            </a:r>
          </a:p>
          <a:p>
            <a:pPr lvl="2">
              <a:lnSpc>
                <a:spcPct val="90000"/>
              </a:lnSpc>
            </a:pPr>
            <a:r>
              <a:rPr lang="en-US" sz="2400" b="0" dirty="0"/>
              <a:t>Markup that falls within the scope of the tagging scheme produced by the NER tagger;</a:t>
            </a:r>
          </a:p>
          <a:p>
            <a:pPr lvl="2">
              <a:lnSpc>
                <a:spcPct val="90000"/>
              </a:lnSpc>
            </a:pPr>
            <a:r>
              <a:rPr lang="en-US" sz="2400" b="0" dirty="0"/>
              <a:t>Patterns that cannot be easily discovered by simpler means, such as regular-expression matching; </a:t>
            </a:r>
          </a:p>
          <a:p>
            <a:pPr lvl="2">
              <a:lnSpc>
                <a:spcPct val="90000"/>
              </a:lnSpc>
            </a:pPr>
            <a:r>
              <a:rPr lang="en-US" sz="2400" b="0" dirty="0"/>
              <a:t>A corpus that is large enough to change the behavior of the NER tagger.</a:t>
            </a:r>
          </a:p>
          <a:p>
            <a:endParaRPr lang="en-US" b="0" dirty="0"/>
          </a:p>
        </p:txBody>
      </p:sp>
      <p:sp>
        <p:nvSpPr>
          <p:cNvPr id="4" name="TextBox 3"/>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Effect transition="in" filter="checkerboard(across)">
                                      <p:cBhvr>
                                        <p:cTn id="7" dur="500"/>
                                        <p:tgtEl>
                                          <p:spTgt spid="615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5427">
                                            <p:txEl>
                                              <p:pRg st="2" end="2"/>
                                            </p:txEl>
                                          </p:spTgt>
                                        </p:tgtEl>
                                        <p:attrNameLst>
                                          <p:attrName>style.visibility</p:attrName>
                                        </p:attrNameLst>
                                      </p:cBhvr>
                                      <p:to>
                                        <p:strVal val="visible"/>
                                      </p:to>
                                    </p:set>
                                    <p:animEffect transition="in" filter="checkerboard(across)">
                                      <p:cBhvr>
                                        <p:cTn id="12" dur="500"/>
                                        <p:tgtEl>
                                          <p:spTgt spid="615427">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615427">
                                            <p:txEl>
                                              <p:pRg st="3" end="3"/>
                                            </p:txEl>
                                          </p:spTgt>
                                        </p:tgtEl>
                                        <p:attrNameLst>
                                          <p:attrName>style.visibility</p:attrName>
                                        </p:attrNameLst>
                                      </p:cBhvr>
                                      <p:to>
                                        <p:strVal val="visible"/>
                                      </p:to>
                                    </p:set>
                                    <p:animEffect transition="in" filter="checkerboard(across)">
                                      <p:cBhvr>
                                        <p:cTn id="15" dur="500"/>
                                        <p:tgtEl>
                                          <p:spTgt spid="615427">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15427">
                                            <p:txEl>
                                              <p:pRg st="4" end="4"/>
                                            </p:txEl>
                                          </p:spTgt>
                                        </p:tgtEl>
                                        <p:attrNameLst>
                                          <p:attrName>style.visibility</p:attrName>
                                        </p:attrNameLst>
                                      </p:cBhvr>
                                      <p:to>
                                        <p:strVal val="visible"/>
                                      </p:to>
                                    </p:set>
                                    <p:animEffect transition="in" filter="checkerboard(across)">
                                      <p:cBhvr>
                                        <p:cTn id="18" dur="500"/>
                                        <p:tgtEl>
                                          <p:spTgt spid="615427">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615427">
                                            <p:txEl>
                                              <p:pRg st="5" end="5"/>
                                            </p:txEl>
                                          </p:spTgt>
                                        </p:tgtEl>
                                        <p:attrNameLst>
                                          <p:attrName>style.visibility</p:attrName>
                                        </p:attrNameLst>
                                      </p:cBhvr>
                                      <p:to>
                                        <p:strVal val="visible"/>
                                      </p:to>
                                    </p:set>
                                    <p:animEffect transition="in" filter="checkerboard(across)">
                                      <p:cBhvr>
                                        <p:cTn id="21" dur="500"/>
                                        <p:tgtEl>
                                          <p:spTgt spid="615427">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615427">
                                            <p:txEl>
                                              <p:pRg st="6" end="6"/>
                                            </p:txEl>
                                          </p:spTgt>
                                        </p:tgtEl>
                                        <p:attrNameLst>
                                          <p:attrName>style.visibility</p:attrName>
                                        </p:attrNameLst>
                                      </p:cBhvr>
                                      <p:to>
                                        <p:strVal val="visible"/>
                                      </p:to>
                                    </p:set>
                                    <p:animEffect transition="in" filter="checkerboard(across)">
                                      <p:cBhvr>
                                        <p:cTn id="24" dur="500"/>
                                        <p:tgtEl>
                                          <p:spTgt spid="6154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p:txBody>
          <a:bodyPr/>
          <a:lstStyle/>
          <a:p>
            <a:r>
              <a:rPr lang="en-US" dirty="0"/>
              <a:t>Some recommendations</a:t>
            </a:r>
          </a:p>
        </p:txBody>
      </p:sp>
      <p:sp>
        <p:nvSpPr>
          <p:cNvPr id="585731" name="Rectangle 3"/>
          <p:cNvSpPr>
            <a:spLocks noGrp="1" noChangeArrowheads="1"/>
          </p:cNvSpPr>
          <p:nvPr>
            <p:ph type="body" idx="1"/>
          </p:nvPr>
        </p:nvSpPr>
        <p:spPr>
          <a:xfrm>
            <a:off x="533401" y="838200"/>
            <a:ext cx="8032750" cy="5729288"/>
          </a:xfrm>
        </p:spPr>
        <p:txBody>
          <a:bodyPr/>
          <a:lstStyle/>
          <a:p>
            <a:r>
              <a:rPr lang="en-US" b="0" dirty="0">
                <a:solidFill>
                  <a:schemeClr val="accent1"/>
                </a:solidFill>
              </a:rPr>
              <a:t>For NER clients</a:t>
            </a:r>
          </a:p>
          <a:p>
            <a:pPr lvl="1"/>
            <a:r>
              <a:rPr lang="en-US" sz="2400" b="0" dirty="0"/>
              <a:t>Take advantage of the most successful and mature categories – for personal names and locations.</a:t>
            </a:r>
          </a:p>
          <a:p>
            <a:pPr lvl="1"/>
            <a:r>
              <a:rPr lang="en-US" sz="2400" b="0" dirty="0"/>
              <a:t>Work with semi-structured or edited text.</a:t>
            </a:r>
          </a:p>
          <a:p>
            <a:pPr lvl="1"/>
            <a:r>
              <a:rPr lang="en-US" sz="2400" b="0" dirty="0"/>
              <a:t>Build out named entity recognition modules with other sophisticated tools that classify text and do localized special processing.</a:t>
            </a:r>
          </a:p>
          <a:p>
            <a:r>
              <a:rPr lang="en-US" b="0" dirty="0">
                <a:solidFill>
                  <a:schemeClr val="accent1"/>
                </a:solidFill>
              </a:rPr>
              <a:t>For NER tool developers</a:t>
            </a:r>
          </a:p>
          <a:p>
            <a:pPr lvl="1"/>
            <a:r>
              <a:rPr lang="en-US" sz="2400" b="0" dirty="0"/>
              <a:t>Use the </a:t>
            </a:r>
            <a:r>
              <a:rPr lang="en-US" sz="2400" b="0" dirty="0" err="1"/>
              <a:t>perceptron</a:t>
            </a:r>
            <a:r>
              <a:rPr lang="en-US" sz="2400" b="0" dirty="0"/>
              <a:t> model to define “placeholder” categories that can be trained on the unique name types in a collection.</a:t>
            </a:r>
          </a:p>
          <a:p>
            <a:pPr lvl="1"/>
            <a:r>
              <a:rPr lang="en-US" sz="2400" b="0" dirty="0"/>
              <a:t>Develop more detailed models for the most mature categories.</a:t>
            </a:r>
          </a:p>
        </p:txBody>
      </p:sp>
      <p:sp>
        <p:nvSpPr>
          <p:cNvPr id="4" name="TextBox 3"/>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animEffect transition="in" filter="checkerboard(across)">
                                      <p:cBhvr>
                                        <p:cTn id="7" dur="500"/>
                                        <p:tgtEl>
                                          <p:spTgt spid="58573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85731">
                                            <p:txEl>
                                              <p:pRg st="1" end="1"/>
                                            </p:txEl>
                                          </p:spTgt>
                                        </p:tgtEl>
                                        <p:attrNameLst>
                                          <p:attrName>style.visibility</p:attrName>
                                        </p:attrNameLst>
                                      </p:cBhvr>
                                      <p:to>
                                        <p:strVal val="visible"/>
                                      </p:to>
                                    </p:set>
                                    <p:animEffect transition="in" filter="checkerboard(across)">
                                      <p:cBhvr>
                                        <p:cTn id="10" dur="500"/>
                                        <p:tgtEl>
                                          <p:spTgt spid="58573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85731">
                                            <p:txEl>
                                              <p:pRg st="2" end="2"/>
                                            </p:txEl>
                                          </p:spTgt>
                                        </p:tgtEl>
                                        <p:attrNameLst>
                                          <p:attrName>style.visibility</p:attrName>
                                        </p:attrNameLst>
                                      </p:cBhvr>
                                      <p:to>
                                        <p:strVal val="visible"/>
                                      </p:to>
                                    </p:set>
                                    <p:animEffect transition="in" filter="checkerboard(across)">
                                      <p:cBhvr>
                                        <p:cTn id="13" dur="500"/>
                                        <p:tgtEl>
                                          <p:spTgt spid="58573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585731">
                                            <p:txEl>
                                              <p:pRg st="3" end="3"/>
                                            </p:txEl>
                                          </p:spTgt>
                                        </p:tgtEl>
                                        <p:attrNameLst>
                                          <p:attrName>style.visibility</p:attrName>
                                        </p:attrNameLst>
                                      </p:cBhvr>
                                      <p:to>
                                        <p:strVal val="visible"/>
                                      </p:to>
                                    </p:set>
                                    <p:animEffect transition="in" filter="checkerboard(across)">
                                      <p:cBhvr>
                                        <p:cTn id="16" dur="500"/>
                                        <p:tgtEl>
                                          <p:spTgt spid="58573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85731">
                                            <p:txEl>
                                              <p:pRg st="4" end="4"/>
                                            </p:txEl>
                                          </p:spTgt>
                                        </p:tgtEl>
                                        <p:attrNameLst>
                                          <p:attrName>style.visibility</p:attrName>
                                        </p:attrNameLst>
                                      </p:cBhvr>
                                      <p:to>
                                        <p:strVal val="visible"/>
                                      </p:to>
                                    </p:set>
                                    <p:animEffect transition="in" filter="checkerboard(across)">
                                      <p:cBhvr>
                                        <p:cTn id="21" dur="500"/>
                                        <p:tgtEl>
                                          <p:spTgt spid="585731">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585731">
                                            <p:txEl>
                                              <p:pRg st="5" end="5"/>
                                            </p:txEl>
                                          </p:spTgt>
                                        </p:tgtEl>
                                        <p:attrNameLst>
                                          <p:attrName>style.visibility</p:attrName>
                                        </p:attrNameLst>
                                      </p:cBhvr>
                                      <p:to>
                                        <p:strVal val="visible"/>
                                      </p:to>
                                    </p:set>
                                    <p:animEffect transition="in" filter="checkerboard(across)">
                                      <p:cBhvr>
                                        <p:cTn id="24" dur="500"/>
                                        <p:tgtEl>
                                          <p:spTgt spid="585731">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585731">
                                            <p:txEl>
                                              <p:pRg st="6" end="6"/>
                                            </p:txEl>
                                          </p:spTgt>
                                        </p:tgtEl>
                                        <p:attrNameLst>
                                          <p:attrName>style.visibility</p:attrName>
                                        </p:attrNameLst>
                                      </p:cBhvr>
                                      <p:to>
                                        <p:strVal val="visible"/>
                                      </p:to>
                                    </p:set>
                                    <p:animEffect transition="in" filter="checkerboard(across)">
                                      <p:cBhvr>
                                        <p:cTn id="27" dur="500"/>
                                        <p:tgtEl>
                                          <p:spTgt spid="585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body" idx="1"/>
          </p:nvPr>
        </p:nvSpPr>
        <p:spPr>
          <a:xfrm>
            <a:off x="533400" y="762000"/>
            <a:ext cx="7651750" cy="5410200"/>
          </a:xfrm>
        </p:spPr>
        <p:txBody>
          <a:bodyPr/>
          <a:lstStyle/>
          <a:p>
            <a:pPr>
              <a:lnSpc>
                <a:spcPct val="90000"/>
              </a:lnSpc>
            </a:pPr>
            <a:r>
              <a:rPr lang="en-US" b="0" dirty="0">
                <a:solidFill>
                  <a:schemeClr val="accent1"/>
                </a:solidFill>
              </a:rPr>
              <a:t>Grant responsibilities</a:t>
            </a:r>
          </a:p>
          <a:p>
            <a:pPr lvl="1">
              <a:lnSpc>
                <a:spcPct val="90000"/>
              </a:lnSpc>
            </a:pPr>
            <a:r>
              <a:rPr lang="en-US" sz="2400" b="0" dirty="0"/>
              <a:t>Complete formal experiments on library data.</a:t>
            </a:r>
          </a:p>
          <a:p>
            <a:pPr lvl="1">
              <a:lnSpc>
                <a:spcPct val="90000"/>
              </a:lnSpc>
            </a:pPr>
            <a:r>
              <a:rPr lang="en-US" sz="2400" b="0" dirty="0"/>
              <a:t>Finish final report, which is due on June 30.</a:t>
            </a:r>
          </a:p>
          <a:p>
            <a:pPr>
              <a:lnSpc>
                <a:spcPct val="90000"/>
              </a:lnSpc>
            </a:pPr>
            <a:r>
              <a:rPr lang="en-US" b="0" dirty="0">
                <a:solidFill>
                  <a:schemeClr val="accent1"/>
                </a:solidFill>
              </a:rPr>
              <a:t>OCLC work</a:t>
            </a:r>
          </a:p>
          <a:p>
            <a:pPr lvl="1">
              <a:lnSpc>
                <a:spcPct val="90000"/>
              </a:lnSpc>
            </a:pPr>
            <a:r>
              <a:rPr lang="en-US" sz="2400" b="0" dirty="0"/>
              <a:t>Outline steps required to beyond “interesting examples” to mature research prototypes.</a:t>
            </a:r>
          </a:p>
          <a:p>
            <a:pPr lvl="1">
              <a:lnSpc>
                <a:spcPct val="90000"/>
              </a:lnSpc>
            </a:pPr>
            <a:r>
              <a:rPr lang="en-US" sz="2400" b="0" dirty="0"/>
              <a:t>Publish our study of named entity tagging on library data.</a:t>
            </a:r>
          </a:p>
          <a:p>
            <a:pPr lvl="1">
              <a:lnSpc>
                <a:spcPct val="90000"/>
              </a:lnSpc>
            </a:pPr>
            <a:r>
              <a:rPr lang="en-US" sz="2400" b="0" dirty="0"/>
              <a:t>Engage with:</a:t>
            </a:r>
          </a:p>
          <a:p>
            <a:pPr lvl="2">
              <a:lnSpc>
                <a:spcPct val="90000"/>
              </a:lnSpc>
            </a:pPr>
            <a:r>
              <a:rPr lang="en-US" sz="2400" b="0" dirty="0"/>
              <a:t>…researchers in the machine learning to improve precision and recall of named entity recognition tools.</a:t>
            </a:r>
          </a:p>
          <a:p>
            <a:pPr lvl="2">
              <a:lnSpc>
                <a:spcPct val="90000"/>
              </a:lnSpc>
            </a:pPr>
            <a:r>
              <a:rPr lang="en-US" sz="2400" b="0" dirty="0"/>
              <a:t>…practitioners in the library community to apply and evaluate this technology.</a:t>
            </a:r>
          </a:p>
        </p:txBody>
      </p:sp>
      <p:sp>
        <p:nvSpPr>
          <p:cNvPr id="565251" name="Title 1"/>
          <p:cNvSpPr>
            <a:spLocks/>
          </p:cNvSpPr>
          <p:nvPr/>
        </p:nvSpPr>
        <p:spPr bwMode="auto">
          <a:xfrm>
            <a:off x="609600" y="228600"/>
            <a:ext cx="8153400" cy="533400"/>
          </a:xfrm>
          <a:prstGeom prst="rect">
            <a:avLst/>
          </a:prstGeom>
          <a:noFill/>
          <a:ln w="6350">
            <a:noFill/>
            <a:miter lim="800000"/>
            <a:headEnd/>
            <a:tailEnd/>
          </a:ln>
          <a:effectLst/>
        </p:spPr>
        <p:txBody>
          <a:bodyPr anchor="ctr"/>
          <a:lstStyle/>
          <a:p>
            <a:pPr>
              <a:lnSpc>
                <a:spcPct val="100000"/>
              </a:lnSpc>
              <a:spcBef>
                <a:spcPct val="0"/>
              </a:spcBef>
            </a:pPr>
            <a:endParaRPr lang="en-US" sz="2500" b="0" dirty="0" smtClean="0">
              <a:solidFill>
                <a:schemeClr val="tx2"/>
              </a:solidFill>
              <a:latin typeface="Trebuchet MS" pitchFamily="34" charset="0"/>
            </a:endParaRPr>
          </a:p>
          <a:p>
            <a:pPr>
              <a:lnSpc>
                <a:spcPct val="100000"/>
              </a:lnSpc>
              <a:spcBef>
                <a:spcPct val="0"/>
              </a:spcBef>
            </a:pPr>
            <a:endParaRPr lang="en-US" sz="2500" b="0" dirty="0" smtClean="0">
              <a:solidFill>
                <a:schemeClr val="tx2"/>
              </a:solidFill>
              <a:latin typeface="Trebuchet MS" pitchFamily="34" charset="0"/>
            </a:endParaRPr>
          </a:p>
          <a:p>
            <a:pPr>
              <a:lnSpc>
                <a:spcPct val="100000"/>
              </a:lnSpc>
              <a:spcBef>
                <a:spcPct val="0"/>
              </a:spcBef>
            </a:pPr>
            <a:endParaRPr lang="en-US" sz="2500" b="0" dirty="0" smtClean="0">
              <a:solidFill>
                <a:schemeClr val="tx2"/>
              </a:solidFill>
              <a:latin typeface="Trebuchet MS" pitchFamily="34" charset="0"/>
            </a:endParaRPr>
          </a:p>
          <a:p>
            <a:pPr>
              <a:lnSpc>
                <a:spcPct val="100000"/>
              </a:lnSpc>
              <a:spcBef>
                <a:spcPct val="0"/>
              </a:spcBef>
            </a:pPr>
            <a:r>
              <a:rPr lang="en-US" sz="2500" b="0" dirty="0" smtClean="0">
                <a:solidFill>
                  <a:schemeClr val="tx2"/>
                </a:solidFill>
                <a:latin typeface="Trebuchet MS" pitchFamily="34" charset="0"/>
              </a:rPr>
              <a:t>Next </a:t>
            </a:r>
            <a:r>
              <a:rPr lang="en-US" sz="2500" b="0" dirty="0">
                <a:solidFill>
                  <a:schemeClr val="tx2"/>
                </a:solidFill>
                <a:latin typeface="Trebuchet MS" pitchFamily="34" charset="0"/>
              </a:rPr>
              <a:t>steps</a:t>
            </a:r>
          </a:p>
        </p:txBody>
      </p:sp>
      <p:sp>
        <p:nvSpPr>
          <p:cNvPr id="4" name="Rectangle 2"/>
          <p:cNvSpPr>
            <a:spLocks noGrp="1" noChangeArrowheads="1"/>
          </p:cNvSpPr>
          <p:nvPr>
            <p:ph type="title"/>
          </p:nvPr>
        </p:nvSpPr>
        <p:spPr>
          <a:xfrm>
            <a:off x="434975" y="147638"/>
            <a:ext cx="8023225" cy="538162"/>
          </a:xfrm>
        </p:spPr>
        <p:txBody>
          <a:bodyPr/>
          <a:lstStyle/>
          <a:p>
            <a:r>
              <a:rPr lang="en-US" dirty="0" smtClean="0"/>
              <a:t> Next steps</a:t>
            </a:r>
            <a:endParaRPr lang="en-US" dirty="0"/>
          </a:p>
        </p:txBody>
      </p:sp>
      <p:sp>
        <p:nvSpPr>
          <p:cNvPr id="5" name="TextBox 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3"/>
          <p:cNvSpPr>
            <a:spLocks noChangeArrowheads="1"/>
          </p:cNvSpPr>
          <p:nvPr/>
        </p:nvSpPr>
        <p:spPr bwMode="auto">
          <a:xfrm>
            <a:off x="457200" y="1143000"/>
            <a:ext cx="8229600" cy="4525963"/>
          </a:xfrm>
          <a:prstGeom prst="rect">
            <a:avLst/>
          </a:prstGeom>
          <a:noFill/>
          <a:ln w="9525">
            <a:noFill/>
            <a:miter lim="800000"/>
            <a:headEnd/>
            <a:tailEnd/>
          </a:ln>
        </p:spPr>
        <p:txBody>
          <a:bodyPr/>
          <a:lstStyle/>
          <a:p>
            <a:pPr marL="342900" indent="-342900" eaLnBrk="0" hangingPunct="0">
              <a:lnSpc>
                <a:spcPct val="100000"/>
              </a:lnSpc>
              <a:spcBef>
                <a:spcPct val="20000"/>
              </a:spcBef>
              <a:buFontTx/>
              <a:buChar char="•"/>
            </a:pPr>
            <a:r>
              <a:rPr lang="en-US" sz="2400" b="0" dirty="0">
                <a:solidFill>
                  <a:schemeClr val="tx1"/>
                </a:solidFill>
                <a:latin typeface="Trebuchet MS" pitchFamily="34" charset="0"/>
                <a:ea typeface="ＭＳ Ｐゴシック" pitchFamily="-107" charset="-128"/>
                <a:hlinkClick r:id="rId2"/>
              </a:rPr>
              <a:t>The Cognitive Computation Group</a:t>
            </a:r>
            <a:r>
              <a:rPr lang="en-US" sz="2400" b="0" dirty="0">
                <a:solidFill>
                  <a:schemeClr val="tx1"/>
                </a:solidFill>
                <a:latin typeface="Trebuchet MS" pitchFamily="34" charset="0"/>
                <a:ea typeface="ＭＳ Ｐゴシック" pitchFamily="-107" charset="-128"/>
              </a:rPr>
              <a:t> at the University of Illinois</a:t>
            </a:r>
          </a:p>
          <a:p>
            <a:pPr marL="342900" indent="-342900" eaLnBrk="0" hangingPunct="0">
              <a:lnSpc>
                <a:spcPct val="100000"/>
              </a:lnSpc>
              <a:spcBef>
                <a:spcPct val="20000"/>
              </a:spcBef>
              <a:buFontTx/>
              <a:buChar char="•"/>
            </a:pPr>
            <a:r>
              <a:rPr lang="en-US" sz="2400" b="0" dirty="0">
                <a:latin typeface="Arial" charset="0"/>
                <a:hlinkClick r:id="rId3"/>
              </a:rPr>
              <a:t>Functional genre in Illinois State Government digital documents</a:t>
            </a:r>
            <a:r>
              <a:rPr lang="en-US" sz="2400" dirty="0">
                <a:latin typeface="Arial" charset="0"/>
                <a:hlinkClick r:id="rId3"/>
              </a:rPr>
              <a:t> </a:t>
            </a:r>
            <a:endParaRPr lang="en-US" sz="2400" b="0" dirty="0">
              <a:solidFill>
                <a:schemeClr val="tx1"/>
              </a:solidFill>
              <a:latin typeface="Arial" charset="0"/>
            </a:endParaRPr>
          </a:p>
          <a:p>
            <a:pPr marL="342900" indent="-342900" eaLnBrk="0" hangingPunct="0">
              <a:lnSpc>
                <a:spcPct val="100000"/>
              </a:lnSpc>
              <a:spcBef>
                <a:spcPct val="20000"/>
              </a:spcBef>
              <a:buFontTx/>
              <a:buChar char="•"/>
            </a:pPr>
            <a:r>
              <a:rPr lang="en-US" sz="2400" b="0" dirty="0">
                <a:solidFill>
                  <a:schemeClr val="tx1"/>
                </a:solidFill>
                <a:latin typeface="Arial" charset="0"/>
                <a:hlinkClick r:id="rId4"/>
              </a:rPr>
              <a:t>Name this! Automating metadata extraction through a named entity recognition tool</a:t>
            </a:r>
            <a:r>
              <a:rPr lang="en-US" sz="2400" b="0" dirty="0">
                <a:solidFill>
                  <a:schemeClr val="tx1"/>
                </a:solidFill>
                <a:latin typeface="Arial" charset="0"/>
              </a:rPr>
              <a:t>.”  </a:t>
            </a:r>
            <a:r>
              <a:rPr lang="en-US" sz="2400" b="0" dirty="0" smtClean="0">
                <a:solidFill>
                  <a:schemeClr val="tx1"/>
                </a:solidFill>
                <a:latin typeface="Arial" charset="0"/>
              </a:rPr>
              <a:t>Poster for </a:t>
            </a:r>
            <a:r>
              <a:rPr lang="en-US" sz="2400" b="0" dirty="0">
                <a:solidFill>
                  <a:schemeClr val="tx1"/>
                </a:solidFill>
                <a:latin typeface="Arial" charset="0"/>
              </a:rPr>
              <a:t>the 2009 NDIIPP Partners’ Meeting. </a:t>
            </a:r>
          </a:p>
          <a:p>
            <a:pPr marL="342900" indent="-342900" eaLnBrk="0" hangingPunct="0">
              <a:lnSpc>
                <a:spcPct val="100000"/>
              </a:lnSpc>
              <a:spcBef>
                <a:spcPct val="20000"/>
              </a:spcBef>
              <a:buFontTx/>
              <a:buChar char="•"/>
            </a:pPr>
            <a:r>
              <a:rPr lang="en-US" sz="2400" b="0" dirty="0">
                <a:solidFill>
                  <a:schemeClr val="tx1"/>
                </a:solidFill>
                <a:latin typeface="Arial" charset="0"/>
              </a:rPr>
              <a:t>“</a:t>
            </a:r>
            <a:r>
              <a:rPr lang="en-US" sz="2400" b="0" dirty="0">
                <a:solidFill>
                  <a:schemeClr val="tx1"/>
                </a:solidFill>
                <a:latin typeface="Arial" charset="0"/>
                <a:hlinkClick r:id="rId5"/>
              </a:rPr>
              <a:t>Who’s who in your digital collection: Developing a tool for name disambiguation and identity resolution</a:t>
            </a:r>
            <a:r>
              <a:rPr lang="en-US" sz="2400" b="0" dirty="0">
                <a:solidFill>
                  <a:schemeClr val="tx1"/>
                </a:solidFill>
                <a:latin typeface="Arial" charset="0"/>
              </a:rPr>
              <a:t>.” To appear in the </a:t>
            </a:r>
            <a:r>
              <a:rPr lang="en-US" sz="2400" b="0" i="1" dirty="0">
                <a:solidFill>
                  <a:schemeClr val="tx1"/>
                </a:solidFill>
                <a:latin typeface="Arial" charset="0"/>
              </a:rPr>
              <a:t>Chicago Colloquium for Digital Humanities and Computer Science Journal</a:t>
            </a:r>
            <a:r>
              <a:rPr lang="en-US" sz="2400" b="0" dirty="0">
                <a:solidFill>
                  <a:schemeClr val="tx1"/>
                </a:solidFill>
                <a:latin typeface="Arial" charset="0"/>
              </a:rPr>
              <a:t>. </a:t>
            </a:r>
          </a:p>
          <a:p>
            <a:pPr marL="342900" indent="-342900" eaLnBrk="0" hangingPunct="0">
              <a:lnSpc>
                <a:spcPct val="100000"/>
              </a:lnSpc>
              <a:spcBef>
                <a:spcPct val="20000"/>
              </a:spcBef>
            </a:pPr>
            <a:endParaRPr lang="en-US" sz="2400" b="0" dirty="0">
              <a:solidFill>
                <a:schemeClr val="tx1"/>
              </a:solidFill>
              <a:latin typeface="Arial" charset="0"/>
            </a:endParaRPr>
          </a:p>
        </p:txBody>
      </p:sp>
      <p:sp>
        <p:nvSpPr>
          <p:cNvPr id="566275" name="Title 1"/>
          <p:cNvSpPr>
            <a:spLocks/>
          </p:cNvSpPr>
          <p:nvPr/>
        </p:nvSpPr>
        <p:spPr bwMode="auto">
          <a:xfrm>
            <a:off x="609600" y="304800"/>
            <a:ext cx="8229600" cy="1143000"/>
          </a:xfrm>
          <a:prstGeom prst="rect">
            <a:avLst/>
          </a:prstGeom>
          <a:noFill/>
          <a:ln w="6350">
            <a:noFill/>
            <a:miter lim="800000"/>
            <a:headEnd/>
            <a:tailEnd/>
          </a:ln>
          <a:effectLst/>
        </p:spPr>
        <p:txBody>
          <a:bodyPr anchor="ctr"/>
          <a:lstStyle/>
          <a:p>
            <a:pPr>
              <a:lnSpc>
                <a:spcPct val="100000"/>
              </a:lnSpc>
              <a:spcBef>
                <a:spcPct val="0"/>
              </a:spcBef>
            </a:pPr>
            <a:r>
              <a:rPr lang="en-US" sz="2500" b="0" dirty="0" err="1" smtClean="0">
                <a:solidFill>
                  <a:schemeClr val="tx2"/>
                </a:solidFill>
                <a:latin typeface="Trebuchet MS" pitchFamily="34" charset="0"/>
              </a:rPr>
              <a:t>ReferenFf</a:t>
            </a:r>
            <a:r>
              <a:rPr lang="en-US" sz="2500" b="0" dirty="0" smtClean="0">
                <a:solidFill>
                  <a:schemeClr val="tx2"/>
                </a:solidFill>
                <a:latin typeface="Trebuchet MS" pitchFamily="34" charset="0"/>
              </a:rPr>
              <a:t>\\</a:t>
            </a:r>
            <a:r>
              <a:rPr lang="en-US" sz="2500" b="0" dirty="0" err="1" smtClean="0">
                <a:solidFill>
                  <a:schemeClr val="tx2"/>
                </a:solidFill>
                <a:latin typeface="Trebuchet MS" pitchFamily="34" charset="0"/>
              </a:rPr>
              <a:t>ces</a:t>
            </a:r>
            <a:endParaRPr lang="en-US" sz="2500" b="0" dirty="0">
              <a:solidFill>
                <a:schemeClr val="tx2"/>
              </a:solidFill>
              <a:latin typeface="Trebuchet MS" pitchFamily="34" charset="0"/>
            </a:endParaRPr>
          </a:p>
        </p:txBody>
      </p:sp>
      <p:sp>
        <p:nvSpPr>
          <p:cNvPr id="4" name="Rectangle 3"/>
          <p:cNvSpPr/>
          <p:nvPr/>
        </p:nvSpPr>
        <p:spPr>
          <a:xfrm>
            <a:off x="3862511" y="3136613"/>
            <a:ext cx="184731" cy="1077218"/>
          </a:xfrm>
          <a:prstGeom prst="rect">
            <a:avLst/>
          </a:prstGeom>
        </p:spPr>
        <p:txBody>
          <a:bodyPr wrap="none">
            <a:spAutoFit/>
          </a:bodyPr>
          <a:lstStyle/>
          <a:p>
            <a:endParaRPr lang="en-US" dirty="0" smtClean="0"/>
          </a:p>
          <a:p>
            <a:endParaRPr lang="en-US" dirty="0"/>
          </a:p>
        </p:txBody>
      </p:sp>
      <p:sp>
        <p:nvSpPr>
          <p:cNvPr id="5" name="Rectangle 2"/>
          <p:cNvSpPr txBox="1">
            <a:spLocks noChangeArrowheads="1"/>
          </p:cNvSpPr>
          <p:nvPr/>
        </p:nvSpPr>
        <p:spPr>
          <a:xfrm>
            <a:off x="434975" y="147638"/>
            <a:ext cx="8023225" cy="99536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smtClean="0">
                <a:solidFill>
                  <a:srgbClr val="FF7600"/>
                </a:solidFill>
                <a:latin typeface="+mj-lt"/>
                <a:ea typeface="+mj-ea"/>
                <a:cs typeface="+mj-cs"/>
              </a:rPr>
              <a:t>For more information</a:t>
            </a:r>
            <a:endParaRPr kumimoji="0" lang="en-US" sz="3200" b="1" i="0" u="none" strike="noStrike" kern="0" cap="none" spc="0" normalizeH="0" baseline="0" noProof="0" dirty="0">
              <a:ln>
                <a:noFill/>
              </a:ln>
              <a:solidFill>
                <a:srgbClr val="FF7600"/>
              </a:solidFill>
              <a:effectLst/>
              <a:uLnTx/>
              <a:uFillTx/>
              <a:latin typeface="+mj-lt"/>
              <a:ea typeface="+mj-ea"/>
              <a:cs typeface="+mj-cs"/>
            </a:endParaRPr>
          </a:p>
        </p:txBody>
      </p:sp>
      <p:sp>
        <p:nvSpPr>
          <p:cNvPr id="6" name="TextBox 5"/>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idx="4294967295"/>
          </p:nvPr>
        </p:nvSpPr>
        <p:spPr>
          <a:xfrm>
            <a:off x="685800" y="147638"/>
            <a:ext cx="6738938" cy="1284287"/>
          </a:xfrm>
        </p:spPr>
        <p:txBody>
          <a:bodyPr/>
          <a:lstStyle/>
          <a:p>
            <a:r>
              <a:rPr lang="en-US" sz="4000"/>
              <a:t>Questions?</a:t>
            </a:r>
          </a:p>
        </p:txBody>
      </p:sp>
      <p:pic>
        <p:nvPicPr>
          <p:cNvPr id="617475" name="Picture 5" descr="MCj03970740000[1]"/>
          <p:cNvPicPr>
            <a:picLocks noChangeAspect="1" noChangeArrowheads="1"/>
          </p:cNvPicPr>
          <p:nvPr/>
        </p:nvPicPr>
        <p:blipFill>
          <a:blip r:embed="rId2" cstate="print"/>
          <a:srcRect/>
          <a:stretch>
            <a:fillRect/>
          </a:stretch>
        </p:blipFill>
        <p:spPr bwMode="auto">
          <a:xfrm>
            <a:off x="2209800" y="2057400"/>
            <a:ext cx="4319588" cy="4038600"/>
          </a:xfrm>
          <a:prstGeom prst="rect">
            <a:avLst/>
          </a:prstGeom>
          <a:noFill/>
          <a:ln w="9525">
            <a:noFill/>
            <a:miter lim="800000"/>
            <a:headEnd/>
            <a:tailEnd/>
          </a:ln>
        </p:spPr>
      </p:pic>
      <p:sp>
        <p:nvSpPr>
          <p:cNvPr id="4" name="TextBox 3"/>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itle 3"/>
          <p:cNvSpPr>
            <a:spLocks noGrp="1"/>
          </p:cNvSpPr>
          <p:nvPr>
            <p:ph type="title" idx="4294967295"/>
          </p:nvPr>
        </p:nvSpPr>
        <p:spPr/>
        <p:txBody>
          <a:bodyPr/>
          <a:lstStyle/>
          <a:p>
            <a:r>
              <a:rPr lang="en-US" i="1"/>
              <a:t>Next up</a:t>
            </a:r>
          </a:p>
        </p:txBody>
      </p:sp>
      <p:sp>
        <p:nvSpPr>
          <p:cNvPr id="612355" name="Content Placeholder 4"/>
          <p:cNvSpPr>
            <a:spLocks noGrp="1"/>
          </p:cNvSpPr>
          <p:nvPr>
            <p:ph idx="4294967295"/>
          </p:nvPr>
        </p:nvSpPr>
        <p:spPr/>
        <p:txBody>
          <a:bodyPr lIns="91440" tIns="45720" rIns="91440" bIns="45720"/>
          <a:lstStyle/>
          <a:p>
            <a:pPr algn="ctr"/>
            <a:r>
              <a:rPr lang="en-US" i="1"/>
              <a:t>Lunch and then…</a:t>
            </a:r>
          </a:p>
          <a:p>
            <a:pPr algn="ctr"/>
            <a:r>
              <a:rPr lang="en-US" b="0"/>
              <a:t>1:00</a:t>
            </a:r>
          </a:p>
          <a:p>
            <a:pPr algn="ctr"/>
            <a:r>
              <a:rPr lang="en-US" b="0"/>
              <a:t>Framing Libraries and the Environment</a:t>
            </a:r>
          </a:p>
          <a:p>
            <a:pPr algn="ctr"/>
            <a:r>
              <a:rPr lang="en-US" b="0"/>
              <a:t>Lorcan Dempsey, OCLC Research</a:t>
            </a:r>
          </a:p>
          <a:p>
            <a:pPr algn="ctr"/>
            <a:r>
              <a:rPr lang="en-US" b="0"/>
              <a:t>Buckingham</a:t>
            </a:r>
            <a:endParaRPr lang="en-US"/>
          </a:p>
        </p:txBody>
      </p:sp>
      <p:sp>
        <p:nvSpPr>
          <p:cNvPr id="4" name="TextBox 3"/>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93" name="Rectangle 21"/>
          <p:cNvSpPr>
            <a:spLocks noChangeArrowheads="1"/>
          </p:cNvSpPr>
          <p:nvPr/>
        </p:nvSpPr>
        <p:spPr bwMode="auto">
          <a:xfrm>
            <a:off x="863600" y="914400"/>
            <a:ext cx="7559675" cy="2862322"/>
          </a:xfrm>
          <a:prstGeom prst="rect">
            <a:avLst/>
          </a:prstGeom>
          <a:solidFill>
            <a:srgbClr val="FFFF99"/>
          </a:solidFill>
          <a:ln w="9525" algn="ctr">
            <a:solidFill>
              <a:schemeClr val="tx1"/>
            </a:solidFill>
            <a:miter lim="800000"/>
            <a:headEnd/>
            <a:tailEnd/>
          </a:ln>
          <a:effectLst/>
        </p:spPr>
        <p:txBody>
          <a:bodyPr>
            <a:spAutoFit/>
          </a:bodyPr>
          <a:lstStyle/>
          <a:p>
            <a:r>
              <a:rPr lang="en-US" sz="2000" dirty="0">
                <a:solidFill>
                  <a:srgbClr val="800080"/>
                </a:solidFill>
                <a:latin typeface="Trebuchet MS" pitchFamily="34" charset="0"/>
              </a:rPr>
              <a:t>The Justice Department </a:t>
            </a:r>
            <a:r>
              <a:rPr lang="en-US" sz="2000" dirty="0">
                <a:solidFill>
                  <a:schemeClr val="tx1"/>
                </a:solidFill>
                <a:latin typeface="Trebuchet MS" pitchFamily="34" charset="0"/>
              </a:rPr>
              <a:t>has officially ended its inquiry into the assassinations of </a:t>
            </a:r>
            <a:r>
              <a:rPr lang="en-US" sz="2000" dirty="0">
                <a:solidFill>
                  <a:srgbClr val="FF0000"/>
                </a:solidFill>
                <a:latin typeface="Trebuchet MS" pitchFamily="34" charset="0"/>
              </a:rPr>
              <a:t>John F. Kennedy </a:t>
            </a:r>
            <a:r>
              <a:rPr lang="en-US" sz="2000" dirty="0">
                <a:solidFill>
                  <a:schemeClr val="tx1"/>
                </a:solidFill>
                <a:latin typeface="Trebuchet MS" pitchFamily="34" charset="0"/>
              </a:rPr>
              <a:t>and </a:t>
            </a:r>
            <a:r>
              <a:rPr lang="en-US" sz="2000" dirty="0">
                <a:solidFill>
                  <a:srgbClr val="FF0000"/>
                </a:solidFill>
                <a:latin typeface="Trebuchet MS" pitchFamily="34" charset="0"/>
              </a:rPr>
              <a:t>Martin Luther King </a:t>
            </a:r>
            <a:r>
              <a:rPr lang="en-US" sz="2000" dirty="0" err="1">
                <a:solidFill>
                  <a:srgbClr val="FF0000"/>
                </a:solidFill>
                <a:latin typeface="Trebuchet MS" pitchFamily="34" charset="0"/>
              </a:rPr>
              <a:t>Jr</a:t>
            </a:r>
            <a:r>
              <a:rPr lang="en-US" sz="2000" dirty="0">
                <a:solidFill>
                  <a:schemeClr val="tx1"/>
                </a:solidFill>
                <a:latin typeface="Trebuchet MS" pitchFamily="34" charset="0"/>
              </a:rPr>
              <a:t>, finding “no persuasive evidence” to support conspiracy theories, according to department documents. </a:t>
            </a:r>
            <a:r>
              <a:rPr lang="en-US" sz="2000" dirty="0">
                <a:solidFill>
                  <a:srgbClr val="800080"/>
                </a:solidFill>
                <a:latin typeface="Trebuchet MS" pitchFamily="34" charset="0"/>
              </a:rPr>
              <a:t>The House Assassinations Committee </a:t>
            </a:r>
            <a:r>
              <a:rPr lang="en-US" sz="2000" dirty="0">
                <a:solidFill>
                  <a:schemeClr val="tx1"/>
                </a:solidFill>
                <a:latin typeface="Trebuchet MS" pitchFamily="34" charset="0"/>
              </a:rPr>
              <a:t>concluded in 1978 that </a:t>
            </a:r>
            <a:r>
              <a:rPr lang="en-US" sz="2000" dirty="0">
                <a:solidFill>
                  <a:srgbClr val="FF0000"/>
                </a:solidFill>
                <a:latin typeface="Trebuchet MS" pitchFamily="34" charset="0"/>
              </a:rPr>
              <a:t>Kennedy </a:t>
            </a:r>
            <a:r>
              <a:rPr lang="en-US" sz="2000" dirty="0">
                <a:solidFill>
                  <a:schemeClr val="tx1"/>
                </a:solidFill>
                <a:latin typeface="Trebuchet MS" pitchFamily="34" charset="0"/>
              </a:rPr>
              <a:t>was “probably” assassinated as the result of a conspiracy involving a second gunman, a finding that broke from the </a:t>
            </a:r>
            <a:r>
              <a:rPr lang="en-US" sz="2000" dirty="0">
                <a:solidFill>
                  <a:srgbClr val="800080"/>
                </a:solidFill>
                <a:latin typeface="Trebuchet MS" pitchFamily="34" charset="0"/>
              </a:rPr>
              <a:t>Warren </a:t>
            </a:r>
            <a:r>
              <a:rPr lang="en-US" sz="2000" dirty="0" smtClean="0">
                <a:solidFill>
                  <a:srgbClr val="800080"/>
                </a:solidFill>
                <a:latin typeface="Trebuchet MS" pitchFamily="34" charset="0"/>
              </a:rPr>
              <a:t>Commission</a:t>
            </a:r>
            <a:r>
              <a:rPr lang="en-US" sz="2000" dirty="0" smtClean="0">
                <a:solidFill>
                  <a:schemeClr val="tx1"/>
                </a:solidFill>
                <a:latin typeface="Trebuchet MS" pitchFamily="34" charset="0"/>
              </a:rPr>
              <a:t>'s </a:t>
            </a:r>
            <a:r>
              <a:rPr lang="en-US" sz="2000" dirty="0">
                <a:solidFill>
                  <a:schemeClr val="tx1"/>
                </a:solidFill>
                <a:latin typeface="Trebuchet MS" pitchFamily="34" charset="0"/>
              </a:rPr>
              <a:t>belief that </a:t>
            </a:r>
            <a:r>
              <a:rPr lang="en-US" sz="2000" dirty="0">
                <a:solidFill>
                  <a:srgbClr val="FF0000"/>
                </a:solidFill>
                <a:latin typeface="Trebuchet MS" pitchFamily="34" charset="0"/>
              </a:rPr>
              <a:t>Lee Harvey Oswald </a:t>
            </a:r>
            <a:r>
              <a:rPr lang="en-US" sz="2000" dirty="0">
                <a:solidFill>
                  <a:schemeClr val="tx1"/>
                </a:solidFill>
                <a:latin typeface="Trebuchet MS" pitchFamily="34" charset="0"/>
              </a:rPr>
              <a:t>acted alone in</a:t>
            </a:r>
            <a:r>
              <a:rPr lang="en-US" sz="2000" dirty="0">
                <a:latin typeface="Trebuchet MS" pitchFamily="34" charset="0"/>
              </a:rPr>
              <a:t> </a:t>
            </a:r>
            <a:r>
              <a:rPr lang="en-US" sz="2000" dirty="0">
                <a:solidFill>
                  <a:srgbClr val="2C8C5A"/>
                </a:solidFill>
                <a:latin typeface="Trebuchet MS" pitchFamily="34" charset="0"/>
              </a:rPr>
              <a:t>Dallas </a:t>
            </a:r>
            <a:r>
              <a:rPr lang="en-US" sz="2000" dirty="0">
                <a:solidFill>
                  <a:schemeClr val="tx1"/>
                </a:solidFill>
                <a:latin typeface="Trebuchet MS" pitchFamily="34" charset="0"/>
              </a:rPr>
              <a:t>on Nov. 22, 1963.</a:t>
            </a:r>
          </a:p>
        </p:txBody>
      </p:sp>
      <p:sp>
        <p:nvSpPr>
          <p:cNvPr id="515095" name="Rectangle 23"/>
          <p:cNvSpPr>
            <a:spLocks noChangeArrowheads="1"/>
          </p:cNvSpPr>
          <p:nvPr/>
        </p:nvSpPr>
        <p:spPr bwMode="auto">
          <a:xfrm>
            <a:off x="381000" y="2392501"/>
            <a:ext cx="7559675" cy="3170099"/>
          </a:xfrm>
          <a:prstGeom prst="rect">
            <a:avLst/>
          </a:prstGeom>
          <a:solidFill>
            <a:srgbClr val="CCFFCC"/>
          </a:solidFill>
          <a:ln w="9525" algn="ctr">
            <a:solidFill>
              <a:schemeClr val="tx1"/>
            </a:solidFill>
            <a:miter lim="800000"/>
            <a:headEnd/>
            <a:tailEnd/>
          </a:ln>
          <a:effectLst/>
        </p:spPr>
        <p:txBody>
          <a:bodyPr>
            <a:spAutoFit/>
          </a:bodyPr>
          <a:lstStyle/>
          <a:p>
            <a:r>
              <a:rPr lang="en-US" sz="2000" dirty="0">
                <a:solidFill>
                  <a:srgbClr val="800080"/>
                </a:solidFill>
                <a:latin typeface="Trebuchet MS" pitchFamily="34" charset="0"/>
              </a:rPr>
              <a:t>[ORG The Justice Department]</a:t>
            </a:r>
            <a:r>
              <a:rPr lang="en-US" sz="2000" dirty="0">
                <a:latin typeface="Trebuchet MS" pitchFamily="34" charset="0"/>
              </a:rPr>
              <a:t> </a:t>
            </a:r>
            <a:r>
              <a:rPr lang="en-US" sz="2000" dirty="0">
                <a:solidFill>
                  <a:schemeClr val="tx1"/>
                </a:solidFill>
                <a:latin typeface="Trebuchet MS" pitchFamily="34" charset="0"/>
              </a:rPr>
              <a:t>has officially ended its inquiry into the assassinations of</a:t>
            </a:r>
            <a:r>
              <a:rPr lang="en-US" sz="2000" dirty="0">
                <a:latin typeface="Trebuchet MS" pitchFamily="34" charset="0"/>
              </a:rPr>
              <a:t> </a:t>
            </a:r>
            <a:r>
              <a:rPr lang="en-US" sz="2000" dirty="0">
                <a:solidFill>
                  <a:srgbClr val="FF0000"/>
                </a:solidFill>
                <a:latin typeface="Trebuchet MS" pitchFamily="34" charset="0"/>
              </a:rPr>
              <a:t>[PER John F. Kennedy]</a:t>
            </a:r>
            <a:r>
              <a:rPr lang="en-US" sz="2000" dirty="0">
                <a:latin typeface="Trebuchet MS" pitchFamily="34" charset="0"/>
              </a:rPr>
              <a:t> </a:t>
            </a:r>
            <a:r>
              <a:rPr lang="en-US" sz="2000" dirty="0">
                <a:solidFill>
                  <a:schemeClr val="tx1"/>
                </a:solidFill>
                <a:latin typeface="Trebuchet MS" pitchFamily="34" charset="0"/>
              </a:rPr>
              <a:t>and</a:t>
            </a:r>
            <a:r>
              <a:rPr lang="en-US" sz="2000" dirty="0">
                <a:latin typeface="Trebuchet MS" pitchFamily="34" charset="0"/>
              </a:rPr>
              <a:t> </a:t>
            </a:r>
            <a:r>
              <a:rPr lang="en-US" sz="2000" dirty="0">
                <a:solidFill>
                  <a:srgbClr val="FF0000"/>
                </a:solidFill>
                <a:latin typeface="Trebuchet MS" pitchFamily="34" charset="0"/>
              </a:rPr>
              <a:t>[PER Martin Luther King Jr</a:t>
            </a:r>
            <a:r>
              <a:rPr lang="en-US" sz="2000" dirty="0" smtClean="0">
                <a:solidFill>
                  <a:srgbClr val="FF0000"/>
                </a:solidFill>
                <a:latin typeface="Trebuchet MS" pitchFamily="34" charset="0"/>
              </a:rPr>
              <a:t>.] </a:t>
            </a:r>
            <a:r>
              <a:rPr lang="en-US" sz="2000" dirty="0" smtClean="0">
                <a:solidFill>
                  <a:schemeClr val="tx1"/>
                </a:solidFill>
                <a:latin typeface="Trebuchet MS" pitchFamily="34" charset="0"/>
              </a:rPr>
              <a:t>, </a:t>
            </a:r>
            <a:r>
              <a:rPr lang="en-US" sz="2000" dirty="0">
                <a:solidFill>
                  <a:schemeClr val="tx1"/>
                </a:solidFill>
                <a:latin typeface="Trebuchet MS" pitchFamily="34" charset="0"/>
              </a:rPr>
              <a:t>finding “no persuasive evidence” to support conspiracy theories, according to department documents.</a:t>
            </a:r>
            <a:r>
              <a:rPr lang="en-US" sz="2000" dirty="0">
                <a:latin typeface="Trebuchet MS" pitchFamily="34" charset="0"/>
              </a:rPr>
              <a:t> </a:t>
            </a:r>
            <a:r>
              <a:rPr lang="en-US" sz="2000" dirty="0">
                <a:solidFill>
                  <a:srgbClr val="800080"/>
                </a:solidFill>
                <a:latin typeface="Trebuchet MS" pitchFamily="34" charset="0"/>
              </a:rPr>
              <a:t>[ORG The House Assassinations Committee]</a:t>
            </a:r>
            <a:r>
              <a:rPr lang="en-US" sz="2000" dirty="0">
                <a:latin typeface="Trebuchet MS" pitchFamily="34" charset="0"/>
              </a:rPr>
              <a:t> </a:t>
            </a:r>
            <a:r>
              <a:rPr lang="en-US" sz="2000" dirty="0">
                <a:solidFill>
                  <a:schemeClr val="tx1"/>
                </a:solidFill>
                <a:latin typeface="Trebuchet MS" pitchFamily="34" charset="0"/>
              </a:rPr>
              <a:t>concluded in 1978 that </a:t>
            </a:r>
            <a:r>
              <a:rPr lang="en-US" sz="2000" dirty="0">
                <a:solidFill>
                  <a:srgbClr val="FF0000"/>
                </a:solidFill>
                <a:latin typeface="Trebuchet MS" pitchFamily="34" charset="0"/>
              </a:rPr>
              <a:t>[PER Kennedy]</a:t>
            </a:r>
            <a:r>
              <a:rPr lang="en-US" sz="2000" dirty="0">
                <a:latin typeface="Trebuchet MS" pitchFamily="34" charset="0"/>
              </a:rPr>
              <a:t> </a:t>
            </a:r>
            <a:r>
              <a:rPr lang="en-US" sz="2000" dirty="0">
                <a:solidFill>
                  <a:schemeClr val="tx1"/>
                </a:solidFill>
                <a:latin typeface="Trebuchet MS" pitchFamily="34" charset="0"/>
              </a:rPr>
              <a:t>was “probably” assassinated as the result of a conspiracy involving a second gunman, a finding that broke from the </a:t>
            </a:r>
            <a:r>
              <a:rPr lang="en-US" sz="2000" dirty="0">
                <a:solidFill>
                  <a:srgbClr val="800080"/>
                </a:solidFill>
                <a:latin typeface="Trebuchet MS" pitchFamily="34" charset="0"/>
              </a:rPr>
              <a:t>[ORG Warren Commission]</a:t>
            </a:r>
            <a:r>
              <a:rPr lang="en-US" sz="2000" dirty="0">
                <a:solidFill>
                  <a:schemeClr val="tx1"/>
                </a:solidFill>
                <a:latin typeface="Trebuchet MS" pitchFamily="34" charset="0"/>
              </a:rPr>
              <a:t>'s belief that </a:t>
            </a:r>
            <a:r>
              <a:rPr lang="en-US" sz="2000" dirty="0">
                <a:solidFill>
                  <a:srgbClr val="FF0000"/>
                </a:solidFill>
                <a:latin typeface="Trebuchet MS" pitchFamily="34" charset="0"/>
              </a:rPr>
              <a:t>[PER Lee Harvey Oswald]</a:t>
            </a:r>
            <a:r>
              <a:rPr lang="en-US" sz="2000" dirty="0">
                <a:latin typeface="Trebuchet MS" pitchFamily="34" charset="0"/>
              </a:rPr>
              <a:t> </a:t>
            </a:r>
            <a:r>
              <a:rPr lang="en-US" sz="2000" dirty="0">
                <a:solidFill>
                  <a:schemeClr val="tx1"/>
                </a:solidFill>
                <a:latin typeface="Trebuchet MS" pitchFamily="34" charset="0"/>
              </a:rPr>
              <a:t>acted alone in </a:t>
            </a:r>
            <a:r>
              <a:rPr lang="en-US" sz="2000" dirty="0">
                <a:solidFill>
                  <a:srgbClr val="2C8C5A"/>
                </a:solidFill>
                <a:latin typeface="Trebuchet MS" pitchFamily="34" charset="0"/>
              </a:rPr>
              <a:t>[LOC Dallas]</a:t>
            </a:r>
            <a:r>
              <a:rPr lang="en-US" sz="2000" dirty="0">
                <a:latin typeface="Trebuchet MS" pitchFamily="34" charset="0"/>
              </a:rPr>
              <a:t> </a:t>
            </a:r>
            <a:r>
              <a:rPr lang="en-US" sz="2000" dirty="0">
                <a:solidFill>
                  <a:schemeClr val="tx1"/>
                </a:solidFill>
                <a:latin typeface="Trebuchet MS" pitchFamily="34" charset="0"/>
              </a:rPr>
              <a:t>on Nov. 22, 1963.</a:t>
            </a:r>
          </a:p>
        </p:txBody>
      </p:sp>
      <p:sp>
        <p:nvSpPr>
          <p:cNvPr id="5" name="Title 1"/>
          <p:cNvSpPr txBox="1">
            <a:spLocks/>
          </p:cNvSpPr>
          <p:nvPr/>
        </p:nvSpPr>
        <p:spPr bwMode="auto">
          <a:xfrm>
            <a:off x="434975" y="228600"/>
            <a:ext cx="8023225" cy="995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kern="0" dirty="0" smtClean="0">
                <a:solidFill>
                  <a:srgbClr val="FF7600"/>
                </a:solidFill>
                <a:latin typeface="+mj-lt"/>
                <a:ea typeface="+mj-ea"/>
                <a:cs typeface="+mj-cs"/>
              </a:rPr>
              <a:t>An example</a:t>
            </a:r>
            <a:endParaRPr kumimoji="0" lang="en-US" i="0" u="none" strike="noStrike" kern="0" cap="none" spc="0" normalizeH="0" baseline="0" noProof="0" dirty="0">
              <a:ln>
                <a:noFill/>
              </a:ln>
              <a:solidFill>
                <a:srgbClr val="FF7600"/>
              </a:solidFill>
              <a:effectLst/>
              <a:uLnTx/>
              <a:uFillTx/>
              <a:latin typeface="+mj-lt"/>
              <a:ea typeface="+mj-ea"/>
              <a:cs typeface="+mj-cs"/>
            </a:endParaRPr>
          </a:p>
        </p:txBody>
      </p:sp>
      <p:sp>
        <p:nvSpPr>
          <p:cNvPr id="7" name="Rectangle 6"/>
          <p:cNvSpPr/>
          <p:nvPr/>
        </p:nvSpPr>
        <p:spPr bwMode="auto">
          <a:xfrm>
            <a:off x="152400" y="6477000"/>
            <a:ext cx="5181600" cy="2286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8" name="TextBox 7"/>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5095"/>
                                        </p:tgtEl>
                                        <p:attrNameLst>
                                          <p:attrName>style.visibility</p:attrName>
                                        </p:attrNameLst>
                                      </p:cBhvr>
                                      <p:to>
                                        <p:strVal val="visible"/>
                                      </p:to>
                                    </p:set>
                                    <p:animEffect transition="in" filter="checkerboard(across)">
                                      <p:cBhvr>
                                        <p:cTn id="7" dur="500"/>
                                        <p:tgtEl>
                                          <p:spTgt spid="515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r>
              <a:rPr lang="en-US" dirty="0"/>
              <a:t>Types of text</a:t>
            </a:r>
          </a:p>
        </p:txBody>
      </p:sp>
      <p:grpSp>
        <p:nvGrpSpPr>
          <p:cNvPr id="2" name="Group 39"/>
          <p:cNvGrpSpPr>
            <a:grpSpLocks/>
          </p:cNvGrpSpPr>
          <p:nvPr/>
        </p:nvGrpSpPr>
        <p:grpSpPr bwMode="auto">
          <a:xfrm>
            <a:off x="419100" y="2971800"/>
            <a:ext cx="3833813" cy="2565400"/>
            <a:chOff x="264" y="1872"/>
            <a:chExt cx="2415" cy="1616"/>
          </a:xfrm>
        </p:grpSpPr>
        <p:sp>
          <p:nvSpPr>
            <p:cNvPr id="598030" name="Text Box 14"/>
            <p:cNvSpPr txBox="1">
              <a:spLocks noChangeArrowheads="1"/>
            </p:cNvSpPr>
            <p:nvPr/>
          </p:nvSpPr>
          <p:spPr bwMode="auto">
            <a:xfrm>
              <a:off x="264" y="1872"/>
              <a:ext cx="1987" cy="334"/>
            </a:xfrm>
            <a:prstGeom prst="rect">
              <a:avLst/>
            </a:prstGeom>
            <a:noFill/>
            <a:ln w="9525" algn="ctr">
              <a:noFill/>
              <a:miter lim="800000"/>
              <a:headEnd/>
              <a:tailEnd/>
            </a:ln>
            <a:effectLst/>
          </p:spPr>
          <p:txBody>
            <a:bodyPr wrap="none">
              <a:spAutoFit/>
            </a:bodyPr>
            <a:lstStyle/>
            <a:p>
              <a:r>
                <a:rPr lang="en-US" dirty="0">
                  <a:solidFill>
                    <a:srgbClr val="6D6A69"/>
                  </a:solidFill>
                  <a:latin typeface="Trebuchet MS" pitchFamily="34" charset="0"/>
                </a:rPr>
                <a:t>Semi-structured text</a:t>
              </a:r>
            </a:p>
          </p:txBody>
        </p:sp>
        <p:sp>
          <p:nvSpPr>
            <p:cNvPr id="598042" name="Text Box 26"/>
            <p:cNvSpPr txBox="1">
              <a:spLocks noChangeArrowheads="1"/>
            </p:cNvSpPr>
            <p:nvPr/>
          </p:nvSpPr>
          <p:spPr bwMode="auto">
            <a:xfrm>
              <a:off x="264" y="2208"/>
              <a:ext cx="2415" cy="1280"/>
            </a:xfrm>
            <a:prstGeom prst="rect">
              <a:avLst/>
            </a:prstGeom>
            <a:solidFill>
              <a:srgbClr val="CCFFFF"/>
            </a:solidFill>
            <a:ln w="9525" algn="ctr">
              <a:solidFill>
                <a:srgbClr val="00FFFF"/>
              </a:solidFill>
              <a:miter lim="800000"/>
              <a:headEnd/>
              <a:tailEnd/>
            </a:ln>
            <a:effectLst/>
          </p:spPr>
          <p:txBody>
            <a:bodyPr>
              <a:spAutoFit/>
            </a:bodyPr>
            <a:lstStyle/>
            <a:p>
              <a:r>
                <a:rPr lang="en-US" sz="1800" dirty="0">
                  <a:latin typeface="Trebuchet MS" pitchFamily="34" charset="0"/>
                </a:rPr>
                <a:t>To: Larry</a:t>
              </a:r>
            </a:p>
            <a:p>
              <a:r>
                <a:rPr lang="en-US" sz="1800" dirty="0" err="1">
                  <a:latin typeface="Trebuchet MS" pitchFamily="34" charset="0"/>
                </a:rPr>
                <a:t>From:Jean</a:t>
              </a:r>
              <a:endParaRPr lang="en-US" sz="1800" dirty="0">
                <a:latin typeface="Trebuchet MS" pitchFamily="34" charset="0"/>
              </a:endParaRPr>
            </a:p>
            <a:p>
              <a:r>
                <a:rPr lang="en-US" sz="1800" dirty="0">
                  <a:latin typeface="Trebuchet MS" pitchFamily="34" charset="0"/>
                </a:rPr>
                <a:t>Hi Larry,</a:t>
              </a:r>
            </a:p>
            <a:p>
              <a:r>
                <a:rPr lang="en-US" sz="1800" dirty="0">
                  <a:latin typeface="Trebuchet MS" pitchFamily="34" charset="0"/>
                </a:rPr>
                <a:t>Here is my section of the draft. I’m still plugging away, so look for another version sometime later today or tomorrow.</a:t>
              </a:r>
            </a:p>
          </p:txBody>
        </p:sp>
      </p:grpSp>
      <p:grpSp>
        <p:nvGrpSpPr>
          <p:cNvPr id="3" name="Group 38"/>
          <p:cNvGrpSpPr>
            <a:grpSpLocks/>
          </p:cNvGrpSpPr>
          <p:nvPr/>
        </p:nvGrpSpPr>
        <p:grpSpPr bwMode="auto">
          <a:xfrm>
            <a:off x="419100" y="609600"/>
            <a:ext cx="3424238" cy="2324101"/>
            <a:chOff x="264" y="812"/>
            <a:chExt cx="2157" cy="1464"/>
          </a:xfrm>
        </p:grpSpPr>
        <p:sp>
          <p:nvSpPr>
            <p:cNvPr id="598041" name="Text Box 25"/>
            <p:cNvSpPr txBox="1">
              <a:spLocks noChangeArrowheads="1"/>
            </p:cNvSpPr>
            <p:nvPr/>
          </p:nvSpPr>
          <p:spPr bwMode="auto">
            <a:xfrm>
              <a:off x="264" y="1171"/>
              <a:ext cx="2157" cy="1105"/>
            </a:xfrm>
            <a:prstGeom prst="rect">
              <a:avLst/>
            </a:prstGeom>
            <a:solidFill>
              <a:srgbClr val="FFFF99"/>
            </a:solidFill>
            <a:ln w="9525" algn="ctr">
              <a:solidFill>
                <a:srgbClr val="FFFF00"/>
              </a:solidFill>
              <a:miter lim="800000"/>
              <a:headEnd/>
              <a:tailEnd/>
            </a:ln>
            <a:effectLst/>
          </p:spPr>
          <p:txBody>
            <a:bodyPr>
              <a:spAutoFit/>
            </a:bodyPr>
            <a:lstStyle/>
            <a:p>
              <a:r>
                <a:rPr lang="en-US" sz="1800" dirty="0">
                  <a:latin typeface="Trebuchet MS" pitchFamily="34" charset="0"/>
                </a:rPr>
                <a:t>Hi Larry,</a:t>
              </a:r>
            </a:p>
            <a:p>
              <a:r>
                <a:rPr lang="en-US" sz="1800" dirty="0">
                  <a:latin typeface="Trebuchet MS" pitchFamily="34" charset="0"/>
                </a:rPr>
                <a:t>Here is my section of the draft. I’m still plugging away, so look for another version sometime later today or tomorrow.</a:t>
              </a:r>
            </a:p>
          </p:txBody>
        </p:sp>
        <p:sp>
          <p:nvSpPr>
            <p:cNvPr id="598043" name="Text Box 27"/>
            <p:cNvSpPr txBox="1">
              <a:spLocks noChangeArrowheads="1"/>
            </p:cNvSpPr>
            <p:nvPr/>
          </p:nvSpPr>
          <p:spPr bwMode="auto">
            <a:xfrm>
              <a:off x="264" y="812"/>
              <a:ext cx="1729" cy="334"/>
            </a:xfrm>
            <a:prstGeom prst="rect">
              <a:avLst/>
            </a:prstGeom>
            <a:noFill/>
            <a:ln w="9525" algn="ctr">
              <a:noFill/>
              <a:miter lim="800000"/>
              <a:headEnd/>
              <a:tailEnd/>
            </a:ln>
            <a:effectLst/>
          </p:spPr>
          <p:txBody>
            <a:bodyPr wrap="none">
              <a:spAutoFit/>
            </a:bodyPr>
            <a:lstStyle/>
            <a:p>
              <a:r>
                <a:rPr lang="en-US">
                  <a:solidFill>
                    <a:srgbClr val="6D6A69"/>
                  </a:solidFill>
                  <a:latin typeface="Trebuchet MS" pitchFamily="34" charset="0"/>
                </a:rPr>
                <a:t>Unstructured text</a:t>
              </a:r>
            </a:p>
          </p:txBody>
        </p:sp>
      </p:grpSp>
      <p:grpSp>
        <p:nvGrpSpPr>
          <p:cNvPr id="4" name="Group 41"/>
          <p:cNvGrpSpPr>
            <a:grpSpLocks/>
          </p:cNvGrpSpPr>
          <p:nvPr/>
        </p:nvGrpSpPr>
        <p:grpSpPr bwMode="auto">
          <a:xfrm>
            <a:off x="4856163" y="762000"/>
            <a:ext cx="3754437" cy="3673475"/>
            <a:chOff x="3059" y="528"/>
            <a:chExt cx="2365" cy="2314"/>
          </a:xfrm>
        </p:grpSpPr>
        <p:sp>
          <p:nvSpPr>
            <p:cNvPr id="598045" name="Text Box 29"/>
            <p:cNvSpPr txBox="1">
              <a:spLocks noChangeArrowheads="1"/>
            </p:cNvSpPr>
            <p:nvPr/>
          </p:nvSpPr>
          <p:spPr bwMode="auto">
            <a:xfrm>
              <a:off x="3059" y="528"/>
              <a:ext cx="2141" cy="368"/>
            </a:xfrm>
            <a:prstGeom prst="rect">
              <a:avLst/>
            </a:prstGeom>
            <a:noFill/>
            <a:ln w="9525" algn="ctr">
              <a:noFill/>
              <a:miter lim="800000"/>
              <a:headEnd/>
              <a:tailEnd/>
            </a:ln>
            <a:effectLst/>
          </p:spPr>
          <p:txBody>
            <a:bodyPr wrap="none">
              <a:spAutoFit/>
            </a:bodyPr>
            <a:lstStyle/>
            <a:p>
              <a:r>
                <a:rPr lang="en-US" dirty="0" smtClean="0">
                  <a:solidFill>
                    <a:srgbClr val="6D6A69"/>
                  </a:solidFill>
                  <a:latin typeface="Trebuchet MS" pitchFamily="34" charset="0"/>
                </a:rPr>
                <a:t>  Structured </a:t>
              </a:r>
              <a:r>
                <a:rPr lang="en-US" dirty="0">
                  <a:solidFill>
                    <a:srgbClr val="6D6A69"/>
                  </a:solidFill>
                  <a:latin typeface="Trebuchet MS" pitchFamily="34" charset="0"/>
                </a:rPr>
                <a:t>text</a:t>
              </a:r>
            </a:p>
          </p:txBody>
        </p:sp>
        <p:sp>
          <p:nvSpPr>
            <p:cNvPr id="598044" name="Text Box 28"/>
            <p:cNvSpPr txBox="1">
              <a:spLocks noChangeArrowheads="1"/>
            </p:cNvSpPr>
            <p:nvPr/>
          </p:nvSpPr>
          <p:spPr bwMode="auto">
            <a:xfrm>
              <a:off x="3267" y="864"/>
              <a:ext cx="2157" cy="1978"/>
            </a:xfrm>
            <a:prstGeom prst="rect">
              <a:avLst/>
            </a:prstGeom>
            <a:solidFill>
              <a:srgbClr val="FFCC99"/>
            </a:solidFill>
            <a:ln w="9525" algn="ctr">
              <a:solidFill>
                <a:srgbClr val="FF9900"/>
              </a:solidFill>
              <a:miter lim="800000"/>
              <a:headEnd/>
              <a:tailEnd/>
            </a:ln>
            <a:effectLst/>
          </p:spPr>
          <p:txBody>
            <a:bodyPr>
              <a:spAutoFit/>
            </a:bodyPr>
            <a:lstStyle/>
            <a:p>
              <a:r>
                <a:rPr lang="en-US" sz="1800" dirty="0">
                  <a:latin typeface="Trebuchet MS" pitchFamily="34" charset="0"/>
                </a:rPr>
                <a:t>&lt;salutation&gt;</a:t>
              </a:r>
            </a:p>
            <a:p>
              <a:r>
                <a:rPr lang="en-US" sz="1800" dirty="0">
                  <a:latin typeface="Trebuchet MS" pitchFamily="34" charset="0"/>
                </a:rPr>
                <a:t>  &lt;greeting&gt;Hi&lt;/greeting&gt;</a:t>
              </a:r>
            </a:p>
            <a:p>
              <a:r>
                <a:rPr lang="en-US" sz="1800" dirty="0">
                  <a:latin typeface="Trebuchet MS" pitchFamily="34" charset="0"/>
                </a:rPr>
                <a:t>  &lt;person&gt;Larry&lt;/person&gt;</a:t>
              </a:r>
            </a:p>
            <a:p>
              <a:r>
                <a:rPr lang="en-US" sz="1800" dirty="0">
                  <a:latin typeface="Trebuchet MS" pitchFamily="34" charset="0"/>
                </a:rPr>
                <a:t>&lt;/salutation&gt;</a:t>
              </a:r>
            </a:p>
            <a:p>
              <a:r>
                <a:rPr lang="en-US" sz="1800" dirty="0">
                  <a:latin typeface="Trebuchet MS" pitchFamily="34" charset="0"/>
                </a:rPr>
                <a:t>&lt;body&gt;</a:t>
              </a:r>
            </a:p>
            <a:p>
              <a:r>
                <a:rPr lang="en-US" sz="1800" dirty="0">
                  <a:latin typeface="Trebuchet MS" pitchFamily="34" charset="0"/>
                </a:rPr>
                <a:t>Here is my section of the draft. I’m still plugging away, so look for another version sometime later today or tomorrow.</a:t>
              </a:r>
            </a:p>
            <a:p>
              <a:r>
                <a:rPr lang="en-US" sz="1800" dirty="0">
                  <a:latin typeface="Trebuchet MS" pitchFamily="34" charset="0"/>
                </a:rPr>
                <a:t>&lt;/body&gt;</a:t>
              </a:r>
            </a:p>
          </p:txBody>
        </p:sp>
      </p:grpSp>
      <p:grpSp>
        <p:nvGrpSpPr>
          <p:cNvPr id="5" name="Group 40"/>
          <p:cNvGrpSpPr>
            <a:grpSpLocks/>
          </p:cNvGrpSpPr>
          <p:nvPr/>
        </p:nvGrpSpPr>
        <p:grpSpPr bwMode="auto">
          <a:xfrm>
            <a:off x="2590800" y="2209800"/>
            <a:ext cx="4992688" cy="3598863"/>
            <a:chOff x="2039" y="1952"/>
            <a:chExt cx="3145" cy="2267"/>
          </a:xfrm>
        </p:grpSpPr>
        <p:sp>
          <p:nvSpPr>
            <p:cNvPr id="598050" name="Text Box 34"/>
            <p:cNvSpPr txBox="1">
              <a:spLocks noChangeArrowheads="1"/>
            </p:cNvSpPr>
            <p:nvPr/>
          </p:nvSpPr>
          <p:spPr bwMode="auto">
            <a:xfrm>
              <a:off x="2039" y="1952"/>
              <a:ext cx="3145" cy="1958"/>
            </a:xfrm>
            <a:prstGeom prst="rect">
              <a:avLst/>
            </a:prstGeom>
            <a:solidFill>
              <a:srgbClr val="DDDDDD"/>
            </a:solidFill>
            <a:ln w="9525" algn="ctr">
              <a:solidFill>
                <a:srgbClr val="969696"/>
              </a:solidFill>
              <a:miter lim="800000"/>
              <a:headEnd/>
              <a:tailEnd/>
            </a:ln>
            <a:effectLst/>
          </p:spPr>
          <p:txBody>
            <a:bodyPr>
              <a:spAutoFit/>
            </a:bodyPr>
            <a:lstStyle/>
            <a:p>
              <a:r>
                <a:rPr lang="en-US" sz="2800" dirty="0">
                  <a:latin typeface="Trebuchet MS" pitchFamily="34" charset="0"/>
                </a:rPr>
                <a:t>resources the beyond desk wife honor </a:t>
              </a:r>
              <a:r>
                <a:rPr lang="en-US" sz="2800" dirty="0" err="1">
                  <a:latin typeface="Trebuchet MS" pitchFamily="34" charset="0"/>
                </a:rPr>
                <a:t>florida</a:t>
              </a:r>
              <a:r>
                <a:rPr lang="en-US" sz="2800" dirty="0">
                  <a:latin typeface="Trebuchet MS" pitchFamily="34" charset="0"/>
                </a:rPr>
                <a:t> report </a:t>
              </a:r>
              <a:r>
                <a:rPr lang="en-US" sz="2800" dirty="0" err="1">
                  <a:latin typeface="Trebuchet MS" pitchFamily="34" charset="0"/>
                </a:rPr>
                <a:t>siemens</a:t>
              </a:r>
              <a:r>
                <a:rPr lang="en-US" sz="2800" dirty="0">
                  <a:latin typeface="Trebuchet MS" pitchFamily="34" charset="0"/>
                </a:rPr>
                <a:t> about dropped is deck November building called American buy children companies food could </a:t>
              </a:r>
            </a:p>
          </p:txBody>
        </p:sp>
        <p:sp>
          <p:nvSpPr>
            <p:cNvPr id="598052" name="Text Box 36"/>
            <p:cNvSpPr txBox="1">
              <a:spLocks noChangeArrowheads="1"/>
            </p:cNvSpPr>
            <p:nvPr/>
          </p:nvSpPr>
          <p:spPr bwMode="auto">
            <a:xfrm>
              <a:off x="3575" y="3885"/>
              <a:ext cx="1259" cy="334"/>
            </a:xfrm>
            <a:prstGeom prst="rect">
              <a:avLst/>
            </a:prstGeom>
            <a:noFill/>
            <a:ln w="9525" algn="ctr">
              <a:noFill/>
              <a:miter lim="800000"/>
              <a:headEnd/>
              <a:tailEnd/>
            </a:ln>
            <a:effectLst/>
          </p:spPr>
          <p:txBody>
            <a:bodyPr wrap="none">
              <a:spAutoFit/>
            </a:bodyPr>
            <a:lstStyle/>
            <a:p>
              <a:r>
                <a:rPr lang="en-US" dirty="0">
                  <a:solidFill>
                    <a:srgbClr val="6D6A69"/>
                  </a:solidFill>
                  <a:latin typeface="Trebuchet MS" pitchFamily="34" charset="0"/>
                </a:rPr>
                <a:t>Bag of words</a:t>
              </a:r>
            </a:p>
          </p:txBody>
        </p:sp>
      </p:grpSp>
      <p:sp>
        <p:nvSpPr>
          <p:cNvPr id="15" name="Rectangle 14"/>
          <p:cNvSpPr/>
          <p:nvPr/>
        </p:nvSpPr>
        <p:spPr bwMode="auto">
          <a:xfrm>
            <a:off x="152400" y="6477000"/>
            <a:ext cx="5181600" cy="2286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16" name="TextBox 15"/>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Title 1"/>
          <p:cNvSpPr>
            <a:spLocks noGrp="1"/>
          </p:cNvSpPr>
          <p:nvPr>
            <p:ph type="title" idx="4294967295"/>
          </p:nvPr>
        </p:nvSpPr>
        <p:spPr>
          <a:ln/>
        </p:spPr>
        <p:txBody>
          <a:bodyPr/>
          <a:lstStyle/>
          <a:p>
            <a:r>
              <a:rPr lang="en-US" dirty="0"/>
              <a:t>Project Goals</a:t>
            </a:r>
          </a:p>
        </p:txBody>
      </p:sp>
      <p:sp>
        <p:nvSpPr>
          <p:cNvPr id="521219" name="Content Placeholder 2"/>
          <p:cNvSpPr>
            <a:spLocks noGrp="1"/>
          </p:cNvSpPr>
          <p:nvPr>
            <p:ph idx="4294967295"/>
          </p:nvPr>
        </p:nvSpPr>
        <p:spPr>
          <a:xfrm>
            <a:off x="720725" y="1208087"/>
            <a:ext cx="7702550" cy="4202113"/>
          </a:xfrm>
        </p:spPr>
        <p:txBody>
          <a:bodyPr lIns="91440" tIns="45720" rIns="91440" bIns="45720"/>
          <a:lstStyle/>
          <a:p>
            <a:pPr marL="342900" indent="-342900" defTabSz="457200">
              <a:buFontTx/>
              <a:buChar char="•"/>
            </a:pPr>
            <a:r>
              <a:rPr lang="en-US" dirty="0">
                <a:solidFill>
                  <a:schemeClr val="accent1"/>
                </a:solidFill>
                <a:latin typeface="+mj-lt"/>
              </a:rPr>
              <a:t>Lower the barrier of access </a:t>
            </a:r>
            <a:r>
              <a:rPr lang="en-US" dirty="0">
                <a:latin typeface="+mj-lt"/>
              </a:rPr>
              <a:t>to high-end named entity recognition (NER) tools.</a:t>
            </a:r>
          </a:p>
          <a:p>
            <a:pPr marL="342900" indent="-342900" defTabSz="457200">
              <a:buFontTx/>
              <a:buChar char="•"/>
            </a:pPr>
            <a:r>
              <a:rPr lang="en-US" dirty="0">
                <a:latin typeface="+mj-lt"/>
              </a:rPr>
              <a:t>Build bridges to </a:t>
            </a:r>
            <a:r>
              <a:rPr lang="en-US" dirty="0">
                <a:solidFill>
                  <a:schemeClr val="accent1"/>
                </a:solidFill>
                <a:latin typeface="+mj-lt"/>
              </a:rPr>
              <a:t>identity resolution </a:t>
            </a:r>
            <a:r>
              <a:rPr lang="en-US" dirty="0">
                <a:latin typeface="+mj-lt"/>
              </a:rPr>
              <a:t>research.</a:t>
            </a:r>
          </a:p>
          <a:p>
            <a:pPr marL="342900" indent="-342900" defTabSz="457200">
              <a:buFontTx/>
              <a:buChar char="•"/>
            </a:pPr>
            <a:r>
              <a:rPr lang="en-US" dirty="0">
                <a:solidFill>
                  <a:srgbClr val="000000"/>
                </a:solidFill>
                <a:latin typeface="+mj-lt"/>
              </a:rPr>
              <a:t>Create tools for </a:t>
            </a:r>
            <a:r>
              <a:rPr lang="en-US" dirty="0">
                <a:solidFill>
                  <a:schemeClr val="accent1"/>
                </a:solidFill>
                <a:latin typeface="+mj-lt"/>
              </a:rPr>
              <a:t>open use</a:t>
            </a:r>
            <a:r>
              <a:rPr lang="en-US" b="0" dirty="0">
                <a:latin typeface="+mj-lt"/>
              </a:rPr>
              <a:t>.</a:t>
            </a:r>
          </a:p>
          <a:p>
            <a:pPr marL="342900" indent="-342900" defTabSz="457200">
              <a:buFontTx/>
              <a:buChar char="•"/>
            </a:pPr>
            <a:r>
              <a:rPr lang="en-US" dirty="0">
                <a:solidFill>
                  <a:schemeClr val="accent1"/>
                </a:solidFill>
                <a:latin typeface="+mj-lt"/>
              </a:rPr>
              <a:t>Demonstrate use of the tools </a:t>
            </a:r>
            <a:r>
              <a:rPr lang="en-US" dirty="0">
                <a:solidFill>
                  <a:srgbClr val="000000"/>
                </a:solidFill>
                <a:latin typeface="+mj-lt"/>
              </a:rPr>
              <a:t>in digital library applications.</a:t>
            </a:r>
          </a:p>
          <a:p>
            <a:pPr marL="342900" indent="-342900" defTabSz="457200">
              <a:buFontTx/>
              <a:buChar char="•"/>
            </a:pPr>
            <a:r>
              <a:rPr lang="en-US" dirty="0">
                <a:solidFill>
                  <a:srgbClr val="000000"/>
                </a:solidFill>
                <a:latin typeface="+mj-lt"/>
              </a:rPr>
              <a:t>Make recommendations for future collaboration between pure and applied research.</a:t>
            </a:r>
          </a:p>
          <a:p>
            <a:pPr marL="342900" indent="-342900" defTabSz="457200"/>
            <a:endParaRPr lang="en-US" dirty="0">
              <a:latin typeface="+mj-lt"/>
            </a:endParaRPr>
          </a:p>
        </p:txBody>
      </p:sp>
      <p:sp>
        <p:nvSpPr>
          <p:cNvPr id="4" name="Rectangle 3"/>
          <p:cNvSpPr/>
          <p:nvPr/>
        </p:nvSpPr>
        <p:spPr bwMode="auto">
          <a:xfrm>
            <a:off x="152400" y="6477000"/>
            <a:ext cx="5181600" cy="2286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5" name="TextBox 4"/>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1" name="Rectangle 5"/>
          <p:cNvSpPr>
            <a:spLocks noGrp="1" noChangeArrowheads="1"/>
          </p:cNvSpPr>
          <p:nvPr>
            <p:ph type="body" idx="1"/>
          </p:nvPr>
        </p:nvSpPr>
        <p:spPr>
          <a:xfrm>
            <a:off x="434975" y="1574800"/>
            <a:ext cx="8274050" cy="4992688"/>
          </a:xfrm>
        </p:spPr>
        <p:txBody>
          <a:bodyPr/>
          <a:lstStyle/>
          <a:p>
            <a:pPr marL="336550" indent="-323850">
              <a:buFontTx/>
              <a:buChar char="•"/>
            </a:pPr>
            <a:r>
              <a:rPr lang="en-US" sz="1900" dirty="0"/>
              <a:t>Index e-resources and make the results available to a browse or search function in a user interface. </a:t>
            </a:r>
          </a:p>
          <a:p>
            <a:pPr marL="336550" indent="-323850">
              <a:buFontTx/>
              <a:buChar char="•"/>
            </a:pPr>
            <a:r>
              <a:rPr lang="en-US" sz="1900" dirty="0">
                <a:solidFill>
                  <a:schemeClr val="accent1"/>
                </a:solidFill>
              </a:rPr>
              <a:t>Assemble e-resources about a particular named entity from a database search.</a:t>
            </a:r>
          </a:p>
          <a:p>
            <a:pPr marL="336550" indent="-323850">
              <a:buFontTx/>
              <a:buChar char="•"/>
            </a:pPr>
            <a:r>
              <a:rPr lang="en-US" sz="1900" dirty="0"/>
              <a:t>Catalog e-resources with authoritative forms of names.</a:t>
            </a:r>
          </a:p>
          <a:p>
            <a:pPr marL="336550" indent="-323850">
              <a:buFontTx/>
              <a:buChar char="•"/>
            </a:pPr>
            <a:r>
              <a:rPr lang="en-US" sz="1900" dirty="0">
                <a:solidFill>
                  <a:schemeClr val="accent1"/>
                </a:solidFill>
              </a:rPr>
              <a:t>Use names harvested from unstructured text to:</a:t>
            </a:r>
          </a:p>
          <a:p>
            <a:pPr marL="755650" lvl="1" indent="-285750"/>
            <a:r>
              <a:rPr lang="en-US" sz="1800" dirty="0">
                <a:solidFill>
                  <a:schemeClr val="accent1"/>
                </a:solidFill>
              </a:rPr>
              <a:t>Create name lists or gazetteers.</a:t>
            </a:r>
          </a:p>
          <a:p>
            <a:pPr marL="755650" lvl="1" indent="-285750"/>
            <a:r>
              <a:rPr lang="en-US" sz="1800" dirty="0">
                <a:solidFill>
                  <a:schemeClr val="accent1"/>
                </a:solidFill>
              </a:rPr>
              <a:t>Populate future versions of authority files.</a:t>
            </a:r>
          </a:p>
          <a:p>
            <a:pPr marL="336550" indent="-323850">
              <a:buFontTx/>
              <a:buChar char="•"/>
            </a:pPr>
            <a:r>
              <a:rPr lang="en-US" sz="1900" dirty="0"/>
              <a:t>Create dedicated services that:</a:t>
            </a:r>
          </a:p>
          <a:p>
            <a:pPr marL="755650" lvl="1" indent="-285750"/>
            <a:r>
              <a:rPr lang="en-US" sz="1800" dirty="0" err="1"/>
              <a:t>Anonymize</a:t>
            </a:r>
            <a:r>
              <a:rPr lang="en-US" sz="1800" dirty="0"/>
              <a:t> names.</a:t>
            </a:r>
          </a:p>
          <a:p>
            <a:pPr marL="755650" lvl="1" indent="-285750"/>
            <a:r>
              <a:rPr lang="en-US" sz="1800" dirty="0"/>
              <a:t>Create robust links between structured and unstructured texts.</a:t>
            </a:r>
          </a:p>
          <a:p>
            <a:pPr marL="755650" lvl="1" indent="-285750"/>
            <a:endParaRPr lang="en-US" sz="1800" dirty="0"/>
          </a:p>
          <a:p>
            <a:pPr marL="755650" lvl="1" indent="-285750"/>
            <a:endParaRPr lang="en-US" sz="1800" dirty="0"/>
          </a:p>
          <a:p>
            <a:pPr marL="755650" lvl="1" indent="-285750"/>
            <a:endParaRPr lang="en-US" sz="1800" dirty="0"/>
          </a:p>
          <a:p>
            <a:pPr marL="336550" indent="-323850"/>
            <a:endParaRPr lang="en-US" sz="1900" dirty="0"/>
          </a:p>
        </p:txBody>
      </p:sp>
      <p:sp>
        <p:nvSpPr>
          <p:cNvPr id="592902" name="Rectangle 6"/>
          <p:cNvSpPr>
            <a:spLocks noGrp="1" noChangeArrowheads="1"/>
          </p:cNvSpPr>
          <p:nvPr>
            <p:ph type="title"/>
          </p:nvPr>
        </p:nvSpPr>
        <p:spPr>
          <a:xfrm>
            <a:off x="149225" y="290513"/>
            <a:ext cx="8613775" cy="1081087"/>
          </a:xfrm>
        </p:spPr>
        <p:txBody>
          <a:bodyPr/>
          <a:lstStyle/>
          <a:p>
            <a:r>
              <a:rPr lang="en-US" sz="2800" dirty="0"/>
              <a:t>Uses for automatically extracted names </a:t>
            </a:r>
            <a:br>
              <a:rPr lang="en-US" sz="2800" dirty="0"/>
            </a:br>
            <a:r>
              <a:rPr lang="en-US" sz="2800" dirty="0"/>
              <a:t>in library applications</a:t>
            </a:r>
          </a:p>
        </p:txBody>
      </p:sp>
      <p:sp>
        <p:nvSpPr>
          <p:cNvPr id="592907" name="Rectangle 11"/>
          <p:cNvSpPr>
            <a:spLocks noChangeArrowheads="1"/>
          </p:cNvSpPr>
          <p:nvPr/>
        </p:nvSpPr>
        <p:spPr bwMode="auto">
          <a:xfrm>
            <a:off x="8566150" y="10990263"/>
            <a:ext cx="285750" cy="285750"/>
          </a:xfrm>
          <a:prstGeom prst="rect">
            <a:avLst/>
          </a:prstGeom>
          <a:solidFill>
            <a:srgbClr val="68CA86"/>
          </a:solidFill>
          <a:ln w="9525" algn="ctr">
            <a:noFill/>
            <a:miter lim="800000"/>
            <a:headEnd/>
            <a:tailEnd/>
          </a:ln>
          <a:effectLst/>
        </p:spPr>
        <p:txBody>
          <a:bodyPr wrap="none" anchor="ctr">
            <a:spAutoFit/>
          </a:bodyPr>
          <a:lstStyle/>
          <a:p>
            <a:endParaRPr lang="en-US"/>
          </a:p>
        </p:txBody>
      </p:sp>
      <p:sp>
        <p:nvSpPr>
          <p:cNvPr id="5" name="Rectangle 4"/>
          <p:cNvSpPr/>
          <p:nvPr/>
        </p:nvSpPr>
        <p:spPr bwMode="auto">
          <a:xfrm>
            <a:off x="152400" y="6477000"/>
            <a:ext cx="5181600" cy="228600"/>
          </a:xfrm>
          <a:prstGeom prst="rect">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20000"/>
              </a:lnSpc>
              <a:spcBef>
                <a:spcPct val="50000"/>
              </a:spcBef>
              <a:spcAft>
                <a:spcPct val="0"/>
              </a:spcAft>
              <a:buClrTx/>
              <a:buSzTx/>
              <a:buFontTx/>
              <a:buNone/>
              <a:tabLst/>
            </a:pPr>
            <a:endParaRPr kumimoji="0" lang="en-US" sz="2400" b="1" i="0" u="none" strike="noStrike" cap="none" normalizeH="0" baseline="0" smtClean="0">
              <a:ln>
                <a:noFill/>
              </a:ln>
              <a:solidFill>
                <a:srgbClr val="000000"/>
              </a:solidFill>
              <a:effectLst/>
              <a:latin typeface="Trebuchet MS" pitchFamily="34" charset="0"/>
            </a:endParaRPr>
          </a:p>
        </p:txBody>
      </p:sp>
      <p:sp>
        <p:nvSpPr>
          <p:cNvPr id="6" name="TextBox 5"/>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Title 1"/>
          <p:cNvSpPr>
            <a:spLocks noGrp="1"/>
          </p:cNvSpPr>
          <p:nvPr>
            <p:ph type="title" idx="4294967295"/>
          </p:nvPr>
        </p:nvSpPr>
        <p:spPr>
          <a:noFill/>
          <a:ln/>
        </p:spPr>
        <p:txBody>
          <a:bodyPr/>
          <a:lstStyle/>
          <a:p>
            <a:r>
              <a:rPr lang="en-US" sz="2800" dirty="0"/>
              <a:t>The Named Entity Recognizer</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defTabSz="457200">
              <a:lnSpc>
                <a:spcPct val="100000"/>
              </a:lnSpc>
              <a:spcBef>
                <a:spcPct val="0"/>
              </a:spcBef>
            </a:pPr>
            <a:r>
              <a:rPr lang="en-US" sz="1200" b="0">
                <a:solidFill>
                  <a:srgbClr val="898989"/>
                </a:solidFill>
                <a:latin typeface="Arial" charset="0"/>
                <a:ea typeface="ＭＳ Ｐゴシック" pitchFamily="-107" charset="-128"/>
              </a:rPr>
              <a:t>DHCS 2009</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defTabSz="457200">
              <a:lnSpc>
                <a:spcPct val="100000"/>
              </a:lnSpc>
              <a:spcBef>
                <a:spcPct val="0"/>
              </a:spcBef>
            </a:pPr>
            <a:r>
              <a:rPr lang="en-US" sz="1200" b="0">
                <a:solidFill>
                  <a:srgbClr val="898989"/>
                </a:solidFill>
                <a:latin typeface="Arial" charset="0"/>
                <a:ea typeface="ＭＳ Ｐゴシック" pitchFamily="-107" charset="-128"/>
              </a:rPr>
              <a:t>Who's Who in Your Digital Collection?   Developing a Tool for Name Disambiguation and Identity Resolution</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defTabSz="457200">
              <a:lnSpc>
                <a:spcPct val="100000"/>
              </a:lnSpc>
              <a:spcBef>
                <a:spcPct val="0"/>
              </a:spcBef>
            </a:pPr>
            <a:fld id="{15EE63FD-6039-4341-9C25-D1EA460B7BB7}" type="slidenum">
              <a:rPr lang="en-US" sz="1200" b="0">
                <a:solidFill>
                  <a:srgbClr val="898989"/>
                </a:solidFill>
                <a:latin typeface="Arial" charset="0"/>
                <a:ea typeface="ＭＳ Ｐゴシック" pitchFamily="-107" charset="-128"/>
              </a:rPr>
              <a:pPr algn="r" defTabSz="457200">
                <a:lnSpc>
                  <a:spcPct val="100000"/>
                </a:lnSpc>
                <a:spcBef>
                  <a:spcPct val="0"/>
                </a:spcBef>
              </a:pPr>
              <a:t>7</a:t>
            </a:fld>
            <a:endParaRPr lang="en-US" sz="1200" b="0">
              <a:solidFill>
                <a:srgbClr val="898989"/>
              </a:solidFill>
              <a:latin typeface="Arial" charset="0"/>
              <a:ea typeface="ＭＳ Ｐゴシック" pitchFamily="-107" charset="-128"/>
            </a:endParaRPr>
          </a:p>
        </p:txBody>
      </p:sp>
      <p:pic>
        <p:nvPicPr>
          <p:cNvPr id="527366" name="Picture 6"/>
          <p:cNvPicPr>
            <a:picLocks noChangeAspect="1" noChangeArrowheads="1"/>
          </p:cNvPicPr>
          <p:nvPr/>
        </p:nvPicPr>
        <p:blipFill>
          <a:blip r:embed="rId3" cstate="print"/>
          <a:srcRect/>
          <a:stretch>
            <a:fillRect/>
          </a:stretch>
        </p:blipFill>
        <p:spPr bwMode="auto">
          <a:xfrm>
            <a:off x="0" y="685800"/>
            <a:ext cx="9753600" cy="7315200"/>
          </a:xfrm>
          <a:prstGeom prst="rect">
            <a:avLst/>
          </a:prstGeom>
          <a:noFill/>
          <a:ln w="9525">
            <a:noFill/>
            <a:miter lim="800000"/>
            <a:headEnd/>
            <a:tailEnd/>
          </a:ln>
          <a:effectLst/>
        </p:spPr>
      </p:pic>
      <p:pic>
        <p:nvPicPr>
          <p:cNvPr id="527367" name="Picture 7"/>
          <p:cNvPicPr>
            <a:picLocks noChangeAspect="1" noChangeArrowheads="1"/>
          </p:cNvPicPr>
          <p:nvPr/>
        </p:nvPicPr>
        <p:blipFill>
          <a:blip r:embed="rId4" cstate="print"/>
          <a:srcRect/>
          <a:stretch>
            <a:fillRect/>
          </a:stretch>
        </p:blipFill>
        <p:spPr bwMode="auto">
          <a:xfrm>
            <a:off x="152400" y="2514600"/>
            <a:ext cx="9753600" cy="7315200"/>
          </a:xfrm>
          <a:prstGeom prst="rect">
            <a:avLst/>
          </a:prstGeom>
          <a:noFill/>
          <a:ln w="9525">
            <a:noFill/>
            <a:miter lim="800000"/>
            <a:headEnd/>
            <a:tailEnd/>
          </a:ln>
          <a:effectLst>
            <a:outerShdw dist="107763" dir="13500000" algn="ctr" rotWithShape="0">
              <a:srgbClr val="969696">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27367"/>
                                        </p:tgtEl>
                                        <p:attrNameLst>
                                          <p:attrName>style.visibility</p:attrName>
                                        </p:attrNameLst>
                                      </p:cBhvr>
                                      <p:to>
                                        <p:strVal val="visible"/>
                                      </p:to>
                                    </p:set>
                                    <p:animEffect transition="in" filter="checkerboard(across)">
                                      <p:cBhvr>
                                        <p:cTn id="7" dur="500"/>
                                        <p:tgtEl>
                                          <p:spTgt spid="527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973" name="Picture 5"/>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lgn="ctr">
            <a:noFill/>
            <a:miter lim="800000"/>
            <a:headEnd/>
            <a:tailEnd/>
          </a:ln>
          <a:effectLst/>
        </p:spPr>
      </p:pic>
      <p:grpSp>
        <p:nvGrpSpPr>
          <p:cNvPr id="2" name="Group 10"/>
          <p:cNvGrpSpPr>
            <a:grpSpLocks/>
          </p:cNvGrpSpPr>
          <p:nvPr/>
        </p:nvGrpSpPr>
        <p:grpSpPr bwMode="auto">
          <a:xfrm>
            <a:off x="577850" y="-76200"/>
            <a:ext cx="9753600" cy="7315200"/>
            <a:chOff x="454" y="902"/>
            <a:chExt cx="6144" cy="4608"/>
          </a:xfrm>
        </p:grpSpPr>
        <p:pic>
          <p:nvPicPr>
            <p:cNvPr id="595974" name="Picture 6"/>
            <p:cNvPicPr>
              <a:picLocks noChangeAspect="1" noChangeArrowheads="1"/>
            </p:cNvPicPr>
            <p:nvPr/>
          </p:nvPicPr>
          <p:blipFill>
            <a:blip r:embed="rId3" cstate="print"/>
            <a:srcRect/>
            <a:stretch>
              <a:fillRect/>
            </a:stretch>
          </p:blipFill>
          <p:spPr bwMode="auto">
            <a:xfrm>
              <a:off x="454" y="902"/>
              <a:ext cx="6144" cy="4608"/>
            </a:xfrm>
            <a:prstGeom prst="rect">
              <a:avLst/>
            </a:prstGeom>
            <a:noFill/>
            <a:ln w="9525" algn="ctr">
              <a:noFill/>
              <a:miter lim="800000"/>
              <a:headEnd/>
              <a:tailEnd/>
            </a:ln>
            <a:effectLst/>
          </p:spPr>
        </p:pic>
        <p:sp>
          <p:nvSpPr>
            <p:cNvPr id="595976" name="Rectangle 8"/>
            <p:cNvSpPr>
              <a:spLocks noChangeArrowheads="1"/>
            </p:cNvSpPr>
            <p:nvPr/>
          </p:nvSpPr>
          <p:spPr bwMode="auto">
            <a:xfrm>
              <a:off x="2826" y="2942"/>
              <a:ext cx="2352" cy="1609"/>
            </a:xfrm>
            <a:prstGeom prst="rect">
              <a:avLst/>
            </a:prstGeom>
            <a:solidFill>
              <a:schemeClr val="tx2"/>
            </a:solidFill>
            <a:ln w="9525" algn="ctr">
              <a:solidFill>
                <a:schemeClr val="tx1"/>
              </a:solidFill>
              <a:miter lim="800000"/>
              <a:headEnd/>
              <a:tailEnd/>
            </a:ln>
            <a:effectLst/>
          </p:spPr>
          <p:txBody>
            <a:bodyPr wrap="square" anchor="ctr">
              <a:spAutoFit/>
            </a:bodyPr>
            <a:lstStyle/>
            <a:p>
              <a:r>
                <a:rPr lang="en-US">
                  <a:solidFill>
                    <a:srgbClr val="FFFF00"/>
                  </a:solidFill>
                  <a:latin typeface="Trebuchet MS" pitchFamily="34" charset="0"/>
                </a:rPr>
                <a:t>Facility</a:t>
              </a:r>
            </a:p>
            <a:p>
              <a:r>
                <a:rPr lang="en-US">
                  <a:solidFill>
                    <a:srgbClr val="66FF66"/>
                  </a:solidFill>
                  <a:latin typeface="Trebuchet MS" pitchFamily="34" charset="0"/>
                </a:rPr>
                <a:t>State or province</a:t>
              </a:r>
            </a:p>
            <a:p>
              <a:r>
                <a:rPr lang="en-US">
                  <a:solidFill>
                    <a:srgbClr val="FF33CC"/>
                  </a:solidFill>
                  <a:latin typeface="Trebuchet MS" pitchFamily="34" charset="0"/>
                </a:rPr>
                <a:t>Organization</a:t>
              </a:r>
            </a:p>
            <a:p>
              <a:r>
                <a:rPr lang="en-US">
                  <a:solidFill>
                    <a:srgbClr val="CC99FF"/>
                  </a:solidFill>
                  <a:latin typeface="Trebuchet MS" pitchFamily="34" charset="0"/>
                </a:rPr>
                <a:t>Person</a:t>
              </a:r>
            </a:p>
            <a:p>
              <a:r>
                <a:rPr lang="en-US">
                  <a:solidFill>
                    <a:srgbClr val="9933FF"/>
                  </a:solidFill>
                  <a:latin typeface="Trebuchet MS" pitchFamily="34" charset="0"/>
                </a:rPr>
                <a:t>Natural feature</a:t>
              </a:r>
            </a:p>
          </p:txBody>
        </p:sp>
      </p:grpSp>
      <p:pic>
        <p:nvPicPr>
          <p:cNvPr id="595979" name="Picture 11"/>
          <p:cNvPicPr>
            <a:picLocks noChangeAspect="1" noChangeArrowheads="1"/>
          </p:cNvPicPr>
          <p:nvPr/>
        </p:nvPicPr>
        <p:blipFill>
          <a:blip r:embed="rId4" cstate="print"/>
          <a:srcRect/>
          <a:stretch>
            <a:fillRect/>
          </a:stretch>
        </p:blipFill>
        <p:spPr bwMode="auto">
          <a:xfrm>
            <a:off x="914400" y="76200"/>
            <a:ext cx="9753600" cy="7315200"/>
          </a:xfrm>
          <a:prstGeom prst="rect">
            <a:avLst/>
          </a:prstGeom>
          <a:noFill/>
          <a:ln w="9525" algn="ctr">
            <a:noFill/>
            <a:miter lim="800000"/>
            <a:headEnd/>
            <a:tailEnd/>
          </a:ln>
          <a:effectLst/>
        </p:spPr>
      </p:pic>
      <p:pic>
        <p:nvPicPr>
          <p:cNvPr id="595980" name="Picture 12"/>
          <p:cNvPicPr>
            <a:picLocks noChangeAspect="1" noChangeArrowheads="1"/>
          </p:cNvPicPr>
          <p:nvPr/>
        </p:nvPicPr>
        <p:blipFill>
          <a:blip r:embed="rId5" cstate="print"/>
          <a:srcRect/>
          <a:stretch>
            <a:fillRect/>
          </a:stretch>
        </p:blipFill>
        <p:spPr bwMode="auto">
          <a:xfrm>
            <a:off x="1066800" y="1295400"/>
            <a:ext cx="9753600" cy="7315200"/>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95979"/>
                                        </p:tgtEl>
                                        <p:attrNameLst>
                                          <p:attrName>style.visibility</p:attrName>
                                        </p:attrNameLst>
                                      </p:cBhvr>
                                      <p:to>
                                        <p:strVal val="visible"/>
                                      </p:to>
                                    </p:set>
                                    <p:animEffect transition="in" filter="checkerboard(across)">
                                      <p:cBhvr>
                                        <p:cTn id="12" dur="500"/>
                                        <p:tgtEl>
                                          <p:spTgt spid="59597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95980"/>
                                        </p:tgtEl>
                                        <p:attrNameLst>
                                          <p:attrName>style.visibility</p:attrName>
                                        </p:attrNameLst>
                                      </p:cBhvr>
                                      <p:to>
                                        <p:strVal val="visible"/>
                                      </p:to>
                                    </p:set>
                                    <p:animEffect transition="in" filter="checkerboard(across)">
                                      <p:cBhvr>
                                        <p:cTn id="17" dur="500"/>
                                        <p:tgtEl>
                                          <p:spTgt spid="595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a:t>How the UIUC NER tagger works</a:t>
            </a:r>
          </a:p>
        </p:txBody>
      </p:sp>
      <p:sp>
        <p:nvSpPr>
          <p:cNvPr id="572419" name="Rectangle 3"/>
          <p:cNvSpPr>
            <a:spLocks noGrp="1" noChangeArrowheads="1"/>
          </p:cNvSpPr>
          <p:nvPr>
            <p:ph type="body" idx="1"/>
          </p:nvPr>
        </p:nvSpPr>
        <p:spPr>
          <a:xfrm>
            <a:off x="457200" y="762000"/>
            <a:ext cx="7988300" cy="4992688"/>
          </a:xfrm>
        </p:spPr>
        <p:txBody>
          <a:bodyPr/>
          <a:lstStyle/>
          <a:p>
            <a:pPr>
              <a:lnSpc>
                <a:spcPct val="100000"/>
              </a:lnSpc>
              <a:buFontTx/>
              <a:buChar char="•"/>
            </a:pPr>
            <a:r>
              <a:rPr lang="en-US" sz="2000" b="1" dirty="0">
                <a:solidFill>
                  <a:schemeClr val="accent1"/>
                </a:solidFill>
              </a:rPr>
              <a:t>Identifies the four categories the standard </a:t>
            </a:r>
            <a:r>
              <a:rPr lang="en-US" sz="2000" b="1" dirty="0" err="1" smtClean="0">
                <a:solidFill>
                  <a:schemeClr val="accent1"/>
                </a:solidFill>
              </a:rPr>
              <a:t>CoNLL</a:t>
            </a:r>
            <a:r>
              <a:rPr lang="en-US" sz="2000" b="1" dirty="0" smtClean="0">
                <a:solidFill>
                  <a:schemeClr val="accent1"/>
                </a:solidFill>
              </a:rPr>
              <a:t> scheme</a:t>
            </a:r>
            <a:endParaRPr lang="en-US" sz="2000" b="1" dirty="0">
              <a:solidFill>
                <a:schemeClr val="accent1"/>
              </a:solidFill>
            </a:endParaRPr>
          </a:p>
          <a:p>
            <a:pPr lvl="1">
              <a:lnSpc>
                <a:spcPct val="100000"/>
              </a:lnSpc>
            </a:pPr>
            <a:r>
              <a:rPr lang="en-US" sz="2000" dirty="0">
                <a:solidFill>
                  <a:srgbClr val="800080"/>
                </a:solidFill>
              </a:rPr>
              <a:t>[ORG]</a:t>
            </a:r>
            <a:r>
              <a:rPr lang="en-US" sz="2000" dirty="0"/>
              <a:t> – Any temporary or permanent collection of people, such as Google, Ohio Division of Natural Resources, Democratic Party </a:t>
            </a:r>
            <a:r>
              <a:rPr lang="en-US" sz="2000" dirty="0" err="1"/>
              <a:t>Meetup</a:t>
            </a:r>
            <a:endParaRPr lang="en-US" sz="2000" dirty="0"/>
          </a:p>
          <a:p>
            <a:pPr lvl="1">
              <a:lnSpc>
                <a:spcPct val="100000"/>
              </a:lnSpc>
            </a:pPr>
            <a:r>
              <a:rPr lang="en-US" sz="2000" dirty="0">
                <a:solidFill>
                  <a:srgbClr val="FF0000"/>
                </a:solidFill>
              </a:rPr>
              <a:t>[PER]</a:t>
            </a:r>
            <a:r>
              <a:rPr lang="en-US" sz="2000" dirty="0"/>
              <a:t> – Personal names. Includes fictional names and supernatural beings.</a:t>
            </a:r>
          </a:p>
          <a:p>
            <a:pPr lvl="1">
              <a:lnSpc>
                <a:spcPct val="100000"/>
              </a:lnSpc>
            </a:pPr>
            <a:r>
              <a:rPr lang="en-US" sz="2000" dirty="0">
                <a:solidFill>
                  <a:srgbClr val="339933"/>
                </a:solidFill>
              </a:rPr>
              <a:t>[LOC]</a:t>
            </a:r>
            <a:r>
              <a:rPr lang="en-US" sz="2000" dirty="0"/>
              <a:t> – Any physical or human-built landmark. Kentucky, Empire State Building, Gulf of Mexico.</a:t>
            </a:r>
          </a:p>
          <a:p>
            <a:pPr lvl="1">
              <a:lnSpc>
                <a:spcPct val="100000"/>
              </a:lnSpc>
            </a:pPr>
            <a:r>
              <a:rPr lang="en-US" sz="2000" dirty="0">
                <a:solidFill>
                  <a:srgbClr val="0033CC"/>
                </a:solidFill>
              </a:rPr>
              <a:t>[MISC]</a:t>
            </a:r>
            <a:r>
              <a:rPr lang="en-US" sz="2000" dirty="0"/>
              <a:t> – A catchall. World War I, Kleenex, Abstract Expressionism, and Jewish are all </a:t>
            </a:r>
            <a:r>
              <a:rPr lang="en-US" sz="2000" dirty="0">
                <a:solidFill>
                  <a:srgbClr val="0033CC"/>
                </a:solidFill>
              </a:rPr>
              <a:t>[MISC]</a:t>
            </a:r>
            <a:r>
              <a:rPr lang="en-US" sz="2000" dirty="0"/>
              <a:t> names.</a:t>
            </a:r>
          </a:p>
          <a:p>
            <a:pPr>
              <a:lnSpc>
                <a:spcPct val="100000"/>
              </a:lnSpc>
              <a:buFontTx/>
              <a:buChar char="•"/>
            </a:pPr>
            <a:r>
              <a:rPr lang="en-US" sz="2000" b="1" dirty="0">
                <a:solidFill>
                  <a:schemeClr val="accent1"/>
                </a:solidFill>
              </a:rPr>
              <a:t>Does not assign internal structure</a:t>
            </a:r>
          </a:p>
          <a:p>
            <a:pPr lvl="1">
              <a:lnSpc>
                <a:spcPct val="100000"/>
              </a:lnSpc>
            </a:pPr>
            <a:r>
              <a:rPr lang="en-US" sz="2000" dirty="0"/>
              <a:t>New York Times XXX</a:t>
            </a:r>
            <a:r>
              <a:rPr lang="en-US" sz="2000" dirty="0">
                <a:solidFill>
                  <a:srgbClr val="800080"/>
                </a:solidFill>
              </a:rPr>
              <a:t> [ORG</a:t>
            </a:r>
            <a:r>
              <a:rPr lang="en-US" sz="2000" dirty="0"/>
              <a:t> </a:t>
            </a:r>
            <a:r>
              <a:rPr lang="en-US" sz="2000" dirty="0">
                <a:solidFill>
                  <a:srgbClr val="339933"/>
                </a:solidFill>
              </a:rPr>
              <a:t>[LOC New York]</a:t>
            </a:r>
            <a:r>
              <a:rPr lang="en-US" sz="2000" dirty="0"/>
              <a:t> </a:t>
            </a:r>
            <a:r>
              <a:rPr lang="en-US" sz="2000" dirty="0">
                <a:solidFill>
                  <a:srgbClr val="800080"/>
                </a:solidFill>
              </a:rPr>
              <a:t>Times]</a:t>
            </a:r>
          </a:p>
          <a:p>
            <a:pPr>
              <a:lnSpc>
                <a:spcPct val="100000"/>
              </a:lnSpc>
              <a:buFontTx/>
              <a:buChar char="•"/>
            </a:pPr>
            <a:r>
              <a:rPr lang="en-US" sz="2000" b="1" dirty="0">
                <a:solidFill>
                  <a:schemeClr val="accent1"/>
                </a:solidFill>
              </a:rPr>
              <a:t>Recognizes names using </a:t>
            </a:r>
            <a:r>
              <a:rPr lang="en-US" sz="2000" b="1" dirty="0" err="1">
                <a:solidFill>
                  <a:schemeClr val="accent1"/>
                </a:solidFill>
              </a:rPr>
              <a:t>perceptrons</a:t>
            </a:r>
            <a:endParaRPr lang="en-US" sz="2000" b="1" dirty="0">
              <a:solidFill>
                <a:schemeClr val="accent1"/>
              </a:solidFill>
            </a:endParaRPr>
          </a:p>
          <a:p>
            <a:pPr lvl="1">
              <a:lnSpc>
                <a:spcPct val="100000"/>
              </a:lnSpc>
              <a:buFontTx/>
              <a:buNone/>
            </a:pPr>
            <a:r>
              <a:rPr lang="en-US" sz="2000" dirty="0"/>
              <a:t>A machine-learning algorithm that makes minimal assumptions about category definitions, but recognizes patterns from training data. </a:t>
            </a:r>
          </a:p>
          <a:p>
            <a:pPr>
              <a:lnSpc>
                <a:spcPct val="100000"/>
              </a:lnSpc>
              <a:buFontTx/>
              <a:buChar char="•"/>
            </a:pPr>
            <a:endParaRPr lang="en-US" sz="2000" dirty="0"/>
          </a:p>
        </p:txBody>
      </p:sp>
      <p:sp>
        <p:nvSpPr>
          <p:cNvPr id="9" name="TextBox 8"/>
          <p:cNvSpPr txBox="1"/>
          <p:nvPr/>
        </p:nvSpPr>
        <p:spPr>
          <a:xfrm>
            <a:off x="0" y="6400800"/>
            <a:ext cx="9147056" cy="338554"/>
          </a:xfrm>
          <a:prstGeom prst="rect">
            <a:avLst/>
          </a:prstGeom>
          <a:solidFill>
            <a:schemeClr val="accent2">
              <a:lumMod val="60000"/>
              <a:lumOff val="40000"/>
            </a:schemeClr>
          </a:solidFill>
        </p:spPr>
        <p:txBody>
          <a:bodyPr wrap="none" rtlCol="0">
            <a:spAutoFit/>
          </a:bodyPr>
          <a:lstStyle/>
          <a:p>
            <a:r>
              <a:rPr lang="en-US" sz="1600" dirty="0" smtClean="0">
                <a:solidFill>
                  <a:schemeClr val="tx1"/>
                </a:solidFill>
              </a:rPr>
              <a:t>Extracting names and resolving identities                                                           </a:t>
            </a:r>
            <a:endParaRPr lang="en-US" sz="16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Them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 Theme</Template>
  <TotalTime>1652</TotalTime>
  <Words>3514</Words>
  <Application>Microsoft Office PowerPoint</Application>
  <PresentationFormat>On-screen Show (4:3)</PresentationFormat>
  <Paragraphs>308</Paragraphs>
  <Slides>28</Slides>
  <Notes>13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Orange Theme</vt:lpstr>
      <vt:lpstr>OCLC orange "light" template</vt:lpstr>
      <vt:lpstr>Extracting names and resolving identities in unstructured text</vt:lpstr>
      <vt:lpstr>Three problems in automated name extraction</vt:lpstr>
      <vt:lpstr>Slide 3</vt:lpstr>
      <vt:lpstr>Types of text</vt:lpstr>
      <vt:lpstr>Project Goals</vt:lpstr>
      <vt:lpstr>Uses for automatically extracted names  in library applications</vt:lpstr>
      <vt:lpstr>The Named Entity Recognizer</vt:lpstr>
      <vt:lpstr>Slide 8</vt:lpstr>
      <vt:lpstr>How the UIUC NER tagger works</vt:lpstr>
      <vt:lpstr>An EAD record</vt:lpstr>
      <vt:lpstr>Tagging results</vt:lpstr>
      <vt:lpstr>Results on government documents</vt:lpstr>
      <vt:lpstr>Some genres in government documents</vt:lpstr>
      <vt:lpstr>Slide 14</vt:lpstr>
      <vt:lpstr>Slide 15</vt:lpstr>
      <vt:lpstr>Slide 16</vt:lpstr>
      <vt:lpstr>Slide 17</vt:lpstr>
      <vt:lpstr>Slide 18</vt:lpstr>
      <vt:lpstr>Slide 19</vt:lpstr>
      <vt:lpstr>What type of name is:</vt:lpstr>
      <vt:lpstr>Conceptual issues with named entity recognition</vt:lpstr>
      <vt:lpstr>In sum…</vt:lpstr>
      <vt:lpstr>Training is error-prone and time-consuming. </vt:lpstr>
      <vt:lpstr>Some recommendations</vt:lpstr>
      <vt:lpstr> Next steps</vt:lpstr>
      <vt:lpstr>Slide 26</vt:lpstr>
      <vt:lpstr>Questions?</vt:lpstr>
      <vt:lpstr>Next up</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Archive and Museum Collaboration</dc:title>
  <dc:creator>Günter</dc:creator>
  <cp:lastModifiedBy>cjgodby</cp:lastModifiedBy>
  <cp:revision>146</cp:revision>
  <dcterms:created xsi:type="dcterms:W3CDTF">2008-10-30T20:34:39Z</dcterms:created>
  <dcterms:modified xsi:type="dcterms:W3CDTF">2010-06-09T04:15:05Z</dcterms:modified>
</cp:coreProperties>
</file>