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711" r:id="rId4"/>
    <p:sldMasterId id="2147483722" r:id="rId5"/>
  </p:sldMasterIdLst>
  <p:notesMasterIdLst>
    <p:notesMasterId r:id="rId54"/>
  </p:notesMasterIdLst>
  <p:handoutMasterIdLst>
    <p:handoutMasterId r:id="rId55"/>
  </p:handoutMasterIdLst>
  <p:sldIdLst>
    <p:sldId id="256" r:id="rId6"/>
    <p:sldId id="339" r:id="rId7"/>
    <p:sldId id="313" r:id="rId8"/>
    <p:sldId id="354" r:id="rId9"/>
    <p:sldId id="314" r:id="rId10"/>
    <p:sldId id="355" r:id="rId11"/>
    <p:sldId id="315" r:id="rId12"/>
    <p:sldId id="357" r:id="rId13"/>
    <p:sldId id="358" r:id="rId14"/>
    <p:sldId id="317" r:id="rId15"/>
    <p:sldId id="318" r:id="rId16"/>
    <p:sldId id="360" r:id="rId17"/>
    <p:sldId id="361" r:id="rId18"/>
    <p:sldId id="319" r:id="rId19"/>
    <p:sldId id="362" r:id="rId20"/>
    <p:sldId id="363" r:id="rId21"/>
    <p:sldId id="364" r:id="rId22"/>
    <p:sldId id="365" r:id="rId23"/>
    <p:sldId id="366" r:id="rId24"/>
    <p:sldId id="368" r:id="rId25"/>
    <p:sldId id="324" r:id="rId26"/>
    <p:sldId id="384" r:id="rId27"/>
    <p:sldId id="325" r:id="rId28"/>
    <p:sldId id="369" r:id="rId29"/>
    <p:sldId id="370" r:id="rId30"/>
    <p:sldId id="371" r:id="rId31"/>
    <p:sldId id="372" r:id="rId32"/>
    <p:sldId id="373" r:id="rId33"/>
    <p:sldId id="374" r:id="rId34"/>
    <p:sldId id="375" r:id="rId35"/>
    <p:sldId id="376" r:id="rId36"/>
    <p:sldId id="380" r:id="rId37"/>
    <p:sldId id="329" r:id="rId38"/>
    <p:sldId id="328" r:id="rId39"/>
    <p:sldId id="377" r:id="rId40"/>
    <p:sldId id="378" r:id="rId41"/>
    <p:sldId id="381" r:id="rId42"/>
    <p:sldId id="330" r:id="rId43"/>
    <p:sldId id="382" r:id="rId44"/>
    <p:sldId id="348" r:id="rId45"/>
    <p:sldId id="311" r:id="rId46"/>
    <p:sldId id="333" r:id="rId47"/>
    <p:sldId id="336" r:id="rId48"/>
    <p:sldId id="337" r:id="rId49"/>
    <p:sldId id="308" r:id="rId50"/>
    <p:sldId id="347" r:id="rId51"/>
    <p:sldId id="345" r:id="rId52"/>
    <p:sldId id="346" r:id="rId53"/>
  </p:sldIdLst>
  <p:sldSz cx="9144000" cy="6858000" type="screen4x3"/>
  <p:notesSz cx="7010400" cy="9296400"/>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away" initials="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600"/>
    <a:srgbClr val="144A6F"/>
    <a:srgbClr val="FFFFFF"/>
    <a:srgbClr val="000000"/>
    <a:srgbClr val="666666"/>
    <a:srgbClr val="333333"/>
    <a:srgbClr val="CCFFFF"/>
    <a:srgbClr val="409A3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9" autoAdjust="0"/>
    <p:restoredTop sz="89580" autoAdjust="0"/>
  </p:normalViewPr>
  <p:slideViewPr>
    <p:cSldViewPr>
      <p:cViewPr>
        <p:scale>
          <a:sx n="80" d="100"/>
          <a:sy n="80" d="100"/>
        </p:scale>
        <p:origin x="-1050" y="-72"/>
      </p:cViewPr>
      <p:guideLst>
        <p:guide orient="horz" pos="2160"/>
        <p:guide pos="2880"/>
      </p:guideLst>
    </p:cSldViewPr>
  </p:slideViewPr>
  <p:notesTextViewPr>
    <p:cViewPr>
      <p:scale>
        <a:sx n="50" d="100"/>
        <a:sy n="50" d="100"/>
      </p:scale>
      <p:origin x="0" y="0"/>
    </p:cViewPr>
  </p:notesTextViewPr>
  <p:sorterViewPr>
    <p:cViewPr>
      <p:scale>
        <a:sx n="66" d="100"/>
        <a:sy n="66" d="100"/>
      </p:scale>
      <p:origin x="0" y="2448"/>
    </p:cViewPr>
  </p:sorterViewPr>
  <p:notesViewPr>
    <p:cSldViewPr>
      <p:cViewPr>
        <p:scale>
          <a:sx n="80" d="100"/>
          <a:sy n="80" d="100"/>
        </p:scale>
        <p:origin x="-2022" y="21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lnSpc>
                <a:spcPct val="100000"/>
              </a:lnSpc>
              <a:spcBef>
                <a:spcPct val="0"/>
              </a:spcBef>
              <a:defRPr sz="1000" b="0">
                <a:solidFill>
                  <a:schemeClr val="tx1"/>
                </a:solidFill>
              </a:defRPr>
            </a:lvl1pPr>
          </a:lstStyle>
          <a:p>
            <a:fld id="{B61CA732-4937-46A3-9ACB-E5570B5084B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62125" y="733425"/>
            <a:ext cx="3482975" cy="261143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040" y="3633021"/>
            <a:ext cx="5608320" cy="496614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lnSpc>
                <a:spcPct val="100000"/>
              </a:lnSpc>
              <a:spcBef>
                <a:spcPct val="0"/>
              </a:spcBef>
              <a:defRPr sz="1000" b="0">
                <a:solidFill>
                  <a:schemeClr val="tx1"/>
                </a:solidFill>
              </a:defRPr>
            </a:lvl1pPr>
          </a:lstStyle>
          <a:p>
            <a:fld id="{98E9A4DE-94CC-4C1A-8AC6-6F98ED6A557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dirty="0" smtClean="0">
                <a:latin typeface="Arial" pitchFamily="34" charset="0"/>
                <a:cs typeface="Arial" pitchFamily="34" charset="0"/>
              </a:rPr>
              <a:t>Life sciences researcher with 10-20 years experience stated, “The main problem is access to free journal articles once I have discovered they exist.  Our library does not subscribe (electronically or in print) to all the journals I consult.”  (Research Information Network, p. 11)</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dirty="0" smtClean="0">
                <a:latin typeface="Arial" pitchFamily="34" charset="0"/>
                <a:cs typeface="Arial" pitchFamily="34" charset="0"/>
              </a:rPr>
              <a:t>One area of special concern arose: journal </a:t>
            </a:r>
            <a:r>
              <a:rPr lang="en-US" sz="1200" dirty="0" err="1" smtClean="0">
                <a:latin typeface="Arial" pitchFamily="34" charset="0"/>
                <a:cs typeface="Arial" pitchFamily="34" charset="0"/>
              </a:rPr>
              <a:t>backfiles</a:t>
            </a:r>
            <a:r>
              <a:rPr lang="en-US" sz="1200" dirty="0" smtClean="0">
                <a:latin typeface="Arial" pitchFamily="34" charset="0"/>
                <a:cs typeface="Arial" pitchFamily="34" charset="0"/>
              </a:rPr>
              <a:t> are particularly and routinely problematic in terms of access.</a:t>
            </a:r>
          </a:p>
          <a:p>
            <a:pPr>
              <a:buFont typeface="Arial" pitchFamily="34" charset="0"/>
              <a:buNone/>
            </a:pPr>
            <a:endParaRPr lang="en-US" sz="1200" baseline="0" dirty="0" smtClean="0"/>
          </a:p>
          <a:p>
            <a:pPr>
              <a:buFont typeface="Arial" pitchFamily="34" charset="0"/>
              <a:buNone/>
            </a:pPr>
            <a:r>
              <a:rPr lang="en-US" sz="1200" b="1" dirty="0" smtClean="0"/>
              <a:t>Researchers and discovery services, 2006</a:t>
            </a:r>
          </a:p>
          <a:p>
            <a:pPr>
              <a:buFont typeface="Arial" pitchFamily="34" charset="0"/>
              <a:buChar char="•"/>
            </a:pPr>
            <a:r>
              <a:rPr lang="en-US" sz="1200" dirty="0" smtClean="0"/>
              <a:t>Problems arise when it comes to accessing identified materials</a:t>
            </a:r>
          </a:p>
          <a:p>
            <a:pPr>
              <a:buFont typeface="Arial" pitchFamily="34" charset="0"/>
              <a:buChar char="•"/>
            </a:pPr>
            <a:r>
              <a:rPr lang="en-US" sz="1200" dirty="0" smtClean="0"/>
              <a:t>Gaps in access included journal </a:t>
            </a:r>
            <a:r>
              <a:rPr lang="en-US" sz="1200" dirty="0" err="1" smtClean="0"/>
              <a:t>backfiles</a:t>
            </a:r>
            <a:endParaRPr lang="en-US" sz="1200" dirty="0" smtClean="0"/>
          </a:p>
          <a:p>
            <a:pPr>
              <a:buFont typeface="Arial" pitchFamily="34" charset="0"/>
              <a:buChar char="•"/>
            </a:pPr>
            <a:endParaRPr lang="en-US" sz="1200" dirty="0" smtClean="0"/>
          </a:p>
          <a:p>
            <a:r>
              <a:rPr lang="en-US" sz="1200" b="1" dirty="0" smtClean="0"/>
              <a:t>User </a:t>
            </a:r>
            <a:r>
              <a:rPr lang="en-US" sz="1200" b="1" dirty="0" err="1" smtClean="0"/>
              <a:t>behaviour</a:t>
            </a:r>
            <a:r>
              <a:rPr lang="en-US" sz="1200" b="1" dirty="0" smtClean="0"/>
              <a:t> in resource discovery, 2009</a:t>
            </a:r>
          </a:p>
          <a:p>
            <a:pPr>
              <a:buFont typeface="Arial" pitchFamily="34" charset="0"/>
              <a:buChar char="•"/>
            </a:pPr>
            <a:r>
              <a:rPr lang="en-US" sz="1200" dirty="0" smtClean="0"/>
              <a:t>Journal </a:t>
            </a:r>
            <a:r>
              <a:rPr lang="en-US" sz="1200" dirty="0" err="1" smtClean="0"/>
              <a:t>backfiles</a:t>
            </a:r>
            <a:r>
              <a:rPr lang="en-US" sz="1200" dirty="0" smtClean="0"/>
              <a:t> are a frustration in terms of access</a:t>
            </a:r>
          </a:p>
        </p:txBody>
      </p:sp>
      <p:sp>
        <p:nvSpPr>
          <p:cNvPr id="4" name="Slide Number Placeholder 3"/>
          <p:cNvSpPr>
            <a:spLocks noGrp="1"/>
          </p:cNvSpPr>
          <p:nvPr>
            <p:ph type="sldNum" sz="quarter" idx="10"/>
          </p:nvPr>
        </p:nvSpPr>
        <p:spPr/>
        <p:txBody>
          <a:bodyPr/>
          <a:lstStyle/>
          <a:p>
            <a:fld id="{98E9A4DE-94CC-4C1A-8AC6-6F98ED6A557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228600" y="3633021"/>
            <a:ext cx="6080760" cy="5510979"/>
          </a:xfrm>
        </p:spPr>
        <p:txBody>
          <a:bodyPr>
            <a:noAutofit/>
          </a:bodyPr>
          <a:lstStyle/>
          <a:p>
            <a:pPr>
              <a:buFont typeface="Arial" pitchFamily="34" charset="0"/>
              <a:buNone/>
            </a:pPr>
            <a:r>
              <a:rPr lang="en-US" sz="1400" dirty="0" smtClean="0">
                <a:latin typeface="Arial" pitchFamily="34" charset="0"/>
                <a:cs typeface="Arial" pitchFamily="34" charset="0"/>
              </a:rPr>
              <a:t>It is clear that regardless of age or experience, academic discipline, or context of the information need, speed and convenience are important to users are factors when selecting discovery tools and resources.</a:t>
            </a:r>
          </a:p>
          <a:p>
            <a:pPr>
              <a:buFont typeface="Arial" pitchFamily="34" charset="0"/>
              <a:buNone/>
            </a:pPr>
            <a:endParaRPr lang="en-US" sz="1400" dirty="0" smtClean="0">
              <a:latin typeface="Arial" pitchFamily="34" charset="0"/>
              <a:cs typeface="Arial" pitchFamily="34" charset="0"/>
            </a:endParaRPr>
          </a:p>
          <a:p>
            <a:pPr>
              <a:buFont typeface="Arial" pitchFamily="34" charset="0"/>
              <a:buNone/>
            </a:pPr>
            <a:r>
              <a:rPr lang="en-US" sz="1400" b="1" dirty="0" smtClean="0">
                <a:latin typeface="Arial" pitchFamily="34" charset="0"/>
                <a:cs typeface="Arial" pitchFamily="34" charset="0"/>
              </a:rPr>
              <a:t>Perceptions of libraries, 2005</a:t>
            </a:r>
          </a:p>
          <a:p>
            <a:pPr>
              <a:buFont typeface="Arial" pitchFamily="34" charset="0"/>
              <a:buChar char="•"/>
            </a:pPr>
            <a:r>
              <a:rPr lang="en-US" sz="1400" dirty="0" smtClean="0"/>
              <a:t>Search engines preferred over libraries for speed, convenience</a:t>
            </a:r>
          </a:p>
          <a:p>
            <a:pPr>
              <a:buFont typeface="Arial" pitchFamily="34" charset="0"/>
              <a:buChar char="•"/>
            </a:pPr>
            <a:r>
              <a:rPr lang="en-US" sz="1400" dirty="0" smtClean="0"/>
              <a:t>Key criteria in choices include fast</a:t>
            </a:r>
            <a:endParaRPr lang="en-US" sz="1400" dirty="0" smtClean="0">
              <a:latin typeface="Arial" pitchFamily="34" charset="0"/>
              <a:cs typeface="Arial" pitchFamily="34" charset="0"/>
            </a:endParaRPr>
          </a:p>
          <a:p>
            <a:pPr>
              <a:buFont typeface="Arial" pitchFamily="34" charset="0"/>
              <a:buNone/>
            </a:pPr>
            <a:endParaRPr lang="en-US" sz="1400" dirty="0" smtClean="0">
              <a:latin typeface="Arial" pitchFamily="34" charset="0"/>
              <a:cs typeface="Arial" pitchFamily="34" charset="0"/>
            </a:endParaRPr>
          </a:p>
          <a:p>
            <a:pPr>
              <a:buFont typeface="Arial" pitchFamily="34" charset="0"/>
              <a:buNone/>
            </a:pPr>
            <a:r>
              <a:rPr lang="en-US" sz="1400" b="1" dirty="0" smtClean="0">
                <a:latin typeface="Arial" pitchFamily="34" charset="0"/>
                <a:cs typeface="Arial" pitchFamily="34" charset="0"/>
              </a:rPr>
              <a:t>Sense-making, 2006</a:t>
            </a:r>
          </a:p>
          <a:p>
            <a:pPr>
              <a:buFont typeface="Arial" pitchFamily="34" charset="0"/>
              <a:buChar char="•"/>
            </a:pPr>
            <a:r>
              <a:rPr lang="en-US" sz="1400" dirty="0" smtClean="0">
                <a:latin typeface="Arial" pitchFamily="34" charset="0"/>
                <a:cs typeface="Arial" pitchFamily="34" charset="0"/>
              </a:rPr>
              <a:t>User value convenience</a:t>
            </a:r>
          </a:p>
          <a:p>
            <a:pPr>
              <a:buFont typeface="Arial" pitchFamily="34" charset="0"/>
              <a:buNone/>
            </a:pP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b="1" dirty="0" smtClean="0">
                <a:latin typeface="Arial" pitchFamily="34" charset="0"/>
                <a:cs typeface="Arial" pitchFamily="34" charset="0"/>
              </a:rPr>
              <a:t>“Looking and reading an entire book takes too long when the specific information can be gained online in a matter of minutes,” stated a 38-year-old from the United States (De Rosa 2005, p. 3-14).</a:t>
            </a:r>
          </a:p>
          <a:p>
            <a:pPr>
              <a:buFont typeface="Arial" pitchFamily="34" charset="0"/>
              <a:buNone/>
            </a:pPr>
            <a:endParaRPr lang="en-US" sz="1200" b="1" dirty="0" smtClean="0">
              <a:latin typeface="Arial" pitchFamily="34" charset="0"/>
              <a:cs typeface="Arial" pitchFamily="34" charset="0"/>
            </a:endParaRPr>
          </a:p>
          <a:p>
            <a:pPr>
              <a:buFont typeface="Arial" pitchFamily="34" charset="0"/>
              <a:buNone/>
            </a:pPr>
            <a:r>
              <a:rPr lang="en-US" sz="1200" b="1" dirty="0" smtClean="0">
                <a:latin typeface="Arial" pitchFamily="34" charset="0"/>
                <a:cs typeface="Arial" pitchFamily="34" charset="0"/>
              </a:rPr>
              <a:t>Researchers’ use of academic libraries, 2007</a:t>
            </a:r>
          </a:p>
          <a:p>
            <a:pPr>
              <a:buFont typeface="Arial" pitchFamily="34" charset="0"/>
              <a:buChar char="•"/>
            </a:pPr>
            <a:r>
              <a:rPr lang="en-US" sz="1200" dirty="0" smtClean="0">
                <a:latin typeface="Arial" pitchFamily="34" charset="0"/>
                <a:cs typeface="Arial" pitchFamily="34" charset="0"/>
              </a:rPr>
              <a:t>Convenience is a major factor</a:t>
            </a:r>
          </a:p>
          <a:p>
            <a:pPr>
              <a:buFont typeface="Arial" pitchFamily="34" charset="0"/>
              <a:buChar char="•"/>
            </a:pPr>
            <a:r>
              <a:rPr lang="en-US" sz="1200" dirty="0" smtClean="0">
                <a:latin typeface="Arial" pitchFamily="34" charset="0"/>
                <a:cs typeface="Arial" pitchFamily="34" charset="0"/>
              </a:rPr>
              <a:t>Users expect not to spend much time locating the actual item</a:t>
            </a:r>
          </a:p>
          <a:p>
            <a:pPr>
              <a:buFont typeface="Arial" pitchFamily="34" charset="0"/>
              <a:buNone/>
            </a:pPr>
            <a:r>
              <a:rPr lang="en-US" sz="1200" b="1" dirty="0" smtClean="0">
                <a:latin typeface="Arial" pitchFamily="34" charset="0"/>
                <a:cs typeface="Arial" pitchFamily="34" charset="0"/>
              </a:rPr>
              <a:t>Researcher of the future, 2008</a:t>
            </a:r>
          </a:p>
          <a:p>
            <a:pPr>
              <a:buFont typeface="Arial" pitchFamily="34" charset="0"/>
              <a:buChar char="•"/>
            </a:pPr>
            <a:r>
              <a:rPr lang="en-US" sz="1200" dirty="0" smtClean="0">
                <a:latin typeface="Arial" pitchFamily="34" charset="0"/>
                <a:cs typeface="Arial" pitchFamily="34" charset="0"/>
              </a:rPr>
              <a:t>Preferences for immediate answer may not be unique to their generation</a:t>
            </a:r>
          </a:p>
          <a:p>
            <a:pPr>
              <a:buFont typeface="Arial" pitchFamily="34" charset="0"/>
              <a:buChar char="•"/>
            </a:pPr>
            <a:r>
              <a:rPr lang="en-US" sz="1200" dirty="0" smtClean="0">
                <a:latin typeface="Arial" pitchFamily="34" charset="0"/>
                <a:cs typeface="Arial" pitchFamily="34" charset="0"/>
              </a:rPr>
              <a:t>Users demand 24/7 access, instant gratification, and “the answer”</a:t>
            </a:r>
          </a:p>
          <a:p>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b="1" dirty="0" smtClean="0">
                <a:latin typeface="Arial" pitchFamily="34" charset="0"/>
                <a:cs typeface="Arial" pitchFamily="34" charset="0"/>
              </a:rPr>
              <a:t>“E-books are now part of the academic mainstream.” (JISC and UCL, p. 5)</a:t>
            </a:r>
          </a:p>
          <a:p>
            <a:pPr>
              <a:buFont typeface="Arial" pitchFamily="34" charset="0"/>
              <a:buNone/>
            </a:pPr>
            <a:endParaRPr lang="en-US" sz="1200" b="1" dirty="0" smtClean="0">
              <a:latin typeface="Arial" pitchFamily="34" charset="0"/>
              <a:cs typeface="Arial" pitchFamily="34" charset="0"/>
            </a:endParaRPr>
          </a:p>
          <a:p>
            <a:pPr>
              <a:buFont typeface="Arial" pitchFamily="34" charset="0"/>
              <a:buNone/>
            </a:pPr>
            <a:r>
              <a:rPr lang="en-US" sz="1200" b="1" dirty="0" smtClean="0">
                <a:latin typeface="Arial" pitchFamily="34" charset="0"/>
                <a:cs typeface="Arial" pitchFamily="34" charset="0"/>
              </a:rPr>
              <a:t>21-year old from the United States explained, “My schedule rarely fits their [libraries] schedule.” (De Rosa, p. 3-29)</a:t>
            </a:r>
          </a:p>
          <a:p>
            <a:pPr>
              <a:buFont typeface="Arial" pitchFamily="34" charset="0"/>
              <a:buNone/>
            </a:pPr>
            <a:r>
              <a:rPr lang="en-US" sz="1200" b="1" dirty="0" smtClean="0">
                <a:latin typeface="Arial" pitchFamily="34" charset="0"/>
                <a:cs typeface="Arial" pitchFamily="34" charset="0"/>
              </a:rPr>
              <a:t>Seeking synchronicity, 2008</a:t>
            </a:r>
          </a:p>
          <a:p>
            <a:pPr>
              <a:buFont typeface="Arial" pitchFamily="34" charset="0"/>
              <a:buChar char="•"/>
            </a:pPr>
            <a:r>
              <a:rPr lang="en-US" sz="1200" dirty="0" smtClean="0">
                <a:latin typeface="Arial" pitchFamily="34" charset="0"/>
                <a:cs typeface="Arial" pitchFamily="34" charset="0"/>
              </a:rPr>
              <a:t>Convenience is the most important factor for choosing virtual reference services</a:t>
            </a:r>
          </a:p>
          <a:p>
            <a:pPr>
              <a:buFont typeface="Arial" pitchFamily="34" charset="0"/>
              <a:buNone/>
            </a:pPr>
            <a:endParaRPr lang="en-US" sz="1200" b="1" dirty="0" smtClean="0">
              <a:latin typeface="Arial" pitchFamily="34" charset="0"/>
              <a:cs typeface="Arial" pitchFamily="34" charset="0"/>
            </a:endParaRPr>
          </a:p>
          <a:p>
            <a:pPr>
              <a:buFont typeface="Arial" pitchFamily="34" charset="0"/>
              <a:buNone/>
            </a:pPr>
            <a:r>
              <a:rPr lang="en-US" sz="1200" b="1" dirty="0" smtClean="0">
                <a:latin typeface="Arial" pitchFamily="34" charset="0"/>
                <a:cs typeface="Arial" pitchFamily="34" charset="0"/>
              </a:rPr>
              <a:t>JISC national e-books, 2009</a:t>
            </a:r>
          </a:p>
          <a:p>
            <a:pPr>
              <a:buFont typeface="Arial" pitchFamily="34" charset="0"/>
              <a:buChar char="•"/>
            </a:pPr>
            <a:r>
              <a:rPr lang="en-US" sz="1200" dirty="0" smtClean="0">
                <a:latin typeface="Arial" pitchFamily="34" charset="0"/>
                <a:cs typeface="Arial" pitchFamily="34" charset="0"/>
              </a:rPr>
              <a:t>Convenience is a major factor in e-book usage</a:t>
            </a:r>
          </a:p>
          <a:p>
            <a:endParaRPr lang="en-US" sz="1200" dirty="0" smtClean="0"/>
          </a:p>
          <a:p>
            <a:pPr>
              <a:buFont typeface="Arial" pitchFamily="34" charset="0"/>
              <a:buNone/>
            </a:pPr>
            <a:r>
              <a:rPr lang="en-US" sz="1200" b="1" dirty="0" smtClean="0">
                <a:latin typeface="Arial" pitchFamily="34" charset="0"/>
                <a:cs typeface="Arial" pitchFamily="34" charset="0"/>
              </a:rPr>
              <a:t>Researcher of the future, 2008</a:t>
            </a:r>
          </a:p>
          <a:p>
            <a:pPr>
              <a:buFont typeface="Arial" pitchFamily="34" charset="0"/>
              <a:buChar char="•"/>
            </a:pPr>
            <a:r>
              <a:rPr lang="en-US" sz="1200" dirty="0" smtClean="0">
                <a:latin typeface="Arial" pitchFamily="34" charset="0"/>
                <a:cs typeface="Arial" pitchFamily="34" charset="0"/>
              </a:rPr>
              <a:t>Preferences for immediate answer may not be unique to their generation</a:t>
            </a:r>
          </a:p>
          <a:p>
            <a:pPr>
              <a:buFont typeface="Arial" pitchFamily="34" charset="0"/>
              <a:buChar char="•"/>
            </a:pPr>
            <a:r>
              <a:rPr lang="en-US" sz="1200" dirty="0" smtClean="0">
                <a:latin typeface="Arial" pitchFamily="34" charset="0"/>
                <a:cs typeface="Arial" pitchFamily="34" charset="0"/>
              </a:rPr>
              <a:t>Users demand 24/7 access, instant gratification, and “the answer”</a:t>
            </a:r>
          </a:p>
          <a:p>
            <a:endParaRPr lang="en-US"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Researchers particularly appreciate desktop access to scholarly content, from e-journals to VRS</a:t>
            </a:r>
          </a:p>
          <a:p>
            <a:endParaRPr lang="en-US" dirty="0" smtClean="0"/>
          </a:p>
          <a:p>
            <a:r>
              <a:rPr lang="en-US" sz="1200" b="1" dirty="0" smtClean="0"/>
              <a:t>Researchers and discovery services, 2006 </a:t>
            </a:r>
          </a:p>
          <a:p>
            <a:pPr>
              <a:buFont typeface="Arial" pitchFamily="34" charset="0"/>
              <a:buChar char="•"/>
            </a:pPr>
            <a:r>
              <a:rPr lang="en-US" sz="1200" dirty="0" smtClean="0"/>
              <a:t>Valuation of the convenience of desktop access</a:t>
            </a:r>
          </a:p>
          <a:p>
            <a:endParaRPr lang="en-US" sz="1200" dirty="0" smtClean="0"/>
          </a:p>
          <a:p>
            <a:r>
              <a:rPr lang="en-US" sz="1200" b="1" dirty="0" smtClean="0"/>
              <a:t>Researchers' use of academic libraries, 2007</a:t>
            </a:r>
          </a:p>
          <a:p>
            <a:pPr>
              <a:buFont typeface="Arial" pitchFamily="34" charset="0"/>
              <a:buChar char="•"/>
            </a:pPr>
            <a:r>
              <a:rPr lang="en-US" sz="1200" dirty="0" smtClean="0"/>
              <a:t>Immediate access from desktop computer is taken for granted</a:t>
            </a:r>
          </a:p>
          <a:p>
            <a:endParaRPr lang="en-US" sz="1200" dirty="0" smtClean="0"/>
          </a:p>
          <a:p>
            <a:r>
              <a:rPr lang="en-US" sz="1200" b="1" dirty="0" smtClean="0"/>
              <a:t>Seeking synchronicity, 2008 </a:t>
            </a:r>
          </a:p>
          <a:p>
            <a:pPr>
              <a:buFont typeface="Arial" pitchFamily="34" charset="0"/>
              <a:buChar char="•"/>
            </a:pPr>
            <a:r>
              <a:rPr lang="en-US" sz="1200" dirty="0" smtClean="0"/>
              <a:t>VRS' convenience is from home computer</a:t>
            </a:r>
          </a:p>
          <a:p>
            <a:endParaRPr lang="en-US" sz="1200" dirty="0" smtClean="0"/>
          </a:p>
          <a:p>
            <a:r>
              <a:rPr lang="en-US" sz="1200" b="1" dirty="0" smtClean="0"/>
              <a:t>Students' use of research content, 2009</a:t>
            </a:r>
            <a:r>
              <a:rPr lang="en-US" sz="1200" dirty="0" smtClean="0"/>
              <a:t> </a:t>
            </a:r>
          </a:p>
          <a:p>
            <a:pPr>
              <a:buFont typeface="Arial" pitchFamily="34" charset="0"/>
              <a:buChar char="•"/>
            </a:pPr>
            <a:r>
              <a:rPr lang="en-US" sz="1200" dirty="0" smtClean="0"/>
              <a:t>Home computer is main way they gain access</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Users also appreciate the convenience of electronic access over the physical library, with several studies marking decreased visitation of the library.</a:t>
            </a:r>
          </a:p>
          <a:p>
            <a:endParaRPr lang="en-US" sz="1200" dirty="0" smtClean="0"/>
          </a:p>
          <a:p>
            <a:r>
              <a:rPr lang="en-US" sz="1200" b="1" dirty="0" smtClean="0"/>
              <a:t>College students' perceptions, 2006 </a:t>
            </a:r>
          </a:p>
          <a:p>
            <a:pPr>
              <a:buFont typeface="Arial" pitchFamily="34" charset="0"/>
              <a:buChar char="•"/>
            </a:pPr>
            <a:r>
              <a:rPr lang="en-US" sz="1200" dirty="0" smtClean="0"/>
              <a:t>Use the library less since they began using the Internet</a:t>
            </a:r>
          </a:p>
          <a:p>
            <a:endParaRPr lang="en-US" sz="1200" b="1" dirty="0" smtClean="0"/>
          </a:p>
          <a:p>
            <a:r>
              <a:rPr lang="en-US" sz="1200" b="1" dirty="0" smtClean="0"/>
              <a:t>Researchers' use of academic libraries, 2007</a:t>
            </a:r>
          </a:p>
          <a:p>
            <a:pPr>
              <a:buFont typeface="Arial" pitchFamily="34" charset="0"/>
              <a:buChar char="•"/>
            </a:pPr>
            <a:r>
              <a:rPr lang="en-US" sz="1200" dirty="0" smtClean="0"/>
              <a:t>Sharp fall in the number of researchers who visit their institution’s library</a:t>
            </a:r>
          </a:p>
          <a:p>
            <a:endParaRPr lang="en-US" sz="1200" dirty="0" smtClean="0"/>
          </a:p>
          <a:p>
            <a:r>
              <a:rPr lang="en-US" sz="1200" b="1" dirty="0" smtClean="0"/>
              <a:t>Seeking synchronicity, 2008 </a:t>
            </a:r>
          </a:p>
          <a:p>
            <a:pPr>
              <a:buFont typeface="Arial" pitchFamily="34" charset="0"/>
              <a:buChar char="•"/>
            </a:pPr>
            <a:r>
              <a:rPr lang="en-US" sz="1200" dirty="0" smtClean="0"/>
              <a:t>Convenience often dictates choices between physical and virtual library</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User </a:t>
            </a:r>
            <a:r>
              <a:rPr lang="en-US" sz="1200" dirty="0" err="1" smtClean="0"/>
              <a:t>behaviours</a:t>
            </a:r>
            <a:r>
              <a:rPr lang="en-US" sz="1200" dirty="0" smtClean="0"/>
              <a:t> in this electronic environment tend toward quick views of a few pages, and “bouncing” between resources. This seems to contradict the notion of the hard-core researcher but supports the need for more user </a:t>
            </a:r>
            <a:r>
              <a:rPr lang="en-US" sz="1200" dirty="0" err="1" smtClean="0"/>
              <a:t>behaviour</a:t>
            </a:r>
            <a:r>
              <a:rPr lang="en-US" sz="1200" dirty="0" smtClean="0"/>
              <a:t> research addressing situation and context.</a:t>
            </a:r>
          </a:p>
          <a:p>
            <a:endParaRPr lang="en-US" sz="1200" dirty="0" smtClean="0"/>
          </a:p>
          <a:p>
            <a:r>
              <a:rPr lang="en-US" sz="1200" b="1" dirty="0" smtClean="0"/>
              <a:t>Researcher of the future, 2008</a:t>
            </a:r>
          </a:p>
          <a:p>
            <a:pPr>
              <a:buFont typeface="Arial" pitchFamily="34" charset="0"/>
              <a:buChar char="•"/>
            </a:pPr>
            <a:r>
              <a:rPr lang="en-US" sz="1200" dirty="0" smtClean="0"/>
              <a:t>Very little time using content, “squirreling” of downloads by academic users</a:t>
            </a:r>
          </a:p>
          <a:p>
            <a:pPr>
              <a:buFont typeface="Arial" pitchFamily="34" charset="0"/>
              <a:buChar char="•"/>
            </a:pPr>
            <a:r>
              <a:rPr lang="en-US" sz="1200" dirty="0" smtClean="0"/>
              <a:t>All users preferring quick chunks of information</a:t>
            </a:r>
          </a:p>
          <a:p>
            <a:endParaRPr lang="en-US" sz="1200" dirty="0" smtClean="0"/>
          </a:p>
          <a:p>
            <a:r>
              <a:rPr lang="en-US" sz="1200" b="1" dirty="0" smtClean="0"/>
              <a:t>E-journals, 2009</a:t>
            </a:r>
          </a:p>
          <a:p>
            <a:pPr>
              <a:buFont typeface="Arial" pitchFamily="34" charset="0"/>
              <a:buChar char="•"/>
            </a:pPr>
            <a:r>
              <a:rPr lang="en-US" sz="1200" dirty="0" smtClean="0"/>
              <a:t>Users are visiting only a few minutes</a:t>
            </a:r>
          </a:p>
          <a:p>
            <a:pPr>
              <a:buFont typeface="Arial" pitchFamily="34" charset="0"/>
              <a:buChar char="•"/>
            </a:pPr>
            <a:r>
              <a:rPr lang="en-US" sz="1200" dirty="0" smtClean="0"/>
              <a:t>User </a:t>
            </a:r>
            <a:r>
              <a:rPr lang="en-US" sz="1200" dirty="0" err="1" smtClean="0"/>
              <a:t>behaviours</a:t>
            </a:r>
            <a:r>
              <a:rPr lang="en-US" sz="1200" dirty="0" smtClean="0"/>
              <a:t> vary but demonstrate shorter sessions, using basic search, and viewing fewer pages</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“Make it as easy as a Google Book Search,” one survey respondent requested when discussing the catalogue. (Calhoun et al., p. 14)</a:t>
            </a:r>
          </a:p>
          <a:p>
            <a:endParaRPr lang="en-US" sz="1200" b="1" dirty="0" smtClean="0"/>
          </a:p>
          <a:p>
            <a:r>
              <a:rPr lang="en-US" sz="1200" b="1" dirty="0" smtClean="0"/>
              <a:t>JISC national e-books, 2009 </a:t>
            </a:r>
          </a:p>
          <a:p>
            <a:pPr>
              <a:buFont typeface="Arial" pitchFamily="34" charset="0"/>
              <a:buChar char="•"/>
            </a:pPr>
            <a:r>
              <a:rPr lang="en-US" sz="1200" dirty="0" smtClean="0"/>
              <a:t>Users tend to use e-books quickly, viewing only a few pages</a:t>
            </a:r>
          </a:p>
          <a:p>
            <a:endParaRPr lang="en-US" sz="1200" b="1" dirty="0" smtClean="0"/>
          </a:p>
          <a:p>
            <a:r>
              <a:rPr lang="en-US" sz="1200" b="1" dirty="0" smtClean="0"/>
              <a:t>User </a:t>
            </a:r>
            <a:r>
              <a:rPr lang="en-US" sz="1200" b="1" dirty="0" err="1" smtClean="0"/>
              <a:t>behaviour</a:t>
            </a:r>
            <a:r>
              <a:rPr lang="en-US" sz="1200" b="1" dirty="0" smtClean="0"/>
              <a:t> in resource discovery, 2009</a:t>
            </a:r>
          </a:p>
          <a:p>
            <a:pPr>
              <a:buFont typeface="Arial" pitchFamily="34" charset="0"/>
              <a:buChar char="•"/>
            </a:pPr>
            <a:r>
              <a:rPr lang="en-US" sz="1200" dirty="0" smtClean="0"/>
              <a:t>Users make short visits, with simple searching of Google-like interfaces; power browsing for snippets of information</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“Have to actually go to the library Takes a lot of time to search through all the books,” stated an 18-year-old undergraduate from the UK (De Rosa 2006, p. 2-9). </a:t>
            </a:r>
          </a:p>
          <a:p>
            <a:endParaRPr lang="en-US" sz="1200" dirty="0" smtClean="0"/>
          </a:p>
          <a:p>
            <a:r>
              <a:rPr lang="en-US" sz="1200" dirty="0" smtClean="0"/>
              <a:t>One survey respondent suggested, “I wish the results page would list a short blurb (one line) about the book similar to the way Google shows you a tiny bit about what a site link is about.” (Calhoun et al., p. 17)</a:t>
            </a:r>
          </a:p>
          <a:p>
            <a:endParaRPr lang="en-US" sz="1200" dirty="0" smtClean="0"/>
          </a:p>
          <a:p>
            <a:r>
              <a:rPr lang="en-US" sz="1200" dirty="0" smtClean="0"/>
              <a:t>Users are beginning to desire enhanced functionality in library systems, to assist in managing large result sets.</a:t>
            </a:r>
          </a:p>
          <a:p>
            <a:endParaRPr lang="en-US" sz="1200" dirty="0" smtClean="0"/>
          </a:p>
          <a:p>
            <a:r>
              <a:rPr lang="en-US" sz="1200" b="1" dirty="0" smtClean="0"/>
              <a:t>Sense-making, 2006 </a:t>
            </a:r>
          </a:p>
          <a:p>
            <a:pPr>
              <a:buFont typeface="Arial" pitchFamily="34" charset="0"/>
              <a:buChar char="•"/>
            </a:pPr>
            <a:r>
              <a:rPr lang="en-US" sz="1200" dirty="0" smtClean="0"/>
              <a:t>Users re-envision library services and spaces</a:t>
            </a:r>
          </a:p>
          <a:p>
            <a:endParaRPr lang="en-US" sz="1200" b="1" dirty="0" smtClean="0"/>
          </a:p>
          <a:p>
            <a:r>
              <a:rPr lang="en-US" sz="1200" b="1" dirty="0" smtClean="0"/>
              <a:t>Researchers and discovery services, 2006</a:t>
            </a:r>
          </a:p>
          <a:p>
            <a:pPr>
              <a:buFont typeface="Arial" pitchFamily="34" charset="0"/>
              <a:buChar char="•"/>
            </a:pPr>
            <a:r>
              <a:rPr lang="en-US" sz="1200" dirty="0" smtClean="0"/>
              <a:t>Key problem of irrelevant results and the fear of missing items</a:t>
            </a:r>
          </a:p>
          <a:p>
            <a:endParaRPr lang="en-US" sz="1200" b="1" dirty="0" smtClean="0"/>
          </a:p>
          <a:p>
            <a:r>
              <a:rPr lang="en-US" sz="1200" b="1" dirty="0" smtClean="0"/>
              <a:t>User </a:t>
            </a:r>
            <a:r>
              <a:rPr lang="en-US" sz="1200" b="1" dirty="0" err="1" smtClean="0"/>
              <a:t>behaviour</a:t>
            </a:r>
            <a:r>
              <a:rPr lang="en-US" sz="1200" b="1" dirty="0" smtClean="0"/>
              <a:t> in resource discovery, 2009</a:t>
            </a:r>
          </a:p>
          <a:p>
            <a:pPr>
              <a:buFont typeface="Arial" pitchFamily="34" charset="0"/>
              <a:buChar char="•"/>
            </a:pPr>
            <a:r>
              <a:rPr lang="en-US" sz="1200" dirty="0" smtClean="0"/>
              <a:t>Improve usability of library and publisher systems</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Online catalogs, 2009</a:t>
            </a:r>
          </a:p>
          <a:p>
            <a:pPr>
              <a:buFont typeface="Arial" pitchFamily="34" charset="0"/>
              <a:buChar char="•"/>
            </a:pPr>
            <a:r>
              <a:rPr lang="en-US" sz="1200" dirty="0" smtClean="0"/>
              <a:t>List of libraries that own the item is essential</a:t>
            </a:r>
          </a:p>
          <a:p>
            <a:pPr>
              <a:buFont typeface="Arial" pitchFamily="34" charset="0"/>
              <a:buChar char="•"/>
            </a:pPr>
            <a:r>
              <a:rPr lang="en-US" sz="1200" dirty="0" smtClean="0"/>
              <a:t>Search results must be obviously relevant and contain helps to the user for navigation/evaluation</a:t>
            </a:r>
          </a:p>
          <a:p>
            <a:pPr>
              <a:buFont typeface="Arial" pitchFamily="34" charset="0"/>
              <a:buChar char="•"/>
            </a:pPr>
            <a:r>
              <a:rPr lang="en-US" sz="1200" dirty="0" smtClean="0"/>
              <a:t>Advanced search option and facets help end users refine searches and manage large results</a:t>
            </a:r>
          </a:p>
          <a:p>
            <a:pPr>
              <a:buFont typeface="Arial" pitchFamily="34" charset="0"/>
              <a:buChar char="•"/>
            </a:pPr>
            <a:r>
              <a:rPr lang="en-US" sz="1200" dirty="0" smtClean="0"/>
              <a:t>Participants offered mixed reaction to social features</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A4DE-94CC-4C1A-8AC6-6F98ED6A557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Users also desire enhanced content to assist them in evaluating resources.</a:t>
            </a:r>
          </a:p>
          <a:p>
            <a:endParaRPr lang="en-US" sz="1200" dirty="0" smtClean="0"/>
          </a:p>
          <a:p>
            <a:r>
              <a:rPr lang="en-US" sz="1200" b="1" dirty="0" smtClean="0"/>
              <a:t>Online catalogs, 2009 </a:t>
            </a:r>
          </a:p>
          <a:p>
            <a:pPr>
              <a:buFont typeface="Arial" pitchFamily="34" charset="0"/>
              <a:buChar char="•"/>
            </a:pPr>
            <a:r>
              <a:rPr lang="en-US" sz="1200" dirty="0" smtClean="0"/>
              <a:t>Links to online content/full text was helpful change</a:t>
            </a:r>
          </a:p>
          <a:p>
            <a:pPr>
              <a:buFont typeface="Arial" pitchFamily="34" charset="0"/>
              <a:buChar char="•"/>
            </a:pPr>
            <a:r>
              <a:rPr lang="en-US" sz="1200" dirty="0" smtClean="0"/>
              <a:t>End users rely on and expect enhanced content</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228600" y="3633021"/>
            <a:ext cx="6553200" cy="5510979"/>
          </a:xfrm>
        </p:spPr>
        <p:txBody>
          <a:bodyPr>
            <a:normAutofit/>
          </a:bodyPr>
          <a:lstStyle/>
          <a:p>
            <a:r>
              <a:rPr lang="en-US" sz="1200" dirty="0" smtClean="0">
                <a:latin typeface="Arial" pitchFamily="34" charset="0"/>
                <a:cs typeface="Arial" pitchFamily="34" charset="0"/>
              </a:rPr>
              <a:t>Both professional researchers and younger people do seem generally confident in their own ability to use information discovery tools.</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Perceptions of libraries, 2005</a:t>
            </a:r>
          </a:p>
          <a:p>
            <a:pPr>
              <a:buFont typeface="Arial" pitchFamily="34" charset="0"/>
              <a:buChar char="•"/>
            </a:pPr>
            <a:r>
              <a:rPr lang="en-US" sz="1200" dirty="0" smtClean="0">
                <a:latin typeface="Arial" pitchFamily="34" charset="0"/>
                <a:cs typeface="Arial" pitchFamily="34" charset="0"/>
              </a:rPr>
              <a:t>Respondents are satisfied with their search; tend to trust results the same as results from libraries</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College students’ perceptions, 2006</a:t>
            </a:r>
          </a:p>
          <a:p>
            <a:pPr>
              <a:buFont typeface="Arial" pitchFamily="34" charset="0"/>
              <a:buChar char="•"/>
            </a:pPr>
            <a:r>
              <a:rPr lang="en-US" sz="1200" dirty="0" smtClean="0">
                <a:latin typeface="Arial" pitchFamily="34" charset="0"/>
                <a:cs typeface="Arial" pitchFamily="34" charset="0"/>
              </a:rPr>
              <a:t>Students are satisfied with their search</a:t>
            </a:r>
          </a:p>
          <a:p>
            <a:pPr>
              <a:buFont typeface="Arial" pitchFamily="34" charset="0"/>
              <a:buChar char="•"/>
            </a:pPr>
            <a:r>
              <a:rPr lang="en-US" sz="1200" dirty="0" smtClean="0">
                <a:latin typeface="Arial" pitchFamily="34" charset="0"/>
                <a:cs typeface="Arial" pitchFamily="34" charset="0"/>
              </a:rPr>
              <a:t>In determining quality, users judge based upon their own knowledge or common sense</a:t>
            </a:r>
          </a:p>
          <a:p>
            <a:pPr>
              <a:buFont typeface="Arial" pitchFamily="34" charset="0"/>
              <a:buChar char="•"/>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Sense-making, 2006</a:t>
            </a:r>
          </a:p>
          <a:p>
            <a:pPr>
              <a:buFont typeface="Arial" pitchFamily="34" charset="0"/>
              <a:buChar char="•"/>
            </a:pPr>
            <a:r>
              <a:rPr lang="en-US" sz="1200" dirty="0" smtClean="0">
                <a:latin typeface="Arial" pitchFamily="34" charset="0"/>
                <a:cs typeface="Arial" pitchFamily="34" charset="0"/>
              </a:rPr>
              <a:t>Users are adept at doing searches for personal needs</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Researchers and discovery services, 2006</a:t>
            </a:r>
          </a:p>
          <a:p>
            <a:pPr>
              <a:buFont typeface="Arial" pitchFamily="34" charset="0"/>
              <a:buChar char="•"/>
            </a:pPr>
            <a:r>
              <a:rPr lang="en-US" sz="1200" dirty="0" smtClean="0">
                <a:latin typeface="Arial" pitchFamily="34" charset="0"/>
                <a:cs typeface="Arial" pitchFamily="34" charset="0"/>
              </a:rPr>
              <a:t>Researchers are self-taught but remain confident in their own skills</a:t>
            </a:r>
          </a:p>
          <a:p>
            <a:pPr>
              <a:buFont typeface="Arial" pitchFamily="34" charset="0"/>
              <a:buNone/>
            </a:pPr>
            <a:endParaRPr lang="en-US" sz="1200" dirty="0" smtClean="0">
              <a:latin typeface="Arial" pitchFamily="34" charset="0"/>
              <a:cs typeface="Arial" pitchFamily="34" charset="0"/>
            </a:endParaRPr>
          </a:p>
          <a:p>
            <a:endParaRPr lang="en-US" sz="1000" dirty="0" smtClean="0"/>
          </a:p>
          <a:p>
            <a:endParaRPr lang="en-US" sz="1000" dirty="0" smtClean="0"/>
          </a:p>
          <a:p>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Researcher of the future, 2008</a:t>
            </a:r>
          </a:p>
          <a:p>
            <a:pPr>
              <a:buFont typeface="Arial" pitchFamily="34" charset="0"/>
              <a:buChar char="•"/>
            </a:pPr>
            <a:r>
              <a:rPr lang="en-US" sz="1200" dirty="0" smtClean="0">
                <a:latin typeface="Arial" pitchFamily="34" charset="0"/>
                <a:cs typeface="Arial" pitchFamily="34" charset="0"/>
              </a:rPr>
              <a:t>Big gap between performance and self-estimates</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Seeking synchronicity, 2008</a:t>
            </a:r>
          </a:p>
          <a:p>
            <a:pPr>
              <a:buFont typeface="Arial" pitchFamily="34" charset="0"/>
              <a:buChar char="•"/>
            </a:pPr>
            <a:r>
              <a:rPr lang="en-US" sz="1200" dirty="0" smtClean="0">
                <a:latin typeface="Arial" pitchFamily="34" charset="0"/>
                <a:cs typeface="Arial" pitchFamily="34" charset="0"/>
              </a:rPr>
              <a:t>Getting an answer was cited most often for success</a:t>
            </a:r>
          </a:p>
          <a:p>
            <a:pPr>
              <a:buFont typeface="Arial" pitchFamily="34" charset="0"/>
              <a:buChar char="•"/>
            </a:pPr>
            <a:r>
              <a:rPr lang="en-US" sz="1200" dirty="0" smtClean="0">
                <a:latin typeface="Arial" pitchFamily="34" charset="0"/>
                <a:cs typeface="Arial" pitchFamily="34" charset="0"/>
              </a:rPr>
              <a:t>A mixture of relational and content facilitators contributing to perceptions of success</a:t>
            </a:r>
          </a:p>
          <a:p>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389467" y="3563621"/>
            <a:ext cx="6387253" cy="5577840"/>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A Social Sciences student, “Some of it [internet information] is interesting but some is waffle.” (Hampton-Reeves et al., p. 39)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Information literacy has not necessarily improved with users’ digital literacy.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a:p>
            <a:r>
              <a:rPr lang="en-US" sz="1200" b="1" dirty="0" smtClean="0"/>
              <a:t>Perceptions of libraries, 2005</a:t>
            </a:r>
          </a:p>
          <a:p>
            <a:r>
              <a:rPr lang="en-US" sz="1200" b="1" dirty="0" smtClean="0"/>
              <a:t>College students' perceptions, 2006</a:t>
            </a:r>
          </a:p>
          <a:p>
            <a:pPr>
              <a:buFont typeface="Arial" pitchFamily="34" charset="0"/>
              <a:buChar char="•"/>
            </a:pPr>
            <a:r>
              <a:rPr lang="en-US" sz="1200" dirty="0" smtClean="0"/>
              <a:t>In determining quality, users judge based upon their own knowledge or common sense, institutional reputation, cross-checking, and recommendations</a:t>
            </a:r>
          </a:p>
          <a:p>
            <a:pPr>
              <a:buFont typeface="Arial" pitchFamily="34" charset="0"/>
              <a:buChar char="•"/>
            </a:pPr>
            <a:r>
              <a:rPr lang="en-US" sz="1200" dirty="0" smtClean="0"/>
              <a:t>Cross-checking most often involves other websites</a:t>
            </a:r>
          </a:p>
          <a:p>
            <a:endParaRPr lang="en-US" sz="1200" b="1" dirty="0" smtClean="0"/>
          </a:p>
          <a:p>
            <a:r>
              <a:rPr lang="en-US" sz="1200" b="1" dirty="0" smtClean="0"/>
              <a:t>Sense-making, 2006 </a:t>
            </a:r>
          </a:p>
          <a:p>
            <a:pPr>
              <a:buFont typeface="Arial" pitchFamily="34" charset="0"/>
              <a:buChar char="•"/>
            </a:pPr>
            <a:r>
              <a:rPr lang="en-US" sz="1200" dirty="0" smtClean="0"/>
              <a:t>Participants acknowledge the value of databases and other online sources</a:t>
            </a:r>
            <a:endParaRPr lang="en-US" sz="1200" dirty="0" smtClean="0">
              <a:latin typeface="Arial" pitchFamily="34" charset="0"/>
              <a:cs typeface="Arial" pitchFamily="34" charset="0"/>
            </a:endParaRPr>
          </a:p>
          <a:p>
            <a:endParaRPr lang="en-US" sz="1000" b="1" dirty="0" smtClean="0">
              <a:latin typeface="Arial" pitchFamily="34" charset="0"/>
              <a:cs typeface="Arial" pitchFamily="34" charset="0"/>
            </a:endParaRPr>
          </a:p>
          <a:p>
            <a:endParaRPr lang="en-US" sz="1000" dirty="0" smtClean="0"/>
          </a:p>
          <a:p>
            <a:endParaRPr lang="en-US" sz="1000" dirty="0" smtClean="0"/>
          </a:p>
        </p:txBody>
      </p:sp>
      <p:sp>
        <p:nvSpPr>
          <p:cNvPr id="4" name="Slide Number Placeholder 3"/>
          <p:cNvSpPr>
            <a:spLocks noGrp="1"/>
          </p:cNvSpPr>
          <p:nvPr>
            <p:ph type="sldNum" sz="quarter" idx="10"/>
          </p:nvPr>
        </p:nvSpPr>
        <p:spPr/>
        <p:txBody>
          <a:bodyPr/>
          <a:lstStyle/>
          <a:p>
            <a:fld id="{98E9A4DE-94CC-4C1A-8AC6-6F98ED6A557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“Digital </a:t>
            </a:r>
            <a:r>
              <a:rPr lang="en-US" sz="1200" b="1" dirty="0" err="1" smtClean="0"/>
              <a:t>literacies</a:t>
            </a:r>
            <a:r>
              <a:rPr lang="en-US" sz="1200" b="1" dirty="0" smtClean="0"/>
              <a:t> and information </a:t>
            </a:r>
            <a:r>
              <a:rPr lang="en-US" sz="1200" b="1" dirty="0" err="1" smtClean="0"/>
              <a:t>literacies</a:t>
            </a:r>
            <a:r>
              <a:rPr lang="en-US" sz="1200" b="1" dirty="0" smtClean="0"/>
              <a:t> do not go hand in hand.”  (CIBER, p. 20)</a:t>
            </a:r>
          </a:p>
          <a:p>
            <a:endParaRPr lang="en-US" sz="1200" b="1" dirty="0" smtClean="0"/>
          </a:p>
          <a:p>
            <a:r>
              <a:rPr lang="en-US" sz="1200" b="1" dirty="0" smtClean="0"/>
              <a:t>Researchers and discovery services, 2006</a:t>
            </a:r>
          </a:p>
          <a:p>
            <a:pPr>
              <a:buFont typeface="Arial" pitchFamily="34" charset="0"/>
              <a:buChar char="•"/>
            </a:pPr>
            <a:r>
              <a:rPr lang="en-US" sz="1200" dirty="0" smtClean="0"/>
              <a:t>Most common search strategy is refining down from a large list of results</a:t>
            </a:r>
          </a:p>
          <a:p>
            <a:endParaRPr lang="en-US" sz="1200" b="1" dirty="0" smtClean="0"/>
          </a:p>
          <a:p>
            <a:r>
              <a:rPr lang="en-US" sz="1200" b="1" dirty="0" smtClean="0"/>
              <a:t>Researchers' use of academic libraries, 2007 </a:t>
            </a:r>
          </a:p>
          <a:p>
            <a:pPr>
              <a:buFont typeface="Arial" pitchFamily="34" charset="0"/>
              <a:buChar char="•"/>
            </a:pPr>
            <a:r>
              <a:rPr lang="en-US" sz="1200" dirty="0" smtClean="0"/>
              <a:t>Researchers’ awareness of OA issues is low</a:t>
            </a:r>
            <a:endParaRPr lang="en-US" sz="1200" dirty="0" smtClean="0">
              <a:latin typeface="Arial" pitchFamily="34" charset="0"/>
              <a:cs typeface="Arial" pitchFamily="34" charset="0"/>
            </a:endParaRP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Researcher of the future, 2008</a:t>
            </a:r>
          </a:p>
          <a:p>
            <a:pPr>
              <a:buFont typeface="Arial" pitchFamily="34" charset="0"/>
              <a:buChar char="•"/>
            </a:pPr>
            <a:r>
              <a:rPr lang="en-US" sz="1200" dirty="0" smtClean="0">
                <a:latin typeface="Arial" pitchFamily="34" charset="0"/>
                <a:cs typeface="Arial" pitchFamily="34" charset="0"/>
              </a:rPr>
              <a:t>They are not expert searchers</a:t>
            </a:r>
          </a:p>
          <a:p>
            <a:pPr>
              <a:buFont typeface="Arial" pitchFamily="34" charset="0"/>
              <a:buChar char="•"/>
            </a:pPr>
            <a:r>
              <a:rPr lang="en-US" sz="1200" dirty="0" smtClean="0">
                <a:latin typeface="Arial" pitchFamily="34" charset="0"/>
                <a:cs typeface="Arial" pitchFamily="34" charset="0"/>
              </a:rPr>
              <a:t>Tend to spend little time, little effectiveness in evaluating search results; prefer natural-language searching and trust Google; do not find library resources intuitive</a:t>
            </a:r>
          </a:p>
          <a:p>
            <a:pPr>
              <a:buFont typeface="Arial" pitchFamily="34" charset="0"/>
              <a:buChar char="•"/>
            </a:pPr>
            <a:r>
              <a:rPr lang="en-US" sz="1200" dirty="0" smtClean="0">
                <a:latin typeface="Arial" pitchFamily="34" charset="0"/>
                <a:cs typeface="Arial" pitchFamily="34" charset="0"/>
              </a:rPr>
              <a:t>Teachers not passing literacy on to the pupils</a:t>
            </a:r>
          </a:p>
          <a:p>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latin typeface="Arial" pitchFamily="34" charset="0"/>
                <a:cs typeface="Arial" pitchFamily="34" charset="0"/>
              </a:rPr>
              <a:t>Student said, “You can’t trust everything on the internet, anyone can publish something.” (Hampton-Reeves et al., p. 39)</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Students’ use of research content, 2009</a:t>
            </a:r>
          </a:p>
          <a:p>
            <a:pPr>
              <a:buFont typeface="Arial" pitchFamily="34" charset="0"/>
              <a:buChar char="•"/>
            </a:pPr>
            <a:r>
              <a:rPr lang="en-US" sz="1200" dirty="0" smtClean="0">
                <a:latin typeface="Arial" pitchFamily="34" charset="0"/>
                <a:cs typeface="Arial" pitchFamily="34" charset="0"/>
              </a:rPr>
              <a:t>Users assess content based on its relevance to their assignment</a:t>
            </a:r>
          </a:p>
          <a:p>
            <a:pPr>
              <a:buFont typeface="Arial" pitchFamily="34" charset="0"/>
              <a:buChar char="•"/>
            </a:pPr>
            <a:r>
              <a:rPr lang="en-US" sz="1200" dirty="0" smtClean="0">
                <a:latin typeface="Arial" pitchFamily="34" charset="0"/>
                <a:cs typeface="Arial" pitchFamily="34" charset="0"/>
              </a:rPr>
              <a:t>Students are aware of difference between formal research and basic internet content</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User </a:t>
            </a:r>
            <a:r>
              <a:rPr lang="en-US" sz="1200" b="1" dirty="0" err="1" smtClean="0">
                <a:latin typeface="Arial" pitchFamily="34" charset="0"/>
                <a:cs typeface="Arial" pitchFamily="34" charset="0"/>
              </a:rPr>
              <a:t>behaviour</a:t>
            </a:r>
            <a:r>
              <a:rPr lang="en-US" sz="1200" b="1" dirty="0" smtClean="0">
                <a:latin typeface="Arial" pitchFamily="34" charset="0"/>
                <a:cs typeface="Arial" pitchFamily="34" charset="0"/>
              </a:rPr>
              <a:t> in resource discovery, 2009</a:t>
            </a:r>
          </a:p>
          <a:p>
            <a:pPr>
              <a:buFont typeface="Arial" pitchFamily="34" charset="0"/>
              <a:buChar char="•"/>
            </a:pPr>
            <a:r>
              <a:rPr lang="en-US" sz="1200" dirty="0" smtClean="0">
                <a:latin typeface="Arial" pitchFamily="34" charset="0"/>
                <a:cs typeface="Arial" pitchFamily="34" charset="0"/>
              </a:rPr>
              <a:t>Information literacy skills are lacking; they have not kept pace with digital literacy</a:t>
            </a:r>
          </a:p>
          <a:p>
            <a:pPr>
              <a:buFont typeface="Arial" pitchFamily="34" charset="0"/>
              <a:buChar char="•"/>
            </a:pPr>
            <a:r>
              <a:rPr lang="en-US" sz="1200" dirty="0" smtClean="0">
                <a:latin typeface="Arial" pitchFamily="34" charset="0"/>
                <a:cs typeface="Arial" pitchFamily="34" charset="0"/>
              </a:rPr>
              <a:t>When level of information literacy and domain knowledge increases, increased use of quality resources</a:t>
            </a:r>
          </a:p>
          <a:p>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One important finding related to this is that high-quality metadata is becoming even more important for discovery of appropriate resources.</a:t>
            </a:r>
          </a:p>
          <a:p>
            <a:endParaRPr lang="en-US" sz="1200" dirty="0" smtClean="0"/>
          </a:p>
          <a:p>
            <a:r>
              <a:rPr lang="en-US" sz="1200" b="1" dirty="0" smtClean="0"/>
              <a:t>Perceptions of libraries, 2005</a:t>
            </a:r>
          </a:p>
          <a:p>
            <a:pPr>
              <a:buFont typeface="Arial" pitchFamily="34" charset="0"/>
              <a:buChar char="•"/>
            </a:pPr>
            <a:r>
              <a:rPr lang="en-US" sz="1200" dirty="0" smtClean="0"/>
              <a:t>Quality of information a determinant of satisfactory information search</a:t>
            </a:r>
          </a:p>
          <a:p>
            <a:pPr>
              <a:buFont typeface="Arial" pitchFamily="34" charset="0"/>
              <a:buChar char="•"/>
            </a:pPr>
            <a:r>
              <a:rPr lang="en-US" sz="1200" dirty="0" smtClean="0"/>
              <a:t>Other key criteria determining satisfaction include “worthwhile” information</a:t>
            </a:r>
          </a:p>
          <a:p>
            <a:endParaRPr lang="en-US" sz="1200" b="1" dirty="0" smtClean="0"/>
          </a:p>
          <a:p>
            <a:r>
              <a:rPr lang="en-US" sz="1200" b="1" dirty="0" smtClean="0"/>
              <a:t>Researchers' use of academic libraries, 2007</a:t>
            </a:r>
          </a:p>
          <a:p>
            <a:pPr>
              <a:buFont typeface="Arial" pitchFamily="34" charset="0"/>
              <a:buChar char="•"/>
            </a:pPr>
            <a:r>
              <a:rPr lang="en-US" sz="1200" dirty="0" smtClean="0"/>
              <a:t>Need to provide good metadata</a:t>
            </a:r>
          </a:p>
          <a:p>
            <a:pPr>
              <a:buFont typeface="Arial" pitchFamily="34" charset="0"/>
              <a:buChar char="•"/>
            </a:pPr>
            <a:r>
              <a:rPr lang="en-US" sz="1200" dirty="0" smtClean="0"/>
              <a:t>Many resources under-used because inadequately catalogued</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Online catalogs, 2009</a:t>
            </a:r>
          </a:p>
          <a:p>
            <a:pPr>
              <a:buFont typeface="Arial" pitchFamily="34" charset="0"/>
              <a:buChar char="•"/>
            </a:pPr>
            <a:r>
              <a:rPr lang="en-US" sz="1200" dirty="0" smtClean="0"/>
              <a:t>List of libraries that own the item is essential data element</a:t>
            </a:r>
          </a:p>
          <a:p>
            <a:pPr>
              <a:buFont typeface="Arial" pitchFamily="34" charset="0"/>
              <a:buChar char="•"/>
            </a:pPr>
            <a:r>
              <a:rPr lang="en-US" sz="1200" dirty="0" smtClean="0"/>
              <a:t>Differences exist between the catalogue data quality priorities of users and librarians</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 several studies, more digital content of all kinds and formats is almost uniformly seen as better.</a:t>
            </a:r>
          </a:p>
          <a:p>
            <a:endParaRPr lang="en-US" sz="1200" dirty="0" smtClean="0"/>
          </a:p>
          <a:p>
            <a:r>
              <a:rPr lang="en-US" sz="1200" b="1" dirty="0" smtClean="0"/>
              <a:t>Sense-making, 2006 </a:t>
            </a:r>
          </a:p>
          <a:p>
            <a:pPr>
              <a:buFont typeface="Arial" pitchFamily="34" charset="0"/>
              <a:buChar char="•"/>
            </a:pPr>
            <a:r>
              <a:rPr lang="en-US" sz="1200" dirty="0" smtClean="0"/>
              <a:t>Desire more digitized sources, including digitization of older literature, sheet music, art images</a:t>
            </a:r>
          </a:p>
          <a:p>
            <a:endParaRPr lang="en-US" sz="1200" b="1" dirty="0" smtClean="0"/>
          </a:p>
          <a:p>
            <a:r>
              <a:rPr lang="en-US" sz="1200" b="1" dirty="0" smtClean="0"/>
              <a:t>Researchers' use of academic libraries, 2007</a:t>
            </a:r>
          </a:p>
          <a:p>
            <a:pPr>
              <a:buFont typeface="Arial" pitchFamily="34" charset="0"/>
              <a:buChar char="•"/>
            </a:pPr>
            <a:r>
              <a:rPr lang="en-US" sz="1200" dirty="0" smtClean="0"/>
              <a:t>Respondents would prefer to have everything available in digital form</a:t>
            </a:r>
          </a:p>
          <a:p>
            <a:endParaRPr lang="en-US" sz="1200" b="1" dirty="0" smtClean="0"/>
          </a:p>
          <a:p>
            <a:r>
              <a:rPr lang="en-US" sz="1200" b="1" dirty="0" smtClean="0"/>
              <a:t>JISC national e-books, 2009 </a:t>
            </a:r>
          </a:p>
          <a:p>
            <a:pPr>
              <a:buFont typeface="Arial" pitchFamily="34" charset="0"/>
              <a:buChar char="•"/>
            </a:pPr>
            <a:r>
              <a:rPr lang="en-US" sz="1200" dirty="0" smtClean="0"/>
              <a:t>Libraries are a key player in the market for e-books</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 41-year-old Canadian respondent said, “Books, books, books, rows and rows of books, stacks of books, tables filled with books, people holding books, people checking out books.  Libraries are all about books.” (De Rosa 2005, p. 3-31)</a:t>
            </a:r>
          </a:p>
          <a:p>
            <a:endParaRPr lang="en-US" sz="1200" dirty="0" smtClean="0"/>
          </a:p>
          <a:p>
            <a:r>
              <a:rPr lang="en-US" sz="1200" dirty="0" smtClean="0"/>
              <a:t>People still tend to think of libraries as collections of books; this is evident in several OCLC-sponsored studies of larger populations. They do not think of libraries as providing electronic resources.</a:t>
            </a:r>
          </a:p>
          <a:p>
            <a:endParaRPr lang="en-US" sz="1200" dirty="0" smtClean="0"/>
          </a:p>
          <a:p>
            <a:r>
              <a:rPr lang="en-US" sz="1200" b="1" dirty="0" smtClean="0"/>
              <a:t>Perceptions of libraries, 2005 </a:t>
            </a:r>
          </a:p>
          <a:p>
            <a:pPr>
              <a:buFont typeface="Arial" pitchFamily="34" charset="0"/>
              <a:buChar char="•"/>
            </a:pPr>
            <a:r>
              <a:rPr lang="en-US" sz="1200" dirty="0" smtClean="0"/>
              <a:t>Libraries viewed as being about books</a:t>
            </a:r>
          </a:p>
          <a:p>
            <a:endParaRPr lang="en-US" sz="1200" b="1" dirty="0" smtClean="0"/>
          </a:p>
          <a:p>
            <a:r>
              <a:rPr lang="en-US" sz="1200" b="1" dirty="0" smtClean="0"/>
              <a:t>College students' perceptions, 2006 </a:t>
            </a:r>
          </a:p>
          <a:p>
            <a:pPr>
              <a:buFont typeface="Arial" pitchFamily="34" charset="0"/>
              <a:buChar char="•"/>
            </a:pPr>
            <a:r>
              <a:rPr lang="en-US" sz="1200" dirty="0" smtClean="0"/>
              <a:t>Most common activity in the physical library is do homework/study</a:t>
            </a:r>
          </a:p>
          <a:p>
            <a:endParaRPr lang="en-US" sz="1200" b="1" dirty="0" smtClean="0"/>
          </a:p>
          <a:p>
            <a:r>
              <a:rPr lang="en-US" sz="1200" b="1" dirty="0" smtClean="0"/>
              <a:t>Sense-making, 2006 </a:t>
            </a:r>
          </a:p>
          <a:p>
            <a:pPr>
              <a:buFont typeface="Arial" pitchFamily="34" charset="0"/>
              <a:buChar char="•"/>
            </a:pPr>
            <a:r>
              <a:rPr lang="en-US" sz="1200" dirty="0" smtClean="0"/>
              <a:t>Users value traditional browsing, praise library as space for information</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152400" y="3633021"/>
            <a:ext cx="6553200" cy="5358579"/>
          </a:xfrm>
        </p:spPr>
        <p:txBody>
          <a:bodyPr>
            <a:noAutofit/>
          </a:bodyPr>
          <a:lstStyle/>
          <a:p>
            <a:r>
              <a:rPr lang="en-US" sz="1000" dirty="0" smtClean="0">
                <a:latin typeface="Arial" pitchFamily="34" charset="0"/>
                <a:cs typeface="Arial" pitchFamily="34" charset="0"/>
              </a:rPr>
              <a:t>Several studies indicate that some disciplinary differences do exist in researcher </a:t>
            </a:r>
            <a:r>
              <a:rPr lang="en-US" sz="1000" dirty="0" err="1" smtClean="0">
                <a:latin typeface="Arial" pitchFamily="34" charset="0"/>
                <a:cs typeface="Arial" pitchFamily="34" charset="0"/>
              </a:rPr>
              <a:t>behaviours</a:t>
            </a:r>
            <a:r>
              <a:rPr lang="en-US" sz="1000" dirty="0" smtClean="0">
                <a:latin typeface="Arial" pitchFamily="34" charset="0"/>
                <a:cs typeface="Arial" pitchFamily="34" charset="0"/>
              </a:rPr>
              <a:t>, both professional researchers and students.</a:t>
            </a:r>
          </a:p>
          <a:p>
            <a:endParaRPr lang="en-US" sz="1000" dirty="0" smtClean="0">
              <a:latin typeface="Arial" pitchFamily="34" charset="0"/>
              <a:cs typeface="Arial" pitchFamily="34" charset="0"/>
            </a:endParaRPr>
          </a:p>
          <a:p>
            <a:r>
              <a:rPr lang="en-US" sz="1000" b="1" dirty="0" smtClean="0">
                <a:latin typeface="Arial" pitchFamily="34" charset="0"/>
                <a:cs typeface="Arial" pitchFamily="34" charset="0"/>
              </a:rPr>
              <a:t>Researchers and discovery services, 2006</a:t>
            </a:r>
          </a:p>
          <a:p>
            <a:pPr>
              <a:buFont typeface="Arial" pitchFamily="34" charset="0"/>
              <a:buChar char="•"/>
            </a:pPr>
            <a:r>
              <a:rPr lang="en-US" sz="1000" dirty="0" smtClean="0">
                <a:latin typeface="Arial" pitchFamily="34" charset="0"/>
                <a:cs typeface="Arial" pitchFamily="34" charset="0"/>
              </a:rPr>
              <a:t>Some disciplinary differences exist</a:t>
            </a:r>
          </a:p>
          <a:p>
            <a:endParaRPr lang="en-US" sz="1000" b="1" dirty="0" smtClean="0">
              <a:latin typeface="Arial" pitchFamily="34" charset="0"/>
              <a:cs typeface="Arial" pitchFamily="34" charset="0"/>
            </a:endParaRPr>
          </a:p>
          <a:p>
            <a:r>
              <a:rPr lang="en-US" sz="1000" b="1" dirty="0" smtClean="0">
                <a:latin typeface="Arial" pitchFamily="34" charset="0"/>
                <a:cs typeface="Arial" pitchFamily="34" charset="0"/>
              </a:rPr>
              <a:t>E-journals, 2009</a:t>
            </a:r>
          </a:p>
          <a:p>
            <a:pPr>
              <a:buFont typeface="Arial" pitchFamily="34" charset="0"/>
              <a:buChar char="•"/>
            </a:pPr>
            <a:r>
              <a:rPr lang="en-US" sz="1000" dirty="0" err="1" smtClean="0">
                <a:latin typeface="Arial" pitchFamily="34" charset="0"/>
                <a:cs typeface="Arial" pitchFamily="34" charset="0"/>
              </a:rPr>
              <a:t>Behaviours</a:t>
            </a:r>
            <a:r>
              <a:rPr lang="en-US" sz="1000" dirty="0" smtClean="0">
                <a:latin typeface="Arial" pitchFamily="34" charset="0"/>
                <a:cs typeface="Arial" pitchFamily="34" charset="0"/>
              </a:rPr>
              <a:t> also vary by discipline</a:t>
            </a:r>
          </a:p>
          <a:p>
            <a:pPr>
              <a:buFont typeface="Arial" pitchFamily="34" charset="0"/>
              <a:buChar char="•"/>
            </a:pPr>
            <a:endParaRPr lang="en-US" sz="1000" dirty="0" smtClean="0">
              <a:latin typeface="Arial" pitchFamily="34" charset="0"/>
              <a:cs typeface="Arial" pitchFamily="34" charset="0"/>
            </a:endParaRPr>
          </a:p>
          <a:p>
            <a:r>
              <a:rPr lang="en-US" sz="1000" b="1" dirty="0" smtClean="0">
                <a:latin typeface="Arial" pitchFamily="34" charset="0"/>
                <a:cs typeface="Arial" pitchFamily="34" charset="0"/>
              </a:rPr>
              <a:t>JISC national e-books, 2009</a:t>
            </a:r>
          </a:p>
          <a:p>
            <a:pPr>
              <a:buFont typeface="Arial" pitchFamily="34" charset="0"/>
              <a:buChar char="•"/>
            </a:pPr>
            <a:r>
              <a:rPr lang="en-US" sz="1000" dirty="0" smtClean="0">
                <a:latin typeface="Arial" pitchFamily="34" charset="0"/>
                <a:cs typeface="Arial" pitchFamily="34" charset="0"/>
              </a:rPr>
              <a:t>Students’ use varies by discipline</a:t>
            </a:r>
          </a:p>
          <a:p>
            <a:endParaRPr lang="en-US" sz="10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Researchers' use of academic libraries, 2007</a:t>
            </a:r>
          </a:p>
          <a:p>
            <a:pPr>
              <a:buFont typeface="Arial" pitchFamily="34" charset="0"/>
              <a:buChar char="•"/>
            </a:pPr>
            <a:r>
              <a:rPr lang="en-US" sz="1200" dirty="0" smtClean="0"/>
              <a:t>Researchers retain a sense of the importance of the library</a:t>
            </a:r>
          </a:p>
          <a:p>
            <a:endParaRPr lang="en-US" sz="1200" b="1" dirty="0" smtClean="0"/>
          </a:p>
          <a:p>
            <a:r>
              <a:rPr lang="en-US" sz="1200" b="1" dirty="0" smtClean="0"/>
              <a:t>Seeking synchronicity, 2008 </a:t>
            </a:r>
          </a:p>
          <a:p>
            <a:pPr>
              <a:buFont typeface="Arial" pitchFamily="34" charset="0"/>
              <a:buChar char="•"/>
            </a:pPr>
            <a:r>
              <a:rPr lang="en-US" sz="1200" dirty="0" smtClean="0"/>
              <a:t>Those who visit the library continue to experience satisfaction</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 addition, several studies indicated that despite the increasing prominence of digital research and electronic resources, researchers also value human resources such as colleagues, peers, family, friends, and teachers, in their information-seeking.</a:t>
            </a:r>
          </a:p>
          <a:p>
            <a:endParaRPr lang="en-US" sz="1200" dirty="0" smtClean="0"/>
          </a:p>
          <a:p>
            <a:r>
              <a:rPr lang="en-US" sz="1200" b="1" dirty="0" smtClean="0"/>
              <a:t>Researchers and discovery services, 2006 </a:t>
            </a:r>
          </a:p>
          <a:p>
            <a:pPr>
              <a:buFont typeface="Arial" pitchFamily="34" charset="0"/>
              <a:buChar char="•"/>
            </a:pPr>
            <a:r>
              <a:rPr lang="en-US" sz="1200" dirty="0" smtClean="0"/>
              <a:t>Colleagues and peers are an important resource</a:t>
            </a:r>
          </a:p>
          <a:p>
            <a:endParaRPr lang="en-US" sz="1200" b="1" dirty="0" smtClean="0"/>
          </a:p>
          <a:p>
            <a:r>
              <a:rPr lang="en-US" sz="1200" b="1" dirty="0" smtClean="0"/>
              <a:t>Sense-making, 2006 </a:t>
            </a:r>
          </a:p>
          <a:p>
            <a:pPr>
              <a:buFont typeface="Arial" pitchFamily="34" charset="0"/>
              <a:buChar char="•"/>
            </a:pPr>
            <a:r>
              <a:rPr lang="en-US" sz="1200" dirty="0" smtClean="0"/>
              <a:t>Human resources (family, friends, colleagues, teachers) very common</a:t>
            </a:r>
          </a:p>
          <a:p>
            <a:endParaRPr lang="en-US" sz="1200" b="1" dirty="0" smtClean="0"/>
          </a:p>
        </p:txBody>
      </p:sp>
      <p:sp>
        <p:nvSpPr>
          <p:cNvPr id="4" name="Slide Number Placeholder 3"/>
          <p:cNvSpPr>
            <a:spLocks noGrp="1"/>
          </p:cNvSpPr>
          <p:nvPr>
            <p:ph type="sldNum" sz="quarter" idx="10"/>
          </p:nvPr>
        </p:nvSpPr>
        <p:spPr/>
        <p:txBody>
          <a:bodyPr/>
          <a:lstStyle/>
          <a:p>
            <a:fld id="{98E9A4DE-94CC-4C1A-8AC6-6F98ED6A557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JISC national e-books, 2009</a:t>
            </a:r>
          </a:p>
          <a:p>
            <a:pPr>
              <a:buFont typeface="Arial" pitchFamily="34" charset="0"/>
              <a:buChar char="•"/>
            </a:pPr>
            <a:r>
              <a:rPr lang="en-US" sz="1200" dirty="0" smtClean="0"/>
              <a:t>E-books either for leisure or study</a:t>
            </a:r>
          </a:p>
          <a:p>
            <a:pPr>
              <a:buFont typeface="Arial" pitchFamily="34" charset="0"/>
              <a:buChar char="•"/>
            </a:pPr>
            <a:r>
              <a:rPr lang="en-US" sz="1200" dirty="0" smtClean="0"/>
              <a:t>Print and e-versions of course texts are complementary, not substitutes</a:t>
            </a:r>
          </a:p>
          <a:p>
            <a:pPr>
              <a:buFont typeface="Arial" pitchFamily="34" charset="0"/>
              <a:buChar char="•"/>
            </a:pPr>
            <a:r>
              <a:rPr lang="en-US" sz="1200" dirty="0" smtClean="0"/>
              <a:t>E-textbooks are valuable back-up</a:t>
            </a:r>
          </a:p>
          <a:p>
            <a:endParaRPr lang="en-US" sz="1200" b="1" dirty="0" smtClean="0"/>
          </a:p>
          <a:p>
            <a:r>
              <a:rPr lang="en-US" sz="1200" b="1" dirty="0" smtClean="0"/>
              <a:t>Students' use of research content, 2009</a:t>
            </a:r>
          </a:p>
          <a:p>
            <a:pPr>
              <a:buFont typeface="Arial" pitchFamily="34" charset="0"/>
              <a:buChar char="•"/>
            </a:pPr>
            <a:r>
              <a:rPr lang="en-US" sz="1200" dirty="0" smtClean="0"/>
              <a:t>Keyword searches on a mixture of tools</a:t>
            </a:r>
          </a:p>
          <a:p>
            <a:pPr>
              <a:buFont typeface="Arial" pitchFamily="34" charset="0"/>
              <a:buChar char="•"/>
            </a:pPr>
            <a:r>
              <a:rPr lang="en-US" sz="1200" dirty="0" smtClean="0"/>
              <a:t>The library catalogue</a:t>
            </a:r>
          </a:p>
          <a:p>
            <a:endParaRPr lang="en-US" sz="1200" b="1" dirty="0" smtClean="0"/>
          </a:p>
          <a:p>
            <a:r>
              <a:rPr lang="en-US" sz="1200" b="1" dirty="0" smtClean="0"/>
              <a:t>User </a:t>
            </a:r>
            <a:r>
              <a:rPr lang="en-US" sz="1200" b="1" dirty="0" err="1" smtClean="0"/>
              <a:t>behaviour</a:t>
            </a:r>
            <a:r>
              <a:rPr lang="en-US" sz="1200" b="1" dirty="0" smtClean="0"/>
              <a:t> in resource discovery, 2009</a:t>
            </a:r>
          </a:p>
          <a:p>
            <a:pPr>
              <a:buFont typeface="Arial" pitchFamily="34" charset="0"/>
              <a:buChar char="•"/>
            </a:pPr>
            <a:r>
              <a:rPr lang="en-US" sz="1200" dirty="0" smtClean="0"/>
              <a:t>A wider variety of sources, subscription and the open internet</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228600" y="3633021"/>
            <a:ext cx="6477000" cy="5434779"/>
          </a:xfrm>
        </p:spPr>
        <p:txBody>
          <a:bodyPr>
            <a:normAutofit/>
          </a:bodyPr>
          <a:lstStyle/>
          <a:p>
            <a:r>
              <a:rPr lang="en-US" sz="1200" dirty="0" smtClean="0"/>
              <a:t>There is evidence both in </a:t>
            </a:r>
            <a:r>
              <a:rPr lang="en-US" sz="1200" dirty="0" err="1" smtClean="0"/>
              <a:t>favour</a:t>
            </a:r>
            <a:r>
              <a:rPr lang="en-US" sz="1200" dirty="0" smtClean="0"/>
              <a:t> and against formal training in electronic searching.</a:t>
            </a:r>
          </a:p>
          <a:p>
            <a:endParaRPr lang="en-US" sz="1200" dirty="0" smtClean="0"/>
          </a:p>
          <a:p>
            <a:r>
              <a:rPr lang="en-US" sz="1200" b="1" dirty="0" smtClean="0"/>
              <a:t>Perceptions of libraries, 2005 </a:t>
            </a:r>
          </a:p>
          <a:p>
            <a:pPr>
              <a:buFont typeface="Arial" pitchFamily="34" charset="0"/>
              <a:buChar char="•"/>
            </a:pPr>
            <a:r>
              <a:rPr lang="en-US" sz="1200" dirty="0" smtClean="0"/>
              <a:t>Tend to score higher on both library use and electronic source use</a:t>
            </a:r>
          </a:p>
          <a:p>
            <a:endParaRPr lang="en-US" sz="1200" b="1" dirty="0" smtClean="0"/>
          </a:p>
          <a:p>
            <a:r>
              <a:rPr lang="en-US" sz="1200" b="1" dirty="0" smtClean="0"/>
              <a:t>Sense-making, 2006</a:t>
            </a:r>
          </a:p>
          <a:p>
            <a:pPr>
              <a:buFont typeface="Arial" pitchFamily="34" charset="0"/>
              <a:buChar char="•"/>
            </a:pPr>
            <a:r>
              <a:rPr lang="en-US" sz="1200" dirty="0" smtClean="0"/>
              <a:t>Participants believe that library OPACs are difficult to use</a:t>
            </a:r>
          </a:p>
          <a:p>
            <a:pPr>
              <a:buFont typeface="Arial" pitchFamily="34" charset="0"/>
              <a:buChar char="•"/>
            </a:pPr>
            <a:r>
              <a:rPr lang="en-US" sz="1200" dirty="0" smtClean="0"/>
              <a:t>Focus group participants indicated that once a librarian taught them to use a database, etc., and they found relevant information, they always used it even though it was not appropriate to the current, specific information need</a:t>
            </a:r>
          </a:p>
          <a:p>
            <a:endParaRPr lang="en-US" sz="1200" b="1" dirty="0" smtClean="0"/>
          </a:p>
          <a:p>
            <a:r>
              <a:rPr lang="en-US" sz="1200" b="1" dirty="0" smtClean="0"/>
              <a:t>Researchers and discovery services, 2006 </a:t>
            </a:r>
          </a:p>
          <a:p>
            <a:pPr>
              <a:buFont typeface="Arial" pitchFamily="34" charset="0"/>
              <a:buChar char="•"/>
            </a:pPr>
            <a:r>
              <a:rPr lang="en-US" sz="1200" dirty="0" smtClean="0"/>
              <a:t>Researchers tend to be self-taught</a:t>
            </a:r>
          </a:p>
        </p:txBody>
      </p:sp>
      <p:sp>
        <p:nvSpPr>
          <p:cNvPr id="4" name="Slide Number Placeholder 3"/>
          <p:cNvSpPr>
            <a:spLocks noGrp="1"/>
          </p:cNvSpPr>
          <p:nvPr>
            <p:ph type="sldNum" sz="quarter" idx="10"/>
          </p:nvPr>
        </p:nvSpPr>
        <p:spPr/>
        <p:txBody>
          <a:bodyPr/>
          <a:lstStyle/>
          <a:p>
            <a:fld id="{98E9A4DE-94CC-4C1A-8AC6-6F98ED6A557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311574" y="3486151"/>
            <a:ext cx="6387253" cy="3600449"/>
          </a:xfrm>
        </p:spPr>
        <p:txBody>
          <a:bodyPr>
            <a:noAutofit/>
          </a:bodyPr>
          <a:lstStyle/>
          <a:p>
            <a:r>
              <a:rPr lang="en-US" sz="1200" baseline="0" dirty="0" smtClean="0">
                <a:latin typeface="Arial" pitchFamily="34" charset="0"/>
                <a:cs typeface="Arial" pitchFamily="34" charset="0"/>
              </a:rPr>
              <a:t>From </a:t>
            </a:r>
            <a:r>
              <a:rPr lang="en-US" sz="1200" baseline="0" dirty="0" err="1" smtClean="0">
                <a:latin typeface="Arial" pitchFamily="34" charset="0"/>
                <a:cs typeface="Arial" pitchFamily="34" charset="0"/>
              </a:rPr>
              <a:t>Haptom</a:t>
            </a:r>
            <a:r>
              <a:rPr lang="en-US" sz="1200" baseline="0" dirty="0" smtClean="0">
                <a:latin typeface="Arial" pitchFamily="34" charset="0"/>
                <a:cs typeface="Arial" pitchFamily="34" charset="0"/>
              </a:rPr>
              <a:t>-Reeves, Students’ use of research content in teaching and learning.</a:t>
            </a: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b="1" i="1" dirty="0" smtClean="0">
              <a:latin typeface="Arial" pitchFamily="34" charset="0"/>
              <a:cs typeface="Arial" pitchFamily="34" charset="0"/>
            </a:endParaRPr>
          </a:p>
          <a:p>
            <a:r>
              <a:rPr lang="en-US" sz="1200" dirty="0" smtClean="0">
                <a:latin typeface="Arial" pitchFamily="34" charset="0"/>
                <a:cs typeface="Arial" pitchFamily="34" charset="0"/>
              </a:rPr>
              <a:t>In situations of formal research for these students, this leads them to the library catalogue first and to use it more.</a:t>
            </a:r>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98E9A4DE-94CC-4C1A-8AC6-6F98ED6A557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 some cases, the studies reviewed included findings which seem to contradict one another, and for which evidence may be mixed. In terms of the range of tools used in information-seeking, there is evidence for both broad and narrow ranges of tools.</a:t>
            </a:r>
          </a:p>
          <a:p>
            <a:endParaRPr lang="en-US" sz="1200" dirty="0" smtClean="0"/>
          </a:p>
          <a:p>
            <a:endParaRPr lang="en-US" sz="1200" dirty="0" smtClean="0"/>
          </a:p>
          <a:p>
            <a:r>
              <a:rPr lang="en-US" sz="1200" b="1" dirty="0" smtClean="0"/>
              <a:t>Perceptions of libraries, 2005</a:t>
            </a:r>
          </a:p>
          <a:p>
            <a:pPr>
              <a:buFont typeface="Arial" pitchFamily="34" charset="0"/>
              <a:buChar char="•"/>
            </a:pPr>
            <a:r>
              <a:rPr lang="en-US" sz="1200" dirty="0" smtClean="0"/>
              <a:t>A wide variety of information resources</a:t>
            </a:r>
          </a:p>
          <a:p>
            <a:pPr>
              <a:buFont typeface="Arial" pitchFamily="34" charset="0"/>
              <a:buChar char="•"/>
            </a:pPr>
            <a:r>
              <a:rPr lang="en-US" sz="1200" dirty="0" smtClean="0"/>
              <a:t>Familiarity with different types of resources</a:t>
            </a:r>
          </a:p>
          <a:p>
            <a:pPr>
              <a:buFont typeface="Arial" pitchFamily="34" charset="0"/>
              <a:buChar char="•"/>
            </a:pPr>
            <a:r>
              <a:rPr lang="en-US" sz="1200" dirty="0" smtClean="0"/>
              <a:t>Search engines still dominant</a:t>
            </a:r>
          </a:p>
          <a:p>
            <a:endParaRPr lang="en-US" sz="1200" b="1" dirty="0" smtClean="0"/>
          </a:p>
          <a:p>
            <a:r>
              <a:rPr lang="en-US" sz="1200" b="1" dirty="0" smtClean="0"/>
              <a:t>College students' perceptions, 2006</a:t>
            </a:r>
          </a:p>
          <a:p>
            <a:pPr>
              <a:buFont typeface="Arial" pitchFamily="34" charset="0"/>
              <a:buChar char="•"/>
            </a:pPr>
            <a:r>
              <a:rPr lang="en-US" sz="1200" dirty="0" smtClean="0"/>
              <a:t>Using every type of electronic resource</a:t>
            </a:r>
          </a:p>
          <a:p>
            <a:pPr>
              <a:buFont typeface="Arial" pitchFamily="34" charset="0"/>
              <a:buChar char="•"/>
            </a:pPr>
            <a:r>
              <a:rPr lang="en-US" sz="1200" dirty="0" smtClean="0"/>
              <a:t>10% claimed that the library website was the only resource they needed</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Sense-making, 2006 </a:t>
            </a:r>
          </a:p>
          <a:p>
            <a:pPr>
              <a:buFont typeface="Arial" pitchFamily="34" charset="0"/>
              <a:buChar char="•"/>
            </a:pPr>
            <a:r>
              <a:rPr lang="en-US" sz="1200" dirty="0" smtClean="0"/>
              <a:t>Very few sources were found to be unhelpful</a:t>
            </a:r>
          </a:p>
          <a:p>
            <a:endParaRPr lang="en-US" sz="1200" b="1" dirty="0" smtClean="0"/>
          </a:p>
          <a:p>
            <a:r>
              <a:rPr lang="en-US" sz="1200" b="1" dirty="0" smtClean="0"/>
              <a:t>Researchers and discovery services, 2006</a:t>
            </a:r>
          </a:p>
          <a:p>
            <a:pPr>
              <a:buFont typeface="Arial" pitchFamily="34" charset="0"/>
              <a:buChar char="•"/>
            </a:pPr>
            <a:r>
              <a:rPr lang="en-US" sz="1200" dirty="0" smtClean="0"/>
              <a:t>Foreign language materials, multi-author collections, short journal </a:t>
            </a:r>
            <a:r>
              <a:rPr lang="en-US" sz="1200" dirty="0" err="1" smtClean="0"/>
              <a:t>backfiles</a:t>
            </a:r>
            <a:r>
              <a:rPr lang="en-US" sz="1200" dirty="0" smtClean="0"/>
              <a:t>, specialist search engines</a:t>
            </a:r>
          </a:p>
          <a:p>
            <a:pPr>
              <a:buFont typeface="Arial" pitchFamily="34" charset="0"/>
              <a:buChar char="•"/>
            </a:pPr>
            <a:r>
              <a:rPr lang="en-US" sz="1200" dirty="0" smtClean="0"/>
              <a:t>Researchers are using a range of resource discovery tools</a:t>
            </a:r>
          </a:p>
          <a:p>
            <a:pPr>
              <a:buFont typeface="Arial" pitchFamily="34" charset="0"/>
              <a:buChar char="•"/>
            </a:pPr>
            <a:r>
              <a:rPr lang="en-US" sz="1200" dirty="0" smtClean="0"/>
              <a:t>General search engines, specialist search engines, and internal library portals; Journal articles; Monographs</a:t>
            </a:r>
          </a:p>
          <a:p>
            <a:pPr>
              <a:buFont typeface="Arial" pitchFamily="34" charset="0"/>
              <a:buChar char="•"/>
            </a:pPr>
            <a:r>
              <a:rPr lang="en-US" sz="1200" dirty="0" smtClean="0"/>
              <a:t>Expertise of individuals is also important</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Researchers' use of academic libraries, 2007</a:t>
            </a:r>
          </a:p>
          <a:p>
            <a:pPr>
              <a:buFont typeface="Arial" pitchFamily="34" charset="0"/>
              <a:buChar char="•"/>
            </a:pPr>
            <a:r>
              <a:rPr lang="en-US" sz="1200" dirty="0" smtClean="0"/>
              <a:t>Librarians believe that information literacy teaching will remain a core role</a:t>
            </a:r>
          </a:p>
          <a:p>
            <a:endParaRPr lang="en-US" sz="1200" b="1" dirty="0" smtClean="0"/>
          </a:p>
          <a:p>
            <a:r>
              <a:rPr lang="en-US" sz="1200" b="1" dirty="0" smtClean="0"/>
              <a:t>Researcher of the future, 2008 </a:t>
            </a:r>
          </a:p>
          <a:p>
            <a:pPr>
              <a:buFont typeface="Arial" pitchFamily="34" charset="0"/>
              <a:buChar char="•"/>
            </a:pPr>
            <a:r>
              <a:rPr lang="en-US" sz="1200" dirty="0" smtClean="0"/>
              <a:t>Amateur young searchers are over-confident</a:t>
            </a:r>
          </a:p>
          <a:p>
            <a:endParaRPr lang="en-US" sz="1200" b="1" dirty="0" smtClean="0"/>
          </a:p>
          <a:p>
            <a:r>
              <a:rPr lang="en-US" sz="1200" b="1" dirty="0" smtClean="0"/>
              <a:t>Seeking synchronicity, 2008 </a:t>
            </a:r>
          </a:p>
          <a:p>
            <a:pPr>
              <a:buFont typeface="Arial" pitchFamily="34" charset="0"/>
              <a:buChar char="•"/>
            </a:pPr>
            <a:r>
              <a:rPr lang="en-US" sz="1200" dirty="0" smtClean="0"/>
              <a:t>“Teachable moments” in transcripts show librarians engaged in bibliographic instruction</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152400" y="3581400"/>
            <a:ext cx="6629400" cy="4966149"/>
          </a:xfrm>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Several studies addressed the question of whether recommendations, in the form of recommender systems, and social media are having an impact on information seeking, again, with mixed conclusions.</a:t>
            </a:r>
          </a:p>
          <a:p>
            <a:endParaRPr lang="en-US" sz="1200" dirty="0" smtClean="0"/>
          </a:p>
          <a:p>
            <a:r>
              <a:rPr lang="en-US" sz="1200" b="1" dirty="0" smtClean="0"/>
              <a:t>Perceptions of libraries, 2005 </a:t>
            </a:r>
          </a:p>
          <a:p>
            <a:pPr>
              <a:buFont typeface="Arial" pitchFamily="34" charset="0"/>
              <a:buChar char="•"/>
            </a:pPr>
            <a:r>
              <a:rPr lang="en-US" sz="1200" dirty="0" smtClean="0"/>
              <a:t>In determining quality, 28% of the respondents cited using recommendations</a:t>
            </a:r>
          </a:p>
          <a:p>
            <a:endParaRPr lang="en-US" sz="1200" b="1" dirty="0" smtClean="0"/>
          </a:p>
          <a:p>
            <a:r>
              <a:rPr lang="en-US" sz="1200" b="1" dirty="0" smtClean="0"/>
              <a:t>College students' perceptions, 2006 </a:t>
            </a:r>
          </a:p>
          <a:p>
            <a:pPr>
              <a:buFont typeface="Arial" pitchFamily="34" charset="0"/>
              <a:buChar char="•"/>
            </a:pPr>
            <a:r>
              <a:rPr lang="en-US" sz="1200" dirty="0" smtClean="0"/>
              <a:t>In determining quality, collegiate users more often judge quality based upon credible recommendations (68%)</a:t>
            </a:r>
          </a:p>
          <a:p>
            <a:endParaRPr lang="en-US" sz="1200" dirty="0" smtClean="0"/>
          </a:p>
          <a:p>
            <a:r>
              <a:rPr lang="en-US" sz="1200" b="1" dirty="0" smtClean="0"/>
              <a:t>Sense-making, 2006 </a:t>
            </a:r>
          </a:p>
          <a:p>
            <a:pPr>
              <a:buFont typeface="Arial" pitchFamily="34" charset="0"/>
              <a:buChar char="•"/>
            </a:pPr>
            <a:r>
              <a:rPr lang="en-US" sz="1200" dirty="0" smtClean="0"/>
              <a:t>Participants also speak of enhancements and changes to the library’s electronic resources</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Researcher of the future, 2008 </a:t>
            </a:r>
          </a:p>
          <a:p>
            <a:pPr>
              <a:buFont typeface="Arial" pitchFamily="34" charset="0"/>
              <a:buChar char="•"/>
            </a:pPr>
            <a:r>
              <a:rPr lang="en-US" sz="1200" dirty="0" smtClean="0"/>
              <a:t>College students are unlikely to participate in social networking features provided by the library</a:t>
            </a:r>
          </a:p>
          <a:p>
            <a:endParaRPr lang="en-US" sz="1200" b="1" dirty="0" smtClean="0"/>
          </a:p>
          <a:p>
            <a:r>
              <a:rPr lang="en-US" sz="1200" b="1" dirty="0" smtClean="0"/>
              <a:t>Seeking synchronicity, 2008 </a:t>
            </a:r>
          </a:p>
          <a:p>
            <a:pPr>
              <a:buFont typeface="Arial" pitchFamily="34" charset="0"/>
              <a:buChar char="•"/>
            </a:pPr>
            <a:r>
              <a:rPr lang="en-US" sz="1200" dirty="0" smtClean="0"/>
              <a:t>Recommendations by peers are an important part of the marketing of VRS</a:t>
            </a:r>
          </a:p>
          <a:p>
            <a:endParaRPr lang="en-US" sz="1200" b="1" dirty="0" smtClean="0"/>
          </a:p>
          <a:p>
            <a:r>
              <a:rPr lang="en-US" sz="1200" b="1" dirty="0" smtClean="0"/>
              <a:t>Online catalogs, 2009 </a:t>
            </a:r>
          </a:p>
          <a:p>
            <a:pPr>
              <a:buFont typeface="Arial" pitchFamily="34" charset="0"/>
              <a:buChar char="•"/>
            </a:pPr>
            <a:r>
              <a:rPr lang="en-US" sz="1200" dirty="0" smtClean="0"/>
              <a:t>Mixed reaction to social features</a:t>
            </a:r>
          </a:p>
          <a:p>
            <a:endParaRPr lang="en-US" sz="1200" b="1" dirty="0" smtClean="0"/>
          </a:p>
          <a:p>
            <a:r>
              <a:rPr lang="en-US" sz="1200" b="1" dirty="0" smtClean="0"/>
              <a:t>Students' use of research content, 2009 </a:t>
            </a:r>
          </a:p>
          <a:p>
            <a:pPr>
              <a:buFont typeface="Arial" pitchFamily="34" charset="0"/>
              <a:buChar char="•"/>
            </a:pPr>
            <a:r>
              <a:rPr lang="en-US" sz="1200" dirty="0" smtClean="0"/>
              <a:t>Little evidence of impact found</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The evidence suggests the increasing importance of e-journals to researchers.</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Researchers and discovery services, 2006</a:t>
            </a:r>
          </a:p>
          <a:p>
            <a:pPr>
              <a:buFont typeface="Arial" pitchFamily="34" charset="0"/>
              <a:buChar char="•"/>
            </a:pPr>
            <a:r>
              <a:rPr lang="en-US" sz="1200" dirty="0" smtClean="0">
                <a:latin typeface="Arial" pitchFamily="34" charset="0"/>
                <a:cs typeface="Arial" pitchFamily="34" charset="0"/>
              </a:rPr>
              <a:t>Journal articles central type of resources</a:t>
            </a:r>
          </a:p>
          <a:p>
            <a:pPr>
              <a:buFont typeface="Arial" pitchFamily="34" charset="0"/>
              <a:buChar char="•"/>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Researchers use of academic libraries, 2007</a:t>
            </a:r>
          </a:p>
          <a:p>
            <a:pPr>
              <a:buFont typeface="Arial" pitchFamily="34" charset="0"/>
              <a:buChar char="•"/>
            </a:pPr>
            <a:r>
              <a:rPr lang="en-US" sz="1200" dirty="0" smtClean="0">
                <a:latin typeface="Arial" pitchFamily="34" charset="0"/>
                <a:cs typeface="Arial" pitchFamily="34" charset="0"/>
              </a:rPr>
              <a:t>Researchers place a very high value on electronic journals</a:t>
            </a:r>
          </a:p>
          <a:p>
            <a:pPr>
              <a:buFont typeface="Arial" pitchFamily="34" charset="0"/>
              <a:buChar char="•"/>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E-journals, 2009</a:t>
            </a:r>
          </a:p>
          <a:p>
            <a:pPr>
              <a:buFont typeface="Arial" pitchFamily="34" charset="0"/>
              <a:buChar char="•"/>
            </a:pPr>
            <a:r>
              <a:rPr lang="en-US" sz="1200" dirty="0" smtClean="0">
                <a:latin typeface="Arial" pitchFamily="34" charset="0"/>
                <a:cs typeface="Arial" pitchFamily="34" charset="0"/>
              </a:rPr>
              <a:t>E-journals are a powerful part of academic libraries</a:t>
            </a:r>
          </a:p>
          <a:p>
            <a:pPr>
              <a:buFont typeface="Arial" pitchFamily="34" charset="0"/>
              <a:buChar char="•"/>
            </a:pPr>
            <a:r>
              <a:rPr lang="en-US" sz="1200" dirty="0" smtClean="0">
                <a:latin typeface="Arial" pitchFamily="34" charset="0"/>
                <a:cs typeface="Arial" pitchFamily="34" charset="0"/>
              </a:rPr>
              <a:t>Article downloads have nearly doubled </a:t>
            </a:r>
          </a:p>
          <a:p>
            <a:pPr>
              <a:buFont typeface="Arial" pitchFamily="34" charset="0"/>
              <a:buChar char="•"/>
            </a:pPr>
            <a:r>
              <a:rPr lang="en-US" sz="1200" dirty="0" smtClean="0">
                <a:latin typeface="Arial" pitchFamily="34" charset="0"/>
                <a:cs typeface="Arial" pitchFamily="34" charset="0"/>
              </a:rPr>
              <a:t>ROI considered very good for e-journals</a:t>
            </a:r>
          </a:p>
          <a:p>
            <a:pPr>
              <a:buFont typeface="Arial" pitchFamily="34" charset="0"/>
              <a:buChar char="•"/>
            </a:pPr>
            <a:r>
              <a:rPr lang="en-US" sz="1200" dirty="0" smtClean="0">
                <a:latin typeface="Arial" pitchFamily="34" charset="0"/>
                <a:cs typeface="Arial" pitchFamily="34" charset="0"/>
              </a:rPr>
              <a:t>User downloads 47 articles a year</a:t>
            </a:r>
          </a:p>
          <a:p>
            <a:pPr>
              <a:buFont typeface="Arial" pitchFamily="34" charset="0"/>
              <a:buChar char="•"/>
            </a:pPr>
            <a:r>
              <a:rPr lang="en-US" sz="1200" dirty="0" smtClean="0">
                <a:latin typeface="Arial" pitchFamily="34" charset="0"/>
                <a:cs typeface="Arial" pitchFamily="34" charset="0"/>
              </a:rPr>
              <a:t>Strongly correlated with papers published, number of PhD awards, research grants, contracts income</a:t>
            </a:r>
          </a:p>
          <a:p>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3633021"/>
            <a:ext cx="5943600" cy="5358579"/>
          </a:xfrm>
        </p:spPr>
        <p:txBody>
          <a:bodyPr>
            <a:normAutofit/>
          </a:bodyPr>
          <a:lstStyle/>
          <a:p>
            <a:r>
              <a:rPr lang="en-US" sz="1400" dirty="0" smtClean="0">
                <a:latin typeface="Arial" pitchFamily="34" charset="0"/>
                <a:cs typeface="Arial" pitchFamily="34" charset="0"/>
              </a:rPr>
              <a:t>In a few cases, the above findings from the studies under review</a:t>
            </a:r>
            <a:r>
              <a:rPr lang="en-US" sz="1400" baseline="0" dirty="0" smtClean="0">
                <a:latin typeface="Arial" pitchFamily="34" charset="0"/>
                <a:cs typeface="Arial" pitchFamily="34" charset="0"/>
              </a:rPr>
              <a:t> offered evidence that runs counter to popular</a:t>
            </a:r>
            <a:r>
              <a:rPr lang="en-US" sz="1400" dirty="0" smtClean="0">
                <a:latin typeface="Arial" pitchFamily="34" charset="0"/>
                <a:cs typeface="Arial" pitchFamily="34" charset="0"/>
              </a:rPr>
              <a:t> perceptions of the current information scene.</a:t>
            </a:r>
          </a:p>
          <a:p>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Many popular media claims about the “Google generation” may not be supported by all the evidence.</a:t>
            </a:r>
          </a:p>
          <a:p>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In choosing among search engines, some evidence indicates that speed may not be the most important evaluative factor.</a:t>
            </a:r>
          </a:p>
          <a:p>
            <a:pPr>
              <a:buFont typeface="Arial" pitchFamily="34" charset="0"/>
              <a:buChar char="•"/>
            </a:pPr>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The studies that addressed library OPACs provide little support for the advanced search options which are still popular in these systems.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304800" y="3633021"/>
            <a:ext cx="6324600" cy="5358579"/>
          </a:xfrm>
        </p:spPr>
        <p:txBody>
          <a:bodyPr>
            <a:normAutofit/>
          </a:bodyPr>
          <a:lstStyle/>
          <a:p>
            <a:r>
              <a:rPr lang="en-US" sz="1200" b="1" dirty="0" smtClean="0">
                <a:latin typeface="Arial" pitchFamily="34" charset="0"/>
                <a:cs typeface="Arial" pitchFamily="34" charset="0"/>
              </a:rPr>
              <a:t>Implication: Different Constituencies</a:t>
            </a:r>
          </a:p>
          <a:p>
            <a:r>
              <a:rPr lang="en-US" sz="1200" dirty="0" smtClean="0">
                <a:latin typeface="Arial" pitchFamily="34" charset="0"/>
                <a:cs typeface="Arial" pitchFamily="34" charset="0"/>
              </a:rPr>
              <a:t>The library serves many constituencies, with different needs and </a:t>
            </a:r>
            <a:r>
              <a:rPr lang="en-US" sz="1200" dirty="0" err="1" smtClean="0">
                <a:latin typeface="Arial" pitchFamily="34" charset="0"/>
                <a:cs typeface="Arial" pitchFamily="34" charset="0"/>
              </a:rPr>
              <a:t>behaviours</a:t>
            </a:r>
            <a:r>
              <a:rPr lang="en-US" sz="1200" dirty="0" smtClean="0">
                <a:latin typeface="Arial" pitchFamily="34" charset="0"/>
                <a:cs typeface="Arial" pitchFamily="34" charset="0"/>
              </a:rPr>
              <a:t>.</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Researchers and discovery services, 2006</a:t>
            </a:r>
          </a:p>
          <a:p>
            <a:pPr>
              <a:buFont typeface="Arial" pitchFamily="34" charset="0"/>
              <a:buChar char="•"/>
            </a:pPr>
            <a:r>
              <a:rPr lang="en-US" sz="1200" dirty="0" smtClean="0">
                <a:latin typeface="Arial" pitchFamily="34" charset="0"/>
                <a:cs typeface="Arial" pitchFamily="34" charset="0"/>
              </a:rPr>
              <a:t>Some disciplinary differences exist</a:t>
            </a:r>
          </a:p>
          <a:p>
            <a:pPr>
              <a:buFont typeface="Arial" pitchFamily="34" charset="0"/>
              <a:buChar char="•"/>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E-journals, 2009</a:t>
            </a:r>
          </a:p>
          <a:p>
            <a:pPr>
              <a:buFont typeface="Arial" pitchFamily="34" charset="0"/>
              <a:buChar char="•"/>
            </a:pPr>
            <a:r>
              <a:rPr lang="en-US" sz="1200" dirty="0" err="1" smtClean="0">
                <a:latin typeface="Arial" pitchFamily="34" charset="0"/>
                <a:cs typeface="Arial" pitchFamily="34" charset="0"/>
              </a:rPr>
              <a:t>Behaviours</a:t>
            </a:r>
            <a:r>
              <a:rPr lang="en-US" sz="1200" dirty="0" smtClean="0">
                <a:latin typeface="Arial" pitchFamily="34" charset="0"/>
                <a:cs typeface="Arial" pitchFamily="34" charset="0"/>
              </a:rPr>
              <a:t> vary by discipline</a:t>
            </a:r>
          </a:p>
          <a:p>
            <a:pPr>
              <a:buFont typeface="Arial" pitchFamily="34" charset="0"/>
              <a:buChar char="•"/>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JISC national e-books, 2009</a:t>
            </a:r>
          </a:p>
          <a:p>
            <a:pPr>
              <a:buFont typeface="Arial" pitchFamily="34" charset="0"/>
              <a:buChar char="•"/>
            </a:pPr>
            <a:r>
              <a:rPr lang="en-US" sz="1200" dirty="0" smtClean="0">
                <a:latin typeface="Arial" pitchFamily="34" charset="0"/>
                <a:cs typeface="Arial" pitchFamily="34" charset="0"/>
              </a:rPr>
              <a:t>Students’ use varied by discipline</a:t>
            </a:r>
          </a:p>
          <a:p>
            <a:pPr>
              <a:buFont typeface="Arial" pitchFamily="34" charset="0"/>
              <a:buChar char="•"/>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Students’ use of research content, 2009</a:t>
            </a:r>
          </a:p>
          <a:p>
            <a:pPr>
              <a:buFont typeface="Arial" pitchFamily="34" charset="0"/>
              <a:buChar char="•"/>
            </a:pPr>
            <a:r>
              <a:rPr lang="en-US" sz="1200" dirty="0" smtClean="0">
                <a:latin typeface="Arial" pitchFamily="34" charset="0"/>
                <a:cs typeface="Arial" pitchFamily="34" charset="0"/>
              </a:rPr>
              <a:t>Students need “more guidance and clarity on how to find research content and on how to assess its worth as well as its relevance.”</a:t>
            </a:r>
          </a:p>
          <a:p>
            <a:pPr>
              <a:buFont typeface="Arial" pitchFamily="34" charset="0"/>
              <a:buChar char="•"/>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User </a:t>
            </a:r>
            <a:r>
              <a:rPr lang="en-US" sz="1200" b="1" dirty="0" err="1" smtClean="0">
                <a:latin typeface="Arial" pitchFamily="34" charset="0"/>
                <a:cs typeface="Arial" pitchFamily="34" charset="0"/>
              </a:rPr>
              <a:t>behaviour</a:t>
            </a:r>
            <a:r>
              <a:rPr lang="en-US" sz="1200" b="1" dirty="0" smtClean="0">
                <a:latin typeface="Arial" pitchFamily="34" charset="0"/>
                <a:cs typeface="Arial" pitchFamily="34" charset="0"/>
              </a:rPr>
              <a:t> in resource discovery, 2009</a:t>
            </a:r>
          </a:p>
          <a:p>
            <a:pPr>
              <a:buFont typeface="Arial" pitchFamily="34" charset="0"/>
              <a:buChar char="•"/>
            </a:pPr>
            <a:r>
              <a:rPr lang="en-US" sz="1200" dirty="0" smtClean="0">
                <a:latin typeface="Arial" pitchFamily="34" charset="0"/>
                <a:cs typeface="Arial" pitchFamily="34" charset="0"/>
              </a:rPr>
              <a:t>Increase information literacy instruction for users</a:t>
            </a: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533401" y="3633021"/>
            <a:ext cx="5943600" cy="5508439"/>
          </a:xfrm>
        </p:spPr>
        <p:txBody>
          <a:bodyPr>
            <a:no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dirty="0" smtClean="0">
                <a:latin typeface="Arial" pitchFamily="34" charset="0"/>
                <a:cs typeface="Arial" pitchFamily="34" charset="0"/>
              </a:rPr>
              <a:t>“Get more copies of current and classic bestsellers, then sell off the books to reduce inventory when they are no longer in as high demand.”  (De Rosa 2005, p. 4-7)</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latin typeface="Arial" pitchFamily="34" charset="0"/>
              <a:cs typeface="Arial" pitchFamily="34"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dirty="0" smtClean="0">
                <a:latin typeface="Arial" pitchFamily="34" charset="0"/>
                <a:cs typeface="Arial" pitchFamily="34" charset="0"/>
              </a:rPr>
              <a:t>Implication: Variety of Resources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Librarians must increasingly consider a greater variety of digital formats and content. </a:t>
            </a:r>
          </a:p>
          <a:p>
            <a:endParaRPr lang="en-US" sz="1200" dirty="0" smtClean="0">
              <a:latin typeface="Arial" pitchFamily="34" charset="0"/>
              <a:cs typeface="Arial" pitchFamily="34" charset="0"/>
            </a:endParaRPr>
          </a:p>
          <a:p>
            <a:endParaRPr lang="en-US" sz="1200" b="1" dirty="0" smtClean="0"/>
          </a:p>
          <a:p>
            <a:r>
              <a:rPr lang="en-US" sz="1200" b="1" dirty="0" smtClean="0"/>
              <a:t>Perceptions of libraries, 2005</a:t>
            </a:r>
          </a:p>
          <a:p>
            <a:pPr>
              <a:buFont typeface="Arial" pitchFamily="34" charset="0"/>
              <a:buChar char="•"/>
            </a:pPr>
            <a:r>
              <a:rPr lang="en-US" sz="1200" dirty="0" smtClean="0"/>
              <a:t>Libraries can offer different formats and content</a:t>
            </a:r>
          </a:p>
          <a:p>
            <a:pPr>
              <a:buFont typeface="Arial" pitchFamily="34" charset="0"/>
              <a:buChar char="•"/>
            </a:pPr>
            <a:r>
              <a:rPr lang="en-US" sz="1200" dirty="0" smtClean="0"/>
              <a:t>Libraries advised to increase their collections</a:t>
            </a:r>
          </a:p>
          <a:p>
            <a:endParaRPr lang="en-US" sz="1200" b="1" dirty="0" smtClean="0"/>
          </a:p>
          <a:p>
            <a:r>
              <a:rPr lang="en-US" sz="1200" b="1" dirty="0" smtClean="0"/>
              <a:t>Sense-making, 2006</a:t>
            </a:r>
          </a:p>
          <a:p>
            <a:pPr>
              <a:buFont typeface="Arial" pitchFamily="34" charset="0"/>
              <a:buChar char="•"/>
            </a:pPr>
            <a:r>
              <a:rPr lang="en-US" sz="1200" dirty="0" smtClean="0"/>
              <a:t>Users speak of enhancements and changes to electronic resources</a:t>
            </a:r>
          </a:p>
          <a:p>
            <a:pPr>
              <a:buFont typeface="Arial" pitchFamily="34" charset="0"/>
              <a:buChar char="•"/>
            </a:pPr>
            <a:r>
              <a:rPr lang="en-US" sz="1200" dirty="0" smtClean="0"/>
              <a:t>Users blamed the lack of sources</a:t>
            </a:r>
          </a:p>
          <a:p>
            <a:endParaRPr lang="en-US" sz="1200" b="1" dirty="0" smtClean="0"/>
          </a:p>
          <a:p>
            <a:r>
              <a:rPr lang="en-US" sz="1200" b="1" dirty="0" smtClean="0"/>
              <a:t>Researchers' use of academic libraries, 2007</a:t>
            </a:r>
          </a:p>
          <a:p>
            <a:pPr>
              <a:buFont typeface="Arial" pitchFamily="34" charset="0"/>
              <a:buChar char="•"/>
            </a:pPr>
            <a:r>
              <a:rPr lang="en-US" sz="1200" dirty="0" smtClean="0"/>
              <a:t>Growth in VREs and digital research must be met by librarians</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152400" y="3633021"/>
            <a:ext cx="6629400" cy="5434779"/>
          </a:xfrm>
        </p:spPr>
        <p:txBody>
          <a:bodyPr>
            <a:noAutofit/>
          </a:bodyPr>
          <a:lstStyle/>
          <a:p>
            <a:r>
              <a:rPr lang="en-US" sz="1100" dirty="0" smtClean="0">
                <a:latin typeface="Arial" pitchFamily="34" charset="0"/>
                <a:cs typeface="Arial" pitchFamily="34" charset="0"/>
              </a:rPr>
              <a:t>Digital Information Seekers</a:t>
            </a:r>
            <a:r>
              <a:rPr lang="en-US" sz="1100" baseline="0" dirty="0" smtClean="0">
                <a:latin typeface="Arial" pitchFamily="34" charset="0"/>
                <a:cs typeface="Arial" pitchFamily="34" charset="0"/>
              </a:rPr>
              <a:t> Briefing Paper</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Library systems must do better at providing seamless access to resources such as pull text e-journals, online foreign-language materials, e-books, a variety of electronic publishers’ platforms, and virtual reference desk services.</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Library catalogues need to include more direct links to resources and more online content.</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Libraries should provide more digital resources of all kinds, from e-journals to </a:t>
            </a:r>
            <a:r>
              <a:rPr lang="en-US" sz="1100" baseline="0" dirty="0" err="1" smtClean="0">
                <a:latin typeface="Arial" pitchFamily="34" charset="0"/>
                <a:cs typeface="Arial" pitchFamily="34" charset="0"/>
              </a:rPr>
              <a:t>curated</a:t>
            </a:r>
            <a:r>
              <a:rPr lang="en-US" sz="1100" baseline="0" dirty="0" smtClean="0">
                <a:latin typeface="Arial" pitchFamily="34" charset="0"/>
                <a:cs typeface="Arial" pitchFamily="34" charset="0"/>
              </a:rPr>
              <a:t> data sets, as well as emerging services such as virtual research environments (VREs), open source materials, non-text-based and multimedia object, and blogs. </a:t>
            </a:r>
          </a:p>
          <a:p>
            <a:endParaRPr lang="en-US" sz="1100" baseline="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latin typeface="Arial" pitchFamily="34" charset="0"/>
                <a:cs typeface="Arial" pitchFamily="34" charset="0"/>
              </a:rPr>
              <a:t>Library systems need to look and function more like search engines (</a:t>
            </a:r>
            <a:r>
              <a:rPr lang="en-US" sz="1100" dirty="0" err="1" smtClean="0">
                <a:latin typeface="Arial" pitchFamily="34" charset="0"/>
                <a:cs typeface="Arial" pitchFamily="34" charset="0"/>
              </a:rPr>
              <a:t>eg</a:t>
            </a:r>
            <a:r>
              <a:rPr lang="en-US" sz="1100" dirty="0" smtClean="0">
                <a:latin typeface="Arial" pitchFamily="34" charset="0"/>
                <a:cs typeface="Arial" pitchFamily="34" charset="0"/>
              </a:rPr>
              <a:t>., Google) and popular web services (</a:t>
            </a:r>
            <a:r>
              <a:rPr lang="en-US" sz="1100" dirty="0" err="1" smtClean="0">
                <a:latin typeface="Arial" pitchFamily="34" charset="0"/>
                <a:cs typeface="Arial" pitchFamily="34" charset="0"/>
              </a:rPr>
              <a:t>eg</a:t>
            </a:r>
            <a:r>
              <a:rPr lang="en-US" sz="1100" dirty="0" smtClean="0">
                <a:latin typeface="Arial" pitchFamily="34" charset="0"/>
                <a:cs typeface="Arial" pitchFamily="34" charset="0"/>
              </a:rPr>
              <a:t>. Amazon.com) as these familiar to users who are comfortable and confident in using them.</a:t>
            </a:r>
          </a:p>
          <a:p>
            <a:endParaRPr lang="en-US" sz="11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Digital Information Seekers Briefing Paper</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Library systems must be prepared for changing user </a:t>
            </a:r>
            <a:r>
              <a:rPr lang="en-US" sz="1200" dirty="0" err="1" smtClean="0">
                <a:latin typeface="Arial" pitchFamily="34" charset="0"/>
                <a:cs typeface="Arial" pitchFamily="34" charset="0"/>
              </a:rPr>
              <a:t>behaviours</a:t>
            </a:r>
            <a:r>
              <a:rPr lang="en-US" sz="1200" dirty="0" smtClean="0">
                <a:latin typeface="Arial" pitchFamily="34" charset="0"/>
                <a:cs typeface="Arial" pitchFamily="34" charset="0"/>
              </a:rPr>
              <a:t>, which include advanced search options, demands for immediate access, and quick perusal of resources.</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High-quality metadata is becoming more important for discovery of appropriate resources.</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Librarians must now consider the implications of power browsing </a:t>
            </a:r>
            <a:r>
              <a:rPr lang="en-US" sz="1200" dirty="0" err="1" smtClean="0">
                <a:latin typeface="Arial" pitchFamily="34" charset="0"/>
                <a:cs typeface="Arial" pitchFamily="34" charset="0"/>
              </a:rPr>
              <a:t>behaviours</a:t>
            </a:r>
            <a:r>
              <a:rPr lang="en-US" sz="1200" dirty="0" smtClean="0">
                <a:latin typeface="Arial" pitchFamily="34" charset="0"/>
                <a:cs typeface="Arial" pitchFamily="34" charset="0"/>
              </a:rPr>
              <a:t>.</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Students need more guidance and clarity on how to find content and how to assess its worth as well as its relevance.</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The library must advertise its brand and its resources better to academics, researchers and students, demonstrating its value clearly and unambiguously.</a:t>
            </a:r>
          </a:p>
          <a:p>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A79786-4501-4C52-A9A2-39FF7F59C52B}" type="slidenum">
              <a:rPr lang="en-US" smtClean="0"/>
              <a:pPr fontAlgn="base">
                <a:spcBef>
                  <a:spcPct val="0"/>
                </a:spcBef>
                <a:spcAft>
                  <a:spcPct val="0"/>
                </a:spcAft>
                <a:defRPr/>
              </a:pPr>
              <a:t>45</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xfrm>
            <a:off x="228600" y="3633021"/>
            <a:ext cx="6400800" cy="4966149"/>
          </a:xfrm>
          <a:noFill/>
        </p:spPr>
        <p:txBody>
          <a:bodyPr wrap="square" numCol="1" anchor="t" anchorCtr="0" compatLnSpc="1">
            <a:prstTxWarp prst="textNoShape">
              <a:avLst/>
            </a:prstTxWarp>
          </a:bodyPr>
          <a:lstStyle/>
          <a:p>
            <a:pPr eaLnBrk="1" hangingPunct="1">
              <a:spcBef>
                <a:spcPct val="0"/>
              </a:spcBef>
            </a:pPr>
            <a:r>
              <a:rPr lang="en-US" sz="1400" dirty="0" smtClean="0">
                <a:latin typeface="Arial" pitchFamily="34" charset="0"/>
                <a:cs typeface="Arial" pitchFamily="34" charset="0"/>
              </a:rPr>
              <a:t>Vital if we are going to remain relevant in their universe.</a:t>
            </a:r>
          </a:p>
          <a:p>
            <a:pPr eaLnBrk="1" hangingPunct="1">
              <a:spcBef>
                <a:spcPct val="0"/>
              </a:spcBef>
            </a:pPr>
            <a:r>
              <a:rPr lang="en-US" sz="1400" dirty="0" smtClean="0">
                <a:latin typeface="Arial" pitchFamily="34" charset="0"/>
                <a:cs typeface="Arial" pitchFamily="34" charset="0"/>
              </a:rPr>
              <a:t>Need to ensure that we have a wide range of options – email, chat, IM, text,</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ftf</a:t>
            </a:r>
            <a:r>
              <a:rPr lang="en-US" sz="1400" baseline="0" dirty="0" smtClean="0">
                <a:latin typeface="Arial" pitchFamily="34" charset="0"/>
                <a:cs typeface="Arial" pitchFamily="34" charset="0"/>
              </a:rPr>
              <a:t>, phone, etc.</a:t>
            </a:r>
          </a:p>
          <a:p>
            <a:pPr eaLnBrk="1" hangingPunct="1">
              <a:spcBef>
                <a:spcPct val="0"/>
              </a:spcBef>
            </a:pPr>
            <a:endParaRPr lang="en-US" sz="1400" baseline="0" dirty="0" smtClean="0">
              <a:latin typeface="Arial" pitchFamily="34" charset="0"/>
              <a:cs typeface="Arial" pitchFamily="34" charset="0"/>
            </a:endParaRPr>
          </a:p>
          <a:p>
            <a:pPr eaLnBrk="1" hangingPunct="1">
              <a:spcBef>
                <a:spcPct val="0"/>
              </a:spcBef>
            </a:pPr>
            <a:r>
              <a:rPr lang="en-US" sz="1400" baseline="0" dirty="0" smtClean="0">
                <a:latin typeface="Arial" pitchFamily="34" charset="0"/>
                <a:cs typeface="Arial" pitchFamily="34" charset="0"/>
              </a:rPr>
              <a:t>Dwell on positive – what we CAN do rather than what we CAN’T do</a:t>
            </a:r>
            <a:endParaRPr lang="en-US" sz="1400" dirty="0"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A4DE-94CC-4C1A-8AC6-6F98ED6A557A}"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A4DE-94CC-4C1A-8AC6-6F98ED6A557A}"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152400" y="3718560"/>
            <a:ext cx="6553199" cy="5422901"/>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Even more evidence exists for the increasing centrality of Google and other search engines in researchers’ </a:t>
            </a:r>
            <a:r>
              <a:rPr lang="en-US" sz="1400" dirty="0" err="1" smtClean="0">
                <a:latin typeface="Arial" pitchFamily="34" charset="0"/>
                <a:cs typeface="Arial" pitchFamily="34" charset="0"/>
              </a:rPr>
              <a:t>behaviours</a:t>
            </a:r>
            <a:endParaRPr lang="en-US" sz="1400" dirty="0" smtClean="0">
              <a:latin typeface="Arial" pitchFamily="34" charset="0"/>
              <a:cs typeface="Arial" pitchFamily="34" charset="0"/>
            </a:endParaRP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Perceptions of libraries, 2005</a:t>
            </a:r>
          </a:p>
          <a:p>
            <a:pPr>
              <a:buFont typeface="Arial" pitchFamily="34" charset="0"/>
              <a:buChar char="•"/>
            </a:pPr>
            <a:r>
              <a:rPr lang="en-US" sz="1400" dirty="0" smtClean="0"/>
              <a:t>Search engines dominant place to begin</a:t>
            </a:r>
          </a:p>
          <a:p>
            <a:pPr>
              <a:buFont typeface="Arial" pitchFamily="34" charset="0"/>
              <a:buChar char="•"/>
            </a:pPr>
            <a:r>
              <a:rPr lang="en-US" sz="1400" dirty="0" smtClean="0"/>
              <a:t>Search engine as lifestyle fit</a:t>
            </a:r>
          </a:p>
          <a:p>
            <a:pPr>
              <a:buFont typeface="Arial" pitchFamily="34" charset="0"/>
              <a:buChar char="•"/>
            </a:pPr>
            <a:r>
              <a:rPr lang="en-US" sz="1400" dirty="0" smtClean="0"/>
              <a:t>Search engines are preferred over libraries</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College students’ perceptions, 2006</a:t>
            </a:r>
          </a:p>
          <a:p>
            <a:pPr>
              <a:buFont typeface="Arial" pitchFamily="34" charset="0"/>
              <a:buChar char="•"/>
            </a:pPr>
            <a:r>
              <a:rPr lang="en-US" sz="1400" dirty="0" smtClean="0"/>
              <a:t>Search engines overwhelming first choice for an information search</a:t>
            </a:r>
          </a:p>
          <a:p>
            <a:pPr>
              <a:buFont typeface="Arial" pitchFamily="34" charset="0"/>
              <a:buChar char="•"/>
            </a:pPr>
            <a:r>
              <a:rPr lang="en-US" sz="1400" dirty="0" smtClean="0"/>
              <a:t>94% lifestyle fit</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Sense-making, 2006</a:t>
            </a:r>
          </a:p>
          <a:p>
            <a:r>
              <a:rPr lang="en-US" sz="1400" dirty="0" smtClean="0"/>
              <a:t>Heavy reliance on Google and other web information sources</a:t>
            </a:r>
          </a:p>
          <a:p>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latin typeface="Arial" pitchFamily="34" charset="0"/>
                <a:cs typeface="Arial" pitchFamily="34" charset="0"/>
              </a:rPr>
              <a:t>A 71-year old from the United States, stated, “…also, the internet as now put all the </a:t>
            </a:r>
            <a:r>
              <a:rPr lang="en-US" sz="1200" b="1" dirty="0" err="1" smtClean="0">
                <a:latin typeface="Arial" pitchFamily="34" charset="0"/>
                <a:cs typeface="Arial" pitchFamily="34" charset="0"/>
              </a:rPr>
              <a:t>librarys</a:t>
            </a:r>
            <a:r>
              <a:rPr lang="en-US" sz="1200" b="1" dirty="0" smtClean="0">
                <a:latin typeface="Arial" pitchFamily="34" charset="0"/>
                <a:cs typeface="Arial" pitchFamily="34" charset="0"/>
              </a:rPr>
              <a:t> of the world [at] your fingertips.”  (De Rosa 2005, p. 1-13)</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Researchers and discovery services, 2006</a:t>
            </a:r>
          </a:p>
          <a:p>
            <a:pPr>
              <a:buFont typeface="Arial" pitchFamily="34" charset="0"/>
              <a:buChar char="•"/>
            </a:pPr>
            <a:r>
              <a:rPr lang="en-US" sz="1200" dirty="0" smtClean="0"/>
              <a:t>Common tools include general search engines, specialist search engines</a:t>
            </a:r>
          </a:p>
          <a:p>
            <a:pPr>
              <a:buFont typeface="Arial" pitchFamily="34" charset="0"/>
              <a:buChar char="•"/>
            </a:pPr>
            <a:r>
              <a:rPr lang="en-US" sz="1200" dirty="0" smtClean="0"/>
              <a:t>Google is often used for relatively simple tasks in conjunction with other sources</a:t>
            </a:r>
            <a:endParaRPr lang="en-US" sz="1200" b="1" dirty="0" smtClean="0">
              <a:latin typeface="Arial" pitchFamily="34" charset="0"/>
              <a:cs typeface="Arial" pitchFamily="34" charset="0"/>
            </a:endParaRP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Researcher of the future, 2008</a:t>
            </a:r>
          </a:p>
          <a:p>
            <a:pPr>
              <a:buFont typeface="Arial" pitchFamily="34" charset="0"/>
              <a:buChar char="•"/>
            </a:pPr>
            <a:r>
              <a:rPr lang="en-US" sz="1200" dirty="0" smtClean="0">
                <a:latin typeface="Arial" pitchFamily="34" charset="0"/>
                <a:cs typeface="Arial" pitchFamily="34" charset="0"/>
              </a:rPr>
              <a:t>Majority of BL visits were from search engine</a:t>
            </a:r>
          </a:p>
          <a:p>
            <a:pPr>
              <a:buFont typeface="Arial" pitchFamily="34" charset="0"/>
              <a:buChar char="•"/>
            </a:pPr>
            <a:r>
              <a:rPr lang="en-US" sz="1200" dirty="0" smtClean="0">
                <a:latin typeface="Arial" pitchFamily="34" charset="0"/>
                <a:cs typeface="Arial" pitchFamily="34" charset="0"/>
              </a:rPr>
              <a:t>Prefer natural-language searching and trust Google to understand them</a:t>
            </a:r>
          </a:p>
          <a:p>
            <a:pPr>
              <a:buFont typeface="Arial" pitchFamily="34" charset="0"/>
              <a:buChar char="•"/>
            </a:pPr>
            <a:r>
              <a:rPr lang="en-US" sz="1200" dirty="0" smtClean="0">
                <a:latin typeface="Arial" pitchFamily="34" charset="0"/>
                <a:cs typeface="Arial" pitchFamily="34" charset="0"/>
              </a:rPr>
              <a:t>40% of school-age visits to the BL visits were via an image search</a:t>
            </a:r>
          </a:p>
          <a:p>
            <a:pPr>
              <a:buFont typeface="Arial" pitchFamily="34" charset="0"/>
              <a:buChar char="•"/>
            </a:pP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pPr>
              <a:buFont typeface="Arial" pitchFamily="34" charset="0"/>
              <a:buChar char="•"/>
            </a:pPr>
            <a:endParaRPr lang="en-US" sz="1200" dirty="0" smtClean="0">
              <a:latin typeface="Arial" pitchFamily="34" charset="0"/>
              <a:cs typeface="Arial" pitchFamily="34" charset="0"/>
            </a:endParaRPr>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A graduate student focus group interview participant, “Google, I don’t have to know, I go to one spot.” (</a:t>
            </a:r>
            <a:r>
              <a:rPr lang="en-US" sz="1200" dirty="0" err="1" smtClean="0">
                <a:latin typeface="Arial" pitchFamily="34" charset="0"/>
                <a:cs typeface="Arial" pitchFamily="34" charset="0"/>
              </a:rPr>
              <a:t>Connaway</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Prabha</a:t>
            </a:r>
            <a:r>
              <a:rPr lang="en-US" sz="1200" dirty="0" smtClean="0">
                <a:latin typeface="Arial" pitchFamily="34" charset="0"/>
                <a:cs typeface="Arial" pitchFamily="34" charset="0"/>
              </a:rPr>
              <a:t>, and Dickey, p. 11)</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Google is often used to locate and access e-journal content, and other library resources, both by students and by professional researchers.</a:t>
            </a:r>
          </a:p>
          <a:p>
            <a:endParaRPr lang="en-US" sz="1200" dirty="0" smtClean="0"/>
          </a:p>
          <a:p>
            <a:r>
              <a:rPr lang="en-US" sz="1200" b="1" dirty="0" smtClean="0"/>
              <a:t>Sense-making, 2006</a:t>
            </a:r>
          </a:p>
          <a:p>
            <a:pPr>
              <a:buFont typeface="Arial" pitchFamily="34" charset="0"/>
              <a:buChar char="•"/>
            </a:pPr>
            <a:r>
              <a:rPr lang="en-US" sz="1200" dirty="0" smtClean="0"/>
              <a:t>Some evidence for use of Google in this way</a:t>
            </a:r>
          </a:p>
          <a:p>
            <a:endParaRPr lang="en-US" sz="1200" dirty="0" smtClean="0"/>
          </a:p>
          <a:p>
            <a:r>
              <a:rPr lang="en-US" sz="1200" b="1" dirty="0" smtClean="0"/>
              <a:t>E-journals, 2009</a:t>
            </a:r>
          </a:p>
          <a:p>
            <a:pPr>
              <a:buFont typeface="Arial" pitchFamily="34" charset="0"/>
              <a:buChar char="•"/>
            </a:pPr>
            <a:r>
              <a:rPr lang="en-US" sz="1200" dirty="0" smtClean="0"/>
              <a:t>Users are tending to ignore publishers’ platforms</a:t>
            </a:r>
          </a:p>
          <a:p>
            <a:pPr>
              <a:buFont typeface="Arial" pitchFamily="34" charset="0"/>
              <a:buChar char="•"/>
            </a:pPr>
            <a:r>
              <a:rPr lang="en-US" sz="1200" dirty="0" smtClean="0"/>
              <a:t>A third of the traffic to this content now is via Google</a:t>
            </a:r>
          </a:p>
          <a:p>
            <a:endParaRPr lang="en-US"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 life science researcher with 5-10 years experience stated, “The most irritating thing is to eventually find the right paper and then find you need to have a subscription to read it.” (Research Information Network, p. 71)</a:t>
            </a:r>
          </a:p>
          <a:p>
            <a:endParaRPr lang="en-US" sz="1200" dirty="0" smtClean="0"/>
          </a:p>
          <a:p>
            <a:r>
              <a:rPr lang="en-US" sz="1200" dirty="0" smtClean="0"/>
              <a:t>The entire Discovery-to-Delivery process needs to be supported by information systems, including increased access to resources; a large number of studies identified particular problems with platforms, and noted that the boundary between discovery and actual access to resources is increasingly permeable.</a:t>
            </a:r>
          </a:p>
          <a:p>
            <a:endParaRPr lang="en-US" sz="1200" dirty="0" smtClean="0"/>
          </a:p>
          <a:p>
            <a:r>
              <a:rPr lang="en-US" sz="1200" b="1" dirty="0" smtClean="0"/>
              <a:t>Researchers and discovery services, 2006</a:t>
            </a:r>
          </a:p>
          <a:p>
            <a:pPr>
              <a:buFont typeface="Arial" pitchFamily="34" charset="0"/>
              <a:buChar char="•"/>
            </a:pPr>
            <a:r>
              <a:rPr lang="en-US" sz="1200" dirty="0" smtClean="0"/>
              <a:t>Boundary between resources and discovery services is permeable</a:t>
            </a:r>
          </a:p>
          <a:p>
            <a:pPr>
              <a:buFont typeface="Arial" pitchFamily="34" charset="0"/>
              <a:buChar char="•"/>
            </a:pPr>
            <a:r>
              <a:rPr lang="en-US" sz="1200" dirty="0" smtClean="0"/>
              <a:t>General satisfaction with the availability of discovery services</a:t>
            </a:r>
          </a:p>
          <a:p>
            <a:endParaRPr lang="en-US" sz="1200" dirty="0" smtClean="0"/>
          </a:p>
          <a:p>
            <a:r>
              <a:rPr lang="en-US" sz="1200" b="1" dirty="0" smtClean="0"/>
              <a:t>Online catalogs, 2009</a:t>
            </a:r>
          </a:p>
          <a:p>
            <a:r>
              <a:rPr lang="en-US" sz="1200" dirty="0" smtClean="0"/>
              <a:t>User’s experience of delivery is as important, if not more important, than discovery experience</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 don’t always know which is the most appropriate [database].” (Wong et al., p. 63)</a:t>
            </a:r>
          </a:p>
          <a:p>
            <a:endParaRPr lang="en-US" sz="1200" b="1" dirty="0" smtClean="0"/>
          </a:p>
          <a:p>
            <a:r>
              <a:rPr lang="en-US" sz="1200" b="1" dirty="0" smtClean="0"/>
              <a:t>JISC national e-books, 2009</a:t>
            </a:r>
          </a:p>
          <a:p>
            <a:pPr>
              <a:buFont typeface="Arial" pitchFamily="34" charset="0"/>
              <a:buChar char="•"/>
            </a:pPr>
            <a:r>
              <a:rPr lang="en-US" sz="1200" dirty="0" smtClean="0"/>
              <a:t>Users do tend to be confused by a variety of platforms for discovery and delivery</a:t>
            </a:r>
          </a:p>
          <a:p>
            <a:pPr>
              <a:buFont typeface="Arial" pitchFamily="34" charset="0"/>
              <a:buChar char="•"/>
            </a:pPr>
            <a:r>
              <a:rPr lang="en-US" sz="1200" dirty="0" smtClean="0"/>
              <a:t>Level of student complaints about print resources being unavailable is dropping</a:t>
            </a:r>
          </a:p>
          <a:p>
            <a:pPr>
              <a:buFont typeface="Arial" pitchFamily="34" charset="0"/>
              <a:buChar char="•"/>
            </a:pPr>
            <a:endParaRPr lang="en-US" sz="1200" dirty="0" smtClean="0"/>
          </a:p>
          <a:p>
            <a:r>
              <a:rPr lang="en-US" sz="1200" b="1" dirty="0" smtClean="0"/>
              <a:t>Students’ use of research content, 2009</a:t>
            </a:r>
          </a:p>
          <a:p>
            <a:pPr>
              <a:buFont typeface="Arial" pitchFamily="34" charset="0"/>
              <a:buChar char="•"/>
            </a:pPr>
            <a:r>
              <a:rPr lang="en-US" sz="1200" dirty="0" smtClean="0"/>
              <a:t>Accessibility is seen as a secondary (but still important) criterion </a:t>
            </a:r>
          </a:p>
          <a:p>
            <a:pPr>
              <a:buFont typeface="Arial" pitchFamily="34" charset="0"/>
              <a:buChar char="•"/>
            </a:pPr>
            <a:endParaRPr lang="en-US" sz="1200" dirty="0" smtClean="0"/>
          </a:p>
          <a:p>
            <a:r>
              <a:rPr lang="en-US" sz="1200" b="1" dirty="0" smtClean="0"/>
              <a:t>User </a:t>
            </a:r>
            <a:r>
              <a:rPr lang="en-US" sz="1200" b="1" dirty="0" err="1" smtClean="0"/>
              <a:t>behaviour</a:t>
            </a:r>
            <a:r>
              <a:rPr lang="en-US" sz="1200" b="1" dirty="0" smtClean="0"/>
              <a:t> in resource discovery, 2009</a:t>
            </a:r>
          </a:p>
          <a:p>
            <a:pPr>
              <a:buFont typeface="Arial" pitchFamily="34" charset="0"/>
              <a:buChar char="•"/>
            </a:pPr>
            <a:r>
              <a:rPr lang="en-US" sz="1200" dirty="0" smtClean="0"/>
              <a:t>Users are finding access hindered by the difficulty of using database interfaces</a:t>
            </a:r>
          </a:p>
          <a:p>
            <a:pPr>
              <a:buFont typeface="Arial" pitchFamily="34" charset="0"/>
              <a:buChar char="•"/>
            </a:pPr>
            <a:r>
              <a:rPr lang="en-US" sz="1200" dirty="0" smtClean="0"/>
              <a:t>Access is a problem, both for e-books and for moving from e-books to locating print volumes</a:t>
            </a: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53" name="Rectangle 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6158"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smtClean="0"/>
              <a:t>Click to edit Master subtitle style</a:t>
            </a:r>
            <a:endParaRPr lang="en-US"/>
          </a:p>
        </p:txBody>
      </p:sp>
      <p:pic>
        <p:nvPicPr>
          <p:cNvPr id="6157" name="Picture 13"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533400" y="1289050"/>
            <a:ext cx="1854200" cy="1854200"/>
          </a:xfrm>
          <a:prstGeom prst="ellipse">
            <a:avLst/>
          </a:prstGeom>
          <a:solidFill>
            <a:srgbClr val="409A3C"/>
          </a:solidFill>
          <a:ln w="88900">
            <a:solidFill>
              <a:srgbClr val="FFFFFF"/>
            </a:solidFill>
            <a:round/>
            <a:headEnd/>
            <a:tailEnd/>
          </a:ln>
          <a:effectLst/>
        </p:spPr>
        <p:txBody>
          <a:bodyPr wrap="none" anchor="ctr"/>
          <a:lstStyle/>
          <a:p>
            <a:pPr algn="ctr"/>
            <a:endParaRPr lang="en-US">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20725" y="1936750"/>
            <a:ext cx="3775075" cy="42021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useBgFill="1">
        <p:nvSpPr>
          <p:cNvPr id="5" name="Title 4"/>
          <p:cNvSpPr>
            <a:spLocks noGrp="1"/>
          </p:cNvSpPr>
          <p:nvPr>
            <p:ph type="title"/>
          </p:nvPr>
        </p:nvSpPr>
        <p:spPr>
          <a:xfrm>
            <a:off x="228600" y="152400"/>
            <a:ext cx="8686800" cy="1284287"/>
          </a:xfrm>
        </p:spPr>
        <p:txBody>
          <a:bodyPr/>
          <a:lstStyle/>
          <a:p>
            <a:r>
              <a:rPr lang="en-US" smtClean="0"/>
              <a:t>Click to edit Master 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p:nvPicPr>
        <p:blipFill>
          <a:blip r:embed="rId6" cstate="print"/>
          <a:stretch>
            <a:fillRect/>
          </a:stretch>
        </p:blipFill>
        <p:spPr>
          <a:xfrm>
            <a:off x="937487" y="1377308"/>
            <a:ext cx="1588950" cy="1608812"/>
          </a:xfrm>
          <a:prstGeom prst="rect">
            <a:avLst/>
          </a:prstGeom>
        </p:spPr>
      </p:pic>
      <p:grpSp>
        <p:nvGrpSpPr>
          <p:cNvPr id="16" name="Group 15"/>
          <p:cNvGrpSpPr/>
          <p:nvPr userDrawn="1"/>
        </p:nvGrpSpPr>
        <p:grpSpPr>
          <a:xfrm>
            <a:off x="5486400" y="5943600"/>
            <a:ext cx="3429000" cy="685800"/>
            <a:chOff x="5638800" y="6172200"/>
            <a:chExt cx="3429000" cy="670559"/>
          </a:xfrm>
        </p:grpSpPr>
        <p:sp>
          <p:nvSpPr>
            <p:cNvPr id="18" name="Rectangle 17"/>
            <p:cNvSpPr/>
            <p:nvPr/>
          </p:nvSpPr>
          <p:spPr>
            <a:xfrm>
              <a:off x="5638800" y="6172200"/>
              <a:ext cx="3429000" cy="67055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9" name="Picture 1"/>
            <p:cNvPicPr>
              <a:picLocks noChangeAspect="1" noChangeArrowheads="1"/>
            </p:cNvPicPr>
            <p:nvPr/>
          </p:nvPicPr>
          <p:blipFill>
            <a:blip r:embed="rId7"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20" name="Picture 15" descr="Rutgers"/>
            <p:cNvPicPr>
              <a:picLocks noChangeAspect="1" noChangeArrowheads="1"/>
            </p:cNvPicPr>
            <p:nvPr/>
          </p:nvPicPr>
          <p:blipFill>
            <a:blip r:embed="rId8"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userDrawn="1"/>
        </p:nvGrpSpPr>
        <p:grpSpPr>
          <a:xfrm>
            <a:off x="5715000" y="6187441"/>
            <a:ext cx="3429000" cy="670559"/>
            <a:chOff x="5638800" y="6172200"/>
            <a:chExt cx="3429000" cy="670559"/>
          </a:xfrm>
        </p:grpSpPr>
        <p:sp>
          <p:nvSpPr>
            <p:cNvPr id="3" name="Rectangle 2"/>
            <p:cNvSpPr/>
            <p:nvPr/>
          </p:nvSpPr>
          <p:spPr>
            <a:xfrm>
              <a:off x="5638800" y="6172200"/>
              <a:ext cx="3429000" cy="67055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 name="Picture 1"/>
            <p:cNvPicPr>
              <a:picLocks noChangeAspect="1" noChangeArrowheads="1"/>
            </p:cNvPicPr>
            <p:nvPr/>
          </p:nvPicPr>
          <p:blipFill>
            <a:blip r:embed="rId2"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5" name="Picture 15" descr="Rutgers"/>
            <p:cNvPicPr>
              <a:picLocks noChangeAspect="1" noChangeArrowheads="1"/>
            </p:cNvPicPr>
            <p:nvPr/>
          </p:nvPicPr>
          <p:blipFill>
            <a:blip r:embed="rId3"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609600" y="6248206"/>
            <a:ext cx="5421083" cy="365125"/>
          </a:xfrm>
          <a:prstGeom prst="rect">
            <a:avLst/>
          </a:prstGeom>
        </p:spPr>
        <p:txBody>
          <a:bodyPr/>
          <a:lstStyle/>
          <a:p>
            <a:pPr>
              <a:defRPr/>
            </a:pPr>
            <a:endParaRPr lang="en-US"/>
          </a:p>
        </p:txBody>
      </p:sp>
      <p:sp>
        <p:nvSpPr>
          <p:cNvPr id="5" name="Rectangle 4"/>
          <p:cNvSpPr/>
          <p:nvPr userDrawn="1"/>
        </p:nvSpPr>
        <p:spPr bwMode="auto">
          <a:xfrm>
            <a:off x="6934200" y="6096000"/>
            <a:ext cx="838200" cy="762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10" descr="logo white small"/>
          <p:cNvPicPr>
            <a:picLocks noChangeAspect="1" noChangeArrowheads="1"/>
          </p:cNvPicPr>
          <p:nvPr/>
        </p:nvPicPr>
        <p:blipFill>
          <a:blip r:embed="rId14" cstate="print"/>
          <a:srcRect/>
          <a:stretch>
            <a:fillRect/>
          </a:stretch>
        </p:blipFill>
        <p:spPr bwMode="auto">
          <a:xfrm>
            <a:off x="7686675" y="628650"/>
            <a:ext cx="996950" cy="374650"/>
          </a:xfrm>
          <a:prstGeom prst="rect">
            <a:avLst/>
          </a:prstGeom>
          <a:noFill/>
          <a:ln w="9525">
            <a:noFill/>
            <a:miter lim="800000"/>
            <a:headEnd/>
            <a:tailEnd/>
          </a:ln>
        </p:spPr>
      </p:pic>
      <p:grpSp>
        <p:nvGrpSpPr>
          <p:cNvPr id="1039"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5" cstate="print"/>
            <a:srcRect/>
            <a:stretch>
              <a:fillRect/>
            </a:stretch>
          </p:blipFill>
          <p:spPr bwMode="auto">
            <a:xfrm>
              <a:off x="0" y="0"/>
              <a:ext cx="5760" cy="90"/>
            </a:xfrm>
            <a:prstGeom prst="rect">
              <a:avLst/>
            </a:prstGeom>
            <a:noFill/>
          </p:spPr>
        </p:pic>
        <p:pic>
          <p:nvPicPr>
            <p:cNvPr id="1036" name="Picture 12" descr="lite border bottom"/>
            <p:cNvPicPr>
              <a:picLocks noChangeAspect="1" noChangeArrowheads="1"/>
            </p:cNvPicPr>
            <p:nvPr userDrawn="1"/>
          </p:nvPicPr>
          <p:blipFill>
            <a:blip r:embed="rId16" cstate="print"/>
            <a:srcRect/>
            <a:stretch>
              <a:fillRect/>
            </a:stretch>
          </p:blipFill>
          <p:spPr bwMode="auto">
            <a:xfrm>
              <a:off x="0" y="4230"/>
              <a:ext cx="5760" cy="90"/>
            </a:xfrm>
            <a:prstGeom prst="rect">
              <a:avLst/>
            </a:prstGeom>
            <a:noFill/>
          </p:spPr>
        </p:pic>
        <p:pic>
          <p:nvPicPr>
            <p:cNvPr id="1037" name="Picture 13" descr="lite border left"/>
            <p:cNvPicPr>
              <a:picLocks noChangeAspect="1" noChangeArrowheads="1"/>
            </p:cNvPicPr>
            <p:nvPr userDrawn="1"/>
          </p:nvPicPr>
          <p:blipFill>
            <a:blip r:embed="rId17" cstate="print"/>
            <a:srcRect/>
            <a:stretch>
              <a:fillRect/>
            </a:stretch>
          </p:blipFill>
          <p:spPr bwMode="auto">
            <a:xfrm>
              <a:off x="0" y="0"/>
              <a:ext cx="281" cy="4320"/>
            </a:xfrm>
            <a:prstGeom prst="rect">
              <a:avLst/>
            </a:prstGeom>
            <a:noFill/>
          </p:spPr>
        </p:pic>
        <p:pic>
          <p:nvPicPr>
            <p:cNvPr id="1038" name="Picture 14" descr="lite border right"/>
            <p:cNvPicPr>
              <a:picLocks noChangeAspect="1" noChangeArrowheads="1"/>
            </p:cNvPicPr>
            <p:nvPr userDrawn="1"/>
          </p:nvPicPr>
          <p:blipFill>
            <a:blip r:embed="rId18" cstate="print"/>
            <a:srcRect/>
            <a:stretch>
              <a:fillRect/>
            </a:stretch>
          </p:blipFill>
          <p:spPr bwMode="auto">
            <a:xfrm>
              <a:off x="5479" y="0"/>
              <a:ext cx="281" cy="4320"/>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1" fontAlgn="base" hangingPunct="1">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1" fontAlgn="base" hangingPunct="1">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1" fontAlgn="base" hangingPunct="1">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25620" name="Oval 20"/>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25621" name="Oval 21"/>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25622" name="Oval 22"/>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pic>
        <p:nvPicPr>
          <p:cNvPr id="25623" name="Picture 23"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5624" name="Group 24"/>
          <p:cNvGrpSpPr>
            <a:grpSpLocks/>
          </p:cNvGrpSpPr>
          <p:nvPr/>
        </p:nvGrpSpPr>
        <p:grpSpPr bwMode="auto">
          <a:xfrm>
            <a:off x="0" y="0"/>
            <a:ext cx="9144000" cy="6858000"/>
            <a:chOff x="0" y="0"/>
            <a:chExt cx="5760" cy="4320"/>
          </a:xfrm>
        </p:grpSpPr>
        <p:pic>
          <p:nvPicPr>
            <p:cNvPr id="25625" name="Picture 25"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25626" name="Picture 26"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25627" name="Picture 27"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25628" name="Picture 28"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grpSp>
        <p:nvGrpSpPr>
          <p:cNvPr id="25614" name="Group 14"/>
          <p:cNvGrpSpPr>
            <a:grpSpLocks/>
          </p:cNvGrpSpPr>
          <p:nvPr/>
        </p:nvGrpSpPr>
        <p:grpSpPr bwMode="auto">
          <a:xfrm>
            <a:off x="0" y="0"/>
            <a:ext cx="3838575" cy="4833938"/>
            <a:chOff x="0" y="0"/>
            <a:chExt cx="2418" cy="3045"/>
          </a:xfrm>
        </p:grpSpPr>
        <p:pic>
          <p:nvPicPr>
            <p:cNvPr id="25615" name="Picture 15"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p:spPr>
        </p:pic>
        <p:sp>
          <p:nvSpPr>
            <p:cNvPr id="25616" name="Text Box 16"/>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lgn="ctr">
                <a:lnSpc>
                  <a:spcPct val="100000"/>
                </a:lnSpc>
                <a:spcBef>
                  <a:spcPct val="0"/>
                </a:spcBef>
              </a:pPr>
              <a:r>
                <a:rPr lang="en-US" sz="1000">
                  <a:solidFill>
                    <a:srgbClr val="FFFFFF"/>
                  </a:solidFill>
                </a:rPr>
                <a:t>EVERY</a:t>
              </a:r>
            </a:p>
            <a:p>
              <a:pPr algn="ctr">
                <a:lnSpc>
                  <a:spcPct val="100000"/>
                </a:lnSpc>
                <a:spcBef>
                  <a:spcPct val="0"/>
                </a:spcBef>
              </a:pPr>
              <a:r>
                <a:rPr lang="en-US" sz="1000">
                  <a:solidFill>
                    <a:srgbClr val="FFFFFF"/>
                  </a:solidFill>
                </a:rPr>
                <a:t>CONNECTION</a:t>
              </a:r>
            </a:p>
            <a:p>
              <a:pPr algn="ctr">
                <a:lnSpc>
                  <a:spcPct val="100000"/>
                </a:lnSpc>
                <a:spcBef>
                  <a:spcPct val="0"/>
                </a:spcBef>
              </a:pPr>
              <a:r>
                <a:rPr lang="en-US" sz="900">
                  <a:solidFill>
                    <a:srgbClr val="FFFFFF"/>
                  </a:solidFill>
                </a:rPr>
                <a:t>has a </a:t>
              </a:r>
            </a:p>
            <a:p>
              <a:pPr algn="ctr">
                <a:lnSpc>
                  <a:spcPct val="100000"/>
                </a:lnSpc>
                <a:spcBef>
                  <a:spcPct val="0"/>
                </a:spcBef>
              </a:pPr>
              <a:r>
                <a:rPr lang="en-US" sz="900">
                  <a:solidFill>
                    <a:srgbClr val="FFFFFF"/>
                  </a:solidFill>
                </a:rPr>
                <a:t>starting point.</a:t>
              </a:r>
            </a:p>
          </p:txBody>
        </p:sp>
      </p:grpSp>
      <p:sp>
        <p:nvSpPr>
          <p:cNvPr id="25617" name="Rectangle 17"/>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25618" name="Rectangle 18"/>
          <p:cNvSpPr>
            <a:spLocks noGrp="1" noChangeArrowheads="1"/>
          </p:cNvSpPr>
          <p:nvPr>
            <p:ph type="body" idx="1"/>
          </p:nvPr>
        </p:nvSpPr>
        <p:spPr bwMode="auto">
          <a:xfrm>
            <a:off x="3573463" y="3354388"/>
            <a:ext cx="4195762" cy="19288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Trebuchet MS" pitchFamily="34" charset="0"/>
        </a:defRPr>
      </a:lvl2pPr>
      <a:lvl3pPr algn="l" rtl="0" fontAlgn="base">
        <a:spcBef>
          <a:spcPct val="0"/>
        </a:spcBef>
        <a:spcAft>
          <a:spcPct val="0"/>
        </a:spcAft>
        <a:defRPr sz="3000" b="1">
          <a:solidFill>
            <a:schemeClr val="tx2"/>
          </a:solidFill>
          <a:latin typeface="Trebuchet MS" pitchFamily="34" charset="0"/>
        </a:defRPr>
      </a:lvl3pPr>
      <a:lvl4pPr algn="l" rtl="0" fontAlgn="base">
        <a:spcBef>
          <a:spcPct val="0"/>
        </a:spcBef>
        <a:spcAft>
          <a:spcPct val="0"/>
        </a:spcAft>
        <a:defRPr sz="3000" b="1">
          <a:solidFill>
            <a:schemeClr val="tx2"/>
          </a:solidFill>
          <a:latin typeface="Trebuchet MS" pitchFamily="34" charset="0"/>
        </a:defRPr>
      </a:lvl4pPr>
      <a:lvl5pPr algn="l" rtl="0" fontAlgn="base">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fontAlgn="base">
        <a:lnSpc>
          <a:spcPct val="120000"/>
        </a:lnSpc>
        <a:spcBef>
          <a:spcPct val="0"/>
        </a:spcBef>
        <a:spcAft>
          <a:spcPct val="0"/>
        </a:spcAft>
        <a:defRPr sz="2100" b="1">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Arial" charset="0"/>
        </a:defRPr>
      </a:lvl2pPr>
      <a:lvl3pPr marL="1143000" indent="-228600" algn="l" rtl="0" fontAlgn="base">
        <a:spcBef>
          <a:spcPct val="20000"/>
        </a:spcBef>
        <a:spcAft>
          <a:spcPct val="0"/>
        </a:spcAft>
        <a:defRPr sz="2400">
          <a:solidFill>
            <a:schemeClr val="tx1"/>
          </a:solidFill>
          <a:latin typeface="Arial" charset="0"/>
        </a:defRPr>
      </a:lvl3pPr>
      <a:lvl4pPr marL="1600200" indent="-228600" algn="l" rtl="0" fontAlgn="base">
        <a:spcBef>
          <a:spcPct val="20000"/>
        </a:spcBef>
        <a:spcAft>
          <a:spcPct val="0"/>
        </a:spcAft>
        <a:defRPr sz="2000">
          <a:solidFill>
            <a:schemeClr val="tx1"/>
          </a:solidFill>
          <a:latin typeface="Arial" charset="0"/>
        </a:defRPr>
      </a:lvl4pPr>
      <a:lvl5pPr marL="2057400" indent="-228600" algn="l" rtl="0" fontAlgn="base">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40" name="Rectangle 16"/>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26641" name="Oval 17"/>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26642" name="Oval 18"/>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26643" name="Oval 19"/>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pic>
        <p:nvPicPr>
          <p:cNvPr id="26644" name="Picture 20"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6645" name="Group 21"/>
          <p:cNvGrpSpPr>
            <a:grpSpLocks/>
          </p:cNvGrpSpPr>
          <p:nvPr/>
        </p:nvGrpSpPr>
        <p:grpSpPr bwMode="auto">
          <a:xfrm>
            <a:off x="0" y="0"/>
            <a:ext cx="9144000" cy="6858000"/>
            <a:chOff x="0" y="0"/>
            <a:chExt cx="5760" cy="4320"/>
          </a:xfrm>
        </p:grpSpPr>
        <p:pic>
          <p:nvPicPr>
            <p:cNvPr id="26646" name="Picture 22"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26647" name="Picture 23"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26648" name="Picture 24"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26649" name="Picture 25"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sp>
        <p:nvSpPr>
          <p:cNvPr id="26638" name="Rectangle 14"/>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26639" name="Rectangle 15"/>
          <p:cNvSpPr>
            <a:spLocks noGrp="1" noChangeArrowheads="1"/>
          </p:cNvSpPr>
          <p:nvPr>
            <p:ph type="body" idx="1"/>
          </p:nvPr>
        </p:nvSpPr>
        <p:spPr bwMode="auto">
          <a:xfrm>
            <a:off x="574675" y="3354388"/>
            <a:ext cx="7989888" cy="1928812"/>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3000" b="1">
          <a:solidFill>
            <a:schemeClr val="tx2"/>
          </a:solidFill>
          <a:latin typeface="+mj-lt"/>
          <a:ea typeface="+mj-ea"/>
          <a:cs typeface="+mj-cs"/>
        </a:defRPr>
      </a:lvl1pPr>
      <a:lvl2pPr algn="ctr" rtl="0" fontAlgn="base">
        <a:spcBef>
          <a:spcPct val="0"/>
        </a:spcBef>
        <a:spcAft>
          <a:spcPct val="0"/>
        </a:spcAft>
        <a:defRPr sz="3000" b="1">
          <a:solidFill>
            <a:schemeClr val="tx2"/>
          </a:solidFill>
          <a:latin typeface="Trebuchet MS" pitchFamily="34" charset="0"/>
        </a:defRPr>
      </a:lvl2pPr>
      <a:lvl3pPr algn="ctr" rtl="0" fontAlgn="base">
        <a:spcBef>
          <a:spcPct val="0"/>
        </a:spcBef>
        <a:spcAft>
          <a:spcPct val="0"/>
        </a:spcAft>
        <a:defRPr sz="3000" b="1">
          <a:solidFill>
            <a:schemeClr val="tx2"/>
          </a:solidFill>
          <a:latin typeface="Trebuchet MS" pitchFamily="34" charset="0"/>
        </a:defRPr>
      </a:lvl3pPr>
      <a:lvl4pPr algn="ctr" rtl="0" fontAlgn="base">
        <a:spcBef>
          <a:spcPct val="0"/>
        </a:spcBef>
        <a:spcAft>
          <a:spcPct val="0"/>
        </a:spcAft>
        <a:defRPr sz="3000" b="1">
          <a:solidFill>
            <a:schemeClr val="tx2"/>
          </a:solidFill>
          <a:latin typeface="Trebuchet MS" pitchFamily="34" charset="0"/>
        </a:defRPr>
      </a:lvl4pPr>
      <a:lvl5pPr algn="ctr" rtl="0" fontAlgn="base">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fontAlgn="base">
        <a:lnSpc>
          <a:spcPct val="120000"/>
        </a:lnSpc>
        <a:spcBef>
          <a:spcPct val="0"/>
        </a:spcBef>
        <a:spcAft>
          <a:spcPct val="0"/>
        </a:spcAft>
        <a:defRPr sz="2100" b="1">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5181600" cy="327462"/>
          </a:xfrm>
          <a:prstGeom prst="rect">
            <a:avLst/>
          </a:prstGeom>
          <a:noFill/>
        </p:spPr>
        <p:txBody>
          <a:bodyPr wrap="square" rtlCol="0">
            <a:spAutoFit/>
          </a:bodyPr>
          <a:lstStyle/>
          <a:p>
            <a:pPr algn="l"/>
            <a:r>
              <a:rPr lang="en-US" sz="1400" i="1" dirty="0" smtClean="0">
                <a:solidFill>
                  <a:schemeClr val="bg1"/>
                </a:solidFill>
              </a:rPr>
              <a:t>The Researcher of the Future</a:t>
            </a:r>
            <a:endParaRPr lang="en-US" sz="1400" i="1" dirty="0">
              <a:solidFill>
                <a:schemeClr val="bg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grpSp>
        <p:nvGrpSpPr>
          <p:cNvPr id="8" name="Group 7"/>
          <p:cNvGrpSpPr/>
          <p:nvPr userDrawn="1"/>
        </p:nvGrpSpPr>
        <p:grpSpPr>
          <a:xfrm>
            <a:off x="5715000" y="6187441"/>
            <a:ext cx="3429000" cy="670559"/>
            <a:chOff x="4391891" y="5836920"/>
            <a:chExt cx="4675909" cy="983485"/>
          </a:xfrm>
        </p:grpSpPr>
        <p:sp>
          <p:nvSpPr>
            <p:cNvPr id="9" name="Rectangle 8"/>
            <p:cNvSpPr/>
            <p:nvPr/>
          </p:nvSpPr>
          <p:spPr>
            <a:xfrm>
              <a:off x="4391891" y="5836920"/>
              <a:ext cx="4675909" cy="98348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0" name="Picture 1"/>
            <p:cNvPicPr>
              <a:picLocks noChangeAspect="1" noChangeArrowheads="1"/>
            </p:cNvPicPr>
            <p:nvPr/>
          </p:nvPicPr>
          <p:blipFill>
            <a:blip r:embed="rId13"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11" name="Picture 15" descr="Rutgers"/>
            <p:cNvPicPr>
              <a:picLocks noChangeAspect="1" noChangeArrowheads="1"/>
            </p:cNvPicPr>
            <p:nvPr/>
          </p:nvPicPr>
          <p:blipFill>
            <a:blip r:embed="rId14"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698" r:id="rId11"/>
  </p:sldLayoutIdLst>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5181600" cy="327462"/>
          </a:xfrm>
          <a:prstGeom prst="rect">
            <a:avLst/>
          </a:prstGeom>
          <a:noFill/>
        </p:spPr>
        <p:txBody>
          <a:bodyPr wrap="square" rtlCol="0">
            <a:spAutoFit/>
          </a:bodyPr>
          <a:lstStyle/>
          <a:p>
            <a:pPr algn="l"/>
            <a:r>
              <a:rPr lang="en-US" sz="1400" dirty="0" smtClean="0">
                <a:solidFill>
                  <a:schemeClr val="tx1"/>
                </a:solidFill>
              </a:rPr>
              <a:t>Presentation name</a:t>
            </a:r>
            <a:endParaRPr lang="en-US" sz="1400" dirty="0">
              <a:solidFill>
                <a:schemeClr val="tx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tx1"/>
                </a:solidFill>
              </a:rPr>
              <a:pPr algn="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hdr="0" ft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36.xml"/><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notesSlide" Target="../notesSlides/notesSlide47.xml"/><Relationship Id="rId1" Type="http://schemas.openxmlformats.org/officeDocument/2006/relationships/slideLayout" Target="../slideLayouts/slideLayout36.xml"/><Relationship Id="rId4" Type="http://schemas.openxmlformats.org/officeDocument/2006/relationships/hyperlink" Target="http://www.jisc.ac.uk/publications/reports/2010/digitalinformationseekers.aspx"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subTitle" idx="1"/>
          </p:nvPr>
        </p:nvSpPr>
        <p:spPr>
          <a:xfrm>
            <a:off x="2133600" y="1295400"/>
            <a:ext cx="6705600" cy="1752600"/>
          </a:xfrm>
        </p:spPr>
        <p:txBody>
          <a:bodyPr>
            <a:normAutofit/>
          </a:bodyPr>
          <a:lstStyle/>
          <a:p>
            <a:pPr algn="r">
              <a:lnSpc>
                <a:spcPct val="110000"/>
              </a:lnSpc>
            </a:pPr>
            <a:r>
              <a:rPr lang="en-US" sz="2400" b="1" dirty="0" smtClean="0">
                <a:solidFill>
                  <a:schemeClr val="bg1"/>
                </a:solidFill>
              </a:rPr>
              <a:t>Lynn </a:t>
            </a:r>
            <a:r>
              <a:rPr lang="en-US" sz="2400" b="1" dirty="0" err="1" smtClean="0">
                <a:solidFill>
                  <a:schemeClr val="bg1"/>
                </a:solidFill>
              </a:rPr>
              <a:t>Silipigni</a:t>
            </a:r>
            <a:r>
              <a:rPr lang="en-US" sz="2400" b="1" dirty="0" smtClean="0">
                <a:solidFill>
                  <a:schemeClr val="bg1"/>
                </a:solidFill>
              </a:rPr>
              <a:t> Connaway, Ph.D.</a:t>
            </a:r>
          </a:p>
          <a:p>
            <a:pPr algn="r">
              <a:lnSpc>
                <a:spcPct val="110000"/>
              </a:lnSpc>
            </a:pPr>
            <a:r>
              <a:rPr lang="en-US" sz="2000" dirty="0" smtClean="0">
                <a:solidFill>
                  <a:schemeClr val="bg1"/>
                </a:solidFill>
              </a:rPr>
              <a:t>Senior Research Scientist </a:t>
            </a:r>
          </a:p>
          <a:p>
            <a:pPr algn="r">
              <a:lnSpc>
                <a:spcPct val="110000"/>
              </a:lnSpc>
            </a:pPr>
            <a:r>
              <a:rPr lang="en-US" sz="2000" dirty="0" smtClean="0">
                <a:solidFill>
                  <a:schemeClr val="bg1"/>
                </a:solidFill>
              </a:rPr>
              <a:t>OCLC Research</a:t>
            </a:r>
          </a:p>
        </p:txBody>
      </p:sp>
      <p:sp>
        <p:nvSpPr>
          <p:cNvPr id="6" name="TextBox 5"/>
          <p:cNvSpPr txBox="1"/>
          <p:nvPr/>
        </p:nvSpPr>
        <p:spPr>
          <a:xfrm>
            <a:off x="228600" y="533400"/>
            <a:ext cx="8763000" cy="596189"/>
          </a:xfrm>
          <a:prstGeom prst="rect">
            <a:avLst/>
          </a:prstGeom>
          <a:noFill/>
        </p:spPr>
        <p:txBody>
          <a:bodyPr wrap="square" rtlCol="0">
            <a:spAutoFit/>
          </a:bodyPr>
          <a:lstStyle/>
          <a:p>
            <a:pPr algn="r"/>
            <a:r>
              <a:rPr lang="en-US" sz="3000" i="1" dirty="0" smtClean="0">
                <a:solidFill>
                  <a:schemeClr val="bg1"/>
                </a:solidFill>
              </a:rPr>
              <a:t>The Researcher of the Future</a:t>
            </a:r>
            <a:endParaRPr lang="en-US" sz="3000" i="1" dirty="0">
              <a:solidFill>
                <a:schemeClr val="bg1"/>
              </a:solidFill>
            </a:endParaRPr>
          </a:p>
        </p:txBody>
      </p:sp>
      <p:pic>
        <p:nvPicPr>
          <p:cNvPr id="1026" name="Picture 2" descr="\\oclc\data\OCLCResearch\Dublin\Home\hoode\My Documents\My Pictures\Microsoft Clip Organizer\CGA7.jpg"/>
          <p:cNvPicPr>
            <a:picLocks noChangeAspect="1" noChangeArrowheads="1"/>
          </p:cNvPicPr>
          <p:nvPr/>
        </p:nvPicPr>
        <p:blipFill>
          <a:blip r:embed="rId3" cstate="print"/>
          <a:srcRect/>
          <a:stretch>
            <a:fillRect/>
          </a:stretch>
        </p:blipFill>
        <p:spPr bwMode="auto">
          <a:xfrm>
            <a:off x="5257799" y="3048000"/>
            <a:ext cx="3505201" cy="2574131"/>
          </a:xfrm>
          <a:prstGeom prst="rect">
            <a:avLst/>
          </a:prstGeom>
          <a:noFill/>
        </p:spPr>
      </p:pic>
      <p:sp>
        <p:nvSpPr>
          <p:cNvPr id="5" name="TextBox 4"/>
          <p:cNvSpPr txBox="1"/>
          <p:nvPr/>
        </p:nvSpPr>
        <p:spPr>
          <a:xfrm>
            <a:off x="381000" y="3581400"/>
            <a:ext cx="4572000" cy="1089529"/>
          </a:xfrm>
          <a:prstGeom prst="rect">
            <a:avLst/>
          </a:prstGeom>
          <a:noFill/>
        </p:spPr>
        <p:txBody>
          <a:bodyPr wrap="square" rtlCol="0">
            <a:spAutoFit/>
          </a:bodyPr>
          <a:lstStyle/>
          <a:p>
            <a:pPr>
              <a:spcBef>
                <a:spcPts val="0"/>
              </a:spcBef>
            </a:pPr>
            <a:r>
              <a:rPr lang="en-US" sz="1800" dirty="0" smtClean="0">
                <a:solidFill>
                  <a:schemeClr val="tx1"/>
                </a:solidFill>
              </a:rPr>
              <a:t>2010 Annual RLG Partnership Meeting</a:t>
            </a:r>
          </a:p>
          <a:p>
            <a:pPr>
              <a:spcBef>
                <a:spcPts val="0"/>
              </a:spcBef>
            </a:pPr>
            <a:r>
              <a:rPr lang="en-US" sz="1800" dirty="0" smtClean="0">
                <a:solidFill>
                  <a:schemeClr val="tx1"/>
                </a:solidFill>
              </a:rPr>
              <a:t>June 9-11, 2010</a:t>
            </a:r>
          </a:p>
          <a:p>
            <a:pPr>
              <a:spcBef>
                <a:spcPts val="0"/>
              </a:spcBef>
            </a:pPr>
            <a:r>
              <a:rPr lang="en-US" sz="1800" dirty="0" smtClean="0">
                <a:solidFill>
                  <a:schemeClr val="tx1"/>
                </a:solidFill>
              </a:rPr>
              <a:t>Chicago </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sxc.hu/pic/l/g/go/govicinity/230845_1894.jpg"/>
          <p:cNvPicPr>
            <a:picLocks noChangeAspect="1" noChangeArrowheads="1"/>
          </p:cNvPicPr>
          <p:nvPr/>
        </p:nvPicPr>
        <p:blipFill>
          <a:blip r:embed="rId3" cstate="print"/>
          <a:srcRect/>
          <a:stretch>
            <a:fillRect/>
          </a:stretch>
        </p:blipFill>
        <p:spPr bwMode="auto">
          <a:xfrm>
            <a:off x="0" y="4925290"/>
            <a:ext cx="5791200" cy="1932709"/>
          </a:xfrm>
          <a:prstGeom prst="rect">
            <a:avLst/>
          </a:prstGeom>
          <a:noFill/>
        </p:spPr>
      </p:pic>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Journal Access</a:t>
            </a:r>
            <a:endParaRPr lang="en-US" sz="3200" b="1" dirty="0"/>
          </a:p>
        </p:txBody>
      </p:sp>
      <p:sp>
        <p:nvSpPr>
          <p:cNvPr id="3" name="Content Placeholder 2"/>
          <p:cNvSpPr>
            <a:spLocks noGrp="1"/>
          </p:cNvSpPr>
          <p:nvPr>
            <p:ph idx="1"/>
          </p:nvPr>
        </p:nvSpPr>
        <p:spPr>
          <a:xfrm>
            <a:off x="381000" y="1828800"/>
            <a:ext cx="8153400" cy="3352800"/>
          </a:xfrm>
        </p:spPr>
        <p:txBody>
          <a:bodyPr>
            <a:noAutofit/>
          </a:bodyPr>
          <a:lstStyle/>
          <a:p>
            <a:pPr>
              <a:buNone/>
            </a:pPr>
            <a:r>
              <a:rPr lang="en-US" sz="2800" i="1" dirty="0" smtClean="0"/>
              <a:t>“The main problem is access to free journal articles once I have discovered they exist.  Our library does not subscribe (electronically or in print) to all the journals I consult.”  </a:t>
            </a:r>
            <a:r>
              <a:rPr lang="en-US" sz="1600" i="1" dirty="0" smtClean="0"/>
              <a:t>(Research Information Network, p. 11)</a:t>
            </a:r>
            <a:endParaRPr lang="en-US" sz="1600" i="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Speed and Convenience</a:t>
            </a:r>
            <a:endParaRPr lang="en-US" sz="3200" b="1" dirty="0"/>
          </a:p>
        </p:txBody>
      </p:sp>
      <p:sp>
        <p:nvSpPr>
          <p:cNvPr id="3" name="Content Placeholder 2"/>
          <p:cNvSpPr>
            <a:spLocks noGrp="1"/>
          </p:cNvSpPr>
          <p:nvPr>
            <p:ph idx="1"/>
          </p:nvPr>
        </p:nvSpPr>
        <p:spPr>
          <a:xfrm>
            <a:off x="381000" y="1828800"/>
            <a:ext cx="7391400" cy="4114800"/>
          </a:xfrm>
        </p:spPr>
        <p:txBody>
          <a:bodyPr>
            <a:normAutofit lnSpcReduction="10000"/>
          </a:bodyPr>
          <a:lstStyle/>
          <a:p>
            <a:r>
              <a:rPr lang="en-US" sz="2400" dirty="0" smtClean="0">
                <a:latin typeface="Arial" pitchFamily="34" charset="0"/>
                <a:cs typeface="Arial" pitchFamily="34" charset="0"/>
              </a:rPr>
              <a:t>Search engines preferred over libraries for speed, convenience</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Fast is key criteria in choices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Value convenience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Once taught to use database, </a:t>
            </a:r>
          </a:p>
          <a:p>
            <a:pPr>
              <a:buNone/>
            </a:pPr>
            <a:r>
              <a:rPr lang="en-US" dirty="0" smtClean="0">
                <a:latin typeface="Arial" pitchFamily="34" charset="0"/>
                <a:cs typeface="Arial" pitchFamily="34" charset="0"/>
              </a:rPr>
              <a:t>   always use</a:t>
            </a:r>
          </a:p>
          <a:p>
            <a:pPr>
              <a:buNone/>
            </a:pPr>
            <a:r>
              <a:rPr lang="en-US" dirty="0" smtClean="0">
                <a:latin typeface="Arial" pitchFamily="34" charset="0"/>
                <a:cs typeface="Arial" pitchFamily="34" charset="0"/>
              </a:rPr>
              <a:t>		– Familiar &amp; convenient</a:t>
            </a:r>
          </a:p>
          <a:p>
            <a:endParaRPr lang="en-US" sz="2400" dirty="0"/>
          </a:p>
        </p:txBody>
      </p:sp>
      <p:pic>
        <p:nvPicPr>
          <p:cNvPr id="67586" name="Picture 2" descr="http://www.sxc.hu/pic/l/f/fl/flaivoloka/1160562_32750485.jpg"/>
          <p:cNvPicPr>
            <a:picLocks noChangeAspect="1" noChangeArrowheads="1"/>
          </p:cNvPicPr>
          <p:nvPr/>
        </p:nvPicPr>
        <p:blipFill>
          <a:blip r:embed="rId3" cstate="print"/>
          <a:srcRect/>
          <a:stretch>
            <a:fillRect/>
          </a:stretch>
        </p:blipFill>
        <p:spPr bwMode="auto">
          <a:xfrm>
            <a:off x="4953000" y="2819400"/>
            <a:ext cx="3886200" cy="291465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Speed and Convenience, cont.</a:t>
            </a:r>
            <a:endParaRPr lang="en-US" sz="3200" b="1" dirty="0">
              <a:latin typeface="Trebuchet MS" pitchFamily="34" charset="0"/>
            </a:endParaRPr>
          </a:p>
        </p:txBody>
      </p:sp>
      <p:sp>
        <p:nvSpPr>
          <p:cNvPr id="3" name="Content Placeholder 2"/>
          <p:cNvSpPr>
            <a:spLocks noGrp="1"/>
          </p:cNvSpPr>
          <p:nvPr>
            <p:ph idx="1"/>
          </p:nvPr>
        </p:nvSpPr>
        <p:spPr>
          <a:xfrm>
            <a:off x="381000" y="2133600"/>
            <a:ext cx="4568952" cy="2971800"/>
          </a:xfrm>
        </p:spPr>
        <p:txBody>
          <a:bodyPr>
            <a:noAutofit/>
          </a:bodyPr>
          <a:lstStyle/>
          <a:p>
            <a:r>
              <a:rPr lang="en-US" sz="2300" dirty="0" smtClean="0">
                <a:latin typeface="Arial" pitchFamily="34" charset="0"/>
                <a:cs typeface="Arial" pitchFamily="34" charset="0"/>
              </a:rPr>
              <a:t>Convenience</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Little time to locate item</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Immediate answer preference not unique to their generation</a:t>
            </a:r>
          </a:p>
        </p:txBody>
      </p:sp>
      <p:pic>
        <p:nvPicPr>
          <p:cNvPr id="65538" name="Picture 2" descr="http://www.sxc.hu/pic/l/l/lo/lockstockb/1097247_40642128.jpg"/>
          <p:cNvPicPr>
            <a:picLocks noChangeAspect="1" noChangeArrowheads="1"/>
          </p:cNvPicPr>
          <p:nvPr/>
        </p:nvPicPr>
        <p:blipFill>
          <a:blip r:embed="rId3" cstate="print"/>
          <a:srcRect/>
          <a:stretch>
            <a:fillRect/>
          </a:stretch>
        </p:blipFill>
        <p:spPr bwMode="auto">
          <a:xfrm>
            <a:off x="4914900" y="2301168"/>
            <a:ext cx="4076700" cy="28042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Speed and Convenience, cont.</a:t>
            </a:r>
            <a:endParaRPr lang="en-US" sz="3200" b="1" dirty="0">
              <a:latin typeface="Trebuchet MS" pitchFamily="34" charset="0"/>
            </a:endParaRPr>
          </a:p>
        </p:txBody>
      </p:sp>
      <p:sp>
        <p:nvSpPr>
          <p:cNvPr id="3" name="Content Placeholder 2"/>
          <p:cNvSpPr>
            <a:spLocks noGrp="1"/>
          </p:cNvSpPr>
          <p:nvPr>
            <p:ph idx="1"/>
          </p:nvPr>
        </p:nvSpPr>
        <p:spPr>
          <a:xfrm>
            <a:off x="536448" y="1828800"/>
            <a:ext cx="4264152" cy="3962400"/>
          </a:xfrm>
        </p:spPr>
        <p:txBody>
          <a:bodyPr>
            <a:noAutofit/>
          </a:bodyPr>
          <a:lstStyle/>
          <a:p>
            <a:r>
              <a:rPr lang="en-US" sz="2300" dirty="0" smtClean="0">
                <a:latin typeface="Arial" pitchFamily="34" charset="0"/>
                <a:cs typeface="Arial" pitchFamily="34" charset="0"/>
              </a:rPr>
              <a:t>Users demand </a:t>
            </a:r>
          </a:p>
          <a:p>
            <a:pPr lvl="1"/>
            <a:r>
              <a:rPr lang="en-US" sz="2100" dirty="0" smtClean="0">
                <a:latin typeface="Arial" pitchFamily="34" charset="0"/>
                <a:cs typeface="Arial" pitchFamily="34" charset="0"/>
              </a:rPr>
              <a:t>24/7 access </a:t>
            </a:r>
          </a:p>
          <a:p>
            <a:pPr lvl="1"/>
            <a:r>
              <a:rPr lang="en-US" sz="2100" dirty="0" smtClean="0">
                <a:latin typeface="Arial" pitchFamily="34" charset="0"/>
                <a:cs typeface="Arial" pitchFamily="34" charset="0"/>
              </a:rPr>
              <a:t>Instant gratification </a:t>
            </a:r>
          </a:p>
          <a:p>
            <a:pPr lvl="1"/>
            <a:r>
              <a:rPr lang="en-US" sz="2100" dirty="0" smtClean="0">
                <a:latin typeface="Arial" pitchFamily="34" charset="0"/>
                <a:cs typeface="Arial" pitchFamily="34" charset="0"/>
              </a:rPr>
              <a:t>“The answer”</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Convenience major factor for choosing VRS and e-books</a:t>
            </a:r>
          </a:p>
        </p:txBody>
      </p:sp>
      <p:pic>
        <p:nvPicPr>
          <p:cNvPr id="64514" name="Picture 2" descr="http://www.sxc.hu/pic/l/l/le/leocub/1185958_74052169.jpg"/>
          <p:cNvPicPr>
            <a:picLocks noChangeAspect="1" noChangeArrowheads="1"/>
          </p:cNvPicPr>
          <p:nvPr/>
        </p:nvPicPr>
        <p:blipFill>
          <a:blip r:embed="rId3" cstate="print"/>
          <a:srcRect/>
          <a:stretch>
            <a:fillRect/>
          </a:stretch>
        </p:blipFill>
        <p:spPr bwMode="auto">
          <a:xfrm>
            <a:off x="5325033" y="2286000"/>
            <a:ext cx="3590367" cy="3200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Desktop Access</a:t>
            </a:r>
            <a:endParaRPr lang="en-US" sz="3200" b="1" dirty="0"/>
          </a:p>
        </p:txBody>
      </p:sp>
      <p:pic>
        <p:nvPicPr>
          <p:cNvPr id="63490" name="Picture 2" descr="http://www.sxc.hu/pic/l/a/ar/arinas74/1208422_89744071.jpg"/>
          <p:cNvPicPr>
            <a:picLocks noChangeAspect="1" noChangeArrowheads="1"/>
          </p:cNvPicPr>
          <p:nvPr/>
        </p:nvPicPr>
        <p:blipFill>
          <a:blip r:embed="rId3" cstate="print"/>
          <a:srcRect/>
          <a:stretch>
            <a:fillRect/>
          </a:stretch>
        </p:blipFill>
        <p:spPr bwMode="auto">
          <a:xfrm>
            <a:off x="3124200" y="3886200"/>
            <a:ext cx="3149279" cy="2091685"/>
          </a:xfrm>
          <a:prstGeom prst="rect">
            <a:avLst/>
          </a:prstGeom>
          <a:noFill/>
        </p:spPr>
      </p:pic>
      <p:sp>
        <p:nvSpPr>
          <p:cNvPr id="6" name="Rectangle 5"/>
          <p:cNvSpPr/>
          <p:nvPr/>
        </p:nvSpPr>
        <p:spPr>
          <a:xfrm>
            <a:off x="381000" y="1828800"/>
            <a:ext cx="8534400" cy="1421928"/>
          </a:xfrm>
          <a:prstGeom prst="rect">
            <a:avLst/>
          </a:prstGeom>
        </p:spPr>
        <p:txBody>
          <a:bodyPr wrap="square">
            <a:spAutoFit/>
          </a:bodyPr>
          <a:lstStyle/>
          <a:p>
            <a:r>
              <a:rPr lang="en-US" b="0" i="1" dirty="0" smtClean="0">
                <a:solidFill>
                  <a:schemeClr val="tx1"/>
                </a:solidFill>
                <a:latin typeface="Arial" pitchFamily="34" charset="0"/>
                <a:cs typeface="Arial" pitchFamily="34" charset="0"/>
              </a:rPr>
              <a:t>“The majority of researchers in all disciplines have adapted readily to the widespread availability of digital content, accessible directly from their desktops.” </a:t>
            </a:r>
            <a:r>
              <a:rPr lang="en-US" sz="1600" b="0" i="1" dirty="0" smtClean="0">
                <a:solidFill>
                  <a:schemeClr val="tx1"/>
                </a:solidFill>
                <a:latin typeface="Arial" pitchFamily="34" charset="0"/>
                <a:cs typeface="Arial" pitchFamily="34" charset="0"/>
              </a:rPr>
              <a:t>(CURL, p. 23)</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Convenience over Library</a:t>
            </a:r>
            <a:endParaRPr lang="en-US" sz="3200" b="1" dirty="0">
              <a:latin typeface="Trebuchet MS" pitchFamily="34" charset="0"/>
            </a:endParaRPr>
          </a:p>
        </p:txBody>
      </p:sp>
      <p:sp>
        <p:nvSpPr>
          <p:cNvPr id="3" name="Content Placeholder 2"/>
          <p:cNvSpPr>
            <a:spLocks noGrp="1"/>
          </p:cNvSpPr>
          <p:nvPr>
            <p:ph idx="1"/>
          </p:nvPr>
        </p:nvSpPr>
        <p:spPr>
          <a:xfrm>
            <a:off x="381000" y="1905000"/>
            <a:ext cx="4797552" cy="4191000"/>
          </a:xfrm>
        </p:spPr>
        <p:txBody>
          <a:bodyPr>
            <a:noAutofit/>
          </a:bodyPr>
          <a:lstStyle/>
          <a:p>
            <a:r>
              <a:rPr lang="en-US" sz="2300" dirty="0" smtClean="0">
                <a:latin typeface="Arial" pitchFamily="34" charset="0"/>
                <a:cs typeface="Arial" pitchFamily="34" charset="0"/>
              </a:rPr>
              <a:t>Use library less since began using Internet</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Sharp fall in institution’s library visitation</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Convenience dictates choice between physical and virtual library</a:t>
            </a:r>
            <a:endParaRPr lang="en-US" sz="2300" dirty="0">
              <a:latin typeface="Arial" pitchFamily="34" charset="0"/>
              <a:cs typeface="Arial" pitchFamily="34" charset="0"/>
            </a:endParaRPr>
          </a:p>
        </p:txBody>
      </p:sp>
      <p:pic>
        <p:nvPicPr>
          <p:cNvPr id="61443" name="Picture 3" descr="\\oclc\data\OCLCResearch\Dublin\Home\hoode\My Documents\My Pictures\Microsoft Clip Organizer\j0439414.jpg"/>
          <p:cNvPicPr>
            <a:picLocks noChangeAspect="1" noChangeArrowheads="1"/>
          </p:cNvPicPr>
          <p:nvPr/>
        </p:nvPicPr>
        <p:blipFill>
          <a:blip r:embed="rId3" cstate="print"/>
          <a:srcRect/>
          <a:stretch>
            <a:fillRect/>
          </a:stretch>
        </p:blipFill>
        <p:spPr bwMode="auto">
          <a:xfrm>
            <a:off x="5638800" y="1822450"/>
            <a:ext cx="3276600" cy="42735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User </a:t>
            </a:r>
            <a:r>
              <a:rPr lang="en-US" sz="3200" b="1" dirty="0" err="1" smtClean="0">
                <a:latin typeface="Trebuchet MS" pitchFamily="34" charset="0"/>
              </a:rPr>
              <a:t>Behaviours</a:t>
            </a:r>
            <a:endParaRPr lang="en-US" sz="3200" b="1" dirty="0">
              <a:latin typeface="Trebuchet MS" pitchFamily="34" charset="0"/>
            </a:endParaRPr>
          </a:p>
        </p:txBody>
      </p:sp>
      <p:sp>
        <p:nvSpPr>
          <p:cNvPr id="3" name="Content Placeholder 2"/>
          <p:cNvSpPr>
            <a:spLocks noGrp="1"/>
          </p:cNvSpPr>
          <p:nvPr>
            <p:ph idx="1"/>
          </p:nvPr>
        </p:nvSpPr>
        <p:spPr>
          <a:xfrm>
            <a:off x="457200" y="1600200"/>
            <a:ext cx="4492752" cy="4648200"/>
          </a:xfrm>
        </p:spPr>
        <p:txBody>
          <a:bodyPr>
            <a:noAutofit/>
          </a:bodyPr>
          <a:lstStyle/>
          <a:p>
            <a:r>
              <a:rPr lang="en-US" sz="2300" dirty="0" smtClean="0">
                <a:latin typeface="Arial" pitchFamily="34" charset="0"/>
                <a:cs typeface="Arial" pitchFamily="34" charset="0"/>
              </a:rPr>
              <a:t>Very little time using content</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“Squirreling” of downloads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Prefer quick chunks of information</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Visit only a few minutes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Use basic search</a:t>
            </a:r>
          </a:p>
        </p:txBody>
      </p:sp>
      <p:pic>
        <p:nvPicPr>
          <p:cNvPr id="60418" name="Picture 2" descr="http://www.sxc.hu/pic/l/j/je/jeem/700125_41467030.jpg"/>
          <p:cNvPicPr>
            <a:picLocks noChangeAspect="1" noChangeArrowheads="1"/>
          </p:cNvPicPr>
          <p:nvPr/>
        </p:nvPicPr>
        <p:blipFill>
          <a:blip r:embed="rId3" cstate="print"/>
          <a:srcRect/>
          <a:stretch>
            <a:fillRect/>
          </a:stretch>
        </p:blipFill>
        <p:spPr bwMode="auto">
          <a:xfrm>
            <a:off x="5029200" y="2599944"/>
            <a:ext cx="3850936" cy="273405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User </a:t>
            </a:r>
            <a:r>
              <a:rPr lang="en-US" sz="3200" b="1" dirty="0" err="1" smtClean="0">
                <a:latin typeface="Trebuchet MS" pitchFamily="34" charset="0"/>
              </a:rPr>
              <a:t>Behaviours</a:t>
            </a:r>
            <a:r>
              <a:rPr lang="en-US" sz="3200" b="1" dirty="0" smtClean="0">
                <a:latin typeface="Trebuchet MS" pitchFamily="34" charset="0"/>
              </a:rPr>
              <a:t>, cont. </a:t>
            </a:r>
            <a:endParaRPr lang="en-US" sz="3200" b="1" dirty="0">
              <a:latin typeface="Trebuchet MS" pitchFamily="34" charset="0"/>
            </a:endParaRPr>
          </a:p>
        </p:txBody>
      </p:sp>
      <p:sp>
        <p:nvSpPr>
          <p:cNvPr id="3" name="Content Placeholder 2"/>
          <p:cNvSpPr>
            <a:spLocks noGrp="1"/>
          </p:cNvSpPr>
          <p:nvPr>
            <p:ph idx="1"/>
          </p:nvPr>
        </p:nvSpPr>
        <p:spPr>
          <a:xfrm>
            <a:off x="304800" y="1524000"/>
            <a:ext cx="4724400" cy="4495800"/>
          </a:xfrm>
        </p:spPr>
        <p:txBody>
          <a:bodyPr>
            <a:noAutofit/>
          </a:bodyPr>
          <a:lstStyle/>
          <a:p>
            <a:r>
              <a:rPr lang="en-US" sz="2300" dirty="0" smtClean="0">
                <a:latin typeface="Arial" pitchFamily="34" charset="0"/>
                <a:cs typeface="Arial" pitchFamily="34" charset="0"/>
              </a:rPr>
              <a:t>Use snippets from e-books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View only a few pages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Short visits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Simple searching of Google-like interfaces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Power browsing</a:t>
            </a:r>
            <a:endParaRPr lang="en-US" sz="2300" dirty="0">
              <a:latin typeface="Arial" pitchFamily="34" charset="0"/>
              <a:cs typeface="Arial" pitchFamily="34" charset="0"/>
            </a:endParaRPr>
          </a:p>
        </p:txBody>
      </p:sp>
      <p:pic>
        <p:nvPicPr>
          <p:cNvPr id="4" name="Picture 2" descr="http://www.sxc.hu/pic/l/b/bu/buzzt79/257964_1672.jpg"/>
          <p:cNvPicPr>
            <a:picLocks noChangeAspect="1" noChangeArrowheads="1"/>
          </p:cNvPicPr>
          <p:nvPr/>
        </p:nvPicPr>
        <p:blipFill>
          <a:blip r:embed="rId3" cstate="print"/>
          <a:srcRect/>
          <a:stretch>
            <a:fillRect/>
          </a:stretch>
        </p:blipFill>
        <p:spPr bwMode="auto">
          <a:xfrm>
            <a:off x="5334000" y="2590800"/>
            <a:ext cx="3657600" cy="2743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Enhanced Functionality</a:t>
            </a:r>
            <a:endParaRPr lang="en-US" sz="3200" b="1" dirty="0">
              <a:latin typeface="Trebuchet MS" pitchFamily="34" charset="0"/>
            </a:endParaRPr>
          </a:p>
        </p:txBody>
      </p:sp>
      <p:sp>
        <p:nvSpPr>
          <p:cNvPr id="3" name="Content Placeholder 2"/>
          <p:cNvSpPr>
            <a:spLocks noGrp="1"/>
          </p:cNvSpPr>
          <p:nvPr>
            <p:ph idx="1"/>
          </p:nvPr>
        </p:nvSpPr>
        <p:spPr>
          <a:xfrm>
            <a:off x="304800" y="1905000"/>
            <a:ext cx="4953000" cy="3810000"/>
          </a:xfrm>
        </p:spPr>
        <p:txBody>
          <a:bodyPr>
            <a:noAutofit/>
          </a:bodyPr>
          <a:lstStyle/>
          <a:p>
            <a:r>
              <a:rPr lang="en-US" sz="2300" dirty="0" smtClean="0">
                <a:latin typeface="Arial" pitchFamily="34" charset="0"/>
                <a:cs typeface="Arial" pitchFamily="34" charset="0"/>
              </a:rPr>
              <a:t>Re-envisioning library services and spaces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Irrelevant results </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Fear of missing items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Improve usability</a:t>
            </a:r>
          </a:p>
          <a:p>
            <a:pPr lvl="1"/>
            <a:endParaRPr lang="en-US" sz="2000" dirty="0" smtClean="0">
              <a:latin typeface="Arial" pitchFamily="34" charset="0"/>
              <a:cs typeface="Arial" pitchFamily="34" charset="0"/>
            </a:endParaRPr>
          </a:p>
          <a:p>
            <a:pPr>
              <a:buNone/>
            </a:pPr>
            <a:endParaRPr lang="en-US" dirty="0" smtClean="0"/>
          </a:p>
        </p:txBody>
      </p:sp>
      <p:pic>
        <p:nvPicPr>
          <p:cNvPr id="4" name="Picture 2" descr="http://www.sxc.hu/pic/l/k/ka/kalilo/641179_11673610.jpg"/>
          <p:cNvPicPr>
            <a:picLocks noChangeAspect="1" noChangeArrowheads="1"/>
          </p:cNvPicPr>
          <p:nvPr/>
        </p:nvPicPr>
        <p:blipFill>
          <a:blip r:embed="rId3" cstate="print"/>
          <a:srcRect/>
          <a:stretch>
            <a:fillRect/>
          </a:stretch>
        </p:blipFill>
        <p:spPr bwMode="auto">
          <a:xfrm>
            <a:off x="5486400" y="2381044"/>
            <a:ext cx="3430845" cy="287675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Enhanced Functionality, cont.	</a:t>
            </a:r>
            <a:endParaRPr lang="en-US" sz="3200" b="1" dirty="0">
              <a:latin typeface="Trebuchet MS" pitchFamily="34" charset="0"/>
            </a:endParaRPr>
          </a:p>
        </p:txBody>
      </p:sp>
      <p:sp>
        <p:nvSpPr>
          <p:cNvPr id="3" name="Content Placeholder 2"/>
          <p:cNvSpPr>
            <a:spLocks noGrp="1"/>
          </p:cNvSpPr>
          <p:nvPr>
            <p:ph idx="1"/>
          </p:nvPr>
        </p:nvSpPr>
        <p:spPr>
          <a:xfrm>
            <a:off x="381000" y="1676400"/>
            <a:ext cx="4114800" cy="4038600"/>
          </a:xfrm>
        </p:spPr>
        <p:txBody>
          <a:bodyPr>
            <a:noAutofit/>
          </a:bodyPr>
          <a:lstStyle/>
          <a:p>
            <a:r>
              <a:rPr lang="en-US" sz="2300" dirty="0" smtClean="0">
                <a:latin typeface="Arial" pitchFamily="34" charset="0"/>
                <a:cs typeface="Arial" pitchFamily="34" charset="0"/>
              </a:rPr>
              <a:t>Search results </a:t>
            </a:r>
          </a:p>
          <a:p>
            <a:pPr lvl="1"/>
            <a:r>
              <a:rPr lang="en-US" sz="2000" dirty="0" smtClean="0">
                <a:latin typeface="Arial" pitchFamily="34" charset="0"/>
                <a:cs typeface="Arial" pitchFamily="34" charset="0"/>
              </a:rPr>
              <a:t>Must be obviously relevant </a:t>
            </a:r>
          </a:p>
          <a:p>
            <a:pPr lvl="1"/>
            <a:r>
              <a:rPr lang="en-US" sz="2000" dirty="0" smtClean="0">
                <a:latin typeface="Arial" pitchFamily="34" charset="0"/>
                <a:cs typeface="Arial" pitchFamily="34" charset="0"/>
              </a:rPr>
              <a:t>Must contain helps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Advanced search options help refine searches and manage large results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Mixed reaction to social features</a:t>
            </a:r>
            <a:endParaRPr lang="en-US" sz="2300" dirty="0">
              <a:latin typeface="Arial" pitchFamily="34" charset="0"/>
              <a:cs typeface="Arial" pitchFamily="34" charset="0"/>
            </a:endParaRPr>
          </a:p>
        </p:txBody>
      </p:sp>
      <p:pic>
        <p:nvPicPr>
          <p:cNvPr id="56322" name="Picture 2" descr="http://www.sxc.hu/pic/l/s/so/sobocinski/274865_8489.jpg"/>
          <p:cNvPicPr>
            <a:picLocks noChangeAspect="1" noChangeArrowheads="1"/>
          </p:cNvPicPr>
          <p:nvPr/>
        </p:nvPicPr>
        <p:blipFill>
          <a:blip r:embed="rId3" cstate="print"/>
          <a:srcRect/>
          <a:stretch>
            <a:fillRect/>
          </a:stretch>
        </p:blipFill>
        <p:spPr bwMode="auto">
          <a:xfrm>
            <a:off x="4724400" y="2133600"/>
            <a:ext cx="4227443" cy="30384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1066800"/>
          </a:xfrm>
        </p:spPr>
        <p:txBody>
          <a:bodyPr>
            <a:normAutofit fontScale="90000"/>
          </a:bodyPr>
          <a:lstStyle/>
          <a:p>
            <a:pPr algn="l"/>
            <a:r>
              <a:rPr lang="en-US" sz="2800" b="1" dirty="0" smtClean="0">
                <a:latin typeface="Trebuchet MS" pitchFamily="34" charset="0"/>
              </a:rPr>
              <a:t>The Digital Information Seeker: </a:t>
            </a:r>
            <a:br>
              <a:rPr lang="en-US" sz="2800" b="1" dirty="0" smtClean="0">
                <a:latin typeface="Trebuchet MS" pitchFamily="34" charset="0"/>
              </a:rPr>
            </a:br>
            <a:r>
              <a:rPr lang="en-US" sz="2800" b="1" dirty="0" smtClean="0">
                <a:latin typeface="Trebuchet MS" pitchFamily="34" charset="0"/>
              </a:rPr>
              <a:t>Report of findings from selected OCLC, RIN and JISC User </a:t>
            </a:r>
            <a:r>
              <a:rPr lang="en-US" sz="2800" b="1" dirty="0" err="1" smtClean="0">
                <a:latin typeface="Trebuchet MS" pitchFamily="34" charset="0"/>
              </a:rPr>
              <a:t>Behaviour</a:t>
            </a:r>
            <a:r>
              <a:rPr lang="en-US" sz="2800" b="1" dirty="0" smtClean="0">
                <a:latin typeface="Trebuchet MS" pitchFamily="34" charset="0"/>
              </a:rPr>
              <a:t> Projects</a:t>
            </a:r>
            <a:endParaRPr lang="en-US" sz="2800" b="1" dirty="0">
              <a:latin typeface="Trebuchet MS" pitchFamily="34" charset="0"/>
            </a:endParaRPr>
          </a:p>
        </p:txBody>
      </p:sp>
      <p:sp>
        <p:nvSpPr>
          <p:cNvPr id="3" name="Content Placeholder 2"/>
          <p:cNvSpPr>
            <a:spLocks noGrp="1"/>
          </p:cNvSpPr>
          <p:nvPr>
            <p:ph idx="1"/>
          </p:nvPr>
        </p:nvSpPr>
        <p:spPr>
          <a:xfrm>
            <a:off x="457200" y="1752600"/>
            <a:ext cx="5178552" cy="4495800"/>
          </a:xfrm>
        </p:spPr>
        <p:txBody>
          <a:bodyPr>
            <a:noAutofit/>
          </a:bodyPr>
          <a:lstStyle/>
          <a:p>
            <a:r>
              <a:rPr lang="en-US" sz="2400" dirty="0" smtClean="0">
                <a:latin typeface="Arial" pitchFamily="34" charset="0"/>
                <a:cs typeface="Arial" pitchFamily="34" charset="0"/>
              </a:rPr>
              <a:t>Funded by JISC</a:t>
            </a:r>
          </a:p>
          <a:p>
            <a:r>
              <a:rPr lang="en-US" sz="2400" dirty="0" smtClean="0">
                <a:latin typeface="Arial" pitchFamily="34" charset="0"/>
                <a:cs typeface="Arial" pitchFamily="34" charset="0"/>
              </a:rPr>
              <a:t>Analysis of 12 user </a:t>
            </a:r>
            <a:r>
              <a:rPr lang="en-US" sz="2400" dirty="0" err="1" smtClean="0">
                <a:latin typeface="Arial" pitchFamily="34" charset="0"/>
                <a:cs typeface="Arial" pitchFamily="34" charset="0"/>
              </a:rPr>
              <a:t>behaviour</a:t>
            </a:r>
            <a:r>
              <a:rPr lang="en-US" sz="2400" dirty="0" smtClean="0">
                <a:latin typeface="Arial" pitchFamily="34" charset="0"/>
                <a:cs typeface="Arial" pitchFamily="34" charset="0"/>
              </a:rPr>
              <a:t> studies</a:t>
            </a:r>
          </a:p>
          <a:p>
            <a:pPr lvl="1"/>
            <a:r>
              <a:rPr lang="en-US" sz="2000" dirty="0" smtClean="0">
                <a:latin typeface="Arial" pitchFamily="34" charset="0"/>
                <a:cs typeface="Arial" pitchFamily="34" charset="0"/>
              </a:rPr>
              <a:t>Conducted in US and UK</a:t>
            </a:r>
          </a:p>
          <a:p>
            <a:pPr lvl="1"/>
            <a:r>
              <a:rPr lang="en-US" sz="2000" dirty="0" smtClean="0">
                <a:latin typeface="Arial" pitchFamily="34" charset="0"/>
                <a:cs typeface="Arial" pitchFamily="34" charset="0"/>
              </a:rPr>
              <a:t>Published within last 5 years</a:t>
            </a:r>
          </a:p>
          <a:p>
            <a:pPr lvl="1"/>
            <a:r>
              <a:rPr lang="en-US" sz="2000" dirty="0" smtClean="0">
                <a:latin typeface="Arial" pitchFamily="34" charset="0"/>
                <a:cs typeface="Arial" pitchFamily="34" charset="0"/>
              </a:rPr>
              <a:t>Synthesis</a:t>
            </a:r>
          </a:p>
          <a:p>
            <a:pPr lvl="2"/>
            <a:r>
              <a:rPr lang="en-US" sz="1800" dirty="0" smtClean="0">
                <a:latin typeface="Arial" pitchFamily="34" charset="0"/>
                <a:cs typeface="Arial" pitchFamily="34" charset="0"/>
              </a:rPr>
              <a:t>Better understand user information-seeking </a:t>
            </a:r>
            <a:r>
              <a:rPr lang="en-US" sz="1800" dirty="0" err="1" smtClean="0">
                <a:latin typeface="Arial" pitchFamily="34" charset="0"/>
                <a:cs typeface="Arial" pitchFamily="34" charset="0"/>
              </a:rPr>
              <a:t>behaviour</a:t>
            </a:r>
            <a:endParaRPr lang="en-US" sz="1800" dirty="0" smtClean="0">
              <a:latin typeface="Arial" pitchFamily="34" charset="0"/>
              <a:cs typeface="Arial" pitchFamily="34" charset="0"/>
            </a:endParaRPr>
          </a:p>
          <a:p>
            <a:pPr lvl="2"/>
            <a:r>
              <a:rPr lang="en-US" sz="1800" dirty="0" smtClean="0">
                <a:latin typeface="Arial" pitchFamily="34" charset="0"/>
                <a:cs typeface="Arial" pitchFamily="34" charset="0"/>
              </a:rPr>
              <a:t>Identify issues for development of user-focused services and systems</a:t>
            </a:r>
          </a:p>
          <a:p>
            <a:pPr lvl="2"/>
            <a:endParaRPr lang="en-US" b="1" dirty="0" smtClean="0"/>
          </a:p>
          <a:p>
            <a:pPr lvl="1"/>
            <a:endParaRPr lang="en-US" b="1" dirty="0" smtClean="0"/>
          </a:p>
          <a:p>
            <a:pPr lvl="1"/>
            <a:endParaRPr lang="en-US" b="1" dirty="0"/>
          </a:p>
        </p:txBody>
      </p:sp>
      <p:pic>
        <p:nvPicPr>
          <p:cNvPr id="4" name="Picture 5" descr="C:\Documents and Settings\mradford\Local Settings\Temporary Internet Files\Content.IE5\ATUNA1IJ\MPj04101420000[1].jpg"/>
          <p:cNvPicPr>
            <a:picLocks noChangeAspect="1" noChangeArrowheads="1"/>
          </p:cNvPicPr>
          <p:nvPr/>
        </p:nvPicPr>
        <p:blipFill>
          <a:blip r:embed="rId3" cstate="print"/>
          <a:srcRect/>
          <a:stretch>
            <a:fillRect/>
          </a:stretch>
        </p:blipFill>
        <p:spPr bwMode="auto">
          <a:xfrm>
            <a:off x="6324600" y="1939464"/>
            <a:ext cx="2612232" cy="392793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Enhanced Content</a:t>
            </a:r>
            <a:endParaRPr lang="en-US" sz="3200" b="1" dirty="0">
              <a:latin typeface="Trebuchet MS" pitchFamily="34" charset="0"/>
            </a:endParaRPr>
          </a:p>
        </p:txBody>
      </p:sp>
      <p:sp>
        <p:nvSpPr>
          <p:cNvPr id="3" name="Content Placeholder 2"/>
          <p:cNvSpPr>
            <a:spLocks noGrp="1"/>
          </p:cNvSpPr>
          <p:nvPr>
            <p:ph idx="1"/>
          </p:nvPr>
        </p:nvSpPr>
        <p:spPr>
          <a:xfrm>
            <a:off x="434977" y="1557336"/>
            <a:ext cx="7702551" cy="4691064"/>
          </a:xfrm>
        </p:spPr>
        <p:txBody>
          <a:bodyPr>
            <a:noAutofit/>
          </a:bodyPr>
          <a:lstStyle/>
          <a:p>
            <a:r>
              <a:rPr lang="en-US" sz="2700" dirty="0" smtClean="0">
                <a:latin typeface="Arial" pitchFamily="34" charset="0"/>
                <a:cs typeface="Arial" pitchFamily="34" charset="0"/>
              </a:rPr>
              <a:t>Links to online content/full text helpful </a:t>
            </a:r>
          </a:p>
          <a:p>
            <a:endParaRPr lang="en-US" sz="2700" dirty="0" smtClean="0">
              <a:latin typeface="Arial" pitchFamily="34" charset="0"/>
              <a:cs typeface="Arial" pitchFamily="34" charset="0"/>
            </a:endParaRPr>
          </a:p>
          <a:p>
            <a:r>
              <a:rPr lang="en-US" sz="2700" dirty="0" smtClean="0">
                <a:latin typeface="Arial" pitchFamily="34" charset="0"/>
                <a:cs typeface="Arial" pitchFamily="34" charset="0"/>
              </a:rPr>
              <a:t>Rely on and expect enhanced content</a:t>
            </a:r>
            <a:endParaRPr lang="en-US" sz="2700" dirty="0">
              <a:latin typeface="Arial" pitchFamily="34" charset="0"/>
              <a:cs typeface="Arial" pitchFamily="34" charset="0"/>
            </a:endParaRPr>
          </a:p>
        </p:txBody>
      </p:sp>
      <p:pic>
        <p:nvPicPr>
          <p:cNvPr id="55298" name="Picture 2" descr="\\oclc\data\OCLCResearch\Dublin\Home\hoode\My Documents\My Pictures\Microsoft Clip Organizer\j0439273.jpg"/>
          <p:cNvPicPr>
            <a:picLocks noChangeAspect="1" noChangeArrowheads="1"/>
          </p:cNvPicPr>
          <p:nvPr/>
        </p:nvPicPr>
        <p:blipFill>
          <a:blip r:embed="rId3" cstate="print"/>
          <a:srcRect/>
          <a:stretch>
            <a:fillRect/>
          </a:stretch>
        </p:blipFill>
        <p:spPr bwMode="auto">
          <a:xfrm>
            <a:off x="2667000" y="3429000"/>
            <a:ext cx="3710257" cy="278453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User Confidence</a:t>
            </a:r>
            <a:endParaRPr lang="en-US" sz="3200" b="1" dirty="0">
              <a:latin typeface="Trebuchet MS" pitchFamily="34" charset="0"/>
            </a:endParaRPr>
          </a:p>
        </p:txBody>
      </p:sp>
      <p:sp>
        <p:nvSpPr>
          <p:cNvPr id="3" name="Content Placeholder 2"/>
          <p:cNvSpPr>
            <a:spLocks noGrp="1"/>
          </p:cNvSpPr>
          <p:nvPr>
            <p:ph idx="1"/>
          </p:nvPr>
        </p:nvSpPr>
        <p:spPr>
          <a:xfrm>
            <a:off x="381001" y="1676400"/>
            <a:ext cx="4495799" cy="4419600"/>
          </a:xfrm>
        </p:spPr>
        <p:txBody>
          <a:bodyPr>
            <a:noAutofit/>
          </a:bodyPr>
          <a:lstStyle/>
          <a:p>
            <a:r>
              <a:rPr lang="en-US" sz="2400" dirty="0" smtClean="0">
                <a:latin typeface="Arial" pitchFamily="34" charset="0"/>
                <a:cs typeface="Arial" pitchFamily="34" charset="0"/>
              </a:rPr>
              <a:t>Satisfied with their search</a:t>
            </a:r>
          </a:p>
          <a:p>
            <a:pPr>
              <a:buFont typeface="Wingdings" pitchFamily="2" charset="2"/>
              <a:buChar char="q"/>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Trust results the same as results from libraries</a:t>
            </a:r>
          </a:p>
          <a:p>
            <a:pPr marL="0">
              <a:buFont typeface="Wingdings" pitchFamily="2" charset="2"/>
              <a:buChar char="q"/>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Adept at doing searches for personal needs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Self-taught but confident</a:t>
            </a:r>
          </a:p>
          <a:p>
            <a:pPr>
              <a:buNone/>
            </a:pPr>
            <a:endParaRPr lang="en-US" sz="2400" dirty="0" smtClean="0">
              <a:latin typeface="Arial" pitchFamily="34" charset="0"/>
              <a:cs typeface="Arial" pitchFamily="34" charset="0"/>
            </a:endParaRPr>
          </a:p>
          <a:p>
            <a:pPr>
              <a:buNone/>
            </a:pPr>
            <a:endParaRPr lang="en-US" sz="2400" dirty="0">
              <a:latin typeface="Arial" pitchFamily="34" charset="0"/>
              <a:cs typeface="Arial" pitchFamily="34" charset="0"/>
            </a:endParaRPr>
          </a:p>
        </p:txBody>
      </p:sp>
      <p:pic>
        <p:nvPicPr>
          <p:cNvPr id="32770" name="Picture 2" descr="\\oclc\data\OCLCResearch\Dublin\Home\hoode\My Documents\My Pictures\Microsoft Clip Organizer\j0448159.jpg"/>
          <p:cNvPicPr>
            <a:picLocks noChangeAspect="1" noChangeArrowheads="1"/>
          </p:cNvPicPr>
          <p:nvPr/>
        </p:nvPicPr>
        <p:blipFill>
          <a:blip r:embed="rId3" cstate="print"/>
          <a:srcRect/>
          <a:stretch>
            <a:fillRect/>
          </a:stretch>
        </p:blipFill>
        <p:spPr bwMode="auto">
          <a:xfrm>
            <a:off x="5105400" y="2514600"/>
            <a:ext cx="3886200" cy="25867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User Confidence, cont.</a:t>
            </a:r>
            <a:endParaRPr lang="en-US" sz="3200" dirty="0"/>
          </a:p>
        </p:txBody>
      </p:sp>
      <p:sp>
        <p:nvSpPr>
          <p:cNvPr id="3" name="Content Placeholder 2"/>
          <p:cNvSpPr>
            <a:spLocks noGrp="1"/>
          </p:cNvSpPr>
          <p:nvPr>
            <p:ph idx="1"/>
          </p:nvPr>
        </p:nvSpPr>
        <p:spPr>
          <a:xfrm>
            <a:off x="381000" y="1676400"/>
            <a:ext cx="4648200" cy="3962400"/>
          </a:xfrm>
        </p:spPr>
        <p:txBody>
          <a:bodyPr>
            <a:noAutofit/>
          </a:bodyPr>
          <a:lstStyle/>
          <a:p>
            <a:r>
              <a:rPr lang="en-US" sz="2500" dirty="0" smtClean="0">
                <a:latin typeface="Arial" pitchFamily="34" charset="0"/>
                <a:cs typeface="Arial" pitchFamily="34" charset="0"/>
              </a:rPr>
              <a:t>Big gap between performance and self-estimates</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Virtual Reference Services</a:t>
            </a:r>
          </a:p>
          <a:p>
            <a:pPr lvl="1"/>
            <a:r>
              <a:rPr lang="en-US" sz="2200" dirty="0" smtClean="0">
                <a:latin typeface="Arial" pitchFamily="34" charset="0"/>
                <a:cs typeface="Arial" pitchFamily="34" charset="0"/>
              </a:rPr>
              <a:t>Getting answer was cited most often for success</a:t>
            </a:r>
          </a:p>
          <a:p>
            <a:pPr lvl="1"/>
            <a:r>
              <a:rPr lang="en-US" sz="2200" dirty="0" smtClean="0">
                <a:latin typeface="Arial" pitchFamily="34" charset="0"/>
                <a:cs typeface="Arial" pitchFamily="34" charset="0"/>
              </a:rPr>
              <a:t>Relational and content facilitators contributing to perceptions of success</a:t>
            </a:r>
            <a:endParaRPr lang="en-US" sz="2200" dirty="0">
              <a:latin typeface="Arial" pitchFamily="34" charset="0"/>
              <a:cs typeface="Arial" pitchFamily="34" charset="0"/>
            </a:endParaRPr>
          </a:p>
        </p:txBody>
      </p:sp>
      <p:pic>
        <p:nvPicPr>
          <p:cNvPr id="4" name="Picture 1" descr="\\oclc\data\OCLCResearch\Dublin\Home\hoode\My Documents\My Pictures\Microsoft Clip Organizer\j0444136.jpg"/>
          <p:cNvPicPr>
            <a:picLocks noChangeAspect="1" noChangeArrowheads="1"/>
          </p:cNvPicPr>
          <p:nvPr/>
        </p:nvPicPr>
        <p:blipFill>
          <a:blip r:embed="rId3" cstate="print"/>
          <a:srcRect/>
          <a:stretch>
            <a:fillRect/>
          </a:stretch>
        </p:blipFill>
        <p:spPr bwMode="auto">
          <a:xfrm>
            <a:off x="5257800" y="2514600"/>
            <a:ext cx="3519698" cy="2971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Information Literacy</a:t>
            </a:r>
            <a:endParaRPr lang="en-US" sz="3200" b="1" dirty="0"/>
          </a:p>
        </p:txBody>
      </p:sp>
      <p:sp>
        <p:nvSpPr>
          <p:cNvPr id="4" name="Content Placeholder 3"/>
          <p:cNvSpPr>
            <a:spLocks noGrp="1"/>
          </p:cNvSpPr>
          <p:nvPr>
            <p:ph idx="1"/>
          </p:nvPr>
        </p:nvSpPr>
        <p:spPr>
          <a:xfrm>
            <a:off x="533400" y="1600200"/>
            <a:ext cx="5257800" cy="4572000"/>
          </a:xfrm>
        </p:spPr>
        <p:txBody>
          <a:bodyPr>
            <a:noAutofit/>
          </a:bodyPr>
          <a:lstStyle/>
          <a:p>
            <a:r>
              <a:rPr lang="en-US" sz="2300" dirty="0" smtClean="0">
                <a:latin typeface="Arial" pitchFamily="34" charset="0"/>
                <a:cs typeface="Arial" pitchFamily="34" charset="0"/>
              </a:rPr>
              <a:t>Estimate quality based on </a:t>
            </a:r>
          </a:p>
          <a:p>
            <a:pPr lvl="1"/>
            <a:r>
              <a:rPr lang="en-US" sz="2100" dirty="0" smtClean="0">
                <a:latin typeface="Arial" pitchFamily="34" charset="0"/>
                <a:cs typeface="Arial" pitchFamily="34" charset="0"/>
              </a:rPr>
              <a:t>Own knowledge </a:t>
            </a:r>
          </a:p>
          <a:p>
            <a:pPr lvl="1"/>
            <a:r>
              <a:rPr lang="en-US" sz="2100" dirty="0" smtClean="0">
                <a:latin typeface="Arial" pitchFamily="34" charset="0"/>
                <a:cs typeface="Arial" pitchFamily="34" charset="0"/>
              </a:rPr>
              <a:t>Common sense</a:t>
            </a:r>
          </a:p>
          <a:p>
            <a:pPr lvl="1"/>
            <a:r>
              <a:rPr lang="en-US" sz="2100" dirty="0" smtClean="0">
                <a:latin typeface="Arial" pitchFamily="34" charset="0"/>
                <a:cs typeface="Arial" pitchFamily="34" charset="0"/>
              </a:rPr>
              <a:t>Institutional reputation </a:t>
            </a:r>
          </a:p>
          <a:p>
            <a:pPr lvl="1"/>
            <a:r>
              <a:rPr lang="en-US" sz="2100" dirty="0" smtClean="0">
                <a:latin typeface="Arial" pitchFamily="34" charset="0"/>
                <a:cs typeface="Arial" pitchFamily="34" charset="0"/>
              </a:rPr>
              <a:t>Cross-checking with other websites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Acknowledge value of databases and other online sources</a:t>
            </a:r>
          </a:p>
        </p:txBody>
      </p:sp>
      <p:pic>
        <p:nvPicPr>
          <p:cNvPr id="2050" name="Picture 2" descr="\\oclc\data\OCLCResearch\Dublin\Home\hoode\My Documents\My Pictures\Microsoft Clip Organizer\j0442237.jpg"/>
          <p:cNvPicPr>
            <a:picLocks noChangeAspect="1" noChangeArrowheads="1"/>
          </p:cNvPicPr>
          <p:nvPr/>
        </p:nvPicPr>
        <p:blipFill>
          <a:blip r:embed="rId3" cstate="print"/>
          <a:srcRect/>
          <a:stretch>
            <a:fillRect/>
          </a:stretch>
        </p:blipFill>
        <p:spPr bwMode="auto">
          <a:xfrm>
            <a:off x="5847081" y="1524000"/>
            <a:ext cx="3068319" cy="4038600"/>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Information Literacy, cont.</a:t>
            </a:r>
            <a:endParaRPr lang="en-US" sz="3200" b="1" dirty="0">
              <a:latin typeface="Trebuchet MS" pitchFamily="34" charset="0"/>
            </a:endParaRPr>
          </a:p>
        </p:txBody>
      </p:sp>
      <p:sp>
        <p:nvSpPr>
          <p:cNvPr id="3" name="Content Placeholder 2"/>
          <p:cNvSpPr>
            <a:spLocks noGrp="1"/>
          </p:cNvSpPr>
          <p:nvPr>
            <p:ph idx="1"/>
          </p:nvPr>
        </p:nvSpPr>
        <p:spPr>
          <a:xfrm>
            <a:off x="381000" y="1371600"/>
            <a:ext cx="5638800" cy="4953000"/>
          </a:xfrm>
        </p:spPr>
        <p:txBody>
          <a:bodyPr>
            <a:noAutofit/>
          </a:bodyPr>
          <a:lstStyle/>
          <a:p>
            <a:r>
              <a:rPr lang="en-US" sz="2300" dirty="0" smtClean="0">
                <a:latin typeface="Arial" pitchFamily="34" charset="0"/>
                <a:cs typeface="Arial" pitchFamily="34" charset="0"/>
              </a:rPr>
              <a:t>Refine large result list</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Low awareness of OA issues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Not expert searchers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Spend little time evaluating search results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Do not find library resources intuitive</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Teachers not passing literacy skills  to pupils</a:t>
            </a:r>
          </a:p>
        </p:txBody>
      </p:sp>
      <p:pic>
        <p:nvPicPr>
          <p:cNvPr id="3075" name="Picture 3" descr="\\oclc\data\OCLCResearch\Dublin\Home\hoode\My Documents\My Pictures\Microsoft Clip Organizer\j0289338.jpg"/>
          <p:cNvPicPr>
            <a:picLocks noChangeAspect="1" noChangeArrowheads="1"/>
          </p:cNvPicPr>
          <p:nvPr/>
        </p:nvPicPr>
        <p:blipFill>
          <a:blip r:embed="rId3" cstate="print"/>
          <a:srcRect l="12891" r="30859"/>
          <a:stretch>
            <a:fillRect/>
          </a:stretch>
        </p:blipFill>
        <p:spPr bwMode="auto">
          <a:xfrm>
            <a:off x="6192343" y="2057400"/>
            <a:ext cx="2799257" cy="3276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Information Literacy, cont.</a:t>
            </a:r>
            <a:endParaRPr lang="en-US" sz="3200" b="1" dirty="0">
              <a:latin typeface="Trebuchet MS" pitchFamily="34" charset="0"/>
            </a:endParaRPr>
          </a:p>
        </p:txBody>
      </p:sp>
      <p:sp>
        <p:nvSpPr>
          <p:cNvPr id="3" name="Content Placeholder 2"/>
          <p:cNvSpPr>
            <a:spLocks noGrp="1"/>
          </p:cNvSpPr>
          <p:nvPr>
            <p:ph idx="1"/>
          </p:nvPr>
        </p:nvSpPr>
        <p:spPr>
          <a:xfrm>
            <a:off x="228600" y="1524000"/>
            <a:ext cx="5178552" cy="4572000"/>
          </a:xfrm>
        </p:spPr>
        <p:txBody>
          <a:bodyPr>
            <a:noAutofit/>
          </a:bodyPr>
          <a:lstStyle/>
          <a:p>
            <a:r>
              <a:rPr lang="en-US" sz="2300" dirty="0" smtClean="0">
                <a:latin typeface="Arial" pitchFamily="34" charset="0"/>
                <a:cs typeface="Arial" pitchFamily="34" charset="0"/>
              </a:rPr>
              <a:t>Assess content based on relevance to assignment</a:t>
            </a:r>
          </a:p>
          <a:p>
            <a:endParaRPr lang="en-US" sz="1600" dirty="0" smtClean="0">
              <a:latin typeface="Arial" pitchFamily="34" charset="0"/>
              <a:cs typeface="Arial" pitchFamily="34" charset="0"/>
            </a:endParaRPr>
          </a:p>
          <a:p>
            <a:r>
              <a:rPr lang="en-US" sz="2300" dirty="0" smtClean="0">
                <a:latin typeface="Arial" pitchFamily="34" charset="0"/>
                <a:cs typeface="Arial" pitchFamily="34" charset="0"/>
              </a:rPr>
              <a:t>Aware of difference between formal research &amp; basic internet content</a:t>
            </a:r>
          </a:p>
          <a:p>
            <a:endParaRPr lang="en-US" sz="1600" dirty="0" smtClean="0">
              <a:latin typeface="Arial" pitchFamily="34" charset="0"/>
              <a:cs typeface="Arial" pitchFamily="34" charset="0"/>
            </a:endParaRPr>
          </a:p>
          <a:p>
            <a:r>
              <a:rPr lang="en-US" sz="2300" dirty="0" smtClean="0">
                <a:latin typeface="Arial" pitchFamily="34" charset="0"/>
                <a:cs typeface="Arial" pitchFamily="34" charset="0"/>
              </a:rPr>
              <a:t>Lack information literacy skills</a:t>
            </a:r>
          </a:p>
          <a:p>
            <a:pPr lvl="1"/>
            <a:r>
              <a:rPr lang="en-US" sz="2000" dirty="0" smtClean="0">
                <a:latin typeface="Arial" pitchFamily="34" charset="0"/>
                <a:cs typeface="Arial" pitchFamily="34" charset="0"/>
              </a:rPr>
              <a:t>Not kept pace with digital literacy</a:t>
            </a:r>
          </a:p>
          <a:p>
            <a:endParaRPr lang="en-US" sz="1600" dirty="0" smtClean="0">
              <a:latin typeface="Arial" pitchFamily="34" charset="0"/>
              <a:cs typeface="Arial" pitchFamily="34" charset="0"/>
            </a:endParaRPr>
          </a:p>
          <a:p>
            <a:r>
              <a:rPr lang="en-US" sz="2300" dirty="0" smtClean="0">
                <a:latin typeface="Arial" pitchFamily="34" charset="0"/>
                <a:cs typeface="Arial" pitchFamily="34" charset="0"/>
              </a:rPr>
              <a:t>Increased use of quality resources with higher level information literacy &amp; domain knowledge</a:t>
            </a:r>
            <a:endParaRPr lang="en-US" sz="2300" dirty="0">
              <a:latin typeface="Arial" pitchFamily="34" charset="0"/>
              <a:cs typeface="Arial" pitchFamily="34" charset="0"/>
            </a:endParaRPr>
          </a:p>
        </p:txBody>
      </p:sp>
      <p:pic>
        <p:nvPicPr>
          <p:cNvPr id="4" name="Picture 3" descr="\\oclc\data\OCLCResearch\Dublin\Home\hoode\My Documents\My Pictures\Microsoft Clip Organizer\j0442704.jpg"/>
          <p:cNvPicPr>
            <a:picLocks noChangeAspect="1" noChangeArrowheads="1"/>
          </p:cNvPicPr>
          <p:nvPr/>
        </p:nvPicPr>
        <p:blipFill>
          <a:blip r:embed="rId3" cstate="print"/>
          <a:srcRect/>
          <a:stretch>
            <a:fillRect/>
          </a:stretch>
        </p:blipFill>
        <p:spPr bwMode="auto">
          <a:xfrm>
            <a:off x="5696156" y="2514600"/>
            <a:ext cx="3295444" cy="2667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Metadata</a:t>
            </a:r>
            <a:endParaRPr lang="en-US" sz="3200" b="1" dirty="0">
              <a:latin typeface="Trebuchet MS" pitchFamily="34" charset="0"/>
            </a:endParaRPr>
          </a:p>
        </p:txBody>
      </p:sp>
      <p:sp>
        <p:nvSpPr>
          <p:cNvPr id="3" name="Content Placeholder 2"/>
          <p:cNvSpPr>
            <a:spLocks noGrp="1"/>
          </p:cNvSpPr>
          <p:nvPr>
            <p:ph idx="1"/>
          </p:nvPr>
        </p:nvSpPr>
        <p:spPr>
          <a:xfrm>
            <a:off x="381000" y="1752600"/>
            <a:ext cx="5181600" cy="4495800"/>
          </a:xfrm>
        </p:spPr>
        <p:txBody>
          <a:bodyPr>
            <a:noAutofit/>
          </a:bodyPr>
          <a:lstStyle/>
          <a:p>
            <a:r>
              <a:rPr lang="en-US" sz="2300" dirty="0" smtClean="0">
                <a:latin typeface="Arial" pitchFamily="34" charset="0"/>
                <a:cs typeface="Arial" pitchFamily="34" charset="0"/>
              </a:rPr>
              <a:t>Satisfactory information search</a:t>
            </a:r>
          </a:p>
          <a:p>
            <a:pPr lvl="1"/>
            <a:r>
              <a:rPr lang="en-US" sz="1800" dirty="0" smtClean="0">
                <a:latin typeface="Arial" pitchFamily="34" charset="0"/>
                <a:cs typeface="Arial" pitchFamily="34" charset="0"/>
              </a:rPr>
              <a:t>Quality of information</a:t>
            </a:r>
          </a:p>
          <a:p>
            <a:pPr lvl="1"/>
            <a:r>
              <a:rPr lang="en-US" sz="1800" dirty="0" smtClean="0">
                <a:latin typeface="Arial" pitchFamily="34" charset="0"/>
                <a:cs typeface="Arial" pitchFamily="34" charset="0"/>
              </a:rPr>
              <a:t>“Worthwhile” information</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Quality metadata essential for discovery</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Inadequately catalogued resources result in underuse</a:t>
            </a:r>
            <a:endParaRPr lang="en-US" sz="2300" dirty="0">
              <a:latin typeface="Arial" pitchFamily="34" charset="0"/>
              <a:cs typeface="Arial" pitchFamily="34" charset="0"/>
            </a:endParaRPr>
          </a:p>
        </p:txBody>
      </p:sp>
      <p:pic>
        <p:nvPicPr>
          <p:cNvPr id="49154" name="Picture 2" descr="http://www.sxc.hu/pic/l/v/vx/vxdigital/49683_8437.jpg"/>
          <p:cNvPicPr>
            <a:picLocks noChangeAspect="1" noChangeArrowheads="1"/>
          </p:cNvPicPr>
          <p:nvPr/>
        </p:nvPicPr>
        <p:blipFill>
          <a:blip r:embed="rId3" cstate="print"/>
          <a:srcRect/>
          <a:stretch>
            <a:fillRect/>
          </a:stretch>
        </p:blipFill>
        <p:spPr bwMode="auto">
          <a:xfrm>
            <a:off x="6019800" y="1981200"/>
            <a:ext cx="2971800" cy="4064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Metadata, cont.</a:t>
            </a:r>
            <a:endParaRPr lang="en-US" sz="3200" b="1" dirty="0">
              <a:latin typeface="Trebuchet MS" pitchFamily="34" charset="0"/>
            </a:endParaRPr>
          </a:p>
        </p:txBody>
      </p:sp>
      <p:sp>
        <p:nvSpPr>
          <p:cNvPr id="3" name="Content Placeholder 2"/>
          <p:cNvSpPr>
            <a:spLocks noGrp="1"/>
          </p:cNvSpPr>
          <p:nvPr>
            <p:ph idx="1"/>
          </p:nvPr>
        </p:nvSpPr>
        <p:spPr/>
        <p:txBody>
          <a:bodyPr>
            <a:noAutofit/>
          </a:bodyPr>
          <a:lstStyle/>
          <a:p>
            <a:r>
              <a:rPr lang="en-US" sz="2500" dirty="0" smtClean="0">
                <a:latin typeface="Arial" pitchFamily="34" charset="0"/>
                <a:cs typeface="Arial" pitchFamily="34" charset="0"/>
              </a:rPr>
              <a:t>Library ownership of sources essential data element</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Differences exist between the catalogue data quality priorities of users and librarians</a:t>
            </a:r>
            <a:endParaRPr lang="en-US" sz="2500" dirty="0">
              <a:latin typeface="Arial" pitchFamily="34" charset="0"/>
              <a:cs typeface="Arial" pitchFamily="34" charset="0"/>
            </a:endParaRPr>
          </a:p>
        </p:txBody>
      </p:sp>
      <p:pic>
        <p:nvPicPr>
          <p:cNvPr id="47106" name="Picture 2" descr="http://www.sxc.hu/pic/l/m/mm/mmagallan/247564_2041.jpg"/>
          <p:cNvPicPr>
            <a:picLocks noChangeAspect="1" noChangeArrowheads="1"/>
          </p:cNvPicPr>
          <p:nvPr/>
        </p:nvPicPr>
        <p:blipFill>
          <a:blip r:embed="rId3" cstate="print"/>
          <a:srcRect t="20779"/>
          <a:stretch>
            <a:fillRect/>
          </a:stretch>
        </p:blipFill>
        <p:spPr bwMode="auto">
          <a:xfrm>
            <a:off x="4089401" y="3962400"/>
            <a:ext cx="3911599" cy="23241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a:t>
            </a:r>
            <a:br>
              <a:rPr lang="en-US" sz="3200" b="1" dirty="0" smtClean="0">
                <a:latin typeface="Trebuchet MS" pitchFamily="34" charset="0"/>
              </a:rPr>
            </a:br>
            <a:r>
              <a:rPr lang="en-US" sz="3200" b="1" dirty="0" smtClean="0">
                <a:latin typeface="Trebuchet MS" pitchFamily="34" charset="0"/>
              </a:rPr>
              <a:t>Digital Content</a:t>
            </a:r>
            <a:endParaRPr lang="en-US" sz="3200" b="1" dirty="0">
              <a:latin typeface="Trebuchet MS" pitchFamily="34" charset="0"/>
            </a:endParaRPr>
          </a:p>
        </p:txBody>
      </p:sp>
      <p:sp>
        <p:nvSpPr>
          <p:cNvPr id="3" name="Content Placeholder 2"/>
          <p:cNvSpPr>
            <a:spLocks noGrp="1"/>
          </p:cNvSpPr>
          <p:nvPr>
            <p:ph idx="1"/>
          </p:nvPr>
        </p:nvSpPr>
        <p:spPr>
          <a:xfrm>
            <a:off x="381000" y="1981200"/>
            <a:ext cx="4645152" cy="4191000"/>
          </a:xfrm>
        </p:spPr>
        <p:txBody>
          <a:bodyPr>
            <a:noAutofit/>
          </a:bodyPr>
          <a:lstStyle/>
          <a:p>
            <a:r>
              <a:rPr lang="en-US" sz="2300" dirty="0" smtClean="0">
                <a:latin typeface="Arial" pitchFamily="34" charset="0"/>
                <a:cs typeface="Arial" pitchFamily="34" charset="0"/>
              </a:rPr>
              <a:t>Desire more digitized sources, including older literature, sheet music, art images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Prefer to have everything available in digital form</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Libraries key player in e-book market</a:t>
            </a:r>
            <a:endParaRPr lang="en-US" sz="2300" dirty="0">
              <a:latin typeface="Arial" pitchFamily="34" charset="0"/>
              <a:cs typeface="Arial" pitchFamily="34" charset="0"/>
            </a:endParaRPr>
          </a:p>
        </p:txBody>
      </p:sp>
      <p:pic>
        <p:nvPicPr>
          <p:cNvPr id="43010" name="Picture 2" descr="http://www.sxc.hu/pic/l/y/ye/yejunkim/1021419_57648127.jpg"/>
          <p:cNvPicPr>
            <a:picLocks noChangeAspect="1" noChangeArrowheads="1"/>
          </p:cNvPicPr>
          <p:nvPr/>
        </p:nvPicPr>
        <p:blipFill>
          <a:blip r:embed="rId3" cstate="print"/>
          <a:srcRect/>
          <a:stretch>
            <a:fillRect/>
          </a:stretch>
        </p:blipFill>
        <p:spPr bwMode="auto">
          <a:xfrm>
            <a:off x="5357008" y="2057400"/>
            <a:ext cx="3635408" cy="3810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a:t>
            </a:r>
            <a:br>
              <a:rPr lang="en-US" sz="3200" b="1" dirty="0" smtClean="0">
                <a:latin typeface="Trebuchet MS" pitchFamily="34" charset="0"/>
              </a:rPr>
            </a:br>
            <a:r>
              <a:rPr lang="en-US" sz="3200" b="1" dirty="0" smtClean="0">
                <a:latin typeface="Trebuchet MS" pitchFamily="34" charset="0"/>
              </a:rPr>
              <a:t>Library as Place	</a:t>
            </a:r>
            <a:endParaRPr lang="en-US" sz="3200" b="1" dirty="0">
              <a:latin typeface="Trebuchet MS" pitchFamily="34" charset="0"/>
            </a:endParaRPr>
          </a:p>
        </p:txBody>
      </p:sp>
      <p:sp>
        <p:nvSpPr>
          <p:cNvPr id="3" name="Content Placeholder 2"/>
          <p:cNvSpPr>
            <a:spLocks noGrp="1"/>
          </p:cNvSpPr>
          <p:nvPr>
            <p:ph idx="1"/>
          </p:nvPr>
        </p:nvSpPr>
        <p:spPr>
          <a:xfrm>
            <a:off x="533400" y="1905000"/>
            <a:ext cx="5181600" cy="3200400"/>
          </a:xfrm>
        </p:spPr>
        <p:txBody>
          <a:bodyPr>
            <a:noAutofit/>
          </a:bodyPr>
          <a:lstStyle/>
          <a:p>
            <a:r>
              <a:rPr lang="en-US" sz="2500" dirty="0" smtClean="0">
                <a:latin typeface="Arial" pitchFamily="34" charset="0"/>
                <a:cs typeface="Arial" pitchFamily="34" charset="0"/>
              </a:rPr>
              <a:t>Libraries = Books</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Value library as space - Browsing</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Homework/study most common library activity</a:t>
            </a:r>
          </a:p>
          <a:p>
            <a:endParaRPr lang="en-US" sz="2500" dirty="0" smtClean="0">
              <a:latin typeface="Arial" pitchFamily="34" charset="0"/>
              <a:cs typeface="Arial" pitchFamily="34" charset="0"/>
            </a:endParaRPr>
          </a:p>
        </p:txBody>
      </p:sp>
      <p:pic>
        <p:nvPicPr>
          <p:cNvPr id="4" name="Picture 2" descr="http://www.sxc.hu/pic/l/d/dr/dreegez/437783_66076200.jpg"/>
          <p:cNvPicPr>
            <a:picLocks noChangeAspect="1" noChangeArrowheads="1"/>
          </p:cNvPicPr>
          <p:nvPr/>
        </p:nvPicPr>
        <p:blipFill>
          <a:blip r:embed="rId3" cstate="print"/>
          <a:srcRect/>
          <a:stretch>
            <a:fillRect/>
          </a:stretch>
        </p:blipFill>
        <p:spPr bwMode="auto">
          <a:xfrm>
            <a:off x="6038585" y="1795085"/>
            <a:ext cx="2953015" cy="422471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Disciplinary Differences</a:t>
            </a:r>
            <a:endParaRPr lang="en-US" sz="3200" b="1" dirty="0">
              <a:latin typeface="Trebuchet MS" pitchFamily="34" charset="0"/>
            </a:endParaRPr>
          </a:p>
        </p:txBody>
      </p:sp>
      <p:sp>
        <p:nvSpPr>
          <p:cNvPr id="3" name="Content Placeholder 2"/>
          <p:cNvSpPr>
            <a:spLocks noGrp="1"/>
          </p:cNvSpPr>
          <p:nvPr>
            <p:ph idx="1"/>
          </p:nvPr>
        </p:nvSpPr>
        <p:spPr>
          <a:xfrm>
            <a:off x="381000" y="1600200"/>
            <a:ext cx="4800600" cy="4648200"/>
          </a:xfrm>
        </p:spPr>
        <p:txBody>
          <a:bodyPr>
            <a:normAutofit fontScale="70000" lnSpcReduction="20000"/>
          </a:bodyPr>
          <a:lstStyle/>
          <a:p>
            <a:r>
              <a:rPr lang="en-US" sz="2300" dirty="0" smtClean="0">
                <a:latin typeface="Arial" pitchFamily="34" charset="0"/>
                <a:cs typeface="Arial" pitchFamily="34" charset="0"/>
              </a:rPr>
              <a:t>Disciplinary differences exist</a:t>
            </a:r>
          </a:p>
          <a:p>
            <a:pPr lvl="1"/>
            <a:r>
              <a:rPr lang="en-US" sz="2100" dirty="0" smtClean="0">
                <a:latin typeface="Arial" pitchFamily="34" charset="0"/>
                <a:cs typeface="Arial" pitchFamily="34" charset="0"/>
              </a:rPr>
              <a:t>Similarities “more striking than the differences”</a:t>
            </a:r>
          </a:p>
          <a:p>
            <a:pPr lvl="1"/>
            <a:endParaRPr lang="en-US" sz="2100" dirty="0" smtClean="0">
              <a:latin typeface="Arial" pitchFamily="34" charset="0"/>
              <a:cs typeface="Arial" pitchFamily="34" charset="0"/>
            </a:endParaRPr>
          </a:p>
          <a:p>
            <a:r>
              <a:rPr lang="en-US" sz="2300" dirty="0" smtClean="0">
                <a:latin typeface="Arial" pitchFamily="34" charset="0"/>
                <a:cs typeface="Arial" pitchFamily="34" charset="0"/>
              </a:rPr>
              <a:t>D2D services</a:t>
            </a:r>
          </a:p>
          <a:p>
            <a:pPr lvl="1"/>
            <a:r>
              <a:rPr lang="en-US" sz="2100" dirty="0" smtClean="0">
                <a:latin typeface="Arial" pitchFamily="34" charset="0"/>
                <a:cs typeface="Arial" pitchFamily="34" charset="0"/>
              </a:rPr>
              <a:t>Sciences most satisfied</a:t>
            </a:r>
          </a:p>
          <a:p>
            <a:pPr lvl="1"/>
            <a:r>
              <a:rPr lang="en-US" sz="2100" dirty="0" smtClean="0">
                <a:latin typeface="Arial" pitchFamily="34" charset="0"/>
                <a:cs typeface="Arial" pitchFamily="34" charset="0"/>
              </a:rPr>
              <a:t>Social Sciences &amp; Arts &amp; Humanities have serious gaps</a:t>
            </a:r>
          </a:p>
          <a:p>
            <a:pPr lvl="2"/>
            <a:r>
              <a:rPr lang="en-US" sz="1800" dirty="0" smtClean="0">
                <a:latin typeface="Arial" pitchFamily="34" charset="0"/>
                <a:cs typeface="Arial" pitchFamily="34" charset="0"/>
              </a:rPr>
              <a:t>Foreign language materials</a:t>
            </a:r>
          </a:p>
          <a:p>
            <a:pPr lvl="2"/>
            <a:r>
              <a:rPr lang="en-US" sz="1800" dirty="0" smtClean="0">
                <a:latin typeface="Arial" pitchFamily="34" charset="0"/>
                <a:cs typeface="Arial" pitchFamily="34" charset="0"/>
              </a:rPr>
              <a:t>Multi-author collections</a:t>
            </a:r>
          </a:p>
          <a:p>
            <a:pPr lvl="2"/>
            <a:r>
              <a:rPr lang="en-US" sz="1800" dirty="0" smtClean="0">
                <a:latin typeface="Arial" pitchFamily="34" charset="0"/>
                <a:cs typeface="Arial" pitchFamily="34" charset="0"/>
              </a:rPr>
              <a:t>Journal back files</a:t>
            </a:r>
          </a:p>
          <a:p>
            <a:pPr lvl="2"/>
            <a:r>
              <a:rPr lang="en-US" sz="1800" dirty="0" smtClean="0">
                <a:latin typeface="Arial" pitchFamily="34" charset="0"/>
                <a:cs typeface="Arial" pitchFamily="34" charset="0"/>
              </a:rPr>
              <a:t>Lack of specialist search engines</a:t>
            </a:r>
          </a:p>
          <a:p>
            <a:endParaRPr lang="en-US" sz="2300" dirty="0" smtClean="0">
              <a:latin typeface="Arial" pitchFamily="34" charset="0"/>
              <a:cs typeface="Arial" pitchFamily="34" charset="0"/>
            </a:endParaRPr>
          </a:p>
          <a:p>
            <a:r>
              <a:rPr lang="en-US" sz="2300" dirty="0" err="1" smtClean="0">
                <a:latin typeface="Arial" pitchFamily="34" charset="0"/>
                <a:cs typeface="Arial" pitchFamily="34" charset="0"/>
              </a:rPr>
              <a:t>Behaviours</a:t>
            </a:r>
            <a:r>
              <a:rPr lang="en-US" sz="2300" dirty="0" smtClean="0">
                <a:latin typeface="Arial" pitchFamily="34" charset="0"/>
                <a:cs typeface="Arial" pitchFamily="34" charset="0"/>
              </a:rPr>
              <a:t> vary by discipline</a:t>
            </a:r>
          </a:p>
          <a:p>
            <a:pPr lvl="1"/>
            <a:r>
              <a:rPr lang="en-US" sz="2100" dirty="0" smtClean="0">
                <a:latin typeface="Arial" pitchFamily="34" charset="0"/>
                <a:cs typeface="Arial" pitchFamily="34" charset="0"/>
              </a:rPr>
              <a:t>Historians more likely to use Google &amp; publisher platform search tools than life sciences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E-book use varies by discipline</a:t>
            </a:r>
          </a:p>
          <a:p>
            <a:pPr lvl="1"/>
            <a:r>
              <a:rPr lang="en-US" sz="2000" dirty="0" smtClean="0">
                <a:latin typeface="Arial" pitchFamily="34" charset="0"/>
                <a:cs typeface="Arial" pitchFamily="34" charset="0"/>
              </a:rPr>
              <a:t>Higher user in business than engineering</a:t>
            </a:r>
          </a:p>
          <a:p>
            <a:endParaRPr lang="en-US" dirty="0">
              <a:latin typeface="Arial" pitchFamily="34" charset="0"/>
              <a:cs typeface="Arial" pitchFamily="34" charset="0"/>
            </a:endParaRPr>
          </a:p>
        </p:txBody>
      </p:sp>
      <p:pic>
        <p:nvPicPr>
          <p:cNvPr id="51202" name="Picture 2" descr="http://www.sxc.hu/pic/l/u/ug/ugaldew/537907_94341228.jpg"/>
          <p:cNvPicPr>
            <a:picLocks noChangeAspect="1" noChangeArrowheads="1"/>
          </p:cNvPicPr>
          <p:nvPr/>
        </p:nvPicPr>
        <p:blipFill>
          <a:blip r:embed="rId3" cstate="print"/>
          <a:srcRect/>
          <a:stretch>
            <a:fillRect/>
          </a:stretch>
        </p:blipFill>
        <p:spPr bwMode="auto">
          <a:xfrm>
            <a:off x="5384085" y="2590800"/>
            <a:ext cx="3531315" cy="228884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Library as Place, cont.</a:t>
            </a:r>
            <a:endParaRPr lang="en-US" sz="3200" b="1" dirty="0">
              <a:latin typeface="Trebuchet MS" pitchFamily="34" charset="0"/>
            </a:endParaRPr>
          </a:p>
        </p:txBody>
      </p:sp>
      <p:sp>
        <p:nvSpPr>
          <p:cNvPr id="3" name="Content Placeholder 2"/>
          <p:cNvSpPr>
            <a:spLocks noGrp="1"/>
          </p:cNvSpPr>
          <p:nvPr>
            <p:ph idx="1"/>
          </p:nvPr>
        </p:nvSpPr>
        <p:spPr>
          <a:xfrm>
            <a:off x="457200" y="2743200"/>
            <a:ext cx="4111752" cy="2133600"/>
          </a:xfrm>
        </p:spPr>
        <p:txBody>
          <a:bodyPr>
            <a:noAutofit/>
          </a:bodyPr>
          <a:lstStyle/>
          <a:p>
            <a:r>
              <a:rPr lang="en-US" sz="2500" dirty="0" smtClean="0">
                <a:latin typeface="Arial" pitchFamily="34" charset="0"/>
                <a:cs typeface="Arial" pitchFamily="34" charset="0"/>
              </a:rPr>
              <a:t>Researchers stress importance of library</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Satisfied when visit library</a:t>
            </a:r>
            <a:endParaRPr lang="en-US" sz="2500" dirty="0">
              <a:latin typeface="Arial" pitchFamily="34" charset="0"/>
              <a:cs typeface="Arial" pitchFamily="34" charset="0"/>
            </a:endParaRPr>
          </a:p>
        </p:txBody>
      </p:sp>
      <p:pic>
        <p:nvPicPr>
          <p:cNvPr id="40961" name="Picture 1" descr="\\oclc\data\OCLCResearch\Dublin\Home\hoode\My Documents\My Pictures\Microsoft Clip Organizer\CGEE.jpg"/>
          <p:cNvPicPr>
            <a:picLocks noChangeAspect="1" noChangeArrowheads="1"/>
          </p:cNvPicPr>
          <p:nvPr/>
        </p:nvPicPr>
        <p:blipFill>
          <a:blip r:embed="rId3" cstate="print"/>
          <a:srcRect/>
          <a:stretch>
            <a:fillRect/>
          </a:stretch>
        </p:blipFill>
        <p:spPr bwMode="auto">
          <a:xfrm>
            <a:off x="4800600" y="1822450"/>
            <a:ext cx="4114800" cy="42735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Human Resources</a:t>
            </a:r>
            <a:endParaRPr lang="en-US" sz="3200" b="1" dirty="0">
              <a:latin typeface="Trebuchet MS" pitchFamily="34" charset="0"/>
            </a:endParaRPr>
          </a:p>
        </p:txBody>
      </p:sp>
      <p:sp>
        <p:nvSpPr>
          <p:cNvPr id="3" name="Content Placeholder 2"/>
          <p:cNvSpPr>
            <a:spLocks noGrp="1"/>
          </p:cNvSpPr>
          <p:nvPr>
            <p:ph idx="1"/>
          </p:nvPr>
        </p:nvSpPr>
        <p:spPr>
          <a:xfrm>
            <a:off x="381000" y="1905000"/>
            <a:ext cx="4492752" cy="2743200"/>
          </a:xfrm>
        </p:spPr>
        <p:txBody>
          <a:bodyPr>
            <a:normAutofit/>
          </a:bodyPr>
          <a:lstStyle/>
          <a:p>
            <a:r>
              <a:rPr lang="en-US" sz="2500" dirty="0" smtClean="0">
                <a:latin typeface="Arial" pitchFamily="34" charset="0"/>
                <a:cs typeface="Arial" pitchFamily="34" charset="0"/>
              </a:rPr>
              <a:t>Human resources important</a:t>
            </a:r>
          </a:p>
          <a:p>
            <a:pPr lvl="1"/>
            <a:r>
              <a:rPr lang="en-US" sz="2300" dirty="0" smtClean="0">
                <a:latin typeface="Arial" pitchFamily="34" charset="0"/>
                <a:cs typeface="Arial" pitchFamily="34" charset="0"/>
              </a:rPr>
              <a:t>Family</a:t>
            </a:r>
          </a:p>
          <a:p>
            <a:pPr lvl="1"/>
            <a:r>
              <a:rPr lang="en-US" sz="2300" dirty="0" smtClean="0">
                <a:latin typeface="Arial" pitchFamily="34" charset="0"/>
                <a:cs typeface="Arial" pitchFamily="34" charset="0"/>
              </a:rPr>
              <a:t>Friends </a:t>
            </a:r>
          </a:p>
          <a:p>
            <a:pPr lvl="1"/>
            <a:r>
              <a:rPr lang="en-US" sz="2300" dirty="0" smtClean="0">
                <a:latin typeface="Arial" pitchFamily="34" charset="0"/>
                <a:cs typeface="Arial" pitchFamily="34" charset="0"/>
              </a:rPr>
              <a:t>Colleagues</a:t>
            </a:r>
          </a:p>
          <a:p>
            <a:pPr lvl="1"/>
            <a:r>
              <a:rPr lang="en-US" sz="2300" dirty="0" smtClean="0">
                <a:latin typeface="Arial" pitchFamily="34" charset="0"/>
                <a:cs typeface="Arial" pitchFamily="34" charset="0"/>
              </a:rPr>
              <a:t>Teachers/Professors </a:t>
            </a:r>
          </a:p>
        </p:txBody>
      </p:sp>
      <p:pic>
        <p:nvPicPr>
          <p:cNvPr id="39937" name="Picture 1" descr="\\oclc\data\OCLCResearch\Dublin\Home\hoode\My Documents\My Pictures\Microsoft Clip Organizer\j0439500.jpg"/>
          <p:cNvPicPr>
            <a:picLocks noChangeAspect="1" noChangeArrowheads="1"/>
          </p:cNvPicPr>
          <p:nvPr/>
        </p:nvPicPr>
        <p:blipFill>
          <a:blip r:embed="rId3" cstate="print"/>
          <a:srcRect/>
          <a:stretch>
            <a:fillRect/>
          </a:stretch>
        </p:blipFill>
        <p:spPr bwMode="auto">
          <a:xfrm>
            <a:off x="5118276" y="2286000"/>
            <a:ext cx="3873324" cy="27743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No Consensus:</a:t>
            </a:r>
            <a:br>
              <a:rPr lang="en-US" sz="3200" b="1" dirty="0" smtClean="0">
                <a:latin typeface="Trebuchet MS" pitchFamily="34" charset="0"/>
              </a:rPr>
            </a:br>
            <a:r>
              <a:rPr lang="en-US" sz="3200" b="1" dirty="0" smtClean="0">
                <a:latin typeface="Trebuchet MS" pitchFamily="34" charset="0"/>
              </a:rPr>
              <a:t>Range of Tools</a:t>
            </a:r>
            <a:endParaRPr lang="en-US" sz="3200" b="1" dirty="0">
              <a:latin typeface="Trebuchet MS" pitchFamily="34" charset="0"/>
            </a:endParaRPr>
          </a:p>
        </p:txBody>
      </p:sp>
      <p:sp>
        <p:nvSpPr>
          <p:cNvPr id="3" name="Content Placeholder 2"/>
          <p:cNvSpPr>
            <a:spLocks noGrp="1"/>
          </p:cNvSpPr>
          <p:nvPr>
            <p:ph idx="1"/>
          </p:nvPr>
        </p:nvSpPr>
        <p:spPr>
          <a:xfrm>
            <a:off x="228600" y="1981200"/>
            <a:ext cx="5029200" cy="4343400"/>
          </a:xfrm>
        </p:spPr>
        <p:txBody>
          <a:bodyPr>
            <a:noAutofit/>
          </a:bodyPr>
          <a:lstStyle/>
          <a:p>
            <a:r>
              <a:rPr lang="en-US" sz="2300" dirty="0" smtClean="0">
                <a:latin typeface="Arial" pitchFamily="34" charset="0"/>
                <a:cs typeface="Arial" pitchFamily="34" charset="0"/>
              </a:rPr>
              <a:t>E-books for leisure or study</a:t>
            </a:r>
          </a:p>
          <a:p>
            <a:r>
              <a:rPr lang="en-US" sz="2300" dirty="0" smtClean="0">
                <a:latin typeface="Arial" pitchFamily="34" charset="0"/>
                <a:cs typeface="Arial" pitchFamily="34" charset="0"/>
              </a:rPr>
              <a:t>Print and e-versions complementary, not substitutes</a:t>
            </a:r>
          </a:p>
          <a:p>
            <a:r>
              <a:rPr lang="en-US" sz="2300" dirty="0" smtClean="0">
                <a:latin typeface="Arial" pitchFamily="34" charset="0"/>
                <a:cs typeface="Arial" pitchFamily="34" charset="0"/>
              </a:rPr>
              <a:t>E-textbooks are valuable back-up</a:t>
            </a:r>
          </a:p>
          <a:p>
            <a:r>
              <a:rPr lang="en-US" sz="2300" dirty="0" smtClean="0">
                <a:latin typeface="Arial" pitchFamily="34" charset="0"/>
                <a:cs typeface="Arial" pitchFamily="34" charset="0"/>
              </a:rPr>
              <a:t>Keyword searches on a mixture of tools</a:t>
            </a:r>
          </a:p>
          <a:p>
            <a:r>
              <a:rPr lang="en-US" sz="2300" dirty="0" smtClean="0">
                <a:latin typeface="Arial" pitchFamily="34" charset="0"/>
                <a:cs typeface="Arial" pitchFamily="34" charset="0"/>
              </a:rPr>
              <a:t>Library catalogue for formal research</a:t>
            </a:r>
          </a:p>
          <a:p>
            <a:r>
              <a:rPr lang="en-US" sz="2300" dirty="0" smtClean="0">
                <a:latin typeface="Arial" pitchFamily="34" charset="0"/>
                <a:cs typeface="Arial" pitchFamily="34" charset="0"/>
              </a:rPr>
              <a:t>Wider variety of sources, subscription and open internet</a:t>
            </a:r>
            <a:endParaRPr lang="en-US" sz="2300" dirty="0">
              <a:latin typeface="Arial" pitchFamily="34" charset="0"/>
              <a:cs typeface="Arial" pitchFamily="34" charset="0"/>
            </a:endParaRPr>
          </a:p>
        </p:txBody>
      </p:sp>
      <p:pic>
        <p:nvPicPr>
          <p:cNvPr id="36865" name="Picture 1" descr="\\oclc\data\OCLCResearch\Dublin\Home\hoode\My Documents\My Pictures\Microsoft Clip Organizer\j0442265.jpg"/>
          <p:cNvPicPr>
            <a:picLocks noChangeAspect="1" noChangeArrowheads="1"/>
          </p:cNvPicPr>
          <p:nvPr/>
        </p:nvPicPr>
        <p:blipFill>
          <a:blip r:embed="rId3" cstate="print"/>
          <a:srcRect/>
          <a:stretch>
            <a:fillRect/>
          </a:stretch>
        </p:blipFill>
        <p:spPr bwMode="auto">
          <a:xfrm>
            <a:off x="5388929" y="1828800"/>
            <a:ext cx="3602671" cy="4248150"/>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Mixed Evidence: </a:t>
            </a:r>
            <a:br>
              <a:rPr lang="en-US" sz="3200" b="1" dirty="0" smtClean="0">
                <a:latin typeface="Trebuchet MS" pitchFamily="34" charset="0"/>
              </a:rPr>
            </a:br>
            <a:r>
              <a:rPr lang="en-US" sz="3200" b="1" dirty="0" smtClean="0">
                <a:latin typeface="Trebuchet MS" pitchFamily="34" charset="0"/>
              </a:rPr>
              <a:t>Formal Training</a:t>
            </a:r>
            <a:endParaRPr lang="en-US" sz="3200" b="1" dirty="0"/>
          </a:p>
        </p:txBody>
      </p:sp>
      <p:sp>
        <p:nvSpPr>
          <p:cNvPr id="3" name="Content Placeholder 2"/>
          <p:cNvSpPr>
            <a:spLocks noGrp="1"/>
          </p:cNvSpPr>
          <p:nvPr>
            <p:ph idx="1"/>
          </p:nvPr>
        </p:nvSpPr>
        <p:spPr>
          <a:xfrm>
            <a:off x="381000" y="2057400"/>
            <a:ext cx="5562600" cy="3581400"/>
          </a:xfrm>
        </p:spPr>
        <p:txBody>
          <a:bodyPr>
            <a:noAutofit/>
          </a:bodyPr>
          <a:lstStyle/>
          <a:p>
            <a:r>
              <a:rPr lang="en-US" sz="2300" dirty="0" smtClean="0">
                <a:latin typeface="Arial" pitchFamily="34" charset="0"/>
                <a:cs typeface="Arial" pitchFamily="34" charset="0"/>
              </a:rPr>
              <a:t>High use of both library &amp; electronic sources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OPACs difficult to use</a:t>
            </a:r>
          </a:p>
          <a:p>
            <a:endParaRPr lang="en-US" sz="2300" dirty="0" smtClean="0">
              <a:latin typeface="Arial" pitchFamily="34" charset="0"/>
              <a:cs typeface="Arial" pitchFamily="34" charset="0"/>
            </a:endParaRPr>
          </a:p>
          <a:p>
            <a:pPr>
              <a:buNone/>
            </a:pPr>
            <a:endParaRPr lang="en-US" dirty="0"/>
          </a:p>
        </p:txBody>
      </p:sp>
      <p:pic>
        <p:nvPicPr>
          <p:cNvPr id="35842" name="Picture 2" descr="\\oclc\data\OCLCResearch\Dublin\Home\hoode\My Documents\My Pictures\Microsoft Clip Organizer\j0399768.jpg"/>
          <p:cNvPicPr>
            <a:picLocks noChangeAspect="1" noChangeArrowheads="1"/>
          </p:cNvPicPr>
          <p:nvPr/>
        </p:nvPicPr>
        <p:blipFill>
          <a:blip r:embed="rId3" cstate="print"/>
          <a:srcRect/>
          <a:stretch>
            <a:fillRect/>
          </a:stretch>
        </p:blipFill>
        <p:spPr bwMode="auto">
          <a:xfrm>
            <a:off x="6298515" y="1752600"/>
            <a:ext cx="2693085" cy="4038600"/>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latin typeface="Trebuchet MS" pitchFamily="34" charset="0"/>
              </a:rPr>
              <a:t>Contradictory Finding</a:t>
            </a:r>
            <a:endParaRPr lang="en-US" sz="3200" b="1" dirty="0">
              <a:latin typeface="Trebuchet MS" pitchFamily="34" charset="0"/>
            </a:endParaRPr>
          </a:p>
        </p:txBody>
      </p:sp>
      <p:sp>
        <p:nvSpPr>
          <p:cNvPr id="3" name="Content Placeholder 2"/>
          <p:cNvSpPr>
            <a:spLocks noGrp="1"/>
          </p:cNvSpPr>
          <p:nvPr>
            <p:ph idx="1"/>
          </p:nvPr>
        </p:nvSpPr>
        <p:spPr>
          <a:xfrm>
            <a:off x="381000" y="2286000"/>
            <a:ext cx="4460875" cy="2362200"/>
          </a:xfrm>
        </p:spPr>
        <p:txBody>
          <a:bodyPr/>
          <a:lstStyle/>
          <a:p>
            <a:pPr>
              <a:buNone/>
            </a:pPr>
            <a:endParaRPr lang="en-US" sz="2400" dirty="0" smtClean="0"/>
          </a:p>
          <a:p>
            <a:r>
              <a:rPr lang="en-US" sz="2400" dirty="0" smtClean="0">
                <a:latin typeface="Arial" pitchFamily="34" charset="0"/>
                <a:cs typeface="Arial" pitchFamily="34" charset="0"/>
              </a:rPr>
              <a:t>Some students prefer library catalogues to search engines for academic assignments</a:t>
            </a:r>
            <a:endParaRPr lang="en-US" sz="2400" dirty="0">
              <a:latin typeface="Arial" pitchFamily="34" charset="0"/>
              <a:cs typeface="Arial" pitchFamily="34" charset="0"/>
            </a:endParaRPr>
          </a:p>
        </p:txBody>
      </p:sp>
      <p:pic>
        <p:nvPicPr>
          <p:cNvPr id="9" name="Picture 2" descr="http://www.sxc.hu/pic/l/a/ak/akikaze/646276_63324244.jpg"/>
          <p:cNvPicPr>
            <a:picLocks noChangeAspect="1" noChangeArrowheads="1"/>
          </p:cNvPicPr>
          <p:nvPr/>
        </p:nvPicPr>
        <p:blipFill>
          <a:blip r:embed="rId3" cstate="print"/>
          <a:srcRect/>
          <a:stretch>
            <a:fillRect/>
          </a:stretch>
        </p:blipFill>
        <p:spPr bwMode="auto">
          <a:xfrm>
            <a:off x="5105400" y="2286000"/>
            <a:ext cx="3810000" cy="3124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Contradictory Findings:</a:t>
            </a:r>
            <a:br>
              <a:rPr lang="en-US" sz="3200" b="1" dirty="0" smtClean="0">
                <a:latin typeface="Trebuchet MS" pitchFamily="34" charset="0"/>
              </a:rPr>
            </a:br>
            <a:r>
              <a:rPr lang="en-US" sz="3200" b="1" dirty="0" smtClean="0">
                <a:latin typeface="Trebuchet MS" pitchFamily="34" charset="0"/>
              </a:rPr>
              <a:t>Range of Tools</a:t>
            </a:r>
            <a:endParaRPr lang="en-US" sz="3200" b="1" dirty="0">
              <a:latin typeface="Trebuchet MS" pitchFamily="34" charset="0"/>
            </a:endParaRPr>
          </a:p>
        </p:txBody>
      </p:sp>
      <p:sp>
        <p:nvSpPr>
          <p:cNvPr id="3" name="Content Placeholder 2"/>
          <p:cNvSpPr>
            <a:spLocks noGrp="1"/>
          </p:cNvSpPr>
          <p:nvPr>
            <p:ph idx="1"/>
          </p:nvPr>
        </p:nvSpPr>
        <p:spPr>
          <a:xfrm>
            <a:off x="381000" y="1676400"/>
            <a:ext cx="5334000" cy="4267200"/>
          </a:xfrm>
        </p:spPr>
        <p:txBody>
          <a:bodyPr>
            <a:normAutofit/>
          </a:bodyPr>
          <a:lstStyle/>
          <a:p>
            <a:r>
              <a:rPr lang="en-US" sz="2300" dirty="0" smtClean="0">
                <a:latin typeface="Arial" pitchFamily="34" charset="0"/>
                <a:cs typeface="Arial" pitchFamily="34" charset="0"/>
              </a:rPr>
              <a:t>Wide variety of information resources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Familiar with different types of resources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Use every type of electronic resource</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10% claim library website only resource needed</a:t>
            </a:r>
            <a:endParaRPr lang="en-US" sz="2300" dirty="0">
              <a:latin typeface="Arial" pitchFamily="34" charset="0"/>
              <a:cs typeface="Arial" pitchFamily="34" charset="0"/>
            </a:endParaRPr>
          </a:p>
        </p:txBody>
      </p:sp>
      <p:pic>
        <p:nvPicPr>
          <p:cNvPr id="4" name="Picture 4" descr="http://www.sxc.hu/pic/l/q/qo/qoomomyuko/1104507_70670260.jpg"/>
          <p:cNvPicPr>
            <a:picLocks noChangeAspect="1" noChangeArrowheads="1"/>
          </p:cNvPicPr>
          <p:nvPr/>
        </p:nvPicPr>
        <p:blipFill>
          <a:blip r:embed="rId3" cstate="print"/>
          <a:srcRect/>
          <a:stretch>
            <a:fillRect/>
          </a:stretch>
        </p:blipFill>
        <p:spPr bwMode="auto">
          <a:xfrm>
            <a:off x="6096000" y="1981200"/>
            <a:ext cx="2914650" cy="3886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Contradictory Findings:</a:t>
            </a:r>
            <a:br>
              <a:rPr lang="en-US" sz="3200" b="1" dirty="0" smtClean="0">
                <a:latin typeface="Trebuchet MS" pitchFamily="34" charset="0"/>
              </a:rPr>
            </a:br>
            <a:r>
              <a:rPr lang="en-US" sz="3200" b="1" dirty="0" smtClean="0">
                <a:latin typeface="Trebuchet MS" pitchFamily="34" charset="0"/>
              </a:rPr>
              <a:t>Range of Tools, cont.</a:t>
            </a:r>
            <a:endParaRPr lang="en-US" sz="3200" b="1" dirty="0">
              <a:latin typeface="Trebuchet MS" pitchFamily="34" charset="0"/>
            </a:endParaRPr>
          </a:p>
        </p:txBody>
      </p:sp>
      <p:sp>
        <p:nvSpPr>
          <p:cNvPr id="3" name="Content Placeholder 2"/>
          <p:cNvSpPr>
            <a:spLocks noGrp="1"/>
          </p:cNvSpPr>
          <p:nvPr>
            <p:ph idx="1"/>
          </p:nvPr>
        </p:nvSpPr>
        <p:spPr>
          <a:xfrm>
            <a:off x="228600" y="1752600"/>
            <a:ext cx="6019800" cy="3581400"/>
          </a:xfrm>
        </p:spPr>
        <p:txBody>
          <a:bodyPr>
            <a:noAutofit/>
          </a:bodyPr>
          <a:lstStyle/>
          <a:p>
            <a:r>
              <a:rPr lang="en-US" dirty="0" smtClean="0">
                <a:latin typeface="Arial" pitchFamily="34" charset="0"/>
                <a:cs typeface="Arial" pitchFamily="34" charset="0"/>
              </a:rPr>
              <a:t>Very few sources were found to be unhelpful</a:t>
            </a:r>
          </a:p>
          <a:p>
            <a:endParaRPr lang="en-US" sz="2300" dirty="0" smtClean="0">
              <a:latin typeface="Arial" pitchFamily="34" charset="0"/>
              <a:cs typeface="Arial" pitchFamily="34" charset="0"/>
            </a:endParaRPr>
          </a:p>
          <a:p>
            <a:r>
              <a:rPr lang="en-US" dirty="0" smtClean="0"/>
              <a:t>Use range of resource discovery tools</a:t>
            </a:r>
            <a:endParaRPr lang="en-US" dirty="0" smtClean="0">
              <a:latin typeface="Arial" pitchFamily="34" charset="0"/>
              <a:cs typeface="Arial" pitchFamily="34" charset="0"/>
            </a:endParaRPr>
          </a:p>
          <a:p>
            <a:pPr lvl="1"/>
            <a:r>
              <a:rPr lang="en-US" sz="2200" dirty="0" smtClean="0">
                <a:latin typeface="Arial" pitchFamily="34" charset="0"/>
                <a:cs typeface="Arial" pitchFamily="34" charset="0"/>
              </a:rPr>
              <a:t>Both general &amp; specialist search engines</a:t>
            </a:r>
          </a:p>
          <a:p>
            <a:pPr lvl="1"/>
            <a:r>
              <a:rPr lang="en-US" sz="2200" dirty="0" smtClean="0">
                <a:latin typeface="Arial" pitchFamily="34" charset="0"/>
                <a:cs typeface="Arial" pitchFamily="34" charset="0"/>
              </a:rPr>
              <a:t>Internal library portals</a:t>
            </a:r>
          </a:p>
          <a:p>
            <a:pPr lvl="1"/>
            <a:r>
              <a:rPr lang="en-US" sz="2200" dirty="0" smtClean="0">
                <a:latin typeface="Arial" pitchFamily="34" charset="0"/>
                <a:cs typeface="Arial" pitchFamily="34" charset="0"/>
              </a:rPr>
              <a:t>Monographs</a:t>
            </a:r>
          </a:p>
        </p:txBody>
      </p:sp>
      <p:pic>
        <p:nvPicPr>
          <p:cNvPr id="35841" name="Picture 1" descr="\\oclc\data\OCLCResearch\Dublin\Home\hoode\My Documents\My Pictures\Microsoft Clip Organizer\j0442658.jpg"/>
          <p:cNvPicPr>
            <a:picLocks noChangeAspect="1" noChangeArrowheads="1"/>
          </p:cNvPicPr>
          <p:nvPr/>
        </p:nvPicPr>
        <p:blipFill>
          <a:blip r:embed="rId3" cstate="print"/>
          <a:srcRect/>
          <a:stretch>
            <a:fillRect/>
          </a:stretch>
        </p:blipFill>
        <p:spPr bwMode="auto">
          <a:xfrm>
            <a:off x="6089612" y="1905000"/>
            <a:ext cx="2901988" cy="4038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Contradictory Findings:</a:t>
            </a:r>
            <a:br>
              <a:rPr lang="en-US" sz="3200" b="1" dirty="0" smtClean="0">
                <a:latin typeface="Trebuchet MS" pitchFamily="34" charset="0"/>
              </a:rPr>
            </a:br>
            <a:r>
              <a:rPr lang="en-US" sz="3200" b="1" dirty="0" smtClean="0">
                <a:latin typeface="Trebuchet MS" pitchFamily="34" charset="0"/>
              </a:rPr>
              <a:t>Formal Training</a:t>
            </a:r>
            <a:endParaRPr lang="en-US" sz="3200" b="1" dirty="0">
              <a:latin typeface="Trebuchet MS" pitchFamily="34" charset="0"/>
            </a:endParaRPr>
          </a:p>
        </p:txBody>
      </p:sp>
      <p:sp>
        <p:nvSpPr>
          <p:cNvPr id="3" name="Content Placeholder 2"/>
          <p:cNvSpPr>
            <a:spLocks noGrp="1"/>
          </p:cNvSpPr>
          <p:nvPr>
            <p:ph idx="1"/>
          </p:nvPr>
        </p:nvSpPr>
        <p:spPr>
          <a:xfrm>
            <a:off x="381000" y="1981200"/>
            <a:ext cx="4873752" cy="4114800"/>
          </a:xfrm>
        </p:spPr>
        <p:txBody>
          <a:bodyPr>
            <a:noAutofit/>
          </a:bodyPr>
          <a:lstStyle/>
          <a:p>
            <a:r>
              <a:rPr lang="en-US" sz="2300" dirty="0" smtClean="0">
                <a:latin typeface="Arial" pitchFamily="34" charset="0"/>
                <a:cs typeface="Arial" pitchFamily="34" charset="0"/>
              </a:rPr>
              <a:t>Librarians believe information literacy teaching will remain a core role</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Amateur young searchers over-confident</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“Teachable moments” in VRS show librarians engaged in bibliographic instruction</a:t>
            </a:r>
          </a:p>
          <a:p>
            <a:endParaRPr lang="en-US" dirty="0"/>
          </a:p>
        </p:txBody>
      </p:sp>
      <p:pic>
        <p:nvPicPr>
          <p:cNvPr id="30721" name="Picture 1" descr="\\oclc\data\OCLCResearch\Dublin\Home\hoode\My Documents\My Pictures\Microsoft Clip Organizer\j0439559.jpg"/>
          <p:cNvPicPr>
            <a:picLocks noChangeAspect="1" noChangeArrowheads="1"/>
          </p:cNvPicPr>
          <p:nvPr/>
        </p:nvPicPr>
        <p:blipFill>
          <a:blip r:embed="rId3" cstate="print"/>
          <a:srcRect/>
          <a:stretch>
            <a:fillRect/>
          </a:stretch>
        </p:blipFill>
        <p:spPr bwMode="auto">
          <a:xfrm>
            <a:off x="5791201" y="1752600"/>
            <a:ext cx="3124200" cy="4424436"/>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Contradictory Findings:</a:t>
            </a:r>
            <a:br>
              <a:rPr lang="en-US" sz="3200" b="1" dirty="0" smtClean="0">
                <a:latin typeface="Trebuchet MS" pitchFamily="34" charset="0"/>
              </a:rPr>
            </a:br>
            <a:r>
              <a:rPr lang="en-US" sz="3200" b="1" dirty="0" smtClean="0">
                <a:latin typeface="Trebuchet MS" pitchFamily="34" charset="0"/>
              </a:rPr>
              <a:t>Recommendations and Social Networking</a:t>
            </a:r>
            <a:endParaRPr lang="en-US" sz="3200" b="1" dirty="0"/>
          </a:p>
        </p:txBody>
      </p:sp>
      <p:sp>
        <p:nvSpPr>
          <p:cNvPr id="3" name="Content Placeholder 2"/>
          <p:cNvSpPr>
            <a:spLocks noGrp="1"/>
          </p:cNvSpPr>
          <p:nvPr>
            <p:ph idx="1"/>
          </p:nvPr>
        </p:nvSpPr>
        <p:spPr>
          <a:xfrm>
            <a:off x="304800" y="2133600"/>
            <a:ext cx="5257801" cy="3478440"/>
          </a:xfrm>
        </p:spPr>
        <p:txBody>
          <a:bodyPr>
            <a:noAutofit/>
          </a:bodyPr>
          <a:lstStyle/>
          <a:p>
            <a:r>
              <a:rPr lang="en-US" sz="2300" dirty="0" smtClean="0">
                <a:latin typeface="Arial" pitchFamily="34" charset="0"/>
                <a:cs typeface="Arial" pitchFamily="34" charset="0"/>
              </a:rPr>
              <a:t>Use recommendations to judge quality</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Suggest these enhancements for library systems</a:t>
            </a:r>
          </a:p>
        </p:txBody>
      </p:sp>
      <p:pic>
        <p:nvPicPr>
          <p:cNvPr id="29702" name="Picture 6" descr="\\oclc\data\OCLCResearch\Dublin\Home\hoode\My Documents\My Pictures\Microsoft Clip Organizer\j0426621.jpg"/>
          <p:cNvPicPr>
            <a:picLocks noChangeAspect="1" noChangeArrowheads="1"/>
          </p:cNvPicPr>
          <p:nvPr/>
        </p:nvPicPr>
        <p:blipFill>
          <a:blip r:embed="rId3" cstate="print"/>
          <a:srcRect/>
          <a:stretch>
            <a:fillRect/>
          </a:stretch>
        </p:blipFill>
        <p:spPr bwMode="auto">
          <a:xfrm>
            <a:off x="5791200" y="2311400"/>
            <a:ext cx="3251200" cy="3251200"/>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531352" cy="990600"/>
          </a:xfrm>
        </p:spPr>
        <p:txBody>
          <a:bodyPr>
            <a:noAutofit/>
          </a:bodyPr>
          <a:lstStyle/>
          <a:p>
            <a:r>
              <a:rPr lang="en-US" sz="3200" b="1" dirty="0" smtClean="0">
                <a:latin typeface="Trebuchet MS" pitchFamily="34" charset="0"/>
              </a:rPr>
              <a:t>Contradictory Findings:</a:t>
            </a:r>
            <a:br>
              <a:rPr lang="en-US" sz="3200" b="1" dirty="0" smtClean="0">
                <a:latin typeface="Trebuchet MS" pitchFamily="34" charset="0"/>
              </a:rPr>
            </a:br>
            <a:r>
              <a:rPr lang="en-US" sz="2800" b="1" dirty="0" smtClean="0">
                <a:latin typeface="Trebuchet MS" pitchFamily="34" charset="0"/>
              </a:rPr>
              <a:t>Recommendations and Social Networking, cont.</a:t>
            </a:r>
            <a:endParaRPr lang="en-US" sz="2800" b="1" dirty="0">
              <a:latin typeface="Trebuchet MS" pitchFamily="34" charset="0"/>
            </a:endParaRPr>
          </a:p>
        </p:txBody>
      </p:sp>
      <p:sp>
        <p:nvSpPr>
          <p:cNvPr id="3" name="Content Placeholder 2"/>
          <p:cNvSpPr>
            <a:spLocks noGrp="1"/>
          </p:cNvSpPr>
          <p:nvPr>
            <p:ph idx="1"/>
          </p:nvPr>
        </p:nvSpPr>
        <p:spPr>
          <a:xfrm>
            <a:off x="381000" y="1828800"/>
            <a:ext cx="5559552" cy="4267200"/>
          </a:xfrm>
        </p:spPr>
        <p:txBody>
          <a:bodyPr>
            <a:noAutofit/>
          </a:bodyPr>
          <a:lstStyle/>
          <a:p>
            <a:r>
              <a:rPr lang="en-US" sz="2300" dirty="0" smtClean="0">
                <a:latin typeface="Arial" pitchFamily="34" charset="0"/>
                <a:cs typeface="Arial" pitchFamily="34" charset="0"/>
              </a:rPr>
              <a:t>Unlikely to participate in social networking features provided by library</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Mixed reactions to social features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Little evidence of impact</a:t>
            </a:r>
          </a:p>
          <a:p>
            <a:endParaRPr lang="en-US" dirty="0"/>
          </a:p>
        </p:txBody>
      </p:sp>
      <p:pic>
        <p:nvPicPr>
          <p:cNvPr id="27650" name="Picture 2" descr="http://www.sxc.hu/pic/l/j/ja/jaylopez/1115855_32937600.jpg"/>
          <p:cNvPicPr>
            <a:picLocks noChangeAspect="1" noChangeArrowheads="1"/>
          </p:cNvPicPr>
          <p:nvPr/>
        </p:nvPicPr>
        <p:blipFill>
          <a:blip r:embed="rId3" cstate="print"/>
          <a:srcRect/>
          <a:stretch>
            <a:fillRect/>
          </a:stretch>
        </p:blipFill>
        <p:spPr bwMode="auto">
          <a:xfrm>
            <a:off x="6322832" y="2590800"/>
            <a:ext cx="2637017" cy="26575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E-Journals</a:t>
            </a:r>
            <a:endParaRPr lang="en-US" sz="3200" b="1" dirty="0">
              <a:latin typeface="Trebuchet MS" pitchFamily="34" charset="0"/>
            </a:endParaRPr>
          </a:p>
        </p:txBody>
      </p:sp>
      <p:sp>
        <p:nvSpPr>
          <p:cNvPr id="3" name="Content Placeholder 2"/>
          <p:cNvSpPr>
            <a:spLocks noGrp="1"/>
          </p:cNvSpPr>
          <p:nvPr>
            <p:ph idx="1"/>
          </p:nvPr>
        </p:nvSpPr>
        <p:spPr>
          <a:xfrm>
            <a:off x="381000" y="1600200"/>
            <a:ext cx="6019800" cy="4648200"/>
          </a:xfrm>
        </p:spPr>
        <p:txBody>
          <a:bodyPr>
            <a:noAutofit/>
          </a:bodyPr>
          <a:lstStyle/>
          <a:p>
            <a:r>
              <a:rPr lang="en-US" sz="2300" dirty="0" smtClean="0">
                <a:latin typeface="Arial" pitchFamily="34" charset="0"/>
                <a:cs typeface="Arial" pitchFamily="34" charset="0"/>
              </a:rPr>
              <a:t>Journal articles central type of resource</a:t>
            </a:r>
          </a:p>
          <a:p>
            <a:r>
              <a:rPr lang="en-US" sz="2300" dirty="0" smtClean="0">
                <a:latin typeface="Arial" pitchFamily="34" charset="0"/>
                <a:cs typeface="Arial" pitchFamily="34" charset="0"/>
              </a:rPr>
              <a:t>High value placed on e-journals</a:t>
            </a:r>
          </a:p>
          <a:p>
            <a:r>
              <a:rPr lang="en-US" sz="2300" dirty="0" smtClean="0">
                <a:latin typeface="Arial" pitchFamily="34" charset="0"/>
                <a:cs typeface="Arial" pitchFamily="34" charset="0"/>
              </a:rPr>
              <a:t>Powerful part of academic libraries</a:t>
            </a:r>
          </a:p>
          <a:p>
            <a:r>
              <a:rPr lang="en-US" sz="2300" dirty="0" smtClean="0">
                <a:latin typeface="Arial" pitchFamily="34" charset="0"/>
                <a:cs typeface="Arial" pitchFamily="34" charset="0"/>
              </a:rPr>
              <a:t>Article downloads have doubled</a:t>
            </a:r>
          </a:p>
          <a:p>
            <a:r>
              <a:rPr lang="en-US" sz="2300" dirty="0" smtClean="0">
                <a:latin typeface="Arial" pitchFamily="34" charset="0"/>
                <a:cs typeface="Arial" pitchFamily="34" charset="0"/>
              </a:rPr>
              <a:t>ROI considered very good for e-journals</a:t>
            </a:r>
          </a:p>
          <a:p>
            <a:r>
              <a:rPr lang="en-US" sz="2300" dirty="0" smtClean="0">
                <a:latin typeface="Arial" pitchFamily="34" charset="0"/>
                <a:cs typeface="Arial" pitchFamily="34" charset="0"/>
              </a:rPr>
              <a:t>E-journal use strongly correlated with </a:t>
            </a:r>
          </a:p>
          <a:p>
            <a:pPr lvl="1"/>
            <a:r>
              <a:rPr lang="en-US" sz="2100" dirty="0" smtClean="0">
                <a:latin typeface="Arial" pitchFamily="34" charset="0"/>
                <a:cs typeface="Arial" pitchFamily="34" charset="0"/>
              </a:rPr>
              <a:t>Publications</a:t>
            </a:r>
          </a:p>
          <a:p>
            <a:pPr lvl="1"/>
            <a:r>
              <a:rPr lang="en-US" sz="2100" dirty="0" smtClean="0">
                <a:latin typeface="Arial" pitchFamily="34" charset="0"/>
                <a:cs typeface="Arial" pitchFamily="34" charset="0"/>
              </a:rPr>
              <a:t>PhDs awarded</a:t>
            </a:r>
          </a:p>
          <a:p>
            <a:pPr lvl="1"/>
            <a:r>
              <a:rPr lang="en-US" sz="2100" dirty="0" smtClean="0">
                <a:latin typeface="Arial" pitchFamily="34" charset="0"/>
                <a:cs typeface="Arial" pitchFamily="34" charset="0"/>
              </a:rPr>
              <a:t>Grants</a:t>
            </a:r>
          </a:p>
          <a:p>
            <a:pPr lvl="1"/>
            <a:r>
              <a:rPr lang="en-US" sz="2100" dirty="0" smtClean="0">
                <a:latin typeface="Arial" pitchFamily="34" charset="0"/>
                <a:cs typeface="Arial" pitchFamily="34" charset="0"/>
              </a:rPr>
              <a:t>Contracts </a:t>
            </a:r>
            <a:endParaRPr lang="en-US" sz="2100" dirty="0">
              <a:latin typeface="Arial" pitchFamily="34" charset="0"/>
              <a:cs typeface="Arial" pitchFamily="34" charset="0"/>
            </a:endParaRPr>
          </a:p>
        </p:txBody>
      </p:sp>
      <p:pic>
        <p:nvPicPr>
          <p:cNvPr id="78850" name="Picture 2" descr="http://www.sxc.hu/pic/l/l/lu/lusi/1110330_57736617.jpg"/>
          <p:cNvPicPr>
            <a:picLocks noChangeAspect="1" noChangeArrowheads="1"/>
          </p:cNvPicPr>
          <p:nvPr/>
        </p:nvPicPr>
        <p:blipFill>
          <a:blip r:embed="rId3" cstate="print"/>
          <a:srcRect/>
          <a:stretch>
            <a:fillRect/>
          </a:stretch>
        </p:blipFill>
        <p:spPr bwMode="auto">
          <a:xfrm>
            <a:off x="6324600" y="2514600"/>
            <a:ext cx="2667000" cy="20002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l"/>
            <a:r>
              <a:rPr lang="en-US" sz="3200" b="1" dirty="0" smtClean="0">
                <a:latin typeface="Trebuchet MS" pitchFamily="34" charset="0"/>
              </a:rPr>
              <a:t>Common Preconceptions Exposed</a:t>
            </a:r>
            <a:endParaRPr lang="en-US" sz="3200" dirty="0"/>
          </a:p>
        </p:txBody>
      </p:sp>
      <p:sp>
        <p:nvSpPr>
          <p:cNvPr id="3" name="Content Placeholder 2"/>
          <p:cNvSpPr>
            <a:spLocks noGrp="1"/>
          </p:cNvSpPr>
          <p:nvPr>
            <p:ph idx="1"/>
          </p:nvPr>
        </p:nvSpPr>
        <p:spPr>
          <a:xfrm>
            <a:off x="457200" y="1676400"/>
            <a:ext cx="4800600" cy="3687763"/>
          </a:xfrm>
        </p:spPr>
        <p:txBody>
          <a:bodyPr>
            <a:noAutofit/>
          </a:bodyPr>
          <a:lstStyle/>
          <a:p>
            <a:r>
              <a:rPr lang="en-US" sz="2400" dirty="0" smtClean="0">
                <a:latin typeface="Arial" pitchFamily="34" charset="0"/>
                <a:cs typeface="Arial" pitchFamily="34" charset="0"/>
              </a:rPr>
              <a:t>Media claims about “Google generation” may not be supported</a:t>
            </a:r>
          </a:p>
          <a:p>
            <a:endParaRPr lang="en-US" sz="2400" dirty="0" smtClean="0"/>
          </a:p>
          <a:p>
            <a:r>
              <a:rPr lang="en-US" sz="2400" dirty="0" smtClean="0">
                <a:latin typeface="Arial" pitchFamily="34" charset="0"/>
                <a:cs typeface="Arial" pitchFamily="34" charset="0"/>
              </a:rPr>
              <a:t>Speed may not be the most important factor</a:t>
            </a:r>
          </a:p>
          <a:p>
            <a:endParaRPr lang="en-US" sz="2400" dirty="0" smtClean="0"/>
          </a:p>
          <a:p>
            <a:r>
              <a:rPr lang="en-US" sz="2400" dirty="0" smtClean="0">
                <a:latin typeface="Arial" pitchFamily="34" charset="0"/>
                <a:cs typeface="Arial" pitchFamily="34" charset="0"/>
              </a:rPr>
              <a:t>Little support for advanced search options in OPACs</a:t>
            </a:r>
            <a:endParaRPr lang="en-US" sz="2400" dirty="0">
              <a:latin typeface="Arial" pitchFamily="34" charset="0"/>
              <a:cs typeface="Arial" pitchFamily="34" charset="0"/>
            </a:endParaRPr>
          </a:p>
        </p:txBody>
      </p:sp>
      <p:pic>
        <p:nvPicPr>
          <p:cNvPr id="91140" name="Picture 4" descr="http://www.sxc.hu/pic/l/c/cj/cjluc/1153286_52807560.jpg"/>
          <p:cNvPicPr>
            <a:picLocks noChangeAspect="1" noChangeArrowheads="1"/>
          </p:cNvPicPr>
          <p:nvPr/>
        </p:nvPicPr>
        <p:blipFill>
          <a:blip r:embed="rId3" cstate="print"/>
          <a:srcRect/>
          <a:stretch>
            <a:fillRect/>
          </a:stretch>
        </p:blipFill>
        <p:spPr bwMode="auto">
          <a:xfrm>
            <a:off x="5867400" y="1447800"/>
            <a:ext cx="2971800" cy="42926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3513"/>
            <a:ext cx="7391400" cy="1284287"/>
          </a:xfrm>
        </p:spPr>
        <p:txBody>
          <a:bodyPr/>
          <a:lstStyle/>
          <a:p>
            <a:pPr algn="l"/>
            <a:r>
              <a:rPr lang="en-US" sz="3200" b="1" dirty="0" smtClean="0">
                <a:latin typeface="Trebuchet MS" pitchFamily="34" charset="0"/>
              </a:rPr>
              <a:t>Implications for Libraries</a:t>
            </a:r>
            <a:endParaRPr lang="en-US" sz="3200" b="1" dirty="0">
              <a:latin typeface="Trebuchet MS" pitchFamily="34" charset="0"/>
            </a:endParaRPr>
          </a:p>
        </p:txBody>
      </p:sp>
      <p:sp>
        <p:nvSpPr>
          <p:cNvPr id="3" name="Content Placeholder 2"/>
          <p:cNvSpPr>
            <a:spLocks noGrp="1"/>
          </p:cNvSpPr>
          <p:nvPr>
            <p:ph idx="1"/>
          </p:nvPr>
        </p:nvSpPr>
        <p:spPr>
          <a:xfrm>
            <a:off x="762000" y="1752600"/>
            <a:ext cx="5527675" cy="1111250"/>
          </a:xfrm>
        </p:spPr>
        <p:txBody>
          <a:bodyPr/>
          <a:lstStyle/>
          <a:p>
            <a:pPr>
              <a:buNone/>
            </a:pPr>
            <a:r>
              <a:rPr lang="en-US" sz="2400" dirty="0" smtClean="0">
                <a:latin typeface="Arial" pitchFamily="34" charset="0"/>
                <a:cs typeface="Arial" pitchFamily="34" charset="0"/>
              </a:rPr>
              <a:t>Different constituencies = Different needs and behaviors</a:t>
            </a:r>
          </a:p>
          <a:p>
            <a:endParaRPr lang="en-US" dirty="0"/>
          </a:p>
        </p:txBody>
      </p:sp>
      <p:pic>
        <p:nvPicPr>
          <p:cNvPr id="8" name="Picture 1" descr="\\oclc\data\OCLCResearch\Dublin\Home\hoode\My Documents\My Pictures\Microsoft Clip Organizer\j0406791.jpg"/>
          <p:cNvPicPr>
            <a:picLocks noChangeAspect="1" noChangeArrowheads="1"/>
          </p:cNvPicPr>
          <p:nvPr/>
        </p:nvPicPr>
        <p:blipFill>
          <a:blip r:embed="rId3" cstate="print"/>
          <a:srcRect/>
          <a:stretch>
            <a:fillRect/>
          </a:stretch>
        </p:blipFill>
        <p:spPr bwMode="auto">
          <a:xfrm>
            <a:off x="990600" y="3124200"/>
            <a:ext cx="4573861" cy="3048000"/>
          </a:xfrm>
          <a:prstGeom prst="rect">
            <a:avLst/>
          </a:prstGeom>
          <a:noFill/>
        </p:spPr>
      </p:pic>
      <p:pic>
        <p:nvPicPr>
          <p:cNvPr id="18437" name="Picture 5" descr="\\oclc\data\OCLCResearch\Dublin\Home\hoode\My Documents\My Pictures\Microsoft Clip Organizer\j0442230.jpg"/>
          <p:cNvPicPr>
            <a:picLocks noChangeAspect="1" noChangeArrowheads="1"/>
          </p:cNvPicPr>
          <p:nvPr/>
        </p:nvPicPr>
        <p:blipFill>
          <a:blip r:embed="rId4" cstate="print"/>
          <a:srcRect/>
          <a:stretch>
            <a:fillRect/>
          </a:stretch>
        </p:blipFill>
        <p:spPr bwMode="auto">
          <a:xfrm>
            <a:off x="6299200" y="2209800"/>
            <a:ext cx="2495550" cy="37433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rebuchet MS" pitchFamily="34" charset="0"/>
              </a:rPr>
              <a:t>How Can Librarians Meet User Needs?</a:t>
            </a:r>
            <a:endParaRPr lang="en-US" sz="3200" dirty="0"/>
          </a:p>
        </p:txBody>
      </p:sp>
      <p:sp>
        <p:nvSpPr>
          <p:cNvPr id="3" name="Content Placeholder 2"/>
          <p:cNvSpPr>
            <a:spLocks noGrp="1"/>
          </p:cNvSpPr>
          <p:nvPr>
            <p:ph idx="1"/>
          </p:nvPr>
        </p:nvSpPr>
        <p:spPr>
          <a:xfrm>
            <a:off x="457200" y="1295400"/>
            <a:ext cx="5635752" cy="4495800"/>
          </a:xfrm>
        </p:spPr>
        <p:txBody>
          <a:bodyPr>
            <a:noAutofit/>
          </a:bodyPr>
          <a:lstStyle/>
          <a:p>
            <a:r>
              <a:rPr lang="en-US" dirty="0" smtClean="0">
                <a:latin typeface="Arial" pitchFamily="34" charset="0"/>
                <a:cs typeface="Arial" pitchFamily="34" charset="0"/>
              </a:rPr>
              <a:t>Offer different formats and content</a:t>
            </a:r>
          </a:p>
          <a:p>
            <a:endParaRPr lang="en-US" sz="2300" dirty="0" smtClean="0">
              <a:latin typeface="Arial" pitchFamily="34" charset="0"/>
              <a:cs typeface="Arial" pitchFamily="34" charset="0"/>
            </a:endParaRPr>
          </a:p>
          <a:p>
            <a:r>
              <a:rPr lang="en-US" dirty="0" smtClean="0">
                <a:latin typeface="Arial" pitchFamily="34" charset="0"/>
                <a:cs typeface="Arial" pitchFamily="34" charset="0"/>
              </a:rPr>
              <a:t>Increase digital collections</a:t>
            </a:r>
          </a:p>
          <a:p>
            <a:pPr lvl="1"/>
            <a:r>
              <a:rPr lang="en-US" sz="2200" dirty="0" smtClean="0">
                <a:latin typeface="Arial" pitchFamily="34" charset="0"/>
                <a:cs typeface="Arial" pitchFamily="34" charset="0"/>
              </a:rPr>
              <a:t>Build e-journal collections - good investment</a:t>
            </a:r>
          </a:p>
          <a:p>
            <a:pPr lvl="1"/>
            <a:r>
              <a:rPr lang="en-US" sz="2200" dirty="0" smtClean="0">
                <a:latin typeface="Arial" pitchFamily="34" charset="0"/>
                <a:cs typeface="Arial" pitchFamily="34" charset="0"/>
              </a:rPr>
              <a:t>Provide more e-book content</a:t>
            </a:r>
          </a:p>
          <a:p>
            <a:endParaRPr lang="en-US" sz="2300" dirty="0" smtClean="0">
              <a:latin typeface="Arial" pitchFamily="34" charset="0"/>
              <a:cs typeface="Arial" pitchFamily="34" charset="0"/>
            </a:endParaRPr>
          </a:p>
          <a:p>
            <a:r>
              <a:rPr lang="en-US" dirty="0" smtClean="0">
                <a:latin typeface="Arial" pitchFamily="34" charset="0"/>
                <a:cs typeface="Arial" pitchFamily="34" charset="0"/>
              </a:rPr>
              <a:t>Enhance electronic resources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Build virtual research environments</a:t>
            </a:r>
          </a:p>
        </p:txBody>
      </p:sp>
      <p:pic>
        <p:nvPicPr>
          <p:cNvPr id="4" name="Picture 1" descr="\\oclc\data\OCLCResearch\Dublin\Home\hoode\My Documents\My Pictures\Microsoft Clip Organizer\CGFE.jpg"/>
          <p:cNvPicPr>
            <a:picLocks noChangeAspect="1" noChangeArrowheads="1"/>
          </p:cNvPicPr>
          <p:nvPr/>
        </p:nvPicPr>
        <p:blipFill>
          <a:blip r:embed="rId3" cstate="print"/>
          <a:srcRect/>
          <a:stretch>
            <a:fillRect/>
          </a:stretch>
        </p:blipFill>
        <p:spPr bwMode="auto">
          <a:xfrm>
            <a:off x="6379780" y="2209800"/>
            <a:ext cx="2611820" cy="3352800"/>
          </a:xfrm>
          <a:prstGeom prst="rect">
            <a:avLst/>
          </a:prstGeom>
          <a:noFill/>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2"/>
            <a:ext cx="7620000" cy="1265238"/>
          </a:xfrm>
        </p:spPr>
        <p:txBody>
          <a:bodyPr/>
          <a:lstStyle/>
          <a:p>
            <a:pPr algn="l"/>
            <a:r>
              <a:rPr lang="en-US" sz="3200" b="1" dirty="0" smtClean="0">
                <a:latin typeface="Trebuchet MS" pitchFamily="34" charset="0"/>
              </a:rPr>
              <a:t>How Can Librarians Meet User Needs?</a:t>
            </a:r>
            <a:endParaRPr lang="en-US" sz="3200" b="1" dirty="0">
              <a:latin typeface="Trebuchet MS" pitchFamily="34" charset="0"/>
            </a:endParaRPr>
          </a:p>
        </p:txBody>
      </p:sp>
      <p:sp>
        <p:nvSpPr>
          <p:cNvPr id="3" name="Content Placeholder 2"/>
          <p:cNvSpPr>
            <a:spLocks noGrp="1"/>
          </p:cNvSpPr>
          <p:nvPr>
            <p:ph idx="1"/>
          </p:nvPr>
        </p:nvSpPr>
        <p:spPr>
          <a:xfrm>
            <a:off x="339725" y="1066800"/>
            <a:ext cx="5832475" cy="5226051"/>
          </a:xfrm>
        </p:spPr>
        <p:txBody>
          <a:bodyPr>
            <a:noAutofit/>
          </a:bodyPr>
          <a:lstStyle/>
          <a:p>
            <a:r>
              <a:rPr lang="en-US" dirty="0" smtClean="0">
                <a:latin typeface="Arial" pitchFamily="34" charset="0"/>
                <a:cs typeface="Arial" pitchFamily="34" charset="0"/>
              </a:rPr>
              <a:t>Improve access to </a:t>
            </a:r>
          </a:p>
          <a:p>
            <a:pPr lvl="1"/>
            <a:r>
              <a:rPr lang="en-US" sz="2200" dirty="0" smtClean="0">
                <a:latin typeface="Arial" pitchFamily="34" charset="0"/>
                <a:cs typeface="Arial" pitchFamily="34" charset="0"/>
              </a:rPr>
              <a:t>Open source materials</a:t>
            </a:r>
          </a:p>
          <a:p>
            <a:pPr lvl="1"/>
            <a:r>
              <a:rPr lang="en-US" sz="2200" dirty="0" smtClean="0">
                <a:latin typeface="Arial" pitchFamily="34" charset="0"/>
                <a:cs typeface="Arial" pitchFamily="34" charset="0"/>
              </a:rPr>
              <a:t>Journal </a:t>
            </a:r>
            <a:r>
              <a:rPr lang="en-US" sz="2200" dirty="0" err="1" smtClean="0">
                <a:latin typeface="Arial" pitchFamily="34" charset="0"/>
                <a:cs typeface="Arial" pitchFamily="34" charset="0"/>
              </a:rPr>
              <a:t>backfiles</a:t>
            </a:r>
            <a:endParaRPr lang="en-US" sz="2200" dirty="0" smtClean="0">
              <a:latin typeface="Arial" pitchFamily="34" charset="0"/>
              <a:cs typeface="Arial" pitchFamily="34" charset="0"/>
            </a:endParaRPr>
          </a:p>
          <a:p>
            <a:pPr lvl="1"/>
            <a:r>
              <a:rPr lang="en-US" sz="2200" dirty="0" smtClean="0">
                <a:latin typeface="Arial" pitchFamily="34" charset="0"/>
                <a:cs typeface="Arial" pitchFamily="34" charset="0"/>
              </a:rPr>
              <a:t>Repositories</a:t>
            </a:r>
          </a:p>
          <a:p>
            <a:endParaRPr lang="en-US" dirty="0" smtClean="0">
              <a:latin typeface="Arial" pitchFamily="34" charset="0"/>
              <a:cs typeface="Arial" pitchFamily="34" charset="0"/>
            </a:endParaRPr>
          </a:p>
          <a:p>
            <a:r>
              <a:rPr lang="en-US" sz="2400" dirty="0" smtClean="0">
                <a:latin typeface="Arial" pitchFamily="34" charset="0"/>
                <a:cs typeface="Arial" pitchFamily="34" charset="0"/>
              </a:rPr>
              <a:t>Provide seamless access to resources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More direct links </a:t>
            </a:r>
          </a:p>
          <a:p>
            <a:endParaRPr lang="en-US" dirty="0" smtClean="0"/>
          </a:p>
          <a:p>
            <a:r>
              <a:rPr lang="en-US" sz="2400" dirty="0" smtClean="0">
                <a:latin typeface="Arial" pitchFamily="34" charset="0"/>
                <a:cs typeface="Arial" pitchFamily="34" charset="0"/>
              </a:rPr>
              <a:t>Look/function like search engines/popular web services</a:t>
            </a:r>
            <a:endParaRPr lang="en-US" sz="1800" dirty="0" smtClean="0">
              <a:latin typeface="Arial" pitchFamily="34" charset="0"/>
              <a:cs typeface="Arial" pitchFamily="34" charset="0"/>
            </a:endParaRPr>
          </a:p>
          <a:p>
            <a:endParaRPr lang="en-US" dirty="0" smtClean="0"/>
          </a:p>
          <a:p>
            <a:endParaRPr lang="en-US" dirty="0"/>
          </a:p>
        </p:txBody>
      </p:sp>
      <p:pic>
        <p:nvPicPr>
          <p:cNvPr id="6145" name="Picture 1" descr="\\oclc\data\OCLCResearch\Dublin\Home\hoode\My Documents\My Pictures\Microsoft Clip Organizer\j0440386.png"/>
          <p:cNvPicPr>
            <a:picLocks noChangeAspect="1" noChangeArrowheads="1"/>
          </p:cNvPicPr>
          <p:nvPr/>
        </p:nvPicPr>
        <p:blipFill>
          <a:blip r:embed="rId3" cstate="print"/>
          <a:srcRect/>
          <a:stretch>
            <a:fillRect/>
          </a:stretch>
        </p:blipFill>
        <p:spPr bwMode="auto">
          <a:xfrm>
            <a:off x="5410200" y="2362200"/>
            <a:ext cx="3530600" cy="35306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610600" cy="1265238"/>
          </a:xfrm>
        </p:spPr>
        <p:txBody>
          <a:bodyPr/>
          <a:lstStyle/>
          <a:p>
            <a:pPr algn="l"/>
            <a:r>
              <a:rPr lang="en-US" sz="3200" b="1" dirty="0" smtClean="0">
                <a:latin typeface="Trebuchet MS" pitchFamily="34" charset="0"/>
              </a:rPr>
              <a:t>How Can Librarians Meet User Needs?</a:t>
            </a:r>
            <a:endParaRPr lang="en-US" sz="3200" dirty="0"/>
          </a:p>
        </p:txBody>
      </p:sp>
      <p:sp>
        <p:nvSpPr>
          <p:cNvPr id="3" name="Content Placeholder 2"/>
          <p:cNvSpPr>
            <a:spLocks noGrp="1"/>
          </p:cNvSpPr>
          <p:nvPr>
            <p:ph idx="1"/>
          </p:nvPr>
        </p:nvSpPr>
        <p:spPr>
          <a:xfrm>
            <a:off x="381000" y="1371600"/>
            <a:ext cx="4800600" cy="4800600"/>
          </a:xfrm>
        </p:spPr>
        <p:txBody>
          <a:bodyPr>
            <a:noAutofit/>
          </a:bodyPr>
          <a:lstStyle/>
          <a:p>
            <a:r>
              <a:rPr lang="en-US" sz="2400" dirty="0" smtClean="0">
                <a:latin typeface="Arial" pitchFamily="34" charset="0"/>
                <a:cs typeface="Arial" pitchFamily="34" charset="0"/>
              </a:rPr>
              <a:t>Adapt to changing user </a:t>
            </a:r>
            <a:r>
              <a:rPr lang="en-US" sz="2400" dirty="0" err="1" smtClean="0">
                <a:latin typeface="Arial" pitchFamily="34" charset="0"/>
                <a:cs typeface="Arial" pitchFamily="34" charset="0"/>
              </a:rPr>
              <a:t>behaviours</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Provide high-quality metadata</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Enable power browsing</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Offer guidance &amp; clarity for researchers</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Advertise library brand</a:t>
            </a:r>
          </a:p>
          <a:p>
            <a:pPr>
              <a:buFont typeface="Wingdings" pitchFamily="2" charset="2"/>
              <a:buChar char="q"/>
            </a:pPr>
            <a:endParaRPr lang="en-US" sz="2400" dirty="0" smtClean="0">
              <a:latin typeface="Arial" pitchFamily="34" charset="0"/>
              <a:cs typeface="Arial" pitchFamily="34" charset="0"/>
            </a:endParaRPr>
          </a:p>
          <a:p>
            <a:pPr>
              <a:buFont typeface="Arial" pitchFamily="34" charset="0"/>
              <a:buChar char="•"/>
            </a:pPr>
            <a:endParaRPr lang="en-US" sz="2000" dirty="0" smtClean="0"/>
          </a:p>
          <a:p>
            <a:endParaRPr lang="en-US" dirty="0"/>
          </a:p>
        </p:txBody>
      </p:sp>
      <p:pic>
        <p:nvPicPr>
          <p:cNvPr id="95236" name="Picture 4" descr="\\oclc\data\OCLCResearch\Dublin\Home\hoode\My Documents\My Pictures\Microsoft Clip Organizer\j0422353.jpg"/>
          <p:cNvPicPr>
            <a:picLocks noChangeAspect="1" noChangeArrowheads="1"/>
          </p:cNvPicPr>
          <p:nvPr/>
        </p:nvPicPr>
        <p:blipFill>
          <a:blip r:embed="rId3" cstate="print"/>
          <a:srcRect/>
          <a:stretch>
            <a:fillRect/>
          </a:stretch>
        </p:blipFill>
        <p:spPr bwMode="auto">
          <a:xfrm>
            <a:off x="5263717" y="2057400"/>
            <a:ext cx="3575483" cy="304800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163513"/>
            <a:ext cx="7162800" cy="1284287"/>
          </a:xfrm>
        </p:spPr>
        <p:txBody>
          <a:bodyPr>
            <a:noAutofit/>
          </a:bodyPr>
          <a:lstStyle/>
          <a:p>
            <a:pPr algn="l"/>
            <a:r>
              <a:rPr lang="en-US" sz="3200" b="1" dirty="0" smtClean="0">
                <a:latin typeface="Trebuchet MS" pitchFamily="34" charset="0"/>
              </a:rPr>
              <a:t>What Can Librarians Do to</a:t>
            </a:r>
            <a:br>
              <a:rPr lang="en-US" sz="3200" b="1" dirty="0" smtClean="0">
                <a:latin typeface="Trebuchet MS" pitchFamily="34" charset="0"/>
              </a:rPr>
            </a:br>
            <a:r>
              <a:rPr lang="en-US" sz="3200" b="1" dirty="0" smtClean="0">
                <a:latin typeface="Trebuchet MS" pitchFamily="34" charset="0"/>
              </a:rPr>
              <a:t>Encourage Use of Library Services?</a:t>
            </a:r>
          </a:p>
        </p:txBody>
      </p:sp>
      <p:sp>
        <p:nvSpPr>
          <p:cNvPr id="49155" name="Rectangle 3"/>
          <p:cNvSpPr>
            <a:spLocks noGrp="1" noChangeArrowheads="1"/>
          </p:cNvSpPr>
          <p:nvPr>
            <p:ph idx="1"/>
          </p:nvPr>
        </p:nvSpPr>
        <p:spPr>
          <a:xfrm>
            <a:off x="228600" y="1905000"/>
            <a:ext cx="4876800" cy="3886200"/>
          </a:xfrm>
        </p:spPr>
        <p:txBody>
          <a:bodyPr>
            <a:normAutofit lnSpcReduction="10000"/>
          </a:bodyPr>
          <a:lstStyle/>
          <a:p>
            <a:r>
              <a:rPr lang="en-US" sz="2400" dirty="0" smtClean="0">
                <a:latin typeface="Arial" pitchFamily="34" charset="0"/>
                <a:cs typeface="Arial" pitchFamily="34" charset="0"/>
              </a:rPr>
              <a:t>System development</a:t>
            </a:r>
          </a:p>
          <a:p>
            <a:pPr lvl="1">
              <a:buFont typeface="Arial" pitchFamily="34" charset="0"/>
              <a:buChar char="•"/>
            </a:pPr>
            <a:r>
              <a:rPr lang="en-US" sz="2200" dirty="0" smtClean="0">
                <a:latin typeface="Arial" pitchFamily="34" charset="0"/>
                <a:cs typeface="Arial" pitchFamily="34" charset="0"/>
              </a:rPr>
              <a:t>Respond to different user preferences</a:t>
            </a:r>
          </a:p>
          <a:p>
            <a:pPr lvl="1">
              <a:buFont typeface="Arial" pitchFamily="34" charset="0"/>
              <a:buChar char="•"/>
            </a:pPr>
            <a:r>
              <a:rPr lang="en-US" sz="2200" dirty="0" smtClean="0">
                <a:latin typeface="Arial" pitchFamily="34" charset="0"/>
                <a:cs typeface="Arial" pitchFamily="34" charset="0"/>
              </a:rPr>
              <a:t>Personalized interfaces</a:t>
            </a:r>
          </a:p>
          <a:p>
            <a:pPr eaLnBrk="1" hangingPunct="1"/>
            <a:endParaRPr lang="en-US" sz="2400" b="1"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Emphasize personal service</a:t>
            </a:r>
          </a:p>
          <a:p>
            <a:pPr lvl="1">
              <a:buFont typeface="Arial" pitchFamily="34" charset="0"/>
              <a:buChar char="•"/>
            </a:pPr>
            <a:r>
              <a:rPr lang="en-US" sz="2200" dirty="0" smtClean="0">
                <a:latin typeface="Arial" pitchFamily="34" charset="0"/>
                <a:cs typeface="Arial" pitchFamily="34" charset="0"/>
              </a:rPr>
              <a:t>Build positive relationships </a:t>
            </a:r>
            <a:r>
              <a:rPr lang="en-US" sz="2200" dirty="0" err="1" smtClean="0">
                <a:latin typeface="Arial" pitchFamily="34" charset="0"/>
                <a:cs typeface="Arial" pitchFamily="34" charset="0"/>
              </a:rPr>
              <a:t>FtF</a:t>
            </a:r>
            <a:r>
              <a:rPr lang="en-US" sz="2200" dirty="0" smtClean="0">
                <a:latin typeface="Arial" pitchFamily="34" charset="0"/>
                <a:cs typeface="Arial" pitchFamily="34" charset="0"/>
              </a:rPr>
              <a:t>, phone, or online</a:t>
            </a:r>
          </a:p>
          <a:p>
            <a:pPr lvl="1">
              <a:buFont typeface="Arial" pitchFamily="34" charset="0"/>
              <a:buChar char="•"/>
            </a:pPr>
            <a:r>
              <a:rPr lang="en-US" sz="2200" dirty="0" smtClean="0">
                <a:latin typeface="Arial" pitchFamily="34" charset="0"/>
                <a:cs typeface="Arial" pitchFamily="34" charset="0"/>
              </a:rPr>
              <a:t>Become more e-consumer-friendly</a:t>
            </a:r>
          </a:p>
        </p:txBody>
      </p:sp>
      <p:pic>
        <p:nvPicPr>
          <p:cNvPr id="49156" name="Picture 5" descr="j0439429"/>
          <p:cNvPicPr>
            <a:picLocks noChangeAspect="1" noChangeArrowheads="1"/>
          </p:cNvPicPr>
          <p:nvPr/>
        </p:nvPicPr>
        <p:blipFill>
          <a:blip r:embed="rId3" cstate="print"/>
          <a:srcRect/>
          <a:stretch>
            <a:fillRect/>
          </a:stretch>
        </p:blipFill>
        <p:spPr bwMode="auto">
          <a:xfrm>
            <a:off x="5334000" y="2438400"/>
            <a:ext cx="3581400" cy="240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http://www.sxc.hu/pic/l/f/fl/flaivoloka/1159614_75847635.jpg"/>
          <p:cNvPicPr>
            <a:picLocks noChangeAspect="1" noChangeArrowheads="1"/>
          </p:cNvPicPr>
          <p:nvPr/>
        </p:nvPicPr>
        <p:blipFill>
          <a:blip r:embed="rId3" cstate="print"/>
          <a:srcRect/>
          <a:stretch>
            <a:fillRect/>
          </a:stretch>
        </p:blipFill>
        <p:spPr bwMode="auto">
          <a:xfrm>
            <a:off x="6096000" y="1828800"/>
            <a:ext cx="2712720" cy="3837186"/>
          </a:xfrm>
          <a:prstGeom prst="rect">
            <a:avLst/>
          </a:prstGeom>
          <a:noFill/>
        </p:spPr>
      </p:pic>
      <p:sp>
        <p:nvSpPr>
          <p:cNvPr id="5" name="Title 4"/>
          <p:cNvSpPr>
            <a:spLocks noGrp="1"/>
          </p:cNvSpPr>
          <p:nvPr>
            <p:ph type="title"/>
          </p:nvPr>
        </p:nvSpPr>
        <p:spPr/>
        <p:txBody>
          <a:bodyPr>
            <a:normAutofit/>
          </a:bodyPr>
          <a:lstStyle/>
          <a:p>
            <a:r>
              <a:rPr lang="en-US" sz="3200" b="1" dirty="0" smtClean="0">
                <a:latin typeface="Trebuchet MS" pitchFamily="34" charset="0"/>
              </a:rPr>
              <a:t>Future Research</a:t>
            </a:r>
            <a:endParaRPr lang="en-US" sz="3200" b="1" dirty="0">
              <a:latin typeface="Trebuchet MS" pitchFamily="34" charset="0"/>
            </a:endParaRPr>
          </a:p>
        </p:txBody>
      </p:sp>
      <p:sp>
        <p:nvSpPr>
          <p:cNvPr id="6" name="Content Placeholder 5"/>
          <p:cNvSpPr>
            <a:spLocks noGrp="1"/>
          </p:cNvSpPr>
          <p:nvPr>
            <p:ph idx="1"/>
          </p:nvPr>
        </p:nvSpPr>
        <p:spPr>
          <a:xfrm>
            <a:off x="381000" y="1219200"/>
            <a:ext cx="5254752" cy="4800600"/>
          </a:xfrm>
        </p:spPr>
        <p:txBody>
          <a:bodyPr>
            <a:noAutofit/>
          </a:bodyPr>
          <a:lstStyle/>
          <a:p>
            <a:pPr marL="342900" lvl="0" indent="-342900" fontAlgn="base">
              <a:spcBef>
                <a:spcPct val="20000"/>
              </a:spcBef>
              <a:spcAft>
                <a:spcPct val="0"/>
              </a:spcAft>
              <a:buClr>
                <a:srgbClr val="144A6F"/>
              </a:buClr>
              <a:buSzTx/>
              <a:defRPr/>
            </a:pPr>
            <a:endParaRPr lang="en-US" sz="2000" kern="0" dirty="0" smtClean="0">
              <a:latin typeface="Arial" pitchFamily="34" charset="0"/>
              <a:cs typeface="Arial" pitchFamily="34" charset="0"/>
            </a:endParaRPr>
          </a:p>
          <a:p>
            <a:pPr marL="342900" lvl="0" indent="-342900">
              <a:spcBef>
                <a:spcPct val="20000"/>
              </a:spcBef>
              <a:spcAft>
                <a:spcPct val="0"/>
              </a:spcAft>
              <a:buClr>
                <a:srgbClr val="144A6F"/>
              </a:buClr>
              <a:defRPr/>
            </a:pPr>
            <a:r>
              <a:rPr lang="en-US" sz="2200" dirty="0" smtClean="0">
                <a:latin typeface="Arial" pitchFamily="34" charset="0"/>
                <a:cs typeface="Arial" pitchFamily="34" charset="0"/>
              </a:rPr>
              <a:t>Roles of social networking, mobile technology, &amp; texting</a:t>
            </a:r>
          </a:p>
          <a:p>
            <a:pPr marL="342900" lvl="0" indent="-342900">
              <a:spcBef>
                <a:spcPct val="20000"/>
              </a:spcBef>
              <a:spcAft>
                <a:spcPct val="0"/>
              </a:spcAft>
              <a:buClr>
                <a:srgbClr val="144A6F"/>
              </a:buClr>
              <a:defRPr/>
            </a:pPr>
            <a:endParaRPr lang="en-US" sz="2200" dirty="0" smtClean="0">
              <a:latin typeface="Arial" pitchFamily="34" charset="0"/>
              <a:cs typeface="Arial" pitchFamily="34" charset="0"/>
            </a:endParaRPr>
          </a:p>
          <a:p>
            <a:pPr marL="342900" indent="-342900">
              <a:spcBef>
                <a:spcPct val="20000"/>
              </a:spcBef>
              <a:spcAft>
                <a:spcPct val="0"/>
              </a:spcAft>
              <a:buClr>
                <a:srgbClr val="144A6F"/>
              </a:buClr>
              <a:defRPr/>
            </a:pPr>
            <a:r>
              <a:rPr lang="en-US" sz="2200" dirty="0" smtClean="0">
                <a:latin typeface="Arial" pitchFamily="34" charset="0"/>
                <a:cs typeface="Arial" pitchFamily="34" charset="0"/>
              </a:rPr>
              <a:t>How people get information</a:t>
            </a:r>
          </a:p>
          <a:p>
            <a:pPr marL="342900" indent="-342900">
              <a:spcBef>
                <a:spcPct val="20000"/>
              </a:spcBef>
              <a:spcAft>
                <a:spcPct val="0"/>
              </a:spcAft>
              <a:buClr>
                <a:srgbClr val="144A6F"/>
              </a:buClr>
              <a:defRPr/>
            </a:pPr>
            <a:endParaRPr lang="en-US" sz="2000" dirty="0" smtClean="0">
              <a:latin typeface="Arial" pitchFamily="34" charset="0"/>
              <a:cs typeface="Arial" pitchFamily="34" charset="0"/>
            </a:endParaRPr>
          </a:p>
          <a:p>
            <a:pPr marL="342900" indent="-342900">
              <a:spcBef>
                <a:spcPct val="20000"/>
              </a:spcBef>
              <a:spcAft>
                <a:spcPct val="0"/>
              </a:spcAft>
              <a:buClr>
                <a:srgbClr val="144A6F"/>
              </a:buClr>
              <a:defRPr/>
            </a:pPr>
            <a:r>
              <a:rPr lang="en-US" sz="2200" dirty="0" smtClean="0">
                <a:latin typeface="Arial" pitchFamily="34" charset="0"/>
                <a:cs typeface="Arial" pitchFamily="34" charset="0"/>
              </a:rPr>
              <a:t>Why people make their information choices</a:t>
            </a:r>
          </a:p>
          <a:p>
            <a:pPr marL="803275" lvl="1" indent="-342900">
              <a:spcBef>
                <a:spcPct val="20000"/>
              </a:spcBef>
              <a:spcAft>
                <a:spcPct val="0"/>
              </a:spcAft>
              <a:buClr>
                <a:srgbClr val="144A6F"/>
              </a:buClr>
              <a:defRPr/>
            </a:pPr>
            <a:r>
              <a:rPr lang="en-US" sz="2000" dirty="0" smtClean="0">
                <a:latin typeface="Arial" pitchFamily="34" charset="0"/>
                <a:cs typeface="Arial" pitchFamily="34" charset="0"/>
              </a:rPr>
              <a:t>Determine whether age is major factor or one of many</a:t>
            </a:r>
          </a:p>
          <a:p>
            <a:pPr marL="342900" lvl="0" indent="-342900">
              <a:spcBef>
                <a:spcPct val="20000"/>
              </a:spcBef>
              <a:spcAft>
                <a:spcPct val="0"/>
              </a:spcAft>
              <a:buClr>
                <a:srgbClr val="144A6F"/>
              </a:buClr>
              <a:defRPr/>
            </a:pPr>
            <a:endParaRPr lang="en-US" sz="2000" dirty="0" smtClean="0">
              <a:latin typeface="Arial" pitchFamily="34" charset="0"/>
              <a:cs typeface="Arial" pitchFamily="34" charset="0"/>
            </a:endParaRPr>
          </a:p>
          <a:p>
            <a:pPr marL="342900" lvl="0" indent="-342900">
              <a:spcBef>
                <a:spcPct val="20000"/>
              </a:spcBef>
              <a:spcAft>
                <a:spcPct val="0"/>
              </a:spcAft>
              <a:buClr>
                <a:srgbClr val="144A6F"/>
              </a:buClr>
              <a:defRPr/>
            </a:pPr>
            <a:r>
              <a:rPr lang="en-US" sz="2200" dirty="0" smtClean="0">
                <a:latin typeface="Arial" pitchFamily="34" charset="0"/>
                <a:cs typeface="Arial" pitchFamily="34" charset="0"/>
              </a:rPr>
              <a:t>How </a:t>
            </a:r>
            <a:r>
              <a:rPr lang="en-US" sz="2200" kern="0" dirty="0" smtClean="0">
                <a:latin typeface="Arial" pitchFamily="34" charset="0"/>
                <a:cs typeface="Arial" pitchFamily="34" charset="0"/>
              </a:rPr>
              <a:t>people adopt and use information technology</a:t>
            </a:r>
          </a:p>
          <a:p>
            <a:pPr marL="342900" lvl="0" indent="-342900" fontAlgn="base">
              <a:spcBef>
                <a:spcPct val="20000"/>
              </a:spcBef>
              <a:spcAft>
                <a:spcPct val="0"/>
              </a:spcAft>
              <a:buClr>
                <a:srgbClr val="144A6F"/>
              </a:buClr>
              <a:buSzTx/>
              <a:defRPr/>
            </a:pPr>
            <a:endParaRPr lang="en-US" sz="2000" kern="0" dirty="0" smtClean="0">
              <a:latin typeface="Arial" pitchFamily="34" charset="0"/>
              <a:cs typeface="Arial" pitchFamily="34" charset="0"/>
            </a:endParaRPr>
          </a:p>
          <a:p>
            <a:pPr>
              <a:buClr>
                <a:srgbClr val="144A6F"/>
              </a:buCl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04800"/>
            <a:ext cx="8153400" cy="990600"/>
          </a:xfrm>
        </p:spPr>
        <p:txBody>
          <a:bodyPr>
            <a:normAutofit/>
          </a:bodyPr>
          <a:lstStyle/>
          <a:p>
            <a:pPr algn="l"/>
            <a:r>
              <a:rPr lang="en-US" sz="3200" b="1" dirty="0" smtClean="0">
                <a:latin typeface="Trebuchet MS" pitchFamily="34" charset="0"/>
              </a:rPr>
              <a:t>End Notes</a:t>
            </a:r>
            <a:endParaRPr lang="en-US" sz="3200" dirty="0"/>
          </a:p>
        </p:txBody>
      </p:sp>
      <p:sp>
        <p:nvSpPr>
          <p:cNvPr id="3" name="Content Placeholder 2"/>
          <p:cNvSpPr>
            <a:spLocks noGrp="1"/>
          </p:cNvSpPr>
          <p:nvPr>
            <p:ph idx="1"/>
          </p:nvPr>
        </p:nvSpPr>
        <p:spPr>
          <a:xfrm>
            <a:off x="533400" y="1447800"/>
            <a:ext cx="8229600" cy="4724400"/>
          </a:xfrm>
        </p:spPr>
        <p:txBody>
          <a:bodyPr>
            <a:normAutofit/>
          </a:bodyPr>
          <a:lstStyle/>
          <a:p>
            <a:pPr>
              <a:buNone/>
            </a:pPr>
            <a:r>
              <a:rPr lang="en-US" dirty="0" err="1" smtClean="0"/>
              <a:t>Connaway</a:t>
            </a:r>
            <a:r>
              <a:rPr lang="en-US" dirty="0" smtClean="0"/>
              <a:t>, L.S., &amp; Dickey, T.J. (2010). Towards a profile of the researcher of today: The digital information seeker: Report of findings from selected OCLC, RIN, and JISC user behavior projects. [Available: </a:t>
            </a:r>
            <a:r>
              <a:rPr lang="en-US" u="sng" dirty="0" smtClean="0">
                <a:hlinkClick r:id="rId3"/>
              </a:rPr>
              <a:t>http://www.jisc.ac.uk/media/documents/publications/reports/2010/digitalinformationseekerreport.pdf</a:t>
            </a:r>
            <a:r>
              <a:rPr lang="en-US" dirty="0" smtClean="0"/>
              <a:t>]</a:t>
            </a:r>
          </a:p>
          <a:p>
            <a:pPr>
              <a:buNone/>
            </a:pPr>
            <a:endParaRPr lang="en-US" dirty="0" smtClean="0"/>
          </a:p>
          <a:p>
            <a:pPr>
              <a:lnSpc>
                <a:spcPct val="80000"/>
              </a:lnSpc>
              <a:buNone/>
            </a:pPr>
            <a:r>
              <a:rPr lang="en-US" dirty="0" smtClean="0"/>
              <a:t>Funded by JISC</a:t>
            </a:r>
          </a:p>
          <a:p>
            <a:pPr>
              <a:lnSpc>
                <a:spcPct val="80000"/>
              </a:lnSpc>
              <a:buNone/>
            </a:pPr>
            <a:endParaRPr lang="en-US" dirty="0" smtClean="0"/>
          </a:p>
          <a:p>
            <a:pPr>
              <a:lnSpc>
                <a:spcPct val="80000"/>
              </a:lnSpc>
              <a:buNone/>
            </a:pPr>
            <a:r>
              <a:rPr lang="en-US" dirty="0" smtClean="0"/>
              <a:t>Project Web Site URL: </a:t>
            </a:r>
          </a:p>
          <a:p>
            <a:pPr lvl="1">
              <a:lnSpc>
                <a:spcPct val="80000"/>
              </a:lnSpc>
              <a:buNone/>
            </a:pPr>
            <a:r>
              <a:rPr lang="en-US" sz="2400" u="sng" dirty="0" smtClean="0">
                <a:hlinkClick r:id="rId4"/>
              </a:rPr>
              <a:t>http://www.jisc.ac.uk/publications/reports/2010/digitalinformationseekers.aspx</a:t>
            </a:r>
            <a:r>
              <a:rPr lang="en-US" sz="2400" dirty="0" smtClean="0"/>
              <a:t>  </a:t>
            </a:r>
          </a:p>
          <a:p>
            <a:pPr lvl="1">
              <a:lnSpc>
                <a:spcPct val="80000"/>
              </a:lnSpc>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latin typeface="Trebuchet MS" pitchFamily="34" charset="0"/>
              </a:rPr>
              <a:t>Questions &amp; Discussion</a:t>
            </a:r>
            <a:endParaRPr lang="en-US" sz="3200" b="1" dirty="0">
              <a:latin typeface="Trebuchet MS" pitchFamily="34" charset="0"/>
            </a:endParaRPr>
          </a:p>
        </p:txBody>
      </p:sp>
      <p:sp>
        <p:nvSpPr>
          <p:cNvPr id="3" name="Content Placeholder 2"/>
          <p:cNvSpPr>
            <a:spLocks noGrp="1"/>
          </p:cNvSpPr>
          <p:nvPr>
            <p:ph idx="1"/>
          </p:nvPr>
        </p:nvSpPr>
        <p:spPr>
          <a:xfrm>
            <a:off x="434977" y="1447801"/>
            <a:ext cx="8328023" cy="4691064"/>
          </a:xfrm>
        </p:spPr>
        <p:txBody>
          <a:bodyPr/>
          <a:lstStyle/>
          <a:p>
            <a:pPr algn="r">
              <a:buNone/>
            </a:pPr>
            <a:endParaRPr lang="en-US" dirty="0" smtClean="0"/>
          </a:p>
          <a:p>
            <a:pPr algn="r">
              <a:buNone/>
            </a:pPr>
            <a:endParaRPr lang="en-US" dirty="0" smtClean="0"/>
          </a:p>
          <a:p>
            <a:pPr algn="r">
              <a:buNone/>
            </a:pPr>
            <a:endParaRPr lang="en-US" dirty="0" smtClean="0"/>
          </a:p>
          <a:p>
            <a:pPr algn="r">
              <a:buNone/>
            </a:pPr>
            <a:r>
              <a:rPr lang="en-US" sz="2800" dirty="0" smtClean="0"/>
              <a:t>Lynn Silipigni Connaway</a:t>
            </a:r>
          </a:p>
          <a:p>
            <a:pPr algn="r">
              <a:buNone/>
            </a:pPr>
            <a:r>
              <a:rPr lang="en-US" sz="2400" dirty="0" smtClean="0"/>
              <a:t>connawal@oclc.org</a:t>
            </a:r>
          </a:p>
          <a:p>
            <a:pPr algn="r">
              <a:buNone/>
            </a:pPr>
            <a:endParaRPr lang="en-US" sz="2800" dirty="0"/>
          </a:p>
        </p:txBody>
      </p:sp>
      <p:pic>
        <p:nvPicPr>
          <p:cNvPr id="10" name="Picture 8" descr="j0422855"/>
          <p:cNvPicPr>
            <a:picLocks noChangeAspect="1" noChangeArrowheads="1"/>
          </p:cNvPicPr>
          <p:nvPr/>
        </p:nvPicPr>
        <p:blipFill>
          <a:blip r:embed="rId3" cstate="print"/>
          <a:srcRect/>
          <a:stretch>
            <a:fillRect/>
          </a:stretch>
        </p:blipFill>
        <p:spPr bwMode="auto">
          <a:xfrm>
            <a:off x="609600" y="1981200"/>
            <a:ext cx="3581400" cy="3581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Google</a:t>
            </a:r>
            <a:endParaRPr lang="en-US" sz="3200" b="1" dirty="0"/>
          </a:p>
        </p:txBody>
      </p:sp>
      <p:sp>
        <p:nvSpPr>
          <p:cNvPr id="3" name="Content Placeholder 2"/>
          <p:cNvSpPr>
            <a:spLocks noGrp="1"/>
          </p:cNvSpPr>
          <p:nvPr>
            <p:ph idx="1"/>
          </p:nvPr>
        </p:nvSpPr>
        <p:spPr>
          <a:xfrm>
            <a:off x="304800" y="1524000"/>
            <a:ext cx="5715000" cy="4648200"/>
          </a:xfrm>
        </p:spPr>
        <p:txBody>
          <a:bodyPr>
            <a:noAutofit/>
          </a:bodyPr>
          <a:lstStyle/>
          <a:p>
            <a:r>
              <a:rPr lang="en-US" sz="2300" dirty="0" smtClean="0">
                <a:latin typeface="Arial" pitchFamily="34" charset="0"/>
                <a:cs typeface="Arial" pitchFamily="34" charset="0"/>
              </a:rPr>
              <a:t>Search engines</a:t>
            </a:r>
            <a:r>
              <a:rPr lang="en-US" sz="2000" dirty="0" smtClean="0">
                <a:latin typeface="Arial" pitchFamily="34" charset="0"/>
                <a:cs typeface="Arial" pitchFamily="34" charset="0"/>
              </a:rPr>
              <a:t> </a:t>
            </a:r>
          </a:p>
          <a:p>
            <a:pPr lvl="1"/>
            <a:r>
              <a:rPr lang="en-US" sz="2100" dirty="0" smtClean="0">
                <a:latin typeface="Arial" pitchFamily="34" charset="0"/>
                <a:cs typeface="Arial" pitchFamily="34" charset="0"/>
              </a:rPr>
              <a:t>Dominant place to begin</a:t>
            </a:r>
          </a:p>
          <a:p>
            <a:pPr lvl="1"/>
            <a:r>
              <a:rPr lang="en-US" sz="2100" dirty="0" smtClean="0">
                <a:latin typeface="Arial" pitchFamily="34" charset="0"/>
                <a:cs typeface="Arial" pitchFamily="34" charset="0"/>
              </a:rPr>
              <a:t>Preferred over libraries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Search engines first choice</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Rate search engines better lifestyle fit than libraries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Heavy reliance on Google &amp; other web sources</a:t>
            </a:r>
          </a:p>
          <a:p>
            <a:pPr lvl="1">
              <a:buFont typeface="Arial" pitchFamily="34" charset="0"/>
              <a:buChar char="•"/>
            </a:pPr>
            <a:endParaRPr lang="en-US" sz="1100" dirty="0" smtClean="0">
              <a:latin typeface="Arial" pitchFamily="34" charset="0"/>
              <a:cs typeface="Arial" pitchFamily="34" charset="0"/>
            </a:endParaRPr>
          </a:p>
          <a:p>
            <a:pPr>
              <a:buNone/>
            </a:pPr>
            <a:endParaRPr lang="en-US" dirty="0"/>
          </a:p>
        </p:txBody>
      </p:sp>
      <p:pic>
        <p:nvPicPr>
          <p:cNvPr id="4" name="Picture 2" descr="\\oclc\data\OCLCResearch\Dublin\Home\hoode\My Documents\My Pictures\Microsoft Clip Organizer\j0309219.jpg"/>
          <p:cNvPicPr>
            <a:picLocks noChangeAspect="1" noChangeArrowheads="1"/>
          </p:cNvPicPr>
          <p:nvPr/>
        </p:nvPicPr>
        <p:blipFill>
          <a:blip r:embed="rId3" cstate="print"/>
          <a:srcRect/>
          <a:stretch>
            <a:fillRect/>
          </a:stretch>
        </p:blipFill>
        <p:spPr bwMode="auto">
          <a:xfrm>
            <a:off x="5486400" y="1524000"/>
            <a:ext cx="3429000" cy="2303859"/>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Google, cont.</a:t>
            </a:r>
            <a:endParaRPr lang="en-US" sz="3200" b="1" dirty="0">
              <a:latin typeface="Trebuchet MS" pitchFamily="34" charset="0"/>
            </a:endParaRPr>
          </a:p>
        </p:txBody>
      </p:sp>
      <p:sp>
        <p:nvSpPr>
          <p:cNvPr id="3" name="Content Placeholder 2"/>
          <p:cNvSpPr>
            <a:spLocks noGrp="1"/>
          </p:cNvSpPr>
          <p:nvPr>
            <p:ph idx="1"/>
          </p:nvPr>
        </p:nvSpPr>
        <p:spPr>
          <a:xfrm>
            <a:off x="304800" y="1676400"/>
            <a:ext cx="5334000" cy="4953000"/>
          </a:xfrm>
        </p:spPr>
        <p:txBody>
          <a:bodyPr>
            <a:noAutofit/>
          </a:bodyPr>
          <a:lstStyle/>
          <a:p>
            <a:endParaRPr lang="en-US" sz="1600" dirty="0" smtClean="0">
              <a:latin typeface="Arial" pitchFamily="34" charset="0"/>
              <a:cs typeface="Arial" pitchFamily="34" charset="0"/>
            </a:endParaRPr>
          </a:p>
          <a:p>
            <a:r>
              <a:rPr lang="en-US" sz="2300" dirty="0" smtClean="0">
                <a:latin typeface="Arial" pitchFamily="34" charset="0"/>
                <a:cs typeface="Arial" pitchFamily="34" charset="0"/>
              </a:rPr>
              <a:t>Simple tasks with other sources</a:t>
            </a:r>
          </a:p>
          <a:p>
            <a:endParaRPr lang="en-US" sz="1600" dirty="0" smtClean="0">
              <a:latin typeface="Arial" pitchFamily="34" charset="0"/>
              <a:cs typeface="Arial" pitchFamily="34" charset="0"/>
            </a:endParaRPr>
          </a:p>
          <a:p>
            <a:r>
              <a:rPr lang="en-US" sz="2300" dirty="0" smtClean="0">
                <a:latin typeface="Arial" pitchFamily="34" charset="0"/>
                <a:cs typeface="Arial" pitchFamily="34" charset="0"/>
              </a:rPr>
              <a:t>Majority British Library visits from search engines</a:t>
            </a:r>
          </a:p>
          <a:p>
            <a:pPr lvl="1"/>
            <a:r>
              <a:rPr lang="en-US" sz="2000" dirty="0" smtClean="0">
                <a:latin typeface="Arial" pitchFamily="34" charset="0"/>
                <a:cs typeface="Arial" pitchFamily="34" charset="0"/>
              </a:rPr>
              <a:t>40% school-age visits via image search</a:t>
            </a:r>
          </a:p>
          <a:p>
            <a:endParaRPr lang="en-US" sz="1600" dirty="0" smtClean="0">
              <a:latin typeface="Arial" pitchFamily="34" charset="0"/>
              <a:cs typeface="Arial" pitchFamily="34" charset="0"/>
            </a:endParaRPr>
          </a:p>
          <a:p>
            <a:r>
              <a:rPr lang="en-US" sz="2300" dirty="0" smtClean="0">
                <a:latin typeface="Arial" pitchFamily="34" charset="0"/>
                <a:cs typeface="Arial" pitchFamily="34" charset="0"/>
              </a:rPr>
              <a:t>Prefer natural-language searching</a:t>
            </a:r>
          </a:p>
          <a:p>
            <a:endParaRPr lang="en-US" sz="1600" dirty="0" smtClean="0">
              <a:latin typeface="Arial" pitchFamily="34" charset="0"/>
              <a:cs typeface="Arial" pitchFamily="34" charset="0"/>
            </a:endParaRPr>
          </a:p>
          <a:p>
            <a:r>
              <a:rPr lang="en-US" sz="2300" dirty="0" smtClean="0">
                <a:latin typeface="Arial" pitchFamily="34" charset="0"/>
                <a:cs typeface="Arial" pitchFamily="34" charset="0"/>
              </a:rPr>
              <a:t>Trust Google to understand</a:t>
            </a:r>
          </a:p>
        </p:txBody>
      </p:sp>
      <p:pic>
        <p:nvPicPr>
          <p:cNvPr id="75778" name="Picture 2" descr="http://www.sxc.hu/pic/l/c/ca/camden/680234_64699688.jpg"/>
          <p:cNvPicPr>
            <a:picLocks noChangeAspect="1" noChangeArrowheads="1"/>
          </p:cNvPicPr>
          <p:nvPr/>
        </p:nvPicPr>
        <p:blipFill>
          <a:blip r:embed="rId3" cstate="print"/>
          <a:srcRect/>
          <a:stretch>
            <a:fillRect/>
          </a:stretch>
        </p:blipFill>
        <p:spPr bwMode="auto">
          <a:xfrm>
            <a:off x="5905500" y="1905000"/>
            <a:ext cx="3086100" cy="4114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265238"/>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Locate and Access E-Journals Via Google</a:t>
            </a:r>
            <a:endParaRPr lang="en-US" sz="3200" b="1" dirty="0"/>
          </a:p>
        </p:txBody>
      </p:sp>
      <p:sp>
        <p:nvSpPr>
          <p:cNvPr id="3" name="Content Placeholder 2"/>
          <p:cNvSpPr>
            <a:spLocks noGrp="1"/>
          </p:cNvSpPr>
          <p:nvPr>
            <p:ph idx="1"/>
          </p:nvPr>
        </p:nvSpPr>
        <p:spPr>
          <a:xfrm>
            <a:off x="457200" y="2133600"/>
            <a:ext cx="4340352" cy="3124200"/>
          </a:xfrm>
        </p:spPr>
        <p:txBody>
          <a:bodyPr>
            <a:noAutofit/>
          </a:bodyPr>
          <a:lstStyle/>
          <a:p>
            <a:r>
              <a:rPr lang="en-US" sz="2300" dirty="0" smtClean="0">
                <a:latin typeface="Arial" pitchFamily="34" charset="0"/>
                <a:cs typeface="Arial" pitchFamily="34" charset="0"/>
              </a:rPr>
              <a:t>Ignore publishers’ platforms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1/3 traffic via Google</a:t>
            </a:r>
          </a:p>
          <a:p>
            <a:pPr>
              <a:buNone/>
            </a:pPr>
            <a:endParaRPr lang="en-US" dirty="0"/>
          </a:p>
        </p:txBody>
      </p:sp>
      <p:pic>
        <p:nvPicPr>
          <p:cNvPr id="74760" name="Picture 8" descr="http://www.sxc.hu/pic/l/q/qo/qoqo/514642_11885908.jpg"/>
          <p:cNvPicPr>
            <a:picLocks noChangeAspect="1" noChangeArrowheads="1"/>
          </p:cNvPicPr>
          <p:nvPr/>
        </p:nvPicPr>
        <p:blipFill>
          <a:blip r:embed="rId3" cstate="print"/>
          <a:srcRect/>
          <a:stretch>
            <a:fillRect/>
          </a:stretch>
        </p:blipFill>
        <p:spPr bwMode="auto">
          <a:xfrm>
            <a:off x="5257800" y="2209800"/>
            <a:ext cx="3657600" cy="27432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Discovery to Delivery</a:t>
            </a:r>
            <a:endParaRPr lang="en-US" sz="3200" b="1" dirty="0">
              <a:latin typeface="Trebuchet MS" pitchFamily="34" charset="0"/>
            </a:endParaRPr>
          </a:p>
        </p:txBody>
      </p:sp>
      <p:sp>
        <p:nvSpPr>
          <p:cNvPr id="3" name="Content Placeholder 2"/>
          <p:cNvSpPr>
            <a:spLocks noGrp="1"/>
          </p:cNvSpPr>
          <p:nvPr>
            <p:ph idx="1"/>
          </p:nvPr>
        </p:nvSpPr>
        <p:spPr>
          <a:xfrm>
            <a:off x="454152" y="1752600"/>
            <a:ext cx="8385048" cy="3276600"/>
          </a:xfrm>
        </p:spPr>
        <p:txBody>
          <a:bodyPr>
            <a:noAutofit/>
          </a:bodyPr>
          <a:lstStyle/>
          <a:p>
            <a:r>
              <a:rPr lang="en-US" sz="2300" dirty="0" smtClean="0">
                <a:latin typeface="Arial" pitchFamily="34" charset="0"/>
                <a:cs typeface="Arial" pitchFamily="34" charset="0"/>
              </a:rPr>
              <a:t>Permeable boundary between resources &amp; discovery services </a:t>
            </a:r>
          </a:p>
          <a:p>
            <a:r>
              <a:rPr lang="en-US" sz="2300" dirty="0" smtClean="0">
                <a:latin typeface="Arial" pitchFamily="34" charset="0"/>
                <a:cs typeface="Arial" pitchFamily="34" charset="0"/>
              </a:rPr>
              <a:t>Satisfaction with availability of discovery services</a:t>
            </a:r>
          </a:p>
          <a:p>
            <a:r>
              <a:rPr lang="en-US" sz="2300" dirty="0" smtClean="0">
                <a:latin typeface="Arial" pitchFamily="34" charset="0"/>
                <a:cs typeface="Arial" pitchFamily="34" charset="0"/>
              </a:rPr>
              <a:t>Delivery as important as discovery</a:t>
            </a:r>
          </a:p>
          <a:p>
            <a:endParaRPr lang="en-US" sz="2300" dirty="0" smtClean="0">
              <a:latin typeface="Arial" pitchFamily="34" charset="0"/>
              <a:cs typeface="Arial" pitchFamily="34" charset="0"/>
            </a:endParaRPr>
          </a:p>
          <a:p>
            <a:pPr lvl="1"/>
            <a:endParaRPr lang="en-US" sz="2000" dirty="0" smtClean="0"/>
          </a:p>
        </p:txBody>
      </p:sp>
      <p:pic>
        <p:nvPicPr>
          <p:cNvPr id="72706" name="Picture 2" descr="http://www.sxc.hu/pic/l/m/ma/martynrice/1185659_42409949.jpg"/>
          <p:cNvPicPr>
            <a:picLocks noChangeAspect="1" noChangeArrowheads="1"/>
          </p:cNvPicPr>
          <p:nvPr/>
        </p:nvPicPr>
        <p:blipFill>
          <a:blip r:embed="rId3" cstate="print"/>
          <a:srcRect/>
          <a:stretch>
            <a:fillRect/>
          </a:stretch>
        </p:blipFill>
        <p:spPr bwMode="auto">
          <a:xfrm>
            <a:off x="1371600" y="4343400"/>
            <a:ext cx="5867400" cy="155313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Discovery to Delivery, cont.</a:t>
            </a:r>
            <a:endParaRPr lang="en-US" sz="3200" b="1" dirty="0">
              <a:latin typeface="Trebuchet MS" pitchFamily="34" charset="0"/>
            </a:endParaRPr>
          </a:p>
        </p:txBody>
      </p:sp>
      <p:sp>
        <p:nvSpPr>
          <p:cNvPr id="3" name="Content Placeholder 2"/>
          <p:cNvSpPr>
            <a:spLocks noGrp="1"/>
          </p:cNvSpPr>
          <p:nvPr>
            <p:ph idx="1"/>
          </p:nvPr>
        </p:nvSpPr>
        <p:spPr>
          <a:xfrm>
            <a:off x="228600" y="1828800"/>
            <a:ext cx="5257800" cy="4038600"/>
          </a:xfrm>
        </p:spPr>
        <p:txBody>
          <a:bodyPr>
            <a:noAutofit/>
          </a:bodyPr>
          <a:lstStyle/>
          <a:p>
            <a:r>
              <a:rPr lang="en-US" sz="2300" dirty="0" smtClean="0">
                <a:latin typeface="Arial" pitchFamily="34" charset="0"/>
                <a:cs typeface="Arial" pitchFamily="34" charset="0"/>
              </a:rPr>
              <a:t>Confused by variety of platforms</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Student complaints about unavailable print resources decreasing</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Database interfaces difficult</a:t>
            </a: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E-book access a problem</a:t>
            </a:r>
          </a:p>
          <a:p>
            <a:pPr lvl="1"/>
            <a:endParaRPr lang="en-US" sz="2000" dirty="0">
              <a:latin typeface="Arial" pitchFamily="34" charset="0"/>
              <a:cs typeface="Arial" pitchFamily="34" charset="0"/>
            </a:endParaRPr>
          </a:p>
        </p:txBody>
      </p:sp>
      <p:pic>
        <p:nvPicPr>
          <p:cNvPr id="5" name="Picture 3" descr="\\oclc\data\OCLCResearch\Dublin\Home\hoode\My Documents\My Pictures\Microsoft Clip Organizer\j0443253.jpg"/>
          <p:cNvPicPr>
            <a:picLocks noChangeAspect="1" noChangeArrowheads="1"/>
          </p:cNvPicPr>
          <p:nvPr/>
        </p:nvPicPr>
        <p:blipFill>
          <a:blip r:embed="rId3" cstate="print"/>
          <a:srcRect/>
          <a:stretch>
            <a:fillRect/>
          </a:stretch>
        </p:blipFill>
        <p:spPr bwMode="auto">
          <a:xfrm>
            <a:off x="5791200" y="2209800"/>
            <a:ext cx="3201074" cy="3581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Title">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Break">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oclc_light_blue</Template>
  <TotalTime>6415</TotalTime>
  <Words>4816</Words>
  <Application>Microsoft Office PowerPoint</Application>
  <PresentationFormat>On-screen Show (4:3)</PresentationFormat>
  <Paragraphs>821</Paragraphs>
  <Slides>48</Slides>
  <Notes>48</Notes>
  <HiddenSlides>3</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oclc_light_blue</vt:lpstr>
      <vt:lpstr>Photo Title</vt:lpstr>
      <vt:lpstr>Section Break</vt:lpstr>
      <vt:lpstr>OCCL Blue "light" template</vt:lpstr>
      <vt:lpstr>OCLC orange "light" template</vt:lpstr>
      <vt:lpstr>Slide 1</vt:lpstr>
      <vt:lpstr>The Digital Information Seeker:  Report of findings from selected OCLC, RIN and JISC User Behaviour Projects</vt:lpstr>
      <vt:lpstr>Common Findings: Disciplinary Differences</vt:lpstr>
      <vt:lpstr>Common Findings: E-Journals</vt:lpstr>
      <vt:lpstr>Common Findings: Google</vt:lpstr>
      <vt:lpstr>Common Findings: Google, cont.</vt:lpstr>
      <vt:lpstr>Common Findings: Locate and Access E-Journals Via Google</vt:lpstr>
      <vt:lpstr>Common Findings: Discovery to Delivery</vt:lpstr>
      <vt:lpstr>Common Findings: Discovery to Delivery, cont.</vt:lpstr>
      <vt:lpstr>Common Findings: Journal Access</vt:lpstr>
      <vt:lpstr>Common Findings: Speed and Convenience</vt:lpstr>
      <vt:lpstr>Common Findings: Speed and Convenience, cont.</vt:lpstr>
      <vt:lpstr>Common Findings: Speed and Convenience, cont.</vt:lpstr>
      <vt:lpstr>Common Findings: Desktop Access</vt:lpstr>
      <vt:lpstr>Common Findings: Convenience over Library</vt:lpstr>
      <vt:lpstr>Common Findings: User Behaviours</vt:lpstr>
      <vt:lpstr>Common Findings: User Behaviours, cont. </vt:lpstr>
      <vt:lpstr>Common Findings: Enhanced Functionality</vt:lpstr>
      <vt:lpstr>Common Findings: Enhanced Functionality, cont. </vt:lpstr>
      <vt:lpstr>Common Findings: Enhanced Content</vt:lpstr>
      <vt:lpstr>Common Findings: User Confidence</vt:lpstr>
      <vt:lpstr>Common Findings: User Confidence, cont.</vt:lpstr>
      <vt:lpstr>Common Findings: Information Literacy</vt:lpstr>
      <vt:lpstr>Common Findings: Information Literacy, cont.</vt:lpstr>
      <vt:lpstr>Common Findings: Information Literacy, cont.</vt:lpstr>
      <vt:lpstr>Common Findings: Metadata</vt:lpstr>
      <vt:lpstr>Common Findings: Metadata, cont.</vt:lpstr>
      <vt:lpstr>Common Finding: Digital Content</vt:lpstr>
      <vt:lpstr>Common Finding: Library as Place </vt:lpstr>
      <vt:lpstr>Common Findings: Library as Place, cont.</vt:lpstr>
      <vt:lpstr>Common Findings: Human Resources</vt:lpstr>
      <vt:lpstr>No Consensus: Range of Tools</vt:lpstr>
      <vt:lpstr>Mixed Evidence:  Formal Training</vt:lpstr>
      <vt:lpstr>Contradictory Finding</vt:lpstr>
      <vt:lpstr>Contradictory Findings: Range of Tools</vt:lpstr>
      <vt:lpstr>Contradictory Findings: Range of Tools, cont.</vt:lpstr>
      <vt:lpstr>Contradictory Findings: Formal Training</vt:lpstr>
      <vt:lpstr>Contradictory Findings: Recommendations and Social Networking</vt:lpstr>
      <vt:lpstr>Contradictory Findings: Recommendations and Social Networking, cont.</vt:lpstr>
      <vt:lpstr>Common Preconceptions Exposed</vt:lpstr>
      <vt:lpstr>Implications for Libraries</vt:lpstr>
      <vt:lpstr>How Can Librarians Meet User Needs?</vt:lpstr>
      <vt:lpstr>How Can Librarians Meet User Needs?</vt:lpstr>
      <vt:lpstr>How Can Librarians Meet User Needs?</vt:lpstr>
      <vt:lpstr>What Can Librarians Do to Encourage Use of Library Services?</vt:lpstr>
      <vt:lpstr>Future Research</vt:lpstr>
      <vt:lpstr>End Notes</vt:lpstr>
      <vt:lpstr>Questions &amp; Discussion</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hoode</dc:creator>
  <cp:keywords>Theme color: blue; Background color: light;</cp:keywords>
  <dc:description>Use this "light" template when projecting presentations in well lit rooms.</dc:description>
  <cp:lastModifiedBy>Connaway</cp:lastModifiedBy>
  <cp:revision>583</cp:revision>
  <dcterms:created xsi:type="dcterms:W3CDTF">2010-04-08T21:56:47Z</dcterms:created>
  <dcterms:modified xsi:type="dcterms:W3CDTF">2010-06-22T17:25:44Z</dcterms:modified>
  <cp:category>OCLC PowerPoint Template</cp:category>
</cp:coreProperties>
</file>