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8"/>
  </p:notesMasterIdLst>
  <p:handoutMasterIdLst>
    <p:handoutMasterId r:id="rId39"/>
  </p:handoutMasterIdLst>
  <p:sldIdLst>
    <p:sldId id="256" r:id="rId6"/>
    <p:sldId id="299" r:id="rId7"/>
    <p:sldId id="257" r:id="rId8"/>
    <p:sldId id="290" r:id="rId9"/>
    <p:sldId id="283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84" r:id="rId20"/>
    <p:sldId id="285" r:id="rId21"/>
    <p:sldId id="293" r:id="rId22"/>
    <p:sldId id="29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71" r:id="rId32"/>
    <p:sldId id="296" r:id="rId33"/>
    <p:sldId id="298" r:id="rId34"/>
    <p:sldId id="297" r:id="rId35"/>
    <p:sldId id="295" r:id="rId36"/>
    <p:sldId id="260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9426"/>
    <a:srgbClr val="2178B5"/>
    <a:srgbClr val="419A3C"/>
    <a:srgbClr val="FF7600"/>
    <a:srgbClr val="5F4894"/>
    <a:srgbClr val="7D2553"/>
    <a:srgbClr val="A9316F"/>
    <a:srgbClr val="000000"/>
    <a:srgbClr val="FFFFFF"/>
    <a:srgbClr val="611D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3813" autoAdjust="0"/>
  </p:normalViewPr>
  <p:slideViewPr>
    <p:cSldViewPr>
      <p:cViewPr>
        <p:scale>
          <a:sx n="70" d="100"/>
          <a:sy n="70" d="100"/>
        </p:scale>
        <p:origin x="-11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6088" y="720725"/>
            <a:ext cx="3422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73463"/>
            <a:ext cx="54864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6088" y="720725"/>
            <a:ext cx="3422650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6096000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OCLC</a:t>
            </a:r>
            <a:r>
              <a:rPr lang="en-US" sz="1400" baseline="0" dirty="0" smtClean="0">
                <a:solidFill>
                  <a:schemeClr val="bg1"/>
                </a:solidFill>
              </a:rPr>
              <a:t> Research Survey of Special Collections and Archives, June 2010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971800" y="381000"/>
            <a:ext cx="5799137" cy="2057400"/>
          </a:xfrm>
        </p:spPr>
        <p:txBody>
          <a:bodyPr/>
          <a:lstStyle/>
          <a:p>
            <a:r>
              <a:rPr lang="en-US" sz="3800" dirty="0" smtClean="0"/>
              <a:t>Taking Our Pulse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 smtClean="0"/>
              <a:t>The OCLC Research Survey of Special Collections and Archives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953000" cy="22860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Jackie Dooley</a:t>
            </a:r>
          </a:p>
          <a:p>
            <a:r>
              <a:rPr lang="en-US" dirty="0" smtClean="0"/>
              <a:t>Consulting Archivist</a:t>
            </a:r>
          </a:p>
          <a:p>
            <a:endParaRPr lang="en-US" dirty="0" smtClean="0"/>
          </a:p>
          <a:p>
            <a:r>
              <a:rPr lang="en-US" dirty="0" smtClean="0"/>
              <a:t>RLG Partnership Annual Meeting</a:t>
            </a:r>
          </a:p>
          <a:p>
            <a:r>
              <a:rPr lang="en-US" dirty="0" smtClean="0"/>
              <a:t>Chicago,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7924800" cy="4995865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Online catalog records</a:t>
            </a:r>
          </a:p>
          <a:p>
            <a:pPr lvl="1"/>
            <a:r>
              <a:rPr lang="en-US" sz="2400" dirty="0" smtClean="0"/>
              <a:t>Books: 85%</a:t>
            </a:r>
          </a:p>
          <a:p>
            <a:pPr lvl="1"/>
            <a:r>
              <a:rPr lang="en-US" sz="2400" dirty="0" smtClean="0"/>
              <a:t>Maps: 42%</a:t>
            </a:r>
          </a:p>
          <a:p>
            <a:pPr lvl="1"/>
            <a:r>
              <a:rPr lang="en-US" sz="2400" dirty="0" smtClean="0"/>
              <a:t>Archival formats: 50% or less</a:t>
            </a:r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Archival finding aids</a:t>
            </a:r>
          </a:p>
          <a:p>
            <a:pPr lvl="1"/>
            <a:r>
              <a:rPr lang="en-US" sz="2400" dirty="0" smtClean="0"/>
              <a:t>Online: 44%</a:t>
            </a:r>
          </a:p>
          <a:p>
            <a:pPr lvl="1"/>
            <a:r>
              <a:rPr lang="en-US" sz="2400" dirty="0" smtClean="0"/>
              <a:t>Print-only or in local silos: 30%</a:t>
            </a:r>
          </a:p>
          <a:p>
            <a:pPr lvl="1">
              <a:buNone/>
            </a:pPr>
            <a:endParaRPr lang="en-US" sz="1200" dirty="0" smtClean="0"/>
          </a:p>
          <a:p>
            <a:pPr lvl="0">
              <a:buNone/>
            </a:pPr>
            <a:r>
              <a:rPr lang="en-US" sz="2800" dirty="0" smtClean="0"/>
              <a:t>Backlogs</a:t>
            </a:r>
          </a:p>
          <a:p>
            <a:pPr lvl="1"/>
            <a:r>
              <a:rPr lang="en-US" sz="2400" dirty="0" smtClean="0"/>
              <a:t>Decreased: more than 50%</a:t>
            </a:r>
          </a:p>
          <a:p>
            <a:pPr lvl="1"/>
            <a:r>
              <a:rPr lang="en-US" sz="2400" dirty="0" smtClean="0"/>
              <a:t>Increased: 25-40%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collections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02551" cy="4691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Simplified processing techniques: 75%</a:t>
            </a:r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Finding aids tools are not standardized</a:t>
            </a:r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r>
              <a:rPr lang="en-US" sz="2800" dirty="0" smtClean="0"/>
              <a:t>Institutional archives</a:t>
            </a:r>
          </a:p>
          <a:p>
            <a:pPr lvl="1"/>
            <a:r>
              <a:rPr lang="en-US" sz="2400" dirty="0" smtClean="0"/>
              <a:t>Reports to library: 87%</a:t>
            </a:r>
          </a:p>
          <a:p>
            <a:pPr lvl="1"/>
            <a:r>
              <a:rPr lang="en-US" sz="2400" dirty="0" smtClean="0"/>
              <a:t>Responsible for records management: 70%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special collections</a:t>
            </a:r>
            <a:endParaRPr lang="en-US" sz="4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7702551" cy="4691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Digitization</a:t>
            </a:r>
          </a:p>
          <a:p>
            <a:pPr lvl="1"/>
            <a:r>
              <a:rPr lang="en-US" sz="2300" dirty="0" smtClean="0"/>
              <a:t>One or more projects completed: 78%</a:t>
            </a:r>
          </a:p>
          <a:p>
            <a:pPr lvl="1"/>
            <a:r>
              <a:rPr lang="en-US" sz="2300" dirty="0" smtClean="0"/>
              <a:t>Large-scale project completed: 38%</a:t>
            </a:r>
          </a:p>
          <a:p>
            <a:pPr lvl="1"/>
            <a:r>
              <a:rPr lang="en-US" sz="2300" dirty="0" smtClean="0"/>
              <a:t>Content licensed to commercial firms: 26%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Born-digital archival materials</a:t>
            </a:r>
          </a:p>
          <a:p>
            <a:pPr lvl="1"/>
            <a:r>
              <a:rPr lang="en-US" sz="2400" dirty="0" err="1" smtClean="0"/>
              <a:t>Undercollected</a:t>
            </a:r>
            <a:endParaRPr lang="en-US" sz="2400" dirty="0" smtClean="0"/>
          </a:p>
          <a:p>
            <a:pPr lvl="1"/>
            <a:r>
              <a:rPr lang="en-US" sz="2400" dirty="0" smtClean="0"/>
              <a:t>Undercounted</a:t>
            </a:r>
          </a:p>
          <a:p>
            <a:pPr lvl="1"/>
            <a:r>
              <a:rPr lang="en-US" sz="2400" dirty="0" smtClean="0"/>
              <a:t>Undermanaged</a:t>
            </a:r>
          </a:p>
          <a:p>
            <a:pPr lvl="1"/>
            <a:r>
              <a:rPr lang="en-US" sz="2400" dirty="0" smtClean="0"/>
              <a:t>Inaccessible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66800"/>
            <a:ext cx="7702551" cy="5072064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No change in FTE is the norm, except:</a:t>
            </a:r>
          </a:p>
          <a:p>
            <a:pPr lvl="1"/>
            <a:r>
              <a:rPr lang="en-US" sz="2400" dirty="0" smtClean="0"/>
              <a:t>Technology and digital services: increased</a:t>
            </a:r>
          </a:p>
          <a:p>
            <a:pPr lvl="1"/>
            <a:r>
              <a:rPr lang="en-US" sz="2400" dirty="0" smtClean="0"/>
              <a:t>Public services: biggest decrease</a:t>
            </a:r>
          </a:p>
          <a:p>
            <a:pPr lvl="0">
              <a:buNone/>
            </a:pPr>
            <a:r>
              <a:rPr lang="en-US" sz="2800" dirty="0" smtClean="0"/>
              <a:t>Retirements expected within five years: 9%</a:t>
            </a:r>
          </a:p>
          <a:p>
            <a:pPr lvl="0">
              <a:buNone/>
            </a:pPr>
            <a:r>
              <a:rPr lang="en-US" sz="2800" dirty="0" smtClean="0"/>
              <a:t>Top four educational needs</a:t>
            </a:r>
          </a:p>
          <a:p>
            <a:pPr lvl="1"/>
            <a:r>
              <a:rPr lang="en-US" sz="2400" dirty="0" smtClean="0"/>
              <a:t>Born-digital materials</a:t>
            </a:r>
          </a:p>
          <a:p>
            <a:pPr lvl="1"/>
            <a:r>
              <a:rPr lang="en-US" sz="2400" dirty="0" smtClean="0"/>
              <a:t>Information technology</a:t>
            </a:r>
          </a:p>
          <a:p>
            <a:pPr lvl="1"/>
            <a:r>
              <a:rPr lang="en-US" sz="2400" dirty="0" smtClean="0"/>
              <a:t>Intellectual property</a:t>
            </a:r>
          </a:p>
          <a:p>
            <a:pPr lvl="1"/>
            <a:r>
              <a:rPr lang="en-US" sz="2400" dirty="0" smtClean="0"/>
              <a:t>Cataloging and metadata</a:t>
            </a:r>
          </a:p>
          <a:p>
            <a:pPr lvl="0">
              <a:buNone/>
            </a:pPr>
            <a:r>
              <a:rPr lang="en-US" sz="2800" dirty="0" smtClean="0"/>
              <a:t>Multiple special collections units/</a:t>
            </a:r>
            <a:r>
              <a:rPr lang="en-US" sz="2800" dirty="0" err="1" smtClean="0"/>
              <a:t>depts</a:t>
            </a:r>
            <a:r>
              <a:rPr lang="en-US" sz="2800" dirty="0" smtClean="0"/>
              <a:t>: 25%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023223" cy="995360"/>
          </a:xfrm>
        </p:spPr>
        <p:txBody>
          <a:bodyPr/>
          <a:lstStyle/>
          <a:p>
            <a:pPr algn="ctr"/>
            <a:r>
              <a:rPr lang="en-US" sz="5000" dirty="0" smtClean="0"/>
              <a:t>A Few Starter Questions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7702551" cy="5224465"/>
          </a:xfrm>
        </p:spPr>
        <p:txBody>
          <a:bodyPr/>
          <a:lstStyle/>
          <a:p>
            <a:r>
              <a:rPr lang="en-US" dirty="0" smtClean="0"/>
              <a:t>Is dramatic growth of collections sustainable? If not, what should change?</a:t>
            </a:r>
          </a:p>
          <a:p>
            <a:endParaRPr lang="en-US" dirty="0" smtClean="0"/>
          </a:p>
          <a:p>
            <a:r>
              <a:rPr lang="en-US" dirty="0" smtClean="0"/>
              <a:t>Why are formal collaborative collection development partnerships still so rare?</a:t>
            </a:r>
          </a:p>
          <a:p>
            <a:endParaRPr lang="en-US" dirty="0" smtClean="0"/>
          </a:p>
          <a:p>
            <a:r>
              <a:rPr lang="en-US" dirty="0" smtClean="0"/>
              <a:t>Why are so many backlogs continuing to increase?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hasn’t the emphasis on sustainable methodologies had more payoff?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7702551" cy="4691064"/>
          </a:xfrm>
        </p:spPr>
        <p:txBody>
          <a:bodyPr/>
          <a:lstStyle/>
          <a:p>
            <a:r>
              <a:rPr lang="en-US" dirty="0" smtClean="0"/>
              <a:t>Does the level of use of special collections justify the resources being expended?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nature of the large-scale digitization projects?</a:t>
            </a:r>
          </a:p>
          <a:p>
            <a:endParaRPr lang="en-US" dirty="0" smtClean="0"/>
          </a:p>
          <a:p>
            <a:r>
              <a:rPr lang="en-US" dirty="0" smtClean="0"/>
              <a:t>What would best help us to make progress with born-digital archival materials more quickly?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7702551" cy="4691064"/>
          </a:xfrm>
        </p:spPr>
        <p:txBody>
          <a:bodyPr/>
          <a:lstStyle/>
          <a:p>
            <a:pPr algn="ctr">
              <a:buNone/>
            </a:pPr>
            <a:r>
              <a:rPr lang="en-US" sz="3000" b="1" dirty="0" smtClean="0"/>
              <a:t>Commentary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Alice Schreyer</a:t>
            </a:r>
          </a:p>
          <a:p>
            <a:pPr algn="ctr">
              <a:buNone/>
            </a:pPr>
            <a:r>
              <a:rPr lang="en-US" dirty="0" smtClean="0"/>
              <a:t>Director</a:t>
            </a:r>
          </a:p>
          <a:p>
            <a:pPr algn="ctr">
              <a:buNone/>
            </a:pPr>
            <a:r>
              <a:rPr lang="en-US" dirty="0" smtClean="0"/>
              <a:t>Special Collections Research Center</a:t>
            </a:r>
          </a:p>
          <a:p>
            <a:pPr algn="ctr">
              <a:buNone/>
            </a:pPr>
            <a:r>
              <a:rPr lang="en-US" dirty="0" smtClean="0"/>
              <a:t>University of Chicago Library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023223" cy="2438400"/>
          </a:xfrm>
        </p:spPr>
        <p:txBody>
          <a:bodyPr/>
          <a:lstStyle/>
          <a:p>
            <a:pPr algn="ctr"/>
            <a:r>
              <a:rPr lang="en-US" sz="5000" dirty="0" smtClean="0"/>
              <a:t>Action Items</a:t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2800" dirty="0" smtClean="0"/>
              <a:t>(trial balloon version)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954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/>
              <a:t>Challenge</a:t>
            </a:r>
            <a:r>
              <a:rPr lang="en-US" sz="2800" dirty="0" smtClean="0"/>
              <a:t> your institution, membership organizations, and professional societies to </a:t>
            </a:r>
            <a:r>
              <a:rPr lang="en-US" sz="2800" b="1" i="1" dirty="0" smtClean="0"/>
              <a:t>engage</a:t>
            </a:r>
            <a:r>
              <a:rPr lang="en-US" sz="2800" b="1" dirty="0" smtClean="0"/>
              <a:t> </a:t>
            </a:r>
            <a:r>
              <a:rPr lang="en-US" sz="2800" dirty="0" smtClean="0"/>
              <a:t>with the issues raised and decide for which ones to </a:t>
            </a:r>
            <a:r>
              <a:rPr lang="en-US" sz="2800" b="1" i="1" dirty="0" smtClean="0"/>
              <a:t>become responsible.</a:t>
            </a:r>
            <a:endParaRPr lang="en-US" sz="28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Develop and promulgate metrics to enable </a:t>
            </a:r>
            <a:r>
              <a:rPr lang="en-US" sz="2800" b="1" i="1" dirty="0" smtClean="0"/>
              <a:t>standardized measurement</a:t>
            </a:r>
            <a:r>
              <a:rPr lang="en-US" sz="2800" dirty="0" smtClean="0"/>
              <a:t> of collections, use, metadata, and other key elements of special collections management.</a:t>
            </a:r>
          </a:p>
          <a:p>
            <a:pPr>
              <a:buNone/>
            </a:pPr>
            <a:endParaRPr lang="en-US" sz="2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449" y="1219200"/>
            <a:ext cx="7702551" cy="4691064"/>
          </a:xfrm>
        </p:spPr>
        <p:txBody>
          <a:bodyPr/>
          <a:lstStyle/>
          <a:p>
            <a:r>
              <a:rPr lang="en-US" sz="2800" dirty="0" smtClean="0"/>
              <a:t>Survey population</a:t>
            </a:r>
          </a:p>
          <a:p>
            <a:r>
              <a:rPr lang="en-US" sz="2800" dirty="0" smtClean="0"/>
              <a:t>Project objectives</a:t>
            </a:r>
          </a:p>
          <a:p>
            <a:r>
              <a:rPr lang="en-US" sz="2800" dirty="0" smtClean="0"/>
              <a:t>Data</a:t>
            </a:r>
          </a:p>
          <a:p>
            <a:r>
              <a:rPr lang="en-US" sz="2800" dirty="0" smtClean="0"/>
              <a:t>A few starter questions</a:t>
            </a:r>
          </a:p>
          <a:p>
            <a:r>
              <a:rPr lang="en-US" sz="2800" dirty="0" smtClean="0"/>
              <a:t>Commentary: Alice Schreyer</a:t>
            </a:r>
          </a:p>
          <a:p>
            <a:r>
              <a:rPr lang="en-US" sz="2800" dirty="0" smtClean="0"/>
              <a:t>Action Items</a:t>
            </a:r>
          </a:p>
          <a:p>
            <a:pPr lvl="1"/>
            <a:r>
              <a:rPr lang="en-US" sz="2400" dirty="0" smtClean="0"/>
              <a:t>… and discussion</a:t>
            </a:r>
          </a:p>
          <a:p>
            <a:r>
              <a:rPr lang="en-US" sz="2800" dirty="0" smtClean="0"/>
              <a:t>What’s next?</a:t>
            </a:r>
          </a:p>
          <a:p>
            <a:r>
              <a:rPr lang="en-US" sz="2800" dirty="0" smtClean="0"/>
              <a:t>Your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best practices for </a:t>
            </a:r>
            <a:r>
              <a:rPr lang="en-US" sz="2800" b="1" i="1" dirty="0" smtClean="0"/>
              <a:t>collaborative collection development</a:t>
            </a:r>
            <a:r>
              <a:rPr lang="en-US" sz="2800" dirty="0" smtClean="0"/>
              <a:t>. Identify barriers. Define key characteristics and desired outcomes of an effective collaboration.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Take collective action to establish shared facilities for cost-effective</a:t>
            </a:r>
            <a:r>
              <a:rPr lang="en-US" sz="2800" b="1" i="1" dirty="0" smtClean="0"/>
              <a:t> preservation of audiovisual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Develop best practices for </a:t>
            </a:r>
            <a:r>
              <a:rPr lang="en-US" sz="2800" b="1" i="1" dirty="0" smtClean="0"/>
              <a:t>access policies</a:t>
            </a:r>
            <a:r>
              <a:rPr lang="en-US" sz="2800" dirty="0" smtClean="0"/>
              <a:t> that facilitate rather than inhibit the use of rare and unique materials.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Develop best practices that will facilitate rather than inhibit </a:t>
            </a:r>
            <a:r>
              <a:rPr lang="en-US" sz="2800" b="1" i="1" dirty="0" smtClean="0"/>
              <a:t>interlibrary loan</a:t>
            </a:r>
            <a:r>
              <a:rPr lang="en-US" sz="2800" dirty="0" smtClean="0"/>
              <a:t> of special collections materials.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Cataloging and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1430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Design and implement collaborative projects to decrease important </a:t>
            </a:r>
            <a:r>
              <a:rPr lang="en-US" sz="2800" b="1" i="1" dirty="0" smtClean="0"/>
              <a:t>backlogs of cartographic and audiovisual materials. </a:t>
            </a:r>
            <a:endParaRPr lang="en-US" sz="28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Aggregate and disseminate a slate of </a:t>
            </a:r>
            <a:r>
              <a:rPr lang="en-US" sz="2800" b="1" i="1" dirty="0" smtClean="0"/>
              <a:t>replicable, sustainable methodologies</a:t>
            </a:r>
            <a:r>
              <a:rPr lang="en-US" sz="2800" dirty="0" smtClean="0"/>
              <a:t> for cataloging and processing of special collections. Draw on those already developed by CLIR “hidden collections” grantees and others.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Archival collections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4724400"/>
          </a:xfrm>
        </p:spPr>
        <p:txBody>
          <a:bodyPr/>
          <a:lstStyle/>
          <a:p>
            <a:endParaRPr lang="en-US" b="1" i="1" dirty="0" smtClean="0"/>
          </a:p>
          <a:p>
            <a:pPr>
              <a:buNone/>
            </a:pPr>
            <a:r>
              <a:rPr lang="en-US" sz="2800" b="1" i="1" dirty="0" smtClean="0"/>
              <a:t>Convert legacy finding aids,</a:t>
            </a:r>
            <a:r>
              <a:rPr lang="en-US" sz="2800" dirty="0" smtClean="0"/>
              <a:t> using inexpensive methodology, to enable Internet access. </a:t>
            </a:r>
          </a:p>
          <a:p>
            <a:pPr lvl="1"/>
            <a:r>
              <a:rPr lang="en-US" sz="2400" i="1" dirty="0" smtClean="0"/>
              <a:t>Do not upgrade </a:t>
            </a:r>
            <a:r>
              <a:rPr lang="en-US" sz="2400" dirty="0" smtClean="0"/>
              <a:t>or expand the data prior to conversion. </a:t>
            </a:r>
          </a:p>
          <a:p>
            <a:pPr lvl="1"/>
            <a:r>
              <a:rPr lang="en-US" sz="2400" dirty="0" smtClean="0"/>
              <a:t>Use PDF or another </a:t>
            </a:r>
            <a:r>
              <a:rPr lang="en-US" sz="2400" i="1" dirty="0" smtClean="0"/>
              <a:t>simple technology </a:t>
            </a:r>
            <a:r>
              <a:rPr lang="en-US" sz="2400" dirty="0" smtClean="0"/>
              <a:t>to convert print-only finding aids. </a:t>
            </a:r>
          </a:p>
          <a:p>
            <a:pPr lvl="1"/>
            <a:r>
              <a:rPr lang="en-US" sz="2400" i="1" dirty="0" smtClean="0"/>
              <a:t>Develop generic tools </a:t>
            </a:r>
            <a:r>
              <a:rPr lang="en-US" sz="2400" dirty="0" smtClean="0"/>
              <a:t>to facilitate conversion from local databases.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144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Determine the scope of the existing corpus of </a:t>
            </a:r>
            <a:r>
              <a:rPr lang="en-US" sz="2800" b="1" i="1" dirty="0" smtClean="0"/>
              <a:t>digitized rare books</a:t>
            </a:r>
            <a:r>
              <a:rPr lang="en-US" sz="2800" dirty="0" smtClean="0"/>
              <a:t> that have open-source access. Identify the most important gaps and implement collaborative projects to rectify.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Develop models for </a:t>
            </a:r>
            <a:r>
              <a:rPr lang="en-US" sz="2800" b="1" i="1" dirty="0" smtClean="0"/>
              <a:t>large-scale digitization</a:t>
            </a:r>
            <a:r>
              <a:rPr lang="en-US" sz="2800" dirty="0" smtClean="0"/>
              <a:t> of special collections, including methodologies for selection of appropriate collections, security and safe handling, sustainable approaches to metadata creation, and ambitious productivity levels.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archival materials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838200"/>
            <a:ext cx="7702551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Define the characteristics of born-digital materials </a:t>
            </a:r>
            <a:r>
              <a:rPr lang="en-US" b="1" i="1" dirty="0" smtClean="0"/>
              <a:t>that warrant management as “special collections.”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/>
              <a:t>Determine why/whether/when the </a:t>
            </a:r>
            <a:r>
              <a:rPr lang="en-US" b="1" i="1" dirty="0" smtClean="0"/>
              <a:t>skills </a:t>
            </a:r>
            <a:r>
              <a:rPr lang="en-US" dirty="0" smtClean="0"/>
              <a:t>held by special collections librarians and archivists are necessary for essential activities such as:</a:t>
            </a:r>
          </a:p>
          <a:p>
            <a:pPr lvl="1"/>
            <a:r>
              <a:rPr lang="en-US" sz="2200" dirty="0" smtClean="0"/>
              <a:t>identifying materials of permanent value</a:t>
            </a:r>
          </a:p>
          <a:p>
            <a:pPr lvl="1"/>
            <a:r>
              <a:rPr lang="en-US" sz="2200" dirty="0" smtClean="0"/>
              <a:t>negotiating ownership</a:t>
            </a:r>
          </a:p>
          <a:p>
            <a:pPr lvl="1"/>
            <a:r>
              <a:rPr lang="en-US" sz="2200" dirty="0" smtClean="0"/>
              <a:t>resolving legal issues</a:t>
            </a:r>
          </a:p>
          <a:p>
            <a:pPr lvl="1"/>
            <a:r>
              <a:rPr lang="en-US" sz="2200" dirty="0" smtClean="0"/>
              <a:t>identifying any restrictions</a:t>
            </a:r>
          </a:p>
          <a:p>
            <a:pPr lvl="1"/>
            <a:r>
              <a:rPr lang="en-US" sz="2200" dirty="0" smtClean="0"/>
              <a:t>establishing context</a:t>
            </a:r>
          </a:p>
          <a:p>
            <a:pPr lvl="1"/>
            <a:r>
              <a:rPr lang="en-US" sz="2200" dirty="0" smtClean="0"/>
              <a:t>ensuring authenticity</a:t>
            </a:r>
          </a:p>
          <a:p>
            <a:pPr lvl="1"/>
            <a:r>
              <a:rPr lang="en-US" sz="2200" dirty="0" smtClean="0"/>
              <a:t>determining any necessary organization of files</a:t>
            </a:r>
          </a:p>
          <a:p>
            <a:pPr lvl="1"/>
            <a:r>
              <a:rPr lang="en-US" sz="2200" dirty="0" smtClean="0"/>
              <a:t>creating collective 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Born-digital archival materials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702551" cy="4343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Document a reasonable set of basic </a:t>
            </a:r>
            <a:r>
              <a:rPr lang="en-US" sz="2800" b="1" i="1" dirty="0" smtClean="0"/>
              <a:t>steps for initiating an institutional program</a:t>
            </a:r>
            <a:r>
              <a:rPr lang="en-US" sz="2800" dirty="0" smtClean="0"/>
              <a:t> for responsibly selecting, acquiring, accessioning, describing, managing, and securely maintaining born-digital archival materials.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2800" dirty="0" smtClean="0"/>
              <a:t>Develop generic </a:t>
            </a:r>
            <a:r>
              <a:rPr lang="en-US" sz="2800" b="1" i="1" dirty="0" smtClean="0"/>
              <a:t>use cases and cost models</a:t>
            </a:r>
            <a:r>
              <a:rPr lang="en-US" sz="2800" dirty="0" smtClean="0"/>
              <a:t> for selection, management, and preservation of archival born-digital materials.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Utilize professional guidelines for core competencies to </a:t>
            </a:r>
            <a:r>
              <a:rPr lang="en-US" sz="2800" b="1" i="1" dirty="0" smtClean="0"/>
              <a:t>identify key areas</a:t>
            </a:r>
            <a:r>
              <a:rPr lang="en-US" sz="2800" dirty="0" smtClean="0"/>
              <a:t> in which education and training are not adequate. Exert pressure on appropriate organizations to provide it.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action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295400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ones are important?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Which ones aren’t?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What’s missing?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Who should do what?</a:t>
            </a:r>
          </a:p>
          <a:p>
            <a:pPr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Which ones should OCLC Research do on your behalf?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371600"/>
            <a:ext cx="7702551" cy="469106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Seminar @ RBMS: next week</a:t>
            </a:r>
          </a:p>
          <a:p>
            <a:endParaRPr lang="en-US" dirty="0" smtClean="0"/>
          </a:p>
          <a:p>
            <a:r>
              <a:rPr lang="en-US" dirty="0" smtClean="0"/>
              <a:t>Publication: July</a:t>
            </a:r>
          </a:p>
          <a:p>
            <a:endParaRPr lang="en-US" dirty="0" smtClean="0"/>
          </a:p>
          <a:p>
            <a:r>
              <a:rPr lang="en-US" dirty="0" smtClean="0"/>
              <a:t>Webinar: July/August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population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762000"/>
            <a:ext cx="7702551" cy="5257800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sz="2800" dirty="0" smtClean="0"/>
              <a:t>Libraries surveyed: 275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Rate of response: 61% (169)</a:t>
            </a:r>
          </a:p>
          <a:p>
            <a:pPr lvl="0">
              <a:buNone/>
            </a:pPr>
            <a:endParaRPr lang="en-US" sz="1400" dirty="0" smtClean="0"/>
          </a:p>
          <a:p>
            <a:pPr lvl="0">
              <a:buNone/>
            </a:pPr>
            <a:r>
              <a:rPr lang="en-US" sz="2800" dirty="0" smtClean="0"/>
              <a:t>Five membership organizations</a:t>
            </a:r>
          </a:p>
          <a:p>
            <a:pPr lvl="1"/>
            <a:r>
              <a:rPr lang="en-US" sz="2400" dirty="0" smtClean="0"/>
              <a:t>ARL</a:t>
            </a:r>
          </a:p>
          <a:p>
            <a:pPr lvl="1"/>
            <a:r>
              <a:rPr lang="en-US" sz="2400" dirty="0" smtClean="0"/>
              <a:t>CARL</a:t>
            </a:r>
          </a:p>
          <a:p>
            <a:pPr lvl="1"/>
            <a:r>
              <a:rPr lang="en-US" sz="2400" dirty="0" smtClean="0"/>
              <a:t>IRLA</a:t>
            </a:r>
          </a:p>
          <a:p>
            <a:pPr lvl="1"/>
            <a:r>
              <a:rPr lang="en-US" sz="2400" dirty="0" smtClean="0"/>
              <a:t>Oberlin</a:t>
            </a:r>
          </a:p>
          <a:p>
            <a:pPr lvl="1"/>
            <a:r>
              <a:rPr lang="en-US" sz="2400" dirty="0" smtClean="0"/>
              <a:t>RLG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023223" cy="995360"/>
          </a:xfrm>
        </p:spPr>
        <p:txBody>
          <a:bodyPr/>
          <a:lstStyle/>
          <a:p>
            <a:pPr algn="ctr"/>
            <a:r>
              <a:rPr lang="en-US" sz="5000" dirty="0" smtClean="0"/>
              <a:t>Your questions?</a:t>
            </a:r>
            <a:br>
              <a:rPr lang="en-US" sz="5000" dirty="0" smtClean="0"/>
            </a:b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Next up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i="1" dirty="0" smtClean="0"/>
              <a:t>Lunch</a:t>
            </a:r>
            <a:r>
              <a:rPr lang="en-US" i="1" dirty="0" smtClean="0"/>
              <a:t>, and then…</a:t>
            </a:r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b="1" dirty="0" smtClean="0"/>
              <a:t>1:00</a:t>
            </a:r>
          </a:p>
          <a:p>
            <a:pPr algn="ctr">
              <a:buNone/>
            </a:pPr>
            <a:r>
              <a:rPr lang="en-US" b="1" dirty="0" smtClean="0"/>
              <a:t>Framing Libraries and the Environment</a:t>
            </a:r>
          </a:p>
          <a:p>
            <a:pPr algn="ctr">
              <a:buNone/>
            </a:pPr>
            <a:r>
              <a:rPr lang="en-US" b="1" dirty="0" err="1" smtClean="0"/>
              <a:t>Lorcan</a:t>
            </a:r>
            <a:r>
              <a:rPr lang="en-US" b="1" dirty="0" smtClean="0"/>
              <a:t> Dempsey, OCLC Research</a:t>
            </a:r>
          </a:p>
          <a:p>
            <a:pPr algn="ctr">
              <a:buNone/>
            </a:pPr>
            <a:r>
              <a:rPr lang="en-US" b="1" dirty="0" smtClean="0"/>
              <a:t>Buckingham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75075" cy="4202113"/>
          </a:xfrm>
        </p:spPr>
        <p:txBody>
          <a:bodyPr/>
          <a:lstStyle/>
          <a:p>
            <a:r>
              <a:rPr lang="en-US" sz="3000" b="1" dirty="0" smtClean="0"/>
              <a:t>Thank you!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Jackie Dooley</a:t>
            </a:r>
          </a:p>
          <a:p>
            <a:r>
              <a:rPr lang="en-US" dirty="0" err="1" smtClean="0"/>
              <a:t>dooleyj@oclc.org</a:t>
            </a:r>
            <a:endParaRPr lang="en-US" dirty="0"/>
          </a:p>
        </p:txBody>
      </p:sp>
      <p:pic>
        <p:nvPicPr>
          <p:cNvPr id="8" name="Picture 7" descr="Jackie Dooley B&amp;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298669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7702551" cy="5072065"/>
          </a:xfrm>
        </p:spPr>
        <p:txBody>
          <a:bodyPr/>
          <a:lstStyle/>
          <a:p>
            <a:pPr marL="469900" lvl="0" indent="-457200">
              <a:buFont typeface="+mj-lt"/>
              <a:buAutoNum type="arabicPeriod"/>
            </a:pPr>
            <a:r>
              <a:rPr lang="en-US" sz="2600" dirty="0" smtClean="0"/>
              <a:t>Obtain current </a:t>
            </a:r>
            <a:r>
              <a:rPr lang="en-US" sz="2600" b="1" i="1" dirty="0" smtClean="0"/>
              <a:t>data </a:t>
            </a:r>
            <a:r>
              <a:rPr lang="en-US" sz="2600" dirty="0" smtClean="0"/>
              <a:t>to determine changes across the ARL libraries since 1998</a:t>
            </a:r>
          </a:p>
          <a:p>
            <a:pPr marL="469900" lvl="0" indent="-457200">
              <a:buFont typeface="+mj-lt"/>
              <a:buAutoNum type="arabicPeriod"/>
            </a:pPr>
            <a:r>
              <a:rPr lang="en-US" sz="2600" dirty="0" smtClean="0"/>
              <a:t>Expand ARL’s survey </a:t>
            </a:r>
            <a:r>
              <a:rPr lang="en-US" sz="2600" b="1" i="1" dirty="0" smtClean="0"/>
              <a:t>population </a:t>
            </a:r>
            <a:r>
              <a:rPr lang="en-US" sz="2600" dirty="0" smtClean="0"/>
              <a:t>to include four additional membership organizations</a:t>
            </a:r>
          </a:p>
          <a:p>
            <a:pPr marL="469900" lvl="0" indent="-457200">
              <a:buFont typeface="+mj-lt"/>
              <a:buAutoNum type="arabicPeriod"/>
            </a:pPr>
            <a:r>
              <a:rPr lang="en-US" sz="2600" dirty="0" smtClean="0"/>
              <a:t>Enable institutions to place themselves in the context of </a:t>
            </a:r>
            <a:r>
              <a:rPr lang="en-US" sz="2600" b="1" i="1" dirty="0" smtClean="0"/>
              <a:t>norms </a:t>
            </a:r>
            <a:r>
              <a:rPr lang="en-US" sz="2600" dirty="0" smtClean="0"/>
              <a:t>across the community</a:t>
            </a:r>
          </a:p>
          <a:p>
            <a:pPr marL="469900" lvl="0" indent="-457200">
              <a:buFont typeface="+mj-lt"/>
              <a:buAutoNum type="arabicPeriod"/>
            </a:pPr>
            <a:r>
              <a:rPr lang="en-US" sz="2600" dirty="0" smtClean="0"/>
              <a:t>Provide data to support </a:t>
            </a:r>
            <a:r>
              <a:rPr lang="en-US" sz="2600" b="1" i="1" dirty="0" smtClean="0"/>
              <a:t>decision making </a:t>
            </a:r>
            <a:r>
              <a:rPr lang="en-US" sz="2600" dirty="0" smtClean="0"/>
              <a:t>and priority setting</a:t>
            </a:r>
          </a:p>
          <a:p>
            <a:pPr marL="469900" lvl="0" indent="-457200">
              <a:buFont typeface="+mj-lt"/>
              <a:buAutoNum type="arabicPeriod"/>
            </a:pPr>
            <a:r>
              <a:rPr lang="en-US" sz="2600" dirty="0" smtClean="0"/>
              <a:t>Make </a:t>
            </a:r>
            <a:r>
              <a:rPr lang="en-US" sz="2600" b="1" i="1" dirty="0" smtClean="0"/>
              <a:t>recommendations </a:t>
            </a:r>
            <a:r>
              <a:rPr lang="en-US" sz="2600" dirty="0" smtClean="0"/>
              <a:t>based on survey results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00200"/>
            <a:ext cx="8023223" cy="1752599"/>
          </a:xfrm>
        </p:spPr>
        <p:txBody>
          <a:bodyPr/>
          <a:lstStyle/>
          <a:p>
            <a:pPr algn="ctr"/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>Data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picture?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251823" cy="4691064"/>
          </a:xfrm>
        </p:spPr>
        <p:txBody>
          <a:bodyPr/>
          <a:lstStyle/>
          <a:p>
            <a:pPr marL="469900" lvl="0" indent="-457200">
              <a:buFont typeface="+mj-lt"/>
              <a:buAutoNum type="arabicPeriod"/>
            </a:pPr>
            <a:r>
              <a:rPr lang="en-US" sz="2800" dirty="0" smtClean="0"/>
              <a:t>Overall collections size is growing … a lot</a:t>
            </a:r>
          </a:p>
          <a:p>
            <a:pPr marL="469900" lvl="0" indent="-457200">
              <a:buNone/>
            </a:pPr>
            <a:endParaRPr lang="en-US" sz="2800" dirty="0" smtClean="0"/>
          </a:p>
          <a:p>
            <a:pPr marL="469900" lvl="0" indent="-457200">
              <a:buFont typeface="+mj-lt"/>
              <a:buAutoNum type="arabicPeriod"/>
            </a:pPr>
            <a:r>
              <a:rPr lang="en-US" sz="2800" dirty="0" smtClean="0"/>
              <a:t>Too many materials remain “hidden”</a:t>
            </a:r>
          </a:p>
          <a:p>
            <a:pPr marL="469900" lvl="0" indent="-457200">
              <a:buNone/>
            </a:pPr>
            <a:endParaRPr lang="en-US" sz="2800" dirty="0" smtClean="0"/>
          </a:p>
          <a:p>
            <a:pPr marL="469900" lvl="0" indent="-457200">
              <a:buFont typeface="+mj-lt"/>
              <a:buAutoNum type="arabicPeriod"/>
            </a:pPr>
            <a:r>
              <a:rPr lang="en-US" sz="2800" dirty="0" smtClean="0"/>
              <a:t>Some backlogs continue to grow</a:t>
            </a:r>
          </a:p>
          <a:p>
            <a:pPr marL="469900" lvl="0" indent="-457200">
              <a:buNone/>
            </a:pPr>
            <a:endParaRPr lang="en-US" sz="2800" dirty="0" smtClean="0"/>
          </a:p>
          <a:p>
            <a:pPr marL="469900" lvl="0" indent="-457200">
              <a:buFont typeface="+mj-lt"/>
              <a:buAutoNum type="arabicPeriod"/>
            </a:pPr>
            <a:r>
              <a:rPr lang="en-US" sz="2800" dirty="0" smtClean="0"/>
              <a:t>Staffing is not increasing</a:t>
            </a:r>
          </a:p>
          <a:p>
            <a:pPr marL="469900" lvl="0" indent="-457200">
              <a:buNone/>
            </a:pPr>
            <a:endParaRPr lang="en-US" sz="2800" dirty="0" smtClean="0"/>
          </a:p>
          <a:p>
            <a:pPr marL="469900" lvl="0" indent="-457200">
              <a:buFont typeface="+mj-lt"/>
              <a:buAutoNum type="arabicPeriod"/>
            </a:pPr>
            <a:r>
              <a:rPr lang="en-US" sz="2800" dirty="0" smtClean="0"/>
              <a:t>75% of library budgets have been cut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23223" cy="995360"/>
          </a:xfrm>
        </p:spPr>
        <p:txBody>
          <a:bodyPr/>
          <a:lstStyle/>
          <a:p>
            <a:r>
              <a:rPr lang="en-US" dirty="0" smtClean="0"/>
              <a:t>“Your three most challenging issues” 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Space</a:t>
            </a:r>
          </a:p>
          <a:p>
            <a:pPr marL="987425" lvl="1" indent="-514350">
              <a:buNone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Born-digital materials</a:t>
            </a:r>
          </a:p>
          <a:p>
            <a:pPr marL="987425" lvl="1" indent="-514350">
              <a:buFont typeface="+mj-lt"/>
              <a:buAutoNum type="arabicPeriod"/>
            </a:pPr>
            <a:endParaRPr lang="en-US" sz="2800" dirty="0" smtClean="0"/>
          </a:p>
          <a:p>
            <a:pPr marL="987425" lvl="1" indent="-514350">
              <a:buFont typeface="+mj-lt"/>
              <a:buAutoNum type="arabicPeriod"/>
            </a:pPr>
            <a:r>
              <a:rPr lang="en-US" sz="2800" dirty="0" smtClean="0"/>
              <a:t>Digitization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i="1" dirty="0" smtClean="0"/>
              <a:t>** Money and staffing were disallowed.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066800"/>
            <a:ext cx="8991600" cy="5410200"/>
          </a:xfrm>
        </p:spPr>
        <p:txBody>
          <a:bodyPr/>
          <a:lstStyle/>
          <a:p>
            <a:pPr lvl="0">
              <a:buNone/>
            </a:pPr>
            <a:r>
              <a:rPr lang="en-US" sz="2800" dirty="0" smtClean="0"/>
              <a:t>Acquisitions</a:t>
            </a:r>
          </a:p>
          <a:p>
            <a:pPr lvl="1"/>
            <a:r>
              <a:rPr lang="en-US" sz="2400" dirty="0" smtClean="0"/>
              <a:t>57% of books are purchased</a:t>
            </a:r>
          </a:p>
          <a:p>
            <a:pPr lvl="2"/>
            <a:r>
              <a:rPr lang="en-US" sz="2200" dirty="0" smtClean="0"/>
              <a:t>50/50 institutional and special funds</a:t>
            </a:r>
          </a:p>
          <a:p>
            <a:pPr lvl="1"/>
            <a:r>
              <a:rPr lang="en-US" sz="2400" dirty="0" smtClean="0"/>
              <a:t>20% of archival formats are purchased</a:t>
            </a:r>
          </a:p>
          <a:p>
            <a:pPr lvl="0">
              <a:buNone/>
            </a:pPr>
            <a:r>
              <a:rPr lang="en-US" sz="2800" dirty="0" smtClean="0"/>
              <a:t>Lots of new collecting directions</a:t>
            </a:r>
          </a:p>
          <a:p>
            <a:pPr lvl="1"/>
            <a:r>
              <a:rPr lang="en-US" sz="2400" dirty="0" smtClean="0"/>
              <a:t>#1 reason: gift</a:t>
            </a:r>
          </a:p>
          <a:p>
            <a:pPr lvl="1"/>
            <a:r>
              <a:rPr lang="en-US" sz="2400" dirty="0" smtClean="0"/>
              <a:t>#2 reason: new institutional direction</a:t>
            </a:r>
          </a:p>
          <a:p>
            <a:pPr lvl="0">
              <a:buNone/>
            </a:pPr>
            <a:r>
              <a:rPr lang="en-US" sz="2800" dirty="0" smtClean="0"/>
              <a:t>Cooperative collection development</a:t>
            </a:r>
          </a:p>
          <a:p>
            <a:pPr lvl="1"/>
            <a:r>
              <a:rPr lang="en-US" sz="2400" dirty="0" smtClean="0"/>
              <a:t>Most is informal, regional</a:t>
            </a:r>
          </a:p>
          <a:p>
            <a:pPr lvl="1"/>
            <a:r>
              <a:rPr lang="en-US" sz="2400" dirty="0" smtClean="0"/>
              <a:t>Very few formal arrangements</a:t>
            </a:r>
          </a:p>
          <a:p>
            <a:pPr lvl="0">
              <a:buNone/>
            </a:pPr>
            <a:r>
              <a:rPr lang="en-US" sz="2800" dirty="0" smtClean="0"/>
              <a:t>Preservation: audiovisual materials “code blue”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410200"/>
          </a:xfrm>
        </p:spPr>
        <p:txBody>
          <a:bodyPr/>
          <a:lstStyle/>
          <a:p>
            <a:pPr lvl="0">
              <a:buNone/>
            </a:pPr>
            <a:r>
              <a:rPr lang="en-US" sz="2600" dirty="0" smtClean="0"/>
              <a:t>Use of all formats has increased</a:t>
            </a:r>
          </a:p>
          <a:p>
            <a:pPr lvl="1"/>
            <a:r>
              <a:rPr lang="en-US" sz="2400" dirty="0" smtClean="0"/>
              <a:t>Archives and manuscripts: 88%</a:t>
            </a:r>
          </a:p>
          <a:p>
            <a:pPr lvl="1"/>
            <a:r>
              <a:rPr lang="en-US" sz="2400" dirty="0" smtClean="0"/>
              <a:t>Visual materials: 76%</a:t>
            </a:r>
          </a:p>
          <a:p>
            <a:pPr lvl="1"/>
            <a:r>
              <a:rPr lang="en-US" sz="2400" dirty="0" smtClean="0"/>
              <a:t>Books: 50%</a:t>
            </a:r>
          </a:p>
          <a:p>
            <a:pPr lvl="1">
              <a:buNone/>
            </a:pPr>
            <a:endParaRPr lang="en-US" sz="600" dirty="0" smtClean="0"/>
          </a:p>
          <a:p>
            <a:pPr lvl="0">
              <a:buNone/>
            </a:pPr>
            <a:r>
              <a:rPr lang="en-US" sz="2600" dirty="0" smtClean="0"/>
              <a:t>Number of users</a:t>
            </a:r>
          </a:p>
          <a:p>
            <a:pPr lvl="1"/>
            <a:r>
              <a:rPr lang="en-US" sz="2400" dirty="0" smtClean="0"/>
              <a:t>Mean: 4,200</a:t>
            </a:r>
          </a:p>
          <a:p>
            <a:pPr lvl="1"/>
            <a:r>
              <a:rPr lang="en-US" sz="2400" dirty="0" smtClean="0"/>
              <a:t>Median: 1,500</a:t>
            </a:r>
          </a:p>
          <a:p>
            <a:pPr lvl="1">
              <a:buNone/>
            </a:pPr>
            <a:endParaRPr lang="en-US" sz="600" dirty="0" smtClean="0"/>
          </a:p>
          <a:p>
            <a:pPr lvl="0">
              <a:buNone/>
            </a:pPr>
            <a:r>
              <a:rPr lang="en-US" sz="2600" dirty="0" smtClean="0"/>
              <a:t>Access to materials in backlogs: 90%</a:t>
            </a:r>
          </a:p>
          <a:p>
            <a:pPr lvl="0">
              <a:buNone/>
            </a:pPr>
            <a:endParaRPr lang="en-US" sz="600" dirty="0" smtClean="0"/>
          </a:p>
          <a:p>
            <a:pPr lvl="0">
              <a:buNone/>
            </a:pPr>
            <a:r>
              <a:rPr lang="en-US" sz="2600" dirty="0" smtClean="0"/>
              <a:t>Interlibrary loan</a:t>
            </a:r>
          </a:p>
          <a:p>
            <a:pPr lvl="1"/>
            <a:r>
              <a:rPr lang="en-US" sz="2400" dirty="0" smtClean="0"/>
              <a:t>Loan of reproductions of originals: 44%</a:t>
            </a:r>
          </a:p>
          <a:p>
            <a:pPr lvl="1"/>
            <a:r>
              <a:rPr lang="en-US" sz="2400" dirty="0" smtClean="0"/>
              <a:t>Loan of original rare books: 38%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30680</TotalTime>
  <Words>1061</Words>
  <Application>Microsoft Office PowerPoint</Application>
  <PresentationFormat>On-screen Show (4:3)</PresentationFormat>
  <Paragraphs>220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OCCL Blue "light" template</vt:lpstr>
      <vt:lpstr>OCLC orange "light" template</vt:lpstr>
      <vt:lpstr>Taking Our Pulse  The OCLC Research Survey of Special Collections and Archives</vt:lpstr>
      <vt:lpstr>Agenda</vt:lpstr>
      <vt:lpstr>Survey population</vt:lpstr>
      <vt:lpstr>Project objectives</vt:lpstr>
      <vt:lpstr> Data</vt:lpstr>
      <vt:lpstr>What’s wrong with this picture?</vt:lpstr>
      <vt:lpstr>“Your three most challenging issues” **</vt:lpstr>
      <vt:lpstr>Collections</vt:lpstr>
      <vt:lpstr>User services</vt:lpstr>
      <vt:lpstr>Cataloging and metadata</vt:lpstr>
      <vt:lpstr>Archival collections management</vt:lpstr>
      <vt:lpstr>Digital special collections</vt:lpstr>
      <vt:lpstr>Staffing </vt:lpstr>
      <vt:lpstr>A Few Starter Questions</vt:lpstr>
      <vt:lpstr>Slide 15</vt:lpstr>
      <vt:lpstr>Slide 16</vt:lpstr>
      <vt:lpstr>And now ….</vt:lpstr>
      <vt:lpstr>Action Items  (trial balloon version)</vt:lpstr>
      <vt:lpstr>Big picture</vt:lpstr>
      <vt:lpstr>Collections</vt:lpstr>
      <vt:lpstr>User services</vt:lpstr>
      <vt:lpstr>Cataloging and metadata</vt:lpstr>
      <vt:lpstr>Archival collections management</vt:lpstr>
      <vt:lpstr>Digitization</vt:lpstr>
      <vt:lpstr>Born-digital archival materials</vt:lpstr>
      <vt:lpstr>Born-digital archival materials</vt:lpstr>
      <vt:lpstr>Education and training</vt:lpstr>
      <vt:lpstr>Discussion of action items</vt:lpstr>
      <vt:lpstr>What’s next?</vt:lpstr>
      <vt:lpstr>Your questions? </vt:lpstr>
      <vt:lpstr>Next up</vt:lpstr>
      <vt:lpstr>Slide 32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robinsoma</dc:creator>
  <cp:keywords>Theme color: blue; Background color: light;</cp:keywords>
  <dc:description>Use this "light" template when projecting presentations in well lit rooms.</dc:description>
  <cp:lastModifiedBy>Melissa Renspie</cp:lastModifiedBy>
  <cp:revision>1496</cp:revision>
  <dcterms:created xsi:type="dcterms:W3CDTF">2010-06-09T21:51:33Z</dcterms:created>
  <dcterms:modified xsi:type="dcterms:W3CDTF">2010-06-22T16:35:46Z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