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</p:sldMasterIdLst>
  <p:notesMasterIdLst>
    <p:notesMasterId r:id="rId27"/>
  </p:notesMasterIdLst>
  <p:handoutMasterIdLst>
    <p:handoutMasterId r:id="rId28"/>
  </p:handoutMasterIdLst>
  <p:sldIdLst>
    <p:sldId id="256" r:id="rId4"/>
    <p:sldId id="259" r:id="rId5"/>
    <p:sldId id="339" r:id="rId6"/>
    <p:sldId id="293" r:id="rId7"/>
    <p:sldId id="290" r:id="rId8"/>
    <p:sldId id="362" r:id="rId9"/>
    <p:sldId id="342" r:id="rId10"/>
    <p:sldId id="343" r:id="rId11"/>
    <p:sldId id="344" r:id="rId12"/>
    <p:sldId id="345" r:id="rId13"/>
    <p:sldId id="380" r:id="rId14"/>
    <p:sldId id="367" r:id="rId15"/>
    <p:sldId id="369" r:id="rId16"/>
    <p:sldId id="368" r:id="rId17"/>
    <p:sldId id="355" r:id="rId18"/>
    <p:sldId id="370" r:id="rId19"/>
    <p:sldId id="371" r:id="rId20"/>
    <p:sldId id="378" r:id="rId21"/>
    <p:sldId id="372" r:id="rId22"/>
    <p:sldId id="373" r:id="rId23"/>
    <p:sldId id="374" r:id="rId24"/>
    <p:sldId id="375" r:id="rId25"/>
    <p:sldId id="376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E22"/>
    <a:srgbClr val="FF7600"/>
    <a:srgbClr val="666666"/>
    <a:srgbClr val="333333"/>
    <a:srgbClr val="CCFFFF"/>
    <a:srgbClr val="409A3C"/>
    <a:srgbClr val="144A6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55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6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146070638" cy="1460706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224D765-D894-4EEF-AFEE-4B3D6BD57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17675" y="720725"/>
            <a:ext cx="3419475" cy="256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3573463"/>
            <a:ext cx="5486400" cy="488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7C0F04A-6934-4593-AD94-9A759FF89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2650" cy="2568575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DC60D-85F7-40C4-B929-E40A1E098508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285E22"/>
              </a:gs>
              <a:gs pos="100000">
                <a:srgbClr val="409A3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13" descr="logo with t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4850" y="55705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Oval 22"/>
          <p:cNvSpPr>
            <a:spLocks noChangeArrowheads="1"/>
          </p:cNvSpPr>
          <p:nvPr/>
        </p:nvSpPr>
        <p:spPr bwMode="auto">
          <a:xfrm>
            <a:off x="1006475" y="1289050"/>
            <a:ext cx="1854200" cy="1854200"/>
          </a:xfrm>
          <a:prstGeom prst="ellipse">
            <a:avLst/>
          </a:prstGeom>
          <a:solidFill>
            <a:schemeClr val="folHlink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/>
              <a:t>Speaker’s Name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3463" y="3354388"/>
            <a:ext cx="2020887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6750" y="3354388"/>
            <a:ext cx="2022475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263" y="858838"/>
            <a:ext cx="1201737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3463" y="858838"/>
            <a:ext cx="3454400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3354388"/>
            <a:ext cx="3917950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354388"/>
            <a:ext cx="3919538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858838"/>
            <a:ext cx="1997075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858838"/>
            <a:ext cx="5840413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6.pn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285E22"/>
              </a:gs>
              <a:gs pos="100000">
                <a:srgbClr val="409A3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10" descr="logo white smal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0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11" descr="lite border top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85E22"/>
              </a:outerShdw>
            </a:effectLst>
          </p:spPr>
        </p:pic>
        <p:pic>
          <p:nvPicPr>
            <p:cNvPr id="2" name="Picture 12" descr="lite border bottom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13" descr="lite border left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4" descr="lite border righ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285E22"/>
              </a:gs>
              <a:gs pos="100000">
                <a:srgbClr val="409A3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9714" name="Oval 18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9715" name="Oval 19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2054" name="Picture 21" descr="logo with ta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44850" y="55705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5" name="Group 2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61" name="Picture 23" descr="lite border top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24" descr="lite border bottom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5" descr="lite border left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6" descr="lite border righ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6" name="Group 12"/>
          <p:cNvGrpSpPr>
            <a:grpSpLocks/>
          </p:cNvGrpSpPr>
          <p:nvPr/>
        </p:nvGrpSpPr>
        <p:grpSpPr bwMode="auto">
          <a:xfrm>
            <a:off x="0" y="0"/>
            <a:ext cx="3838575" cy="4833938"/>
            <a:chOff x="0" y="0"/>
            <a:chExt cx="2418" cy="3045"/>
          </a:xfrm>
        </p:grpSpPr>
        <p:pic>
          <p:nvPicPr>
            <p:cNvPr id="2059" name="Picture 13" descr="connection photo collage dark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418" cy="3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710" name="Text Box 14"/>
            <p:cNvSpPr txBox="1">
              <a:spLocks noChangeArrowheads="1"/>
            </p:cNvSpPr>
            <p:nvPr/>
          </p:nvSpPr>
          <p:spPr bwMode="auto">
            <a:xfrm>
              <a:off x="1036" y="1335"/>
              <a:ext cx="62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000">
                  <a:solidFill>
                    <a:srgbClr val="FFFFFF"/>
                  </a:solidFill>
                </a:rPr>
                <a:t>EVERY</a:t>
              </a:r>
            </a:p>
            <a:p>
              <a:pPr algn="ctr">
                <a:defRPr/>
              </a:pPr>
              <a:r>
                <a:rPr lang="en-US" sz="1000">
                  <a:solidFill>
                    <a:srgbClr val="FFFFFF"/>
                  </a:solidFill>
                </a:rPr>
                <a:t>CONNECTION</a:t>
              </a:r>
            </a:p>
            <a:p>
              <a:pPr algn="ctr">
                <a:defRPr/>
              </a:pPr>
              <a:r>
                <a:rPr lang="en-US" sz="900">
                  <a:solidFill>
                    <a:srgbClr val="FFFFFF"/>
                  </a:solidFill>
                </a:rPr>
                <a:t>has a </a:t>
              </a:r>
            </a:p>
            <a:p>
              <a:pPr algn="ctr">
                <a:defRPr/>
              </a:pPr>
              <a:r>
                <a:rPr lang="en-US" sz="900">
                  <a:solidFill>
                    <a:srgbClr val="FFFFFF"/>
                  </a:solidFill>
                </a:rPr>
                <a:t>starting point.</a:t>
              </a:r>
            </a:p>
          </p:txBody>
        </p:sp>
      </p:grpSp>
      <p:sp>
        <p:nvSpPr>
          <p:cNvPr id="297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573463" y="858838"/>
            <a:ext cx="4808537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3463" y="3354388"/>
            <a:ext cx="41957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Subtitle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285E22"/>
              </a:gs>
              <a:gs pos="100000">
                <a:srgbClr val="409A3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0737" name="Oval 17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3078" name="Picture 18" descr="logo with ta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44850" y="55705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9" name="Group 1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2" name="Picture 20" descr="lite border top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21" descr="lite border bottom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4" name="Picture 22" descr="lite border left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23" descr="lite border righ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3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858838"/>
            <a:ext cx="798988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Section Break</a:t>
            </a:r>
          </a:p>
        </p:txBody>
      </p:sp>
      <p:sp>
        <p:nvSpPr>
          <p:cNvPr id="308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3354388"/>
            <a:ext cx="79898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Brian Lavoie</a:t>
            </a:r>
          </a:p>
          <a:p>
            <a:pPr eaLnBrk="1" hangingPunct="1">
              <a:buFontTx/>
              <a:buNone/>
            </a:pPr>
            <a:r>
              <a:rPr lang="en-US" sz="1700" smtClean="0">
                <a:solidFill>
                  <a:schemeClr val="folHlink"/>
                </a:solidFill>
              </a:rPr>
              <a:t>Research Scientist</a:t>
            </a:r>
          </a:p>
          <a:p>
            <a:pPr eaLnBrk="1" hangingPunct="1">
              <a:buFontTx/>
              <a:buNone/>
            </a:pPr>
            <a:r>
              <a:rPr lang="en-US" sz="1700" smtClean="0">
                <a:solidFill>
                  <a:schemeClr val="folHlink"/>
                </a:solidFill>
              </a:rPr>
              <a:t>OCLC</a:t>
            </a:r>
          </a:p>
          <a:p>
            <a:pPr eaLnBrk="1" hangingPunct="1">
              <a:buFontTx/>
              <a:buNone/>
            </a:pPr>
            <a:r>
              <a:rPr lang="en-US" sz="1700" smtClean="0">
                <a:solidFill>
                  <a:schemeClr val="folHlink"/>
                </a:solidFill>
              </a:rPr>
              <a:t>lavoie@oclc.org</a:t>
            </a:r>
            <a:endParaRPr lang="en-US" smtClean="0">
              <a:solidFill>
                <a:schemeClr val="folHlink"/>
              </a:solidFill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286125" y="862013"/>
            <a:ext cx="5429250" cy="175101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Sustainable Economics for a Digital Planet:</a:t>
            </a:r>
            <a:br>
              <a:rPr lang="en-US" dirty="0" smtClean="0"/>
            </a:br>
            <a:r>
              <a:rPr lang="en-US" sz="2000" dirty="0" smtClean="0"/>
              <a:t>Ensuring Long-term Access to Digital Information</a:t>
            </a:r>
          </a:p>
        </p:txBody>
      </p:sp>
      <p:sp>
        <p:nvSpPr>
          <p:cNvPr id="5124" name="Text Box 9"/>
          <p:cNvSpPr txBox="1">
            <a:spLocks noChangeArrowheads="1"/>
          </p:cNvSpPr>
          <p:nvPr/>
        </p:nvSpPr>
        <p:spPr bwMode="auto">
          <a:xfrm>
            <a:off x="972416" y="1460198"/>
            <a:ext cx="185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OCLC</a:t>
            </a:r>
          </a:p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Research Webinar 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1000125" y="2428875"/>
            <a:ext cx="1854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olidFill>
                  <a:srgbClr val="CCFFFF"/>
                </a:solidFill>
              </a:rPr>
              <a:t>May </a:t>
            </a:r>
            <a:r>
              <a:rPr lang="en-US" sz="1200" dirty="0" smtClean="0">
                <a:solidFill>
                  <a:srgbClr val="CCFFFF"/>
                </a:solidFill>
              </a:rPr>
              <a:t>20, </a:t>
            </a:r>
            <a:r>
              <a:rPr lang="en-US" sz="1200" dirty="0">
                <a:solidFill>
                  <a:srgbClr val="CCFFFF"/>
                </a:solidFill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88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themes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93850"/>
            <a:ext cx="8423275" cy="4695825"/>
          </a:xfrm>
        </p:spPr>
        <p:txBody>
          <a:bodyPr/>
          <a:lstStyle/>
          <a:p>
            <a:r>
              <a:rPr lang="en-US" smtClean="0">
                <a:solidFill>
                  <a:srgbClr val="C00000"/>
                </a:solidFill>
              </a:rPr>
              <a:t>Value</a:t>
            </a:r>
          </a:p>
          <a:p>
            <a:pPr lvl="1"/>
            <a:r>
              <a:rPr lang="en-US" smtClean="0"/>
              <a:t>Expected benefits</a:t>
            </a:r>
          </a:p>
          <a:p>
            <a:pPr lvl="1"/>
            <a:r>
              <a:rPr lang="en-US" smtClean="0"/>
              <a:t>Judgment about priorities </a:t>
            </a:r>
          </a:p>
          <a:p>
            <a:pPr>
              <a:buFontTx/>
              <a:buNone/>
            </a:pPr>
            <a:endParaRPr lang="en-US" sz="1000" smtClean="0"/>
          </a:p>
          <a:p>
            <a:r>
              <a:rPr lang="en-US" smtClean="0">
                <a:solidFill>
                  <a:srgbClr val="C00000"/>
                </a:solidFill>
              </a:rPr>
              <a:t>Incentives</a:t>
            </a:r>
          </a:p>
          <a:p>
            <a:pPr lvl="1"/>
            <a:r>
              <a:rPr lang="en-US" smtClean="0"/>
              <a:t>Motivation to act</a:t>
            </a:r>
          </a:p>
          <a:p>
            <a:pPr lvl="1"/>
            <a:r>
              <a:rPr lang="en-US" smtClean="0"/>
              <a:t>Vary across stakeholders &amp; time</a:t>
            </a:r>
          </a:p>
          <a:p>
            <a:pPr>
              <a:buFontTx/>
              <a:buNone/>
            </a:pPr>
            <a:endParaRPr lang="en-US" sz="1000" smtClean="0"/>
          </a:p>
          <a:p>
            <a:r>
              <a:rPr lang="en-US" smtClean="0">
                <a:solidFill>
                  <a:srgbClr val="C00000"/>
                </a:solidFill>
              </a:rPr>
              <a:t>Roles &amp; Responsibilities</a:t>
            </a:r>
          </a:p>
          <a:p>
            <a:pPr lvl="1"/>
            <a:r>
              <a:rPr lang="en-US" smtClean="0"/>
              <a:t>Who benefits? Preserves? Pays?</a:t>
            </a:r>
          </a:p>
        </p:txBody>
      </p:sp>
      <p:sp>
        <p:nvSpPr>
          <p:cNvPr id="7" name="Oval 6"/>
          <p:cNvSpPr/>
          <p:nvPr/>
        </p:nvSpPr>
        <p:spPr>
          <a:xfrm>
            <a:off x="6332538" y="1562100"/>
            <a:ext cx="2346325" cy="995363"/>
          </a:xfrm>
          <a:prstGeom prst="ellipse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800" dirty="0"/>
              <a:t>Demand</a:t>
            </a:r>
          </a:p>
        </p:txBody>
      </p:sp>
      <p:sp>
        <p:nvSpPr>
          <p:cNvPr id="9" name="Oval 8"/>
          <p:cNvSpPr/>
          <p:nvPr/>
        </p:nvSpPr>
        <p:spPr>
          <a:xfrm>
            <a:off x="6319838" y="3449638"/>
            <a:ext cx="2347912" cy="995362"/>
          </a:xfrm>
          <a:prstGeom prst="ellipse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800" dirty="0"/>
              <a:t>Supply</a:t>
            </a:r>
          </a:p>
        </p:txBody>
      </p:sp>
      <p:sp>
        <p:nvSpPr>
          <p:cNvPr id="12" name="Oval 11"/>
          <p:cNvSpPr/>
          <p:nvPr/>
        </p:nvSpPr>
        <p:spPr>
          <a:xfrm>
            <a:off x="6418263" y="5310188"/>
            <a:ext cx="2347912" cy="995362"/>
          </a:xfrm>
          <a:prstGeom prst="ellipse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2800" dirty="0"/>
              <a:t>Supply &amp;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/>
              <a:t>Demand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7166769" y="2964656"/>
            <a:ext cx="681038" cy="3175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7155657" y="4882356"/>
            <a:ext cx="681038" cy="3175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8417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preservation contexts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10473" y="4182937"/>
            <a:ext cx="3462728" cy="19737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Commercially-Owned Cultural</a:t>
            </a:r>
          </a:p>
          <a:p>
            <a:pPr algn="ctr"/>
            <a:r>
              <a:rPr lang="en-US" sz="3200" b="1" dirty="0" smtClean="0"/>
              <a:t>Content</a:t>
            </a:r>
            <a:endParaRPr lang="en-US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4715542" y="4185435"/>
            <a:ext cx="3462728" cy="19737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Collectively-Produced Web Content</a:t>
            </a:r>
            <a:endParaRPr lang="en-US" sz="3200" b="1" dirty="0"/>
          </a:p>
        </p:txBody>
      </p:sp>
      <p:sp>
        <p:nvSpPr>
          <p:cNvPr id="18" name="Rectangle 17"/>
          <p:cNvSpPr/>
          <p:nvPr/>
        </p:nvSpPr>
        <p:spPr>
          <a:xfrm>
            <a:off x="4700552" y="1996872"/>
            <a:ext cx="3462728" cy="19737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Research Data</a:t>
            </a:r>
            <a:endParaRPr lang="en-US" sz="3200" b="1" dirty="0"/>
          </a:p>
        </p:txBody>
      </p:sp>
      <p:sp>
        <p:nvSpPr>
          <p:cNvPr id="19" name="Rectangle 18"/>
          <p:cNvSpPr/>
          <p:nvPr/>
        </p:nvSpPr>
        <p:spPr>
          <a:xfrm>
            <a:off x="1000480" y="1999370"/>
            <a:ext cx="3462728" cy="19737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Scholarly Discourse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Sustainability principles &amp; actions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554038" y="1608138"/>
            <a:ext cx="8132762" cy="4848225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</a:rPr>
              <a:t>Dynamics: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/>
              <a:t>Preservation is a </a:t>
            </a:r>
            <a:r>
              <a:rPr lang="en-US" sz="2400" i="1" dirty="0" smtClean="0"/>
              <a:t>series</a:t>
            </a:r>
            <a:r>
              <a:rPr lang="en-US" sz="2400" dirty="0" smtClean="0"/>
              <a:t> of decisions</a:t>
            </a:r>
          </a:p>
          <a:p>
            <a:pPr lvl="1"/>
            <a:r>
              <a:rPr lang="en-US" sz="2000" dirty="0" smtClean="0"/>
              <a:t>Take action early in digital lifecycle</a:t>
            </a:r>
          </a:p>
          <a:p>
            <a:pPr lvl="1"/>
            <a:r>
              <a:rPr lang="en-US" sz="2000" dirty="0" smtClean="0"/>
              <a:t>Anticipate and make contingency plans for economic risks</a:t>
            </a:r>
          </a:p>
          <a:p>
            <a:pPr lvl="1"/>
            <a:r>
              <a:rPr lang="en-US" sz="2000" dirty="0" smtClean="0"/>
              <a:t>Create mechanisms to transfer preservation responsibilities</a:t>
            </a: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Benefits: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/>
              <a:t>Manage “demand-side” of preservation</a:t>
            </a:r>
            <a:endParaRPr lang="en-US" sz="2400" dirty="0" smtClean="0"/>
          </a:p>
          <a:p>
            <a:pPr lvl="1"/>
            <a:r>
              <a:rPr lang="en-US" sz="2000" dirty="0" smtClean="0"/>
              <a:t>Express value </a:t>
            </a:r>
            <a:r>
              <a:rPr lang="en-US" sz="2000" dirty="0" smtClean="0"/>
              <a:t>of preservation from use cases</a:t>
            </a:r>
          </a:p>
          <a:p>
            <a:pPr lvl="1"/>
            <a:r>
              <a:rPr lang="en-US" sz="2000" dirty="0" smtClean="0"/>
              <a:t>Use proxy organizations to aggregate diffused demand</a:t>
            </a:r>
          </a:p>
          <a:p>
            <a:pPr lvl="1"/>
            <a:r>
              <a:rPr lang="en-US" sz="2000" dirty="0" smtClean="0"/>
              <a:t>Use option strategies where future value is highly </a:t>
            </a:r>
            <a:r>
              <a:rPr lang="en-US" sz="2000" dirty="0" smtClean="0"/>
              <a:t>uncertain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5" y="147638"/>
            <a:ext cx="7170738" cy="12842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Sustainability principles &amp; actions (continued)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49238" y="1843088"/>
            <a:ext cx="8631237" cy="4543425"/>
          </a:xfrm>
        </p:spPr>
        <p:txBody>
          <a:bodyPr/>
          <a:lstStyle/>
          <a:p>
            <a:r>
              <a:rPr lang="en-US" sz="2400" smtClean="0">
                <a:solidFill>
                  <a:srgbClr val="C00000"/>
                </a:solidFill>
              </a:rPr>
              <a:t>Selection: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Scarce resources = prioritization</a:t>
            </a:r>
          </a:p>
          <a:p>
            <a:pPr lvl="1"/>
            <a:r>
              <a:rPr lang="en-US" sz="2000" smtClean="0"/>
              <a:t>Prioritize on basis of projected future use</a:t>
            </a:r>
          </a:p>
          <a:p>
            <a:pPr lvl="1"/>
            <a:r>
              <a:rPr lang="en-US" sz="2000" smtClean="0"/>
              <a:t>Revisit decisions: “de-selection” often as important as selection</a:t>
            </a:r>
          </a:p>
          <a:p>
            <a:pPr>
              <a:buFontTx/>
              <a:buNone/>
            </a:pPr>
            <a:endParaRPr lang="en-US" sz="800" smtClean="0"/>
          </a:p>
          <a:p>
            <a:r>
              <a:rPr lang="en-US" sz="2400" smtClean="0">
                <a:solidFill>
                  <a:srgbClr val="C00000"/>
                </a:solidFill>
              </a:rPr>
              <a:t>Incentives: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Strengthen, align, create</a:t>
            </a:r>
          </a:p>
          <a:p>
            <a:pPr lvl="1"/>
            <a:r>
              <a:rPr lang="en-US" sz="2000" smtClean="0"/>
              <a:t>Impose and enforce preservation mandates where appropriate</a:t>
            </a:r>
          </a:p>
          <a:p>
            <a:pPr lvl="1"/>
            <a:r>
              <a:rPr lang="en-US" sz="2000" smtClean="0"/>
              <a:t>Create private incentives to preserve in the public interest</a:t>
            </a:r>
          </a:p>
          <a:p>
            <a:pPr lvl="1"/>
            <a:r>
              <a:rPr lang="en-US" sz="2000" smtClean="0"/>
              <a:t>Promote 3</a:t>
            </a:r>
            <a:r>
              <a:rPr lang="en-US" sz="2000" baseline="30000" smtClean="0"/>
              <a:t>rd</a:t>
            </a:r>
            <a:r>
              <a:rPr lang="en-US" sz="2000" smtClean="0"/>
              <a:t>-party archiving via non-exclusive preservation license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5" y="147638"/>
            <a:ext cx="7170738" cy="12842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Sustainability principles &amp; actions (continued)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22250" y="1731963"/>
            <a:ext cx="8643938" cy="4751387"/>
          </a:xfrm>
        </p:spPr>
        <p:txBody>
          <a:bodyPr/>
          <a:lstStyle/>
          <a:p>
            <a:r>
              <a:rPr lang="en-US" sz="2400" smtClean="0">
                <a:solidFill>
                  <a:srgbClr val="C00000"/>
                </a:solidFill>
              </a:rPr>
              <a:t>Organization:</a:t>
            </a:r>
            <a:r>
              <a:rPr lang="en-US" sz="2400" smtClean="0">
                <a:solidFill>
                  <a:schemeClr val="bg1"/>
                </a:solidFill>
              </a:rPr>
              <a:t> </a:t>
            </a:r>
            <a:r>
              <a:rPr lang="en-US" sz="2400" smtClean="0"/>
              <a:t>Coordinate preservation interests</a:t>
            </a:r>
          </a:p>
          <a:p>
            <a:pPr lvl="1"/>
            <a:r>
              <a:rPr lang="en-US" sz="2000" smtClean="0"/>
              <a:t>Governance: responsibilities, outcomes, strategies, accountability</a:t>
            </a:r>
          </a:p>
          <a:p>
            <a:pPr lvl="1"/>
            <a:r>
              <a:rPr lang="en-US" sz="2000" smtClean="0"/>
              <a:t>Formalize/document governance in policy statements, service level agreements, MOUs</a:t>
            </a:r>
          </a:p>
          <a:p>
            <a:pPr>
              <a:buFontTx/>
              <a:buNone/>
            </a:pPr>
            <a:endParaRPr lang="en-US" sz="800" smtClean="0"/>
          </a:p>
          <a:p>
            <a:r>
              <a:rPr lang="en-US" sz="2400" smtClean="0">
                <a:solidFill>
                  <a:srgbClr val="C00000"/>
                </a:solidFill>
              </a:rPr>
              <a:t>Resources: </a:t>
            </a:r>
            <a:r>
              <a:rPr lang="en-US" sz="2400" smtClean="0"/>
              <a:t>Gather sufficient resources &amp; use efficiently</a:t>
            </a:r>
          </a:p>
          <a:p>
            <a:pPr lvl="1"/>
            <a:r>
              <a:rPr lang="en-US" sz="2000" smtClean="0"/>
              <a:t>Use funding mechanisms that reflect community norms</a:t>
            </a:r>
          </a:p>
          <a:p>
            <a:pPr lvl="1"/>
            <a:r>
              <a:rPr lang="en-US" sz="2000" smtClean="0"/>
              <a:t>Ensure resource flows are flexible in face of disruptions</a:t>
            </a:r>
          </a:p>
          <a:p>
            <a:pPr lvl="1"/>
            <a:r>
              <a:rPr lang="en-US" sz="2000" smtClean="0"/>
              <a:t>Leverage economies of scale &amp; scope to reduce costs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Community Perspective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Sustainability symposia</a:t>
            </a:r>
            <a:endParaRPr lang="en-US" dirty="0"/>
          </a:p>
        </p:txBody>
      </p:sp>
      <p:pic>
        <p:nvPicPr>
          <p:cNvPr id="6147" name="Picture 6" descr="C:\DATA\E-DRIVE\NSFBlueRibbon\Webinar\webp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171" y="1623869"/>
            <a:ext cx="7219950" cy="1437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302328" y="1663122"/>
            <a:ext cx="6707043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National Conversation on </a:t>
            </a: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Economic Sustainability of </a:t>
            </a:r>
            <a:r>
              <a:rPr lang="en-US" sz="1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Information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Washington, DC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</a:t>
            </a:r>
            <a:r>
              <a:rPr lang="en-US" sz="1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 </a:t>
            </a: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2010</a:t>
            </a:r>
            <a:endParaRPr lang="en-US" sz="1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9" name="TextBox 10"/>
          <p:cNvSpPr txBox="1">
            <a:spLocks noChangeArrowheads="1"/>
          </p:cNvSpPr>
          <p:nvPr/>
        </p:nvSpPr>
        <p:spPr bwMode="auto">
          <a:xfrm>
            <a:off x="914399" y="4710546"/>
            <a:ext cx="7897813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/>
              <a:t>Purpose:</a:t>
            </a:r>
          </a:p>
          <a:p>
            <a:pPr>
              <a:spcAft>
                <a:spcPts val="1200"/>
              </a:spcAft>
            </a:pP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React to and discuss Task Force Final report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	Hear from domain experts/practitioners </a:t>
            </a:r>
          </a:p>
          <a:p>
            <a:pPr>
              <a:spcAft>
                <a:spcPts val="1200"/>
              </a:spcAft>
            </a:pP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Move conversation to broader community</a:t>
            </a:r>
          </a:p>
          <a:p>
            <a:pPr>
              <a:lnSpc>
                <a:spcPct val="150000"/>
              </a:lnSpc>
            </a:pPr>
            <a:endParaRPr lang="en-US" sz="1000" dirty="0"/>
          </a:p>
        </p:txBody>
      </p:sp>
      <p:pic>
        <p:nvPicPr>
          <p:cNvPr id="14340" name="Picture 4" descr="http://ninfield.files.wordpress.com/2010/02/jisc-blu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9222" y="3151044"/>
            <a:ext cx="1949285" cy="143481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 bwMode="auto">
          <a:xfrm>
            <a:off x="942108" y="3144982"/>
            <a:ext cx="7232073" cy="1440873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3311813"/>
            <a:ext cx="4668981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Sustainable Economics for a Digital Planet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London, UK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May 6, 2010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5"/>
            <a:ext cx="8229600" cy="8175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Washington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4650" y="1550988"/>
            <a:ext cx="8464550" cy="46577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Introduction:		</a:t>
            </a:r>
            <a:r>
              <a:rPr lang="en-US" sz="1400" dirty="0" smtClean="0"/>
              <a:t>Fran Berman (RPI), Brian Lavoie (OCLC)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10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Keynote Address:		</a:t>
            </a:r>
            <a:r>
              <a:rPr lang="en-US" sz="1400" dirty="0" smtClean="0"/>
              <a:t>Thomas Kalil, Deputy Director for Policy, Office of Science and 				Technology Policy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10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Research Data:		</a:t>
            </a:r>
            <a:r>
              <a:rPr lang="en-US" sz="1400" dirty="0" smtClean="0"/>
              <a:t>Dan Atkins (U. of Michigan), Wayne Clough (Smithsonian), Chris 				Rusbridge (DCC)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10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Scholarly Discourse:		</a:t>
            </a:r>
            <a:r>
              <a:rPr lang="en-US" sz="1400" dirty="0" smtClean="0"/>
              <a:t>Derek Law (JISC Advance), Brian Schottlaender (UCSD), Lee Dirks 			(Microsoft)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1000" dirty="0" smtClean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Collectively-Produced		</a:t>
            </a:r>
            <a:r>
              <a:rPr lang="en-US" sz="1400" kern="1200" dirty="0" smtClean="0"/>
              <a:t>Timo Hannay (Nature), George Oates (Internet Archive), Anne Van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Web Content:</a:t>
            </a:r>
            <a:r>
              <a:rPr lang="en-US" sz="1400" kern="1200" dirty="0" smtClean="0"/>
              <a:t>		Camp (Smithsonian)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000" kern="1200" dirty="0" smtClean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Commercially-Owned		</a:t>
            </a:r>
            <a:r>
              <a:rPr lang="en-US" sz="1400" kern="1200" dirty="0" smtClean="0"/>
              <a:t>Chris Lacinak (Audiovisual Preservation Solutions), Jon Landau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Cultural Content:</a:t>
            </a:r>
            <a:r>
              <a:rPr lang="en-US" sz="1400" kern="1200" dirty="0" smtClean="0"/>
              <a:t>		(Lightstorm Entertainment), Abby Smith Rumsey (Consultant)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000" kern="1200" dirty="0" smtClean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Economics of Digital		</a:t>
            </a:r>
            <a:r>
              <a:rPr lang="en-US" sz="1400" kern="1200" dirty="0" smtClean="0"/>
              <a:t>William Bowen (Mellon Foundation), Hal Varian (Google) ,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Information:</a:t>
            </a:r>
            <a:r>
              <a:rPr lang="en-US" sz="1400" kern="1200" dirty="0" smtClean="0"/>
              <a:t>		Dan Rubinfeld (UC Berkeley), Paul Courant (U. of Michigan)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000" kern="1200" dirty="0" smtClean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400" kern="1200" dirty="0" smtClean="0">
                <a:solidFill>
                  <a:srgbClr val="C00000"/>
                </a:solidFill>
              </a:rPr>
              <a:t>Summary Remarks:		</a:t>
            </a:r>
            <a:r>
              <a:rPr lang="en-US" sz="1400" kern="1200" dirty="0" smtClean="0"/>
              <a:t>Clifford Lynch, Executive Director, CNI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5"/>
            <a:ext cx="8229600" cy="8175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London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4650" y="1550988"/>
            <a:ext cx="8464550" cy="46577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>
                <a:solidFill>
                  <a:srgbClr val="C00000"/>
                </a:solidFill>
              </a:rPr>
              <a:t>Session 1 (Overview):		</a:t>
            </a:r>
            <a:r>
              <a:rPr lang="en-US" sz="1800" dirty="0" smtClean="0"/>
              <a:t>Paul Ayris (UCL)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Chris Rusbridge (DCC)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Brian Lavoie (OCLC)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</a:t>
            </a:r>
            <a:r>
              <a:rPr lang="en-US" sz="1800" dirty="0" smtClean="0">
                <a:solidFill>
                  <a:schemeClr val="accent1"/>
                </a:solidFill>
              </a:rPr>
              <a:t>DISCUSSION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8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>
                <a:solidFill>
                  <a:srgbClr val="C00000"/>
                </a:solidFill>
              </a:rPr>
              <a:t>Session 2 (Contexts):		</a:t>
            </a:r>
            <a:r>
              <a:rPr lang="en-US" sz="1800" dirty="0" smtClean="0"/>
              <a:t>Graham Higley (Natural History Museum)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John Zubrzycki (BBC)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Matthew Woollard (UK Data Archive)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Adam Farquhar (British Library)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</a:t>
            </a:r>
            <a:r>
              <a:rPr lang="en-US" sz="1800" dirty="0" smtClean="0">
                <a:solidFill>
                  <a:schemeClr val="accent1"/>
                </a:solidFill>
              </a:rPr>
              <a:t>DISCUSSION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8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>
                <a:solidFill>
                  <a:srgbClr val="C00000"/>
                </a:solidFill>
              </a:rPr>
              <a:t>Session 3 (Agencies):		</a:t>
            </a:r>
            <a:r>
              <a:rPr lang="en-US" sz="1800" dirty="0" smtClean="0"/>
              <a:t>Pat Manson (European Commission)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Sarah Porter (JISC)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/>
              <a:t>					</a:t>
            </a:r>
            <a:r>
              <a:rPr lang="en-US" sz="1800" dirty="0" smtClean="0">
                <a:solidFill>
                  <a:schemeClr val="accent1"/>
                </a:solidFill>
              </a:rPr>
              <a:t>DISCUSSION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8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1800" dirty="0" smtClean="0">
                <a:solidFill>
                  <a:srgbClr val="C00000"/>
                </a:solidFill>
              </a:rPr>
              <a:t>Closing Remarks:		</a:t>
            </a:r>
            <a:r>
              <a:rPr lang="en-US" sz="1800" dirty="0" smtClean="0"/>
              <a:t>Chris Rusbridge (DCC)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31788" y="1468582"/>
            <a:ext cx="8562975" cy="5014768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Expected benefits; return on preservation investments </a:t>
            </a:r>
          </a:p>
          <a:p>
            <a:pPr>
              <a:defRPr/>
            </a:pPr>
            <a:r>
              <a:rPr lang="en-US" sz="2000" dirty="0" smtClean="0"/>
              <a:t>Research Data:</a:t>
            </a:r>
          </a:p>
          <a:p>
            <a:pPr lvl="1">
              <a:defRPr/>
            </a:pPr>
            <a:r>
              <a:rPr lang="en-US" sz="1800" dirty="0" smtClean="0"/>
              <a:t>Make preservation of research data “first class” research enterprise</a:t>
            </a:r>
          </a:p>
          <a:p>
            <a:pPr marL="238125" lvl="1" indent="-225425">
              <a:defRPr/>
            </a:pPr>
            <a:r>
              <a:rPr lang="en-US" sz="2000" dirty="0" smtClean="0"/>
              <a:t>Collectively-produced Web content:</a:t>
            </a:r>
          </a:p>
          <a:p>
            <a:pPr marL="696913" lvl="2" indent="-225425">
              <a:defRPr/>
            </a:pPr>
            <a:r>
              <a:rPr lang="en-US" sz="1800" dirty="0" smtClean="0"/>
              <a:t>Preservation not a priority for contributors</a:t>
            </a:r>
          </a:p>
          <a:p>
            <a:pPr marL="696913" lvl="2" indent="-225425">
              <a:defRPr/>
            </a:pPr>
            <a:r>
              <a:rPr lang="en-US" sz="1800" dirty="0" smtClean="0"/>
              <a:t>Integrate preservation into creation to make output more “archivable”</a:t>
            </a:r>
          </a:p>
          <a:p>
            <a:pPr marL="238125" lvl="1" indent="-225425">
              <a:defRPr/>
            </a:pPr>
            <a:r>
              <a:rPr lang="en-US" sz="2000" dirty="0" smtClean="0"/>
              <a:t>Commercially-owned cultural content:</a:t>
            </a:r>
          </a:p>
          <a:p>
            <a:pPr marL="696913" lvl="2" indent="-225425">
              <a:defRPr/>
            </a:pPr>
            <a:r>
              <a:rPr lang="en-US" sz="1800" dirty="0" smtClean="0"/>
              <a:t>Often no “culture of preservation”: priority is creation</a:t>
            </a:r>
          </a:p>
          <a:p>
            <a:pPr marL="696913" lvl="2" indent="-225425">
              <a:defRPr/>
            </a:pPr>
            <a:r>
              <a:rPr lang="en-US" sz="1800" dirty="0" smtClean="0"/>
              <a:t>Education : mutual understanding between creators &amp; preservationists</a:t>
            </a:r>
          </a:p>
          <a:p>
            <a:pPr marL="238125" lvl="1" indent="-225425">
              <a:defRPr/>
            </a:pPr>
            <a:r>
              <a:rPr lang="en-US" sz="2000" dirty="0" smtClean="0"/>
              <a:t>BBC Creative Archive: establish value beyond “passive  use”</a:t>
            </a:r>
          </a:p>
          <a:p>
            <a:pPr marL="696913" lvl="2" indent="-225425">
              <a:defRPr/>
            </a:pPr>
            <a:r>
              <a:rPr lang="en-US" sz="1800" dirty="0" smtClean="0"/>
              <a:t>“Find it, rip it, mix it, share it”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Roadmap</a:t>
            </a:r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Background: Blue Ribbon Task Force on Sustainable Digital Preservation and Access</a:t>
            </a:r>
          </a:p>
          <a:p>
            <a:pPr eaLnBrk="1" hangingPunct="1">
              <a:buNone/>
            </a:pPr>
            <a:endParaRPr lang="en-US" sz="800" dirty="0" smtClean="0"/>
          </a:p>
          <a:p>
            <a:pPr eaLnBrk="1" hangingPunct="1"/>
            <a:r>
              <a:rPr lang="en-US" sz="2800" dirty="0" smtClean="0"/>
              <a:t>Task Force Final Report highlights</a:t>
            </a:r>
          </a:p>
          <a:p>
            <a:pPr eaLnBrk="1" hangingPunct="1">
              <a:buNone/>
            </a:pPr>
            <a:endParaRPr lang="en-US" sz="800" dirty="0" smtClean="0"/>
          </a:p>
          <a:p>
            <a:pPr eaLnBrk="1" hangingPunct="1"/>
            <a:r>
              <a:rPr lang="en-US" sz="2800" dirty="0" smtClean="0"/>
              <a:t>Perspective from the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Incentives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77813" y="1565275"/>
            <a:ext cx="8686800" cy="489108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Motivation to act (incentives); obstacles to action (disincentives)</a:t>
            </a:r>
          </a:p>
          <a:p>
            <a:r>
              <a:rPr lang="en-US" sz="2000" dirty="0" smtClean="0"/>
              <a:t>Diffuse “right to preserve” to encourage third-party archiving:</a:t>
            </a:r>
            <a:endParaRPr lang="en-US" sz="1800" dirty="0" smtClean="0"/>
          </a:p>
          <a:p>
            <a:pPr lvl="1"/>
            <a:r>
              <a:rPr lang="en-US" sz="1800" dirty="0" smtClean="0"/>
              <a:t>IPR often biggest friction in establishing working relationships with content creators &amp; other stakeholders</a:t>
            </a:r>
          </a:p>
          <a:p>
            <a:pPr lvl="1"/>
            <a:r>
              <a:rPr lang="en-US" sz="1800" dirty="0" smtClean="0"/>
              <a:t>Use creative commons licenses </a:t>
            </a:r>
          </a:p>
          <a:p>
            <a:pPr lvl="1"/>
            <a:r>
              <a:rPr lang="en-US" sz="1800" dirty="0" smtClean="0"/>
              <a:t>Better documentation of transfers of copyright</a:t>
            </a:r>
            <a:r>
              <a:rPr lang="en-US" sz="2000" dirty="0" smtClean="0"/>
              <a:t>  </a:t>
            </a:r>
          </a:p>
          <a:p>
            <a:r>
              <a:rPr lang="en-US" sz="2000" dirty="0" smtClean="0"/>
              <a:t>Fear can be an important incentive</a:t>
            </a:r>
          </a:p>
          <a:p>
            <a:pPr lvl="1"/>
            <a:r>
              <a:rPr lang="en-US" sz="1800" dirty="0" smtClean="0"/>
              <a:t>Utility of “good disaster” to concentrate attention</a:t>
            </a:r>
          </a:p>
          <a:p>
            <a:pPr lvl="1"/>
            <a:r>
              <a:rPr lang="en-US" sz="1800" dirty="0" smtClean="0"/>
              <a:t>More use of mandates, particularly at individual scholar level</a:t>
            </a:r>
          </a:p>
          <a:p>
            <a:r>
              <a:rPr lang="en-US" sz="2000" dirty="0" smtClean="0"/>
              <a:t>Economics: Need to turn “free riders” into “paid users”: bundle access with preservation, versioning strategies, shame/envy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Roles &amp; responsibilities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04800" y="1537856"/>
            <a:ext cx="8561388" cy="500105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Organization &amp; management: Who benefits? Preserves? Pays?</a:t>
            </a:r>
            <a:endParaRPr lang="en-US" dirty="0" smtClean="0"/>
          </a:p>
          <a:p>
            <a:pPr marL="238125" lvl="1" indent="-225425"/>
            <a:r>
              <a:rPr lang="en-US" sz="2000" dirty="0" smtClean="0"/>
              <a:t>Role of research library in preserving digital information</a:t>
            </a:r>
          </a:p>
          <a:p>
            <a:pPr marL="696913" lvl="2" indent="-225425"/>
            <a:r>
              <a:rPr lang="en-US" sz="1800" dirty="0" smtClean="0"/>
              <a:t>Research libraries could /should have key role</a:t>
            </a:r>
          </a:p>
          <a:p>
            <a:pPr marL="696913" lvl="2" indent="-225425"/>
            <a:r>
              <a:rPr lang="en-US" sz="1800" dirty="0" smtClean="0"/>
              <a:t>Recalibrate resource allocations: access v. preservation; print v. digital</a:t>
            </a:r>
          </a:p>
          <a:p>
            <a:pPr marL="696913" lvl="2" indent="-225425"/>
            <a:r>
              <a:rPr lang="en-US" sz="1800" dirty="0" smtClean="0"/>
              <a:t>New kinds of on-staff expertise  </a:t>
            </a:r>
          </a:p>
          <a:p>
            <a:pPr marL="238125" lvl="1" indent="-225425"/>
            <a:r>
              <a:rPr lang="en-US" sz="2000" dirty="0" smtClean="0"/>
              <a:t>Public/private partnerships</a:t>
            </a:r>
          </a:p>
          <a:p>
            <a:pPr marL="696913" lvl="2" indent="-225425"/>
            <a:r>
              <a:rPr lang="en-US" sz="1800" dirty="0" smtClean="0"/>
              <a:t>Transfer of preservation responsibilities</a:t>
            </a:r>
          </a:p>
          <a:p>
            <a:pPr marL="696913" lvl="2" indent="-225425"/>
            <a:r>
              <a:rPr lang="en-US" sz="1800" dirty="0" smtClean="0"/>
              <a:t>Division of labor: bit preservation (scale, commercial data centers); domain-focused </a:t>
            </a:r>
            <a:r>
              <a:rPr lang="en-US" sz="1800" dirty="0" err="1" smtClean="0"/>
              <a:t>curation</a:t>
            </a:r>
            <a:r>
              <a:rPr lang="en-US" sz="1800" dirty="0" smtClean="0"/>
              <a:t> services</a:t>
            </a:r>
          </a:p>
          <a:p>
            <a:pPr marL="238125" lvl="1" indent="-225425"/>
            <a:r>
              <a:rPr lang="en-US" sz="2000" dirty="0" smtClean="0"/>
              <a:t>Many potential solutions point toward collective action</a:t>
            </a:r>
          </a:p>
          <a:p>
            <a:pPr marL="696913" lvl="2" indent="-225425"/>
            <a:r>
              <a:rPr lang="en-US" sz="1800" dirty="0" smtClean="0"/>
              <a:t>Creating/managing  partnerships needs to become core competency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Miscellaneous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7350" y="1662113"/>
            <a:ext cx="8382000" cy="4849812"/>
          </a:xfrm>
        </p:spPr>
        <p:txBody>
          <a:bodyPr/>
          <a:lstStyle/>
          <a:p>
            <a:r>
              <a:rPr lang="en-US" sz="2000" dirty="0" smtClean="0"/>
              <a:t>How to engage attention of high-level policy-makers: Be realistic; resources are limited; no “preservation czar”; impetus for action is in the community; make targeted requests for specific actions</a:t>
            </a:r>
          </a:p>
          <a:p>
            <a:pPr>
              <a:buNone/>
            </a:pPr>
            <a:endParaRPr lang="en-US" sz="800" dirty="0" smtClean="0"/>
          </a:p>
          <a:p>
            <a:r>
              <a:rPr lang="en-US" sz="2000" dirty="0" smtClean="0"/>
              <a:t>Critiques of report:</a:t>
            </a:r>
          </a:p>
          <a:p>
            <a:pPr lvl="1"/>
            <a:r>
              <a:rPr lang="en-US" sz="1800" dirty="0" smtClean="0"/>
              <a:t>Some recommendations too timid</a:t>
            </a:r>
          </a:p>
          <a:p>
            <a:pPr lvl="1"/>
            <a:r>
              <a:rPr lang="en-US" sz="1800" dirty="0" smtClean="0"/>
              <a:t>Discussion/consensus recommended when action required; in “Web world” someone just steps forward and takes action</a:t>
            </a:r>
          </a:p>
          <a:p>
            <a:pPr>
              <a:buNone/>
            </a:pPr>
            <a:endParaRPr lang="en-US" sz="800" dirty="0" smtClean="0"/>
          </a:p>
          <a:p>
            <a:r>
              <a:rPr lang="en-US" sz="2000" dirty="0" smtClean="0"/>
              <a:t>Make room for people with a passion for preservation; not just about economics and formal institutions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More information …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42913" y="1496291"/>
            <a:ext cx="8243887" cy="4987635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Task Force &amp; reports:</a:t>
            </a:r>
          </a:p>
          <a:p>
            <a:pPr lvl="1"/>
            <a:r>
              <a:rPr lang="en-US" sz="2000" dirty="0" smtClean="0">
                <a:solidFill>
                  <a:schemeClr val="accent1"/>
                </a:solidFill>
              </a:rPr>
              <a:t>http://brtf.sdsc.edu/</a:t>
            </a:r>
          </a:p>
          <a:p>
            <a:pPr>
              <a:buFontTx/>
              <a:buNone/>
            </a:pPr>
            <a:r>
              <a:rPr lang="en-US" sz="2400" dirty="0" smtClean="0"/>
              <a:t>Washington </a:t>
            </a:r>
            <a:r>
              <a:rPr lang="en-US" sz="2400" dirty="0" smtClean="0"/>
              <a:t>symposium:</a:t>
            </a:r>
            <a:endParaRPr lang="en-US" sz="2200" dirty="0" smtClean="0"/>
          </a:p>
          <a:p>
            <a:pPr lvl="1"/>
            <a:r>
              <a:rPr lang="en-US" sz="2000" dirty="0" smtClean="0"/>
              <a:t>Information:</a:t>
            </a:r>
            <a:r>
              <a:rPr lang="en-US" sz="2000" dirty="0" smtClean="0">
                <a:solidFill>
                  <a:schemeClr val="accent1"/>
                </a:solidFill>
              </a:rPr>
              <a:t> http://brtf.sdsc.edu/symposium.html</a:t>
            </a:r>
          </a:p>
          <a:p>
            <a:pPr lvl="1"/>
            <a:r>
              <a:rPr lang="en-US" sz="2000" dirty="0" smtClean="0"/>
              <a:t>Recording: </a:t>
            </a:r>
            <a:r>
              <a:rPr lang="en-US" sz="2000" dirty="0" smtClean="0">
                <a:solidFill>
                  <a:schemeClr val="accent1"/>
                </a:solidFill>
              </a:rPr>
              <a:t>http://brtf.vidizmo.com/</a:t>
            </a:r>
          </a:p>
          <a:p>
            <a:pPr>
              <a:buFontTx/>
              <a:buNone/>
            </a:pPr>
            <a:r>
              <a:rPr lang="en-US" sz="2400" dirty="0" smtClean="0"/>
              <a:t>London symposium:</a:t>
            </a:r>
          </a:p>
          <a:p>
            <a:pPr lvl="1"/>
            <a:r>
              <a:rPr lang="en-US" sz="2000" dirty="0" smtClean="0">
                <a:solidFill>
                  <a:schemeClr val="accent1"/>
                </a:solidFill>
              </a:rPr>
              <a:t>http://www.jisc.ac.uk/events/2010/05/brtf.aspx</a:t>
            </a:r>
          </a:p>
          <a:p>
            <a:pPr lvl="1"/>
            <a:r>
              <a:rPr lang="en-US" sz="2000" dirty="0" smtClean="0"/>
              <a:t>Presentations available; conference tag </a:t>
            </a:r>
            <a:r>
              <a:rPr lang="en-US" sz="2000" dirty="0" smtClean="0">
                <a:solidFill>
                  <a:schemeClr val="accent1"/>
                </a:solidFill>
              </a:rPr>
              <a:t>#brtf</a:t>
            </a:r>
          </a:p>
          <a:p>
            <a:pPr>
              <a:buNone/>
            </a:pPr>
            <a:r>
              <a:rPr lang="en-US" sz="2400" dirty="0" smtClean="0"/>
              <a:t>Questions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chemeClr val="accent1"/>
                </a:solidFill>
              </a:rPr>
              <a:t>lavoie@oclc.org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Background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Digital preservation: multi-faceted problem</a:t>
            </a:r>
            <a:endParaRPr lang="en-US" dirty="0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 r="908" b="2563"/>
          <a:stretch>
            <a:fillRect/>
          </a:stretch>
        </p:blipFill>
        <p:spPr bwMode="auto">
          <a:xfrm>
            <a:off x="5286375" y="1714500"/>
            <a:ext cx="3482975" cy="3286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5429250" y="5143500"/>
            <a:ext cx="334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tx1"/>
                </a:solidFill>
              </a:rPr>
              <a:t>Source: </a:t>
            </a:r>
            <a:r>
              <a:rPr lang="en-US" sz="1200" i="1">
                <a:solidFill>
                  <a:schemeClr val="tx1"/>
                </a:solidFill>
              </a:rPr>
              <a:t>“The Diverse and Exploding Digital</a:t>
            </a:r>
          </a:p>
          <a:p>
            <a:r>
              <a:rPr lang="en-US" sz="1200" i="1">
                <a:solidFill>
                  <a:schemeClr val="tx1"/>
                </a:solidFill>
              </a:rPr>
              <a:t>Universe” IDC Whitepaper, March 2008</a:t>
            </a:r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428625" y="1714500"/>
            <a:ext cx="4681538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2007: Amount of digital</a:t>
            </a:r>
          </a:p>
          <a:p>
            <a:r>
              <a:rPr lang="en-US" dirty="0"/>
              <a:t>information created, captured,</a:t>
            </a:r>
          </a:p>
          <a:p>
            <a:r>
              <a:rPr lang="en-US" dirty="0"/>
              <a:t>or replicated exceeded</a:t>
            </a:r>
          </a:p>
          <a:p>
            <a:r>
              <a:rPr lang="en-US" dirty="0"/>
              <a:t>available storage capacity</a:t>
            </a:r>
          </a:p>
          <a:p>
            <a:endParaRPr lang="en-US" sz="2000" dirty="0"/>
          </a:p>
          <a:p>
            <a:r>
              <a:rPr lang="en-US" dirty="0"/>
              <a:t>“Dealing with the digital </a:t>
            </a:r>
          </a:p>
          <a:p>
            <a:r>
              <a:rPr lang="en-US" dirty="0"/>
              <a:t>universe is not a technical </a:t>
            </a:r>
          </a:p>
          <a:p>
            <a:r>
              <a:rPr lang="en-US" dirty="0"/>
              <a:t>problem alone”</a:t>
            </a:r>
          </a:p>
          <a:p>
            <a:endParaRPr lang="en-US" sz="2000" dirty="0"/>
          </a:p>
          <a:p>
            <a:r>
              <a:rPr lang="en-US" dirty="0"/>
              <a:t>Perpetuating digital signals</a:t>
            </a:r>
          </a:p>
          <a:p>
            <a:r>
              <a:rPr lang="en-US" dirty="0"/>
              <a:t>Deciding what is preserved</a:t>
            </a:r>
          </a:p>
          <a:p>
            <a:r>
              <a:rPr lang="en-US" dirty="0"/>
              <a:t>Accommodating IPR </a:t>
            </a:r>
          </a:p>
          <a:p>
            <a:r>
              <a:rPr lang="en-US" dirty="0">
                <a:solidFill>
                  <a:srgbClr val="C00000"/>
                </a:solidFill>
              </a:rPr>
              <a:t>Matching means to 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Blue Ribbon Task Force on Sustainable Digital Preservation and Access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42875" y="1593273"/>
            <a:ext cx="8858250" cy="4037590"/>
          </a:xfrm>
        </p:spPr>
        <p:txBody>
          <a:bodyPr/>
          <a:lstStyle/>
          <a:p>
            <a:r>
              <a:rPr lang="en-US" sz="2400" dirty="0" smtClean="0"/>
              <a:t>Task Force:</a:t>
            </a:r>
          </a:p>
          <a:p>
            <a:pPr lvl="1"/>
            <a:r>
              <a:rPr lang="en-US" sz="2000" dirty="0" smtClean="0"/>
              <a:t>Supported by NSF, Mellon, Library of Congress, JISC, CLIR, NARA</a:t>
            </a:r>
          </a:p>
          <a:p>
            <a:pPr lvl="1"/>
            <a:r>
              <a:rPr lang="en-US" sz="2000" dirty="0" smtClean="0"/>
              <a:t>Co-chairs: Brian Lavoie (OCLC), Fran Berman (RPI)</a:t>
            </a:r>
          </a:p>
          <a:p>
            <a:pPr lvl="1"/>
            <a:r>
              <a:rPr lang="en-US" sz="2000" dirty="0" smtClean="0"/>
              <a:t>Cross-domain, cross-discipline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http://brtf.sdsc.edu/</a:t>
            </a:r>
            <a:endParaRPr lang="en-US" sz="1200" dirty="0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400" dirty="0" smtClean="0"/>
              <a:t>Frame digital preservation as </a:t>
            </a:r>
            <a:r>
              <a:rPr lang="en-US" sz="2400" i="1" dirty="0" smtClean="0">
                <a:solidFill>
                  <a:srgbClr val="C00000"/>
                </a:solidFill>
              </a:rPr>
              <a:t>sustainable economic activity</a:t>
            </a:r>
          </a:p>
          <a:p>
            <a:pPr lvl="1"/>
            <a:r>
              <a:rPr lang="en-US" sz="2000" dirty="0" smtClean="0"/>
              <a:t>Economic activity: deliberate allocation of resources</a:t>
            </a:r>
          </a:p>
          <a:p>
            <a:pPr lvl="1"/>
            <a:r>
              <a:rPr lang="en-US" sz="2000" dirty="0" smtClean="0"/>
              <a:t>Sustainable: ongoing resource allocation over long periods of time</a:t>
            </a:r>
            <a:endParaRPr lang="en-US" sz="2000" dirty="0" smtClean="0">
              <a:sym typeface="Wingdings" pitchFamily="2" charset="2"/>
            </a:endParaRPr>
          </a:p>
          <a:p>
            <a:pPr lvl="1"/>
            <a:r>
              <a:rPr lang="en-US" sz="2000" dirty="0" smtClean="0">
                <a:sym typeface="Wingdings" pitchFamily="2" charset="2"/>
              </a:rPr>
              <a:t>Define problem space/provide recommendations &amp; guidelines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Force deliverables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3" name="Content Placeholder 3" descr="main_cd_las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1463" y="1519238"/>
            <a:ext cx="4065587" cy="1611312"/>
          </a:xfrm>
          <a:ln>
            <a:solidFill>
              <a:schemeClr val="tx2"/>
            </a:solidFill>
          </a:ln>
        </p:spPr>
      </p:pic>
      <p:sp>
        <p:nvSpPr>
          <p:cNvPr id="10244" name="Content Placeholder 10"/>
          <p:cNvSpPr>
            <a:spLocks noGrp="1"/>
          </p:cNvSpPr>
          <p:nvPr>
            <p:ph sz="half" idx="2"/>
          </p:nvPr>
        </p:nvSpPr>
        <p:spPr>
          <a:xfrm>
            <a:off x="4532313" y="1479550"/>
            <a:ext cx="4237037" cy="1235075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smtClean="0">
                <a:solidFill>
                  <a:srgbClr val="0070C0"/>
                </a:solidFill>
              </a:rPr>
              <a:t>Interim Report (December 2008)</a:t>
            </a:r>
          </a:p>
          <a:p>
            <a:pPr lvl="1">
              <a:spcBef>
                <a:spcPts val="600"/>
              </a:spcBef>
            </a:pPr>
            <a:r>
              <a:rPr lang="en-US" sz="1800" smtClean="0"/>
              <a:t>Scope problem space</a:t>
            </a:r>
          </a:p>
          <a:p>
            <a:pPr lvl="1">
              <a:spcBef>
                <a:spcPts val="600"/>
              </a:spcBef>
            </a:pPr>
            <a:r>
              <a:rPr lang="en-US" sz="1800" smtClean="0"/>
              <a:t>Understand current practices</a:t>
            </a:r>
          </a:p>
          <a:p>
            <a:pPr lvl="1">
              <a:spcBef>
                <a:spcPts val="600"/>
              </a:spcBef>
            </a:pPr>
            <a:r>
              <a:rPr lang="en-US" sz="1800" smtClean="0"/>
              <a:t>Identify systemic challenges</a:t>
            </a:r>
          </a:p>
        </p:txBody>
      </p:sp>
      <p:pic>
        <p:nvPicPr>
          <p:cNvPr id="10245" name="Picture 4" descr="final brtf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211513"/>
            <a:ext cx="4032250" cy="16097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0246" name="Picture 6" descr="C:\DATA\E-DRIVE\NSFBlueRibbon\Webinar\webpa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5438" y="4933950"/>
            <a:ext cx="4024312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652713" y="5033963"/>
            <a:ext cx="1541462" cy="13620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Washington , DC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1, 2010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endParaRPr lang="en-US" sz="1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London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6, 2010</a:t>
            </a:r>
          </a:p>
        </p:txBody>
      </p:sp>
      <p:sp>
        <p:nvSpPr>
          <p:cNvPr id="15" name="Content Placeholder 10"/>
          <p:cNvSpPr txBox="1">
            <a:spLocks/>
          </p:cNvSpPr>
          <p:nvPr/>
        </p:nvSpPr>
        <p:spPr bwMode="auto">
          <a:xfrm>
            <a:off x="4630738" y="3252788"/>
            <a:ext cx="40703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38125" indent="-225425" eaLnBrk="0" hangingPunct="0">
              <a:lnSpc>
                <a:spcPct val="120000"/>
              </a:lnSpc>
              <a:spcBef>
                <a:spcPct val="50000"/>
              </a:spcBef>
              <a:buClr>
                <a:srgbClr val="FF7600"/>
              </a:buClr>
              <a:defRPr/>
            </a:pPr>
            <a:r>
              <a:rPr lang="en-US" sz="2000" kern="0" dirty="0">
                <a:solidFill>
                  <a:srgbClr val="0070C0"/>
                </a:solidFill>
                <a:latin typeface="+mn-lt"/>
              </a:rPr>
              <a:t>Final Report (February 2010)</a:t>
            </a:r>
          </a:p>
          <a:p>
            <a:pPr marL="692150" lvl="1" indent="-222250" eaLnBrk="0" hangingPunct="0">
              <a:lnSpc>
                <a:spcPct val="120000"/>
              </a:lnSpc>
              <a:spcBef>
                <a:spcPts val="600"/>
              </a:spcBef>
              <a:buClr>
                <a:srgbClr val="FF7600"/>
              </a:buClr>
              <a:buFontTx/>
              <a:buChar char="•"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Analysis of 4 key contexts</a:t>
            </a:r>
          </a:p>
          <a:p>
            <a:pPr marL="692150" lvl="1" indent="-222250" eaLnBrk="0" hangingPunct="0">
              <a:lnSpc>
                <a:spcPct val="120000"/>
              </a:lnSpc>
              <a:spcBef>
                <a:spcPts val="600"/>
              </a:spcBef>
              <a:buClr>
                <a:srgbClr val="FF7600"/>
              </a:buClr>
              <a:buFontTx/>
              <a:buChar char="•"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Findings &amp; recommendations</a:t>
            </a:r>
          </a:p>
          <a:p>
            <a:pPr marL="692150" lvl="1" indent="-222250" eaLnBrk="0" hangingPunct="0">
              <a:lnSpc>
                <a:spcPct val="120000"/>
              </a:lnSpc>
              <a:spcBef>
                <a:spcPts val="600"/>
              </a:spcBef>
              <a:buClr>
                <a:srgbClr val="FF7600"/>
              </a:buClr>
              <a:buFontTx/>
              <a:buChar char="•"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Next steps</a:t>
            </a:r>
          </a:p>
        </p:txBody>
      </p:sp>
      <p:sp>
        <p:nvSpPr>
          <p:cNvPr id="16" name="Content Placeholder 10"/>
          <p:cNvSpPr txBox="1">
            <a:spLocks/>
          </p:cNvSpPr>
          <p:nvPr/>
        </p:nvSpPr>
        <p:spPr bwMode="auto">
          <a:xfrm>
            <a:off x="4657725" y="5124450"/>
            <a:ext cx="40703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38125" indent="-225425" eaLnBrk="0" hangingPunct="0">
              <a:lnSpc>
                <a:spcPct val="120000"/>
              </a:lnSpc>
              <a:spcBef>
                <a:spcPct val="50000"/>
              </a:spcBef>
              <a:buClr>
                <a:srgbClr val="FF7600"/>
              </a:buClr>
              <a:defRPr/>
            </a:pPr>
            <a:r>
              <a:rPr lang="en-US" sz="2000" kern="0" dirty="0">
                <a:solidFill>
                  <a:srgbClr val="0070C0"/>
                </a:solidFill>
                <a:latin typeface="+mn-lt"/>
              </a:rPr>
              <a:t>Symposia (April &amp; May 2010)</a:t>
            </a:r>
          </a:p>
          <a:p>
            <a:pPr marL="692150" lvl="1" indent="-222250" eaLnBrk="0" hangingPunct="0">
              <a:lnSpc>
                <a:spcPct val="120000"/>
              </a:lnSpc>
              <a:spcBef>
                <a:spcPts val="600"/>
              </a:spcBef>
              <a:buClr>
                <a:srgbClr val="FF7600"/>
              </a:buClr>
              <a:buFontTx/>
              <a:buChar char="•"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Community discussion</a:t>
            </a:r>
          </a:p>
          <a:p>
            <a:pPr marL="692150" lvl="1" indent="-222250" eaLnBrk="0" hangingPunct="0">
              <a:lnSpc>
                <a:spcPct val="120000"/>
              </a:lnSpc>
              <a:spcBef>
                <a:spcPts val="600"/>
              </a:spcBef>
              <a:buClr>
                <a:srgbClr val="FF7600"/>
              </a:buClr>
              <a:buFontTx/>
              <a:buChar char="•"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Catalyze further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FINAL REPORT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Force Final Report (February 2010)</a:t>
            </a:r>
            <a:endParaRPr lang="en-US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1" name="Picture 2" descr="C:\DATA\E-DRIVE\NSFBlueRibbon\Symposium\brtf_sample_cover_gre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9138" y="2189163"/>
            <a:ext cx="2743200" cy="3579812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950913" y="6010275"/>
            <a:ext cx="7527925" cy="495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dirty="0">
                <a:solidFill>
                  <a:srgbClr val="0070C0"/>
                </a:solidFill>
              </a:rPr>
              <a:t>http://brtf.sdsc.edu/biblio/BRTF_Final_Report.pdf</a:t>
            </a:r>
          </a:p>
        </p:txBody>
      </p:sp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1357313" y="1593850"/>
            <a:ext cx="6569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i="1" dirty="0">
                <a:solidFill>
                  <a:srgbClr val="285E22"/>
                </a:solidFill>
              </a:rPr>
              <a:t>Sustainable Economics for a Digital Planet</a:t>
            </a:r>
            <a:r>
              <a:rPr lang="en-US" dirty="0">
                <a:solidFill>
                  <a:srgbClr val="285E22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message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1808163"/>
            <a:ext cx="8408988" cy="4525962"/>
          </a:xfrm>
        </p:spPr>
        <p:txBody>
          <a:bodyPr>
            <a:normAutofit fontScale="92500"/>
          </a:bodyPr>
          <a:lstStyle/>
          <a:p>
            <a:pPr>
              <a:buFontTx/>
              <a:buNone/>
              <a:defRPr/>
            </a:pPr>
            <a:r>
              <a:rPr lang="en-US" dirty="0" smtClean="0"/>
              <a:t>	</a:t>
            </a:r>
            <a:r>
              <a:rPr lang="en-US" sz="3500" i="1" dirty="0" smtClean="0"/>
              <a:t>“… sustainable economics for digital preservation is not just about finding more funds. It is about building an economic activity firmly rooted in a compelling </a:t>
            </a:r>
            <a:r>
              <a:rPr lang="en-US" sz="3500" i="1" dirty="0" smtClean="0">
                <a:solidFill>
                  <a:srgbClr val="C00000"/>
                </a:solidFill>
              </a:rPr>
              <a:t>value proposition</a:t>
            </a:r>
            <a:r>
              <a:rPr lang="en-US" sz="3500" i="1" dirty="0" smtClean="0"/>
              <a:t>, clear </a:t>
            </a:r>
            <a:r>
              <a:rPr lang="en-US" sz="3500" i="1" dirty="0" smtClean="0">
                <a:solidFill>
                  <a:srgbClr val="C00000"/>
                </a:solidFill>
              </a:rPr>
              <a:t>incentives</a:t>
            </a:r>
            <a:r>
              <a:rPr lang="en-US" sz="3500" i="1" dirty="0" smtClean="0"/>
              <a:t> to act, and well-defined preservation </a:t>
            </a:r>
            <a:r>
              <a:rPr lang="en-US" sz="3500" i="1" dirty="0" smtClean="0">
                <a:solidFill>
                  <a:srgbClr val="C00000"/>
                </a:solidFill>
              </a:rPr>
              <a:t>roles and responsibilities</a:t>
            </a:r>
            <a:r>
              <a:rPr lang="en-US" sz="3500" i="1" dirty="0" smtClean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lc_light_green">
  <a:themeElements>
    <a:clrScheme name="oclc_light_green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144A6F"/>
      </a:accent1>
      <a:accent2>
        <a:srgbClr val="409A3C"/>
      </a:accent2>
      <a:accent3>
        <a:srgbClr val="FFFFFF"/>
      </a:accent3>
      <a:accent4>
        <a:srgbClr val="000000"/>
      </a:accent4>
      <a:accent5>
        <a:srgbClr val="AAB1BB"/>
      </a:accent5>
      <a:accent6>
        <a:srgbClr val="398B35"/>
      </a:accent6>
      <a:hlink>
        <a:srgbClr val="FF7600"/>
      </a:hlink>
      <a:folHlink>
        <a:srgbClr val="2178B5"/>
      </a:folHlink>
    </a:clrScheme>
    <a:fontScheme name="oclc_light_gree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gre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green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2178B5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BBED7"/>
        </a:accent5>
        <a:accent6>
          <a:srgbClr val="E76A00"/>
        </a:accent6>
        <a:hlink>
          <a:srgbClr val="409A3C"/>
        </a:hlink>
        <a:folHlink>
          <a:srgbClr val="144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2178B5"/>
        </a:accent1>
        <a:accent2>
          <a:srgbClr val="409A3C"/>
        </a:accent2>
        <a:accent3>
          <a:srgbClr val="FFFFFF"/>
        </a:accent3>
        <a:accent4>
          <a:srgbClr val="000000"/>
        </a:accent4>
        <a:accent5>
          <a:srgbClr val="ABBED7"/>
        </a:accent5>
        <a:accent6>
          <a:srgbClr val="398B35"/>
        </a:accent6>
        <a:hlink>
          <a:srgbClr val="FF7600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green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144A6F"/>
        </a:accent1>
        <a:accent2>
          <a:srgbClr val="409A3C"/>
        </a:accent2>
        <a:accent3>
          <a:srgbClr val="FFFFFF"/>
        </a:accent3>
        <a:accent4>
          <a:srgbClr val="000000"/>
        </a:accent4>
        <a:accent5>
          <a:srgbClr val="AAB1BB"/>
        </a:accent5>
        <a:accent6>
          <a:srgbClr val="398B35"/>
        </a:accent6>
        <a:hlink>
          <a:srgbClr val="FF7600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hoto Title">
  <a:themeElements>
    <a:clrScheme name="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144A6F"/>
      </a:accent1>
      <a:accent2>
        <a:srgbClr val="409A3C"/>
      </a:accent2>
      <a:accent3>
        <a:srgbClr val="FFFFFF"/>
      </a:accent3>
      <a:accent4>
        <a:srgbClr val="000000"/>
      </a:accent4>
      <a:accent5>
        <a:srgbClr val="AAB1BB"/>
      </a:accent5>
      <a:accent6>
        <a:srgbClr val="398B35"/>
      </a:accent6>
      <a:hlink>
        <a:srgbClr val="FF7600"/>
      </a:hlink>
      <a:folHlink>
        <a:srgbClr val="2178B5"/>
      </a:folHlink>
    </a:clrScheme>
    <a:fontScheme name="Photo Titl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hoto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ction Break">
  <a:themeElements>
    <a:clrScheme name="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144A6F"/>
      </a:accent1>
      <a:accent2>
        <a:srgbClr val="409A3C"/>
      </a:accent2>
      <a:accent3>
        <a:srgbClr val="FFFFFF"/>
      </a:accent3>
      <a:accent4>
        <a:srgbClr val="000000"/>
      </a:accent4>
      <a:accent5>
        <a:srgbClr val="AAB1BB"/>
      </a:accent5>
      <a:accent6>
        <a:srgbClr val="398B35"/>
      </a:accent6>
      <a:hlink>
        <a:srgbClr val="FF7600"/>
      </a:hlink>
      <a:folHlink>
        <a:srgbClr val="2178B5"/>
      </a:folHlink>
    </a:clrScheme>
    <a:fontScheme name="Section Break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Section Brea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5438</TotalTime>
  <Words>932</Words>
  <Application>Microsoft Office PowerPoint</Application>
  <PresentationFormat>On-screen Show (4:3)</PresentationFormat>
  <Paragraphs>214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oclc_light_green</vt:lpstr>
      <vt:lpstr>Photo Title</vt:lpstr>
      <vt:lpstr>Section Break</vt:lpstr>
      <vt:lpstr>Sustainable Economics for a Digital Planet: Ensuring Long-term Access to Digital Information</vt:lpstr>
      <vt:lpstr>Roadmap</vt:lpstr>
      <vt:lpstr>Background</vt:lpstr>
      <vt:lpstr>Digital preservation: multi-faceted problem</vt:lpstr>
      <vt:lpstr>Blue Ribbon Task Force on Sustainable Digital Preservation and Access</vt:lpstr>
      <vt:lpstr>Task Force deliverables</vt:lpstr>
      <vt:lpstr>FINAL REPORT</vt:lpstr>
      <vt:lpstr>Task Force Final Report (February 2010)</vt:lpstr>
      <vt:lpstr>Key message</vt:lpstr>
      <vt:lpstr>Key themes</vt:lpstr>
      <vt:lpstr>Digital preservation contexts</vt:lpstr>
      <vt:lpstr>Sustainability principles &amp; actions</vt:lpstr>
      <vt:lpstr>Sustainability principles &amp; actions (continued)</vt:lpstr>
      <vt:lpstr>Sustainability principles &amp; actions (continued)</vt:lpstr>
      <vt:lpstr>Community Perspective</vt:lpstr>
      <vt:lpstr>Sustainability symposia</vt:lpstr>
      <vt:lpstr>Washington program</vt:lpstr>
      <vt:lpstr>London program</vt:lpstr>
      <vt:lpstr>Value</vt:lpstr>
      <vt:lpstr>Incentives</vt:lpstr>
      <vt:lpstr>Roles &amp; responsibilities</vt:lpstr>
      <vt:lpstr>Miscellaneous</vt:lpstr>
      <vt:lpstr>More information …</vt:lpstr>
    </vt:vector>
  </TitlesOfParts>
  <Company>Online Computer Library Center,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Title Slide Title Line Two</dc:title>
  <dc:creator>Mike Harsh</dc:creator>
  <cp:keywords>Theme color: green; Background color: light;</cp:keywords>
  <dc:description>Use this "light" template when projecting presentations in well lit rooms.</dc:description>
  <cp:lastModifiedBy>lavoie</cp:lastModifiedBy>
  <cp:revision>797</cp:revision>
  <dcterms:created xsi:type="dcterms:W3CDTF">2007-12-27T15:13:58Z</dcterms:created>
  <dcterms:modified xsi:type="dcterms:W3CDTF">2010-05-20T14:53:19Z</dcterms:modified>
  <cp:category>OCLC PowerPoint Template</cp:category>
</cp:coreProperties>
</file>