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36"/>
  </p:notesMasterIdLst>
  <p:handoutMasterIdLst>
    <p:handoutMasterId r:id="rId37"/>
  </p:handoutMasterIdLst>
  <p:sldIdLst>
    <p:sldId id="708" r:id="rId2"/>
    <p:sldId id="762" r:id="rId3"/>
    <p:sldId id="713" r:id="rId4"/>
    <p:sldId id="749" r:id="rId5"/>
    <p:sldId id="750" r:id="rId6"/>
    <p:sldId id="751" r:id="rId7"/>
    <p:sldId id="753" r:id="rId8"/>
    <p:sldId id="725" r:id="rId9"/>
    <p:sldId id="714" r:id="rId10"/>
    <p:sldId id="715" r:id="rId11"/>
    <p:sldId id="764" r:id="rId12"/>
    <p:sldId id="765" r:id="rId13"/>
    <p:sldId id="727" r:id="rId14"/>
    <p:sldId id="709" r:id="rId15"/>
    <p:sldId id="766" r:id="rId16"/>
    <p:sldId id="767" r:id="rId17"/>
    <p:sldId id="768" r:id="rId18"/>
    <p:sldId id="771" r:id="rId19"/>
    <p:sldId id="718" r:id="rId20"/>
    <p:sldId id="733" r:id="rId21"/>
    <p:sldId id="737" r:id="rId22"/>
    <p:sldId id="739" r:id="rId23"/>
    <p:sldId id="734" r:id="rId24"/>
    <p:sldId id="740" r:id="rId25"/>
    <p:sldId id="738" r:id="rId26"/>
    <p:sldId id="723" r:id="rId27"/>
    <p:sldId id="736" r:id="rId28"/>
    <p:sldId id="772" r:id="rId29"/>
    <p:sldId id="742" r:id="rId30"/>
    <p:sldId id="743" r:id="rId31"/>
    <p:sldId id="748" r:id="rId32"/>
    <p:sldId id="752" r:id="rId33"/>
    <p:sldId id="769" r:id="rId34"/>
    <p:sldId id="770" r:id="rId35"/>
  </p:sldIdLst>
  <p:sldSz cx="9144000" cy="6858000" type="screen4x3"/>
  <p:notesSz cx="7019925" cy="9305925"/>
  <p:defaultTextStyle>
    <a:defPPr>
      <a:defRPr lang="en-US"/>
    </a:defPPr>
    <a:lvl1pPr algn="l" rtl="0" fontAlgn="base">
      <a:spcBef>
        <a:spcPct val="0"/>
      </a:spcBef>
      <a:spcAft>
        <a:spcPct val="0"/>
      </a:spcAft>
      <a:defRPr sz="3200" b="1" kern="1200">
        <a:solidFill>
          <a:srgbClr val="336699"/>
        </a:solidFill>
        <a:latin typeface="Verdana" pitchFamily="34" charset="0"/>
        <a:ea typeface="ＭＳ Ｐゴシック" pitchFamily="-109" charset="-128"/>
        <a:cs typeface="+mn-cs"/>
      </a:defRPr>
    </a:lvl1pPr>
    <a:lvl2pPr marL="457200" algn="l" rtl="0" fontAlgn="base">
      <a:spcBef>
        <a:spcPct val="0"/>
      </a:spcBef>
      <a:spcAft>
        <a:spcPct val="0"/>
      </a:spcAft>
      <a:defRPr sz="3200" b="1" kern="1200">
        <a:solidFill>
          <a:srgbClr val="336699"/>
        </a:solidFill>
        <a:latin typeface="Verdana" pitchFamily="34" charset="0"/>
        <a:ea typeface="ＭＳ Ｐゴシック" pitchFamily="-109" charset="-128"/>
        <a:cs typeface="+mn-cs"/>
      </a:defRPr>
    </a:lvl2pPr>
    <a:lvl3pPr marL="914400" algn="l" rtl="0" fontAlgn="base">
      <a:spcBef>
        <a:spcPct val="0"/>
      </a:spcBef>
      <a:spcAft>
        <a:spcPct val="0"/>
      </a:spcAft>
      <a:defRPr sz="3200" b="1" kern="1200">
        <a:solidFill>
          <a:srgbClr val="336699"/>
        </a:solidFill>
        <a:latin typeface="Verdana" pitchFamily="34" charset="0"/>
        <a:ea typeface="ＭＳ Ｐゴシック" pitchFamily="-109" charset="-128"/>
        <a:cs typeface="+mn-cs"/>
      </a:defRPr>
    </a:lvl3pPr>
    <a:lvl4pPr marL="1371600" algn="l" rtl="0" fontAlgn="base">
      <a:spcBef>
        <a:spcPct val="0"/>
      </a:spcBef>
      <a:spcAft>
        <a:spcPct val="0"/>
      </a:spcAft>
      <a:defRPr sz="3200" b="1" kern="1200">
        <a:solidFill>
          <a:srgbClr val="336699"/>
        </a:solidFill>
        <a:latin typeface="Verdana" pitchFamily="34" charset="0"/>
        <a:ea typeface="ＭＳ Ｐゴシック" pitchFamily="-109" charset="-128"/>
        <a:cs typeface="+mn-cs"/>
      </a:defRPr>
    </a:lvl4pPr>
    <a:lvl5pPr marL="1828800" algn="l" rtl="0" fontAlgn="base">
      <a:spcBef>
        <a:spcPct val="0"/>
      </a:spcBef>
      <a:spcAft>
        <a:spcPct val="0"/>
      </a:spcAft>
      <a:defRPr sz="3200" b="1" kern="1200">
        <a:solidFill>
          <a:srgbClr val="336699"/>
        </a:solidFill>
        <a:latin typeface="Verdana" pitchFamily="34" charset="0"/>
        <a:ea typeface="ＭＳ Ｐゴシック" pitchFamily="-109" charset="-128"/>
        <a:cs typeface="+mn-cs"/>
      </a:defRPr>
    </a:lvl5pPr>
    <a:lvl6pPr marL="2286000" algn="l" defTabSz="914400" rtl="0" eaLnBrk="1" latinLnBrk="0" hangingPunct="1">
      <a:defRPr sz="3200" b="1" kern="1200">
        <a:solidFill>
          <a:srgbClr val="336699"/>
        </a:solidFill>
        <a:latin typeface="Verdana" pitchFamily="34" charset="0"/>
        <a:ea typeface="ＭＳ Ｐゴシック" pitchFamily="-109" charset="-128"/>
        <a:cs typeface="+mn-cs"/>
      </a:defRPr>
    </a:lvl6pPr>
    <a:lvl7pPr marL="2743200" algn="l" defTabSz="914400" rtl="0" eaLnBrk="1" latinLnBrk="0" hangingPunct="1">
      <a:defRPr sz="3200" b="1" kern="1200">
        <a:solidFill>
          <a:srgbClr val="336699"/>
        </a:solidFill>
        <a:latin typeface="Verdana" pitchFamily="34" charset="0"/>
        <a:ea typeface="ＭＳ Ｐゴシック" pitchFamily="-109" charset="-128"/>
        <a:cs typeface="+mn-cs"/>
      </a:defRPr>
    </a:lvl7pPr>
    <a:lvl8pPr marL="3200400" algn="l" defTabSz="914400" rtl="0" eaLnBrk="1" latinLnBrk="0" hangingPunct="1">
      <a:defRPr sz="3200" b="1" kern="1200">
        <a:solidFill>
          <a:srgbClr val="336699"/>
        </a:solidFill>
        <a:latin typeface="Verdana" pitchFamily="34" charset="0"/>
        <a:ea typeface="ＭＳ Ｐゴシック" pitchFamily="-109" charset="-128"/>
        <a:cs typeface="+mn-cs"/>
      </a:defRPr>
    </a:lvl8pPr>
    <a:lvl9pPr marL="3657600" algn="l" defTabSz="914400" rtl="0" eaLnBrk="1" latinLnBrk="0" hangingPunct="1">
      <a:defRPr sz="3200" b="1" kern="1200">
        <a:solidFill>
          <a:srgbClr val="336699"/>
        </a:solidFill>
        <a:latin typeface="Verdana" pitchFamily="34" charset="0"/>
        <a:ea typeface="ＭＳ Ｐゴシック" pitchFamily="-109"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hiddenSlides="1"/>
  <p:showPr showNarration="1" useTimings="0">
    <p:present/>
    <p:sldAll/>
    <p:penClr>
      <a:schemeClr val="tx1"/>
    </p:penClr>
  </p:showPr>
  <p:clrMru>
    <a:srgbClr val="3366CC"/>
    <a:srgbClr val="3333CC"/>
    <a:srgbClr val="FFFFCC"/>
    <a:srgbClr val="000000"/>
    <a:srgbClr val="3BA126"/>
    <a:srgbClr val="AE9E8F"/>
    <a:srgbClr val="FF0000"/>
    <a:srgbClr val="00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095" autoAdjust="0"/>
  </p:normalViewPr>
  <p:slideViewPr>
    <p:cSldViewPr>
      <p:cViewPr varScale="1">
        <p:scale>
          <a:sx n="74" d="100"/>
          <a:sy n="74" d="100"/>
        </p:scale>
        <p:origin x="-90" y="-17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7992"/>
    </p:cViewPr>
  </p:sorterViewPr>
  <p:notesViewPr>
    <p:cSldViewPr>
      <p:cViewPr>
        <p:scale>
          <a:sx n="75" d="100"/>
          <a:sy n="75" d="100"/>
        </p:scale>
        <p:origin x="-2136" y="840"/>
      </p:cViewPr>
      <p:guideLst>
        <p:guide orient="horz" pos="2931"/>
        <p:guide pos="221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eaLnBrk="0" hangingPunct="0">
              <a:defRPr sz="1200">
                <a:latin typeface="Verdana" pitchFamily="34" charset="0"/>
                <a:ea typeface="ＭＳ Ｐゴシック" pitchFamily="-112" charset="-128"/>
                <a:cs typeface="+mn-cs"/>
              </a:defRPr>
            </a:lvl1pPr>
          </a:lstStyle>
          <a:p>
            <a:pPr>
              <a:defRPr/>
            </a:pPr>
            <a:endParaRPr lang="en-US"/>
          </a:p>
        </p:txBody>
      </p:sp>
      <p:sp>
        <p:nvSpPr>
          <p:cNvPr id="19459" name="Rectangle 3"/>
          <p:cNvSpPr>
            <a:spLocks noGrp="1" noChangeArrowheads="1"/>
          </p:cNvSpPr>
          <p:nvPr>
            <p:ph type="dt" sz="quarter" idx="1"/>
          </p:nvPr>
        </p:nvSpPr>
        <p:spPr bwMode="auto">
          <a:xfrm>
            <a:off x="3976688"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lgn="r" eaLnBrk="0" hangingPunct="0">
              <a:defRPr sz="1200"/>
            </a:lvl1pPr>
          </a:lstStyle>
          <a:p>
            <a:pPr>
              <a:defRPr/>
            </a:pPr>
            <a:fld id="{7CB05DBF-7C32-43FC-BAD4-5C89B3A58D12}" type="datetime1">
              <a:rPr lang="en-US"/>
              <a:pPr>
                <a:defRPr/>
              </a:pPr>
              <a:t>12/17/2010</a:t>
            </a:fld>
            <a:endParaRPr lang="en-US"/>
          </a:p>
        </p:txBody>
      </p:sp>
      <p:sp>
        <p:nvSpPr>
          <p:cNvPr id="19460" name="Rectangle 4"/>
          <p:cNvSpPr>
            <a:spLocks noGrp="1" noChangeArrowheads="1"/>
          </p:cNvSpPr>
          <p:nvPr>
            <p:ph type="ftr" sz="quarter" idx="2"/>
          </p:nvPr>
        </p:nvSpPr>
        <p:spPr bwMode="auto">
          <a:xfrm>
            <a:off x="0"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eaLnBrk="0" hangingPunct="0">
              <a:defRPr sz="1200">
                <a:latin typeface="Verdana" pitchFamily="34" charset="0"/>
                <a:ea typeface="ＭＳ Ｐゴシック" pitchFamily="-112" charset="-128"/>
                <a:cs typeface="+mn-cs"/>
              </a:defRPr>
            </a:lvl1pPr>
          </a:lstStyle>
          <a:p>
            <a:pPr>
              <a:defRPr/>
            </a:pPr>
            <a:endParaRPr lang="en-US"/>
          </a:p>
        </p:txBody>
      </p:sp>
      <p:sp>
        <p:nvSpPr>
          <p:cNvPr id="19461" name="Rectangle 5"/>
          <p:cNvSpPr>
            <a:spLocks noGrp="1" noChangeArrowheads="1"/>
          </p:cNvSpPr>
          <p:nvPr>
            <p:ph type="sldNum" sz="quarter" idx="3"/>
          </p:nvPr>
        </p:nvSpPr>
        <p:spPr bwMode="auto">
          <a:xfrm>
            <a:off x="3976688"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lgn="r" eaLnBrk="0" hangingPunct="0">
              <a:defRPr sz="1200"/>
            </a:lvl1pPr>
          </a:lstStyle>
          <a:p>
            <a:pPr>
              <a:defRPr/>
            </a:pPr>
            <a:fld id="{2BFB3738-8B66-4D8F-98ED-50D5F6A206F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defRPr sz="1200" b="0">
                <a:solidFill>
                  <a:schemeClr val="tx1"/>
                </a:solidFill>
                <a:latin typeface="Arial" pitchFamily="34" charset="0"/>
                <a:ea typeface="ＭＳ Ｐゴシック" pitchFamily="-112" charset="-128"/>
                <a:cs typeface="+mn-cs"/>
              </a:defRPr>
            </a:lvl1pPr>
          </a:lstStyle>
          <a:p>
            <a:pPr>
              <a:defRPr/>
            </a:pPr>
            <a:endParaRPr lang="en-US"/>
          </a:p>
        </p:txBody>
      </p:sp>
      <p:sp>
        <p:nvSpPr>
          <p:cNvPr id="22531" name="Rectangle 3"/>
          <p:cNvSpPr>
            <a:spLocks noGrp="1" noChangeArrowheads="1"/>
          </p:cNvSpPr>
          <p:nvPr>
            <p:ph type="dt" idx="1"/>
          </p:nvPr>
        </p:nvSpPr>
        <p:spPr bwMode="auto">
          <a:xfrm>
            <a:off x="3976688"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lgn="r">
              <a:defRPr sz="1200" b="0">
                <a:solidFill>
                  <a:schemeClr val="tx1"/>
                </a:solidFill>
                <a:latin typeface="Arial" charset="0"/>
              </a:defRPr>
            </a:lvl1pPr>
          </a:lstStyle>
          <a:p>
            <a:pPr>
              <a:defRPr/>
            </a:pPr>
            <a:fld id="{A8BCC2C5-3FBF-4422-B6B4-B1D43BF9449D}" type="datetime1">
              <a:rPr lang="en-US"/>
              <a:pPr>
                <a:defRPr/>
              </a:pPr>
              <a:t>12/17/2010</a:t>
            </a:fld>
            <a:endParaRPr lang="en-US"/>
          </a:p>
        </p:txBody>
      </p:sp>
      <p:sp>
        <p:nvSpPr>
          <p:cNvPr id="37892" name="Rectangle 4"/>
          <p:cNvSpPr>
            <a:spLocks noGrp="1" noRot="1" noChangeAspect="1" noChangeArrowheads="1" noTextEdit="1"/>
          </p:cNvSpPr>
          <p:nvPr>
            <p:ph type="sldImg" idx="2"/>
          </p:nvPr>
        </p:nvSpPr>
        <p:spPr bwMode="auto">
          <a:xfrm>
            <a:off x="1184275" y="698500"/>
            <a:ext cx="4651375" cy="348932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701675" y="4419600"/>
            <a:ext cx="5616575" cy="4187825"/>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defRPr sz="1200" b="0">
                <a:solidFill>
                  <a:schemeClr val="tx1"/>
                </a:solidFill>
                <a:latin typeface="Arial" pitchFamily="34" charset="0"/>
                <a:ea typeface="ＭＳ Ｐゴシック" pitchFamily="-112" charset="-128"/>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6688"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lgn="r">
              <a:defRPr sz="1200" b="0">
                <a:solidFill>
                  <a:schemeClr val="tx1"/>
                </a:solidFill>
                <a:latin typeface="Arial" charset="0"/>
              </a:defRPr>
            </a:lvl1pPr>
          </a:lstStyle>
          <a:p>
            <a:pPr>
              <a:defRPr/>
            </a:pPr>
            <a:fld id="{80AAA197-D567-4CAF-92EB-7ADA05C0754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C5ED1B3E-2637-4D7A-97A8-7F0BCAAA8759}" type="slidenum">
              <a:rPr lang="en-US" smtClean="0"/>
              <a:pPr/>
              <a:t>1</a:t>
            </a:fld>
            <a:endParaRPr lang="en-US" smtClean="0"/>
          </a:p>
        </p:txBody>
      </p:sp>
      <p:sp>
        <p:nvSpPr>
          <p:cNvPr id="38915" name="Rectangle 7"/>
          <p:cNvSpPr txBox="1">
            <a:spLocks noGrp="1" noChangeArrowheads="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67401005-2E00-4839-8844-79507DFEE055}" type="slidenum">
              <a:rPr lang="en-US" sz="1200" b="0">
                <a:solidFill>
                  <a:schemeClr val="tx1"/>
                </a:solidFill>
                <a:latin typeface="Arial" charset="0"/>
              </a:rPr>
              <a:pPr algn="r"/>
              <a:t>1</a:t>
            </a:fld>
            <a:endParaRPr lang="en-US" sz="1200" b="0">
              <a:solidFill>
                <a:schemeClr val="tx1"/>
              </a:solidFill>
              <a:latin typeface="Arial" charset="0"/>
            </a:endParaRPr>
          </a:p>
        </p:txBody>
      </p:sp>
      <p:sp>
        <p:nvSpPr>
          <p:cNvPr id="38916" name="Rectangle 2"/>
          <p:cNvSpPr>
            <a:spLocks noGrp="1" noRot="1" noChangeAspect="1" noChangeArrowheads="1" noTextEdit="1"/>
          </p:cNvSpPr>
          <p:nvPr>
            <p:ph type="sldImg"/>
          </p:nvPr>
        </p:nvSpPr>
        <p:spPr>
          <a:solidFill>
            <a:srgbClr val="FFFFFF"/>
          </a:solidFill>
          <a:ln/>
        </p:spPr>
      </p:sp>
      <p:sp>
        <p:nvSpPr>
          <p:cNvPr id="3891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109"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D96A78A-06E6-4F23-B661-796827BADF7D}" type="slidenum">
              <a:rPr lang="en-US" smtClean="0"/>
              <a:pPr/>
              <a:t>10</a:t>
            </a:fld>
            <a:endParaRPr lang="en-US" smtClean="0"/>
          </a:p>
        </p:txBody>
      </p:sp>
      <p:sp>
        <p:nvSpPr>
          <p:cNvPr id="48131" name="Slide Image Placeholder 1"/>
          <p:cNvSpPr>
            <a:spLocks noGrp="1" noRot="1" noChangeAspect="1" noTextEdit="1"/>
          </p:cNvSpPr>
          <p:nvPr>
            <p:ph type="sldImg"/>
          </p:nvPr>
        </p:nvSpPr>
        <p:spPr>
          <a:ln/>
        </p:spPr>
      </p:sp>
      <p:sp>
        <p:nvSpPr>
          <p:cNvPr id="48132" name="Notes Placeholder 2"/>
          <p:cNvSpPr>
            <a:spLocks noGrp="1"/>
          </p:cNvSpPr>
          <p:nvPr>
            <p:ph type="body" idx="1"/>
          </p:nvPr>
        </p:nvSpPr>
        <p:spPr>
          <a:noFill/>
          <a:ln/>
        </p:spPr>
        <p:txBody>
          <a:bodyPr/>
          <a:lstStyle/>
          <a:p>
            <a:r>
              <a:rPr lang="en-US" sz="1400" smtClean="0">
                <a:ea typeface="ＭＳ Ｐゴシック" pitchFamily="-109" charset="-128"/>
              </a:rPr>
              <a:t>Ease of use and the need to embed the systems into the scholars’ workflows are critical, yet can be difficult to accomplish. The scholars were reluctant to use new technologies not because they were not interested in these new technologies, but because it would take time to learn the new systems and processes. The scholars stated they did not have the time to input data and materials into the systems. </a:t>
            </a:r>
          </a:p>
        </p:txBody>
      </p:sp>
      <p:sp>
        <p:nvSpPr>
          <p:cNvPr id="48133"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4902665E-3552-49AB-B493-EAE739EBB8FB}" type="slidenum">
              <a:rPr lang="en-US" sz="1200" b="0">
                <a:solidFill>
                  <a:schemeClr val="tx1"/>
                </a:solidFill>
                <a:latin typeface="Arial" charset="0"/>
              </a:rPr>
              <a:pPr algn="r"/>
              <a:t>10</a:t>
            </a:fld>
            <a:endParaRPr lang="en-US" sz="1200" b="0">
              <a:solidFill>
                <a:schemeClr val="tx1"/>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0C53AA5-CDCE-49F6-8CC3-3E3A2B1390A9}" type="slidenum">
              <a:rPr lang="en-US" smtClean="0"/>
              <a:pPr/>
              <a:t>11</a:t>
            </a:fld>
            <a:endParaRPr lang="en-US" smtClean="0"/>
          </a:p>
        </p:txBody>
      </p:sp>
      <p:sp>
        <p:nvSpPr>
          <p:cNvPr id="49155" name="Slide Image Placeholder 1"/>
          <p:cNvSpPr>
            <a:spLocks noGrp="1" noRot="1" noChangeAspect="1" noTextEdit="1"/>
          </p:cNvSpPr>
          <p:nvPr>
            <p:ph type="sldImg"/>
          </p:nvPr>
        </p:nvSpPr>
        <p:spPr>
          <a:ln/>
        </p:spPr>
      </p:sp>
      <p:sp>
        <p:nvSpPr>
          <p:cNvPr id="49156" name="Notes Placeholder 2"/>
          <p:cNvSpPr>
            <a:spLocks noGrp="1"/>
          </p:cNvSpPr>
          <p:nvPr>
            <p:ph type="body" idx="1"/>
          </p:nvPr>
        </p:nvSpPr>
        <p:spPr>
          <a:ln/>
        </p:spPr>
        <p:txBody>
          <a:bodyPr/>
          <a:lstStyle/>
          <a:p>
            <a:pPr>
              <a:defRPr/>
            </a:pPr>
            <a:r>
              <a:rPr lang="en-US" sz="1400" dirty="0" smtClean="0">
                <a:ea typeface="ＭＳ Ｐゴシック" pitchFamily="-109" charset="-128"/>
              </a:rPr>
              <a:t>The scholars expressed concerns about privacy and limiting the data that are shared. One of the digital repository project managers stated, </a:t>
            </a:r>
            <a:r>
              <a:rPr lang="en-US" sz="1400" i="1" dirty="0" smtClean="0">
                <a:solidFill>
                  <a:srgbClr val="3366CC"/>
                </a:solidFill>
                <a:ea typeface="ＭＳ Ｐゴシック" pitchFamily="-109" charset="-128"/>
              </a:rPr>
              <a:t>“The concept of a safe environment as far as security on the web was an issue. If we were going to set up a social network, we would need to create a safe environment, which was very important to the researchers.”</a:t>
            </a:r>
            <a:r>
              <a:rPr lang="en-US" sz="1400" b="1" dirty="0" smtClean="0">
                <a:solidFill>
                  <a:srgbClr val="3366CC"/>
                </a:solidFill>
                <a:ea typeface="ＭＳ Ｐゴシック" pitchFamily="-109" charset="-128"/>
              </a:rPr>
              <a:t> </a:t>
            </a:r>
          </a:p>
          <a:p>
            <a:pPr>
              <a:defRPr/>
            </a:pPr>
            <a:endParaRPr lang="en-US" sz="1400" b="1" dirty="0" smtClean="0">
              <a:solidFill>
                <a:srgbClr val="3366CC"/>
              </a:solidFill>
              <a:ea typeface="ＭＳ Ｐゴシック" pitchFamily="-109" charset="-128"/>
            </a:endParaRPr>
          </a:p>
          <a:p>
            <a:pPr>
              <a:defRPr/>
            </a:pPr>
            <a:r>
              <a:rPr lang="en-US" sz="1400" b="1" dirty="0" smtClean="0">
                <a:ea typeface="ＭＳ Ｐゴシック" pitchFamily="-109" charset="-128"/>
              </a:rPr>
              <a:t>RIN, Patterns of information use and exchange: case studies of researchers in the life sciences, Nov. 2009</a:t>
            </a:r>
          </a:p>
          <a:p>
            <a:pPr marL="342900" indent="-342900">
              <a:buFont typeface="+mj-lt"/>
              <a:buAutoNum type="arabicPeriod"/>
              <a:defRPr/>
            </a:pPr>
            <a:r>
              <a:rPr lang="en-US" sz="1400" dirty="0" smtClean="0">
                <a:ea typeface="ＭＳ Ｐゴシック" pitchFamily="-109" charset="-128"/>
              </a:rPr>
              <a:t>“…individual researchers wish to chose what to share, with whom, and when.” Executive summary</a:t>
            </a:r>
          </a:p>
          <a:p>
            <a:pPr>
              <a:defRPr/>
            </a:pPr>
            <a:endParaRPr lang="en-US" sz="1400" dirty="0" smtClean="0">
              <a:ea typeface="ＭＳ Ｐゴシック" pitchFamily="-109" charset="-128"/>
            </a:endParaRPr>
          </a:p>
        </p:txBody>
      </p:sp>
      <p:sp>
        <p:nvSpPr>
          <p:cNvPr id="49157"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781D397A-C530-46FD-93E5-A901291F8382}" type="slidenum">
              <a:rPr lang="en-US" sz="1200" b="0">
                <a:solidFill>
                  <a:schemeClr val="tx1"/>
                </a:solidFill>
                <a:latin typeface="Arial" charset="0"/>
              </a:rPr>
              <a:pPr algn="r"/>
              <a:t>11</a:t>
            </a:fld>
            <a:endParaRPr lang="en-US" sz="1200" b="0">
              <a:solidFill>
                <a:schemeClr val="tx1"/>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D3F8D06-310F-4BDA-877B-C0EE937B0216}" type="slidenum">
              <a:rPr lang="en-US" smtClean="0"/>
              <a:pPr/>
              <a:t>12</a:t>
            </a:fld>
            <a:endParaRPr lang="en-US" smtClean="0"/>
          </a:p>
        </p:txBody>
      </p:sp>
      <p:sp>
        <p:nvSpPr>
          <p:cNvPr id="50179" name="Slide Image Placeholder 1"/>
          <p:cNvSpPr>
            <a:spLocks noGrp="1" noRot="1" noChangeAspect="1" noTextEdit="1"/>
          </p:cNvSpPr>
          <p:nvPr>
            <p:ph type="sldImg"/>
          </p:nvPr>
        </p:nvSpPr>
        <p:spPr>
          <a:ln/>
        </p:spPr>
      </p:sp>
      <p:sp>
        <p:nvSpPr>
          <p:cNvPr id="50180" name="Notes Placeholder 2"/>
          <p:cNvSpPr>
            <a:spLocks noGrp="1"/>
          </p:cNvSpPr>
          <p:nvPr>
            <p:ph type="body" idx="1"/>
          </p:nvPr>
        </p:nvSpPr>
        <p:spPr>
          <a:xfrm>
            <a:off x="309563" y="4419600"/>
            <a:ext cx="6008687" cy="4187825"/>
          </a:xfrm>
          <a:ln/>
        </p:spPr>
        <p:txBody>
          <a:bodyPr/>
          <a:lstStyle/>
          <a:p>
            <a:pPr>
              <a:defRPr/>
            </a:pPr>
            <a:r>
              <a:rPr lang="en-US" sz="1400" dirty="0" smtClean="0">
                <a:solidFill>
                  <a:srgbClr val="000000"/>
                </a:solidFill>
                <a:ea typeface="ＭＳ Ｐゴシック" pitchFamily="-109" charset="-128"/>
                <a:cs typeface="Times New Roman" pitchFamily="18" charset="0"/>
              </a:rPr>
              <a:t>Most of the project managers stressed the need for advocacy, promotion, publicity, and marketing of the systems to the scholars. One of the project mangers said, </a:t>
            </a:r>
            <a:r>
              <a:rPr lang="en-US" sz="1400" i="1" dirty="0" smtClean="0">
                <a:solidFill>
                  <a:srgbClr val="000000"/>
                </a:solidFill>
                <a:ea typeface="ＭＳ Ｐゴシック" pitchFamily="-109" charset="-128"/>
                <a:cs typeface="Times New Roman" pitchFamily="18" charset="0"/>
              </a:rPr>
              <a:t>“</a:t>
            </a:r>
            <a:r>
              <a:rPr lang="en-US" sz="1400" i="1" dirty="0" smtClean="0">
                <a:solidFill>
                  <a:srgbClr val="3366CC"/>
                </a:solidFill>
                <a:ea typeface="ＭＳ Ｐゴシック" pitchFamily="-109" charset="-128"/>
                <a:cs typeface="Times New Roman" pitchFamily="18" charset="0"/>
              </a:rPr>
              <a:t>Many interviewees had very little knowledge of the repositories;” </a:t>
            </a:r>
            <a:r>
              <a:rPr lang="en-US" sz="1400" dirty="0" smtClean="0">
                <a:solidFill>
                  <a:srgbClr val="3366CC"/>
                </a:solidFill>
                <a:ea typeface="ＭＳ Ｐゴシック" pitchFamily="-109" charset="-128"/>
                <a:cs typeface="Times New Roman" pitchFamily="18" charset="0"/>
              </a:rPr>
              <a:t>another echoed with, </a:t>
            </a:r>
            <a:r>
              <a:rPr lang="en-US" sz="1400" i="1" dirty="0" smtClean="0">
                <a:solidFill>
                  <a:srgbClr val="3366CC"/>
                </a:solidFill>
                <a:ea typeface="ＭＳ Ｐゴシック" pitchFamily="-109" charset="-128"/>
                <a:cs typeface="Times New Roman" pitchFamily="18" charset="0"/>
              </a:rPr>
              <a:t>“They had very low levels of awareness of what we are offering.”</a:t>
            </a:r>
          </a:p>
          <a:p>
            <a:pPr>
              <a:defRPr/>
            </a:pPr>
            <a:endParaRPr lang="en-US" sz="1400" i="1" dirty="0" smtClean="0">
              <a:solidFill>
                <a:srgbClr val="3366CC"/>
              </a:solidFill>
              <a:ea typeface="ＭＳ Ｐゴシック" pitchFamily="-109" charset="-128"/>
              <a:cs typeface="Times New Roman" pitchFamily="18" charset="0"/>
            </a:endParaRPr>
          </a:p>
          <a:p>
            <a:pPr>
              <a:defRPr/>
            </a:pPr>
            <a:r>
              <a:rPr lang="en-US" sz="1400" b="1" dirty="0" smtClean="0">
                <a:ea typeface="ＭＳ Ｐゴシック" pitchFamily="-109" charset="-128"/>
              </a:rPr>
              <a:t>RIN, Patterns of information use and exchange: case studies of researchers in the life sciences, Nov. 2009</a:t>
            </a:r>
          </a:p>
          <a:p>
            <a:pPr marL="342900" indent="-342900">
              <a:buFont typeface="+mj-lt"/>
              <a:buAutoNum type="arabicPeriod"/>
              <a:defRPr/>
            </a:pPr>
            <a:r>
              <a:rPr lang="en-US" sz="1400" dirty="0" smtClean="0">
                <a:ea typeface="ＭＳ Ｐゴシック" pitchFamily="-109" charset="-128"/>
              </a:rPr>
              <a:t>“Most of them [researchers] have very little contact with institutional library and information services.” Executive summary</a:t>
            </a:r>
          </a:p>
        </p:txBody>
      </p:sp>
      <p:sp>
        <p:nvSpPr>
          <p:cNvPr id="50181"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FBC3C7C5-97DC-4C4A-9EE8-DAF2A235CCF4}" type="slidenum">
              <a:rPr lang="en-US" sz="1200" b="0">
                <a:solidFill>
                  <a:schemeClr val="tx1"/>
                </a:solidFill>
                <a:latin typeface="Arial" charset="0"/>
              </a:rPr>
              <a:pPr algn="r"/>
              <a:t>12</a:t>
            </a:fld>
            <a:endParaRPr lang="en-US" sz="1200" b="0">
              <a:solidFill>
                <a:schemeClr val="tx1"/>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7E46244-6FBB-4411-82A6-C300075E2474}" type="slidenum">
              <a:rPr lang="en-US" smtClean="0"/>
              <a:pPr/>
              <a:t>13</a:t>
            </a:fld>
            <a:endParaRPr lang="en-US" smtClean="0"/>
          </a:p>
        </p:txBody>
      </p:sp>
      <p:sp>
        <p:nvSpPr>
          <p:cNvPr id="51203" name="Slide Image Placeholder 1"/>
          <p:cNvSpPr>
            <a:spLocks noGrp="1" noRot="1" noChangeAspect="1" noTextEdit="1"/>
          </p:cNvSpPr>
          <p:nvPr>
            <p:ph type="sldImg"/>
          </p:nvPr>
        </p:nvSpPr>
        <p:spPr>
          <a:ln/>
        </p:spPr>
      </p:sp>
      <p:sp>
        <p:nvSpPr>
          <p:cNvPr id="51204" name="Notes Placeholder 2"/>
          <p:cNvSpPr>
            <a:spLocks noGrp="1"/>
          </p:cNvSpPr>
          <p:nvPr>
            <p:ph type="body" idx="1"/>
          </p:nvPr>
        </p:nvSpPr>
        <p:spPr>
          <a:noFill/>
          <a:ln/>
        </p:spPr>
        <p:txBody>
          <a:bodyPr/>
          <a:lstStyle/>
          <a:p>
            <a:r>
              <a:rPr lang="en-US" sz="1400" smtClean="0">
                <a:solidFill>
                  <a:srgbClr val="000000"/>
                </a:solidFill>
                <a:ea typeface="ＭＳ Ｐゴシック" pitchFamily="-109" charset="-128"/>
                <a:cs typeface="Times New Roman" pitchFamily="18" charset="0"/>
              </a:rPr>
              <a:t>This promotion and publicity should identify how and why the systems can provide greater access and easier dissemination of research. Since the research has a broader exposure, it can generate more citations, which can mean a greater impact for the work. The systems also have the potential to increase the efficiency of the workflow by providing a centralized management system for sharing research data, materials, results, and outputs.</a:t>
            </a:r>
            <a:endParaRPr lang="en-US" sz="1400" smtClean="0">
              <a:ea typeface="ＭＳ Ｐゴシック" pitchFamily="-109" charset="-128"/>
              <a:cs typeface="Times New Roman" pitchFamily="18" charset="0"/>
            </a:endParaRPr>
          </a:p>
          <a:p>
            <a:endParaRPr lang="en-US" sz="1400" smtClean="0">
              <a:ea typeface="ＭＳ Ｐゴシック" pitchFamily="-109" charset="-128"/>
            </a:endParaRPr>
          </a:p>
          <a:p>
            <a:endParaRPr lang="en-US" smtClean="0">
              <a:ea typeface="ＭＳ Ｐゴシック" pitchFamily="-109" charset="-128"/>
            </a:endParaRPr>
          </a:p>
        </p:txBody>
      </p:sp>
      <p:sp>
        <p:nvSpPr>
          <p:cNvPr id="51205"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42B3541C-8BAC-48FF-8D1A-505E59C86258}" type="slidenum">
              <a:rPr lang="en-US" sz="1200" b="0">
                <a:solidFill>
                  <a:schemeClr val="tx1"/>
                </a:solidFill>
                <a:latin typeface="Arial" charset="0"/>
              </a:rPr>
              <a:pPr algn="r"/>
              <a:t>13</a:t>
            </a:fld>
            <a:endParaRPr lang="en-US" sz="1200" b="0">
              <a:solidFill>
                <a:schemeClr val="tx1"/>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C6F3619-7A01-434C-8390-850EC528D40B}" type="slidenum">
              <a:rPr lang="en-US" smtClean="0"/>
              <a:pPr/>
              <a:t>14</a:t>
            </a:fld>
            <a:endParaRPr lang="en-US" smtClean="0"/>
          </a:p>
        </p:txBody>
      </p:sp>
      <p:sp>
        <p:nvSpPr>
          <p:cNvPr id="52227" name="Slide Image Placeholder 1"/>
          <p:cNvSpPr>
            <a:spLocks noGrp="1" noRot="1" noChangeAspect="1" noTextEdit="1"/>
          </p:cNvSpPr>
          <p:nvPr>
            <p:ph type="sldImg"/>
          </p:nvPr>
        </p:nvSpPr>
        <p:spPr>
          <a:ln/>
        </p:spPr>
      </p:sp>
      <p:sp>
        <p:nvSpPr>
          <p:cNvPr id="52228" name="Notes Placeholder 2"/>
          <p:cNvSpPr>
            <a:spLocks noGrp="1"/>
          </p:cNvSpPr>
          <p:nvPr>
            <p:ph type="body" idx="1"/>
          </p:nvPr>
        </p:nvSpPr>
        <p:spPr>
          <a:xfrm>
            <a:off x="233363" y="4419600"/>
            <a:ext cx="6629400" cy="4729163"/>
          </a:xfrm>
          <a:noFill/>
          <a:ln/>
        </p:spPr>
        <p:txBody>
          <a:bodyPr/>
          <a:lstStyle/>
          <a:p>
            <a:r>
              <a:rPr lang="en-US" sz="1400" smtClean="0">
                <a:solidFill>
                  <a:srgbClr val="000000"/>
                </a:solidFill>
                <a:ea typeface="ＭＳ Ｐゴシック" pitchFamily="-109" charset="-128"/>
                <a:cs typeface="Times New Roman" pitchFamily="18" charset="0"/>
              </a:rPr>
              <a:t>Most of the digital repository project managers said the scholars lacked an understanding of copyright and the issues of copyright compliance. Many of the scholars did not understand or could not remember or retrieve the agreements that were signed with publishers for the publication and dissemination of their work.</a:t>
            </a:r>
          </a:p>
          <a:p>
            <a:endParaRPr lang="en-US" sz="1400" smtClean="0">
              <a:solidFill>
                <a:srgbClr val="000000"/>
              </a:solidFill>
              <a:ea typeface="ＭＳ Ｐゴシック" pitchFamily="-109" charset="-128"/>
              <a:cs typeface="Times New Roman" pitchFamily="18" charset="0"/>
            </a:endParaRPr>
          </a:p>
          <a:p>
            <a:r>
              <a:rPr lang="en-US" sz="1400" smtClean="0">
                <a:ea typeface="ＭＳ Ｐゴシック" pitchFamily="-109" charset="-128"/>
                <a:cs typeface="Times New Roman" pitchFamily="18" charset="0"/>
              </a:rPr>
              <a:t>The scholars who participated in the</a:t>
            </a:r>
            <a:r>
              <a:rPr lang="en-US" sz="1400" b="1" smtClean="0">
                <a:solidFill>
                  <a:srgbClr val="FF0000"/>
                </a:solidFill>
                <a:ea typeface="ＭＳ Ｐゴシック" pitchFamily="-109" charset="-128"/>
                <a:cs typeface="Times New Roman" pitchFamily="18" charset="0"/>
              </a:rPr>
              <a:t> </a:t>
            </a:r>
            <a:r>
              <a:rPr lang="en-US" sz="1400" smtClean="0">
                <a:solidFill>
                  <a:srgbClr val="000000"/>
                </a:solidFill>
                <a:ea typeface="ＭＳ Ｐゴシック" pitchFamily="-109" charset="-128"/>
                <a:cs typeface="Times New Roman" pitchFamily="18" charset="0"/>
              </a:rPr>
              <a:t>Personal Engagement with Repositories through Social Networking Applications (PERSoN</a:t>
            </a:r>
            <a:r>
              <a:rPr lang="en-US" sz="1400" smtClean="0">
                <a:ea typeface="ＭＳ Ｐゴシック" pitchFamily="-109" charset="-128"/>
                <a:cs typeface="Times New Roman" pitchFamily="18" charset="0"/>
              </a:rPr>
              <a:t>A) project were asked to describe how they used the web for research and teaching. </a:t>
            </a:r>
            <a:r>
              <a:rPr lang="en-US" sz="1400" i="1" smtClean="0">
                <a:ea typeface="ＭＳ Ｐゴシック" pitchFamily="-109" charset="-128"/>
                <a:cs typeface="Times New Roman" pitchFamily="18" charset="0"/>
              </a:rPr>
              <a:t>“</a:t>
            </a:r>
            <a:r>
              <a:rPr lang="en-US" sz="1400" i="1" smtClean="0">
                <a:solidFill>
                  <a:srgbClr val="3366CC"/>
                </a:solidFill>
                <a:ea typeface="ＭＳ Ｐゴシック" pitchFamily="-109" charset="-128"/>
                <a:cs typeface="Times New Roman" pitchFamily="18" charset="0"/>
              </a:rPr>
              <a:t>People talked about data bases specific to their discipline and view these as authoritative resources. They would do a Google search to find academic papers, etc. before they went to databases… Almost all said that they came across resources that they could not access. So issues came up with open access to research and copyright.” </a:t>
            </a:r>
            <a:r>
              <a:rPr lang="en-US" sz="1400" smtClean="0">
                <a:ea typeface="ＭＳ Ｐゴシック" pitchFamily="-109" charset="-128"/>
                <a:cs typeface="Times New Roman" pitchFamily="18" charset="0"/>
              </a:rPr>
              <a:t>(Quoted from one of the project members)</a:t>
            </a:r>
          </a:p>
          <a:p>
            <a:endParaRPr lang="en-US" sz="1400" smtClean="0">
              <a:ea typeface="ＭＳ Ｐゴシック" pitchFamily="-109" charset="-128"/>
              <a:cs typeface="Times New Roman" pitchFamily="18" charset="0"/>
            </a:endParaRPr>
          </a:p>
          <a:p>
            <a:r>
              <a:rPr lang="en-US" sz="1400" smtClean="0">
                <a:ea typeface="ＭＳ Ｐゴシック" pitchFamily="-109" charset="-128"/>
                <a:cs typeface="Times New Roman" pitchFamily="18" charset="0"/>
              </a:rPr>
              <a:t>There was consensus among the digital repository managers that there is a need for better management of scholarly documents. One of the digital repository project managers stated, </a:t>
            </a:r>
            <a:r>
              <a:rPr lang="en-US" sz="1400" i="1" smtClean="0">
                <a:ea typeface="ＭＳ Ｐゴシック" pitchFamily="-109" charset="-128"/>
                <a:cs typeface="Times New Roman" pitchFamily="18" charset="0"/>
              </a:rPr>
              <a:t>“</a:t>
            </a:r>
            <a:r>
              <a:rPr lang="en-US" sz="1400" i="1" smtClean="0">
                <a:solidFill>
                  <a:srgbClr val="3366CC"/>
                </a:solidFill>
                <a:ea typeface="ＭＳ Ｐゴシック" pitchFamily="-109" charset="-128"/>
                <a:cs typeface="Times New Roman" pitchFamily="18" charset="0"/>
              </a:rPr>
              <a:t>The open access goal is altruistic. The stake holders for the resource management emerged as the project went on.”</a:t>
            </a:r>
            <a:r>
              <a:rPr lang="en-US" i="1" smtClean="0">
                <a:solidFill>
                  <a:srgbClr val="3366CC"/>
                </a:solidFill>
                <a:ea typeface="ＭＳ Ｐゴシック" pitchFamily="-109" charset="-128"/>
                <a:cs typeface="Times New Roman" pitchFamily="18" charset="0"/>
              </a:rPr>
              <a:t> </a:t>
            </a:r>
            <a:endParaRPr lang="en-US" smtClean="0">
              <a:ea typeface="ＭＳ Ｐゴシック" pitchFamily="-109" charset="-128"/>
            </a:endParaRPr>
          </a:p>
        </p:txBody>
      </p:sp>
      <p:sp>
        <p:nvSpPr>
          <p:cNvPr id="52229"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669826F7-8A8C-451E-B0DF-0CEA2C425BDB}" type="slidenum">
              <a:rPr lang="en-US" sz="1200" b="0">
                <a:solidFill>
                  <a:schemeClr val="tx1"/>
                </a:solidFill>
                <a:latin typeface="Arial" charset="0"/>
              </a:rPr>
              <a:pPr algn="r"/>
              <a:t>14</a:t>
            </a:fld>
            <a:endParaRPr lang="en-US" sz="1200" b="0">
              <a:solidFill>
                <a:schemeClr val="tx1"/>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D02D7E1-D03F-4FE7-9B24-3E648E53FE58}" type="slidenum">
              <a:rPr lang="en-US" smtClean="0"/>
              <a:pPr/>
              <a:t>15</a:t>
            </a:fld>
            <a:endParaRPr lang="en-US" smtClean="0"/>
          </a:p>
        </p:txBody>
      </p:sp>
      <p:sp>
        <p:nvSpPr>
          <p:cNvPr id="53251" name="Slide Image Placeholder 1"/>
          <p:cNvSpPr>
            <a:spLocks noGrp="1" noRot="1" noChangeAspect="1" noTextEdit="1"/>
          </p:cNvSpPr>
          <p:nvPr>
            <p:ph type="sldImg"/>
          </p:nvPr>
        </p:nvSpPr>
        <p:spPr>
          <a:ln/>
        </p:spPr>
      </p:sp>
      <p:sp>
        <p:nvSpPr>
          <p:cNvPr id="53252" name="Notes Placeholder 2"/>
          <p:cNvSpPr>
            <a:spLocks noGrp="1"/>
          </p:cNvSpPr>
          <p:nvPr>
            <p:ph type="body" idx="1"/>
          </p:nvPr>
        </p:nvSpPr>
        <p:spPr>
          <a:xfrm>
            <a:off x="157163" y="4419600"/>
            <a:ext cx="6553200" cy="4576763"/>
          </a:xfrm>
          <a:noFill/>
          <a:ln/>
        </p:spPr>
        <p:txBody>
          <a:bodyPr/>
          <a:lstStyle/>
          <a:p>
            <a:r>
              <a:rPr lang="en-US" sz="1400" smtClean="0">
                <a:ea typeface="ＭＳ Ｐゴシック" pitchFamily="-109" charset="-128"/>
                <a:cs typeface="Times New Roman" pitchFamily="18" charset="0"/>
              </a:rPr>
              <a:t>Having accurate metadata associated with the documents is very important to the scholars. </a:t>
            </a:r>
            <a:r>
              <a:rPr lang="en-US" sz="1400" smtClean="0">
                <a:solidFill>
                  <a:srgbClr val="000000"/>
                </a:solidFill>
                <a:ea typeface="ＭＳ Ｐゴシック" pitchFamily="-109" charset="-128"/>
                <a:cs typeface="Times New Roman" pitchFamily="18" charset="0"/>
              </a:rPr>
              <a:t>They often did not have the time to provide accurate metadata for their papers in the digital repositories; therefore, this creates a need for more accurate and consistent processes for including and adding accurate metadata. Some of the scholars expressed a distrust of the open web and identified a need for a safe online environment. The digital repository project managers also mentioned the need for better feedback from the users of the system to the developers of the system.</a:t>
            </a:r>
          </a:p>
          <a:p>
            <a:endParaRPr lang="en-US" sz="1400" smtClean="0">
              <a:solidFill>
                <a:srgbClr val="000000"/>
              </a:solidFill>
              <a:ea typeface="ＭＳ Ｐゴシック" pitchFamily="-109" charset="-128"/>
              <a:cs typeface="Times New Roman" pitchFamily="18" charset="0"/>
            </a:endParaRPr>
          </a:p>
          <a:p>
            <a:r>
              <a:rPr lang="en-US" sz="1400" smtClean="0">
                <a:solidFill>
                  <a:srgbClr val="000000"/>
                </a:solidFill>
                <a:ea typeface="ＭＳ Ｐゴシック" pitchFamily="-109" charset="-128"/>
                <a:cs typeface="Times New Roman" pitchFamily="18" charset="0"/>
              </a:rPr>
              <a:t>Librarians not only need to be embedded in the process but also involved as the catalyst for strategic planning.</a:t>
            </a:r>
            <a:endParaRPr lang="en-US" sz="1400" smtClean="0">
              <a:ea typeface="ＭＳ Ｐゴシック" pitchFamily="-109" charset="-128"/>
              <a:cs typeface="Times New Roman" pitchFamily="18" charset="0"/>
            </a:endParaRPr>
          </a:p>
          <a:p>
            <a:endParaRPr lang="en-US" sz="1400" smtClean="0">
              <a:ea typeface="ＭＳ Ｐゴシック" pitchFamily="-109" charset="-128"/>
            </a:endParaRPr>
          </a:p>
          <a:p>
            <a:r>
              <a:rPr lang="en-US" sz="1400" b="1" smtClean="0">
                <a:ea typeface="ＭＳ Ｐゴシック" pitchFamily="-109" charset="-128"/>
              </a:rPr>
              <a:t>RIN, Patterns of information use and exchange: case studies of researchers in the life sciences, Nov. 2009</a:t>
            </a:r>
          </a:p>
          <a:p>
            <a:r>
              <a:rPr lang="en-US" sz="1400" smtClean="0">
                <a:ea typeface="ＭＳ Ｐゴシック" pitchFamily="-109" charset="-128"/>
              </a:rPr>
              <a:t>“…the groups…express a strong desire for information support, located close to them and if possible closely integrated with research teams and laboratories.” Executive summary</a:t>
            </a:r>
          </a:p>
          <a:p>
            <a:endParaRPr lang="en-US" sz="1400" smtClean="0">
              <a:ea typeface="ＭＳ Ｐゴシック" pitchFamily="-109" charset="-128"/>
            </a:endParaRPr>
          </a:p>
        </p:txBody>
      </p:sp>
      <p:sp>
        <p:nvSpPr>
          <p:cNvPr id="53253"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CFB1D09E-4D27-4E62-A4C1-DFB109C52C76}" type="slidenum">
              <a:rPr lang="en-US" sz="1200" b="0">
                <a:solidFill>
                  <a:schemeClr val="tx1"/>
                </a:solidFill>
                <a:latin typeface="Arial" charset="0"/>
              </a:rPr>
              <a:pPr algn="r"/>
              <a:t>15</a:t>
            </a:fld>
            <a:endParaRPr lang="en-US" sz="1200" b="0">
              <a:solidFill>
                <a:schemeClr val="tx1"/>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1839335-8579-4E44-9820-747EDED66020}" type="slidenum">
              <a:rPr lang="en-US" smtClean="0"/>
              <a:pPr/>
              <a:t>16</a:t>
            </a:fld>
            <a:endParaRPr lang="en-US" smtClean="0"/>
          </a:p>
        </p:txBody>
      </p:sp>
      <p:sp>
        <p:nvSpPr>
          <p:cNvPr id="54275" name="Slide Image Placeholder 1"/>
          <p:cNvSpPr>
            <a:spLocks noGrp="1" noRot="1" noChangeAspect="1" noTextEdit="1"/>
          </p:cNvSpPr>
          <p:nvPr>
            <p:ph type="sldImg"/>
          </p:nvPr>
        </p:nvSpPr>
        <p:spPr>
          <a:ln/>
        </p:spPr>
      </p:sp>
      <p:sp>
        <p:nvSpPr>
          <p:cNvPr id="54276" name="Notes Placeholder 2"/>
          <p:cNvSpPr>
            <a:spLocks noGrp="1"/>
          </p:cNvSpPr>
          <p:nvPr>
            <p:ph type="body" idx="1"/>
          </p:nvPr>
        </p:nvSpPr>
        <p:spPr>
          <a:xfrm>
            <a:off x="309563" y="4419600"/>
            <a:ext cx="6477000" cy="4576763"/>
          </a:xfrm>
          <a:noFill/>
          <a:ln/>
        </p:spPr>
        <p:txBody>
          <a:bodyPr/>
          <a:lstStyle/>
          <a:p>
            <a:pPr>
              <a:lnSpc>
                <a:spcPct val="90000"/>
              </a:lnSpc>
            </a:pPr>
            <a:r>
              <a:rPr lang="en-US" smtClean="0">
                <a:ea typeface="ＭＳ Ｐゴシック" pitchFamily="-109" charset="-128"/>
                <a:cs typeface="Times New Roman" pitchFamily="18" charset="0"/>
              </a:rPr>
              <a:t>The ENGage project managers learned that that the language used by developers, researchers at the Ph.D. and associate levels, and researchers at the professor level is different. </a:t>
            </a:r>
          </a:p>
          <a:p>
            <a:pPr>
              <a:lnSpc>
                <a:spcPct val="90000"/>
              </a:lnSpc>
            </a:pPr>
            <a:endParaRPr lang="en-US" smtClean="0">
              <a:ea typeface="ＭＳ Ｐゴシック" pitchFamily="-109" charset="-128"/>
              <a:cs typeface="Times New Roman" pitchFamily="18" charset="0"/>
            </a:endParaRPr>
          </a:p>
          <a:p>
            <a:r>
              <a:rPr lang="en-US" b="1" smtClean="0">
                <a:ea typeface="ＭＳ Ｐゴシック" pitchFamily="-109" charset="-128"/>
              </a:rPr>
              <a:t>RIN, Patterns of information use and exchange: case studies of researchers in the life sciences, Nov. 2009</a:t>
            </a:r>
          </a:p>
          <a:p>
            <a:pPr>
              <a:lnSpc>
                <a:spcPct val="90000"/>
              </a:lnSpc>
            </a:pPr>
            <a:r>
              <a:rPr lang="en-US" smtClean="0">
                <a:ea typeface="ＭＳ Ｐゴシック" pitchFamily="-109" charset="-128"/>
                <a:cs typeface="Times New Roman" pitchFamily="18" charset="0"/>
              </a:rPr>
              <a:t>“Differences in the intensity and character of the information practices we found within research groups reflect divisions of labour, expertise, and responsibility.” Executive summary</a:t>
            </a:r>
          </a:p>
          <a:p>
            <a:pPr>
              <a:lnSpc>
                <a:spcPct val="90000"/>
              </a:lnSpc>
            </a:pPr>
            <a:endParaRPr lang="en-US" smtClean="0">
              <a:ea typeface="ＭＳ Ｐゴシック" pitchFamily="-109" charset="-128"/>
              <a:cs typeface="Times New Roman" pitchFamily="18" charset="0"/>
            </a:endParaRPr>
          </a:p>
          <a:p>
            <a:pPr>
              <a:lnSpc>
                <a:spcPct val="90000"/>
              </a:lnSpc>
            </a:pPr>
            <a:r>
              <a:rPr lang="en-US" smtClean="0">
                <a:ea typeface="ＭＳ Ｐゴシック" pitchFamily="-109" charset="-128"/>
                <a:cs typeface="Times New Roman" pitchFamily="18" charset="0"/>
              </a:rPr>
              <a:t>They use different language and express some things in a different way, but that still can be discussed between the different groups. </a:t>
            </a:r>
          </a:p>
          <a:p>
            <a:endParaRPr lang="en-US" smtClean="0">
              <a:ea typeface="ＭＳ Ｐゴシック" pitchFamily="-109" charset="-128"/>
            </a:endParaRPr>
          </a:p>
          <a:p>
            <a:pPr>
              <a:lnSpc>
                <a:spcPct val="90000"/>
              </a:lnSpc>
            </a:pPr>
            <a:r>
              <a:rPr lang="en-US" b="1" smtClean="0">
                <a:ea typeface="ＭＳ Ｐゴシック" pitchFamily="-109" charset="-128"/>
              </a:rPr>
              <a:t>Model of interaction between research developers and bioscientists</a:t>
            </a:r>
            <a:r>
              <a:rPr lang="en-US" smtClean="0">
                <a:ea typeface="ＭＳ Ｐゴシック" pitchFamily="-109" charset="-128"/>
              </a:rPr>
              <a:t>. The project based on a regular cooperation between the bioscience and computer science team. The project consortium included bioscientists who knew enough computing to act as a bridge between the two teams and would strongly recommend that in future projects such personnel are incorporated into early discussion of the problem. Even having these bioscientists, at first, it took time to transfer the ideas we had into workflows and to understand the system constraints. Both teams realised early on that in each others fields we are novices and often we do not speak the same language. Nevertheless, by discussing what we actually wanted and hearing explanations of the constraints and possibilities made use of in future work led us to form a cohesive working group. [From the evaluation on the NGS PGRADE portal in biosciences.]</a:t>
            </a:r>
          </a:p>
        </p:txBody>
      </p:sp>
      <p:sp>
        <p:nvSpPr>
          <p:cNvPr id="54277"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1BF82E89-6C58-4A12-ABBB-CFCAA3B3E261}" type="slidenum">
              <a:rPr lang="en-US" sz="1200" b="0">
                <a:solidFill>
                  <a:schemeClr val="tx1"/>
                </a:solidFill>
                <a:latin typeface="Arial" charset="0"/>
              </a:rPr>
              <a:pPr algn="r"/>
              <a:t>16</a:t>
            </a:fld>
            <a:endParaRPr lang="en-US" sz="1200" b="0">
              <a:solidFill>
                <a:schemeClr val="tx1"/>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371B31C-C49B-4ACB-A0D0-6A4357157140}" type="slidenum">
              <a:rPr lang="en-US" smtClean="0"/>
              <a:pPr/>
              <a:t>17</a:t>
            </a:fld>
            <a:endParaRPr lang="en-US" smtClean="0"/>
          </a:p>
        </p:txBody>
      </p:sp>
      <p:sp>
        <p:nvSpPr>
          <p:cNvPr id="55299" name="Slide Image Placeholder 1"/>
          <p:cNvSpPr>
            <a:spLocks noGrp="1" noRot="1" noChangeAspect="1" noTextEdit="1"/>
          </p:cNvSpPr>
          <p:nvPr>
            <p:ph type="sldImg"/>
          </p:nvPr>
        </p:nvSpPr>
        <p:spPr>
          <a:ln/>
        </p:spPr>
      </p:sp>
      <p:sp>
        <p:nvSpPr>
          <p:cNvPr id="55300" name="Notes Placeholder 2"/>
          <p:cNvSpPr>
            <a:spLocks noGrp="1"/>
          </p:cNvSpPr>
          <p:nvPr>
            <p:ph type="body" idx="1"/>
          </p:nvPr>
        </p:nvSpPr>
        <p:spPr>
          <a:noFill/>
          <a:ln/>
        </p:spPr>
        <p:txBody>
          <a:bodyPr/>
          <a:lstStyle/>
          <a:p>
            <a:r>
              <a:rPr lang="en-US" sz="1400" smtClean="0">
                <a:ea typeface="ＭＳ Ｐゴシック" pitchFamily="-109" charset="-128"/>
                <a:cs typeface="Times New Roman" pitchFamily="18" charset="0"/>
              </a:rPr>
              <a:t>The project identified that there still is </a:t>
            </a:r>
            <a:r>
              <a:rPr lang="en-US" sz="1400" i="1" smtClean="0">
                <a:solidFill>
                  <a:srgbClr val="3366CC"/>
                </a:solidFill>
                <a:ea typeface="ＭＳ Ｐゴシック" pitchFamily="-109" charset="-128"/>
                <a:cs typeface="Times New Roman" pitchFamily="18" charset="0"/>
              </a:rPr>
              <a:t>“confusion about the varying requirements of data security between social scientist and sciences. Social science researchers need processing of private or constrained data. Science does not have these private data.”</a:t>
            </a:r>
          </a:p>
          <a:p>
            <a:endParaRPr lang="en-US" sz="1400" smtClean="0">
              <a:ea typeface="ＭＳ Ｐゴシック" pitchFamily="-109" charset="-128"/>
            </a:endParaRPr>
          </a:p>
        </p:txBody>
      </p:sp>
      <p:sp>
        <p:nvSpPr>
          <p:cNvPr id="55301"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3A3A6B7A-A168-416B-A079-E1E2E9377B8C}" type="slidenum">
              <a:rPr lang="en-US" sz="1200" b="0">
                <a:solidFill>
                  <a:schemeClr val="tx1"/>
                </a:solidFill>
                <a:latin typeface="Arial" charset="0"/>
              </a:rPr>
              <a:pPr algn="r"/>
              <a:t>17</a:t>
            </a:fld>
            <a:endParaRPr lang="en-US" sz="1200" b="0">
              <a:solidFill>
                <a:schemeClr val="tx1"/>
              </a:solidFill>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BEF70C6-7063-46B4-A21D-8AA7A6343EBB}" type="slidenum">
              <a:rPr lang="en-US" smtClean="0"/>
              <a:pPr/>
              <a:t>18</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309563" y="4419600"/>
            <a:ext cx="6553200" cy="4348163"/>
          </a:xfrm>
          <a:ln/>
        </p:spPr>
        <p:txBody>
          <a:bodyPr/>
          <a:lstStyle/>
          <a:p>
            <a:pPr>
              <a:defRPr/>
            </a:pPr>
            <a:r>
              <a:rPr lang="en-US" sz="1400" dirty="0" smtClean="0">
                <a:ea typeface="ＭＳ Ｐゴシック" pitchFamily="-109" charset="-128"/>
                <a:cs typeface="Times New Roman" pitchFamily="18" charset="0"/>
              </a:rPr>
              <a:t>Sharing of data and procedures was not an issue with bioinformatics researchers. Anecdotal evidence claims they enjoy an open professional culture. However, there are different attitudes within different subcultures.</a:t>
            </a:r>
          </a:p>
          <a:p>
            <a:pPr>
              <a:defRPr/>
            </a:pPr>
            <a:endParaRPr lang="en-US" sz="1400" dirty="0" smtClean="0">
              <a:ea typeface="ＭＳ Ｐゴシック" pitchFamily="-109" charset="-128"/>
            </a:endParaRPr>
          </a:p>
          <a:p>
            <a:pPr>
              <a:defRPr/>
            </a:pPr>
            <a:r>
              <a:rPr lang="en-US" sz="1400" b="1" dirty="0" smtClean="0">
                <a:ea typeface="ＭＳ Ｐゴシック" pitchFamily="-109" charset="-128"/>
              </a:rPr>
              <a:t>RIN, Patterns of information use and exchange: case studies of researchers in the life sciences, Nov. 2009</a:t>
            </a:r>
          </a:p>
          <a:p>
            <a:pPr marL="342900" indent="-342900">
              <a:buFont typeface="+mj-lt"/>
              <a:buAutoNum type="arabicPeriod"/>
              <a:defRPr/>
            </a:pPr>
            <a:r>
              <a:rPr lang="en-US" sz="1400" dirty="0" smtClean="0">
                <a:ea typeface="ＭＳ Ｐゴシック" pitchFamily="-109" charset="-128"/>
                <a:cs typeface="Times New Roman" pitchFamily="18" charset="0"/>
              </a:rPr>
              <a:t>“There are marked differences in the patterns of information use and exchange both within and between different groups of life science researchers.” Executive summary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97EAD651-0377-45C7-A0A1-338B3F94A24D}" type="slidenum">
              <a:rPr lang="en-US" smtClean="0"/>
              <a:pPr/>
              <a:t>19</a:t>
            </a:fld>
            <a:endParaRPr lang="en-US" smtClean="0"/>
          </a:p>
        </p:txBody>
      </p:sp>
      <p:sp>
        <p:nvSpPr>
          <p:cNvPr id="57347" name="Slide Image Placeholder 1"/>
          <p:cNvSpPr>
            <a:spLocks noGrp="1" noRot="1" noChangeAspect="1" noTextEdit="1"/>
          </p:cNvSpPr>
          <p:nvPr>
            <p:ph type="sldImg"/>
          </p:nvPr>
        </p:nvSpPr>
        <p:spPr>
          <a:ln/>
        </p:spPr>
      </p:sp>
      <p:sp>
        <p:nvSpPr>
          <p:cNvPr id="57348" name="Notes Placeholder 2"/>
          <p:cNvSpPr>
            <a:spLocks noGrp="1"/>
          </p:cNvSpPr>
          <p:nvPr>
            <p:ph type="body" idx="1"/>
          </p:nvPr>
        </p:nvSpPr>
        <p:spPr>
          <a:noFill/>
          <a:ln/>
        </p:spPr>
        <p:txBody>
          <a:bodyPr/>
          <a:lstStyle/>
          <a:p>
            <a:r>
              <a:rPr lang="en-US" sz="1400" smtClean="0">
                <a:ea typeface="ＭＳ Ｐゴシック" pitchFamily="-109" charset="-128"/>
                <a:cs typeface="Times New Roman" pitchFamily="18" charset="0"/>
              </a:rPr>
              <a:t>Astronomers have an agreement in place within the community that for six months the data belong to the individual or group but after six months the data are open to others. </a:t>
            </a:r>
            <a:endParaRPr lang="en-US" sz="1400" smtClean="0">
              <a:ea typeface="ＭＳ Ｐゴシック" pitchFamily="-109" charset="-128"/>
            </a:endParaRPr>
          </a:p>
        </p:txBody>
      </p:sp>
      <p:sp>
        <p:nvSpPr>
          <p:cNvPr id="57349"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30C76E19-7B1D-4369-B136-BCEEFC400BC7}" type="slidenum">
              <a:rPr lang="en-US" sz="1200" b="0">
                <a:solidFill>
                  <a:schemeClr val="tx1"/>
                </a:solidFill>
                <a:latin typeface="Arial" charset="0"/>
              </a:rPr>
              <a:pPr algn="r"/>
              <a:t>19</a:t>
            </a:fld>
            <a:endParaRPr lang="en-US" sz="1200" b="0">
              <a:solidFill>
                <a:schemeClr val="tx1"/>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smtClean="0">
                <a:ea typeface="ＭＳ Ｐゴシック" pitchFamily="-109" charset="-128"/>
              </a:rPr>
              <a:t>This short briefing provides some context for the above remark by outlining a variety of materials types using the grid. It breaks down ‘locally-curated digital and special collections’ and relates it to the traditional bought and licensed material in a general pattern.  It is provided as background for discussion and does not propose OCLC positions at this stage.</a:t>
            </a:r>
          </a:p>
          <a:p>
            <a:endParaRPr lang="en-US" smtClean="0">
              <a:ea typeface="ＭＳ Ｐゴシック" pitchFamily="-109" charset="-128"/>
            </a:endParaRPr>
          </a:p>
        </p:txBody>
      </p:sp>
      <p:sp>
        <p:nvSpPr>
          <p:cNvPr id="39940" name="Slide Number Placeholder 3"/>
          <p:cNvSpPr>
            <a:spLocks noGrp="1"/>
          </p:cNvSpPr>
          <p:nvPr>
            <p:ph type="sldNum" sz="quarter" idx="5"/>
          </p:nvPr>
        </p:nvSpPr>
        <p:spPr>
          <a:noFill/>
        </p:spPr>
        <p:txBody>
          <a:bodyPr/>
          <a:lstStyle/>
          <a:p>
            <a:fld id="{77E89456-41D7-4B8B-8A46-616A0D0897C3}"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2CF40DE-826A-4058-9106-7A6511AB09FD}" type="slidenum">
              <a:rPr lang="en-US" smtClean="0"/>
              <a:pPr/>
              <a:t>20</a:t>
            </a:fld>
            <a:endParaRPr lang="en-US" smtClean="0"/>
          </a:p>
        </p:txBody>
      </p:sp>
      <p:sp>
        <p:nvSpPr>
          <p:cNvPr id="58371" name="Slide Image Placeholder 1"/>
          <p:cNvSpPr>
            <a:spLocks noGrp="1" noRot="1" noChangeAspect="1" noTextEdit="1"/>
          </p:cNvSpPr>
          <p:nvPr>
            <p:ph type="sldImg"/>
          </p:nvPr>
        </p:nvSpPr>
        <p:spPr>
          <a:ln/>
        </p:spPr>
      </p:sp>
      <p:sp>
        <p:nvSpPr>
          <p:cNvPr id="58372" name="Notes Placeholder 2"/>
          <p:cNvSpPr>
            <a:spLocks noGrp="1"/>
          </p:cNvSpPr>
          <p:nvPr>
            <p:ph type="body" idx="1"/>
          </p:nvPr>
        </p:nvSpPr>
        <p:spPr>
          <a:noFill/>
          <a:ln/>
        </p:spPr>
        <p:txBody>
          <a:bodyPr/>
          <a:lstStyle/>
          <a:p>
            <a:r>
              <a:rPr lang="en-US" sz="1400" smtClean="0">
                <a:ea typeface="ＭＳ Ｐゴシック" pitchFamily="-109" charset="-128"/>
                <a:cs typeface="Times New Roman" pitchFamily="18" charset="0"/>
              </a:rPr>
              <a:t>Chemists were very interested in the community hierarchy. They demanded that Ph.D. supervisors always have access to what people beneath them could access and that they had access to everything the people beneath them (Ph.D. students) were doing. </a:t>
            </a:r>
          </a:p>
          <a:p>
            <a:endParaRPr lang="en-US" sz="1400" smtClean="0">
              <a:ea typeface="ＭＳ Ｐゴシック" pitchFamily="-109" charset="-128"/>
            </a:endParaRPr>
          </a:p>
        </p:txBody>
      </p:sp>
      <p:sp>
        <p:nvSpPr>
          <p:cNvPr id="58373"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BE7CBD65-A000-49D5-AC5B-49A97AEC8A53}" type="slidenum">
              <a:rPr lang="en-US" sz="1200" b="0">
                <a:solidFill>
                  <a:schemeClr val="tx1"/>
                </a:solidFill>
                <a:latin typeface="Arial" charset="0"/>
              </a:rPr>
              <a:pPr algn="r"/>
              <a:t>20</a:t>
            </a:fld>
            <a:endParaRPr lang="en-US" sz="1200" b="0">
              <a:solidFill>
                <a:schemeClr val="tx1"/>
              </a:solidFill>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6B6EC13-EE80-4EAA-8520-0ABFDEBD3C0A}" type="slidenum">
              <a:rPr lang="en-US" smtClean="0"/>
              <a:pPr/>
              <a:t>21</a:t>
            </a:fld>
            <a:endParaRPr lang="en-US" smtClean="0"/>
          </a:p>
        </p:txBody>
      </p:sp>
      <p:sp>
        <p:nvSpPr>
          <p:cNvPr id="59395" name="Slide Image Placeholder 1"/>
          <p:cNvSpPr>
            <a:spLocks noGrp="1" noRot="1" noChangeAspect="1" noTextEdit="1"/>
          </p:cNvSpPr>
          <p:nvPr>
            <p:ph type="sldImg"/>
          </p:nvPr>
        </p:nvSpPr>
        <p:spPr>
          <a:ln/>
        </p:spPr>
      </p:sp>
      <p:sp>
        <p:nvSpPr>
          <p:cNvPr id="59396" name="Notes Placeholder 2"/>
          <p:cNvSpPr>
            <a:spLocks noGrp="1"/>
          </p:cNvSpPr>
          <p:nvPr>
            <p:ph type="body" idx="1"/>
          </p:nvPr>
        </p:nvSpPr>
        <p:spPr>
          <a:noFill/>
          <a:ln/>
        </p:spPr>
        <p:txBody>
          <a:bodyPr/>
          <a:lstStyle/>
          <a:p>
            <a:r>
              <a:rPr lang="en-US" sz="1400" smtClean="0">
                <a:ea typeface="ＭＳ Ｐゴシック" pitchFamily="-109" charset="-128"/>
                <a:cs typeface="Times New Roman" pitchFamily="18" charset="0"/>
              </a:rPr>
              <a:t>Age also is a factor in adopting new technologies, systems, and tools. The VRE in Archaeology project provided different electronic devices for the project participants to use for their work on archaeological digs. </a:t>
            </a:r>
            <a:endParaRPr lang="en-US" sz="1400" smtClean="0">
              <a:ea typeface="ＭＳ Ｐゴシック" pitchFamily="-109" charset="-128"/>
            </a:endParaRPr>
          </a:p>
        </p:txBody>
      </p:sp>
      <p:sp>
        <p:nvSpPr>
          <p:cNvPr id="59397"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E418F98D-7CC0-452A-8E81-7C4E95A88E75}" type="slidenum">
              <a:rPr lang="en-US" sz="1200" b="0">
                <a:solidFill>
                  <a:schemeClr val="tx1"/>
                </a:solidFill>
                <a:latin typeface="Arial" charset="0"/>
              </a:rPr>
              <a:pPr algn="r"/>
              <a:t>21</a:t>
            </a:fld>
            <a:endParaRPr lang="en-US" sz="1200" b="0">
              <a:solidFill>
                <a:schemeClr val="tx1"/>
              </a:solidFill>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2E17E64-B881-458B-A044-0FA2D4508E33}" type="slidenum">
              <a:rPr lang="en-US" smtClean="0"/>
              <a:pPr/>
              <a:t>22</a:t>
            </a:fld>
            <a:endParaRPr lang="en-US" smtClean="0"/>
          </a:p>
        </p:txBody>
      </p:sp>
      <p:sp>
        <p:nvSpPr>
          <p:cNvPr id="60419" name="Slide Image Placeholder 1"/>
          <p:cNvSpPr>
            <a:spLocks noGrp="1" noRot="1" noChangeAspect="1" noTextEdit="1"/>
          </p:cNvSpPr>
          <p:nvPr>
            <p:ph type="sldImg"/>
          </p:nvPr>
        </p:nvSpPr>
        <p:spPr>
          <a:ln/>
        </p:spPr>
      </p:sp>
      <p:sp>
        <p:nvSpPr>
          <p:cNvPr id="60420" name="Notes Placeholder 2"/>
          <p:cNvSpPr>
            <a:spLocks noGrp="1"/>
          </p:cNvSpPr>
          <p:nvPr>
            <p:ph type="body" idx="1"/>
          </p:nvPr>
        </p:nvSpPr>
        <p:spPr>
          <a:noFill/>
          <a:ln/>
        </p:spPr>
        <p:txBody>
          <a:bodyPr/>
          <a:lstStyle/>
          <a:p>
            <a:r>
              <a:rPr lang="en-US" sz="1400" smtClean="0">
                <a:ea typeface="ＭＳ Ｐゴシック" pitchFamily="-109" charset="-128"/>
                <a:cs typeface="Times New Roman" pitchFamily="18" charset="0"/>
              </a:rPr>
              <a:t>A project member said, </a:t>
            </a:r>
            <a:r>
              <a:rPr lang="en-US" sz="1400" i="1" smtClean="0">
                <a:solidFill>
                  <a:srgbClr val="3366CC"/>
                </a:solidFill>
                <a:ea typeface="ＭＳ Ｐゴシック" pitchFamily="-109" charset="-128"/>
                <a:cs typeface="Times New Roman" pitchFamily="18" charset="0"/>
              </a:rPr>
              <a:t>“The students had been using different devices, such as MP3 players, text messaging on mobile phones, etc. and quickly adopted the devices. The professors were older and reluctant to use these devices.” </a:t>
            </a:r>
            <a:r>
              <a:rPr lang="en-US" sz="1400" smtClean="0">
                <a:ea typeface="ＭＳ Ｐゴシック" pitchFamily="-109" charset="-128"/>
                <a:cs typeface="Times New Roman" pitchFamily="18" charset="0"/>
              </a:rPr>
              <a:t>The professors became more invested in using these devices after the project team worked with them to demonstrate the benefits of using the devices to work more efficiently. </a:t>
            </a:r>
          </a:p>
          <a:p>
            <a:endParaRPr lang="en-US" sz="1400" smtClean="0">
              <a:ea typeface="ＭＳ Ｐゴシック" pitchFamily="-109" charset="-128"/>
            </a:endParaRPr>
          </a:p>
          <a:p>
            <a:endParaRPr lang="en-US" smtClean="0">
              <a:ea typeface="ＭＳ Ｐゴシック" pitchFamily="-109" charset="-128"/>
            </a:endParaRPr>
          </a:p>
        </p:txBody>
      </p:sp>
      <p:sp>
        <p:nvSpPr>
          <p:cNvPr id="60421"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522403FA-353A-4469-A4BD-0448B1A61616}" type="slidenum">
              <a:rPr lang="en-US" sz="1200" b="0">
                <a:solidFill>
                  <a:schemeClr val="tx1"/>
                </a:solidFill>
                <a:latin typeface="Arial" charset="0"/>
              </a:rPr>
              <a:pPr algn="r"/>
              <a:t>22</a:t>
            </a:fld>
            <a:endParaRPr lang="en-US" sz="1200" b="0">
              <a:solidFill>
                <a:schemeClr val="tx1"/>
              </a:solidFill>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E56A4F5-C538-4253-A7E7-F49104CE0621}" type="slidenum">
              <a:rPr lang="en-US" smtClean="0"/>
              <a:pPr/>
              <a:t>23</a:t>
            </a:fld>
            <a:endParaRPr lang="en-US" smtClean="0"/>
          </a:p>
        </p:txBody>
      </p:sp>
      <p:sp>
        <p:nvSpPr>
          <p:cNvPr id="61443" name="Slide Image Placeholder 1"/>
          <p:cNvSpPr>
            <a:spLocks noGrp="1" noRot="1" noChangeAspect="1" noTextEdit="1"/>
          </p:cNvSpPr>
          <p:nvPr>
            <p:ph type="sldImg"/>
          </p:nvPr>
        </p:nvSpPr>
        <p:spPr>
          <a:ln/>
        </p:spPr>
      </p:sp>
      <p:sp>
        <p:nvSpPr>
          <p:cNvPr id="61444" name="Notes Placeholder 2"/>
          <p:cNvSpPr>
            <a:spLocks noGrp="1"/>
          </p:cNvSpPr>
          <p:nvPr>
            <p:ph type="body" idx="1"/>
          </p:nvPr>
        </p:nvSpPr>
        <p:spPr>
          <a:noFill/>
          <a:ln/>
        </p:spPr>
        <p:txBody>
          <a:bodyPr/>
          <a:lstStyle/>
          <a:p>
            <a:r>
              <a:rPr lang="en-US" sz="1400" smtClean="0">
                <a:ea typeface="ＭＳ Ｐゴシック" pitchFamily="-109" charset="-128"/>
                <a:cs typeface="Times New Roman" pitchFamily="18" charset="0"/>
              </a:rPr>
              <a:t>CREW conducted several meetings with both social scientists and scientists and provided a twitter-type system for the attendees, which enabled them to tweet during a meeting. </a:t>
            </a:r>
            <a:r>
              <a:rPr lang="en-US" sz="1400" i="1" smtClean="0">
                <a:solidFill>
                  <a:srgbClr val="3366CC"/>
                </a:solidFill>
                <a:ea typeface="ＭＳ Ｐゴシック" pitchFamily="-109" charset="-128"/>
                <a:cs typeface="Times New Roman" pitchFamily="18" charset="0"/>
              </a:rPr>
              <a:t>“It was very popular with the scientists (computer science)…”</a:t>
            </a:r>
            <a:endParaRPr lang="en-US" sz="1400" i="1" smtClean="0">
              <a:solidFill>
                <a:srgbClr val="3366CC"/>
              </a:solidFill>
              <a:ea typeface="ＭＳ Ｐゴシック" pitchFamily="-109" charset="-128"/>
            </a:endParaRPr>
          </a:p>
        </p:txBody>
      </p:sp>
      <p:sp>
        <p:nvSpPr>
          <p:cNvPr id="61445"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0633DC80-D184-412C-A3A1-93F84A9980F8}" type="slidenum">
              <a:rPr lang="en-US" sz="1200" b="0">
                <a:solidFill>
                  <a:schemeClr val="tx1"/>
                </a:solidFill>
                <a:latin typeface="Arial" charset="0"/>
              </a:rPr>
              <a:pPr algn="r"/>
              <a:t>23</a:t>
            </a:fld>
            <a:endParaRPr lang="en-US" sz="1200" b="0">
              <a:solidFill>
                <a:schemeClr val="tx1"/>
              </a:solidFill>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64412492-EE68-4066-A1BD-60F37C20CCFB}" type="slidenum">
              <a:rPr lang="en-US" smtClean="0"/>
              <a:pPr/>
              <a:t>24</a:t>
            </a:fld>
            <a:endParaRPr lang="en-US" smtClean="0"/>
          </a:p>
        </p:txBody>
      </p:sp>
      <p:sp>
        <p:nvSpPr>
          <p:cNvPr id="62467" name="Slide Image Placeholder 1"/>
          <p:cNvSpPr>
            <a:spLocks noGrp="1" noRot="1" noChangeAspect="1" noTextEdit="1"/>
          </p:cNvSpPr>
          <p:nvPr>
            <p:ph type="sldImg"/>
          </p:nvPr>
        </p:nvSpPr>
        <p:spPr>
          <a:ln/>
        </p:spPr>
      </p:sp>
      <p:sp>
        <p:nvSpPr>
          <p:cNvPr id="62468" name="Notes Placeholder 2"/>
          <p:cNvSpPr>
            <a:spLocks noGrp="1"/>
          </p:cNvSpPr>
          <p:nvPr>
            <p:ph type="body" idx="1"/>
          </p:nvPr>
        </p:nvSpPr>
        <p:spPr>
          <a:noFill/>
          <a:ln/>
        </p:spPr>
        <p:txBody>
          <a:bodyPr/>
          <a:lstStyle/>
          <a:p>
            <a:r>
              <a:rPr lang="en-US" sz="1400" smtClean="0">
                <a:ea typeface="ＭＳ Ｐゴシック" pitchFamily="-109" charset="-128"/>
                <a:cs typeface="Times New Roman" pitchFamily="18" charset="0"/>
              </a:rPr>
              <a:t>Some of the project managers believe the science and mathematics scholars involved in the VRE projects were more apt to use the software and systems than the humanities scholars who participated in the projects. There also was discussion about the initial difficulty associated with engaging some scholars in the VRE chat sessions, blogs, and social networks and communities.</a:t>
            </a:r>
          </a:p>
          <a:p>
            <a:endParaRPr lang="en-US" sz="1400" smtClean="0">
              <a:ea typeface="ＭＳ Ｐゴシック" pitchFamily="-109" charset="-128"/>
            </a:endParaRPr>
          </a:p>
        </p:txBody>
      </p:sp>
      <p:sp>
        <p:nvSpPr>
          <p:cNvPr id="62469"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2041D2F3-5AAE-45F5-A8D8-C5D06B4E8F19}" type="slidenum">
              <a:rPr lang="en-US" sz="1200" b="0">
                <a:solidFill>
                  <a:schemeClr val="tx1"/>
                </a:solidFill>
                <a:latin typeface="Arial" charset="0"/>
              </a:rPr>
              <a:pPr algn="r"/>
              <a:t>24</a:t>
            </a:fld>
            <a:endParaRPr lang="en-US" sz="1200" b="0">
              <a:solidFill>
                <a:schemeClr val="tx1"/>
              </a:solidFill>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19602DAD-BBB5-4792-951A-C86CFB576ABB}" type="slidenum">
              <a:rPr lang="en-US" smtClean="0"/>
              <a:pPr/>
              <a:t>25</a:t>
            </a:fld>
            <a:endParaRPr lang="en-US" smtClean="0"/>
          </a:p>
        </p:txBody>
      </p:sp>
      <p:sp>
        <p:nvSpPr>
          <p:cNvPr id="63491" name="Slide Image Placeholder 1"/>
          <p:cNvSpPr>
            <a:spLocks noGrp="1" noRot="1" noChangeAspect="1" noTextEdit="1"/>
          </p:cNvSpPr>
          <p:nvPr>
            <p:ph type="sldImg"/>
          </p:nvPr>
        </p:nvSpPr>
        <p:spPr>
          <a:ln/>
        </p:spPr>
      </p:sp>
      <p:sp>
        <p:nvSpPr>
          <p:cNvPr id="63492" name="Notes Placeholder 2"/>
          <p:cNvSpPr>
            <a:spLocks noGrp="1"/>
          </p:cNvSpPr>
          <p:nvPr>
            <p:ph type="body" idx="1"/>
          </p:nvPr>
        </p:nvSpPr>
        <p:spPr>
          <a:noFill/>
          <a:ln/>
        </p:spPr>
        <p:txBody>
          <a:bodyPr/>
          <a:lstStyle/>
          <a:p>
            <a:r>
              <a:rPr lang="en-US" sz="1400" i="1" smtClean="0">
                <a:solidFill>
                  <a:srgbClr val="3366CC"/>
                </a:solidFill>
                <a:ea typeface="ＭＳ Ｐゴシック" pitchFamily="-109" charset="-128"/>
                <a:cs typeface="Times New Roman" pitchFamily="18" charset="0"/>
              </a:rPr>
              <a:t>“…Social scientists were reluctant to open their laptops during sessions and left their laptops in their hotel rooms. We began providing loaner laptops to social scientists at the sessions. They were very different cultures.”</a:t>
            </a:r>
          </a:p>
          <a:p>
            <a:endParaRPr lang="en-US" sz="1400" smtClean="0">
              <a:ea typeface="ＭＳ Ｐゴシック" pitchFamily="-109" charset="-128"/>
            </a:endParaRPr>
          </a:p>
        </p:txBody>
      </p:sp>
      <p:sp>
        <p:nvSpPr>
          <p:cNvPr id="63493"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4663DB99-291B-424A-8675-433D3D45D6C4}" type="slidenum">
              <a:rPr lang="en-US" sz="1200" b="0">
                <a:solidFill>
                  <a:schemeClr val="tx1"/>
                </a:solidFill>
                <a:latin typeface="Arial" charset="0"/>
              </a:rPr>
              <a:pPr algn="r"/>
              <a:t>25</a:t>
            </a:fld>
            <a:endParaRPr lang="en-US" sz="1200" b="0">
              <a:solidFill>
                <a:schemeClr val="tx1"/>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69106BE-C011-4B90-8884-E7429B7CB803}" type="slidenum">
              <a:rPr lang="en-US" smtClean="0"/>
              <a:pPr/>
              <a:t>26</a:t>
            </a:fld>
            <a:endParaRPr lang="en-US" smtClean="0"/>
          </a:p>
        </p:txBody>
      </p:sp>
      <p:sp>
        <p:nvSpPr>
          <p:cNvPr id="64515" name="Slide Image Placeholder 1"/>
          <p:cNvSpPr>
            <a:spLocks noGrp="1" noRot="1" noChangeAspect="1" noTextEdit="1"/>
          </p:cNvSpPr>
          <p:nvPr>
            <p:ph type="sldImg"/>
          </p:nvPr>
        </p:nvSpPr>
        <p:spPr>
          <a:ln/>
        </p:spPr>
      </p:sp>
      <p:sp>
        <p:nvSpPr>
          <p:cNvPr id="64516" name="Notes Placeholder 2"/>
          <p:cNvSpPr>
            <a:spLocks noGrp="1"/>
          </p:cNvSpPr>
          <p:nvPr>
            <p:ph type="body" idx="1"/>
          </p:nvPr>
        </p:nvSpPr>
        <p:spPr>
          <a:noFill/>
          <a:ln/>
        </p:spPr>
        <p:txBody>
          <a:bodyPr/>
          <a:lstStyle/>
          <a:p>
            <a:pPr marL="0" lvl="1" defTabSz="931863"/>
            <a:r>
              <a:rPr lang="en-US" sz="1400" smtClean="0">
                <a:ea typeface="ＭＳ Ｐゴシック" pitchFamily="-109" charset="-128"/>
                <a:cs typeface="Times New Roman" pitchFamily="18" charset="0"/>
              </a:rPr>
              <a:t>There are different levels of need between the disciplines for the infrastructure. The project manager stated, </a:t>
            </a:r>
            <a:r>
              <a:rPr lang="en-US" sz="1400" i="1" smtClean="0">
                <a:solidFill>
                  <a:srgbClr val="3366CC"/>
                </a:solidFill>
                <a:ea typeface="ＭＳ Ｐゴシック" pitchFamily="-109" charset="-128"/>
              </a:rPr>
              <a:t>“Some domains could use the infrastructure more than others.  There also are varying attitudes to what is desired in longer term sustainability of software that people use. Both the developers and end users of the software wish for the software to be maintained.  All are working within the academic environment and all believe sustainability is important.  However, they do not agree who should be responsible for the sustainability of the software or who should pay for it”</a:t>
            </a:r>
          </a:p>
          <a:p>
            <a:pPr defTabSz="931863"/>
            <a:endParaRPr lang="en-US" sz="1400" smtClean="0">
              <a:ea typeface="ＭＳ Ｐゴシック" pitchFamily="-109" charset="-128"/>
            </a:endParaRPr>
          </a:p>
        </p:txBody>
      </p:sp>
      <p:sp>
        <p:nvSpPr>
          <p:cNvPr id="64517"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DEA89BFD-1ACA-4F24-BB02-6722176F041A}" type="slidenum">
              <a:rPr lang="en-US" sz="1200" b="0">
                <a:solidFill>
                  <a:schemeClr val="tx1"/>
                </a:solidFill>
                <a:latin typeface="Arial" charset="0"/>
              </a:rPr>
              <a:pPr algn="r"/>
              <a:t>26</a:t>
            </a:fld>
            <a:endParaRPr lang="en-US" sz="1200" b="0">
              <a:solidFill>
                <a:schemeClr val="tx1"/>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CAEB4D37-5A82-42E4-B696-FCE2058E7A67}" type="slidenum">
              <a:rPr lang="en-US" smtClean="0"/>
              <a:pPr/>
              <a:t>27</a:t>
            </a:fld>
            <a:endParaRPr lang="en-US" smtClean="0"/>
          </a:p>
        </p:txBody>
      </p:sp>
      <p:sp>
        <p:nvSpPr>
          <p:cNvPr id="65539" name="Slide Image Placeholder 1"/>
          <p:cNvSpPr>
            <a:spLocks noGrp="1" noRot="1" noChangeAspect="1" noTextEdit="1"/>
          </p:cNvSpPr>
          <p:nvPr>
            <p:ph type="sldImg"/>
          </p:nvPr>
        </p:nvSpPr>
        <p:spPr>
          <a:ln/>
        </p:spPr>
      </p:sp>
      <p:sp>
        <p:nvSpPr>
          <p:cNvPr id="65540" name="Notes Placeholder 2"/>
          <p:cNvSpPr>
            <a:spLocks noGrp="1"/>
          </p:cNvSpPr>
          <p:nvPr>
            <p:ph type="body" idx="1"/>
          </p:nvPr>
        </p:nvSpPr>
        <p:spPr>
          <a:noFill/>
          <a:ln/>
        </p:spPr>
        <p:txBody>
          <a:bodyPr/>
          <a:lstStyle/>
          <a:p>
            <a:r>
              <a:rPr lang="en-US" smtClean="0">
                <a:ea typeface="ＭＳ Ｐゴシック" pitchFamily="-109" charset="-128"/>
                <a:cs typeface="Times New Roman" pitchFamily="18" charset="0"/>
              </a:rPr>
              <a:t>They also found that time constraints on the different types of people involved in the project were very different.</a:t>
            </a:r>
          </a:p>
          <a:p>
            <a:endParaRPr lang="en-US" smtClean="0">
              <a:ea typeface="ＭＳ Ｐゴシック" pitchFamily="-109" charset="-128"/>
              <a:cs typeface="Times New Roman" pitchFamily="18" charset="0"/>
            </a:endParaRPr>
          </a:p>
          <a:p>
            <a:r>
              <a:rPr lang="en-US" smtClean="0">
                <a:ea typeface="ＭＳ Ｐゴシック" pitchFamily="-109" charset="-128"/>
                <a:cs typeface="Times New Roman" pitchFamily="18" charset="0"/>
              </a:rPr>
              <a:t>Developers and researchers need large blocks of times to write code and analyze data and write papers – cannot stop for several hours in the middle of work to meet</a:t>
            </a:r>
          </a:p>
          <a:p>
            <a:endParaRPr lang="en-US" smtClean="0">
              <a:ea typeface="ＭＳ Ｐゴシック" pitchFamily="-109" charset="-128"/>
              <a:cs typeface="Times New Roman" pitchFamily="18" charset="0"/>
            </a:endParaRPr>
          </a:p>
          <a:p>
            <a:r>
              <a:rPr lang="en-US" smtClean="0">
                <a:ea typeface="ＭＳ Ｐゴシック" pitchFamily="-109" charset="-128"/>
                <a:cs typeface="Times New Roman" pitchFamily="18" charset="0"/>
              </a:rPr>
              <a:t>Developers often had responsibilities to the institution or organization and could not make VRE project a priority</a:t>
            </a:r>
          </a:p>
          <a:p>
            <a:endParaRPr lang="en-US" smtClean="0">
              <a:ea typeface="ＭＳ Ｐゴシック" pitchFamily="-109" charset="-128"/>
              <a:cs typeface="Times New Roman" pitchFamily="18" charset="0"/>
            </a:endParaRPr>
          </a:p>
          <a:p>
            <a:r>
              <a:rPr lang="en-US" smtClean="0">
                <a:ea typeface="ＭＳ Ｐゴシック" pitchFamily="-109" charset="-128"/>
                <a:cs typeface="Times New Roman" pitchFamily="18" charset="0"/>
              </a:rPr>
              <a:t>Difficulty scheduling time with researchers and developers for interviews and meetings was a common theme for most VRE projects. One project manager stated, </a:t>
            </a:r>
            <a:r>
              <a:rPr lang="en-US" i="1" smtClean="0">
                <a:solidFill>
                  <a:srgbClr val="3366CC"/>
                </a:solidFill>
                <a:ea typeface="ＭＳ Ｐゴシック" pitchFamily="-109" charset="-128"/>
                <a:cs typeface="Times New Roman" pitchFamily="18" charset="0"/>
              </a:rPr>
              <a:t>“It was difficult to get time from some of the people because of teaching and marking commitments. We had difficulty getting time with developers who had different blocks of time based on projects. It also was difficult to get time with the IT service providers within institutions; therefore, it was very important to get institutional buy-in. We had to raise the level of these projects and identify the benefits the IT providers (computing services) would get from the project, which was very difficult.”</a:t>
            </a:r>
          </a:p>
          <a:p>
            <a:endParaRPr lang="en-US" i="1" smtClean="0">
              <a:ea typeface="ＭＳ Ｐゴシック" pitchFamily="-109" charset="-128"/>
            </a:endParaRPr>
          </a:p>
          <a:p>
            <a:endParaRPr lang="en-US" smtClean="0">
              <a:ea typeface="ＭＳ Ｐゴシック" pitchFamily="-109" charset="-128"/>
            </a:endParaRPr>
          </a:p>
        </p:txBody>
      </p:sp>
      <p:sp>
        <p:nvSpPr>
          <p:cNvPr id="65541"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E57B3F21-A176-4C4D-A609-3AC8085AB023}" type="slidenum">
              <a:rPr lang="en-US" sz="1200" b="0">
                <a:solidFill>
                  <a:schemeClr val="tx1"/>
                </a:solidFill>
                <a:latin typeface="Arial" charset="0"/>
              </a:rPr>
              <a:pPr algn="r"/>
              <a:t>27</a:t>
            </a:fld>
            <a:endParaRPr lang="en-US" sz="1200" b="0">
              <a:solidFill>
                <a:schemeClr val="tx1"/>
              </a:solidFill>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GB" smtClean="0">
              <a:ea typeface="ＭＳ Ｐゴシック" pitchFamily="-109" charset="-128"/>
            </a:endParaRPr>
          </a:p>
        </p:txBody>
      </p:sp>
      <p:sp>
        <p:nvSpPr>
          <p:cNvPr id="66564" name="Slide Number Placeholder 3"/>
          <p:cNvSpPr>
            <a:spLocks noGrp="1"/>
          </p:cNvSpPr>
          <p:nvPr>
            <p:ph type="sldNum" sz="quarter" idx="5"/>
          </p:nvPr>
        </p:nvSpPr>
        <p:spPr>
          <a:noFill/>
        </p:spPr>
        <p:txBody>
          <a:bodyPr/>
          <a:lstStyle/>
          <a:p>
            <a:fld id="{3648D8BB-BD70-4DFA-8F33-EF1F5CAC5FD7}"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BE0B685-AD9D-4D0B-800C-05A0F059FC24}" type="slidenum">
              <a:rPr lang="en-US" smtClean="0"/>
              <a:pPr/>
              <a:t>29</a:t>
            </a:fld>
            <a:endParaRPr lang="en-US" smtClean="0"/>
          </a:p>
        </p:txBody>
      </p:sp>
      <p:sp>
        <p:nvSpPr>
          <p:cNvPr id="67587" name="Slide Image Placeholder 1"/>
          <p:cNvSpPr>
            <a:spLocks noGrp="1" noRot="1" noChangeAspect="1" noTextEdit="1"/>
          </p:cNvSpPr>
          <p:nvPr>
            <p:ph type="sldImg"/>
          </p:nvPr>
        </p:nvSpPr>
        <p:spPr>
          <a:ln/>
        </p:spPr>
      </p:sp>
      <p:sp>
        <p:nvSpPr>
          <p:cNvPr id="67588" name="Notes Placeholder 2"/>
          <p:cNvSpPr>
            <a:spLocks noGrp="1"/>
          </p:cNvSpPr>
          <p:nvPr>
            <p:ph type="body" idx="1"/>
          </p:nvPr>
        </p:nvSpPr>
        <p:spPr>
          <a:xfrm>
            <a:off x="233363" y="4419600"/>
            <a:ext cx="6553200" cy="4652963"/>
          </a:xfrm>
          <a:noFill/>
          <a:ln/>
        </p:spPr>
        <p:txBody>
          <a:bodyPr/>
          <a:lstStyle/>
          <a:p>
            <a:r>
              <a:rPr lang="en-US" sz="1400" smtClean="0">
                <a:solidFill>
                  <a:srgbClr val="000000"/>
                </a:solidFill>
                <a:ea typeface="ＭＳ Ｐゴシック" pitchFamily="-109" charset="-128"/>
                <a:cs typeface="Times New Roman" pitchFamily="18" charset="0"/>
              </a:rPr>
              <a:t>Although it was not possible to develop a portrait of the scholar in the current virtual research environment, common themes can be identified from the data collected from the digital repository and VRE interviews and the review of the project data. </a:t>
            </a:r>
            <a:r>
              <a:rPr lang="en-US" sz="1400" smtClean="0">
                <a:ea typeface="ＭＳ Ｐゴシック" pitchFamily="-109" charset="-128"/>
                <a:cs typeface="Times New Roman" pitchFamily="18" charset="0"/>
              </a:rPr>
              <a:t>These findings can be the catalyst for improving digital repositories and VREs as well as for future research in the adoption and use of these tools and systems.</a:t>
            </a:r>
            <a:r>
              <a:rPr lang="en-US" sz="1400" smtClean="0">
                <a:solidFill>
                  <a:srgbClr val="000000"/>
                </a:solidFill>
                <a:ea typeface="ＭＳ Ｐゴシック" pitchFamily="-109" charset="-128"/>
                <a:cs typeface="Times New Roman" pitchFamily="18" charset="0"/>
              </a:rPr>
              <a:t> </a:t>
            </a:r>
            <a:endParaRPr lang="en-US" sz="1400" smtClean="0">
              <a:ea typeface="ＭＳ Ｐゴシック" pitchFamily="-109" charset="-128"/>
              <a:cs typeface="Times New Roman" pitchFamily="18" charset="0"/>
            </a:endParaRPr>
          </a:p>
          <a:p>
            <a:endParaRPr lang="en-US" sz="1400" smtClean="0">
              <a:solidFill>
                <a:srgbClr val="000000"/>
              </a:solidFill>
              <a:ea typeface="ＭＳ Ｐゴシック" pitchFamily="-109" charset="-128"/>
              <a:cs typeface="Times New Roman" pitchFamily="18" charset="0"/>
            </a:endParaRPr>
          </a:p>
          <a:p>
            <a:r>
              <a:rPr lang="en-US" sz="1400" smtClean="0">
                <a:solidFill>
                  <a:srgbClr val="000000"/>
                </a:solidFill>
                <a:ea typeface="ＭＳ Ｐゴシック" pitchFamily="-109" charset="-128"/>
                <a:cs typeface="Times New Roman" pitchFamily="18" charset="0"/>
              </a:rPr>
              <a:t>Whether discussing digital repositories or VREs, the scholars </a:t>
            </a:r>
            <a:r>
              <a:rPr lang="en-US" sz="1400" smtClean="0">
                <a:ea typeface="ＭＳ Ｐゴシック" pitchFamily="-109" charset="-128"/>
                <a:cs typeface="Times New Roman" pitchFamily="18" charset="0"/>
              </a:rPr>
              <a:t>want the software and technology to be easy to use and to be embedded in their workflows. They do not have time to learn new software and systems, nor do they have time to add processes to their current workflows. </a:t>
            </a:r>
            <a:r>
              <a:rPr lang="en-US" sz="1400" smtClean="0">
                <a:solidFill>
                  <a:srgbClr val="000000"/>
                </a:solidFill>
                <a:ea typeface="ＭＳ Ｐゴシック" pitchFamily="-109" charset="-128"/>
                <a:cs typeface="Times New Roman" pitchFamily="18" charset="0"/>
              </a:rPr>
              <a:t>Attitudes toward the adoption of the systems vary by demographics, such as age, discipline, etc. However, some scholars do come to understand the benefits these systems offer them in terms of increased efficiency and better sharing and dissemination of their work. </a:t>
            </a:r>
            <a:endParaRPr lang="en-US" sz="1400" smtClean="0">
              <a:ea typeface="ＭＳ Ｐゴシック" pitchFamily="-109" charset="-128"/>
              <a:cs typeface="Times New Roman" pitchFamily="18" charset="0"/>
            </a:endParaRPr>
          </a:p>
          <a:p>
            <a:endParaRPr lang="en-US" sz="1400" smtClean="0">
              <a:ea typeface="ＭＳ Ｐゴシック" pitchFamily="-109" charset="-128"/>
            </a:endParaRPr>
          </a:p>
          <a:p>
            <a:r>
              <a:rPr lang="en-US" sz="1400" b="1" smtClean="0">
                <a:ea typeface="ＭＳ Ｐゴシック" pitchFamily="-109" charset="-128"/>
              </a:rPr>
              <a:t>One the project managers stated, “The technologies enabled the researcher to work faster, not necessarily to work better.” </a:t>
            </a:r>
          </a:p>
        </p:txBody>
      </p:sp>
      <p:sp>
        <p:nvSpPr>
          <p:cNvPr id="67589"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FB3A7169-A47D-41D2-B010-4E24CCA6F78E}" type="slidenum">
              <a:rPr lang="en-US" sz="1200" b="0">
                <a:solidFill>
                  <a:schemeClr val="tx1"/>
                </a:solidFill>
                <a:latin typeface="Arial" charset="0"/>
              </a:rPr>
              <a:pPr algn="r"/>
              <a:t>29</a:t>
            </a:fld>
            <a:endParaRPr lang="en-US" sz="1200" b="0">
              <a:solidFill>
                <a:schemeClr val="tx1"/>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8F794A1C-3EC0-4692-B01D-4D37648269CA}" type="slidenum">
              <a:rPr lang="en-US" smtClean="0"/>
              <a:pPr/>
              <a:t>3</a:t>
            </a:fld>
            <a:endParaRPr lang="en-US" smtClean="0"/>
          </a:p>
        </p:txBody>
      </p:sp>
      <p:sp>
        <p:nvSpPr>
          <p:cNvPr id="40963" name="Slide Image Placeholder 1"/>
          <p:cNvSpPr>
            <a:spLocks noGrp="1" noRot="1" noChangeAspect="1" noTextEdit="1"/>
          </p:cNvSpPr>
          <p:nvPr>
            <p:ph type="sldImg"/>
          </p:nvPr>
        </p:nvSpPr>
        <p:spPr>
          <a:ln/>
        </p:spPr>
      </p:sp>
      <p:sp>
        <p:nvSpPr>
          <p:cNvPr id="40964" name="Notes Placeholder 2"/>
          <p:cNvSpPr>
            <a:spLocks noGrp="1"/>
          </p:cNvSpPr>
          <p:nvPr>
            <p:ph type="body" idx="1"/>
          </p:nvPr>
        </p:nvSpPr>
        <p:spPr>
          <a:noFill/>
          <a:ln/>
        </p:spPr>
        <p:txBody>
          <a:bodyPr/>
          <a:lstStyle/>
          <a:p>
            <a:r>
              <a:rPr lang="en-US" sz="1400" smtClean="0">
                <a:ea typeface="ＭＳ Ｐゴシック" pitchFamily="-109" charset="-128"/>
              </a:rPr>
              <a:t>Determine if there is sufficient evidence from JISC-funded virtual research environment (VRE) and digital repository projects to develop a portrait of the virtual researcher in the current virtual environment.  The focus was not to identify specific user behaviors, but to develop products and technologies to embed into the workflows of scholars within specific disciplines. </a:t>
            </a:r>
          </a:p>
          <a:p>
            <a:endParaRPr lang="en-US" sz="1400" smtClean="0">
              <a:ea typeface="ＭＳ Ｐゴシック" pitchFamily="-109" charset="-128"/>
            </a:endParaRPr>
          </a:p>
          <a:p>
            <a:r>
              <a:rPr lang="en-US" sz="1400" smtClean="0">
                <a:ea typeface="ＭＳ Ｐゴシック" pitchFamily="-109" charset="-128"/>
              </a:rPr>
              <a:t>No conscientious effort to query large random sample of scholars within different disciplines.  There wasn’t enough empirical data to develop a portrait of the virtual researcher using the evidence from these projects. However, after interviewing and reviewing interview transcripts of 4 digital repository project managers and 7 VRE project managers, as well as reviewing of project reports, papers, presentations, and collected data, some common themes have emerged.</a:t>
            </a:r>
          </a:p>
        </p:txBody>
      </p:sp>
      <p:sp>
        <p:nvSpPr>
          <p:cNvPr id="40965"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F4C4C9F3-73A7-4789-94F1-7AD23FD66565}" type="slidenum">
              <a:rPr lang="en-US" sz="1200" b="0">
                <a:solidFill>
                  <a:schemeClr val="tx1"/>
                </a:solidFill>
                <a:latin typeface="Arial" charset="0"/>
              </a:rPr>
              <a:pPr algn="r"/>
              <a:t>3</a:t>
            </a:fld>
            <a:endParaRPr lang="en-US" sz="1200" b="0">
              <a:solidFill>
                <a:schemeClr val="tx1"/>
              </a:solidFill>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6F5218F3-61D0-491B-ADC2-E47AD1A4314E}" type="slidenum">
              <a:rPr lang="en-US" smtClean="0"/>
              <a:pPr/>
              <a:t>30</a:t>
            </a:fld>
            <a:endParaRPr lang="en-US" smtClean="0"/>
          </a:p>
        </p:txBody>
      </p:sp>
      <p:sp>
        <p:nvSpPr>
          <p:cNvPr id="68611" name="Slide Image Placeholder 1"/>
          <p:cNvSpPr>
            <a:spLocks noGrp="1" noRot="1" noChangeAspect="1" noTextEdit="1"/>
          </p:cNvSpPr>
          <p:nvPr>
            <p:ph type="sldImg"/>
          </p:nvPr>
        </p:nvSpPr>
        <p:spPr>
          <a:ln/>
        </p:spPr>
      </p:sp>
      <p:sp>
        <p:nvSpPr>
          <p:cNvPr id="68612" name="Notes Placeholder 2"/>
          <p:cNvSpPr>
            <a:spLocks noGrp="1"/>
          </p:cNvSpPr>
          <p:nvPr>
            <p:ph type="body" idx="1"/>
          </p:nvPr>
        </p:nvSpPr>
        <p:spPr>
          <a:noFill/>
          <a:ln/>
        </p:spPr>
        <p:txBody>
          <a:bodyPr/>
          <a:lstStyle/>
          <a:p>
            <a:pPr>
              <a:spcBef>
                <a:spcPct val="0"/>
              </a:spcBef>
            </a:pPr>
            <a:r>
              <a:rPr lang="en-US" sz="1400" smtClean="0">
                <a:ea typeface="ＭＳ Ｐゴシック" pitchFamily="-109" charset="-128"/>
                <a:cs typeface="Times New Roman" pitchFamily="18" charset="0"/>
              </a:rPr>
              <a:t>The systems and software need to allow for varying levels of sharing, whether it is thoughts, ideas, workflows, data, reports, or formal papers.  </a:t>
            </a:r>
          </a:p>
          <a:p>
            <a:pPr>
              <a:spcBef>
                <a:spcPct val="0"/>
              </a:spcBef>
            </a:pPr>
            <a:endParaRPr lang="en-US" sz="1400" smtClean="0">
              <a:ea typeface="ＭＳ Ｐゴシック" pitchFamily="-109" charset="-128"/>
              <a:cs typeface="Times New Roman" pitchFamily="18" charset="0"/>
            </a:endParaRPr>
          </a:p>
          <a:p>
            <a:endParaRPr lang="en-US" sz="1400" smtClean="0">
              <a:ea typeface="ＭＳ Ｐゴシック" pitchFamily="-109" charset="-128"/>
            </a:endParaRPr>
          </a:p>
        </p:txBody>
      </p:sp>
      <p:sp>
        <p:nvSpPr>
          <p:cNvPr id="68613"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393B8A28-94E7-41D5-AF3E-69BFAE8A10A0}" type="slidenum">
              <a:rPr lang="en-US" sz="1200" b="0">
                <a:solidFill>
                  <a:schemeClr val="tx1"/>
                </a:solidFill>
                <a:latin typeface="Arial" charset="0"/>
              </a:rPr>
              <a:pPr algn="r"/>
              <a:t>30</a:t>
            </a:fld>
            <a:endParaRPr lang="en-US" sz="1200" b="0">
              <a:solidFill>
                <a:schemeClr val="tx1"/>
              </a:solidFill>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9425D2FB-05CC-4657-A875-3D9187183A2C}" type="slidenum">
              <a:rPr lang="en-US" smtClean="0"/>
              <a:pPr/>
              <a:t>31</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a:spcBef>
                <a:spcPct val="0"/>
              </a:spcBef>
            </a:pPr>
            <a:r>
              <a:rPr lang="en-US" sz="1400" smtClean="0">
                <a:ea typeface="ＭＳ Ｐゴシック" pitchFamily="-109" charset="-128"/>
                <a:cs typeface="Times New Roman" pitchFamily="18" charset="0"/>
              </a:rPr>
              <a:t>The disciplinary differences in adoption level and buy-in recurred throughout the JISC evaluations. Does this mean that VREs will not be accepted in some entire disciplines? Perhaps, but the projects do include some in the social sciences and humanities. It may instead be the case that technology merely offers different disciplines different opportunities. </a:t>
            </a:r>
          </a:p>
          <a:p>
            <a:pPr>
              <a:spcBef>
                <a:spcPct val="0"/>
              </a:spcBef>
            </a:pPr>
            <a:endParaRPr lang="en-US" sz="1400" smtClean="0">
              <a:ea typeface="ＭＳ Ｐゴシック" pitchFamily="-109" charset="-128"/>
              <a:cs typeface="Times New Roman" pitchFamily="18" charset="0"/>
            </a:endParaRPr>
          </a:p>
          <a:p>
            <a:pPr>
              <a:spcBef>
                <a:spcPct val="0"/>
              </a:spcBef>
            </a:pPr>
            <a:endParaRPr lang="en-US" sz="1400" smtClean="0">
              <a:ea typeface="ＭＳ Ｐゴシック" pitchFamily="-109" charset="-128"/>
              <a:cs typeface="Times New Roman" pitchFamily="18" charset="0"/>
            </a:endParaRPr>
          </a:p>
          <a:p>
            <a:pPr>
              <a:spcBef>
                <a:spcPct val="0"/>
              </a:spcBef>
            </a:pPr>
            <a:r>
              <a:rPr lang="en-US" sz="1400" smtClean="0">
                <a:ea typeface="ＭＳ Ｐゴシック" pitchFamily="-109" charset="-128"/>
                <a:cs typeface="Times New Roman" pitchFamily="18" charset="0"/>
              </a:rPr>
              <a:t>Privacy and copyright also are important to scholars working in the virtual environment.</a:t>
            </a:r>
          </a:p>
          <a:p>
            <a:pPr>
              <a:spcBef>
                <a:spcPct val="0"/>
              </a:spcBef>
            </a:pPr>
            <a:r>
              <a:rPr lang="en-US" sz="1400" smtClean="0">
                <a:ea typeface="ＭＳ Ｐゴシック" pitchFamily="-109" charset="-128"/>
                <a:cs typeface="Times New Roman" pitchFamily="18" charset="0"/>
              </a:rPr>
              <a:t> </a:t>
            </a:r>
          </a:p>
          <a:p>
            <a:endParaRPr lang="en-US" smtClean="0">
              <a:ea typeface="ＭＳ Ｐゴシック" pitchFamily="-109"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F6BCE12-4F88-4755-A374-E493106E8DA0}" type="slidenum">
              <a:rPr lang="en-US" smtClean="0"/>
              <a:pPr/>
              <a:t>32</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a:spcBef>
                <a:spcPct val="0"/>
              </a:spcBef>
            </a:pPr>
            <a:r>
              <a:rPr lang="en-US" sz="1400" smtClean="0">
                <a:ea typeface="ＭＳ Ｐゴシック" pitchFamily="-109" charset="-128"/>
                <a:cs typeface="Times New Roman" pitchFamily="18" charset="0"/>
              </a:rPr>
              <a:t>The project managers of the digital repository and VRE projects expressed a need for promoting the systems and for making the scholars aware of how the systems and tools can simplify their workflows and more widely disseminate their work. </a:t>
            </a:r>
          </a:p>
          <a:p>
            <a:pPr>
              <a:spcBef>
                <a:spcPct val="0"/>
              </a:spcBef>
            </a:pPr>
            <a:endParaRPr lang="en-US" sz="1400" smtClean="0">
              <a:ea typeface="ＭＳ Ｐゴシック" pitchFamily="-109" charset="-128"/>
              <a:cs typeface="Times New Roman" pitchFamily="18" charset="0"/>
            </a:endParaRPr>
          </a:p>
          <a:p>
            <a:pPr>
              <a:spcBef>
                <a:spcPct val="0"/>
              </a:spcBef>
            </a:pPr>
            <a:r>
              <a:rPr lang="en-US" sz="1400" smtClean="0">
                <a:ea typeface="ＭＳ Ｐゴシック" pitchFamily="-109" charset="-128"/>
                <a:cs typeface="Times New Roman" pitchFamily="18" charset="0"/>
              </a:rPr>
              <a:t>ADVOCACY! </a:t>
            </a:r>
          </a:p>
          <a:p>
            <a:endParaRPr lang="en-US" smtClean="0">
              <a:ea typeface="ＭＳ Ｐゴシック" pitchFamily="-109"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xfrm>
            <a:off x="309563" y="4419600"/>
            <a:ext cx="6553200" cy="4187825"/>
          </a:xfrm>
          <a:noFill/>
          <a:ln/>
        </p:spPr>
        <p:txBody>
          <a:bodyPr/>
          <a:lstStyle/>
          <a:p>
            <a:r>
              <a:rPr lang="en-US" sz="1400" smtClean="0">
                <a:ea typeface="ＭＳ Ｐゴシック" pitchFamily="-109" charset="-128"/>
              </a:rPr>
              <a:t>The DSpace institutional repository at MIT has been quite successful. Fedora (Flexible Extensible Digital Object Repository Architecture) and DSpace merged May 12, 2009 and formed a new organization called DuraSpace. This is attributed to the librarians who are responsible for the creation and maintenance of the metadata associated with the digital repository as well as involved in policy development. In order to adopt these services, scholars must know there are advantages for them – either for making their work processes more efficient or for the dissemination and access of relevant information sources. </a:t>
            </a:r>
          </a:p>
          <a:p>
            <a:endParaRPr lang="en-US" smtClean="0">
              <a:ea typeface="ＭＳ Ｐゴシック" pitchFamily="-109" charset="-128"/>
            </a:endParaRPr>
          </a:p>
          <a:p>
            <a:endParaRPr lang="en-US" smtClean="0">
              <a:ea typeface="ＭＳ Ｐゴシック" pitchFamily="-109" charset="-128"/>
            </a:endParaRPr>
          </a:p>
        </p:txBody>
      </p:sp>
      <p:sp>
        <p:nvSpPr>
          <p:cNvPr id="71684" name="Slide Number Placeholder 3"/>
          <p:cNvSpPr>
            <a:spLocks noGrp="1"/>
          </p:cNvSpPr>
          <p:nvPr>
            <p:ph type="sldNum" sz="quarter" idx="5"/>
          </p:nvPr>
        </p:nvSpPr>
        <p:spPr>
          <a:noFill/>
        </p:spPr>
        <p:txBody>
          <a:bodyPr/>
          <a:lstStyle/>
          <a:p>
            <a:fld id="{A3ABD3AA-BB79-419F-94F0-FD3C8A63AA85}"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1096B95-F670-44C5-990E-E1B56801464F}" type="slidenum">
              <a:rPr lang="en-US" smtClean="0"/>
              <a:pPr/>
              <a:t>34</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smtClean="0">
              <a:ea typeface="ＭＳ Ｐゴシック" pitchFamily="-10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3D147D62-F257-41A8-A6BD-85833A527BF7}" type="slidenum">
              <a:rPr lang="en-US" smtClean="0"/>
              <a:pPr/>
              <a:t>4</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sz="1400" smtClean="0">
                <a:ea typeface="ＭＳ Ｐゴシック" pitchFamily="-109" charset="-128"/>
              </a:rPr>
              <a:t>Institutional repositories are a bit more common in today’s academia, but…</a:t>
            </a:r>
          </a:p>
          <a:p>
            <a:endParaRPr lang="en-US" sz="1400" smtClean="0">
              <a:ea typeface="ＭＳ Ｐゴシック" pitchFamily="-109" charset="-128"/>
            </a:endParaRPr>
          </a:p>
          <a:p>
            <a:r>
              <a:rPr lang="en-US" sz="1400" smtClean="0">
                <a:ea typeface="ＭＳ Ｐゴシック" pitchFamily="-109" charset="-128"/>
              </a:rPr>
              <a:t>[Example is the repository Boon Low and Lorraine Patterson are studying. It began in April 2009]</a:t>
            </a:r>
          </a:p>
          <a:p>
            <a:pPr>
              <a:buFontTx/>
              <a:buChar char="•"/>
            </a:pPr>
            <a:r>
              <a:rPr lang="en-US" sz="1400" smtClean="0">
                <a:ea typeface="ＭＳ Ｐゴシック" pitchFamily="-109" charset="-128"/>
              </a:rPr>
              <a:t>National e-Science Centre, based at School of Physics and Astronomy, University of Edinburgh</a:t>
            </a:r>
          </a:p>
          <a:p>
            <a:pPr>
              <a:buFontTx/>
              <a:buChar char="•"/>
            </a:pPr>
            <a:r>
              <a:rPr lang="en-US" sz="1400" smtClean="0">
                <a:ea typeface="ＭＳ Ｐゴシック" pitchFamily="-109" charset="-128"/>
              </a:rPr>
              <a:t>JISC funded-project is to “enhance the digital library,” especially the user interface</a:t>
            </a:r>
          </a:p>
          <a:p>
            <a:pPr>
              <a:buFontTx/>
              <a:buChar char="•"/>
            </a:pPr>
            <a:r>
              <a:rPr lang="en-US" sz="1400" smtClean="0">
                <a:ea typeface="ＭＳ Ｐゴシック" pitchFamily="-109" charset="-128"/>
              </a:rPr>
              <a:t>Project will incorporate social networking into the repository, to encourage greater use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4F0EB150-9DA9-4F23-A606-EF542739F82B}" type="slidenum">
              <a:rPr lang="en-US" smtClean="0"/>
              <a:pPr/>
              <a:t>5</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701675" y="4419600"/>
            <a:ext cx="5616575" cy="4729163"/>
          </a:xfrm>
          <a:noFill/>
          <a:ln/>
        </p:spPr>
        <p:txBody>
          <a:bodyPr/>
          <a:lstStyle/>
          <a:p>
            <a:r>
              <a:rPr lang="en-US" sz="1400" smtClean="0">
                <a:ea typeface="ＭＳ Ｐゴシック" pitchFamily="-109" charset="-128"/>
              </a:rPr>
              <a:t>Virtual Research Environments (VREs) are rarer in many disciplines. </a:t>
            </a:r>
          </a:p>
          <a:p>
            <a:endParaRPr lang="en-US" sz="1400" smtClean="0">
              <a:ea typeface="ＭＳ Ｐゴシック" pitchFamily="-109" charset="-128"/>
            </a:endParaRPr>
          </a:p>
          <a:p>
            <a:r>
              <a:rPr lang="en-US" sz="1400" smtClean="0">
                <a:ea typeface="ＭＳ Ｐゴシック" pitchFamily="-109" charset="-128"/>
              </a:rPr>
              <a:t>MyExperiment.org is: </a:t>
            </a:r>
          </a:p>
          <a:p>
            <a:pPr>
              <a:buFontTx/>
              <a:buChar char="•"/>
            </a:pPr>
            <a:r>
              <a:rPr lang="en-US" sz="1400" smtClean="0">
                <a:ea typeface="ＭＳ Ｐゴシック" pitchFamily="-109" charset="-128"/>
              </a:rPr>
              <a:t>a social networking site for scientists, where they can collaborate and – especially – share ideas for experimental workflows with others in their own or related disciplines.</a:t>
            </a:r>
          </a:p>
          <a:p>
            <a:pPr>
              <a:buFontTx/>
              <a:buChar char="•"/>
            </a:pPr>
            <a:r>
              <a:rPr lang="en-US" sz="1400" smtClean="0">
                <a:ea typeface="ＭＳ Ｐゴシック" pitchFamily="-109" charset="-128"/>
              </a:rPr>
              <a:t>Begun as a “MySpace for scientists”</a:t>
            </a:r>
          </a:p>
          <a:p>
            <a:pPr>
              <a:buFontTx/>
              <a:buChar char="•"/>
            </a:pPr>
            <a:r>
              <a:rPr lang="en-US" sz="1400" smtClean="0">
                <a:ea typeface="ＭＳ Ｐゴシック" pitchFamily="-109" charset="-128"/>
              </a:rPr>
              <a:t>Specific users are users of Taverna software, in use by life sciences researchers</a:t>
            </a:r>
          </a:p>
          <a:p>
            <a:pPr>
              <a:buFontTx/>
              <a:buChar char="•"/>
            </a:pPr>
            <a:r>
              <a:rPr lang="en-US" sz="1400" smtClean="0">
                <a:ea typeface="ＭＳ Ｐゴシック" pitchFamily="-109" charset="-128"/>
              </a:rPr>
              <a:t>Scientists exchange </a:t>
            </a:r>
            <a:r>
              <a:rPr lang="en-US" sz="1400" i="1" smtClean="0">
                <a:ea typeface="ＭＳ Ｐゴシック" pitchFamily="-109" charset="-128"/>
              </a:rPr>
              <a:t>methods</a:t>
            </a:r>
            <a:r>
              <a:rPr lang="en-US" sz="1400" smtClean="0">
                <a:ea typeface="ＭＳ Ｐゴシック" pitchFamily="-109" charset="-128"/>
              </a:rPr>
              <a:t>, rather than data</a:t>
            </a:r>
          </a:p>
          <a:p>
            <a:pPr>
              <a:buFontTx/>
              <a:buChar char="•"/>
            </a:pPr>
            <a:r>
              <a:rPr lang="en-US" sz="1400" smtClean="0">
                <a:ea typeface="ＭＳ Ｐゴシック" pitchFamily="-109" charset="-128"/>
              </a:rPr>
              <a:t>They also can share powerpoint slides and data logs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570D5E0-E997-423F-83AA-48DE1383AD3E}" type="slidenum">
              <a:rPr lang="en-US" smtClean="0"/>
              <a:pPr/>
              <a:t>6</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385763" y="4419600"/>
            <a:ext cx="6400800" cy="4500563"/>
          </a:xfrm>
          <a:noFill/>
          <a:ln/>
        </p:spPr>
        <p:txBody>
          <a:bodyPr/>
          <a:lstStyle/>
          <a:p>
            <a:r>
              <a:rPr lang="en-US" sz="1400" smtClean="0">
                <a:ea typeface="ＭＳ Ｐゴシック" pitchFamily="-109" charset="-128"/>
              </a:rPr>
              <a:t>VRE for the Study of documents and manuscripts at Oxford </a:t>
            </a:r>
          </a:p>
          <a:p>
            <a:endParaRPr lang="en-US" sz="1400" smtClean="0">
              <a:ea typeface="ＭＳ Ｐゴシック" pitchFamily="-109" charset="-128"/>
            </a:endParaRPr>
          </a:p>
          <a:p>
            <a:pPr>
              <a:buFontTx/>
              <a:buChar char="•"/>
            </a:pPr>
            <a:r>
              <a:rPr lang="en-US" sz="1400" smtClean="0">
                <a:ea typeface="ＭＳ Ｐゴシック" pitchFamily="-109" charset="-128"/>
              </a:rPr>
              <a:t>A personalized and collaborative workspace for working with digital images of papyri and other ancient manuscripts </a:t>
            </a:r>
          </a:p>
          <a:p>
            <a:pPr>
              <a:buFontTx/>
              <a:buChar char="•"/>
            </a:pPr>
            <a:r>
              <a:rPr lang="en-US" sz="1400" smtClean="0">
                <a:ea typeface="ＭＳ Ｐゴシック" pitchFamily="-109" charset="-128"/>
              </a:rPr>
              <a:t>Includes the capacity to </a:t>
            </a:r>
          </a:p>
          <a:p>
            <a:pPr lvl="1">
              <a:buFontTx/>
              <a:buChar char="•"/>
            </a:pPr>
            <a:r>
              <a:rPr lang="en-US" sz="1400" smtClean="0">
                <a:ea typeface="ＭＳ Ｐゴシック" pitchFamily="-109" charset="-128"/>
              </a:rPr>
              <a:t>annotate, </a:t>
            </a:r>
          </a:p>
          <a:p>
            <a:pPr lvl="1">
              <a:buFontTx/>
              <a:buChar char="•"/>
            </a:pPr>
            <a:r>
              <a:rPr lang="en-US" sz="1400" smtClean="0">
                <a:ea typeface="ＭＳ Ｐゴシック" pitchFamily="-109" charset="-128"/>
              </a:rPr>
              <a:t>search language reference tools (gazetteers, dictionaries, lexographies), and </a:t>
            </a:r>
          </a:p>
          <a:p>
            <a:pPr lvl="1">
              <a:buFontTx/>
              <a:buChar char="•"/>
            </a:pPr>
            <a:r>
              <a:rPr lang="en-US" sz="1400" smtClean="0">
                <a:ea typeface="ＭＳ Ｐゴシック" pitchFamily="-109" charset="-128"/>
              </a:rPr>
              <a:t>compare other manuscript sources. </a:t>
            </a:r>
          </a:p>
          <a:p>
            <a:pPr>
              <a:buFontTx/>
              <a:buChar char="•"/>
            </a:pPr>
            <a:r>
              <a:rPr lang="en-US" sz="1400" smtClean="0">
                <a:ea typeface="ＭＳ Ｐゴシック" pitchFamily="-109" charset="-128"/>
              </a:rPr>
              <a:t>Designed for a small community of specialists, who are digitizing, analyzing, and transcribing ancient documents. </a:t>
            </a:r>
          </a:p>
          <a:p>
            <a:pPr>
              <a:buFontTx/>
              <a:buChar char="•"/>
            </a:pPr>
            <a:r>
              <a:rPr lang="en-US" sz="1400" smtClean="0">
                <a:ea typeface="ＭＳ Ｐゴシック" pitchFamily="-109" charset="-128"/>
              </a:rPr>
              <a:t>The version includes the ability to share annotated documents among dispersed scholars. </a:t>
            </a:r>
          </a:p>
          <a:p>
            <a:pPr>
              <a:buFontTx/>
              <a:buChar char="•"/>
            </a:pPr>
            <a:r>
              <a:rPr lang="en-US" sz="1400" smtClean="0">
                <a:ea typeface="ＭＳ Ｐゴシック" pitchFamily="-109" charset="-128"/>
              </a:rPr>
              <a:t>VERY SPECIFIC TO THE DISCIPLINE.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3763452D-CC79-4A8E-806D-89810E8CFE56}" type="slidenum">
              <a:rPr lang="en-US" smtClean="0"/>
              <a:pPr/>
              <a:t>7</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309563" y="4419600"/>
            <a:ext cx="6324600" cy="4424363"/>
          </a:xfrm>
          <a:noFill/>
          <a:ln/>
        </p:spPr>
        <p:txBody>
          <a:bodyPr/>
          <a:lstStyle/>
          <a:p>
            <a:r>
              <a:rPr lang="en-US" sz="1400" smtClean="0">
                <a:ea typeface="ＭＳ Ｐゴシック" pitchFamily="-109" charset="-128"/>
              </a:rPr>
              <a:t>Virtual Environments for Research in Archaeology (VERA) project, University of Reading</a:t>
            </a:r>
          </a:p>
          <a:p>
            <a:endParaRPr lang="en-US" sz="1400" smtClean="0">
              <a:ea typeface="ＭＳ Ｐゴシック" pitchFamily="-109" charset="-128"/>
            </a:endParaRPr>
          </a:p>
          <a:p>
            <a:pPr>
              <a:buFontTx/>
              <a:buChar char="•"/>
            </a:pPr>
            <a:r>
              <a:rPr lang="en-US" sz="1400" smtClean="0">
                <a:ea typeface="ＭＳ Ｐゴシック" pitchFamily="-109" charset="-128"/>
              </a:rPr>
              <a:t>Builds on prior JISC project: “Silchester Roman Town” a research and training expedition to the archaeological site</a:t>
            </a:r>
          </a:p>
          <a:p>
            <a:pPr>
              <a:buFontTx/>
              <a:buChar char="•"/>
            </a:pPr>
            <a:r>
              <a:rPr lang="en-US" sz="1400" smtClean="0">
                <a:ea typeface="ＭＳ Ｐゴシック" pitchFamily="-109" charset="-128"/>
              </a:rPr>
              <a:t>VERA project is embedding IT into the archaeological research process</a:t>
            </a:r>
          </a:p>
          <a:p>
            <a:pPr>
              <a:buFontTx/>
              <a:buChar char="•"/>
            </a:pPr>
            <a:r>
              <a:rPr lang="en-US" sz="1400" smtClean="0">
                <a:ea typeface="ＭＳ Ｐゴシック" pitchFamily="-109" charset="-128"/>
              </a:rPr>
              <a:t>Provides training and digital devices for the on-site recording of finds at the dig</a:t>
            </a:r>
          </a:p>
          <a:p>
            <a:pPr>
              <a:buFontTx/>
              <a:buChar char="•"/>
            </a:pPr>
            <a:r>
              <a:rPr lang="en-US" sz="1400" smtClean="0">
                <a:ea typeface="ＭＳ Ｐゴシック" pitchFamily="-109" charset="-128"/>
              </a:rPr>
              <a:t>All finds are thus brought into a database, with coordinates and metadata for immediate study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DD28814-D1A0-44C8-80E8-6E06EF3F1499}" type="slidenum">
              <a:rPr lang="en-US" smtClean="0"/>
              <a:pPr/>
              <a:t>8</a:t>
            </a:fld>
            <a:endParaRPr lang="en-US" smtClean="0"/>
          </a:p>
        </p:txBody>
      </p:sp>
      <p:sp>
        <p:nvSpPr>
          <p:cNvPr id="46083" name="Slide Image Placeholder 1"/>
          <p:cNvSpPr>
            <a:spLocks noGrp="1" noRot="1" noChangeAspect="1" noTextEdit="1"/>
          </p:cNvSpPr>
          <p:nvPr>
            <p:ph type="sldImg"/>
          </p:nvPr>
        </p:nvSpPr>
        <p:spPr>
          <a:ln/>
        </p:spPr>
      </p:sp>
      <p:sp>
        <p:nvSpPr>
          <p:cNvPr id="46084" name="Notes Placeholder 2"/>
          <p:cNvSpPr>
            <a:spLocks noGrp="1"/>
          </p:cNvSpPr>
          <p:nvPr>
            <p:ph type="body" idx="1"/>
          </p:nvPr>
        </p:nvSpPr>
        <p:spPr>
          <a:noFill/>
          <a:ln/>
        </p:spPr>
        <p:txBody>
          <a:bodyPr/>
          <a:lstStyle/>
          <a:p>
            <a:r>
              <a:rPr lang="en-US" sz="1400" smtClean="0">
                <a:ea typeface="ＭＳ Ｐゴシック" pitchFamily="-109" charset="-128"/>
              </a:rPr>
              <a:t>Most of the project managers believed that scholars in the science disciplines were more apt to already be using some type of digital repository and VRE systems.  They believed those in other disciplines were less inclined to be involved in these activities.  They needed more encouragement and evidence that involvement will benefit them.</a:t>
            </a:r>
          </a:p>
        </p:txBody>
      </p:sp>
      <p:sp>
        <p:nvSpPr>
          <p:cNvPr id="46085"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4C5FA6C1-ABF0-41BD-A876-C80CEAE82D07}" type="slidenum">
              <a:rPr lang="en-US" sz="1200" b="0">
                <a:solidFill>
                  <a:schemeClr val="tx1"/>
                </a:solidFill>
                <a:latin typeface="Arial" charset="0"/>
              </a:rPr>
              <a:pPr algn="r"/>
              <a:t>8</a:t>
            </a:fld>
            <a:endParaRPr lang="en-US" sz="1200" b="0">
              <a:solidFill>
                <a:schemeClr val="tx1"/>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A338D10-D616-46F7-BA42-0BC0663F7676}" type="slidenum">
              <a:rPr lang="en-US" smtClean="0"/>
              <a:pPr/>
              <a:t>9</a:t>
            </a:fld>
            <a:endParaRPr lang="en-US" smtClean="0"/>
          </a:p>
        </p:txBody>
      </p:sp>
      <p:sp>
        <p:nvSpPr>
          <p:cNvPr id="47107" name="Slide Image Placeholder 1"/>
          <p:cNvSpPr>
            <a:spLocks noGrp="1" noRot="1" noChangeAspect="1" noTextEdit="1"/>
          </p:cNvSpPr>
          <p:nvPr>
            <p:ph type="sldImg"/>
          </p:nvPr>
        </p:nvSpPr>
        <p:spPr>
          <a:ln/>
        </p:spPr>
      </p:sp>
      <p:sp>
        <p:nvSpPr>
          <p:cNvPr id="47108" name="Notes Placeholder 2"/>
          <p:cNvSpPr>
            <a:spLocks noGrp="1"/>
          </p:cNvSpPr>
          <p:nvPr>
            <p:ph type="body" idx="1"/>
          </p:nvPr>
        </p:nvSpPr>
        <p:spPr>
          <a:noFill/>
          <a:ln/>
        </p:spPr>
        <p:txBody>
          <a:bodyPr/>
          <a:lstStyle/>
          <a:p>
            <a:r>
              <a:rPr lang="en-US" sz="1400" smtClean="0">
                <a:ea typeface="ＭＳ Ｐゴシック" pitchFamily="-109" charset="-128"/>
              </a:rPr>
              <a:t>There were several major themes expressed.  The scholars’ attitudes toward adoption and integration of VREs and digital repositories into their workflows will likely vary by age, discipline and years of experience.</a:t>
            </a:r>
          </a:p>
        </p:txBody>
      </p:sp>
      <p:sp>
        <p:nvSpPr>
          <p:cNvPr id="47109"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a:fld id="{43F260F6-367F-4C59-B271-0EBE3D60244C}" type="slidenum">
              <a:rPr lang="en-US" sz="1200" b="0">
                <a:solidFill>
                  <a:schemeClr val="tx1"/>
                </a:solidFill>
                <a:latin typeface="Arial" charset="0"/>
              </a:rPr>
              <a:pPr algn="r"/>
              <a:t>9</a:t>
            </a:fld>
            <a:endParaRPr lang="en-US" sz="1200" b="0">
              <a:solidFill>
                <a:schemeClr val="tx1"/>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0" y="76200"/>
            <a:ext cx="9144000" cy="2986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latin typeface="Verdana" charset="0"/>
              <a:ea typeface="+mn-ea"/>
            </a:endParaRPr>
          </a:p>
        </p:txBody>
      </p:sp>
      <p:sp>
        <p:nvSpPr>
          <p:cNvPr id="5" name="Oval 9"/>
          <p:cNvSpPr>
            <a:spLocks noChangeArrowheads="1"/>
          </p:cNvSpPr>
          <p:nvPr/>
        </p:nvSpPr>
        <p:spPr bwMode="auto">
          <a:xfrm>
            <a:off x="5711825" y="0"/>
            <a:ext cx="2425700" cy="2425700"/>
          </a:xfrm>
          <a:prstGeom prst="ellipse">
            <a:avLst/>
          </a:prstGeom>
          <a:solidFill>
            <a:schemeClr val="bg1">
              <a:alpha val="7001"/>
            </a:schemeClr>
          </a:solidFill>
          <a:ln w="9525">
            <a:noFill/>
            <a:round/>
            <a:headEnd/>
            <a:tailEnd/>
          </a:ln>
          <a:effectLst/>
        </p:spPr>
        <p:txBody>
          <a:bodyPr wrap="none" anchor="ctr"/>
          <a:lstStyle/>
          <a:p>
            <a:pPr>
              <a:defRPr/>
            </a:pPr>
            <a:endParaRPr lang="en-US">
              <a:latin typeface="Verdana" charset="0"/>
              <a:ea typeface="+mn-ea"/>
            </a:endParaRPr>
          </a:p>
        </p:txBody>
      </p:sp>
      <p:sp>
        <p:nvSpPr>
          <p:cNvPr id="6" name="Oval 10"/>
          <p:cNvSpPr>
            <a:spLocks noChangeArrowheads="1"/>
          </p:cNvSpPr>
          <p:nvPr/>
        </p:nvSpPr>
        <p:spPr bwMode="auto">
          <a:xfrm>
            <a:off x="7567613" y="998538"/>
            <a:ext cx="1711325" cy="1711325"/>
          </a:xfrm>
          <a:prstGeom prst="ellipse">
            <a:avLst/>
          </a:prstGeom>
          <a:solidFill>
            <a:schemeClr val="bg1">
              <a:alpha val="14999"/>
            </a:schemeClr>
          </a:solidFill>
          <a:ln w="9525">
            <a:noFill/>
            <a:round/>
            <a:headEnd/>
            <a:tailEnd/>
          </a:ln>
          <a:effectLst/>
        </p:spPr>
        <p:txBody>
          <a:bodyPr wrap="none" anchor="ctr"/>
          <a:lstStyle/>
          <a:p>
            <a:pPr>
              <a:defRPr/>
            </a:pPr>
            <a:endParaRPr lang="en-US">
              <a:latin typeface="Verdana" charset="0"/>
              <a:ea typeface="+mn-ea"/>
            </a:endParaRPr>
          </a:p>
        </p:txBody>
      </p:sp>
      <p:sp>
        <p:nvSpPr>
          <p:cNvPr id="7" name="Oval 11"/>
          <p:cNvSpPr>
            <a:spLocks noChangeArrowheads="1"/>
          </p:cNvSpPr>
          <p:nvPr/>
        </p:nvSpPr>
        <p:spPr bwMode="auto">
          <a:xfrm>
            <a:off x="6997700" y="2139950"/>
            <a:ext cx="1139825" cy="1139825"/>
          </a:xfrm>
          <a:prstGeom prst="ellipse">
            <a:avLst/>
          </a:prstGeom>
          <a:solidFill>
            <a:schemeClr val="bg1">
              <a:alpha val="20000"/>
            </a:schemeClr>
          </a:solidFill>
          <a:ln w="9525">
            <a:noFill/>
            <a:round/>
            <a:headEnd/>
            <a:tailEnd/>
          </a:ln>
          <a:effectLst/>
        </p:spPr>
        <p:txBody>
          <a:bodyPr wrap="none" anchor="ctr"/>
          <a:lstStyle/>
          <a:p>
            <a:pPr>
              <a:defRPr/>
            </a:pPr>
            <a:endParaRPr lang="en-US">
              <a:latin typeface="Verdana" charset="0"/>
              <a:ea typeface="+mn-ea"/>
            </a:endParaRPr>
          </a:p>
        </p:txBody>
      </p:sp>
      <p:pic>
        <p:nvPicPr>
          <p:cNvPr id="8" name="Picture 14" descr="logo with tag"/>
          <p:cNvPicPr>
            <a:picLocks noChangeAspect="1" noChangeArrowheads="1"/>
          </p:cNvPicPr>
          <p:nvPr/>
        </p:nvPicPr>
        <p:blipFill>
          <a:blip r:embed="rId2"/>
          <a:srcRect/>
          <a:stretch>
            <a:fillRect/>
          </a:stretch>
        </p:blipFill>
        <p:spPr bwMode="auto">
          <a:xfrm>
            <a:off x="152400" y="5849938"/>
            <a:ext cx="3138488" cy="854075"/>
          </a:xfrm>
          <a:prstGeom prst="rect">
            <a:avLst/>
          </a:prstGeom>
          <a:noFill/>
          <a:ln w="9525">
            <a:noFill/>
            <a:miter lim="800000"/>
            <a:headEnd/>
            <a:tailEnd/>
          </a:ln>
        </p:spPr>
      </p:pic>
      <p:pic>
        <p:nvPicPr>
          <p:cNvPr id="9" name="Picture 15" descr="lite border top"/>
          <p:cNvPicPr>
            <a:picLocks noChangeAspect="1" noChangeArrowheads="1"/>
          </p:cNvPicPr>
          <p:nvPr/>
        </p:nvPicPr>
        <p:blipFill>
          <a:blip r:embed="rId3"/>
          <a:srcRect/>
          <a:stretch>
            <a:fillRect/>
          </a:stretch>
        </p:blipFill>
        <p:spPr bwMode="auto">
          <a:xfrm>
            <a:off x="0" y="0"/>
            <a:ext cx="9144000" cy="142875"/>
          </a:xfrm>
          <a:prstGeom prst="rect">
            <a:avLst/>
          </a:prstGeom>
          <a:noFill/>
          <a:ln w="9525">
            <a:noFill/>
            <a:miter lim="800000"/>
            <a:headEnd/>
            <a:tailEnd/>
          </a:ln>
        </p:spPr>
      </p:pic>
      <p:pic>
        <p:nvPicPr>
          <p:cNvPr id="10" name="Picture 16" descr="lite border bottom"/>
          <p:cNvPicPr>
            <a:picLocks noChangeAspect="1" noChangeArrowheads="1"/>
          </p:cNvPicPr>
          <p:nvPr/>
        </p:nvPicPr>
        <p:blipFill>
          <a:blip r:embed="rId4"/>
          <a:srcRect/>
          <a:stretch>
            <a:fillRect/>
          </a:stretch>
        </p:blipFill>
        <p:spPr bwMode="auto">
          <a:xfrm>
            <a:off x="0" y="6715125"/>
            <a:ext cx="9144000" cy="142875"/>
          </a:xfrm>
          <a:prstGeom prst="rect">
            <a:avLst/>
          </a:prstGeom>
          <a:noFill/>
          <a:ln w="9525">
            <a:noFill/>
            <a:miter lim="800000"/>
            <a:headEnd/>
            <a:tailEnd/>
          </a:ln>
        </p:spPr>
      </p:pic>
      <p:pic>
        <p:nvPicPr>
          <p:cNvPr id="11" name="Picture 17" descr="lite border left"/>
          <p:cNvPicPr>
            <a:picLocks noChangeAspect="1" noChangeArrowheads="1"/>
          </p:cNvPicPr>
          <p:nvPr/>
        </p:nvPicPr>
        <p:blipFill>
          <a:blip r:embed="rId5"/>
          <a:srcRect/>
          <a:stretch>
            <a:fillRect/>
          </a:stretch>
        </p:blipFill>
        <p:spPr bwMode="auto">
          <a:xfrm>
            <a:off x="0" y="0"/>
            <a:ext cx="446088" cy="6858000"/>
          </a:xfrm>
          <a:prstGeom prst="rect">
            <a:avLst/>
          </a:prstGeom>
          <a:noFill/>
          <a:ln w="9525">
            <a:noFill/>
            <a:miter lim="800000"/>
            <a:headEnd/>
            <a:tailEnd/>
          </a:ln>
        </p:spPr>
      </p:pic>
      <p:pic>
        <p:nvPicPr>
          <p:cNvPr id="12" name="Picture 18" descr="lite border right"/>
          <p:cNvPicPr>
            <a:picLocks noChangeAspect="1" noChangeArrowheads="1"/>
          </p:cNvPicPr>
          <p:nvPr/>
        </p:nvPicPr>
        <p:blipFill>
          <a:blip r:embed="rId6"/>
          <a:srcRect/>
          <a:stretch>
            <a:fillRect/>
          </a:stretch>
        </p:blipFill>
        <p:spPr bwMode="auto">
          <a:xfrm>
            <a:off x="8697913" y="0"/>
            <a:ext cx="446087" cy="6858000"/>
          </a:xfrm>
          <a:prstGeom prst="rect">
            <a:avLst/>
          </a:prstGeom>
          <a:noFill/>
          <a:ln w="9525">
            <a:noFill/>
            <a:miter lim="800000"/>
            <a:headEnd/>
            <a:tailEnd/>
          </a:ln>
        </p:spPr>
      </p:pic>
      <p:sp>
        <p:nvSpPr>
          <p:cNvPr id="8204" name="Rectangle 12"/>
          <p:cNvSpPr>
            <a:spLocks noGrp="1" noChangeArrowheads="1"/>
          </p:cNvSpPr>
          <p:nvPr>
            <p:ph type="ctrTitle"/>
          </p:nvPr>
        </p:nvSpPr>
        <p:spPr>
          <a:xfrm>
            <a:off x="3573463" y="1141413"/>
            <a:ext cx="4808537" cy="1751012"/>
          </a:xfrm>
        </p:spPr>
        <p:txBody>
          <a:bodyPr lIns="0" rIns="0" anchor="b"/>
          <a:lstStyle>
            <a:lvl1pPr>
              <a:defRPr sz="4000"/>
            </a:lvl1pPr>
          </a:lstStyle>
          <a:p>
            <a:r>
              <a:rPr lang="en-US"/>
              <a:t>Click to edit Master title style</a:t>
            </a:r>
          </a:p>
        </p:txBody>
      </p:sp>
      <p:sp>
        <p:nvSpPr>
          <p:cNvPr id="8205" name="Rectangle 13"/>
          <p:cNvSpPr>
            <a:spLocks noGrp="1" noChangeArrowheads="1"/>
          </p:cNvSpPr>
          <p:nvPr>
            <p:ph type="subTitle" idx="1"/>
          </p:nvPr>
        </p:nvSpPr>
        <p:spPr>
          <a:xfrm>
            <a:off x="3573463" y="3632200"/>
            <a:ext cx="4198937" cy="1930400"/>
          </a:xfrm>
        </p:spPr>
        <p:txBody>
          <a:bodyPr tIns="45720" bIns="45720"/>
          <a:lstStyle>
            <a:lvl1pPr marL="0" indent="0">
              <a:buFontTx/>
              <a:buNone/>
              <a:defRPr sz="2000"/>
            </a:lvl1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26200" y="147638"/>
            <a:ext cx="1997075" cy="59912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34975" y="147638"/>
            <a:ext cx="5838825" cy="59912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4975" y="147638"/>
            <a:ext cx="6989763" cy="1284287"/>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720725" y="1936750"/>
            <a:ext cx="3775075" cy="420211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720725"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88" name="Rectangle 20"/>
          <p:cNvSpPr>
            <a:spLocks noChangeArrowheads="1"/>
          </p:cNvSpPr>
          <p:nvPr/>
        </p:nvSpPr>
        <p:spPr bwMode="auto">
          <a:xfrm>
            <a:off x="0" y="0"/>
            <a:ext cx="9144000" cy="1431925"/>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latin typeface="Verdana" charset="0"/>
              <a:ea typeface="+mn-ea"/>
            </a:endParaRPr>
          </a:p>
        </p:txBody>
      </p:sp>
      <p:sp>
        <p:nvSpPr>
          <p:cNvPr id="7189" name="Rectangle 21"/>
          <p:cNvSpPr>
            <a:spLocks noGrp="1" noChangeArrowheads="1"/>
          </p:cNvSpPr>
          <p:nvPr>
            <p:ph type="title"/>
          </p:nvPr>
        </p:nvSpPr>
        <p:spPr bwMode="auto">
          <a:xfrm>
            <a:off x="434975" y="147638"/>
            <a:ext cx="6989763" cy="1284287"/>
          </a:xfrm>
          <a:prstGeom prst="rect">
            <a:avLst/>
          </a:prstGeom>
          <a:noFill/>
          <a:ln w="9525">
            <a:noFill/>
            <a:miter lim="800000"/>
            <a:headEnd/>
            <a:tailEnd/>
          </a:ln>
          <a:effectLst>
            <a:outerShdw blurRad="63500" dist="38099" dir="2700000" algn="ctr" rotWithShape="0">
              <a:srgbClr val="144A6F">
                <a:alpha val="74997"/>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720725" y="1936750"/>
            <a:ext cx="7702550" cy="42021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23" descr="logo white small"/>
          <p:cNvPicPr>
            <a:picLocks noChangeAspect="1" noChangeArrowheads="1"/>
          </p:cNvPicPr>
          <p:nvPr/>
        </p:nvPicPr>
        <p:blipFill>
          <a:blip r:embed="rId14"/>
          <a:srcRect/>
          <a:stretch>
            <a:fillRect/>
          </a:stretch>
        </p:blipFill>
        <p:spPr bwMode="auto">
          <a:xfrm>
            <a:off x="7686675" y="628650"/>
            <a:ext cx="996950" cy="374650"/>
          </a:xfrm>
          <a:prstGeom prst="rect">
            <a:avLst/>
          </a:prstGeom>
          <a:noFill/>
          <a:ln w="9525">
            <a:noFill/>
            <a:miter lim="800000"/>
            <a:headEnd/>
            <a:tailEnd/>
          </a:ln>
        </p:spPr>
      </p:pic>
      <p:pic>
        <p:nvPicPr>
          <p:cNvPr id="1030" name="Picture 24" descr="lite border top"/>
          <p:cNvPicPr>
            <a:picLocks noChangeAspect="1" noChangeArrowheads="1"/>
          </p:cNvPicPr>
          <p:nvPr/>
        </p:nvPicPr>
        <p:blipFill>
          <a:blip r:embed="rId15"/>
          <a:srcRect/>
          <a:stretch>
            <a:fillRect/>
          </a:stretch>
        </p:blipFill>
        <p:spPr bwMode="auto">
          <a:xfrm>
            <a:off x="0" y="0"/>
            <a:ext cx="9144000" cy="142875"/>
          </a:xfrm>
          <a:prstGeom prst="rect">
            <a:avLst/>
          </a:prstGeom>
          <a:noFill/>
          <a:ln w="9525">
            <a:noFill/>
            <a:miter lim="800000"/>
            <a:headEnd/>
            <a:tailEnd/>
          </a:ln>
        </p:spPr>
      </p:pic>
      <p:pic>
        <p:nvPicPr>
          <p:cNvPr id="1031" name="Picture 25" descr="lite border bottom"/>
          <p:cNvPicPr>
            <a:picLocks noChangeAspect="1" noChangeArrowheads="1"/>
          </p:cNvPicPr>
          <p:nvPr/>
        </p:nvPicPr>
        <p:blipFill>
          <a:blip r:embed="rId16"/>
          <a:srcRect/>
          <a:stretch>
            <a:fillRect/>
          </a:stretch>
        </p:blipFill>
        <p:spPr bwMode="auto">
          <a:xfrm>
            <a:off x="0" y="6715125"/>
            <a:ext cx="9144000" cy="142875"/>
          </a:xfrm>
          <a:prstGeom prst="rect">
            <a:avLst/>
          </a:prstGeom>
          <a:noFill/>
          <a:ln w="9525">
            <a:noFill/>
            <a:miter lim="800000"/>
            <a:headEnd/>
            <a:tailEnd/>
          </a:ln>
        </p:spPr>
      </p:pic>
      <p:pic>
        <p:nvPicPr>
          <p:cNvPr id="1032" name="Picture 26" descr="lite border left"/>
          <p:cNvPicPr>
            <a:picLocks noChangeAspect="1" noChangeArrowheads="1"/>
          </p:cNvPicPr>
          <p:nvPr/>
        </p:nvPicPr>
        <p:blipFill>
          <a:blip r:embed="rId17"/>
          <a:srcRect/>
          <a:stretch>
            <a:fillRect/>
          </a:stretch>
        </p:blipFill>
        <p:spPr bwMode="auto">
          <a:xfrm>
            <a:off x="0" y="0"/>
            <a:ext cx="446088" cy="6858000"/>
          </a:xfrm>
          <a:prstGeom prst="rect">
            <a:avLst/>
          </a:prstGeom>
          <a:noFill/>
          <a:ln w="9525">
            <a:noFill/>
            <a:miter lim="800000"/>
            <a:headEnd/>
            <a:tailEnd/>
          </a:ln>
        </p:spPr>
      </p:pic>
      <p:pic>
        <p:nvPicPr>
          <p:cNvPr id="1033" name="Picture 27" descr="lite border right"/>
          <p:cNvPicPr>
            <a:picLocks noChangeAspect="1" noChangeArrowheads="1"/>
          </p:cNvPicPr>
          <p:nvPr/>
        </p:nvPicPr>
        <p:blipFill>
          <a:blip r:embed="rId18"/>
          <a:srcRect/>
          <a:stretch>
            <a:fillRect/>
          </a:stretch>
        </p:blipFill>
        <p:spPr bwMode="auto">
          <a:xfrm>
            <a:off x="8697913" y="0"/>
            <a:ext cx="446087"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8"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transition/>
  <p:hf sldNum="0" hdr="0" dt="0"/>
  <p:txStyles>
    <p:titleStyle>
      <a:lvl1pPr algn="l" rtl="0" eaLnBrk="0" fontAlgn="base" hangingPunct="0">
        <a:spcBef>
          <a:spcPct val="0"/>
        </a:spcBef>
        <a:spcAft>
          <a:spcPct val="0"/>
        </a:spcAft>
        <a:defRPr sz="28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1"/>
          </a:solidFill>
          <a:latin typeface="Trebuchet MS" charset="0"/>
          <a:ea typeface="ＭＳ Ｐゴシック" charset="-128"/>
          <a:cs typeface="ＭＳ Ｐゴシック" charset="-128"/>
        </a:defRPr>
      </a:lvl2pPr>
      <a:lvl3pPr algn="l" rtl="0" eaLnBrk="0" fontAlgn="base" hangingPunct="0">
        <a:spcBef>
          <a:spcPct val="0"/>
        </a:spcBef>
        <a:spcAft>
          <a:spcPct val="0"/>
        </a:spcAft>
        <a:defRPr sz="2800" b="1">
          <a:solidFill>
            <a:schemeClr val="bg1"/>
          </a:solidFill>
          <a:latin typeface="Trebuchet MS" charset="0"/>
          <a:ea typeface="ＭＳ Ｐゴシック" charset="-128"/>
          <a:cs typeface="ＭＳ Ｐゴシック" charset="-128"/>
        </a:defRPr>
      </a:lvl3pPr>
      <a:lvl4pPr algn="l" rtl="0" eaLnBrk="0" fontAlgn="base" hangingPunct="0">
        <a:spcBef>
          <a:spcPct val="0"/>
        </a:spcBef>
        <a:spcAft>
          <a:spcPct val="0"/>
        </a:spcAft>
        <a:defRPr sz="2800" b="1">
          <a:solidFill>
            <a:schemeClr val="bg1"/>
          </a:solidFill>
          <a:latin typeface="Trebuchet MS" charset="0"/>
          <a:ea typeface="ＭＳ Ｐゴシック" charset="-128"/>
          <a:cs typeface="ＭＳ Ｐゴシック" charset="-128"/>
        </a:defRPr>
      </a:lvl4pPr>
      <a:lvl5pPr algn="l" rtl="0" eaLnBrk="0" fontAlgn="base" hangingPunct="0">
        <a:spcBef>
          <a:spcPct val="0"/>
        </a:spcBef>
        <a:spcAft>
          <a:spcPct val="0"/>
        </a:spcAft>
        <a:defRPr sz="2800" b="1">
          <a:solidFill>
            <a:schemeClr val="bg1"/>
          </a:solidFill>
          <a:latin typeface="Trebuchet MS" charset="0"/>
          <a:ea typeface="ＭＳ Ｐゴシック" charset="-128"/>
          <a:cs typeface="ＭＳ Ｐゴシック" charset="-128"/>
        </a:defRPr>
      </a:lvl5pPr>
      <a:lvl6pPr marL="457200" algn="l" rtl="0" fontAlgn="base">
        <a:spcBef>
          <a:spcPct val="0"/>
        </a:spcBef>
        <a:spcAft>
          <a:spcPct val="0"/>
        </a:spcAft>
        <a:defRPr sz="2800" b="1">
          <a:solidFill>
            <a:schemeClr val="bg1"/>
          </a:solidFill>
          <a:latin typeface="Trebuchet MS" charset="0"/>
        </a:defRPr>
      </a:lvl6pPr>
      <a:lvl7pPr marL="914400" algn="l" rtl="0" fontAlgn="base">
        <a:spcBef>
          <a:spcPct val="0"/>
        </a:spcBef>
        <a:spcAft>
          <a:spcPct val="0"/>
        </a:spcAft>
        <a:defRPr sz="2800" b="1">
          <a:solidFill>
            <a:schemeClr val="bg1"/>
          </a:solidFill>
          <a:latin typeface="Trebuchet MS" charset="0"/>
        </a:defRPr>
      </a:lvl7pPr>
      <a:lvl8pPr marL="1371600" algn="l" rtl="0" fontAlgn="base">
        <a:spcBef>
          <a:spcPct val="0"/>
        </a:spcBef>
        <a:spcAft>
          <a:spcPct val="0"/>
        </a:spcAft>
        <a:defRPr sz="2800" b="1">
          <a:solidFill>
            <a:schemeClr val="bg1"/>
          </a:solidFill>
          <a:latin typeface="Trebuchet MS" charset="0"/>
        </a:defRPr>
      </a:lvl8pPr>
      <a:lvl9pPr marL="1828800" algn="l" rtl="0" fontAlgn="base">
        <a:spcBef>
          <a:spcPct val="0"/>
        </a:spcBef>
        <a:spcAft>
          <a:spcPct val="0"/>
        </a:spcAft>
        <a:defRPr sz="2800" b="1">
          <a:solidFill>
            <a:schemeClr val="bg1"/>
          </a:solidFill>
          <a:latin typeface="Trebuchet MS" charset="0"/>
        </a:defRPr>
      </a:lvl9pPr>
    </p:titleStyle>
    <p:bodyStyle>
      <a:lvl1pPr marL="342900" indent="-342900" algn="l" rtl="0" eaLnBrk="0" fontAlgn="base" hangingPunct="0">
        <a:spcBef>
          <a:spcPct val="20000"/>
        </a:spcBef>
        <a:spcAft>
          <a:spcPct val="0"/>
        </a:spcAft>
        <a:buClr>
          <a:schemeClr val="accent1"/>
        </a:buClr>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1"/>
        </a:buClr>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ctrTitle"/>
          </p:nvPr>
        </p:nvSpPr>
        <p:spPr/>
        <p:txBody>
          <a:bodyPr/>
          <a:lstStyle/>
          <a:p>
            <a:pPr>
              <a:defRPr/>
            </a:pPr>
            <a:r>
              <a:rPr lang="en-US" smtClean="0">
                <a:ea typeface="ＭＳ Ｐゴシック" pitchFamily="-109" charset="-128"/>
              </a:rPr>
              <a:t/>
            </a:r>
            <a:br>
              <a:rPr lang="en-US" smtClean="0">
                <a:ea typeface="ＭＳ Ｐゴシック" pitchFamily="-109" charset="-128"/>
              </a:rPr>
            </a:br>
            <a:r>
              <a:rPr lang="en-US" smtClean="0">
                <a:ea typeface="ＭＳ Ｐゴシック" pitchFamily="-109" charset="-128"/>
              </a:rPr>
              <a:t/>
            </a:r>
            <a:br>
              <a:rPr lang="en-US" smtClean="0">
                <a:ea typeface="ＭＳ Ｐゴシック" pitchFamily="-109" charset="-128"/>
              </a:rPr>
            </a:br>
            <a:r>
              <a:rPr lang="en-US" smtClean="0">
                <a:ea typeface="ＭＳ Ｐゴシック" pitchFamily="-109" charset="-128"/>
              </a:rPr>
              <a:t/>
            </a:r>
            <a:br>
              <a:rPr lang="en-US" smtClean="0">
                <a:ea typeface="ＭＳ Ｐゴシック" pitchFamily="-109" charset="-128"/>
              </a:rPr>
            </a:br>
            <a:endParaRPr lang="en-US" smtClean="0">
              <a:ea typeface="ＭＳ Ｐゴシック" pitchFamily="-109" charset="-128"/>
            </a:endParaRPr>
          </a:p>
        </p:txBody>
      </p:sp>
      <p:sp>
        <p:nvSpPr>
          <p:cNvPr id="3075" name="Rectangle 3"/>
          <p:cNvSpPr>
            <a:spLocks noGrp="1" noChangeArrowheads="1"/>
          </p:cNvSpPr>
          <p:nvPr>
            <p:ph type="subTitle" idx="1"/>
          </p:nvPr>
        </p:nvSpPr>
        <p:spPr>
          <a:xfrm>
            <a:off x="4648200" y="4495800"/>
            <a:ext cx="4198938" cy="1371600"/>
          </a:xfrm>
        </p:spPr>
        <p:txBody>
          <a:bodyPr/>
          <a:lstStyle/>
          <a:p>
            <a:pPr lvl="1" algn="r">
              <a:buFontTx/>
              <a:buNone/>
            </a:pPr>
            <a:r>
              <a:rPr lang="en-US" smtClean="0">
                <a:ea typeface="ＭＳ Ｐゴシック" pitchFamily="-109" charset="-128"/>
              </a:rPr>
              <a:t>Lynn Silipigni Connaway, Ph.D.</a:t>
            </a:r>
          </a:p>
          <a:p>
            <a:pPr lvl="1" algn="r">
              <a:buFontTx/>
              <a:buNone/>
            </a:pPr>
            <a:r>
              <a:rPr lang="en-US" smtClean="0">
                <a:ea typeface="ＭＳ Ｐゴシック" pitchFamily="-109" charset="-128"/>
              </a:rPr>
              <a:t>Senior Research Scientist</a:t>
            </a:r>
          </a:p>
          <a:p>
            <a:pPr lvl="1" algn="r">
              <a:buFontTx/>
              <a:buNone/>
            </a:pPr>
            <a:r>
              <a:rPr lang="en-US" smtClean="0">
                <a:ea typeface="ＭＳ Ｐゴシック" pitchFamily="-109" charset="-128"/>
              </a:rPr>
              <a:t>OCLC Research</a:t>
            </a:r>
          </a:p>
        </p:txBody>
      </p:sp>
      <p:sp>
        <p:nvSpPr>
          <p:cNvPr id="3076" name="Text Box 17"/>
          <p:cNvSpPr txBox="1">
            <a:spLocks noChangeArrowheads="1"/>
          </p:cNvSpPr>
          <p:nvPr/>
        </p:nvSpPr>
        <p:spPr bwMode="auto">
          <a:xfrm>
            <a:off x="533400" y="990600"/>
            <a:ext cx="8077200" cy="1190625"/>
          </a:xfrm>
          <a:prstGeom prst="rect">
            <a:avLst/>
          </a:prstGeom>
          <a:noFill/>
          <a:ln w="9525">
            <a:noFill/>
            <a:miter lim="800000"/>
            <a:headEnd/>
            <a:tailEnd/>
          </a:ln>
        </p:spPr>
        <p:txBody>
          <a:bodyPr anchor="ctr">
            <a:spAutoFit/>
          </a:bodyPr>
          <a:lstStyle/>
          <a:p>
            <a:pPr algn="ctr"/>
            <a:r>
              <a:rPr lang="en-US" sz="3600">
                <a:solidFill>
                  <a:schemeClr val="bg1"/>
                </a:solidFill>
                <a:latin typeface="Trebuchet MS" pitchFamily="34" charset="0"/>
              </a:rPr>
              <a:t>What are virtual researchers up to? VREs and their users</a:t>
            </a:r>
          </a:p>
        </p:txBody>
      </p:sp>
      <p:sp>
        <p:nvSpPr>
          <p:cNvPr id="3077" name="TextBox 5"/>
          <p:cNvSpPr txBox="1">
            <a:spLocks noChangeArrowheads="1"/>
          </p:cNvSpPr>
          <p:nvPr/>
        </p:nvSpPr>
        <p:spPr bwMode="auto">
          <a:xfrm>
            <a:off x="6096000" y="5943600"/>
            <a:ext cx="2819400" cy="708025"/>
          </a:xfrm>
          <a:prstGeom prst="rect">
            <a:avLst/>
          </a:prstGeom>
          <a:noFill/>
          <a:ln w="9525">
            <a:noFill/>
            <a:miter lim="800000"/>
            <a:headEnd/>
            <a:tailEnd/>
          </a:ln>
        </p:spPr>
        <p:txBody>
          <a:bodyPr>
            <a:spAutoFit/>
          </a:bodyPr>
          <a:lstStyle/>
          <a:p>
            <a:pPr algn="r"/>
            <a:r>
              <a:rPr lang="en-US" sz="1000"/>
              <a:t>Technology: At the Heart of Education and Research</a:t>
            </a:r>
          </a:p>
          <a:p>
            <a:pPr algn="r"/>
            <a:r>
              <a:rPr lang="en-US" sz="1000"/>
              <a:t>JISC Conference </a:t>
            </a:r>
          </a:p>
          <a:p>
            <a:pPr algn="r"/>
            <a:r>
              <a:rPr lang="en-US" sz="1000"/>
              <a:t>13 April 2010</a:t>
            </a:r>
          </a:p>
        </p:txBody>
      </p:sp>
      <p:pic>
        <p:nvPicPr>
          <p:cNvPr id="3082" name="Picture 10"/>
          <p:cNvPicPr>
            <a:picLocks noChangeAspect="1" noChangeArrowheads="1"/>
          </p:cNvPicPr>
          <p:nvPr/>
        </p:nvPicPr>
        <p:blipFill>
          <a:blip r:embed="rId3"/>
          <a:srcRect/>
          <a:stretch>
            <a:fillRect/>
          </a:stretch>
        </p:blipFill>
        <p:spPr bwMode="auto">
          <a:xfrm>
            <a:off x="685800" y="3429000"/>
            <a:ext cx="3001963" cy="2251075"/>
          </a:xfrm>
          <a:prstGeom prst="rect">
            <a:avLst/>
          </a:prstGeom>
          <a:ln>
            <a:noFill/>
          </a:ln>
          <a:effectLst>
            <a:outerShdw blurRad="292100" dist="139700" dir="2700000" algn="tl" rotWithShape="0">
              <a:srgbClr val="333333">
                <a:alpha val="65000"/>
              </a:srgbClr>
            </a:outerShdw>
          </a:effectLst>
        </p:spPr>
      </p:pic>
      <p:sp>
        <p:nvSpPr>
          <p:cNvPr id="3079" name="TextBox 6"/>
          <p:cNvSpPr txBox="1">
            <a:spLocks noChangeArrowheads="1"/>
          </p:cNvSpPr>
          <p:nvPr/>
        </p:nvSpPr>
        <p:spPr bwMode="auto">
          <a:xfrm>
            <a:off x="3886200" y="3276600"/>
            <a:ext cx="5105400" cy="1016000"/>
          </a:xfrm>
          <a:prstGeom prst="rect">
            <a:avLst/>
          </a:prstGeom>
          <a:noFill/>
          <a:ln w="9525">
            <a:noFill/>
            <a:miter lim="800000"/>
            <a:headEnd/>
            <a:tailEnd/>
          </a:ln>
        </p:spPr>
        <p:txBody>
          <a:bodyPr>
            <a:spAutoFit/>
          </a:bodyPr>
          <a:lstStyle/>
          <a:p>
            <a:pPr algn="ctr"/>
            <a:r>
              <a:rPr lang="en-US" sz="2000"/>
              <a:t>Meeting the Needs of Tomorrow’s Researchers: Messages for Institutions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09" charset="-128"/>
              </a:rPr>
              <a:t>Project Managers’ Perceptions</a:t>
            </a:r>
          </a:p>
        </p:txBody>
      </p:sp>
      <p:sp>
        <p:nvSpPr>
          <p:cNvPr id="12291" name="Text Placeholder 2"/>
          <p:cNvSpPr>
            <a:spLocks noGrp="1"/>
          </p:cNvSpPr>
          <p:nvPr>
            <p:ph type="body" sz="half" idx="1"/>
          </p:nvPr>
        </p:nvSpPr>
        <p:spPr>
          <a:xfrm>
            <a:off x="533400" y="1905000"/>
            <a:ext cx="3962400" cy="4495800"/>
          </a:xfrm>
        </p:spPr>
        <p:txBody>
          <a:bodyPr/>
          <a:lstStyle/>
          <a:p>
            <a:r>
              <a:rPr lang="en-US" smtClean="0">
                <a:ea typeface="ＭＳ Ｐゴシック" pitchFamily="-109" charset="-128"/>
              </a:rPr>
              <a:t>Critical factors</a:t>
            </a:r>
          </a:p>
          <a:p>
            <a:pPr lvl="1"/>
            <a:r>
              <a:rPr lang="en-US" smtClean="0">
                <a:ea typeface="ＭＳ Ｐゴシック" pitchFamily="-109" charset="-128"/>
              </a:rPr>
              <a:t>Ease of use </a:t>
            </a:r>
          </a:p>
          <a:p>
            <a:pPr lvl="1"/>
            <a:r>
              <a:rPr lang="en-US" smtClean="0">
                <a:ea typeface="ＭＳ Ｐゴシック" pitchFamily="-109" charset="-128"/>
              </a:rPr>
              <a:t>Embed into workflows</a:t>
            </a:r>
          </a:p>
          <a:p>
            <a:pPr lvl="1">
              <a:buFontTx/>
              <a:buNone/>
            </a:pPr>
            <a:endParaRPr lang="en-US" smtClean="0">
              <a:ea typeface="ＭＳ Ｐゴシック" pitchFamily="-109" charset="-128"/>
            </a:endParaRPr>
          </a:p>
          <a:p>
            <a:r>
              <a:rPr lang="en-US" smtClean="0">
                <a:ea typeface="ＭＳ Ｐゴシック" pitchFamily="-109" charset="-128"/>
              </a:rPr>
              <a:t>Difficult to accomplish</a:t>
            </a:r>
          </a:p>
          <a:p>
            <a:pPr>
              <a:buFontTx/>
              <a:buNone/>
            </a:pPr>
            <a:endParaRPr lang="en-US" smtClean="0">
              <a:ea typeface="ＭＳ Ｐゴシック" pitchFamily="-109" charset="-128"/>
            </a:endParaRPr>
          </a:p>
          <a:p>
            <a:r>
              <a:rPr lang="en-US" smtClean="0">
                <a:ea typeface="ＭＳ Ｐゴシック" pitchFamily="-109" charset="-128"/>
              </a:rPr>
              <a:t>Reluctant to use new technologies</a:t>
            </a:r>
          </a:p>
          <a:p>
            <a:pPr lvl="1"/>
            <a:r>
              <a:rPr lang="en-US" smtClean="0">
                <a:ea typeface="ＭＳ Ｐゴシック" pitchFamily="-109" charset="-128"/>
              </a:rPr>
              <a:t>Time consuming to learn</a:t>
            </a:r>
          </a:p>
          <a:p>
            <a:pPr lvl="1"/>
            <a:r>
              <a:rPr lang="en-US" smtClean="0">
                <a:ea typeface="ＭＳ Ｐゴシック" pitchFamily="-109" charset="-128"/>
              </a:rPr>
              <a:t>Do not know they exist</a:t>
            </a:r>
          </a:p>
        </p:txBody>
      </p:sp>
      <p:pic>
        <p:nvPicPr>
          <p:cNvPr id="12294" name="Picture 6"/>
          <p:cNvPicPr>
            <a:picLocks noChangeAspect="1" noChangeArrowheads="1"/>
          </p:cNvPicPr>
          <p:nvPr/>
        </p:nvPicPr>
        <p:blipFill>
          <a:blip r:embed="rId3"/>
          <a:srcRect l="12356" r="24318"/>
          <a:stretch>
            <a:fillRect/>
          </a:stretch>
        </p:blipFill>
        <p:spPr bwMode="auto">
          <a:xfrm>
            <a:off x="4724400" y="1905000"/>
            <a:ext cx="3911600" cy="4114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09" charset="-128"/>
              </a:rPr>
              <a:t>Project Managers’ Perceptions</a:t>
            </a:r>
          </a:p>
        </p:txBody>
      </p:sp>
      <p:sp>
        <p:nvSpPr>
          <p:cNvPr id="13315" name="Text Placeholder 2"/>
          <p:cNvSpPr>
            <a:spLocks noGrp="1"/>
          </p:cNvSpPr>
          <p:nvPr>
            <p:ph type="body" sz="half" idx="1"/>
          </p:nvPr>
        </p:nvSpPr>
        <p:spPr>
          <a:xfrm>
            <a:off x="533400" y="1828800"/>
            <a:ext cx="3962400" cy="3810000"/>
          </a:xfrm>
        </p:spPr>
        <p:txBody>
          <a:bodyPr/>
          <a:lstStyle/>
          <a:p>
            <a:endParaRPr lang="en-US" smtClean="0">
              <a:ea typeface="ＭＳ Ｐゴシック" pitchFamily="-109" charset="-128"/>
            </a:endParaRPr>
          </a:p>
          <a:p>
            <a:r>
              <a:rPr lang="en-US" smtClean="0">
                <a:ea typeface="ＭＳ Ｐゴシック" pitchFamily="-109" charset="-128"/>
              </a:rPr>
              <a:t>Concern about privacy</a:t>
            </a:r>
          </a:p>
          <a:p>
            <a:endParaRPr lang="en-US" smtClean="0">
              <a:ea typeface="ＭＳ Ｐゴシック" pitchFamily="-109" charset="-128"/>
            </a:endParaRPr>
          </a:p>
          <a:p>
            <a:r>
              <a:rPr lang="en-US" smtClean="0">
                <a:ea typeface="ＭＳ Ｐゴシック" pitchFamily="-109" charset="-128"/>
              </a:rPr>
              <a:t> Want to limit shared data</a:t>
            </a:r>
          </a:p>
          <a:p>
            <a:pPr lvl="1"/>
            <a:r>
              <a:rPr lang="en-US" smtClean="0">
                <a:ea typeface="ＭＳ Ｐゴシック" pitchFamily="-109" charset="-128"/>
              </a:rPr>
              <a:t>Different levels of access</a:t>
            </a:r>
          </a:p>
          <a:p>
            <a:endParaRPr lang="en-US" smtClean="0">
              <a:ea typeface="ＭＳ Ｐゴシック" pitchFamily="-109" charset="-128"/>
            </a:endParaRPr>
          </a:p>
          <a:p>
            <a:r>
              <a:rPr lang="en-US" smtClean="0">
                <a:ea typeface="ＭＳ Ｐゴシック" pitchFamily="-109" charset="-128"/>
              </a:rPr>
              <a:t>Need to create a safe environment for researchers</a:t>
            </a:r>
          </a:p>
        </p:txBody>
      </p:sp>
      <p:pic>
        <p:nvPicPr>
          <p:cNvPr id="25602" name="Picture 2" descr="\\oclc\data\OCLCResearch\Dublin\Home\disbrowk\My Documents\My Pictures\Microsoft Clip Organizer\j0387717.jpg"/>
          <p:cNvPicPr>
            <a:picLocks noGrp="1" noChangeAspect="1" noChangeArrowheads="1"/>
          </p:cNvPicPr>
          <p:nvPr>
            <p:ph sz="half" idx="2"/>
          </p:nvPr>
        </p:nvPicPr>
        <p:blipFill>
          <a:blip r:embed="rId3"/>
          <a:srcRect r="27083"/>
          <a:stretch>
            <a:fillRect/>
          </a:stretch>
        </p:blipFill>
        <p:spPr>
          <a:xfrm>
            <a:off x="4953000" y="2057400"/>
            <a:ext cx="3662363" cy="3581400"/>
          </a:xfrm>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09" charset="-128"/>
              </a:rPr>
              <a:t>Project Managers’ Perceptions</a:t>
            </a:r>
          </a:p>
        </p:txBody>
      </p:sp>
      <p:sp>
        <p:nvSpPr>
          <p:cNvPr id="14339" name="Text Placeholder 2"/>
          <p:cNvSpPr>
            <a:spLocks noGrp="1"/>
          </p:cNvSpPr>
          <p:nvPr>
            <p:ph type="body" sz="half" idx="1"/>
          </p:nvPr>
        </p:nvSpPr>
        <p:spPr>
          <a:xfrm>
            <a:off x="457200" y="2057400"/>
            <a:ext cx="3927475" cy="3581400"/>
          </a:xfrm>
        </p:spPr>
        <p:txBody>
          <a:bodyPr/>
          <a:lstStyle/>
          <a:p>
            <a:endParaRPr lang="en-US" smtClean="0">
              <a:ea typeface="ＭＳ Ｐゴシック" pitchFamily="-109" charset="-128"/>
            </a:endParaRPr>
          </a:p>
          <a:p>
            <a:r>
              <a:rPr lang="en-US" smtClean="0">
                <a:ea typeface="ＭＳ Ｐゴシック" pitchFamily="-109" charset="-128"/>
              </a:rPr>
              <a:t>Very little knowledge of repositories</a:t>
            </a:r>
          </a:p>
          <a:p>
            <a:endParaRPr lang="en-US" smtClean="0">
              <a:ea typeface="ＭＳ Ｐゴシック" pitchFamily="-109" charset="-128"/>
            </a:endParaRPr>
          </a:p>
          <a:p>
            <a:r>
              <a:rPr lang="en-US" smtClean="0">
                <a:ea typeface="ＭＳ Ｐゴシック" pitchFamily="-109" charset="-128"/>
              </a:rPr>
              <a:t>Need for advocacy, promotion, publicity and marketing</a:t>
            </a:r>
          </a:p>
          <a:p>
            <a:endParaRPr lang="en-US" smtClean="0">
              <a:ea typeface="ＭＳ Ｐゴシック" pitchFamily="-109" charset="-128"/>
            </a:endParaRPr>
          </a:p>
        </p:txBody>
      </p:sp>
      <p:pic>
        <p:nvPicPr>
          <p:cNvPr id="14340" name="Picture 5"/>
          <p:cNvPicPr>
            <a:picLocks noChangeAspect="1" noChangeArrowheads="1"/>
          </p:cNvPicPr>
          <p:nvPr/>
        </p:nvPicPr>
        <p:blipFill>
          <a:blip r:embed="rId3"/>
          <a:srcRect/>
          <a:stretch>
            <a:fillRect/>
          </a:stretch>
        </p:blipFill>
        <p:spPr bwMode="auto">
          <a:xfrm>
            <a:off x="5029200" y="2286000"/>
            <a:ext cx="3352800" cy="3352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09" charset="-128"/>
              </a:rPr>
              <a:t>Project Managers’ Perceptions</a:t>
            </a:r>
          </a:p>
        </p:txBody>
      </p:sp>
      <p:sp>
        <p:nvSpPr>
          <p:cNvPr id="15363" name="Text Placeholder 2"/>
          <p:cNvSpPr>
            <a:spLocks noGrp="1"/>
          </p:cNvSpPr>
          <p:nvPr>
            <p:ph type="body" sz="half" idx="1"/>
          </p:nvPr>
        </p:nvSpPr>
        <p:spPr>
          <a:xfrm>
            <a:off x="381000" y="2057400"/>
            <a:ext cx="4419600" cy="3276600"/>
          </a:xfrm>
        </p:spPr>
        <p:txBody>
          <a:bodyPr/>
          <a:lstStyle/>
          <a:p>
            <a:r>
              <a:rPr lang="en-US" smtClean="0">
                <a:ea typeface="ＭＳ Ｐゴシック" pitchFamily="-109" charset="-128"/>
              </a:rPr>
              <a:t>Need to identify benefits </a:t>
            </a:r>
          </a:p>
          <a:p>
            <a:pPr lvl="1"/>
            <a:r>
              <a:rPr lang="en-US" smtClean="0">
                <a:ea typeface="ＭＳ Ｐゴシック" pitchFamily="-109" charset="-128"/>
              </a:rPr>
              <a:t>Access</a:t>
            </a:r>
          </a:p>
          <a:p>
            <a:pPr lvl="1">
              <a:buFontTx/>
              <a:buNone/>
            </a:pPr>
            <a:endParaRPr lang="en-US" smtClean="0">
              <a:ea typeface="ＭＳ Ｐゴシック" pitchFamily="-109" charset="-128"/>
            </a:endParaRPr>
          </a:p>
          <a:p>
            <a:pPr lvl="1"/>
            <a:r>
              <a:rPr lang="en-US" smtClean="0">
                <a:ea typeface="ＭＳ Ｐゴシック" pitchFamily="-109" charset="-128"/>
              </a:rPr>
              <a:t>Easier dissemination</a:t>
            </a:r>
          </a:p>
          <a:p>
            <a:pPr lvl="1"/>
            <a:endParaRPr lang="en-US" smtClean="0">
              <a:ea typeface="ＭＳ Ｐゴシック" pitchFamily="-109" charset="-128"/>
            </a:endParaRPr>
          </a:p>
          <a:p>
            <a:pPr lvl="1"/>
            <a:r>
              <a:rPr lang="en-US" smtClean="0">
                <a:ea typeface="ＭＳ Ｐゴシック" pitchFamily="-109" charset="-128"/>
              </a:rPr>
              <a:t>Broader exposure – greater impact</a:t>
            </a:r>
          </a:p>
          <a:p>
            <a:pPr lvl="1">
              <a:buFontTx/>
              <a:buNone/>
            </a:pPr>
            <a:endParaRPr lang="en-US" smtClean="0">
              <a:ea typeface="ＭＳ Ｐゴシック" pitchFamily="-109" charset="-128"/>
            </a:endParaRPr>
          </a:p>
          <a:p>
            <a:pPr lvl="1"/>
            <a:r>
              <a:rPr lang="en-US" smtClean="0">
                <a:ea typeface="ＭＳ Ｐゴシック" pitchFamily="-109" charset="-128"/>
              </a:rPr>
              <a:t>Greater workflow efficiency</a:t>
            </a:r>
          </a:p>
        </p:txBody>
      </p:sp>
      <p:pic>
        <p:nvPicPr>
          <p:cNvPr id="15365" name="Picture 5"/>
          <p:cNvPicPr>
            <a:picLocks noChangeAspect="1" noChangeArrowheads="1"/>
          </p:cNvPicPr>
          <p:nvPr/>
        </p:nvPicPr>
        <p:blipFill>
          <a:blip r:embed="rId3"/>
          <a:srcRect l="23066" r="15809" b="20000"/>
          <a:stretch>
            <a:fillRect/>
          </a:stretch>
        </p:blipFill>
        <p:spPr bwMode="auto">
          <a:xfrm>
            <a:off x="4648200" y="2209800"/>
            <a:ext cx="4038600" cy="3505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Digital Repository Projects</a:t>
            </a:r>
          </a:p>
        </p:txBody>
      </p:sp>
      <p:sp>
        <p:nvSpPr>
          <p:cNvPr id="16387" name="Text Placeholder 3"/>
          <p:cNvSpPr>
            <a:spLocks noGrp="1"/>
          </p:cNvSpPr>
          <p:nvPr>
            <p:ph type="body" sz="half" idx="1"/>
          </p:nvPr>
        </p:nvSpPr>
        <p:spPr>
          <a:xfrm>
            <a:off x="304800" y="2133600"/>
            <a:ext cx="4648200" cy="3276600"/>
          </a:xfrm>
        </p:spPr>
        <p:txBody>
          <a:bodyPr/>
          <a:lstStyle/>
          <a:p>
            <a:r>
              <a:rPr lang="en-US" sz="2800" smtClean="0">
                <a:ea typeface="ＭＳ Ｐゴシック" pitchFamily="-109" charset="-128"/>
              </a:rPr>
              <a:t>Lack understanding</a:t>
            </a:r>
          </a:p>
          <a:p>
            <a:pPr lvl="1"/>
            <a:r>
              <a:rPr lang="en-US" sz="2400" smtClean="0">
                <a:ea typeface="ＭＳ Ｐゴシック" pitchFamily="-109" charset="-128"/>
              </a:rPr>
              <a:t>Copyright issues</a:t>
            </a:r>
          </a:p>
          <a:p>
            <a:pPr lvl="1"/>
            <a:r>
              <a:rPr lang="en-US" sz="2400" smtClean="0">
                <a:ea typeface="ＭＳ Ｐゴシック" pitchFamily="-109" charset="-128"/>
              </a:rPr>
              <a:t>Publisher and publication agreements</a:t>
            </a:r>
          </a:p>
          <a:p>
            <a:pPr lvl="1"/>
            <a:r>
              <a:rPr lang="en-US" sz="2400" smtClean="0">
                <a:ea typeface="ＭＳ Ｐゴシック" pitchFamily="-109" charset="-128"/>
              </a:rPr>
              <a:t>Dissemination agreements</a:t>
            </a:r>
          </a:p>
          <a:p>
            <a:r>
              <a:rPr lang="en-US" sz="2800" smtClean="0">
                <a:ea typeface="ＭＳ Ｐゴシック" pitchFamily="-109" charset="-128"/>
              </a:rPr>
              <a:t>Need for better document management</a:t>
            </a:r>
          </a:p>
        </p:txBody>
      </p:sp>
      <p:pic>
        <p:nvPicPr>
          <p:cNvPr id="16388" name="Picture 6"/>
          <p:cNvPicPr>
            <a:picLocks noChangeAspect="1" noChangeArrowheads="1"/>
          </p:cNvPicPr>
          <p:nvPr/>
        </p:nvPicPr>
        <p:blipFill>
          <a:blip r:embed="rId3"/>
          <a:srcRect/>
          <a:stretch>
            <a:fillRect/>
          </a:stretch>
        </p:blipFill>
        <p:spPr bwMode="auto">
          <a:xfrm>
            <a:off x="5029200" y="2362200"/>
            <a:ext cx="3657600" cy="26098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Digital Repository Projects</a:t>
            </a:r>
          </a:p>
        </p:txBody>
      </p:sp>
      <p:sp>
        <p:nvSpPr>
          <p:cNvPr id="17411" name="Text Placeholder 2"/>
          <p:cNvSpPr>
            <a:spLocks noGrp="1"/>
          </p:cNvSpPr>
          <p:nvPr>
            <p:ph type="body" sz="half" idx="1"/>
          </p:nvPr>
        </p:nvSpPr>
        <p:spPr>
          <a:xfrm>
            <a:off x="533400" y="2057400"/>
            <a:ext cx="4114800" cy="3505200"/>
          </a:xfrm>
        </p:spPr>
        <p:txBody>
          <a:bodyPr/>
          <a:lstStyle/>
          <a:p>
            <a:r>
              <a:rPr lang="en-US" smtClean="0">
                <a:ea typeface="ＭＳ Ｐゴシック" pitchFamily="-109" charset="-128"/>
              </a:rPr>
              <a:t>Distrust open web</a:t>
            </a:r>
          </a:p>
          <a:p>
            <a:pPr>
              <a:buFontTx/>
              <a:buNone/>
            </a:pPr>
            <a:endParaRPr lang="en-US" smtClean="0">
              <a:ea typeface="ＭＳ Ｐゴシック" pitchFamily="-109" charset="-128"/>
            </a:endParaRPr>
          </a:p>
          <a:p>
            <a:r>
              <a:rPr lang="en-US" smtClean="0">
                <a:ea typeface="ＭＳ Ｐゴシック" pitchFamily="-109" charset="-128"/>
              </a:rPr>
              <a:t>Need accurate metadata</a:t>
            </a:r>
          </a:p>
          <a:p>
            <a:pPr>
              <a:buFontTx/>
              <a:buNone/>
            </a:pPr>
            <a:endParaRPr lang="en-US" smtClean="0">
              <a:ea typeface="ＭＳ Ｐゴシック" pitchFamily="-109" charset="-128"/>
            </a:endParaRPr>
          </a:p>
          <a:p>
            <a:r>
              <a:rPr lang="en-US" smtClean="0">
                <a:ea typeface="ＭＳ Ｐゴシック" pitchFamily="-109" charset="-128"/>
              </a:rPr>
              <a:t>Want safe environment</a:t>
            </a:r>
          </a:p>
          <a:p>
            <a:pPr>
              <a:buFontTx/>
              <a:buNone/>
            </a:pPr>
            <a:endParaRPr lang="en-US" smtClean="0">
              <a:ea typeface="ＭＳ Ｐゴシック" pitchFamily="-109" charset="-128"/>
            </a:endParaRPr>
          </a:p>
          <a:p>
            <a:r>
              <a:rPr lang="en-US" smtClean="0">
                <a:ea typeface="ＭＳ Ｐゴシック" pitchFamily="-109" charset="-128"/>
              </a:rPr>
              <a:t>Need better feedback from users to developers</a:t>
            </a:r>
          </a:p>
        </p:txBody>
      </p:sp>
      <p:pic>
        <p:nvPicPr>
          <p:cNvPr id="17412" name="Picture 5" descr="Photo - Working at Computers.jpg"/>
          <p:cNvPicPr>
            <a:picLocks noChangeAspect="1"/>
          </p:cNvPicPr>
          <p:nvPr/>
        </p:nvPicPr>
        <p:blipFill>
          <a:blip r:embed="rId3"/>
          <a:srcRect/>
          <a:stretch>
            <a:fillRect/>
          </a:stretch>
        </p:blipFill>
        <p:spPr bwMode="auto">
          <a:xfrm>
            <a:off x="4876800" y="2286000"/>
            <a:ext cx="3817938" cy="2895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sp>
        <p:nvSpPr>
          <p:cNvPr id="18435" name="Text Placeholder 3"/>
          <p:cNvSpPr>
            <a:spLocks noGrp="1"/>
          </p:cNvSpPr>
          <p:nvPr>
            <p:ph type="body" sz="half" idx="1"/>
          </p:nvPr>
        </p:nvSpPr>
        <p:spPr>
          <a:xfrm>
            <a:off x="533400" y="1600200"/>
            <a:ext cx="4419600" cy="4953000"/>
          </a:xfrm>
        </p:spPr>
        <p:txBody>
          <a:bodyPr/>
          <a:lstStyle/>
          <a:p>
            <a:pPr>
              <a:lnSpc>
                <a:spcPct val="90000"/>
              </a:lnSpc>
            </a:pPr>
            <a:endParaRPr lang="en-US" sz="1800" smtClean="0">
              <a:ea typeface="ＭＳ Ｐゴシック" pitchFamily="-109" charset="-128"/>
            </a:endParaRPr>
          </a:p>
          <a:p>
            <a:pPr>
              <a:lnSpc>
                <a:spcPct val="90000"/>
              </a:lnSpc>
            </a:pPr>
            <a:r>
              <a:rPr lang="en-US" smtClean="0">
                <a:ea typeface="ＭＳ Ｐゴシック" pitchFamily="-109" charset="-128"/>
              </a:rPr>
              <a:t>Use different language </a:t>
            </a:r>
          </a:p>
          <a:p>
            <a:pPr>
              <a:lnSpc>
                <a:spcPct val="90000"/>
              </a:lnSpc>
            </a:pPr>
            <a:endParaRPr lang="en-US" smtClean="0">
              <a:ea typeface="ＭＳ Ｐゴシック" pitchFamily="-109" charset="-128"/>
            </a:endParaRPr>
          </a:p>
          <a:p>
            <a:pPr>
              <a:lnSpc>
                <a:spcPct val="90000"/>
              </a:lnSpc>
            </a:pPr>
            <a:r>
              <a:rPr lang="en-US" smtClean="0">
                <a:ea typeface="ＭＳ Ｐゴシック" pitchFamily="-109" charset="-128"/>
              </a:rPr>
              <a:t>Express things in different ways</a:t>
            </a:r>
          </a:p>
          <a:p>
            <a:pPr>
              <a:lnSpc>
                <a:spcPct val="90000"/>
              </a:lnSpc>
            </a:pPr>
            <a:endParaRPr lang="en-US" smtClean="0">
              <a:ea typeface="ＭＳ Ｐゴシック" pitchFamily="-109" charset="-128"/>
            </a:endParaRPr>
          </a:p>
          <a:p>
            <a:pPr>
              <a:lnSpc>
                <a:spcPct val="90000"/>
              </a:lnSpc>
            </a:pPr>
            <a:r>
              <a:rPr lang="en-US" smtClean="0">
                <a:ea typeface="ＭＳ Ｐゴシック" pitchFamily="-109" charset="-128"/>
              </a:rPr>
              <a:t>Language used by developers and researchers at the different academic levels is different</a:t>
            </a:r>
          </a:p>
          <a:p>
            <a:pPr>
              <a:lnSpc>
                <a:spcPct val="90000"/>
              </a:lnSpc>
            </a:pPr>
            <a:endParaRPr lang="en-US" smtClean="0">
              <a:ea typeface="ＭＳ Ｐゴシック" pitchFamily="-109" charset="-128"/>
            </a:endParaRPr>
          </a:p>
          <a:p>
            <a:pPr>
              <a:lnSpc>
                <a:spcPct val="90000"/>
              </a:lnSpc>
            </a:pPr>
            <a:r>
              <a:rPr lang="en-US" smtClean="0">
                <a:ea typeface="ＭＳ Ｐゴシック" pitchFamily="-109" charset="-128"/>
              </a:rPr>
              <a:t>Still able to discuss between different groups</a:t>
            </a:r>
          </a:p>
        </p:txBody>
      </p:sp>
      <p:pic>
        <p:nvPicPr>
          <p:cNvPr id="18436" name="Picture 13" descr="j0443443"/>
          <p:cNvPicPr>
            <a:picLocks noChangeAspect="1" noChangeArrowheads="1"/>
          </p:cNvPicPr>
          <p:nvPr/>
        </p:nvPicPr>
        <p:blipFill>
          <a:blip r:embed="rId3"/>
          <a:srcRect/>
          <a:stretch>
            <a:fillRect/>
          </a:stretch>
        </p:blipFill>
        <p:spPr bwMode="auto">
          <a:xfrm>
            <a:off x="5257800" y="1600200"/>
            <a:ext cx="3509963" cy="4876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sp>
        <p:nvSpPr>
          <p:cNvPr id="19459" name="Text Placeholder 2"/>
          <p:cNvSpPr>
            <a:spLocks noGrp="1"/>
          </p:cNvSpPr>
          <p:nvPr>
            <p:ph type="body" sz="half" idx="1"/>
          </p:nvPr>
        </p:nvSpPr>
        <p:spPr>
          <a:xfrm>
            <a:off x="457200" y="1676400"/>
            <a:ext cx="5105400" cy="4800600"/>
          </a:xfrm>
        </p:spPr>
        <p:txBody>
          <a:bodyPr/>
          <a:lstStyle/>
          <a:p>
            <a:r>
              <a:rPr lang="en-US" sz="2800" smtClean="0">
                <a:ea typeface="ＭＳ Ｐゴシック" pitchFamily="-109" charset="-128"/>
              </a:rPr>
              <a:t>Confusion about varying requirements of data security</a:t>
            </a:r>
          </a:p>
          <a:p>
            <a:pPr>
              <a:buFontTx/>
              <a:buNone/>
            </a:pPr>
            <a:r>
              <a:rPr lang="en-US" sz="2800" smtClean="0">
                <a:ea typeface="ＭＳ Ｐゴシック" pitchFamily="-109" charset="-128"/>
              </a:rPr>
              <a:t> </a:t>
            </a:r>
          </a:p>
          <a:p>
            <a:r>
              <a:rPr lang="en-US" smtClean="0">
                <a:ea typeface="ＭＳ Ｐゴシック" pitchFamily="-109" charset="-128"/>
              </a:rPr>
              <a:t>Social scientists</a:t>
            </a:r>
          </a:p>
          <a:p>
            <a:pPr lvl="1"/>
            <a:r>
              <a:rPr lang="en-US" smtClean="0">
                <a:ea typeface="ＭＳ Ｐゴシック" pitchFamily="-109" charset="-128"/>
              </a:rPr>
              <a:t>Private or constrained data</a:t>
            </a:r>
          </a:p>
          <a:p>
            <a:r>
              <a:rPr lang="en-US" smtClean="0">
                <a:ea typeface="ＭＳ Ｐゴシック" pitchFamily="-109" charset="-128"/>
              </a:rPr>
              <a:t>Scientists</a:t>
            </a:r>
          </a:p>
          <a:p>
            <a:pPr lvl="1"/>
            <a:r>
              <a:rPr lang="en-US" smtClean="0">
                <a:ea typeface="ＭＳ Ｐゴシック" pitchFamily="-109" charset="-128"/>
              </a:rPr>
              <a:t>No private data</a:t>
            </a:r>
          </a:p>
          <a:p>
            <a:r>
              <a:rPr lang="en-US" smtClean="0">
                <a:ea typeface="ＭＳ Ｐゴシック" pitchFamily="-109" charset="-128"/>
              </a:rPr>
              <a:t>Health Sciences Researchers</a:t>
            </a:r>
          </a:p>
          <a:p>
            <a:pPr lvl="1"/>
            <a:r>
              <a:rPr lang="en-US" smtClean="0">
                <a:ea typeface="ＭＳ Ｐゴシック" pitchFamily="-109" charset="-128"/>
              </a:rPr>
              <a:t>Need secure system</a:t>
            </a:r>
          </a:p>
          <a:p>
            <a:pPr lvl="2"/>
            <a:r>
              <a:rPr lang="en-US" smtClean="0">
                <a:ea typeface="ＭＳ Ｐゴシック" pitchFamily="-109" charset="-128"/>
              </a:rPr>
              <a:t>Delicate nature of data</a:t>
            </a:r>
          </a:p>
          <a:p>
            <a:pPr lvl="1"/>
            <a:endParaRPr lang="en-US" smtClean="0">
              <a:ea typeface="ＭＳ Ｐゴシック" pitchFamily="-109" charset="-128"/>
            </a:endParaRPr>
          </a:p>
        </p:txBody>
      </p:sp>
      <p:pic>
        <p:nvPicPr>
          <p:cNvPr id="19460" name="Picture 5"/>
          <p:cNvPicPr>
            <a:picLocks noChangeAspect="1" noChangeArrowheads="1"/>
          </p:cNvPicPr>
          <p:nvPr/>
        </p:nvPicPr>
        <p:blipFill>
          <a:blip r:embed="rId3"/>
          <a:srcRect/>
          <a:stretch>
            <a:fillRect/>
          </a:stretch>
        </p:blipFill>
        <p:spPr bwMode="auto">
          <a:xfrm>
            <a:off x="5105400" y="2819400"/>
            <a:ext cx="3776663" cy="2517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sp>
        <p:nvSpPr>
          <p:cNvPr id="20483" name="Rectangle 3"/>
          <p:cNvSpPr>
            <a:spLocks noGrp="1" noChangeArrowheads="1"/>
          </p:cNvSpPr>
          <p:nvPr>
            <p:ph type="body" sz="half" idx="1"/>
          </p:nvPr>
        </p:nvSpPr>
        <p:spPr>
          <a:xfrm>
            <a:off x="304800" y="2590800"/>
            <a:ext cx="4191000" cy="2438400"/>
          </a:xfrm>
        </p:spPr>
        <p:txBody>
          <a:bodyPr/>
          <a:lstStyle/>
          <a:p>
            <a:pPr>
              <a:buFontTx/>
              <a:buNone/>
            </a:pPr>
            <a:r>
              <a:rPr lang="en-US" smtClean="0">
                <a:ea typeface="ＭＳ Ｐゴシック" pitchFamily="-109" charset="-128"/>
              </a:rPr>
              <a:t>Bioinformatics Researchers</a:t>
            </a:r>
          </a:p>
          <a:p>
            <a:pPr>
              <a:buFontTx/>
              <a:buNone/>
            </a:pPr>
            <a:endParaRPr lang="en-US" smtClean="0">
              <a:ea typeface="ＭＳ Ｐゴシック" pitchFamily="-109" charset="-128"/>
            </a:endParaRPr>
          </a:p>
          <a:p>
            <a:pPr lvl="1"/>
            <a:r>
              <a:rPr lang="en-US" smtClean="0">
                <a:ea typeface="ＭＳ Ｐゴシック" pitchFamily="-109" charset="-128"/>
              </a:rPr>
              <a:t>No concerns with sharing</a:t>
            </a:r>
          </a:p>
          <a:p>
            <a:pPr lvl="1"/>
            <a:r>
              <a:rPr lang="en-US" smtClean="0">
                <a:ea typeface="ＭＳ Ｐゴシック" pitchFamily="-109" charset="-128"/>
              </a:rPr>
              <a:t>Open professional culture</a:t>
            </a:r>
          </a:p>
        </p:txBody>
      </p:sp>
      <p:pic>
        <p:nvPicPr>
          <p:cNvPr id="20484" name="Picture 10"/>
          <p:cNvPicPr>
            <a:picLocks noChangeAspect="1" noChangeArrowheads="1"/>
          </p:cNvPicPr>
          <p:nvPr/>
        </p:nvPicPr>
        <p:blipFill>
          <a:blip r:embed="rId3"/>
          <a:srcRect/>
          <a:stretch>
            <a:fillRect/>
          </a:stretch>
        </p:blipFill>
        <p:spPr bwMode="auto">
          <a:xfrm>
            <a:off x="5334000" y="1752600"/>
            <a:ext cx="3208338" cy="4495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sp>
        <p:nvSpPr>
          <p:cNvPr id="21507" name="Text Placeholder 3"/>
          <p:cNvSpPr>
            <a:spLocks noGrp="1"/>
          </p:cNvSpPr>
          <p:nvPr>
            <p:ph type="body" sz="half" idx="1"/>
          </p:nvPr>
        </p:nvSpPr>
        <p:spPr>
          <a:xfrm>
            <a:off x="381000" y="1752600"/>
            <a:ext cx="4003675" cy="3810000"/>
          </a:xfrm>
        </p:spPr>
        <p:txBody>
          <a:bodyPr/>
          <a:lstStyle/>
          <a:p>
            <a:pPr>
              <a:buFontTx/>
              <a:buNone/>
            </a:pPr>
            <a:r>
              <a:rPr lang="en-US" sz="2800" smtClean="0">
                <a:ea typeface="ＭＳ Ｐゴシック" pitchFamily="-109" charset="-128"/>
              </a:rPr>
              <a:t>Astronomers</a:t>
            </a:r>
          </a:p>
          <a:p>
            <a:pPr>
              <a:buFontTx/>
              <a:buNone/>
            </a:pPr>
            <a:endParaRPr lang="en-US" sz="2800" smtClean="0">
              <a:ea typeface="ＭＳ Ｐゴシック" pitchFamily="-109" charset="-128"/>
            </a:endParaRPr>
          </a:p>
          <a:p>
            <a:r>
              <a:rPr lang="en-US" smtClean="0">
                <a:ea typeface="ＭＳ Ｐゴシック" pitchFamily="-109" charset="-128"/>
              </a:rPr>
              <a:t>Community agreement</a:t>
            </a:r>
          </a:p>
          <a:p>
            <a:pPr lvl="2"/>
            <a:r>
              <a:rPr lang="en-US" sz="2200" smtClean="0">
                <a:ea typeface="ＭＳ Ｐゴシック" pitchFamily="-109" charset="-128"/>
              </a:rPr>
              <a:t>First 6 months</a:t>
            </a:r>
          </a:p>
          <a:p>
            <a:pPr lvl="3"/>
            <a:r>
              <a:rPr lang="en-US" sz="2000" smtClean="0">
                <a:ea typeface="ＭＳ Ｐゴシック" pitchFamily="-109" charset="-128"/>
              </a:rPr>
              <a:t>Data belong to individual or group</a:t>
            </a:r>
          </a:p>
          <a:p>
            <a:pPr lvl="2"/>
            <a:r>
              <a:rPr lang="en-US" sz="2200" smtClean="0">
                <a:ea typeface="ＭＳ Ｐゴシック" pitchFamily="-109" charset="-128"/>
              </a:rPr>
              <a:t>After 6 months</a:t>
            </a:r>
          </a:p>
          <a:p>
            <a:pPr lvl="3"/>
            <a:r>
              <a:rPr lang="en-US" sz="2000" smtClean="0">
                <a:ea typeface="ＭＳ Ｐゴシック" pitchFamily="-109" charset="-128"/>
              </a:rPr>
              <a:t>Data are open to others</a:t>
            </a:r>
          </a:p>
        </p:txBody>
      </p:sp>
      <p:pic>
        <p:nvPicPr>
          <p:cNvPr id="21508" name="Picture 4" descr="Photo - Astonomy.jpg"/>
          <p:cNvPicPr>
            <a:picLocks noChangeAspect="1"/>
          </p:cNvPicPr>
          <p:nvPr/>
        </p:nvPicPr>
        <p:blipFill>
          <a:blip r:embed="rId3"/>
          <a:srcRect/>
          <a:stretch>
            <a:fillRect/>
          </a:stretch>
        </p:blipFill>
        <p:spPr bwMode="auto">
          <a:xfrm>
            <a:off x="4800600" y="2439988"/>
            <a:ext cx="3759200" cy="28178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09" charset="-128"/>
              </a:rPr>
              <a:t>Changing Patterns of Library Investment</a:t>
            </a:r>
          </a:p>
        </p:txBody>
      </p:sp>
      <p:pic>
        <p:nvPicPr>
          <p:cNvPr id="4099" name="Object 3"/>
          <p:cNvPicPr>
            <a:picLocks noChangeAspect="1" noChangeArrowheads="1"/>
          </p:cNvPicPr>
          <p:nvPr/>
        </p:nvPicPr>
        <p:blipFill>
          <a:blip r:embed="rId3"/>
          <a:srcRect l="-4810" t="-1863" r="-1859" b="-2280"/>
          <a:stretch>
            <a:fillRect/>
          </a:stretch>
        </p:blipFill>
        <p:spPr bwMode="auto">
          <a:xfrm>
            <a:off x="1143000" y="1600200"/>
            <a:ext cx="6553200" cy="4876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sp>
        <p:nvSpPr>
          <p:cNvPr id="22531" name="Text Placeholder 3"/>
          <p:cNvSpPr>
            <a:spLocks noGrp="1"/>
          </p:cNvSpPr>
          <p:nvPr>
            <p:ph type="body" sz="half" idx="1"/>
          </p:nvPr>
        </p:nvSpPr>
        <p:spPr>
          <a:xfrm>
            <a:off x="533400" y="1676400"/>
            <a:ext cx="3810000" cy="4616450"/>
          </a:xfrm>
        </p:spPr>
        <p:txBody>
          <a:bodyPr/>
          <a:lstStyle/>
          <a:p>
            <a:pPr>
              <a:buFontTx/>
              <a:buNone/>
            </a:pPr>
            <a:r>
              <a:rPr lang="en-US" sz="2800" smtClean="0">
                <a:ea typeface="ＭＳ Ｐゴシック" pitchFamily="-109" charset="-128"/>
              </a:rPr>
              <a:t>Chemists</a:t>
            </a:r>
          </a:p>
          <a:p>
            <a:pPr>
              <a:buFontTx/>
              <a:buNone/>
            </a:pPr>
            <a:endParaRPr lang="en-US" sz="2800" smtClean="0">
              <a:ea typeface="ＭＳ Ｐゴシック" pitchFamily="-109" charset="-128"/>
            </a:endParaRPr>
          </a:p>
          <a:p>
            <a:r>
              <a:rPr lang="en-US" sz="2600" smtClean="0">
                <a:ea typeface="ＭＳ Ｐゴシック" pitchFamily="-109" charset="-128"/>
              </a:rPr>
              <a:t>Very interested in community hierarchy</a:t>
            </a:r>
          </a:p>
          <a:p>
            <a:pPr lvl="1"/>
            <a:r>
              <a:rPr lang="en-US" sz="2400" smtClean="0">
                <a:ea typeface="ＭＳ Ｐゴシック" pitchFamily="-109" charset="-128"/>
              </a:rPr>
              <a:t>Ph.D. supervisors want access to what</a:t>
            </a:r>
          </a:p>
          <a:p>
            <a:pPr lvl="2"/>
            <a:r>
              <a:rPr lang="en-US" sz="2000" smtClean="0">
                <a:ea typeface="ＭＳ Ｐゴシック" pitchFamily="-109" charset="-128"/>
              </a:rPr>
              <a:t>those beneath them access </a:t>
            </a:r>
          </a:p>
          <a:p>
            <a:pPr lvl="2"/>
            <a:r>
              <a:rPr lang="en-US" sz="2000" smtClean="0">
                <a:ea typeface="ＭＳ Ｐゴシック" pitchFamily="-109" charset="-128"/>
              </a:rPr>
              <a:t>Ph.D. students are doing</a:t>
            </a:r>
          </a:p>
        </p:txBody>
      </p:sp>
      <p:pic>
        <p:nvPicPr>
          <p:cNvPr id="22532" name="Picture 5"/>
          <p:cNvPicPr>
            <a:picLocks noChangeAspect="1" noChangeArrowheads="1"/>
          </p:cNvPicPr>
          <p:nvPr/>
        </p:nvPicPr>
        <p:blipFill>
          <a:blip r:embed="rId3"/>
          <a:srcRect/>
          <a:stretch>
            <a:fillRect/>
          </a:stretch>
        </p:blipFill>
        <p:spPr bwMode="auto">
          <a:xfrm>
            <a:off x="5029200" y="1671638"/>
            <a:ext cx="3429000" cy="48053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sp>
        <p:nvSpPr>
          <p:cNvPr id="23555" name="Text Placeholder 2"/>
          <p:cNvSpPr>
            <a:spLocks noGrp="1"/>
          </p:cNvSpPr>
          <p:nvPr>
            <p:ph type="body" sz="half" idx="1"/>
          </p:nvPr>
        </p:nvSpPr>
        <p:spPr>
          <a:xfrm>
            <a:off x="609600" y="2209800"/>
            <a:ext cx="3775075" cy="3657600"/>
          </a:xfrm>
        </p:spPr>
        <p:txBody>
          <a:bodyPr/>
          <a:lstStyle/>
          <a:p>
            <a:r>
              <a:rPr lang="en-US" smtClean="0">
                <a:ea typeface="ＭＳ Ｐゴシック" pitchFamily="-109" charset="-128"/>
              </a:rPr>
              <a:t>Users’ age is factor in adopting new systems and technologies</a:t>
            </a:r>
          </a:p>
          <a:p>
            <a:endParaRPr lang="en-US" smtClean="0">
              <a:ea typeface="ＭＳ Ｐゴシック" pitchFamily="-109" charset="-128"/>
            </a:endParaRPr>
          </a:p>
          <a:p>
            <a:endParaRPr lang="en-US" smtClean="0">
              <a:ea typeface="ＭＳ Ｐゴシック" pitchFamily="-109" charset="-128"/>
            </a:endParaRPr>
          </a:p>
          <a:p>
            <a:r>
              <a:rPr lang="en-US" smtClean="0">
                <a:ea typeface="ＭＳ Ｐゴシック" pitchFamily="-109" charset="-128"/>
              </a:rPr>
              <a:t>Archeology faculty and students were provided different electronic devices</a:t>
            </a:r>
          </a:p>
        </p:txBody>
      </p:sp>
      <p:pic>
        <p:nvPicPr>
          <p:cNvPr id="23556" name="Content Placeholder 4" descr="Photo - Archaeology.jpg"/>
          <p:cNvPicPr>
            <a:picLocks noGrp="1" noChangeAspect="1"/>
          </p:cNvPicPr>
          <p:nvPr>
            <p:ph sz="half" idx="2"/>
          </p:nvPr>
        </p:nvPicPr>
        <p:blipFill>
          <a:blip r:embed="rId3"/>
          <a:srcRect/>
          <a:stretch>
            <a:fillRect/>
          </a:stretch>
        </p:blipFill>
        <p:spPr>
          <a:xfrm>
            <a:off x="4648200" y="2362200"/>
            <a:ext cx="3775075" cy="2830513"/>
          </a:xfrm>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sp>
        <p:nvSpPr>
          <p:cNvPr id="24579" name="Text Placeholder 2"/>
          <p:cNvSpPr>
            <a:spLocks noGrp="1"/>
          </p:cNvSpPr>
          <p:nvPr>
            <p:ph type="body" sz="half" idx="1"/>
          </p:nvPr>
        </p:nvSpPr>
        <p:spPr>
          <a:xfrm>
            <a:off x="457200" y="2133600"/>
            <a:ext cx="3810000" cy="4005263"/>
          </a:xfrm>
        </p:spPr>
        <p:txBody>
          <a:bodyPr/>
          <a:lstStyle/>
          <a:p>
            <a:pPr>
              <a:buFontTx/>
              <a:buNone/>
            </a:pPr>
            <a:r>
              <a:rPr lang="en-US" smtClean="0">
                <a:ea typeface="ＭＳ Ｐゴシック" pitchFamily="-109" charset="-128"/>
              </a:rPr>
              <a:t>	“The students had been using different devices, such as MP3 players, text messaging on mobile phones, etc. and quickly adopted the devices. The professors were older and reluctant to use these devices.”</a:t>
            </a:r>
          </a:p>
        </p:txBody>
      </p:sp>
      <p:pic>
        <p:nvPicPr>
          <p:cNvPr id="24583" name="Picture 7"/>
          <p:cNvPicPr>
            <a:picLocks noChangeAspect="1" noChangeArrowheads="1"/>
          </p:cNvPicPr>
          <p:nvPr/>
        </p:nvPicPr>
        <p:blipFill>
          <a:blip r:embed="rId3"/>
          <a:srcRect r="17458"/>
          <a:stretch>
            <a:fillRect/>
          </a:stretch>
        </p:blipFill>
        <p:spPr bwMode="auto">
          <a:xfrm>
            <a:off x="4724400" y="2209800"/>
            <a:ext cx="3822700" cy="30845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sp>
        <p:nvSpPr>
          <p:cNvPr id="25603" name="Text Placeholder 2"/>
          <p:cNvSpPr>
            <a:spLocks noGrp="1"/>
          </p:cNvSpPr>
          <p:nvPr>
            <p:ph type="body" sz="half" idx="1"/>
          </p:nvPr>
        </p:nvSpPr>
        <p:spPr>
          <a:xfrm>
            <a:off x="533400" y="2895600"/>
            <a:ext cx="5638800" cy="1219200"/>
          </a:xfrm>
        </p:spPr>
        <p:txBody>
          <a:bodyPr/>
          <a:lstStyle/>
          <a:p>
            <a:pPr>
              <a:buFontTx/>
              <a:buNone/>
            </a:pPr>
            <a:r>
              <a:rPr lang="en-US" sz="2800" smtClean="0">
                <a:ea typeface="ＭＳ Ｐゴシック" pitchFamily="-109" charset="-128"/>
              </a:rPr>
              <a:t>Twittering during meetings was very popular with computer scientists</a:t>
            </a:r>
          </a:p>
        </p:txBody>
      </p:sp>
      <p:pic>
        <p:nvPicPr>
          <p:cNvPr id="25604" name="Picture 3"/>
          <p:cNvPicPr>
            <a:picLocks noGrp="1" noChangeAspect="1" noChangeArrowheads="1"/>
          </p:cNvPicPr>
          <p:nvPr>
            <p:ph sz="half" idx="2"/>
          </p:nvPr>
        </p:nvPicPr>
        <p:blipFill>
          <a:blip r:embed="rId3"/>
          <a:srcRect/>
          <a:stretch>
            <a:fillRect/>
          </a:stretch>
        </p:blipFill>
        <p:spPr>
          <a:xfrm rot="818139">
            <a:off x="5819775" y="2832100"/>
            <a:ext cx="2919413" cy="1884363"/>
          </a:xfr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pic>
        <p:nvPicPr>
          <p:cNvPr id="26627" name="Content Placeholder 4" descr="Photo - Blog.jpg"/>
          <p:cNvPicPr>
            <a:picLocks noGrp="1" noChangeAspect="1"/>
          </p:cNvPicPr>
          <p:nvPr>
            <p:ph sz="half" idx="2"/>
          </p:nvPr>
        </p:nvPicPr>
        <p:blipFill>
          <a:blip r:embed="rId3"/>
          <a:srcRect/>
          <a:stretch>
            <a:fillRect/>
          </a:stretch>
        </p:blipFill>
        <p:spPr>
          <a:xfrm>
            <a:off x="4648200" y="3657600"/>
            <a:ext cx="2946400" cy="2209800"/>
          </a:xfrm>
        </p:spPr>
      </p:pic>
      <p:sp>
        <p:nvSpPr>
          <p:cNvPr id="26628" name="Text Box 7"/>
          <p:cNvSpPr txBox="1">
            <a:spLocks noChangeArrowheads="1"/>
          </p:cNvSpPr>
          <p:nvPr/>
        </p:nvSpPr>
        <p:spPr bwMode="auto">
          <a:xfrm>
            <a:off x="533400" y="2057400"/>
            <a:ext cx="8077200" cy="1587500"/>
          </a:xfrm>
          <a:prstGeom prst="rect">
            <a:avLst/>
          </a:prstGeom>
          <a:noFill/>
          <a:ln w="9525">
            <a:noFill/>
            <a:miter lim="800000"/>
            <a:headEnd/>
            <a:tailEnd/>
          </a:ln>
        </p:spPr>
        <p:txBody>
          <a:bodyPr>
            <a:spAutoFit/>
          </a:bodyPr>
          <a:lstStyle/>
          <a:p>
            <a:pPr eaLnBrk="0" hangingPunct="0">
              <a:spcBef>
                <a:spcPct val="20000"/>
              </a:spcBef>
              <a:buClr>
                <a:schemeClr val="accent1"/>
              </a:buClr>
            </a:pPr>
            <a:r>
              <a:rPr lang="en-US" sz="2800" b="0">
                <a:solidFill>
                  <a:schemeClr val="tx1"/>
                </a:solidFill>
                <a:latin typeface="Trebuchet MS" pitchFamily="34" charset="0"/>
              </a:rPr>
              <a:t> Initial difficulty engaging some scholars in VRE chat sessions, blogs, social networks</a:t>
            </a:r>
          </a:p>
          <a:p>
            <a:pPr>
              <a:spcBef>
                <a:spcPct val="50000"/>
              </a:spcBef>
            </a:pPr>
            <a:endParaRPr lang="en-US" sz="2800">
              <a:solidFill>
                <a:schemeClr val="tx1"/>
              </a:solidFill>
              <a:latin typeface="Trebuchet MS"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sp>
        <p:nvSpPr>
          <p:cNvPr id="27651" name="Text Placeholder 2"/>
          <p:cNvSpPr>
            <a:spLocks noGrp="1"/>
          </p:cNvSpPr>
          <p:nvPr>
            <p:ph type="body" sz="half" idx="1"/>
          </p:nvPr>
        </p:nvSpPr>
        <p:spPr>
          <a:xfrm>
            <a:off x="533400" y="2362200"/>
            <a:ext cx="3810000" cy="3124200"/>
          </a:xfrm>
        </p:spPr>
        <p:txBody>
          <a:bodyPr/>
          <a:lstStyle/>
          <a:p>
            <a:pPr>
              <a:buFontTx/>
              <a:buNone/>
            </a:pPr>
            <a:r>
              <a:rPr lang="en-US" sz="2800" smtClean="0">
                <a:ea typeface="ＭＳ Ｐゴシック" pitchFamily="-109" charset="-128"/>
              </a:rPr>
              <a:t>Social scientists</a:t>
            </a:r>
          </a:p>
          <a:p>
            <a:pPr>
              <a:buFontTx/>
              <a:buNone/>
            </a:pPr>
            <a:r>
              <a:rPr lang="en-US" sz="2800" smtClean="0">
                <a:ea typeface="ＭＳ Ｐゴシック" pitchFamily="-109" charset="-128"/>
              </a:rPr>
              <a:t> </a:t>
            </a:r>
          </a:p>
          <a:p>
            <a:r>
              <a:rPr lang="en-US" smtClean="0">
                <a:ea typeface="ＭＳ Ｐゴシック" pitchFamily="-109" charset="-128"/>
              </a:rPr>
              <a:t>Left laptops in hotel</a:t>
            </a:r>
          </a:p>
          <a:p>
            <a:r>
              <a:rPr lang="en-US" smtClean="0">
                <a:ea typeface="ＭＳ Ｐゴシック" pitchFamily="-109" charset="-128"/>
              </a:rPr>
              <a:t>Provided loaner laptops at sessions </a:t>
            </a:r>
          </a:p>
          <a:p>
            <a:pPr lvl="1"/>
            <a:r>
              <a:rPr lang="en-US" smtClean="0">
                <a:ea typeface="ＭＳ Ｐゴシック" pitchFamily="-109" charset="-128"/>
              </a:rPr>
              <a:t>Still reluctant to open laptops during sessions</a:t>
            </a:r>
          </a:p>
        </p:txBody>
      </p:sp>
      <p:pic>
        <p:nvPicPr>
          <p:cNvPr id="27653" name="Picture 5"/>
          <p:cNvPicPr>
            <a:picLocks noChangeAspect="1" noChangeArrowheads="1"/>
          </p:cNvPicPr>
          <p:nvPr/>
        </p:nvPicPr>
        <p:blipFill>
          <a:blip r:embed="rId3"/>
          <a:srcRect/>
          <a:stretch>
            <a:fillRect/>
          </a:stretch>
        </p:blipFill>
        <p:spPr bwMode="auto">
          <a:xfrm>
            <a:off x="4724400" y="2514600"/>
            <a:ext cx="4005263" cy="2670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sp>
        <p:nvSpPr>
          <p:cNvPr id="28675" name="Text Placeholder 2"/>
          <p:cNvSpPr>
            <a:spLocks noGrp="1"/>
          </p:cNvSpPr>
          <p:nvPr>
            <p:ph type="body" sz="half" idx="1"/>
          </p:nvPr>
        </p:nvSpPr>
        <p:spPr>
          <a:xfrm>
            <a:off x="457200" y="1676400"/>
            <a:ext cx="5105400" cy="4343400"/>
          </a:xfrm>
        </p:spPr>
        <p:txBody>
          <a:bodyPr/>
          <a:lstStyle/>
          <a:p>
            <a:r>
              <a:rPr lang="en-US" smtClean="0">
                <a:ea typeface="ＭＳ Ｐゴシック" pitchFamily="-109" charset="-128"/>
              </a:rPr>
              <a:t>Different levels of need between disciplines</a:t>
            </a:r>
          </a:p>
          <a:p>
            <a:pPr lvl="1"/>
            <a:endParaRPr lang="en-US" smtClean="0">
              <a:ea typeface="ＭＳ Ｐゴシック" pitchFamily="-109" charset="-128"/>
            </a:endParaRPr>
          </a:p>
          <a:p>
            <a:pPr>
              <a:buFontTx/>
              <a:buNone/>
            </a:pPr>
            <a:r>
              <a:rPr lang="en-US" smtClean="0">
                <a:ea typeface="ＭＳ Ｐゴシック" pitchFamily="-109" charset="-128"/>
              </a:rPr>
              <a:t>	</a:t>
            </a:r>
            <a:r>
              <a:rPr lang="en-US" sz="2000" smtClean="0">
                <a:ea typeface="ＭＳ Ｐゴシック" pitchFamily="-109" charset="-128"/>
              </a:rPr>
              <a:t>“Some domains could use the infrastructure more than others…</a:t>
            </a:r>
          </a:p>
          <a:p>
            <a:pPr>
              <a:buFontTx/>
              <a:buNone/>
            </a:pPr>
            <a:endParaRPr lang="en-US" sz="2000" smtClean="0">
              <a:ea typeface="ＭＳ Ｐゴシック" pitchFamily="-109" charset="-128"/>
            </a:endParaRPr>
          </a:p>
          <a:p>
            <a:pPr lvl="1">
              <a:buFontTx/>
              <a:buNone/>
            </a:pPr>
            <a:r>
              <a:rPr lang="en-US" smtClean="0">
                <a:ea typeface="ＭＳ Ｐゴシック" pitchFamily="-109" charset="-128"/>
              </a:rPr>
              <a:t>all believe the sustainability is important…</a:t>
            </a:r>
          </a:p>
          <a:p>
            <a:pPr lvl="1">
              <a:buFontTx/>
              <a:buNone/>
            </a:pPr>
            <a:endParaRPr lang="en-US" smtClean="0">
              <a:ea typeface="ＭＳ Ｐゴシック" pitchFamily="-109" charset="-128"/>
            </a:endParaRPr>
          </a:p>
          <a:p>
            <a:pPr lvl="1">
              <a:buFontTx/>
              <a:buNone/>
            </a:pPr>
            <a:r>
              <a:rPr lang="en-US" smtClean="0">
                <a:ea typeface="ＭＳ Ｐゴシック" pitchFamily="-109" charset="-128"/>
              </a:rPr>
              <a:t>they do not agree who should be responsible for the sustainability or who should pay for it.”</a:t>
            </a:r>
          </a:p>
        </p:txBody>
      </p:sp>
      <p:pic>
        <p:nvPicPr>
          <p:cNvPr id="28676" name="Picture 4" descr="Photo - Network infrastructure.jpg"/>
          <p:cNvPicPr>
            <a:picLocks noChangeAspect="1"/>
          </p:cNvPicPr>
          <p:nvPr/>
        </p:nvPicPr>
        <p:blipFill>
          <a:blip r:embed="rId3"/>
          <a:srcRect/>
          <a:stretch>
            <a:fillRect/>
          </a:stretch>
        </p:blipFill>
        <p:spPr bwMode="auto">
          <a:xfrm>
            <a:off x="4800600" y="2971800"/>
            <a:ext cx="3962400" cy="2251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Common Themes:</a:t>
            </a:r>
            <a:br>
              <a:rPr lang="en-US" smtClean="0">
                <a:ea typeface="ＭＳ Ｐゴシック" pitchFamily="-112" charset="-128"/>
              </a:rPr>
            </a:br>
            <a:r>
              <a:rPr lang="en-US" smtClean="0">
                <a:ea typeface="ＭＳ Ｐゴシック" pitchFamily="-112" charset="-128"/>
              </a:rPr>
              <a:t>VRE Projects</a:t>
            </a:r>
          </a:p>
        </p:txBody>
      </p:sp>
      <p:sp>
        <p:nvSpPr>
          <p:cNvPr id="29699" name="Text Placeholder 3"/>
          <p:cNvSpPr>
            <a:spLocks noGrp="1"/>
          </p:cNvSpPr>
          <p:nvPr>
            <p:ph type="body" sz="half" idx="1"/>
          </p:nvPr>
        </p:nvSpPr>
        <p:spPr>
          <a:xfrm>
            <a:off x="457200" y="2743200"/>
            <a:ext cx="4419600" cy="1981200"/>
          </a:xfrm>
        </p:spPr>
        <p:txBody>
          <a:bodyPr/>
          <a:lstStyle/>
          <a:p>
            <a:pPr>
              <a:buFontTx/>
              <a:buNone/>
            </a:pPr>
            <a:r>
              <a:rPr lang="en-US" sz="2800" smtClean="0">
                <a:ea typeface="ＭＳ Ｐゴシック" pitchFamily="-109" charset="-128"/>
              </a:rPr>
              <a:t>Time constraints for different types of people involved in project were very different</a:t>
            </a:r>
            <a:endParaRPr lang="en-US" smtClean="0">
              <a:ea typeface="ＭＳ Ｐゴシック" pitchFamily="-109" charset="-128"/>
            </a:endParaRPr>
          </a:p>
        </p:txBody>
      </p:sp>
      <p:pic>
        <p:nvPicPr>
          <p:cNvPr id="29701" name="Picture 5"/>
          <p:cNvPicPr>
            <a:picLocks noChangeAspect="1" noChangeArrowheads="1"/>
          </p:cNvPicPr>
          <p:nvPr/>
        </p:nvPicPr>
        <p:blipFill>
          <a:blip r:embed="rId3"/>
          <a:srcRect t="14474"/>
          <a:stretch>
            <a:fillRect/>
          </a:stretch>
        </p:blipFill>
        <p:spPr bwMode="auto">
          <a:xfrm>
            <a:off x="5133975" y="1905000"/>
            <a:ext cx="3400425" cy="4343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ＭＳ Ｐゴシック" pitchFamily="-109" charset="-128"/>
              </a:rPr>
              <a:t>Conclusions</a:t>
            </a:r>
            <a:endParaRPr lang="en-US" dirty="0"/>
          </a:p>
        </p:txBody>
      </p:sp>
      <p:sp>
        <p:nvSpPr>
          <p:cNvPr id="30723" name="Text Placeholder 2"/>
          <p:cNvSpPr>
            <a:spLocks noGrp="1"/>
          </p:cNvSpPr>
          <p:nvPr>
            <p:ph type="body" sz="half" idx="1"/>
          </p:nvPr>
        </p:nvSpPr>
        <p:spPr/>
        <p:txBody>
          <a:bodyPr/>
          <a:lstStyle/>
          <a:p>
            <a:endParaRPr lang="en-US" sz="2800" smtClean="0">
              <a:ea typeface="ＭＳ Ｐゴシック" pitchFamily="-109" charset="-128"/>
            </a:endParaRPr>
          </a:p>
          <a:p>
            <a:r>
              <a:rPr lang="en-US" sz="2800" smtClean="0">
                <a:ea typeface="ＭＳ Ｐゴシック" pitchFamily="-109" charset="-128"/>
              </a:rPr>
              <a:t>Is there a difference between VREs and digital repositories?</a:t>
            </a:r>
          </a:p>
          <a:p>
            <a:pPr>
              <a:buFontTx/>
              <a:buNone/>
            </a:pPr>
            <a:endParaRPr lang="en-US" sz="2800" smtClean="0">
              <a:ea typeface="ＭＳ Ｐゴシック" pitchFamily="-109" charset="-128"/>
            </a:endParaRPr>
          </a:p>
          <a:p>
            <a:pPr lvl="1"/>
            <a:r>
              <a:rPr lang="en-US" sz="2400" smtClean="0">
                <a:ea typeface="ＭＳ Ｐゴシック" pitchFamily="-109" charset="-128"/>
              </a:rPr>
              <a:t>Should there be a difference?</a:t>
            </a:r>
          </a:p>
          <a:p>
            <a:pPr lvl="1"/>
            <a:endParaRPr lang="en-US" smtClean="0">
              <a:ea typeface="ＭＳ Ｐゴシック" pitchFamily="-109" charset="-128"/>
            </a:endParaRPr>
          </a:p>
          <a:p>
            <a:pPr>
              <a:buFontTx/>
              <a:buNone/>
            </a:pPr>
            <a:endParaRPr lang="en-US" smtClean="0">
              <a:ea typeface="ＭＳ Ｐゴシック" pitchFamily="-109" charset="-128"/>
            </a:endParaRPr>
          </a:p>
        </p:txBody>
      </p:sp>
      <p:pic>
        <p:nvPicPr>
          <p:cNvPr id="30724" name="Picture 6"/>
          <p:cNvPicPr>
            <a:picLocks noChangeAspect="1" noChangeArrowheads="1"/>
          </p:cNvPicPr>
          <p:nvPr/>
        </p:nvPicPr>
        <p:blipFill>
          <a:blip r:embed="rId3"/>
          <a:srcRect/>
          <a:stretch>
            <a:fillRect/>
          </a:stretch>
        </p:blipFill>
        <p:spPr bwMode="auto">
          <a:xfrm>
            <a:off x="4876800" y="2581275"/>
            <a:ext cx="3905250" cy="26003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ＭＳ Ｐゴシック" pitchFamily="-109" charset="-128"/>
              </a:rPr>
              <a:t>Conclusions</a:t>
            </a:r>
          </a:p>
        </p:txBody>
      </p:sp>
      <p:sp>
        <p:nvSpPr>
          <p:cNvPr id="31747" name="Text Placeholder 2"/>
          <p:cNvSpPr>
            <a:spLocks noGrp="1"/>
          </p:cNvSpPr>
          <p:nvPr>
            <p:ph type="body" sz="half" idx="1"/>
          </p:nvPr>
        </p:nvSpPr>
        <p:spPr>
          <a:xfrm>
            <a:off x="720725" y="1524000"/>
            <a:ext cx="4689475" cy="5029200"/>
          </a:xfrm>
        </p:spPr>
        <p:txBody>
          <a:bodyPr/>
          <a:lstStyle/>
          <a:p>
            <a:pPr>
              <a:lnSpc>
                <a:spcPct val="90000"/>
              </a:lnSpc>
            </a:pPr>
            <a:endParaRPr lang="en-US" smtClean="0">
              <a:ea typeface="ＭＳ Ｐゴシック" pitchFamily="-109" charset="-128"/>
            </a:endParaRPr>
          </a:p>
          <a:p>
            <a:pPr>
              <a:lnSpc>
                <a:spcPct val="90000"/>
              </a:lnSpc>
            </a:pPr>
            <a:r>
              <a:rPr lang="en-US" smtClean="0">
                <a:ea typeface="ＭＳ Ｐゴシック" pitchFamily="-109" charset="-128"/>
              </a:rPr>
              <a:t>Attitudes vary</a:t>
            </a:r>
          </a:p>
          <a:p>
            <a:pPr lvl="1">
              <a:lnSpc>
                <a:spcPct val="90000"/>
              </a:lnSpc>
            </a:pPr>
            <a:r>
              <a:rPr lang="en-US" smtClean="0">
                <a:ea typeface="ＭＳ Ｐゴシック" pitchFamily="-109" charset="-128"/>
              </a:rPr>
              <a:t>Demographics</a:t>
            </a:r>
          </a:p>
          <a:p>
            <a:pPr lvl="2">
              <a:lnSpc>
                <a:spcPct val="90000"/>
              </a:lnSpc>
            </a:pPr>
            <a:r>
              <a:rPr lang="en-US" sz="2000" smtClean="0">
                <a:ea typeface="ＭＳ Ｐゴシック" pitchFamily="-109" charset="-128"/>
              </a:rPr>
              <a:t>Age</a:t>
            </a:r>
          </a:p>
          <a:p>
            <a:pPr lvl="2">
              <a:lnSpc>
                <a:spcPct val="90000"/>
              </a:lnSpc>
            </a:pPr>
            <a:r>
              <a:rPr lang="en-US" sz="2000" smtClean="0">
                <a:ea typeface="ＭＳ Ｐゴシック" pitchFamily="-109" charset="-128"/>
              </a:rPr>
              <a:t>Discipline</a:t>
            </a:r>
          </a:p>
          <a:p>
            <a:pPr lvl="2">
              <a:lnSpc>
                <a:spcPct val="90000"/>
              </a:lnSpc>
            </a:pPr>
            <a:r>
              <a:rPr lang="en-US" sz="2000" smtClean="0">
                <a:ea typeface="ＭＳ Ｐゴシック" pitchFamily="-109" charset="-128"/>
              </a:rPr>
              <a:t>Years of Experience</a:t>
            </a:r>
          </a:p>
          <a:p>
            <a:pPr lvl="1">
              <a:lnSpc>
                <a:spcPct val="90000"/>
              </a:lnSpc>
              <a:buFontTx/>
              <a:buNone/>
            </a:pPr>
            <a:endParaRPr lang="en-US" smtClean="0">
              <a:ea typeface="ＭＳ Ｐゴシック" pitchFamily="-109" charset="-128"/>
            </a:endParaRPr>
          </a:p>
          <a:p>
            <a:pPr>
              <a:lnSpc>
                <a:spcPct val="90000"/>
              </a:lnSpc>
            </a:pPr>
            <a:r>
              <a:rPr lang="en-US" smtClean="0">
                <a:ea typeface="ＭＳ Ｐゴシック" pitchFamily="-109" charset="-128"/>
              </a:rPr>
              <a:t>No time to learn or add processes to current workflows</a:t>
            </a:r>
          </a:p>
          <a:p>
            <a:pPr>
              <a:lnSpc>
                <a:spcPct val="90000"/>
              </a:lnSpc>
              <a:buFontTx/>
              <a:buNone/>
            </a:pPr>
            <a:endParaRPr lang="en-US" smtClean="0">
              <a:ea typeface="ＭＳ Ｐゴシック" pitchFamily="-109" charset="-128"/>
            </a:endParaRPr>
          </a:p>
          <a:p>
            <a:pPr>
              <a:lnSpc>
                <a:spcPct val="90000"/>
              </a:lnSpc>
            </a:pPr>
            <a:r>
              <a:rPr lang="en-US" smtClean="0">
                <a:ea typeface="ＭＳ Ｐゴシック" pitchFamily="-109" charset="-128"/>
              </a:rPr>
              <a:t>Technology</a:t>
            </a:r>
          </a:p>
          <a:p>
            <a:pPr lvl="1">
              <a:lnSpc>
                <a:spcPct val="90000"/>
              </a:lnSpc>
            </a:pPr>
            <a:r>
              <a:rPr lang="en-US" smtClean="0">
                <a:ea typeface="ＭＳ Ｐゴシック" pitchFamily="-109" charset="-128"/>
              </a:rPr>
              <a:t>Needs to be easy to use </a:t>
            </a:r>
          </a:p>
          <a:p>
            <a:pPr lvl="1">
              <a:lnSpc>
                <a:spcPct val="90000"/>
              </a:lnSpc>
            </a:pPr>
            <a:r>
              <a:rPr lang="en-US" smtClean="0">
                <a:ea typeface="ＭＳ Ｐゴシック" pitchFamily="-109" charset="-128"/>
              </a:rPr>
              <a:t>Embedded in workflows</a:t>
            </a:r>
          </a:p>
        </p:txBody>
      </p:sp>
      <p:pic>
        <p:nvPicPr>
          <p:cNvPr id="31754" name="Picture 10"/>
          <p:cNvPicPr>
            <a:picLocks noChangeAspect="1" noChangeArrowheads="1"/>
          </p:cNvPicPr>
          <p:nvPr/>
        </p:nvPicPr>
        <p:blipFill>
          <a:blip r:embed="rId3"/>
          <a:srcRect/>
          <a:stretch>
            <a:fillRect/>
          </a:stretch>
        </p:blipFill>
        <p:spPr bwMode="auto">
          <a:xfrm>
            <a:off x="5486400" y="2286000"/>
            <a:ext cx="3244850"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12" charset="-128"/>
              </a:rPr>
              <a:t>Research Goals</a:t>
            </a:r>
          </a:p>
        </p:txBody>
      </p:sp>
      <p:sp>
        <p:nvSpPr>
          <p:cNvPr id="5123" name="Text Placeholder 2"/>
          <p:cNvSpPr>
            <a:spLocks noGrp="1"/>
          </p:cNvSpPr>
          <p:nvPr>
            <p:ph type="body" sz="half" idx="1"/>
          </p:nvPr>
        </p:nvSpPr>
        <p:spPr>
          <a:xfrm>
            <a:off x="381000" y="1936750"/>
            <a:ext cx="4114800" cy="4202113"/>
          </a:xfrm>
        </p:spPr>
        <p:txBody>
          <a:bodyPr/>
          <a:lstStyle/>
          <a:p>
            <a:r>
              <a:rPr lang="en-US" sz="2200" smtClean="0">
                <a:ea typeface="ＭＳ Ｐゴシック" pitchFamily="-109" charset="-128"/>
              </a:rPr>
              <a:t>Evaluate JISC-funded virtual research environment (VRE) and digital repository projects </a:t>
            </a:r>
          </a:p>
          <a:p>
            <a:pPr lvl="1"/>
            <a:endParaRPr lang="en-US" smtClean="0">
              <a:ea typeface="ＭＳ Ｐゴシック" pitchFamily="-109" charset="-128"/>
            </a:endParaRPr>
          </a:p>
          <a:p>
            <a:pPr lvl="1"/>
            <a:r>
              <a:rPr lang="en-US" smtClean="0">
                <a:ea typeface="ＭＳ Ｐゴシック" pitchFamily="-109" charset="-128"/>
              </a:rPr>
              <a:t>Goal to develop products and technologies</a:t>
            </a:r>
          </a:p>
          <a:p>
            <a:pPr lvl="1">
              <a:buFontTx/>
              <a:buNone/>
            </a:pPr>
            <a:endParaRPr lang="en-US" smtClean="0">
              <a:ea typeface="ＭＳ Ｐゴシック" pitchFamily="-109" charset="-128"/>
            </a:endParaRPr>
          </a:p>
          <a:p>
            <a:r>
              <a:rPr lang="en-US" sz="2200" smtClean="0">
                <a:ea typeface="ＭＳ Ｐゴシック" pitchFamily="-109" charset="-128"/>
              </a:rPr>
              <a:t>Develop portrait of virtual researcher </a:t>
            </a:r>
          </a:p>
          <a:p>
            <a:endParaRPr lang="en-US" sz="2200" smtClean="0">
              <a:ea typeface="ＭＳ Ｐゴシック" pitchFamily="-109" charset="-128"/>
            </a:endParaRPr>
          </a:p>
        </p:txBody>
      </p:sp>
      <p:pic>
        <p:nvPicPr>
          <p:cNvPr id="4100" name="Picture 2" descr="C:\Documents and Settings\disbrowk\Local Settings\Temporary Internet Files\Content.IE5\04JWCEJV\MPj03877790000[1].jpg"/>
          <p:cNvPicPr>
            <a:picLocks noGrp="1" noChangeAspect="1" noChangeArrowheads="1"/>
          </p:cNvPicPr>
          <p:nvPr>
            <p:ph sz="half" idx="2"/>
          </p:nvPr>
        </p:nvPicPr>
        <p:blipFill>
          <a:blip r:embed="rId3"/>
          <a:stretch>
            <a:fillRect/>
          </a:stretch>
        </p:blipFill>
        <p:spPr>
          <a:xfrm>
            <a:off x="4876800" y="2514600"/>
            <a:ext cx="3657600" cy="2609850"/>
          </a:xfrm>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09" charset="-128"/>
              </a:rPr>
              <a:t>Conclusions</a:t>
            </a:r>
          </a:p>
        </p:txBody>
      </p:sp>
      <p:sp>
        <p:nvSpPr>
          <p:cNvPr id="32771" name="Text Placeholder 2"/>
          <p:cNvSpPr>
            <a:spLocks noGrp="1"/>
          </p:cNvSpPr>
          <p:nvPr>
            <p:ph type="body" sz="half" idx="1"/>
          </p:nvPr>
        </p:nvSpPr>
        <p:spPr>
          <a:xfrm>
            <a:off x="609600" y="2133600"/>
            <a:ext cx="7966075" cy="3429000"/>
          </a:xfrm>
        </p:spPr>
        <p:txBody>
          <a:bodyPr/>
          <a:lstStyle/>
          <a:p>
            <a:r>
              <a:rPr lang="en-US" sz="2800" smtClean="0">
                <a:ea typeface="ＭＳ Ｐゴシック" pitchFamily="-109" charset="-128"/>
              </a:rPr>
              <a:t>Systems need to allow for varying levels of sharing</a:t>
            </a:r>
          </a:p>
          <a:p>
            <a:pPr lvl="1"/>
            <a:r>
              <a:rPr lang="en-US" sz="2400" smtClean="0">
                <a:ea typeface="ＭＳ Ｐゴシック" pitchFamily="-109" charset="-128"/>
              </a:rPr>
              <a:t>Thoughts</a:t>
            </a:r>
          </a:p>
          <a:p>
            <a:pPr lvl="1"/>
            <a:r>
              <a:rPr lang="en-US" sz="2400" smtClean="0">
                <a:ea typeface="ＭＳ Ｐゴシック" pitchFamily="-109" charset="-128"/>
              </a:rPr>
              <a:t>Ideas</a:t>
            </a:r>
          </a:p>
          <a:p>
            <a:pPr lvl="1"/>
            <a:r>
              <a:rPr lang="en-US" sz="2400" smtClean="0">
                <a:ea typeface="ＭＳ Ｐゴシック" pitchFamily="-109" charset="-128"/>
              </a:rPr>
              <a:t>Data</a:t>
            </a:r>
          </a:p>
          <a:p>
            <a:pPr lvl="1"/>
            <a:r>
              <a:rPr lang="en-US" sz="2400" smtClean="0">
                <a:ea typeface="ＭＳ Ｐゴシック" pitchFamily="-109" charset="-128"/>
              </a:rPr>
              <a:t>Reports</a:t>
            </a:r>
          </a:p>
          <a:p>
            <a:pPr lvl="1"/>
            <a:r>
              <a:rPr lang="en-US" sz="2400" smtClean="0">
                <a:ea typeface="ＭＳ Ｐゴシック" pitchFamily="-109" charset="-128"/>
              </a:rPr>
              <a:t>Formal Papers</a:t>
            </a:r>
          </a:p>
        </p:txBody>
      </p:sp>
      <p:pic>
        <p:nvPicPr>
          <p:cNvPr id="32772" name="Picture 5"/>
          <p:cNvPicPr>
            <a:picLocks noChangeAspect="1" noChangeArrowheads="1"/>
          </p:cNvPicPr>
          <p:nvPr/>
        </p:nvPicPr>
        <p:blipFill>
          <a:blip r:embed="rId3"/>
          <a:srcRect t="49902"/>
          <a:stretch>
            <a:fillRect/>
          </a:stretch>
        </p:blipFill>
        <p:spPr bwMode="auto">
          <a:xfrm>
            <a:off x="3733800" y="2819400"/>
            <a:ext cx="4343400" cy="3263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defRPr/>
            </a:pPr>
            <a:r>
              <a:rPr lang="en-US" smtClean="0">
                <a:ea typeface="ＭＳ Ｐゴシック" pitchFamily="-112" charset="-128"/>
              </a:rPr>
              <a:t>Conclusions</a:t>
            </a:r>
          </a:p>
        </p:txBody>
      </p:sp>
      <p:sp>
        <p:nvSpPr>
          <p:cNvPr id="33795" name="Rectangle 3"/>
          <p:cNvSpPr>
            <a:spLocks noGrp="1" noChangeArrowheads="1"/>
          </p:cNvSpPr>
          <p:nvPr>
            <p:ph type="body" idx="1"/>
          </p:nvPr>
        </p:nvSpPr>
        <p:spPr>
          <a:xfrm>
            <a:off x="304800" y="2514600"/>
            <a:ext cx="4876800" cy="3352800"/>
          </a:xfrm>
        </p:spPr>
        <p:txBody>
          <a:bodyPr/>
          <a:lstStyle/>
          <a:p>
            <a:r>
              <a:rPr lang="en-US" sz="2800" smtClean="0">
                <a:ea typeface="ＭＳ Ｐゴシック" pitchFamily="-109" charset="-128"/>
              </a:rPr>
              <a:t>Not all disciplines and researchers want to share all with everyone</a:t>
            </a:r>
          </a:p>
          <a:p>
            <a:r>
              <a:rPr lang="en-US" sz="2800" smtClean="0">
                <a:ea typeface="ＭＳ Ｐゴシック" pitchFamily="-109" charset="-128"/>
              </a:rPr>
              <a:t>Privacy and copyright - important and misunderstood</a:t>
            </a:r>
          </a:p>
          <a:p>
            <a:endParaRPr lang="en-US" smtClean="0">
              <a:ea typeface="ＭＳ Ｐゴシック" pitchFamily="-109" charset="-128"/>
            </a:endParaRPr>
          </a:p>
        </p:txBody>
      </p:sp>
      <p:pic>
        <p:nvPicPr>
          <p:cNvPr id="33796" name="Picture 5"/>
          <p:cNvPicPr>
            <a:picLocks noChangeAspect="1" noChangeArrowheads="1"/>
          </p:cNvPicPr>
          <p:nvPr/>
        </p:nvPicPr>
        <p:blipFill>
          <a:blip r:embed="rId3"/>
          <a:srcRect/>
          <a:stretch>
            <a:fillRect/>
          </a:stretch>
        </p:blipFill>
        <p:spPr bwMode="auto">
          <a:xfrm>
            <a:off x="4922838" y="2133600"/>
            <a:ext cx="3687762" cy="3479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a:defRPr/>
            </a:pPr>
            <a:r>
              <a:rPr lang="en-US" smtClean="0">
                <a:ea typeface="ＭＳ Ｐゴシック" pitchFamily="-112" charset="-128"/>
              </a:rPr>
              <a:t>Conclusions</a:t>
            </a:r>
          </a:p>
        </p:txBody>
      </p:sp>
      <p:sp>
        <p:nvSpPr>
          <p:cNvPr id="34819" name="Rectangle 3"/>
          <p:cNvSpPr>
            <a:spLocks noGrp="1" noChangeArrowheads="1"/>
          </p:cNvSpPr>
          <p:nvPr>
            <p:ph type="body" idx="1"/>
          </p:nvPr>
        </p:nvSpPr>
        <p:spPr>
          <a:xfrm>
            <a:off x="533400" y="2286000"/>
            <a:ext cx="3886200" cy="3473450"/>
          </a:xfrm>
        </p:spPr>
        <p:txBody>
          <a:bodyPr/>
          <a:lstStyle/>
          <a:p>
            <a:r>
              <a:rPr lang="en-US" sz="2800" smtClean="0">
                <a:ea typeface="ＭＳ Ｐゴシック" pitchFamily="-109" charset="-128"/>
              </a:rPr>
              <a:t>Institutional buy-in</a:t>
            </a:r>
          </a:p>
          <a:p>
            <a:endParaRPr lang="en-US" sz="2800" smtClean="0">
              <a:ea typeface="ＭＳ Ｐゴシック" pitchFamily="-109" charset="-128"/>
            </a:endParaRPr>
          </a:p>
          <a:p>
            <a:r>
              <a:rPr lang="en-US" sz="2800" smtClean="0">
                <a:ea typeface="ＭＳ Ｐゴシック" pitchFamily="-109" charset="-128"/>
              </a:rPr>
              <a:t>Promote systems</a:t>
            </a:r>
          </a:p>
          <a:p>
            <a:pPr lvl="1"/>
            <a:r>
              <a:rPr lang="en-US" sz="2400" smtClean="0">
                <a:ea typeface="ＭＳ Ｐゴシック" pitchFamily="-109" charset="-128"/>
              </a:rPr>
              <a:t>Simplify workflows </a:t>
            </a:r>
          </a:p>
          <a:p>
            <a:pPr lvl="1"/>
            <a:r>
              <a:rPr lang="en-US" sz="2400" smtClean="0">
                <a:ea typeface="ＭＳ Ｐゴシック" pitchFamily="-109" charset="-128"/>
              </a:rPr>
              <a:t>Wide dissemination of work</a:t>
            </a:r>
          </a:p>
        </p:txBody>
      </p:sp>
      <p:pic>
        <p:nvPicPr>
          <p:cNvPr id="34823" name="Picture 7"/>
          <p:cNvPicPr>
            <a:picLocks noChangeAspect="1" noChangeArrowheads="1"/>
          </p:cNvPicPr>
          <p:nvPr/>
        </p:nvPicPr>
        <p:blipFill>
          <a:blip r:embed="rId3"/>
          <a:srcRect/>
          <a:stretch>
            <a:fillRect/>
          </a:stretch>
        </p:blipFill>
        <p:spPr bwMode="auto">
          <a:xfrm>
            <a:off x="4567238" y="2438400"/>
            <a:ext cx="4119562"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a typeface="ＭＳ Ｐゴシック" pitchFamily="27" charset="-128"/>
                <a:cs typeface="ＭＳ Ｐゴシック" pitchFamily="27" charset="-128"/>
              </a:rPr>
              <a:t>Effective VREs and Digital Repositories</a:t>
            </a:r>
          </a:p>
        </p:txBody>
      </p:sp>
      <p:sp>
        <p:nvSpPr>
          <p:cNvPr id="35843" name="TextBox 7"/>
          <p:cNvSpPr txBox="1">
            <a:spLocks noChangeArrowheads="1"/>
          </p:cNvSpPr>
          <p:nvPr/>
        </p:nvSpPr>
        <p:spPr bwMode="auto">
          <a:xfrm>
            <a:off x="457200" y="1524000"/>
            <a:ext cx="5257800" cy="4597400"/>
          </a:xfrm>
          <a:prstGeom prst="rect">
            <a:avLst/>
          </a:prstGeom>
          <a:noFill/>
          <a:ln w="9525">
            <a:noFill/>
            <a:miter lim="800000"/>
            <a:headEnd/>
            <a:tailEnd/>
          </a:ln>
        </p:spPr>
        <p:txBody>
          <a:bodyPr>
            <a:spAutoFit/>
          </a:bodyPr>
          <a:lstStyle/>
          <a:p>
            <a:pPr marL="342900" indent="-342900" eaLnBrk="0" hangingPunct="0">
              <a:spcBef>
                <a:spcPct val="20000"/>
              </a:spcBef>
              <a:buClr>
                <a:schemeClr val="accent1"/>
              </a:buClr>
              <a:buFontTx/>
              <a:buChar char="•"/>
            </a:pPr>
            <a:r>
              <a:rPr lang="en-US" sz="2400" b="0">
                <a:solidFill>
                  <a:schemeClr val="tx1"/>
                </a:solidFill>
                <a:latin typeface="Trebuchet MS" pitchFamily="34" charset="0"/>
              </a:rPr>
              <a:t>Scholars </a:t>
            </a:r>
          </a:p>
          <a:p>
            <a:pPr marL="742950" lvl="1" indent="-285750" eaLnBrk="0" hangingPunct="0">
              <a:spcBef>
                <a:spcPct val="20000"/>
              </a:spcBef>
              <a:buClr>
                <a:schemeClr val="accent1"/>
              </a:buClr>
              <a:buFontTx/>
              <a:buChar char="•"/>
            </a:pPr>
            <a:r>
              <a:rPr lang="en-US" sz="2400" b="0">
                <a:solidFill>
                  <a:schemeClr val="tx1"/>
                </a:solidFill>
                <a:latin typeface="Trebuchet MS" pitchFamily="34" charset="0"/>
              </a:rPr>
              <a:t>Know about services and systems</a:t>
            </a:r>
          </a:p>
          <a:p>
            <a:pPr marL="742950" lvl="1" indent="-285750" eaLnBrk="0" hangingPunct="0">
              <a:spcBef>
                <a:spcPct val="20000"/>
              </a:spcBef>
              <a:buClr>
                <a:schemeClr val="accent1"/>
              </a:buClr>
              <a:buFontTx/>
              <a:buChar char="•"/>
            </a:pPr>
            <a:r>
              <a:rPr lang="en-US" sz="2400" b="0">
                <a:solidFill>
                  <a:schemeClr val="tx1"/>
                </a:solidFill>
                <a:latin typeface="Trebuchet MS" pitchFamily="34" charset="0"/>
              </a:rPr>
              <a:t>Aware of benefits </a:t>
            </a:r>
          </a:p>
          <a:p>
            <a:pPr marL="342900" indent="-342900" eaLnBrk="0" hangingPunct="0">
              <a:spcBef>
                <a:spcPct val="20000"/>
              </a:spcBef>
              <a:buClr>
                <a:schemeClr val="accent1"/>
              </a:buClr>
              <a:buFontTx/>
              <a:buChar char="•"/>
            </a:pPr>
            <a:r>
              <a:rPr lang="en-US" sz="2400" b="0">
                <a:solidFill>
                  <a:schemeClr val="tx1"/>
                </a:solidFill>
              </a:rPr>
              <a:t>Dialogue between information professionals and research communities</a:t>
            </a:r>
          </a:p>
          <a:p>
            <a:pPr marL="342900" indent="-342900" eaLnBrk="0" hangingPunct="0">
              <a:spcBef>
                <a:spcPct val="20000"/>
              </a:spcBef>
              <a:buClr>
                <a:schemeClr val="accent1"/>
              </a:buClr>
              <a:buFontTx/>
              <a:buChar char="•"/>
            </a:pPr>
            <a:r>
              <a:rPr lang="en-US" sz="2400" b="0">
                <a:solidFill>
                  <a:schemeClr val="tx1"/>
                </a:solidFill>
                <a:latin typeface="Trebuchet MS" pitchFamily="34" charset="0"/>
              </a:rPr>
              <a:t>Information professionals</a:t>
            </a:r>
          </a:p>
          <a:p>
            <a:pPr marL="742950" lvl="1" indent="-285750" eaLnBrk="0" hangingPunct="0">
              <a:spcBef>
                <a:spcPct val="20000"/>
              </a:spcBef>
              <a:buClr>
                <a:schemeClr val="accent1"/>
              </a:buClr>
              <a:buFontTx/>
              <a:buChar char="•"/>
            </a:pPr>
            <a:r>
              <a:rPr lang="en-US" sz="2400" b="0">
                <a:solidFill>
                  <a:schemeClr val="tx1"/>
                </a:solidFill>
                <a:latin typeface="Trebuchet MS" pitchFamily="34" charset="0"/>
              </a:rPr>
              <a:t>Involved in policy development</a:t>
            </a:r>
          </a:p>
          <a:p>
            <a:pPr marL="742950" lvl="1" indent="-285750" eaLnBrk="0" hangingPunct="0">
              <a:spcBef>
                <a:spcPct val="20000"/>
              </a:spcBef>
              <a:buClr>
                <a:schemeClr val="accent1"/>
              </a:buClr>
              <a:buFontTx/>
              <a:buChar char="•"/>
            </a:pPr>
            <a:r>
              <a:rPr lang="en-US" sz="2400" b="0">
                <a:solidFill>
                  <a:schemeClr val="tx1"/>
                </a:solidFill>
                <a:latin typeface="Trebuchet MS" pitchFamily="34" charset="0"/>
              </a:rPr>
              <a:t>Lead creation and maintenance of metadata </a:t>
            </a:r>
          </a:p>
        </p:txBody>
      </p:sp>
      <p:pic>
        <p:nvPicPr>
          <p:cNvPr id="35844" name="Picture 4"/>
          <p:cNvPicPr>
            <a:picLocks noChangeAspect="1" noChangeArrowheads="1"/>
          </p:cNvPicPr>
          <p:nvPr/>
        </p:nvPicPr>
        <p:blipFill>
          <a:blip r:embed="rId3"/>
          <a:srcRect/>
          <a:stretch>
            <a:fillRect/>
          </a:stretch>
        </p:blipFill>
        <p:spPr bwMode="auto">
          <a:xfrm>
            <a:off x="6019800" y="2133600"/>
            <a:ext cx="24003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011238" y="1077913"/>
            <a:ext cx="6989762" cy="1284287"/>
          </a:xfrm>
          <a:effectLst>
            <a:outerShdw dist="38099" dir="2700000" algn="ctr" rotWithShape="0">
              <a:srgbClr val="144A6F">
                <a:alpha val="74997"/>
              </a:srgbClr>
            </a:outerShdw>
          </a:effectLst>
        </p:spPr>
        <p:txBody>
          <a:bodyPr/>
          <a:lstStyle/>
          <a:p>
            <a:pPr algn="ctr">
              <a:defRPr/>
            </a:pPr>
            <a:r>
              <a:rPr lang="en-US" smtClean="0">
                <a:ea typeface="ＭＳ Ｐゴシック" pitchFamily="-109" charset="-128"/>
              </a:rPr>
              <a:t>Questions &amp; Discussion</a:t>
            </a:r>
          </a:p>
        </p:txBody>
      </p:sp>
      <p:sp>
        <p:nvSpPr>
          <p:cNvPr id="36867" name="Rectangle 3"/>
          <p:cNvSpPr>
            <a:spLocks noGrp="1" noChangeArrowheads="1"/>
          </p:cNvSpPr>
          <p:nvPr>
            <p:ph type="body" idx="4294967295"/>
          </p:nvPr>
        </p:nvSpPr>
        <p:spPr>
          <a:xfrm>
            <a:off x="720725" y="3124200"/>
            <a:ext cx="7702550" cy="3014663"/>
          </a:xfrm>
        </p:spPr>
        <p:txBody>
          <a:bodyPr/>
          <a:lstStyle/>
          <a:p>
            <a:pPr algn="ctr"/>
            <a:endParaRPr lang="en-US" smtClean="0">
              <a:ea typeface="ＭＳ Ｐゴシック" pitchFamily="-109" charset="-128"/>
            </a:endParaRPr>
          </a:p>
          <a:p>
            <a:pPr algn="ctr">
              <a:buFontTx/>
              <a:buNone/>
            </a:pPr>
            <a:r>
              <a:rPr lang="en-US" b="1" smtClean="0">
                <a:ea typeface="ＭＳ Ｐゴシック" pitchFamily="-109" charset="-128"/>
              </a:rPr>
              <a:t>Lynn Silipigni Connaway, Ph.D.</a:t>
            </a:r>
          </a:p>
          <a:p>
            <a:pPr algn="ctr">
              <a:buFontTx/>
              <a:buNone/>
            </a:pPr>
            <a:r>
              <a:rPr lang="en-US" smtClean="0">
                <a:ea typeface="ＭＳ Ｐゴシック" pitchFamily="-109" charset="-128"/>
                <a:hlinkClick r:id="rId3"/>
              </a:rPr>
              <a:t>connawal@oclc.org</a:t>
            </a:r>
            <a:endParaRPr lang="en-US" smtClean="0">
              <a:ea typeface="ＭＳ Ｐゴシック" pitchFamily="-109" charset="-128"/>
            </a:endParaRPr>
          </a:p>
          <a:p>
            <a:pPr algn="ctr">
              <a:buFontTx/>
              <a:buNone/>
            </a:pPr>
            <a:endParaRPr lang="en-US" b="1" smtClean="0">
              <a:ea typeface="ＭＳ Ｐゴシック" pitchFamily="-109" charset="-128"/>
            </a:endParaRPr>
          </a:p>
          <a:p>
            <a:pPr algn="ctr">
              <a:buFontTx/>
              <a:buNone/>
            </a:pPr>
            <a:endParaRPr lang="en-US" smtClean="0">
              <a:ea typeface="ＭＳ Ｐゴシック" pitchFamily="-109" charset="-128"/>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defRPr/>
            </a:pPr>
            <a:endParaRPr lang="en-US" smtClean="0">
              <a:ea typeface="ＭＳ Ｐゴシック" pitchFamily="-112" charset="-128"/>
            </a:endParaRPr>
          </a:p>
        </p:txBody>
      </p:sp>
      <p:sp>
        <p:nvSpPr>
          <p:cNvPr id="6147" name="Rectangle 3"/>
          <p:cNvSpPr>
            <a:spLocks noGrp="1" noChangeArrowheads="1"/>
          </p:cNvSpPr>
          <p:nvPr>
            <p:ph type="body" idx="1"/>
          </p:nvPr>
        </p:nvSpPr>
        <p:spPr/>
        <p:txBody>
          <a:bodyPr/>
          <a:lstStyle/>
          <a:p>
            <a:endParaRPr lang="en-US" smtClean="0">
              <a:ea typeface="ＭＳ Ｐゴシック" pitchFamily="-109" charset="-128"/>
            </a:endParaRPr>
          </a:p>
        </p:txBody>
      </p:sp>
      <p:pic>
        <p:nvPicPr>
          <p:cNvPr id="6148" name="Picture 5"/>
          <p:cNvPicPr>
            <a:picLocks noChangeAspect="1" noChangeArrowheads="1"/>
          </p:cNvPicPr>
          <p:nvPr/>
        </p:nvPicPr>
        <p:blipFill>
          <a:blip r:embed="rId3"/>
          <a:srcRect/>
          <a:stretch>
            <a:fillRect/>
          </a:stretch>
        </p:blipFill>
        <p:spPr bwMode="auto">
          <a:xfrm>
            <a:off x="206375" y="228600"/>
            <a:ext cx="8785225" cy="636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a:defRPr/>
            </a:pPr>
            <a:endParaRPr lang="en-US" smtClean="0">
              <a:ea typeface="ＭＳ Ｐゴシック" pitchFamily="-112" charset="-128"/>
            </a:endParaRPr>
          </a:p>
        </p:txBody>
      </p:sp>
      <p:sp>
        <p:nvSpPr>
          <p:cNvPr id="7171" name="Rectangle 3"/>
          <p:cNvSpPr>
            <a:spLocks noChangeAspect="1" noChangeArrowheads="1"/>
          </p:cNvSpPr>
          <p:nvPr>
            <p:ph type="body" idx="1"/>
          </p:nvPr>
        </p:nvSpPr>
        <p:spPr/>
        <p:txBody>
          <a:bodyPr/>
          <a:lstStyle/>
          <a:p>
            <a:endParaRPr lang="en-US" smtClean="0">
              <a:ea typeface="ＭＳ Ｐゴシック" pitchFamily="-109" charset="-128"/>
            </a:endParaRPr>
          </a:p>
        </p:txBody>
      </p:sp>
      <p:pic>
        <p:nvPicPr>
          <p:cNvPr id="7172" name="Picture 4"/>
          <p:cNvPicPr>
            <a:picLocks noChangeAspect="1" noChangeArrowheads="1"/>
          </p:cNvPicPr>
          <p:nvPr/>
        </p:nvPicPr>
        <p:blipFill>
          <a:blip r:embed="rId3"/>
          <a:srcRect/>
          <a:stretch>
            <a:fillRect/>
          </a:stretch>
        </p:blipFill>
        <p:spPr bwMode="auto">
          <a:xfrm>
            <a:off x="152400" y="263525"/>
            <a:ext cx="8785225" cy="636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a:defRPr/>
            </a:pPr>
            <a:endParaRPr lang="en-US" smtClean="0">
              <a:ea typeface="ＭＳ Ｐゴシック" pitchFamily="-112" charset="-128"/>
            </a:endParaRPr>
          </a:p>
        </p:txBody>
      </p:sp>
      <p:sp>
        <p:nvSpPr>
          <p:cNvPr id="8195" name="Rectangle 3"/>
          <p:cNvSpPr>
            <a:spLocks noGrp="1" noChangeArrowheads="1"/>
          </p:cNvSpPr>
          <p:nvPr>
            <p:ph type="body" idx="1"/>
          </p:nvPr>
        </p:nvSpPr>
        <p:spPr/>
        <p:txBody>
          <a:bodyPr/>
          <a:lstStyle/>
          <a:p>
            <a:endParaRPr lang="en-US" smtClean="0">
              <a:ea typeface="ＭＳ Ｐゴシック" pitchFamily="-109" charset="-128"/>
            </a:endParaRPr>
          </a:p>
        </p:txBody>
      </p:sp>
      <p:pic>
        <p:nvPicPr>
          <p:cNvPr id="8196" name="Picture 4"/>
          <p:cNvPicPr>
            <a:picLocks noChangeAspect="1" noChangeArrowheads="1"/>
          </p:cNvPicPr>
          <p:nvPr/>
        </p:nvPicPr>
        <p:blipFill>
          <a:blip r:embed="rId3"/>
          <a:srcRect/>
          <a:stretch>
            <a:fillRect/>
          </a:stretch>
        </p:blipFill>
        <p:spPr bwMode="auto">
          <a:xfrm>
            <a:off x="152400" y="187325"/>
            <a:ext cx="8785225" cy="636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a:defRPr/>
            </a:pPr>
            <a:endParaRPr lang="en-US" smtClean="0">
              <a:ea typeface="ＭＳ Ｐゴシック" pitchFamily="-112" charset="-128"/>
            </a:endParaRPr>
          </a:p>
        </p:txBody>
      </p:sp>
      <p:sp>
        <p:nvSpPr>
          <p:cNvPr id="9219" name="Rectangle 3"/>
          <p:cNvSpPr>
            <a:spLocks noGrp="1" noChangeArrowheads="1"/>
          </p:cNvSpPr>
          <p:nvPr>
            <p:ph type="body" idx="1"/>
          </p:nvPr>
        </p:nvSpPr>
        <p:spPr/>
        <p:txBody>
          <a:bodyPr/>
          <a:lstStyle/>
          <a:p>
            <a:endParaRPr lang="en-US" smtClean="0">
              <a:ea typeface="ＭＳ Ｐゴシック" pitchFamily="-109" charset="-128"/>
            </a:endParaRPr>
          </a:p>
        </p:txBody>
      </p:sp>
      <p:pic>
        <p:nvPicPr>
          <p:cNvPr id="9220" name="Picture 4"/>
          <p:cNvPicPr>
            <a:picLocks noChangeAspect="1" noChangeArrowheads="1"/>
          </p:cNvPicPr>
          <p:nvPr/>
        </p:nvPicPr>
        <p:blipFill>
          <a:blip r:embed="rId3"/>
          <a:srcRect/>
          <a:stretch>
            <a:fillRect/>
          </a:stretch>
        </p:blipFill>
        <p:spPr bwMode="auto">
          <a:xfrm>
            <a:off x="206375" y="228600"/>
            <a:ext cx="8785225" cy="636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09" charset="-128"/>
              </a:rPr>
              <a:t>Project Managers’ Perceptions</a:t>
            </a:r>
          </a:p>
        </p:txBody>
      </p:sp>
      <p:sp>
        <p:nvSpPr>
          <p:cNvPr id="10243" name="Text Placeholder 2"/>
          <p:cNvSpPr>
            <a:spLocks noGrp="1"/>
          </p:cNvSpPr>
          <p:nvPr>
            <p:ph type="body" sz="half" idx="1"/>
          </p:nvPr>
        </p:nvSpPr>
        <p:spPr>
          <a:xfrm>
            <a:off x="533400" y="2209800"/>
            <a:ext cx="4191000" cy="3352800"/>
          </a:xfrm>
        </p:spPr>
        <p:txBody>
          <a:bodyPr/>
          <a:lstStyle/>
          <a:p>
            <a:r>
              <a:rPr lang="en-US" smtClean="0">
                <a:ea typeface="ＭＳ Ｐゴシック" pitchFamily="-109" charset="-128"/>
              </a:rPr>
              <a:t>Scientists more apt to already use digital repository or VRE systems</a:t>
            </a:r>
          </a:p>
          <a:p>
            <a:endParaRPr lang="en-US" smtClean="0">
              <a:ea typeface="ＭＳ Ｐゴシック" pitchFamily="-109" charset="-128"/>
            </a:endParaRPr>
          </a:p>
          <a:p>
            <a:r>
              <a:rPr lang="en-US" smtClean="0">
                <a:ea typeface="ＭＳ Ｐゴシック" pitchFamily="-109" charset="-128"/>
              </a:rPr>
              <a:t>Those in other disciplines less inclined to use</a:t>
            </a:r>
          </a:p>
          <a:p>
            <a:endParaRPr lang="en-US" smtClean="0">
              <a:ea typeface="ＭＳ Ｐゴシック" pitchFamily="-109" charset="-128"/>
            </a:endParaRPr>
          </a:p>
          <a:p>
            <a:r>
              <a:rPr lang="en-US" smtClean="0">
                <a:ea typeface="ＭＳ Ｐゴシック" pitchFamily="-109" charset="-128"/>
              </a:rPr>
              <a:t>Need evidence of benefits</a:t>
            </a:r>
          </a:p>
        </p:txBody>
      </p:sp>
      <p:pic>
        <p:nvPicPr>
          <p:cNvPr id="10244" name="Picture 8"/>
          <p:cNvPicPr>
            <a:picLocks noChangeAspect="1" noChangeArrowheads="1"/>
          </p:cNvPicPr>
          <p:nvPr/>
        </p:nvPicPr>
        <p:blipFill>
          <a:blip r:embed="rId3"/>
          <a:srcRect/>
          <a:stretch>
            <a:fillRect/>
          </a:stretch>
        </p:blipFill>
        <p:spPr bwMode="auto">
          <a:xfrm>
            <a:off x="5257800" y="1752600"/>
            <a:ext cx="3098800" cy="4343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109" charset="-128"/>
              </a:rPr>
              <a:t>Project Managers’ Perceptions</a:t>
            </a:r>
          </a:p>
        </p:txBody>
      </p:sp>
      <p:sp>
        <p:nvSpPr>
          <p:cNvPr id="11267" name="Text Placeholder 2"/>
          <p:cNvSpPr>
            <a:spLocks noGrp="1"/>
          </p:cNvSpPr>
          <p:nvPr>
            <p:ph type="body" sz="half" idx="1"/>
          </p:nvPr>
        </p:nvSpPr>
        <p:spPr>
          <a:xfrm>
            <a:off x="457200" y="2286000"/>
            <a:ext cx="4191000" cy="3852863"/>
          </a:xfrm>
        </p:spPr>
        <p:txBody>
          <a:bodyPr/>
          <a:lstStyle/>
          <a:p>
            <a:r>
              <a:rPr lang="en-US" smtClean="0">
                <a:ea typeface="ＭＳ Ｐゴシック" pitchFamily="-109" charset="-128"/>
              </a:rPr>
              <a:t>Attitudes toward adoption vary</a:t>
            </a:r>
          </a:p>
          <a:p>
            <a:endParaRPr lang="en-US" smtClean="0">
              <a:ea typeface="ＭＳ Ｐゴシック" pitchFamily="-109" charset="-128"/>
            </a:endParaRPr>
          </a:p>
          <a:p>
            <a:pPr lvl="1"/>
            <a:r>
              <a:rPr lang="en-US" smtClean="0">
                <a:ea typeface="ＭＳ Ｐゴシック" pitchFamily="-109" charset="-128"/>
              </a:rPr>
              <a:t>Age </a:t>
            </a:r>
          </a:p>
          <a:p>
            <a:pPr lvl="1"/>
            <a:r>
              <a:rPr lang="en-US" smtClean="0">
                <a:ea typeface="ＭＳ Ｐゴシック" pitchFamily="-109" charset="-128"/>
              </a:rPr>
              <a:t>Discipline</a:t>
            </a:r>
          </a:p>
          <a:p>
            <a:pPr lvl="1"/>
            <a:r>
              <a:rPr lang="en-US" smtClean="0">
                <a:ea typeface="ＭＳ Ｐゴシック" pitchFamily="-109" charset="-128"/>
              </a:rPr>
              <a:t>Years of Experience</a:t>
            </a:r>
          </a:p>
          <a:p>
            <a:endParaRPr lang="en-US" smtClean="0">
              <a:ea typeface="ＭＳ Ｐゴシック" pitchFamily="-109" charset="-128"/>
            </a:endParaRPr>
          </a:p>
        </p:txBody>
      </p:sp>
      <p:pic>
        <p:nvPicPr>
          <p:cNvPr id="11269" name="Picture 5"/>
          <p:cNvPicPr>
            <a:picLocks noChangeAspect="1" noChangeArrowheads="1"/>
          </p:cNvPicPr>
          <p:nvPr/>
        </p:nvPicPr>
        <p:blipFill>
          <a:blip r:embed="rId3"/>
          <a:srcRect/>
          <a:stretch>
            <a:fillRect/>
          </a:stretch>
        </p:blipFill>
        <p:spPr bwMode="auto">
          <a:xfrm>
            <a:off x="5334000" y="1676400"/>
            <a:ext cx="3124200" cy="46799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presblue">
  <a:themeElements>
    <a:clrScheme name="par 16">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006699"/>
      </a:hlink>
      <a:folHlink>
        <a:srgbClr val="969696"/>
      </a:folHlink>
    </a:clrScheme>
    <a:fontScheme name="pa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rgbClr val="336699"/>
            </a:solidFill>
            <a:effectLst/>
            <a:latin typeface="Verdan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rgbClr val="336699"/>
            </a:solidFill>
            <a:effectLst/>
            <a:latin typeface="Verdana" charset="0"/>
          </a:defRPr>
        </a:defPPr>
      </a:lstStyle>
    </a:lnDef>
  </a:objectDefaults>
  <a:extraClrSchemeLst>
    <a:extraClrScheme>
      <a:clrScheme name="p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ar 13">
        <a:dk1>
          <a:srgbClr val="000000"/>
        </a:dk1>
        <a:lt1>
          <a:srgbClr val="FFFFFF"/>
        </a:lt1>
        <a:dk2>
          <a:srgbClr val="000000"/>
        </a:dk2>
        <a:lt2>
          <a:srgbClr val="969696"/>
        </a:lt2>
        <a:accent1>
          <a:srgbClr val="FF9900"/>
        </a:accent1>
        <a:accent2>
          <a:srgbClr val="FF9966"/>
        </a:accent2>
        <a:accent3>
          <a:srgbClr val="FFFFFF"/>
        </a:accent3>
        <a:accent4>
          <a:srgbClr val="000000"/>
        </a:accent4>
        <a:accent5>
          <a:srgbClr val="FFCAAA"/>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4">
        <a:dk1>
          <a:srgbClr val="000000"/>
        </a:dk1>
        <a:lt1>
          <a:srgbClr val="FFFFFF"/>
        </a:lt1>
        <a:dk2>
          <a:srgbClr val="000000"/>
        </a:dk2>
        <a:lt2>
          <a:srgbClr val="969696"/>
        </a:lt2>
        <a:accent1>
          <a:srgbClr val="FF9900"/>
        </a:accent1>
        <a:accent2>
          <a:srgbClr val="FFCC00"/>
        </a:accent2>
        <a:accent3>
          <a:srgbClr val="FFFFFF"/>
        </a:accent3>
        <a:accent4>
          <a:srgbClr val="000000"/>
        </a:accent4>
        <a:accent5>
          <a:srgbClr val="FFCAAA"/>
        </a:accent5>
        <a:accent6>
          <a:srgbClr val="E7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5">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6">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0066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presblue</Template>
  <TotalTime>7855</TotalTime>
  <Words>3427</Words>
  <Application>Microsoft Office PowerPoint</Application>
  <PresentationFormat>On-screen Show (4:3)</PresentationFormat>
  <Paragraphs>343</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Verdana</vt:lpstr>
      <vt:lpstr>ＭＳ Ｐゴシック</vt:lpstr>
      <vt:lpstr>Arial</vt:lpstr>
      <vt:lpstr>Trebuchet MS</vt:lpstr>
      <vt:lpstr>Calibri</vt:lpstr>
      <vt:lpstr>Times New Roman</vt:lpstr>
      <vt:lpstr>presblue</vt:lpstr>
      <vt:lpstr>   </vt:lpstr>
      <vt:lpstr>Changing Patterns of Library Investment</vt:lpstr>
      <vt:lpstr>Research Goals</vt:lpstr>
      <vt:lpstr>Slide 4</vt:lpstr>
      <vt:lpstr>Slide 5</vt:lpstr>
      <vt:lpstr>Slide 6</vt:lpstr>
      <vt:lpstr>Slide 7</vt:lpstr>
      <vt:lpstr>Project Managers’ Perceptions</vt:lpstr>
      <vt:lpstr>Project Managers’ Perceptions</vt:lpstr>
      <vt:lpstr>Project Managers’ Perceptions</vt:lpstr>
      <vt:lpstr>Project Managers’ Perceptions</vt:lpstr>
      <vt:lpstr>Project Managers’ Perceptions</vt:lpstr>
      <vt:lpstr>Project Managers’ Perceptions</vt:lpstr>
      <vt:lpstr>Common Themes: Digital Repository Projects</vt:lpstr>
      <vt:lpstr>Common Themes: Digital Repository Projects</vt:lpstr>
      <vt:lpstr>Common Themes: VRE Projects</vt:lpstr>
      <vt:lpstr>Common Themes: VRE Projects</vt:lpstr>
      <vt:lpstr>Common Themes: VRE Projects</vt:lpstr>
      <vt:lpstr>Common Themes: VRE Projects</vt:lpstr>
      <vt:lpstr>Common Themes: VRE Projects</vt:lpstr>
      <vt:lpstr>Common Themes: VRE Projects</vt:lpstr>
      <vt:lpstr>Common Themes: VRE Projects</vt:lpstr>
      <vt:lpstr>Common Themes: VRE Projects</vt:lpstr>
      <vt:lpstr>Common Themes: VRE Projects</vt:lpstr>
      <vt:lpstr>Common Themes: VRE Projects</vt:lpstr>
      <vt:lpstr>Common Themes: VRE Projects</vt:lpstr>
      <vt:lpstr>Common Themes: VRE Projects</vt:lpstr>
      <vt:lpstr>Conclusions</vt:lpstr>
      <vt:lpstr>Conclusions</vt:lpstr>
      <vt:lpstr>Conclusions</vt:lpstr>
      <vt:lpstr>Conclusions</vt:lpstr>
      <vt:lpstr>Conclusions</vt:lpstr>
      <vt:lpstr>Effective VREs and Digital Repositories</vt:lpstr>
      <vt:lpstr>Questions &amp; Discussion</vt:lpstr>
    </vt:vector>
  </TitlesOfParts>
  <Company>Online Computer Library Center,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connawal</dc:creator>
  <cp:lastModifiedBy>Robert Bolander</cp:lastModifiedBy>
  <cp:revision>287</cp:revision>
  <cp:lastPrinted>2009-08-17T09:02:41Z</cp:lastPrinted>
  <dcterms:created xsi:type="dcterms:W3CDTF">2009-11-16T06:48:24Z</dcterms:created>
  <dcterms:modified xsi:type="dcterms:W3CDTF">2010-12-17T19:01:03Z</dcterms:modified>
</cp:coreProperties>
</file>