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965" r:id="rId2"/>
  </p:sldMasterIdLst>
  <p:notesMasterIdLst>
    <p:notesMasterId r:id="rId43"/>
  </p:notesMasterIdLst>
  <p:handoutMasterIdLst>
    <p:handoutMasterId r:id="rId44"/>
  </p:handoutMasterIdLst>
  <p:sldIdLst>
    <p:sldId id="461" r:id="rId3"/>
    <p:sldId id="516" r:id="rId4"/>
    <p:sldId id="517" r:id="rId5"/>
    <p:sldId id="452" r:id="rId6"/>
    <p:sldId id="519" r:id="rId7"/>
    <p:sldId id="456" r:id="rId8"/>
    <p:sldId id="504" r:id="rId9"/>
    <p:sldId id="457" r:id="rId10"/>
    <p:sldId id="447" r:id="rId11"/>
    <p:sldId id="448" r:id="rId12"/>
    <p:sldId id="449" r:id="rId13"/>
    <p:sldId id="500" r:id="rId14"/>
    <p:sldId id="480" r:id="rId15"/>
    <p:sldId id="514" r:id="rId16"/>
    <p:sldId id="501" r:id="rId17"/>
    <p:sldId id="502" r:id="rId18"/>
    <p:sldId id="489" r:id="rId19"/>
    <p:sldId id="496" r:id="rId20"/>
    <p:sldId id="497" r:id="rId21"/>
    <p:sldId id="498" r:id="rId22"/>
    <p:sldId id="499" r:id="rId23"/>
    <p:sldId id="485" r:id="rId24"/>
    <p:sldId id="486" r:id="rId25"/>
    <p:sldId id="512" r:id="rId26"/>
    <p:sldId id="513" r:id="rId27"/>
    <p:sldId id="505" r:id="rId28"/>
    <p:sldId id="506" r:id="rId29"/>
    <p:sldId id="507" r:id="rId30"/>
    <p:sldId id="508" r:id="rId31"/>
    <p:sldId id="509" r:id="rId32"/>
    <p:sldId id="510" r:id="rId33"/>
    <p:sldId id="511" r:id="rId34"/>
    <p:sldId id="458" r:id="rId35"/>
    <p:sldId id="503" r:id="rId36"/>
    <p:sldId id="515" r:id="rId37"/>
    <p:sldId id="459" r:id="rId38"/>
    <p:sldId id="460" r:id="rId39"/>
    <p:sldId id="451" r:id="rId40"/>
    <p:sldId id="453" r:id="rId41"/>
    <p:sldId id="455" r:id="rId42"/>
  </p:sldIdLst>
  <p:sldSz cx="9144000" cy="6858000" type="screen4x3"/>
  <p:notesSz cx="7019925" cy="9305925"/>
  <p:defaultTextStyle>
    <a:defPPr>
      <a:defRPr lang="en-US"/>
    </a:defPPr>
    <a:lvl1pPr algn="l" rtl="0" fontAlgn="base">
      <a:spcBef>
        <a:spcPct val="0"/>
      </a:spcBef>
      <a:spcAft>
        <a:spcPct val="0"/>
      </a:spcAft>
      <a:defRPr sz="2100" b="1" kern="1200">
        <a:solidFill>
          <a:schemeClr val="tx1"/>
        </a:solidFill>
        <a:latin typeface="Trebuchet MS" pitchFamily="34" charset="0"/>
        <a:ea typeface="+mn-ea"/>
        <a:cs typeface="+mn-cs"/>
      </a:defRPr>
    </a:lvl1pPr>
    <a:lvl2pPr marL="457200" algn="l" rtl="0" fontAlgn="base">
      <a:spcBef>
        <a:spcPct val="0"/>
      </a:spcBef>
      <a:spcAft>
        <a:spcPct val="0"/>
      </a:spcAft>
      <a:defRPr sz="2100" b="1" kern="1200">
        <a:solidFill>
          <a:schemeClr val="tx1"/>
        </a:solidFill>
        <a:latin typeface="Trebuchet MS" pitchFamily="34" charset="0"/>
        <a:ea typeface="+mn-ea"/>
        <a:cs typeface="+mn-cs"/>
      </a:defRPr>
    </a:lvl2pPr>
    <a:lvl3pPr marL="914400" algn="l" rtl="0" fontAlgn="base">
      <a:spcBef>
        <a:spcPct val="0"/>
      </a:spcBef>
      <a:spcAft>
        <a:spcPct val="0"/>
      </a:spcAft>
      <a:defRPr sz="2100" b="1" kern="1200">
        <a:solidFill>
          <a:schemeClr val="tx1"/>
        </a:solidFill>
        <a:latin typeface="Trebuchet MS" pitchFamily="34" charset="0"/>
        <a:ea typeface="+mn-ea"/>
        <a:cs typeface="+mn-cs"/>
      </a:defRPr>
    </a:lvl3pPr>
    <a:lvl4pPr marL="1371600" algn="l" rtl="0" fontAlgn="base">
      <a:spcBef>
        <a:spcPct val="0"/>
      </a:spcBef>
      <a:spcAft>
        <a:spcPct val="0"/>
      </a:spcAft>
      <a:defRPr sz="2100" b="1" kern="1200">
        <a:solidFill>
          <a:schemeClr val="tx1"/>
        </a:solidFill>
        <a:latin typeface="Trebuchet MS" pitchFamily="34" charset="0"/>
        <a:ea typeface="+mn-ea"/>
        <a:cs typeface="+mn-cs"/>
      </a:defRPr>
    </a:lvl4pPr>
    <a:lvl5pPr marL="1828800" algn="l" rtl="0" fontAlgn="base">
      <a:spcBef>
        <a:spcPct val="0"/>
      </a:spcBef>
      <a:spcAft>
        <a:spcPct val="0"/>
      </a:spcAft>
      <a:defRPr sz="2100" b="1" kern="1200">
        <a:solidFill>
          <a:schemeClr val="tx1"/>
        </a:solidFill>
        <a:latin typeface="Trebuchet MS" pitchFamily="34" charset="0"/>
        <a:ea typeface="+mn-ea"/>
        <a:cs typeface="+mn-cs"/>
      </a:defRPr>
    </a:lvl5pPr>
    <a:lvl6pPr marL="2286000" algn="l" defTabSz="914400" rtl="0" eaLnBrk="1" latinLnBrk="0" hangingPunct="1">
      <a:defRPr sz="2100" b="1" kern="1200">
        <a:solidFill>
          <a:schemeClr val="tx1"/>
        </a:solidFill>
        <a:latin typeface="Trebuchet MS" pitchFamily="34" charset="0"/>
        <a:ea typeface="+mn-ea"/>
        <a:cs typeface="+mn-cs"/>
      </a:defRPr>
    </a:lvl6pPr>
    <a:lvl7pPr marL="2743200" algn="l" defTabSz="914400" rtl="0" eaLnBrk="1" latinLnBrk="0" hangingPunct="1">
      <a:defRPr sz="2100" b="1" kern="1200">
        <a:solidFill>
          <a:schemeClr val="tx1"/>
        </a:solidFill>
        <a:latin typeface="Trebuchet MS" pitchFamily="34" charset="0"/>
        <a:ea typeface="+mn-ea"/>
        <a:cs typeface="+mn-cs"/>
      </a:defRPr>
    </a:lvl7pPr>
    <a:lvl8pPr marL="3200400" algn="l" defTabSz="914400" rtl="0" eaLnBrk="1" latinLnBrk="0" hangingPunct="1">
      <a:defRPr sz="2100" b="1" kern="1200">
        <a:solidFill>
          <a:schemeClr val="tx1"/>
        </a:solidFill>
        <a:latin typeface="Trebuchet MS" pitchFamily="34" charset="0"/>
        <a:ea typeface="+mn-ea"/>
        <a:cs typeface="+mn-cs"/>
      </a:defRPr>
    </a:lvl8pPr>
    <a:lvl9pPr marL="3657600" algn="l" defTabSz="914400" rtl="0" eaLnBrk="1" latinLnBrk="0" hangingPunct="1">
      <a:defRPr sz="2100" b="1"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99CCFF"/>
    <a:srgbClr val="FF7600"/>
    <a:srgbClr val="FFFFFF"/>
    <a:srgbClr val="666666"/>
    <a:srgbClr val="333333"/>
    <a:srgbClr val="CCFFFF"/>
    <a:srgbClr val="409A3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52099" autoAdjust="0"/>
  </p:normalViewPr>
  <p:slideViewPr>
    <p:cSldViewPr>
      <p:cViewPr>
        <p:scale>
          <a:sx n="60" d="100"/>
          <a:sy n="60" d="100"/>
        </p:scale>
        <p:origin x="-3084" y="-120"/>
      </p:cViewPr>
      <p:guideLst>
        <p:guide orient="horz" pos="2160"/>
        <p:guide pos="2880"/>
      </p:guideLst>
    </p:cSldViewPr>
  </p:slideViewPr>
  <p:outlineViewPr>
    <p:cViewPr>
      <p:scale>
        <a:sx n="33" d="100"/>
        <a:sy n="33" d="100"/>
      </p:scale>
      <p:origin x="0" y="15144"/>
    </p:cViewPr>
  </p:outlineViewPr>
  <p:notesTextViewPr>
    <p:cViewPr>
      <p:scale>
        <a:sx n="100" d="100"/>
        <a:sy n="100" d="100"/>
      </p:scale>
      <p:origin x="0" y="0"/>
    </p:cViewPr>
  </p:notesTextViewPr>
  <p:sorterViewPr>
    <p:cViewPr>
      <p:scale>
        <a:sx n="100" d="100"/>
        <a:sy n="100" d="100"/>
      </p:scale>
      <p:origin x="0" y="5574"/>
    </p:cViewPr>
  </p:sorterViewPr>
  <p:notesViewPr>
    <p:cSldViewPr>
      <p:cViewPr>
        <p:scale>
          <a:sx n="100" d="100"/>
          <a:sy n="100" d="100"/>
        </p:scale>
        <p:origin x="-1824" y="744"/>
      </p:cViewPr>
      <p:guideLst>
        <p:guide orient="horz" pos="2930"/>
        <p:guide pos="2211"/>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esktop\Interview_participants_final%20with%20EM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ode\Desktop\Interview_participants_final%20with%20EM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ode\Desktop\Interview_participants_final%20with%20EM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'UK Demo Breakdown'!$E$24</c:f>
              <c:strCache>
                <c:ptCount val="1"/>
                <c:pt idx="0">
                  <c:v>US</c:v>
                </c:pt>
              </c:strCache>
            </c:strRef>
          </c:tx>
          <c:spPr>
            <a:solidFill>
              <a:srgbClr val="2178B5"/>
            </a:solidFill>
          </c:spPr>
          <c:dLbls>
            <c:txPr>
              <a:bodyPr/>
              <a:lstStyle/>
              <a:p>
                <a:pPr>
                  <a:defRPr sz="1600" b="1"/>
                </a:pPr>
                <a:endParaRPr lang="en-US"/>
              </a:p>
            </c:txPr>
            <c:dLblPos val="ctr"/>
            <c:showVal val="1"/>
          </c:dLbls>
          <c:cat>
            <c:strRef>
              <c:f>'UK Demo Breakdown'!$D$25:$D$26</c:f>
              <c:strCache>
                <c:ptCount val="2"/>
                <c:pt idx="0">
                  <c:v>Female</c:v>
                </c:pt>
                <c:pt idx="1">
                  <c:v>Male</c:v>
                </c:pt>
              </c:strCache>
            </c:strRef>
          </c:cat>
          <c:val>
            <c:numRef>
              <c:f>'UK Demo Breakdown'!$E$25:$E$26</c:f>
              <c:numCache>
                <c:formatCode>General</c:formatCode>
                <c:ptCount val="2"/>
                <c:pt idx="0">
                  <c:v>8</c:v>
                </c:pt>
                <c:pt idx="1">
                  <c:v>7</c:v>
                </c:pt>
              </c:numCache>
            </c:numRef>
          </c:val>
        </c:ser>
        <c:ser>
          <c:idx val="1"/>
          <c:order val="1"/>
          <c:tx>
            <c:strRef>
              <c:f>'UK Demo Breakdown'!$F$24</c:f>
              <c:strCache>
                <c:ptCount val="1"/>
                <c:pt idx="0">
                  <c:v>UK</c:v>
                </c:pt>
              </c:strCache>
            </c:strRef>
          </c:tx>
          <c:dLbls>
            <c:txPr>
              <a:bodyPr/>
              <a:lstStyle/>
              <a:p>
                <a:pPr>
                  <a:defRPr sz="1600" b="1"/>
                </a:pPr>
                <a:endParaRPr lang="en-US"/>
              </a:p>
            </c:txPr>
            <c:dLblPos val="ctr"/>
            <c:showVal val="1"/>
          </c:dLbls>
          <c:cat>
            <c:strRef>
              <c:f>'UK Demo Breakdown'!$D$25:$D$26</c:f>
              <c:strCache>
                <c:ptCount val="2"/>
                <c:pt idx="0">
                  <c:v>Female</c:v>
                </c:pt>
                <c:pt idx="1">
                  <c:v>Male</c:v>
                </c:pt>
              </c:strCache>
            </c:strRef>
          </c:cat>
          <c:val>
            <c:numRef>
              <c:f>'UK Demo Breakdown'!$F$25:$F$26</c:f>
              <c:numCache>
                <c:formatCode>General</c:formatCode>
                <c:ptCount val="2"/>
                <c:pt idx="0">
                  <c:v>11</c:v>
                </c:pt>
                <c:pt idx="1">
                  <c:v>4</c:v>
                </c:pt>
              </c:numCache>
            </c:numRef>
          </c:val>
        </c:ser>
        <c:dLbls>
          <c:showVal val="1"/>
        </c:dLbls>
        <c:axId val="40284928"/>
        <c:axId val="40286464"/>
      </c:barChart>
      <c:catAx>
        <c:axId val="40284928"/>
        <c:scaling>
          <c:orientation val="minMax"/>
        </c:scaling>
        <c:axPos val="b"/>
        <c:numFmt formatCode="General" sourceLinked="1"/>
        <c:tickLblPos val="nextTo"/>
        <c:txPr>
          <a:bodyPr/>
          <a:lstStyle/>
          <a:p>
            <a:pPr>
              <a:defRPr sz="1600" b="1"/>
            </a:pPr>
            <a:endParaRPr lang="en-US"/>
          </a:p>
        </c:txPr>
        <c:crossAx val="40286464"/>
        <c:crosses val="autoZero"/>
        <c:auto val="1"/>
        <c:lblAlgn val="ctr"/>
        <c:lblOffset val="100"/>
      </c:catAx>
      <c:valAx>
        <c:axId val="40286464"/>
        <c:scaling>
          <c:orientation val="minMax"/>
        </c:scaling>
        <c:axPos val="l"/>
        <c:majorGridlines/>
        <c:numFmt formatCode="General" sourceLinked="1"/>
        <c:tickLblPos val="nextTo"/>
        <c:txPr>
          <a:bodyPr/>
          <a:lstStyle/>
          <a:p>
            <a:pPr>
              <a:defRPr sz="1600" b="1"/>
            </a:pPr>
            <a:endParaRPr lang="en-US"/>
          </a:p>
        </c:txPr>
        <c:crossAx val="40284928"/>
        <c:crosses val="autoZero"/>
        <c:crossBetween val="between"/>
      </c:valAx>
    </c:plotArea>
    <c:legend>
      <c:legendPos val="r"/>
      <c:layout/>
      <c:txPr>
        <a:bodyPr/>
        <a:lstStyle/>
        <a:p>
          <a:pPr>
            <a:defRPr sz="1600"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'US Demographics Breakdown'!$L$28</c:f>
              <c:strCache>
                <c:ptCount val="1"/>
                <c:pt idx="0">
                  <c:v>US</c:v>
                </c:pt>
              </c:strCache>
            </c:strRef>
          </c:tx>
          <c:spPr>
            <a:solidFill>
              <a:srgbClr val="2178B5"/>
            </a:solidFill>
          </c:spPr>
          <c:dLbls>
            <c:txPr>
              <a:bodyPr/>
              <a:lstStyle/>
              <a:p>
                <a:pPr>
                  <a:defRPr b="1"/>
                </a:pPr>
                <a:endParaRPr lang="en-US"/>
              </a:p>
            </c:txPr>
            <c:dLblPos val="ctr"/>
            <c:showVal val="1"/>
          </c:dLbls>
          <c:cat>
            <c:strRef>
              <c:f>'US Demographics Breakdown'!$K$29:$K$34</c:f>
              <c:strCache>
                <c:ptCount val="6"/>
                <c:pt idx="0">
                  <c:v>16 years old</c:v>
                </c:pt>
                <c:pt idx="1">
                  <c:v>17 years old</c:v>
                </c:pt>
                <c:pt idx="2">
                  <c:v>18 years old</c:v>
                </c:pt>
                <c:pt idx="3">
                  <c:v>19 years old</c:v>
                </c:pt>
                <c:pt idx="4">
                  <c:v>20-30 years old</c:v>
                </c:pt>
                <c:pt idx="5">
                  <c:v>30+ years old</c:v>
                </c:pt>
              </c:strCache>
            </c:strRef>
          </c:cat>
          <c:val>
            <c:numRef>
              <c:f>'US Demographics Breakdown'!$L$29:$L$34</c:f>
              <c:numCache>
                <c:formatCode>General</c:formatCode>
                <c:ptCount val="6"/>
                <c:pt idx="0">
                  <c:v>0</c:v>
                </c:pt>
                <c:pt idx="1">
                  <c:v>5</c:v>
                </c:pt>
                <c:pt idx="2">
                  <c:v>2</c:v>
                </c:pt>
                <c:pt idx="3">
                  <c:v>7</c:v>
                </c:pt>
                <c:pt idx="4">
                  <c:v>1</c:v>
                </c:pt>
                <c:pt idx="5">
                  <c:v>0</c:v>
                </c:pt>
              </c:numCache>
            </c:numRef>
          </c:val>
        </c:ser>
        <c:ser>
          <c:idx val="1"/>
          <c:order val="1"/>
          <c:tx>
            <c:strRef>
              <c:f>'US Demographics Breakdown'!$M$28</c:f>
              <c:strCache>
                <c:ptCount val="1"/>
                <c:pt idx="0">
                  <c:v>UK</c:v>
                </c:pt>
              </c:strCache>
            </c:strRef>
          </c:tx>
          <c:dLbls>
            <c:txPr>
              <a:bodyPr/>
              <a:lstStyle/>
              <a:p>
                <a:pPr>
                  <a:defRPr b="1"/>
                </a:pPr>
                <a:endParaRPr lang="en-US"/>
              </a:p>
            </c:txPr>
            <c:dLblPos val="ctr"/>
            <c:showVal val="1"/>
          </c:dLbls>
          <c:cat>
            <c:strRef>
              <c:f>'US Demographics Breakdown'!$K$29:$K$34</c:f>
              <c:strCache>
                <c:ptCount val="6"/>
                <c:pt idx="0">
                  <c:v>16 years old</c:v>
                </c:pt>
                <c:pt idx="1">
                  <c:v>17 years old</c:v>
                </c:pt>
                <c:pt idx="2">
                  <c:v>18 years old</c:v>
                </c:pt>
                <c:pt idx="3">
                  <c:v>19 years old</c:v>
                </c:pt>
                <c:pt idx="4">
                  <c:v>20-30 years old</c:v>
                </c:pt>
                <c:pt idx="5">
                  <c:v>30+ years old</c:v>
                </c:pt>
              </c:strCache>
            </c:strRef>
          </c:cat>
          <c:val>
            <c:numRef>
              <c:f>'US Demographics Breakdown'!$M$29:$M$34</c:f>
              <c:numCache>
                <c:formatCode>General</c:formatCode>
                <c:ptCount val="6"/>
                <c:pt idx="0">
                  <c:v>1</c:v>
                </c:pt>
                <c:pt idx="1">
                  <c:v>6</c:v>
                </c:pt>
                <c:pt idx="2">
                  <c:v>1</c:v>
                </c:pt>
                <c:pt idx="3">
                  <c:v>4</c:v>
                </c:pt>
                <c:pt idx="4">
                  <c:v>0</c:v>
                </c:pt>
                <c:pt idx="5">
                  <c:v>3</c:v>
                </c:pt>
              </c:numCache>
            </c:numRef>
          </c:val>
        </c:ser>
        <c:dLbls>
          <c:showVal val="1"/>
        </c:dLbls>
        <c:axId val="121691520"/>
        <c:axId val="121693312"/>
      </c:barChart>
      <c:catAx>
        <c:axId val="121691520"/>
        <c:scaling>
          <c:orientation val="minMax"/>
        </c:scaling>
        <c:axPos val="b"/>
        <c:numFmt formatCode="General" sourceLinked="1"/>
        <c:tickLblPos val="nextTo"/>
        <c:txPr>
          <a:bodyPr/>
          <a:lstStyle/>
          <a:p>
            <a:pPr>
              <a:defRPr sz="1400" b="1"/>
            </a:pPr>
            <a:endParaRPr lang="en-US"/>
          </a:p>
        </c:txPr>
        <c:crossAx val="121693312"/>
        <c:crosses val="autoZero"/>
        <c:auto val="1"/>
        <c:lblAlgn val="ctr"/>
        <c:lblOffset val="100"/>
      </c:catAx>
      <c:valAx>
        <c:axId val="121693312"/>
        <c:scaling>
          <c:orientation val="minMax"/>
        </c:scaling>
        <c:axPos val="l"/>
        <c:majorGridlines/>
        <c:numFmt formatCode="General" sourceLinked="1"/>
        <c:tickLblPos val="nextTo"/>
        <c:txPr>
          <a:bodyPr/>
          <a:lstStyle/>
          <a:p>
            <a:pPr>
              <a:defRPr sz="1600" b="1"/>
            </a:pPr>
            <a:endParaRPr lang="en-US"/>
          </a:p>
        </c:txPr>
        <c:crossAx val="121691520"/>
        <c:crosses val="autoZero"/>
        <c:crossBetween val="between"/>
      </c:valAx>
    </c:plotArea>
    <c:legend>
      <c:legendPos val="r"/>
      <c:layout/>
      <c:txPr>
        <a:bodyPr/>
        <a:lstStyle/>
        <a:p>
          <a:pPr>
            <a:defRPr sz="1600" b="1"/>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'US Demographics Breakdown'!$F$29</c:f>
              <c:strCache>
                <c:ptCount val="1"/>
                <c:pt idx="0">
                  <c:v>US</c:v>
                </c:pt>
              </c:strCache>
            </c:strRef>
          </c:tx>
          <c:spPr>
            <a:solidFill>
              <a:srgbClr val="2178B5"/>
            </a:solidFill>
          </c:spPr>
          <c:dLbls>
            <c:txPr>
              <a:bodyPr/>
              <a:lstStyle/>
              <a:p>
                <a:pPr>
                  <a:defRPr b="1"/>
                </a:pPr>
                <a:endParaRPr lang="en-US"/>
              </a:p>
            </c:txPr>
            <c:dLblPos val="ctr"/>
            <c:showVal val="1"/>
          </c:dLbls>
          <c:cat>
            <c:strRef>
              <c:f>'US Demographics Breakdown'!$E$30:$E$34</c:f>
              <c:strCache>
                <c:ptCount val="5"/>
                <c:pt idx="0">
                  <c:v>African American</c:v>
                </c:pt>
                <c:pt idx="1">
                  <c:v>Caucasian</c:v>
                </c:pt>
                <c:pt idx="2">
                  <c:v>Caucasian/Thai</c:v>
                </c:pt>
                <c:pt idx="3">
                  <c:v>Hispanic</c:v>
                </c:pt>
                <c:pt idx="4">
                  <c:v>Undeclared</c:v>
                </c:pt>
              </c:strCache>
            </c:strRef>
          </c:cat>
          <c:val>
            <c:numRef>
              <c:f>'US Demographics Breakdown'!$F$30:$F$34</c:f>
              <c:numCache>
                <c:formatCode>General</c:formatCode>
                <c:ptCount val="5"/>
                <c:pt idx="0">
                  <c:v>3</c:v>
                </c:pt>
                <c:pt idx="1">
                  <c:v>11</c:v>
                </c:pt>
                <c:pt idx="2">
                  <c:v>0</c:v>
                </c:pt>
                <c:pt idx="3">
                  <c:v>1</c:v>
                </c:pt>
                <c:pt idx="4">
                  <c:v>0</c:v>
                </c:pt>
              </c:numCache>
            </c:numRef>
          </c:val>
        </c:ser>
        <c:ser>
          <c:idx val="1"/>
          <c:order val="1"/>
          <c:tx>
            <c:strRef>
              <c:f>'US Demographics Breakdown'!$G$29</c:f>
              <c:strCache>
                <c:ptCount val="1"/>
                <c:pt idx="0">
                  <c:v>UK</c:v>
                </c:pt>
              </c:strCache>
            </c:strRef>
          </c:tx>
          <c:dLbls>
            <c:txPr>
              <a:bodyPr/>
              <a:lstStyle/>
              <a:p>
                <a:pPr>
                  <a:defRPr b="1"/>
                </a:pPr>
                <a:endParaRPr lang="en-US"/>
              </a:p>
            </c:txPr>
            <c:dLblPos val="ctr"/>
            <c:showVal val="1"/>
          </c:dLbls>
          <c:cat>
            <c:strRef>
              <c:f>'US Demographics Breakdown'!$E$30:$E$34</c:f>
              <c:strCache>
                <c:ptCount val="5"/>
                <c:pt idx="0">
                  <c:v>African American</c:v>
                </c:pt>
                <c:pt idx="1">
                  <c:v>Caucasian</c:v>
                </c:pt>
                <c:pt idx="2">
                  <c:v>Caucasian/Thai</c:v>
                </c:pt>
                <c:pt idx="3">
                  <c:v>Hispanic</c:v>
                </c:pt>
                <c:pt idx="4">
                  <c:v>Undeclared</c:v>
                </c:pt>
              </c:strCache>
            </c:strRef>
          </c:cat>
          <c:val>
            <c:numRef>
              <c:f>'US Demographics Breakdown'!$G$30:$G$34</c:f>
              <c:numCache>
                <c:formatCode>General</c:formatCode>
                <c:ptCount val="5"/>
                <c:pt idx="0">
                  <c:v>0</c:v>
                </c:pt>
                <c:pt idx="1">
                  <c:v>10</c:v>
                </c:pt>
                <c:pt idx="2">
                  <c:v>1</c:v>
                </c:pt>
                <c:pt idx="3">
                  <c:v>0</c:v>
                </c:pt>
                <c:pt idx="4">
                  <c:v>4</c:v>
                </c:pt>
              </c:numCache>
            </c:numRef>
          </c:val>
        </c:ser>
        <c:dLbls>
          <c:showVal val="1"/>
        </c:dLbls>
        <c:axId val="47515904"/>
        <c:axId val="47521792"/>
      </c:barChart>
      <c:catAx>
        <c:axId val="47515904"/>
        <c:scaling>
          <c:orientation val="minMax"/>
        </c:scaling>
        <c:axPos val="b"/>
        <c:numFmt formatCode="General" sourceLinked="1"/>
        <c:tickLblPos val="nextTo"/>
        <c:txPr>
          <a:bodyPr/>
          <a:lstStyle/>
          <a:p>
            <a:pPr>
              <a:defRPr sz="1400" b="1"/>
            </a:pPr>
            <a:endParaRPr lang="en-US"/>
          </a:p>
        </c:txPr>
        <c:crossAx val="47521792"/>
        <c:crosses val="autoZero"/>
        <c:auto val="1"/>
        <c:lblAlgn val="ctr"/>
        <c:lblOffset val="100"/>
      </c:catAx>
      <c:valAx>
        <c:axId val="47521792"/>
        <c:scaling>
          <c:orientation val="minMax"/>
        </c:scaling>
        <c:axPos val="l"/>
        <c:majorGridlines/>
        <c:numFmt formatCode="General" sourceLinked="1"/>
        <c:tickLblPos val="nextTo"/>
        <c:txPr>
          <a:bodyPr/>
          <a:lstStyle/>
          <a:p>
            <a:pPr>
              <a:defRPr sz="1600" b="1"/>
            </a:pPr>
            <a:endParaRPr lang="en-US"/>
          </a:p>
        </c:txPr>
        <c:crossAx val="47515904"/>
        <c:crosses val="autoZero"/>
        <c:crossBetween val="between"/>
      </c:valAx>
    </c:plotArea>
    <c:legend>
      <c:legendPos val="r"/>
      <c:layout/>
      <c:txPr>
        <a:bodyPr/>
        <a:lstStyle/>
        <a:p>
          <a:pPr>
            <a:defRPr sz="1600" b="1"/>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7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2458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8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963D5E77-0CDD-43A1-9517-B6A5EA5E8001}" type="slidenum">
              <a:rPr lang="en-US"/>
              <a:pPr>
                <a:defRPr/>
              </a:pPr>
              <a:t>‹#›</a:t>
            </a:fld>
            <a:endParaRPr lang="en-US"/>
          </a:p>
        </p:txBody>
      </p:sp>
    </p:spTree>
    <p:extLst>
      <p:ext uri="{BB962C8B-B14F-4D97-AF65-F5344CB8AC3E}">
        <p14:creationId xmlns:p14="http://schemas.microsoft.com/office/powerpoint/2010/main" xmlns="" val="3356517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766888"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3636963"/>
            <a:ext cx="5616575" cy="4970462"/>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9"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84761350-413C-4E5C-8A05-0D647EB46E01}" type="slidenum">
              <a:rPr lang="en-US"/>
              <a:pPr>
                <a:defRPr/>
              </a:pPr>
              <a:t>‹#›</a:t>
            </a:fld>
            <a:endParaRPr lang="en-US"/>
          </a:p>
        </p:txBody>
      </p:sp>
    </p:spTree>
    <p:extLst>
      <p:ext uri="{BB962C8B-B14F-4D97-AF65-F5344CB8AC3E}">
        <p14:creationId xmlns:p14="http://schemas.microsoft.com/office/powerpoint/2010/main" xmlns="" val="10654972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clc.org/research/activities/past/orprojects/imls/default.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irstmonday.org/htbin/cgiwrap/bin/ojs/index.php/fm/article/view/3171/304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GB" smtClean="0"/>
          </a:p>
        </p:txBody>
      </p:sp>
      <p:sp>
        <p:nvSpPr>
          <p:cNvPr id="29699" name="Slide Number Placeholder 3"/>
          <p:cNvSpPr>
            <a:spLocks noGrp="1"/>
          </p:cNvSpPr>
          <p:nvPr>
            <p:ph type="sldNum" sz="quarter" idx="5"/>
          </p:nvPr>
        </p:nvSpPr>
        <p:spPr>
          <a:noFill/>
        </p:spPr>
        <p:txBody>
          <a:bodyPr/>
          <a:lstStyle/>
          <a:p>
            <a:fld id="{DBA83789-C9A0-4283-8821-BA5CFFD8DA2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555C3D4-8B57-4CC1-A736-8BFD24C763FA}" type="slidenum">
              <a:rPr lang="en-US" smtClean="0"/>
              <a:pPr/>
              <a:t>10</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A821D038-153C-42F9-8537-E055FB9E270E}" type="slidenum">
              <a:rPr lang="en-US" smtClean="0"/>
              <a:pPr/>
              <a:t>11</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E040501F-37D3-4396-9F8B-531ACA842975}" type="slidenum">
              <a:rPr lang="en-US" smtClean="0"/>
              <a:pPr/>
              <a:t>12</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371475" y="3636963"/>
            <a:ext cx="5946775" cy="5438775"/>
          </a:xfrm>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z="1200" smtClean="0">
                <a:latin typeface="Arial" charset="0"/>
                <a:cs typeface="Arial" charset="0"/>
              </a:rPr>
              <a:t>The findings will be used to create </a:t>
            </a:r>
            <a:r>
              <a:rPr lang="en-GB" sz="1200" smtClean="0">
                <a:latin typeface="Arial" charset="0"/>
                <a:cs typeface="Arial" charset="0"/>
              </a:rPr>
              <a:t>a matrix of implementation options allowing those designing and delivering digital platforms and services to make informed decisions relative to engagement and motivation for individuals at each of the educational stages.</a:t>
            </a:r>
          </a:p>
          <a:p>
            <a:r>
              <a:rPr lang="en-GB" sz="1200" smtClean="0">
                <a:latin typeface="Arial" charset="0"/>
                <a:cs typeface="Arial" charset="0"/>
              </a:rPr>
              <a:t>Work as an interdisciplinary team, bringing to bear our relative expertises in Educational Technology, Library Information and Science/Research Methodology (User behavior), and Anthropology (Ethnography)</a:t>
            </a:r>
          </a:p>
        </p:txBody>
      </p:sp>
      <p:sp>
        <p:nvSpPr>
          <p:cNvPr id="54275" name="Slide Number Placeholder 3"/>
          <p:cNvSpPr>
            <a:spLocks noGrp="1"/>
          </p:cNvSpPr>
          <p:nvPr>
            <p:ph type="sldNum" sz="quarter" idx="5"/>
          </p:nvPr>
        </p:nvSpPr>
        <p:spPr>
          <a:noFill/>
        </p:spPr>
        <p:txBody>
          <a:bodyPr/>
          <a:lstStyle/>
          <a:p>
            <a:fld id="{A6E86B3F-66B0-46B2-9167-96A9333793C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endParaRPr lang="en-GB" smtClean="0"/>
          </a:p>
        </p:txBody>
      </p:sp>
      <p:sp>
        <p:nvSpPr>
          <p:cNvPr id="56323" name="Slide Number Placeholder 3"/>
          <p:cNvSpPr>
            <a:spLocks noGrp="1"/>
          </p:cNvSpPr>
          <p:nvPr>
            <p:ph type="sldNum" sz="quarter" idx="5"/>
          </p:nvPr>
        </p:nvSpPr>
        <p:spPr>
          <a:noFill/>
        </p:spPr>
        <p:txBody>
          <a:bodyPr/>
          <a:lstStyle/>
          <a:p>
            <a:fld id="{2D722322-7377-472E-BEFA-B7198DEEC57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200" dirty="0" smtClean="0">
                <a:latin typeface="Arial" pitchFamily="34" charset="0"/>
                <a:cs typeface="Arial" pitchFamily="34" charset="0"/>
              </a:rPr>
              <a:t>The 3-year, 4-phased study is based on the following key research questions:</a:t>
            </a:r>
            <a:endParaRPr lang="en-US" sz="1200" dirty="0" smtClean="0">
              <a:latin typeface="Arial" pitchFamily="34" charset="0"/>
              <a:cs typeface="Arial" pitchFamily="34" charset="0"/>
            </a:endParaRPr>
          </a:p>
          <a:p>
            <a:pPr>
              <a:defRPr/>
            </a:pPr>
            <a:r>
              <a:rPr lang="en-US" sz="1200" b="1" dirty="0" smtClean="0">
                <a:latin typeface="Arial" pitchFamily="34" charset="0"/>
                <a:cs typeface="Arial" pitchFamily="34" charset="0"/>
              </a:rPr>
              <a:t>What are the most significant factors for novice and experienced researchers in choosing their modes of engagement with the information environment?</a:t>
            </a:r>
          </a:p>
          <a:p>
            <a:pPr>
              <a:defRPr/>
            </a:pPr>
            <a:endParaRPr lang="en-US" sz="1200" b="1" dirty="0" smtClean="0">
              <a:latin typeface="Arial" pitchFamily="34" charset="0"/>
              <a:cs typeface="Arial" pitchFamily="34" charset="0"/>
            </a:endParaRPr>
          </a:p>
          <a:p>
            <a:pPr>
              <a:defRPr/>
            </a:pPr>
            <a:r>
              <a:rPr lang="en-US" sz="1200" dirty="0" smtClean="0">
                <a:latin typeface="Arial" pitchFamily="34" charset="0"/>
                <a:cs typeface="Arial" pitchFamily="34" charset="0"/>
              </a:rPr>
              <a:t>Talk here about methodology</a:t>
            </a:r>
          </a:p>
          <a:p>
            <a:pPr marL="228600" indent="-228600">
              <a:buFont typeface="+mj-lt"/>
              <a:buAutoNum type="arabicPeriod"/>
              <a:defRPr/>
            </a:pPr>
            <a:r>
              <a:rPr lang="en-US" sz="1200" dirty="0" smtClean="0">
                <a:latin typeface="Arial" pitchFamily="34" charset="0"/>
                <a:cs typeface="Arial" pitchFamily="34" charset="0"/>
              </a:rPr>
              <a:t>Why we picked the structured interview, what we decided the diaries could do for us (give us longitudinal data).</a:t>
            </a:r>
          </a:p>
          <a:p>
            <a:pPr marL="228600" indent="-228600">
              <a:buFont typeface="+mj-lt"/>
              <a:buAutoNum type="arabicPeriod"/>
              <a:defRPr/>
            </a:pPr>
            <a:r>
              <a:rPr lang="en-US" sz="1200" dirty="0" smtClean="0">
                <a:latin typeface="Arial" pitchFamily="34" charset="0"/>
                <a:cs typeface="Arial" pitchFamily="34" charset="0"/>
              </a:rPr>
              <a:t>How the questions were developed.</a:t>
            </a:r>
          </a:p>
          <a:p>
            <a:pPr marL="228600" indent="-228600">
              <a:buFont typeface="+mj-lt"/>
              <a:buAutoNum type="arabicPeriod"/>
              <a:defRPr/>
            </a:pPr>
            <a:r>
              <a:rPr lang="en-US" sz="1200" dirty="0" smtClean="0">
                <a:latin typeface="Arial" pitchFamily="34" charset="0"/>
                <a:cs typeface="Arial" pitchFamily="34" charset="0"/>
              </a:rPr>
              <a:t>The structured interview allowed us to standardize the kinds of approaches we took with the wide variety of informants, while still allowing for variation within that same group. Especially in the early phases, we saw the structured interviews as a way to get the most information out of the short period of time that we had to complete Phase 1.</a:t>
            </a:r>
          </a:p>
          <a:p>
            <a:pPr marL="228600" indent="-228600">
              <a:buFont typeface="+mj-lt"/>
              <a:buAutoNum type="arabicPeriod"/>
              <a:defRPr/>
            </a:pPr>
            <a:r>
              <a:rPr lang="en-US" sz="1200" dirty="0" smtClean="0">
                <a:latin typeface="Arial" pitchFamily="34" charset="0"/>
                <a:cs typeface="Arial" pitchFamily="34" charset="0"/>
              </a:rPr>
              <a:t>We thought the diaries, in addition to giving us longitudinal data, also would provide additional insight into the lives of the informants.</a:t>
            </a:r>
          </a:p>
          <a:p>
            <a:pPr>
              <a:defRPr/>
            </a:pPr>
            <a:endParaRPr lang="en-US" sz="1200" dirty="0" smtClean="0">
              <a:latin typeface="Arial" pitchFamily="34" charset="0"/>
              <a:cs typeface="Arial" pitchFamily="34" charset="0"/>
            </a:endParaRPr>
          </a:p>
        </p:txBody>
      </p:sp>
      <p:sp>
        <p:nvSpPr>
          <p:cNvPr id="58371" name="Slide Number Placeholder 3"/>
          <p:cNvSpPr>
            <a:spLocks noGrp="1"/>
          </p:cNvSpPr>
          <p:nvPr>
            <p:ph type="sldNum" sz="quarter" idx="5"/>
          </p:nvPr>
        </p:nvSpPr>
        <p:spPr>
          <a:noFill/>
        </p:spPr>
        <p:txBody>
          <a:bodyPr/>
          <a:lstStyle/>
          <a:p>
            <a:fld id="{BF1454D9-2BAC-489A-AE00-F650B648C20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r>
              <a:rPr lang="en-US" sz="1200" dirty="0" smtClean="0">
                <a:latin typeface="Arial" charset="0"/>
                <a:cs typeface="Arial" charset="0"/>
              </a:rPr>
              <a:t>The initial 6-month pilot stage has focused on the Emerging educational stage to refine the research methodology and to establish the value of the work to the stakeholders. In the US the project worked in close partnership with the University of North Carolina, Charlotte (UNCC) to recruit participants, from different socio-economic groups from both private and public secondary schools as well as first-year university students. In the UK participants were drawn from Oxford Brooks University, Warwick University and secondary schools in Oxford and Leicester.</a:t>
            </a:r>
          </a:p>
          <a:p>
            <a:endParaRPr lang="en-US" sz="1200" dirty="0" smtClean="0">
              <a:latin typeface="Arial" charset="0"/>
              <a:cs typeface="Arial" charset="0"/>
            </a:endParaRPr>
          </a:p>
          <a:p>
            <a:r>
              <a:rPr lang="en-US" sz="1200" dirty="0" smtClean="0">
                <a:latin typeface="Arial" charset="0"/>
                <a:cs typeface="Arial" charset="0"/>
              </a:rPr>
              <a:t>Thirty individuals in the Emerging Educational Stage (late stage secondary/high school and 1</a:t>
            </a:r>
            <a:r>
              <a:rPr lang="en-US" sz="1200" baseline="30000" dirty="0" smtClean="0">
                <a:latin typeface="Arial" charset="0"/>
                <a:cs typeface="Arial" charset="0"/>
              </a:rPr>
              <a:t>st</a:t>
            </a:r>
            <a:r>
              <a:rPr lang="en-US" sz="1200" dirty="0" smtClean="0">
                <a:latin typeface="Arial" charset="0"/>
                <a:cs typeface="Arial" charset="0"/>
              </a:rPr>
              <a:t> year university) were recruited -15 in the US and 15 in the UK. </a:t>
            </a:r>
          </a:p>
          <a:p>
            <a:r>
              <a:rPr lang="en-US" sz="1200" dirty="0" smtClean="0">
                <a:latin typeface="Arial" charset="0"/>
                <a:cs typeface="Arial" charset="0"/>
              </a:rPr>
              <a:t>Of the 30 participants recruited 6 in the US and 6 in the UK were asked to document their information seeking activities for a 3-month period. They were closely facilitated through this process and communicated with the research team in the medium of their choice over this period.</a:t>
            </a:r>
          </a:p>
          <a:p>
            <a:endParaRPr lang="en-US" sz="1200" dirty="0" smtClean="0">
              <a:latin typeface="Arial" charset="0"/>
              <a:cs typeface="Arial" charset="0"/>
            </a:endParaRPr>
          </a:p>
          <a:p>
            <a:r>
              <a:rPr lang="en-US" sz="1200" dirty="0" smtClean="0">
                <a:latin typeface="Arial" charset="0"/>
                <a:cs typeface="Arial" charset="0"/>
              </a:rPr>
              <a:t>The quantitative data include demographics; number of occurrences for different types of technologies, sources, and </a:t>
            </a:r>
            <a:r>
              <a:rPr lang="en-US" sz="1200" dirty="0" err="1" smtClean="0">
                <a:latin typeface="Arial" charset="0"/>
                <a:cs typeface="Arial" charset="0"/>
              </a:rPr>
              <a:t>behaviours</a:t>
            </a:r>
            <a:r>
              <a:rPr lang="en-US" sz="1200" dirty="0" smtClean="0">
                <a:latin typeface="Arial" charset="0"/>
                <a:cs typeface="Arial" charset="0"/>
              </a:rPr>
              <a:t>.</a:t>
            </a:r>
          </a:p>
          <a:p>
            <a:r>
              <a:rPr lang="en-US" sz="1200" dirty="0" smtClean="0">
                <a:latin typeface="Arial" charset="0"/>
                <a:cs typeface="Arial" charset="0"/>
              </a:rPr>
              <a:t>The qualitative data provide themes that identify </a:t>
            </a:r>
            <a:r>
              <a:rPr lang="en-US" sz="1200" dirty="0" err="1" smtClean="0">
                <a:latin typeface="Arial" charset="0"/>
                <a:cs typeface="Arial" charset="0"/>
              </a:rPr>
              <a:t>behaviours</a:t>
            </a:r>
            <a:r>
              <a:rPr lang="en-US" sz="1200" dirty="0" smtClean="0">
                <a:latin typeface="Arial" charset="0"/>
                <a:cs typeface="Arial" charset="0"/>
              </a:rPr>
              <a:t> and sources for different contexts and situations and include direct quotes and </a:t>
            </a:r>
            <a:r>
              <a:rPr lang="en-US" sz="1200" dirty="0" err="1" smtClean="0">
                <a:latin typeface="Arial" charset="0"/>
                <a:cs typeface="Arial" charset="0"/>
              </a:rPr>
              <a:t>behaviours</a:t>
            </a:r>
            <a:r>
              <a:rPr lang="en-US" sz="1200" dirty="0" smtClean="0">
                <a:latin typeface="Arial" charset="0"/>
                <a:cs typeface="Arial" charset="0"/>
              </a:rPr>
              <a:t>. </a:t>
            </a:r>
          </a:p>
          <a:p>
            <a:endParaRPr lang="en-US" sz="1200" dirty="0" smtClean="0"/>
          </a:p>
        </p:txBody>
      </p:sp>
      <p:sp>
        <p:nvSpPr>
          <p:cNvPr id="60419" name="Slide Number Placeholder 3"/>
          <p:cNvSpPr>
            <a:spLocks noGrp="1"/>
          </p:cNvSpPr>
          <p:nvPr>
            <p:ph type="sldNum" sz="quarter" idx="5"/>
          </p:nvPr>
        </p:nvSpPr>
        <p:spPr>
          <a:noFill/>
        </p:spPr>
        <p:txBody>
          <a:bodyPr/>
          <a:lstStyle/>
          <a:p>
            <a:fld id="{FDA3CEEF-6745-4672-93C5-906E42A2384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b="1" dirty="0" smtClean="0">
                <a:latin typeface="Arial" pitchFamily="34" charset="0"/>
                <a:cs typeface="Arial" pitchFamily="34" charset="0"/>
              </a:rPr>
              <a:t>Economic class</a:t>
            </a:r>
            <a:r>
              <a:rPr lang="en-US" sz="1200" dirty="0" smtClean="0">
                <a:latin typeface="Arial" pitchFamily="34" charset="0"/>
                <a:cs typeface="Arial" pitchFamily="34" charset="0"/>
              </a:rPr>
              <a:t>:  </a:t>
            </a:r>
          </a:p>
          <a:p>
            <a:pPr marL="228600" indent="-228600">
              <a:buFont typeface="+mj-lt"/>
              <a:buAutoNum type="arabicPeriod"/>
              <a:defRPr/>
            </a:pPr>
            <a:r>
              <a:rPr lang="en-US" sz="1200" dirty="0" smtClean="0">
                <a:latin typeface="Arial" pitchFamily="34" charset="0"/>
                <a:cs typeface="Arial" pitchFamily="34" charset="0"/>
              </a:rPr>
              <a:t>We recorded the residential post-code/ </a:t>
            </a:r>
            <a:r>
              <a:rPr lang="en-US" sz="1200" dirty="0" err="1" smtClean="0">
                <a:latin typeface="Arial" pitchFamily="34" charset="0"/>
                <a:cs typeface="Arial" pitchFamily="34" charset="0"/>
              </a:rPr>
              <a:t>zipcodes</a:t>
            </a:r>
            <a:r>
              <a:rPr lang="en-US" sz="1200" dirty="0" smtClean="0">
                <a:latin typeface="Arial" pitchFamily="34" charset="0"/>
                <a:cs typeface="Arial" pitchFamily="34" charset="0"/>
              </a:rPr>
              <a:t> for the participants as a way to identify broad socio-economic categories (given what we knew about socio-economic homogeneity in the cities in which we were working). </a:t>
            </a:r>
          </a:p>
          <a:p>
            <a:pPr marL="228600" indent="-228600">
              <a:buFont typeface="+mj-lt"/>
              <a:buAutoNum type="arabicPeriod"/>
              <a:defRPr/>
            </a:pPr>
            <a:r>
              <a:rPr lang="en-US" sz="1200" dirty="0" smtClean="0">
                <a:latin typeface="Arial" pitchFamily="34" charset="0"/>
                <a:cs typeface="Arial" pitchFamily="34" charset="0"/>
              </a:rPr>
              <a:t> Attempts were made to recruit secondary students from schools with a wide range of socio-economic backgrounds.  This is basically a convenience sample of students—those who were willing to be interviewed by us, in institutions that allowed us entry.</a:t>
            </a:r>
          </a:p>
          <a:p>
            <a:pPr marL="228600" indent="-228600">
              <a:buFont typeface="+mj-lt"/>
              <a:buAutoNum type="arabicPeriod"/>
              <a:defRPr/>
            </a:pPr>
            <a:r>
              <a:rPr lang="en-US" sz="1200" dirty="0" smtClean="0">
                <a:latin typeface="Arial" pitchFamily="34" charset="0"/>
                <a:cs typeface="Arial" pitchFamily="34" charset="0"/>
              </a:rPr>
              <a:t>We also asked questions about parents’ educational backgrounds, and current/past vocations, to enrich our picture of interviewee backgrounds.</a:t>
            </a:r>
            <a:endParaRPr lang="en-US" sz="1200" dirty="0">
              <a:latin typeface="Arial" pitchFamily="34" charset="0"/>
              <a:cs typeface="Arial" pitchFamily="34" charset="0"/>
            </a:endParaRPr>
          </a:p>
        </p:txBody>
      </p:sp>
      <p:sp>
        <p:nvSpPr>
          <p:cNvPr id="62467" name="Slide Number Placeholder 3"/>
          <p:cNvSpPr>
            <a:spLocks noGrp="1"/>
          </p:cNvSpPr>
          <p:nvPr>
            <p:ph type="sldNum" sz="quarter" idx="5"/>
          </p:nvPr>
        </p:nvSpPr>
        <p:spPr>
          <a:noFill/>
        </p:spPr>
        <p:txBody>
          <a:bodyPr/>
          <a:lstStyle/>
          <a:p>
            <a:fld id="{F4CB991B-C973-4C3E-A610-5DE62E8F340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dirty="0" smtClean="0">
                <a:latin typeface="Arial" pitchFamily="34" charset="0"/>
                <a:cs typeface="Arial" pitchFamily="34" charset="0"/>
              </a:rPr>
              <a:t>Need to have samples from UK and US to try to get a better fix on why the </a:t>
            </a:r>
            <a:r>
              <a:rPr lang="en-US" sz="1200" dirty="0" err="1" smtClean="0">
                <a:latin typeface="Arial" pitchFamily="34" charset="0"/>
                <a:cs typeface="Arial" pitchFamily="34" charset="0"/>
              </a:rPr>
              <a:t>behaviours</a:t>
            </a:r>
            <a:r>
              <a:rPr lang="en-US" sz="1200" dirty="0" smtClean="0">
                <a:latin typeface="Arial" pitchFamily="34" charset="0"/>
                <a:cs typeface="Arial" pitchFamily="34" charset="0"/>
              </a:rPr>
              <a:t> look the way they do.  </a:t>
            </a:r>
          </a:p>
          <a:p>
            <a:pPr marL="228600" indent="-228600">
              <a:buFont typeface="+mj-lt"/>
              <a:buAutoNum type="arabicPeriod"/>
              <a:defRPr/>
            </a:pPr>
            <a:r>
              <a:rPr lang="en-US" sz="1200" dirty="0" smtClean="0">
                <a:latin typeface="Arial" pitchFamily="34" charset="0"/>
                <a:cs typeface="Arial" pitchFamily="34" charset="0"/>
              </a:rPr>
              <a:t>Are they because of the technology?  </a:t>
            </a:r>
          </a:p>
          <a:p>
            <a:pPr marL="228600" indent="-228600">
              <a:buFont typeface="+mj-lt"/>
              <a:buAutoNum type="arabicPeriod"/>
              <a:defRPr/>
            </a:pPr>
            <a:r>
              <a:rPr lang="en-US" sz="1200" dirty="0" smtClean="0">
                <a:latin typeface="Arial" pitchFamily="34" charset="0"/>
                <a:cs typeface="Arial" pitchFamily="34" charset="0"/>
              </a:rPr>
              <a:t>Culture?  </a:t>
            </a:r>
          </a:p>
          <a:p>
            <a:pPr marL="228600" indent="-228600">
              <a:buFont typeface="+mj-lt"/>
              <a:buAutoNum type="arabicPeriod"/>
              <a:defRPr/>
            </a:pPr>
            <a:r>
              <a:rPr lang="en-US" sz="1200" dirty="0" smtClean="0">
                <a:latin typeface="Arial" pitchFamily="34" charset="0"/>
                <a:cs typeface="Arial" pitchFamily="34" charset="0"/>
              </a:rPr>
              <a:t>Living in town?  Living in suburbs?  </a:t>
            </a:r>
          </a:p>
          <a:p>
            <a:pPr marL="228600" indent="-228600">
              <a:buFont typeface="+mj-lt"/>
              <a:buAutoNum type="arabicPeriod"/>
              <a:defRPr/>
            </a:pPr>
            <a:r>
              <a:rPr lang="en-US" sz="1200" dirty="0" smtClean="0">
                <a:latin typeface="Arial" pitchFamily="34" charset="0"/>
                <a:cs typeface="Arial" pitchFamily="34" charset="0"/>
              </a:rPr>
              <a:t>Living in US/UK?  </a:t>
            </a:r>
          </a:p>
          <a:p>
            <a:pPr marL="228600" indent="-228600">
              <a:buFont typeface="+mj-lt"/>
              <a:buAutoNum type="arabicPeriod"/>
              <a:defRPr/>
            </a:pPr>
            <a:r>
              <a:rPr lang="en-US" sz="1200" dirty="0" smtClean="0">
                <a:latin typeface="Arial" pitchFamily="34" charset="0"/>
                <a:cs typeface="Arial" pitchFamily="34" charset="0"/>
              </a:rPr>
              <a:t>Going to College?  </a:t>
            </a:r>
          </a:p>
          <a:p>
            <a:pPr marL="228600" indent="-228600">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US (15 of 30)</a:t>
            </a:r>
          </a:p>
          <a:p>
            <a:pPr>
              <a:defRPr/>
            </a:pPr>
            <a:r>
              <a:rPr lang="en-US" sz="1200" dirty="0" smtClean="0">
                <a:latin typeface="Arial" pitchFamily="34" charset="0"/>
                <a:cs typeface="Arial" pitchFamily="34" charset="0"/>
              </a:rPr>
              <a:t>8 Females </a:t>
            </a:r>
          </a:p>
          <a:p>
            <a:pPr>
              <a:defRPr/>
            </a:pPr>
            <a:r>
              <a:rPr lang="en-US" sz="1200" dirty="0" smtClean="0">
                <a:latin typeface="Arial" pitchFamily="34" charset="0"/>
                <a:cs typeface="Arial" pitchFamily="34" charset="0"/>
              </a:rPr>
              <a:t>7 Males</a:t>
            </a: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UK (15 of 30)</a:t>
            </a:r>
          </a:p>
          <a:p>
            <a:pPr>
              <a:defRPr/>
            </a:pPr>
            <a:r>
              <a:rPr lang="en-US" sz="1200" dirty="0" smtClean="0">
                <a:latin typeface="Arial" pitchFamily="34" charset="0"/>
                <a:cs typeface="Arial" pitchFamily="34" charset="0"/>
              </a:rPr>
              <a:t>11 Females</a:t>
            </a:r>
          </a:p>
          <a:p>
            <a:pPr>
              <a:defRPr/>
            </a:pPr>
            <a:r>
              <a:rPr lang="en-US" sz="1200" dirty="0" smtClean="0">
                <a:latin typeface="Arial" pitchFamily="34" charset="0"/>
                <a:cs typeface="Arial" pitchFamily="34" charset="0"/>
              </a:rPr>
              <a:t>4 Males</a:t>
            </a:r>
          </a:p>
          <a:p>
            <a:pPr>
              <a:defRPr/>
            </a:pPr>
            <a:endParaRPr lang="en-US" dirty="0" smtClean="0"/>
          </a:p>
          <a:p>
            <a:pPr>
              <a:defRPr/>
            </a:pPr>
            <a:endParaRPr lang="en-US" dirty="0"/>
          </a:p>
        </p:txBody>
      </p:sp>
      <p:sp>
        <p:nvSpPr>
          <p:cNvPr id="64515" name="Slide Number Placeholder 3"/>
          <p:cNvSpPr>
            <a:spLocks noGrp="1"/>
          </p:cNvSpPr>
          <p:nvPr>
            <p:ph type="sldNum" sz="quarter" idx="5"/>
          </p:nvPr>
        </p:nvSpPr>
        <p:spPr>
          <a:noFill/>
        </p:spPr>
        <p:txBody>
          <a:bodyPr/>
          <a:lstStyle/>
          <a:p>
            <a:fld id="{8A81B4DD-DFD8-4AAA-96AE-DDA9C19DC01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r>
              <a:rPr lang="en-US" sz="1200" smtClean="0">
                <a:latin typeface="Arial" charset="0"/>
                <a:cs typeface="Arial" charset="0"/>
              </a:rPr>
              <a:t>US (15 of 30)</a:t>
            </a:r>
          </a:p>
          <a:p>
            <a:r>
              <a:rPr lang="en-US" sz="1200" smtClean="0">
                <a:latin typeface="Arial" charset="0"/>
                <a:cs typeface="Arial" charset="0"/>
              </a:rPr>
              <a:t>5 are 17 years-old</a:t>
            </a:r>
          </a:p>
          <a:p>
            <a:r>
              <a:rPr lang="en-US" sz="1200" smtClean="0">
                <a:latin typeface="Arial" charset="0"/>
                <a:cs typeface="Arial" charset="0"/>
              </a:rPr>
              <a:t>2 are 18 years-old</a:t>
            </a:r>
          </a:p>
          <a:p>
            <a:r>
              <a:rPr lang="en-US" sz="1200" smtClean="0">
                <a:latin typeface="Arial" charset="0"/>
                <a:cs typeface="Arial" charset="0"/>
              </a:rPr>
              <a:t>7 are 19 years old</a:t>
            </a:r>
          </a:p>
          <a:p>
            <a:r>
              <a:rPr lang="en-US" sz="1200" smtClean="0">
                <a:latin typeface="Arial" charset="0"/>
                <a:cs typeface="Arial" charset="0"/>
              </a:rPr>
              <a:t>1 is 28 years old</a:t>
            </a:r>
          </a:p>
          <a:p>
            <a:endParaRPr lang="en-US" sz="1200" smtClean="0">
              <a:latin typeface="Arial" charset="0"/>
              <a:cs typeface="Arial" charset="0"/>
            </a:endParaRPr>
          </a:p>
          <a:p>
            <a:endParaRPr lang="en-US" sz="1200" smtClean="0">
              <a:latin typeface="Arial" charset="0"/>
              <a:cs typeface="Arial" charset="0"/>
            </a:endParaRPr>
          </a:p>
          <a:p>
            <a:r>
              <a:rPr lang="en-US" sz="1200" smtClean="0">
                <a:latin typeface="Arial" charset="0"/>
                <a:cs typeface="Arial" charset="0"/>
              </a:rPr>
              <a:t>UK  (15 of 30)</a:t>
            </a:r>
          </a:p>
          <a:p>
            <a:r>
              <a:rPr lang="en-US" sz="1200" smtClean="0">
                <a:latin typeface="Arial" charset="0"/>
                <a:cs typeface="Arial" charset="0"/>
              </a:rPr>
              <a:t>1 is 16 years old</a:t>
            </a:r>
          </a:p>
          <a:p>
            <a:r>
              <a:rPr lang="en-US" sz="1200" smtClean="0">
                <a:latin typeface="Arial" charset="0"/>
                <a:cs typeface="Arial" charset="0"/>
              </a:rPr>
              <a:t>6 are 17 years old</a:t>
            </a:r>
          </a:p>
          <a:p>
            <a:r>
              <a:rPr lang="en-US" sz="1200" smtClean="0">
                <a:latin typeface="Arial" charset="0"/>
                <a:cs typeface="Arial" charset="0"/>
              </a:rPr>
              <a:t>1 is 18 years old</a:t>
            </a:r>
          </a:p>
          <a:p>
            <a:r>
              <a:rPr lang="en-US" sz="1200" smtClean="0">
                <a:latin typeface="Arial" charset="0"/>
                <a:cs typeface="Arial" charset="0"/>
              </a:rPr>
              <a:t>4 are 19 years old</a:t>
            </a:r>
          </a:p>
          <a:p>
            <a:r>
              <a:rPr lang="en-US" sz="1200" smtClean="0">
                <a:latin typeface="Arial" charset="0"/>
                <a:cs typeface="Arial" charset="0"/>
              </a:rPr>
              <a:t>1 is 34 years old</a:t>
            </a:r>
          </a:p>
          <a:p>
            <a:r>
              <a:rPr lang="en-US" sz="1200" smtClean="0">
                <a:latin typeface="Arial" charset="0"/>
                <a:cs typeface="Arial" charset="0"/>
              </a:rPr>
              <a:t>1 is 36 years old</a:t>
            </a:r>
          </a:p>
          <a:p>
            <a:r>
              <a:rPr lang="en-US" sz="1200" smtClean="0">
                <a:latin typeface="Arial" charset="0"/>
                <a:cs typeface="Arial" charset="0"/>
              </a:rPr>
              <a:t>1 is 57 years old</a:t>
            </a:r>
          </a:p>
          <a:p>
            <a:endParaRPr lang="en-US" smtClean="0"/>
          </a:p>
          <a:p>
            <a:endParaRPr lang="en-US" smtClean="0"/>
          </a:p>
        </p:txBody>
      </p:sp>
      <p:sp>
        <p:nvSpPr>
          <p:cNvPr id="66563" name="Slide Number Placeholder 3"/>
          <p:cNvSpPr>
            <a:spLocks noGrp="1"/>
          </p:cNvSpPr>
          <p:nvPr>
            <p:ph type="sldNum" sz="quarter" idx="5"/>
          </p:nvPr>
        </p:nvSpPr>
        <p:spPr>
          <a:noFill/>
        </p:spPr>
        <p:txBody>
          <a:bodyPr/>
          <a:lstStyle/>
          <a:p>
            <a:fld id="{8E239612-AB1D-4B91-B7ED-91ADBBEBA65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GB" dirty="0" smtClean="0"/>
              <a:t>Devices are the connection – US</a:t>
            </a:r>
            <a:r>
              <a:rPr lang="en-GB" baseline="0" dirty="0" smtClean="0"/>
              <a:t> and UK</a:t>
            </a:r>
            <a:endParaRPr lang="en-GB" dirty="0" smtClean="0"/>
          </a:p>
        </p:txBody>
      </p:sp>
      <p:sp>
        <p:nvSpPr>
          <p:cNvPr id="31747" name="Slide Number Placeholder 3"/>
          <p:cNvSpPr txBox="1">
            <a:spLocks noGrp="1"/>
          </p:cNvSpPr>
          <p:nvPr/>
        </p:nvSpPr>
        <p:spPr bwMode="auto">
          <a:xfrm>
            <a:off x="3976688" y="8839200"/>
            <a:ext cx="3041650" cy="465138"/>
          </a:xfrm>
          <a:prstGeom prst="rect">
            <a:avLst/>
          </a:prstGeom>
          <a:noFill/>
          <a:ln w="9525">
            <a:noFill/>
            <a:miter lim="800000"/>
            <a:headEnd/>
            <a:tailEnd/>
          </a:ln>
        </p:spPr>
        <p:txBody>
          <a:bodyPr lIns="92967" tIns="46484" rIns="92967" bIns="46484" anchor="b"/>
          <a:lstStyle/>
          <a:p>
            <a:pPr algn="r" defTabSz="930275"/>
            <a:fld id="{D4E952F2-8065-44AF-9363-7730BDD3B9E4}" type="slidenum">
              <a:rPr lang="en-US" sz="1000" b="0"/>
              <a:pPr algn="r" defTabSz="930275"/>
              <a:t>2</a:t>
            </a:fld>
            <a:endParaRPr lang="en-US" sz="1000"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r>
              <a:rPr lang="en-US" sz="1200" smtClean="0">
                <a:latin typeface="Arial" charset="0"/>
                <a:cs typeface="Arial" charset="0"/>
              </a:rPr>
              <a:t>US (15 of 30)</a:t>
            </a:r>
          </a:p>
          <a:p>
            <a:r>
              <a:rPr lang="en-US" sz="1200" smtClean="0">
                <a:latin typeface="Arial" charset="0"/>
                <a:cs typeface="Arial" charset="0"/>
              </a:rPr>
              <a:t>3 African American</a:t>
            </a:r>
          </a:p>
          <a:p>
            <a:r>
              <a:rPr lang="en-US" sz="1200" smtClean="0">
                <a:latin typeface="Arial" charset="0"/>
                <a:cs typeface="Arial" charset="0"/>
              </a:rPr>
              <a:t>11 Caucasian</a:t>
            </a:r>
          </a:p>
          <a:p>
            <a:r>
              <a:rPr lang="en-US" sz="1200" smtClean="0">
                <a:latin typeface="Arial" charset="0"/>
                <a:cs typeface="Arial" charset="0"/>
              </a:rPr>
              <a:t>1 Hispanic</a:t>
            </a:r>
          </a:p>
          <a:p>
            <a:endParaRPr lang="en-US" sz="1200" smtClean="0">
              <a:latin typeface="Arial" charset="0"/>
              <a:cs typeface="Arial" charset="0"/>
            </a:endParaRPr>
          </a:p>
          <a:p>
            <a:r>
              <a:rPr lang="en-US" sz="1200" smtClean="0">
                <a:latin typeface="Arial" charset="0"/>
                <a:cs typeface="Arial" charset="0"/>
              </a:rPr>
              <a:t>UK (15 of 30)</a:t>
            </a:r>
          </a:p>
          <a:p>
            <a:r>
              <a:rPr lang="en-US" sz="1200" smtClean="0">
                <a:latin typeface="Arial" charset="0"/>
                <a:cs typeface="Arial" charset="0"/>
              </a:rPr>
              <a:t>1 Caucasian/Thai</a:t>
            </a:r>
          </a:p>
          <a:p>
            <a:r>
              <a:rPr lang="en-US" sz="1200" smtClean="0">
                <a:latin typeface="Arial" charset="0"/>
                <a:cs typeface="Arial" charset="0"/>
              </a:rPr>
              <a:t>10 Caucasian</a:t>
            </a:r>
          </a:p>
          <a:p>
            <a:r>
              <a:rPr lang="en-US" sz="1200" smtClean="0">
                <a:latin typeface="Arial" charset="0"/>
                <a:cs typeface="Arial" charset="0"/>
              </a:rPr>
              <a:t>4 Undeclared</a:t>
            </a:r>
          </a:p>
          <a:p>
            <a:endParaRPr lang="en-US" smtClean="0"/>
          </a:p>
          <a:p>
            <a:endParaRPr lang="en-US" smtClean="0"/>
          </a:p>
        </p:txBody>
      </p:sp>
      <p:sp>
        <p:nvSpPr>
          <p:cNvPr id="68611" name="Slide Number Placeholder 3"/>
          <p:cNvSpPr>
            <a:spLocks noGrp="1"/>
          </p:cNvSpPr>
          <p:nvPr>
            <p:ph type="sldNum" sz="quarter" idx="5"/>
          </p:nvPr>
        </p:nvSpPr>
        <p:spPr>
          <a:noFill/>
        </p:spPr>
        <p:txBody>
          <a:bodyPr/>
          <a:lstStyle/>
          <a:p>
            <a:fld id="{3759D5D2-B7D5-4169-9FFD-EA22211B5BE4}"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dirty="0" smtClean="0">
                <a:latin typeface="Arial" pitchFamily="34" charset="0"/>
                <a:cs typeface="Arial" pitchFamily="34" charset="0"/>
              </a:rPr>
              <a:t>This was done to give us the potential to discuss behaviors in </a:t>
            </a:r>
            <a:r>
              <a:rPr lang="en-US" sz="1200" b="1" dirty="0" smtClean="0">
                <a:latin typeface="Arial" pitchFamily="34" charset="0"/>
                <a:cs typeface="Arial" pitchFamily="34" charset="0"/>
              </a:rPr>
              <a:t>context</a:t>
            </a:r>
          </a:p>
          <a:p>
            <a:pPr marL="228600" indent="-228600">
              <a:buFont typeface="+mj-lt"/>
              <a:buAutoNum type="arabicPeriod"/>
              <a:defRPr/>
            </a:pPr>
            <a:r>
              <a:rPr lang="en-US" sz="1200" dirty="0" smtClean="0">
                <a:latin typeface="Arial" pitchFamily="34" charset="0"/>
                <a:cs typeface="Arial" pitchFamily="34" charset="0"/>
              </a:rPr>
              <a:t>Are there certain things they do because they are engineers?  Because they are education students?  </a:t>
            </a:r>
          </a:p>
          <a:p>
            <a:pPr marL="228600" indent="-228600">
              <a:buFont typeface="+mj-lt"/>
              <a:buAutoNum type="arabicPeriod"/>
              <a:defRPr/>
            </a:pPr>
            <a:r>
              <a:rPr lang="en-US" sz="1200" dirty="0" smtClean="0">
                <a:latin typeface="Arial" pitchFamily="34" charset="0"/>
                <a:cs typeface="Arial" pitchFamily="34" charset="0"/>
              </a:rPr>
              <a:t>If not, why not?</a:t>
            </a:r>
            <a:endParaRPr lang="en-US" sz="1200" dirty="0">
              <a:latin typeface="Arial" pitchFamily="34" charset="0"/>
              <a:cs typeface="Arial" pitchFamily="34" charset="0"/>
            </a:endParaRPr>
          </a:p>
        </p:txBody>
      </p:sp>
      <p:sp>
        <p:nvSpPr>
          <p:cNvPr id="70659" name="Slide Number Placeholder 3"/>
          <p:cNvSpPr>
            <a:spLocks noGrp="1"/>
          </p:cNvSpPr>
          <p:nvPr>
            <p:ph type="sldNum" sz="quarter" idx="5"/>
          </p:nvPr>
        </p:nvSpPr>
        <p:spPr>
          <a:noFill/>
        </p:spPr>
        <p:txBody>
          <a:bodyPr/>
          <a:lstStyle/>
          <a:p>
            <a:fld id="{5EBDEB61-3595-4724-8031-B91B7BC7E8E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r>
              <a:rPr lang="en-US" sz="1200" smtClean="0">
                <a:latin typeface="Arial" charset="0"/>
                <a:cs typeface="Arial" charset="0"/>
              </a:rPr>
              <a:t>For </a:t>
            </a:r>
            <a:r>
              <a:rPr lang="en-US" sz="1200" b="1" smtClean="0">
                <a:latin typeface="Arial" charset="0"/>
                <a:cs typeface="Arial" charset="0"/>
              </a:rPr>
              <a:t>faculty,</a:t>
            </a:r>
            <a:r>
              <a:rPr lang="en-US" sz="1200" smtClean="0">
                <a:latin typeface="Arial" charset="0"/>
                <a:cs typeface="Arial" charset="0"/>
              </a:rPr>
              <a:t> these are being slightly edited to ask about their preconceptions of academic life before the stage they currently occupy, as well as what they think the future might hold.</a:t>
            </a:r>
          </a:p>
        </p:txBody>
      </p:sp>
      <p:sp>
        <p:nvSpPr>
          <p:cNvPr id="72707" name="Slide Number Placeholder 3"/>
          <p:cNvSpPr>
            <a:spLocks noGrp="1"/>
          </p:cNvSpPr>
          <p:nvPr>
            <p:ph type="sldNum" sz="quarter" idx="5"/>
          </p:nvPr>
        </p:nvSpPr>
        <p:spPr>
          <a:noFill/>
        </p:spPr>
        <p:txBody>
          <a:bodyPr/>
          <a:lstStyle/>
          <a:p>
            <a:fld id="{677FD859-6B95-4A8F-9A6D-F69D867AC49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dirty="0" smtClean="0">
                <a:latin typeface="Arial" pitchFamily="34" charset="0"/>
                <a:cs typeface="Arial" pitchFamily="34" charset="0"/>
              </a:rPr>
              <a:t>These questions come from previous research </a:t>
            </a:r>
          </a:p>
          <a:p>
            <a:pPr marL="342900" indent="-342900">
              <a:buFont typeface="+mj-lt"/>
              <a:buAutoNum type="arabicPeriod"/>
              <a:defRPr/>
            </a:pPr>
            <a:r>
              <a:rPr lang="en-US" sz="1200" dirty="0" smtClean="0">
                <a:latin typeface="Arial" pitchFamily="34" charset="0"/>
                <a:cs typeface="Arial" pitchFamily="34" charset="0"/>
              </a:rPr>
              <a:t>Institute for Museums and Library Services Research Grant, 2003-2005. “</a:t>
            </a:r>
            <a:r>
              <a:rPr lang="en-US" sz="1200" b="1" dirty="0" smtClean="0">
                <a:latin typeface="Arial" pitchFamily="34" charset="0"/>
                <a:cs typeface="Arial" pitchFamily="34" charset="0"/>
              </a:rPr>
              <a:t>Sense-making the Information Confluence: The </a:t>
            </a:r>
            <a:r>
              <a:rPr lang="en-US" sz="1200" b="1" dirty="0" err="1" smtClean="0">
                <a:latin typeface="Arial" pitchFamily="34" charset="0"/>
                <a:cs typeface="Arial" pitchFamily="34" charset="0"/>
              </a:rPr>
              <a:t>Hows</a:t>
            </a:r>
            <a:r>
              <a:rPr lang="en-US" sz="1200" b="1" dirty="0" smtClean="0">
                <a:latin typeface="Arial" pitchFamily="34" charset="0"/>
                <a:cs typeface="Arial" pitchFamily="34" charset="0"/>
              </a:rPr>
              <a:t> and the Whys of College and University User </a:t>
            </a:r>
            <a:r>
              <a:rPr lang="en-US" sz="1200" b="1" dirty="0" err="1" smtClean="0">
                <a:latin typeface="Arial" pitchFamily="34" charset="0"/>
                <a:cs typeface="Arial" pitchFamily="34" charset="0"/>
              </a:rPr>
              <a:t>Satisficing</a:t>
            </a:r>
            <a:r>
              <a:rPr lang="en-US" sz="1200" b="1" dirty="0" smtClean="0">
                <a:latin typeface="Arial" pitchFamily="34" charset="0"/>
                <a:cs typeface="Arial" pitchFamily="34" charset="0"/>
              </a:rPr>
              <a:t> of  Information Needs</a:t>
            </a:r>
            <a:r>
              <a:rPr lang="en-US" sz="1200" dirty="0" smtClean="0">
                <a:latin typeface="Arial" pitchFamily="34" charset="0"/>
                <a:cs typeface="Arial" pitchFamily="34" charset="0"/>
              </a:rPr>
              <a:t>,” Brenda </a:t>
            </a:r>
            <a:r>
              <a:rPr lang="en-US" sz="1200" dirty="0" err="1" smtClean="0">
                <a:latin typeface="Arial" pitchFamily="34" charset="0"/>
                <a:cs typeface="Arial" pitchFamily="34" charset="0"/>
              </a:rPr>
              <a:t>Dervin</a:t>
            </a:r>
            <a:r>
              <a:rPr lang="en-US" sz="1200" dirty="0" smtClean="0">
                <a:latin typeface="Arial" pitchFamily="34" charset="0"/>
                <a:cs typeface="Arial" pitchFamily="34" charset="0"/>
              </a:rPr>
              <a:t>, Ohio State University, Principal Investigator; Lynn Silipigni Connaway and Chandra </a:t>
            </a:r>
            <a:r>
              <a:rPr lang="en-US" sz="1200" dirty="0" err="1" smtClean="0">
                <a:latin typeface="Arial" pitchFamily="34" charset="0"/>
                <a:cs typeface="Arial" pitchFamily="34" charset="0"/>
              </a:rPr>
              <a:t>Prabha</a:t>
            </a:r>
            <a:r>
              <a:rPr lang="en-US" sz="1200" dirty="0" smtClean="0">
                <a:latin typeface="Arial" pitchFamily="34" charset="0"/>
                <a:cs typeface="Arial" pitchFamily="34" charset="0"/>
              </a:rPr>
              <a:t>, Co-Investigators. $480,542, plus matching from OCLC and OSU. Project Website URL: </a:t>
            </a:r>
            <a:r>
              <a:rPr lang="en-US" sz="1200" dirty="0" smtClean="0">
                <a:latin typeface="Arial" pitchFamily="34" charset="0"/>
                <a:cs typeface="Arial" pitchFamily="34" charset="0"/>
                <a:hlinkClick r:id="rId3"/>
              </a:rPr>
              <a:t>http://www.oclc.org/research/activities/past/orprojects/imls/default.htm</a:t>
            </a:r>
            <a:r>
              <a:rPr lang="en-US" sz="1200" dirty="0" smtClean="0">
                <a:latin typeface="Arial" pitchFamily="34" charset="0"/>
                <a:cs typeface="Arial" pitchFamily="34" charset="0"/>
              </a:rPr>
              <a:t>)</a:t>
            </a:r>
          </a:p>
          <a:p>
            <a:pPr>
              <a:defRPr/>
            </a:pPr>
            <a:endParaRPr lang="en-US" sz="1200" dirty="0" smtClean="0">
              <a:latin typeface="Arial" pitchFamily="34" charset="0"/>
              <a:cs typeface="Arial" pitchFamily="34" charset="0"/>
            </a:endParaRPr>
          </a:p>
          <a:p>
            <a:pPr marL="342900" indent="-342900">
              <a:defRPr/>
            </a:pPr>
            <a:r>
              <a:rPr lang="en-US" sz="1200" dirty="0" smtClean="0">
                <a:latin typeface="Arial" pitchFamily="34" charset="0"/>
                <a:cs typeface="Arial" pitchFamily="34" charset="0"/>
              </a:rPr>
              <a:t>2.   Institute for Museums and Library Services Research Grant, 2005-2007. “</a:t>
            </a:r>
            <a:r>
              <a:rPr lang="en-US" sz="1200" b="1" dirty="0" smtClean="0">
                <a:latin typeface="Arial" pitchFamily="34" charset="0"/>
                <a:cs typeface="Arial" pitchFamily="34" charset="0"/>
              </a:rPr>
              <a:t>Seeking Synchronicity: Evaluating Virtual Reference Services from User, Non-User, and Librarian Perspectives</a:t>
            </a:r>
            <a:r>
              <a:rPr lang="en-US" sz="1200" dirty="0" smtClean="0">
                <a:latin typeface="Arial" pitchFamily="34" charset="0"/>
                <a:cs typeface="Arial" pitchFamily="34" charset="0"/>
              </a:rPr>
              <a:t>.” Lynn Silipigni Connaway and Marie L. Radford, Rutgers University. Co-Principal Investigators. $684,996, plus matching from OCLC and Rutgers: $405,078. Project Website URL: http://www.oclc.org/research/activities/synchronicity/default.htm</a:t>
            </a:r>
          </a:p>
          <a:p>
            <a:pPr>
              <a:defRPr/>
            </a:pPr>
            <a:endParaRPr lang="en-US" dirty="0" smtClean="0"/>
          </a:p>
          <a:p>
            <a:pPr>
              <a:defRPr/>
            </a:pPr>
            <a:endParaRPr lang="en-US" dirty="0" smtClean="0"/>
          </a:p>
        </p:txBody>
      </p:sp>
      <p:sp>
        <p:nvSpPr>
          <p:cNvPr id="74755" name="Slide Number Placeholder 3"/>
          <p:cNvSpPr>
            <a:spLocks noGrp="1"/>
          </p:cNvSpPr>
          <p:nvPr>
            <p:ph type="sldNum" sz="quarter" idx="5"/>
          </p:nvPr>
        </p:nvSpPr>
        <p:spPr>
          <a:noFill/>
        </p:spPr>
        <p:txBody>
          <a:bodyPr/>
          <a:lstStyle/>
          <a:p>
            <a:fld id="{7FF3800F-C17B-4016-B344-FDBB31070E36}"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pPr marL="228600" indent="-228600">
              <a:buFont typeface="Calibri" pitchFamily="34" charset="0"/>
              <a:buAutoNum type="arabicPeriod"/>
            </a:pPr>
            <a:r>
              <a:rPr lang="en-US" sz="1200" dirty="0" smtClean="0">
                <a:latin typeface="Arial" charset="0"/>
                <a:cs typeface="Arial" charset="0"/>
              </a:rPr>
              <a:t>The </a:t>
            </a:r>
            <a:r>
              <a:rPr lang="en-US" sz="1200" b="1" dirty="0" smtClean="0">
                <a:latin typeface="Arial" charset="0"/>
                <a:cs typeface="Arial" charset="0"/>
              </a:rPr>
              <a:t>codebook</a:t>
            </a:r>
            <a:r>
              <a:rPr lang="en-US" sz="1200" dirty="0" smtClean="0">
                <a:latin typeface="Arial" charset="0"/>
                <a:cs typeface="Arial" charset="0"/>
              </a:rPr>
              <a:t> was created with a grounded analysis of the interviews of the Emerging group, and is to date one of our most significant research findings.  </a:t>
            </a:r>
          </a:p>
          <a:p>
            <a:pPr marL="228600" indent="-228600">
              <a:buFont typeface="Calibri" pitchFamily="34" charset="0"/>
              <a:buAutoNum type="arabicPeriod"/>
            </a:pPr>
            <a:r>
              <a:rPr lang="en-US" sz="1200" dirty="0" smtClean="0">
                <a:latin typeface="Arial" charset="0"/>
                <a:cs typeface="Arial" charset="0"/>
              </a:rPr>
              <a:t>There was significant back and forth among researchers about the content of the codebook, via emails and Skype conversations.  We started writing the codebook in May, and the final version came about in mid-September.</a:t>
            </a:r>
          </a:p>
          <a:p>
            <a:pPr marL="228600" indent="-228600">
              <a:buFont typeface="Calibri" pitchFamily="34" charset="0"/>
              <a:buAutoNum type="arabicPeriod"/>
            </a:pPr>
            <a:r>
              <a:rPr lang="en-US" sz="1200" dirty="0" smtClean="0">
                <a:latin typeface="Arial" charset="0"/>
                <a:cs typeface="Arial" charset="0"/>
              </a:rPr>
              <a:t>The content of the codebook reveals the priorities and practices of the Emerging group, but can also be used to analyze the remaining groups we have yet to interview.  (for instance, we can use the codebook to analyze faculty interviews even if we don’t have a code for LinkedIn) </a:t>
            </a:r>
          </a:p>
          <a:p>
            <a:pPr marL="228600" indent="-228600">
              <a:buFont typeface="Calibri" pitchFamily="34" charset="0"/>
              <a:buAutoNum type="arabicPeriod"/>
            </a:pPr>
            <a:r>
              <a:rPr lang="en-US" sz="1200" dirty="0" smtClean="0">
                <a:latin typeface="Arial" charset="0"/>
                <a:cs typeface="Arial" charset="0"/>
              </a:rPr>
              <a:t>Discuss the content of the codebook.</a:t>
            </a:r>
          </a:p>
        </p:txBody>
      </p:sp>
      <p:sp>
        <p:nvSpPr>
          <p:cNvPr id="76803" name="Slide Number Placeholder 3"/>
          <p:cNvSpPr>
            <a:spLocks noGrp="1"/>
          </p:cNvSpPr>
          <p:nvPr>
            <p:ph type="sldNum" sz="quarter" idx="5"/>
          </p:nvPr>
        </p:nvSpPr>
        <p:spPr>
          <a:noFill/>
        </p:spPr>
        <p:txBody>
          <a:bodyPr/>
          <a:lstStyle/>
          <a:p>
            <a:fld id="{2177A651-6162-4D24-9DF1-E81FC356E40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200" dirty="0" smtClean="0">
                <a:latin typeface="Arial" pitchFamily="34" charset="0"/>
                <a:cs typeface="Arial" pitchFamily="34" charset="0"/>
              </a:rPr>
              <a:t>How we used the codebook: </a:t>
            </a:r>
          </a:p>
          <a:p>
            <a:pPr marL="228600" indent="-228600">
              <a:buFont typeface="+mj-lt"/>
              <a:buAutoNum type="arabicPeriod"/>
              <a:defRPr/>
            </a:pPr>
            <a:r>
              <a:rPr lang="en-US" sz="1200" dirty="0" smtClean="0">
                <a:latin typeface="Arial" pitchFamily="34" charset="0"/>
                <a:cs typeface="Arial" pitchFamily="34" charset="0"/>
              </a:rPr>
              <a:t>First: the 3 researchers and </a:t>
            </a:r>
            <a:r>
              <a:rPr lang="en-US" sz="1200" smtClean="0">
                <a:latin typeface="Arial" pitchFamily="34" charset="0"/>
                <a:cs typeface="Arial" pitchFamily="34" charset="0"/>
              </a:rPr>
              <a:t>research assistant </a:t>
            </a:r>
            <a:r>
              <a:rPr lang="en-US" sz="1200" dirty="0" smtClean="0">
                <a:latin typeface="Arial" pitchFamily="34" charset="0"/>
                <a:cs typeface="Arial" pitchFamily="34" charset="0"/>
              </a:rPr>
              <a:t>coded the same two transcripts, one US and one UK (both secondary school).  </a:t>
            </a:r>
          </a:p>
          <a:p>
            <a:pPr marL="228600" indent="-228600">
              <a:buFont typeface="+mj-lt"/>
              <a:buAutoNum type="arabicPeriod"/>
              <a:defRPr/>
            </a:pPr>
            <a:r>
              <a:rPr lang="en-US" sz="1200" dirty="0" smtClean="0">
                <a:latin typeface="Arial" pitchFamily="34" charset="0"/>
                <a:cs typeface="Arial" pitchFamily="34" charset="0"/>
              </a:rPr>
              <a:t>We met and re-met and coded and re-coded until there was agreement.  </a:t>
            </a:r>
          </a:p>
          <a:p>
            <a:pPr marL="228600" indent="-228600">
              <a:buFont typeface="+mj-lt"/>
              <a:buAutoNum type="arabicPeriod"/>
              <a:defRPr/>
            </a:pPr>
            <a:r>
              <a:rPr lang="en-US" sz="1200" dirty="0" smtClean="0">
                <a:latin typeface="Arial" pitchFamily="34" charset="0"/>
                <a:cs typeface="Arial" pitchFamily="34" charset="0"/>
              </a:rPr>
              <a:t>THEN we went our separate ways to code.  BUT we still communicate with  each other in our coding processes, because of the remote nature of our collaboration.  </a:t>
            </a:r>
          </a:p>
          <a:p>
            <a:pPr marL="228600" indent="-228600">
              <a:buFont typeface="+mj-lt"/>
              <a:buAutoNum type="arabicPeriod"/>
              <a:defRPr/>
            </a:pPr>
            <a:r>
              <a:rPr lang="en-US" sz="1200" dirty="0" smtClean="0">
                <a:latin typeface="Arial" pitchFamily="34" charset="0"/>
                <a:cs typeface="Arial" pitchFamily="34" charset="0"/>
              </a:rPr>
              <a:t>Coding is done on paper, for the most part, and then the codes are entered into word, or scanned and sent to research assistants, who enter the coding into NVivo9.  When the research assistants are entering the coding, they notice discrepancies, document them, and generate a discussion about what was intended, and what should the final coding be.</a:t>
            </a:r>
          </a:p>
          <a:p>
            <a:pPr marL="228600" indent="-228600">
              <a:buFont typeface="+mj-lt"/>
              <a:buAutoNum type="arabicPeriod"/>
              <a:defRPr/>
            </a:pPr>
            <a:r>
              <a:rPr lang="en-US" sz="1200" dirty="0" smtClean="0">
                <a:latin typeface="Arial" pitchFamily="34" charset="0"/>
                <a:cs typeface="Arial" pitchFamily="34" charset="0"/>
              </a:rPr>
              <a:t>This continuous communication provides more consistency in coding across the researchers.  </a:t>
            </a:r>
          </a:p>
          <a:p>
            <a:pPr marL="228600" indent="-228600">
              <a:buFont typeface="+mj-lt"/>
              <a:buAutoNum type="arabicPeriod"/>
              <a:defRPr/>
            </a:pPr>
            <a:r>
              <a:rPr lang="en-US" sz="1200" dirty="0" smtClean="0">
                <a:latin typeface="Arial" pitchFamily="34" charset="0"/>
                <a:cs typeface="Arial" pitchFamily="34" charset="0"/>
              </a:rPr>
              <a:t>We will, once all of the coding is input, measure inter-coder reliability as well.</a:t>
            </a:r>
            <a:endParaRPr lang="en-US" sz="1200" dirty="0">
              <a:latin typeface="Arial" pitchFamily="34" charset="0"/>
              <a:cs typeface="Arial" pitchFamily="34" charset="0"/>
            </a:endParaRPr>
          </a:p>
        </p:txBody>
      </p:sp>
      <p:sp>
        <p:nvSpPr>
          <p:cNvPr id="78851" name="Slide Number Placeholder 3"/>
          <p:cNvSpPr>
            <a:spLocks noGrp="1"/>
          </p:cNvSpPr>
          <p:nvPr>
            <p:ph type="sldNum" sz="quarter" idx="5"/>
          </p:nvPr>
        </p:nvSpPr>
        <p:spPr>
          <a:noFill/>
        </p:spPr>
        <p:txBody>
          <a:bodyPr/>
          <a:lstStyle/>
          <a:p>
            <a:fld id="{B1995BB4-5981-441D-AB2B-0A11C21A94A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5098BBCA-2F32-4BE1-A04C-274BF56F9A50}" type="slidenum">
              <a:rPr lang="en-US" smtClean="0"/>
              <a:pPr/>
              <a:t>26</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GB" sz="1200" smtClean="0">
                <a:latin typeface="Arial" charset="0"/>
                <a:cs typeface="Arial" charset="0"/>
              </a:rPr>
              <a:t>“…he was the only one who received it and the teacher told him to pass it on. And he sent a message to everyone in the calls on Facebook, so that helped.” (</a:t>
            </a:r>
            <a:r>
              <a:rPr lang="en-GB" sz="1200" i="1" smtClean="0">
                <a:latin typeface="Arial" charset="0"/>
                <a:cs typeface="Arial" charset="0"/>
              </a:rPr>
              <a:t>UKS1 00:12:22</a:t>
            </a:r>
            <a:r>
              <a:rPr lang="en-GB" sz="1200" smtClean="0">
                <a:latin typeface="Arial" charset="0"/>
                <a:cs typeface="Arial" charset="0"/>
              </a:rPr>
              <a:t>)</a:t>
            </a:r>
            <a:endParaRPr lang="en-US" sz="1200" smtClean="0">
              <a:latin typeface="Arial" charset="0"/>
              <a:cs typeface="Arial" charset="0"/>
            </a:endParaRPr>
          </a:p>
          <a:p>
            <a:pPr eaLnBrk="1" hangingPunct="1"/>
            <a:endParaRPr lang="en-GB" sz="1200" smtClean="0">
              <a:latin typeface="Arial" charset="0"/>
              <a:cs typeface="Arial" charset="0"/>
            </a:endParaRPr>
          </a:p>
          <a:p>
            <a:pPr eaLnBrk="1" hangingPunct="1"/>
            <a:r>
              <a:rPr lang="en-US" sz="1200" smtClean="0">
                <a:latin typeface="Arial" charset="0"/>
                <a:cs typeface="Arial" charset="0"/>
              </a:rPr>
              <a:t>“Very important. I mean, it seems like everyone has a Facebook these days. I mean, even my mother-in-law has a Facebook.” (USU7)</a:t>
            </a:r>
          </a:p>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xfrm>
            <a:off x="371475" y="3636963"/>
            <a:ext cx="6419850" cy="4970462"/>
          </a:xfrm>
          <a:noFill/>
          <a:ln/>
        </p:spPr>
        <p:txBody>
          <a:bodyPr/>
          <a:lstStyle/>
          <a:p>
            <a:r>
              <a:rPr lang="en-GB" sz="1200" smtClean="0">
                <a:latin typeface="Arial" charset="0"/>
                <a:cs typeface="Arial" charset="0"/>
              </a:rPr>
              <a:t>“I just type it into Google and see what comes-up…” (</a:t>
            </a:r>
            <a:r>
              <a:rPr lang="en-GB" sz="1200" i="1" smtClean="0">
                <a:latin typeface="Arial" charset="0"/>
                <a:cs typeface="Arial" charset="0"/>
              </a:rPr>
              <a:t>UKS2 00:16:21</a:t>
            </a:r>
            <a:r>
              <a:rPr lang="en-GB" sz="1200" smtClean="0">
                <a:latin typeface="Arial" charset="0"/>
                <a:cs typeface="Arial" charset="0"/>
              </a:rPr>
              <a:t>)</a:t>
            </a:r>
            <a:endParaRPr lang="en-US" sz="1200" smtClean="0">
              <a:latin typeface="Arial" charset="0"/>
              <a:cs typeface="Arial" charset="0"/>
            </a:endParaRPr>
          </a:p>
          <a:p>
            <a:r>
              <a:rPr lang="en-GB" sz="1200" smtClean="0">
                <a:latin typeface="Arial" charset="0"/>
                <a:cs typeface="Arial" charset="0"/>
              </a:rPr>
              <a:t> </a:t>
            </a:r>
            <a:endParaRPr lang="en-US" sz="1200" smtClean="0">
              <a:latin typeface="Arial" charset="0"/>
              <a:cs typeface="Arial" charset="0"/>
            </a:endParaRPr>
          </a:p>
          <a:p>
            <a:r>
              <a:rPr lang="en-GB" sz="1200" smtClean="0">
                <a:latin typeface="Arial" charset="0"/>
                <a:cs typeface="Arial" charset="0"/>
              </a:rPr>
              <a:t>“I simply just type it into Google and just see what comes up” (</a:t>
            </a:r>
            <a:r>
              <a:rPr lang="en-GB" sz="1200" i="1" smtClean="0">
                <a:latin typeface="Arial" charset="0"/>
                <a:cs typeface="Arial" charset="0"/>
              </a:rPr>
              <a:t>UK4 00:13:36</a:t>
            </a:r>
            <a:r>
              <a:rPr lang="en-GB" sz="1200" smtClean="0">
                <a:latin typeface="Arial" charset="0"/>
                <a:cs typeface="Arial" charset="0"/>
              </a:rPr>
              <a:t>)</a:t>
            </a:r>
          </a:p>
          <a:p>
            <a:endParaRPr lang="en-GB" sz="1200" smtClean="0">
              <a:latin typeface="Arial" charset="0"/>
              <a:cs typeface="Arial" charset="0"/>
            </a:endParaRPr>
          </a:p>
          <a:p>
            <a:r>
              <a:rPr lang="en-US" sz="1200" smtClean="0">
                <a:latin typeface="Arial" charset="0"/>
                <a:cs typeface="Arial" charset="0"/>
              </a:rPr>
              <a:t>I always stick with the first thing that comes up on Google because I think that’s the most popular site which means that’s the most correct. (</a:t>
            </a:r>
            <a:r>
              <a:rPr lang="en-US" sz="1200" i="1" smtClean="0">
                <a:latin typeface="Arial" charset="0"/>
                <a:cs typeface="Arial" charset="0"/>
              </a:rPr>
              <a:t>USS1 0:21:57</a:t>
            </a:r>
            <a:r>
              <a:rPr lang="en-US" sz="1200" smtClean="0">
                <a:latin typeface="Arial" charset="0"/>
                <a:cs typeface="Arial" charset="0"/>
              </a:rPr>
              <a:t>)</a:t>
            </a:r>
            <a:r>
              <a:rPr lang="en-GB" sz="1200" smtClean="0">
                <a:latin typeface="Arial" charset="0"/>
                <a:cs typeface="Arial" charset="0"/>
              </a:rPr>
              <a:t> “I just type it into Google and see what comes-up…” (</a:t>
            </a:r>
            <a:r>
              <a:rPr lang="en-GB" sz="1200" i="1" smtClean="0">
                <a:latin typeface="Arial" charset="0"/>
                <a:cs typeface="Arial" charset="0"/>
              </a:rPr>
              <a:t>UKS2 00:16:21</a:t>
            </a:r>
            <a:r>
              <a:rPr lang="en-GB" sz="1200" smtClean="0">
                <a:latin typeface="Arial" charset="0"/>
                <a:cs typeface="Arial" charset="0"/>
              </a:rPr>
              <a:t>)</a:t>
            </a:r>
            <a:endParaRPr lang="en-US" sz="1200" smtClean="0">
              <a:latin typeface="Arial" charset="0"/>
              <a:cs typeface="Arial" charset="0"/>
            </a:endParaRPr>
          </a:p>
          <a:p>
            <a:r>
              <a:rPr lang="en-GB" sz="1200" smtClean="0">
                <a:latin typeface="Arial" charset="0"/>
                <a:cs typeface="Arial" charset="0"/>
              </a:rPr>
              <a:t> </a:t>
            </a:r>
            <a:endParaRPr lang="en-US" sz="1200" smtClean="0">
              <a:latin typeface="Arial" charset="0"/>
              <a:cs typeface="Arial" charset="0"/>
            </a:endParaRPr>
          </a:p>
          <a:p>
            <a:r>
              <a:rPr lang="en-GB" sz="1200" smtClean="0">
                <a:latin typeface="Arial" charset="0"/>
                <a:cs typeface="Arial" charset="0"/>
              </a:rPr>
              <a:t>“I knew that the internet wouldn’t give me a wrong answer.”  (</a:t>
            </a:r>
            <a:r>
              <a:rPr lang="en-GB" sz="1200" i="1" smtClean="0">
                <a:latin typeface="Arial" charset="0"/>
                <a:cs typeface="Arial" charset="0"/>
              </a:rPr>
              <a:t>UKS4  00:24:10</a:t>
            </a:r>
            <a:r>
              <a:rPr lang="en-GB" sz="1200" smtClean="0">
                <a:latin typeface="Arial" charset="0"/>
                <a:cs typeface="Arial" charset="0"/>
              </a:rPr>
              <a:t>)</a:t>
            </a:r>
            <a:endParaRPr lang="en-US" sz="1200" smtClean="0">
              <a:latin typeface="Arial" charset="0"/>
              <a:cs typeface="Arial" charset="0"/>
            </a:endParaRPr>
          </a:p>
          <a:p>
            <a:endParaRPr lang="en-US" smtClean="0">
              <a:latin typeface="Arial" charset="0"/>
              <a:cs typeface="Arial" charset="0"/>
            </a:endParaRPr>
          </a:p>
          <a:p>
            <a:endParaRPr lang="en-US" smtClean="0"/>
          </a:p>
        </p:txBody>
      </p:sp>
      <p:sp>
        <p:nvSpPr>
          <p:cNvPr id="82947" name="Slide Number Placeholder 3"/>
          <p:cNvSpPr>
            <a:spLocks noGrp="1"/>
          </p:cNvSpPr>
          <p:nvPr>
            <p:ph type="sldNum" sz="quarter" idx="5"/>
          </p:nvPr>
        </p:nvSpPr>
        <p:spPr>
          <a:noFill/>
        </p:spPr>
        <p:txBody>
          <a:bodyPr/>
          <a:lstStyle/>
          <a:p>
            <a:fld id="{AF29B222-A56B-4B4E-92C5-50DCB73564D2}"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xfrm>
            <a:off x="371475" y="3636963"/>
            <a:ext cx="6419850" cy="5295900"/>
          </a:xfrm>
          <a:noFill/>
          <a:ln/>
        </p:spPr>
        <p:txBody>
          <a:bodyPr/>
          <a:lstStyle/>
          <a:p>
            <a:r>
              <a:rPr lang="en-GB" sz="1200" smtClean="0">
                <a:latin typeface="Arial" charset="0"/>
                <a:cs typeface="Arial" charset="0"/>
              </a:rPr>
              <a:t>“That’s the only problem, just knowing what information to use and why.” (</a:t>
            </a:r>
            <a:r>
              <a:rPr lang="en-GB" sz="1200" i="1" smtClean="0">
                <a:latin typeface="Arial" charset="0"/>
                <a:cs typeface="Arial" charset="0"/>
              </a:rPr>
              <a:t>UKS1 00:24:05</a:t>
            </a:r>
            <a:r>
              <a:rPr lang="en-GB" sz="1200" smtClean="0">
                <a:latin typeface="Arial" charset="0"/>
                <a:cs typeface="Arial" charset="0"/>
              </a:rPr>
              <a:t>)</a:t>
            </a:r>
            <a:endParaRPr lang="en-US" sz="1200" smtClean="0">
              <a:latin typeface="Arial" charset="0"/>
              <a:cs typeface="Arial" charset="0"/>
            </a:endParaRPr>
          </a:p>
          <a:p>
            <a:endParaRPr lang="en-GB" sz="1200" smtClean="0">
              <a:latin typeface="Arial" charset="0"/>
              <a:cs typeface="Arial" charset="0"/>
            </a:endParaRPr>
          </a:p>
          <a:p>
            <a:r>
              <a:rPr lang="en-GB" sz="1200" smtClean="0">
                <a:latin typeface="Arial" charset="0"/>
                <a:cs typeface="Arial" charset="0"/>
              </a:rPr>
              <a:t>“Perfect thing, I think it would be that all the useful, accurate, reliable information would like glow a different colour or something so I could tell without wasting my time going through all of them.” (</a:t>
            </a:r>
            <a:r>
              <a:rPr lang="en-GB" sz="1200" i="1" smtClean="0">
                <a:latin typeface="Arial" charset="0"/>
                <a:cs typeface="Arial" charset="0"/>
              </a:rPr>
              <a:t>UKS2 00:37:09</a:t>
            </a:r>
            <a:r>
              <a:rPr lang="en-GB" sz="1200" smtClean="0">
                <a:latin typeface="Arial" charset="0"/>
                <a:cs typeface="Arial" charset="0"/>
              </a:rPr>
              <a:t>)</a:t>
            </a:r>
            <a:endParaRPr lang="en-US" sz="1200" smtClean="0">
              <a:latin typeface="Arial" charset="0"/>
              <a:cs typeface="Arial" charset="0"/>
            </a:endParaRPr>
          </a:p>
          <a:p>
            <a:endParaRPr lang="en-US" smtClean="0"/>
          </a:p>
        </p:txBody>
      </p:sp>
      <p:sp>
        <p:nvSpPr>
          <p:cNvPr id="84995" name="Slide Number Placeholder 3"/>
          <p:cNvSpPr>
            <a:spLocks noGrp="1"/>
          </p:cNvSpPr>
          <p:nvPr>
            <p:ph type="sldNum" sz="quarter" idx="5"/>
          </p:nvPr>
        </p:nvSpPr>
        <p:spPr>
          <a:noFill/>
        </p:spPr>
        <p:txBody>
          <a:bodyPr/>
          <a:lstStyle/>
          <a:p>
            <a:fld id="{7B37886E-9B55-4885-ABEF-6E159798D2F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endParaRPr lang="en-GB" smtClean="0"/>
          </a:p>
        </p:txBody>
      </p:sp>
      <p:sp>
        <p:nvSpPr>
          <p:cNvPr id="87043" name="Slide Number Placeholder 3"/>
          <p:cNvSpPr>
            <a:spLocks noGrp="1"/>
          </p:cNvSpPr>
          <p:nvPr>
            <p:ph type="sldNum" sz="quarter" idx="5"/>
          </p:nvPr>
        </p:nvSpPr>
        <p:spPr>
          <a:noFill/>
        </p:spPr>
        <p:txBody>
          <a:bodyPr/>
          <a:lstStyle/>
          <a:p>
            <a:fld id="{1E4C82CE-8469-49C0-BE3E-31D9F981F0A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en-GB" smtClean="0"/>
          </a:p>
        </p:txBody>
      </p:sp>
      <p:sp>
        <p:nvSpPr>
          <p:cNvPr id="33795" name="Slide Number Placeholder 3"/>
          <p:cNvSpPr txBox="1">
            <a:spLocks noGrp="1"/>
          </p:cNvSpPr>
          <p:nvPr/>
        </p:nvSpPr>
        <p:spPr bwMode="auto">
          <a:xfrm>
            <a:off x="3976688" y="8839200"/>
            <a:ext cx="3041650" cy="465138"/>
          </a:xfrm>
          <a:prstGeom prst="rect">
            <a:avLst/>
          </a:prstGeom>
          <a:noFill/>
          <a:ln w="9525">
            <a:noFill/>
            <a:miter lim="800000"/>
            <a:headEnd/>
            <a:tailEnd/>
          </a:ln>
        </p:spPr>
        <p:txBody>
          <a:bodyPr lIns="92967" tIns="46484" rIns="92967" bIns="46484" anchor="b"/>
          <a:lstStyle/>
          <a:p>
            <a:pPr algn="r" defTabSz="930275"/>
            <a:fld id="{5330A1F7-859F-4E4B-9733-0E5FD54CCDC5}" type="slidenum">
              <a:rPr lang="en-US" sz="1000" b="0"/>
              <a:pPr algn="r" defTabSz="930275"/>
              <a:t>3</a:t>
            </a:fld>
            <a:endParaRPr lang="en-US" sz="10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r>
              <a:rPr lang="en-US" sz="1200" smtClean="0">
                <a:latin typeface="Arial" charset="0"/>
                <a:cs typeface="Arial" charset="0"/>
              </a:rPr>
              <a:t>We are currently coding the diaries—more info TBA!</a:t>
            </a:r>
          </a:p>
        </p:txBody>
      </p:sp>
      <p:sp>
        <p:nvSpPr>
          <p:cNvPr id="89091" name="Slide Number Placeholder 3"/>
          <p:cNvSpPr>
            <a:spLocks noGrp="1"/>
          </p:cNvSpPr>
          <p:nvPr>
            <p:ph type="sldNum" sz="quarter" idx="5"/>
          </p:nvPr>
        </p:nvSpPr>
        <p:spPr>
          <a:noFill/>
        </p:spPr>
        <p:txBody>
          <a:bodyPr/>
          <a:lstStyle/>
          <a:p>
            <a:fld id="{34B8C326-DF5C-4BA3-898E-CBC3A0D16F94}"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lvl="1">
              <a:buFontTx/>
              <a:buChar char="•"/>
            </a:pPr>
            <a:r>
              <a:rPr lang="en-US" sz="1200" smtClean="0">
                <a:latin typeface="Arial" charset="0"/>
                <a:cs typeface="Arial" charset="0"/>
              </a:rPr>
              <a:t>Establishing Stage students = second/third year undergraduate</a:t>
            </a:r>
          </a:p>
          <a:p>
            <a:pPr lvl="1">
              <a:buFontTx/>
              <a:buChar char="•"/>
            </a:pPr>
            <a:r>
              <a:rPr lang="en-US" sz="1200" smtClean="0">
                <a:latin typeface="Arial" charset="0"/>
                <a:cs typeface="Arial" charset="0"/>
              </a:rPr>
              <a:t>Embedding Stage students = postgraduate/graduate students and Ph.D. students</a:t>
            </a:r>
          </a:p>
          <a:p>
            <a:pPr lvl="1">
              <a:buFontTx/>
              <a:buChar char="•"/>
            </a:pPr>
            <a:r>
              <a:rPr lang="en-US" sz="1200" smtClean="0">
                <a:latin typeface="Arial" charset="0"/>
                <a:cs typeface="Arial" charset="0"/>
              </a:rPr>
              <a:t>Experienced scholars = scholars and researchers</a:t>
            </a:r>
          </a:p>
        </p:txBody>
      </p:sp>
      <p:sp>
        <p:nvSpPr>
          <p:cNvPr id="91139" name="Slide Number Placeholder 3"/>
          <p:cNvSpPr>
            <a:spLocks noGrp="1"/>
          </p:cNvSpPr>
          <p:nvPr>
            <p:ph type="sldNum" sz="quarter" idx="5"/>
          </p:nvPr>
        </p:nvSpPr>
        <p:spPr>
          <a:noFill/>
        </p:spPr>
        <p:txBody>
          <a:bodyPr/>
          <a:lstStyle/>
          <a:p>
            <a:fld id="{62C01AE7-0C2D-4E58-9B8F-4CFDF39864F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endParaRPr lang="en-GB" dirty="0" smtClean="0"/>
          </a:p>
        </p:txBody>
      </p:sp>
      <p:sp>
        <p:nvSpPr>
          <p:cNvPr id="93187" name="Slide Number Placeholder 3"/>
          <p:cNvSpPr>
            <a:spLocks noGrp="1"/>
          </p:cNvSpPr>
          <p:nvPr>
            <p:ph type="sldNum" sz="quarter" idx="5"/>
          </p:nvPr>
        </p:nvSpPr>
        <p:spPr>
          <a:noFill/>
        </p:spPr>
        <p:txBody>
          <a:bodyPr/>
          <a:lstStyle/>
          <a:p>
            <a:fld id="{79E2B7F5-120E-421E-A168-4ED6176221C7}"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95235" name="Slide Number Placeholder 3"/>
          <p:cNvSpPr>
            <a:spLocks noGrp="1"/>
          </p:cNvSpPr>
          <p:nvPr>
            <p:ph type="sldNum" sz="quarter" idx="5"/>
          </p:nvPr>
        </p:nvSpPr>
        <p:spPr>
          <a:noFill/>
        </p:spPr>
        <p:txBody>
          <a:bodyPr/>
          <a:lstStyle/>
          <a:p>
            <a:fld id="{48E1251C-89C4-4F73-9D5E-55C0BF84DCFA}"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xfrm>
            <a:off x="371475" y="3636963"/>
            <a:ext cx="6419850" cy="4970462"/>
          </a:xfrm>
          <a:noFill/>
          <a:ln/>
        </p:spPr>
        <p:txBody>
          <a:bodyPr/>
          <a:lstStyle/>
          <a:p>
            <a:endParaRPr lang="en-US" sz="1200" smtClean="0">
              <a:solidFill>
                <a:srgbClr val="FF0000"/>
              </a:solidFill>
            </a:endParaRPr>
          </a:p>
          <a:p>
            <a:endParaRPr lang="en-US" sz="1200" smtClean="0">
              <a:solidFill>
                <a:srgbClr val="FF0000"/>
              </a:solidFill>
            </a:endParaRPr>
          </a:p>
        </p:txBody>
      </p:sp>
      <p:sp>
        <p:nvSpPr>
          <p:cNvPr id="97283" name="Slide Number Placeholder 3"/>
          <p:cNvSpPr>
            <a:spLocks noGrp="1"/>
          </p:cNvSpPr>
          <p:nvPr>
            <p:ph type="sldNum" sz="quarter" idx="5"/>
          </p:nvPr>
        </p:nvSpPr>
        <p:spPr>
          <a:noFill/>
        </p:spPr>
        <p:txBody>
          <a:bodyPr/>
          <a:lstStyle/>
          <a:p>
            <a:fld id="{4843CA0E-6C78-465B-90DD-0731B5BB421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xfrm>
            <a:off x="371475" y="3636963"/>
            <a:ext cx="6419850" cy="4970462"/>
          </a:xfrm>
          <a:noFill/>
          <a:ln/>
        </p:spPr>
        <p:txBody>
          <a:bodyPr/>
          <a:lstStyle/>
          <a:p>
            <a:endParaRPr lang="en-US" sz="1200" smtClean="0">
              <a:solidFill>
                <a:srgbClr val="FF0000"/>
              </a:solidFill>
            </a:endParaRPr>
          </a:p>
          <a:p>
            <a:endParaRPr lang="en-US" sz="1200" smtClean="0">
              <a:solidFill>
                <a:srgbClr val="FF0000"/>
              </a:solidFill>
            </a:endParaRPr>
          </a:p>
        </p:txBody>
      </p:sp>
      <p:sp>
        <p:nvSpPr>
          <p:cNvPr id="99331" name="Slide Number Placeholder 3"/>
          <p:cNvSpPr>
            <a:spLocks noGrp="1"/>
          </p:cNvSpPr>
          <p:nvPr>
            <p:ph type="sldNum" sz="quarter" idx="5"/>
          </p:nvPr>
        </p:nvSpPr>
        <p:spPr>
          <a:noFill/>
        </p:spPr>
        <p:txBody>
          <a:bodyPr/>
          <a:lstStyle/>
          <a:p>
            <a:fld id="{EF3D4F5A-1CAC-4AF1-8A1F-16B3D545484B}"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p:spPr>
        <p:txBody>
          <a:bodyPr/>
          <a:lstStyle/>
          <a:p>
            <a:endParaRPr lang="en-GB" smtClean="0"/>
          </a:p>
        </p:txBody>
      </p:sp>
      <p:sp>
        <p:nvSpPr>
          <p:cNvPr id="101379" name="Slide Number Placeholder 3"/>
          <p:cNvSpPr>
            <a:spLocks noGrp="1"/>
          </p:cNvSpPr>
          <p:nvPr>
            <p:ph type="sldNum" sz="quarter" idx="5"/>
          </p:nvPr>
        </p:nvSpPr>
        <p:spPr>
          <a:noFill/>
        </p:spPr>
        <p:txBody>
          <a:bodyPr/>
          <a:lstStyle/>
          <a:p>
            <a:fld id="{C76744E2-17AE-4997-9017-7D537445A3A6}"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C97A900-868F-490F-AA71-91EC7F814701}" type="slidenum">
              <a:rPr lang="en-US" smtClean="0"/>
              <a:pPr/>
              <a:t>37</a:t>
            </a:fld>
            <a:endParaRPr 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F1C1A9A6-4C58-40B5-9AF8-D3F8EBB8AA5B}" type="slidenum">
              <a:rPr lang="en-US" smtClean="0"/>
              <a:pPr/>
              <a:t>38</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2AA4F064-5019-4608-B558-6B1E7C505094}" type="slidenum">
              <a:rPr lang="en-US" smtClean="0"/>
              <a:pPr/>
              <a:t>39</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r>
              <a:rPr lang="en-GB" sz="1400" smtClean="0">
                <a:latin typeface="Arial" charset="0"/>
                <a:cs typeface="Arial" charset="0"/>
              </a:rPr>
              <a:t>Screenagers in focus group interviews in 2008 said that “email is for old people.”</a:t>
            </a:r>
          </a:p>
          <a:p>
            <a:pPr eaLnBrk="1" hangingPunct="1"/>
            <a:endParaRPr lang="en-GB" sz="1400" smtClean="0">
              <a:latin typeface="Arial" charset="0"/>
              <a:cs typeface="Arial" charset="0"/>
            </a:endParaRPr>
          </a:p>
          <a:p>
            <a:pPr eaLnBrk="1" hangingPunct="1"/>
            <a:r>
              <a:rPr lang="en-GB" sz="1400" smtClean="0">
                <a:latin typeface="Arial" charset="0"/>
                <a:cs typeface="Arial" charset="0"/>
              </a:rPr>
              <a:t>In interviews with last year secondary school/first year university students we are told that email is for “formal communication.”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GB" smtClean="0"/>
          </a:p>
        </p:txBody>
      </p:sp>
      <p:sp>
        <p:nvSpPr>
          <p:cNvPr id="35843" name="Slide Number Placeholder 3"/>
          <p:cNvSpPr>
            <a:spLocks noGrp="1"/>
          </p:cNvSpPr>
          <p:nvPr>
            <p:ph type="sldNum" sz="quarter" idx="5"/>
          </p:nvPr>
        </p:nvSpPr>
        <p:spPr>
          <a:noFill/>
        </p:spPr>
        <p:txBody>
          <a:bodyPr/>
          <a:lstStyle/>
          <a:p>
            <a:fld id="{AB2DEB95-8D2D-41AA-9BFD-5998A1C1114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60501549-99FC-45BA-AF84-85E1352BE2E8}" type="slidenum">
              <a:rPr lang="en-US" smtClean="0"/>
              <a:pPr/>
              <a:t>40</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z="1200" i="1" smtClean="0">
                <a:latin typeface="Arial" charset="0"/>
                <a:cs typeface="Arial" charset="0"/>
              </a:rPr>
              <a:t>Interviewer</a:t>
            </a:r>
            <a:r>
              <a:rPr lang="en-US" sz="1200" smtClean="0">
                <a:latin typeface="Arial" charset="0"/>
                <a:cs typeface="Arial" charset="0"/>
              </a:rPr>
              <a:t>: ‘Do they actually fail you?’ </a:t>
            </a:r>
          </a:p>
          <a:p>
            <a:r>
              <a:rPr lang="en-US" sz="1200" smtClean="0">
                <a:latin typeface="Arial" charset="0"/>
                <a:cs typeface="Arial" charset="0"/>
              </a:rPr>
              <a:t>‘They don’t fail you but you get ridiculed in front of everyone for sourcing Wikipedia.’  (</a:t>
            </a:r>
            <a:r>
              <a:rPr lang="en-US" sz="1200" i="1" smtClean="0">
                <a:latin typeface="Arial" charset="0"/>
                <a:cs typeface="Arial" charset="0"/>
              </a:rPr>
              <a:t>USS3</a:t>
            </a:r>
            <a:r>
              <a:rPr lang="en-US" sz="1200" smtClean="0">
                <a:latin typeface="Arial" charset="0"/>
                <a:cs typeface="Arial" charset="0"/>
              </a:rPr>
              <a:t>)</a:t>
            </a:r>
          </a:p>
          <a:p>
            <a:endParaRPr lang="en-US" sz="1200" smtClean="0">
              <a:latin typeface="Arial" charset="0"/>
              <a:cs typeface="Arial" charset="0"/>
            </a:endParaRPr>
          </a:p>
          <a:p>
            <a:r>
              <a:rPr lang="en-US" sz="1200" smtClean="0">
                <a:latin typeface="Arial" charset="0"/>
                <a:cs typeface="Arial" charset="0"/>
              </a:rPr>
              <a:t>“It’s like a taboo I guess with all teachers, they just all say – you know, when they explain the paper they always say, “Don’t use Wikipedia.”” (USU7)</a:t>
            </a:r>
          </a:p>
          <a:p>
            <a:endParaRPr lang="en-US" sz="14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GB" smtClean="0"/>
          </a:p>
        </p:txBody>
      </p:sp>
      <p:sp>
        <p:nvSpPr>
          <p:cNvPr id="37891" name="Slide Number Placeholder 3"/>
          <p:cNvSpPr txBox="1">
            <a:spLocks noGrp="1"/>
          </p:cNvSpPr>
          <p:nvPr/>
        </p:nvSpPr>
        <p:spPr bwMode="auto">
          <a:xfrm>
            <a:off x="3976688" y="8839200"/>
            <a:ext cx="3041650" cy="465138"/>
          </a:xfrm>
          <a:prstGeom prst="rect">
            <a:avLst/>
          </a:prstGeom>
          <a:noFill/>
          <a:ln w="9525">
            <a:noFill/>
            <a:miter lim="800000"/>
            <a:headEnd/>
            <a:tailEnd/>
          </a:ln>
        </p:spPr>
        <p:txBody>
          <a:bodyPr lIns="92967" tIns="46484" rIns="92967" bIns="46484" anchor="b"/>
          <a:lstStyle/>
          <a:p>
            <a:pPr algn="r" defTabSz="930275"/>
            <a:fld id="{6669E967-8B74-4E30-9BB2-2467914B7EA3}" type="slidenum">
              <a:rPr lang="en-US" sz="1000" b="0"/>
              <a:pPr algn="r" defTabSz="930275"/>
              <a:t>5</a:t>
            </a:fld>
            <a:endParaRPr lang="en-US" sz="10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xfrm>
            <a:off x="228600" y="3654425"/>
            <a:ext cx="6705600" cy="5421313"/>
          </a:xfrm>
          <a:noFill/>
          <a:ln/>
        </p:spPr>
        <p:txBody>
          <a:bodyPr/>
          <a:lstStyle/>
          <a:p>
            <a:r>
              <a:rPr lang="en-US" sz="1200" i="1" smtClean="0">
                <a:latin typeface="Arial" charset="0"/>
                <a:cs typeface="Arial" charset="0"/>
              </a:rPr>
              <a:t>“Digital literacies and information literacies do not go hand in hand.”</a:t>
            </a:r>
          </a:p>
          <a:p>
            <a:r>
              <a:rPr lang="en-US" sz="1200" smtClean="0">
                <a:latin typeface="Arial" charset="0"/>
                <a:cs typeface="Arial" charset="0"/>
              </a:rPr>
              <a:t>Centre for Information Behaviour and the Evaluation of Research. 2008. </a:t>
            </a:r>
            <a:r>
              <a:rPr lang="en-US" sz="1200" i="1" smtClean="0">
                <a:latin typeface="Arial" charset="0"/>
                <a:cs typeface="Arial" charset="0"/>
              </a:rPr>
              <a:t>Information behaviour of the researcher of the future: A CIBER briefing paper. London: CIBER, p. 20</a:t>
            </a:r>
          </a:p>
          <a:p>
            <a:endParaRPr lang="en-US" sz="1400" b="1" i="1" smtClean="0"/>
          </a:p>
          <a:p>
            <a:endParaRPr lang="en-US" sz="1400" smtClean="0"/>
          </a:p>
        </p:txBody>
      </p:sp>
      <p:sp>
        <p:nvSpPr>
          <p:cNvPr id="39939" name="Slide Number Placeholder 3"/>
          <p:cNvSpPr>
            <a:spLocks noGrp="1"/>
          </p:cNvSpPr>
          <p:nvPr>
            <p:ph type="sldNum" sz="quarter" idx="5"/>
          </p:nvPr>
        </p:nvSpPr>
        <p:spPr>
          <a:noFill/>
        </p:spPr>
        <p:txBody>
          <a:bodyPr/>
          <a:lstStyle/>
          <a:p>
            <a:fld id="{02CE7128-32AE-4689-ABD2-D039648013C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GB" smtClean="0"/>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z="1200" smtClean="0">
                <a:latin typeface="Arial" charset="0"/>
                <a:cs typeface="Arial" charset="0"/>
              </a:rPr>
              <a:t>At this slide, we’re thinking about doing the interactive part of the presentation, using the matrix in the next slide.</a:t>
            </a:r>
          </a:p>
        </p:txBody>
      </p:sp>
      <p:sp>
        <p:nvSpPr>
          <p:cNvPr id="44035" name="Slide Number Placeholder 3"/>
          <p:cNvSpPr>
            <a:spLocks noGrp="1"/>
          </p:cNvSpPr>
          <p:nvPr>
            <p:ph type="sldNum" sz="quarter" idx="5"/>
          </p:nvPr>
        </p:nvSpPr>
        <p:spPr>
          <a:noFill/>
        </p:spPr>
        <p:txBody>
          <a:bodyPr/>
          <a:lstStyle/>
          <a:p>
            <a:fld id="{F26DDCA3-87FC-4F58-864F-8B62661F698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9</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GB" sz="1200" dirty="0" smtClean="0">
                <a:latin typeface="Arial" charset="0"/>
                <a:cs typeface="Arial" charset="0"/>
              </a:rPr>
              <a:t>Discuss </a:t>
            </a:r>
            <a:r>
              <a:rPr lang="en-GB" sz="1200" dirty="0" err="1" smtClean="0">
                <a:latin typeface="Arial" charset="0"/>
                <a:cs typeface="Arial" charset="0"/>
              </a:rPr>
              <a:t>Prensky</a:t>
            </a:r>
            <a:r>
              <a:rPr lang="en-GB" sz="1200" dirty="0" smtClean="0">
                <a:latin typeface="Arial" charset="0"/>
                <a:cs typeface="Arial" charset="0"/>
              </a:rPr>
              <a:t> and how this is an attempt to move away from Native/Immigrant metaphor:</a:t>
            </a:r>
          </a:p>
          <a:p>
            <a:r>
              <a:rPr lang="en-US" sz="1200" dirty="0" smtClean="0">
                <a:latin typeface="Arial" charset="0"/>
                <a:cs typeface="Arial" charset="0"/>
              </a:rPr>
              <a:t>‘The digital natives/digital immigrants distinction is dead or at least dying’. So proclaims Doug Holton in his </a:t>
            </a:r>
            <a:r>
              <a:rPr lang="en-US" sz="1200" dirty="0" err="1" smtClean="0">
                <a:latin typeface="Arial" charset="0"/>
                <a:cs typeface="Arial" charset="0"/>
              </a:rPr>
              <a:t>blogpost</a:t>
            </a:r>
            <a:r>
              <a:rPr lang="en-US" sz="1200" dirty="0" smtClean="0">
                <a:latin typeface="Arial" charset="0"/>
                <a:cs typeface="Arial" charset="0"/>
              </a:rPr>
              <a:t>. He continues: ‘Unfortunately, the idea is still uncritically accepted even in some journal articles, and perhaps used as an excuse or crutch too often for poor or ineffective teaching practices’. Holton is not alone in his criticism. McKenzie (2007) writes strongly against </a:t>
            </a:r>
            <a:r>
              <a:rPr lang="en-US" sz="1200" dirty="0" err="1" smtClean="0">
                <a:latin typeface="Arial" charset="0"/>
                <a:cs typeface="Arial" charset="0"/>
              </a:rPr>
              <a:t>Prensky’s</a:t>
            </a:r>
            <a:r>
              <a:rPr lang="en-US" sz="1200" dirty="0" smtClean="0">
                <a:latin typeface="Arial" charset="0"/>
                <a:cs typeface="Arial" charset="0"/>
              </a:rPr>
              <a:t> (2001a, b) typology identifying a number of ‘thinly supported claims’, while Kennedy, </a:t>
            </a:r>
            <a:r>
              <a:rPr lang="en-US" sz="1200" i="1" dirty="0" smtClean="0">
                <a:latin typeface="Arial" charset="0"/>
                <a:cs typeface="Arial" charset="0"/>
              </a:rPr>
              <a:t>et al.</a:t>
            </a:r>
            <a:r>
              <a:rPr lang="en-US" sz="1200" dirty="0" smtClean="0">
                <a:latin typeface="Arial" charset="0"/>
                <a:cs typeface="Arial" charset="0"/>
              </a:rPr>
              <a:t> (2010) demonstrate through an empirical research project that </a:t>
            </a:r>
            <a:r>
              <a:rPr lang="en-US" sz="1200" dirty="0" err="1" smtClean="0">
                <a:latin typeface="Arial" charset="0"/>
                <a:cs typeface="Arial" charset="0"/>
              </a:rPr>
              <a:t>Prensky’s</a:t>
            </a:r>
            <a:r>
              <a:rPr lang="en-US" sz="1200" dirty="0" smtClean="0">
                <a:latin typeface="Arial" charset="0"/>
                <a:cs typeface="Arial" charset="0"/>
              </a:rPr>
              <a:t> age–related hypothesis is very much less clear–cut than the Natives and Immigrants dichotomy implies.</a:t>
            </a:r>
          </a:p>
          <a:p>
            <a:r>
              <a:rPr lang="en-US" sz="1200" dirty="0" smtClean="0">
                <a:latin typeface="Arial" charset="0"/>
                <a:cs typeface="Arial" charset="0"/>
              </a:rPr>
              <a:t>Our intention is to propose an alternative, which we have termed ‘Visitors and Residents’.</a:t>
            </a:r>
          </a:p>
          <a:p>
            <a:pPr eaLnBrk="1" hangingPunct="1"/>
            <a:r>
              <a:rPr lang="en-US" sz="1200" dirty="0" smtClean="0">
                <a:latin typeface="Arial" charset="0"/>
                <a:cs typeface="Arial" charset="0"/>
                <a:hlinkClick r:id="rId3"/>
              </a:rPr>
              <a:t>http://www.firstmonday.org/htbin/cgiwrap/bin/ojs/index.php/fm/article/view/3171/3049</a:t>
            </a:r>
            <a:endParaRPr lang="en-GB" sz="1200"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flip="none" rotWithShape="1">
            <a:gsLst>
              <a:gs pos="0">
                <a:schemeClr val="accent1">
                  <a:lumMod val="75000"/>
                </a:schemeClr>
              </a:gs>
              <a:gs pos="100000">
                <a:srgbClr val="2178B5">
                  <a:shade val="100000"/>
                  <a:satMod val="115000"/>
                </a:srgbClr>
              </a:gs>
            </a:gsLst>
            <a:lin ang="16200000" scaled="1"/>
            <a:tileRect/>
          </a:gradFill>
          <a:ln w="9525">
            <a:noFill/>
            <a:miter lim="800000"/>
            <a:headEnd/>
            <a:tailEnd/>
          </a:ln>
          <a:effectLst/>
        </p:spPr>
        <p:txBody>
          <a:bodyPr wrap="none" anchor="ctr"/>
          <a:lstStyle/>
          <a:p>
            <a:pPr>
              <a:lnSpc>
                <a:spcPct val="120000"/>
              </a:lnSpc>
              <a:spcBef>
                <a:spcPct val="50000"/>
              </a:spcBef>
              <a:buClr>
                <a:srgbClr val="FF7600"/>
              </a:buCl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spcBef>
                <a:spcPts val="0"/>
              </a:spcBef>
              <a:buClr>
                <a:srgbClr val="FF7600"/>
              </a:buClr>
              <a:defRPr/>
            </a:pPr>
            <a:endParaRPr lang="en-US" sz="1400" dirty="0"/>
          </a:p>
        </p:txBody>
      </p:sp>
      <p:pic>
        <p:nvPicPr>
          <p:cNvPr id="14" name="Picture 14" descr="OCLC_GLOBAL_COUNCIL_CMYK_LG.jpg"/>
          <p:cNvPicPr>
            <a:picLocks noChangeAspect="1"/>
          </p:cNvPicPr>
          <p:nvPr userDrawn="1"/>
        </p:nvPicPr>
        <p:blipFill>
          <a:blip r:embed="rId6" cstate="print"/>
          <a:srcRect/>
          <a:stretch>
            <a:fillRect/>
          </a:stretch>
        </p:blipFill>
        <p:spPr bwMode="auto">
          <a:xfrm>
            <a:off x="5519738" y="5537200"/>
            <a:ext cx="3167062" cy="830263"/>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3"/>
            <a:ext cx="4808537" cy="1751012"/>
          </a:xfrm>
        </p:spPr>
        <p:txBody>
          <a:bodyPr lIns="0" rIns="0"/>
          <a:lstStyle>
            <a:lvl1pPr>
              <a:defRPr sz="30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buNone/>
              <a:defRPr/>
            </a:lvl1pPr>
          </a:lstStyle>
          <a:p>
            <a:r>
              <a:rPr lang="en-US" dirty="0"/>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36750"/>
            <a:ext cx="3775075" cy="202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3213"/>
            <a:ext cx="3775075"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buClr>
                <a:srgbClr val="FF7600"/>
              </a:buCl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lnSpc>
                <a:spcPct val="120000"/>
              </a:lnSpc>
              <a:spcBef>
                <a:spcPct val="50000"/>
              </a:spcBef>
              <a:buClr>
                <a:srgbClr val="FF7600"/>
              </a:buClr>
              <a:defRPr/>
            </a:pPr>
            <a:endParaRPr lang="en-US">
              <a:solidFill>
                <a:schemeClr val="accent1"/>
              </a:solidFill>
            </a:endParaRPr>
          </a:p>
        </p:txBody>
      </p:sp>
      <p:pic>
        <p:nvPicPr>
          <p:cNvPr id="14" name="Picture 14"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4"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18"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w OCLC logo">
    <p:spTree>
      <p:nvGrpSpPr>
        <p:cNvPr id="1" name=""/>
        <p:cNvGrpSpPr/>
        <p:nvPr/>
      </p:nvGrpSpPr>
      <p:grpSpPr>
        <a:xfrm>
          <a:off x="0" y="0"/>
          <a:ext cx="0" cy="0"/>
          <a:chOff x="0" y="0"/>
          <a:chExt cx="0" cy="0"/>
        </a:xfrm>
      </p:grpSpPr>
      <p:sp>
        <p:nvSpPr>
          <p:cNvPr id="2" name="Rectangle 15"/>
          <p:cNvSpPr/>
          <p:nvPr userDrawn="1"/>
        </p:nvSpPr>
        <p:spPr bwMode="auto">
          <a:xfrm>
            <a:off x="0" y="5995988"/>
            <a:ext cx="3430588" cy="428625"/>
          </a:xfrm>
          <a:prstGeom prst="rect">
            <a:avLst/>
          </a:prstGeom>
          <a:solidFill>
            <a:schemeClr val="bg1"/>
          </a:solidFill>
          <a:ln w="9525" cap="flat" cmpd="sng" algn="ctr">
            <a:noFill/>
            <a:prstDash val="solid"/>
            <a:round/>
            <a:headEnd type="none" w="med" len="med"/>
            <a:tailEnd type="none" w="med" len="med"/>
          </a:ln>
          <a:effectLst/>
        </p:spPr>
        <p:txBody>
          <a:bodyPr wrap="none"/>
          <a:lstStyle/>
          <a:p>
            <a:pPr>
              <a:lnSpc>
                <a:spcPct val="120000"/>
              </a:lnSpc>
              <a:spcBef>
                <a:spcPct val="50000"/>
              </a:spcBef>
              <a:defRPr/>
            </a:pPr>
            <a:endParaRPr lang="en-US" sz="2400">
              <a:solidFill>
                <a:srgbClr val="000000"/>
              </a:solidFill>
            </a:endParaRPr>
          </a:p>
        </p:txBody>
      </p:sp>
      <p:sp>
        <p:nvSpPr>
          <p:cNvPr id="3"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buClr>
                <a:srgbClr val="FF7600"/>
              </a:buClr>
              <a:defRPr/>
            </a:pPr>
            <a:endParaRPr lang="en-US" dirty="0">
              <a:solidFill>
                <a:srgbClr val="0070C0"/>
              </a:solidFill>
            </a:endParaRPr>
          </a:p>
        </p:txBody>
      </p:sp>
      <p:sp>
        <p:nvSpPr>
          <p:cNvPr id="4" name="TextBox 11"/>
          <p:cNvSpPr txBox="1"/>
          <p:nvPr/>
        </p:nvSpPr>
        <p:spPr>
          <a:xfrm>
            <a:off x="76200" y="6429375"/>
            <a:ext cx="5181600" cy="328613"/>
          </a:xfrm>
          <a:prstGeom prst="rect">
            <a:avLst/>
          </a:prstGeom>
          <a:noFill/>
        </p:spPr>
        <p:txBody>
          <a:bodyPr>
            <a:spAutoFit/>
          </a:bodyPr>
          <a:lstStyle/>
          <a:p>
            <a:pPr>
              <a:lnSpc>
                <a:spcPct val="120000"/>
              </a:lnSpc>
              <a:spcBef>
                <a:spcPct val="50000"/>
              </a:spcBef>
              <a:buClr>
                <a:srgbClr val="FF7600"/>
              </a:buClr>
              <a:defRPr/>
            </a:pPr>
            <a:r>
              <a:rPr lang="en-US" sz="1400" dirty="0">
                <a:solidFill>
                  <a:schemeClr val="bg1"/>
                </a:solidFill>
              </a:rPr>
              <a:t>Visitors and Residents</a:t>
            </a:r>
          </a:p>
        </p:txBody>
      </p:sp>
      <p:sp>
        <p:nvSpPr>
          <p:cNvPr id="5" name="TextBox 6"/>
          <p:cNvSpPr txBox="1"/>
          <p:nvPr/>
        </p:nvSpPr>
        <p:spPr>
          <a:xfrm>
            <a:off x="8466138" y="6429375"/>
            <a:ext cx="609600" cy="328613"/>
          </a:xfrm>
          <a:prstGeom prst="rect">
            <a:avLst/>
          </a:prstGeom>
          <a:noFill/>
        </p:spPr>
        <p:txBody>
          <a:bodyPr>
            <a:spAutoFit/>
          </a:bodyPr>
          <a:lstStyle/>
          <a:p>
            <a:pPr algn="r">
              <a:lnSpc>
                <a:spcPct val="120000"/>
              </a:lnSpc>
              <a:spcBef>
                <a:spcPct val="50000"/>
              </a:spcBef>
              <a:buClr>
                <a:srgbClr val="FF7600"/>
              </a:buClr>
              <a:defRPr/>
            </a:pPr>
            <a:fld id="{47FF8F30-D265-43A5-BDA6-5F23E16C2FBD}" type="slidenum">
              <a:rPr lang="en-US" sz="1400">
                <a:solidFill>
                  <a:schemeClr val="bg1"/>
                </a:solidFill>
              </a:rPr>
              <a:pPr algn="r">
                <a:lnSpc>
                  <a:spcPct val="120000"/>
                </a:lnSpc>
                <a:spcBef>
                  <a:spcPct val="50000"/>
                </a:spcBef>
                <a:buClr>
                  <a:srgbClr val="FF7600"/>
                </a:buClr>
                <a:defRPr/>
              </a:pPr>
              <a:t>‹#›</a:t>
            </a:fld>
            <a:endParaRPr lang="en-US" sz="1400" dirty="0">
              <a:solidFill>
                <a:schemeClr val="bg1"/>
              </a:solidFill>
            </a:endParaRPr>
          </a:p>
        </p:txBody>
      </p:sp>
      <p:grpSp>
        <p:nvGrpSpPr>
          <p:cNvPr id="6" name="Group 14"/>
          <p:cNvGrpSpPr>
            <a:grpSpLocks noChangeAspect="1"/>
          </p:cNvGrpSpPr>
          <p:nvPr userDrawn="1"/>
        </p:nvGrpSpPr>
        <p:grpSpPr>
          <a:xfrm>
            <a:off x="82489" y="5853995"/>
            <a:ext cx="4429354" cy="426229"/>
            <a:chOff x="82496" y="5853995"/>
            <a:chExt cx="3266471" cy="314328"/>
          </a:xfrm>
          <a:solidFill>
            <a:schemeClr val="bg1"/>
          </a:solidFill>
        </p:grpSpPr>
        <p:pic>
          <p:nvPicPr>
            <p:cNvPr id="7" name="Picture 1"/>
            <p:cNvPicPr>
              <a:picLocks noChangeAspect="1" noChangeArrowheads="1"/>
            </p:cNvPicPr>
            <p:nvPr/>
          </p:nvPicPr>
          <p:blipFill>
            <a:blip r:embed="rId2" cstate="print"/>
            <a:srcRect/>
            <a:stretch>
              <a:fillRect/>
            </a:stretch>
          </p:blipFill>
          <p:spPr bwMode="auto">
            <a:xfrm>
              <a:off x="82496" y="5890063"/>
              <a:ext cx="452437" cy="260881"/>
            </a:xfrm>
            <a:prstGeom prst="rect">
              <a:avLst/>
            </a:prstGeom>
            <a:grpFill/>
            <a:ln w="9525">
              <a:noFill/>
              <a:miter lim="800000"/>
              <a:headEnd/>
              <a:tailEnd/>
            </a:ln>
          </p:spPr>
        </p:pic>
        <p:pic>
          <p:nvPicPr>
            <p:cNvPr id="8" name="Picture 15" descr="Rutgers"/>
            <p:cNvPicPr>
              <a:picLocks noChangeAspect="1" noChangeArrowheads="1"/>
            </p:cNvPicPr>
            <p:nvPr/>
          </p:nvPicPr>
          <p:blipFill>
            <a:blip r:embed="rId3" cstate="print"/>
            <a:srcRect/>
            <a:stretch>
              <a:fillRect/>
            </a:stretch>
          </p:blipFill>
          <p:spPr bwMode="auto">
            <a:xfrm>
              <a:off x="641918" y="5853999"/>
              <a:ext cx="678655" cy="295240"/>
            </a:xfrm>
            <a:prstGeom prst="rect">
              <a:avLst/>
            </a:prstGeom>
            <a:grpFill/>
            <a:ln w="9525">
              <a:noFill/>
              <a:miter lim="800000"/>
              <a:headEnd/>
              <a:tailEnd/>
            </a:ln>
          </p:spPr>
        </p:pic>
        <p:pic>
          <p:nvPicPr>
            <p:cNvPr id="9" name="Picture 12" descr="ox_rect"/>
            <p:cNvPicPr>
              <a:picLocks noChangeAspect="1" noChangeArrowheads="1"/>
            </p:cNvPicPr>
            <p:nvPr/>
          </p:nvPicPr>
          <p:blipFill>
            <a:blip r:embed="rId4" cstate="print"/>
            <a:srcRect/>
            <a:stretch>
              <a:fillRect/>
            </a:stretch>
          </p:blipFill>
          <p:spPr bwMode="auto">
            <a:xfrm>
              <a:off x="1497798" y="5853999"/>
              <a:ext cx="1025127" cy="314324"/>
            </a:xfrm>
            <a:prstGeom prst="rect">
              <a:avLst/>
            </a:prstGeom>
            <a:grpFill/>
            <a:ln w="9525">
              <a:noFill/>
              <a:miter lim="800000"/>
              <a:headEnd/>
              <a:tailEnd/>
            </a:ln>
          </p:spPr>
        </p:pic>
        <p:pic>
          <p:nvPicPr>
            <p:cNvPr id="10" name="Picture 2" descr="C:\Users\hoode\AppData\Local\Temp\Logomark\Logomark\UNCC_Logo_4c.jpg"/>
            <p:cNvPicPr>
              <a:picLocks noChangeAspect="1" noChangeArrowheads="1"/>
            </p:cNvPicPr>
            <p:nvPr/>
          </p:nvPicPr>
          <p:blipFill>
            <a:blip r:embed="rId5" cstate="print"/>
            <a:srcRect/>
            <a:stretch>
              <a:fillRect/>
            </a:stretch>
          </p:blipFill>
          <p:spPr bwMode="auto">
            <a:xfrm>
              <a:off x="2674634" y="5853995"/>
              <a:ext cx="674333" cy="299854"/>
            </a:xfrm>
            <a:prstGeom prst="rect">
              <a:avLst/>
            </a:prstGeom>
            <a:grpFill/>
          </p:spPr>
        </p:pic>
      </p:grpSp>
      <p:pic>
        <p:nvPicPr>
          <p:cNvPr id="11" name="Picture 1" descr="OCLC_V_MD.jpg"/>
          <p:cNvPicPr>
            <a:picLocks noChangeAspect="1"/>
          </p:cNvPicPr>
          <p:nvPr userDrawn="1"/>
        </p:nvPicPr>
        <p:blipFill>
          <a:blip r:embed="rId6"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w WorldCat logo">
    <p:spTree>
      <p:nvGrpSpPr>
        <p:cNvPr id="1" name=""/>
        <p:cNvGrpSpPr/>
        <p:nvPr/>
      </p:nvGrpSpPr>
      <p:grpSpPr>
        <a:xfrm>
          <a:off x="0" y="0"/>
          <a:ext cx="0" cy="0"/>
          <a:chOff x="0" y="0"/>
          <a:chExt cx="0" cy="0"/>
        </a:xfrm>
      </p:grpSpPr>
      <p:sp>
        <p:nvSpPr>
          <p:cNvPr id="2" name="Rectangle 15"/>
          <p:cNvSpPr/>
          <p:nvPr userDrawn="1"/>
        </p:nvSpPr>
        <p:spPr bwMode="auto">
          <a:xfrm>
            <a:off x="0" y="5995988"/>
            <a:ext cx="3430588" cy="428625"/>
          </a:xfrm>
          <a:prstGeom prst="rect">
            <a:avLst/>
          </a:prstGeom>
          <a:solidFill>
            <a:schemeClr val="bg1"/>
          </a:solidFill>
          <a:ln w="9525" cap="flat" cmpd="sng" algn="ctr">
            <a:noFill/>
            <a:prstDash val="solid"/>
            <a:round/>
            <a:headEnd type="none" w="med" len="med"/>
            <a:tailEnd type="none" w="med" len="med"/>
          </a:ln>
          <a:effectLst/>
        </p:spPr>
        <p:txBody>
          <a:bodyPr wrap="none"/>
          <a:lstStyle/>
          <a:p>
            <a:pPr>
              <a:lnSpc>
                <a:spcPct val="120000"/>
              </a:lnSpc>
              <a:spcBef>
                <a:spcPct val="50000"/>
              </a:spcBef>
              <a:defRPr/>
            </a:pPr>
            <a:endParaRPr lang="en-US" sz="2400">
              <a:solidFill>
                <a:srgbClr val="000000"/>
              </a:solidFill>
            </a:endParaRPr>
          </a:p>
        </p:txBody>
      </p:sp>
      <p:sp>
        <p:nvSpPr>
          <p:cNvPr id="3"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buClr>
                <a:srgbClr val="FF7600"/>
              </a:buClr>
              <a:defRPr/>
            </a:pPr>
            <a:endParaRPr lang="en-US" dirty="0">
              <a:solidFill>
                <a:srgbClr val="0070C0"/>
              </a:solidFill>
            </a:endParaRPr>
          </a:p>
        </p:txBody>
      </p:sp>
      <p:sp>
        <p:nvSpPr>
          <p:cNvPr id="4" name="TextBox 11"/>
          <p:cNvSpPr txBox="1"/>
          <p:nvPr/>
        </p:nvSpPr>
        <p:spPr>
          <a:xfrm>
            <a:off x="76200" y="6429375"/>
            <a:ext cx="5181600" cy="328613"/>
          </a:xfrm>
          <a:prstGeom prst="rect">
            <a:avLst/>
          </a:prstGeom>
          <a:noFill/>
        </p:spPr>
        <p:txBody>
          <a:bodyPr>
            <a:spAutoFit/>
          </a:bodyPr>
          <a:lstStyle/>
          <a:p>
            <a:pPr>
              <a:lnSpc>
                <a:spcPct val="120000"/>
              </a:lnSpc>
              <a:spcBef>
                <a:spcPct val="50000"/>
              </a:spcBef>
              <a:buClr>
                <a:srgbClr val="FF7600"/>
              </a:buClr>
              <a:defRPr/>
            </a:pPr>
            <a:r>
              <a:rPr lang="en-US" sz="1400" dirty="0">
                <a:solidFill>
                  <a:schemeClr val="bg1"/>
                </a:solidFill>
              </a:rPr>
              <a:t>Visitors and Residents</a:t>
            </a:r>
          </a:p>
        </p:txBody>
      </p:sp>
      <p:sp>
        <p:nvSpPr>
          <p:cNvPr id="5" name="TextBox 6"/>
          <p:cNvSpPr txBox="1"/>
          <p:nvPr/>
        </p:nvSpPr>
        <p:spPr>
          <a:xfrm>
            <a:off x="8466138" y="6429375"/>
            <a:ext cx="609600" cy="328613"/>
          </a:xfrm>
          <a:prstGeom prst="rect">
            <a:avLst/>
          </a:prstGeom>
          <a:noFill/>
        </p:spPr>
        <p:txBody>
          <a:bodyPr>
            <a:spAutoFit/>
          </a:bodyPr>
          <a:lstStyle/>
          <a:p>
            <a:pPr algn="r">
              <a:lnSpc>
                <a:spcPct val="120000"/>
              </a:lnSpc>
              <a:spcBef>
                <a:spcPct val="50000"/>
              </a:spcBef>
              <a:buClr>
                <a:srgbClr val="FF7600"/>
              </a:buClr>
              <a:defRPr/>
            </a:pPr>
            <a:fld id="{2F3D9254-37B5-43F7-816F-29E4380EC23D}" type="slidenum">
              <a:rPr lang="en-US" sz="1400">
                <a:solidFill>
                  <a:schemeClr val="bg1"/>
                </a:solidFill>
              </a:rPr>
              <a:pPr algn="r">
                <a:lnSpc>
                  <a:spcPct val="120000"/>
                </a:lnSpc>
                <a:spcBef>
                  <a:spcPct val="50000"/>
                </a:spcBef>
                <a:buClr>
                  <a:srgbClr val="FF7600"/>
                </a:buClr>
                <a:defRPr/>
              </a:pPr>
              <a:t>‹#›</a:t>
            </a:fld>
            <a:endParaRPr lang="en-US" sz="1400" dirty="0">
              <a:solidFill>
                <a:schemeClr val="bg1"/>
              </a:solidFill>
            </a:endParaRPr>
          </a:p>
        </p:txBody>
      </p:sp>
      <p:grpSp>
        <p:nvGrpSpPr>
          <p:cNvPr id="6" name="Group 14"/>
          <p:cNvGrpSpPr>
            <a:grpSpLocks noChangeAspect="1"/>
          </p:cNvGrpSpPr>
          <p:nvPr userDrawn="1"/>
        </p:nvGrpSpPr>
        <p:grpSpPr>
          <a:xfrm>
            <a:off x="82489" y="5853995"/>
            <a:ext cx="4429354" cy="426229"/>
            <a:chOff x="82496" y="5853995"/>
            <a:chExt cx="3266471" cy="314328"/>
          </a:xfrm>
          <a:solidFill>
            <a:schemeClr val="bg1"/>
          </a:solidFill>
        </p:grpSpPr>
        <p:pic>
          <p:nvPicPr>
            <p:cNvPr id="7" name="Picture 1"/>
            <p:cNvPicPr>
              <a:picLocks noChangeAspect="1" noChangeArrowheads="1"/>
            </p:cNvPicPr>
            <p:nvPr/>
          </p:nvPicPr>
          <p:blipFill>
            <a:blip r:embed="rId2" cstate="print"/>
            <a:srcRect/>
            <a:stretch>
              <a:fillRect/>
            </a:stretch>
          </p:blipFill>
          <p:spPr bwMode="auto">
            <a:xfrm>
              <a:off x="82496" y="5890063"/>
              <a:ext cx="452437" cy="260881"/>
            </a:xfrm>
            <a:prstGeom prst="rect">
              <a:avLst/>
            </a:prstGeom>
            <a:grpFill/>
            <a:ln w="9525">
              <a:noFill/>
              <a:miter lim="800000"/>
              <a:headEnd/>
              <a:tailEnd/>
            </a:ln>
          </p:spPr>
        </p:pic>
        <p:pic>
          <p:nvPicPr>
            <p:cNvPr id="8" name="Picture 15" descr="Rutgers"/>
            <p:cNvPicPr>
              <a:picLocks noChangeAspect="1" noChangeArrowheads="1"/>
            </p:cNvPicPr>
            <p:nvPr/>
          </p:nvPicPr>
          <p:blipFill>
            <a:blip r:embed="rId3" cstate="print"/>
            <a:srcRect/>
            <a:stretch>
              <a:fillRect/>
            </a:stretch>
          </p:blipFill>
          <p:spPr bwMode="auto">
            <a:xfrm>
              <a:off x="641918" y="5853999"/>
              <a:ext cx="678655" cy="295240"/>
            </a:xfrm>
            <a:prstGeom prst="rect">
              <a:avLst/>
            </a:prstGeom>
            <a:grpFill/>
            <a:ln w="9525">
              <a:noFill/>
              <a:miter lim="800000"/>
              <a:headEnd/>
              <a:tailEnd/>
            </a:ln>
          </p:spPr>
        </p:pic>
        <p:pic>
          <p:nvPicPr>
            <p:cNvPr id="9" name="Picture 12" descr="ox_rect"/>
            <p:cNvPicPr>
              <a:picLocks noChangeAspect="1" noChangeArrowheads="1"/>
            </p:cNvPicPr>
            <p:nvPr/>
          </p:nvPicPr>
          <p:blipFill>
            <a:blip r:embed="rId4" cstate="print"/>
            <a:srcRect/>
            <a:stretch>
              <a:fillRect/>
            </a:stretch>
          </p:blipFill>
          <p:spPr bwMode="auto">
            <a:xfrm>
              <a:off x="1497798" y="5853999"/>
              <a:ext cx="1025127" cy="314324"/>
            </a:xfrm>
            <a:prstGeom prst="rect">
              <a:avLst/>
            </a:prstGeom>
            <a:grpFill/>
            <a:ln w="9525">
              <a:noFill/>
              <a:miter lim="800000"/>
              <a:headEnd/>
              <a:tailEnd/>
            </a:ln>
          </p:spPr>
        </p:pic>
        <p:pic>
          <p:nvPicPr>
            <p:cNvPr id="10" name="Picture 2" descr="C:\Users\hoode\AppData\Local\Temp\Logomark\Logomark\UNCC_Logo_4c.jpg"/>
            <p:cNvPicPr>
              <a:picLocks noChangeAspect="1" noChangeArrowheads="1"/>
            </p:cNvPicPr>
            <p:nvPr/>
          </p:nvPicPr>
          <p:blipFill>
            <a:blip r:embed="rId5" cstate="print"/>
            <a:srcRect/>
            <a:stretch>
              <a:fillRect/>
            </a:stretch>
          </p:blipFill>
          <p:spPr bwMode="auto">
            <a:xfrm>
              <a:off x="2674634" y="5853995"/>
              <a:ext cx="674333" cy="299854"/>
            </a:xfrm>
            <a:prstGeom prst="rect">
              <a:avLst/>
            </a:prstGeom>
            <a:grpFill/>
          </p:spPr>
        </p:pic>
      </p:grpSp>
      <p:pic>
        <p:nvPicPr>
          <p:cNvPr id="11" name="Picture 2" descr="WCatLogo_H_MD.jpg"/>
          <p:cNvPicPr>
            <a:picLocks noChangeAspect="1"/>
          </p:cNvPicPr>
          <p:nvPr userDrawn="1"/>
        </p:nvPicPr>
        <p:blipFill>
          <a:blip r:embed="rId6"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lnSpc>
                <a:spcPct val="120000"/>
              </a:lnSpc>
              <a:spcBef>
                <a:spcPct val="50000"/>
              </a:spcBef>
              <a:buClr>
                <a:srgbClr val="FF7600"/>
              </a:buCl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buClr>
                <a:srgbClr val="FF7600"/>
              </a:buClr>
              <a:defRPr/>
            </a:pPr>
            <a:endParaRPr lang="en-US"/>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5"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userDrawn="1"/>
        </p:nvSpPr>
        <p:spPr bwMode="auto">
          <a:xfrm>
            <a:off x="0" y="5588000"/>
            <a:ext cx="9144000" cy="63500"/>
          </a:xfrm>
          <a:prstGeom prst="rect">
            <a:avLst/>
          </a:prstGeom>
          <a:solidFill>
            <a:srgbClr val="2178B5"/>
          </a:solidFill>
          <a:ln w="9525">
            <a:noFill/>
            <a:miter lim="800000"/>
            <a:headEnd/>
            <a:tailEnd/>
          </a:ln>
          <a:effectLst/>
        </p:spPr>
        <p:txBody>
          <a:bodyPr wrap="none" anchor="ctr"/>
          <a:lstStyle/>
          <a:p>
            <a:pPr>
              <a:lnSpc>
                <a:spcPct val="120000"/>
              </a:lnSpc>
              <a:spcBef>
                <a:spcPct val="50000"/>
              </a:spcBef>
              <a:buClr>
                <a:srgbClr val="FF7600"/>
              </a:buClr>
              <a:defRPr/>
            </a:pPr>
            <a:endParaRPr lang="en-US"/>
          </a:p>
        </p:txBody>
      </p:sp>
      <p:sp>
        <p:nvSpPr>
          <p:cNvPr id="14" name="Rectangle 13"/>
          <p:cNvSpPr/>
          <p:nvPr userDrawn="1"/>
        </p:nvSpPr>
        <p:spPr bwMode="auto">
          <a:xfrm>
            <a:off x="0" y="0"/>
            <a:ext cx="9144000" cy="5600700"/>
          </a:xfrm>
          <a:prstGeom prst="rect">
            <a:avLst/>
          </a:prstGeom>
          <a:gradFill flip="none" rotWithShape="1">
            <a:gsLst>
              <a:gs pos="0">
                <a:srgbClr val="66CCFF">
                  <a:alpha val="92941"/>
                </a:srgbClr>
              </a:gs>
              <a:gs pos="34000">
                <a:schemeClr val="bg1"/>
              </a:gs>
              <a:gs pos="91000">
                <a:schemeClr val="bg1"/>
              </a:gs>
            </a:gsLst>
            <a:lin ang="16200000" scaled="0"/>
            <a:tileRect/>
          </a:gradFill>
          <a:ln w="9525" cap="flat" cmpd="sng" algn="ctr">
            <a:noFill/>
            <a:prstDash val="solid"/>
            <a:round/>
            <a:headEnd type="none" w="med" len="med"/>
            <a:tailEnd type="none" w="med" len="med"/>
          </a:ln>
          <a:effectLst/>
        </p:spPr>
        <p:txBody>
          <a:bodyPr/>
          <a:lstStyle/>
          <a:p>
            <a:pPr>
              <a:lnSpc>
                <a:spcPct val="120000"/>
              </a:lnSpc>
              <a:spcBef>
                <a:spcPct val="50000"/>
              </a:spcBef>
              <a:defRPr/>
            </a:pPr>
            <a:endParaRPr lang="en-US" sz="2400" dirty="0">
              <a:solidFill>
                <a:schemeClr val="accent6"/>
              </a:solidFill>
            </a:endParaRPr>
          </a:p>
        </p:txBody>
      </p:sp>
      <p:sp>
        <p:nvSpPr>
          <p:cNvPr id="1030" name="Rectangle 2"/>
          <p:cNvSpPr>
            <a:spLocks noGrp="1" noChangeArrowheads="1"/>
          </p:cNvSpPr>
          <p:nvPr>
            <p:ph type="title"/>
          </p:nvPr>
        </p:nvSpPr>
        <p:spPr bwMode="auto">
          <a:xfrm>
            <a:off x="739775" y="368300"/>
            <a:ext cx="6989763" cy="1063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733425" y="1657350"/>
            <a:ext cx="7702550" cy="389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2"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1041"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42"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43"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033" name="Picture 10" descr="OCLC_GLOBAL_COUNCIL_CMYK_LG.jpg"/>
          <p:cNvPicPr>
            <a:picLocks noChangeAspect="1"/>
          </p:cNvPicPr>
          <p:nvPr userDrawn="1"/>
        </p:nvPicPr>
        <p:blipFill>
          <a:blip r:embed="rId18" cstate="print"/>
          <a:srcRect/>
          <a:stretch>
            <a:fillRect/>
          </a:stretch>
        </p:blipFill>
        <p:spPr bwMode="auto">
          <a:xfrm>
            <a:off x="5970588" y="5880100"/>
            <a:ext cx="2538412" cy="665163"/>
          </a:xfrm>
          <a:prstGeom prst="rect">
            <a:avLst/>
          </a:prstGeom>
          <a:noFill/>
          <a:ln w="9525">
            <a:noFill/>
            <a:miter lim="800000"/>
            <a:headEnd/>
            <a:tailEnd/>
          </a:ln>
        </p:spPr>
      </p:pic>
      <p:grpSp>
        <p:nvGrpSpPr>
          <p:cNvPr id="1034" name="Group 11"/>
          <p:cNvGrpSpPr>
            <a:grpSpLocks/>
          </p:cNvGrpSpPr>
          <p:nvPr userDrawn="1"/>
        </p:nvGrpSpPr>
        <p:grpSpPr bwMode="auto">
          <a:xfrm>
            <a:off x="292100" y="6138863"/>
            <a:ext cx="4565650" cy="571500"/>
            <a:chOff x="4001412" y="6139293"/>
            <a:chExt cx="4564704" cy="570588"/>
          </a:xfrm>
        </p:grpSpPr>
        <p:sp>
          <p:nvSpPr>
            <p:cNvPr id="13" name="Rectangle 12"/>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a:lnSpc>
                  <a:spcPct val="120000"/>
                </a:lnSpc>
                <a:spcBef>
                  <a:spcPct val="50000"/>
                </a:spcBef>
                <a:buClr>
                  <a:srgbClr val="FF7600"/>
                </a:buClr>
                <a:defRPr/>
              </a:pPr>
              <a:endParaRPr lang="en-US"/>
            </a:p>
          </p:txBody>
        </p:sp>
        <p:pic>
          <p:nvPicPr>
            <p:cNvPr id="1036" name="Picture 1"/>
            <p:cNvPicPr>
              <a:picLocks noChangeAspect="1" noChangeArrowheads="1"/>
            </p:cNvPicPr>
            <p:nvPr/>
          </p:nvPicPr>
          <p:blipFill>
            <a:blip r:embed="rId19"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1037" name="Picture 15" descr="Rutgers"/>
            <p:cNvPicPr>
              <a:picLocks noChangeAspect="1" noChangeArrowheads="1"/>
            </p:cNvPicPr>
            <p:nvPr/>
          </p:nvPicPr>
          <p:blipFill>
            <a:blip r:embed="rId20"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1038" name="Picture 17" descr="ox_rect"/>
            <p:cNvPicPr>
              <a:picLocks noChangeAspect="1" noChangeArrowheads="1"/>
            </p:cNvPicPr>
            <p:nvPr userDrawn="1"/>
          </p:nvPicPr>
          <p:blipFill>
            <a:blip r:embed="rId21" cstate="print"/>
            <a:srcRect/>
            <a:stretch>
              <a:fillRect/>
            </a:stretch>
          </p:blipFill>
          <p:spPr bwMode="auto">
            <a:xfrm>
              <a:off x="5998470" y="6139293"/>
              <a:ext cx="1366838" cy="419100"/>
            </a:xfrm>
            <a:prstGeom prst="rect">
              <a:avLst/>
            </a:prstGeom>
            <a:noFill/>
            <a:ln w="9525">
              <a:noFill/>
              <a:miter lim="800000"/>
              <a:headEnd/>
              <a:tailEnd/>
            </a:ln>
          </p:spPr>
        </p:pic>
        <p:pic>
          <p:nvPicPr>
            <p:cNvPr id="1039" name="Picture 2" descr="C:\Users\hoode\AppData\Local\Temp\Logomark\Logomark\UNCC_Logo_4c.jpg"/>
            <p:cNvPicPr>
              <a:picLocks noChangeAspect="1" noChangeArrowheads="1"/>
            </p:cNvPicPr>
            <p:nvPr userDrawn="1"/>
          </p:nvPicPr>
          <p:blipFill>
            <a:blip r:embed="rId22"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89"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78B5"/>
          </a:solidFill>
          <a:latin typeface="+mj-lt"/>
          <a:ea typeface="+mj-ea"/>
          <a:cs typeface="+mj-cs"/>
        </a:defRPr>
      </a:lvl1pPr>
      <a:lvl2pPr algn="l" rtl="0" eaLnBrk="0" fontAlgn="base" hangingPunct="0">
        <a:spcBef>
          <a:spcPct val="0"/>
        </a:spcBef>
        <a:spcAft>
          <a:spcPct val="0"/>
        </a:spcAft>
        <a:defRPr sz="2800" b="1">
          <a:solidFill>
            <a:srgbClr val="2178B5"/>
          </a:solidFill>
          <a:latin typeface="Trebuchet MS" pitchFamily="34" charset="0"/>
        </a:defRPr>
      </a:lvl2pPr>
      <a:lvl3pPr algn="l" rtl="0" eaLnBrk="0" fontAlgn="base" hangingPunct="0">
        <a:spcBef>
          <a:spcPct val="0"/>
        </a:spcBef>
        <a:spcAft>
          <a:spcPct val="0"/>
        </a:spcAft>
        <a:defRPr sz="2800" b="1">
          <a:solidFill>
            <a:srgbClr val="2178B5"/>
          </a:solidFill>
          <a:latin typeface="Trebuchet MS" pitchFamily="34" charset="0"/>
        </a:defRPr>
      </a:lvl3pPr>
      <a:lvl4pPr algn="l" rtl="0" eaLnBrk="0" fontAlgn="base" hangingPunct="0">
        <a:spcBef>
          <a:spcPct val="0"/>
        </a:spcBef>
        <a:spcAft>
          <a:spcPct val="0"/>
        </a:spcAft>
        <a:defRPr sz="2800" b="1">
          <a:solidFill>
            <a:srgbClr val="2178B5"/>
          </a:solidFill>
          <a:latin typeface="Trebuchet MS" pitchFamily="34" charset="0"/>
        </a:defRPr>
      </a:lvl4pPr>
      <a:lvl5pPr algn="l" rtl="0" eaLnBrk="0" fontAlgn="base" hangingPunct="0">
        <a:spcBef>
          <a:spcPct val="0"/>
        </a:spcBef>
        <a:spcAft>
          <a:spcPct val="0"/>
        </a:spcAft>
        <a:defRPr sz="2800" b="1">
          <a:solidFill>
            <a:srgbClr val="2178B5"/>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chemeClr val="bg1"/>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chemeClr val="bg1"/>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chemeClr val="bg1"/>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chemeClr val="bg1"/>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chemeClr val="bg1"/>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bwMode="auto">
          <a:xfrm>
            <a:off x="0" y="5995988"/>
            <a:ext cx="3430588" cy="428625"/>
          </a:xfrm>
          <a:prstGeom prst="rect">
            <a:avLst/>
          </a:prstGeom>
          <a:solidFill>
            <a:schemeClr val="bg1"/>
          </a:solidFill>
          <a:ln w="9525" cap="flat" cmpd="sng" algn="ctr">
            <a:noFill/>
            <a:prstDash val="solid"/>
            <a:round/>
            <a:headEnd type="none" w="med" len="med"/>
            <a:tailEnd type="none" w="med" len="med"/>
          </a:ln>
          <a:effectLst/>
        </p:spPr>
        <p:txBody>
          <a:bodyPr wrap="none"/>
          <a:lstStyle/>
          <a:p>
            <a:pPr>
              <a:lnSpc>
                <a:spcPct val="120000"/>
              </a:lnSpc>
              <a:spcBef>
                <a:spcPct val="50000"/>
              </a:spcBef>
              <a:defRPr/>
            </a:pPr>
            <a:endParaRPr lang="en-US" sz="2400">
              <a:solidFill>
                <a:srgbClr val="000000"/>
              </a:solidFill>
            </a:endParaRPr>
          </a:p>
        </p:txBody>
      </p:sp>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lnSpc>
                <a:spcPct val="120000"/>
              </a:lnSpc>
              <a:spcBef>
                <a:spcPct val="50000"/>
              </a:spcBef>
              <a:buClr>
                <a:srgbClr val="FF7600"/>
              </a:buClr>
              <a:defRPr/>
            </a:pPr>
            <a:endParaRPr lang="en-US" dirty="0">
              <a:solidFill>
                <a:srgbClr val="0070C0"/>
              </a:solidFill>
            </a:endParaRPr>
          </a:p>
        </p:txBody>
      </p:sp>
      <p:sp>
        <p:nvSpPr>
          <p:cNvPr id="14340"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341"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p:nvSpPr>
        <p:spPr>
          <a:xfrm>
            <a:off x="76200" y="6429375"/>
            <a:ext cx="5181600" cy="328613"/>
          </a:xfrm>
          <a:prstGeom prst="rect">
            <a:avLst/>
          </a:prstGeom>
          <a:noFill/>
        </p:spPr>
        <p:txBody>
          <a:bodyPr>
            <a:spAutoFit/>
          </a:bodyPr>
          <a:lstStyle/>
          <a:p>
            <a:pPr>
              <a:lnSpc>
                <a:spcPct val="120000"/>
              </a:lnSpc>
              <a:spcBef>
                <a:spcPct val="50000"/>
              </a:spcBef>
              <a:buClr>
                <a:srgbClr val="FF7600"/>
              </a:buClr>
              <a:defRPr/>
            </a:pPr>
            <a:r>
              <a:rPr lang="en-US" sz="1400" dirty="0">
                <a:solidFill>
                  <a:schemeClr val="bg1"/>
                </a:solidFill>
              </a:rPr>
              <a:t>Visitors and Residents</a:t>
            </a:r>
          </a:p>
        </p:txBody>
      </p:sp>
      <p:sp>
        <p:nvSpPr>
          <p:cNvPr id="7" name="TextBox 6"/>
          <p:cNvSpPr txBox="1"/>
          <p:nvPr/>
        </p:nvSpPr>
        <p:spPr>
          <a:xfrm>
            <a:off x="8466138" y="6429375"/>
            <a:ext cx="609600" cy="347663"/>
          </a:xfrm>
          <a:prstGeom prst="rect">
            <a:avLst/>
          </a:prstGeom>
          <a:noFill/>
        </p:spPr>
        <p:txBody>
          <a:bodyPr>
            <a:spAutoFit/>
          </a:bodyPr>
          <a:lstStyle/>
          <a:p>
            <a:pPr algn="r">
              <a:lnSpc>
                <a:spcPct val="120000"/>
              </a:lnSpc>
              <a:spcBef>
                <a:spcPct val="50000"/>
              </a:spcBef>
              <a:buClr>
                <a:srgbClr val="FF7600"/>
              </a:buClr>
              <a:defRPr/>
            </a:pPr>
            <a:fld id="{E93675C0-3EC2-4C09-8F87-215644A1E357}" type="slidenum">
              <a:rPr lang="en-US" sz="1400">
                <a:solidFill>
                  <a:schemeClr val="bg1"/>
                </a:solidFill>
              </a:rPr>
              <a:pPr algn="r">
                <a:lnSpc>
                  <a:spcPct val="120000"/>
                </a:lnSpc>
                <a:spcBef>
                  <a:spcPct val="50000"/>
                </a:spcBef>
                <a:buClr>
                  <a:srgbClr val="FF7600"/>
                </a:buClr>
                <a:defRPr/>
              </a:pPr>
              <a:t>‹#›</a:t>
            </a:fld>
            <a:endParaRPr lang="en-US" sz="1400" dirty="0">
              <a:solidFill>
                <a:schemeClr val="bg1"/>
              </a:solidFill>
            </a:endParaRPr>
          </a:p>
        </p:txBody>
      </p:sp>
      <p:grpSp>
        <p:nvGrpSpPr>
          <p:cNvPr id="15" name="Group 14"/>
          <p:cNvGrpSpPr>
            <a:grpSpLocks noChangeAspect="1"/>
          </p:cNvGrpSpPr>
          <p:nvPr userDrawn="1"/>
        </p:nvGrpSpPr>
        <p:grpSpPr>
          <a:xfrm>
            <a:off x="82489" y="5853995"/>
            <a:ext cx="4429354" cy="426229"/>
            <a:chOff x="82496" y="5853995"/>
            <a:chExt cx="3266471" cy="314328"/>
          </a:xfrm>
          <a:solidFill>
            <a:schemeClr val="bg1"/>
          </a:solidFill>
        </p:grpSpPr>
        <p:pic>
          <p:nvPicPr>
            <p:cNvPr id="10" name="Picture 1"/>
            <p:cNvPicPr>
              <a:picLocks noChangeAspect="1" noChangeArrowheads="1"/>
            </p:cNvPicPr>
            <p:nvPr/>
          </p:nvPicPr>
          <p:blipFill>
            <a:blip r:embed="rId13" cstate="print"/>
            <a:srcRect/>
            <a:stretch>
              <a:fillRect/>
            </a:stretch>
          </p:blipFill>
          <p:spPr bwMode="auto">
            <a:xfrm>
              <a:off x="82496" y="5890063"/>
              <a:ext cx="452437" cy="260881"/>
            </a:xfrm>
            <a:prstGeom prst="rect">
              <a:avLst/>
            </a:prstGeom>
            <a:grpFill/>
            <a:ln w="9525">
              <a:noFill/>
              <a:miter lim="800000"/>
              <a:headEnd/>
              <a:tailEnd/>
            </a:ln>
          </p:spPr>
        </p:pic>
        <p:pic>
          <p:nvPicPr>
            <p:cNvPr id="11" name="Picture 15" descr="Rutgers"/>
            <p:cNvPicPr>
              <a:picLocks noChangeAspect="1" noChangeArrowheads="1"/>
            </p:cNvPicPr>
            <p:nvPr/>
          </p:nvPicPr>
          <p:blipFill>
            <a:blip r:embed="rId14" cstate="print"/>
            <a:srcRect/>
            <a:stretch>
              <a:fillRect/>
            </a:stretch>
          </p:blipFill>
          <p:spPr bwMode="auto">
            <a:xfrm>
              <a:off x="641918" y="5853999"/>
              <a:ext cx="678655" cy="295240"/>
            </a:xfrm>
            <a:prstGeom prst="rect">
              <a:avLst/>
            </a:prstGeom>
            <a:grpFill/>
            <a:ln w="9525">
              <a:noFill/>
              <a:miter lim="800000"/>
              <a:headEnd/>
              <a:tailEnd/>
            </a:ln>
          </p:spPr>
        </p:pic>
        <p:pic>
          <p:nvPicPr>
            <p:cNvPr id="13" name="Picture 12" descr="ox_rect"/>
            <p:cNvPicPr>
              <a:picLocks noChangeAspect="1" noChangeArrowheads="1"/>
            </p:cNvPicPr>
            <p:nvPr/>
          </p:nvPicPr>
          <p:blipFill>
            <a:blip r:embed="rId15" cstate="print"/>
            <a:srcRect/>
            <a:stretch>
              <a:fillRect/>
            </a:stretch>
          </p:blipFill>
          <p:spPr bwMode="auto">
            <a:xfrm>
              <a:off x="1497798" y="5853999"/>
              <a:ext cx="1025127" cy="314324"/>
            </a:xfrm>
            <a:prstGeom prst="rect">
              <a:avLst/>
            </a:prstGeom>
            <a:grpFill/>
            <a:ln w="9525">
              <a:noFill/>
              <a:miter lim="800000"/>
              <a:headEnd/>
              <a:tailEnd/>
            </a:ln>
          </p:spPr>
        </p:pic>
        <p:pic>
          <p:nvPicPr>
            <p:cNvPr id="14" name="Picture 2" descr="C:\Users\hoode\AppData\Local\Temp\Logomark\Logomark\UNCC_Logo_4c.jpg"/>
            <p:cNvPicPr>
              <a:picLocks noChangeAspect="1" noChangeArrowheads="1"/>
            </p:cNvPicPr>
            <p:nvPr/>
          </p:nvPicPr>
          <p:blipFill>
            <a:blip r:embed="rId16" cstate="print"/>
            <a:srcRect/>
            <a:stretch>
              <a:fillRect/>
            </a:stretch>
          </p:blipFill>
          <p:spPr bwMode="auto">
            <a:xfrm>
              <a:off x="2674634" y="5853995"/>
              <a:ext cx="674333" cy="299854"/>
            </a:xfrm>
            <a:prstGeom prst="rect">
              <a:avLst/>
            </a:prstGeom>
            <a:grpFill/>
          </p:spPr>
        </p:pic>
      </p:grpSp>
    </p:spTree>
  </p:cSld>
  <p:clrMap bg1="lt1" tx1="dk1" bg2="lt2" tx2="dk2" accent1="accent1" accent2="accent2" accent3="accent3" accent4="accent4" accent5="accent5" accent6="accent6" hlink="hlink" folHlink="folHlink"/>
  <p:sldLayoutIdLst>
    <p:sldLayoutId id="2147483990" r:id="rId1"/>
    <p:sldLayoutId id="2147483982" r:id="rId2"/>
    <p:sldLayoutId id="2147483983" r:id="rId3"/>
    <p:sldLayoutId id="2147483984" r:id="rId4"/>
    <p:sldLayoutId id="2147483985" r:id="rId5"/>
    <p:sldLayoutId id="2147483986" r:id="rId6"/>
    <p:sldLayoutId id="2147483987" r:id="rId7"/>
    <p:sldLayoutId id="2147483988" r:id="rId8"/>
    <p:sldLayoutId id="2147483991" r:id="rId9"/>
    <p:sldLayoutId id="2147483992" r:id="rId10"/>
    <p:sldLayoutId id="2147483993" r:id="rId11"/>
  </p:sldLayoutIdLst>
  <p:hf hdr="0" ftr="0" dt="0"/>
  <p:txStyles>
    <p:titleStyle>
      <a:lvl1pPr algn="l" rtl="0" eaLnBrk="0" fontAlgn="base" hangingPunct="0">
        <a:spcBef>
          <a:spcPct val="0"/>
        </a:spcBef>
        <a:spcAft>
          <a:spcPct val="0"/>
        </a:spcAft>
        <a:defRPr sz="3200" b="1">
          <a:solidFill>
            <a:srgbClr val="2178B5"/>
          </a:solidFill>
          <a:latin typeface="+mj-lt"/>
          <a:ea typeface="+mj-ea"/>
          <a:cs typeface="+mj-cs"/>
        </a:defRPr>
      </a:lvl1pPr>
      <a:lvl2pPr algn="l" rtl="0" eaLnBrk="0" fontAlgn="base" hangingPunct="0">
        <a:spcBef>
          <a:spcPct val="0"/>
        </a:spcBef>
        <a:spcAft>
          <a:spcPct val="0"/>
        </a:spcAft>
        <a:defRPr sz="3200" b="1">
          <a:solidFill>
            <a:srgbClr val="2178B5"/>
          </a:solidFill>
          <a:latin typeface="Trebuchet MS" pitchFamily="34" charset="0"/>
        </a:defRPr>
      </a:lvl2pPr>
      <a:lvl3pPr algn="l" rtl="0" eaLnBrk="0" fontAlgn="base" hangingPunct="0">
        <a:spcBef>
          <a:spcPct val="0"/>
        </a:spcBef>
        <a:spcAft>
          <a:spcPct val="0"/>
        </a:spcAft>
        <a:defRPr sz="3200" b="1">
          <a:solidFill>
            <a:srgbClr val="2178B5"/>
          </a:solidFill>
          <a:latin typeface="Trebuchet MS" pitchFamily="34" charset="0"/>
        </a:defRPr>
      </a:lvl3pPr>
      <a:lvl4pPr algn="l" rtl="0" eaLnBrk="0" fontAlgn="base" hangingPunct="0">
        <a:spcBef>
          <a:spcPct val="0"/>
        </a:spcBef>
        <a:spcAft>
          <a:spcPct val="0"/>
        </a:spcAft>
        <a:defRPr sz="3200" b="1">
          <a:solidFill>
            <a:srgbClr val="2178B5"/>
          </a:solidFill>
          <a:latin typeface="Trebuchet MS" pitchFamily="34" charset="0"/>
        </a:defRPr>
      </a:lvl4pPr>
      <a:lvl5pPr algn="l" rtl="0" eaLnBrk="0" fontAlgn="base" hangingPunct="0">
        <a:spcBef>
          <a:spcPct val="0"/>
        </a:spcBef>
        <a:spcAft>
          <a:spcPct val="0"/>
        </a:spcAft>
        <a:defRPr sz="3200" b="1">
          <a:solidFill>
            <a:srgbClr val="2178B5"/>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spcBef>
          <a:spcPct val="0"/>
        </a:spcBef>
        <a:spcAft>
          <a:spcPts val="1600"/>
        </a:spcAft>
        <a:buClr>
          <a:srgbClr val="FF7600"/>
        </a:buClr>
        <a:defRPr sz="2400">
          <a:solidFill>
            <a:schemeClr val="tx1"/>
          </a:solidFill>
          <a:latin typeface="+mn-lt"/>
          <a:ea typeface="+mn-ea"/>
          <a:cs typeface="+mn-cs"/>
        </a:defRPr>
      </a:lvl1pPr>
      <a:lvl2pPr marL="692150" indent="-222250" algn="l" rtl="0" eaLnBrk="0" fontAlgn="base" hangingPunct="0">
        <a:spcBef>
          <a:spcPct val="0"/>
        </a:spcBef>
        <a:spcAft>
          <a:spcPts val="800"/>
        </a:spcAft>
        <a:buClr>
          <a:srgbClr val="2178B5"/>
        </a:buClr>
        <a:buChar char="•"/>
        <a:defRPr sz="1900">
          <a:solidFill>
            <a:schemeClr val="tx1"/>
          </a:solidFill>
          <a:latin typeface="+mn-lt"/>
        </a:defRPr>
      </a:lvl2pPr>
      <a:lvl3pPr marL="1150938" indent="-223838" algn="l" rtl="0" eaLnBrk="0" fontAlgn="base" hangingPunct="0">
        <a:spcBef>
          <a:spcPct val="0"/>
        </a:spcBef>
        <a:spcAft>
          <a:spcPts val="800"/>
        </a:spcAft>
        <a:buClr>
          <a:srgbClr val="2178B5"/>
        </a:buClr>
        <a:buChar char="•"/>
        <a:defRPr sz="1700">
          <a:solidFill>
            <a:schemeClr val="tx1"/>
          </a:solidFill>
          <a:latin typeface="+mn-lt"/>
        </a:defRPr>
      </a:lvl3pPr>
      <a:lvl4pPr marL="1608138" indent="-223838" algn="l" rtl="0" eaLnBrk="0" fontAlgn="base" hangingPunct="0">
        <a:spcBef>
          <a:spcPct val="0"/>
        </a:spcBef>
        <a:spcAft>
          <a:spcPts val="800"/>
        </a:spcAft>
        <a:buClr>
          <a:srgbClr val="2178B5"/>
        </a:buClr>
        <a:buChar char="•"/>
        <a:defRPr sz="1500">
          <a:solidFill>
            <a:schemeClr val="tx1"/>
          </a:solidFill>
          <a:latin typeface="+mn-lt"/>
        </a:defRPr>
      </a:lvl4pPr>
      <a:lvl5pPr marL="2063750" indent="-222250" algn="l" rtl="0" eaLnBrk="0" fontAlgn="base" hangingPunct="0">
        <a:spcBef>
          <a:spcPct val="0"/>
        </a:spcBef>
        <a:spcAft>
          <a:spcPts val="800"/>
        </a:spcAft>
        <a:buClr>
          <a:srgbClr val="2178B5"/>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academy.gcal.ac.uk/llida/LLiDAReportJune2009.pdf"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www.jisc.ac.uk/media/documents/publications/reports/2010/digitalinformationseekerreport.pdf" TargetMode="External"/><Relationship Id="rId5" Type="http://schemas.openxmlformats.org/officeDocument/2006/relationships/hyperlink" Target="http://www.jisc.ac.uk/media/documents/programmemes/reppres/gg_final_keynote_11012008.pdf" TargetMode="External"/><Relationship Id="rId4" Type="http://schemas.openxmlformats.org/officeDocument/2006/relationships/hyperlink" Target="http://www.cjlt.ca/index.php/cjlt/article/view/550/29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oclc.org/reports/synchronicity/full.pdf"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hyperlink" Target="http://www.oclc.org/research/activities/past/orprojects/imls/default.htm" TargetMode="External"/><Relationship Id="rId4" Type="http://schemas.openxmlformats.org/officeDocument/2006/relationships/hyperlink" Target="http://www.oclc.org/research/activities/synchronicity/default.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jisc.ac.uk/media/documents/programmes/reppres/gg_final_keynote_11012008.pdf"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hyperlink" Target="http://firstmonday.org/htbin/cgiwrap/bin/ojs/index.php/fm/article/view/3171/3049" TargetMode="External"/><Relationship Id="rId5" Type="http://schemas.openxmlformats.org/officeDocument/2006/relationships/hyperlink" Target="http://www.oclc.org/research/activities/vandr/" TargetMode="External"/><Relationship Id="rId4" Type="http://schemas.openxmlformats.org/officeDocument/2006/relationships/hyperlink" Target="http://discovery.ucl.ac.uk/1381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45.jpeg"/><Relationship Id="rId5" Type="http://schemas.openxmlformats.org/officeDocument/2006/relationships/hyperlink" Target="mailto:dlanclos@uncc.edu" TargetMode="External"/><Relationship Id="rId4" Type="http://schemas.openxmlformats.org/officeDocument/2006/relationships/hyperlink" Target="mailto:david.white@conted.ox.ac.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hyperlink" Target="http://es.wikipedia.org/" TargetMode="External"/><Relationship Id="rId13" Type="http://schemas.openxmlformats.org/officeDocument/2006/relationships/hyperlink" Target="http://pl.wikipedia.org/" TargetMode="External"/><Relationship Id="rId3" Type="http://schemas.openxmlformats.org/officeDocument/2006/relationships/image" Target="../media/image50.png"/><Relationship Id="rId7" Type="http://schemas.openxmlformats.org/officeDocument/2006/relationships/hyperlink" Target="http://de.wikipedia.org/" TargetMode="External"/><Relationship Id="rId12" Type="http://schemas.openxmlformats.org/officeDocument/2006/relationships/hyperlink" Target="http://pt.wikipedia.org/"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hyperlink" Target="http://ja.wikipedia.org/" TargetMode="External"/><Relationship Id="rId11" Type="http://schemas.openxmlformats.org/officeDocument/2006/relationships/hyperlink" Target="http://it.wikipedia.org/" TargetMode="External"/><Relationship Id="rId5" Type="http://schemas.openxmlformats.org/officeDocument/2006/relationships/hyperlink" Target="http://en.wikipedia.org/" TargetMode="External"/><Relationship Id="rId10" Type="http://schemas.openxmlformats.org/officeDocument/2006/relationships/hyperlink" Target="http://ru.wikipedia.org/" TargetMode="External"/><Relationship Id="rId4" Type="http://schemas.openxmlformats.org/officeDocument/2006/relationships/image" Target="../media/image19.png"/><Relationship Id="rId9" Type="http://schemas.openxmlformats.org/officeDocument/2006/relationships/hyperlink" Target="http://fr.wikipedia.org/" TargetMode="External"/><Relationship Id="rId14" Type="http://schemas.openxmlformats.org/officeDocument/2006/relationships/hyperlink" Target="http://nl.wikipedi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goo.gl/RFSL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ctrTitle"/>
          </p:nvPr>
        </p:nvSpPr>
        <p:spPr>
          <a:xfrm>
            <a:off x="3573463" y="862013"/>
            <a:ext cx="4808537" cy="1751012"/>
          </a:xfrm>
        </p:spPr>
        <p:txBody>
          <a:bodyPr/>
          <a:lstStyle/>
          <a:p>
            <a:pPr algn="ctr" eaLnBrk="1" hangingPunct="1"/>
            <a:r>
              <a:rPr lang="en-US" sz="2800" smtClean="0"/>
              <a:t>Visitors and Residents: What Motivates Engagement with the Digital Information Environment?</a:t>
            </a:r>
          </a:p>
        </p:txBody>
      </p:sp>
      <p:sp>
        <p:nvSpPr>
          <p:cNvPr id="28674" name="Subtitle 4"/>
          <p:cNvSpPr>
            <a:spLocks noGrp="1"/>
          </p:cNvSpPr>
          <p:nvPr>
            <p:ph type="subTitle" idx="1"/>
          </p:nvPr>
        </p:nvSpPr>
        <p:spPr>
          <a:xfrm>
            <a:off x="2717800" y="3067050"/>
            <a:ext cx="5848350" cy="3357563"/>
          </a:xfrm>
        </p:spPr>
        <p:txBody>
          <a:bodyPr/>
          <a:lstStyle/>
          <a:p>
            <a:pPr algn="r" eaLnBrk="1" hangingPunct="1">
              <a:spcAft>
                <a:spcPct val="0"/>
              </a:spcAft>
            </a:pPr>
            <a:r>
              <a:rPr lang="en-US" sz="2000" b="1" smtClean="0"/>
              <a:t>Lynn Silipigni Connaway</a:t>
            </a:r>
            <a:r>
              <a:rPr lang="en-US" sz="2000" smtClean="0"/>
              <a:t>, Ph.D.</a:t>
            </a:r>
          </a:p>
          <a:p>
            <a:pPr algn="r" eaLnBrk="1" hangingPunct="1">
              <a:spcAft>
                <a:spcPct val="0"/>
              </a:spcAft>
            </a:pPr>
            <a:r>
              <a:rPr lang="en-US" sz="1800" smtClean="0"/>
              <a:t>Senior Research Scientist</a:t>
            </a:r>
          </a:p>
          <a:p>
            <a:pPr algn="r" eaLnBrk="1" hangingPunct="1">
              <a:spcAft>
                <a:spcPct val="0"/>
              </a:spcAft>
            </a:pPr>
            <a:r>
              <a:rPr lang="en-US" sz="1800" smtClean="0"/>
              <a:t>OCLC Research</a:t>
            </a:r>
          </a:p>
          <a:p>
            <a:pPr algn="r" eaLnBrk="1" hangingPunct="1">
              <a:spcAft>
                <a:spcPct val="0"/>
              </a:spcAft>
            </a:pPr>
            <a:endParaRPr lang="en-US" sz="2000" smtClean="0"/>
          </a:p>
          <a:p>
            <a:pPr algn="r" eaLnBrk="1" hangingPunct="1">
              <a:spcAft>
                <a:spcPct val="0"/>
              </a:spcAft>
            </a:pPr>
            <a:r>
              <a:rPr lang="en-US" sz="2000" b="1" smtClean="0"/>
              <a:t>David White</a:t>
            </a:r>
          </a:p>
          <a:p>
            <a:pPr algn="r" eaLnBrk="1" hangingPunct="1">
              <a:spcAft>
                <a:spcPct val="0"/>
              </a:spcAft>
            </a:pPr>
            <a:r>
              <a:rPr lang="en-US" sz="1800" smtClean="0"/>
              <a:t>Co-Manager Technology Assisted Lifelong Learning</a:t>
            </a:r>
          </a:p>
          <a:p>
            <a:pPr algn="r" eaLnBrk="1" hangingPunct="1">
              <a:spcAft>
                <a:spcPct val="0"/>
              </a:spcAft>
            </a:pPr>
            <a:r>
              <a:rPr lang="en-US" sz="1800" smtClean="0"/>
              <a:t>University of Oxford</a:t>
            </a:r>
          </a:p>
          <a:p>
            <a:pPr algn="r" eaLnBrk="1" hangingPunct="1">
              <a:spcAft>
                <a:spcPct val="0"/>
              </a:spcAft>
            </a:pPr>
            <a:endParaRPr lang="en-US" sz="2000" smtClean="0"/>
          </a:p>
          <a:p>
            <a:pPr algn="r" eaLnBrk="1" hangingPunct="1">
              <a:spcAft>
                <a:spcPct val="0"/>
              </a:spcAft>
            </a:pPr>
            <a:r>
              <a:rPr lang="en-US" sz="2000" b="1" smtClean="0"/>
              <a:t>Donna Lanclos</a:t>
            </a:r>
            <a:r>
              <a:rPr lang="en-US" sz="2000" smtClean="0"/>
              <a:t>, Ph.D.</a:t>
            </a:r>
          </a:p>
          <a:p>
            <a:pPr algn="r" eaLnBrk="1" hangingPunct="1">
              <a:spcAft>
                <a:spcPct val="0"/>
              </a:spcAft>
            </a:pPr>
            <a:r>
              <a:rPr lang="en-US" sz="1800" smtClean="0"/>
              <a:t>Associate Professor for Anthropological Research</a:t>
            </a:r>
          </a:p>
          <a:p>
            <a:pPr algn="r" eaLnBrk="1" hangingPunct="1">
              <a:spcAft>
                <a:spcPct val="0"/>
              </a:spcAft>
            </a:pPr>
            <a:r>
              <a:rPr lang="en-US" sz="1800" smtClean="0"/>
              <a:t>University of North Carolina, Charlotte</a:t>
            </a:r>
          </a:p>
        </p:txBody>
      </p:sp>
      <p:pic>
        <p:nvPicPr>
          <p:cNvPr id="28675" name="Picture 2" descr="C:\Users\hoode\Dropbox\Library Photos\Sheffield Library Photos\Information Commons1.jpg"/>
          <p:cNvPicPr>
            <a:picLocks noChangeAspect="1" noChangeArrowheads="1"/>
          </p:cNvPicPr>
          <p:nvPr/>
        </p:nvPicPr>
        <p:blipFill>
          <a:blip r:embed="rId3" cstate="print"/>
          <a:srcRect/>
          <a:stretch>
            <a:fillRect/>
          </a:stretch>
        </p:blipFill>
        <p:spPr bwMode="auto">
          <a:xfrm>
            <a:off x="292100" y="4141788"/>
            <a:ext cx="2995613"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randomcrowds"/>
          <p:cNvPicPr>
            <a:picLocks noChangeAspect="1" noChangeArrowheads="1"/>
          </p:cNvPicPr>
          <p:nvPr/>
        </p:nvPicPr>
        <p:blipFill>
          <a:blip r:embed="rId3" cstate="print"/>
          <a:srcRect/>
          <a:stretch>
            <a:fillRect/>
          </a:stretch>
        </p:blipFill>
        <p:spPr bwMode="auto">
          <a:xfrm>
            <a:off x="4859338" y="1601788"/>
            <a:ext cx="3705225" cy="2470150"/>
          </a:xfrm>
          <a:prstGeom prst="rect">
            <a:avLst/>
          </a:prstGeom>
          <a:noFill/>
          <a:ln w="9525">
            <a:noFill/>
            <a:miter lim="800000"/>
            <a:headEnd/>
            <a:tailEnd/>
          </a:ln>
        </p:spPr>
      </p:pic>
      <p:pic>
        <p:nvPicPr>
          <p:cNvPr id="47106" name="Picture 4" descr="tools"/>
          <p:cNvPicPr>
            <a:picLocks noChangeAspect="1" noChangeArrowheads="1"/>
          </p:cNvPicPr>
          <p:nvPr/>
        </p:nvPicPr>
        <p:blipFill>
          <a:blip r:embed="rId4" cstate="print"/>
          <a:srcRect/>
          <a:stretch>
            <a:fillRect/>
          </a:stretch>
        </p:blipFill>
        <p:spPr bwMode="auto">
          <a:xfrm>
            <a:off x="539750" y="1574800"/>
            <a:ext cx="3759200"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a:xfrm>
            <a:off x="434975" y="147638"/>
            <a:ext cx="8023225" cy="995362"/>
          </a:xfrm>
        </p:spPr>
        <p:txBody>
          <a:bodyPr/>
          <a:lstStyle/>
          <a:p>
            <a:pPr eaLnBrk="1" hangingPunct="1"/>
            <a:r>
              <a:rPr lang="en-GB" sz="2800" smtClean="0"/>
              <a:t>Visitors and Residents Study</a:t>
            </a:r>
            <a:endParaRPr lang="en-US" smtClean="0"/>
          </a:p>
        </p:txBody>
      </p:sp>
      <p:pic>
        <p:nvPicPr>
          <p:cNvPr id="49154" name="Picture 4" descr="edu-stages-new"/>
          <p:cNvPicPr>
            <a:picLocks noChangeAspect="1" noChangeArrowheads="1"/>
          </p:cNvPicPr>
          <p:nvPr/>
        </p:nvPicPr>
        <p:blipFill>
          <a:blip r:embed="rId3" cstate="print"/>
          <a:srcRect/>
          <a:stretch>
            <a:fillRect/>
          </a:stretch>
        </p:blipFill>
        <p:spPr bwMode="auto">
          <a:xfrm>
            <a:off x="2003425" y="862013"/>
            <a:ext cx="5564188" cy="448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plan051011"/>
          <p:cNvPicPr>
            <a:picLocks noChangeAspect="1" noChangeArrowheads="1"/>
          </p:cNvPicPr>
          <p:nvPr/>
        </p:nvPicPr>
        <p:blipFill>
          <a:blip r:embed="rId3" cstate="print"/>
          <a:srcRect/>
          <a:stretch>
            <a:fillRect/>
          </a:stretch>
        </p:blipFill>
        <p:spPr bwMode="auto">
          <a:xfrm>
            <a:off x="0" y="862013"/>
            <a:ext cx="8994775" cy="428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Objectives</a:t>
            </a:r>
          </a:p>
        </p:txBody>
      </p:sp>
      <p:sp>
        <p:nvSpPr>
          <p:cNvPr id="53250" name="Content Placeholder 2"/>
          <p:cNvSpPr>
            <a:spLocks noGrp="1"/>
          </p:cNvSpPr>
          <p:nvPr>
            <p:ph idx="1"/>
          </p:nvPr>
        </p:nvSpPr>
        <p:spPr>
          <a:xfrm>
            <a:off x="434975" y="1447800"/>
            <a:ext cx="7702550" cy="3692525"/>
          </a:xfrm>
        </p:spPr>
        <p:txBody>
          <a:bodyPr/>
          <a:lstStyle/>
          <a:p>
            <a:pPr eaLnBrk="1" hangingPunct="1">
              <a:buFontTx/>
              <a:buChar char="•"/>
            </a:pPr>
            <a:r>
              <a:rPr lang="en-US" smtClean="0"/>
              <a:t>Problematize and examine assumed links between age and technological engagement</a:t>
            </a:r>
          </a:p>
          <a:p>
            <a:pPr eaLnBrk="1" hangingPunct="1">
              <a:buFontTx/>
              <a:buChar char="•"/>
            </a:pPr>
            <a:r>
              <a:rPr lang="en-US" smtClean="0"/>
              <a:t>More completely describing the social network in which digital and analog information-seeking strategies are embededded</a:t>
            </a:r>
          </a:p>
          <a:p>
            <a:pPr eaLnBrk="1" hangingPunct="1">
              <a:buFontTx/>
              <a:buChar char="•"/>
            </a:pPr>
            <a:r>
              <a:rPr lang="en-US" smtClean="0"/>
              <a:t>Inform the JISC Developing Digital Literacies strand of projects. - “Discovering Digital Literacies”</a:t>
            </a:r>
          </a:p>
          <a:p>
            <a:pPr eaLnBrk="1" hangingPunct="1">
              <a:buFontTx/>
              <a:buChar char="•"/>
            </a:pPr>
            <a:r>
              <a:rPr lang="en-US" smtClean="0"/>
              <a:t>Create a matrix of implementation options</a:t>
            </a:r>
          </a:p>
          <a:p>
            <a:pPr eaLnBrk="1" hangingPunct="1">
              <a:buFontTx/>
              <a:buChar char="•"/>
            </a:pP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lbm"/>
          <p:cNvPicPr>
            <a:picLocks noChangeAspect="1" noChangeArrowheads="1"/>
          </p:cNvPicPr>
          <p:nvPr/>
        </p:nvPicPr>
        <p:blipFill>
          <a:blip r:embed="rId3" cstate="print"/>
          <a:srcRect/>
          <a:stretch>
            <a:fillRect/>
          </a:stretch>
        </p:blipFill>
        <p:spPr bwMode="auto">
          <a:xfrm>
            <a:off x="1433513" y="290513"/>
            <a:ext cx="6691312" cy="515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34975" y="147638"/>
            <a:ext cx="8023225" cy="995362"/>
          </a:xfrm>
        </p:spPr>
        <p:txBody>
          <a:bodyPr/>
          <a:lstStyle/>
          <a:p>
            <a:pPr eaLnBrk="1" hangingPunct="1"/>
            <a:r>
              <a:rPr lang="en-US" smtClean="0"/>
              <a:t>Research Questions</a:t>
            </a:r>
          </a:p>
        </p:txBody>
      </p:sp>
      <p:sp>
        <p:nvSpPr>
          <p:cNvPr id="57346" name="Content Placeholder 2"/>
          <p:cNvSpPr>
            <a:spLocks noGrp="1"/>
          </p:cNvSpPr>
          <p:nvPr>
            <p:ph idx="10"/>
          </p:nvPr>
        </p:nvSpPr>
        <p:spPr>
          <a:xfrm>
            <a:off x="577850" y="1289050"/>
            <a:ext cx="8001000" cy="4197350"/>
          </a:xfrm>
        </p:spPr>
        <p:txBody>
          <a:bodyPr/>
          <a:lstStyle/>
          <a:p>
            <a:pPr eaLnBrk="1" hangingPunct="1">
              <a:buFontTx/>
              <a:buNone/>
            </a:pPr>
            <a:r>
              <a:rPr lang="en-US" smtClean="0"/>
              <a:t>Do individuals develop personal engagement strategies which evolve over time and for specific needs and goals, or are the educational contexts the primary influence on their engagement strategies?</a:t>
            </a:r>
          </a:p>
          <a:p>
            <a:pPr eaLnBrk="1" hangingPunct="1">
              <a:buFontTx/>
              <a:buNone/>
            </a:pPr>
            <a:endParaRPr lang="en-US" smtClean="0"/>
          </a:p>
          <a:p>
            <a:pPr eaLnBrk="1" hangingPunct="1">
              <a:buFontTx/>
              <a:buNone/>
            </a:pPr>
            <a:r>
              <a:rPr lang="en-US" smtClean="0"/>
              <a:t>Are modes of engagement shifting over the course of time, influenced by emergent web culture and the availability of ‘new’ ways to engage, or are the underlying trends and motivations relatively static within particular educational stages? </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Phase 1 Pilot stage: Months 1-6</a:t>
            </a:r>
          </a:p>
        </p:txBody>
      </p:sp>
      <p:sp>
        <p:nvSpPr>
          <p:cNvPr id="59394" name="Content Placeholder 2"/>
          <p:cNvSpPr>
            <a:spLocks noGrp="1"/>
          </p:cNvSpPr>
          <p:nvPr>
            <p:ph idx="1"/>
          </p:nvPr>
        </p:nvSpPr>
        <p:spPr/>
        <p:txBody>
          <a:bodyPr/>
          <a:lstStyle/>
          <a:p>
            <a:pPr eaLnBrk="1" hangingPunct="1">
              <a:buFontTx/>
              <a:buChar char="•"/>
            </a:pPr>
            <a:r>
              <a:rPr lang="en-US" dirty="0" smtClean="0"/>
              <a:t>Emerging educational stage</a:t>
            </a:r>
          </a:p>
          <a:p>
            <a:pPr eaLnBrk="1" hangingPunct="1">
              <a:buFontTx/>
              <a:buChar char="•"/>
            </a:pPr>
            <a:r>
              <a:rPr lang="en-US" dirty="0" smtClean="0"/>
              <a:t>30 participants</a:t>
            </a:r>
          </a:p>
          <a:p>
            <a:pPr lvl="1" eaLnBrk="1" hangingPunct="1"/>
            <a:r>
              <a:rPr lang="en-US" dirty="0" smtClean="0"/>
              <a:t>15 in the US</a:t>
            </a:r>
          </a:p>
          <a:p>
            <a:pPr lvl="1" eaLnBrk="1" hangingPunct="1"/>
            <a:r>
              <a:rPr lang="en-US" dirty="0" smtClean="0"/>
              <a:t>15 in the UK</a:t>
            </a:r>
          </a:p>
          <a:p>
            <a:pPr eaLnBrk="1" hangingPunct="1">
              <a:buFontTx/>
              <a:buChar char="•"/>
            </a:pPr>
            <a:r>
              <a:rPr lang="en-US" dirty="0" smtClean="0"/>
              <a:t>Quantitative data: Demographics, number of occurrences of technologies, sources, and behaviors.</a:t>
            </a:r>
          </a:p>
          <a:p>
            <a:pPr eaLnBrk="1" hangingPunct="1">
              <a:buFontTx/>
              <a:buChar char="•"/>
            </a:pPr>
            <a:r>
              <a:rPr lang="en-US" dirty="0" smtClean="0"/>
              <a:t>Qualitative data: Themes and direct quotes.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Phase I Participant Demographics</a:t>
            </a:r>
          </a:p>
        </p:txBody>
      </p:sp>
      <p:sp>
        <p:nvSpPr>
          <p:cNvPr id="61442" name="Content Placeholder 2"/>
          <p:cNvSpPr>
            <a:spLocks noGrp="1"/>
          </p:cNvSpPr>
          <p:nvPr>
            <p:ph idx="1"/>
          </p:nvPr>
        </p:nvSpPr>
        <p:spPr>
          <a:xfrm>
            <a:off x="434975" y="1447800"/>
            <a:ext cx="7702550" cy="3122613"/>
          </a:xfrm>
        </p:spPr>
        <p:txBody>
          <a:bodyPr/>
          <a:lstStyle/>
          <a:p>
            <a:pPr eaLnBrk="1" hangingPunct="1">
              <a:buFontTx/>
              <a:buChar char="•"/>
            </a:pPr>
            <a:r>
              <a:rPr lang="en-US" smtClean="0"/>
              <a:t>30 participants</a:t>
            </a:r>
          </a:p>
          <a:p>
            <a:pPr eaLnBrk="1" hangingPunct="1">
              <a:buFontTx/>
              <a:buChar char="•"/>
            </a:pPr>
            <a:r>
              <a:rPr lang="en-US" smtClean="0"/>
              <a:t>19 females, 11 males</a:t>
            </a:r>
          </a:p>
          <a:p>
            <a:pPr eaLnBrk="1" hangingPunct="1">
              <a:buFontTx/>
              <a:buChar char="•"/>
            </a:pPr>
            <a:r>
              <a:rPr lang="en-US" smtClean="0"/>
              <a:t>21 Caucasian, 3 African-American, 1 Caucasian-Thai, 1 Hispanic, 4 unidentified</a:t>
            </a:r>
          </a:p>
          <a:p>
            <a:pPr eaLnBrk="1" hangingPunct="1">
              <a:buFontTx/>
              <a:buChar char="•"/>
            </a:pPr>
            <a:r>
              <a:rPr lang="en-US" smtClean="0"/>
              <a:t>15 secondary students</a:t>
            </a:r>
          </a:p>
          <a:p>
            <a:pPr eaLnBrk="1" hangingPunct="1">
              <a:buFontTx/>
              <a:buChar char="•"/>
            </a:pPr>
            <a:r>
              <a:rPr lang="en-US" smtClean="0"/>
              <a:t>15 university students</a:t>
            </a:r>
          </a:p>
          <a:p>
            <a:pPr eaLnBrk="1" hangingPunct="1">
              <a:buFontTx/>
              <a:buChar char="•"/>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5"/>
          <p:cNvSpPr>
            <a:spLocks noGrp="1"/>
          </p:cNvSpPr>
          <p:nvPr>
            <p:ph type="title"/>
          </p:nvPr>
        </p:nvSpPr>
        <p:spPr/>
        <p:txBody>
          <a:bodyPr/>
          <a:lstStyle/>
          <a:p>
            <a:pPr eaLnBrk="1" hangingPunct="1"/>
            <a:r>
              <a:rPr lang="en-US" smtClean="0"/>
              <a:t>US vs. UK Participant</a:t>
            </a:r>
          </a:p>
        </p:txBody>
      </p:sp>
      <p:sp>
        <p:nvSpPr>
          <p:cNvPr id="63490" name="Content Placeholder 7"/>
          <p:cNvSpPr>
            <a:spLocks noGrp="1"/>
          </p:cNvSpPr>
          <p:nvPr>
            <p:ph sz="half" idx="2"/>
          </p:nvPr>
        </p:nvSpPr>
        <p:spPr>
          <a:xfrm>
            <a:off x="4384675" y="1676400"/>
            <a:ext cx="3775075" cy="4202113"/>
          </a:xfrm>
        </p:spPr>
        <p:txBody>
          <a:bodyPr/>
          <a:lstStyle/>
          <a:p>
            <a:pPr eaLnBrk="1" hangingPunct="1"/>
            <a:endParaRPr lang="en-US" smtClean="0"/>
          </a:p>
          <a:p>
            <a:pPr eaLnBrk="1" hangingPunct="1"/>
            <a:endParaRPr lang="en-US" smtClean="0"/>
          </a:p>
        </p:txBody>
      </p:sp>
      <p:graphicFrame>
        <p:nvGraphicFramePr>
          <p:cNvPr id="11" name="Chart 10"/>
          <p:cNvGraphicFramePr>
            <a:graphicFrameLocks/>
          </p:cNvGraphicFramePr>
          <p:nvPr/>
        </p:nvGraphicFramePr>
        <p:xfrm>
          <a:off x="435237" y="861354"/>
          <a:ext cx="8130879" cy="4707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US vs. UK Participant Ages</a:t>
            </a:r>
          </a:p>
        </p:txBody>
      </p:sp>
      <p:sp>
        <p:nvSpPr>
          <p:cNvPr id="65538" name="Content Placeholder 3"/>
          <p:cNvSpPr>
            <a:spLocks noGrp="1"/>
          </p:cNvSpPr>
          <p:nvPr>
            <p:ph sz="half" idx="2"/>
          </p:nvPr>
        </p:nvSpPr>
        <p:spPr>
          <a:xfrm>
            <a:off x="4384675" y="1289050"/>
            <a:ext cx="3775075" cy="4202113"/>
          </a:xfrm>
        </p:spPr>
        <p:txBody>
          <a:bodyPr/>
          <a:lstStyle/>
          <a:p>
            <a:pPr eaLnBrk="1" hangingPunct="1"/>
            <a:endParaRPr lang="en-US" smtClean="0"/>
          </a:p>
          <a:p>
            <a:pPr eaLnBrk="1" hangingPunct="1"/>
            <a:endParaRPr lang="en-US" smtClean="0"/>
          </a:p>
        </p:txBody>
      </p:sp>
      <p:graphicFrame>
        <p:nvGraphicFramePr>
          <p:cNvPr id="5" name="Chart 4"/>
          <p:cNvGraphicFramePr>
            <a:graphicFrameLocks/>
          </p:cNvGraphicFramePr>
          <p:nvPr/>
        </p:nvGraphicFramePr>
        <p:xfrm>
          <a:off x="435237" y="1004000"/>
          <a:ext cx="8273526" cy="47073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4294967295"/>
          </p:nvPr>
        </p:nvSpPr>
        <p:spPr>
          <a:xfrm>
            <a:off x="434975" y="1003300"/>
            <a:ext cx="7702550" cy="4691063"/>
          </a:xfrm>
        </p:spPr>
        <p:txBody>
          <a:bodyPr/>
          <a:lstStyle/>
          <a:p>
            <a:pPr marL="231775" indent="-219075" eaLnBrk="1" hangingPunct="1">
              <a:spcAft>
                <a:spcPts val="600"/>
              </a:spcAft>
              <a:buClr>
                <a:srgbClr val="2178B5"/>
              </a:buClr>
              <a:buFont typeface="Wingdings" pitchFamily="2" charset="2"/>
              <a:buNone/>
            </a:pPr>
            <a:r>
              <a:rPr lang="en-US" sz="1800" smtClean="0"/>
              <a:t>  “I think that lots of like companies and people away from my generation think that we rely and we’re obsessed with gadgets and gizmos and everybody has to buy the newest iPhone and iPad and newest  everything. At the end of the day, as a student, are you really know is that is what the internet is for. How you get to it – it doesn’t matter if you don’t own a computer and you have to come to the library to use it. Um…like it’s available to you and you don’t care like how you get it.”</a:t>
            </a:r>
          </a:p>
          <a:p>
            <a:pPr marL="231775" indent="-219075" eaLnBrk="1" hangingPunct="1">
              <a:spcAft>
                <a:spcPts val="600"/>
              </a:spcAft>
              <a:buClr>
                <a:srgbClr val="2178B5"/>
              </a:buClr>
              <a:buFont typeface="Wingdings" pitchFamily="2" charset="2"/>
              <a:buNone/>
            </a:pPr>
            <a:r>
              <a:rPr lang="en-US" smtClean="0"/>
              <a:t>		</a:t>
            </a:r>
            <a:r>
              <a:rPr lang="en-US" sz="1600" smtClean="0"/>
              <a:t>(WorldCat.org Focus Group Interview UKU4th year university student)</a:t>
            </a:r>
          </a:p>
        </p:txBody>
      </p:sp>
      <p:pic>
        <p:nvPicPr>
          <p:cNvPr id="30722" name="Picture 2" descr="\\oclc\data\OCLCResearch\Dublin\Home\connawal\My Documents\Dropbox\Library Photos\Auckland Uni Library\DSC05707.JPG"/>
          <p:cNvPicPr>
            <a:picLocks noChangeAspect="1" noChangeArrowheads="1"/>
          </p:cNvPicPr>
          <p:nvPr/>
        </p:nvPicPr>
        <p:blipFill>
          <a:blip r:embed="rId3" cstate="print"/>
          <a:srcRect/>
          <a:stretch>
            <a:fillRect/>
          </a:stretch>
        </p:blipFill>
        <p:spPr bwMode="auto">
          <a:xfrm>
            <a:off x="5570538" y="3714750"/>
            <a:ext cx="2952750"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US vs. UK Participant Ethnicity</a:t>
            </a:r>
          </a:p>
        </p:txBody>
      </p:sp>
      <p:sp>
        <p:nvSpPr>
          <p:cNvPr id="67586" name="Content Placeholder 2"/>
          <p:cNvSpPr>
            <a:spLocks noGrp="1"/>
          </p:cNvSpPr>
          <p:nvPr>
            <p:ph sz="half" idx="1"/>
          </p:nvPr>
        </p:nvSpPr>
        <p:spPr/>
        <p:txBody>
          <a:bodyPr/>
          <a:lstStyle/>
          <a:p>
            <a:pPr eaLnBrk="1" hangingPunct="1"/>
            <a:endParaRPr lang="en-US" smtClean="0"/>
          </a:p>
          <a:p>
            <a:pPr eaLnBrk="1" hangingPunct="1"/>
            <a:endParaRPr lang="en-US" smtClean="0"/>
          </a:p>
        </p:txBody>
      </p:sp>
      <p:sp>
        <p:nvSpPr>
          <p:cNvPr id="67587" name="Content Placeholder 3"/>
          <p:cNvSpPr>
            <a:spLocks noGrp="1"/>
          </p:cNvSpPr>
          <p:nvPr>
            <p:ph sz="half" idx="2"/>
          </p:nvPr>
        </p:nvSpPr>
        <p:spPr>
          <a:xfrm>
            <a:off x="4384675" y="1676400"/>
            <a:ext cx="3775075" cy="4202113"/>
          </a:xfrm>
        </p:spPr>
        <p:txBody>
          <a:bodyPr/>
          <a:lstStyle/>
          <a:p>
            <a:pPr eaLnBrk="1" hangingPunct="1"/>
            <a:endParaRPr lang="en-US" smtClean="0"/>
          </a:p>
          <a:p>
            <a:pPr eaLnBrk="1" hangingPunct="1"/>
            <a:endParaRPr lang="en-US" smtClean="0"/>
          </a:p>
          <a:p>
            <a:pPr eaLnBrk="1" hangingPunct="1"/>
            <a:endParaRPr lang="en-US" smtClean="0"/>
          </a:p>
        </p:txBody>
      </p:sp>
      <p:graphicFrame>
        <p:nvGraphicFramePr>
          <p:cNvPr id="6" name="Chart 5"/>
          <p:cNvGraphicFramePr>
            <a:graphicFrameLocks/>
          </p:cNvGraphicFramePr>
          <p:nvPr/>
        </p:nvGraphicFramePr>
        <p:xfrm>
          <a:off x="435237" y="861353"/>
          <a:ext cx="8273526" cy="47073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US vs. UK Participant University Majors</a:t>
            </a:r>
          </a:p>
        </p:txBody>
      </p:sp>
      <p:sp>
        <p:nvSpPr>
          <p:cNvPr id="69634" name="Content Placeholder 2"/>
          <p:cNvSpPr>
            <a:spLocks noGrp="1"/>
          </p:cNvSpPr>
          <p:nvPr>
            <p:ph sz="half" idx="1"/>
          </p:nvPr>
        </p:nvSpPr>
        <p:spPr>
          <a:xfrm>
            <a:off x="457200" y="1289050"/>
            <a:ext cx="3775075" cy="4202113"/>
          </a:xfrm>
        </p:spPr>
        <p:txBody>
          <a:bodyPr/>
          <a:lstStyle/>
          <a:p>
            <a:pPr eaLnBrk="1" hangingPunct="1"/>
            <a:r>
              <a:rPr lang="en-US" smtClean="0"/>
              <a:t>US (8 of 15)</a:t>
            </a:r>
          </a:p>
          <a:p>
            <a:pPr eaLnBrk="1" hangingPunct="1">
              <a:buFontTx/>
              <a:buChar char="•"/>
            </a:pPr>
            <a:r>
              <a:rPr lang="en-US" smtClean="0"/>
              <a:t> 5 Engineering</a:t>
            </a:r>
          </a:p>
          <a:p>
            <a:pPr eaLnBrk="1" hangingPunct="1">
              <a:buFontTx/>
              <a:buChar char="•"/>
            </a:pPr>
            <a:r>
              <a:rPr lang="en-US" smtClean="0"/>
              <a:t> 1 Political Science</a:t>
            </a:r>
          </a:p>
          <a:p>
            <a:pPr eaLnBrk="1" hangingPunct="1">
              <a:buFontTx/>
              <a:buChar char="•"/>
            </a:pPr>
            <a:r>
              <a:rPr lang="en-US" smtClean="0"/>
              <a:t> 1 Pre-Business</a:t>
            </a:r>
          </a:p>
          <a:p>
            <a:pPr eaLnBrk="1" hangingPunct="1">
              <a:buFontTx/>
              <a:buChar char="•"/>
            </a:pPr>
            <a:r>
              <a:rPr lang="en-US" smtClean="0"/>
              <a:t> 1 Undeclared</a:t>
            </a:r>
          </a:p>
          <a:p>
            <a:pPr eaLnBrk="1" hangingPunct="1"/>
            <a:endParaRPr lang="en-US" smtClean="0"/>
          </a:p>
        </p:txBody>
      </p:sp>
      <p:sp>
        <p:nvSpPr>
          <p:cNvPr id="69635" name="Content Placeholder 3"/>
          <p:cNvSpPr>
            <a:spLocks noGrp="1"/>
          </p:cNvSpPr>
          <p:nvPr>
            <p:ph sz="half" idx="2"/>
          </p:nvPr>
        </p:nvSpPr>
        <p:spPr>
          <a:xfrm>
            <a:off x="4384675" y="1289050"/>
            <a:ext cx="3775075" cy="4202113"/>
          </a:xfrm>
        </p:spPr>
        <p:txBody>
          <a:bodyPr/>
          <a:lstStyle/>
          <a:p>
            <a:pPr eaLnBrk="1" hangingPunct="1"/>
            <a:r>
              <a:rPr lang="en-US" smtClean="0"/>
              <a:t>UK (7 of 15)</a:t>
            </a:r>
          </a:p>
          <a:p>
            <a:pPr eaLnBrk="1" hangingPunct="1">
              <a:buFontTx/>
              <a:buChar char="•"/>
            </a:pPr>
            <a:r>
              <a:rPr lang="en-US" smtClean="0"/>
              <a:t> 3 Teaching</a:t>
            </a:r>
          </a:p>
          <a:p>
            <a:pPr eaLnBrk="1" hangingPunct="1">
              <a:buFontTx/>
              <a:buChar char="•"/>
            </a:pPr>
            <a:r>
              <a:rPr lang="en-US" smtClean="0"/>
              <a:t> 1 Chemical Biology</a:t>
            </a:r>
          </a:p>
          <a:p>
            <a:pPr eaLnBrk="1" hangingPunct="1">
              <a:buFontTx/>
              <a:buChar char="•"/>
            </a:pPr>
            <a:r>
              <a:rPr lang="en-US" smtClean="0"/>
              <a:t> 1 Chemistry</a:t>
            </a:r>
          </a:p>
          <a:p>
            <a:pPr eaLnBrk="1" hangingPunct="1">
              <a:buFontTx/>
              <a:buChar char="•"/>
            </a:pPr>
            <a:r>
              <a:rPr lang="en-US" smtClean="0"/>
              <a:t> 1 History</a:t>
            </a:r>
          </a:p>
          <a:p>
            <a:pPr eaLnBrk="1" hangingPunct="1">
              <a:buFontTx/>
              <a:buChar char="•"/>
            </a:pPr>
            <a:r>
              <a:rPr lang="en-US" smtClean="0"/>
              <a:t> 1 Languages</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Participant Interview Questions</a:t>
            </a:r>
          </a:p>
        </p:txBody>
      </p:sp>
      <p:sp>
        <p:nvSpPr>
          <p:cNvPr id="71682" name="Content Placeholder 2"/>
          <p:cNvSpPr>
            <a:spLocks noGrp="1"/>
          </p:cNvSpPr>
          <p:nvPr>
            <p:ph idx="1"/>
          </p:nvPr>
        </p:nvSpPr>
        <p:spPr/>
        <p:txBody>
          <a:bodyPr/>
          <a:lstStyle/>
          <a:p>
            <a:pPr eaLnBrk="1" hangingPunct="1">
              <a:buFontTx/>
              <a:buNone/>
            </a:pPr>
            <a:r>
              <a:rPr lang="en-US" smtClean="0"/>
              <a:t>1. Describe the things you enjoy doing with technology and the web each week. </a:t>
            </a:r>
          </a:p>
          <a:p>
            <a:pPr eaLnBrk="1" hangingPunct="1">
              <a:buFontTx/>
              <a:buNone/>
            </a:pPr>
            <a:r>
              <a:rPr lang="en-US" smtClean="0"/>
              <a:t>2. Think of the ways you have used technology and the web for your studies. Describe a typical week.</a:t>
            </a:r>
          </a:p>
          <a:p>
            <a:pPr eaLnBrk="1" hangingPunct="1">
              <a:buFontTx/>
              <a:buNone/>
            </a:pPr>
            <a:r>
              <a:rPr lang="en-US" smtClean="0"/>
              <a:t>3. Think about the next stage of your education. Tell me what you think this will be like.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Participant Interview Questions, cont. </a:t>
            </a:r>
          </a:p>
        </p:txBody>
      </p:sp>
      <p:sp>
        <p:nvSpPr>
          <p:cNvPr id="73730" name="Content Placeholder 2"/>
          <p:cNvSpPr>
            <a:spLocks noGrp="1"/>
          </p:cNvSpPr>
          <p:nvPr>
            <p:ph idx="1"/>
          </p:nvPr>
        </p:nvSpPr>
        <p:spPr>
          <a:xfrm>
            <a:off x="434975" y="862013"/>
            <a:ext cx="7702550" cy="4691062"/>
          </a:xfrm>
        </p:spPr>
        <p:txBody>
          <a:bodyPr/>
          <a:lstStyle/>
          <a:p>
            <a:pPr eaLnBrk="1" hangingPunct="1">
              <a:buFontTx/>
              <a:buNone/>
            </a:pPr>
            <a:r>
              <a:rPr lang="en-US" smtClean="0"/>
              <a:t>4. Think of a time when you had a situation where you needed answers or solutions and you did a quick search and made do with it.  You knew there were other sources but you decided not to use them.  Please include sources such as friends, family, teachers, coaches, etc. </a:t>
            </a:r>
          </a:p>
          <a:p>
            <a:pPr eaLnBrk="1" hangingPunct="1">
              <a:buFontTx/>
              <a:buNone/>
            </a:pPr>
            <a:r>
              <a:rPr lang="en-US" smtClean="0"/>
              <a:t>5. Have there been times when you were told to use a library or virtual learning environment (or learning platform), and used other source(s) instead?</a:t>
            </a:r>
          </a:p>
          <a:p>
            <a:pPr eaLnBrk="1" hangingPunct="1">
              <a:buFontTx/>
              <a:buNone/>
            </a:pPr>
            <a:r>
              <a:rPr lang="en-US" smtClean="0"/>
              <a:t>6. If you had a magic wand, what would your ideal way of getting information be? How would you go about using the systems and services? When? Where? How?</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5141913" y="0"/>
            <a:ext cx="3709987" cy="6281738"/>
          </a:xfrm>
        </p:spPr>
        <p:txBody>
          <a:bodyPr/>
          <a:lstStyle/>
          <a:p>
            <a:pPr eaLnBrk="1" hangingPunct="1">
              <a:buFontTx/>
              <a:buNone/>
            </a:pPr>
            <a:r>
              <a:rPr lang="en-US" sz="1800" smtClean="0"/>
              <a:t>I. Place</a:t>
            </a:r>
          </a:p>
          <a:p>
            <a:pPr eaLnBrk="1" hangingPunct="1">
              <a:buFontTx/>
              <a:buNone/>
            </a:pPr>
            <a:r>
              <a:rPr lang="en-US" sz="1800" smtClean="0"/>
              <a:t>	A. Internet</a:t>
            </a:r>
          </a:p>
          <a:p>
            <a:pPr eaLnBrk="1" hangingPunct="1">
              <a:buFontTx/>
              <a:buNone/>
            </a:pPr>
            <a:r>
              <a:rPr lang="en-US" sz="1800" smtClean="0"/>
              <a:t>1. Search engine</a:t>
            </a:r>
          </a:p>
          <a:p>
            <a:pPr eaLnBrk="1" hangingPunct="1">
              <a:buFontTx/>
              <a:buNone/>
            </a:pPr>
            <a:r>
              <a:rPr lang="en-US" sz="1800" smtClean="0"/>
              <a:t>		a. Google</a:t>
            </a:r>
          </a:p>
          <a:p>
            <a:pPr eaLnBrk="1" hangingPunct="1">
              <a:buFontTx/>
              <a:buNone/>
            </a:pPr>
            <a:r>
              <a:rPr lang="en-US" sz="1800" smtClean="0"/>
              <a:t>		b. Yahoo</a:t>
            </a:r>
          </a:p>
          <a:p>
            <a:pPr eaLnBrk="1" hangingPunct="1">
              <a:buFontTx/>
              <a:buNone/>
            </a:pPr>
            <a:r>
              <a:rPr lang="en-US" sz="1800" smtClean="0"/>
              <a:t>	2. Social Media</a:t>
            </a:r>
          </a:p>
          <a:p>
            <a:pPr eaLnBrk="1" hangingPunct="1">
              <a:buFontTx/>
              <a:buNone/>
            </a:pPr>
            <a:r>
              <a:rPr lang="en-US" sz="1800" smtClean="0"/>
              <a:t>		a. FaceBook</a:t>
            </a:r>
          </a:p>
          <a:p>
            <a:pPr eaLnBrk="1" hangingPunct="1">
              <a:buFontTx/>
              <a:buNone/>
            </a:pPr>
            <a:r>
              <a:rPr lang="en-US" sz="1800" smtClean="0"/>
              <a:t>	b. Twitter</a:t>
            </a:r>
          </a:p>
          <a:p>
            <a:pPr eaLnBrk="1" hangingPunct="1">
              <a:buFontTx/>
              <a:buNone/>
            </a:pPr>
            <a:r>
              <a:rPr lang="en-US" sz="1800" smtClean="0"/>
              <a:t>	c. You Tube</a:t>
            </a:r>
          </a:p>
          <a:p>
            <a:pPr eaLnBrk="1" hangingPunct="1">
              <a:buFontTx/>
              <a:buNone/>
            </a:pPr>
            <a:r>
              <a:rPr lang="en-US" sz="1800" smtClean="0"/>
              <a:t>	d. Flickr/image sharing</a:t>
            </a:r>
          </a:p>
          <a:p>
            <a:pPr eaLnBrk="1" hangingPunct="1">
              <a:buFontTx/>
              <a:buNone/>
            </a:pPr>
            <a:r>
              <a:rPr lang="en-US" sz="1800" smtClean="0"/>
              <a:t>	e.. Blogging</a:t>
            </a:r>
          </a:p>
          <a:p>
            <a:pPr eaLnBrk="1" hangingPunct="1">
              <a:buFontTx/>
              <a:buNone/>
            </a:pPr>
            <a:r>
              <a:rPr lang="en-US" sz="1800" smtClean="0"/>
              <a:t>B. Library</a:t>
            </a:r>
          </a:p>
          <a:p>
            <a:pPr eaLnBrk="1" hangingPunct="1">
              <a:buFontTx/>
              <a:buNone/>
            </a:pPr>
            <a:r>
              <a:rPr lang="en-US" sz="1800" smtClean="0"/>
              <a:t>	1. Academic</a:t>
            </a:r>
          </a:p>
          <a:p>
            <a:pPr eaLnBrk="1" hangingPunct="1">
              <a:buFontTx/>
              <a:buNone/>
            </a:pPr>
            <a:r>
              <a:rPr lang="en-US" sz="1800" smtClean="0"/>
              <a:t>	2. Public</a:t>
            </a:r>
          </a:p>
          <a:p>
            <a:pPr eaLnBrk="1" hangingPunct="1">
              <a:buFontTx/>
              <a:buNone/>
            </a:pPr>
            <a:r>
              <a:rPr lang="en-US" sz="1800" smtClean="0"/>
              <a:t>	3. School (K-12)</a:t>
            </a:r>
          </a:p>
          <a:p>
            <a:pPr eaLnBrk="1" hangingPunct="1">
              <a:buFontTx/>
              <a:buNone/>
            </a:pPr>
            <a:r>
              <a:rPr lang="en-US" sz="1800" smtClean="0"/>
              <a:t>C. Home</a:t>
            </a:r>
          </a:p>
          <a:p>
            <a:pPr eaLnBrk="1" hangingPunct="1">
              <a:buFontTx/>
              <a:buNone/>
            </a:pPr>
            <a:r>
              <a:rPr lang="en-US" sz="1800" smtClean="0"/>
              <a:t>D. School, classroom, computer lab</a:t>
            </a:r>
          </a:p>
          <a:p>
            <a:pPr eaLnBrk="1" hangingPunct="1">
              <a:buFontTx/>
              <a:buNone/>
            </a:pPr>
            <a:r>
              <a:rPr lang="en-US" sz="1800" smtClean="0"/>
              <a:t>E. Other</a:t>
            </a:r>
          </a:p>
          <a:p>
            <a:pPr eaLnBrk="1" hangingPunct="1">
              <a:buFontTx/>
              <a:buChar char="•"/>
            </a:pPr>
            <a:endParaRPr lang="en-US" sz="1800" smtClean="0"/>
          </a:p>
        </p:txBody>
      </p:sp>
      <p:sp>
        <p:nvSpPr>
          <p:cNvPr id="75778" name="TextBox 4"/>
          <p:cNvSpPr txBox="1">
            <a:spLocks noChangeArrowheads="1"/>
          </p:cNvSpPr>
          <p:nvPr/>
        </p:nvSpPr>
        <p:spPr bwMode="auto">
          <a:xfrm>
            <a:off x="1433513" y="290513"/>
            <a:ext cx="1836737" cy="563562"/>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r>
              <a:rPr lang="en-US" sz="2800">
                <a:solidFill>
                  <a:srgbClr val="2178B5"/>
                </a:solidFill>
              </a:rPr>
              <a:t>Codebook</a:t>
            </a:r>
          </a:p>
        </p:txBody>
      </p:sp>
      <p:sp>
        <p:nvSpPr>
          <p:cNvPr id="75779" name="TextBox 5"/>
          <p:cNvSpPr txBox="1">
            <a:spLocks noChangeArrowheads="1"/>
          </p:cNvSpPr>
          <p:nvPr/>
        </p:nvSpPr>
        <p:spPr bwMode="auto">
          <a:xfrm>
            <a:off x="577850" y="3286125"/>
            <a:ext cx="184150" cy="481013"/>
          </a:xfrm>
          <a:prstGeom prst="rect">
            <a:avLst/>
          </a:prstGeom>
          <a:noFill/>
          <a:ln w="9525">
            <a:noFill/>
            <a:miter lim="800000"/>
            <a:headEnd/>
            <a:tailEnd/>
          </a:ln>
        </p:spPr>
        <p:txBody>
          <a:bodyPr wrap="none">
            <a:spAutoFit/>
          </a:bodyPr>
          <a:lstStyle/>
          <a:p>
            <a:pPr>
              <a:lnSpc>
                <a:spcPct val="120000"/>
              </a:lnSpc>
              <a:spcBef>
                <a:spcPct val="50000"/>
              </a:spcBef>
              <a:buClr>
                <a:srgbClr val="FF7600"/>
              </a:buClr>
            </a:pPr>
            <a:endParaRPr lang="en-GB"/>
          </a:p>
        </p:txBody>
      </p:sp>
      <p:pic>
        <p:nvPicPr>
          <p:cNvPr id="75780" name="Picture 2" descr="H:\My Documents\Library Documents\Pictures\Student Workspaces\student workspaces April 2011c.JPG"/>
          <p:cNvPicPr>
            <a:picLocks noChangeAspect="1" noChangeArrowheads="1"/>
          </p:cNvPicPr>
          <p:nvPr/>
        </p:nvPicPr>
        <p:blipFill>
          <a:blip r:embed="rId3" cstate="print"/>
          <a:srcRect/>
          <a:stretch>
            <a:fillRect/>
          </a:stretch>
        </p:blipFill>
        <p:spPr bwMode="auto">
          <a:xfrm>
            <a:off x="1006475" y="1289050"/>
            <a:ext cx="2859088"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34975" y="147638"/>
            <a:ext cx="8709025" cy="5991225"/>
          </a:xfrm>
        </p:spPr>
        <p:txBody>
          <a:bodyPr/>
          <a:lstStyle/>
          <a:p>
            <a:pPr eaLnBrk="1" hangingPunct="1">
              <a:buFontTx/>
              <a:buNone/>
            </a:pPr>
            <a:r>
              <a:rPr lang="en-US" sz="1800" smtClean="0"/>
              <a:t>II. Sources</a:t>
            </a:r>
          </a:p>
          <a:p>
            <a:pPr eaLnBrk="1" hangingPunct="1">
              <a:buFontTx/>
              <a:buNone/>
            </a:pPr>
            <a:r>
              <a:rPr lang="en-US" sz="1800" smtClean="0"/>
              <a:t>	A. Human</a:t>
            </a:r>
          </a:p>
          <a:p>
            <a:pPr eaLnBrk="1" hangingPunct="1">
              <a:buFontTx/>
              <a:buNone/>
            </a:pPr>
            <a:r>
              <a:rPr lang="en-US" sz="1800" smtClean="0"/>
              <a:t>		1. Mother</a:t>
            </a:r>
          </a:p>
          <a:p>
            <a:pPr eaLnBrk="1" hangingPunct="1">
              <a:buFontTx/>
              <a:buNone/>
            </a:pPr>
            <a:r>
              <a:rPr lang="en-US" sz="1800" smtClean="0"/>
              <a:t>		2. Father</a:t>
            </a:r>
          </a:p>
          <a:p>
            <a:pPr eaLnBrk="1" hangingPunct="1">
              <a:buFontTx/>
              <a:buNone/>
            </a:pPr>
            <a:r>
              <a:rPr lang="en-US" sz="1800" smtClean="0"/>
              <a:t>		3. Extended family (siblings, cousins, relatives, children, spouses)</a:t>
            </a:r>
          </a:p>
          <a:p>
            <a:pPr eaLnBrk="1" hangingPunct="1">
              <a:buFontTx/>
              <a:buNone/>
            </a:pPr>
            <a:r>
              <a:rPr lang="en-US" sz="1800" smtClean="0"/>
              <a:t>		4. Experts/Professionals</a:t>
            </a:r>
          </a:p>
          <a:p>
            <a:pPr eaLnBrk="1" hangingPunct="1">
              <a:buFontTx/>
              <a:buNone/>
            </a:pPr>
            <a:r>
              <a:rPr lang="en-US" sz="1800" smtClean="0"/>
              <a:t>		5. Friends/Colleagues (‘mates’)</a:t>
            </a:r>
          </a:p>
          <a:p>
            <a:pPr eaLnBrk="1" hangingPunct="1">
              <a:buFontTx/>
              <a:buNone/>
            </a:pPr>
            <a:r>
              <a:rPr lang="en-US" sz="1800" smtClean="0"/>
              <a:t>		6. Teachers/Professors</a:t>
            </a:r>
          </a:p>
          <a:p>
            <a:pPr lvl="4" eaLnBrk="1" hangingPunct="1">
              <a:buFontTx/>
              <a:buNone/>
            </a:pPr>
            <a:r>
              <a:rPr lang="en-US" sz="1800" smtClean="0"/>
              <a:t>7. Peers (school, university colleagues but not ‘friends’)</a:t>
            </a:r>
          </a:p>
          <a:p>
            <a:pPr lvl="4" eaLnBrk="1" hangingPunct="1">
              <a:buFontTx/>
              <a:buNone/>
            </a:pPr>
            <a:r>
              <a:rPr lang="en-US" sz="1800" smtClean="0"/>
              <a:t>8. Librarians</a:t>
            </a:r>
          </a:p>
          <a:p>
            <a:pPr lvl="4" eaLnBrk="1" hangingPunct="1">
              <a:buFontTx/>
              <a:buNone/>
            </a:pPr>
            <a:r>
              <a:rPr lang="en-US" sz="1800" smtClean="0"/>
              <a:t>9. Other</a:t>
            </a:r>
          </a:p>
          <a:p>
            <a:pPr eaLnBrk="1" hangingPunct="1">
              <a:buFontTx/>
              <a:buNone/>
            </a:pPr>
            <a:r>
              <a:rPr lang="en-US" sz="1800" smtClean="0"/>
              <a:t>	B. Digital</a:t>
            </a:r>
          </a:p>
          <a:p>
            <a:pPr lvl="4" eaLnBrk="1" hangingPunct="1">
              <a:buFontTx/>
              <a:buNone/>
            </a:pPr>
            <a:r>
              <a:rPr lang="en-US" sz="1800" smtClean="0"/>
              <a:t>1. E-books</a:t>
            </a:r>
          </a:p>
          <a:p>
            <a:pPr lvl="4" eaLnBrk="1" hangingPunct="1">
              <a:buFontTx/>
              <a:buNone/>
            </a:pPr>
            <a:r>
              <a:rPr lang="en-US" sz="1800" smtClean="0"/>
              <a:t>2. Online textbooks</a:t>
            </a:r>
          </a:p>
          <a:p>
            <a:pPr lvl="4" eaLnBrk="1" hangingPunct="1">
              <a:buFontTx/>
              <a:buNone/>
            </a:pPr>
            <a:r>
              <a:rPr lang="en-US" sz="1800" smtClean="0"/>
              <a:t>3. Databases</a:t>
            </a:r>
          </a:p>
          <a:p>
            <a:pPr lvl="4" eaLnBrk="1" hangingPunct="1">
              <a:buFontTx/>
              <a:buNone/>
            </a:pPr>
            <a:r>
              <a:rPr lang="en-US" sz="1800" smtClean="0"/>
              <a:t>4. Websites</a:t>
            </a:r>
          </a:p>
          <a:p>
            <a:pPr eaLnBrk="1" hangingPunct="1">
              <a:buFontTx/>
              <a:buChar char="•"/>
            </a:pPr>
            <a:endParaRPr lang="en-US" sz="1800" smtClean="0"/>
          </a:p>
        </p:txBody>
      </p:sp>
      <p:pic>
        <p:nvPicPr>
          <p:cNvPr id="77826" name="Picture 2" descr="C:\Users\Charlotte\Pictures\2011-03-16 phone\phone 007.jpg"/>
          <p:cNvPicPr>
            <a:picLocks noChangeAspect="1" noChangeArrowheads="1"/>
          </p:cNvPicPr>
          <p:nvPr/>
        </p:nvPicPr>
        <p:blipFill>
          <a:blip r:embed="rId3" cstate="print"/>
          <a:srcRect/>
          <a:stretch>
            <a:fillRect/>
          </a:stretch>
        </p:blipFill>
        <p:spPr bwMode="auto">
          <a:xfrm>
            <a:off x="5856288" y="3429000"/>
            <a:ext cx="2124075" cy="2833688"/>
          </a:xfrm>
          <a:prstGeom prst="rect">
            <a:avLst/>
          </a:prstGeom>
          <a:noFill/>
          <a:ln w="9525">
            <a:noFill/>
            <a:miter lim="800000"/>
            <a:headEnd/>
            <a:tailEnd/>
          </a:ln>
        </p:spPr>
      </p:pic>
      <p:sp>
        <p:nvSpPr>
          <p:cNvPr id="77827" name="TextBox 5"/>
          <p:cNvSpPr txBox="1">
            <a:spLocks noChangeArrowheads="1"/>
          </p:cNvSpPr>
          <p:nvPr/>
        </p:nvSpPr>
        <p:spPr bwMode="auto">
          <a:xfrm>
            <a:off x="5999163" y="290513"/>
            <a:ext cx="1997075" cy="563562"/>
          </a:xfrm>
          <a:prstGeom prst="rect">
            <a:avLst/>
          </a:prstGeom>
          <a:noFill/>
          <a:ln w="9525">
            <a:noFill/>
            <a:miter lim="800000"/>
            <a:headEnd/>
            <a:tailEnd/>
          </a:ln>
        </p:spPr>
        <p:txBody>
          <a:bodyPr>
            <a:spAutoFit/>
          </a:bodyPr>
          <a:lstStyle/>
          <a:p>
            <a:pPr algn="ctr">
              <a:lnSpc>
                <a:spcPct val="120000"/>
              </a:lnSpc>
              <a:spcBef>
                <a:spcPct val="50000"/>
              </a:spcBef>
              <a:buClr>
                <a:srgbClr val="FF7600"/>
              </a:buClr>
            </a:pPr>
            <a:r>
              <a:rPr lang="en-US" sz="2800">
                <a:solidFill>
                  <a:srgbClr val="2178B5"/>
                </a:solidFill>
              </a:rPr>
              <a:t>Codebook</a:t>
            </a: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oclc\data\OCLCResearch\Dublin\Home\connawal\My Documents\Dropbox\Library Photos\Auckland Uni Library\DSC05704.JPG"/>
          <p:cNvPicPr>
            <a:picLocks noChangeAspect="1" noChangeArrowheads="1"/>
          </p:cNvPicPr>
          <p:nvPr/>
        </p:nvPicPr>
        <p:blipFill>
          <a:blip r:embed="rId3" cstate="print"/>
          <a:srcRect/>
          <a:stretch>
            <a:fillRect/>
          </a:stretch>
        </p:blipFill>
        <p:spPr bwMode="auto">
          <a:xfrm>
            <a:off x="2339975" y="1717675"/>
            <a:ext cx="4703763" cy="3527425"/>
          </a:xfrm>
          <a:prstGeom prst="rect">
            <a:avLst/>
          </a:prstGeom>
          <a:noFill/>
          <a:ln w="9525">
            <a:noFill/>
            <a:miter lim="800000"/>
            <a:headEnd/>
            <a:tailEnd/>
          </a:ln>
        </p:spPr>
      </p:pic>
      <p:sp>
        <p:nvSpPr>
          <p:cNvPr id="79874" name="Title 6"/>
          <p:cNvSpPr>
            <a:spLocks noGrp="1"/>
          </p:cNvSpPr>
          <p:nvPr>
            <p:ph type="title"/>
          </p:nvPr>
        </p:nvSpPr>
        <p:spPr>
          <a:xfrm>
            <a:off x="434975" y="293688"/>
            <a:ext cx="8023225" cy="995362"/>
          </a:xfrm>
        </p:spPr>
        <p:txBody>
          <a:bodyPr/>
          <a:lstStyle/>
          <a:p>
            <a:pPr algn="ctr" eaLnBrk="1" hangingPunct="1"/>
            <a:r>
              <a:rPr lang="en-GB" sz="2800" smtClean="0"/>
              <a:t>Facebook is for administration &amp; </a:t>
            </a:r>
            <a:br>
              <a:rPr lang="en-GB" sz="2800" smtClean="0"/>
            </a:br>
            <a:r>
              <a:rPr lang="en-GB" sz="2800" smtClean="0"/>
              <a:t>social communication</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p:cNvPicPr>
            <a:picLocks noGrp="1" noChangeAspect="1" noChangeArrowheads="1"/>
          </p:cNvPicPr>
          <p:nvPr>
            <p:ph idx="10"/>
          </p:nvPr>
        </p:nvPicPr>
        <p:blipFill>
          <a:blip r:embed="rId3" cstate="print"/>
          <a:srcRect/>
          <a:stretch>
            <a:fillRect/>
          </a:stretch>
        </p:blipFill>
        <p:spPr>
          <a:xfrm>
            <a:off x="3287713" y="290513"/>
            <a:ext cx="2568575" cy="55499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434975" y="147638"/>
            <a:ext cx="8023225" cy="995362"/>
          </a:xfrm>
        </p:spPr>
        <p:txBody>
          <a:bodyPr/>
          <a:lstStyle/>
          <a:p>
            <a:pPr eaLnBrk="1" hangingPunct="1"/>
            <a:r>
              <a:rPr lang="en-US" smtClean="0"/>
              <a:t>Are they as confident as they say?</a:t>
            </a:r>
          </a:p>
        </p:txBody>
      </p:sp>
      <p:pic>
        <p:nvPicPr>
          <p:cNvPr id="83970" name="Picture 2"/>
          <p:cNvPicPr>
            <a:picLocks noGrp="1" noChangeAspect="1" noChangeArrowheads="1"/>
          </p:cNvPicPr>
          <p:nvPr>
            <p:ph idx="10"/>
          </p:nvPr>
        </p:nvPicPr>
        <p:blipFill>
          <a:blip r:embed="rId3" cstate="print"/>
          <a:srcRect/>
          <a:stretch>
            <a:fillRect/>
          </a:stretch>
        </p:blipFill>
        <p:spPr>
          <a:xfrm>
            <a:off x="1290638" y="1146175"/>
            <a:ext cx="6467475" cy="44227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34975" y="147638"/>
            <a:ext cx="8023225" cy="995362"/>
          </a:xfrm>
        </p:spPr>
        <p:txBody>
          <a:bodyPr/>
          <a:lstStyle/>
          <a:p>
            <a:pPr eaLnBrk="1" hangingPunct="1"/>
            <a:r>
              <a:rPr lang="en-US" smtClean="0"/>
              <a:t>Diaries</a:t>
            </a:r>
          </a:p>
        </p:txBody>
      </p:sp>
      <p:sp>
        <p:nvSpPr>
          <p:cNvPr id="86018" name="Content Placeholder 3"/>
          <p:cNvSpPr>
            <a:spLocks noGrp="1"/>
          </p:cNvSpPr>
          <p:nvPr>
            <p:ph idx="10"/>
          </p:nvPr>
        </p:nvSpPr>
        <p:spPr>
          <a:xfrm>
            <a:off x="434975" y="1371600"/>
            <a:ext cx="4992688" cy="2200275"/>
          </a:xfrm>
        </p:spPr>
        <p:txBody>
          <a:bodyPr/>
          <a:lstStyle/>
          <a:p>
            <a:pPr eaLnBrk="1" hangingPunct="1">
              <a:buFontTx/>
              <a:buChar char="•"/>
            </a:pPr>
            <a:r>
              <a:rPr lang="en-US" dirty="0" smtClean="0"/>
              <a:t>6 US and 6 UK emerging stage students</a:t>
            </a:r>
          </a:p>
          <a:p>
            <a:pPr eaLnBrk="1" hangingPunct="1">
              <a:buFontTx/>
              <a:buChar char="•"/>
            </a:pPr>
            <a:r>
              <a:rPr lang="en-US" dirty="0" smtClean="0"/>
              <a:t>Share information-seeking situations each month</a:t>
            </a:r>
          </a:p>
          <a:p>
            <a:pPr eaLnBrk="1" hangingPunct="1">
              <a:buFontTx/>
              <a:buChar char="•"/>
            </a:pPr>
            <a:r>
              <a:rPr lang="en-US" dirty="0" smtClean="0"/>
              <a:t>Communicate them in any format</a:t>
            </a:r>
          </a:p>
        </p:txBody>
      </p:sp>
      <p:pic>
        <p:nvPicPr>
          <p:cNvPr id="86019" name="Picture 3"/>
          <p:cNvPicPr>
            <a:picLocks noChangeAspect="1" noChangeArrowheads="1"/>
          </p:cNvPicPr>
          <p:nvPr/>
        </p:nvPicPr>
        <p:blipFill>
          <a:blip r:embed="rId3" cstate="print"/>
          <a:srcRect/>
          <a:stretch>
            <a:fillRect/>
          </a:stretch>
        </p:blipFill>
        <p:spPr bwMode="auto">
          <a:xfrm>
            <a:off x="5141913" y="576263"/>
            <a:ext cx="2905125" cy="1571625"/>
          </a:xfrm>
          <a:prstGeom prst="rect">
            <a:avLst/>
          </a:prstGeom>
          <a:noFill/>
          <a:ln w="9525">
            <a:noFill/>
            <a:miter lim="800000"/>
            <a:headEnd/>
            <a:tailEnd/>
          </a:ln>
        </p:spPr>
      </p:pic>
      <p:pic>
        <p:nvPicPr>
          <p:cNvPr id="86020" name="Picture 5"/>
          <p:cNvPicPr>
            <a:picLocks noChangeAspect="1" noChangeArrowheads="1"/>
          </p:cNvPicPr>
          <p:nvPr/>
        </p:nvPicPr>
        <p:blipFill>
          <a:blip r:embed="rId4" cstate="print"/>
          <a:srcRect/>
          <a:stretch>
            <a:fillRect/>
          </a:stretch>
        </p:blipFill>
        <p:spPr bwMode="auto">
          <a:xfrm>
            <a:off x="2860675" y="3571875"/>
            <a:ext cx="2447925" cy="1866900"/>
          </a:xfrm>
          <a:prstGeom prst="rect">
            <a:avLst/>
          </a:prstGeom>
          <a:noFill/>
          <a:ln w="9525">
            <a:noFill/>
            <a:miter lim="800000"/>
            <a:headEnd/>
            <a:tailEnd/>
          </a:ln>
        </p:spPr>
      </p:pic>
      <p:pic>
        <p:nvPicPr>
          <p:cNvPr id="86021" name="Picture 6"/>
          <p:cNvPicPr>
            <a:picLocks noChangeAspect="1" noChangeArrowheads="1"/>
          </p:cNvPicPr>
          <p:nvPr/>
        </p:nvPicPr>
        <p:blipFill>
          <a:blip r:embed="rId5" cstate="print"/>
          <a:srcRect/>
          <a:stretch>
            <a:fillRect/>
          </a:stretch>
        </p:blipFill>
        <p:spPr bwMode="auto">
          <a:xfrm>
            <a:off x="292100" y="3429000"/>
            <a:ext cx="2143125" cy="2143125"/>
          </a:xfrm>
          <a:prstGeom prst="rect">
            <a:avLst/>
          </a:prstGeom>
          <a:noFill/>
          <a:ln w="9525">
            <a:noFill/>
            <a:miter lim="800000"/>
            <a:headEnd/>
            <a:tailEnd/>
          </a:ln>
        </p:spPr>
      </p:pic>
      <p:pic>
        <p:nvPicPr>
          <p:cNvPr id="86022" name="Picture 7"/>
          <p:cNvPicPr>
            <a:picLocks noChangeAspect="1" noChangeArrowheads="1"/>
          </p:cNvPicPr>
          <p:nvPr/>
        </p:nvPicPr>
        <p:blipFill>
          <a:blip r:embed="rId6" cstate="print"/>
          <a:srcRect/>
          <a:stretch>
            <a:fillRect/>
          </a:stretch>
        </p:blipFill>
        <p:spPr bwMode="auto">
          <a:xfrm>
            <a:off x="5570538" y="4141788"/>
            <a:ext cx="3057525" cy="1495425"/>
          </a:xfrm>
          <a:prstGeom prst="rect">
            <a:avLst/>
          </a:prstGeom>
          <a:noFill/>
          <a:ln w="9525">
            <a:noFill/>
            <a:miter lim="800000"/>
            <a:headEnd/>
            <a:tailEnd/>
          </a:ln>
        </p:spPr>
      </p:pic>
      <p:pic>
        <p:nvPicPr>
          <p:cNvPr id="86023" name="Picture 9"/>
          <p:cNvPicPr>
            <a:picLocks noChangeAspect="1" noChangeArrowheads="1"/>
          </p:cNvPicPr>
          <p:nvPr/>
        </p:nvPicPr>
        <p:blipFill>
          <a:blip r:embed="rId7" cstate="print"/>
          <a:srcRect/>
          <a:stretch>
            <a:fillRect/>
          </a:stretch>
        </p:blipFill>
        <p:spPr bwMode="auto">
          <a:xfrm>
            <a:off x="6140450" y="2287588"/>
            <a:ext cx="228600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a:xfrm>
            <a:off x="434975" y="1430338"/>
            <a:ext cx="5278438" cy="2854325"/>
          </a:xfrm>
        </p:spPr>
        <p:txBody>
          <a:bodyPr/>
          <a:lstStyle/>
          <a:p>
            <a:pPr marL="231775" indent="-219075" eaLnBrk="1" hangingPunct="1">
              <a:spcAft>
                <a:spcPct val="0"/>
              </a:spcAft>
              <a:buClrTx/>
            </a:pPr>
            <a:r>
              <a:rPr lang="en-GB" smtClean="0"/>
              <a:t>“Perfect thing, I think it would be that all the useful, accurate, reliable information would like glow a different colour or something so I could tell without wasting my time going through all of them”</a:t>
            </a:r>
            <a:br>
              <a:rPr lang="en-GB" smtClean="0"/>
            </a:br>
            <a:r>
              <a:rPr lang="en-GB" smtClean="0"/>
              <a:t>			  </a:t>
            </a:r>
            <a:r>
              <a:rPr lang="en-GB" sz="2000" i="1" smtClean="0"/>
              <a:t>(Participant UKS2)</a:t>
            </a:r>
          </a:p>
          <a:p>
            <a:pPr marL="231775" indent="-219075" eaLnBrk="1" hangingPunct="1">
              <a:spcAft>
                <a:spcPct val="0"/>
              </a:spcAft>
              <a:buClrTx/>
            </a:pPr>
            <a:endParaRPr lang="en-GB" smtClean="0"/>
          </a:p>
        </p:txBody>
      </p:sp>
      <p:sp>
        <p:nvSpPr>
          <p:cNvPr id="32770" name="Text Box 3"/>
          <p:cNvSpPr txBox="1">
            <a:spLocks noChangeArrowheads="1"/>
          </p:cNvSpPr>
          <p:nvPr/>
        </p:nvSpPr>
        <p:spPr bwMode="auto">
          <a:xfrm>
            <a:off x="6426200" y="4800600"/>
            <a:ext cx="2138363" cy="549275"/>
          </a:xfrm>
          <a:prstGeom prst="rect">
            <a:avLst/>
          </a:prstGeom>
          <a:noFill/>
          <a:ln w="9525">
            <a:noFill/>
            <a:miter lim="800000"/>
            <a:headEnd/>
            <a:tailEnd/>
          </a:ln>
        </p:spPr>
        <p:txBody>
          <a:bodyPr>
            <a:spAutoFit/>
          </a:bodyPr>
          <a:lstStyle/>
          <a:p>
            <a:r>
              <a:rPr lang="en-GB" sz="1000" b="0"/>
              <a:t>CC: konradfoerstner http://www.flickr.com/photos/konradfoerstner/4168966589/</a:t>
            </a:r>
          </a:p>
        </p:txBody>
      </p:sp>
      <p:pic>
        <p:nvPicPr>
          <p:cNvPr id="32771" name="Picture 4" descr="4168966589_f3dbff5f40_z"/>
          <p:cNvPicPr>
            <a:picLocks noChangeAspect="1" noChangeArrowheads="1"/>
          </p:cNvPicPr>
          <p:nvPr/>
        </p:nvPicPr>
        <p:blipFill>
          <a:blip r:embed="rId3" cstate="print"/>
          <a:srcRect l="11810" t="17717" r="11810" b="8858"/>
          <a:stretch>
            <a:fillRect/>
          </a:stretch>
        </p:blipFill>
        <p:spPr bwMode="auto">
          <a:xfrm>
            <a:off x="5889625" y="862013"/>
            <a:ext cx="2962275" cy="379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3"/>
          <p:cNvSpPr>
            <a:spLocks noGrp="1"/>
          </p:cNvSpPr>
          <p:nvPr>
            <p:ph type="title"/>
          </p:nvPr>
        </p:nvSpPr>
        <p:spPr>
          <a:xfrm>
            <a:off x="434975" y="147638"/>
            <a:ext cx="8023225" cy="995362"/>
          </a:xfrm>
        </p:spPr>
        <p:txBody>
          <a:bodyPr/>
          <a:lstStyle/>
          <a:p>
            <a:pPr eaLnBrk="1" hangingPunct="1"/>
            <a:r>
              <a:rPr lang="en-US" smtClean="0"/>
              <a:t>Diaries</a:t>
            </a:r>
          </a:p>
        </p:txBody>
      </p:sp>
      <p:sp>
        <p:nvSpPr>
          <p:cNvPr id="88066" name="Content Placeholder 5"/>
          <p:cNvSpPr>
            <a:spLocks noGrp="1"/>
          </p:cNvSpPr>
          <p:nvPr>
            <p:ph idx="10"/>
          </p:nvPr>
        </p:nvSpPr>
        <p:spPr>
          <a:xfrm>
            <a:off x="434975" y="1371600"/>
            <a:ext cx="5278438" cy="2770188"/>
          </a:xfrm>
        </p:spPr>
        <p:txBody>
          <a:bodyPr/>
          <a:lstStyle/>
          <a:p>
            <a:pPr eaLnBrk="1" hangingPunct="1">
              <a:buFontTx/>
              <a:buNone/>
            </a:pPr>
            <a:r>
              <a:rPr lang="en-US" sz="2500" smtClean="0"/>
              <a:t>All selected </a:t>
            </a:r>
            <a:r>
              <a:rPr lang="en-US" sz="2500" b="1" smtClean="0"/>
              <a:t>EMAIL</a:t>
            </a:r>
          </a:p>
          <a:p>
            <a:pPr lvl="4" eaLnBrk="1" hangingPunct="1">
              <a:buFontTx/>
              <a:buNone/>
            </a:pPr>
            <a:r>
              <a:rPr lang="en-US" sz="2800" b="1" smtClean="0">
                <a:solidFill>
                  <a:srgbClr val="FF7600"/>
                </a:solidFill>
              </a:rPr>
              <a:t>Why?</a:t>
            </a:r>
          </a:p>
          <a:p>
            <a:pPr eaLnBrk="1" hangingPunct="1">
              <a:buFontTx/>
              <a:buNone/>
            </a:pPr>
            <a:r>
              <a:rPr lang="en-US" sz="2800" smtClean="0"/>
              <a:t> “It’s for formal communication”</a:t>
            </a:r>
          </a:p>
          <a:p>
            <a:pPr eaLnBrk="1" hangingPunct="1">
              <a:buFontTx/>
              <a:buNone/>
            </a:pPr>
            <a:endParaRPr lang="en-US" smtClean="0"/>
          </a:p>
        </p:txBody>
      </p:sp>
      <p:pic>
        <p:nvPicPr>
          <p:cNvPr id="88067" name="Picture 2"/>
          <p:cNvPicPr>
            <a:picLocks noChangeAspect="1" noChangeArrowheads="1"/>
          </p:cNvPicPr>
          <p:nvPr/>
        </p:nvPicPr>
        <p:blipFill>
          <a:blip r:embed="rId3" cstate="print"/>
          <a:srcRect/>
          <a:stretch>
            <a:fillRect/>
          </a:stretch>
        </p:blipFill>
        <p:spPr bwMode="auto">
          <a:xfrm>
            <a:off x="4429125" y="2859088"/>
            <a:ext cx="4502150" cy="299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p:cNvSpPr>
            <a:spLocks noGrp="1"/>
          </p:cNvSpPr>
          <p:nvPr>
            <p:ph type="title"/>
          </p:nvPr>
        </p:nvSpPr>
        <p:spPr>
          <a:xfrm>
            <a:off x="434975" y="147638"/>
            <a:ext cx="8023225" cy="995362"/>
          </a:xfrm>
        </p:spPr>
        <p:txBody>
          <a:bodyPr/>
          <a:lstStyle/>
          <a:p>
            <a:pPr eaLnBrk="1" hangingPunct="1"/>
            <a:r>
              <a:rPr lang="en-US" smtClean="0"/>
              <a:t>Current Project Status</a:t>
            </a:r>
          </a:p>
        </p:txBody>
      </p:sp>
      <p:sp>
        <p:nvSpPr>
          <p:cNvPr id="90114" name="Content Placeholder 5"/>
          <p:cNvSpPr>
            <a:spLocks noGrp="1"/>
          </p:cNvSpPr>
          <p:nvPr>
            <p:ph idx="10"/>
          </p:nvPr>
        </p:nvSpPr>
        <p:spPr>
          <a:xfrm>
            <a:off x="292100" y="1146175"/>
            <a:ext cx="8001000" cy="4137025"/>
          </a:xfrm>
        </p:spPr>
        <p:txBody>
          <a:bodyPr/>
          <a:lstStyle/>
          <a:p>
            <a:pPr eaLnBrk="1" hangingPunct="1">
              <a:buFontTx/>
              <a:buChar char="•"/>
            </a:pPr>
            <a:r>
              <a:rPr lang="en-US" dirty="0" smtClean="0"/>
              <a:t>Completed 30 interviews Emerging Stage students</a:t>
            </a:r>
          </a:p>
          <a:p>
            <a:pPr eaLnBrk="1" hangingPunct="1">
              <a:buFontTx/>
              <a:buChar char="•"/>
            </a:pPr>
            <a:r>
              <a:rPr lang="en-US" dirty="0" smtClean="0"/>
              <a:t>Collected 12 diaries for 3 months</a:t>
            </a:r>
          </a:p>
          <a:p>
            <a:pPr eaLnBrk="1" hangingPunct="1">
              <a:buFontTx/>
              <a:buChar char="•"/>
            </a:pPr>
            <a:r>
              <a:rPr lang="en-US" dirty="0" smtClean="0"/>
              <a:t>Developed code book</a:t>
            </a:r>
          </a:p>
          <a:p>
            <a:pPr eaLnBrk="1" hangingPunct="1">
              <a:buFontTx/>
              <a:buChar char="•"/>
            </a:pPr>
            <a:r>
              <a:rPr lang="en-US" dirty="0" smtClean="0"/>
              <a:t>Analyzed 30 interviews</a:t>
            </a:r>
          </a:p>
          <a:p>
            <a:pPr eaLnBrk="1" hangingPunct="1">
              <a:buFontTx/>
              <a:buChar char="•"/>
            </a:pPr>
            <a:r>
              <a:rPr lang="en-US" dirty="0" smtClean="0"/>
              <a:t>Begun 30 interviews </a:t>
            </a:r>
          </a:p>
          <a:p>
            <a:pPr lvl="1" eaLnBrk="1" hangingPunct="1"/>
            <a:r>
              <a:rPr lang="en-US" sz="2000" dirty="0" smtClean="0"/>
              <a:t>Establishing Stage students</a:t>
            </a:r>
          </a:p>
          <a:p>
            <a:pPr lvl="1" eaLnBrk="1" hangingPunct="1"/>
            <a:r>
              <a:rPr lang="en-US" sz="2000" dirty="0" smtClean="0"/>
              <a:t>Embedding Stage students</a:t>
            </a:r>
          </a:p>
          <a:p>
            <a:pPr lvl="1" eaLnBrk="1" hangingPunct="1"/>
            <a:r>
              <a:rPr lang="en-US" sz="2000" dirty="0" smtClean="0"/>
              <a:t>Experienced scholars</a:t>
            </a:r>
          </a:p>
          <a:p>
            <a:pPr eaLnBrk="1" hangingPunct="1">
              <a:buFontTx/>
              <a:buChar char="•"/>
            </a:pPr>
            <a:r>
              <a:rPr lang="en-US" dirty="0" smtClean="0"/>
              <a:t>Collecting 30 diaries for 4-6 months</a:t>
            </a:r>
          </a:p>
        </p:txBody>
      </p:sp>
      <p:pic>
        <p:nvPicPr>
          <p:cNvPr id="90115" name="Picture 4"/>
          <p:cNvPicPr>
            <a:picLocks noChangeAspect="1" noChangeArrowheads="1"/>
          </p:cNvPicPr>
          <p:nvPr/>
        </p:nvPicPr>
        <p:blipFill>
          <a:blip r:embed="rId3" cstate="print"/>
          <a:srcRect/>
          <a:stretch>
            <a:fillRect/>
          </a:stretch>
        </p:blipFill>
        <p:spPr bwMode="auto">
          <a:xfrm>
            <a:off x="7137400" y="2573338"/>
            <a:ext cx="2006600" cy="1997075"/>
          </a:xfrm>
          <a:prstGeom prst="rect">
            <a:avLst/>
          </a:prstGeom>
          <a:noFill/>
          <a:ln w="9525">
            <a:noFill/>
            <a:miter lim="800000"/>
            <a:headEnd/>
            <a:tailEnd/>
          </a:ln>
        </p:spPr>
      </p:pic>
      <p:pic>
        <p:nvPicPr>
          <p:cNvPr id="90116" name="Picture 6"/>
          <p:cNvPicPr>
            <a:picLocks noChangeAspect="1" noChangeArrowheads="1"/>
          </p:cNvPicPr>
          <p:nvPr/>
        </p:nvPicPr>
        <p:blipFill>
          <a:blip r:embed="rId4" cstate="print"/>
          <a:srcRect/>
          <a:stretch>
            <a:fillRect/>
          </a:stretch>
        </p:blipFill>
        <p:spPr bwMode="auto">
          <a:xfrm>
            <a:off x="4714875" y="2287588"/>
            <a:ext cx="2619375" cy="1743075"/>
          </a:xfrm>
          <a:prstGeom prst="rect">
            <a:avLst/>
          </a:prstGeom>
          <a:noFill/>
          <a:ln w="9525">
            <a:noFill/>
            <a:miter lim="800000"/>
            <a:headEnd/>
            <a:tailEnd/>
          </a:ln>
        </p:spPr>
      </p:pic>
      <p:pic>
        <p:nvPicPr>
          <p:cNvPr id="90117" name="Picture 3"/>
          <p:cNvPicPr>
            <a:picLocks noChangeAspect="1" noChangeArrowheads="1"/>
          </p:cNvPicPr>
          <p:nvPr/>
        </p:nvPicPr>
        <p:blipFill>
          <a:blip r:embed="rId5" cstate="print"/>
          <a:srcRect/>
          <a:stretch>
            <a:fillRect/>
          </a:stretch>
        </p:blipFill>
        <p:spPr bwMode="auto">
          <a:xfrm>
            <a:off x="5713413" y="3998913"/>
            <a:ext cx="1425575" cy="1427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p:cNvSpPr>
          <p:nvPr>
            <p:ph type="title"/>
          </p:nvPr>
        </p:nvSpPr>
        <p:spPr/>
        <p:txBody>
          <a:bodyPr/>
          <a:lstStyle/>
          <a:p>
            <a:pPr eaLnBrk="1" hangingPunct="1"/>
            <a:r>
              <a:rPr lang="en-US" smtClean="0"/>
              <a:t>Future Phases</a:t>
            </a:r>
          </a:p>
        </p:txBody>
      </p:sp>
      <p:sp>
        <p:nvSpPr>
          <p:cNvPr id="92162" name="Content Placeholder 2"/>
          <p:cNvSpPr>
            <a:spLocks noGrp="1"/>
          </p:cNvSpPr>
          <p:nvPr>
            <p:ph idx="1"/>
          </p:nvPr>
        </p:nvSpPr>
        <p:spPr>
          <a:xfrm>
            <a:off x="434975" y="1146175"/>
            <a:ext cx="7702550" cy="4137025"/>
          </a:xfrm>
        </p:spPr>
        <p:txBody>
          <a:bodyPr/>
          <a:lstStyle/>
          <a:p>
            <a:pPr eaLnBrk="1" hangingPunct="1">
              <a:buFontTx/>
              <a:buChar char="•"/>
            </a:pPr>
            <a:r>
              <a:rPr lang="en-US" dirty="0" smtClean="0"/>
              <a:t>Phase 2: Months 7-12</a:t>
            </a:r>
          </a:p>
          <a:p>
            <a:pPr lvl="1" eaLnBrk="1" hangingPunct="1"/>
            <a:r>
              <a:rPr lang="en-US" sz="2000" dirty="0" smtClean="0"/>
              <a:t>Establishing, Embedding, and Experienced</a:t>
            </a:r>
          </a:p>
          <a:p>
            <a:pPr lvl="1" eaLnBrk="1" hangingPunct="1"/>
            <a:r>
              <a:rPr lang="en-US" sz="2000" dirty="0" smtClean="0"/>
              <a:t>Add 15 to original 30 = 45 participants</a:t>
            </a:r>
          </a:p>
          <a:p>
            <a:pPr eaLnBrk="1" hangingPunct="1">
              <a:buFontTx/>
              <a:buChar char="•"/>
            </a:pPr>
            <a:r>
              <a:rPr lang="en-US" dirty="0" smtClean="0"/>
              <a:t>Phase 3: Months 13-24</a:t>
            </a:r>
          </a:p>
          <a:p>
            <a:pPr lvl="1" eaLnBrk="1" hangingPunct="1"/>
            <a:r>
              <a:rPr lang="en-US" sz="2000" dirty="0" smtClean="0"/>
              <a:t>Track 24 participants</a:t>
            </a:r>
          </a:p>
          <a:p>
            <a:pPr lvl="1" eaLnBrk="1" hangingPunct="1"/>
            <a:r>
              <a:rPr lang="en-US" sz="2000" dirty="0" smtClean="0"/>
              <a:t>Online survey of 400 students and scholars</a:t>
            </a:r>
          </a:p>
          <a:p>
            <a:pPr eaLnBrk="1" hangingPunct="1">
              <a:buFontTx/>
              <a:buChar char="•"/>
            </a:pPr>
            <a:r>
              <a:rPr lang="en-US" dirty="0" smtClean="0"/>
              <a:t>Phase 4: Months 25-36</a:t>
            </a:r>
          </a:p>
          <a:p>
            <a:pPr lvl="1" eaLnBrk="1" hangingPunct="1"/>
            <a:r>
              <a:rPr lang="en-US" sz="2000" dirty="0" smtClean="0"/>
              <a:t>Emerging </a:t>
            </a:r>
          </a:p>
          <a:p>
            <a:pPr lvl="1" eaLnBrk="1" hangingPunct="1"/>
            <a:r>
              <a:rPr lang="en-US" sz="2000" dirty="0" smtClean="0"/>
              <a:t>6 students</a:t>
            </a:r>
          </a:p>
        </p:txBody>
      </p:sp>
      <p:pic>
        <p:nvPicPr>
          <p:cNvPr id="92163" name="Picture 2"/>
          <p:cNvPicPr>
            <a:picLocks noChangeAspect="1" noChangeArrowheads="1"/>
          </p:cNvPicPr>
          <p:nvPr/>
        </p:nvPicPr>
        <p:blipFill>
          <a:blip r:embed="rId3" cstate="print"/>
          <a:srcRect/>
          <a:stretch>
            <a:fillRect/>
          </a:stretch>
        </p:blipFill>
        <p:spPr bwMode="auto">
          <a:xfrm>
            <a:off x="5284788" y="3570288"/>
            <a:ext cx="3827462" cy="256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6"/>
          <p:cNvSpPr>
            <a:spLocks noGrp="1"/>
          </p:cNvSpPr>
          <p:nvPr>
            <p:ph type="title"/>
          </p:nvPr>
        </p:nvSpPr>
        <p:spPr>
          <a:xfrm>
            <a:off x="434975" y="147638"/>
            <a:ext cx="8023225" cy="995362"/>
          </a:xfrm>
        </p:spPr>
        <p:txBody>
          <a:bodyPr/>
          <a:lstStyle/>
          <a:p>
            <a:pPr eaLnBrk="1" hangingPunct="1"/>
            <a:r>
              <a:rPr lang="en-US" smtClean="0"/>
              <a:t>Selected Readings</a:t>
            </a:r>
          </a:p>
        </p:txBody>
      </p:sp>
      <p:sp>
        <p:nvSpPr>
          <p:cNvPr id="5" name="Content Placeholder 2"/>
          <p:cNvSpPr txBox="1">
            <a:spLocks/>
          </p:cNvSpPr>
          <p:nvPr/>
        </p:nvSpPr>
        <p:spPr>
          <a:xfrm>
            <a:off x="0" y="1003300"/>
            <a:ext cx="9144000" cy="4992688"/>
          </a:xfrm>
          <a:prstGeom prst="rect">
            <a:avLst/>
          </a:prstGeom>
        </p:spPr>
        <p:txBody>
          <a:bodyPr/>
          <a:lstStyle/>
          <a:p>
            <a:pPr marL="238125" indent="-225425" eaLnBrk="0" hangingPunct="0">
              <a:lnSpc>
                <a:spcPts val="2200"/>
              </a:lnSpc>
              <a:spcBef>
                <a:spcPct val="50000"/>
              </a:spcBef>
              <a:buClr>
                <a:srgbClr val="FF7600"/>
              </a:buClr>
              <a:defRPr/>
            </a:pPr>
            <a:r>
              <a:rPr lang="en-US" sz="1400" kern="0" dirty="0" err="1">
                <a:latin typeface="+mn-lt"/>
              </a:rPr>
              <a:t>Beetham</a:t>
            </a:r>
            <a:r>
              <a:rPr lang="en-US" sz="1400" kern="0" dirty="0">
                <a:latin typeface="+mn-lt"/>
              </a:rPr>
              <a:t>, Helen, Lou McGill, and Allison Littlejohn.  </a:t>
            </a:r>
            <a:r>
              <a:rPr lang="en-US" sz="1400" i="1" kern="0" dirty="0">
                <a:latin typeface="+mn-lt"/>
              </a:rPr>
              <a:t>Thriving in the 21</a:t>
            </a:r>
            <a:r>
              <a:rPr lang="en-US" sz="1400" i="1" kern="0" baseline="30000" dirty="0">
                <a:latin typeface="+mn-lt"/>
              </a:rPr>
              <a:t>st</a:t>
            </a:r>
            <a:r>
              <a:rPr lang="en-US" sz="1400" i="1" kern="0" dirty="0">
                <a:latin typeface="+mn-lt"/>
              </a:rPr>
              <a:t> Century: Learning </a:t>
            </a:r>
            <a:r>
              <a:rPr lang="en-US" sz="1400" i="1" kern="0" dirty="0" err="1">
                <a:latin typeface="+mn-lt"/>
              </a:rPr>
              <a:t>Literacies</a:t>
            </a:r>
            <a:r>
              <a:rPr lang="en-US" sz="1400" i="1" kern="0" dirty="0">
                <a:latin typeface="+mn-lt"/>
              </a:rPr>
              <a:t> for the Digital Age (</a:t>
            </a:r>
            <a:r>
              <a:rPr lang="en-US" sz="1400" i="1" kern="0" dirty="0" err="1">
                <a:latin typeface="+mn-lt"/>
              </a:rPr>
              <a:t>LLiDA</a:t>
            </a:r>
            <a:r>
              <a:rPr lang="en-US" sz="1400" i="1" kern="0" dirty="0">
                <a:latin typeface="+mn-lt"/>
              </a:rPr>
              <a:t> Project).  </a:t>
            </a:r>
            <a:r>
              <a:rPr lang="en-US" sz="1400" kern="0" dirty="0">
                <a:latin typeface="+mn-lt"/>
              </a:rPr>
              <a:t>Glasgow: The Caledonian Academy, Glasgow Caledonian University, 2009. </a:t>
            </a:r>
            <a:r>
              <a:rPr lang="en-US" sz="1400" kern="0" dirty="0">
                <a:latin typeface="+mn-lt"/>
                <a:hlinkClick r:id="rId3"/>
              </a:rPr>
              <a:t>http://www.academy.gcal.ac.uk/llida/LLiDAReportJune2009.pdf</a:t>
            </a:r>
            <a:r>
              <a:rPr lang="en-US" sz="1400" kern="0" dirty="0">
                <a:latin typeface="+mn-lt"/>
              </a:rPr>
              <a:t>.</a:t>
            </a:r>
          </a:p>
          <a:p>
            <a:pPr marL="238125" indent="-225425" eaLnBrk="0" hangingPunct="0">
              <a:lnSpc>
                <a:spcPts val="2200"/>
              </a:lnSpc>
              <a:spcBef>
                <a:spcPct val="50000"/>
              </a:spcBef>
              <a:buClr>
                <a:srgbClr val="FF7600"/>
              </a:buClr>
              <a:defRPr/>
            </a:pPr>
            <a:r>
              <a:rPr lang="en-US" sz="1400" kern="0" dirty="0" err="1">
                <a:latin typeface="+mn-lt"/>
              </a:rPr>
              <a:t>Bullen</a:t>
            </a:r>
            <a:r>
              <a:rPr lang="en-US" sz="1400" kern="0" dirty="0">
                <a:latin typeface="+mn-lt"/>
              </a:rPr>
              <a:t>, Mark, </a:t>
            </a:r>
            <a:r>
              <a:rPr lang="en-US" sz="1400" kern="0" dirty="0" err="1">
                <a:latin typeface="+mn-lt"/>
              </a:rPr>
              <a:t>Tannis</a:t>
            </a:r>
            <a:r>
              <a:rPr lang="en-US" sz="1400" kern="0" dirty="0">
                <a:latin typeface="+mn-lt"/>
              </a:rPr>
              <a:t> Morgan, and </a:t>
            </a:r>
            <a:r>
              <a:rPr lang="en-US" sz="1400" kern="0" dirty="0" err="1">
                <a:latin typeface="+mn-lt"/>
              </a:rPr>
              <a:t>Adnan</a:t>
            </a:r>
            <a:r>
              <a:rPr lang="en-US" sz="1400" kern="0" dirty="0">
                <a:latin typeface="+mn-lt"/>
              </a:rPr>
              <a:t> </a:t>
            </a:r>
            <a:r>
              <a:rPr lang="en-US" sz="1400" kern="0" dirty="0" err="1">
                <a:latin typeface="+mn-lt"/>
              </a:rPr>
              <a:t>Qayyum</a:t>
            </a:r>
            <a:r>
              <a:rPr lang="en-US" sz="1400" kern="0" dirty="0">
                <a:latin typeface="+mn-lt"/>
              </a:rPr>
              <a:t>. “Digital Learners in Higher Education: Generation is Not the Issue.” </a:t>
            </a:r>
            <a:r>
              <a:rPr lang="en-US" sz="1400" i="1" kern="0" dirty="0">
                <a:latin typeface="+mn-lt"/>
              </a:rPr>
              <a:t>Canadian Journal of Learning and Technology </a:t>
            </a:r>
            <a:r>
              <a:rPr lang="en-US" sz="1400" kern="0" dirty="0">
                <a:latin typeface="+mn-lt"/>
              </a:rPr>
              <a:t>37, no. 1 (Spring 2011). </a:t>
            </a:r>
            <a:r>
              <a:rPr lang="en-US" sz="1400" kern="0" dirty="0">
                <a:latin typeface="+mn-lt"/>
                <a:hlinkClick r:id="rId4"/>
              </a:rPr>
              <a:t>http://www.cjlt.ca/index.php/cjlt/article/view/550/298</a:t>
            </a:r>
            <a:r>
              <a:rPr lang="en-US" sz="1400" kern="0" dirty="0">
                <a:latin typeface="+mn-lt"/>
              </a:rPr>
              <a:t>. </a:t>
            </a:r>
          </a:p>
          <a:p>
            <a:pPr marL="238125" indent="-225425" eaLnBrk="0" hangingPunct="0">
              <a:lnSpc>
                <a:spcPts val="2200"/>
              </a:lnSpc>
              <a:spcBef>
                <a:spcPct val="50000"/>
              </a:spcBef>
              <a:buClr>
                <a:srgbClr val="FF7600"/>
              </a:buClr>
              <a:defRPr/>
            </a:pPr>
            <a:r>
              <a:rPr lang="en-US" sz="1400" dirty="0"/>
              <a:t>Centre for Information </a:t>
            </a:r>
            <a:r>
              <a:rPr lang="en-US" sz="1400" dirty="0" err="1"/>
              <a:t>Behaviour</a:t>
            </a:r>
            <a:r>
              <a:rPr lang="en-US" sz="1400" dirty="0"/>
              <a:t> and the Evaluation of Research.  </a:t>
            </a:r>
            <a:r>
              <a:rPr lang="en-US" sz="1400" i="1" dirty="0"/>
              <a:t>Information </a:t>
            </a:r>
            <a:r>
              <a:rPr lang="en-US" sz="1400" i="1" dirty="0" err="1"/>
              <a:t>Behaviour</a:t>
            </a:r>
            <a:r>
              <a:rPr lang="en-US" sz="1400" i="1" dirty="0"/>
              <a:t> of the Researcher of the Future: A CIBER Briefing Paper. </a:t>
            </a:r>
            <a:r>
              <a:rPr lang="en-US" sz="1400" dirty="0"/>
              <a:t>London: CIBER, 2008. </a:t>
            </a:r>
            <a:r>
              <a:rPr lang="en-US" sz="1400" dirty="0">
                <a:hlinkClick r:id="rId5"/>
              </a:rPr>
              <a:t>http://www.jisc.ac.uk/media/documents/programmemes/reppres/gg_final_keynote_11012008.pdf</a:t>
            </a:r>
            <a:r>
              <a:rPr lang="en-US" sz="1400" dirty="0"/>
              <a:t>.</a:t>
            </a:r>
          </a:p>
          <a:p>
            <a:pPr marL="238125" indent="-225425" eaLnBrk="0" hangingPunct="0">
              <a:lnSpc>
                <a:spcPts val="2200"/>
              </a:lnSpc>
              <a:spcBef>
                <a:spcPct val="50000"/>
              </a:spcBef>
              <a:buClr>
                <a:srgbClr val="FF7600"/>
              </a:buClr>
              <a:defRPr/>
            </a:pPr>
            <a:r>
              <a:rPr lang="en-US" sz="1400" kern="0" dirty="0">
                <a:latin typeface="+mn-lt"/>
              </a:rPr>
              <a:t>Connaway, Lynn Silipigni, and Timothy J. Dickey. </a:t>
            </a:r>
            <a:r>
              <a:rPr lang="en-US" sz="1400" i="1" kern="0" dirty="0">
                <a:latin typeface="+mn-lt"/>
              </a:rPr>
              <a:t>The Digital Information Seeker: Report of the Findings from Selected OCLC, RIN, and JISC User </a:t>
            </a:r>
            <a:r>
              <a:rPr lang="en-US" sz="1400" i="1" kern="0" dirty="0" err="1">
                <a:latin typeface="+mn-lt"/>
              </a:rPr>
              <a:t>Behaviour</a:t>
            </a:r>
            <a:r>
              <a:rPr lang="en-US" sz="1400" i="1" kern="0" dirty="0">
                <a:latin typeface="+mn-lt"/>
              </a:rPr>
              <a:t> Projects.</a:t>
            </a:r>
            <a:r>
              <a:rPr lang="en-US" sz="1400" kern="0" dirty="0">
                <a:latin typeface="+mn-lt"/>
              </a:rPr>
              <a:t> 2010. </a:t>
            </a:r>
            <a:r>
              <a:rPr lang="en-US" sz="1400" kern="0" dirty="0">
                <a:latin typeface="+mn-lt"/>
                <a:hlinkClick r:id="rId6"/>
              </a:rPr>
              <a:t>http://www.jisc.ac.uk/media/documents/publications/reports/2010/digitalinformationseekerreport.pdf</a:t>
            </a:r>
            <a:r>
              <a:rPr lang="en-US" sz="1400" kern="0" dirty="0">
                <a:latin typeface="+mn-lt"/>
              </a:rPr>
              <a:t>.</a:t>
            </a:r>
          </a:p>
          <a:p>
            <a:pPr marL="238125" indent="-225425" eaLnBrk="0" hangingPunct="0">
              <a:lnSpc>
                <a:spcPct val="120000"/>
              </a:lnSpc>
              <a:spcBef>
                <a:spcPct val="50000"/>
              </a:spcBef>
              <a:buClr>
                <a:srgbClr val="FF7600"/>
              </a:buClr>
              <a:defRPr/>
            </a:pPr>
            <a:endParaRPr lang="en-US" sz="1800" kern="0" dirty="0">
              <a:latin typeface="+mn-lt"/>
            </a:endParaRPr>
          </a:p>
          <a:p>
            <a:pPr marL="238125" indent="-225425" eaLnBrk="0" hangingPunct="0">
              <a:lnSpc>
                <a:spcPct val="120000"/>
              </a:lnSpc>
              <a:spcBef>
                <a:spcPct val="50000"/>
              </a:spcBef>
              <a:buClr>
                <a:srgbClr val="FF7600"/>
              </a:buClr>
              <a:defRPr/>
            </a:pPr>
            <a:endParaRPr lang="en-GB" kern="0" dirty="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6"/>
          <p:cNvSpPr>
            <a:spLocks noGrp="1"/>
          </p:cNvSpPr>
          <p:nvPr>
            <p:ph type="title"/>
          </p:nvPr>
        </p:nvSpPr>
        <p:spPr>
          <a:xfrm>
            <a:off x="434975" y="147638"/>
            <a:ext cx="8023225" cy="995362"/>
          </a:xfrm>
        </p:spPr>
        <p:txBody>
          <a:bodyPr/>
          <a:lstStyle/>
          <a:p>
            <a:pPr eaLnBrk="1" hangingPunct="1"/>
            <a:r>
              <a:rPr lang="en-US" smtClean="0"/>
              <a:t>Selected Readings</a:t>
            </a:r>
          </a:p>
        </p:txBody>
      </p:sp>
      <p:sp>
        <p:nvSpPr>
          <p:cNvPr id="5" name="Content Placeholder 2"/>
          <p:cNvSpPr txBox="1">
            <a:spLocks/>
          </p:cNvSpPr>
          <p:nvPr/>
        </p:nvSpPr>
        <p:spPr>
          <a:xfrm>
            <a:off x="292100" y="862013"/>
            <a:ext cx="8559800" cy="4564062"/>
          </a:xfrm>
          <a:prstGeom prst="rect">
            <a:avLst/>
          </a:prstGeom>
        </p:spPr>
        <p:txBody>
          <a:bodyPr/>
          <a:lstStyle/>
          <a:p>
            <a:pPr marL="238125" indent="-225425" eaLnBrk="0" hangingPunct="0">
              <a:lnSpc>
                <a:spcPts val="2200"/>
              </a:lnSpc>
              <a:spcBef>
                <a:spcPct val="50000"/>
              </a:spcBef>
              <a:buClr>
                <a:srgbClr val="FF7600"/>
              </a:buClr>
              <a:defRPr/>
            </a:pPr>
            <a:r>
              <a:rPr lang="en-US" sz="1400" kern="0" dirty="0"/>
              <a:t>Connaway, Lynn Silipigni, Timothy J. Dickey, and Marie L. Radford. “‘If it is too inconvenient I’m not going after it:’ Convenience as a Critical Factor in Information-seeking Behaviors.” </a:t>
            </a:r>
            <a:r>
              <a:rPr lang="en-US" sz="1400" i="1" kern="0" dirty="0"/>
              <a:t>Library &amp; Information Science Research</a:t>
            </a:r>
            <a:r>
              <a:rPr lang="en-US" sz="1400" kern="0" dirty="0"/>
              <a:t> 33, no. 3 (2011): 179-90. </a:t>
            </a:r>
          </a:p>
          <a:p>
            <a:pPr marL="238125" indent="-225425" eaLnBrk="0" hangingPunct="0">
              <a:lnSpc>
                <a:spcPts val="2200"/>
              </a:lnSpc>
              <a:spcBef>
                <a:spcPct val="50000"/>
              </a:spcBef>
              <a:buClr>
                <a:srgbClr val="FF7600"/>
              </a:buClr>
              <a:defRPr/>
            </a:pPr>
            <a:r>
              <a:rPr lang="en-US" sz="1400" kern="0" dirty="0"/>
              <a:t>Connaway, Lynn Silipigni, and Marie L. Radford. </a:t>
            </a:r>
            <a:r>
              <a:rPr lang="en-US" sz="1400" i="1" kern="0" dirty="0"/>
              <a:t>Seeking Synchronicity: Revelations and Recommendations for Virtual Reference.</a:t>
            </a:r>
            <a:r>
              <a:rPr lang="en-US" sz="1400" kern="0" dirty="0"/>
              <a:t> Dublin, OH: OCLC Research, 2011. </a:t>
            </a:r>
            <a:r>
              <a:rPr lang="en-US" sz="1400" u="sng" dirty="0">
                <a:hlinkClick r:id="rId3"/>
              </a:rPr>
              <a:t>http://www.oclc.org/reports/synchronicity/full.pdf</a:t>
            </a:r>
            <a:r>
              <a:rPr lang="en-US" sz="1400" dirty="0"/>
              <a:t>.</a:t>
            </a:r>
            <a:endParaRPr lang="en-US" sz="1400" kern="0" dirty="0"/>
          </a:p>
          <a:p>
            <a:pPr marL="238125" indent="-225425" eaLnBrk="0" hangingPunct="0">
              <a:lnSpc>
                <a:spcPts val="2200"/>
              </a:lnSpc>
              <a:spcBef>
                <a:spcPct val="50000"/>
              </a:spcBef>
              <a:buClr>
                <a:srgbClr val="FF7600"/>
              </a:buClr>
              <a:defRPr/>
            </a:pPr>
            <a:r>
              <a:rPr lang="en-US" sz="1400" dirty="0"/>
              <a:t>Institute for Museums and Library Services Research Grant. </a:t>
            </a:r>
            <a:r>
              <a:rPr lang="en-US" sz="1400" i="1" dirty="0"/>
              <a:t>Seeking Synchronicity: Evaluating Virtual Reference Services from User, Non-User, and Librarian Perspectives.</a:t>
            </a:r>
            <a:r>
              <a:rPr lang="en-US" sz="1400" dirty="0"/>
              <a:t> Lynn Silipigni Connaway and Marie L. Radford, Rutgers University. Co-Principal Investigators. 2005-2007.   </a:t>
            </a:r>
            <a:r>
              <a:rPr lang="en-US" sz="1400" dirty="0">
                <a:hlinkClick r:id="rId4"/>
              </a:rPr>
              <a:t>http://www.oclc.org/research/activities/synchronicity/default.htm</a:t>
            </a:r>
            <a:r>
              <a:rPr lang="en-US" sz="1400" dirty="0"/>
              <a:t>.</a:t>
            </a:r>
          </a:p>
          <a:p>
            <a:pPr marL="238125" indent="-225425" eaLnBrk="0" hangingPunct="0">
              <a:lnSpc>
                <a:spcPts val="2200"/>
              </a:lnSpc>
              <a:spcBef>
                <a:spcPct val="50000"/>
              </a:spcBef>
              <a:buClr>
                <a:srgbClr val="FF7600"/>
              </a:buClr>
              <a:defRPr/>
            </a:pPr>
            <a:r>
              <a:rPr lang="en-US" sz="1400" kern="0" dirty="0"/>
              <a:t>Institute for Museums and Library Services Research Grant. </a:t>
            </a:r>
            <a:r>
              <a:rPr lang="en-US" sz="1400" i="1" kern="0" dirty="0"/>
              <a:t>Sense-making the Information Confluence: The </a:t>
            </a:r>
            <a:r>
              <a:rPr lang="en-US" sz="1400" i="1" kern="0" dirty="0" err="1"/>
              <a:t>Hows</a:t>
            </a:r>
            <a:r>
              <a:rPr lang="en-US" sz="1400" i="1" kern="0" dirty="0"/>
              <a:t> and the Whys of College and University User </a:t>
            </a:r>
            <a:r>
              <a:rPr lang="en-US" sz="1400" i="1" kern="0" dirty="0" err="1"/>
              <a:t>Satisficing</a:t>
            </a:r>
            <a:r>
              <a:rPr lang="en-US" sz="1400" i="1" kern="0" dirty="0"/>
              <a:t> of Information Needs.</a:t>
            </a:r>
            <a:r>
              <a:rPr lang="en-US" sz="1400" kern="0" dirty="0"/>
              <a:t> Brenda </a:t>
            </a:r>
            <a:r>
              <a:rPr lang="en-US" sz="1400" kern="0" dirty="0" err="1"/>
              <a:t>Dervin</a:t>
            </a:r>
            <a:r>
              <a:rPr lang="en-US" sz="1400" kern="0" dirty="0"/>
              <a:t>, Ohio State University, Principal Investigator; Lynn Silipigni Connaway and Chandra </a:t>
            </a:r>
            <a:r>
              <a:rPr lang="en-US" sz="1400" kern="0" dirty="0" err="1"/>
              <a:t>Prabha</a:t>
            </a:r>
            <a:r>
              <a:rPr lang="en-US" sz="1400" kern="0" dirty="0"/>
              <a:t>, Co-Investigators. 2003-2005. </a:t>
            </a:r>
            <a:r>
              <a:rPr lang="en-US" sz="1400" kern="0" dirty="0">
                <a:hlinkClick r:id="rId5"/>
              </a:rPr>
              <a:t>http://www.oclc.org/research/activities/past/orprojects/imls/default.htm</a:t>
            </a:r>
            <a:r>
              <a:rPr lang="en-US" sz="1400" kern="0" dirty="0"/>
              <a:t>.</a:t>
            </a:r>
          </a:p>
          <a:p>
            <a:pPr marL="238125" indent="-225425" eaLnBrk="0" hangingPunct="0">
              <a:lnSpc>
                <a:spcPts val="2200"/>
              </a:lnSpc>
              <a:spcBef>
                <a:spcPct val="50000"/>
              </a:spcBef>
              <a:buClr>
                <a:srgbClr val="FF7600"/>
              </a:buClr>
              <a:defRPr/>
            </a:pPr>
            <a:endParaRPr lang="en-US" sz="1400" dirty="0"/>
          </a:p>
          <a:p>
            <a:pPr marL="238125" indent="-225425" eaLnBrk="0" hangingPunct="0">
              <a:lnSpc>
                <a:spcPct val="120000"/>
              </a:lnSpc>
              <a:spcBef>
                <a:spcPct val="50000"/>
              </a:spcBef>
              <a:buClr>
                <a:srgbClr val="FF7600"/>
              </a:buClr>
              <a:defRPr/>
            </a:pPr>
            <a:endParaRPr lang="en-US" sz="1800" kern="0" dirty="0">
              <a:latin typeface="+mn-lt"/>
            </a:endParaRPr>
          </a:p>
          <a:p>
            <a:pPr marL="238125" indent="-225425" eaLnBrk="0" hangingPunct="0">
              <a:lnSpc>
                <a:spcPct val="120000"/>
              </a:lnSpc>
              <a:spcBef>
                <a:spcPct val="50000"/>
              </a:spcBef>
              <a:buClr>
                <a:srgbClr val="FF7600"/>
              </a:buClr>
              <a:defRPr/>
            </a:pPr>
            <a:endParaRPr lang="en-GB" kern="0"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6"/>
          <p:cNvSpPr>
            <a:spLocks noGrp="1"/>
          </p:cNvSpPr>
          <p:nvPr>
            <p:ph type="title"/>
          </p:nvPr>
        </p:nvSpPr>
        <p:spPr>
          <a:xfrm>
            <a:off x="434975" y="147638"/>
            <a:ext cx="8023225" cy="995362"/>
          </a:xfrm>
        </p:spPr>
        <p:txBody>
          <a:bodyPr/>
          <a:lstStyle/>
          <a:p>
            <a:pPr eaLnBrk="1" hangingPunct="1"/>
            <a:r>
              <a:rPr lang="en-US" smtClean="0"/>
              <a:t>Selected Readings</a:t>
            </a:r>
          </a:p>
        </p:txBody>
      </p:sp>
      <p:sp>
        <p:nvSpPr>
          <p:cNvPr id="5" name="Content Placeholder 2"/>
          <p:cNvSpPr txBox="1">
            <a:spLocks/>
          </p:cNvSpPr>
          <p:nvPr/>
        </p:nvSpPr>
        <p:spPr>
          <a:xfrm>
            <a:off x="292100" y="862013"/>
            <a:ext cx="8559800" cy="4564062"/>
          </a:xfrm>
          <a:prstGeom prst="rect">
            <a:avLst/>
          </a:prstGeom>
        </p:spPr>
        <p:txBody>
          <a:bodyPr/>
          <a:lstStyle/>
          <a:p>
            <a:pPr marL="238125" indent="-225425" eaLnBrk="0" hangingPunct="0">
              <a:lnSpc>
                <a:spcPts val="2200"/>
              </a:lnSpc>
              <a:spcBef>
                <a:spcPct val="50000"/>
              </a:spcBef>
              <a:buClr>
                <a:srgbClr val="FF7600"/>
              </a:buClr>
              <a:defRPr/>
            </a:pPr>
            <a:r>
              <a:rPr lang="en-US" sz="1400" kern="0" dirty="0"/>
              <a:t>Nicholas, David, Ian </a:t>
            </a:r>
            <a:r>
              <a:rPr lang="en-US" sz="1400" kern="0" dirty="0" err="1"/>
              <a:t>Rowlands</a:t>
            </a:r>
            <a:r>
              <a:rPr lang="en-US" sz="1400" kern="0" dirty="0"/>
              <a:t>, and Paul Huntington.</a:t>
            </a:r>
            <a:r>
              <a:rPr lang="en-US" sz="1400" i="1" kern="0" dirty="0"/>
              <a:t> Information </a:t>
            </a:r>
            <a:r>
              <a:rPr lang="en-US" sz="1400" i="1" kern="0" dirty="0" err="1"/>
              <a:t>Behaviour</a:t>
            </a:r>
            <a:r>
              <a:rPr lang="en-US" sz="1400" i="1" kern="0" dirty="0"/>
              <a:t> of the Researcher of the Future: A CIBER Briefing Paper. </a:t>
            </a:r>
            <a:r>
              <a:rPr lang="en-US" sz="1400" kern="0" dirty="0"/>
              <a:t>London: CIBER, 2008. </a:t>
            </a:r>
            <a:r>
              <a:rPr lang="en-US" sz="1400" kern="0" dirty="0">
                <a:hlinkClick r:id="rId3"/>
              </a:rPr>
              <a:t>http://www.jisc.ac.uk/media/documents/programmes/reppres/gg_final_keynote_11012008.pdf</a:t>
            </a:r>
            <a:r>
              <a:rPr lang="en-US" sz="1400" kern="0" dirty="0"/>
              <a:t>.</a:t>
            </a:r>
          </a:p>
          <a:p>
            <a:pPr marL="238125" indent="-225425" eaLnBrk="0" hangingPunct="0">
              <a:lnSpc>
                <a:spcPts val="2200"/>
              </a:lnSpc>
              <a:spcBef>
                <a:spcPct val="50000"/>
              </a:spcBef>
              <a:buClr>
                <a:srgbClr val="FF7600"/>
              </a:buClr>
              <a:defRPr/>
            </a:pPr>
            <a:r>
              <a:rPr lang="en-US" sz="1400" kern="0" dirty="0"/>
              <a:t>Warwick, Claire, Isabel Galina, Melissa </a:t>
            </a:r>
            <a:r>
              <a:rPr lang="en-US" sz="1400" kern="0" dirty="0" err="1"/>
              <a:t>Terras</a:t>
            </a:r>
            <a:r>
              <a:rPr lang="en-US" sz="1400" kern="0" dirty="0"/>
              <a:t>, Paul Huntington, and </a:t>
            </a:r>
            <a:r>
              <a:rPr lang="en-US" sz="1400" kern="0" dirty="0" err="1"/>
              <a:t>Nikoleta</a:t>
            </a:r>
            <a:r>
              <a:rPr lang="en-US" sz="1400" kern="0" dirty="0"/>
              <a:t> </a:t>
            </a:r>
            <a:r>
              <a:rPr lang="en-US" sz="1400" kern="0" dirty="0" err="1"/>
              <a:t>Pappa</a:t>
            </a:r>
            <a:r>
              <a:rPr lang="en-US" sz="1400" kern="0" dirty="0"/>
              <a:t>. “The Master Builders: LAIRAH Research on Good Practice in the Construction of Digital Humanities Projects</a:t>
            </a:r>
            <a:r>
              <a:rPr lang="en-US" sz="1400" i="1" kern="0" dirty="0"/>
              <a:t>.”  Literary and Linguistic Computing </a:t>
            </a:r>
            <a:r>
              <a:rPr lang="en-US" sz="1400" kern="0" dirty="0"/>
              <a:t>23, no. 3 (2008): 383-96. </a:t>
            </a:r>
            <a:r>
              <a:rPr lang="en-US" sz="1400" kern="0" dirty="0">
                <a:hlinkClick r:id="rId4"/>
              </a:rPr>
              <a:t>http://discovery.ucl.ac.uk/13810/</a:t>
            </a:r>
            <a:r>
              <a:rPr lang="en-US" sz="1400" kern="0" dirty="0"/>
              <a:t>.</a:t>
            </a:r>
          </a:p>
          <a:p>
            <a:pPr marL="238125" indent="-225425" eaLnBrk="0" hangingPunct="0">
              <a:lnSpc>
                <a:spcPts val="2200"/>
              </a:lnSpc>
              <a:spcBef>
                <a:spcPct val="50000"/>
              </a:spcBef>
              <a:buClr>
                <a:srgbClr val="FF7600"/>
              </a:buClr>
              <a:defRPr/>
            </a:pPr>
            <a:r>
              <a:rPr lang="en-US" sz="1400" kern="0" dirty="0">
                <a:latin typeface="+mn-lt"/>
              </a:rPr>
              <a:t>White, David, and Lynn Silipigni Connaway. </a:t>
            </a:r>
            <a:r>
              <a:rPr lang="en-US" sz="1400" i="1" kern="0" dirty="0">
                <a:latin typeface="+mn-lt"/>
              </a:rPr>
              <a:t>Visitors and Residents: What Motivates Engagement with the Digital Information Environment.</a:t>
            </a:r>
            <a:r>
              <a:rPr lang="en-US" sz="1400" kern="0" dirty="0">
                <a:latin typeface="+mn-lt"/>
              </a:rPr>
              <a:t> 2011. Funded by JISC, OCLC, and Oxford University. </a:t>
            </a:r>
            <a:r>
              <a:rPr lang="en-US" sz="1400" u="sng" dirty="0">
                <a:hlinkClick r:id="rId5"/>
              </a:rPr>
              <a:t>http://www.oclc.org/research/activities/vandr/</a:t>
            </a:r>
            <a:r>
              <a:rPr lang="en-US" sz="1400" dirty="0"/>
              <a:t>.</a:t>
            </a:r>
            <a:endParaRPr lang="en-US" sz="1400" kern="0" dirty="0">
              <a:latin typeface="+mn-lt"/>
            </a:endParaRPr>
          </a:p>
          <a:p>
            <a:pPr marL="238125" indent="-225425" eaLnBrk="0" hangingPunct="0">
              <a:lnSpc>
                <a:spcPts val="2200"/>
              </a:lnSpc>
              <a:spcBef>
                <a:spcPct val="50000"/>
              </a:spcBef>
              <a:buClr>
                <a:srgbClr val="FF7600"/>
              </a:buClr>
              <a:defRPr/>
            </a:pPr>
            <a:r>
              <a:rPr lang="en-US" sz="1400" kern="0" dirty="0">
                <a:latin typeface="+mn-lt"/>
              </a:rPr>
              <a:t>White, David S., and Alison Le Cornu. “Visitors and Residents: A New Typology for Online Engagement.” </a:t>
            </a:r>
            <a:r>
              <a:rPr lang="en-US" sz="1400" i="1" kern="0" dirty="0">
                <a:latin typeface="+mn-lt"/>
              </a:rPr>
              <a:t>First Monday </a:t>
            </a:r>
            <a:r>
              <a:rPr lang="en-US" sz="1400" kern="0" dirty="0">
                <a:latin typeface="+mn-lt"/>
              </a:rPr>
              <a:t>16, no. 9 (2011). </a:t>
            </a:r>
            <a:r>
              <a:rPr lang="en-US" sz="1400" u="sng" dirty="0">
                <a:hlinkClick r:id="rId6"/>
              </a:rPr>
              <a:t>http://firstmonday.org/htbin/cgiwrap/bin/ojs/index.php/fm/article/view/3171/3049</a:t>
            </a:r>
            <a:r>
              <a:rPr lang="en-US" sz="1400" u="sng" dirty="0"/>
              <a:t>.</a:t>
            </a:r>
            <a:r>
              <a:rPr lang="en-US" sz="1400" dirty="0"/>
              <a:t> </a:t>
            </a:r>
          </a:p>
          <a:p>
            <a:pPr marL="238125" indent="-225425" eaLnBrk="0" hangingPunct="0">
              <a:lnSpc>
                <a:spcPct val="120000"/>
              </a:lnSpc>
              <a:spcBef>
                <a:spcPct val="50000"/>
              </a:spcBef>
              <a:buClr>
                <a:srgbClr val="FF7600"/>
              </a:buClr>
              <a:defRPr/>
            </a:pPr>
            <a:endParaRPr lang="en-US" sz="1800" kern="0" dirty="0">
              <a:latin typeface="+mn-lt"/>
            </a:endParaRPr>
          </a:p>
          <a:p>
            <a:pPr marL="238125" indent="-225425" eaLnBrk="0" hangingPunct="0">
              <a:lnSpc>
                <a:spcPct val="120000"/>
              </a:lnSpc>
              <a:spcBef>
                <a:spcPct val="50000"/>
              </a:spcBef>
              <a:buClr>
                <a:srgbClr val="FF7600"/>
              </a:buClr>
              <a:defRPr/>
            </a:pPr>
            <a:endParaRPr lang="en-GB" kern="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7"/>
          <p:cNvSpPr txBox="1">
            <a:spLocks noChangeArrowheads="1"/>
          </p:cNvSpPr>
          <p:nvPr/>
        </p:nvSpPr>
        <p:spPr bwMode="auto">
          <a:xfrm>
            <a:off x="577850" y="2144713"/>
            <a:ext cx="7956550" cy="1873250"/>
          </a:xfrm>
          <a:prstGeom prst="rect">
            <a:avLst/>
          </a:prstGeom>
          <a:noFill/>
          <a:ln w="9525">
            <a:noFill/>
            <a:miter lim="800000"/>
            <a:headEnd/>
            <a:tailEnd/>
          </a:ln>
        </p:spPr>
        <p:txBody>
          <a:bodyPr>
            <a:spAutoFit/>
          </a:bodyPr>
          <a:lstStyle/>
          <a:p>
            <a:pPr>
              <a:lnSpc>
                <a:spcPts val="2400"/>
              </a:lnSpc>
              <a:spcBef>
                <a:spcPct val="50000"/>
              </a:spcBef>
              <a:buClr>
                <a:srgbClr val="002147"/>
              </a:buClr>
              <a:buSzPct val="80000"/>
              <a:buFont typeface="Wingdings" pitchFamily="2" charset="2"/>
              <a:buNone/>
            </a:pPr>
            <a:r>
              <a:rPr lang="en-US"/>
              <a:t>The researchers would like to thank Dr. Alison LeCornu  and Erin Hood for their assistance in keeping the team organized, scheduling and conducting interviews, analyzing the data, and disseminating the results.</a:t>
            </a:r>
          </a:p>
          <a:p>
            <a:pPr>
              <a:lnSpc>
                <a:spcPct val="120000"/>
              </a:lnSpc>
              <a:spcBef>
                <a:spcPct val="50000"/>
              </a:spcBef>
              <a:buClr>
                <a:srgbClr val="FF7600"/>
              </a:buClr>
            </a:pP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8"/>
          <p:cNvSpPr>
            <a:spLocks noGrp="1"/>
          </p:cNvSpPr>
          <p:nvPr>
            <p:ph type="title"/>
          </p:nvPr>
        </p:nvSpPr>
        <p:spPr>
          <a:xfrm>
            <a:off x="434975" y="576263"/>
            <a:ext cx="8023225" cy="995362"/>
          </a:xfrm>
        </p:spPr>
        <p:txBody>
          <a:bodyPr/>
          <a:lstStyle/>
          <a:p>
            <a:pPr eaLnBrk="1" hangingPunct="1"/>
            <a:r>
              <a:rPr lang="en-US" smtClean="0"/>
              <a:t>Discussion</a:t>
            </a:r>
          </a:p>
        </p:txBody>
      </p:sp>
      <p:sp>
        <p:nvSpPr>
          <p:cNvPr id="102402" name="Text Box 2"/>
          <p:cNvSpPr txBox="1">
            <a:spLocks noChangeArrowheads="1"/>
          </p:cNvSpPr>
          <p:nvPr/>
        </p:nvSpPr>
        <p:spPr bwMode="auto">
          <a:xfrm>
            <a:off x="5427663" y="4141788"/>
            <a:ext cx="3529012" cy="1847850"/>
          </a:xfrm>
          <a:prstGeom prst="rect">
            <a:avLst/>
          </a:prstGeom>
          <a:noFill/>
          <a:ln w="9525">
            <a:noFill/>
            <a:miter lim="800000"/>
            <a:headEnd/>
            <a:tailEnd/>
          </a:ln>
        </p:spPr>
        <p:txBody>
          <a:bodyPr>
            <a:spAutoFit/>
          </a:bodyPr>
          <a:lstStyle/>
          <a:p>
            <a:pPr algn="r">
              <a:buClr>
                <a:srgbClr val="FF7600"/>
              </a:buClr>
            </a:pPr>
            <a:r>
              <a:rPr lang="en-GB" sz="2000"/>
              <a:t>Lynn Silipigni Connaway</a:t>
            </a:r>
          </a:p>
          <a:p>
            <a:pPr algn="r">
              <a:buClr>
                <a:srgbClr val="FF7600"/>
              </a:buClr>
            </a:pPr>
            <a:r>
              <a:rPr lang="en-GB" sz="1800">
                <a:hlinkClick r:id="rId3"/>
              </a:rPr>
              <a:t>connawal@oclc.org</a:t>
            </a:r>
            <a:endParaRPr lang="en-GB" sz="1800"/>
          </a:p>
          <a:p>
            <a:pPr algn="r">
              <a:buClr>
                <a:srgbClr val="FF7600"/>
              </a:buClr>
            </a:pPr>
            <a:r>
              <a:rPr lang="en-GB" sz="2000"/>
              <a:t>David White</a:t>
            </a:r>
          </a:p>
          <a:p>
            <a:pPr algn="r">
              <a:buClr>
                <a:srgbClr val="FF7600"/>
              </a:buClr>
            </a:pPr>
            <a:r>
              <a:rPr lang="en-GB" sz="1800">
                <a:hlinkClick r:id="rId4"/>
              </a:rPr>
              <a:t>david.white@conted.ox.ac.uk</a:t>
            </a:r>
            <a:r>
              <a:rPr lang="en-GB" sz="1800"/>
              <a:t> </a:t>
            </a:r>
          </a:p>
          <a:p>
            <a:pPr algn="r">
              <a:buClr>
                <a:srgbClr val="FF7600"/>
              </a:buClr>
            </a:pPr>
            <a:r>
              <a:rPr lang="en-GB" sz="2000"/>
              <a:t>Donna Lanclos</a:t>
            </a:r>
          </a:p>
          <a:p>
            <a:pPr algn="r">
              <a:buClr>
                <a:srgbClr val="FF7600"/>
              </a:buClr>
            </a:pPr>
            <a:r>
              <a:rPr lang="en-GB" sz="1800">
                <a:hlinkClick r:id="rId5"/>
              </a:rPr>
              <a:t>dlanclos@uncc.edu</a:t>
            </a:r>
            <a:endParaRPr lang="en-GB" sz="2000"/>
          </a:p>
        </p:txBody>
      </p:sp>
      <p:pic>
        <p:nvPicPr>
          <p:cNvPr id="102403" name="Picture 4" descr="http://t3.gstatic.com/images?q=tbn:ANd9GcQAzvuRwOq6m9Hn7W7rHFgL1UB9-J-YaJakcDRCfCKHAWXyUEYq"/>
          <p:cNvPicPr>
            <a:picLocks noChangeAspect="1" noChangeArrowheads="1"/>
          </p:cNvPicPr>
          <p:nvPr/>
        </p:nvPicPr>
        <p:blipFill>
          <a:blip r:embed="rId6" cstate="print"/>
          <a:srcRect/>
          <a:stretch>
            <a:fillRect/>
          </a:stretch>
        </p:blipFill>
        <p:spPr bwMode="auto">
          <a:xfrm>
            <a:off x="863600" y="1289050"/>
            <a:ext cx="4278313" cy="422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449" name="Picture 5" descr="\\oclc\data\OCLCResearch\Dublin\Home\connawal\My Documents\Dropbox\Library Photos\Auckland Uni Library\DSC05717.JPG"/>
          <p:cNvPicPr>
            <a:picLocks noChangeAspect="1" noChangeArrowheads="1"/>
          </p:cNvPicPr>
          <p:nvPr/>
        </p:nvPicPr>
        <p:blipFill>
          <a:blip r:embed="rId3" cstate="print"/>
          <a:srcRect/>
          <a:stretch>
            <a:fillRect/>
          </a:stretch>
        </p:blipFill>
        <p:spPr bwMode="auto">
          <a:xfrm>
            <a:off x="4002088" y="1146175"/>
            <a:ext cx="4794250" cy="3595688"/>
          </a:xfrm>
          <a:prstGeom prst="rect">
            <a:avLst/>
          </a:prstGeom>
          <a:noFill/>
          <a:ln w="9525">
            <a:noFill/>
            <a:miter lim="800000"/>
            <a:headEnd/>
            <a:tailEnd/>
          </a:ln>
        </p:spPr>
      </p:pic>
      <p:sp>
        <p:nvSpPr>
          <p:cNvPr id="104450" name="Title 7"/>
          <p:cNvSpPr>
            <a:spLocks noGrp="1"/>
          </p:cNvSpPr>
          <p:nvPr>
            <p:ph type="title"/>
          </p:nvPr>
        </p:nvSpPr>
        <p:spPr/>
        <p:txBody>
          <a:bodyPr/>
          <a:lstStyle/>
          <a:p>
            <a:pPr eaLnBrk="1" hangingPunct="1"/>
            <a:r>
              <a:rPr lang="en-GB" sz="2400" smtClean="0"/>
              <a:t>“…our generation isn’t technology orientated. I think it’s always a stereotype.” </a:t>
            </a:r>
            <a:br>
              <a:rPr lang="en-GB" sz="2400" smtClean="0"/>
            </a:br>
            <a:r>
              <a:rPr lang="en-GB" i="1" smtClean="0"/>
              <a:t>	</a:t>
            </a:r>
            <a:r>
              <a:rPr lang="en-GB" sz="1800" i="1" smtClean="0"/>
              <a:t>(Participant UKS4)</a:t>
            </a:r>
            <a:endParaRPr lang="en-US" smtClean="0"/>
          </a:p>
        </p:txBody>
      </p:sp>
      <p:pic>
        <p:nvPicPr>
          <p:cNvPr id="104451" name="Picture 3" descr="whiteboards and laptop crop.JPG"/>
          <p:cNvPicPr>
            <a:picLocks noChangeAspect="1"/>
          </p:cNvPicPr>
          <p:nvPr/>
        </p:nvPicPr>
        <p:blipFill>
          <a:blip r:embed="rId4" cstate="print"/>
          <a:srcRect/>
          <a:stretch>
            <a:fillRect/>
          </a:stretch>
        </p:blipFill>
        <p:spPr bwMode="auto">
          <a:xfrm>
            <a:off x="434975" y="2144713"/>
            <a:ext cx="3048000" cy="3173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6497" name="Picture 4" descr="\\oclc\data\OCLCResearch\Dublin\Home\hoode\My Documents\My Pictures\Microsoft Clip Organizer\j0401805.jpg"/>
          <p:cNvPicPr>
            <a:picLocks noChangeAspect="1" noChangeArrowheads="1"/>
          </p:cNvPicPr>
          <p:nvPr/>
        </p:nvPicPr>
        <p:blipFill>
          <a:blip r:embed="rId3" cstate="print"/>
          <a:srcRect/>
          <a:stretch>
            <a:fillRect/>
          </a:stretch>
        </p:blipFill>
        <p:spPr bwMode="auto">
          <a:xfrm>
            <a:off x="836613" y="1179513"/>
            <a:ext cx="2736850" cy="4103687"/>
          </a:xfrm>
          <a:prstGeom prst="rect">
            <a:avLst/>
          </a:prstGeom>
          <a:noFill/>
          <a:ln w="9525">
            <a:noFill/>
            <a:miter lim="800000"/>
            <a:headEnd/>
            <a:tailEnd/>
          </a:ln>
        </p:spPr>
      </p:pic>
      <p:pic>
        <p:nvPicPr>
          <p:cNvPr id="106498" name="Picture 2" descr="C:\Documents and Settings\disbrowk\Local Settings\Temporary Internet Files\Content.IE5\BBUX87AN\MPj04464630000[1].jpg"/>
          <p:cNvPicPr>
            <a:picLocks noGrp="1" noChangeAspect="1" noChangeArrowheads="1"/>
          </p:cNvPicPr>
          <p:nvPr>
            <p:ph sz="half" idx="4294967295"/>
          </p:nvPr>
        </p:nvPicPr>
        <p:blipFill>
          <a:blip r:embed="rId4" cstate="print"/>
          <a:srcRect/>
          <a:stretch>
            <a:fillRect/>
          </a:stretch>
        </p:blipFill>
        <p:spPr>
          <a:xfrm>
            <a:off x="5427663" y="1117600"/>
            <a:ext cx="2776537" cy="4165600"/>
          </a:xfrm>
        </p:spPr>
      </p:pic>
      <p:sp>
        <p:nvSpPr>
          <p:cNvPr id="106499" name="Rectangle 7"/>
          <p:cNvSpPr>
            <a:spLocks noChangeArrowheads="1"/>
          </p:cNvSpPr>
          <p:nvPr/>
        </p:nvSpPr>
        <p:spPr bwMode="auto">
          <a:xfrm>
            <a:off x="4143375" y="2573338"/>
            <a:ext cx="792163" cy="831850"/>
          </a:xfrm>
          <a:prstGeom prst="rect">
            <a:avLst/>
          </a:prstGeom>
          <a:noFill/>
          <a:ln w="9525">
            <a:noFill/>
            <a:miter lim="800000"/>
            <a:headEnd/>
            <a:tailEnd/>
          </a:ln>
        </p:spPr>
        <p:txBody>
          <a:bodyPr>
            <a:spAutoFit/>
          </a:bodyPr>
          <a:lstStyle/>
          <a:p>
            <a:pPr algn="ctr">
              <a:lnSpc>
                <a:spcPct val="120000"/>
              </a:lnSpc>
              <a:spcBef>
                <a:spcPct val="50000"/>
              </a:spcBef>
              <a:buClr>
                <a:srgbClr val="FF7600"/>
              </a:buClr>
            </a:pPr>
            <a:r>
              <a:rPr lang="en-GB" sz="480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34975" y="1717675"/>
            <a:ext cx="5135563" cy="2282825"/>
          </a:xfrm>
        </p:spPr>
        <p:txBody>
          <a:bodyPr/>
          <a:lstStyle/>
          <a:p>
            <a:pPr eaLnBrk="1" hangingPunct="1">
              <a:buFont typeface="Wingdings" pitchFamily="2" charset="2"/>
              <a:buNone/>
            </a:pPr>
            <a:r>
              <a:rPr lang="en-GB" smtClean="0"/>
              <a:t>“…a lot of the times teachers say don’t use .com or don’t use Wikipedia, they like hate when we use Wikipedia.  But Wikipedia is always right, so I always use that.” 			</a:t>
            </a:r>
            <a:r>
              <a:rPr lang="en-GB" sz="2000" i="1" smtClean="0"/>
              <a:t>(Participant USU6)</a:t>
            </a:r>
          </a:p>
        </p:txBody>
      </p:sp>
      <p:pic>
        <p:nvPicPr>
          <p:cNvPr id="34818" name="Picture 75" descr="Wikipedia"/>
          <p:cNvPicPr>
            <a:picLocks noChangeAspect="1" noChangeArrowheads="1"/>
          </p:cNvPicPr>
          <p:nvPr/>
        </p:nvPicPr>
        <p:blipFill>
          <a:blip r:embed="rId3" cstate="print"/>
          <a:srcRect/>
          <a:stretch>
            <a:fillRect/>
          </a:stretch>
        </p:blipFill>
        <p:spPr bwMode="auto">
          <a:xfrm>
            <a:off x="5999163" y="1289050"/>
            <a:ext cx="2711450" cy="270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8545" name="Group 14"/>
          <p:cNvGrpSpPr>
            <a:grpSpLocks/>
          </p:cNvGrpSpPr>
          <p:nvPr/>
        </p:nvGrpSpPr>
        <p:grpSpPr bwMode="auto">
          <a:xfrm>
            <a:off x="1979613" y="1289050"/>
            <a:ext cx="5472112" cy="4102100"/>
            <a:chOff x="1979613" y="1557338"/>
            <a:chExt cx="5472112" cy="4102100"/>
          </a:xfrm>
        </p:grpSpPr>
        <p:pic>
          <p:nvPicPr>
            <p:cNvPr id="108547" name="Picture 74" descr="Wikipedia"/>
            <p:cNvPicPr>
              <a:picLocks noChangeAspect="1" noChangeArrowheads="1"/>
            </p:cNvPicPr>
            <p:nvPr/>
          </p:nvPicPr>
          <p:blipFill>
            <a:blip r:embed="rId3" cstate="print"/>
            <a:srcRect/>
            <a:stretch>
              <a:fillRect/>
            </a:stretch>
          </p:blipFill>
          <p:spPr bwMode="auto">
            <a:xfrm>
              <a:off x="3708400" y="1557338"/>
              <a:ext cx="1654175" cy="285750"/>
            </a:xfrm>
            <a:prstGeom prst="rect">
              <a:avLst/>
            </a:prstGeom>
            <a:noFill/>
            <a:ln w="9525">
              <a:noFill/>
              <a:miter lim="800000"/>
              <a:headEnd/>
              <a:tailEnd/>
            </a:ln>
          </p:spPr>
        </p:pic>
        <p:pic>
          <p:nvPicPr>
            <p:cNvPr id="108548" name="Picture 75" descr="Wikipedia"/>
            <p:cNvPicPr>
              <a:picLocks noChangeAspect="1" noChangeArrowheads="1"/>
            </p:cNvPicPr>
            <p:nvPr/>
          </p:nvPicPr>
          <p:blipFill>
            <a:blip r:embed="rId4" cstate="print"/>
            <a:srcRect/>
            <a:stretch>
              <a:fillRect/>
            </a:stretch>
          </p:blipFill>
          <p:spPr bwMode="auto">
            <a:xfrm>
              <a:off x="3635375" y="2276475"/>
              <a:ext cx="1901825" cy="1900238"/>
            </a:xfrm>
            <a:prstGeom prst="rect">
              <a:avLst/>
            </a:prstGeom>
            <a:noFill/>
            <a:ln w="9525">
              <a:noFill/>
              <a:miter lim="800000"/>
              <a:headEnd/>
              <a:tailEnd/>
            </a:ln>
          </p:spPr>
        </p:pic>
        <p:sp>
          <p:nvSpPr>
            <p:cNvPr id="108549" name="Rectangle 73"/>
            <p:cNvSpPr>
              <a:spLocks noChangeArrowheads="1"/>
            </p:cNvSpPr>
            <p:nvPr/>
          </p:nvSpPr>
          <p:spPr bwMode="auto">
            <a:xfrm>
              <a:off x="2051050" y="2133600"/>
              <a:ext cx="1944688"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en-US" sz="1200">
                  <a:solidFill>
                    <a:srgbClr val="0000FF"/>
                  </a:solidFill>
                  <a:latin typeface="Calibri" pitchFamily="34" charset="0"/>
                  <a:cs typeface="Times New Roman" pitchFamily="18" charset="0"/>
                  <a:hlinkClick r:id="rId5" tooltip="English — Wikipedia — The Free Encyclopedia"/>
                </a:rPr>
                <a:t>English</a:t>
              </a:r>
              <a:br>
                <a:rPr lang="en-US" sz="1200">
                  <a:solidFill>
                    <a:srgbClr val="0000FF"/>
                  </a:solidFill>
                  <a:latin typeface="Calibri" pitchFamily="34" charset="0"/>
                  <a:cs typeface="Times New Roman" pitchFamily="18" charset="0"/>
                  <a:hlinkClick r:id="rId5" tooltip="English — Wikipedia — The Free Encyclopedia"/>
                </a:rPr>
              </a:br>
              <a:r>
                <a:rPr lang="en-US" sz="1200" i="1">
                  <a:solidFill>
                    <a:srgbClr val="0000FF"/>
                  </a:solidFill>
                  <a:latin typeface="Calibri" pitchFamily="34" charset="0"/>
                  <a:cs typeface="Times New Roman" pitchFamily="18" charset="0"/>
                  <a:hlinkClick r:id="rId5" tooltip="English — Wikipedia — The Free Encyclopedia"/>
                </a:rPr>
                <a:t>The Free Encyclopedia</a:t>
              </a:r>
              <a:r>
                <a:rPr lang="en-US" sz="1200">
                  <a:solidFill>
                    <a:srgbClr val="0000FF"/>
                  </a:solidFill>
                  <a:latin typeface="Calibri" pitchFamily="34" charset="0"/>
                  <a:cs typeface="Times New Roman" pitchFamily="18" charset="0"/>
                  <a:hlinkClick r:id="rId5" tooltip="English — Wikipedia — The Free Encyclopedia"/>
                </a:rPr>
                <a:t/>
              </a:r>
              <a:br>
                <a:rPr lang="en-US" sz="1200">
                  <a:solidFill>
                    <a:srgbClr val="0000FF"/>
                  </a:solidFill>
                  <a:latin typeface="Calibri" pitchFamily="34" charset="0"/>
                  <a:cs typeface="Times New Roman" pitchFamily="18" charset="0"/>
                  <a:hlinkClick r:id="rId5" tooltip="English — Wikipedia — The Free Encyclopedia"/>
                </a:rPr>
              </a:br>
              <a:r>
                <a:rPr lang="en-US" sz="1200">
                  <a:solidFill>
                    <a:srgbClr val="0000FF"/>
                  </a:solidFill>
                  <a:latin typeface="Calibri" pitchFamily="34" charset="0"/>
                  <a:cs typeface="Times New Roman" pitchFamily="18" charset="0"/>
                  <a:hlinkClick r:id="rId5" tooltip="English — Wikipedia — The Free Encyclopedia"/>
                </a:rPr>
                <a:t>3 642 000+ articles</a:t>
              </a:r>
              <a:r>
                <a:rPr lang="en-US" sz="1200">
                  <a:latin typeface="Calibri" pitchFamily="34" charset="0"/>
                  <a:cs typeface="Times New Roman" pitchFamily="18" charset="0"/>
                </a:rPr>
                <a:t> </a:t>
              </a:r>
              <a:endParaRPr lang="en-US"/>
            </a:p>
          </p:txBody>
        </p:sp>
        <p:sp>
          <p:nvSpPr>
            <p:cNvPr id="108550" name="Rectangle 74"/>
            <p:cNvSpPr>
              <a:spLocks noChangeArrowheads="1"/>
            </p:cNvSpPr>
            <p:nvPr/>
          </p:nvSpPr>
          <p:spPr bwMode="auto">
            <a:xfrm>
              <a:off x="5148263" y="2133600"/>
              <a:ext cx="1871662"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ja-JP" altLang="en-US" sz="1200">
                  <a:solidFill>
                    <a:srgbClr val="0000FF"/>
                  </a:solidFill>
                  <a:latin typeface="Calibri" pitchFamily="34" charset="0"/>
                  <a:ea typeface="MS Mincho" pitchFamily="49" charset="-128"/>
                  <a:hlinkClick r:id="rId6" tooltip="Nihongo — Wikipedia — フリー百科事典"/>
                </a:rPr>
                <a:t>日本語</a:t>
              </a:r>
              <a:r>
                <a:rPr lang="ja-JP" altLang="en-US" sz="1200">
                  <a:solidFill>
                    <a:srgbClr val="0000FF"/>
                  </a:solidFill>
                  <a:latin typeface="Calibri" pitchFamily="34" charset="0"/>
                  <a:ea typeface="ＭＳ Ｐゴシック"/>
                  <a:cs typeface="Times New Roman" pitchFamily="18" charset="0"/>
                  <a:hlinkClick r:id="rId6" tooltip="Nihongo — Wikipedia — フリー百科事典"/>
                </a:rPr>
                <a:t/>
              </a:r>
              <a:br>
                <a:rPr lang="ja-JP" altLang="en-US" sz="1200">
                  <a:solidFill>
                    <a:srgbClr val="0000FF"/>
                  </a:solidFill>
                  <a:latin typeface="Calibri" pitchFamily="34" charset="0"/>
                  <a:ea typeface="ＭＳ Ｐゴシック"/>
                  <a:cs typeface="Times New Roman" pitchFamily="18" charset="0"/>
                  <a:hlinkClick r:id="rId6" tooltip="Nihongo — Wikipedia — フリー百科事典"/>
                </a:rPr>
              </a:br>
              <a:r>
                <a:rPr lang="ja-JP" altLang="en-US" sz="1200" i="1">
                  <a:solidFill>
                    <a:srgbClr val="0000FF"/>
                  </a:solidFill>
                  <a:latin typeface="Calibri" pitchFamily="34" charset="0"/>
                  <a:ea typeface="MS Mincho" pitchFamily="49" charset="-128"/>
                  <a:hlinkClick r:id="rId6" tooltip="Nihongo — Wikipedia — フリー百科事典"/>
                </a:rPr>
                <a:t>フリー百科事典</a:t>
              </a:r>
              <a:r>
                <a:rPr lang="ja-JP" altLang="en-US" sz="1200">
                  <a:solidFill>
                    <a:srgbClr val="0000FF"/>
                  </a:solidFill>
                  <a:latin typeface="Calibri" pitchFamily="34" charset="0"/>
                  <a:ea typeface="ＭＳ Ｐゴシック"/>
                  <a:cs typeface="ＭＳ Ｐゴシック"/>
                  <a:hlinkClick r:id="rId6" tooltip="Nihongo — Wikipedia — フリー百科事典"/>
                </a:rPr>
                <a:t/>
              </a:r>
              <a:br>
                <a:rPr lang="ja-JP" altLang="en-US" sz="1200">
                  <a:solidFill>
                    <a:srgbClr val="0000FF"/>
                  </a:solidFill>
                  <a:latin typeface="Calibri" pitchFamily="34" charset="0"/>
                  <a:ea typeface="ＭＳ Ｐゴシック"/>
                  <a:cs typeface="ＭＳ Ｐゴシック"/>
                  <a:hlinkClick r:id="rId6" tooltip="Nihongo — Wikipedia — フリー百科事典"/>
                </a:rPr>
              </a:br>
              <a:r>
                <a:rPr lang="en-US" altLang="ja-JP" sz="1200">
                  <a:solidFill>
                    <a:srgbClr val="0000FF"/>
                  </a:solidFill>
                  <a:latin typeface="Calibri" pitchFamily="34" charset="0"/>
                  <a:ea typeface="ＭＳ Ｐゴシック"/>
                  <a:cs typeface="ＭＳ Ｐゴシック"/>
                  <a:hlinkClick r:id="rId6" tooltip="Nihongo — Wikipedia — フリー百科事典"/>
                </a:rPr>
                <a:t>750 000+ </a:t>
              </a:r>
              <a:r>
                <a:rPr lang="ja-JP" altLang="en-US" sz="1200">
                  <a:solidFill>
                    <a:srgbClr val="0000FF"/>
                  </a:solidFill>
                  <a:latin typeface="Calibri" pitchFamily="34" charset="0"/>
                  <a:ea typeface="MS Mincho" pitchFamily="49" charset="-128"/>
                  <a:hlinkClick r:id="rId6" tooltip="Nihongo — Wikipedia — フリー百科事典"/>
                </a:rPr>
                <a:t>記事</a:t>
              </a:r>
              <a:r>
                <a:rPr lang="ja-JP" altLang="en-US" sz="1200">
                  <a:latin typeface="Calibri" pitchFamily="34" charset="0"/>
                  <a:ea typeface="ＭＳ Ｐゴシック"/>
                  <a:cs typeface="ＭＳ Ｐゴシック"/>
                </a:rPr>
                <a:t> </a:t>
              </a:r>
              <a:endParaRPr lang="ja-JP" altLang="en-US">
                <a:ea typeface="ＭＳ Ｐゴシック"/>
                <a:cs typeface="ＭＳ Ｐゴシック"/>
              </a:endParaRPr>
            </a:p>
          </p:txBody>
        </p:sp>
        <p:sp>
          <p:nvSpPr>
            <p:cNvPr id="108551" name="Rectangle 75"/>
            <p:cNvSpPr>
              <a:spLocks noChangeArrowheads="1"/>
            </p:cNvSpPr>
            <p:nvPr/>
          </p:nvSpPr>
          <p:spPr bwMode="auto">
            <a:xfrm>
              <a:off x="1979613" y="2852738"/>
              <a:ext cx="1655762" cy="646112"/>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de-DE" sz="1200">
                  <a:solidFill>
                    <a:srgbClr val="0000FF"/>
                  </a:solidFill>
                  <a:latin typeface="Calibri" pitchFamily="34" charset="0"/>
                  <a:cs typeface="Times New Roman" pitchFamily="18" charset="0"/>
                  <a:hlinkClick r:id="rId7" tooltip="Deutsch — Wikipedia — Die freie Enzyklopädie"/>
                </a:rPr>
                <a:t>Deutsch</a:t>
              </a:r>
              <a:br>
                <a:rPr lang="de-DE" sz="1200">
                  <a:solidFill>
                    <a:srgbClr val="0000FF"/>
                  </a:solidFill>
                  <a:latin typeface="Calibri" pitchFamily="34" charset="0"/>
                  <a:cs typeface="Times New Roman" pitchFamily="18" charset="0"/>
                  <a:hlinkClick r:id="rId7" tooltip="Deutsch — Wikipedia — Die freie Enzyklopädie"/>
                </a:rPr>
              </a:br>
              <a:r>
                <a:rPr lang="de-DE" sz="1200" i="1">
                  <a:solidFill>
                    <a:srgbClr val="0000FF"/>
                  </a:solidFill>
                  <a:latin typeface="Calibri" pitchFamily="34" charset="0"/>
                  <a:cs typeface="Times New Roman" pitchFamily="18" charset="0"/>
                  <a:hlinkClick r:id="rId7" tooltip="Deutsch — Wikipedia — Die freie Enzyklopädie"/>
                </a:rPr>
                <a:t>Die freie Enzyklopädie</a:t>
              </a:r>
              <a:r>
                <a:rPr lang="de-DE" sz="1200">
                  <a:solidFill>
                    <a:srgbClr val="0000FF"/>
                  </a:solidFill>
                  <a:latin typeface="Calibri" pitchFamily="34" charset="0"/>
                  <a:cs typeface="Times New Roman" pitchFamily="18" charset="0"/>
                  <a:hlinkClick r:id="rId7" tooltip="Deutsch — Wikipedia — Die freie Enzyklopädie"/>
                </a:rPr>
                <a:t/>
              </a:r>
              <a:br>
                <a:rPr lang="de-DE" sz="1200">
                  <a:solidFill>
                    <a:srgbClr val="0000FF"/>
                  </a:solidFill>
                  <a:latin typeface="Calibri" pitchFamily="34" charset="0"/>
                  <a:cs typeface="Times New Roman" pitchFamily="18" charset="0"/>
                  <a:hlinkClick r:id="rId7" tooltip="Deutsch — Wikipedia — Die freie Enzyklopädie"/>
                </a:rPr>
              </a:br>
              <a:r>
                <a:rPr lang="de-DE" sz="1200">
                  <a:solidFill>
                    <a:srgbClr val="0000FF"/>
                  </a:solidFill>
                  <a:latin typeface="Calibri" pitchFamily="34" charset="0"/>
                  <a:cs typeface="Times New Roman" pitchFamily="18" charset="0"/>
                  <a:hlinkClick r:id="rId7" tooltip="Deutsch — Wikipedia — Die freie Enzyklopädie"/>
                </a:rPr>
                <a:t>1 233 000+ Artikel</a:t>
              </a:r>
              <a:r>
                <a:rPr lang="de-DE" sz="1200">
                  <a:latin typeface="Calibri" pitchFamily="34" charset="0"/>
                  <a:cs typeface="Times New Roman" pitchFamily="18" charset="0"/>
                </a:rPr>
                <a:t> </a:t>
              </a:r>
              <a:endParaRPr lang="de-DE"/>
            </a:p>
          </p:txBody>
        </p:sp>
        <p:sp>
          <p:nvSpPr>
            <p:cNvPr id="108552" name="Rectangle 76"/>
            <p:cNvSpPr>
              <a:spLocks noChangeArrowheads="1"/>
            </p:cNvSpPr>
            <p:nvPr/>
          </p:nvSpPr>
          <p:spPr bwMode="auto">
            <a:xfrm>
              <a:off x="5364163" y="2852738"/>
              <a:ext cx="1728787" cy="646112"/>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es-ES" sz="1200">
                  <a:solidFill>
                    <a:srgbClr val="0000FF"/>
                  </a:solidFill>
                  <a:latin typeface="Calibri" pitchFamily="34" charset="0"/>
                  <a:cs typeface="Times New Roman" pitchFamily="18" charset="0"/>
                  <a:hlinkClick r:id="rId8" tooltip="Español — Wikipedia — La enciclopedia libre"/>
                </a:rPr>
                <a:t>Español</a:t>
              </a:r>
              <a:br>
                <a:rPr lang="es-ES" sz="1200">
                  <a:solidFill>
                    <a:srgbClr val="0000FF"/>
                  </a:solidFill>
                  <a:latin typeface="Calibri" pitchFamily="34" charset="0"/>
                  <a:cs typeface="Times New Roman" pitchFamily="18" charset="0"/>
                  <a:hlinkClick r:id="rId8" tooltip="Español — Wikipedia — La enciclopedia libre"/>
                </a:rPr>
              </a:br>
              <a:r>
                <a:rPr lang="es-ES" sz="1200" i="1">
                  <a:solidFill>
                    <a:srgbClr val="0000FF"/>
                  </a:solidFill>
                  <a:latin typeface="Calibri" pitchFamily="34" charset="0"/>
                  <a:cs typeface="Times New Roman" pitchFamily="18" charset="0"/>
                  <a:hlinkClick r:id="rId8" tooltip="Español — Wikipedia — La enciclopedia libre"/>
                </a:rPr>
                <a:t>La enciclopedia libre</a:t>
              </a:r>
              <a:r>
                <a:rPr lang="es-ES" sz="1200">
                  <a:solidFill>
                    <a:srgbClr val="0000FF"/>
                  </a:solidFill>
                  <a:latin typeface="Calibri" pitchFamily="34" charset="0"/>
                  <a:cs typeface="Times New Roman" pitchFamily="18" charset="0"/>
                  <a:hlinkClick r:id="rId8" tooltip="Español — Wikipedia — La enciclopedia libre"/>
                </a:rPr>
                <a:t/>
              </a:r>
              <a:br>
                <a:rPr lang="es-ES" sz="1200">
                  <a:solidFill>
                    <a:srgbClr val="0000FF"/>
                  </a:solidFill>
                  <a:latin typeface="Calibri" pitchFamily="34" charset="0"/>
                  <a:cs typeface="Times New Roman" pitchFamily="18" charset="0"/>
                  <a:hlinkClick r:id="rId8" tooltip="Español — Wikipedia — La enciclopedia libre"/>
                </a:rPr>
              </a:br>
              <a:r>
                <a:rPr lang="es-ES" sz="1200">
                  <a:solidFill>
                    <a:srgbClr val="0000FF"/>
                  </a:solidFill>
                  <a:latin typeface="Calibri" pitchFamily="34" charset="0"/>
                  <a:cs typeface="Times New Roman" pitchFamily="18" charset="0"/>
                  <a:hlinkClick r:id="rId8" tooltip="Español — Wikipedia — La enciclopedia libre"/>
                </a:rPr>
                <a:t>761 000+ artículos</a:t>
              </a:r>
              <a:r>
                <a:rPr lang="es-ES" sz="1200">
                  <a:latin typeface="Calibri" pitchFamily="34" charset="0"/>
                  <a:cs typeface="Times New Roman" pitchFamily="18" charset="0"/>
                </a:rPr>
                <a:t> </a:t>
              </a:r>
              <a:endParaRPr lang="es-ES"/>
            </a:p>
          </p:txBody>
        </p:sp>
        <p:sp>
          <p:nvSpPr>
            <p:cNvPr id="108553" name="Rectangle 77"/>
            <p:cNvSpPr>
              <a:spLocks noChangeArrowheads="1"/>
            </p:cNvSpPr>
            <p:nvPr/>
          </p:nvSpPr>
          <p:spPr bwMode="auto">
            <a:xfrm>
              <a:off x="2195513" y="3573463"/>
              <a:ext cx="1512887" cy="646112"/>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fr-FR" sz="1200">
                  <a:solidFill>
                    <a:srgbClr val="0000FF"/>
                  </a:solidFill>
                  <a:latin typeface="Calibri" pitchFamily="34" charset="0"/>
                  <a:cs typeface="Times New Roman" pitchFamily="18" charset="0"/>
                  <a:hlinkClick r:id="rId9" tooltip="Français — Wikipedia — L’encyclopédie libre"/>
                </a:rPr>
                <a:t>Français</a:t>
              </a:r>
              <a:br>
                <a:rPr lang="fr-FR" sz="1200">
                  <a:solidFill>
                    <a:srgbClr val="0000FF"/>
                  </a:solidFill>
                  <a:latin typeface="Calibri" pitchFamily="34" charset="0"/>
                  <a:cs typeface="Times New Roman" pitchFamily="18" charset="0"/>
                  <a:hlinkClick r:id="rId9" tooltip="Français — Wikipedia — L’encyclopédie libre"/>
                </a:rPr>
              </a:br>
              <a:r>
                <a:rPr lang="fr-FR" sz="1200" i="1">
                  <a:solidFill>
                    <a:srgbClr val="0000FF"/>
                  </a:solidFill>
                  <a:latin typeface="Calibri" pitchFamily="34" charset="0"/>
                  <a:cs typeface="Times New Roman" pitchFamily="18" charset="0"/>
                  <a:hlinkClick r:id="rId9" tooltip="Français — Wikipedia — L’encyclopédie libre"/>
                </a:rPr>
                <a:t>L’encyclopédie libre</a:t>
              </a:r>
              <a:r>
                <a:rPr lang="fr-FR" sz="1200">
                  <a:solidFill>
                    <a:srgbClr val="0000FF"/>
                  </a:solidFill>
                  <a:latin typeface="Calibri" pitchFamily="34" charset="0"/>
                  <a:cs typeface="Times New Roman" pitchFamily="18" charset="0"/>
                  <a:hlinkClick r:id="rId9" tooltip="Français — Wikipedia — L’encyclopédie libre"/>
                </a:rPr>
                <a:t/>
              </a:r>
              <a:br>
                <a:rPr lang="fr-FR" sz="1200">
                  <a:solidFill>
                    <a:srgbClr val="0000FF"/>
                  </a:solidFill>
                  <a:latin typeface="Calibri" pitchFamily="34" charset="0"/>
                  <a:cs typeface="Times New Roman" pitchFamily="18" charset="0"/>
                  <a:hlinkClick r:id="rId9" tooltip="Français — Wikipedia — L’encyclopédie libre"/>
                </a:rPr>
              </a:br>
              <a:r>
                <a:rPr lang="fr-FR" sz="1200">
                  <a:solidFill>
                    <a:srgbClr val="0000FF"/>
                  </a:solidFill>
                  <a:latin typeface="Calibri" pitchFamily="34" charset="0"/>
                  <a:cs typeface="Times New Roman" pitchFamily="18" charset="0"/>
                  <a:hlinkClick r:id="rId9" tooltip="Français — Wikipedia — L’encyclopédie libre"/>
                </a:rPr>
                <a:t>1 106 000+ articles</a:t>
              </a:r>
              <a:r>
                <a:rPr lang="fr-FR" sz="1200">
                  <a:latin typeface="Calibri" pitchFamily="34" charset="0"/>
                  <a:cs typeface="Times New Roman" pitchFamily="18" charset="0"/>
                </a:rPr>
                <a:t> </a:t>
              </a:r>
              <a:endParaRPr lang="fr-FR"/>
            </a:p>
          </p:txBody>
        </p:sp>
        <p:sp>
          <p:nvSpPr>
            <p:cNvPr id="108554" name="Rectangle 78"/>
            <p:cNvSpPr>
              <a:spLocks noChangeArrowheads="1"/>
            </p:cNvSpPr>
            <p:nvPr/>
          </p:nvSpPr>
          <p:spPr bwMode="auto">
            <a:xfrm>
              <a:off x="5364163" y="3573463"/>
              <a:ext cx="2087562" cy="646112"/>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ru-RU" sz="1200">
                  <a:solidFill>
                    <a:srgbClr val="0000FF"/>
                  </a:solidFill>
                  <a:latin typeface="Calibri" pitchFamily="34" charset="0"/>
                  <a:cs typeface="Times New Roman" pitchFamily="18" charset="0"/>
                  <a:hlinkClick r:id="rId10" tooltip="Russkiy — Wikipedia — Свободная энциклопедия"/>
                </a:rPr>
                <a:t>Русский</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i="1">
                  <a:solidFill>
                    <a:srgbClr val="0000FF"/>
                  </a:solidFill>
                  <a:latin typeface="Calibri" pitchFamily="34" charset="0"/>
                  <a:cs typeface="Times New Roman" pitchFamily="18" charset="0"/>
                  <a:hlinkClick r:id="rId10" tooltip="Russkiy — Wikipedia — Свободная энциклопедия"/>
                </a:rPr>
                <a:t>Свободная энциклопедия</a:t>
              </a:r>
              <a:r>
                <a:rPr lang="ru-RU" sz="1200">
                  <a:solidFill>
                    <a:srgbClr val="0000FF"/>
                  </a:solidFill>
                  <a:latin typeface="Calibri" pitchFamily="34" charset="0"/>
                  <a:cs typeface="Times New Roman" pitchFamily="18" charset="0"/>
                  <a:hlinkClick r:id="rId10" tooltip="Russkiy — Wikipedia — Свободная энциклопедия"/>
                </a:rPr>
                <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a:solidFill>
                    <a:srgbClr val="0000FF"/>
                  </a:solidFill>
                  <a:latin typeface="Calibri" pitchFamily="34" charset="0"/>
                  <a:cs typeface="Times New Roman" pitchFamily="18" charset="0"/>
                  <a:hlinkClick r:id="rId10" tooltip="Russkiy — Wikipedia — Свободная энциклопедия"/>
                </a:rPr>
                <a:t>714 000+ статей</a:t>
              </a:r>
              <a:r>
                <a:rPr lang="ru-RU" sz="1200">
                  <a:latin typeface="Calibri" pitchFamily="34" charset="0"/>
                  <a:cs typeface="Times New Roman" pitchFamily="18" charset="0"/>
                </a:rPr>
                <a:t> </a:t>
              </a:r>
              <a:endParaRPr lang="ru-RU"/>
            </a:p>
          </p:txBody>
        </p:sp>
        <p:sp>
          <p:nvSpPr>
            <p:cNvPr id="108555" name="Rectangle 79"/>
            <p:cNvSpPr>
              <a:spLocks noChangeArrowheads="1"/>
            </p:cNvSpPr>
            <p:nvPr/>
          </p:nvSpPr>
          <p:spPr bwMode="auto">
            <a:xfrm>
              <a:off x="2700338" y="4365625"/>
              <a:ext cx="1584325"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it-IT" sz="1200">
                  <a:solidFill>
                    <a:srgbClr val="0000FF"/>
                  </a:solidFill>
                  <a:latin typeface="Calibri" pitchFamily="34" charset="0"/>
                  <a:cs typeface="Times New Roman" pitchFamily="18" charset="0"/>
                  <a:hlinkClick r:id="rId11" tooltip="Italiano — Wikipedia — L’enciclopedia libera"/>
                </a:rPr>
                <a:t>Italiano</a:t>
              </a:r>
              <a:br>
                <a:rPr lang="it-IT" sz="1200">
                  <a:solidFill>
                    <a:srgbClr val="0000FF"/>
                  </a:solidFill>
                  <a:latin typeface="Calibri" pitchFamily="34" charset="0"/>
                  <a:cs typeface="Times New Roman" pitchFamily="18" charset="0"/>
                  <a:hlinkClick r:id="rId11" tooltip="Italiano — Wikipedia — L’enciclopedia libera"/>
                </a:rPr>
              </a:br>
              <a:r>
                <a:rPr lang="it-IT" sz="1200" i="1">
                  <a:solidFill>
                    <a:srgbClr val="0000FF"/>
                  </a:solidFill>
                  <a:latin typeface="Calibri" pitchFamily="34" charset="0"/>
                  <a:cs typeface="Times New Roman" pitchFamily="18" charset="0"/>
                  <a:hlinkClick r:id="rId11" tooltip="Italiano — Wikipedia — L’enciclopedia libera"/>
                </a:rPr>
                <a:t>L’enciclopedia libera</a:t>
              </a:r>
              <a:r>
                <a:rPr lang="it-IT" sz="1200">
                  <a:solidFill>
                    <a:srgbClr val="0000FF"/>
                  </a:solidFill>
                  <a:latin typeface="Calibri" pitchFamily="34" charset="0"/>
                  <a:cs typeface="Times New Roman" pitchFamily="18" charset="0"/>
                  <a:hlinkClick r:id="rId11" tooltip="Italiano — Wikipedia — L’enciclopedia libera"/>
                </a:rPr>
                <a:t/>
              </a:r>
              <a:br>
                <a:rPr lang="it-IT" sz="1200">
                  <a:solidFill>
                    <a:srgbClr val="0000FF"/>
                  </a:solidFill>
                  <a:latin typeface="Calibri" pitchFamily="34" charset="0"/>
                  <a:cs typeface="Times New Roman" pitchFamily="18" charset="0"/>
                  <a:hlinkClick r:id="rId11" tooltip="Italiano — Wikipedia — L’enciclopedia libera"/>
                </a:rPr>
              </a:br>
              <a:r>
                <a:rPr lang="it-IT" sz="1200">
                  <a:solidFill>
                    <a:srgbClr val="0000FF"/>
                  </a:solidFill>
                  <a:latin typeface="Calibri" pitchFamily="34" charset="0"/>
                  <a:cs typeface="Times New Roman" pitchFamily="18" charset="0"/>
                  <a:hlinkClick r:id="rId11" tooltip="Italiano — Wikipedia — L’enciclopedia libera"/>
                </a:rPr>
                <a:t>803 000+ voci</a:t>
              </a:r>
              <a:r>
                <a:rPr lang="it-IT" sz="1200">
                  <a:latin typeface="Calibri" pitchFamily="34" charset="0"/>
                  <a:cs typeface="Times New Roman" pitchFamily="18" charset="0"/>
                </a:rPr>
                <a:t> </a:t>
              </a:r>
              <a:endParaRPr lang="it-IT"/>
            </a:p>
          </p:txBody>
        </p:sp>
        <p:sp>
          <p:nvSpPr>
            <p:cNvPr id="108556" name="Rectangle 80"/>
            <p:cNvSpPr>
              <a:spLocks noChangeArrowheads="1"/>
            </p:cNvSpPr>
            <p:nvPr/>
          </p:nvSpPr>
          <p:spPr bwMode="auto">
            <a:xfrm>
              <a:off x="4859338" y="4292600"/>
              <a:ext cx="1836737"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pt-PT" sz="1200">
                  <a:solidFill>
                    <a:srgbClr val="0000FF"/>
                  </a:solidFill>
                  <a:latin typeface="Calibri" pitchFamily="34" charset="0"/>
                  <a:cs typeface="Times New Roman" pitchFamily="18" charset="0"/>
                  <a:hlinkClick r:id="rId12" tooltip="Português — Wikipedia — A enciclopédia livre"/>
                </a:rPr>
                <a:t>Português</a:t>
              </a:r>
              <a:br>
                <a:rPr lang="pt-PT" sz="1200">
                  <a:solidFill>
                    <a:srgbClr val="0000FF"/>
                  </a:solidFill>
                  <a:latin typeface="Calibri" pitchFamily="34" charset="0"/>
                  <a:cs typeface="Times New Roman" pitchFamily="18" charset="0"/>
                  <a:hlinkClick r:id="rId12" tooltip="Português — Wikipedia — A enciclopédia livre"/>
                </a:rPr>
              </a:br>
              <a:r>
                <a:rPr lang="pt-PT" sz="1200" i="1">
                  <a:solidFill>
                    <a:srgbClr val="0000FF"/>
                  </a:solidFill>
                  <a:latin typeface="Calibri" pitchFamily="34" charset="0"/>
                  <a:cs typeface="Times New Roman" pitchFamily="18" charset="0"/>
                  <a:hlinkClick r:id="rId12" tooltip="Português — Wikipedia — A enciclopédia livre"/>
                </a:rPr>
                <a:t>A enciclopédia livre</a:t>
              </a:r>
              <a:r>
                <a:rPr lang="pt-PT" sz="1200">
                  <a:solidFill>
                    <a:srgbClr val="0000FF"/>
                  </a:solidFill>
                  <a:latin typeface="Calibri" pitchFamily="34" charset="0"/>
                  <a:cs typeface="Times New Roman" pitchFamily="18" charset="0"/>
                  <a:hlinkClick r:id="rId12" tooltip="Português — Wikipedia — A enciclopédia livre"/>
                </a:rPr>
                <a:t/>
              </a:r>
              <a:br>
                <a:rPr lang="pt-PT" sz="1200">
                  <a:solidFill>
                    <a:srgbClr val="0000FF"/>
                  </a:solidFill>
                  <a:latin typeface="Calibri" pitchFamily="34" charset="0"/>
                  <a:cs typeface="Times New Roman" pitchFamily="18" charset="0"/>
                  <a:hlinkClick r:id="rId12" tooltip="Português — Wikipedia — A enciclopédia livre"/>
                </a:rPr>
              </a:br>
              <a:r>
                <a:rPr lang="pt-PT" sz="1200">
                  <a:solidFill>
                    <a:srgbClr val="0000FF"/>
                  </a:solidFill>
                  <a:latin typeface="Calibri" pitchFamily="34" charset="0"/>
                  <a:cs typeface="Times New Roman" pitchFamily="18" charset="0"/>
                  <a:hlinkClick r:id="rId12" tooltip="Português — Wikipedia — A enciclopédia livre"/>
                </a:rPr>
                <a:t>685 000+ artigos</a:t>
              </a:r>
              <a:r>
                <a:rPr lang="pt-PT" sz="1200">
                  <a:latin typeface="Calibri" pitchFamily="34" charset="0"/>
                  <a:cs typeface="Times New Roman" pitchFamily="18" charset="0"/>
                </a:rPr>
                <a:t> </a:t>
              </a:r>
              <a:endParaRPr lang="pt-PT"/>
            </a:p>
          </p:txBody>
        </p:sp>
        <p:sp>
          <p:nvSpPr>
            <p:cNvPr id="108557" name="Rectangle 81"/>
            <p:cNvSpPr>
              <a:spLocks noChangeArrowheads="1"/>
            </p:cNvSpPr>
            <p:nvPr/>
          </p:nvSpPr>
          <p:spPr bwMode="auto">
            <a:xfrm>
              <a:off x="3348038" y="5013325"/>
              <a:ext cx="1474787"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pl-PL" sz="1200">
                  <a:solidFill>
                    <a:srgbClr val="0000FF"/>
                  </a:solidFill>
                  <a:latin typeface="Calibri" pitchFamily="34" charset="0"/>
                  <a:cs typeface="Times New Roman" pitchFamily="18" charset="0"/>
                  <a:hlinkClick r:id="rId13" tooltip="Polski — Wikipedia — Wolna encyklopedia"/>
                </a:rPr>
                <a:t>Polski</a:t>
              </a:r>
              <a:br>
                <a:rPr lang="pl-PL" sz="1200">
                  <a:solidFill>
                    <a:srgbClr val="0000FF"/>
                  </a:solidFill>
                  <a:latin typeface="Calibri" pitchFamily="34" charset="0"/>
                  <a:cs typeface="Times New Roman" pitchFamily="18" charset="0"/>
                  <a:hlinkClick r:id="rId13" tooltip="Polski — Wikipedia — Wolna encyklopedia"/>
                </a:rPr>
              </a:br>
              <a:r>
                <a:rPr lang="pl-PL" sz="1200" i="1">
                  <a:solidFill>
                    <a:srgbClr val="0000FF"/>
                  </a:solidFill>
                  <a:latin typeface="Calibri" pitchFamily="34" charset="0"/>
                  <a:cs typeface="Times New Roman" pitchFamily="18" charset="0"/>
                  <a:hlinkClick r:id="rId13" tooltip="Polski — Wikipedia — Wolna encyklopedia"/>
                </a:rPr>
                <a:t>Wolna encyklopedia</a:t>
              </a:r>
              <a:r>
                <a:rPr lang="pl-PL" sz="1200">
                  <a:solidFill>
                    <a:srgbClr val="0000FF"/>
                  </a:solidFill>
                  <a:latin typeface="Calibri" pitchFamily="34" charset="0"/>
                  <a:cs typeface="Times New Roman" pitchFamily="18" charset="0"/>
                  <a:hlinkClick r:id="rId13" tooltip="Polski — Wikipedia — Wolna encyklopedia"/>
                </a:rPr>
                <a:t/>
              </a:r>
              <a:br>
                <a:rPr lang="pl-PL" sz="1200">
                  <a:solidFill>
                    <a:srgbClr val="0000FF"/>
                  </a:solidFill>
                  <a:latin typeface="Calibri" pitchFamily="34" charset="0"/>
                  <a:cs typeface="Times New Roman" pitchFamily="18" charset="0"/>
                  <a:hlinkClick r:id="rId13" tooltip="Polski — Wikipedia — Wolna encyklopedia"/>
                </a:rPr>
              </a:br>
              <a:r>
                <a:rPr lang="pl-PL" sz="1200">
                  <a:solidFill>
                    <a:srgbClr val="0000FF"/>
                  </a:solidFill>
                  <a:latin typeface="Calibri" pitchFamily="34" charset="0"/>
                  <a:cs typeface="Times New Roman" pitchFamily="18" charset="0"/>
                  <a:hlinkClick r:id="rId13" tooltip="Polski — Wikipedia — Wolna encyklopedia"/>
                </a:rPr>
                <a:t>802 000+ haseł</a:t>
              </a:r>
              <a:r>
                <a:rPr lang="pl-PL" sz="1200">
                  <a:latin typeface="Calibri" pitchFamily="34" charset="0"/>
                  <a:cs typeface="Times New Roman" pitchFamily="18" charset="0"/>
                </a:rPr>
                <a:t> </a:t>
              </a:r>
              <a:endParaRPr lang="pl-PL"/>
            </a:p>
          </p:txBody>
        </p:sp>
        <p:sp>
          <p:nvSpPr>
            <p:cNvPr id="108558" name="Rectangle 82"/>
            <p:cNvSpPr>
              <a:spLocks noChangeArrowheads="1"/>
            </p:cNvSpPr>
            <p:nvPr/>
          </p:nvSpPr>
          <p:spPr bwMode="auto">
            <a:xfrm>
              <a:off x="5003800" y="5013325"/>
              <a:ext cx="1692275" cy="646113"/>
            </a:xfrm>
            <a:prstGeom prst="rect">
              <a:avLst/>
            </a:prstGeom>
            <a:noFill/>
            <a:ln w="9525">
              <a:noFill/>
              <a:miter lim="800000"/>
              <a:headEnd/>
              <a:tailEnd/>
            </a:ln>
          </p:spPr>
          <p:txBody>
            <a:bodyPr anchor="ctr">
              <a:spAutoFit/>
            </a:bodyPr>
            <a:lstStyle/>
            <a:p>
              <a:pPr algn="ctr" fontAlgn="ctr">
                <a:lnSpc>
                  <a:spcPct val="120000"/>
                </a:lnSpc>
                <a:spcBef>
                  <a:spcPct val="50000"/>
                </a:spcBef>
                <a:buClr>
                  <a:srgbClr val="FF7600"/>
                </a:buClr>
              </a:pPr>
              <a:r>
                <a:rPr lang="nl-NL" sz="1200">
                  <a:solidFill>
                    <a:srgbClr val="0000FF"/>
                  </a:solidFill>
                  <a:latin typeface="Calibri" pitchFamily="34" charset="0"/>
                  <a:cs typeface="Times New Roman" pitchFamily="18" charset="0"/>
                  <a:hlinkClick r:id="rId14" tooltip="Nederlands — Wikipedia — De vrije encyclopedie"/>
                </a:rPr>
                <a:t>Nederlands</a:t>
              </a:r>
              <a:br>
                <a:rPr lang="nl-NL" sz="1200">
                  <a:solidFill>
                    <a:srgbClr val="0000FF"/>
                  </a:solidFill>
                  <a:latin typeface="Calibri" pitchFamily="34" charset="0"/>
                  <a:cs typeface="Times New Roman" pitchFamily="18" charset="0"/>
                  <a:hlinkClick r:id="rId14" tooltip="Nederlands — Wikipedia — De vrije encyclopedie"/>
                </a:rPr>
              </a:br>
              <a:r>
                <a:rPr lang="nl-NL" sz="1200" i="1">
                  <a:solidFill>
                    <a:srgbClr val="0000FF"/>
                  </a:solidFill>
                  <a:latin typeface="Calibri" pitchFamily="34" charset="0"/>
                  <a:cs typeface="Times New Roman" pitchFamily="18" charset="0"/>
                  <a:hlinkClick r:id="rId14" tooltip="Nederlands — Wikipedia — De vrije encyclopedie"/>
                </a:rPr>
                <a:t>De vrije encyclopedie</a:t>
              </a:r>
              <a:r>
                <a:rPr lang="nl-NL" sz="1200">
                  <a:solidFill>
                    <a:srgbClr val="0000FF"/>
                  </a:solidFill>
                  <a:latin typeface="Calibri" pitchFamily="34" charset="0"/>
                  <a:cs typeface="Times New Roman" pitchFamily="18" charset="0"/>
                  <a:hlinkClick r:id="rId14" tooltip="Nederlands — Wikipedia — De vrije encyclopedie"/>
                </a:rPr>
                <a:t/>
              </a:r>
              <a:br>
                <a:rPr lang="nl-NL" sz="1200">
                  <a:solidFill>
                    <a:srgbClr val="0000FF"/>
                  </a:solidFill>
                  <a:latin typeface="Calibri" pitchFamily="34" charset="0"/>
                  <a:cs typeface="Times New Roman" pitchFamily="18" charset="0"/>
                  <a:hlinkClick r:id="rId14" tooltip="Nederlands — Wikipedia — De vrije encyclopedie"/>
                </a:rPr>
              </a:br>
              <a:r>
                <a:rPr lang="nl-NL" sz="1200">
                  <a:solidFill>
                    <a:srgbClr val="0000FF"/>
                  </a:solidFill>
                  <a:latin typeface="Calibri" pitchFamily="34" charset="0"/>
                  <a:cs typeface="Times New Roman" pitchFamily="18" charset="0"/>
                  <a:hlinkClick r:id="rId14" tooltip="Nederlands — Wikipedia — De vrije encyclopedie"/>
                </a:rPr>
                <a:t>688 000+ artikelen</a:t>
              </a:r>
              <a:r>
                <a:rPr lang="nl-NL" sz="1200">
                  <a:latin typeface="Calibri" pitchFamily="34" charset="0"/>
                  <a:cs typeface="Times New Roman" pitchFamily="18" charset="0"/>
                </a:rPr>
                <a:t> </a:t>
              </a:r>
              <a:endParaRPr lang="nl-NL"/>
            </a:p>
          </p:txBody>
        </p:sp>
      </p:grpSp>
      <p:sp>
        <p:nvSpPr>
          <p:cNvPr id="108546" name="Title 17"/>
          <p:cNvSpPr>
            <a:spLocks noGrp="1"/>
          </p:cNvSpPr>
          <p:nvPr>
            <p:ph type="title"/>
          </p:nvPr>
        </p:nvSpPr>
        <p:spPr>
          <a:xfrm>
            <a:off x="434975" y="293688"/>
            <a:ext cx="8023225" cy="568325"/>
          </a:xfrm>
        </p:spPr>
        <p:txBody>
          <a:bodyPr/>
          <a:lstStyle/>
          <a:p>
            <a:pPr eaLnBrk="1" hangingPunct="1"/>
            <a:r>
              <a:rPr lang="en-GB" sz="2800" smtClean="0"/>
              <a:t>Don’t mention Wikipedia!</a:t>
            </a:r>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4294967295"/>
          </p:nvPr>
        </p:nvSpPr>
        <p:spPr>
          <a:xfrm>
            <a:off x="1147763" y="576263"/>
            <a:ext cx="7275512" cy="1855787"/>
          </a:xfrm>
        </p:spPr>
        <p:txBody>
          <a:bodyPr/>
          <a:lstStyle/>
          <a:p>
            <a:pPr marL="231775" indent="-219075" eaLnBrk="1" hangingPunct="1">
              <a:spcAft>
                <a:spcPct val="0"/>
              </a:spcAft>
              <a:buClrTx/>
            </a:pPr>
            <a:r>
              <a:rPr lang="en-GB" smtClean="0"/>
              <a:t>“The problem with Wikipedia is it’s too easy.  You can go to Wikipedia, you can get an answer, you don’t actually learn anything, you just get an answer.” 		       </a:t>
            </a:r>
          </a:p>
          <a:p>
            <a:pPr marL="231775" indent="-219075" eaLnBrk="1" hangingPunct="1">
              <a:spcAft>
                <a:spcPct val="0"/>
              </a:spcAft>
              <a:buClrTx/>
            </a:pPr>
            <a:r>
              <a:rPr lang="en-GB" smtClean="0"/>
              <a:t>		   </a:t>
            </a:r>
            <a:r>
              <a:rPr lang="en-GB" sz="2000" i="1" smtClean="0"/>
              <a:t>(Participant USU6 quoting a tutor)</a:t>
            </a:r>
          </a:p>
        </p:txBody>
      </p:sp>
      <p:pic>
        <p:nvPicPr>
          <p:cNvPr id="36868" name="Picture 4" descr="farm"/>
          <p:cNvPicPr>
            <a:picLocks noChangeAspect="1" noChangeArrowheads="1"/>
          </p:cNvPicPr>
          <p:nvPr/>
        </p:nvPicPr>
        <p:blipFill>
          <a:blip r:embed="rId3" cstate="print"/>
          <a:srcRect/>
          <a:stretch>
            <a:fillRect/>
          </a:stretch>
        </p:blipFill>
        <p:spPr bwMode="auto">
          <a:xfrm>
            <a:off x="2717800" y="2573338"/>
            <a:ext cx="3424238" cy="2568575"/>
          </a:xfrm>
          <a:prstGeom prst="rect">
            <a:avLst/>
          </a:prstGeom>
          <a:noFill/>
        </p:spPr>
      </p:pic>
      <p:sp>
        <p:nvSpPr>
          <p:cNvPr id="36869" name="Text Box 5"/>
          <p:cNvSpPr txBox="1">
            <a:spLocks noChangeArrowheads="1"/>
          </p:cNvSpPr>
          <p:nvPr/>
        </p:nvSpPr>
        <p:spPr bwMode="auto">
          <a:xfrm>
            <a:off x="2574925" y="5283200"/>
            <a:ext cx="4105275" cy="244475"/>
          </a:xfrm>
          <a:prstGeom prst="rect">
            <a:avLst/>
          </a:prstGeom>
          <a:noFill/>
          <a:ln w="9525">
            <a:noFill/>
            <a:miter lim="800000"/>
            <a:headEnd/>
            <a:tailEnd/>
          </a:ln>
          <a:effectLst/>
        </p:spPr>
        <p:txBody>
          <a:bodyPr wrap="none">
            <a:spAutoFit/>
          </a:bodyPr>
          <a:lstStyle/>
          <a:p>
            <a:r>
              <a:rPr lang="en-US" sz="1000" b="0"/>
              <a:t>CC Aunt Owwee http://www.flickr.com/photos/aunto/1045796179/</a:t>
            </a:r>
            <a:endParaRPr lang="en-GB" sz="1000" b="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8"/>
          <p:cNvSpPr>
            <a:spLocks noGrp="1"/>
          </p:cNvSpPr>
          <p:nvPr>
            <p:ph type="title"/>
          </p:nvPr>
        </p:nvSpPr>
        <p:spPr/>
        <p:txBody>
          <a:bodyPr/>
          <a:lstStyle/>
          <a:p>
            <a:pPr eaLnBrk="1" hangingPunct="1"/>
            <a:r>
              <a:rPr lang="en-US" sz="2800" smtClean="0"/>
              <a:t>Information Literacy</a:t>
            </a:r>
          </a:p>
        </p:txBody>
      </p:sp>
      <p:sp>
        <p:nvSpPr>
          <p:cNvPr id="38914" name="Content Placeholder 2"/>
          <p:cNvSpPr>
            <a:spLocks noGrp="1"/>
          </p:cNvSpPr>
          <p:nvPr>
            <p:ph idx="1"/>
          </p:nvPr>
        </p:nvSpPr>
        <p:spPr>
          <a:xfrm>
            <a:off x="434975" y="1304925"/>
            <a:ext cx="7702550" cy="4691063"/>
          </a:xfrm>
        </p:spPr>
        <p:txBody>
          <a:bodyPr/>
          <a:lstStyle/>
          <a:p>
            <a:pPr eaLnBrk="1" hangingPunct="1">
              <a:buClr>
                <a:srgbClr val="0070C0"/>
              </a:buClr>
              <a:buFontTx/>
              <a:buChar char="•"/>
            </a:pPr>
            <a:r>
              <a:rPr lang="en-US" smtClean="0"/>
              <a:t>Skills lacking</a:t>
            </a:r>
          </a:p>
          <a:p>
            <a:pPr eaLnBrk="1" hangingPunct="1">
              <a:buClr>
                <a:srgbClr val="0070C0"/>
              </a:buClr>
              <a:buFontTx/>
              <a:buChar char="•"/>
            </a:pPr>
            <a:r>
              <a:rPr lang="en-US" smtClean="0"/>
              <a:t>Not kept pace with digital literacy</a:t>
            </a:r>
          </a:p>
          <a:p>
            <a:pPr eaLnBrk="1" hangingPunct="1">
              <a:buClr>
                <a:srgbClr val="0070C0"/>
              </a:buClr>
              <a:buFontTx/>
              <a:buChar char="•"/>
            </a:pPr>
            <a:r>
              <a:rPr lang="en-US" smtClean="0"/>
              <a:t>Researchers self-taught &amp; confident</a:t>
            </a:r>
            <a:endParaRPr lang="en-US" sz="2800" smtClean="0"/>
          </a:p>
        </p:txBody>
      </p:sp>
      <p:pic>
        <p:nvPicPr>
          <p:cNvPr id="38915" name="Picture 9" descr="j0427825"/>
          <p:cNvPicPr>
            <a:picLocks noChangeAspect="1" noChangeArrowheads="1"/>
          </p:cNvPicPr>
          <p:nvPr/>
        </p:nvPicPr>
        <p:blipFill>
          <a:blip r:embed="rId3" cstate="print"/>
          <a:srcRect/>
          <a:stretch>
            <a:fillRect/>
          </a:stretch>
        </p:blipFill>
        <p:spPr bwMode="auto">
          <a:xfrm>
            <a:off x="3716338" y="3208338"/>
            <a:ext cx="2405062" cy="2159000"/>
          </a:xfrm>
          <a:prstGeom prst="rect">
            <a:avLst/>
          </a:prstGeom>
          <a:noFill/>
          <a:ln w="9525">
            <a:noFill/>
            <a:miter lim="800000"/>
            <a:headEnd/>
            <a:tailEnd/>
          </a:ln>
        </p:spPr>
      </p:pic>
      <p:pic>
        <p:nvPicPr>
          <p:cNvPr id="38916" name="Picture 7" descr="36668817"/>
          <p:cNvPicPr>
            <a:picLocks noChangeAspect="1" noChangeArrowheads="1"/>
          </p:cNvPicPr>
          <p:nvPr/>
        </p:nvPicPr>
        <p:blipFill>
          <a:blip r:embed="rId4" cstate="print"/>
          <a:srcRect/>
          <a:stretch>
            <a:fillRect/>
          </a:stretch>
        </p:blipFill>
        <p:spPr bwMode="auto">
          <a:xfrm>
            <a:off x="6526213" y="2287588"/>
            <a:ext cx="2039937"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4025" y="142875"/>
            <a:ext cx="7969250" cy="1431925"/>
          </a:xfrm>
        </p:spPr>
        <p:txBody>
          <a:bodyPr/>
          <a:lstStyle/>
          <a:p>
            <a:pPr eaLnBrk="1" hangingPunct="1"/>
            <a:r>
              <a:rPr lang="en-GB" sz="2800" smtClean="0"/>
              <a:t>Visitors and Residents: </a:t>
            </a:r>
            <a:br>
              <a:rPr lang="en-GB" sz="2800" smtClean="0"/>
            </a:br>
            <a:r>
              <a:rPr lang="en-GB" sz="2800" smtClean="0"/>
              <a:t>What motivates engagement with the digital information environment?</a:t>
            </a:r>
            <a:endParaRPr lang="en-US" sz="2800" smtClean="0"/>
          </a:p>
        </p:txBody>
      </p:sp>
      <p:sp>
        <p:nvSpPr>
          <p:cNvPr id="40962" name="Content Placeholder 2"/>
          <p:cNvSpPr>
            <a:spLocks noGrp="1"/>
          </p:cNvSpPr>
          <p:nvPr>
            <p:ph idx="1"/>
          </p:nvPr>
        </p:nvSpPr>
        <p:spPr>
          <a:xfrm>
            <a:off x="434975" y="1574800"/>
            <a:ext cx="4564063" cy="4137025"/>
          </a:xfrm>
        </p:spPr>
        <p:txBody>
          <a:bodyPr/>
          <a:lstStyle/>
          <a:p>
            <a:pPr eaLnBrk="1" hangingPunct="1">
              <a:lnSpc>
                <a:spcPct val="80000"/>
              </a:lnSpc>
              <a:spcBef>
                <a:spcPts val="600"/>
              </a:spcBef>
              <a:buFontTx/>
              <a:buChar char="•"/>
            </a:pPr>
            <a:r>
              <a:rPr lang="en-US" smtClean="0"/>
              <a:t>Funded by</a:t>
            </a:r>
          </a:p>
          <a:p>
            <a:pPr eaLnBrk="1" hangingPunct="1">
              <a:lnSpc>
                <a:spcPct val="80000"/>
              </a:lnSpc>
              <a:spcBef>
                <a:spcPts val="600"/>
              </a:spcBef>
              <a:buFontTx/>
              <a:buChar char="•"/>
            </a:pPr>
            <a:r>
              <a:rPr lang="en-US" smtClean="0"/>
              <a:t>JISC</a:t>
            </a:r>
          </a:p>
          <a:p>
            <a:pPr eaLnBrk="1" hangingPunct="1">
              <a:lnSpc>
                <a:spcPct val="80000"/>
              </a:lnSpc>
              <a:spcBef>
                <a:spcPts val="600"/>
              </a:spcBef>
              <a:buFontTx/>
              <a:buChar char="•"/>
            </a:pPr>
            <a:r>
              <a:rPr lang="en-US" smtClean="0"/>
              <a:t>OCLC</a:t>
            </a:r>
          </a:p>
          <a:p>
            <a:pPr lvl="1" eaLnBrk="1" hangingPunct="1">
              <a:lnSpc>
                <a:spcPct val="80000"/>
              </a:lnSpc>
              <a:spcBef>
                <a:spcPts val="600"/>
              </a:spcBef>
            </a:pPr>
            <a:r>
              <a:rPr lang="en-GB" sz="1800" smtClean="0"/>
              <a:t>Lynn Silipigni Connaway, Ph.D.</a:t>
            </a:r>
          </a:p>
          <a:p>
            <a:pPr eaLnBrk="1" hangingPunct="1">
              <a:lnSpc>
                <a:spcPct val="80000"/>
              </a:lnSpc>
              <a:spcBef>
                <a:spcPts val="600"/>
              </a:spcBef>
              <a:buFontTx/>
              <a:buChar char="•"/>
            </a:pPr>
            <a:r>
              <a:rPr lang="en-US" smtClean="0"/>
              <a:t>Oxford University</a:t>
            </a:r>
          </a:p>
          <a:p>
            <a:pPr lvl="1" eaLnBrk="1" hangingPunct="1">
              <a:lnSpc>
                <a:spcPct val="80000"/>
              </a:lnSpc>
              <a:spcBef>
                <a:spcPts val="600"/>
              </a:spcBef>
            </a:pPr>
            <a:r>
              <a:rPr lang="en-US" smtClean="0"/>
              <a:t>David White &amp; Alison Le Cornu Ph.D</a:t>
            </a:r>
          </a:p>
          <a:p>
            <a:pPr eaLnBrk="1" hangingPunct="1">
              <a:lnSpc>
                <a:spcPct val="80000"/>
              </a:lnSpc>
              <a:spcBef>
                <a:spcPts val="600"/>
              </a:spcBef>
              <a:buFontTx/>
              <a:buChar char="•"/>
            </a:pPr>
            <a:r>
              <a:rPr lang="en-US" smtClean="0"/>
              <a:t>University of North Carolina, Charlotte</a:t>
            </a:r>
          </a:p>
          <a:p>
            <a:pPr lvl="1" eaLnBrk="1" hangingPunct="1">
              <a:lnSpc>
                <a:spcPct val="80000"/>
              </a:lnSpc>
              <a:spcBef>
                <a:spcPts val="600"/>
              </a:spcBef>
            </a:pPr>
            <a:r>
              <a:rPr lang="en-US" smtClean="0"/>
              <a:t>Donna Lanclos, Ph.D.</a:t>
            </a:r>
          </a:p>
        </p:txBody>
      </p:sp>
      <p:pic>
        <p:nvPicPr>
          <p:cNvPr id="40963" name="Picture 2" descr="\\oclc\data\OCLCResearch\Dublin\Home\connawal\My Documents\Dropbox\Library Photos\Auckland Uni Library\DSC05709.JPG"/>
          <p:cNvPicPr>
            <a:picLocks noChangeAspect="1" noChangeArrowheads="1"/>
          </p:cNvPicPr>
          <p:nvPr/>
        </p:nvPicPr>
        <p:blipFill>
          <a:blip r:embed="rId3" cstate="print"/>
          <a:srcRect/>
          <a:stretch>
            <a:fillRect/>
          </a:stretch>
        </p:blipFill>
        <p:spPr bwMode="auto">
          <a:xfrm>
            <a:off x="5237163" y="1574800"/>
            <a:ext cx="3614737"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p:txBody>
          <a:bodyPr/>
          <a:lstStyle/>
          <a:p>
            <a:pPr eaLnBrk="1" hangingPunct="1"/>
            <a:r>
              <a:rPr lang="en-US" smtClean="0"/>
              <a:t>Why Visitors and Residents Project?</a:t>
            </a:r>
          </a:p>
        </p:txBody>
      </p:sp>
      <p:sp>
        <p:nvSpPr>
          <p:cNvPr id="43010" name="Content Placeholder 2"/>
          <p:cNvSpPr>
            <a:spLocks noGrp="1"/>
          </p:cNvSpPr>
          <p:nvPr>
            <p:ph idx="1"/>
          </p:nvPr>
        </p:nvSpPr>
        <p:spPr>
          <a:xfrm>
            <a:off x="292100" y="1003300"/>
            <a:ext cx="7702550" cy="4691063"/>
          </a:xfrm>
        </p:spPr>
        <p:txBody>
          <a:bodyPr/>
          <a:lstStyle/>
          <a:p>
            <a:pPr eaLnBrk="1" hangingPunct="1">
              <a:buFontTx/>
              <a:buChar char="•"/>
            </a:pPr>
            <a:r>
              <a:rPr lang="en-US" sz="2000" smtClean="0"/>
              <a:t>If we build it, they will </a:t>
            </a:r>
            <a:r>
              <a:rPr lang="en-US" sz="2000" smtClean="0">
                <a:solidFill>
                  <a:srgbClr val="FF0000"/>
                </a:solidFill>
              </a:rPr>
              <a:t>NOT </a:t>
            </a:r>
            <a:r>
              <a:rPr lang="en-US" sz="2000" smtClean="0"/>
              <a:t>come.</a:t>
            </a:r>
            <a:endParaRPr lang="en-US" sz="2000" b="1" smtClean="0">
              <a:solidFill>
                <a:srgbClr val="FF0000"/>
              </a:solidFill>
            </a:endParaRPr>
          </a:p>
          <a:p>
            <a:pPr eaLnBrk="1" hangingPunct="1">
              <a:buFontTx/>
              <a:buChar char="•"/>
            </a:pPr>
            <a:r>
              <a:rPr lang="en-US" sz="2000" smtClean="0"/>
              <a:t>Shifting changes in engagement with information environment</a:t>
            </a:r>
          </a:p>
          <a:p>
            <a:pPr lvl="1" eaLnBrk="1" hangingPunct="1"/>
            <a:r>
              <a:rPr lang="en-US" sz="2000" smtClean="0"/>
              <a:t>Effect of larger cultural changes influenced by Web?</a:t>
            </a:r>
          </a:p>
          <a:p>
            <a:pPr lvl="1" eaLnBrk="1" hangingPunct="1"/>
            <a:r>
              <a:rPr lang="en-US" sz="2000" smtClean="0"/>
              <a:t>New attitudes towards education?</a:t>
            </a:r>
          </a:p>
          <a:p>
            <a:pPr eaLnBrk="1" hangingPunct="1">
              <a:buFontTx/>
              <a:buChar char="•"/>
            </a:pPr>
            <a:r>
              <a:rPr lang="en-US" sz="2000" smtClean="0"/>
              <a:t>Gap in user behaviour studies – need for longitudinal studies</a:t>
            </a:r>
          </a:p>
          <a:p>
            <a:pPr eaLnBrk="1" hangingPunct="1">
              <a:buFontTx/>
              <a:buChar char="•"/>
            </a:pPr>
            <a:r>
              <a:rPr lang="en-US" sz="2000" smtClean="0"/>
              <a:t>Understand motivations for using and expectations of technologies and spaces in information environment</a:t>
            </a:r>
          </a:p>
          <a:p>
            <a:pPr eaLnBrk="1" hangingPunct="1">
              <a:buFontTx/>
              <a:buChar char="•"/>
            </a:pPr>
            <a:r>
              <a:rPr lang="en-US" sz="2000" smtClean="0"/>
              <a:t>Inform project &amp; service design to improve engagement &amp; uptake</a:t>
            </a:r>
            <a:endParaRPr lang="en-US" sz="1800" smtClean="0"/>
          </a:p>
        </p:txBody>
      </p:sp>
      <p:sp>
        <p:nvSpPr>
          <p:cNvPr id="43011" name="Rectangle 6"/>
          <p:cNvSpPr>
            <a:spLocks noChangeArrowheads="1"/>
          </p:cNvSpPr>
          <p:nvPr/>
        </p:nvSpPr>
        <p:spPr bwMode="auto">
          <a:xfrm>
            <a:off x="3430588" y="5140325"/>
            <a:ext cx="5421312" cy="361950"/>
          </a:xfrm>
          <a:prstGeom prst="rect">
            <a:avLst/>
          </a:prstGeom>
          <a:noFill/>
          <a:ln w="9525">
            <a:noFill/>
            <a:miter lim="800000"/>
            <a:headEnd/>
            <a:tailEnd/>
          </a:ln>
        </p:spPr>
        <p:txBody>
          <a:bodyPr>
            <a:spAutoFit/>
          </a:bodyPr>
          <a:lstStyle/>
          <a:p>
            <a:pPr algn="r">
              <a:lnSpc>
                <a:spcPct val="120000"/>
              </a:lnSpc>
              <a:spcBef>
                <a:spcPct val="50000"/>
              </a:spcBef>
              <a:buClr>
                <a:srgbClr val="FF7600"/>
              </a:buClr>
            </a:pPr>
            <a:r>
              <a:rPr lang="en-US" sz="1600" u="sng">
                <a:hlinkClick r:id="rId3"/>
              </a:rPr>
              <a:t>http://www.oclc.org/research/activities/vandr/</a:t>
            </a:r>
            <a:endParaRPr 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aperChartA"/>
          <p:cNvPicPr>
            <a:picLocks noChangeAspect="1" noChangeArrowheads="1"/>
          </p:cNvPicPr>
          <p:nvPr/>
        </p:nvPicPr>
        <p:blipFill>
          <a:blip r:embed="rId3" cstate="print"/>
          <a:srcRect/>
          <a:stretch>
            <a:fillRect/>
          </a:stretch>
        </p:blipFill>
        <p:spPr bwMode="auto">
          <a:xfrm>
            <a:off x="611188" y="2287588"/>
            <a:ext cx="7993062" cy="703262"/>
          </a:xfrm>
          <a:prstGeom prst="rect">
            <a:avLst/>
          </a:prstGeom>
          <a:noFill/>
          <a:ln w="9525">
            <a:noFill/>
            <a:miter lim="800000"/>
            <a:headEnd/>
            <a:tailEnd/>
          </a:ln>
        </p:spPr>
      </p:pic>
      <p:sp>
        <p:nvSpPr>
          <p:cNvPr id="45058" name="Text Box 4"/>
          <p:cNvSpPr txBox="1">
            <a:spLocks noChangeArrowheads="1"/>
          </p:cNvSpPr>
          <p:nvPr/>
        </p:nvSpPr>
        <p:spPr bwMode="auto">
          <a:xfrm>
            <a:off x="2319338" y="3143250"/>
            <a:ext cx="4440237" cy="1087438"/>
          </a:xfrm>
          <a:prstGeom prst="rect">
            <a:avLst/>
          </a:prstGeom>
          <a:noFill/>
          <a:ln w="9525">
            <a:noFill/>
            <a:miter lim="800000"/>
            <a:headEnd/>
            <a:tailEnd/>
          </a:ln>
        </p:spPr>
        <p:txBody>
          <a:bodyPr wrap="none">
            <a:spAutoFit/>
          </a:bodyPr>
          <a:lstStyle/>
          <a:p>
            <a:pPr algn="ctr">
              <a:lnSpc>
                <a:spcPct val="130000"/>
              </a:lnSpc>
              <a:spcBef>
                <a:spcPct val="50000"/>
              </a:spcBef>
              <a:buClr>
                <a:srgbClr val="FF7600"/>
              </a:buClr>
            </a:pPr>
            <a:r>
              <a:rPr lang="en-GB"/>
              <a:t>Video: </a:t>
            </a:r>
            <a:r>
              <a:rPr lang="en-GB">
                <a:solidFill>
                  <a:schemeClr val="hlink"/>
                </a:solidFill>
              </a:rPr>
              <a:t>goo.gl/wW1oB</a:t>
            </a:r>
          </a:p>
          <a:p>
            <a:pPr algn="ctr">
              <a:lnSpc>
                <a:spcPct val="130000"/>
              </a:lnSpc>
              <a:spcBef>
                <a:spcPct val="50000"/>
              </a:spcBef>
              <a:buClr>
                <a:srgbClr val="FF7600"/>
              </a:buClr>
            </a:pPr>
            <a:r>
              <a:rPr lang="en-GB"/>
              <a:t>First Monday Paper: </a:t>
            </a:r>
            <a:r>
              <a:rPr lang="en-GB">
                <a:hlinkClick r:id="rId4" tooltip="goo.gl/RFSLz"/>
              </a:rPr>
              <a:t>goo.gl/RFSLz</a:t>
            </a:r>
            <a:r>
              <a:rPr lang="en-GB"/>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 Council">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2325</TotalTime>
  <Words>3271</Words>
  <Application>Microsoft Office PowerPoint</Application>
  <PresentationFormat>On-screen Show (4:3)</PresentationFormat>
  <Paragraphs>346</Paragraphs>
  <Slides>40</Slides>
  <Notes>40</Notes>
  <HiddenSlides>3</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Global Council</vt:lpstr>
      <vt:lpstr>OCCL Blue "light" template</vt:lpstr>
      <vt:lpstr>Visitors and Residents: What Motivates Engagement with the Digital Information Environment?</vt:lpstr>
      <vt:lpstr>Slide 2</vt:lpstr>
      <vt:lpstr>Slide 3</vt:lpstr>
      <vt:lpstr>Slide 4</vt:lpstr>
      <vt:lpstr>Slide 5</vt:lpstr>
      <vt:lpstr>Information Literacy</vt:lpstr>
      <vt:lpstr>Visitors and Residents:  What motivates engagement with the digital information environment?</vt:lpstr>
      <vt:lpstr>Why Visitors and Residents Project?</vt:lpstr>
      <vt:lpstr>Slide 9</vt:lpstr>
      <vt:lpstr>Slide 10</vt:lpstr>
      <vt:lpstr>Visitors and Residents Study</vt:lpstr>
      <vt:lpstr>Slide 12</vt:lpstr>
      <vt:lpstr>Objectives</vt:lpstr>
      <vt:lpstr>Slide 14</vt:lpstr>
      <vt:lpstr>Research Questions</vt:lpstr>
      <vt:lpstr>Phase 1 Pilot stage: Months 1-6</vt:lpstr>
      <vt:lpstr>Phase I Participant Demographics</vt:lpstr>
      <vt:lpstr>US vs. UK Participant</vt:lpstr>
      <vt:lpstr>US vs. UK Participant Ages</vt:lpstr>
      <vt:lpstr>US vs. UK Participant Ethnicity</vt:lpstr>
      <vt:lpstr>US vs. UK Participant University Majors</vt:lpstr>
      <vt:lpstr>Participant Interview Questions</vt:lpstr>
      <vt:lpstr>Participant Interview Questions, cont. </vt:lpstr>
      <vt:lpstr>Slide 24</vt:lpstr>
      <vt:lpstr>Slide 25</vt:lpstr>
      <vt:lpstr>Facebook is for administration &amp;  social communication</vt:lpstr>
      <vt:lpstr>Slide 27</vt:lpstr>
      <vt:lpstr>Are they as confident as they say?</vt:lpstr>
      <vt:lpstr>Diaries</vt:lpstr>
      <vt:lpstr>Diaries</vt:lpstr>
      <vt:lpstr>Current Project Status</vt:lpstr>
      <vt:lpstr>Future Phases</vt:lpstr>
      <vt:lpstr>Selected Readings</vt:lpstr>
      <vt:lpstr>Selected Readings</vt:lpstr>
      <vt:lpstr>Selected Readings</vt:lpstr>
      <vt:lpstr>Slide 36</vt:lpstr>
      <vt:lpstr>Discussion</vt:lpstr>
      <vt:lpstr>“…our generation isn’t technology orientated. I think it’s always a stereotype.”   (Participant UKS4)</vt:lpstr>
      <vt:lpstr>Slide 39</vt:lpstr>
      <vt:lpstr>Don’t mention Wikipedia!</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Programs &amp; Research Overview</dc:title>
  <dc:creator>Eric Childress</dc:creator>
  <dc:description>fodder for LAC presentation by Bruce Crocco 15-Feb. 2010 in San Juan</dc:description>
  <cp:lastModifiedBy>connawal</cp:lastModifiedBy>
  <cp:revision>698</cp:revision>
  <dcterms:created xsi:type="dcterms:W3CDTF">2007-12-27T15:12:10Z</dcterms:created>
  <dcterms:modified xsi:type="dcterms:W3CDTF">2011-10-13T13:53:17Z</dcterms:modified>
  <cp:category>presentation</cp:category>
</cp:coreProperties>
</file>