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85" r:id="rId4"/>
  </p:sldMasterIdLst>
  <p:notesMasterIdLst>
    <p:notesMasterId r:id="rId34"/>
  </p:notesMasterIdLst>
  <p:handoutMasterIdLst>
    <p:handoutMasterId r:id="rId35"/>
  </p:handoutMasterIdLst>
  <p:sldIdLst>
    <p:sldId id="310" r:id="rId5"/>
    <p:sldId id="301" r:id="rId6"/>
    <p:sldId id="299" r:id="rId7"/>
    <p:sldId id="300" r:id="rId8"/>
    <p:sldId id="291" r:id="rId9"/>
    <p:sldId id="295" r:id="rId10"/>
    <p:sldId id="297" r:id="rId11"/>
    <p:sldId id="304" r:id="rId12"/>
    <p:sldId id="302" r:id="rId13"/>
    <p:sldId id="303" r:id="rId14"/>
    <p:sldId id="305" r:id="rId15"/>
    <p:sldId id="306" r:id="rId16"/>
    <p:sldId id="307" r:id="rId17"/>
    <p:sldId id="259" r:id="rId18"/>
    <p:sldId id="260" r:id="rId19"/>
    <p:sldId id="262" r:id="rId20"/>
    <p:sldId id="263" r:id="rId21"/>
    <p:sldId id="264" r:id="rId22"/>
    <p:sldId id="265" r:id="rId23"/>
    <p:sldId id="267" r:id="rId24"/>
    <p:sldId id="268" r:id="rId25"/>
    <p:sldId id="270" r:id="rId26"/>
    <p:sldId id="272" r:id="rId27"/>
    <p:sldId id="278" r:id="rId28"/>
    <p:sldId id="279" r:id="rId29"/>
    <p:sldId id="281" r:id="rId30"/>
    <p:sldId id="308" r:id="rId31"/>
    <p:sldId id="311" r:id="rId32"/>
    <p:sldId id="309" r:id="rId33"/>
  </p:sldIdLst>
  <p:sldSz cx="9144000" cy="6858000" type="screen4x3"/>
  <p:notesSz cx="7010400" cy="9296400"/>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00"/>
    <a:srgbClr val="FFFFFF"/>
    <a:srgbClr val="000000"/>
    <a:srgbClr val="666666"/>
    <a:srgbClr val="333333"/>
    <a:srgbClr val="CCFFFF"/>
    <a:srgbClr val="409A3C"/>
    <a:srgbClr val="144A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6" autoAdjust="0"/>
    <p:restoredTop sz="57194" autoAdjust="0"/>
  </p:normalViewPr>
  <p:slideViewPr>
    <p:cSldViewPr>
      <p:cViewPr varScale="1">
        <p:scale>
          <a:sx n="40" d="100"/>
          <a:sy n="40" d="100"/>
        </p:scale>
        <p:origin x="-1368" y="-114"/>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938" y="89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Marie%20Radford's%20Presentation%20Aug%208-10%202010%20(2).ppt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200" b="1" i="0" u="none" strike="noStrike" baseline="0">
                <a:solidFill>
                  <a:srgbClr val="000000"/>
                </a:solidFill>
                <a:latin typeface="Arial"/>
                <a:ea typeface="Arial"/>
                <a:cs typeface="Arial"/>
              </a:defRPr>
            </a:pPr>
            <a:r>
              <a:rPr lang="en-US"/>
              <a:t>"I am least intimidated by"</a:t>
            </a:r>
          </a:p>
        </c:rich>
      </c:tx>
      <c:layout>
        <c:manualLayout>
          <c:xMode val="edge"/>
          <c:yMode val="edge"/>
          <c:x val="0.24661275064194221"/>
          <c:y val="3.0092592592592591E-2"/>
        </c:manualLayout>
      </c:layout>
      <c:spPr>
        <a:noFill/>
        <a:ln w="25400">
          <a:noFill/>
        </a:ln>
      </c:spPr>
    </c:title>
    <c:plotArea>
      <c:layout>
        <c:manualLayout>
          <c:layoutTarget val="inner"/>
          <c:xMode val="edge"/>
          <c:yMode val="edge"/>
          <c:x val="8.4010951276347723E-2"/>
          <c:y val="0.21064862433228521"/>
          <c:w val="0.64634231869061065"/>
          <c:h val="0.62268659280642569"/>
        </c:manualLayout>
      </c:layout>
      <c:barChart>
        <c:barDir val="col"/>
        <c:grouping val="clustered"/>
        <c:ser>
          <c:idx val="0"/>
          <c:order val="0"/>
          <c:tx>
            <c:strRef>
              <c:f>'[Worksheet in Marie Radford''s Presentation Aug 8-10 2010 (2).pptx]Sheet11'!$D$13</c:f>
              <c:strCache>
                <c:ptCount val="1"/>
                <c:pt idx="0">
                  <c:v>Millennial VRS Users</c:v>
                </c:pt>
              </c:strCache>
            </c:strRef>
          </c:tx>
          <c:spPr>
            <a:solidFill>
              <a:srgbClr val="CC99FF"/>
            </a:solidFill>
            <a:ln w="12700">
              <a:solidFill>
                <a:srgbClr val="000000"/>
              </a:solidFill>
              <a:prstDash val="solid"/>
            </a:ln>
          </c:spPr>
          <c:dLbls>
            <c:dLbl>
              <c:idx val="0"/>
              <c:layout>
                <c:manualLayout>
                  <c:x val="3.220651683795366E-3"/>
                  <c:y val="8.8721500897912357E-3"/>
                </c:manualLayout>
              </c:layout>
              <c:tx>
                <c:rich>
                  <a:bodyPr/>
                  <a:lstStyle/>
                  <a:p>
                    <a:pPr>
                      <a:defRPr sz="1150" b="1" i="0" u="none" strike="noStrike" baseline="0">
                        <a:solidFill>
                          <a:srgbClr val="000000"/>
                        </a:solidFill>
                        <a:latin typeface="Arial"/>
                        <a:ea typeface="Arial"/>
                        <a:cs typeface="Arial"/>
                      </a:defRPr>
                    </a:pPr>
                    <a:r>
                      <a:rPr lang="en-US" dirty="0" smtClean="0"/>
                      <a:t>76%</a:t>
                    </a:r>
                    <a:endParaRPr lang="en-US" dirty="0"/>
                  </a:p>
                </c:rich>
              </c:tx>
              <c:spPr>
                <a:noFill/>
                <a:ln w="25400">
                  <a:noFill/>
                </a:ln>
              </c:spPr>
              <c:dLblPos val="outEnd"/>
            </c:dLbl>
            <c:dLbl>
              <c:idx val="1"/>
              <c:layout>
                <c:manualLayout>
                  <c:x val="-1.5852956466906379E-3"/>
                  <c:y val="6.0800661633058518E-3"/>
                </c:manualLayout>
              </c:layout>
              <c:tx>
                <c:rich>
                  <a:bodyPr/>
                  <a:lstStyle/>
                  <a:p>
                    <a:r>
                      <a:rPr lang="en-US"/>
                      <a:t>14%</a:t>
                    </a:r>
                  </a:p>
                </c:rich>
              </c:tx>
              <c:dLblPos val="outEnd"/>
              <c:showVal val="1"/>
            </c:dLbl>
            <c:dLbl>
              <c:idx val="2"/>
              <c:layout/>
              <c:tx>
                <c:rich>
                  <a:bodyPr/>
                  <a:lstStyle/>
                  <a:p>
                    <a:pPr>
                      <a:defRPr sz="1150" b="1" i="0" u="none" strike="noStrike" baseline="0">
                        <a:solidFill>
                          <a:srgbClr val="000000"/>
                        </a:solidFill>
                        <a:latin typeface="Arial"/>
                        <a:ea typeface="Arial"/>
                        <a:cs typeface="Arial"/>
                      </a:defRPr>
                    </a:pPr>
                    <a:r>
                      <a:rPr lang="en-US" dirty="0" smtClean="0"/>
                      <a:t>4%</a:t>
                    </a:r>
                    <a:endParaRPr lang="en-US" dirty="0"/>
                  </a:p>
                </c:rich>
              </c:tx>
              <c:spPr>
                <a:noFill/>
                <a:ln w="25400">
                  <a:noFill/>
                </a:ln>
              </c:spPr>
              <c:dLblPos val="outEnd"/>
            </c:dLbl>
            <c:dLbl>
              <c:idx val="3"/>
              <c:layout>
                <c:manualLayout>
                  <c:x val="-4.7079251279383014E-3"/>
                  <c:y val="1.3490910202301141E-2"/>
                </c:manualLayout>
              </c:layout>
              <c:tx>
                <c:rich>
                  <a:bodyPr/>
                  <a:lstStyle/>
                  <a:p>
                    <a:pPr>
                      <a:defRPr sz="1150" b="1" i="0" u="none" strike="noStrike" baseline="0">
                        <a:solidFill>
                          <a:srgbClr val="000000"/>
                        </a:solidFill>
                        <a:latin typeface="Arial"/>
                        <a:ea typeface="Arial"/>
                        <a:cs typeface="Arial"/>
                      </a:defRPr>
                    </a:pPr>
                    <a:r>
                      <a:rPr lang="en-US" dirty="0"/>
                      <a:t>6%</a:t>
                    </a:r>
                  </a:p>
                </c:rich>
              </c:tx>
              <c:spPr>
                <a:noFill/>
                <a:ln w="25400">
                  <a:noFill/>
                </a:ln>
              </c:spPr>
              <c:dLblPos val="outEnd"/>
            </c:dLbl>
            <c:dLbl>
              <c:idx val="4"/>
              <c:layout/>
              <c:tx>
                <c:rich>
                  <a:bodyPr/>
                  <a:lstStyle/>
                  <a:p>
                    <a:pPr>
                      <a:defRPr sz="1150" b="1" i="0" u="none" strike="noStrike" baseline="0">
                        <a:solidFill>
                          <a:srgbClr val="000000"/>
                        </a:solidFill>
                        <a:latin typeface="Arial"/>
                        <a:ea typeface="Arial"/>
                        <a:cs typeface="Arial"/>
                      </a:defRPr>
                    </a:pPr>
                    <a:r>
                      <a:rPr lang="en-US"/>
                      <a:t>0%</a:t>
                    </a:r>
                  </a:p>
                </c:rich>
              </c:tx>
              <c:spPr>
                <a:noFill/>
                <a:ln w="25400">
                  <a:noFill/>
                </a:ln>
              </c:spPr>
              <c:dLblPos val="inBase"/>
            </c:dLbl>
            <c:numFmt formatCode="General" sourceLinked="0"/>
            <c:spPr>
              <a:noFill/>
              <a:ln w="25400">
                <a:noFill/>
              </a:ln>
            </c:spPr>
            <c:txPr>
              <a:bodyPr/>
              <a:lstStyle/>
              <a:p>
                <a:pPr>
                  <a:defRPr sz="1150" b="1" i="0" u="none" strike="noStrike" baseline="0">
                    <a:solidFill>
                      <a:srgbClr val="000000"/>
                    </a:solidFill>
                    <a:latin typeface="Arial"/>
                    <a:ea typeface="Arial"/>
                    <a:cs typeface="Arial"/>
                  </a:defRPr>
                </a:pPr>
                <a:endParaRPr lang="en-US"/>
              </a:p>
            </c:txPr>
            <c:showVal val="1"/>
          </c:dLbls>
          <c:cat>
            <c:strRef>
              <c:f>'[Worksheet in Marie Radford''s Presentation Aug 8-10 2010 (2).pptx]Sheet11'!$C$14:$C$18</c:f>
              <c:strCache>
                <c:ptCount val="5"/>
                <c:pt idx="0">
                  <c:v>Chat</c:v>
                </c:pt>
                <c:pt idx="1">
                  <c:v>Email</c:v>
                </c:pt>
                <c:pt idx="2">
                  <c:v>FtF</c:v>
                </c:pt>
                <c:pt idx="3">
                  <c:v>Text</c:v>
                </c:pt>
                <c:pt idx="4">
                  <c:v>Phone</c:v>
                </c:pt>
              </c:strCache>
            </c:strRef>
          </c:cat>
          <c:val>
            <c:numRef>
              <c:f>'[Worksheet in Marie Radford''s Presentation Aug 8-10 2010 (2).pptx]Sheet11'!$D$14:$D$18</c:f>
              <c:numCache>
                <c:formatCode>General</c:formatCode>
                <c:ptCount val="5"/>
                <c:pt idx="0">
                  <c:v>76</c:v>
                </c:pt>
                <c:pt idx="1">
                  <c:v>14</c:v>
                </c:pt>
                <c:pt idx="2">
                  <c:v>4</c:v>
                </c:pt>
                <c:pt idx="3">
                  <c:v>6</c:v>
                </c:pt>
                <c:pt idx="4">
                  <c:v>0</c:v>
                </c:pt>
              </c:numCache>
            </c:numRef>
          </c:val>
        </c:ser>
        <c:ser>
          <c:idx val="1"/>
          <c:order val="1"/>
          <c:tx>
            <c:strRef>
              <c:f>'[Worksheet in Marie Radford''s Presentation Aug 8-10 2010 (2).pptx]Sheet11'!$E$13</c:f>
              <c:strCache>
                <c:ptCount val="1"/>
                <c:pt idx="0">
                  <c:v>Adult VRS Users</c:v>
                </c:pt>
              </c:strCache>
            </c:strRef>
          </c:tx>
          <c:spPr>
            <a:solidFill>
              <a:srgbClr val="FF9900"/>
            </a:solidFill>
            <a:ln w="12700">
              <a:solidFill>
                <a:srgbClr val="000000"/>
              </a:solidFill>
              <a:prstDash val="solid"/>
            </a:ln>
          </c:spPr>
          <c:dLbls>
            <c:dLbl>
              <c:idx val="0"/>
              <c:layout/>
              <c:tx>
                <c:rich>
                  <a:bodyPr/>
                  <a:lstStyle/>
                  <a:p>
                    <a:r>
                      <a:rPr lang="en-US" dirty="0" smtClean="0"/>
                      <a:t>47%</a:t>
                    </a:r>
                    <a:endParaRPr lang="en-US" dirty="0"/>
                  </a:p>
                </c:rich>
              </c:tx>
              <c:dLblPos val="outEnd"/>
            </c:dLbl>
            <c:dLbl>
              <c:idx val="1"/>
              <c:layout/>
              <c:tx>
                <c:rich>
                  <a:bodyPr/>
                  <a:lstStyle/>
                  <a:p>
                    <a:r>
                      <a:rPr lang="en-US" dirty="0" smtClean="0"/>
                      <a:t>33%</a:t>
                    </a:r>
                    <a:endParaRPr lang="en-US" dirty="0"/>
                  </a:p>
                </c:rich>
              </c:tx>
              <c:dLblPos val="outEnd"/>
            </c:dLbl>
            <c:dLbl>
              <c:idx val="2"/>
              <c:layout/>
              <c:tx>
                <c:rich>
                  <a:bodyPr/>
                  <a:lstStyle/>
                  <a:p>
                    <a:r>
                      <a:rPr lang="en-US" dirty="0" smtClean="0"/>
                      <a:t>16%</a:t>
                    </a:r>
                    <a:endParaRPr lang="en-US" dirty="0"/>
                  </a:p>
                </c:rich>
              </c:tx>
              <c:dLblPos val="outEnd"/>
            </c:dLbl>
            <c:dLbl>
              <c:idx val="3"/>
              <c:layout/>
              <c:tx>
                <c:rich>
                  <a:bodyPr/>
                  <a:lstStyle/>
                  <a:p>
                    <a:r>
                      <a:rPr lang="en-US" smtClean="0"/>
                      <a:t>0%</a:t>
                    </a:r>
                    <a:endParaRPr lang="en-US"/>
                  </a:p>
                </c:rich>
              </c:tx>
              <c:dLblPos val="outEnd"/>
              <c:showVal val="1"/>
            </c:dLbl>
            <c:dLbl>
              <c:idx val="4"/>
              <c:layout/>
              <c:tx>
                <c:rich>
                  <a:bodyPr/>
                  <a:lstStyle/>
                  <a:p>
                    <a:r>
                      <a:rPr lang="en-US" dirty="0" smtClean="0"/>
                      <a:t>5%</a:t>
                    </a:r>
                    <a:endParaRPr lang="en-US" dirty="0"/>
                  </a:p>
                </c:rich>
              </c:tx>
              <c:dLblPos val="outEnd"/>
            </c:dLbl>
            <c:spPr>
              <a:noFill/>
              <a:ln w="25400">
                <a:noFill/>
              </a:ln>
            </c:spPr>
            <c:txPr>
              <a:bodyPr/>
              <a:lstStyle/>
              <a:p>
                <a:pPr>
                  <a:defRPr sz="1150" b="1" i="0" u="none" strike="noStrike" baseline="0">
                    <a:solidFill>
                      <a:srgbClr val="000000"/>
                    </a:solidFill>
                    <a:latin typeface="Arial"/>
                    <a:ea typeface="Arial"/>
                    <a:cs typeface="Arial"/>
                  </a:defRPr>
                </a:pPr>
                <a:endParaRPr lang="en-US"/>
              </a:p>
            </c:txPr>
            <c:dLblPos val="outEnd"/>
            <c:showVal val="1"/>
          </c:dLbls>
          <c:cat>
            <c:strRef>
              <c:f>'[Worksheet in Marie Radford''s Presentation Aug 8-10 2010 (2).pptx]Sheet11'!$C$14:$C$18</c:f>
              <c:strCache>
                <c:ptCount val="5"/>
                <c:pt idx="0">
                  <c:v>Chat</c:v>
                </c:pt>
                <c:pt idx="1">
                  <c:v>Email</c:v>
                </c:pt>
                <c:pt idx="2">
                  <c:v>FtF</c:v>
                </c:pt>
                <c:pt idx="3">
                  <c:v>Text</c:v>
                </c:pt>
                <c:pt idx="4">
                  <c:v>Phone</c:v>
                </c:pt>
              </c:strCache>
            </c:strRef>
          </c:cat>
          <c:val>
            <c:numRef>
              <c:f>'[Worksheet in Marie Radford''s Presentation Aug 8-10 2010 (2).pptx]Sheet11'!$E$14:$E$18</c:f>
              <c:numCache>
                <c:formatCode>General</c:formatCode>
                <c:ptCount val="5"/>
                <c:pt idx="0">
                  <c:v>47</c:v>
                </c:pt>
                <c:pt idx="1">
                  <c:v>33</c:v>
                </c:pt>
                <c:pt idx="2">
                  <c:v>16</c:v>
                </c:pt>
                <c:pt idx="3">
                  <c:v>0</c:v>
                </c:pt>
                <c:pt idx="4">
                  <c:v>5</c:v>
                </c:pt>
              </c:numCache>
            </c:numRef>
          </c:val>
        </c:ser>
        <c:dLbls>
          <c:showVal val="1"/>
        </c:dLbls>
        <c:gapWidth val="70"/>
        <c:axId val="94549120"/>
        <c:axId val="94551424"/>
      </c:barChart>
      <c:catAx>
        <c:axId val="94549120"/>
        <c:scaling>
          <c:orientation val="minMax"/>
        </c:scaling>
        <c:axPos val="b"/>
        <c:numFmt formatCode="General" sourceLinked="1"/>
        <c:tickLblPos val="nextTo"/>
        <c:spPr>
          <a:ln w="3175">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94551424"/>
        <c:crosses val="autoZero"/>
        <c:auto val="1"/>
        <c:lblAlgn val="ctr"/>
        <c:lblOffset val="100"/>
        <c:tickLblSkip val="1"/>
        <c:tickMarkSkip val="1"/>
      </c:catAx>
      <c:valAx>
        <c:axId val="94551424"/>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94549120"/>
        <c:crosses val="autoZero"/>
        <c:crossBetween val="between"/>
      </c:valAx>
      <c:spPr>
        <a:solidFill>
          <a:srgbClr val="99CCFF"/>
        </a:solidFill>
        <a:ln w="12700">
          <a:solidFill>
            <a:srgbClr val="808080"/>
          </a:solidFill>
          <a:prstDash val="solid"/>
        </a:ln>
      </c:spPr>
    </c:plotArea>
    <c:legend>
      <c:legendPos val="r"/>
      <c:layout>
        <c:manualLayout>
          <c:xMode val="edge"/>
          <c:yMode val="edge"/>
          <c:x val="0.73712836708419693"/>
          <c:y val="0.33101924759405155"/>
          <c:w val="0.25609784549289061"/>
          <c:h val="0.33333406240886637"/>
        </c:manualLayout>
      </c:layout>
      <c:spPr>
        <a:solidFill>
          <a:srgbClr val="FFFFFF"/>
        </a:solidFill>
        <a:ln w="25400">
          <a:noFill/>
        </a:ln>
      </c:spPr>
      <c:txPr>
        <a:bodyPr/>
        <a:lstStyle/>
        <a:p>
          <a:pPr>
            <a:defRPr sz="1840" b="1"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115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lnSpc>
                <a:spcPct val="100000"/>
              </a:lnSpc>
              <a:spcBef>
                <a:spcPct val="0"/>
              </a:spcBef>
              <a:defRPr sz="1000" b="0">
                <a:solidFill>
                  <a:schemeClr val="tx1"/>
                </a:solidFill>
              </a:defRPr>
            </a:lvl1pPr>
          </a:lstStyle>
          <a:p>
            <a:fld id="{B61CA732-4937-46A3-9ACB-E5570B5084B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62125" y="733425"/>
            <a:ext cx="3482975" cy="261143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040" y="3633021"/>
            <a:ext cx="5608320" cy="496614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lnSpc>
                <a:spcPct val="100000"/>
              </a:lnSpc>
              <a:spcBef>
                <a:spcPct val="0"/>
              </a:spcBef>
              <a:defRPr sz="1000" b="0">
                <a:solidFill>
                  <a:schemeClr val="tx1"/>
                </a:solidFill>
              </a:defRPr>
            </a:lvl1pPr>
          </a:lstStyle>
          <a:p>
            <a:fld id="{98E9A4DE-94CC-4C1A-8AC6-6F98ED6A557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jisc.ac.uk/publications/reports/2010/digitalinformationseekers.aspx"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jisc.ac.uk/media/documents/publications/reports/2010/digitalinformationseekerreport.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p:txBody>
          <a:bodyPr>
            <a:normAutofit/>
          </a:bodyPr>
          <a:lstStyle/>
          <a:p>
            <a:r>
              <a:rPr lang="en-US" dirty="0" smtClean="0"/>
              <a:t>Note: An earlier and much</a:t>
            </a:r>
            <a:r>
              <a:rPr lang="en-US" baseline="0" dirty="0" smtClean="0"/>
              <a:t> shorter version of this presentation was given at LIDA, 2010 conference.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latin typeface="Trebuchet MS" pitchFamily="34" charset="0"/>
                <a:ea typeface="+mn-ea"/>
                <a:cs typeface="+mn-cs"/>
              </a:rPr>
              <a:t>Radford, M. L. </a:t>
            </a:r>
            <a:r>
              <a:rPr lang="en-US" sz="1800" i="1" kern="1200" dirty="0" smtClean="0">
                <a:solidFill>
                  <a:schemeClr val="tx1"/>
                </a:solidFill>
                <a:latin typeface="Trebuchet MS" pitchFamily="34" charset="0"/>
                <a:ea typeface="+mn-ea"/>
                <a:cs typeface="+mn-cs"/>
              </a:rPr>
              <a:t> </a:t>
            </a:r>
            <a:r>
              <a:rPr lang="en-US" sz="1800" kern="1200" dirty="0" smtClean="0">
                <a:solidFill>
                  <a:schemeClr val="tx1"/>
                </a:solidFill>
                <a:latin typeface="Trebuchet MS" pitchFamily="34" charset="0"/>
                <a:ea typeface="+mn-ea"/>
                <a:cs typeface="+mn-cs"/>
              </a:rPr>
              <a:t>&amp;</a:t>
            </a:r>
            <a:r>
              <a:rPr lang="en-US" sz="1800" i="1" kern="1200" dirty="0" smtClean="0">
                <a:solidFill>
                  <a:schemeClr val="tx1"/>
                </a:solidFill>
                <a:latin typeface="Trebuchet MS" pitchFamily="34" charset="0"/>
                <a:ea typeface="+mn-ea"/>
                <a:cs typeface="+mn-cs"/>
              </a:rPr>
              <a:t> </a:t>
            </a:r>
            <a:r>
              <a:rPr lang="en-US" sz="1800" kern="1200" dirty="0" err="1" smtClean="0">
                <a:solidFill>
                  <a:schemeClr val="tx1"/>
                </a:solidFill>
                <a:latin typeface="Trebuchet MS" pitchFamily="34" charset="0"/>
                <a:ea typeface="+mn-ea"/>
                <a:cs typeface="+mn-cs"/>
              </a:rPr>
              <a:t>Connaway</a:t>
            </a:r>
            <a:r>
              <a:rPr lang="en-US" sz="1800" kern="1200" dirty="0" smtClean="0">
                <a:solidFill>
                  <a:schemeClr val="tx1"/>
                </a:solidFill>
                <a:latin typeface="Trebuchet MS" pitchFamily="34" charset="0"/>
                <a:ea typeface="+mn-ea"/>
                <a:cs typeface="+mn-cs"/>
              </a:rPr>
              <a:t>, L. S. (2010). </a:t>
            </a:r>
            <a:r>
              <a:rPr lang="en-US" sz="1800" i="1" kern="1200" dirty="0" smtClean="0">
                <a:solidFill>
                  <a:schemeClr val="tx1"/>
                </a:solidFill>
                <a:latin typeface="Trebuchet MS" pitchFamily="34" charset="0"/>
                <a:ea typeface="+mn-ea"/>
                <a:cs typeface="+mn-cs"/>
              </a:rPr>
              <a:t>Digital natives meet digital libraries: Discovering their behaviors and preferences for information seeking</a:t>
            </a:r>
            <a:r>
              <a:rPr lang="en-US" sz="1800" kern="1200" dirty="0" smtClean="0">
                <a:solidFill>
                  <a:schemeClr val="tx1"/>
                </a:solidFill>
                <a:latin typeface="Trebuchet MS" pitchFamily="34" charset="0"/>
                <a:ea typeface="+mn-ea"/>
                <a:cs typeface="+mn-cs"/>
              </a:rPr>
              <a:t> Libraries in the Digital Age (LIDA) 2010, </a:t>
            </a:r>
            <a:r>
              <a:rPr lang="en-US" sz="1800" kern="1200" dirty="0" err="1" smtClean="0">
                <a:solidFill>
                  <a:schemeClr val="tx1"/>
                </a:solidFill>
                <a:latin typeface="Trebuchet MS" pitchFamily="34" charset="0"/>
                <a:ea typeface="+mn-ea"/>
                <a:cs typeface="+mn-cs"/>
              </a:rPr>
              <a:t>Zadar</a:t>
            </a:r>
            <a:r>
              <a:rPr lang="en-US" sz="1800" kern="1200" dirty="0" smtClean="0">
                <a:solidFill>
                  <a:schemeClr val="tx1"/>
                </a:solidFill>
                <a:latin typeface="Trebuchet MS" pitchFamily="34" charset="0"/>
                <a:ea typeface="+mn-ea"/>
                <a:cs typeface="+mn-cs"/>
              </a:rPr>
              <a:t>, Croatia, May 24-28, 2010. [Available: http://web.ffos.hr/lida/datoteke/lida_2010_proceedings.pdf]</a:t>
            </a:r>
          </a:p>
          <a:p>
            <a:endParaRPr lang="en-US"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D3DAE1-F4F1-4426-908F-BAE9F7B7093B}" type="slidenum">
              <a:rPr lang="en-US" smtClean="0"/>
              <a:pPr fontAlgn="base">
                <a:spcBef>
                  <a:spcPct val="0"/>
                </a:spcBef>
                <a:spcAft>
                  <a:spcPct val="0"/>
                </a:spcAft>
                <a:defRPr/>
              </a:pPr>
              <a:t>10</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xfrm>
            <a:off x="305082" y="4415790"/>
            <a:ext cx="6323966" cy="4728898"/>
          </a:xfrm>
          <a:noFill/>
        </p:spPr>
        <p:txBody>
          <a:bodyPr wrap="square" numCol="1" anchor="t" anchorCtr="0" compatLnSpc="1">
            <a:prstTxWarp prst="textNoShape">
              <a:avLst/>
            </a:prstTxWarp>
          </a:bodyPr>
          <a:lstStyle/>
          <a:p>
            <a:pPr eaLnBrk="1" hangingPunct="1">
              <a:spcBef>
                <a:spcPct val="0"/>
              </a:spcBef>
            </a:pPr>
            <a:r>
              <a:rPr lang="en-US" sz="1400" b="1" dirty="0" smtClean="0"/>
              <a:t>“Would you recommend chat reference services to someone else?  Why or why not?”</a:t>
            </a:r>
          </a:p>
          <a:p>
            <a:pPr eaLnBrk="1" hangingPunct="1">
              <a:spcBef>
                <a:spcPct val="0"/>
              </a:spcBef>
            </a:pPr>
            <a:endParaRPr lang="en-US" sz="1400" b="1" dirty="0" smtClean="0"/>
          </a:p>
          <a:p>
            <a:pPr eaLnBrk="1" hangingPunct="1">
              <a:spcBef>
                <a:spcPct val="0"/>
              </a:spcBef>
            </a:pPr>
            <a:r>
              <a:rPr lang="en-US" sz="1400" b="1" dirty="0" smtClean="0"/>
              <a:t>“</a:t>
            </a:r>
            <a:r>
              <a:rPr lang="en-US" sz="1400" b="1" dirty="0" err="1" smtClean="0"/>
              <a:t>Definately</a:t>
            </a:r>
            <a:r>
              <a:rPr lang="en-US" sz="1400" b="1" dirty="0" smtClean="0"/>
              <a:t> - they're almost as good as asking the teacher herself/himself.” </a:t>
            </a:r>
            <a:r>
              <a:rPr lang="en-US" sz="1400" dirty="0" smtClean="0"/>
              <a:t>(UOS-51182)  Millennial</a:t>
            </a:r>
          </a:p>
          <a:p>
            <a:pPr eaLnBrk="1" hangingPunct="1">
              <a:spcBef>
                <a:spcPct val="0"/>
              </a:spcBef>
            </a:pPr>
            <a:endParaRPr lang="en-US" sz="1400" dirty="0" smtClean="0"/>
          </a:p>
          <a:p>
            <a:pPr eaLnBrk="1" hangingPunct="1">
              <a:spcBef>
                <a:spcPct val="0"/>
              </a:spcBef>
            </a:pPr>
            <a:r>
              <a:rPr lang="en-US" sz="1400" b="1" dirty="0" smtClean="0"/>
              <a:t>“I'd absolutely recommend this service to everyone.” </a:t>
            </a:r>
            <a:r>
              <a:rPr lang="en-US" sz="1400" dirty="0" smtClean="0"/>
              <a:t>(UOS-25984)  Millennial</a:t>
            </a:r>
          </a:p>
          <a:p>
            <a:pPr eaLnBrk="1" hangingPunct="1">
              <a:spcBef>
                <a:spcPct val="0"/>
              </a:spcBef>
            </a:pPr>
            <a:endParaRPr lang="en-US" sz="1400" dirty="0" smtClean="0"/>
          </a:p>
          <a:p>
            <a:pPr eaLnBrk="1" hangingPunct="1">
              <a:spcBef>
                <a:spcPct val="0"/>
              </a:spcBef>
            </a:pPr>
            <a:endParaRPr lang="en-US" b="1" dirty="0" smtClean="0"/>
          </a:p>
          <a:p>
            <a:pPr eaLnBrk="1" hangingPunct="1">
              <a:spcBef>
                <a:spcPct val="0"/>
              </a:spcBef>
            </a:pPr>
            <a:endParaRPr lang="en-US" b="1" dirty="0" smtClean="0"/>
          </a:p>
          <a:p>
            <a:pPr eaLnBrk="1" hangingPunct="1">
              <a:spcBef>
                <a:spcPct val="0"/>
              </a:spcBef>
            </a:pPr>
            <a:endParaRPr lang="en-US"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6D9357E5-FD94-491D-BC1D-2EF398498747}" type="slidenum">
              <a:rPr lang="en-US" sz="1200"/>
              <a:pPr algn="r"/>
              <a:t>11</a:t>
            </a:fld>
            <a:endParaRPr lang="en-US" sz="1200" dirty="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xfrm>
            <a:off x="228812" y="4415790"/>
            <a:ext cx="6476506" cy="4499716"/>
          </a:xfrm>
          <a:noFill/>
        </p:spPr>
        <p:txBody>
          <a:bodyPr wrap="square" numCol="1" anchor="t" anchorCtr="0" compatLnSpc="1">
            <a:prstTxWarp prst="textNoShape">
              <a:avLst/>
            </a:prstTxWarp>
          </a:bodyPr>
          <a:lstStyle/>
          <a:p>
            <a:pPr eaLnBrk="1" hangingPunct="1">
              <a:spcBef>
                <a:spcPct val="0"/>
              </a:spcBef>
            </a:pPr>
            <a:r>
              <a:rPr lang="en-US" b="1" u="sng" smtClean="0"/>
              <a:t>Unhelpful answers</a:t>
            </a:r>
          </a:p>
          <a:p>
            <a:pPr eaLnBrk="1" hangingPunct="1">
              <a:spcBef>
                <a:spcPct val="0"/>
              </a:spcBef>
            </a:pPr>
            <a:r>
              <a:rPr lang="en-US" b="1" smtClean="0"/>
              <a:t>"The librarian found the same results and webpages I found just by googling the item requested. The librarian basically accomplished what I had." </a:t>
            </a:r>
            <a:r>
              <a:rPr lang="en-US" smtClean="0"/>
              <a:t>(UOS-69642)</a:t>
            </a:r>
          </a:p>
          <a:p>
            <a:pPr eaLnBrk="1" hangingPunct="1">
              <a:spcBef>
                <a:spcPct val="0"/>
              </a:spcBef>
            </a:pPr>
            <a:r>
              <a:rPr lang="en-US" smtClean="0"/>
              <a:t>Age 15-18</a:t>
            </a:r>
          </a:p>
          <a:p>
            <a:pPr eaLnBrk="1" hangingPunct="1">
              <a:spcBef>
                <a:spcPct val="0"/>
              </a:spcBef>
            </a:pPr>
            <a:endParaRPr lang="en-US" smtClean="0"/>
          </a:p>
          <a:p>
            <a:pPr eaLnBrk="1" hangingPunct="1">
              <a:spcBef>
                <a:spcPct val="0"/>
              </a:spcBef>
            </a:pPr>
            <a:r>
              <a:rPr lang="en-US" b="1" u="sng" smtClean="0"/>
              <a:t>Non-subject specialists</a:t>
            </a:r>
          </a:p>
          <a:p>
            <a:pPr eaLnBrk="1" hangingPunct="1">
              <a:spcBef>
                <a:spcPct val="0"/>
              </a:spcBef>
            </a:pPr>
            <a:r>
              <a:rPr lang="en-US" b="1" smtClean="0"/>
              <a:t>“It was for a more complex project for biology.  </a:t>
            </a:r>
            <a:r>
              <a:rPr lang="en-US" smtClean="0"/>
              <a:t>I needed some information on restriction enzymes</a:t>
            </a:r>
            <a:r>
              <a:rPr lang="en-US" b="1" smtClean="0"/>
              <a:t> …I felt like the librarian did not understand my question, and could not completely help me with my research.” </a:t>
            </a:r>
            <a:r>
              <a:rPr lang="en-US" smtClean="0"/>
              <a:t>(UOS-18658)  Age 12-14</a:t>
            </a:r>
          </a:p>
          <a:p>
            <a:pPr eaLnBrk="1" hangingPunct="1">
              <a:spcBef>
                <a:spcPct val="0"/>
              </a:spcBef>
            </a:pPr>
            <a:endParaRPr lang="en-US" smtClean="0"/>
          </a:p>
          <a:p>
            <a:pPr eaLnBrk="1" hangingPunct="1">
              <a:spcBef>
                <a:spcPct val="0"/>
              </a:spcBef>
            </a:pPr>
            <a:r>
              <a:rPr lang="en-US" b="1" smtClean="0"/>
              <a:t>“I was looking for specific information about comparing two pieces of literature…The librarian has only read one of those pieces of literature, and was only slightly familiar with the other piece.”  (UOS-95403)  Age 15-18</a:t>
            </a:r>
          </a:p>
          <a:p>
            <a:pPr eaLnBrk="1" hangingPunct="1">
              <a:spcBef>
                <a:spcPct val="0"/>
              </a:spcBef>
            </a:pPr>
            <a:endParaRPr lang="en-US" b="1" smtClean="0"/>
          </a:p>
          <a:p>
            <a:pPr eaLnBrk="1" hangingPunct="1">
              <a:spcBef>
                <a:spcPct val="0"/>
              </a:spcBef>
            </a:pPr>
            <a:r>
              <a:rPr lang="en-US" b="1" u="sng" smtClean="0"/>
              <a:t>Slow Connections</a:t>
            </a:r>
          </a:p>
          <a:p>
            <a:pPr eaLnBrk="1" hangingPunct="1">
              <a:spcBef>
                <a:spcPct val="0"/>
              </a:spcBef>
            </a:pPr>
            <a:r>
              <a:rPr lang="en-US" b="1" smtClean="0"/>
              <a:t>“The librarian got disconnected, and when I got connnected to a new one, the connection was really slow, and then she got disconnected.” </a:t>
            </a:r>
            <a:r>
              <a:rPr lang="en-US" smtClean="0"/>
              <a:t>(UOS-85575) Age 19-28</a:t>
            </a:r>
          </a:p>
          <a:p>
            <a:pPr eaLnBrk="1" hangingPunct="1">
              <a:spcBef>
                <a:spcPct val="0"/>
              </a:spcBef>
            </a:pPr>
            <a:endParaRPr lang="en-US"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E021EF9C-B3E9-4A0D-AF96-DB3FED685421}" type="slidenum">
              <a:rPr lang="en-US" sz="1200"/>
              <a:pPr algn="r"/>
              <a:t>12</a:t>
            </a:fld>
            <a:endParaRPr lang="en-US" sz="1200"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xfrm>
            <a:off x="228812" y="4419018"/>
            <a:ext cx="6536549" cy="4648200"/>
          </a:xfrm>
          <a:noFill/>
        </p:spPr>
        <p:txBody>
          <a:bodyPr wrap="square" numCol="1" anchor="t" anchorCtr="0" compatLnSpc="1">
            <a:prstTxWarp prst="textNoShape">
              <a:avLst/>
            </a:prstTxWarp>
          </a:bodyPr>
          <a:lstStyle/>
          <a:p>
            <a:pPr eaLnBrk="1" hangingPunct="1">
              <a:spcBef>
                <a:spcPct val="0"/>
              </a:spcBef>
            </a:pPr>
            <a:r>
              <a:rPr lang="en-US" sz="1600" b="1" u="sng" dirty="0" smtClean="0"/>
              <a:t>Faster and easier software</a:t>
            </a:r>
          </a:p>
          <a:p>
            <a:pPr eaLnBrk="1" hangingPunct="1">
              <a:spcBef>
                <a:spcPct val="0"/>
              </a:spcBef>
            </a:pPr>
            <a:r>
              <a:rPr lang="en-US" sz="1600" b="1" dirty="0" smtClean="0"/>
              <a:t>“I would love it if you fixed up the software so that there would not be as many technical difficulties as I usually get.” </a:t>
            </a:r>
            <a:r>
              <a:rPr lang="en-US" sz="1600" dirty="0" smtClean="0"/>
              <a:t>(UOS-22916)  Millennial</a:t>
            </a:r>
          </a:p>
          <a:p>
            <a:pPr eaLnBrk="1" hangingPunct="1">
              <a:spcBef>
                <a:spcPct val="0"/>
              </a:spcBef>
            </a:pPr>
            <a:endParaRPr lang="en-US" sz="1600" dirty="0" smtClean="0"/>
          </a:p>
          <a:p>
            <a:pPr eaLnBrk="1" hangingPunct="1">
              <a:spcBef>
                <a:spcPct val="0"/>
              </a:spcBef>
            </a:pPr>
            <a:r>
              <a:rPr lang="en-US" sz="1600" b="1" dirty="0" smtClean="0"/>
              <a:t>“Please make the chat references more stable and faster.” </a:t>
            </a:r>
            <a:r>
              <a:rPr lang="en-US" sz="1600" dirty="0" smtClean="0"/>
              <a:t>(UOS-96361) Millennial</a:t>
            </a:r>
          </a:p>
          <a:p>
            <a:pPr eaLnBrk="1" hangingPunct="1">
              <a:spcBef>
                <a:spcPct val="0"/>
              </a:spcBef>
            </a:pPr>
            <a:endParaRPr lang="en-US" sz="1600" dirty="0" smtClean="0"/>
          </a:p>
          <a:p>
            <a:pPr eaLnBrk="1" hangingPunct="1">
              <a:spcBef>
                <a:spcPct val="0"/>
              </a:spcBef>
            </a:pPr>
            <a:r>
              <a:rPr lang="en-US" sz="1600" b="1" u="sng" dirty="0" smtClean="0"/>
              <a:t>More experienced and tech-</a:t>
            </a:r>
            <a:r>
              <a:rPr lang="en-US" sz="1600" b="1" u="sng" dirty="0" err="1" smtClean="0"/>
              <a:t>savy</a:t>
            </a:r>
            <a:r>
              <a:rPr lang="en-US" sz="1600" b="1" u="sng" dirty="0" smtClean="0"/>
              <a:t> librarians</a:t>
            </a:r>
          </a:p>
          <a:p>
            <a:pPr eaLnBrk="1" hangingPunct="1">
              <a:spcBef>
                <a:spcPct val="0"/>
              </a:spcBef>
            </a:pPr>
            <a:r>
              <a:rPr lang="en-US" sz="1600" b="1" dirty="0" smtClean="0"/>
              <a:t>"</a:t>
            </a:r>
            <a:r>
              <a:rPr lang="en-US" sz="1600" dirty="0" smtClean="0"/>
              <a:t>It was late at night and  I was trying to download an </a:t>
            </a:r>
            <a:r>
              <a:rPr lang="en-US" sz="1600" dirty="0" err="1" smtClean="0"/>
              <a:t>ebook</a:t>
            </a:r>
            <a:r>
              <a:rPr lang="en-US" sz="1600" dirty="0" smtClean="0"/>
              <a:t>, but was not permitted to by the website. I was left still unable to view the books, and</a:t>
            </a:r>
            <a:r>
              <a:rPr lang="en-US" sz="1600" b="1" dirty="0" smtClean="0"/>
              <a:t> I did not </a:t>
            </a:r>
            <a:r>
              <a:rPr lang="en-US" sz="1600" b="1" dirty="0" err="1" smtClean="0"/>
              <a:t>recieve</a:t>
            </a:r>
            <a:r>
              <a:rPr lang="en-US" sz="1600" b="1" dirty="0" smtClean="0"/>
              <a:t> an answer </a:t>
            </a:r>
            <a:r>
              <a:rPr lang="en-US" sz="1600" b="1" dirty="0" err="1" smtClean="0"/>
              <a:t>becasue</a:t>
            </a:r>
            <a:r>
              <a:rPr lang="en-US" sz="1600" b="1" dirty="0" smtClean="0"/>
              <a:t> the night librarians apparently are not trained to the extent of the daytime librarians." </a:t>
            </a:r>
            <a:r>
              <a:rPr lang="en-US" sz="1600" dirty="0" smtClean="0"/>
              <a:t>(UOS-91166)  Age 19-28</a:t>
            </a:r>
          </a:p>
          <a:p>
            <a:pPr eaLnBrk="1" hangingPunct="1">
              <a:spcBef>
                <a:spcPct val="0"/>
              </a:spcBef>
            </a:pPr>
            <a:endParaRPr lang="en-US" sz="1600" dirty="0" smtClean="0"/>
          </a:p>
          <a:p>
            <a:pPr eaLnBrk="1" hangingPunct="1">
              <a:spcBef>
                <a:spcPct val="0"/>
              </a:spcBef>
            </a:pPr>
            <a:r>
              <a:rPr lang="en-US" sz="1600" b="1" dirty="0" smtClean="0"/>
              <a:t>“I would like it if in the future the chat references provided more intelligent </a:t>
            </a:r>
            <a:r>
              <a:rPr lang="en-US" sz="1600" b="1" dirty="0" err="1" smtClean="0"/>
              <a:t>experiecned</a:t>
            </a:r>
            <a:r>
              <a:rPr lang="en-US" sz="1600" b="1" dirty="0" smtClean="0"/>
              <a:t> librarians.  </a:t>
            </a:r>
            <a:r>
              <a:rPr lang="en-US" sz="1600" dirty="0" smtClean="0"/>
              <a:t>Some of them can't find answers when you ask for them</a:t>
            </a:r>
            <a:r>
              <a:rPr lang="en-US" sz="1600" b="1" dirty="0" smtClean="0"/>
              <a:t>.” </a:t>
            </a:r>
            <a:r>
              <a:rPr lang="en-US" sz="1600" dirty="0" smtClean="0"/>
              <a:t>(UOS-91507)  Millennial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D5074C-9DEF-43DE-8465-BC8C60D66DAF}" type="slidenum">
              <a:rPr lang="en-US" smtClean="0"/>
              <a:pPr fontAlgn="base">
                <a:spcBef>
                  <a:spcPct val="0"/>
                </a:spcBef>
                <a:spcAft>
                  <a:spcPct val="0"/>
                </a:spcAft>
                <a:defRPr/>
              </a:pPr>
              <a:t>13</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xfrm>
            <a:off x="533895" y="4415790"/>
            <a:ext cx="6018882" cy="4728898"/>
          </a:xfrm>
          <a:noFill/>
        </p:spPr>
        <p:txBody>
          <a:bodyPr wrap="square" numCol="1" anchor="t" anchorCtr="0" compatLnSpc="1">
            <a:prstTxWarp prst="textNoShape">
              <a:avLst/>
            </a:prstTxWarp>
          </a:bodyPr>
          <a:lstStyle/>
          <a:p>
            <a:pPr eaLnBrk="1" hangingPunct="1">
              <a:spcBef>
                <a:spcPct val="0"/>
              </a:spcBef>
            </a:pPr>
            <a:r>
              <a:rPr lang="en-US" sz="1600" b="1" u="sng" dirty="0" smtClean="0"/>
              <a:t>No knowledge that it was available</a:t>
            </a:r>
          </a:p>
          <a:p>
            <a:pPr eaLnBrk="1" hangingPunct="1">
              <a:spcBef>
                <a:spcPct val="0"/>
              </a:spcBef>
            </a:pPr>
            <a:r>
              <a:rPr lang="en-US" sz="1600" b="1" dirty="0" smtClean="0"/>
              <a:t>“</a:t>
            </a:r>
            <a:r>
              <a:rPr lang="en-US" sz="1600" dirty="0" smtClean="0"/>
              <a:t>The knowledge that they exist.</a:t>
            </a:r>
            <a:r>
              <a:rPr lang="en-US" sz="1600" b="1" dirty="0" smtClean="0"/>
              <a:t> I had no idea they existed until I took this survey.” </a:t>
            </a:r>
            <a:r>
              <a:rPr lang="en-US" sz="1600" dirty="0" smtClean="0"/>
              <a:t>(NOS-30765)  Millennial</a:t>
            </a:r>
          </a:p>
          <a:p>
            <a:pPr eaLnBrk="1" hangingPunct="1">
              <a:spcBef>
                <a:spcPct val="0"/>
              </a:spcBef>
            </a:pPr>
            <a:endParaRPr lang="en-US" sz="1600" dirty="0" smtClean="0"/>
          </a:p>
          <a:p>
            <a:pPr eaLnBrk="1" hangingPunct="1">
              <a:spcBef>
                <a:spcPct val="0"/>
              </a:spcBef>
            </a:pPr>
            <a:r>
              <a:rPr lang="en-US" sz="1600" b="1" dirty="0" smtClean="0"/>
              <a:t>“I feel like my grammar school library education, which consisted primarily of the organization of the </a:t>
            </a:r>
            <a:r>
              <a:rPr lang="en-US" sz="1600" b="1" dirty="0" err="1" smtClean="0"/>
              <a:t>dewey</a:t>
            </a:r>
            <a:r>
              <a:rPr lang="en-US" sz="1600" b="1" dirty="0" smtClean="0"/>
              <a:t> decimal system (which is now obsolete, right?) failed me miserably. I feel like there are many library services out there I don't know about or know how to use well.” </a:t>
            </a:r>
            <a:r>
              <a:rPr lang="en-US" sz="1600" dirty="0" smtClean="0"/>
              <a:t>(NOS-16378)  Millennial</a:t>
            </a:r>
          </a:p>
          <a:p>
            <a:pPr eaLnBrk="1" hangingPunct="1">
              <a:spcBef>
                <a:spcPct val="0"/>
              </a:spcBef>
            </a:pPr>
            <a:endParaRPr lang="en-US" sz="1600" dirty="0" smtClean="0"/>
          </a:p>
          <a:p>
            <a:pPr eaLnBrk="1" hangingPunct="1">
              <a:spcBef>
                <a:spcPct val="0"/>
              </a:spcBef>
            </a:pPr>
            <a:r>
              <a:rPr lang="en-US" sz="1600" b="1" u="sng" dirty="0" smtClean="0"/>
              <a:t>Beliefs that the librarian could not help them</a:t>
            </a:r>
          </a:p>
          <a:p>
            <a:pPr eaLnBrk="1" hangingPunct="1">
              <a:spcBef>
                <a:spcPct val="0"/>
              </a:spcBef>
            </a:pPr>
            <a:r>
              <a:rPr lang="en-US" sz="1600" b="1" dirty="0" smtClean="0"/>
              <a:t>“</a:t>
            </a:r>
            <a:r>
              <a:rPr lang="en-US" sz="1600" dirty="0" smtClean="0"/>
              <a:t>I've never used this type of service and never knew it was available -- that's probably why I never tried it.</a:t>
            </a:r>
            <a:r>
              <a:rPr lang="en-US" sz="1600" b="1" dirty="0" smtClean="0"/>
              <a:t>  Also, in my everyday life I don't run </a:t>
            </a:r>
            <a:r>
              <a:rPr lang="en-US" sz="1600" b="1" dirty="0" err="1" smtClean="0"/>
              <a:t>accross</a:t>
            </a:r>
            <a:r>
              <a:rPr lang="en-US" sz="1600" b="1" dirty="0" smtClean="0"/>
              <a:t> the need to research something in depth (the internet usually has enough information) so I don't really have a need to chat with someone for reference help.” </a:t>
            </a:r>
            <a:r>
              <a:rPr lang="en-US" sz="1600" dirty="0" smtClean="0"/>
              <a:t>(NOS-35191)  Millennial</a:t>
            </a:r>
          </a:p>
          <a:p>
            <a:pPr eaLnBrk="1" hangingPunct="1">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762125" y="733425"/>
            <a:ext cx="3482975" cy="2611438"/>
          </a:xfrm>
          <a:ln/>
        </p:spPr>
      </p:sp>
      <p:sp>
        <p:nvSpPr>
          <p:cNvPr id="77827" name="Notes Placeholder 2"/>
          <p:cNvSpPr>
            <a:spLocks noGrp="1"/>
          </p:cNvSpPr>
          <p:nvPr>
            <p:ph type="body" idx="1"/>
          </p:nvPr>
        </p:nvSpPr>
        <p:spPr>
          <a:noFill/>
          <a:ln/>
        </p:spPr>
        <p:txBody>
          <a:bodyPr/>
          <a:lstStyle/>
          <a:p>
            <a:endParaRPr lang="en-US" sz="1000" baseline="0" dirty="0" smtClean="0">
              <a:latin typeface="Arial" pitchFamily="34" charset="0"/>
            </a:endParaRPr>
          </a:p>
          <a:p>
            <a:r>
              <a:rPr lang="en-US" sz="1000" dirty="0" smtClean="0">
                <a:latin typeface="Arial" pitchFamily="34" charset="0"/>
              </a:rPr>
              <a:t>When VRS non-users asked about their preferences 81% (N=50) of adults and 71% (N=87) of </a:t>
            </a:r>
            <a:r>
              <a:rPr lang="en-US" sz="1000" dirty="0" err="1" smtClean="0">
                <a:latin typeface="Arial" pitchFamily="34" charset="0"/>
              </a:rPr>
              <a:t>Millennials</a:t>
            </a:r>
            <a:r>
              <a:rPr lang="en-US" sz="1000" dirty="0" smtClean="0">
                <a:latin typeface="Arial" pitchFamily="34" charset="0"/>
              </a:rPr>
              <a:t> were partial to FtF.</a:t>
            </a:r>
          </a:p>
        </p:txBody>
      </p:sp>
      <p:sp>
        <p:nvSpPr>
          <p:cNvPr id="77828" name="Slide Number Placeholder 3"/>
          <p:cNvSpPr>
            <a:spLocks noGrp="1"/>
          </p:cNvSpPr>
          <p:nvPr>
            <p:ph type="sldNum" sz="quarter" idx="5"/>
          </p:nvPr>
        </p:nvSpPr>
        <p:spPr>
          <a:noFill/>
        </p:spPr>
        <p:txBody>
          <a:bodyPr/>
          <a:lstStyle/>
          <a:p>
            <a:fld id="{07AAD988-45CE-4D4C-BF31-EA04E483E314}" type="slidenum">
              <a:rPr lang="en-US" smtClean="0">
                <a:ea typeface="MS PGothic" pitchFamily="34" charset="-128"/>
              </a:rPr>
              <a:pPr/>
              <a:t>14</a:t>
            </a:fld>
            <a:endParaRPr lang="en-US" smtClean="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762125" y="733425"/>
            <a:ext cx="3482975" cy="2611438"/>
          </a:xfrm>
          <a:ln/>
        </p:spPr>
      </p:sp>
      <p:sp>
        <p:nvSpPr>
          <p:cNvPr id="79875" name="Notes Placeholder 2"/>
          <p:cNvSpPr>
            <a:spLocks noGrp="1"/>
          </p:cNvSpPr>
          <p:nvPr>
            <p:ph type="body" idx="1"/>
          </p:nvPr>
        </p:nvSpPr>
        <p:spPr>
          <a:noFill/>
          <a:ln/>
        </p:spPr>
        <p:txBody>
          <a:bodyPr/>
          <a:lstStyle/>
          <a:p>
            <a:endParaRPr lang="en-US" sz="1000" dirty="0" smtClean="0">
              <a:latin typeface="Arial" pitchFamily="34" charset="0"/>
            </a:endParaRPr>
          </a:p>
          <a:p>
            <a:r>
              <a:rPr lang="en-US" sz="1000" dirty="0" smtClean="0">
                <a:latin typeface="Arial" pitchFamily="34" charset="0"/>
              </a:rPr>
              <a:t>Non-users online survey</a:t>
            </a:r>
          </a:p>
          <a:p>
            <a:r>
              <a:rPr lang="en-US" sz="1000" dirty="0" smtClean="0">
                <a:latin typeface="Arial" pitchFamily="34" charset="0"/>
              </a:rPr>
              <a:t>49% (60) of </a:t>
            </a:r>
            <a:r>
              <a:rPr lang="en-US" sz="1000" dirty="0" err="1" smtClean="0">
                <a:latin typeface="Arial" pitchFamily="34" charset="0"/>
              </a:rPr>
              <a:t>Millennials</a:t>
            </a:r>
            <a:r>
              <a:rPr lang="en-US" sz="1000" dirty="0" smtClean="0">
                <a:latin typeface="Arial" pitchFamily="34" charset="0"/>
              </a:rPr>
              <a:t> enjoyed FtF above email (27%, 33), phone (12%, 14), or texting (12%,15) for reference.</a:t>
            </a:r>
          </a:p>
        </p:txBody>
      </p:sp>
      <p:sp>
        <p:nvSpPr>
          <p:cNvPr id="79876" name="Slide Number Placeholder 3"/>
          <p:cNvSpPr>
            <a:spLocks noGrp="1"/>
          </p:cNvSpPr>
          <p:nvPr>
            <p:ph type="sldNum" sz="quarter" idx="5"/>
          </p:nvPr>
        </p:nvSpPr>
        <p:spPr>
          <a:noFill/>
        </p:spPr>
        <p:txBody>
          <a:bodyPr/>
          <a:lstStyle/>
          <a:p>
            <a:fld id="{0317133C-1520-4E35-9187-E901183846E4}" type="slidenum">
              <a:rPr lang="en-US" smtClean="0">
                <a:ea typeface="MS PGothic" pitchFamily="34" charset="-128"/>
              </a:rPr>
              <a:pPr/>
              <a:t>15</a:t>
            </a:fld>
            <a:endParaRPr lang="en-US" smtClean="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762125" y="733425"/>
            <a:ext cx="3482975" cy="2611438"/>
          </a:xfrm>
          <a:ln/>
        </p:spPr>
      </p:sp>
      <p:sp>
        <p:nvSpPr>
          <p:cNvPr id="81923" name="Notes Placeholder 2"/>
          <p:cNvSpPr>
            <a:spLocks noGrp="1"/>
          </p:cNvSpPr>
          <p:nvPr>
            <p:ph type="body" idx="1"/>
          </p:nvPr>
        </p:nvSpPr>
        <p:spPr>
          <a:noFill/>
          <a:ln/>
        </p:spPr>
        <p:txBody>
          <a:bodyPr/>
          <a:lstStyle/>
          <a:p>
            <a:r>
              <a:rPr lang="en-US" sz="1000" dirty="0" smtClean="0">
                <a:latin typeface="Arial" pitchFamily="34" charset="0"/>
              </a:rPr>
              <a:t>Responding to the statement: “The library is convenient,” 76 (87%) of the 87 </a:t>
            </a:r>
            <a:r>
              <a:rPr lang="en-US" sz="1000" dirty="0" err="1" smtClean="0">
                <a:latin typeface="Arial" pitchFamily="34" charset="0"/>
              </a:rPr>
              <a:t>Millennials</a:t>
            </a:r>
            <a:r>
              <a:rPr lang="en-US" sz="1000" dirty="0" smtClean="0">
                <a:latin typeface="Arial" pitchFamily="34" charset="0"/>
              </a:rPr>
              <a:t> and 40 (78%) of the 51 older adults answered positively. However, some participants commented that online sources are more convenient.</a:t>
            </a:r>
            <a:endParaRPr lang="en-US" sz="1000" b="1" dirty="0" smtClean="0">
              <a:latin typeface="Arial" pitchFamily="34" charset="0"/>
            </a:endParaRPr>
          </a:p>
          <a:p>
            <a:endParaRPr lang="en-US" sz="1000" dirty="0" smtClean="0">
              <a:latin typeface="Arial" pitchFamily="34" charset="0"/>
            </a:endParaRPr>
          </a:p>
        </p:txBody>
      </p:sp>
      <p:sp>
        <p:nvSpPr>
          <p:cNvPr id="81924" name="Slide Number Placeholder 3"/>
          <p:cNvSpPr>
            <a:spLocks noGrp="1"/>
          </p:cNvSpPr>
          <p:nvPr>
            <p:ph type="sldNum" sz="quarter" idx="5"/>
          </p:nvPr>
        </p:nvSpPr>
        <p:spPr>
          <a:noFill/>
        </p:spPr>
        <p:txBody>
          <a:bodyPr/>
          <a:lstStyle/>
          <a:p>
            <a:fld id="{4E056C4B-DBD0-4211-960D-421339F7DB55}" type="slidenum">
              <a:rPr lang="en-US" smtClean="0">
                <a:ea typeface="MS PGothic" pitchFamily="34" charset="-128"/>
              </a:rPr>
              <a:pPr/>
              <a:t>16</a:t>
            </a:fld>
            <a:endParaRPr lang="en-US" smtClean="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762125" y="733425"/>
            <a:ext cx="3482975" cy="2611438"/>
          </a:xfrm>
          <a:ln/>
        </p:spPr>
      </p:sp>
      <p:sp>
        <p:nvSpPr>
          <p:cNvPr id="82947" name="Notes Placeholder 2"/>
          <p:cNvSpPr>
            <a:spLocks noGrp="1"/>
          </p:cNvSpPr>
          <p:nvPr>
            <p:ph type="body" idx="1"/>
          </p:nvPr>
        </p:nvSpPr>
        <p:spPr>
          <a:noFill/>
          <a:ln/>
        </p:spPr>
        <p:txBody>
          <a:bodyPr/>
          <a:lstStyle/>
          <a:p>
            <a:r>
              <a:rPr lang="en-US" sz="1000" dirty="0" smtClean="0">
                <a:latin typeface="Arial" pitchFamily="34" charset="0"/>
              </a:rPr>
              <a:t>Non-users online survey</a:t>
            </a:r>
          </a:p>
          <a:p>
            <a:r>
              <a:rPr lang="en-US" sz="1000" dirty="0" smtClean="0">
                <a:latin typeface="Arial" pitchFamily="34" charset="0"/>
              </a:rPr>
              <a:t>Reacting to the statement, “Remote access is important,” 95% (39) of the </a:t>
            </a:r>
            <a:r>
              <a:rPr lang="en-US" sz="1000" dirty="0" err="1" smtClean="0">
                <a:latin typeface="Arial" pitchFamily="34" charset="0"/>
              </a:rPr>
              <a:t>Millennials</a:t>
            </a:r>
            <a:r>
              <a:rPr lang="en-US" sz="1000" dirty="0" smtClean="0">
                <a:latin typeface="Arial" pitchFamily="34" charset="0"/>
              </a:rPr>
              <a:t> and 85% (11) of the older adults answered positively. </a:t>
            </a:r>
          </a:p>
        </p:txBody>
      </p:sp>
      <p:sp>
        <p:nvSpPr>
          <p:cNvPr id="82948" name="Slide Number Placeholder 3"/>
          <p:cNvSpPr>
            <a:spLocks noGrp="1"/>
          </p:cNvSpPr>
          <p:nvPr>
            <p:ph type="sldNum" sz="quarter" idx="5"/>
          </p:nvPr>
        </p:nvSpPr>
        <p:spPr>
          <a:noFill/>
        </p:spPr>
        <p:txBody>
          <a:bodyPr/>
          <a:lstStyle/>
          <a:p>
            <a:fld id="{BEB712A6-B2B8-4B18-BDBD-25A4DED4E18B}" type="slidenum">
              <a:rPr lang="en-US" smtClean="0">
                <a:ea typeface="MS PGothic" pitchFamily="34" charset="-128"/>
              </a:rPr>
              <a:pPr/>
              <a:t>17</a:t>
            </a:fld>
            <a:endParaRPr lang="en-US" smtClean="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762125" y="733425"/>
            <a:ext cx="3482975" cy="2611438"/>
          </a:xfrm>
          <a:ln/>
        </p:spPr>
      </p:sp>
      <p:sp>
        <p:nvSpPr>
          <p:cNvPr id="84995" name="Notes Placeholder 2"/>
          <p:cNvSpPr>
            <a:spLocks noGrp="1"/>
          </p:cNvSpPr>
          <p:nvPr>
            <p:ph type="body" idx="1"/>
          </p:nvPr>
        </p:nvSpPr>
        <p:spPr>
          <a:noFill/>
          <a:ln/>
        </p:spPr>
        <p:txBody>
          <a:bodyPr/>
          <a:lstStyle/>
          <a:p>
            <a:endParaRPr lang="en-US" sz="1000" dirty="0" smtClean="0">
              <a:latin typeface="Arial" pitchFamily="34" charset="0"/>
            </a:endParaRPr>
          </a:p>
          <a:p>
            <a:r>
              <a:rPr lang="en-US" sz="1000" dirty="0" smtClean="0">
                <a:latin typeface="Arial" pitchFamily="34" charset="0"/>
              </a:rPr>
              <a:t>Personal relationships with librarians were considered to be more important for adults 43% (22) (N=51) than </a:t>
            </a:r>
            <a:r>
              <a:rPr lang="en-US" sz="1000" dirty="0" err="1" smtClean="0">
                <a:latin typeface="Arial" pitchFamily="34" charset="0"/>
              </a:rPr>
              <a:t>Millennials</a:t>
            </a:r>
            <a:r>
              <a:rPr lang="en-US" sz="1000" dirty="0" smtClean="0">
                <a:latin typeface="Arial" pitchFamily="34" charset="0"/>
              </a:rPr>
              <a:t> 24% (21) (N=86).  Older adults 51% (26) were more likely to value interactions with specific librarians than </a:t>
            </a:r>
            <a:r>
              <a:rPr lang="en-US" sz="1000" dirty="0" err="1" smtClean="0">
                <a:latin typeface="Arial" pitchFamily="34" charset="0"/>
              </a:rPr>
              <a:t>Millennials</a:t>
            </a:r>
            <a:r>
              <a:rPr lang="en-US" sz="1000" dirty="0" smtClean="0">
                <a:latin typeface="Arial" pitchFamily="34" charset="0"/>
              </a:rPr>
              <a:t> 24% (24).</a:t>
            </a:r>
          </a:p>
        </p:txBody>
      </p:sp>
      <p:sp>
        <p:nvSpPr>
          <p:cNvPr id="84996" name="Slide Number Placeholder 3"/>
          <p:cNvSpPr>
            <a:spLocks noGrp="1"/>
          </p:cNvSpPr>
          <p:nvPr>
            <p:ph type="sldNum" sz="quarter" idx="5"/>
          </p:nvPr>
        </p:nvSpPr>
        <p:spPr>
          <a:noFill/>
        </p:spPr>
        <p:txBody>
          <a:bodyPr/>
          <a:lstStyle/>
          <a:p>
            <a:fld id="{8FD09B1D-5432-48E2-94DB-21699DA88216}" type="slidenum">
              <a:rPr lang="en-US" smtClean="0">
                <a:ea typeface="MS PGothic" pitchFamily="34" charset="-128"/>
              </a:rPr>
              <a:pPr/>
              <a:t>18</a:t>
            </a:fld>
            <a:endParaRPr lang="en-US" smtClean="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762125" y="733425"/>
            <a:ext cx="3482975" cy="2611438"/>
          </a:xfrm>
          <a:ln/>
        </p:spPr>
      </p:sp>
      <p:sp>
        <p:nvSpPr>
          <p:cNvPr id="87043" name="Notes Placeholder 2"/>
          <p:cNvSpPr>
            <a:spLocks noGrp="1"/>
          </p:cNvSpPr>
          <p:nvPr>
            <p:ph type="body" idx="1"/>
          </p:nvPr>
        </p:nvSpPr>
        <p:spPr>
          <a:noFill/>
          <a:ln/>
        </p:spPr>
        <p:txBody>
          <a:bodyPr/>
          <a:lstStyle/>
          <a:p>
            <a:r>
              <a:rPr lang="en-US" sz="1000" b="0" dirty="0" smtClean="0">
                <a:latin typeface="Arial" pitchFamily="34" charset="0"/>
              </a:rPr>
              <a:t>69% (28) of the </a:t>
            </a:r>
            <a:r>
              <a:rPr lang="en-US" sz="1000" b="0" dirty="0" err="1" smtClean="0">
                <a:latin typeface="Arial" pitchFamily="34" charset="0"/>
              </a:rPr>
              <a:t>Millennials</a:t>
            </a:r>
            <a:r>
              <a:rPr lang="en-US" sz="1000" b="0" dirty="0" smtClean="0">
                <a:latin typeface="Arial" pitchFamily="34" charset="0"/>
              </a:rPr>
              <a:t> (N=41), and 29% (4) of older adults (N=14), valued the </a:t>
            </a:r>
            <a:r>
              <a:rPr lang="en-US" sz="1000" b="0" dirty="0" err="1" smtClean="0">
                <a:latin typeface="Arial" pitchFamily="34" charset="0"/>
              </a:rPr>
              <a:t>FtF</a:t>
            </a:r>
            <a:r>
              <a:rPr lang="en-US" sz="1000" b="0" dirty="0" smtClean="0">
                <a:latin typeface="Arial" pitchFamily="34" charset="0"/>
              </a:rPr>
              <a:t> librarians’ friendliness and politeness. </a:t>
            </a:r>
          </a:p>
        </p:txBody>
      </p:sp>
      <p:sp>
        <p:nvSpPr>
          <p:cNvPr id="87044" name="Slide Number Placeholder 3"/>
          <p:cNvSpPr>
            <a:spLocks noGrp="1"/>
          </p:cNvSpPr>
          <p:nvPr>
            <p:ph type="sldNum" sz="quarter" idx="5"/>
          </p:nvPr>
        </p:nvSpPr>
        <p:spPr>
          <a:noFill/>
        </p:spPr>
        <p:txBody>
          <a:bodyPr/>
          <a:lstStyle/>
          <a:p>
            <a:fld id="{0192A44B-81E7-4227-B1AE-158DBEC6CD9B}" type="slidenum">
              <a:rPr lang="en-US" smtClean="0">
                <a:ea typeface="MS PGothic" pitchFamily="34" charset="-128"/>
              </a:rPr>
              <a:pPr/>
              <a:t>19</a:t>
            </a:fld>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did not set out to study </a:t>
            </a:r>
            <a:r>
              <a:rPr lang="en-US" dirty="0" err="1" smtClean="0"/>
              <a:t>screenagers</a:t>
            </a:r>
            <a:r>
              <a:rPr lang="en-US" dirty="0" smtClean="0"/>
              <a:t> or</a:t>
            </a:r>
            <a:r>
              <a:rPr lang="en-US" baseline="0" dirty="0" smtClean="0"/>
              <a:t> </a:t>
            </a:r>
            <a:r>
              <a:rPr lang="en-US" baseline="0" dirty="0" err="1" smtClean="0"/>
              <a:t>Millennials</a:t>
            </a:r>
            <a:r>
              <a:rPr lang="en-US" baseline="0" dirty="0" smtClean="0"/>
              <a:t> at all, just VRS users and non-users.</a:t>
            </a:r>
          </a:p>
          <a:p>
            <a:endParaRPr lang="en-US" baseline="0" dirty="0" smtClean="0"/>
          </a:p>
        </p:txBody>
      </p:sp>
      <p:sp>
        <p:nvSpPr>
          <p:cNvPr id="4" name="Slide Number Placeholder 3"/>
          <p:cNvSpPr>
            <a:spLocks noGrp="1"/>
          </p:cNvSpPr>
          <p:nvPr>
            <p:ph type="sldNum" sz="quarter" idx="5"/>
          </p:nvPr>
        </p:nvSpPr>
        <p:spPr/>
        <p:txBody>
          <a:bodyPr/>
          <a:lstStyle/>
          <a:p>
            <a:pPr>
              <a:defRPr/>
            </a:pPr>
            <a:fld id="{69C02374-8A38-4E32-9A1B-F155753EB7D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xfrm>
            <a:off x="233680" y="3633021"/>
            <a:ext cx="6620933" cy="5508439"/>
          </a:xfrm>
          <a:noFill/>
          <a:ln/>
        </p:spPr>
        <p:txBody>
          <a:bodyPr/>
          <a:lstStyle/>
          <a:p>
            <a:r>
              <a:rPr lang="en-US" sz="1000" baseline="0" dirty="0" smtClean="0">
                <a:latin typeface="Arial" pitchFamily="34" charset="0"/>
              </a:rPr>
              <a:t>	</a:t>
            </a:r>
            <a:r>
              <a:rPr lang="en-US" sz="1000" dirty="0" smtClean="0">
                <a:latin typeface="Arial" pitchFamily="34" charset="0"/>
              </a:rPr>
              <a:t>Reflecting the </a:t>
            </a:r>
            <a:r>
              <a:rPr lang="en-US" sz="1000" dirty="0" err="1" smtClean="0">
                <a:latin typeface="Arial" pitchFamily="34" charset="0"/>
              </a:rPr>
              <a:t>Millennial’s</a:t>
            </a:r>
            <a:r>
              <a:rPr lang="en-US" sz="1000" dirty="0" smtClean="0">
                <a:latin typeface="Arial" pitchFamily="34" charset="0"/>
              </a:rPr>
              <a:t> high level of comfort in the IM environment, 35% (N=43) of 122 </a:t>
            </a:r>
            <a:r>
              <a:rPr lang="en-US" sz="1000" dirty="0" err="1" smtClean="0">
                <a:latin typeface="Arial" pitchFamily="34" charset="0"/>
              </a:rPr>
              <a:t>Millennials</a:t>
            </a:r>
            <a:r>
              <a:rPr lang="en-US" sz="1000" dirty="0" smtClean="0">
                <a:latin typeface="Arial" pitchFamily="34" charset="0"/>
              </a:rPr>
              <a:t> and 53% (N=33) of 62 older adults agreed with the statement,</a:t>
            </a:r>
            <a:r>
              <a:rPr lang="en-US" sz="1000" b="1" dirty="0" smtClean="0">
                <a:latin typeface="Arial" pitchFamily="34" charset="0"/>
              </a:rPr>
              <a:t> </a:t>
            </a:r>
            <a:r>
              <a:rPr lang="en-US" sz="1000" dirty="0" smtClean="0">
                <a:latin typeface="Arial" pitchFamily="34" charset="0"/>
              </a:rPr>
              <a:t>“Chat reference might be too complicated.”</a:t>
            </a:r>
          </a:p>
          <a:p>
            <a:r>
              <a:rPr lang="en-US" sz="1000" dirty="0" smtClean="0">
                <a:latin typeface="Arial" pitchFamily="34" charset="0"/>
              </a:rPr>
              <a:t>	More older adults (35% 22) were concerned</a:t>
            </a:r>
            <a:r>
              <a:rPr lang="en-US" sz="1000" baseline="0" dirty="0" smtClean="0">
                <a:latin typeface="Arial" pitchFamily="34" charset="0"/>
              </a:rPr>
              <a:t> </a:t>
            </a:r>
            <a:r>
              <a:rPr lang="en-US" sz="1000" dirty="0" smtClean="0">
                <a:latin typeface="Arial" pitchFamily="34" charset="0"/>
              </a:rPr>
              <a:t>their typing was not adequate compared to 16% (19) of </a:t>
            </a:r>
            <a:r>
              <a:rPr lang="en-US" sz="1000" dirty="0" err="1" smtClean="0">
                <a:latin typeface="Arial" pitchFamily="34" charset="0"/>
              </a:rPr>
              <a:t>Millennials</a:t>
            </a:r>
            <a:r>
              <a:rPr lang="en-US" sz="1000" dirty="0" smtClean="0">
                <a:latin typeface="Arial" pitchFamily="34" charset="0"/>
              </a:rPr>
              <a:t>. </a:t>
            </a:r>
          </a:p>
          <a:p>
            <a:r>
              <a:rPr lang="en-US" sz="1000" dirty="0" smtClean="0">
                <a:latin typeface="Arial" pitchFamily="34" charset="0"/>
              </a:rPr>
              <a:t>	</a:t>
            </a:r>
            <a:r>
              <a:rPr lang="en-US" sz="1000" dirty="0" err="1" smtClean="0">
                <a:latin typeface="Arial" pitchFamily="34" charset="0"/>
              </a:rPr>
              <a:t>Millennials</a:t>
            </a:r>
            <a:r>
              <a:rPr lang="en-US" sz="1000" dirty="0" smtClean="0">
                <a:latin typeface="Arial" pitchFamily="34" charset="0"/>
              </a:rPr>
              <a:t> (29%, 35) more concerned their questions might annoy librarian and some worried about “bothering” the librarians. </a:t>
            </a:r>
          </a:p>
          <a:p>
            <a:r>
              <a:rPr lang="en-US" sz="1000" dirty="0" smtClean="0">
                <a:latin typeface="Arial" pitchFamily="34" charset="0"/>
              </a:rPr>
              <a:t>	“The librarian I asked seemed too occupied with other matters to pay any attention to my question, and she made me feel stupid and intrusive for even asking her such a thing.” (Millennial)</a:t>
            </a:r>
          </a:p>
          <a:p>
            <a:r>
              <a:rPr lang="en-US" sz="1000" dirty="0" smtClean="0">
                <a:latin typeface="Arial" pitchFamily="34" charset="0"/>
              </a:rPr>
              <a:t> 	Some did not believe a librarian could help, others did not know VRS existed:</a:t>
            </a:r>
          </a:p>
          <a:p>
            <a:r>
              <a:rPr lang="en-US" sz="1000" dirty="0" smtClean="0">
                <a:latin typeface="Arial" pitchFamily="34" charset="0"/>
              </a:rPr>
              <a:t>	“I do not see myself using chat reference services because in the absence of having a reference librarian help me locate an appropriate or required source, I have friends in the LIS discipline with exemplary reference/research skills who could help me. Additionally, because I am in research, I have cultivated my own knowledge base of where/how to track down information. The only time I could ever imagine using chat reference is if I were incapacitated or unable to physically be in a library or if I were unable to reach one of my LIS colleagues. Otherwise, I see myself as a self-sufficient researcher who relies on her own social network and knowledge to locate reference material.” (Adult)</a:t>
            </a:r>
          </a:p>
          <a:p>
            <a:r>
              <a:rPr lang="en-US" sz="1000" dirty="0" smtClean="0">
                <a:latin typeface="Arial" pitchFamily="34" charset="0"/>
              </a:rPr>
              <a:t> </a:t>
            </a:r>
          </a:p>
          <a:p>
            <a:r>
              <a:rPr lang="en-US" sz="1000" dirty="0" smtClean="0">
                <a:latin typeface="Arial" pitchFamily="34" charset="0"/>
              </a:rPr>
              <a:t>Both cohorts did not use VRS because of satisfaction with other information sources (e.g., family, friends, colleagues, teachers, the Web): </a:t>
            </a:r>
          </a:p>
          <a:p>
            <a:r>
              <a:rPr lang="en-US" sz="1000" dirty="0" smtClean="0">
                <a:latin typeface="Arial" pitchFamily="34" charset="0"/>
              </a:rPr>
              <a:t>	“I choose to go FTF because I’m not lazy, and I can get a more accurate answer FTF not on chat reference. And I can be there to get the books I want, and not waste a librarian’s time on the computer.” (Millennial)</a:t>
            </a:r>
          </a:p>
          <a:p>
            <a:r>
              <a:rPr lang="en-US" sz="1000" dirty="0" smtClean="0">
                <a:latin typeface="Arial" pitchFamily="34" charset="0"/>
              </a:rPr>
              <a:t> 	“Why use VRS when phone, face-to-face, or even e-mail could be more convenient?” (Millennial)</a:t>
            </a:r>
          </a:p>
          <a:p>
            <a:r>
              <a:rPr lang="en-US" sz="1000" dirty="0" smtClean="0">
                <a:latin typeface="Arial" pitchFamily="34" charset="0"/>
              </a:rPr>
              <a:t>	</a:t>
            </a:r>
          </a:p>
          <a:p>
            <a:endParaRPr lang="en-US" sz="1000" dirty="0" smtClean="0">
              <a:latin typeface="Arial" pitchFamily="34" charset="0"/>
            </a:endParaRPr>
          </a:p>
        </p:txBody>
      </p:sp>
      <p:sp>
        <p:nvSpPr>
          <p:cNvPr id="91140" name="Slide Number Placeholder 3"/>
          <p:cNvSpPr>
            <a:spLocks noGrp="1"/>
          </p:cNvSpPr>
          <p:nvPr>
            <p:ph type="sldNum" sz="quarter" idx="5"/>
          </p:nvPr>
        </p:nvSpPr>
        <p:spPr>
          <a:noFill/>
        </p:spPr>
        <p:txBody>
          <a:bodyPr/>
          <a:lstStyle/>
          <a:p>
            <a:fld id="{77FAA8D1-C05E-41D0-A0D8-6591757C27CF}" type="slidenum">
              <a:rPr lang="en-US" smtClean="0">
                <a:ea typeface="MS PGothic" pitchFamily="34" charset="-128"/>
              </a:rPr>
              <a:pPr/>
              <a:t>20</a:t>
            </a:fld>
            <a:endParaRPr lang="en-US" smtClean="0">
              <a:ea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z="1000" dirty="0" smtClean="0">
                <a:latin typeface="Arial" pitchFamily="34" charset="0"/>
              </a:rPr>
              <a:t>Non-users thought they would try VRS if they could receive information quickly and around the clock, 24/7/365:</a:t>
            </a:r>
          </a:p>
          <a:p>
            <a:r>
              <a:rPr lang="en-US" sz="1000" dirty="0" smtClean="0">
                <a:latin typeface="Arial" pitchFamily="34" charset="0"/>
              </a:rPr>
              <a:t> </a:t>
            </a:r>
          </a:p>
          <a:p>
            <a:r>
              <a:rPr lang="en-US" sz="1000" dirty="0" smtClean="0">
                <a:latin typeface="Arial" pitchFamily="34" charset="0"/>
              </a:rPr>
              <a:t>“If it is available 24/7 I’ll try it.” (Millennial)</a:t>
            </a:r>
          </a:p>
          <a:p>
            <a:endParaRPr lang="en-US" sz="1000" dirty="0" smtClean="0">
              <a:latin typeface="Arial" pitchFamily="34" charset="0"/>
            </a:endParaRPr>
          </a:p>
        </p:txBody>
      </p:sp>
      <p:sp>
        <p:nvSpPr>
          <p:cNvPr id="92164" name="Slide Number Placeholder 3"/>
          <p:cNvSpPr>
            <a:spLocks noGrp="1"/>
          </p:cNvSpPr>
          <p:nvPr>
            <p:ph type="sldNum" sz="quarter" idx="5"/>
          </p:nvPr>
        </p:nvSpPr>
        <p:spPr>
          <a:noFill/>
        </p:spPr>
        <p:txBody>
          <a:bodyPr/>
          <a:lstStyle/>
          <a:p>
            <a:fld id="{372A62B3-017F-4005-B6E1-F7E718BABDAD}" type="slidenum">
              <a:rPr lang="en-US" smtClean="0">
                <a:ea typeface="MS PGothic" pitchFamily="34" charset="-128"/>
              </a:rPr>
              <a:pPr/>
              <a:t>21</a:t>
            </a:fld>
            <a:endParaRPr lang="en-US" smtClean="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z="1000" dirty="0" smtClean="0">
              <a:latin typeface="Arial" pitchFamily="34" charset="0"/>
            </a:endParaRPr>
          </a:p>
          <a:p>
            <a:r>
              <a:rPr lang="en-US" sz="1000" dirty="0" smtClean="0">
                <a:latin typeface="Arial" pitchFamily="34" charset="0"/>
              </a:rPr>
              <a:t>N=107 non-users</a:t>
            </a:r>
          </a:p>
          <a:p>
            <a:endParaRPr lang="en-US" sz="1000" dirty="0" smtClean="0">
              <a:latin typeface="Arial" pitchFamily="34" charset="0"/>
            </a:endParaRPr>
          </a:p>
          <a:p>
            <a:r>
              <a:rPr lang="en-US" sz="1000" dirty="0" smtClean="0">
                <a:latin typeface="Arial" pitchFamily="34" charset="0"/>
              </a:rPr>
              <a:t>When asked why they did not use VRS, 82% (24) of 34 interviewees responded that they were unaware that it existed. </a:t>
            </a:r>
          </a:p>
          <a:p>
            <a:r>
              <a:rPr lang="en-US" sz="1000" dirty="0" smtClean="0">
                <a:latin typeface="Arial" pitchFamily="34" charset="0"/>
              </a:rPr>
              <a:t> </a:t>
            </a:r>
          </a:p>
          <a:p>
            <a:r>
              <a:rPr lang="en-US" sz="1000" dirty="0" smtClean="0">
                <a:latin typeface="Arial" pitchFamily="34" charset="0"/>
              </a:rPr>
              <a:t>When asked what alternatives to the library they chose:</a:t>
            </a:r>
          </a:p>
          <a:p>
            <a:endParaRPr lang="en-US" sz="1000" dirty="0" smtClean="0">
              <a:latin typeface="Arial" pitchFamily="34" charset="0"/>
            </a:endParaRPr>
          </a:p>
          <a:p>
            <a:r>
              <a:rPr lang="en-US" sz="1000" dirty="0" smtClean="0">
                <a:latin typeface="Arial" pitchFamily="34" charset="0"/>
              </a:rPr>
              <a:t>43% (45) of</a:t>
            </a:r>
            <a:r>
              <a:rPr lang="en-US" sz="1000" baseline="0" dirty="0" smtClean="0">
                <a:latin typeface="Arial" pitchFamily="34" charset="0"/>
              </a:rPr>
              <a:t> participants said they used the Web.</a:t>
            </a:r>
            <a:endParaRPr lang="en-US" sz="1000" dirty="0" smtClean="0">
              <a:latin typeface="Arial" pitchFamily="34" charset="0"/>
            </a:endParaRPr>
          </a:p>
          <a:p>
            <a:endParaRPr lang="en-US" sz="1000" dirty="0" smtClean="0">
              <a:latin typeface="Arial" pitchFamily="34" charset="0"/>
            </a:endParaRPr>
          </a:p>
          <a:p>
            <a:r>
              <a:rPr lang="en-US" sz="1000" dirty="0" smtClean="0">
                <a:latin typeface="Arial" pitchFamily="34" charset="0"/>
              </a:rPr>
              <a:t>45% (33) of the </a:t>
            </a:r>
            <a:r>
              <a:rPr lang="en-US" sz="1000" dirty="0" err="1" smtClean="0">
                <a:latin typeface="Arial" pitchFamily="34" charset="0"/>
              </a:rPr>
              <a:t>Millennials</a:t>
            </a:r>
            <a:r>
              <a:rPr lang="en-US" sz="1000" dirty="0" smtClean="0">
                <a:latin typeface="Arial" pitchFamily="34" charset="0"/>
              </a:rPr>
              <a:t> mentioned the Internet as an alternative to the library and 28% (20) said they used the internet</a:t>
            </a:r>
            <a:r>
              <a:rPr lang="en-US" sz="1000" baseline="0" dirty="0" smtClean="0">
                <a:latin typeface="Arial" pitchFamily="34" charset="0"/>
              </a:rPr>
              <a:t> for “personal convenience.” </a:t>
            </a:r>
          </a:p>
          <a:p>
            <a:endParaRPr lang="en-US" sz="1000" baseline="0" dirty="0" smtClean="0">
              <a:latin typeface="Arial" pitchFamily="34" charset="0"/>
            </a:endParaRPr>
          </a:p>
          <a:p>
            <a:r>
              <a:rPr lang="en-US" sz="1000" baseline="0" dirty="0" smtClean="0">
                <a:latin typeface="Arial" pitchFamily="34" charset="0"/>
              </a:rPr>
              <a:t>38% (12) of the older adults mentioned the Internet as an alternative resource to the library.</a:t>
            </a:r>
          </a:p>
          <a:p>
            <a:endParaRPr lang="en-US" sz="1000" baseline="0" dirty="0" smtClean="0">
              <a:latin typeface="Arial" pitchFamily="34" charset="0"/>
            </a:endParaRPr>
          </a:p>
          <a:p>
            <a:r>
              <a:rPr lang="en-US" sz="1000" baseline="0" dirty="0" smtClean="0">
                <a:latin typeface="Arial" pitchFamily="34" charset="0"/>
              </a:rPr>
              <a:t>Google was mentioned by 15% (11) of </a:t>
            </a:r>
            <a:r>
              <a:rPr lang="en-US" sz="1000" baseline="0" dirty="0" err="1" smtClean="0">
                <a:latin typeface="Arial" pitchFamily="34" charset="0"/>
              </a:rPr>
              <a:t>Millennials</a:t>
            </a:r>
            <a:r>
              <a:rPr lang="en-US" sz="1000" baseline="0" dirty="0" smtClean="0">
                <a:latin typeface="Arial" pitchFamily="34" charset="0"/>
              </a:rPr>
              <a:t> and 3% (2) of older adults.  </a:t>
            </a:r>
            <a:endParaRPr lang="en-US" sz="1000" dirty="0" smtClean="0">
              <a:latin typeface="Arial" pitchFamily="34" charset="0"/>
            </a:endParaRPr>
          </a:p>
          <a:p>
            <a:endParaRPr lang="en-US" sz="1000" dirty="0" smtClean="0">
              <a:latin typeface="Arial" pitchFamily="34" charset="0"/>
            </a:endParaRPr>
          </a:p>
          <a:p>
            <a:endParaRPr lang="en-US" sz="1000" dirty="0"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75002D86-3BA2-45E4-8C82-7118B84060BA}" type="slidenum">
              <a:rPr lang="en-US" smtClean="0">
                <a:ea typeface="MS PGothic" pitchFamily="34" charset="-128"/>
              </a:rPr>
              <a:pPr/>
              <a:t>22</a:t>
            </a:fld>
            <a:endParaRPr lang="en-US" smtClean="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762125" y="733425"/>
            <a:ext cx="3482975" cy="2611438"/>
          </a:xfrm>
          <a:ln/>
        </p:spPr>
      </p:sp>
      <p:sp>
        <p:nvSpPr>
          <p:cNvPr id="99331" name="Notes Placeholder 2"/>
          <p:cNvSpPr>
            <a:spLocks noGrp="1"/>
          </p:cNvSpPr>
          <p:nvPr>
            <p:ph type="body" idx="1"/>
          </p:nvPr>
        </p:nvSpPr>
        <p:spPr>
          <a:noFill/>
          <a:ln/>
        </p:spPr>
        <p:txBody>
          <a:bodyPr/>
          <a:lstStyle/>
          <a:p>
            <a:r>
              <a:rPr lang="en-US" sz="1000" baseline="0" dirty="0" smtClean="0">
                <a:latin typeface="Arial" pitchFamily="34" charset="0"/>
              </a:rPr>
              <a:t>Confirmed as Non-User Telephone Interview, however the number for Immediate answer needs to be fixed, its (N=32, 30%).  </a:t>
            </a:r>
          </a:p>
          <a:p>
            <a:endParaRPr lang="en-US" sz="1000" dirty="0" smtClean="0">
              <a:latin typeface="Arial" pitchFamily="34" charset="0"/>
            </a:endParaRPr>
          </a:p>
          <a:p>
            <a:r>
              <a:rPr lang="en-US" sz="1000" dirty="0" smtClean="0">
                <a:latin typeface="Arial" pitchFamily="34" charset="0"/>
              </a:rPr>
              <a:t>When asked what might convince them to ask for help from VRS, convenience again was mentioned, including 24/7 access to librarians. Thirty percent (32) of respondents cited immediate answers and 17% (18) appreciated home access.</a:t>
            </a:r>
          </a:p>
          <a:p>
            <a:endParaRPr lang="en-US" sz="1000" dirty="0"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351A9D45-AC48-41D5-B401-50C79AE2F4D4}" type="slidenum">
              <a:rPr lang="en-US" smtClean="0">
                <a:ea typeface="MS PGothic" pitchFamily="34" charset="-128"/>
              </a:rPr>
              <a:pPr/>
              <a:t>23</a:t>
            </a:fld>
            <a:endParaRPr lang="en-US" smtClean="0">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762125" y="733425"/>
            <a:ext cx="3482975" cy="2611438"/>
          </a:xfrm>
          <a:ln/>
        </p:spPr>
      </p:sp>
      <p:sp>
        <p:nvSpPr>
          <p:cNvPr id="109571" name="Notes Placeholder 2"/>
          <p:cNvSpPr>
            <a:spLocks noGrp="1"/>
          </p:cNvSpPr>
          <p:nvPr>
            <p:ph type="body" idx="1"/>
          </p:nvPr>
        </p:nvSpPr>
        <p:spPr>
          <a:noFill/>
          <a:ln/>
        </p:spPr>
        <p:txBody>
          <a:bodyPr/>
          <a:lstStyle/>
          <a:p>
            <a:r>
              <a:rPr lang="en-US" sz="1000" dirty="0" smtClean="0">
                <a:latin typeface="Arial" pitchFamily="34" charset="0"/>
              </a:rPr>
              <a:t>Although accuracy and correct answers and the delivery of specific content were reported as the most important factors of successful reference interactions, non-users of VRS also value librarians who are knowledgeable about information sources and systems, display a positive attitude, and demonstrate good communication skills.  </a:t>
            </a:r>
          </a:p>
          <a:p>
            <a:endParaRPr lang="en-US" sz="1000" dirty="0" smtClean="0">
              <a:latin typeface="Arial" pitchFamily="34" charset="0"/>
            </a:endParaRPr>
          </a:p>
        </p:txBody>
      </p:sp>
      <p:sp>
        <p:nvSpPr>
          <p:cNvPr id="109572" name="Slide Number Placeholder 3"/>
          <p:cNvSpPr>
            <a:spLocks noGrp="1"/>
          </p:cNvSpPr>
          <p:nvPr>
            <p:ph type="sldNum" sz="quarter" idx="5"/>
          </p:nvPr>
        </p:nvSpPr>
        <p:spPr>
          <a:noFill/>
        </p:spPr>
        <p:txBody>
          <a:bodyPr/>
          <a:lstStyle/>
          <a:p>
            <a:fld id="{B799C4A6-8B89-40C4-9FF9-7905A449441B}" type="slidenum">
              <a:rPr lang="en-US" smtClean="0">
                <a:ea typeface="MS PGothic" pitchFamily="34" charset="-128"/>
              </a:rPr>
              <a:pPr/>
              <a:t>24</a:t>
            </a:fld>
            <a:endParaRPr lang="en-US" smtClean="0">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762125" y="733425"/>
            <a:ext cx="3482975" cy="2611438"/>
          </a:xfrm>
          <a:ln/>
        </p:spPr>
      </p:sp>
      <p:sp>
        <p:nvSpPr>
          <p:cNvPr id="110595" name="Notes Placeholder 2"/>
          <p:cNvSpPr>
            <a:spLocks noGrp="1"/>
          </p:cNvSpPr>
          <p:nvPr>
            <p:ph type="body" idx="1"/>
          </p:nvPr>
        </p:nvSpPr>
        <p:spPr>
          <a:noFill/>
          <a:ln/>
        </p:spPr>
        <p:txBody>
          <a:bodyPr/>
          <a:lstStyle/>
          <a:p>
            <a:r>
              <a:rPr lang="en-US" sz="1000" dirty="0" smtClean="0">
                <a:latin typeface="Arial" pitchFamily="34" charset="0"/>
              </a:rPr>
              <a:t>Non-users of VRS are not aware that the service is available. Results from both interviews and surveys reveal that they consider convenience to be a major factor when choosing how to get their information. Respondents prefer to interface with friendly librarians and to develop ongoing relationships with them. The majority used </a:t>
            </a:r>
            <a:r>
              <a:rPr lang="en-US" sz="1000" dirty="0" err="1" smtClean="0">
                <a:latin typeface="Arial" pitchFamily="34" charset="0"/>
              </a:rPr>
              <a:t>FtF</a:t>
            </a:r>
            <a:r>
              <a:rPr lang="en-US" sz="1000" dirty="0" smtClean="0">
                <a:latin typeface="Arial" pitchFamily="34" charset="0"/>
              </a:rPr>
              <a:t> as well as telephone and email reference services. They found email reference to be the least intimidating mode of communicating with a librarian for a reference query, but most preferred </a:t>
            </a:r>
            <a:r>
              <a:rPr lang="en-US" sz="1000" dirty="0" err="1" smtClean="0">
                <a:latin typeface="Arial" pitchFamily="34" charset="0"/>
              </a:rPr>
              <a:t>FtF</a:t>
            </a:r>
            <a:r>
              <a:rPr lang="en-US" sz="1000" dirty="0" smtClean="0">
                <a:latin typeface="Arial" pitchFamily="34" charset="0"/>
              </a:rPr>
              <a:t> because they felt the interaction was more personal, more efficient, and enabled them to better communicate with the librarian. Although most preferred FtF reference services and believed the library is convenient, some said online sources are more convenient than physical library materials because of remote access.</a:t>
            </a:r>
          </a:p>
          <a:p>
            <a:endParaRPr lang="en-US" sz="1000"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latin typeface="Arial" pitchFamily="34" charset="0"/>
              </a:rPr>
              <a:t>Many of the non-users did not believe a librarian could help them or know that VRS was available. Both </a:t>
            </a:r>
            <a:r>
              <a:rPr lang="en-US" sz="1000" dirty="0" err="1" smtClean="0">
                <a:latin typeface="Arial" pitchFamily="34" charset="0"/>
              </a:rPr>
              <a:t>Millennials</a:t>
            </a:r>
            <a:r>
              <a:rPr lang="en-US" sz="1000" dirty="0" smtClean="0">
                <a:latin typeface="Arial" pitchFamily="34" charset="0"/>
              </a:rPr>
              <a:t> and adults were satisfied with other information sources; therefore, did not need to use VRS. Human resources, such as family, friends, teachers, and colleagues were identified as prime information sources. The Web was identified as an alternative for the library and was used for “personal convenience.” The non-users might use VRS if it were available 24/7 and if they could receive information quickly.</a:t>
            </a:r>
          </a:p>
          <a:p>
            <a:endParaRPr lang="en-US" sz="1000" dirty="0" smtClean="0">
              <a:latin typeface="Arial" pitchFamily="34" charset="0"/>
            </a:endParaRPr>
          </a:p>
          <a:p>
            <a:endParaRPr lang="en-US" sz="1000" dirty="0" smtClean="0">
              <a:latin typeface="Arial" pitchFamily="34" charset="0"/>
            </a:endParaRPr>
          </a:p>
        </p:txBody>
      </p:sp>
      <p:sp>
        <p:nvSpPr>
          <p:cNvPr id="110596" name="Slide Number Placeholder 3"/>
          <p:cNvSpPr>
            <a:spLocks noGrp="1"/>
          </p:cNvSpPr>
          <p:nvPr>
            <p:ph type="sldNum" sz="quarter" idx="5"/>
          </p:nvPr>
        </p:nvSpPr>
        <p:spPr>
          <a:noFill/>
        </p:spPr>
        <p:txBody>
          <a:bodyPr/>
          <a:lstStyle/>
          <a:p>
            <a:fld id="{E6EE2CE3-499C-448B-8BD4-C76D75BE0CCE}" type="slidenum">
              <a:rPr lang="en-US" smtClean="0">
                <a:ea typeface="MS PGothic" pitchFamily="34" charset="-128"/>
              </a:rPr>
              <a:pPr/>
              <a:t>25</a:t>
            </a:fld>
            <a:endParaRPr lang="en-US" smtClean="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762125" y="733425"/>
            <a:ext cx="3482975" cy="2611438"/>
          </a:xfrm>
          <a:ln/>
        </p:spPr>
      </p:sp>
      <p:sp>
        <p:nvSpPr>
          <p:cNvPr id="112643" name="Notes Placeholder 2"/>
          <p:cNvSpPr>
            <a:spLocks noGrp="1"/>
          </p:cNvSpPr>
          <p:nvPr>
            <p:ph type="body" idx="1"/>
          </p:nvPr>
        </p:nvSpPr>
        <p:spPr>
          <a:noFill/>
          <a:ln/>
        </p:spPr>
        <p:txBody>
          <a:bodyPr/>
          <a:lstStyle/>
          <a:p>
            <a:r>
              <a:rPr lang="en-US" sz="1000" dirty="0" smtClean="0">
                <a:latin typeface="Arial" pitchFamily="34" charset="0"/>
              </a:rPr>
              <a:t>Some differences in communication and information seeking behaviors were found between </a:t>
            </a:r>
            <a:r>
              <a:rPr lang="en-US" sz="1000" dirty="0" err="1" smtClean="0">
                <a:latin typeface="Arial" pitchFamily="34" charset="0"/>
              </a:rPr>
              <a:t>Millennials</a:t>
            </a:r>
            <a:r>
              <a:rPr lang="en-US" sz="1000" dirty="0" smtClean="0">
                <a:latin typeface="Arial" pitchFamily="34" charset="0"/>
              </a:rPr>
              <a:t> and adults. A personal relationship with a librarian was more important to </a:t>
            </a:r>
            <a:r>
              <a:rPr lang="en-US" sz="1000" dirty="0" err="1" smtClean="0">
                <a:latin typeface="Arial" pitchFamily="34" charset="0"/>
              </a:rPr>
              <a:t>Millennials</a:t>
            </a:r>
            <a:r>
              <a:rPr lang="en-US" sz="1000" dirty="0" smtClean="0">
                <a:latin typeface="Arial" pitchFamily="34" charset="0"/>
              </a:rPr>
              <a:t> who also valued the librarians’ friendliness and politeness in interpersonal communications more than adults. A greater number of adults than </a:t>
            </a:r>
            <a:r>
              <a:rPr lang="en-US" sz="1000" dirty="0" err="1" smtClean="0">
                <a:latin typeface="Arial" pitchFamily="34" charset="0"/>
              </a:rPr>
              <a:t>Millennials</a:t>
            </a:r>
            <a:r>
              <a:rPr lang="en-US" sz="1000" dirty="0" smtClean="0">
                <a:latin typeface="Arial" pitchFamily="34" charset="0"/>
              </a:rPr>
              <a:t> believed that chat reference would be too complicated; therefore, chose not to use it. The adults were concerned that their typing skills were not adequate to communicate with a librarian via chat. On the other hand, </a:t>
            </a:r>
            <a:r>
              <a:rPr lang="en-US" sz="1000" dirty="0" err="1" smtClean="0">
                <a:latin typeface="Arial" pitchFamily="34" charset="0"/>
              </a:rPr>
              <a:t>Millennials</a:t>
            </a:r>
            <a:r>
              <a:rPr lang="en-US" sz="1000" dirty="0" smtClean="0">
                <a:latin typeface="Arial" pitchFamily="34" charset="0"/>
              </a:rPr>
              <a:t> were more concerned than the adults that their questions would annoy or bother the librarians.</a:t>
            </a:r>
          </a:p>
          <a:p>
            <a:endParaRPr lang="en-US" sz="1000" dirty="0" smtClean="0">
              <a:latin typeface="Arial" pitchFamily="34" charset="0"/>
            </a:endParaRPr>
          </a:p>
        </p:txBody>
      </p:sp>
      <p:sp>
        <p:nvSpPr>
          <p:cNvPr id="112644" name="Slide Number Placeholder 3"/>
          <p:cNvSpPr>
            <a:spLocks noGrp="1"/>
          </p:cNvSpPr>
          <p:nvPr>
            <p:ph type="sldNum" sz="quarter" idx="5"/>
          </p:nvPr>
        </p:nvSpPr>
        <p:spPr>
          <a:noFill/>
        </p:spPr>
        <p:txBody>
          <a:bodyPr/>
          <a:lstStyle/>
          <a:p>
            <a:fld id="{F2C81F26-8BBD-4248-8799-C97AD97867BD}" type="slidenum">
              <a:rPr lang="en-US" smtClean="0">
                <a:ea typeface="MS PGothic" pitchFamily="34" charset="-128"/>
              </a:rPr>
              <a:pPr/>
              <a:t>26</a:t>
            </a:fld>
            <a:endParaRPr lang="en-US" smtClean="0">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A79786-4501-4C52-A9A2-39FF7F59C52B}" type="slidenum">
              <a:rPr lang="en-US" smtClean="0"/>
              <a:pPr fontAlgn="base">
                <a:spcBef>
                  <a:spcPct val="0"/>
                </a:spcBef>
                <a:spcAft>
                  <a:spcPct val="0"/>
                </a:spcAft>
                <a:defRPr/>
              </a:pPr>
              <a:t>27</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Vital if we are going to remain relevant in their universe.</a:t>
            </a:r>
          </a:p>
          <a:p>
            <a:pPr eaLnBrk="1" hangingPunct="1">
              <a:spcBef>
                <a:spcPct val="0"/>
              </a:spcBef>
            </a:pPr>
            <a:r>
              <a:rPr lang="en-US" dirty="0" smtClean="0"/>
              <a:t>Need to ensure that we have a wide range of options – email, chat, IM, text,</a:t>
            </a:r>
            <a:r>
              <a:rPr lang="en-US" baseline="0" dirty="0" smtClean="0"/>
              <a:t> </a:t>
            </a:r>
            <a:r>
              <a:rPr lang="en-US" baseline="0" dirty="0" err="1" smtClean="0"/>
              <a:t>ftf</a:t>
            </a:r>
            <a:r>
              <a:rPr lang="en-US" baseline="0" dirty="0" smtClean="0"/>
              <a:t>, phone, etc.</a:t>
            </a:r>
          </a:p>
          <a:p>
            <a:pPr eaLnBrk="1" hangingPunct="1">
              <a:spcBef>
                <a:spcPct val="0"/>
              </a:spcBef>
            </a:pPr>
            <a:endParaRPr lang="en-US" baseline="0" dirty="0" smtClean="0"/>
          </a:p>
          <a:p>
            <a:pPr eaLnBrk="1" hangingPunct="1">
              <a:spcBef>
                <a:spcPct val="0"/>
              </a:spcBef>
            </a:pPr>
            <a:r>
              <a:rPr lang="en-US" baseline="0" dirty="0" smtClean="0"/>
              <a:t>Dwell on positive – what we CAN do rather than what we CAN’T do</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762125" y="731838"/>
            <a:ext cx="3482975" cy="2613025"/>
          </a:xfrm>
          <a:ln/>
        </p:spPr>
      </p:sp>
      <p:sp>
        <p:nvSpPr>
          <p:cNvPr id="57347" name="Notes Placeholder 2"/>
          <p:cNvSpPr>
            <a:spLocks noGrp="1"/>
          </p:cNvSpPr>
          <p:nvPr>
            <p:ph type="body" idx="1"/>
          </p:nvPr>
        </p:nvSpPr>
        <p:spPr>
          <a:xfrm>
            <a:off x="228652" y="3633511"/>
            <a:ext cx="6401060" cy="5357641"/>
          </a:xfrm>
          <a:noFill/>
          <a:ln/>
        </p:spPr>
        <p:txBody>
          <a:bodyPr/>
          <a:lstStyle/>
          <a:p>
            <a:r>
              <a:rPr lang="en-US" sz="1600" baseline="0" dirty="0" smtClean="0">
                <a:latin typeface="Arial" pitchFamily="34" charset="0"/>
                <a:cs typeface="Arial" pitchFamily="34" charset="0"/>
              </a:rPr>
              <a:t>Note: this slide partially adapted from findings reported at LIDA 2010,  Radford &amp; </a:t>
            </a:r>
            <a:r>
              <a:rPr lang="en-US" sz="1600" baseline="0" dirty="0" err="1" smtClean="0">
                <a:latin typeface="Arial" pitchFamily="34" charset="0"/>
                <a:cs typeface="Arial" pitchFamily="34" charset="0"/>
              </a:rPr>
              <a:t>Connaway</a:t>
            </a:r>
            <a:r>
              <a:rPr lang="en-US" sz="1600" baseline="0" dirty="0" smtClean="0">
                <a:latin typeface="Arial" pitchFamily="34" charset="0"/>
                <a:cs typeface="Arial" pitchFamily="34" charset="0"/>
              </a:rPr>
              <a:t>,  2010. See title slide for citation.</a:t>
            </a:r>
          </a:p>
          <a:p>
            <a:endParaRPr lang="en-US" sz="1600" baseline="0" dirty="0" smtClean="0">
              <a:latin typeface="Arial" pitchFamily="34" charset="0"/>
              <a:cs typeface="Arial" pitchFamily="34" charset="0"/>
            </a:endParaRPr>
          </a:p>
          <a:p>
            <a:pPr lvl="1">
              <a:lnSpc>
                <a:spcPct val="80000"/>
              </a:lnSpc>
              <a:buNone/>
            </a:pPr>
            <a:r>
              <a:rPr lang="en-US" sz="1600" i="1" dirty="0" smtClean="0"/>
              <a:t>The Digital Information Seeker: Report of Findings from Selected OCLC, RIN and JISC User </a:t>
            </a:r>
            <a:r>
              <a:rPr lang="en-US" sz="1600" i="1" dirty="0" err="1" smtClean="0"/>
              <a:t>Behaviour</a:t>
            </a:r>
            <a:r>
              <a:rPr lang="en-US" sz="1600" i="1" dirty="0" smtClean="0"/>
              <a:t> Projects</a:t>
            </a:r>
          </a:p>
          <a:p>
            <a:pPr>
              <a:lnSpc>
                <a:spcPct val="80000"/>
              </a:lnSpc>
            </a:pPr>
            <a:r>
              <a:rPr lang="en-US" sz="1600" dirty="0" smtClean="0"/>
              <a:t>Funded by JISC –</a:t>
            </a:r>
            <a:r>
              <a:rPr lang="en-US" sz="1600" baseline="0" dirty="0" smtClean="0"/>
              <a:t> Joint Information Systems Committee</a:t>
            </a:r>
            <a:endParaRPr lang="en-US" sz="1600" dirty="0" smtClean="0"/>
          </a:p>
          <a:p>
            <a:pPr>
              <a:lnSpc>
                <a:spcPct val="80000"/>
              </a:lnSpc>
            </a:pPr>
            <a:r>
              <a:rPr lang="en-US" sz="1600" dirty="0" smtClean="0"/>
              <a:t>Project Web Site URL: </a:t>
            </a:r>
          </a:p>
          <a:p>
            <a:pPr lvl="1">
              <a:lnSpc>
                <a:spcPct val="80000"/>
              </a:lnSpc>
              <a:buNone/>
            </a:pPr>
            <a:r>
              <a:rPr lang="en-US" sz="1600" u="sng" dirty="0" smtClean="0">
                <a:hlinkClick r:id="rId3"/>
              </a:rPr>
              <a:t>http://www.jisc.ac.uk/publications/reports/2010/digitalinformationseekers.aspx</a:t>
            </a:r>
            <a:r>
              <a:rPr lang="en-US" sz="1600" dirty="0" smtClean="0"/>
              <a:t>  </a:t>
            </a:r>
          </a:p>
          <a:p>
            <a:pPr>
              <a:lnSpc>
                <a:spcPct val="80000"/>
              </a:lnSpc>
            </a:pPr>
            <a:r>
              <a:rPr lang="en-US" sz="1600" dirty="0" smtClean="0"/>
              <a:t>Project Report URL: </a:t>
            </a:r>
            <a:r>
              <a:rPr lang="en-US" sz="1600" u="sng" dirty="0" smtClean="0">
                <a:hlinkClick r:id="rId4"/>
              </a:rPr>
              <a:t>http://www.jisc.ac.uk/media/documents/publications/reports/2010/digitalinformationseekerreport.pdf</a:t>
            </a:r>
            <a:endParaRPr lang="en-US" sz="1600" dirty="0" smtClean="0"/>
          </a:p>
          <a:p>
            <a:endParaRPr lang="en-US" sz="1600" dirty="0" smtClean="0">
              <a:latin typeface="Arial" pitchFamily="34" charset="0"/>
              <a:cs typeface="Arial" pitchFamily="34" charset="0"/>
            </a:endParaRPr>
          </a:p>
        </p:txBody>
      </p:sp>
      <p:sp>
        <p:nvSpPr>
          <p:cNvPr id="57348" name="Slide Number Placeholder 3"/>
          <p:cNvSpPr>
            <a:spLocks noGrp="1"/>
          </p:cNvSpPr>
          <p:nvPr>
            <p:ph type="sldNum" sz="quarter" idx="5"/>
          </p:nvPr>
        </p:nvSpPr>
        <p:spPr>
          <a:noFill/>
        </p:spPr>
        <p:txBody>
          <a:bodyPr/>
          <a:lstStyle/>
          <a:p>
            <a:fld id="{F3EC9E2F-EBDA-485B-85B7-A1C349F9EE39}"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ABAF7A-A456-469B-8875-039FE8249C0A}" type="slidenum">
              <a:rPr lang="en-US" smtClean="0"/>
              <a:pPr fontAlgn="base">
                <a:spcBef>
                  <a:spcPct val="0"/>
                </a:spcBef>
                <a:spcAft>
                  <a:spcPct val="0"/>
                </a:spcAft>
                <a:defRPr/>
              </a:pPr>
              <a:t>29</a:t>
            </a:fld>
            <a:endParaRPr lang="en-US" smtClean="0"/>
          </a:p>
        </p:txBody>
      </p:sp>
      <p:sp>
        <p:nvSpPr>
          <p:cNvPr id="102403"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3D826080-9334-4212-B46E-0C3E5A889976}" type="slidenum">
              <a:rPr lang="en-US" sz="1200"/>
              <a:pPr algn="r"/>
              <a:t>29</a:t>
            </a:fld>
            <a:endParaRPr lang="en-US" sz="1200" dirty="0"/>
          </a:p>
        </p:txBody>
      </p:sp>
      <p:sp>
        <p:nvSpPr>
          <p:cNvPr id="102404"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1024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5E599-DF68-425E-92E6-CC3720EDD741}" type="slidenum">
              <a:rPr lang="en-US" smtClean="0"/>
              <a:pPr fontAlgn="base">
                <a:spcBef>
                  <a:spcPct val="0"/>
                </a:spcBef>
                <a:spcAft>
                  <a:spcPct val="0"/>
                </a:spcAft>
                <a:defRPr/>
              </a:pPr>
              <a:t>3</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Soon will outnumber Baby Boomers (born 1946-1964). There are approx 79 million</a:t>
            </a:r>
            <a:r>
              <a:rPr lang="en-US" sz="1400" baseline="0" dirty="0" smtClean="0"/>
              <a:t> Baby Boomers</a:t>
            </a:r>
            <a:r>
              <a:rPr lang="en-US" sz="1400" dirty="0" smtClean="0"/>
              <a:t>  </a:t>
            </a:r>
          </a:p>
          <a:p>
            <a:pPr eaLnBrk="1" hangingPunct="1">
              <a:spcBef>
                <a:spcPct val="0"/>
              </a:spcBef>
            </a:pPr>
            <a:r>
              <a:rPr lang="en-US" sz="1400" dirty="0" smtClean="0"/>
              <a:t>May be most studied generation in history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D8BA39-2162-4D4B-93BA-1F391A3EA4B1}" type="slidenum">
              <a:rPr lang="en-US" smtClean="0"/>
              <a:pPr fontAlgn="base">
                <a:spcBef>
                  <a:spcPct val="0"/>
                </a:spcBef>
                <a:spcAft>
                  <a:spcPct val="0"/>
                </a:spcAft>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sz="1400" dirty="0" err="1" smtClean="0"/>
              <a:t>Screenagers</a:t>
            </a:r>
            <a:r>
              <a:rPr lang="en-US" sz="1400" dirty="0" smtClean="0"/>
              <a:t> subset of </a:t>
            </a:r>
            <a:r>
              <a:rPr lang="en-US" sz="1400" dirty="0" err="1" smtClean="0"/>
              <a:t>Millennials</a:t>
            </a:r>
            <a:endParaRPr lang="en-US" sz="1400" dirty="0" smtClean="0"/>
          </a:p>
          <a:p>
            <a:pPr eaLnBrk="1" hangingPunct="1">
              <a:spcBef>
                <a:spcPct val="0"/>
              </a:spcBef>
              <a:buFontTx/>
              <a:buNone/>
            </a:pPr>
            <a:r>
              <a:rPr lang="en-US" sz="1400" dirty="0" smtClean="0"/>
              <a:t>Term </a:t>
            </a:r>
            <a:r>
              <a:rPr lang="en-US" sz="1400" dirty="0" err="1" smtClean="0"/>
              <a:t>Screenagers</a:t>
            </a:r>
            <a:r>
              <a:rPr lang="en-US" sz="1400" dirty="0" smtClean="0"/>
              <a:t> from </a:t>
            </a:r>
            <a:r>
              <a:rPr lang="en-US" sz="1400" dirty="0" err="1" smtClean="0"/>
              <a:t>Rushkoff</a:t>
            </a:r>
            <a:r>
              <a:rPr lang="en-US" sz="1400" dirty="0" smtClean="0"/>
              <a:t> (1996)</a:t>
            </a:r>
          </a:p>
          <a:p>
            <a:pPr eaLnBrk="1" hangingPunct="1">
              <a:spcBef>
                <a:spcPct val="0"/>
              </a:spcBef>
              <a:buFontTx/>
              <a:buNone/>
            </a:pPr>
            <a:r>
              <a:rPr lang="en-US" sz="1400" dirty="0" smtClean="0"/>
              <a:t>Most are digital natives, can’t remember life</a:t>
            </a:r>
            <a:r>
              <a:rPr lang="en-US" sz="1400" baseline="0" dirty="0" smtClean="0"/>
              <a:t> without</a:t>
            </a:r>
            <a:r>
              <a:rPr lang="en-US" sz="1400" dirty="0" smtClean="0"/>
              <a:t> computers</a:t>
            </a:r>
          </a:p>
          <a:p>
            <a:pPr eaLnBrk="1" hangingPunct="1">
              <a:spcBef>
                <a:spcPct val="0"/>
              </a:spcBef>
              <a:buFontTx/>
              <a:buNone/>
            </a:pPr>
            <a:endParaRPr lang="en-US" sz="1400" dirty="0" smtClean="0"/>
          </a:p>
          <a:p>
            <a:pPr eaLnBrk="1" hangingPunct="1">
              <a:spcBef>
                <a:spcPct val="0"/>
              </a:spcBef>
              <a:buFontTx/>
              <a:buNone/>
            </a:pPr>
            <a:r>
              <a:rPr lang="en-US" sz="1400" dirty="0" smtClean="0"/>
              <a:t>From MR</a:t>
            </a:r>
          </a:p>
          <a:p>
            <a:pPr eaLnBrk="1" hangingPunct="1">
              <a:spcBef>
                <a:spcPct val="0"/>
              </a:spcBef>
              <a:buFontTx/>
              <a:buChar char="•"/>
            </a:pPr>
            <a:r>
              <a:rPr lang="en-US" sz="1400" dirty="0" smtClean="0"/>
              <a:t>Insatiable appetite for screens: moving text and images</a:t>
            </a:r>
          </a:p>
          <a:p>
            <a:pPr eaLnBrk="1" hangingPunct="1">
              <a:spcBef>
                <a:spcPct val="0"/>
              </a:spcBef>
              <a:buFontTx/>
              <a:buChar char="•"/>
            </a:pPr>
            <a:r>
              <a:rPr lang="en-US" sz="1400" dirty="0" smtClean="0"/>
              <a:t>No car is complete without GPS and DVD player (maybe two)</a:t>
            </a:r>
          </a:p>
          <a:p>
            <a:pPr eaLnBrk="1" hangingPunct="1">
              <a:spcBef>
                <a:spcPct val="0"/>
              </a:spcBef>
              <a:buFontTx/>
              <a:buChar char="•"/>
            </a:pPr>
            <a:r>
              <a:rPr lang="en-US" sz="1400" dirty="0" smtClean="0"/>
              <a:t>Preferred mode of communication? Texting,</a:t>
            </a:r>
            <a:r>
              <a:rPr lang="en-US" sz="1400" baseline="0" dirty="0" smtClean="0"/>
              <a:t> </a:t>
            </a:r>
            <a:r>
              <a:rPr lang="en-US" sz="1400" dirty="0" smtClean="0"/>
              <a:t>cell phones and IM.</a:t>
            </a:r>
          </a:p>
          <a:p>
            <a:pPr eaLnBrk="1" hangingPunct="1">
              <a:spcBef>
                <a:spcPct val="0"/>
              </a:spcBef>
              <a:buFontTx/>
              <a:buChar char="•"/>
            </a:pPr>
            <a:r>
              <a:rPr lang="en-US" sz="1400" dirty="0" smtClean="0"/>
              <a:t>“No awkward silences” and “Many friends at once”</a:t>
            </a:r>
          </a:p>
          <a:p>
            <a:pPr eaLnBrk="1" hangingPunct="1">
              <a:spcBef>
                <a:spcPct val="0"/>
              </a:spcBef>
              <a:buFontTx/>
              <a:buChar char="•"/>
            </a:pPr>
            <a:r>
              <a:rPr lang="en-US" sz="1400" dirty="0" smtClean="0"/>
              <a:t>Raised when they can’t remember life w/o computers, vaguely remember pre-Google (pre 1999).</a:t>
            </a:r>
          </a:p>
          <a:p>
            <a:pPr eaLnBrk="1" hangingPunct="1">
              <a:spcBef>
                <a:spcPct val="0"/>
              </a:spcBef>
              <a:buFontTx/>
              <a:buChar char="•"/>
            </a:pPr>
            <a:r>
              <a:rPr lang="en-US" sz="1400" dirty="0" smtClean="0"/>
              <a:t>Approach tech, info seeking, libraries, librarians, print resources… very differently than </a:t>
            </a:r>
            <a:r>
              <a:rPr lang="en-US" sz="1400" dirty="0" err="1" smtClean="0"/>
              <a:t>prev</a:t>
            </a:r>
            <a:r>
              <a:rPr lang="en-US" sz="1400" baseline="0" dirty="0" smtClean="0"/>
              <a:t> generations</a:t>
            </a:r>
            <a:endParaRPr lang="en-US" sz="1400" dirty="0" smtClean="0"/>
          </a:p>
          <a:p>
            <a:pPr eaLnBrk="1" hangingPunct="1">
              <a:spcBef>
                <a:spcPct val="0"/>
              </a:spcBef>
            </a:pPr>
            <a:endParaRPr lang="en-US" sz="14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“Yeah, cause I wouldn’t really trust my librarian.  I trust Google.” (FG4)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“Um, like, I find</a:t>
            </a:r>
            <a:r>
              <a:rPr lang="en-US" baseline="0" dirty="0" smtClean="0"/>
              <a:t> something on Google and there’s enough information on it and it seems logical, I’ll just go with it.” (FG4)</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“I’ve just never thought they any [sic] useful. I’d rather do it on my own.” (FG4)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Prefer to use Google, other search engines, browse web, ask friends, or find information themselves, rather than ask a librarian for help.</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Google is seen as easier and more convenient than library subscription-based databases.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the majority carried mobiles, they had never used their telephones to call a librarian for homework help and were largely unaware that their library had a phone reference service.  </a:t>
            </a:r>
          </a:p>
          <a:p>
            <a:endParaRPr lang="en-US" dirty="0" smtClean="0"/>
          </a:p>
          <a:p>
            <a:r>
              <a:rPr lang="en-US" dirty="0" smtClean="0"/>
              <a:t>None of the teens would ever email a librarian.  </a:t>
            </a:r>
          </a:p>
          <a:p>
            <a:endParaRPr lang="en-US"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“Plus I think the </a:t>
            </a:r>
            <a:r>
              <a:rPr lang="en-US" dirty="0" err="1" smtClean="0"/>
              <a:t>IMing</a:t>
            </a:r>
            <a:r>
              <a:rPr lang="en-US" dirty="0" smtClean="0"/>
              <a:t> kind of gives it a cold feeling to it like, you know.  They really don’t care.  They’re just doing their job.  When you can actually sit and talk to someone face-to-face you kind of can see if they care of not, you know.  If they don’t care, you’re like ‘Well, you’re not going to help</a:t>
            </a:r>
            <a:r>
              <a:rPr lang="en-US" baseline="0" dirty="0" smtClean="0"/>
              <a:t> me very much anyway’ and you can move on.  But the IM, you can keep trying to ask the same person the same question like over and over.  And if they don’t care, they’re just going to keep ignoring you.” (FG4)</a:t>
            </a:r>
            <a:endParaRPr lang="en-US" dirty="0" smtClean="0"/>
          </a:p>
          <a:p>
            <a:endParaRPr lang="en-US" dirty="0" smtClean="0"/>
          </a:p>
          <a:p>
            <a:r>
              <a:rPr lang="en-US" dirty="0" smtClean="0"/>
              <a:t>“A librarian’s trying to do like 15 of those conversations at once they’re going to mix up replies…” (FG4)</a:t>
            </a:r>
          </a:p>
          <a:p>
            <a:endParaRPr lang="en-US" dirty="0" smtClean="0"/>
          </a:p>
          <a:p>
            <a:r>
              <a:rPr lang="en-US" dirty="0" smtClean="0"/>
              <a:t>“I don’t usually like to talk to like people</a:t>
            </a:r>
            <a:r>
              <a:rPr lang="en-US" baseline="0" dirty="0" smtClean="0"/>
              <a:t> I don’t know on the internet.” (FG6)</a:t>
            </a:r>
          </a:p>
          <a:p>
            <a:endParaRPr lang="en-US" baseline="0" dirty="0" smtClean="0"/>
          </a:p>
          <a:p>
            <a:r>
              <a:rPr lang="en-US" baseline="0" dirty="0" smtClean="0"/>
              <a:t>“I’m not going to go get tutored on the Internet by somebody who I personally don’t know who might be some psycho serial killer out there when I could get personal help from my home and people in my community.” (FG4)</a:t>
            </a:r>
          </a:p>
          <a:p>
            <a:endParaRPr lang="en-US" baseline="0" dirty="0" smtClean="0"/>
          </a:p>
          <a:p>
            <a:endParaRPr lang="en-US" dirty="0" smtClean="0"/>
          </a:p>
          <a:p>
            <a:r>
              <a:rPr lang="en-US" dirty="0" smtClean="0"/>
              <a:t>Reasons For Not Using VRS</a:t>
            </a:r>
          </a:p>
          <a:p>
            <a:r>
              <a:rPr lang="en-US" dirty="0" smtClean="0"/>
              <a:t>Participants used IM for socializing, not for serious pursuits like homework help.  </a:t>
            </a:r>
          </a:p>
          <a:p>
            <a:endParaRPr lang="en-US" dirty="0" smtClean="0"/>
          </a:p>
          <a:p>
            <a:r>
              <a:rPr lang="en-US" dirty="0" smtClean="0"/>
              <a:t>One reason teens did not used VRS was that they were unaware that these services existed.</a:t>
            </a:r>
          </a:p>
          <a:p>
            <a:endParaRPr lang="en-US" dirty="0" smtClean="0"/>
          </a:p>
          <a:p>
            <a:r>
              <a:rPr lang="en-US" dirty="0" smtClean="0"/>
              <a:t>Some feared that chat librarians would not understand, would ignore them, or would not care about their information needs.  </a:t>
            </a:r>
          </a:p>
          <a:p>
            <a:endParaRPr lang="en-US"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Focus</a:t>
            </a:r>
            <a:r>
              <a:rPr lang="en-US" baseline="0" dirty="0" smtClean="0"/>
              <a:t> Group results were used to construct online surveys. One theme that emerged from FG was that F-t-F interactions were seen as intimidating. So in the surveys we asked directly about intimidation with interesting results!!</a:t>
            </a:r>
            <a:endParaRPr lang="en-US"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D4B596-5544-47F1-8205-E36C15B90C5B}" type="slidenum">
              <a:rPr lang="en-US" smtClean="0"/>
              <a:pPr fontAlgn="base">
                <a:spcBef>
                  <a:spcPct val="0"/>
                </a:spcBef>
                <a:spcAft>
                  <a:spcPct val="0"/>
                </a:spcAft>
                <a:defRPr/>
              </a:pPr>
              <a:t>9</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User Online Survey Net</a:t>
            </a:r>
            <a:r>
              <a:rPr lang="en-US" b="1" baseline="0" dirty="0" smtClean="0"/>
              <a:t> Gens (N=49) Adults (N=88)</a:t>
            </a:r>
            <a:endParaRPr lang="en-US" b="1" dirty="0" smtClean="0"/>
          </a:p>
          <a:p>
            <a:pPr eaLnBrk="1" hangingPunct="1">
              <a:spcBef>
                <a:spcPct val="0"/>
              </a:spcBef>
            </a:pPr>
            <a:endParaRPr lang="en-US" b="1" dirty="0" smtClean="0"/>
          </a:p>
          <a:p>
            <a:pPr eaLnBrk="1" hangingPunct="1">
              <a:spcBef>
                <a:spcPct val="0"/>
              </a:spcBef>
            </a:pPr>
            <a:r>
              <a:rPr lang="en-US" b="1" dirty="0" smtClean="0"/>
              <a:t>Both </a:t>
            </a:r>
            <a:r>
              <a:rPr lang="en-US" b="1" dirty="0" err="1" smtClean="0"/>
              <a:t>Millennials</a:t>
            </a:r>
            <a:r>
              <a:rPr lang="en-US" b="1" dirty="0" smtClean="0"/>
              <a:t> and  </a:t>
            </a:r>
            <a:r>
              <a:rPr lang="en-US" b="1" dirty="0" err="1" smtClean="0"/>
              <a:t>OlderAdults</a:t>
            </a:r>
            <a:r>
              <a:rPr lang="en-US" b="1" dirty="0" smtClean="0"/>
              <a:t> found chat to be the least intimidating form of reference</a:t>
            </a:r>
            <a:endParaRPr lang="en-US" b="1" u="sng" dirty="0" smtClean="0"/>
          </a:p>
          <a:p>
            <a:pPr eaLnBrk="1" hangingPunct="1">
              <a:spcBef>
                <a:spcPct val="0"/>
              </a:spcBef>
            </a:pPr>
            <a:endParaRPr lang="en-US" b="1" u="sng" dirty="0" smtClean="0"/>
          </a:p>
          <a:p>
            <a:pPr eaLnBrk="1" hangingPunct="1">
              <a:spcBef>
                <a:spcPct val="0"/>
              </a:spcBef>
            </a:pPr>
            <a:r>
              <a:rPr lang="en-US" b="1" dirty="0" smtClean="0"/>
              <a:t>“</a:t>
            </a:r>
            <a:r>
              <a:rPr lang="en-US" dirty="0" smtClean="0"/>
              <a:t>Yes.</a:t>
            </a:r>
            <a:r>
              <a:rPr lang="en-US" b="1" dirty="0" smtClean="0"/>
              <a:t>  It makes the librarians easier to approach </a:t>
            </a:r>
            <a:r>
              <a:rPr lang="en-US" dirty="0" smtClean="0"/>
              <a:t>and you can find out while you are still connected whether their advice yields the results you are looking for</a:t>
            </a:r>
            <a:r>
              <a:rPr lang="en-US" b="1" dirty="0" smtClean="0"/>
              <a:t>.” </a:t>
            </a:r>
            <a:r>
              <a:rPr lang="en-US" dirty="0" smtClean="0"/>
              <a:t>(UOS-64280)  Millennial</a:t>
            </a:r>
          </a:p>
          <a:p>
            <a:pPr eaLnBrk="1" hangingPunct="1">
              <a:spcBef>
                <a:spcPct val="0"/>
              </a:spcBef>
            </a:pPr>
            <a:endParaRPr lang="en-US" dirty="0" smtClean="0"/>
          </a:p>
          <a:p>
            <a:pPr eaLnBrk="1" hangingPunct="1">
              <a:spcBef>
                <a:spcPct val="0"/>
              </a:spcBef>
            </a:pPr>
            <a:endParaRPr lang="en-US" sz="1600" b="1" u="sng" dirty="0" smtClean="0"/>
          </a:p>
          <a:p>
            <a:pPr eaLnBrk="1" hangingPunct="1">
              <a:spcBef>
                <a:spcPct val="0"/>
              </a:spcBef>
            </a:pPr>
            <a:endParaRPr lang="en-US" b="1" u="sng"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53" name="Rectangle 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6158"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smtClean="0"/>
              <a:t>Click to edit Master subtitle style</a:t>
            </a:r>
            <a:endParaRPr lang="en-US"/>
          </a:p>
        </p:txBody>
      </p:sp>
      <p:pic>
        <p:nvPicPr>
          <p:cNvPr id="6157" name="Picture 13"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533400" y="1289050"/>
            <a:ext cx="1854200" cy="1854200"/>
          </a:xfrm>
          <a:prstGeom prst="ellipse">
            <a:avLst/>
          </a:prstGeom>
          <a:solidFill>
            <a:srgbClr val="409A3C"/>
          </a:solidFill>
          <a:ln w="88900">
            <a:solidFill>
              <a:srgbClr val="FFFFFF"/>
            </a:solidFill>
            <a:round/>
            <a:headEnd/>
            <a:tailEnd/>
          </a:ln>
          <a:effectLst/>
        </p:spPr>
        <p:txBody>
          <a:bodyPr wrap="none" anchor="ctr"/>
          <a:lstStyle/>
          <a:p>
            <a:pPr algn="ctr"/>
            <a:endParaRPr lang="en-US">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20725" y="1936750"/>
            <a:ext cx="3775075" cy="42021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useBgFill="1">
        <p:nvSpPr>
          <p:cNvPr id="5" name="Title 4"/>
          <p:cNvSpPr>
            <a:spLocks noGrp="1"/>
          </p:cNvSpPr>
          <p:nvPr>
            <p:ph type="title"/>
          </p:nvPr>
        </p:nvSpPr>
        <p:spPr>
          <a:xfrm>
            <a:off x="228600" y="152400"/>
            <a:ext cx="8686800" cy="1284287"/>
          </a:xfrm>
        </p:spPr>
        <p:txBody>
          <a:bodyPr/>
          <a:lstStyle/>
          <a:p>
            <a:r>
              <a:rPr lang="en-US" smtClean="0"/>
              <a:t>Click to edit Master 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Rutgers"/>
          <p:cNvPicPr>
            <a:picLocks noChangeAspect="1" noChangeArrowheads="1"/>
          </p:cNvPicPr>
          <p:nvPr/>
        </p:nvPicPr>
        <p:blipFill>
          <a:blip r:embed="rId2" cstate="print"/>
          <a:srcRect/>
          <a:stretch>
            <a:fillRect/>
          </a:stretch>
        </p:blipFill>
        <p:spPr bwMode="auto">
          <a:xfrm>
            <a:off x="5738813" y="6272213"/>
            <a:ext cx="3176587" cy="479425"/>
          </a:xfrm>
          <a:prstGeom prst="rect">
            <a:avLst/>
          </a:prstGeom>
          <a:noFill/>
          <a:ln w="9525">
            <a:noFill/>
            <a:miter lim="800000"/>
            <a:headEnd/>
            <a:tailEnd/>
          </a:ln>
        </p:spPr>
      </p:pic>
      <p:sp>
        <p:nvSpPr>
          <p:cNvPr id="3074" name="Rectangle 2"/>
          <p:cNvSpPr>
            <a:spLocks noGrp="1" noChangeArrowheads="1"/>
          </p:cNvSpPr>
          <p:nvPr>
            <p:ph type="ctrTitle"/>
          </p:nvPr>
        </p:nvSpPr>
        <p:spPr>
          <a:xfrm>
            <a:off x="152400" y="1219200"/>
            <a:ext cx="83058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819400" y="3505200"/>
            <a:ext cx="5638800" cy="2133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291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42291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20725" y="1936750"/>
            <a:ext cx="3775075" cy="42021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useBgFill="1">
        <p:nvSpPr>
          <p:cNvPr id="5" name="Title 4"/>
          <p:cNvSpPr>
            <a:spLocks noGrp="1"/>
          </p:cNvSpPr>
          <p:nvPr>
            <p:ph type="title"/>
          </p:nvPr>
        </p:nvSpPr>
        <p:spPr>
          <a:xfrm>
            <a:off x="228600" y="152400"/>
            <a:ext cx="8686800" cy="1284287"/>
          </a:xfrm>
        </p:spPr>
        <p:txBody>
          <a:bodyPr/>
          <a:lstStyle/>
          <a:p>
            <a:r>
              <a:rPr lang="en-US" smtClean="0"/>
              <a:t>Click to edit Master title style</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9.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10" descr="logo white small"/>
          <p:cNvPicPr>
            <a:picLocks noChangeAspect="1" noChangeArrowheads="1"/>
          </p:cNvPicPr>
          <p:nvPr/>
        </p:nvPicPr>
        <p:blipFill>
          <a:blip r:embed="rId14" cstate="print"/>
          <a:srcRect/>
          <a:stretch>
            <a:fillRect/>
          </a:stretch>
        </p:blipFill>
        <p:spPr bwMode="auto">
          <a:xfrm>
            <a:off x="7686675" y="628650"/>
            <a:ext cx="996950" cy="374650"/>
          </a:xfrm>
          <a:prstGeom prst="rect">
            <a:avLst/>
          </a:prstGeom>
          <a:noFill/>
          <a:ln w="9525">
            <a:noFill/>
            <a:miter lim="800000"/>
            <a:headEnd/>
            <a:tailEnd/>
          </a:ln>
        </p:spPr>
      </p:pic>
      <p:grpSp>
        <p:nvGrpSpPr>
          <p:cNvPr id="1039"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5" cstate="print"/>
            <a:srcRect/>
            <a:stretch>
              <a:fillRect/>
            </a:stretch>
          </p:blipFill>
          <p:spPr bwMode="auto">
            <a:xfrm>
              <a:off x="0" y="0"/>
              <a:ext cx="5760" cy="90"/>
            </a:xfrm>
            <a:prstGeom prst="rect">
              <a:avLst/>
            </a:prstGeom>
            <a:noFill/>
          </p:spPr>
        </p:pic>
        <p:pic>
          <p:nvPicPr>
            <p:cNvPr id="1036" name="Picture 12" descr="lite border bottom"/>
            <p:cNvPicPr>
              <a:picLocks noChangeAspect="1" noChangeArrowheads="1"/>
            </p:cNvPicPr>
            <p:nvPr userDrawn="1"/>
          </p:nvPicPr>
          <p:blipFill>
            <a:blip r:embed="rId16" cstate="print"/>
            <a:srcRect/>
            <a:stretch>
              <a:fillRect/>
            </a:stretch>
          </p:blipFill>
          <p:spPr bwMode="auto">
            <a:xfrm>
              <a:off x="0" y="4230"/>
              <a:ext cx="5760" cy="90"/>
            </a:xfrm>
            <a:prstGeom prst="rect">
              <a:avLst/>
            </a:prstGeom>
            <a:noFill/>
          </p:spPr>
        </p:pic>
        <p:pic>
          <p:nvPicPr>
            <p:cNvPr id="1037" name="Picture 13" descr="lite border left"/>
            <p:cNvPicPr>
              <a:picLocks noChangeAspect="1" noChangeArrowheads="1"/>
            </p:cNvPicPr>
            <p:nvPr userDrawn="1"/>
          </p:nvPicPr>
          <p:blipFill>
            <a:blip r:embed="rId17" cstate="print"/>
            <a:srcRect/>
            <a:stretch>
              <a:fillRect/>
            </a:stretch>
          </p:blipFill>
          <p:spPr bwMode="auto">
            <a:xfrm>
              <a:off x="0" y="0"/>
              <a:ext cx="281" cy="4320"/>
            </a:xfrm>
            <a:prstGeom prst="rect">
              <a:avLst/>
            </a:prstGeom>
            <a:noFill/>
          </p:spPr>
        </p:pic>
        <p:pic>
          <p:nvPicPr>
            <p:cNvPr id="1038" name="Picture 14" descr="lite border right"/>
            <p:cNvPicPr>
              <a:picLocks noChangeAspect="1" noChangeArrowheads="1"/>
            </p:cNvPicPr>
            <p:nvPr userDrawn="1"/>
          </p:nvPicPr>
          <p:blipFill>
            <a:blip r:embed="rId18" cstate="print"/>
            <a:srcRect/>
            <a:stretch>
              <a:fillRect/>
            </a:stretch>
          </p:blipFill>
          <p:spPr bwMode="auto">
            <a:xfrm>
              <a:off x="5479" y="0"/>
              <a:ext cx="281" cy="4320"/>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1" fontAlgn="base" hangingPunct="1">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1" fontAlgn="base" hangingPunct="1">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1" fontAlgn="base" hangingPunct="1">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25620" name="Oval 20"/>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25621" name="Oval 21"/>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25622" name="Oval 22"/>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pic>
        <p:nvPicPr>
          <p:cNvPr id="25623" name="Picture 23"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5624" name="Group 24"/>
          <p:cNvGrpSpPr>
            <a:grpSpLocks/>
          </p:cNvGrpSpPr>
          <p:nvPr/>
        </p:nvGrpSpPr>
        <p:grpSpPr bwMode="auto">
          <a:xfrm>
            <a:off x="0" y="0"/>
            <a:ext cx="9144000" cy="6858000"/>
            <a:chOff x="0" y="0"/>
            <a:chExt cx="5760" cy="4320"/>
          </a:xfrm>
        </p:grpSpPr>
        <p:pic>
          <p:nvPicPr>
            <p:cNvPr id="25625" name="Picture 25"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25626" name="Picture 26"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25627" name="Picture 27"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25628" name="Picture 28"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grpSp>
        <p:nvGrpSpPr>
          <p:cNvPr id="25614" name="Group 14"/>
          <p:cNvGrpSpPr>
            <a:grpSpLocks/>
          </p:cNvGrpSpPr>
          <p:nvPr/>
        </p:nvGrpSpPr>
        <p:grpSpPr bwMode="auto">
          <a:xfrm>
            <a:off x="0" y="0"/>
            <a:ext cx="3838575" cy="4833938"/>
            <a:chOff x="0" y="0"/>
            <a:chExt cx="2418" cy="3045"/>
          </a:xfrm>
        </p:grpSpPr>
        <p:pic>
          <p:nvPicPr>
            <p:cNvPr id="25615" name="Picture 15"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p:spPr>
        </p:pic>
        <p:sp>
          <p:nvSpPr>
            <p:cNvPr id="25616" name="Text Box 16"/>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lgn="ctr">
                <a:lnSpc>
                  <a:spcPct val="100000"/>
                </a:lnSpc>
                <a:spcBef>
                  <a:spcPct val="0"/>
                </a:spcBef>
              </a:pPr>
              <a:r>
                <a:rPr lang="en-US" sz="1000">
                  <a:solidFill>
                    <a:srgbClr val="FFFFFF"/>
                  </a:solidFill>
                </a:rPr>
                <a:t>EVERY</a:t>
              </a:r>
            </a:p>
            <a:p>
              <a:pPr algn="ctr">
                <a:lnSpc>
                  <a:spcPct val="100000"/>
                </a:lnSpc>
                <a:spcBef>
                  <a:spcPct val="0"/>
                </a:spcBef>
              </a:pPr>
              <a:r>
                <a:rPr lang="en-US" sz="1000">
                  <a:solidFill>
                    <a:srgbClr val="FFFFFF"/>
                  </a:solidFill>
                </a:rPr>
                <a:t>CONNECTION</a:t>
              </a:r>
            </a:p>
            <a:p>
              <a:pPr algn="ctr">
                <a:lnSpc>
                  <a:spcPct val="100000"/>
                </a:lnSpc>
                <a:spcBef>
                  <a:spcPct val="0"/>
                </a:spcBef>
              </a:pPr>
              <a:r>
                <a:rPr lang="en-US" sz="900">
                  <a:solidFill>
                    <a:srgbClr val="FFFFFF"/>
                  </a:solidFill>
                </a:rPr>
                <a:t>has a </a:t>
              </a:r>
            </a:p>
            <a:p>
              <a:pPr algn="ctr">
                <a:lnSpc>
                  <a:spcPct val="100000"/>
                </a:lnSpc>
                <a:spcBef>
                  <a:spcPct val="0"/>
                </a:spcBef>
              </a:pPr>
              <a:r>
                <a:rPr lang="en-US" sz="900">
                  <a:solidFill>
                    <a:srgbClr val="FFFFFF"/>
                  </a:solidFill>
                </a:rPr>
                <a:t>starting point.</a:t>
              </a:r>
            </a:p>
          </p:txBody>
        </p:sp>
      </p:grpSp>
      <p:sp>
        <p:nvSpPr>
          <p:cNvPr id="25617" name="Rectangle 17"/>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25618" name="Rectangle 18"/>
          <p:cNvSpPr>
            <a:spLocks noGrp="1" noChangeArrowheads="1"/>
          </p:cNvSpPr>
          <p:nvPr>
            <p:ph type="body" idx="1"/>
          </p:nvPr>
        </p:nvSpPr>
        <p:spPr bwMode="auto">
          <a:xfrm>
            <a:off x="3573463" y="3354388"/>
            <a:ext cx="4195762" cy="19288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Trebuchet MS" pitchFamily="34" charset="0"/>
        </a:defRPr>
      </a:lvl2pPr>
      <a:lvl3pPr algn="l" rtl="0" fontAlgn="base">
        <a:spcBef>
          <a:spcPct val="0"/>
        </a:spcBef>
        <a:spcAft>
          <a:spcPct val="0"/>
        </a:spcAft>
        <a:defRPr sz="3000" b="1">
          <a:solidFill>
            <a:schemeClr val="tx2"/>
          </a:solidFill>
          <a:latin typeface="Trebuchet MS" pitchFamily="34" charset="0"/>
        </a:defRPr>
      </a:lvl3pPr>
      <a:lvl4pPr algn="l" rtl="0" fontAlgn="base">
        <a:spcBef>
          <a:spcPct val="0"/>
        </a:spcBef>
        <a:spcAft>
          <a:spcPct val="0"/>
        </a:spcAft>
        <a:defRPr sz="3000" b="1">
          <a:solidFill>
            <a:schemeClr val="tx2"/>
          </a:solidFill>
          <a:latin typeface="Trebuchet MS" pitchFamily="34" charset="0"/>
        </a:defRPr>
      </a:lvl4pPr>
      <a:lvl5pPr algn="l" rtl="0" fontAlgn="base">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fontAlgn="base">
        <a:lnSpc>
          <a:spcPct val="120000"/>
        </a:lnSpc>
        <a:spcBef>
          <a:spcPct val="0"/>
        </a:spcBef>
        <a:spcAft>
          <a:spcPct val="0"/>
        </a:spcAft>
        <a:defRPr sz="2100" b="1">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Arial" charset="0"/>
        </a:defRPr>
      </a:lvl2pPr>
      <a:lvl3pPr marL="1143000" indent="-228600" algn="l" rtl="0" fontAlgn="base">
        <a:spcBef>
          <a:spcPct val="20000"/>
        </a:spcBef>
        <a:spcAft>
          <a:spcPct val="0"/>
        </a:spcAft>
        <a:defRPr sz="2400">
          <a:solidFill>
            <a:schemeClr val="tx1"/>
          </a:solidFill>
          <a:latin typeface="Arial" charset="0"/>
        </a:defRPr>
      </a:lvl3pPr>
      <a:lvl4pPr marL="1600200" indent="-228600" algn="l" rtl="0" fontAlgn="base">
        <a:spcBef>
          <a:spcPct val="20000"/>
        </a:spcBef>
        <a:spcAft>
          <a:spcPct val="0"/>
        </a:spcAft>
        <a:defRPr sz="2000">
          <a:solidFill>
            <a:schemeClr val="tx1"/>
          </a:solidFill>
          <a:latin typeface="Arial" charset="0"/>
        </a:defRPr>
      </a:lvl4pPr>
      <a:lvl5pPr marL="2057400" indent="-228600" algn="l" rtl="0" fontAlgn="base">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40" name="Rectangle 16"/>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26641" name="Oval 17"/>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26642" name="Oval 18"/>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26643" name="Oval 19"/>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pic>
        <p:nvPicPr>
          <p:cNvPr id="26644" name="Picture 20"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6645" name="Group 21"/>
          <p:cNvGrpSpPr>
            <a:grpSpLocks/>
          </p:cNvGrpSpPr>
          <p:nvPr/>
        </p:nvGrpSpPr>
        <p:grpSpPr bwMode="auto">
          <a:xfrm>
            <a:off x="0" y="0"/>
            <a:ext cx="9144000" cy="6858000"/>
            <a:chOff x="0" y="0"/>
            <a:chExt cx="5760" cy="4320"/>
          </a:xfrm>
        </p:grpSpPr>
        <p:pic>
          <p:nvPicPr>
            <p:cNvPr id="26646" name="Picture 22"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26647" name="Picture 23"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26648" name="Picture 24"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26649" name="Picture 25"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sp>
        <p:nvSpPr>
          <p:cNvPr id="26638" name="Rectangle 14"/>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26639" name="Rectangle 15"/>
          <p:cNvSpPr>
            <a:spLocks noGrp="1" noChangeArrowheads="1"/>
          </p:cNvSpPr>
          <p:nvPr>
            <p:ph type="body" idx="1"/>
          </p:nvPr>
        </p:nvSpPr>
        <p:spPr bwMode="auto">
          <a:xfrm>
            <a:off x="574675" y="3354388"/>
            <a:ext cx="7989888" cy="1928812"/>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3000" b="1">
          <a:solidFill>
            <a:schemeClr val="tx2"/>
          </a:solidFill>
          <a:latin typeface="+mj-lt"/>
          <a:ea typeface="+mj-ea"/>
          <a:cs typeface="+mj-cs"/>
        </a:defRPr>
      </a:lvl1pPr>
      <a:lvl2pPr algn="ctr" rtl="0" fontAlgn="base">
        <a:spcBef>
          <a:spcPct val="0"/>
        </a:spcBef>
        <a:spcAft>
          <a:spcPct val="0"/>
        </a:spcAft>
        <a:defRPr sz="3000" b="1">
          <a:solidFill>
            <a:schemeClr val="tx2"/>
          </a:solidFill>
          <a:latin typeface="Trebuchet MS" pitchFamily="34" charset="0"/>
        </a:defRPr>
      </a:lvl2pPr>
      <a:lvl3pPr algn="ctr" rtl="0" fontAlgn="base">
        <a:spcBef>
          <a:spcPct val="0"/>
        </a:spcBef>
        <a:spcAft>
          <a:spcPct val="0"/>
        </a:spcAft>
        <a:defRPr sz="3000" b="1">
          <a:solidFill>
            <a:schemeClr val="tx2"/>
          </a:solidFill>
          <a:latin typeface="Trebuchet MS" pitchFamily="34" charset="0"/>
        </a:defRPr>
      </a:lvl3pPr>
      <a:lvl4pPr algn="ctr" rtl="0" fontAlgn="base">
        <a:spcBef>
          <a:spcPct val="0"/>
        </a:spcBef>
        <a:spcAft>
          <a:spcPct val="0"/>
        </a:spcAft>
        <a:defRPr sz="3000" b="1">
          <a:solidFill>
            <a:schemeClr val="tx2"/>
          </a:solidFill>
          <a:latin typeface="Trebuchet MS" pitchFamily="34" charset="0"/>
        </a:defRPr>
      </a:lvl4pPr>
      <a:lvl5pPr algn="ctr" rtl="0" fontAlgn="base">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fontAlgn="base">
        <a:lnSpc>
          <a:spcPct val="120000"/>
        </a:lnSpc>
        <a:spcBef>
          <a:spcPct val="0"/>
        </a:spcBef>
        <a:spcAft>
          <a:spcPct val="0"/>
        </a:spcAft>
        <a:defRPr sz="2100" b="1">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7239000" cy="1265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106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04800" y="6381750"/>
            <a:ext cx="5181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pic>
        <p:nvPicPr>
          <p:cNvPr id="2" name="Picture 15" descr="Rutgers"/>
          <p:cNvPicPr>
            <a:picLocks noChangeAspect="1" noChangeArrowheads="1"/>
          </p:cNvPicPr>
          <p:nvPr/>
        </p:nvPicPr>
        <p:blipFill>
          <a:blip r:embed="rId15" cstate="print"/>
          <a:srcRect/>
          <a:stretch>
            <a:fillRect/>
          </a:stretch>
        </p:blipFill>
        <p:spPr bwMode="auto">
          <a:xfrm>
            <a:off x="5738813" y="6272213"/>
            <a:ext cx="3176587" cy="479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6.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6.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6.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6.xml"/><Relationship Id="rId1" Type="http://schemas.openxmlformats.org/officeDocument/2006/relationships/vmlDrawing" Target="../drawings/vmlDrawing6.vml"/><Relationship Id="rId4" Type="http://schemas.openxmlformats.org/officeDocument/2006/relationships/oleObject" Target="../embeddings/Microsoft_Office_Excel_97-2003_Worksheet6.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6.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0.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46.xml"/><Relationship Id="rId5" Type="http://schemas.openxmlformats.org/officeDocument/2006/relationships/image" Target="../media/image36.jpe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46.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36.xml"/><Relationship Id="rId6" Type="http://schemas.openxmlformats.org/officeDocument/2006/relationships/image" Target="../media/image9.jpeg"/><Relationship Id="rId5" Type="http://schemas.openxmlformats.org/officeDocument/2006/relationships/image" Target="../media/image42.pn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subTitle" idx="1"/>
          </p:nvPr>
        </p:nvSpPr>
        <p:spPr>
          <a:xfrm>
            <a:off x="2286000" y="1981200"/>
            <a:ext cx="6705600" cy="4038600"/>
          </a:xfrm>
        </p:spPr>
        <p:txBody>
          <a:bodyPr/>
          <a:lstStyle/>
          <a:p>
            <a:pPr algn="r">
              <a:lnSpc>
                <a:spcPct val="110000"/>
              </a:lnSpc>
            </a:pPr>
            <a:endParaRPr lang="en-US" sz="2400" b="1" dirty="0" smtClean="0">
              <a:solidFill>
                <a:srgbClr val="002060"/>
              </a:solidFill>
            </a:endParaRPr>
          </a:p>
          <a:p>
            <a:pPr algn="r">
              <a:lnSpc>
                <a:spcPct val="110000"/>
              </a:lnSpc>
            </a:pPr>
            <a:r>
              <a:rPr lang="en-US" sz="2400" b="1" dirty="0" smtClean="0">
                <a:solidFill>
                  <a:srgbClr val="002060"/>
                </a:solidFill>
              </a:rPr>
              <a:t>Marie L. Radford, Ph.D.</a:t>
            </a:r>
          </a:p>
          <a:p>
            <a:pPr algn="r">
              <a:lnSpc>
                <a:spcPct val="110000"/>
              </a:lnSpc>
            </a:pPr>
            <a:r>
              <a:rPr lang="en-US" sz="2000" dirty="0" smtClean="0">
                <a:solidFill>
                  <a:srgbClr val="002060"/>
                </a:solidFill>
              </a:rPr>
              <a:t>Associate Professor</a:t>
            </a:r>
          </a:p>
          <a:p>
            <a:pPr algn="r">
              <a:lnSpc>
                <a:spcPct val="110000"/>
              </a:lnSpc>
            </a:pPr>
            <a:r>
              <a:rPr lang="en-US" sz="2000" dirty="0" smtClean="0">
                <a:solidFill>
                  <a:srgbClr val="002060"/>
                </a:solidFill>
              </a:rPr>
              <a:t>Rutgers, The State University of New Jersey</a:t>
            </a:r>
          </a:p>
          <a:p>
            <a:pPr algn="r">
              <a:lnSpc>
                <a:spcPct val="110000"/>
              </a:lnSpc>
            </a:pPr>
            <a:endParaRPr lang="en-US" sz="2400" dirty="0" smtClean="0">
              <a:solidFill>
                <a:srgbClr val="002060"/>
              </a:solidFill>
            </a:endParaRPr>
          </a:p>
          <a:p>
            <a:pPr algn="r">
              <a:lnSpc>
                <a:spcPct val="110000"/>
              </a:lnSpc>
            </a:pPr>
            <a:endParaRPr lang="en-US" sz="2400" dirty="0" smtClean="0">
              <a:solidFill>
                <a:srgbClr val="002060"/>
              </a:solidFill>
            </a:endParaRPr>
          </a:p>
          <a:p>
            <a:pPr algn="r">
              <a:lnSpc>
                <a:spcPct val="110000"/>
              </a:lnSpc>
            </a:pPr>
            <a:r>
              <a:rPr lang="en-US" sz="2400" b="1" dirty="0" smtClean="0">
                <a:solidFill>
                  <a:srgbClr val="002060"/>
                </a:solidFill>
              </a:rPr>
              <a:t>Lynn </a:t>
            </a:r>
            <a:r>
              <a:rPr lang="en-US" sz="2400" b="1" dirty="0" err="1" smtClean="0">
                <a:solidFill>
                  <a:srgbClr val="002060"/>
                </a:solidFill>
              </a:rPr>
              <a:t>Silipigni</a:t>
            </a:r>
            <a:r>
              <a:rPr lang="en-US" sz="2400" b="1" dirty="0" smtClean="0">
                <a:solidFill>
                  <a:srgbClr val="002060"/>
                </a:solidFill>
              </a:rPr>
              <a:t> Connaway, Ph.D.</a:t>
            </a:r>
          </a:p>
          <a:p>
            <a:pPr algn="r">
              <a:lnSpc>
                <a:spcPct val="110000"/>
              </a:lnSpc>
            </a:pPr>
            <a:r>
              <a:rPr lang="en-US" sz="2000" dirty="0" smtClean="0">
                <a:solidFill>
                  <a:srgbClr val="002060"/>
                </a:solidFill>
              </a:rPr>
              <a:t>Senior Research Scientist </a:t>
            </a:r>
          </a:p>
          <a:p>
            <a:pPr algn="r">
              <a:lnSpc>
                <a:spcPct val="110000"/>
              </a:lnSpc>
            </a:pPr>
            <a:r>
              <a:rPr lang="en-US" sz="2000" dirty="0" smtClean="0">
                <a:solidFill>
                  <a:srgbClr val="002060"/>
                </a:solidFill>
              </a:rPr>
              <a:t>OCLC</a:t>
            </a:r>
          </a:p>
        </p:txBody>
      </p:sp>
      <p:sp>
        <p:nvSpPr>
          <p:cNvPr id="7" name="TextBox 6"/>
          <p:cNvSpPr txBox="1"/>
          <p:nvPr/>
        </p:nvSpPr>
        <p:spPr>
          <a:xfrm>
            <a:off x="304800" y="6324600"/>
            <a:ext cx="5257800" cy="361061"/>
          </a:xfrm>
          <a:prstGeom prst="rect">
            <a:avLst/>
          </a:prstGeom>
          <a:noFill/>
        </p:spPr>
        <p:txBody>
          <a:bodyPr wrap="square" rtlCol="0">
            <a:spAutoFit/>
          </a:bodyPr>
          <a:lstStyle/>
          <a:p>
            <a:r>
              <a:rPr lang="en-US" sz="1600" dirty="0" smtClean="0">
                <a:solidFill>
                  <a:srgbClr val="FFFFFF"/>
                </a:solidFill>
              </a:rPr>
              <a:t>Reference Renaissance 2010,  August  8-10, 2010</a:t>
            </a:r>
            <a:endParaRPr lang="en-US" sz="1600" dirty="0">
              <a:solidFill>
                <a:srgbClr val="FFFFFF"/>
              </a:solidFill>
            </a:endParaRPr>
          </a:p>
        </p:txBody>
      </p:sp>
      <p:pic>
        <p:nvPicPr>
          <p:cNvPr id="5" name="Picture 3" descr="\\oclc\data\OCLCResearch\Dublin\Home\hoode\My Documents\My Pictures\Microsoft Clip Organizer\j0443253.jpg"/>
          <p:cNvPicPr>
            <a:picLocks noChangeAspect="1" noChangeArrowheads="1"/>
          </p:cNvPicPr>
          <p:nvPr/>
        </p:nvPicPr>
        <p:blipFill>
          <a:blip r:embed="rId3" cstate="print"/>
          <a:srcRect l="40518"/>
          <a:stretch>
            <a:fillRect/>
          </a:stretch>
        </p:blipFill>
        <p:spPr bwMode="auto">
          <a:xfrm>
            <a:off x="533400" y="2209800"/>
            <a:ext cx="3201074" cy="3581400"/>
          </a:xfrm>
          <a:prstGeom prst="rect">
            <a:avLst/>
          </a:prstGeom>
          <a:noFill/>
        </p:spPr>
      </p:pic>
      <p:sp>
        <p:nvSpPr>
          <p:cNvPr id="8" name="Rectangle 7"/>
          <p:cNvSpPr/>
          <p:nvPr/>
        </p:nvSpPr>
        <p:spPr>
          <a:xfrm>
            <a:off x="228600" y="228600"/>
            <a:ext cx="7315200" cy="1043684"/>
          </a:xfrm>
          <a:prstGeom prst="rect">
            <a:avLst/>
          </a:prstGeom>
        </p:spPr>
        <p:txBody>
          <a:bodyPr wrap="square">
            <a:spAutoFit/>
          </a:bodyPr>
          <a:lstStyle/>
          <a:p>
            <a:r>
              <a:rPr lang="en-US" sz="2700" i="1" dirty="0" err="1" smtClean="0">
                <a:solidFill>
                  <a:schemeClr val="tx1"/>
                </a:solidFill>
                <a:latin typeface="+mj-lt"/>
              </a:rPr>
              <a:t>Chattin</a:t>
            </a:r>
            <a:r>
              <a:rPr lang="en-US" sz="2700" i="1" dirty="0" smtClean="0">
                <a:solidFill>
                  <a:schemeClr val="tx1"/>
                </a:solidFill>
                <a:latin typeface="+mj-lt"/>
              </a:rPr>
              <a:t>’ ‘bout My Generation: Virtual Reference Use from </a:t>
            </a:r>
            <a:r>
              <a:rPr lang="en-US" sz="2700" i="1" dirty="0" err="1" smtClean="0">
                <a:solidFill>
                  <a:schemeClr val="tx1"/>
                </a:solidFill>
                <a:latin typeface="+mj-lt"/>
              </a:rPr>
              <a:t>Millennials</a:t>
            </a:r>
            <a:r>
              <a:rPr lang="en-US" sz="2700" i="1" dirty="0" smtClean="0">
                <a:solidFill>
                  <a:schemeClr val="tx1"/>
                </a:solidFill>
                <a:latin typeface="+mj-lt"/>
              </a:rPr>
              <a:t> to Boomers</a:t>
            </a:r>
            <a:endParaRPr lang="en-US" sz="27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1" y="0"/>
            <a:ext cx="7315200" cy="1447800"/>
          </a:xfrm>
        </p:spPr>
        <p:txBody>
          <a:bodyPr/>
          <a:lstStyle/>
          <a:p>
            <a:pPr eaLnBrk="1" hangingPunct="1"/>
            <a:r>
              <a:rPr lang="en-US" sz="3200" b="1" dirty="0" smtClean="0"/>
              <a:t>Recommendation Important </a:t>
            </a:r>
            <a:br>
              <a:rPr lang="en-US" sz="3200" b="1" dirty="0" smtClean="0"/>
            </a:br>
            <a:r>
              <a:rPr lang="en-US" sz="3200" b="1" dirty="0" smtClean="0"/>
              <a:t>to VRS Users</a:t>
            </a:r>
            <a:r>
              <a:rPr lang="en-US" sz="3600" b="1" dirty="0" smtClean="0"/>
              <a:t/>
            </a:r>
            <a:br>
              <a:rPr lang="en-US" sz="3600" b="1" dirty="0" smtClean="0"/>
            </a:br>
            <a:r>
              <a:rPr lang="en-US" sz="2800" dirty="0" err="1" smtClean="0"/>
              <a:t>Millennials</a:t>
            </a:r>
            <a:r>
              <a:rPr lang="en-US" sz="2800" dirty="0" smtClean="0"/>
              <a:t> (N=49)</a:t>
            </a:r>
          </a:p>
        </p:txBody>
      </p:sp>
      <p:sp>
        <p:nvSpPr>
          <p:cNvPr id="18435" name="Rectangle 3"/>
          <p:cNvSpPr>
            <a:spLocks noGrp="1" noChangeArrowheads="1"/>
          </p:cNvSpPr>
          <p:nvPr>
            <p:ph idx="1"/>
          </p:nvPr>
        </p:nvSpPr>
        <p:spPr>
          <a:xfrm>
            <a:off x="228600" y="2514600"/>
            <a:ext cx="4419600" cy="2590800"/>
          </a:xfrm>
        </p:spPr>
        <p:txBody>
          <a:bodyPr/>
          <a:lstStyle/>
          <a:p>
            <a:pPr eaLnBrk="1" hangingPunct="1"/>
            <a:r>
              <a:rPr lang="en-US" sz="2800" b="1" dirty="0" smtClean="0"/>
              <a:t>Used VRS because recommended</a:t>
            </a:r>
          </a:p>
          <a:p>
            <a:pPr lvl="1" eaLnBrk="1" hangingPunct="1"/>
            <a:endParaRPr lang="en-US" b="1" dirty="0" smtClean="0"/>
          </a:p>
          <a:p>
            <a:pPr eaLnBrk="1" hangingPunct="1"/>
            <a:r>
              <a:rPr lang="en-US" sz="2800" b="1" dirty="0" smtClean="0"/>
              <a:t>Recommended VRS more than older adults </a:t>
            </a:r>
          </a:p>
        </p:txBody>
      </p:sp>
      <p:pic>
        <p:nvPicPr>
          <p:cNvPr id="18436" name="Picture 4" descr="j0430908"/>
          <p:cNvPicPr>
            <a:picLocks noChangeAspect="1" noChangeArrowheads="1"/>
          </p:cNvPicPr>
          <p:nvPr/>
        </p:nvPicPr>
        <p:blipFill>
          <a:blip r:embed="rId3" cstate="print"/>
          <a:srcRect/>
          <a:stretch>
            <a:fillRect/>
          </a:stretch>
        </p:blipFill>
        <p:spPr bwMode="auto">
          <a:xfrm>
            <a:off x="4724400" y="2438400"/>
            <a:ext cx="396240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52401" y="147638"/>
            <a:ext cx="7315200" cy="1376362"/>
          </a:xfrm>
        </p:spPr>
        <p:txBody>
          <a:bodyPr/>
          <a:lstStyle/>
          <a:p>
            <a:pPr eaLnBrk="1" hangingPunct="1"/>
            <a:r>
              <a:rPr lang="en-US" sz="3600" b="1" dirty="0" smtClean="0"/>
              <a:t>Why Users Don’t Always Choose VRS</a:t>
            </a:r>
            <a:r>
              <a:rPr lang="en-US" sz="3600" dirty="0" smtClean="0"/>
              <a:t/>
            </a:r>
            <a:br>
              <a:rPr lang="en-US" sz="3600" dirty="0" smtClean="0"/>
            </a:br>
            <a:r>
              <a:rPr lang="en-US" sz="2800" dirty="0" err="1" smtClean="0"/>
              <a:t>Millennials</a:t>
            </a:r>
            <a:r>
              <a:rPr lang="en-US" sz="2800" dirty="0" smtClean="0"/>
              <a:t> (N=49)</a:t>
            </a:r>
          </a:p>
        </p:txBody>
      </p:sp>
      <p:sp>
        <p:nvSpPr>
          <p:cNvPr id="21507" name="Rectangle 3"/>
          <p:cNvSpPr>
            <a:spLocks noGrp="1" noChangeArrowheads="1"/>
          </p:cNvSpPr>
          <p:nvPr>
            <p:ph type="body" idx="4294967295"/>
          </p:nvPr>
        </p:nvSpPr>
        <p:spPr>
          <a:xfrm>
            <a:off x="228600" y="2362200"/>
            <a:ext cx="4800600" cy="2895600"/>
          </a:xfrm>
        </p:spPr>
        <p:txBody>
          <a:bodyPr/>
          <a:lstStyle/>
          <a:p>
            <a:pPr eaLnBrk="1" hangingPunct="1"/>
            <a:r>
              <a:rPr lang="en-US" sz="2800" b="1" dirty="0" smtClean="0"/>
              <a:t>Unhelpful answers</a:t>
            </a:r>
          </a:p>
          <a:p>
            <a:pPr eaLnBrk="1" hangingPunct="1"/>
            <a:r>
              <a:rPr lang="en-US" sz="2800" b="1" dirty="0" smtClean="0"/>
              <a:t>Non-subject specialists</a:t>
            </a:r>
          </a:p>
          <a:p>
            <a:pPr eaLnBrk="1" hangingPunct="1"/>
            <a:r>
              <a:rPr lang="en-US" sz="2800" b="1" dirty="0" smtClean="0"/>
              <a:t>Slow connections</a:t>
            </a:r>
          </a:p>
          <a:p>
            <a:pPr eaLnBrk="1" hangingPunct="1"/>
            <a:r>
              <a:rPr lang="en-US" sz="2800" b="1" dirty="0" smtClean="0"/>
              <a:t>Scripted messages</a:t>
            </a:r>
          </a:p>
          <a:p>
            <a:pPr eaLnBrk="1" hangingPunct="1"/>
            <a:r>
              <a:rPr lang="en-US" sz="2800" b="1" dirty="0" smtClean="0"/>
              <a:t>Cold environment</a:t>
            </a:r>
          </a:p>
        </p:txBody>
      </p:sp>
      <p:pic>
        <p:nvPicPr>
          <p:cNvPr id="5" name="Picture 22" descr="j0409596"/>
          <p:cNvPicPr>
            <a:picLocks noChangeAspect="1" noChangeArrowheads="1"/>
          </p:cNvPicPr>
          <p:nvPr/>
        </p:nvPicPr>
        <p:blipFill>
          <a:blip r:embed="rId3" cstate="print"/>
          <a:srcRect/>
          <a:stretch>
            <a:fillRect/>
          </a:stretch>
        </p:blipFill>
        <p:spPr bwMode="auto">
          <a:xfrm>
            <a:off x="4953000" y="2438400"/>
            <a:ext cx="3886200"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20" name="Rectangle 4"/>
          <p:cNvSpPr>
            <a:spLocks noGrp="1" noChangeArrowheads="1"/>
          </p:cNvSpPr>
          <p:nvPr>
            <p:ph type="title" idx="4294967295"/>
          </p:nvPr>
        </p:nvSpPr>
        <p:spPr>
          <a:xfrm>
            <a:off x="0" y="147638"/>
            <a:ext cx="6989763" cy="1284287"/>
          </a:xfrm>
        </p:spPr>
        <p:txBody>
          <a:bodyPr rtlCol="0">
            <a:normAutofit fontScale="90000"/>
          </a:bodyPr>
          <a:lstStyle/>
          <a:p>
            <a:pPr eaLnBrk="1" fontAlgn="auto" hangingPunct="1">
              <a:spcAft>
                <a:spcPts val="0"/>
              </a:spcAft>
              <a:defRPr/>
            </a:pPr>
            <a:r>
              <a:rPr lang="en-US" sz="4000" b="1" dirty="0" smtClean="0"/>
              <a:t>What Would Attract Users to VRS More Frequently?</a:t>
            </a:r>
            <a:br>
              <a:rPr lang="en-US" sz="4000" b="1" dirty="0" smtClean="0"/>
            </a:br>
            <a:r>
              <a:rPr lang="en-US" sz="3200" dirty="0" err="1" smtClean="0"/>
              <a:t>Millennials</a:t>
            </a:r>
            <a:r>
              <a:rPr lang="en-US" sz="3200" dirty="0" smtClean="0"/>
              <a:t> (N=49)</a:t>
            </a:r>
          </a:p>
        </p:txBody>
      </p:sp>
      <p:sp>
        <p:nvSpPr>
          <p:cNvPr id="22531" name="Rectangle 5"/>
          <p:cNvSpPr>
            <a:spLocks noGrp="1" noChangeArrowheads="1"/>
          </p:cNvSpPr>
          <p:nvPr>
            <p:ph type="body" sz="half" idx="4294967295"/>
          </p:nvPr>
        </p:nvSpPr>
        <p:spPr>
          <a:xfrm>
            <a:off x="304800" y="1676400"/>
            <a:ext cx="5029200" cy="4343400"/>
          </a:xfrm>
        </p:spPr>
        <p:txBody>
          <a:bodyPr/>
          <a:lstStyle/>
          <a:p>
            <a:pPr marL="12700" indent="0" eaLnBrk="1" hangingPunct="1">
              <a:buNone/>
            </a:pPr>
            <a:endParaRPr lang="en-US" sz="2800" b="1" dirty="0" smtClean="0"/>
          </a:p>
          <a:p>
            <a:pPr marL="12700" indent="0"/>
            <a:r>
              <a:rPr lang="en-US" sz="2800" b="1" dirty="0" smtClean="0"/>
              <a:t>  Faster &amp; easier software</a:t>
            </a:r>
          </a:p>
          <a:p>
            <a:pPr marL="12700" indent="0"/>
            <a:r>
              <a:rPr lang="en-US" sz="2800" b="1" dirty="0" smtClean="0"/>
              <a:t>  Personalized interface</a:t>
            </a:r>
          </a:p>
          <a:p>
            <a:pPr marL="12700" indent="0"/>
            <a:r>
              <a:rPr lang="en-US" sz="2800" b="1" dirty="0" smtClean="0"/>
              <a:t>  More service hours</a:t>
            </a:r>
          </a:p>
          <a:p>
            <a:pPr marL="12700" indent="0"/>
            <a:r>
              <a:rPr lang="en-US" sz="2800" b="1" dirty="0" smtClean="0"/>
              <a:t>  Kiosk &amp; </a:t>
            </a:r>
            <a:r>
              <a:rPr lang="en-US" sz="2800" b="1" dirty="0" err="1" smtClean="0"/>
              <a:t>cybercafe</a:t>
            </a:r>
            <a:r>
              <a:rPr lang="en-US" sz="2800" b="1" dirty="0" smtClean="0"/>
              <a:t> access</a:t>
            </a:r>
          </a:p>
          <a:p>
            <a:pPr marL="12700" indent="0"/>
            <a:r>
              <a:rPr lang="en-US" sz="2800" b="1" dirty="0" smtClean="0"/>
              <a:t>  Experienced, friendly, 	tech-savvy librarians</a:t>
            </a:r>
          </a:p>
          <a:p>
            <a:pPr marL="12700" indent="0" eaLnBrk="1" hangingPunct="1"/>
            <a:endParaRPr lang="en-US" sz="2800" b="1" dirty="0" smtClean="0"/>
          </a:p>
        </p:txBody>
      </p:sp>
      <p:sp>
        <p:nvSpPr>
          <p:cNvPr id="22532" name="Rectangle 7"/>
          <p:cNvSpPr>
            <a:spLocks noGrp="1" noChangeArrowheads="1"/>
          </p:cNvSpPr>
          <p:nvPr>
            <p:ph type="body" sz="half" idx="4294967295"/>
          </p:nvPr>
        </p:nvSpPr>
        <p:spPr>
          <a:xfrm>
            <a:off x="5368925" y="1785938"/>
            <a:ext cx="3775075" cy="4157662"/>
          </a:xfrm>
        </p:spPr>
        <p:txBody>
          <a:bodyPr/>
          <a:lstStyle/>
          <a:p>
            <a:pPr marL="12700" indent="0" eaLnBrk="1" hangingPunct="1">
              <a:buFontTx/>
              <a:buChar char="•"/>
            </a:pPr>
            <a:endParaRPr lang="en-US" sz="1900" dirty="0" smtClean="0"/>
          </a:p>
          <a:p>
            <a:pPr marL="12700" indent="0" eaLnBrk="1" hangingPunct="1">
              <a:buFontTx/>
              <a:buChar char="•"/>
            </a:pPr>
            <a:endParaRPr lang="en-US" sz="1900" dirty="0" smtClean="0"/>
          </a:p>
          <a:p>
            <a:pPr marL="12700" indent="0" eaLnBrk="1" hangingPunct="1"/>
            <a:endParaRPr lang="en-US" sz="1900" dirty="0" smtClean="0"/>
          </a:p>
        </p:txBody>
      </p:sp>
      <p:pic>
        <p:nvPicPr>
          <p:cNvPr id="22533" name="Picture 17" descr="j0403540"/>
          <p:cNvPicPr>
            <a:picLocks noChangeAspect="1" noChangeArrowheads="1"/>
          </p:cNvPicPr>
          <p:nvPr/>
        </p:nvPicPr>
        <p:blipFill>
          <a:blip r:embed="rId3" cstate="print"/>
          <a:srcRect/>
          <a:stretch>
            <a:fillRect/>
          </a:stretch>
        </p:blipFill>
        <p:spPr bwMode="auto">
          <a:xfrm>
            <a:off x="5622925" y="2581275"/>
            <a:ext cx="321627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b="1" dirty="0" smtClean="0"/>
              <a:t>Why Don’t Non-Users Choose VRS?</a:t>
            </a:r>
            <a:r>
              <a:rPr lang="en-US" sz="3200" dirty="0" smtClean="0"/>
              <a:t/>
            </a:r>
            <a:br>
              <a:rPr lang="en-US" sz="3200" dirty="0" smtClean="0"/>
            </a:br>
            <a:r>
              <a:rPr lang="en-US" sz="3200" dirty="0" err="1" smtClean="0"/>
              <a:t>Millennials</a:t>
            </a:r>
            <a:r>
              <a:rPr lang="en-US" sz="3200" dirty="0" smtClean="0"/>
              <a:t> (N=122)</a:t>
            </a:r>
          </a:p>
        </p:txBody>
      </p:sp>
      <p:sp>
        <p:nvSpPr>
          <p:cNvPr id="33795" name="Rectangle 4"/>
          <p:cNvSpPr>
            <a:spLocks noGrp="1" noChangeArrowheads="1"/>
          </p:cNvSpPr>
          <p:nvPr>
            <p:ph sz="half" idx="1"/>
          </p:nvPr>
        </p:nvSpPr>
        <p:spPr>
          <a:xfrm>
            <a:off x="609600" y="2209800"/>
            <a:ext cx="5105400" cy="3276600"/>
          </a:xfrm>
        </p:spPr>
        <p:txBody>
          <a:bodyPr/>
          <a:lstStyle/>
          <a:p>
            <a:pPr marL="12700" indent="0" eaLnBrk="1" hangingPunct="1">
              <a:buFontTx/>
              <a:buChar char="•"/>
            </a:pPr>
            <a:r>
              <a:rPr lang="en-US" b="1" dirty="0" smtClean="0"/>
              <a:t>  Don’t know it is available</a:t>
            </a:r>
          </a:p>
          <a:p>
            <a:pPr marL="12700" indent="0" eaLnBrk="1" hangingPunct="1">
              <a:buFontTx/>
              <a:buChar char="•"/>
            </a:pPr>
            <a:r>
              <a:rPr lang="en-US" b="1" dirty="0" smtClean="0"/>
              <a:t>  Believe librarian couldn’t 	help</a:t>
            </a:r>
          </a:p>
          <a:p>
            <a:pPr marL="12700" indent="0" eaLnBrk="1" hangingPunct="1">
              <a:buFontTx/>
              <a:buChar char="•"/>
            </a:pPr>
            <a:r>
              <a:rPr lang="en-US" b="1" dirty="0" smtClean="0"/>
              <a:t>  Lack of  24/7 service</a:t>
            </a:r>
          </a:p>
          <a:p>
            <a:pPr marL="12700" indent="0" eaLnBrk="1" hangingPunct="1">
              <a:buFontTx/>
              <a:buChar char="•"/>
            </a:pPr>
            <a:r>
              <a:rPr lang="en-US" b="1" dirty="0" smtClean="0"/>
              <a:t>  Satisfied w/ other info 	sources</a:t>
            </a:r>
          </a:p>
        </p:txBody>
      </p:sp>
      <p:pic>
        <p:nvPicPr>
          <p:cNvPr id="33796" name="Picture 7" descr="36668817"/>
          <p:cNvPicPr>
            <a:picLocks noChangeAspect="1" noChangeArrowheads="1"/>
          </p:cNvPicPr>
          <p:nvPr/>
        </p:nvPicPr>
        <p:blipFill>
          <a:blip r:embed="rId3" cstate="print"/>
          <a:srcRect/>
          <a:stretch>
            <a:fillRect/>
          </a:stretch>
        </p:blipFill>
        <p:spPr bwMode="auto">
          <a:xfrm>
            <a:off x="6326187" y="1981200"/>
            <a:ext cx="2589213"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239000" cy="1284287"/>
          </a:xfrm>
        </p:spPr>
        <p:txBody>
          <a:bodyPr/>
          <a:lstStyle/>
          <a:p>
            <a:pPr>
              <a:defRPr/>
            </a:pPr>
            <a:r>
              <a:rPr lang="en-US" sz="3600" b="1" dirty="0" smtClean="0">
                <a:ea typeface="ＭＳ Ｐゴシック" charset="-128"/>
              </a:rPr>
              <a:t>Face-to-Face Preference (FtF)</a:t>
            </a:r>
            <a:r>
              <a:rPr lang="en-US" sz="4000" b="1" dirty="0" smtClean="0">
                <a:ea typeface="ＭＳ Ｐゴシック" charset="-128"/>
              </a:rPr>
              <a:t/>
            </a:r>
            <a:br>
              <a:rPr lang="en-US" sz="4000" b="1" dirty="0" smtClean="0">
                <a:ea typeface="ＭＳ Ｐゴシック" charset="-128"/>
              </a:rPr>
            </a:br>
            <a:r>
              <a:rPr lang="en-US" sz="3200" b="1" dirty="0" smtClean="0">
                <a:ea typeface="ＭＳ Ｐゴシック" charset="-128"/>
              </a:rPr>
              <a:t>Non-Users Online Survey (N=184)</a:t>
            </a:r>
            <a:endParaRPr lang="en-US" sz="3200" b="1" dirty="0">
              <a:ea typeface="ＭＳ Ｐゴシック" charset="-128"/>
            </a:endParaRPr>
          </a:p>
        </p:txBody>
      </p:sp>
      <p:graphicFrame>
        <p:nvGraphicFramePr>
          <p:cNvPr id="10242" name="Chart 4"/>
          <p:cNvGraphicFramePr>
            <a:graphicFrameLocks/>
          </p:cNvGraphicFramePr>
          <p:nvPr/>
        </p:nvGraphicFramePr>
        <p:xfrm>
          <a:off x="1143000" y="1778000"/>
          <a:ext cx="6705600" cy="4546600"/>
        </p:xfrm>
        <a:graphic>
          <a:graphicData uri="http://schemas.openxmlformats.org/presentationml/2006/ole">
            <p:oleObj spid="_x0000_s1026" r:id="rId4" imgW="6706181" imgH="4541914" progId="Excel.Sheet.8">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239000" cy="1295400"/>
          </a:xfrm>
        </p:spPr>
        <p:txBody>
          <a:bodyPr/>
          <a:lstStyle/>
          <a:p>
            <a:pPr>
              <a:defRPr/>
            </a:pPr>
            <a:r>
              <a:rPr lang="en-US" sz="3200" b="1" dirty="0" smtClean="0">
                <a:ea typeface="ＭＳ Ｐゴシック" charset="-128"/>
              </a:rPr>
              <a:t>FtF vs. Other Formats: </a:t>
            </a:r>
            <a:br>
              <a:rPr lang="en-US" sz="3200" b="1" dirty="0" smtClean="0">
                <a:ea typeface="ＭＳ Ｐゴシック" charset="-128"/>
              </a:rPr>
            </a:br>
            <a:r>
              <a:rPr lang="en-US" sz="3200" b="1" dirty="0" smtClean="0">
                <a:ea typeface="ＭＳ Ｐゴシック" charset="-128"/>
              </a:rPr>
              <a:t>Non-Users Online Survey</a:t>
            </a:r>
            <a:r>
              <a:rPr lang="en-US" dirty="0" smtClean="0">
                <a:ea typeface="ＭＳ Ｐゴシック" charset="-128"/>
              </a:rPr>
              <a:t/>
            </a:r>
            <a:br>
              <a:rPr lang="en-US" dirty="0" smtClean="0">
                <a:ea typeface="ＭＳ Ｐゴシック" charset="-128"/>
              </a:rPr>
            </a:br>
            <a:r>
              <a:rPr lang="en-US" sz="2800" b="1" dirty="0" err="1" smtClean="0">
                <a:ea typeface="ＭＳ Ｐゴシック" charset="-128"/>
              </a:rPr>
              <a:t>Millennials</a:t>
            </a:r>
            <a:r>
              <a:rPr lang="en-US" sz="2800" b="1" dirty="0" smtClean="0">
                <a:ea typeface="ＭＳ Ｐゴシック" charset="-128"/>
              </a:rPr>
              <a:t> (N=122)</a:t>
            </a:r>
            <a:endParaRPr lang="en-US" sz="2800" dirty="0">
              <a:ea typeface="ＭＳ Ｐゴシック" charset="-128"/>
            </a:endParaRPr>
          </a:p>
        </p:txBody>
      </p:sp>
      <p:graphicFrame>
        <p:nvGraphicFramePr>
          <p:cNvPr id="11266" name="Chart 4"/>
          <p:cNvGraphicFramePr>
            <a:graphicFrameLocks/>
          </p:cNvGraphicFramePr>
          <p:nvPr/>
        </p:nvGraphicFramePr>
        <p:xfrm>
          <a:off x="990600" y="1701800"/>
          <a:ext cx="6867525" cy="4621213"/>
        </p:xfrm>
        <a:graphic>
          <a:graphicData uri="http://schemas.openxmlformats.org/presentationml/2006/ole">
            <p:oleObj spid="_x0000_s2050" name="Worksheet" r:id="rId4" imgW="6867652" imgH="4772152" progId="Excel.Sheet.8">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239000" cy="1284287"/>
          </a:xfrm>
        </p:spPr>
        <p:txBody>
          <a:bodyPr/>
          <a:lstStyle/>
          <a:p>
            <a:pPr>
              <a:defRPr/>
            </a:pPr>
            <a:r>
              <a:rPr lang="en-US" sz="3200" b="1" dirty="0" smtClean="0">
                <a:ea typeface="ＭＳ Ｐゴシック" charset="-128"/>
              </a:rPr>
              <a:t>“The Library is convenient” </a:t>
            </a:r>
            <a:br>
              <a:rPr lang="en-US" sz="3200" b="1" dirty="0" smtClean="0">
                <a:ea typeface="ＭＳ Ｐゴシック" charset="-128"/>
              </a:rPr>
            </a:br>
            <a:r>
              <a:rPr lang="en-US" sz="3200" b="1" dirty="0" smtClean="0">
                <a:ea typeface="ＭＳ Ｐゴシック" charset="-128"/>
              </a:rPr>
              <a:t>Non-Users Online Survey (N=184)</a:t>
            </a:r>
            <a:endParaRPr lang="en-US" sz="3200" b="1" dirty="0">
              <a:ea typeface="ＭＳ Ｐゴシック" charset="-128"/>
            </a:endParaRPr>
          </a:p>
        </p:txBody>
      </p:sp>
      <p:graphicFrame>
        <p:nvGraphicFramePr>
          <p:cNvPr id="13314" name="Chart 9"/>
          <p:cNvGraphicFramePr>
            <a:graphicFrameLocks/>
          </p:cNvGraphicFramePr>
          <p:nvPr/>
        </p:nvGraphicFramePr>
        <p:xfrm>
          <a:off x="457200" y="1676400"/>
          <a:ext cx="8153400" cy="4953000"/>
        </p:xfrm>
        <a:graphic>
          <a:graphicData uri="http://schemas.openxmlformats.org/presentationml/2006/ole">
            <p:oleObj spid="_x0000_s4098" r:id="rId4" imgW="6553768" imgH="4493141" progId="Excel.Sheet.8">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239000" cy="1284287"/>
          </a:xfrm>
        </p:spPr>
        <p:txBody>
          <a:bodyPr/>
          <a:lstStyle/>
          <a:p>
            <a:pPr>
              <a:defRPr/>
            </a:pPr>
            <a:r>
              <a:rPr lang="en-US" sz="3200" b="1" dirty="0" smtClean="0">
                <a:ea typeface="ＭＳ Ｐゴシック" charset="-128"/>
              </a:rPr>
              <a:t>“Remote access is important”</a:t>
            </a:r>
            <a:br>
              <a:rPr lang="en-US" sz="3200" b="1" dirty="0" smtClean="0">
                <a:ea typeface="ＭＳ Ｐゴシック" charset="-128"/>
              </a:rPr>
            </a:br>
            <a:r>
              <a:rPr lang="en-US" sz="3200" b="1" dirty="0" smtClean="0">
                <a:ea typeface="ＭＳ Ｐゴシック" charset="-128"/>
              </a:rPr>
              <a:t> </a:t>
            </a:r>
            <a:r>
              <a:rPr lang="en-US" sz="2800" b="1" dirty="0" smtClean="0">
                <a:ea typeface="ＭＳ Ｐゴシック" charset="-128"/>
              </a:rPr>
              <a:t>Non-Users Online Survey (N=184)</a:t>
            </a:r>
            <a:endParaRPr lang="en-US" sz="2800" dirty="0">
              <a:ea typeface="ＭＳ Ｐゴシック" charset="-128"/>
            </a:endParaRPr>
          </a:p>
        </p:txBody>
      </p:sp>
      <p:graphicFrame>
        <p:nvGraphicFramePr>
          <p:cNvPr id="14338" name="Chart 4"/>
          <p:cNvGraphicFramePr>
            <a:graphicFrameLocks/>
          </p:cNvGraphicFramePr>
          <p:nvPr/>
        </p:nvGraphicFramePr>
        <p:xfrm>
          <a:off x="228600" y="1600200"/>
          <a:ext cx="8686800" cy="5029200"/>
        </p:xfrm>
        <a:graphic>
          <a:graphicData uri="http://schemas.openxmlformats.org/presentationml/2006/ole">
            <p:oleObj spid="_x0000_s5122" r:id="rId4" imgW="6248942" imgH="4340728" progId="Excel.Sheet.8">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315200" cy="1284287"/>
          </a:xfrm>
        </p:spPr>
        <p:txBody>
          <a:bodyPr/>
          <a:lstStyle/>
          <a:p>
            <a:pPr algn="l">
              <a:defRPr/>
            </a:pPr>
            <a:r>
              <a:rPr lang="en-US" sz="2600" b="1" dirty="0" smtClean="0">
                <a:ea typeface="ＭＳ Ｐゴシック" charset="-128"/>
              </a:rPr>
              <a:t>Personal Relationships Important</a:t>
            </a:r>
            <a:br>
              <a:rPr lang="en-US" sz="2600" b="1" dirty="0" smtClean="0">
                <a:ea typeface="ＭＳ Ｐゴシック" charset="-128"/>
              </a:rPr>
            </a:br>
            <a:r>
              <a:rPr lang="en-US" sz="2600" b="1" dirty="0" smtClean="0">
                <a:ea typeface="ＭＳ Ｐゴシック" charset="-128"/>
              </a:rPr>
              <a:t>Value Interactions with Specific Librarians </a:t>
            </a:r>
            <a:br>
              <a:rPr lang="en-US" sz="2600" b="1" dirty="0" smtClean="0">
                <a:ea typeface="ＭＳ Ｐゴシック" charset="-128"/>
              </a:rPr>
            </a:br>
            <a:r>
              <a:rPr lang="en-US" sz="2600" b="1" dirty="0" smtClean="0">
                <a:ea typeface="ＭＳ Ｐゴシック" charset="-128"/>
              </a:rPr>
              <a:t>Non-Users Online Survey (N=184)</a:t>
            </a:r>
            <a:endParaRPr lang="en-US" sz="2600" b="1" dirty="0">
              <a:ea typeface="ＭＳ Ｐゴシック" charset="-128"/>
            </a:endParaRPr>
          </a:p>
        </p:txBody>
      </p:sp>
      <p:graphicFrame>
        <p:nvGraphicFramePr>
          <p:cNvPr id="15362" name="Chart 4"/>
          <p:cNvGraphicFramePr>
            <a:graphicFrameLocks/>
          </p:cNvGraphicFramePr>
          <p:nvPr/>
        </p:nvGraphicFramePr>
        <p:xfrm>
          <a:off x="1066800" y="1765300"/>
          <a:ext cx="6858000" cy="4406900"/>
        </p:xfrm>
        <a:graphic>
          <a:graphicData uri="http://schemas.openxmlformats.org/presentationml/2006/ole">
            <p:oleObj spid="_x0000_s6146" name="Worksheet" r:id="rId4" imgW="6248552" imgH="4333926" progId="Excel.Sheet.8">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239000" cy="1284287"/>
          </a:xfrm>
        </p:spPr>
        <p:txBody>
          <a:bodyPr/>
          <a:lstStyle/>
          <a:p>
            <a:pPr>
              <a:defRPr/>
            </a:pPr>
            <a:r>
              <a:rPr lang="en-US" sz="2800" b="1" dirty="0" smtClean="0">
                <a:ea typeface="ＭＳ Ｐゴシック" charset="-128"/>
              </a:rPr>
              <a:t>Librarian Friendliness </a:t>
            </a:r>
            <a:br>
              <a:rPr lang="en-US" sz="2800" b="1" dirty="0" smtClean="0">
                <a:ea typeface="ＭＳ Ｐゴシック" charset="-128"/>
              </a:rPr>
            </a:br>
            <a:r>
              <a:rPr lang="en-US" sz="2800" b="1" dirty="0" smtClean="0">
                <a:ea typeface="ＭＳ Ｐゴシック" charset="-128"/>
              </a:rPr>
              <a:t>&amp; Politeness Valued </a:t>
            </a:r>
            <a:br>
              <a:rPr lang="en-US" sz="2800" b="1" dirty="0" smtClean="0">
                <a:ea typeface="ＭＳ Ｐゴシック" charset="-128"/>
              </a:rPr>
            </a:br>
            <a:r>
              <a:rPr lang="en-US" sz="2800" b="1" dirty="0" smtClean="0">
                <a:ea typeface="ＭＳ Ｐゴシック" charset="-128"/>
              </a:rPr>
              <a:t>Non-Users Online Survey (N=184) </a:t>
            </a:r>
            <a:endParaRPr lang="en-US" sz="2800" b="1" dirty="0">
              <a:ea typeface="ＭＳ Ｐゴシック" charset="-128"/>
            </a:endParaRPr>
          </a:p>
        </p:txBody>
      </p:sp>
      <p:graphicFrame>
        <p:nvGraphicFramePr>
          <p:cNvPr id="16386" name="Chart 4"/>
          <p:cNvGraphicFramePr>
            <a:graphicFrameLocks/>
          </p:cNvGraphicFramePr>
          <p:nvPr/>
        </p:nvGraphicFramePr>
        <p:xfrm>
          <a:off x="0" y="990600"/>
          <a:ext cx="9144000" cy="5638800"/>
        </p:xfrm>
        <a:graphic>
          <a:graphicData uri="http://schemas.openxmlformats.org/presentationml/2006/ole">
            <p:oleObj spid="_x0000_s7170" r:id="rId4" imgW="6401355" imgH="4194412" progId="Excel.Sheet.8">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239000" cy="1325562"/>
          </a:xfrm>
        </p:spPr>
        <p:txBody>
          <a:bodyPr rtlCol="0">
            <a:normAutofit fontScale="90000"/>
          </a:bodyPr>
          <a:lstStyle/>
          <a:p>
            <a:pPr algn="l" eaLnBrk="1" fontAlgn="auto" hangingPunct="1">
              <a:spcAft>
                <a:spcPts val="0"/>
              </a:spcAft>
              <a:defRPr/>
            </a:pPr>
            <a:r>
              <a:rPr lang="en-US" dirty="0">
                <a:latin typeface="Trebuchet MS" pitchFamily="34" charset="0"/>
              </a:rPr>
              <a:t/>
            </a:r>
            <a:br>
              <a:rPr lang="en-US" dirty="0">
                <a:latin typeface="Trebuchet MS" pitchFamily="34" charset="0"/>
              </a:rPr>
            </a:br>
            <a:r>
              <a:rPr lang="en-US" sz="3100" b="1" dirty="0" smtClean="0">
                <a:latin typeface="Trebuchet MS" pitchFamily="34" charset="0"/>
              </a:rPr>
              <a:t>Seeking Synchronicity: Evaluating VR Services from User,  Non-User, &amp; Librarian Perspectives</a:t>
            </a:r>
            <a:r>
              <a:rPr lang="en-US" sz="2700" dirty="0" smtClean="0">
                <a:latin typeface="Trebuchet MS" pitchFamily="34" charset="0"/>
              </a:rPr>
              <a:t/>
            </a:r>
            <a:br>
              <a:rPr lang="en-US" sz="2700" dirty="0" smtClean="0">
                <a:latin typeface="Trebuchet MS" pitchFamily="34" charset="0"/>
              </a:rPr>
            </a:br>
            <a:endParaRPr lang="en-US" dirty="0"/>
          </a:p>
        </p:txBody>
      </p:sp>
      <p:sp>
        <p:nvSpPr>
          <p:cNvPr id="3" name="Content Placeholder 2"/>
          <p:cNvSpPr>
            <a:spLocks noGrp="1"/>
          </p:cNvSpPr>
          <p:nvPr>
            <p:ph idx="1"/>
          </p:nvPr>
        </p:nvSpPr>
        <p:spPr>
          <a:xfrm>
            <a:off x="457200" y="1905000"/>
            <a:ext cx="6096000" cy="3886200"/>
          </a:xfrm>
        </p:spPr>
        <p:txBody>
          <a:bodyPr rtlCol="0">
            <a:normAutofit/>
          </a:bodyPr>
          <a:lstStyle/>
          <a:p>
            <a:pPr marL="812800" indent="-812800" eaLnBrk="1" fontAlgn="auto" hangingPunct="1">
              <a:lnSpc>
                <a:spcPct val="110000"/>
              </a:lnSpc>
              <a:spcAft>
                <a:spcPts val="0"/>
              </a:spcAft>
              <a:buFont typeface="Arial" pitchFamily="34" charset="0"/>
              <a:buNone/>
              <a:defRPr/>
            </a:pPr>
            <a:r>
              <a:rPr lang="en-US" sz="2800" b="1" dirty="0" smtClean="0"/>
              <a:t>IMLS, Rutgers, OCLC funded </a:t>
            </a:r>
          </a:p>
          <a:p>
            <a:pPr marL="1168400" lvl="1" indent="-711200" eaLnBrk="1" fontAlgn="auto" hangingPunct="1">
              <a:lnSpc>
                <a:spcPct val="90000"/>
              </a:lnSpc>
              <a:spcAft>
                <a:spcPts val="0"/>
              </a:spcAft>
              <a:buFont typeface="Arial" pitchFamily="34" charset="0"/>
              <a:buNone/>
              <a:defRPr/>
            </a:pPr>
            <a:r>
              <a:rPr lang="en-US" sz="2400" b="1" dirty="0" smtClean="0"/>
              <a:t>Focus group interviews	</a:t>
            </a:r>
          </a:p>
          <a:p>
            <a:pPr marL="1168400" lvl="1" indent="-711200" eaLnBrk="1" fontAlgn="auto" hangingPunct="1">
              <a:lnSpc>
                <a:spcPct val="90000"/>
              </a:lnSpc>
              <a:spcAft>
                <a:spcPts val="0"/>
              </a:spcAft>
              <a:buFont typeface="Arial" pitchFamily="34" charset="0"/>
              <a:buNone/>
              <a:defRPr/>
            </a:pPr>
            <a:r>
              <a:rPr lang="en-US" sz="2400" b="1" dirty="0" smtClean="0"/>
              <a:t>Transcript analysis (850)</a:t>
            </a:r>
          </a:p>
          <a:p>
            <a:pPr marL="1168400" lvl="1" indent="-711200" eaLnBrk="1" fontAlgn="auto" hangingPunct="1">
              <a:lnSpc>
                <a:spcPct val="90000"/>
              </a:lnSpc>
              <a:spcAft>
                <a:spcPts val="0"/>
              </a:spcAft>
              <a:buFont typeface="Arial" pitchFamily="34" charset="0"/>
              <a:buNone/>
              <a:defRPr/>
            </a:pPr>
            <a:r>
              <a:rPr lang="en-US" sz="2400" b="1" dirty="0" smtClean="0"/>
              <a:t>Online surveys  (496)</a:t>
            </a:r>
          </a:p>
          <a:p>
            <a:pPr marL="1168400" lvl="1" indent="-711200" eaLnBrk="1" fontAlgn="auto" hangingPunct="1">
              <a:lnSpc>
                <a:spcPct val="90000"/>
              </a:lnSpc>
              <a:spcAft>
                <a:spcPts val="0"/>
              </a:spcAft>
              <a:buFont typeface="Arial" pitchFamily="34" charset="0"/>
              <a:buNone/>
              <a:defRPr/>
            </a:pPr>
            <a:r>
              <a:rPr lang="en-US" sz="2800" b="1" dirty="0" smtClean="0"/>
              <a:t>	</a:t>
            </a:r>
            <a:r>
              <a:rPr lang="en-US" sz="2000" b="1" dirty="0" smtClean="0"/>
              <a:t>175 VRS librarians, 184 VRS non-users, 137 VRS users </a:t>
            </a:r>
          </a:p>
          <a:p>
            <a:pPr marL="1168400" lvl="1" indent="-711200" eaLnBrk="1" fontAlgn="auto" hangingPunct="1">
              <a:lnSpc>
                <a:spcPct val="90000"/>
              </a:lnSpc>
              <a:spcAft>
                <a:spcPts val="0"/>
              </a:spcAft>
              <a:buFont typeface="Arial" pitchFamily="34" charset="0"/>
              <a:buNone/>
              <a:defRPr/>
            </a:pPr>
            <a:r>
              <a:rPr lang="en-US" sz="2400" b="1" dirty="0" smtClean="0"/>
              <a:t>Telephone interviews  (283)</a:t>
            </a:r>
          </a:p>
          <a:p>
            <a:pPr marL="1168400" lvl="1" indent="-711200" eaLnBrk="1" fontAlgn="auto" hangingPunct="1">
              <a:lnSpc>
                <a:spcPct val="90000"/>
              </a:lnSpc>
              <a:spcAft>
                <a:spcPts val="0"/>
              </a:spcAft>
              <a:buFont typeface="Arial" pitchFamily="34" charset="0"/>
              <a:buNone/>
              <a:defRPr/>
            </a:pPr>
            <a:r>
              <a:rPr lang="en-US" sz="2800" b="1" dirty="0" smtClean="0"/>
              <a:t>	</a:t>
            </a:r>
            <a:r>
              <a:rPr lang="en-US" sz="2000" b="1" dirty="0" smtClean="0"/>
              <a:t>100 VRS librarians, 107 VRS non-users,  76 VRS users</a:t>
            </a:r>
          </a:p>
          <a:p>
            <a:pPr lvl="8">
              <a:buNone/>
              <a:defRPr/>
            </a:pPr>
            <a:endParaRPr lang="en-US" dirty="0"/>
          </a:p>
        </p:txBody>
      </p:sp>
      <p:pic>
        <p:nvPicPr>
          <p:cNvPr id="12293" name="Picture 5" descr="C:\Documents and Settings\mradford\Local Settings\Temporary Internet Files\Content.IE5\ATUNA1IJ\MPj04101420000[1].jpg"/>
          <p:cNvPicPr>
            <a:picLocks noChangeAspect="1" noChangeArrowheads="1"/>
          </p:cNvPicPr>
          <p:nvPr/>
        </p:nvPicPr>
        <p:blipFill>
          <a:blip r:embed="rId3" cstate="print"/>
          <a:srcRect/>
          <a:stretch>
            <a:fillRect/>
          </a:stretch>
        </p:blipFill>
        <p:spPr bwMode="auto">
          <a:xfrm>
            <a:off x="6757764" y="2286000"/>
            <a:ext cx="2179068" cy="32766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ea typeface="ＭＳ Ｐゴシック" charset="-128"/>
              </a:rPr>
              <a:t>Reasons for Not Choosing VRS</a:t>
            </a:r>
            <a:br>
              <a:rPr lang="en-US" sz="3200" b="1" dirty="0" smtClean="0">
                <a:ea typeface="ＭＳ Ｐゴシック" charset="-128"/>
              </a:rPr>
            </a:br>
            <a:r>
              <a:rPr lang="en-US" sz="3200" b="1" dirty="0" smtClean="0">
                <a:ea typeface="ＭＳ Ｐゴシック" charset="-128"/>
              </a:rPr>
              <a:t>Non-users Online Survey</a:t>
            </a:r>
            <a:endParaRPr lang="en-US" sz="3200" b="1" dirty="0">
              <a:ea typeface="ＭＳ Ｐゴシック" charset="-128"/>
            </a:endParaRPr>
          </a:p>
        </p:txBody>
      </p:sp>
      <p:sp>
        <p:nvSpPr>
          <p:cNvPr id="3" name="Text Placeholder 2"/>
          <p:cNvSpPr txBox="1">
            <a:spLocks/>
          </p:cNvSpPr>
          <p:nvPr/>
        </p:nvSpPr>
        <p:spPr>
          <a:xfrm>
            <a:off x="381000" y="2133600"/>
            <a:ext cx="4267200" cy="3429000"/>
          </a:xfrm>
          <a:prstGeom prst="rect">
            <a:avLst/>
          </a:prstGeom>
        </p:spPr>
        <p:txBody>
          <a:bodyPr>
            <a:normAutofit/>
          </a:bodyPr>
          <a:lstStyle/>
          <a:p>
            <a:pPr marL="342900" indent="-342900" eaLnBrk="0" hangingPunct="0">
              <a:spcBef>
                <a:spcPct val="20000"/>
              </a:spcBef>
              <a:buClr>
                <a:schemeClr val="tx2"/>
              </a:buClr>
              <a:buFontTx/>
              <a:buChar char="•"/>
              <a:defRPr/>
            </a:pPr>
            <a:r>
              <a:rPr lang="en-US" kern="0" dirty="0" smtClean="0">
                <a:solidFill>
                  <a:schemeClr val="tx1"/>
                </a:solidFill>
                <a:latin typeface="+mn-lt"/>
                <a:ea typeface="ＭＳ Ｐゴシック" pitchFamily="-112" charset="-128"/>
                <a:cs typeface="ＭＳ Ｐゴシック" charset="-128"/>
              </a:rPr>
              <a:t>Fear questions </a:t>
            </a:r>
            <a:r>
              <a:rPr lang="en-US" kern="0" dirty="0">
                <a:solidFill>
                  <a:schemeClr val="tx1"/>
                </a:solidFill>
                <a:latin typeface="+mn-lt"/>
                <a:ea typeface="ＭＳ Ｐゴシック" pitchFamily="-112" charset="-128"/>
                <a:cs typeface="ＭＳ Ｐゴシック" charset="-128"/>
              </a:rPr>
              <a:t>might annoy librarian</a:t>
            </a:r>
          </a:p>
          <a:p>
            <a:pPr marL="342900" indent="-342900" eaLnBrk="0" hangingPunct="0">
              <a:spcBef>
                <a:spcPct val="20000"/>
              </a:spcBef>
              <a:buClr>
                <a:schemeClr val="tx2"/>
              </a:buClr>
              <a:buFontTx/>
              <a:buChar char="•"/>
              <a:defRPr/>
            </a:pPr>
            <a:r>
              <a:rPr lang="en-US" kern="0" dirty="0">
                <a:solidFill>
                  <a:schemeClr val="tx1"/>
                </a:solidFill>
                <a:latin typeface="+mn-lt"/>
                <a:ea typeface="ＭＳ Ｐゴシック" pitchFamily="-112" charset="-128"/>
                <a:cs typeface="ＭＳ Ｐゴシック" charset="-128"/>
              </a:rPr>
              <a:t>Don’t believe librarian can help</a:t>
            </a:r>
          </a:p>
          <a:p>
            <a:pPr marL="342900" indent="-342900" eaLnBrk="0" hangingPunct="0">
              <a:spcBef>
                <a:spcPct val="20000"/>
              </a:spcBef>
              <a:buClr>
                <a:schemeClr val="tx2"/>
              </a:buClr>
              <a:buFontTx/>
              <a:buChar char="•"/>
              <a:defRPr/>
            </a:pPr>
            <a:r>
              <a:rPr lang="en-US" kern="0" dirty="0">
                <a:solidFill>
                  <a:schemeClr val="tx1"/>
                </a:solidFill>
                <a:latin typeface="+mn-lt"/>
                <a:ea typeface="ＭＳ Ｐゴシック" pitchFamily="-112" charset="-128"/>
                <a:cs typeface="ＭＳ Ｐゴシック" charset="-128"/>
              </a:rPr>
              <a:t>Didn’t know VRS existed</a:t>
            </a:r>
          </a:p>
          <a:p>
            <a:pPr marL="342900" indent="-342900" eaLnBrk="0" hangingPunct="0">
              <a:spcBef>
                <a:spcPct val="20000"/>
              </a:spcBef>
              <a:buClr>
                <a:schemeClr val="tx2"/>
              </a:buClr>
              <a:buFontTx/>
              <a:buChar char="•"/>
              <a:defRPr/>
            </a:pPr>
            <a:r>
              <a:rPr lang="en-US" kern="0" dirty="0">
                <a:solidFill>
                  <a:schemeClr val="tx1"/>
                </a:solidFill>
                <a:latin typeface="+mn-lt"/>
                <a:ea typeface="ＭＳ Ｐゴシック" pitchFamily="-112" charset="-128"/>
                <a:cs typeface="ＭＳ Ｐゴシック" charset="-128"/>
              </a:rPr>
              <a:t>Satisfied with other sources</a:t>
            </a:r>
          </a:p>
        </p:txBody>
      </p:sp>
      <p:grpSp>
        <p:nvGrpSpPr>
          <p:cNvPr id="4" name="Group 7"/>
          <p:cNvGrpSpPr>
            <a:grpSpLocks/>
          </p:cNvGrpSpPr>
          <p:nvPr/>
        </p:nvGrpSpPr>
        <p:grpSpPr bwMode="auto">
          <a:xfrm>
            <a:off x="4697412" y="2238375"/>
            <a:ext cx="4217988" cy="3416702"/>
            <a:chOff x="4572000" y="2209800"/>
            <a:chExt cx="4218709" cy="3416734"/>
          </a:xfrm>
        </p:grpSpPr>
        <p:sp>
          <p:nvSpPr>
            <p:cNvPr id="49157" name="TextBox 3"/>
            <p:cNvSpPr txBox="1">
              <a:spLocks noChangeArrowheads="1"/>
            </p:cNvSpPr>
            <p:nvPr/>
          </p:nvSpPr>
          <p:spPr bwMode="auto">
            <a:xfrm>
              <a:off x="4572000" y="5181600"/>
              <a:ext cx="4191000" cy="444934"/>
            </a:xfrm>
            <a:prstGeom prst="rect">
              <a:avLst/>
            </a:prstGeom>
            <a:noFill/>
            <a:ln w="9525">
              <a:noFill/>
              <a:miter lim="800000"/>
              <a:headEnd/>
              <a:tailEnd/>
            </a:ln>
          </p:spPr>
          <p:txBody>
            <a:bodyPr>
              <a:spAutoFit/>
            </a:bodyPr>
            <a:lstStyle/>
            <a:p>
              <a:r>
                <a:rPr lang="en-US" sz="1000" b="0" dirty="0"/>
                <a:t>By </a:t>
              </a:r>
              <a:r>
                <a:rPr lang="en-US" sz="1000" b="0" dirty="0" err="1"/>
                <a:t>Flickr</a:t>
              </a:r>
              <a:r>
                <a:rPr lang="en-US" sz="1000" b="0" dirty="0"/>
                <a:t>® user </a:t>
              </a:r>
              <a:r>
                <a:rPr lang="en-US" sz="1000" b="0" dirty="0" err="1"/>
                <a:t>RodBegbie</a:t>
              </a:r>
              <a:r>
                <a:rPr lang="en-US" sz="1000" b="0" dirty="0"/>
                <a:t> http://www.flickr.com/photos/groovymother/3970469139/</a:t>
              </a:r>
            </a:p>
          </p:txBody>
        </p:sp>
        <p:pic>
          <p:nvPicPr>
            <p:cNvPr id="49158" name="Picture 4"/>
            <p:cNvPicPr>
              <a:picLocks noChangeAspect="1" noChangeArrowheads="1"/>
            </p:cNvPicPr>
            <p:nvPr/>
          </p:nvPicPr>
          <p:blipFill>
            <a:blip r:embed="rId3" cstate="print"/>
            <a:srcRect/>
            <a:stretch>
              <a:fillRect/>
            </a:stretch>
          </p:blipFill>
          <p:spPr bwMode="auto">
            <a:xfrm>
              <a:off x="4572000" y="2209800"/>
              <a:ext cx="4218709" cy="301150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Reasons to Use VRS</a:t>
            </a:r>
            <a:br>
              <a:rPr lang="en-US" dirty="0" smtClean="0">
                <a:ea typeface="ＭＳ Ｐゴシック" charset="-128"/>
              </a:rPr>
            </a:br>
            <a:r>
              <a:rPr lang="en-US" dirty="0" smtClean="0">
                <a:ea typeface="ＭＳ Ｐゴシック" charset="-128"/>
              </a:rPr>
              <a:t>Non-Users Online Survey</a:t>
            </a:r>
            <a:endParaRPr lang="en-US" dirty="0">
              <a:ea typeface="ＭＳ Ｐゴシック" charset="-128"/>
            </a:endParaRPr>
          </a:p>
        </p:txBody>
      </p:sp>
      <p:sp>
        <p:nvSpPr>
          <p:cNvPr id="3" name="Text Placeholder 2"/>
          <p:cNvSpPr txBox="1">
            <a:spLocks/>
          </p:cNvSpPr>
          <p:nvPr/>
        </p:nvSpPr>
        <p:spPr>
          <a:xfrm>
            <a:off x="304800" y="1828800"/>
            <a:ext cx="8382000" cy="1676400"/>
          </a:xfrm>
          <a:prstGeom prst="rect">
            <a:avLst/>
          </a:prstGeom>
        </p:spPr>
        <p:txBody>
          <a:bodyPr>
            <a:noAutofit/>
          </a:bodyPr>
          <a:lstStyle/>
          <a:p>
            <a:pPr marL="342900" indent="-342900" eaLnBrk="0" hangingPunct="0">
              <a:spcBef>
                <a:spcPct val="20000"/>
              </a:spcBef>
              <a:buClr>
                <a:schemeClr val="tx2"/>
              </a:buClr>
              <a:buFontTx/>
              <a:buChar char="•"/>
              <a:defRPr/>
            </a:pPr>
            <a:r>
              <a:rPr lang="en-US" sz="2800" kern="0" dirty="0">
                <a:solidFill>
                  <a:schemeClr val="tx1"/>
                </a:solidFill>
                <a:latin typeface="+mn-lt"/>
                <a:ea typeface="ＭＳ Ｐゴシック" pitchFamily="-112" charset="-128"/>
                <a:cs typeface="ＭＳ Ｐゴシック" charset="-128"/>
              </a:rPr>
              <a:t>Non-users might try VRS </a:t>
            </a:r>
          </a:p>
          <a:p>
            <a:pPr marL="800100" lvl="1" indent="-342900" eaLnBrk="0" hangingPunct="0">
              <a:spcBef>
                <a:spcPct val="20000"/>
              </a:spcBef>
              <a:buClr>
                <a:schemeClr val="tx2"/>
              </a:buClr>
              <a:buFontTx/>
              <a:buChar char="•"/>
              <a:defRPr/>
            </a:pPr>
            <a:r>
              <a:rPr lang="en-US" sz="2800" kern="0" dirty="0">
                <a:solidFill>
                  <a:schemeClr val="tx1"/>
                </a:solidFill>
                <a:latin typeface="+mn-lt"/>
                <a:ea typeface="ＭＳ Ｐゴシック" pitchFamily="-112" charset="-128"/>
                <a:cs typeface="ＭＳ Ｐゴシック" charset="-128"/>
              </a:rPr>
              <a:t>If they could receive information quickly </a:t>
            </a:r>
          </a:p>
          <a:p>
            <a:pPr marL="800100" lvl="1" indent="-342900" eaLnBrk="0" hangingPunct="0">
              <a:spcBef>
                <a:spcPct val="20000"/>
              </a:spcBef>
              <a:buClr>
                <a:schemeClr val="tx2"/>
              </a:buClr>
              <a:buFontTx/>
              <a:buChar char="•"/>
              <a:defRPr/>
            </a:pPr>
            <a:r>
              <a:rPr lang="en-US" sz="2800" kern="0" dirty="0">
                <a:solidFill>
                  <a:schemeClr val="tx1"/>
                </a:solidFill>
                <a:latin typeface="+mn-lt"/>
                <a:ea typeface="ＭＳ Ｐゴシック" pitchFamily="-112" charset="-128"/>
                <a:cs typeface="ＭＳ Ｐゴシック" charset="-128"/>
              </a:rPr>
              <a:t>24/7/365</a:t>
            </a:r>
          </a:p>
        </p:txBody>
      </p:sp>
      <p:grpSp>
        <p:nvGrpSpPr>
          <p:cNvPr id="4" name="Group 6"/>
          <p:cNvGrpSpPr>
            <a:grpSpLocks/>
          </p:cNvGrpSpPr>
          <p:nvPr/>
        </p:nvGrpSpPr>
        <p:grpSpPr bwMode="auto">
          <a:xfrm>
            <a:off x="3124200" y="3200400"/>
            <a:ext cx="5368925" cy="2622436"/>
            <a:chOff x="2743200" y="2895600"/>
            <a:chExt cx="5368636" cy="2622467"/>
          </a:xfrm>
        </p:grpSpPr>
        <p:pic>
          <p:nvPicPr>
            <p:cNvPr id="50181" name="Picture 2"/>
            <p:cNvPicPr>
              <a:picLocks noChangeAspect="1" noChangeArrowheads="1"/>
            </p:cNvPicPr>
            <p:nvPr/>
          </p:nvPicPr>
          <p:blipFill>
            <a:blip r:embed="rId3" cstate="print"/>
            <a:srcRect/>
            <a:stretch>
              <a:fillRect/>
            </a:stretch>
          </p:blipFill>
          <p:spPr bwMode="auto">
            <a:xfrm>
              <a:off x="2743200" y="2895600"/>
              <a:ext cx="5368636" cy="2362200"/>
            </a:xfrm>
            <a:prstGeom prst="rect">
              <a:avLst/>
            </a:prstGeom>
            <a:noFill/>
            <a:ln w="9525">
              <a:noFill/>
              <a:miter lim="800000"/>
              <a:headEnd/>
              <a:tailEnd/>
            </a:ln>
          </p:spPr>
        </p:pic>
        <p:sp>
          <p:nvSpPr>
            <p:cNvPr id="50182" name="TextBox 5"/>
            <p:cNvSpPr txBox="1">
              <a:spLocks noChangeArrowheads="1"/>
            </p:cNvSpPr>
            <p:nvPr/>
          </p:nvSpPr>
          <p:spPr bwMode="auto">
            <a:xfrm>
              <a:off x="2743200" y="5257800"/>
              <a:ext cx="5334000" cy="260267"/>
            </a:xfrm>
            <a:prstGeom prst="rect">
              <a:avLst/>
            </a:prstGeom>
            <a:noFill/>
            <a:ln w="9525">
              <a:noFill/>
              <a:miter lim="800000"/>
              <a:headEnd/>
              <a:tailEnd/>
            </a:ln>
          </p:spPr>
          <p:txBody>
            <a:bodyPr>
              <a:spAutoFit/>
            </a:bodyPr>
            <a:lstStyle/>
            <a:p>
              <a:r>
                <a:rPr lang="en-US" sz="1000" b="0" dirty="0"/>
                <a:t>By </a:t>
              </a:r>
              <a:r>
                <a:rPr lang="en-US" sz="1000" b="0" dirty="0" err="1"/>
                <a:t>Flickr</a:t>
              </a:r>
              <a:r>
                <a:rPr lang="en-US" sz="1000" b="0" dirty="0"/>
                <a:t>® user mag3737 http://www.flickr.com/photos/mag3737/452838421</a:t>
              </a: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ea typeface="ＭＳ Ｐゴシック" charset="-128"/>
              </a:rPr>
              <a:t>Reasons for Not Choosing VRS</a:t>
            </a:r>
            <a:br>
              <a:rPr lang="en-US" sz="3200" b="1" dirty="0" smtClean="0">
                <a:ea typeface="ＭＳ Ｐゴシック" charset="-128"/>
              </a:rPr>
            </a:br>
            <a:r>
              <a:rPr lang="en-US" sz="3200" b="1" dirty="0" smtClean="0">
                <a:ea typeface="ＭＳ Ｐゴシック" charset="-128"/>
              </a:rPr>
              <a:t> Non Users Phone Interviews</a:t>
            </a:r>
            <a:endParaRPr lang="en-US" sz="3200" b="1" dirty="0">
              <a:ea typeface="ＭＳ Ｐゴシック" charset="-128"/>
            </a:endParaRPr>
          </a:p>
        </p:txBody>
      </p:sp>
      <p:sp>
        <p:nvSpPr>
          <p:cNvPr id="3" name="Text Placeholder 2"/>
          <p:cNvSpPr txBox="1">
            <a:spLocks/>
          </p:cNvSpPr>
          <p:nvPr/>
        </p:nvSpPr>
        <p:spPr>
          <a:xfrm>
            <a:off x="304800" y="1905000"/>
            <a:ext cx="7467600" cy="2209800"/>
          </a:xfrm>
          <a:prstGeom prst="rect">
            <a:avLst/>
          </a:prstGeom>
        </p:spPr>
        <p:txBody>
          <a:bodyPr/>
          <a:lstStyle/>
          <a:p>
            <a:pPr marL="342900" indent="-342900" eaLnBrk="0" hangingPunct="0">
              <a:spcBef>
                <a:spcPct val="20000"/>
              </a:spcBef>
              <a:buClr>
                <a:schemeClr val="accent1"/>
              </a:buClr>
              <a:defRPr/>
            </a:pPr>
            <a:r>
              <a:rPr lang="en-US" sz="2800" kern="0" dirty="0" smtClean="0">
                <a:solidFill>
                  <a:schemeClr val="tx1"/>
                </a:solidFill>
                <a:latin typeface="+mn-lt"/>
                <a:ea typeface="ＭＳ Ｐゴシック" pitchFamily="-112" charset="-128"/>
                <a:cs typeface="ＭＳ Ｐゴシック" charset="-128"/>
              </a:rPr>
              <a:t>Unaware VRS existed or how to access:</a:t>
            </a:r>
          </a:p>
          <a:p>
            <a:pPr marL="342900" indent="-342900" eaLnBrk="0" hangingPunct="0">
              <a:spcBef>
                <a:spcPct val="20000"/>
              </a:spcBef>
              <a:buClr>
                <a:schemeClr val="accent1"/>
              </a:buClr>
              <a:defRPr/>
            </a:pPr>
            <a:r>
              <a:rPr lang="en-US" sz="2800" kern="0" dirty="0" smtClean="0">
                <a:solidFill>
                  <a:schemeClr val="tx1"/>
                </a:solidFill>
                <a:latin typeface="+mn-lt"/>
                <a:ea typeface="ＭＳ Ｐゴシック" pitchFamily="-112" charset="-128"/>
                <a:cs typeface="ＭＳ Ｐゴシック" charset="-128"/>
              </a:rPr>
              <a:t>“I think I am unfamiliar with it… I stray away from the unknown I guess.” (Millennial)</a:t>
            </a:r>
          </a:p>
          <a:p>
            <a:r>
              <a:rPr lang="en-US" sz="2800" kern="0" dirty="0" smtClean="0">
                <a:solidFill>
                  <a:schemeClr val="tx1"/>
                </a:solidFill>
                <a:latin typeface="+mn-lt"/>
                <a:ea typeface="ＭＳ Ｐゴシック" pitchFamily="-112" charset="-128"/>
                <a:cs typeface="ＭＳ Ｐゴシック" charset="-128"/>
              </a:rPr>
              <a:t>“</a:t>
            </a:r>
            <a:r>
              <a:rPr lang="en-US" sz="2800" dirty="0" smtClean="0">
                <a:latin typeface="Arial" pitchFamily="34" charset="0"/>
              </a:rPr>
              <a:t>I don’t know how to access computer library service. When I need to look something up I use Google.”  (Older Adult)</a:t>
            </a:r>
          </a:p>
          <a:p>
            <a:endParaRPr lang="en-US" sz="2800" dirty="0" smtClean="0">
              <a:latin typeface="Arial" pitchFamily="34" charset="0"/>
            </a:endParaRPr>
          </a:p>
          <a:p>
            <a:pPr marL="342900" indent="-342900" eaLnBrk="0" hangingPunct="0">
              <a:spcBef>
                <a:spcPct val="20000"/>
              </a:spcBef>
              <a:buClr>
                <a:schemeClr val="accent1"/>
              </a:buClr>
              <a:defRPr/>
            </a:pPr>
            <a:endParaRPr lang="en-US" sz="2800" kern="0" dirty="0" smtClean="0">
              <a:solidFill>
                <a:schemeClr val="tx1"/>
              </a:solidFill>
              <a:latin typeface="+mn-lt"/>
              <a:ea typeface="ＭＳ Ｐゴシック" pitchFamily="-112" charset="-128"/>
              <a:cs typeface="ＭＳ Ｐゴシック" charset="-128"/>
            </a:endParaRPr>
          </a:p>
          <a:p>
            <a:pPr marL="342900" indent="-342900" eaLnBrk="0" hangingPunct="0">
              <a:spcBef>
                <a:spcPct val="20000"/>
              </a:spcBef>
              <a:buClr>
                <a:schemeClr val="accent1"/>
              </a:buClr>
              <a:defRPr/>
            </a:pPr>
            <a:endParaRPr lang="en-US" sz="2800" kern="0" dirty="0" smtClean="0">
              <a:solidFill>
                <a:schemeClr val="tx1"/>
              </a:solidFill>
              <a:latin typeface="+mn-lt"/>
              <a:ea typeface="ＭＳ Ｐゴシック" pitchFamily="-112" charset="-128"/>
              <a:cs typeface="ＭＳ Ｐゴシック" charset="-128"/>
            </a:endParaRPr>
          </a:p>
          <a:p>
            <a:pPr marL="342900" indent="-342900" eaLnBrk="0" hangingPunct="0">
              <a:spcBef>
                <a:spcPct val="20000"/>
              </a:spcBef>
              <a:buClr>
                <a:schemeClr val="accent1"/>
              </a:buClr>
              <a:defRPr/>
            </a:pPr>
            <a:endParaRPr lang="en-US" sz="2800" kern="0" dirty="0" smtClean="0">
              <a:solidFill>
                <a:schemeClr val="tx1"/>
              </a:solidFill>
              <a:latin typeface="+mn-lt"/>
              <a:ea typeface="ＭＳ Ｐゴシック" pitchFamily="-112" charset="-128"/>
              <a:cs typeface="ＭＳ Ｐゴシック" charset="-128"/>
            </a:endParaRPr>
          </a:p>
          <a:p>
            <a:pPr marL="342900" indent="-342900" eaLnBrk="0" hangingPunct="0">
              <a:spcBef>
                <a:spcPct val="20000"/>
              </a:spcBef>
              <a:buClr>
                <a:schemeClr val="accent1"/>
              </a:buClr>
              <a:defRPr/>
            </a:pPr>
            <a:endParaRPr lang="en-US" sz="2800" kern="0" dirty="0">
              <a:solidFill>
                <a:schemeClr val="tx1"/>
              </a:solidFill>
              <a:latin typeface="+mn-lt"/>
              <a:ea typeface="ＭＳ Ｐゴシック" pitchFamily="-112" charset="-128"/>
              <a:cs typeface="ＭＳ Ｐゴシック" charset="-128"/>
            </a:endParaRPr>
          </a:p>
        </p:txBody>
      </p:sp>
      <p:pic>
        <p:nvPicPr>
          <p:cNvPr id="52228" name="Picture 2" descr="C:\Documents and Settings\disbrowk\Local Settings\Temporary Internet Files\Content.IE5\BBUX87AN\MPj04331650000[1].jpg"/>
          <p:cNvPicPr>
            <a:picLocks noChangeAspect="1" noChangeArrowheads="1"/>
          </p:cNvPicPr>
          <p:nvPr/>
        </p:nvPicPr>
        <p:blipFill>
          <a:blip r:embed="rId3" cstate="print"/>
          <a:srcRect/>
          <a:stretch>
            <a:fillRect/>
          </a:stretch>
        </p:blipFill>
        <p:spPr bwMode="auto">
          <a:xfrm>
            <a:off x="7010400" y="2819400"/>
            <a:ext cx="2133600" cy="16013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ea typeface="ＭＳ Ｐゴシック" charset="-128"/>
              </a:rPr>
              <a:t>Reasons to Use VRS</a:t>
            </a:r>
            <a:br>
              <a:rPr lang="en-US" sz="3600" b="1" dirty="0" smtClean="0">
                <a:ea typeface="ＭＳ Ｐゴシック" charset="-128"/>
              </a:rPr>
            </a:br>
            <a:r>
              <a:rPr lang="en-US" sz="3600" b="1" dirty="0" smtClean="0">
                <a:ea typeface="ＭＳ Ｐゴシック" charset="-128"/>
              </a:rPr>
              <a:t>Non-Users Phone Interviews</a:t>
            </a:r>
            <a:endParaRPr lang="en-US" sz="3600" b="1" dirty="0">
              <a:ea typeface="ＭＳ Ｐゴシック" charset="-128"/>
            </a:endParaRPr>
          </a:p>
        </p:txBody>
      </p:sp>
      <p:graphicFrame>
        <p:nvGraphicFramePr>
          <p:cNvPr id="21506" name="Chart 2"/>
          <p:cNvGraphicFramePr>
            <a:graphicFrameLocks/>
          </p:cNvGraphicFramePr>
          <p:nvPr/>
        </p:nvGraphicFramePr>
        <p:xfrm>
          <a:off x="685800" y="1676400"/>
          <a:ext cx="8001000" cy="4876800"/>
        </p:xfrm>
        <a:graphic>
          <a:graphicData uri="http://schemas.openxmlformats.org/presentationml/2006/ole">
            <p:oleObj spid="_x0000_s11266" r:id="rId4" imgW="6553768" imgH="4499238" progId="Excel.Sheet.8">
              <p:embed/>
            </p:oleObj>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1"/>
          <p:cNvSpPr>
            <a:spLocks noGrp="1"/>
          </p:cNvSpPr>
          <p:nvPr>
            <p:ph type="body" sz="half" idx="1"/>
          </p:nvPr>
        </p:nvSpPr>
        <p:spPr>
          <a:xfrm>
            <a:off x="381000" y="2362200"/>
            <a:ext cx="2667000" cy="3124200"/>
          </a:xfrm>
        </p:spPr>
        <p:txBody>
          <a:bodyPr/>
          <a:lstStyle/>
          <a:p>
            <a:pPr>
              <a:buFontTx/>
              <a:buNone/>
            </a:pPr>
            <a:r>
              <a:rPr lang="en-US" sz="2400" b="1" dirty="0" smtClean="0">
                <a:solidFill>
                  <a:srgbClr val="000000"/>
                </a:solidFill>
              </a:rPr>
              <a:t>Most important for success</a:t>
            </a:r>
          </a:p>
          <a:p>
            <a:pPr>
              <a:buFont typeface="Arial" pitchFamily="34" charset="0"/>
              <a:buChar char="•"/>
            </a:pPr>
            <a:r>
              <a:rPr lang="en-US" sz="2000" b="1" dirty="0" smtClean="0"/>
              <a:t>Accuracy</a:t>
            </a:r>
          </a:p>
          <a:p>
            <a:pPr>
              <a:buFont typeface="Arial" pitchFamily="34" charset="0"/>
              <a:buChar char="•"/>
            </a:pPr>
            <a:r>
              <a:rPr lang="en-US" sz="2000" b="1" dirty="0" smtClean="0"/>
              <a:t>Correct answers</a:t>
            </a:r>
          </a:p>
          <a:p>
            <a:pPr>
              <a:buFont typeface="Arial" pitchFamily="34" charset="0"/>
              <a:buChar char="•"/>
            </a:pPr>
            <a:r>
              <a:rPr lang="en-US" sz="2000" b="1" dirty="0" smtClean="0"/>
              <a:t>Convenience</a:t>
            </a:r>
          </a:p>
          <a:p>
            <a:pPr>
              <a:buFont typeface="Arial" pitchFamily="34" charset="0"/>
              <a:buChar char="•"/>
            </a:pPr>
            <a:r>
              <a:rPr lang="en-US" sz="2000" b="1" dirty="0" smtClean="0"/>
              <a:t>Delivery</a:t>
            </a:r>
          </a:p>
          <a:p>
            <a:endParaRPr lang="en-US" sz="2000" dirty="0" smtClean="0"/>
          </a:p>
          <a:p>
            <a:endParaRPr lang="en-US" sz="2000" dirty="0" smtClean="0"/>
          </a:p>
        </p:txBody>
      </p:sp>
      <p:sp>
        <p:nvSpPr>
          <p:cNvPr id="4" name="Title 3"/>
          <p:cNvSpPr>
            <a:spLocks noGrp="1"/>
          </p:cNvSpPr>
          <p:nvPr>
            <p:ph type="title"/>
          </p:nvPr>
        </p:nvSpPr>
        <p:spPr>
          <a:xfrm>
            <a:off x="228600" y="152400"/>
            <a:ext cx="7239000" cy="1284287"/>
          </a:xfrm>
        </p:spPr>
        <p:txBody>
          <a:bodyPr/>
          <a:lstStyle/>
          <a:p>
            <a:pPr>
              <a:defRPr/>
            </a:pPr>
            <a:r>
              <a:rPr lang="en-US" sz="3200" b="1" dirty="0" smtClean="0">
                <a:ea typeface="ＭＳ Ｐゴシック" charset="-128"/>
              </a:rPr>
              <a:t>Summary of Results </a:t>
            </a:r>
            <a:br>
              <a:rPr lang="en-US" sz="3200" b="1" dirty="0" smtClean="0">
                <a:ea typeface="ＭＳ Ｐゴシック" charset="-128"/>
              </a:rPr>
            </a:br>
            <a:r>
              <a:rPr lang="en-US" sz="3200" b="1" dirty="0" smtClean="0">
                <a:ea typeface="ＭＳ Ｐゴシック" charset="-128"/>
              </a:rPr>
              <a:t>Online Surveys &amp; Phone Interviews</a:t>
            </a:r>
            <a:endParaRPr lang="en-US" sz="3200" b="1" dirty="0">
              <a:ea typeface="ＭＳ Ｐゴシック" charset="-128"/>
            </a:endParaRPr>
          </a:p>
        </p:txBody>
      </p:sp>
      <p:pic>
        <p:nvPicPr>
          <p:cNvPr id="59396" name="Picture 3" descr="C:\Documents and Settings\disbrowk\Local Settings\Temporary Internet Files\Content.IE5\BBUX87AN\MPj02277340000[1].jpg"/>
          <p:cNvPicPr>
            <a:picLocks noChangeAspect="1" noChangeArrowheads="1"/>
          </p:cNvPicPr>
          <p:nvPr/>
        </p:nvPicPr>
        <p:blipFill>
          <a:blip r:embed="rId3" cstate="print"/>
          <a:srcRect/>
          <a:stretch>
            <a:fillRect/>
          </a:stretch>
        </p:blipFill>
        <p:spPr bwMode="auto">
          <a:xfrm>
            <a:off x="3149600" y="1905000"/>
            <a:ext cx="2489200" cy="3752850"/>
          </a:xfrm>
          <a:prstGeom prst="rect">
            <a:avLst/>
          </a:prstGeom>
          <a:noFill/>
          <a:ln w="9525">
            <a:noFill/>
            <a:miter lim="800000"/>
            <a:headEnd/>
            <a:tailEnd/>
          </a:ln>
        </p:spPr>
      </p:pic>
      <p:sp>
        <p:nvSpPr>
          <p:cNvPr id="5" name="Text Placeholder 1"/>
          <p:cNvSpPr txBox="1">
            <a:spLocks/>
          </p:cNvSpPr>
          <p:nvPr/>
        </p:nvSpPr>
        <p:spPr bwMode="auto">
          <a:xfrm>
            <a:off x="5943600" y="2590800"/>
            <a:ext cx="3200400" cy="3200400"/>
          </a:xfrm>
          <a:prstGeom prst="rect">
            <a:avLst/>
          </a:prstGeom>
          <a:noFill/>
          <a:ln w="9525">
            <a:noFill/>
            <a:miter lim="800000"/>
            <a:headEnd/>
            <a:tailEnd/>
          </a:ln>
        </p:spPr>
        <p:txBody>
          <a:bodyPr lIns="0" tIns="0" rIns="0" bIns="0"/>
          <a:lstStyle/>
          <a:p>
            <a:pPr marL="342900" indent="-342900" eaLnBrk="0" hangingPunct="0">
              <a:spcBef>
                <a:spcPct val="20000"/>
              </a:spcBef>
              <a:buClr>
                <a:schemeClr val="accent1"/>
              </a:buClr>
              <a:defRPr/>
            </a:pPr>
            <a:r>
              <a:rPr lang="en-US" sz="2400" kern="0" dirty="0" smtClean="0">
                <a:latin typeface="+mn-lt"/>
                <a:ea typeface="ＭＳ Ｐゴシック" pitchFamily="-112" charset="-128"/>
                <a:cs typeface="ＭＳ Ｐゴシック" charset="-128"/>
              </a:rPr>
              <a:t> Highly Valued</a:t>
            </a:r>
            <a:endParaRPr lang="en-US" sz="2400" kern="0" dirty="0">
              <a:latin typeface="+mn-lt"/>
              <a:ea typeface="ＭＳ Ｐゴシック" pitchFamily="-112" charset="-128"/>
              <a:cs typeface="ＭＳ Ｐゴシック" charset="-128"/>
            </a:endParaRPr>
          </a:p>
          <a:p>
            <a:pPr marL="285750" indent="-285750" eaLnBrk="0" hangingPunct="0">
              <a:spcBef>
                <a:spcPct val="20000"/>
              </a:spcBef>
              <a:buClr>
                <a:schemeClr val="tx2"/>
              </a:buClr>
              <a:buFont typeface="Arial" pitchFamily="34" charset="0"/>
              <a:buChar char="•"/>
              <a:defRPr/>
            </a:pPr>
            <a:r>
              <a:rPr lang="en-US" sz="2000" kern="0" dirty="0">
                <a:solidFill>
                  <a:schemeClr val="tx1"/>
                </a:solidFill>
                <a:latin typeface="+mn-lt"/>
                <a:ea typeface="ＭＳ Ｐゴシック" pitchFamily="-112" charset="-128"/>
              </a:rPr>
              <a:t>Knowledgeable</a:t>
            </a:r>
          </a:p>
          <a:p>
            <a:pPr marL="285750" indent="-285750" eaLnBrk="0" hangingPunct="0">
              <a:spcBef>
                <a:spcPct val="20000"/>
              </a:spcBef>
              <a:buClr>
                <a:schemeClr val="tx2"/>
              </a:buClr>
              <a:buFont typeface="Arial" pitchFamily="34" charset="0"/>
              <a:buChar char="•"/>
              <a:defRPr/>
            </a:pPr>
            <a:r>
              <a:rPr lang="en-US" sz="2000" kern="0" dirty="0" smtClean="0">
                <a:solidFill>
                  <a:schemeClr val="tx1"/>
                </a:solidFill>
                <a:latin typeface="+mn-lt"/>
                <a:ea typeface="ＭＳ Ｐゴシック" pitchFamily="-112" charset="-128"/>
              </a:rPr>
              <a:t>Positive attitude</a:t>
            </a:r>
            <a:endParaRPr lang="en-US" sz="2000" kern="0" dirty="0">
              <a:solidFill>
                <a:schemeClr val="tx1"/>
              </a:solidFill>
              <a:latin typeface="+mn-lt"/>
              <a:ea typeface="ＭＳ Ｐゴシック" pitchFamily="-112" charset="-128"/>
            </a:endParaRPr>
          </a:p>
          <a:p>
            <a:pPr marL="285750" indent="-285750" eaLnBrk="0" hangingPunct="0">
              <a:spcBef>
                <a:spcPct val="20000"/>
              </a:spcBef>
              <a:buClr>
                <a:schemeClr val="tx2"/>
              </a:buClr>
              <a:buFont typeface="Arial" pitchFamily="34" charset="0"/>
              <a:buChar char="•"/>
              <a:defRPr/>
            </a:pPr>
            <a:r>
              <a:rPr lang="en-US" sz="2000" kern="0" dirty="0" smtClean="0">
                <a:solidFill>
                  <a:schemeClr val="tx1"/>
                </a:solidFill>
                <a:latin typeface="+mn-lt"/>
                <a:ea typeface="ＭＳ Ｐゴシック" pitchFamily="-112" charset="-128"/>
              </a:rPr>
              <a:t>Communication </a:t>
            </a:r>
            <a:r>
              <a:rPr lang="en-US" sz="2000" kern="0" dirty="0">
                <a:solidFill>
                  <a:schemeClr val="tx1"/>
                </a:solidFill>
                <a:latin typeface="+mn-lt"/>
                <a:ea typeface="ＭＳ Ｐゴシック" pitchFamily="-112" charset="-128"/>
              </a:rPr>
              <a:t>skills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5" descr="C:\Documents and Settings\disbrowk\Local Settings\Temporary Internet Files\Content.IE5\04JWCEJV\MPj04330780000[1].jpg"/>
          <p:cNvPicPr>
            <a:picLocks noChangeAspect="1" noChangeArrowheads="1"/>
          </p:cNvPicPr>
          <p:nvPr/>
        </p:nvPicPr>
        <p:blipFill>
          <a:blip r:embed="rId3" cstate="print"/>
          <a:srcRect/>
          <a:stretch>
            <a:fillRect/>
          </a:stretch>
        </p:blipFill>
        <p:spPr bwMode="auto">
          <a:xfrm>
            <a:off x="6172200" y="1600200"/>
            <a:ext cx="2971800" cy="1966913"/>
          </a:xfrm>
          <a:prstGeom prst="rect">
            <a:avLst/>
          </a:prstGeom>
          <a:noFill/>
          <a:ln w="9525">
            <a:noFill/>
            <a:miter lim="800000"/>
            <a:headEnd/>
            <a:tailEnd/>
          </a:ln>
        </p:spPr>
      </p:pic>
      <p:sp>
        <p:nvSpPr>
          <p:cNvPr id="60418" name="Text Placeholder 1"/>
          <p:cNvSpPr>
            <a:spLocks noGrp="1"/>
          </p:cNvSpPr>
          <p:nvPr>
            <p:ph type="body" sz="half" idx="1"/>
          </p:nvPr>
        </p:nvSpPr>
        <p:spPr>
          <a:xfrm>
            <a:off x="533400" y="1981200"/>
            <a:ext cx="4267200" cy="3733800"/>
          </a:xfrm>
        </p:spPr>
        <p:txBody>
          <a:bodyPr/>
          <a:lstStyle/>
          <a:p>
            <a:r>
              <a:rPr lang="en-US" sz="2400" b="1" dirty="0" smtClean="0"/>
              <a:t>Unaware of service</a:t>
            </a:r>
          </a:p>
          <a:p>
            <a:r>
              <a:rPr lang="en-US" sz="2400" b="1" dirty="0" smtClean="0"/>
              <a:t>Convenience important</a:t>
            </a:r>
          </a:p>
          <a:p>
            <a:r>
              <a:rPr lang="en-US" sz="2400" b="1" dirty="0" smtClean="0"/>
              <a:t>Prefer FtF</a:t>
            </a:r>
          </a:p>
          <a:p>
            <a:r>
              <a:rPr lang="en-US" sz="2400" b="1" dirty="0" smtClean="0"/>
              <a:t>Online sources more convenient</a:t>
            </a:r>
          </a:p>
          <a:p>
            <a:r>
              <a:rPr lang="en-US" sz="2400" b="1" dirty="0" smtClean="0"/>
              <a:t>Satisfied with other sources</a:t>
            </a:r>
          </a:p>
          <a:p>
            <a:r>
              <a:rPr lang="en-US" sz="2400" b="1" dirty="0" smtClean="0"/>
              <a:t>May use if available 24/7</a:t>
            </a:r>
          </a:p>
          <a:p>
            <a:endParaRPr lang="en-US" sz="2400" b="1" dirty="0" smtClean="0"/>
          </a:p>
          <a:p>
            <a:endParaRPr lang="en-US" sz="2400" b="1" dirty="0" smtClean="0"/>
          </a:p>
        </p:txBody>
      </p:sp>
      <p:pic>
        <p:nvPicPr>
          <p:cNvPr id="6" name="Picture 2"/>
          <p:cNvPicPr>
            <a:picLocks noGrp="1" noChangeAspect="1" noChangeArrowheads="1"/>
          </p:cNvPicPr>
          <p:nvPr>
            <p:ph sz="half" idx="2"/>
          </p:nvPr>
        </p:nvPicPr>
        <p:blipFill>
          <a:blip r:embed="rId4" cstate="print"/>
          <a:srcRect/>
          <a:stretch>
            <a:fillRect/>
          </a:stretch>
        </p:blipFill>
        <p:spPr>
          <a:xfrm>
            <a:off x="5181600" y="2743200"/>
            <a:ext cx="1905000" cy="1905000"/>
          </a:xfrm>
          <a:noFill/>
        </p:spPr>
      </p:pic>
      <p:sp>
        <p:nvSpPr>
          <p:cNvPr id="4" name="Title 3"/>
          <p:cNvSpPr>
            <a:spLocks noGrp="1"/>
          </p:cNvSpPr>
          <p:nvPr>
            <p:ph type="title"/>
          </p:nvPr>
        </p:nvSpPr>
        <p:spPr>
          <a:xfrm>
            <a:off x="228600" y="152400"/>
            <a:ext cx="7162800" cy="1284287"/>
          </a:xfrm>
        </p:spPr>
        <p:txBody>
          <a:bodyPr/>
          <a:lstStyle/>
          <a:p>
            <a:pPr>
              <a:defRPr/>
            </a:pPr>
            <a:r>
              <a:rPr lang="en-US" sz="4000" b="1" dirty="0" smtClean="0">
                <a:ea typeface="ＭＳ Ｐゴシック" charset="-128"/>
              </a:rPr>
              <a:t>Discussion &amp; Implications</a:t>
            </a:r>
            <a:endParaRPr lang="en-US" sz="4000" b="1" dirty="0">
              <a:ea typeface="ＭＳ Ｐゴシック" charset="-128"/>
            </a:endParaRPr>
          </a:p>
        </p:txBody>
      </p:sp>
      <p:pic>
        <p:nvPicPr>
          <p:cNvPr id="60421" name="Picture 9" descr="C:\Documents and Settings\disbrowk\Local Settings\Temporary Internet Files\Content.IE5\N26XNOG2\MPj04020150000[1].jpg"/>
          <p:cNvPicPr>
            <a:picLocks noChangeAspect="1" noChangeArrowheads="1"/>
          </p:cNvPicPr>
          <p:nvPr/>
        </p:nvPicPr>
        <p:blipFill>
          <a:blip r:embed="rId5" cstate="print"/>
          <a:srcRect/>
          <a:stretch>
            <a:fillRect/>
          </a:stretch>
        </p:blipFill>
        <p:spPr bwMode="auto">
          <a:xfrm>
            <a:off x="5867400" y="4343400"/>
            <a:ext cx="2643188" cy="1762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1"/>
          <p:cNvSpPr>
            <a:spLocks noGrp="1"/>
          </p:cNvSpPr>
          <p:nvPr>
            <p:ph type="body" sz="half" idx="1"/>
          </p:nvPr>
        </p:nvSpPr>
        <p:spPr>
          <a:xfrm>
            <a:off x="228600" y="1600200"/>
            <a:ext cx="4648200" cy="5029200"/>
          </a:xfrm>
        </p:spPr>
        <p:txBody>
          <a:bodyPr/>
          <a:lstStyle/>
          <a:p>
            <a:pPr lvl="1">
              <a:buFontTx/>
              <a:buNone/>
            </a:pPr>
            <a:r>
              <a:rPr lang="en-US" sz="2400" b="1" dirty="0" err="1" smtClean="0"/>
              <a:t>Millennials</a:t>
            </a:r>
            <a:endParaRPr lang="en-US" sz="2400" b="1" dirty="0" smtClean="0"/>
          </a:p>
          <a:p>
            <a:pPr lvl="1">
              <a:buClr>
                <a:schemeClr val="tx2"/>
              </a:buClr>
              <a:buFont typeface="Arial" pitchFamily="34" charset="0"/>
              <a:buChar char="•"/>
            </a:pPr>
            <a:r>
              <a:rPr lang="en-US" sz="2400" b="1" dirty="0" smtClean="0"/>
              <a:t>Value convenience &amp; online access  (sources &amp; services)</a:t>
            </a:r>
          </a:p>
          <a:p>
            <a:pPr lvl="1">
              <a:buClr>
                <a:schemeClr val="tx2"/>
              </a:buClr>
              <a:buFont typeface="Arial" pitchFamily="34" charset="0"/>
              <a:buChar char="•"/>
            </a:pPr>
            <a:r>
              <a:rPr lang="en-US" sz="2400" b="1" dirty="0" smtClean="0"/>
              <a:t>Value friendliness</a:t>
            </a:r>
          </a:p>
          <a:p>
            <a:pPr lvl="1">
              <a:buClr>
                <a:schemeClr val="tx2"/>
              </a:buClr>
              <a:buFont typeface="Arial" pitchFamily="34" charset="0"/>
              <a:buChar char="•"/>
            </a:pPr>
            <a:r>
              <a:rPr lang="en-US" sz="2400" b="1" dirty="0" smtClean="0"/>
              <a:t>Concerned questions annoying </a:t>
            </a:r>
          </a:p>
        </p:txBody>
      </p:sp>
      <p:pic>
        <p:nvPicPr>
          <p:cNvPr id="62468" name="Picture 2" descr="C:\Documents and Settings\disbrowk\Local Settings\Temporary Internet Files\Content.IE5\BBUX87AN\MPj04464630000[1].jpg"/>
          <p:cNvPicPr>
            <a:picLocks noGrp="1" noChangeAspect="1" noChangeArrowheads="1"/>
          </p:cNvPicPr>
          <p:nvPr>
            <p:ph sz="half" idx="2"/>
          </p:nvPr>
        </p:nvPicPr>
        <p:blipFill>
          <a:blip r:embed="rId3" cstate="print"/>
          <a:srcRect/>
          <a:stretch>
            <a:fillRect/>
          </a:stretch>
        </p:blipFill>
        <p:spPr>
          <a:xfrm>
            <a:off x="6248400" y="1752600"/>
            <a:ext cx="2057400" cy="3086101"/>
          </a:xfrm>
          <a:noFill/>
        </p:spPr>
      </p:pic>
      <p:sp>
        <p:nvSpPr>
          <p:cNvPr id="4" name="Title 3"/>
          <p:cNvSpPr>
            <a:spLocks noGrp="1"/>
          </p:cNvSpPr>
          <p:nvPr>
            <p:ph type="title"/>
          </p:nvPr>
        </p:nvSpPr>
        <p:spPr>
          <a:xfrm>
            <a:off x="228600" y="152400"/>
            <a:ext cx="7239000" cy="1284287"/>
          </a:xfrm>
        </p:spPr>
        <p:txBody>
          <a:bodyPr/>
          <a:lstStyle/>
          <a:p>
            <a:pPr>
              <a:defRPr/>
            </a:pPr>
            <a:r>
              <a:rPr lang="en-US" sz="3200" b="1" dirty="0" smtClean="0">
                <a:ea typeface="ＭＳ Ｐゴシック" charset="-128"/>
              </a:rPr>
              <a:t>Discussion &amp; Implications  </a:t>
            </a:r>
            <a:br>
              <a:rPr lang="en-US" sz="3200" b="1" dirty="0" smtClean="0">
                <a:ea typeface="ＭＳ Ｐゴシック" charset="-128"/>
              </a:rPr>
            </a:br>
            <a:r>
              <a:rPr lang="en-US" sz="3200" b="1" dirty="0" smtClean="0">
                <a:ea typeface="ＭＳ Ｐゴシック" charset="-128"/>
              </a:rPr>
              <a:t>Millennials  vs. Older Adults</a:t>
            </a:r>
            <a:endParaRPr lang="en-US" sz="3200" b="1" dirty="0">
              <a:ea typeface="ＭＳ Ｐゴシック" charset="-128"/>
            </a:endParaRPr>
          </a:p>
        </p:txBody>
      </p:sp>
      <p:pic>
        <p:nvPicPr>
          <p:cNvPr id="62469" name="Picture 5" descr="C:\Documents and Settings\disbrowk\Local Settings\Temporary Internet Files\Content.IE5\BBUX87AN\MPj04394900000[1].jpg"/>
          <p:cNvPicPr>
            <a:picLocks noChangeAspect="1" noChangeArrowheads="1"/>
          </p:cNvPicPr>
          <p:nvPr/>
        </p:nvPicPr>
        <p:blipFill>
          <a:blip r:embed="rId4" cstate="print"/>
          <a:srcRect/>
          <a:stretch>
            <a:fillRect/>
          </a:stretch>
        </p:blipFill>
        <p:spPr bwMode="auto">
          <a:xfrm>
            <a:off x="1219200" y="4495800"/>
            <a:ext cx="2514600" cy="1679575"/>
          </a:xfrm>
          <a:prstGeom prst="rect">
            <a:avLst/>
          </a:prstGeom>
          <a:noFill/>
          <a:ln w="9525">
            <a:noFill/>
            <a:miter lim="800000"/>
            <a:headEnd/>
            <a:tailEnd/>
          </a:ln>
        </p:spPr>
      </p:pic>
      <p:sp>
        <p:nvSpPr>
          <p:cNvPr id="9" name="Rectangle 8"/>
          <p:cNvSpPr/>
          <p:nvPr/>
        </p:nvSpPr>
        <p:spPr>
          <a:xfrm>
            <a:off x="3733800" y="4495800"/>
            <a:ext cx="5257800" cy="1569660"/>
          </a:xfrm>
          <a:prstGeom prst="rect">
            <a:avLst/>
          </a:prstGeom>
        </p:spPr>
        <p:txBody>
          <a:bodyPr wrap="square">
            <a:spAutoFit/>
          </a:bodyPr>
          <a:lstStyle/>
          <a:p>
            <a:pPr lvl="1" eaLnBrk="0" hangingPunct="0">
              <a:spcBef>
                <a:spcPct val="20000"/>
              </a:spcBef>
              <a:buClr>
                <a:schemeClr val="accent1"/>
              </a:buClr>
              <a:defRPr/>
            </a:pPr>
            <a:r>
              <a:rPr lang="en-US" sz="2400" dirty="0" smtClean="0">
                <a:solidFill>
                  <a:schemeClr val="tx1"/>
                </a:solidFill>
                <a:latin typeface="+mn-lt"/>
                <a:ea typeface="ＭＳ Ｐゴシック" charset="-128"/>
              </a:rPr>
              <a:t>Older Adults</a:t>
            </a:r>
            <a:endParaRPr lang="en-US" sz="2400" b="0" dirty="0">
              <a:solidFill>
                <a:schemeClr val="tx1"/>
              </a:solidFill>
              <a:latin typeface="+mn-lt"/>
              <a:ea typeface="ＭＳ Ｐゴシック" charset="-128"/>
            </a:endParaRPr>
          </a:p>
          <a:p>
            <a:pPr lvl="1" eaLnBrk="0" hangingPunct="0">
              <a:spcBef>
                <a:spcPct val="20000"/>
              </a:spcBef>
              <a:buClr>
                <a:schemeClr val="tx2"/>
              </a:buClr>
              <a:buFont typeface="Arial" pitchFamily="34" charset="0"/>
              <a:buChar char="•"/>
              <a:defRPr/>
            </a:pPr>
            <a:r>
              <a:rPr lang="en-US" sz="2000" dirty="0" smtClean="0">
                <a:solidFill>
                  <a:schemeClr val="tx1"/>
                </a:solidFill>
                <a:latin typeface="+mn-lt"/>
                <a:ea typeface="ＭＳ Ｐゴシック" charset="-128"/>
              </a:rPr>
              <a:t>  </a:t>
            </a:r>
            <a:r>
              <a:rPr lang="en-US" dirty="0" smtClean="0">
                <a:solidFill>
                  <a:schemeClr val="tx1"/>
                </a:solidFill>
                <a:latin typeface="+mn-lt"/>
                <a:ea typeface="ＭＳ Ｐゴシック" charset="-128"/>
              </a:rPr>
              <a:t>Chat </a:t>
            </a:r>
            <a:r>
              <a:rPr lang="en-US" dirty="0">
                <a:solidFill>
                  <a:schemeClr val="tx1"/>
                </a:solidFill>
                <a:latin typeface="+mn-lt"/>
                <a:ea typeface="ＭＳ Ｐゴシック" charset="-128"/>
              </a:rPr>
              <a:t>too complicated</a:t>
            </a:r>
          </a:p>
          <a:p>
            <a:pPr lvl="1" eaLnBrk="0" hangingPunct="0">
              <a:spcBef>
                <a:spcPct val="20000"/>
              </a:spcBef>
              <a:buClr>
                <a:schemeClr val="tx2"/>
              </a:buClr>
              <a:buFont typeface="Arial" pitchFamily="34" charset="0"/>
              <a:buChar char="•"/>
              <a:defRPr/>
            </a:pPr>
            <a:r>
              <a:rPr lang="en-US" dirty="0" smtClean="0">
                <a:solidFill>
                  <a:schemeClr val="tx1"/>
                </a:solidFill>
                <a:latin typeface="+mn-lt"/>
                <a:ea typeface="ＭＳ Ｐゴシック" charset="-128"/>
              </a:rPr>
              <a:t>  Typing </a:t>
            </a:r>
            <a:r>
              <a:rPr lang="en-US" dirty="0">
                <a:solidFill>
                  <a:schemeClr val="tx1"/>
                </a:solidFill>
                <a:latin typeface="+mn-lt"/>
                <a:ea typeface="ＭＳ Ｐゴシック" charset="-128"/>
              </a:rPr>
              <a:t>skills not adequate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1" y="147638"/>
            <a:ext cx="7162800" cy="1284287"/>
          </a:xfrm>
        </p:spPr>
        <p:txBody>
          <a:bodyPr/>
          <a:lstStyle/>
          <a:p>
            <a:pPr eaLnBrk="1" hangingPunct="1"/>
            <a:r>
              <a:rPr lang="en-US" sz="3600" b="1" dirty="0" smtClean="0"/>
              <a:t>Encourage Future Users – </a:t>
            </a:r>
            <a:br>
              <a:rPr lang="en-US" sz="3600" b="1" dirty="0" smtClean="0"/>
            </a:br>
            <a:r>
              <a:rPr lang="en-US" sz="3600" b="1" dirty="0" smtClean="0"/>
              <a:t>What We Can Do</a:t>
            </a:r>
          </a:p>
        </p:txBody>
      </p:sp>
      <p:sp>
        <p:nvSpPr>
          <p:cNvPr id="49155" name="Rectangle 3"/>
          <p:cNvSpPr>
            <a:spLocks noGrp="1" noChangeArrowheads="1"/>
          </p:cNvSpPr>
          <p:nvPr>
            <p:ph idx="1"/>
          </p:nvPr>
        </p:nvSpPr>
        <p:spPr>
          <a:xfrm>
            <a:off x="228600" y="1981200"/>
            <a:ext cx="5334000" cy="4191000"/>
          </a:xfrm>
        </p:spPr>
        <p:txBody>
          <a:bodyPr/>
          <a:lstStyle/>
          <a:p>
            <a:pPr eaLnBrk="1" hangingPunct="1"/>
            <a:r>
              <a:rPr lang="en-US" sz="2400" b="1" dirty="0" smtClean="0"/>
              <a:t>Creative marketing </a:t>
            </a:r>
          </a:p>
          <a:p>
            <a:pPr lvl="1">
              <a:buClr>
                <a:schemeClr val="tx2"/>
              </a:buClr>
              <a:buFont typeface="Arial" pitchFamily="34" charset="0"/>
              <a:buChar char="•"/>
            </a:pPr>
            <a:r>
              <a:rPr lang="en-US" sz="2400" b="1" dirty="0" smtClean="0"/>
              <a:t>Promote range of options &amp; convenience</a:t>
            </a:r>
          </a:p>
          <a:p>
            <a:pPr lvl="1">
              <a:buClr>
                <a:schemeClr val="tx2"/>
              </a:buClr>
              <a:buFont typeface="Arial" pitchFamily="34" charset="0"/>
              <a:buChar char="•"/>
            </a:pPr>
            <a:r>
              <a:rPr lang="en-US" sz="2400" b="1" dirty="0" smtClean="0"/>
              <a:t>Teach VR in Info. Literacy</a:t>
            </a:r>
          </a:p>
          <a:p>
            <a:pPr lvl="1">
              <a:buClr>
                <a:schemeClr val="tx2"/>
              </a:buClr>
              <a:buFont typeface="Arial" pitchFamily="34" charset="0"/>
              <a:buChar char="•"/>
            </a:pPr>
            <a:endParaRPr lang="en-US" sz="2400" b="1" dirty="0" smtClean="0"/>
          </a:p>
          <a:p>
            <a:r>
              <a:rPr lang="en-US" sz="2400" b="1" dirty="0" smtClean="0"/>
              <a:t>Observe their use patterns</a:t>
            </a:r>
          </a:p>
          <a:p>
            <a:endParaRPr lang="en-US" sz="2400" b="1" dirty="0" smtClean="0"/>
          </a:p>
          <a:p>
            <a:r>
              <a:rPr lang="en-US" sz="2400" b="1" dirty="0" smtClean="0"/>
              <a:t>System development</a:t>
            </a:r>
          </a:p>
        </p:txBody>
      </p:sp>
      <p:pic>
        <p:nvPicPr>
          <p:cNvPr id="49156" name="Picture 5" descr="j0439429"/>
          <p:cNvPicPr>
            <a:picLocks noChangeAspect="1" noChangeArrowheads="1"/>
          </p:cNvPicPr>
          <p:nvPr/>
        </p:nvPicPr>
        <p:blipFill>
          <a:blip r:embed="rId3" cstate="print"/>
          <a:srcRect/>
          <a:stretch>
            <a:fillRect/>
          </a:stretch>
        </p:blipFill>
        <p:spPr bwMode="auto">
          <a:xfrm>
            <a:off x="5334000" y="2844800"/>
            <a:ext cx="3581400" cy="240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0"/>
            <a:ext cx="8305800" cy="1284288"/>
          </a:xfrm>
        </p:spPr>
        <p:txBody>
          <a:bodyPr/>
          <a:lstStyle/>
          <a:p>
            <a:pPr algn="l" eaLnBrk="1" hangingPunct="1"/>
            <a:r>
              <a:rPr lang="en-US" sz="3600" b="1" i="1" dirty="0" smtClean="0">
                <a:solidFill>
                  <a:srgbClr val="FF7600"/>
                </a:solidFill>
              </a:rPr>
              <a:t>Recognize &amp; Respond to User Differences &amp; Preferences</a:t>
            </a:r>
          </a:p>
        </p:txBody>
      </p:sp>
      <p:sp>
        <p:nvSpPr>
          <p:cNvPr id="28675" name="Content Placeholder 2"/>
          <p:cNvSpPr>
            <a:spLocks noGrp="1"/>
          </p:cNvSpPr>
          <p:nvPr>
            <p:ph idx="1"/>
          </p:nvPr>
        </p:nvSpPr>
        <p:spPr>
          <a:xfrm>
            <a:off x="381000" y="1752600"/>
            <a:ext cx="5908675" cy="1111250"/>
          </a:xfrm>
        </p:spPr>
        <p:txBody>
          <a:bodyPr/>
          <a:lstStyle/>
          <a:p>
            <a:r>
              <a:rPr lang="en-US" sz="2400" b="1" dirty="0" smtClean="0"/>
              <a:t>Different </a:t>
            </a:r>
            <a:r>
              <a:rPr lang="en-US" sz="2400" b="1" dirty="0" smtClean="0">
                <a:solidFill>
                  <a:srgbClr val="000000"/>
                </a:solidFill>
              </a:rPr>
              <a:t>generations = different behaviors</a:t>
            </a:r>
          </a:p>
          <a:p>
            <a:pPr>
              <a:buFont typeface="Arial" pitchFamily="34" charset="0"/>
              <a:buChar char="•"/>
            </a:pPr>
            <a:r>
              <a:rPr lang="en-US" sz="2400" b="1" dirty="0" smtClean="0"/>
              <a:t>Personalized interfaces</a:t>
            </a:r>
          </a:p>
          <a:p>
            <a:r>
              <a:rPr lang="en-US" sz="2400" b="1" dirty="0" smtClean="0"/>
              <a:t>Emphasize personal service</a:t>
            </a:r>
          </a:p>
          <a:p>
            <a:pPr lvl="1">
              <a:buClr>
                <a:schemeClr val="tx2"/>
              </a:buClr>
              <a:buFont typeface="Arial" pitchFamily="34" charset="0"/>
              <a:buChar char="•"/>
            </a:pPr>
            <a:r>
              <a:rPr lang="en-US" sz="2400" b="1" dirty="0" smtClean="0"/>
              <a:t>Build positive relationships FtF, phone, or online</a:t>
            </a:r>
          </a:p>
          <a:p>
            <a:pPr eaLnBrk="1" hangingPunct="1"/>
            <a:endParaRPr lang="en-US" sz="2800" b="1" dirty="0" smtClean="0">
              <a:solidFill>
                <a:srgbClr val="000000"/>
              </a:solidFill>
            </a:endParaRPr>
          </a:p>
          <a:p>
            <a:pPr eaLnBrk="1" hangingPunct="1"/>
            <a:endParaRPr lang="en-US" dirty="0" smtClean="0"/>
          </a:p>
        </p:txBody>
      </p:sp>
      <p:pic>
        <p:nvPicPr>
          <p:cNvPr id="28676" name="Picture 1" descr="\\oclc\data\OCLCResearch\Dublin\Home\hoode\My Documents\My Pictures\Microsoft Clip Organizer\j0406791.jpg"/>
          <p:cNvPicPr>
            <a:picLocks noChangeAspect="1" noChangeArrowheads="1"/>
          </p:cNvPicPr>
          <p:nvPr/>
        </p:nvPicPr>
        <p:blipFill>
          <a:blip r:embed="rId3" cstate="print"/>
          <a:srcRect/>
          <a:stretch>
            <a:fillRect/>
          </a:stretch>
        </p:blipFill>
        <p:spPr bwMode="auto">
          <a:xfrm>
            <a:off x="1600200" y="4572000"/>
            <a:ext cx="3352800" cy="2056818"/>
          </a:xfrm>
          <a:prstGeom prst="rect">
            <a:avLst/>
          </a:prstGeom>
          <a:noFill/>
          <a:ln w="9525">
            <a:noFill/>
            <a:miter lim="800000"/>
            <a:headEnd/>
            <a:tailEnd/>
          </a:ln>
        </p:spPr>
      </p:pic>
      <p:pic>
        <p:nvPicPr>
          <p:cNvPr id="28677" name="Picture 5" descr="\\oclc\data\OCLCResearch\Dublin\Home\hoode\My Documents\My Pictures\Microsoft Clip Organizer\j0442230.jpg"/>
          <p:cNvPicPr>
            <a:picLocks noChangeAspect="1" noChangeArrowheads="1"/>
          </p:cNvPicPr>
          <p:nvPr/>
        </p:nvPicPr>
        <p:blipFill>
          <a:blip r:embed="rId4" cstate="print"/>
          <a:srcRect/>
          <a:stretch>
            <a:fillRect/>
          </a:stretch>
        </p:blipFill>
        <p:spPr bwMode="auto">
          <a:xfrm>
            <a:off x="6477000" y="1981200"/>
            <a:ext cx="2216150" cy="3324225"/>
          </a:xfrm>
          <a:prstGeom prst="rect">
            <a:avLst/>
          </a:prstGeom>
          <a:noFill/>
          <a:ln w="9525">
            <a:noFill/>
            <a:miter lim="800000"/>
            <a:headEnd/>
            <a:tailEnd/>
          </a:ln>
        </p:spPr>
      </p:pic>
      <p:grpSp>
        <p:nvGrpSpPr>
          <p:cNvPr id="2" name="Group 5"/>
          <p:cNvGrpSpPr>
            <a:grpSpLocks/>
          </p:cNvGrpSpPr>
          <p:nvPr/>
        </p:nvGrpSpPr>
        <p:grpSpPr bwMode="auto">
          <a:xfrm>
            <a:off x="5638800" y="6172200"/>
            <a:ext cx="3429000" cy="669925"/>
            <a:chOff x="5638800" y="6172200"/>
            <a:chExt cx="3429000" cy="670559"/>
          </a:xfrm>
        </p:grpSpPr>
        <p:sp>
          <p:nvSpPr>
            <p:cNvPr id="7" name="Rectangle 6"/>
            <p:cNvSpPr/>
            <p:nvPr/>
          </p:nvSpPr>
          <p:spPr>
            <a:xfrm>
              <a:off x="5638800" y="6172200"/>
              <a:ext cx="3429000" cy="670559"/>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pic>
          <p:nvPicPr>
            <p:cNvPr id="28680" name="Picture 1"/>
            <p:cNvPicPr>
              <a:picLocks noChangeAspect="1" noChangeArrowheads="1"/>
            </p:cNvPicPr>
            <p:nvPr/>
          </p:nvPicPr>
          <p:blipFill>
            <a:blip r:embed="rId5" cstate="print"/>
            <a:srcRect/>
            <a:stretch>
              <a:fillRect/>
            </a:stretch>
          </p:blipFill>
          <p:spPr bwMode="auto">
            <a:xfrm>
              <a:off x="6709959" y="6400800"/>
              <a:ext cx="605241" cy="321736"/>
            </a:xfrm>
            <a:prstGeom prst="rect">
              <a:avLst/>
            </a:prstGeom>
            <a:solidFill>
              <a:schemeClr val="bg1"/>
            </a:solidFill>
            <a:ln w="9525">
              <a:noFill/>
              <a:miter lim="800000"/>
              <a:headEnd/>
              <a:tailEnd/>
            </a:ln>
          </p:spPr>
        </p:pic>
        <p:pic>
          <p:nvPicPr>
            <p:cNvPr id="28681" name="Picture 15" descr="Rutgers"/>
            <p:cNvPicPr>
              <a:picLocks noChangeAspect="1" noChangeArrowheads="1"/>
            </p:cNvPicPr>
            <p:nvPr/>
          </p:nvPicPr>
          <p:blipFill>
            <a:blip r:embed="rId6" cstate="print"/>
            <a:srcRect l="62369"/>
            <a:stretch>
              <a:fillRect/>
            </a:stretch>
          </p:blipFill>
          <p:spPr bwMode="auto">
            <a:xfrm>
              <a:off x="7696200" y="6324600"/>
              <a:ext cx="1101973" cy="441960"/>
            </a:xfrm>
            <a:prstGeom prst="rect">
              <a:avLst/>
            </a:prstGeom>
            <a:solidFill>
              <a:schemeClr val="bg1"/>
            </a:solidFill>
            <a:ln w="9525">
              <a:noFill/>
              <a:miter lim="800000"/>
              <a:headEnd/>
              <a:tailEnd/>
            </a:ln>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381000"/>
            <a:ext cx="6989763" cy="690563"/>
          </a:xfrm>
        </p:spPr>
        <p:txBody>
          <a:bodyPr anchor="t"/>
          <a:lstStyle/>
          <a:p>
            <a:pPr eaLnBrk="1" hangingPunct="1"/>
            <a:r>
              <a:rPr lang="en-US" sz="3600" b="1" i="1" dirty="0" smtClean="0"/>
              <a:t>End Notes</a:t>
            </a:r>
          </a:p>
        </p:txBody>
      </p:sp>
      <p:sp>
        <p:nvSpPr>
          <p:cNvPr id="51203" name="Rectangle 3"/>
          <p:cNvSpPr>
            <a:spLocks noGrp="1" noChangeArrowheads="1"/>
          </p:cNvSpPr>
          <p:nvPr>
            <p:ph type="body" idx="4294967295"/>
          </p:nvPr>
        </p:nvSpPr>
        <p:spPr>
          <a:xfrm>
            <a:off x="304800" y="1752600"/>
            <a:ext cx="8458200" cy="4419600"/>
          </a:xfrm>
        </p:spPr>
        <p:txBody>
          <a:bodyPr/>
          <a:lstStyle/>
          <a:p>
            <a:pPr eaLnBrk="1" hangingPunct="1">
              <a:lnSpc>
                <a:spcPct val="80000"/>
              </a:lnSpc>
            </a:pPr>
            <a:r>
              <a:rPr lang="en-US" sz="2800" dirty="0" smtClean="0"/>
              <a:t>This is one of the outcomes from the project</a:t>
            </a:r>
            <a:endParaRPr lang="en-US" sz="2800" i="1" dirty="0" smtClean="0"/>
          </a:p>
          <a:p>
            <a:pPr lvl="1" eaLnBrk="1" hangingPunct="1">
              <a:lnSpc>
                <a:spcPct val="80000"/>
              </a:lnSpc>
              <a:buFontTx/>
              <a:buNone/>
            </a:pPr>
            <a:r>
              <a:rPr lang="en-US" sz="2400" i="1" dirty="0" smtClean="0"/>
              <a:t>Seeking Synchronicity: Evaluating Virtual Reference Services from User, Non-User, and Librarian Perspectives</a:t>
            </a:r>
            <a:endParaRPr lang="en-US" sz="2400" dirty="0" smtClean="0"/>
          </a:p>
          <a:p>
            <a:pPr eaLnBrk="1" hangingPunct="1">
              <a:lnSpc>
                <a:spcPct val="80000"/>
              </a:lnSpc>
            </a:pPr>
            <a:endParaRPr lang="en-US" sz="2800" dirty="0" smtClean="0"/>
          </a:p>
          <a:p>
            <a:pPr eaLnBrk="1" hangingPunct="1">
              <a:lnSpc>
                <a:spcPct val="80000"/>
              </a:lnSpc>
            </a:pPr>
            <a:r>
              <a:rPr lang="en-US" sz="2800" dirty="0" smtClean="0"/>
              <a:t>Funded by IMLS, Rutgers University, &amp; OCLC Online Computer Library Center, Inc. </a:t>
            </a:r>
          </a:p>
          <a:p>
            <a:pPr eaLnBrk="1" hangingPunct="1">
              <a:lnSpc>
                <a:spcPct val="80000"/>
              </a:lnSpc>
            </a:pPr>
            <a:endParaRPr lang="en-US" sz="2800" dirty="0" smtClean="0"/>
          </a:p>
          <a:p>
            <a:pPr>
              <a:lnSpc>
                <a:spcPct val="80000"/>
              </a:lnSpc>
            </a:pPr>
            <a:r>
              <a:rPr lang="en-US" sz="2800" dirty="0" smtClean="0"/>
              <a:t>Project web site:</a:t>
            </a:r>
            <a:r>
              <a:rPr lang="en-US" sz="3600" dirty="0" smtClean="0"/>
              <a:t> </a:t>
            </a:r>
            <a:r>
              <a:rPr lang="en-US" sz="2800" dirty="0" smtClean="0">
                <a:solidFill>
                  <a:schemeClr val="accent2"/>
                </a:solidFill>
                <a:hlinkClick r:id="rId3"/>
              </a:rPr>
              <a:t>http://www.oclc.org/research/activities/synchronicity/default.htm</a:t>
            </a:r>
            <a:endParaRPr lang="en-US" sz="2800" dirty="0" smtClean="0">
              <a:solidFill>
                <a:schemeClr val="accent2"/>
              </a:solidFill>
            </a:endParaRPr>
          </a:p>
          <a:p>
            <a:pPr>
              <a:lnSpc>
                <a:spcPct val="80000"/>
              </a:lnSpc>
            </a:pPr>
            <a:endParaRPr lang="en-US" sz="2800" dirty="0" smtClean="0">
              <a:solidFill>
                <a:schemeClr val="accent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3"/>
          <p:cNvSpPr>
            <a:spLocks noGrp="1" noChangeArrowheads="1"/>
          </p:cNvSpPr>
          <p:nvPr>
            <p:ph type="body" sz="half" idx="1"/>
          </p:nvPr>
        </p:nvSpPr>
        <p:spPr>
          <a:xfrm>
            <a:off x="381000" y="1676400"/>
            <a:ext cx="4953000" cy="4572000"/>
          </a:xfrm>
        </p:spPr>
        <p:txBody>
          <a:bodyPr/>
          <a:lstStyle/>
          <a:p>
            <a:pPr marL="12700" indent="0" eaLnBrk="1" hangingPunct="1"/>
            <a:r>
              <a:rPr lang="en-US" b="1" dirty="0" smtClean="0"/>
              <a:t>  </a:t>
            </a:r>
            <a:r>
              <a:rPr lang="en-US" sz="2400" b="1" dirty="0" smtClean="0"/>
              <a:t>Born 1979 - 1994</a:t>
            </a:r>
          </a:p>
          <a:p>
            <a:pPr lvl="2" eaLnBrk="1" hangingPunct="1"/>
            <a:r>
              <a:rPr lang="en-US" b="1" dirty="0" smtClean="0"/>
              <a:t>Net Gen</a:t>
            </a:r>
          </a:p>
          <a:p>
            <a:pPr lvl="2" eaLnBrk="1" hangingPunct="1"/>
            <a:r>
              <a:rPr lang="en-US" b="1" dirty="0" err="1" smtClean="0"/>
              <a:t>EchoBoomers</a:t>
            </a:r>
            <a:endParaRPr lang="en-US" b="1" dirty="0" smtClean="0"/>
          </a:p>
          <a:p>
            <a:pPr lvl="2" eaLnBrk="1" hangingPunct="1"/>
            <a:r>
              <a:rPr lang="en-US" b="1" dirty="0" smtClean="0"/>
              <a:t>Gen Y</a:t>
            </a:r>
          </a:p>
          <a:p>
            <a:pPr eaLnBrk="1" hangingPunct="1"/>
            <a:r>
              <a:rPr lang="en-US" sz="2400" b="1" dirty="0" smtClean="0"/>
              <a:t>75 million people</a:t>
            </a:r>
          </a:p>
          <a:p>
            <a:pPr marL="12700" indent="0" eaLnBrk="1" hangingPunct="1"/>
            <a:r>
              <a:rPr lang="en-US" sz="2400" b="1" dirty="0" smtClean="0"/>
              <a:t>  Socially networked 	environment </a:t>
            </a:r>
          </a:p>
          <a:p>
            <a:pPr marL="12700" indent="0" eaLnBrk="1" hangingPunct="1"/>
            <a:r>
              <a:rPr lang="en-US" sz="2400" b="1" dirty="0" smtClean="0"/>
              <a:t>  Different communication &amp; 	information-seeking 	behaviors</a:t>
            </a:r>
          </a:p>
        </p:txBody>
      </p:sp>
      <p:sp>
        <p:nvSpPr>
          <p:cNvPr id="14338" name="Rectangle 12"/>
          <p:cNvSpPr>
            <a:spLocks noGrp="1" noChangeArrowheads="1"/>
          </p:cNvSpPr>
          <p:nvPr>
            <p:ph type="title"/>
          </p:nvPr>
        </p:nvSpPr>
        <p:spPr/>
        <p:txBody>
          <a:bodyPr/>
          <a:lstStyle/>
          <a:p>
            <a:pPr algn="l" eaLnBrk="1" hangingPunct="1"/>
            <a:r>
              <a:rPr lang="en-US" sz="4000" b="1" dirty="0" smtClean="0"/>
              <a:t>The </a:t>
            </a:r>
            <a:r>
              <a:rPr lang="en-US" sz="4000" b="1" dirty="0" err="1" smtClean="0"/>
              <a:t>Millennials</a:t>
            </a:r>
            <a:endParaRPr lang="en-US" sz="4000" b="1" dirty="0" smtClean="0"/>
          </a:p>
        </p:txBody>
      </p:sp>
      <p:pic>
        <p:nvPicPr>
          <p:cNvPr id="14340" name="Picture 22" descr="j0439403"/>
          <p:cNvPicPr>
            <a:picLocks noChangeAspect="1" noChangeArrowheads="1"/>
          </p:cNvPicPr>
          <p:nvPr/>
        </p:nvPicPr>
        <p:blipFill>
          <a:blip r:embed="rId3" cstate="print"/>
          <a:srcRect/>
          <a:stretch>
            <a:fillRect/>
          </a:stretch>
        </p:blipFill>
        <p:spPr bwMode="auto">
          <a:xfrm>
            <a:off x="4806849" y="1828800"/>
            <a:ext cx="4108551"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en-US" sz="4000" b="1" dirty="0" err="1" smtClean="0"/>
              <a:t>Screenagers</a:t>
            </a:r>
            <a:r>
              <a:rPr lang="en-US" sz="4000" b="1" dirty="0" smtClean="0"/>
              <a:t>/Digital Natives</a:t>
            </a:r>
          </a:p>
        </p:txBody>
      </p:sp>
      <p:sp>
        <p:nvSpPr>
          <p:cNvPr id="15363" name="Rectangle 3"/>
          <p:cNvSpPr>
            <a:spLocks noGrp="1" noChangeArrowheads="1"/>
          </p:cNvSpPr>
          <p:nvPr>
            <p:ph idx="1"/>
          </p:nvPr>
        </p:nvSpPr>
        <p:spPr>
          <a:xfrm>
            <a:off x="457200" y="2667000"/>
            <a:ext cx="4613275" cy="2209800"/>
          </a:xfrm>
        </p:spPr>
        <p:txBody>
          <a:bodyPr/>
          <a:lstStyle/>
          <a:p>
            <a:r>
              <a:rPr lang="en-US" sz="2400" b="1" dirty="0" smtClean="0"/>
              <a:t>Youngest of </a:t>
            </a:r>
            <a:r>
              <a:rPr lang="en-US" sz="2400" b="1" dirty="0" err="1" smtClean="0"/>
              <a:t>Millennials</a:t>
            </a:r>
            <a:endParaRPr lang="en-US" sz="2400" b="1" dirty="0" smtClean="0"/>
          </a:p>
          <a:p>
            <a:pPr eaLnBrk="1" hangingPunct="1">
              <a:buFontTx/>
              <a:buChar char="•"/>
            </a:pPr>
            <a:r>
              <a:rPr lang="en-US" sz="2400" b="1" dirty="0" smtClean="0"/>
              <a:t>Born 1988 -1994</a:t>
            </a:r>
          </a:p>
          <a:p>
            <a:pPr eaLnBrk="1" hangingPunct="1">
              <a:buFontTx/>
              <a:buChar char="•"/>
            </a:pPr>
            <a:r>
              <a:rPr lang="en-US" sz="2400" b="1" dirty="0" smtClean="0"/>
              <a:t>Technology affinity</a:t>
            </a:r>
          </a:p>
          <a:p>
            <a:pPr eaLnBrk="1" hangingPunct="1">
              <a:buFontTx/>
              <a:buChar char="•"/>
            </a:pPr>
            <a:r>
              <a:rPr lang="en-US" sz="2400" b="1" dirty="0" smtClean="0"/>
              <a:t>Expect instant access</a:t>
            </a:r>
          </a:p>
        </p:txBody>
      </p:sp>
      <p:pic>
        <p:nvPicPr>
          <p:cNvPr id="15364" name="Picture 5" descr="j0408986"/>
          <p:cNvPicPr>
            <a:picLocks noChangeAspect="1" noChangeArrowheads="1"/>
          </p:cNvPicPr>
          <p:nvPr/>
        </p:nvPicPr>
        <p:blipFill>
          <a:blip r:embed="rId3" cstate="print"/>
          <a:srcRect/>
          <a:stretch>
            <a:fillRect/>
          </a:stretch>
        </p:blipFill>
        <p:spPr bwMode="auto">
          <a:xfrm>
            <a:off x="5486400" y="2133600"/>
            <a:ext cx="3200400"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Focus Groups with </a:t>
            </a:r>
            <a:r>
              <a:rPr lang="en-US" sz="4000" b="1" dirty="0" err="1" smtClean="0"/>
              <a:t>Screenagers</a:t>
            </a:r>
            <a:endParaRPr lang="en-US" sz="4000" b="1" dirty="0"/>
          </a:p>
        </p:txBody>
      </p:sp>
      <p:sp>
        <p:nvSpPr>
          <p:cNvPr id="3" name="Content Placeholder 2"/>
          <p:cNvSpPr>
            <a:spLocks noGrp="1"/>
          </p:cNvSpPr>
          <p:nvPr>
            <p:ph idx="1"/>
          </p:nvPr>
        </p:nvSpPr>
        <p:spPr>
          <a:xfrm>
            <a:off x="762000" y="1874837"/>
            <a:ext cx="5257800" cy="4449763"/>
          </a:xfrm>
        </p:spPr>
        <p:txBody>
          <a:bodyPr/>
          <a:lstStyle/>
          <a:p>
            <a:pPr>
              <a:buNone/>
            </a:pPr>
            <a:r>
              <a:rPr lang="en-US" sz="2800" b="1" dirty="0" smtClean="0"/>
              <a:t>Prefer </a:t>
            </a:r>
          </a:p>
          <a:p>
            <a:pPr>
              <a:buFont typeface="Arial" pitchFamily="34" charset="0"/>
              <a:buChar char="•"/>
            </a:pPr>
            <a:r>
              <a:rPr lang="en-US" sz="2800" b="1" dirty="0" smtClean="0"/>
              <a:t>Google</a:t>
            </a:r>
          </a:p>
          <a:p>
            <a:pPr>
              <a:buFont typeface="Arial" pitchFamily="34" charset="0"/>
              <a:buChar char="•"/>
            </a:pPr>
            <a:r>
              <a:rPr lang="en-US" sz="2800" b="1" dirty="0" smtClean="0"/>
              <a:t>Other search engines</a:t>
            </a:r>
          </a:p>
          <a:p>
            <a:pPr>
              <a:buFont typeface="Arial" pitchFamily="34" charset="0"/>
              <a:buChar char="•"/>
            </a:pPr>
            <a:r>
              <a:rPr lang="en-US" sz="2800" b="1" dirty="0" smtClean="0"/>
              <a:t>Browse web </a:t>
            </a:r>
          </a:p>
          <a:p>
            <a:pPr>
              <a:buFont typeface="Arial" pitchFamily="34" charset="0"/>
              <a:buChar char="•"/>
            </a:pPr>
            <a:r>
              <a:rPr lang="en-US" sz="2800" b="1" dirty="0" smtClean="0"/>
              <a:t>Ask friends</a:t>
            </a:r>
          </a:p>
          <a:p>
            <a:pPr>
              <a:buFont typeface="Arial" pitchFamily="34" charset="0"/>
              <a:buChar char="•"/>
            </a:pPr>
            <a:r>
              <a:rPr lang="en-US" sz="2800" b="1" dirty="0" smtClean="0"/>
              <a:t>Or find information themselves</a:t>
            </a:r>
            <a:endParaRPr lang="en-US" sz="2800" b="1" dirty="0"/>
          </a:p>
        </p:txBody>
      </p:sp>
      <p:pic>
        <p:nvPicPr>
          <p:cNvPr id="103428" name="Picture 4" descr="\\oclc\data\OCLCResearch\Dublin\Home\hoode\My Documents\My Pictures\Microsoft Clip Organizer\j0439539.jpg"/>
          <p:cNvPicPr>
            <a:picLocks noChangeAspect="1" noChangeArrowheads="1"/>
          </p:cNvPicPr>
          <p:nvPr/>
        </p:nvPicPr>
        <p:blipFill>
          <a:blip r:embed="rId3" cstate="print"/>
          <a:srcRect/>
          <a:stretch>
            <a:fillRect/>
          </a:stretch>
        </p:blipFill>
        <p:spPr bwMode="auto">
          <a:xfrm>
            <a:off x="5943600" y="1905000"/>
            <a:ext cx="2686050" cy="40111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Focus Groups with </a:t>
            </a:r>
            <a:r>
              <a:rPr lang="en-US" sz="4000" b="1" dirty="0" err="1" smtClean="0"/>
              <a:t>Screenagers</a:t>
            </a:r>
            <a:r>
              <a:rPr lang="en-US" sz="4000" b="1" dirty="0" smtClean="0"/>
              <a:t> - More</a:t>
            </a:r>
            <a:endParaRPr lang="en-US" sz="4000" b="1" dirty="0"/>
          </a:p>
        </p:txBody>
      </p:sp>
      <p:sp>
        <p:nvSpPr>
          <p:cNvPr id="3" name="Content Placeholder 2"/>
          <p:cNvSpPr>
            <a:spLocks noGrp="1"/>
          </p:cNvSpPr>
          <p:nvPr>
            <p:ph idx="1"/>
          </p:nvPr>
        </p:nvSpPr>
        <p:spPr>
          <a:xfrm>
            <a:off x="609600" y="2133600"/>
            <a:ext cx="4724400" cy="3352800"/>
          </a:xfrm>
        </p:spPr>
        <p:txBody>
          <a:bodyPr/>
          <a:lstStyle/>
          <a:p>
            <a:pPr>
              <a:buFont typeface="Arial" pitchFamily="34" charset="0"/>
              <a:buChar char="•"/>
            </a:pPr>
            <a:r>
              <a:rPr lang="en-US" sz="2400" b="1" dirty="0" smtClean="0"/>
              <a:t>Never used phone to call a librarian for homework help</a:t>
            </a:r>
          </a:p>
          <a:p>
            <a:pPr>
              <a:buNone/>
            </a:pPr>
            <a:endParaRPr lang="en-US" sz="2400" b="1" dirty="0" smtClean="0"/>
          </a:p>
          <a:p>
            <a:pPr>
              <a:buFont typeface="Arial" pitchFamily="34" charset="0"/>
              <a:buChar char="•"/>
            </a:pPr>
            <a:r>
              <a:rPr lang="en-US" sz="2400" b="1" dirty="0" smtClean="0"/>
              <a:t>Unaware that their library had phone reference service</a:t>
            </a:r>
          </a:p>
          <a:p>
            <a:pPr>
              <a:buNone/>
            </a:pPr>
            <a:endParaRPr lang="en-US" sz="2400" b="1" dirty="0" smtClean="0"/>
          </a:p>
          <a:p>
            <a:pPr>
              <a:buFont typeface="Arial" pitchFamily="34" charset="0"/>
              <a:buChar char="•"/>
            </a:pPr>
            <a:r>
              <a:rPr lang="en-US" sz="2400" b="1" dirty="0" smtClean="0"/>
              <a:t>None would ever email a librarian</a:t>
            </a:r>
            <a:endParaRPr lang="en-US" sz="2400" b="1" dirty="0"/>
          </a:p>
        </p:txBody>
      </p:sp>
      <p:pic>
        <p:nvPicPr>
          <p:cNvPr id="101380" name="Picture 4" descr="\\oclc\data\OCLCResearch\Dublin\Home\hoode\My Documents\My Pictures\Microsoft Clip Organizer\j0438652.jpg"/>
          <p:cNvPicPr>
            <a:picLocks noChangeAspect="1" noChangeArrowheads="1"/>
          </p:cNvPicPr>
          <p:nvPr/>
        </p:nvPicPr>
        <p:blipFill>
          <a:blip r:embed="rId3" cstate="print"/>
          <a:srcRect/>
          <a:stretch>
            <a:fillRect/>
          </a:stretch>
        </p:blipFill>
        <p:spPr bwMode="auto">
          <a:xfrm>
            <a:off x="5867400" y="1752600"/>
            <a:ext cx="2844800" cy="4267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Focus Groups – </a:t>
            </a:r>
            <a:br>
              <a:rPr lang="en-US" sz="4000" b="1" dirty="0" smtClean="0"/>
            </a:br>
            <a:r>
              <a:rPr lang="en-US" sz="4000" b="1" dirty="0" smtClean="0"/>
              <a:t>Reasons For Not Using VRS</a:t>
            </a:r>
            <a:endParaRPr lang="en-US" dirty="0"/>
          </a:p>
        </p:txBody>
      </p:sp>
      <p:sp>
        <p:nvSpPr>
          <p:cNvPr id="3" name="Content Placeholder 2"/>
          <p:cNvSpPr>
            <a:spLocks noGrp="1"/>
          </p:cNvSpPr>
          <p:nvPr>
            <p:ph idx="1"/>
          </p:nvPr>
        </p:nvSpPr>
        <p:spPr>
          <a:xfrm>
            <a:off x="533401" y="1752600"/>
            <a:ext cx="4571999" cy="4495800"/>
          </a:xfrm>
        </p:spPr>
        <p:txBody>
          <a:bodyPr/>
          <a:lstStyle/>
          <a:p>
            <a:pPr>
              <a:buFont typeface="Arial" pitchFamily="34" charset="0"/>
              <a:buChar char="•"/>
            </a:pPr>
            <a:r>
              <a:rPr lang="en-US" sz="2400" b="1" dirty="0" smtClean="0"/>
              <a:t>IM for socializing, not for serious pursuits</a:t>
            </a:r>
          </a:p>
          <a:p>
            <a:pPr>
              <a:buFont typeface="Arial" pitchFamily="34" charset="0"/>
              <a:buChar char="•"/>
            </a:pPr>
            <a:r>
              <a:rPr lang="en-US" sz="2400" b="1" dirty="0" smtClean="0"/>
              <a:t>Unaware  VRS existed</a:t>
            </a:r>
          </a:p>
          <a:p>
            <a:pPr>
              <a:buFont typeface="Arial" pitchFamily="34" charset="0"/>
              <a:buChar char="•"/>
            </a:pPr>
            <a:r>
              <a:rPr lang="en-US" sz="2400" b="1" dirty="0" smtClean="0"/>
              <a:t>Fear chat librarians would ignore them, not understand or not care about their information needs </a:t>
            </a:r>
          </a:p>
          <a:p>
            <a:pPr>
              <a:buFont typeface="Arial" pitchFamily="34" charset="0"/>
              <a:buChar char="•"/>
            </a:pPr>
            <a:r>
              <a:rPr lang="en-US" sz="2400" b="1" dirty="0" smtClean="0"/>
              <a:t>Serious privacy &amp; security concerns</a:t>
            </a:r>
            <a:endParaRPr lang="en-US" sz="2400" b="1" dirty="0"/>
          </a:p>
        </p:txBody>
      </p:sp>
      <p:pic>
        <p:nvPicPr>
          <p:cNvPr id="99331" name="Picture 3" descr="\\oclc\data\OCLCResearch\Dublin\Home\hoode\My Documents\My Pictures\Microsoft Clip Organizer\CG147.jpg"/>
          <p:cNvPicPr>
            <a:picLocks noChangeAspect="1" noChangeArrowheads="1"/>
          </p:cNvPicPr>
          <p:nvPr/>
        </p:nvPicPr>
        <p:blipFill>
          <a:blip r:embed="rId3" cstate="print"/>
          <a:srcRect l="38132"/>
          <a:stretch>
            <a:fillRect/>
          </a:stretch>
        </p:blipFill>
        <p:spPr bwMode="auto">
          <a:xfrm>
            <a:off x="5374232" y="2057400"/>
            <a:ext cx="3541168" cy="3810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Online  Survey Results – VRS Users &amp; Non-Users</a:t>
            </a:r>
            <a:endParaRPr lang="en-US" sz="4000" b="1" dirty="0"/>
          </a:p>
        </p:txBody>
      </p:sp>
      <p:pic>
        <p:nvPicPr>
          <p:cNvPr id="97288" name="Picture 8" descr="\\oclc\data\OCLCResearch\Dublin\Home\hoode\My Documents\My Pictures\Microsoft Clip Organizer\j0401965.jpg"/>
          <p:cNvPicPr>
            <a:picLocks noChangeAspect="1" noChangeArrowheads="1"/>
          </p:cNvPicPr>
          <p:nvPr/>
        </p:nvPicPr>
        <p:blipFill>
          <a:blip r:embed="rId3" cstate="print"/>
          <a:srcRect b="6785"/>
          <a:stretch>
            <a:fillRect/>
          </a:stretch>
        </p:blipFill>
        <p:spPr bwMode="auto">
          <a:xfrm>
            <a:off x="990600" y="1676400"/>
            <a:ext cx="7239000" cy="4495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52400" y="0"/>
            <a:ext cx="7391400" cy="1512888"/>
          </a:xfrm>
        </p:spPr>
        <p:txBody>
          <a:bodyPr/>
          <a:lstStyle/>
          <a:p>
            <a:pPr algn="l" eaLnBrk="1" hangingPunct="1"/>
            <a:r>
              <a:rPr lang="en-US" sz="3200" b="1" dirty="0" smtClean="0"/>
              <a:t>Chat Least Intimidating to VRS Users </a:t>
            </a:r>
            <a:r>
              <a:rPr lang="en-US" sz="3600" b="1" dirty="0" smtClean="0"/>
              <a:t/>
            </a:r>
            <a:br>
              <a:rPr lang="en-US" sz="3600" b="1" dirty="0" smtClean="0"/>
            </a:br>
            <a:r>
              <a:rPr lang="en-US" sz="2800" b="1" dirty="0" smtClean="0"/>
              <a:t>Millennials (N=49)  Older Adults (N=88)</a:t>
            </a:r>
          </a:p>
        </p:txBody>
      </p:sp>
      <p:graphicFrame>
        <p:nvGraphicFramePr>
          <p:cNvPr id="1026" name="Object 12"/>
          <p:cNvGraphicFramePr>
            <a:graphicFrameLocks noChangeAspect="1"/>
          </p:cNvGraphicFramePr>
          <p:nvPr>
            <p:ph idx="1"/>
          </p:nvPr>
        </p:nvGraphicFramePr>
        <p:xfrm>
          <a:off x="1385888" y="2305050"/>
          <a:ext cx="6296025" cy="3384550"/>
        </p:xfrm>
        <a:graphic>
          <a:graphicData uri="http://schemas.openxmlformats.org/presentationml/2006/ole">
            <p:oleObj spid="_x0000_s95234" name="Worksheet" r:id="rId4" imgW="7848600" imgH="4219575" progId="Excel.Sheet.8">
              <p:embed/>
            </p:oleObj>
          </a:graphicData>
        </a:graphic>
      </p:graphicFrame>
      <p:graphicFrame>
        <p:nvGraphicFramePr>
          <p:cNvPr id="4" name="Chart 3"/>
          <p:cNvGraphicFramePr>
            <a:graphicFrameLocks/>
          </p:cNvGraphicFramePr>
          <p:nvPr/>
        </p:nvGraphicFramePr>
        <p:xfrm>
          <a:off x="990600" y="1752600"/>
          <a:ext cx="7045779" cy="431890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Title">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Break">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 Orange w 3 logos">
  <a:themeElements>
    <a:clrScheme name="">
      <a:dk1>
        <a:srgbClr val="000000"/>
      </a:dk1>
      <a:lt1>
        <a:srgbClr val="FFFFFF"/>
      </a:lt1>
      <a:dk2>
        <a:srgbClr val="FF6600"/>
      </a:dk2>
      <a:lt2>
        <a:srgbClr val="808080"/>
      </a:lt2>
      <a:accent1>
        <a:srgbClr val="BBE0E3"/>
      </a:accent1>
      <a:accent2>
        <a:srgbClr val="008000"/>
      </a:accent2>
      <a:accent3>
        <a:srgbClr val="FFFFFF"/>
      </a:accent3>
      <a:accent4>
        <a:srgbClr val="000000"/>
      </a:accent4>
      <a:accent5>
        <a:srgbClr val="DAEDEF"/>
      </a:accent5>
      <a:accent6>
        <a:srgbClr val="007300"/>
      </a:accent6>
      <a:hlink>
        <a:srgbClr val="33CC33"/>
      </a:hlink>
      <a:folHlink>
        <a:srgbClr val="FF9900"/>
      </a:folHlink>
    </a:clrScheme>
    <a:fontScheme name="lynn-pres2-or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ynn-pres2-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ynn-pres2-oran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ynn-pres2-oran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ynn-pres2-oran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ynn-pres2-oran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ynn-pres2-oran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ynn-pres2-oran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ynn-pres2-oran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ynn-pres2-oran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ynn-pres2-oran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ynn-pres2-oran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ynn-pres2-oran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ynn-pres2-orange 13">
        <a:dk1>
          <a:srgbClr val="000000"/>
        </a:dk1>
        <a:lt1>
          <a:srgbClr val="FFFFFF"/>
        </a:lt1>
        <a:dk2>
          <a:srgbClr val="000000"/>
        </a:dk2>
        <a:lt2>
          <a:srgbClr val="808080"/>
        </a:lt2>
        <a:accent1>
          <a:srgbClr val="BBE0E3"/>
        </a:accent1>
        <a:accent2>
          <a:srgbClr val="008000"/>
        </a:accent2>
        <a:accent3>
          <a:srgbClr val="FFFFFF"/>
        </a:accent3>
        <a:accent4>
          <a:srgbClr val="000000"/>
        </a:accent4>
        <a:accent5>
          <a:srgbClr val="DAEDEF"/>
        </a:accent5>
        <a:accent6>
          <a:srgbClr val="007300"/>
        </a:accent6>
        <a:hlink>
          <a:srgbClr val="33CC33"/>
        </a:hlink>
        <a:folHlink>
          <a:srgbClr val="FF9900"/>
        </a:folHlink>
      </a:clrScheme>
      <a:clrMap bg1="lt1" tx1="dk1" bg2="lt2" tx2="dk2" accent1="accent1" accent2="accent2" accent3="accent3" accent4="accent4" accent5="accent5" accent6="accent6" hlink="hlink" folHlink="folHlink"/>
    </a:extraClrScheme>
    <a:extraClrScheme>
      <a:clrScheme name="lynn-pres2-orange 14">
        <a:dk1>
          <a:srgbClr val="009900"/>
        </a:dk1>
        <a:lt1>
          <a:srgbClr val="FFFFFF"/>
        </a:lt1>
        <a:dk2>
          <a:srgbClr val="000000"/>
        </a:dk2>
        <a:lt2>
          <a:srgbClr val="808080"/>
        </a:lt2>
        <a:accent1>
          <a:srgbClr val="BBE0E3"/>
        </a:accent1>
        <a:accent2>
          <a:srgbClr val="008000"/>
        </a:accent2>
        <a:accent3>
          <a:srgbClr val="FFFFFF"/>
        </a:accent3>
        <a:accent4>
          <a:srgbClr val="008200"/>
        </a:accent4>
        <a:accent5>
          <a:srgbClr val="DAEDEF"/>
        </a:accent5>
        <a:accent6>
          <a:srgbClr val="007300"/>
        </a:accent6>
        <a:hlink>
          <a:srgbClr val="33CC33"/>
        </a:hlink>
        <a:folHlink>
          <a:srgbClr val="FF9900"/>
        </a:folHlink>
      </a:clrScheme>
      <a:clrMap bg1="lt1" tx1="dk1" bg2="lt2" tx2="dk2" accent1="accent1" accent2="accent2" accent3="accent3" accent4="accent4" accent5="accent5" accent6="accent6" hlink="hlink" folHlink="folHlink"/>
    </a:extraClrScheme>
    <a:extraClrScheme>
      <a:clrScheme name="lynn-pres2-orange 15">
        <a:dk1>
          <a:srgbClr val="009900"/>
        </a:dk1>
        <a:lt1>
          <a:srgbClr val="FFFFFF"/>
        </a:lt1>
        <a:dk2>
          <a:srgbClr val="006600"/>
        </a:dk2>
        <a:lt2>
          <a:srgbClr val="808080"/>
        </a:lt2>
        <a:accent1>
          <a:srgbClr val="BBE0E3"/>
        </a:accent1>
        <a:accent2>
          <a:srgbClr val="008000"/>
        </a:accent2>
        <a:accent3>
          <a:srgbClr val="FFFFFF"/>
        </a:accent3>
        <a:accent4>
          <a:srgbClr val="008200"/>
        </a:accent4>
        <a:accent5>
          <a:srgbClr val="DAEDEF"/>
        </a:accent5>
        <a:accent6>
          <a:srgbClr val="007300"/>
        </a:accent6>
        <a:hlink>
          <a:srgbClr val="33CC33"/>
        </a:hlink>
        <a:folHlink>
          <a:srgbClr val="FF9900"/>
        </a:folHlink>
      </a:clrScheme>
      <a:clrMap bg1="lt1" tx1="dk1" bg2="lt2" tx2="dk2" accent1="accent1" accent2="accent2" accent3="accent3" accent4="accent4" accent5="accent5" accent6="accent6" hlink="hlink" folHlink="folHlink"/>
    </a:extraClrScheme>
    <a:extraClrScheme>
      <a:clrScheme name="lynn-pres2-orange 16">
        <a:dk1>
          <a:srgbClr val="000000"/>
        </a:dk1>
        <a:lt1>
          <a:srgbClr val="FFFFFF"/>
        </a:lt1>
        <a:dk2>
          <a:srgbClr val="006600"/>
        </a:dk2>
        <a:lt2>
          <a:srgbClr val="808080"/>
        </a:lt2>
        <a:accent1>
          <a:srgbClr val="BBE0E3"/>
        </a:accent1>
        <a:accent2>
          <a:srgbClr val="008000"/>
        </a:accent2>
        <a:accent3>
          <a:srgbClr val="FFFFFF"/>
        </a:accent3>
        <a:accent4>
          <a:srgbClr val="000000"/>
        </a:accent4>
        <a:accent5>
          <a:srgbClr val="DAEDEF"/>
        </a:accent5>
        <a:accent6>
          <a:srgbClr val="007300"/>
        </a:accent6>
        <a:hlink>
          <a:srgbClr val="33CC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oclc_light_blue</Template>
  <TotalTime>2350</TotalTime>
  <Words>2736</Words>
  <Application>Microsoft Office PowerPoint</Application>
  <PresentationFormat>On-screen Show (4:3)</PresentationFormat>
  <Paragraphs>331</Paragraphs>
  <Slides>29</Slides>
  <Notes>29</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29</vt:i4>
      </vt:variant>
    </vt:vector>
  </HeadingPairs>
  <TitlesOfParts>
    <vt:vector size="35" baseType="lpstr">
      <vt:lpstr>oclc_light_blue</vt:lpstr>
      <vt:lpstr>Photo Title</vt:lpstr>
      <vt:lpstr>Section Break</vt:lpstr>
      <vt:lpstr>Theme Orange w 3 logos</vt:lpstr>
      <vt:lpstr>Worksheet</vt:lpstr>
      <vt:lpstr>Microsoft Office Excel 97-2003 Worksheet</vt:lpstr>
      <vt:lpstr>Slide 1</vt:lpstr>
      <vt:lpstr> Seeking Synchronicity: Evaluating VR Services from User,  Non-User, &amp; Librarian Perspectives </vt:lpstr>
      <vt:lpstr>The Millennials</vt:lpstr>
      <vt:lpstr>Screenagers/Digital Natives</vt:lpstr>
      <vt:lpstr>Focus Groups with Screenagers</vt:lpstr>
      <vt:lpstr>Focus Groups with Screenagers - More</vt:lpstr>
      <vt:lpstr>Focus Groups –  Reasons For Not Using VRS</vt:lpstr>
      <vt:lpstr>Online  Survey Results – VRS Users &amp; Non-Users</vt:lpstr>
      <vt:lpstr>Chat Least Intimidating to VRS Users  Millennials (N=49)  Older Adults (N=88)</vt:lpstr>
      <vt:lpstr>Recommendation Important  to VRS Users Millennials (N=49)</vt:lpstr>
      <vt:lpstr>Why Users Don’t Always Choose VRS Millennials (N=49)</vt:lpstr>
      <vt:lpstr>What Would Attract Users to VRS More Frequently? Millennials (N=49)</vt:lpstr>
      <vt:lpstr>Why Don’t Non-Users Choose VRS? Millennials (N=122)</vt:lpstr>
      <vt:lpstr>Face-to-Face Preference (FtF) Non-Users Online Survey (N=184)</vt:lpstr>
      <vt:lpstr>FtF vs. Other Formats:  Non-Users Online Survey Millennials (N=122)</vt:lpstr>
      <vt:lpstr>“The Library is convenient”  Non-Users Online Survey (N=184)</vt:lpstr>
      <vt:lpstr>“Remote access is important”  Non-Users Online Survey (N=184)</vt:lpstr>
      <vt:lpstr>Personal Relationships Important Value Interactions with Specific Librarians  Non-Users Online Survey (N=184)</vt:lpstr>
      <vt:lpstr>Librarian Friendliness  &amp; Politeness Valued  Non-Users Online Survey (N=184) </vt:lpstr>
      <vt:lpstr>Reasons for Not Choosing VRS Non-users Online Survey</vt:lpstr>
      <vt:lpstr>Reasons to Use VRS Non-Users Online Survey</vt:lpstr>
      <vt:lpstr>Reasons for Not Choosing VRS  Non Users Phone Interviews</vt:lpstr>
      <vt:lpstr>Reasons to Use VRS Non-Users Phone Interviews</vt:lpstr>
      <vt:lpstr>Summary of Results  Online Surveys &amp; Phone Interviews</vt:lpstr>
      <vt:lpstr>Discussion &amp; Implications</vt:lpstr>
      <vt:lpstr>Discussion &amp; Implications   Millennials  vs. Older Adults</vt:lpstr>
      <vt:lpstr>Encourage Future Users –  What We Can Do</vt:lpstr>
      <vt:lpstr>Recognize &amp; Respond to User Differences &amp; Preferences</vt:lpstr>
      <vt:lpstr>End Notes</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hoode</dc:creator>
  <cp:keywords>Theme color: blue; Background color: light;</cp:keywords>
  <dc:description>Use this "light" template when projecting presentations in well lit rooms.</dc:description>
  <cp:lastModifiedBy> </cp:lastModifiedBy>
  <cp:revision>220</cp:revision>
  <dcterms:created xsi:type="dcterms:W3CDTF">2010-04-08T21:56:47Z</dcterms:created>
  <dcterms:modified xsi:type="dcterms:W3CDTF">2010-08-19T14:57:23Z</dcterms:modified>
  <cp:category>OCLC PowerPoint Template</cp:category>
</cp:coreProperties>
</file>