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6"/>
  </p:notesMasterIdLst>
  <p:sldIdLst>
    <p:sldId id="256" r:id="rId2"/>
    <p:sldId id="257" r:id="rId3"/>
    <p:sldId id="283" r:id="rId4"/>
    <p:sldId id="284" r:id="rId5"/>
    <p:sldId id="285" r:id="rId6"/>
    <p:sldId id="289" r:id="rId7"/>
    <p:sldId id="267" r:id="rId8"/>
    <p:sldId id="268" r:id="rId9"/>
    <p:sldId id="269" r:id="rId10"/>
    <p:sldId id="290" r:id="rId11"/>
    <p:sldId id="265" r:id="rId12"/>
    <p:sldId id="260" r:id="rId13"/>
    <p:sldId id="261" r:id="rId14"/>
    <p:sldId id="271" r:id="rId15"/>
    <p:sldId id="274" r:id="rId16"/>
    <p:sldId id="275" r:id="rId17"/>
    <p:sldId id="276" r:id="rId18"/>
    <p:sldId id="277" r:id="rId19"/>
    <p:sldId id="278" r:id="rId20"/>
    <p:sldId id="279" r:id="rId21"/>
    <p:sldId id="286" r:id="rId22"/>
    <p:sldId id="282" r:id="rId23"/>
    <p:sldId id="287" r:id="rId24"/>
    <p:sldId id="288" r:id="rId25"/>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Palatino Linotype" pitchFamily="18" charset="0"/>
        <a:ea typeface="+mn-ea"/>
        <a:cs typeface="Arial" charset="0"/>
      </a:defRPr>
    </a:lvl1pPr>
    <a:lvl2pPr marL="457200" algn="l" rtl="0" fontAlgn="base">
      <a:spcBef>
        <a:spcPct val="0"/>
      </a:spcBef>
      <a:spcAft>
        <a:spcPct val="0"/>
      </a:spcAft>
      <a:defRPr kern="1200">
        <a:solidFill>
          <a:schemeClr val="tx1"/>
        </a:solidFill>
        <a:latin typeface="Palatino Linotype" pitchFamily="18" charset="0"/>
        <a:ea typeface="+mn-ea"/>
        <a:cs typeface="Arial" charset="0"/>
      </a:defRPr>
    </a:lvl2pPr>
    <a:lvl3pPr marL="914400" algn="l" rtl="0" fontAlgn="base">
      <a:spcBef>
        <a:spcPct val="0"/>
      </a:spcBef>
      <a:spcAft>
        <a:spcPct val="0"/>
      </a:spcAft>
      <a:defRPr kern="1200">
        <a:solidFill>
          <a:schemeClr val="tx1"/>
        </a:solidFill>
        <a:latin typeface="Palatino Linotype" pitchFamily="18" charset="0"/>
        <a:ea typeface="+mn-ea"/>
        <a:cs typeface="Arial" charset="0"/>
      </a:defRPr>
    </a:lvl3pPr>
    <a:lvl4pPr marL="1371600" algn="l" rtl="0" fontAlgn="base">
      <a:spcBef>
        <a:spcPct val="0"/>
      </a:spcBef>
      <a:spcAft>
        <a:spcPct val="0"/>
      </a:spcAft>
      <a:defRPr kern="1200">
        <a:solidFill>
          <a:schemeClr val="tx1"/>
        </a:solidFill>
        <a:latin typeface="Palatino Linotype" pitchFamily="18" charset="0"/>
        <a:ea typeface="+mn-ea"/>
        <a:cs typeface="Arial" charset="0"/>
      </a:defRPr>
    </a:lvl4pPr>
    <a:lvl5pPr marL="1828800" algn="l" rtl="0" fontAlgn="base">
      <a:spcBef>
        <a:spcPct val="0"/>
      </a:spcBef>
      <a:spcAft>
        <a:spcPct val="0"/>
      </a:spcAft>
      <a:defRPr kern="1200">
        <a:solidFill>
          <a:schemeClr val="tx1"/>
        </a:solidFill>
        <a:latin typeface="Palatino Linotype" pitchFamily="18" charset="0"/>
        <a:ea typeface="+mn-ea"/>
        <a:cs typeface="Arial" charset="0"/>
      </a:defRPr>
    </a:lvl5pPr>
    <a:lvl6pPr marL="2286000" algn="l" defTabSz="914400" rtl="0" eaLnBrk="1" latinLnBrk="0" hangingPunct="1">
      <a:defRPr kern="1200">
        <a:solidFill>
          <a:schemeClr val="tx1"/>
        </a:solidFill>
        <a:latin typeface="Palatino Linotype" pitchFamily="18" charset="0"/>
        <a:ea typeface="+mn-ea"/>
        <a:cs typeface="Arial" charset="0"/>
      </a:defRPr>
    </a:lvl6pPr>
    <a:lvl7pPr marL="2743200" algn="l" defTabSz="914400" rtl="0" eaLnBrk="1" latinLnBrk="0" hangingPunct="1">
      <a:defRPr kern="1200">
        <a:solidFill>
          <a:schemeClr val="tx1"/>
        </a:solidFill>
        <a:latin typeface="Palatino Linotype" pitchFamily="18" charset="0"/>
        <a:ea typeface="+mn-ea"/>
        <a:cs typeface="Arial" charset="0"/>
      </a:defRPr>
    </a:lvl7pPr>
    <a:lvl8pPr marL="3200400" algn="l" defTabSz="914400" rtl="0" eaLnBrk="1" latinLnBrk="0" hangingPunct="1">
      <a:defRPr kern="1200">
        <a:solidFill>
          <a:schemeClr val="tx1"/>
        </a:solidFill>
        <a:latin typeface="Palatino Linotype" pitchFamily="18" charset="0"/>
        <a:ea typeface="+mn-ea"/>
        <a:cs typeface="Arial" charset="0"/>
      </a:defRPr>
    </a:lvl8pPr>
    <a:lvl9pPr marL="3657600" algn="l" defTabSz="914400" rtl="0" eaLnBrk="1" latinLnBrk="0" hangingPunct="1">
      <a:defRPr kern="1200">
        <a:solidFill>
          <a:schemeClr val="tx1"/>
        </a:solidFill>
        <a:latin typeface="Palatino Linotype"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529" autoAdjust="0"/>
    <p:restoredTop sz="89627" autoAdjust="0"/>
  </p:normalViewPr>
  <p:slideViewPr>
    <p:cSldViewPr>
      <p:cViewPr>
        <p:scale>
          <a:sx n="104" d="100"/>
          <a:sy n="104" d="100"/>
        </p:scale>
        <p:origin x="-330" y="-78"/>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65138"/>
          </a:xfrm>
          <a:prstGeom prst="rect">
            <a:avLst/>
          </a:prstGeom>
        </p:spPr>
        <p:txBody>
          <a:bodyPr vert="horz" lIns="91440" tIns="45720" rIns="91440" bIns="45720" rtlCol="0"/>
          <a:lstStyle>
            <a:lvl1pPr algn="r">
              <a:defRPr sz="1200"/>
            </a:lvl1pPr>
          </a:lstStyle>
          <a:p>
            <a:pPr>
              <a:defRPr/>
            </a:pPr>
            <a:fld id="{19B414C2-7866-43DD-BA4E-1361707A7591}" type="datetimeFigureOut">
              <a:rPr lang="en-US"/>
              <a:pPr>
                <a:defRPr/>
              </a:pPr>
              <a:t>11/4/2011</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416425"/>
            <a:ext cx="5486400" cy="4183063"/>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29675"/>
            <a:ext cx="2971800" cy="465138"/>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829675"/>
            <a:ext cx="2971800" cy="465138"/>
          </a:xfrm>
          <a:prstGeom prst="rect">
            <a:avLst/>
          </a:prstGeom>
        </p:spPr>
        <p:txBody>
          <a:bodyPr vert="horz" lIns="91440" tIns="45720" rIns="91440" bIns="45720" rtlCol="0" anchor="b"/>
          <a:lstStyle>
            <a:lvl1pPr algn="r">
              <a:defRPr sz="1200"/>
            </a:lvl1pPr>
          </a:lstStyle>
          <a:p>
            <a:pPr>
              <a:defRPr/>
            </a:pPr>
            <a:fld id="{75810A3B-D941-4B73-9D1C-758638DE8827}"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858108D-C53D-4A18-A732-8E06E5B6C6BF}" type="slidenum">
              <a:rPr lang="en-US" smtClean="0"/>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55910908-D636-4785-AA58-2A6BE86AB0CA}" type="slidenum">
              <a:rPr lang="en-US" smtClean="0"/>
              <a:pPr/>
              <a:t>10</a:t>
            </a:fld>
            <a:endParaRPr lang="en-US" smtClean="0"/>
          </a:p>
        </p:txBody>
      </p:sp>
      <p:sp>
        <p:nvSpPr>
          <p:cNvPr id="37891" name="Rectangle 2"/>
          <p:cNvSpPr>
            <a:spLocks noRot="1" noChangeArrowheads="1" noTextEdit="1"/>
          </p:cNvSpPr>
          <p:nvPr>
            <p:ph type="sldImg"/>
          </p:nvPr>
        </p:nvSpPr>
        <p:spPr bwMode="auto">
          <a:noFill/>
          <a:ln>
            <a:solidFill>
              <a:srgbClr val="000000"/>
            </a:solidFill>
            <a:miter lim="800000"/>
            <a:headEnd/>
            <a:tailEnd/>
          </a:ln>
        </p:spPr>
      </p:sp>
      <p:sp>
        <p:nvSpPr>
          <p:cNvPr id="37892"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r>
              <a:rPr lang="en-US" b="1" smtClean="0"/>
              <a:t>Face-work</a:t>
            </a:r>
            <a:r>
              <a:rPr lang="en-US" smtClean="0"/>
              <a:t> provides one explanation for the fear library users have of appearing stupid to librarians in FtF and CMC environments (Swope &amp; Katzer, 1972; Lui &amp; Redfern, 1997; Radford &amp; Connaway, 2007). </a:t>
            </a:r>
          </a:p>
          <a:p>
            <a:pPr eaLnBrk="1" hangingPunct="1"/>
            <a:endParaRPr lang="en-US" smtClean="0"/>
          </a:p>
          <a:p>
            <a:pPr eaLnBrk="1" hangingPunct="1"/>
            <a:r>
              <a:rPr lang="en-US" smtClean="0"/>
              <a:t>In Goffman’s terms, library users fear being “in wrong face” if their library skills are revealed to be inadequate and anticipate that they would be “likely to feel ashamed and inferior” (1967, p. 8). </a:t>
            </a:r>
          </a:p>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p:spPr>
      </p:sp>
      <p:sp>
        <p:nvSpPr>
          <p:cNvPr id="389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389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C765A40-297D-4670-BE4B-80EF7E30B71F}" type="slidenum">
              <a:rPr lang="en-US" smtClean="0"/>
              <a:pPr/>
              <a:t>11</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Coded using Radford Relational Coding Scheme</a:t>
            </a:r>
          </a:p>
          <a:p>
            <a:pPr eaLnBrk="1" hangingPunct="1"/>
            <a:r>
              <a:rPr lang="en-US" smtClean="0"/>
              <a:t>Nvivo software used for coding</a:t>
            </a:r>
          </a:p>
          <a:p>
            <a:pPr eaLnBrk="1" hangingPunct="1"/>
            <a:r>
              <a:rPr lang="en-US" smtClean="0"/>
              <a:t>Several coders with high intercoder realiability scores</a:t>
            </a:r>
          </a:p>
        </p:txBody>
      </p:sp>
      <p:sp>
        <p:nvSpPr>
          <p:cNvPr id="399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5EDF476-3770-4438-ADEF-1940E4C4AEB4}" type="slidenum">
              <a:rPr lang="en-US" smtClean="0"/>
              <a:pPr/>
              <a:t>12</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09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438BA65-EDA8-4BED-AA86-D8F2FEFCC9B1}" type="slidenum">
              <a:rPr lang="en-US" smtClean="0"/>
              <a:pPr/>
              <a:t>13</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198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7EB83EC-DF12-4CBD-9223-889707C5A623}" type="slidenum">
              <a:rPr lang="en-US" smtClean="0"/>
              <a:pPr/>
              <a:t>14</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p:spPr>
      </p:sp>
      <p:sp>
        <p:nvSpPr>
          <p:cNvPr id="430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Line 7: This sort of statement acts in the interaction as a sort of barrier and an obstacle in the way of the U achieving an answer.  It exemplifies a face-treat because the L is not encouraging a mutual understanding, nor is the L engaging in relationship development (Radford, 1999). </a:t>
            </a:r>
          </a:p>
        </p:txBody>
      </p:sp>
      <p:sp>
        <p:nvSpPr>
          <p:cNvPr id="430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89DD964-FF7C-41B4-B06C-4FE5575245D1}" type="slidenum">
              <a:rPr lang="en-US" smtClean="0"/>
              <a:pPr/>
              <a:t>15</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In line 15, the U acknowledges the L’s unwillingness or inability to help and requests “another librarian.”  This request serves as a disconfirming message to the VR L, which can be considered a direct face threat, perhaps resulting in the L experiencing shame and losing face (Goffman, 1967). </a:t>
            </a:r>
          </a:p>
        </p:txBody>
      </p:sp>
      <p:sp>
        <p:nvSpPr>
          <p:cNvPr id="440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E1D3BD3-23BE-4AC6-8E72-36C5DF3C70F5}" type="slidenum">
              <a:rPr lang="en-US" smtClean="0"/>
              <a:pPr/>
              <a:t>16</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p:spPr>
      </p:sp>
      <p:sp>
        <p:nvSpPr>
          <p:cNvPr id="450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50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4C8FEDF-331D-4125-A4F2-8B8C31BD07B0}" type="slidenum">
              <a:rPr lang="en-US" smtClean="0"/>
              <a:pPr/>
              <a:t>17</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p:spPr>
      </p:sp>
      <p:sp>
        <p:nvSpPr>
          <p:cNvPr id="460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60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F3CCDCC-3CFE-4B08-8804-937890699010}" type="slidenum">
              <a:rPr lang="en-US" smtClean="0"/>
              <a:pPr/>
              <a:t>18</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71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C4E992A-EC0E-43FC-BDFA-CB2FB132B343}" type="slidenum">
              <a:rPr lang="en-US" smtClean="0"/>
              <a:pPr/>
              <a:t>19</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lstStyle/>
          <a:p>
            <a:pPr eaLnBrk="1" fontAlgn="auto" hangingPunct="1">
              <a:spcAft>
                <a:spcPts val="0"/>
              </a:spcAft>
              <a:buFont typeface="Arial" pitchFamily="34" charset="0"/>
              <a:buChar char="•"/>
              <a:defRPr/>
            </a:pPr>
            <a:r>
              <a:rPr lang="en-US" dirty="0" smtClean="0">
                <a:solidFill>
                  <a:schemeClr val="tx1">
                    <a:lumMod val="50000"/>
                    <a:lumOff val="50000"/>
                  </a:schemeClr>
                </a:solidFill>
              </a:rPr>
              <a:t>Traditional face-to-face (FtF) reference interactions have long been recognized as complex, goal-directed interpersonal encounters (e.g., see Ross, </a:t>
            </a:r>
            <a:r>
              <a:rPr lang="en-US" dirty="0" err="1" smtClean="0">
                <a:solidFill>
                  <a:schemeClr val="tx1">
                    <a:lumMod val="50000"/>
                    <a:lumOff val="50000"/>
                  </a:schemeClr>
                </a:solidFill>
              </a:rPr>
              <a:t>Nilsen</a:t>
            </a:r>
            <a:r>
              <a:rPr lang="en-US" dirty="0" smtClean="0">
                <a:solidFill>
                  <a:schemeClr val="tx1">
                    <a:lumMod val="50000"/>
                    <a:lumOff val="50000"/>
                  </a:schemeClr>
                </a:solidFill>
              </a:rPr>
              <a:t>, &amp; Radford, 2009, Taylor, 1968).</a:t>
            </a:r>
          </a:p>
          <a:p>
            <a:pPr eaLnBrk="1" fontAlgn="auto" hangingPunct="1">
              <a:spcAft>
                <a:spcPts val="0"/>
              </a:spcAft>
              <a:buFont typeface="Arial" pitchFamily="34" charset="0"/>
              <a:buChar char="•"/>
              <a:defRPr/>
            </a:pPr>
            <a:endParaRPr lang="en-US" dirty="0" smtClean="0">
              <a:solidFill>
                <a:schemeClr val="tx1">
                  <a:lumMod val="50000"/>
                  <a:lumOff val="50000"/>
                </a:schemeClr>
              </a:solidFill>
            </a:endParaRPr>
          </a:p>
          <a:p>
            <a:pPr eaLnBrk="1" fontAlgn="auto" hangingPunct="1">
              <a:spcAft>
                <a:spcPts val="0"/>
              </a:spcAft>
              <a:buFont typeface="Arial" pitchFamily="34" charset="0"/>
              <a:buChar char="•"/>
              <a:defRPr/>
            </a:pPr>
            <a:r>
              <a:rPr lang="en-US" dirty="0" smtClean="0">
                <a:solidFill>
                  <a:schemeClr val="tx1">
                    <a:lumMod val="50000"/>
                    <a:lumOff val="50000"/>
                  </a:schemeClr>
                </a:solidFill>
              </a:rPr>
              <a:t>VR interactions are complex and fraught with the possibility of misunderstandings or miscommunications due to:</a:t>
            </a:r>
          </a:p>
          <a:p>
            <a:pPr lvl="1" eaLnBrk="1" fontAlgn="auto" hangingPunct="1">
              <a:spcAft>
                <a:spcPts val="0"/>
              </a:spcAft>
              <a:defRPr/>
            </a:pPr>
            <a:r>
              <a:rPr lang="en-US" b="1" dirty="0" smtClean="0">
                <a:solidFill>
                  <a:schemeClr val="tx1">
                    <a:lumMod val="50000"/>
                    <a:lumOff val="50000"/>
                  </a:schemeClr>
                </a:solidFill>
              </a:rPr>
              <a:t>Constraints in the chat text-based environment </a:t>
            </a:r>
          </a:p>
          <a:p>
            <a:pPr lvl="1" eaLnBrk="1" fontAlgn="auto" hangingPunct="1">
              <a:spcAft>
                <a:spcPts val="0"/>
              </a:spcAft>
              <a:defRPr/>
            </a:pPr>
            <a:r>
              <a:rPr lang="en-US" b="1" dirty="0" smtClean="0">
                <a:solidFill>
                  <a:schemeClr val="tx1">
                    <a:lumMod val="50000"/>
                    <a:lumOff val="50000"/>
                  </a:schemeClr>
                </a:solidFill>
              </a:rPr>
              <a:t>A paucity of nonverbal cues</a:t>
            </a:r>
          </a:p>
          <a:p>
            <a:pPr lvl="1" eaLnBrk="1" fontAlgn="auto" hangingPunct="1">
              <a:spcAft>
                <a:spcPts val="0"/>
              </a:spcAft>
              <a:defRPr/>
            </a:pPr>
            <a:r>
              <a:rPr lang="en-US" b="1" dirty="0" smtClean="0">
                <a:solidFill>
                  <a:schemeClr val="tx1">
                    <a:lumMod val="50000"/>
                    <a:lumOff val="50000"/>
                  </a:schemeClr>
                </a:solidFill>
              </a:rPr>
              <a:t>Complexity of rapport establishment</a:t>
            </a:r>
          </a:p>
          <a:p>
            <a:pPr lvl="1" eaLnBrk="1" fontAlgn="auto" hangingPunct="1">
              <a:spcAft>
                <a:spcPts val="0"/>
              </a:spcAft>
              <a:defRPr/>
            </a:pPr>
            <a:r>
              <a:rPr lang="en-US" b="1" dirty="0" smtClean="0">
                <a:solidFill>
                  <a:schemeClr val="tx1">
                    <a:lumMod val="50000"/>
                    <a:lumOff val="50000"/>
                  </a:schemeClr>
                </a:solidFill>
              </a:rPr>
              <a:t>Difficulty in negotiating an understanding of query and assessment of information needs</a:t>
            </a:r>
          </a:p>
          <a:p>
            <a:pPr eaLnBrk="1" hangingPunct="1">
              <a:defRPr/>
            </a:pPr>
            <a:endParaRPr lang="en-US" dirty="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910B9E8-8F5B-43A6-8185-2DC3CBD7EA58}" type="slidenum">
              <a:rPr lang="en-US" smtClean="0"/>
              <a:pPr/>
              <a:t>2</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pPr marL="800100" lvl="1" indent="-342900" eaLnBrk="1" hangingPunct="1">
              <a:spcBef>
                <a:spcPct val="20000"/>
              </a:spcBef>
              <a:buFontTx/>
              <a:buChar char="•"/>
            </a:pPr>
            <a:r>
              <a:rPr lang="en-US" sz="1600" smtClean="0">
                <a:latin typeface="Century Gothic" pitchFamily="34" charset="0"/>
              </a:rPr>
              <a:t>This is chastising and reprimanding of the U and functions to reprove the U for asking questions that lack clarity. </a:t>
            </a:r>
          </a:p>
          <a:p>
            <a:pPr marL="800100" lvl="1" indent="-342900" eaLnBrk="1" hangingPunct="1">
              <a:spcBef>
                <a:spcPct val="20000"/>
              </a:spcBef>
              <a:buFontTx/>
              <a:buChar char="•"/>
            </a:pPr>
            <a:r>
              <a:rPr lang="en-US" sz="1600" smtClean="0">
                <a:latin typeface="Century Gothic" pitchFamily="34" charset="0"/>
              </a:rPr>
              <a:t> This reprimand is again followed the L pushing another website to the U, which can be read as an insult in that is shows a poor attitude. These reprimands and insults are direct face threats which may result in futher shame-face for participants (Goffman, 1956).</a:t>
            </a:r>
            <a:endParaRPr lang="en-US" sz="1600" smtClean="0">
              <a:solidFill>
                <a:srgbClr val="7F7F7F"/>
              </a:solidFill>
              <a:latin typeface="Century Gothic" pitchFamily="34" charset="0"/>
            </a:endParaRPr>
          </a:p>
          <a:p>
            <a:pPr eaLnBrk="1" hangingPunct="1">
              <a:spcBef>
                <a:spcPct val="0"/>
              </a:spcBef>
            </a:pPr>
            <a:endParaRPr lang="en-US" smtClean="0"/>
          </a:p>
        </p:txBody>
      </p:sp>
      <p:sp>
        <p:nvSpPr>
          <p:cNvPr id="481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3A7774C-DB7D-42B0-9C4B-5BB04A8B9E60}" type="slidenum">
              <a:rPr lang="en-US" smtClean="0"/>
              <a:pPr/>
              <a:t>20</a:t>
            </a:fld>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48EFBF18-DCEB-4A0D-9E3E-8B093C3A5067}" type="slidenum">
              <a:rPr lang="en-US" smtClean="0"/>
              <a:pPr/>
              <a:t>21</a:t>
            </a:fld>
            <a:endParaRPr lang="en-US" smtClean="0"/>
          </a:p>
        </p:txBody>
      </p:sp>
      <p:sp>
        <p:nvSpPr>
          <p:cNvPr id="49155" name="Rectangle 2"/>
          <p:cNvSpPr>
            <a:spLocks noRot="1" noChangeArrowheads="1" noTextEdit="1"/>
          </p:cNvSpPr>
          <p:nvPr>
            <p:ph type="sldImg"/>
          </p:nvPr>
        </p:nvSpPr>
        <p:spPr bwMode="auto">
          <a:noFill/>
          <a:ln>
            <a:solidFill>
              <a:srgbClr val="000000"/>
            </a:solidFill>
            <a:miter lim="800000"/>
            <a:headEnd/>
            <a:tailEnd/>
          </a:ln>
        </p:spPr>
      </p:sp>
      <p:sp>
        <p:nvSpPr>
          <p:cNvPr id="4915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r>
              <a:rPr lang="en-US" sz="2000" smtClean="0"/>
              <a:t>Physics transcript analysis reveals, similar to the FtF environment, importance of face-work, e.g., politeness rituals.</a:t>
            </a:r>
          </a:p>
          <a:p>
            <a:pPr lvl="1" eaLnBrk="1" hangingPunct="1"/>
            <a:r>
              <a:rPr lang="en-US" smtClean="0"/>
              <a:t>Expressions of deference &amp; demeanor (Goffman, 1956), are important to the success of chat VR encounters. </a:t>
            </a:r>
          </a:p>
          <a:p>
            <a:pPr eaLnBrk="1" hangingPunct="1"/>
            <a:endParaRPr lang="en-US" sz="2000" smtClean="0"/>
          </a:p>
          <a:p>
            <a:pPr eaLnBrk="1" hangingPunct="1"/>
            <a:r>
              <a:rPr lang="en-US" sz="2000" smtClean="0"/>
              <a:t>Transcripts provide a means to unobtrusively observe how interpersonal rituals of face-work are maintained or violated in one type of goal-directed CMC environment</a:t>
            </a:r>
          </a:p>
          <a:p>
            <a:pPr lvl="1" eaLnBrk="1" hangingPunct="1"/>
            <a:r>
              <a:rPr lang="en-US" smtClean="0"/>
              <a:t>Full conflict not evident in Physics transcript, yet each interactant produces face threats </a:t>
            </a:r>
          </a:p>
          <a:p>
            <a:pPr lvl="1" eaLnBrk="1" hangingPunct="1"/>
            <a:r>
              <a:rPr lang="en-US" sz="2000" smtClean="0"/>
              <a:t>User &amp; librarian failed to give reasonable amount of deference or face-saving </a:t>
            </a:r>
          </a:p>
          <a:p>
            <a:pPr lvl="1" eaLnBrk="1" hangingPunct="1"/>
            <a:endParaRPr lang="en-US" sz="2000" smtClean="0"/>
          </a:p>
          <a:p>
            <a:pPr lvl="1" eaLnBrk="1" hangingPunct="1"/>
            <a:r>
              <a:rPr lang="en-US" sz="2000" smtClean="0"/>
              <a:t>Goffman (1967) maintained that face-saving activities are central to our interactions, however this transcript shows avoidance or corrective process to maintain face are not always found</a:t>
            </a:r>
          </a:p>
          <a:p>
            <a:pPr lvl="1" eaLnBrk="1" hangingPunct="1"/>
            <a:endParaRPr lang="en-US" sz="2000" smtClean="0"/>
          </a:p>
          <a:p>
            <a:pPr eaLnBrk="1" hangingPunct="1"/>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501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Maturation of e-service encounters &amp; IM growing more into mainstream is of interest to investigate evolution of negative face-work &amp; face threat</a:t>
            </a:r>
          </a:p>
          <a:p>
            <a:pPr eaLnBrk="1" hangingPunct="1"/>
            <a:endParaRPr lang="en-US" smtClean="0"/>
          </a:p>
        </p:txBody>
      </p:sp>
      <p:sp>
        <p:nvSpPr>
          <p:cNvPr id="501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F3D1D1A-2FD0-49EC-B5B1-7B1250F2FFAE}" type="slidenum">
              <a:rPr lang="en-US" smtClean="0"/>
              <a:pPr/>
              <a:t>22</a:t>
            </a:fld>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68E73D71-0999-47E8-AE3C-1295F029DC4E}" type="slidenum">
              <a:rPr lang="en-US" smtClean="0"/>
              <a:pPr/>
              <a:t>23</a:t>
            </a:fld>
            <a:endParaRPr lang="en-US" smtClean="0"/>
          </a:p>
        </p:txBody>
      </p:sp>
      <p:sp>
        <p:nvSpPr>
          <p:cNvPr id="51203" name="Rectangle 7"/>
          <p:cNvSpPr txBox="1">
            <a:spLocks noGrp="1" noChangeArrowheads="1"/>
          </p:cNvSpPr>
          <p:nvPr/>
        </p:nvSpPr>
        <p:spPr bwMode="auto">
          <a:xfrm>
            <a:off x="3884613" y="8829675"/>
            <a:ext cx="2971800" cy="465138"/>
          </a:xfrm>
          <a:prstGeom prst="rect">
            <a:avLst/>
          </a:prstGeom>
          <a:noFill/>
          <a:ln w="9525">
            <a:noFill/>
            <a:miter lim="800000"/>
            <a:headEnd/>
            <a:tailEnd/>
          </a:ln>
        </p:spPr>
        <p:txBody>
          <a:bodyPr lIns="91435" tIns="45718" rIns="91435" bIns="45718" anchor="b"/>
          <a:lstStyle/>
          <a:p>
            <a:pPr algn="r"/>
            <a:fld id="{0425CA3E-B418-434D-AA13-8EFD3B3F6E0F}" type="slidenum">
              <a:rPr lang="en-US" sz="1200">
                <a:latin typeface="Arial" charset="0"/>
              </a:rPr>
              <a:pPr algn="r"/>
              <a:t>23</a:t>
            </a:fld>
            <a:endParaRPr lang="en-US" sz="1200">
              <a:latin typeface="Arial" charset="0"/>
            </a:endParaRPr>
          </a:p>
        </p:txBody>
      </p:sp>
      <p:sp>
        <p:nvSpPr>
          <p:cNvPr id="51204" name="Rectangle 2"/>
          <p:cNvSpPr>
            <a:spLocks noGrp="1" noRot="1" noChangeAspect="1" noChangeArrowheads="1" noTextEdit="1"/>
          </p:cNvSpPr>
          <p:nvPr>
            <p:ph type="sldImg"/>
          </p:nvPr>
        </p:nvSpPr>
        <p:spPr bwMode="auto">
          <a:xfrm>
            <a:off x="1106488" y="696913"/>
            <a:ext cx="4648200" cy="3486150"/>
          </a:xfrm>
          <a:noFill/>
          <a:ln>
            <a:solidFill>
              <a:srgbClr val="000000"/>
            </a:solidFill>
            <a:miter lim="800000"/>
            <a:headEnd/>
            <a:tailEnd/>
          </a:ln>
        </p:spPr>
      </p:sp>
      <p:sp>
        <p:nvSpPr>
          <p:cNvPr id="5120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ED128E16-D9EA-4A39-906E-C5DAD570DAD9}" type="slidenum">
              <a:rPr lang="en-US" smtClean="0"/>
              <a:pPr/>
              <a:t>24</a:t>
            </a:fld>
            <a:endParaRPr lang="en-US" smtClean="0"/>
          </a:p>
        </p:txBody>
      </p:sp>
      <p:sp>
        <p:nvSpPr>
          <p:cNvPr id="5222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2228"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48586880-DC3E-409D-BC43-6118C0641A8C}" type="slidenum">
              <a:rPr lang="en-US" smtClean="0">
                <a:latin typeface="Arial" charset="0"/>
              </a:rPr>
              <a:pPr/>
              <a:t>3</a:t>
            </a:fld>
            <a:endParaRPr lang="en-US" smtClean="0">
              <a:latin typeface="Arial" charset="0"/>
            </a:endParaRPr>
          </a:p>
        </p:txBody>
      </p:sp>
      <p:sp>
        <p:nvSpPr>
          <p:cNvPr id="30723" name="Rectangle 2"/>
          <p:cNvSpPr>
            <a:spLocks noRot="1" noChangeArrowheads="1" noTextEdit="1"/>
          </p:cNvSpPr>
          <p:nvPr>
            <p:ph type="sldImg"/>
          </p:nvPr>
        </p:nvSpPr>
        <p:spPr bwMode="auto">
          <a:noFill/>
          <a:ln>
            <a:solidFill>
              <a:srgbClr val="000000"/>
            </a:solidFill>
            <a:miter lim="800000"/>
            <a:headEnd/>
            <a:tailEnd/>
          </a:ln>
        </p:spPr>
      </p:sp>
      <p:sp>
        <p:nvSpPr>
          <p:cNvPr id="3072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en-US" smtClean="0">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ED05CC29-2C38-4DCC-861A-1A3AE3A9CEF7}" type="slidenum">
              <a:rPr lang="en-US" smtClean="0"/>
              <a:pPr/>
              <a:t>4</a:t>
            </a:fld>
            <a:endParaRPr lang="en-US" smtClean="0"/>
          </a:p>
        </p:txBody>
      </p:sp>
      <p:sp>
        <p:nvSpPr>
          <p:cNvPr id="31747" name="Rectangle 2"/>
          <p:cNvSpPr>
            <a:spLocks noRot="1" noChangeArrowheads="1" noTextEdit="1"/>
          </p:cNvSpPr>
          <p:nvPr>
            <p:ph type="sldImg"/>
          </p:nvPr>
        </p:nvSpPr>
        <p:spPr bwMode="auto">
          <a:noFill/>
          <a:ln>
            <a:solidFill>
              <a:srgbClr val="000000"/>
            </a:solidFill>
            <a:miter lim="800000"/>
            <a:headEnd/>
            <a:tailEnd/>
          </a:ln>
        </p:spPr>
      </p:sp>
      <p:sp>
        <p:nvSpPr>
          <p:cNvPr id="22532" name="Rectangle 3"/>
          <p:cNvSpPr>
            <a:spLocks noGrp="1" noChangeArrowheads="1"/>
          </p:cNvSpPr>
          <p:nvPr>
            <p:ph type="body" idx="1"/>
          </p:nvPr>
        </p:nvSpPr>
        <p:spPr bwMode="auto">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defRPr/>
            </a:pPr>
            <a:r>
              <a:rPr lang="en-US" dirty="0" err="1" smtClean="0">
                <a:solidFill>
                  <a:schemeClr val="tx1">
                    <a:lumMod val="50000"/>
                    <a:lumOff val="50000"/>
                  </a:schemeClr>
                </a:solidFill>
              </a:rPr>
              <a:t>Goffman’s</a:t>
            </a:r>
            <a:r>
              <a:rPr lang="en-US" dirty="0" smtClean="0">
                <a:solidFill>
                  <a:schemeClr val="tx1">
                    <a:lumMod val="50000"/>
                    <a:lumOff val="50000"/>
                  </a:schemeClr>
                </a:solidFill>
              </a:rPr>
              <a:t> (1959, 1967) concept of face-work &amp; face threat </a:t>
            </a:r>
          </a:p>
          <a:p>
            <a:pPr eaLnBrk="1" hangingPunct="1">
              <a:defRPr/>
            </a:pPr>
            <a:r>
              <a:rPr lang="en-US" dirty="0" smtClean="0">
                <a:solidFill>
                  <a:schemeClr val="tx1">
                    <a:lumMod val="50000"/>
                    <a:lumOff val="50000"/>
                  </a:schemeClr>
                </a:solidFill>
              </a:rPr>
              <a:t>Face-work is characterized as rooted in ritual behaviors that structure common human communication behaviors, including greetings, closings, &amp; politeness conventions</a:t>
            </a:r>
          </a:p>
          <a:p>
            <a:pPr eaLnBrk="1" hangingPunct="1">
              <a:defRPr/>
            </a:pPr>
            <a:r>
              <a:rPr lang="en-US" dirty="0" smtClean="0"/>
              <a:t>Goffman believes that people shape their identity in the choices that are made in how they present themselves to others. </a:t>
            </a:r>
          </a:p>
          <a:p>
            <a:pPr lvl="1" eaLnBrk="1" hangingPunct="1">
              <a:defRPr/>
            </a:pPr>
            <a:r>
              <a:rPr lang="en-US" sz="2000" dirty="0" smtClean="0"/>
              <a:t>This public identity is complex, fluid, and context-dependent rather than fixed</a:t>
            </a:r>
          </a:p>
          <a:p>
            <a:pPr eaLnBrk="1" hangingPunct="1">
              <a:defRPr/>
            </a:pPr>
            <a:endParaRPr lang="en-US" dirty="0" smtClean="0"/>
          </a:p>
          <a:p>
            <a:pPr eaLnBrk="1" hangingPunct="1">
              <a:defRPr/>
            </a:pPr>
            <a:r>
              <a:rPr lang="en-US" dirty="0" err="1" smtClean="0"/>
              <a:t>Goffman’s</a:t>
            </a:r>
            <a:r>
              <a:rPr lang="en-US" dirty="0" smtClean="0"/>
              <a:t> concept of “face” is a powerful metaphor that has been used</a:t>
            </a:r>
          </a:p>
          <a:p>
            <a:pPr lvl="1" eaLnBrk="1" hangingPunct="1">
              <a:defRPr/>
            </a:pPr>
            <a:r>
              <a:rPr lang="en-US" sz="2000" dirty="0" smtClean="0"/>
              <a:t> “to designate the universal desire to present oneself with dignity” and </a:t>
            </a:r>
          </a:p>
          <a:p>
            <a:pPr lvl="1" eaLnBrk="1" hangingPunct="1">
              <a:defRPr/>
            </a:pPr>
            <a:r>
              <a:rPr lang="en-US" sz="2000" dirty="0" smtClean="0"/>
              <a:t>“a kind of reciprocated respect or deference” (Domenici &amp; Littlejohn, 2006, p. 10). </a:t>
            </a:r>
          </a:p>
          <a:p>
            <a:pPr eaLnBrk="1" hangingPunct="1">
              <a:defRPr/>
            </a:pPr>
            <a:endParaRPr lang="en-US" dirty="0" smtClean="0"/>
          </a:p>
          <a:p>
            <a:pPr eaLnBrk="1" hangingPunct="1">
              <a:defRPr/>
            </a:pPr>
            <a:endParaRPr lang="en-US" b="1"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24CE14D2-B744-4B27-8136-329217FD4C10}" type="slidenum">
              <a:rPr lang="en-US" smtClean="0"/>
              <a:pPr/>
              <a:t>5</a:t>
            </a:fld>
            <a:endParaRPr lang="en-US" smtClean="0"/>
          </a:p>
        </p:txBody>
      </p:sp>
      <p:sp>
        <p:nvSpPr>
          <p:cNvPr id="32771" name="Rectangle 2"/>
          <p:cNvSpPr>
            <a:spLocks noRot="1" noChangeArrowheads="1" noTextEdit="1"/>
          </p:cNvSpPr>
          <p:nvPr>
            <p:ph type="sldImg"/>
          </p:nvPr>
        </p:nvSpPr>
        <p:spPr bwMode="auto">
          <a:noFill/>
          <a:ln>
            <a:solidFill>
              <a:srgbClr val="000000"/>
            </a:solidFill>
            <a:miter lim="800000"/>
            <a:headEnd/>
            <a:tailEnd/>
          </a:ln>
        </p:spPr>
      </p:sp>
      <p:sp>
        <p:nvSpPr>
          <p:cNvPr id="32772"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3B376C31-0C23-48D0-9C9C-D62297A28D2C}" type="slidenum">
              <a:rPr lang="en-US" smtClean="0"/>
              <a:pPr/>
              <a:t>6</a:t>
            </a:fld>
            <a:endParaRPr lang="en-US" smtClean="0"/>
          </a:p>
        </p:txBody>
      </p:sp>
      <p:sp>
        <p:nvSpPr>
          <p:cNvPr id="33795" name="Rectangle 2"/>
          <p:cNvSpPr>
            <a:spLocks noRot="1" noChangeArrowheads="1" noTextEdit="1"/>
          </p:cNvSpPr>
          <p:nvPr>
            <p:ph type="sldImg"/>
          </p:nvPr>
        </p:nvSpPr>
        <p:spPr bwMode="auto">
          <a:noFill/>
          <a:ln>
            <a:solidFill>
              <a:srgbClr val="000000"/>
            </a:solidFill>
            <a:miter lim="800000"/>
            <a:headEnd/>
            <a:tailEnd/>
          </a:ln>
        </p:spPr>
      </p:sp>
      <p:sp>
        <p:nvSpPr>
          <p:cNvPr id="3379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348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4B2BBFF-0296-4415-8912-588648D78CAB}" type="slidenum">
              <a:rPr lang="en-US" smtClean="0"/>
              <a:pPr/>
              <a:t>7</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358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D947567-DCEE-44EA-BE00-827BCF27DA66}" type="slidenum">
              <a:rPr lang="en-US" smtClean="0"/>
              <a:pPr/>
              <a:t>8</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b="1" smtClean="0"/>
              <a:t>Friction: </a:t>
            </a:r>
            <a:r>
              <a:rPr lang="en-US" smtClean="0"/>
              <a:t>operationalized to be any type of interaction that hampered the query process or instigated other types of conflict.</a:t>
            </a:r>
          </a:p>
          <a:p>
            <a:pPr eaLnBrk="1" hangingPunct="1"/>
            <a:endParaRPr lang="en-US" smtClean="0"/>
          </a:p>
        </p:txBody>
      </p:sp>
      <p:sp>
        <p:nvSpPr>
          <p:cNvPr id="368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BB33618-91E2-4545-B5E6-0BA4DC96AA8F}" type="slidenum">
              <a:rPr lang="en-US" smtClean="0"/>
              <a:pPr/>
              <a:t>9</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fld id="{098FFAB7-F1F0-4691-883D-AC91DF1448B4}" type="datetimeFigureOut">
              <a:rPr lang="en-US"/>
              <a:pPr>
                <a:defRPr/>
              </a:pPr>
              <a:t>11/4/2011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68B2C45-1B28-4D38-87C0-B98415F0AFB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93679EB-B428-47D9-B1BF-3E62F3CA1752}" type="datetimeFigureOut">
              <a:rPr lang="en-US"/>
              <a:pPr>
                <a:defRPr/>
              </a:pPr>
              <a:t>11/4/2011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D994BCB-DA20-46CE-8B90-310A9B6A36B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6A5DAD4-C0EF-4875-A2F6-FBE77E18719C}" type="datetimeFigureOut">
              <a:rPr lang="en-US"/>
              <a:pPr>
                <a:defRPr/>
              </a:pPr>
              <a:t>11/4/2011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9055A0C-2AF9-496B-A2AC-AD670A95CF2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lvl1pPr>
              <a:defRPr/>
            </a:lvl1pPr>
          </a:lstStyle>
          <a:p>
            <a:pPr>
              <a:defRPr/>
            </a:pPr>
            <a:fld id="{85865136-A0F0-4244-ADF0-AA8ECCFAA60D}" type="datetimeFigureOut">
              <a:rPr lang="en-US"/>
              <a:pPr>
                <a:defRPr/>
              </a:pPr>
              <a:t>11/4/2011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2BCCA02-D472-4339-818F-D394837827CF}"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Oval 3"/>
          <p:cNvSpPr/>
          <p:nvPr/>
        </p:nvSpPr>
        <p:spPr>
          <a:xfrm>
            <a:off x="4495800" y="3924300"/>
            <a:ext cx="84138"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Oval 4"/>
          <p:cNvSpPr/>
          <p:nvPr/>
        </p:nvSpPr>
        <p:spPr>
          <a:xfrm>
            <a:off x="4695825" y="3924300"/>
            <a:ext cx="84138"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Oval 5"/>
          <p:cNvSpPr/>
          <p:nvPr/>
        </p:nvSpPr>
        <p:spPr>
          <a:xfrm>
            <a:off x="4297363" y="3924300"/>
            <a:ext cx="84137"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722313" y="1371600"/>
            <a:ext cx="7772400" cy="2505075"/>
          </a:xfrm>
        </p:spPr>
        <p:txBody>
          <a:bodyPr/>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3"/>
          <p:cNvSpPr>
            <a:spLocks noGrp="1"/>
          </p:cNvSpPr>
          <p:nvPr>
            <p:ph type="dt" sz="half" idx="10"/>
          </p:nvPr>
        </p:nvSpPr>
        <p:spPr/>
        <p:txBody>
          <a:bodyPr/>
          <a:lstStyle>
            <a:lvl1pPr>
              <a:defRPr/>
            </a:lvl1pPr>
          </a:lstStyle>
          <a:p>
            <a:pPr>
              <a:defRPr/>
            </a:pPr>
            <a:fld id="{E0E9E2C8-A104-4E95-9196-36C1298A0E54}" type="datetimeFigureOut">
              <a:rPr lang="en-US"/>
              <a:pPr>
                <a:defRPr/>
              </a:pPr>
              <a:t>11/4/2011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6580F0C8-E490-44EA-AF94-D3645D3874C6}"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4"/>
          </p:nvPr>
        </p:nvSpPr>
        <p:spPr/>
        <p:txBody>
          <a:bodyPr/>
          <a:lstStyle>
            <a:lvl1pPr>
              <a:defRPr/>
            </a:lvl1pPr>
          </a:lstStyle>
          <a:p>
            <a:pPr>
              <a:defRPr/>
            </a:pPr>
            <a:fld id="{4741969A-7F25-468F-B070-BF435FD0EB7B}" type="datetimeFigureOut">
              <a:rPr lang="en-US"/>
              <a:pPr>
                <a:defRPr/>
              </a:pPr>
              <a:t>11/4/2011</a:t>
            </a:fld>
            <a:endParaRPr lang="en-US"/>
          </a:p>
        </p:txBody>
      </p:sp>
      <p:sp>
        <p:nvSpPr>
          <p:cNvPr id="6" name="Footer Placeholder 4"/>
          <p:cNvSpPr>
            <a:spLocks noGrp="1"/>
          </p:cNvSpPr>
          <p:nvPr>
            <p:ph type="ftr" sz="quarter" idx="15"/>
          </p:nvPr>
        </p:nvSpPr>
        <p:spPr/>
        <p:txBody>
          <a:bodyPr/>
          <a:lstStyle>
            <a:lvl1pPr>
              <a:defRPr/>
            </a:lvl1pPr>
          </a:lstStyle>
          <a:p>
            <a:pPr>
              <a:defRPr/>
            </a:pPr>
            <a:endParaRPr lang="en-US"/>
          </a:p>
        </p:txBody>
      </p:sp>
      <p:sp>
        <p:nvSpPr>
          <p:cNvPr id="7" name="Slide Number Placeholder 5"/>
          <p:cNvSpPr>
            <a:spLocks noGrp="1"/>
          </p:cNvSpPr>
          <p:nvPr>
            <p:ph type="sldNum" sz="quarter" idx="16"/>
          </p:nvPr>
        </p:nvSpPr>
        <p:spPr/>
        <p:txBody>
          <a:bodyPr/>
          <a:lstStyle>
            <a:lvl1pPr>
              <a:defRPr/>
            </a:lvl1pPr>
          </a:lstStyle>
          <a:p>
            <a:pPr>
              <a:defRPr/>
            </a:pPr>
            <a:fld id="{53888074-0669-4F06-8BB8-B86CEC69B0D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5"/>
          </p:nvPr>
        </p:nvSpPr>
        <p:spPr/>
        <p:txBody>
          <a:bodyPr/>
          <a:lstStyle>
            <a:lvl1pPr>
              <a:defRPr/>
            </a:lvl1pPr>
          </a:lstStyle>
          <a:p>
            <a:pPr>
              <a:defRPr/>
            </a:pPr>
            <a:fld id="{F356AE7A-1A53-416C-887A-8DDC500C5DE7}" type="datetimeFigureOut">
              <a:rPr lang="en-US"/>
              <a:pPr>
                <a:defRPr/>
              </a:pPr>
              <a:t>11/4/2011</a:t>
            </a:fld>
            <a:endParaRPr lang="en-US"/>
          </a:p>
        </p:txBody>
      </p:sp>
      <p:sp>
        <p:nvSpPr>
          <p:cNvPr id="8" name="Footer Placeholder 4"/>
          <p:cNvSpPr>
            <a:spLocks noGrp="1"/>
          </p:cNvSpPr>
          <p:nvPr>
            <p:ph type="ftr" sz="quarter" idx="16"/>
          </p:nvPr>
        </p:nvSpPr>
        <p:spPr/>
        <p:txBody>
          <a:bodyPr/>
          <a:lstStyle>
            <a:lvl1pPr>
              <a:defRPr/>
            </a:lvl1pPr>
          </a:lstStyle>
          <a:p>
            <a:pPr>
              <a:defRPr/>
            </a:pPr>
            <a:endParaRPr lang="en-US"/>
          </a:p>
        </p:txBody>
      </p:sp>
      <p:sp>
        <p:nvSpPr>
          <p:cNvPr id="9" name="Slide Number Placeholder 5"/>
          <p:cNvSpPr>
            <a:spLocks noGrp="1"/>
          </p:cNvSpPr>
          <p:nvPr>
            <p:ph type="sldNum" sz="quarter" idx="17"/>
          </p:nvPr>
        </p:nvSpPr>
        <p:spPr/>
        <p:txBody>
          <a:bodyPr/>
          <a:lstStyle>
            <a:lvl1pPr>
              <a:defRPr/>
            </a:lvl1pPr>
          </a:lstStyle>
          <a:p>
            <a:pPr>
              <a:defRPr/>
            </a:pPr>
            <a:fld id="{E8AA8634-0B92-4638-9B20-E2308D6FE66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fld id="{A6622830-8C2D-4BFB-9BB9-A13EEC23B2CC}" type="datetimeFigureOut">
              <a:rPr lang="en-US"/>
              <a:pPr>
                <a:defRPr/>
              </a:pPr>
              <a:t>11/4/2011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C52A04D0-E616-4EDE-8700-E3E247AE60C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3850089-4A94-4FFF-89F1-D392232AF005}" type="datetimeFigureOut">
              <a:rPr lang="en-US"/>
              <a:pPr>
                <a:defRPr/>
              </a:pPr>
              <a:t>11/4/2011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58972BB1-ECBF-40BC-A030-B2D4876EDAAE}"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5708EFB-01BA-457A-A877-E0763755634D}" type="datetimeFigureOut">
              <a:rPr lang="en-US"/>
              <a:pPr>
                <a:defRPr/>
              </a:pPr>
              <a:t>11/4/2011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3ED8CDC-D727-4E6C-BDB4-37F94202FB4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rtlCol="0">
            <a:norm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0CE8B2A-20C5-4BED-A373-A428616CF620}" type="datetimeFigureOut">
              <a:rPr lang="en-US"/>
              <a:pPr>
                <a:defRPr/>
              </a:pPr>
              <a:t>11/4/2011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7B10492-4ED7-4ED5-9A14-9A481145FC02}"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6362700" y="6356350"/>
            <a:ext cx="2085975" cy="365125"/>
          </a:xfrm>
          <a:prstGeom prst="rect">
            <a:avLst/>
          </a:prstGeom>
        </p:spPr>
        <p:txBody>
          <a:bodyPr vert="horz" lIns="91440" tIns="45720" rIns="45720" bIns="45720" rtlCol="0" anchor="ctr"/>
          <a:lstStyle>
            <a:lvl1pPr algn="r" fontAlgn="auto">
              <a:spcBef>
                <a:spcPts val="0"/>
              </a:spcBef>
              <a:spcAft>
                <a:spcPts val="0"/>
              </a:spcAft>
              <a:defRPr sz="1200">
                <a:solidFill>
                  <a:schemeClr val="tx1">
                    <a:lumMod val="65000"/>
                    <a:lumOff val="35000"/>
                  </a:schemeClr>
                </a:solidFill>
                <a:latin typeface="Century Gothic" pitchFamily="34" charset="0"/>
                <a:cs typeface="+mn-cs"/>
              </a:defRPr>
            </a:lvl1pPr>
          </a:lstStyle>
          <a:p>
            <a:pPr>
              <a:defRPr/>
            </a:pPr>
            <a:fld id="{A687178A-4D11-44D6-8A04-684A20473A7D}" type="datetimeFigureOut">
              <a:rPr lang="en-US"/>
              <a:pPr>
                <a:defRPr/>
              </a:pPr>
              <a:t>11/4/2011</a:t>
            </a:fld>
            <a:endParaRPr lang="en-US"/>
          </a:p>
        </p:txBody>
      </p:sp>
      <p:sp>
        <p:nvSpPr>
          <p:cNvPr id="5" name="Footer Placeholder 4"/>
          <p:cNvSpPr>
            <a:spLocks noGrp="1"/>
          </p:cNvSpPr>
          <p:nvPr>
            <p:ph type="ftr" sz="quarter" idx="3"/>
          </p:nvPr>
        </p:nvSpPr>
        <p:spPr>
          <a:xfrm>
            <a:off x="658813" y="6356350"/>
            <a:ext cx="2847975" cy="365125"/>
          </a:xfrm>
          <a:prstGeom prst="rect">
            <a:avLst/>
          </a:prstGeom>
        </p:spPr>
        <p:txBody>
          <a:bodyPr vert="horz" lIns="45720" tIns="45720" rIns="91440" bIns="45720" rtlCol="0" anchor="ctr"/>
          <a:lstStyle>
            <a:lvl1pPr algn="l" fontAlgn="auto">
              <a:spcBef>
                <a:spcPts val="0"/>
              </a:spcBef>
              <a:spcAft>
                <a:spcPts val="0"/>
              </a:spcAft>
              <a:defRPr sz="1200">
                <a:solidFill>
                  <a:schemeClr val="tx1">
                    <a:lumMod val="65000"/>
                    <a:lumOff val="35000"/>
                  </a:schemeClr>
                </a:solidFill>
                <a:latin typeface="Century Gothic" pitchFamily="34" charset="0"/>
                <a:cs typeface="+mn-cs"/>
              </a:defRPr>
            </a:lvl1pPr>
          </a:lstStyle>
          <a:p>
            <a:pPr>
              <a:defRPr/>
            </a:pPr>
            <a:endParaRPr lang="en-US"/>
          </a:p>
        </p:txBody>
      </p:sp>
      <p:sp>
        <p:nvSpPr>
          <p:cNvPr id="6" name="Slide Number Placeholder 5"/>
          <p:cNvSpPr>
            <a:spLocks noGrp="1"/>
          </p:cNvSpPr>
          <p:nvPr>
            <p:ph type="sldNum" sz="quarter" idx="4"/>
          </p:nvPr>
        </p:nvSpPr>
        <p:spPr>
          <a:xfrm>
            <a:off x="8543925" y="6356350"/>
            <a:ext cx="561975" cy="365125"/>
          </a:xfrm>
          <a:prstGeom prst="rect">
            <a:avLst/>
          </a:prstGeom>
        </p:spPr>
        <p:txBody>
          <a:bodyPr vert="horz" lIns="27432" tIns="45720" rIns="45720" bIns="45720" rtlCol="0" anchor="ctr"/>
          <a:lstStyle>
            <a:lvl1pPr algn="l" fontAlgn="auto">
              <a:spcBef>
                <a:spcPts val="0"/>
              </a:spcBef>
              <a:spcAft>
                <a:spcPts val="0"/>
              </a:spcAft>
              <a:defRPr sz="1200">
                <a:solidFill>
                  <a:schemeClr val="tx1">
                    <a:lumMod val="65000"/>
                    <a:lumOff val="35000"/>
                  </a:schemeClr>
                </a:solidFill>
                <a:latin typeface="Century Gothic" pitchFamily="34" charset="0"/>
                <a:cs typeface="+mn-cs"/>
              </a:defRPr>
            </a:lvl1pPr>
          </a:lstStyle>
          <a:p>
            <a:pPr>
              <a:defRPr/>
            </a:pPr>
            <a:fld id="{74155CC5-7B16-4CD6-8D0D-EC952B9766DB}" type="slidenum">
              <a:rPr lang="en-US"/>
              <a:pPr>
                <a:defRPr/>
              </a:pPr>
              <a:t>‹#›</a:t>
            </a:fld>
            <a:endParaRPr lang="en-US"/>
          </a:p>
        </p:txBody>
      </p:sp>
      <p:sp>
        <p:nvSpPr>
          <p:cNvPr id="7" name="Oval 6"/>
          <p:cNvSpPr/>
          <p:nvPr/>
        </p:nvSpPr>
        <p:spPr>
          <a:xfrm>
            <a:off x="8458200" y="6499225"/>
            <a:ext cx="84138"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Oval 7"/>
          <p:cNvSpPr/>
          <p:nvPr/>
        </p:nvSpPr>
        <p:spPr>
          <a:xfrm>
            <a:off x="569913" y="6499225"/>
            <a:ext cx="84137"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033" name="Picture 15" descr="Rutgers"/>
          <p:cNvPicPr>
            <a:picLocks noChangeAspect="1" noChangeArrowheads="1"/>
          </p:cNvPicPr>
          <p:nvPr userDrawn="1"/>
        </p:nvPicPr>
        <p:blipFill>
          <a:blip r:embed="rId13" cstate="print"/>
          <a:srcRect/>
          <a:stretch>
            <a:fillRect/>
          </a:stretch>
        </p:blipFill>
        <p:spPr bwMode="auto">
          <a:xfrm>
            <a:off x="5738813" y="6272213"/>
            <a:ext cx="3176587" cy="47942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09" r:id="rId1"/>
    <p:sldLayoutId id="2147483710" r:id="rId2"/>
    <p:sldLayoutId id="2147483719"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xStyles>
    <p:titleStyle>
      <a:lvl1pPr algn="ctr" rtl="0" eaLnBrk="0" fontAlgn="base" hangingPunct="0">
        <a:lnSpc>
          <a:spcPts val="5800"/>
        </a:lnSpc>
        <a:spcBef>
          <a:spcPct val="0"/>
        </a:spcBef>
        <a:spcAft>
          <a:spcPct val="0"/>
        </a:spcAft>
        <a:defRPr sz="5400" kern="1200">
          <a:solidFill>
            <a:schemeClr val="tx2"/>
          </a:solidFill>
          <a:effectLst>
            <a:outerShdw blurRad="63500" dist="38100" dir="5400000" algn="t" rotWithShape="0">
              <a:prstClr val="black">
                <a:alpha val="25000"/>
              </a:prstClr>
            </a:outerShdw>
          </a:effectLst>
          <a:latin typeface="+mn-lt"/>
          <a:ea typeface="+mj-ea"/>
          <a:cs typeface="+mj-cs"/>
        </a:defRPr>
      </a:lvl1pPr>
      <a:lvl2pPr algn="ctr" rtl="0" eaLnBrk="0" fontAlgn="base" hangingPunct="0">
        <a:lnSpc>
          <a:spcPts val="5800"/>
        </a:lnSpc>
        <a:spcBef>
          <a:spcPct val="0"/>
        </a:spcBef>
        <a:spcAft>
          <a:spcPct val="0"/>
        </a:spcAft>
        <a:defRPr sz="5400">
          <a:solidFill>
            <a:schemeClr val="tx2"/>
          </a:solidFill>
          <a:latin typeface="Palatino Linotype" pitchFamily="18" charset="0"/>
        </a:defRPr>
      </a:lvl2pPr>
      <a:lvl3pPr algn="ctr" rtl="0" eaLnBrk="0" fontAlgn="base" hangingPunct="0">
        <a:lnSpc>
          <a:spcPts val="5800"/>
        </a:lnSpc>
        <a:spcBef>
          <a:spcPct val="0"/>
        </a:spcBef>
        <a:spcAft>
          <a:spcPct val="0"/>
        </a:spcAft>
        <a:defRPr sz="5400">
          <a:solidFill>
            <a:schemeClr val="tx2"/>
          </a:solidFill>
          <a:latin typeface="Palatino Linotype" pitchFamily="18" charset="0"/>
        </a:defRPr>
      </a:lvl3pPr>
      <a:lvl4pPr algn="ctr" rtl="0" eaLnBrk="0" fontAlgn="base" hangingPunct="0">
        <a:lnSpc>
          <a:spcPts val="5800"/>
        </a:lnSpc>
        <a:spcBef>
          <a:spcPct val="0"/>
        </a:spcBef>
        <a:spcAft>
          <a:spcPct val="0"/>
        </a:spcAft>
        <a:defRPr sz="5400">
          <a:solidFill>
            <a:schemeClr val="tx2"/>
          </a:solidFill>
          <a:latin typeface="Palatino Linotype" pitchFamily="18" charset="0"/>
        </a:defRPr>
      </a:lvl4pPr>
      <a:lvl5pPr algn="ctr" rtl="0" eaLnBrk="0" fontAlgn="base" hangingPunct="0">
        <a:lnSpc>
          <a:spcPts val="5800"/>
        </a:lnSpc>
        <a:spcBef>
          <a:spcPct val="0"/>
        </a:spcBef>
        <a:spcAft>
          <a:spcPct val="0"/>
        </a:spcAft>
        <a:defRPr sz="5400">
          <a:solidFill>
            <a:schemeClr val="tx2"/>
          </a:solidFill>
          <a:latin typeface="Palatino Linotype" pitchFamily="18" charset="0"/>
        </a:defRPr>
      </a:lvl5pPr>
      <a:lvl6pPr marL="457200" algn="ctr" rtl="0" fontAlgn="base">
        <a:lnSpc>
          <a:spcPts val="5800"/>
        </a:lnSpc>
        <a:spcBef>
          <a:spcPct val="0"/>
        </a:spcBef>
        <a:spcAft>
          <a:spcPct val="0"/>
        </a:spcAft>
        <a:defRPr sz="5400">
          <a:solidFill>
            <a:schemeClr val="tx2"/>
          </a:solidFill>
          <a:latin typeface="Palatino Linotype" pitchFamily="18" charset="0"/>
        </a:defRPr>
      </a:lvl6pPr>
      <a:lvl7pPr marL="914400" algn="ctr" rtl="0" fontAlgn="base">
        <a:lnSpc>
          <a:spcPts val="5800"/>
        </a:lnSpc>
        <a:spcBef>
          <a:spcPct val="0"/>
        </a:spcBef>
        <a:spcAft>
          <a:spcPct val="0"/>
        </a:spcAft>
        <a:defRPr sz="5400">
          <a:solidFill>
            <a:schemeClr val="tx2"/>
          </a:solidFill>
          <a:latin typeface="Palatino Linotype" pitchFamily="18" charset="0"/>
        </a:defRPr>
      </a:lvl7pPr>
      <a:lvl8pPr marL="1371600" algn="ctr" rtl="0" fontAlgn="base">
        <a:lnSpc>
          <a:spcPts val="5800"/>
        </a:lnSpc>
        <a:spcBef>
          <a:spcPct val="0"/>
        </a:spcBef>
        <a:spcAft>
          <a:spcPct val="0"/>
        </a:spcAft>
        <a:defRPr sz="5400">
          <a:solidFill>
            <a:schemeClr val="tx2"/>
          </a:solidFill>
          <a:latin typeface="Palatino Linotype" pitchFamily="18" charset="0"/>
        </a:defRPr>
      </a:lvl8pPr>
      <a:lvl9pPr marL="1828800" algn="ctr" rtl="0" fontAlgn="base">
        <a:lnSpc>
          <a:spcPts val="5800"/>
        </a:lnSpc>
        <a:spcBef>
          <a:spcPct val="0"/>
        </a:spcBef>
        <a:spcAft>
          <a:spcPct val="0"/>
        </a:spcAft>
        <a:defRPr sz="5400">
          <a:solidFill>
            <a:schemeClr val="tx2"/>
          </a:solidFill>
          <a:latin typeface="Palatino Linotype" pitchFamily="18" charset="0"/>
        </a:defRPr>
      </a:lvl9pPr>
    </p:titleStyle>
    <p:bodyStyle>
      <a:lvl1pPr marL="342900" indent="-342900" algn="l" rtl="0" eaLnBrk="0" fontAlgn="base" hangingPunct="0">
        <a:spcBef>
          <a:spcPct val="20000"/>
        </a:spcBef>
        <a:spcAft>
          <a:spcPct val="0"/>
        </a:spcAft>
        <a:buFont typeface="Arial" charset="0"/>
        <a:buChar char="•"/>
        <a:defRPr sz="2400" kern="1200">
          <a:solidFill>
            <a:srgbClr val="7F7F7F"/>
          </a:solidFill>
          <a:latin typeface="+mj-lt"/>
          <a:ea typeface="+mn-ea"/>
          <a:cs typeface="+mn-cs"/>
        </a:defRPr>
      </a:lvl1pPr>
      <a:lvl2pPr marL="742950" indent="-285750" algn="l" rtl="0" eaLnBrk="0" fontAlgn="base" hangingPunct="0">
        <a:spcBef>
          <a:spcPct val="20000"/>
        </a:spcBef>
        <a:spcAft>
          <a:spcPct val="0"/>
        </a:spcAft>
        <a:buFont typeface="Courier New" pitchFamily="49" charset="0"/>
        <a:buChar char="o"/>
        <a:defRPr sz="1600" kern="1200">
          <a:solidFill>
            <a:srgbClr val="7F7F7F"/>
          </a:solidFill>
          <a:latin typeface="+mj-lt"/>
          <a:ea typeface="+mn-ea"/>
          <a:cs typeface="+mn-cs"/>
        </a:defRPr>
      </a:lvl2pPr>
      <a:lvl3pPr marL="1143000" indent="-228600" algn="l" rtl="0" eaLnBrk="0" fontAlgn="base" hangingPunct="0">
        <a:spcBef>
          <a:spcPct val="20000"/>
        </a:spcBef>
        <a:spcAft>
          <a:spcPct val="0"/>
        </a:spcAft>
        <a:buFont typeface="Arial" charset="0"/>
        <a:buChar char="•"/>
        <a:defRPr sz="1600" kern="1200">
          <a:solidFill>
            <a:srgbClr val="7F7F7F"/>
          </a:solidFill>
          <a:latin typeface="+mj-lt"/>
          <a:ea typeface="+mn-ea"/>
          <a:cs typeface="+mn-cs"/>
        </a:defRPr>
      </a:lvl3pPr>
      <a:lvl4pPr marL="1600200" indent="-228600" algn="l" rtl="0" eaLnBrk="0" fontAlgn="base" hangingPunct="0">
        <a:spcBef>
          <a:spcPct val="20000"/>
        </a:spcBef>
        <a:spcAft>
          <a:spcPct val="0"/>
        </a:spcAft>
        <a:buFont typeface="Courier New" pitchFamily="49" charset="0"/>
        <a:buChar char="o"/>
        <a:defRPr sz="1600" kern="1200">
          <a:solidFill>
            <a:srgbClr val="7F7F7F"/>
          </a:solidFill>
          <a:latin typeface="+mj-lt"/>
          <a:ea typeface="+mn-ea"/>
          <a:cs typeface="+mn-cs"/>
        </a:defRPr>
      </a:lvl4pPr>
      <a:lvl5pPr marL="2057400" indent="-228600" algn="l" rtl="0" eaLnBrk="0" fontAlgn="base" hangingPunct="0">
        <a:spcBef>
          <a:spcPct val="20000"/>
        </a:spcBef>
        <a:spcAft>
          <a:spcPct val="0"/>
        </a:spcAft>
        <a:buFont typeface="Arial" charset="0"/>
        <a:buChar char="•"/>
        <a:defRPr sz="1600" kern="1200">
          <a:solidFill>
            <a:srgbClr val="7F7F7F"/>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www.oclc.org/research/activities/synchronicity/default.htm" TargetMode="External"/><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images.google.com/imgres?imgurl=http://www.lrz-muenchen.de/~uf331af/www/goffman.jpg&amp;imgrefurl=http://www.lrz-muenchen.de/~uf331af/www/goffman.html&amp;h=498&amp;w=344&amp;sz=45&amp;tbnid=A7Ro_RPOI2ZY4M:&amp;tbnh=127&amp;tbnw=87&amp;hl=en&amp;ei=Cqd4RPj3OoHUafPW3cYO&amp;sig2=w1SNuR8BUJJ53EAvn2HYzA&amp;start=9&amp;prev=/images%3Fq%3D%2522Erving%2BGoffman%2522%26svnum%3D10%26hl%3Den%26lr%3D%26sa%3DN"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762000"/>
            <a:ext cx="7696200" cy="1524000"/>
          </a:xfrm>
        </p:spPr>
        <p:txBody>
          <a:bodyPr/>
          <a:lstStyle/>
          <a:p>
            <a:pPr eaLnBrk="1" fontAlgn="auto" hangingPunct="1">
              <a:spcAft>
                <a:spcPts val="0"/>
              </a:spcAft>
              <a:defRPr/>
            </a:pPr>
            <a:r>
              <a:rPr lang="en-US" sz="2400" dirty="0"/>
              <a:t/>
            </a:r>
            <a:br>
              <a:rPr lang="en-US" sz="2400" dirty="0"/>
            </a:br>
            <a:r>
              <a:rPr lang="en-US" sz="3200" i="1" dirty="0"/>
              <a:t>About Face Threat: </a:t>
            </a:r>
            <a:r>
              <a:rPr lang="en-US" sz="3200" i="1" dirty="0" smtClean="0"/>
              <a:t/>
            </a:r>
            <a:br>
              <a:rPr lang="en-US" sz="3200" i="1" dirty="0" smtClean="0"/>
            </a:br>
            <a:r>
              <a:rPr lang="en-US" sz="3200" i="1" dirty="0" smtClean="0"/>
              <a:t>An </a:t>
            </a:r>
            <a:r>
              <a:rPr lang="en-US" sz="3200" i="1" dirty="0"/>
              <a:t>Analysis of Negative Behaviors </a:t>
            </a:r>
            <a:br>
              <a:rPr lang="en-US" sz="3200" i="1" dirty="0"/>
            </a:br>
            <a:r>
              <a:rPr lang="en-US" sz="3200" i="1" dirty="0"/>
              <a:t>in Computer-mediated </a:t>
            </a:r>
            <a:r>
              <a:rPr lang="en-US" sz="3200" i="1" dirty="0" smtClean="0"/>
              <a:t>Communication</a:t>
            </a:r>
            <a:endParaRPr lang="en-US" sz="3200" i="1" dirty="0"/>
          </a:p>
        </p:txBody>
      </p:sp>
      <p:sp>
        <p:nvSpPr>
          <p:cNvPr id="3" name="Subtitle 2"/>
          <p:cNvSpPr>
            <a:spLocks noGrp="1"/>
          </p:cNvSpPr>
          <p:nvPr>
            <p:ph type="subTitle" idx="1"/>
          </p:nvPr>
        </p:nvSpPr>
        <p:spPr>
          <a:xfrm>
            <a:off x="609600" y="2895600"/>
            <a:ext cx="7924800" cy="3276600"/>
          </a:xfrm>
        </p:spPr>
        <p:txBody>
          <a:bodyPr rtlCol="0">
            <a:normAutofit fontScale="25000" lnSpcReduction="20000"/>
          </a:bodyPr>
          <a:lstStyle/>
          <a:p>
            <a:pPr eaLnBrk="1" fontAlgn="auto" hangingPunct="1">
              <a:spcAft>
                <a:spcPts val="0"/>
              </a:spcAft>
              <a:buFont typeface="Arial" pitchFamily="34" charset="0"/>
              <a:buNone/>
              <a:defRPr/>
            </a:pPr>
            <a:r>
              <a:rPr lang="en-CA" dirty="0"/>
              <a:t> </a:t>
            </a:r>
            <a:r>
              <a:rPr lang="en-US" dirty="0"/>
              <a:t/>
            </a:r>
            <a:br>
              <a:rPr lang="en-US" dirty="0"/>
            </a:br>
            <a:r>
              <a:rPr lang="en-CA" sz="6400" b="1" dirty="0" smtClean="0">
                <a:solidFill>
                  <a:schemeClr val="tx1"/>
                </a:solidFill>
              </a:rPr>
              <a:t>Marie </a:t>
            </a:r>
            <a:r>
              <a:rPr lang="en-CA" sz="6400" b="1" dirty="0">
                <a:solidFill>
                  <a:schemeClr val="tx1"/>
                </a:solidFill>
              </a:rPr>
              <a:t>L. Radford, Ph.D., Associate Professor, Rutgers University </a:t>
            </a:r>
            <a:r>
              <a:rPr lang="en-CA" sz="6400" b="1" dirty="0" smtClean="0">
                <a:solidFill>
                  <a:schemeClr val="tx1"/>
                </a:solidFill>
              </a:rPr>
              <a:t>(</a:t>
            </a:r>
            <a:r>
              <a:rPr lang="en-CA" sz="6400" b="1" dirty="0">
                <a:solidFill>
                  <a:schemeClr val="tx1"/>
                </a:solidFill>
              </a:rPr>
              <a:t>mradford@rutgers.edu)</a:t>
            </a:r>
            <a:r>
              <a:rPr lang="en-US" sz="6400" b="1" dirty="0">
                <a:solidFill>
                  <a:schemeClr val="tx1"/>
                </a:solidFill>
              </a:rPr>
              <a:t/>
            </a:r>
            <a:br>
              <a:rPr lang="en-US" sz="6400" b="1" dirty="0">
                <a:solidFill>
                  <a:schemeClr val="tx1"/>
                </a:solidFill>
              </a:rPr>
            </a:br>
            <a:r>
              <a:rPr lang="en-CA" sz="6400" b="1" dirty="0">
                <a:solidFill>
                  <a:schemeClr val="tx1"/>
                </a:solidFill>
              </a:rPr>
              <a:t> </a:t>
            </a:r>
            <a:r>
              <a:rPr lang="en-US" sz="6400" b="1" dirty="0">
                <a:solidFill>
                  <a:schemeClr val="tx1"/>
                </a:solidFill>
              </a:rPr>
              <a:t/>
            </a:r>
            <a:br>
              <a:rPr lang="en-US" sz="6400" b="1" dirty="0">
                <a:solidFill>
                  <a:schemeClr val="tx1"/>
                </a:solidFill>
              </a:rPr>
            </a:br>
            <a:r>
              <a:rPr lang="en-US" sz="6400" b="1" dirty="0" smtClean="0">
                <a:solidFill>
                  <a:schemeClr val="tx1"/>
                </a:solidFill>
              </a:rPr>
              <a:t>Jocelyn </a:t>
            </a:r>
            <a:r>
              <a:rPr lang="en-US" sz="6400" b="1" dirty="0">
                <a:solidFill>
                  <a:schemeClr val="tx1"/>
                </a:solidFill>
              </a:rPr>
              <a:t>A. DeAngelis, Ph.D., Adjunct Professor, Rutgers </a:t>
            </a:r>
            <a:r>
              <a:rPr lang="en-US" sz="6400" b="1" dirty="0" smtClean="0">
                <a:solidFill>
                  <a:schemeClr val="tx1"/>
                </a:solidFill>
              </a:rPr>
              <a:t>University (jocelyn.scils@rutgers.edu</a:t>
            </a:r>
            <a:r>
              <a:rPr lang="en-US" sz="6400" b="1" dirty="0">
                <a:solidFill>
                  <a:schemeClr val="tx1"/>
                </a:solidFill>
              </a:rPr>
              <a:t>)</a:t>
            </a:r>
            <a:br>
              <a:rPr lang="en-US" sz="6400" b="1" dirty="0">
                <a:solidFill>
                  <a:schemeClr val="tx1"/>
                </a:solidFill>
              </a:rPr>
            </a:br>
            <a:r>
              <a:rPr lang="en-CA" sz="6400" b="1" dirty="0">
                <a:solidFill>
                  <a:schemeClr val="tx1"/>
                </a:solidFill>
              </a:rPr>
              <a:t> </a:t>
            </a:r>
            <a:r>
              <a:rPr lang="en-US" sz="6400" b="1" dirty="0">
                <a:solidFill>
                  <a:schemeClr val="tx1"/>
                </a:solidFill>
              </a:rPr>
              <a:t/>
            </a:r>
            <a:br>
              <a:rPr lang="en-US" sz="6400" b="1" dirty="0">
                <a:solidFill>
                  <a:schemeClr val="tx1"/>
                </a:solidFill>
              </a:rPr>
            </a:br>
            <a:r>
              <a:rPr lang="en-CA" sz="6400" b="1" dirty="0">
                <a:solidFill>
                  <a:schemeClr val="tx1"/>
                </a:solidFill>
              </a:rPr>
              <a:t>Gary P. Radford, </a:t>
            </a:r>
            <a:r>
              <a:rPr lang="en-CA" sz="6400" b="1" dirty="0" smtClean="0">
                <a:solidFill>
                  <a:schemeClr val="tx1"/>
                </a:solidFill>
              </a:rPr>
              <a:t>Ph.D., </a:t>
            </a:r>
            <a:r>
              <a:rPr lang="en-CA" sz="6400" b="1" dirty="0">
                <a:solidFill>
                  <a:schemeClr val="tx1"/>
                </a:solidFill>
              </a:rPr>
              <a:t>Professor, Fairleigh Dickinson University</a:t>
            </a:r>
            <a:r>
              <a:rPr lang="en-US" sz="6400" b="1" dirty="0">
                <a:solidFill>
                  <a:schemeClr val="tx1"/>
                </a:solidFill>
              </a:rPr>
              <a:t/>
            </a:r>
            <a:br>
              <a:rPr lang="en-US" sz="6400" b="1" dirty="0">
                <a:solidFill>
                  <a:schemeClr val="tx1"/>
                </a:solidFill>
              </a:rPr>
            </a:br>
            <a:r>
              <a:rPr lang="en-CA" sz="6400" b="1" dirty="0">
                <a:solidFill>
                  <a:schemeClr val="tx1"/>
                </a:solidFill>
              </a:rPr>
              <a:t>(gradford@fdu.edu)</a:t>
            </a:r>
            <a:r>
              <a:rPr lang="en-US" sz="6400" b="1" dirty="0">
                <a:solidFill>
                  <a:schemeClr val="tx1"/>
                </a:solidFill>
              </a:rPr>
              <a:t/>
            </a:r>
            <a:br>
              <a:rPr lang="en-US" sz="6400" b="1" dirty="0">
                <a:solidFill>
                  <a:schemeClr val="tx1"/>
                </a:solidFill>
              </a:rPr>
            </a:br>
            <a:r>
              <a:rPr lang="en-CA" sz="6400" b="1" dirty="0">
                <a:solidFill>
                  <a:schemeClr val="tx1"/>
                </a:solidFill>
              </a:rPr>
              <a:t> </a:t>
            </a:r>
            <a:r>
              <a:rPr lang="en-US" sz="6400" b="1" dirty="0">
                <a:solidFill>
                  <a:schemeClr val="tx1"/>
                </a:solidFill>
              </a:rPr>
              <a:t/>
            </a:r>
            <a:br>
              <a:rPr lang="en-US" sz="6400" b="1" dirty="0">
                <a:solidFill>
                  <a:schemeClr val="tx1"/>
                </a:solidFill>
              </a:rPr>
            </a:br>
            <a:r>
              <a:rPr lang="en-US" sz="6400" b="1" dirty="0">
                <a:solidFill>
                  <a:schemeClr val="tx1"/>
                </a:solidFill>
              </a:rPr>
              <a:t>Lynn </a:t>
            </a:r>
            <a:r>
              <a:rPr lang="en-US" sz="6400" b="1" dirty="0" err="1">
                <a:solidFill>
                  <a:schemeClr val="tx1"/>
                </a:solidFill>
              </a:rPr>
              <a:t>Silipigni</a:t>
            </a:r>
            <a:r>
              <a:rPr lang="en-US" sz="6400" b="1" dirty="0">
                <a:solidFill>
                  <a:schemeClr val="tx1"/>
                </a:solidFill>
              </a:rPr>
              <a:t> </a:t>
            </a:r>
            <a:r>
              <a:rPr lang="en-US" sz="6400" b="1" dirty="0" err="1">
                <a:solidFill>
                  <a:schemeClr val="tx1"/>
                </a:solidFill>
              </a:rPr>
              <a:t>Connaway</a:t>
            </a:r>
            <a:r>
              <a:rPr lang="en-US" sz="6400" b="1" dirty="0">
                <a:solidFill>
                  <a:schemeClr val="tx1"/>
                </a:solidFill>
              </a:rPr>
              <a:t>, Ph.D., Senior Research Scientist, </a:t>
            </a:r>
            <a:r>
              <a:rPr lang="en-US" sz="6400" b="1" dirty="0" smtClean="0">
                <a:solidFill>
                  <a:schemeClr val="tx1"/>
                </a:solidFill>
              </a:rPr>
              <a:t>OCLC</a:t>
            </a:r>
          </a:p>
          <a:p>
            <a:pPr eaLnBrk="1" fontAlgn="auto" hangingPunct="1">
              <a:spcAft>
                <a:spcPts val="0"/>
              </a:spcAft>
              <a:buFont typeface="Arial" pitchFamily="34" charset="0"/>
              <a:buNone/>
              <a:defRPr/>
            </a:pPr>
            <a:endParaRPr lang="en-CA" sz="6400" b="1" dirty="0" smtClean="0">
              <a:solidFill>
                <a:schemeClr val="tx1"/>
              </a:solidFill>
            </a:endParaRPr>
          </a:p>
          <a:p>
            <a:pPr eaLnBrk="1" fontAlgn="auto" hangingPunct="1">
              <a:spcAft>
                <a:spcPts val="0"/>
              </a:spcAft>
              <a:buFont typeface="Arial" pitchFamily="34" charset="0"/>
              <a:buNone/>
              <a:defRPr/>
            </a:pPr>
            <a:r>
              <a:rPr lang="en-CA" sz="6400" b="1" dirty="0" smtClean="0">
                <a:solidFill>
                  <a:schemeClr val="tx1"/>
                </a:solidFill>
              </a:rPr>
              <a:t>New </a:t>
            </a:r>
            <a:r>
              <a:rPr lang="en-CA" sz="6400" b="1" dirty="0">
                <a:solidFill>
                  <a:schemeClr val="tx1"/>
                </a:solidFill>
              </a:rPr>
              <a:t>York State Communication </a:t>
            </a:r>
            <a:r>
              <a:rPr lang="en-CA" sz="6400" b="1" dirty="0" smtClean="0">
                <a:solidFill>
                  <a:schemeClr val="tx1"/>
                </a:solidFill>
              </a:rPr>
              <a:t>Association</a:t>
            </a:r>
          </a:p>
          <a:p>
            <a:pPr eaLnBrk="1" fontAlgn="auto" hangingPunct="1">
              <a:spcAft>
                <a:spcPts val="0"/>
              </a:spcAft>
              <a:buFont typeface="Arial" pitchFamily="34" charset="0"/>
              <a:buNone/>
              <a:defRPr/>
            </a:pPr>
            <a:r>
              <a:rPr lang="en-CA" sz="6400" b="1" dirty="0" smtClean="0">
                <a:solidFill>
                  <a:schemeClr val="tx1"/>
                </a:solidFill>
              </a:rPr>
              <a:t>October </a:t>
            </a:r>
            <a:r>
              <a:rPr lang="en-CA" sz="6400" b="1" dirty="0">
                <a:solidFill>
                  <a:schemeClr val="tx1"/>
                </a:solidFill>
              </a:rPr>
              <a:t>21-23, 2011</a:t>
            </a:r>
            <a:endParaRPr lang="en-US" sz="6400" b="1"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228600" y="152400"/>
            <a:ext cx="7543800" cy="1265238"/>
          </a:xfrm>
        </p:spPr>
        <p:txBody>
          <a:bodyPr/>
          <a:lstStyle/>
          <a:p>
            <a:pPr eaLnBrk="1" hangingPunct="1">
              <a:defRPr/>
            </a:pPr>
            <a:r>
              <a:rPr lang="en-US" sz="4000" i="1" dirty="0" smtClean="0"/>
              <a:t>Face-Work in VR</a:t>
            </a:r>
          </a:p>
        </p:txBody>
      </p:sp>
      <p:sp>
        <p:nvSpPr>
          <p:cNvPr id="12291" name="Rectangle 3"/>
          <p:cNvSpPr>
            <a:spLocks noGrp="1" noChangeArrowheads="1"/>
          </p:cNvSpPr>
          <p:nvPr>
            <p:ph type="body" idx="1"/>
          </p:nvPr>
        </p:nvSpPr>
        <p:spPr>
          <a:xfrm>
            <a:off x="457200" y="1981200"/>
            <a:ext cx="8229600" cy="4144963"/>
          </a:xfrm>
        </p:spPr>
        <p:txBody>
          <a:bodyPr/>
          <a:lstStyle/>
          <a:p>
            <a:pPr eaLnBrk="1" hangingPunct="1"/>
            <a:r>
              <a:rPr lang="en-US" sz="2800" smtClean="0">
                <a:solidFill>
                  <a:schemeClr val="tx1"/>
                </a:solidFill>
              </a:rPr>
              <a:t>Goffman provides powerful frame to analyze VR encounters</a:t>
            </a:r>
          </a:p>
          <a:p>
            <a:pPr eaLnBrk="1" hangingPunct="1"/>
            <a:endParaRPr lang="en-US" sz="2800" smtClean="0">
              <a:solidFill>
                <a:schemeClr val="tx1"/>
              </a:solidFill>
            </a:endParaRPr>
          </a:p>
          <a:p>
            <a:pPr eaLnBrk="1" hangingPunct="1"/>
            <a:r>
              <a:rPr lang="en-US" sz="2800" smtClean="0">
                <a:solidFill>
                  <a:schemeClr val="tx1"/>
                </a:solidFill>
              </a:rPr>
              <a:t>Face &amp; face-work appear in flow of transcript (event)</a:t>
            </a:r>
          </a:p>
          <a:p>
            <a:pPr eaLnBrk="1" hangingPunct="1"/>
            <a:endParaRPr lang="en-US" sz="2800" smtClean="0">
              <a:solidFill>
                <a:schemeClr val="tx1"/>
              </a:solidFill>
            </a:endParaRPr>
          </a:p>
          <a:p>
            <a:pPr eaLnBrk="1" hangingPunct="1"/>
            <a:r>
              <a:rPr lang="en-US" sz="2800" smtClean="0">
                <a:solidFill>
                  <a:schemeClr val="tx1"/>
                </a:solidFill>
              </a:rPr>
              <a:t>Analysis identifies instances or lack of face-work</a:t>
            </a:r>
          </a:p>
          <a:p>
            <a:pPr eaLnBrk="1" hangingPunct="1"/>
            <a:endParaRPr lang="en-US"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i="1" dirty="0" smtClean="0"/>
              <a:t>Methodology</a:t>
            </a:r>
            <a:endParaRPr lang="en-US" i="1" dirty="0"/>
          </a:p>
        </p:txBody>
      </p:sp>
      <p:sp>
        <p:nvSpPr>
          <p:cNvPr id="13315" name="Content Placeholder 2"/>
          <p:cNvSpPr>
            <a:spLocks noGrp="1"/>
          </p:cNvSpPr>
          <p:nvPr>
            <p:ph idx="1"/>
          </p:nvPr>
        </p:nvSpPr>
        <p:spPr>
          <a:xfrm>
            <a:off x="457200" y="2209800"/>
            <a:ext cx="8229600" cy="3916363"/>
          </a:xfrm>
        </p:spPr>
        <p:txBody>
          <a:bodyPr/>
          <a:lstStyle/>
          <a:p>
            <a:pPr eaLnBrk="1" hangingPunct="1">
              <a:lnSpc>
                <a:spcPct val="90000"/>
              </a:lnSpc>
            </a:pPr>
            <a:r>
              <a:rPr lang="en-US" sz="2000" smtClean="0">
                <a:solidFill>
                  <a:schemeClr val="tx1"/>
                </a:solidFill>
              </a:rPr>
              <a:t>Data from Institute of Museum &amp; Library Services Grant of $684,996 </a:t>
            </a:r>
          </a:p>
          <a:p>
            <a:pPr eaLnBrk="1" hangingPunct="1">
              <a:lnSpc>
                <a:spcPct val="90000"/>
              </a:lnSpc>
            </a:pPr>
            <a:endParaRPr lang="en-US" sz="2000" smtClean="0">
              <a:solidFill>
                <a:schemeClr val="tx1"/>
              </a:solidFill>
            </a:endParaRPr>
          </a:p>
          <a:p>
            <a:pPr eaLnBrk="1" hangingPunct="1">
              <a:lnSpc>
                <a:spcPct val="90000"/>
              </a:lnSpc>
            </a:pPr>
            <a:r>
              <a:rPr lang="en-US" sz="2000" smtClean="0">
                <a:solidFill>
                  <a:schemeClr val="tx1"/>
                </a:solidFill>
              </a:rPr>
              <a:t>“Seeking Synchronicity: Evaluating Virtual Reference services from user, non-users, and librarian perspectives”</a:t>
            </a:r>
          </a:p>
          <a:p>
            <a:pPr lvl="2" eaLnBrk="1" hangingPunct="1">
              <a:lnSpc>
                <a:spcPct val="90000"/>
              </a:lnSpc>
              <a:buFontTx/>
              <a:buNone/>
            </a:pPr>
            <a:endParaRPr lang="en-US" sz="2000" smtClean="0">
              <a:solidFill>
                <a:schemeClr val="tx1"/>
              </a:solidFill>
            </a:endParaRPr>
          </a:p>
          <a:p>
            <a:pPr lvl="1" eaLnBrk="1" hangingPunct="1">
              <a:lnSpc>
                <a:spcPct val="90000"/>
              </a:lnSpc>
            </a:pPr>
            <a:r>
              <a:rPr lang="en-US" sz="2000" smtClean="0">
                <a:solidFill>
                  <a:schemeClr val="tx1"/>
                </a:solidFill>
              </a:rPr>
              <a:t>Rutgers, The State University of New Jersey and OCLC, Online Computer Library Center, Inc. </a:t>
            </a:r>
          </a:p>
          <a:p>
            <a:pPr lvl="1" eaLnBrk="1" hangingPunct="1">
              <a:lnSpc>
                <a:spcPct val="90000"/>
              </a:lnSpc>
            </a:pPr>
            <a:endParaRPr lang="en-US" sz="2000" smtClean="0">
              <a:solidFill>
                <a:schemeClr val="tx1"/>
              </a:solidFill>
            </a:endParaRPr>
          </a:p>
          <a:p>
            <a:pPr lvl="1" eaLnBrk="1" hangingPunct="1">
              <a:lnSpc>
                <a:spcPct val="90000"/>
              </a:lnSpc>
            </a:pPr>
            <a:r>
              <a:rPr lang="en-US" sz="2000" smtClean="0">
                <a:solidFill>
                  <a:schemeClr val="tx1"/>
                </a:solidFill>
              </a:rPr>
              <a:t>Project duration: 2 ½  Years (10/05-3/08)</a:t>
            </a:r>
          </a:p>
          <a:p>
            <a:pPr lvl="1" eaLnBrk="1" hangingPunct="1">
              <a:lnSpc>
                <a:spcPct val="90000"/>
              </a:lnSpc>
            </a:pPr>
            <a:endParaRPr lang="en-US" sz="2000" smtClean="0">
              <a:solidFill>
                <a:schemeClr val="tx1"/>
              </a:solidFill>
            </a:endParaRPr>
          </a:p>
          <a:p>
            <a:pPr lvl="1" eaLnBrk="1" hangingPunct="1">
              <a:lnSpc>
                <a:spcPct val="90000"/>
              </a:lnSpc>
            </a:pPr>
            <a:r>
              <a:rPr lang="en-US" sz="2000" smtClean="0">
                <a:solidFill>
                  <a:schemeClr val="tx1"/>
                </a:solidFill>
              </a:rPr>
              <a:t>4 phases including transcript analysis</a:t>
            </a:r>
          </a:p>
          <a:p>
            <a:pPr lvl="1" eaLnBrk="1" hangingPunct="1">
              <a:lnSpc>
                <a:spcPct val="90000"/>
              </a:lnSpc>
            </a:pPr>
            <a:endParaRPr lang="en-US" sz="1800" smtClean="0"/>
          </a:p>
          <a:p>
            <a:pPr eaLnBrk="1" hangingPunct="1"/>
            <a:endParaRPr lang="en-US"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i="1" dirty="0" smtClean="0"/>
              <a:t>Sample Selection</a:t>
            </a:r>
            <a:endParaRPr lang="en-US" i="1" dirty="0"/>
          </a:p>
        </p:txBody>
      </p:sp>
      <p:sp>
        <p:nvSpPr>
          <p:cNvPr id="3" name="Content Placeholder 2"/>
          <p:cNvSpPr>
            <a:spLocks noGrp="1"/>
          </p:cNvSpPr>
          <p:nvPr>
            <p:ph idx="1"/>
          </p:nvPr>
        </p:nvSpPr>
        <p:spPr>
          <a:xfrm>
            <a:off x="457200" y="1828800"/>
            <a:ext cx="8229600" cy="4297363"/>
          </a:xfrm>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rtlCol="0">
            <a:normAutofit/>
          </a:bodyPr>
          <a:lstStyle/>
          <a:p>
            <a:pPr eaLnBrk="1" fontAlgn="auto" hangingPunct="1">
              <a:spcAft>
                <a:spcPts val="0"/>
              </a:spcAft>
              <a:buFont typeface="Arial" pitchFamily="34" charset="0"/>
              <a:buChar char="•"/>
              <a:defRPr/>
            </a:pPr>
            <a:r>
              <a:rPr lang="en-US" dirty="0" smtClean="0">
                <a:solidFill>
                  <a:schemeClr val="tx1"/>
                </a:solidFill>
              </a:rPr>
              <a:t>850 VR transcripts </a:t>
            </a:r>
            <a:r>
              <a:rPr lang="en-US" dirty="0">
                <a:solidFill>
                  <a:schemeClr val="tx1"/>
                </a:solidFill>
              </a:rPr>
              <a:t>randomly selected from </a:t>
            </a:r>
            <a:r>
              <a:rPr lang="en-US" dirty="0" smtClean="0">
                <a:solidFill>
                  <a:schemeClr val="tx1"/>
                </a:solidFill>
              </a:rPr>
              <a:t>479,673 transcripts (8/04-11/06)</a:t>
            </a:r>
          </a:p>
          <a:p>
            <a:pPr marL="0" indent="0" eaLnBrk="1" fontAlgn="auto" hangingPunct="1">
              <a:spcAft>
                <a:spcPts val="0"/>
              </a:spcAft>
              <a:buFont typeface="Arial" charset="0"/>
              <a:buNone/>
              <a:defRPr/>
            </a:pPr>
            <a:endParaRPr lang="en-US" strike="sngStrike" dirty="0">
              <a:solidFill>
                <a:schemeClr val="tx1"/>
              </a:solidFill>
            </a:endParaRPr>
          </a:p>
          <a:p>
            <a:pPr eaLnBrk="1" fontAlgn="auto" hangingPunct="1">
              <a:spcAft>
                <a:spcPts val="0"/>
              </a:spcAft>
              <a:buFont typeface="Arial" pitchFamily="34" charset="0"/>
              <a:buChar char="•"/>
              <a:defRPr/>
            </a:pPr>
            <a:r>
              <a:rPr lang="en-US" dirty="0" smtClean="0">
                <a:solidFill>
                  <a:schemeClr val="tx1"/>
                </a:solidFill>
              </a:rPr>
              <a:t>746 </a:t>
            </a:r>
            <a:r>
              <a:rPr lang="en-US" dirty="0">
                <a:solidFill>
                  <a:schemeClr val="tx1"/>
                </a:solidFill>
              </a:rPr>
              <a:t>usable </a:t>
            </a:r>
            <a:r>
              <a:rPr lang="en-US" dirty="0" smtClean="0">
                <a:solidFill>
                  <a:schemeClr val="tx1"/>
                </a:solidFill>
              </a:rPr>
              <a:t>transcripts qualitatively analyzed &amp; coded </a:t>
            </a:r>
          </a:p>
          <a:p>
            <a:pPr eaLnBrk="1" fontAlgn="auto" hangingPunct="1">
              <a:spcAft>
                <a:spcPts val="0"/>
              </a:spcAft>
              <a:buFont typeface="Arial" pitchFamily="34" charset="0"/>
              <a:buChar char="•"/>
              <a:defRPr/>
            </a:pPr>
            <a:endParaRPr lang="en-US" dirty="0" smtClean="0">
              <a:solidFill>
                <a:schemeClr val="tx1"/>
              </a:solidFill>
            </a:endParaRPr>
          </a:p>
          <a:p>
            <a:pPr eaLnBrk="1" fontAlgn="auto" hangingPunct="1">
              <a:spcAft>
                <a:spcPts val="0"/>
              </a:spcAft>
              <a:buFont typeface="Arial" pitchFamily="34" charset="0"/>
              <a:buChar char="•"/>
              <a:defRPr/>
            </a:pPr>
            <a:r>
              <a:rPr lang="en-US" dirty="0" smtClean="0">
                <a:solidFill>
                  <a:schemeClr val="tx1"/>
                </a:solidFill>
              </a:rPr>
              <a:t>1 transcript selected to illustrate face-threats in VR</a:t>
            </a:r>
          </a:p>
          <a:p>
            <a:pPr eaLnBrk="1" fontAlgn="auto" hangingPunct="1">
              <a:spcAft>
                <a:spcPts val="0"/>
              </a:spcAft>
              <a:buFont typeface="Arial" pitchFamily="34" charset="0"/>
              <a:buChar char="•"/>
              <a:defRPr/>
            </a:pPr>
            <a:endParaRPr lang="en-US" dirty="0" smtClean="0">
              <a:solidFill>
                <a:schemeClr val="tx1"/>
              </a:solidFill>
            </a:endParaRPr>
          </a:p>
          <a:p>
            <a:pPr eaLnBrk="1" fontAlgn="auto" hangingPunct="1">
              <a:spcAft>
                <a:spcPts val="0"/>
              </a:spcAft>
              <a:buFont typeface="Arial" pitchFamily="34" charset="0"/>
              <a:buChar char="•"/>
              <a:defRPr/>
            </a:pPr>
            <a:r>
              <a:rPr lang="en-US" dirty="0" smtClean="0">
                <a:solidFill>
                  <a:schemeClr val="tx1"/>
                </a:solidFill>
              </a:rPr>
              <a:t>“Physics” - </a:t>
            </a:r>
            <a:r>
              <a:rPr lang="en-US" dirty="0">
                <a:solidFill>
                  <a:schemeClr val="tx1"/>
                </a:solidFill>
              </a:rPr>
              <a:t>“The Accelerating Bumper Car</a:t>
            </a:r>
            <a:r>
              <a:rPr lang="en-US" dirty="0" smtClean="0">
                <a:solidFill>
                  <a:schemeClr val="tx1"/>
                </a:solidFill>
              </a:rPr>
              <a:t>”	Duration: 17 min., 8 sec.</a:t>
            </a:r>
          </a:p>
          <a:p>
            <a:pPr eaLnBrk="1" fontAlgn="auto" hangingPunct="1">
              <a:spcAft>
                <a:spcPts val="0"/>
              </a:spcAft>
              <a:buFont typeface="Arial" pitchFamily="34" charset="0"/>
              <a:buChar char="•"/>
              <a:defRPr/>
            </a:pPr>
            <a:endParaRPr lang="en-US" dirty="0">
              <a:solidFill>
                <a:schemeClr val="tx1">
                  <a:lumMod val="50000"/>
                  <a:lumOff val="50000"/>
                </a:schemeClr>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lstStyle/>
          <a:p>
            <a:pPr eaLnBrk="1" fontAlgn="auto" hangingPunct="1">
              <a:spcAft>
                <a:spcPts val="0"/>
              </a:spcAft>
              <a:defRPr/>
            </a:pPr>
            <a:r>
              <a:rPr lang="en-US" sz="3600" dirty="0" smtClean="0"/>
              <a:t>Findings “Physics”</a:t>
            </a:r>
            <a:endParaRPr lang="en-US" sz="3600" dirty="0"/>
          </a:p>
        </p:txBody>
      </p:sp>
      <p:graphicFrame>
        <p:nvGraphicFramePr>
          <p:cNvPr id="6" name="Content Placeholder 5"/>
          <p:cNvGraphicFramePr>
            <a:graphicFrameLocks noGrp="1"/>
          </p:cNvGraphicFramePr>
          <p:nvPr>
            <p:ph idx="1"/>
          </p:nvPr>
        </p:nvGraphicFramePr>
        <p:xfrm>
          <a:off x="609600" y="1066800"/>
          <a:ext cx="7772400" cy="2566988"/>
        </p:xfrm>
        <a:graphic>
          <a:graphicData uri="http://schemas.openxmlformats.org/drawingml/2006/table">
            <a:tbl>
              <a:tblPr firstRow="1" firstCol="1" lastRow="1" lastCol="1" bandRow="1" bandCol="1">
                <a:tableStyleId>{5C22544A-7EE6-4342-B048-85BDC9FD1C3A}</a:tableStyleId>
              </a:tblPr>
              <a:tblGrid>
                <a:gridCol w="531952"/>
                <a:gridCol w="382448"/>
                <a:gridCol w="6858000"/>
              </a:tblGrid>
              <a:tr h="429448">
                <a:tc>
                  <a:txBody>
                    <a:bodyPr/>
                    <a:lstStyle/>
                    <a:p>
                      <a:pPr marL="0" marR="0">
                        <a:spcBef>
                          <a:spcPts val="0"/>
                        </a:spcBef>
                        <a:spcAft>
                          <a:spcPts val="0"/>
                        </a:spcAft>
                      </a:pPr>
                      <a:r>
                        <a:rPr lang="en-US" sz="1200" b="0" dirty="0">
                          <a:solidFill>
                            <a:schemeClr val="tx2">
                              <a:lumMod val="75000"/>
                            </a:schemeClr>
                          </a:solidFill>
                          <a:effectLst/>
                        </a:rPr>
                        <a:t>1</a:t>
                      </a:r>
                      <a:endParaRPr lang="en-US" sz="1200" b="0" dirty="0">
                        <a:solidFill>
                          <a:schemeClr val="tx2">
                            <a:lumMod val="75000"/>
                          </a:schemeClr>
                        </a:solidFill>
                        <a:effectLst/>
                        <a:latin typeface="Times New Roman"/>
                        <a:ea typeface="Times New Roman"/>
                      </a:endParaRP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200" b="0" dirty="0" smtClean="0">
                          <a:solidFill>
                            <a:schemeClr val="tx2">
                              <a:lumMod val="75000"/>
                            </a:schemeClr>
                          </a:solidFill>
                          <a:effectLst/>
                        </a:rPr>
                        <a:t>U</a:t>
                      </a:r>
                      <a:endParaRPr lang="en-US" sz="1200" b="0" dirty="0">
                        <a:solidFill>
                          <a:schemeClr val="tx2">
                            <a:lumMod val="75000"/>
                          </a:schemeClr>
                        </a:solidFill>
                        <a:effectLst/>
                        <a:latin typeface="Times New Roman"/>
                        <a:ea typeface="Times New Roman"/>
                      </a:endParaRP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400" b="0" dirty="0">
                          <a:solidFill>
                            <a:schemeClr val="tx2">
                              <a:lumMod val="75000"/>
                            </a:schemeClr>
                          </a:solidFill>
                          <a:effectLst/>
                        </a:rPr>
                        <a:t>Physics</a:t>
                      </a:r>
                      <a:endParaRPr lang="en-US" sz="1400" b="0" dirty="0">
                        <a:solidFill>
                          <a:schemeClr val="tx2">
                            <a:lumMod val="75000"/>
                          </a:schemeClr>
                        </a:solidFill>
                        <a:effectLst/>
                        <a:latin typeface="Times New Roman"/>
                        <a:ea typeface="Times New Roman"/>
                      </a:endParaRPr>
                    </a:p>
                  </a:txBody>
                  <a:tcPr marL="68580" marR="68580" marT="0" marB="0">
                    <a:solidFill>
                      <a:schemeClr val="accent1">
                        <a:lumMod val="20000"/>
                        <a:lumOff val="80000"/>
                      </a:schemeClr>
                    </a:solidFill>
                  </a:tcPr>
                </a:tc>
              </a:tr>
              <a:tr h="640015">
                <a:tc>
                  <a:txBody>
                    <a:bodyPr/>
                    <a:lstStyle/>
                    <a:p>
                      <a:pPr marL="0" marR="0">
                        <a:spcBef>
                          <a:spcPts val="0"/>
                        </a:spcBef>
                        <a:spcAft>
                          <a:spcPts val="0"/>
                        </a:spcAft>
                      </a:pPr>
                      <a:r>
                        <a:rPr lang="en-US" sz="1200" b="0">
                          <a:solidFill>
                            <a:schemeClr val="tx2">
                              <a:lumMod val="75000"/>
                            </a:schemeClr>
                          </a:solidFill>
                          <a:effectLst/>
                        </a:rPr>
                        <a:t>2</a:t>
                      </a:r>
                      <a:endParaRPr lang="en-US" sz="1200" b="0">
                        <a:solidFill>
                          <a:schemeClr val="tx2">
                            <a:lumMod val="75000"/>
                          </a:schemeClr>
                        </a:solidFill>
                        <a:effectLst/>
                        <a:latin typeface="Times New Roman"/>
                        <a:ea typeface="Times New Roman"/>
                      </a:endParaRP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200" b="0" dirty="0" smtClean="0">
                          <a:solidFill>
                            <a:schemeClr val="tx2">
                              <a:lumMod val="75000"/>
                            </a:schemeClr>
                          </a:solidFill>
                          <a:effectLst/>
                        </a:rPr>
                        <a:t>L</a:t>
                      </a:r>
                      <a:endParaRPr lang="en-US" sz="1200" b="0" dirty="0">
                        <a:solidFill>
                          <a:schemeClr val="tx2">
                            <a:lumMod val="75000"/>
                          </a:schemeClr>
                        </a:solidFill>
                        <a:effectLst/>
                        <a:latin typeface="Times New Roman"/>
                        <a:ea typeface="Times New Roman"/>
                      </a:endParaRP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400" b="0" dirty="0">
                          <a:solidFill>
                            <a:schemeClr val="tx2">
                              <a:lumMod val="75000"/>
                            </a:schemeClr>
                          </a:solidFill>
                          <a:effectLst/>
                        </a:rPr>
                        <a:t>[Please hold for the next available librarian. If you would like a transcript of this session emailed to you, please type your full email address now</a:t>
                      </a:r>
                      <a:r>
                        <a:rPr lang="en-US" sz="1400" b="0" dirty="0" smtClean="0">
                          <a:solidFill>
                            <a:schemeClr val="tx2">
                              <a:lumMod val="75000"/>
                            </a:schemeClr>
                          </a:solidFill>
                          <a:effectLst/>
                        </a:rPr>
                        <a:t>.]</a:t>
                      </a:r>
                    </a:p>
                    <a:p>
                      <a:pPr marL="0" marR="0">
                        <a:spcBef>
                          <a:spcPts val="0"/>
                        </a:spcBef>
                        <a:spcAft>
                          <a:spcPts val="0"/>
                        </a:spcAft>
                      </a:pPr>
                      <a:endParaRPr lang="en-US" sz="1400" b="0" dirty="0">
                        <a:solidFill>
                          <a:schemeClr val="tx2">
                            <a:lumMod val="75000"/>
                          </a:schemeClr>
                        </a:solidFill>
                        <a:effectLst/>
                        <a:latin typeface="Times New Roman"/>
                        <a:ea typeface="Times New Roman"/>
                      </a:endParaRPr>
                    </a:p>
                  </a:txBody>
                  <a:tcPr marL="68580" marR="68580" marT="0" marB="0">
                    <a:solidFill>
                      <a:schemeClr val="accent1">
                        <a:lumMod val="20000"/>
                        <a:lumOff val="80000"/>
                      </a:schemeClr>
                    </a:solidFill>
                  </a:tcPr>
                </a:tc>
              </a:tr>
              <a:tr h="426677">
                <a:tc>
                  <a:txBody>
                    <a:bodyPr/>
                    <a:lstStyle/>
                    <a:p>
                      <a:pPr marL="0" marR="0">
                        <a:spcBef>
                          <a:spcPts val="0"/>
                        </a:spcBef>
                        <a:spcAft>
                          <a:spcPts val="0"/>
                        </a:spcAft>
                      </a:pPr>
                      <a:r>
                        <a:rPr lang="en-US" sz="1200" b="0" dirty="0">
                          <a:solidFill>
                            <a:schemeClr val="tx2">
                              <a:lumMod val="75000"/>
                            </a:schemeClr>
                          </a:solidFill>
                          <a:effectLst/>
                        </a:rPr>
                        <a:t>3</a:t>
                      </a:r>
                      <a:endParaRPr lang="en-US" sz="1200" b="0" dirty="0">
                        <a:solidFill>
                          <a:schemeClr val="tx2">
                            <a:lumMod val="75000"/>
                          </a:schemeClr>
                        </a:solidFill>
                        <a:effectLst/>
                        <a:latin typeface="Times New Roman"/>
                        <a:ea typeface="Times New Roman"/>
                      </a:endParaRP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200" b="0">
                          <a:solidFill>
                            <a:schemeClr val="tx2">
                              <a:lumMod val="75000"/>
                            </a:schemeClr>
                          </a:solidFill>
                          <a:effectLst/>
                        </a:rPr>
                        <a:t>L</a:t>
                      </a:r>
                      <a:endParaRPr lang="en-US" sz="1200" b="0">
                        <a:solidFill>
                          <a:schemeClr val="tx2">
                            <a:lumMod val="75000"/>
                          </a:schemeClr>
                        </a:solidFill>
                        <a:effectLst/>
                        <a:latin typeface="Times New Roman"/>
                        <a:ea typeface="Times New Roman"/>
                      </a:endParaRP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400" b="0" dirty="0">
                          <a:solidFill>
                            <a:schemeClr val="tx2">
                              <a:lumMod val="75000"/>
                            </a:schemeClr>
                          </a:solidFill>
                          <a:effectLst/>
                        </a:rPr>
                        <a:t>[24/7 Librarian [Name] - A librarian has joined the session</a:t>
                      </a:r>
                      <a:r>
                        <a:rPr lang="en-US" sz="1400" b="0" dirty="0" smtClean="0">
                          <a:solidFill>
                            <a:schemeClr val="tx2">
                              <a:lumMod val="75000"/>
                            </a:schemeClr>
                          </a:solidFill>
                          <a:effectLst/>
                        </a:rPr>
                        <a:t>.]</a:t>
                      </a:r>
                    </a:p>
                    <a:p>
                      <a:pPr marL="0" marR="0">
                        <a:spcBef>
                          <a:spcPts val="0"/>
                        </a:spcBef>
                        <a:spcAft>
                          <a:spcPts val="0"/>
                        </a:spcAft>
                      </a:pPr>
                      <a:endParaRPr lang="en-US" sz="1400" b="0" dirty="0">
                        <a:solidFill>
                          <a:schemeClr val="tx2">
                            <a:lumMod val="75000"/>
                          </a:schemeClr>
                        </a:solidFill>
                        <a:effectLst/>
                        <a:latin typeface="Times New Roman"/>
                        <a:ea typeface="Times New Roman"/>
                      </a:endParaRPr>
                    </a:p>
                  </a:txBody>
                  <a:tcPr marL="68580" marR="68580" marT="0" marB="0">
                    <a:solidFill>
                      <a:schemeClr val="accent1">
                        <a:lumMod val="20000"/>
                        <a:lumOff val="80000"/>
                      </a:schemeClr>
                    </a:solidFill>
                  </a:tcPr>
                </a:tc>
              </a:tr>
              <a:tr h="644171">
                <a:tc>
                  <a:txBody>
                    <a:bodyPr/>
                    <a:lstStyle/>
                    <a:p>
                      <a:pPr marL="0" marR="0">
                        <a:spcBef>
                          <a:spcPts val="0"/>
                        </a:spcBef>
                        <a:spcAft>
                          <a:spcPts val="0"/>
                        </a:spcAft>
                      </a:pPr>
                      <a:r>
                        <a:rPr lang="en-US" sz="1200" b="0">
                          <a:solidFill>
                            <a:schemeClr val="tx2">
                              <a:lumMod val="75000"/>
                            </a:schemeClr>
                          </a:solidFill>
                          <a:effectLst/>
                        </a:rPr>
                        <a:t>4</a:t>
                      </a:r>
                      <a:endParaRPr lang="en-US" sz="1200" b="0">
                        <a:solidFill>
                          <a:schemeClr val="tx2">
                            <a:lumMod val="75000"/>
                          </a:schemeClr>
                        </a:solidFill>
                        <a:effectLst/>
                        <a:latin typeface="Times New Roman"/>
                        <a:ea typeface="Times New Roman"/>
                      </a:endParaRP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200" b="0">
                          <a:solidFill>
                            <a:schemeClr val="tx2">
                              <a:lumMod val="75000"/>
                            </a:schemeClr>
                          </a:solidFill>
                          <a:effectLst/>
                        </a:rPr>
                        <a:t>U</a:t>
                      </a:r>
                      <a:endParaRPr lang="en-US" sz="1200" b="0">
                        <a:solidFill>
                          <a:schemeClr val="tx2">
                            <a:lumMod val="75000"/>
                          </a:schemeClr>
                        </a:solidFill>
                        <a:effectLst/>
                        <a:latin typeface="Times New Roman"/>
                        <a:ea typeface="Times New Roman"/>
                      </a:endParaRP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400" b="0" dirty="0">
                          <a:solidFill>
                            <a:schemeClr val="tx2">
                              <a:lumMod val="75000"/>
                            </a:schemeClr>
                          </a:solidFill>
                          <a:effectLst/>
                        </a:rPr>
                        <a:t>when you drive forward in a bumper car at high speed and then you slam into the car in front of you, you find yourself thrown forward in your car. Which way is </a:t>
                      </a:r>
                      <a:r>
                        <a:rPr lang="en-US" sz="1400" b="0" dirty="0" err="1">
                          <a:solidFill>
                            <a:schemeClr val="tx2">
                              <a:lumMod val="75000"/>
                            </a:schemeClr>
                          </a:solidFill>
                          <a:effectLst/>
                        </a:rPr>
                        <a:t>ur</a:t>
                      </a:r>
                      <a:r>
                        <a:rPr lang="en-US" sz="1400" b="0" dirty="0">
                          <a:solidFill>
                            <a:schemeClr val="tx2">
                              <a:lumMod val="75000"/>
                            </a:schemeClr>
                          </a:solidFill>
                          <a:effectLst/>
                        </a:rPr>
                        <a:t> car accelerating?</a:t>
                      </a:r>
                      <a:endParaRPr lang="en-US" sz="1400" b="0" dirty="0">
                        <a:solidFill>
                          <a:schemeClr val="tx2">
                            <a:lumMod val="75000"/>
                          </a:schemeClr>
                        </a:solidFill>
                        <a:effectLst/>
                        <a:latin typeface="Times New Roman"/>
                        <a:ea typeface="Times New Roman"/>
                      </a:endParaRPr>
                    </a:p>
                  </a:txBody>
                  <a:tcPr marL="68580" marR="68580" marT="0" marB="0">
                    <a:solidFill>
                      <a:schemeClr val="accent1">
                        <a:lumMod val="20000"/>
                        <a:lumOff val="80000"/>
                      </a:schemeClr>
                    </a:solidFill>
                  </a:tcPr>
                </a:tc>
              </a:tr>
              <a:tr h="426677">
                <a:tc>
                  <a:txBody>
                    <a:bodyPr/>
                    <a:lstStyle/>
                    <a:p>
                      <a:pPr marL="0" marR="0">
                        <a:spcBef>
                          <a:spcPts val="0"/>
                        </a:spcBef>
                        <a:spcAft>
                          <a:spcPts val="0"/>
                        </a:spcAft>
                      </a:pPr>
                      <a:r>
                        <a:rPr lang="en-US" sz="1200" b="0">
                          <a:solidFill>
                            <a:schemeClr val="tx2">
                              <a:lumMod val="75000"/>
                            </a:schemeClr>
                          </a:solidFill>
                          <a:effectLst/>
                        </a:rPr>
                        <a:t>5</a:t>
                      </a:r>
                      <a:endParaRPr lang="en-US" sz="1200" b="0">
                        <a:solidFill>
                          <a:schemeClr val="tx2">
                            <a:lumMod val="75000"/>
                          </a:schemeClr>
                        </a:solidFill>
                        <a:effectLst/>
                        <a:latin typeface="Times New Roman"/>
                        <a:ea typeface="Times New Roman"/>
                      </a:endParaRP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200" b="0">
                          <a:solidFill>
                            <a:schemeClr val="tx2">
                              <a:lumMod val="75000"/>
                            </a:schemeClr>
                          </a:solidFill>
                          <a:effectLst/>
                        </a:rPr>
                        <a:t>L</a:t>
                      </a:r>
                      <a:endParaRPr lang="en-US" sz="1200" b="0">
                        <a:solidFill>
                          <a:schemeClr val="tx2">
                            <a:lumMod val="75000"/>
                          </a:schemeClr>
                        </a:solidFill>
                        <a:effectLst/>
                        <a:latin typeface="Times New Roman"/>
                        <a:ea typeface="Times New Roman"/>
                      </a:endParaRP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400" b="0" dirty="0">
                          <a:solidFill>
                            <a:schemeClr val="tx2">
                              <a:lumMod val="75000"/>
                            </a:schemeClr>
                          </a:solidFill>
                          <a:effectLst/>
                        </a:rPr>
                        <a:t>thank you for holding I was working with another patron</a:t>
                      </a:r>
                      <a:r>
                        <a:rPr lang="en-US" sz="1400" b="0" dirty="0" smtClean="0">
                          <a:solidFill>
                            <a:schemeClr val="tx2">
                              <a:lumMod val="75000"/>
                            </a:schemeClr>
                          </a:solidFill>
                          <a:effectLst/>
                        </a:rPr>
                        <a:t>.</a:t>
                      </a:r>
                    </a:p>
                    <a:p>
                      <a:pPr marL="0" marR="0">
                        <a:spcBef>
                          <a:spcPts val="0"/>
                        </a:spcBef>
                        <a:spcAft>
                          <a:spcPts val="0"/>
                        </a:spcAft>
                      </a:pPr>
                      <a:endParaRPr lang="en-US" sz="1400" b="0" dirty="0">
                        <a:solidFill>
                          <a:schemeClr val="tx2">
                            <a:lumMod val="75000"/>
                          </a:schemeClr>
                        </a:solidFill>
                        <a:effectLst/>
                        <a:latin typeface="Times New Roman"/>
                        <a:ea typeface="Times New Roman"/>
                      </a:endParaRPr>
                    </a:p>
                  </a:txBody>
                  <a:tcPr marL="68580" marR="68580" marT="0" marB="0">
                    <a:solidFill>
                      <a:schemeClr val="accent1">
                        <a:lumMod val="20000"/>
                        <a:lumOff val="80000"/>
                      </a:schemeClr>
                    </a:solidFill>
                  </a:tcPr>
                </a:tc>
              </a:tr>
            </a:tbl>
          </a:graphicData>
        </a:graphic>
      </p:graphicFrame>
      <p:sp>
        <p:nvSpPr>
          <p:cNvPr id="17437" name="TextBox 6"/>
          <p:cNvSpPr txBox="1">
            <a:spLocks noChangeArrowheads="1"/>
          </p:cNvSpPr>
          <p:nvPr/>
        </p:nvSpPr>
        <p:spPr bwMode="auto">
          <a:xfrm>
            <a:off x="533400" y="3810000"/>
            <a:ext cx="7696200" cy="2800350"/>
          </a:xfrm>
          <a:prstGeom prst="rect">
            <a:avLst/>
          </a:prstGeom>
          <a:noFill/>
          <a:ln w="9525">
            <a:noFill/>
            <a:miter lim="800000"/>
            <a:headEnd/>
            <a:tailEnd/>
          </a:ln>
        </p:spPr>
        <p:txBody>
          <a:bodyPr>
            <a:spAutoFit/>
          </a:bodyPr>
          <a:lstStyle/>
          <a:p>
            <a:pPr marL="285750" indent="-285750">
              <a:buFont typeface="Arial" charset="0"/>
              <a:buChar char="•"/>
              <a:defRPr/>
            </a:pPr>
            <a:r>
              <a:rPr lang="en-US" sz="1600" dirty="0">
                <a:solidFill>
                  <a:schemeClr val="tx2">
                    <a:lumMod val="75000"/>
                  </a:schemeClr>
                </a:solidFill>
                <a:latin typeface="Century Gothic" pitchFamily="34" charset="0"/>
              </a:rPr>
              <a:t>The “Physics” example, both the U and L symmetrically exclude a greeting ritual from the initial interaction. </a:t>
            </a:r>
          </a:p>
          <a:p>
            <a:pPr marL="742950" lvl="1" indent="-285750">
              <a:buFont typeface="Arial" charset="0"/>
              <a:buChar char="•"/>
              <a:defRPr/>
            </a:pPr>
            <a:r>
              <a:rPr lang="en-US" sz="1600" dirty="0">
                <a:solidFill>
                  <a:schemeClr val="tx2">
                    <a:lumMod val="75000"/>
                  </a:schemeClr>
                </a:solidFill>
                <a:latin typeface="Century Gothic" pitchFamily="34" charset="0"/>
              </a:rPr>
              <a:t>In line 1, the U launches into the topic of the query, without an opening salutation</a:t>
            </a:r>
          </a:p>
          <a:p>
            <a:pPr marL="742950" lvl="1" indent="-285750">
              <a:buFont typeface="Arial" charset="0"/>
              <a:buChar char="•"/>
              <a:defRPr/>
            </a:pPr>
            <a:r>
              <a:rPr lang="en-US" sz="1600" dirty="0">
                <a:solidFill>
                  <a:schemeClr val="tx2">
                    <a:lumMod val="75000"/>
                  </a:schemeClr>
                </a:solidFill>
                <a:latin typeface="Century Gothic" pitchFamily="34" charset="0"/>
              </a:rPr>
              <a:t>In examples that possess positive face-work, a salutation is customary in opening a query. </a:t>
            </a:r>
          </a:p>
          <a:p>
            <a:pPr marL="285750" indent="-285750">
              <a:buFont typeface="Arial" charset="0"/>
              <a:buChar char="•"/>
              <a:defRPr/>
            </a:pPr>
            <a:r>
              <a:rPr lang="en-US" sz="1600" dirty="0">
                <a:solidFill>
                  <a:schemeClr val="tx2">
                    <a:lumMod val="75000"/>
                  </a:schemeClr>
                </a:solidFill>
                <a:latin typeface="Century Gothic" pitchFamily="34" charset="0"/>
              </a:rPr>
              <a:t>In line 4, the U presents the full query, again without any form of greeting or polite request. </a:t>
            </a:r>
          </a:p>
          <a:p>
            <a:pPr marL="742950" lvl="1" indent="-285750">
              <a:buFont typeface="Arial" charset="0"/>
              <a:buChar char="•"/>
              <a:defRPr/>
            </a:pPr>
            <a:r>
              <a:rPr lang="en-US" sz="1600" dirty="0">
                <a:solidFill>
                  <a:schemeClr val="tx2">
                    <a:lumMod val="75000"/>
                  </a:schemeClr>
                </a:solidFill>
                <a:latin typeface="Century Gothic" pitchFamily="34" charset="0"/>
              </a:rPr>
              <a:t>Subsequent lines of interaction are open to the U and L to include additional information, such as a missed greeting, but this does not take place. </a:t>
            </a:r>
          </a:p>
        </p:txBody>
      </p:sp>
    </p:spTree>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pPr eaLnBrk="1" fontAlgn="auto" hangingPunct="1">
              <a:spcAft>
                <a:spcPts val="0"/>
              </a:spcAft>
              <a:defRPr/>
            </a:pPr>
            <a:r>
              <a:rPr lang="en-US" sz="3600" dirty="0"/>
              <a:t>Findings “Physics”</a:t>
            </a:r>
          </a:p>
        </p:txBody>
      </p:sp>
      <p:sp>
        <p:nvSpPr>
          <p:cNvPr id="19459" name="Content Placeholder 2"/>
          <p:cNvSpPr>
            <a:spLocks noGrp="1"/>
          </p:cNvSpPr>
          <p:nvPr>
            <p:ph idx="1"/>
          </p:nvPr>
        </p:nvSpPr>
        <p:spPr>
          <a:xfrm>
            <a:off x="457200" y="1676400"/>
            <a:ext cx="8229600" cy="4449763"/>
          </a:xfrm>
        </p:spPr>
        <p:txBody>
          <a:bodyPr/>
          <a:lstStyle/>
          <a:p>
            <a:pPr eaLnBrk="1" hangingPunct="1">
              <a:defRPr/>
            </a:pPr>
            <a:endParaRPr lang="en-US" dirty="0" smtClean="0"/>
          </a:p>
          <a:p>
            <a:pPr eaLnBrk="1" hangingPunct="1">
              <a:defRPr/>
            </a:pPr>
            <a:r>
              <a:rPr lang="en-US" dirty="0" smtClean="0">
                <a:solidFill>
                  <a:schemeClr val="tx2">
                    <a:lumMod val="75000"/>
                  </a:schemeClr>
                </a:solidFill>
              </a:rPr>
              <a:t>Line 5 is the first typed response from the L (line 2 is a script).</a:t>
            </a:r>
          </a:p>
          <a:p>
            <a:pPr lvl="1" eaLnBrk="1" hangingPunct="1">
              <a:defRPr/>
            </a:pPr>
            <a:r>
              <a:rPr lang="en-US" dirty="0" smtClean="0">
                <a:solidFill>
                  <a:schemeClr val="tx2">
                    <a:lumMod val="75000"/>
                  </a:schemeClr>
                </a:solidFill>
              </a:rPr>
              <a:t>The L does show deference toward the U by saying “thank you for holding,” and also by providing an explanation of the wait time, “I was working with another patron.” </a:t>
            </a:r>
          </a:p>
          <a:p>
            <a:pPr eaLnBrk="1" hangingPunct="1">
              <a:defRPr/>
            </a:pPr>
            <a:r>
              <a:rPr lang="en-US" dirty="0" smtClean="0">
                <a:solidFill>
                  <a:schemeClr val="tx2">
                    <a:lumMod val="75000"/>
                  </a:schemeClr>
                </a:solidFill>
              </a:rPr>
              <a:t>The lack of face-work present on behalf of the L is evidenced by the omission of a greeting ritual for the U. </a:t>
            </a:r>
          </a:p>
          <a:p>
            <a:pPr eaLnBrk="1" hangingPunct="1">
              <a:defRPr/>
            </a:pPr>
            <a:r>
              <a:rPr lang="en-US" dirty="0" smtClean="0">
                <a:solidFill>
                  <a:schemeClr val="tx2">
                    <a:lumMod val="75000"/>
                  </a:schemeClr>
                </a:solidFill>
              </a:rPr>
              <a:t>The lack of the greeting ritual initiates a series of face threats that can be seen to hang as a cloud over the interaction to follow (Goffman, 1967).</a:t>
            </a:r>
          </a:p>
        </p:txBody>
      </p:sp>
      <p:graphicFrame>
        <p:nvGraphicFramePr>
          <p:cNvPr id="4" name="Table 3"/>
          <p:cNvGraphicFramePr>
            <a:graphicFrameLocks noGrp="1"/>
          </p:cNvGraphicFramePr>
          <p:nvPr/>
        </p:nvGraphicFramePr>
        <p:xfrm>
          <a:off x="457200" y="990600"/>
          <a:ext cx="8153400" cy="371475"/>
        </p:xfrm>
        <a:graphic>
          <a:graphicData uri="http://schemas.openxmlformats.org/drawingml/2006/table">
            <a:tbl>
              <a:tblPr firstRow="1" bandRow="1">
                <a:tableStyleId>{5C22544A-7EE6-4342-B048-85BDC9FD1C3A}</a:tableStyleId>
              </a:tblPr>
              <a:tblGrid>
                <a:gridCol w="609600"/>
                <a:gridCol w="685800"/>
                <a:gridCol w="6858000"/>
              </a:tblGrid>
              <a:tr h="371475">
                <a:tc>
                  <a:txBody>
                    <a:bodyPr/>
                    <a:lstStyle/>
                    <a:p>
                      <a:r>
                        <a:rPr lang="en-US" sz="1800" dirty="0" smtClean="0">
                          <a:solidFill>
                            <a:schemeClr val="tx2">
                              <a:lumMod val="75000"/>
                            </a:schemeClr>
                          </a:solidFill>
                        </a:rPr>
                        <a:t>5</a:t>
                      </a:r>
                      <a:endParaRPr lang="en-US" sz="1800" dirty="0">
                        <a:solidFill>
                          <a:schemeClr val="tx2">
                            <a:lumMod val="75000"/>
                          </a:schemeClr>
                        </a:solidFill>
                      </a:endParaRPr>
                    </a:p>
                  </a:txBody>
                  <a:tcPr marT="45798" marB="45798">
                    <a:solidFill>
                      <a:schemeClr val="accent1">
                        <a:lumMod val="20000"/>
                        <a:lumOff val="80000"/>
                      </a:schemeClr>
                    </a:solidFill>
                  </a:tcPr>
                </a:tc>
                <a:tc>
                  <a:txBody>
                    <a:bodyPr/>
                    <a:lstStyle/>
                    <a:p>
                      <a:r>
                        <a:rPr lang="en-US" sz="1800" dirty="0" smtClean="0">
                          <a:solidFill>
                            <a:schemeClr val="tx2">
                              <a:lumMod val="75000"/>
                            </a:schemeClr>
                          </a:solidFill>
                        </a:rPr>
                        <a:t>L</a:t>
                      </a:r>
                      <a:endParaRPr lang="en-US" sz="1800" dirty="0">
                        <a:solidFill>
                          <a:schemeClr val="tx2">
                            <a:lumMod val="75000"/>
                          </a:schemeClr>
                        </a:solidFill>
                      </a:endParaRPr>
                    </a:p>
                  </a:txBody>
                  <a:tcPr marT="45798" marB="45798">
                    <a:solidFill>
                      <a:schemeClr val="accent1">
                        <a:lumMod val="20000"/>
                        <a:lumOff val="80000"/>
                      </a:schemeClr>
                    </a:solidFill>
                  </a:tcPr>
                </a:tc>
                <a:tc>
                  <a:txBody>
                    <a:bodyPr/>
                    <a:lstStyle/>
                    <a:p>
                      <a:pPr fontAlgn="t"/>
                      <a:r>
                        <a:rPr lang="en-US" sz="1800" b="1" dirty="0" smtClean="0">
                          <a:solidFill>
                            <a:schemeClr val="tx2">
                              <a:lumMod val="75000"/>
                            </a:schemeClr>
                          </a:solidFill>
                        </a:rPr>
                        <a:t>thank you for holding I was working with another patron.</a:t>
                      </a:r>
                      <a:endParaRPr lang="en-US" sz="1800" dirty="0">
                        <a:solidFill>
                          <a:schemeClr val="tx2">
                            <a:lumMod val="75000"/>
                          </a:schemeClr>
                        </a:solidFill>
                      </a:endParaRPr>
                    </a:p>
                  </a:txBody>
                  <a:tcPr marT="45798" marB="45798">
                    <a:solidFill>
                      <a:schemeClr val="accent1">
                        <a:lumMod val="20000"/>
                        <a:lumOff val="80000"/>
                      </a:schemeClr>
                    </a:solidFill>
                  </a:tcPr>
                </a:tc>
              </a:tr>
            </a:tbl>
          </a:graphicData>
        </a:graphic>
      </p:graphicFrame>
    </p:spTree>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pPr eaLnBrk="1" fontAlgn="auto" hangingPunct="1">
              <a:spcAft>
                <a:spcPts val="0"/>
              </a:spcAft>
              <a:defRPr/>
            </a:pPr>
            <a:r>
              <a:rPr lang="en-US" sz="3600" dirty="0"/>
              <a:t>Findings “Physics”</a:t>
            </a:r>
          </a:p>
        </p:txBody>
      </p:sp>
      <p:sp>
        <p:nvSpPr>
          <p:cNvPr id="20483" name="Content Placeholder 2"/>
          <p:cNvSpPr>
            <a:spLocks noGrp="1"/>
          </p:cNvSpPr>
          <p:nvPr>
            <p:ph idx="1"/>
          </p:nvPr>
        </p:nvSpPr>
        <p:spPr>
          <a:xfrm>
            <a:off x="457200" y="3429000"/>
            <a:ext cx="8458200" cy="3048000"/>
          </a:xfrm>
        </p:spPr>
        <p:txBody>
          <a:bodyPr/>
          <a:lstStyle/>
          <a:p>
            <a:pPr eaLnBrk="1" hangingPunct="1">
              <a:defRPr/>
            </a:pPr>
            <a:r>
              <a:rPr lang="en-US" sz="2000" dirty="0" smtClean="0">
                <a:solidFill>
                  <a:schemeClr val="tx2">
                    <a:lumMod val="75000"/>
                  </a:schemeClr>
                </a:solidFill>
              </a:rPr>
              <a:t>Line 6: In </a:t>
            </a:r>
            <a:r>
              <a:rPr lang="en-US" sz="2000" dirty="0" err="1" smtClean="0">
                <a:solidFill>
                  <a:schemeClr val="tx2">
                    <a:lumMod val="75000"/>
                  </a:schemeClr>
                </a:solidFill>
              </a:rPr>
              <a:t>Goffman’s</a:t>
            </a:r>
            <a:r>
              <a:rPr lang="en-US" sz="2000" dirty="0" smtClean="0">
                <a:solidFill>
                  <a:schemeClr val="tx2">
                    <a:lumMod val="75000"/>
                  </a:schemeClr>
                </a:solidFill>
              </a:rPr>
              <a:t> (1967) terms this question can be interpreted as a direct face threat</a:t>
            </a:r>
          </a:p>
          <a:p>
            <a:pPr lvl="1" eaLnBrk="1" hangingPunct="1">
              <a:defRPr/>
            </a:pPr>
            <a:r>
              <a:rPr lang="en-US" dirty="0" smtClean="0">
                <a:solidFill>
                  <a:schemeClr val="tx2">
                    <a:lumMod val="75000"/>
                  </a:schemeClr>
                </a:solidFill>
              </a:rPr>
              <a:t> the implication being that the U should not be seeking help with “homework, ” and that the U should feel shame at not being able to do his/her own work</a:t>
            </a:r>
          </a:p>
          <a:p>
            <a:pPr eaLnBrk="1" hangingPunct="1">
              <a:defRPr/>
            </a:pPr>
            <a:r>
              <a:rPr lang="en-US" sz="2000" dirty="0" smtClean="0">
                <a:solidFill>
                  <a:schemeClr val="tx2">
                    <a:lumMod val="75000"/>
                  </a:schemeClr>
                </a:solidFill>
              </a:rPr>
              <a:t>Line 7: L types, “I'm not an expert on driving so I really can't answer that”</a:t>
            </a:r>
          </a:p>
          <a:p>
            <a:pPr lvl="1" eaLnBrk="1" hangingPunct="1">
              <a:defRPr/>
            </a:pPr>
            <a:r>
              <a:rPr lang="en-US" dirty="0" smtClean="0">
                <a:solidFill>
                  <a:schemeClr val="tx2">
                    <a:lumMod val="75000"/>
                  </a:schemeClr>
                </a:solidFill>
              </a:rPr>
              <a:t> a disclaimer and acts in the interaction as a type of negative face-work and a form of rebuff and refusal to offer to help find an answer to the Us query</a:t>
            </a:r>
          </a:p>
        </p:txBody>
      </p:sp>
      <p:graphicFrame>
        <p:nvGraphicFramePr>
          <p:cNvPr id="4" name="Content Placeholder 3"/>
          <p:cNvGraphicFramePr>
            <a:graphicFrameLocks/>
          </p:cNvGraphicFramePr>
          <p:nvPr/>
        </p:nvGraphicFramePr>
        <p:xfrm>
          <a:off x="533400" y="838200"/>
          <a:ext cx="8229600" cy="2524125"/>
        </p:xfrm>
        <a:graphic>
          <a:graphicData uri="http://schemas.openxmlformats.org/drawingml/2006/table">
            <a:tbl>
              <a:tblPr firstRow="1" bandRow="1">
                <a:tableStyleId>{5C22544A-7EE6-4342-B048-85BDC9FD1C3A}</a:tableStyleId>
              </a:tblPr>
              <a:tblGrid>
                <a:gridCol w="533400"/>
                <a:gridCol w="762000"/>
                <a:gridCol w="6934200"/>
              </a:tblGrid>
              <a:tr h="182823">
                <a:tc>
                  <a:txBody>
                    <a:bodyPr/>
                    <a:lstStyle/>
                    <a:p>
                      <a:pPr marL="0" marR="0">
                        <a:spcBef>
                          <a:spcPts val="0"/>
                        </a:spcBef>
                        <a:spcAft>
                          <a:spcPts val="0"/>
                        </a:spcAft>
                      </a:pPr>
                      <a:endParaRPr lang="en-US" sz="1200" dirty="0">
                        <a:latin typeface="Times New Roman"/>
                        <a:ea typeface="Times New Roman"/>
                        <a:cs typeface="Times New Roman"/>
                      </a:endParaRPr>
                    </a:p>
                  </a:txBody>
                  <a:tcPr marL="68580" marR="68580" marT="0" marB="0">
                    <a:solidFill>
                      <a:schemeClr val="accent1">
                        <a:lumMod val="20000"/>
                        <a:lumOff val="80000"/>
                      </a:schemeClr>
                    </a:solidFill>
                  </a:tcPr>
                </a:tc>
                <a:tc>
                  <a:txBody>
                    <a:bodyPr/>
                    <a:lstStyle/>
                    <a:p>
                      <a:pPr marL="0" marR="0">
                        <a:spcBef>
                          <a:spcPts val="0"/>
                        </a:spcBef>
                        <a:spcAft>
                          <a:spcPts val="0"/>
                        </a:spcAft>
                      </a:pPr>
                      <a:endParaRPr lang="en-US" sz="1200" dirty="0">
                        <a:latin typeface="Times New Roman"/>
                        <a:ea typeface="Times New Roman"/>
                        <a:cs typeface="Times New Roman"/>
                      </a:endParaRPr>
                    </a:p>
                  </a:txBody>
                  <a:tcPr marL="68580" marR="68580" marT="0" marB="0">
                    <a:solidFill>
                      <a:schemeClr val="accent1">
                        <a:lumMod val="20000"/>
                        <a:lumOff val="80000"/>
                      </a:schemeClr>
                    </a:solidFill>
                  </a:tcPr>
                </a:tc>
                <a:tc>
                  <a:txBody>
                    <a:bodyPr/>
                    <a:lstStyle/>
                    <a:p>
                      <a:pPr marL="0" marR="0">
                        <a:spcBef>
                          <a:spcPts val="0"/>
                        </a:spcBef>
                        <a:spcAft>
                          <a:spcPts val="0"/>
                        </a:spcAft>
                      </a:pPr>
                      <a:endParaRPr lang="en-US" sz="1200" dirty="0">
                        <a:latin typeface="Times New Roman"/>
                        <a:ea typeface="Times New Roman"/>
                        <a:cs typeface="Times New Roman"/>
                      </a:endParaRPr>
                    </a:p>
                  </a:txBody>
                  <a:tcPr marL="68580" marR="68580" marT="0" marB="0">
                    <a:solidFill>
                      <a:schemeClr val="accent1">
                        <a:lumMod val="20000"/>
                        <a:lumOff val="80000"/>
                      </a:schemeClr>
                    </a:solidFill>
                  </a:tcPr>
                </a:tc>
              </a:tr>
              <a:tr h="487528">
                <a:tc>
                  <a:txBody>
                    <a:bodyPr/>
                    <a:lstStyle/>
                    <a:p>
                      <a:pPr marL="0" marR="0">
                        <a:spcBef>
                          <a:spcPts val="0"/>
                        </a:spcBef>
                        <a:spcAft>
                          <a:spcPts val="0"/>
                        </a:spcAft>
                      </a:pPr>
                      <a:r>
                        <a:rPr lang="en-US" sz="1600" dirty="0" smtClean="0">
                          <a:solidFill>
                            <a:schemeClr val="tx2">
                              <a:lumMod val="75000"/>
                            </a:schemeClr>
                          </a:solidFill>
                          <a:latin typeface="Times New Roman"/>
                          <a:ea typeface="Times New Roman"/>
                          <a:cs typeface="Times New Roman"/>
                        </a:rPr>
                        <a:t>6</a:t>
                      </a:r>
                      <a:endParaRPr lang="en-US" sz="1600" dirty="0">
                        <a:solidFill>
                          <a:schemeClr val="tx2">
                            <a:lumMod val="75000"/>
                          </a:schemeClr>
                        </a:solidFill>
                        <a:latin typeface="Times New Roman"/>
                        <a:ea typeface="Times New Roman"/>
                        <a:cs typeface="Times New Roman"/>
                      </a:endParaRP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600" dirty="0" smtClean="0">
                          <a:solidFill>
                            <a:schemeClr val="tx2">
                              <a:lumMod val="75000"/>
                            </a:schemeClr>
                          </a:solidFill>
                          <a:latin typeface="Times New Roman"/>
                          <a:ea typeface="Times New Roman"/>
                          <a:cs typeface="Times New Roman"/>
                        </a:rPr>
                        <a:t>L</a:t>
                      </a:r>
                      <a:endParaRPr lang="en-US" sz="1600" dirty="0">
                        <a:solidFill>
                          <a:schemeClr val="tx2">
                            <a:lumMod val="75000"/>
                          </a:schemeClr>
                        </a:solidFill>
                        <a:latin typeface="Times New Roman"/>
                        <a:ea typeface="Times New Roman"/>
                        <a:cs typeface="Times New Roman"/>
                      </a:endParaRPr>
                    </a:p>
                  </a:txBody>
                  <a:tcPr marL="68580" marR="68580" marT="0" marB="0">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solidFill>
                            <a:schemeClr val="tx2">
                              <a:lumMod val="75000"/>
                            </a:schemeClr>
                          </a:solidFill>
                          <a:latin typeface="Times New Roman"/>
                          <a:ea typeface="Times New Roman"/>
                          <a:cs typeface="Times New Roman"/>
                        </a:rPr>
                        <a:t>Is this a homework question.</a:t>
                      </a:r>
                    </a:p>
                    <a:p>
                      <a:pPr marL="0" marR="0">
                        <a:spcBef>
                          <a:spcPts val="0"/>
                        </a:spcBef>
                        <a:spcAft>
                          <a:spcPts val="0"/>
                        </a:spcAft>
                      </a:pPr>
                      <a:endParaRPr lang="en-US" sz="1600" dirty="0">
                        <a:solidFill>
                          <a:schemeClr val="tx2">
                            <a:lumMod val="75000"/>
                          </a:schemeClr>
                        </a:solidFill>
                        <a:latin typeface="Times New Roman"/>
                        <a:ea typeface="Times New Roman"/>
                        <a:cs typeface="Times New Roman"/>
                      </a:endParaRPr>
                    </a:p>
                  </a:txBody>
                  <a:tcPr marL="68580" marR="68580" marT="0" marB="0">
                    <a:solidFill>
                      <a:schemeClr val="accent1">
                        <a:lumMod val="20000"/>
                        <a:lumOff val="80000"/>
                      </a:schemeClr>
                    </a:solidFill>
                  </a:tcPr>
                </a:tc>
              </a:tr>
              <a:tr h="374160">
                <a:tc>
                  <a:txBody>
                    <a:bodyPr/>
                    <a:lstStyle/>
                    <a:p>
                      <a:pPr marL="0" marR="0">
                        <a:spcBef>
                          <a:spcPts val="0"/>
                        </a:spcBef>
                        <a:spcAft>
                          <a:spcPts val="0"/>
                        </a:spcAft>
                      </a:pPr>
                      <a:r>
                        <a:rPr lang="en-US" sz="1600" dirty="0">
                          <a:solidFill>
                            <a:schemeClr val="tx2">
                              <a:lumMod val="75000"/>
                            </a:schemeClr>
                          </a:solidFill>
                          <a:latin typeface="Times New Roman"/>
                          <a:ea typeface="Times New Roman"/>
                          <a:cs typeface="Times New Roman"/>
                        </a:rPr>
                        <a:t>7</a:t>
                      </a: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600" dirty="0">
                          <a:solidFill>
                            <a:schemeClr val="tx2">
                              <a:lumMod val="75000"/>
                            </a:schemeClr>
                          </a:solidFill>
                          <a:latin typeface="Times New Roman"/>
                          <a:ea typeface="Times New Roman"/>
                          <a:cs typeface="Times New Roman"/>
                        </a:rPr>
                        <a:t>L</a:t>
                      </a: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600" dirty="0">
                          <a:solidFill>
                            <a:schemeClr val="tx2">
                              <a:lumMod val="75000"/>
                            </a:schemeClr>
                          </a:solidFill>
                          <a:latin typeface="Times New Roman"/>
                          <a:ea typeface="Times New Roman"/>
                          <a:cs typeface="Times New Roman"/>
                        </a:rPr>
                        <a:t>I'm not an expert on driving so I really can't answer that.</a:t>
                      </a:r>
                    </a:p>
                  </a:txBody>
                  <a:tcPr marL="68580" marR="68580" marT="0" marB="0">
                    <a:solidFill>
                      <a:schemeClr val="accent1">
                        <a:lumMod val="20000"/>
                        <a:lumOff val="80000"/>
                      </a:schemeClr>
                    </a:solidFill>
                  </a:tcPr>
                </a:tc>
              </a:tr>
              <a:tr h="374160">
                <a:tc>
                  <a:txBody>
                    <a:bodyPr/>
                    <a:lstStyle/>
                    <a:p>
                      <a:pPr marL="0" marR="0">
                        <a:spcBef>
                          <a:spcPts val="0"/>
                        </a:spcBef>
                        <a:spcAft>
                          <a:spcPts val="0"/>
                        </a:spcAft>
                      </a:pPr>
                      <a:r>
                        <a:rPr lang="en-US" sz="1600">
                          <a:solidFill>
                            <a:schemeClr val="tx2">
                              <a:lumMod val="75000"/>
                            </a:schemeClr>
                          </a:solidFill>
                          <a:latin typeface="Times New Roman"/>
                          <a:ea typeface="Times New Roman"/>
                          <a:cs typeface="Times New Roman"/>
                        </a:rPr>
                        <a:t>8</a:t>
                      </a: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600">
                          <a:solidFill>
                            <a:schemeClr val="tx2">
                              <a:lumMod val="75000"/>
                            </a:schemeClr>
                          </a:solidFill>
                          <a:latin typeface="Times New Roman"/>
                          <a:ea typeface="Times New Roman"/>
                          <a:cs typeface="Times New Roman"/>
                        </a:rPr>
                        <a:t>U</a:t>
                      </a: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600">
                          <a:solidFill>
                            <a:schemeClr val="tx2">
                              <a:lumMod val="75000"/>
                            </a:schemeClr>
                          </a:solidFill>
                          <a:latin typeface="Times New Roman"/>
                          <a:ea typeface="Times New Roman"/>
                          <a:cs typeface="Times New Roman"/>
                        </a:rPr>
                        <a:t>can u find a website or something</a:t>
                      </a:r>
                    </a:p>
                  </a:txBody>
                  <a:tcPr marL="68580" marR="68580" marT="0" marB="0">
                    <a:solidFill>
                      <a:schemeClr val="accent1">
                        <a:lumMod val="20000"/>
                        <a:lumOff val="80000"/>
                      </a:schemeClr>
                    </a:solidFill>
                  </a:tcPr>
                </a:tc>
              </a:tr>
              <a:tr h="374160">
                <a:tc>
                  <a:txBody>
                    <a:bodyPr/>
                    <a:lstStyle/>
                    <a:p>
                      <a:pPr marL="0" marR="0">
                        <a:spcBef>
                          <a:spcPts val="0"/>
                        </a:spcBef>
                        <a:spcAft>
                          <a:spcPts val="0"/>
                        </a:spcAft>
                      </a:pPr>
                      <a:r>
                        <a:rPr lang="en-US" sz="1600">
                          <a:solidFill>
                            <a:schemeClr val="tx2">
                              <a:lumMod val="75000"/>
                            </a:schemeClr>
                          </a:solidFill>
                          <a:latin typeface="Times New Roman"/>
                          <a:ea typeface="Times New Roman"/>
                          <a:cs typeface="Times New Roman"/>
                        </a:rPr>
                        <a:t>9</a:t>
                      </a: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600">
                          <a:solidFill>
                            <a:schemeClr val="tx2">
                              <a:lumMod val="75000"/>
                            </a:schemeClr>
                          </a:solidFill>
                          <a:latin typeface="Times New Roman"/>
                          <a:ea typeface="Times New Roman"/>
                          <a:cs typeface="Times New Roman"/>
                        </a:rPr>
                        <a:t>L</a:t>
                      </a: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600" dirty="0">
                          <a:solidFill>
                            <a:schemeClr val="tx2">
                              <a:lumMod val="75000"/>
                            </a:schemeClr>
                          </a:solidFill>
                          <a:latin typeface="Times New Roman"/>
                          <a:ea typeface="Times New Roman"/>
                          <a:cs typeface="Times New Roman"/>
                        </a:rPr>
                        <a:t>I'm not sure what you are asking.</a:t>
                      </a:r>
                    </a:p>
                  </a:txBody>
                  <a:tcPr marL="68580" marR="68580" marT="0" marB="0">
                    <a:solidFill>
                      <a:schemeClr val="accent1">
                        <a:lumMod val="20000"/>
                        <a:lumOff val="80000"/>
                      </a:schemeClr>
                    </a:solidFill>
                  </a:tcPr>
                </a:tc>
              </a:tr>
              <a:tr h="731292">
                <a:tc>
                  <a:txBody>
                    <a:bodyPr/>
                    <a:lstStyle/>
                    <a:p>
                      <a:pPr marL="0" marR="0">
                        <a:spcBef>
                          <a:spcPts val="0"/>
                        </a:spcBef>
                        <a:spcAft>
                          <a:spcPts val="0"/>
                        </a:spcAft>
                      </a:pPr>
                      <a:r>
                        <a:rPr lang="en-US" sz="1600">
                          <a:solidFill>
                            <a:schemeClr val="tx2">
                              <a:lumMod val="75000"/>
                            </a:schemeClr>
                          </a:solidFill>
                          <a:latin typeface="Times New Roman"/>
                          <a:ea typeface="Times New Roman"/>
                          <a:cs typeface="Times New Roman"/>
                        </a:rPr>
                        <a:t>10</a:t>
                      </a: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600">
                          <a:solidFill>
                            <a:schemeClr val="tx2">
                              <a:lumMod val="75000"/>
                            </a:schemeClr>
                          </a:solidFill>
                          <a:latin typeface="Times New Roman"/>
                          <a:ea typeface="Times New Roman"/>
                          <a:cs typeface="Times New Roman"/>
                        </a:rPr>
                        <a:t>U</a:t>
                      </a: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600" dirty="0">
                          <a:solidFill>
                            <a:schemeClr val="tx2">
                              <a:lumMod val="75000"/>
                            </a:schemeClr>
                          </a:solidFill>
                          <a:latin typeface="Times New Roman"/>
                          <a:ea typeface="Times New Roman"/>
                          <a:cs typeface="Times New Roman"/>
                        </a:rPr>
                        <a:t>when you drive forward in a bumper car at high speed and then you slam into the car in front of you, you find yourself thrown forward in your car. Which way is car accelerating?</a:t>
                      </a:r>
                    </a:p>
                  </a:txBody>
                  <a:tcPr marL="68580" marR="68580" marT="0" marB="0">
                    <a:solidFill>
                      <a:schemeClr val="accent1">
                        <a:lumMod val="20000"/>
                        <a:lumOff val="80000"/>
                      </a:schemeClr>
                    </a:solidFill>
                  </a:tcPr>
                </a:tc>
              </a:tr>
            </a:tbl>
          </a:graphicData>
        </a:graphic>
      </p:graphicFrame>
    </p:spTree>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pPr eaLnBrk="1" fontAlgn="auto" hangingPunct="1">
              <a:spcAft>
                <a:spcPts val="0"/>
              </a:spcAft>
              <a:defRPr/>
            </a:pPr>
            <a:r>
              <a:rPr lang="en-US" sz="3600" dirty="0"/>
              <a:t>Findings “Physics”</a:t>
            </a:r>
          </a:p>
        </p:txBody>
      </p:sp>
      <p:sp>
        <p:nvSpPr>
          <p:cNvPr id="21507" name="Content Placeholder 2"/>
          <p:cNvSpPr>
            <a:spLocks noGrp="1"/>
          </p:cNvSpPr>
          <p:nvPr>
            <p:ph idx="1"/>
          </p:nvPr>
        </p:nvSpPr>
        <p:spPr>
          <a:xfrm>
            <a:off x="457200" y="3657600"/>
            <a:ext cx="8229600" cy="2667000"/>
          </a:xfrm>
        </p:spPr>
        <p:txBody>
          <a:bodyPr/>
          <a:lstStyle/>
          <a:p>
            <a:pPr eaLnBrk="1" hangingPunct="1">
              <a:defRPr/>
            </a:pPr>
            <a:r>
              <a:rPr lang="en-US" sz="1800" dirty="0" smtClean="0">
                <a:solidFill>
                  <a:schemeClr val="tx2">
                    <a:lumMod val="75000"/>
                  </a:schemeClr>
                </a:solidFill>
              </a:rPr>
              <a:t>Line 13:  L inquires to the U as to whether the question for homework and what the subject is.  </a:t>
            </a:r>
          </a:p>
          <a:p>
            <a:pPr lvl="1" eaLnBrk="1" hangingPunct="1">
              <a:defRPr/>
            </a:pPr>
            <a:r>
              <a:rPr lang="en-US" dirty="0" smtClean="0">
                <a:solidFill>
                  <a:schemeClr val="tx2">
                    <a:lumMod val="75000"/>
                  </a:schemeClr>
                </a:solidFill>
              </a:rPr>
              <a:t>This line indicates that the L is not fully engaged and is demonstrating a lack of attention since the first line of the transcript offers the subject of the question.  </a:t>
            </a:r>
          </a:p>
          <a:p>
            <a:pPr eaLnBrk="1" hangingPunct="1">
              <a:defRPr/>
            </a:pPr>
            <a:r>
              <a:rPr lang="en-US" sz="1800" dirty="0" smtClean="0">
                <a:solidFill>
                  <a:schemeClr val="tx2">
                    <a:lumMod val="75000"/>
                  </a:schemeClr>
                </a:solidFill>
              </a:rPr>
              <a:t>Line 14: L comes back a second time with a disclaimer</a:t>
            </a:r>
          </a:p>
          <a:p>
            <a:pPr lvl="1" eaLnBrk="1" hangingPunct="1">
              <a:defRPr/>
            </a:pPr>
            <a:r>
              <a:rPr lang="en-US" dirty="0" smtClean="0">
                <a:solidFill>
                  <a:schemeClr val="tx2">
                    <a:lumMod val="75000"/>
                  </a:schemeClr>
                </a:solidFill>
              </a:rPr>
              <a:t>This is an attempt to push the U away.  </a:t>
            </a:r>
          </a:p>
          <a:p>
            <a:pPr eaLnBrk="1" hangingPunct="1">
              <a:defRPr/>
            </a:pPr>
            <a:r>
              <a:rPr lang="en-US" sz="1800" dirty="0" smtClean="0">
                <a:solidFill>
                  <a:schemeClr val="tx2">
                    <a:lumMod val="75000"/>
                  </a:schemeClr>
                </a:solidFill>
              </a:rPr>
              <a:t>Line 15: U acknowledges the L’s unwillingness or inability to help and requests “another librarian.” </a:t>
            </a:r>
          </a:p>
        </p:txBody>
      </p:sp>
      <p:graphicFrame>
        <p:nvGraphicFramePr>
          <p:cNvPr id="4" name="Content Placeholder 3"/>
          <p:cNvGraphicFramePr>
            <a:graphicFrameLocks/>
          </p:cNvGraphicFramePr>
          <p:nvPr/>
        </p:nvGraphicFramePr>
        <p:xfrm>
          <a:off x="533400" y="914400"/>
          <a:ext cx="8229600" cy="2581275"/>
        </p:xfrm>
        <a:graphic>
          <a:graphicData uri="http://schemas.openxmlformats.org/drawingml/2006/table">
            <a:tbl>
              <a:tblPr firstRow="1" bandRow="1">
                <a:tableStyleId>{5C22544A-7EE6-4342-B048-85BDC9FD1C3A}</a:tableStyleId>
              </a:tblPr>
              <a:tblGrid>
                <a:gridCol w="533400"/>
                <a:gridCol w="762000"/>
                <a:gridCol w="6934200"/>
              </a:tblGrid>
              <a:tr h="370931">
                <a:tc>
                  <a:txBody>
                    <a:bodyPr/>
                    <a:lstStyle/>
                    <a:p>
                      <a:pPr marL="0" marR="0">
                        <a:spcBef>
                          <a:spcPts val="0"/>
                        </a:spcBef>
                        <a:spcAft>
                          <a:spcPts val="0"/>
                        </a:spcAft>
                      </a:pPr>
                      <a:r>
                        <a:rPr lang="en-US" sz="1800" b="0">
                          <a:solidFill>
                            <a:schemeClr val="tx2">
                              <a:lumMod val="75000"/>
                            </a:schemeClr>
                          </a:solidFill>
                          <a:latin typeface="Times New Roman"/>
                          <a:ea typeface="Times New Roman"/>
                          <a:cs typeface="Times New Roman"/>
                        </a:rPr>
                        <a:t>13</a:t>
                      </a: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800" b="0">
                          <a:solidFill>
                            <a:schemeClr val="tx2">
                              <a:lumMod val="75000"/>
                            </a:schemeClr>
                          </a:solidFill>
                          <a:latin typeface="Times New Roman"/>
                          <a:ea typeface="Times New Roman"/>
                          <a:cs typeface="Times New Roman"/>
                        </a:rPr>
                        <a:t>L</a:t>
                      </a: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800" b="0">
                          <a:solidFill>
                            <a:schemeClr val="tx2">
                              <a:lumMod val="75000"/>
                            </a:schemeClr>
                          </a:solidFill>
                          <a:latin typeface="Times New Roman"/>
                          <a:ea typeface="Times New Roman"/>
                          <a:cs typeface="Times New Roman"/>
                        </a:rPr>
                        <a:t>Is this a homework a homework assignment. what subject is it.</a:t>
                      </a:r>
                    </a:p>
                  </a:txBody>
                  <a:tcPr marL="68580" marR="68580" marT="0" marB="0">
                    <a:solidFill>
                      <a:schemeClr val="accent1">
                        <a:lumMod val="20000"/>
                        <a:lumOff val="80000"/>
                      </a:schemeClr>
                    </a:solidFill>
                  </a:tcPr>
                </a:tc>
              </a:tr>
              <a:tr h="370931">
                <a:tc>
                  <a:txBody>
                    <a:bodyPr/>
                    <a:lstStyle/>
                    <a:p>
                      <a:pPr marL="0" marR="0">
                        <a:spcBef>
                          <a:spcPts val="0"/>
                        </a:spcBef>
                        <a:spcAft>
                          <a:spcPts val="0"/>
                        </a:spcAft>
                      </a:pPr>
                      <a:r>
                        <a:rPr lang="en-US" sz="1800" b="0">
                          <a:solidFill>
                            <a:schemeClr val="tx2">
                              <a:lumMod val="75000"/>
                            </a:schemeClr>
                          </a:solidFill>
                          <a:latin typeface="Times New Roman"/>
                          <a:ea typeface="Times New Roman"/>
                          <a:cs typeface="Times New Roman"/>
                        </a:rPr>
                        <a:t>14</a:t>
                      </a: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800" b="0">
                          <a:solidFill>
                            <a:schemeClr val="tx2">
                              <a:lumMod val="75000"/>
                            </a:schemeClr>
                          </a:solidFill>
                          <a:latin typeface="Times New Roman"/>
                          <a:ea typeface="Times New Roman"/>
                          <a:cs typeface="Times New Roman"/>
                        </a:rPr>
                        <a:t>L</a:t>
                      </a: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800" b="0">
                          <a:solidFill>
                            <a:schemeClr val="tx2">
                              <a:lumMod val="75000"/>
                            </a:schemeClr>
                          </a:solidFill>
                          <a:latin typeface="Times New Roman"/>
                          <a:ea typeface="Times New Roman"/>
                          <a:cs typeface="Times New Roman"/>
                        </a:rPr>
                        <a:t>I really don't understand how I can answer that for you.</a:t>
                      </a:r>
                    </a:p>
                  </a:txBody>
                  <a:tcPr marL="68580" marR="68580" marT="0" marB="0">
                    <a:solidFill>
                      <a:schemeClr val="accent1">
                        <a:lumMod val="20000"/>
                        <a:lumOff val="80000"/>
                      </a:schemeClr>
                    </a:solidFill>
                  </a:tcPr>
                </a:tc>
              </a:tr>
              <a:tr h="370931">
                <a:tc>
                  <a:txBody>
                    <a:bodyPr/>
                    <a:lstStyle/>
                    <a:p>
                      <a:pPr marL="0" marR="0">
                        <a:spcBef>
                          <a:spcPts val="0"/>
                        </a:spcBef>
                        <a:spcAft>
                          <a:spcPts val="0"/>
                        </a:spcAft>
                      </a:pPr>
                      <a:r>
                        <a:rPr lang="en-US" sz="1800" b="0">
                          <a:solidFill>
                            <a:schemeClr val="tx2">
                              <a:lumMod val="75000"/>
                            </a:schemeClr>
                          </a:solidFill>
                          <a:latin typeface="Times New Roman"/>
                          <a:ea typeface="Times New Roman"/>
                          <a:cs typeface="Times New Roman"/>
                        </a:rPr>
                        <a:t>15</a:t>
                      </a: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800" b="0">
                          <a:solidFill>
                            <a:schemeClr val="tx2">
                              <a:lumMod val="75000"/>
                            </a:schemeClr>
                          </a:solidFill>
                          <a:latin typeface="Times New Roman"/>
                          <a:ea typeface="Times New Roman"/>
                          <a:cs typeface="Times New Roman"/>
                        </a:rPr>
                        <a:t>U</a:t>
                      </a: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800" b="0">
                          <a:solidFill>
                            <a:schemeClr val="tx2">
                              <a:lumMod val="75000"/>
                            </a:schemeClr>
                          </a:solidFill>
                          <a:latin typeface="Times New Roman"/>
                          <a:ea typeface="Times New Roman"/>
                          <a:cs typeface="Times New Roman"/>
                        </a:rPr>
                        <a:t>can i hav another librarian</a:t>
                      </a:r>
                    </a:p>
                  </a:txBody>
                  <a:tcPr marL="68580" marR="68580" marT="0" marB="0">
                    <a:solidFill>
                      <a:schemeClr val="accent1">
                        <a:lumMod val="20000"/>
                        <a:lumOff val="80000"/>
                      </a:schemeClr>
                    </a:solidFill>
                  </a:tcPr>
                </a:tc>
              </a:tr>
              <a:tr h="548775">
                <a:tc>
                  <a:txBody>
                    <a:bodyPr/>
                    <a:lstStyle/>
                    <a:p>
                      <a:pPr marL="0" marR="0">
                        <a:spcBef>
                          <a:spcPts val="0"/>
                        </a:spcBef>
                        <a:spcAft>
                          <a:spcPts val="0"/>
                        </a:spcAft>
                      </a:pPr>
                      <a:r>
                        <a:rPr lang="en-US" sz="1800" b="0" dirty="0">
                          <a:solidFill>
                            <a:schemeClr val="tx2">
                              <a:lumMod val="75000"/>
                            </a:schemeClr>
                          </a:solidFill>
                          <a:latin typeface="Times New Roman"/>
                          <a:ea typeface="Times New Roman"/>
                          <a:cs typeface="Times New Roman"/>
                        </a:rPr>
                        <a:t>16</a:t>
                      </a: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800" b="0">
                          <a:solidFill>
                            <a:schemeClr val="tx2">
                              <a:lumMod val="75000"/>
                            </a:schemeClr>
                          </a:solidFill>
                          <a:latin typeface="Times New Roman"/>
                          <a:ea typeface="Times New Roman"/>
                          <a:cs typeface="Times New Roman"/>
                        </a:rPr>
                        <a:t>L</a:t>
                      </a: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800" b="0">
                          <a:solidFill>
                            <a:schemeClr val="tx2">
                              <a:lumMod val="75000"/>
                            </a:schemeClr>
                          </a:solidFill>
                          <a:latin typeface="Times New Roman"/>
                          <a:ea typeface="Times New Roman"/>
                          <a:cs typeface="Times New Roman"/>
                        </a:rPr>
                        <a:t>The information you gave you me does not help me find any resources to help you.</a:t>
                      </a:r>
                    </a:p>
                  </a:txBody>
                  <a:tcPr marL="68580" marR="68580" marT="0" marB="0">
                    <a:solidFill>
                      <a:schemeClr val="accent1">
                        <a:lumMod val="20000"/>
                        <a:lumOff val="80000"/>
                      </a:schemeClr>
                    </a:solidFill>
                  </a:tcPr>
                </a:tc>
              </a:tr>
              <a:tr h="548775">
                <a:tc>
                  <a:txBody>
                    <a:bodyPr/>
                    <a:lstStyle/>
                    <a:p>
                      <a:pPr marL="0" marR="0">
                        <a:spcBef>
                          <a:spcPts val="0"/>
                        </a:spcBef>
                        <a:spcAft>
                          <a:spcPts val="0"/>
                        </a:spcAft>
                      </a:pPr>
                      <a:r>
                        <a:rPr lang="en-US" sz="1800" b="0">
                          <a:solidFill>
                            <a:schemeClr val="tx2">
                              <a:lumMod val="75000"/>
                            </a:schemeClr>
                          </a:solidFill>
                          <a:latin typeface="Times New Roman"/>
                          <a:ea typeface="Times New Roman"/>
                          <a:cs typeface="Times New Roman"/>
                        </a:rPr>
                        <a:t>17</a:t>
                      </a: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800" b="0">
                          <a:solidFill>
                            <a:schemeClr val="tx2">
                              <a:lumMod val="75000"/>
                            </a:schemeClr>
                          </a:solidFill>
                          <a:latin typeface="Times New Roman"/>
                          <a:ea typeface="Times New Roman"/>
                          <a:cs typeface="Times New Roman"/>
                        </a:rPr>
                        <a:t>L</a:t>
                      </a: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800" b="0">
                          <a:solidFill>
                            <a:schemeClr val="tx2">
                              <a:lumMod val="75000"/>
                            </a:schemeClr>
                          </a:solidFill>
                          <a:latin typeface="Times New Roman"/>
                          <a:ea typeface="Times New Roman"/>
                          <a:cs typeface="Times New Roman"/>
                        </a:rPr>
                        <a:t>What do you mean by which way is your car accerlaerating. Are you sure thats what your assignment asks.</a:t>
                      </a:r>
                    </a:p>
                  </a:txBody>
                  <a:tcPr marL="68580" marR="68580" marT="0" marB="0">
                    <a:solidFill>
                      <a:schemeClr val="accent1">
                        <a:lumMod val="20000"/>
                        <a:lumOff val="80000"/>
                      </a:schemeClr>
                    </a:solidFill>
                  </a:tcPr>
                </a:tc>
              </a:tr>
              <a:tr h="370931">
                <a:tc>
                  <a:txBody>
                    <a:bodyPr/>
                    <a:lstStyle/>
                    <a:p>
                      <a:pPr marL="0" marR="0">
                        <a:spcBef>
                          <a:spcPts val="0"/>
                        </a:spcBef>
                        <a:spcAft>
                          <a:spcPts val="0"/>
                        </a:spcAft>
                      </a:pPr>
                      <a:r>
                        <a:rPr lang="en-US" sz="1800" b="0">
                          <a:solidFill>
                            <a:schemeClr val="tx2">
                              <a:lumMod val="75000"/>
                            </a:schemeClr>
                          </a:solidFill>
                          <a:latin typeface="Times New Roman"/>
                          <a:ea typeface="Times New Roman"/>
                          <a:cs typeface="Times New Roman"/>
                        </a:rPr>
                        <a:t>18</a:t>
                      </a: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800" b="0">
                          <a:solidFill>
                            <a:schemeClr val="tx2">
                              <a:lumMod val="75000"/>
                            </a:schemeClr>
                          </a:solidFill>
                          <a:latin typeface="Times New Roman"/>
                          <a:ea typeface="Times New Roman"/>
                          <a:cs typeface="Times New Roman"/>
                        </a:rPr>
                        <a:t>U</a:t>
                      </a: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800" b="0" dirty="0">
                          <a:solidFill>
                            <a:schemeClr val="tx2">
                              <a:lumMod val="75000"/>
                            </a:schemeClr>
                          </a:solidFill>
                          <a:latin typeface="Times New Roman"/>
                          <a:ea typeface="Times New Roman"/>
                          <a:cs typeface="Times New Roman"/>
                        </a:rPr>
                        <a:t>Yes</a:t>
                      </a:r>
                    </a:p>
                  </a:txBody>
                  <a:tcPr marL="68580" marR="68580" marT="0" marB="0">
                    <a:solidFill>
                      <a:schemeClr val="accent1">
                        <a:lumMod val="20000"/>
                        <a:lumOff val="80000"/>
                      </a:schemeClr>
                    </a:solidFill>
                  </a:tcPr>
                </a:tc>
              </a:tr>
            </a:tbl>
          </a:graphicData>
        </a:graphic>
      </p:graphicFrame>
    </p:spTree>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pPr eaLnBrk="1" fontAlgn="auto" hangingPunct="1">
              <a:spcAft>
                <a:spcPts val="0"/>
              </a:spcAft>
              <a:defRPr/>
            </a:pPr>
            <a:r>
              <a:rPr lang="en-US" sz="3600" dirty="0"/>
              <a:t>Findings “Physics”</a:t>
            </a:r>
          </a:p>
        </p:txBody>
      </p:sp>
      <p:sp>
        <p:nvSpPr>
          <p:cNvPr id="22531" name="Content Placeholder 2"/>
          <p:cNvSpPr>
            <a:spLocks noGrp="1"/>
          </p:cNvSpPr>
          <p:nvPr>
            <p:ph idx="1"/>
          </p:nvPr>
        </p:nvSpPr>
        <p:spPr>
          <a:xfrm>
            <a:off x="457200" y="2514600"/>
            <a:ext cx="8229600" cy="3611563"/>
          </a:xfrm>
        </p:spPr>
        <p:txBody>
          <a:bodyPr/>
          <a:lstStyle/>
          <a:p>
            <a:pPr eaLnBrk="1" hangingPunct="1">
              <a:defRPr/>
            </a:pPr>
            <a:r>
              <a:rPr lang="en-US" sz="2000" dirty="0" smtClean="0">
                <a:solidFill>
                  <a:schemeClr val="tx2">
                    <a:lumMod val="75000"/>
                  </a:schemeClr>
                </a:solidFill>
              </a:rPr>
              <a:t>Line 17: L continues with more questions to the U, “Are you sure that’s what your assignment asks” </a:t>
            </a:r>
          </a:p>
          <a:p>
            <a:pPr lvl="1" eaLnBrk="1" hangingPunct="1">
              <a:defRPr/>
            </a:pPr>
            <a:r>
              <a:rPr lang="en-US" sz="1800" dirty="0" smtClean="0">
                <a:solidFill>
                  <a:schemeClr val="tx2">
                    <a:lumMod val="75000"/>
                  </a:schemeClr>
                </a:solidFill>
              </a:rPr>
              <a:t>This question to the user’s interpretation of the assignment and the tone of which can be taken to be condescension</a:t>
            </a:r>
          </a:p>
          <a:p>
            <a:pPr eaLnBrk="1" hangingPunct="1">
              <a:defRPr/>
            </a:pPr>
            <a:endParaRPr lang="en-US" sz="2000" dirty="0" smtClean="0">
              <a:solidFill>
                <a:schemeClr val="tx2">
                  <a:lumMod val="75000"/>
                </a:schemeClr>
              </a:solidFill>
            </a:endParaRPr>
          </a:p>
          <a:p>
            <a:pPr eaLnBrk="1" hangingPunct="1">
              <a:defRPr/>
            </a:pPr>
            <a:r>
              <a:rPr lang="en-US" sz="2000" dirty="0" smtClean="0">
                <a:solidFill>
                  <a:schemeClr val="tx2">
                    <a:lumMod val="75000"/>
                  </a:schemeClr>
                </a:solidFill>
              </a:rPr>
              <a:t>Overall, a lack of face-work is evidenced on both the part of the librarian and the user</a:t>
            </a:r>
          </a:p>
          <a:p>
            <a:pPr lvl="1" eaLnBrk="1" hangingPunct="1">
              <a:defRPr/>
            </a:pPr>
            <a:r>
              <a:rPr lang="en-US" sz="1800" dirty="0" smtClean="0">
                <a:solidFill>
                  <a:schemeClr val="tx2">
                    <a:lumMod val="75000"/>
                  </a:schemeClr>
                </a:solidFill>
              </a:rPr>
              <a:t>Face-saving techniques are not utilized</a:t>
            </a:r>
          </a:p>
          <a:p>
            <a:pPr lvl="2" eaLnBrk="1" hangingPunct="1">
              <a:defRPr/>
            </a:pPr>
            <a:r>
              <a:rPr lang="en-US" sz="1800" dirty="0" smtClean="0">
                <a:solidFill>
                  <a:schemeClr val="tx2">
                    <a:lumMod val="75000"/>
                  </a:schemeClr>
                </a:solidFill>
              </a:rPr>
              <a:t>Apologies are not present</a:t>
            </a:r>
          </a:p>
        </p:txBody>
      </p:sp>
      <p:graphicFrame>
        <p:nvGraphicFramePr>
          <p:cNvPr id="4" name="Content Placeholder 3"/>
          <p:cNvGraphicFramePr>
            <a:graphicFrameLocks/>
          </p:cNvGraphicFramePr>
          <p:nvPr/>
        </p:nvGraphicFramePr>
        <p:xfrm>
          <a:off x="533400" y="914400"/>
          <a:ext cx="8229600" cy="1468438"/>
        </p:xfrm>
        <a:graphic>
          <a:graphicData uri="http://schemas.openxmlformats.org/drawingml/2006/table">
            <a:tbl>
              <a:tblPr firstRow="1" bandRow="1">
                <a:tableStyleId>{5C22544A-7EE6-4342-B048-85BDC9FD1C3A}</a:tableStyleId>
              </a:tblPr>
              <a:tblGrid>
                <a:gridCol w="533400"/>
                <a:gridCol w="762000"/>
                <a:gridCol w="6934200"/>
              </a:tblGrid>
              <a:tr h="548759">
                <a:tc>
                  <a:txBody>
                    <a:bodyPr/>
                    <a:lstStyle/>
                    <a:p>
                      <a:pPr marL="0" marR="0">
                        <a:spcBef>
                          <a:spcPts val="0"/>
                        </a:spcBef>
                        <a:spcAft>
                          <a:spcPts val="0"/>
                        </a:spcAft>
                      </a:pPr>
                      <a:r>
                        <a:rPr lang="en-US" sz="1800" b="0">
                          <a:solidFill>
                            <a:schemeClr val="tx2">
                              <a:lumMod val="75000"/>
                            </a:schemeClr>
                          </a:solidFill>
                          <a:latin typeface="Times New Roman"/>
                          <a:ea typeface="Times New Roman"/>
                          <a:cs typeface="Times New Roman"/>
                        </a:rPr>
                        <a:t>16</a:t>
                      </a: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800" b="0">
                          <a:solidFill>
                            <a:schemeClr val="tx2">
                              <a:lumMod val="75000"/>
                            </a:schemeClr>
                          </a:solidFill>
                          <a:latin typeface="Times New Roman"/>
                          <a:ea typeface="Times New Roman"/>
                          <a:cs typeface="Times New Roman"/>
                        </a:rPr>
                        <a:t>L</a:t>
                      </a: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800" b="0">
                          <a:solidFill>
                            <a:schemeClr val="tx2">
                              <a:lumMod val="75000"/>
                            </a:schemeClr>
                          </a:solidFill>
                          <a:latin typeface="Times New Roman"/>
                          <a:ea typeface="Times New Roman"/>
                          <a:cs typeface="Times New Roman"/>
                        </a:rPr>
                        <a:t>The information you gave you me does not help me find any resources to help you.</a:t>
                      </a:r>
                    </a:p>
                  </a:txBody>
                  <a:tcPr marL="68580" marR="68580" marT="0" marB="0">
                    <a:solidFill>
                      <a:schemeClr val="accent1">
                        <a:lumMod val="20000"/>
                        <a:lumOff val="80000"/>
                      </a:schemeClr>
                    </a:solidFill>
                  </a:tcPr>
                </a:tc>
              </a:tr>
              <a:tr h="548759">
                <a:tc>
                  <a:txBody>
                    <a:bodyPr/>
                    <a:lstStyle/>
                    <a:p>
                      <a:pPr marL="0" marR="0">
                        <a:spcBef>
                          <a:spcPts val="0"/>
                        </a:spcBef>
                        <a:spcAft>
                          <a:spcPts val="0"/>
                        </a:spcAft>
                      </a:pPr>
                      <a:r>
                        <a:rPr lang="en-US" sz="1800" b="0">
                          <a:solidFill>
                            <a:schemeClr val="tx2">
                              <a:lumMod val="75000"/>
                            </a:schemeClr>
                          </a:solidFill>
                          <a:latin typeface="Times New Roman"/>
                          <a:ea typeface="Times New Roman"/>
                          <a:cs typeface="Times New Roman"/>
                        </a:rPr>
                        <a:t>17</a:t>
                      </a: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800" b="0">
                          <a:solidFill>
                            <a:schemeClr val="tx2">
                              <a:lumMod val="75000"/>
                            </a:schemeClr>
                          </a:solidFill>
                          <a:latin typeface="Times New Roman"/>
                          <a:ea typeface="Times New Roman"/>
                          <a:cs typeface="Times New Roman"/>
                        </a:rPr>
                        <a:t>L</a:t>
                      </a: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800" b="0">
                          <a:solidFill>
                            <a:schemeClr val="tx2">
                              <a:lumMod val="75000"/>
                            </a:schemeClr>
                          </a:solidFill>
                          <a:latin typeface="Times New Roman"/>
                          <a:ea typeface="Times New Roman"/>
                          <a:cs typeface="Times New Roman"/>
                        </a:rPr>
                        <a:t>What do you mean by which way is your car accerlaerating. Are you sure thats what your assignment asks.</a:t>
                      </a:r>
                    </a:p>
                  </a:txBody>
                  <a:tcPr marL="68580" marR="68580" marT="0" marB="0">
                    <a:solidFill>
                      <a:schemeClr val="accent1">
                        <a:lumMod val="20000"/>
                        <a:lumOff val="80000"/>
                      </a:schemeClr>
                    </a:solidFill>
                  </a:tcPr>
                </a:tc>
              </a:tr>
              <a:tr h="370920">
                <a:tc>
                  <a:txBody>
                    <a:bodyPr/>
                    <a:lstStyle/>
                    <a:p>
                      <a:pPr marL="0" marR="0">
                        <a:spcBef>
                          <a:spcPts val="0"/>
                        </a:spcBef>
                        <a:spcAft>
                          <a:spcPts val="0"/>
                        </a:spcAft>
                      </a:pPr>
                      <a:r>
                        <a:rPr lang="en-US" sz="1800" b="0">
                          <a:solidFill>
                            <a:schemeClr val="tx2">
                              <a:lumMod val="75000"/>
                            </a:schemeClr>
                          </a:solidFill>
                          <a:latin typeface="Times New Roman"/>
                          <a:ea typeface="Times New Roman"/>
                          <a:cs typeface="Times New Roman"/>
                        </a:rPr>
                        <a:t>18</a:t>
                      </a: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800" b="0">
                          <a:solidFill>
                            <a:schemeClr val="tx2">
                              <a:lumMod val="75000"/>
                            </a:schemeClr>
                          </a:solidFill>
                          <a:latin typeface="Times New Roman"/>
                          <a:ea typeface="Times New Roman"/>
                          <a:cs typeface="Times New Roman"/>
                        </a:rPr>
                        <a:t>U</a:t>
                      </a: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800" b="0" dirty="0">
                          <a:solidFill>
                            <a:schemeClr val="tx2">
                              <a:lumMod val="75000"/>
                            </a:schemeClr>
                          </a:solidFill>
                          <a:latin typeface="Times New Roman"/>
                          <a:ea typeface="Times New Roman"/>
                          <a:cs typeface="Times New Roman"/>
                        </a:rPr>
                        <a:t>Yes</a:t>
                      </a:r>
                    </a:p>
                  </a:txBody>
                  <a:tcPr marL="68580" marR="68580" marT="0" marB="0">
                    <a:solidFill>
                      <a:schemeClr val="accent1">
                        <a:lumMod val="20000"/>
                        <a:lumOff val="80000"/>
                      </a:schemeClr>
                    </a:solidFill>
                  </a:tcPr>
                </a:tc>
              </a:tr>
            </a:tbl>
          </a:graphicData>
        </a:graphic>
      </p:graphicFrame>
    </p:spTree>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pPr eaLnBrk="1" fontAlgn="auto" hangingPunct="1">
              <a:spcAft>
                <a:spcPts val="0"/>
              </a:spcAft>
              <a:defRPr/>
            </a:pPr>
            <a:r>
              <a:rPr lang="en-US" sz="3600" dirty="0"/>
              <a:t>Findings “Physics”</a:t>
            </a:r>
          </a:p>
        </p:txBody>
      </p:sp>
      <p:sp>
        <p:nvSpPr>
          <p:cNvPr id="23555" name="Content Placeholder 2"/>
          <p:cNvSpPr>
            <a:spLocks noGrp="1"/>
          </p:cNvSpPr>
          <p:nvPr>
            <p:ph idx="1"/>
          </p:nvPr>
        </p:nvSpPr>
        <p:spPr>
          <a:xfrm>
            <a:off x="457200" y="2971800"/>
            <a:ext cx="8229600" cy="3581400"/>
          </a:xfrm>
        </p:spPr>
        <p:txBody>
          <a:bodyPr/>
          <a:lstStyle/>
          <a:p>
            <a:pPr eaLnBrk="1" hangingPunct="1">
              <a:defRPr/>
            </a:pPr>
            <a:r>
              <a:rPr lang="en-US" sz="1800" dirty="0" smtClean="0">
                <a:solidFill>
                  <a:schemeClr val="tx2">
                    <a:lumMod val="75000"/>
                  </a:schemeClr>
                </a:solidFill>
              </a:rPr>
              <a:t>Line 19: L demonstrates a lack of attention to the interaction by asking for the subject of the question once more.  </a:t>
            </a:r>
          </a:p>
          <a:p>
            <a:pPr eaLnBrk="1" hangingPunct="1">
              <a:defRPr/>
            </a:pPr>
            <a:r>
              <a:rPr lang="en-US" sz="1800" dirty="0" smtClean="0">
                <a:solidFill>
                  <a:schemeClr val="tx2">
                    <a:lumMod val="75000"/>
                  </a:schemeClr>
                </a:solidFill>
              </a:rPr>
              <a:t>Line 21: L agrees to help the U and pushes a page to the U and in line 23. </a:t>
            </a:r>
          </a:p>
          <a:p>
            <a:pPr eaLnBrk="1" hangingPunct="1">
              <a:defRPr/>
            </a:pPr>
            <a:r>
              <a:rPr lang="en-US" sz="1800" dirty="0" smtClean="0">
                <a:solidFill>
                  <a:schemeClr val="tx2">
                    <a:lumMod val="75000"/>
                  </a:schemeClr>
                </a:solidFill>
              </a:rPr>
              <a:t>The initial request is not observed by the L, which leads to the librarian issuing a face threat to the U to reissue the initial query. </a:t>
            </a:r>
          </a:p>
          <a:p>
            <a:pPr lvl="1" eaLnBrk="1" hangingPunct="1">
              <a:defRPr/>
            </a:pPr>
            <a:r>
              <a:rPr lang="en-US" dirty="0" smtClean="0">
                <a:solidFill>
                  <a:schemeClr val="tx2">
                    <a:lumMod val="75000"/>
                  </a:schemeClr>
                </a:solidFill>
              </a:rPr>
              <a:t>This shows that the L may not be taking the question or U seriously or perhaps not devoting time to the U, which acts to diminish the importance of the U’s query</a:t>
            </a:r>
          </a:p>
          <a:p>
            <a:pPr lvl="1" eaLnBrk="1" hangingPunct="1">
              <a:defRPr/>
            </a:pPr>
            <a:r>
              <a:rPr lang="en-US" dirty="0" smtClean="0">
                <a:solidFill>
                  <a:schemeClr val="tx2">
                    <a:lumMod val="75000"/>
                  </a:schemeClr>
                </a:solidFill>
              </a:rPr>
              <a:t>In turn functions as a lack of concern for the U’s face. Furthermore, this particular line issued by the L diminishes his/her face in interaction by showing that the L is not attending to previously issued information.</a:t>
            </a:r>
          </a:p>
        </p:txBody>
      </p:sp>
      <p:graphicFrame>
        <p:nvGraphicFramePr>
          <p:cNvPr id="4" name="Content Placeholder 3"/>
          <p:cNvGraphicFramePr>
            <a:graphicFrameLocks/>
          </p:cNvGraphicFramePr>
          <p:nvPr/>
        </p:nvGraphicFramePr>
        <p:xfrm>
          <a:off x="533400" y="914400"/>
          <a:ext cx="8229600" cy="1854200"/>
        </p:xfrm>
        <a:graphic>
          <a:graphicData uri="http://schemas.openxmlformats.org/drawingml/2006/table">
            <a:tbl>
              <a:tblPr firstRow="1" bandRow="1">
                <a:tableStyleId>{5C22544A-7EE6-4342-B048-85BDC9FD1C3A}</a:tableStyleId>
              </a:tblPr>
              <a:tblGrid>
                <a:gridCol w="533400"/>
                <a:gridCol w="762000"/>
                <a:gridCol w="6934200"/>
              </a:tblGrid>
              <a:tr h="370840">
                <a:tc>
                  <a:txBody>
                    <a:bodyPr/>
                    <a:lstStyle/>
                    <a:p>
                      <a:pPr marL="0" marR="0">
                        <a:spcBef>
                          <a:spcPts val="0"/>
                        </a:spcBef>
                        <a:spcAft>
                          <a:spcPts val="0"/>
                        </a:spcAft>
                      </a:pPr>
                      <a:r>
                        <a:rPr lang="en-US" sz="1800" b="0">
                          <a:solidFill>
                            <a:schemeClr val="tx2">
                              <a:lumMod val="75000"/>
                            </a:schemeClr>
                          </a:solidFill>
                          <a:latin typeface="Times New Roman"/>
                          <a:ea typeface="Times New Roman"/>
                          <a:cs typeface="Times New Roman"/>
                        </a:rPr>
                        <a:t>19</a:t>
                      </a: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800" b="0">
                          <a:solidFill>
                            <a:schemeClr val="tx2">
                              <a:lumMod val="75000"/>
                            </a:schemeClr>
                          </a:solidFill>
                          <a:latin typeface="Times New Roman"/>
                          <a:ea typeface="Times New Roman"/>
                          <a:cs typeface="Times New Roman"/>
                        </a:rPr>
                        <a:t>L</a:t>
                      </a: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800" b="0">
                          <a:solidFill>
                            <a:schemeClr val="tx2">
                              <a:lumMod val="75000"/>
                            </a:schemeClr>
                          </a:solidFill>
                          <a:latin typeface="Times New Roman"/>
                          <a:ea typeface="Times New Roman"/>
                          <a:cs typeface="Times New Roman"/>
                        </a:rPr>
                        <a:t>What subject is this question from?</a:t>
                      </a:r>
                    </a:p>
                  </a:txBody>
                  <a:tcPr marL="68580" marR="68580" marT="0" marB="0">
                    <a:solidFill>
                      <a:schemeClr val="accent1">
                        <a:lumMod val="20000"/>
                        <a:lumOff val="80000"/>
                      </a:schemeClr>
                    </a:solidFill>
                  </a:tcPr>
                </a:tc>
              </a:tr>
              <a:tr h="370840">
                <a:tc>
                  <a:txBody>
                    <a:bodyPr/>
                    <a:lstStyle/>
                    <a:p>
                      <a:pPr marL="0" marR="0">
                        <a:spcBef>
                          <a:spcPts val="0"/>
                        </a:spcBef>
                        <a:spcAft>
                          <a:spcPts val="0"/>
                        </a:spcAft>
                      </a:pPr>
                      <a:r>
                        <a:rPr lang="en-US" sz="1800" b="0">
                          <a:solidFill>
                            <a:schemeClr val="tx2">
                              <a:lumMod val="75000"/>
                            </a:schemeClr>
                          </a:solidFill>
                          <a:latin typeface="Times New Roman"/>
                          <a:ea typeface="Times New Roman"/>
                          <a:cs typeface="Times New Roman"/>
                        </a:rPr>
                        <a:t>20</a:t>
                      </a: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800" b="0">
                          <a:solidFill>
                            <a:schemeClr val="tx2">
                              <a:lumMod val="75000"/>
                            </a:schemeClr>
                          </a:solidFill>
                          <a:latin typeface="Times New Roman"/>
                          <a:ea typeface="Times New Roman"/>
                          <a:cs typeface="Times New Roman"/>
                        </a:rPr>
                        <a:t>U</a:t>
                      </a: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800" b="0">
                          <a:solidFill>
                            <a:schemeClr val="tx2">
                              <a:lumMod val="75000"/>
                            </a:schemeClr>
                          </a:solidFill>
                          <a:latin typeface="Times New Roman"/>
                          <a:ea typeface="Times New Roman"/>
                          <a:cs typeface="Times New Roman"/>
                        </a:rPr>
                        <a:t>Physics</a:t>
                      </a:r>
                    </a:p>
                  </a:txBody>
                  <a:tcPr marL="68580" marR="68580" marT="0" marB="0">
                    <a:solidFill>
                      <a:schemeClr val="accent1">
                        <a:lumMod val="20000"/>
                        <a:lumOff val="80000"/>
                      </a:schemeClr>
                    </a:solidFill>
                  </a:tcPr>
                </a:tc>
              </a:tr>
              <a:tr h="370840">
                <a:tc>
                  <a:txBody>
                    <a:bodyPr/>
                    <a:lstStyle/>
                    <a:p>
                      <a:pPr marL="0" marR="0">
                        <a:spcBef>
                          <a:spcPts val="0"/>
                        </a:spcBef>
                        <a:spcAft>
                          <a:spcPts val="0"/>
                        </a:spcAft>
                      </a:pPr>
                      <a:r>
                        <a:rPr lang="en-US" sz="1800" b="0">
                          <a:solidFill>
                            <a:schemeClr val="tx2">
                              <a:lumMod val="75000"/>
                            </a:schemeClr>
                          </a:solidFill>
                          <a:latin typeface="Times New Roman"/>
                          <a:ea typeface="Times New Roman"/>
                          <a:cs typeface="Times New Roman"/>
                        </a:rPr>
                        <a:t>21</a:t>
                      </a: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800" b="0">
                          <a:solidFill>
                            <a:schemeClr val="tx2">
                              <a:lumMod val="75000"/>
                            </a:schemeClr>
                          </a:solidFill>
                          <a:latin typeface="Times New Roman"/>
                          <a:ea typeface="Times New Roman"/>
                          <a:cs typeface="Times New Roman"/>
                        </a:rPr>
                        <a:t>L</a:t>
                      </a: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800" b="0">
                          <a:solidFill>
                            <a:schemeClr val="tx2">
                              <a:lumMod val="75000"/>
                            </a:schemeClr>
                          </a:solidFill>
                          <a:latin typeface="Times New Roman"/>
                          <a:ea typeface="Times New Roman"/>
                          <a:cs typeface="Times New Roman"/>
                        </a:rPr>
                        <a:t>Okay just one moment.</a:t>
                      </a:r>
                    </a:p>
                  </a:txBody>
                  <a:tcPr marL="68580" marR="68580" marT="0" marB="0">
                    <a:solidFill>
                      <a:schemeClr val="accent1">
                        <a:lumMod val="20000"/>
                        <a:lumOff val="80000"/>
                      </a:schemeClr>
                    </a:solidFill>
                  </a:tcPr>
                </a:tc>
              </a:tr>
              <a:tr h="370840">
                <a:tc>
                  <a:txBody>
                    <a:bodyPr/>
                    <a:lstStyle/>
                    <a:p>
                      <a:pPr marL="0" marR="0">
                        <a:spcBef>
                          <a:spcPts val="0"/>
                        </a:spcBef>
                        <a:spcAft>
                          <a:spcPts val="0"/>
                        </a:spcAft>
                      </a:pPr>
                      <a:r>
                        <a:rPr lang="en-US" sz="1800" b="0">
                          <a:solidFill>
                            <a:schemeClr val="tx2">
                              <a:lumMod val="75000"/>
                            </a:schemeClr>
                          </a:solidFill>
                          <a:latin typeface="Times New Roman"/>
                          <a:ea typeface="Times New Roman"/>
                          <a:cs typeface="Times New Roman"/>
                        </a:rPr>
                        <a:t>22</a:t>
                      </a: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800" b="0">
                          <a:solidFill>
                            <a:schemeClr val="tx2">
                              <a:lumMod val="75000"/>
                            </a:schemeClr>
                          </a:solidFill>
                          <a:latin typeface="Times New Roman"/>
                          <a:ea typeface="Times New Roman"/>
                          <a:cs typeface="Times New Roman"/>
                        </a:rPr>
                        <a:t>L</a:t>
                      </a: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800" b="0">
                          <a:solidFill>
                            <a:schemeClr val="tx2">
                              <a:lumMod val="75000"/>
                            </a:schemeClr>
                          </a:solidFill>
                          <a:latin typeface="Times New Roman"/>
                          <a:ea typeface="Times New Roman"/>
                          <a:cs typeface="Times New Roman"/>
                        </a:rPr>
                        <a:t>[Web Page sent]</a:t>
                      </a:r>
                    </a:p>
                  </a:txBody>
                  <a:tcPr marL="68580" marR="68580" marT="0" marB="0">
                    <a:solidFill>
                      <a:schemeClr val="accent1">
                        <a:lumMod val="20000"/>
                        <a:lumOff val="80000"/>
                      </a:schemeClr>
                    </a:solidFill>
                  </a:tcPr>
                </a:tc>
              </a:tr>
              <a:tr h="370840">
                <a:tc>
                  <a:txBody>
                    <a:bodyPr/>
                    <a:lstStyle/>
                    <a:p>
                      <a:pPr marL="0" marR="0">
                        <a:spcBef>
                          <a:spcPts val="0"/>
                        </a:spcBef>
                        <a:spcAft>
                          <a:spcPts val="0"/>
                        </a:spcAft>
                      </a:pPr>
                      <a:r>
                        <a:rPr lang="en-US" sz="1800" b="0">
                          <a:solidFill>
                            <a:schemeClr val="tx2">
                              <a:lumMod val="75000"/>
                            </a:schemeClr>
                          </a:solidFill>
                          <a:latin typeface="Times New Roman"/>
                          <a:ea typeface="Times New Roman"/>
                          <a:cs typeface="Times New Roman"/>
                        </a:rPr>
                        <a:t>23</a:t>
                      </a: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800" b="0">
                          <a:solidFill>
                            <a:schemeClr val="tx2">
                              <a:lumMod val="75000"/>
                            </a:schemeClr>
                          </a:solidFill>
                          <a:latin typeface="Times New Roman"/>
                          <a:ea typeface="Times New Roman"/>
                          <a:cs typeface="Times New Roman"/>
                        </a:rPr>
                        <a:t>L</a:t>
                      </a: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800" b="0" dirty="0">
                          <a:solidFill>
                            <a:schemeClr val="tx2">
                              <a:lumMod val="75000"/>
                            </a:schemeClr>
                          </a:solidFill>
                          <a:latin typeface="Times New Roman"/>
                          <a:ea typeface="Times New Roman"/>
                          <a:cs typeface="Times New Roman"/>
                        </a:rPr>
                        <a:t>This is one site that may help.</a:t>
                      </a:r>
                    </a:p>
                  </a:txBody>
                  <a:tcPr marL="68580" marR="68580" marT="0" marB="0">
                    <a:solidFill>
                      <a:schemeClr val="accent1">
                        <a:lumMod val="20000"/>
                        <a:lumOff val="80000"/>
                      </a:schemeClr>
                    </a:solidFill>
                  </a:tcPr>
                </a:tc>
              </a:tr>
            </a:tbl>
          </a:graphicData>
        </a:graphic>
      </p:graphicFrame>
    </p:spTree>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pPr eaLnBrk="1" fontAlgn="auto" hangingPunct="1">
              <a:spcAft>
                <a:spcPts val="0"/>
              </a:spcAft>
              <a:defRPr/>
            </a:pPr>
            <a:r>
              <a:rPr lang="en-US" sz="3600" dirty="0"/>
              <a:t>Findings “Physics”</a:t>
            </a:r>
          </a:p>
        </p:txBody>
      </p:sp>
      <p:sp>
        <p:nvSpPr>
          <p:cNvPr id="21507" name="Content Placeholder 2"/>
          <p:cNvSpPr>
            <a:spLocks noGrp="1"/>
          </p:cNvSpPr>
          <p:nvPr>
            <p:ph idx="1"/>
          </p:nvPr>
        </p:nvSpPr>
        <p:spPr>
          <a:xfrm>
            <a:off x="457200" y="2971800"/>
            <a:ext cx="8229600" cy="3154363"/>
          </a:xfrm>
        </p:spPr>
        <p:txBody>
          <a:bodyPr/>
          <a:lstStyle/>
          <a:p>
            <a:pPr eaLnBrk="1" hangingPunct="1"/>
            <a:r>
              <a:rPr lang="en-US" smtClean="0"/>
              <a:t>Lines 30-32: the L continues pushing page after page without any direct interaction with the U whatsoever. </a:t>
            </a:r>
          </a:p>
          <a:p>
            <a:pPr eaLnBrk="1" hangingPunct="1"/>
            <a:r>
              <a:rPr lang="en-US" smtClean="0"/>
              <a:t>Line 33: the U responds to the L with the statement, “this isn’t helpful,” which again is disconfirming to the L.</a:t>
            </a:r>
          </a:p>
        </p:txBody>
      </p:sp>
      <p:graphicFrame>
        <p:nvGraphicFramePr>
          <p:cNvPr id="4" name="Content Placeholder 3"/>
          <p:cNvGraphicFramePr>
            <a:graphicFrameLocks/>
          </p:cNvGraphicFramePr>
          <p:nvPr/>
        </p:nvGraphicFramePr>
        <p:xfrm>
          <a:off x="533400" y="914400"/>
          <a:ext cx="8229600" cy="1112838"/>
        </p:xfrm>
        <a:graphic>
          <a:graphicData uri="http://schemas.openxmlformats.org/drawingml/2006/table">
            <a:tbl>
              <a:tblPr firstRow="1" bandRow="1">
                <a:tableStyleId>{5C22544A-7EE6-4342-B048-85BDC9FD1C3A}</a:tableStyleId>
              </a:tblPr>
              <a:tblGrid>
                <a:gridCol w="838200"/>
                <a:gridCol w="457200"/>
                <a:gridCol w="6934200"/>
              </a:tblGrid>
              <a:tr h="370946">
                <a:tc>
                  <a:txBody>
                    <a:bodyPr/>
                    <a:lstStyle/>
                    <a:p>
                      <a:pPr marL="0" marR="0">
                        <a:spcBef>
                          <a:spcPts val="0"/>
                        </a:spcBef>
                        <a:spcAft>
                          <a:spcPts val="0"/>
                        </a:spcAft>
                      </a:pPr>
                      <a:r>
                        <a:rPr lang="en-US" sz="2000" b="0" dirty="0">
                          <a:solidFill>
                            <a:schemeClr val="tx2">
                              <a:lumMod val="75000"/>
                            </a:schemeClr>
                          </a:solidFill>
                          <a:latin typeface="Times New Roman"/>
                          <a:ea typeface="Times New Roman"/>
                          <a:cs typeface="Times New Roman"/>
                        </a:rPr>
                        <a:t>29</a:t>
                      </a: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2000" b="0">
                          <a:solidFill>
                            <a:schemeClr val="tx2">
                              <a:lumMod val="75000"/>
                            </a:schemeClr>
                          </a:solidFill>
                          <a:latin typeface="Times New Roman"/>
                          <a:ea typeface="Times New Roman"/>
                          <a:cs typeface="Times New Roman"/>
                        </a:rPr>
                        <a:t>L</a:t>
                      </a: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2000" b="0">
                          <a:solidFill>
                            <a:schemeClr val="tx2">
                              <a:lumMod val="75000"/>
                            </a:schemeClr>
                          </a:solidFill>
                          <a:latin typeface="Times New Roman"/>
                          <a:ea typeface="Times New Roman"/>
                          <a:cs typeface="Times New Roman"/>
                        </a:rPr>
                        <a:t>This site looks to be very helpful.</a:t>
                      </a:r>
                    </a:p>
                  </a:txBody>
                  <a:tcPr marL="68580" marR="68580" marT="0" marB="0">
                    <a:solidFill>
                      <a:schemeClr val="accent1">
                        <a:lumMod val="20000"/>
                        <a:lumOff val="80000"/>
                      </a:schemeClr>
                    </a:solidFill>
                  </a:tcPr>
                </a:tc>
              </a:tr>
              <a:tr h="370946">
                <a:tc>
                  <a:txBody>
                    <a:bodyPr/>
                    <a:lstStyle/>
                    <a:p>
                      <a:pPr marL="0" marR="0">
                        <a:spcBef>
                          <a:spcPts val="0"/>
                        </a:spcBef>
                        <a:spcAft>
                          <a:spcPts val="0"/>
                        </a:spcAft>
                      </a:pPr>
                      <a:r>
                        <a:rPr lang="en-US" sz="2000" b="0">
                          <a:solidFill>
                            <a:schemeClr val="tx2">
                              <a:lumMod val="75000"/>
                            </a:schemeClr>
                          </a:solidFill>
                          <a:latin typeface="Times New Roman"/>
                          <a:ea typeface="Times New Roman"/>
                          <a:cs typeface="Times New Roman"/>
                        </a:rPr>
                        <a:t>30-32</a:t>
                      </a: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2000" b="0">
                          <a:solidFill>
                            <a:schemeClr val="tx2">
                              <a:lumMod val="75000"/>
                            </a:schemeClr>
                          </a:solidFill>
                          <a:latin typeface="Times New Roman"/>
                          <a:ea typeface="Times New Roman"/>
                          <a:cs typeface="Times New Roman"/>
                        </a:rPr>
                        <a:t>L</a:t>
                      </a: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2000" b="0">
                          <a:solidFill>
                            <a:schemeClr val="tx2">
                              <a:lumMod val="75000"/>
                            </a:schemeClr>
                          </a:solidFill>
                          <a:latin typeface="Times New Roman"/>
                          <a:ea typeface="Times New Roman"/>
                          <a:cs typeface="Times New Roman"/>
                        </a:rPr>
                        <a:t>[Pages sent]</a:t>
                      </a:r>
                    </a:p>
                  </a:txBody>
                  <a:tcPr marL="68580" marR="68580" marT="0" marB="0">
                    <a:solidFill>
                      <a:schemeClr val="accent1">
                        <a:lumMod val="20000"/>
                        <a:lumOff val="80000"/>
                      </a:schemeClr>
                    </a:solidFill>
                  </a:tcPr>
                </a:tc>
              </a:tr>
              <a:tr h="370946">
                <a:tc>
                  <a:txBody>
                    <a:bodyPr/>
                    <a:lstStyle/>
                    <a:p>
                      <a:pPr marL="0" marR="0">
                        <a:spcBef>
                          <a:spcPts val="0"/>
                        </a:spcBef>
                        <a:spcAft>
                          <a:spcPts val="0"/>
                        </a:spcAft>
                      </a:pPr>
                      <a:r>
                        <a:rPr lang="en-US" sz="2000" b="0">
                          <a:solidFill>
                            <a:schemeClr val="tx2">
                              <a:lumMod val="75000"/>
                            </a:schemeClr>
                          </a:solidFill>
                          <a:latin typeface="Times New Roman"/>
                          <a:ea typeface="Times New Roman"/>
                          <a:cs typeface="Times New Roman"/>
                        </a:rPr>
                        <a:t>33</a:t>
                      </a: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2000" b="0">
                          <a:solidFill>
                            <a:schemeClr val="tx2">
                              <a:lumMod val="75000"/>
                            </a:schemeClr>
                          </a:solidFill>
                          <a:latin typeface="Times New Roman"/>
                          <a:ea typeface="Times New Roman"/>
                          <a:cs typeface="Times New Roman"/>
                        </a:rPr>
                        <a:t>U</a:t>
                      </a: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2000" b="0" dirty="0">
                          <a:solidFill>
                            <a:schemeClr val="tx2">
                              <a:lumMod val="75000"/>
                            </a:schemeClr>
                          </a:solidFill>
                          <a:latin typeface="Times New Roman"/>
                          <a:ea typeface="Times New Roman"/>
                          <a:cs typeface="Times New Roman"/>
                        </a:rPr>
                        <a:t>this isn't helpful</a:t>
                      </a:r>
                    </a:p>
                  </a:txBody>
                  <a:tcPr marL="68580" marR="68580" marT="0" marB="0">
                    <a:solidFill>
                      <a:schemeClr val="accent1">
                        <a:lumMod val="20000"/>
                        <a:lumOff val="80000"/>
                      </a:schemeClr>
                    </a:solidFill>
                  </a:tcPr>
                </a:tc>
              </a:tr>
            </a:tbl>
          </a:graphicData>
        </a:graphic>
      </p:graphicFrame>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95400"/>
          </a:xfrm>
        </p:spPr>
        <p:txBody>
          <a:bodyPr/>
          <a:lstStyle/>
          <a:p>
            <a:pPr eaLnBrk="1" fontAlgn="auto" hangingPunct="1">
              <a:spcAft>
                <a:spcPts val="0"/>
              </a:spcAft>
              <a:defRPr/>
            </a:pPr>
            <a:r>
              <a:rPr lang="en-US" i="1" dirty="0" smtClean="0"/>
              <a:t>Virtual Reference (VR)</a:t>
            </a:r>
            <a:endParaRPr lang="en-US" i="1" dirty="0"/>
          </a:p>
        </p:txBody>
      </p:sp>
      <p:sp>
        <p:nvSpPr>
          <p:cNvPr id="4099" name="Content Placeholder 2"/>
          <p:cNvSpPr>
            <a:spLocks noGrp="1"/>
          </p:cNvSpPr>
          <p:nvPr>
            <p:ph idx="1"/>
          </p:nvPr>
        </p:nvSpPr>
        <p:spPr>
          <a:xfrm>
            <a:off x="457200" y="1676400"/>
            <a:ext cx="8229600" cy="4267200"/>
          </a:xfrm>
        </p:spPr>
        <p:txBody>
          <a:bodyPr/>
          <a:lstStyle/>
          <a:p>
            <a:pPr marL="457200" lvl="1" indent="0" eaLnBrk="1" hangingPunct="1">
              <a:buFont typeface="Courier New" pitchFamily="49" charset="0"/>
              <a:buNone/>
              <a:defRPr/>
            </a:pPr>
            <a:endParaRPr lang="en-US" sz="2400" dirty="0" smtClean="0">
              <a:solidFill>
                <a:schemeClr val="tx1"/>
              </a:solidFill>
            </a:endParaRPr>
          </a:p>
          <a:p>
            <a:pPr lvl="1" eaLnBrk="1" hangingPunct="1">
              <a:defRPr/>
            </a:pPr>
            <a:r>
              <a:rPr lang="en-US" sz="2400" dirty="0" smtClean="0">
                <a:solidFill>
                  <a:schemeClr val="tx1"/>
                </a:solidFill>
              </a:rPr>
              <a:t>Web-based chat &amp;  instant messaging (IM) CMC reference services</a:t>
            </a:r>
          </a:p>
          <a:p>
            <a:pPr marL="457200" lvl="1" indent="0" eaLnBrk="1" hangingPunct="1">
              <a:buFont typeface="Courier New" pitchFamily="49" charset="0"/>
              <a:buNone/>
              <a:defRPr/>
            </a:pPr>
            <a:endParaRPr lang="en-US" sz="2400" dirty="0" smtClean="0">
              <a:solidFill>
                <a:schemeClr val="tx1"/>
              </a:solidFill>
            </a:endParaRPr>
          </a:p>
          <a:p>
            <a:pPr lvl="1" eaLnBrk="1" hangingPunct="1">
              <a:defRPr/>
            </a:pPr>
            <a:r>
              <a:rPr lang="en-US" sz="2400" dirty="0" smtClean="0">
                <a:solidFill>
                  <a:schemeClr val="tx1"/>
                </a:solidFill>
              </a:rPr>
              <a:t>VR encounters capture full  transcript of interaction between reference librarian </a:t>
            </a:r>
            <a:r>
              <a:rPr lang="en-US" sz="2400" dirty="0">
                <a:solidFill>
                  <a:schemeClr val="tx1"/>
                </a:solidFill>
              </a:rPr>
              <a:t>&amp;</a:t>
            </a:r>
            <a:r>
              <a:rPr lang="en-US" sz="2400" dirty="0" smtClean="0">
                <a:solidFill>
                  <a:schemeClr val="tx1"/>
                </a:solidFill>
              </a:rPr>
              <a:t> user</a:t>
            </a:r>
          </a:p>
          <a:p>
            <a:pPr lvl="1" eaLnBrk="1" hangingPunct="1">
              <a:defRPr/>
            </a:pPr>
            <a:endParaRPr lang="en-US" sz="2400" dirty="0" smtClean="0">
              <a:solidFill>
                <a:schemeClr val="tx1"/>
              </a:solidFill>
            </a:endParaRPr>
          </a:p>
          <a:p>
            <a:pPr lvl="1" eaLnBrk="1" hangingPunct="1">
              <a:defRPr/>
            </a:pPr>
            <a:r>
              <a:rPr lang="en-US" sz="2400" dirty="0" smtClean="0">
                <a:solidFill>
                  <a:schemeClr val="tx1"/>
                </a:solidFill>
              </a:rPr>
              <a:t>VR interactions complex &amp; fraught with possibility of misunderstandings &amp; miscommunications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lstStyle/>
          <a:p>
            <a:pPr eaLnBrk="1" hangingPunct="1">
              <a:defRPr/>
            </a:pPr>
            <a:r>
              <a:rPr lang="en-US" sz="4800" dirty="0" smtClean="0"/>
              <a:t>Findings “Physics”</a:t>
            </a:r>
            <a:endParaRPr lang="en-US" dirty="0"/>
          </a:p>
        </p:txBody>
      </p:sp>
      <p:graphicFrame>
        <p:nvGraphicFramePr>
          <p:cNvPr id="4" name="Content Placeholder 3"/>
          <p:cNvGraphicFramePr>
            <a:graphicFrameLocks noGrp="1"/>
          </p:cNvGraphicFramePr>
          <p:nvPr>
            <p:ph idx="1"/>
          </p:nvPr>
        </p:nvGraphicFramePr>
        <p:xfrm>
          <a:off x="457200" y="1143000"/>
          <a:ext cx="8229600" cy="1828800"/>
        </p:xfrm>
        <a:graphic>
          <a:graphicData uri="http://schemas.openxmlformats.org/drawingml/2006/table">
            <a:tbl>
              <a:tblPr firstRow="1" bandRow="1">
                <a:tableStyleId>{5C22544A-7EE6-4342-B048-85BDC9FD1C3A}</a:tableStyleId>
              </a:tblPr>
              <a:tblGrid>
                <a:gridCol w="762000"/>
                <a:gridCol w="914400"/>
                <a:gridCol w="6553200"/>
              </a:tblGrid>
              <a:tr h="426720">
                <a:tc>
                  <a:txBody>
                    <a:bodyPr/>
                    <a:lstStyle/>
                    <a:p>
                      <a:pPr marL="0" marR="0">
                        <a:spcBef>
                          <a:spcPts val="0"/>
                        </a:spcBef>
                        <a:spcAft>
                          <a:spcPts val="0"/>
                        </a:spcAft>
                      </a:pPr>
                      <a:r>
                        <a:rPr lang="en-US" sz="1800" b="0" dirty="0">
                          <a:solidFill>
                            <a:schemeClr val="tx2">
                              <a:lumMod val="75000"/>
                            </a:schemeClr>
                          </a:solidFill>
                          <a:latin typeface="Times New Roman"/>
                          <a:ea typeface="Times New Roman"/>
                          <a:cs typeface="Times New Roman"/>
                        </a:rPr>
                        <a:t>34</a:t>
                      </a: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800" b="0">
                          <a:solidFill>
                            <a:schemeClr val="tx2">
                              <a:lumMod val="75000"/>
                            </a:schemeClr>
                          </a:solidFill>
                          <a:latin typeface="Times New Roman"/>
                          <a:ea typeface="Times New Roman"/>
                          <a:cs typeface="Times New Roman"/>
                        </a:rPr>
                        <a:t>L</a:t>
                      </a: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800" b="0">
                          <a:solidFill>
                            <a:schemeClr val="tx2">
                              <a:lumMod val="75000"/>
                            </a:schemeClr>
                          </a:solidFill>
                          <a:latin typeface="Times New Roman"/>
                          <a:ea typeface="Times New Roman"/>
                          <a:cs typeface="Times New Roman"/>
                        </a:rPr>
                        <a:t>Well I really don't have any other resources that can assit you.</a:t>
                      </a:r>
                    </a:p>
                  </a:txBody>
                  <a:tcPr marL="68580" marR="68580" marT="0" marB="0">
                    <a:solidFill>
                      <a:schemeClr val="accent1">
                        <a:lumMod val="20000"/>
                        <a:lumOff val="80000"/>
                      </a:schemeClr>
                    </a:solidFill>
                  </a:tcPr>
                </a:tc>
              </a:tr>
              <a:tr h="426720">
                <a:tc>
                  <a:txBody>
                    <a:bodyPr/>
                    <a:lstStyle/>
                    <a:p>
                      <a:pPr marL="0" marR="0">
                        <a:spcBef>
                          <a:spcPts val="0"/>
                        </a:spcBef>
                        <a:spcAft>
                          <a:spcPts val="0"/>
                        </a:spcAft>
                      </a:pPr>
                      <a:r>
                        <a:rPr lang="en-US" sz="1800" b="0">
                          <a:solidFill>
                            <a:schemeClr val="tx2">
                              <a:lumMod val="75000"/>
                            </a:schemeClr>
                          </a:solidFill>
                          <a:latin typeface="Times New Roman"/>
                          <a:ea typeface="Times New Roman"/>
                          <a:cs typeface="Times New Roman"/>
                        </a:rPr>
                        <a:t>35</a:t>
                      </a: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800" b="0">
                          <a:solidFill>
                            <a:schemeClr val="tx2">
                              <a:lumMod val="75000"/>
                            </a:schemeClr>
                          </a:solidFill>
                          <a:latin typeface="Times New Roman"/>
                          <a:ea typeface="Times New Roman"/>
                          <a:cs typeface="Times New Roman"/>
                        </a:rPr>
                        <a:t>L</a:t>
                      </a: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800" b="0">
                          <a:solidFill>
                            <a:schemeClr val="tx2">
                              <a:lumMod val="75000"/>
                            </a:schemeClr>
                          </a:solidFill>
                          <a:latin typeface="Times New Roman"/>
                          <a:ea typeface="Times New Roman"/>
                          <a:cs typeface="Times New Roman"/>
                        </a:rPr>
                        <a:t>[Page sent]</a:t>
                      </a:r>
                    </a:p>
                  </a:txBody>
                  <a:tcPr marL="68580" marR="68580" marT="0" marB="0">
                    <a:solidFill>
                      <a:schemeClr val="accent1">
                        <a:lumMod val="20000"/>
                        <a:lumOff val="80000"/>
                      </a:schemeClr>
                    </a:solidFill>
                  </a:tcPr>
                </a:tc>
              </a:tr>
              <a:tr h="426720">
                <a:tc>
                  <a:txBody>
                    <a:bodyPr/>
                    <a:lstStyle/>
                    <a:p>
                      <a:pPr marL="0" marR="0">
                        <a:spcBef>
                          <a:spcPts val="0"/>
                        </a:spcBef>
                        <a:spcAft>
                          <a:spcPts val="0"/>
                        </a:spcAft>
                      </a:pPr>
                      <a:r>
                        <a:rPr lang="en-US" sz="1800" b="0">
                          <a:solidFill>
                            <a:schemeClr val="tx2">
                              <a:lumMod val="75000"/>
                            </a:schemeClr>
                          </a:solidFill>
                          <a:latin typeface="Times New Roman"/>
                          <a:ea typeface="Times New Roman"/>
                          <a:cs typeface="Times New Roman"/>
                        </a:rPr>
                        <a:t>36</a:t>
                      </a: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800" b="0">
                          <a:solidFill>
                            <a:schemeClr val="tx2">
                              <a:lumMod val="75000"/>
                            </a:schemeClr>
                          </a:solidFill>
                          <a:latin typeface="Times New Roman"/>
                          <a:ea typeface="Times New Roman"/>
                          <a:cs typeface="Times New Roman"/>
                        </a:rPr>
                        <a:t>L</a:t>
                      </a: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800" b="0">
                          <a:solidFill>
                            <a:schemeClr val="tx2">
                              <a:lumMod val="75000"/>
                            </a:schemeClr>
                          </a:solidFill>
                          <a:latin typeface="Times New Roman"/>
                          <a:ea typeface="Times New Roman"/>
                          <a:cs typeface="Times New Roman"/>
                        </a:rPr>
                        <a:t>I cannot answer the question for you, I don't have the physics knowledge.</a:t>
                      </a:r>
                    </a:p>
                  </a:txBody>
                  <a:tcPr marL="68580" marR="68580" marT="0" marB="0">
                    <a:solidFill>
                      <a:schemeClr val="accent1">
                        <a:lumMod val="20000"/>
                        <a:lumOff val="80000"/>
                      </a:schemeClr>
                    </a:solidFill>
                  </a:tcPr>
                </a:tc>
              </a:tr>
              <a:tr h="426720">
                <a:tc>
                  <a:txBody>
                    <a:bodyPr/>
                    <a:lstStyle/>
                    <a:p>
                      <a:pPr marL="0" marR="0">
                        <a:spcBef>
                          <a:spcPts val="0"/>
                        </a:spcBef>
                        <a:spcAft>
                          <a:spcPts val="0"/>
                        </a:spcAft>
                      </a:pPr>
                      <a:r>
                        <a:rPr lang="en-US" sz="1800" b="0">
                          <a:solidFill>
                            <a:schemeClr val="tx2">
                              <a:lumMod val="75000"/>
                            </a:schemeClr>
                          </a:solidFill>
                          <a:latin typeface="Times New Roman"/>
                          <a:ea typeface="Times New Roman"/>
                          <a:cs typeface="Times New Roman"/>
                        </a:rPr>
                        <a:t>37</a:t>
                      </a: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800" b="0">
                          <a:solidFill>
                            <a:schemeClr val="tx2">
                              <a:lumMod val="75000"/>
                            </a:schemeClr>
                          </a:solidFill>
                          <a:latin typeface="Times New Roman"/>
                          <a:ea typeface="Times New Roman"/>
                          <a:cs typeface="Times New Roman"/>
                        </a:rPr>
                        <a:t>L</a:t>
                      </a: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800" b="0" dirty="0">
                          <a:solidFill>
                            <a:schemeClr val="tx2">
                              <a:lumMod val="75000"/>
                            </a:schemeClr>
                          </a:solidFill>
                          <a:latin typeface="Times New Roman"/>
                          <a:ea typeface="Times New Roman"/>
                          <a:cs typeface="Times New Roman"/>
                        </a:rPr>
                        <a:t>Maybe you will need to ask your instructor for a clear understanding.</a:t>
                      </a:r>
                    </a:p>
                  </a:txBody>
                  <a:tcPr marL="68580" marR="68580" marT="0" marB="0">
                    <a:solidFill>
                      <a:schemeClr val="accent1">
                        <a:lumMod val="20000"/>
                        <a:lumOff val="80000"/>
                      </a:schemeClr>
                    </a:solidFill>
                  </a:tcPr>
                </a:tc>
              </a:tr>
            </a:tbl>
          </a:graphicData>
        </a:graphic>
      </p:graphicFrame>
      <p:sp>
        <p:nvSpPr>
          <p:cNvPr id="5" name="Content Placeholder 2"/>
          <p:cNvSpPr txBox="1">
            <a:spLocks/>
          </p:cNvSpPr>
          <p:nvPr/>
        </p:nvSpPr>
        <p:spPr bwMode="auto">
          <a:xfrm>
            <a:off x="457200" y="3048000"/>
            <a:ext cx="8229600" cy="3505200"/>
          </a:xfrm>
          <a:prstGeom prst="rect">
            <a:avLst/>
          </a:prstGeom>
          <a:noFill/>
          <a:ln w="9525">
            <a:noFill/>
            <a:miter lim="800000"/>
            <a:headEnd/>
            <a:tailEnd/>
          </a:ln>
        </p:spPr>
        <p:txBody>
          <a:bodyPr/>
          <a:lstStyle/>
          <a:p>
            <a:pPr marL="342900" indent="-342900">
              <a:spcBef>
                <a:spcPct val="20000"/>
              </a:spcBef>
              <a:buFont typeface="Arial" charset="0"/>
              <a:buChar char="•"/>
              <a:defRPr/>
            </a:pPr>
            <a:r>
              <a:rPr lang="en-US" sz="1600" dirty="0">
                <a:solidFill>
                  <a:schemeClr val="tx2">
                    <a:lumMod val="75000"/>
                  </a:schemeClr>
                </a:solidFill>
                <a:latin typeface="Century Gothic" pitchFamily="34" charset="0"/>
              </a:rPr>
              <a:t>Line 34:  L responds to the U’s dissatisfaction with the help he or she is receiving</a:t>
            </a:r>
          </a:p>
          <a:p>
            <a:pPr marL="800100" lvl="1" indent="-342900">
              <a:spcBef>
                <a:spcPct val="20000"/>
              </a:spcBef>
              <a:buFont typeface="Arial" charset="0"/>
              <a:buChar char="•"/>
              <a:defRPr/>
            </a:pPr>
            <a:r>
              <a:rPr lang="en-US" sz="1600" dirty="0">
                <a:solidFill>
                  <a:schemeClr val="tx2">
                    <a:lumMod val="75000"/>
                  </a:schemeClr>
                </a:solidFill>
                <a:latin typeface="Century Gothic" pitchFamily="34" charset="0"/>
              </a:rPr>
              <a:t>This a disclaimer, and with other disclaimers on the part of the L in the physics transcript, are failures to make an appropriate referral for the U</a:t>
            </a:r>
          </a:p>
          <a:p>
            <a:pPr marL="342900" indent="-342900">
              <a:spcBef>
                <a:spcPct val="20000"/>
              </a:spcBef>
              <a:buFont typeface="Arial" charset="0"/>
              <a:buChar char="•"/>
              <a:defRPr/>
            </a:pPr>
            <a:r>
              <a:rPr lang="en-US" sz="1600" dirty="0">
                <a:solidFill>
                  <a:schemeClr val="tx2">
                    <a:lumMod val="75000"/>
                  </a:schemeClr>
                </a:solidFill>
                <a:latin typeface="Century Gothic" pitchFamily="34" charset="0"/>
              </a:rPr>
              <a:t>Line 35: The L again returns to sending a web page to the U</a:t>
            </a:r>
          </a:p>
          <a:p>
            <a:pPr marL="800100" lvl="1" indent="-342900">
              <a:spcBef>
                <a:spcPct val="20000"/>
              </a:spcBef>
              <a:buFont typeface="Arial" charset="0"/>
              <a:buChar char="•"/>
              <a:defRPr/>
            </a:pPr>
            <a:r>
              <a:rPr lang="en-US" sz="1600" dirty="0">
                <a:solidFill>
                  <a:schemeClr val="tx2">
                    <a:lumMod val="75000"/>
                  </a:schemeClr>
                </a:solidFill>
                <a:latin typeface="Century Gothic" pitchFamily="34" charset="0"/>
              </a:rPr>
              <a:t>This acts as another barrier in that it demonstrates that the L is ignoring what the U said, in that the web pages are not helpful. </a:t>
            </a:r>
          </a:p>
          <a:p>
            <a:pPr marL="342900" indent="-342900">
              <a:spcBef>
                <a:spcPct val="20000"/>
              </a:spcBef>
              <a:buFont typeface="Arial" charset="0"/>
              <a:buChar char="•"/>
              <a:defRPr/>
            </a:pPr>
            <a:r>
              <a:rPr lang="en-US" sz="1600" dirty="0">
                <a:solidFill>
                  <a:schemeClr val="tx2">
                    <a:lumMod val="75000"/>
                  </a:schemeClr>
                </a:solidFill>
                <a:latin typeface="Century Gothic" pitchFamily="34" charset="0"/>
              </a:rPr>
              <a:t>Line 37: L retorts “Maybe you will need to ask your instructor for a clear understanding.”  </a:t>
            </a:r>
          </a:p>
          <a:p>
            <a:pPr marL="800100" lvl="1" indent="-342900">
              <a:spcBef>
                <a:spcPct val="20000"/>
              </a:spcBef>
              <a:buFont typeface="Arial" charset="0"/>
              <a:buChar char="•"/>
              <a:defRPr/>
            </a:pPr>
            <a:r>
              <a:rPr lang="en-US" sz="1600" dirty="0">
                <a:solidFill>
                  <a:schemeClr val="tx2">
                    <a:lumMod val="75000"/>
                  </a:schemeClr>
                </a:solidFill>
                <a:latin typeface="Century Gothic" pitchFamily="34" charset="0"/>
              </a:rPr>
              <a:t>Chastising</a:t>
            </a:r>
          </a:p>
          <a:p>
            <a:pPr marL="800100" lvl="1" indent="-342900">
              <a:spcBef>
                <a:spcPct val="20000"/>
              </a:spcBef>
              <a:buFont typeface="Arial" charset="0"/>
              <a:buChar char="•"/>
              <a:defRPr/>
            </a:pPr>
            <a:r>
              <a:rPr lang="en-US" sz="1600" dirty="0">
                <a:solidFill>
                  <a:schemeClr val="tx2">
                    <a:lumMod val="75000"/>
                  </a:schemeClr>
                </a:solidFill>
                <a:latin typeface="Century Gothic" pitchFamily="34" charset="0"/>
              </a:rPr>
              <a:t>Reprimanding</a:t>
            </a:r>
          </a:p>
          <a:p>
            <a:pPr marL="800100" lvl="1" indent="-342900">
              <a:spcBef>
                <a:spcPct val="20000"/>
              </a:spcBef>
              <a:buFont typeface="Arial" charset="0"/>
              <a:buChar char="•"/>
              <a:defRPr/>
            </a:pPr>
            <a:r>
              <a:rPr lang="en-US" sz="1600" dirty="0">
                <a:solidFill>
                  <a:schemeClr val="tx2">
                    <a:lumMod val="75000"/>
                  </a:schemeClr>
                </a:solidFill>
                <a:latin typeface="Century Gothic" pitchFamily="34" charset="0"/>
              </a:rPr>
              <a:t>Shows poor attitude</a:t>
            </a:r>
          </a:p>
          <a:p>
            <a:pPr marL="800100" lvl="1" indent="-342900">
              <a:spcBef>
                <a:spcPct val="20000"/>
              </a:spcBef>
              <a:buFont typeface="Arial" charset="0"/>
              <a:buChar char="•"/>
              <a:defRPr/>
            </a:pPr>
            <a:r>
              <a:rPr lang="en-US" sz="1600" dirty="0">
                <a:solidFill>
                  <a:schemeClr val="tx2">
                    <a:lumMod val="75000"/>
                  </a:schemeClr>
                </a:solidFill>
                <a:latin typeface="Century Gothic" pitchFamily="34" charset="0"/>
              </a:rPr>
              <a:t>All are direct face threats</a:t>
            </a:r>
          </a:p>
        </p:txBody>
      </p:sp>
    </p:spTree>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defRPr/>
            </a:pPr>
            <a:r>
              <a:rPr lang="en-US" i="1" dirty="0" smtClean="0"/>
              <a:t>Conclusion</a:t>
            </a:r>
          </a:p>
        </p:txBody>
      </p:sp>
      <p:sp>
        <p:nvSpPr>
          <p:cNvPr id="23555" name="Rectangle 3"/>
          <p:cNvSpPr>
            <a:spLocks noGrp="1" noChangeArrowheads="1"/>
          </p:cNvSpPr>
          <p:nvPr>
            <p:ph type="body" idx="1"/>
          </p:nvPr>
        </p:nvSpPr>
        <p:spPr>
          <a:xfrm>
            <a:off x="381000" y="1828800"/>
            <a:ext cx="8229600" cy="4144963"/>
          </a:xfrm>
        </p:spPr>
        <p:txBody>
          <a:bodyPr/>
          <a:lstStyle/>
          <a:p>
            <a:pPr eaLnBrk="1" hangingPunct="1"/>
            <a:r>
              <a:rPr lang="en-US" smtClean="0">
                <a:solidFill>
                  <a:schemeClr val="tx1"/>
                </a:solidFill>
              </a:rPr>
              <a:t>Goffman offers powerful way to gain insights into VR practice &amp; understanding of interpersonal dynamics in CMC</a:t>
            </a:r>
          </a:p>
          <a:p>
            <a:pPr eaLnBrk="1" hangingPunct="1"/>
            <a:endParaRPr lang="en-US" sz="2800" smtClean="0"/>
          </a:p>
          <a:p>
            <a:pPr eaLnBrk="1" hangingPunct="1"/>
            <a:r>
              <a:rPr lang="en-US" smtClean="0">
                <a:solidFill>
                  <a:schemeClr val="tx1"/>
                </a:solidFill>
              </a:rPr>
              <a:t>Physics transcript analysis reveals, similar to the FtF environment, importance of face-work, e.g., politeness rituals</a:t>
            </a:r>
          </a:p>
          <a:p>
            <a:pPr eaLnBrk="1" hangingPunct="1"/>
            <a:endParaRPr lang="en-US" smtClean="0">
              <a:solidFill>
                <a:schemeClr val="tx1"/>
              </a:solidFill>
            </a:endParaRPr>
          </a:p>
          <a:p>
            <a:pPr eaLnBrk="1" hangingPunct="1"/>
            <a:r>
              <a:rPr lang="en-US" smtClean="0">
                <a:solidFill>
                  <a:schemeClr val="tx1"/>
                </a:solidFill>
              </a:rPr>
              <a:t>Expressions of deference &amp; demeanor (Goffman, 1956), are important to success of VR encounters</a:t>
            </a:r>
            <a:endParaRPr lang="en-US"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Future Research</a:t>
            </a:r>
            <a:endParaRPr lang="en-US" dirty="0"/>
          </a:p>
        </p:txBody>
      </p:sp>
      <p:sp>
        <p:nvSpPr>
          <p:cNvPr id="24579" name="Content Placeholder 2"/>
          <p:cNvSpPr>
            <a:spLocks noGrp="1"/>
          </p:cNvSpPr>
          <p:nvPr>
            <p:ph idx="1"/>
          </p:nvPr>
        </p:nvSpPr>
        <p:spPr>
          <a:xfrm>
            <a:off x="457200" y="1981200"/>
            <a:ext cx="8229600" cy="4144963"/>
          </a:xfrm>
        </p:spPr>
        <p:txBody>
          <a:bodyPr/>
          <a:lstStyle/>
          <a:p>
            <a:pPr eaLnBrk="1" hangingPunct="1"/>
            <a:r>
              <a:rPr lang="en-US" smtClean="0">
                <a:solidFill>
                  <a:schemeClr val="tx1"/>
                </a:solidFill>
              </a:rPr>
              <a:t>Many questions involving participant’s perception of these interactions remain unanswered</a:t>
            </a:r>
          </a:p>
          <a:p>
            <a:pPr eaLnBrk="1" hangingPunct="1"/>
            <a:endParaRPr lang="en-US" smtClean="0">
              <a:solidFill>
                <a:schemeClr val="tx1"/>
              </a:solidFill>
            </a:endParaRPr>
          </a:p>
          <a:p>
            <a:pPr eaLnBrk="1" hangingPunct="1"/>
            <a:r>
              <a:rPr lang="en-US" smtClean="0">
                <a:solidFill>
                  <a:schemeClr val="tx1"/>
                </a:solidFill>
              </a:rPr>
              <a:t>New grant: “Cyber Synergy” (10/11-9/13) for $250K</a:t>
            </a:r>
          </a:p>
          <a:p>
            <a:pPr eaLnBrk="1" hangingPunct="1"/>
            <a:endParaRPr lang="en-US" smtClean="0">
              <a:solidFill>
                <a:schemeClr val="tx1"/>
              </a:solidFill>
            </a:endParaRPr>
          </a:p>
          <a:p>
            <a:pPr eaLnBrk="1" hangingPunct="1"/>
            <a:r>
              <a:rPr lang="en-US" smtClean="0">
                <a:solidFill>
                  <a:schemeClr val="tx1"/>
                </a:solidFill>
              </a:rPr>
              <a:t>Next analyze 500+ transcripts from 2010</a:t>
            </a:r>
          </a:p>
          <a:p>
            <a:pPr eaLnBrk="1" hangingPunct="1"/>
            <a:endParaRPr lang="en-US" smtClean="0">
              <a:solidFill>
                <a:schemeClr val="tx1"/>
              </a:solidFill>
            </a:endParaRPr>
          </a:p>
          <a:p>
            <a:pPr eaLnBrk="1" hangingPunct="1"/>
            <a:r>
              <a:rPr lang="en-US" smtClean="0">
                <a:solidFill>
                  <a:schemeClr val="tx1"/>
                </a:solidFill>
              </a:rPr>
              <a:t>Developing  theoretical model based on Goffman</a:t>
            </a:r>
          </a:p>
          <a:p>
            <a:pPr eaLnBrk="1" hangingPunct="1"/>
            <a:endParaRPr lang="en-US" smtClean="0">
              <a:solidFill>
                <a:schemeClr val="tx1"/>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a:xfrm>
            <a:off x="457200" y="381000"/>
            <a:ext cx="6989763" cy="690563"/>
          </a:xfrm>
        </p:spPr>
        <p:txBody>
          <a:bodyPr anchor="t"/>
          <a:lstStyle/>
          <a:p>
            <a:pPr eaLnBrk="1" hangingPunct="1">
              <a:defRPr/>
            </a:pPr>
            <a:r>
              <a:rPr lang="en-US" sz="3600" b="1" dirty="0" smtClean="0"/>
              <a:t>End Notes</a:t>
            </a:r>
          </a:p>
        </p:txBody>
      </p:sp>
      <p:sp>
        <p:nvSpPr>
          <p:cNvPr id="25603" name="Rectangle 3"/>
          <p:cNvSpPr>
            <a:spLocks noGrp="1" noChangeArrowheads="1"/>
          </p:cNvSpPr>
          <p:nvPr>
            <p:ph type="body" idx="4294967295"/>
          </p:nvPr>
        </p:nvSpPr>
        <p:spPr>
          <a:xfrm>
            <a:off x="457200" y="1600200"/>
            <a:ext cx="8458200" cy="4114800"/>
          </a:xfrm>
        </p:spPr>
        <p:txBody>
          <a:bodyPr/>
          <a:lstStyle/>
          <a:p>
            <a:pPr eaLnBrk="1" hangingPunct="1">
              <a:lnSpc>
                <a:spcPct val="80000"/>
              </a:lnSpc>
            </a:pPr>
            <a:r>
              <a:rPr lang="en-US" sz="2800" smtClean="0">
                <a:solidFill>
                  <a:schemeClr val="tx1"/>
                </a:solidFill>
              </a:rPr>
              <a:t>This is one of the outcomes from the project</a:t>
            </a:r>
            <a:endParaRPr lang="en-US" sz="2800" i="1" smtClean="0">
              <a:solidFill>
                <a:schemeClr val="tx1"/>
              </a:solidFill>
            </a:endParaRPr>
          </a:p>
          <a:p>
            <a:pPr lvl="1" eaLnBrk="1" hangingPunct="1">
              <a:lnSpc>
                <a:spcPct val="80000"/>
              </a:lnSpc>
              <a:buFontTx/>
              <a:buNone/>
            </a:pPr>
            <a:r>
              <a:rPr lang="en-US" sz="2400" i="1" smtClean="0">
                <a:solidFill>
                  <a:schemeClr val="tx1"/>
                </a:solidFill>
              </a:rPr>
              <a:t>Seeking Synchronicity: Evaluating Virtual Reference Services from User, Non-User, &amp; Librarian Perspectives</a:t>
            </a:r>
            <a:endParaRPr lang="en-US" sz="2400" smtClean="0">
              <a:solidFill>
                <a:schemeClr val="tx1"/>
              </a:solidFill>
            </a:endParaRPr>
          </a:p>
          <a:p>
            <a:pPr eaLnBrk="1" hangingPunct="1">
              <a:lnSpc>
                <a:spcPct val="80000"/>
              </a:lnSpc>
            </a:pPr>
            <a:endParaRPr lang="en-US" sz="2800" smtClean="0">
              <a:solidFill>
                <a:schemeClr val="tx1"/>
              </a:solidFill>
            </a:endParaRPr>
          </a:p>
          <a:p>
            <a:pPr eaLnBrk="1" hangingPunct="1">
              <a:lnSpc>
                <a:spcPct val="80000"/>
              </a:lnSpc>
            </a:pPr>
            <a:r>
              <a:rPr lang="en-US" sz="2800" smtClean="0">
                <a:solidFill>
                  <a:schemeClr val="tx1"/>
                </a:solidFill>
              </a:rPr>
              <a:t>Funded by IMLS, Rutgers University, &amp; OCLC Online Computer Library Center, Inc. </a:t>
            </a:r>
          </a:p>
          <a:p>
            <a:pPr eaLnBrk="1" hangingPunct="1">
              <a:lnSpc>
                <a:spcPct val="80000"/>
              </a:lnSpc>
            </a:pPr>
            <a:endParaRPr lang="en-US" sz="2800" smtClean="0">
              <a:solidFill>
                <a:schemeClr val="tx1"/>
              </a:solidFill>
            </a:endParaRPr>
          </a:p>
          <a:p>
            <a:pPr eaLnBrk="1" hangingPunct="1">
              <a:lnSpc>
                <a:spcPct val="80000"/>
              </a:lnSpc>
            </a:pPr>
            <a:r>
              <a:rPr lang="en-US" sz="2800" smtClean="0">
                <a:solidFill>
                  <a:schemeClr val="tx1"/>
                </a:solidFill>
              </a:rPr>
              <a:t>Web site:</a:t>
            </a:r>
            <a:r>
              <a:rPr lang="en-US" sz="3600" smtClean="0">
                <a:solidFill>
                  <a:schemeClr val="tx1"/>
                </a:solidFill>
              </a:rPr>
              <a:t> </a:t>
            </a:r>
            <a:r>
              <a:rPr lang="en-US" sz="2800" b="1" smtClean="0">
                <a:solidFill>
                  <a:schemeClr val="tx1"/>
                </a:solidFill>
                <a:hlinkClick r:id="rId3"/>
              </a:rPr>
              <a:t>http://www.oclc.org/research/</a:t>
            </a:r>
          </a:p>
          <a:p>
            <a:pPr eaLnBrk="1" hangingPunct="1">
              <a:lnSpc>
                <a:spcPct val="80000"/>
              </a:lnSpc>
              <a:buFont typeface="Arial" charset="0"/>
              <a:buNone/>
            </a:pPr>
            <a:r>
              <a:rPr lang="en-US" sz="2800" b="1" smtClean="0">
                <a:solidFill>
                  <a:schemeClr val="tx1"/>
                </a:solidFill>
                <a:hlinkClick r:id="rId3"/>
              </a:rPr>
              <a:t>activities/synchronicity/default.htm</a:t>
            </a:r>
            <a:endParaRPr lang="en-US" sz="2800" b="1" smtClean="0">
              <a:solidFill>
                <a:schemeClr val="tx1"/>
              </a:solidFill>
            </a:endParaRPr>
          </a:p>
          <a:p>
            <a:pPr eaLnBrk="1" hangingPunct="1">
              <a:lnSpc>
                <a:spcPct val="80000"/>
              </a:lnSpc>
            </a:pPr>
            <a:endParaRPr lang="en-US" sz="2800" b="1" smtClean="0">
              <a:solidFill>
                <a:schemeClr val="accent2"/>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ctrTitle"/>
          </p:nvPr>
        </p:nvSpPr>
        <p:spPr>
          <a:xfrm>
            <a:off x="3352800" y="914400"/>
            <a:ext cx="5486400" cy="989013"/>
          </a:xfrm>
        </p:spPr>
        <p:txBody>
          <a:bodyPr/>
          <a:lstStyle/>
          <a:p>
            <a:pPr algn="r" eaLnBrk="1" hangingPunct="1">
              <a:defRPr/>
            </a:pPr>
            <a:r>
              <a:rPr lang="en-US" sz="4800" i="1" smtClean="0"/>
              <a:t>Questions &amp; Comments?</a:t>
            </a:r>
          </a:p>
        </p:txBody>
      </p:sp>
      <p:sp>
        <p:nvSpPr>
          <p:cNvPr id="26627" name="Rectangle 3"/>
          <p:cNvSpPr>
            <a:spLocks noGrp="1" noChangeArrowheads="1"/>
          </p:cNvSpPr>
          <p:nvPr>
            <p:ph type="subTitle" idx="1"/>
          </p:nvPr>
        </p:nvSpPr>
        <p:spPr>
          <a:xfrm>
            <a:off x="3581400" y="4191000"/>
            <a:ext cx="5105400" cy="1066800"/>
          </a:xfrm>
        </p:spPr>
        <p:txBody>
          <a:bodyPr/>
          <a:lstStyle/>
          <a:p>
            <a:pPr algn="r" eaLnBrk="1" hangingPunct="1"/>
            <a:endParaRPr lang="en-US" sz="2200" smtClean="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152400" y="274638"/>
            <a:ext cx="8534400" cy="1325562"/>
          </a:xfrm>
        </p:spPr>
        <p:txBody>
          <a:bodyPr/>
          <a:lstStyle/>
          <a:p>
            <a:pPr algn="l" eaLnBrk="1" hangingPunct="1">
              <a:defRPr/>
            </a:pPr>
            <a:r>
              <a:rPr lang="en-US" sz="3600" i="1" dirty="0" smtClean="0"/>
              <a:t>Interaction Ritual: </a:t>
            </a:r>
            <a:br>
              <a:rPr lang="en-US" sz="3600" i="1" dirty="0" smtClean="0"/>
            </a:br>
            <a:r>
              <a:rPr lang="en-US" sz="3600" i="1" dirty="0" smtClean="0"/>
              <a:t>Essays on Face-to-Face Behavior</a:t>
            </a:r>
            <a:endParaRPr lang="en-US" sz="2800" i="1" dirty="0" smtClean="0"/>
          </a:p>
        </p:txBody>
      </p:sp>
      <p:pic>
        <p:nvPicPr>
          <p:cNvPr id="5123" name="Picture 3" descr="goffman">
            <a:hlinkClick r:id="rId3"/>
          </p:cNvPr>
          <p:cNvPicPr>
            <a:picLocks noChangeAspect="1" noChangeArrowheads="1"/>
          </p:cNvPicPr>
          <p:nvPr>
            <p:ph type="body" idx="1"/>
          </p:nvPr>
        </p:nvPicPr>
        <p:blipFill>
          <a:blip r:embed="rId4" cstate="print"/>
          <a:srcRect/>
          <a:stretch>
            <a:fillRect/>
          </a:stretch>
        </p:blipFill>
        <p:spPr>
          <a:xfrm>
            <a:off x="5257800" y="1752600"/>
            <a:ext cx="3352800" cy="4116388"/>
          </a:xfrm>
        </p:spPr>
      </p:pic>
      <p:sp>
        <p:nvSpPr>
          <p:cNvPr id="7172" name="Text Box 4"/>
          <p:cNvSpPr txBox="1">
            <a:spLocks noChangeArrowheads="1"/>
          </p:cNvSpPr>
          <p:nvPr/>
        </p:nvSpPr>
        <p:spPr bwMode="auto">
          <a:xfrm>
            <a:off x="1828800" y="5105400"/>
            <a:ext cx="3279775" cy="946150"/>
          </a:xfrm>
          <a:prstGeom prst="rect">
            <a:avLst/>
          </a:prstGeom>
          <a:noFill/>
          <a:ln w="9525">
            <a:noFill/>
            <a:miter lim="800000"/>
            <a:headEnd/>
            <a:tailEnd/>
          </a:ln>
        </p:spPr>
        <p:txBody>
          <a:bodyPr>
            <a:spAutoFit/>
          </a:bodyPr>
          <a:lstStyle/>
          <a:p>
            <a:pPr algn="ctr">
              <a:defRPr/>
            </a:pPr>
            <a:r>
              <a:rPr lang="en-US" sz="2800" b="1" dirty="0">
                <a:latin typeface="+mj-lt"/>
              </a:rPr>
              <a:t>Erving Goffman</a:t>
            </a:r>
          </a:p>
          <a:p>
            <a:pPr algn="ctr">
              <a:defRPr/>
            </a:pPr>
            <a:r>
              <a:rPr lang="en-US" sz="2800" b="1" dirty="0">
                <a:latin typeface="+mj-lt"/>
              </a:rPr>
              <a:t>1922-1982</a:t>
            </a:r>
          </a:p>
        </p:txBody>
      </p:sp>
      <p:sp>
        <p:nvSpPr>
          <p:cNvPr id="7173" name="Rectangle 5"/>
          <p:cNvSpPr>
            <a:spLocks noChangeArrowheads="1"/>
          </p:cNvSpPr>
          <p:nvPr/>
        </p:nvSpPr>
        <p:spPr bwMode="auto">
          <a:xfrm>
            <a:off x="762000" y="1981200"/>
            <a:ext cx="4038600" cy="4525963"/>
          </a:xfrm>
          <a:prstGeom prst="rect">
            <a:avLst/>
          </a:prstGeom>
          <a:noFill/>
          <a:ln w="9525">
            <a:noFill/>
            <a:miter lim="800000"/>
            <a:headEnd/>
            <a:tailEnd/>
          </a:ln>
        </p:spPr>
        <p:txBody>
          <a:bodyPr/>
          <a:lstStyle/>
          <a:p>
            <a:pPr marL="342900" indent="-342900">
              <a:lnSpc>
                <a:spcPct val="80000"/>
              </a:lnSpc>
              <a:spcBef>
                <a:spcPct val="20000"/>
              </a:spcBef>
              <a:buClr>
                <a:schemeClr val="accent1"/>
              </a:buClr>
              <a:defRPr/>
            </a:pPr>
            <a:endParaRPr lang="en-US" sz="2400" dirty="0"/>
          </a:p>
          <a:p>
            <a:pPr marL="342900" indent="-342900">
              <a:lnSpc>
                <a:spcPct val="80000"/>
              </a:lnSpc>
              <a:spcBef>
                <a:spcPct val="20000"/>
              </a:spcBef>
              <a:buClr>
                <a:schemeClr val="accent1"/>
              </a:buClr>
              <a:defRPr/>
            </a:pPr>
            <a:r>
              <a:rPr lang="en-US" sz="3200" dirty="0">
                <a:latin typeface="+mj-lt"/>
              </a:rPr>
              <a:t>“On Face-Work: An analysis of Ritual Elements in Social Interaction</a:t>
            </a:r>
            <a:r>
              <a:rPr lang="en-US" sz="3200" i="1" dirty="0">
                <a:latin typeface="+mj-lt"/>
              </a:rPr>
              <a:t>”</a:t>
            </a:r>
            <a:r>
              <a:rPr lang="en-US" sz="3200" b="1" i="1" dirty="0">
                <a:latin typeface="+mj-lt"/>
              </a:rPr>
              <a:t>   </a:t>
            </a:r>
            <a:r>
              <a:rPr lang="en-US" sz="3200" dirty="0">
                <a:latin typeface="+mj-lt"/>
              </a:rPr>
              <a:t>(1967)</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0"/>
            <a:ext cx="8229600" cy="1219200"/>
          </a:xfrm>
        </p:spPr>
        <p:txBody>
          <a:bodyPr/>
          <a:lstStyle/>
          <a:p>
            <a:pPr eaLnBrk="1" hangingPunct="1">
              <a:defRPr/>
            </a:pPr>
            <a:r>
              <a:rPr lang="en-US" i="1" dirty="0" smtClean="0"/>
              <a:t>Face-Work</a:t>
            </a:r>
          </a:p>
        </p:txBody>
      </p:sp>
      <p:sp>
        <p:nvSpPr>
          <p:cNvPr id="6147" name="Rectangle 3"/>
          <p:cNvSpPr>
            <a:spLocks noGrp="1" noChangeArrowheads="1"/>
          </p:cNvSpPr>
          <p:nvPr>
            <p:ph type="body" idx="1"/>
          </p:nvPr>
        </p:nvSpPr>
        <p:spPr/>
        <p:txBody>
          <a:bodyPr/>
          <a:lstStyle/>
          <a:p>
            <a:pPr eaLnBrk="1" hangingPunct="1">
              <a:lnSpc>
                <a:spcPct val="90000"/>
              </a:lnSpc>
              <a:buFontTx/>
              <a:buNone/>
            </a:pPr>
            <a:r>
              <a:rPr lang="en-US" smtClean="0"/>
              <a:t>  </a:t>
            </a:r>
            <a:r>
              <a:rPr lang="en-US" sz="3200" smtClean="0">
                <a:solidFill>
                  <a:schemeClr val="tx1"/>
                </a:solidFill>
              </a:rPr>
              <a:t>“Much of the activity occurring during an encounter can be understood as an effort on everyone’s part to get through the occasion and all the unanticipated and unintentional events that can cast participants in an undesirable light, without disrupting the relationships of the participants”</a:t>
            </a:r>
            <a:r>
              <a:rPr lang="en-US" sz="2000" smtClean="0">
                <a:solidFill>
                  <a:schemeClr val="tx1"/>
                </a:solidFill>
              </a:rPr>
              <a:t> </a:t>
            </a:r>
            <a:endParaRPr lang="en-US" smtClean="0">
              <a:solidFill>
                <a:schemeClr val="tx1"/>
              </a:solidFill>
            </a:endParaRPr>
          </a:p>
          <a:p>
            <a:pPr algn="r" eaLnBrk="1" hangingPunct="1">
              <a:lnSpc>
                <a:spcPct val="90000"/>
              </a:lnSpc>
              <a:buFontTx/>
              <a:buNone/>
            </a:pPr>
            <a:r>
              <a:rPr lang="en-US" smtClean="0">
                <a:solidFill>
                  <a:schemeClr val="tx1"/>
                </a:solidFill>
              </a:rPr>
              <a:t>				(Goffman, 1967, p. 41)</a:t>
            </a:r>
          </a:p>
          <a:p>
            <a:pPr eaLnBrk="1" hangingPunct="1">
              <a:lnSpc>
                <a:spcPct val="90000"/>
              </a:lnSpc>
              <a:buFontTx/>
              <a:buNone/>
            </a:pPr>
            <a:endParaRPr lang="en-US" smtClean="0">
              <a:solidFill>
                <a:schemeClr val="tx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defRPr/>
            </a:pPr>
            <a:r>
              <a:rPr lang="en-US" i="1" dirty="0" smtClean="0"/>
              <a:t>Face Defined</a:t>
            </a:r>
          </a:p>
        </p:txBody>
      </p:sp>
      <p:sp>
        <p:nvSpPr>
          <p:cNvPr id="7171" name="Rectangle 3"/>
          <p:cNvSpPr>
            <a:spLocks noGrp="1" noChangeArrowheads="1"/>
          </p:cNvSpPr>
          <p:nvPr>
            <p:ph type="body" idx="1"/>
          </p:nvPr>
        </p:nvSpPr>
        <p:spPr>
          <a:xfrm>
            <a:off x="457200" y="2057400"/>
            <a:ext cx="8229600" cy="4068763"/>
          </a:xfrm>
        </p:spPr>
        <p:txBody>
          <a:bodyPr/>
          <a:lstStyle/>
          <a:p>
            <a:pPr eaLnBrk="1" hangingPunct="1"/>
            <a:r>
              <a:rPr lang="en-US" sz="3200" smtClean="0">
                <a:solidFill>
                  <a:schemeClr val="tx1"/>
                </a:solidFill>
              </a:rPr>
              <a:t>Positive social value person claims</a:t>
            </a:r>
          </a:p>
          <a:p>
            <a:pPr eaLnBrk="1" hangingPunct="1"/>
            <a:endParaRPr lang="en-US" sz="3200" smtClean="0">
              <a:solidFill>
                <a:schemeClr val="tx1"/>
              </a:solidFill>
            </a:endParaRPr>
          </a:p>
          <a:p>
            <a:pPr eaLnBrk="1" hangingPunct="1"/>
            <a:r>
              <a:rPr lang="en-US" sz="3200" smtClean="0">
                <a:solidFill>
                  <a:schemeClr val="tx1"/>
                </a:solidFill>
              </a:rPr>
              <a:t>Self-image in terms of approved social attributes</a:t>
            </a:r>
          </a:p>
          <a:p>
            <a:pPr eaLnBrk="1" hangingPunct="1"/>
            <a:endParaRPr 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defRPr/>
            </a:pPr>
            <a:r>
              <a:rPr lang="en-US" i="1" dirty="0" smtClean="0"/>
              <a:t>Face-Work in Encounters</a:t>
            </a:r>
          </a:p>
        </p:txBody>
      </p:sp>
      <p:sp>
        <p:nvSpPr>
          <p:cNvPr id="8195" name="Rectangle 3"/>
          <p:cNvSpPr>
            <a:spLocks noGrp="1" noChangeArrowheads="1"/>
          </p:cNvSpPr>
          <p:nvPr>
            <p:ph type="body" idx="1"/>
          </p:nvPr>
        </p:nvSpPr>
        <p:spPr>
          <a:xfrm>
            <a:off x="457200" y="1676400"/>
            <a:ext cx="8229600" cy="4449763"/>
          </a:xfrm>
        </p:spPr>
        <p:txBody>
          <a:bodyPr/>
          <a:lstStyle/>
          <a:p>
            <a:pPr eaLnBrk="1" hangingPunct="1"/>
            <a:r>
              <a:rPr lang="en-US" sz="3200" smtClean="0">
                <a:solidFill>
                  <a:schemeClr val="tx1"/>
                </a:solidFill>
              </a:rPr>
              <a:t>Face is </a:t>
            </a:r>
            <a:r>
              <a:rPr lang="en-US" sz="3200" b="1" smtClean="0">
                <a:solidFill>
                  <a:schemeClr val="tx1"/>
                </a:solidFill>
              </a:rPr>
              <a:t>located</a:t>
            </a:r>
            <a:r>
              <a:rPr lang="en-US" sz="3200" smtClean="0">
                <a:solidFill>
                  <a:schemeClr val="tx1"/>
                </a:solidFill>
              </a:rPr>
              <a:t> in </a:t>
            </a:r>
            <a:r>
              <a:rPr lang="en-US" sz="3200" i="1" smtClean="0">
                <a:solidFill>
                  <a:schemeClr val="tx2"/>
                </a:solidFill>
              </a:rPr>
              <a:t>flow of events</a:t>
            </a:r>
          </a:p>
          <a:p>
            <a:pPr lvl="1" eaLnBrk="1" hangingPunct="1"/>
            <a:r>
              <a:rPr lang="en-US" sz="2800" smtClean="0">
                <a:solidFill>
                  <a:schemeClr val="tx1"/>
                </a:solidFill>
              </a:rPr>
              <a:t>Feelings about face reinforced by encounters</a:t>
            </a:r>
          </a:p>
          <a:p>
            <a:pPr lvl="1" eaLnBrk="1" hangingPunct="1"/>
            <a:r>
              <a:rPr lang="en-US" sz="2800" smtClean="0">
                <a:solidFill>
                  <a:schemeClr val="tx1"/>
                </a:solidFill>
              </a:rPr>
              <a:t>If better face established –</a:t>
            </a:r>
            <a:r>
              <a:rPr lang="en-US" sz="2800" smtClean="0"/>
              <a:t> </a:t>
            </a:r>
            <a:r>
              <a:rPr lang="en-US" sz="2800" i="1" smtClean="0">
                <a:solidFill>
                  <a:srgbClr val="0070C0"/>
                </a:solidFill>
              </a:rPr>
              <a:t>feel good</a:t>
            </a:r>
          </a:p>
          <a:p>
            <a:pPr lvl="1" eaLnBrk="1" hangingPunct="1"/>
            <a:r>
              <a:rPr lang="en-US" sz="2800" smtClean="0">
                <a:solidFill>
                  <a:schemeClr val="tx1"/>
                </a:solidFill>
              </a:rPr>
              <a:t>If expectations not fulfilled – </a:t>
            </a:r>
            <a:r>
              <a:rPr lang="en-US" sz="2800" i="1" smtClean="0">
                <a:solidFill>
                  <a:srgbClr val="FF0000"/>
                </a:solidFill>
              </a:rPr>
              <a:t>feel bad or hurt</a:t>
            </a:r>
          </a:p>
          <a:p>
            <a:pPr lvl="1" eaLnBrk="1" hangingPunct="1"/>
            <a:r>
              <a:rPr lang="en-US" sz="2800" smtClean="0">
                <a:solidFill>
                  <a:schemeClr val="tx1"/>
                </a:solidFill>
              </a:rPr>
              <a:t>Neutral experience – </a:t>
            </a:r>
            <a:r>
              <a:rPr lang="en-US" sz="2800" i="1" smtClean="0">
                <a:solidFill>
                  <a:srgbClr val="7030A0"/>
                </a:solidFill>
              </a:rPr>
              <a:t>expected, not memorable</a:t>
            </a:r>
            <a:endParaRPr lang="en-US" sz="1400" i="1" smtClean="0">
              <a:solidFill>
                <a:srgbClr val="7030A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Face-Work, continued</a:t>
            </a:r>
            <a:endParaRPr lang="en-US" dirty="0"/>
          </a:p>
        </p:txBody>
      </p:sp>
      <p:sp>
        <p:nvSpPr>
          <p:cNvPr id="9219" name="Content Placeholder 2"/>
          <p:cNvSpPr>
            <a:spLocks noGrp="1"/>
          </p:cNvSpPr>
          <p:nvPr>
            <p:ph idx="1"/>
          </p:nvPr>
        </p:nvSpPr>
        <p:spPr/>
        <p:txBody>
          <a:bodyPr/>
          <a:lstStyle/>
          <a:p>
            <a:pPr eaLnBrk="1" hangingPunct="1"/>
            <a:r>
              <a:rPr lang="en-US" b="1" smtClean="0">
                <a:solidFill>
                  <a:schemeClr val="tx1"/>
                </a:solidFill>
              </a:rPr>
              <a:t>Positive Face - Having and Maintaining Face</a:t>
            </a:r>
            <a:endParaRPr lang="en-US" smtClean="0">
              <a:solidFill>
                <a:schemeClr val="tx1"/>
              </a:solidFill>
            </a:endParaRPr>
          </a:p>
          <a:p>
            <a:pPr lvl="1" eaLnBrk="1" hangingPunct="1"/>
            <a:r>
              <a:rPr lang="en-US" smtClean="0">
                <a:solidFill>
                  <a:schemeClr val="tx1"/>
                </a:solidFill>
              </a:rPr>
              <a:t>According to Goffman: “A person may be said to </a:t>
            </a:r>
            <a:r>
              <a:rPr lang="en-US" i="1" smtClean="0">
                <a:solidFill>
                  <a:schemeClr val="tx1"/>
                </a:solidFill>
              </a:rPr>
              <a:t>have, </a:t>
            </a:r>
            <a:r>
              <a:rPr lang="en-US" smtClean="0">
                <a:solidFill>
                  <a:schemeClr val="tx1"/>
                </a:solidFill>
              </a:rPr>
              <a:t>or </a:t>
            </a:r>
            <a:r>
              <a:rPr lang="en-US" i="1" smtClean="0">
                <a:solidFill>
                  <a:schemeClr val="tx1"/>
                </a:solidFill>
              </a:rPr>
              <a:t>be in</a:t>
            </a:r>
            <a:r>
              <a:rPr lang="en-US" smtClean="0">
                <a:solidFill>
                  <a:schemeClr val="tx1"/>
                </a:solidFill>
              </a:rPr>
              <a:t>, or </a:t>
            </a:r>
            <a:r>
              <a:rPr lang="en-US" i="1" smtClean="0">
                <a:solidFill>
                  <a:schemeClr val="tx1"/>
                </a:solidFill>
              </a:rPr>
              <a:t>maintain</a:t>
            </a:r>
            <a:r>
              <a:rPr lang="en-US" smtClean="0">
                <a:solidFill>
                  <a:schemeClr val="tx1"/>
                </a:solidFill>
              </a:rPr>
              <a:t> face when the line he effectively takes presents an image of him that is internally consistent…that is confirmed by evidence conveyed through interpersonal agencies in the situation” (p. 7).  </a:t>
            </a:r>
          </a:p>
          <a:p>
            <a:pPr lvl="1" eaLnBrk="1" hangingPunct="1"/>
            <a:endParaRPr lang="en-US" smtClean="0">
              <a:solidFill>
                <a:schemeClr val="tx1"/>
              </a:solidFill>
            </a:endParaRPr>
          </a:p>
          <a:p>
            <a:pPr lvl="1" eaLnBrk="1" hangingPunct="1"/>
            <a:r>
              <a:rPr lang="en-US" smtClean="0">
                <a:solidFill>
                  <a:schemeClr val="tx1"/>
                </a:solidFill>
              </a:rPr>
              <a:t>Face is constructed both by ourselves and is also given to us by others in how one is treated. </a:t>
            </a:r>
          </a:p>
          <a:p>
            <a:pPr lvl="1" eaLnBrk="1" hangingPunct="1"/>
            <a:endParaRPr lang="en-US" smtClean="0">
              <a:solidFill>
                <a:schemeClr val="tx1"/>
              </a:solidFill>
            </a:endParaRPr>
          </a:p>
          <a:p>
            <a:pPr lvl="1" eaLnBrk="1" hangingPunct="1"/>
            <a:r>
              <a:rPr lang="en-US" smtClean="0">
                <a:solidFill>
                  <a:schemeClr val="tx1"/>
                </a:solidFill>
              </a:rPr>
              <a:t>When one is “in face” he/she responds with feelings of confidence, security, relief, and assurance, can hold his/her head up, and can openly present himself/herself to others. </a:t>
            </a:r>
          </a:p>
        </p:txBody>
      </p:sp>
    </p:spTree>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lstStyle/>
          <a:p>
            <a:pPr eaLnBrk="1" fontAlgn="auto" hangingPunct="1">
              <a:spcAft>
                <a:spcPts val="0"/>
              </a:spcAft>
              <a:defRPr/>
            </a:pPr>
            <a:r>
              <a:rPr lang="en-US" sz="3600" dirty="0" smtClean="0"/>
              <a:t>Types of Positive Face-Work</a:t>
            </a:r>
            <a:endParaRPr lang="en-US" sz="3600" dirty="0"/>
          </a:p>
        </p:txBody>
      </p:sp>
      <p:sp>
        <p:nvSpPr>
          <p:cNvPr id="10243" name="Content Placeholder 2"/>
          <p:cNvSpPr>
            <a:spLocks noGrp="1"/>
          </p:cNvSpPr>
          <p:nvPr>
            <p:ph idx="1"/>
          </p:nvPr>
        </p:nvSpPr>
        <p:spPr>
          <a:xfrm>
            <a:off x="457200" y="1219200"/>
            <a:ext cx="8229600" cy="4906963"/>
          </a:xfrm>
        </p:spPr>
        <p:txBody>
          <a:bodyPr/>
          <a:lstStyle/>
          <a:p>
            <a:pPr eaLnBrk="1" hangingPunct="1"/>
            <a:r>
              <a:rPr lang="en-US" b="1" smtClean="0">
                <a:solidFill>
                  <a:schemeClr val="tx1"/>
                </a:solidFill>
              </a:rPr>
              <a:t>Face-work</a:t>
            </a:r>
            <a:r>
              <a:rPr lang="en-US" smtClean="0">
                <a:solidFill>
                  <a:schemeClr val="tx1"/>
                </a:solidFill>
              </a:rPr>
              <a:t> helps achieve success in interpersonal communication encounters</a:t>
            </a:r>
          </a:p>
          <a:p>
            <a:pPr lvl="1" eaLnBrk="1" hangingPunct="1"/>
            <a:r>
              <a:rPr lang="en-US" i="1" smtClean="0">
                <a:solidFill>
                  <a:schemeClr val="tx1"/>
                </a:solidFill>
              </a:rPr>
              <a:t>To “give face”</a:t>
            </a:r>
            <a:r>
              <a:rPr lang="en-US" smtClean="0">
                <a:solidFill>
                  <a:schemeClr val="tx1"/>
                </a:solidFill>
              </a:rPr>
              <a:t> is in the process of making someone look good, giving them a better </a:t>
            </a:r>
            <a:r>
              <a:rPr lang="en-US" i="1" smtClean="0">
                <a:solidFill>
                  <a:schemeClr val="tx1"/>
                </a:solidFill>
              </a:rPr>
              <a:t>line </a:t>
            </a:r>
            <a:r>
              <a:rPr lang="en-US" smtClean="0">
                <a:solidFill>
                  <a:schemeClr val="tx1"/>
                </a:solidFill>
              </a:rPr>
              <a:t>than they had previously established.</a:t>
            </a:r>
          </a:p>
          <a:p>
            <a:pPr lvl="1" eaLnBrk="1" hangingPunct="1"/>
            <a:r>
              <a:rPr lang="en-US" smtClean="0">
                <a:solidFill>
                  <a:schemeClr val="tx1"/>
                </a:solidFill>
              </a:rPr>
              <a:t>To “</a:t>
            </a:r>
            <a:r>
              <a:rPr lang="en-US" i="1" smtClean="0">
                <a:solidFill>
                  <a:schemeClr val="tx1"/>
                </a:solidFill>
              </a:rPr>
              <a:t>save face”</a:t>
            </a:r>
            <a:r>
              <a:rPr lang="en-US" smtClean="0">
                <a:solidFill>
                  <a:schemeClr val="tx1"/>
                </a:solidFill>
              </a:rPr>
              <a:t> one may use a sense of humor or otherwise defuse situations that threaten face. </a:t>
            </a:r>
          </a:p>
          <a:p>
            <a:pPr lvl="1" eaLnBrk="1" hangingPunct="1"/>
            <a:r>
              <a:rPr lang="en-US" smtClean="0">
                <a:solidFill>
                  <a:schemeClr val="tx1"/>
                </a:solidFill>
              </a:rPr>
              <a:t>Poise is described as being very important in face-work because, “through poise the person controls his embarrassment and hence the embarrassment that he and others might have over his embarrassment” (Goffman, p. 13). </a:t>
            </a:r>
          </a:p>
          <a:p>
            <a:pPr eaLnBrk="1" hangingPunct="1"/>
            <a:r>
              <a:rPr lang="en-US" b="1" smtClean="0">
                <a:solidFill>
                  <a:schemeClr val="tx1"/>
                </a:solidFill>
              </a:rPr>
              <a:t>Face-saving practices</a:t>
            </a:r>
            <a:r>
              <a:rPr lang="en-US" smtClean="0">
                <a:solidFill>
                  <a:schemeClr val="tx1"/>
                </a:solidFill>
              </a:rPr>
              <a:t> vary within different cultures and subcultures and are chosen from a socially constructed and circumscribed “repertoire” of rituals (Goffman, 1967, p. 13).</a:t>
            </a:r>
          </a:p>
        </p:txBody>
      </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sz="3600" i="1" dirty="0" smtClean="0"/>
              <a:t>Face Threat = Negative Face-work</a:t>
            </a:r>
            <a:endParaRPr lang="en-US" sz="3600" i="1" dirty="0"/>
          </a:p>
        </p:txBody>
      </p:sp>
      <p:sp>
        <p:nvSpPr>
          <p:cNvPr id="11267" name="Content Placeholder 2"/>
          <p:cNvSpPr>
            <a:spLocks noGrp="1"/>
          </p:cNvSpPr>
          <p:nvPr>
            <p:ph idx="1"/>
          </p:nvPr>
        </p:nvSpPr>
        <p:spPr>
          <a:xfrm>
            <a:off x="1066800" y="1600200"/>
            <a:ext cx="7620000" cy="4525963"/>
          </a:xfrm>
        </p:spPr>
        <p:txBody>
          <a:bodyPr/>
          <a:lstStyle/>
          <a:p>
            <a:pPr marL="0" indent="0" eaLnBrk="1" hangingPunct="1">
              <a:buFont typeface="Arial" charset="0"/>
              <a:buNone/>
            </a:pPr>
            <a:r>
              <a:rPr lang="en-US" b="1" smtClean="0">
                <a:solidFill>
                  <a:schemeClr val="tx1"/>
                </a:solidFill>
              </a:rPr>
              <a:t>Face Threat</a:t>
            </a:r>
          </a:p>
          <a:p>
            <a:pPr lvl="1" eaLnBrk="1" hangingPunct="1"/>
            <a:r>
              <a:rPr lang="en-US" sz="1800" smtClean="0">
                <a:solidFill>
                  <a:schemeClr val="tx1"/>
                </a:solidFill>
              </a:rPr>
              <a:t>Communication threatens face of interactants</a:t>
            </a:r>
          </a:p>
          <a:p>
            <a:pPr marL="0" indent="0" eaLnBrk="1" hangingPunct="1">
              <a:buFont typeface="Arial" charset="0"/>
              <a:buNone/>
            </a:pPr>
            <a:r>
              <a:rPr lang="en-US" b="1" smtClean="0">
                <a:solidFill>
                  <a:schemeClr val="tx1"/>
                </a:solidFill>
              </a:rPr>
              <a:t>Types</a:t>
            </a:r>
          </a:p>
          <a:p>
            <a:pPr lvl="1" eaLnBrk="1" hangingPunct="1"/>
            <a:r>
              <a:rPr lang="en-US" sz="1800" b="1" i="1" smtClean="0">
                <a:solidFill>
                  <a:schemeClr val="tx1"/>
                </a:solidFill>
              </a:rPr>
              <a:t>Losing Face</a:t>
            </a:r>
          </a:p>
          <a:p>
            <a:pPr lvl="2" eaLnBrk="1" hangingPunct="1"/>
            <a:r>
              <a:rPr lang="en-US" sz="1800" smtClean="0">
                <a:solidFill>
                  <a:schemeClr val="tx1"/>
                </a:solidFill>
              </a:rPr>
              <a:t>Person caught in embarrassing or damaging position (e.g., in a lie or inappropriate behavior) </a:t>
            </a:r>
          </a:p>
          <a:p>
            <a:pPr lvl="1" eaLnBrk="1" hangingPunct="1"/>
            <a:endParaRPr lang="en-US" sz="1800" smtClean="0">
              <a:solidFill>
                <a:schemeClr val="tx1"/>
              </a:solidFill>
            </a:endParaRPr>
          </a:p>
          <a:p>
            <a:pPr lvl="1" eaLnBrk="1" hangingPunct="1"/>
            <a:r>
              <a:rPr lang="en-US" sz="1800" b="1" i="1" smtClean="0">
                <a:solidFill>
                  <a:schemeClr val="tx1"/>
                </a:solidFill>
              </a:rPr>
              <a:t>Wrong Face </a:t>
            </a:r>
            <a:r>
              <a:rPr lang="en-US" sz="1800" b="1" smtClean="0">
                <a:solidFill>
                  <a:schemeClr val="tx1"/>
                </a:solidFill>
              </a:rPr>
              <a:t>or </a:t>
            </a:r>
            <a:r>
              <a:rPr lang="en-US" sz="1800" b="1" i="1" smtClean="0">
                <a:solidFill>
                  <a:schemeClr val="tx1"/>
                </a:solidFill>
              </a:rPr>
              <a:t>Out of Face</a:t>
            </a:r>
          </a:p>
          <a:p>
            <a:pPr lvl="2" eaLnBrk="1" hangingPunct="1"/>
            <a:r>
              <a:rPr lang="en-US" sz="1800" smtClean="0">
                <a:solidFill>
                  <a:schemeClr val="tx1"/>
                </a:solidFill>
              </a:rPr>
              <a:t>Experience shame </a:t>
            </a:r>
          </a:p>
          <a:p>
            <a:pPr lvl="2" eaLnBrk="1" hangingPunct="1"/>
            <a:r>
              <a:rPr lang="en-US" sz="1800" smtClean="0">
                <a:solidFill>
                  <a:schemeClr val="tx1"/>
                </a:solidFill>
              </a:rPr>
              <a:t>Possible to maintain confidence, if others cover (e.g., one makes faux pas &amp; others pretend not to notice)</a:t>
            </a:r>
          </a:p>
          <a:p>
            <a:pPr lvl="2" eaLnBrk="1" hangingPunct="1"/>
            <a:r>
              <a:rPr lang="en-US" sz="1800" i="1" smtClean="0">
                <a:solidFill>
                  <a:schemeClr val="tx1"/>
                </a:solidFill>
              </a:rPr>
              <a:t>Poise</a:t>
            </a:r>
            <a:r>
              <a:rPr lang="en-US" sz="1800" smtClean="0">
                <a:solidFill>
                  <a:schemeClr val="tx1"/>
                </a:solidFill>
              </a:rPr>
              <a:t> is ability to conceal wrong face or out of face</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359</TotalTime>
  <Words>2674</Words>
  <Application>Microsoft Office PowerPoint</Application>
  <PresentationFormat>On-screen Show (4:3)</PresentationFormat>
  <Paragraphs>306</Paragraphs>
  <Slides>24</Slides>
  <Notes>24</Notes>
  <HiddenSlides>10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Palatino Linotype</vt:lpstr>
      <vt:lpstr>Arial</vt:lpstr>
      <vt:lpstr>Century Gothic</vt:lpstr>
      <vt:lpstr>Courier New</vt:lpstr>
      <vt:lpstr>Calibri</vt:lpstr>
      <vt:lpstr>Times New Roman</vt:lpstr>
      <vt:lpstr>Executive</vt:lpstr>
      <vt:lpstr> About Face Threat:  An Analysis of Negative Behaviors  in Computer-mediated Communication</vt:lpstr>
      <vt:lpstr>Virtual Reference (VR)</vt:lpstr>
      <vt:lpstr>Interaction Ritual:  Essays on Face-to-Face Behavior</vt:lpstr>
      <vt:lpstr>Face-Work</vt:lpstr>
      <vt:lpstr>Face Defined</vt:lpstr>
      <vt:lpstr>Face-Work in Encounters</vt:lpstr>
      <vt:lpstr>Face-Work, continued</vt:lpstr>
      <vt:lpstr>Types of Positive Face-Work</vt:lpstr>
      <vt:lpstr>Face Threat = Negative Face-work</vt:lpstr>
      <vt:lpstr>Face-Work in VR</vt:lpstr>
      <vt:lpstr>Methodology</vt:lpstr>
      <vt:lpstr>Sample Selection</vt:lpstr>
      <vt:lpstr>Findings “Physics”</vt:lpstr>
      <vt:lpstr>Findings “Physics”</vt:lpstr>
      <vt:lpstr>Findings “Physics”</vt:lpstr>
      <vt:lpstr>Findings “Physics”</vt:lpstr>
      <vt:lpstr>Findings “Physics”</vt:lpstr>
      <vt:lpstr>Findings “Physics”</vt:lpstr>
      <vt:lpstr>Findings “Physics”</vt:lpstr>
      <vt:lpstr>Findings “Physics”</vt:lpstr>
      <vt:lpstr>Conclusion</vt:lpstr>
      <vt:lpstr>Future Research</vt:lpstr>
      <vt:lpstr>End Notes</vt:lpstr>
      <vt:lpstr>Questions &amp; Comments?</vt:lpstr>
    </vt:vector>
  </TitlesOfParts>
  <Company>Rutgers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About Face Threat:  An Analysis of Negative Behaviors  in Computer-mediated Communication</dc:title>
  <dc:creator>Jocelyn DeAngelis</dc:creator>
  <cp:lastModifiedBy>conferp</cp:lastModifiedBy>
  <cp:revision>32</cp:revision>
  <cp:lastPrinted>2011-10-21T20:44:13Z</cp:lastPrinted>
  <dcterms:created xsi:type="dcterms:W3CDTF">2011-10-05T16:11:36Z</dcterms:created>
  <dcterms:modified xsi:type="dcterms:W3CDTF">2011-11-04T11:20:31Z</dcterms:modified>
</cp:coreProperties>
</file>