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71" r:id="rId5"/>
    <p:sldId id="272" r:id="rId6"/>
    <p:sldId id="273" r:id="rId7"/>
    <p:sldId id="274" r:id="rId8"/>
    <p:sldId id="275" r:id="rId9"/>
    <p:sldId id="276" r:id="rId10"/>
    <p:sldId id="277" r:id="rId11"/>
    <p:sldId id="278" r:id="rId12"/>
    <p:sldId id="279" r:id="rId13"/>
    <p:sldId id="280" r:id="rId14"/>
    <p:sldId id="281" r:id="rId15"/>
    <p:sldId id="282" r:id="rId16"/>
    <p:sldId id="305" r:id="rId17"/>
    <p:sldId id="306" r:id="rId18"/>
    <p:sldId id="307" r:id="rId19"/>
    <p:sldId id="286" r:id="rId20"/>
    <p:sldId id="287" r:id="rId21"/>
    <p:sldId id="288" r:id="rId22"/>
    <p:sldId id="289" r:id="rId23"/>
    <p:sldId id="290" r:id="rId24"/>
    <p:sldId id="291" r:id="rId25"/>
    <p:sldId id="308"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Lst>
  <p:sldSz cx="9144000" cy="6858000" type="screen4x3"/>
  <p:notesSz cx="6858000" cy="9144000"/>
  <p:custDataLst>
    <p:tags r:id="rId41"/>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78B5"/>
    <a:srgbClr val="E69426"/>
    <a:srgbClr val="419A3C"/>
    <a:srgbClr val="FF7600"/>
    <a:srgbClr val="5F4894"/>
    <a:srgbClr val="7D2553"/>
    <a:srgbClr val="A9316F"/>
    <a:srgbClr val="000000"/>
    <a:srgbClr val="FFFFFF"/>
    <a:srgbClr val="611D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73" autoAdjust="0"/>
    <p:restoredTop sz="77506" autoAdjust="0"/>
  </p:normalViewPr>
  <p:slideViewPr>
    <p:cSldViewPr>
      <p:cViewPr>
        <p:scale>
          <a:sx n="70" d="100"/>
          <a:sy n="70" d="100"/>
        </p:scale>
        <p:origin x="-894" y="72"/>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1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smikitish.RULIB\Desktop\Docs\SCILS\PhD\Research\data%20alise%2020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smikitish.RULIB\Desktop\Docs\SCILS\PhD\Research\data%20alise%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ata%20alise%20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rdena\AppData\Local\Microsoft\Windows\Temporary%20Internet%20Files\Content.Outlook\2X1AEDJW\data%20alise%20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rdena\Presentations\Copy%20of%20data%20alise%20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rdena\AppData\Local\Microsoft\Windows\Temporary%20Internet%20Files\Content.Outlook\2X1AEDJW\data%20alise%20201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smikitish.RULIB\Desktop\Docs\SCILS\PhD\Research\data%20alise%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3200" b="1" i="0" u="none" strike="noStrike" kern="1200" baseline="0">
                <a:solidFill>
                  <a:srgbClr val="2178B5"/>
                </a:solidFill>
                <a:latin typeface="+mn-lt"/>
                <a:ea typeface="+mn-ea"/>
                <a:cs typeface="+mn-cs"/>
              </a:defRPr>
            </a:pPr>
            <a:r>
              <a:rPr lang="en-US" sz="3200" b="1" i="0" u="none" strike="noStrike" kern="1200" baseline="0" dirty="0">
                <a:solidFill>
                  <a:srgbClr val="2178B5"/>
                </a:solidFill>
                <a:latin typeface="+mn-lt"/>
                <a:ea typeface="+mn-ea"/>
                <a:cs typeface="+mn-cs"/>
              </a:rPr>
              <a:t>Query Type: </a:t>
            </a:r>
            <a:r>
              <a:rPr lang="en-US" sz="3200" b="1" i="0" u="none" strike="noStrike" kern="1200" baseline="0" dirty="0" smtClean="0">
                <a:solidFill>
                  <a:srgbClr val="2178B5"/>
                </a:solidFill>
                <a:latin typeface="+mn-lt"/>
                <a:ea typeface="+mn-ea"/>
                <a:cs typeface="+mn-cs"/>
              </a:rPr>
              <a:t>2004-2006</a:t>
            </a:r>
            <a:endParaRPr lang="en-US" sz="3200" b="1" i="0" u="none" strike="noStrike" kern="1200" baseline="0" dirty="0">
              <a:solidFill>
                <a:srgbClr val="2178B5"/>
              </a:solidFill>
              <a:latin typeface="+mn-lt"/>
              <a:ea typeface="+mn-ea"/>
              <a:cs typeface="+mn-cs"/>
            </a:endParaRPr>
          </a:p>
        </c:rich>
      </c:tx>
    </c:title>
    <c:plotArea>
      <c:layout>
        <c:manualLayout>
          <c:layoutTarget val="inner"/>
          <c:xMode val="edge"/>
          <c:yMode val="edge"/>
          <c:x val="9.614701305490328E-2"/>
          <c:y val="0.11212630239401904"/>
          <c:w val="0.87228914521056578"/>
          <c:h val="0.68816495665314936"/>
        </c:manualLayout>
      </c:layout>
      <c:barChart>
        <c:barDir val="col"/>
        <c:grouping val="clustered"/>
        <c:ser>
          <c:idx val="0"/>
          <c:order val="0"/>
          <c:tx>
            <c:v>'04 - '06 (n = 915)</c:v>
          </c:tx>
          <c:spPr>
            <a:solidFill>
              <a:srgbClr val="00B0F0"/>
            </a:solidFill>
          </c:spPr>
          <c:cat>
            <c:strRef>
              <c:f>Sheet2!$E$1:$E$5</c:f>
              <c:strCache>
                <c:ptCount val="5"/>
                <c:pt idx="0">
                  <c:v>Subject Search</c:v>
                </c:pt>
                <c:pt idx="1">
                  <c:v>Ready Reference</c:v>
                </c:pt>
                <c:pt idx="2">
                  <c:v>Procedural</c:v>
                </c:pt>
                <c:pt idx="3">
                  <c:v>No Question</c:v>
                </c:pt>
                <c:pt idx="4">
                  <c:v>Holdings</c:v>
                </c:pt>
              </c:strCache>
            </c:strRef>
          </c:cat>
          <c:val>
            <c:numRef>
              <c:f>Sheet2!$F$1:$F$5</c:f>
              <c:numCache>
                <c:formatCode>0%</c:formatCode>
                <c:ptCount val="5"/>
                <c:pt idx="0">
                  <c:v>0.32021857923497343</c:v>
                </c:pt>
                <c:pt idx="1">
                  <c:v>0.26557377049180331</c:v>
                </c:pt>
                <c:pt idx="2">
                  <c:v>0.17704918032786915</c:v>
                </c:pt>
                <c:pt idx="3">
                  <c:v>0.1136612021857925</c:v>
                </c:pt>
                <c:pt idx="4">
                  <c:v>8.415300546448104E-2</c:v>
                </c:pt>
              </c:numCache>
            </c:numRef>
          </c:val>
        </c:ser>
        <c:dLbls/>
        <c:axId val="95109504"/>
        <c:axId val="95111040"/>
      </c:barChart>
      <c:catAx>
        <c:axId val="95109504"/>
        <c:scaling>
          <c:orientation val="minMax"/>
        </c:scaling>
        <c:axPos val="b"/>
        <c:majorTickMark val="none"/>
        <c:tickLblPos val="nextTo"/>
        <c:txPr>
          <a:bodyPr rot="0"/>
          <a:lstStyle/>
          <a:p>
            <a:pPr>
              <a:defRPr/>
            </a:pPr>
            <a:endParaRPr lang="en-US"/>
          </a:p>
        </c:txPr>
        <c:crossAx val="95111040"/>
        <c:crosses val="autoZero"/>
        <c:auto val="1"/>
        <c:lblAlgn val="ctr"/>
        <c:lblOffset val="100"/>
      </c:catAx>
      <c:valAx>
        <c:axId val="95111040"/>
        <c:scaling>
          <c:orientation val="minMax"/>
        </c:scaling>
        <c:axPos val="l"/>
        <c:majorGridlines/>
        <c:numFmt formatCode="0%" sourceLinked="1"/>
        <c:majorTickMark val="none"/>
        <c:tickLblPos val="nextTo"/>
        <c:crossAx val="95109504"/>
        <c:crosses val="autoZero"/>
        <c:crossBetween val="between"/>
      </c:valAx>
    </c:plotArea>
    <c:legend>
      <c:legendPos val="r"/>
      <c:layout>
        <c:manualLayout>
          <c:xMode val="edge"/>
          <c:yMode val="edge"/>
          <c:x val="0.72325278193345988"/>
          <c:y val="0.29810530501869087"/>
          <c:w val="0.24435209818002854"/>
          <c:h val="6.0951085659747113E-2"/>
        </c:manualLayout>
      </c:layout>
    </c:legend>
    <c:plotVisOnly val="1"/>
    <c:dispBlanksAs val="gap"/>
  </c:chart>
  <c:txPr>
    <a:bodyPr/>
    <a:lstStyle/>
    <a:p>
      <a:pPr>
        <a:defRPr sz="20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128"/>
          <c:y val="0.11208276368266711"/>
          <c:w val="0.85682520064146805"/>
          <c:h val="0.77892752071811522"/>
        </c:manualLayout>
      </c:layout>
      <c:barChart>
        <c:barDir val="col"/>
        <c:grouping val="clustered"/>
        <c:ser>
          <c:idx val="0"/>
          <c:order val="0"/>
          <c:tx>
            <c:v>QP2 (n = 118)</c:v>
          </c:tx>
          <c:spPr>
            <a:solidFill>
              <a:srgbClr val="00B050"/>
            </a:solidFill>
          </c:spPr>
          <c:cat>
            <c:strRef>
              <c:f>Sheet2!$A$12:$A$14</c:f>
              <c:strCache>
                <c:ptCount val="3"/>
                <c:pt idx="0">
                  <c:v>Correct</c:v>
                </c:pt>
                <c:pt idx="1">
                  <c:v>Incorrect</c:v>
                </c:pt>
                <c:pt idx="2">
                  <c:v>Other</c:v>
                </c:pt>
              </c:strCache>
            </c:strRef>
          </c:cat>
          <c:val>
            <c:numRef>
              <c:f>Sheet2!$G$84:$G$86</c:f>
              <c:numCache>
                <c:formatCode>0%</c:formatCode>
                <c:ptCount val="3"/>
                <c:pt idx="0">
                  <c:v>0.89830508474575921</c:v>
                </c:pt>
                <c:pt idx="1">
                  <c:v>5.0847457627118814E-2</c:v>
                </c:pt>
                <c:pt idx="2">
                  <c:v>5.0847457627118814E-2</c:v>
                </c:pt>
              </c:numCache>
            </c:numRef>
          </c:val>
        </c:ser>
        <c:ser>
          <c:idx val="1"/>
          <c:order val="1"/>
          <c:tx>
            <c:v>QW (n = 50)</c:v>
          </c:tx>
          <c:spPr>
            <a:solidFill>
              <a:srgbClr val="FFC000"/>
            </a:solidFill>
          </c:spPr>
          <c:cat>
            <c:strRef>
              <c:f>Sheet2!$A$12:$A$14</c:f>
              <c:strCache>
                <c:ptCount val="3"/>
                <c:pt idx="0">
                  <c:v>Correct</c:v>
                </c:pt>
                <c:pt idx="1">
                  <c:v>Incorrect</c:v>
                </c:pt>
                <c:pt idx="2">
                  <c:v>Other</c:v>
                </c:pt>
              </c:strCache>
            </c:strRef>
          </c:cat>
          <c:val>
            <c:numRef>
              <c:f>Sheet2!$I$84:$I$86</c:f>
              <c:numCache>
                <c:formatCode>0%</c:formatCode>
                <c:ptCount val="3"/>
                <c:pt idx="0">
                  <c:v>0.9</c:v>
                </c:pt>
                <c:pt idx="1">
                  <c:v>2.0000000000000011E-2</c:v>
                </c:pt>
                <c:pt idx="2">
                  <c:v>8.0000000000000043E-2</c:v>
                </c:pt>
              </c:numCache>
            </c:numRef>
          </c:val>
        </c:ser>
        <c:dLbls/>
        <c:axId val="95930240"/>
        <c:axId val="95931776"/>
      </c:barChart>
      <c:catAx>
        <c:axId val="95930240"/>
        <c:scaling>
          <c:orientation val="minMax"/>
        </c:scaling>
        <c:axPos val="b"/>
        <c:majorTickMark val="none"/>
        <c:tickLblPos val="nextTo"/>
        <c:crossAx val="95931776"/>
        <c:crosses val="autoZero"/>
        <c:auto val="1"/>
        <c:lblAlgn val="ctr"/>
        <c:lblOffset val="100"/>
      </c:catAx>
      <c:valAx>
        <c:axId val="95931776"/>
        <c:scaling>
          <c:orientation val="minMax"/>
        </c:scaling>
        <c:axPos val="l"/>
        <c:majorGridlines/>
        <c:numFmt formatCode="0%" sourceLinked="1"/>
        <c:majorTickMark val="none"/>
        <c:tickLblPos val="nextTo"/>
        <c:crossAx val="95930240"/>
        <c:crosses val="autoZero"/>
        <c:crossBetween val="between"/>
      </c:valAx>
    </c:plotArea>
    <c:legend>
      <c:legendPos val="r"/>
      <c:layout>
        <c:manualLayout>
          <c:xMode val="edge"/>
          <c:yMode val="edge"/>
          <c:x val="0.72976330858647664"/>
          <c:y val="0.28387525278496967"/>
          <c:w val="0.24094091572597362"/>
          <c:h val="0.12185483663229835"/>
        </c:manualLayout>
      </c:layout>
    </c:legend>
    <c:plotVisOnly val="1"/>
    <c:dispBlanksAs val="gap"/>
  </c:chart>
  <c:txPr>
    <a:bodyPr/>
    <a:lstStyle/>
    <a:p>
      <a:pPr>
        <a:defRPr sz="20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14701305490328E-2"/>
          <c:y val="0.11212630239401893"/>
          <c:w val="0.87228914521056578"/>
          <c:h val="0.68816495665314992"/>
        </c:manualLayout>
      </c:layout>
      <c:barChart>
        <c:barDir val="col"/>
        <c:grouping val="clustered"/>
        <c:ser>
          <c:idx val="2"/>
          <c:order val="0"/>
          <c:tx>
            <c:v>Total (n = 168)</c:v>
          </c:tx>
          <c:spPr>
            <a:solidFill>
              <a:srgbClr val="FF0000"/>
            </a:solidFill>
          </c:spPr>
          <c:cat>
            <c:strRef>
              <c:f>Sheet2!$E$74:$E$76</c:f>
              <c:strCache>
                <c:ptCount val="3"/>
                <c:pt idx="0">
                  <c:v>Correct w/citation</c:v>
                </c:pt>
                <c:pt idx="1">
                  <c:v>Correct w/o citation</c:v>
                </c:pt>
                <c:pt idx="2">
                  <c:v>Other</c:v>
                </c:pt>
              </c:strCache>
            </c:strRef>
          </c:cat>
          <c:val>
            <c:numRef>
              <c:f>Sheet2!$K$74:$K$76</c:f>
              <c:numCache>
                <c:formatCode>0%</c:formatCode>
                <c:ptCount val="3"/>
                <c:pt idx="0">
                  <c:v>0.67857142857143071</c:v>
                </c:pt>
                <c:pt idx="1">
                  <c:v>0.125</c:v>
                </c:pt>
                <c:pt idx="2">
                  <c:v>5.9523809523809507E-2</c:v>
                </c:pt>
              </c:numCache>
            </c:numRef>
          </c:val>
        </c:ser>
        <c:ser>
          <c:idx val="1"/>
          <c:order val="1"/>
          <c:tx>
            <c:v>QP2 (n = 118)</c:v>
          </c:tx>
          <c:spPr>
            <a:solidFill>
              <a:srgbClr val="00B050"/>
            </a:solidFill>
          </c:spPr>
          <c:cat>
            <c:strRef>
              <c:f>Sheet2!$E$74:$E$76</c:f>
              <c:strCache>
                <c:ptCount val="3"/>
                <c:pt idx="0">
                  <c:v>Correct w/citation</c:v>
                </c:pt>
                <c:pt idx="1">
                  <c:v>Correct w/o citation</c:v>
                </c:pt>
                <c:pt idx="2">
                  <c:v>Other</c:v>
                </c:pt>
              </c:strCache>
            </c:strRef>
          </c:cat>
          <c:val>
            <c:numRef>
              <c:f>Sheet2!$G$74:$G$76</c:f>
              <c:numCache>
                <c:formatCode>0%</c:formatCode>
                <c:ptCount val="3"/>
                <c:pt idx="0">
                  <c:v>0.74576271186440679</c:v>
                </c:pt>
                <c:pt idx="1">
                  <c:v>0.11016949152542355</c:v>
                </c:pt>
                <c:pt idx="2">
                  <c:v>5.0847457627118814E-2</c:v>
                </c:pt>
              </c:numCache>
            </c:numRef>
          </c:val>
        </c:ser>
        <c:ser>
          <c:idx val="0"/>
          <c:order val="2"/>
          <c:tx>
            <c:v>QW (n = 50)</c:v>
          </c:tx>
          <c:spPr>
            <a:solidFill>
              <a:srgbClr val="FFC000"/>
            </a:solidFill>
          </c:spPr>
          <c:cat>
            <c:strRef>
              <c:f>Sheet2!$E$74:$E$76</c:f>
              <c:strCache>
                <c:ptCount val="3"/>
                <c:pt idx="0">
                  <c:v>Correct w/citation</c:v>
                </c:pt>
                <c:pt idx="1">
                  <c:v>Correct w/o citation</c:v>
                </c:pt>
                <c:pt idx="2">
                  <c:v>Other</c:v>
                </c:pt>
              </c:strCache>
            </c:strRef>
          </c:cat>
          <c:val>
            <c:numRef>
              <c:f>Sheet2!$I$74:$I$76</c:f>
              <c:numCache>
                <c:formatCode>0%</c:formatCode>
                <c:ptCount val="3"/>
                <c:pt idx="0">
                  <c:v>0.52</c:v>
                </c:pt>
                <c:pt idx="1">
                  <c:v>0.16</c:v>
                </c:pt>
                <c:pt idx="2">
                  <c:v>8.0000000000000043E-2</c:v>
                </c:pt>
              </c:numCache>
            </c:numRef>
          </c:val>
        </c:ser>
        <c:dLbls/>
        <c:axId val="96099712"/>
        <c:axId val="96105600"/>
      </c:barChart>
      <c:catAx>
        <c:axId val="96099712"/>
        <c:scaling>
          <c:orientation val="minMax"/>
        </c:scaling>
        <c:axPos val="b"/>
        <c:majorTickMark val="none"/>
        <c:tickLblPos val="nextTo"/>
        <c:txPr>
          <a:bodyPr rot="0"/>
          <a:lstStyle/>
          <a:p>
            <a:pPr>
              <a:defRPr/>
            </a:pPr>
            <a:endParaRPr lang="en-US"/>
          </a:p>
        </c:txPr>
        <c:crossAx val="96105600"/>
        <c:crosses val="autoZero"/>
        <c:auto val="1"/>
        <c:lblAlgn val="ctr"/>
        <c:lblOffset val="100"/>
      </c:catAx>
      <c:valAx>
        <c:axId val="96105600"/>
        <c:scaling>
          <c:orientation val="minMax"/>
          <c:max val="1"/>
        </c:scaling>
        <c:axPos val="l"/>
        <c:majorGridlines/>
        <c:numFmt formatCode="0%" sourceLinked="1"/>
        <c:majorTickMark val="none"/>
        <c:tickLblPos val="nextTo"/>
        <c:crossAx val="96099712"/>
        <c:crosses val="autoZero"/>
        <c:crossBetween val="between"/>
        <c:majorUnit val="0.1"/>
      </c:valAx>
    </c:plotArea>
    <c:legend>
      <c:legendPos val="r"/>
      <c:layout>
        <c:manualLayout>
          <c:xMode val="edge"/>
          <c:yMode val="edge"/>
          <c:x val="0.72472028715033021"/>
          <c:y val="0.25770126461465048"/>
          <c:w val="0.24587090830368685"/>
          <c:h val="0.18285325697924124"/>
        </c:manualLayout>
      </c:layout>
    </c:legend>
    <c:plotVisOnly val="1"/>
    <c:dispBlanksAs val="gap"/>
  </c:chart>
  <c:txPr>
    <a:bodyPr/>
    <a:lstStyle/>
    <a:p>
      <a:pPr>
        <a:defRPr sz="20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3000" b="1" dirty="0">
                <a:solidFill>
                  <a:srgbClr val="2178B5"/>
                </a:solidFill>
                <a:effectLst/>
                <a:latin typeface="+mj-lt"/>
                <a:ea typeface="+mj-ea"/>
                <a:cs typeface="+mj-cs"/>
              </a:defRPr>
            </a:pPr>
            <a:r>
              <a:rPr lang="en-US" sz="3000" b="1" dirty="0">
                <a:solidFill>
                  <a:srgbClr val="2178B5"/>
                </a:solidFill>
                <a:effectLst/>
                <a:latin typeface="+mj-lt"/>
                <a:ea typeface="+mj-ea"/>
                <a:cs typeface="+mj-cs"/>
              </a:rPr>
              <a:t>Accuracy: </a:t>
            </a:r>
            <a:r>
              <a:rPr lang="en-US" sz="3000" b="1" dirty="0" smtClean="0">
                <a:solidFill>
                  <a:srgbClr val="2178B5"/>
                </a:solidFill>
                <a:effectLst/>
                <a:latin typeface="+mj-lt"/>
                <a:ea typeface="+mj-ea"/>
                <a:cs typeface="+mj-cs"/>
              </a:rPr>
              <a:t>2004-2006 vs. </a:t>
            </a:r>
            <a:r>
              <a:rPr lang="en-US" sz="3000" b="1" dirty="0">
                <a:solidFill>
                  <a:srgbClr val="2178B5"/>
                </a:solidFill>
                <a:effectLst/>
                <a:latin typeface="+mj-lt"/>
                <a:ea typeface="+mj-ea"/>
                <a:cs typeface="+mj-cs"/>
              </a:rPr>
              <a:t>2010</a:t>
            </a:r>
          </a:p>
        </c:rich>
      </c:tx>
    </c:title>
    <c:plotArea>
      <c:layout>
        <c:manualLayout>
          <c:layoutTarget val="inner"/>
          <c:xMode val="edge"/>
          <c:yMode val="edge"/>
          <c:x val="0.1087691022298013"/>
          <c:y val="0.11208276368266711"/>
          <c:w val="0.85682520064146817"/>
          <c:h val="0.77892752071811533"/>
        </c:manualLayout>
      </c:layout>
      <c:barChart>
        <c:barDir val="col"/>
        <c:grouping val="clustered"/>
        <c:ser>
          <c:idx val="0"/>
          <c:order val="0"/>
          <c:tx>
            <c:v>'04 - '06 (n=180)</c:v>
          </c:tx>
          <c:spPr>
            <a:solidFill>
              <a:srgbClr val="00B0F0"/>
            </a:solidFill>
          </c:spPr>
          <c:cat>
            <c:strRef>
              <c:f>Sheet2!$E$96:$E$98</c:f>
              <c:strCache>
                <c:ptCount val="3"/>
                <c:pt idx="0">
                  <c:v>Incorrect w/o specific info requested, w/ only general/related resources</c:v>
                </c:pt>
                <c:pt idx="1">
                  <c:v>Incorrect w/ citations</c:v>
                </c:pt>
                <c:pt idx="2">
                  <c:v>Incorrect w/o citations</c:v>
                </c:pt>
              </c:strCache>
            </c:strRef>
          </c:cat>
          <c:val>
            <c:numRef>
              <c:f>Sheet2!$F$96:$F$98</c:f>
              <c:numCache>
                <c:formatCode>0%</c:formatCode>
                <c:ptCount val="3"/>
                <c:pt idx="0">
                  <c:v>0.15000000000000024</c:v>
                </c:pt>
                <c:pt idx="1">
                  <c:v>3.333333333333334E-2</c:v>
                </c:pt>
                <c:pt idx="2">
                  <c:v>1.6666666666666701E-2</c:v>
                </c:pt>
              </c:numCache>
            </c:numRef>
          </c:val>
        </c:ser>
        <c:ser>
          <c:idx val="1"/>
          <c:order val="1"/>
          <c:tx>
            <c:v>'10 (n=168)</c:v>
          </c:tx>
          <c:spPr>
            <a:solidFill>
              <a:srgbClr val="FF0000"/>
            </a:solidFill>
          </c:spPr>
          <c:val>
            <c:numRef>
              <c:f>Sheet2!$H$96:$H$98</c:f>
              <c:numCache>
                <c:formatCode>0%</c:formatCode>
                <c:ptCount val="3"/>
                <c:pt idx="0">
                  <c:v>2.3809523809523812E-2</c:v>
                </c:pt>
                <c:pt idx="1">
                  <c:v>1.1904761904761921E-2</c:v>
                </c:pt>
                <c:pt idx="2">
                  <c:v>5.9523809523809521E-3</c:v>
                </c:pt>
              </c:numCache>
            </c:numRef>
          </c:val>
        </c:ser>
        <c:dLbls/>
        <c:axId val="96142848"/>
        <c:axId val="96144384"/>
      </c:barChart>
      <c:catAx>
        <c:axId val="96142848"/>
        <c:scaling>
          <c:orientation val="minMax"/>
        </c:scaling>
        <c:axPos val="b"/>
        <c:majorTickMark val="none"/>
        <c:tickLblPos val="nextTo"/>
        <c:crossAx val="96144384"/>
        <c:crosses val="autoZero"/>
        <c:auto val="1"/>
        <c:lblAlgn val="ctr"/>
        <c:lblOffset val="100"/>
      </c:catAx>
      <c:valAx>
        <c:axId val="96144384"/>
        <c:scaling>
          <c:orientation val="minMax"/>
          <c:max val="0.5"/>
        </c:scaling>
        <c:axPos val="l"/>
        <c:majorGridlines/>
        <c:numFmt formatCode="0%" sourceLinked="1"/>
        <c:majorTickMark val="none"/>
        <c:tickLblPos val="nextTo"/>
        <c:crossAx val="96142848"/>
        <c:crosses val="autoZero"/>
        <c:crossBetween val="between"/>
      </c:valAx>
    </c:plotArea>
    <c:legend>
      <c:legendPos val="r"/>
      <c:layout>
        <c:manualLayout>
          <c:xMode val="edge"/>
          <c:yMode val="edge"/>
          <c:x val="0.72976330858647664"/>
          <c:y val="0.29599175823214785"/>
          <c:w val="0.25588290392657398"/>
          <c:h val="0.22407699037620296"/>
        </c:manualLayout>
      </c:layout>
    </c:legend>
    <c:plotVisOnly val="1"/>
    <c:dispBlanksAs val="gap"/>
  </c:chart>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3200" b="1" i="0" u="none" strike="noStrike" kern="1200" baseline="0">
                <a:solidFill>
                  <a:srgbClr val="2178B5"/>
                </a:solidFill>
                <a:latin typeface="+mn-lt"/>
                <a:ea typeface="+mn-ea"/>
                <a:cs typeface="+mn-cs"/>
              </a:defRPr>
            </a:pPr>
            <a:r>
              <a:rPr lang="en-US" sz="3200" b="1" i="0" u="none" strike="noStrike" kern="1200" baseline="0" dirty="0">
                <a:solidFill>
                  <a:srgbClr val="2178B5"/>
                </a:solidFill>
                <a:latin typeface="+mn-lt"/>
                <a:ea typeface="+mn-ea"/>
                <a:cs typeface="+mn-cs"/>
              </a:rPr>
              <a:t>Query </a:t>
            </a:r>
            <a:r>
              <a:rPr lang="en-US" sz="3200" b="1" i="0" u="none" strike="noStrike" kern="1200" baseline="0" dirty="0" smtClean="0">
                <a:solidFill>
                  <a:srgbClr val="2178B5"/>
                </a:solidFill>
                <a:latin typeface="+mn-lt"/>
                <a:ea typeface="+mn-ea"/>
                <a:cs typeface="+mn-cs"/>
              </a:rPr>
              <a:t>Type: 2010</a:t>
            </a:r>
            <a:endParaRPr lang="en-US" sz="3200" b="1" i="0" u="none" strike="noStrike" kern="1200" baseline="0" dirty="0">
              <a:solidFill>
                <a:srgbClr val="2178B5"/>
              </a:solidFill>
              <a:latin typeface="+mn-lt"/>
              <a:ea typeface="+mn-ea"/>
              <a:cs typeface="+mn-cs"/>
            </a:endParaRPr>
          </a:p>
        </c:rich>
      </c:tx>
    </c:title>
    <c:plotArea>
      <c:layout>
        <c:manualLayout>
          <c:layoutTarget val="inner"/>
          <c:xMode val="edge"/>
          <c:yMode val="edge"/>
          <c:x val="9.614701305490328E-2"/>
          <c:y val="0.11212630239401893"/>
          <c:w val="0.87228914521056578"/>
          <c:h val="0.68816495665314892"/>
        </c:manualLayout>
      </c:layout>
      <c:barChart>
        <c:barDir val="col"/>
        <c:grouping val="clustered"/>
        <c:ser>
          <c:idx val="0"/>
          <c:order val="0"/>
          <c:tx>
            <c:v>'10 (n = 575)</c:v>
          </c:tx>
          <c:spPr>
            <a:solidFill>
              <a:srgbClr val="FF0000"/>
            </a:solidFill>
          </c:spPr>
          <c:cat>
            <c:strRef>
              <c:f>Sheet2!$E$12:$E$16</c:f>
              <c:strCache>
                <c:ptCount val="5"/>
                <c:pt idx="0">
                  <c:v>Subject Search</c:v>
                </c:pt>
                <c:pt idx="1">
                  <c:v>Ready Reference</c:v>
                </c:pt>
                <c:pt idx="2">
                  <c:v>Procedural</c:v>
                </c:pt>
                <c:pt idx="3">
                  <c:v>No Question</c:v>
                </c:pt>
                <c:pt idx="4">
                  <c:v>Holdings</c:v>
                </c:pt>
              </c:strCache>
            </c:strRef>
          </c:cat>
          <c:val>
            <c:numRef>
              <c:f>Sheet2!$F$12:$F$16</c:f>
              <c:numCache>
                <c:formatCode>0.0%</c:formatCode>
                <c:ptCount val="5"/>
                <c:pt idx="0">
                  <c:v>0.16869565217391305</c:v>
                </c:pt>
                <c:pt idx="1">
                  <c:v>0.31130434782608724</c:v>
                </c:pt>
                <c:pt idx="2">
                  <c:v>0.31478260869565272</c:v>
                </c:pt>
                <c:pt idx="3">
                  <c:v>4.3478260869565223E-2</c:v>
                </c:pt>
                <c:pt idx="4">
                  <c:v>8.5217391304347828E-2</c:v>
                </c:pt>
              </c:numCache>
            </c:numRef>
          </c:val>
        </c:ser>
        <c:dLbls/>
        <c:axId val="95132288"/>
        <c:axId val="95142272"/>
      </c:barChart>
      <c:catAx>
        <c:axId val="95132288"/>
        <c:scaling>
          <c:orientation val="minMax"/>
        </c:scaling>
        <c:axPos val="b"/>
        <c:majorTickMark val="none"/>
        <c:tickLblPos val="nextTo"/>
        <c:txPr>
          <a:bodyPr rot="0"/>
          <a:lstStyle/>
          <a:p>
            <a:pPr>
              <a:defRPr/>
            </a:pPr>
            <a:endParaRPr lang="en-US"/>
          </a:p>
        </c:txPr>
        <c:crossAx val="95142272"/>
        <c:crosses val="autoZero"/>
        <c:auto val="1"/>
        <c:lblAlgn val="ctr"/>
        <c:lblOffset val="100"/>
      </c:catAx>
      <c:valAx>
        <c:axId val="95142272"/>
        <c:scaling>
          <c:orientation val="minMax"/>
          <c:max val="0.35000000000000031"/>
        </c:scaling>
        <c:axPos val="l"/>
        <c:majorGridlines/>
        <c:numFmt formatCode="0.0%" sourceLinked="1"/>
        <c:majorTickMark val="none"/>
        <c:tickLblPos val="nextTo"/>
        <c:crossAx val="95132288"/>
        <c:crosses val="autoZero"/>
        <c:crossBetween val="between"/>
      </c:valAx>
    </c:plotArea>
    <c:legend>
      <c:legendPos val="r"/>
      <c:layout>
        <c:manualLayout>
          <c:xMode val="edge"/>
          <c:yMode val="edge"/>
          <c:x val="0.77461546452375796"/>
          <c:y val="0.35669116360455061"/>
          <c:w val="0.19298941558973612"/>
          <c:h val="6.0951085659747092E-2"/>
        </c:manualLayout>
      </c:layout>
    </c:legend>
    <c:plotVisOnly val="1"/>
    <c:dispBlanksAs val="gap"/>
  </c:chart>
  <c:txPr>
    <a:bodyPr/>
    <a:lstStyle/>
    <a:p>
      <a:pPr>
        <a:defRPr sz="2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3200" b="1" kern="1200">
                <a:solidFill>
                  <a:srgbClr val="2178B5"/>
                </a:solidFill>
                <a:latin typeface="+mj-lt"/>
                <a:ea typeface="+mj-ea"/>
                <a:cs typeface="+mj-cs"/>
              </a:defRPr>
            </a:pPr>
            <a:r>
              <a:rPr lang="en-US" sz="3200" b="1" kern="1200" dirty="0">
                <a:solidFill>
                  <a:srgbClr val="2178B5"/>
                </a:solidFill>
                <a:latin typeface="+mj-lt"/>
                <a:ea typeface="+mj-ea"/>
                <a:cs typeface="+mj-cs"/>
              </a:rPr>
              <a:t>Query Type: </a:t>
            </a:r>
            <a:r>
              <a:rPr lang="en-US" sz="3200" b="1" kern="1200" dirty="0" smtClean="0">
                <a:solidFill>
                  <a:srgbClr val="2178B5"/>
                </a:solidFill>
                <a:latin typeface="+mj-lt"/>
                <a:ea typeface="+mj-ea"/>
                <a:cs typeface="+mj-cs"/>
              </a:rPr>
              <a:t>2004-2006 vs. 2010</a:t>
            </a:r>
            <a:endParaRPr lang="en-US" sz="3200" b="1" kern="1200" dirty="0">
              <a:solidFill>
                <a:srgbClr val="2178B5"/>
              </a:solidFill>
              <a:latin typeface="+mj-lt"/>
              <a:ea typeface="+mj-ea"/>
              <a:cs typeface="+mj-cs"/>
            </a:endParaRPr>
          </a:p>
        </c:rich>
      </c:tx>
    </c:title>
    <c:plotArea>
      <c:layout>
        <c:manualLayout>
          <c:layoutTarget val="inner"/>
          <c:xMode val="edge"/>
          <c:yMode val="edge"/>
          <c:x val="9.614701305490328E-2"/>
          <c:y val="0.11212630239401893"/>
          <c:w val="0.87228914521056578"/>
          <c:h val="0.68816495665314914"/>
        </c:manualLayout>
      </c:layout>
      <c:barChart>
        <c:barDir val="col"/>
        <c:grouping val="clustered"/>
        <c:ser>
          <c:idx val="1"/>
          <c:order val="0"/>
          <c:tx>
            <c:v>'04 - '06 (n = 915)</c:v>
          </c:tx>
          <c:spPr>
            <a:solidFill>
              <a:srgbClr val="00B0F0"/>
            </a:solidFill>
          </c:spPr>
          <c:val>
            <c:numRef>
              <c:f>Sheet2!$F$23:$F$27</c:f>
              <c:numCache>
                <c:formatCode>0%</c:formatCode>
                <c:ptCount val="5"/>
                <c:pt idx="0">
                  <c:v>0.32021857923497343</c:v>
                </c:pt>
                <c:pt idx="1">
                  <c:v>0.26557377049180331</c:v>
                </c:pt>
                <c:pt idx="2">
                  <c:v>0.17704918032786915</c:v>
                </c:pt>
                <c:pt idx="3">
                  <c:v>0.11366120218579243</c:v>
                </c:pt>
                <c:pt idx="4">
                  <c:v>8.4153005464481026E-2</c:v>
                </c:pt>
              </c:numCache>
            </c:numRef>
          </c:val>
        </c:ser>
        <c:ser>
          <c:idx val="0"/>
          <c:order val="1"/>
          <c:tx>
            <c:v>'10 (n = 575)</c:v>
          </c:tx>
          <c:spPr>
            <a:solidFill>
              <a:srgbClr val="FF0000"/>
            </a:solidFill>
          </c:spPr>
          <c:cat>
            <c:strRef>
              <c:f>Sheet2!$E$12:$E$16</c:f>
              <c:strCache>
                <c:ptCount val="5"/>
                <c:pt idx="0">
                  <c:v>Subject Search</c:v>
                </c:pt>
                <c:pt idx="1">
                  <c:v>Ready Reference</c:v>
                </c:pt>
                <c:pt idx="2">
                  <c:v>Procedural</c:v>
                </c:pt>
                <c:pt idx="3">
                  <c:v>No Question</c:v>
                </c:pt>
                <c:pt idx="4">
                  <c:v>Holdings</c:v>
                </c:pt>
              </c:strCache>
            </c:strRef>
          </c:cat>
          <c:val>
            <c:numRef>
              <c:f>Sheet2!$G$23:$G$27</c:f>
              <c:numCache>
                <c:formatCode>0%</c:formatCode>
                <c:ptCount val="5"/>
                <c:pt idx="0">
                  <c:v>0.16869565217391305</c:v>
                </c:pt>
                <c:pt idx="1">
                  <c:v>0.31130434782608724</c:v>
                </c:pt>
                <c:pt idx="2">
                  <c:v>0.31478260869565272</c:v>
                </c:pt>
                <c:pt idx="3">
                  <c:v>4.3478260869565223E-2</c:v>
                </c:pt>
                <c:pt idx="4">
                  <c:v>8.5217391304347828E-2</c:v>
                </c:pt>
              </c:numCache>
            </c:numRef>
          </c:val>
        </c:ser>
        <c:dLbls/>
        <c:axId val="95049984"/>
        <c:axId val="95055872"/>
      </c:barChart>
      <c:catAx>
        <c:axId val="95049984"/>
        <c:scaling>
          <c:orientation val="minMax"/>
        </c:scaling>
        <c:axPos val="b"/>
        <c:majorTickMark val="none"/>
        <c:tickLblPos val="nextTo"/>
        <c:txPr>
          <a:bodyPr rot="0"/>
          <a:lstStyle/>
          <a:p>
            <a:pPr>
              <a:defRPr/>
            </a:pPr>
            <a:endParaRPr lang="en-US"/>
          </a:p>
        </c:txPr>
        <c:crossAx val="95055872"/>
        <c:crosses val="autoZero"/>
        <c:auto val="1"/>
        <c:lblAlgn val="ctr"/>
        <c:lblOffset val="100"/>
      </c:catAx>
      <c:valAx>
        <c:axId val="95055872"/>
        <c:scaling>
          <c:orientation val="minMax"/>
          <c:max val="0.35000000000000031"/>
        </c:scaling>
        <c:axPos val="l"/>
        <c:majorGridlines/>
        <c:numFmt formatCode="0%" sourceLinked="1"/>
        <c:majorTickMark val="none"/>
        <c:tickLblPos val="nextTo"/>
        <c:crossAx val="95049984"/>
        <c:crosses val="autoZero"/>
        <c:crossBetween val="between"/>
      </c:valAx>
    </c:plotArea>
    <c:legend>
      <c:legendPos val="r"/>
      <c:layout>
        <c:manualLayout>
          <c:xMode val="edge"/>
          <c:yMode val="edge"/>
          <c:x val="0.7173827610659973"/>
          <c:y val="0.29608510299849006"/>
          <c:w val="0.23994958252943205"/>
          <c:h val="0.20473045414777746"/>
        </c:manualLayout>
      </c:layout>
    </c:legend>
    <c:plotVisOnly val="1"/>
    <c:dispBlanksAs val="gap"/>
  </c:chart>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14701305490328E-2"/>
          <c:y val="0.11212630239401893"/>
          <c:w val="0.87228914521056578"/>
          <c:h val="0.68816495665315003"/>
        </c:manualLayout>
      </c:layout>
      <c:barChart>
        <c:barDir val="col"/>
        <c:grouping val="clustered"/>
        <c:ser>
          <c:idx val="2"/>
          <c:order val="0"/>
          <c:tx>
            <c:v>Total (n = 575)</c:v>
          </c:tx>
          <c:spPr>
            <a:solidFill>
              <a:srgbClr val="FF0000"/>
            </a:solidFill>
          </c:spPr>
          <c:val>
            <c:numRef>
              <c:f>Sheet2!$H$44:$H$48</c:f>
              <c:numCache>
                <c:formatCode>0%</c:formatCode>
                <c:ptCount val="5"/>
                <c:pt idx="0">
                  <c:v>0.168695652173913</c:v>
                </c:pt>
                <c:pt idx="1">
                  <c:v>0.3113043478260879</c:v>
                </c:pt>
                <c:pt idx="2">
                  <c:v>0.31478260869565383</c:v>
                </c:pt>
                <c:pt idx="3">
                  <c:v>4.3478260869565223E-2</c:v>
                </c:pt>
                <c:pt idx="4">
                  <c:v>8.5217391304347828E-2</c:v>
                </c:pt>
              </c:numCache>
            </c:numRef>
          </c:val>
        </c:ser>
        <c:ser>
          <c:idx val="1"/>
          <c:order val="1"/>
          <c:tx>
            <c:v>QP2 (n = 366)</c:v>
          </c:tx>
          <c:spPr>
            <a:solidFill>
              <a:srgbClr val="00B050"/>
            </a:solidFill>
          </c:spPr>
          <c:val>
            <c:numRef>
              <c:f>Sheet2!$F$44:$F$48</c:f>
              <c:numCache>
                <c:formatCode>0%</c:formatCode>
                <c:ptCount val="5"/>
                <c:pt idx="0">
                  <c:v>0.12869565217391302</c:v>
                </c:pt>
                <c:pt idx="1">
                  <c:v>0.22086956521739134</c:v>
                </c:pt>
                <c:pt idx="2">
                  <c:v>0.17217391304347818</c:v>
                </c:pt>
                <c:pt idx="3">
                  <c:v>1.9130434782608743E-2</c:v>
                </c:pt>
                <c:pt idx="4">
                  <c:v>4.3478260869565223E-2</c:v>
                </c:pt>
              </c:numCache>
            </c:numRef>
          </c:val>
        </c:ser>
        <c:ser>
          <c:idx val="0"/>
          <c:order val="2"/>
          <c:tx>
            <c:v>QW (n =209)</c:v>
          </c:tx>
          <c:spPr>
            <a:solidFill>
              <a:srgbClr val="FFC000"/>
            </a:solidFill>
          </c:spPr>
          <c:cat>
            <c:strRef>
              <c:f>Sheet2!$E$12:$E$16</c:f>
              <c:strCache>
                <c:ptCount val="5"/>
                <c:pt idx="0">
                  <c:v>Subject Search</c:v>
                </c:pt>
                <c:pt idx="1">
                  <c:v>Ready Reference</c:v>
                </c:pt>
                <c:pt idx="2">
                  <c:v>Procedural</c:v>
                </c:pt>
                <c:pt idx="3">
                  <c:v>No Question</c:v>
                </c:pt>
                <c:pt idx="4">
                  <c:v>Holdings</c:v>
                </c:pt>
              </c:strCache>
            </c:strRef>
          </c:cat>
          <c:val>
            <c:numRef>
              <c:f>Sheet2!$G$44:$G$48</c:f>
              <c:numCache>
                <c:formatCode>0%</c:formatCode>
                <c:ptCount val="5"/>
                <c:pt idx="0">
                  <c:v>4.0000000000000022E-2</c:v>
                </c:pt>
                <c:pt idx="1">
                  <c:v>9.0434782608695655E-2</c:v>
                </c:pt>
                <c:pt idx="2">
                  <c:v>0.14260869565217391</c:v>
                </c:pt>
                <c:pt idx="3">
                  <c:v>2.4347826086956542E-2</c:v>
                </c:pt>
                <c:pt idx="4">
                  <c:v>4.1739130434782612E-2</c:v>
                </c:pt>
              </c:numCache>
            </c:numRef>
          </c:val>
        </c:ser>
        <c:dLbls/>
        <c:axId val="95461376"/>
        <c:axId val="95462912"/>
      </c:barChart>
      <c:catAx>
        <c:axId val="95461376"/>
        <c:scaling>
          <c:orientation val="minMax"/>
        </c:scaling>
        <c:axPos val="b"/>
        <c:majorTickMark val="none"/>
        <c:tickLblPos val="nextTo"/>
        <c:txPr>
          <a:bodyPr rot="0"/>
          <a:lstStyle/>
          <a:p>
            <a:pPr>
              <a:defRPr/>
            </a:pPr>
            <a:endParaRPr lang="en-US"/>
          </a:p>
        </c:txPr>
        <c:crossAx val="95462912"/>
        <c:crosses val="autoZero"/>
        <c:auto val="1"/>
        <c:lblAlgn val="ctr"/>
        <c:lblOffset val="100"/>
      </c:catAx>
      <c:valAx>
        <c:axId val="95462912"/>
        <c:scaling>
          <c:orientation val="minMax"/>
          <c:max val="0.35000000000000031"/>
        </c:scaling>
        <c:axPos val="l"/>
        <c:majorGridlines/>
        <c:numFmt formatCode="0%" sourceLinked="1"/>
        <c:majorTickMark val="none"/>
        <c:tickLblPos val="nextTo"/>
        <c:crossAx val="95461376"/>
        <c:crosses val="autoZero"/>
        <c:crossBetween val="between"/>
      </c:valAx>
    </c:plotArea>
    <c:legend>
      <c:legendPos val="r"/>
      <c:layout>
        <c:manualLayout>
          <c:xMode val="edge"/>
          <c:yMode val="edge"/>
          <c:x val="0.75260288627077765"/>
          <c:y val="0.28950317500635031"/>
          <c:w val="0.22405650103077787"/>
          <c:h val="0.19145542291084583"/>
        </c:manualLayout>
      </c:layout>
    </c:legend>
    <c:plotVisOnly val="1"/>
    <c:dispBlanksAs val="gap"/>
  </c:chart>
  <c:txPr>
    <a:bodyPr/>
    <a:lstStyle/>
    <a:p>
      <a:pPr>
        <a:defRPr sz="2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127"/>
          <c:y val="0.11208276368266711"/>
          <c:w val="0.85682520064146794"/>
          <c:h val="0.77892752071811511"/>
        </c:manualLayout>
      </c:layout>
      <c:barChart>
        <c:barDir val="col"/>
        <c:grouping val="clustered"/>
        <c:ser>
          <c:idx val="0"/>
          <c:order val="0"/>
          <c:tx>
            <c:v>'04 - '06 (n=162)</c:v>
          </c:tx>
          <c:spPr>
            <a:solidFill>
              <a:srgbClr val="00B0F0"/>
            </a:solidFill>
          </c:spPr>
          <c:cat>
            <c:strRef>
              <c:f>Sheet2!$E$101:$E$105</c:f>
              <c:strCache>
                <c:ptCount val="5"/>
                <c:pt idx="0">
                  <c:v>Public</c:v>
                </c:pt>
                <c:pt idx="1">
                  <c:v>Consortium</c:v>
                </c:pt>
                <c:pt idx="2">
                  <c:v>Academic &amp; Law</c:v>
                </c:pt>
                <c:pt idx="3">
                  <c:v>National</c:v>
                </c:pt>
                <c:pt idx="4">
                  <c:v>Other</c:v>
                </c:pt>
              </c:strCache>
            </c:strRef>
          </c:cat>
          <c:val>
            <c:numRef>
              <c:f>Sheet2!$F$101:$F$105</c:f>
              <c:numCache>
                <c:formatCode>0%</c:formatCode>
                <c:ptCount val="5"/>
                <c:pt idx="0">
                  <c:v>0.36419753086419754</c:v>
                </c:pt>
                <c:pt idx="1">
                  <c:v>0.2777777777777794</c:v>
                </c:pt>
                <c:pt idx="2">
                  <c:v>0.20987654320987637</c:v>
                </c:pt>
                <c:pt idx="3">
                  <c:v>0.12345679012345678</c:v>
                </c:pt>
                <c:pt idx="4">
                  <c:v>2.4691358024691412E-2</c:v>
                </c:pt>
              </c:numCache>
            </c:numRef>
          </c:val>
        </c:ser>
        <c:ser>
          <c:idx val="1"/>
          <c:order val="1"/>
          <c:tx>
            <c:v>'10 (n = 168)</c:v>
          </c:tx>
          <c:spPr>
            <a:solidFill>
              <a:srgbClr val="FF0000"/>
            </a:solidFill>
          </c:spPr>
          <c:cat>
            <c:strRef>
              <c:f>Sheet2!$E$101:$E$105</c:f>
              <c:strCache>
                <c:ptCount val="5"/>
                <c:pt idx="0">
                  <c:v>Public</c:v>
                </c:pt>
                <c:pt idx="1">
                  <c:v>Consortium</c:v>
                </c:pt>
                <c:pt idx="2">
                  <c:v>Academic &amp; Law</c:v>
                </c:pt>
                <c:pt idx="3">
                  <c:v>National</c:v>
                </c:pt>
                <c:pt idx="4">
                  <c:v>Other</c:v>
                </c:pt>
              </c:strCache>
            </c:strRef>
          </c:cat>
          <c:val>
            <c:numRef>
              <c:f>Sheet2!$K$101:$K$105</c:f>
              <c:numCache>
                <c:formatCode>0%</c:formatCode>
                <c:ptCount val="5"/>
                <c:pt idx="0">
                  <c:v>0.19642857142857137</c:v>
                </c:pt>
                <c:pt idx="1">
                  <c:v>0.40476190476190477</c:v>
                </c:pt>
                <c:pt idx="2">
                  <c:v>0.38690476190476686</c:v>
                </c:pt>
                <c:pt idx="3">
                  <c:v>5.9523809523809521E-3</c:v>
                </c:pt>
                <c:pt idx="4">
                  <c:v>5.9523809523809521E-3</c:v>
                </c:pt>
              </c:numCache>
            </c:numRef>
          </c:val>
        </c:ser>
        <c:dLbls/>
        <c:axId val="95522176"/>
        <c:axId val="95532160"/>
      </c:barChart>
      <c:catAx>
        <c:axId val="95522176"/>
        <c:scaling>
          <c:orientation val="minMax"/>
        </c:scaling>
        <c:axPos val="b"/>
        <c:majorTickMark val="none"/>
        <c:tickLblPos val="nextTo"/>
        <c:txPr>
          <a:bodyPr/>
          <a:lstStyle/>
          <a:p>
            <a:pPr>
              <a:defRPr sz="1800"/>
            </a:pPr>
            <a:endParaRPr lang="en-US"/>
          </a:p>
        </c:txPr>
        <c:crossAx val="95532160"/>
        <c:crosses val="autoZero"/>
        <c:auto val="1"/>
        <c:lblAlgn val="ctr"/>
        <c:lblOffset val="100"/>
      </c:catAx>
      <c:valAx>
        <c:axId val="95532160"/>
        <c:scaling>
          <c:orientation val="minMax"/>
          <c:max val="0.5"/>
        </c:scaling>
        <c:axPos val="l"/>
        <c:majorGridlines/>
        <c:numFmt formatCode="0%" sourceLinked="1"/>
        <c:majorTickMark val="none"/>
        <c:tickLblPos val="nextTo"/>
        <c:crossAx val="95522176"/>
        <c:crosses val="autoZero"/>
        <c:crossBetween val="between"/>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72976330858647664"/>
          <c:y val="0.29599175823214785"/>
          <c:w val="0.24094091572597359"/>
          <c:h val="0.12185483663229835"/>
        </c:manualLayout>
      </c:layout>
    </c:legend>
    <c:plotVisOnly val="1"/>
    <c:dispBlanksAs val="gap"/>
  </c:chart>
  <c:txPr>
    <a:bodyPr/>
    <a:lstStyle/>
    <a:p>
      <a:pPr>
        <a:defRPr sz="20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117"/>
          <c:y val="0.11208276368266711"/>
          <c:w val="0.85682520064146683"/>
          <c:h val="0.77892752071811433"/>
        </c:manualLayout>
      </c:layout>
      <c:barChart>
        <c:barDir val="col"/>
        <c:grouping val="clustered"/>
        <c:ser>
          <c:idx val="1"/>
          <c:order val="0"/>
          <c:tx>
            <c:v>'10 (n = 555)</c:v>
          </c:tx>
          <c:spPr>
            <a:solidFill>
              <a:srgbClr val="FF0000"/>
            </a:solidFill>
          </c:spPr>
          <c:cat>
            <c:strRef>
              <c:f>Sheet2!$E$101:$E$105</c:f>
              <c:strCache>
                <c:ptCount val="5"/>
                <c:pt idx="0">
                  <c:v>Public</c:v>
                </c:pt>
                <c:pt idx="1">
                  <c:v>Consortium</c:v>
                </c:pt>
                <c:pt idx="2">
                  <c:v>Academic &amp; Law</c:v>
                </c:pt>
                <c:pt idx="3">
                  <c:v>National</c:v>
                </c:pt>
                <c:pt idx="4">
                  <c:v>Other</c:v>
                </c:pt>
              </c:strCache>
            </c:strRef>
          </c:cat>
          <c:val>
            <c:numRef>
              <c:f>Sheet2!$G$101:$G$105</c:f>
              <c:numCache>
                <c:formatCode>0%</c:formatCode>
                <c:ptCount val="5"/>
                <c:pt idx="0">
                  <c:v>0.22882882882882882</c:v>
                </c:pt>
                <c:pt idx="1">
                  <c:v>0.31351351351351381</c:v>
                </c:pt>
                <c:pt idx="2">
                  <c:v>0.4342342342342343</c:v>
                </c:pt>
                <c:pt idx="3">
                  <c:v>1.9819819819819885E-2</c:v>
                </c:pt>
                <c:pt idx="4">
                  <c:v>3.6036036036036041E-3</c:v>
                </c:pt>
              </c:numCache>
            </c:numRef>
          </c:val>
        </c:ser>
        <c:dLbls/>
        <c:axId val="95635328"/>
        <c:axId val="95636864"/>
      </c:barChart>
      <c:catAx>
        <c:axId val="95635328"/>
        <c:scaling>
          <c:orientation val="minMax"/>
        </c:scaling>
        <c:axPos val="b"/>
        <c:majorTickMark val="none"/>
        <c:tickLblPos val="nextTo"/>
        <c:txPr>
          <a:bodyPr/>
          <a:lstStyle/>
          <a:p>
            <a:pPr>
              <a:defRPr sz="1800"/>
            </a:pPr>
            <a:endParaRPr lang="en-US"/>
          </a:p>
        </c:txPr>
        <c:crossAx val="95636864"/>
        <c:crosses val="autoZero"/>
        <c:auto val="1"/>
        <c:lblAlgn val="ctr"/>
        <c:lblOffset val="100"/>
      </c:catAx>
      <c:valAx>
        <c:axId val="95636864"/>
        <c:scaling>
          <c:orientation val="minMax"/>
          <c:max val="0.5"/>
        </c:scaling>
        <c:axPos val="l"/>
        <c:majorGridlines/>
        <c:numFmt formatCode="0%" sourceLinked="1"/>
        <c:majorTickMark val="none"/>
        <c:tickLblPos val="nextTo"/>
        <c:crossAx val="95635328"/>
        <c:crosses val="autoZero"/>
        <c:crossBetween val="between"/>
      </c:valAx>
    </c:plotArea>
    <c:legend>
      <c:legendPos val="r"/>
      <c:layout>
        <c:manualLayout>
          <c:xMode val="edge"/>
          <c:yMode val="edge"/>
          <c:x val="0.72976330858647664"/>
          <c:y val="0.3101276812538607"/>
          <c:w val="0.24094091572597337"/>
          <c:h val="0.12185483663229835"/>
        </c:manualLayout>
      </c:layout>
    </c:legend>
    <c:plotVisOnly val="1"/>
    <c:dispBlanksAs val="gap"/>
  </c:chart>
  <c:txPr>
    <a:bodyPr/>
    <a:lstStyle/>
    <a:p>
      <a:pPr>
        <a:defRPr sz="20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117"/>
          <c:y val="0.11208276368266711"/>
          <c:w val="0.85682520064146683"/>
          <c:h val="0.77892752071811433"/>
        </c:manualLayout>
      </c:layout>
      <c:barChart>
        <c:barDir val="col"/>
        <c:grouping val="clustered"/>
        <c:ser>
          <c:idx val="1"/>
          <c:order val="0"/>
          <c:tx>
            <c:v>Total (n = 168)</c:v>
          </c:tx>
          <c:spPr>
            <a:solidFill>
              <a:srgbClr val="FF0000"/>
            </a:solidFill>
          </c:spPr>
          <c:cat>
            <c:strRef>
              <c:f>Sheet2!$E$101:$E$105</c:f>
              <c:strCache>
                <c:ptCount val="5"/>
                <c:pt idx="0">
                  <c:v>Public</c:v>
                </c:pt>
                <c:pt idx="1">
                  <c:v>Consortium</c:v>
                </c:pt>
                <c:pt idx="2">
                  <c:v>Academic &amp; Law</c:v>
                </c:pt>
                <c:pt idx="3">
                  <c:v>National</c:v>
                </c:pt>
                <c:pt idx="4">
                  <c:v>Other</c:v>
                </c:pt>
              </c:strCache>
            </c:strRef>
          </c:cat>
          <c:val>
            <c:numRef>
              <c:f>Sheet2!$P$101:$P$105</c:f>
              <c:numCache>
                <c:formatCode>0%</c:formatCode>
                <c:ptCount val="5"/>
                <c:pt idx="0">
                  <c:v>0.19642857142857137</c:v>
                </c:pt>
                <c:pt idx="1">
                  <c:v>0.40476190476190477</c:v>
                </c:pt>
                <c:pt idx="2">
                  <c:v>0.38690476190476464</c:v>
                </c:pt>
                <c:pt idx="3">
                  <c:v>5.9523809523809521E-3</c:v>
                </c:pt>
                <c:pt idx="4">
                  <c:v>5.9523809523809521E-3</c:v>
                </c:pt>
              </c:numCache>
            </c:numRef>
          </c:val>
        </c:ser>
        <c:ser>
          <c:idx val="0"/>
          <c:order val="1"/>
          <c:tx>
            <c:v>QP (n = 118)</c:v>
          </c:tx>
          <c:spPr>
            <a:solidFill>
              <a:srgbClr val="00B050"/>
            </a:solidFill>
          </c:spPr>
          <c:val>
            <c:numRef>
              <c:f>Sheet2!$L$101:$L$105</c:f>
              <c:numCache>
                <c:formatCode>0%</c:formatCode>
                <c:ptCount val="5"/>
                <c:pt idx="0">
                  <c:v>0.18644067796610209</c:v>
                </c:pt>
                <c:pt idx="1">
                  <c:v>0.53389830508474578</c:v>
                </c:pt>
                <c:pt idx="2">
                  <c:v>0.27118644067796632</c:v>
                </c:pt>
                <c:pt idx="3">
                  <c:v>8.4745762711864875E-3</c:v>
                </c:pt>
                <c:pt idx="4">
                  <c:v>0</c:v>
                </c:pt>
              </c:numCache>
            </c:numRef>
          </c:val>
        </c:ser>
        <c:ser>
          <c:idx val="2"/>
          <c:order val="2"/>
          <c:tx>
            <c:v>QW (n = 50)</c:v>
          </c:tx>
          <c:spPr>
            <a:solidFill>
              <a:srgbClr val="FFC000"/>
            </a:solidFill>
          </c:spPr>
          <c:val>
            <c:numRef>
              <c:f>Sheet2!$M$101:$M$105</c:f>
              <c:numCache>
                <c:formatCode>0%</c:formatCode>
                <c:ptCount val="5"/>
                <c:pt idx="0">
                  <c:v>0.22</c:v>
                </c:pt>
                <c:pt idx="1">
                  <c:v>0.1</c:v>
                </c:pt>
                <c:pt idx="2">
                  <c:v>0.66000000000000203</c:v>
                </c:pt>
                <c:pt idx="3">
                  <c:v>0</c:v>
                </c:pt>
                <c:pt idx="4">
                  <c:v>2.0000000000000011E-2</c:v>
                </c:pt>
              </c:numCache>
            </c:numRef>
          </c:val>
        </c:ser>
        <c:dLbls/>
        <c:axId val="95824128"/>
        <c:axId val="95834112"/>
      </c:barChart>
      <c:catAx>
        <c:axId val="95824128"/>
        <c:scaling>
          <c:orientation val="minMax"/>
        </c:scaling>
        <c:axPos val="b"/>
        <c:majorTickMark val="none"/>
        <c:tickLblPos val="nextTo"/>
        <c:txPr>
          <a:bodyPr/>
          <a:lstStyle/>
          <a:p>
            <a:pPr>
              <a:defRPr sz="1800"/>
            </a:pPr>
            <a:endParaRPr lang="en-US"/>
          </a:p>
        </c:txPr>
        <c:crossAx val="95834112"/>
        <c:crosses val="autoZero"/>
        <c:auto val="1"/>
        <c:lblAlgn val="ctr"/>
        <c:lblOffset val="100"/>
      </c:catAx>
      <c:valAx>
        <c:axId val="95834112"/>
        <c:scaling>
          <c:orientation val="minMax"/>
          <c:max val="0.70000000000000062"/>
        </c:scaling>
        <c:axPos val="l"/>
        <c:majorGridlines/>
        <c:numFmt formatCode="0%" sourceLinked="1"/>
        <c:majorTickMark val="none"/>
        <c:tickLblPos val="nextTo"/>
        <c:crossAx val="95824128"/>
        <c:crosses val="autoZero"/>
        <c:crossBetween val="between"/>
      </c:valAx>
    </c:plotArea>
    <c:legend>
      <c:legendPos val="r"/>
      <c:layout>
        <c:manualLayout>
          <c:xMode val="edge"/>
          <c:yMode val="edge"/>
          <c:x val="0.72829851980209892"/>
          <c:y val="0.33436069214822089"/>
          <c:w val="0.21045866112307546"/>
          <c:h val="0.18278225494844771"/>
        </c:manualLayout>
      </c:layout>
    </c:legend>
    <c:plotVisOnly val="1"/>
    <c:dispBlanksAs val="gap"/>
  </c:chart>
  <c:txPr>
    <a:bodyPr/>
    <a:lstStyle/>
    <a:p>
      <a:pPr>
        <a:defRPr sz="20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087"/>
          <c:y val="0.11208276368266711"/>
          <c:w val="0.85682520064146395"/>
          <c:h val="0.77892752071811244"/>
        </c:manualLayout>
      </c:layout>
      <c:barChart>
        <c:barDir val="col"/>
        <c:grouping val="clustered"/>
        <c:ser>
          <c:idx val="0"/>
          <c:order val="0"/>
          <c:tx>
            <c:v>'04 - '06 (n=180)</c:v>
          </c:tx>
          <c:spPr>
            <a:solidFill>
              <a:srgbClr val="00B0F0"/>
            </a:solidFill>
          </c:spPr>
          <c:cat>
            <c:strRef>
              <c:f>Sheet2!$A$12:$A$14</c:f>
              <c:strCache>
                <c:ptCount val="3"/>
                <c:pt idx="0">
                  <c:v>Correct</c:v>
                </c:pt>
                <c:pt idx="1">
                  <c:v>Incorrect</c:v>
                </c:pt>
                <c:pt idx="2">
                  <c:v>Other</c:v>
                </c:pt>
              </c:strCache>
            </c:strRef>
          </c:cat>
          <c:val>
            <c:numRef>
              <c:f>Sheet2!$F$60:$F$62</c:f>
              <c:numCache>
                <c:formatCode>0%</c:formatCode>
                <c:ptCount val="3"/>
                <c:pt idx="0">
                  <c:v>0.78333333333333333</c:v>
                </c:pt>
                <c:pt idx="1">
                  <c:v>0.2</c:v>
                </c:pt>
                <c:pt idx="2">
                  <c:v>1.666666666666667E-2</c:v>
                </c:pt>
              </c:numCache>
            </c:numRef>
          </c:val>
        </c:ser>
        <c:ser>
          <c:idx val="1"/>
          <c:order val="1"/>
          <c:tx>
            <c:v>'10 (n = 168)</c:v>
          </c:tx>
          <c:spPr>
            <a:solidFill>
              <a:srgbClr val="FF0000"/>
            </a:solidFill>
          </c:spPr>
          <c:cat>
            <c:strRef>
              <c:f>Sheet2!$A$12:$A$14</c:f>
              <c:strCache>
                <c:ptCount val="3"/>
                <c:pt idx="0">
                  <c:v>Correct</c:v>
                </c:pt>
                <c:pt idx="1">
                  <c:v>Incorrect</c:v>
                </c:pt>
                <c:pt idx="2">
                  <c:v>Other</c:v>
                </c:pt>
              </c:strCache>
            </c:strRef>
          </c:cat>
          <c:val>
            <c:numRef>
              <c:f>Sheet2!$G$60:$G$62</c:f>
              <c:numCache>
                <c:formatCode>0%</c:formatCode>
                <c:ptCount val="3"/>
                <c:pt idx="0">
                  <c:v>0.89880952380952384</c:v>
                </c:pt>
                <c:pt idx="1">
                  <c:v>4.1666666666666664E-2</c:v>
                </c:pt>
                <c:pt idx="2">
                  <c:v>5.9523809523809514E-2</c:v>
                </c:pt>
              </c:numCache>
            </c:numRef>
          </c:val>
        </c:ser>
        <c:dLbls/>
        <c:axId val="95769344"/>
        <c:axId val="95770880"/>
      </c:barChart>
      <c:catAx>
        <c:axId val="95769344"/>
        <c:scaling>
          <c:orientation val="minMax"/>
        </c:scaling>
        <c:axPos val="b"/>
        <c:majorTickMark val="none"/>
        <c:tickLblPos val="nextTo"/>
        <c:crossAx val="95770880"/>
        <c:crosses val="autoZero"/>
        <c:auto val="1"/>
        <c:lblAlgn val="ctr"/>
        <c:lblOffset val="100"/>
      </c:catAx>
      <c:valAx>
        <c:axId val="95770880"/>
        <c:scaling>
          <c:orientation val="minMax"/>
          <c:max val="1"/>
          <c:min val="0"/>
        </c:scaling>
        <c:axPos val="l"/>
        <c:majorGridlines/>
        <c:numFmt formatCode="0%" sourceLinked="1"/>
        <c:majorTickMark val="none"/>
        <c:tickLblPos val="nextTo"/>
        <c:crossAx val="95769344"/>
        <c:crosses val="autoZero"/>
        <c:crossBetween val="between"/>
      </c:valAx>
    </c:plotArea>
    <c:legend>
      <c:legendPos val="r"/>
      <c:layout>
        <c:manualLayout>
          <c:xMode val="edge"/>
          <c:yMode val="edge"/>
          <c:x val="0.72976330858647664"/>
          <c:y val="0.28387525278496828"/>
          <c:w val="0.24094091572597279"/>
          <c:h val="0.12185483663229835"/>
        </c:manualLayout>
      </c:layout>
    </c:legend>
    <c:plotVisOnly val="1"/>
    <c:dispBlanksAs val="gap"/>
  </c:chart>
  <c:txPr>
    <a:bodyPr/>
    <a:lstStyle/>
    <a:p>
      <a:pPr>
        <a:defRPr sz="20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876910222980121"/>
          <c:y val="0.11208276368266711"/>
          <c:w val="0.85682520064146728"/>
          <c:h val="0.77892752071811466"/>
        </c:manualLayout>
      </c:layout>
      <c:barChart>
        <c:barDir val="col"/>
        <c:grouping val="clustered"/>
        <c:ser>
          <c:idx val="0"/>
          <c:order val="0"/>
          <c:tx>
            <c:v>'04 - '06 (n=180)</c:v>
          </c:tx>
          <c:spPr>
            <a:solidFill>
              <a:srgbClr val="00B0F0"/>
            </a:solidFill>
          </c:spPr>
          <c:cat>
            <c:strRef>
              <c:f>Sheet2!$E$90:$E$92</c:f>
              <c:strCache>
                <c:ptCount val="3"/>
                <c:pt idx="0">
                  <c:v>Correct w/citation</c:v>
                </c:pt>
                <c:pt idx="1">
                  <c:v>Correct w/o citation</c:v>
                </c:pt>
                <c:pt idx="2">
                  <c:v>Correct no citation needed</c:v>
                </c:pt>
              </c:strCache>
            </c:strRef>
          </c:cat>
          <c:val>
            <c:numRef>
              <c:f>Sheet2!$G$90:$G$92</c:f>
              <c:numCache>
                <c:formatCode>0%</c:formatCode>
                <c:ptCount val="3"/>
                <c:pt idx="0">
                  <c:v>0.69000000000000061</c:v>
                </c:pt>
                <c:pt idx="1">
                  <c:v>4.0000000000000022E-2</c:v>
                </c:pt>
                <c:pt idx="2">
                  <c:v>0.05</c:v>
                </c:pt>
              </c:numCache>
            </c:numRef>
          </c:val>
        </c:ser>
        <c:ser>
          <c:idx val="1"/>
          <c:order val="1"/>
          <c:tx>
            <c:v>'10 (n = 168)</c:v>
          </c:tx>
          <c:spPr>
            <a:solidFill>
              <a:srgbClr val="FF0000"/>
            </a:solidFill>
          </c:spPr>
          <c:cat>
            <c:strRef>
              <c:f>Sheet2!$E$90:$E$92</c:f>
              <c:strCache>
                <c:ptCount val="3"/>
                <c:pt idx="0">
                  <c:v>Correct w/citation</c:v>
                </c:pt>
                <c:pt idx="1">
                  <c:v>Correct w/o citation</c:v>
                </c:pt>
                <c:pt idx="2">
                  <c:v>Correct no citation needed</c:v>
                </c:pt>
              </c:strCache>
            </c:strRef>
          </c:cat>
          <c:val>
            <c:numRef>
              <c:f>Sheet2!$I$90:$I$92</c:f>
              <c:numCache>
                <c:formatCode>0%</c:formatCode>
                <c:ptCount val="3"/>
                <c:pt idx="0">
                  <c:v>0.75496688741721851</c:v>
                </c:pt>
                <c:pt idx="1">
                  <c:v>0.13907284768211919</c:v>
                </c:pt>
                <c:pt idx="2">
                  <c:v>0.10596026490066229</c:v>
                </c:pt>
              </c:numCache>
            </c:numRef>
          </c:val>
        </c:ser>
        <c:dLbls/>
        <c:axId val="95812224"/>
        <c:axId val="95879552"/>
      </c:barChart>
      <c:catAx>
        <c:axId val="95812224"/>
        <c:scaling>
          <c:orientation val="minMax"/>
        </c:scaling>
        <c:axPos val="b"/>
        <c:majorTickMark val="none"/>
        <c:tickLblPos val="nextTo"/>
        <c:crossAx val="95879552"/>
        <c:crosses val="autoZero"/>
        <c:auto val="1"/>
        <c:lblAlgn val="ctr"/>
        <c:lblOffset val="100"/>
      </c:catAx>
      <c:valAx>
        <c:axId val="95879552"/>
        <c:scaling>
          <c:orientation val="minMax"/>
          <c:max val="1"/>
        </c:scaling>
        <c:axPos val="l"/>
        <c:majorGridlines/>
        <c:numFmt formatCode="0%" sourceLinked="1"/>
        <c:majorTickMark val="none"/>
        <c:tickLblPos val="nextTo"/>
        <c:crossAx val="95812224"/>
        <c:crosses val="autoZero"/>
        <c:crossBetween val="between"/>
      </c:valAx>
    </c:plotArea>
    <c:legend>
      <c:legendPos val="r"/>
      <c:layout>
        <c:manualLayout>
          <c:xMode val="edge"/>
          <c:yMode val="edge"/>
          <c:x val="0.72976330858647664"/>
          <c:y val="0.28387525278496939"/>
          <c:w val="0.24094091572597348"/>
          <c:h val="0.12185483663229835"/>
        </c:manualLayout>
      </c:layout>
    </c:legend>
    <c:plotVisOnly val="1"/>
    <c:dispBlanksAs val="gap"/>
  </c:chart>
  <c:txPr>
    <a:bodyPr/>
    <a:lstStyle/>
    <a:p>
      <a:pPr>
        <a:defRPr sz="20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0.20513</cdr:x>
      <cdr:y>0.17306</cdr:y>
    </cdr:from>
    <cdr:to>
      <cdr:x>0.77778</cdr:x>
      <cdr:y>0.28431</cdr:y>
    </cdr:to>
    <cdr:sp macro="" textlink="">
      <cdr:nvSpPr>
        <cdr:cNvPr id="2" name="TextBox 1"/>
        <cdr:cNvSpPr txBox="1"/>
      </cdr:nvSpPr>
      <cdr:spPr>
        <a:xfrm xmlns:a="http://schemas.openxmlformats.org/drawingml/2006/main">
          <a:off x="1828800" y="1066800"/>
          <a:ext cx="51054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a:p>
        </p:txBody>
      </p:sp>
    </p:spTree>
    <p:extLst>
      <p:ext uri="{BB962C8B-B14F-4D97-AF65-F5344CB8AC3E}">
        <p14:creationId xmlns:p14="http://schemas.microsoft.com/office/powerpoint/2010/main" xmlns="" val="392639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a:p>
        </p:txBody>
      </p:sp>
    </p:spTree>
    <p:extLst>
      <p:ext uri="{BB962C8B-B14F-4D97-AF65-F5344CB8AC3E}">
        <p14:creationId xmlns:p14="http://schemas.microsoft.com/office/powerpoint/2010/main" xmlns="" val="16991351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nanosense.org/activities/sizematters/sizeandscale/SM_Lesson2Studen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how.com/how_4450289_cite-radio-program-using-mla.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owl.english.purdue.edu/owl/resource/747/0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42E55D-AFA3-4F8D-97BF-A2A81EAB42D3}"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400" dirty="0" smtClean="0">
                <a:latin typeface="Arial" pitchFamily="34" charset="0"/>
                <a:cs typeface="Arial" pitchFamily="34" charset="0"/>
              </a:rPr>
              <a:t>Bring transcript QP2 - 153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itchFamily="34" charset="0"/>
                <a:cs typeface="Arial" pitchFamily="34" charset="0"/>
              </a:rPr>
              <a:t>Includes</a:t>
            </a:r>
            <a:r>
              <a:rPr lang="en-US" sz="1400" baseline="0" dirty="0" smtClean="0">
                <a:latin typeface="Arial" pitchFamily="34" charset="0"/>
                <a:cs typeface="Arial" pitchFamily="34" charset="0"/>
              </a:rPr>
              <a:t> virtual directions like 2</a:t>
            </a:r>
            <a:r>
              <a:rPr lang="en-US" sz="1400" baseline="30000" dirty="0" smtClean="0">
                <a:latin typeface="Arial" pitchFamily="34" charset="0"/>
                <a:cs typeface="Arial" pitchFamily="34" charset="0"/>
              </a:rPr>
              <a:t>nd</a:t>
            </a:r>
            <a:r>
              <a:rPr lang="en-US" sz="1400" baseline="0" dirty="0" smtClean="0">
                <a:latin typeface="Arial" pitchFamily="34" charset="0"/>
                <a:cs typeface="Arial" pitchFamily="34" charset="0"/>
              </a:rPr>
              <a:t> example asking for URL</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11</a:t>
            </a:fld>
            <a:endParaRPr lang="en-US"/>
          </a:p>
        </p:txBody>
      </p:sp>
    </p:spTree>
    <p:extLst>
      <p:ext uri="{BB962C8B-B14F-4D97-AF65-F5344CB8AC3E}">
        <p14:creationId xmlns:p14="http://schemas.microsoft.com/office/powerpoint/2010/main" xmlns="" val="40609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12CA68F-DD00-4428-A3BD-D83A56F4B141}"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400" dirty="0" smtClean="0">
                <a:latin typeface="Arial" pitchFamily="34" charset="0"/>
                <a:cs typeface="Arial" pitchFamily="34" charset="0"/>
              </a:rPr>
              <a:t>Total N for 2004-2006 is 915 questions (not transcripts)</a:t>
            </a:r>
          </a:p>
          <a:p>
            <a:pPr eaLnBrk="1" hangingPunct="1"/>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Subject Search (n=293, 32%)</a:t>
            </a:r>
          </a:p>
          <a:p>
            <a:pPr eaLnBrk="1" hangingPunct="1"/>
            <a:r>
              <a:rPr lang="en-US" sz="1400" dirty="0" smtClean="0">
                <a:latin typeface="Arial" pitchFamily="34" charset="0"/>
                <a:cs typeface="Arial" pitchFamily="34" charset="0"/>
              </a:rPr>
              <a:t>Ready Reference (n=243, 27%)</a:t>
            </a:r>
          </a:p>
          <a:p>
            <a:pPr eaLnBrk="1" hangingPunct="1"/>
            <a:r>
              <a:rPr lang="en-US" sz="1400" dirty="0" smtClean="0">
                <a:latin typeface="Arial" pitchFamily="34" charset="0"/>
                <a:cs typeface="Arial" pitchFamily="34" charset="0"/>
              </a:rPr>
              <a:t>Procedural (n=162, 18%)</a:t>
            </a:r>
          </a:p>
          <a:p>
            <a:pPr eaLnBrk="1" hangingPunct="1"/>
            <a:r>
              <a:rPr lang="en-US" sz="1400" dirty="0" smtClean="0">
                <a:latin typeface="Arial" pitchFamily="34" charset="0"/>
                <a:cs typeface="Arial" pitchFamily="34" charset="0"/>
              </a:rPr>
              <a:t>No Question (n=104, 11%)</a:t>
            </a:r>
          </a:p>
          <a:p>
            <a:pPr eaLnBrk="1" hangingPunct="1"/>
            <a:r>
              <a:rPr lang="en-US" sz="1400" dirty="0" smtClean="0">
                <a:latin typeface="Arial" pitchFamily="34" charset="0"/>
                <a:cs typeface="Arial" pitchFamily="34" charset="0"/>
              </a:rPr>
              <a:t>Holdings (n=77, 8%)</a:t>
            </a:r>
          </a:p>
          <a:p>
            <a:pPr eaLnBrk="1" hangingPunct="1"/>
            <a:r>
              <a:rPr lang="en-US" sz="1400" dirty="0" smtClean="0">
                <a:latin typeface="Arial" pitchFamily="34" charset="0"/>
                <a:cs typeface="Arial" pitchFamily="34" charset="0"/>
              </a:rPr>
              <a:t>Research (n=23, 3%)</a:t>
            </a:r>
          </a:p>
          <a:p>
            <a:pPr eaLnBrk="1" hangingPunct="1"/>
            <a:r>
              <a:rPr lang="en-US" sz="1400" dirty="0" smtClean="0">
                <a:latin typeface="Arial" pitchFamily="34" charset="0"/>
                <a:cs typeface="Arial" pitchFamily="34" charset="0"/>
              </a:rPr>
              <a:t>Inappropriate (n=10, 1%)</a:t>
            </a:r>
          </a:p>
          <a:p>
            <a:pPr eaLnBrk="1" hangingPunct="1"/>
            <a:r>
              <a:rPr lang="en-US" sz="1400" dirty="0" smtClean="0">
                <a:latin typeface="Arial" pitchFamily="34" charset="0"/>
                <a:cs typeface="Arial" pitchFamily="34" charset="0"/>
              </a:rPr>
              <a:t>Directional (n=2, &lt;1%)</a:t>
            </a:r>
          </a:p>
          <a:p>
            <a:pPr eaLnBrk="1" hangingPunct="1"/>
            <a:r>
              <a:rPr lang="en-US" sz="1400" dirty="0" smtClean="0">
                <a:latin typeface="Arial" pitchFamily="34" charset="0"/>
                <a:cs typeface="Arial" pitchFamily="34" charset="0"/>
              </a:rPr>
              <a:t>Reader’s Advisory (n=1, &lt;1%)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575 is actual number of questions from 560 transcripts (includes both QP and QW)</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Subject Search (n=97, 17%)</a:t>
            </a:r>
          </a:p>
          <a:p>
            <a:r>
              <a:rPr lang="en-US" sz="1400" dirty="0" smtClean="0">
                <a:latin typeface="Arial" pitchFamily="34" charset="0"/>
                <a:cs typeface="Arial" pitchFamily="34" charset="0"/>
              </a:rPr>
              <a:t>Ready Reference (n=179, 31%)</a:t>
            </a:r>
          </a:p>
          <a:p>
            <a:r>
              <a:rPr lang="en-US" sz="1400" dirty="0" smtClean="0">
                <a:latin typeface="Arial" pitchFamily="34" charset="0"/>
                <a:cs typeface="Arial" pitchFamily="34" charset="0"/>
              </a:rPr>
              <a:t>Procedural (n=181, 31%)</a:t>
            </a:r>
          </a:p>
          <a:p>
            <a:r>
              <a:rPr lang="en-US" sz="1400" dirty="0" smtClean="0">
                <a:latin typeface="Arial" pitchFamily="34" charset="0"/>
                <a:cs typeface="Arial" pitchFamily="34" charset="0"/>
              </a:rPr>
              <a:t>No Question (n=25, 4%)</a:t>
            </a:r>
          </a:p>
          <a:p>
            <a:r>
              <a:rPr lang="en-US" sz="1400" dirty="0" smtClean="0">
                <a:latin typeface="Arial" pitchFamily="34" charset="0"/>
                <a:cs typeface="Arial" pitchFamily="34" charset="0"/>
              </a:rPr>
              <a:t>Holdings (n=49, 9%)</a:t>
            </a:r>
          </a:p>
          <a:p>
            <a:r>
              <a:rPr lang="en-US" sz="1400" dirty="0" smtClean="0">
                <a:latin typeface="Arial" pitchFamily="34" charset="0"/>
                <a:cs typeface="Arial" pitchFamily="34" charset="0"/>
              </a:rPr>
              <a:t>Research (n=19, 3%)</a:t>
            </a:r>
          </a:p>
          <a:p>
            <a:r>
              <a:rPr lang="en-US" sz="1400" dirty="0" smtClean="0">
                <a:latin typeface="Arial" pitchFamily="34" charset="0"/>
                <a:cs typeface="Arial" pitchFamily="34" charset="0"/>
              </a:rPr>
              <a:t>Inappropriate (n=4, &lt;1%)</a:t>
            </a:r>
          </a:p>
          <a:p>
            <a:r>
              <a:rPr lang="en-US" sz="1400" dirty="0" smtClean="0">
                <a:latin typeface="Arial" pitchFamily="34" charset="0"/>
                <a:cs typeface="Arial" pitchFamily="34" charset="0"/>
              </a:rPr>
              <a:t>Directional (n=15, 3%)</a:t>
            </a:r>
          </a:p>
          <a:p>
            <a:r>
              <a:rPr lang="en-US" sz="1400" dirty="0" smtClean="0">
                <a:latin typeface="Arial" pitchFamily="34" charset="0"/>
                <a:cs typeface="Arial" pitchFamily="34" charset="0"/>
              </a:rPr>
              <a:t>Reader’s Advisory (n=6, 1%)</a:t>
            </a:r>
          </a:p>
        </p:txBody>
      </p:sp>
      <p:sp>
        <p:nvSpPr>
          <p:cNvPr id="4" name="Slide Number Placeholder 3"/>
          <p:cNvSpPr>
            <a:spLocks noGrp="1"/>
          </p:cNvSpPr>
          <p:nvPr>
            <p:ph type="sldNum" sz="quarter" idx="10"/>
          </p:nvPr>
        </p:nvSpPr>
        <p:spPr/>
        <p:txBody>
          <a:bodyPr/>
          <a:lstStyle/>
          <a:p>
            <a:fld id="{97262914-8F44-40A3-864E-0564A8BEB42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6200"/>
            <a:ext cx="3422650" cy="2568575"/>
          </a:xfrm>
        </p:spPr>
      </p:sp>
      <p:sp>
        <p:nvSpPr>
          <p:cNvPr id="3" name="Notes Placeholder 2"/>
          <p:cNvSpPr>
            <a:spLocks noGrp="1"/>
          </p:cNvSpPr>
          <p:nvPr>
            <p:ph type="body" idx="1"/>
          </p:nvPr>
        </p:nvSpPr>
        <p:spPr>
          <a:xfrm>
            <a:off x="304800" y="2667000"/>
            <a:ext cx="6553200" cy="4884737"/>
          </a:xfrm>
        </p:spPr>
        <p:txBody>
          <a:bodyPr numCol="2">
            <a:noAutofit/>
          </a:bodyPr>
          <a:lstStyle/>
          <a:p>
            <a:r>
              <a:rPr lang="en-US" sz="1400" dirty="0" smtClean="0">
                <a:latin typeface="Arial" pitchFamily="34" charset="0"/>
                <a:cs typeface="Arial" pitchFamily="34" charset="0"/>
              </a:rPr>
              <a:t>2004-2006 vs. 2010</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n = 915 questions vs. 575 questions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Subject Search (n=293, 32%) vs. (n=97, 17%)</a:t>
            </a:r>
          </a:p>
          <a:p>
            <a:r>
              <a:rPr lang="en-US" sz="1400" dirty="0" smtClean="0">
                <a:latin typeface="Arial" pitchFamily="34" charset="0"/>
                <a:cs typeface="Arial" pitchFamily="34" charset="0"/>
              </a:rPr>
              <a:t>Ready Reference (n=243, 27%) vs. (n=179, 31%)</a:t>
            </a:r>
          </a:p>
          <a:p>
            <a:r>
              <a:rPr lang="en-US" sz="1400" dirty="0" smtClean="0">
                <a:latin typeface="Arial" pitchFamily="34" charset="0"/>
                <a:cs typeface="Arial" pitchFamily="34" charset="0"/>
              </a:rPr>
              <a:t>Procedural (n=162, 18%) vs. (n=181, 31%)</a:t>
            </a:r>
          </a:p>
          <a:p>
            <a:r>
              <a:rPr lang="en-US" sz="1400" dirty="0" smtClean="0">
                <a:latin typeface="Arial" pitchFamily="34" charset="0"/>
                <a:cs typeface="Arial" pitchFamily="34" charset="0"/>
              </a:rPr>
              <a:t>No Question (n=104, 11%) vs. (n=25, 4%)</a:t>
            </a:r>
          </a:p>
          <a:p>
            <a:r>
              <a:rPr lang="en-US" sz="1400" dirty="0" smtClean="0">
                <a:latin typeface="Arial" pitchFamily="34" charset="0"/>
                <a:cs typeface="Arial" pitchFamily="34" charset="0"/>
              </a:rPr>
              <a:t>Holdings (n=77, 8%) vs. (n=49, 9%)</a:t>
            </a:r>
          </a:p>
          <a:p>
            <a:r>
              <a:rPr lang="en-US" sz="1400" dirty="0" smtClean="0">
                <a:latin typeface="Arial" pitchFamily="34" charset="0"/>
                <a:cs typeface="Arial" pitchFamily="34" charset="0"/>
              </a:rPr>
              <a:t>Research (n=23, 3%) vs. (n=19, 3%)</a:t>
            </a:r>
          </a:p>
          <a:p>
            <a:r>
              <a:rPr lang="en-US" sz="1400" dirty="0" smtClean="0">
                <a:latin typeface="Arial" pitchFamily="34" charset="0"/>
                <a:cs typeface="Arial" pitchFamily="34" charset="0"/>
              </a:rPr>
              <a:t>Inappropriate (n=10, 1%) vs. (n=4, 1%)</a:t>
            </a:r>
          </a:p>
          <a:p>
            <a:r>
              <a:rPr lang="en-US" sz="1400" dirty="0" smtClean="0">
                <a:latin typeface="Arial" pitchFamily="34" charset="0"/>
                <a:cs typeface="Arial" pitchFamily="34" charset="0"/>
              </a:rPr>
              <a:t>Directional (n=2, &lt;1%) vs. (n=15, 3%)</a:t>
            </a:r>
          </a:p>
          <a:p>
            <a:r>
              <a:rPr lang="en-US" sz="1400" dirty="0" smtClean="0">
                <a:latin typeface="Arial" pitchFamily="34" charset="0"/>
                <a:cs typeface="Arial" pitchFamily="34" charset="0"/>
              </a:rPr>
              <a:t>Reader’s Advisory (n=1, &lt;1%) vs. (n=6, 1%)</a:t>
            </a: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QP2:</a:t>
            </a:r>
          </a:p>
          <a:p>
            <a:r>
              <a:rPr lang="en-US" sz="1400" dirty="0" smtClean="0">
                <a:latin typeface="Arial" pitchFamily="34" charset="0"/>
                <a:cs typeface="Arial" pitchFamily="34" charset="0"/>
              </a:rPr>
              <a:t>N=366</a:t>
            </a:r>
          </a:p>
          <a:p>
            <a:r>
              <a:rPr lang="pt-BR" sz="1400" dirty="0" smtClean="0">
                <a:latin typeface="Arial" pitchFamily="34" charset="0"/>
                <a:cs typeface="Arial" pitchFamily="34" charset="0"/>
              </a:rPr>
              <a:t>Directional (n=7, 2%) </a:t>
            </a:r>
          </a:p>
          <a:p>
            <a:r>
              <a:rPr lang="pt-BR" sz="1400" dirty="0" smtClean="0">
                <a:latin typeface="Arial" pitchFamily="34" charset="0"/>
                <a:cs typeface="Arial" pitchFamily="34" charset="0"/>
              </a:rPr>
              <a:t>Ready Reference (n=127, 35%)</a:t>
            </a:r>
          </a:p>
          <a:p>
            <a:r>
              <a:rPr lang="pt-BR" sz="1400" dirty="0" smtClean="0">
                <a:latin typeface="Arial" pitchFamily="34" charset="0"/>
                <a:cs typeface="Arial" pitchFamily="34" charset="0"/>
              </a:rPr>
              <a:t>Subject Search (n=74, 20%)</a:t>
            </a:r>
          </a:p>
          <a:p>
            <a:r>
              <a:rPr lang="pt-BR" sz="1400" dirty="0" smtClean="0">
                <a:latin typeface="Arial" pitchFamily="34" charset="0"/>
                <a:cs typeface="Arial" pitchFamily="34" charset="0"/>
              </a:rPr>
              <a:t>Research (n=16, 3%)</a:t>
            </a:r>
          </a:p>
          <a:p>
            <a:r>
              <a:rPr lang="pt-BR" sz="1400" dirty="0" smtClean="0">
                <a:latin typeface="Arial" pitchFamily="34" charset="0"/>
                <a:cs typeface="Arial" pitchFamily="34" charset="0"/>
              </a:rPr>
              <a:t>Procedural (n=99, 27%)</a:t>
            </a:r>
          </a:p>
          <a:p>
            <a:r>
              <a:rPr lang="pt-BR" sz="1400" dirty="0" smtClean="0">
                <a:latin typeface="Arial" pitchFamily="34" charset="0"/>
                <a:cs typeface="Arial" pitchFamily="34" charset="0"/>
              </a:rPr>
              <a:t>Holdings (n=25, 7%)</a:t>
            </a:r>
          </a:p>
          <a:p>
            <a:r>
              <a:rPr lang="pt-BR" sz="1400" dirty="0" smtClean="0">
                <a:latin typeface="Arial" pitchFamily="34" charset="0"/>
                <a:cs typeface="Arial" pitchFamily="34" charset="0"/>
              </a:rPr>
              <a:t>No Question (n=11, 3%)</a:t>
            </a:r>
          </a:p>
          <a:p>
            <a:r>
              <a:rPr lang="pt-BR" sz="1400" dirty="0" smtClean="0">
                <a:latin typeface="Arial" pitchFamily="34" charset="0"/>
                <a:cs typeface="Arial" pitchFamily="34" charset="0"/>
              </a:rPr>
              <a:t>Inappropriate (n=4, 1%)</a:t>
            </a:r>
          </a:p>
          <a:p>
            <a:r>
              <a:rPr lang="pt-BR" sz="1400" dirty="0" smtClean="0">
                <a:latin typeface="Arial" pitchFamily="34" charset="0"/>
                <a:cs typeface="Arial" pitchFamily="34" charset="0"/>
              </a:rPr>
              <a:t>Reader’s Advisory (n=3, 1%)</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QW2</a:t>
            </a:r>
          </a:p>
          <a:p>
            <a:r>
              <a:rPr lang="en-US" sz="1400" dirty="0" smtClean="0">
                <a:latin typeface="Arial" pitchFamily="34" charset="0"/>
                <a:cs typeface="Arial" pitchFamily="34" charset="0"/>
              </a:rPr>
              <a:t>N=209</a:t>
            </a:r>
          </a:p>
          <a:p>
            <a:r>
              <a:rPr lang="pt-BR" sz="1400" dirty="0" smtClean="0">
                <a:latin typeface="Arial" pitchFamily="34" charset="0"/>
                <a:cs typeface="Arial" pitchFamily="34" charset="0"/>
              </a:rPr>
              <a:t>Directional (n=8, 4%) </a:t>
            </a:r>
          </a:p>
          <a:p>
            <a:r>
              <a:rPr lang="pt-BR" sz="1400" dirty="0" smtClean="0">
                <a:latin typeface="Arial" pitchFamily="34" charset="0"/>
                <a:cs typeface="Arial" pitchFamily="34" charset="0"/>
              </a:rPr>
              <a:t>Ready Reference (n=52, 25%)</a:t>
            </a:r>
          </a:p>
          <a:p>
            <a:r>
              <a:rPr lang="pt-BR" sz="1400" dirty="0" smtClean="0">
                <a:latin typeface="Arial" pitchFamily="34" charset="0"/>
                <a:cs typeface="Arial" pitchFamily="34" charset="0"/>
              </a:rPr>
              <a:t>Subject Search (n=23, 11%)</a:t>
            </a:r>
          </a:p>
          <a:p>
            <a:r>
              <a:rPr lang="pt-BR" sz="1400" dirty="0" smtClean="0">
                <a:latin typeface="Arial" pitchFamily="34" charset="0"/>
                <a:cs typeface="Arial" pitchFamily="34" charset="0"/>
              </a:rPr>
              <a:t>Research (n=3, 1%)</a:t>
            </a:r>
          </a:p>
          <a:p>
            <a:r>
              <a:rPr lang="pt-BR" sz="1400" dirty="0" smtClean="0">
                <a:latin typeface="Arial" pitchFamily="34" charset="0"/>
                <a:cs typeface="Arial" pitchFamily="34" charset="0"/>
              </a:rPr>
              <a:t>Procedural (n=82, 39%)</a:t>
            </a:r>
          </a:p>
          <a:p>
            <a:r>
              <a:rPr lang="pt-BR" sz="1400" dirty="0" smtClean="0">
                <a:latin typeface="Arial" pitchFamily="34" charset="0"/>
                <a:cs typeface="Arial" pitchFamily="34" charset="0"/>
              </a:rPr>
              <a:t>Holdings (n=24, 11%)</a:t>
            </a:r>
          </a:p>
          <a:p>
            <a:r>
              <a:rPr lang="pt-BR" sz="1400" dirty="0" smtClean="0">
                <a:latin typeface="Arial" pitchFamily="34" charset="0"/>
                <a:cs typeface="Arial" pitchFamily="34" charset="0"/>
              </a:rPr>
              <a:t>No Question (n=14, 7%)</a:t>
            </a:r>
          </a:p>
          <a:p>
            <a:r>
              <a:rPr lang="pt-BR" sz="1400" dirty="0" smtClean="0">
                <a:latin typeface="Arial" pitchFamily="34" charset="0"/>
                <a:cs typeface="Arial" pitchFamily="34" charset="0"/>
              </a:rPr>
              <a:t>Inappropriate (n=0, 0%)</a:t>
            </a:r>
          </a:p>
          <a:p>
            <a:r>
              <a:rPr lang="pt-BR" sz="1400" dirty="0" smtClean="0">
                <a:latin typeface="Arial" pitchFamily="34" charset="0"/>
                <a:cs typeface="Arial" pitchFamily="34" charset="0"/>
              </a:rPr>
              <a:t>Reader’s Advisory (n=3, 1%)</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429000"/>
            <a:ext cx="6172200" cy="5181600"/>
          </a:xfrm>
        </p:spPr>
        <p:txBody>
          <a:bodyPr numCol="3">
            <a:noAutofit/>
          </a:bodyPr>
          <a:lstStyle/>
          <a:p>
            <a:endParaRPr lang="en-US" sz="1400" dirty="0" smtClean="0"/>
          </a:p>
          <a:p>
            <a:r>
              <a:rPr lang="en-US" sz="1400" dirty="0" smtClean="0">
                <a:latin typeface="Arial" pitchFamily="34" charset="0"/>
                <a:cs typeface="Arial" pitchFamily="34" charset="0"/>
              </a:rPr>
              <a:t>Total n= 575 questions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QP2:</a:t>
            </a:r>
          </a:p>
          <a:p>
            <a:r>
              <a:rPr lang="en-US" sz="1400" dirty="0" smtClean="0">
                <a:latin typeface="Arial" pitchFamily="34" charset="0"/>
                <a:cs typeface="Arial" pitchFamily="34" charset="0"/>
              </a:rPr>
              <a:t>N=366 questions</a:t>
            </a:r>
          </a:p>
          <a:p>
            <a:r>
              <a:rPr lang="pt-BR" sz="1400" dirty="0" smtClean="0">
                <a:latin typeface="Arial" pitchFamily="34" charset="0"/>
                <a:cs typeface="Arial" pitchFamily="34" charset="0"/>
              </a:rPr>
              <a:t>Directional (n=7, 1%) </a:t>
            </a:r>
          </a:p>
          <a:p>
            <a:r>
              <a:rPr lang="pt-BR" sz="1400" dirty="0" smtClean="0">
                <a:latin typeface="Arial" pitchFamily="34" charset="0"/>
                <a:cs typeface="Arial" pitchFamily="34" charset="0"/>
              </a:rPr>
              <a:t>Ready Reference (n=127, 22%)</a:t>
            </a:r>
          </a:p>
          <a:p>
            <a:r>
              <a:rPr lang="pt-BR" sz="1400" dirty="0" smtClean="0">
                <a:latin typeface="Arial" pitchFamily="34" charset="0"/>
                <a:cs typeface="Arial" pitchFamily="34" charset="0"/>
              </a:rPr>
              <a:t>Subject Search (n=74, 13%)</a:t>
            </a:r>
          </a:p>
          <a:p>
            <a:r>
              <a:rPr lang="pt-BR" sz="1400" dirty="0" smtClean="0">
                <a:latin typeface="Arial" pitchFamily="34" charset="0"/>
                <a:cs typeface="Arial" pitchFamily="34" charset="0"/>
              </a:rPr>
              <a:t>Research (n=16, 3%)</a:t>
            </a:r>
          </a:p>
          <a:p>
            <a:r>
              <a:rPr lang="pt-BR" sz="1400" dirty="0" smtClean="0">
                <a:latin typeface="Arial" pitchFamily="34" charset="0"/>
                <a:cs typeface="Arial" pitchFamily="34" charset="0"/>
              </a:rPr>
              <a:t>Procedural (n=99, 17%)</a:t>
            </a:r>
          </a:p>
          <a:p>
            <a:r>
              <a:rPr lang="pt-BR" sz="1400" dirty="0" smtClean="0">
                <a:latin typeface="Arial" pitchFamily="34" charset="0"/>
                <a:cs typeface="Arial" pitchFamily="34" charset="0"/>
              </a:rPr>
              <a:t>Holdings (n=25, 4%)</a:t>
            </a:r>
          </a:p>
          <a:p>
            <a:r>
              <a:rPr lang="pt-BR" sz="1400" dirty="0" smtClean="0">
                <a:latin typeface="Arial" pitchFamily="34" charset="0"/>
                <a:cs typeface="Arial" pitchFamily="34" charset="0"/>
              </a:rPr>
              <a:t>No Question (n=11, 2%)</a:t>
            </a:r>
          </a:p>
          <a:p>
            <a:r>
              <a:rPr lang="pt-BR" sz="1400" dirty="0" smtClean="0">
                <a:latin typeface="Arial" pitchFamily="34" charset="0"/>
                <a:cs typeface="Arial" pitchFamily="34" charset="0"/>
              </a:rPr>
              <a:t>Inappropriate (n=4, 1%)</a:t>
            </a:r>
          </a:p>
          <a:p>
            <a:r>
              <a:rPr lang="pt-BR" sz="1400" dirty="0" smtClean="0">
                <a:latin typeface="Arial" pitchFamily="34" charset="0"/>
                <a:cs typeface="Arial" pitchFamily="34" charset="0"/>
              </a:rPr>
              <a:t>Reader’s Advisory (n=3, 1%)</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a:lnSpc>
                <a:spcPct val="150000"/>
              </a:lnSpc>
              <a:spcBef>
                <a:spcPts val="0"/>
              </a:spcBef>
            </a:pPr>
            <a:r>
              <a:rPr lang="en-US" sz="1400" dirty="0" smtClean="0">
                <a:latin typeface="Arial" pitchFamily="34" charset="0"/>
                <a:cs typeface="Arial" pitchFamily="34" charset="0"/>
              </a:rPr>
              <a:t>QW2</a:t>
            </a:r>
          </a:p>
          <a:p>
            <a:r>
              <a:rPr lang="en-US" sz="1400" dirty="0" smtClean="0">
                <a:latin typeface="Arial" pitchFamily="34" charset="0"/>
                <a:cs typeface="Arial" pitchFamily="34" charset="0"/>
              </a:rPr>
              <a:t>N=209</a:t>
            </a:r>
          </a:p>
          <a:p>
            <a:r>
              <a:rPr lang="pt-BR" sz="1400" dirty="0" smtClean="0">
                <a:latin typeface="Arial" pitchFamily="34" charset="0"/>
                <a:cs typeface="Arial" pitchFamily="34" charset="0"/>
              </a:rPr>
              <a:t>Directional (n=8, %) </a:t>
            </a:r>
          </a:p>
          <a:p>
            <a:r>
              <a:rPr lang="pt-BR" sz="1400" dirty="0" smtClean="0">
                <a:latin typeface="Arial" pitchFamily="34" charset="0"/>
                <a:cs typeface="Arial" pitchFamily="34" charset="0"/>
              </a:rPr>
              <a:t>Ready Reference (n=52, 9%)</a:t>
            </a:r>
          </a:p>
          <a:p>
            <a:r>
              <a:rPr lang="pt-BR" sz="1400" dirty="0" smtClean="0">
                <a:latin typeface="Arial" pitchFamily="34" charset="0"/>
                <a:cs typeface="Arial" pitchFamily="34" charset="0"/>
              </a:rPr>
              <a:t>Subject Search (n=23, 4%)</a:t>
            </a:r>
          </a:p>
          <a:p>
            <a:r>
              <a:rPr lang="pt-BR" sz="1400" dirty="0" smtClean="0">
                <a:latin typeface="Arial" pitchFamily="34" charset="0"/>
                <a:cs typeface="Arial" pitchFamily="34" charset="0"/>
              </a:rPr>
              <a:t>Research (n=3, 1%)</a:t>
            </a:r>
          </a:p>
          <a:p>
            <a:r>
              <a:rPr lang="pt-BR" sz="1400" dirty="0" smtClean="0">
                <a:latin typeface="Arial" pitchFamily="34" charset="0"/>
                <a:cs typeface="Arial" pitchFamily="34" charset="0"/>
              </a:rPr>
              <a:t>Procedural (n=82, 14%)</a:t>
            </a:r>
          </a:p>
          <a:p>
            <a:r>
              <a:rPr lang="pt-BR" sz="1400" dirty="0" smtClean="0">
                <a:latin typeface="Arial" pitchFamily="34" charset="0"/>
                <a:cs typeface="Arial" pitchFamily="34" charset="0"/>
              </a:rPr>
              <a:t>Holdings (n=24, 4%)</a:t>
            </a:r>
          </a:p>
          <a:p>
            <a:r>
              <a:rPr lang="pt-BR" sz="1400" dirty="0" smtClean="0">
                <a:latin typeface="Arial" pitchFamily="34" charset="0"/>
                <a:cs typeface="Arial" pitchFamily="34" charset="0"/>
              </a:rPr>
              <a:t>No Question (n=14, 2%)</a:t>
            </a:r>
          </a:p>
          <a:p>
            <a:r>
              <a:rPr lang="pt-BR" sz="1400" dirty="0" smtClean="0">
                <a:latin typeface="Arial" pitchFamily="34" charset="0"/>
                <a:cs typeface="Arial" pitchFamily="34" charset="0"/>
              </a:rPr>
              <a:t>Inappropriate (n=0, 0%)</a:t>
            </a:r>
          </a:p>
          <a:p>
            <a:r>
              <a:rPr lang="pt-BR" sz="1400" dirty="0" smtClean="0">
                <a:latin typeface="Arial" pitchFamily="34" charset="0"/>
                <a:cs typeface="Arial" pitchFamily="34" charset="0"/>
              </a:rPr>
              <a:t>Reader’s Advisory (n=3, 1%)</a:t>
            </a:r>
          </a:p>
          <a:p>
            <a:endParaRPr lang="pt-BR" sz="1400" dirty="0" smtClean="0">
              <a:latin typeface="Arial" pitchFamily="34" charset="0"/>
              <a:cs typeface="Arial" pitchFamily="34" charset="0"/>
            </a:endParaRPr>
          </a:p>
          <a:p>
            <a:endParaRPr lang="pt-BR" sz="1400" dirty="0" smtClean="0">
              <a:latin typeface="Arial" pitchFamily="34" charset="0"/>
              <a:cs typeface="Arial" pitchFamily="34" charset="0"/>
            </a:endParaRPr>
          </a:p>
          <a:p>
            <a:endParaRPr lang="pt-BR" sz="1400" dirty="0" smtClean="0">
              <a:latin typeface="Arial" pitchFamily="34" charset="0"/>
              <a:cs typeface="Arial" pitchFamily="34" charset="0"/>
            </a:endParaRPr>
          </a:p>
          <a:p>
            <a:endParaRPr lang="pt-BR" sz="1400" dirty="0" smtClean="0">
              <a:latin typeface="Arial" pitchFamily="34" charset="0"/>
              <a:cs typeface="Arial" pitchFamily="34" charset="0"/>
            </a:endParaRPr>
          </a:p>
          <a:p>
            <a:endParaRPr lang="pt-BR" sz="1400" dirty="0" smtClean="0">
              <a:latin typeface="Arial" pitchFamily="34" charset="0"/>
              <a:cs typeface="Arial" pitchFamily="34" charset="0"/>
            </a:endParaRPr>
          </a:p>
          <a:p>
            <a:r>
              <a:rPr lang="pt-BR" sz="1400" dirty="0" smtClean="0">
                <a:latin typeface="Arial" pitchFamily="34" charset="0"/>
                <a:cs typeface="Arial" pitchFamily="34" charset="0"/>
              </a:rPr>
              <a:t>Total</a:t>
            </a:r>
          </a:p>
          <a:p>
            <a:r>
              <a:rPr lang="pt-BR" sz="1400" dirty="0" smtClean="0">
                <a:latin typeface="Arial" pitchFamily="34" charset="0"/>
                <a:cs typeface="Arial" pitchFamily="34" charset="0"/>
              </a:rPr>
              <a:t>N=575</a:t>
            </a:r>
          </a:p>
          <a:p>
            <a:r>
              <a:rPr lang="pt-BR" sz="1400" dirty="0" smtClean="0">
                <a:latin typeface="Arial" pitchFamily="34" charset="0"/>
                <a:cs typeface="Arial" pitchFamily="34" charset="0"/>
              </a:rPr>
              <a:t>Directional (n=15, 3%)</a:t>
            </a:r>
          </a:p>
          <a:p>
            <a:r>
              <a:rPr lang="pt-BR" sz="1400" dirty="0" smtClean="0">
                <a:latin typeface="Arial" pitchFamily="34" charset="0"/>
                <a:cs typeface="Arial" pitchFamily="34" charset="0"/>
              </a:rPr>
              <a:t>Ready Reference (n=179, 31%)</a:t>
            </a:r>
          </a:p>
          <a:p>
            <a:r>
              <a:rPr lang="pt-BR" sz="1400" dirty="0" smtClean="0">
                <a:latin typeface="Arial" pitchFamily="34" charset="0"/>
                <a:cs typeface="Arial" pitchFamily="34" charset="0"/>
              </a:rPr>
              <a:t>Subject Search (n=97, 17%)</a:t>
            </a:r>
          </a:p>
          <a:p>
            <a:r>
              <a:rPr lang="pt-BR" sz="1400" dirty="0" smtClean="0">
                <a:latin typeface="Arial" pitchFamily="34" charset="0"/>
                <a:cs typeface="Arial" pitchFamily="34" charset="0"/>
              </a:rPr>
              <a:t>Research (n=19, 3%)</a:t>
            </a:r>
          </a:p>
          <a:p>
            <a:r>
              <a:rPr lang="pt-BR" sz="1400" dirty="0" smtClean="0">
                <a:latin typeface="Arial" pitchFamily="34" charset="0"/>
                <a:cs typeface="Arial" pitchFamily="34" charset="0"/>
              </a:rPr>
              <a:t>Procedural (n=181, 31%)</a:t>
            </a:r>
          </a:p>
          <a:p>
            <a:r>
              <a:rPr lang="pt-BR" sz="1400" dirty="0" smtClean="0">
                <a:latin typeface="Arial" pitchFamily="34" charset="0"/>
                <a:cs typeface="Arial" pitchFamily="34" charset="0"/>
              </a:rPr>
              <a:t>Holdings (n=49, 9%)</a:t>
            </a:r>
          </a:p>
          <a:p>
            <a:r>
              <a:rPr lang="pt-BR" sz="1400" dirty="0" smtClean="0">
                <a:latin typeface="Arial" pitchFamily="34" charset="0"/>
                <a:cs typeface="Arial" pitchFamily="34" charset="0"/>
              </a:rPr>
              <a:t>No Question (n=25, 4%)</a:t>
            </a:r>
          </a:p>
          <a:p>
            <a:r>
              <a:rPr lang="pt-BR" sz="1400" dirty="0" smtClean="0">
                <a:latin typeface="Arial" pitchFamily="34" charset="0"/>
                <a:cs typeface="Arial" pitchFamily="34" charset="0"/>
              </a:rPr>
              <a:t>Inappropriate (n=4, 1%)</a:t>
            </a:r>
          </a:p>
          <a:p>
            <a:r>
              <a:rPr lang="pt-BR" sz="1400" dirty="0" smtClean="0">
                <a:latin typeface="Arial" pitchFamily="34" charset="0"/>
                <a:cs typeface="Arial" pitchFamily="34" charset="0"/>
              </a:rPr>
              <a:t>Reader’s Advisory (n=6, 1%)</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6884C18-9A0F-494C-A9F8-6DC3EE16763A}" type="slidenum">
              <a:rPr lang="en-US" smtClean="0"/>
              <a:pPr/>
              <a:t>17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85800" y="3352800"/>
            <a:ext cx="5486400" cy="4884737"/>
          </a:xfrm>
          <a:noFill/>
          <a:ln/>
        </p:spPr>
        <p:txBody>
          <a:bodyPr/>
          <a:lstStyle/>
          <a:p>
            <a:pPr eaLnBrk="1" hangingPunct="1"/>
            <a:r>
              <a:rPr lang="en-US" sz="1400" dirty="0" smtClean="0">
                <a:latin typeface="Arial" pitchFamily="34" charset="0"/>
                <a:cs typeface="Arial" pitchFamily="34" charset="0"/>
              </a:rPr>
              <a:t>Note: this chart shows</a:t>
            </a:r>
            <a:r>
              <a:rPr lang="en-US" sz="1400" baseline="0" dirty="0" smtClean="0">
                <a:latin typeface="Arial" pitchFamily="34" charset="0"/>
                <a:cs typeface="Arial" pitchFamily="34" charset="0"/>
              </a:rPr>
              <a:t> the c</a:t>
            </a:r>
            <a:r>
              <a:rPr lang="en-US" sz="1400" dirty="0" smtClean="0">
                <a:latin typeface="Arial" pitchFamily="34" charset="0"/>
                <a:cs typeface="Arial" pitchFamily="34" charset="0"/>
              </a:rPr>
              <a:t>hat</a:t>
            </a:r>
            <a:r>
              <a:rPr lang="en-US" sz="1400" baseline="0" dirty="0" smtClean="0">
                <a:latin typeface="Arial" pitchFamily="34" charset="0"/>
                <a:cs typeface="Arial" pitchFamily="34" charset="0"/>
              </a:rPr>
              <a:t> service that received the questions as initially submitted by the user</a:t>
            </a:r>
            <a:r>
              <a:rPr lang="en-US" sz="1400" dirty="0" smtClean="0">
                <a:latin typeface="Arial" pitchFamily="34" charset="0"/>
                <a:cs typeface="Arial" pitchFamily="34" charset="0"/>
              </a:rPr>
              <a:t> </a:t>
            </a:r>
            <a:r>
              <a:rPr lang="en-US" sz="1400" baseline="0" dirty="0" smtClean="0">
                <a:latin typeface="Arial" pitchFamily="34" charset="0"/>
                <a:cs typeface="Arial" pitchFamily="34" charset="0"/>
              </a:rPr>
              <a:t>(e.g., user submitted to this type of service).</a:t>
            </a:r>
          </a:p>
          <a:p>
            <a:pPr eaLnBrk="1" hangingPunct="1"/>
            <a:endParaRPr lang="en-US" sz="1400" baseline="0" dirty="0" smtClean="0">
              <a:latin typeface="Arial" pitchFamily="34" charset="0"/>
              <a:cs typeface="Arial" pitchFamily="34" charset="0"/>
            </a:endParaRPr>
          </a:p>
          <a:p>
            <a:pPr eaLnBrk="1" hangingPunct="1"/>
            <a:r>
              <a:rPr lang="en-US" sz="1400" baseline="0" dirty="0" smtClean="0">
                <a:latin typeface="Arial" pitchFamily="34" charset="0"/>
                <a:cs typeface="Arial" pitchFamily="34" charset="0"/>
              </a:rPr>
              <a:t>Referred to/Answered would be a different number. </a:t>
            </a:r>
            <a:endParaRPr lang="en-US" sz="1400" dirty="0" smtClean="0">
              <a:latin typeface="Arial" pitchFamily="34" charset="0"/>
              <a:cs typeface="Arial" pitchFamily="34" charset="0"/>
            </a:endParaRPr>
          </a:p>
          <a:p>
            <a:pPr eaLnBrk="1" hangingPunct="1"/>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2004-2006 (n=162 ready reference queries)</a:t>
            </a:r>
          </a:p>
          <a:p>
            <a:pPr eaLnBrk="1" hangingPunct="1"/>
            <a:r>
              <a:rPr lang="en-US" sz="1400" dirty="0" smtClean="0">
                <a:latin typeface="Arial" pitchFamily="34" charset="0"/>
                <a:cs typeface="Arial" pitchFamily="34" charset="0"/>
              </a:rPr>
              <a:t>Public (n=59, 36%)</a:t>
            </a:r>
          </a:p>
          <a:p>
            <a:pPr eaLnBrk="1" hangingPunct="1"/>
            <a:r>
              <a:rPr lang="en-US" sz="1400" dirty="0" smtClean="0">
                <a:latin typeface="Arial" pitchFamily="34" charset="0"/>
                <a:cs typeface="Arial" pitchFamily="34" charset="0"/>
              </a:rPr>
              <a:t>Consortium (n=45, 28%)</a:t>
            </a:r>
          </a:p>
          <a:p>
            <a:pPr eaLnBrk="1" hangingPunct="1"/>
            <a:r>
              <a:rPr lang="en-US" sz="1400" dirty="0" smtClean="0">
                <a:latin typeface="Arial" pitchFamily="34" charset="0"/>
                <a:cs typeface="Arial" pitchFamily="34" charset="0"/>
              </a:rPr>
              <a:t>Academic</a:t>
            </a:r>
            <a:r>
              <a:rPr lang="en-US" sz="1400" baseline="0" dirty="0" smtClean="0">
                <a:latin typeface="Arial" pitchFamily="34" charset="0"/>
                <a:cs typeface="Arial" pitchFamily="34" charset="0"/>
              </a:rPr>
              <a:t> &amp; Law (n=34, 21%)</a:t>
            </a:r>
          </a:p>
          <a:p>
            <a:pPr eaLnBrk="1" hangingPunct="1"/>
            <a:r>
              <a:rPr lang="en-US" sz="1400" baseline="0" dirty="0" smtClean="0">
                <a:latin typeface="Arial" pitchFamily="34" charset="0"/>
                <a:cs typeface="Arial" pitchFamily="34" charset="0"/>
              </a:rPr>
              <a:t>National (n=20, 12%)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Arial" pitchFamily="34" charset="0"/>
                <a:cs typeface="Arial" pitchFamily="34" charset="0"/>
              </a:rPr>
              <a:t>Other (n=4, 2%) breakdown </a:t>
            </a:r>
            <a:r>
              <a:rPr lang="en-US" sz="1400" dirty="0" smtClean="0">
                <a:latin typeface="Arial" pitchFamily="34" charset="0"/>
                <a:cs typeface="Arial" pitchFamily="34" charset="0"/>
              </a:rPr>
              <a:t>State (n=3), K-12 (n=1) </a:t>
            </a:r>
          </a:p>
          <a:p>
            <a:pPr eaLnBrk="1" hangingPunct="1"/>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2010 </a:t>
            </a:r>
            <a:r>
              <a:rPr lang="en-US" sz="1400" dirty="0" smtClean="0">
                <a:latin typeface="Arial" pitchFamily="34" charset="0"/>
                <a:cs typeface="Arial" pitchFamily="34" charset="0"/>
              </a:rPr>
              <a:t>Total (n=168)</a:t>
            </a:r>
          </a:p>
          <a:p>
            <a:r>
              <a:rPr lang="en-US" sz="1400" dirty="0" smtClean="0">
                <a:latin typeface="Arial" pitchFamily="34" charset="0"/>
                <a:cs typeface="Arial" pitchFamily="34" charset="0"/>
              </a:rPr>
              <a:t>Public (n=33, 20%)</a:t>
            </a:r>
          </a:p>
          <a:p>
            <a:r>
              <a:rPr lang="en-US" sz="1400" dirty="0" smtClean="0">
                <a:latin typeface="Arial" pitchFamily="34" charset="0"/>
                <a:cs typeface="Arial" pitchFamily="34" charset="0"/>
              </a:rPr>
              <a:t>Consortium (n=68,</a:t>
            </a:r>
            <a:r>
              <a:rPr lang="en-US" sz="1400" baseline="0" dirty="0" smtClean="0">
                <a:latin typeface="Arial" pitchFamily="34" charset="0"/>
                <a:cs typeface="Arial" pitchFamily="34" charset="0"/>
              </a:rPr>
              <a:t> 40%)</a:t>
            </a:r>
          </a:p>
          <a:p>
            <a:r>
              <a:rPr lang="en-US" sz="1400" baseline="0" dirty="0" smtClean="0">
                <a:latin typeface="Arial" pitchFamily="34" charset="0"/>
                <a:cs typeface="Arial" pitchFamily="34" charset="0"/>
              </a:rPr>
              <a:t>Academic &amp; Law (n=65, 39%)</a:t>
            </a:r>
          </a:p>
          <a:p>
            <a:r>
              <a:rPr lang="en-US" sz="1400" baseline="0" dirty="0" smtClean="0">
                <a:latin typeface="Arial" pitchFamily="34" charset="0"/>
                <a:cs typeface="Arial" pitchFamily="34" charset="0"/>
              </a:rPr>
              <a:t>National (n=1, &lt;1%)</a:t>
            </a:r>
          </a:p>
          <a:p>
            <a:r>
              <a:rPr lang="en-US" sz="1400" baseline="0" dirty="0" smtClean="0">
                <a:latin typeface="Arial" pitchFamily="34" charset="0"/>
                <a:cs typeface="Arial" pitchFamily="34" charset="0"/>
              </a:rPr>
              <a:t>Other (n=1, &lt;1%)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Total (n=555) – This number is different from previous slide (n=575) because it is by</a:t>
            </a:r>
            <a:r>
              <a:rPr lang="en-US" sz="1400" baseline="0" dirty="0" smtClean="0">
                <a:latin typeface="Arial" pitchFamily="34" charset="0"/>
                <a:cs typeface="Arial" pitchFamily="34" charset="0"/>
              </a:rPr>
              <a:t> number of transcripts…should probably delete this slide</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Public</a:t>
            </a:r>
            <a:r>
              <a:rPr lang="en-US" sz="1400" baseline="0" dirty="0" smtClean="0">
                <a:latin typeface="Arial" pitchFamily="34" charset="0"/>
                <a:cs typeface="Arial" pitchFamily="34" charset="0"/>
              </a:rPr>
              <a:t> (n=127, 23%)</a:t>
            </a:r>
          </a:p>
          <a:p>
            <a:r>
              <a:rPr lang="en-US" sz="1400" baseline="0" dirty="0" smtClean="0">
                <a:latin typeface="Arial" pitchFamily="34" charset="0"/>
                <a:cs typeface="Arial" pitchFamily="34" charset="0"/>
              </a:rPr>
              <a:t>Consortium (n=174, 31%)</a:t>
            </a:r>
          </a:p>
          <a:p>
            <a:r>
              <a:rPr lang="en-US" sz="1400" baseline="0" dirty="0" smtClean="0">
                <a:latin typeface="Arial" pitchFamily="34" charset="0"/>
                <a:cs typeface="Arial" pitchFamily="34" charset="0"/>
              </a:rPr>
              <a:t>Academic &amp; Law (n=241, 43%)</a:t>
            </a:r>
          </a:p>
          <a:p>
            <a:r>
              <a:rPr lang="en-US" sz="1400" baseline="0" dirty="0" smtClean="0">
                <a:latin typeface="Arial" pitchFamily="34" charset="0"/>
                <a:cs typeface="Arial" pitchFamily="34" charset="0"/>
              </a:rPr>
              <a:t>National (n=11, 2%)</a:t>
            </a:r>
          </a:p>
          <a:p>
            <a:r>
              <a:rPr lang="en-US" sz="1400" baseline="0" dirty="0" smtClean="0">
                <a:latin typeface="Arial" pitchFamily="34" charset="0"/>
                <a:cs typeface="Arial" pitchFamily="34" charset="0"/>
              </a:rPr>
              <a:t>Other (n=4, &lt;1%)</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276601"/>
            <a:ext cx="5867400" cy="5181600"/>
          </a:xfrm>
        </p:spPr>
        <p:txBody>
          <a:bodyPr>
            <a:normAutofit fontScale="62500" lnSpcReduction="20000"/>
          </a:bodyPr>
          <a:lstStyle/>
          <a:p>
            <a:endParaRPr lang="en-US" dirty="0" smtClean="0"/>
          </a:p>
          <a:p>
            <a:r>
              <a:rPr lang="en-US" sz="2200" dirty="0" smtClean="0">
                <a:latin typeface="Arial" pitchFamily="34" charset="0"/>
                <a:cs typeface="Arial" pitchFamily="34" charset="0"/>
              </a:rPr>
              <a:t>Total (n=168)</a:t>
            </a:r>
          </a:p>
          <a:p>
            <a:r>
              <a:rPr lang="en-US" sz="2200" dirty="0" smtClean="0">
                <a:latin typeface="Arial" pitchFamily="34" charset="0"/>
                <a:cs typeface="Arial" pitchFamily="34" charset="0"/>
              </a:rPr>
              <a:t>Public (n=33, 20%)</a:t>
            </a:r>
          </a:p>
          <a:p>
            <a:r>
              <a:rPr lang="en-US" sz="2200" dirty="0" smtClean="0">
                <a:latin typeface="Arial" pitchFamily="34" charset="0"/>
                <a:cs typeface="Arial" pitchFamily="34" charset="0"/>
              </a:rPr>
              <a:t>Consortium (n=68,</a:t>
            </a:r>
            <a:r>
              <a:rPr lang="en-US" sz="2200" baseline="0" dirty="0" smtClean="0">
                <a:latin typeface="Arial" pitchFamily="34" charset="0"/>
                <a:cs typeface="Arial" pitchFamily="34" charset="0"/>
              </a:rPr>
              <a:t> 40%)</a:t>
            </a:r>
          </a:p>
          <a:p>
            <a:r>
              <a:rPr lang="en-US" sz="2200" baseline="0" dirty="0" smtClean="0">
                <a:latin typeface="Arial" pitchFamily="34" charset="0"/>
                <a:cs typeface="Arial" pitchFamily="34" charset="0"/>
              </a:rPr>
              <a:t>Academic &amp; Law (n=65, 39%)</a:t>
            </a:r>
          </a:p>
          <a:p>
            <a:r>
              <a:rPr lang="en-US" sz="2200" baseline="0" dirty="0" smtClean="0">
                <a:latin typeface="Arial" pitchFamily="34" charset="0"/>
                <a:cs typeface="Arial" pitchFamily="34" charset="0"/>
              </a:rPr>
              <a:t>National (n=1, &lt;1%)</a:t>
            </a:r>
          </a:p>
          <a:p>
            <a:r>
              <a:rPr lang="en-US" sz="2200" baseline="0" dirty="0" smtClean="0">
                <a:latin typeface="Arial" pitchFamily="34" charset="0"/>
                <a:cs typeface="Arial" pitchFamily="34" charset="0"/>
              </a:rPr>
              <a:t>Other (n=1, &lt;1%)</a:t>
            </a: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QP2</a:t>
            </a:r>
            <a:r>
              <a:rPr lang="en-US" sz="2200" baseline="0" dirty="0" smtClean="0">
                <a:latin typeface="Arial" pitchFamily="34" charset="0"/>
                <a:cs typeface="Arial" pitchFamily="34" charset="0"/>
              </a:rPr>
              <a:t> </a:t>
            </a:r>
            <a:r>
              <a:rPr lang="en-US" sz="2200" dirty="0" smtClean="0">
                <a:latin typeface="Arial" pitchFamily="34" charset="0"/>
                <a:cs typeface="Arial" pitchFamily="34" charset="0"/>
              </a:rPr>
              <a:t>(n=118)</a:t>
            </a:r>
          </a:p>
          <a:p>
            <a:r>
              <a:rPr lang="en-US" sz="2200" dirty="0" smtClean="0">
                <a:latin typeface="Arial" pitchFamily="34" charset="0"/>
                <a:cs typeface="Arial" pitchFamily="34" charset="0"/>
              </a:rPr>
              <a:t>Public (n=22, 19%)</a:t>
            </a:r>
          </a:p>
          <a:p>
            <a:r>
              <a:rPr lang="en-US" sz="2200" dirty="0" smtClean="0">
                <a:latin typeface="Arial" pitchFamily="34" charset="0"/>
                <a:cs typeface="Arial" pitchFamily="34" charset="0"/>
              </a:rPr>
              <a:t>Consortium (n=63,</a:t>
            </a:r>
            <a:r>
              <a:rPr lang="en-US" sz="2200" baseline="0" dirty="0" smtClean="0">
                <a:latin typeface="Arial" pitchFamily="34" charset="0"/>
                <a:cs typeface="Arial" pitchFamily="34" charset="0"/>
              </a:rPr>
              <a:t> 53%)</a:t>
            </a:r>
          </a:p>
          <a:p>
            <a:r>
              <a:rPr lang="en-US" sz="2200" baseline="0" dirty="0" smtClean="0">
                <a:latin typeface="Arial" pitchFamily="34" charset="0"/>
                <a:cs typeface="Arial" pitchFamily="34" charset="0"/>
              </a:rPr>
              <a:t>Academic &amp; Law (n=32, 27%)</a:t>
            </a:r>
          </a:p>
          <a:p>
            <a:r>
              <a:rPr lang="en-US" sz="2200" baseline="0" dirty="0" smtClean="0">
                <a:latin typeface="Arial" pitchFamily="34" charset="0"/>
                <a:cs typeface="Arial" pitchFamily="34" charset="0"/>
              </a:rPr>
              <a:t>National (n=1, &lt;1%)</a:t>
            </a:r>
          </a:p>
          <a:p>
            <a:r>
              <a:rPr lang="en-US" sz="2200" baseline="0" dirty="0" smtClean="0">
                <a:latin typeface="Arial" pitchFamily="34" charset="0"/>
                <a:cs typeface="Arial" pitchFamily="34" charset="0"/>
              </a:rPr>
              <a:t>Other (n=0, 0%)</a:t>
            </a: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QW Total (n=50)</a:t>
            </a:r>
          </a:p>
          <a:p>
            <a:r>
              <a:rPr lang="en-US" sz="2200" dirty="0" smtClean="0">
                <a:latin typeface="Arial" pitchFamily="34" charset="0"/>
                <a:cs typeface="Arial" pitchFamily="34" charset="0"/>
              </a:rPr>
              <a:t>Public (n=11, 22%)</a:t>
            </a:r>
          </a:p>
          <a:p>
            <a:r>
              <a:rPr lang="en-US" sz="2200" dirty="0" smtClean="0">
                <a:latin typeface="Arial" pitchFamily="34" charset="0"/>
                <a:cs typeface="Arial" pitchFamily="34" charset="0"/>
              </a:rPr>
              <a:t>Consortium (n=5,</a:t>
            </a:r>
            <a:r>
              <a:rPr lang="en-US" sz="2200" baseline="0" dirty="0" smtClean="0">
                <a:latin typeface="Arial" pitchFamily="34" charset="0"/>
                <a:cs typeface="Arial" pitchFamily="34" charset="0"/>
              </a:rPr>
              <a:t> 10%)</a:t>
            </a:r>
          </a:p>
          <a:p>
            <a:r>
              <a:rPr lang="en-US" sz="2200" baseline="0" dirty="0" smtClean="0">
                <a:latin typeface="Arial" pitchFamily="34" charset="0"/>
                <a:cs typeface="Arial" pitchFamily="34" charset="0"/>
              </a:rPr>
              <a:t>Academic &amp; Law (n=33, 66%)</a:t>
            </a:r>
          </a:p>
          <a:p>
            <a:r>
              <a:rPr lang="en-US" sz="2200" baseline="0" dirty="0" smtClean="0">
                <a:latin typeface="Arial" pitchFamily="34" charset="0"/>
                <a:cs typeface="Arial" pitchFamily="34" charset="0"/>
              </a:rPr>
              <a:t>National (n=0, 0%)</a:t>
            </a:r>
          </a:p>
          <a:p>
            <a:r>
              <a:rPr lang="en-US" sz="2200" baseline="0" dirty="0" smtClean="0">
                <a:latin typeface="Arial" pitchFamily="34" charset="0"/>
                <a:cs typeface="Arial" pitchFamily="34" charset="0"/>
              </a:rPr>
              <a:t>Other (n=1, 2%)</a:t>
            </a:r>
          </a:p>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This chart compares the Accuracy for 2004-2006 to 2010.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2004 – 2006 (n=180 ready reference questions only)</a:t>
            </a:r>
          </a:p>
          <a:p>
            <a:pPr eaLnBrk="1" hangingPunct="1"/>
            <a:r>
              <a:rPr lang="en-US" sz="1400" dirty="0" smtClean="0">
                <a:latin typeface="Arial" pitchFamily="34" charset="0"/>
                <a:cs typeface="Arial" pitchFamily="34" charset="0"/>
              </a:rPr>
              <a:t>Correct</a:t>
            </a:r>
            <a:r>
              <a:rPr lang="en-US" sz="1400" baseline="0" dirty="0" smtClean="0">
                <a:latin typeface="Arial" pitchFamily="34" charset="0"/>
                <a:cs typeface="Arial" pitchFamily="34" charset="0"/>
              </a:rPr>
              <a:t>: n=141, 78%</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Incorrect</a:t>
            </a:r>
            <a:r>
              <a:rPr lang="en-US" sz="1400" baseline="0" dirty="0" smtClean="0">
                <a:latin typeface="Arial" pitchFamily="34" charset="0"/>
                <a:cs typeface="Arial" pitchFamily="34" charset="0"/>
              </a:rPr>
              <a:t>: n=36, 20%</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Other:</a:t>
            </a:r>
            <a:r>
              <a:rPr lang="en-US" sz="1400" baseline="0" dirty="0" smtClean="0">
                <a:latin typeface="Arial" pitchFamily="34" charset="0"/>
                <a:cs typeface="Arial" pitchFamily="34" charset="0"/>
              </a:rPr>
              <a:t> n=3, 2%</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2010 (n=168 ready reference questions for both QP2 and QW) </a:t>
            </a:r>
          </a:p>
          <a:p>
            <a:pPr eaLnBrk="1" hangingPunct="1"/>
            <a:r>
              <a:rPr lang="en-US" sz="1400" dirty="0" smtClean="0">
                <a:latin typeface="Arial" pitchFamily="34" charset="0"/>
                <a:cs typeface="Arial" pitchFamily="34" charset="0"/>
              </a:rPr>
              <a:t>Correct</a:t>
            </a:r>
            <a:r>
              <a:rPr lang="en-US" sz="1400" baseline="0" dirty="0" smtClean="0">
                <a:latin typeface="Arial" pitchFamily="34" charset="0"/>
                <a:cs typeface="Arial" pitchFamily="34" charset="0"/>
              </a:rPr>
              <a:t>: n=151, 90%</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Incorrect</a:t>
            </a:r>
            <a:r>
              <a:rPr lang="en-US" sz="1400" baseline="0" dirty="0" smtClean="0">
                <a:latin typeface="Arial" pitchFamily="34" charset="0"/>
                <a:cs typeface="Arial" pitchFamily="34" charset="0"/>
              </a:rPr>
              <a:t>: n=7, 4%</a:t>
            </a:r>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Other:</a:t>
            </a:r>
            <a:r>
              <a:rPr lang="en-US" sz="1400" baseline="0" dirty="0" smtClean="0">
                <a:latin typeface="Arial" pitchFamily="34" charset="0"/>
                <a:cs typeface="Arial" pitchFamily="34" charset="0"/>
              </a:rPr>
              <a:t> n=10, 6%</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Also: note that</a:t>
            </a:r>
            <a:r>
              <a:rPr lang="en-US" sz="1400" baseline="0" dirty="0" smtClean="0">
                <a:latin typeface="Arial" pitchFamily="34" charset="0"/>
                <a:cs typeface="Arial" pitchFamily="34" charset="0"/>
              </a:rPr>
              <a:t> referred questions are not counted in either 04-06 or 10 dataset.</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152400"/>
            <a:ext cx="3422650" cy="2568575"/>
          </a:xfrm>
        </p:spPr>
      </p:sp>
      <p:sp>
        <p:nvSpPr>
          <p:cNvPr id="3" name="Notes Placeholder 2"/>
          <p:cNvSpPr>
            <a:spLocks noGrp="1"/>
          </p:cNvSpPr>
          <p:nvPr>
            <p:ph type="body" idx="1"/>
          </p:nvPr>
        </p:nvSpPr>
        <p:spPr>
          <a:xfrm>
            <a:off x="685800" y="2819400"/>
            <a:ext cx="5943600" cy="6096000"/>
          </a:xfrm>
        </p:spPr>
        <p:txBody>
          <a:bodyPr numCol="2">
            <a:noAutofit/>
          </a:bodyPr>
          <a:lstStyle/>
          <a:p>
            <a:r>
              <a:rPr lang="en-US" sz="1400" dirty="0" smtClean="0">
                <a:latin typeface="Arial" pitchFamily="34" charset="0"/>
                <a:cs typeface="Arial" pitchFamily="34" charset="0"/>
              </a:rPr>
              <a:t>2004-2006 (n=180 ready reference, for correct ones n=141)</a:t>
            </a:r>
          </a:p>
          <a:p>
            <a:r>
              <a:rPr lang="en-US" sz="1400" dirty="0" smtClean="0">
                <a:latin typeface="Arial" pitchFamily="34" charset="0"/>
                <a:cs typeface="Arial" pitchFamily="34" charset="0"/>
              </a:rPr>
              <a:t>Correct with citation: 125, 69%</a:t>
            </a:r>
          </a:p>
          <a:p>
            <a:r>
              <a:rPr lang="en-US" sz="1400" dirty="0" smtClean="0">
                <a:latin typeface="Arial" pitchFamily="34" charset="0"/>
                <a:cs typeface="Arial" pitchFamily="34" charset="0"/>
              </a:rPr>
              <a:t>Correct w/o citation: 9, 4%</a:t>
            </a:r>
          </a:p>
          <a:p>
            <a:r>
              <a:rPr lang="en-US" sz="1400" dirty="0" smtClean="0">
                <a:latin typeface="Arial" pitchFamily="34" charset="0"/>
                <a:cs typeface="Arial" pitchFamily="34" charset="0"/>
              </a:rPr>
              <a:t>Correct no citation needed: 7, 5%</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2010 (n=168 ready reference, for correct ones n=151)</a:t>
            </a:r>
          </a:p>
          <a:p>
            <a:r>
              <a:rPr lang="en-US" sz="1400" dirty="0" smtClean="0">
                <a:latin typeface="Arial" pitchFamily="34" charset="0"/>
                <a:cs typeface="Arial" pitchFamily="34" charset="0"/>
              </a:rPr>
              <a:t>Correct with citation: 114, 75%</a:t>
            </a:r>
          </a:p>
          <a:p>
            <a:r>
              <a:rPr lang="en-US" sz="1400" dirty="0" smtClean="0">
                <a:latin typeface="Arial" pitchFamily="34" charset="0"/>
                <a:cs typeface="Arial" pitchFamily="34" charset="0"/>
              </a:rPr>
              <a:t>Correct w/o citation: 21, 14%</a:t>
            </a:r>
          </a:p>
          <a:p>
            <a:r>
              <a:rPr lang="en-US" sz="1400" dirty="0" smtClean="0">
                <a:latin typeface="Arial" pitchFamily="34" charset="0"/>
                <a:cs typeface="Arial" pitchFamily="34" charset="0"/>
              </a:rPr>
              <a:t>Correct no citation needed: 16, 11%</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Example for Correct (w/ citation)</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QP2 011  what is the proper measurement unit for an amoeba?? Librarian sends:</a:t>
            </a:r>
          </a:p>
          <a:p>
            <a:r>
              <a:rPr lang="en-US" sz="1400" dirty="0" smtClean="0">
                <a:latin typeface="Arial" pitchFamily="34" charset="0"/>
                <a:cs typeface="Arial" pitchFamily="34" charset="0"/>
                <a:hlinkClick r:id="rId3"/>
              </a:rPr>
              <a:t>http://nanosense.org/activities/sizematters/sizeandscale/SM_Lesson2Student.pdf</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 </a:t>
            </a:r>
          </a:p>
          <a:p>
            <a:r>
              <a:rPr lang="en-US" sz="1400" dirty="0" smtClean="0">
                <a:latin typeface="Arial" pitchFamily="34" charset="0"/>
                <a:cs typeface="Arial" pitchFamily="34" charset="0"/>
              </a:rPr>
              <a:t>Which has the correct answer.  Micron (1 micron, p. 2-S3) or </a:t>
            </a:r>
          </a:p>
          <a:p>
            <a:r>
              <a:rPr lang="en-US" sz="1400" dirty="0" smtClean="0">
                <a:latin typeface="Arial" pitchFamily="34" charset="0"/>
                <a:cs typeface="Arial" pitchFamily="34" charset="0"/>
              </a:rPr>
              <a:t> Example for Correct (no citation needed)</a:t>
            </a:r>
          </a:p>
          <a:p>
            <a:r>
              <a:rPr lang="en-US" sz="1400" dirty="0" smtClean="0">
                <a:latin typeface="Arial" pitchFamily="34" charset="0"/>
                <a:cs typeface="Arial" pitchFamily="34" charset="0"/>
              </a:rPr>
              <a:t> </a:t>
            </a:r>
          </a:p>
          <a:p>
            <a:r>
              <a:rPr lang="en-US" sz="1400" dirty="0" smtClean="0">
                <a:latin typeface="Arial" pitchFamily="34" charset="0"/>
                <a:cs typeface="Arial" pitchFamily="34" charset="0"/>
              </a:rPr>
              <a:t>QW2 030 Hi. I'm looking for the disc about a rat that becomes a celebrated French chef. </a:t>
            </a:r>
            <a:r>
              <a:rPr lang="en-US" sz="1400" dirty="0" err="1" smtClean="0">
                <a:latin typeface="Arial" pitchFamily="34" charset="0"/>
                <a:cs typeface="Arial" pitchFamily="34" charset="0"/>
              </a:rPr>
              <a:t>It"s</a:t>
            </a:r>
            <a:r>
              <a:rPr lang="en-US" sz="1400" dirty="0" smtClean="0">
                <a:latin typeface="Arial" pitchFamily="34" charset="0"/>
                <a:cs typeface="Arial" pitchFamily="34" charset="0"/>
              </a:rPr>
              <a:t> all computer animation, of course. Could you help me with the name of this film so I can look up its availability?</a:t>
            </a:r>
          </a:p>
          <a:p>
            <a:r>
              <a:rPr lang="en-US" sz="1400" dirty="0" smtClean="0">
                <a:latin typeface="Arial" pitchFamily="34" charset="0"/>
                <a:cs typeface="Arial" pitchFamily="34" charset="0"/>
              </a:rPr>
              <a:t> </a:t>
            </a:r>
          </a:p>
          <a:p>
            <a:r>
              <a:rPr lang="en-US" sz="1400" dirty="0" smtClean="0">
                <a:latin typeface="Arial" pitchFamily="34" charset="0"/>
                <a:cs typeface="Arial" pitchFamily="34" charset="0"/>
              </a:rPr>
              <a:t>No citation needed because it’s in popular culture, general knowledge. Answer: Ratatouille (2007) Disney film. See http: disney.go.com/</a:t>
            </a:r>
            <a:r>
              <a:rPr lang="en-US" sz="1400" dirty="0" err="1" smtClean="0">
                <a:latin typeface="Arial" pitchFamily="34" charset="0"/>
                <a:cs typeface="Arial" pitchFamily="34" charset="0"/>
              </a:rPr>
              <a:t>disneypictures</a:t>
            </a:r>
            <a:r>
              <a:rPr lang="en-US" sz="1400" dirty="0" smtClean="0">
                <a:latin typeface="Arial" pitchFamily="34" charset="0"/>
                <a:cs typeface="Arial" pitchFamily="34" charset="0"/>
              </a:rPr>
              <a:t>/ratatouille/ </a:t>
            </a: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381000"/>
            <a:ext cx="3422650" cy="2568575"/>
          </a:xfrm>
        </p:spPr>
      </p:sp>
      <p:sp>
        <p:nvSpPr>
          <p:cNvPr id="3" name="Notes Placeholder 2"/>
          <p:cNvSpPr>
            <a:spLocks noGrp="1"/>
          </p:cNvSpPr>
          <p:nvPr>
            <p:ph type="body" idx="1"/>
          </p:nvPr>
        </p:nvSpPr>
        <p:spPr>
          <a:xfrm>
            <a:off x="457200" y="3048000"/>
            <a:ext cx="6096000" cy="5791200"/>
          </a:xfrm>
        </p:spPr>
        <p:txBody>
          <a:bodyPr numCol="2">
            <a:noAutofit/>
          </a:bodyPr>
          <a:lstStyle/>
          <a:p>
            <a:r>
              <a:rPr lang="en-US" sz="1200" dirty="0" smtClean="0">
                <a:latin typeface="Arial" pitchFamily="34" charset="0"/>
                <a:cs typeface="Arial" pitchFamily="34" charset="0"/>
              </a:rPr>
              <a:t>Updated</a:t>
            </a:r>
          </a:p>
          <a:p>
            <a:r>
              <a:rPr lang="en-US" sz="1200" dirty="0" smtClean="0">
                <a:latin typeface="Arial" pitchFamily="34" charset="0"/>
                <a:cs typeface="Arial" pitchFamily="34" charset="0"/>
              </a:rPr>
              <a:t>QP (n=118 ready reference questions)</a:t>
            </a:r>
          </a:p>
          <a:p>
            <a:r>
              <a:rPr lang="en-US" sz="1200" dirty="0" smtClean="0">
                <a:latin typeface="Arial" pitchFamily="34" charset="0"/>
                <a:cs typeface="Arial" pitchFamily="34" charset="0"/>
              </a:rPr>
              <a:t>Correct: n=106,</a:t>
            </a:r>
            <a:r>
              <a:rPr lang="en-US" sz="1200" baseline="0" dirty="0" smtClean="0">
                <a:latin typeface="Arial" pitchFamily="34" charset="0"/>
                <a:cs typeface="Arial" pitchFamily="34" charset="0"/>
              </a:rPr>
              <a:t> 90%</a:t>
            </a:r>
          </a:p>
          <a:p>
            <a:r>
              <a:rPr lang="en-US" sz="1200" baseline="0" dirty="0" smtClean="0">
                <a:latin typeface="Arial" pitchFamily="34" charset="0"/>
                <a:cs typeface="Arial" pitchFamily="34" charset="0"/>
              </a:rPr>
              <a:t>Incorrect: n=6, 5%</a:t>
            </a:r>
          </a:p>
          <a:p>
            <a:r>
              <a:rPr lang="en-US" sz="1200" baseline="0" dirty="0" smtClean="0">
                <a:latin typeface="Arial" pitchFamily="34" charset="0"/>
                <a:cs typeface="Arial" pitchFamily="34" charset="0"/>
              </a:rPr>
              <a:t>Other: n=6, 5%</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QW (n=50  ready reference questions)</a:t>
            </a:r>
          </a:p>
          <a:p>
            <a:r>
              <a:rPr lang="en-US" sz="1200" dirty="0" smtClean="0">
                <a:latin typeface="Arial" pitchFamily="34" charset="0"/>
                <a:cs typeface="Arial" pitchFamily="34" charset="0"/>
              </a:rPr>
              <a:t>Correct: n=45,</a:t>
            </a:r>
            <a:r>
              <a:rPr lang="en-US" sz="1200" baseline="0" dirty="0" smtClean="0">
                <a:latin typeface="Arial" pitchFamily="34" charset="0"/>
                <a:cs typeface="Arial" pitchFamily="34" charset="0"/>
              </a:rPr>
              <a:t> 90%</a:t>
            </a:r>
          </a:p>
          <a:p>
            <a:r>
              <a:rPr lang="en-US" sz="1200" baseline="0" dirty="0" smtClean="0">
                <a:latin typeface="Arial" pitchFamily="34" charset="0"/>
                <a:cs typeface="Arial" pitchFamily="34" charset="0"/>
              </a:rPr>
              <a:t>Incorrect: n=1, 2%</a:t>
            </a:r>
          </a:p>
          <a:p>
            <a:r>
              <a:rPr lang="en-US" sz="1200" baseline="0" dirty="0" smtClean="0">
                <a:latin typeface="Arial" pitchFamily="34" charset="0"/>
                <a:cs typeface="Arial" pitchFamily="34" charset="0"/>
              </a:rPr>
              <a:t>Other: n=4, 8%</a:t>
            </a:r>
          </a:p>
          <a:p>
            <a:endParaRPr lang="en-US" sz="1200" baseline="0" dirty="0" smtClean="0">
              <a:latin typeface="Arial" pitchFamily="34" charset="0"/>
              <a:cs typeface="Arial" pitchFamily="34" charset="0"/>
            </a:endParaRPr>
          </a:p>
          <a:p>
            <a:r>
              <a:rPr lang="en-US" sz="1200" kern="1200" dirty="0" smtClean="0">
                <a:solidFill>
                  <a:schemeClr val="tx1"/>
                </a:solidFill>
                <a:latin typeface="Arial" pitchFamily="34" charset="0"/>
                <a:cs typeface="Arial" pitchFamily="34" charset="0"/>
              </a:rPr>
              <a:t>Examples</a:t>
            </a:r>
            <a:r>
              <a:rPr lang="en-US" sz="1200" kern="1200" baseline="0" dirty="0" smtClean="0">
                <a:solidFill>
                  <a:schemeClr val="tx1"/>
                </a:solidFill>
                <a:latin typeface="Arial" pitchFamily="34" charset="0"/>
                <a:cs typeface="Arial" pitchFamily="34" charset="0"/>
              </a:rPr>
              <a:t> of</a:t>
            </a:r>
            <a:r>
              <a:rPr lang="en-US" sz="1200" kern="1200" dirty="0" smtClean="0">
                <a:solidFill>
                  <a:schemeClr val="tx1"/>
                </a:solidFill>
                <a:latin typeface="Arial" pitchFamily="34" charset="0"/>
                <a:cs typeface="Arial" pitchFamily="34" charset="0"/>
              </a:rPr>
              <a:t> “Other”</a:t>
            </a:r>
          </a:p>
          <a:p>
            <a:r>
              <a:rPr lang="en-US" sz="1200" kern="1200" dirty="0" smtClean="0">
                <a:solidFill>
                  <a:schemeClr val="tx1"/>
                </a:solidFill>
                <a:latin typeface="Arial" pitchFamily="34" charset="0"/>
                <a:cs typeface="Arial" pitchFamily="34" charset="0"/>
              </a:rPr>
              <a:t>QP2 199</a:t>
            </a:r>
            <a:r>
              <a:rPr lang="en-US" sz="1200" kern="1200" baseline="0" dirty="0" smtClean="0">
                <a:solidFill>
                  <a:schemeClr val="tx1"/>
                </a:solidFill>
                <a:latin typeface="Arial" pitchFamily="34" charset="0"/>
                <a:cs typeface="Arial" pitchFamily="34" charset="0"/>
              </a:rPr>
              <a:t> </a:t>
            </a:r>
            <a:r>
              <a:rPr lang="en-US" sz="1200" kern="1200" dirty="0" smtClean="0">
                <a:solidFill>
                  <a:schemeClr val="tx1"/>
                </a:solidFill>
                <a:latin typeface="Arial" pitchFamily="34" charset="0"/>
                <a:cs typeface="Arial" pitchFamily="34" charset="0"/>
              </a:rPr>
              <a:t>The user asks a simple reference question: who is </a:t>
            </a:r>
            <a:r>
              <a:rPr lang="en-US" sz="1200" kern="1200" dirty="0" err="1" smtClean="0">
                <a:solidFill>
                  <a:schemeClr val="tx1"/>
                </a:solidFill>
                <a:latin typeface="Arial" pitchFamily="34" charset="0"/>
                <a:cs typeface="Arial" pitchFamily="34" charset="0"/>
              </a:rPr>
              <a:t>selena</a:t>
            </a:r>
            <a:r>
              <a:rPr lang="en-US" sz="1200" kern="1200" dirty="0" smtClean="0">
                <a:solidFill>
                  <a:schemeClr val="tx1"/>
                </a:solidFill>
                <a:latin typeface="Arial" pitchFamily="34" charset="0"/>
                <a:cs typeface="Arial" pitchFamily="34" charset="0"/>
              </a:rPr>
              <a:t>? then signs off. </a:t>
            </a:r>
          </a:p>
          <a:p>
            <a:r>
              <a:rPr lang="en-US" sz="1200" kern="1200" dirty="0" smtClean="0">
                <a:solidFill>
                  <a:schemeClr val="tx1"/>
                </a:solidFill>
                <a:latin typeface="Arial" pitchFamily="34" charset="0"/>
                <a:cs typeface="Arial" pitchFamily="34" charset="0"/>
              </a:rPr>
              <a:t> </a:t>
            </a:r>
          </a:p>
          <a:p>
            <a:r>
              <a:rPr lang="en-US" sz="1200" kern="1200" dirty="0" smtClean="0">
                <a:solidFill>
                  <a:schemeClr val="tx1"/>
                </a:solidFill>
                <a:latin typeface="Arial" pitchFamily="34" charset="0"/>
                <a:cs typeface="Arial" pitchFamily="34" charset="0"/>
              </a:rPr>
              <a:t> QW2 003. User asks for info about an animal? then answers the librarian’s follow up question what animal?? with ?a short tail weasel?. Then the user signs off. </a:t>
            </a:r>
          </a:p>
          <a:p>
            <a:r>
              <a:rPr lang="en-US" sz="1200" kern="1200" dirty="0" smtClean="0">
                <a:solidFill>
                  <a:schemeClr val="tx1"/>
                </a:solidFill>
                <a:latin typeface="Arial" pitchFamily="34" charset="0"/>
                <a:cs typeface="Arial" pitchFamily="34" charset="0"/>
              </a:rPr>
              <a:t> </a:t>
            </a:r>
            <a:endParaRPr lang="en-US" sz="1200" dirty="0" smtClean="0">
              <a:latin typeface="Arial" pitchFamily="34" charset="0"/>
              <a:cs typeface="Arial" pitchFamily="34" charset="0"/>
            </a:endParaRPr>
          </a:p>
          <a:p>
            <a:r>
              <a:rPr lang="en-US" sz="1200" kern="1200" dirty="0" smtClean="0">
                <a:solidFill>
                  <a:schemeClr val="tx1"/>
                </a:solidFill>
                <a:latin typeface="Arial" pitchFamily="34" charset="0"/>
                <a:cs typeface="Arial" pitchFamily="34" charset="0"/>
              </a:rPr>
              <a:t>Incorrect Examples</a:t>
            </a:r>
          </a:p>
          <a:p>
            <a:endParaRPr lang="en-US" sz="1200" kern="1200" dirty="0" smtClean="0">
              <a:solidFill>
                <a:schemeClr val="tx1"/>
              </a:solidFill>
              <a:latin typeface="Arial" pitchFamily="34" charset="0"/>
              <a:cs typeface="Arial" pitchFamily="34" charset="0"/>
            </a:endParaRPr>
          </a:p>
          <a:p>
            <a:r>
              <a:rPr lang="en-US" sz="1200" kern="1200" dirty="0" smtClean="0">
                <a:solidFill>
                  <a:schemeClr val="tx1"/>
                </a:solidFill>
                <a:latin typeface="Arial" pitchFamily="34" charset="0"/>
                <a:cs typeface="Arial" pitchFamily="34" charset="0"/>
              </a:rPr>
              <a:t>We only have three incorrect in our data, two of them the librarian sent a web page with information related and was still searching when the user sign off and they are not able to finish answering the question. </a:t>
            </a:r>
          </a:p>
          <a:p>
            <a:r>
              <a:rPr lang="en-US" sz="1200" kern="1200" dirty="0" smtClean="0">
                <a:solidFill>
                  <a:schemeClr val="tx1"/>
                </a:solidFill>
                <a:latin typeface="Arial" pitchFamily="34" charset="0"/>
                <a:cs typeface="Arial" pitchFamily="34" charset="0"/>
              </a:rPr>
              <a:t>(QP2 009  &amp;  QP2 012)</a:t>
            </a:r>
          </a:p>
          <a:p>
            <a:r>
              <a:rPr lang="en-US" sz="1200" kern="1200" dirty="0" smtClean="0">
                <a:solidFill>
                  <a:schemeClr val="tx1"/>
                </a:solidFill>
                <a:latin typeface="Arial" pitchFamily="34" charset="0"/>
                <a:cs typeface="Arial" pitchFamily="34" charset="0"/>
              </a:rPr>
              <a:t> </a:t>
            </a:r>
          </a:p>
          <a:p>
            <a:r>
              <a:rPr lang="en-US" sz="1200" kern="1200" dirty="0" smtClean="0">
                <a:solidFill>
                  <a:schemeClr val="tx1"/>
                </a:solidFill>
                <a:latin typeface="Arial" pitchFamily="34" charset="0"/>
                <a:cs typeface="Arial" pitchFamily="34" charset="0"/>
              </a:rPr>
              <a:t>QP2 013 is probably the best example. The user asks ?How do </a:t>
            </a:r>
            <a:r>
              <a:rPr lang="en-US" sz="1200" kern="1200" dirty="0" err="1" smtClean="0">
                <a:solidFill>
                  <a:schemeClr val="tx1"/>
                </a:solidFill>
                <a:latin typeface="Arial" pitchFamily="34" charset="0"/>
                <a:cs typeface="Arial" pitchFamily="34" charset="0"/>
              </a:rPr>
              <a:t>i</a:t>
            </a:r>
            <a:r>
              <a:rPr lang="en-US" sz="1200" kern="1200" dirty="0" smtClean="0">
                <a:solidFill>
                  <a:schemeClr val="tx1"/>
                </a:solidFill>
                <a:latin typeface="Arial" pitchFamily="34" charset="0"/>
                <a:cs typeface="Arial" pitchFamily="34" charset="0"/>
              </a:rPr>
              <a:t> cite a political talk show in MLA format?? </a:t>
            </a:r>
          </a:p>
          <a:p>
            <a:r>
              <a:rPr lang="en-US" sz="1200" kern="1200" dirty="0" smtClean="0">
                <a:solidFill>
                  <a:schemeClr val="tx1"/>
                </a:solidFill>
                <a:latin typeface="Arial" pitchFamily="34" charset="0"/>
                <a:cs typeface="Arial" pitchFamily="34" charset="0"/>
              </a:rPr>
              <a:t>It’s later verified they want a TV show (rather than radio) and the librarian sends them to:</a:t>
            </a:r>
          </a:p>
          <a:p>
            <a:r>
              <a:rPr lang="en-US" sz="1200" u="sng" kern="1200" dirty="0" smtClean="0">
                <a:solidFill>
                  <a:schemeClr val="tx1"/>
                </a:solidFill>
                <a:latin typeface="Arial" pitchFamily="34" charset="0"/>
                <a:cs typeface="Arial" pitchFamily="34" charset="0"/>
                <a:hlinkClick r:id="rId3"/>
              </a:rPr>
              <a:t>http://www.ehow.com/how_4450289_cite-radio-program-using-mla.html</a:t>
            </a:r>
            <a:endParaRPr lang="en-US" sz="1200" kern="1200" dirty="0" smtClean="0">
              <a:solidFill>
                <a:schemeClr val="tx1"/>
              </a:solidFill>
              <a:latin typeface="Arial" pitchFamily="34" charset="0"/>
              <a:cs typeface="Arial" pitchFamily="34" charset="0"/>
            </a:endParaRPr>
          </a:p>
          <a:p>
            <a:r>
              <a:rPr lang="en-US" sz="1200" kern="1200" dirty="0" smtClean="0">
                <a:solidFill>
                  <a:schemeClr val="tx1"/>
                </a:solidFill>
                <a:latin typeface="Arial" pitchFamily="34" charset="0"/>
                <a:cs typeface="Arial" pitchFamily="34" charset="0"/>
              </a:rPr>
              <a:t> </a:t>
            </a:r>
          </a:p>
          <a:p>
            <a:r>
              <a:rPr lang="en-US" sz="1200" kern="1200" dirty="0" smtClean="0">
                <a:solidFill>
                  <a:schemeClr val="tx1"/>
                </a:solidFill>
                <a:latin typeface="Arial" pitchFamily="34" charset="0"/>
                <a:cs typeface="Arial" pitchFamily="34" charset="0"/>
              </a:rPr>
              <a:t>This site doesn’t give a complete example, they should have been sent to </a:t>
            </a:r>
            <a:r>
              <a:rPr lang="en-US" sz="1200" u="sng" kern="1200" dirty="0" smtClean="0">
                <a:solidFill>
                  <a:schemeClr val="tx1"/>
                </a:solidFill>
                <a:latin typeface="Arial" pitchFamily="34" charset="0"/>
                <a:cs typeface="Arial" pitchFamily="34" charset="0"/>
                <a:hlinkClick r:id="rId4"/>
              </a:rPr>
              <a:t>http://owl.english.purdue.edu/owl/resource/747/09/</a:t>
            </a:r>
            <a:endParaRPr lang="en-US" sz="1200" kern="1200" dirty="0" smtClean="0">
              <a:solidFill>
                <a:schemeClr val="tx1"/>
              </a:solidFill>
              <a:latin typeface="Arial" pitchFamily="34" charset="0"/>
              <a:cs typeface="Arial" pitchFamily="34" charset="0"/>
            </a:endParaRPr>
          </a:p>
          <a:p>
            <a:r>
              <a:rPr lang="en-US" sz="1200" kern="1200" dirty="0" smtClean="0">
                <a:solidFill>
                  <a:schemeClr val="tx1"/>
                </a:solidFill>
                <a:latin typeface="Arial" pitchFamily="34" charset="0"/>
                <a:cs typeface="Arial" pitchFamily="34" charset="0"/>
              </a:rPr>
              <a:t> </a:t>
            </a:r>
          </a:p>
          <a:p>
            <a:r>
              <a:rPr lang="en-US" sz="1200" kern="1200" dirty="0" smtClean="0">
                <a:solidFill>
                  <a:schemeClr val="tx1"/>
                </a:solidFill>
                <a:latin typeface="Arial" pitchFamily="34" charset="0"/>
                <a:cs typeface="Arial" pitchFamily="34" charset="0"/>
              </a:rPr>
              <a:t>Where it shows how to site published interviews (print or broadcast) or Broadcast Television. </a:t>
            </a:r>
          </a:p>
          <a:p>
            <a:r>
              <a:rPr lang="en-US" sz="1200" kern="1200" dirty="0" smtClean="0">
                <a:solidFill>
                  <a:schemeClr val="tx1"/>
                </a:solidFill>
                <a:latin typeface="Arial" pitchFamily="34" charset="0"/>
                <a:cs typeface="Arial" pitchFamily="34" charset="0"/>
              </a:rPr>
              <a:t> </a:t>
            </a:r>
          </a:p>
          <a:p>
            <a:r>
              <a:rPr lang="en-US" sz="1200" kern="1200" dirty="0" smtClean="0">
                <a:solidFill>
                  <a:schemeClr val="tx1"/>
                </a:solidFill>
                <a:latin typeface="Arial" pitchFamily="34" charset="0"/>
                <a:cs typeface="Arial" pitchFamily="34" charset="0"/>
              </a:rPr>
              <a:t> </a:t>
            </a:r>
          </a:p>
          <a:p>
            <a:endParaRPr lang="en-US" sz="1200" kern="1200" dirty="0" smtClean="0">
              <a:solidFill>
                <a:schemeClr val="tx1"/>
              </a:solidFill>
              <a:latin typeface="Arial" pitchFamily="34" charset="0"/>
              <a:cs typeface="Arial" pitchFamily="34" charset="0"/>
            </a:endParaRPr>
          </a:p>
          <a:p>
            <a:endParaRPr lang="en-US" sz="1200" baseline="0" dirty="0" smtClean="0">
              <a:latin typeface="Arial" pitchFamily="34" charset="0"/>
              <a:cs typeface="Arial" pitchFamily="34" charset="0"/>
            </a:endParaRPr>
          </a:p>
          <a:p>
            <a:endParaRPr lang="en-US" sz="14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304800"/>
            <a:ext cx="3422650" cy="2568575"/>
          </a:xfrm>
        </p:spPr>
      </p:sp>
      <p:sp>
        <p:nvSpPr>
          <p:cNvPr id="3" name="Notes Placeholder 2"/>
          <p:cNvSpPr>
            <a:spLocks noGrp="1"/>
          </p:cNvSpPr>
          <p:nvPr>
            <p:ph type="body" idx="1"/>
          </p:nvPr>
        </p:nvSpPr>
        <p:spPr>
          <a:xfrm>
            <a:off x="152400" y="2971799"/>
            <a:ext cx="6705600" cy="5943601"/>
          </a:xfrm>
        </p:spPr>
        <p:txBody>
          <a:bodyPr numCol="2">
            <a:normAutofit/>
          </a:bodyPr>
          <a:lstStyle/>
          <a:p>
            <a:r>
              <a:rPr lang="en-US" sz="1400" dirty="0" smtClean="0">
                <a:latin typeface="Arial" pitchFamily="34" charset="0"/>
                <a:cs typeface="Arial" pitchFamily="34" charset="0"/>
              </a:rPr>
              <a:t>Accuracy for Ready Reference only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QP (n=118 ready ref questions)</a:t>
            </a:r>
          </a:p>
          <a:p>
            <a:r>
              <a:rPr lang="en-US" sz="1400" dirty="0" smtClean="0">
                <a:latin typeface="Arial" pitchFamily="34" charset="0"/>
                <a:cs typeface="Arial" pitchFamily="34" charset="0"/>
              </a:rPr>
              <a:t>Correct</a:t>
            </a:r>
            <a:r>
              <a:rPr lang="en-US" sz="1400" baseline="0" dirty="0" smtClean="0">
                <a:latin typeface="Arial" pitchFamily="34" charset="0"/>
                <a:cs typeface="Arial" pitchFamily="34" charset="0"/>
              </a:rPr>
              <a:t> with citation: n=88, 75%</a:t>
            </a:r>
          </a:p>
          <a:p>
            <a:r>
              <a:rPr lang="en-US" sz="1400" baseline="0" dirty="0" smtClean="0">
                <a:latin typeface="Arial" pitchFamily="34" charset="0"/>
                <a:cs typeface="Arial" pitchFamily="34" charset="0"/>
              </a:rPr>
              <a:t>Correct w/o citation: n=13, 11%</a:t>
            </a:r>
          </a:p>
          <a:p>
            <a:r>
              <a:rPr lang="en-US" sz="1400" baseline="0" dirty="0" smtClean="0">
                <a:latin typeface="Arial" pitchFamily="34" charset="0"/>
                <a:cs typeface="Arial" pitchFamily="34" charset="0"/>
              </a:rPr>
              <a:t>Correct, no citation needed: n=5, 4%</a:t>
            </a:r>
          </a:p>
          <a:p>
            <a:r>
              <a:rPr lang="en-US" sz="1400" baseline="0" dirty="0" smtClean="0">
                <a:latin typeface="Arial" pitchFamily="34" charset="0"/>
                <a:cs typeface="Arial" pitchFamily="34" charset="0"/>
              </a:rPr>
              <a:t>Incorrect with citation: n=2, 2%</a:t>
            </a:r>
          </a:p>
          <a:p>
            <a:r>
              <a:rPr lang="en-US" sz="1400" baseline="0" dirty="0" smtClean="0">
                <a:latin typeface="Arial" pitchFamily="34" charset="0"/>
                <a:cs typeface="Arial" pitchFamily="34" charset="0"/>
              </a:rPr>
              <a:t>Incorrect w/o citation: n=0, 0%</a:t>
            </a:r>
          </a:p>
          <a:p>
            <a:r>
              <a:rPr lang="en-US" sz="1400" baseline="0" dirty="0" smtClean="0">
                <a:latin typeface="Arial" pitchFamily="34" charset="0"/>
                <a:cs typeface="Arial" pitchFamily="34" charset="0"/>
              </a:rPr>
              <a:t>Incorrect, no citation needed: n=4, 3%</a:t>
            </a:r>
          </a:p>
          <a:p>
            <a:r>
              <a:rPr lang="en-US" sz="1400" baseline="0" dirty="0" smtClean="0">
                <a:latin typeface="Arial" pitchFamily="34" charset="0"/>
                <a:cs typeface="Arial" pitchFamily="34" charset="0"/>
              </a:rPr>
              <a:t>Other: n=6, 5%</a:t>
            </a:r>
          </a:p>
          <a:p>
            <a:endParaRPr lang="en-US" sz="1400" baseline="0" dirty="0" smtClean="0">
              <a:latin typeface="Arial" pitchFamily="34" charset="0"/>
              <a:cs typeface="Arial" pitchFamily="34" charset="0"/>
            </a:endParaRPr>
          </a:p>
          <a:p>
            <a:r>
              <a:rPr lang="en-US" sz="1400" dirty="0" smtClean="0">
                <a:latin typeface="Arial" pitchFamily="34" charset="0"/>
                <a:cs typeface="Arial" pitchFamily="34" charset="0"/>
              </a:rPr>
              <a:t>QW (n=52 ready reference questions)</a:t>
            </a:r>
          </a:p>
          <a:p>
            <a:r>
              <a:rPr lang="en-US" sz="1400" dirty="0" smtClean="0">
                <a:latin typeface="Arial" pitchFamily="34" charset="0"/>
                <a:cs typeface="Arial" pitchFamily="34" charset="0"/>
              </a:rPr>
              <a:t>Correct</a:t>
            </a:r>
            <a:r>
              <a:rPr lang="en-US" sz="1400" baseline="0" dirty="0" smtClean="0">
                <a:latin typeface="Arial" pitchFamily="34" charset="0"/>
                <a:cs typeface="Arial" pitchFamily="34" charset="0"/>
              </a:rPr>
              <a:t> with citation: n=26, 52%</a:t>
            </a:r>
          </a:p>
          <a:p>
            <a:r>
              <a:rPr lang="en-US" sz="1400" baseline="0" dirty="0" smtClean="0">
                <a:latin typeface="Arial" pitchFamily="34" charset="0"/>
                <a:cs typeface="Arial" pitchFamily="34" charset="0"/>
              </a:rPr>
              <a:t>Correct w/o citation: n=8, 16%</a:t>
            </a:r>
          </a:p>
          <a:p>
            <a:r>
              <a:rPr lang="en-US" sz="1400" baseline="0" dirty="0" smtClean="0">
                <a:latin typeface="Arial" pitchFamily="34" charset="0"/>
                <a:cs typeface="Arial" pitchFamily="34" charset="0"/>
              </a:rPr>
              <a:t>Correct, no citation needed: n=11, 22%</a:t>
            </a:r>
          </a:p>
          <a:p>
            <a:r>
              <a:rPr lang="en-US" sz="1400" baseline="0" dirty="0" smtClean="0">
                <a:latin typeface="Arial" pitchFamily="34" charset="0"/>
                <a:cs typeface="Arial" pitchFamily="34" charset="0"/>
              </a:rPr>
              <a:t>Incorrect with citation: n=0, 0%</a:t>
            </a:r>
          </a:p>
          <a:p>
            <a:r>
              <a:rPr lang="en-US" sz="1400" baseline="0" dirty="0" smtClean="0">
                <a:latin typeface="Arial" pitchFamily="34" charset="0"/>
                <a:cs typeface="Arial" pitchFamily="34" charset="0"/>
              </a:rPr>
              <a:t>Incorrect w/o citation: n=1, 2%</a:t>
            </a:r>
          </a:p>
          <a:p>
            <a:r>
              <a:rPr lang="en-US" sz="1400" baseline="0" dirty="0" smtClean="0">
                <a:latin typeface="Arial" pitchFamily="34" charset="0"/>
                <a:cs typeface="Arial" pitchFamily="34" charset="0"/>
              </a:rPr>
              <a:t>Incorrect, no citation needed: n=0, 0%</a:t>
            </a:r>
          </a:p>
          <a:p>
            <a:r>
              <a:rPr lang="en-US" sz="1400" baseline="0" dirty="0" smtClean="0">
                <a:latin typeface="Arial" pitchFamily="34" charset="0"/>
                <a:cs typeface="Arial" pitchFamily="34" charset="0"/>
              </a:rPr>
              <a:t>Other: n=4, 8%</a:t>
            </a:r>
          </a:p>
          <a:p>
            <a:endParaRPr lang="en-US" sz="1400" baseline="0" dirty="0" smtClean="0">
              <a:latin typeface="Arial" pitchFamily="34" charset="0"/>
              <a:cs typeface="Arial" pitchFamily="34" charset="0"/>
            </a:endParaRPr>
          </a:p>
          <a:p>
            <a:endParaRPr lang="en-US" sz="1400" baseline="0" dirty="0" smtClean="0">
              <a:latin typeface="Arial" pitchFamily="34" charset="0"/>
              <a:cs typeface="Arial" pitchFamily="34" charset="0"/>
            </a:endParaRPr>
          </a:p>
          <a:p>
            <a:r>
              <a:rPr lang="en-US" sz="1400" dirty="0" smtClean="0">
                <a:latin typeface="Arial" pitchFamily="34" charset="0"/>
                <a:cs typeface="Arial" pitchFamily="34" charset="0"/>
              </a:rPr>
              <a:t>Total (n=168)</a:t>
            </a:r>
          </a:p>
          <a:p>
            <a:r>
              <a:rPr lang="en-US" sz="1400" dirty="0" smtClean="0">
                <a:latin typeface="Arial" pitchFamily="34" charset="0"/>
                <a:cs typeface="Arial" pitchFamily="34" charset="0"/>
              </a:rPr>
              <a:t>Correct</a:t>
            </a:r>
            <a:r>
              <a:rPr lang="en-US" sz="1400" baseline="0" dirty="0" smtClean="0">
                <a:latin typeface="Arial" pitchFamily="34" charset="0"/>
                <a:cs typeface="Arial" pitchFamily="34" charset="0"/>
              </a:rPr>
              <a:t> with citation: n=114, 68%</a:t>
            </a:r>
          </a:p>
          <a:p>
            <a:r>
              <a:rPr lang="en-US" sz="1400" baseline="0" dirty="0" smtClean="0">
                <a:latin typeface="Arial" pitchFamily="34" charset="0"/>
                <a:cs typeface="Arial" pitchFamily="34" charset="0"/>
              </a:rPr>
              <a:t>Correct w/o citation: n=21, 13%</a:t>
            </a:r>
          </a:p>
          <a:p>
            <a:r>
              <a:rPr lang="en-US" sz="1400" baseline="0" dirty="0" smtClean="0">
                <a:latin typeface="Arial" pitchFamily="34" charset="0"/>
                <a:cs typeface="Arial" pitchFamily="34" charset="0"/>
              </a:rPr>
              <a:t>Correct, no citation needed: n=16, 9%</a:t>
            </a:r>
          </a:p>
          <a:p>
            <a:r>
              <a:rPr lang="en-US" sz="1400" baseline="0" dirty="0" smtClean="0">
                <a:latin typeface="Arial" pitchFamily="34" charset="0"/>
                <a:cs typeface="Arial" pitchFamily="34" charset="0"/>
              </a:rPr>
              <a:t>Incorrect with citation: n=2, 1%</a:t>
            </a:r>
          </a:p>
          <a:p>
            <a:r>
              <a:rPr lang="en-US" sz="1400" baseline="0" dirty="0" smtClean="0">
                <a:latin typeface="Arial" pitchFamily="34" charset="0"/>
                <a:cs typeface="Arial" pitchFamily="34" charset="0"/>
              </a:rPr>
              <a:t>Incorrect w/o citation: n=1, 1%</a:t>
            </a:r>
          </a:p>
          <a:p>
            <a:r>
              <a:rPr lang="en-US" sz="1400" baseline="0" dirty="0" smtClean="0">
                <a:latin typeface="Arial" pitchFamily="34" charset="0"/>
                <a:cs typeface="Arial" pitchFamily="34" charset="0"/>
              </a:rPr>
              <a:t>Incorrect, no citation needed: n=4, 2%</a:t>
            </a:r>
          </a:p>
          <a:p>
            <a:r>
              <a:rPr lang="en-US" sz="1400" baseline="0" dirty="0" smtClean="0">
                <a:latin typeface="Arial" pitchFamily="34" charset="0"/>
                <a:cs typeface="Arial" pitchFamily="34" charset="0"/>
              </a:rPr>
              <a:t>Other: n=10, 6%</a:t>
            </a:r>
          </a:p>
          <a:p>
            <a:endParaRPr lang="en-US" sz="1400" baseline="0" dirty="0" smtClean="0"/>
          </a:p>
          <a:p>
            <a:endParaRPr lang="en-US" sz="1400" baseline="0" dirty="0" smtClean="0"/>
          </a:p>
        </p:txBody>
      </p:sp>
      <p:sp>
        <p:nvSpPr>
          <p:cNvPr id="4" name="Slide Number Placeholder 3"/>
          <p:cNvSpPr>
            <a:spLocks noGrp="1"/>
          </p:cNvSpPr>
          <p:nvPr>
            <p:ph type="sldNum" sz="quarter" idx="10"/>
          </p:nvPr>
        </p:nvSpPr>
        <p:spPr/>
        <p:txBody>
          <a:bodyPr/>
          <a:lstStyle/>
          <a:p>
            <a:fld id="{97262914-8F44-40A3-864E-0564A8BEB42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2779513-F998-4915-9F76-D46741357C33}" type="slidenum">
              <a:rPr lang="en-US" smtClean="0"/>
              <a:pPr/>
              <a:t>25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1400" dirty="0" smtClean="0">
                <a:latin typeface="Arial" pitchFamily="34" charset="0"/>
                <a:cs typeface="Arial" pitchFamily="34" charset="0"/>
              </a:rPr>
              <a:t>Updated</a:t>
            </a:r>
          </a:p>
          <a:p>
            <a:pPr eaLnBrk="1" hangingPunct="1"/>
            <a:r>
              <a:rPr lang="en-US" sz="1400" dirty="0" smtClean="0">
                <a:latin typeface="Arial" pitchFamily="34" charset="0"/>
                <a:cs typeface="Arial" pitchFamily="34" charset="0"/>
              </a:rPr>
              <a:t>2004-2006 (n=180, n=36, 20% for incorrect)</a:t>
            </a:r>
          </a:p>
          <a:p>
            <a:pPr eaLnBrk="1" hangingPunct="1"/>
            <a:r>
              <a:rPr lang="en-US" sz="1400" baseline="0" dirty="0" smtClean="0">
                <a:latin typeface="Arial" pitchFamily="34" charset="0"/>
                <a:cs typeface="Arial" pitchFamily="34" charset="0"/>
              </a:rPr>
              <a:t>Incorrect w/o specific…: n=27, 15%</a:t>
            </a:r>
          </a:p>
          <a:p>
            <a:pPr eaLnBrk="1" hangingPunct="1"/>
            <a:r>
              <a:rPr lang="en-US" sz="1400" baseline="0" dirty="0" smtClean="0">
                <a:latin typeface="Arial" pitchFamily="34" charset="0"/>
                <a:cs typeface="Arial" pitchFamily="34" charset="0"/>
              </a:rPr>
              <a:t>Incorrect w/ citations: n=6, 3%</a:t>
            </a:r>
          </a:p>
          <a:p>
            <a:pPr eaLnBrk="1" hangingPunct="1"/>
            <a:r>
              <a:rPr lang="en-US" sz="1400" dirty="0" smtClean="0">
                <a:latin typeface="Arial" pitchFamily="34" charset="0"/>
                <a:cs typeface="Arial" pitchFamily="34" charset="0"/>
              </a:rPr>
              <a:t>Incorrect w/o citation: n=3,</a:t>
            </a:r>
            <a:r>
              <a:rPr lang="en-US" sz="1400" baseline="0" dirty="0" smtClean="0">
                <a:latin typeface="Arial" pitchFamily="34" charset="0"/>
                <a:cs typeface="Arial" pitchFamily="34" charset="0"/>
              </a:rPr>
              <a:t> 2%</a:t>
            </a:r>
          </a:p>
          <a:p>
            <a:pPr eaLnBrk="1" hangingPunct="1"/>
            <a:endParaRPr lang="en-US" sz="1400" baseline="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2010(n=168, n=7, ~4% for incorrect)</a:t>
            </a:r>
          </a:p>
          <a:p>
            <a:pPr eaLnBrk="1" hangingPunct="1"/>
            <a:r>
              <a:rPr lang="en-US" sz="1400" baseline="0" dirty="0" smtClean="0">
                <a:latin typeface="Arial" pitchFamily="34" charset="0"/>
                <a:cs typeface="Arial" pitchFamily="34" charset="0"/>
              </a:rPr>
              <a:t>Incorrect w/o specific…: n=4, 2%</a:t>
            </a:r>
          </a:p>
          <a:p>
            <a:pPr eaLnBrk="1" hangingPunct="1"/>
            <a:r>
              <a:rPr lang="en-US" sz="1400" baseline="0" dirty="0" smtClean="0">
                <a:latin typeface="Arial" pitchFamily="34" charset="0"/>
                <a:cs typeface="Arial" pitchFamily="34" charset="0"/>
              </a:rPr>
              <a:t>Incorrect w/ citations: n=2, 1%</a:t>
            </a:r>
          </a:p>
          <a:p>
            <a:pPr eaLnBrk="1" hangingPunct="1"/>
            <a:r>
              <a:rPr lang="en-US" sz="1400" dirty="0" smtClean="0">
                <a:latin typeface="Arial" pitchFamily="34" charset="0"/>
                <a:cs typeface="Arial" pitchFamily="34" charset="0"/>
              </a:rPr>
              <a:t>Incorrect w/o citation: n=1,</a:t>
            </a:r>
            <a:r>
              <a:rPr lang="en-US" sz="1400" baseline="0" dirty="0" smtClean="0">
                <a:latin typeface="Arial" pitchFamily="34" charset="0"/>
                <a:cs typeface="Arial" pitchFamily="34" charset="0"/>
              </a:rPr>
              <a:t> 1%</a:t>
            </a:r>
            <a:endParaRPr lang="en-US" sz="1400" dirty="0" smtClean="0">
              <a:latin typeface="Arial" pitchFamily="34" charset="0"/>
              <a:cs typeface="Arial" pitchFamily="34" charset="0"/>
            </a:endParaRP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Note that this</a:t>
            </a:r>
            <a:r>
              <a:rPr lang="en-US" sz="1400" baseline="0" dirty="0" smtClean="0">
                <a:latin typeface="Arial" pitchFamily="34" charset="0"/>
                <a:cs typeface="Arial" pitchFamily="34" charset="0"/>
              </a:rPr>
              <a:t> is about the worth of the owner of the Ed Hardy company.</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81400"/>
            <a:ext cx="5486400" cy="4884737"/>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Arial" pitchFamily="34" charset="0"/>
                <a:ea typeface="Times New Roman"/>
                <a:cs typeface="Arial" pitchFamily="34" charset="0"/>
              </a:rPr>
              <a:t>http://en.wikipedia.org/wiki/Don_Ed_Hardy</a:t>
            </a:r>
            <a:endParaRPr lang="en-US" sz="1400" kern="1200" dirty="0" smtClean="0">
              <a:solidFill>
                <a:schemeClr val="tx1"/>
              </a:solidFill>
              <a:latin typeface="Arial" pitchFamily="34" charset="0"/>
              <a:ea typeface="Times New Roman"/>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Christian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Audigier</a:t>
            </a:r>
            <a:r>
              <a:rPr lang="en-US" sz="1400" baseline="0" dirty="0" smtClean="0">
                <a:latin typeface="Arial" pitchFamily="34" charset="0"/>
                <a:cs typeface="Arial" pitchFamily="34" charset="0"/>
              </a:rPr>
              <a:t> is actually the owner of the company.</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URL: http://www.google.com/hostednews/afp/article/ALeqM5iucp70JBPjsYZe4SRPsLiJR9IQzA</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For 2010 sample Total  = 296,797 (QP 221,158 &amp; QW 75,639)</a:t>
            </a:r>
          </a:p>
          <a:p>
            <a:endParaRPr lang="en-US" baseline="0" dirty="0" smtClean="0"/>
          </a:p>
        </p:txBody>
      </p:sp>
      <p:sp>
        <p:nvSpPr>
          <p:cNvPr id="4" name="Slide Number Placeholder 3"/>
          <p:cNvSpPr>
            <a:spLocks noGrp="1"/>
          </p:cNvSpPr>
          <p:nvPr>
            <p:ph type="sldNum" sz="quarter" idx="10"/>
          </p:nvPr>
        </p:nvSpPr>
        <p:spPr/>
        <p:txBody>
          <a:bodyPr/>
          <a:lstStyle/>
          <a:p>
            <a:fld id="{97262914-8F44-40A3-864E-0564A8BEB42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400" dirty="0" smtClean="0">
                <a:latin typeface="Arial" pitchFamily="34" charset="0"/>
                <a:cs typeface="Arial" pitchFamily="34" charset="0"/>
              </a:rPr>
              <a:t>Other</a:t>
            </a:r>
            <a:r>
              <a:rPr lang="en-US" sz="1400" baseline="0" dirty="0" smtClean="0">
                <a:latin typeface="Arial" pitchFamily="34" charset="0"/>
                <a:cs typeface="Arial" pitchFamily="34" charset="0"/>
              </a:rPr>
              <a:t> suggestions to improve accuracy:</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Check for broken links before sending URLs</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Make sure all questions &amp; all parts of questions are answered</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smtClean="0">
                <a:latin typeface="Arial" pitchFamily="34" charset="0"/>
                <a:cs typeface="Arial" pitchFamily="34" charset="0"/>
              </a:rPr>
              <a:t>Chirag</a:t>
            </a:r>
            <a:r>
              <a:rPr lang="en-US" sz="1400" dirty="0" smtClean="0">
                <a:latin typeface="Arial" pitchFamily="34" charset="0"/>
                <a:cs typeface="Arial" pitchFamily="34" charset="0"/>
              </a:rPr>
              <a:t> will</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be in the room, so need to acknowledge</a:t>
            </a:r>
            <a:r>
              <a:rPr lang="en-US" sz="1400" baseline="0" dirty="0" smtClean="0">
                <a:latin typeface="Arial" pitchFamily="34" charset="0"/>
                <a:cs typeface="Arial" pitchFamily="34" charset="0"/>
              </a:rPr>
              <a:t> him.</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7262914-8F44-40A3-864E-0564A8BEB422}" type="slidenum">
              <a:rPr lang="en-US" smtClean="0"/>
              <a:pPr/>
              <a:t>31</a:t>
            </a:fld>
            <a:endParaRPr lang="en-US"/>
          </a:p>
        </p:txBody>
      </p:sp>
    </p:spTree>
    <p:extLst>
      <p:ext uri="{BB962C8B-B14F-4D97-AF65-F5344CB8AC3E}">
        <p14:creationId xmlns:p14="http://schemas.microsoft.com/office/powerpoint/2010/main" xmlns="" val="3067815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7DE46F4-F7BE-4181-9E0B-4DD74B9CE8E1}" type="slidenum">
              <a:rPr lang="en-US" smtClean="0"/>
              <a:pPr/>
              <a:t>33</a:t>
            </a:fld>
            <a:endParaRPr lang="en-US" smtClean="0"/>
          </a:p>
        </p:txBody>
      </p:sp>
      <p:sp>
        <p:nvSpPr>
          <p:cNvPr id="46083" name="Rectangle 2"/>
          <p:cNvSpPr>
            <a:spLocks noGrp="1" noRot="1" noChangeAspect="1" noChangeArrowheads="1" noTextEdit="1"/>
          </p:cNvSpPr>
          <p:nvPr>
            <p:ph type="sldImg"/>
          </p:nvPr>
        </p:nvSpPr>
        <p:spPr>
          <a:xfrm>
            <a:off x="1143000" y="684213"/>
            <a:ext cx="4573588" cy="3430587"/>
          </a:xfrm>
          <a:ln/>
        </p:spPr>
      </p:sp>
      <p:sp>
        <p:nvSpPr>
          <p:cNvPr id="46084" name="Rectangle 3"/>
          <p:cNvSpPr>
            <a:spLocks noGrp="1" noChangeArrowheads="1"/>
          </p:cNvSpPr>
          <p:nvPr>
            <p:ph type="body" idx="1"/>
          </p:nvPr>
        </p:nvSpPr>
        <p:spPr>
          <a:xfrm>
            <a:off x="686115" y="4343716"/>
            <a:ext cx="5485772" cy="4115430"/>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Our study draws on categories for questions defined by Katz (1997) and enhanced by Arnold &amp; </a:t>
            </a:r>
            <a:r>
              <a:rPr lang="en-US" sz="1400" dirty="0" err="1" smtClean="0">
                <a:latin typeface="Arial" pitchFamily="34" charset="0"/>
                <a:cs typeface="Arial" pitchFamily="34" charset="0"/>
              </a:rPr>
              <a:t>Kaske</a:t>
            </a:r>
            <a:r>
              <a:rPr lang="en-US" sz="1400" dirty="0" smtClean="0">
                <a:latin typeface="Arial" pitchFamily="34" charset="0"/>
                <a:cs typeface="Arial" pitchFamily="34" charset="0"/>
              </a:rPr>
              <a:t> (2002, 2005).</a:t>
            </a:r>
          </a:p>
          <a:p>
            <a:endParaRPr lang="en-US" dirty="0"/>
          </a:p>
        </p:txBody>
      </p:sp>
      <p:sp>
        <p:nvSpPr>
          <p:cNvPr id="4" name="Slide Number Placeholder 3"/>
          <p:cNvSpPr>
            <a:spLocks noGrp="1"/>
          </p:cNvSpPr>
          <p:nvPr>
            <p:ph type="sldNum" sz="quarter" idx="10"/>
          </p:nvPr>
        </p:nvSpPr>
        <p:spPr/>
        <p:txBody>
          <a:bodyPr/>
          <a:lstStyle/>
          <a:p>
            <a:fld id="{97262914-8F44-40A3-864E-0564A8BEB4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BDC093-4579-425F-94F4-0B65FCB91EDD}"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z="1400" dirty="0" smtClean="0">
                <a:latin typeface="Arial" pitchFamily="34" charset="0"/>
                <a:cs typeface="Arial" pitchFamily="34" charset="0"/>
              </a:rPr>
              <a:t>Arnold and Kaske called this “Specific Search,” we are calling it “Subject Search”.</a:t>
            </a:r>
          </a:p>
          <a:p>
            <a:pPr eaLnBrk="1" hangingPunct="1"/>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Note that all quotes</a:t>
            </a:r>
            <a:r>
              <a:rPr lang="en-US" sz="1400" baseline="0" dirty="0" smtClean="0">
                <a:latin typeface="Arial" pitchFamily="34" charset="0"/>
                <a:cs typeface="Arial" pitchFamily="34" charset="0"/>
              </a:rPr>
              <a:t> are verbatim and have not been corrected if there are errors.</a:t>
            </a:r>
            <a:endParaRPr lang="en-US" sz="1400"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15" descr="Rutgers"/>
          <p:cNvPicPr>
            <a:picLocks noChangeAspect="1" noChangeArrowheads="1"/>
          </p:cNvPicPr>
          <p:nvPr userDrawn="1"/>
        </p:nvPicPr>
        <p:blipFill>
          <a:blip r:embed="rId2" cstate="print"/>
          <a:srcRect/>
          <a:stretch>
            <a:fillRect/>
          </a:stretch>
        </p:blipFill>
        <p:spPr bwMode="auto">
          <a:xfrm>
            <a:off x="5334000" y="6378575"/>
            <a:ext cx="3176587" cy="479425"/>
          </a:xfrm>
          <a:prstGeom prst="rect">
            <a:avLst/>
          </a:prstGeom>
          <a:ln>
            <a:noFill/>
          </a:ln>
          <a:effectLst>
            <a:softEdge rad="112500"/>
          </a:effectLst>
        </p:spPr>
      </p:pic>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Extending Our Virtual</a:t>
            </a:r>
            <a:r>
              <a:rPr lang="en-US" sz="1400" baseline="0" dirty="0" smtClean="0">
                <a:solidFill>
                  <a:schemeClr val="bg1"/>
                </a:solidFill>
              </a:rPr>
              <a:t> Reach</a:t>
            </a:r>
            <a:endParaRPr lang="en-US" sz="1400" dirty="0">
              <a:solidFill>
                <a:schemeClr val="bg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Christian_Audigie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en.wikipedia.org/wiki/Kenny_Howard" TargetMode="External"/><Relationship Id="rId5" Type="http://schemas.openxmlformats.org/officeDocument/2006/relationships/hyperlink" Target="http://en.wikipedia.org/wiki/Von_Dutch" TargetMode="External"/><Relationship Id="rId4" Type="http://schemas.openxmlformats.org/officeDocument/2006/relationships/hyperlink" Target="http://en.wikipedia.org/w/index.php?title=Ed_Hardy_(clothing_line)&amp;action=edit&amp;redlink=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clc.org/reports/synchronicity/default.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oclc.org/research/activities/synergy/default.ht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bbapply.com/" TargetMode="External"/><Relationship Id="rId3" Type="http://schemas.openxmlformats.org/officeDocument/2006/relationships/hyperlink" Target="http://www.internetblog.org.uk/post/574/574/" TargetMode="External"/><Relationship Id="rId7" Type="http://schemas.openxmlformats.org/officeDocument/2006/relationships/hyperlink" Target="http://media.photobucket.com/image/ed+hardy+logo+/hoppshop/Ed%20Hardy%201/Bulldog-LOGO.jp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triquatrotritecale.hungrypeasant.com/index.php/2010/07/20/its-too-accurate-more-undocumented-uses-of-nextstages-evolution-technology/" TargetMode="External"/><Relationship Id="rId11" Type="http://schemas.openxmlformats.org/officeDocument/2006/relationships/image" Target="../media/image10.jpeg"/><Relationship Id="rId5" Type="http://schemas.openxmlformats.org/officeDocument/2006/relationships/hyperlink" Target="http://www.lifecoach1000.com/Youth.html" TargetMode="External"/><Relationship Id="rId10" Type="http://schemas.openxmlformats.org/officeDocument/2006/relationships/hyperlink" Target="http://comminfo.rutgers.edu/~mradford/" TargetMode="External"/><Relationship Id="rId4" Type="http://schemas.openxmlformats.org/officeDocument/2006/relationships/hyperlink" Target="http://debrawarren.com/lessons-from-your-english-teacher-about-social-media-marketing" TargetMode="External"/><Relationship Id="rId9" Type="http://schemas.openxmlformats.org/officeDocument/2006/relationships/hyperlink" Target="http://comminfo.rutgers.edu/~chira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auto">
          <a:xfrm>
            <a:off x="457200" y="990600"/>
            <a:ext cx="2590800" cy="2590800"/>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6" name="Oval 5"/>
          <p:cNvSpPr/>
          <p:nvPr/>
        </p:nvSpPr>
        <p:spPr bwMode="auto">
          <a:xfrm>
            <a:off x="533400" y="1066800"/>
            <a:ext cx="2438400" cy="2362200"/>
          </a:xfrm>
          <a:prstGeom prst="ellipse">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2" name="Title 1"/>
          <p:cNvSpPr>
            <a:spLocks noGrp="1"/>
          </p:cNvSpPr>
          <p:nvPr>
            <p:ph type="ctrTitle"/>
          </p:nvPr>
        </p:nvSpPr>
        <p:spPr>
          <a:xfrm>
            <a:off x="2819400" y="304800"/>
            <a:ext cx="6324600" cy="1981200"/>
          </a:xfrm>
        </p:spPr>
        <p:txBody>
          <a:bodyPr>
            <a:normAutofit/>
          </a:bodyPr>
          <a:lstStyle/>
          <a:p>
            <a:pPr algn="ctr"/>
            <a:r>
              <a:rPr lang="en-US" sz="3150" b="1" dirty="0"/>
              <a:t>Extending Our Virtual Reach: </a:t>
            </a:r>
            <a:r>
              <a:rPr lang="en-US" sz="3150" b="1" dirty="0" smtClean="0"/>
              <a:t/>
            </a:r>
            <a:br>
              <a:rPr lang="en-US" sz="3150" b="1" dirty="0" smtClean="0"/>
            </a:br>
            <a:r>
              <a:rPr lang="en-US" sz="3150" b="1" dirty="0" smtClean="0"/>
              <a:t>A </a:t>
            </a:r>
            <a:r>
              <a:rPr lang="en-US" sz="3150" b="1" dirty="0"/>
              <a:t>Longitudinal Study of Query Type &amp;</a:t>
            </a:r>
            <a:r>
              <a:rPr lang="en-US" sz="3150" b="1" dirty="0" smtClean="0"/>
              <a:t> </a:t>
            </a:r>
            <a:r>
              <a:rPr lang="en-US" sz="3150" b="1" dirty="0"/>
              <a:t>Accuracy in Live Chat </a:t>
            </a:r>
            <a:r>
              <a:rPr lang="en-US" sz="3150" b="1" dirty="0" smtClean="0"/>
              <a:t>&amp;       IM Reference</a:t>
            </a:r>
            <a:endParaRPr lang="en-US" sz="3150" b="1" dirty="0"/>
          </a:p>
        </p:txBody>
      </p:sp>
      <p:sp>
        <p:nvSpPr>
          <p:cNvPr id="3" name="Subtitle 2"/>
          <p:cNvSpPr>
            <a:spLocks noGrp="1"/>
          </p:cNvSpPr>
          <p:nvPr>
            <p:ph type="subTitle" idx="1"/>
          </p:nvPr>
        </p:nvSpPr>
        <p:spPr>
          <a:xfrm>
            <a:off x="304800" y="4038600"/>
            <a:ext cx="8686800" cy="1447800"/>
          </a:xfrm>
        </p:spPr>
        <p:txBody>
          <a:bodyPr>
            <a:normAutofit lnSpcReduction="10000"/>
          </a:bodyPr>
          <a:lstStyle/>
          <a:p>
            <a:r>
              <a:rPr lang="en-US" sz="3200" b="1" dirty="0" smtClean="0">
                <a:solidFill>
                  <a:schemeClr val="tx1"/>
                </a:solidFill>
              </a:rPr>
              <a:t>Marie L. Radford, Ph.D., Rutgers University</a:t>
            </a:r>
            <a:endParaRPr lang="en-US" sz="3200" b="1" dirty="0">
              <a:solidFill>
                <a:schemeClr val="tx1"/>
              </a:solidFill>
            </a:endParaRPr>
          </a:p>
          <a:p>
            <a:r>
              <a:rPr lang="en-US" sz="3200" b="1" dirty="0" smtClean="0">
                <a:solidFill>
                  <a:schemeClr val="tx1"/>
                </a:solidFill>
              </a:rPr>
              <a:t>Lynn Silipigni Connaway, Ph.D., OCLC</a:t>
            </a:r>
          </a:p>
          <a:p>
            <a:endParaRPr lang="en-US" sz="6400" b="1" dirty="0" smtClean="0">
              <a:solidFill>
                <a:schemeClr val="tx1"/>
              </a:solidFill>
            </a:endParaRPr>
          </a:p>
        </p:txBody>
      </p:sp>
      <p:pic>
        <p:nvPicPr>
          <p:cNvPr id="4" name="Picture 3" descr="IMLS, Rutgers, OCLC.jpg"/>
          <p:cNvPicPr>
            <a:picLocks noChangeAspect="1"/>
          </p:cNvPicPr>
          <p:nvPr/>
        </p:nvPicPr>
        <p:blipFill>
          <a:blip r:embed="rId3" cstate="print"/>
          <a:stretch>
            <a:fillRect/>
          </a:stretch>
        </p:blipFill>
        <p:spPr>
          <a:xfrm>
            <a:off x="5410200" y="6172200"/>
            <a:ext cx="3188208" cy="493776"/>
          </a:xfrm>
          <a:prstGeom prst="rect">
            <a:avLst/>
          </a:prstGeom>
        </p:spPr>
      </p:pic>
      <p:sp>
        <p:nvSpPr>
          <p:cNvPr id="13" name="TextBox 12"/>
          <p:cNvSpPr txBox="1"/>
          <p:nvPr/>
        </p:nvSpPr>
        <p:spPr>
          <a:xfrm>
            <a:off x="457200" y="990600"/>
            <a:ext cx="2590800" cy="2363724"/>
          </a:xfrm>
          <a:prstGeom prst="rect">
            <a:avLst/>
          </a:prstGeom>
          <a:noFill/>
        </p:spPr>
        <p:txBody>
          <a:bodyPr wrap="square" rtlCol="0">
            <a:spAutoFit/>
          </a:bodyPr>
          <a:lstStyle/>
          <a:p>
            <a:endParaRPr lang="en-US" sz="1800" dirty="0" smtClean="0">
              <a:solidFill>
                <a:schemeClr val="tx1"/>
              </a:solidFill>
            </a:endParaRPr>
          </a:p>
          <a:p>
            <a:pPr algn="ctr"/>
            <a:r>
              <a:rPr lang="en-US" sz="1950" dirty="0" smtClean="0">
                <a:solidFill>
                  <a:schemeClr val="bg1"/>
                </a:solidFill>
              </a:rPr>
              <a:t>ALISE Conference</a:t>
            </a:r>
          </a:p>
          <a:p>
            <a:pPr algn="ctr"/>
            <a:r>
              <a:rPr lang="en-US" sz="1950" dirty="0" smtClean="0">
                <a:solidFill>
                  <a:schemeClr val="bg1"/>
                </a:solidFill>
              </a:rPr>
              <a:t>Dallas, TX</a:t>
            </a:r>
          </a:p>
          <a:p>
            <a:pPr algn="ctr"/>
            <a:r>
              <a:rPr lang="en-US" sz="1950" dirty="0" smtClean="0">
                <a:solidFill>
                  <a:schemeClr val="bg1"/>
                </a:solidFill>
              </a:rPr>
              <a:t>January 17-20, 2012</a:t>
            </a:r>
            <a:endParaRPr lang="en-US" sz="195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34977" y="147641"/>
            <a:ext cx="8023223" cy="614359"/>
          </a:xfrm>
        </p:spPr>
        <p:txBody>
          <a:bodyPr>
            <a:noAutofit/>
          </a:bodyPr>
          <a:lstStyle/>
          <a:p>
            <a:pPr algn="ctr" eaLnBrk="1" hangingPunct="1"/>
            <a:r>
              <a:rPr lang="en-US" b="1" dirty="0" smtClean="0"/>
              <a:t>Inappropriate Defined</a:t>
            </a:r>
          </a:p>
        </p:txBody>
      </p:sp>
      <p:sp>
        <p:nvSpPr>
          <p:cNvPr id="20484" name="Rectangle 3"/>
          <p:cNvSpPr>
            <a:spLocks noGrp="1" noChangeArrowheads="1"/>
          </p:cNvSpPr>
          <p:nvPr>
            <p:ph type="body" idx="1"/>
          </p:nvPr>
        </p:nvSpPr>
        <p:spPr>
          <a:xfrm>
            <a:off x="434977" y="762000"/>
            <a:ext cx="8480423" cy="3700464"/>
          </a:xfrm>
        </p:spPr>
        <p:txBody>
          <a:bodyPr>
            <a:noAutofit/>
          </a:bodyPr>
          <a:lstStyle/>
          <a:p>
            <a:pPr marL="0" indent="0" eaLnBrk="1" hangingPunct="1">
              <a:buNone/>
              <a:defRPr/>
            </a:pPr>
            <a:r>
              <a:rPr lang="en-US" sz="2400" b="1" dirty="0" smtClean="0"/>
              <a:t>“Questions which are not appropriate for a reference service including personal questions” (Radford, 2005).</a:t>
            </a:r>
          </a:p>
          <a:p>
            <a:pPr lvl="1" eaLnBrk="1" hangingPunct="1">
              <a:buFont typeface="Arial" pitchFamily="34" charset="0"/>
              <a:buChar char="•"/>
              <a:defRPr/>
            </a:pPr>
            <a:endParaRPr lang="en-US" sz="2400" b="1" dirty="0" smtClean="0"/>
          </a:p>
          <a:p>
            <a:pPr lvl="1" eaLnBrk="1" hangingPunct="1">
              <a:buFont typeface="Arial" pitchFamily="34" charset="0"/>
              <a:buChar char="•"/>
              <a:defRPr/>
            </a:pPr>
            <a:r>
              <a:rPr lang="en-US" sz="2000" dirty="0" smtClean="0"/>
              <a:t>How do I have sex? (QP1 – 159)</a:t>
            </a:r>
          </a:p>
          <a:p>
            <a:pPr lvl="1" eaLnBrk="1" hangingPunct="1">
              <a:buFont typeface="Arial" pitchFamily="34" charset="0"/>
              <a:buChar char="•"/>
              <a:defRPr/>
            </a:pPr>
            <a:r>
              <a:rPr lang="en-US" sz="2000" dirty="0" smtClean="0"/>
              <a:t>WAT DOES it mean when a guy said he like me more as a friend </a:t>
            </a:r>
            <a:r>
              <a:rPr lang="en-US" sz="2000" dirty="0" err="1" smtClean="0"/>
              <a:t>doesnt</a:t>
            </a:r>
            <a:r>
              <a:rPr lang="en-US" sz="2000" dirty="0" smtClean="0"/>
              <a:t> it mean like  a  </a:t>
            </a:r>
            <a:r>
              <a:rPr lang="en-US" sz="2000" dirty="0" err="1" smtClean="0"/>
              <a:t>gf</a:t>
            </a:r>
            <a:r>
              <a:rPr lang="en-US" sz="2000" dirty="0" smtClean="0"/>
              <a:t>? (QP2 – 153)</a:t>
            </a:r>
            <a:endParaRPr lang="en-US" sz="2000" dirty="0"/>
          </a:p>
          <a:p>
            <a:pPr lvl="1" eaLnBrk="1" hangingPunct="1">
              <a:buFont typeface="Arial" pitchFamily="34" charset="0"/>
              <a:buChar char="•"/>
              <a:defRPr/>
            </a:pPr>
            <a:r>
              <a:rPr lang="en-US" sz="2000" dirty="0" smtClean="0"/>
              <a:t>   Are</a:t>
            </a:r>
          </a:p>
          <a:p>
            <a:pPr marL="457200" lvl="1" indent="0" eaLnBrk="1" hangingPunct="1">
              <a:buNone/>
              <a:defRPr/>
            </a:pPr>
            <a:r>
              <a:rPr lang="en-US" sz="2000" dirty="0" smtClean="0"/>
              <a:t>	You </a:t>
            </a:r>
          </a:p>
          <a:p>
            <a:pPr marL="457200" lvl="1" indent="0" eaLnBrk="1" hangingPunct="1">
              <a:buNone/>
              <a:defRPr/>
            </a:pPr>
            <a:r>
              <a:rPr lang="en-US" sz="2000" dirty="0" smtClean="0"/>
              <a:t>	Typing </a:t>
            </a:r>
          </a:p>
          <a:p>
            <a:pPr marL="457200" lvl="1" indent="0" eaLnBrk="1" hangingPunct="1">
              <a:buNone/>
              <a:defRPr/>
            </a:pPr>
            <a:r>
              <a:rPr lang="en-US" sz="2000" dirty="0" smtClean="0"/>
              <a:t>	War</a:t>
            </a:r>
          </a:p>
          <a:p>
            <a:pPr marL="457200" lvl="1" indent="0" eaLnBrk="1" hangingPunct="1">
              <a:buNone/>
              <a:defRPr/>
            </a:pPr>
            <a:r>
              <a:rPr lang="en-US" sz="2000" dirty="0" smtClean="0"/>
              <a:t>	and Peace (QW – 020)</a:t>
            </a:r>
          </a:p>
        </p:txBody>
      </p:sp>
      <p:pic>
        <p:nvPicPr>
          <p:cNvPr id="11" name="Picture 10" descr="teens_computer.jpg"/>
          <p:cNvPicPr>
            <a:picLocks noChangeAspect="1"/>
          </p:cNvPicPr>
          <p:nvPr/>
        </p:nvPicPr>
        <p:blipFill>
          <a:blip r:embed="rId3" cstate="print"/>
          <a:srcRect/>
          <a:stretch>
            <a:fillRect/>
          </a:stretch>
        </p:blipFill>
        <p:spPr>
          <a:xfrm>
            <a:off x="5867400" y="3300116"/>
            <a:ext cx="2895600" cy="30244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34977" y="147641"/>
            <a:ext cx="8023223" cy="614359"/>
          </a:xfrm>
        </p:spPr>
        <p:txBody>
          <a:bodyPr>
            <a:noAutofit/>
          </a:bodyPr>
          <a:lstStyle/>
          <a:p>
            <a:pPr algn="ctr" eaLnBrk="1" hangingPunct="1"/>
            <a:r>
              <a:rPr lang="en-US" b="1" dirty="0" smtClean="0"/>
              <a:t>Directional Defined</a:t>
            </a:r>
          </a:p>
        </p:txBody>
      </p:sp>
      <p:sp>
        <p:nvSpPr>
          <p:cNvPr id="14340" name="Rectangle 3"/>
          <p:cNvSpPr>
            <a:spLocks noGrp="1" noChangeArrowheads="1"/>
          </p:cNvSpPr>
          <p:nvPr>
            <p:ph sz="half" idx="1"/>
          </p:nvPr>
        </p:nvSpPr>
        <p:spPr>
          <a:xfrm>
            <a:off x="228600" y="1066800"/>
            <a:ext cx="5029200" cy="5105400"/>
          </a:xfrm>
        </p:spPr>
        <p:txBody>
          <a:bodyPr>
            <a:normAutofit fontScale="85000" lnSpcReduction="10000"/>
          </a:bodyPr>
          <a:lstStyle/>
          <a:p>
            <a:pPr marL="0" indent="0" eaLnBrk="1" hangingPunct="1">
              <a:buNone/>
            </a:pPr>
            <a:r>
              <a:rPr lang="en-US" sz="2800" b="1" dirty="0" smtClean="0"/>
              <a:t>“The general information or directional question is of the information booth variety…” (Arnold &amp; </a:t>
            </a:r>
            <a:r>
              <a:rPr lang="en-US" sz="2800" b="1" dirty="0" err="1" smtClean="0"/>
              <a:t>Kaske</a:t>
            </a:r>
            <a:r>
              <a:rPr lang="en-US" sz="2800" b="1" dirty="0" smtClean="0"/>
              <a:t>, 2005)</a:t>
            </a:r>
          </a:p>
          <a:p>
            <a:pPr lvl="1" eaLnBrk="1" hangingPunct="1">
              <a:buFont typeface="Arial" pitchFamily="34" charset="0"/>
              <a:buChar char="•"/>
            </a:pPr>
            <a:endParaRPr lang="en-US" sz="2400" b="1" dirty="0" smtClean="0"/>
          </a:p>
          <a:p>
            <a:pPr lvl="1" eaLnBrk="1" hangingPunct="1">
              <a:buFont typeface="Arial" pitchFamily="34" charset="0"/>
              <a:buChar char="•"/>
            </a:pPr>
            <a:r>
              <a:rPr lang="en-US" sz="2400" dirty="0" smtClean="0"/>
              <a:t>Where is the 67th street library? Is it on the west or east side? (QP1 – 387)</a:t>
            </a:r>
          </a:p>
          <a:p>
            <a:pPr lvl="1" eaLnBrk="1" hangingPunct="1">
              <a:buFont typeface="Arial" pitchFamily="34" charset="0"/>
              <a:buChar char="•"/>
            </a:pPr>
            <a:endParaRPr lang="en-US" sz="2400" dirty="0" smtClean="0"/>
          </a:p>
          <a:p>
            <a:pPr lvl="1" eaLnBrk="1" hangingPunct="1">
              <a:buFont typeface="Arial" pitchFamily="34" charset="0"/>
              <a:buChar char="•"/>
            </a:pPr>
            <a:r>
              <a:rPr lang="en-US" sz="2400" dirty="0" smtClean="0"/>
              <a:t>what is the URL for the summer reading program for teens? (QP2 – 032)</a:t>
            </a:r>
          </a:p>
          <a:p>
            <a:pPr lvl="1" eaLnBrk="1" hangingPunct="1">
              <a:buFont typeface="Arial" pitchFamily="34" charset="0"/>
              <a:buChar char="•"/>
            </a:pPr>
            <a:endParaRPr lang="en-US" sz="2400" dirty="0" smtClean="0"/>
          </a:p>
          <a:p>
            <a:pPr lvl="1" eaLnBrk="1" hangingPunct="1">
              <a:buFont typeface="Arial" pitchFamily="34" charset="0"/>
              <a:buChar char="•"/>
            </a:pPr>
            <a:r>
              <a:rPr lang="en-US" sz="2400" dirty="0" smtClean="0"/>
              <a:t>I heard that you have adapted book kits for ESL speakers. Where can I find these online? (QW – 008)</a:t>
            </a:r>
          </a:p>
        </p:txBody>
      </p:sp>
      <p:pic>
        <p:nvPicPr>
          <p:cNvPr id="13" name="Picture 12" descr="librarysign.jpg"/>
          <p:cNvPicPr>
            <a:picLocks noChangeAspect="1"/>
          </p:cNvPicPr>
          <p:nvPr/>
        </p:nvPicPr>
        <p:blipFill>
          <a:blip r:embed="rId3" cstate="print"/>
          <a:srcRect/>
          <a:stretch>
            <a:fillRect/>
          </a:stretch>
        </p:blipFill>
        <p:spPr>
          <a:xfrm>
            <a:off x="5943600" y="990600"/>
            <a:ext cx="2634343" cy="19935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34977" y="147641"/>
            <a:ext cx="8023223" cy="538159"/>
          </a:xfrm>
        </p:spPr>
        <p:txBody>
          <a:bodyPr>
            <a:noAutofit/>
          </a:bodyPr>
          <a:lstStyle/>
          <a:p>
            <a:pPr algn="ctr" eaLnBrk="1" hangingPunct="1"/>
            <a:r>
              <a:rPr lang="en-US" b="1" dirty="0" smtClean="0"/>
              <a:t>Reader’s Advisory Defined</a:t>
            </a:r>
          </a:p>
        </p:txBody>
      </p:sp>
      <p:sp>
        <p:nvSpPr>
          <p:cNvPr id="15364" name="Rectangle 3"/>
          <p:cNvSpPr>
            <a:spLocks noGrp="1" noChangeArrowheads="1"/>
          </p:cNvSpPr>
          <p:nvPr>
            <p:ph type="body" idx="1"/>
          </p:nvPr>
        </p:nvSpPr>
        <p:spPr>
          <a:xfrm>
            <a:off x="457200" y="1066800"/>
            <a:ext cx="8229600" cy="4830763"/>
          </a:xfrm>
        </p:spPr>
        <p:txBody>
          <a:bodyPr>
            <a:noAutofit/>
          </a:bodyPr>
          <a:lstStyle/>
          <a:p>
            <a:pPr marL="0" indent="0" eaLnBrk="1" hangingPunct="1">
              <a:buNone/>
            </a:pPr>
            <a:r>
              <a:rPr lang="en-US" sz="2400" b="1" dirty="0" smtClean="0"/>
              <a:t>Reader’s Advisory questions are “focused on helping readers find materials they want to read, listen to, or view for pleasure“ (Ross, Nilsen, &amp; Radford, 2009).</a:t>
            </a:r>
          </a:p>
          <a:p>
            <a:pPr lvl="1" eaLnBrk="1" hangingPunct="1">
              <a:buFont typeface="Arial" pitchFamily="34" charset="0"/>
              <a:buChar char="•"/>
            </a:pPr>
            <a:endParaRPr lang="en-US" sz="2400" b="1" dirty="0" smtClean="0"/>
          </a:p>
          <a:p>
            <a:pPr lvl="1" eaLnBrk="1" hangingPunct="1">
              <a:buFont typeface="Arial" pitchFamily="34" charset="0"/>
              <a:buChar char="•"/>
            </a:pPr>
            <a:r>
              <a:rPr lang="en-US" sz="2000" dirty="0" smtClean="0"/>
              <a:t>Hello I am looking for recommendations for the author </a:t>
            </a:r>
            <a:r>
              <a:rPr lang="en-US" sz="2000" dirty="0" err="1" smtClean="0"/>
              <a:t>jonathan</a:t>
            </a:r>
            <a:r>
              <a:rPr lang="en-US" sz="2000" dirty="0" smtClean="0"/>
              <a:t> </a:t>
            </a:r>
            <a:r>
              <a:rPr lang="en-US" sz="2000" dirty="0" err="1" smtClean="0"/>
              <a:t>kellerman</a:t>
            </a:r>
            <a:r>
              <a:rPr lang="en-US" sz="2000" dirty="0" smtClean="0"/>
              <a:t>. (QP1 – 218)</a:t>
            </a:r>
          </a:p>
          <a:p>
            <a:pPr lvl="1" eaLnBrk="1" hangingPunct="1">
              <a:buFont typeface="Arial" pitchFamily="34" charset="0"/>
              <a:buChar char="•"/>
            </a:pPr>
            <a:r>
              <a:rPr lang="en-US" sz="2000" dirty="0" smtClean="0"/>
              <a:t>I was wondering if u would happen to know any good fantasy books… (QP2 – 050)</a:t>
            </a:r>
          </a:p>
          <a:p>
            <a:pPr lvl="1" eaLnBrk="1" hangingPunct="1">
              <a:buFont typeface="Arial" pitchFamily="34" charset="0"/>
              <a:buChar char="•"/>
            </a:pPr>
            <a:r>
              <a:rPr lang="en-US" sz="2000" dirty="0" smtClean="0"/>
              <a:t>Hi, my 7 year old son is looking for a copy of the Hobbit suitable for children, but we can’t seem to find anything in the library catalogue. Can you please offer any advice? Thanks. (QW – 120) (from Australia)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Rutgers"/>
          <p:cNvPicPr>
            <a:picLocks noChangeAspect="1" noChangeArrowheads="1"/>
          </p:cNvPicPr>
          <p:nvPr/>
        </p:nvPicPr>
        <p:blipFill>
          <a:blip r:embed="rId3" cstate="print"/>
          <a:srcRect/>
          <a:stretch>
            <a:fillRect/>
          </a:stretch>
        </p:blipFill>
        <p:spPr bwMode="auto">
          <a:xfrm>
            <a:off x="5486400" y="6378575"/>
            <a:ext cx="3176587" cy="479425"/>
          </a:xfrm>
          <a:prstGeom prst="rect">
            <a:avLst/>
          </a:prstGeom>
          <a:ln>
            <a:noFill/>
          </a:ln>
          <a:effectLst>
            <a:softEdge rad="112500"/>
          </a:effectLst>
        </p:spPr>
      </p:pic>
      <p:graphicFrame>
        <p:nvGraphicFramePr>
          <p:cNvPr id="6" name="Chart 5"/>
          <p:cNvGraphicFramePr>
            <a:graphicFrameLocks noGrp="1"/>
          </p:cNvGraphicFramePr>
          <p:nvPr/>
        </p:nvGraphicFramePr>
        <p:xfrm>
          <a:off x="0" y="0"/>
          <a:ext cx="9157648" cy="65722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Rutgers"/>
          <p:cNvPicPr>
            <a:picLocks noChangeAspect="1" noChangeArrowheads="1"/>
          </p:cNvPicPr>
          <p:nvPr/>
        </p:nvPicPr>
        <p:blipFill>
          <a:blip r:embed="rId3" cstate="print"/>
          <a:srcRect/>
          <a:stretch>
            <a:fillRect/>
          </a:stretch>
        </p:blipFill>
        <p:spPr bwMode="auto">
          <a:xfrm>
            <a:off x="5486400" y="6378575"/>
            <a:ext cx="3176587" cy="479425"/>
          </a:xfrm>
          <a:prstGeom prst="rect">
            <a:avLst/>
          </a:prstGeom>
          <a:ln>
            <a:noFill/>
          </a:ln>
          <a:effectLst>
            <a:softEdge rad="112500"/>
          </a:effectLst>
        </p:spPr>
      </p:pic>
      <p:graphicFrame>
        <p:nvGraphicFramePr>
          <p:cNvPr id="5" name="Chart 4"/>
          <p:cNvGraphicFramePr>
            <a:graphicFrameLocks noGrp="1"/>
          </p:cNvGraphicFramePr>
          <p:nvPr/>
        </p:nvGraphicFramePr>
        <p:xfrm>
          <a:off x="244928" y="0"/>
          <a:ext cx="8899072" cy="65722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Rutgers"/>
          <p:cNvPicPr>
            <a:picLocks noChangeAspect="1" noChangeArrowheads="1"/>
          </p:cNvPicPr>
          <p:nvPr/>
        </p:nvPicPr>
        <p:blipFill>
          <a:blip r:embed="rId3" cstate="print"/>
          <a:srcRect/>
          <a:stretch>
            <a:fillRect/>
          </a:stretch>
        </p:blipFill>
        <p:spPr bwMode="auto">
          <a:xfrm>
            <a:off x="5181600" y="6378575"/>
            <a:ext cx="3176587" cy="479425"/>
          </a:xfrm>
          <a:prstGeom prst="rect">
            <a:avLst/>
          </a:prstGeom>
          <a:ln>
            <a:noFill/>
          </a:ln>
          <a:effectLst>
            <a:softEdge rad="112500"/>
          </a:effectLst>
        </p:spPr>
      </p:pic>
      <p:graphicFrame>
        <p:nvGraphicFramePr>
          <p:cNvPr id="7" name="Chart 6"/>
          <p:cNvGraphicFramePr>
            <a:graphicFrameLocks noGrp="1"/>
          </p:cNvGraphicFramePr>
          <p:nvPr/>
        </p:nvGraphicFramePr>
        <p:xfrm>
          <a:off x="244928" y="285750"/>
          <a:ext cx="8654143" cy="6286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Rutgers"/>
          <p:cNvPicPr>
            <a:picLocks noChangeAspect="1" noChangeArrowheads="1"/>
          </p:cNvPicPr>
          <p:nvPr/>
        </p:nvPicPr>
        <p:blipFill>
          <a:blip r:embed="rId3" cstate="print"/>
          <a:srcRect/>
          <a:stretch>
            <a:fillRect/>
          </a:stretch>
        </p:blipFill>
        <p:spPr bwMode="auto">
          <a:xfrm>
            <a:off x="5486400" y="6378575"/>
            <a:ext cx="3176587" cy="479425"/>
          </a:xfrm>
          <a:prstGeom prst="rect">
            <a:avLst/>
          </a:prstGeom>
          <a:ln>
            <a:noFill/>
          </a:ln>
          <a:effectLst>
            <a:softEdge rad="112500"/>
          </a:effectLst>
        </p:spPr>
      </p:pic>
      <p:sp>
        <p:nvSpPr>
          <p:cNvPr id="6" name="TextBox 5"/>
          <p:cNvSpPr txBox="1"/>
          <p:nvPr/>
        </p:nvSpPr>
        <p:spPr>
          <a:xfrm>
            <a:off x="1143000" y="0"/>
            <a:ext cx="7010400" cy="1220719"/>
          </a:xfrm>
          <a:prstGeom prst="rect">
            <a:avLst/>
          </a:prstGeom>
          <a:noFill/>
        </p:spPr>
        <p:txBody>
          <a:bodyPr wrap="square" rtlCol="0">
            <a:spAutoFit/>
          </a:bodyPr>
          <a:lstStyle/>
          <a:p>
            <a:pPr algn="ctr"/>
            <a:r>
              <a:rPr lang="en-US" sz="3200" dirty="0" smtClean="0">
                <a:solidFill>
                  <a:srgbClr val="2178B5"/>
                </a:solidFill>
                <a:latin typeface="+mj-lt"/>
                <a:ea typeface="+mj-ea"/>
                <a:cs typeface="+mj-cs"/>
              </a:rPr>
              <a:t>Query Type 2010: Live Chat (QP2) vs. </a:t>
            </a:r>
            <a:r>
              <a:rPr lang="en-US" sz="3200" dirty="0" err="1" smtClean="0">
                <a:solidFill>
                  <a:srgbClr val="2178B5"/>
                </a:solidFill>
                <a:latin typeface="+mj-lt"/>
                <a:ea typeface="+mj-ea"/>
                <a:cs typeface="+mj-cs"/>
              </a:rPr>
              <a:t>Qwidget</a:t>
            </a:r>
            <a:r>
              <a:rPr lang="en-US" sz="3200" dirty="0" smtClean="0">
                <a:solidFill>
                  <a:srgbClr val="2178B5"/>
                </a:solidFill>
                <a:latin typeface="+mj-lt"/>
                <a:ea typeface="+mj-ea"/>
                <a:cs typeface="+mj-cs"/>
              </a:rPr>
              <a:t> (QW)</a:t>
            </a:r>
          </a:p>
        </p:txBody>
      </p:sp>
      <p:graphicFrame>
        <p:nvGraphicFramePr>
          <p:cNvPr id="5" name="Chart 4"/>
          <p:cNvGraphicFramePr>
            <a:graphicFrameLocks noGrp="1"/>
          </p:cNvGraphicFramePr>
          <p:nvPr/>
        </p:nvGraphicFramePr>
        <p:xfrm>
          <a:off x="228600" y="571500"/>
          <a:ext cx="8654143" cy="5905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152400"/>
            <a:ext cx="8458200" cy="915988"/>
          </a:xfrm>
        </p:spPr>
        <p:txBody>
          <a:bodyPr>
            <a:noAutofit/>
          </a:bodyPr>
          <a:lstStyle/>
          <a:p>
            <a:pPr algn="ctr" eaLnBrk="1" hangingPunct="1"/>
            <a:r>
              <a:rPr lang="en-US" sz="2800" dirty="0" smtClean="0"/>
              <a:t>Ready Reference Questions (2004-2006 vs. 2010)</a:t>
            </a:r>
            <a:br>
              <a:rPr lang="en-US" sz="2800" dirty="0" smtClean="0"/>
            </a:br>
            <a:r>
              <a:rPr lang="en-US" sz="2800" dirty="0" smtClean="0"/>
              <a:t>Received by Type of Chat Service</a:t>
            </a:r>
          </a:p>
        </p:txBody>
      </p:sp>
      <p:graphicFrame>
        <p:nvGraphicFramePr>
          <p:cNvPr id="5" name="Chart 4"/>
          <p:cNvGraphicFramePr>
            <a:graphicFrameLocks noGrp="1"/>
          </p:cNvGraphicFramePr>
          <p:nvPr/>
        </p:nvGraphicFramePr>
        <p:xfrm>
          <a:off x="0" y="304800"/>
          <a:ext cx="9144000"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normAutofit/>
          </a:bodyPr>
          <a:lstStyle/>
          <a:p>
            <a:pPr algn="ctr"/>
            <a:r>
              <a:rPr lang="en-US" dirty="0" smtClean="0"/>
              <a:t>Total Questions Received by Service</a:t>
            </a:r>
            <a:endParaRPr lang="en-US" dirty="0"/>
          </a:p>
        </p:txBody>
      </p:sp>
      <p:graphicFrame>
        <p:nvGraphicFramePr>
          <p:cNvPr id="4" name="Chart 3"/>
          <p:cNvGraphicFramePr>
            <a:graphicFrameLocks noGrp="1"/>
          </p:cNvGraphicFramePr>
          <p:nvPr/>
        </p:nvGraphicFramePr>
        <p:xfrm>
          <a:off x="0" y="152401"/>
          <a:ext cx="9144000" cy="640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23223" cy="995360"/>
          </a:xfrm>
        </p:spPr>
        <p:txBody>
          <a:bodyPr>
            <a:noAutofit/>
          </a:bodyPr>
          <a:lstStyle/>
          <a:p>
            <a:pPr algn="ctr"/>
            <a:r>
              <a:rPr lang="en-US" sz="3200" dirty="0" smtClean="0"/>
              <a:t>Ready Reference Questions (QP2 vs. QW)</a:t>
            </a:r>
            <a:br>
              <a:rPr lang="en-US" sz="3200" dirty="0" smtClean="0"/>
            </a:br>
            <a:r>
              <a:rPr lang="en-US" sz="3200" dirty="0" smtClean="0"/>
              <a:t>Received by Type of Chat Service</a:t>
            </a:r>
            <a:endParaRPr lang="en-US" sz="3200" dirty="0"/>
          </a:p>
        </p:txBody>
      </p:sp>
      <p:graphicFrame>
        <p:nvGraphicFramePr>
          <p:cNvPr id="4" name="Chart 3"/>
          <p:cNvGraphicFramePr>
            <a:graphicFrameLocks noGrp="1"/>
          </p:cNvGraphicFramePr>
          <p:nvPr/>
        </p:nvGraphicFramePr>
        <p:xfrm>
          <a:off x="-304800" y="304800"/>
          <a:ext cx="9906000" cy="6172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414666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0" cy="0"/>
          </a:xfrm>
        </p:spPr>
        <p:txBody>
          <a:bodyPr>
            <a:noAutofit/>
          </a:bodyPr>
          <a:lstStyle/>
          <a:p>
            <a:r>
              <a:rPr lang="en-US" i="1" dirty="0" smtClean="0"/>
              <a:t> 	</a:t>
            </a:r>
            <a:r>
              <a:rPr lang="en-US" dirty="0" smtClean="0"/>
              <a:t>Seeking Synchronicity: </a:t>
            </a:r>
            <a:r>
              <a:rPr lang="en-US" b="1" dirty="0" smtClean="0"/>
              <a:t>Evaluating VRS </a:t>
            </a:r>
            <a:br>
              <a:rPr lang="en-US" b="1" dirty="0" smtClean="0"/>
            </a:br>
            <a:r>
              <a:rPr lang="en-US" dirty="0" smtClean="0"/>
              <a:t> </a:t>
            </a:r>
            <a:r>
              <a:rPr lang="en-US" b="1" dirty="0" smtClean="0"/>
              <a:t>from User, Non-User, &amp; Librarian Perspectives</a:t>
            </a:r>
            <a:endParaRPr lang="en-US" b="1" dirty="0"/>
          </a:p>
        </p:txBody>
      </p:sp>
      <p:sp>
        <p:nvSpPr>
          <p:cNvPr id="3" name="Content Placeholder 2"/>
          <p:cNvSpPr>
            <a:spLocks noGrp="1"/>
          </p:cNvSpPr>
          <p:nvPr>
            <p:ph idx="1"/>
          </p:nvPr>
        </p:nvSpPr>
        <p:spPr>
          <a:xfrm>
            <a:off x="76200" y="1447801"/>
            <a:ext cx="7261223" cy="4691064"/>
          </a:xfrm>
        </p:spPr>
        <p:txBody>
          <a:bodyPr/>
          <a:lstStyle/>
          <a:p>
            <a:pPr>
              <a:lnSpc>
                <a:spcPct val="90000"/>
              </a:lnSpc>
            </a:pPr>
            <a:endParaRPr lang="en-US" dirty="0" smtClean="0">
              <a:solidFill>
                <a:srgbClr val="003366"/>
              </a:solidFill>
            </a:endParaRPr>
          </a:p>
          <a:p>
            <a:pPr>
              <a:lnSpc>
                <a:spcPct val="90000"/>
              </a:lnSpc>
            </a:pPr>
            <a:r>
              <a:rPr lang="en-US" b="1" dirty="0" smtClean="0"/>
              <a:t>$1,090,072 project, 2005-2008, funded by:</a:t>
            </a:r>
          </a:p>
          <a:p>
            <a:pPr>
              <a:lnSpc>
                <a:spcPct val="90000"/>
              </a:lnSpc>
              <a:buNone/>
            </a:pPr>
            <a:endParaRPr lang="en-US" sz="2900" b="1" dirty="0" smtClean="0"/>
          </a:p>
          <a:p>
            <a:pPr lvl="1">
              <a:lnSpc>
                <a:spcPct val="90000"/>
              </a:lnSpc>
            </a:pPr>
            <a:r>
              <a:rPr lang="en-US" sz="2000" dirty="0" smtClean="0"/>
              <a:t>Institute of Museum &amp; Library Services (IMLS) $</a:t>
            </a:r>
            <a:r>
              <a:rPr lang="en-US" sz="2000" dirty="0"/>
              <a:t>684,996 </a:t>
            </a:r>
            <a:r>
              <a:rPr lang="en-US" sz="2000" dirty="0" smtClean="0"/>
              <a:t>grant</a:t>
            </a:r>
          </a:p>
          <a:p>
            <a:pPr lvl="1">
              <a:lnSpc>
                <a:spcPct val="90000"/>
              </a:lnSpc>
              <a:buNone/>
            </a:pPr>
            <a:endParaRPr lang="en-US" sz="2000" dirty="0"/>
          </a:p>
          <a:p>
            <a:pPr lvl="1">
              <a:lnSpc>
                <a:spcPct val="90000"/>
              </a:lnSpc>
            </a:pPr>
            <a:r>
              <a:rPr lang="en-US" sz="2000" dirty="0" smtClean="0"/>
              <a:t>Rutgers, The State University of New Jersey &amp; OCLC, Inc. </a:t>
            </a:r>
          </a:p>
          <a:p>
            <a:pPr lvl="2">
              <a:lnSpc>
                <a:spcPct val="90000"/>
              </a:lnSpc>
            </a:pPr>
            <a:r>
              <a:rPr lang="en-US" sz="2000" dirty="0" smtClean="0"/>
              <a:t>$405,076 in kind contributions</a:t>
            </a:r>
          </a:p>
          <a:p>
            <a:endParaRPr lang="en-US" dirty="0"/>
          </a:p>
        </p:txBody>
      </p:sp>
      <p:pic>
        <p:nvPicPr>
          <p:cNvPr id="7" name="Picture 6" descr="synchronicity.png"/>
          <p:cNvPicPr>
            <a:picLocks noChangeAspect="1"/>
          </p:cNvPicPr>
          <p:nvPr/>
        </p:nvPicPr>
        <p:blipFill>
          <a:blip r:embed="rId3" cstate="print"/>
          <a:stretch>
            <a:fillRect/>
          </a:stretch>
        </p:blipFill>
        <p:spPr>
          <a:xfrm rot="550994">
            <a:off x="7097612" y="3856681"/>
            <a:ext cx="1715463" cy="21856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rget.jpg"/>
          <p:cNvPicPr>
            <a:picLocks noChangeAspect="1"/>
          </p:cNvPicPr>
          <p:nvPr/>
        </p:nvPicPr>
        <p:blipFill>
          <a:blip r:embed="rId3" cstate="print"/>
          <a:stretch>
            <a:fillRect/>
          </a:stretch>
        </p:blipFill>
        <p:spPr>
          <a:xfrm>
            <a:off x="6477000" y="3886200"/>
            <a:ext cx="2362200" cy="2362200"/>
          </a:xfrm>
          <a:prstGeom prst="rect">
            <a:avLst/>
          </a:prstGeom>
        </p:spPr>
      </p:pic>
      <p:sp>
        <p:nvSpPr>
          <p:cNvPr id="16387" name="Rectangle 3"/>
          <p:cNvSpPr>
            <a:spLocks noGrp="1" noChangeArrowheads="1"/>
          </p:cNvSpPr>
          <p:nvPr>
            <p:ph type="body" idx="1"/>
          </p:nvPr>
        </p:nvSpPr>
        <p:spPr>
          <a:xfrm>
            <a:off x="434977" y="1447801"/>
            <a:ext cx="8404223" cy="4691064"/>
          </a:xfrm>
        </p:spPr>
        <p:txBody>
          <a:bodyPr/>
          <a:lstStyle/>
          <a:p>
            <a:pPr eaLnBrk="1" hangingPunct="1"/>
            <a:endParaRPr lang="en-US" sz="3200" dirty="0" smtClean="0"/>
          </a:p>
          <a:p>
            <a:pPr eaLnBrk="1" hangingPunct="1"/>
            <a:r>
              <a:rPr lang="en-US" b="1" dirty="0" smtClean="0"/>
              <a:t>How accurate are VR librarians/staff in answering ready reference questions?</a:t>
            </a:r>
          </a:p>
          <a:p>
            <a:pPr eaLnBrk="1" hangingPunct="1"/>
            <a:endParaRPr lang="en-US" b="1" dirty="0" smtClean="0"/>
          </a:p>
          <a:p>
            <a:pPr eaLnBrk="1" hangingPunct="1"/>
            <a:r>
              <a:rPr lang="en-US" b="1" dirty="0" smtClean="0"/>
              <a:t>Do we see the 55% rule in effect? </a:t>
            </a:r>
          </a:p>
          <a:p>
            <a:pPr eaLnBrk="1" hangingPunct="1">
              <a:buNone/>
            </a:pPr>
            <a:r>
              <a:rPr lang="en-US" b="1" dirty="0" smtClean="0"/>
              <a:t> (</a:t>
            </a:r>
            <a:r>
              <a:rPr lang="en-US" b="1" dirty="0" err="1" smtClean="0"/>
              <a:t>Hernon</a:t>
            </a:r>
            <a:r>
              <a:rPr lang="en-US" b="1" dirty="0" smtClean="0"/>
              <a:t> &amp; McClure, 1987) </a:t>
            </a:r>
          </a:p>
        </p:txBody>
      </p:sp>
      <p:sp>
        <p:nvSpPr>
          <p:cNvPr id="16388" name="Rectangle 4"/>
          <p:cNvSpPr>
            <a:spLocks noChangeArrowheads="1"/>
          </p:cNvSpPr>
          <p:nvPr/>
        </p:nvSpPr>
        <p:spPr bwMode="auto">
          <a:xfrm>
            <a:off x="152400" y="457200"/>
            <a:ext cx="8763000" cy="685800"/>
          </a:xfrm>
          <a:prstGeom prst="rect">
            <a:avLst/>
          </a:prstGeom>
          <a:noFill/>
          <a:ln w="9525">
            <a:noFill/>
            <a:miter lim="800000"/>
            <a:headEnd/>
            <a:tailEnd/>
          </a:ln>
        </p:spPr>
        <p:txBody>
          <a:bodyPr/>
          <a:lstStyle/>
          <a:p>
            <a:pPr algn="ctr"/>
            <a:r>
              <a:rPr lang="en-US" sz="3200" dirty="0">
                <a:solidFill>
                  <a:srgbClr val="2178B5"/>
                </a:solidFill>
                <a:latin typeface="+mj-lt"/>
                <a:ea typeface="+mj-ea"/>
                <a:cs typeface="+mj-cs"/>
              </a:rPr>
              <a:t>Accuracy in VR Ready Reference?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Rutgers"/>
          <p:cNvPicPr>
            <a:picLocks noChangeAspect="1" noChangeArrowheads="1"/>
          </p:cNvPicPr>
          <p:nvPr/>
        </p:nvPicPr>
        <p:blipFill>
          <a:blip r:embed="rId3" cstate="print"/>
          <a:srcRect/>
          <a:stretch>
            <a:fillRect/>
          </a:stretch>
        </p:blipFill>
        <p:spPr bwMode="auto">
          <a:xfrm>
            <a:off x="5257800" y="6378575"/>
            <a:ext cx="3176587" cy="479425"/>
          </a:xfrm>
          <a:prstGeom prst="rect">
            <a:avLst/>
          </a:prstGeom>
          <a:ln>
            <a:noFill/>
          </a:ln>
          <a:effectLst>
            <a:softEdge rad="112500"/>
          </a:effectLst>
        </p:spPr>
      </p:pic>
      <p:sp>
        <p:nvSpPr>
          <p:cNvPr id="5" name="TextBox 4"/>
          <p:cNvSpPr txBox="1"/>
          <p:nvPr/>
        </p:nvSpPr>
        <p:spPr>
          <a:xfrm>
            <a:off x="1295400" y="152400"/>
            <a:ext cx="7543800" cy="629788"/>
          </a:xfrm>
          <a:prstGeom prst="rect">
            <a:avLst/>
          </a:prstGeom>
          <a:noFill/>
        </p:spPr>
        <p:txBody>
          <a:bodyPr wrap="square" rtlCol="0">
            <a:spAutoFit/>
          </a:bodyPr>
          <a:lstStyle/>
          <a:p>
            <a:r>
              <a:rPr lang="en-US" sz="3200" dirty="0" smtClean="0">
                <a:solidFill>
                  <a:srgbClr val="2178B5"/>
                </a:solidFill>
                <a:latin typeface="+mj-lt"/>
                <a:ea typeface="+mj-ea"/>
                <a:cs typeface="+mj-cs"/>
              </a:rPr>
              <a:t>Accuracy: 2004-2006 vs. 2010</a:t>
            </a:r>
            <a:endParaRPr lang="en-US" sz="3200" dirty="0">
              <a:solidFill>
                <a:srgbClr val="2178B5"/>
              </a:solidFill>
              <a:latin typeface="+mj-lt"/>
              <a:ea typeface="+mj-ea"/>
              <a:cs typeface="+mj-cs"/>
            </a:endParaRPr>
          </a:p>
        </p:txBody>
      </p:sp>
      <p:graphicFrame>
        <p:nvGraphicFramePr>
          <p:cNvPr id="6" name="Chart 5"/>
          <p:cNvGraphicFramePr>
            <a:graphicFrameLocks noGrp="1"/>
          </p:cNvGraphicFramePr>
          <p:nvPr/>
        </p:nvGraphicFramePr>
        <p:xfrm>
          <a:off x="304800" y="228600"/>
          <a:ext cx="8670192" cy="628894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0" y="381000"/>
          <a:ext cx="8915400" cy="616448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15" descr="Rutgers"/>
          <p:cNvPicPr>
            <a:picLocks noChangeAspect="1" noChangeArrowheads="1"/>
          </p:cNvPicPr>
          <p:nvPr/>
        </p:nvPicPr>
        <p:blipFill>
          <a:blip r:embed="rId4" cstate="print"/>
          <a:srcRect/>
          <a:stretch>
            <a:fillRect/>
          </a:stretch>
        </p:blipFill>
        <p:spPr bwMode="auto">
          <a:xfrm>
            <a:off x="5257800" y="6378575"/>
            <a:ext cx="3176587" cy="479425"/>
          </a:xfrm>
          <a:prstGeom prst="rect">
            <a:avLst/>
          </a:prstGeom>
          <a:ln>
            <a:noFill/>
          </a:ln>
          <a:effectLst>
            <a:softEdge rad="112500"/>
          </a:effectLst>
        </p:spPr>
      </p:pic>
      <p:sp>
        <p:nvSpPr>
          <p:cNvPr id="4" name="TextBox 3"/>
          <p:cNvSpPr txBox="1"/>
          <p:nvPr/>
        </p:nvSpPr>
        <p:spPr>
          <a:xfrm>
            <a:off x="533400" y="152400"/>
            <a:ext cx="8077200" cy="683264"/>
          </a:xfrm>
          <a:prstGeom prst="rect">
            <a:avLst/>
          </a:prstGeom>
          <a:noFill/>
        </p:spPr>
        <p:txBody>
          <a:bodyPr wrap="square" rtlCol="0">
            <a:spAutoFit/>
          </a:bodyPr>
          <a:lstStyle/>
          <a:p>
            <a:pPr algn="ctr"/>
            <a:r>
              <a:rPr lang="en-US" sz="3200" dirty="0" smtClean="0">
                <a:solidFill>
                  <a:srgbClr val="2178B5"/>
                </a:solidFill>
              </a:rPr>
              <a:t>Accuracy: Correct 2004-2006 vs. 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304800" y="228600"/>
          <a:ext cx="8670192" cy="628894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15" descr="Rutgers"/>
          <p:cNvPicPr>
            <a:picLocks noChangeAspect="1" noChangeArrowheads="1"/>
          </p:cNvPicPr>
          <p:nvPr/>
        </p:nvPicPr>
        <p:blipFill>
          <a:blip r:embed="rId4" cstate="print"/>
          <a:srcRect/>
          <a:stretch>
            <a:fillRect/>
          </a:stretch>
        </p:blipFill>
        <p:spPr bwMode="auto">
          <a:xfrm>
            <a:off x="5257800" y="6378575"/>
            <a:ext cx="3176587" cy="479425"/>
          </a:xfrm>
          <a:prstGeom prst="rect">
            <a:avLst/>
          </a:prstGeom>
          <a:ln>
            <a:noFill/>
          </a:ln>
          <a:effectLst>
            <a:softEdge rad="112500"/>
          </a:effectLst>
        </p:spPr>
      </p:pic>
      <p:sp>
        <p:nvSpPr>
          <p:cNvPr id="6" name="TextBox 5"/>
          <p:cNvSpPr txBox="1"/>
          <p:nvPr/>
        </p:nvSpPr>
        <p:spPr>
          <a:xfrm>
            <a:off x="0" y="13411"/>
            <a:ext cx="8991600" cy="646331"/>
          </a:xfrm>
          <a:prstGeom prst="rect">
            <a:avLst/>
          </a:prstGeom>
          <a:noFill/>
        </p:spPr>
        <p:txBody>
          <a:bodyPr wrap="square" rtlCol="0">
            <a:spAutoFit/>
          </a:bodyPr>
          <a:lstStyle/>
          <a:p>
            <a:pPr algn="ctr"/>
            <a:r>
              <a:rPr lang="en-US" sz="3000" dirty="0" smtClean="0">
                <a:solidFill>
                  <a:srgbClr val="2178B5"/>
                </a:solidFill>
              </a:rPr>
              <a:t>Accuracy– Correct &amp; Incorrect: QP2 vs. QW 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Rutgers"/>
          <p:cNvPicPr>
            <a:picLocks noChangeAspect="1" noChangeArrowheads="1"/>
          </p:cNvPicPr>
          <p:nvPr/>
        </p:nvPicPr>
        <p:blipFill>
          <a:blip r:embed="rId3" cstate="print"/>
          <a:srcRect/>
          <a:stretch>
            <a:fillRect/>
          </a:stretch>
        </p:blipFill>
        <p:spPr bwMode="auto">
          <a:xfrm>
            <a:off x="5257800" y="6378575"/>
            <a:ext cx="3176587" cy="479425"/>
          </a:xfrm>
          <a:prstGeom prst="rect">
            <a:avLst/>
          </a:prstGeom>
          <a:ln>
            <a:noFill/>
          </a:ln>
          <a:effectLst>
            <a:softEdge rad="112500"/>
          </a:effectLst>
        </p:spPr>
      </p:pic>
      <p:sp>
        <p:nvSpPr>
          <p:cNvPr id="4" name="TextBox 3"/>
          <p:cNvSpPr txBox="1"/>
          <p:nvPr/>
        </p:nvSpPr>
        <p:spPr>
          <a:xfrm>
            <a:off x="228600" y="0"/>
            <a:ext cx="9144000" cy="1311128"/>
          </a:xfrm>
          <a:prstGeom prst="rect">
            <a:avLst/>
          </a:prstGeom>
          <a:noFill/>
        </p:spPr>
        <p:txBody>
          <a:bodyPr wrap="square" rtlCol="0">
            <a:spAutoFit/>
          </a:bodyPr>
          <a:lstStyle/>
          <a:p>
            <a:pPr algn="ctr"/>
            <a:r>
              <a:rPr lang="en-US" sz="3200" dirty="0" smtClean="0">
                <a:solidFill>
                  <a:srgbClr val="2178B5"/>
                </a:solidFill>
              </a:rPr>
              <a:t>Accuracy - Correct: QP 2 vs. </a:t>
            </a:r>
            <a:r>
              <a:rPr lang="en-US" sz="3200" dirty="0" err="1" smtClean="0">
                <a:solidFill>
                  <a:srgbClr val="2178B5"/>
                </a:solidFill>
              </a:rPr>
              <a:t>Qwidget</a:t>
            </a:r>
            <a:r>
              <a:rPr lang="en-US" sz="3200" dirty="0" smtClean="0">
                <a:solidFill>
                  <a:srgbClr val="2178B5"/>
                </a:solidFill>
              </a:rPr>
              <a:t> 2010</a:t>
            </a:r>
          </a:p>
          <a:p>
            <a:pPr algn="ctr"/>
            <a:endParaRPr lang="en-US" dirty="0"/>
          </a:p>
        </p:txBody>
      </p:sp>
      <p:graphicFrame>
        <p:nvGraphicFramePr>
          <p:cNvPr id="6" name="Chart 5"/>
          <p:cNvGraphicFramePr>
            <a:graphicFrameLocks noGrp="1"/>
          </p:cNvGraphicFramePr>
          <p:nvPr/>
        </p:nvGraphicFramePr>
        <p:xfrm>
          <a:off x="244928" y="285750"/>
          <a:ext cx="8654143" cy="6286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762000" y="762000"/>
          <a:ext cx="7878932"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2532" name="Rectangle 3"/>
          <p:cNvSpPr>
            <a:spLocks noGrp="1" noChangeArrowheads="1"/>
          </p:cNvSpPr>
          <p:nvPr>
            <p:ph type="title"/>
          </p:nvPr>
        </p:nvSpPr>
        <p:spPr>
          <a:xfrm>
            <a:off x="227013" y="0"/>
            <a:ext cx="8231187" cy="915988"/>
          </a:xfrm>
        </p:spPr>
        <p:txBody>
          <a:bodyPr>
            <a:noAutofit/>
          </a:bodyPr>
          <a:lstStyle/>
          <a:p>
            <a:pPr eaLnBrk="1" hangingPunct="1"/>
            <a:r>
              <a:rPr lang="en-US" sz="3000" dirty="0" smtClean="0"/>
              <a:t>Incorrect ready reference answers that don’t have to be…</a:t>
            </a:r>
          </a:p>
        </p:txBody>
      </p:sp>
      <p:sp>
        <p:nvSpPr>
          <p:cNvPr id="10" name="Line 10"/>
          <p:cNvSpPr>
            <a:spLocks noChangeShapeType="1"/>
          </p:cNvSpPr>
          <p:nvPr/>
        </p:nvSpPr>
        <p:spPr bwMode="auto">
          <a:xfrm>
            <a:off x="1524000" y="3048000"/>
            <a:ext cx="457200" cy="1143000"/>
          </a:xfrm>
          <a:prstGeom prst="line">
            <a:avLst/>
          </a:prstGeom>
          <a:noFill/>
          <a:ln w="76200">
            <a:solidFill>
              <a:schemeClr val="tx1"/>
            </a:solidFill>
            <a:round/>
            <a:headEnd/>
            <a:tailEnd type="triangle" w="med" len="med"/>
          </a:ln>
        </p:spPr>
        <p:txBody>
          <a:bodyPr anchor="ctr"/>
          <a:lstStyle/>
          <a:p>
            <a:endParaRPr lang="en-US"/>
          </a:p>
        </p:txBody>
      </p:sp>
      <p:sp>
        <p:nvSpPr>
          <p:cNvPr id="11" name="Line 11"/>
          <p:cNvSpPr>
            <a:spLocks noChangeShapeType="1"/>
          </p:cNvSpPr>
          <p:nvPr/>
        </p:nvSpPr>
        <p:spPr bwMode="auto">
          <a:xfrm flipH="1">
            <a:off x="2438400" y="3048000"/>
            <a:ext cx="457200" cy="1143000"/>
          </a:xfrm>
          <a:prstGeom prst="line">
            <a:avLst/>
          </a:prstGeom>
          <a:noFill/>
          <a:ln w="76200">
            <a:solidFill>
              <a:schemeClr val="tx1"/>
            </a:solidFill>
            <a:round/>
            <a:headEnd/>
            <a:tailEnd type="triangle" w="med" len="me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noAutofit/>
          </a:bodyPr>
          <a:lstStyle/>
          <a:p>
            <a:pPr algn="ctr"/>
            <a:r>
              <a:rPr lang="en-US" i="1" dirty="0" smtClean="0"/>
              <a:t> How much is the owner of Ed Hardy worth?</a:t>
            </a:r>
            <a:endParaRPr lang="en-US" i="1" dirty="0"/>
          </a:p>
        </p:txBody>
      </p:sp>
      <p:graphicFrame>
        <p:nvGraphicFramePr>
          <p:cNvPr id="4" name="Content Placeholder 3"/>
          <p:cNvGraphicFramePr>
            <a:graphicFrameLocks noGrp="1"/>
          </p:cNvGraphicFramePr>
          <p:nvPr>
            <p:ph idx="1"/>
          </p:nvPr>
        </p:nvGraphicFramePr>
        <p:xfrm>
          <a:off x="533400" y="1297979"/>
          <a:ext cx="8229600" cy="5114505"/>
        </p:xfrm>
        <a:graphic>
          <a:graphicData uri="http://schemas.openxmlformats.org/drawingml/2006/table">
            <a:tbl>
              <a:tblPr firstRow="1" bandRow="1">
                <a:tableStyleId>{2D5ABB26-0587-4C30-8999-92F81FD0307C}</a:tableStyleId>
              </a:tblPr>
              <a:tblGrid>
                <a:gridCol w="514350"/>
                <a:gridCol w="7715250"/>
              </a:tblGrid>
              <a:tr h="1403441">
                <a:tc>
                  <a:txBody>
                    <a:bodyPr/>
                    <a:lstStyle/>
                    <a:p>
                      <a:r>
                        <a:rPr lang="en-US" sz="3000" dirty="0" smtClean="0">
                          <a:latin typeface="+mj-lt"/>
                        </a:rPr>
                        <a:t>L</a:t>
                      </a:r>
                      <a:endParaRPr lang="en-US" sz="3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b="1" dirty="0">
                          <a:latin typeface="+mj-lt"/>
                          <a:ea typeface="Times New Roman"/>
                          <a:cs typeface="Times New Roman"/>
                        </a:rPr>
                        <a:t>{</a:t>
                      </a:r>
                      <a:r>
                        <a:rPr lang="en-US" sz="3000" dirty="0">
                          <a:solidFill>
                            <a:srgbClr val="000000"/>
                          </a:solidFill>
                          <a:latin typeface="+mj-lt"/>
                          <a:ea typeface="Times New Roman"/>
                          <a:cs typeface="Times New Roman"/>
                        </a:rPr>
                        <a:t>Welcome to </a:t>
                      </a:r>
                      <a:r>
                        <a:rPr lang="en-US" sz="3000" dirty="0" smtClean="0">
                          <a:solidFill>
                            <a:srgbClr val="000000"/>
                          </a:solidFill>
                          <a:latin typeface="+mj-lt"/>
                          <a:ea typeface="Times New Roman"/>
                          <a:cs typeface="Times New Roman"/>
                        </a:rPr>
                        <a:t>[chat</a:t>
                      </a:r>
                      <a:r>
                        <a:rPr lang="en-US" sz="3000" baseline="0" dirty="0" smtClean="0">
                          <a:solidFill>
                            <a:srgbClr val="000000"/>
                          </a:solidFill>
                          <a:latin typeface="+mj-lt"/>
                          <a:ea typeface="Times New Roman"/>
                          <a:cs typeface="Times New Roman"/>
                        </a:rPr>
                        <a:t> consortium]</a:t>
                      </a:r>
                      <a:r>
                        <a:rPr lang="en-US" sz="3000" dirty="0" smtClean="0">
                          <a:solidFill>
                            <a:srgbClr val="000000"/>
                          </a:solidFill>
                          <a:latin typeface="+mj-lt"/>
                          <a:ea typeface="Times New Roman"/>
                          <a:cs typeface="Times New Roman"/>
                        </a:rPr>
                        <a:t>, </a:t>
                      </a:r>
                      <a:r>
                        <a:rPr lang="en-US" sz="3000" dirty="0">
                          <a:solidFill>
                            <a:srgbClr val="000000"/>
                          </a:solidFill>
                          <a:latin typeface="+mj-lt"/>
                          <a:ea typeface="Times New Roman"/>
                          <a:cs typeface="Times New Roman"/>
                        </a:rPr>
                        <a:t>thank you for your question.  Let me read your question, I'll be back in a moment...</a:t>
                      </a:r>
                      <a:r>
                        <a:rPr lang="en-US" sz="3000" b="1" dirty="0">
                          <a:solidFill>
                            <a:srgbClr val="000000"/>
                          </a:solidFill>
                          <a:latin typeface="+mj-lt"/>
                          <a:ea typeface="Times New Roman"/>
                          <a:cs typeface="Times New Roman"/>
                        </a:rPr>
                        <a:t>}</a:t>
                      </a:r>
                      <a:endParaRPr lang="en-US" sz="30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535">
                <a:tc>
                  <a:txBody>
                    <a:bodyPr/>
                    <a:lstStyle/>
                    <a:p>
                      <a:r>
                        <a:rPr lang="en-US" sz="3000" dirty="0" smtClean="0">
                          <a:latin typeface="+mj-lt"/>
                        </a:rPr>
                        <a:t>U</a:t>
                      </a:r>
                      <a:endParaRPr lang="en-US" sz="3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dirty="0">
                          <a:solidFill>
                            <a:srgbClr val="000000"/>
                          </a:solidFill>
                          <a:latin typeface="+mj-lt"/>
                          <a:ea typeface="Times New Roman"/>
                          <a:cs typeface="Times New Roman"/>
                        </a:rPr>
                        <a:t>ok</a:t>
                      </a:r>
                      <a:endParaRPr lang="en-US" sz="30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2222">
                <a:tc>
                  <a:txBody>
                    <a:bodyPr/>
                    <a:lstStyle/>
                    <a:p>
                      <a:r>
                        <a:rPr lang="en-US" sz="3000" dirty="0" smtClean="0">
                          <a:latin typeface="+mj-lt"/>
                        </a:rPr>
                        <a:t>L</a:t>
                      </a:r>
                      <a:endParaRPr lang="en-US" sz="3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dirty="0">
                          <a:solidFill>
                            <a:srgbClr val="000000"/>
                          </a:solidFill>
                          <a:latin typeface="+mj-lt"/>
                          <a:ea typeface="Times New Roman"/>
                          <a:cs typeface="Times New Roman"/>
                        </a:rPr>
                        <a:t>http://en.wikipedia.org/wiki/Don_Ed_Hardy</a:t>
                      </a:r>
                      <a:endParaRPr lang="en-US" sz="30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535">
                <a:tc>
                  <a:txBody>
                    <a:bodyPr/>
                    <a:lstStyle/>
                    <a:p>
                      <a:r>
                        <a:rPr lang="en-US" sz="3000" dirty="0" smtClean="0">
                          <a:latin typeface="+mj-lt"/>
                        </a:rPr>
                        <a:t>U</a:t>
                      </a:r>
                      <a:endParaRPr lang="en-US" sz="3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dirty="0" err="1">
                          <a:solidFill>
                            <a:srgbClr val="000000"/>
                          </a:solidFill>
                          <a:latin typeface="+mj-lt"/>
                          <a:ea typeface="Times New Roman"/>
                          <a:cs typeface="Times New Roman"/>
                        </a:rPr>
                        <a:t>thats</a:t>
                      </a:r>
                      <a:r>
                        <a:rPr lang="en-US" sz="3000" dirty="0">
                          <a:solidFill>
                            <a:srgbClr val="000000"/>
                          </a:solidFill>
                          <a:latin typeface="+mj-lt"/>
                          <a:ea typeface="Times New Roman"/>
                          <a:cs typeface="Times New Roman"/>
                        </a:rPr>
                        <a:t> him</a:t>
                      </a:r>
                      <a:endParaRPr lang="en-US" sz="30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535">
                <a:tc>
                  <a:txBody>
                    <a:bodyPr/>
                    <a:lstStyle/>
                    <a:p>
                      <a:r>
                        <a:rPr lang="en-US" sz="3000" dirty="0" smtClean="0">
                          <a:latin typeface="+mj-lt"/>
                        </a:rPr>
                        <a:t>L</a:t>
                      </a:r>
                      <a:endParaRPr lang="en-US" sz="3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dirty="0" err="1">
                          <a:solidFill>
                            <a:srgbClr val="000000"/>
                          </a:solidFill>
                          <a:latin typeface="+mj-lt"/>
                          <a:ea typeface="Times New Roman"/>
                          <a:cs typeface="Times New Roman"/>
                        </a:rPr>
                        <a:t>ChatLibrarianEnded</a:t>
                      </a:r>
                      <a:r>
                        <a:rPr lang="en-US" sz="3000" dirty="0">
                          <a:solidFill>
                            <a:srgbClr val="000000"/>
                          </a:solidFill>
                          <a:latin typeface="+mj-lt"/>
                          <a:ea typeface="Times New Roman"/>
                          <a:cs typeface="Times New Roman"/>
                        </a:rPr>
                        <a:t>;.</a:t>
                      </a:r>
                      <a:endParaRPr lang="en-US" sz="3000" dirty="0">
                        <a:latin typeface="+mj-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srcRect/>
          <a:stretch>
            <a:fillRect/>
          </a:stretch>
        </p:blipFill>
        <p:spPr bwMode="auto">
          <a:xfrm>
            <a:off x="66166" y="378256"/>
            <a:ext cx="9001634" cy="5717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690559"/>
          </a:xfrm>
        </p:spPr>
        <p:txBody>
          <a:bodyPr/>
          <a:lstStyle/>
          <a:p>
            <a:pPr algn="ctr"/>
            <a:r>
              <a:rPr lang="en-US" dirty="0" smtClean="0"/>
              <a:t>Upon Closer Look…</a:t>
            </a:r>
            <a:endParaRPr lang="en-US" dirty="0"/>
          </a:p>
        </p:txBody>
      </p:sp>
      <p:sp>
        <p:nvSpPr>
          <p:cNvPr id="3" name="Content Placeholder 2"/>
          <p:cNvSpPr>
            <a:spLocks noGrp="1"/>
          </p:cNvSpPr>
          <p:nvPr>
            <p:ph idx="1"/>
          </p:nvPr>
        </p:nvSpPr>
        <p:spPr>
          <a:xfrm>
            <a:off x="457200" y="1600200"/>
            <a:ext cx="8458200" cy="4525963"/>
          </a:xfrm>
        </p:spPr>
        <p:txBody>
          <a:bodyPr>
            <a:noAutofit/>
          </a:bodyPr>
          <a:lstStyle/>
          <a:p>
            <a:pPr>
              <a:buNone/>
            </a:pPr>
            <a:r>
              <a:rPr lang="en-US" dirty="0" smtClean="0"/>
              <a:t>In 2004, </a:t>
            </a:r>
            <a:r>
              <a:rPr lang="en-US" dirty="0" smtClean="0">
                <a:hlinkClick r:id="rId3" tooltip="Christian Audigier"/>
              </a:rPr>
              <a:t>Christian </a:t>
            </a:r>
            <a:r>
              <a:rPr lang="en-US" dirty="0" err="1" smtClean="0">
                <a:hlinkClick r:id="rId3" tooltip="Christian Audigier"/>
              </a:rPr>
              <a:t>Audigier</a:t>
            </a:r>
            <a:r>
              <a:rPr lang="en-US" dirty="0" smtClean="0"/>
              <a:t> licensed the rights to produce the </a:t>
            </a:r>
            <a:r>
              <a:rPr lang="en-US" dirty="0" smtClean="0">
                <a:hlinkClick r:id="rId4" tooltip="Ed Hardy (clothing line) (page does not exist)"/>
              </a:rPr>
              <a:t>Ed Hardy</a:t>
            </a:r>
            <a:r>
              <a:rPr lang="en-US" dirty="0" smtClean="0"/>
              <a:t> clothing line, which is based on Hardy's imagery. Prior to the Ed Hardy clothing line, </a:t>
            </a:r>
            <a:r>
              <a:rPr lang="en-US" dirty="0" err="1" smtClean="0"/>
              <a:t>Audigier</a:t>
            </a:r>
            <a:r>
              <a:rPr lang="en-US" dirty="0" smtClean="0"/>
              <a:t> was the Head Designer at </a:t>
            </a:r>
            <a:r>
              <a:rPr lang="en-US" dirty="0" smtClean="0">
                <a:hlinkClick r:id="rId5" tooltip="Von Dutch"/>
              </a:rPr>
              <a:t>Von Dutch</a:t>
            </a:r>
            <a:r>
              <a:rPr lang="en-US" dirty="0" smtClean="0"/>
              <a:t> Originals, which marketed the imagery of </a:t>
            </a:r>
            <a:r>
              <a:rPr lang="en-US" dirty="0" smtClean="0">
                <a:hlinkClick r:id="rId6" tooltip="Kenny Howard"/>
              </a:rPr>
              <a:t>Kenny Howard</a:t>
            </a:r>
            <a:r>
              <a:rPr lang="en-US" dirty="0" smtClean="0"/>
              <a:t>. </a:t>
            </a:r>
          </a:p>
          <a:p>
            <a:pPr>
              <a:buNone/>
            </a:pPr>
            <a:endParaRPr lang="en-US" baseline="30000" dirty="0" smtClean="0"/>
          </a:p>
          <a:p>
            <a:pPr>
              <a:lnSpc>
                <a:spcPct val="90000"/>
              </a:lnSpc>
              <a:buNone/>
            </a:pPr>
            <a:r>
              <a:rPr lang="en-US" dirty="0" smtClean="0"/>
              <a:t>BUT THE USER’S QUESTION REMAINS…</a:t>
            </a:r>
          </a:p>
          <a:p>
            <a:pPr>
              <a:lnSpc>
                <a:spcPct val="90000"/>
              </a:lnSpc>
              <a:buNone/>
            </a:pPr>
            <a:r>
              <a:rPr lang="en-US" dirty="0" smtClean="0"/>
              <a:t>	HOW MUCH is the </a:t>
            </a:r>
            <a:r>
              <a:rPr lang="en-US" u="sng" dirty="0" smtClean="0"/>
              <a:t>OWNER </a:t>
            </a:r>
            <a:r>
              <a:rPr lang="en-US" dirty="0" smtClean="0"/>
              <a:t>of Ed Hardy (the company) worth???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3" cstate="print"/>
          <a:srcRect/>
          <a:stretch>
            <a:fillRect/>
          </a:stretch>
        </p:blipFill>
        <p:spPr bwMode="auto">
          <a:xfrm>
            <a:off x="1066800" y="1524000"/>
            <a:ext cx="7029450" cy="3248025"/>
          </a:xfrm>
          <a:prstGeom prst="rect">
            <a:avLst/>
          </a:prstGeom>
          <a:noFill/>
          <a:ln w="9525">
            <a:noFill/>
            <a:miter lim="800000"/>
            <a:headEnd/>
            <a:tailEnd/>
          </a:ln>
        </p:spPr>
      </p:pic>
      <p:sp>
        <p:nvSpPr>
          <p:cNvPr id="8" name="Rectangle 2"/>
          <p:cNvSpPr>
            <a:spLocks noGrp="1" noChangeArrowheads="1"/>
          </p:cNvSpPr>
          <p:nvPr>
            <p:ph type="title"/>
          </p:nvPr>
        </p:nvSpPr>
        <p:spPr>
          <a:xfrm>
            <a:off x="381000" y="304800"/>
            <a:ext cx="8458200" cy="609600"/>
          </a:xfrm>
        </p:spPr>
        <p:txBody>
          <a:bodyPr>
            <a:normAutofit fontScale="90000"/>
          </a:bodyPr>
          <a:lstStyle/>
          <a:p>
            <a:pPr algn="ctr"/>
            <a:r>
              <a:rPr lang="en-US" dirty="0" smtClean="0"/>
              <a:t>This site answers how much but was </a:t>
            </a:r>
            <a:r>
              <a:rPr lang="en-US" dirty="0" smtClean="0">
                <a:solidFill>
                  <a:srgbClr val="800000"/>
                </a:solidFill>
              </a:rPr>
              <a:t>never sent</a:t>
            </a:r>
            <a:br>
              <a:rPr lang="en-US" dirty="0" smtClean="0">
                <a:solidFill>
                  <a:srgbClr val="800000"/>
                </a:solidFill>
              </a:rPr>
            </a:br>
            <a:r>
              <a:rPr lang="en-US" dirty="0" smtClean="0"/>
              <a:t>(</a:t>
            </a:r>
            <a:r>
              <a:rPr lang="en-US" dirty="0" err="1" smtClean="0"/>
              <a:t>Audigier</a:t>
            </a:r>
            <a:r>
              <a:rPr lang="en-US" dirty="0" smtClean="0"/>
              <a:t> is worth $250 million)</a:t>
            </a:r>
          </a:p>
        </p:txBody>
      </p:sp>
      <p:cxnSp>
        <p:nvCxnSpPr>
          <p:cNvPr id="11" name="Straight Arrow Connector 10"/>
          <p:cNvCxnSpPr/>
          <p:nvPr/>
        </p:nvCxnSpPr>
        <p:spPr>
          <a:xfrm rot="16200000" flipV="1">
            <a:off x="5486400" y="4800601"/>
            <a:ext cx="9906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5800" y="4953000"/>
            <a:ext cx="4953000" cy="683264"/>
          </a:xfrm>
          <a:prstGeom prst="rect">
            <a:avLst/>
          </a:prstGeom>
        </p:spPr>
        <p:txBody>
          <a:bodyPr wrap="square">
            <a:spAutoFit/>
          </a:bodyPr>
          <a:lstStyle/>
          <a:p>
            <a:r>
              <a:rPr lang="en-US" sz="1600" dirty="0" smtClean="0"/>
              <a:t>http://www.google.com/hostednews/afp/article/ALeqM5iucp70JBPjsYZe4SRPsLiJR9IQzA</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34977" y="147641"/>
            <a:ext cx="8023223" cy="995360"/>
          </a:xfrm>
        </p:spPr>
        <p:txBody>
          <a:bodyPr/>
          <a:lstStyle/>
          <a:p>
            <a:pPr algn="ctr"/>
            <a:r>
              <a:rPr lang="en-US" b="1" dirty="0" smtClean="0"/>
              <a:t>Longitudinal Comparison</a:t>
            </a:r>
          </a:p>
        </p:txBody>
      </p:sp>
      <p:sp>
        <p:nvSpPr>
          <p:cNvPr id="15363" name="Content Placeholder 2"/>
          <p:cNvSpPr>
            <a:spLocks noGrp="1"/>
          </p:cNvSpPr>
          <p:nvPr>
            <p:ph idx="1"/>
          </p:nvPr>
        </p:nvSpPr>
        <p:spPr>
          <a:xfrm>
            <a:off x="434977" y="1447801"/>
            <a:ext cx="5203823" cy="4691064"/>
          </a:xfrm>
        </p:spPr>
        <p:txBody>
          <a:bodyPr>
            <a:normAutofit/>
          </a:bodyPr>
          <a:lstStyle/>
          <a:p>
            <a:pPr>
              <a:buNone/>
            </a:pPr>
            <a:r>
              <a:rPr lang="en-US" b="1" dirty="0" smtClean="0"/>
              <a:t>Live Chat Transcripts 2004-2006 (QP1)</a:t>
            </a:r>
          </a:p>
          <a:p>
            <a:pPr lvl="1"/>
            <a:r>
              <a:rPr lang="en-US" sz="2000" dirty="0" smtClean="0"/>
              <a:t>8/2004 to 10/2006</a:t>
            </a:r>
          </a:p>
          <a:p>
            <a:pPr lvl="1"/>
            <a:r>
              <a:rPr lang="en-US" sz="2000" dirty="0" smtClean="0"/>
              <a:t>Total QuestionPoint &amp; 24/7 = 651,687</a:t>
            </a:r>
          </a:p>
          <a:p>
            <a:pPr lvl="1"/>
            <a:r>
              <a:rPr lang="en-US" sz="2000" dirty="0" smtClean="0"/>
              <a:t>850 randomly selected (550 QP &amp; 300 24/7)</a:t>
            </a:r>
          </a:p>
          <a:p>
            <a:pPr>
              <a:buNone/>
            </a:pPr>
            <a:r>
              <a:rPr lang="en-US" b="1" dirty="0" smtClean="0"/>
              <a:t>Live Chat &amp; Qwidget Transcripts 2010 (QP2 &amp; QW)</a:t>
            </a:r>
          </a:p>
          <a:p>
            <a:pPr lvl="1"/>
            <a:r>
              <a:rPr lang="en-US" sz="2000" dirty="0" smtClean="0"/>
              <a:t>6/2010 to 12/2010</a:t>
            </a:r>
          </a:p>
          <a:p>
            <a:pPr lvl="1"/>
            <a:r>
              <a:rPr lang="en-US" sz="2000" dirty="0" smtClean="0"/>
              <a:t>Total  QP2 &amp; QW = 296,797 </a:t>
            </a:r>
          </a:p>
          <a:p>
            <a:pPr lvl="1"/>
            <a:r>
              <a:rPr lang="en-US" sz="2000" dirty="0" smtClean="0"/>
              <a:t>560 randomly selected (350 QP2 &amp; 210 QW)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0"/>
            <a:ext cx="8023223" cy="995360"/>
          </a:xfrm>
        </p:spPr>
        <p:txBody>
          <a:bodyPr>
            <a:normAutofit/>
          </a:bodyPr>
          <a:lstStyle/>
          <a:p>
            <a:pPr algn="ctr" eaLnBrk="1" hangingPunct="1"/>
            <a:r>
              <a:rPr lang="en-US" dirty="0" smtClean="0"/>
              <a:t>A Simple Way to Increase Accuracy </a:t>
            </a:r>
            <a:br>
              <a:rPr lang="en-US" dirty="0" smtClean="0"/>
            </a:br>
            <a:endParaRPr lang="en-US" dirty="0" smtClean="0"/>
          </a:p>
        </p:txBody>
      </p:sp>
      <p:sp>
        <p:nvSpPr>
          <p:cNvPr id="29700" name="Rectangle 3"/>
          <p:cNvSpPr>
            <a:spLocks noGrp="1" noChangeArrowheads="1"/>
          </p:cNvSpPr>
          <p:nvPr>
            <p:ph sz="half" idx="1"/>
          </p:nvPr>
        </p:nvSpPr>
        <p:spPr>
          <a:xfrm>
            <a:off x="457200" y="1219200"/>
            <a:ext cx="7772400" cy="4876800"/>
          </a:xfrm>
        </p:spPr>
        <p:txBody>
          <a:bodyPr>
            <a:normAutofit/>
          </a:bodyPr>
          <a:lstStyle/>
          <a:p>
            <a:pPr>
              <a:buClr>
                <a:srgbClr val="2178B5"/>
              </a:buClr>
              <a:buFont typeface="Arial" pitchFamily="34" charset="0"/>
              <a:buChar char="•"/>
            </a:pPr>
            <a:r>
              <a:rPr lang="en-US" sz="2600" dirty="0" smtClean="0"/>
              <a:t>For 2004 –2006, accuracy would rise from </a:t>
            </a:r>
            <a:r>
              <a:rPr lang="en-US" sz="2600" b="1" dirty="0" smtClean="0">
                <a:solidFill>
                  <a:srgbClr val="800000"/>
                </a:solidFill>
              </a:rPr>
              <a:t>78% to 90% </a:t>
            </a:r>
            <a:r>
              <a:rPr lang="en-US" sz="2600" dirty="0" smtClean="0"/>
              <a:t>if VR librarians only… </a:t>
            </a:r>
          </a:p>
          <a:p>
            <a:pPr lvl="1">
              <a:buNone/>
            </a:pPr>
            <a:r>
              <a:rPr lang="en-US" sz="3000" dirty="0" smtClean="0"/>
              <a:t>-</a:t>
            </a:r>
            <a:r>
              <a:rPr lang="en-US" sz="2200" dirty="0" smtClean="0"/>
              <a:t>Answered </a:t>
            </a:r>
            <a:r>
              <a:rPr lang="en-US" sz="2200" b="1" dirty="0" smtClean="0">
                <a:solidFill>
                  <a:srgbClr val="C00000"/>
                </a:solidFill>
              </a:rPr>
              <a:t>specific question </a:t>
            </a:r>
            <a:r>
              <a:rPr lang="en-US" sz="2200" dirty="0" smtClean="0"/>
              <a:t>asked!</a:t>
            </a:r>
          </a:p>
          <a:p>
            <a:pPr lvl="1">
              <a:buNone/>
            </a:pPr>
            <a:endParaRPr lang="en-US" sz="2200" dirty="0" smtClean="0"/>
          </a:p>
          <a:p>
            <a:pPr>
              <a:buClr>
                <a:srgbClr val="2178B5"/>
              </a:buClr>
              <a:buFont typeface="Arial" pitchFamily="34" charset="0"/>
              <a:buChar char="•"/>
            </a:pPr>
            <a:r>
              <a:rPr lang="en-US" sz="2600" dirty="0" smtClean="0"/>
              <a:t>Seeking</a:t>
            </a:r>
            <a:r>
              <a:rPr lang="en-US" sz="2800" dirty="0" smtClean="0"/>
              <a:t> </a:t>
            </a:r>
            <a:r>
              <a:rPr lang="en-US" sz="2600" dirty="0" smtClean="0"/>
              <a:t>Synchronicity urged VRS librarians</a:t>
            </a:r>
          </a:p>
          <a:p>
            <a:pPr lvl="1" eaLnBrk="1" hangingPunct="1">
              <a:buNone/>
            </a:pPr>
            <a:r>
              <a:rPr lang="en-US" sz="2400" dirty="0" smtClean="0"/>
              <a:t>-</a:t>
            </a:r>
            <a:r>
              <a:rPr lang="en-US" sz="2200" dirty="0" smtClean="0">
                <a:solidFill>
                  <a:srgbClr val="990000"/>
                </a:solidFill>
              </a:rPr>
              <a:t>Before pushing</a:t>
            </a:r>
            <a:r>
              <a:rPr lang="en-US" sz="2200" dirty="0" smtClean="0"/>
              <a:t>  a general info page </a:t>
            </a:r>
            <a:r>
              <a:rPr lang="en-US" sz="2200" dirty="0" smtClean="0">
                <a:solidFill>
                  <a:srgbClr val="990000"/>
                </a:solidFill>
              </a:rPr>
              <a:t>make sure</a:t>
            </a:r>
            <a:r>
              <a:rPr lang="en-US" sz="2200" dirty="0" smtClean="0"/>
              <a:t> it has </a:t>
            </a:r>
            <a:r>
              <a:rPr lang="en-US" sz="2200" dirty="0" smtClean="0">
                <a:solidFill>
                  <a:srgbClr val="C00000"/>
                </a:solidFill>
              </a:rPr>
              <a:t>specific</a:t>
            </a:r>
            <a:r>
              <a:rPr lang="en-US" sz="2200" dirty="0" smtClean="0"/>
              <a:t> &amp; </a:t>
            </a:r>
            <a:r>
              <a:rPr lang="en-US" sz="2200" dirty="0" smtClean="0">
                <a:solidFill>
                  <a:srgbClr val="C00000"/>
                </a:solidFill>
              </a:rPr>
              <a:t>exact</a:t>
            </a:r>
            <a:r>
              <a:rPr lang="en-US" sz="2200" dirty="0" smtClean="0"/>
              <a:t> answer to user’s question!</a:t>
            </a:r>
          </a:p>
          <a:p>
            <a:pPr lvl="1" eaLnBrk="1" hangingPunct="1">
              <a:buNone/>
            </a:pPr>
            <a:endParaRPr lang="en-US" sz="2200" dirty="0" smtClean="0"/>
          </a:p>
          <a:p>
            <a:pPr>
              <a:buClr>
                <a:srgbClr val="2178B5"/>
              </a:buClr>
              <a:buFont typeface="Arial" pitchFamily="34" charset="0"/>
              <a:buChar char="•"/>
            </a:pPr>
            <a:r>
              <a:rPr lang="en-US" sz="2600" dirty="0" smtClean="0"/>
              <a:t>2010 sample included far fewer with this error  accuracy </a:t>
            </a:r>
            <a:r>
              <a:rPr lang="en-US" sz="2600" b="1" dirty="0" smtClean="0">
                <a:solidFill>
                  <a:schemeClr val="accent2">
                    <a:lumMod val="75000"/>
                  </a:schemeClr>
                </a:solidFill>
              </a:rPr>
              <a:t>90% </a:t>
            </a:r>
            <a:r>
              <a:rPr lang="en-US" sz="2600" dirty="0" smtClean="0"/>
              <a:t>(perhaps b/c of recommendation?)</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9" name="Picture 8" descr="IMLS, Rutgers, OCLC.jpg"/>
          <p:cNvPicPr>
            <a:picLocks noChangeAspect="1"/>
          </p:cNvPicPr>
          <p:nvPr/>
        </p:nvPicPr>
        <p:blipFill>
          <a:blip r:embed="rId3" cstate="print"/>
          <a:stretch>
            <a:fillRect/>
          </a:stretch>
        </p:blipFill>
        <p:spPr>
          <a:xfrm>
            <a:off x="5410200" y="6364224"/>
            <a:ext cx="3188208" cy="493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690559"/>
          </a:xfrm>
        </p:spPr>
        <p:txBody>
          <a:bodyPr/>
          <a:lstStyle/>
          <a:p>
            <a:pPr algn="ctr"/>
            <a:r>
              <a:rPr lang="en-US" dirty="0" smtClean="0"/>
              <a:t>Future Directions</a:t>
            </a:r>
            <a:endParaRPr lang="en-US" dirty="0"/>
          </a:p>
        </p:txBody>
      </p:sp>
      <p:sp>
        <p:nvSpPr>
          <p:cNvPr id="3" name="Content Placeholder 2"/>
          <p:cNvSpPr>
            <a:spLocks noGrp="1"/>
          </p:cNvSpPr>
          <p:nvPr>
            <p:ph idx="1"/>
          </p:nvPr>
        </p:nvSpPr>
        <p:spPr>
          <a:xfrm>
            <a:off x="434977" y="1633536"/>
            <a:ext cx="7702551" cy="4691064"/>
          </a:xfrm>
        </p:spPr>
        <p:txBody>
          <a:bodyPr/>
          <a:lstStyle/>
          <a:p>
            <a:pPr>
              <a:buNone/>
            </a:pPr>
            <a:r>
              <a:rPr lang="en-US" b="1" dirty="0" smtClean="0"/>
              <a:t>Cyber Synergy: Seeking Sustainability through Collaboration between Virtual Reference and Social Q&amp;A Sites</a:t>
            </a:r>
          </a:p>
          <a:p>
            <a:r>
              <a:rPr lang="en-US" b="1" dirty="0" smtClean="0"/>
              <a:t>New grant - amount of $250,000 for ’11-’13</a:t>
            </a:r>
          </a:p>
          <a:p>
            <a:r>
              <a:rPr lang="en-US" b="1" dirty="0" smtClean="0"/>
              <a:t>Funded by IMLS, OCLC, </a:t>
            </a:r>
            <a:r>
              <a:rPr lang="en-US" b="1" dirty="0"/>
              <a:t>&amp;</a:t>
            </a:r>
            <a:r>
              <a:rPr lang="en-US" b="1" dirty="0" smtClean="0"/>
              <a:t> Rutgers University</a:t>
            </a:r>
          </a:p>
          <a:p>
            <a:r>
              <a:rPr lang="en-US" b="1" dirty="0" smtClean="0"/>
              <a:t>Co-PIs Marie Radford (RU), Lynn </a:t>
            </a:r>
            <a:r>
              <a:rPr lang="en-US" b="1" dirty="0" err="1" smtClean="0"/>
              <a:t>Silipigni</a:t>
            </a:r>
            <a:r>
              <a:rPr lang="en-US" b="1" dirty="0" smtClean="0"/>
              <a:t> </a:t>
            </a:r>
            <a:r>
              <a:rPr lang="en-US" b="1" dirty="0" err="1" smtClean="0"/>
              <a:t>Connaway</a:t>
            </a:r>
            <a:r>
              <a:rPr lang="en-US" b="1" dirty="0" smtClean="0"/>
              <a:t> (OCLC), &amp; </a:t>
            </a:r>
            <a:r>
              <a:rPr lang="en-US" b="1" dirty="0" err="1" smtClean="0"/>
              <a:t>Chirag</a:t>
            </a:r>
            <a:r>
              <a:rPr lang="en-US" b="1" dirty="0" smtClean="0"/>
              <a:t> Shah (RU)</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0"/>
            <a:ext cx="8023223" cy="533400"/>
          </a:xfrm>
        </p:spPr>
        <p:txBody>
          <a:bodyPr/>
          <a:lstStyle/>
          <a:p>
            <a:pPr algn="ctr" eaLnBrk="1" hangingPunct="1"/>
            <a:r>
              <a:rPr lang="en-US" dirty="0" smtClean="0"/>
              <a:t>Cited References</a:t>
            </a:r>
          </a:p>
        </p:txBody>
      </p:sp>
      <p:sp>
        <p:nvSpPr>
          <p:cNvPr id="30724" name="Rectangle 3"/>
          <p:cNvSpPr>
            <a:spLocks noGrp="1" noChangeArrowheads="1"/>
          </p:cNvSpPr>
          <p:nvPr>
            <p:ph type="body" idx="1"/>
          </p:nvPr>
        </p:nvSpPr>
        <p:spPr>
          <a:xfrm>
            <a:off x="304800" y="304800"/>
            <a:ext cx="8688387" cy="5106987"/>
          </a:xfrm>
        </p:spPr>
        <p:txBody>
          <a:bodyPr>
            <a:noAutofit/>
          </a:bodyPr>
          <a:lstStyle/>
          <a:p>
            <a:pPr eaLnBrk="1" hangingPunct="1">
              <a:buFont typeface="Wingdings" pitchFamily="2" charset="2"/>
              <a:buNone/>
            </a:pPr>
            <a:endParaRPr lang="en-US" sz="1900" dirty="0" smtClean="0"/>
          </a:p>
          <a:p>
            <a:pPr eaLnBrk="1" hangingPunct="1">
              <a:buFont typeface="Wingdings" pitchFamily="2" charset="2"/>
              <a:buNone/>
            </a:pPr>
            <a:r>
              <a:rPr lang="en-US" sz="1900" b="1" dirty="0" smtClean="0"/>
              <a:t>Arnold , J., &amp; Kaske, N. K. (2005). Evaluating the quality of a chat service. </a:t>
            </a:r>
            <a:r>
              <a:rPr lang="en-US" sz="1900" b="1" i="1" dirty="0" smtClean="0"/>
              <a:t>portal: Libraries and the Academy</a:t>
            </a:r>
            <a:r>
              <a:rPr lang="en-US" sz="1900" b="1" dirty="0" smtClean="0"/>
              <a:t>, </a:t>
            </a:r>
            <a:r>
              <a:rPr lang="en-US" sz="1900" b="1" i="1" dirty="0" smtClean="0"/>
              <a:t>5</a:t>
            </a:r>
            <a:r>
              <a:rPr lang="en-US" sz="1900" b="1" dirty="0" smtClean="0"/>
              <a:t>(2), 177-193.</a:t>
            </a:r>
          </a:p>
          <a:p>
            <a:pPr>
              <a:buNone/>
            </a:pPr>
            <a:r>
              <a:rPr lang="en-US" sz="1900" b="1" dirty="0" smtClean="0"/>
              <a:t>Connaway, L. S. &amp; Radford, M. L. (2011). </a:t>
            </a:r>
            <a:r>
              <a:rPr lang="en-US" sz="1900" b="1" i="1" dirty="0" smtClean="0"/>
              <a:t>Seeking Synchronicity: Revelations and Recommendations for Virtual Reference.</a:t>
            </a:r>
            <a:r>
              <a:rPr lang="en-US" sz="1900" b="1" dirty="0" smtClean="0"/>
              <a:t> Dublin, OH: OCLC Research. Available: </a:t>
            </a:r>
            <a:r>
              <a:rPr lang="en-US" sz="1900" b="1" u="sng" dirty="0" smtClean="0">
                <a:hlinkClick r:id="rId3"/>
              </a:rPr>
              <a:t>http://www.oclc.org/reports/synchronicity/default.htm</a:t>
            </a:r>
            <a:r>
              <a:rPr lang="en-US" sz="1900" b="1" dirty="0" smtClean="0"/>
              <a:t> and in print.</a:t>
            </a:r>
            <a:endParaRPr lang="en-US" sz="1900" dirty="0" smtClean="0"/>
          </a:p>
          <a:p>
            <a:pPr>
              <a:buNone/>
            </a:pPr>
            <a:r>
              <a:rPr lang="en-US" sz="1900" b="1" dirty="0" err="1" smtClean="0"/>
              <a:t>Hernon</a:t>
            </a:r>
            <a:r>
              <a:rPr lang="en-US" sz="1900" b="1" dirty="0" smtClean="0"/>
              <a:t>, P., &amp; McClure C.R. (1987). Library reference service: An unrecognized crisis- a symposium. </a:t>
            </a:r>
            <a:r>
              <a:rPr lang="en-US" sz="1900" b="1" i="1" dirty="0" smtClean="0"/>
              <a:t>JAL, 13</a:t>
            </a:r>
            <a:r>
              <a:rPr lang="en-US" sz="1900" b="1" dirty="0" smtClean="0"/>
              <a:t>, 69-80.</a:t>
            </a:r>
          </a:p>
          <a:p>
            <a:pPr eaLnBrk="1" hangingPunct="1">
              <a:buFont typeface="Wingdings" pitchFamily="2" charset="2"/>
              <a:buNone/>
            </a:pPr>
            <a:r>
              <a:rPr lang="en-US" sz="1900" b="1" dirty="0" smtClean="0"/>
              <a:t>Janes, J. (2003). What is reference for?</a:t>
            </a:r>
            <a:r>
              <a:rPr lang="en-US" sz="1900" b="1" i="1" dirty="0" smtClean="0"/>
              <a:t> RSR, 31</a:t>
            </a:r>
            <a:r>
              <a:rPr lang="en-US" sz="1900" b="1" dirty="0" smtClean="0"/>
              <a:t>(1), 24.</a:t>
            </a:r>
          </a:p>
          <a:p>
            <a:pPr eaLnBrk="1" hangingPunct="1">
              <a:buFont typeface="Wingdings" pitchFamily="2" charset="2"/>
              <a:buNone/>
            </a:pPr>
            <a:r>
              <a:rPr lang="en-US" sz="1900" b="1" dirty="0" smtClean="0"/>
              <a:t>Katz, W. A. (1997). </a:t>
            </a:r>
            <a:r>
              <a:rPr lang="en-US" sz="1900" b="1" i="1" dirty="0" smtClean="0"/>
              <a:t>Introduction to reference work.</a:t>
            </a:r>
            <a:r>
              <a:rPr lang="en-US" sz="1900" b="1" dirty="0" smtClean="0"/>
              <a:t> (7</a:t>
            </a:r>
            <a:r>
              <a:rPr lang="en-US" sz="1900" b="1" baseline="30000" dirty="0" smtClean="0"/>
              <a:t>th</a:t>
            </a:r>
            <a:r>
              <a:rPr lang="en-US" sz="1900" b="1" dirty="0" smtClean="0"/>
              <a:t> </a:t>
            </a:r>
            <a:r>
              <a:rPr lang="en-US" sz="1900" b="1" i="1" dirty="0" smtClean="0"/>
              <a:t>ed</a:t>
            </a:r>
            <a:r>
              <a:rPr lang="en-US" sz="1900" b="1" dirty="0" smtClean="0"/>
              <a:t>.). New York: McGraw-Hill. </a:t>
            </a:r>
          </a:p>
          <a:p>
            <a:pPr>
              <a:buNone/>
            </a:pPr>
            <a:r>
              <a:rPr lang="en-US" sz="1900" b="1" dirty="0"/>
              <a:t>Radford, M. L. (2005). </a:t>
            </a:r>
            <a:r>
              <a:rPr lang="en-US" sz="1900" b="1" i="1" dirty="0"/>
              <a:t>Virtual dialogs: Relational communication in chat reference encounters.</a:t>
            </a:r>
            <a:r>
              <a:rPr lang="en-US" sz="1900" b="1" dirty="0"/>
              <a:t> Online proceedings of the International Communication Association 55</a:t>
            </a:r>
            <a:r>
              <a:rPr lang="en-US" sz="1900" b="1" baseline="30000" dirty="0"/>
              <a:t>th</a:t>
            </a:r>
            <a:r>
              <a:rPr lang="en-US" sz="1900" b="1" dirty="0"/>
              <a:t> Annual Conference. NY, NY, May 26-30, 2005. </a:t>
            </a:r>
            <a:endParaRPr lang="en-US" sz="1900" b="1" dirty="0" smtClean="0"/>
          </a:p>
          <a:p>
            <a:pPr eaLnBrk="1" hangingPunct="1">
              <a:buFont typeface="Wingdings" pitchFamily="2" charset="2"/>
              <a:buNone/>
            </a:pPr>
            <a:r>
              <a:rPr lang="en-US" sz="1900" b="1" dirty="0" smtClean="0"/>
              <a:t>Ross, C.S., Nilsen, K., &amp; Radford, M. L. (2009). </a:t>
            </a:r>
            <a:r>
              <a:rPr lang="en-US" sz="1900" b="1" i="1" dirty="0" smtClean="0"/>
              <a:t>Conducting the reference interview: A how-to-do-it manual for librarians. (2</a:t>
            </a:r>
            <a:r>
              <a:rPr lang="en-US" sz="1900" b="1" i="1" baseline="30000" dirty="0" smtClean="0"/>
              <a:t>nd</a:t>
            </a:r>
            <a:r>
              <a:rPr lang="en-US" sz="1900" b="1" i="1" dirty="0" smtClean="0"/>
              <a:t> ed.) </a:t>
            </a:r>
            <a:r>
              <a:rPr lang="en-US" sz="1900" b="1" dirty="0" smtClean="0"/>
              <a:t>NY: Neal-Schumann.</a:t>
            </a:r>
          </a:p>
          <a:p>
            <a:pPr eaLnBrk="1" hangingPunct="1"/>
            <a:endParaRPr lang="en-US" sz="19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34977" y="147641"/>
            <a:ext cx="8023223" cy="690559"/>
          </a:xfrm>
        </p:spPr>
        <p:txBody>
          <a:bodyPr/>
          <a:lstStyle/>
          <a:p>
            <a:pPr algn="ctr" eaLnBrk="1" hangingPunct="1"/>
            <a:r>
              <a:rPr lang="en-US" dirty="0" smtClean="0"/>
              <a:t>End Notes</a:t>
            </a:r>
          </a:p>
        </p:txBody>
      </p:sp>
      <p:sp>
        <p:nvSpPr>
          <p:cNvPr id="31748" name="Rectangle 3"/>
          <p:cNvSpPr>
            <a:spLocks noGrp="1" noChangeArrowheads="1"/>
          </p:cNvSpPr>
          <p:nvPr>
            <p:ph type="body" idx="1"/>
          </p:nvPr>
        </p:nvSpPr>
        <p:spPr>
          <a:xfrm>
            <a:off x="152400" y="838200"/>
            <a:ext cx="8763000" cy="5257800"/>
          </a:xfrm>
        </p:spPr>
        <p:txBody>
          <a:bodyPr>
            <a:normAutofit/>
          </a:bodyPr>
          <a:lstStyle/>
          <a:p>
            <a:pPr marL="609600" indent="-609600">
              <a:lnSpc>
                <a:spcPct val="90000"/>
              </a:lnSpc>
              <a:buSzPct val="120000"/>
            </a:pPr>
            <a:r>
              <a:rPr lang="en-US" sz="2000" b="1" dirty="0" smtClean="0"/>
              <a:t>This is one outcome from the project </a:t>
            </a:r>
            <a:r>
              <a:rPr lang="en-US" sz="2000" b="1" i="1" dirty="0" smtClean="0"/>
              <a:t>Seeking Synchronicity: Evaluating Virtual Reference Services from User, Non-User, &amp; Librarian Perspectives, </a:t>
            </a:r>
            <a:r>
              <a:rPr lang="en-US" sz="2000" b="1" dirty="0" smtClean="0"/>
              <a:t>Marie L. Radford &amp; Lynn Silipigni Connaway, Co-Principal Investigators, &amp; </a:t>
            </a:r>
            <a:r>
              <a:rPr lang="en-US" sz="2000" b="1" i="1" dirty="0" smtClean="0"/>
              <a:t>Cyber Synergy:</a:t>
            </a:r>
            <a:r>
              <a:rPr lang="en-US" sz="2000" b="1" dirty="0" smtClean="0"/>
              <a:t> </a:t>
            </a:r>
            <a:r>
              <a:rPr lang="en-US" sz="2000" b="1" i="1" dirty="0" smtClean="0"/>
              <a:t>Seeking Sustainability through Collaboration between Virtual Reference and Social Q&amp;A Sites, </a:t>
            </a:r>
            <a:r>
              <a:rPr lang="en-US" sz="2000" b="1" dirty="0" smtClean="0"/>
              <a:t>Marie L. Radford, Lynn </a:t>
            </a:r>
            <a:r>
              <a:rPr lang="en-US" sz="2000" b="1" dirty="0" err="1" smtClean="0"/>
              <a:t>Silipigni</a:t>
            </a:r>
            <a:r>
              <a:rPr lang="en-US" sz="2000" b="1" dirty="0" smtClean="0"/>
              <a:t> </a:t>
            </a:r>
            <a:r>
              <a:rPr lang="en-US" sz="2000" b="1" dirty="0" err="1" smtClean="0"/>
              <a:t>Connaway</a:t>
            </a:r>
            <a:r>
              <a:rPr lang="en-US" sz="2000" b="1" dirty="0" smtClean="0"/>
              <a:t>, &amp; </a:t>
            </a:r>
            <a:r>
              <a:rPr lang="en-US" sz="2000" b="1" dirty="0" err="1" smtClean="0"/>
              <a:t>Chirag</a:t>
            </a:r>
            <a:r>
              <a:rPr lang="en-US" sz="2000" b="1" dirty="0" smtClean="0"/>
              <a:t> Shah</a:t>
            </a:r>
            <a:r>
              <a:rPr lang="en-US" sz="2000" b="1" i="1" dirty="0" smtClean="0"/>
              <a:t>.</a:t>
            </a:r>
          </a:p>
          <a:p>
            <a:pPr marL="609600" indent="-609600" eaLnBrk="1" hangingPunct="1">
              <a:lnSpc>
                <a:spcPct val="90000"/>
              </a:lnSpc>
              <a:buSzPct val="120000"/>
              <a:buFont typeface="Wingdings" pitchFamily="2" charset="2"/>
              <a:buNone/>
            </a:pPr>
            <a:endParaRPr lang="en-US" sz="2000" b="1" dirty="0" smtClean="0"/>
          </a:p>
          <a:p>
            <a:pPr marL="609600" indent="-609600" eaLnBrk="1" hangingPunct="1">
              <a:lnSpc>
                <a:spcPct val="90000"/>
              </a:lnSpc>
              <a:buSzPct val="120000"/>
            </a:pPr>
            <a:r>
              <a:rPr lang="en-US" sz="2000" b="1" dirty="0" smtClean="0"/>
              <a:t>Funded by IMLS, Rutgers University, and OCLC, Inc.</a:t>
            </a:r>
          </a:p>
          <a:p>
            <a:pPr marL="609600" indent="-609600" eaLnBrk="1" hangingPunct="1">
              <a:lnSpc>
                <a:spcPct val="90000"/>
              </a:lnSpc>
              <a:buFont typeface="Times" pitchFamily="18" charset="0"/>
              <a:buChar char="•"/>
            </a:pPr>
            <a:endParaRPr lang="en-US" sz="2000" b="1" dirty="0" smtClean="0"/>
          </a:p>
          <a:p>
            <a:pPr marL="609600" indent="-609600">
              <a:lnSpc>
                <a:spcPct val="90000"/>
              </a:lnSpc>
              <a:buSzPct val="120000"/>
            </a:pPr>
            <a:r>
              <a:rPr lang="en-US" sz="2000" b="1" dirty="0" smtClean="0"/>
              <a:t>Special thanks to Erin Hood, Susan Wengler, Lisa </a:t>
            </a:r>
            <a:r>
              <a:rPr lang="en-US" sz="2000" b="1" dirty="0" err="1" smtClean="0"/>
              <a:t>DeLuca</a:t>
            </a:r>
            <a:r>
              <a:rPr lang="en-US" sz="2000" b="1" dirty="0" smtClean="0"/>
              <a:t>, Jaqueline Woolcott, Stephanie Mikitish, Alyssa Darden, Jocelyn DeAngelis, Patrick Confer, Timothy Dickey, David M. Dragos, Mary Anne Reilly, Susanna Sabolcsi-</a:t>
            </a:r>
            <a:r>
              <a:rPr lang="en-US" sz="2000" b="1" dirty="0" err="1" smtClean="0"/>
              <a:t>Boros</a:t>
            </a:r>
            <a:r>
              <a:rPr lang="en-US" sz="2000" b="1" dirty="0" smtClean="0"/>
              <a:t>, Julie Strange, &amp; Janet Torsney.</a:t>
            </a:r>
          </a:p>
          <a:p>
            <a:pPr marL="609600" indent="-609600" eaLnBrk="1" hangingPunct="1">
              <a:lnSpc>
                <a:spcPct val="90000"/>
              </a:lnSpc>
              <a:buSzPct val="120000"/>
            </a:pPr>
            <a:endParaRPr lang="en-US" sz="2000" b="1" dirty="0" smtClean="0"/>
          </a:p>
          <a:p>
            <a:pPr marL="609600" indent="-609600">
              <a:lnSpc>
                <a:spcPct val="90000"/>
              </a:lnSpc>
              <a:buSzPct val="120000"/>
            </a:pPr>
            <a:r>
              <a:rPr lang="en-US" sz="2000" b="1" dirty="0" smtClean="0"/>
              <a:t>These slides will be available at project websites: </a:t>
            </a:r>
            <a:r>
              <a:rPr lang="en-US" sz="2000" b="1" dirty="0" smtClean="0">
                <a:hlinkClick r:id="rId3"/>
              </a:rPr>
              <a:t>http://www.oclc.org/research/activities/synchronicity/default.htm</a:t>
            </a:r>
            <a:endParaRPr lang="en-US" sz="2000" b="1" dirty="0" smtClean="0"/>
          </a:p>
          <a:p>
            <a:pPr marL="609600" indent="-609600">
              <a:lnSpc>
                <a:spcPct val="90000"/>
              </a:lnSpc>
              <a:buSzPct val="120000"/>
              <a:buNone/>
            </a:pPr>
            <a:r>
              <a:rPr lang="en-US" sz="2000" b="1" dirty="0" smtClean="0">
                <a:hlinkClick r:id="rId4"/>
              </a:rPr>
              <a:t>        http://www.oclc.org/research/activities/synergy/default.htm</a:t>
            </a:r>
            <a:endParaRPr lang="en-US" sz="2000" b="1" dirty="0" smtClean="0">
              <a:hlinkClick r:id="rId3"/>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67663"/>
            <a:ext cx="8229600" cy="6009337"/>
          </a:xfrm>
          <a:prstGeom prst="rect">
            <a:avLst/>
          </a:prstGeom>
          <a:noFill/>
        </p:spPr>
        <p:txBody>
          <a:bodyPr wrap="square" rtlCol="0">
            <a:spAutoFit/>
          </a:bodyPr>
          <a:lstStyle/>
          <a:p>
            <a:r>
              <a:rPr lang="en-US" sz="1900" dirty="0" smtClean="0"/>
              <a:t>Slide 4-</a:t>
            </a:r>
            <a:r>
              <a:rPr lang="en-US" sz="1900" dirty="0" smtClean="0">
                <a:hlinkClick r:id="rId3"/>
              </a:rPr>
              <a:t>http://www.internetblog.org.uk/post/574/574/</a:t>
            </a:r>
            <a:endParaRPr lang="en-US" sz="1900" dirty="0" smtClean="0"/>
          </a:p>
          <a:p>
            <a:r>
              <a:rPr lang="en-US" sz="1900" dirty="0" smtClean="0"/>
              <a:t>Slide 6-</a:t>
            </a:r>
            <a:r>
              <a:rPr lang="en-US" sz="1900" dirty="0" smtClean="0">
                <a:hlinkClick r:id="rId4"/>
              </a:rPr>
              <a:t>http://debrawarren.com/lessons-from-your-english-teacher-about-social-media-marketing</a:t>
            </a:r>
            <a:endParaRPr lang="en-US" sz="1900" dirty="0" smtClean="0"/>
          </a:p>
          <a:p>
            <a:r>
              <a:rPr lang="en-US" sz="1900" dirty="0" smtClean="0"/>
              <a:t>Slide 10-</a:t>
            </a:r>
            <a:r>
              <a:rPr lang="en-US" sz="1900" dirty="0" smtClean="0">
                <a:hlinkClick r:id="rId5"/>
              </a:rPr>
              <a:t>http://www.lifecoach1000.com/Youth.html</a:t>
            </a:r>
            <a:endParaRPr lang="en-US" sz="1900" dirty="0" smtClean="0"/>
          </a:p>
          <a:p>
            <a:r>
              <a:rPr lang="en-US" sz="1900" dirty="0" smtClean="0"/>
              <a:t>Slide 20-</a:t>
            </a:r>
            <a:r>
              <a:rPr lang="en-US" sz="1900" dirty="0" smtClean="0">
                <a:hlinkClick r:id="rId6"/>
              </a:rPr>
              <a:t>http://triquatrotritecale.hungrypeasant.com/index.php/2010/07/20/its-too-accurate-more-undocumented-uses-of-nextstages-evolution-technology/</a:t>
            </a:r>
            <a:endParaRPr lang="en-US" sz="1900" dirty="0" smtClean="0"/>
          </a:p>
          <a:p>
            <a:r>
              <a:rPr lang="en-US" sz="1900" dirty="0" smtClean="0"/>
              <a:t>Slide 26 </a:t>
            </a:r>
            <a:r>
              <a:rPr lang="en-US" sz="1850" dirty="0" smtClean="0">
                <a:hlinkClick r:id="rId7"/>
              </a:rPr>
              <a:t>http://media.photobucket.com/image/ed+hardy+logo+/hoppshop/Ed%20Hardy%201/Bulldog-LOGO.jpg</a:t>
            </a:r>
            <a:endParaRPr lang="en-US" sz="1850" dirty="0" smtClean="0"/>
          </a:p>
          <a:p>
            <a:r>
              <a:rPr lang="en-US" sz="1900" dirty="0" smtClean="0"/>
              <a:t>Slide 30-</a:t>
            </a:r>
            <a:r>
              <a:rPr lang="en-US" sz="1900" dirty="0" smtClean="0">
                <a:hlinkClick r:id="rId8"/>
              </a:rPr>
              <a:t>http://bbapply.com/</a:t>
            </a:r>
            <a:endParaRPr lang="en-US" sz="1900" dirty="0" smtClean="0"/>
          </a:p>
          <a:p>
            <a:r>
              <a:rPr lang="en-US" sz="1900" dirty="0" smtClean="0"/>
              <a:t>Slide 31- (Shah)</a:t>
            </a:r>
            <a:r>
              <a:rPr lang="en-US" sz="1900" dirty="0" smtClean="0">
                <a:hlinkClick r:id="rId9"/>
              </a:rPr>
              <a:t>http://comminfo.rutgers.edu/~chirags/</a:t>
            </a:r>
            <a:endParaRPr lang="en-US" sz="1900" dirty="0" smtClean="0"/>
          </a:p>
          <a:p>
            <a:r>
              <a:rPr lang="en-US" sz="1900" dirty="0" smtClean="0"/>
              <a:t>(Radford)</a:t>
            </a:r>
            <a:r>
              <a:rPr lang="en-US" sz="1900" dirty="0" smtClean="0">
                <a:hlinkClick r:id="rId10"/>
              </a:rPr>
              <a:t>http://comminfo.rutgers.edu/~mradford/</a:t>
            </a:r>
            <a:endParaRPr lang="en-US" sz="1900" dirty="0" smtClean="0"/>
          </a:p>
        </p:txBody>
      </p:sp>
      <p:sp>
        <p:nvSpPr>
          <p:cNvPr id="3" name="TextBox 2"/>
          <p:cNvSpPr txBox="1"/>
          <p:nvPr/>
        </p:nvSpPr>
        <p:spPr>
          <a:xfrm>
            <a:off x="609600" y="0"/>
            <a:ext cx="7315200" cy="629788"/>
          </a:xfrm>
          <a:prstGeom prst="rect">
            <a:avLst/>
          </a:prstGeom>
          <a:noFill/>
        </p:spPr>
        <p:txBody>
          <a:bodyPr wrap="square" rtlCol="0">
            <a:spAutoFit/>
          </a:bodyPr>
          <a:lstStyle/>
          <a:p>
            <a:pPr algn="ctr"/>
            <a:r>
              <a:rPr lang="en-US" sz="3200" dirty="0" smtClean="0">
                <a:solidFill>
                  <a:srgbClr val="2178B5"/>
                </a:solidFill>
                <a:latin typeface="+mj-lt"/>
                <a:ea typeface="+mj-ea"/>
                <a:cs typeface="+mj-cs"/>
              </a:rPr>
              <a:t>Photo Credits</a:t>
            </a:r>
          </a:p>
        </p:txBody>
      </p:sp>
      <p:pic>
        <p:nvPicPr>
          <p:cNvPr id="4" name="Picture 3" descr="IMLS, Rutgers, OCLC.jpg"/>
          <p:cNvPicPr>
            <a:picLocks noChangeAspect="1"/>
          </p:cNvPicPr>
          <p:nvPr/>
        </p:nvPicPr>
        <p:blipFill>
          <a:blip r:embed="rId11" cstate="print"/>
          <a:stretch>
            <a:fillRect/>
          </a:stretch>
        </p:blipFill>
        <p:spPr>
          <a:xfrm>
            <a:off x="5334000" y="6364224"/>
            <a:ext cx="3188208" cy="493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pPr algn="ctr"/>
            <a:r>
              <a:rPr lang="en-US" b="1" dirty="0" smtClean="0"/>
              <a:t/>
            </a:r>
            <a:br>
              <a:rPr lang="en-US" b="1" dirty="0" smtClean="0"/>
            </a:br>
            <a:r>
              <a:rPr lang="en-US" dirty="0" smtClean="0"/>
              <a:t>  </a:t>
            </a:r>
            <a:r>
              <a:rPr lang="en-US" b="1" dirty="0" smtClean="0"/>
              <a:t>Types of VR Questions </a:t>
            </a:r>
            <a:endParaRPr lang="en-US" b="1" dirty="0"/>
          </a:p>
        </p:txBody>
      </p:sp>
      <p:sp>
        <p:nvSpPr>
          <p:cNvPr id="3" name="Content Placeholder 2"/>
          <p:cNvSpPr>
            <a:spLocks noGrp="1"/>
          </p:cNvSpPr>
          <p:nvPr>
            <p:ph idx="1"/>
          </p:nvPr>
        </p:nvSpPr>
        <p:spPr>
          <a:xfrm>
            <a:off x="1295400" y="1600200"/>
            <a:ext cx="4343400" cy="4525963"/>
          </a:xfrm>
        </p:spPr>
        <p:txBody>
          <a:bodyPr>
            <a:normAutofit/>
          </a:bodyPr>
          <a:lstStyle/>
          <a:p>
            <a:r>
              <a:rPr lang="en-US" b="1" dirty="0" smtClean="0"/>
              <a:t>Subject Search </a:t>
            </a:r>
          </a:p>
          <a:p>
            <a:r>
              <a:rPr lang="en-US" b="1" dirty="0" smtClean="0"/>
              <a:t>Ready Reference </a:t>
            </a:r>
          </a:p>
          <a:p>
            <a:r>
              <a:rPr lang="en-US" b="1" dirty="0" smtClean="0"/>
              <a:t>Procedural </a:t>
            </a:r>
          </a:p>
          <a:p>
            <a:r>
              <a:rPr lang="en-US" b="1" dirty="0" smtClean="0"/>
              <a:t>No Question </a:t>
            </a:r>
          </a:p>
          <a:p>
            <a:r>
              <a:rPr lang="en-US" b="1" dirty="0" smtClean="0"/>
              <a:t>Holdings </a:t>
            </a:r>
          </a:p>
          <a:p>
            <a:r>
              <a:rPr lang="en-US" b="1" dirty="0" smtClean="0"/>
              <a:t>Research</a:t>
            </a:r>
          </a:p>
          <a:p>
            <a:r>
              <a:rPr lang="en-US" b="1" dirty="0" smtClean="0"/>
              <a:t>Inappropriate</a:t>
            </a:r>
          </a:p>
          <a:p>
            <a:r>
              <a:rPr lang="en-US" b="1" dirty="0" smtClean="0"/>
              <a:t>Directional</a:t>
            </a:r>
          </a:p>
          <a:p>
            <a:r>
              <a:rPr lang="en-US" b="1" dirty="0" smtClean="0"/>
              <a:t>Reader’s Advisory </a:t>
            </a:r>
          </a:p>
          <a:p>
            <a:endParaRPr lang="en-US" dirty="0"/>
          </a:p>
        </p:txBody>
      </p:sp>
      <p:pic>
        <p:nvPicPr>
          <p:cNvPr id="6" name="Picture 5" descr="question.jpg"/>
          <p:cNvPicPr>
            <a:picLocks noChangeAspect="1"/>
          </p:cNvPicPr>
          <p:nvPr/>
        </p:nvPicPr>
        <p:blipFill>
          <a:blip r:embed="rId3" cstate="print"/>
          <a:stretch>
            <a:fillRect/>
          </a:stretch>
        </p:blipFill>
        <p:spPr>
          <a:xfrm>
            <a:off x="5334000" y="2118116"/>
            <a:ext cx="3155496" cy="28348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Autofit/>
          </a:bodyPr>
          <a:lstStyle/>
          <a:p>
            <a:pPr algn="ctr" eaLnBrk="1" hangingPunct="1"/>
            <a:r>
              <a:rPr lang="en-US" b="1" dirty="0" smtClean="0"/>
              <a:t>Subject Search Defined</a:t>
            </a:r>
            <a:br>
              <a:rPr lang="en-US" b="1" dirty="0" smtClean="0"/>
            </a:br>
            <a:r>
              <a:rPr lang="en-US" b="1" dirty="0" smtClean="0"/>
              <a:t> (aka Specific Search) </a:t>
            </a:r>
          </a:p>
        </p:txBody>
      </p:sp>
      <p:sp>
        <p:nvSpPr>
          <p:cNvPr id="15364" name="Rectangle 3"/>
          <p:cNvSpPr>
            <a:spLocks noGrp="1" noChangeArrowheads="1"/>
          </p:cNvSpPr>
          <p:nvPr>
            <p:ph sz="half" idx="1"/>
          </p:nvPr>
        </p:nvSpPr>
        <p:spPr>
          <a:xfrm>
            <a:off x="228600" y="1447800"/>
            <a:ext cx="5105400" cy="4876800"/>
          </a:xfrm>
        </p:spPr>
        <p:txBody>
          <a:bodyPr>
            <a:normAutofit fontScale="55000" lnSpcReduction="20000"/>
          </a:bodyPr>
          <a:lstStyle/>
          <a:p>
            <a:pPr marL="0" indent="0" eaLnBrk="1" hangingPunct="1">
              <a:buFont typeface="Wingdings" pitchFamily="2" charset="2"/>
              <a:buNone/>
              <a:defRPr/>
            </a:pPr>
            <a:r>
              <a:rPr lang="en-US" sz="4400" b="1" dirty="0" smtClean="0"/>
              <a:t>A search on a topic. “Almost always takes the form of giving the user a document, for example, a list of citations, a book, or a report” (Arnold &amp; </a:t>
            </a:r>
            <a:r>
              <a:rPr lang="en-US" sz="4400" b="1" dirty="0" err="1" smtClean="0"/>
              <a:t>Kaske</a:t>
            </a:r>
            <a:r>
              <a:rPr lang="en-US" sz="4400" b="1" dirty="0" smtClean="0"/>
              <a:t>, 2005).</a:t>
            </a:r>
          </a:p>
          <a:p>
            <a:pPr marL="0" indent="0" eaLnBrk="1" hangingPunct="1">
              <a:buFont typeface="Wingdings" pitchFamily="2" charset="2"/>
              <a:buNone/>
              <a:defRPr/>
            </a:pPr>
            <a:endParaRPr lang="en-US" sz="2200" b="1" dirty="0" smtClean="0"/>
          </a:p>
          <a:p>
            <a:pPr lvl="1" eaLnBrk="1" hangingPunct="1">
              <a:buFont typeface="Arial" pitchFamily="34" charset="0"/>
              <a:buChar char="•"/>
              <a:defRPr/>
            </a:pPr>
            <a:r>
              <a:rPr lang="en-US" sz="3600" dirty="0" smtClean="0"/>
              <a:t>can you help me find poems by Maya Angelou and criticism on them? (QP 1 – 230)</a:t>
            </a:r>
          </a:p>
          <a:p>
            <a:pPr lvl="1" eaLnBrk="1" hangingPunct="1">
              <a:buFont typeface="Arial" pitchFamily="34" charset="0"/>
              <a:buChar char="•"/>
              <a:defRPr/>
            </a:pPr>
            <a:r>
              <a:rPr lang="en-US" sz="3600" dirty="0" smtClean="0"/>
              <a:t>Where can i find information about ADHD? (QP2 – 005)</a:t>
            </a:r>
          </a:p>
          <a:p>
            <a:pPr lvl="1" eaLnBrk="1" hangingPunct="1">
              <a:buFont typeface="Arial" pitchFamily="34" charset="0"/>
              <a:buChar char="•"/>
              <a:defRPr/>
            </a:pPr>
            <a:r>
              <a:rPr lang="en-US" sz="3600" dirty="0" smtClean="0"/>
              <a:t>How was the labeling theory important in deinstitutionalization? (QW – 023)</a:t>
            </a:r>
          </a:p>
        </p:txBody>
      </p:sp>
      <p:pic>
        <p:nvPicPr>
          <p:cNvPr id="38915" name="Picture 3" descr="C:\Users\dardena\AppData\Local\Microsoft\Windows\Temporary Internet Files\Content.IE5\HUJRNM11\MP900444425[1].jpg"/>
          <p:cNvPicPr>
            <a:picLocks noChangeAspect="1" noChangeArrowheads="1"/>
          </p:cNvPicPr>
          <p:nvPr/>
        </p:nvPicPr>
        <p:blipFill>
          <a:blip r:embed="rId3" cstate="print"/>
          <a:srcRect/>
          <a:stretch>
            <a:fillRect/>
          </a:stretch>
        </p:blipFill>
        <p:spPr bwMode="auto">
          <a:xfrm>
            <a:off x="6067785" y="1905000"/>
            <a:ext cx="2339555" cy="3505200"/>
          </a:xfrm>
          <a:prstGeom prst="rect">
            <a:avLst/>
          </a:prstGeom>
          <a:noFill/>
        </p:spPr>
      </p:pic>
      <p:pic>
        <p:nvPicPr>
          <p:cNvPr id="12" name="Picture 11" descr="IMLS, Rutgers, OCLC.jpg"/>
          <p:cNvPicPr>
            <a:picLocks noChangeAspect="1"/>
          </p:cNvPicPr>
          <p:nvPr/>
        </p:nvPicPr>
        <p:blipFill>
          <a:blip r:embed="rId4" cstate="print"/>
          <a:stretch>
            <a:fillRect/>
          </a:stretch>
        </p:blipFill>
        <p:spPr>
          <a:xfrm>
            <a:off x="5410200" y="6364224"/>
            <a:ext cx="3188208" cy="493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o-what-where-how-when-why.jpg"/>
          <p:cNvPicPr>
            <a:picLocks noChangeAspect="1"/>
          </p:cNvPicPr>
          <p:nvPr/>
        </p:nvPicPr>
        <p:blipFill>
          <a:blip r:embed="rId3" cstate="print"/>
          <a:stretch>
            <a:fillRect/>
          </a:stretch>
        </p:blipFill>
        <p:spPr>
          <a:xfrm>
            <a:off x="6552552" y="3020439"/>
            <a:ext cx="2210447" cy="2999361"/>
          </a:xfrm>
          <a:prstGeom prst="rect">
            <a:avLst/>
          </a:prstGeom>
        </p:spPr>
      </p:pic>
      <p:sp>
        <p:nvSpPr>
          <p:cNvPr id="9219" name="Rectangle 2"/>
          <p:cNvSpPr>
            <a:spLocks noGrp="1" noChangeArrowheads="1"/>
          </p:cNvSpPr>
          <p:nvPr>
            <p:ph type="title"/>
          </p:nvPr>
        </p:nvSpPr>
        <p:spPr>
          <a:xfrm>
            <a:off x="434977" y="223840"/>
            <a:ext cx="8023223" cy="995360"/>
          </a:xfrm>
        </p:spPr>
        <p:txBody>
          <a:bodyPr>
            <a:normAutofit/>
          </a:bodyPr>
          <a:lstStyle/>
          <a:p>
            <a:pPr algn="ctr" eaLnBrk="1" hangingPunct="1"/>
            <a:r>
              <a:rPr lang="en-US" b="1" dirty="0" smtClean="0"/>
              <a:t>Ready Reference Defined</a:t>
            </a:r>
          </a:p>
        </p:txBody>
      </p:sp>
      <p:sp>
        <p:nvSpPr>
          <p:cNvPr id="9220" name="Rectangle 3"/>
          <p:cNvSpPr>
            <a:spLocks noGrp="1" noChangeArrowheads="1"/>
          </p:cNvSpPr>
          <p:nvPr>
            <p:ph type="body" idx="1"/>
          </p:nvPr>
        </p:nvSpPr>
        <p:spPr>
          <a:xfrm>
            <a:off x="457200" y="1371600"/>
            <a:ext cx="8458200" cy="4800600"/>
          </a:xfrm>
        </p:spPr>
        <p:txBody>
          <a:bodyPr>
            <a:noAutofit/>
          </a:bodyPr>
          <a:lstStyle/>
          <a:p>
            <a:pPr marL="0" indent="0" eaLnBrk="1" hangingPunct="1">
              <a:lnSpc>
                <a:spcPct val="90000"/>
              </a:lnSpc>
              <a:buNone/>
            </a:pPr>
            <a:r>
              <a:rPr lang="en-US" b="1" dirty="0" smtClean="0"/>
              <a:t>“These are the typical ready-reference or data queries that require only a single, usually uncomplicated, straightforward answer...Who? What? When? Why? Where?” </a:t>
            </a:r>
            <a:r>
              <a:rPr lang="en-US" b="1" dirty="0"/>
              <a:t> </a:t>
            </a:r>
            <a:r>
              <a:rPr lang="en-US" b="1" dirty="0" smtClean="0"/>
              <a:t>(Arnold &amp; Kaske, 2005).</a:t>
            </a:r>
          </a:p>
          <a:p>
            <a:pPr marL="0" indent="0" eaLnBrk="1" hangingPunct="1">
              <a:lnSpc>
                <a:spcPct val="90000"/>
              </a:lnSpc>
              <a:buNone/>
            </a:pPr>
            <a:endParaRPr lang="en-US" sz="2800" b="1" dirty="0" smtClean="0"/>
          </a:p>
          <a:p>
            <a:pPr lvl="1" eaLnBrk="1" hangingPunct="1">
              <a:lnSpc>
                <a:spcPct val="90000"/>
              </a:lnSpc>
              <a:buFont typeface="Arial" pitchFamily="34" charset="0"/>
              <a:buChar char="•"/>
            </a:pPr>
            <a:r>
              <a:rPr lang="en-US" sz="2000" dirty="0" smtClean="0"/>
              <a:t>Who was Bentonville, NC named after? </a:t>
            </a:r>
          </a:p>
          <a:p>
            <a:pPr lvl="1" eaLnBrk="1" hangingPunct="1">
              <a:lnSpc>
                <a:spcPct val="90000"/>
              </a:lnSpc>
              <a:buNone/>
            </a:pPr>
            <a:r>
              <a:rPr lang="en-US" sz="2000" dirty="0" smtClean="0"/>
              <a:t>	(QP1 – 147)</a:t>
            </a:r>
          </a:p>
          <a:p>
            <a:pPr lvl="1" eaLnBrk="1" hangingPunct="1">
              <a:lnSpc>
                <a:spcPct val="90000"/>
              </a:lnSpc>
              <a:buFont typeface="Arial" pitchFamily="34" charset="0"/>
              <a:buChar char="•"/>
            </a:pPr>
            <a:r>
              <a:rPr lang="en-US" sz="2000" dirty="0" smtClean="0"/>
              <a:t>How do i cite a political talk show in</a:t>
            </a:r>
          </a:p>
          <a:p>
            <a:pPr lvl="1" eaLnBrk="1" hangingPunct="1">
              <a:lnSpc>
                <a:spcPct val="90000"/>
              </a:lnSpc>
              <a:buNone/>
            </a:pPr>
            <a:r>
              <a:rPr lang="en-US" sz="2000" dirty="0" smtClean="0"/>
              <a:t>    MLA format? (QP2 – 013)</a:t>
            </a:r>
          </a:p>
          <a:p>
            <a:pPr lvl="1" eaLnBrk="1" hangingPunct="1">
              <a:lnSpc>
                <a:spcPct val="90000"/>
              </a:lnSpc>
              <a:buFont typeface="Arial" pitchFamily="34" charset="0"/>
              <a:buChar char="•"/>
            </a:pPr>
            <a:r>
              <a:rPr lang="en-US" sz="2000" dirty="0" smtClean="0"/>
              <a:t>who won the world cup game between </a:t>
            </a:r>
          </a:p>
          <a:p>
            <a:pPr lvl="1" eaLnBrk="1" hangingPunct="1">
              <a:lnSpc>
                <a:spcPct val="90000"/>
              </a:lnSpc>
              <a:buNone/>
            </a:pPr>
            <a:r>
              <a:rPr lang="en-US" sz="2000" dirty="0" smtClean="0"/>
              <a:t>    south </a:t>
            </a:r>
            <a:r>
              <a:rPr lang="en-US" sz="2000" dirty="0" err="1" smtClean="0"/>
              <a:t>africa</a:t>
            </a:r>
            <a:r>
              <a:rPr lang="en-US" sz="2000" dirty="0" smtClean="0"/>
              <a:t> and </a:t>
            </a:r>
            <a:r>
              <a:rPr lang="en-US" sz="2000" dirty="0" err="1" smtClean="0"/>
              <a:t>france</a:t>
            </a:r>
            <a:r>
              <a:rPr lang="en-US" sz="2000" dirty="0" smtClean="0"/>
              <a:t>? (QW – 024)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algn="ctr" eaLnBrk="1" hangingPunct="1"/>
            <a:r>
              <a:rPr lang="en-US" sz="3600" b="1" dirty="0" smtClean="0"/>
              <a:t>  </a:t>
            </a:r>
            <a:r>
              <a:rPr lang="en-US" b="1" dirty="0" smtClean="0"/>
              <a:t>Procedural Defined</a:t>
            </a:r>
          </a:p>
        </p:txBody>
      </p:sp>
      <p:sp>
        <p:nvSpPr>
          <p:cNvPr id="10244" name="Rectangle 3"/>
          <p:cNvSpPr>
            <a:spLocks noGrp="1" noChangeArrowheads="1"/>
          </p:cNvSpPr>
          <p:nvPr>
            <p:ph sz="half" idx="1"/>
          </p:nvPr>
        </p:nvSpPr>
        <p:spPr>
          <a:xfrm>
            <a:off x="457200" y="990600"/>
            <a:ext cx="4572000" cy="5181600"/>
          </a:xfrm>
        </p:spPr>
        <p:txBody>
          <a:bodyPr>
            <a:normAutofit fontScale="70000" lnSpcReduction="20000"/>
          </a:bodyPr>
          <a:lstStyle/>
          <a:p>
            <a:pPr marL="0" indent="0" eaLnBrk="1" hangingPunct="1">
              <a:buNone/>
            </a:pPr>
            <a:r>
              <a:rPr lang="en-US" sz="3400" b="1" dirty="0" smtClean="0"/>
              <a:t>“Questions pertaining to the policies or procedures within the library system” (Arnold &amp; </a:t>
            </a:r>
            <a:r>
              <a:rPr lang="en-US" sz="3400" b="1" dirty="0" err="1" smtClean="0"/>
              <a:t>Kaske</a:t>
            </a:r>
            <a:r>
              <a:rPr lang="en-US" sz="3400" b="1" dirty="0" smtClean="0"/>
              <a:t>, 2005).</a:t>
            </a:r>
          </a:p>
          <a:p>
            <a:pPr eaLnBrk="1" hangingPunct="1"/>
            <a:endParaRPr lang="en-US" sz="2900" b="1" dirty="0" smtClean="0"/>
          </a:p>
          <a:p>
            <a:pPr lvl="1" eaLnBrk="1" hangingPunct="1">
              <a:buFont typeface="Arial" pitchFamily="34" charset="0"/>
              <a:buChar char="•"/>
            </a:pPr>
            <a:r>
              <a:rPr lang="en-US" sz="3200" dirty="0" smtClean="0"/>
              <a:t>Can I get summer long term renewals online? How? (QP1 – 004)</a:t>
            </a:r>
          </a:p>
          <a:p>
            <a:pPr lvl="1" eaLnBrk="1" hangingPunct="1">
              <a:buFont typeface="Arial" pitchFamily="34" charset="0"/>
              <a:buChar char="•"/>
            </a:pPr>
            <a:endParaRPr lang="en-US" sz="3200" dirty="0" smtClean="0"/>
          </a:p>
          <a:p>
            <a:pPr lvl="1" eaLnBrk="1" hangingPunct="1">
              <a:buFont typeface="Arial" pitchFamily="34" charset="0"/>
              <a:buChar char="•"/>
            </a:pPr>
            <a:r>
              <a:rPr lang="en-US" sz="3200" dirty="0" smtClean="0"/>
              <a:t>need access logon info to lexis from </a:t>
            </a:r>
            <a:r>
              <a:rPr lang="en-US" sz="3200" dirty="0" err="1" smtClean="0"/>
              <a:t>scool</a:t>
            </a:r>
            <a:r>
              <a:rPr lang="en-US" sz="3200" dirty="0" smtClean="0"/>
              <a:t> library website (QP2 – 027)</a:t>
            </a:r>
          </a:p>
          <a:p>
            <a:pPr lvl="1" eaLnBrk="1" hangingPunct="1">
              <a:buFont typeface="Arial" pitchFamily="34" charset="0"/>
              <a:buChar char="•"/>
            </a:pPr>
            <a:endParaRPr lang="en-US" sz="3200" dirty="0" smtClean="0"/>
          </a:p>
          <a:p>
            <a:pPr lvl="1" eaLnBrk="1" hangingPunct="1">
              <a:buFont typeface="Arial" pitchFamily="34" charset="0"/>
              <a:buChar char="•"/>
            </a:pPr>
            <a:r>
              <a:rPr lang="en-US" sz="3200" dirty="0" smtClean="0"/>
              <a:t>what is the max for checkout on </a:t>
            </a:r>
            <a:r>
              <a:rPr lang="en-US" sz="3200" dirty="0" err="1" smtClean="0"/>
              <a:t>blu</a:t>
            </a:r>
            <a:r>
              <a:rPr lang="en-US" sz="3200" dirty="0" smtClean="0"/>
              <a:t> ray </a:t>
            </a:r>
            <a:r>
              <a:rPr lang="en-US" sz="3200" dirty="0" err="1" smtClean="0"/>
              <a:t>dvids</a:t>
            </a:r>
            <a:r>
              <a:rPr lang="en-US" sz="3200" dirty="0" smtClean="0"/>
              <a:t>? (QW – 033)</a:t>
            </a:r>
          </a:p>
        </p:txBody>
      </p:sp>
      <p:pic>
        <p:nvPicPr>
          <p:cNvPr id="36867" name="Picture 3" descr="C:\Users\dardena\AppData\Local\Microsoft\Windows\Temporary Internet Files\Content.IE5\I9N1BYRM\MC900442072[1].wmf"/>
          <p:cNvPicPr>
            <a:picLocks noGrp="1" noChangeAspect="1" noChangeArrowheads="1"/>
          </p:cNvPicPr>
          <p:nvPr>
            <p:ph sz="half" idx="2"/>
          </p:nvPr>
        </p:nvPicPr>
        <p:blipFill>
          <a:blip r:embed="rId3" cstate="print"/>
          <a:srcRect/>
          <a:stretch>
            <a:fillRect/>
          </a:stretch>
        </p:blipFill>
        <p:spPr bwMode="auto">
          <a:xfrm>
            <a:off x="5307012" y="1981200"/>
            <a:ext cx="3481614" cy="2485231"/>
          </a:xfrm>
          <a:prstGeom prst="rect">
            <a:avLst/>
          </a:prstGeom>
          <a:noFill/>
        </p:spPr>
      </p:pic>
      <p:pic>
        <p:nvPicPr>
          <p:cNvPr id="8" name="Picture 7" descr="IMLS, Rutgers, OCLC.jpg"/>
          <p:cNvPicPr>
            <a:picLocks noChangeAspect="1"/>
          </p:cNvPicPr>
          <p:nvPr/>
        </p:nvPicPr>
        <p:blipFill>
          <a:blip r:embed="rId4" cstate="print"/>
          <a:stretch>
            <a:fillRect/>
          </a:stretch>
        </p:blipFill>
        <p:spPr>
          <a:xfrm>
            <a:off x="5410200" y="6364224"/>
            <a:ext cx="3188208" cy="493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oclc\data\OCLCResearch\Dublin\Home\hoode\My Documents\My Pictures\Microsoft Clip Organizer\j0439527.jpg"/>
          <p:cNvPicPr>
            <a:picLocks noChangeAspect="1" noChangeArrowheads="1"/>
          </p:cNvPicPr>
          <p:nvPr/>
        </p:nvPicPr>
        <p:blipFill>
          <a:blip r:embed="rId3" cstate="print"/>
          <a:srcRect/>
          <a:stretch>
            <a:fillRect/>
          </a:stretch>
        </p:blipFill>
        <p:spPr bwMode="auto">
          <a:xfrm>
            <a:off x="7767328" y="2590800"/>
            <a:ext cx="1376672" cy="3754438"/>
          </a:xfrm>
          <a:prstGeom prst="rect">
            <a:avLst/>
          </a:prstGeom>
          <a:noFill/>
          <a:ln w="9525">
            <a:noFill/>
            <a:miter lim="800000"/>
            <a:headEnd/>
            <a:tailEnd/>
          </a:ln>
        </p:spPr>
      </p:pic>
      <p:sp>
        <p:nvSpPr>
          <p:cNvPr id="11267" name="Rectangle 2"/>
          <p:cNvSpPr>
            <a:spLocks noGrp="1" noChangeArrowheads="1"/>
          </p:cNvSpPr>
          <p:nvPr>
            <p:ph type="title"/>
          </p:nvPr>
        </p:nvSpPr>
        <p:spPr>
          <a:xfrm>
            <a:off x="434977" y="147641"/>
            <a:ext cx="8023223" cy="614359"/>
          </a:xfrm>
        </p:spPr>
        <p:txBody>
          <a:bodyPr>
            <a:noAutofit/>
          </a:bodyPr>
          <a:lstStyle/>
          <a:p>
            <a:pPr algn="ctr" eaLnBrk="1" hangingPunct="1"/>
            <a:r>
              <a:rPr lang="en-US" b="1" dirty="0" smtClean="0"/>
              <a:t>Holdings Defined</a:t>
            </a:r>
          </a:p>
        </p:txBody>
      </p:sp>
      <p:sp>
        <p:nvSpPr>
          <p:cNvPr id="11268" name="Rectangle 3"/>
          <p:cNvSpPr>
            <a:spLocks noGrp="1" noChangeArrowheads="1"/>
          </p:cNvSpPr>
          <p:nvPr>
            <p:ph type="body" idx="1"/>
          </p:nvPr>
        </p:nvSpPr>
        <p:spPr>
          <a:xfrm>
            <a:off x="69849" y="1404936"/>
            <a:ext cx="7702551" cy="4691064"/>
          </a:xfrm>
        </p:spPr>
        <p:txBody>
          <a:bodyPr>
            <a:normAutofit/>
          </a:bodyPr>
          <a:lstStyle/>
          <a:p>
            <a:pPr marL="0" indent="0" eaLnBrk="1" hangingPunct="1">
              <a:buNone/>
            </a:pPr>
            <a:r>
              <a:rPr lang="en-US" b="1" dirty="0" smtClean="0"/>
              <a:t>“Questions about specific holdings of a library in print or digital form” (Arnold &amp; </a:t>
            </a:r>
            <a:r>
              <a:rPr lang="en-US" b="1" dirty="0" err="1" smtClean="0"/>
              <a:t>Kaske</a:t>
            </a:r>
            <a:r>
              <a:rPr lang="en-US" b="1" dirty="0" smtClean="0"/>
              <a:t>, 2005).</a:t>
            </a:r>
          </a:p>
          <a:p>
            <a:pPr lvl="1">
              <a:buFont typeface="Arial" pitchFamily="34" charset="0"/>
              <a:buChar char="•"/>
            </a:pPr>
            <a:r>
              <a:rPr lang="en-US" sz="2000" dirty="0" smtClean="0"/>
              <a:t>Do you have any books on Paris Hilton? (doing a project    on her) (QP 1 – 195)</a:t>
            </a:r>
          </a:p>
          <a:p>
            <a:pPr lvl="1">
              <a:buFont typeface="Arial" pitchFamily="34" charset="0"/>
              <a:buChar char="•"/>
            </a:pPr>
            <a:endParaRPr lang="en-US" sz="2000" dirty="0" smtClean="0"/>
          </a:p>
          <a:p>
            <a:pPr lvl="1">
              <a:buFont typeface="Arial" pitchFamily="34" charset="0"/>
              <a:buChar char="•"/>
            </a:pPr>
            <a:r>
              <a:rPr lang="en-US" sz="2000" dirty="0" smtClean="0"/>
              <a:t>I was wondering if you have textbooks to rent for an hour or 2? (QP2 – 172)</a:t>
            </a:r>
          </a:p>
          <a:p>
            <a:pPr lvl="1">
              <a:buFont typeface="Arial" pitchFamily="34" charset="0"/>
              <a:buChar char="•"/>
            </a:pPr>
            <a:endParaRPr lang="en-US" sz="2000" dirty="0" smtClean="0"/>
          </a:p>
          <a:p>
            <a:pPr lvl="1">
              <a:buFont typeface="Arial" pitchFamily="34" charset="0"/>
              <a:buChar char="•"/>
            </a:pPr>
            <a:r>
              <a:rPr lang="en-US" sz="2000" dirty="0" smtClean="0"/>
              <a:t>hi there; </a:t>
            </a:r>
            <a:r>
              <a:rPr lang="en-US" sz="2000" dirty="0" err="1" smtClean="0"/>
              <a:t>i</a:t>
            </a:r>
            <a:r>
              <a:rPr lang="en-US" sz="2000" dirty="0" smtClean="0"/>
              <a:t> was wondering if you guys have Moby Dick in stock? (QW – 014)</a:t>
            </a:r>
          </a:p>
          <a:p>
            <a:endParaRPr lang="en-US" sz="2000" dirty="0" smtClean="0"/>
          </a:p>
          <a:p>
            <a:pPr eaLnBrk="1" hangingPunct="1"/>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rdena\AppData\Local\Microsoft\Windows\Temporary Internet Files\Content.IE5\BZV87NVP\MP900422300[1].jpg"/>
          <p:cNvPicPr>
            <a:picLocks noChangeAspect="1" noChangeArrowheads="1"/>
          </p:cNvPicPr>
          <p:nvPr/>
        </p:nvPicPr>
        <p:blipFill>
          <a:blip r:embed="rId3" cstate="print"/>
          <a:srcRect/>
          <a:stretch>
            <a:fillRect/>
          </a:stretch>
        </p:blipFill>
        <p:spPr bwMode="auto">
          <a:xfrm>
            <a:off x="7086600" y="4495800"/>
            <a:ext cx="1828800" cy="1828800"/>
          </a:xfrm>
          <a:prstGeom prst="rect">
            <a:avLst/>
          </a:prstGeom>
          <a:noFill/>
        </p:spPr>
      </p:pic>
      <p:sp>
        <p:nvSpPr>
          <p:cNvPr id="12291" name="Rectangle 2"/>
          <p:cNvSpPr>
            <a:spLocks noGrp="1" noChangeArrowheads="1"/>
          </p:cNvSpPr>
          <p:nvPr>
            <p:ph type="title"/>
          </p:nvPr>
        </p:nvSpPr>
        <p:spPr>
          <a:xfrm>
            <a:off x="434977" y="147641"/>
            <a:ext cx="8023223" cy="614359"/>
          </a:xfrm>
        </p:spPr>
        <p:txBody>
          <a:bodyPr>
            <a:noAutofit/>
          </a:bodyPr>
          <a:lstStyle/>
          <a:p>
            <a:pPr algn="ctr" eaLnBrk="1" hangingPunct="1"/>
            <a:r>
              <a:rPr lang="en-US" b="1" dirty="0" smtClean="0"/>
              <a:t>Research Defined</a:t>
            </a:r>
          </a:p>
        </p:txBody>
      </p:sp>
      <p:sp>
        <p:nvSpPr>
          <p:cNvPr id="19460" name="Rectangle 3"/>
          <p:cNvSpPr>
            <a:spLocks noGrp="1" noChangeArrowheads="1"/>
          </p:cNvSpPr>
          <p:nvPr>
            <p:ph type="body" idx="1"/>
          </p:nvPr>
        </p:nvSpPr>
        <p:spPr>
          <a:xfrm>
            <a:off x="152400" y="914400"/>
            <a:ext cx="8763000" cy="5105400"/>
          </a:xfrm>
        </p:spPr>
        <p:txBody>
          <a:bodyPr>
            <a:noAutofit/>
          </a:bodyPr>
          <a:lstStyle/>
          <a:p>
            <a:pPr marL="0" indent="0" eaLnBrk="1" hangingPunct="1">
              <a:buNone/>
              <a:defRPr/>
            </a:pPr>
            <a:r>
              <a:rPr lang="en-US" b="1" dirty="0" smtClean="0"/>
              <a:t>“Research questions… involve trial-and-error searching or browsing… </a:t>
            </a:r>
            <a:r>
              <a:rPr lang="en-US" b="1" dirty="0"/>
              <a:t>[</a:t>
            </a:r>
            <a:r>
              <a:rPr lang="en-US" b="1" dirty="0" smtClean="0"/>
              <a:t>and] are usually identified as coming from an adult specialist who is seeking detailed information to assist in specific work” (Arnold &amp; </a:t>
            </a:r>
            <a:r>
              <a:rPr lang="en-US" b="1" dirty="0" err="1" smtClean="0"/>
              <a:t>Kaske</a:t>
            </a:r>
            <a:r>
              <a:rPr lang="en-US" b="1" dirty="0" smtClean="0"/>
              <a:t>, 2005).</a:t>
            </a:r>
          </a:p>
          <a:p>
            <a:pPr lvl="1" eaLnBrk="1" hangingPunct="1">
              <a:buFont typeface="Arial" pitchFamily="34" charset="0"/>
              <a:buChar char="•"/>
              <a:defRPr/>
            </a:pPr>
            <a:r>
              <a:rPr lang="en-US" sz="2000" dirty="0" smtClean="0"/>
              <a:t>Hi, I am trying to find out information on how the Learn Direct initiative was started, the criteria that was set and if local government had to be involved in the first stage. (QP 1 – 155)</a:t>
            </a:r>
            <a:endParaRPr lang="en-US" sz="2000" dirty="0"/>
          </a:p>
          <a:p>
            <a:pPr lvl="1" eaLnBrk="1" hangingPunct="1">
              <a:buFont typeface="Arial" pitchFamily="34" charset="0"/>
              <a:buChar char="•"/>
              <a:defRPr/>
            </a:pPr>
            <a:r>
              <a:rPr lang="en-US" sz="2000" dirty="0" smtClean="0"/>
              <a:t>Looking for information on national traffic survey and incident   reports. (QP2 – 169)</a:t>
            </a:r>
            <a:endParaRPr lang="en-US" sz="2000" dirty="0"/>
          </a:p>
          <a:p>
            <a:pPr lvl="1" eaLnBrk="1" hangingPunct="1">
              <a:buFont typeface="Arial" pitchFamily="34" charset="0"/>
              <a:buChar char="•"/>
              <a:defRPr/>
            </a:pPr>
            <a:r>
              <a:rPr lang="en-US" sz="2000" dirty="0" smtClean="0"/>
              <a:t>Hi I’m looking for studies similar to one I’ve already found. How do I go about this? (QW – 013)</a:t>
            </a:r>
          </a:p>
          <a:p>
            <a:pPr eaLnBrk="1" hangingPunct="1">
              <a:defRPr/>
            </a:pPr>
            <a:endParaRPr lang="en-US" sz="2000" b="1"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E3632341-1B23-4F20-9825-B34EBA9434AD}">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30741</TotalTime>
  <Words>3220</Words>
  <Application>Microsoft Office PowerPoint</Application>
  <PresentationFormat>On-screen Show (4:3)</PresentationFormat>
  <Paragraphs>485</Paragraphs>
  <Slides>34</Slides>
  <Notes>34</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OCCL Blue "light" template</vt:lpstr>
      <vt:lpstr>Extending Our Virtual Reach:  A Longitudinal Study of Query Type &amp; Accuracy in Live Chat &amp;       IM Reference</vt:lpstr>
      <vt:lpstr>  Seeking Synchronicity: Evaluating VRS   from User, Non-User, &amp; Librarian Perspectives</vt:lpstr>
      <vt:lpstr>Longitudinal Comparison</vt:lpstr>
      <vt:lpstr>   Types of VR Questions </vt:lpstr>
      <vt:lpstr>Subject Search Defined  (aka Specific Search) </vt:lpstr>
      <vt:lpstr>Ready Reference Defined</vt:lpstr>
      <vt:lpstr>  Procedural Defined</vt:lpstr>
      <vt:lpstr>Holdings Defined</vt:lpstr>
      <vt:lpstr>Research Defined</vt:lpstr>
      <vt:lpstr>Inappropriate Defined</vt:lpstr>
      <vt:lpstr>Directional Defined</vt:lpstr>
      <vt:lpstr>Reader’s Advisory Defined</vt:lpstr>
      <vt:lpstr>Slide 13</vt:lpstr>
      <vt:lpstr>Slide 14</vt:lpstr>
      <vt:lpstr>Slide 15</vt:lpstr>
      <vt:lpstr>Slide 16</vt:lpstr>
      <vt:lpstr>Ready Reference Questions (2004-2006 vs. 2010) Received by Type of Chat Service</vt:lpstr>
      <vt:lpstr>Total Questions Received by Service</vt:lpstr>
      <vt:lpstr>Ready Reference Questions (QP2 vs. QW) Received by Type of Chat Service</vt:lpstr>
      <vt:lpstr>Slide 20</vt:lpstr>
      <vt:lpstr>Slide 21</vt:lpstr>
      <vt:lpstr>Slide 22</vt:lpstr>
      <vt:lpstr>Slide 23</vt:lpstr>
      <vt:lpstr>Slide 24</vt:lpstr>
      <vt:lpstr>Incorrect ready reference answers that don’t have to be…</vt:lpstr>
      <vt:lpstr> How much is the owner of Ed Hardy worth?</vt:lpstr>
      <vt:lpstr>Slide 27</vt:lpstr>
      <vt:lpstr>Upon Closer Look…</vt:lpstr>
      <vt:lpstr>This site answers how much but was never sent (Audigier is worth $250 million)</vt:lpstr>
      <vt:lpstr>A Simple Way to Increase Accuracy  </vt:lpstr>
      <vt:lpstr>Future Directions</vt:lpstr>
      <vt:lpstr>Cited References</vt:lpstr>
      <vt:lpstr>End Notes</vt:lpstr>
      <vt:lpstr>Slide 34</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robinsoma</dc:creator>
  <cp:keywords>Theme color: blue; Background color: light;</cp:keywords>
  <dc:description>Use this "light" template when projecting presentations in well lit rooms.</dc:description>
  <cp:lastModifiedBy>conferp</cp:lastModifiedBy>
  <cp:revision>1666</cp:revision>
  <dcterms:created xsi:type="dcterms:W3CDTF">2010-02-12T18:16:22Z</dcterms:created>
  <dcterms:modified xsi:type="dcterms:W3CDTF">2012-02-02T16:24:02Z</dcterms:modified>
  <cp:category>OCLC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