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51" r:id="rId3"/>
  </p:sldMasterIdLst>
  <p:notesMasterIdLst>
    <p:notesMasterId r:id="rId22"/>
  </p:notesMasterIdLst>
  <p:handoutMasterIdLst>
    <p:handoutMasterId r:id="rId23"/>
  </p:handoutMasterIdLst>
  <p:sldIdLst>
    <p:sldId id="256" r:id="rId4"/>
    <p:sldId id="602" r:id="rId5"/>
    <p:sldId id="600" r:id="rId6"/>
    <p:sldId id="623" r:id="rId7"/>
    <p:sldId id="603" r:id="rId8"/>
    <p:sldId id="588" r:id="rId9"/>
    <p:sldId id="621" r:id="rId10"/>
    <p:sldId id="546" r:id="rId11"/>
    <p:sldId id="622" r:id="rId12"/>
    <p:sldId id="620" r:id="rId13"/>
    <p:sldId id="626" r:id="rId14"/>
    <p:sldId id="595" r:id="rId15"/>
    <p:sldId id="579" r:id="rId16"/>
    <p:sldId id="607" r:id="rId17"/>
    <p:sldId id="611" r:id="rId18"/>
    <p:sldId id="627" r:id="rId19"/>
    <p:sldId id="614" r:id="rId20"/>
    <p:sldId id="613" r:id="rId21"/>
  </p:sldIdLst>
  <p:sldSz cx="9144000" cy="6858000" type="screen4x3"/>
  <p:notesSz cx="6858000" cy="9144000"/>
  <p:defaultTextStyle>
    <a:defPPr>
      <a:defRPr lang="en-US"/>
    </a:defPPr>
    <a:lvl1pPr algn="l" rtl="0" fontAlgn="base">
      <a:spcBef>
        <a:spcPct val="0"/>
      </a:spcBef>
      <a:spcAft>
        <a:spcPct val="0"/>
      </a:spcAft>
      <a:defRPr sz="3200" i="1" kern="1200">
        <a:solidFill>
          <a:srgbClr val="000000"/>
        </a:solidFill>
        <a:latin typeface="Trebuchet MS" pitchFamily="34" charset="0"/>
        <a:ea typeface="+mn-ea"/>
        <a:cs typeface="+mn-cs"/>
      </a:defRPr>
    </a:lvl1pPr>
    <a:lvl2pPr marL="457200" algn="l" rtl="0" fontAlgn="base">
      <a:spcBef>
        <a:spcPct val="0"/>
      </a:spcBef>
      <a:spcAft>
        <a:spcPct val="0"/>
      </a:spcAft>
      <a:defRPr sz="3200" i="1" kern="1200">
        <a:solidFill>
          <a:srgbClr val="000000"/>
        </a:solidFill>
        <a:latin typeface="Trebuchet MS" pitchFamily="34" charset="0"/>
        <a:ea typeface="+mn-ea"/>
        <a:cs typeface="+mn-cs"/>
      </a:defRPr>
    </a:lvl2pPr>
    <a:lvl3pPr marL="914400" algn="l" rtl="0" fontAlgn="base">
      <a:spcBef>
        <a:spcPct val="0"/>
      </a:spcBef>
      <a:spcAft>
        <a:spcPct val="0"/>
      </a:spcAft>
      <a:defRPr sz="3200" i="1" kern="1200">
        <a:solidFill>
          <a:srgbClr val="000000"/>
        </a:solidFill>
        <a:latin typeface="Trebuchet MS" pitchFamily="34" charset="0"/>
        <a:ea typeface="+mn-ea"/>
        <a:cs typeface="+mn-cs"/>
      </a:defRPr>
    </a:lvl3pPr>
    <a:lvl4pPr marL="1371600" algn="l" rtl="0" fontAlgn="base">
      <a:spcBef>
        <a:spcPct val="0"/>
      </a:spcBef>
      <a:spcAft>
        <a:spcPct val="0"/>
      </a:spcAft>
      <a:defRPr sz="3200" i="1" kern="1200">
        <a:solidFill>
          <a:srgbClr val="000000"/>
        </a:solidFill>
        <a:latin typeface="Trebuchet MS" pitchFamily="34" charset="0"/>
        <a:ea typeface="+mn-ea"/>
        <a:cs typeface="+mn-cs"/>
      </a:defRPr>
    </a:lvl4pPr>
    <a:lvl5pPr marL="1828800" algn="l" rtl="0" fontAlgn="base">
      <a:spcBef>
        <a:spcPct val="0"/>
      </a:spcBef>
      <a:spcAft>
        <a:spcPct val="0"/>
      </a:spcAft>
      <a:defRPr sz="3200" i="1" kern="1200">
        <a:solidFill>
          <a:srgbClr val="000000"/>
        </a:solidFill>
        <a:latin typeface="Trebuchet MS" pitchFamily="34" charset="0"/>
        <a:ea typeface="+mn-ea"/>
        <a:cs typeface="+mn-cs"/>
      </a:defRPr>
    </a:lvl5pPr>
    <a:lvl6pPr marL="2286000" algn="l" defTabSz="914400" rtl="0" eaLnBrk="1" latinLnBrk="0" hangingPunct="1">
      <a:defRPr sz="3200" i="1" kern="1200">
        <a:solidFill>
          <a:srgbClr val="000000"/>
        </a:solidFill>
        <a:latin typeface="Trebuchet MS" pitchFamily="34" charset="0"/>
        <a:ea typeface="+mn-ea"/>
        <a:cs typeface="+mn-cs"/>
      </a:defRPr>
    </a:lvl6pPr>
    <a:lvl7pPr marL="2743200" algn="l" defTabSz="914400" rtl="0" eaLnBrk="1" latinLnBrk="0" hangingPunct="1">
      <a:defRPr sz="3200" i="1" kern="1200">
        <a:solidFill>
          <a:srgbClr val="000000"/>
        </a:solidFill>
        <a:latin typeface="Trebuchet MS" pitchFamily="34" charset="0"/>
        <a:ea typeface="+mn-ea"/>
        <a:cs typeface="+mn-cs"/>
      </a:defRPr>
    </a:lvl7pPr>
    <a:lvl8pPr marL="3200400" algn="l" defTabSz="914400" rtl="0" eaLnBrk="1" latinLnBrk="0" hangingPunct="1">
      <a:defRPr sz="3200" i="1" kern="1200">
        <a:solidFill>
          <a:srgbClr val="000000"/>
        </a:solidFill>
        <a:latin typeface="Trebuchet MS" pitchFamily="34" charset="0"/>
        <a:ea typeface="+mn-ea"/>
        <a:cs typeface="+mn-cs"/>
      </a:defRPr>
    </a:lvl8pPr>
    <a:lvl9pPr marL="3657600" algn="l" defTabSz="914400" rtl="0" eaLnBrk="1" latinLnBrk="0" hangingPunct="1">
      <a:defRPr sz="3200" i="1" kern="1200">
        <a:solidFill>
          <a:srgbClr val="000000"/>
        </a:solidFill>
        <a:latin typeface="Trebuchet MS"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00"/>
    <a:srgbClr val="99FF99"/>
    <a:srgbClr val="C0C0C0"/>
    <a:srgbClr val="CCFF99"/>
    <a:srgbClr val="333399"/>
    <a:srgbClr val="FFCC99"/>
    <a:srgbClr val="99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2" autoAdjust="0"/>
    <p:restoredTop sz="68901" autoAdjust="0"/>
  </p:normalViewPr>
  <p:slideViewPr>
    <p:cSldViewPr>
      <p:cViewPr varScale="1">
        <p:scale>
          <a:sx n="47" d="100"/>
          <a:sy n="47" d="100"/>
        </p:scale>
        <p:origin x="-1830" y="-1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66" d="100"/>
          <a:sy n="66" d="100"/>
        </p:scale>
        <p:origin x="-726" y="84"/>
      </p:cViewPr>
      <p:guideLst>
        <p:guide orient="horz" pos="2880"/>
        <p:guide pos="2160"/>
      </p:guideLst>
    </p:cSldViewPr>
  </p:notesViewPr>
  <p:gridSpacing cx="146070638" cy="14607063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defRPr sz="1000" b="0" i="0">
                <a:solidFill>
                  <a:schemeClr val="tx1"/>
                </a:solidFill>
              </a:defRPr>
            </a:lvl1pPr>
          </a:lstStyle>
          <a:p>
            <a:pPr>
              <a:defRPr/>
            </a:pPr>
            <a:endParaRPr lang="en-US"/>
          </a:p>
        </p:txBody>
      </p:sp>
      <p:sp>
        <p:nvSpPr>
          <p:cNvPr id="2355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000" b="0" i="0">
                <a:solidFill>
                  <a:schemeClr val="tx1"/>
                </a:solidFill>
              </a:defRPr>
            </a:lvl1pPr>
          </a:lstStyle>
          <a:p>
            <a:pPr>
              <a:defRPr/>
            </a:pPr>
            <a:endParaRPr lang="en-US"/>
          </a:p>
        </p:txBody>
      </p:sp>
      <p:sp>
        <p:nvSpPr>
          <p:cNvPr id="2355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defRPr sz="1000" b="0" i="0">
                <a:solidFill>
                  <a:schemeClr val="tx1"/>
                </a:solidFill>
              </a:defRPr>
            </a:lvl1pPr>
          </a:lstStyle>
          <a:p>
            <a:pPr>
              <a:defRPr/>
            </a:pPr>
            <a:endParaRPr lang="en-US"/>
          </a:p>
        </p:txBody>
      </p:sp>
      <p:sp>
        <p:nvSpPr>
          <p:cNvPr id="2355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defRPr sz="1000" b="0" i="0">
                <a:solidFill>
                  <a:schemeClr val="tx1"/>
                </a:solidFill>
              </a:defRPr>
            </a:lvl1pPr>
          </a:lstStyle>
          <a:p>
            <a:pPr>
              <a:defRPr/>
            </a:pPr>
            <a:fld id="{D991E0F1-061F-4B98-9934-1F528C85F0AF}"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defRPr sz="1000" b="0" i="0">
                <a:solidFill>
                  <a:schemeClr val="tx1"/>
                </a:solidFill>
              </a:defRPr>
            </a:lvl1pPr>
          </a:lstStyle>
          <a:p>
            <a:pPr>
              <a:defRPr/>
            </a:pPr>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000" b="0" i="0">
                <a:solidFill>
                  <a:schemeClr val="tx1"/>
                </a:solidFill>
              </a:defRPr>
            </a:lvl1pPr>
          </a:lstStyle>
          <a:p>
            <a:pPr>
              <a:defRPr/>
            </a:pPr>
            <a:endParaRPr lang="en-US"/>
          </a:p>
        </p:txBody>
      </p:sp>
      <p:sp>
        <p:nvSpPr>
          <p:cNvPr id="38916" name="Rectangle 4"/>
          <p:cNvSpPr>
            <a:spLocks noGrp="1" noRot="1" noChangeAspect="1" noChangeArrowheads="1" noTextEdit="1"/>
          </p:cNvSpPr>
          <p:nvPr>
            <p:ph type="sldImg" idx="2"/>
          </p:nvPr>
        </p:nvSpPr>
        <p:spPr bwMode="auto">
          <a:xfrm>
            <a:off x="1717675" y="720725"/>
            <a:ext cx="3419475" cy="2568575"/>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85800" y="3573463"/>
            <a:ext cx="5486400" cy="48847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defRPr sz="1000" b="0" i="0">
                <a:solidFill>
                  <a:schemeClr val="tx1"/>
                </a:solidFill>
              </a:defRPr>
            </a:lvl1pPr>
          </a:lstStyle>
          <a:p>
            <a:pPr>
              <a:defRPr/>
            </a:pPr>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defRPr sz="1000" b="0" i="0">
                <a:solidFill>
                  <a:schemeClr val="tx1"/>
                </a:solidFill>
              </a:defRPr>
            </a:lvl1pPr>
          </a:lstStyle>
          <a:p>
            <a:pPr>
              <a:defRPr/>
            </a:pPr>
            <a:fld id="{8C8FEEA5-E829-4A63-A98F-307323E6CD2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rebuchet MS"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Trebuchet MS"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Trebuchet MS"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Trebuchet MS"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Trebuchet M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p>
            <a:fld id="{C5CDE330-1C33-43D1-987E-76BCAC1E413C}" type="slidenum">
              <a:rPr lang="en-US" smtClean="0"/>
              <a:pPr/>
              <a:t>1</a:t>
            </a:fld>
            <a:endParaRPr lang="en-US" smtClean="0"/>
          </a:p>
        </p:txBody>
      </p:sp>
      <p:sp>
        <p:nvSpPr>
          <p:cNvPr id="41986" name="Rectangle 2"/>
          <p:cNvSpPr>
            <a:spLocks noGrp="1" noRot="1" noChangeAspect="1" noChangeArrowheads="1" noTextEdit="1"/>
          </p:cNvSpPr>
          <p:nvPr>
            <p:ph type="sldImg"/>
          </p:nvPr>
        </p:nvSpPr>
        <p:spPr>
          <a:xfrm>
            <a:off x="1716088" y="720725"/>
            <a:ext cx="3422650" cy="2568575"/>
          </a:xfrm>
          <a:ln/>
        </p:spPr>
      </p:sp>
      <p:sp>
        <p:nvSpPr>
          <p:cNvPr id="41987" name="Rectangle 3"/>
          <p:cNvSpPr>
            <a:spLocks noGrp="1" noChangeArrowheads="1"/>
          </p:cNvSpPr>
          <p:nvPr>
            <p:ph type="body" idx="1"/>
          </p:nvPr>
        </p:nvSpPr>
        <p:spPr>
          <a:noFill/>
          <a:ln/>
        </p:spPr>
        <p:txBody>
          <a:bodyPr/>
          <a:lstStyle/>
          <a:p>
            <a:pPr eaLnBrk="1" hangingPunct="1"/>
            <a:endParaRPr lang="en-US" sz="18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ChangeArrowheads="1" noTextEdit="1"/>
          </p:cNvSpPr>
          <p:nvPr>
            <p:ph type="sldImg"/>
          </p:nvPr>
        </p:nvSpPr>
        <p:spPr>
          <a:xfrm>
            <a:off x="1716088" y="720725"/>
            <a:ext cx="3422650" cy="2568575"/>
          </a:xfrm>
          <a:ln/>
        </p:spPr>
      </p:sp>
      <p:sp>
        <p:nvSpPr>
          <p:cNvPr id="183299" name="Rectangle 3"/>
          <p:cNvSpPr>
            <a:spLocks noGrp="1" noChangeArrowheads="1"/>
          </p:cNvSpPr>
          <p:nvPr>
            <p:ph type="body" idx="1"/>
          </p:nvPr>
        </p:nvSpPr>
        <p:spPr>
          <a:noFill/>
          <a:ln/>
        </p:spPr>
        <p:txBody>
          <a:bodyPr/>
          <a:lstStyle/>
          <a:p>
            <a:r>
              <a:rPr lang="en-US" dirty="0" smtClean="0"/>
              <a:t> The final example is from </a:t>
            </a:r>
            <a:r>
              <a:rPr lang="en-US" dirty="0" err="1" smtClean="0"/>
              <a:t>CONTENTdm</a:t>
            </a:r>
            <a:r>
              <a:rPr lang="en-US" dirty="0" smtClean="0"/>
              <a:t>, OCLC’s software for managing collections of digital resources. To make the collections accessible to </a:t>
            </a:r>
            <a:r>
              <a:rPr lang="en-US" dirty="0" err="1" smtClean="0"/>
              <a:t>WorldCat</a:t>
            </a:r>
            <a:r>
              <a:rPr lang="en-US" dirty="0" smtClean="0"/>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xfrm>
            <a:off x="1716088" y="720725"/>
            <a:ext cx="3424237" cy="2568575"/>
          </a:xfrm>
          <a:ln/>
        </p:spPr>
      </p:sp>
      <p:sp>
        <p:nvSpPr>
          <p:cNvPr id="199683" name="Notes Placeholder 2"/>
          <p:cNvSpPr>
            <a:spLocks noGrp="1"/>
          </p:cNvSpPr>
          <p:nvPr>
            <p:ph type="body" idx="1"/>
          </p:nvPr>
        </p:nvSpPr>
        <p:spPr>
          <a:noFill/>
          <a:ln/>
        </p:spPr>
        <p:txBody>
          <a:bodyPr lIns="91431" tIns="45716" rIns="91431" bIns="45716"/>
          <a:lstStyle/>
          <a:p>
            <a:endParaRPr lang="en-US" dirty="0" smtClean="0"/>
          </a:p>
          <a:p>
            <a:r>
              <a:rPr lang="en-US" dirty="0" smtClean="0"/>
              <a:t>The Digital Collection Gateway synchronizes the metadata from your </a:t>
            </a:r>
            <a:r>
              <a:rPr lang="en-US" dirty="0" err="1" smtClean="0"/>
              <a:t>CONTENTdm</a:t>
            </a:r>
            <a:r>
              <a:rPr lang="en-US" dirty="0" smtClean="0"/>
              <a:t> collection with </a:t>
            </a:r>
            <a:r>
              <a:rPr lang="en-US" dirty="0" err="1" smtClean="0"/>
              <a:t>WorldCat</a:t>
            </a:r>
            <a:r>
              <a:rPr lang="en-US" dirty="0" smtClean="0"/>
              <a:t>. The starting point is a Dublin Core to MARC crosswalk that is a subset of the one used in </a:t>
            </a:r>
            <a:r>
              <a:rPr lang="en-US" dirty="0" err="1" smtClean="0"/>
              <a:t>Connexion</a:t>
            </a:r>
            <a:r>
              <a:rPr lang="en-US" dirty="0" smtClean="0"/>
              <a:t>. But local practice in the management of digital collections varies. So each mapping can be customized.</a:t>
            </a:r>
          </a:p>
          <a:p>
            <a:endParaRPr lang="en-US" dirty="0" smtClean="0"/>
          </a:p>
          <a:p>
            <a:r>
              <a:rPr lang="en-US" dirty="0" smtClean="0"/>
              <a:t>You use the Digital Collection Gateway to adjust the display of your </a:t>
            </a:r>
            <a:r>
              <a:rPr lang="en-US" u="sng" dirty="0" smtClean="0"/>
              <a:t>source metadata</a:t>
            </a:r>
            <a:r>
              <a:rPr lang="en-US" dirty="0" smtClean="0"/>
              <a:t> (from your </a:t>
            </a:r>
            <a:r>
              <a:rPr lang="en-US" dirty="0" err="1" smtClean="0"/>
              <a:t>CONTENTdm</a:t>
            </a:r>
            <a:r>
              <a:rPr lang="en-US" dirty="0" smtClean="0"/>
              <a:t> collection) to the best places in the </a:t>
            </a:r>
            <a:r>
              <a:rPr lang="en-US" u="sng" dirty="0" err="1" smtClean="0"/>
              <a:t>WorldCat</a:t>
            </a:r>
            <a:r>
              <a:rPr lang="en-US" u="sng" dirty="0" smtClean="0"/>
              <a:t> display</a:t>
            </a:r>
            <a:r>
              <a:rPr lang="en-US" dirty="0" smtClean="0"/>
              <a:t>.</a:t>
            </a:r>
          </a:p>
          <a:p>
            <a:endParaRPr lang="en-US" dirty="0" smtClean="0"/>
          </a:p>
          <a:p>
            <a:r>
              <a:rPr lang="en-US" dirty="0" smtClean="0"/>
              <a:t>Using pull-down menus you can alter which source DC fields are associated with different aspects of the WorldCat.org display.</a:t>
            </a:r>
          </a:p>
          <a:p>
            <a:endParaRPr lang="en-US" dirty="0" smtClean="0"/>
          </a:p>
          <a:p>
            <a:r>
              <a:rPr lang="en-US" dirty="0" smtClean="0"/>
              <a:t>Changes in this association are carried across every record in your collection. The final map you create is stored in a Profile for the collection in the Digital Collection Gateway.</a:t>
            </a:r>
          </a:p>
        </p:txBody>
      </p:sp>
      <p:sp>
        <p:nvSpPr>
          <p:cNvPr id="19968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1431" tIns="45716" rIns="91431" bIns="45716" anchor="b"/>
          <a:lstStyle/>
          <a:p>
            <a:pPr algn="r"/>
            <a:fld id="{7E3D3511-18C2-42B9-8751-B147FB03D1F6}" type="slidenum">
              <a:rPr lang="en-US" sz="1000" i="0">
                <a:solidFill>
                  <a:schemeClr val="tx1"/>
                </a:solidFill>
                <a:cs typeface="Arial" charset="0"/>
              </a:rPr>
              <a:pPr algn="r"/>
              <a:t>11</a:t>
            </a:fld>
            <a:endParaRPr lang="en-US" sz="1000" i="0">
              <a:solidFill>
                <a:schemeClr val="tx1"/>
              </a:solidFill>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ChangeArrowheads="1" noTextEdit="1"/>
          </p:cNvSpPr>
          <p:nvPr>
            <p:ph type="sldImg"/>
          </p:nvPr>
        </p:nvSpPr>
        <p:spPr>
          <a:xfrm>
            <a:off x="1716088" y="720725"/>
            <a:ext cx="3422650" cy="2568575"/>
          </a:xfrm>
          <a:ln/>
        </p:spPr>
      </p:sp>
      <p:sp>
        <p:nvSpPr>
          <p:cNvPr id="162818" name="Rectangle 3"/>
          <p:cNvSpPr>
            <a:spLocks noGrp="1" noChangeArrowheads="1"/>
          </p:cNvSpPr>
          <p:nvPr>
            <p:ph type="body" idx="1"/>
          </p:nvPr>
        </p:nvSpPr>
        <p:spPr>
          <a:noFill/>
          <a:ln/>
        </p:spPr>
        <p:txBody>
          <a:bodyPr/>
          <a:lstStyle/>
          <a:p>
            <a:r>
              <a:rPr lang="en-US" smtClean="0"/>
              <a:t>This is a good place to pause and reflect on what we have learned to do pretty well.</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2"/>
          <p:cNvSpPr>
            <a:spLocks noGrp="1" noRot="1" noChangeAspect="1" noChangeArrowheads="1" noTextEdit="1"/>
          </p:cNvSpPr>
          <p:nvPr>
            <p:ph type="sldImg"/>
          </p:nvPr>
        </p:nvSpPr>
        <p:spPr>
          <a:xfrm>
            <a:off x="1717675" y="722313"/>
            <a:ext cx="3422650" cy="2566987"/>
          </a:xfrm>
          <a:ln/>
        </p:spPr>
      </p:sp>
      <p:sp>
        <p:nvSpPr>
          <p:cNvPr id="164866" name="Rectangle 3"/>
          <p:cNvSpPr>
            <a:spLocks noGrp="1" noChangeArrowheads="1"/>
          </p:cNvSpPr>
          <p:nvPr>
            <p:ph type="body" idx="1"/>
          </p:nvPr>
        </p:nvSpPr>
        <p:spPr>
          <a:noFill/>
          <a:ln/>
        </p:spPr>
        <p:txBody>
          <a:bodyPr/>
          <a:lstStyle/>
          <a:p>
            <a:pPr>
              <a:lnSpc>
                <a:spcPct val="90000"/>
              </a:lnSpc>
            </a:pPr>
            <a:r>
              <a:rPr lang="en-US" sz="1300" smtClean="0"/>
              <a:t>Given what we have accomplished, why is this task so difficult?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2"/>
          <p:cNvSpPr>
            <a:spLocks noGrp="1" noRot="1" noChangeAspect="1" noChangeArrowheads="1" noTextEdit="1"/>
          </p:cNvSpPr>
          <p:nvPr>
            <p:ph type="sldImg"/>
          </p:nvPr>
        </p:nvSpPr>
        <p:spPr>
          <a:xfrm>
            <a:off x="1716088" y="720725"/>
            <a:ext cx="3422650" cy="2568575"/>
          </a:xfrm>
          <a:ln/>
        </p:spPr>
      </p:sp>
      <p:sp>
        <p:nvSpPr>
          <p:cNvPr id="166914" name="Rectangle 3"/>
          <p:cNvSpPr>
            <a:spLocks noGrp="1" noChangeArrowheads="1"/>
          </p:cNvSpPr>
          <p:nvPr>
            <p:ph type="body" idx="1"/>
          </p:nvPr>
        </p:nvSpPr>
        <p:spPr>
          <a:noFill/>
          <a:ln/>
        </p:spPr>
        <p:txBody>
          <a:bodyPr/>
          <a:lstStyle/>
          <a:p>
            <a:pPr marL="228600" indent="-228600">
              <a:lnSpc>
                <a:spcPct val="90000"/>
              </a:lnSpc>
            </a:pPr>
            <a:r>
              <a:rPr lang="en-US" dirty="0" smtClean="0"/>
              <a:t>One problem:</a:t>
            </a:r>
          </a:p>
          <a:p>
            <a:pPr marL="228600" indent="-228600">
              <a:lnSpc>
                <a:spcPct val="90000"/>
              </a:lnSpc>
            </a:pPr>
            <a:r>
              <a:rPr lang="en-US" dirty="0" smtClean="0"/>
              <a:t>We are dealing with two paradigms in metadata processing. On the left is a schematic representation of non-MARC metadata streams such as ONIX or Dublin Core Terms. They are  designed to be taken apart, enhanced, and merged as processing needs change in a supply chain.</a:t>
            </a:r>
          </a:p>
          <a:p>
            <a:pPr marL="228600" indent="-228600">
              <a:lnSpc>
                <a:spcPct val="90000"/>
              </a:lnSpc>
            </a:pPr>
            <a:endParaRPr lang="en-US" dirty="0" smtClean="0"/>
          </a:p>
          <a:p>
            <a:pPr marL="228600" indent="-228600">
              <a:lnSpc>
                <a:spcPct val="90000"/>
              </a:lnSpc>
            </a:pPr>
            <a:r>
              <a:rPr lang="en-US" dirty="0" smtClean="0"/>
              <a:t>On the right is a schematic view of a MARC record. When we create a crosswalk, we are mapping pairs of elements. But MARC has additional packaging that can get in the way, making the mapping task more complex, more brittle, and less generic.</a:t>
            </a:r>
          </a:p>
          <a:p>
            <a:pPr marL="228600" indent="-228600">
              <a:lnSpc>
                <a:spcPct val="90000"/>
              </a:lnSpc>
            </a:pPr>
            <a:endParaRPr lang="en-US" dirty="0" smtClean="0"/>
          </a:p>
          <a:p>
            <a:pPr marL="228600" indent="-228600">
              <a:lnSpc>
                <a:spcPct val="90000"/>
              </a:lnSpc>
            </a:pPr>
            <a:r>
              <a:rPr lang="en-US" dirty="0" smtClean="0"/>
              <a:t>Extra effort is required to add, validate, and dismantle ISBD and AACR2 rules, adding complexity to the metadata translation/conversion problem space.</a:t>
            </a:r>
          </a:p>
          <a:p>
            <a:pPr marL="228600" indent="-228600">
              <a:lnSpc>
                <a:spcPct val="90000"/>
              </a:lnSpc>
            </a:pPr>
            <a:r>
              <a:rPr lang="en-US" dirty="0" smtClean="0"/>
              <a:t>For example, AACR2 introduces concepts that the other standards don’t have.</a:t>
            </a:r>
          </a:p>
          <a:p>
            <a:pPr marL="228600" indent="-228600">
              <a:lnSpc>
                <a:spcPct val="90000"/>
              </a:lnSpc>
            </a:pPr>
            <a:r>
              <a:rPr lang="en-US" dirty="0" smtClean="0"/>
              <a:t>Another example: The ISBD and AACR2 layers are not a worldwide standard.</a:t>
            </a:r>
          </a:p>
          <a:p>
            <a:pPr marL="742950" lvl="1" indent="-285750">
              <a:lnSpc>
                <a:spcPct val="90000"/>
              </a:lnSpc>
            </a:pPr>
            <a:endParaRPr lang="en-US" dirty="0" smtClean="0"/>
          </a:p>
          <a:p>
            <a:pPr marL="228600" indent="-228600">
              <a:lnSpc>
                <a:spcPct val="90000"/>
              </a:lnSpc>
            </a:pPr>
            <a:r>
              <a:rPr lang="en-US" dirty="0" smtClean="0"/>
              <a:t>These additional layers create challenges for mapping, creating FRBR clusters, other processes involving MARC records:</a:t>
            </a:r>
          </a:p>
          <a:p>
            <a:pPr marL="228600" indent="-228600">
              <a:lnSpc>
                <a:spcPct val="90000"/>
              </a:lnSpc>
            </a:pPr>
            <a:endParaRPr lang="en-US" dirty="0" smtClean="0"/>
          </a:p>
          <a:p>
            <a:pPr marL="228600" indent="-228600">
              <a:lnSpc>
                <a:spcPct val="90000"/>
              </a:lnSpc>
              <a:buFontTx/>
              <a:buAutoNum type="arabicPeriod"/>
            </a:pPr>
            <a:r>
              <a:rPr lang="en-US" dirty="0" smtClean="0"/>
              <a:t>Physical descriptions.</a:t>
            </a:r>
          </a:p>
          <a:p>
            <a:pPr marL="228600" indent="-228600">
              <a:lnSpc>
                <a:spcPct val="90000"/>
              </a:lnSpc>
              <a:buFontTx/>
              <a:buAutoNum type="arabicPeriod"/>
            </a:pPr>
            <a:r>
              <a:rPr lang="en-US" dirty="0" smtClean="0"/>
              <a:t>Sets and series</a:t>
            </a:r>
          </a:p>
          <a:p>
            <a:pPr marL="228600" indent="-228600">
              <a:lnSpc>
                <a:spcPct val="90000"/>
              </a:lnSpc>
              <a:buFontTx/>
              <a:buAutoNum type="arabicPeriod"/>
            </a:pPr>
            <a:r>
              <a:rPr lang="en-US" dirty="0" smtClean="0"/>
              <a:t>Collections vs. items.</a:t>
            </a:r>
          </a:p>
          <a:p>
            <a:pPr marL="228600" indent="-228600">
              <a:lnSpc>
                <a:spcPct val="90000"/>
              </a:lnSpc>
            </a:pPr>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2"/>
          <p:cNvSpPr>
            <a:spLocks noGrp="1" noRot="1" noChangeAspect="1" noChangeArrowheads="1" noTextEdit="1"/>
          </p:cNvSpPr>
          <p:nvPr>
            <p:ph type="sldImg"/>
          </p:nvPr>
        </p:nvSpPr>
        <p:spPr>
          <a:xfrm>
            <a:off x="1716088" y="720725"/>
            <a:ext cx="3422650" cy="2568575"/>
          </a:xfrm>
          <a:ln/>
        </p:spPr>
      </p:sp>
      <p:sp>
        <p:nvSpPr>
          <p:cNvPr id="173058" name="Rectangle 3"/>
          <p:cNvSpPr>
            <a:spLocks noGrp="1" noChangeArrowheads="1"/>
          </p:cNvSpPr>
          <p:nvPr>
            <p:ph type="body" idx="1"/>
          </p:nvPr>
        </p:nvSpPr>
        <p:spPr>
          <a:noFill/>
          <a:ln/>
        </p:spPr>
        <p:txBody>
          <a:bodyPr/>
          <a:lstStyle/>
          <a:p>
            <a:pPr>
              <a:buFontTx/>
              <a:buChar char="•"/>
            </a:pPr>
            <a:r>
              <a:rPr lang="en-US" dirty="0" smtClean="0"/>
              <a:t>Record-oriented: The fields contain valuable data that is meaningful in isolation (Titles, subjects), but AACR and other semantic standards turn them into a package/The other standards don’t have this packaging. They can be taken apart and recombined more easily.</a:t>
            </a:r>
          </a:p>
          <a:p>
            <a:pPr>
              <a:buFontTx/>
              <a:buChar char="•"/>
            </a:pPr>
            <a:r>
              <a:rPr lang="en-US" dirty="0" smtClean="0"/>
              <a:t>For applications: Designed to facilitate discovery and display in library databases/The other standards need to be enhanced to support library applications. But they support commercial transactions, data mining.</a:t>
            </a:r>
          </a:p>
          <a:p>
            <a:pPr>
              <a:buFontTx/>
              <a:buChar char="•"/>
            </a:pPr>
            <a:r>
              <a:rPr lang="en-US" dirty="0" smtClean="0"/>
              <a:t>Designed for storage.</a:t>
            </a:r>
          </a:p>
          <a:p>
            <a:pPr>
              <a:buFontTx/>
              <a:buChar char="•"/>
            </a:pPr>
            <a:r>
              <a:rPr lang="en-US" dirty="0" smtClean="0"/>
              <a:t>Static. MARC records can be edited, of course. But if the goal is an archival-quality description of an item in a library collection, at some point the description is good enough and doesn’t need to change anymore. ONIX records are fundamentally different. They are in flux as they pass through the supply chain. Different players add subjects, identifiers, descriptions, reviews, links to websites, They change prices, and availability status. There is no sense that the record is evolving toward perfection, just that the ONIX standard provides a platform for supplying the information that is needed at the moment.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a:xfrm>
            <a:off x="1143000" y="685800"/>
            <a:ext cx="4572000" cy="3429000"/>
          </a:xfrm>
          <a:ln/>
        </p:spPr>
      </p:sp>
      <p:sp>
        <p:nvSpPr>
          <p:cNvPr id="201731" name="Notes Placeholder 2"/>
          <p:cNvSpPr>
            <a:spLocks noGrp="1"/>
          </p:cNvSpPr>
          <p:nvPr>
            <p:ph type="body" idx="1"/>
          </p:nvPr>
        </p:nvSpPr>
        <p:spPr>
          <a:xfrm>
            <a:off x="685800" y="4343400"/>
            <a:ext cx="5486400" cy="4114800"/>
          </a:xfrm>
          <a:noFill/>
          <a:ln/>
        </p:spPr>
        <p:txBody>
          <a:bodyPr/>
          <a:lstStyle/>
          <a:p>
            <a:pPr eaLnBrk="1" hangingPunct="1"/>
            <a:endParaRPr lang="en-US" smtClean="0"/>
          </a:p>
        </p:txBody>
      </p:sp>
      <p:sp>
        <p:nvSpPr>
          <p:cNvPr id="20173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B9E8330F-3CEC-4E84-9B41-70ED247D53FB}" type="slidenum">
              <a:rPr lang="en-US" sz="1200" i="0">
                <a:solidFill>
                  <a:schemeClr val="tx1"/>
                </a:solidFill>
                <a:latin typeface="Arial" charset="0"/>
              </a:rPr>
              <a:pPr algn="r"/>
              <a:t>16</a:t>
            </a:fld>
            <a:endParaRPr lang="en-US" sz="1200" i="0">
              <a:solidFill>
                <a:schemeClr val="tx1"/>
              </a:solidFill>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2"/>
          <p:cNvSpPr>
            <a:spLocks noGrp="1" noRot="1" noChangeAspect="1" noChangeArrowheads="1" noTextEdit="1"/>
          </p:cNvSpPr>
          <p:nvPr>
            <p:ph type="sldImg"/>
          </p:nvPr>
        </p:nvSpPr>
        <p:spPr>
          <a:xfrm>
            <a:off x="1716088" y="720725"/>
            <a:ext cx="3422650" cy="2568575"/>
          </a:xfrm>
          <a:ln/>
        </p:spPr>
      </p:sp>
      <p:sp>
        <p:nvSpPr>
          <p:cNvPr id="17510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ChangeArrowheads="1" noTextEdit="1"/>
          </p:cNvSpPr>
          <p:nvPr>
            <p:ph type="sldImg"/>
          </p:nvPr>
        </p:nvSpPr>
        <p:spPr>
          <a:xfrm>
            <a:off x="1716088" y="720725"/>
            <a:ext cx="3422650" cy="2568575"/>
          </a:xfrm>
          <a:ln/>
        </p:spPr>
      </p:sp>
      <p:sp>
        <p:nvSpPr>
          <p:cNvPr id="45058" name="Rectangle 3"/>
          <p:cNvSpPr>
            <a:spLocks noGrp="1" noChangeArrowheads="1"/>
          </p:cNvSpPr>
          <p:nvPr>
            <p:ph type="body" idx="1"/>
          </p:nvPr>
        </p:nvSpPr>
        <p:spPr>
          <a:noFill/>
          <a:ln/>
        </p:spPr>
        <p:txBody>
          <a:bodyPr/>
          <a:lstStyle/>
          <a:p>
            <a:r>
              <a:rPr lang="en-US" smtClean="0"/>
              <a:t>Start here. Walk through a few examples of what we have done well and get to the leading edge. The main obstacle: how do we deal with non-MARC metadata?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a:xfrm>
            <a:off x="1143000" y="685800"/>
            <a:ext cx="4572000" cy="3429000"/>
          </a:xfrm>
          <a:ln/>
        </p:spPr>
      </p:sp>
      <p:sp>
        <p:nvSpPr>
          <p:cNvPr id="49154" name="Rectangle 3"/>
          <p:cNvSpPr>
            <a:spLocks noGrp="1" noChangeArrowheads="1"/>
          </p:cNvSpPr>
          <p:nvPr>
            <p:ph type="body" idx="1"/>
          </p:nvPr>
        </p:nvSpPr>
        <p:spPr>
          <a:xfrm>
            <a:off x="914400" y="4343400"/>
            <a:ext cx="5029200" cy="4114800"/>
          </a:xfrm>
          <a:noFill/>
          <a:ln/>
        </p:spPr>
        <p:txBody>
          <a:bodyPr/>
          <a:lstStyle/>
          <a:p>
            <a:r>
              <a:rPr lang="en-US" smtClean="0"/>
              <a:t>So I’ve used that word crosswalk a couple of times already. What is it? Here is a definition we like.</a:t>
            </a:r>
          </a:p>
          <a:p>
            <a:endParaRPr lang="en-US" smtClean="0"/>
          </a:p>
          <a:p>
            <a:r>
              <a:rPr lang="en-US" smtClean="0"/>
              <a:t>Key points:</a:t>
            </a:r>
          </a:p>
          <a:p>
            <a:pPr lvl="1">
              <a:buFontTx/>
              <a:buChar char="•"/>
            </a:pPr>
            <a:r>
              <a:rPr lang="en-US" smtClean="0"/>
              <a:t>  Human input</a:t>
            </a:r>
          </a:p>
          <a:p>
            <a:pPr lvl="1">
              <a:buFontTx/>
              <a:buChar char="•"/>
            </a:pPr>
            <a:r>
              <a:rPr lang="en-US" smtClean="0"/>
              <a:t>  Assertions of equivalence, between elements or element composites.</a:t>
            </a:r>
          </a:p>
          <a:p>
            <a:pPr lvl="1">
              <a:buFontTx/>
              <a:buChar char="•"/>
            </a:pPr>
            <a:r>
              <a:rPr lang="en-US" smtClean="0"/>
              <a:t>  Equivalence may be tight or loose – whatever is deemed adequate for getting a certain job done.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Rot="1" noChangeAspect="1" noChangeArrowheads="1" noTextEdit="1"/>
          </p:cNvSpPr>
          <p:nvPr>
            <p:ph type="sldImg"/>
          </p:nvPr>
        </p:nvSpPr>
        <p:spPr>
          <a:xfrm>
            <a:off x="1716088" y="720725"/>
            <a:ext cx="3422650" cy="2568575"/>
          </a:xfrm>
          <a:ln/>
        </p:spPr>
      </p:sp>
      <p:sp>
        <p:nvSpPr>
          <p:cNvPr id="191491" name="Rectangle 3"/>
          <p:cNvSpPr>
            <a:spLocks noGrp="1" noChangeArrowheads="1"/>
          </p:cNvSpPr>
          <p:nvPr>
            <p:ph type="body" idx="1"/>
          </p:nvPr>
        </p:nvSpPr>
        <p:spPr>
          <a:noFill/>
          <a:ln/>
        </p:spPr>
        <p:txBody>
          <a:bodyPr/>
          <a:lstStyle/>
          <a:p>
            <a:r>
              <a:rPr lang="en-US" smtClean="0"/>
              <a:t>During the past two years, we have been devoting attention to the relationship </a:t>
            </a:r>
          </a:p>
          <a:p>
            <a:r>
              <a:rPr lang="en-US" smtClean="0"/>
              <a:t>The homepage for EDITEUR – the agency that maintains ONIX.</a:t>
            </a:r>
          </a:p>
          <a:p>
            <a:r>
              <a:rPr lang="en-US" smtClean="0"/>
              <a:t>ONIX stands for Online Information Exchange.</a:t>
            </a:r>
          </a:p>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Rot="1" noChangeAspect="1" noChangeArrowheads="1" noTextEdit="1"/>
          </p:cNvSpPr>
          <p:nvPr>
            <p:ph type="sldImg"/>
          </p:nvPr>
        </p:nvSpPr>
        <p:spPr>
          <a:xfrm>
            <a:off x="1716088" y="720725"/>
            <a:ext cx="3422650" cy="2568575"/>
          </a:xfrm>
          <a:ln/>
        </p:spPr>
      </p:sp>
      <p:sp>
        <p:nvSpPr>
          <p:cNvPr id="57346" name="Rectangle 3"/>
          <p:cNvSpPr>
            <a:spLocks noGrp="1" noChangeArrowheads="1"/>
          </p:cNvSpPr>
          <p:nvPr>
            <p:ph type="body" idx="1"/>
          </p:nvPr>
        </p:nvSpPr>
        <p:spPr>
          <a:noFill/>
          <a:ln/>
        </p:spPr>
        <p:txBody>
          <a:bodyPr/>
          <a:lstStyle/>
          <a:p>
            <a:r>
              <a:rPr lang="en-US" smtClean="0"/>
              <a:t>We are using it in the recently released Metadata for Publishers product, which attempts to streamline the management of bibliographic metadata in the library and publishing communities.</a:t>
            </a:r>
          </a:p>
          <a:p>
            <a:r>
              <a:rPr lang="en-US" smtClean="0"/>
              <a:t>ONIX records are obtained from publishers and mapped to MARC.</a:t>
            </a:r>
          </a:p>
          <a:p>
            <a:r>
              <a:rPr lang="en-US" smtClean="0"/>
              <a:t>If a match is found in WorldCat, fields from the corresponding MARC record are applied to it.</a:t>
            </a:r>
          </a:p>
          <a:p>
            <a:r>
              <a:rPr lang="en-US" smtClean="0"/>
              <a:t>If no match is found, the record is populated from fields in the closest FRBR cluster.</a:t>
            </a:r>
          </a:p>
          <a:p>
            <a:r>
              <a:rPr lang="en-US" smtClean="0"/>
              <a:t>The result is mapped back to ONIX to be delivered to publishers. It is also made available to the library community as an enhanced MARC record.</a:t>
            </a:r>
          </a:p>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ChangeArrowheads="1" noTextEdit="1"/>
          </p:cNvSpPr>
          <p:nvPr>
            <p:ph type="sldImg"/>
          </p:nvPr>
        </p:nvSpPr>
        <p:spPr>
          <a:xfrm>
            <a:off x="1716088" y="720725"/>
            <a:ext cx="3422650" cy="2568575"/>
          </a:xfrm>
          <a:ln/>
        </p:spPr>
      </p:sp>
      <p:sp>
        <p:nvSpPr>
          <p:cNvPr id="51202" name="Rectangle 3"/>
          <p:cNvSpPr>
            <a:spLocks noGrp="1" noChangeArrowheads="1"/>
          </p:cNvSpPr>
          <p:nvPr>
            <p:ph type="body" idx="1"/>
          </p:nvPr>
        </p:nvSpPr>
        <p:spPr>
          <a:noFill/>
          <a:ln/>
        </p:spPr>
        <p:txBody>
          <a:bodyPr/>
          <a:lstStyle/>
          <a:p>
            <a:r>
              <a:rPr lang="en-US" dirty="0" smtClean="0"/>
              <a:t>Why do we do this?</a:t>
            </a:r>
          </a:p>
          <a:p>
            <a:endParaRPr lang="en-US" dirty="0" smtClean="0"/>
          </a:p>
          <a:p>
            <a:r>
              <a:rPr lang="en-US" dirty="0" smtClean="0"/>
              <a:t>Here’s a snippet of a record in ONIX – the international standard for metadata descriptions in the publishing community. ONIX is an acronym for Online Information Exchange.</a:t>
            </a:r>
          </a:p>
          <a:p>
            <a:endParaRPr lang="en-US" dirty="0" smtClean="0"/>
          </a:p>
          <a:p>
            <a:r>
              <a:rPr lang="en-US" dirty="0" smtClean="0"/>
              <a:t>Now here is the corresponding MARC record. The blue text is just the structure of the </a:t>
            </a:r>
            <a:r>
              <a:rPr lang="en-US" dirty="0" err="1" smtClean="0"/>
              <a:t>the</a:t>
            </a:r>
            <a:r>
              <a:rPr lang="en-US" dirty="0" smtClean="0"/>
              <a:t> two records—fields, subfields, indicators, elements, composites. The green text is coded data. The red text  is the visible data in the record.</a:t>
            </a:r>
          </a:p>
          <a:p>
            <a:endParaRPr lang="en-US" dirty="0" smtClean="0"/>
          </a:p>
          <a:p>
            <a:r>
              <a:rPr lang="en-US" dirty="0" smtClean="0"/>
              <a:t>It’s obvious even to the casual observer that these two records contain the same information. If we could map the structure and the coded data, we could express this equivalence. Then:</a:t>
            </a:r>
          </a:p>
          <a:p>
            <a:pPr lvl="1">
              <a:buFontTx/>
              <a:buChar char="•"/>
            </a:pPr>
            <a:r>
              <a:rPr lang="en-US" dirty="0" smtClean="0"/>
              <a:t>Records could be shared across communities.</a:t>
            </a:r>
          </a:p>
          <a:p>
            <a:pPr lvl="1">
              <a:buFontTx/>
              <a:buChar char="•"/>
            </a:pPr>
            <a:r>
              <a:rPr lang="en-US" dirty="0" smtClean="0"/>
              <a:t>Information a record in one community could be applied to a record in the other. In other words, the metadata streams could be merged.</a:t>
            </a:r>
          </a:p>
          <a:p>
            <a:pPr lvl="1">
              <a:buFontTx/>
              <a:buChar char="•"/>
            </a:pPr>
            <a:endParaRPr lang="en-US" dirty="0" smtClean="0"/>
          </a:p>
          <a:p>
            <a:r>
              <a:rPr lang="en-US" dirty="0" smtClean="0"/>
              <a:t>It’s now an overused word, but we create a crosswalk between ONIX and MARC to increase interoperability between the two standards.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spect="1" noChangeArrowheads="1" noTextEdit="1"/>
          </p:cNvSpPr>
          <p:nvPr>
            <p:ph type="sldImg"/>
          </p:nvPr>
        </p:nvSpPr>
        <p:spPr>
          <a:xfrm>
            <a:off x="1716088" y="720725"/>
            <a:ext cx="3422650" cy="2568575"/>
          </a:xfrm>
          <a:ln/>
        </p:spPr>
      </p:sp>
      <p:sp>
        <p:nvSpPr>
          <p:cNvPr id="192515" name="Rectangle 3"/>
          <p:cNvSpPr>
            <a:spLocks noGrp="1" noChangeArrowheads="1"/>
          </p:cNvSpPr>
          <p:nvPr>
            <p:ph type="body" idx="1"/>
          </p:nvPr>
        </p:nvSpPr>
        <p:spPr>
          <a:noFill/>
          <a:ln/>
        </p:spPr>
        <p:txBody>
          <a:bodyPr/>
          <a:lstStyle/>
          <a:p>
            <a:r>
              <a:rPr lang="en-US" dirty="0" smtClean="0"/>
              <a:t>The relationships shown in those two records can be distilled into a crosswalk that looks like this. ONIX elements qualified by particular codes are mapped to MARC. </a:t>
            </a:r>
          </a:p>
          <a:p>
            <a:endParaRPr lang="en-US" dirty="0" smtClean="0"/>
          </a:p>
          <a:p>
            <a:r>
              <a:rPr lang="en-US" dirty="0" smtClean="0"/>
              <a:t>It shows three examples:</a:t>
            </a:r>
          </a:p>
          <a:p>
            <a:pPr>
              <a:buFontTx/>
              <a:buChar char="•"/>
            </a:pPr>
            <a:r>
              <a:rPr lang="en-US" dirty="0" smtClean="0"/>
              <a:t> An ISBN</a:t>
            </a:r>
          </a:p>
          <a:p>
            <a:pPr>
              <a:buFontTx/>
              <a:buChar char="•"/>
            </a:pPr>
            <a:r>
              <a:rPr lang="en-US" dirty="0" smtClean="0"/>
              <a:t> A primary title</a:t>
            </a:r>
          </a:p>
          <a:p>
            <a:pPr>
              <a:buFontTx/>
              <a:buChar char="•"/>
            </a:pPr>
            <a:r>
              <a:rPr lang="en-US" dirty="0" smtClean="0"/>
              <a:t> Library of Congress subject heading</a:t>
            </a:r>
          </a:p>
          <a:p>
            <a:endParaRPr lang="en-US" dirty="0" smtClean="0"/>
          </a:p>
          <a:p>
            <a:r>
              <a:rPr lang="en-US" dirty="0" smtClean="0"/>
              <a:t>The entire map from ONIX to MARC is publically available.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2"/>
          <p:cNvSpPr>
            <a:spLocks noGrp="1" noRot="1" noChangeAspect="1" noChangeArrowheads="1" noTextEdit="1"/>
          </p:cNvSpPr>
          <p:nvPr>
            <p:ph type="sldImg"/>
          </p:nvPr>
        </p:nvSpPr>
        <p:spPr>
          <a:xfrm>
            <a:off x="1716088" y="720725"/>
            <a:ext cx="3422650" cy="2568575"/>
          </a:xfrm>
          <a:ln/>
        </p:spPr>
      </p:sp>
      <p:sp>
        <p:nvSpPr>
          <p:cNvPr id="150530" name="Rectangle 3"/>
          <p:cNvSpPr>
            <a:spLocks noGrp="1" noChangeArrowheads="1"/>
          </p:cNvSpPr>
          <p:nvPr>
            <p:ph type="body" idx="1"/>
          </p:nvPr>
        </p:nvSpPr>
        <p:spPr>
          <a:noFill/>
          <a:ln/>
        </p:spPr>
        <p:txBody>
          <a:bodyPr/>
          <a:lstStyle/>
          <a:p>
            <a:r>
              <a:rPr lang="en-US" dirty="0" smtClean="0"/>
              <a:t>Here’s another example:</a:t>
            </a:r>
          </a:p>
          <a:p>
            <a:endParaRPr lang="en-US" dirty="0" smtClean="0"/>
          </a:p>
          <a:p>
            <a:r>
              <a:rPr lang="en-US" dirty="0" smtClean="0"/>
              <a:t>This is a screenshot of the </a:t>
            </a:r>
            <a:r>
              <a:rPr lang="en-US" dirty="0" err="1" smtClean="0"/>
              <a:t>Connexion</a:t>
            </a:r>
            <a:r>
              <a:rPr lang="en-US" dirty="0" smtClean="0"/>
              <a:t> Browser, which shows a record exported in Dublin Core Terms. (Records are collected into a Save file.)</a:t>
            </a:r>
          </a:p>
          <a:p>
            <a:endParaRPr lang="en-US" dirty="0" smtClean="0"/>
          </a:p>
          <a:p>
            <a:r>
              <a:rPr lang="en-US" dirty="0" smtClean="0"/>
              <a:t>The translation to DC-terms is state-of-the-art. The translation and the feature in </a:t>
            </a:r>
            <a:r>
              <a:rPr lang="en-US" dirty="0" err="1" smtClean="0"/>
              <a:t>Connexion</a:t>
            </a:r>
            <a:r>
              <a:rPr lang="en-US" dirty="0" smtClean="0"/>
              <a:t> are underutilized. It has generated interest among member libraries in central Europe, who are developing crosswalks to DC-Terms to promote interoperability among various flavors of MARC and non-MARC metadata such as ONIX.</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Rot="1" noChangeAspect="1" noChangeArrowheads="1" noTextEdit="1"/>
          </p:cNvSpPr>
          <p:nvPr>
            <p:ph type="sldImg"/>
          </p:nvPr>
        </p:nvSpPr>
        <p:spPr>
          <a:xfrm>
            <a:off x="1716088" y="720725"/>
            <a:ext cx="3422650" cy="2568575"/>
          </a:xfrm>
          <a:ln/>
        </p:spPr>
      </p:sp>
      <p:sp>
        <p:nvSpPr>
          <p:cNvPr id="193539" name="Rectangle 3"/>
          <p:cNvSpPr>
            <a:spLocks noGrp="1" noChangeArrowheads="1"/>
          </p:cNvSpPr>
          <p:nvPr>
            <p:ph type="body" idx="1"/>
          </p:nvPr>
        </p:nvSpPr>
        <p:spPr>
          <a:noFill/>
          <a:ln/>
        </p:spPr>
        <p:txBody>
          <a:bodyPr/>
          <a:lstStyle/>
          <a:p>
            <a:r>
              <a:rPr lang="en-US" dirty="0" smtClean="0"/>
              <a:t>A portion of the crosswalk looks like this. It’s deceptively simple.</a:t>
            </a:r>
          </a:p>
          <a:p>
            <a:r>
              <a:rPr lang="en-US" dirty="0" smtClean="0"/>
              <a:t>Here’s a snapshot of the crosswalk. It is completely machine-</a:t>
            </a:r>
            <a:r>
              <a:rPr lang="en-US" dirty="0" err="1" smtClean="0"/>
              <a:t>processable</a:t>
            </a:r>
            <a:r>
              <a:rPr lang="en-US" dirty="0" smtClean="0"/>
              <a:t>. The metadata subject matter expert maintains the table. When it changes, it is fed into software that produces the executable translation logic.</a:t>
            </a:r>
          </a:p>
          <a:p>
            <a:endParaRPr lang="en-US" dirty="0" smtClean="0"/>
          </a:p>
          <a:p>
            <a:r>
              <a:rPr lang="en-US" dirty="0" smtClean="0"/>
              <a:t>This table shows the essential relationships among three elements: MARC, DC-Terms, and DC-Simple. </a:t>
            </a:r>
          </a:p>
          <a:p>
            <a:r>
              <a:rPr lang="en-US" dirty="0" smtClean="0"/>
              <a:t>   The first row—DC-Subject is the same in DC and DC-terms. They map to 650 a.</a:t>
            </a:r>
          </a:p>
          <a:p>
            <a:r>
              <a:rPr lang="en-US" dirty="0" smtClean="0"/>
              <a:t>   The second row—DC-terms adds the concept audience and maps it to 521 a</a:t>
            </a:r>
          </a:p>
          <a:p>
            <a:r>
              <a:rPr lang="en-US" dirty="0" smtClean="0"/>
              <a:t>   The third row—DC terms overrides the general DC concept ‘coverage’ with a more specific term—Spatial and maps it to 522 a.</a:t>
            </a:r>
          </a:p>
          <a:p>
            <a:endParaRPr lang="en-US" dirty="0" smtClean="0"/>
          </a:p>
          <a:p>
            <a:r>
              <a:rPr lang="en-US" dirty="0" smtClean="0"/>
              <a:t>This table lets us process many kinds of records, including</a:t>
            </a:r>
          </a:p>
          <a:p>
            <a:r>
              <a:rPr lang="en-US" dirty="0" smtClean="0"/>
              <a:t>Pure MARC records, Pure Dublin Core records, and Dublin Core records with DC-terms extensions, which are produced by </a:t>
            </a:r>
            <a:r>
              <a:rPr lang="en-US" dirty="0" err="1" smtClean="0"/>
              <a:t>Connexion</a:t>
            </a:r>
            <a:r>
              <a:rPr lang="en-US" dirty="0" smtClean="0"/>
              <a:t>.</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9"/>
          <p:cNvSpPr>
            <a:spLocks noChangeArrowheads="1"/>
          </p:cNvSpPr>
          <p:nvPr/>
        </p:nvSpPr>
        <p:spPr bwMode="auto">
          <a:xfrm>
            <a:off x="0" y="0"/>
            <a:ext cx="9144000" cy="2859088"/>
          </a:xfrm>
          <a:prstGeom prst="rect">
            <a:avLst/>
          </a:prstGeom>
          <a:gradFill rotWithShape="1">
            <a:gsLst>
              <a:gs pos="0">
                <a:srgbClr val="144A6F"/>
              </a:gs>
              <a:gs pos="100000">
                <a:srgbClr val="2178B5"/>
              </a:gs>
            </a:gsLst>
            <a:lin ang="5400000" scaled="1"/>
          </a:gradFill>
          <a:ln w="9525">
            <a:noFill/>
            <a:miter lim="800000"/>
            <a:headEnd/>
            <a:tailEnd/>
          </a:ln>
          <a:effectLst/>
        </p:spPr>
        <p:txBody>
          <a:bodyPr wrap="none" anchor="ctr"/>
          <a:lstStyle/>
          <a:p>
            <a:pPr>
              <a:lnSpc>
                <a:spcPct val="120000"/>
              </a:lnSpc>
              <a:spcBef>
                <a:spcPct val="50000"/>
              </a:spcBef>
              <a:defRPr/>
            </a:pPr>
            <a:endParaRPr lang="en-US" b="1" i="0"/>
          </a:p>
        </p:txBody>
      </p:sp>
      <p:sp>
        <p:nvSpPr>
          <p:cNvPr id="5" name="Oval 14"/>
          <p:cNvSpPr>
            <a:spLocks noChangeArrowheads="1"/>
          </p:cNvSpPr>
          <p:nvPr/>
        </p:nvSpPr>
        <p:spPr bwMode="auto">
          <a:xfrm>
            <a:off x="5711825" y="-279400"/>
            <a:ext cx="2425700" cy="2425700"/>
          </a:xfrm>
          <a:prstGeom prst="ellipse">
            <a:avLst/>
          </a:prstGeom>
          <a:solidFill>
            <a:srgbClr val="FFFFFF">
              <a:alpha val="7001"/>
            </a:srgbClr>
          </a:solidFill>
          <a:ln w="9525">
            <a:noFill/>
            <a:round/>
            <a:headEnd/>
            <a:tailEnd/>
          </a:ln>
          <a:effectLst/>
        </p:spPr>
        <p:txBody>
          <a:bodyPr wrap="none" anchor="ctr"/>
          <a:lstStyle/>
          <a:p>
            <a:pPr>
              <a:lnSpc>
                <a:spcPct val="120000"/>
              </a:lnSpc>
              <a:spcBef>
                <a:spcPct val="50000"/>
              </a:spcBef>
              <a:defRPr/>
            </a:pPr>
            <a:endParaRPr lang="en-US" b="1" i="0"/>
          </a:p>
        </p:txBody>
      </p:sp>
      <p:sp>
        <p:nvSpPr>
          <p:cNvPr id="6" name="Oval 15"/>
          <p:cNvSpPr>
            <a:spLocks noChangeArrowheads="1"/>
          </p:cNvSpPr>
          <p:nvPr/>
        </p:nvSpPr>
        <p:spPr bwMode="auto">
          <a:xfrm>
            <a:off x="7567613" y="719138"/>
            <a:ext cx="1711325" cy="1711325"/>
          </a:xfrm>
          <a:prstGeom prst="ellipse">
            <a:avLst/>
          </a:prstGeom>
          <a:solidFill>
            <a:srgbClr val="FFFFFF">
              <a:alpha val="14999"/>
            </a:srgbClr>
          </a:solidFill>
          <a:ln w="9525">
            <a:noFill/>
            <a:round/>
            <a:headEnd/>
            <a:tailEnd/>
          </a:ln>
          <a:effectLst/>
        </p:spPr>
        <p:txBody>
          <a:bodyPr wrap="none" anchor="ctr"/>
          <a:lstStyle/>
          <a:p>
            <a:pPr>
              <a:lnSpc>
                <a:spcPct val="120000"/>
              </a:lnSpc>
              <a:spcBef>
                <a:spcPct val="50000"/>
              </a:spcBef>
              <a:defRPr/>
            </a:pPr>
            <a:endParaRPr lang="en-US" b="1" i="0"/>
          </a:p>
        </p:txBody>
      </p:sp>
      <p:sp>
        <p:nvSpPr>
          <p:cNvPr id="7" name="Oval 16"/>
          <p:cNvSpPr>
            <a:spLocks noChangeArrowheads="1"/>
          </p:cNvSpPr>
          <p:nvPr/>
        </p:nvSpPr>
        <p:spPr bwMode="auto">
          <a:xfrm>
            <a:off x="6997700" y="1860550"/>
            <a:ext cx="1139825" cy="1139825"/>
          </a:xfrm>
          <a:prstGeom prst="ellipse">
            <a:avLst/>
          </a:prstGeom>
          <a:solidFill>
            <a:srgbClr val="FFFFFF">
              <a:alpha val="20000"/>
            </a:srgbClr>
          </a:solidFill>
          <a:ln w="9525">
            <a:noFill/>
            <a:round/>
            <a:headEnd/>
            <a:tailEnd/>
          </a:ln>
          <a:effectLst/>
        </p:spPr>
        <p:txBody>
          <a:bodyPr wrap="none" anchor="ctr"/>
          <a:lstStyle/>
          <a:p>
            <a:pPr>
              <a:lnSpc>
                <a:spcPct val="120000"/>
              </a:lnSpc>
              <a:spcBef>
                <a:spcPct val="50000"/>
              </a:spcBef>
              <a:defRPr/>
            </a:pPr>
            <a:endParaRPr lang="en-US" b="1" i="0"/>
          </a:p>
        </p:txBody>
      </p:sp>
      <p:pic>
        <p:nvPicPr>
          <p:cNvPr id="8" name="Picture 13" descr="logo with tag"/>
          <p:cNvPicPr>
            <a:picLocks noChangeAspect="1" noChangeArrowheads="1"/>
          </p:cNvPicPr>
          <p:nvPr/>
        </p:nvPicPr>
        <p:blipFill>
          <a:blip r:embed="rId2" cstate="print"/>
          <a:srcRect/>
          <a:stretch>
            <a:fillRect/>
          </a:stretch>
        </p:blipFill>
        <p:spPr bwMode="auto">
          <a:xfrm>
            <a:off x="3244850" y="5570538"/>
            <a:ext cx="3138488" cy="854075"/>
          </a:xfrm>
          <a:prstGeom prst="rect">
            <a:avLst/>
          </a:prstGeom>
          <a:noFill/>
          <a:ln w="9525">
            <a:noFill/>
            <a:miter lim="800000"/>
            <a:headEnd/>
            <a:tailEnd/>
          </a:ln>
        </p:spPr>
      </p:pic>
      <p:grpSp>
        <p:nvGrpSpPr>
          <p:cNvPr id="9" name="Group 21"/>
          <p:cNvGrpSpPr>
            <a:grpSpLocks/>
          </p:cNvGrpSpPr>
          <p:nvPr/>
        </p:nvGrpSpPr>
        <p:grpSpPr bwMode="auto">
          <a:xfrm>
            <a:off x="0" y="0"/>
            <a:ext cx="9144000" cy="6858000"/>
            <a:chOff x="0" y="0"/>
            <a:chExt cx="5760" cy="4320"/>
          </a:xfrm>
        </p:grpSpPr>
        <p:pic>
          <p:nvPicPr>
            <p:cNvPr id="10" name="Picture 17" descr="lite border top"/>
            <p:cNvPicPr>
              <a:picLocks noChangeAspect="1" noChangeArrowheads="1"/>
            </p:cNvPicPr>
            <p:nvPr userDrawn="1"/>
          </p:nvPicPr>
          <p:blipFill>
            <a:blip r:embed="rId3" cstate="print"/>
            <a:srcRect/>
            <a:stretch>
              <a:fillRect/>
            </a:stretch>
          </p:blipFill>
          <p:spPr bwMode="auto">
            <a:xfrm>
              <a:off x="0" y="0"/>
              <a:ext cx="5760" cy="90"/>
            </a:xfrm>
            <a:prstGeom prst="rect">
              <a:avLst/>
            </a:prstGeom>
            <a:noFill/>
            <a:ln w="9525">
              <a:noFill/>
              <a:miter lim="800000"/>
              <a:headEnd/>
              <a:tailEnd/>
            </a:ln>
          </p:spPr>
        </p:pic>
        <p:pic>
          <p:nvPicPr>
            <p:cNvPr id="11" name="Picture 18" descr="lite border bottom"/>
            <p:cNvPicPr>
              <a:picLocks noChangeAspect="1" noChangeArrowheads="1"/>
            </p:cNvPicPr>
            <p:nvPr userDrawn="1"/>
          </p:nvPicPr>
          <p:blipFill>
            <a:blip r:embed="rId4" cstate="print"/>
            <a:srcRect/>
            <a:stretch>
              <a:fillRect/>
            </a:stretch>
          </p:blipFill>
          <p:spPr bwMode="auto">
            <a:xfrm>
              <a:off x="0" y="4230"/>
              <a:ext cx="5760" cy="90"/>
            </a:xfrm>
            <a:prstGeom prst="rect">
              <a:avLst/>
            </a:prstGeom>
            <a:noFill/>
            <a:ln w="9525">
              <a:noFill/>
              <a:miter lim="800000"/>
              <a:headEnd/>
              <a:tailEnd/>
            </a:ln>
          </p:spPr>
        </p:pic>
        <p:pic>
          <p:nvPicPr>
            <p:cNvPr id="12" name="Picture 19" descr="lite border left"/>
            <p:cNvPicPr>
              <a:picLocks noChangeAspect="1" noChangeArrowheads="1"/>
            </p:cNvPicPr>
            <p:nvPr userDrawn="1"/>
          </p:nvPicPr>
          <p:blipFill>
            <a:blip r:embed="rId5" cstate="print"/>
            <a:srcRect/>
            <a:stretch>
              <a:fillRect/>
            </a:stretch>
          </p:blipFill>
          <p:spPr bwMode="auto">
            <a:xfrm>
              <a:off x="0" y="0"/>
              <a:ext cx="281" cy="4320"/>
            </a:xfrm>
            <a:prstGeom prst="rect">
              <a:avLst/>
            </a:prstGeom>
            <a:noFill/>
            <a:ln w="9525">
              <a:noFill/>
              <a:miter lim="800000"/>
              <a:headEnd/>
              <a:tailEnd/>
            </a:ln>
          </p:spPr>
        </p:pic>
        <p:pic>
          <p:nvPicPr>
            <p:cNvPr id="13" name="Picture 20" descr="lite border right"/>
            <p:cNvPicPr>
              <a:picLocks noChangeAspect="1" noChangeArrowheads="1"/>
            </p:cNvPicPr>
            <p:nvPr userDrawn="1"/>
          </p:nvPicPr>
          <p:blipFill>
            <a:blip r:embed="rId6" cstate="print"/>
            <a:srcRect/>
            <a:stretch>
              <a:fillRect/>
            </a:stretch>
          </p:blipFill>
          <p:spPr bwMode="auto">
            <a:xfrm>
              <a:off x="5479" y="0"/>
              <a:ext cx="281" cy="4320"/>
            </a:xfrm>
            <a:prstGeom prst="rect">
              <a:avLst/>
            </a:prstGeom>
            <a:noFill/>
            <a:ln w="9525">
              <a:noFill/>
              <a:miter lim="800000"/>
              <a:headEnd/>
              <a:tailEnd/>
            </a:ln>
          </p:spPr>
        </p:pic>
      </p:grpSp>
      <p:sp>
        <p:nvSpPr>
          <p:cNvPr id="14" name="Oval 22"/>
          <p:cNvSpPr>
            <a:spLocks noChangeArrowheads="1"/>
          </p:cNvSpPr>
          <p:nvPr/>
        </p:nvSpPr>
        <p:spPr bwMode="auto">
          <a:xfrm>
            <a:off x="1006475" y="1289050"/>
            <a:ext cx="1854200" cy="1854200"/>
          </a:xfrm>
          <a:prstGeom prst="ellipse">
            <a:avLst/>
          </a:prstGeom>
          <a:solidFill>
            <a:srgbClr val="409A3C"/>
          </a:solidFill>
          <a:ln w="88900">
            <a:solidFill>
              <a:srgbClr val="FFFFFF"/>
            </a:solidFill>
            <a:round/>
            <a:headEnd/>
            <a:tailEnd/>
          </a:ln>
          <a:effectLst/>
        </p:spPr>
        <p:txBody>
          <a:bodyPr wrap="none" anchor="ctr"/>
          <a:lstStyle/>
          <a:p>
            <a:pPr algn="ctr">
              <a:lnSpc>
                <a:spcPct val="120000"/>
              </a:lnSpc>
              <a:spcBef>
                <a:spcPct val="50000"/>
              </a:spcBef>
              <a:defRPr/>
            </a:pPr>
            <a:endParaRPr lang="en-US" sz="2400" b="1" i="0">
              <a:solidFill>
                <a:schemeClr val="accent1"/>
              </a:solidFill>
            </a:endParaRPr>
          </a:p>
        </p:txBody>
      </p:sp>
      <p:sp>
        <p:nvSpPr>
          <p:cNvPr id="6146" name="Rectangle 2"/>
          <p:cNvSpPr>
            <a:spLocks noGrp="1" noChangeArrowheads="1"/>
          </p:cNvSpPr>
          <p:nvPr>
            <p:ph type="ctrTitle"/>
          </p:nvPr>
        </p:nvSpPr>
        <p:spPr>
          <a:xfrm>
            <a:off x="3573463" y="862013"/>
            <a:ext cx="4808537" cy="1751012"/>
          </a:xfrm>
        </p:spPr>
        <p:txBody>
          <a:bodyPr lIns="0" rIns="0" anchor="b"/>
          <a:lstStyle>
            <a:lvl1pPr>
              <a:defRPr sz="3000"/>
            </a:lvl1pPr>
          </a:lstStyle>
          <a:p>
            <a:r>
              <a:rPr lang="en-US"/>
              <a:t>Click to edit Master title style</a:t>
            </a:r>
          </a:p>
        </p:txBody>
      </p:sp>
      <p:sp>
        <p:nvSpPr>
          <p:cNvPr id="6147" name="Rectangle 3"/>
          <p:cNvSpPr>
            <a:spLocks noGrp="1" noChangeArrowheads="1"/>
          </p:cNvSpPr>
          <p:nvPr>
            <p:ph type="subTitle" idx="1"/>
          </p:nvPr>
        </p:nvSpPr>
        <p:spPr>
          <a:xfrm>
            <a:off x="3573463" y="3352800"/>
            <a:ext cx="4198937" cy="1930400"/>
          </a:xfrm>
        </p:spPr>
        <p:txBody>
          <a:bodyPr tIns="45720" bIns="45720"/>
          <a:lstStyle>
            <a:lvl1pPr marL="0" indent="12700">
              <a:spcBef>
                <a:spcPct val="0"/>
              </a:spcBef>
              <a:defRPr/>
            </a:lvl1pPr>
          </a:lstStyle>
          <a:p>
            <a:r>
              <a:rPr lang="en-US"/>
              <a:t>Speaker’s Name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26200" y="147638"/>
            <a:ext cx="1997075" cy="59912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4975" y="147638"/>
            <a:ext cx="5838825" cy="59912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34975" y="147638"/>
            <a:ext cx="6989763" cy="1284287"/>
          </a:xfrm>
        </p:spPr>
        <p:txBody>
          <a:bodyPr/>
          <a:lstStyle/>
          <a:p>
            <a:r>
              <a:rPr lang="en-US"/>
              <a:t>Click to edit Master title style</a:t>
            </a:r>
          </a:p>
        </p:txBody>
      </p:sp>
      <p:sp>
        <p:nvSpPr>
          <p:cNvPr id="3" name="Table Placeholder 2"/>
          <p:cNvSpPr>
            <a:spLocks noGrp="1"/>
          </p:cNvSpPr>
          <p:nvPr>
            <p:ph type="tbl" idx="1"/>
          </p:nvPr>
        </p:nvSpPr>
        <p:spPr>
          <a:xfrm>
            <a:off x="720725" y="1936750"/>
            <a:ext cx="7702550" cy="4202113"/>
          </a:xfrm>
        </p:spPr>
        <p:txBody>
          <a:bodyPr/>
          <a:lstStyle/>
          <a:p>
            <a:pPr lvl="0"/>
            <a:endParaRPr lang="en-US" noProof="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573463" y="3354388"/>
            <a:ext cx="2020887" cy="1928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746750" y="3354388"/>
            <a:ext cx="2022475" cy="1928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0263" y="858838"/>
            <a:ext cx="1201737" cy="4424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573463" y="858838"/>
            <a:ext cx="3454400" cy="4424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74675" y="3354388"/>
            <a:ext cx="3917950" cy="1928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5025" y="3354388"/>
            <a:ext cx="3919538" cy="1928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7488" y="858838"/>
            <a:ext cx="1997075" cy="4424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74675" y="858838"/>
            <a:ext cx="5840413" cy="4424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20725" y="1936750"/>
            <a:ext cx="3775075" cy="4202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36750"/>
            <a:ext cx="3775075" cy="4202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6.png"/><Relationship Id="rId18" Type="http://schemas.openxmlformats.org/officeDocument/2006/relationships/image" Target="../media/image7.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17" Type="http://schemas.openxmlformats.org/officeDocument/2006/relationships/image" Target="../media/image5.png"/><Relationship Id="rId2" Type="http://schemas.openxmlformats.org/officeDocument/2006/relationships/slideLayout" Target="../slideLayouts/slideLayout14.xml"/><Relationship Id="rId16"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6.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17" Type="http://schemas.openxmlformats.org/officeDocument/2006/relationships/image" Target="../media/image5.png"/><Relationship Id="rId2" Type="http://schemas.openxmlformats.org/officeDocument/2006/relationships/slideLayout" Target="../slideLayouts/slideLayout25.xml"/><Relationship Id="rId16" Type="http://schemas.openxmlformats.org/officeDocument/2006/relationships/image" Target="../media/image4.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3.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0"/>
            <a:ext cx="9144000" cy="1431925"/>
          </a:xfrm>
          <a:prstGeom prst="rect">
            <a:avLst/>
          </a:prstGeom>
          <a:gradFill rotWithShape="1">
            <a:gsLst>
              <a:gs pos="0">
                <a:srgbClr val="144A6F"/>
              </a:gs>
              <a:gs pos="100000">
                <a:srgbClr val="2178B5"/>
              </a:gs>
            </a:gsLst>
            <a:lin ang="5400000" scaled="1"/>
          </a:gradFill>
          <a:ln w="9525">
            <a:noFill/>
            <a:miter lim="800000"/>
            <a:headEnd/>
            <a:tailEnd/>
          </a:ln>
          <a:effectLst/>
        </p:spPr>
        <p:txBody>
          <a:bodyPr wrap="none" anchor="ctr"/>
          <a:lstStyle/>
          <a:p>
            <a:pPr>
              <a:lnSpc>
                <a:spcPct val="120000"/>
              </a:lnSpc>
              <a:spcBef>
                <a:spcPct val="50000"/>
              </a:spcBef>
              <a:defRPr/>
            </a:pPr>
            <a:endParaRPr lang="en-US" b="1" i="0"/>
          </a:p>
        </p:txBody>
      </p:sp>
      <p:sp>
        <p:nvSpPr>
          <p:cNvPr id="1026" name="Rectangle 2"/>
          <p:cNvSpPr>
            <a:spLocks noGrp="1" noChangeArrowheads="1"/>
          </p:cNvSpPr>
          <p:nvPr>
            <p:ph type="title"/>
          </p:nvPr>
        </p:nvSpPr>
        <p:spPr bwMode="auto">
          <a:xfrm>
            <a:off x="434975" y="147638"/>
            <a:ext cx="6989763" cy="1284287"/>
          </a:xfrm>
          <a:prstGeom prst="rect">
            <a:avLst/>
          </a:prstGeom>
          <a:noFill/>
          <a:ln w="9525">
            <a:noFill/>
            <a:miter lim="800000"/>
            <a:headEnd/>
            <a:tailEnd/>
          </a:ln>
          <a:effectLst>
            <a:outerShdw dist="35921" dir="2700000" algn="ctr" rotWithShape="0">
              <a:schemeClr val="bg2"/>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720725" y="1936750"/>
            <a:ext cx="7702550" cy="42021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9" name="Picture 10" descr="logo white small"/>
          <p:cNvPicPr>
            <a:picLocks noChangeAspect="1" noChangeArrowheads="1"/>
          </p:cNvPicPr>
          <p:nvPr/>
        </p:nvPicPr>
        <p:blipFill>
          <a:blip r:embed="rId14" cstate="print"/>
          <a:srcRect/>
          <a:stretch>
            <a:fillRect/>
          </a:stretch>
        </p:blipFill>
        <p:spPr bwMode="auto">
          <a:xfrm>
            <a:off x="7686675" y="628650"/>
            <a:ext cx="996950" cy="374650"/>
          </a:xfrm>
          <a:prstGeom prst="rect">
            <a:avLst/>
          </a:prstGeom>
          <a:noFill/>
          <a:ln w="9525">
            <a:noFill/>
            <a:miter lim="800000"/>
            <a:headEnd/>
            <a:tailEnd/>
          </a:ln>
        </p:spPr>
      </p:pic>
      <p:grpSp>
        <p:nvGrpSpPr>
          <p:cNvPr id="1030" name="Group 15"/>
          <p:cNvGrpSpPr>
            <a:grpSpLocks/>
          </p:cNvGrpSpPr>
          <p:nvPr/>
        </p:nvGrpSpPr>
        <p:grpSpPr bwMode="auto">
          <a:xfrm>
            <a:off x="0" y="0"/>
            <a:ext cx="9144000" cy="6858000"/>
            <a:chOff x="0" y="0"/>
            <a:chExt cx="5760" cy="4320"/>
          </a:xfrm>
        </p:grpSpPr>
        <p:pic>
          <p:nvPicPr>
            <p:cNvPr id="1031" name="Picture 11" descr="lite border top"/>
            <p:cNvPicPr>
              <a:picLocks noChangeAspect="1" noChangeArrowheads="1"/>
            </p:cNvPicPr>
            <p:nvPr userDrawn="1"/>
          </p:nvPicPr>
          <p:blipFill>
            <a:blip r:embed="rId15" cstate="print"/>
            <a:srcRect/>
            <a:stretch>
              <a:fillRect/>
            </a:stretch>
          </p:blipFill>
          <p:spPr bwMode="auto">
            <a:xfrm>
              <a:off x="0" y="0"/>
              <a:ext cx="5760" cy="90"/>
            </a:xfrm>
            <a:prstGeom prst="rect">
              <a:avLst/>
            </a:prstGeom>
            <a:noFill/>
            <a:ln w="9525">
              <a:noFill/>
              <a:miter lim="800000"/>
              <a:headEnd/>
              <a:tailEnd/>
            </a:ln>
          </p:spPr>
        </p:pic>
        <p:pic>
          <p:nvPicPr>
            <p:cNvPr id="2" name="Picture 12" descr="lite border bottom"/>
            <p:cNvPicPr>
              <a:picLocks noChangeAspect="1" noChangeArrowheads="1"/>
            </p:cNvPicPr>
            <p:nvPr userDrawn="1"/>
          </p:nvPicPr>
          <p:blipFill>
            <a:blip r:embed="rId16" cstate="print"/>
            <a:srcRect/>
            <a:stretch>
              <a:fillRect/>
            </a:stretch>
          </p:blipFill>
          <p:spPr bwMode="auto">
            <a:xfrm>
              <a:off x="0" y="4230"/>
              <a:ext cx="5760" cy="90"/>
            </a:xfrm>
            <a:prstGeom prst="rect">
              <a:avLst/>
            </a:prstGeom>
            <a:noFill/>
            <a:ln w="9525">
              <a:noFill/>
              <a:miter lim="800000"/>
              <a:headEnd/>
              <a:tailEnd/>
            </a:ln>
          </p:spPr>
        </p:pic>
        <p:pic>
          <p:nvPicPr>
            <p:cNvPr id="1033" name="Picture 13" descr="lite border left"/>
            <p:cNvPicPr>
              <a:picLocks noChangeAspect="1" noChangeArrowheads="1"/>
            </p:cNvPicPr>
            <p:nvPr userDrawn="1"/>
          </p:nvPicPr>
          <p:blipFill>
            <a:blip r:embed="rId17" cstate="print"/>
            <a:srcRect/>
            <a:stretch>
              <a:fillRect/>
            </a:stretch>
          </p:blipFill>
          <p:spPr bwMode="auto">
            <a:xfrm>
              <a:off x="0" y="0"/>
              <a:ext cx="281" cy="4320"/>
            </a:xfrm>
            <a:prstGeom prst="rect">
              <a:avLst/>
            </a:prstGeom>
            <a:noFill/>
            <a:ln w="9525">
              <a:noFill/>
              <a:miter lim="800000"/>
              <a:headEnd/>
              <a:tailEnd/>
            </a:ln>
          </p:spPr>
        </p:pic>
        <p:pic>
          <p:nvPicPr>
            <p:cNvPr id="1034" name="Picture 14" descr="lite border right"/>
            <p:cNvPicPr>
              <a:picLocks noChangeAspect="1" noChangeArrowheads="1"/>
            </p:cNvPicPr>
            <p:nvPr userDrawn="1"/>
          </p:nvPicPr>
          <p:blipFill>
            <a:blip r:embed="rId18" cstate="print"/>
            <a:srcRect/>
            <a:stretch>
              <a:fillRect/>
            </a:stretch>
          </p:blipFill>
          <p:spPr bwMode="auto">
            <a:xfrm>
              <a:off x="5479" y="0"/>
              <a:ext cx="281" cy="4320"/>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686" r:id="rId1"/>
    <p:sldLayoutId id="2147483663" r:id="rId2"/>
    <p:sldLayoutId id="2147483662" r:id="rId3"/>
    <p:sldLayoutId id="2147483661" r:id="rId4"/>
    <p:sldLayoutId id="2147483660" r:id="rId5"/>
    <p:sldLayoutId id="2147483659" r:id="rId6"/>
    <p:sldLayoutId id="2147483658" r:id="rId7"/>
    <p:sldLayoutId id="2147483657" r:id="rId8"/>
    <p:sldLayoutId id="2147483656" r:id="rId9"/>
    <p:sldLayoutId id="2147483655" r:id="rId10"/>
    <p:sldLayoutId id="2147483654" r:id="rId11"/>
    <p:sldLayoutId id="2147483653" r:id="rId12"/>
  </p:sldLayoutIdLst>
  <p:txStyles>
    <p:titleStyle>
      <a:lvl1pPr algn="l" rtl="0" eaLnBrk="0" fontAlgn="base" hangingPunct="0">
        <a:spcBef>
          <a:spcPct val="0"/>
        </a:spcBef>
        <a:spcAft>
          <a:spcPct val="0"/>
        </a:spcAft>
        <a:defRPr sz="2500" b="1">
          <a:solidFill>
            <a:schemeClr val="tx2"/>
          </a:solidFill>
          <a:latin typeface="+mj-lt"/>
          <a:ea typeface="+mj-ea"/>
          <a:cs typeface="+mj-cs"/>
        </a:defRPr>
      </a:lvl1pPr>
      <a:lvl2pPr algn="l" rtl="0" eaLnBrk="0" fontAlgn="base" hangingPunct="0">
        <a:spcBef>
          <a:spcPct val="0"/>
        </a:spcBef>
        <a:spcAft>
          <a:spcPct val="0"/>
        </a:spcAft>
        <a:defRPr sz="2500" b="1">
          <a:solidFill>
            <a:schemeClr val="tx2"/>
          </a:solidFill>
          <a:latin typeface="Trebuchet MS" pitchFamily="34" charset="0"/>
        </a:defRPr>
      </a:lvl2pPr>
      <a:lvl3pPr algn="l" rtl="0" eaLnBrk="0" fontAlgn="base" hangingPunct="0">
        <a:spcBef>
          <a:spcPct val="0"/>
        </a:spcBef>
        <a:spcAft>
          <a:spcPct val="0"/>
        </a:spcAft>
        <a:defRPr sz="2500" b="1">
          <a:solidFill>
            <a:schemeClr val="tx2"/>
          </a:solidFill>
          <a:latin typeface="Trebuchet MS" pitchFamily="34" charset="0"/>
        </a:defRPr>
      </a:lvl3pPr>
      <a:lvl4pPr algn="l" rtl="0" eaLnBrk="0" fontAlgn="base" hangingPunct="0">
        <a:spcBef>
          <a:spcPct val="0"/>
        </a:spcBef>
        <a:spcAft>
          <a:spcPct val="0"/>
        </a:spcAft>
        <a:defRPr sz="2500" b="1">
          <a:solidFill>
            <a:schemeClr val="tx2"/>
          </a:solidFill>
          <a:latin typeface="Trebuchet MS" pitchFamily="34" charset="0"/>
        </a:defRPr>
      </a:lvl4pPr>
      <a:lvl5pPr algn="l" rtl="0" eaLnBrk="0" fontAlgn="base" hangingPunct="0">
        <a:spcBef>
          <a:spcPct val="0"/>
        </a:spcBef>
        <a:spcAft>
          <a:spcPct val="0"/>
        </a:spcAft>
        <a:defRPr sz="2500" b="1">
          <a:solidFill>
            <a:schemeClr val="tx2"/>
          </a:solidFill>
          <a:latin typeface="Trebuchet MS" pitchFamily="34" charset="0"/>
        </a:defRPr>
      </a:lvl5pPr>
      <a:lvl6pPr marL="457200" algn="l" rtl="0" fontAlgn="base">
        <a:spcBef>
          <a:spcPct val="0"/>
        </a:spcBef>
        <a:spcAft>
          <a:spcPct val="0"/>
        </a:spcAft>
        <a:defRPr sz="2500" b="1">
          <a:solidFill>
            <a:schemeClr val="tx2"/>
          </a:solidFill>
          <a:latin typeface="Trebuchet MS" pitchFamily="34" charset="0"/>
        </a:defRPr>
      </a:lvl6pPr>
      <a:lvl7pPr marL="914400" algn="l" rtl="0" fontAlgn="base">
        <a:spcBef>
          <a:spcPct val="0"/>
        </a:spcBef>
        <a:spcAft>
          <a:spcPct val="0"/>
        </a:spcAft>
        <a:defRPr sz="2500" b="1">
          <a:solidFill>
            <a:schemeClr val="tx2"/>
          </a:solidFill>
          <a:latin typeface="Trebuchet MS" pitchFamily="34" charset="0"/>
        </a:defRPr>
      </a:lvl7pPr>
      <a:lvl8pPr marL="1371600" algn="l" rtl="0" fontAlgn="base">
        <a:spcBef>
          <a:spcPct val="0"/>
        </a:spcBef>
        <a:spcAft>
          <a:spcPct val="0"/>
        </a:spcAft>
        <a:defRPr sz="2500" b="1">
          <a:solidFill>
            <a:schemeClr val="tx2"/>
          </a:solidFill>
          <a:latin typeface="Trebuchet MS" pitchFamily="34" charset="0"/>
        </a:defRPr>
      </a:lvl8pPr>
      <a:lvl9pPr marL="1828800" algn="l" rtl="0" fontAlgn="base">
        <a:spcBef>
          <a:spcPct val="0"/>
        </a:spcBef>
        <a:spcAft>
          <a:spcPct val="0"/>
        </a:spcAft>
        <a:defRPr sz="2500" b="1">
          <a:solidFill>
            <a:schemeClr val="tx2"/>
          </a:solidFill>
          <a:latin typeface="Trebuchet MS" pitchFamily="34" charset="0"/>
        </a:defRPr>
      </a:lvl9pPr>
    </p:titleStyle>
    <p:bodyStyle>
      <a:lvl1pPr marL="238125" indent="-225425" algn="l" rtl="0" eaLnBrk="0" fontAlgn="base" hangingPunct="0">
        <a:lnSpc>
          <a:spcPct val="120000"/>
        </a:lnSpc>
        <a:spcBef>
          <a:spcPct val="50000"/>
        </a:spcBef>
        <a:spcAft>
          <a:spcPct val="0"/>
        </a:spcAft>
        <a:buClr>
          <a:srgbClr val="FF7600"/>
        </a:buClr>
        <a:buChar char="•"/>
        <a:defRPr sz="2100" b="1">
          <a:solidFill>
            <a:schemeClr val="tx1"/>
          </a:solidFill>
          <a:latin typeface="+mn-lt"/>
          <a:ea typeface="+mn-ea"/>
          <a:cs typeface="+mn-cs"/>
        </a:defRPr>
      </a:lvl1pPr>
      <a:lvl2pPr marL="692150" indent="-222250" algn="l" rtl="0" eaLnBrk="0" fontAlgn="base" hangingPunct="0">
        <a:lnSpc>
          <a:spcPct val="120000"/>
        </a:lnSpc>
        <a:spcBef>
          <a:spcPct val="50000"/>
        </a:spcBef>
        <a:spcAft>
          <a:spcPct val="0"/>
        </a:spcAft>
        <a:buClr>
          <a:srgbClr val="FF7600"/>
        </a:buClr>
        <a:buChar char="•"/>
        <a:defRPr sz="1900" b="1">
          <a:solidFill>
            <a:schemeClr val="tx1"/>
          </a:solidFill>
          <a:latin typeface="+mn-lt"/>
        </a:defRPr>
      </a:lvl2pPr>
      <a:lvl3pPr marL="1150938" indent="-223838" algn="l" rtl="0" eaLnBrk="0" fontAlgn="base" hangingPunct="0">
        <a:lnSpc>
          <a:spcPct val="120000"/>
        </a:lnSpc>
        <a:spcBef>
          <a:spcPct val="50000"/>
        </a:spcBef>
        <a:spcAft>
          <a:spcPct val="0"/>
        </a:spcAft>
        <a:buClr>
          <a:srgbClr val="FF7600"/>
        </a:buClr>
        <a:buChar char="•"/>
        <a:defRPr sz="1700" b="1">
          <a:solidFill>
            <a:schemeClr val="tx1"/>
          </a:solidFill>
          <a:latin typeface="+mn-lt"/>
        </a:defRPr>
      </a:lvl3pPr>
      <a:lvl4pPr marL="1608138" indent="-223838" algn="l" rtl="0" eaLnBrk="0" fontAlgn="base" hangingPunct="0">
        <a:lnSpc>
          <a:spcPct val="120000"/>
        </a:lnSpc>
        <a:spcBef>
          <a:spcPct val="50000"/>
        </a:spcBef>
        <a:spcAft>
          <a:spcPct val="0"/>
        </a:spcAft>
        <a:buClr>
          <a:srgbClr val="FF7600"/>
        </a:buClr>
        <a:buChar char="•"/>
        <a:defRPr sz="1500" b="1">
          <a:solidFill>
            <a:schemeClr val="tx1"/>
          </a:solidFill>
          <a:latin typeface="+mn-lt"/>
        </a:defRPr>
      </a:lvl4pPr>
      <a:lvl5pPr marL="2063750" indent="-222250" algn="l" rtl="0" eaLnBrk="0" fontAlgn="base" hangingPunct="0">
        <a:lnSpc>
          <a:spcPct val="120000"/>
        </a:lnSpc>
        <a:spcBef>
          <a:spcPct val="50000"/>
        </a:spcBef>
        <a:spcAft>
          <a:spcPct val="0"/>
        </a:spcAft>
        <a:buClr>
          <a:srgbClr val="FF7600"/>
        </a:buClr>
        <a:buChar char="•"/>
        <a:defRPr sz="1300" b="1">
          <a:solidFill>
            <a:schemeClr val="tx1"/>
          </a:solidFill>
          <a:latin typeface="+mn-lt"/>
        </a:defRPr>
      </a:lvl5pPr>
      <a:lvl6pPr marL="2520950" indent="-222250" algn="l" rtl="0" fontAlgn="base">
        <a:lnSpc>
          <a:spcPct val="120000"/>
        </a:lnSpc>
        <a:spcBef>
          <a:spcPct val="50000"/>
        </a:spcBef>
        <a:spcAft>
          <a:spcPct val="0"/>
        </a:spcAft>
        <a:buClr>
          <a:srgbClr val="FF7600"/>
        </a:buClr>
        <a:buChar char="•"/>
        <a:defRPr sz="1300" b="1">
          <a:solidFill>
            <a:schemeClr val="tx1"/>
          </a:solidFill>
          <a:latin typeface="+mn-lt"/>
        </a:defRPr>
      </a:lvl6pPr>
      <a:lvl7pPr marL="2978150" indent="-222250" algn="l" rtl="0" fontAlgn="base">
        <a:lnSpc>
          <a:spcPct val="120000"/>
        </a:lnSpc>
        <a:spcBef>
          <a:spcPct val="50000"/>
        </a:spcBef>
        <a:spcAft>
          <a:spcPct val="0"/>
        </a:spcAft>
        <a:buClr>
          <a:srgbClr val="FF7600"/>
        </a:buClr>
        <a:buChar char="•"/>
        <a:defRPr sz="1300" b="1">
          <a:solidFill>
            <a:schemeClr val="tx1"/>
          </a:solidFill>
          <a:latin typeface="+mn-lt"/>
        </a:defRPr>
      </a:lvl7pPr>
      <a:lvl8pPr marL="3435350" indent="-222250" algn="l" rtl="0" fontAlgn="base">
        <a:lnSpc>
          <a:spcPct val="120000"/>
        </a:lnSpc>
        <a:spcBef>
          <a:spcPct val="50000"/>
        </a:spcBef>
        <a:spcAft>
          <a:spcPct val="0"/>
        </a:spcAft>
        <a:buClr>
          <a:srgbClr val="FF7600"/>
        </a:buClr>
        <a:buChar char="•"/>
        <a:defRPr sz="1300" b="1">
          <a:solidFill>
            <a:schemeClr val="tx1"/>
          </a:solidFill>
          <a:latin typeface="+mn-lt"/>
        </a:defRPr>
      </a:lvl8pPr>
      <a:lvl9pPr marL="3892550" indent="-222250" algn="l" rtl="0" fontAlgn="base">
        <a:lnSpc>
          <a:spcPct val="120000"/>
        </a:lnSpc>
        <a:spcBef>
          <a:spcPct val="50000"/>
        </a:spcBef>
        <a:spcAft>
          <a:spcPct val="0"/>
        </a:spcAft>
        <a:buClr>
          <a:srgbClr val="FF7600"/>
        </a:buClr>
        <a:buChar char="•"/>
        <a:defRPr sz="13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19" name="Rectangle 19"/>
          <p:cNvSpPr>
            <a:spLocks noChangeArrowheads="1"/>
          </p:cNvSpPr>
          <p:nvPr/>
        </p:nvSpPr>
        <p:spPr bwMode="auto">
          <a:xfrm>
            <a:off x="0" y="0"/>
            <a:ext cx="9144000" cy="2859088"/>
          </a:xfrm>
          <a:prstGeom prst="rect">
            <a:avLst/>
          </a:prstGeom>
          <a:gradFill rotWithShape="1">
            <a:gsLst>
              <a:gs pos="0">
                <a:srgbClr val="144A6F"/>
              </a:gs>
              <a:gs pos="100000">
                <a:srgbClr val="2178B5"/>
              </a:gs>
            </a:gsLst>
            <a:lin ang="5400000" scaled="1"/>
          </a:gradFill>
          <a:ln w="9525">
            <a:noFill/>
            <a:miter lim="800000"/>
            <a:headEnd/>
            <a:tailEnd/>
          </a:ln>
          <a:effectLst/>
        </p:spPr>
        <p:txBody>
          <a:bodyPr wrap="none" anchor="ctr"/>
          <a:lstStyle/>
          <a:p>
            <a:pPr>
              <a:lnSpc>
                <a:spcPct val="120000"/>
              </a:lnSpc>
              <a:spcBef>
                <a:spcPct val="50000"/>
              </a:spcBef>
              <a:defRPr/>
            </a:pPr>
            <a:endParaRPr lang="en-US" b="1" i="0"/>
          </a:p>
        </p:txBody>
      </p:sp>
      <p:sp>
        <p:nvSpPr>
          <p:cNvPr id="25620" name="Oval 20"/>
          <p:cNvSpPr>
            <a:spLocks noChangeArrowheads="1"/>
          </p:cNvSpPr>
          <p:nvPr/>
        </p:nvSpPr>
        <p:spPr bwMode="auto">
          <a:xfrm>
            <a:off x="5711825" y="-279400"/>
            <a:ext cx="2425700" cy="2425700"/>
          </a:xfrm>
          <a:prstGeom prst="ellipse">
            <a:avLst/>
          </a:prstGeom>
          <a:solidFill>
            <a:srgbClr val="FFFFFF">
              <a:alpha val="7001"/>
            </a:srgbClr>
          </a:solidFill>
          <a:ln w="9525">
            <a:noFill/>
            <a:round/>
            <a:headEnd/>
            <a:tailEnd/>
          </a:ln>
          <a:effectLst/>
        </p:spPr>
        <p:txBody>
          <a:bodyPr wrap="none" anchor="ctr"/>
          <a:lstStyle/>
          <a:p>
            <a:pPr>
              <a:lnSpc>
                <a:spcPct val="120000"/>
              </a:lnSpc>
              <a:spcBef>
                <a:spcPct val="50000"/>
              </a:spcBef>
              <a:defRPr/>
            </a:pPr>
            <a:endParaRPr lang="en-US" b="1" i="0"/>
          </a:p>
        </p:txBody>
      </p:sp>
      <p:sp>
        <p:nvSpPr>
          <p:cNvPr id="25621" name="Oval 21"/>
          <p:cNvSpPr>
            <a:spLocks noChangeArrowheads="1"/>
          </p:cNvSpPr>
          <p:nvPr/>
        </p:nvSpPr>
        <p:spPr bwMode="auto">
          <a:xfrm>
            <a:off x="7567613" y="719138"/>
            <a:ext cx="1711325" cy="1711325"/>
          </a:xfrm>
          <a:prstGeom prst="ellipse">
            <a:avLst/>
          </a:prstGeom>
          <a:solidFill>
            <a:srgbClr val="FFFFFF">
              <a:alpha val="14999"/>
            </a:srgbClr>
          </a:solidFill>
          <a:ln w="9525">
            <a:noFill/>
            <a:round/>
            <a:headEnd/>
            <a:tailEnd/>
          </a:ln>
          <a:effectLst/>
        </p:spPr>
        <p:txBody>
          <a:bodyPr wrap="none" anchor="ctr"/>
          <a:lstStyle/>
          <a:p>
            <a:pPr>
              <a:lnSpc>
                <a:spcPct val="120000"/>
              </a:lnSpc>
              <a:spcBef>
                <a:spcPct val="50000"/>
              </a:spcBef>
              <a:defRPr/>
            </a:pPr>
            <a:endParaRPr lang="en-US" b="1" i="0"/>
          </a:p>
        </p:txBody>
      </p:sp>
      <p:sp>
        <p:nvSpPr>
          <p:cNvPr id="25622" name="Oval 22"/>
          <p:cNvSpPr>
            <a:spLocks noChangeArrowheads="1"/>
          </p:cNvSpPr>
          <p:nvPr/>
        </p:nvSpPr>
        <p:spPr bwMode="auto">
          <a:xfrm>
            <a:off x="6997700" y="1860550"/>
            <a:ext cx="1139825" cy="1139825"/>
          </a:xfrm>
          <a:prstGeom prst="ellipse">
            <a:avLst/>
          </a:prstGeom>
          <a:solidFill>
            <a:srgbClr val="FFFFFF">
              <a:alpha val="20000"/>
            </a:srgbClr>
          </a:solidFill>
          <a:ln w="9525">
            <a:noFill/>
            <a:round/>
            <a:headEnd/>
            <a:tailEnd/>
          </a:ln>
          <a:effectLst/>
        </p:spPr>
        <p:txBody>
          <a:bodyPr wrap="none" anchor="ctr"/>
          <a:lstStyle/>
          <a:p>
            <a:pPr>
              <a:lnSpc>
                <a:spcPct val="120000"/>
              </a:lnSpc>
              <a:spcBef>
                <a:spcPct val="50000"/>
              </a:spcBef>
              <a:defRPr/>
            </a:pPr>
            <a:endParaRPr lang="en-US" b="1" i="0"/>
          </a:p>
        </p:txBody>
      </p:sp>
      <p:pic>
        <p:nvPicPr>
          <p:cNvPr id="14342" name="Picture 23" descr="logo with tag"/>
          <p:cNvPicPr>
            <a:picLocks noChangeAspect="1" noChangeArrowheads="1"/>
          </p:cNvPicPr>
          <p:nvPr/>
        </p:nvPicPr>
        <p:blipFill>
          <a:blip r:embed="rId13" cstate="print"/>
          <a:srcRect/>
          <a:stretch>
            <a:fillRect/>
          </a:stretch>
        </p:blipFill>
        <p:spPr bwMode="auto">
          <a:xfrm>
            <a:off x="3244850" y="5570538"/>
            <a:ext cx="3138488" cy="854075"/>
          </a:xfrm>
          <a:prstGeom prst="rect">
            <a:avLst/>
          </a:prstGeom>
          <a:noFill/>
          <a:ln w="9525">
            <a:noFill/>
            <a:miter lim="800000"/>
            <a:headEnd/>
            <a:tailEnd/>
          </a:ln>
        </p:spPr>
      </p:pic>
      <p:grpSp>
        <p:nvGrpSpPr>
          <p:cNvPr id="14343" name="Group 24"/>
          <p:cNvGrpSpPr>
            <a:grpSpLocks/>
          </p:cNvGrpSpPr>
          <p:nvPr/>
        </p:nvGrpSpPr>
        <p:grpSpPr bwMode="auto">
          <a:xfrm>
            <a:off x="0" y="0"/>
            <a:ext cx="9144000" cy="6858000"/>
            <a:chOff x="0" y="0"/>
            <a:chExt cx="5760" cy="4320"/>
          </a:xfrm>
        </p:grpSpPr>
        <p:pic>
          <p:nvPicPr>
            <p:cNvPr id="14349" name="Picture 25" descr="lite border top"/>
            <p:cNvPicPr>
              <a:picLocks noChangeAspect="1" noChangeArrowheads="1"/>
            </p:cNvPicPr>
            <p:nvPr userDrawn="1"/>
          </p:nvPicPr>
          <p:blipFill>
            <a:blip r:embed="rId14" cstate="print"/>
            <a:srcRect/>
            <a:stretch>
              <a:fillRect/>
            </a:stretch>
          </p:blipFill>
          <p:spPr bwMode="auto">
            <a:xfrm>
              <a:off x="0" y="0"/>
              <a:ext cx="5760" cy="90"/>
            </a:xfrm>
            <a:prstGeom prst="rect">
              <a:avLst/>
            </a:prstGeom>
            <a:noFill/>
            <a:ln w="9525">
              <a:noFill/>
              <a:miter lim="800000"/>
              <a:headEnd/>
              <a:tailEnd/>
            </a:ln>
          </p:spPr>
        </p:pic>
        <p:pic>
          <p:nvPicPr>
            <p:cNvPr id="14350" name="Picture 26" descr="lite border bottom"/>
            <p:cNvPicPr>
              <a:picLocks noChangeAspect="1" noChangeArrowheads="1"/>
            </p:cNvPicPr>
            <p:nvPr userDrawn="1"/>
          </p:nvPicPr>
          <p:blipFill>
            <a:blip r:embed="rId15" cstate="print"/>
            <a:srcRect/>
            <a:stretch>
              <a:fillRect/>
            </a:stretch>
          </p:blipFill>
          <p:spPr bwMode="auto">
            <a:xfrm>
              <a:off x="0" y="4230"/>
              <a:ext cx="5760" cy="90"/>
            </a:xfrm>
            <a:prstGeom prst="rect">
              <a:avLst/>
            </a:prstGeom>
            <a:noFill/>
            <a:ln w="9525">
              <a:noFill/>
              <a:miter lim="800000"/>
              <a:headEnd/>
              <a:tailEnd/>
            </a:ln>
          </p:spPr>
        </p:pic>
        <p:pic>
          <p:nvPicPr>
            <p:cNvPr id="14351" name="Picture 27" descr="lite border left"/>
            <p:cNvPicPr>
              <a:picLocks noChangeAspect="1" noChangeArrowheads="1"/>
            </p:cNvPicPr>
            <p:nvPr userDrawn="1"/>
          </p:nvPicPr>
          <p:blipFill>
            <a:blip r:embed="rId16" cstate="print"/>
            <a:srcRect/>
            <a:stretch>
              <a:fillRect/>
            </a:stretch>
          </p:blipFill>
          <p:spPr bwMode="auto">
            <a:xfrm>
              <a:off x="0" y="0"/>
              <a:ext cx="281" cy="4320"/>
            </a:xfrm>
            <a:prstGeom prst="rect">
              <a:avLst/>
            </a:prstGeom>
            <a:noFill/>
            <a:ln w="9525">
              <a:noFill/>
              <a:miter lim="800000"/>
              <a:headEnd/>
              <a:tailEnd/>
            </a:ln>
          </p:spPr>
        </p:pic>
        <p:pic>
          <p:nvPicPr>
            <p:cNvPr id="14352" name="Picture 28" descr="lite border right"/>
            <p:cNvPicPr>
              <a:picLocks noChangeAspect="1" noChangeArrowheads="1"/>
            </p:cNvPicPr>
            <p:nvPr userDrawn="1"/>
          </p:nvPicPr>
          <p:blipFill>
            <a:blip r:embed="rId17" cstate="print"/>
            <a:srcRect/>
            <a:stretch>
              <a:fillRect/>
            </a:stretch>
          </p:blipFill>
          <p:spPr bwMode="auto">
            <a:xfrm>
              <a:off x="5479" y="0"/>
              <a:ext cx="281" cy="4320"/>
            </a:xfrm>
            <a:prstGeom prst="rect">
              <a:avLst/>
            </a:prstGeom>
            <a:noFill/>
            <a:ln w="9525">
              <a:noFill/>
              <a:miter lim="800000"/>
              <a:headEnd/>
              <a:tailEnd/>
            </a:ln>
          </p:spPr>
        </p:pic>
      </p:grpSp>
      <p:grpSp>
        <p:nvGrpSpPr>
          <p:cNvPr id="14344" name="Group 14"/>
          <p:cNvGrpSpPr>
            <a:grpSpLocks/>
          </p:cNvGrpSpPr>
          <p:nvPr/>
        </p:nvGrpSpPr>
        <p:grpSpPr bwMode="auto">
          <a:xfrm>
            <a:off x="0" y="0"/>
            <a:ext cx="3838575" cy="4833938"/>
            <a:chOff x="0" y="0"/>
            <a:chExt cx="2418" cy="3045"/>
          </a:xfrm>
        </p:grpSpPr>
        <p:pic>
          <p:nvPicPr>
            <p:cNvPr id="14347" name="Picture 15" descr="connection photo collage dark"/>
            <p:cNvPicPr>
              <a:picLocks noChangeAspect="1" noChangeArrowheads="1"/>
            </p:cNvPicPr>
            <p:nvPr/>
          </p:nvPicPr>
          <p:blipFill>
            <a:blip r:embed="rId18" cstate="print"/>
            <a:srcRect/>
            <a:stretch>
              <a:fillRect/>
            </a:stretch>
          </p:blipFill>
          <p:spPr bwMode="auto">
            <a:xfrm>
              <a:off x="0" y="0"/>
              <a:ext cx="2418" cy="3045"/>
            </a:xfrm>
            <a:prstGeom prst="rect">
              <a:avLst/>
            </a:prstGeom>
            <a:noFill/>
            <a:ln w="9525">
              <a:noFill/>
              <a:miter lim="800000"/>
              <a:headEnd/>
              <a:tailEnd/>
            </a:ln>
          </p:spPr>
        </p:pic>
        <p:sp>
          <p:nvSpPr>
            <p:cNvPr id="25616" name="Text Box 16"/>
            <p:cNvSpPr txBox="1">
              <a:spLocks noChangeArrowheads="1"/>
            </p:cNvSpPr>
            <p:nvPr/>
          </p:nvSpPr>
          <p:spPr bwMode="auto">
            <a:xfrm>
              <a:off x="1036" y="1335"/>
              <a:ext cx="629" cy="422"/>
            </a:xfrm>
            <a:prstGeom prst="rect">
              <a:avLst/>
            </a:prstGeom>
            <a:noFill/>
            <a:ln w="9525">
              <a:noFill/>
              <a:miter lim="800000"/>
              <a:headEnd/>
              <a:tailEnd/>
            </a:ln>
            <a:effectLst/>
          </p:spPr>
          <p:txBody>
            <a:bodyPr>
              <a:spAutoFit/>
            </a:bodyPr>
            <a:lstStyle/>
            <a:p>
              <a:pPr algn="ctr">
                <a:defRPr/>
              </a:pPr>
              <a:r>
                <a:rPr lang="en-US" sz="1000" b="1" i="0">
                  <a:solidFill>
                    <a:srgbClr val="FFFFFF"/>
                  </a:solidFill>
                </a:rPr>
                <a:t>EVERY</a:t>
              </a:r>
            </a:p>
            <a:p>
              <a:pPr algn="ctr">
                <a:defRPr/>
              </a:pPr>
              <a:r>
                <a:rPr lang="en-US" sz="1000" b="1" i="0">
                  <a:solidFill>
                    <a:srgbClr val="FFFFFF"/>
                  </a:solidFill>
                </a:rPr>
                <a:t>CONNECTION</a:t>
              </a:r>
            </a:p>
            <a:p>
              <a:pPr algn="ctr">
                <a:defRPr/>
              </a:pPr>
              <a:r>
                <a:rPr lang="en-US" sz="900" b="1" i="0">
                  <a:solidFill>
                    <a:srgbClr val="FFFFFF"/>
                  </a:solidFill>
                </a:rPr>
                <a:t>has a </a:t>
              </a:r>
            </a:p>
            <a:p>
              <a:pPr algn="ctr">
                <a:defRPr/>
              </a:pPr>
              <a:r>
                <a:rPr lang="en-US" sz="900" b="1" i="0">
                  <a:solidFill>
                    <a:srgbClr val="FFFFFF"/>
                  </a:solidFill>
                </a:rPr>
                <a:t>starting point.</a:t>
              </a:r>
            </a:p>
          </p:txBody>
        </p:sp>
      </p:grpSp>
      <p:sp>
        <p:nvSpPr>
          <p:cNvPr id="25617" name="Rectangle 17"/>
          <p:cNvSpPr>
            <a:spLocks noGrp="1" noChangeArrowheads="1"/>
          </p:cNvSpPr>
          <p:nvPr>
            <p:ph type="title"/>
          </p:nvPr>
        </p:nvSpPr>
        <p:spPr bwMode="auto">
          <a:xfrm>
            <a:off x="3573463" y="858838"/>
            <a:ext cx="4808537" cy="1755775"/>
          </a:xfrm>
          <a:prstGeom prst="rect">
            <a:avLst/>
          </a:prstGeom>
          <a:noFill/>
          <a:ln w="9525">
            <a:noFill/>
            <a:miter lim="800000"/>
            <a:headEnd/>
            <a:tailEnd/>
          </a:ln>
          <a:effectLst>
            <a:outerShdw dist="35921" dir="2700000" algn="ctr" rotWithShape="0">
              <a:schemeClr val="bg2"/>
            </a:outerShdw>
          </a:effectLst>
        </p:spPr>
        <p:txBody>
          <a:bodyPr vert="horz" wrap="square" lIns="0" tIns="45720" rIns="0" bIns="45720" numCol="1" anchor="b" anchorCtr="0" compatLnSpc="1">
            <a:prstTxWarp prst="textNoShape">
              <a:avLst/>
            </a:prstTxWarp>
          </a:bodyPr>
          <a:lstStyle/>
          <a:p>
            <a:pPr lvl="0"/>
            <a:r>
              <a:rPr lang="en-US" smtClean="0"/>
              <a:t>Click to edit Master title style</a:t>
            </a:r>
          </a:p>
        </p:txBody>
      </p:sp>
      <p:sp>
        <p:nvSpPr>
          <p:cNvPr id="14346" name="Rectangle 18"/>
          <p:cNvSpPr>
            <a:spLocks noGrp="1" noChangeArrowheads="1"/>
          </p:cNvSpPr>
          <p:nvPr>
            <p:ph type="body" idx="1"/>
          </p:nvPr>
        </p:nvSpPr>
        <p:spPr bwMode="auto">
          <a:xfrm>
            <a:off x="3573463" y="3354388"/>
            <a:ext cx="4195762" cy="1928812"/>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en-US" smtClean="0"/>
              <a:t>Subtitle here</a:t>
            </a:r>
          </a:p>
        </p:txBody>
      </p:sp>
    </p:spTree>
  </p:cSld>
  <p:clrMap bg1="lt1" tx1="dk1" bg2="lt2" tx2="dk2" accent1="accent1" accent2="accent2" accent3="accent3" accent4="accent4" accent5="accent5" accent6="accent6" hlink="hlink" folHlink="folHlink"/>
  <p:sldLayoutIdLst>
    <p:sldLayoutId id="2147483674" r:id="rId1"/>
    <p:sldLayoutId id="2147483673" r:id="rId2"/>
    <p:sldLayoutId id="2147483672" r:id="rId3"/>
    <p:sldLayoutId id="2147483671" r:id="rId4"/>
    <p:sldLayoutId id="2147483670" r:id="rId5"/>
    <p:sldLayoutId id="2147483669" r:id="rId6"/>
    <p:sldLayoutId id="2147483668" r:id="rId7"/>
    <p:sldLayoutId id="2147483667" r:id="rId8"/>
    <p:sldLayoutId id="2147483666" r:id="rId9"/>
    <p:sldLayoutId id="2147483665" r:id="rId10"/>
    <p:sldLayoutId id="2147483664" r:id="rId11"/>
  </p:sldLayoutIdLst>
  <p:txStyles>
    <p:title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Trebuchet MS" pitchFamily="34" charset="0"/>
        </a:defRPr>
      </a:lvl2pPr>
      <a:lvl3pPr algn="l" rtl="0" eaLnBrk="0" fontAlgn="base" hangingPunct="0">
        <a:spcBef>
          <a:spcPct val="0"/>
        </a:spcBef>
        <a:spcAft>
          <a:spcPct val="0"/>
        </a:spcAft>
        <a:defRPr sz="3000" b="1">
          <a:solidFill>
            <a:schemeClr val="tx2"/>
          </a:solidFill>
          <a:latin typeface="Trebuchet MS" pitchFamily="34" charset="0"/>
        </a:defRPr>
      </a:lvl3pPr>
      <a:lvl4pPr algn="l" rtl="0" eaLnBrk="0" fontAlgn="base" hangingPunct="0">
        <a:spcBef>
          <a:spcPct val="0"/>
        </a:spcBef>
        <a:spcAft>
          <a:spcPct val="0"/>
        </a:spcAft>
        <a:defRPr sz="3000" b="1">
          <a:solidFill>
            <a:schemeClr val="tx2"/>
          </a:solidFill>
          <a:latin typeface="Trebuchet MS" pitchFamily="34" charset="0"/>
        </a:defRPr>
      </a:lvl4pPr>
      <a:lvl5pPr algn="l" rtl="0" eaLnBrk="0" fontAlgn="base" hangingPunct="0">
        <a:spcBef>
          <a:spcPct val="0"/>
        </a:spcBef>
        <a:spcAft>
          <a:spcPct val="0"/>
        </a:spcAft>
        <a:defRPr sz="3000" b="1">
          <a:solidFill>
            <a:schemeClr val="tx2"/>
          </a:solidFill>
          <a:latin typeface="Trebuchet MS" pitchFamily="34" charset="0"/>
        </a:defRPr>
      </a:lvl5pPr>
      <a:lvl6pPr marL="457200" algn="l" rtl="0" fontAlgn="base">
        <a:spcBef>
          <a:spcPct val="0"/>
        </a:spcBef>
        <a:spcAft>
          <a:spcPct val="0"/>
        </a:spcAft>
        <a:defRPr sz="3000" b="1">
          <a:solidFill>
            <a:schemeClr val="tx2"/>
          </a:solidFill>
          <a:latin typeface="Trebuchet MS" pitchFamily="34" charset="0"/>
        </a:defRPr>
      </a:lvl6pPr>
      <a:lvl7pPr marL="914400" algn="l" rtl="0" fontAlgn="base">
        <a:spcBef>
          <a:spcPct val="0"/>
        </a:spcBef>
        <a:spcAft>
          <a:spcPct val="0"/>
        </a:spcAft>
        <a:defRPr sz="3000" b="1">
          <a:solidFill>
            <a:schemeClr val="tx2"/>
          </a:solidFill>
          <a:latin typeface="Trebuchet MS" pitchFamily="34" charset="0"/>
        </a:defRPr>
      </a:lvl7pPr>
      <a:lvl8pPr marL="1371600" algn="l" rtl="0" fontAlgn="base">
        <a:spcBef>
          <a:spcPct val="0"/>
        </a:spcBef>
        <a:spcAft>
          <a:spcPct val="0"/>
        </a:spcAft>
        <a:defRPr sz="3000" b="1">
          <a:solidFill>
            <a:schemeClr val="tx2"/>
          </a:solidFill>
          <a:latin typeface="Trebuchet MS" pitchFamily="34" charset="0"/>
        </a:defRPr>
      </a:lvl8pPr>
      <a:lvl9pPr marL="1828800" algn="l" rtl="0" fontAlgn="base">
        <a:spcBef>
          <a:spcPct val="0"/>
        </a:spcBef>
        <a:spcAft>
          <a:spcPct val="0"/>
        </a:spcAft>
        <a:defRPr sz="3000" b="1">
          <a:solidFill>
            <a:schemeClr val="tx2"/>
          </a:solidFill>
          <a:latin typeface="Trebuchet MS" pitchFamily="34" charset="0"/>
        </a:defRPr>
      </a:lvl9pPr>
    </p:titleStyle>
    <p:bodyStyle>
      <a:lvl1pPr marL="342900" indent="-342900" algn="l" rtl="0" eaLnBrk="0" fontAlgn="base" hangingPunct="0">
        <a:lnSpc>
          <a:spcPct val="120000"/>
        </a:lnSpc>
        <a:spcBef>
          <a:spcPct val="0"/>
        </a:spcBef>
        <a:spcAft>
          <a:spcPct val="0"/>
        </a:spcAft>
        <a:buChar char="•"/>
        <a:defRPr sz="21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defRPr sz="2000">
          <a:solidFill>
            <a:schemeClr val="tx1"/>
          </a:solidFill>
          <a:latin typeface="Arial" charset="0"/>
        </a:defRPr>
      </a:lvl6pPr>
      <a:lvl7pPr marL="2971800" indent="-228600" algn="l" rtl="0" fontAlgn="base">
        <a:spcBef>
          <a:spcPct val="20000"/>
        </a:spcBef>
        <a:spcAft>
          <a:spcPct val="0"/>
        </a:spcAft>
        <a:defRPr sz="2000">
          <a:solidFill>
            <a:schemeClr val="tx1"/>
          </a:solidFill>
          <a:latin typeface="Arial" charset="0"/>
        </a:defRPr>
      </a:lvl7pPr>
      <a:lvl8pPr marL="3429000" indent="-228600" algn="l" rtl="0" fontAlgn="base">
        <a:spcBef>
          <a:spcPct val="20000"/>
        </a:spcBef>
        <a:spcAft>
          <a:spcPct val="0"/>
        </a:spcAft>
        <a:defRPr sz="2000">
          <a:solidFill>
            <a:schemeClr val="tx1"/>
          </a:solidFill>
          <a:latin typeface="Arial" charset="0"/>
        </a:defRPr>
      </a:lvl8pPr>
      <a:lvl9pPr marL="3886200" indent="-228600" algn="l" rtl="0" fontAlgn="base">
        <a:spcBef>
          <a:spcPct val="20000"/>
        </a:spcBef>
        <a:spcAft>
          <a:spcPct val="0"/>
        </a:spcAft>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640" name="Rectangle 16"/>
          <p:cNvSpPr>
            <a:spLocks noChangeArrowheads="1"/>
          </p:cNvSpPr>
          <p:nvPr/>
        </p:nvSpPr>
        <p:spPr bwMode="auto">
          <a:xfrm>
            <a:off x="0" y="0"/>
            <a:ext cx="9144000" cy="2859088"/>
          </a:xfrm>
          <a:prstGeom prst="rect">
            <a:avLst/>
          </a:prstGeom>
          <a:gradFill rotWithShape="1">
            <a:gsLst>
              <a:gs pos="0">
                <a:srgbClr val="144A6F"/>
              </a:gs>
              <a:gs pos="100000">
                <a:srgbClr val="2178B5"/>
              </a:gs>
            </a:gsLst>
            <a:lin ang="5400000" scaled="1"/>
          </a:gradFill>
          <a:ln w="9525">
            <a:noFill/>
            <a:miter lim="800000"/>
            <a:headEnd/>
            <a:tailEnd/>
          </a:ln>
          <a:effectLst/>
        </p:spPr>
        <p:txBody>
          <a:bodyPr wrap="none" anchor="ctr"/>
          <a:lstStyle/>
          <a:p>
            <a:pPr>
              <a:lnSpc>
                <a:spcPct val="120000"/>
              </a:lnSpc>
              <a:spcBef>
                <a:spcPct val="50000"/>
              </a:spcBef>
              <a:defRPr/>
            </a:pPr>
            <a:endParaRPr lang="en-US" b="1" i="0"/>
          </a:p>
        </p:txBody>
      </p:sp>
      <p:sp>
        <p:nvSpPr>
          <p:cNvPr id="26641" name="Oval 17"/>
          <p:cNvSpPr>
            <a:spLocks noChangeArrowheads="1"/>
          </p:cNvSpPr>
          <p:nvPr/>
        </p:nvSpPr>
        <p:spPr bwMode="auto">
          <a:xfrm>
            <a:off x="5711825" y="-279400"/>
            <a:ext cx="2425700" cy="2425700"/>
          </a:xfrm>
          <a:prstGeom prst="ellipse">
            <a:avLst/>
          </a:prstGeom>
          <a:solidFill>
            <a:srgbClr val="FFFFFF">
              <a:alpha val="7001"/>
            </a:srgbClr>
          </a:solidFill>
          <a:ln w="9525">
            <a:noFill/>
            <a:round/>
            <a:headEnd/>
            <a:tailEnd/>
          </a:ln>
          <a:effectLst/>
        </p:spPr>
        <p:txBody>
          <a:bodyPr wrap="none" anchor="ctr"/>
          <a:lstStyle/>
          <a:p>
            <a:pPr>
              <a:lnSpc>
                <a:spcPct val="120000"/>
              </a:lnSpc>
              <a:spcBef>
                <a:spcPct val="50000"/>
              </a:spcBef>
              <a:defRPr/>
            </a:pPr>
            <a:endParaRPr lang="en-US" b="1" i="0"/>
          </a:p>
        </p:txBody>
      </p:sp>
      <p:sp>
        <p:nvSpPr>
          <p:cNvPr id="26642" name="Oval 18"/>
          <p:cNvSpPr>
            <a:spLocks noChangeArrowheads="1"/>
          </p:cNvSpPr>
          <p:nvPr/>
        </p:nvSpPr>
        <p:spPr bwMode="auto">
          <a:xfrm>
            <a:off x="7567613" y="719138"/>
            <a:ext cx="1711325" cy="1711325"/>
          </a:xfrm>
          <a:prstGeom prst="ellipse">
            <a:avLst/>
          </a:prstGeom>
          <a:solidFill>
            <a:srgbClr val="FFFFFF">
              <a:alpha val="14999"/>
            </a:srgbClr>
          </a:solidFill>
          <a:ln w="9525">
            <a:noFill/>
            <a:round/>
            <a:headEnd/>
            <a:tailEnd/>
          </a:ln>
          <a:effectLst/>
        </p:spPr>
        <p:txBody>
          <a:bodyPr wrap="none" anchor="ctr"/>
          <a:lstStyle/>
          <a:p>
            <a:pPr>
              <a:lnSpc>
                <a:spcPct val="120000"/>
              </a:lnSpc>
              <a:spcBef>
                <a:spcPct val="50000"/>
              </a:spcBef>
              <a:defRPr/>
            </a:pPr>
            <a:endParaRPr lang="en-US" b="1" i="0"/>
          </a:p>
        </p:txBody>
      </p:sp>
      <p:sp>
        <p:nvSpPr>
          <p:cNvPr id="26643" name="Oval 19"/>
          <p:cNvSpPr>
            <a:spLocks noChangeArrowheads="1"/>
          </p:cNvSpPr>
          <p:nvPr/>
        </p:nvSpPr>
        <p:spPr bwMode="auto">
          <a:xfrm>
            <a:off x="6997700" y="1860550"/>
            <a:ext cx="1139825" cy="1139825"/>
          </a:xfrm>
          <a:prstGeom prst="ellipse">
            <a:avLst/>
          </a:prstGeom>
          <a:solidFill>
            <a:srgbClr val="FFFFFF">
              <a:alpha val="20000"/>
            </a:srgbClr>
          </a:solidFill>
          <a:ln w="9525">
            <a:noFill/>
            <a:round/>
            <a:headEnd/>
            <a:tailEnd/>
          </a:ln>
          <a:effectLst/>
        </p:spPr>
        <p:txBody>
          <a:bodyPr wrap="none" anchor="ctr"/>
          <a:lstStyle/>
          <a:p>
            <a:pPr>
              <a:lnSpc>
                <a:spcPct val="120000"/>
              </a:lnSpc>
              <a:spcBef>
                <a:spcPct val="50000"/>
              </a:spcBef>
              <a:defRPr/>
            </a:pPr>
            <a:endParaRPr lang="en-US" b="1" i="0"/>
          </a:p>
        </p:txBody>
      </p:sp>
      <p:pic>
        <p:nvPicPr>
          <p:cNvPr id="26630" name="Picture 20" descr="logo with tag"/>
          <p:cNvPicPr>
            <a:picLocks noChangeAspect="1" noChangeArrowheads="1"/>
          </p:cNvPicPr>
          <p:nvPr/>
        </p:nvPicPr>
        <p:blipFill>
          <a:blip r:embed="rId13" cstate="print"/>
          <a:srcRect/>
          <a:stretch>
            <a:fillRect/>
          </a:stretch>
        </p:blipFill>
        <p:spPr bwMode="auto">
          <a:xfrm>
            <a:off x="3244850" y="5570538"/>
            <a:ext cx="3138488" cy="854075"/>
          </a:xfrm>
          <a:prstGeom prst="rect">
            <a:avLst/>
          </a:prstGeom>
          <a:noFill/>
          <a:ln w="9525">
            <a:noFill/>
            <a:miter lim="800000"/>
            <a:headEnd/>
            <a:tailEnd/>
          </a:ln>
        </p:spPr>
      </p:pic>
      <p:grpSp>
        <p:nvGrpSpPr>
          <p:cNvPr id="26631" name="Group 21"/>
          <p:cNvGrpSpPr>
            <a:grpSpLocks/>
          </p:cNvGrpSpPr>
          <p:nvPr/>
        </p:nvGrpSpPr>
        <p:grpSpPr bwMode="auto">
          <a:xfrm>
            <a:off x="0" y="0"/>
            <a:ext cx="9144000" cy="6858000"/>
            <a:chOff x="0" y="0"/>
            <a:chExt cx="5760" cy="4320"/>
          </a:xfrm>
        </p:grpSpPr>
        <p:pic>
          <p:nvPicPr>
            <p:cNvPr id="26634" name="Picture 22" descr="lite border top"/>
            <p:cNvPicPr>
              <a:picLocks noChangeAspect="1" noChangeArrowheads="1"/>
            </p:cNvPicPr>
            <p:nvPr userDrawn="1"/>
          </p:nvPicPr>
          <p:blipFill>
            <a:blip r:embed="rId14" cstate="print"/>
            <a:srcRect/>
            <a:stretch>
              <a:fillRect/>
            </a:stretch>
          </p:blipFill>
          <p:spPr bwMode="auto">
            <a:xfrm>
              <a:off x="0" y="0"/>
              <a:ext cx="5760" cy="90"/>
            </a:xfrm>
            <a:prstGeom prst="rect">
              <a:avLst/>
            </a:prstGeom>
            <a:noFill/>
            <a:ln w="9525">
              <a:noFill/>
              <a:miter lim="800000"/>
              <a:headEnd/>
              <a:tailEnd/>
            </a:ln>
          </p:spPr>
        </p:pic>
        <p:pic>
          <p:nvPicPr>
            <p:cNvPr id="26635" name="Picture 23" descr="lite border bottom"/>
            <p:cNvPicPr>
              <a:picLocks noChangeAspect="1" noChangeArrowheads="1"/>
            </p:cNvPicPr>
            <p:nvPr userDrawn="1"/>
          </p:nvPicPr>
          <p:blipFill>
            <a:blip r:embed="rId15" cstate="print"/>
            <a:srcRect/>
            <a:stretch>
              <a:fillRect/>
            </a:stretch>
          </p:blipFill>
          <p:spPr bwMode="auto">
            <a:xfrm>
              <a:off x="0" y="4230"/>
              <a:ext cx="5760" cy="90"/>
            </a:xfrm>
            <a:prstGeom prst="rect">
              <a:avLst/>
            </a:prstGeom>
            <a:noFill/>
            <a:ln w="9525">
              <a:noFill/>
              <a:miter lim="800000"/>
              <a:headEnd/>
              <a:tailEnd/>
            </a:ln>
          </p:spPr>
        </p:pic>
        <p:pic>
          <p:nvPicPr>
            <p:cNvPr id="26636" name="Picture 24" descr="lite border left"/>
            <p:cNvPicPr>
              <a:picLocks noChangeAspect="1" noChangeArrowheads="1"/>
            </p:cNvPicPr>
            <p:nvPr userDrawn="1"/>
          </p:nvPicPr>
          <p:blipFill>
            <a:blip r:embed="rId16" cstate="print"/>
            <a:srcRect/>
            <a:stretch>
              <a:fillRect/>
            </a:stretch>
          </p:blipFill>
          <p:spPr bwMode="auto">
            <a:xfrm>
              <a:off x="0" y="0"/>
              <a:ext cx="281" cy="4320"/>
            </a:xfrm>
            <a:prstGeom prst="rect">
              <a:avLst/>
            </a:prstGeom>
            <a:noFill/>
            <a:ln w="9525">
              <a:noFill/>
              <a:miter lim="800000"/>
              <a:headEnd/>
              <a:tailEnd/>
            </a:ln>
          </p:spPr>
        </p:pic>
        <p:pic>
          <p:nvPicPr>
            <p:cNvPr id="26637" name="Picture 25" descr="lite border right"/>
            <p:cNvPicPr>
              <a:picLocks noChangeAspect="1" noChangeArrowheads="1"/>
            </p:cNvPicPr>
            <p:nvPr userDrawn="1"/>
          </p:nvPicPr>
          <p:blipFill>
            <a:blip r:embed="rId17" cstate="print"/>
            <a:srcRect/>
            <a:stretch>
              <a:fillRect/>
            </a:stretch>
          </p:blipFill>
          <p:spPr bwMode="auto">
            <a:xfrm>
              <a:off x="5479" y="0"/>
              <a:ext cx="281" cy="4320"/>
            </a:xfrm>
            <a:prstGeom prst="rect">
              <a:avLst/>
            </a:prstGeom>
            <a:noFill/>
            <a:ln w="9525">
              <a:noFill/>
              <a:miter lim="800000"/>
              <a:headEnd/>
              <a:tailEnd/>
            </a:ln>
          </p:spPr>
        </p:pic>
      </p:grpSp>
      <p:sp>
        <p:nvSpPr>
          <p:cNvPr id="26638" name="Rectangle 14"/>
          <p:cNvSpPr>
            <a:spLocks noGrp="1" noChangeArrowheads="1"/>
          </p:cNvSpPr>
          <p:nvPr>
            <p:ph type="title"/>
          </p:nvPr>
        </p:nvSpPr>
        <p:spPr bwMode="auto">
          <a:xfrm>
            <a:off x="574675" y="858838"/>
            <a:ext cx="7989888" cy="1755775"/>
          </a:xfrm>
          <a:prstGeom prst="rect">
            <a:avLst/>
          </a:prstGeom>
          <a:noFill/>
          <a:ln w="9525">
            <a:noFill/>
            <a:miter lim="800000"/>
            <a:headEnd/>
            <a:tailEnd/>
          </a:ln>
          <a:effectLst>
            <a:outerShdw dist="35921" dir="2700000" algn="ctr" rotWithShape="0">
              <a:schemeClr val="bg2"/>
            </a:outerShdw>
          </a:effectLst>
        </p:spPr>
        <p:txBody>
          <a:bodyPr vert="horz" wrap="square" lIns="91440" tIns="45720" rIns="91440" bIns="45720" numCol="1" anchor="b" anchorCtr="1" compatLnSpc="1">
            <a:prstTxWarp prst="textNoShape">
              <a:avLst/>
            </a:prstTxWarp>
          </a:bodyPr>
          <a:lstStyle/>
          <a:p>
            <a:pPr lvl="0"/>
            <a:r>
              <a:rPr lang="en-US" smtClean="0"/>
              <a:t>Section Break</a:t>
            </a:r>
          </a:p>
        </p:txBody>
      </p:sp>
      <p:sp>
        <p:nvSpPr>
          <p:cNvPr id="26633" name="Rectangle 15"/>
          <p:cNvSpPr>
            <a:spLocks noGrp="1" noChangeArrowheads="1"/>
          </p:cNvSpPr>
          <p:nvPr>
            <p:ph type="body" idx="1"/>
          </p:nvPr>
        </p:nvSpPr>
        <p:spPr bwMode="auto">
          <a:xfrm>
            <a:off x="574675" y="3354388"/>
            <a:ext cx="7989888" cy="1928812"/>
          </a:xfrm>
          <a:prstGeom prst="rect">
            <a:avLst/>
          </a:prstGeom>
          <a:noFill/>
          <a:ln w="9525">
            <a:noFill/>
            <a:miter lim="800000"/>
            <a:headEnd/>
            <a:tailEnd/>
          </a:ln>
        </p:spPr>
        <p:txBody>
          <a:bodyPr vert="horz" wrap="square" lIns="91440" tIns="45720" rIns="91440" bIns="45720" numCol="1" anchor="t" anchorCtr="1" compatLnSpc="1">
            <a:prstTxWarp prst="textNoShape">
              <a:avLst/>
            </a:prstTxWarp>
          </a:bodyPr>
          <a:lstStyle/>
          <a:p>
            <a:pPr lvl="0"/>
            <a:r>
              <a:rPr lang="en-US" smtClean="0"/>
              <a:t>Click to edit Master text styles</a:t>
            </a:r>
          </a:p>
        </p:txBody>
      </p:sp>
    </p:spTree>
  </p:cSld>
  <p:clrMap bg1="lt1" tx1="dk1" bg2="lt2" tx2="dk2" accent1="accent1" accent2="accent2" accent3="accent3" accent4="accent4" accent5="accent5" accent6="accent6" hlink="hlink" folHlink="folHlink"/>
  <p:sldLayoutIdLst>
    <p:sldLayoutId id="2147483685" r:id="rId1"/>
    <p:sldLayoutId id="2147483684" r:id="rId2"/>
    <p:sldLayoutId id="2147483683" r:id="rId3"/>
    <p:sldLayoutId id="2147483682" r:id="rId4"/>
    <p:sldLayoutId id="2147483681" r:id="rId5"/>
    <p:sldLayoutId id="2147483680" r:id="rId6"/>
    <p:sldLayoutId id="2147483679" r:id="rId7"/>
    <p:sldLayoutId id="2147483678" r:id="rId8"/>
    <p:sldLayoutId id="2147483677" r:id="rId9"/>
    <p:sldLayoutId id="2147483676" r:id="rId10"/>
    <p:sldLayoutId id="2147483675" r:id="rId11"/>
  </p:sldLayoutIdLst>
  <p:txStyles>
    <p:titleStyle>
      <a:lvl1pPr algn="ctr" rtl="0" eaLnBrk="0" fontAlgn="base" hangingPunct="0">
        <a:spcBef>
          <a:spcPct val="0"/>
        </a:spcBef>
        <a:spcAft>
          <a:spcPct val="0"/>
        </a:spcAft>
        <a:defRPr sz="3000" b="1">
          <a:solidFill>
            <a:schemeClr val="tx2"/>
          </a:solidFill>
          <a:latin typeface="+mj-lt"/>
          <a:ea typeface="+mj-ea"/>
          <a:cs typeface="+mj-cs"/>
        </a:defRPr>
      </a:lvl1pPr>
      <a:lvl2pPr algn="ctr" rtl="0" eaLnBrk="0" fontAlgn="base" hangingPunct="0">
        <a:spcBef>
          <a:spcPct val="0"/>
        </a:spcBef>
        <a:spcAft>
          <a:spcPct val="0"/>
        </a:spcAft>
        <a:defRPr sz="3000" b="1">
          <a:solidFill>
            <a:schemeClr val="tx2"/>
          </a:solidFill>
          <a:latin typeface="Trebuchet MS" pitchFamily="34" charset="0"/>
        </a:defRPr>
      </a:lvl2pPr>
      <a:lvl3pPr algn="ctr" rtl="0" eaLnBrk="0" fontAlgn="base" hangingPunct="0">
        <a:spcBef>
          <a:spcPct val="0"/>
        </a:spcBef>
        <a:spcAft>
          <a:spcPct val="0"/>
        </a:spcAft>
        <a:defRPr sz="3000" b="1">
          <a:solidFill>
            <a:schemeClr val="tx2"/>
          </a:solidFill>
          <a:latin typeface="Trebuchet MS" pitchFamily="34" charset="0"/>
        </a:defRPr>
      </a:lvl3pPr>
      <a:lvl4pPr algn="ctr" rtl="0" eaLnBrk="0" fontAlgn="base" hangingPunct="0">
        <a:spcBef>
          <a:spcPct val="0"/>
        </a:spcBef>
        <a:spcAft>
          <a:spcPct val="0"/>
        </a:spcAft>
        <a:defRPr sz="3000" b="1">
          <a:solidFill>
            <a:schemeClr val="tx2"/>
          </a:solidFill>
          <a:latin typeface="Trebuchet MS" pitchFamily="34" charset="0"/>
        </a:defRPr>
      </a:lvl4pPr>
      <a:lvl5pPr algn="ctr" rtl="0" eaLnBrk="0" fontAlgn="base" hangingPunct="0">
        <a:spcBef>
          <a:spcPct val="0"/>
        </a:spcBef>
        <a:spcAft>
          <a:spcPct val="0"/>
        </a:spcAft>
        <a:defRPr sz="3000" b="1">
          <a:solidFill>
            <a:schemeClr val="tx2"/>
          </a:solidFill>
          <a:latin typeface="Trebuchet MS" pitchFamily="34" charset="0"/>
        </a:defRPr>
      </a:lvl5pPr>
      <a:lvl6pPr marL="457200" algn="ctr" rtl="0" fontAlgn="base">
        <a:spcBef>
          <a:spcPct val="0"/>
        </a:spcBef>
        <a:spcAft>
          <a:spcPct val="0"/>
        </a:spcAft>
        <a:defRPr sz="3000" b="1">
          <a:solidFill>
            <a:schemeClr val="tx2"/>
          </a:solidFill>
          <a:latin typeface="Trebuchet MS" pitchFamily="34" charset="0"/>
        </a:defRPr>
      </a:lvl6pPr>
      <a:lvl7pPr marL="914400" algn="ctr" rtl="0" fontAlgn="base">
        <a:spcBef>
          <a:spcPct val="0"/>
        </a:spcBef>
        <a:spcAft>
          <a:spcPct val="0"/>
        </a:spcAft>
        <a:defRPr sz="3000" b="1">
          <a:solidFill>
            <a:schemeClr val="tx2"/>
          </a:solidFill>
          <a:latin typeface="Trebuchet MS" pitchFamily="34" charset="0"/>
        </a:defRPr>
      </a:lvl7pPr>
      <a:lvl8pPr marL="1371600" algn="ctr" rtl="0" fontAlgn="base">
        <a:spcBef>
          <a:spcPct val="0"/>
        </a:spcBef>
        <a:spcAft>
          <a:spcPct val="0"/>
        </a:spcAft>
        <a:defRPr sz="3000" b="1">
          <a:solidFill>
            <a:schemeClr val="tx2"/>
          </a:solidFill>
          <a:latin typeface="Trebuchet MS" pitchFamily="34" charset="0"/>
        </a:defRPr>
      </a:lvl8pPr>
      <a:lvl9pPr marL="1828800" algn="ctr" rtl="0" fontAlgn="base">
        <a:spcBef>
          <a:spcPct val="0"/>
        </a:spcBef>
        <a:spcAft>
          <a:spcPct val="0"/>
        </a:spcAft>
        <a:defRPr sz="3000" b="1">
          <a:solidFill>
            <a:schemeClr val="tx2"/>
          </a:solidFill>
          <a:latin typeface="Trebuchet MS" pitchFamily="34" charset="0"/>
        </a:defRPr>
      </a:lvl9pPr>
    </p:titleStyle>
    <p:bodyStyle>
      <a:lvl1pPr marL="342900" indent="-342900" algn="ctr" rtl="0" eaLnBrk="0" fontAlgn="base" hangingPunct="0">
        <a:lnSpc>
          <a:spcPct val="120000"/>
        </a:lnSpc>
        <a:spcBef>
          <a:spcPct val="0"/>
        </a:spcBef>
        <a:spcAft>
          <a:spcPct val="0"/>
        </a:spcAft>
        <a:buChar char="•"/>
        <a:defRPr sz="21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editeur.org/" TargetMode="External"/><Relationship Id="rId2" Type="http://schemas.openxmlformats.org/officeDocument/2006/relationships/hyperlink" Target="http://www.oclc.org/research/publications/library/2010/2010-14.pdf" TargetMode="External"/><Relationship Id="rId1" Type="http://schemas.openxmlformats.org/officeDocument/2006/relationships/slideLayout" Target="../slideLayouts/slideLayout2.xml"/><Relationship Id="rId4" Type="http://schemas.openxmlformats.org/officeDocument/2006/relationships/hyperlink" Target="http://www.oclc.org/research/publications/library/2010/2010-06.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ubTitle" idx="1"/>
          </p:nvPr>
        </p:nvSpPr>
        <p:spPr>
          <a:xfrm>
            <a:off x="3144838" y="3286125"/>
            <a:ext cx="5564187" cy="1997075"/>
          </a:xfrm>
        </p:spPr>
        <p:txBody>
          <a:bodyPr/>
          <a:lstStyle/>
          <a:p>
            <a:pPr algn="ctr" eaLnBrk="1" hangingPunct="1">
              <a:buFontTx/>
              <a:buNone/>
            </a:pPr>
            <a:r>
              <a:rPr lang="en-US" smtClean="0"/>
              <a:t>Carol Jean Godby</a:t>
            </a:r>
          </a:p>
          <a:p>
            <a:pPr algn="ctr" eaLnBrk="1" hangingPunct="1">
              <a:buFontTx/>
              <a:buNone/>
            </a:pPr>
            <a:r>
              <a:rPr lang="en-US" smtClean="0"/>
              <a:t>Research Scientist</a:t>
            </a:r>
          </a:p>
          <a:p>
            <a:pPr eaLnBrk="1" hangingPunct="1">
              <a:buFontTx/>
              <a:buNone/>
            </a:pPr>
            <a:endParaRPr lang="en-US" smtClean="0"/>
          </a:p>
          <a:p>
            <a:pPr eaLnBrk="1" hangingPunct="1">
              <a:buFontTx/>
              <a:buNone/>
            </a:pPr>
            <a:endParaRPr lang="en-US" smtClean="0"/>
          </a:p>
        </p:txBody>
      </p:sp>
      <p:sp>
        <p:nvSpPr>
          <p:cNvPr id="2056" name="Rectangle 8"/>
          <p:cNvSpPr>
            <a:spLocks noGrp="1" noChangeArrowheads="1"/>
          </p:cNvSpPr>
          <p:nvPr>
            <p:ph type="ctrTitle"/>
          </p:nvPr>
        </p:nvSpPr>
        <p:spPr>
          <a:xfrm>
            <a:off x="3003550" y="1574800"/>
            <a:ext cx="5705475" cy="998538"/>
          </a:xfrm>
        </p:spPr>
        <p:txBody>
          <a:bodyPr/>
          <a:lstStyle/>
          <a:p>
            <a:pPr eaLnBrk="1" hangingPunct="1">
              <a:defRPr/>
            </a:pPr>
            <a:r>
              <a:rPr lang="en-US" smtClean="0"/>
              <a:t>Mapping Bibliographic Metadata</a:t>
            </a:r>
          </a:p>
        </p:txBody>
      </p:sp>
      <p:sp>
        <p:nvSpPr>
          <p:cNvPr id="40963" name="Text Box 9"/>
          <p:cNvSpPr txBox="1">
            <a:spLocks noChangeArrowheads="1"/>
          </p:cNvSpPr>
          <p:nvPr/>
        </p:nvSpPr>
        <p:spPr bwMode="auto">
          <a:xfrm>
            <a:off x="1006475" y="1479550"/>
            <a:ext cx="1854200" cy="1022350"/>
          </a:xfrm>
          <a:prstGeom prst="rect">
            <a:avLst/>
          </a:prstGeom>
          <a:noFill/>
          <a:ln w="9525">
            <a:noFill/>
            <a:miter lim="800000"/>
            <a:headEnd/>
            <a:tailEnd/>
          </a:ln>
        </p:spPr>
        <p:txBody>
          <a:bodyPr anchor="b">
            <a:spAutoFit/>
          </a:bodyPr>
          <a:lstStyle/>
          <a:p>
            <a:pPr algn="ctr">
              <a:spcBef>
                <a:spcPct val="50000"/>
              </a:spcBef>
            </a:pPr>
            <a:r>
              <a:rPr lang="en-US" sz="1600" b="1" i="0">
                <a:solidFill>
                  <a:srgbClr val="FFFFFF"/>
                </a:solidFill>
              </a:rPr>
              <a:t> </a:t>
            </a:r>
          </a:p>
          <a:p>
            <a:pPr algn="ctr">
              <a:spcBef>
                <a:spcPct val="50000"/>
              </a:spcBef>
            </a:pPr>
            <a:r>
              <a:rPr lang="en-US" sz="1000" b="1" i="0">
                <a:solidFill>
                  <a:srgbClr val="FFFFFF"/>
                </a:solidFill>
              </a:rPr>
              <a:t>ALA</a:t>
            </a:r>
          </a:p>
          <a:p>
            <a:pPr algn="ctr">
              <a:spcBef>
                <a:spcPct val="50000"/>
              </a:spcBef>
            </a:pPr>
            <a:r>
              <a:rPr lang="en-US" sz="1000" b="1" i="0">
                <a:solidFill>
                  <a:srgbClr val="FFFFFF"/>
                </a:solidFill>
              </a:rPr>
              <a:t>OCLC Update</a:t>
            </a:r>
          </a:p>
          <a:p>
            <a:pPr algn="ctr">
              <a:spcBef>
                <a:spcPct val="50000"/>
              </a:spcBef>
            </a:pPr>
            <a:endParaRPr lang="en-US" sz="1000" b="1" i="0">
              <a:solidFill>
                <a:srgbClr val="FFFFFF"/>
              </a:solidFill>
            </a:endParaRPr>
          </a:p>
        </p:txBody>
      </p:sp>
      <p:sp>
        <p:nvSpPr>
          <p:cNvPr id="40964" name="Text Box 10"/>
          <p:cNvSpPr txBox="1">
            <a:spLocks noChangeArrowheads="1"/>
          </p:cNvSpPr>
          <p:nvPr/>
        </p:nvSpPr>
        <p:spPr bwMode="auto">
          <a:xfrm>
            <a:off x="1006475" y="2630488"/>
            <a:ext cx="1854200" cy="228600"/>
          </a:xfrm>
          <a:prstGeom prst="rect">
            <a:avLst/>
          </a:prstGeom>
          <a:noFill/>
          <a:ln w="9525">
            <a:noFill/>
            <a:miter lim="800000"/>
            <a:headEnd/>
            <a:tailEnd/>
          </a:ln>
        </p:spPr>
        <p:txBody>
          <a:bodyPr anchor="b">
            <a:spAutoFit/>
          </a:bodyPr>
          <a:lstStyle/>
          <a:p>
            <a:pPr algn="ctr">
              <a:spcBef>
                <a:spcPct val="50000"/>
              </a:spcBef>
            </a:pPr>
            <a:r>
              <a:rPr lang="en-US" sz="900" b="1" i="0">
                <a:solidFill>
                  <a:srgbClr val="CCFFFF"/>
                </a:solidFill>
              </a:rPr>
              <a:t>June 28, 2010</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noFill/>
          <a:ln/>
        </p:spPr>
        <p:txBody>
          <a:bodyPr/>
          <a:lstStyle/>
          <a:p>
            <a:r>
              <a:rPr lang="en-US" smtClean="0"/>
              <a:t>CONTENTdm</a:t>
            </a:r>
          </a:p>
        </p:txBody>
      </p:sp>
      <p:pic>
        <p:nvPicPr>
          <p:cNvPr id="182275" name="Picture 3"/>
          <p:cNvPicPr>
            <a:picLocks noGrp="1" noChangeAspect="1" noChangeArrowheads="1"/>
          </p:cNvPicPr>
          <p:nvPr>
            <p:ph type="body" idx="1"/>
          </p:nvPr>
        </p:nvPicPr>
        <p:blipFill>
          <a:blip r:embed="rId3" cstate="print"/>
          <a:srcRect/>
          <a:stretch>
            <a:fillRect/>
          </a:stretch>
        </p:blipFill>
        <p:spPr>
          <a:xfrm>
            <a:off x="292100" y="1585913"/>
            <a:ext cx="9129713" cy="4981575"/>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Text Box 5"/>
          <p:cNvSpPr txBox="1">
            <a:spLocks noChangeArrowheads="1"/>
          </p:cNvSpPr>
          <p:nvPr/>
        </p:nvSpPr>
        <p:spPr bwMode="auto">
          <a:xfrm>
            <a:off x="304800" y="320675"/>
            <a:ext cx="8031163" cy="822325"/>
          </a:xfrm>
          <a:prstGeom prst="rect">
            <a:avLst/>
          </a:prstGeom>
          <a:noFill/>
          <a:ln w="9525">
            <a:noFill/>
            <a:miter lim="800000"/>
            <a:headEnd/>
            <a:tailEnd/>
          </a:ln>
        </p:spPr>
        <p:txBody>
          <a:bodyPr>
            <a:spAutoFit/>
          </a:bodyPr>
          <a:lstStyle/>
          <a:p>
            <a:r>
              <a:rPr lang="en-US" sz="2400" b="1" i="0">
                <a:solidFill>
                  <a:schemeClr val="bg1"/>
                </a:solidFill>
                <a:latin typeface="Arial" charset="0"/>
                <a:cs typeface="Arial" charset="0"/>
              </a:rPr>
              <a:t>You can adjust where source metadata</a:t>
            </a:r>
          </a:p>
          <a:p>
            <a:r>
              <a:rPr lang="en-US" sz="2400" b="1" i="0">
                <a:solidFill>
                  <a:schemeClr val="bg1"/>
                </a:solidFill>
                <a:latin typeface="Arial" charset="0"/>
                <a:cs typeface="Arial" charset="0"/>
              </a:rPr>
              <a:t>      fields appear in the WorldCat.org display</a:t>
            </a:r>
          </a:p>
        </p:txBody>
      </p:sp>
      <p:pic>
        <p:nvPicPr>
          <p:cNvPr id="198659" name="Picture 4"/>
          <p:cNvPicPr>
            <a:picLocks noChangeAspect="1" noChangeArrowheads="1"/>
          </p:cNvPicPr>
          <p:nvPr/>
        </p:nvPicPr>
        <p:blipFill>
          <a:blip r:embed="rId3" cstate="print"/>
          <a:srcRect/>
          <a:stretch>
            <a:fillRect/>
          </a:stretch>
        </p:blipFill>
        <p:spPr bwMode="auto">
          <a:xfrm>
            <a:off x="760413" y="1163638"/>
            <a:ext cx="7453312" cy="5710237"/>
          </a:xfrm>
          <a:prstGeom prst="rect">
            <a:avLst/>
          </a:prstGeom>
          <a:noFill/>
          <a:ln w="9525">
            <a:noFill/>
            <a:miter lim="800000"/>
            <a:headEnd/>
            <a:tailEnd/>
          </a:ln>
        </p:spPr>
      </p:pic>
      <p:sp>
        <p:nvSpPr>
          <p:cNvPr id="30724" name="AutoShape 6"/>
          <p:cNvSpPr>
            <a:spLocks noChangeArrowheads="1"/>
          </p:cNvSpPr>
          <p:nvPr/>
        </p:nvSpPr>
        <p:spPr bwMode="auto">
          <a:xfrm>
            <a:off x="6488113" y="4183063"/>
            <a:ext cx="635000" cy="330200"/>
          </a:xfrm>
          <a:prstGeom prst="leftArrow">
            <a:avLst>
              <a:gd name="adj1" fmla="val 50000"/>
              <a:gd name="adj2" fmla="val 48077"/>
            </a:avLst>
          </a:prstGeom>
          <a:solidFill>
            <a:srgbClr val="FF5050"/>
          </a:solidFill>
          <a:ln w="9525">
            <a:solidFill>
              <a:schemeClr val="tx1"/>
            </a:solidFill>
            <a:miter lim="800000"/>
            <a:headEnd/>
            <a:tailEnd/>
          </a:ln>
        </p:spPr>
        <p:txBody>
          <a:bodyPr wrap="none" anchor="ctr"/>
          <a:lstStyle/>
          <a:p>
            <a:endParaRPr lang="en-US" sz="1800" i="0">
              <a:solidFill>
                <a:schemeClr val="tx1"/>
              </a:solidFill>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0724"/>
                                        </p:tgtEl>
                                        <p:attrNameLst>
                                          <p:attrName>style.visibility</p:attrName>
                                        </p:attrNameLst>
                                      </p:cBhvr>
                                      <p:to>
                                        <p:strVal val="visible"/>
                                      </p:to>
                                    </p:set>
                                    <p:anim calcmode="lin" valueType="num">
                                      <p:cBhvr additive="base">
                                        <p:cTn id="7" dur="1000" fill="hold"/>
                                        <p:tgtEl>
                                          <p:spTgt spid="30724"/>
                                        </p:tgtEl>
                                        <p:attrNameLst>
                                          <p:attrName>ppt_x</p:attrName>
                                        </p:attrNameLst>
                                      </p:cBhvr>
                                      <p:tavLst>
                                        <p:tav tm="0">
                                          <p:val>
                                            <p:strVal val="1+#ppt_w/2"/>
                                          </p:val>
                                        </p:tav>
                                        <p:tav tm="100000">
                                          <p:val>
                                            <p:strVal val="#ppt_x"/>
                                          </p:val>
                                        </p:tav>
                                      </p:tavLst>
                                    </p:anim>
                                    <p:anim calcmode="lin" valueType="num">
                                      <p:cBhvr additive="base">
                                        <p:cTn id="8" dur="1000" fill="hold"/>
                                        <p:tgtEl>
                                          <p:spTgt spid="307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pPr>
              <a:defRPr/>
            </a:pPr>
            <a:r>
              <a:rPr lang="en-US" smtClean="0"/>
              <a:t>In sum: </a:t>
            </a:r>
            <a:br>
              <a:rPr lang="en-US" smtClean="0"/>
            </a:br>
            <a:r>
              <a:rPr lang="en-US" smtClean="0"/>
              <a:t>What we have learned to do pretty well</a:t>
            </a:r>
          </a:p>
        </p:txBody>
      </p:sp>
      <p:sp>
        <p:nvSpPr>
          <p:cNvPr id="161794" name="Rectangle 3"/>
          <p:cNvSpPr>
            <a:spLocks noGrp="1" noChangeArrowheads="1"/>
          </p:cNvSpPr>
          <p:nvPr>
            <p:ph type="body" idx="1"/>
          </p:nvPr>
        </p:nvSpPr>
        <p:spPr/>
        <p:txBody>
          <a:bodyPr/>
          <a:lstStyle/>
          <a:p>
            <a:r>
              <a:rPr lang="en-US" smtClean="0"/>
              <a:t>Manipulate MARC and MARC-like formats.</a:t>
            </a:r>
          </a:p>
          <a:p>
            <a:r>
              <a:rPr lang="en-US" smtClean="0"/>
              <a:t>Manage variation in structure and character encoding.</a:t>
            </a:r>
          </a:p>
          <a:p>
            <a:r>
              <a:rPr lang="en-US" smtClean="0"/>
              <a:t>Manage different versions.</a:t>
            </a:r>
          </a:p>
          <a:p>
            <a:r>
              <a:rPr lang="en-US" smtClean="0"/>
              <a:t>Reduce and (</a:t>
            </a:r>
            <a:r>
              <a:rPr lang="en-US" smtClean="0">
                <a:solidFill>
                  <a:schemeClr val="accent2"/>
                </a:solidFill>
              </a:rPr>
              <a:t>almost</a:t>
            </a:r>
            <a:r>
              <a:rPr lang="en-US" smtClean="0"/>
              <a:t>) eliminate data processing silos.</a:t>
            </a:r>
          </a:p>
          <a:p>
            <a:r>
              <a:rPr lang="en-US" smtClean="0"/>
              <a:t>Automate what is systematic and regular.</a:t>
            </a:r>
          </a:p>
          <a:p>
            <a:r>
              <a:rPr lang="en-US" smtClean="0"/>
              <a:t>Reuse software and metadata subject matter expertise.</a:t>
            </a:r>
          </a:p>
          <a:p>
            <a:endParaRPr lang="en-US"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a:defRPr/>
            </a:pPr>
            <a:r>
              <a:rPr lang="en-US" smtClean="0"/>
              <a:t>But…</a:t>
            </a:r>
          </a:p>
        </p:txBody>
      </p:sp>
      <p:sp>
        <p:nvSpPr>
          <p:cNvPr id="163842" name="Rectangle 3"/>
          <p:cNvSpPr>
            <a:spLocks noGrp="1" noChangeArrowheads="1"/>
          </p:cNvSpPr>
          <p:nvPr>
            <p:ph type="body" sz="half" idx="1"/>
          </p:nvPr>
        </p:nvSpPr>
        <p:spPr>
          <a:xfrm>
            <a:off x="720725" y="1593850"/>
            <a:ext cx="3775075" cy="4989513"/>
          </a:xfrm>
        </p:spPr>
        <p:txBody>
          <a:bodyPr/>
          <a:lstStyle/>
          <a:p>
            <a:pPr>
              <a:buFont typeface="Wingdings" pitchFamily="2" charset="2"/>
              <a:buChar char="Ø"/>
            </a:pPr>
            <a:r>
              <a:rPr lang="en-US" sz="1900" smtClean="0"/>
              <a:t>We must move toward new paradigms for metadata creation and maintenance that permit:</a:t>
            </a:r>
          </a:p>
          <a:p>
            <a:pPr lvl="1">
              <a:buFont typeface="Wingdings" pitchFamily="2" charset="2"/>
              <a:buChar char="Ø"/>
            </a:pPr>
            <a:r>
              <a:rPr lang="en-US" sz="1700" smtClean="0"/>
              <a:t>Greater interoperability and shared metadata.</a:t>
            </a:r>
          </a:p>
          <a:p>
            <a:pPr lvl="1">
              <a:buFont typeface="Wingdings" pitchFamily="2" charset="2"/>
              <a:buChar char="Ø"/>
            </a:pPr>
            <a:r>
              <a:rPr lang="en-US" sz="1700" smtClean="0"/>
              <a:t>Mechanisms for allowing metadata to “grow up” over time.</a:t>
            </a:r>
          </a:p>
        </p:txBody>
      </p:sp>
      <p:pic>
        <p:nvPicPr>
          <p:cNvPr id="163843" name="Picture 4" descr="MCj02813330000[1]"/>
          <p:cNvPicPr>
            <a:picLocks noGrp="1" noChangeAspect="1" noChangeArrowheads="1"/>
          </p:cNvPicPr>
          <p:nvPr>
            <p:ph type="body" sz="half" idx="2"/>
          </p:nvPr>
        </p:nvPicPr>
        <p:blipFill>
          <a:blip r:embed="rId3" cstate="print"/>
          <a:srcRect/>
          <a:stretch>
            <a:fillRect/>
          </a:stretch>
        </p:blipFill>
        <p:spPr>
          <a:xfrm>
            <a:off x="4497388" y="1920875"/>
            <a:ext cx="4170362" cy="4214813"/>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29"/>
          <p:cNvSpPr>
            <a:spLocks noChangeArrowheads="1"/>
          </p:cNvSpPr>
          <p:nvPr/>
        </p:nvSpPr>
        <p:spPr bwMode="auto">
          <a:xfrm>
            <a:off x="292100" y="1574800"/>
            <a:ext cx="3424238" cy="4992688"/>
          </a:xfrm>
          <a:prstGeom prst="rect">
            <a:avLst/>
          </a:prstGeom>
          <a:solidFill>
            <a:srgbClr val="DDDDDD"/>
          </a:solidFill>
          <a:ln w="9525">
            <a:noFill/>
            <a:miter lim="800000"/>
            <a:headEnd/>
            <a:tailEnd/>
          </a:ln>
        </p:spPr>
        <p:txBody>
          <a:bodyPr wrap="none" anchor="ctr"/>
          <a:lstStyle/>
          <a:p>
            <a:pPr algn="ctr"/>
            <a:endParaRPr lang="en-US" b="1" i="0"/>
          </a:p>
        </p:txBody>
      </p:sp>
      <p:sp>
        <p:nvSpPr>
          <p:cNvPr id="153602" name="Rectangle 2"/>
          <p:cNvSpPr>
            <a:spLocks noGrp="1" noChangeArrowheads="1"/>
          </p:cNvSpPr>
          <p:nvPr>
            <p:ph type="title"/>
          </p:nvPr>
        </p:nvSpPr>
        <p:spPr/>
        <p:txBody>
          <a:bodyPr/>
          <a:lstStyle/>
          <a:p>
            <a:pPr>
              <a:defRPr/>
            </a:pPr>
            <a:r>
              <a:rPr lang="en-US" smtClean="0"/>
              <a:t>The old and new paradigms</a:t>
            </a:r>
          </a:p>
        </p:txBody>
      </p:sp>
      <p:sp>
        <p:nvSpPr>
          <p:cNvPr id="165891" name="Rectangle 5"/>
          <p:cNvSpPr>
            <a:spLocks noChangeArrowheads="1"/>
          </p:cNvSpPr>
          <p:nvPr/>
        </p:nvSpPr>
        <p:spPr bwMode="auto">
          <a:xfrm>
            <a:off x="720725" y="2289175"/>
            <a:ext cx="2709863" cy="569913"/>
          </a:xfrm>
          <a:prstGeom prst="rect">
            <a:avLst/>
          </a:prstGeom>
          <a:solidFill>
            <a:srgbClr val="FFFF99"/>
          </a:solidFill>
          <a:ln w="9525">
            <a:solidFill>
              <a:schemeClr val="tx1"/>
            </a:solidFill>
            <a:miter lim="800000"/>
            <a:headEnd/>
            <a:tailEnd/>
          </a:ln>
        </p:spPr>
        <p:txBody>
          <a:bodyPr wrap="none" anchor="ctr"/>
          <a:lstStyle/>
          <a:p>
            <a:pPr algn="ctr"/>
            <a:r>
              <a:rPr lang="en-US" sz="2400" i="0"/>
              <a:t>Subject</a:t>
            </a:r>
          </a:p>
        </p:txBody>
      </p:sp>
      <p:sp>
        <p:nvSpPr>
          <p:cNvPr id="165892" name="Rectangle 6"/>
          <p:cNvSpPr>
            <a:spLocks noChangeArrowheads="1"/>
          </p:cNvSpPr>
          <p:nvPr/>
        </p:nvSpPr>
        <p:spPr bwMode="auto">
          <a:xfrm>
            <a:off x="720725" y="3144838"/>
            <a:ext cx="2709863" cy="569912"/>
          </a:xfrm>
          <a:prstGeom prst="rect">
            <a:avLst/>
          </a:prstGeom>
          <a:solidFill>
            <a:srgbClr val="FFCC99"/>
          </a:solidFill>
          <a:ln w="9525">
            <a:solidFill>
              <a:schemeClr val="tx1"/>
            </a:solidFill>
            <a:miter lim="800000"/>
            <a:headEnd/>
            <a:tailEnd/>
          </a:ln>
        </p:spPr>
        <p:txBody>
          <a:bodyPr wrap="none" anchor="ctr"/>
          <a:lstStyle/>
          <a:p>
            <a:pPr algn="ctr"/>
            <a:r>
              <a:rPr lang="en-US" sz="2400" i="0"/>
              <a:t>Publisher</a:t>
            </a:r>
          </a:p>
        </p:txBody>
      </p:sp>
      <p:sp>
        <p:nvSpPr>
          <p:cNvPr id="165893" name="Rectangle 7"/>
          <p:cNvSpPr>
            <a:spLocks noChangeArrowheads="1"/>
          </p:cNvSpPr>
          <p:nvPr/>
        </p:nvSpPr>
        <p:spPr bwMode="auto">
          <a:xfrm>
            <a:off x="720725" y="4000500"/>
            <a:ext cx="2709863" cy="569913"/>
          </a:xfrm>
          <a:prstGeom prst="rect">
            <a:avLst/>
          </a:prstGeom>
          <a:solidFill>
            <a:srgbClr val="CC99FF"/>
          </a:solidFill>
          <a:ln w="9525">
            <a:solidFill>
              <a:schemeClr val="tx1"/>
            </a:solidFill>
            <a:miter lim="800000"/>
            <a:headEnd/>
            <a:tailEnd/>
          </a:ln>
        </p:spPr>
        <p:txBody>
          <a:bodyPr wrap="none" anchor="ctr"/>
          <a:lstStyle/>
          <a:p>
            <a:pPr algn="ctr"/>
            <a:r>
              <a:rPr lang="en-US" sz="2400" i="0"/>
              <a:t>Identifier</a:t>
            </a:r>
          </a:p>
        </p:txBody>
      </p:sp>
      <p:sp>
        <p:nvSpPr>
          <p:cNvPr id="165894" name="Rectangle 8"/>
          <p:cNvSpPr>
            <a:spLocks noChangeArrowheads="1"/>
          </p:cNvSpPr>
          <p:nvPr/>
        </p:nvSpPr>
        <p:spPr bwMode="auto">
          <a:xfrm>
            <a:off x="720725" y="4856163"/>
            <a:ext cx="2709863" cy="569912"/>
          </a:xfrm>
          <a:prstGeom prst="rect">
            <a:avLst/>
          </a:prstGeom>
          <a:solidFill>
            <a:srgbClr val="CCFFFF"/>
          </a:solidFill>
          <a:ln w="9525">
            <a:solidFill>
              <a:schemeClr val="tx1"/>
            </a:solidFill>
            <a:miter lim="800000"/>
            <a:headEnd/>
            <a:tailEnd/>
          </a:ln>
        </p:spPr>
        <p:txBody>
          <a:bodyPr wrap="none" anchor="ctr"/>
          <a:lstStyle/>
          <a:p>
            <a:pPr algn="ctr"/>
            <a:r>
              <a:rPr lang="en-US" sz="2400" i="0"/>
              <a:t>Contributor</a:t>
            </a:r>
          </a:p>
        </p:txBody>
      </p:sp>
      <p:sp>
        <p:nvSpPr>
          <p:cNvPr id="165895" name="Rectangle 9"/>
          <p:cNvSpPr>
            <a:spLocks noChangeArrowheads="1"/>
          </p:cNvSpPr>
          <p:nvPr/>
        </p:nvSpPr>
        <p:spPr bwMode="auto">
          <a:xfrm>
            <a:off x="720725" y="5711825"/>
            <a:ext cx="2709863" cy="569913"/>
          </a:xfrm>
          <a:prstGeom prst="rect">
            <a:avLst/>
          </a:prstGeom>
          <a:solidFill>
            <a:srgbClr val="2C8C5A"/>
          </a:solidFill>
          <a:ln w="9525">
            <a:solidFill>
              <a:schemeClr val="tx1"/>
            </a:solidFill>
            <a:miter lim="800000"/>
            <a:headEnd/>
            <a:tailEnd/>
          </a:ln>
        </p:spPr>
        <p:txBody>
          <a:bodyPr wrap="none" anchor="ctr"/>
          <a:lstStyle/>
          <a:p>
            <a:pPr algn="ctr"/>
            <a:r>
              <a:rPr lang="en-US" sz="2000" i="0"/>
              <a:t>Physical description</a:t>
            </a:r>
          </a:p>
        </p:txBody>
      </p:sp>
      <p:sp>
        <p:nvSpPr>
          <p:cNvPr id="165896" name="AutoShape 10"/>
          <p:cNvSpPr>
            <a:spLocks noChangeArrowheads="1"/>
          </p:cNvSpPr>
          <p:nvPr/>
        </p:nvSpPr>
        <p:spPr bwMode="auto">
          <a:xfrm>
            <a:off x="4143375" y="2003425"/>
            <a:ext cx="4708525" cy="4564063"/>
          </a:xfrm>
          <a:prstGeom prst="foldedCorner">
            <a:avLst>
              <a:gd name="adj" fmla="val 12500"/>
            </a:avLst>
          </a:prstGeom>
          <a:solidFill>
            <a:srgbClr val="99CC00">
              <a:alpha val="30980"/>
            </a:srgbClr>
          </a:solidFill>
          <a:ln w="9525">
            <a:solidFill>
              <a:schemeClr val="tx1"/>
            </a:solidFill>
            <a:round/>
            <a:headEnd/>
            <a:tailEnd/>
          </a:ln>
        </p:spPr>
        <p:txBody>
          <a:bodyPr wrap="none" anchor="ctr"/>
          <a:lstStyle/>
          <a:p>
            <a:pPr algn="ctr"/>
            <a:endParaRPr lang="en-US" b="1" i="0"/>
          </a:p>
        </p:txBody>
      </p:sp>
      <p:sp>
        <p:nvSpPr>
          <p:cNvPr id="165897" name="AutoShape 11"/>
          <p:cNvSpPr>
            <a:spLocks noChangeArrowheads="1"/>
          </p:cNvSpPr>
          <p:nvPr/>
        </p:nvSpPr>
        <p:spPr bwMode="auto">
          <a:xfrm>
            <a:off x="4286250" y="2146300"/>
            <a:ext cx="4279900" cy="3851275"/>
          </a:xfrm>
          <a:prstGeom prst="foldedCorner">
            <a:avLst>
              <a:gd name="adj" fmla="val 12500"/>
            </a:avLst>
          </a:prstGeom>
          <a:solidFill>
            <a:srgbClr val="CCFF99">
              <a:alpha val="32941"/>
            </a:srgbClr>
          </a:solidFill>
          <a:ln w="9525">
            <a:solidFill>
              <a:schemeClr val="tx1"/>
            </a:solidFill>
            <a:round/>
            <a:headEnd/>
            <a:tailEnd/>
          </a:ln>
        </p:spPr>
        <p:txBody>
          <a:bodyPr wrap="none" anchor="ctr"/>
          <a:lstStyle/>
          <a:p>
            <a:pPr algn="ctr"/>
            <a:endParaRPr lang="en-US" b="1" i="0"/>
          </a:p>
        </p:txBody>
      </p:sp>
      <p:sp>
        <p:nvSpPr>
          <p:cNvPr id="165898" name="AutoShape 4"/>
          <p:cNvSpPr>
            <a:spLocks noChangeArrowheads="1"/>
          </p:cNvSpPr>
          <p:nvPr/>
        </p:nvSpPr>
        <p:spPr bwMode="auto">
          <a:xfrm>
            <a:off x="4857750" y="2573338"/>
            <a:ext cx="2852738" cy="2852737"/>
          </a:xfrm>
          <a:prstGeom prst="foldedCorner">
            <a:avLst>
              <a:gd name="adj" fmla="val 12500"/>
            </a:avLst>
          </a:prstGeom>
          <a:solidFill>
            <a:srgbClr val="CCFF99"/>
          </a:solidFill>
          <a:ln w="9525">
            <a:solidFill>
              <a:schemeClr val="tx1"/>
            </a:solidFill>
            <a:round/>
            <a:headEnd/>
            <a:tailEnd/>
          </a:ln>
        </p:spPr>
        <p:txBody>
          <a:bodyPr wrap="none" anchor="ctr"/>
          <a:lstStyle/>
          <a:p>
            <a:endParaRPr lang="en-US" b="1"/>
          </a:p>
        </p:txBody>
      </p:sp>
      <p:sp>
        <p:nvSpPr>
          <p:cNvPr id="165899" name="Text Box 13"/>
          <p:cNvSpPr txBox="1">
            <a:spLocks noChangeArrowheads="1"/>
          </p:cNvSpPr>
          <p:nvPr/>
        </p:nvSpPr>
        <p:spPr bwMode="auto">
          <a:xfrm>
            <a:off x="4337050" y="6083300"/>
            <a:ext cx="2379663" cy="457200"/>
          </a:xfrm>
          <a:prstGeom prst="rect">
            <a:avLst/>
          </a:prstGeom>
          <a:noFill/>
          <a:ln w="9525">
            <a:noFill/>
            <a:miter lim="800000"/>
            <a:headEnd/>
            <a:tailEnd/>
          </a:ln>
        </p:spPr>
        <p:txBody>
          <a:bodyPr wrap="none">
            <a:spAutoFit/>
          </a:bodyPr>
          <a:lstStyle/>
          <a:p>
            <a:r>
              <a:rPr lang="en-US" sz="2400" i="0"/>
              <a:t>AACR2 encoding</a:t>
            </a:r>
          </a:p>
        </p:txBody>
      </p:sp>
      <p:sp>
        <p:nvSpPr>
          <p:cNvPr id="165900" name="Text Box 16"/>
          <p:cNvSpPr txBox="1">
            <a:spLocks noChangeArrowheads="1"/>
          </p:cNvSpPr>
          <p:nvPr/>
        </p:nvSpPr>
        <p:spPr bwMode="auto">
          <a:xfrm>
            <a:off x="5029200" y="5513388"/>
            <a:ext cx="2506663" cy="457200"/>
          </a:xfrm>
          <a:prstGeom prst="rect">
            <a:avLst/>
          </a:prstGeom>
          <a:noFill/>
          <a:ln w="9525">
            <a:noFill/>
            <a:miter lim="800000"/>
            <a:headEnd/>
            <a:tailEnd/>
          </a:ln>
        </p:spPr>
        <p:txBody>
          <a:bodyPr wrap="none">
            <a:spAutoFit/>
          </a:bodyPr>
          <a:lstStyle/>
          <a:p>
            <a:r>
              <a:rPr lang="en-US" sz="2400" i="0"/>
              <a:t>ISBD punctuation</a:t>
            </a:r>
          </a:p>
        </p:txBody>
      </p:sp>
      <p:sp>
        <p:nvSpPr>
          <p:cNvPr id="165901" name="Rectangle 22"/>
          <p:cNvSpPr>
            <a:spLocks noChangeArrowheads="1"/>
          </p:cNvSpPr>
          <p:nvPr/>
        </p:nvSpPr>
        <p:spPr bwMode="auto">
          <a:xfrm>
            <a:off x="4857750" y="2573338"/>
            <a:ext cx="2852738" cy="428625"/>
          </a:xfrm>
          <a:prstGeom prst="rect">
            <a:avLst/>
          </a:prstGeom>
          <a:solidFill>
            <a:srgbClr val="FFFF99"/>
          </a:solidFill>
          <a:ln w="9525">
            <a:solidFill>
              <a:schemeClr val="tx1"/>
            </a:solidFill>
            <a:miter lim="800000"/>
            <a:headEnd/>
            <a:tailEnd/>
          </a:ln>
        </p:spPr>
        <p:txBody>
          <a:bodyPr wrap="none" anchor="ctr"/>
          <a:lstStyle/>
          <a:p>
            <a:endParaRPr lang="en-US" b="1"/>
          </a:p>
        </p:txBody>
      </p:sp>
      <p:sp>
        <p:nvSpPr>
          <p:cNvPr id="165902" name="Rectangle 23"/>
          <p:cNvSpPr>
            <a:spLocks noChangeArrowheads="1"/>
          </p:cNvSpPr>
          <p:nvPr/>
        </p:nvSpPr>
        <p:spPr bwMode="auto">
          <a:xfrm>
            <a:off x="4857750" y="3001963"/>
            <a:ext cx="2852738" cy="428625"/>
          </a:xfrm>
          <a:prstGeom prst="rect">
            <a:avLst/>
          </a:prstGeom>
          <a:solidFill>
            <a:srgbClr val="CC99FF"/>
          </a:solidFill>
          <a:ln w="9525">
            <a:solidFill>
              <a:schemeClr val="tx1"/>
            </a:solidFill>
            <a:miter lim="800000"/>
            <a:headEnd/>
            <a:tailEnd/>
          </a:ln>
        </p:spPr>
        <p:txBody>
          <a:bodyPr wrap="none" anchor="ctr"/>
          <a:lstStyle/>
          <a:p>
            <a:endParaRPr lang="en-US" b="1"/>
          </a:p>
        </p:txBody>
      </p:sp>
      <p:sp>
        <p:nvSpPr>
          <p:cNvPr id="165903" name="Rectangle 25"/>
          <p:cNvSpPr>
            <a:spLocks noChangeArrowheads="1"/>
          </p:cNvSpPr>
          <p:nvPr/>
        </p:nvSpPr>
        <p:spPr bwMode="auto">
          <a:xfrm>
            <a:off x="4857750" y="3429000"/>
            <a:ext cx="2852738" cy="428625"/>
          </a:xfrm>
          <a:prstGeom prst="rect">
            <a:avLst/>
          </a:prstGeom>
          <a:solidFill>
            <a:srgbClr val="2C8C5A"/>
          </a:solidFill>
          <a:ln w="9525">
            <a:solidFill>
              <a:schemeClr val="tx1"/>
            </a:solidFill>
            <a:miter lim="800000"/>
            <a:headEnd/>
            <a:tailEnd/>
          </a:ln>
        </p:spPr>
        <p:txBody>
          <a:bodyPr wrap="none" anchor="ctr"/>
          <a:lstStyle/>
          <a:p>
            <a:endParaRPr lang="en-US" b="1"/>
          </a:p>
        </p:txBody>
      </p:sp>
      <p:cxnSp>
        <p:nvCxnSpPr>
          <p:cNvPr id="165904" name="AutoShape 30"/>
          <p:cNvCxnSpPr>
            <a:cxnSpLocks noChangeShapeType="1"/>
            <a:endCxn id="165896" idx="1"/>
          </p:cNvCxnSpPr>
          <p:nvPr/>
        </p:nvCxnSpPr>
        <p:spPr bwMode="auto">
          <a:xfrm>
            <a:off x="3716338" y="3998913"/>
            <a:ext cx="427037" cy="287337"/>
          </a:xfrm>
          <a:prstGeom prst="bentConnector3">
            <a:avLst>
              <a:gd name="adj1" fmla="val 49815"/>
            </a:avLst>
          </a:prstGeom>
          <a:noFill/>
          <a:ln w="9525">
            <a:solidFill>
              <a:schemeClr val="tx1"/>
            </a:solidFill>
            <a:miter lim="800000"/>
            <a:headEnd type="triangle" w="med" len="med"/>
            <a:tailEnd type="triangle" w="med" len="med"/>
          </a:ln>
        </p:spPr>
      </p:cxnSp>
      <p:sp>
        <p:nvSpPr>
          <p:cNvPr id="165905" name="Text Box 32"/>
          <p:cNvSpPr txBox="1">
            <a:spLocks noChangeArrowheads="1"/>
          </p:cNvSpPr>
          <p:nvPr/>
        </p:nvSpPr>
        <p:spPr bwMode="auto">
          <a:xfrm>
            <a:off x="292100" y="1519238"/>
            <a:ext cx="2924175" cy="457200"/>
          </a:xfrm>
          <a:prstGeom prst="rect">
            <a:avLst/>
          </a:prstGeom>
          <a:noFill/>
          <a:ln w="9525">
            <a:noFill/>
            <a:miter lim="800000"/>
            <a:headEnd/>
            <a:tailEnd/>
          </a:ln>
        </p:spPr>
        <p:txBody>
          <a:bodyPr wrap="none">
            <a:spAutoFit/>
          </a:bodyPr>
          <a:lstStyle/>
          <a:p>
            <a:r>
              <a:rPr lang="en-US" sz="2400" i="0"/>
              <a:t>Non-MARC elements</a:t>
            </a:r>
          </a:p>
        </p:txBody>
      </p:sp>
      <p:sp>
        <p:nvSpPr>
          <p:cNvPr id="165906" name="Text Box 33"/>
          <p:cNvSpPr txBox="1">
            <a:spLocks noChangeArrowheads="1"/>
          </p:cNvSpPr>
          <p:nvPr/>
        </p:nvSpPr>
        <p:spPr bwMode="auto">
          <a:xfrm>
            <a:off x="6843713" y="1519238"/>
            <a:ext cx="1920875" cy="457200"/>
          </a:xfrm>
          <a:prstGeom prst="rect">
            <a:avLst/>
          </a:prstGeom>
          <a:noFill/>
          <a:ln w="9525">
            <a:noFill/>
            <a:miter lim="800000"/>
            <a:headEnd/>
            <a:tailEnd/>
          </a:ln>
        </p:spPr>
        <p:txBody>
          <a:bodyPr wrap="none">
            <a:spAutoFit/>
          </a:bodyPr>
          <a:lstStyle/>
          <a:p>
            <a:r>
              <a:rPr lang="en-US" sz="2400" i="0"/>
              <a:t>MARC record</a:t>
            </a:r>
          </a:p>
        </p:txBody>
      </p:sp>
      <p:sp>
        <p:nvSpPr>
          <p:cNvPr id="165907" name="Rectangle 34"/>
          <p:cNvSpPr>
            <a:spLocks noChangeArrowheads="1"/>
          </p:cNvSpPr>
          <p:nvPr/>
        </p:nvSpPr>
        <p:spPr bwMode="auto">
          <a:xfrm>
            <a:off x="4857750" y="3830638"/>
            <a:ext cx="2852738" cy="428625"/>
          </a:xfrm>
          <a:prstGeom prst="rect">
            <a:avLst/>
          </a:prstGeom>
          <a:solidFill>
            <a:srgbClr val="FFCC99"/>
          </a:solidFill>
          <a:ln w="9525">
            <a:solidFill>
              <a:schemeClr val="tx1"/>
            </a:solidFill>
            <a:miter lim="800000"/>
            <a:headEnd/>
            <a:tailEnd/>
          </a:ln>
        </p:spPr>
        <p:txBody>
          <a:bodyPr wrap="none" anchor="ctr"/>
          <a:lstStyle/>
          <a:p>
            <a:endParaRPr lang="en-US" b="1"/>
          </a:p>
        </p:txBody>
      </p:sp>
      <p:sp>
        <p:nvSpPr>
          <p:cNvPr id="165908" name="Rectangle 35"/>
          <p:cNvSpPr>
            <a:spLocks noChangeArrowheads="1"/>
          </p:cNvSpPr>
          <p:nvPr/>
        </p:nvSpPr>
        <p:spPr bwMode="auto">
          <a:xfrm>
            <a:off x="4857750" y="4427538"/>
            <a:ext cx="2852738" cy="428625"/>
          </a:xfrm>
          <a:prstGeom prst="rect">
            <a:avLst/>
          </a:prstGeom>
          <a:solidFill>
            <a:srgbClr val="CCFFCC"/>
          </a:solidFill>
          <a:ln w="9525">
            <a:solidFill>
              <a:schemeClr val="tx1"/>
            </a:solidFill>
            <a:miter lim="800000"/>
            <a:headEnd/>
            <a:tailEnd/>
          </a:ln>
        </p:spPr>
        <p:txBody>
          <a:bodyPr wrap="none" anchor="ctr"/>
          <a:lstStyle/>
          <a:p>
            <a:endParaRPr lang="en-US" b="1"/>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00" name="Rectangle 4"/>
          <p:cNvSpPr>
            <a:spLocks noGrp="1" noChangeArrowheads="1"/>
          </p:cNvSpPr>
          <p:nvPr>
            <p:ph type="title"/>
          </p:nvPr>
        </p:nvSpPr>
        <p:spPr/>
        <p:txBody>
          <a:bodyPr/>
          <a:lstStyle/>
          <a:p>
            <a:r>
              <a:rPr lang="en-US" smtClean="0"/>
              <a:t>The two paradigms</a:t>
            </a:r>
          </a:p>
        </p:txBody>
      </p:sp>
      <p:sp>
        <p:nvSpPr>
          <p:cNvPr id="172034" name="Rectangle 5"/>
          <p:cNvSpPr>
            <a:spLocks noGrp="1" noChangeArrowheads="1"/>
          </p:cNvSpPr>
          <p:nvPr>
            <p:ph type="body" sz="half" idx="1"/>
          </p:nvPr>
        </p:nvSpPr>
        <p:spPr>
          <a:xfrm>
            <a:off x="434975" y="1936750"/>
            <a:ext cx="3775075" cy="4202113"/>
          </a:xfrm>
          <a:solidFill>
            <a:srgbClr val="DDDDDD"/>
          </a:solidFill>
          <a:ln>
            <a:solidFill>
              <a:srgbClr val="339966"/>
            </a:solidFill>
          </a:ln>
        </p:spPr>
        <p:txBody>
          <a:bodyPr/>
          <a:lstStyle/>
          <a:p>
            <a:pPr>
              <a:buFontTx/>
              <a:buNone/>
            </a:pPr>
            <a:r>
              <a:rPr lang="en-US" sz="2400" b="0" u="sng" smtClean="0"/>
              <a:t>MARC records</a:t>
            </a:r>
          </a:p>
          <a:p>
            <a:r>
              <a:rPr lang="en-US" sz="2400" b="0" smtClean="0"/>
              <a:t>Record-oriented</a:t>
            </a:r>
          </a:p>
          <a:p>
            <a:r>
              <a:rPr lang="en-US" sz="2400" b="0" smtClean="0"/>
              <a:t>Tailored to applications in the library community</a:t>
            </a:r>
          </a:p>
          <a:p>
            <a:r>
              <a:rPr lang="en-US" sz="2400" b="0" smtClean="0"/>
              <a:t>Designed for storage</a:t>
            </a:r>
          </a:p>
          <a:p>
            <a:r>
              <a:rPr lang="en-US" sz="2400" b="0" smtClean="0"/>
              <a:t>Stable</a:t>
            </a:r>
          </a:p>
          <a:p>
            <a:pPr>
              <a:buFontTx/>
              <a:buNone/>
            </a:pPr>
            <a:endParaRPr lang="en-US" sz="2400" b="0" smtClean="0"/>
          </a:p>
        </p:txBody>
      </p:sp>
      <p:sp>
        <p:nvSpPr>
          <p:cNvPr id="172035" name="Rectangle 6"/>
          <p:cNvSpPr>
            <a:spLocks noGrp="1" noChangeArrowheads="1"/>
          </p:cNvSpPr>
          <p:nvPr>
            <p:ph type="body" sz="half" idx="2"/>
          </p:nvPr>
        </p:nvSpPr>
        <p:spPr>
          <a:xfrm>
            <a:off x="4429125" y="1936750"/>
            <a:ext cx="4279900" cy="4202113"/>
          </a:xfrm>
          <a:solidFill>
            <a:srgbClr val="FFFF99"/>
          </a:solidFill>
          <a:ln>
            <a:solidFill>
              <a:srgbClr val="339966"/>
            </a:solidFill>
          </a:ln>
        </p:spPr>
        <p:txBody>
          <a:bodyPr/>
          <a:lstStyle/>
          <a:p>
            <a:pPr>
              <a:buFontTx/>
              <a:buNone/>
            </a:pPr>
            <a:r>
              <a:rPr lang="en-US" sz="2400" b="0" u="sng" smtClean="0"/>
              <a:t>Modern non-MARC records</a:t>
            </a:r>
          </a:p>
          <a:p>
            <a:r>
              <a:rPr lang="en-US" sz="2400" b="0" smtClean="0"/>
              <a:t>Element or field-oriented</a:t>
            </a:r>
          </a:p>
          <a:p>
            <a:r>
              <a:rPr lang="en-US" sz="2400" b="0" smtClean="0"/>
              <a:t>Agnostic about how the data will be used.</a:t>
            </a:r>
          </a:p>
          <a:p>
            <a:r>
              <a:rPr lang="en-US" sz="2400" b="0" smtClean="0"/>
              <a:t>Designed for transmission</a:t>
            </a:r>
          </a:p>
          <a:p>
            <a:r>
              <a:rPr lang="en-US" sz="2400" b="0" smtClean="0"/>
              <a:t>Dynamic</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Text Placeholder 2"/>
          <p:cNvSpPr>
            <a:spLocks noGrp="1"/>
          </p:cNvSpPr>
          <p:nvPr>
            <p:ph type="body" idx="4294967295"/>
          </p:nvPr>
        </p:nvSpPr>
        <p:spPr>
          <a:xfrm>
            <a:off x="457200" y="381000"/>
            <a:ext cx="4040188" cy="639763"/>
          </a:xfrm>
        </p:spPr>
        <p:txBody>
          <a:bodyPr lIns="91440" tIns="45720" rIns="91440" bIns="45720" anchor="b"/>
          <a:lstStyle/>
          <a:p>
            <a:pPr marL="0" indent="0" eaLnBrk="1" hangingPunct="1">
              <a:buFontTx/>
              <a:buNone/>
            </a:pPr>
            <a:r>
              <a:rPr lang="en-US" sz="2500" b="0" smtClean="0">
                <a:solidFill>
                  <a:schemeClr val="bg1"/>
                </a:solidFill>
              </a:rPr>
              <a:t>Where we are</a:t>
            </a:r>
          </a:p>
        </p:txBody>
      </p:sp>
      <p:sp>
        <p:nvSpPr>
          <p:cNvPr id="4" name="Content Placeholder 3"/>
          <p:cNvSpPr>
            <a:spLocks noGrp="1"/>
          </p:cNvSpPr>
          <p:nvPr>
            <p:ph sz="half" idx="4294967295"/>
          </p:nvPr>
        </p:nvSpPr>
        <p:spPr>
          <a:xfrm>
            <a:off x="457200" y="1681163"/>
            <a:ext cx="3971925" cy="4457700"/>
          </a:xfrm>
          <a:ln>
            <a:solidFill>
              <a:schemeClr val="accent1"/>
            </a:solidFill>
          </a:ln>
        </p:spPr>
        <p:txBody>
          <a:bodyPr lIns="91440" tIns="45720" rIns="91440" bIns="45720"/>
          <a:lstStyle/>
          <a:p>
            <a:pPr eaLnBrk="1" hangingPunct="1"/>
            <a:r>
              <a:rPr lang="en-US" smtClean="0"/>
              <a:t>Creating MARC and non-MARC metadata, often redundantly.</a:t>
            </a:r>
          </a:p>
          <a:p>
            <a:pPr eaLnBrk="1" hangingPunct="1"/>
            <a:r>
              <a:rPr lang="en-US" smtClean="0"/>
              <a:t>Limited reuse outside the library domain.</a:t>
            </a:r>
          </a:p>
          <a:p>
            <a:pPr eaLnBrk="1" hangingPunct="1">
              <a:buFontTx/>
              <a:buNone/>
            </a:pPr>
            <a:endParaRPr lang="en-US" smtClean="0"/>
          </a:p>
          <a:p>
            <a:pPr eaLnBrk="1" hangingPunct="1"/>
            <a:r>
              <a:rPr lang="en-US" smtClean="0"/>
              <a:t>Metadata created by libraries generally hidden or buried in Web results.</a:t>
            </a:r>
          </a:p>
        </p:txBody>
      </p:sp>
      <p:sp>
        <p:nvSpPr>
          <p:cNvPr id="200708" name="Text Placeholder 4"/>
          <p:cNvSpPr>
            <a:spLocks noGrp="1"/>
          </p:cNvSpPr>
          <p:nvPr>
            <p:ph type="body" sz="quarter" idx="4294967295"/>
          </p:nvPr>
        </p:nvSpPr>
        <p:spPr>
          <a:xfrm>
            <a:off x="4429125" y="381000"/>
            <a:ext cx="4041775" cy="639763"/>
          </a:xfrm>
        </p:spPr>
        <p:txBody>
          <a:bodyPr lIns="91440" tIns="45720" rIns="91440" bIns="45720" anchor="b"/>
          <a:lstStyle/>
          <a:p>
            <a:pPr marL="0" indent="0" eaLnBrk="1" hangingPunct="1">
              <a:buFontTx/>
              <a:buNone/>
            </a:pPr>
            <a:r>
              <a:rPr lang="en-US" sz="2600" b="0" smtClean="0">
                <a:solidFill>
                  <a:schemeClr val="bg1"/>
                </a:solidFill>
              </a:rPr>
              <a:t>Where we want to go</a:t>
            </a:r>
          </a:p>
        </p:txBody>
      </p:sp>
      <p:sp>
        <p:nvSpPr>
          <p:cNvPr id="6" name="Content Placeholder 5"/>
          <p:cNvSpPr>
            <a:spLocks noGrp="1"/>
          </p:cNvSpPr>
          <p:nvPr>
            <p:ph sz="quarter" idx="4294967295"/>
          </p:nvPr>
        </p:nvSpPr>
        <p:spPr>
          <a:xfrm>
            <a:off x="4645025" y="1681163"/>
            <a:ext cx="4064000" cy="4457700"/>
          </a:xfrm>
          <a:ln>
            <a:solidFill>
              <a:schemeClr val="accent1"/>
            </a:solidFill>
          </a:ln>
        </p:spPr>
        <p:txBody>
          <a:bodyPr lIns="91440" tIns="45720" rIns="91440" bIns="45720"/>
          <a:lstStyle/>
          <a:p>
            <a:pPr eaLnBrk="1" hangingPunct="1"/>
            <a:r>
              <a:rPr lang="en-US" smtClean="0"/>
              <a:t>Create metadata once, and reuse in different contexts.</a:t>
            </a:r>
          </a:p>
          <a:p>
            <a:pPr eaLnBrk="1" hangingPunct="1"/>
            <a:r>
              <a:rPr lang="en-US" smtClean="0"/>
              <a:t>Expand reuse of metadata from variety of sources for our own context.</a:t>
            </a:r>
          </a:p>
          <a:p>
            <a:pPr eaLnBrk="1" hangingPunct="1"/>
            <a:r>
              <a:rPr lang="en-US" smtClean="0"/>
              <a:t>Contribute our own metadata to the Semantic Web for discovery and metadata creation.</a:t>
            </a:r>
          </a:p>
          <a:p>
            <a:pPr eaLnBrk="1" hangingPunct="1">
              <a:buFontTx/>
              <a:buNone/>
            </a:pPr>
            <a:endParaRPr lang="en-US" smtClean="0"/>
          </a:p>
          <a:p>
            <a:pPr eaLnBrk="1" hangingPunct="1"/>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r>
              <a:rPr lang="en-US" smtClean="0"/>
              <a:t>And…</a:t>
            </a:r>
          </a:p>
        </p:txBody>
      </p:sp>
      <p:sp>
        <p:nvSpPr>
          <p:cNvPr id="174082" name="Rectangle 3"/>
          <p:cNvSpPr>
            <a:spLocks noGrp="1" noChangeArrowheads="1"/>
          </p:cNvSpPr>
          <p:nvPr>
            <p:ph type="body" idx="1"/>
          </p:nvPr>
        </p:nvSpPr>
        <p:spPr/>
        <p:txBody>
          <a:bodyPr/>
          <a:lstStyle/>
          <a:p>
            <a:pPr>
              <a:buFontTx/>
              <a:buNone/>
            </a:pPr>
            <a:r>
              <a:rPr lang="en-US" sz="2400" smtClean="0">
                <a:solidFill>
                  <a:schemeClr val="accent2"/>
                </a:solidFill>
              </a:rPr>
              <a:t>We’ll need crosswalks to get there. </a:t>
            </a:r>
          </a:p>
          <a:p>
            <a:pPr>
              <a:buFontTx/>
              <a:buNone/>
            </a:pPr>
            <a:r>
              <a:rPr lang="en-US" sz="2400" smtClean="0"/>
              <a:t>They are a critical tool for leveraging the investment that the library community has made in the creation of high-quality metadata.</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pPr>
              <a:defRPr/>
            </a:pPr>
            <a:r>
              <a:rPr lang="en-US" smtClean="0"/>
              <a:t>For more information</a:t>
            </a:r>
          </a:p>
        </p:txBody>
      </p:sp>
      <p:sp>
        <p:nvSpPr>
          <p:cNvPr id="180226" name="Rectangle 3"/>
          <p:cNvSpPr>
            <a:spLocks noGrp="1" noChangeArrowheads="1"/>
          </p:cNvSpPr>
          <p:nvPr>
            <p:ph type="body" idx="1"/>
          </p:nvPr>
        </p:nvSpPr>
        <p:spPr/>
        <p:txBody>
          <a:bodyPr/>
          <a:lstStyle/>
          <a:p>
            <a:pPr>
              <a:lnSpc>
                <a:spcPct val="110000"/>
              </a:lnSpc>
            </a:pPr>
            <a:r>
              <a:rPr lang="en-US" smtClean="0"/>
              <a:t>Carol Jean Godby. 2010. “Mapping ONIX to MARC.”</a:t>
            </a:r>
          </a:p>
          <a:p>
            <a:pPr marL="742950" lvl="1" indent="-285750">
              <a:lnSpc>
                <a:spcPct val="110000"/>
              </a:lnSpc>
              <a:buFontTx/>
              <a:buNone/>
            </a:pPr>
            <a:r>
              <a:rPr lang="en-US" smtClean="0">
                <a:hlinkClick r:id="rId2"/>
              </a:rPr>
              <a:t>http://www.oclc.org/research/publications/library/2010/2010-14.pdf</a:t>
            </a:r>
            <a:r>
              <a:rPr lang="en-US" smtClean="0"/>
              <a:t>.</a:t>
            </a:r>
          </a:p>
          <a:p>
            <a:pPr>
              <a:lnSpc>
                <a:spcPct val="110000"/>
              </a:lnSpc>
            </a:pPr>
            <a:r>
              <a:rPr lang="en-US" smtClean="0"/>
              <a:t>EDItEUR. </a:t>
            </a:r>
            <a:r>
              <a:rPr lang="en-US" smtClean="0">
                <a:hlinkClick r:id="rId3"/>
              </a:rPr>
              <a:t>http://www.editeur.org/</a:t>
            </a:r>
            <a:r>
              <a:rPr lang="en-US" smtClean="0"/>
              <a:t>.</a:t>
            </a:r>
          </a:p>
          <a:p>
            <a:pPr>
              <a:lnSpc>
                <a:spcPct val="110000"/>
              </a:lnSpc>
            </a:pPr>
            <a:r>
              <a:rPr lang="en-US" smtClean="0"/>
              <a:t>Karen Smith-Yoshimura, Catherine Argus, Timothy J. Dickey, Chew Chiat Naun, Lisa Rowlison de Ortiz, and Hugh Taylor. 2010. “Implications of MARC tag usage on library metadata practices” </a:t>
            </a:r>
          </a:p>
          <a:p>
            <a:pPr marL="742950" lvl="1" indent="-285750">
              <a:lnSpc>
                <a:spcPct val="110000"/>
              </a:lnSpc>
              <a:buFontTx/>
              <a:buNone/>
            </a:pPr>
            <a:r>
              <a:rPr lang="en-US" smtClean="0">
                <a:hlinkClick r:id="rId4"/>
              </a:rPr>
              <a:t>http://www.oclc.org/research/publications/library/2010/2010-06.pdf</a:t>
            </a:r>
            <a:endParaRPr lang="en-US" smtClean="0"/>
          </a:p>
          <a:p>
            <a:pPr>
              <a:lnSpc>
                <a:spcPct val="110000"/>
              </a:lnSpc>
            </a:pPr>
            <a:endParaRPr lang="en-US" smtClean="0"/>
          </a:p>
          <a:p>
            <a:pPr>
              <a:lnSpc>
                <a:spcPct val="110000"/>
              </a:lnSpc>
            </a:pPr>
            <a:endParaRPr lang="en-US"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pPr>
              <a:defRPr/>
            </a:pPr>
            <a:r>
              <a:rPr lang="en-US" sz="3200" smtClean="0"/>
              <a:t>The problem</a:t>
            </a:r>
          </a:p>
        </p:txBody>
      </p:sp>
      <p:sp>
        <p:nvSpPr>
          <p:cNvPr id="44034" name="Rectangle 3"/>
          <p:cNvSpPr>
            <a:spLocks noGrp="1" noChangeArrowheads="1"/>
          </p:cNvSpPr>
          <p:nvPr>
            <p:ph type="body" idx="1"/>
          </p:nvPr>
        </p:nvSpPr>
        <p:spPr/>
        <p:txBody>
          <a:bodyPr/>
          <a:lstStyle/>
          <a:p>
            <a:pPr>
              <a:buFontTx/>
              <a:buNone/>
            </a:pPr>
            <a:r>
              <a:rPr lang="en-US" smtClean="0"/>
              <a:t>My records are in this format…</a:t>
            </a:r>
          </a:p>
        </p:txBody>
      </p:sp>
      <p:sp>
        <p:nvSpPr>
          <p:cNvPr id="44035" name="Text Box 7"/>
          <p:cNvSpPr txBox="1">
            <a:spLocks noChangeArrowheads="1"/>
          </p:cNvSpPr>
          <p:nvPr/>
        </p:nvSpPr>
        <p:spPr bwMode="auto">
          <a:xfrm>
            <a:off x="3573463" y="5426075"/>
            <a:ext cx="5337175" cy="396875"/>
          </a:xfrm>
          <a:prstGeom prst="rect">
            <a:avLst/>
          </a:prstGeom>
          <a:noFill/>
          <a:ln w="9525">
            <a:noFill/>
            <a:miter lim="800000"/>
            <a:headEnd/>
            <a:tailEnd/>
          </a:ln>
        </p:spPr>
        <p:txBody>
          <a:bodyPr wrap="none">
            <a:spAutoFit/>
          </a:bodyPr>
          <a:lstStyle/>
          <a:p>
            <a:r>
              <a:rPr lang="en-US" sz="2000" b="1" i="0"/>
              <a:t>...but they need to be in this other format.</a:t>
            </a:r>
          </a:p>
        </p:txBody>
      </p:sp>
      <p:sp>
        <p:nvSpPr>
          <p:cNvPr id="44036" name="Rectangle 6"/>
          <p:cNvSpPr>
            <a:spLocks noChangeArrowheads="1"/>
          </p:cNvSpPr>
          <p:nvPr/>
        </p:nvSpPr>
        <p:spPr bwMode="auto">
          <a:xfrm>
            <a:off x="4022725" y="3470275"/>
            <a:ext cx="855663" cy="855663"/>
          </a:xfrm>
          <a:prstGeom prst="rect">
            <a:avLst/>
          </a:prstGeom>
          <a:solidFill>
            <a:schemeClr val="bg2">
              <a:alpha val="89803"/>
            </a:schemeClr>
          </a:solidFill>
          <a:ln w="9525">
            <a:solidFill>
              <a:schemeClr val="tx1"/>
            </a:solidFill>
            <a:miter lim="800000"/>
            <a:headEnd/>
            <a:tailEnd/>
          </a:ln>
        </p:spPr>
        <p:txBody>
          <a:bodyPr wrap="none" anchor="ctr"/>
          <a:lstStyle/>
          <a:p>
            <a:endParaRPr lang="en-US" b="1"/>
          </a:p>
        </p:txBody>
      </p:sp>
      <p:grpSp>
        <p:nvGrpSpPr>
          <p:cNvPr id="44037" name="Group 12"/>
          <p:cNvGrpSpPr>
            <a:grpSpLocks/>
          </p:cNvGrpSpPr>
          <p:nvPr/>
        </p:nvGrpSpPr>
        <p:grpSpPr bwMode="auto">
          <a:xfrm>
            <a:off x="960438" y="2743200"/>
            <a:ext cx="2513012" cy="2308225"/>
            <a:chOff x="308" y="1694"/>
            <a:chExt cx="1583" cy="1454"/>
          </a:xfrm>
        </p:grpSpPr>
        <p:sp>
          <p:nvSpPr>
            <p:cNvPr id="44044" name="AutoShape 4"/>
            <p:cNvSpPr>
              <a:spLocks noChangeArrowheads="1"/>
            </p:cNvSpPr>
            <p:nvPr/>
          </p:nvSpPr>
          <p:spPr bwMode="auto">
            <a:xfrm>
              <a:off x="544" y="1890"/>
              <a:ext cx="1347" cy="1258"/>
            </a:xfrm>
            <a:prstGeom prst="foldedCorner">
              <a:avLst>
                <a:gd name="adj" fmla="val 12500"/>
              </a:avLst>
            </a:prstGeom>
            <a:solidFill>
              <a:srgbClr val="CCFF99"/>
            </a:solidFill>
            <a:ln w="9525">
              <a:solidFill>
                <a:schemeClr val="tx1"/>
              </a:solidFill>
              <a:round/>
              <a:headEnd/>
              <a:tailEnd/>
            </a:ln>
          </p:spPr>
          <p:txBody>
            <a:bodyPr wrap="none" anchor="ctr"/>
            <a:lstStyle/>
            <a:p>
              <a:endParaRPr lang="en-US" b="1"/>
            </a:p>
          </p:txBody>
        </p:sp>
        <p:sp>
          <p:nvSpPr>
            <p:cNvPr id="44045" name="AutoShape 8"/>
            <p:cNvSpPr>
              <a:spLocks noChangeArrowheads="1"/>
            </p:cNvSpPr>
            <p:nvPr/>
          </p:nvSpPr>
          <p:spPr bwMode="auto">
            <a:xfrm>
              <a:off x="438" y="1781"/>
              <a:ext cx="1347" cy="1258"/>
            </a:xfrm>
            <a:prstGeom prst="foldedCorner">
              <a:avLst>
                <a:gd name="adj" fmla="val 12500"/>
              </a:avLst>
            </a:prstGeom>
            <a:solidFill>
              <a:srgbClr val="CCFF99"/>
            </a:solidFill>
            <a:ln w="9525">
              <a:solidFill>
                <a:schemeClr val="tx1"/>
              </a:solidFill>
              <a:round/>
              <a:headEnd/>
              <a:tailEnd/>
            </a:ln>
          </p:spPr>
          <p:txBody>
            <a:bodyPr wrap="none" anchor="ctr"/>
            <a:lstStyle/>
            <a:p>
              <a:endParaRPr lang="en-US" b="1"/>
            </a:p>
          </p:txBody>
        </p:sp>
        <p:sp>
          <p:nvSpPr>
            <p:cNvPr id="44046" name="AutoShape 9"/>
            <p:cNvSpPr>
              <a:spLocks noChangeArrowheads="1"/>
            </p:cNvSpPr>
            <p:nvPr/>
          </p:nvSpPr>
          <p:spPr bwMode="auto">
            <a:xfrm>
              <a:off x="308" y="1694"/>
              <a:ext cx="1347" cy="1258"/>
            </a:xfrm>
            <a:prstGeom prst="foldedCorner">
              <a:avLst>
                <a:gd name="adj" fmla="val 12500"/>
              </a:avLst>
            </a:prstGeom>
            <a:solidFill>
              <a:srgbClr val="CCFF99"/>
            </a:solidFill>
            <a:ln w="9525">
              <a:solidFill>
                <a:schemeClr val="tx1"/>
              </a:solidFill>
              <a:round/>
              <a:headEnd/>
              <a:tailEnd/>
            </a:ln>
          </p:spPr>
          <p:txBody>
            <a:bodyPr wrap="none" anchor="ctr"/>
            <a:lstStyle/>
            <a:p>
              <a:endParaRPr lang="en-US" b="1"/>
            </a:p>
          </p:txBody>
        </p:sp>
      </p:grpSp>
      <p:grpSp>
        <p:nvGrpSpPr>
          <p:cNvPr id="44038" name="Group 14"/>
          <p:cNvGrpSpPr>
            <a:grpSpLocks/>
          </p:cNvGrpSpPr>
          <p:nvPr/>
        </p:nvGrpSpPr>
        <p:grpSpPr bwMode="auto">
          <a:xfrm>
            <a:off x="5427663" y="2655888"/>
            <a:ext cx="2754312" cy="2484437"/>
            <a:chOff x="3122" y="1583"/>
            <a:chExt cx="1735" cy="1565"/>
          </a:xfrm>
        </p:grpSpPr>
        <p:sp>
          <p:nvSpPr>
            <p:cNvPr id="44041" name="AutoShape 5"/>
            <p:cNvSpPr>
              <a:spLocks noChangeArrowheads="1"/>
            </p:cNvSpPr>
            <p:nvPr/>
          </p:nvSpPr>
          <p:spPr bwMode="auto">
            <a:xfrm>
              <a:off x="3481" y="1779"/>
              <a:ext cx="1376" cy="1369"/>
            </a:xfrm>
            <a:prstGeom prst="foldedCorner">
              <a:avLst>
                <a:gd name="adj" fmla="val 12500"/>
              </a:avLst>
            </a:prstGeom>
            <a:solidFill>
              <a:srgbClr val="FFCC99"/>
            </a:solidFill>
            <a:ln w="9525">
              <a:solidFill>
                <a:schemeClr val="tx1"/>
              </a:solidFill>
              <a:round/>
              <a:headEnd/>
              <a:tailEnd/>
            </a:ln>
          </p:spPr>
          <p:txBody>
            <a:bodyPr wrap="none" anchor="ctr"/>
            <a:lstStyle/>
            <a:p>
              <a:endParaRPr lang="en-US" b="1"/>
            </a:p>
          </p:txBody>
        </p:sp>
        <p:sp>
          <p:nvSpPr>
            <p:cNvPr id="44042" name="AutoShape 10"/>
            <p:cNvSpPr>
              <a:spLocks noChangeArrowheads="1"/>
            </p:cNvSpPr>
            <p:nvPr/>
          </p:nvSpPr>
          <p:spPr bwMode="auto">
            <a:xfrm>
              <a:off x="3329" y="1711"/>
              <a:ext cx="1348" cy="1369"/>
            </a:xfrm>
            <a:prstGeom prst="foldedCorner">
              <a:avLst>
                <a:gd name="adj" fmla="val 12500"/>
              </a:avLst>
            </a:prstGeom>
            <a:solidFill>
              <a:srgbClr val="FFCC99"/>
            </a:solidFill>
            <a:ln w="9525">
              <a:solidFill>
                <a:schemeClr val="tx1"/>
              </a:solidFill>
              <a:round/>
              <a:headEnd/>
              <a:tailEnd/>
            </a:ln>
          </p:spPr>
          <p:txBody>
            <a:bodyPr wrap="none" anchor="ctr"/>
            <a:lstStyle/>
            <a:p>
              <a:endParaRPr lang="en-US" b="1"/>
            </a:p>
          </p:txBody>
        </p:sp>
        <p:sp>
          <p:nvSpPr>
            <p:cNvPr id="44043" name="AutoShape 11"/>
            <p:cNvSpPr>
              <a:spLocks noChangeArrowheads="1"/>
            </p:cNvSpPr>
            <p:nvPr/>
          </p:nvSpPr>
          <p:spPr bwMode="auto">
            <a:xfrm>
              <a:off x="3122" y="1583"/>
              <a:ext cx="1376" cy="1369"/>
            </a:xfrm>
            <a:prstGeom prst="foldedCorner">
              <a:avLst>
                <a:gd name="adj" fmla="val 12500"/>
              </a:avLst>
            </a:prstGeom>
            <a:solidFill>
              <a:srgbClr val="FFCC99"/>
            </a:solidFill>
            <a:ln w="9525">
              <a:solidFill>
                <a:schemeClr val="tx1"/>
              </a:solidFill>
              <a:round/>
              <a:headEnd/>
              <a:tailEnd/>
            </a:ln>
          </p:spPr>
          <p:txBody>
            <a:bodyPr wrap="none" anchor="ctr"/>
            <a:lstStyle/>
            <a:p>
              <a:endParaRPr lang="en-US" b="1"/>
            </a:p>
          </p:txBody>
        </p:sp>
      </p:grpSp>
      <p:sp>
        <p:nvSpPr>
          <p:cNvPr id="44039" name="Line 17"/>
          <p:cNvSpPr>
            <a:spLocks noChangeShapeType="1"/>
          </p:cNvSpPr>
          <p:nvPr/>
        </p:nvSpPr>
        <p:spPr bwMode="auto">
          <a:xfrm>
            <a:off x="3473450" y="3857625"/>
            <a:ext cx="571500" cy="0"/>
          </a:xfrm>
          <a:prstGeom prst="line">
            <a:avLst/>
          </a:prstGeom>
          <a:noFill/>
          <a:ln w="9525">
            <a:solidFill>
              <a:schemeClr val="tx1"/>
            </a:solidFill>
            <a:round/>
            <a:headEnd/>
            <a:tailEnd type="triangle" w="med" len="med"/>
          </a:ln>
        </p:spPr>
        <p:txBody>
          <a:bodyPr/>
          <a:lstStyle/>
          <a:p>
            <a:endParaRPr lang="en-US"/>
          </a:p>
        </p:txBody>
      </p:sp>
      <p:cxnSp>
        <p:nvCxnSpPr>
          <p:cNvPr id="44040" name="AutoShape 22"/>
          <p:cNvCxnSpPr>
            <a:cxnSpLocks noChangeShapeType="1"/>
          </p:cNvCxnSpPr>
          <p:nvPr/>
        </p:nvCxnSpPr>
        <p:spPr bwMode="auto">
          <a:xfrm flipV="1">
            <a:off x="4878388" y="3714750"/>
            <a:ext cx="549275" cy="155575"/>
          </a:xfrm>
          <a:prstGeom prst="bentConnector3">
            <a:avLst>
              <a:gd name="adj1" fmla="val 49713"/>
            </a:avLst>
          </a:prstGeom>
          <a:noFill/>
          <a:ln w="9525">
            <a:solidFill>
              <a:schemeClr val="tx1"/>
            </a:solidFill>
            <a:miter lim="800000"/>
            <a:headEnd/>
            <a:tailEnd type="triangle" w="med" len="med"/>
          </a:ln>
        </p:spPr>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420688" y="247650"/>
            <a:ext cx="9144000" cy="1143000"/>
          </a:xfrm>
        </p:spPr>
        <p:txBody>
          <a:bodyPr/>
          <a:lstStyle/>
          <a:p>
            <a:pPr>
              <a:defRPr/>
            </a:pPr>
            <a:r>
              <a:rPr lang="en-US" sz="2800" smtClean="0"/>
              <a:t>What is a crosswalk?</a:t>
            </a:r>
          </a:p>
        </p:txBody>
      </p:sp>
      <p:sp>
        <p:nvSpPr>
          <p:cNvPr id="48130" name="Rectangle 3"/>
          <p:cNvSpPr>
            <a:spLocks noGrp="1" noChangeArrowheads="1"/>
          </p:cNvSpPr>
          <p:nvPr>
            <p:ph type="body" idx="1"/>
          </p:nvPr>
        </p:nvSpPr>
        <p:spPr>
          <a:xfrm>
            <a:off x="231775" y="1857375"/>
            <a:ext cx="8497888" cy="4662488"/>
          </a:xfrm>
        </p:spPr>
        <p:txBody>
          <a:bodyPr/>
          <a:lstStyle/>
          <a:p>
            <a:pPr>
              <a:lnSpc>
                <a:spcPct val="100000"/>
              </a:lnSpc>
              <a:buFontTx/>
              <a:buNone/>
            </a:pPr>
            <a:r>
              <a:rPr lang="en-US" sz="1900" b="0" smtClean="0"/>
              <a:t>“</a:t>
            </a:r>
            <a:r>
              <a:rPr lang="en-US" sz="3200" b="0" smtClean="0">
                <a:solidFill>
                  <a:schemeClr val="accent2"/>
                </a:solidFill>
                <a:latin typeface="Engravers MT" pitchFamily="18" charset="0"/>
              </a:rPr>
              <a:t>C</a:t>
            </a:r>
            <a:r>
              <a:rPr lang="en-US" sz="3200" b="0" smtClean="0"/>
              <a:t>rosswalks are </a:t>
            </a:r>
            <a:r>
              <a:rPr lang="en-US" sz="3200" b="0" smtClean="0">
                <a:latin typeface="Arial" charset="0"/>
                <a:cs typeface="Arial" charset="0"/>
              </a:rPr>
              <a:t>used to </a:t>
            </a:r>
            <a:r>
              <a:rPr lang="en-US" sz="3200" b="0" smtClean="0">
                <a:cs typeface="Arial" charset="0"/>
              </a:rPr>
              <a:t>‘</a:t>
            </a:r>
            <a:r>
              <a:rPr lang="en-US" sz="3200" b="0" smtClean="0">
                <a:latin typeface="Arial" charset="0"/>
                <a:cs typeface="Arial" charset="0"/>
              </a:rPr>
              <a:t>translate</a:t>
            </a:r>
            <a:r>
              <a:rPr lang="en-US" sz="3200" b="0" smtClean="0">
                <a:cs typeface="Arial" charset="0"/>
              </a:rPr>
              <a:t>’</a:t>
            </a:r>
            <a:r>
              <a:rPr lang="en-US" sz="3200" b="0" smtClean="0">
                <a:latin typeface="Arial" charset="0"/>
                <a:cs typeface="Arial" charset="0"/>
              </a:rPr>
              <a:t> between different metadata element sets. The elements (or fields) in one metadata set are correlated with the elements of another metadata set that have the same or similar meanings. This is also sometimes called </a:t>
            </a:r>
            <a:r>
              <a:rPr lang="en-US" sz="3200" b="0" smtClean="0">
                <a:cs typeface="Arial" charset="0"/>
              </a:rPr>
              <a:t>‘</a:t>
            </a:r>
            <a:r>
              <a:rPr lang="en-US" sz="3200" b="0" smtClean="0">
                <a:latin typeface="Arial" charset="0"/>
                <a:cs typeface="Arial" charset="0"/>
              </a:rPr>
              <a:t>semantic mapping.</a:t>
            </a:r>
            <a:r>
              <a:rPr lang="en-US" sz="3200" b="0" smtClean="0">
                <a:cs typeface="Arial" charset="0"/>
              </a:rPr>
              <a:t>’”</a:t>
            </a:r>
            <a:endParaRPr lang="en-US" sz="3200" b="0" smtClean="0">
              <a:latin typeface="Arial" charset="0"/>
              <a:cs typeface="Arial" charset="0"/>
            </a:endParaRPr>
          </a:p>
          <a:p>
            <a:pPr>
              <a:lnSpc>
                <a:spcPct val="100000"/>
              </a:lnSpc>
              <a:buFontTx/>
              <a:buNone/>
            </a:pPr>
            <a:endParaRPr lang="en-US" sz="3200" b="0" smtClean="0">
              <a:latin typeface="Arial" charset="0"/>
              <a:cs typeface="Arial" charset="0"/>
            </a:endParaRPr>
          </a:p>
          <a:p>
            <a:pPr>
              <a:lnSpc>
                <a:spcPct val="100000"/>
              </a:lnSpc>
              <a:buFontTx/>
              <a:buNone/>
            </a:pPr>
            <a:r>
              <a:rPr lang="en-US" sz="1100" b="0" smtClean="0">
                <a:latin typeface="Arial" charset="0"/>
                <a:cs typeface="Arial" charset="0"/>
              </a:rPr>
              <a:t>      </a:t>
            </a:r>
            <a:r>
              <a:rPr lang="en-US" sz="1400" b="0" smtClean="0">
                <a:solidFill>
                  <a:schemeClr val="folHlink"/>
                </a:solidFill>
                <a:latin typeface="Arial" charset="0"/>
                <a:cs typeface="Arial" charset="0"/>
              </a:rPr>
              <a:t>Source: Canadian Heritage Information Network (http://www.chin.gc.ca/English/)</a:t>
            </a:r>
          </a:p>
          <a:p>
            <a:pPr>
              <a:lnSpc>
                <a:spcPct val="100000"/>
              </a:lnSpc>
              <a:buFontTx/>
              <a:buNone/>
            </a:pPr>
            <a:endParaRPr lang="en-US" sz="1400" b="0" smtClean="0">
              <a:solidFill>
                <a:schemeClr val="folHlink"/>
              </a:solidFill>
              <a:latin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idx="4294967295"/>
          </p:nvPr>
        </p:nvSpPr>
        <p:spPr/>
        <p:txBody>
          <a:bodyPr/>
          <a:lstStyle/>
          <a:p>
            <a:pPr>
              <a:defRPr/>
            </a:pPr>
            <a:r>
              <a:rPr lang="en-US" smtClean="0"/>
              <a:t>ONIX is the international standard for the book industry</a:t>
            </a:r>
          </a:p>
        </p:txBody>
      </p:sp>
      <p:pic>
        <p:nvPicPr>
          <p:cNvPr id="190467" name="Picture 4"/>
          <p:cNvPicPr>
            <a:picLocks noGrp="1" noChangeAspect="1" noChangeArrowheads="1"/>
          </p:cNvPicPr>
          <p:nvPr>
            <p:ph type="body" idx="4294967295"/>
          </p:nvPr>
        </p:nvPicPr>
        <p:blipFill>
          <a:blip r:embed="rId3" cstate="print"/>
          <a:srcRect/>
          <a:stretch>
            <a:fillRect/>
          </a:stretch>
        </p:blip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pPr>
              <a:defRPr/>
            </a:pPr>
            <a:endParaRPr lang="en-US" smtClean="0"/>
          </a:p>
        </p:txBody>
      </p:sp>
      <p:sp>
        <p:nvSpPr>
          <p:cNvPr id="56322" name="Rectangle 3"/>
          <p:cNvSpPr>
            <a:spLocks noGrp="1" noChangeArrowheads="1"/>
          </p:cNvSpPr>
          <p:nvPr>
            <p:ph type="body" idx="1"/>
          </p:nvPr>
        </p:nvSpPr>
        <p:spPr/>
        <p:txBody>
          <a:bodyPr/>
          <a:lstStyle/>
          <a:p>
            <a:endParaRPr lang="en-US" smtClean="0"/>
          </a:p>
        </p:txBody>
      </p:sp>
      <p:pic>
        <p:nvPicPr>
          <p:cNvPr id="56323" name="Picture 4"/>
          <p:cNvPicPr>
            <a:picLocks noChangeAspect="1" noChangeArrowheads="1"/>
          </p:cNvPicPr>
          <p:nvPr/>
        </p:nvPicPr>
        <p:blipFill>
          <a:blip r:embed="rId3" cstate="print"/>
          <a:srcRect/>
          <a:stretch>
            <a:fillRect/>
          </a:stretch>
        </p:blipFill>
        <p:spPr bwMode="auto">
          <a:xfrm>
            <a:off x="-304800" y="-228600"/>
            <a:ext cx="9753600" cy="731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4" name="Rectangle 8"/>
          <p:cNvSpPr>
            <a:spLocks noGrp="1" noChangeArrowheads="1"/>
          </p:cNvSpPr>
          <p:nvPr>
            <p:ph type="title"/>
          </p:nvPr>
        </p:nvSpPr>
        <p:spPr/>
        <p:txBody>
          <a:bodyPr/>
          <a:lstStyle/>
          <a:p>
            <a:pPr>
              <a:defRPr/>
            </a:pPr>
            <a:r>
              <a:rPr lang="en-US" smtClean="0"/>
              <a:t>ONIX and MARC records</a:t>
            </a:r>
          </a:p>
        </p:txBody>
      </p:sp>
      <p:sp>
        <p:nvSpPr>
          <p:cNvPr id="50178" name="Rectangle 9"/>
          <p:cNvSpPr>
            <a:spLocks noGrp="1" noChangeArrowheads="1"/>
          </p:cNvSpPr>
          <p:nvPr>
            <p:ph type="body" sz="half" idx="1"/>
          </p:nvPr>
        </p:nvSpPr>
        <p:spPr/>
        <p:txBody>
          <a:bodyPr/>
          <a:lstStyle/>
          <a:p>
            <a:endParaRPr lang="en-US" sz="1900" smtClean="0"/>
          </a:p>
        </p:txBody>
      </p:sp>
      <p:sp>
        <p:nvSpPr>
          <p:cNvPr id="50179" name="Text Box 5"/>
          <p:cNvSpPr txBox="1">
            <a:spLocks noChangeArrowheads="1"/>
          </p:cNvSpPr>
          <p:nvPr/>
        </p:nvSpPr>
        <p:spPr bwMode="auto">
          <a:xfrm>
            <a:off x="577850" y="1431925"/>
            <a:ext cx="7273925" cy="5133975"/>
          </a:xfrm>
          <a:prstGeom prst="rect">
            <a:avLst/>
          </a:prstGeom>
          <a:solidFill>
            <a:srgbClr val="FFFFFF"/>
          </a:solidFill>
          <a:ln w="9525">
            <a:noFill/>
            <a:miter lim="800000"/>
            <a:headEnd/>
            <a:tailEnd/>
          </a:ln>
        </p:spPr>
        <p:txBody>
          <a:bodyPr/>
          <a:lstStyle/>
          <a:p>
            <a:r>
              <a:rPr lang="en-US" altLang="zh-CN" sz="1800" b="1" i="0">
                <a:solidFill>
                  <a:srgbClr val="0000FF"/>
                </a:solidFill>
                <a:latin typeface="Arial" charset="0"/>
                <a:ea typeface="宋体"/>
                <a:cs typeface="宋体"/>
              </a:rPr>
              <a:t>&lt;Product&gt;</a:t>
            </a:r>
            <a:endParaRPr lang="en-US" sz="1800" b="1" i="0">
              <a:solidFill>
                <a:srgbClr val="0000FF"/>
              </a:solidFill>
              <a:latin typeface="Arial" charset="0"/>
            </a:endParaRPr>
          </a:p>
          <a:p>
            <a:r>
              <a:rPr lang="en-US" sz="1800" b="1" i="0">
                <a:solidFill>
                  <a:srgbClr val="0000FF"/>
                </a:solidFill>
                <a:latin typeface="Arial" charset="0"/>
              </a:rPr>
              <a:t>     &lt;RecordReference&gt;</a:t>
            </a:r>
            <a:r>
              <a:rPr lang="en-US" sz="1800" b="1" i="0">
                <a:solidFill>
                  <a:srgbClr val="FF0000"/>
                </a:solidFill>
                <a:latin typeface="Arial" charset="0"/>
              </a:rPr>
              <a:t>0892962844</a:t>
            </a:r>
            <a:r>
              <a:rPr lang="en-US" sz="1800" b="1" i="0">
                <a:solidFill>
                  <a:srgbClr val="0000FF"/>
                </a:solidFill>
                <a:latin typeface="Arial" charset="0"/>
              </a:rPr>
              <a:t>&lt;/&gt;</a:t>
            </a:r>
            <a:endParaRPr lang="en-US" sz="1800" b="1" i="0">
              <a:latin typeface="Arial" charset="0"/>
            </a:endParaRPr>
          </a:p>
          <a:p>
            <a:r>
              <a:rPr lang="en-US" sz="1800" b="1" i="0">
                <a:latin typeface="Arial" charset="0"/>
              </a:rPr>
              <a:t>     </a:t>
            </a:r>
            <a:r>
              <a:rPr lang="en-US" sz="1800" b="1" i="0">
                <a:solidFill>
                  <a:srgbClr val="0000FF"/>
                </a:solidFill>
                <a:latin typeface="Arial" charset="0"/>
              </a:rPr>
              <a:t>&lt;ProductIdentifier&gt;</a:t>
            </a:r>
          </a:p>
          <a:p>
            <a:r>
              <a:rPr lang="en-US" sz="1800" b="1" i="0">
                <a:solidFill>
                  <a:srgbClr val="0000FF"/>
                </a:solidFill>
                <a:latin typeface="Arial" charset="0"/>
              </a:rPr>
              <a:t>            &lt;ProductIDType&gt;</a:t>
            </a:r>
            <a:r>
              <a:rPr lang="en-US" sz="1800" b="1" i="0">
                <a:solidFill>
                  <a:srgbClr val="99CC00"/>
                </a:solidFill>
                <a:latin typeface="Arial" charset="0"/>
              </a:rPr>
              <a:t>02</a:t>
            </a:r>
            <a:r>
              <a:rPr lang="en-US" sz="1800" b="1" i="0">
                <a:solidFill>
                  <a:srgbClr val="0000FF"/>
                </a:solidFill>
                <a:latin typeface="Arial" charset="0"/>
              </a:rPr>
              <a:t>&lt;/&gt;</a:t>
            </a:r>
          </a:p>
          <a:p>
            <a:r>
              <a:rPr lang="en-US" sz="1800" b="1" i="0">
                <a:latin typeface="Arial" charset="0"/>
              </a:rPr>
              <a:t>            </a:t>
            </a:r>
            <a:r>
              <a:rPr lang="en-US" sz="1800" b="1" i="0">
                <a:solidFill>
                  <a:srgbClr val="0000FF"/>
                </a:solidFill>
                <a:latin typeface="Arial" charset="0"/>
              </a:rPr>
              <a:t>&lt;IDValue&gt;</a:t>
            </a:r>
            <a:r>
              <a:rPr lang="en-US" sz="1800" b="1" i="0">
                <a:solidFill>
                  <a:srgbClr val="FF0000"/>
                </a:solidFill>
                <a:latin typeface="Arial" charset="0"/>
              </a:rPr>
              <a:t>0892962852</a:t>
            </a:r>
            <a:r>
              <a:rPr lang="en-US" sz="1800" b="1" i="0">
                <a:solidFill>
                  <a:srgbClr val="0000FF"/>
                </a:solidFill>
                <a:latin typeface="Arial" charset="0"/>
              </a:rPr>
              <a:t>&lt;/&gt;</a:t>
            </a:r>
          </a:p>
          <a:p>
            <a:r>
              <a:rPr lang="en-US" sz="1800" b="1" i="0">
                <a:latin typeface="Arial" charset="0"/>
              </a:rPr>
              <a:t>      </a:t>
            </a:r>
            <a:r>
              <a:rPr lang="en-US" sz="1800" b="1" i="0">
                <a:solidFill>
                  <a:srgbClr val="0000FF"/>
                </a:solidFill>
                <a:latin typeface="Arial" charset="0"/>
              </a:rPr>
              <a:t>&lt;/ProductIdentifier&gt;</a:t>
            </a:r>
          </a:p>
          <a:p>
            <a:r>
              <a:rPr lang="en-US" sz="1800" b="1" i="0">
                <a:latin typeface="Arial" charset="0"/>
              </a:rPr>
              <a:t>      </a:t>
            </a:r>
            <a:r>
              <a:rPr lang="en-US" sz="1800" b="1" i="0">
                <a:solidFill>
                  <a:srgbClr val="0000FF"/>
                </a:solidFill>
                <a:latin typeface="Arial" charset="0"/>
              </a:rPr>
              <a:t>&lt;ProductForm&gt;</a:t>
            </a:r>
            <a:r>
              <a:rPr lang="en-US" sz="1800" b="1" i="0">
                <a:solidFill>
                  <a:srgbClr val="99CC00"/>
                </a:solidFill>
                <a:latin typeface="Arial" charset="0"/>
              </a:rPr>
              <a:t>BB</a:t>
            </a:r>
            <a:r>
              <a:rPr lang="en-US" sz="1800" b="1" i="0">
                <a:solidFill>
                  <a:srgbClr val="0000FF"/>
                </a:solidFill>
                <a:latin typeface="Arial" charset="0"/>
              </a:rPr>
              <a:t>&lt;/&gt;</a:t>
            </a:r>
          </a:p>
          <a:p>
            <a:r>
              <a:rPr lang="en-US" sz="1800" b="1" i="0">
                <a:solidFill>
                  <a:srgbClr val="0000FF"/>
                </a:solidFill>
                <a:latin typeface="Arial" charset="0"/>
              </a:rPr>
              <a:t>      &lt;Title&gt;</a:t>
            </a:r>
          </a:p>
          <a:p>
            <a:r>
              <a:rPr lang="en-US" sz="1800" b="1" i="0">
                <a:solidFill>
                  <a:srgbClr val="0000FF"/>
                </a:solidFill>
                <a:latin typeface="Arial" charset="0"/>
              </a:rPr>
              <a:t>            &lt;TitleType&gt;</a:t>
            </a:r>
            <a:r>
              <a:rPr lang="en-US" sz="1800" b="1" i="0">
                <a:solidFill>
                  <a:srgbClr val="99CC00"/>
                </a:solidFill>
                <a:latin typeface="Arial" charset="0"/>
              </a:rPr>
              <a:t>01</a:t>
            </a:r>
            <a:r>
              <a:rPr lang="en-US" sz="1800" b="1" i="0">
                <a:solidFill>
                  <a:srgbClr val="0000FF"/>
                </a:solidFill>
                <a:latin typeface="Arial" charset="0"/>
              </a:rPr>
              <a:t>&lt;/&gt;</a:t>
            </a:r>
            <a:endParaRPr lang="en-US" sz="1800" b="1" i="0">
              <a:latin typeface="Arial" charset="0"/>
            </a:endParaRPr>
          </a:p>
          <a:p>
            <a:r>
              <a:rPr lang="en-US" sz="1800" b="1" i="0">
                <a:latin typeface="Arial" charset="0"/>
              </a:rPr>
              <a:t>            </a:t>
            </a:r>
            <a:r>
              <a:rPr lang="en-US" sz="1800" b="1" i="0">
                <a:solidFill>
                  <a:srgbClr val="0000FF"/>
                </a:solidFill>
                <a:latin typeface="Arial" charset="0"/>
              </a:rPr>
              <a:t>&lt;TitleText&gt;</a:t>
            </a:r>
            <a:r>
              <a:rPr lang="en-US" sz="1800" b="1" i="0">
                <a:solidFill>
                  <a:srgbClr val="FF0000"/>
                </a:solidFill>
                <a:latin typeface="Arial" charset="0"/>
              </a:rPr>
              <a:t>McBain’s Ladies</a:t>
            </a:r>
            <a:r>
              <a:rPr lang="en-US" sz="1800" b="1" i="0">
                <a:solidFill>
                  <a:srgbClr val="0000FF"/>
                </a:solidFill>
                <a:latin typeface="Arial" charset="0"/>
              </a:rPr>
              <a:t>&lt;/&gt;</a:t>
            </a:r>
          </a:p>
          <a:p>
            <a:r>
              <a:rPr lang="en-US" sz="1800" b="1" i="0">
                <a:solidFill>
                  <a:srgbClr val="0000FF"/>
                </a:solidFill>
                <a:latin typeface="Arial" charset="0"/>
              </a:rPr>
              <a:t>       &lt;/Title&gt;</a:t>
            </a:r>
          </a:p>
          <a:p>
            <a:r>
              <a:rPr lang="en-US" sz="1800" b="1" i="0">
                <a:solidFill>
                  <a:srgbClr val="0000FF"/>
                </a:solidFill>
                <a:latin typeface="Arial" charset="0"/>
              </a:rPr>
              <a:t>       &lt;Contributor&gt;</a:t>
            </a:r>
          </a:p>
          <a:p>
            <a:r>
              <a:rPr lang="en-US" sz="1800" b="1" i="0">
                <a:solidFill>
                  <a:srgbClr val="0000FF"/>
                </a:solidFill>
                <a:latin typeface="Arial" charset="0"/>
              </a:rPr>
              <a:t>              &lt;ContributorRole&gt;</a:t>
            </a:r>
            <a:r>
              <a:rPr lang="en-US" sz="1800" b="1" i="0">
                <a:solidFill>
                  <a:srgbClr val="99CC00"/>
                </a:solidFill>
                <a:latin typeface="Arial" charset="0"/>
              </a:rPr>
              <a:t>A01</a:t>
            </a:r>
            <a:r>
              <a:rPr lang="en-US" sz="1800" b="1" i="0">
                <a:solidFill>
                  <a:srgbClr val="0000FF"/>
                </a:solidFill>
                <a:latin typeface="Arial" charset="0"/>
              </a:rPr>
              <a:t>&lt;/&gt;</a:t>
            </a:r>
          </a:p>
          <a:p>
            <a:r>
              <a:rPr lang="en-US" sz="1800" b="1" i="0">
                <a:latin typeface="Arial" charset="0"/>
              </a:rPr>
              <a:t>              </a:t>
            </a:r>
            <a:r>
              <a:rPr lang="en-US" sz="1800" b="1" i="0">
                <a:solidFill>
                  <a:srgbClr val="0000FF"/>
                </a:solidFill>
                <a:latin typeface="Arial" charset="0"/>
              </a:rPr>
              <a:t>&lt;PersonNameInverted&gt;</a:t>
            </a:r>
            <a:r>
              <a:rPr lang="en-US" sz="1800" b="1" i="0">
                <a:solidFill>
                  <a:srgbClr val="FF0000"/>
                </a:solidFill>
                <a:latin typeface="Arial" charset="0"/>
              </a:rPr>
              <a:t>Hunter, Evan</a:t>
            </a:r>
            <a:r>
              <a:rPr lang="en-US" sz="1800" b="1" i="0">
                <a:solidFill>
                  <a:srgbClr val="0000FF"/>
                </a:solidFill>
                <a:latin typeface="Arial" charset="0"/>
              </a:rPr>
              <a:t>&lt;/&gt;</a:t>
            </a:r>
          </a:p>
          <a:p>
            <a:r>
              <a:rPr lang="en-US" sz="1800" b="1" i="0">
                <a:latin typeface="Arial" charset="0"/>
              </a:rPr>
              <a:t>       </a:t>
            </a:r>
            <a:r>
              <a:rPr lang="en-US" sz="1800" b="1" i="0">
                <a:solidFill>
                  <a:srgbClr val="0000FF"/>
                </a:solidFill>
                <a:latin typeface="Arial" charset="0"/>
              </a:rPr>
              <a:t>&lt;/Contributor&gt;</a:t>
            </a:r>
          </a:p>
          <a:p>
            <a:r>
              <a:rPr lang="en-US" sz="1800" b="1" i="0">
                <a:latin typeface="Arial" charset="0"/>
              </a:rPr>
              <a:t>       </a:t>
            </a:r>
            <a:r>
              <a:rPr lang="en-US" sz="1800" b="1" i="0">
                <a:solidFill>
                  <a:srgbClr val="0000FF"/>
                </a:solidFill>
                <a:latin typeface="Arial" charset="0"/>
              </a:rPr>
              <a:t>&lt;Subject&gt;</a:t>
            </a:r>
          </a:p>
          <a:p>
            <a:r>
              <a:rPr lang="en-US" sz="1800" b="1" i="0">
                <a:solidFill>
                  <a:srgbClr val="0000FF"/>
                </a:solidFill>
                <a:latin typeface="Arial" charset="0"/>
              </a:rPr>
              <a:t>           &lt;SubjectSchemeIdentifier&gt;</a:t>
            </a:r>
            <a:r>
              <a:rPr lang="en-US" sz="1800" b="1" i="0">
                <a:solidFill>
                  <a:srgbClr val="99CC00"/>
                </a:solidFill>
                <a:latin typeface="Arial" charset="0"/>
              </a:rPr>
              <a:t>02</a:t>
            </a:r>
            <a:r>
              <a:rPr lang="en-US" sz="1800" b="1" i="0">
                <a:solidFill>
                  <a:srgbClr val="0000FF"/>
                </a:solidFill>
                <a:latin typeface="Arial" charset="0"/>
              </a:rPr>
              <a:t>&lt;/&gt; </a:t>
            </a:r>
          </a:p>
          <a:p>
            <a:r>
              <a:rPr lang="en-US" sz="1800" b="1" i="0">
                <a:solidFill>
                  <a:srgbClr val="0000FF"/>
                </a:solidFill>
                <a:latin typeface="Arial" charset="0"/>
              </a:rPr>
              <a:t>           &lt;SubjectHeadingText&gt; </a:t>
            </a:r>
          </a:p>
          <a:p>
            <a:r>
              <a:rPr lang="en-US" sz="1800" b="1" i="0">
                <a:latin typeface="Arial" charset="0"/>
              </a:rPr>
              <a:t>                         </a:t>
            </a:r>
            <a:r>
              <a:rPr lang="en-US" sz="1800" b="1" i="0">
                <a:solidFill>
                  <a:srgbClr val="FF0000"/>
                </a:solidFill>
                <a:latin typeface="Arial" charset="0"/>
              </a:rPr>
              <a:t>Policewomen--Fiction</a:t>
            </a:r>
            <a:r>
              <a:rPr lang="en-US" sz="1800" b="1" i="0">
                <a:solidFill>
                  <a:srgbClr val="99CC00"/>
                </a:solidFill>
                <a:latin typeface="Arial" charset="0"/>
              </a:rPr>
              <a:t>.</a:t>
            </a:r>
            <a:endParaRPr lang="en-US" sz="1800" b="1" i="0">
              <a:latin typeface="Arial" charset="0"/>
            </a:endParaRPr>
          </a:p>
          <a:p>
            <a:r>
              <a:rPr lang="en-US" sz="1800" i="0">
                <a:solidFill>
                  <a:srgbClr val="0000FF"/>
                </a:solidFill>
                <a:latin typeface="Arial" charset="0"/>
              </a:rPr>
              <a:t>           </a:t>
            </a:r>
          </a:p>
        </p:txBody>
      </p:sp>
      <p:sp>
        <p:nvSpPr>
          <p:cNvPr id="121860" name="Text Box 4"/>
          <p:cNvSpPr txBox="1">
            <a:spLocks noChangeArrowheads="1"/>
          </p:cNvSpPr>
          <p:nvPr/>
        </p:nvSpPr>
        <p:spPr bwMode="auto">
          <a:xfrm>
            <a:off x="4429125" y="1574800"/>
            <a:ext cx="4422775" cy="3281363"/>
          </a:xfrm>
          <a:prstGeom prst="rect">
            <a:avLst/>
          </a:prstGeom>
          <a:gradFill rotWithShape="1">
            <a:gsLst>
              <a:gs pos="0">
                <a:srgbClr val="FFFFFF"/>
              </a:gs>
              <a:gs pos="100000">
                <a:srgbClr val="FFFF99"/>
              </a:gs>
            </a:gsLst>
            <a:lin ang="5400000" scaled="1"/>
          </a:gradFill>
          <a:ln w="9525">
            <a:noFill/>
            <a:miter lim="800000"/>
            <a:headEnd/>
            <a:tailEnd/>
          </a:ln>
          <a:effectLst>
            <a:outerShdw dist="107763" dir="13500000" algn="ctr" rotWithShape="0">
              <a:srgbClr val="DDDDDD">
                <a:alpha val="50000"/>
              </a:srgbClr>
            </a:outerShdw>
          </a:effectLst>
        </p:spPr>
        <p:txBody>
          <a:bodyPr/>
          <a:lstStyle/>
          <a:p>
            <a:r>
              <a:rPr lang="en-US" altLang="zh-CN" sz="2000" b="1" i="0">
                <a:solidFill>
                  <a:srgbClr val="333399"/>
                </a:solidFill>
                <a:latin typeface="Arial" charset="0"/>
                <a:ea typeface="宋体"/>
                <a:cs typeface="宋体"/>
              </a:rPr>
              <a:t>Leader</a:t>
            </a:r>
            <a:r>
              <a:rPr lang="en-US" sz="2000" b="1" i="0">
                <a:solidFill>
                  <a:srgbClr val="333399"/>
                </a:solidFill>
                <a:latin typeface="Arial" charset="0"/>
              </a:rPr>
              <a:t>  </a:t>
            </a:r>
            <a:r>
              <a:rPr lang="en-US" sz="2000" b="1" i="0">
                <a:solidFill>
                  <a:srgbClr val="99CC00"/>
                </a:solidFill>
                <a:latin typeface="Arial" charset="0"/>
              </a:rPr>
              <a:t>00000 jm a22000005  4500</a:t>
            </a:r>
          </a:p>
          <a:p>
            <a:r>
              <a:rPr lang="en-US" sz="2000" b="1" i="0">
                <a:solidFill>
                  <a:srgbClr val="333399"/>
                </a:solidFill>
                <a:latin typeface="Arial" charset="0"/>
              </a:rPr>
              <a:t>008                       </a:t>
            </a:r>
            <a:r>
              <a:rPr lang="en-US" sz="2000" b="1" i="0">
                <a:solidFill>
                  <a:srgbClr val="99CC00"/>
                </a:solidFill>
                <a:latin typeface="Arial" charset="0"/>
              </a:rPr>
              <a:t>g            eng</a:t>
            </a:r>
          </a:p>
          <a:p>
            <a:r>
              <a:rPr lang="en-US" sz="2000" b="1" i="0">
                <a:solidFill>
                  <a:srgbClr val="333399"/>
                </a:solidFill>
                <a:latin typeface="Arial" charset="0"/>
              </a:rPr>
              <a:t>020</a:t>
            </a:r>
            <a:r>
              <a:rPr lang="en-US" sz="2000" b="1" i="0">
                <a:latin typeface="Arial" charset="0"/>
              </a:rPr>
              <a:t>      </a:t>
            </a:r>
            <a:r>
              <a:rPr lang="en-US" sz="2000" b="1" i="0">
                <a:solidFill>
                  <a:srgbClr val="333399"/>
                </a:solidFill>
                <a:latin typeface="Arial" charset="0"/>
              </a:rPr>
              <a:t>$a</a:t>
            </a:r>
            <a:r>
              <a:rPr lang="en-US" sz="2000" b="1" i="0">
                <a:latin typeface="Arial" charset="0"/>
              </a:rPr>
              <a:t> </a:t>
            </a:r>
            <a:r>
              <a:rPr lang="en-US" sz="2000" b="1" i="0">
                <a:solidFill>
                  <a:srgbClr val="FF0000"/>
                </a:solidFill>
                <a:latin typeface="Arial" charset="0"/>
              </a:rPr>
              <a:t>0892962852</a:t>
            </a:r>
          </a:p>
          <a:p>
            <a:r>
              <a:rPr lang="en-US" sz="2000" b="1" i="0">
                <a:solidFill>
                  <a:srgbClr val="333399"/>
                </a:solidFill>
                <a:latin typeface="Arial" charset="0"/>
              </a:rPr>
              <a:t>100      $a</a:t>
            </a:r>
            <a:r>
              <a:rPr lang="en-US" sz="2000" b="1" i="0">
                <a:latin typeface="Arial" charset="0"/>
              </a:rPr>
              <a:t> </a:t>
            </a:r>
            <a:r>
              <a:rPr lang="en-US" sz="2000" b="1" i="0">
                <a:solidFill>
                  <a:srgbClr val="FF0000"/>
                </a:solidFill>
                <a:latin typeface="Arial" charset="0"/>
              </a:rPr>
              <a:t>Hunter, Evan</a:t>
            </a:r>
            <a:endParaRPr lang="en-US" sz="2000" b="1" i="0">
              <a:latin typeface="Arial" charset="0"/>
            </a:endParaRPr>
          </a:p>
          <a:p>
            <a:r>
              <a:rPr lang="en-US" sz="2000" b="1" i="0">
                <a:solidFill>
                  <a:srgbClr val="333399"/>
                </a:solidFill>
                <a:latin typeface="Arial" charset="0"/>
              </a:rPr>
              <a:t>245      $a</a:t>
            </a:r>
            <a:r>
              <a:rPr lang="en-US" sz="2000" b="1" i="0">
                <a:latin typeface="Arial" charset="0"/>
              </a:rPr>
              <a:t> </a:t>
            </a:r>
            <a:r>
              <a:rPr lang="en-US" sz="2000" b="1" i="0">
                <a:solidFill>
                  <a:srgbClr val="FF0000"/>
                </a:solidFill>
                <a:latin typeface="Arial" charset="0"/>
              </a:rPr>
              <a:t>McBain’s ladies</a:t>
            </a:r>
            <a:endParaRPr lang="en-US" sz="2000" b="1" i="0">
              <a:latin typeface="Arial" charset="0"/>
            </a:endParaRPr>
          </a:p>
          <a:p>
            <a:r>
              <a:rPr lang="en-US" sz="2000" b="1" i="0">
                <a:solidFill>
                  <a:srgbClr val="333399"/>
                </a:solidFill>
                <a:latin typeface="Arial" charset="0"/>
              </a:rPr>
              <a:t>260      $b</a:t>
            </a:r>
            <a:r>
              <a:rPr lang="en-US" sz="2000" b="1" i="0">
                <a:latin typeface="Arial" charset="0"/>
              </a:rPr>
              <a:t> </a:t>
            </a:r>
            <a:r>
              <a:rPr lang="en-US" sz="2000" b="1" i="0">
                <a:solidFill>
                  <a:srgbClr val="FF0000"/>
                </a:solidFill>
                <a:latin typeface="Arial" charset="0"/>
              </a:rPr>
              <a:t>Mysterious Press</a:t>
            </a:r>
            <a:r>
              <a:rPr lang="en-US" sz="2000" b="1" i="0">
                <a:latin typeface="Arial" charset="0"/>
              </a:rPr>
              <a:t> </a:t>
            </a:r>
            <a:r>
              <a:rPr lang="en-US" sz="2000" b="1" i="0">
                <a:solidFill>
                  <a:srgbClr val="333399"/>
                </a:solidFill>
                <a:latin typeface="Arial" charset="0"/>
              </a:rPr>
              <a:t>$d</a:t>
            </a:r>
            <a:r>
              <a:rPr lang="en-US" sz="2000" b="1" i="0">
                <a:solidFill>
                  <a:srgbClr val="0000FF"/>
                </a:solidFill>
                <a:latin typeface="Arial" charset="0"/>
              </a:rPr>
              <a:t> </a:t>
            </a:r>
            <a:r>
              <a:rPr lang="en-US" sz="2000" b="1" i="0">
                <a:solidFill>
                  <a:srgbClr val="FF0000"/>
                </a:solidFill>
                <a:latin typeface="Arial" charset="0"/>
              </a:rPr>
              <a:t>1988</a:t>
            </a:r>
            <a:endParaRPr lang="en-US" sz="2000" b="1" i="0">
              <a:latin typeface="Arial" charset="0"/>
            </a:endParaRPr>
          </a:p>
          <a:p>
            <a:r>
              <a:rPr lang="en-US" sz="2000" b="1" i="0">
                <a:solidFill>
                  <a:srgbClr val="333399"/>
                </a:solidFill>
                <a:latin typeface="Arial" charset="0"/>
              </a:rPr>
              <a:t>300      $a</a:t>
            </a:r>
            <a:r>
              <a:rPr lang="en-US" sz="2000" b="1" i="0">
                <a:latin typeface="Arial" charset="0"/>
              </a:rPr>
              <a:t> </a:t>
            </a:r>
            <a:r>
              <a:rPr lang="en-US" sz="2000" b="1" i="0">
                <a:solidFill>
                  <a:srgbClr val="FF0000"/>
                </a:solidFill>
                <a:latin typeface="Arial" charset="0"/>
              </a:rPr>
              <a:t>320 p.</a:t>
            </a:r>
          </a:p>
          <a:p>
            <a:r>
              <a:rPr lang="en-US" sz="2000" b="1" i="0">
                <a:solidFill>
                  <a:srgbClr val="333399"/>
                </a:solidFill>
                <a:latin typeface="Arial" charset="0"/>
              </a:rPr>
              <a:t>650 #</a:t>
            </a:r>
            <a:r>
              <a:rPr lang="en-US" sz="2000" b="1" i="0">
                <a:solidFill>
                  <a:srgbClr val="99CC00"/>
                </a:solidFill>
                <a:latin typeface="Arial" charset="0"/>
              </a:rPr>
              <a:t>2</a:t>
            </a:r>
            <a:r>
              <a:rPr lang="en-US" sz="2000" b="1" i="0">
                <a:latin typeface="Arial" charset="0"/>
              </a:rPr>
              <a:t> </a:t>
            </a:r>
            <a:r>
              <a:rPr lang="en-US" sz="2000" b="1" i="0">
                <a:solidFill>
                  <a:srgbClr val="333399"/>
                </a:solidFill>
                <a:latin typeface="Arial" charset="0"/>
              </a:rPr>
              <a:t>$a</a:t>
            </a:r>
            <a:r>
              <a:rPr lang="en-US" sz="2000" b="1" i="0">
                <a:latin typeface="Arial" charset="0"/>
              </a:rPr>
              <a:t> </a:t>
            </a:r>
            <a:r>
              <a:rPr lang="en-US" sz="2000" b="1" i="0">
                <a:solidFill>
                  <a:srgbClr val="FF0000"/>
                </a:solidFill>
                <a:latin typeface="Arial" charset="0"/>
              </a:rPr>
              <a:t>Policewomen -- Fiction</a:t>
            </a:r>
            <a:endParaRPr lang="en-US" sz="2000" b="1" i="0">
              <a:latin typeface="Arial" charset="0"/>
            </a:endParaRPr>
          </a:p>
          <a:p>
            <a:endParaRPr lang="en-US" sz="2000" b="1" i="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1860"/>
                                        </p:tgtEl>
                                        <p:attrNameLst>
                                          <p:attrName>style.visibility</p:attrName>
                                        </p:attrNameLst>
                                      </p:cBhvr>
                                      <p:to>
                                        <p:strVal val="visible"/>
                                      </p:to>
                                    </p:set>
                                    <p:animEffect transition="in" filter="checkerboard(across)">
                                      <p:cBhvr>
                                        <p:cTn id="7" dur="500"/>
                                        <p:tgtEl>
                                          <p:spTgt spid="1218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30" name="Rectangle 110"/>
          <p:cNvSpPr>
            <a:spLocks noGrp="1" noChangeArrowheads="1"/>
          </p:cNvSpPr>
          <p:nvPr>
            <p:ph type="title"/>
          </p:nvPr>
        </p:nvSpPr>
        <p:spPr>
          <a:noFill/>
          <a:ln/>
        </p:spPr>
        <p:txBody>
          <a:bodyPr/>
          <a:lstStyle/>
          <a:p>
            <a:r>
              <a:rPr lang="en-US" smtClean="0"/>
              <a:t>Some maps between ONIX and MARC</a:t>
            </a:r>
          </a:p>
        </p:txBody>
      </p:sp>
      <p:graphicFrame>
        <p:nvGraphicFramePr>
          <p:cNvPr id="184504" name="Group 184"/>
          <p:cNvGraphicFramePr>
            <a:graphicFrameLocks noGrp="1"/>
          </p:cNvGraphicFramePr>
          <p:nvPr/>
        </p:nvGraphicFramePr>
        <p:xfrm>
          <a:off x="577850" y="1574800"/>
          <a:ext cx="7702550" cy="2852738"/>
        </p:xfrm>
        <a:graphic>
          <a:graphicData uri="http://schemas.openxmlformats.org/drawingml/2006/table">
            <a:tbl>
              <a:tblPr/>
              <a:tblGrid>
                <a:gridCol w="4064000"/>
                <a:gridCol w="3638550"/>
              </a:tblGrid>
              <a:tr h="466725">
                <a:tc>
                  <a:txBody>
                    <a:bodyPr/>
                    <a:lstStyle/>
                    <a:p>
                      <a:pPr marL="238125" marR="0" lvl="0" indent="-225425"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Arial" charset="0"/>
                          <a:cs typeface="Times New Roman" pitchFamily="18" charset="0"/>
                        </a:rPr>
                        <a:t>ONIX path</a:t>
                      </a:r>
                      <a:endParaRPr kumimoji="0" lang="en-US" sz="2000" b="1" i="0" u="none" strike="noStrike" cap="none" normalizeH="0" baseline="0" smtClean="0">
                        <a:ln>
                          <a:noFill/>
                        </a:ln>
                        <a:solidFill>
                          <a:srgbClr val="00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alpha val="50000"/>
                      </a:srgbClr>
                    </a:solidFill>
                  </a:tcPr>
                </a:tc>
                <a:tc>
                  <a:txBody>
                    <a:bodyPr/>
                    <a:lstStyle/>
                    <a:p>
                      <a:pPr marL="238125" marR="0" lvl="0" indent="-225425"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Arial" charset="0"/>
                          <a:cs typeface="Times New Roman" pitchFamily="18" charset="0"/>
                        </a:rPr>
                        <a:t>ONIX code</a:t>
                      </a:r>
                      <a:endParaRPr kumimoji="0" lang="en-US" sz="2000" b="1" i="0" u="none" strike="noStrike" cap="none" normalizeH="0" baseline="0" smtClean="0">
                        <a:ln>
                          <a:noFill/>
                        </a:ln>
                        <a:solidFill>
                          <a:srgbClr val="00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alpha val="50000"/>
                      </a:srgbClr>
                    </a:solidFill>
                  </a:tcPr>
                </a:tc>
              </a:tr>
              <a:tr h="828675">
                <a:tc>
                  <a:txBody>
                    <a:bodyPr/>
                    <a:lstStyle/>
                    <a:p>
                      <a:pPr marL="238125" marR="0" lvl="0" indent="-225425"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Arial" charset="0"/>
                          <a:cs typeface="Times New Roman" pitchFamily="18" charset="0"/>
                        </a:rPr>
                        <a:t>ProductIdentifier /</a:t>
                      </a:r>
                    </a:p>
                    <a:p>
                      <a:pPr marL="238125" marR="0" lvl="0" indent="-225425"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Arial" charset="0"/>
                          <a:cs typeface="Times New Roman" pitchFamily="18" charset="0"/>
                        </a:rPr>
                        <a:t>ProductIDType</a:t>
                      </a:r>
                      <a:endParaRPr kumimoji="0" lang="en-US" sz="2000" b="1" i="0" u="none" strike="noStrike" cap="none" normalizeH="0" baseline="0" smtClean="0">
                        <a:ln>
                          <a:noFill/>
                        </a:ln>
                        <a:solidFill>
                          <a:srgbClr val="00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238125" marR="0" lvl="0" indent="-225425"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Arial" charset="0"/>
                          <a:cs typeface="Times New Roman" pitchFamily="18" charset="0"/>
                        </a:rPr>
                        <a:t>IDValue=2</a:t>
                      </a:r>
                      <a:endParaRPr kumimoji="0" lang="en-US" sz="2000" b="1" i="0" u="none" strike="noStrike" cap="none" normalizeH="0" baseline="0" smtClean="0">
                        <a:ln>
                          <a:noFill/>
                        </a:ln>
                        <a:solidFill>
                          <a:srgbClr val="00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r>
              <a:tr h="730250">
                <a:tc>
                  <a:txBody>
                    <a:bodyPr/>
                    <a:lstStyle/>
                    <a:p>
                      <a:pPr marL="238125" marR="0" lvl="0" indent="-225425"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Arial" charset="0"/>
                          <a:cs typeface="Times New Roman" pitchFamily="18" charset="0"/>
                        </a:rPr>
                        <a:t>Title /</a:t>
                      </a:r>
                    </a:p>
                    <a:p>
                      <a:pPr marL="238125" marR="0" lvl="0" indent="-225425"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Arial" charset="0"/>
                          <a:cs typeface="Times New Roman" pitchFamily="18" charset="0"/>
                        </a:rPr>
                        <a:t>TitleText = 01</a:t>
                      </a:r>
                      <a:endParaRPr kumimoji="0" lang="en-US" sz="2000" b="1" i="0" u="none" strike="noStrike" cap="none" normalizeH="0" baseline="0" smtClean="0">
                        <a:ln>
                          <a:noFill/>
                        </a:ln>
                        <a:solidFill>
                          <a:srgbClr val="00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238125" marR="0" lvl="0" indent="-225425"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Arial" charset="0"/>
                          <a:cs typeface="Times New Roman" pitchFamily="18" charset="0"/>
                        </a:rPr>
                        <a:t>TitleType=1</a:t>
                      </a:r>
                      <a:endParaRPr kumimoji="0" lang="en-US" sz="2000" b="1" i="0" u="none" strike="noStrike" cap="none" normalizeH="0" baseline="0" smtClean="0">
                        <a:ln>
                          <a:noFill/>
                        </a:ln>
                        <a:solidFill>
                          <a:srgbClr val="00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r>
              <a:tr h="827088">
                <a:tc>
                  <a:txBody>
                    <a:bodyPr/>
                    <a:lstStyle/>
                    <a:p>
                      <a:pPr marL="238125" marR="0" lvl="0" indent="-225425"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Arial" charset="0"/>
                          <a:cs typeface="Times New Roman" pitchFamily="18" charset="0"/>
                        </a:rPr>
                        <a:t>Subject /</a:t>
                      </a:r>
                    </a:p>
                    <a:p>
                      <a:pPr marL="238125" marR="0" lvl="0" indent="-225425"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Arial" charset="0"/>
                          <a:cs typeface="Times New Roman" pitchFamily="18" charset="0"/>
                        </a:rPr>
                        <a:t>SubjectHeadingText</a:t>
                      </a:r>
                      <a:endParaRPr kumimoji="0" lang="en-US" sz="2000" b="1" i="0" u="none" strike="noStrike" cap="none" normalizeH="0" baseline="0" smtClean="0">
                        <a:ln>
                          <a:noFill/>
                        </a:ln>
                        <a:solidFill>
                          <a:srgbClr val="00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238125" marR="0" lvl="0" indent="-225425"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Arial" charset="0"/>
                          <a:cs typeface="Times New Roman" pitchFamily="18" charset="0"/>
                        </a:rPr>
                        <a:t>SubjectSchemeIdentifier=02</a:t>
                      </a:r>
                      <a:endParaRPr kumimoji="0" lang="en-US" sz="2000" b="1" i="0" u="none" strike="noStrike" cap="none" normalizeH="0" baseline="0" smtClean="0">
                        <a:ln>
                          <a:noFill/>
                        </a:ln>
                        <a:solidFill>
                          <a:srgbClr val="00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r>
            </a:tbl>
          </a:graphicData>
        </a:graphic>
      </p:graphicFrame>
      <p:sp>
        <p:nvSpPr>
          <p:cNvPr id="184374" name="Rectangle 54"/>
          <p:cNvSpPr>
            <a:spLocks noChangeArrowheads="1"/>
          </p:cNvSpPr>
          <p:nvPr/>
        </p:nvSpPr>
        <p:spPr bwMode="auto">
          <a:xfrm>
            <a:off x="0" y="3978275"/>
            <a:ext cx="9144000" cy="0"/>
          </a:xfrm>
          <a:prstGeom prst="rect">
            <a:avLst/>
          </a:prstGeom>
          <a:noFill/>
          <a:ln w="9525">
            <a:noFill/>
            <a:miter lim="800000"/>
            <a:headEnd/>
            <a:tailEnd/>
          </a:ln>
          <a:effectLst/>
        </p:spPr>
        <p:txBody>
          <a:bodyPr wrap="none" anchor="ctr">
            <a:spAutoFit/>
          </a:bodyPr>
          <a:lstStyle/>
          <a:p>
            <a:endParaRPr lang="en-US" b="1"/>
          </a:p>
        </p:txBody>
      </p:sp>
      <p:sp>
        <p:nvSpPr>
          <p:cNvPr id="184433" name="Rectangle 113"/>
          <p:cNvSpPr>
            <a:spLocks noChangeArrowheads="1"/>
          </p:cNvSpPr>
          <p:nvPr/>
        </p:nvSpPr>
        <p:spPr bwMode="auto">
          <a:xfrm>
            <a:off x="0" y="2708275"/>
            <a:ext cx="9144000" cy="0"/>
          </a:xfrm>
          <a:prstGeom prst="rect">
            <a:avLst/>
          </a:prstGeom>
          <a:noFill/>
          <a:ln w="9525">
            <a:noFill/>
            <a:miter lim="800000"/>
            <a:headEnd/>
            <a:tailEnd/>
          </a:ln>
          <a:effectLst/>
        </p:spPr>
        <p:txBody>
          <a:bodyPr wrap="none" anchor="ctr">
            <a:spAutoFit/>
          </a:bodyPr>
          <a:lstStyle/>
          <a:p>
            <a:endParaRPr lang="en-US" b="1"/>
          </a:p>
        </p:txBody>
      </p:sp>
      <p:graphicFrame>
        <p:nvGraphicFramePr>
          <p:cNvPr id="184503" name="Group 183"/>
          <p:cNvGraphicFramePr>
            <a:graphicFrameLocks noGrp="1"/>
          </p:cNvGraphicFramePr>
          <p:nvPr/>
        </p:nvGraphicFramePr>
        <p:xfrm>
          <a:off x="4714875" y="4597400"/>
          <a:ext cx="3565525" cy="1972945"/>
        </p:xfrm>
        <a:graphic>
          <a:graphicData uri="http://schemas.openxmlformats.org/drawingml/2006/table">
            <a:tbl>
              <a:tblPr/>
              <a:tblGrid>
                <a:gridCol w="1782763"/>
                <a:gridCol w="1782762"/>
              </a:tblGrid>
              <a:tr h="5000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Arial" charset="0"/>
                          <a:cs typeface="Times New Roman" pitchFamily="18" charset="0"/>
                        </a:rPr>
                        <a:t>MARC element</a:t>
                      </a:r>
                      <a:endParaRPr kumimoji="0" lang="en-US" sz="2000" b="1" i="0" u="none" strike="noStrike" cap="none" normalizeH="0" baseline="0" smtClean="0">
                        <a:ln>
                          <a:noFill/>
                        </a:ln>
                        <a:solidFill>
                          <a:srgbClr val="00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alpha val="5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Arial" charset="0"/>
                          <a:cs typeface="Times New Roman" pitchFamily="18" charset="0"/>
                        </a:rPr>
                        <a:t>MARC i1,i2</a:t>
                      </a:r>
                      <a:endParaRPr kumimoji="0" lang="en-US" sz="2000" b="1" i="0" u="none" strike="noStrike" cap="none" normalizeH="0" baseline="0" smtClean="0">
                        <a:ln>
                          <a:noFill/>
                        </a:ln>
                        <a:solidFill>
                          <a:srgbClr val="00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alpha val="50000"/>
                      </a:srgbClr>
                    </a:solidFill>
                  </a:tcPr>
                </a:tc>
              </a:tr>
              <a:tr h="3032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Arial" charset="0"/>
                          <a:cs typeface="Times New Roman" pitchFamily="18" charset="0"/>
                        </a:rPr>
                        <a:t>020 $a</a:t>
                      </a:r>
                      <a:endParaRPr kumimoji="0" lang="en-US" sz="2000" b="1" i="0" u="none" strike="noStrike" cap="none" normalizeH="0" baseline="0" smtClean="0">
                        <a:ln>
                          <a:noFill/>
                        </a:ln>
                        <a:solidFill>
                          <a:srgbClr val="00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rgbClr val="00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r>
              <a:tr h="479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Arial" charset="0"/>
                          <a:cs typeface="Times New Roman" pitchFamily="18" charset="0"/>
                        </a:rPr>
                        <a:t>245 $a</a:t>
                      </a:r>
                      <a:endParaRPr kumimoji="0" lang="en-US" sz="2000" b="1" i="0" u="none" strike="noStrike" cap="none" normalizeH="0" baseline="0" smtClean="0">
                        <a:ln>
                          <a:noFill/>
                        </a:ln>
                        <a:solidFill>
                          <a:srgbClr val="00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12700" marR="0" lvl="0" indent="0" algn="l" defTabSz="914400" rtl="0" eaLnBrk="0" fontAlgn="base" latinLnBrk="0" hangingPunct="0">
                        <a:lnSpc>
                          <a:spcPct val="120000"/>
                        </a:lnSpc>
                        <a:spcBef>
                          <a:spcPct val="50000"/>
                        </a:spcBef>
                        <a:spcAft>
                          <a:spcPct val="0"/>
                        </a:spcAft>
                        <a:buClr>
                          <a:srgbClr val="FF7600"/>
                        </a:buClr>
                        <a:buSzTx/>
                        <a:buFontTx/>
                        <a:buNone/>
                        <a:tabLst/>
                      </a:pPr>
                      <a:endParaRPr kumimoji="0" lang="en-US" sz="20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r>
              <a:tr h="3016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Arial" charset="0"/>
                          <a:cs typeface="Times New Roman" pitchFamily="18" charset="0"/>
                        </a:rPr>
                        <a:t>650 $a</a:t>
                      </a:r>
                      <a:endParaRPr kumimoji="0" lang="en-US" sz="2000" b="1" i="0" u="none" strike="noStrike" cap="none" normalizeH="0" baseline="0" smtClean="0">
                        <a:ln>
                          <a:noFill/>
                        </a:ln>
                        <a:solidFill>
                          <a:srgbClr val="00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Arial" charset="0"/>
                          <a:cs typeface="Times New Roman" pitchFamily="18" charset="0"/>
                        </a:rPr>
                        <a:t>2</a:t>
                      </a:r>
                      <a:endParaRPr kumimoji="0" lang="en-US" sz="2000" b="1" i="0" u="none" strike="noStrike" cap="none" normalizeH="0" baseline="0" smtClean="0">
                        <a:ln>
                          <a:noFill/>
                        </a:ln>
                        <a:solidFill>
                          <a:srgbClr val="00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r>
            </a:tbl>
          </a:graphicData>
        </a:graphic>
      </p:graphicFrame>
      <p:sp>
        <p:nvSpPr>
          <p:cNvPr id="184496" name="AutoShape 176" descr="Weave"/>
          <p:cNvSpPr>
            <a:spLocks noChangeArrowheads="1"/>
          </p:cNvSpPr>
          <p:nvPr/>
        </p:nvSpPr>
        <p:spPr bwMode="auto">
          <a:xfrm rot="5400000">
            <a:off x="2147094" y="4569619"/>
            <a:ext cx="1709737" cy="1711325"/>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pattFill prst="weave">
            <a:fgClr>
              <a:srgbClr val="000000"/>
            </a:fgClr>
            <a:bgClr>
              <a:schemeClr val="bg1"/>
            </a:bgClr>
          </a:pattFill>
          <a:ln w="9525">
            <a:solidFill>
              <a:srgbClr val="DDDDDD"/>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Rectangle 2"/>
          <p:cNvSpPr>
            <a:spLocks noGrp="1" noChangeArrowheads="1"/>
          </p:cNvSpPr>
          <p:nvPr>
            <p:ph type="title"/>
          </p:nvPr>
        </p:nvSpPr>
        <p:spPr/>
        <p:txBody>
          <a:bodyPr/>
          <a:lstStyle/>
          <a:p>
            <a:pPr eaLnBrk="1" hangingPunct="1">
              <a:defRPr/>
            </a:pPr>
            <a:endParaRPr lang="en-US"/>
          </a:p>
        </p:txBody>
      </p:sp>
      <p:pic>
        <p:nvPicPr>
          <p:cNvPr id="149506" name="Picture 3" descr="connexion-mark"/>
          <p:cNvPicPr>
            <a:picLocks noGrp="1" noChangeAspect="1" noChangeArrowheads="1"/>
          </p:cNvPicPr>
          <p:nvPr>
            <p:ph type="body" idx="1"/>
          </p:nvPr>
        </p:nvPicPr>
        <p:blipFill>
          <a:blip r:embed="rId3" cstate="print"/>
          <a:srcRect/>
          <a:stretch>
            <a:fillRect/>
          </a:stretch>
        </p:blipFill>
        <p:spPr>
          <a:xfrm>
            <a:off x="-230188" y="-280988"/>
            <a:ext cx="9636126" cy="10556876"/>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401" name="Rectangle 33"/>
          <p:cNvSpPr>
            <a:spLocks noGrp="1" noChangeArrowheads="1"/>
          </p:cNvSpPr>
          <p:nvPr>
            <p:ph type="title"/>
          </p:nvPr>
        </p:nvSpPr>
        <p:spPr>
          <a:xfrm>
            <a:off x="292100" y="290513"/>
            <a:ext cx="7418388" cy="1141412"/>
          </a:xfrm>
          <a:noFill/>
          <a:ln/>
        </p:spPr>
        <p:txBody>
          <a:bodyPr/>
          <a:lstStyle/>
          <a:p>
            <a:r>
              <a:rPr lang="en-US" smtClean="0"/>
              <a:t>Some maps between Dublin Core and MARC</a:t>
            </a:r>
          </a:p>
        </p:txBody>
      </p:sp>
      <p:graphicFrame>
        <p:nvGraphicFramePr>
          <p:cNvPr id="186404" name="Group 36"/>
          <p:cNvGraphicFramePr>
            <a:graphicFrameLocks noGrp="1"/>
          </p:cNvGraphicFramePr>
          <p:nvPr>
            <p:ph idx="1"/>
          </p:nvPr>
        </p:nvGraphicFramePr>
        <p:xfrm>
          <a:off x="720725" y="1936750"/>
          <a:ext cx="7702550" cy="4202113"/>
        </p:xfrm>
        <a:graphic>
          <a:graphicData uri="http://schemas.openxmlformats.org/drawingml/2006/table">
            <a:tbl>
              <a:tblPr/>
              <a:tblGrid>
                <a:gridCol w="2260600"/>
                <a:gridCol w="1789113"/>
                <a:gridCol w="1798637"/>
                <a:gridCol w="1854200"/>
              </a:tblGrid>
              <a:tr h="1219200">
                <a:tc>
                  <a:txBody>
                    <a:bodyPr/>
                    <a:lstStyle/>
                    <a:p>
                      <a:pPr marL="0" marR="0" lvl="0" indent="0" algn="l" defTabSz="914400" rtl="0" eaLnBrk="1" fontAlgn="base" latinLnBrk="0" hangingPunct="1">
                        <a:lnSpc>
                          <a:spcPct val="120000"/>
                        </a:lnSpc>
                        <a:spcBef>
                          <a:spcPct val="0"/>
                        </a:spcBef>
                        <a:spcAft>
                          <a:spcPct val="0"/>
                        </a:spcAft>
                        <a:buClr>
                          <a:srgbClr val="FF7600"/>
                        </a:buClr>
                        <a:buSzTx/>
                        <a:buFontTx/>
                        <a:buNone/>
                        <a:tabLst/>
                      </a:pPr>
                      <a:r>
                        <a:rPr kumimoji="0" lang="en-US" sz="2400" b="1" i="0" u="none" strike="noStrike" cap="none" normalizeH="0" baseline="0" smtClean="0">
                          <a:ln>
                            <a:noFill/>
                          </a:ln>
                          <a:solidFill>
                            <a:schemeClr val="tx1"/>
                          </a:solidFill>
                          <a:effectLst/>
                          <a:latin typeface="Arial" charset="0"/>
                          <a:cs typeface="Times New Roman" pitchFamily="18" charset="0"/>
                        </a:rPr>
                        <a:t>DC Simple</a:t>
                      </a:r>
                      <a:endParaRPr kumimoji="0" lang="en-US" sz="2400" b="1" i="0" u="none" strike="noStrike" cap="none" normalizeH="0" baseline="0" smtClean="0">
                        <a:ln>
                          <a:noFill/>
                        </a:ln>
                        <a:solidFill>
                          <a:schemeClr val="tx1"/>
                        </a:solidFill>
                        <a:effectLst/>
                        <a:latin typeface="Arial"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20000"/>
                        </a:lnSpc>
                        <a:spcBef>
                          <a:spcPct val="0"/>
                        </a:spcBef>
                        <a:spcAft>
                          <a:spcPct val="0"/>
                        </a:spcAft>
                        <a:buClr>
                          <a:srgbClr val="FF7600"/>
                        </a:buClr>
                        <a:buSzTx/>
                        <a:buFontTx/>
                        <a:buNone/>
                        <a:tabLst/>
                      </a:pPr>
                      <a:r>
                        <a:rPr kumimoji="0" lang="en-US" sz="2400" b="1" i="0" u="none" strike="noStrike" cap="none" normalizeH="0" baseline="0" smtClean="0">
                          <a:ln>
                            <a:noFill/>
                          </a:ln>
                          <a:solidFill>
                            <a:schemeClr val="tx1"/>
                          </a:solidFill>
                          <a:effectLst/>
                          <a:latin typeface="Arial" charset="0"/>
                          <a:cs typeface="Times New Roman" pitchFamily="18" charset="0"/>
                        </a:rPr>
                        <a:t>DC Terms</a:t>
                      </a:r>
                      <a:endParaRPr kumimoji="0" lang="en-US" sz="2400" b="1" i="0" u="none" strike="noStrike" cap="none" normalizeH="0" baseline="0" smtClean="0">
                        <a:ln>
                          <a:noFill/>
                        </a:ln>
                        <a:solidFill>
                          <a:schemeClr val="tx1"/>
                        </a:solidFill>
                        <a:effectLst/>
                        <a:latin typeface="Arial"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20000"/>
                        </a:lnSpc>
                        <a:spcBef>
                          <a:spcPct val="0"/>
                        </a:spcBef>
                        <a:spcAft>
                          <a:spcPct val="0"/>
                        </a:spcAft>
                        <a:buClr>
                          <a:srgbClr val="FF7600"/>
                        </a:buClr>
                        <a:buSzTx/>
                        <a:buFontTx/>
                        <a:buNone/>
                        <a:tabLst/>
                      </a:pPr>
                      <a:r>
                        <a:rPr kumimoji="0" lang="en-US" sz="2400" b="1" i="0" u="none" strike="noStrike" cap="none" normalizeH="0" baseline="0" smtClean="0">
                          <a:ln>
                            <a:noFill/>
                          </a:ln>
                          <a:solidFill>
                            <a:schemeClr val="tx1"/>
                          </a:solidFill>
                          <a:effectLst/>
                          <a:latin typeface="Arial" charset="0"/>
                          <a:cs typeface="Times New Roman" pitchFamily="18" charset="0"/>
                        </a:rPr>
                        <a:t>MARC tag</a:t>
                      </a:r>
                      <a:endParaRPr kumimoji="0" lang="en-US" sz="2400" b="1" i="0" u="none" strike="noStrike" cap="none" normalizeH="0" baseline="0" smtClean="0">
                        <a:ln>
                          <a:noFill/>
                        </a:ln>
                        <a:solidFill>
                          <a:schemeClr val="tx1"/>
                        </a:solidFill>
                        <a:effectLst/>
                        <a:latin typeface="Arial"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20000"/>
                        </a:lnSpc>
                        <a:spcBef>
                          <a:spcPct val="0"/>
                        </a:spcBef>
                        <a:spcAft>
                          <a:spcPct val="0"/>
                        </a:spcAft>
                        <a:buClr>
                          <a:srgbClr val="FF7600"/>
                        </a:buClr>
                        <a:buSzTx/>
                        <a:buFontTx/>
                        <a:buNone/>
                        <a:tabLst/>
                      </a:pPr>
                      <a:r>
                        <a:rPr kumimoji="0" lang="en-US" sz="2400" b="1" i="0" u="none" strike="noStrike" cap="none" normalizeH="0" baseline="0" smtClean="0">
                          <a:ln>
                            <a:noFill/>
                          </a:ln>
                          <a:solidFill>
                            <a:schemeClr val="tx1"/>
                          </a:solidFill>
                          <a:effectLst/>
                          <a:latin typeface="Arial" charset="0"/>
                          <a:cs typeface="Times New Roman" pitchFamily="18" charset="0"/>
                        </a:rPr>
                        <a:t>MARC subfields</a:t>
                      </a:r>
                      <a:endParaRPr kumimoji="0" lang="en-US" sz="2400" b="1" i="0" u="none" strike="noStrike" cap="none" normalizeH="0" baseline="0" smtClean="0">
                        <a:ln>
                          <a:noFill/>
                        </a:ln>
                        <a:solidFill>
                          <a:schemeClr val="tx1"/>
                        </a:solidFill>
                        <a:effectLst/>
                        <a:latin typeface="Arial"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DDDDDD"/>
                    </a:solidFill>
                  </a:tcPr>
                </a:tc>
              </a:tr>
              <a:tr h="1000125">
                <a:tc>
                  <a:txBody>
                    <a:bodyPr/>
                    <a:lstStyle/>
                    <a:p>
                      <a:pPr marL="0" marR="0" lvl="0" indent="0" algn="l" defTabSz="914400" rtl="0" eaLnBrk="1" fontAlgn="base" latinLnBrk="0" hangingPunct="1">
                        <a:lnSpc>
                          <a:spcPct val="120000"/>
                        </a:lnSpc>
                        <a:spcBef>
                          <a:spcPct val="0"/>
                        </a:spcBef>
                        <a:spcAft>
                          <a:spcPct val="0"/>
                        </a:spcAft>
                        <a:buClr>
                          <a:srgbClr val="FF7600"/>
                        </a:buClr>
                        <a:buSzTx/>
                        <a:buFontTx/>
                        <a:buNone/>
                        <a:tabLst/>
                      </a:pPr>
                      <a:r>
                        <a:rPr kumimoji="0" lang="en-US" sz="2400" b="1" i="0" u="none" strike="noStrike" cap="none" normalizeH="0" baseline="0" smtClean="0">
                          <a:ln>
                            <a:noFill/>
                          </a:ln>
                          <a:solidFill>
                            <a:schemeClr val="tx1"/>
                          </a:solidFill>
                          <a:effectLst/>
                          <a:latin typeface="Arial" charset="0"/>
                          <a:cs typeface="Times New Roman" pitchFamily="18" charset="0"/>
                        </a:rPr>
                        <a:t>dc:</a:t>
                      </a:r>
                    </a:p>
                    <a:p>
                      <a:pPr marL="0" marR="0" lvl="0" indent="0" algn="l" defTabSz="914400" rtl="0" eaLnBrk="1" fontAlgn="base" latinLnBrk="0" hangingPunct="1">
                        <a:lnSpc>
                          <a:spcPct val="120000"/>
                        </a:lnSpc>
                        <a:spcBef>
                          <a:spcPct val="0"/>
                        </a:spcBef>
                        <a:spcAft>
                          <a:spcPct val="0"/>
                        </a:spcAft>
                        <a:buClr>
                          <a:srgbClr val="FF7600"/>
                        </a:buClr>
                        <a:buSzTx/>
                        <a:buFontTx/>
                        <a:buNone/>
                        <a:tabLst/>
                      </a:pPr>
                      <a:r>
                        <a:rPr kumimoji="0" lang="en-US" sz="2400" b="1" i="0" u="none" strike="noStrike" cap="none" normalizeH="0" baseline="0" smtClean="0">
                          <a:ln>
                            <a:noFill/>
                          </a:ln>
                          <a:solidFill>
                            <a:schemeClr val="tx1"/>
                          </a:solidFill>
                          <a:effectLst/>
                          <a:latin typeface="Arial" charset="0"/>
                          <a:cs typeface="Times New Roman" pitchFamily="18" charset="0"/>
                        </a:rPr>
                        <a:t>subject</a:t>
                      </a:r>
                      <a:endParaRPr kumimoji="0" lang="en-US" sz="2400" b="1" i="0" u="none" strike="noStrike" cap="none" normalizeH="0" baseline="0" smtClean="0">
                        <a:ln>
                          <a:noFill/>
                        </a:ln>
                        <a:solidFill>
                          <a:schemeClr val="tx1"/>
                        </a:solidFill>
                        <a:effectLst/>
                        <a:latin typeface="Arial"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base" latinLnBrk="0" hangingPunct="1">
                        <a:lnSpc>
                          <a:spcPct val="120000"/>
                        </a:lnSpc>
                        <a:spcBef>
                          <a:spcPct val="0"/>
                        </a:spcBef>
                        <a:spcAft>
                          <a:spcPct val="0"/>
                        </a:spcAft>
                        <a:buClr>
                          <a:srgbClr val="FF7600"/>
                        </a:buClr>
                        <a:buSzTx/>
                        <a:buFontTx/>
                        <a:buNone/>
                        <a:tabLst/>
                      </a:pPr>
                      <a:r>
                        <a:rPr kumimoji="0" lang="en-US" sz="2400" b="1" i="0" u="none" strike="noStrike" cap="none" normalizeH="0" baseline="0" smtClean="0">
                          <a:ln>
                            <a:noFill/>
                          </a:ln>
                          <a:solidFill>
                            <a:schemeClr val="tx1"/>
                          </a:solidFill>
                          <a:effectLst/>
                          <a:latin typeface="Arial" charset="0"/>
                          <a:cs typeface="Times New Roman" pitchFamily="18" charset="0"/>
                        </a:rPr>
                        <a:t>dcterms:</a:t>
                      </a:r>
                    </a:p>
                    <a:p>
                      <a:pPr marL="0" marR="0" lvl="0" indent="0" algn="l" defTabSz="914400" rtl="0" eaLnBrk="1" fontAlgn="base" latinLnBrk="0" hangingPunct="1">
                        <a:lnSpc>
                          <a:spcPct val="120000"/>
                        </a:lnSpc>
                        <a:spcBef>
                          <a:spcPct val="0"/>
                        </a:spcBef>
                        <a:spcAft>
                          <a:spcPct val="0"/>
                        </a:spcAft>
                        <a:buClr>
                          <a:srgbClr val="FF7600"/>
                        </a:buClr>
                        <a:buSzTx/>
                        <a:buFontTx/>
                        <a:buNone/>
                        <a:tabLst/>
                      </a:pPr>
                      <a:r>
                        <a:rPr kumimoji="0" lang="en-US" sz="2400" b="1" i="0" u="none" strike="noStrike" cap="none" normalizeH="0" baseline="0" smtClean="0">
                          <a:ln>
                            <a:noFill/>
                          </a:ln>
                          <a:solidFill>
                            <a:schemeClr val="tx1"/>
                          </a:solidFill>
                          <a:effectLst/>
                          <a:latin typeface="Arial" charset="0"/>
                          <a:cs typeface="Times New Roman" pitchFamily="18" charset="0"/>
                        </a:rPr>
                        <a:t>subject</a:t>
                      </a:r>
                      <a:endParaRPr kumimoji="0" lang="en-US" sz="2400" b="1" i="0" u="none" strike="noStrike" cap="none" normalizeH="0" baseline="0" smtClean="0">
                        <a:ln>
                          <a:noFill/>
                        </a:ln>
                        <a:solidFill>
                          <a:schemeClr val="tx1"/>
                        </a:solidFill>
                        <a:effectLst/>
                        <a:latin typeface="Arial"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base" latinLnBrk="0" hangingPunct="1">
                        <a:lnSpc>
                          <a:spcPct val="120000"/>
                        </a:lnSpc>
                        <a:spcBef>
                          <a:spcPct val="0"/>
                        </a:spcBef>
                        <a:spcAft>
                          <a:spcPct val="0"/>
                        </a:spcAft>
                        <a:buClr>
                          <a:srgbClr val="FF7600"/>
                        </a:buClr>
                        <a:buSzTx/>
                        <a:buFontTx/>
                        <a:buNone/>
                        <a:tabLst/>
                      </a:pPr>
                      <a:r>
                        <a:rPr kumimoji="0" lang="en-US" sz="2400" b="1" i="0" u="none" strike="noStrike" cap="none" normalizeH="0" baseline="0" smtClean="0">
                          <a:ln>
                            <a:noFill/>
                          </a:ln>
                          <a:solidFill>
                            <a:schemeClr val="tx1"/>
                          </a:solidFill>
                          <a:effectLst/>
                          <a:latin typeface="Arial" charset="0"/>
                          <a:cs typeface="Times New Roman" pitchFamily="18" charset="0"/>
                        </a:rPr>
                        <a:t>650</a:t>
                      </a:r>
                      <a:endParaRPr kumimoji="0" lang="en-US" sz="2400" b="1" i="0" u="none" strike="noStrike" cap="none" normalizeH="0" baseline="0" smtClean="0">
                        <a:ln>
                          <a:noFill/>
                        </a:ln>
                        <a:solidFill>
                          <a:schemeClr val="tx1"/>
                        </a:solidFill>
                        <a:effectLst/>
                        <a:latin typeface="Arial"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base" latinLnBrk="0" hangingPunct="1">
                        <a:lnSpc>
                          <a:spcPct val="120000"/>
                        </a:lnSpc>
                        <a:spcBef>
                          <a:spcPct val="0"/>
                        </a:spcBef>
                        <a:spcAft>
                          <a:spcPct val="0"/>
                        </a:spcAft>
                        <a:buClr>
                          <a:srgbClr val="FF7600"/>
                        </a:buClr>
                        <a:buSzTx/>
                        <a:buFontTx/>
                        <a:buNone/>
                        <a:tabLst/>
                      </a:pPr>
                      <a:r>
                        <a:rPr kumimoji="0" lang="en-US" sz="2400" b="1" i="0" u="none" strike="noStrike" cap="none" normalizeH="0" baseline="0" smtClean="0">
                          <a:ln>
                            <a:noFill/>
                          </a:ln>
                          <a:solidFill>
                            <a:schemeClr val="tx1"/>
                          </a:solidFill>
                          <a:effectLst/>
                          <a:latin typeface="Arial" charset="0"/>
                          <a:cs typeface="Times New Roman" pitchFamily="18" charset="0"/>
                        </a:rPr>
                        <a:t>a</a:t>
                      </a:r>
                      <a:endParaRPr kumimoji="0" lang="en-US" sz="2400" b="1" i="0" u="none" strike="noStrike" cap="none" normalizeH="0" baseline="0" smtClean="0">
                        <a:ln>
                          <a:noFill/>
                        </a:ln>
                        <a:solidFill>
                          <a:schemeClr val="tx1"/>
                        </a:solidFill>
                        <a:effectLst/>
                        <a:latin typeface="Arial"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CC99"/>
                    </a:solidFill>
                  </a:tcPr>
                </a:tc>
              </a:tr>
              <a:tr h="990600">
                <a:tc>
                  <a:txBody>
                    <a:bodyPr/>
                    <a:lstStyle/>
                    <a:p>
                      <a:pPr marL="0" marR="0" lvl="0" indent="0" algn="l" defTabSz="914400" rtl="0" eaLnBrk="1" fontAlgn="base" latinLnBrk="0" hangingPunct="1">
                        <a:lnSpc>
                          <a:spcPct val="120000"/>
                        </a:lnSpc>
                        <a:spcBef>
                          <a:spcPct val="0"/>
                        </a:spcBef>
                        <a:spcAft>
                          <a:spcPct val="0"/>
                        </a:spcAft>
                        <a:buClr>
                          <a:srgbClr val="FF7600"/>
                        </a:buClr>
                        <a:buSzTx/>
                        <a:buFontTx/>
                        <a:buNone/>
                        <a:tabLst/>
                      </a:pPr>
                      <a:endParaRPr kumimoji="0" lang="en-US" sz="800" b="1" i="0" u="none" strike="noStrike" cap="none" normalizeH="0" baseline="0" smtClean="0">
                        <a:ln>
                          <a:noFill/>
                        </a:ln>
                        <a:solidFill>
                          <a:schemeClr val="tx1"/>
                        </a:solidFill>
                        <a:effectLst/>
                        <a:latin typeface="Arial"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base" latinLnBrk="0" hangingPunct="1">
                        <a:lnSpc>
                          <a:spcPct val="120000"/>
                        </a:lnSpc>
                        <a:spcBef>
                          <a:spcPct val="0"/>
                        </a:spcBef>
                        <a:spcAft>
                          <a:spcPct val="0"/>
                        </a:spcAft>
                        <a:buClr>
                          <a:srgbClr val="FF7600"/>
                        </a:buClr>
                        <a:buSzTx/>
                        <a:buFontTx/>
                        <a:buNone/>
                        <a:tabLst/>
                      </a:pPr>
                      <a:r>
                        <a:rPr kumimoji="0" lang="en-US" sz="2400" b="1" i="0" u="none" strike="noStrike" cap="none" normalizeH="0" baseline="0" smtClean="0">
                          <a:ln>
                            <a:noFill/>
                          </a:ln>
                          <a:solidFill>
                            <a:schemeClr val="tx1"/>
                          </a:solidFill>
                          <a:effectLst/>
                          <a:latin typeface="Arial" charset="0"/>
                          <a:cs typeface="Times New Roman" pitchFamily="18" charset="0"/>
                        </a:rPr>
                        <a:t>dcterms:</a:t>
                      </a:r>
                    </a:p>
                    <a:p>
                      <a:pPr marL="0" marR="0" lvl="0" indent="0" algn="l" defTabSz="914400" rtl="0" eaLnBrk="1" fontAlgn="base" latinLnBrk="0" hangingPunct="1">
                        <a:lnSpc>
                          <a:spcPct val="120000"/>
                        </a:lnSpc>
                        <a:spcBef>
                          <a:spcPct val="0"/>
                        </a:spcBef>
                        <a:spcAft>
                          <a:spcPct val="0"/>
                        </a:spcAft>
                        <a:buClr>
                          <a:srgbClr val="FF7600"/>
                        </a:buClr>
                        <a:buSzTx/>
                        <a:buFontTx/>
                        <a:buNone/>
                        <a:tabLst/>
                      </a:pPr>
                      <a:r>
                        <a:rPr kumimoji="0" lang="en-US" sz="2400" b="1" i="0" u="none" strike="noStrike" cap="none" normalizeH="0" baseline="0" smtClean="0">
                          <a:ln>
                            <a:noFill/>
                          </a:ln>
                          <a:solidFill>
                            <a:schemeClr val="tx1"/>
                          </a:solidFill>
                          <a:effectLst/>
                          <a:latin typeface="Arial" charset="0"/>
                          <a:cs typeface="Times New Roman" pitchFamily="18" charset="0"/>
                        </a:rPr>
                        <a:t>Audience</a:t>
                      </a:r>
                      <a:endParaRPr kumimoji="0" lang="en-US" sz="2400" b="1" i="0" u="none" strike="noStrike" cap="none" normalizeH="0" baseline="0" smtClean="0">
                        <a:ln>
                          <a:noFill/>
                        </a:ln>
                        <a:solidFill>
                          <a:schemeClr val="tx1"/>
                        </a:solidFill>
                        <a:effectLst/>
                        <a:latin typeface="Arial"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base" latinLnBrk="0" hangingPunct="1">
                        <a:lnSpc>
                          <a:spcPct val="120000"/>
                        </a:lnSpc>
                        <a:spcBef>
                          <a:spcPct val="0"/>
                        </a:spcBef>
                        <a:spcAft>
                          <a:spcPct val="0"/>
                        </a:spcAft>
                        <a:buClr>
                          <a:srgbClr val="FF7600"/>
                        </a:buClr>
                        <a:buSzTx/>
                        <a:buFontTx/>
                        <a:buNone/>
                        <a:tabLst/>
                      </a:pPr>
                      <a:r>
                        <a:rPr kumimoji="0" lang="en-US" sz="2400" b="1" i="0" u="none" strike="noStrike" cap="none" normalizeH="0" baseline="0" smtClean="0">
                          <a:ln>
                            <a:noFill/>
                          </a:ln>
                          <a:solidFill>
                            <a:schemeClr val="tx1"/>
                          </a:solidFill>
                          <a:effectLst/>
                          <a:latin typeface="Arial" charset="0"/>
                        </a:rPr>
                        <a:t>521</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base" latinLnBrk="0" hangingPunct="1">
                        <a:lnSpc>
                          <a:spcPct val="120000"/>
                        </a:lnSpc>
                        <a:spcBef>
                          <a:spcPct val="0"/>
                        </a:spcBef>
                        <a:spcAft>
                          <a:spcPct val="0"/>
                        </a:spcAft>
                        <a:buClr>
                          <a:srgbClr val="FF7600"/>
                        </a:buClr>
                        <a:buSzTx/>
                        <a:buFontTx/>
                        <a:buNone/>
                        <a:tabLst/>
                      </a:pPr>
                      <a:r>
                        <a:rPr kumimoji="0" lang="en-US" sz="2400" b="1" i="0" u="none" strike="noStrike" cap="none" normalizeH="0" baseline="0" smtClean="0">
                          <a:ln>
                            <a:noFill/>
                          </a:ln>
                          <a:solidFill>
                            <a:schemeClr val="tx1"/>
                          </a:solidFill>
                          <a:effectLst/>
                          <a:latin typeface="Arial" charset="0"/>
                          <a:cs typeface="Times New Roman" pitchFamily="18" charset="0"/>
                        </a:rPr>
                        <a:t>a</a:t>
                      </a:r>
                      <a:endParaRPr kumimoji="0" lang="en-US" sz="2400" b="1" i="0" u="none" strike="noStrike" cap="none" normalizeH="0" baseline="0" smtClean="0">
                        <a:ln>
                          <a:noFill/>
                        </a:ln>
                        <a:solidFill>
                          <a:schemeClr val="tx1"/>
                        </a:solidFill>
                        <a:effectLst/>
                        <a:latin typeface="Arial"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CC99"/>
                    </a:solidFill>
                  </a:tcPr>
                </a:tc>
              </a:tr>
              <a:tr h="992188">
                <a:tc>
                  <a:txBody>
                    <a:bodyPr/>
                    <a:lstStyle/>
                    <a:p>
                      <a:pPr marL="0" marR="0" lvl="0" indent="0" algn="l" defTabSz="914400" rtl="0" eaLnBrk="1" fontAlgn="base" latinLnBrk="0" hangingPunct="1">
                        <a:lnSpc>
                          <a:spcPct val="120000"/>
                        </a:lnSpc>
                        <a:spcBef>
                          <a:spcPct val="0"/>
                        </a:spcBef>
                        <a:spcAft>
                          <a:spcPct val="0"/>
                        </a:spcAft>
                        <a:buClr>
                          <a:srgbClr val="FF7600"/>
                        </a:buClr>
                        <a:buSzTx/>
                        <a:buFontTx/>
                        <a:buNone/>
                        <a:tabLst/>
                      </a:pPr>
                      <a:r>
                        <a:rPr kumimoji="0" lang="en-US" sz="2400" b="1" i="0" u="none" strike="noStrike" cap="none" normalizeH="0" baseline="0" smtClean="0">
                          <a:ln>
                            <a:noFill/>
                          </a:ln>
                          <a:solidFill>
                            <a:schemeClr val="tx1"/>
                          </a:solidFill>
                          <a:effectLst/>
                          <a:latin typeface="Arial" charset="0"/>
                          <a:cs typeface="Times New Roman" pitchFamily="18" charset="0"/>
                        </a:rPr>
                        <a:t>dc:</a:t>
                      </a:r>
                    </a:p>
                    <a:p>
                      <a:pPr marL="0" marR="0" lvl="0" indent="0" algn="l" defTabSz="914400" rtl="0" eaLnBrk="1" fontAlgn="base" latinLnBrk="0" hangingPunct="1">
                        <a:lnSpc>
                          <a:spcPct val="120000"/>
                        </a:lnSpc>
                        <a:spcBef>
                          <a:spcPct val="0"/>
                        </a:spcBef>
                        <a:spcAft>
                          <a:spcPct val="0"/>
                        </a:spcAft>
                        <a:buClr>
                          <a:srgbClr val="FF7600"/>
                        </a:buClr>
                        <a:buSzTx/>
                        <a:buFontTx/>
                        <a:buNone/>
                        <a:tabLst/>
                      </a:pPr>
                      <a:r>
                        <a:rPr kumimoji="0" lang="en-US" sz="2400" b="1" i="0" u="none" strike="noStrike" cap="none" normalizeH="0" baseline="0" smtClean="0">
                          <a:ln>
                            <a:noFill/>
                          </a:ln>
                          <a:solidFill>
                            <a:schemeClr val="tx1"/>
                          </a:solidFill>
                          <a:effectLst/>
                          <a:latin typeface="Arial" charset="0"/>
                          <a:cs typeface="Times New Roman" pitchFamily="18" charset="0"/>
                        </a:rPr>
                        <a:t>coverage</a:t>
                      </a:r>
                      <a:endParaRPr kumimoji="0" lang="en-US" sz="2400" b="1" i="0" u="none" strike="noStrike" cap="none" normalizeH="0" baseline="0" smtClean="0">
                        <a:ln>
                          <a:noFill/>
                        </a:ln>
                        <a:solidFill>
                          <a:schemeClr val="tx1"/>
                        </a:solidFill>
                        <a:effectLst/>
                        <a:latin typeface="Arial"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base" latinLnBrk="0" hangingPunct="1">
                        <a:lnSpc>
                          <a:spcPct val="120000"/>
                        </a:lnSpc>
                        <a:spcBef>
                          <a:spcPct val="0"/>
                        </a:spcBef>
                        <a:spcAft>
                          <a:spcPct val="0"/>
                        </a:spcAft>
                        <a:buClr>
                          <a:srgbClr val="FF7600"/>
                        </a:buClr>
                        <a:buSzTx/>
                        <a:buFontTx/>
                        <a:buNone/>
                        <a:tabLst/>
                      </a:pPr>
                      <a:r>
                        <a:rPr kumimoji="0" lang="en-US" sz="2400" b="1" i="0" u="none" strike="noStrike" cap="none" normalizeH="0" baseline="0" smtClean="0">
                          <a:ln>
                            <a:noFill/>
                          </a:ln>
                          <a:solidFill>
                            <a:schemeClr val="tx1"/>
                          </a:solidFill>
                          <a:effectLst/>
                          <a:latin typeface="Arial" charset="0"/>
                          <a:cs typeface="Times New Roman" pitchFamily="18" charset="0"/>
                        </a:rPr>
                        <a:t>dcterms:</a:t>
                      </a:r>
                    </a:p>
                    <a:p>
                      <a:pPr marL="0" marR="0" lvl="0" indent="0" algn="l" defTabSz="914400" rtl="0" eaLnBrk="1" fontAlgn="base" latinLnBrk="0" hangingPunct="1">
                        <a:lnSpc>
                          <a:spcPct val="120000"/>
                        </a:lnSpc>
                        <a:spcBef>
                          <a:spcPct val="0"/>
                        </a:spcBef>
                        <a:spcAft>
                          <a:spcPct val="0"/>
                        </a:spcAft>
                        <a:buClr>
                          <a:srgbClr val="FF7600"/>
                        </a:buClr>
                        <a:buSzTx/>
                        <a:buFontTx/>
                        <a:buNone/>
                        <a:tabLst/>
                      </a:pPr>
                      <a:r>
                        <a:rPr kumimoji="0" lang="en-US" sz="2400" b="1" i="0" u="none" strike="noStrike" cap="none" normalizeH="0" baseline="0" smtClean="0">
                          <a:ln>
                            <a:noFill/>
                          </a:ln>
                          <a:solidFill>
                            <a:schemeClr val="tx1"/>
                          </a:solidFill>
                          <a:effectLst/>
                          <a:latin typeface="Arial" charset="0"/>
                          <a:cs typeface="Times New Roman" pitchFamily="18" charset="0"/>
                        </a:rPr>
                        <a:t>Spatial</a:t>
                      </a:r>
                      <a:endParaRPr kumimoji="0" lang="en-US" sz="2400" b="1" i="0" u="none" strike="noStrike" cap="none" normalizeH="0" baseline="0" smtClean="0">
                        <a:ln>
                          <a:noFill/>
                        </a:ln>
                        <a:solidFill>
                          <a:schemeClr val="tx1"/>
                        </a:solidFill>
                        <a:effectLst/>
                        <a:latin typeface="Arial"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base" latinLnBrk="0" hangingPunct="1">
                        <a:lnSpc>
                          <a:spcPct val="120000"/>
                        </a:lnSpc>
                        <a:spcBef>
                          <a:spcPct val="0"/>
                        </a:spcBef>
                        <a:spcAft>
                          <a:spcPct val="0"/>
                        </a:spcAft>
                        <a:buClr>
                          <a:srgbClr val="FF7600"/>
                        </a:buClr>
                        <a:buSzTx/>
                        <a:buFontTx/>
                        <a:buNone/>
                        <a:tabLst/>
                      </a:pPr>
                      <a:r>
                        <a:rPr kumimoji="0" lang="en-US" sz="2400" b="1" i="0" u="none" strike="noStrike" cap="none" normalizeH="0" baseline="0" smtClean="0">
                          <a:ln>
                            <a:noFill/>
                          </a:ln>
                          <a:solidFill>
                            <a:schemeClr val="tx1"/>
                          </a:solidFill>
                          <a:effectLst/>
                          <a:latin typeface="Arial" charset="0"/>
                          <a:cs typeface="Times New Roman" pitchFamily="18" charset="0"/>
                        </a:rPr>
                        <a:t>522</a:t>
                      </a:r>
                      <a:endParaRPr kumimoji="0" lang="en-US" sz="2400" b="1" i="0" u="none" strike="noStrike" cap="none" normalizeH="0" baseline="0" smtClean="0">
                        <a:ln>
                          <a:noFill/>
                        </a:ln>
                        <a:solidFill>
                          <a:schemeClr val="tx1"/>
                        </a:solidFill>
                        <a:effectLst/>
                        <a:latin typeface="Arial"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base" latinLnBrk="0" hangingPunct="1">
                        <a:lnSpc>
                          <a:spcPct val="120000"/>
                        </a:lnSpc>
                        <a:spcBef>
                          <a:spcPct val="0"/>
                        </a:spcBef>
                        <a:spcAft>
                          <a:spcPct val="0"/>
                        </a:spcAft>
                        <a:buClr>
                          <a:srgbClr val="FF7600"/>
                        </a:buClr>
                        <a:buSzTx/>
                        <a:buFontTx/>
                        <a:buNone/>
                        <a:tabLst/>
                      </a:pPr>
                      <a:r>
                        <a:rPr kumimoji="0" lang="en-US" sz="2400" b="1" i="0" u="none" strike="noStrike" cap="none" normalizeH="0" baseline="0" smtClean="0">
                          <a:ln>
                            <a:noFill/>
                          </a:ln>
                          <a:solidFill>
                            <a:schemeClr val="tx1"/>
                          </a:solidFill>
                          <a:effectLst/>
                          <a:latin typeface="Arial" charset="0"/>
                          <a:cs typeface="Times New Roman" pitchFamily="18" charset="0"/>
                        </a:rPr>
                        <a:t>a</a:t>
                      </a:r>
                      <a:endParaRPr kumimoji="0" lang="en-US" sz="2400" b="1" i="0" u="none" strike="noStrike" cap="none" normalizeH="0" baseline="0" smtClean="0">
                        <a:ln>
                          <a:noFill/>
                        </a:ln>
                        <a:solidFill>
                          <a:schemeClr val="tx1"/>
                        </a:solidFill>
                        <a:effectLst/>
                        <a:latin typeface="Arial"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CC99"/>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86404"/>
                                        </p:tgtEl>
                                        <p:attrNameLst>
                                          <p:attrName>style.visibility</p:attrName>
                                        </p:attrNameLst>
                                      </p:cBhvr>
                                      <p:to>
                                        <p:strVal val="visible"/>
                                      </p:to>
                                    </p:set>
                                    <p:animEffect transition="in" filter="checkerboard(across)">
                                      <p:cBhvr>
                                        <p:cTn id="7" dur="500"/>
                                        <p:tgtEl>
                                          <p:spTgt spid="1864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clc_light_blue">
  <a:themeElements>
    <a:clrScheme name="oclc_light_blue 15">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fontScheme name="oclc_light_blu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lang="en-US" sz="3200" b="1" i="0" u="none" strike="noStrike" cap="none" normalizeH="0" baseline="0" smtClean="0">
            <a:ln>
              <a:noFill/>
            </a:ln>
            <a:solidFill>
              <a:srgbClr val="000000"/>
            </a:solidFill>
            <a:effectLst/>
            <a:latin typeface="Trebuchet MS"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lang="en-US" sz="3200" b="1" i="0" u="none" strike="noStrike" cap="none" normalizeH="0" baseline="0" smtClean="0">
            <a:ln>
              <a:noFill/>
            </a:ln>
            <a:solidFill>
              <a:srgbClr val="000000"/>
            </a:solidFill>
            <a:effectLst/>
            <a:latin typeface="Trebuchet MS" pitchFamily="34" charset="0"/>
          </a:defRPr>
        </a:defPPr>
      </a:lstStyle>
    </a:lnDef>
  </a:objectDefaults>
  <a:extraClrSchemeLst>
    <a:extraClrScheme>
      <a:clrScheme name="oclc_light_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lc_light_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lc_light_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lc_light_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lc_light_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lc_light_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lc_light_blu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lc_light_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lc_light_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lc_light_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lc_light_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lc_light_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clc_light_blue 13">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2178B5"/>
        </a:hlink>
        <a:folHlink>
          <a:srgbClr val="A9316F"/>
        </a:folHlink>
      </a:clrScheme>
      <a:clrMap bg1="lt1" tx1="dk1" bg2="lt2" tx2="dk2" accent1="accent1" accent2="accent2" accent3="accent3" accent4="accent4" accent5="accent5" accent6="accent6" hlink="hlink" folHlink="folHlink"/>
    </a:extraClrScheme>
    <a:extraClrScheme>
      <a:clrScheme name="oclc_light_blue 14">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2178B5"/>
        </a:hlink>
        <a:folHlink>
          <a:srgbClr val="2178B5"/>
        </a:folHlink>
      </a:clrScheme>
      <a:clrMap bg1="lt1" tx1="dk1" bg2="lt2" tx2="dk2" accent1="accent1" accent2="accent2" accent3="accent3" accent4="accent4" accent5="accent5" accent6="accent6" hlink="hlink" folHlink="folHlink"/>
    </a:extraClrScheme>
    <a:extraClrScheme>
      <a:clrScheme name="oclc_light_blue 15">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hoto Title">
  <a:themeElements>
    <a:clrScheme name="">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fontScheme name="Photo Titl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lang="en-US" sz="3200" b="1" i="0" u="none" strike="noStrike" cap="none" normalizeH="0" baseline="0" smtClean="0">
            <a:ln>
              <a:noFill/>
            </a:ln>
            <a:solidFill>
              <a:srgbClr val="000000"/>
            </a:solidFill>
            <a:effectLst/>
            <a:latin typeface="Trebuchet MS"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lang="en-US" sz="3200" b="1" i="0" u="none" strike="noStrike" cap="none" normalizeH="0" baseline="0" smtClean="0">
            <a:ln>
              <a:noFill/>
            </a:ln>
            <a:solidFill>
              <a:srgbClr val="000000"/>
            </a:solidFill>
            <a:effectLst/>
            <a:latin typeface="Trebuchet MS" pitchFamily="34" charset="0"/>
          </a:defRPr>
        </a:defPPr>
      </a:lstStyle>
    </a:lnDef>
  </a:objectDefaults>
  <a:extraClrSchemeLst>
    <a:extraClrScheme>
      <a:clrScheme name="Photo 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hoto Titl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hoto Titl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hoto Titl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hoto Titl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hoto Titl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hoto Titl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hoto Titl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hoto Titl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hoto Titl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hoto Titl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hoto Titl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ection Break">
  <a:themeElements>
    <a:clrScheme name="">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fontScheme name="Section Break">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lang="en-US" sz="3200" b="1" i="0" u="none" strike="noStrike" cap="none" normalizeH="0" baseline="0" smtClean="0">
            <a:ln>
              <a:noFill/>
            </a:ln>
            <a:solidFill>
              <a:srgbClr val="000000"/>
            </a:solidFill>
            <a:effectLst/>
            <a:latin typeface="Trebuchet MS"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lang="en-US" sz="3200" b="1" i="0" u="none" strike="noStrike" cap="none" normalizeH="0" baseline="0" smtClean="0">
            <a:ln>
              <a:noFill/>
            </a:ln>
            <a:solidFill>
              <a:srgbClr val="000000"/>
            </a:solidFill>
            <a:effectLst/>
            <a:latin typeface="Trebuchet MS" pitchFamily="34" charset="0"/>
          </a:defRPr>
        </a:defPPr>
      </a:lstStyle>
    </a:lnDef>
  </a:objectDefaults>
  <a:extraClrSchemeLst>
    <a:extraClrScheme>
      <a:clrScheme name="Section Brea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Brea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Brea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Brea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Brea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Brea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Brea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Brea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Brea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Brea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Brea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Brea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29451</TotalTime>
  <Words>1907</Words>
  <Application>Microsoft Office PowerPoint</Application>
  <PresentationFormat>On-screen Show (4:3)</PresentationFormat>
  <Paragraphs>217</Paragraphs>
  <Slides>18</Slides>
  <Notes>17</Notes>
  <HiddenSlides>0</HiddenSlides>
  <MMClips>0</MMClips>
  <ScaleCrop>false</ScaleCrop>
  <HeadingPairs>
    <vt:vector size="4" baseType="variant">
      <vt:variant>
        <vt:lpstr>Theme</vt:lpstr>
      </vt:variant>
      <vt:variant>
        <vt:i4>3</vt:i4>
      </vt:variant>
      <vt:variant>
        <vt:lpstr>Slide Titles</vt:lpstr>
      </vt:variant>
      <vt:variant>
        <vt:i4>18</vt:i4>
      </vt:variant>
    </vt:vector>
  </HeadingPairs>
  <TitlesOfParts>
    <vt:vector size="21" baseType="lpstr">
      <vt:lpstr>oclc_light_blue</vt:lpstr>
      <vt:lpstr>Photo Title</vt:lpstr>
      <vt:lpstr>Section Break</vt:lpstr>
      <vt:lpstr>Mapping Bibliographic Metadata</vt:lpstr>
      <vt:lpstr>The problem</vt:lpstr>
      <vt:lpstr>What is a crosswalk?</vt:lpstr>
      <vt:lpstr>ONIX is the international standard for the book industry</vt:lpstr>
      <vt:lpstr>Slide 5</vt:lpstr>
      <vt:lpstr>ONIX and MARC records</vt:lpstr>
      <vt:lpstr>Some maps between ONIX and MARC</vt:lpstr>
      <vt:lpstr>Slide 8</vt:lpstr>
      <vt:lpstr>Some maps between Dublin Core and MARC</vt:lpstr>
      <vt:lpstr>CONTENTdm</vt:lpstr>
      <vt:lpstr>Slide 11</vt:lpstr>
      <vt:lpstr>In sum:  What we have learned to do pretty well</vt:lpstr>
      <vt:lpstr>But…</vt:lpstr>
      <vt:lpstr>The old and new paradigms</vt:lpstr>
      <vt:lpstr>The two paradigms</vt:lpstr>
      <vt:lpstr>Slide 16</vt:lpstr>
      <vt:lpstr>And…</vt:lpstr>
      <vt:lpstr>For more information</vt:lpstr>
    </vt:vector>
  </TitlesOfParts>
  <Company>Online Computer Library Center,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 Title Slide Title Line Two</dc:title>
  <dc:creator>Mike Harsh</dc:creator>
  <cp:keywords>Theme color: blue; Background color: light;</cp:keywords>
  <dc:description>Use this "light" template when projecting presentations in well lit rooms.</dc:description>
  <cp:lastModifiedBy>conferp</cp:lastModifiedBy>
  <cp:revision>123</cp:revision>
  <dcterms:created xsi:type="dcterms:W3CDTF">2007-12-27T15:13:34Z</dcterms:created>
  <dcterms:modified xsi:type="dcterms:W3CDTF">2010-09-20T21:01:46Z</dcterms:modified>
  <cp:category>OCLC PowerPoint Template</cp:category>
</cp:coreProperties>
</file>