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36"/>
  </p:notesMasterIdLst>
  <p:handoutMasterIdLst>
    <p:handoutMasterId r:id="rId37"/>
  </p:handoutMasterIdLst>
  <p:sldIdLst>
    <p:sldId id="265" r:id="rId6"/>
    <p:sldId id="345" r:id="rId7"/>
    <p:sldId id="380" r:id="rId8"/>
    <p:sldId id="351" r:id="rId9"/>
    <p:sldId id="352" r:id="rId10"/>
    <p:sldId id="368" r:id="rId11"/>
    <p:sldId id="369" r:id="rId12"/>
    <p:sldId id="370" r:id="rId13"/>
    <p:sldId id="372" r:id="rId14"/>
    <p:sldId id="374" r:id="rId15"/>
    <p:sldId id="386" r:id="rId16"/>
    <p:sldId id="388" r:id="rId17"/>
    <p:sldId id="373" r:id="rId18"/>
    <p:sldId id="389" r:id="rId19"/>
    <p:sldId id="371" r:id="rId20"/>
    <p:sldId id="375" r:id="rId21"/>
    <p:sldId id="392" r:id="rId22"/>
    <p:sldId id="391" r:id="rId23"/>
    <p:sldId id="382" r:id="rId24"/>
    <p:sldId id="383" r:id="rId25"/>
    <p:sldId id="384" r:id="rId26"/>
    <p:sldId id="381" r:id="rId27"/>
    <p:sldId id="360" r:id="rId28"/>
    <p:sldId id="385" r:id="rId29"/>
    <p:sldId id="390" r:id="rId30"/>
    <p:sldId id="378" r:id="rId31"/>
    <p:sldId id="379" r:id="rId32"/>
    <p:sldId id="376" r:id="rId33"/>
    <p:sldId id="393" r:id="rId34"/>
    <p:sldId id="344"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11">
          <p15:clr>
            <a:srgbClr val="A4A3A4"/>
          </p15:clr>
        </p15:guide>
        <p15:guide id="2" pos="55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1F497D"/>
    <a:srgbClr val="DE6126"/>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41" autoAdjust="0"/>
    <p:restoredTop sz="95527" autoAdjust="0"/>
  </p:normalViewPr>
  <p:slideViewPr>
    <p:cSldViewPr snapToGrid="0" snapToObjects="1">
      <p:cViewPr>
        <p:scale>
          <a:sx n="142" d="100"/>
          <a:sy n="142" d="100"/>
        </p:scale>
        <p:origin x="102" y="102"/>
      </p:cViewPr>
      <p:guideLst>
        <p:guide orient="horz" pos="2411"/>
        <p:guide pos="557"/>
      </p:guideLst>
    </p:cSldViewPr>
  </p:slideViewPr>
  <p:outlineViewPr>
    <p:cViewPr>
      <p:scale>
        <a:sx n="33" d="100"/>
        <a:sy n="33" d="100"/>
      </p:scale>
      <p:origin x="0" y="-5189"/>
    </p:cViewPr>
  </p:outlineViewPr>
  <p:notesTextViewPr>
    <p:cViewPr>
      <p:scale>
        <a:sx n="100" d="100"/>
        <a:sy n="100" d="100"/>
      </p:scale>
      <p:origin x="0" y="0"/>
    </p:cViewPr>
  </p:notesTextViewPr>
  <p:sorterViewPr>
    <p:cViewPr varScale="1">
      <p:scale>
        <a:sx n="1" d="1"/>
        <a:sy n="1" d="1"/>
      </p:scale>
      <p:origin x="0" y="-2083"/>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EA7726C-ACAE-124E-B040-09E55DEF4DA0}" type="datetimeFigureOut">
              <a:rPr lang="en-US" smtClean="0"/>
              <a:t>3/6/2017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5010" y="0"/>
            <a:ext cx="2971800" cy="457200"/>
          </a:xfrm>
          <a:prstGeom prst="rect">
            <a:avLst/>
          </a:prstGeom>
        </p:spPr>
        <p:txBody>
          <a:bodyPr vert="horz" lIns="91440" tIns="45720" rIns="91440" bIns="45720" rtlCol="0"/>
          <a:lstStyle>
            <a:lvl1pPr algn="r">
              <a:defRPr sz="1200"/>
            </a:lvl1pPr>
          </a:lstStyle>
          <a:p>
            <a:fld id="{2F9FB55C-3F8D-9441-947B-C67F770235A0}" type="datetimeFigureOut">
              <a:rPr lang="en-US" smtClean="0"/>
              <a:t>3/6/2017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4684"/>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5010" y="8684684"/>
            <a:ext cx="2971800" cy="457200"/>
          </a:xfrm>
          <a:prstGeom prst="rect">
            <a:avLst/>
          </a:prstGeom>
        </p:spPr>
        <p:txBody>
          <a:bodyPr vert="horz" lIns="91440" tIns="45720" rIns="91440" bIns="45720" rtlCol="0" anchor="b"/>
          <a:lstStyle>
            <a:lvl1pPr algn="r">
              <a:defRPr sz="1200"/>
            </a:lvl1pPr>
          </a:lstStyle>
          <a:p>
            <a:fld id="{5D5958B2-8CFD-7C43-B1A8-5462CA51E0EE}" type="slidenum">
              <a:rPr lang="en-US" smtClean="0"/>
              <a:t>‹#›</a:t>
            </a:fld>
            <a:endParaRPr lang="en-US"/>
          </a:p>
        </p:txBody>
      </p:sp>
    </p:spTree>
    <p:extLst>
      <p:ext uri="{BB962C8B-B14F-4D97-AF65-F5344CB8AC3E}">
        <p14:creationId xmlns:p14="http://schemas.microsoft.com/office/powerpoint/2010/main" val="35439013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hangingtogether.org/?p=5794"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oclc.org/research/activities/shares/purpose.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This is the overall objective of the OCLC Membership and Research Division</a:t>
            </a:r>
          </a:p>
        </p:txBody>
      </p:sp>
      <p:sp>
        <p:nvSpPr>
          <p:cNvPr id="4" name="Slide Number Placeholder 3"/>
          <p:cNvSpPr>
            <a:spLocks noGrp="1"/>
          </p:cNvSpPr>
          <p:nvPr>
            <p:ph type="sldNum" sz="quarter" idx="10"/>
          </p:nvPr>
        </p:nvSpPr>
        <p:spPr/>
        <p:txBody>
          <a:bodyPr/>
          <a:lstStyle/>
          <a:p>
            <a:fld id="{38201BDF-7029-4C37-8139-4C7E27381A77}" type="slidenum">
              <a:rPr lang="nl-NL" smtClean="0"/>
              <a:t>2</a:t>
            </a:fld>
            <a:endParaRPr lang="nl-NL"/>
          </a:p>
        </p:txBody>
      </p:sp>
    </p:spTree>
    <p:extLst>
      <p:ext uri="{BB962C8B-B14F-4D97-AF65-F5344CB8AC3E}">
        <p14:creationId xmlns:p14="http://schemas.microsoft.com/office/powerpoint/2010/main" val="3962253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 website creator the publisher? Author? Subject? All three?</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Should </a:t>
            </a:r>
            <a:r>
              <a:rPr lang="en-US" sz="1400" b="1" dirty="0"/>
              <a:t>title</a:t>
            </a:r>
            <a:r>
              <a:rPr lang="en-US" sz="1400" dirty="0"/>
              <a:t> be …</a:t>
            </a:r>
            <a:r>
              <a:rPr lang="en-US" dirty="0"/>
              <a:t> </a:t>
            </a:r>
            <a:r>
              <a:rPr lang="en-US" sz="1200" dirty="0"/>
              <a:t>transcribed verbatim from the head of the site? Edited to clarify the nature/scope of the site? Should acronyms be spelled out? Should it begin with "Website of the …"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Which </a:t>
            </a:r>
            <a:r>
              <a:rPr lang="en-US" sz="1400" b="1" dirty="0"/>
              <a:t>dates</a:t>
            </a:r>
            <a:r>
              <a:rPr lang="en-US" sz="1400" dirty="0"/>
              <a:t> are both important and feasible?</a:t>
            </a:r>
            <a:r>
              <a:rPr lang="en-US" dirty="0"/>
              <a:t> </a:t>
            </a:r>
            <a:r>
              <a:rPr lang="en-US" sz="1200" dirty="0"/>
              <a:t>Beginning/end of the site's existence? Date(s) of capture by the repository? Date of the content? Copyright?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Is the </a:t>
            </a:r>
            <a:r>
              <a:rPr lang="en-US" sz="1200" b="1" dirty="0"/>
              <a:t>institution</a:t>
            </a:r>
            <a:r>
              <a:rPr lang="en-US" sz="1200" dirty="0"/>
              <a:t> that harvests and hosts the site the … </a:t>
            </a:r>
            <a:r>
              <a:rPr lang="en-US" sz="1100" dirty="0"/>
              <a:t>repository? creator? publisher? selector?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Does </a:t>
            </a:r>
            <a:r>
              <a:rPr lang="en-US" sz="1200" b="1" dirty="0"/>
              <a:t>provenance</a:t>
            </a:r>
            <a:r>
              <a:rPr lang="en-US" sz="1200" dirty="0"/>
              <a:t> refer to …</a:t>
            </a:r>
            <a:r>
              <a:rPr lang="en-US" sz="1100" dirty="0"/>
              <a:t>the site owner? the repository that harvests and hosts the site? ways in which the site evolved?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endParaRPr lang="en-US" dirty="0"/>
          </a:p>
          <a:p>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12</a:t>
            </a:fld>
            <a:endParaRPr lang="en-US"/>
          </a:p>
        </p:txBody>
      </p:sp>
    </p:spTree>
    <p:extLst>
      <p:ext uri="{BB962C8B-B14F-4D97-AF65-F5344CB8AC3E}">
        <p14:creationId xmlns:p14="http://schemas.microsoft.com/office/powerpoint/2010/main" val="3438090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University libraries increasingly register the researchers affiliated with their own university</a:t>
            </a:r>
            <a:r>
              <a:rPr lang="nl-NL" baseline="0" dirty="0"/>
              <a:t> </a:t>
            </a:r>
            <a:r>
              <a:rPr lang="nl-NL" dirty="0"/>
              <a:t>and the outputs they produce</a:t>
            </a:r>
            <a:r>
              <a:rPr lang="nl-NL" baseline="0" dirty="0"/>
              <a:t>. </a:t>
            </a:r>
          </a:p>
          <a:p>
            <a:r>
              <a:rPr lang="nl-NL" baseline="0" dirty="0"/>
              <a:t>We are </a:t>
            </a:r>
            <a:r>
              <a:rPr lang="en-US" baseline="0" dirty="0"/>
              <a:t>working with OCLC Research Library Partners and others to explore new modes of tracking and registering researcher identifiers and compiling their scholarly output. </a:t>
            </a:r>
          </a:p>
          <a:p>
            <a:endParaRPr lang="en-US" baseline="0" dirty="0"/>
          </a:p>
          <a:p>
            <a:r>
              <a:rPr lang="en-US" b="1" i="1" baseline="0" dirty="0"/>
              <a:t>Registering researchers </a:t>
            </a:r>
            <a:r>
              <a:rPr lang="en-US" baseline="0" dirty="0"/>
              <a:t>in some type of authority file or identifier system is becoming more important. The report presents functional requirements and recommendations for different stakeholders (researchers, funders, university administrators, librarians, publishers, etc.). It also provides an overview of the researcher identifier landscape, changes in the field, emerging trends, and opportunities. It is written in collaboration with 14 experts from the field.</a:t>
            </a:r>
          </a:p>
          <a:p>
            <a:endParaRPr lang="nl-NL" dirty="0"/>
          </a:p>
          <a:p>
            <a:r>
              <a:rPr lang="nl-NL" dirty="0"/>
              <a:t>M</a:t>
            </a:r>
            <a:r>
              <a:rPr lang="nl-NL" baseline="0" dirty="0"/>
              <a:t>ore recently, we have looked at organisational identifiers that are needed to validate the affiliation of researchers and that can help disambiguate researchers’ names.  The Partner Task froup on Representing</a:t>
            </a:r>
            <a:r>
              <a:rPr lang="en-US" baseline="0" dirty="0"/>
              <a:t> Organizations in  ISNI identifier also documented the overall challenges in assigning identifiers to organizations; the modeling done can be adapted by others.  Kate Byrne (then at UNSW Australia) and Roderick Sadler (La Trobe University) served on the task group.</a:t>
            </a:r>
          </a:p>
          <a:p>
            <a:endParaRPr lang="en-US" baseline="0" dirty="0"/>
          </a:p>
          <a:p>
            <a:r>
              <a:rPr lang="en-US" baseline="0" dirty="0"/>
              <a:t>As a result of OCLC Research’s work in this area and also in the area of linked data, OCLC as an enterprise has gained better insight in the needs of libraries for person reconciliation services. </a:t>
            </a:r>
            <a:endParaRPr lang="nl-NL" baseline="0" dirty="0"/>
          </a:p>
          <a:p>
            <a:endParaRPr lang="nl-NL" dirty="0"/>
          </a:p>
          <a:p>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13</a:t>
            </a:fld>
            <a:endParaRPr lang="en-US"/>
          </a:p>
        </p:txBody>
      </p:sp>
    </p:spTree>
    <p:extLst>
      <p:ext uri="{BB962C8B-B14F-4D97-AF65-F5344CB8AC3E}">
        <p14:creationId xmlns:p14="http://schemas.microsoft.com/office/powerpoint/2010/main" val="4251554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Research support is about university libraries supporting their own parent institution and their own researchers,</a:t>
            </a:r>
            <a:r>
              <a:rPr lang="nl-NL" baseline="0" dirty="0"/>
              <a:t> in a local university setting.  This effort follows the previous work mentioned earlier about research data curation.</a:t>
            </a:r>
          </a:p>
          <a:p>
            <a:endParaRPr lang="nl-NL" baseline="0" dirty="0"/>
          </a:p>
          <a:p>
            <a:r>
              <a:rPr lang="nl-NL" baseline="0" dirty="0"/>
              <a:t>Support services include: helping with data management policies and plans; helping register research information and the university’s output; helping with the metrics to measure university impact and highlight research reputation; etc.  We recently launched this new program, with two new working groups.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 a more detailed overview, see Rebecca Bryant’s 2017-01-16</a:t>
            </a:r>
            <a:r>
              <a:rPr lang="en-US" baseline="0" dirty="0"/>
              <a:t> </a:t>
            </a:r>
            <a:r>
              <a:rPr lang="en-US" baseline="0" dirty="0" err="1"/>
              <a:t>HangingTogether</a:t>
            </a:r>
            <a:r>
              <a:rPr lang="en-US" baseline="0" dirty="0"/>
              <a:t> blog post, </a:t>
            </a:r>
            <a:r>
              <a:rPr lang="en-US" sz="1200" i="1" u="sng" kern="1200" dirty="0">
                <a:solidFill>
                  <a:schemeClr val="tx1"/>
                </a:solidFill>
                <a:effectLst/>
                <a:latin typeface="+mn-lt"/>
                <a:ea typeface="+mn-ea"/>
                <a:cs typeface="+mn-cs"/>
                <a:hlinkClick r:id="rId3"/>
              </a:rPr>
              <a:t>An increasing role for libraries in research information management</a:t>
            </a:r>
            <a:r>
              <a:rPr lang="en-US" sz="1200" i="1" u="sng"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http://hangingtogether.org/?p=5794</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Roxanne Missingham (Australian</a:t>
            </a:r>
            <a:r>
              <a:rPr lang="en-US" sz="1200" kern="1200" baseline="0" dirty="0">
                <a:solidFill>
                  <a:schemeClr val="tx1"/>
                </a:solidFill>
                <a:effectLst/>
                <a:latin typeface="+mn-lt"/>
                <a:ea typeface="+mn-ea"/>
                <a:cs typeface="+mn-cs"/>
              </a:rPr>
              <a:t> National University) and Simon Huggard (La Trobe University) are serving on the Institutional requirements and activities working group.</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14</a:t>
            </a:fld>
            <a:endParaRPr lang="en-US"/>
          </a:p>
        </p:txBody>
      </p:sp>
    </p:spTree>
    <p:extLst>
      <p:ext uri="{BB962C8B-B14F-4D97-AF65-F5344CB8AC3E}">
        <p14:creationId xmlns:p14="http://schemas.microsoft.com/office/powerpoint/2010/main" val="3006999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the system-wide library is another strand of research activities. It looks at library</a:t>
            </a:r>
            <a:r>
              <a:rPr lang="en-US" baseline="0" dirty="0"/>
              <a:t> cooperation in </a:t>
            </a:r>
            <a:r>
              <a:rPr lang="en-US" dirty="0"/>
              <a:t>an increasingly complex network of information supply and demand. It</a:t>
            </a:r>
            <a:r>
              <a:rPr lang="en-US" baseline="0" dirty="0"/>
              <a:t> aims to help libraries to better understand sourcing and scaling choices of collaboration. </a:t>
            </a:r>
            <a:r>
              <a:rPr lang="en-US" dirty="0"/>
              <a:t>The</a:t>
            </a:r>
            <a:r>
              <a:rPr lang="en-US" baseline="0" dirty="0"/>
              <a:t> “</a:t>
            </a:r>
            <a:r>
              <a:rPr lang="en-US" dirty="0"/>
              <a:t>System-wide" refers to the scale of the collaboration: whether the system is </a:t>
            </a:r>
            <a:r>
              <a:rPr lang="en-US" dirty="0" err="1"/>
              <a:t>consortial</a:t>
            </a:r>
            <a:r>
              <a:rPr lang="en-US" dirty="0"/>
              <a:t>, regional,</a:t>
            </a:r>
            <a:r>
              <a:rPr lang="en-US" baseline="0" dirty="0"/>
              <a:t> </a:t>
            </a:r>
            <a:r>
              <a:rPr lang="en-US" dirty="0"/>
              <a:t>national</a:t>
            </a:r>
            <a:r>
              <a:rPr lang="en-US" baseline="0" dirty="0"/>
              <a:t> or global</a:t>
            </a:r>
            <a:r>
              <a:rPr lang="en-US" dirty="0"/>
              <a:t>. </a:t>
            </a:r>
          </a:p>
          <a:p>
            <a:endParaRPr lang="en-US" dirty="0"/>
          </a:p>
          <a:p>
            <a:r>
              <a:rPr lang="en-US" dirty="0"/>
              <a:t>Under this strand of activities, we look</a:t>
            </a:r>
            <a:r>
              <a:rPr lang="en-US" baseline="0" dirty="0"/>
              <a:t> </a:t>
            </a:r>
            <a:r>
              <a:rPr lang="en-US" dirty="0"/>
              <a:t>at library collection aggregates and their characteristics, to inform library shared</a:t>
            </a:r>
            <a:r>
              <a:rPr lang="en-US" baseline="0" dirty="0"/>
              <a:t> print policies</a:t>
            </a:r>
            <a:r>
              <a:rPr lang="en-US" dirty="0"/>
              <a:t>. Libraries are beginning to evolve arrangements that facilitate long-term shared management of the print literature as individual libraries begin to manage down their local capacity. </a:t>
            </a:r>
          </a:p>
          <a:p>
            <a:endParaRPr lang="en-US" dirty="0"/>
          </a:p>
          <a:p>
            <a:r>
              <a:rPr lang="en-US" dirty="0"/>
              <a:t>We are helping library consortia</a:t>
            </a:r>
            <a:r>
              <a:rPr lang="en-US" baseline="0" dirty="0"/>
              <a:t> and the OCLC Cooperative gain insight in the landscape of print collection aggregates. We </a:t>
            </a:r>
            <a:r>
              <a:rPr lang="en-US" dirty="0"/>
              <a:t>call this work, the “Collective</a:t>
            </a:r>
            <a:r>
              <a:rPr lang="en-US" baseline="0" dirty="0"/>
              <a:t> Collection Studies”.</a:t>
            </a:r>
          </a:p>
          <a:p>
            <a:endParaRPr lang="en-US" baseline="0" dirty="0"/>
          </a:p>
          <a:p>
            <a:r>
              <a:rPr lang="en-US" sz="1200" dirty="0"/>
              <a:t>Sharing data in WorldCat makes it possible to look at the aggregates of library collections (e.g. the aggregate</a:t>
            </a:r>
            <a:r>
              <a:rPr lang="en-US" sz="1200" baseline="0" dirty="0"/>
              <a:t> of the ARL-libraries in the US, of the RLUK libraries in the UK) </a:t>
            </a:r>
            <a:r>
              <a:rPr lang="en-US" sz="1200" dirty="0"/>
              <a:t>and to analyze their characteristics</a:t>
            </a:r>
            <a:r>
              <a:rPr lang="en-US" sz="1200" baseline="0" dirty="0"/>
              <a:t> and derive intelligence about the “collective collection” represented by the aggregate. We are doing several such studies to help libraries take a system-wide perspective and to enable them to take well-informed policy decisions.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We look at characteristics of collective collections at variety of scales: in comparison with other/smaller or larger groups</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We look at size, distinctiveness, distribution, material types,</a:t>
            </a:r>
            <a:r>
              <a:rPr lang="en-US" sz="1100" baseline="0" dirty="0"/>
              <a:t> languages, duplication rates, publication dates,</a:t>
            </a:r>
            <a:r>
              <a:rPr lang="en-US" sz="110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a:t>You can do more in the context of WC than you can in a local catalogue, a national union catalogue or a regional catalogue. </a:t>
            </a:r>
            <a:r>
              <a:rPr lang="en-US" sz="1100" kern="1200" dirty="0">
                <a:solidFill>
                  <a:schemeClr val="tx1"/>
                </a:solidFill>
                <a:effectLst/>
                <a:latin typeface="+mn-lt"/>
                <a:ea typeface="+mn-ea"/>
                <a:cs typeface="+mn-cs"/>
              </a:rPr>
              <a:t>The research studies provide broad insights into the nature of collective collections in different geographies and library segments.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baseline="0" dirty="0">
                <a:solidFill>
                  <a:schemeClr val="tx1"/>
                </a:solidFill>
                <a:effectLst/>
                <a:latin typeface="+mn-lt"/>
                <a:ea typeface="+mn-ea"/>
                <a:cs typeface="+mn-cs"/>
              </a:rPr>
              <a:t>We have also looked at the “Scope and Diffusion of National Presence in the Published Record”. Our 2014 report by colleague Brian Lavoie describes the size and scope of the New Zealand presence (works published in New Zealand, created by individuals born in New Zealand, or are about or set in New Zealand) and its diffusion around the world.</a:t>
            </a:r>
            <a:endParaRPr lang="nl-NL" baseline="0" dirty="0"/>
          </a:p>
          <a:p>
            <a:endParaRPr lang="nl-NL" dirty="0"/>
          </a:p>
          <a:p>
            <a:endParaRPr lang="en-US" baseline="0" dirty="0"/>
          </a:p>
          <a:p>
            <a:endParaRPr lang="nl-NL" dirty="0"/>
          </a:p>
          <a:p>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15</a:t>
            </a:fld>
            <a:endParaRPr lang="en-US"/>
          </a:p>
        </p:txBody>
      </p:sp>
    </p:spTree>
    <p:extLst>
      <p:ext uri="{BB962C8B-B14F-4D97-AF65-F5344CB8AC3E}">
        <p14:creationId xmlns:p14="http://schemas.microsoft.com/office/powerpoint/2010/main" val="538306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SHARES</a:t>
            </a:r>
            <a:r>
              <a:rPr lang="en-US" sz="1200" kern="1200" baseline="0" dirty="0">
                <a:solidFill>
                  <a:schemeClr val="tx1"/>
                </a:solidFill>
                <a:effectLst/>
                <a:latin typeface="+mn-lt"/>
                <a:ea typeface="+mn-ea"/>
                <a:cs typeface="+mn-cs"/>
              </a:rPr>
              <a:t> is the longest-running standing Partnership group, active for over 30 years, available only to institutions affiliated with the OCLC Research Library Partnership. Participants agree to no “blanket restrictions” but consider each request, including normally non-circulating materials.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SHARES Executive Group:</a:t>
            </a:r>
          </a:p>
          <a:p>
            <a:r>
              <a:rPr lang="en-US" sz="1200" kern="1200" dirty="0">
                <a:solidFill>
                  <a:schemeClr val="tx1"/>
                </a:solidFill>
                <a:effectLst/>
                <a:latin typeface="+mn-lt"/>
                <a:ea typeface="+mn-ea"/>
                <a:cs typeface="+mn-cs"/>
              </a:rPr>
              <a:t>Governing body of SHARES, the resource sharing consortium for OCLC Research Library partnership member institutions.  8 executives serve 2 years terms, with 4 rotating off each year.  Three of the seats are reserved for a law library, and museum library, and a non-US library.  Group nominates peers, and folks can self-nominate.  SHARES liaisons for each institution vote on nominees, with 4 “running” for 4 slots each year.  Liaisons have the option of writing in candidates.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SHARES Best Practices Working Group:</a:t>
            </a:r>
          </a:p>
          <a:p>
            <a:r>
              <a:rPr lang="en-US" sz="1200" kern="1200" dirty="0">
                <a:solidFill>
                  <a:schemeClr val="tx1"/>
                </a:solidFill>
                <a:effectLst/>
                <a:latin typeface="+mn-lt"/>
                <a:ea typeface="+mn-ea"/>
                <a:cs typeface="+mn-cs"/>
              </a:rPr>
              <a:t>Since 2014, working to develop a hierarchical set of collection sharing best practices, flowing down from the SHARES </a:t>
            </a:r>
            <a:r>
              <a:rPr lang="en-US" sz="1200" u="sng" kern="1200" dirty="0">
                <a:solidFill>
                  <a:schemeClr val="tx1"/>
                </a:solidFill>
                <a:effectLst/>
                <a:latin typeface="+mn-lt"/>
                <a:ea typeface="+mn-ea"/>
                <a:cs typeface="+mn-cs"/>
                <a:hlinkClick r:id="rId3"/>
              </a:rPr>
              <a:t>statement of purpose</a:t>
            </a:r>
            <a:r>
              <a:rPr lang="en-US" sz="1200" kern="1200" dirty="0">
                <a:solidFill>
                  <a:schemeClr val="tx1"/>
                </a:solidFill>
                <a:effectLst/>
                <a:latin typeface="+mn-lt"/>
                <a:ea typeface="+mn-ea"/>
                <a:cs typeface="+mn-cs"/>
              </a:rPr>
              <a:t>, with four columns representing:  1) abstract principles; 2) granular operational best practices; SHARES-specific best practices (such as “Lend any class of material you would be willing to borrow on behalf of your own patron”); to a red column filled with worst practices.  Size of the group has varied from 6-12 at various times, all from Partnership institutions.  </a:t>
            </a:r>
          </a:p>
          <a:p>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16</a:t>
            </a:fld>
            <a:endParaRPr lang="en-US"/>
          </a:p>
        </p:txBody>
      </p:sp>
    </p:spTree>
    <p:extLst>
      <p:ext uri="{BB962C8B-B14F-4D97-AF65-F5344CB8AC3E}">
        <p14:creationId xmlns:p14="http://schemas.microsoft.com/office/powerpoint/2010/main" val="1074987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704088" y="4526280"/>
            <a:ext cx="7333488" cy="204825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sym typeface="Calibri"/>
              </a:rPr>
              <a:t>Public reports will show high-level average costs</a:t>
            </a:r>
            <a:r>
              <a:rPr lang="en-US" baseline="0" dirty="0">
                <a:sym typeface="Calibri"/>
              </a:rPr>
              <a:t> but only those who </a:t>
            </a:r>
            <a:r>
              <a:rPr lang="en-US" i="1" baseline="0" dirty="0">
                <a:sym typeface="Calibri"/>
              </a:rPr>
              <a:t>contribute</a:t>
            </a:r>
            <a:r>
              <a:rPr lang="en-US" i="0" baseline="0" dirty="0">
                <a:sym typeface="Calibri"/>
              </a:rPr>
              <a:t> data can access the advanced, privileged reports showing detailed costs and “what-if” scenarios and do custom querying.</a:t>
            </a:r>
          </a:p>
          <a:p>
            <a:pPr marL="0" marR="0" lvl="0" indent="0" algn="l" rtl="0">
              <a:spcBef>
                <a:spcPts val="0"/>
              </a:spcBef>
              <a:buSzPct val="25000"/>
              <a:buNone/>
            </a:pPr>
            <a:endParaRPr lang="en-US" i="0" baseline="0" dirty="0">
              <a:sym typeface="Calibri"/>
            </a:endParaRPr>
          </a:p>
          <a:p>
            <a:pPr marL="0" marR="0" lvl="0" indent="0" algn="l" rtl="0">
              <a:spcBef>
                <a:spcPts val="0"/>
              </a:spcBef>
              <a:buSzPct val="25000"/>
              <a:buNone/>
            </a:pPr>
            <a:r>
              <a:rPr lang="en-US" i="0" baseline="0" dirty="0">
                <a:sym typeface="Calibri"/>
              </a:rPr>
              <a:t>Guiding principles:</a:t>
            </a:r>
          </a:p>
          <a:p>
            <a:pPr marL="171450" indent="-171450">
              <a:spcBef>
                <a:spcPts val="0"/>
              </a:spcBef>
              <a:buClr>
                <a:schemeClr val="dk2"/>
              </a:buClr>
              <a:buSzPct val="100000"/>
              <a:buFont typeface="Arial" panose="020B0604020202020204" pitchFamily="34" charset="0"/>
              <a:buChar char="•"/>
            </a:pPr>
            <a:r>
              <a:rPr lang="en-US" dirty="0">
                <a:solidFill>
                  <a:schemeClr val="dk2"/>
                </a:solidFill>
                <a:latin typeface="Arial" panose="020B0604020202020204" pitchFamily="34" charset="0"/>
                <a:ea typeface="Calibri"/>
                <a:cs typeface="Arial" panose="020B0604020202020204" pitchFamily="34" charset="0"/>
                <a:sym typeface="Calibri"/>
              </a:rPr>
              <a:t>Make data entry simple and easy</a:t>
            </a:r>
          </a:p>
          <a:p>
            <a:pPr marL="171450" indent="-171450">
              <a:spcBef>
                <a:spcPts val="480"/>
              </a:spcBef>
              <a:buClr>
                <a:schemeClr val="dk2"/>
              </a:buClr>
              <a:buSzPct val="100000"/>
              <a:buFont typeface="Arial" panose="020B0604020202020204" pitchFamily="34" charset="0"/>
              <a:buChar char="•"/>
            </a:pPr>
            <a:r>
              <a:rPr lang="en-US" dirty="0">
                <a:solidFill>
                  <a:schemeClr val="dk2"/>
                </a:solidFill>
                <a:latin typeface="Arial" panose="020B0604020202020204" pitchFamily="34" charset="0"/>
                <a:ea typeface="Calibri"/>
                <a:cs typeface="Arial" panose="020B0604020202020204" pitchFamily="34" charset="0"/>
                <a:sym typeface="Calibri"/>
              </a:rPr>
              <a:t>Minimize collection of confidential or sensitive data</a:t>
            </a:r>
          </a:p>
          <a:p>
            <a:pPr marL="171450" indent="-171450">
              <a:spcBef>
                <a:spcPts val="480"/>
              </a:spcBef>
              <a:buClr>
                <a:schemeClr val="dk2"/>
              </a:buClr>
              <a:buSzPct val="100000"/>
              <a:buFont typeface="Arial" panose="020B0604020202020204" pitchFamily="34" charset="0"/>
              <a:buChar char="•"/>
            </a:pPr>
            <a:r>
              <a:rPr lang="en-US" dirty="0">
                <a:solidFill>
                  <a:schemeClr val="dk2"/>
                </a:solidFill>
                <a:latin typeface="Arial" panose="020B0604020202020204" pitchFamily="34" charset="0"/>
                <a:ea typeface="Calibri"/>
                <a:cs typeface="Arial" panose="020B0604020202020204" pitchFamily="34" charset="0"/>
                <a:sym typeface="Calibri"/>
              </a:rPr>
              <a:t>Aggregate and anonymize data in reports</a:t>
            </a:r>
          </a:p>
          <a:p>
            <a:pPr marL="171450" indent="-171450">
              <a:spcBef>
                <a:spcPts val="480"/>
              </a:spcBef>
              <a:buClr>
                <a:schemeClr val="dk2"/>
              </a:buClr>
              <a:buSzPct val="100000"/>
              <a:buFont typeface="Arial" panose="020B0604020202020204" pitchFamily="34" charset="0"/>
              <a:buChar char="•"/>
            </a:pPr>
            <a:r>
              <a:rPr lang="en-US" dirty="0">
                <a:solidFill>
                  <a:schemeClr val="dk2"/>
                </a:solidFill>
                <a:latin typeface="Arial" panose="020B0604020202020204" pitchFamily="34" charset="0"/>
                <a:ea typeface="Calibri"/>
                <a:cs typeface="Arial" panose="020B0604020202020204" pitchFamily="34" charset="0"/>
                <a:sym typeface="Calibri"/>
              </a:rPr>
              <a:t>Use existing functionality where possible</a:t>
            </a:r>
          </a:p>
          <a:p>
            <a:pPr marL="171450" indent="-171450">
              <a:spcBef>
                <a:spcPts val="480"/>
              </a:spcBef>
              <a:buClr>
                <a:schemeClr val="dk2"/>
              </a:buClr>
              <a:buSzPct val="100000"/>
              <a:buFont typeface="Arial" panose="020B0604020202020204" pitchFamily="34" charset="0"/>
              <a:buChar char="•"/>
            </a:pPr>
            <a:r>
              <a:rPr lang="en-US" dirty="0">
                <a:solidFill>
                  <a:schemeClr val="dk2"/>
                </a:solidFill>
                <a:latin typeface="Arial" panose="020B0604020202020204" pitchFamily="34" charset="0"/>
                <a:ea typeface="Calibri"/>
                <a:cs typeface="Arial" panose="020B0604020202020204" pitchFamily="34" charset="0"/>
                <a:sym typeface="Calibri"/>
              </a:rPr>
              <a:t>Aim to produce actionable intelligence, not satisfy curiosity</a:t>
            </a:r>
          </a:p>
          <a:p>
            <a:pPr marL="0" marR="0" lvl="0" indent="0" algn="l" rtl="0">
              <a:spcBef>
                <a:spcPts val="0"/>
              </a:spcBef>
              <a:buSzPct val="25000"/>
              <a:buNone/>
            </a:pPr>
            <a:endParaRPr lang="en-US" dirty="0">
              <a:sym typeface="Calibri"/>
            </a:endParaRPr>
          </a:p>
        </p:txBody>
      </p:sp>
      <p:sp>
        <p:nvSpPr>
          <p:cNvPr id="137" name="Shape 1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0932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704088" y="4526280"/>
            <a:ext cx="7333488" cy="2048256"/>
          </a:xfrm>
          <a:prstGeom prst="rect">
            <a:avLst/>
          </a:prstGeom>
          <a:noFill/>
          <a:ln>
            <a:noFill/>
          </a:ln>
        </p:spPr>
        <p:txBody>
          <a:bodyPr lIns="91425" tIns="45700" rIns="91425" bIns="45700" anchor="t" anchorCtr="0">
            <a:noAutofit/>
          </a:bodyPr>
          <a:lstStyle/>
          <a:p>
            <a:r>
              <a:rPr lang="en-US" sz="1200" kern="1200" dirty="0">
                <a:solidFill>
                  <a:schemeClr val="tx1"/>
                </a:solidFill>
                <a:effectLst/>
                <a:latin typeface="+mn-lt"/>
                <a:ea typeface="+mn-ea"/>
                <a:cs typeface="+mn-cs"/>
              </a:rPr>
              <a:t>ILL Cost Calculator Working Group:</a:t>
            </a:r>
          </a:p>
          <a:p>
            <a:r>
              <a:rPr lang="en-US" sz="1200" kern="1200" dirty="0">
                <a:solidFill>
                  <a:schemeClr val="tx1"/>
                </a:solidFill>
                <a:effectLst/>
                <a:latin typeface="+mn-lt"/>
                <a:ea typeface="+mn-ea"/>
                <a:cs typeface="+mn-cs"/>
              </a:rPr>
              <a:t>Three staff members from Partner institutions have worked with fellow Program Officer Dennis</a:t>
            </a:r>
            <a:r>
              <a:rPr lang="en-US" sz="1200" kern="1200" baseline="0" dirty="0">
                <a:solidFill>
                  <a:schemeClr val="tx1"/>
                </a:solidFill>
                <a:effectLst/>
                <a:latin typeface="+mn-lt"/>
                <a:ea typeface="+mn-ea"/>
                <a:cs typeface="+mn-cs"/>
              </a:rPr>
              <a:t> Massie </a:t>
            </a:r>
            <a:r>
              <a:rPr lang="en-US" sz="1200" kern="1200" dirty="0">
                <a:solidFill>
                  <a:schemeClr val="tx1"/>
                </a:solidFill>
                <a:effectLst/>
                <a:latin typeface="+mn-lt"/>
                <a:ea typeface="+mn-ea"/>
                <a:cs typeface="+mn-cs"/>
              </a:rPr>
              <a:t>since 2011 to design a tool that, when completed, will function as a real-time ILL cost study.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ILL Cost Calculator Beta Testers:</a:t>
            </a:r>
          </a:p>
          <a:p>
            <a:r>
              <a:rPr lang="en-US" sz="1200" kern="1200" dirty="0">
                <a:solidFill>
                  <a:schemeClr val="tx1"/>
                </a:solidFill>
                <a:effectLst/>
                <a:latin typeface="+mn-lt"/>
                <a:ea typeface="+mn-ea"/>
                <a:cs typeface="+mn-cs"/>
              </a:rPr>
              <a:t>Group of eleven collection-sharing experts who since 2015 have been beta testing the registration, data-gathering, and data submission functions of the ILL Cost Calculator, with significant input on overall design questions and on what the reports will contain and look like.  We expect this beta phase to end by June 2017, with a fully-functional tool open for early adopters. Eventually will be available to everyone.</a:t>
            </a:r>
          </a:p>
          <a:p>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Margarita Moreno</a:t>
            </a:r>
            <a:r>
              <a:rPr lang="en-US" sz="1200" kern="1200" baseline="0" dirty="0">
                <a:solidFill>
                  <a:schemeClr val="tx1"/>
                </a:solidFill>
                <a:effectLst/>
                <a:latin typeface="+mn-lt"/>
                <a:ea typeface="+mn-ea"/>
                <a:cs typeface="+mn-cs"/>
              </a:rPr>
              <a:t> of the National Library of Australia has been serving on both groups.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0" marR="0" lvl="0" indent="0" algn="l" rtl="0">
              <a:spcBef>
                <a:spcPts val="0"/>
              </a:spcBef>
              <a:buSzPct val="25000"/>
              <a:buNone/>
            </a:pPr>
            <a:endParaRPr lang="en-US" dirty="0">
              <a:sym typeface="Calibri"/>
            </a:endParaRPr>
          </a:p>
        </p:txBody>
      </p:sp>
      <p:sp>
        <p:nvSpPr>
          <p:cNvPr id="137" name="Shape 1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18</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3793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Much of the work of our research</a:t>
            </a:r>
            <a:r>
              <a:rPr lang="en-US" baseline="0" dirty="0"/>
              <a:t> scientists have been in </a:t>
            </a:r>
            <a:r>
              <a:rPr lang="en-US" sz="1200" baseline="0" dirty="0"/>
              <a:t>transform and expose the bibliographic data on the web as Linked Data).  My colleague Jean </a:t>
            </a:r>
            <a:r>
              <a:rPr lang="en-US" sz="1200" baseline="0" dirty="0" err="1"/>
              <a:t>Godby</a:t>
            </a:r>
            <a:r>
              <a:rPr lang="en-US" sz="1200" baseline="0" dirty="0"/>
              <a:t> and I have made presentations on moving from a MARC to linked data environment, and wrote an article in the December/January 2017 issue of the </a:t>
            </a:r>
            <a:r>
              <a:rPr lang="en-US" sz="1200" i="1" baseline="0" dirty="0"/>
              <a:t>ASIS&amp;T  Bulletin</a:t>
            </a:r>
            <a:r>
              <a:rPr lang="en-US" sz="1200" i="0" baseline="0" dirty="0"/>
              <a:t> on “From Records to Things.”</a:t>
            </a:r>
            <a:r>
              <a:rPr lang="en-US" sz="1200" baseline="0" dirty="0"/>
              <a:t> Our work includes data modeling to highlight relationships among entities in MARC records (such as translations) and visualizing the bibliographic data – we’re working with the University of Amsterdam (an OCLC Research Library Partner) now for visualizing works and translations in philosophy for a June 2017 workshop on “Visualizing Digital Humanities” with data extracted from WorldCat and marked up as linked data.</a:t>
            </a:r>
            <a:endParaRPr lang="en-US" sz="1200" dirty="0"/>
          </a:p>
          <a:p>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19</a:t>
            </a:fld>
            <a:endParaRPr lang="en-US"/>
          </a:p>
        </p:txBody>
      </p:sp>
    </p:spTree>
    <p:extLst>
      <p:ext uri="{BB962C8B-B14F-4D97-AF65-F5344CB8AC3E}">
        <p14:creationId xmlns:p14="http://schemas.microsoft.com/office/powerpoint/2010/main" val="2658838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Linked</a:t>
            </a:r>
            <a:r>
              <a:rPr lang="en-US" baseline="0" dirty="0"/>
              <a:t> data in particular has been a hot topic among the OCLC Research Library Partners Metadata Managers Focus Group. Indeed, they were the ones who first suggested we do a landscape survey of all linked data implementations (the results of the 2015 survey published in </a:t>
            </a:r>
            <a:r>
              <a:rPr lang="en-US" i="1" baseline="0" dirty="0"/>
              <a:t>D-Lib Magazine). </a:t>
            </a:r>
            <a:r>
              <a:rPr lang="en-US" i="0" baseline="0" dirty="0"/>
              <a:t>The Focus Group has had several discussions about linked data topics – what it means for metadata services, identifiers,  impact on authority workflows, for example.</a:t>
            </a:r>
            <a:endParaRPr lang="en-US" i="1" dirty="0"/>
          </a:p>
        </p:txBody>
      </p:sp>
      <p:sp>
        <p:nvSpPr>
          <p:cNvPr id="4" name="Slide Number Placeholder 3"/>
          <p:cNvSpPr>
            <a:spLocks noGrp="1"/>
          </p:cNvSpPr>
          <p:nvPr>
            <p:ph type="sldNum" sz="quarter" idx="10"/>
          </p:nvPr>
        </p:nvSpPr>
        <p:spPr/>
        <p:txBody>
          <a:bodyPr/>
          <a:lstStyle/>
          <a:p>
            <a:fld id="{5D5958B2-8CFD-7C43-B1A8-5462CA51E0EE}" type="slidenum">
              <a:rPr lang="en-US" smtClean="0"/>
              <a:t>20</a:t>
            </a:fld>
            <a:endParaRPr lang="en-US"/>
          </a:p>
        </p:txBody>
      </p:sp>
    </p:spTree>
    <p:extLst>
      <p:ext uri="{BB962C8B-B14F-4D97-AF65-F5344CB8AC3E}">
        <p14:creationId xmlns:p14="http://schemas.microsoft.com/office/powerpoint/2010/main" val="807572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Researcher</a:t>
            </a:r>
            <a:r>
              <a:rPr lang="en-US" i="0" baseline="0" dirty="0"/>
              <a:t> and organizational identifiers work mentioned earlier were the direct result of the Focus Group’s discussions on those topics. They also shared their issues regarding metadata for archiving websites, which served as background for the Web Archiving Metadata Working Group.  We hold face-to-face meetings in conjunction with the American Libraries Association but then hold WebEx discussions with focus group members who can’t attend the face-to-face meetings – one session on each topic is scheduled to be time-zone friendly for Australia and New Zealand. These WebEx sessions are also recorded. All discussions are then summarized in </a:t>
            </a:r>
            <a:r>
              <a:rPr lang="en-US" i="0" baseline="0" dirty="0" err="1"/>
              <a:t>HangingTogether</a:t>
            </a:r>
            <a:r>
              <a:rPr lang="en-US" i="0" baseline="0" dirty="0"/>
              <a:t> blog posts. </a:t>
            </a:r>
          </a:p>
          <a:p>
            <a:endParaRPr lang="en-US" i="0" baseline="0" dirty="0"/>
          </a:p>
          <a:p>
            <a:r>
              <a:rPr lang="en-US" i="0" baseline="0" dirty="0"/>
              <a:t>The focus group’s discussions on local identifiers and authority workflows led to an IMLS (Institute of Museum and Library Services) grant headed by Cornell, in cooperation with OCLC, Library of Congress, Program for Cooperative Cataloging, ORCID, Coalition for Networked Information, SNAC (Social Networks and Archival  Context Cooperative), University of California, Davis’ BIBFLOW, Stanford and Harvard to hold a national forum last year on “Shareable Authorities” to guide future work in the community.</a:t>
            </a:r>
          </a:p>
          <a:p>
            <a:endParaRPr lang="en-US" i="0" baseline="0" dirty="0"/>
          </a:p>
          <a:p>
            <a:r>
              <a:rPr lang="en-US" i="0" baseline="0" dirty="0"/>
              <a:t>We’ll be holding WebEx discussions in March- April on the following topics we discussed in our January face-to-face meeting &lt;click&gt;</a:t>
            </a:r>
          </a:p>
          <a:p>
            <a:endParaRPr lang="en-US" i="0" baseline="0" dirty="0"/>
          </a:p>
          <a:p>
            <a:r>
              <a:rPr lang="en-US" i="0" baseline="0" dirty="0"/>
              <a:t> Last year’s topics:</a:t>
            </a:r>
          </a:p>
          <a:p>
            <a:pPr marL="171450" indent="-171450">
              <a:buFont typeface="Arial" panose="020B0604020202020204" pitchFamily="34" charset="0"/>
              <a:buChar char="•"/>
            </a:pPr>
            <a:r>
              <a:rPr lang="en-US" i="0" baseline="0" dirty="0"/>
              <a:t>Faceted vocabularies</a:t>
            </a:r>
          </a:p>
          <a:p>
            <a:pPr marL="171450" indent="-171450">
              <a:buFont typeface="Arial" panose="020B0604020202020204" pitchFamily="34" charset="0"/>
              <a:buChar char="•"/>
            </a:pPr>
            <a:r>
              <a:rPr lang="en-US" i="0" baseline="0" dirty="0"/>
              <a:t>Sharing digital collections workflows</a:t>
            </a:r>
          </a:p>
          <a:p>
            <a:pPr marL="171450" indent="-171450">
              <a:buFont typeface="Arial" panose="020B0604020202020204" pitchFamily="34" charset="0"/>
              <a:buChar char="•"/>
            </a:pPr>
            <a:r>
              <a:rPr lang="en-US" i="0" baseline="0" dirty="0"/>
              <a:t>Metadata reconciliation</a:t>
            </a:r>
          </a:p>
          <a:p>
            <a:pPr marL="171450" indent="-171450">
              <a:buFont typeface="Arial" panose="020B0604020202020204" pitchFamily="34" charset="0"/>
              <a:buChar char="•"/>
            </a:pPr>
            <a:r>
              <a:rPr lang="en-US" i="0" baseline="0" dirty="0"/>
              <a:t>Metadata for research data management</a:t>
            </a:r>
          </a:p>
          <a:p>
            <a:pPr marL="171450" indent="-171450">
              <a:buFont typeface="Arial" panose="020B0604020202020204" pitchFamily="34" charset="0"/>
              <a:buChar char="•"/>
            </a:pPr>
            <a:r>
              <a:rPr lang="en-US" i="0" baseline="0" dirty="0"/>
              <a:t>Metadata for archived websites</a:t>
            </a:r>
          </a:p>
          <a:p>
            <a:pPr marL="171450" indent="-171450">
              <a:buFont typeface="Arial" panose="020B0604020202020204" pitchFamily="34" charset="0"/>
              <a:buChar char="•"/>
            </a:pPr>
            <a:r>
              <a:rPr lang="en-US" i="0" baseline="0" dirty="0"/>
              <a:t>Impact of identifiers on authority workflows</a:t>
            </a:r>
          </a:p>
          <a:p>
            <a:pPr marL="171450" indent="-171450">
              <a:buFont typeface="Arial" panose="020B0604020202020204" pitchFamily="34" charset="0"/>
              <a:buChar char="•"/>
            </a:pPr>
            <a:endParaRPr lang="en-US" i="0" baseline="0" dirty="0"/>
          </a:p>
          <a:p>
            <a:pPr marL="0" indent="0">
              <a:buFont typeface="Arial" panose="020B0604020202020204" pitchFamily="34" charset="0"/>
              <a:buNone/>
            </a:pPr>
            <a:r>
              <a:rPr lang="en-US" i="0" baseline="0" dirty="0"/>
              <a:t>Six Partners in Australia and New Zealand are currently represented on the Focus Group:</a:t>
            </a:r>
          </a:p>
          <a:p>
            <a:pPr marL="0" indent="0">
              <a:buFont typeface="Arial" panose="020B0604020202020204" pitchFamily="34" charset="0"/>
              <a:buNone/>
            </a:pPr>
            <a:r>
              <a:rPr lang="en-US" i="0" baseline="0" dirty="0"/>
              <a:t>Roxanne Missingham, Australian National University</a:t>
            </a:r>
          </a:p>
          <a:p>
            <a:pPr marL="0" indent="0">
              <a:buFont typeface="Arial" panose="020B0604020202020204" pitchFamily="34" charset="0"/>
              <a:buNone/>
            </a:pPr>
            <a:r>
              <a:rPr lang="en-US" i="0" baseline="0" dirty="0"/>
              <a:t>Laura </a:t>
            </a:r>
            <a:r>
              <a:rPr lang="en-US" i="0" baseline="0" dirty="0" err="1"/>
              <a:t>Iseman</a:t>
            </a:r>
            <a:r>
              <a:rPr lang="en-US" i="0" baseline="0" dirty="0"/>
              <a:t>, La Trobe University</a:t>
            </a:r>
          </a:p>
          <a:p>
            <a:pPr marL="0" indent="0">
              <a:buFont typeface="Arial" panose="020B0604020202020204" pitchFamily="34" charset="0"/>
              <a:buNone/>
            </a:pPr>
            <a:r>
              <a:rPr lang="en-US" i="0" baseline="0" dirty="0"/>
              <a:t>Catherine Argues, National Library of Australia</a:t>
            </a:r>
          </a:p>
          <a:p>
            <a:pPr marL="0" indent="0">
              <a:buFont typeface="Arial" panose="020B0604020202020204" pitchFamily="34" charset="0"/>
              <a:buNone/>
            </a:pPr>
            <a:r>
              <a:rPr lang="en-US" i="0" dirty="0"/>
              <a:t>Ksenija Obradovic, U. Auckland</a:t>
            </a:r>
          </a:p>
          <a:p>
            <a:pPr marL="0" indent="0">
              <a:buFont typeface="Arial" panose="020B0604020202020204" pitchFamily="34" charset="0"/>
              <a:buNone/>
            </a:pPr>
            <a:r>
              <a:rPr lang="en-US" i="0" dirty="0"/>
              <a:t>Helen Morgan, Heather Todd, and Fei Yu, U. Queensland</a:t>
            </a:r>
          </a:p>
          <a:p>
            <a:pPr marL="0" indent="0">
              <a:buFont typeface="Arial" panose="020B0604020202020204" pitchFamily="34" charset="0"/>
              <a:buNone/>
            </a:pPr>
            <a:r>
              <a:rPr lang="en-US" i="0" dirty="0"/>
              <a:t>Jennifer </a:t>
            </a:r>
            <a:r>
              <a:rPr lang="en-US" i="0" dirty="0" err="1"/>
              <a:t>Langenstrass</a:t>
            </a:r>
            <a:r>
              <a:rPr lang="en-US" i="0" dirty="0"/>
              <a:t>, U. Sydney</a:t>
            </a:r>
          </a:p>
          <a:p>
            <a:pPr marL="0" indent="0">
              <a:buFont typeface="Arial" panose="020B0604020202020204" pitchFamily="34" charset="0"/>
              <a:buNone/>
            </a:pPr>
            <a:endParaRPr lang="en-US" i="0" dirty="0"/>
          </a:p>
        </p:txBody>
      </p:sp>
      <p:sp>
        <p:nvSpPr>
          <p:cNvPr id="4" name="Slide Number Placeholder 3"/>
          <p:cNvSpPr>
            <a:spLocks noGrp="1"/>
          </p:cNvSpPr>
          <p:nvPr>
            <p:ph type="sldNum" sz="quarter" idx="10"/>
          </p:nvPr>
        </p:nvSpPr>
        <p:spPr/>
        <p:txBody>
          <a:bodyPr/>
          <a:lstStyle/>
          <a:p>
            <a:fld id="{5D5958B2-8CFD-7C43-B1A8-5462CA51E0EE}" type="slidenum">
              <a:rPr lang="en-US" smtClean="0"/>
              <a:t>21</a:t>
            </a:fld>
            <a:endParaRPr lang="en-US"/>
          </a:p>
        </p:txBody>
      </p:sp>
    </p:spTree>
    <p:extLst>
      <p:ext uri="{BB962C8B-B14F-4D97-AF65-F5344CB8AC3E}">
        <p14:creationId xmlns:p14="http://schemas.microsoft.com/office/powerpoint/2010/main" val="892612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38201BDF-7029-4C37-8139-4C7E27381A77}" type="slidenum">
              <a:rPr lang="nl-NL" smtClean="0"/>
              <a:t>3</a:t>
            </a:fld>
            <a:endParaRPr lang="nl-NL"/>
          </a:p>
        </p:txBody>
      </p:sp>
    </p:spTree>
    <p:extLst>
      <p:ext uri="{BB962C8B-B14F-4D97-AF65-F5344CB8AC3E}">
        <p14:creationId xmlns:p14="http://schemas.microsoft.com/office/powerpoint/2010/main" val="4087673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This area</a:t>
            </a:r>
            <a:r>
              <a:rPr lang="nl-NL" baseline="0" dirty="0"/>
              <a:t> </a:t>
            </a:r>
            <a:r>
              <a:rPr lang="nl-NL" dirty="0"/>
              <a:t>should actually be listed as the first area, because the</a:t>
            </a:r>
            <a:r>
              <a:rPr lang="nl-NL" baseline="0" dirty="0"/>
              <a:t> users and non-users are the ones who help us understand the reason why library services are successful or unsuccessful.</a:t>
            </a:r>
          </a:p>
          <a:p>
            <a:r>
              <a:rPr lang="en-US" dirty="0"/>
              <a:t>This is where all research should start.</a:t>
            </a:r>
          </a:p>
          <a:p>
            <a:r>
              <a:rPr lang="en-US" dirty="0"/>
              <a:t>We consolidated our user behavior research findings</a:t>
            </a:r>
            <a:r>
              <a:rPr lang="en-US" baseline="0" dirty="0"/>
              <a:t> </a:t>
            </a:r>
            <a:r>
              <a:rPr lang="en-US" dirty="0"/>
              <a:t>in the compilation, “The Library in the Life of the User: Engaging with People Where They Live and Learn”.</a:t>
            </a:r>
          </a:p>
          <a:p>
            <a:pPr marL="0" indent="0" fontAlgn="base">
              <a:buNone/>
            </a:pPr>
            <a:r>
              <a:rPr lang="en-US" dirty="0"/>
              <a:t>This report is useful to library and information professionals as they think about new ways to provide user-centered library services and to conduct research that will inform practice in ways to engage and build relationships with users and potential users. </a:t>
            </a:r>
            <a:r>
              <a:rPr lang="en-US" sz="1200" i="1" dirty="0"/>
              <a:t>“The context and situation of the information</a:t>
            </a:r>
            <a:r>
              <a:rPr lang="en-US" sz="1200" i="1" baseline="0" dirty="0"/>
              <a:t> </a:t>
            </a:r>
            <a:r>
              <a:rPr lang="en-US" sz="1200" i="1" dirty="0"/>
              <a:t> need often dictates how people behave and  engage with technology.”</a:t>
            </a:r>
          </a:p>
          <a:p>
            <a:pPr marL="0" indent="0" fontAlgn="base">
              <a:buNone/>
            </a:pPr>
            <a:endParaRPr lang="en-US" sz="1200" i="1" dirty="0"/>
          </a:p>
          <a:p>
            <a:pPr eaLnBrk="1" hangingPunct="1">
              <a:spcBef>
                <a:spcPct val="0"/>
              </a:spcBef>
            </a:pPr>
            <a:r>
              <a:rPr lang="en-US" altLang="nl-NL" b="0" dirty="0"/>
              <a:t>Our User </a:t>
            </a:r>
            <a:r>
              <a:rPr lang="en-US" altLang="nl-NL" b="0" dirty="0" err="1"/>
              <a:t>behaviour</a:t>
            </a:r>
            <a:r>
              <a:rPr lang="en-US" altLang="nl-NL" b="0" dirty="0"/>
              <a:t> studies are more than “just conducting a survey” and different from user satisfaction studies around a specific library product or service.</a:t>
            </a:r>
          </a:p>
          <a:p>
            <a:pPr eaLnBrk="1" hangingPunct="1">
              <a:spcBef>
                <a:spcPct val="0"/>
              </a:spcBef>
            </a:pPr>
            <a:r>
              <a:rPr lang="en-US" altLang="nl-NL" b="0" dirty="0"/>
              <a:t>Our studies are longitudinal and follow users over longer</a:t>
            </a:r>
            <a:r>
              <a:rPr lang="en-US" altLang="nl-NL" b="0" baseline="0" dirty="0"/>
              <a:t> periods-of-time, to detect behavioral patterns and shifts in the patterns. We use social science methods and techniques like semi-structured interviews, focus-group interviews to collect qualitative data and we use anthropological observational skills and methods to follow users in the spaces where they collect, use and share information.</a:t>
            </a:r>
          </a:p>
          <a:p>
            <a:pPr eaLnBrk="1" hangingPunct="1">
              <a:spcBef>
                <a:spcPct val="0"/>
              </a:spcBef>
            </a:pPr>
            <a:endParaRPr lang="en-US" altLang="nl-NL" b="0" baseline="0" dirty="0"/>
          </a:p>
          <a:p>
            <a:pPr marL="0" marR="0" lvl="0" indent="0" algn="l" defTabSz="457200" rtl="0" eaLnBrk="1" fontAlgn="auto" latinLnBrk="0" hangingPunct="1">
              <a:lnSpc>
                <a:spcPct val="100000"/>
              </a:lnSpc>
              <a:spcBef>
                <a:spcPct val="0"/>
              </a:spcBef>
              <a:spcAft>
                <a:spcPts val="0"/>
              </a:spcAft>
              <a:buClrTx/>
              <a:buSzTx/>
              <a:buFontTx/>
              <a:buNone/>
              <a:tabLst/>
              <a:defRPr/>
            </a:pPr>
            <a:r>
              <a:rPr lang="nl-NL" altLang="nl-NL" baseline="0" dirty="0"/>
              <a:t>Our </a:t>
            </a:r>
            <a:r>
              <a:rPr lang="nl-NL" altLang="nl-NL" dirty="0"/>
              <a:t>research shows that by taking a broader perspective, we can collectively, as libraries, start to better understand the behaviour of readers and how to re-position our serices in the global Web-ecosystem. </a:t>
            </a:r>
          </a:p>
          <a:p>
            <a:pPr eaLnBrk="1" hangingPunct="1">
              <a:spcBef>
                <a:spcPct val="0"/>
              </a:spcBef>
            </a:pPr>
            <a:endParaRPr lang="en-US" altLang="nl-NL" b="0" dirty="0"/>
          </a:p>
          <a:p>
            <a:pPr marL="0" indent="0" fontAlgn="base">
              <a:buNone/>
            </a:pPr>
            <a:endParaRPr lang="en-US" sz="1200" i="1" dirty="0"/>
          </a:p>
          <a:p>
            <a:pPr marL="0" indent="0">
              <a:buNone/>
            </a:pPr>
            <a:endParaRPr lang="nl-NL" b="1" dirty="0"/>
          </a:p>
          <a:p>
            <a:endParaRPr lang="nl-NL" dirty="0"/>
          </a:p>
          <a:p>
            <a:endParaRPr lang="en-US" i="1" dirty="0"/>
          </a:p>
        </p:txBody>
      </p:sp>
      <p:sp>
        <p:nvSpPr>
          <p:cNvPr id="4" name="Slide Number Placeholder 3"/>
          <p:cNvSpPr>
            <a:spLocks noGrp="1"/>
          </p:cNvSpPr>
          <p:nvPr>
            <p:ph type="sldNum" sz="quarter" idx="10"/>
          </p:nvPr>
        </p:nvSpPr>
        <p:spPr/>
        <p:txBody>
          <a:bodyPr/>
          <a:lstStyle/>
          <a:p>
            <a:fld id="{5D5958B2-8CFD-7C43-B1A8-5462CA51E0EE}" type="slidenum">
              <a:rPr lang="en-US" smtClean="0"/>
              <a:t>22</a:t>
            </a:fld>
            <a:endParaRPr lang="en-US"/>
          </a:p>
        </p:txBody>
      </p:sp>
    </p:spTree>
    <p:extLst>
      <p:ext uri="{BB962C8B-B14F-4D97-AF65-F5344CB8AC3E}">
        <p14:creationId xmlns:p14="http://schemas.microsoft.com/office/powerpoint/2010/main" val="1548764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nl-NL" dirty="0"/>
              <a:t>The </a:t>
            </a:r>
            <a:r>
              <a:rPr lang="en-US" altLang="nl-NL" b="1" dirty="0"/>
              <a:t>Digital Visitors &amp; Residents research</a:t>
            </a:r>
            <a:r>
              <a:rPr lang="en-US" altLang="nl-NL" dirty="0"/>
              <a:t>, which looks at individuals and how they engage with technology, is an example of how</a:t>
            </a:r>
            <a:r>
              <a:rPr lang="en-US" altLang="nl-NL" baseline="0" dirty="0"/>
              <a:t> we develop user research methods and make them applicable for practical library purposes.</a:t>
            </a:r>
            <a:endParaRPr lang="en-US" altLang="nl-NL" dirty="0"/>
          </a:p>
          <a:p>
            <a:pPr eaLnBrk="1" hangingPunct="1">
              <a:spcBef>
                <a:spcPct val="0"/>
              </a:spcBef>
            </a:pPr>
            <a:r>
              <a:rPr lang="en-US" altLang="nl-NL" dirty="0"/>
              <a:t>We are enabling others to replicate such methods and thereby allow</a:t>
            </a:r>
            <a:r>
              <a:rPr lang="en-US" altLang="nl-NL" baseline="0" dirty="0"/>
              <a:t> </a:t>
            </a:r>
            <a:r>
              <a:rPr lang="en-US" altLang="nl-NL" dirty="0"/>
              <a:t>to compare results from multiple countries. </a:t>
            </a:r>
          </a:p>
          <a:p>
            <a:pPr eaLnBrk="1" hangingPunct="1">
              <a:spcBef>
                <a:spcPct val="0"/>
              </a:spcBef>
            </a:pPr>
            <a:r>
              <a:rPr lang="en-US" altLang="nl-NL" dirty="0"/>
              <a:t>We have</a:t>
            </a:r>
            <a:r>
              <a:rPr lang="en-US" altLang="nl-NL" baseline="0" dirty="0"/>
              <a:t> trained</a:t>
            </a:r>
            <a:r>
              <a:rPr lang="en-US" altLang="nl-NL" dirty="0"/>
              <a:t> researchers and librarians in Europe to replicate our data collection methods.</a:t>
            </a:r>
            <a:r>
              <a:rPr lang="en-US" altLang="nl-NL" baseline="0" dirty="0"/>
              <a:t> Together with the libraries, we </a:t>
            </a:r>
            <a:r>
              <a:rPr lang="en-US" altLang="nl-NL" baseline="0" dirty="0" err="1"/>
              <a:t>analyse</a:t>
            </a:r>
            <a:r>
              <a:rPr lang="en-US" altLang="nl-NL" baseline="0" dirty="0"/>
              <a:t> the results, which help them </a:t>
            </a:r>
            <a:r>
              <a:rPr lang="en-US" altLang="nl-NL" dirty="0"/>
              <a:t>assess their services</a:t>
            </a:r>
            <a:r>
              <a:rPr lang="en-US" altLang="nl-NL" baseline="0" dirty="0"/>
              <a:t> and determine which changes are necessary. We even developed an application for this information gathering.</a:t>
            </a:r>
            <a:endParaRPr lang="en-US" altLang="nl-NL" dirty="0"/>
          </a:p>
          <a:p>
            <a:endParaRPr lang="nl-NL" dirty="0"/>
          </a:p>
        </p:txBody>
      </p:sp>
      <p:sp>
        <p:nvSpPr>
          <p:cNvPr id="4" name="Slide Number Placeholder 3"/>
          <p:cNvSpPr>
            <a:spLocks noGrp="1"/>
          </p:cNvSpPr>
          <p:nvPr>
            <p:ph type="sldNum" sz="quarter" idx="10"/>
          </p:nvPr>
        </p:nvSpPr>
        <p:spPr/>
        <p:txBody>
          <a:bodyPr/>
          <a:lstStyle/>
          <a:p>
            <a:fld id="{38201BDF-7029-4C37-8139-4C7E27381A77}" type="slidenum">
              <a:rPr lang="nl-NL" smtClean="0"/>
              <a:t>23</a:t>
            </a:fld>
            <a:endParaRPr lang="nl-NL"/>
          </a:p>
        </p:txBody>
      </p:sp>
    </p:spTree>
    <p:extLst>
      <p:ext uri="{BB962C8B-B14F-4D97-AF65-F5344CB8AC3E}">
        <p14:creationId xmlns:p14="http://schemas.microsoft.com/office/powerpoint/2010/main" val="2631617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As noted earlier, students make heavy usage of Wikipedia</a:t>
            </a:r>
            <a:r>
              <a:rPr lang="nl-NL" baseline="0" dirty="0"/>
              <a:t> – even if they search a topic on Google, it leads them to Wikipedia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and they copy and paste references into their own paper. </a:t>
            </a:r>
            <a:r>
              <a:rPr lang="en-US" baseline="0" dirty="0" err="1"/>
              <a:t>Wikpedia</a:t>
            </a:r>
            <a:r>
              <a:rPr lang="en-US" baseline="0" dirty="0"/>
              <a:t> is the sixth most popular website globally.  (The National Library of Australia ranks 14,152 globally; the British Library 14,759.)</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In June 2016, OCLC won the Knight News Challenge to deliver a national training program in the US for US public librarians to build up their Wikipedia skills and amplify the role of libraries as information literacy leaders in their communities. The Wikimedia Foundation also provided funding for a </a:t>
            </a:r>
            <a:r>
              <a:rPr lang="en-US" baseline="0" dirty="0" err="1"/>
              <a:t>Wikipedian</a:t>
            </a:r>
            <a:r>
              <a:rPr lang="en-US" baseline="0" dirty="0"/>
              <a:t> in Residence (we’re interviewing now) who will develop learning objectives and a curriculum, forge connections with </a:t>
            </a:r>
            <a:r>
              <a:rPr lang="en-US" baseline="0" dirty="0" err="1"/>
              <a:t>Wikipedians</a:t>
            </a:r>
            <a:r>
              <a:rPr lang="en-US" baseline="0" dirty="0"/>
              <a:t> and provide guidance to librarians. A key element of the project is to make library resources more visible to </a:t>
            </a:r>
            <a:r>
              <a:rPr lang="en-US" baseline="0" dirty="0" err="1"/>
              <a:t>Wikipedians</a:t>
            </a:r>
            <a:r>
              <a:rPr lang="en-US" baseline="0" dirty="0"/>
              <a:t> .</a:t>
            </a:r>
          </a:p>
          <a:p>
            <a:endParaRPr lang="nl-NL" dirty="0"/>
          </a:p>
        </p:txBody>
      </p:sp>
      <p:sp>
        <p:nvSpPr>
          <p:cNvPr id="4" name="Slide Number Placeholder 3"/>
          <p:cNvSpPr>
            <a:spLocks noGrp="1"/>
          </p:cNvSpPr>
          <p:nvPr>
            <p:ph type="sldNum" sz="quarter" idx="10"/>
          </p:nvPr>
        </p:nvSpPr>
        <p:spPr/>
        <p:txBody>
          <a:bodyPr/>
          <a:lstStyle/>
          <a:p>
            <a:fld id="{38201BDF-7029-4C37-8139-4C7E27381A77}" type="slidenum">
              <a:rPr lang="nl-NL" smtClean="0"/>
              <a:t>24</a:t>
            </a:fld>
            <a:endParaRPr lang="nl-NL"/>
          </a:p>
        </p:txBody>
      </p:sp>
    </p:spTree>
    <p:extLst>
      <p:ext uri="{BB962C8B-B14F-4D97-AF65-F5344CB8AC3E}">
        <p14:creationId xmlns:p14="http://schemas.microsoft.com/office/powerpoint/2010/main" val="1715585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Although the project is targeted</a:t>
            </a:r>
            <a:r>
              <a:rPr lang="nl-NL" baseline="0" dirty="0"/>
              <a:t> to public libraries in the United Stattes, its deliverables could be adapted by academic libraries elsewhere.</a:t>
            </a:r>
            <a:endParaRPr lang="nl-NL" dirty="0"/>
          </a:p>
        </p:txBody>
      </p:sp>
      <p:sp>
        <p:nvSpPr>
          <p:cNvPr id="4" name="Slide Number Placeholder 3"/>
          <p:cNvSpPr>
            <a:spLocks noGrp="1"/>
          </p:cNvSpPr>
          <p:nvPr>
            <p:ph type="sldNum" sz="quarter" idx="10"/>
          </p:nvPr>
        </p:nvSpPr>
        <p:spPr/>
        <p:txBody>
          <a:bodyPr/>
          <a:lstStyle/>
          <a:p>
            <a:fld id="{38201BDF-7029-4C37-8139-4C7E27381A77}" type="slidenum">
              <a:rPr lang="nl-NL" smtClean="0"/>
              <a:t>25</a:t>
            </a:fld>
            <a:endParaRPr lang="nl-NL"/>
          </a:p>
        </p:txBody>
      </p:sp>
    </p:spTree>
    <p:extLst>
      <p:ext uri="{BB962C8B-B14F-4D97-AF65-F5344CB8AC3E}">
        <p14:creationId xmlns:p14="http://schemas.microsoft.com/office/powerpoint/2010/main" val="2119686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26</a:t>
            </a:fld>
            <a:endParaRPr lang="en-US"/>
          </a:p>
        </p:txBody>
      </p:sp>
    </p:spTree>
    <p:extLst>
      <p:ext uri="{BB962C8B-B14F-4D97-AF65-F5344CB8AC3E}">
        <p14:creationId xmlns:p14="http://schemas.microsoft.com/office/powerpoint/2010/main" val="26826206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29</a:t>
            </a:fld>
            <a:endParaRPr lang="en-US"/>
          </a:p>
        </p:txBody>
      </p:sp>
    </p:spTree>
    <p:extLst>
      <p:ext uri="{BB962C8B-B14F-4D97-AF65-F5344CB8AC3E}">
        <p14:creationId xmlns:p14="http://schemas.microsoft.com/office/powerpoint/2010/main" val="1955437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of OCLC Headquarters</a:t>
            </a:r>
            <a:r>
              <a:rPr lang="en-US" baseline="0" dirty="0"/>
              <a:t> in Dublin, Ohio.</a:t>
            </a:r>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30</a:t>
            </a:fld>
            <a:endParaRPr lang="en-US"/>
          </a:p>
        </p:txBody>
      </p:sp>
    </p:spTree>
    <p:extLst>
      <p:ext uri="{BB962C8B-B14F-4D97-AF65-F5344CB8AC3E}">
        <p14:creationId xmlns:p14="http://schemas.microsoft.com/office/powerpoint/2010/main" val="1973308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the 160 or so institutions affiliated with the OCLC Research Library Partnership, one-third are</a:t>
            </a:r>
            <a:r>
              <a:rPr lang="en-US" baseline="0" dirty="0"/>
              <a:t> located outside the United States.</a:t>
            </a:r>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4</a:t>
            </a:fld>
            <a:endParaRPr lang="en-US"/>
          </a:p>
        </p:txBody>
      </p:sp>
    </p:spTree>
    <p:extLst>
      <p:ext uri="{BB962C8B-B14F-4D97-AF65-F5344CB8AC3E}">
        <p14:creationId xmlns:p14="http://schemas.microsoft.com/office/powerpoint/2010/main" val="2627325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OCLC Research Library Partnership is part of the “Membership and Research” division at OCLC. I am focusing today on the work program officers do in collaboration with working groups drawn from the OCLC Research Library Partnership.</a:t>
            </a:r>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6</a:t>
            </a:fld>
            <a:endParaRPr lang="en-US"/>
          </a:p>
        </p:txBody>
      </p:sp>
    </p:spTree>
    <p:extLst>
      <p:ext uri="{BB962C8B-B14F-4D97-AF65-F5344CB8AC3E}">
        <p14:creationId xmlns:p14="http://schemas.microsoft.com/office/powerpoint/2010/main" val="1279796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We’ve categorized</a:t>
            </a:r>
            <a:r>
              <a:rPr lang="en-US" baseline="0" dirty="0"/>
              <a:t> all our activities under these five themes:</a:t>
            </a:r>
            <a:endParaRPr lang="nl-NL" dirty="0"/>
          </a:p>
          <a:p>
            <a:pPr marL="228600" indent="-228600">
              <a:buAutoNum type="arabicParenR"/>
            </a:pPr>
            <a:r>
              <a:rPr lang="nl-NL" b="1" dirty="0"/>
              <a:t>Research collections and support</a:t>
            </a:r>
            <a:r>
              <a:rPr lang="nl-NL" dirty="0"/>
              <a:t>: </a:t>
            </a:r>
            <a:r>
              <a:rPr lang="en-US" dirty="0"/>
              <a:t>under</a:t>
            </a:r>
            <a:r>
              <a:rPr lang="en-US" baseline="0" dirty="0"/>
              <a:t> this theme, o</a:t>
            </a:r>
            <a:r>
              <a:rPr lang="en-US" dirty="0"/>
              <a:t>ur work informs current thinking about research collections and the emerging services that libraries are offering to support contemporary modes of scholarship.</a:t>
            </a:r>
            <a:r>
              <a:rPr lang="en-US" baseline="0" dirty="0"/>
              <a:t> W</a:t>
            </a:r>
            <a:r>
              <a:rPr lang="en-US" dirty="0"/>
              <a:t>ith regards to </a:t>
            </a:r>
            <a:r>
              <a:rPr lang="en-US" baseline="0" dirty="0"/>
              <a:t>r</a:t>
            </a:r>
            <a:r>
              <a:rPr lang="en-US" dirty="0"/>
              <a:t>esearch</a:t>
            </a:r>
            <a:r>
              <a:rPr lang="en-US" baseline="0" dirty="0"/>
              <a:t> collections the focus is on a) </a:t>
            </a:r>
            <a:r>
              <a:rPr lang="en-US" dirty="0"/>
              <a:t>institutional research assets and outputs, b) digitized special collections as raw materials of scholarship, and c)</a:t>
            </a:r>
            <a:r>
              <a:rPr lang="en-US" baseline="0" dirty="0"/>
              <a:t> archival, including born-digital, collections. </a:t>
            </a:r>
          </a:p>
          <a:p>
            <a:pPr marL="228600" indent="-228600">
              <a:buAutoNum type="arabicParenR"/>
            </a:pPr>
            <a:endParaRPr lang="en-US" baseline="0" dirty="0"/>
          </a:p>
          <a:p>
            <a:r>
              <a:rPr lang="en-US" baseline="0" dirty="0"/>
              <a:t>2) </a:t>
            </a:r>
            <a:r>
              <a:rPr lang="en-US" b="1" baseline="0" dirty="0"/>
              <a:t>Understanding the system-wide library</a:t>
            </a:r>
            <a:r>
              <a:rPr lang="en-US" baseline="0" dirty="0"/>
              <a:t>: this theme looks at library networks and cooperative networks with other stakeholders, with a focus on resource sharing. The research aims to improve our understanding of the factors that guide institutions in their sourcing and scaling choices as they seek maximum impact and efficient provision of library collections and services. Inter-library loan networks is an obvious example.</a:t>
            </a:r>
          </a:p>
          <a:p>
            <a:endParaRPr lang="en-US" baseline="0" dirty="0"/>
          </a:p>
          <a:p>
            <a:r>
              <a:rPr lang="en-US" baseline="0" dirty="0"/>
              <a:t>3) </a:t>
            </a:r>
            <a:r>
              <a:rPr lang="en-US" b="1" baseline="0" dirty="0"/>
              <a:t>Data Science</a:t>
            </a:r>
            <a:r>
              <a:rPr lang="en-US" baseline="0" dirty="0"/>
              <a:t>: this theme is devising new ways a) to transform traditional library data into data that integrates better into the Web through linked data and b) to mine bibliographic records and extract new meaning and insights, and enrich the data.</a:t>
            </a:r>
          </a:p>
          <a:p>
            <a:endParaRPr lang="en-US" baseline="0" dirty="0"/>
          </a:p>
          <a:p>
            <a:r>
              <a:rPr lang="en-US" baseline="0" dirty="0"/>
              <a:t>4) </a:t>
            </a:r>
            <a:r>
              <a:rPr lang="en-US" b="1" baseline="0" dirty="0"/>
              <a:t>User Studies</a:t>
            </a:r>
            <a:r>
              <a:rPr lang="en-US" baseline="0" dirty="0"/>
              <a:t>: this theme looks at </a:t>
            </a:r>
            <a:r>
              <a:rPr lang="en-US" dirty="0"/>
              <a:t>the ways in which individuals engage with technology; how they seek, access, contribute, and use information; and how and why they demonstrate these behaviors and do what they do. We're  collaborating with librarians to ensure that the design of future library services puts the user in the </a:t>
            </a:r>
            <a:r>
              <a:rPr lang="en-US" dirty="0" err="1"/>
              <a:t>centre</a:t>
            </a:r>
            <a:r>
              <a:rPr lang="en-US" dirty="0"/>
              <a:t>.</a:t>
            </a:r>
          </a:p>
          <a:p>
            <a:endParaRPr lang="en-US" dirty="0"/>
          </a:p>
          <a:p>
            <a:r>
              <a:rPr lang="en-US" dirty="0"/>
              <a:t>5) </a:t>
            </a:r>
            <a:r>
              <a:rPr lang="en-US" b="1" dirty="0"/>
              <a:t>Scaling Learning: </a:t>
            </a:r>
            <a:r>
              <a:rPr lang="en-US" b="0" dirty="0"/>
              <a:t>The </a:t>
            </a:r>
            <a:r>
              <a:rPr lang="en-US" b="0" dirty="0" err="1"/>
              <a:t>WebJunction</a:t>
            </a:r>
            <a:r>
              <a:rPr lang="en-US" b="0" dirty="0"/>
              <a:t> platform</a:t>
            </a:r>
            <a:r>
              <a:rPr lang="en-US" b="0" baseline="0" dirty="0"/>
              <a:t> delivers learning at scale. Over its 15 years, it has delivered on-line training programs, self-directed study, peer-to-peer knowledge and facilitated communities of practice. It currently  delivers learning experiences to over 45,000 participants each year.</a:t>
            </a:r>
            <a:endParaRPr lang="en-US" dirty="0"/>
          </a:p>
          <a:p>
            <a:endParaRPr lang="en-US" dirty="0"/>
          </a:p>
          <a:p>
            <a:r>
              <a:rPr lang="en-US" dirty="0"/>
              <a:t>The following slides highlight</a:t>
            </a:r>
            <a:r>
              <a:rPr lang="en-US" baseline="0" dirty="0"/>
              <a:t> some activities </a:t>
            </a:r>
            <a:r>
              <a:rPr lang="en-US" dirty="0"/>
              <a:t>under each of the 5</a:t>
            </a:r>
            <a:r>
              <a:rPr lang="en-US" baseline="0" dirty="0"/>
              <a:t> </a:t>
            </a:r>
            <a:r>
              <a:rPr lang="en-US" dirty="0"/>
              <a:t>themes, with a focus on those involving OCLC Research Library Partners. There are too many activities to be exhaustive in this brief presentation.</a:t>
            </a:r>
          </a:p>
        </p:txBody>
      </p:sp>
      <p:sp>
        <p:nvSpPr>
          <p:cNvPr id="4" name="Slide Number Placeholder 3"/>
          <p:cNvSpPr>
            <a:spLocks noGrp="1"/>
          </p:cNvSpPr>
          <p:nvPr>
            <p:ph type="sldNum" sz="quarter" idx="10"/>
          </p:nvPr>
        </p:nvSpPr>
        <p:spPr/>
        <p:txBody>
          <a:bodyPr/>
          <a:lstStyle/>
          <a:p>
            <a:fld id="{5D5958B2-8CFD-7C43-B1A8-5462CA51E0EE}" type="slidenum">
              <a:rPr lang="en-US" smtClean="0"/>
              <a:t>7</a:t>
            </a:fld>
            <a:endParaRPr lang="en-US"/>
          </a:p>
        </p:txBody>
      </p:sp>
    </p:spTree>
    <p:extLst>
      <p:ext uri="{BB962C8B-B14F-4D97-AF65-F5344CB8AC3E}">
        <p14:creationId xmlns:p14="http://schemas.microsoft.com/office/powerpoint/2010/main" val="166382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is about research collections, in particular the unique and special collections</a:t>
            </a:r>
            <a:r>
              <a:rPr lang="en-US" sz="1200" b="0" i="0" kern="1200" baseline="0" dirty="0">
                <a:solidFill>
                  <a:schemeClr val="tx1"/>
                </a:solidFill>
                <a:effectLst/>
                <a:latin typeface="+mn-lt"/>
                <a:ea typeface="+mn-ea"/>
                <a:cs typeface="+mn-cs"/>
              </a:rPr>
              <a:t> (rare books, archival materials, local cultural heritage collections, etc.).</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 looks at new</a:t>
            </a:r>
            <a:r>
              <a:rPr lang="en-US" sz="1200" b="0" i="0" kern="1200" baseline="0" dirty="0">
                <a:solidFill>
                  <a:schemeClr val="tx1"/>
                </a:solidFill>
                <a:effectLst/>
                <a:latin typeface="+mn-lt"/>
                <a:ea typeface="+mn-ea"/>
                <a:cs typeface="+mn-cs"/>
              </a:rPr>
              <a:t> ways to valorize paper-based collections, through improved access and through digitization.</a:t>
            </a:r>
          </a:p>
          <a:p>
            <a:r>
              <a:rPr lang="en-US" sz="1200" b="0" i="0" kern="1200" baseline="0" dirty="0">
                <a:solidFill>
                  <a:schemeClr val="tx1"/>
                </a:solidFill>
                <a:effectLst/>
                <a:latin typeface="+mn-lt"/>
                <a:ea typeface="+mn-ea"/>
                <a:cs typeface="+mn-cs"/>
              </a:rPr>
              <a:t>It also looks at born-digital collections, which require handling-skills and practices similar to those of traditional archival materials (record-keeping process, authenticity, etc.).</a:t>
            </a:r>
          </a:p>
          <a:p>
            <a:r>
              <a:rPr lang="en-US" sz="1200" b="0" i="0" kern="1200" dirty="0">
                <a:solidFill>
                  <a:schemeClr val="tx1"/>
                </a:solidFill>
                <a:effectLst/>
                <a:latin typeface="+mn-lt"/>
                <a:ea typeface="+mn-ea"/>
                <a:cs typeface="+mn-cs"/>
              </a:rPr>
              <a:t>You can read</a:t>
            </a:r>
            <a:r>
              <a:rPr lang="en-US" sz="1200" b="0" i="0" kern="1200" baseline="0" dirty="0">
                <a:solidFill>
                  <a:schemeClr val="tx1"/>
                </a:solidFill>
                <a:effectLst/>
                <a:latin typeface="+mn-lt"/>
                <a:ea typeface="+mn-ea"/>
                <a:cs typeface="+mn-cs"/>
              </a:rPr>
              <a:t> about o</a:t>
            </a:r>
            <a:r>
              <a:rPr lang="en-US" sz="1200" b="0" i="0" kern="1200" dirty="0">
                <a:solidFill>
                  <a:schemeClr val="tx1"/>
                </a:solidFill>
                <a:effectLst/>
                <a:latin typeface="+mn-lt"/>
                <a:ea typeface="+mn-ea"/>
                <a:cs typeface="+mn-cs"/>
              </a:rPr>
              <a:t>ur</a:t>
            </a:r>
            <a:r>
              <a:rPr lang="en-US" sz="1200" b="0" i="0" kern="1200" baseline="0" dirty="0">
                <a:solidFill>
                  <a:schemeClr val="tx1"/>
                </a:solidFill>
                <a:effectLst/>
                <a:latin typeface="+mn-lt"/>
                <a:ea typeface="+mn-ea"/>
                <a:cs typeface="+mn-cs"/>
              </a:rPr>
              <a:t> research work in this area in the Report: Making Archival and Special Collections More Accessible.</a:t>
            </a:r>
          </a:p>
          <a:p>
            <a:r>
              <a:rPr lang="en-US" sz="1200" b="0" i="0" kern="1200" dirty="0">
                <a:solidFill>
                  <a:schemeClr val="tx1"/>
                </a:solidFill>
                <a:effectLst/>
                <a:latin typeface="+mn-lt"/>
                <a:ea typeface="+mn-ea"/>
                <a:cs typeface="+mn-cs"/>
              </a:rPr>
              <a:t>The Report is a consolidation of 7 years of work and provides conclusions and recommendations,</a:t>
            </a:r>
            <a:r>
              <a:rPr lang="en-US" sz="1200" b="0" i="0" kern="1200" baseline="0" dirty="0">
                <a:solidFill>
                  <a:schemeClr val="tx1"/>
                </a:solidFill>
                <a:effectLst/>
                <a:latin typeface="+mn-lt"/>
                <a:ea typeface="+mn-ea"/>
                <a:cs typeface="+mn-cs"/>
              </a:rPr>
              <a:t> and represents the output of multiple Partner working groups listed here.</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dirty="0"/>
              <a:t>From Tiers</a:t>
            </a:r>
            <a:r>
              <a:rPr lang="en-US" baseline="0" dirty="0"/>
              <a:t> for fears highlights: </a:t>
            </a:r>
          </a:p>
          <a:p>
            <a:pPr fontAlgn="base"/>
            <a:r>
              <a:rPr lang="en-US" sz="1200" b="1" i="0" kern="1200" dirty="0">
                <a:solidFill>
                  <a:schemeClr val="tx1"/>
                </a:solidFill>
                <a:effectLst/>
                <a:latin typeface="+mn-lt"/>
                <a:ea typeface="+mn-ea"/>
                <a:cs typeface="+mn-cs"/>
              </a:rPr>
              <a:t>Key findings:</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Lending physical items from special collections is now more common than not, at least within consortia.</a:t>
            </a:r>
          </a:p>
          <a:p>
            <a:pPr fontAlgn="base"/>
            <a:r>
              <a:rPr lang="en-US" sz="1200" b="0" i="0" kern="1200" dirty="0">
                <a:solidFill>
                  <a:schemeClr val="tx1"/>
                </a:solidFill>
                <a:effectLst/>
                <a:latin typeface="+mn-lt"/>
                <a:ea typeface="+mn-ea"/>
                <a:cs typeface="+mn-cs"/>
              </a:rPr>
              <a:t>A sense of good will exists in the ILL community toward institutions that are willing lend special collections.  </a:t>
            </a:r>
          </a:p>
          <a:p>
            <a:pPr fontAlgn="base"/>
            <a:r>
              <a:rPr lang="en-US" sz="1200" b="0" i="0" kern="1200" dirty="0">
                <a:solidFill>
                  <a:schemeClr val="tx1"/>
                </a:solidFill>
                <a:effectLst/>
                <a:latin typeface="+mn-lt"/>
                <a:ea typeface="+mn-ea"/>
                <a:cs typeface="+mn-cs"/>
              </a:rPr>
              <a:t>Sometimes only the loan of physical items from special collections can satisfy a request.</a:t>
            </a:r>
          </a:p>
          <a:p>
            <a:pPr fontAlgn="base"/>
            <a:r>
              <a:rPr lang="en-US" sz="1200" b="0" i="0" kern="1200" dirty="0">
                <a:solidFill>
                  <a:schemeClr val="tx1"/>
                </a:solidFill>
                <a:effectLst/>
                <a:latin typeface="+mn-lt"/>
                <a:ea typeface="+mn-ea"/>
                <a:cs typeface="+mn-cs"/>
              </a:rPr>
              <a:t>The rareness and condition of an item significantly impacts the lending decision.</a:t>
            </a:r>
          </a:p>
          <a:p>
            <a:pPr fontAlgn="base"/>
            <a:r>
              <a:rPr lang="en-US" sz="1200" b="0" i="0" kern="1200" dirty="0">
                <a:solidFill>
                  <a:schemeClr val="tx1"/>
                </a:solidFill>
                <a:effectLst/>
                <a:latin typeface="+mn-lt"/>
                <a:ea typeface="+mn-ea"/>
                <a:cs typeface="+mn-cs"/>
              </a:rPr>
              <a:t>Risk is the most common reason for not sharing returnable special collections.</a:t>
            </a:r>
          </a:p>
          <a:p>
            <a:pPr fontAlgn="base"/>
            <a:r>
              <a:rPr lang="en-US" sz="1200" b="0" i="0" kern="1200" dirty="0">
                <a:solidFill>
                  <a:schemeClr val="tx1"/>
                </a:solidFill>
                <a:effectLst/>
                <a:latin typeface="+mn-lt"/>
                <a:ea typeface="+mn-ea"/>
                <a:cs typeface="+mn-cs"/>
              </a:rPr>
              <a:t>The dominant factor in determining the level of lending effort and overhead is attitude toward risk.</a:t>
            </a:r>
          </a:p>
          <a:p>
            <a:pPr fontAlgn="base"/>
            <a:r>
              <a:rPr lang="en-US" sz="1200" b="0" i="0" kern="1200" dirty="0">
                <a:solidFill>
                  <a:schemeClr val="tx1"/>
                </a:solidFill>
                <a:effectLst/>
                <a:latin typeface="+mn-lt"/>
                <a:ea typeface="+mn-ea"/>
                <a:cs typeface="+mn-cs"/>
              </a:rPr>
              <a:t>A tiered approach to streamlining workflows associated with lending special collections can be invoked based on the material, the request and the risk tolerance of curators and administrators.</a:t>
            </a:r>
          </a:p>
          <a:p>
            <a:pPr fontAlgn="base"/>
            <a:r>
              <a:rPr lang="en-US" sz="1200" b="0" i="0" kern="1200" dirty="0">
                <a:solidFill>
                  <a:schemeClr val="tx1"/>
                </a:solidFill>
                <a:effectLst/>
                <a:latin typeface="+mn-lt"/>
                <a:ea typeface="+mn-ea"/>
                <a:cs typeface="+mn-cs"/>
              </a:rPr>
              <a:t>Trust must exist not only between borrowing and lending institutions but also between ILL and Special Collections.</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8</a:t>
            </a:fld>
            <a:endParaRPr lang="en-US"/>
          </a:p>
        </p:txBody>
      </p:sp>
    </p:spTree>
    <p:extLst>
      <p:ext uri="{BB962C8B-B14F-4D97-AF65-F5344CB8AC3E}">
        <p14:creationId xmlns:p14="http://schemas.microsoft.com/office/powerpoint/2010/main" val="2167312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of these reports were published</a:t>
            </a:r>
            <a:r>
              <a:rPr lang="en-US" baseline="0" dirty="0"/>
              <a:t> last year. The Funding report includes in its appendix the situation in Australia and New Zealand.</a:t>
            </a:r>
          </a:p>
          <a:p>
            <a:endParaRPr lang="en-US" baseline="0" dirty="0"/>
          </a:p>
          <a:p>
            <a:r>
              <a:rPr lang="en-US" baseline="0" dirty="0"/>
              <a:t>Highlights from Building Blocks: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Public funding agencies increasingly are requiring that research grant recipients make their data publicly accessible, which exposes valuable university assets.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The library is well situated to manage activities such as outreach, data deposit, metadata creation, and preservation; some university libraries are directed to do so, while others proactively offer their services.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Libraries that are beginning to design a program need foundational guidance in areas such as needs assessment, outreach and training for researchers and library staff, preparation of data management plans, and legal issues.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Libraries that have an active program in place need more detailed guidance, which comprises Part 2 of </a:t>
            </a:r>
            <a:r>
              <a:rPr lang="en-US" sz="1200" b="0" i="1" kern="1200" dirty="0">
                <a:solidFill>
                  <a:schemeClr val="tx1"/>
                </a:solidFill>
                <a:effectLst/>
                <a:latin typeface="+mn-lt"/>
                <a:ea typeface="+mn-ea"/>
                <a:cs typeface="+mn-cs"/>
              </a:rPr>
              <a:t>Building Blocks</a:t>
            </a:r>
            <a:r>
              <a:rPr lang="en-US" sz="1200" b="0" i="0" kern="1200" dirty="0">
                <a:solidFill>
                  <a:schemeClr val="tx1"/>
                </a:solidFill>
                <a:effectLst/>
                <a:latin typeface="+mn-lt"/>
                <a:ea typeface="+mn-ea"/>
                <a:cs typeface="+mn-cs"/>
              </a:rPr>
              <a:t>.</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The published literature in this area is already extensive, and </a:t>
            </a:r>
            <a:r>
              <a:rPr lang="en-US" sz="1200" b="0" i="1" kern="1200" dirty="0">
                <a:solidFill>
                  <a:schemeClr val="tx1"/>
                </a:solidFill>
                <a:effectLst/>
                <a:latin typeface="+mn-lt"/>
                <a:ea typeface="+mn-ea"/>
                <a:cs typeface="+mn-cs"/>
              </a:rPr>
              <a:t>Building Blocks</a:t>
            </a:r>
            <a:r>
              <a:rPr lang="en-US" sz="1200" b="0" i="0" kern="1200" dirty="0">
                <a:solidFill>
                  <a:schemeClr val="tx1"/>
                </a:solidFill>
                <a:effectLst/>
                <a:latin typeface="+mn-lt"/>
                <a:ea typeface="+mn-ea"/>
                <a:cs typeface="+mn-cs"/>
              </a:rPr>
              <a:t> includes more than 100 citations to material addressing all aspects of data management planning.</a:t>
            </a:r>
          </a:p>
          <a:p>
            <a:pPr marL="171450" indent="-171450" fontAlgn="base">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fontAlgn="base">
              <a:buFont typeface="Arial" panose="020B0604020202020204" pitchFamily="34" charset="0"/>
              <a:buNone/>
            </a:pPr>
            <a:r>
              <a:rPr lang="en-US" sz="1200" b="0" i="0" kern="1200" dirty="0">
                <a:solidFill>
                  <a:schemeClr val="tx1"/>
                </a:solidFill>
                <a:effectLst/>
                <a:latin typeface="+mn-lt"/>
                <a:ea typeface="+mn-ea"/>
                <a:cs typeface="+mn-cs"/>
              </a:rPr>
              <a:t>This work also benefitted from three Partner working groups.  Leo </a:t>
            </a:r>
            <a:r>
              <a:rPr lang="en-US" sz="1200" b="0" i="0" kern="1200" dirty="0" err="1">
                <a:solidFill>
                  <a:schemeClr val="tx1"/>
                </a:solidFill>
                <a:effectLst/>
                <a:latin typeface="+mn-lt"/>
                <a:ea typeface="+mn-ea"/>
                <a:cs typeface="+mn-cs"/>
              </a:rPr>
              <a:t>Konstantelos</a:t>
            </a:r>
            <a:r>
              <a:rPr lang="en-US" sz="1200" b="0" i="0" kern="1200" dirty="0">
                <a:solidFill>
                  <a:schemeClr val="tx1"/>
                </a:solidFill>
                <a:effectLst/>
                <a:latin typeface="+mn-lt"/>
                <a:ea typeface="+mn-ea"/>
                <a:cs typeface="+mn-cs"/>
              </a:rPr>
              <a:t> (U. Melbourne) and Fei Yu (U. Queensland) served</a:t>
            </a:r>
            <a:r>
              <a:rPr lang="en-US" sz="1200" b="0" i="0" kern="1200" baseline="0" dirty="0">
                <a:solidFill>
                  <a:schemeClr val="tx1"/>
                </a:solidFill>
                <a:effectLst/>
                <a:latin typeface="+mn-lt"/>
                <a:ea typeface="+mn-ea"/>
                <a:cs typeface="+mn-cs"/>
              </a:rPr>
              <a:t> on the Funding Working Group and  Anna </a:t>
            </a:r>
            <a:r>
              <a:rPr lang="en-US" sz="1200" b="0" i="0" kern="1200" baseline="0" dirty="0" err="1">
                <a:solidFill>
                  <a:schemeClr val="tx1"/>
                </a:solidFill>
                <a:effectLst/>
                <a:latin typeface="+mn-lt"/>
                <a:ea typeface="+mn-ea"/>
                <a:cs typeface="+mn-cs"/>
              </a:rPr>
              <a:t>Shadbolt</a:t>
            </a:r>
            <a:r>
              <a:rPr lang="en-US" sz="1200" b="0" i="0" kern="1200" baseline="0" dirty="0">
                <a:solidFill>
                  <a:schemeClr val="tx1"/>
                </a:solidFill>
                <a:effectLst/>
                <a:latin typeface="+mn-lt"/>
                <a:ea typeface="+mn-ea"/>
                <a:cs typeface="+mn-cs"/>
              </a:rPr>
              <a:t> (U. Melbourne) served on the Data Curation Policy Working Group,  resulting in the 2013 preceding report, </a:t>
            </a:r>
            <a:r>
              <a:rPr lang="en-US" sz="1200" b="0" i="1" kern="1200" baseline="0" dirty="0">
                <a:solidFill>
                  <a:schemeClr val="tx1"/>
                </a:solidFill>
                <a:effectLst/>
                <a:latin typeface="+mn-lt"/>
                <a:ea typeface="+mn-ea"/>
                <a:cs typeface="+mn-cs"/>
              </a:rPr>
              <a:t>Starting the Conversation: University-Wide Research Data Management, </a:t>
            </a:r>
            <a:r>
              <a:rPr lang="en-US" sz="1200" b="0" i="0" kern="1200" baseline="0" dirty="0">
                <a:solidFill>
                  <a:schemeClr val="tx1"/>
                </a:solidFill>
                <a:effectLst/>
                <a:latin typeface="+mn-lt"/>
                <a:ea typeface="+mn-ea"/>
                <a:cs typeface="+mn-cs"/>
              </a:rPr>
              <a:t>which identified campus stakeholders and topics for libraries to raise about the advantages of  a campus-wide policy.</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9</a:t>
            </a:fld>
            <a:endParaRPr lang="en-US"/>
          </a:p>
        </p:txBody>
      </p:sp>
    </p:spTree>
    <p:extLst>
      <p:ext uri="{BB962C8B-B14F-4D97-AF65-F5344CB8AC3E}">
        <p14:creationId xmlns:p14="http://schemas.microsoft.com/office/powerpoint/2010/main" val="4114501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r>
              <a:rPr lang="en-US" sz="1200" b="0" i="0" u="none" strike="noStrike" cap="none" dirty="0">
                <a:solidFill>
                  <a:schemeClr val="dk1"/>
                </a:solidFill>
                <a:latin typeface="Arial"/>
                <a:ea typeface="Arial"/>
                <a:cs typeface="Arial"/>
                <a:sym typeface="Arial"/>
              </a:rPr>
              <a:t>“Web archiving operates at the frontier of capturing and preserving our cultural and historical record.” – British Library web archive blog, 2016-09-14</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2015 survey of members of the OCLC Research Library Partnership revealed the lack of descriptive metadata guidelines as the biggest challenge related to website archiving among this cohort. The second most-cited challenge is to learn about the needs of users who seek to use website content in their work.</a:t>
            </a:r>
          </a:p>
          <a:p>
            <a:pPr marL="0" marR="0" lvl="0" indent="0" algn="l" rtl="0">
              <a:spcBef>
                <a:spcPts val="0"/>
              </a:spcBef>
              <a:spcAft>
                <a:spcPts val="0"/>
              </a:spcAft>
              <a:buClr>
                <a:schemeClr val="dk1"/>
              </a:buClr>
              <a:buSzPct val="25000"/>
              <a:buFont typeface="Calibri"/>
              <a:buNone/>
            </a:pPr>
            <a:endParaRPr lang="en-US" sz="1200" b="0" i="0" kern="1200" dirty="0">
              <a:solidFill>
                <a:schemeClr val="tx1"/>
              </a:solidFill>
              <a:effectLst/>
              <a:latin typeface="+mn-lt"/>
              <a:ea typeface="+mn-ea"/>
              <a:cs typeface="+mn-cs"/>
            </a:endParaRPr>
          </a:p>
          <a:p>
            <a:pPr marL="0" marR="0" lvl="0" indent="0" algn="l" rtl="0">
              <a:spcBef>
                <a:spcPts val="0"/>
              </a:spcBef>
              <a:spcAft>
                <a:spcPts val="0"/>
              </a:spcAft>
              <a:buClr>
                <a:schemeClr val="dk1"/>
              </a:buClr>
              <a:buSzPct val="25000"/>
              <a:buFont typeface="Calibri"/>
              <a:buNone/>
            </a:pPr>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Working Group conducted two literature reviews:</a:t>
            </a:r>
            <a:r>
              <a:rPr lang="en-US" dirty="0"/>
              <a:t> identified and gathered about 33 (user needs) and 23 (metadata) </a:t>
            </a:r>
            <a:r>
              <a:rPr lang="en-US" sz="1200" b="0" i="0" u="none" strike="noStrike" cap="none" dirty="0">
                <a:solidFill>
                  <a:schemeClr val="dk1"/>
                </a:solidFill>
                <a:latin typeface="+mn-lt"/>
                <a:ea typeface="Calibri"/>
                <a:cs typeface="Calibri"/>
                <a:sym typeface="Calibri"/>
              </a:rPr>
              <a:t>articles, reports, blog posts, conference presentations, and social media exchanges  that were related to user needs and/or metad</a:t>
            </a:r>
            <a:r>
              <a:rPr lang="en-US" dirty="0"/>
              <a:t>ata issues </a:t>
            </a:r>
            <a:r>
              <a:rPr lang="en-US" sz="1200" b="0" i="0" u="none" strike="noStrike" cap="none" dirty="0">
                <a:solidFill>
                  <a:schemeClr val="dk1"/>
                </a:solidFill>
                <a:latin typeface="+mn-lt"/>
                <a:ea typeface="Calibri"/>
                <a:cs typeface="Calibri"/>
                <a:sym typeface="Calibri"/>
              </a:rPr>
              <a:t>for web archives. </a:t>
            </a:r>
          </a:p>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mn-lt"/>
                <a:ea typeface="Calibri"/>
                <a:cs typeface="Calibri"/>
                <a:sym typeface="Calibri"/>
              </a:rPr>
              <a:t>From abstracts they</a:t>
            </a:r>
            <a:r>
              <a:rPr lang="en-US" sz="1200" b="0" i="0" u="none" strike="noStrike" cap="none" baseline="0" dirty="0">
                <a:solidFill>
                  <a:schemeClr val="dk1"/>
                </a:solidFill>
                <a:latin typeface="+mn-lt"/>
                <a:ea typeface="Calibri"/>
                <a:cs typeface="Calibri"/>
                <a:sym typeface="Calibri"/>
              </a:rPr>
              <a:t> </a:t>
            </a:r>
            <a:r>
              <a:rPr lang="en-US" sz="1200" b="0" i="0" u="none" strike="noStrike" cap="none" dirty="0">
                <a:solidFill>
                  <a:schemeClr val="dk1"/>
                </a:solidFill>
                <a:latin typeface="+mn-lt"/>
                <a:ea typeface="Calibri"/>
                <a:cs typeface="Calibri"/>
                <a:sym typeface="Calibri"/>
              </a:rPr>
              <a:t>created synthesis of findings based on some main topics that emerged from readings.</a:t>
            </a:r>
          </a:p>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baseline="0" dirty="0">
                <a:solidFill>
                  <a:schemeClr val="dk1"/>
                </a:solidFill>
                <a:latin typeface="+mn-lt"/>
                <a:ea typeface="Calibri"/>
                <a:cs typeface="Calibri"/>
                <a:sym typeface="Calibri"/>
              </a:rPr>
              <a:t>Studying users’ needs is a necessary prelude to developing metadata best practices. Noted that users are not often aware that libraries harvest and archive web content. Working Group focused on </a:t>
            </a:r>
            <a:r>
              <a:rPr lang="en-US" sz="1200" b="0" i="1" u="none" strike="noStrike" cap="none" baseline="0" dirty="0">
                <a:solidFill>
                  <a:schemeClr val="dk1"/>
                </a:solidFill>
                <a:latin typeface="+mn-lt"/>
                <a:ea typeface="Calibri"/>
                <a:cs typeface="Calibri"/>
                <a:sym typeface="Calibri"/>
              </a:rPr>
              <a:t>who</a:t>
            </a:r>
            <a:r>
              <a:rPr lang="en-US" sz="1200" b="0" i="0" u="none" strike="noStrike" cap="none" baseline="0" dirty="0">
                <a:solidFill>
                  <a:schemeClr val="dk1"/>
                </a:solidFill>
                <a:latin typeface="+mn-lt"/>
                <a:ea typeface="Calibri"/>
                <a:cs typeface="Calibri"/>
                <a:sym typeface="Calibri"/>
              </a:rPr>
              <a:t> uses web archives, </a:t>
            </a:r>
            <a:r>
              <a:rPr lang="en-US" sz="1200" b="0" i="1" u="none" strike="noStrike" cap="none" baseline="0" dirty="0">
                <a:solidFill>
                  <a:schemeClr val="dk1"/>
                </a:solidFill>
                <a:latin typeface="+mn-lt"/>
                <a:ea typeface="Calibri"/>
                <a:cs typeface="Calibri"/>
                <a:sym typeface="Calibri"/>
              </a:rPr>
              <a:t>how and why</a:t>
            </a:r>
            <a:r>
              <a:rPr lang="en-US" sz="1200" b="0" i="0" u="none" strike="noStrike" cap="none" baseline="0" dirty="0">
                <a:solidFill>
                  <a:schemeClr val="dk1"/>
                </a:solidFill>
                <a:latin typeface="+mn-lt"/>
                <a:ea typeface="Calibri"/>
                <a:cs typeface="Calibri"/>
                <a:sym typeface="Calibri"/>
              </a:rPr>
              <a:t> do they use them, and </a:t>
            </a:r>
            <a:r>
              <a:rPr lang="en-US" sz="1200" b="0" i="1" u="none" strike="noStrike" cap="none" baseline="0" dirty="0">
                <a:solidFill>
                  <a:schemeClr val="dk1"/>
                </a:solidFill>
                <a:latin typeface="+mn-lt"/>
                <a:ea typeface="Calibri"/>
                <a:cs typeface="Calibri"/>
                <a:sym typeface="Calibri"/>
              </a:rPr>
              <a:t>what</a:t>
            </a:r>
            <a:r>
              <a:rPr lang="en-US" sz="1200" b="0" i="0" u="none" strike="noStrike" cap="none" baseline="0" dirty="0">
                <a:solidFill>
                  <a:schemeClr val="dk1"/>
                </a:solidFill>
                <a:latin typeface="+mn-lt"/>
                <a:ea typeface="Calibri"/>
                <a:cs typeface="Calibri"/>
                <a:sym typeface="Calibri"/>
              </a:rPr>
              <a:t> can libraries do to support users’ needs. </a:t>
            </a:r>
            <a:r>
              <a:rPr lang="en-US" sz="1200" b="0" i="0" u="none" strike="noStrike" cap="none" dirty="0">
                <a:solidFill>
                  <a:schemeClr val="dk1"/>
                </a:solidFill>
                <a:latin typeface="+mn-lt"/>
                <a:ea typeface="Calibri"/>
                <a:cs typeface="Calibri"/>
                <a:sym typeface="Calibri"/>
              </a:rPr>
              <a:t>Users of web archives are  – academic</a:t>
            </a:r>
            <a:r>
              <a:rPr lang="en-US" sz="1200" b="0" i="0" u="none" strike="noStrike" cap="none" baseline="0" dirty="0">
                <a:solidFill>
                  <a:schemeClr val="dk1"/>
                </a:solidFill>
                <a:latin typeface="+mn-lt"/>
                <a:ea typeface="Calibri"/>
                <a:cs typeface="Calibri"/>
                <a:sym typeface="Calibri"/>
              </a:rPr>
              <a:t> researchers, legal researchers, digital humanists, data analysts, web and computer scientists. T</a:t>
            </a:r>
            <a:r>
              <a:rPr lang="en-US" sz="1200" b="0" i="0" u="none" strike="noStrike" cap="none" dirty="0">
                <a:solidFill>
                  <a:schemeClr val="dk1"/>
                </a:solidFill>
                <a:latin typeface="+mn-lt"/>
                <a:ea typeface="Calibri"/>
                <a:cs typeface="Calibri"/>
                <a:sym typeface="Calibri"/>
              </a:rPr>
              <a:t>hey have different uses and needs of web archives:</a:t>
            </a:r>
            <a:r>
              <a:rPr lang="en-US" sz="1200" b="0" i="0" u="none" strike="noStrike" cap="none" baseline="0" dirty="0">
                <a:solidFill>
                  <a:schemeClr val="dk1"/>
                </a:solidFill>
                <a:latin typeface="+mn-lt"/>
                <a:ea typeface="Calibri"/>
                <a:cs typeface="Calibri"/>
                <a:sym typeface="Calibri"/>
              </a:rPr>
              <a:t>  reading specific web pages/sites; data and text mining; technology development.</a:t>
            </a:r>
          </a:p>
          <a:p>
            <a:pPr marL="0" marR="0" lvl="0" indent="0" algn="l" rtl="0">
              <a:spcBef>
                <a:spcPts val="0"/>
              </a:spcBef>
              <a:spcAft>
                <a:spcPts val="0"/>
              </a:spcAft>
              <a:buClr>
                <a:schemeClr val="dk1"/>
              </a:buClr>
              <a:buSzPct val="25000"/>
              <a:buFont typeface="Calibri"/>
              <a:buNone/>
            </a:pPr>
            <a:endParaRPr lang="en-US" sz="1200" b="0" i="0" u="none" strike="noStrike" cap="none" baseline="0"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baseline="0" dirty="0">
                <a:solidFill>
                  <a:schemeClr val="dk1"/>
                </a:solidFill>
                <a:latin typeface="+mn-lt"/>
                <a:ea typeface="Calibri"/>
                <a:cs typeface="Calibri"/>
                <a:sym typeface="Calibri"/>
              </a:rPr>
              <a:t>The recommended best practices for web archiving metadata also need to ensure discoverability and consistency. The working group is developing a data dictionary – a set of data elements with the scope of each defined.</a:t>
            </a: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10</a:t>
            </a:fld>
            <a:endParaRPr lang="en-US"/>
          </a:p>
        </p:txBody>
      </p:sp>
    </p:spTree>
    <p:extLst>
      <p:ext uri="{BB962C8B-B14F-4D97-AF65-F5344CB8AC3E}">
        <p14:creationId xmlns:p14="http://schemas.microsoft.com/office/powerpoint/2010/main" val="3810379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11</a:t>
            </a:fld>
            <a:endParaRPr lang="en-US"/>
          </a:p>
        </p:txBody>
      </p:sp>
    </p:spTree>
    <p:extLst>
      <p:ext uri="{BB962C8B-B14F-4D97-AF65-F5344CB8AC3E}">
        <p14:creationId xmlns:p14="http://schemas.microsoft.com/office/powerpoint/2010/main" val="8351512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l="19610" b="29158"/>
          <a:stretch/>
        </p:blipFill>
        <p:spPr>
          <a:xfrm>
            <a:off x="3184539" y="0"/>
            <a:ext cx="5980110" cy="1385363"/>
          </a:xfrm>
          <a:prstGeom prst="rect">
            <a:avLst/>
          </a:prstGeom>
        </p:spPr>
      </p:pic>
      <p:sp>
        <p:nvSpPr>
          <p:cNvPr id="11" name="Rectangle 10"/>
          <p:cNvSpPr/>
          <p:nvPr/>
        </p:nvSpPr>
        <p:spPr>
          <a:xfrm>
            <a:off x="0" y="2"/>
            <a:ext cx="3270249" cy="1385363"/>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2" name="Rectangle 21"/>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1" y="1962170"/>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2483369"/>
            <a:ext cx="7754770" cy="1323439"/>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sp>
        <p:nvSpPr>
          <p:cNvPr id="3" name="Text Placeholder 2"/>
          <p:cNvSpPr>
            <a:spLocks noGrp="1"/>
          </p:cNvSpPr>
          <p:nvPr>
            <p:ph type="body" sz="quarter" idx="17" hasCustomPrompt="1"/>
          </p:nvPr>
        </p:nvSpPr>
        <p:spPr>
          <a:xfrm>
            <a:off x="728694" y="4014387"/>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4" y="4415447"/>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20" name="Rectangle 19"/>
          <p:cNvSpPr/>
          <p:nvPr userDrawn="1"/>
        </p:nvSpPr>
        <p:spPr>
          <a:xfrm>
            <a:off x="3045849" y="2"/>
            <a:ext cx="536743" cy="1385363"/>
          </a:xfrm>
          <a:prstGeom prst="rect">
            <a:avLst/>
          </a:prstGeom>
          <a:solidFill>
            <a:srgbClr val="00AFD7">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13"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prstGeom prst="rect">
            <a:avLst/>
          </a:prstGeom>
          <a:ln>
            <a:noFill/>
          </a:ln>
        </p:spPr>
        <p:txBody>
          <a:bodyPr tIns="91440" bIns="91440"/>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466681"/>
            <a:ext cx="5486400" cy="4114800"/>
          </a:xfrm>
          <a:prstGeom prst="rect">
            <a:avLst/>
          </a:prstGeo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221244"/>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6179453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6" name="Text Placeholder 5"/>
          <p:cNvSpPr>
            <a:spLocks noGrp="1"/>
          </p:cNvSpPr>
          <p:nvPr>
            <p:ph type="body" sz="quarter" idx="13" hasCustomPrompt="1"/>
          </p:nvPr>
        </p:nvSpPr>
        <p:spPr>
          <a:xfrm>
            <a:off x="340786" y="457739"/>
            <a:ext cx="8439148" cy="915256"/>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6422993"/>
            <a:ext cx="687170"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17116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489BA43-9C6A-4ED8-9B37-A8A05B0E73F6}" type="datetimeFigureOut">
              <a:rPr lang="en-US" smtClean="0"/>
              <a:pPr/>
              <a:t>3/6/2017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AFB353C-C2ED-4C78-AA29-8F97A36AF1B2}" type="slidenum">
              <a:rPr lang="en-US" smtClean="0"/>
              <a:pPr/>
              <a:t>‹#›</a:t>
            </a:fld>
            <a:endParaRPr lang="en-US"/>
          </a:p>
        </p:txBody>
      </p:sp>
    </p:spTree>
    <p:extLst>
      <p:ext uri="{BB962C8B-B14F-4D97-AF65-F5344CB8AC3E}">
        <p14:creationId xmlns:p14="http://schemas.microsoft.com/office/powerpoint/2010/main" val="2230951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0" y="1990726"/>
            <a:ext cx="2016125" cy="2571750"/>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846139" y="2833690"/>
            <a:ext cx="2574927"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7" y="2638427"/>
            <a:ext cx="5727699" cy="852172"/>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3986213"/>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987552"/>
            <a:ext cx="5727700" cy="650875"/>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0" y="1990724"/>
            <a:ext cx="161925"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1108081"/>
            <a:ext cx="8174038" cy="692497"/>
          </a:xfrm>
          <a:prstGeom prst="rect">
            <a:avLst/>
          </a:prstGeom>
          <a:ln w="28575" cmpd="sng">
            <a:solidFill>
              <a:srgbClr val="FFFFFF"/>
            </a:solidFill>
          </a:ln>
        </p:spPr>
        <p:txBody>
          <a:bodyPr vert="horz" lIns="274320" tIns="45720" rIns="274320" bIns="9144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850900"/>
            <a:ext cx="265112"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850900"/>
            <a:ext cx="265112" cy="543283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65932"/>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4" name="Text Placeholder 3"/>
          <p:cNvSpPr>
            <a:spLocks noGrp="1"/>
          </p:cNvSpPr>
          <p:nvPr>
            <p:ph type="body" sz="quarter" idx="12" hasCustomPrompt="1"/>
          </p:nvPr>
        </p:nvSpPr>
        <p:spPr>
          <a:xfrm>
            <a:off x="477838" y="1135919"/>
            <a:ext cx="8181975" cy="4475171"/>
          </a:xfrm>
          <a:prstGeom prst="rect">
            <a:avLst/>
          </a:prstGeom>
        </p:spPr>
        <p:txBody>
          <a:bodyPr vert="horz"/>
          <a:lstStyle>
            <a:lvl1pPr marL="342900" indent="-342900">
              <a:buFont typeface="Arial"/>
              <a:buChar char="•"/>
              <a:defRPr sz="2400" baseline="0"/>
            </a:lvl1pPr>
          </a:lstStyle>
          <a:p>
            <a:pPr lvl="0"/>
            <a:r>
              <a:rPr lang="en-US" dirty="0"/>
              <a:t>Click to add copy</a:t>
            </a:r>
          </a:p>
        </p:txBody>
      </p:sp>
      <p:sp>
        <p:nvSpPr>
          <p:cNvPr id="6" name="Text Placeholder 5"/>
          <p:cNvSpPr>
            <a:spLocks noGrp="1"/>
          </p:cNvSpPr>
          <p:nvPr>
            <p:ph type="body" sz="quarter" idx="13" hasCustomPrompt="1"/>
          </p:nvPr>
        </p:nvSpPr>
        <p:spPr>
          <a:xfrm>
            <a:off x="477838" y="220663"/>
            <a:ext cx="8181975" cy="915256"/>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6209" y="6456544"/>
            <a:ext cx="742882" cy="242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68580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0" y="-20638"/>
            <a:ext cx="433387"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7" y="-20638"/>
            <a:ext cx="1127125"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4997709"/>
            <a:ext cx="6153150" cy="954107"/>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28161" y="5411260"/>
            <a:ext cx="5610225" cy="352425"/>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pic>
        <p:nvPicPr>
          <p:cNvPr id="12" name="Picture 11" descr="ppt-because-pattern.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46829" y="1"/>
            <a:ext cx="4597172" cy="5850946"/>
          </a:xfrm>
          <a:prstGeom prst="rect">
            <a:avLst/>
          </a:prstGeom>
        </p:spPr>
      </p:pic>
      <p:sp>
        <p:nvSpPr>
          <p:cNvPr id="19" name="Text Placeholder 18"/>
          <p:cNvSpPr>
            <a:spLocks noGrp="1"/>
          </p:cNvSpPr>
          <p:nvPr>
            <p:ph type="body" sz="quarter" idx="10" hasCustomPrompt="1"/>
          </p:nvPr>
        </p:nvSpPr>
        <p:spPr>
          <a:xfrm>
            <a:off x="240428" y="259642"/>
            <a:ext cx="3980966" cy="104140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9" name="Rectangle 8"/>
          <p:cNvSpPr/>
          <p:nvPr userDrawn="1"/>
        </p:nvSpPr>
        <p:spPr>
          <a:xfrm rot="10800000">
            <a:off x="11338" y="5850666"/>
            <a:ext cx="9144000" cy="239713"/>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1321003"/>
            <a:ext cx="3887788" cy="40571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690434"/>
            <a:ext cx="3887788" cy="359027"/>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2010978"/>
            <a:ext cx="3887788" cy="305495"/>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06209" y="6456544"/>
            <a:ext cx="742882" cy="242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9425" y="4983163"/>
            <a:ext cx="603250"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0" name="TextBox 8"/>
          <p:cNvSpPr txBox="1">
            <a:spLocks noChangeArrowheads="1"/>
          </p:cNvSpPr>
          <p:nvPr userDrawn="1"/>
        </p:nvSpPr>
        <p:spPr bwMode="auto">
          <a:xfrm>
            <a:off x="5924929" y="4935538"/>
            <a:ext cx="422275" cy="185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dirty="0">
                <a:solidFill>
                  <a:schemeClr val="bg1"/>
                </a:solidFill>
              </a:rPr>
              <a:t>SM</a:t>
            </a:r>
          </a:p>
        </p:txBody>
      </p:sp>
      <p:sp>
        <p:nvSpPr>
          <p:cNvPr id="11" name="Rectangle 10"/>
          <p:cNvSpPr/>
          <p:nvPr userDrawn="1"/>
        </p:nvSpPr>
        <p:spPr>
          <a:xfrm>
            <a:off x="0" y="4827588"/>
            <a:ext cx="635000" cy="6032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8" y="1108606"/>
            <a:ext cx="4177899" cy="1492716"/>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08544" y="2860151"/>
            <a:ext cx="3887788" cy="40571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08357" y="3229582"/>
            <a:ext cx="3887788" cy="359027"/>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08357" y="3588611"/>
            <a:ext cx="3887788" cy="305495"/>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0" y="58763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sp>
        <p:nvSpPr>
          <p:cNvPr id="2" name="Rectangle 1"/>
          <p:cNvSpPr/>
          <p:nvPr userDrawn="1"/>
        </p:nvSpPr>
        <p:spPr>
          <a:xfrm>
            <a:off x="927100" y="4827588"/>
            <a:ext cx="8216900" cy="6032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2000" b="1" dirty="0">
                <a:solidFill>
                  <a:schemeClr val="bg1"/>
                </a:solidFill>
                <a:latin typeface="+mj-lt"/>
              </a:rPr>
              <a:t>Together we make breakthroughs</a:t>
            </a:r>
            <a:r>
              <a:rPr lang="en-US" sz="2000" b="1" baseline="0" dirty="0">
                <a:solidFill>
                  <a:schemeClr val="bg1"/>
                </a:solidFill>
                <a:latin typeface="+mj-lt"/>
              </a:rPr>
              <a:t> possible.</a:t>
            </a:r>
            <a:endParaRPr lang="en-US" sz="2000" b="1" dirty="0">
              <a:solidFill>
                <a:schemeClr val="bg1"/>
              </a:solidFill>
              <a:latin typeface="+mj-lt"/>
            </a:endParaRPr>
          </a:p>
        </p:txBody>
      </p:sp>
      <p:pic>
        <p:nvPicPr>
          <p:cNvPr id="16"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6209" y="6456544"/>
            <a:ext cx="742882" cy="242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5" r:id="rId3"/>
    <p:sldLayoutId id="2147483653" r:id="rId4"/>
    <p:sldLayoutId id="2147483654" r:id="rId5"/>
    <p:sldLayoutId id="2147483658" r:id="rId6"/>
    <p:sldLayoutId id="2147483657" r:id="rId7"/>
    <p:sldLayoutId id="2147483656" r:id="rId8"/>
    <p:sldLayoutId id="2147483659" r:id="rId9"/>
    <p:sldLayoutId id="2147483660" r:id="rId10"/>
    <p:sldLayoutId id="2147483661" r:id="rId11"/>
    <p:sldLayoutId id="2147483662" r:id="rId1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9.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hyperlink" Target="http://www.oclc.org/research/themes/user-studies/vandr.html"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42.emf"/><Relationship Id="rId4" Type="http://schemas.openxmlformats.org/officeDocument/2006/relationships/image" Target="../media/image41.emf"/></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www.oclc.org/research/themes/user-studies/vandr.html" TargetMode="External"/><Relationship Id="rId7" Type="http://schemas.openxmlformats.org/officeDocument/2006/relationships/hyperlink" Target="https://www.newschallenge.org/challenge/how-might-libraries-serve-21st-century-information-needs/winning/"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hyperlink" Target="mailto:Engagement%20opportunities"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2" Type="http://schemas.openxmlformats.org/officeDocument/2006/relationships/hyperlink" Target="http://www.oclc.org/research/partnership/lists.html"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hyperlink" Target="http://youtube.com/oclcresearch" TargetMode="External"/><Relationship Id="rId3" Type="http://schemas.openxmlformats.org/officeDocument/2006/relationships/image" Target="../media/image48.png"/><Relationship Id="rId7" Type="http://schemas.openxmlformats.org/officeDocument/2006/relationships/hyperlink" Target="http://hangingtogether.org/" TargetMode="External"/><Relationship Id="rId2" Type="http://schemas.openxmlformats.org/officeDocument/2006/relationships/hyperlink" Target="http://www.oclc.org/research" TargetMode="External"/><Relationship Id="rId1" Type="http://schemas.openxmlformats.org/officeDocument/2006/relationships/slideLayout" Target="../slideLayouts/slideLayout11.xml"/><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image" Target="../media/image49.png"/><Relationship Id="rId10" Type="http://schemas.openxmlformats.org/officeDocument/2006/relationships/image" Target="../media/image52.png"/><Relationship Id="rId4" Type="http://schemas.openxmlformats.org/officeDocument/2006/relationships/hyperlink" Target="http://www.slideshare.net/oclcr" TargetMode="External"/><Relationship Id="rId9"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hyperlink" Target="http://www.oclc.org/research/themes/scaling-learning.html" TargetMode="External"/><Relationship Id="rId3" Type="http://schemas.openxmlformats.org/officeDocument/2006/relationships/hyperlink" Target="http://www.oclc.org/research/themes.html" TargetMode="External"/><Relationship Id="rId7" Type="http://schemas.openxmlformats.org/officeDocument/2006/relationships/hyperlink" Target="http://www.oclc.org/research/themes/systemwide-library.html" TargetMode="External"/><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8.png"/><Relationship Id="rId11" Type="http://schemas.openxmlformats.org/officeDocument/2006/relationships/hyperlink" Target="http://www.oclc.org/research/themes/user-studies.html" TargetMode="External"/><Relationship Id="rId5" Type="http://schemas.openxmlformats.org/officeDocument/2006/relationships/hyperlink" Target="http://www.oclc.org/research/themes/research-collections.html" TargetMode="External"/><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hyperlink" Target="http://www.oclc.org/research/themes/data-science.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1000"/>
            <a:lum/>
          </a:blip>
          <a:srcRect/>
          <a:stretch>
            <a:fillRect l="-27000" r="-27000"/>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 y="1962170"/>
            <a:ext cx="2072362" cy="569387"/>
          </a:xfrm>
        </p:spPr>
        <p:txBody>
          <a:bodyPr/>
          <a:lstStyle/>
          <a:p>
            <a:r>
              <a:rPr lang="en-US" dirty="0"/>
              <a:t>February 2017</a:t>
            </a:r>
          </a:p>
        </p:txBody>
      </p:sp>
      <p:sp>
        <p:nvSpPr>
          <p:cNvPr id="3" name="Text Placeholder 2"/>
          <p:cNvSpPr>
            <a:spLocks noGrp="1"/>
          </p:cNvSpPr>
          <p:nvPr>
            <p:ph type="body" sz="quarter" idx="16"/>
          </p:nvPr>
        </p:nvSpPr>
        <p:spPr>
          <a:xfrm>
            <a:off x="779470" y="2483371"/>
            <a:ext cx="8162470" cy="1531014"/>
          </a:xfrm>
          <a:solidFill>
            <a:schemeClr val="bg1"/>
          </a:solidFill>
        </p:spPr>
        <p:txBody>
          <a:bodyPr>
            <a:noAutofit/>
          </a:bodyPr>
          <a:lstStyle/>
          <a:p>
            <a:r>
              <a:rPr lang="en-US" sz="4000" dirty="0"/>
              <a:t>The OCLC Research Library 				Partnership</a:t>
            </a:r>
          </a:p>
        </p:txBody>
      </p:sp>
      <p:sp>
        <p:nvSpPr>
          <p:cNvPr id="4" name="Text Placeholder 3"/>
          <p:cNvSpPr>
            <a:spLocks noGrp="1"/>
          </p:cNvSpPr>
          <p:nvPr>
            <p:ph type="body" sz="quarter" idx="17"/>
          </p:nvPr>
        </p:nvSpPr>
        <p:spPr>
          <a:xfrm>
            <a:off x="728694" y="4161620"/>
            <a:ext cx="4733027" cy="584775"/>
          </a:xfrm>
        </p:spPr>
        <p:txBody>
          <a:bodyPr/>
          <a:lstStyle/>
          <a:p>
            <a:r>
              <a:rPr lang="en-US" sz="3200" dirty="0"/>
              <a:t>Karen Smith-Yoshimura</a:t>
            </a:r>
          </a:p>
        </p:txBody>
      </p:sp>
      <p:sp>
        <p:nvSpPr>
          <p:cNvPr id="5" name="Text Placeholder 4"/>
          <p:cNvSpPr>
            <a:spLocks noGrp="1"/>
          </p:cNvSpPr>
          <p:nvPr>
            <p:ph type="body" sz="quarter" idx="18"/>
          </p:nvPr>
        </p:nvSpPr>
        <p:spPr>
          <a:xfrm>
            <a:off x="779470" y="4684402"/>
            <a:ext cx="2321405" cy="621709"/>
          </a:xfrm>
        </p:spPr>
        <p:txBody>
          <a:bodyPr/>
          <a:lstStyle/>
          <a:p>
            <a:r>
              <a:rPr lang="en-US" dirty="0"/>
              <a:t>Senior Program Officer</a:t>
            </a:r>
          </a:p>
          <a:p>
            <a:r>
              <a:rPr lang="en-US" dirty="0"/>
              <a:t>OCLC Research</a:t>
            </a:r>
          </a:p>
        </p:txBody>
      </p:sp>
    </p:spTree>
    <p:extLst>
      <p:ext uri="{BB962C8B-B14F-4D97-AF65-F5344CB8AC3E}">
        <p14:creationId xmlns:p14="http://schemas.microsoft.com/office/powerpoint/2010/main" val="1993636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40786" y="413673"/>
            <a:ext cx="8439148" cy="915256"/>
          </a:xfrm>
        </p:spPr>
        <p:txBody>
          <a:bodyPr/>
          <a:lstStyle/>
          <a:p>
            <a:r>
              <a:rPr lang="en-US" dirty="0"/>
              <a:t>Research collections &amp; support</a:t>
            </a:r>
          </a:p>
        </p:txBody>
      </p:sp>
      <p:sp>
        <p:nvSpPr>
          <p:cNvPr id="5" name="Text Placeholder 2"/>
          <p:cNvSpPr txBox="1">
            <a:spLocks/>
          </p:cNvSpPr>
          <p:nvPr/>
        </p:nvSpPr>
        <p:spPr>
          <a:xfrm>
            <a:off x="2803328" y="1240768"/>
            <a:ext cx="6080284" cy="362116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fontAlgn="base">
              <a:buFontTx/>
              <a:buChar char="-"/>
            </a:pPr>
            <a:endParaRPr lang="nl-NL" dirty="0">
              <a:solidFill>
                <a:srgbClr val="000000"/>
              </a:solidFill>
              <a:latin typeface="Helvetica" panose="020B0604020202020204" pitchFamily="34" charset="0"/>
            </a:endParaRPr>
          </a:p>
        </p:txBody>
      </p:sp>
      <p:pic>
        <p:nvPicPr>
          <p:cNvPr id="7" name="Picture 6"/>
          <p:cNvPicPr>
            <a:picLocks noChangeAspect="1"/>
          </p:cNvPicPr>
          <p:nvPr/>
        </p:nvPicPr>
        <p:blipFill>
          <a:blip r:embed="rId3"/>
          <a:stretch>
            <a:fillRect/>
          </a:stretch>
        </p:blipFill>
        <p:spPr>
          <a:xfrm>
            <a:off x="7763013" y="0"/>
            <a:ext cx="1282329" cy="1255275"/>
          </a:xfrm>
          <a:prstGeom prst="rect">
            <a:avLst/>
          </a:prstGeom>
        </p:spPr>
      </p:pic>
      <p:pic>
        <p:nvPicPr>
          <p:cNvPr id="4" name="Picture 3"/>
          <p:cNvPicPr>
            <a:picLocks noChangeAspect="1"/>
          </p:cNvPicPr>
          <p:nvPr/>
        </p:nvPicPr>
        <p:blipFill>
          <a:blip r:embed="rId4"/>
          <a:stretch>
            <a:fillRect/>
          </a:stretch>
        </p:blipFill>
        <p:spPr>
          <a:xfrm>
            <a:off x="0" y="1355502"/>
            <a:ext cx="4404742" cy="2232853"/>
          </a:xfrm>
          <a:prstGeom prst="rect">
            <a:avLst/>
          </a:prstGeom>
        </p:spPr>
      </p:pic>
      <p:pic>
        <p:nvPicPr>
          <p:cNvPr id="9" name="Shape 212" descr="404 screen.png"/>
          <p:cNvPicPr preferRelativeResize="0">
            <a:picLocks noChangeAspect="1"/>
          </p:cNvPicPr>
          <p:nvPr/>
        </p:nvPicPr>
        <p:blipFill rotWithShape="1">
          <a:blip r:embed="rId5">
            <a:alphaModFix/>
          </a:blip>
          <a:srcRect/>
          <a:stretch/>
        </p:blipFill>
        <p:spPr>
          <a:xfrm>
            <a:off x="0" y="3769152"/>
            <a:ext cx="4230720" cy="2185560"/>
          </a:xfrm>
          <a:prstGeom prst="rect">
            <a:avLst/>
          </a:prstGeom>
          <a:noFill/>
          <a:ln>
            <a:noFill/>
          </a:ln>
        </p:spPr>
      </p:pic>
      <p:sp>
        <p:nvSpPr>
          <p:cNvPr id="3" name="TextBox 2"/>
          <p:cNvSpPr txBox="1"/>
          <p:nvPr/>
        </p:nvSpPr>
        <p:spPr>
          <a:xfrm>
            <a:off x="4527614" y="1328929"/>
            <a:ext cx="4517728" cy="5078313"/>
          </a:xfrm>
          <a:prstGeom prst="rect">
            <a:avLst/>
          </a:prstGeom>
          <a:noFill/>
        </p:spPr>
        <p:txBody>
          <a:bodyPr wrap="square" rtlCol="0">
            <a:spAutoFit/>
          </a:bodyPr>
          <a:lstStyle/>
          <a:p>
            <a:r>
              <a:rPr lang="en-US" sz="2800" b="1" dirty="0">
                <a:solidFill>
                  <a:srgbClr val="1F497D"/>
                </a:solidFill>
              </a:rPr>
              <a:t>Web Archiving Metadata Working Group, 2016-</a:t>
            </a:r>
          </a:p>
          <a:p>
            <a:pPr marL="457200" indent="-457200">
              <a:buFont typeface="Arial" panose="020B0604020202020204" pitchFamily="34" charset="0"/>
              <a:buChar char="•"/>
            </a:pPr>
            <a:r>
              <a:rPr lang="en-US" sz="2400" dirty="0"/>
              <a:t>Evaluate approaches to descriptive metadata</a:t>
            </a:r>
          </a:p>
          <a:p>
            <a:pPr marL="457200" indent="-457200">
              <a:buFont typeface="Arial" panose="020B0604020202020204" pitchFamily="34" charset="0"/>
              <a:buChar char="•"/>
            </a:pPr>
            <a:r>
              <a:rPr lang="en-US" sz="2400" dirty="0"/>
              <a:t>Synthesize user needs and behaviors</a:t>
            </a:r>
          </a:p>
          <a:p>
            <a:pPr marL="457200" indent="-457200">
              <a:buFont typeface="Arial" panose="020B0604020202020204" pitchFamily="34" charset="0"/>
              <a:buChar char="•"/>
            </a:pPr>
            <a:r>
              <a:rPr lang="en-US" sz="2400" dirty="0"/>
              <a:t>Recommend community- and output-neutral best practices for metadata that meet user needs</a:t>
            </a:r>
          </a:p>
          <a:p>
            <a:pPr marL="457200" indent="-457200">
              <a:buFont typeface="Arial" panose="020B0604020202020204" pitchFamily="34" charset="0"/>
              <a:buChar char="•"/>
            </a:pPr>
            <a:r>
              <a:rPr lang="en-US" sz="2400" dirty="0"/>
              <a:t>Develop data dictionary</a:t>
            </a:r>
          </a:p>
          <a:p>
            <a:pPr marL="457200" indent="-457200">
              <a:buFont typeface="Arial" panose="020B0604020202020204" pitchFamily="34" charset="0"/>
              <a:buChar char="•"/>
            </a:pPr>
            <a:r>
              <a:rPr lang="en-US" sz="2400" dirty="0"/>
              <a:t>Evaluate available tools</a:t>
            </a:r>
          </a:p>
          <a:p>
            <a:endParaRPr lang="en-US" sz="2800" dirty="0"/>
          </a:p>
        </p:txBody>
      </p:sp>
    </p:spTree>
    <p:extLst>
      <p:ext uri="{BB962C8B-B14F-4D97-AF65-F5344CB8AC3E}">
        <p14:creationId xmlns:p14="http://schemas.microsoft.com/office/powerpoint/2010/main" val="57994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77838" y="1135919"/>
            <a:ext cx="4047863" cy="4475171"/>
          </a:xfrm>
        </p:spPr>
        <p:txBody>
          <a:bodyPr/>
          <a:lstStyle/>
          <a:p>
            <a:pPr marL="0" indent="0">
              <a:buNone/>
            </a:pPr>
            <a:r>
              <a:rPr lang="en-US" sz="2800" dirty="0"/>
              <a:t>User Needs</a:t>
            </a:r>
          </a:p>
          <a:p>
            <a:r>
              <a:rPr lang="en-US" dirty="0"/>
              <a:t>Lack discovery tools</a:t>
            </a:r>
          </a:p>
          <a:p>
            <a:r>
              <a:rPr lang="en-US" dirty="0"/>
              <a:t>Provenance critical: Why &amp; when was a website created and collected?</a:t>
            </a:r>
          </a:p>
          <a:p>
            <a:r>
              <a:rPr lang="en-US" dirty="0"/>
              <a:t>Libraries &amp; archives need to teach users how to find and use archives and available tools</a:t>
            </a:r>
          </a:p>
        </p:txBody>
      </p:sp>
      <p:sp>
        <p:nvSpPr>
          <p:cNvPr id="3" name="Text Placeholder 2"/>
          <p:cNvSpPr>
            <a:spLocks noGrp="1"/>
          </p:cNvSpPr>
          <p:nvPr>
            <p:ph type="body" sz="quarter" idx="13"/>
          </p:nvPr>
        </p:nvSpPr>
        <p:spPr/>
        <p:txBody>
          <a:bodyPr/>
          <a:lstStyle/>
          <a:p>
            <a:r>
              <a:rPr lang="en-US" dirty="0"/>
              <a:t>Preliminary findings</a:t>
            </a:r>
          </a:p>
        </p:txBody>
      </p:sp>
      <p:sp>
        <p:nvSpPr>
          <p:cNvPr id="4" name="Text Placeholder 1"/>
          <p:cNvSpPr txBox="1">
            <a:spLocks/>
          </p:cNvSpPr>
          <p:nvPr/>
        </p:nvSpPr>
        <p:spPr>
          <a:xfrm>
            <a:off x="4762400" y="1135918"/>
            <a:ext cx="4047863" cy="4475171"/>
          </a:xfrm>
          <a:prstGeom prst="rect">
            <a:avLst/>
          </a:prstGeom>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a:t>Metadata Issues	</a:t>
            </a:r>
          </a:p>
          <a:p>
            <a:r>
              <a:rPr lang="en-US" dirty="0"/>
              <a:t>No best practices exist</a:t>
            </a:r>
          </a:p>
          <a:p>
            <a:r>
              <a:rPr lang="en-US" dirty="0"/>
              <a:t>Elements vary widely</a:t>
            </a:r>
          </a:p>
          <a:p>
            <a:r>
              <a:rPr lang="en-US" dirty="0"/>
              <a:t>Level of description varies</a:t>
            </a:r>
          </a:p>
          <a:p>
            <a:r>
              <a:rPr lang="en-US" dirty="0"/>
              <a:t>Tools have few or no metadata-related features; metadata must be created manually</a:t>
            </a:r>
          </a:p>
        </p:txBody>
      </p:sp>
      <p:pic>
        <p:nvPicPr>
          <p:cNvPr id="5" name="Picture 4"/>
          <p:cNvPicPr>
            <a:picLocks noChangeAspect="1"/>
          </p:cNvPicPr>
          <p:nvPr/>
        </p:nvPicPr>
        <p:blipFill>
          <a:blip r:embed="rId3"/>
          <a:stretch>
            <a:fillRect/>
          </a:stretch>
        </p:blipFill>
        <p:spPr>
          <a:xfrm>
            <a:off x="6914378" y="131133"/>
            <a:ext cx="1982134" cy="1004784"/>
          </a:xfrm>
          <a:prstGeom prst="rect">
            <a:avLst/>
          </a:prstGeom>
        </p:spPr>
      </p:pic>
    </p:spTree>
    <p:extLst>
      <p:ext uri="{BB962C8B-B14F-4D97-AF65-F5344CB8AC3E}">
        <p14:creationId xmlns:p14="http://schemas.microsoft.com/office/powerpoint/2010/main" val="339498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177833" y="1419029"/>
            <a:ext cx="5850420" cy="2893131"/>
          </a:xfrm>
        </p:spPr>
        <p:txBody>
          <a:bodyPr/>
          <a:lstStyle/>
          <a:p>
            <a:r>
              <a:rPr lang="en-US" sz="2600" dirty="0"/>
              <a:t>Who is Website </a:t>
            </a:r>
            <a:r>
              <a:rPr lang="en-US" sz="2600" i="1" dirty="0">
                <a:solidFill>
                  <a:srgbClr val="0070C0"/>
                </a:solidFill>
              </a:rPr>
              <a:t>creator/publisher</a:t>
            </a:r>
            <a:r>
              <a:rPr lang="en-US" sz="2600" dirty="0"/>
              <a:t>?</a:t>
            </a:r>
          </a:p>
          <a:p>
            <a:r>
              <a:rPr lang="en-US" sz="2600" dirty="0"/>
              <a:t>What </a:t>
            </a:r>
            <a:r>
              <a:rPr lang="en-US" sz="2600" i="1" dirty="0">
                <a:solidFill>
                  <a:srgbClr val="0070C0"/>
                </a:solidFill>
              </a:rPr>
              <a:t>title</a:t>
            </a:r>
            <a:r>
              <a:rPr lang="en-US" sz="2600" dirty="0"/>
              <a:t> should be recorded?</a:t>
            </a:r>
          </a:p>
          <a:p>
            <a:r>
              <a:rPr lang="en-US" sz="2600" dirty="0"/>
              <a:t>Which </a:t>
            </a:r>
            <a:r>
              <a:rPr lang="en-US" sz="2600" i="1" dirty="0">
                <a:solidFill>
                  <a:srgbClr val="0070C0"/>
                </a:solidFill>
              </a:rPr>
              <a:t>dates</a:t>
            </a:r>
            <a:r>
              <a:rPr lang="en-US" sz="2600" dirty="0"/>
              <a:t> are important?</a:t>
            </a:r>
          </a:p>
          <a:p>
            <a:r>
              <a:rPr lang="en-US" sz="2600" dirty="0"/>
              <a:t>What </a:t>
            </a:r>
            <a:r>
              <a:rPr lang="en-US" sz="2600" i="1" dirty="0">
                <a:solidFill>
                  <a:srgbClr val="0070C0"/>
                </a:solidFill>
              </a:rPr>
              <a:t>role</a:t>
            </a:r>
            <a:r>
              <a:rPr lang="en-US" sz="2600" dirty="0">
                <a:solidFill>
                  <a:srgbClr val="0070C0"/>
                </a:solidFill>
              </a:rPr>
              <a:t> </a:t>
            </a:r>
            <a:r>
              <a:rPr lang="en-US" sz="2600" dirty="0"/>
              <a:t>should be assigned to the harvesting institution?</a:t>
            </a:r>
          </a:p>
          <a:p>
            <a:r>
              <a:rPr lang="en-US" sz="2600" dirty="0"/>
              <a:t>What does </a:t>
            </a:r>
            <a:r>
              <a:rPr lang="en-US" sz="2600" i="1" dirty="0">
                <a:solidFill>
                  <a:srgbClr val="0070C0"/>
                </a:solidFill>
              </a:rPr>
              <a:t>provenance </a:t>
            </a:r>
            <a:r>
              <a:rPr lang="en-US" sz="2600" dirty="0"/>
              <a:t>mean here?</a:t>
            </a:r>
          </a:p>
          <a:p>
            <a:endParaRPr lang="en-US" dirty="0"/>
          </a:p>
        </p:txBody>
      </p:sp>
      <p:sp>
        <p:nvSpPr>
          <p:cNvPr id="3" name="Text Placeholder 2"/>
          <p:cNvSpPr>
            <a:spLocks noGrp="1"/>
          </p:cNvSpPr>
          <p:nvPr>
            <p:ph type="body" sz="quarter" idx="13"/>
          </p:nvPr>
        </p:nvSpPr>
        <p:spPr>
          <a:xfrm>
            <a:off x="477839" y="220663"/>
            <a:ext cx="6200754" cy="915256"/>
          </a:xfrm>
        </p:spPr>
        <p:txBody>
          <a:bodyPr/>
          <a:lstStyle/>
          <a:p>
            <a:r>
              <a:rPr lang="en-US" dirty="0"/>
              <a:t>Some dilemmas specific to Web content</a:t>
            </a:r>
          </a:p>
        </p:txBody>
      </p:sp>
      <p:pic>
        <p:nvPicPr>
          <p:cNvPr id="4" name="Picture 3"/>
          <p:cNvPicPr>
            <a:picLocks noChangeAspect="1"/>
          </p:cNvPicPr>
          <p:nvPr/>
        </p:nvPicPr>
        <p:blipFill>
          <a:blip r:embed="rId3"/>
          <a:stretch>
            <a:fillRect/>
          </a:stretch>
        </p:blipFill>
        <p:spPr>
          <a:xfrm>
            <a:off x="6922584" y="200630"/>
            <a:ext cx="1982134" cy="1004784"/>
          </a:xfrm>
          <a:prstGeom prst="rect">
            <a:avLst/>
          </a:prstGeom>
        </p:spPr>
      </p:pic>
      <p:pic>
        <p:nvPicPr>
          <p:cNvPr id="5" name="Shape 450" descr="Screen Shot 2016-05-25 at 5.32.13 PM.png"/>
          <p:cNvPicPr preferRelativeResize="0"/>
          <p:nvPr/>
        </p:nvPicPr>
        <p:blipFill rotWithShape="1">
          <a:blip r:embed="rId4">
            <a:alphaModFix/>
          </a:blip>
          <a:srcRect/>
          <a:stretch/>
        </p:blipFill>
        <p:spPr>
          <a:xfrm>
            <a:off x="477838" y="1539457"/>
            <a:ext cx="2332198" cy="2882099"/>
          </a:xfrm>
          <a:prstGeom prst="rect">
            <a:avLst/>
          </a:prstGeom>
          <a:noFill/>
          <a:ln>
            <a:noFill/>
          </a:ln>
        </p:spPr>
      </p:pic>
      <p:sp>
        <p:nvSpPr>
          <p:cNvPr id="6" name="TextBox 5"/>
          <p:cNvSpPr txBox="1"/>
          <p:nvPr/>
        </p:nvSpPr>
        <p:spPr>
          <a:xfrm>
            <a:off x="1223999" y="4456280"/>
            <a:ext cx="6689652" cy="2000548"/>
          </a:xfrm>
          <a:prstGeom prst="rect">
            <a:avLst/>
          </a:prstGeom>
          <a:noFill/>
        </p:spPr>
        <p:txBody>
          <a:bodyPr wrap="none" rtlCol="0">
            <a:spAutoFit/>
          </a:bodyPr>
          <a:lstStyle/>
          <a:p>
            <a:r>
              <a:rPr lang="en-US" sz="2800" b="1" i="1" dirty="0">
                <a:solidFill>
                  <a:srgbClr val="0070C0"/>
                </a:solidFill>
              </a:rPr>
              <a:t>Coming in 2017</a:t>
            </a:r>
            <a:r>
              <a:rPr lang="en-US" sz="2800" dirty="0"/>
              <a:t>: Three reports</a:t>
            </a:r>
          </a:p>
          <a:p>
            <a:pPr marL="285750" indent="-285750">
              <a:buFont typeface="Arial" panose="020B0604020202020204" pitchFamily="34" charset="0"/>
              <a:buChar char="•"/>
            </a:pPr>
            <a:r>
              <a:rPr lang="en-US" sz="2400" dirty="0"/>
              <a:t>Tools evaluation, with evaluation grid</a:t>
            </a:r>
          </a:p>
          <a:p>
            <a:pPr marL="285750" indent="-285750">
              <a:buFont typeface="Arial" panose="020B0604020202020204" pitchFamily="34" charset="0"/>
              <a:buChar char="•"/>
            </a:pPr>
            <a:r>
              <a:rPr lang="en-US" sz="2400" dirty="0"/>
              <a:t>User needs, with annotated bibliography</a:t>
            </a:r>
          </a:p>
          <a:p>
            <a:pPr marL="285750" indent="-285750">
              <a:buFont typeface="Arial" panose="020B0604020202020204" pitchFamily="34" charset="0"/>
              <a:buChar char="•"/>
            </a:pPr>
            <a:r>
              <a:rPr lang="en-US" sz="2400" dirty="0"/>
              <a:t>Best practices guidelines, with evaluation grid</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1606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40786" y="413673"/>
            <a:ext cx="8439148" cy="915256"/>
          </a:xfrm>
        </p:spPr>
        <p:txBody>
          <a:bodyPr/>
          <a:lstStyle/>
          <a:p>
            <a:r>
              <a:rPr lang="en-US" dirty="0"/>
              <a:t>Research collections &amp; support:</a:t>
            </a:r>
          </a:p>
          <a:p>
            <a:r>
              <a:rPr lang="en-US" dirty="0"/>
              <a:t>						Identifiers</a:t>
            </a:r>
          </a:p>
        </p:txBody>
      </p:sp>
      <p:sp>
        <p:nvSpPr>
          <p:cNvPr id="5" name="Text Placeholder 2"/>
          <p:cNvSpPr txBox="1">
            <a:spLocks/>
          </p:cNvSpPr>
          <p:nvPr/>
        </p:nvSpPr>
        <p:spPr>
          <a:xfrm>
            <a:off x="2803328" y="1240768"/>
            <a:ext cx="6080284" cy="362116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fontAlgn="base">
              <a:buFontTx/>
              <a:buChar char="-"/>
            </a:pPr>
            <a:endParaRPr lang="nl-NL" dirty="0">
              <a:solidFill>
                <a:srgbClr val="000000"/>
              </a:solidFill>
              <a:latin typeface="Helvetica" panose="020B0604020202020204" pitchFamily="34" charset="0"/>
            </a:endParaRPr>
          </a:p>
        </p:txBody>
      </p:sp>
      <p:pic>
        <p:nvPicPr>
          <p:cNvPr id="7" name="Picture 6"/>
          <p:cNvPicPr>
            <a:picLocks noChangeAspect="1"/>
          </p:cNvPicPr>
          <p:nvPr/>
        </p:nvPicPr>
        <p:blipFill>
          <a:blip r:embed="rId3"/>
          <a:stretch>
            <a:fillRect/>
          </a:stretch>
        </p:blipFill>
        <p:spPr>
          <a:xfrm>
            <a:off x="7763013" y="0"/>
            <a:ext cx="1282329" cy="1255275"/>
          </a:xfrm>
          <a:prstGeom prst="rect">
            <a:avLst/>
          </a:prstGeom>
        </p:spPr>
      </p:pic>
      <p:pic>
        <p:nvPicPr>
          <p:cNvPr id="4" name="Picture 3"/>
          <p:cNvPicPr>
            <a:picLocks noChangeAspect="1"/>
          </p:cNvPicPr>
          <p:nvPr/>
        </p:nvPicPr>
        <p:blipFill>
          <a:blip r:embed="rId4"/>
          <a:stretch>
            <a:fillRect/>
          </a:stretch>
        </p:blipFill>
        <p:spPr>
          <a:xfrm>
            <a:off x="340786" y="1711914"/>
            <a:ext cx="2042337" cy="2659610"/>
          </a:xfrm>
          <a:prstGeom prst="rect">
            <a:avLst/>
          </a:prstGeom>
        </p:spPr>
      </p:pic>
      <p:pic>
        <p:nvPicPr>
          <p:cNvPr id="6" name="Picture 5"/>
          <p:cNvPicPr>
            <a:picLocks noChangeAspect="1"/>
          </p:cNvPicPr>
          <p:nvPr/>
        </p:nvPicPr>
        <p:blipFill>
          <a:blip r:embed="rId5"/>
          <a:stretch>
            <a:fillRect/>
          </a:stretch>
        </p:blipFill>
        <p:spPr>
          <a:xfrm>
            <a:off x="2803328" y="1745675"/>
            <a:ext cx="2049958" cy="2651990"/>
          </a:xfrm>
          <a:prstGeom prst="rect">
            <a:avLst/>
          </a:prstGeom>
        </p:spPr>
      </p:pic>
      <p:sp>
        <p:nvSpPr>
          <p:cNvPr id="9" name="Rectangle 8"/>
          <p:cNvSpPr/>
          <p:nvPr/>
        </p:nvSpPr>
        <p:spPr>
          <a:xfrm>
            <a:off x="1331082" y="5244917"/>
            <a:ext cx="5720605" cy="646331"/>
          </a:xfrm>
          <a:prstGeom prst="rect">
            <a:avLst/>
          </a:prstGeom>
        </p:spPr>
        <p:txBody>
          <a:bodyPr wrap="none">
            <a:spAutoFit/>
          </a:bodyPr>
          <a:lstStyle/>
          <a:p>
            <a:r>
              <a:rPr lang="en-US" dirty="0"/>
              <a:t>Registering Researchers in Authority Files Task Group</a:t>
            </a:r>
          </a:p>
          <a:p>
            <a:r>
              <a:rPr lang="en-US" dirty="0"/>
              <a:t>Representing Organizations in ISNI Task Group</a:t>
            </a:r>
          </a:p>
        </p:txBody>
      </p:sp>
      <p:sp>
        <p:nvSpPr>
          <p:cNvPr id="10" name="TextBox 9"/>
          <p:cNvSpPr txBox="1"/>
          <p:nvPr/>
        </p:nvSpPr>
        <p:spPr>
          <a:xfrm>
            <a:off x="4959374" y="1711914"/>
            <a:ext cx="4184626" cy="3970318"/>
          </a:xfrm>
          <a:prstGeom prst="rect">
            <a:avLst/>
          </a:prstGeom>
          <a:noFill/>
        </p:spPr>
        <p:txBody>
          <a:bodyPr wrap="square" rtlCol="0">
            <a:spAutoFit/>
          </a:bodyPr>
          <a:lstStyle/>
          <a:p>
            <a:pPr marL="342900" indent="-342900">
              <a:buFont typeface="Arial" panose="020B0604020202020204" pitchFamily="34" charset="0"/>
              <a:buChar char="•"/>
            </a:pPr>
            <a:r>
              <a:rPr lang="nl-NL" sz="2400" dirty="0"/>
              <a:t>Need for identifiers in library workflows to support research information management – and linked data.	</a:t>
            </a:r>
          </a:p>
          <a:p>
            <a:pPr marL="342900" indent="-342900">
              <a:buFont typeface="Arial" panose="020B0604020202020204" pitchFamily="34" charset="0"/>
              <a:buChar char="•"/>
            </a:pPr>
            <a:r>
              <a:rPr lang="nl-NL" sz="2400" dirty="0"/>
              <a:t>Importance of correct scholarly affiliations</a:t>
            </a:r>
          </a:p>
          <a:p>
            <a:pPr marL="342900" indent="-342900">
              <a:buFont typeface="Arial" panose="020B0604020202020204" pitchFamily="34" charset="0"/>
              <a:buChar char="•"/>
            </a:pPr>
            <a:r>
              <a:rPr lang="nl-NL" sz="2400" dirty="0"/>
              <a:t>Models organizations that can be adapted by others</a:t>
            </a:r>
          </a:p>
          <a:p>
            <a:endParaRPr lang="en-US" dirty="0"/>
          </a:p>
          <a:p>
            <a:endParaRPr lang="en-US" dirty="0"/>
          </a:p>
        </p:txBody>
      </p:sp>
    </p:spTree>
    <p:extLst>
      <p:ext uri="{BB962C8B-B14F-4D97-AF65-F5344CB8AC3E}">
        <p14:creationId xmlns:p14="http://schemas.microsoft.com/office/powerpoint/2010/main" val="1515249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40786" y="413673"/>
            <a:ext cx="8439148" cy="915256"/>
          </a:xfrm>
        </p:spPr>
        <p:txBody>
          <a:bodyPr/>
          <a:lstStyle/>
          <a:p>
            <a:r>
              <a:rPr lang="en-US" dirty="0"/>
              <a:t>Research collections &amp; support</a:t>
            </a:r>
          </a:p>
          <a:p>
            <a:r>
              <a:rPr lang="en-US" sz="3200" dirty="0"/>
              <a:t>   Research Information Management</a:t>
            </a:r>
          </a:p>
        </p:txBody>
      </p:sp>
      <p:sp>
        <p:nvSpPr>
          <p:cNvPr id="5" name="Text Placeholder 2"/>
          <p:cNvSpPr txBox="1">
            <a:spLocks/>
          </p:cNvSpPr>
          <p:nvPr/>
        </p:nvSpPr>
        <p:spPr>
          <a:xfrm>
            <a:off x="2803328" y="1240768"/>
            <a:ext cx="6080284" cy="362116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fontAlgn="base">
              <a:buFontTx/>
              <a:buChar char="-"/>
            </a:pPr>
            <a:endParaRPr lang="nl-NL" dirty="0">
              <a:solidFill>
                <a:srgbClr val="000000"/>
              </a:solidFill>
              <a:latin typeface="Helvetica" panose="020B0604020202020204" pitchFamily="34" charset="0"/>
            </a:endParaRPr>
          </a:p>
        </p:txBody>
      </p:sp>
      <p:pic>
        <p:nvPicPr>
          <p:cNvPr id="7" name="Picture 6"/>
          <p:cNvPicPr>
            <a:picLocks noChangeAspect="1"/>
          </p:cNvPicPr>
          <p:nvPr/>
        </p:nvPicPr>
        <p:blipFill>
          <a:blip r:embed="rId3"/>
          <a:stretch>
            <a:fillRect/>
          </a:stretch>
        </p:blipFill>
        <p:spPr>
          <a:xfrm>
            <a:off x="7763013" y="0"/>
            <a:ext cx="1282329" cy="1255275"/>
          </a:xfrm>
          <a:prstGeom prst="rect">
            <a:avLst/>
          </a:prstGeom>
        </p:spPr>
      </p:pic>
      <p:pic>
        <p:nvPicPr>
          <p:cNvPr id="4" name="Picture 3"/>
          <p:cNvPicPr>
            <a:picLocks noChangeAspect="1"/>
          </p:cNvPicPr>
          <p:nvPr/>
        </p:nvPicPr>
        <p:blipFill>
          <a:blip r:embed="rId4"/>
          <a:stretch>
            <a:fillRect/>
          </a:stretch>
        </p:blipFill>
        <p:spPr>
          <a:xfrm>
            <a:off x="-40874" y="1952440"/>
            <a:ext cx="2682472" cy="2027096"/>
          </a:xfrm>
          <a:prstGeom prst="rect">
            <a:avLst/>
          </a:prstGeom>
        </p:spPr>
      </p:pic>
      <p:sp>
        <p:nvSpPr>
          <p:cNvPr id="9" name="Rectangle 8"/>
          <p:cNvSpPr/>
          <p:nvPr/>
        </p:nvSpPr>
        <p:spPr>
          <a:xfrm>
            <a:off x="2740256" y="1952440"/>
            <a:ext cx="6403744" cy="2246769"/>
          </a:xfrm>
          <a:prstGeom prst="rect">
            <a:avLst/>
          </a:prstGeom>
        </p:spPr>
        <p:txBody>
          <a:bodyPr wrap="square">
            <a:spAutoFit/>
          </a:bodyPr>
          <a:lstStyle/>
          <a:p>
            <a:pPr marL="457200" indent="-457200">
              <a:buFont typeface="Arial" panose="020B0604020202020204" pitchFamily="34" charset="0"/>
              <a:buChar char="•"/>
            </a:pPr>
            <a:r>
              <a:rPr lang="en-US" sz="2800" dirty="0"/>
              <a:t>Aggregate, curate and use information about research output</a:t>
            </a:r>
          </a:p>
          <a:p>
            <a:pPr marL="457200" indent="-457200">
              <a:buFont typeface="Arial" panose="020B0604020202020204" pitchFamily="34" charset="0"/>
              <a:buChar char="•"/>
            </a:pPr>
            <a:r>
              <a:rPr lang="en-US" sz="2800" dirty="0"/>
              <a:t>Understand impact of research </a:t>
            </a:r>
          </a:p>
          <a:p>
            <a:pPr marL="457200" indent="-457200">
              <a:buFont typeface="Arial" panose="020B0604020202020204" pitchFamily="34" charset="0"/>
              <a:buChar char="•"/>
            </a:pPr>
            <a:r>
              <a:rPr lang="en-US" sz="2800" dirty="0"/>
              <a:t>Increase research visibility</a:t>
            </a:r>
          </a:p>
          <a:p>
            <a:pPr marL="457200" indent="-457200">
              <a:buFont typeface="Arial" panose="020B0604020202020204" pitchFamily="34" charset="0"/>
              <a:buChar char="•"/>
            </a:pPr>
            <a:r>
              <a:rPr lang="en-US" sz="2800" dirty="0"/>
              <a:t>Increasing library involvement</a:t>
            </a:r>
          </a:p>
        </p:txBody>
      </p:sp>
      <p:sp>
        <p:nvSpPr>
          <p:cNvPr id="10" name="TextBox 9"/>
          <p:cNvSpPr txBox="1"/>
          <p:nvPr/>
        </p:nvSpPr>
        <p:spPr>
          <a:xfrm>
            <a:off x="496997" y="4283411"/>
            <a:ext cx="8282938" cy="1723549"/>
          </a:xfrm>
          <a:prstGeom prst="rect">
            <a:avLst/>
          </a:prstGeom>
          <a:noFill/>
        </p:spPr>
        <p:txBody>
          <a:bodyPr wrap="square" rtlCol="0">
            <a:spAutoFit/>
          </a:bodyPr>
          <a:lstStyle/>
          <a:p>
            <a:r>
              <a:rPr lang="en-US" sz="2800" b="1" i="1" dirty="0">
                <a:solidFill>
                  <a:srgbClr val="0070C0"/>
                </a:solidFill>
              </a:rPr>
              <a:t>Two new working groups, 2016-</a:t>
            </a:r>
          </a:p>
          <a:p>
            <a:pPr marL="457200" indent="-457200">
              <a:buFont typeface="Arial" panose="020B0604020202020204" pitchFamily="34" charset="0"/>
              <a:buChar char="•"/>
            </a:pPr>
            <a:r>
              <a:rPr lang="en-US" sz="2600" dirty="0"/>
              <a:t>Survey research institutions to gauge RIM activity</a:t>
            </a:r>
          </a:p>
          <a:p>
            <a:pPr marL="457200" indent="-457200">
              <a:buFont typeface="Arial" panose="020B0604020202020204" pitchFamily="34" charset="0"/>
              <a:buChar char="•"/>
            </a:pPr>
            <a:r>
              <a:rPr lang="en-US" sz="2600" dirty="0"/>
              <a:t>Institutional requirements and activities for RIM adoption</a:t>
            </a:r>
          </a:p>
        </p:txBody>
      </p:sp>
    </p:spTree>
    <p:extLst>
      <p:ext uri="{BB962C8B-B14F-4D97-AF65-F5344CB8AC3E}">
        <p14:creationId xmlns:p14="http://schemas.microsoft.com/office/powerpoint/2010/main" val="1913955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825730"/>
            <a:ext cx="8702853" cy="915256"/>
          </a:xfrm>
        </p:spPr>
        <p:txBody>
          <a:bodyPr/>
          <a:lstStyle/>
          <a:p>
            <a:r>
              <a:rPr lang="en-US" dirty="0">
                <a:latin typeface="+mj-lt"/>
              </a:rPr>
              <a:t>Understanding the system-wide library</a:t>
            </a:r>
          </a:p>
        </p:txBody>
      </p:sp>
      <p:pic>
        <p:nvPicPr>
          <p:cNvPr id="3" name="Picture 2"/>
          <p:cNvPicPr>
            <a:picLocks noChangeAspect="1"/>
          </p:cNvPicPr>
          <p:nvPr/>
        </p:nvPicPr>
        <p:blipFill>
          <a:blip r:embed="rId3"/>
          <a:stretch>
            <a:fillRect/>
          </a:stretch>
        </p:blipFill>
        <p:spPr>
          <a:xfrm>
            <a:off x="7777620" y="-304392"/>
            <a:ext cx="1239043" cy="1249865"/>
          </a:xfrm>
          <a:prstGeom prst="rect">
            <a:avLst/>
          </a:prstGeom>
        </p:spPr>
      </p:pic>
      <p:pic>
        <p:nvPicPr>
          <p:cNvPr id="5" name="Picture 4"/>
          <p:cNvPicPr>
            <a:picLocks noChangeAspect="1"/>
          </p:cNvPicPr>
          <p:nvPr/>
        </p:nvPicPr>
        <p:blipFill>
          <a:blip r:embed="rId4"/>
          <a:stretch>
            <a:fillRect/>
          </a:stretch>
        </p:blipFill>
        <p:spPr>
          <a:xfrm>
            <a:off x="2641775" y="1586195"/>
            <a:ext cx="2156799" cy="2811109"/>
          </a:xfrm>
          <a:prstGeom prst="rect">
            <a:avLst/>
          </a:prstGeom>
        </p:spPr>
      </p:pic>
      <p:pic>
        <p:nvPicPr>
          <p:cNvPr id="6" name="Picture 18" descr="H:\ASERLtalk\cover.jpg"/>
          <p:cNvPicPr>
            <a:picLocks noChangeAspect="1" noChangeArrowheads="1"/>
          </p:cNvPicPr>
          <p:nvPr/>
        </p:nvPicPr>
        <p:blipFill>
          <a:blip r:embed="rId5" cstate="print"/>
          <a:srcRect/>
          <a:stretch>
            <a:fillRect/>
          </a:stretch>
        </p:blipFill>
        <p:spPr bwMode="auto">
          <a:xfrm>
            <a:off x="236421" y="1584398"/>
            <a:ext cx="2168933" cy="2812906"/>
          </a:xfrm>
          <a:prstGeom prst="rect">
            <a:avLst/>
          </a:prstGeom>
          <a:noFill/>
        </p:spPr>
      </p:pic>
      <p:pic>
        <p:nvPicPr>
          <p:cNvPr id="7" name="Picture 12" descr="WorldCat logo, vertical, color"/>
          <p:cNvPicPr>
            <a:picLocks noChangeAspect="1" noChangeArrowheads="1"/>
          </p:cNvPicPr>
          <p:nvPr/>
        </p:nvPicPr>
        <p:blipFill>
          <a:blip r:embed="rId6" cstate="print"/>
          <a:srcRect/>
          <a:stretch>
            <a:fillRect/>
          </a:stretch>
        </p:blipFill>
        <p:spPr bwMode="auto">
          <a:xfrm>
            <a:off x="1367651" y="4743450"/>
            <a:ext cx="704850" cy="800100"/>
          </a:xfrm>
          <a:prstGeom prst="rect">
            <a:avLst/>
          </a:prstGeom>
          <a:noFill/>
        </p:spPr>
      </p:pic>
      <p:pic>
        <p:nvPicPr>
          <p:cNvPr id="8" name="Picture 7"/>
          <p:cNvPicPr>
            <a:picLocks noChangeAspect="1"/>
          </p:cNvPicPr>
          <p:nvPr/>
        </p:nvPicPr>
        <p:blipFill>
          <a:blip r:embed="rId7"/>
          <a:stretch>
            <a:fillRect/>
          </a:stretch>
        </p:blipFill>
        <p:spPr>
          <a:xfrm>
            <a:off x="236421" y="4860372"/>
            <a:ext cx="1115665" cy="365792"/>
          </a:xfrm>
          <a:prstGeom prst="rect">
            <a:avLst/>
          </a:prstGeom>
        </p:spPr>
      </p:pic>
      <p:pic>
        <p:nvPicPr>
          <p:cNvPr id="13" name="Picture 12"/>
          <p:cNvPicPr>
            <a:picLocks noChangeAspect="1"/>
          </p:cNvPicPr>
          <p:nvPr/>
        </p:nvPicPr>
        <p:blipFill>
          <a:blip r:embed="rId8"/>
          <a:stretch>
            <a:fillRect/>
          </a:stretch>
        </p:blipFill>
        <p:spPr>
          <a:xfrm>
            <a:off x="4947230" y="1586195"/>
            <a:ext cx="4069433" cy="3322608"/>
          </a:xfrm>
          <a:prstGeom prst="rect">
            <a:avLst/>
          </a:prstGeom>
        </p:spPr>
      </p:pic>
    </p:spTree>
    <p:extLst>
      <p:ext uri="{BB962C8B-B14F-4D97-AF65-F5344CB8AC3E}">
        <p14:creationId xmlns:p14="http://schemas.microsoft.com/office/powerpoint/2010/main" val="4143706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825730"/>
            <a:ext cx="8702853" cy="915256"/>
          </a:xfrm>
        </p:spPr>
        <p:txBody>
          <a:bodyPr/>
          <a:lstStyle/>
          <a:p>
            <a:r>
              <a:rPr lang="en-US" dirty="0">
                <a:latin typeface="+mj-lt"/>
              </a:rPr>
              <a:t>Unde</a:t>
            </a:r>
            <a:r>
              <a:rPr lang="en-US" dirty="0">
                <a:solidFill>
                  <a:srgbClr val="1F497D"/>
                </a:solidFill>
                <a:latin typeface="+mj-lt"/>
              </a:rPr>
              <a:t>rstan</a:t>
            </a:r>
            <a:r>
              <a:rPr lang="en-US" dirty="0">
                <a:latin typeface="+mj-lt"/>
              </a:rPr>
              <a:t>ding the system-wide library 							SHARES</a:t>
            </a:r>
          </a:p>
        </p:txBody>
      </p:sp>
      <p:pic>
        <p:nvPicPr>
          <p:cNvPr id="3" name="Picture 2"/>
          <p:cNvPicPr>
            <a:picLocks noChangeAspect="1"/>
          </p:cNvPicPr>
          <p:nvPr/>
        </p:nvPicPr>
        <p:blipFill>
          <a:blip r:embed="rId3"/>
          <a:stretch>
            <a:fillRect/>
          </a:stretch>
        </p:blipFill>
        <p:spPr>
          <a:xfrm>
            <a:off x="7777620" y="-424135"/>
            <a:ext cx="1239043" cy="1249865"/>
          </a:xfrm>
          <a:prstGeom prst="rect">
            <a:avLst/>
          </a:prstGeom>
        </p:spPr>
      </p:pic>
      <p:pic>
        <p:nvPicPr>
          <p:cNvPr id="5" name="Picture 2"/>
          <p:cNvPicPr>
            <a:picLocks noChangeAspect="1" noChangeArrowheads="1"/>
          </p:cNvPicPr>
          <p:nvPr/>
        </p:nvPicPr>
        <p:blipFill>
          <a:blip r:embed="rId4" cstate="print"/>
          <a:srcRect/>
          <a:stretch>
            <a:fillRect/>
          </a:stretch>
        </p:blipFill>
        <p:spPr bwMode="auto">
          <a:xfrm>
            <a:off x="130501" y="2110397"/>
            <a:ext cx="3175225" cy="2131575"/>
          </a:xfrm>
          <a:prstGeom prst="rect">
            <a:avLst/>
          </a:prstGeom>
          <a:noFill/>
          <a:ln w="9525">
            <a:noFill/>
            <a:miter lim="800000"/>
            <a:headEnd/>
            <a:tailEnd/>
          </a:ln>
        </p:spPr>
      </p:pic>
      <p:sp>
        <p:nvSpPr>
          <p:cNvPr id="6" name="TextBox 5"/>
          <p:cNvSpPr txBox="1"/>
          <p:nvPr/>
        </p:nvSpPr>
        <p:spPr>
          <a:xfrm>
            <a:off x="3632200" y="2050195"/>
            <a:ext cx="5384463" cy="3385542"/>
          </a:xfrm>
          <a:prstGeom prst="rect">
            <a:avLst/>
          </a:prstGeom>
          <a:noFill/>
        </p:spPr>
        <p:txBody>
          <a:bodyPr wrap="square" rtlCol="0">
            <a:spAutoFit/>
          </a:bodyPr>
          <a:lstStyle/>
          <a:p>
            <a:r>
              <a:rPr lang="en-US" sz="2800" dirty="0"/>
              <a:t>Trusted network of 85 Partners in 9 countries, 4 continents</a:t>
            </a:r>
          </a:p>
          <a:p>
            <a:pPr marL="457200" indent="-457200">
              <a:buFont typeface="Arial" panose="020B0604020202020204" pitchFamily="34" charset="0"/>
              <a:buChar char="•"/>
            </a:pPr>
            <a:r>
              <a:rPr lang="en-US" sz="2600" dirty="0"/>
              <a:t>Consider </a:t>
            </a:r>
            <a:r>
              <a:rPr lang="en-US" sz="2600" i="1" dirty="0"/>
              <a:t>each</a:t>
            </a:r>
            <a:r>
              <a:rPr lang="en-US" sz="2600" dirty="0"/>
              <a:t> request</a:t>
            </a:r>
          </a:p>
          <a:p>
            <a:pPr marL="457200" indent="-457200">
              <a:buFont typeface="Arial" panose="020B0604020202020204" pitchFamily="34" charset="0"/>
              <a:buChar char="•"/>
            </a:pPr>
            <a:r>
              <a:rPr lang="en-US" sz="2600" dirty="0"/>
              <a:t>Below market rates</a:t>
            </a:r>
          </a:p>
          <a:p>
            <a:pPr marL="457200" indent="-457200">
              <a:buFont typeface="Arial" panose="020B0604020202020204" pitchFamily="34" charset="0"/>
              <a:buChar char="•"/>
            </a:pPr>
            <a:r>
              <a:rPr lang="en-US" sz="2600" dirty="0"/>
              <a:t>Expedited delivery</a:t>
            </a:r>
          </a:p>
          <a:p>
            <a:pPr marL="457200" indent="-457200">
              <a:buFont typeface="Arial" panose="020B0604020202020204" pitchFamily="34" charset="0"/>
              <a:buChar char="•"/>
            </a:pPr>
            <a:r>
              <a:rPr lang="en-US" sz="2600" dirty="0"/>
              <a:t>Lend </a:t>
            </a:r>
            <a:r>
              <a:rPr lang="en-US" sz="2600" dirty="0" err="1"/>
              <a:t>returnables</a:t>
            </a:r>
            <a:r>
              <a:rPr lang="en-US" sz="2600" dirty="0"/>
              <a:t> overseas</a:t>
            </a:r>
          </a:p>
          <a:p>
            <a:pPr marL="457200" indent="-457200">
              <a:buFont typeface="Arial" panose="020B0604020202020204" pitchFamily="34" charset="0"/>
              <a:buChar char="•"/>
            </a:pPr>
            <a:r>
              <a:rPr lang="en-US" sz="2600" dirty="0"/>
              <a:t>Reciprocal on-site access</a:t>
            </a:r>
          </a:p>
          <a:p>
            <a:pPr marL="457200" indent="-457200">
              <a:buFont typeface="Arial" panose="020B0604020202020204" pitchFamily="34" charset="0"/>
              <a:buChar char="•"/>
            </a:pPr>
            <a:endParaRPr lang="en-US" sz="2800" dirty="0"/>
          </a:p>
        </p:txBody>
      </p:sp>
      <p:sp>
        <p:nvSpPr>
          <p:cNvPr id="7" name="TextBox 6"/>
          <p:cNvSpPr txBox="1"/>
          <p:nvPr/>
        </p:nvSpPr>
        <p:spPr>
          <a:xfrm>
            <a:off x="130501" y="4767590"/>
            <a:ext cx="6576224" cy="1754326"/>
          </a:xfrm>
          <a:prstGeom prst="rect">
            <a:avLst/>
          </a:prstGeom>
          <a:noFill/>
        </p:spPr>
        <p:txBody>
          <a:bodyPr wrap="none" rtlCol="0">
            <a:spAutoFit/>
          </a:bodyPr>
          <a:lstStyle/>
          <a:p>
            <a:r>
              <a:rPr lang="en-US" sz="2800" b="1" i="1" dirty="0">
                <a:solidFill>
                  <a:srgbClr val="0070C0"/>
                </a:solidFill>
              </a:rPr>
              <a:t>Share expertise!</a:t>
            </a:r>
          </a:p>
          <a:p>
            <a:pPr marL="457200" indent="-457200">
              <a:buFont typeface="Arial" panose="020B0604020202020204" pitchFamily="34" charset="0"/>
              <a:buChar char="•"/>
            </a:pPr>
            <a:r>
              <a:rPr lang="en-US" sz="2600" dirty="0"/>
              <a:t>SHARES Executive Group</a:t>
            </a:r>
          </a:p>
          <a:p>
            <a:pPr marL="457200" indent="-457200">
              <a:buFont typeface="Arial" panose="020B0604020202020204" pitchFamily="34" charset="0"/>
              <a:buChar char="•"/>
            </a:pPr>
            <a:r>
              <a:rPr lang="en-US" sz="2600" dirty="0"/>
              <a:t>SHARES Best Practices Working Group</a:t>
            </a:r>
          </a:p>
          <a:p>
            <a:endParaRPr lang="en-US" sz="2800" b="1" dirty="0"/>
          </a:p>
        </p:txBody>
      </p:sp>
    </p:spTree>
    <p:extLst>
      <p:ext uri="{BB962C8B-B14F-4D97-AF65-F5344CB8AC3E}">
        <p14:creationId xmlns:p14="http://schemas.microsoft.com/office/powerpoint/2010/main" val="3611997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idx="4294967295"/>
          </p:nvPr>
        </p:nvSpPr>
        <p:spPr>
          <a:xfrm>
            <a:off x="420624" y="228601"/>
            <a:ext cx="6767251" cy="832104"/>
          </a:xfrm>
          <a:prstGeom prst="rect">
            <a:avLst/>
          </a:prstGeom>
          <a:noFill/>
          <a:ln>
            <a:noFill/>
          </a:ln>
        </p:spPr>
        <p:txBody>
          <a:bodyPr lIns="68569" tIns="34275" rIns="68569" bIns="34275" anchor="ctr" anchorCtr="0">
            <a:noAutofit/>
          </a:bodyPr>
          <a:lstStyle/>
          <a:p>
            <a:pPr algn="l">
              <a:spcBef>
                <a:spcPts val="0"/>
              </a:spcBef>
              <a:buClr>
                <a:schemeClr val="dk2"/>
              </a:buClr>
              <a:buSzPct val="25000"/>
            </a:pPr>
            <a:r>
              <a:rPr lang="en-US" sz="3600" b="1" dirty="0">
                <a:solidFill>
                  <a:schemeClr val="accent2">
                    <a:lumMod val="75000"/>
                  </a:schemeClr>
                </a:solidFill>
                <a:latin typeface="Arial" panose="020B0604020202020204" pitchFamily="34" charset="0"/>
                <a:ea typeface="Calibri"/>
                <a:cs typeface="Arial" panose="020B0604020202020204" pitchFamily="34" charset="0"/>
                <a:sym typeface="Calibri"/>
              </a:rPr>
              <a:t>ILL Cost Calculator</a:t>
            </a:r>
          </a:p>
        </p:txBody>
      </p:sp>
      <p:pic>
        <p:nvPicPr>
          <p:cNvPr id="7" name="Picture 6"/>
          <p:cNvPicPr>
            <a:picLocks noChangeAspect="1"/>
          </p:cNvPicPr>
          <p:nvPr/>
        </p:nvPicPr>
        <p:blipFill>
          <a:blip r:embed="rId3"/>
          <a:stretch>
            <a:fillRect/>
          </a:stretch>
        </p:blipFill>
        <p:spPr>
          <a:xfrm>
            <a:off x="7904957" y="-284414"/>
            <a:ext cx="1239043" cy="1249865"/>
          </a:xfrm>
          <a:prstGeom prst="rect">
            <a:avLst/>
          </a:prstGeom>
        </p:spPr>
      </p:pic>
      <p:pic>
        <p:nvPicPr>
          <p:cNvPr id="11" name="Picture 10"/>
          <p:cNvPicPr>
            <a:picLocks noChangeAspect="1"/>
          </p:cNvPicPr>
          <p:nvPr/>
        </p:nvPicPr>
        <p:blipFill rotWithShape="1">
          <a:blip r:embed="rId4"/>
          <a:srcRect t="26518" b="4889"/>
          <a:stretch/>
        </p:blipFill>
        <p:spPr bwMode="auto">
          <a:xfrm>
            <a:off x="204183" y="1060705"/>
            <a:ext cx="4480560" cy="1920844"/>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4684742" y="1054583"/>
            <a:ext cx="4333527" cy="3293209"/>
          </a:xfrm>
          <a:prstGeom prst="rect">
            <a:avLst/>
          </a:prstGeom>
          <a:noFill/>
        </p:spPr>
        <p:txBody>
          <a:bodyPr wrap="square" rtlCol="0">
            <a:spAutoFit/>
          </a:bodyPr>
          <a:lstStyle/>
          <a:p>
            <a:pPr marL="457200" indent="-457200">
              <a:buFont typeface="Arial" panose="020B0604020202020204" pitchFamily="34" charset="0"/>
              <a:buChar char="•"/>
            </a:pPr>
            <a:r>
              <a:rPr lang="en-US" sz="2600" dirty="0"/>
              <a:t>Provide fresh data about current models</a:t>
            </a:r>
          </a:p>
          <a:p>
            <a:pPr marL="457200" indent="-457200">
              <a:buFont typeface="Arial" panose="020B0604020202020204" pitchFamily="34" charset="0"/>
              <a:buChar char="•"/>
            </a:pPr>
            <a:r>
              <a:rPr lang="en-US" sz="2600" dirty="0"/>
              <a:t>Help establish best practices</a:t>
            </a:r>
          </a:p>
          <a:p>
            <a:pPr marL="457200" indent="-457200">
              <a:buFont typeface="Arial" panose="020B0604020202020204" pitchFamily="34" charset="0"/>
              <a:buChar char="•"/>
            </a:pPr>
            <a:r>
              <a:rPr lang="en-US" sz="2600" dirty="0"/>
              <a:t>Facilitate comparison with anonymized peers</a:t>
            </a:r>
          </a:p>
          <a:p>
            <a:pPr marL="457200" indent="-457200">
              <a:buFont typeface="Arial" panose="020B0604020202020204" pitchFamily="34" charset="0"/>
              <a:buChar char="•"/>
            </a:pPr>
            <a:r>
              <a:rPr lang="en-US" sz="2600" dirty="0"/>
              <a:t>Support evidence-based decision making</a:t>
            </a:r>
          </a:p>
        </p:txBody>
      </p:sp>
      <p:sp>
        <p:nvSpPr>
          <p:cNvPr id="3" name="TextBox 2"/>
          <p:cNvSpPr txBox="1"/>
          <p:nvPr/>
        </p:nvSpPr>
        <p:spPr>
          <a:xfrm>
            <a:off x="204183" y="3235970"/>
            <a:ext cx="8002557" cy="3754874"/>
          </a:xfrm>
          <a:prstGeom prst="rect">
            <a:avLst/>
          </a:prstGeom>
          <a:noFill/>
        </p:spPr>
        <p:txBody>
          <a:bodyPr wrap="square" rtlCol="0">
            <a:spAutoFit/>
          </a:bodyPr>
          <a:lstStyle/>
          <a:p>
            <a:r>
              <a:rPr lang="en-US" sz="2800" b="1" dirty="0">
                <a:solidFill>
                  <a:srgbClr val="1F497D"/>
                </a:solidFill>
              </a:rPr>
              <a:t>Use cases:</a:t>
            </a:r>
          </a:p>
          <a:p>
            <a:pPr marL="457200" indent="-457200">
              <a:buFont typeface="Arial" panose="020B0604020202020204" pitchFamily="34" charset="0"/>
              <a:buChar char="•"/>
            </a:pPr>
            <a:r>
              <a:rPr lang="en-US" sz="2600" dirty="0"/>
              <a:t>Know resource sharing costs</a:t>
            </a:r>
          </a:p>
          <a:p>
            <a:pPr marL="457200" indent="-457200">
              <a:buFont typeface="Arial" panose="020B0604020202020204" pitchFamily="34" charset="0"/>
              <a:buChar char="•"/>
            </a:pPr>
            <a:r>
              <a:rPr lang="en-US" sz="2600" dirty="0"/>
              <a:t>How costs evolve over time</a:t>
            </a:r>
          </a:p>
          <a:p>
            <a:pPr marL="457200" indent="-457200">
              <a:buFont typeface="Arial" panose="020B0604020202020204" pitchFamily="34" charset="0"/>
              <a:buChar char="•"/>
            </a:pPr>
            <a:r>
              <a:rPr lang="en-US" sz="2600" dirty="0"/>
              <a:t>How costs compare with peers</a:t>
            </a:r>
          </a:p>
          <a:p>
            <a:pPr marL="457200" indent="-457200">
              <a:buFont typeface="Arial" panose="020B0604020202020204" pitchFamily="34" charset="0"/>
              <a:buChar char="•"/>
            </a:pPr>
            <a:r>
              <a:rPr lang="en-US" sz="2600" dirty="0"/>
              <a:t>Project financial impact of automating a process, buying new equipment, implementing new document delivery service</a:t>
            </a:r>
          </a:p>
          <a:p>
            <a:pPr marL="457200" indent="-457200">
              <a:buFont typeface="Arial" panose="020B0604020202020204" pitchFamily="34" charset="0"/>
              <a:buChar char="•"/>
            </a:pPr>
            <a:endParaRPr lang="en-US" sz="2600" dirty="0"/>
          </a:p>
          <a:p>
            <a:endParaRPr lang="en-US" sz="2800" dirty="0"/>
          </a:p>
        </p:txBody>
      </p:sp>
    </p:spTree>
    <p:extLst>
      <p:ext uri="{BB962C8B-B14F-4D97-AF65-F5344CB8AC3E}">
        <p14:creationId xmlns:p14="http://schemas.microsoft.com/office/powerpoint/2010/main" val="16204987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24" name="Picture 23"/>
          <p:cNvPicPr/>
          <p:nvPr/>
        </p:nvPicPr>
        <p:blipFill rotWithShape="1">
          <a:blip r:embed="rId3"/>
          <a:srcRect t="17180" r="55930" b="10000"/>
          <a:stretch/>
        </p:blipFill>
        <p:spPr bwMode="auto">
          <a:xfrm rot="2012711">
            <a:off x="6431016" y="1624902"/>
            <a:ext cx="1996340" cy="1893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117" name="Shape 117"/>
          <p:cNvSpPr txBox="1">
            <a:spLocks noGrp="1"/>
          </p:cNvSpPr>
          <p:nvPr>
            <p:ph type="title" idx="4294967295"/>
          </p:nvPr>
        </p:nvSpPr>
        <p:spPr>
          <a:xfrm>
            <a:off x="420624" y="228601"/>
            <a:ext cx="6767251" cy="832104"/>
          </a:xfrm>
          <a:prstGeom prst="rect">
            <a:avLst/>
          </a:prstGeom>
          <a:noFill/>
          <a:ln>
            <a:noFill/>
          </a:ln>
        </p:spPr>
        <p:txBody>
          <a:bodyPr lIns="68569" tIns="34275" rIns="68569" bIns="34275" anchor="ctr" anchorCtr="0">
            <a:noAutofit/>
          </a:bodyPr>
          <a:lstStyle/>
          <a:p>
            <a:pPr algn="l">
              <a:spcBef>
                <a:spcPts val="0"/>
              </a:spcBef>
              <a:buClr>
                <a:schemeClr val="dk2"/>
              </a:buClr>
              <a:buSzPct val="25000"/>
            </a:pPr>
            <a:r>
              <a:rPr lang="en-US" sz="3600" b="1" dirty="0">
                <a:solidFill>
                  <a:schemeClr val="accent2">
                    <a:lumMod val="75000"/>
                  </a:schemeClr>
                </a:solidFill>
                <a:latin typeface="Arial" panose="020B0604020202020204" pitchFamily="34" charset="0"/>
                <a:ea typeface="Calibri"/>
                <a:cs typeface="Arial" panose="020B0604020202020204" pitchFamily="34" charset="0"/>
                <a:sym typeface="Calibri"/>
              </a:rPr>
              <a:t>ILL Cost Calculator</a:t>
            </a:r>
          </a:p>
        </p:txBody>
      </p:sp>
      <p:pic>
        <p:nvPicPr>
          <p:cNvPr id="10" name="Picture 9"/>
          <p:cNvPicPr/>
          <p:nvPr/>
        </p:nvPicPr>
        <p:blipFill rotWithShape="1">
          <a:blip r:embed="rId4"/>
          <a:srcRect t="27692" r="47692" b="7282"/>
          <a:stretch/>
        </p:blipFill>
        <p:spPr bwMode="auto">
          <a:xfrm>
            <a:off x="134652" y="1528362"/>
            <a:ext cx="5351748" cy="4270416"/>
          </a:xfrm>
          <a:prstGeom prst="rect">
            <a:avLst/>
          </a:prstGeom>
          <a:ln>
            <a:noFill/>
          </a:ln>
          <a:extLst>
            <a:ext uri="{53640926-AAD7-44D8-BBD7-CCE9431645EC}">
              <a14:shadowObscured xmlns:a14="http://schemas.microsoft.com/office/drawing/2010/main"/>
            </a:ext>
          </a:extLst>
        </p:spPr>
      </p:pic>
      <p:pic>
        <p:nvPicPr>
          <p:cNvPr id="21" name="Picture 20"/>
          <p:cNvPicPr/>
          <p:nvPr/>
        </p:nvPicPr>
        <p:blipFill rotWithShape="1">
          <a:blip r:embed="rId5"/>
          <a:srcRect l="27564" t="11281" r="30609" b="5898"/>
          <a:stretch/>
        </p:blipFill>
        <p:spPr bwMode="auto">
          <a:xfrm rot="575491">
            <a:off x="4255173" y="1307894"/>
            <a:ext cx="2288906" cy="27683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9" name="Picture 8"/>
          <p:cNvPicPr/>
          <p:nvPr/>
        </p:nvPicPr>
        <p:blipFill rotWithShape="1">
          <a:blip r:embed="rId6"/>
          <a:srcRect l="17692" t="4474" r="17436" b="19088"/>
          <a:stretch/>
        </p:blipFill>
        <p:spPr bwMode="auto">
          <a:xfrm rot="198325">
            <a:off x="3642361" y="3036571"/>
            <a:ext cx="4207720" cy="26431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pic>
        <p:nvPicPr>
          <p:cNvPr id="7" name="Picture 6"/>
          <p:cNvPicPr>
            <a:picLocks noChangeAspect="1"/>
          </p:cNvPicPr>
          <p:nvPr/>
        </p:nvPicPr>
        <p:blipFill>
          <a:blip r:embed="rId7"/>
          <a:stretch>
            <a:fillRect/>
          </a:stretch>
        </p:blipFill>
        <p:spPr>
          <a:xfrm>
            <a:off x="7904957" y="-284414"/>
            <a:ext cx="1239043" cy="1249865"/>
          </a:xfrm>
          <a:prstGeom prst="rect">
            <a:avLst/>
          </a:prstGeom>
        </p:spPr>
      </p:pic>
      <p:sp>
        <p:nvSpPr>
          <p:cNvPr id="8" name="Rectangle 7"/>
          <p:cNvSpPr/>
          <p:nvPr/>
        </p:nvSpPr>
        <p:spPr>
          <a:xfrm>
            <a:off x="150875" y="5943269"/>
            <a:ext cx="8315097" cy="646331"/>
          </a:xfrm>
          <a:prstGeom prst="rect">
            <a:avLst/>
          </a:prstGeom>
        </p:spPr>
        <p:txBody>
          <a:bodyPr wrap="none">
            <a:spAutoFit/>
          </a:bodyPr>
          <a:lstStyle/>
          <a:p>
            <a:r>
              <a:rPr lang="en-US" dirty="0"/>
              <a:t>ILL Cost Calculator Working Group 2011 -</a:t>
            </a:r>
          </a:p>
          <a:p>
            <a:r>
              <a:rPr lang="en-US" dirty="0"/>
              <a:t>ILL Cost Calculator Beta Testers 2015 – 2017 (beta phase to end June 2017)</a:t>
            </a:r>
          </a:p>
        </p:txBody>
      </p:sp>
    </p:spTree>
    <p:extLst>
      <p:ext uri="{BB962C8B-B14F-4D97-AF65-F5344CB8AC3E}">
        <p14:creationId xmlns:p14="http://schemas.microsoft.com/office/powerpoint/2010/main" val="23037645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507407"/>
            <a:ext cx="8702853" cy="915256"/>
          </a:xfrm>
        </p:spPr>
        <p:txBody>
          <a:bodyPr/>
          <a:lstStyle/>
          <a:p>
            <a:r>
              <a:rPr lang="en-US" dirty="0">
                <a:latin typeface="+mj-lt"/>
              </a:rPr>
              <a:t>Data Science</a:t>
            </a:r>
          </a:p>
        </p:txBody>
      </p:sp>
      <p:pic>
        <p:nvPicPr>
          <p:cNvPr id="5" name="Picture 4"/>
          <p:cNvPicPr>
            <a:picLocks noChangeAspect="1"/>
          </p:cNvPicPr>
          <p:nvPr/>
        </p:nvPicPr>
        <p:blipFill>
          <a:blip r:embed="rId3"/>
          <a:stretch>
            <a:fillRect/>
          </a:stretch>
        </p:blipFill>
        <p:spPr>
          <a:xfrm>
            <a:off x="459464" y="3675536"/>
            <a:ext cx="4310246" cy="1816765"/>
          </a:xfrm>
          <a:prstGeom prst="rect">
            <a:avLst/>
          </a:prstGeom>
        </p:spPr>
      </p:pic>
      <p:pic>
        <p:nvPicPr>
          <p:cNvPr id="6" name="Picture 5" descr="lod-datasets_2010-09-22_colored.jpg.png"/>
          <p:cNvPicPr>
            <a:picLocks noChangeAspect="1"/>
          </p:cNvPicPr>
          <p:nvPr/>
        </p:nvPicPr>
        <p:blipFill>
          <a:blip r:embed="rId4" cstate="print"/>
          <a:stretch>
            <a:fillRect/>
          </a:stretch>
        </p:blipFill>
        <p:spPr>
          <a:xfrm>
            <a:off x="4950738" y="3675536"/>
            <a:ext cx="4083148" cy="2657768"/>
          </a:xfrm>
          <a:prstGeom prst="rect">
            <a:avLst/>
          </a:prstGeom>
        </p:spPr>
      </p:pic>
      <p:pic>
        <p:nvPicPr>
          <p:cNvPr id="7" name="Picture 6"/>
          <p:cNvPicPr>
            <a:picLocks noChangeAspect="1"/>
          </p:cNvPicPr>
          <p:nvPr/>
        </p:nvPicPr>
        <p:blipFill>
          <a:blip r:embed="rId5"/>
          <a:stretch>
            <a:fillRect/>
          </a:stretch>
        </p:blipFill>
        <p:spPr>
          <a:xfrm>
            <a:off x="7794843" y="-11759"/>
            <a:ext cx="1239043" cy="1244454"/>
          </a:xfrm>
          <a:prstGeom prst="rect">
            <a:avLst/>
          </a:prstGeom>
        </p:spPr>
      </p:pic>
      <p:pic>
        <p:nvPicPr>
          <p:cNvPr id="8" name="Picture 7"/>
          <p:cNvPicPr>
            <a:picLocks noChangeAspect="1"/>
          </p:cNvPicPr>
          <p:nvPr/>
        </p:nvPicPr>
        <p:blipFill>
          <a:blip r:embed="rId6"/>
          <a:stretch>
            <a:fillRect/>
          </a:stretch>
        </p:blipFill>
        <p:spPr>
          <a:xfrm>
            <a:off x="2932862" y="116688"/>
            <a:ext cx="4861981" cy="3558848"/>
          </a:xfrm>
          <a:prstGeom prst="rect">
            <a:avLst/>
          </a:prstGeom>
        </p:spPr>
      </p:pic>
      <p:pic>
        <p:nvPicPr>
          <p:cNvPr id="3" name="Picture 2"/>
          <p:cNvPicPr>
            <a:picLocks noChangeAspect="1"/>
          </p:cNvPicPr>
          <p:nvPr/>
        </p:nvPicPr>
        <p:blipFill>
          <a:blip r:embed="rId7"/>
          <a:stretch>
            <a:fillRect/>
          </a:stretch>
        </p:blipFill>
        <p:spPr>
          <a:xfrm>
            <a:off x="297685" y="1563028"/>
            <a:ext cx="2536613" cy="1922540"/>
          </a:xfrm>
          <a:prstGeom prst="rect">
            <a:avLst/>
          </a:prstGeom>
        </p:spPr>
      </p:pic>
    </p:spTree>
    <p:extLst>
      <p:ext uri="{BB962C8B-B14F-4D97-AF65-F5344CB8AC3E}">
        <p14:creationId xmlns:p14="http://schemas.microsoft.com/office/powerpoint/2010/main" val="924421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nl-NL" sz="4400" dirty="0">
                <a:solidFill>
                  <a:srgbClr val="1F497D"/>
                </a:solidFill>
              </a:rPr>
              <a:t>Objective</a:t>
            </a:r>
          </a:p>
        </p:txBody>
      </p:sp>
      <p:sp>
        <p:nvSpPr>
          <p:cNvPr id="6" name="Text Placeholder 5"/>
          <p:cNvSpPr>
            <a:spLocks noGrp="1"/>
          </p:cNvSpPr>
          <p:nvPr>
            <p:ph type="body" sz="quarter" idx="4294967295"/>
          </p:nvPr>
        </p:nvSpPr>
        <p:spPr>
          <a:xfrm>
            <a:off x="0" y="2141656"/>
            <a:ext cx="8439150" cy="1405274"/>
          </a:xfrm>
          <a:prstGeom prst="rect">
            <a:avLst/>
          </a:prstGeom>
        </p:spPr>
        <p:txBody>
          <a:bodyPr/>
          <a:lstStyle/>
          <a:p>
            <a:pPr marL="400050" lvl="1" indent="0">
              <a:buNone/>
            </a:pPr>
            <a:r>
              <a:rPr lang="nl-NL" sz="3600" b="1" dirty="0">
                <a:solidFill>
                  <a:srgbClr val="0070C0"/>
                </a:solidFill>
              </a:rPr>
              <a:t>Scale</a:t>
            </a:r>
            <a:r>
              <a:rPr lang="nl-NL" sz="3600" b="1" dirty="0"/>
              <a:t> </a:t>
            </a:r>
            <a:r>
              <a:rPr lang="nl-NL" sz="3600" dirty="0"/>
              <a:t>and </a:t>
            </a:r>
            <a:r>
              <a:rPr lang="nl-NL" sz="3600" b="1" dirty="0">
                <a:solidFill>
                  <a:srgbClr val="0070C0"/>
                </a:solidFill>
              </a:rPr>
              <a:t>accelerate</a:t>
            </a:r>
            <a:r>
              <a:rPr lang="nl-NL" sz="3600" b="1" dirty="0"/>
              <a:t> </a:t>
            </a:r>
            <a:r>
              <a:rPr lang="nl-NL" sz="3600" dirty="0"/>
              <a:t>library learning and innovation through collaboration</a:t>
            </a:r>
          </a:p>
        </p:txBody>
      </p:sp>
    </p:spTree>
    <p:extLst>
      <p:ext uri="{BB962C8B-B14F-4D97-AF65-F5344CB8AC3E}">
        <p14:creationId xmlns:p14="http://schemas.microsoft.com/office/powerpoint/2010/main" val="423609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376884"/>
            <a:ext cx="8702853" cy="915256"/>
          </a:xfrm>
        </p:spPr>
        <p:txBody>
          <a:bodyPr/>
          <a:lstStyle/>
          <a:p>
            <a:r>
              <a:rPr lang="en-US" dirty="0">
                <a:latin typeface="+mj-lt"/>
              </a:rPr>
              <a:t>Data Science</a:t>
            </a:r>
          </a:p>
        </p:txBody>
      </p:sp>
      <p:pic>
        <p:nvPicPr>
          <p:cNvPr id="7" name="Picture 6"/>
          <p:cNvPicPr>
            <a:picLocks noChangeAspect="1"/>
          </p:cNvPicPr>
          <p:nvPr/>
        </p:nvPicPr>
        <p:blipFill>
          <a:blip r:embed="rId3"/>
          <a:stretch>
            <a:fillRect/>
          </a:stretch>
        </p:blipFill>
        <p:spPr>
          <a:xfrm>
            <a:off x="7794843" y="-11759"/>
            <a:ext cx="1239043" cy="1244454"/>
          </a:xfrm>
          <a:prstGeom prst="rect">
            <a:avLst/>
          </a:prstGeom>
        </p:spPr>
      </p:pic>
      <p:pic>
        <p:nvPicPr>
          <p:cNvPr id="3" name="Picture 2"/>
          <p:cNvPicPr>
            <a:picLocks noChangeAspect="1"/>
          </p:cNvPicPr>
          <p:nvPr/>
        </p:nvPicPr>
        <p:blipFill>
          <a:blip r:embed="rId4"/>
          <a:stretch>
            <a:fillRect/>
          </a:stretch>
        </p:blipFill>
        <p:spPr>
          <a:xfrm>
            <a:off x="116598" y="1740998"/>
            <a:ext cx="4150516" cy="3028298"/>
          </a:xfrm>
          <a:prstGeom prst="rect">
            <a:avLst/>
          </a:prstGeom>
        </p:spPr>
      </p:pic>
      <p:pic>
        <p:nvPicPr>
          <p:cNvPr id="4" name="Picture 3"/>
          <p:cNvPicPr>
            <a:picLocks noChangeAspect="1"/>
          </p:cNvPicPr>
          <p:nvPr/>
        </p:nvPicPr>
        <p:blipFill>
          <a:blip r:embed="rId5"/>
          <a:stretch>
            <a:fillRect/>
          </a:stretch>
        </p:blipFill>
        <p:spPr>
          <a:xfrm>
            <a:off x="1885707" y="4888185"/>
            <a:ext cx="7148179" cy="1044030"/>
          </a:xfrm>
          <a:prstGeom prst="rect">
            <a:avLst/>
          </a:prstGeom>
        </p:spPr>
      </p:pic>
      <p:sp>
        <p:nvSpPr>
          <p:cNvPr id="9" name="TextBox 8"/>
          <p:cNvSpPr txBox="1"/>
          <p:nvPr/>
        </p:nvSpPr>
        <p:spPr>
          <a:xfrm>
            <a:off x="4586849" y="1705070"/>
            <a:ext cx="4116004"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t>International Linked Data Surveys for Implementers 2014 &amp; 2015</a:t>
            </a:r>
          </a:p>
          <a:p>
            <a:pPr marL="285750" indent="-285750">
              <a:buFont typeface="Arial" panose="020B0604020202020204" pitchFamily="34" charset="0"/>
              <a:buChar char="•"/>
            </a:pPr>
            <a:r>
              <a:rPr lang="en-US" sz="2000" dirty="0"/>
              <a:t>OCLC Research Library Partners Metadata Managers Focus Group discussions (summarized in </a:t>
            </a:r>
            <a:r>
              <a:rPr lang="en-US" sz="2000" dirty="0" err="1"/>
              <a:t>HangingTogether</a:t>
            </a:r>
            <a:r>
              <a:rPr lang="en-US" sz="2000" dirty="0"/>
              <a:t> posts)</a:t>
            </a:r>
          </a:p>
        </p:txBody>
      </p:sp>
    </p:spTree>
    <p:extLst>
      <p:ext uri="{BB962C8B-B14F-4D97-AF65-F5344CB8AC3E}">
        <p14:creationId xmlns:p14="http://schemas.microsoft.com/office/powerpoint/2010/main" val="2483287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129986"/>
            <a:ext cx="8702853" cy="915256"/>
          </a:xfrm>
        </p:spPr>
        <p:txBody>
          <a:bodyPr/>
          <a:lstStyle/>
          <a:p>
            <a:r>
              <a:rPr lang="en-US" sz="3200" dirty="0">
                <a:latin typeface="+mj-lt"/>
              </a:rPr>
              <a:t>OCLC RLP Metadata Managers Focus       								Group</a:t>
            </a:r>
          </a:p>
        </p:txBody>
      </p:sp>
      <p:pic>
        <p:nvPicPr>
          <p:cNvPr id="7" name="Picture 6"/>
          <p:cNvPicPr>
            <a:picLocks noChangeAspect="1"/>
          </p:cNvPicPr>
          <p:nvPr/>
        </p:nvPicPr>
        <p:blipFill>
          <a:blip r:embed="rId3"/>
          <a:stretch>
            <a:fillRect/>
          </a:stretch>
        </p:blipFill>
        <p:spPr>
          <a:xfrm>
            <a:off x="8079470" y="3724"/>
            <a:ext cx="1064530" cy="1069179"/>
          </a:xfrm>
          <a:prstGeom prst="rect">
            <a:avLst/>
          </a:prstGeom>
        </p:spPr>
      </p:pic>
      <p:sp>
        <p:nvSpPr>
          <p:cNvPr id="5" name="TextBox 4"/>
          <p:cNvSpPr txBox="1"/>
          <p:nvPr/>
        </p:nvSpPr>
        <p:spPr>
          <a:xfrm>
            <a:off x="800418" y="4229100"/>
            <a:ext cx="6676828" cy="1723549"/>
          </a:xfrm>
          <a:prstGeom prst="rect">
            <a:avLst/>
          </a:prstGeom>
          <a:noFill/>
        </p:spPr>
        <p:txBody>
          <a:bodyPr wrap="none" rtlCol="0">
            <a:spAutoFit/>
          </a:bodyPr>
          <a:lstStyle/>
          <a:p>
            <a:r>
              <a:rPr lang="en-US" sz="2800" dirty="0"/>
              <a:t>Upcoming WebEx discussions:</a:t>
            </a:r>
          </a:p>
          <a:p>
            <a:pPr marL="457200" indent="-457200">
              <a:buFont typeface="Arial" panose="020B0604020202020204" pitchFamily="34" charset="0"/>
              <a:buChar char="—"/>
            </a:pPr>
            <a:r>
              <a:rPr lang="en-US" sz="2600" dirty="0"/>
              <a:t>New skill sets for metadata management</a:t>
            </a:r>
          </a:p>
          <a:p>
            <a:pPr marL="457200" indent="-457200">
              <a:buFont typeface="Arial" panose="020B0604020202020204" pitchFamily="34" charset="0"/>
              <a:buChar char="—"/>
            </a:pPr>
            <a:r>
              <a:rPr lang="en-US" sz="2600" dirty="0"/>
              <a:t>Metadata for archival collections</a:t>
            </a:r>
          </a:p>
          <a:p>
            <a:pPr marL="457200" indent="-457200">
              <a:buFont typeface="Arial" panose="020B0604020202020204" pitchFamily="34" charset="0"/>
              <a:buChar char="—"/>
            </a:pPr>
            <a:r>
              <a:rPr lang="en-US" sz="2600" dirty="0"/>
              <a:t>Use cases for local identifiers</a:t>
            </a:r>
          </a:p>
        </p:txBody>
      </p:sp>
      <p:sp>
        <p:nvSpPr>
          <p:cNvPr id="3" name="TextBox 2"/>
          <p:cNvSpPr txBox="1"/>
          <p:nvPr/>
        </p:nvSpPr>
        <p:spPr>
          <a:xfrm>
            <a:off x="152248" y="1450597"/>
            <a:ext cx="8398355" cy="2554545"/>
          </a:xfrm>
          <a:prstGeom prst="rect">
            <a:avLst/>
          </a:prstGeom>
          <a:noFill/>
        </p:spPr>
        <p:txBody>
          <a:bodyPr wrap="square" rtlCol="0">
            <a:spAutoFit/>
          </a:bodyPr>
          <a:lstStyle/>
          <a:p>
            <a:r>
              <a:rPr lang="en-US" sz="2800" dirty="0"/>
              <a:t>Representatives from 51 Partners in nine countries responsible for creating and  managing metadata</a:t>
            </a:r>
          </a:p>
          <a:p>
            <a:pPr marL="457200" indent="-457200">
              <a:buFont typeface="Arial" panose="020B0604020202020204" pitchFamily="34" charset="0"/>
              <a:buChar char="•"/>
            </a:pPr>
            <a:r>
              <a:rPr lang="en-US" sz="2600" dirty="0"/>
              <a:t>Share information about common issues</a:t>
            </a:r>
          </a:p>
          <a:p>
            <a:pPr marL="457200" indent="-457200">
              <a:buFont typeface="Arial" panose="020B0604020202020204" pitchFamily="34" charset="0"/>
              <a:buChar char="•"/>
            </a:pPr>
            <a:r>
              <a:rPr lang="en-US" sz="2600" dirty="0"/>
              <a:t>Identify potential new projects, working groups</a:t>
            </a:r>
          </a:p>
          <a:p>
            <a:pPr marL="457200" indent="-457200">
              <a:buFont typeface="Arial" panose="020B0604020202020204" pitchFamily="34" charset="0"/>
              <a:buChar char="•"/>
            </a:pPr>
            <a:r>
              <a:rPr lang="en-US" sz="2600" dirty="0"/>
              <a:t>Provide feedback on data science projects	</a:t>
            </a:r>
          </a:p>
          <a:p>
            <a:pPr marL="457200" indent="-457200">
              <a:buFont typeface="Arial" panose="020B0604020202020204" pitchFamily="34" charset="0"/>
              <a:buChar char="•"/>
            </a:pPr>
            <a:r>
              <a:rPr lang="en-US" sz="2600" dirty="0"/>
              <a:t>Funnel to other communities</a:t>
            </a:r>
          </a:p>
        </p:txBody>
      </p:sp>
      <p:pic>
        <p:nvPicPr>
          <p:cNvPr id="4" name="Picture 3"/>
          <p:cNvPicPr>
            <a:picLocks noChangeAspect="1"/>
          </p:cNvPicPr>
          <p:nvPr/>
        </p:nvPicPr>
        <p:blipFill>
          <a:blip r:embed="rId4"/>
          <a:stretch>
            <a:fillRect/>
          </a:stretch>
        </p:blipFill>
        <p:spPr>
          <a:xfrm>
            <a:off x="6943319" y="3066722"/>
            <a:ext cx="1967502" cy="1474141"/>
          </a:xfrm>
          <a:prstGeom prst="rect">
            <a:avLst/>
          </a:prstGeom>
        </p:spPr>
      </p:pic>
    </p:spTree>
    <p:extLst>
      <p:ext uri="{BB962C8B-B14F-4D97-AF65-F5344CB8AC3E}">
        <p14:creationId xmlns:p14="http://schemas.microsoft.com/office/powerpoint/2010/main" val="3270375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4332" y="1159727"/>
            <a:ext cx="261610" cy="369332"/>
          </a:xfrm>
          <a:prstGeom prst="rect">
            <a:avLst/>
          </a:prstGeom>
          <a:noFill/>
        </p:spPr>
        <p:txBody>
          <a:bodyPr wrap="none" rtlCol="0">
            <a:spAutoFit/>
          </a:bodyPr>
          <a:lstStyle/>
          <a:p>
            <a:r>
              <a:rPr lang="en-US" dirty="0"/>
              <a:t>“</a:t>
            </a:r>
          </a:p>
        </p:txBody>
      </p:sp>
      <p:pic>
        <p:nvPicPr>
          <p:cNvPr id="3" name="Picture 2"/>
          <p:cNvPicPr>
            <a:picLocks noChangeAspect="1"/>
          </p:cNvPicPr>
          <p:nvPr/>
        </p:nvPicPr>
        <p:blipFill>
          <a:blip r:embed="rId3"/>
          <a:stretch>
            <a:fillRect/>
          </a:stretch>
        </p:blipFill>
        <p:spPr>
          <a:xfrm>
            <a:off x="1032188" y="842948"/>
            <a:ext cx="3132091" cy="4008467"/>
          </a:xfrm>
          <a:prstGeom prst="rect">
            <a:avLst/>
          </a:prstGeom>
        </p:spPr>
      </p:pic>
      <p:pic>
        <p:nvPicPr>
          <p:cNvPr id="6" name="Picture 5"/>
          <p:cNvPicPr>
            <a:picLocks noChangeAspect="1"/>
          </p:cNvPicPr>
          <p:nvPr/>
        </p:nvPicPr>
        <p:blipFill>
          <a:blip r:embed="rId4"/>
          <a:stretch>
            <a:fillRect/>
          </a:stretch>
        </p:blipFill>
        <p:spPr>
          <a:xfrm>
            <a:off x="4572000" y="842948"/>
            <a:ext cx="3139712" cy="4054191"/>
          </a:xfrm>
          <a:prstGeom prst="rect">
            <a:avLst/>
          </a:prstGeom>
        </p:spPr>
      </p:pic>
      <p:sp>
        <p:nvSpPr>
          <p:cNvPr id="7" name="TextBox 6"/>
          <p:cNvSpPr txBox="1"/>
          <p:nvPr/>
        </p:nvSpPr>
        <p:spPr>
          <a:xfrm>
            <a:off x="348290" y="5051503"/>
            <a:ext cx="8447420" cy="1661993"/>
          </a:xfrm>
          <a:prstGeom prst="rect">
            <a:avLst/>
          </a:prstGeom>
          <a:noFill/>
        </p:spPr>
        <p:txBody>
          <a:bodyPr wrap="square" rtlCol="0">
            <a:spAutoFit/>
          </a:bodyPr>
          <a:lstStyle/>
          <a:p>
            <a:r>
              <a:rPr lang="en-US" sz="2800" dirty="0"/>
              <a:t>“</a:t>
            </a:r>
            <a:r>
              <a:rPr lang="en-US" sz="2800" i="1" dirty="0"/>
              <a:t>Many information seekers, regardless of </a:t>
            </a:r>
          </a:p>
          <a:p>
            <a:r>
              <a:rPr lang="en-US" sz="2800" i="1" dirty="0"/>
              <a:t>demographics, make heavy use of … Wikipedia and </a:t>
            </a:r>
          </a:p>
          <a:p>
            <a:r>
              <a:rPr lang="en-US" sz="2800" i="1" dirty="0"/>
              <a:t>Google</a:t>
            </a:r>
            <a:r>
              <a:rPr lang="en-US" sz="2800" dirty="0"/>
              <a:t>.”</a:t>
            </a:r>
          </a:p>
          <a:p>
            <a:endParaRPr lang="en-US" dirty="0"/>
          </a:p>
        </p:txBody>
      </p:sp>
      <p:sp>
        <p:nvSpPr>
          <p:cNvPr id="4" name="TextBox 3"/>
          <p:cNvSpPr txBox="1"/>
          <p:nvPr/>
        </p:nvSpPr>
        <p:spPr>
          <a:xfrm>
            <a:off x="61332" y="107177"/>
            <a:ext cx="3416320" cy="707886"/>
          </a:xfrm>
          <a:prstGeom prst="rect">
            <a:avLst/>
          </a:prstGeom>
          <a:noFill/>
        </p:spPr>
        <p:txBody>
          <a:bodyPr wrap="none" rtlCol="0">
            <a:spAutoFit/>
          </a:bodyPr>
          <a:lstStyle/>
          <a:p>
            <a:r>
              <a:rPr lang="en-US" sz="4000" b="1" dirty="0">
                <a:solidFill>
                  <a:srgbClr val="1F497D"/>
                </a:solidFill>
                <a:latin typeface="+mj-lt"/>
              </a:rPr>
              <a:t>User Studies</a:t>
            </a:r>
            <a:r>
              <a:rPr lang="en-US" sz="3600" dirty="0">
                <a:solidFill>
                  <a:srgbClr val="1F497D"/>
                </a:solidFill>
                <a:latin typeface="+mj-lt"/>
              </a:rPr>
              <a:t>	</a:t>
            </a:r>
          </a:p>
        </p:txBody>
      </p:sp>
      <p:pic>
        <p:nvPicPr>
          <p:cNvPr id="9" name="Picture 8"/>
          <p:cNvPicPr>
            <a:picLocks noChangeAspect="1"/>
          </p:cNvPicPr>
          <p:nvPr/>
        </p:nvPicPr>
        <p:blipFill>
          <a:blip r:embed="rId5"/>
          <a:stretch>
            <a:fillRect/>
          </a:stretch>
        </p:blipFill>
        <p:spPr>
          <a:xfrm>
            <a:off x="7894135" y="-51966"/>
            <a:ext cx="1249865" cy="1260686"/>
          </a:xfrm>
          <a:prstGeom prst="rect">
            <a:avLst/>
          </a:prstGeom>
        </p:spPr>
      </p:pic>
    </p:spTree>
    <p:extLst>
      <p:ext uri="{BB962C8B-B14F-4D97-AF65-F5344CB8AC3E}">
        <p14:creationId xmlns:p14="http://schemas.microsoft.com/office/powerpoint/2010/main" val="198697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nl-NL" dirty="0">
                <a:latin typeface="+mj-lt"/>
              </a:rPr>
              <a:t>User Studies</a:t>
            </a:r>
          </a:p>
        </p:txBody>
      </p:sp>
      <p:sp>
        <p:nvSpPr>
          <p:cNvPr id="3" name="Text Placeholder 2"/>
          <p:cNvSpPr>
            <a:spLocks noGrp="1"/>
          </p:cNvSpPr>
          <p:nvPr>
            <p:ph type="body" sz="quarter" idx="4294967295"/>
          </p:nvPr>
        </p:nvSpPr>
        <p:spPr>
          <a:xfrm>
            <a:off x="180585" y="1377221"/>
            <a:ext cx="8439150" cy="3317875"/>
          </a:xfrm>
          <a:prstGeom prst="rect">
            <a:avLst/>
          </a:prstGeom>
        </p:spPr>
        <p:txBody>
          <a:bodyPr/>
          <a:lstStyle/>
          <a:p>
            <a:pPr marL="0" indent="0">
              <a:buNone/>
            </a:pPr>
            <a:r>
              <a:rPr lang="en-US" dirty="0">
                <a:solidFill>
                  <a:srgbClr val="2179B6"/>
                </a:solidFill>
                <a:latin typeface="Graphik-Bold"/>
                <a:hlinkClick r:id="rId3"/>
              </a:rPr>
              <a:t>Digital Visitors and Residents </a:t>
            </a:r>
            <a:endParaRPr lang="en-US" sz="2400" i="1" dirty="0"/>
          </a:p>
          <a:p>
            <a:pPr marL="0" indent="0" fontAlgn="base">
              <a:buNone/>
            </a:pPr>
            <a:r>
              <a:rPr lang="en-US" sz="2400" i="1" dirty="0"/>
              <a:t>	</a:t>
            </a:r>
            <a:endParaRPr lang="nl-NL" b="1" dirty="0"/>
          </a:p>
        </p:txBody>
      </p:sp>
      <p:pic>
        <p:nvPicPr>
          <p:cNvPr id="4" name="Picture 3"/>
          <p:cNvPicPr>
            <a:picLocks noChangeAspect="1"/>
          </p:cNvPicPr>
          <p:nvPr/>
        </p:nvPicPr>
        <p:blipFill>
          <a:blip r:embed="rId4"/>
          <a:stretch>
            <a:fillRect/>
          </a:stretch>
        </p:blipFill>
        <p:spPr>
          <a:xfrm>
            <a:off x="340786" y="2908783"/>
            <a:ext cx="4059374" cy="2589125"/>
          </a:xfrm>
          <a:prstGeom prst="rect">
            <a:avLst/>
          </a:prstGeom>
        </p:spPr>
      </p:pic>
      <p:pic>
        <p:nvPicPr>
          <p:cNvPr id="5" name="Picture 4"/>
          <p:cNvPicPr>
            <a:picLocks noChangeAspect="1"/>
          </p:cNvPicPr>
          <p:nvPr/>
        </p:nvPicPr>
        <p:blipFill>
          <a:blip r:embed="rId5"/>
          <a:stretch>
            <a:fillRect/>
          </a:stretch>
        </p:blipFill>
        <p:spPr>
          <a:xfrm>
            <a:off x="4614985" y="2908782"/>
            <a:ext cx="4078850" cy="2580046"/>
          </a:xfrm>
          <a:prstGeom prst="rect">
            <a:avLst/>
          </a:prstGeom>
        </p:spPr>
      </p:pic>
      <p:pic>
        <p:nvPicPr>
          <p:cNvPr id="6" name="Picture 5"/>
          <p:cNvPicPr>
            <a:picLocks noChangeAspect="1"/>
          </p:cNvPicPr>
          <p:nvPr/>
        </p:nvPicPr>
        <p:blipFill>
          <a:blip r:embed="rId6"/>
          <a:stretch>
            <a:fillRect/>
          </a:stretch>
        </p:blipFill>
        <p:spPr>
          <a:xfrm>
            <a:off x="7894135" y="0"/>
            <a:ext cx="1249865" cy="1260686"/>
          </a:xfrm>
          <a:prstGeom prst="rect">
            <a:avLst/>
          </a:prstGeom>
        </p:spPr>
      </p:pic>
    </p:spTree>
    <p:extLst>
      <p:ext uri="{BB962C8B-B14F-4D97-AF65-F5344CB8AC3E}">
        <p14:creationId xmlns:p14="http://schemas.microsoft.com/office/powerpoint/2010/main" val="1029853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35497" y="171200"/>
            <a:ext cx="8181975" cy="915256"/>
          </a:xfrm>
        </p:spPr>
        <p:txBody>
          <a:bodyPr/>
          <a:lstStyle/>
          <a:p>
            <a:r>
              <a:rPr lang="nl-NL" dirty="0">
                <a:latin typeface="+mj-lt"/>
              </a:rPr>
              <a:t>Scaling learning</a:t>
            </a:r>
          </a:p>
        </p:txBody>
      </p:sp>
      <p:sp>
        <p:nvSpPr>
          <p:cNvPr id="3" name="Text Placeholder 2"/>
          <p:cNvSpPr>
            <a:spLocks noGrp="1"/>
          </p:cNvSpPr>
          <p:nvPr>
            <p:ph type="body" sz="quarter" idx="4294967295"/>
          </p:nvPr>
        </p:nvSpPr>
        <p:spPr>
          <a:xfrm>
            <a:off x="180585" y="1377221"/>
            <a:ext cx="8439150" cy="3317875"/>
          </a:xfrm>
          <a:prstGeom prst="rect">
            <a:avLst/>
          </a:prstGeom>
        </p:spPr>
        <p:txBody>
          <a:bodyPr/>
          <a:lstStyle/>
          <a:p>
            <a:pPr marL="0" indent="0">
              <a:buNone/>
            </a:pPr>
            <a:r>
              <a:rPr lang="en-US" dirty="0">
                <a:solidFill>
                  <a:srgbClr val="2179B6"/>
                </a:solidFill>
                <a:latin typeface="Graphik-Bold"/>
                <a:hlinkClick r:id="rId3"/>
              </a:rPr>
              <a:t> </a:t>
            </a:r>
            <a:endParaRPr lang="en-US" sz="2400" i="1" dirty="0"/>
          </a:p>
          <a:p>
            <a:pPr marL="0" indent="0" fontAlgn="base">
              <a:buNone/>
            </a:pPr>
            <a:r>
              <a:rPr lang="en-US" sz="2400" i="1" dirty="0"/>
              <a:t>	</a:t>
            </a:r>
            <a:endParaRPr lang="nl-NL" b="1" dirty="0"/>
          </a:p>
        </p:txBody>
      </p:sp>
      <p:pic>
        <p:nvPicPr>
          <p:cNvPr id="7" name="Picture 6"/>
          <p:cNvPicPr>
            <a:picLocks noChangeAspect="1"/>
          </p:cNvPicPr>
          <p:nvPr/>
        </p:nvPicPr>
        <p:blipFill>
          <a:blip r:embed="rId4"/>
          <a:stretch>
            <a:fillRect/>
          </a:stretch>
        </p:blipFill>
        <p:spPr>
          <a:xfrm>
            <a:off x="7684424" y="50653"/>
            <a:ext cx="1266097" cy="125527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935" y="1164760"/>
            <a:ext cx="4867275" cy="62865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935" y="1767126"/>
            <a:ext cx="8305800" cy="971550"/>
          </a:xfrm>
          <a:prstGeom prst="rect">
            <a:avLst/>
          </a:prstGeom>
        </p:spPr>
      </p:pic>
      <p:sp>
        <p:nvSpPr>
          <p:cNvPr id="12" name="TextBox 11"/>
          <p:cNvSpPr txBox="1"/>
          <p:nvPr/>
        </p:nvSpPr>
        <p:spPr>
          <a:xfrm>
            <a:off x="385127" y="5612894"/>
            <a:ext cx="8758873" cy="523220"/>
          </a:xfrm>
          <a:prstGeom prst="rect">
            <a:avLst/>
          </a:prstGeom>
          <a:noFill/>
        </p:spPr>
        <p:txBody>
          <a:bodyPr wrap="none" rtlCol="0">
            <a:spAutoFit/>
          </a:bodyPr>
          <a:lstStyle/>
          <a:p>
            <a:r>
              <a:rPr lang="en-US" sz="1400" dirty="0">
                <a:hlinkClick r:id="rId7"/>
              </a:rPr>
              <a:t>https://www.newschallenge.org/challenge/how-might-libraries-serve-21st-century-information-needs/winning/</a:t>
            </a:r>
          </a:p>
          <a:p>
            <a:r>
              <a:rPr lang="en-US" sz="1400" dirty="0">
                <a:hlinkClick r:id="rId7"/>
              </a:rPr>
              <a:t>improve-access-to-knowledge-and-empower-citizens-amplify-libraries-and-communities-through-wikipedia</a:t>
            </a:r>
            <a:endParaRPr lang="en-US" sz="1400" dirty="0"/>
          </a:p>
        </p:txBody>
      </p:sp>
      <p:pic>
        <p:nvPicPr>
          <p:cNvPr id="4" name="Picture 3"/>
          <p:cNvPicPr>
            <a:picLocks noChangeAspect="1"/>
          </p:cNvPicPr>
          <p:nvPr/>
        </p:nvPicPr>
        <p:blipFill>
          <a:blip r:embed="rId8"/>
          <a:stretch>
            <a:fillRect/>
          </a:stretch>
        </p:blipFill>
        <p:spPr>
          <a:xfrm>
            <a:off x="5734713" y="3184760"/>
            <a:ext cx="2743438" cy="1524132"/>
          </a:xfrm>
          <a:prstGeom prst="rect">
            <a:avLst/>
          </a:prstGeom>
        </p:spPr>
      </p:pic>
      <p:sp>
        <p:nvSpPr>
          <p:cNvPr id="5" name="TextBox 4"/>
          <p:cNvSpPr txBox="1"/>
          <p:nvPr/>
        </p:nvSpPr>
        <p:spPr>
          <a:xfrm>
            <a:off x="314857" y="3216994"/>
            <a:ext cx="5476692" cy="1200329"/>
          </a:xfrm>
          <a:prstGeom prst="rect">
            <a:avLst/>
          </a:prstGeom>
          <a:noFill/>
        </p:spPr>
        <p:txBody>
          <a:bodyPr wrap="none" rtlCol="0">
            <a:spAutoFit/>
          </a:bodyPr>
          <a:lstStyle/>
          <a:p>
            <a:r>
              <a:rPr lang="en-US" sz="2400" b="1" dirty="0"/>
              <a:t>Improve access to knowledge and </a:t>
            </a:r>
          </a:p>
          <a:p>
            <a:r>
              <a:rPr lang="en-US" sz="2400" b="1" dirty="0"/>
              <a:t>empower citizens: Amplify libraries </a:t>
            </a:r>
          </a:p>
          <a:p>
            <a:r>
              <a:rPr lang="en-US" sz="2400" b="1" dirty="0"/>
              <a:t>and communities through Wikipedia</a:t>
            </a:r>
          </a:p>
        </p:txBody>
      </p:sp>
      <p:sp>
        <p:nvSpPr>
          <p:cNvPr id="13" name="TextBox 12"/>
          <p:cNvSpPr txBox="1"/>
          <p:nvPr/>
        </p:nvSpPr>
        <p:spPr>
          <a:xfrm>
            <a:off x="477838" y="4907557"/>
            <a:ext cx="8482002" cy="707886"/>
          </a:xfrm>
          <a:prstGeom prst="rect">
            <a:avLst/>
          </a:prstGeom>
          <a:noFill/>
        </p:spPr>
        <p:txBody>
          <a:bodyPr wrap="none" rtlCol="0">
            <a:spAutoFit/>
          </a:bodyPr>
          <a:lstStyle/>
          <a:p>
            <a:r>
              <a:rPr lang="en-US" sz="2000" dirty="0"/>
              <a:t>Library staff will learn to contribute to Wikipedia, engage their community </a:t>
            </a:r>
          </a:p>
          <a:p>
            <a:r>
              <a:rPr lang="en-US" sz="2000" dirty="0"/>
              <a:t>members, and better leverage collections</a:t>
            </a:r>
          </a:p>
        </p:txBody>
      </p:sp>
    </p:spTree>
    <p:extLst>
      <p:ext uri="{BB962C8B-B14F-4D97-AF65-F5344CB8AC3E}">
        <p14:creationId xmlns:p14="http://schemas.microsoft.com/office/powerpoint/2010/main" val="4185075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nl-NL" dirty="0">
                <a:latin typeface="+mj-lt"/>
              </a:rPr>
              <a:t>Scaling learning</a:t>
            </a:r>
          </a:p>
        </p:txBody>
      </p:sp>
      <p:sp>
        <p:nvSpPr>
          <p:cNvPr id="3" name="Text Placeholder 2"/>
          <p:cNvSpPr>
            <a:spLocks noGrp="1"/>
          </p:cNvSpPr>
          <p:nvPr>
            <p:ph type="body" sz="quarter" idx="4294967295"/>
          </p:nvPr>
        </p:nvSpPr>
        <p:spPr>
          <a:xfrm>
            <a:off x="0" y="1922831"/>
            <a:ext cx="7777443" cy="3317875"/>
          </a:xfrm>
          <a:prstGeom prst="rect">
            <a:avLst/>
          </a:prstGeom>
        </p:spPr>
        <p:txBody>
          <a:bodyPr/>
          <a:lstStyle/>
          <a:p>
            <a:pPr marL="0" indent="0">
              <a:buNone/>
            </a:pPr>
            <a:r>
              <a:rPr lang="en-US" dirty="0">
                <a:solidFill>
                  <a:srgbClr val="2179B6"/>
                </a:solidFill>
                <a:latin typeface="Graphik-Bold"/>
              </a:rPr>
              <a:t> Wikipedia + Libraries: Better Together</a:t>
            </a:r>
          </a:p>
          <a:p>
            <a:r>
              <a:rPr lang="en-US" sz="2600" dirty="0"/>
              <a:t>Curriculum and teaching materials designed specifically for librarians</a:t>
            </a:r>
          </a:p>
          <a:p>
            <a:r>
              <a:rPr lang="en-US" sz="2600" dirty="0"/>
              <a:t>Test online synchronous training as model for scaling community engagement</a:t>
            </a:r>
          </a:p>
          <a:p>
            <a:r>
              <a:rPr lang="en-US" sz="2600" dirty="0"/>
              <a:t>Expose librarians to how Wikipedia works – and expose </a:t>
            </a:r>
            <a:r>
              <a:rPr lang="en-US" sz="2600" dirty="0" err="1"/>
              <a:t>Wikipedians</a:t>
            </a:r>
            <a:r>
              <a:rPr lang="en-US" sz="2600" dirty="0"/>
              <a:t> to the value of library resources</a:t>
            </a:r>
          </a:p>
          <a:p>
            <a:pPr marL="0" indent="0" fontAlgn="base">
              <a:buNone/>
            </a:pPr>
            <a:r>
              <a:rPr lang="en-US" sz="2400" i="1" dirty="0"/>
              <a:t>	</a:t>
            </a:r>
            <a:endParaRPr lang="nl-NL" b="1" dirty="0"/>
          </a:p>
        </p:txBody>
      </p:sp>
      <p:pic>
        <p:nvPicPr>
          <p:cNvPr id="7" name="Picture 6"/>
          <p:cNvPicPr>
            <a:picLocks noChangeAspect="1"/>
          </p:cNvPicPr>
          <p:nvPr/>
        </p:nvPicPr>
        <p:blipFill>
          <a:blip r:embed="rId3"/>
          <a:stretch>
            <a:fillRect/>
          </a:stretch>
        </p:blipFill>
        <p:spPr>
          <a:xfrm>
            <a:off x="7684424" y="50653"/>
            <a:ext cx="1266097" cy="1255275"/>
          </a:xfrm>
          <a:prstGeom prst="rect">
            <a:avLst/>
          </a:prstGeom>
        </p:spPr>
      </p:pic>
      <p:sp>
        <p:nvSpPr>
          <p:cNvPr id="14" name="TextBox 13"/>
          <p:cNvSpPr txBox="1"/>
          <p:nvPr/>
        </p:nvSpPr>
        <p:spPr>
          <a:xfrm>
            <a:off x="5437638" y="5240706"/>
            <a:ext cx="2879834" cy="523220"/>
          </a:xfrm>
          <a:prstGeom prst="rect">
            <a:avLst/>
          </a:prstGeom>
          <a:noFill/>
          <a:ln w="19050">
            <a:solidFill>
              <a:schemeClr val="accent1"/>
            </a:solidFill>
          </a:ln>
        </p:spPr>
        <p:txBody>
          <a:bodyPr wrap="square" rtlCol="0">
            <a:spAutoFit/>
          </a:bodyPr>
          <a:lstStyle/>
          <a:p>
            <a:r>
              <a:rPr lang="en-US" sz="2800" dirty="0">
                <a:solidFill>
                  <a:schemeClr val="accent6"/>
                </a:solidFill>
              </a:rPr>
              <a:t>oc.lc/</a:t>
            </a:r>
            <a:r>
              <a:rPr lang="en-US" sz="2800" dirty="0" err="1">
                <a:solidFill>
                  <a:schemeClr val="accent6"/>
                </a:solidFill>
              </a:rPr>
              <a:t>oclc-wikilib</a:t>
            </a:r>
            <a:endParaRPr lang="en-US" sz="2800" dirty="0">
              <a:solidFill>
                <a:schemeClr val="accent6"/>
              </a:solidFill>
            </a:endParaRPr>
          </a:p>
        </p:txBody>
      </p:sp>
      <p:pic>
        <p:nvPicPr>
          <p:cNvPr id="6" name="Picture 5"/>
          <p:cNvPicPr>
            <a:picLocks noChangeAspect="1"/>
          </p:cNvPicPr>
          <p:nvPr/>
        </p:nvPicPr>
        <p:blipFill>
          <a:blip r:embed="rId4"/>
          <a:stretch>
            <a:fillRect/>
          </a:stretch>
        </p:blipFill>
        <p:spPr>
          <a:xfrm>
            <a:off x="477838" y="924895"/>
            <a:ext cx="3269263" cy="762066"/>
          </a:xfrm>
          <a:prstGeom prst="rect">
            <a:avLst/>
          </a:prstGeom>
        </p:spPr>
      </p:pic>
    </p:spTree>
    <p:extLst>
      <p:ext uri="{BB962C8B-B14F-4D97-AF65-F5344CB8AC3E}">
        <p14:creationId xmlns:p14="http://schemas.microsoft.com/office/powerpoint/2010/main" val="4282982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77838" y="1135919"/>
            <a:ext cx="8181975" cy="4883881"/>
          </a:xfrm>
        </p:spPr>
        <p:txBody>
          <a:bodyPr/>
          <a:lstStyle/>
          <a:p>
            <a:r>
              <a:rPr lang="en-US" sz="2800" dirty="0"/>
              <a:t>Join standing Partner groups of your peers:</a:t>
            </a:r>
          </a:p>
          <a:p>
            <a:pPr lvl="1"/>
            <a:r>
              <a:rPr lang="en-US" sz="2400" dirty="0"/>
              <a:t>SHARES</a:t>
            </a:r>
          </a:p>
          <a:p>
            <a:pPr lvl="1"/>
            <a:r>
              <a:rPr lang="en-US" sz="2400" dirty="0"/>
              <a:t>Metadata Managers Focus Group</a:t>
            </a:r>
          </a:p>
          <a:p>
            <a:r>
              <a:rPr lang="en-US" dirty="0"/>
              <a:t>Watch out for new working groups soliciting members on the OCLCRLP-ANNOUNCE-L list</a:t>
            </a:r>
          </a:p>
          <a:p>
            <a:r>
              <a:rPr lang="en-US" dirty="0"/>
              <a:t>Participate in Partners-only Webinars and events </a:t>
            </a:r>
          </a:p>
          <a:p>
            <a:r>
              <a:rPr lang="en-US" dirty="0"/>
              <a:t>Share your own “Work in Progress” in a Webinar</a:t>
            </a:r>
          </a:p>
          <a:p>
            <a:r>
              <a:rPr lang="en-US" dirty="0"/>
              <a:t>Join a Partner email list</a:t>
            </a:r>
          </a:p>
          <a:p>
            <a:r>
              <a:rPr lang="en-US" dirty="0"/>
              <a:t>Guest blog on HangingTogether.org</a:t>
            </a:r>
          </a:p>
          <a:p>
            <a:r>
              <a:rPr lang="en-US" dirty="0"/>
              <a:t>Contact your liaison, Roy Tennant (</a:t>
            </a:r>
            <a:r>
              <a:rPr lang="en-US" dirty="0">
                <a:hlinkClick r:id="rId3"/>
              </a:rPr>
              <a:t>tennantr@oclc.org</a:t>
            </a:r>
            <a:r>
              <a:rPr lang="en-US" dirty="0"/>
              <a:t>)</a:t>
            </a:r>
          </a:p>
        </p:txBody>
      </p:sp>
      <p:sp>
        <p:nvSpPr>
          <p:cNvPr id="3" name="Text Placeholder 2"/>
          <p:cNvSpPr>
            <a:spLocks noGrp="1"/>
          </p:cNvSpPr>
          <p:nvPr>
            <p:ph type="body" sz="quarter" idx="13"/>
          </p:nvPr>
        </p:nvSpPr>
        <p:spPr/>
        <p:txBody>
          <a:bodyPr/>
          <a:lstStyle/>
          <a:p>
            <a:r>
              <a:rPr lang="en-US" dirty="0"/>
              <a:t>Engagement opportunities</a:t>
            </a:r>
          </a:p>
          <a:p>
            <a:r>
              <a:rPr lang="en-US" dirty="0"/>
              <a:t>	</a:t>
            </a:r>
          </a:p>
        </p:txBody>
      </p:sp>
      <p:pic>
        <p:nvPicPr>
          <p:cNvPr id="4" name="Picture 3"/>
          <p:cNvPicPr>
            <a:picLocks noChangeAspect="1"/>
          </p:cNvPicPr>
          <p:nvPr/>
        </p:nvPicPr>
        <p:blipFill>
          <a:blip r:embed="rId4"/>
          <a:stretch>
            <a:fillRect/>
          </a:stretch>
        </p:blipFill>
        <p:spPr>
          <a:xfrm>
            <a:off x="7170282" y="-33337"/>
            <a:ext cx="1673497" cy="1213971"/>
          </a:xfrm>
          <a:prstGeom prst="rect">
            <a:avLst/>
          </a:prstGeom>
        </p:spPr>
      </p:pic>
    </p:spTree>
    <p:extLst>
      <p:ext uri="{BB962C8B-B14F-4D97-AF65-F5344CB8AC3E}">
        <p14:creationId xmlns:p14="http://schemas.microsoft.com/office/powerpoint/2010/main" val="365960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pPr marL="0" indent="0">
              <a:buNone/>
            </a:pPr>
            <a:endParaRPr lang="en-US" dirty="0"/>
          </a:p>
          <a:p>
            <a:r>
              <a:rPr lang="en-US" sz="2800" dirty="0"/>
              <a:t>Art &amp; Architecture</a:t>
            </a:r>
          </a:p>
          <a:p>
            <a:r>
              <a:rPr lang="en-US" sz="2800" dirty="0"/>
              <a:t>Heads of Systems</a:t>
            </a:r>
          </a:p>
          <a:p>
            <a:r>
              <a:rPr lang="en-US" sz="2800" dirty="0"/>
              <a:t>Primary Sources</a:t>
            </a:r>
          </a:p>
          <a:p>
            <a:r>
              <a:rPr lang="en-US" sz="2800" dirty="0"/>
              <a:t>Metadata Management Interest Group</a:t>
            </a:r>
          </a:p>
          <a:p>
            <a:r>
              <a:rPr lang="en-US" sz="2800" dirty="0"/>
              <a:t>Research Information Management Interest Group</a:t>
            </a:r>
          </a:p>
          <a:p>
            <a:r>
              <a:rPr lang="en-US" sz="2800" dirty="0"/>
              <a:t>Web Archiving</a:t>
            </a:r>
          </a:p>
        </p:txBody>
      </p:sp>
      <p:sp>
        <p:nvSpPr>
          <p:cNvPr id="3" name="Text Placeholder 2"/>
          <p:cNvSpPr>
            <a:spLocks noGrp="1"/>
          </p:cNvSpPr>
          <p:nvPr>
            <p:ph type="body" sz="quarter" idx="13"/>
          </p:nvPr>
        </p:nvSpPr>
        <p:spPr/>
        <p:txBody>
          <a:bodyPr/>
          <a:lstStyle/>
          <a:p>
            <a:r>
              <a:rPr lang="en-US" dirty="0"/>
              <a:t>Topic-specific Partner email lists</a:t>
            </a:r>
          </a:p>
          <a:p>
            <a:r>
              <a:rPr lang="en-US" sz="2800" dirty="0">
                <a:hlinkClick r:id="rId2"/>
              </a:rPr>
              <a:t>www.oclc.org/research/partnership/lists.html</a:t>
            </a:r>
            <a:endParaRPr lang="en-US" sz="2800" dirty="0"/>
          </a:p>
        </p:txBody>
      </p:sp>
    </p:spTree>
    <p:extLst>
      <p:ext uri="{BB962C8B-B14F-4D97-AF65-F5344CB8AC3E}">
        <p14:creationId xmlns:p14="http://schemas.microsoft.com/office/powerpoint/2010/main" val="232069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4000" dirty="0"/>
              <a:t>Channels to keep abreast</a:t>
            </a:r>
            <a:r>
              <a:rPr lang="en-US" dirty="0"/>
              <a:t>	</a:t>
            </a:r>
          </a:p>
        </p:txBody>
      </p:sp>
      <p:sp>
        <p:nvSpPr>
          <p:cNvPr id="3" name="Text Placeholder 2"/>
          <p:cNvSpPr txBox="1">
            <a:spLocks/>
          </p:cNvSpPr>
          <p:nvPr/>
        </p:nvSpPr>
        <p:spPr>
          <a:xfrm>
            <a:off x="617389" y="1320962"/>
            <a:ext cx="4114800" cy="30428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hlinkClick r:id="rId2"/>
              </a:rPr>
              <a:t>http://www.oclc.org/research</a:t>
            </a:r>
            <a:endParaRPr lang="nl-NL" sz="2400" dirty="0"/>
          </a:p>
        </p:txBody>
      </p:sp>
      <p:pic>
        <p:nvPicPr>
          <p:cNvPr id="4" name="Picture 3"/>
          <p:cNvPicPr>
            <a:picLocks noChangeAspect="1"/>
          </p:cNvPicPr>
          <p:nvPr/>
        </p:nvPicPr>
        <p:blipFill>
          <a:blip r:embed="rId3"/>
          <a:stretch>
            <a:fillRect/>
          </a:stretch>
        </p:blipFill>
        <p:spPr>
          <a:xfrm>
            <a:off x="6988395" y="1372995"/>
            <a:ext cx="504512" cy="504512"/>
          </a:xfrm>
          <a:prstGeom prst="rect">
            <a:avLst/>
          </a:prstGeom>
        </p:spPr>
      </p:pic>
      <p:sp>
        <p:nvSpPr>
          <p:cNvPr id="6" name="Rectangle 5"/>
          <p:cNvSpPr/>
          <p:nvPr/>
        </p:nvSpPr>
        <p:spPr>
          <a:xfrm>
            <a:off x="617389" y="2011743"/>
            <a:ext cx="6236248" cy="1200329"/>
          </a:xfrm>
          <a:prstGeom prst="rect">
            <a:avLst/>
          </a:prstGeom>
        </p:spPr>
        <p:txBody>
          <a:bodyPr wrap="square">
            <a:spAutoFit/>
          </a:bodyPr>
          <a:lstStyle/>
          <a:p>
            <a:r>
              <a:rPr lang="en-US" sz="2400" dirty="0">
                <a:hlinkClick r:id="rId4"/>
              </a:rPr>
              <a:t>https://twitter.com/OCLC/lists/oclc-research</a:t>
            </a:r>
          </a:p>
          <a:p>
            <a:br>
              <a:rPr lang="en-US" sz="2400" dirty="0">
                <a:hlinkClick r:id="rId4"/>
              </a:rPr>
            </a:br>
            <a:r>
              <a:rPr lang="en-US" sz="2400" dirty="0">
                <a:hlinkClick r:id="rId4"/>
              </a:rPr>
              <a:t>https://www.facebook.com/OCLCResearch</a:t>
            </a:r>
            <a:endParaRPr lang="nl-NL" sz="2400" dirty="0"/>
          </a:p>
        </p:txBody>
      </p:sp>
      <p:pic>
        <p:nvPicPr>
          <p:cNvPr id="7" name="Picture 2" descr="http://www.hawkin.com/blog/wp-content/uploads/2015/04/twitter-io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8395" y="2055562"/>
            <a:ext cx="541751" cy="528852"/>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7007014" y="2745464"/>
            <a:ext cx="504512" cy="521517"/>
          </a:xfrm>
          <a:prstGeom prst="rect">
            <a:avLst/>
          </a:prstGeom>
        </p:spPr>
      </p:pic>
      <p:sp>
        <p:nvSpPr>
          <p:cNvPr id="9" name="Rectangle 8"/>
          <p:cNvSpPr/>
          <p:nvPr/>
        </p:nvSpPr>
        <p:spPr>
          <a:xfrm>
            <a:off x="617389" y="3453082"/>
            <a:ext cx="5674554" cy="1938992"/>
          </a:xfrm>
          <a:prstGeom prst="rect">
            <a:avLst/>
          </a:prstGeom>
        </p:spPr>
        <p:txBody>
          <a:bodyPr wrap="square">
            <a:spAutoFit/>
          </a:bodyPr>
          <a:lstStyle/>
          <a:p>
            <a:r>
              <a:rPr lang="en-US" sz="2400" dirty="0">
                <a:hlinkClick r:id="rId4"/>
              </a:rPr>
              <a:t>http://www.slideshare.net/oclcr</a:t>
            </a:r>
            <a:endParaRPr lang="en-US" sz="2400" dirty="0"/>
          </a:p>
          <a:p>
            <a:r>
              <a:rPr lang="en-US" sz="2400" dirty="0"/>
              <a:t> </a:t>
            </a:r>
          </a:p>
          <a:p>
            <a:r>
              <a:rPr lang="en-US" sz="2400" dirty="0">
                <a:hlinkClick r:id="rId7"/>
              </a:rPr>
              <a:t>http://hangingtogether.org/</a:t>
            </a:r>
            <a:r>
              <a:rPr lang="en-US" sz="2400" dirty="0"/>
              <a:t> </a:t>
            </a:r>
          </a:p>
          <a:p>
            <a:endParaRPr lang="en-US" sz="2400" dirty="0">
              <a:hlinkClick r:id=""/>
            </a:endParaRPr>
          </a:p>
          <a:p>
            <a:r>
              <a:rPr lang="en-US" sz="2400" dirty="0">
                <a:hlinkClick r:id=""/>
              </a:rPr>
              <a:t>http</a:t>
            </a:r>
            <a:r>
              <a:rPr lang="en-US" sz="2400" dirty="0">
                <a:hlinkClick r:id="rId8"/>
              </a:rPr>
              <a:t>://youtube.com/oclcresearch</a:t>
            </a:r>
            <a:endParaRPr lang="en-US" sz="2400" dirty="0"/>
          </a:p>
        </p:txBody>
      </p:sp>
      <p:pic>
        <p:nvPicPr>
          <p:cNvPr id="10" name="Picture 4" descr="http://public.slidesharecdn.com/b/images/mobile_app_promo/ios_icon.png?b5f05a27f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2672" y="3392982"/>
            <a:ext cx="510235" cy="510236"/>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6" descr="https://s.w.org/about/images/fanart/logo_500x500.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19768" y="4029219"/>
            <a:ext cx="573139" cy="573139"/>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p:cNvPicPr>
            <a:picLocks noChangeAspect="1"/>
          </p:cNvPicPr>
          <p:nvPr/>
        </p:nvPicPr>
        <p:blipFill>
          <a:blip r:embed="rId11"/>
          <a:stretch>
            <a:fillRect/>
          </a:stretch>
        </p:blipFill>
        <p:spPr>
          <a:xfrm>
            <a:off x="6883032" y="4878969"/>
            <a:ext cx="752475" cy="352425"/>
          </a:xfrm>
          <a:prstGeom prst="rect">
            <a:avLst/>
          </a:prstGeom>
        </p:spPr>
      </p:pic>
    </p:spTree>
    <p:extLst>
      <p:ext uri="{BB962C8B-B14F-4D97-AF65-F5344CB8AC3E}">
        <p14:creationId xmlns:p14="http://schemas.microsoft.com/office/powerpoint/2010/main" val="331928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77839" y="1135919"/>
            <a:ext cx="7192962" cy="4475171"/>
          </a:xfrm>
        </p:spPr>
        <p:txBody>
          <a:bodyPr/>
          <a:lstStyle/>
          <a:p>
            <a:pPr marL="0" indent="0">
              <a:buNone/>
            </a:pPr>
            <a:r>
              <a:rPr lang="en-US" sz="3200" dirty="0"/>
              <a:t>My fellow OCLC Program Officers who contributed to this overview:</a:t>
            </a:r>
          </a:p>
          <a:p>
            <a:pPr marL="0" indent="0">
              <a:buNone/>
            </a:pPr>
            <a:endParaRPr lang="en-US" dirty="0"/>
          </a:p>
          <a:p>
            <a:r>
              <a:rPr lang="en-US" sz="2800" dirty="0"/>
              <a:t>Rebecca Bryant  </a:t>
            </a:r>
          </a:p>
          <a:p>
            <a:r>
              <a:rPr lang="en-US" sz="2800" dirty="0"/>
              <a:t>Jackie Dooley</a:t>
            </a:r>
          </a:p>
          <a:p>
            <a:r>
              <a:rPr lang="en-US" sz="2800" dirty="0"/>
              <a:t>Dennis Massie</a:t>
            </a:r>
          </a:p>
          <a:p>
            <a:r>
              <a:rPr lang="en-US" sz="2800" dirty="0"/>
              <a:t>Merrilee Proffitt</a:t>
            </a:r>
          </a:p>
          <a:p>
            <a:r>
              <a:rPr lang="en-US" sz="2800" dirty="0" err="1"/>
              <a:t>Titia</a:t>
            </a:r>
            <a:r>
              <a:rPr lang="en-US" sz="2800" dirty="0"/>
              <a:t> van der </a:t>
            </a:r>
            <a:r>
              <a:rPr lang="en-US" sz="2800" dirty="0" err="1"/>
              <a:t>Werf</a:t>
            </a:r>
            <a:endParaRPr lang="en-US" sz="2800" dirty="0"/>
          </a:p>
        </p:txBody>
      </p:sp>
      <p:sp>
        <p:nvSpPr>
          <p:cNvPr id="3" name="Text Placeholder 2"/>
          <p:cNvSpPr>
            <a:spLocks noGrp="1"/>
          </p:cNvSpPr>
          <p:nvPr>
            <p:ph type="body" sz="quarter" idx="13"/>
          </p:nvPr>
        </p:nvSpPr>
        <p:spPr/>
        <p:txBody>
          <a:bodyPr/>
          <a:lstStyle/>
          <a:p>
            <a:r>
              <a:rPr lang="en-US" dirty="0"/>
              <a:t>Acknowledgements</a:t>
            </a:r>
          </a:p>
        </p:txBody>
      </p:sp>
      <p:sp>
        <p:nvSpPr>
          <p:cNvPr id="4" name="TextBox 3"/>
          <p:cNvSpPr txBox="1"/>
          <p:nvPr/>
        </p:nvSpPr>
        <p:spPr>
          <a:xfrm>
            <a:off x="4724401" y="2729468"/>
            <a:ext cx="4318000" cy="1384995"/>
          </a:xfrm>
          <a:prstGeom prst="rect">
            <a:avLst/>
          </a:prstGeom>
          <a:noFill/>
        </p:spPr>
        <p:txBody>
          <a:bodyPr wrap="square" rtlCol="0">
            <a:spAutoFit/>
          </a:bodyPr>
          <a:lstStyle/>
          <a:p>
            <a:r>
              <a:rPr lang="en-US" sz="2800" dirty="0"/>
              <a:t>Under the leadership of our new Executive Director, Rachel Frick</a:t>
            </a:r>
          </a:p>
        </p:txBody>
      </p:sp>
      <p:pic>
        <p:nvPicPr>
          <p:cNvPr id="5" name="Picture 4"/>
          <p:cNvPicPr>
            <a:picLocks noChangeAspect="1"/>
          </p:cNvPicPr>
          <p:nvPr/>
        </p:nvPicPr>
        <p:blipFill>
          <a:blip r:embed="rId3"/>
          <a:stretch>
            <a:fillRect/>
          </a:stretch>
        </p:blipFill>
        <p:spPr>
          <a:xfrm>
            <a:off x="5907956" y="4114463"/>
            <a:ext cx="975445" cy="1280271"/>
          </a:xfrm>
          <a:prstGeom prst="rect">
            <a:avLst/>
          </a:prstGeom>
        </p:spPr>
      </p:pic>
    </p:spTree>
    <p:extLst>
      <p:ext uri="{BB962C8B-B14F-4D97-AF65-F5344CB8AC3E}">
        <p14:creationId xmlns:p14="http://schemas.microsoft.com/office/powerpoint/2010/main" val="100281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nl-NL" sz="4400" dirty="0">
                <a:solidFill>
                  <a:srgbClr val="1F497D"/>
                </a:solidFill>
              </a:rPr>
              <a:t>OCLC Research Library Partnership</a:t>
            </a:r>
          </a:p>
        </p:txBody>
      </p:sp>
      <p:sp>
        <p:nvSpPr>
          <p:cNvPr id="2" name="TextBox 1"/>
          <p:cNvSpPr txBox="1"/>
          <p:nvPr/>
        </p:nvSpPr>
        <p:spPr>
          <a:xfrm>
            <a:off x="477838" y="1822167"/>
            <a:ext cx="8070598" cy="3877985"/>
          </a:xfrm>
          <a:prstGeom prst="rect">
            <a:avLst/>
          </a:prstGeom>
          <a:noFill/>
        </p:spPr>
        <p:txBody>
          <a:bodyPr wrap="square" rtlCol="0">
            <a:spAutoFit/>
          </a:bodyPr>
          <a:lstStyle/>
          <a:p>
            <a:endParaRPr lang="en-GB" dirty="0">
              <a:solidFill>
                <a:prstClr val="black">
                  <a:lumMod val="65000"/>
                  <a:lumOff val="35000"/>
                </a:prstClr>
              </a:solidFill>
              <a:cs typeface="Arial"/>
            </a:endParaRPr>
          </a:p>
          <a:p>
            <a:pPr marL="457200" indent="-457200">
              <a:buFont typeface="Arial" panose="020B0604020202020204" pitchFamily="34" charset="0"/>
              <a:buChar char="•"/>
            </a:pPr>
            <a:r>
              <a:rPr lang="en-GB" sz="3200" dirty="0">
                <a:cs typeface="Arial"/>
              </a:rPr>
              <a:t>Develop a shared understanding about current trends and future directions among the OCLC Research Library Partnership</a:t>
            </a:r>
          </a:p>
          <a:p>
            <a:endParaRPr lang="en-GB" dirty="0">
              <a:cs typeface="Arial"/>
            </a:endParaRPr>
          </a:p>
          <a:p>
            <a:pPr marL="457200" indent="-457200">
              <a:buFont typeface="Arial" panose="020B0604020202020204" pitchFamily="34" charset="0"/>
              <a:buChar char="•"/>
            </a:pPr>
            <a:r>
              <a:rPr lang="en-GB" sz="3200" dirty="0">
                <a:cs typeface="Arial"/>
              </a:rPr>
              <a:t>Address challenges jointly and take steps towards realising that shared view</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790570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31838" y="1108606"/>
            <a:ext cx="4777491" cy="1492716"/>
          </a:xfrm>
        </p:spPr>
        <p:txBody>
          <a:bodyPr/>
          <a:lstStyle/>
          <a:p>
            <a:r>
              <a:rPr lang="en-US" dirty="0"/>
              <a:t>Thank you!</a:t>
            </a:r>
          </a:p>
        </p:txBody>
      </p:sp>
      <p:sp>
        <p:nvSpPr>
          <p:cNvPr id="3" name="Text Placeholder 2"/>
          <p:cNvSpPr>
            <a:spLocks noGrp="1"/>
          </p:cNvSpPr>
          <p:nvPr>
            <p:ph type="body" sz="quarter" idx="11"/>
          </p:nvPr>
        </p:nvSpPr>
        <p:spPr>
          <a:xfrm>
            <a:off x="608543" y="2860151"/>
            <a:ext cx="4505897" cy="405719"/>
          </a:xfrm>
        </p:spPr>
        <p:txBody>
          <a:bodyPr>
            <a:noAutofit/>
          </a:bodyPr>
          <a:lstStyle/>
          <a:p>
            <a:r>
              <a:rPr lang="en-US" sz="2800" dirty="0"/>
              <a:t>Karen Smith-Yoshimura</a:t>
            </a:r>
          </a:p>
        </p:txBody>
      </p:sp>
      <p:sp>
        <p:nvSpPr>
          <p:cNvPr id="5" name="Text Placeholder 4"/>
          <p:cNvSpPr>
            <a:spLocks noGrp="1"/>
          </p:cNvSpPr>
          <p:nvPr>
            <p:ph type="body" sz="quarter" idx="13"/>
          </p:nvPr>
        </p:nvSpPr>
        <p:spPr>
          <a:xfrm>
            <a:off x="608357" y="3433271"/>
            <a:ext cx="3887788" cy="305495"/>
          </a:xfrm>
        </p:spPr>
        <p:txBody>
          <a:bodyPr>
            <a:noAutofit/>
          </a:bodyPr>
          <a:lstStyle/>
          <a:p>
            <a:r>
              <a:rPr lang="en-US" sz="1800" dirty="0"/>
              <a:t>@</a:t>
            </a:r>
            <a:r>
              <a:rPr lang="en-US" sz="1800" dirty="0" err="1"/>
              <a:t>KarenS_Y</a:t>
            </a:r>
            <a:endParaRPr lang="en-US" sz="1800" dirty="0"/>
          </a:p>
          <a:p>
            <a:r>
              <a:rPr lang="en-US" sz="1800" dirty="0"/>
              <a:t>smithyok@oclc.org</a:t>
            </a:r>
          </a:p>
        </p:txBody>
      </p:sp>
      <p:sp>
        <p:nvSpPr>
          <p:cNvPr id="6" name="Text Placeholder 5"/>
          <p:cNvSpPr>
            <a:spLocks noGrp="1"/>
          </p:cNvSpPr>
          <p:nvPr>
            <p:ph type="body" sz="quarter" idx="14"/>
          </p:nvPr>
        </p:nvSpPr>
        <p:spPr>
          <a:xfrm>
            <a:off x="0" y="587632"/>
            <a:ext cx="4757980" cy="535531"/>
          </a:xfrm>
        </p:spPr>
        <p:txBody>
          <a:bodyPr/>
          <a:lstStyle/>
          <a:p>
            <a:r>
              <a:rPr lang="en-US" sz="1800" dirty="0"/>
              <a:t>February 2017</a:t>
            </a:r>
          </a:p>
        </p:txBody>
      </p:sp>
      <p:sp>
        <p:nvSpPr>
          <p:cNvPr id="7" name="Rectangle 6"/>
          <p:cNvSpPr/>
          <p:nvPr/>
        </p:nvSpPr>
        <p:spPr>
          <a:xfrm>
            <a:off x="1084753" y="5936336"/>
            <a:ext cx="5377764" cy="623248"/>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50" kern="1200" dirty="0">
                <a:solidFill>
                  <a:srgbClr val="787D83"/>
                </a:solidFill>
                <a:effectLst/>
                <a:latin typeface="+mn-lt"/>
                <a:ea typeface="+mn-ea"/>
                <a:cs typeface="+mn-cs"/>
              </a:rPr>
              <a:t>©2017 OCLC. This work is licensed under a Creative Commons Attribution 4.0 International License. Suggested attribution: “This work uses content from ‘The OCLC Research Library Partnership’ © OCLC, by Karen Smith-Yoshimura, used under a Creative Commons Attribution 4.0 International License: http://creativecommons.org/licenses/by/4.0/.”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kern="1200" baseline="0" dirty="0">
              <a:solidFill>
                <a:schemeClr val="bg1">
                  <a:lumMod val="65000"/>
                </a:schemeClr>
              </a:solidFill>
              <a:latin typeface="+mn-lt"/>
              <a:ea typeface="Open Sans" pitchFamily="34" charset="0"/>
              <a:cs typeface="Open Sans" pitchFamily="34" charset="0"/>
            </a:endParaRPr>
          </a:p>
        </p:txBody>
      </p:sp>
      <p:pic>
        <p:nvPicPr>
          <p:cNvPr id="11" name="Picture 10"/>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27387" y="5962290"/>
            <a:ext cx="608901" cy="32464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4103" y="3013013"/>
            <a:ext cx="4209897" cy="1749460"/>
          </a:xfrm>
          <a:prstGeom prst="rect">
            <a:avLst/>
          </a:prstGeom>
        </p:spPr>
      </p:pic>
    </p:spTree>
    <p:extLst>
      <p:ext uri="{BB962C8B-B14F-4D97-AF65-F5344CB8AC3E}">
        <p14:creationId xmlns:p14="http://schemas.microsoft.com/office/powerpoint/2010/main" val="3829261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1" y="1135919"/>
            <a:ext cx="9258301"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4"/>
          <p:cNvSpPr txBox="1">
            <a:spLocks/>
          </p:cNvSpPr>
          <p:nvPr/>
        </p:nvSpPr>
        <p:spPr>
          <a:xfrm>
            <a:off x="477838" y="220663"/>
            <a:ext cx="8181975" cy="9152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4400" b="1" dirty="0">
                <a:solidFill>
                  <a:srgbClr val="1F497D"/>
                </a:solidFill>
                <a:latin typeface="+mj-lt"/>
              </a:rPr>
              <a:t>The Partnership</a:t>
            </a:r>
          </a:p>
        </p:txBody>
      </p:sp>
      <p:sp>
        <p:nvSpPr>
          <p:cNvPr id="2" name="TextBox 1"/>
          <p:cNvSpPr txBox="1"/>
          <p:nvPr/>
        </p:nvSpPr>
        <p:spPr>
          <a:xfrm>
            <a:off x="0" y="5748897"/>
            <a:ext cx="9019649" cy="492443"/>
          </a:xfrm>
          <a:prstGeom prst="rect">
            <a:avLst/>
          </a:prstGeom>
          <a:noFill/>
        </p:spPr>
        <p:txBody>
          <a:bodyPr wrap="none" rtlCol="0">
            <a:spAutoFit/>
          </a:bodyPr>
          <a:lstStyle/>
          <a:p>
            <a:r>
              <a:rPr lang="en-US" sz="2600" dirty="0"/>
              <a:t>25 of top 30 universities in Times Higher Education Ranking</a:t>
            </a:r>
          </a:p>
        </p:txBody>
      </p:sp>
    </p:spTree>
    <p:extLst>
      <p:ext uri="{BB962C8B-B14F-4D97-AF65-F5344CB8AC3E}">
        <p14:creationId xmlns:p14="http://schemas.microsoft.com/office/powerpoint/2010/main" val="405147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7717" y="2024678"/>
            <a:ext cx="9800550" cy="3407197"/>
          </a:xfrm>
          <a:prstGeom prst="rect">
            <a:avLst/>
          </a:prstGeom>
        </p:spPr>
      </p:pic>
      <p:sp>
        <p:nvSpPr>
          <p:cNvPr id="3" name="Text Placeholder 4"/>
          <p:cNvSpPr txBox="1">
            <a:spLocks/>
          </p:cNvSpPr>
          <p:nvPr/>
        </p:nvSpPr>
        <p:spPr>
          <a:xfrm>
            <a:off x="431570" y="220662"/>
            <a:ext cx="8181975" cy="144086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4400" b="1" dirty="0">
                <a:solidFill>
                  <a:srgbClr val="1F497D"/>
                </a:solidFill>
              </a:rPr>
              <a:t>14 Partners in Australia &amp; New Zealand	</a:t>
            </a:r>
          </a:p>
        </p:txBody>
      </p:sp>
    </p:spTree>
    <p:extLst>
      <p:ext uri="{BB962C8B-B14F-4D97-AF65-F5344CB8AC3E}">
        <p14:creationId xmlns:p14="http://schemas.microsoft.com/office/powerpoint/2010/main" val="20465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4400" dirty="0">
                <a:solidFill>
                  <a:srgbClr val="1F497D"/>
                </a:solidFill>
              </a:rPr>
              <a:t>Methods</a:t>
            </a:r>
          </a:p>
        </p:txBody>
      </p:sp>
      <p:sp>
        <p:nvSpPr>
          <p:cNvPr id="3" name="TextBox 2"/>
          <p:cNvSpPr txBox="1"/>
          <p:nvPr/>
        </p:nvSpPr>
        <p:spPr>
          <a:xfrm>
            <a:off x="490654" y="1628078"/>
            <a:ext cx="3510576" cy="646331"/>
          </a:xfrm>
          <a:prstGeom prst="rect">
            <a:avLst/>
          </a:prstGeom>
          <a:noFill/>
        </p:spPr>
        <p:txBody>
          <a:bodyPr wrap="none" rtlCol="0">
            <a:spAutoFit/>
          </a:bodyPr>
          <a:lstStyle/>
          <a:p>
            <a:r>
              <a:rPr lang="en-US" sz="3600" dirty="0"/>
              <a:t>Working Groups</a:t>
            </a:r>
          </a:p>
        </p:txBody>
      </p:sp>
      <p:sp>
        <p:nvSpPr>
          <p:cNvPr id="5" name="Curved Up Arrow 4"/>
          <p:cNvSpPr/>
          <p:nvPr/>
        </p:nvSpPr>
        <p:spPr>
          <a:xfrm>
            <a:off x="3148161" y="2274409"/>
            <a:ext cx="1706137" cy="792176"/>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490654" y="3171666"/>
            <a:ext cx="6374822" cy="646331"/>
          </a:xfrm>
          <a:prstGeom prst="rect">
            <a:avLst/>
          </a:prstGeom>
          <a:noFill/>
        </p:spPr>
        <p:txBody>
          <a:bodyPr wrap="none" rtlCol="0">
            <a:spAutoFit/>
          </a:bodyPr>
          <a:lstStyle/>
          <a:p>
            <a:r>
              <a:rPr lang="en-US" sz="3600" dirty="0"/>
              <a:t>Webinars, WebEx discussions</a:t>
            </a:r>
          </a:p>
        </p:txBody>
      </p:sp>
      <p:sp>
        <p:nvSpPr>
          <p:cNvPr id="7" name="TextBox 6"/>
          <p:cNvSpPr txBox="1"/>
          <p:nvPr/>
        </p:nvSpPr>
        <p:spPr>
          <a:xfrm>
            <a:off x="4854297" y="1471443"/>
            <a:ext cx="4066679" cy="1815882"/>
          </a:xfrm>
          <a:prstGeom prst="rect">
            <a:avLst/>
          </a:prstGeom>
          <a:noFill/>
        </p:spPr>
        <p:txBody>
          <a:bodyPr wrap="square" rtlCol="0">
            <a:spAutoFit/>
          </a:bodyPr>
          <a:lstStyle/>
          <a:p>
            <a:r>
              <a:rPr lang="en-US" sz="2800" dirty="0"/>
              <a:t>Outputs:</a:t>
            </a:r>
          </a:p>
          <a:p>
            <a:pPr marL="285750" indent="-285750">
              <a:buFont typeface="Arial" panose="020B0604020202020204" pitchFamily="34" charset="0"/>
              <a:buChar char="•"/>
            </a:pPr>
            <a:r>
              <a:rPr lang="en-US" sz="2800" dirty="0"/>
              <a:t>Publications</a:t>
            </a:r>
          </a:p>
          <a:p>
            <a:pPr marL="285750" indent="-285750">
              <a:buFont typeface="Arial" panose="020B0604020202020204" pitchFamily="34" charset="0"/>
              <a:buChar char="•"/>
            </a:pPr>
            <a:r>
              <a:rPr lang="en-US" sz="2800" dirty="0"/>
              <a:t>Webinars (recorded)</a:t>
            </a:r>
          </a:p>
          <a:p>
            <a:pPr marL="285750" indent="-285750">
              <a:buFont typeface="Arial" panose="020B0604020202020204" pitchFamily="34" charset="0"/>
              <a:buChar char="•"/>
            </a:pPr>
            <a:r>
              <a:rPr lang="en-US" sz="2800" dirty="0"/>
              <a:t>Presentations</a:t>
            </a:r>
          </a:p>
        </p:txBody>
      </p:sp>
      <p:sp>
        <p:nvSpPr>
          <p:cNvPr id="8" name="TextBox 7"/>
          <p:cNvSpPr txBox="1"/>
          <p:nvPr/>
        </p:nvSpPr>
        <p:spPr>
          <a:xfrm>
            <a:off x="493219" y="4356295"/>
            <a:ext cx="4775666" cy="646331"/>
          </a:xfrm>
          <a:prstGeom prst="rect">
            <a:avLst/>
          </a:prstGeom>
          <a:noFill/>
        </p:spPr>
        <p:txBody>
          <a:bodyPr wrap="none" rtlCol="0">
            <a:spAutoFit/>
          </a:bodyPr>
          <a:lstStyle/>
          <a:p>
            <a:r>
              <a:rPr lang="en-US" sz="3600" dirty="0"/>
              <a:t>Face-to-face meetings</a:t>
            </a:r>
          </a:p>
        </p:txBody>
      </p:sp>
      <p:sp>
        <p:nvSpPr>
          <p:cNvPr id="9" name="TextBox 8"/>
          <p:cNvSpPr txBox="1"/>
          <p:nvPr/>
        </p:nvSpPr>
        <p:spPr>
          <a:xfrm>
            <a:off x="490654" y="5110431"/>
            <a:ext cx="2390398" cy="646331"/>
          </a:xfrm>
          <a:prstGeom prst="rect">
            <a:avLst/>
          </a:prstGeom>
          <a:noFill/>
        </p:spPr>
        <p:txBody>
          <a:bodyPr wrap="none" rtlCol="0">
            <a:spAutoFit/>
          </a:bodyPr>
          <a:lstStyle/>
          <a:p>
            <a:r>
              <a:rPr lang="en-US" sz="3600" dirty="0"/>
              <a:t>Prototypes</a:t>
            </a:r>
          </a:p>
        </p:txBody>
      </p:sp>
      <p:sp>
        <p:nvSpPr>
          <p:cNvPr id="10" name="TextBox 9"/>
          <p:cNvSpPr txBox="1"/>
          <p:nvPr/>
        </p:nvSpPr>
        <p:spPr>
          <a:xfrm>
            <a:off x="1070517" y="3800492"/>
            <a:ext cx="8073483" cy="523220"/>
          </a:xfrm>
          <a:prstGeom prst="rect">
            <a:avLst/>
          </a:prstGeom>
          <a:noFill/>
        </p:spPr>
        <p:txBody>
          <a:bodyPr wrap="square" rtlCol="0">
            <a:spAutoFit/>
          </a:bodyPr>
          <a:lstStyle/>
          <a:p>
            <a:r>
              <a:rPr lang="en-US" sz="2800" dirty="0"/>
              <a:t>“Works in Progress” Webinars featuring Partners</a:t>
            </a:r>
          </a:p>
        </p:txBody>
      </p:sp>
    </p:spTree>
    <p:extLst>
      <p:ext uri="{BB962C8B-B14F-4D97-AF65-F5344CB8AC3E}">
        <p14:creationId xmlns:p14="http://schemas.microsoft.com/office/powerpoint/2010/main" val="1496525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40064" y="101993"/>
            <a:ext cx="8439148" cy="915256"/>
          </a:xfrm>
        </p:spPr>
        <p:txBody>
          <a:bodyPr/>
          <a:lstStyle/>
          <a:p>
            <a:r>
              <a:rPr lang="en-US" dirty="0"/>
              <a:t>Themes  </a:t>
            </a:r>
            <a:r>
              <a:rPr lang="nl-NL" sz="2800" dirty="0">
                <a:hlinkClick r:id="rId3"/>
              </a:rPr>
              <a:t>oclc.org/research/themes/</a:t>
            </a:r>
            <a:endParaRPr lang="nl-NL" sz="2800" dirty="0"/>
          </a:p>
          <a:p>
            <a:endParaRPr lang="en-US" dirty="0"/>
          </a:p>
        </p:txBody>
      </p:sp>
      <p:pic>
        <p:nvPicPr>
          <p:cNvPr id="3" name="Picture 2"/>
          <p:cNvPicPr>
            <a:picLocks noChangeAspect="1"/>
          </p:cNvPicPr>
          <p:nvPr/>
        </p:nvPicPr>
        <p:blipFill>
          <a:blip r:embed="rId4"/>
          <a:stretch>
            <a:fillRect/>
          </a:stretch>
        </p:blipFill>
        <p:spPr>
          <a:xfrm>
            <a:off x="0" y="982622"/>
            <a:ext cx="1806097" cy="1767993"/>
          </a:xfrm>
          <a:prstGeom prst="rect">
            <a:avLst/>
          </a:prstGeom>
        </p:spPr>
      </p:pic>
      <p:sp>
        <p:nvSpPr>
          <p:cNvPr id="4" name="TextBox 3"/>
          <p:cNvSpPr txBox="1"/>
          <p:nvPr/>
        </p:nvSpPr>
        <p:spPr>
          <a:xfrm>
            <a:off x="1946161" y="1176601"/>
            <a:ext cx="3144644" cy="830997"/>
          </a:xfrm>
          <a:prstGeom prst="rect">
            <a:avLst/>
          </a:prstGeom>
          <a:noFill/>
        </p:spPr>
        <p:txBody>
          <a:bodyPr wrap="square" rtlCol="0">
            <a:spAutoFit/>
          </a:bodyPr>
          <a:lstStyle/>
          <a:p>
            <a:r>
              <a:rPr lang="en-US" sz="2400" dirty="0">
                <a:hlinkClick r:id="rId5"/>
              </a:rPr>
              <a:t>Research Collections and Support</a:t>
            </a:r>
            <a:endParaRPr lang="en-US" sz="2400" dirty="0"/>
          </a:p>
        </p:txBody>
      </p:sp>
      <p:pic>
        <p:nvPicPr>
          <p:cNvPr id="5" name="Picture 4"/>
          <p:cNvPicPr>
            <a:picLocks noChangeAspect="1"/>
          </p:cNvPicPr>
          <p:nvPr/>
        </p:nvPicPr>
        <p:blipFill>
          <a:blip r:embed="rId6"/>
          <a:stretch>
            <a:fillRect/>
          </a:stretch>
        </p:blipFill>
        <p:spPr>
          <a:xfrm>
            <a:off x="82773" y="2733654"/>
            <a:ext cx="1745131" cy="1760373"/>
          </a:xfrm>
          <a:prstGeom prst="rect">
            <a:avLst/>
          </a:prstGeom>
        </p:spPr>
      </p:pic>
      <p:sp>
        <p:nvSpPr>
          <p:cNvPr id="6" name="TextBox 5"/>
          <p:cNvSpPr txBox="1"/>
          <p:nvPr/>
        </p:nvSpPr>
        <p:spPr>
          <a:xfrm>
            <a:off x="2035372" y="3062866"/>
            <a:ext cx="3055434" cy="830997"/>
          </a:xfrm>
          <a:prstGeom prst="rect">
            <a:avLst/>
          </a:prstGeom>
          <a:noFill/>
        </p:spPr>
        <p:txBody>
          <a:bodyPr wrap="square" rtlCol="0">
            <a:spAutoFit/>
          </a:bodyPr>
          <a:lstStyle/>
          <a:p>
            <a:r>
              <a:rPr lang="en-US" sz="2400" dirty="0">
                <a:hlinkClick r:id="rId7"/>
              </a:rPr>
              <a:t>Understanding the System-wide Library</a:t>
            </a:r>
            <a:endParaRPr lang="en-US" sz="2400" dirty="0"/>
          </a:p>
        </p:txBody>
      </p:sp>
      <p:pic>
        <p:nvPicPr>
          <p:cNvPr id="7" name="Picture 6"/>
          <p:cNvPicPr>
            <a:picLocks noChangeAspect="1"/>
          </p:cNvPicPr>
          <p:nvPr/>
        </p:nvPicPr>
        <p:blipFill>
          <a:blip r:embed="rId8"/>
          <a:stretch>
            <a:fillRect/>
          </a:stretch>
        </p:blipFill>
        <p:spPr>
          <a:xfrm>
            <a:off x="60965" y="4511430"/>
            <a:ext cx="1745131" cy="1752752"/>
          </a:xfrm>
          <a:prstGeom prst="rect">
            <a:avLst/>
          </a:prstGeom>
        </p:spPr>
      </p:pic>
      <p:sp>
        <p:nvSpPr>
          <p:cNvPr id="8" name="TextBox 7"/>
          <p:cNvSpPr txBox="1"/>
          <p:nvPr/>
        </p:nvSpPr>
        <p:spPr>
          <a:xfrm>
            <a:off x="1990766" y="4787588"/>
            <a:ext cx="3055434" cy="461665"/>
          </a:xfrm>
          <a:prstGeom prst="rect">
            <a:avLst/>
          </a:prstGeom>
          <a:noFill/>
        </p:spPr>
        <p:txBody>
          <a:bodyPr wrap="square" rtlCol="0">
            <a:spAutoFit/>
          </a:bodyPr>
          <a:lstStyle/>
          <a:p>
            <a:r>
              <a:rPr lang="en-US" sz="2400" dirty="0">
                <a:hlinkClick r:id="rId9"/>
              </a:rPr>
              <a:t>Data Science</a:t>
            </a:r>
            <a:endParaRPr lang="en-US" sz="2400" dirty="0"/>
          </a:p>
        </p:txBody>
      </p:sp>
      <p:pic>
        <p:nvPicPr>
          <p:cNvPr id="9" name="Picture 8"/>
          <p:cNvPicPr>
            <a:picLocks noChangeAspect="1"/>
          </p:cNvPicPr>
          <p:nvPr/>
        </p:nvPicPr>
        <p:blipFill>
          <a:blip r:embed="rId10"/>
          <a:stretch>
            <a:fillRect/>
          </a:stretch>
        </p:blipFill>
        <p:spPr>
          <a:xfrm>
            <a:off x="5046200" y="972543"/>
            <a:ext cx="1760373" cy="1775614"/>
          </a:xfrm>
          <a:prstGeom prst="rect">
            <a:avLst/>
          </a:prstGeom>
        </p:spPr>
      </p:pic>
      <p:sp>
        <p:nvSpPr>
          <p:cNvPr id="10" name="TextBox 9"/>
          <p:cNvSpPr txBox="1"/>
          <p:nvPr/>
        </p:nvSpPr>
        <p:spPr>
          <a:xfrm>
            <a:off x="6848981" y="1248413"/>
            <a:ext cx="2295019" cy="461665"/>
          </a:xfrm>
          <a:prstGeom prst="rect">
            <a:avLst/>
          </a:prstGeom>
          <a:noFill/>
        </p:spPr>
        <p:txBody>
          <a:bodyPr wrap="square" rtlCol="0">
            <a:spAutoFit/>
          </a:bodyPr>
          <a:lstStyle/>
          <a:p>
            <a:r>
              <a:rPr lang="en-US" sz="2400" dirty="0">
                <a:hlinkClick r:id="rId11"/>
              </a:rPr>
              <a:t>User Studies</a:t>
            </a:r>
            <a:endParaRPr lang="en-US" sz="2400" dirty="0"/>
          </a:p>
        </p:txBody>
      </p:sp>
      <p:pic>
        <p:nvPicPr>
          <p:cNvPr id="11" name="Picture 10"/>
          <p:cNvPicPr>
            <a:picLocks noChangeAspect="1"/>
          </p:cNvPicPr>
          <p:nvPr/>
        </p:nvPicPr>
        <p:blipFill>
          <a:blip r:embed="rId12"/>
          <a:stretch>
            <a:fillRect/>
          </a:stretch>
        </p:blipFill>
        <p:spPr>
          <a:xfrm>
            <a:off x="5017419" y="3194814"/>
            <a:ext cx="1783235" cy="1767993"/>
          </a:xfrm>
          <a:prstGeom prst="rect">
            <a:avLst/>
          </a:prstGeom>
        </p:spPr>
      </p:pic>
      <p:sp>
        <p:nvSpPr>
          <p:cNvPr id="12" name="TextBox 11"/>
          <p:cNvSpPr txBox="1"/>
          <p:nvPr/>
        </p:nvSpPr>
        <p:spPr>
          <a:xfrm>
            <a:off x="6848980" y="3663030"/>
            <a:ext cx="2295019" cy="830997"/>
          </a:xfrm>
          <a:prstGeom prst="rect">
            <a:avLst/>
          </a:prstGeom>
          <a:noFill/>
        </p:spPr>
        <p:txBody>
          <a:bodyPr wrap="square" rtlCol="0">
            <a:spAutoFit/>
          </a:bodyPr>
          <a:lstStyle/>
          <a:p>
            <a:r>
              <a:rPr lang="en-US" sz="2400" dirty="0">
                <a:hlinkClick r:id="rId13"/>
              </a:rPr>
              <a:t>Scaling Learning</a:t>
            </a:r>
            <a:endParaRPr lang="en-US" sz="2400" dirty="0"/>
          </a:p>
        </p:txBody>
      </p:sp>
    </p:spTree>
    <p:extLst>
      <p:ext uri="{BB962C8B-B14F-4D97-AF65-F5344CB8AC3E}">
        <p14:creationId xmlns:p14="http://schemas.microsoft.com/office/powerpoint/2010/main" val="2707252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40786" y="413673"/>
            <a:ext cx="8439148" cy="915256"/>
          </a:xfrm>
        </p:spPr>
        <p:txBody>
          <a:bodyPr/>
          <a:lstStyle/>
          <a:p>
            <a:r>
              <a:rPr lang="en-US" dirty="0"/>
              <a:t>Research collections &amp; support</a:t>
            </a:r>
          </a:p>
        </p:txBody>
      </p:sp>
      <p:pic>
        <p:nvPicPr>
          <p:cNvPr id="4" name="Picture 3"/>
          <p:cNvPicPr>
            <a:picLocks noChangeAspect="1"/>
          </p:cNvPicPr>
          <p:nvPr/>
        </p:nvPicPr>
        <p:blipFill>
          <a:blip r:embed="rId3"/>
          <a:stretch>
            <a:fillRect/>
          </a:stretch>
        </p:blipFill>
        <p:spPr>
          <a:xfrm>
            <a:off x="444458" y="1372991"/>
            <a:ext cx="2571515" cy="3170957"/>
          </a:xfrm>
          <a:prstGeom prst="rect">
            <a:avLst/>
          </a:prstGeom>
        </p:spPr>
      </p:pic>
      <p:sp>
        <p:nvSpPr>
          <p:cNvPr id="5" name="Text Placeholder 2"/>
          <p:cNvSpPr txBox="1">
            <a:spLocks/>
          </p:cNvSpPr>
          <p:nvPr/>
        </p:nvSpPr>
        <p:spPr>
          <a:xfrm>
            <a:off x="2803328" y="1240768"/>
            <a:ext cx="6080284" cy="362116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fontAlgn="base">
              <a:buFontTx/>
              <a:buChar char="-"/>
            </a:pPr>
            <a:r>
              <a:rPr lang="en-US" dirty="0">
                <a:solidFill>
                  <a:srgbClr val="000000"/>
                </a:solidFill>
                <a:latin typeface="Helvetica" panose="020B0604020202020204" pitchFamily="34" charset="0"/>
              </a:rPr>
              <a:t>Mobilize unique materials.</a:t>
            </a:r>
          </a:p>
          <a:p>
            <a:pPr lvl="1" fontAlgn="base">
              <a:buFontTx/>
              <a:buChar char="-"/>
            </a:pPr>
            <a:r>
              <a:rPr lang="en-US" dirty="0">
                <a:solidFill>
                  <a:srgbClr val="000000"/>
                </a:solidFill>
                <a:latin typeface="Helvetica" panose="020B0604020202020204" pitchFamily="34" charset="0"/>
              </a:rPr>
              <a:t>Encourage </a:t>
            </a:r>
            <a:r>
              <a:rPr lang="en-US" dirty="0" err="1">
                <a:solidFill>
                  <a:srgbClr val="000000"/>
                </a:solidFill>
                <a:latin typeface="Helvetica" panose="020B0604020202020204" pitchFamily="34" charset="0"/>
              </a:rPr>
              <a:t>interlending</a:t>
            </a:r>
            <a:r>
              <a:rPr lang="en-US" dirty="0">
                <a:solidFill>
                  <a:srgbClr val="000000"/>
                </a:solidFill>
                <a:latin typeface="Helvetica" panose="020B0604020202020204" pitchFamily="34" charset="0"/>
              </a:rPr>
              <a:t> of physical items from special collections for research.</a:t>
            </a:r>
          </a:p>
          <a:p>
            <a:pPr lvl="1" fontAlgn="base">
              <a:buFontTx/>
              <a:buChar char="-"/>
            </a:pPr>
            <a:r>
              <a:rPr lang="en-US" dirty="0">
                <a:solidFill>
                  <a:srgbClr val="000000"/>
                </a:solidFill>
                <a:latin typeface="Helvetica" panose="020B0604020202020204" pitchFamily="34" charset="0"/>
              </a:rPr>
              <a:t>Reveal hidden assets to a global audience of researchers, enhancing the reputation of the steward. </a:t>
            </a:r>
            <a:endParaRPr lang="nl-NL" dirty="0">
              <a:solidFill>
                <a:srgbClr val="000000"/>
              </a:solidFill>
              <a:latin typeface="Helvetica" panose="020B0604020202020204" pitchFamily="34" charset="0"/>
            </a:endParaRPr>
          </a:p>
        </p:txBody>
      </p:sp>
      <p:sp>
        <p:nvSpPr>
          <p:cNvPr id="6" name="Rectangle 5"/>
          <p:cNvSpPr/>
          <p:nvPr/>
        </p:nvSpPr>
        <p:spPr>
          <a:xfrm>
            <a:off x="150875" y="4885126"/>
            <a:ext cx="6246262" cy="1477328"/>
          </a:xfrm>
          <a:prstGeom prst="rect">
            <a:avLst/>
          </a:prstGeom>
        </p:spPr>
        <p:txBody>
          <a:bodyPr wrap="none">
            <a:spAutoFit/>
          </a:bodyPr>
          <a:lstStyle/>
          <a:p>
            <a:r>
              <a:rPr lang="en-US" dirty="0"/>
              <a:t>Archival Collections Assessment Working Group</a:t>
            </a:r>
          </a:p>
          <a:p>
            <a:r>
              <a:rPr lang="en-US" dirty="0"/>
              <a:t>EAD Implementation Working Group</a:t>
            </a:r>
          </a:p>
          <a:p>
            <a:r>
              <a:rPr lang="en-US" dirty="0"/>
              <a:t>Working Group on Streamlining Photography and Scanning</a:t>
            </a:r>
          </a:p>
          <a:p>
            <a:r>
              <a:rPr lang="en-US" dirty="0"/>
              <a:t>Sharing Special Collections Working Group</a:t>
            </a:r>
          </a:p>
          <a:p>
            <a:endParaRPr lang="en-US" dirty="0"/>
          </a:p>
        </p:txBody>
      </p:sp>
      <p:pic>
        <p:nvPicPr>
          <p:cNvPr id="7" name="Picture 6"/>
          <p:cNvPicPr>
            <a:picLocks noChangeAspect="1"/>
          </p:cNvPicPr>
          <p:nvPr/>
        </p:nvPicPr>
        <p:blipFill>
          <a:blip r:embed="rId4"/>
          <a:stretch>
            <a:fillRect/>
          </a:stretch>
        </p:blipFill>
        <p:spPr>
          <a:xfrm>
            <a:off x="7763013" y="0"/>
            <a:ext cx="1282329" cy="1255275"/>
          </a:xfrm>
          <a:prstGeom prst="rect">
            <a:avLst/>
          </a:prstGeom>
        </p:spPr>
      </p:pic>
    </p:spTree>
    <p:extLst>
      <p:ext uri="{BB962C8B-B14F-4D97-AF65-F5344CB8AC3E}">
        <p14:creationId xmlns:p14="http://schemas.microsoft.com/office/powerpoint/2010/main" val="923276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43181"/>
            <a:ext cx="8439148" cy="915256"/>
          </a:xfrm>
        </p:spPr>
        <p:txBody>
          <a:bodyPr/>
          <a:lstStyle/>
          <a:p>
            <a:r>
              <a:rPr lang="en-US" dirty="0"/>
              <a:t>Research collections &amp; support</a:t>
            </a:r>
          </a:p>
          <a:p>
            <a:r>
              <a:rPr lang="en-US" dirty="0"/>
              <a:t>     </a:t>
            </a:r>
            <a:r>
              <a:rPr lang="en-US" sz="3200" dirty="0"/>
              <a:t>Role of libraries in data curation</a:t>
            </a:r>
          </a:p>
        </p:txBody>
      </p:sp>
      <p:sp>
        <p:nvSpPr>
          <p:cNvPr id="5" name="Text Placeholder 2"/>
          <p:cNvSpPr txBox="1">
            <a:spLocks/>
          </p:cNvSpPr>
          <p:nvPr/>
        </p:nvSpPr>
        <p:spPr>
          <a:xfrm>
            <a:off x="2803328" y="1240768"/>
            <a:ext cx="6080284" cy="362116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fontAlgn="base">
              <a:buFontTx/>
              <a:buChar char="-"/>
            </a:pPr>
            <a:endParaRPr lang="nl-NL" dirty="0">
              <a:solidFill>
                <a:srgbClr val="000000"/>
              </a:solidFill>
              <a:latin typeface="Helvetica" panose="020B0604020202020204" pitchFamily="34" charset="0"/>
            </a:endParaRPr>
          </a:p>
        </p:txBody>
      </p:sp>
      <p:pic>
        <p:nvPicPr>
          <p:cNvPr id="7" name="Picture 6"/>
          <p:cNvPicPr>
            <a:picLocks noChangeAspect="1"/>
          </p:cNvPicPr>
          <p:nvPr/>
        </p:nvPicPr>
        <p:blipFill>
          <a:blip r:embed="rId3"/>
          <a:stretch>
            <a:fillRect/>
          </a:stretch>
        </p:blipFill>
        <p:spPr>
          <a:xfrm>
            <a:off x="7763013" y="0"/>
            <a:ext cx="1282329" cy="1255275"/>
          </a:xfrm>
          <a:prstGeom prst="rect">
            <a:avLst/>
          </a:prstGeom>
        </p:spPr>
      </p:pic>
      <p:pic>
        <p:nvPicPr>
          <p:cNvPr id="3" name="Picture 2"/>
          <p:cNvPicPr>
            <a:picLocks noChangeAspect="1"/>
          </p:cNvPicPr>
          <p:nvPr/>
        </p:nvPicPr>
        <p:blipFill>
          <a:blip r:embed="rId4"/>
          <a:stretch>
            <a:fillRect/>
          </a:stretch>
        </p:blipFill>
        <p:spPr>
          <a:xfrm>
            <a:off x="2167473" y="1924410"/>
            <a:ext cx="2392887" cy="3109229"/>
          </a:xfrm>
          <a:prstGeom prst="rect">
            <a:avLst/>
          </a:prstGeom>
        </p:spPr>
      </p:pic>
      <p:pic>
        <p:nvPicPr>
          <p:cNvPr id="6" name="Picture 5"/>
          <p:cNvPicPr>
            <a:picLocks noChangeAspect="1"/>
          </p:cNvPicPr>
          <p:nvPr/>
        </p:nvPicPr>
        <p:blipFill>
          <a:blip r:embed="rId5"/>
          <a:stretch>
            <a:fillRect/>
          </a:stretch>
        </p:blipFill>
        <p:spPr>
          <a:xfrm>
            <a:off x="0" y="1404489"/>
            <a:ext cx="2880610" cy="3680779"/>
          </a:xfrm>
          <a:prstGeom prst="rect">
            <a:avLst/>
          </a:prstGeom>
        </p:spPr>
      </p:pic>
      <p:sp>
        <p:nvSpPr>
          <p:cNvPr id="9" name="TextBox 8"/>
          <p:cNvSpPr txBox="1"/>
          <p:nvPr/>
        </p:nvSpPr>
        <p:spPr>
          <a:xfrm>
            <a:off x="4560360" y="1668948"/>
            <a:ext cx="4484982" cy="3416320"/>
          </a:xfrm>
          <a:prstGeom prst="rect">
            <a:avLst/>
          </a:prstGeom>
          <a:noFill/>
        </p:spPr>
        <p:txBody>
          <a:bodyPr wrap="square" rtlCol="0">
            <a:spAutoFit/>
          </a:bodyPr>
          <a:lstStyle/>
          <a:p>
            <a:r>
              <a:rPr lang="en-US" sz="2400" dirty="0"/>
              <a:t>Increasing role for libraries in data curation</a:t>
            </a:r>
          </a:p>
          <a:p>
            <a:pPr marL="342900" indent="-342900">
              <a:buFont typeface="Arial" panose="020B0604020202020204" pitchFamily="34" charset="0"/>
              <a:buChar char="•"/>
            </a:pPr>
            <a:r>
              <a:rPr lang="en-US" sz="2400" dirty="0"/>
              <a:t>Need resources to sustain</a:t>
            </a:r>
          </a:p>
          <a:p>
            <a:pPr marL="342900" indent="-342900">
              <a:buFont typeface="Arial" panose="020B0604020202020204" pitchFamily="34" charset="0"/>
              <a:buChar char="•"/>
            </a:pPr>
            <a:r>
              <a:rPr lang="en-US" sz="2400" dirty="0"/>
              <a:t>Pros &amp; cons of 7 possible funding sources, situations in 7 countries</a:t>
            </a:r>
          </a:p>
          <a:p>
            <a:pPr marL="457200" indent="-457200">
              <a:buFont typeface="Arial" panose="020B0604020202020204" pitchFamily="34" charset="0"/>
              <a:buChar char="•"/>
            </a:pPr>
            <a:r>
              <a:rPr lang="en-US" sz="2400" dirty="0"/>
              <a:t>Low overhead-ways to start management program</a:t>
            </a:r>
          </a:p>
          <a:p>
            <a:pPr marL="457200" indent="-457200">
              <a:buFont typeface="Arial" panose="020B0604020202020204" pitchFamily="34" charset="0"/>
              <a:buChar char="•"/>
            </a:pPr>
            <a:r>
              <a:rPr lang="en-US" sz="2400" dirty="0"/>
              <a:t>Services libraries may offer</a:t>
            </a:r>
          </a:p>
        </p:txBody>
      </p:sp>
      <p:sp>
        <p:nvSpPr>
          <p:cNvPr id="10" name="Rectangle 9"/>
          <p:cNvSpPr/>
          <p:nvPr/>
        </p:nvSpPr>
        <p:spPr>
          <a:xfrm>
            <a:off x="3790148" y="5179370"/>
            <a:ext cx="4848443" cy="923330"/>
          </a:xfrm>
          <a:prstGeom prst="rect">
            <a:avLst/>
          </a:prstGeom>
        </p:spPr>
        <p:txBody>
          <a:bodyPr wrap="none">
            <a:spAutoFit/>
          </a:bodyPr>
          <a:lstStyle/>
          <a:p>
            <a:r>
              <a:rPr lang="en-US" dirty="0"/>
              <a:t>Data Curation Funding Working Group</a:t>
            </a:r>
          </a:p>
          <a:p>
            <a:r>
              <a:rPr lang="en-US" dirty="0"/>
              <a:t>Data Curation Building Blocks Working Group</a:t>
            </a:r>
          </a:p>
          <a:p>
            <a:r>
              <a:rPr lang="en-US" dirty="0"/>
              <a:t>Data Curation Policy Working Group</a:t>
            </a:r>
          </a:p>
        </p:txBody>
      </p:sp>
    </p:spTree>
    <p:extLst>
      <p:ext uri="{BB962C8B-B14F-4D97-AF65-F5344CB8AC3E}">
        <p14:creationId xmlns:p14="http://schemas.microsoft.com/office/powerpoint/2010/main" val="3252194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Master_Slides_V2">
  <a:themeElements>
    <a:clrScheme name="Custom 2">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F6BE00"/>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e1e867eb-0ccf-46b3-a8be-678a344b5681" ContentTypeId="0x0101" PreviousValue="false"/>
</file>

<file path=customXml/item2.xml><?xml version="1.0" encoding="utf-8"?>
<ct:contentTypeSchema xmlns:ct="http://schemas.microsoft.com/office/2006/metadata/contentType" xmlns:ma="http://schemas.microsoft.com/office/2006/metadata/properties/metaAttributes" ct:_="" ma:_="" ma:contentTypeName="Document" ma:contentTypeID="0x010100EE5E18206F30604D8C72713BC37C7121" ma:contentTypeVersion="58" ma:contentTypeDescription="Create a new document." ma:contentTypeScope="" ma:versionID="866afa00d78a4601a3d96c1a0033be6c">
  <xsd:schema xmlns:xsd="http://www.w3.org/2001/XMLSchema" xmlns:xs="http://www.w3.org/2001/XMLSchema" xmlns:p="http://schemas.microsoft.com/office/2006/metadata/properties" xmlns:ns2="c908eeb5-9d00-41e0-9796-81e9ccc774c3" targetNamespace="http://schemas.microsoft.com/office/2006/metadata/properties" ma:root="true" ma:fieldsID="3415cff70defd63b6e49029aa419812f" ns2:_="">
    <xsd:import namespace="c908eeb5-9d00-41e0-9796-81e9ccc774c3"/>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8eeb5-9d00-41e0-9796-81e9ccc774c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A53063-8BFC-4333-9A67-D0829CEE0D97}">
  <ds:schemaRefs>
    <ds:schemaRef ds:uri="Microsoft.SharePoint.Taxonomy.ContentTypeSync"/>
  </ds:schemaRefs>
</ds:datastoreItem>
</file>

<file path=customXml/itemProps2.xml><?xml version="1.0" encoding="utf-8"?>
<ds:datastoreItem xmlns:ds="http://schemas.openxmlformats.org/officeDocument/2006/customXml" ds:itemID="{0B5A1565-41EF-4D38-8266-2FB5135C1A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08eeb5-9d00-41e0-9796-81e9ccc774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9913EF3-21F0-4DCE-A415-8848D5AD08E8}">
  <ds:schemaRefs>
    <ds:schemaRef ds:uri="http://schemas.microsoft.com/office/2006/documentManagement/types"/>
    <ds:schemaRef ds:uri="http://schemas.openxmlformats.org/package/2006/metadata/core-properties"/>
    <ds:schemaRef ds:uri="http://www.w3.org/XML/1998/namespace"/>
    <ds:schemaRef ds:uri="http://schemas.microsoft.com/office/2006/metadata/properties"/>
    <ds:schemaRef ds:uri="http://purl.org/dc/dcmitype/"/>
    <ds:schemaRef ds:uri="http://purl.org/dc/terms/"/>
    <ds:schemaRef ds:uri="http://schemas.microsoft.com/office/infopath/2007/PartnerControls"/>
    <ds:schemaRef ds:uri="c908eeb5-9d00-41e0-9796-81e9ccc774c3"/>
    <ds:schemaRef ds:uri="http://purl.org/dc/elements/1.1/"/>
  </ds:schemaRefs>
</ds:datastoreItem>
</file>

<file path=customXml/itemProps4.xml><?xml version="1.0" encoding="utf-8"?>
<ds:datastoreItem xmlns:ds="http://schemas.openxmlformats.org/officeDocument/2006/customXml" ds:itemID="{23BCBBEE-734E-4B55-BB77-66775D5123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34929</TotalTime>
  <Words>4197</Words>
  <Application>Microsoft Office PowerPoint</Application>
  <PresentationFormat>On-screen Show (4:3)</PresentationFormat>
  <Paragraphs>394</Paragraphs>
  <Slides>30</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ＭＳ Ｐゴシック</vt:lpstr>
      <vt:lpstr>Arial</vt:lpstr>
      <vt:lpstr>Calibri</vt:lpstr>
      <vt:lpstr>Graphik-Bold</vt:lpstr>
      <vt:lpstr>Helvetica</vt:lpstr>
      <vt:lpstr>Open Sans</vt:lpstr>
      <vt:lpstr>Wingdings</vt:lpstr>
      <vt:lpstr>Master_Slides_V2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ILL Cost Calculator</vt:lpstr>
      <vt:lpstr>ILL Cost Calculator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OCLC Research Library Partnership</dc:title>
  <dc:creator>Karen Smith-Yoshimura</dc:creator>
  <cp:keywords>#oclcresearch</cp:keywords>
  <cp:lastModifiedBy>McNicol,Jeanette</cp:lastModifiedBy>
  <cp:revision>326</cp:revision>
  <cp:lastPrinted>2016-11-02T21:16:09Z</cp:lastPrinted>
  <dcterms:created xsi:type="dcterms:W3CDTF">2015-04-17T19:58:50Z</dcterms:created>
  <dcterms:modified xsi:type="dcterms:W3CDTF">2017-03-07T00:52:50Z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0x010100EE5E18206F30604D8C72713BC37C7121</vt:lpwstr>
  </property>
</Properties>
</file>