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Masters/slideMaster77.xml" ContentType="application/vnd.openxmlformats-officedocument.presentationml.slideMaster+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Masters/slideMaster55.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29.xml" ContentType="application/vnd.openxmlformats-officedocument.theme+xml"/>
  <Override PartName="/ppt/slideLayouts/slideLayout60.xml" ContentType="application/vnd.openxmlformats-officedocument.presentationml.slideLayout+xml"/>
  <Override PartName="/ppt/theme/theme65.xml" ContentType="application/vnd.openxmlformats-officedocument.theme+xml"/>
  <Override PartName="/ppt/slideLayouts/slideLayout71.xml" ContentType="application/vnd.openxmlformats-officedocument.presentationml.slideLayout+xml"/>
  <Override PartName="/ppt/theme/theme76.xml" ContentType="application/vnd.openxmlformats-officedocument.theme+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slideMasters/slideMaster80.xml" ContentType="application/vnd.openxmlformats-officedocument.presentationml.slideMaster+xml"/>
  <Override PartName="/ppt/tableStyles.xml" ContentType="application/vnd.openxmlformats-officedocument.presentationml.tableStyles+xml"/>
  <Override PartName="/ppt/theme/theme54.xml" ContentType="application/vnd.openxmlformats-officedocument.them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notesSlides/notesSlide30.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Masters/slideMaster49.xml" ContentType="application/vnd.openxmlformats-officedocument.presentationml.slideMaster+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Masters/slideMaster74.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Default Extension="emf" ContentType="image/x-emf"/>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heme/theme59.xml" ContentType="application/vnd.openxmlformats-officedocument.them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63.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Masters/slideMaster52.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theme/theme73.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62.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Masters/slideMaster79.xml" ContentType="application/vnd.openxmlformats-officedocument.presentationml.slideMaster+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Masters/slideMaster57.xml" ContentType="application/vnd.openxmlformats-officedocument.presentationml.slideMaster+xml"/>
  <Override PartName="/ppt/slideMasters/slideMaster68.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theme/theme67.xml" ContentType="application/vnd.openxmlformats-officedocument.theme+xml"/>
  <Override PartName="/ppt/slideLayouts/slideLayout73.xml" ContentType="application/vnd.openxmlformats-officedocument.presentationml.slideLayout+xml"/>
  <Override PartName="/ppt/theme/theme78.xml" ContentType="application/vnd.openxmlformats-officedocument.theme+xml"/>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s/slide41.xml" ContentType="application/vnd.openxmlformats-officedocument.presentationml.slide+xml"/>
  <Override PartName="/ppt/slideLayouts/slideLayout51.xml" ContentType="application/vnd.openxmlformats-officedocument.presentationml.slideLayout+xml"/>
  <Override PartName="/ppt/theme/theme56.xml" ContentType="application/vnd.openxmlformats-officedocument.theme+xml"/>
  <Override PartName="/ppt/notesSlides/notesSlide43.xml" ContentType="application/vnd.openxmlformats-officedocument.presentationml.notesSlide+xml"/>
  <Override PartName="/ppt/slideMasters/slideMaster24.xml" ContentType="application/vnd.openxmlformats-officedocument.presentationml.slideMaster+xml"/>
  <Override PartName="/ppt/slideMasters/slideMaster71.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theme/theme81.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theme/theme12.xml" ContentType="application/vnd.openxmlformats-officedocument.theme+xml"/>
  <Override PartName="/ppt/theme/theme70.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Masters/slideMaster76.xml" ContentType="application/vnd.openxmlformats-officedocument.presentationml.slideMaster+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Masters/slideMaster65.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theme/theme39.xml" ContentType="application/vnd.openxmlformats-officedocument.theme+xml"/>
  <Override PartName="/ppt/slideLayouts/slideLayout81.xml" ContentType="application/vnd.openxmlformats-officedocument.presentationml.slideLayout+xml"/>
  <Override PartName="/ppt/notesSlides/notesSlide37.xml" ContentType="application/vnd.openxmlformats-officedocument.presentationml.notesSlide+xml"/>
  <Override PartName="/ppt/slideMasters/slideMaster54.xml" ContentType="application/vnd.openxmlformats-officedocument.presentationml.slideMaster+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70.xml" ContentType="application/vnd.openxmlformats-officedocument.presentationml.slideLayout+xml"/>
  <Override PartName="/ppt/theme/theme75.xml" ContentType="application/vnd.openxmlformats-officedocument.theme+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theme/theme17.xml" ContentType="application/vnd.openxmlformats-officedocument.theme+xml"/>
  <Override PartName="/ppt/theme/theme64.xml" ContentType="application/vnd.openxmlformats-officedocument.theme+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theme/theme42.xml" ContentType="application/vnd.openxmlformats-officedocument.theme+xml"/>
  <Override PartName="/ppt/theme/theme53.xml" ContentType="application/vnd.openxmlformats-officedocument.them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Masters/slideMaster48.xml" ContentType="application/vnd.openxmlformats-officedocument.presentationml.slideMaster+xml"/>
  <Override PartName="/ppt/slideMasters/slideMaster59.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heme/theme69.xml" ContentType="application/vnd.openxmlformats-officedocument.theme+xml"/>
  <Override PartName="/ppt/slideLayouts/slideLayout75.xml" ContentType="application/vnd.openxmlformats-officedocument.presentationml.slideLayout+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theme/theme58.xml" ContentType="application/vnd.openxmlformats-officedocument.theme+xml"/>
  <Override PartName="/ppt/notesSlides/notesSlide45.xml" ContentType="application/vnd.openxmlformats-officedocument.presentationml.notesSlide+xml"/>
  <Override PartName="/ppt/slideMasters/slideMaster26.xml" ContentType="application/vnd.openxmlformats-officedocument.presentationml.slideMaster+xml"/>
  <Override PartName="/ppt/slideMasters/slideMaster73.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Masters/slideMaster62.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61.xml" ContentType="application/vnd.openxmlformats-officedocument.theme+xml"/>
  <Override PartName="/ppt/theme/theme72.xml" ContentType="application/vnd.openxmlformats-officedocument.theme+xml"/>
  <Override PartName="/ppt/notesSlides/notesSlide12.xml" ContentType="application/vnd.openxmlformats-officedocument.presentationml.notesSlide+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Masters/slideMaster78.xml" ContentType="application/vnd.openxmlformats-officedocument.presentationml.slideMaster+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Masters/slideMaster67.xml" ContentType="application/vnd.openxmlformats-officedocument.presentationml.slideMaster+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Override PartName="/ppt/slideMasters/slideMaster56.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theme/theme77.xml" ContentType="application/vnd.openxmlformats-officedocument.them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66.xml" ContentType="application/vnd.openxmlformats-officedocument.theme+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Masters/slideMaster70.xml" ContentType="application/vnd.openxmlformats-officedocument.presentationml.slideMaster+xml"/>
  <Override PartName="/ppt/slides/slide40.xml" ContentType="application/vnd.openxmlformats-officedocument.presentationml.slide+xml"/>
  <Override PartName="/ppt/theme/theme44.xml" ContentType="application/vnd.openxmlformats-officedocument.theme+xml"/>
  <Override PartName="/ppt/slideLayouts/slideLayout50.xml" ContentType="application/vnd.openxmlformats-officedocument.presentationml.slideLayout+xml"/>
  <Override PartName="/ppt/theme/theme55.xml" ContentType="application/vnd.openxmlformats-officedocument.theme+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theme/theme80.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theme/theme22.xml" ContentType="application/vnd.openxmlformats-officedocument.them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slideMasters/slideMaster28.xml" ContentType="application/vnd.openxmlformats-officedocument.presentationml.slideMaster+xml"/>
  <Override PartName="/ppt/slideMasters/slideMaster75.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53.xml" ContentType="application/vnd.openxmlformats-officedocument.presentationml.slideMaster+xml"/>
  <Override PartName="/ppt/slideMasters/slideMaster64.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theme/theme63.xml" ContentType="application/vnd.openxmlformats-officedocument.theme+xml"/>
  <Override PartName="/ppt/theme/theme74.xml" ContentType="application/vnd.openxmlformats-officedocument.theme+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commentAuthors.xml" ContentType="application/vnd.openxmlformats-officedocument.presentationml.commentAuthors+xml"/>
  <Override PartName="/ppt/theme/theme52.xml" ContentType="application/vnd.openxmlformats-officedocument.them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41.xml" ContentType="application/vnd.openxmlformats-officedocument.theme+xml"/>
  <Override PartName="/ppt/theme/theme30.xml" ContentType="application/vnd.openxmlformats-officedocument.theme+xml"/>
  <Override PartName="/ppt/notesSlides/notesSlide5.xml" ContentType="application/vnd.openxmlformats-officedocument.presentationml.notesSlide+xml"/>
  <Override PartName="/ppt/slideMasters/slideMaster69.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Masters/slideMaster58.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theme/theme79.xml" ContentType="application/vnd.openxmlformats-officedocument.theme+xml"/>
  <Override PartName="/ppt/notesSlides/notesSlide19.xml" ContentType="application/vnd.openxmlformats-officedocument.presentationml.notesSlide+xml"/>
  <Override PartName="/ppt/slideMasters/slideMaster47.xml" ContentType="application/vnd.openxmlformats-officedocument.presentationml.slideMaster+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theme/theme68.xml" ContentType="application/vnd.openxmlformats-officedocument.them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Masters/slideMaster72.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theme/theme46.xml" ContentType="application/vnd.openxmlformats-officedocument.theme+xml"/>
  <Override PartName="/ppt/slideLayouts/slideLayout52.xml" ContentType="application/vnd.openxmlformats-officedocument.presentationml.slideLayout+xml"/>
  <Override PartName="/ppt/theme/theme57.xml" ContentType="application/vnd.openxmlformats-officedocument.them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theme/theme35.xml" ContentType="application/vnd.openxmlformats-officedocument.theme+xml"/>
  <Override PartName="/ppt/theme/theme82.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Masters/slideMaster50.xml" ContentType="application/vnd.openxmlformats-officedocument.presentationml.slideMaster+xml"/>
  <Override PartName="/ppt/theme/theme24.xml" ContentType="application/vnd.openxmlformats-officedocument.theme+xml"/>
  <Override PartName="/ppt/theme/theme71.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theme/theme60.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Masters/slideMaster66.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57" r:id="rId1"/>
    <p:sldMasterId id="2147483738" r:id="rId2"/>
    <p:sldMasterId id="2147483763" r:id="rId3"/>
    <p:sldMasterId id="2147483769" r:id="rId4"/>
    <p:sldMasterId id="2147483775" r:id="rId5"/>
    <p:sldMasterId id="2147483662" r:id="rId6"/>
    <p:sldMasterId id="2147483746" r:id="rId7"/>
    <p:sldMasterId id="2147483792" r:id="rId8"/>
    <p:sldMasterId id="2147483794" r:id="rId9"/>
    <p:sldMasterId id="2147483796" r:id="rId10"/>
    <p:sldMasterId id="2147483798" r:id="rId11"/>
    <p:sldMasterId id="2147483800" r:id="rId12"/>
    <p:sldMasterId id="2147483824" r:id="rId13"/>
    <p:sldMasterId id="2147483826" r:id="rId14"/>
    <p:sldMasterId id="2147483828" r:id="rId15"/>
    <p:sldMasterId id="2147483830" r:id="rId16"/>
    <p:sldMasterId id="2147483832" r:id="rId17"/>
    <p:sldMasterId id="2147483834" r:id="rId18"/>
    <p:sldMasterId id="2147483836" r:id="rId19"/>
    <p:sldMasterId id="2147483838" r:id="rId20"/>
    <p:sldMasterId id="2147483840" r:id="rId21"/>
    <p:sldMasterId id="2147483842" r:id="rId22"/>
    <p:sldMasterId id="2147483844" r:id="rId23"/>
    <p:sldMasterId id="2147483846" r:id="rId24"/>
    <p:sldMasterId id="2147483848" r:id="rId25"/>
    <p:sldMasterId id="2147483850" r:id="rId26"/>
    <p:sldMasterId id="2147483852" r:id="rId27"/>
    <p:sldMasterId id="2147483854" r:id="rId28"/>
    <p:sldMasterId id="2147483856" r:id="rId29"/>
    <p:sldMasterId id="2147483858" r:id="rId30"/>
    <p:sldMasterId id="2147483860" r:id="rId31"/>
    <p:sldMasterId id="2147483862" r:id="rId32"/>
    <p:sldMasterId id="2147483864" r:id="rId33"/>
    <p:sldMasterId id="2147483866" r:id="rId34"/>
    <p:sldMasterId id="2147483868" r:id="rId35"/>
    <p:sldMasterId id="2147483870" r:id="rId36"/>
    <p:sldMasterId id="2147483872" r:id="rId37"/>
    <p:sldMasterId id="2147483874" r:id="rId38"/>
    <p:sldMasterId id="2147483876" r:id="rId39"/>
    <p:sldMasterId id="2147483878" r:id="rId40"/>
    <p:sldMasterId id="2147483880" r:id="rId41"/>
    <p:sldMasterId id="2147483881" r:id="rId42"/>
    <p:sldMasterId id="2147483883" r:id="rId43"/>
    <p:sldMasterId id="2147483884" r:id="rId44"/>
    <p:sldMasterId id="2147483886" r:id="rId45"/>
    <p:sldMasterId id="2147483890" r:id="rId46"/>
    <p:sldMasterId id="2147483892" r:id="rId47"/>
    <p:sldMasterId id="2147483894" r:id="rId48"/>
    <p:sldMasterId id="2147483896" r:id="rId49"/>
    <p:sldMasterId id="2147483898" r:id="rId50"/>
    <p:sldMasterId id="2147483900" r:id="rId51"/>
    <p:sldMasterId id="2147483902" r:id="rId52"/>
    <p:sldMasterId id="2147483904" r:id="rId53"/>
    <p:sldMasterId id="2147483906" r:id="rId54"/>
    <p:sldMasterId id="2147483908" r:id="rId55"/>
    <p:sldMasterId id="2147483910" r:id="rId56"/>
    <p:sldMasterId id="2147483912" r:id="rId57"/>
    <p:sldMasterId id="2147483916" r:id="rId58"/>
    <p:sldMasterId id="2147483918" r:id="rId59"/>
    <p:sldMasterId id="2147483920" r:id="rId60"/>
    <p:sldMasterId id="2147483922" r:id="rId61"/>
    <p:sldMasterId id="2147483924" r:id="rId62"/>
    <p:sldMasterId id="2147483926" r:id="rId63"/>
    <p:sldMasterId id="2147483928" r:id="rId64"/>
    <p:sldMasterId id="2147483930" r:id="rId65"/>
    <p:sldMasterId id="2147483932" r:id="rId66"/>
    <p:sldMasterId id="2147483934" r:id="rId67"/>
    <p:sldMasterId id="2147483936" r:id="rId68"/>
    <p:sldMasterId id="2147483938" r:id="rId69"/>
    <p:sldMasterId id="2147483940" r:id="rId70"/>
    <p:sldMasterId id="2147483942" r:id="rId71"/>
    <p:sldMasterId id="2147483944" r:id="rId72"/>
    <p:sldMasterId id="2147483946" r:id="rId73"/>
    <p:sldMasterId id="2147483948" r:id="rId74"/>
    <p:sldMasterId id="2147483950" r:id="rId75"/>
    <p:sldMasterId id="2147483952" r:id="rId76"/>
    <p:sldMasterId id="2147483954" r:id="rId77"/>
    <p:sldMasterId id="2147483956" r:id="rId78"/>
    <p:sldMasterId id="2147483958" r:id="rId79"/>
    <p:sldMasterId id="2147483960" r:id="rId80"/>
  </p:sldMasterIdLst>
  <p:notesMasterIdLst>
    <p:notesMasterId r:id="rId170"/>
  </p:notesMasterIdLst>
  <p:handoutMasterIdLst>
    <p:handoutMasterId r:id="rId171"/>
  </p:handoutMasterIdLst>
  <p:sldIdLst>
    <p:sldId id="437" r:id="rId81"/>
    <p:sldId id="258" r:id="rId82"/>
    <p:sldId id="260" r:id="rId83"/>
    <p:sldId id="279" r:id="rId84"/>
    <p:sldId id="274" r:id="rId85"/>
    <p:sldId id="275" r:id="rId86"/>
    <p:sldId id="278" r:id="rId87"/>
    <p:sldId id="276" r:id="rId88"/>
    <p:sldId id="277" r:id="rId89"/>
    <p:sldId id="280" r:id="rId90"/>
    <p:sldId id="369" r:id="rId91"/>
    <p:sldId id="407" r:id="rId92"/>
    <p:sldId id="408" r:id="rId93"/>
    <p:sldId id="409" r:id="rId94"/>
    <p:sldId id="410" r:id="rId95"/>
    <p:sldId id="411" r:id="rId96"/>
    <p:sldId id="412" r:id="rId97"/>
    <p:sldId id="414" r:id="rId98"/>
    <p:sldId id="415" r:id="rId99"/>
    <p:sldId id="416" r:id="rId100"/>
    <p:sldId id="417" r:id="rId101"/>
    <p:sldId id="418"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432" r:id="rId116"/>
    <p:sldId id="433" r:id="rId117"/>
    <p:sldId id="434" r:id="rId118"/>
    <p:sldId id="435" r:id="rId119"/>
    <p:sldId id="436" r:id="rId120"/>
    <p:sldId id="303" r:id="rId121"/>
    <p:sldId id="372" r:id="rId122"/>
    <p:sldId id="373" r:id="rId123"/>
    <p:sldId id="374" r:id="rId124"/>
    <p:sldId id="375" r:id="rId125"/>
    <p:sldId id="376" r:id="rId126"/>
    <p:sldId id="377" r:id="rId127"/>
    <p:sldId id="378" r:id="rId128"/>
    <p:sldId id="379" r:id="rId129"/>
    <p:sldId id="380" r:id="rId130"/>
    <p:sldId id="381" r:id="rId131"/>
    <p:sldId id="382" r:id="rId132"/>
    <p:sldId id="305"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316" r:id="rId157"/>
    <p:sldId id="261" r:id="rId158"/>
    <p:sldId id="262" r:id="rId159"/>
    <p:sldId id="268" r:id="rId160"/>
    <p:sldId id="263" r:id="rId161"/>
    <p:sldId id="264" r:id="rId162"/>
    <p:sldId id="269" r:id="rId163"/>
    <p:sldId id="270" r:id="rId164"/>
    <p:sldId id="271" r:id="rId165"/>
    <p:sldId id="272" r:id="rId166"/>
    <p:sldId id="273" r:id="rId167"/>
    <p:sldId id="438" r:id="rId168"/>
    <p:sldId id="257" r:id="rId1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hew Carl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178B5"/>
    <a:srgbClr val="455560"/>
    <a:srgbClr val="C4161C"/>
    <a:srgbClr val="144363"/>
    <a:srgbClr val="164D72"/>
    <a:srgbClr val="18547D"/>
    <a:srgbClr val="0E2B3F"/>
    <a:srgbClr val="112F43"/>
    <a:srgbClr val="14364D"/>
    <a:srgbClr val="0C1F2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53" autoAdjust="0"/>
    <p:restoredTop sz="80282" autoAdjust="0"/>
  </p:normalViewPr>
  <p:slideViewPr>
    <p:cSldViewPr snapToGrid="0" snapToObjects="1">
      <p:cViewPr varScale="1">
        <p:scale>
          <a:sx n="51" d="100"/>
          <a:sy n="51" d="100"/>
        </p:scale>
        <p:origin x="-2076" y="-96"/>
      </p:cViewPr>
      <p:guideLst>
        <p:guide orient="horz" pos="2160"/>
        <p:guide pos="2880"/>
      </p:guideLst>
    </p:cSldViewPr>
  </p:slideViewPr>
  <p:outlineViewPr>
    <p:cViewPr>
      <p:scale>
        <a:sx n="33" d="100"/>
        <a:sy n="33" d="100"/>
      </p:scale>
      <p:origin x="0" y="2122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86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3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4.xml"/><Relationship Id="rId89" Type="http://schemas.openxmlformats.org/officeDocument/2006/relationships/slide" Target="slides/slide9.xml"/><Relationship Id="rId112" Type="http://schemas.openxmlformats.org/officeDocument/2006/relationships/slide" Target="slides/slide32.xml"/><Relationship Id="rId133" Type="http://schemas.openxmlformats.org/officeDocument/2006/relationships/slide" Target="slides/slide53.xml"/><Relationship Id="rId138" Type="http://schemas.openxmlformats.org/officeDocument/2006/relationships/slide" Target="slides/slide58.xml"/><Relationship Id="rId154" Type="http://schemas.openxmlformats.org/officeDocument/2006/relationships/slide" Target="slides/slide74.xml"/><Relationship Id="rId159" Type="http://schemas.openxmlformats.org/officeDocument/2006/relationships/slide" Target="slides/slide79.xml"/><Relationship Id="rId175" Type="http://schemas.openxmlformats.org/officeDocument/2006/relationships/theme" Target="theme/theme1.xml"/><Relationship Id="rId170"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2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 Target="slides/slide22.xml"/><Relationship Id="rId123" Type="http://schemas.openxmlformats.org/officeDocument/2006/relationships/slide" Target="slides/slide43.xml"/><Relationship Id="rId128" Type="http://schemas.openxmlformats.org/officeDocument/2006/relationships/slide" Target="slides/slide48.xml"/><Relationship Id="rId144" Type="http://schemas.openxmlformats.org/officeDocument/2006/relationships/slide" Target="slides/slide64.xml"/><Relationship Id="rId14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slide" Target="slides/slide10.xml"/><Relationship Id="rId95" Type="http://schemas.openxmlformats.org/officeDocument/2006/relationships/slide" Target="slides/slide15.xml"/><Relationship Id="rId160" Type="http://schemas.openxmlformats.org/officeDocument/2006/relationships/slide" Target="slides/slide80.xml"/><Relationship Id="rId165" Type="http://schemas.openxmlformats.org/officeDocument/2006/relationships/slide" Target="slides/slide8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33.xml"/><Relationship Id="rId118" Type="http://schemas.openxmlformats.org/officeDocument/2006/relationships/slide" Target="slides/slide38.xml"/><Relationship Id="rId134" Type="http://schemas.openxmlformats.org/officeDocument/2006/relationships/slide" Target="slides/slide54.xml"/><Relationship Id="rId139" Type="http://schemas.openxmlformats.org/officeDocument/2006/relationships/slide" Target="slides/slide59.xml"/><Relationship Id="rId80" Type="http://schemas.openxmlformats.org/officeDocument/2006/relationships/slideMaster" Target="slideMasters/slideMaster80.xml"/><Relationship Id="rId85" Type="http://schemas.openxmlformats.org/officeDocument/2006/relationships/slide" Target="slides/slide5.xml"/><Relationship Id="rId150" Type="http://schemas.openxmlformats.org/officeDocument/2006/relationships/slide" Target="slides/slide70.xml"/><Relationship Id="rId155" Type="http://schemas.openxmlformats.org/officeDocument/2006/relationships/slide" Target="slides/slide75.xml"/><Relationship Id="rId171" Type="http://schemas.openxmlformats.org/officeDocument/2006/relationships/handoutMaster" Target="handoutMasters/handoutMaster1.xml"/><Relationship Id="rId176"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3.xml"/><Relationship Id="rId108" Type="http://schemas.openxmlformats.org/officeDocument/2006/relationships/slide" Target="slides/slide28.xml"/><Relationship Id="rId124" Type="http://schemas.openxmlformats.org/officeDocument/2006/relationships/slide" Target="slides/slide44.xml"/><Relationship Id="rId129" Type="http://schemas.openxmlformats.org/officeDocument/2006/relationships/slide" Target="slides/slide4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 Target="slides/slide11.xml"/><Relationship Id="rId96" Type="http://schemas.openxmlformats.org/officeDocument/2006/relationships/slide" Target="slides/slide16.xml"/><Relationship Id="rId140" Type="http://schemas.openxmlformats.org/officeDocument/2006/relationships/slide" Target="slides/slide60.xml"/><Relationship Id="rId145" Type="http://schemas.openxmlformats.org/officeDocument/2006/relationships/slide" Target="slides/slide65.xml"/><Relationship Id="rId161" Type="http://schemas.openxmlformats.org/officeDocument/2006/relationships/slide" Target="slides/slide81.xml"/><Relationship Id="rId16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4.xml"/><Relationship Id="rId119"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81" Type="http://schemas.openxmlformats.org/officeDocument/2006/relationships/slide" Target="slides/slide1.xml"/><Relationship Id="rId86" Type="http://schemas.openxmlformats.org/officeDocument/2006/relationships/slide" Target="slides/slide6.xml"/><Relationship Id="rId94" Type="http://schemas.openxmlformats.org/officeDocument/2006/relationships/slide" Target="slides/slide14.xml"/><Relationship Id="rId99" Type="http://schemas.openxmlformats.org/officeDocument/2006/relationships/slide" Target="slides/slide19.xml"/><Relationship Id="rId101" Type="http://schemas.openxmlformats.org/officeDocument/2006/relationships/slide" Target="slides/slide21.xml"/><Relationship Id="rId122" Type="http://schemas.openxmlformats.org/officeDocument/2006/relationships/slide" Target="slides/slide42.xml"/><Relationship Id="rId130" Type="http://schemas.openxmlformats.org/officeDocument/2006/relationships/slide" Target="slides/slide50.xml"/><Relationship Id="rId135" Type="http://schemas.openxmlformats.org/officeDocument/2006/relationships/slide" Target="slides/slide55.xml"/><Relationship Id="rId143" Type="http://schemas.openxmlformats.org/officeDocument/2006/relationships/slide" Target="slides/slide63.xml"/><Relationship Id="rId148" Type="http://schemas.openxmlformats.org/officeDocument/2006/relationships/slide" Target="slides/slide68.xml"/><Relationship Id="rId151" Type="http://schemas.openxmlformats.org/officeDocument/2006/relationships/slide" Target="slides/slide71.xml"/><Relationship Id="rId156" Type="http://schemas.openxmlformats.org/officeDocument/2006/relationships/slide" Target="slides/slide76.xml"/><Relationship Id="rId164" Type="http://schemas.openxmlformats.org/officeDocument/2006/relationships/slide" Target="slides/slide84.xml"/><Relationship Id="rId169"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2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7.xml"/><Relationship Id="rId104" Type="http://schemas.openxmlformats.org/officeDocument/2006/relationships/slide" Target="slides/slide24.xml"/><Relationship Id="rId120" Type="http://schemas.openxmlformats.org/officeDocument/2006/relationships/slide" Target="slides/slide40.xml"/><Relationship Id="rId125" Type="http://schemas.openxmlformats.org/officeDocument/2006/relationships/slide" Target="slides/slide45.xml"/><Relationship Id="rId141" Type="http://schemas.openxmlformats.org/officeDocument/2006/relationships/slide" Target="slides/slide61.xml"/><Relationship Id="rId146" Type="http://schemas.openxmlformats.org/officeDocument/2006/relationships/slide" Target="slides/slide66.xml"/><Relationship Id="rId167"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2.xml"/><Relationship Id="rId16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7.xml"/><Relationship Id="rId110" Type="http://schemas.openxmlformats.org/officeDocument/2006/relationships/slide" Target="slides/slide30.xml"/><Relationship Id="rId115" Type="http://schemas.openxmlformats.org/officeDocument/2006/relationships/slide" Target="slides/slide35.xml"/><Relationship Id="rId131" Type="http://schemas.openxmlformats.org/officeDocument/2006/relationships/slide" Target="slides/slide51.xml"/><Relationship Id="rId136" Type="http://schemas.openxmlformats.org/officeDocument/2006/relationships/slide" Target="slides/slide56.xml"/><Relationship Id="rId157" Type="http://schemas.openxmlformats.org/officeDocument/2006/relationships/slide" Target="slides/slide77.xml"/><Relationship Id="rId61" Type="http://schemas.openxmlformats.org/officeDocument/2006/relationships/slideMaster" Target="slideMasters/slideMaster61.xml"/><Relationship Id="rId82" Type="http://schemas.openxmlformats.org/officeDocument/2006/relationships/slide" Target="slides/slide2.xml"/><Relationship Id="rId152" Type="http://schemas.openxmlformats.org/officeDocument/2006/relationships/slide" Target="slides/slide72.xml"/><Relationship Id="rId173"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0.xml"/><Relationship Id="rId105" Type="http://schemas.openxmlformats.org/officeDocument/2006/relationships/slide" Target="slides/slide25.xml"/><Relationship Id="rId126" Type="http://schemas.openxmlformats.org/officeDocument/2006/relationships/slide" Target="slides/slide46.xml"/><Relationship Id="rId147" Type="http://schemas.openxmlformats.org/officeDocument/2006/relationships/slide" Target="slides/slide67.xml"/><Relationship Id="rId168"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3.xml"/><Relationship Id="rId98" Type="http://schemas.openxmlformats.org/officeDocument/2006/relationships/slide" Target="slides/slide18.xml"/><Relationship Id="rId121" Type="http://schemas.openxmlformats.org/officeDocument/2006/relationships/slide" Target="slides/slide41.xml"/><Relationship Id="rId142" Type="http://schemas.openxmlformats.org/officeDocument/2006/relationships/slide" Target="slides/slide62.xml"/><Relationship Id="rId163" Type="http://schemas.openxmlformats.org/officeDocument/2006/relationships/slide" Target="slides/slide8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36.xml"/><Relationship Id="rId137" Type="http://schemas.openxmlformats.org/officeDocument/2006/relationships/slide" Target="slides/slide57.xml"/><Relationship Id="rId158" Type="http://schemas.openxmlformats.org/officeDocument/2006/relationships/slide" Target="slides/slide7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3.xml"/><Relationship Id="rId88" Type="http://schemas.openxmlformats.org/officeDocument/2006/relationships/slide" Target="slides/slide8.xml"/><Relationship Id="rId111" Type="http://schemas.openxmlformats.org/officeDocument/2006/relationships/slide" Target="slides/slide31.xml"/><Relationship Id="rId132" Type="http://schemas.openxmlformats.org/officeDocument/2006/relationships/slide" Target="slides/slide52.xml"/><Relationship Id="rId153" Type="http://schemas.openxmlformats.org/officeDocument/2006/relationships/slide" Target="slides/slide73.xml"/><Relationship Id="rId17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26.xml"/><Relationship Id="rId127"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4CAC7A-5073-6D4E-BFCB-18D2E718F4BD}" type="datetimeFigureOut">
              <a:rPr lang="en-US" smtClean="0"/>
              <a:pPr/>
              <a:t>10/21/2014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2059FF-A96D-944B-8115-47E1146D3D55}" type="slidenum">
              <a:rPr lang="en-US" smtClean="0"/>
              <a:pPr/>
              <a:t>‹#›</a:t>
            </a:fld>
            <a:endParaRPr lang="en-US"/>
          </a:p>
        </p:txBody>
      </p:sp>
    </p:spTree>
    <p:extLst>
      <p:ext uri="{BB962C8B-B14F-4D97-AF65-F5344CB8AC3E}">
        <p14:creationId xmlns:p14="http://schemas.microsoft.com/office/powerpoint/2010/main" xmlns="" val="655759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3EFB5-7455-3C48-9E46-49127EBCEC2F}" type="datetimeFigureOut">
              <a:rPr lang="en-US" smtClean="0"/>
              <a:pPr/>
              <a:t>10/21/2014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96307-7DAF-5642-9DCB-6041360F1C6E}" type="slidenum">
              <a:rPr lang="en-US" smtClean="0"/>
              <a:pPr/>
              <a:t>‹#›</a:t>
            </a:fld>
            <a:endParaRPr lang="en-US"/>
          </a:p>
        </p:txBody>
      </p:sp>
    </p:spTree>
    <p:extLst>
      <p:ext uri="{BB962C8B-B14F-4D97-AF65-F5344CB8AC3E}">
        <p14:creationId xmlns:p14="http://schemas.microsoft.com/office/powerpoint/2010/main" xmlns="" val="203270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talk about why Wikipedia is important to libraries (highly ranked, ideologically aligned)</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started in 2011 with a donation from Credo reference, 2013 grant from the Wikimedia Foundation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4,000 accounts individually would cost several hundred thousand dollars (institutional buyer caveat)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WVS, research affiliate + WIR (peter suber)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Whenever</a:t>
            </a:r>
            <a:r>
              <a:rPr lang="en-US" baseline="0" dirty="0" smtClean="0"/>
              <a:t> I talked to someone who was </a:t>
            </a:r>
            <a:r>
              <a:rPr lang="en-US" baseline="0" dirty="0" err="1" smtClean="0"/>
              <a:t>invovled</a:t>
            </a:r>
            <a:r>
              <a:rPr lang="en-US" baseline="0" dirty="0" smtClean="0"/>
              <a:t> with Wikipedia, it turned out that disambiguation, for names in particular, is really important. Just as it is for libraries. There was is a growing recognition of the importance of library name authorities, and some Wikipedia articles have started incorporating authority control into articles. Not surprisingly, the German language Wikipedia had already started to add in authority control, and xxx articles has name authority data. But the English language Wikipedia has only 4k articles with authority data (on perhaps 1m articles about people – kind of difficult to tell). </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get as close to full text as possible: gold standard, open url resolver, keyword search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get as close to full text as possible: gold standard, open url resolver, keyword search</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FUTON bias, WP:PAYWALL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Further challenges</a:t>
            </a:r>
            <a:r>
              <a:rPr lang="en-US" baseline="0" dirty="0" smtClean="0"/>
              <a:t> – library resources are pretty invisible, even to the earnest community of Wikipedia editors. Despite preference for free sources of information, it’s easy to link to free sites. </a:t>
            </a:r>
            <a:endParaRPr lang="en-US" dirty="0" smtClean="0"/>
          </a:p>
          <a:p>
            <a:r>
              <a:rPr lang="en-US" dirty="0" err="1" smtClean="0"/>
              <a:t>World</a:t>
            </a:r>
            <a:r>
              <a:rPr lang="en-US" baseline="0" dirty="0" err="1" smtClean="0"/>
              <a:t>cat</a:t>
            </a:r>
            <a:r>
              <a:rPr lang="en-US" baseline="0" dirty="0" smtClean="0"/>
              <a:t> comes in at #81 on this list, </a:t>
            </a:r>
            <a:r>
              <a:rPr lang="en-US" baseline="0" dirty="0" err="1" smtClean="0"/>
              <a:t>Hathi</a:t>
            </a:r>
            <a:r>
              <a:rPr lang="en-US" baseline="0" dirty="0" smtClean="0"/>
              <a:t> Trust not even in top 100. </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t>Make Wikipedia the Internet's Library</a:t>
            </a:r>
          </a:p>
          <a:p>
            <a:pPr lvl="0" rtl="0">
              <a:spcBef>
                <a:spcPts val="0"/>
              </a:spcBef>
              <a:buClr>
                <a:schemeClr val="dk1"/>
              </a:buClr>
              <a:buSzPct val="100000"/>
              <a:buFont typeface="Arial"/>
              <a:buNone/>
            </a:pPr>
            <a:r>
              <a:rPr lang="en"/>
              <a:t>Make Libraries Wikipedia's fiercest ally</a:t>
            </a:r>
          </a:p>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t>Make Wikipedia the Internet's Library</a:t>
            </a:r>
          </a:p>
          <a:p>
            <a:pPr lvl="0" rtl="0">
              <a:spcBef>
                <a:spcPts val="0"/>
              </a:spcBef>
              <a:buClr>
                <a:schemeClr val="dk1"/>
              </a:buClr>
              <a:buSzPct val="100000"/>
              <a:buFont typeface="Arial"/>
              <a:buNone/>
            </a:pPr>
            <a:r>
              <a:rPr lang="en"/>
              <a:t>Make Libraries Wikipedia's fiercest ally</a:t>
            </a:r>
          </a:p>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But there are challenges for working with such a dispersed, heterogeneous (in terms of interests) and virtual communities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Sarah will mention</a:t>
            </a:r>
            <a:r>
              <a:rPr lang="en-US" sz="1200" kern="1200" baseline="0" dirty="0" smtClean="0">
                <a:solidFill>
                  <a:schemeClr val="tx1"/>
                </a:solidFill>
                <a:latin typeface="+mn-lt"/>
                <a:ea typeface="+mn-ea"/>
                <a:cs typeface="+mn-cs"/>
              </a:rPr>
              <a:t> link spam challenges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Knowledge Graph Card</a:t>
            </a:r>
            <a:endParaRPr lang="en-US" dirty="0"/>
          </a:p>
        </p:txBody>
      </p:sp>
      <p:sp>
        <p:nvSpPr>
          <p:cNvPr id="4" name="Slide Number Placeholder 3"/>
          <p:cNvSpPr>
            <a:spLocks noGrp="1"/>
          </p:cNvSpPr>
          <p:nvPr>
            <p:ph type="sldNum" sz="quarter" idx="10"/>
          </p:nvPr>
        </p:nvSpPr>
        <p:spPr/>
        <p:txBody>
          <a:bodyPr/>
          <a:lstStyle/>
          <a:p>
            <a:fld id="{090A80E7-0DD2-C349-AD4B-78357347D8DA}"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xmlns="" val="3558207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 answer.  Libraries have spent years telling </a:t>
            </a:r>
            <a:endParaRPr lang="en-US" dirty="0"/>
          </a:p>
        </p:txBody>
      </p:sp>
      <p:sp>
        <p:nvSpPr>
          <p:cNvPr id="4" name="Slide Number Placeholder 3"/>
          <p:cNvSpPr>
            <a:spLocks noGrp="1"/>
          </p:cNvSpPr>
          <p:nvPr>
            <p:ph type="sldNum" sz="quarter" idx="10"/>
          </p:nvPr>
        </p:nvSpPr>
        <p:spPr/>
        <p:txBody>
          <a:bodyPr/>
          <a:lstStyle/>
          <a:p>
            <a:fld id="{090A80E7-0DD2-C349-AD4B-78357347D8DA}"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xmlns="" val="3189196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OCLC provide service to guide Wikipedia article creation?</a:t>
            </a:r>
            <a:endParaRPr lang="en-US" dirty="0"/>
          </a:p>
        </p:txBody>
      </p:sp>
      <p:sp>
        <p:nvSpPr>
          <p:cNvPr id="4" name="Slide Number Placeholder 3"/>
          <p:cNvSpPr>
            <a:spLocks noGrp="1"/>
          </p:cNvSpPr>
          <p:nvPr>
            <p:ph type="sldNum" sz="quarter" idx="10"/>
          </p:nvPr>
        </p:nvSpPr>
        <p:spPr/>
        <p:txBody>
          <a:bodyPr/>
          <a:lstStyle/>
          <a:p>
            <a:fld id="{090A80E7-0DD2-C349-AD4B-78357347D8DA}"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xmlns="" val="1607338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Note the Search for full text prompt at the bottom of the article</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79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Jake Orlowitz, my past future (seeds) political science at Wesleyan, academic tutor, self-organizing community governance, alternative medicine and political movements, help guides, new editor outreach, partnerships with organizations. TWL Head, an internet citizen, a wikipedian, a digital humanitarian, a project manager.  but not a library expert. DBSS. FISB. Invite to explore.</a:t>
            </a:r>
          </a:p>
          <a:p>
            <a:pPr lvl="0" rtl="0">
              <a:spcBef>
                <a:spcPts val="0"/>
              </a:spcBef>
              <a:buNone/>
            </a:pPr>
            <a:r>
              <a:rPr lang="en"/>
              <a:t>1 mission, 5 goals, 11 ideas. Obstacle-path-steps (OPS), Share the story. Explore the ideaspace.</a:t>
            </a:r>
          </a:p>
          <a:p>
            <a:pPr lvl="0" rtl="0">
              <a:spcBef>
                <a:spcPts val="0"/>
              </a:spcBef>
              <a:buClr>
                <a:schemeClr val="dk1"/>
              </a:buClr>
              <a:buFont typeface="Arial"/>
              <a:buNone/>
            </a:pPr>
            <a:endParaRPr/>
          </a:p>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Wikipedia, a user can scroll down to find the citations</a:t>
            </a:r>
            <a:r>
              <a:rPr lang="en-US" baseline="0" dirty="0" smtClean="0"/>
              <a:t> used to create the article</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81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At</a:t>
            </a:r>
            <a:r>
              <a:rPr lang="en-US" baseline="0" dirty="0" smtClean="0"/>
              <a:t> the end of Wikipedia articles there can be lengthy bibliographies. It is here that we expect the script will highlight those articles and </a:t>
            </a:r>
            <a:r>
              <a:rPr lang="en-US" baseline="0" dirty="0" err="1" smtClean="0"/>
              <a:t>ebooks</a:t>
            </a:r>
            <a:r>
              <a:rPr lang="en-US" baseline="0" dirty="0" smtClean="0"/>
              <a:t> available via the library collection affiliated with the user. </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82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In order to participate, a library must make sure to register its KB with OCLC, and while some publishers are helping to populate this information and automatically load subscribing library information, there may be some manual registration involved. </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83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your</a:t>
            </a:r>
            <a:r>
              <a:rPr lang="en-US" baseline="0" dirty="0" smtClean="0"/>
              <a:t> library has a knowledge base, it can be exported to the OCLC KB. </a:t>
            </a:r>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84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Jake Orlowitz, my past future (seeds) political science at Wesleyan, academic tutor, self-organizing community governance, alternative medicine and political movements, help guides, new editor outreach, partnerships with organizations. TWL Head, an internet citizen, a wikipedian, a digital humanitarian, a project manager.  but not a library expert. DBSS. FISB. Invite to explore.</a:t>
            </a:r>
          </a:p>
          <a:p>
            <a:pPr lvl="0" rtl="0">
              <a:spcBef>
                <a:spcPts val="0"/>
              </a:spcBef>
              <a:buNone/>
            </a:pPr>
            <a:r>
              <a:rPr lang="en"/>
              <a:t>1 mission, 5 goals, 11 ideas. Obstacle-path-steps (OPS), Share the story. Explore the ideaspace.</a:t>
            </a:r>
          </a:p>
          <a:p>
            <a:pPr lvl="0" rtl="0">
              <a:spcBef>
                <a:spcPts val="0"/>
              </a:spcBef>
              <a:buClr>
                <a:schemeClr val="dk1"/>
              </a:buClr>
              <a:buFont typeface="Arial"/>
              <a:buNone/>
            </a:pPr>
            <a:endParaRPr/>
          </a:p>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baseline="0">
                <a:solidFill>
                  <a:schemeClr val="dk1"/>
                </a:solidFill>
                <a:latin typeface="Calibri"/>
                <a:ea typeface="Calibri"/>
                <a:cs typeface="Calibri"/>
                <a:sym typeface="Calibri"/>
              </a:rPr>
              <a:t>In 2001 Jimmy Wales had a radical idea.  A bold, awesome, inspiring radical idea. </a:t>
            </a:r>
            <a:r>
              <a:rPr lang="en" sz="1200" b="0" i="1" u="none" strike="noStrike" cap="none" baseline="0">
                <a:solidFill>
                  <a:schemeClr val="dk1"/>
                </a:solidFill>
                <a:latin typeface="Calibri"/>
                <a:ea typeface="Calibri"/>
                <a:cs typeface="Calibri"/>
                <a:sym typeface="Calibri"/>
              </a:rPr>
              <a:t>Imagine a world in which every person on the planet shares in the sum of all human knowledge.</a:t>
            </a:r>
            <a:r>
              <a:rPr lang="en" sz="1200" b="0" i="0" u="none" strike="noStrike" cap="none" baseline="0">
                <a:solidFill>
                  <a:schemeClr val="dk1"/>
                </a:solidFill>
                <a:latin typeface="Calibri"/>
                <a:ea typeface="Calibri"/>
                <a:cs typeface="Calibri"/>
                <a:sym typeface="Calibri"/>
              </a:rPr>
              <a:t> Most radical, is that it’s happening.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baseline="0">
                <a:solidFill>
                  <a:schemeClr val="dk1"/>
                </a:solidFill>
                <a:latin typeface="Calibri"/>
                <a:ea typeface="Calibri"/>
                <a:cs typeface="Calibri"/>
                <a:sym typeface="Calibri"/>
              </a:rPr>
              <a:t>30 million articles in 286 languages cobbled together by 2 billion edits that are viewed 8000 times per second by 500 million unique visitors per month.  The sixth most visited website on the internet is 2000 times larger than Encyclopedia Britannica’s deluxe edition.  Wikipedia’s co-founder, Larry Sanger, thought that Wikipedia should be written and reviewed by credentialed experts.  So he went off and started his own Wiki called Citizendium.  After 12 years, it has 5000 articles.  Crowdsourcing works.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 sz="1200" b="0" i="0" u="none" strike="noStrike" cap="none" baseline="0">
                <a:solidFill>
                  <a:schemeClr val="dk1"/>
                </a:solidFill>
                <a:latin typeface="Calibri"/>
                <a:ea typeface="Calibri"/>
                <a:cs typeface="Calibri"/>
                <a:sym typeface="Calibri"/>
              </a:rPr>
              <a:t>Who writes Wikipedia? 20 million registered users, 80,000 of whom are active each month, with 1400 administrators to do cleanup. These are dedicated, passionate volunteers who work for free, with no central control.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2.emf"/><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0606150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27946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400685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9486334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93"/>
            <a:ext cx="5486400" cy="461665"/>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33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508619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3"/>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72"/>
            <a:ext cx="8204528" cy="4917239"/>
          </a:xfrm>
        </p:spPr>
        <p:txBody>
          <a:bodyPr/>
          <a:lstStyle/>
          <a:p>
            <a:endParaRPr lang="en-US" dirty="0"/>
          </a:p>
        </p:txBody>
      </p:sp>
      <p:sp>
        <p:nvSpPr>
          <p:cNvPr id="6" name="Text Placeholder 5"/>
          <p:cNvSpPr>
            <a:spLocks noGrp="1"/>
          </p:cNvSpPr>
          <p:nvPr>
            <p:ph type="body" sz="quarter" idx="11" hasCustomPrompt="1"/>
          </p:nvPr>
        </p:nvSpPr>
        <p:spPr>
          <a:xfrm>
            <a:off x="2188266" y="80315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27928020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3144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xmlns="" val="0"/>
              </a:ext>
            </a:extLst>
          </a:blip>
          <a:srcRect r="70393"/>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a:extLst>
              <a:ext uri="{28A0092B-C50C-407E-A947-70E740481C1C}">
                <a14:useLocalDpi xmlns:a14="http://schemas.microsoft.com/office/drawing/2010/main" xmlns="" val="0"/>
              </a:ext>
            </a:extLst>
          </a:blip>
          <a:srcRect r="70393"/>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xmlns="" val="21876124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4627508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66397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93"/>
            <a:ext cx="5486400" cy="461665"/>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33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6776796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2210759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3"/>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72"/>
            <a:ext cx="8204528" cy="4917239"/>
          </a:xfrm>
        </p:spPr>
        <p:txBody>
          <a:bodyPr/>
          <a:lstStyle/>
          <a:p>
            <a:endParaRPr lang="en-US" dirty="0"/>
          </a:p>
        </p:txBody>
      </p:sp>
      <p:sp>
        <p:nvSpPr>
          <p:cNvPr id="6" name="Text Placeholder 5"/>
          <p:cNvSpPr>
            <a:spLocks noGrp="1"/>
          </p:cNvSpPr>
          <p:nvPr>
            <p:ph type="body" sz="quarter" idx="11" hasCustomPrompt="1"/>
          </p:nvPr>
        </p:nvSpPr>
        <p:spPr>
          <a:xfrm>
            <a:off x="2188266" y="80315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2364944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330432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4627508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266397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93"/>
            <a:ext cx="5486400" cy="461665"/>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33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6776796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3"/>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72"/>
            <a:ext cx="8204528" cy="4917239"/>
          </a:xfrm>
        </p:spPr>
        <p:txBody>
          <a:bodyPr/>
          <a:lstStyle/>
          <a:p>
            <a:endParaRPr lang="en-US" dirty="0"/>
          </a:p>
        </p:txBody>
      </p:sp>
      <p:sp>
        <p:nvSpPr>
          <p:cNvPr id="6" name="Text Placeholder 5"/>
          <p:cNvSpPr>
            <a:spLocks noGrp="1"/>
          </p:cNvSpPr>
          <p:nvPr>
            <p:ph type="body" sz="quarter" idx="11" hasCustomPrompt="1"/>
          </p:nvPr>
        </p:nvSpPr>
        <p:spPr>
          <a:xfrm>
            <a:off x="2188266" y="80315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2364944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330432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1920559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41545869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93"/>
            <a:ext cx="5486400" cy="461665"/>
          </a:xfrm>
          <a:prstGeom prst="rect">
            <a:avLst/>
          </a:prstGeo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33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36136183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93"/>
            <a:ext cx="5486400" cy="461665"/>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33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41955418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3"/>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72"/>
            <a:ext cx="8204528" cy="4917239"/>
          </a:xfrm>
        </p:spPr>
        <p:txBody>
          <a:bodyPr/>
          <a:lstStyle/>
          <a:p>
            <a:endParaRPr lang="en-US" dirty="0"/>
          </a:p>
        </p:txBody>
      </p:sp>
      <p:sp>
        <p:nvSpPr>
          <p:cNvPr id="6" name="Text Placeholder 5"/>
          <p:cNvSpPr>
            <a:spLocks noGrp="1"/>
          </p:cNvSpPr>
          <p:nvPr>
            <p:ph type="body" sz="quarter" idx="11" hasCustomPrompt="1"/>
          </p:nvPr>
        </p:nvSpPr>
        <p:spPr>
          <a:xfrm>
            <a:off x="2188266" y="80315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41496942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229392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2996324" y="5849209"/>
            <a:ext cx="2789108" cy="510047"/>
          </a:xfrm>
          <a:prstGeom prst="rect">
            <a:avLst/>
          </a:prstGeom>
        </p:spPr>
      </p:pic>
      <p:sp>
        <p:nvSpPr>
          <p:cNvPr id="19" name="Text Placeholder 2"/>
          <p:cNvSpPr>
            <a:spLocks noGrp="1"/>
          </p:cNvSpPr>
          <p:nvPr>
            <p:ph type="body" sz="quarter" idx="10" hasCustomPrompt="1"/>
          </p:nvPr>
        </p:nvSpPr>
        <p:spPr>
          <a:xfrm>
            <a:off x="2900365" y="526733"/>
            <a:ext cx="5989637" cy="399691"/>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5" y="4035311"/>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5"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5"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Tree>
    <p:extLst>
      <p:ext uri="{BB962C8B-B14F-4D97-AF65-F5344CB8AC3E}">
        <p14:creationId xmlns:p14="http://schemas.microsoft.com/office/powerpoint/2010/main" xmlns="" val="4694195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5" y="526733"/>
            <a:ext cx="5989637" cy="399691"/>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5" y="4035311"/>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5"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5"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xmlns="" val="0"/>
              </a:ext>
            </a:extLst>
          </a:blip>
          <a:srcRect r="70393"/>
          <a:stretch/>
        </p:blipFill>
        <p:spPr>
          <a:xfrm>
            <a:off x="0" y="0"/>
            <a:ext cx="270727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xmlns=""/>
              </a:ext>
            </a:extLst>
          </a:blip>
          <a:stretch>
            <a:fillRect/>
          </a:stretch>
        </p:blipFill>
        <p:spPr>
          <a:xfrm>
            <a:off x="2996324" y="5849209"/>
            <a:ext cx="2789108" cy="510047"/>
          </a:xfrm>
          <a:prstGeom prst="rect">
            <a:avLst/>
          </a:prstGeom>
        </p:spPr>
      </p:pic>
    </p:spTree>
    <p:extLst>
      <p:ext uri="{BB962C8B-B14F-4D97-AF65-F5344CB8AC3E}">
        <p14:creationId xmlns:p14="http://schemas.microsoft.com/office/powerpoint/2010/main" xmlns="" val="19915136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5" y="526733"/>
            <a:ext cx="5989637" cy="399691"/>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5" y="4035311"/>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5"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5"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xmlns="" val="0"/>
              </a:ext>
            </a:extLst>
          </a:blip>
          <a:srcRect r="70393"/>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a:extLst>
              <a:ext uri="{28A0092B-C50C-407E-A947-70E740481C1C}">
                <a14:useLocalDpi xmlns:a14="http://schemas.microsoft.com/office/drawing/2010/main" xmlns="" val="0"/>
              </a:ext>
            </a:extLst>
          </a:blip>
          <a:srcRect r="70393"/>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xmlns=""/>
              </a:ext>
            </a:extLst>
          </a:blip>
          <a:stretch>
            <a:fillRect/>
          </a:stretch>
        </p:blipFill>
        <p:spPr>
          <a:xfrm>
            <a:off x="2996324" y="5849209"/>
            <a:ext cx="2789108" cy="510047"/>
          </a:xfrm>
          <a:prstGeom prst="rect">
            <a:avLst/>
          </a:prstGeom>
        </p:spPr>
      </p:pic>
    </p:spTree>
    <p:extLst>
      <p:ext uri="{BB962C8B-B14F-4D97-AF65-F5344CB8AC3E}">
        <p14:creationId xmlns:p14="http://schemas.microsoft.com/office/powerpoint/2010/main" xmlns="" val="21876124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xmlns=""/>
              </a:ext>
            </a:extLst>
          </a:blip>
          <a:stretch>
            <a:fillRect/>
          </a:stretch>
        </p:blipFill>
        <p:spPr>
          <a:xfrm>
            <a:off x="246139" y="6347544"/>
            <a:ext cx="1668732" cy="305161"/>
          </a:xfrm>
          <a:prstGeom prst="rect">
            <a:avLst/>
          </a:prstGeom>
        </p:spPr>
      </p:pic>
      <p:sp>
        <p:nvSpPr>
          <p:cNvPr id="8" name="Title 1"/>
          <p:cNvSpPr>
            <a:spLocks noGrp="1"/>
          </p:cNvSpPr>
          <p:nvPr>
            <p:ph type="title" hasCustomPrompt="1"/>
          </p:nvPr>
        </p:nvSpPr>
        <p:spPr>
          <a:xfrm>
            <a:off x="722313" y="2682089"/>
            <a:ext cx="7772400" cy="849463"/>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xmlns="" val="2508209208"/>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xmlns=""/>
              </a:ext>
            </a:extLst>
          </a:blip>
          <a:stretch>
            <a:fillRect/>
          </a:stretch>
        </p:blipFill>
        <p:spPr>
          <a:xfrm>
            <a:off x="246139" y="6347544"/>
            <a:ext cx="1668732" cy="305161"/>
          </a:xfrm>
          <a:prstGeom prst="rect">
            <a:avLst/>
          </a:prstGeom>
        </p:spPr>
      </p:pic>
      <p:sp>
        <p:nvSpPr>
          <p:cNvPr id="8" name="Title 1"/>
          <p:cNvSpPr>
            <a:spLocks noGrp="1"/>
          </p:cNvSpPr>
          <p:nvPr>
            <p:ph type="title" hasCustomPrompt="1"/>
          </p:nvPr>
        </p:nvSpPr>
        <p:spPr>
          <a:xfrm>
            <a:off x="722313" y="2889879"/>
            <a:ext cx="7772400" cy="738664"/>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5"/>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spTree>
    <p:extLst>
      <p:ext uri="{BB962C8B-B14F-4D97-AF65-F5344CB8AC3E}">
        <p14:creationId xmlns:p14="http://schemas.microsoft.com/office/powerpoint/2010/main" xmlns="" val="1528935247"/>
      </p:ext>
    </p:extLst>
  </p:cSld>
  <p:clrMapOvr>
    <a:masterClrMapping/>
  </p:clrMapOvr>
  <p:transition spd="slow">
    <p:push/>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xmlns=""/>
              </a:ext>
            </a:extLst>
          </a:blip>
          <a:stretch>
            <a:fillRect/>
          </a:stretch>
        </p:blipFill>
        <p:spPr>
          <a:xfrm>
            <a:off x="246139" y="6347544"/>
            <a:ext cx="1668732" cy="305161"/>
          </a:xfrm>
          <a:prstGeom prst="rect">
            <a:avLst/>
          </a:prstGeom>
        </p:spPr>
      </p:pic>
      <p:sp>
        <p:nvSpPr>
          <p:cNvPr id="8" name="Title 1"/>
          <p:cNvSpPr>
            <a:spLocks noGrp="1"/>
          </p:cNvSpPr>
          <p:nvPr>
            <p:ph type="title" hasCustomPrompt="1"/>
          </p:nvPr>
        </p:nvSpPr>
        <p:spPr>
          <a:xfrm>
            <a:off x="722313" y="2682089"/>
            <a:ext cx="7772400" cy="849463"/>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xmlns="" val="2701874427"/>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xmlns=""/>
              </a:ext>
            </a:extLst>
          </a:blip>
          <a:stretch>
            <a:fillRect/>
          </a:stretch>
        </p:blipFill>
        <p:spPr>
          <a:xfrm>
            <a:off x="246139" y="6347544"/>
            <a:ext cx="1668732" cy="305161"/>
          </a:xfrm>
          <a:prstGeom prst="rect">
            <a:avLst/>
          </a:prstGeom>
        </p:spPr>
      </p:pic>
      <p:sp>
        <p:nvSpPr>
          <p:cNvPr id="8" name="Title 1"/>
          <p:cNvSpPr>
            <a:spLocks noGrp="1"/>
          </p:cNvSpPr>
          <p:nvPr>
            <p:ph type="title" hasCustomPrompt="1"/>
          </p:nvPr>
        </p:nvSpPr>
        <p:spPr>
          <a:xfrm>
            <a:off x="722313" y="2682089"/>
            <a:ext cx="7772400" cy="849463"/>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xmlns="" val="1082287534"/>
      </p:ext>
    </p:extLst>
  </p:cSld>
  <p:clrMapOvr>
    <a:masterClrMapping/>
  </p:clrMapOvr>
  <p:transition spd="slow">
    <p:push/>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xmlns=""/>
              </a:ext>
            </a:extLst>
          </a:blip>
          <a:stretch>
            <a:fillRect/>
          </a:stretch>
        </p:blipFill>
        <p:spPr>
          <a:xfrm>
            <a:off x="246139" y="6347544"/>
            <a:ext cx="1668732" cy="305161"/>
          </a:xfrm>
          <a:prstGeom prst="rect">
            <a:avLst/>
          </a:prstGeom>
        </p:spPr>
      </p:pic>
      <p:sp>
        <p:nvSpPr>
          <p:cNvPr id="8" name="Title 1"/>
          <p:cNvSpPr>
            <a:spLocks noGrp="1"/>
          </p:cNvSpPr>
          <p:nvPr>
            <p:ph type="title" hasCustomPrompt="1"/>
          </p:nvPr>
        </p:nvSpPr>
        <p:spPr>
          <a:xfrm>
            <a:off x="722313" y="2682089"/>
            <a:ext cx="7772400" cy="849463"/>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xmlns="" val="3081844508"/>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3"/>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72"/>
            <a:ext cx="8204528" cy="4917239"/>
          </a:xfrm>
        </p:spPr>
        <p:txBody>
          <a:bodyPr/>
          <a:lstStyle/>
          <a:p>
            <a:endParaRPr lang="en-US" dirty="0"/>
          </a:p>
        </p:txBody>
      </p:sp>
      <p:sp>
        <p:nvSpPr>
          <p:cNvPr id="6" name="Text Placeholder 5"/>
          <p:cNvSpPr>
            <a:spLocks noGrp="1"/>
          </p:cNvSpPr>
          <p:nvPr>
            <p:ph type="body" sz="quarter" idx="11" hasCustomPrompt="1"/>
          </p:nvPr>
        </p:nvSpPr>
        <p:spPr>
          <a:xfrm>
            <a:off x="2188266" y="80315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8497371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xmlns=""/>
              </a:ext>
            </a:extLst>
          </a:blip>
          <a:stretch>
            <a:fillRect/>
          </a:stretch>
        </p:blipFill>
        <p:spPr>
          <a:xfrm>
            <a:off x="246139" y="6347544"/>
            <a:ext cx="1668732" cy="305161"/>
          </a:xfrm>
          <a:prstGeom prst="rect">
            <a:avLst/>
          </a:prstGeom>
        </p:spPr>
      </p:pic>
      <p:sp>
        <p:nvSpPr>
          <p:cNvPr id="8" name="Title 1"/>
          <p:cNvSpPr>
            <a:spLocks noGrp="1"/>
          </p:cNvSpPr>
          <p:nvPr>
            <p:ph type="title" hasCustomPrompt="1"/>
          </p:nvPr>
        </p:nvSpPr>
        <p:spPr>
          <a:xfrm>
            <a:off x="722313" y="2889879"/>
            <a:ext cx="7772400" cy="738664"/>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5"/>
            <a:ext cx="7772400" cy="1500187"/>
          </a:xfrm>
          <a:prstGeom prst="rect">
            <a:avLst/>
          </a:prstGeom>
        </p:spPr>
        <p:txBody>
          <a:bodyPr anchor="b"/>
          <a:lstStyle>
            <a:lvl1pPr marL="0" indent="0">
              <a:buNone/>
              <a:defRPr sz="2000">
                <a:solidFill>
                  <a:schemeClr val="accent6">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spTree>
    <p:extLst>
      <p:ext uri="{BB962C8B-B14F-4D97-AF65-F5344CB8AC3E}">
        <p14:creationId xmlns:p14="http://schemas.microsoft.com/office/powerpoint/2010/main" xmlns="" val="1350829185"/>
      </p:ext>
    </p:extLst>
  </p:cSld>
  <p:clrMapOvr>
    <a:masterClrMapping/>
  </p:clrMapOvr>
  <p:transition spd="slow">
    <p:push/>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xmlns=""/>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xmlns=""/>
              </a:ext>
            </a:extLst>
          </a:blip>
          <a:srcRect/>
          <a:stretch/>
        </p:blipFill>
        <p:spPr>
          <a:xfrm>
            <a:off x="1452880" y="3"/>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xmlns=""/>
              </a:ext>
            </a:extLst>
          </a:blip>
          <a:srcRect/>
          <a:stretch/>
        </p:blipFill>
        <p:spPr>
          <a:xfrm>
            <a:off x="0" y="3"/>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xmlns=""/>
              </a:ext>
            </a:extLst>
          </a:blip>
          <a:srcRect/>
          <a:stretch/>
        </p:blipFill>
        <p:spPr>
          <a:xfrm>
            <a:off x="3306552" y="3"/>
            <a:ext cx="1653276" cy="6872124"/>
          </a:xfrm>
          <a:prstGeom prst="rect">
            <a:avLst/>
          </a:prstGeom>
        </p:spPr>
      </p:pic>
      <p:sp>
        <p:nvSpPr>
          <p:cNvPr id="7" name="Rectangle 6"/>
          <p:cNvSpPr/>
          <p:nvPr userDrawn="1"/>
        </p:nvSpPr>
        <p:spPr>
          <a:xfrm>
            <a:off x="-1" y="3418532"/>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chemeClr val="bg1"/>
                </a:solidFill>
                <a:latin typeface="Calibri Light"/>
                <a:cs typeface="Calibri Light"/>
              </a:rPr>
              <a:t>Explore. Share. Magnify.</a:t>
            </a:r>
            <a:endParaRPr lang="en-US" sz="4000" dirty="0">
              <a:solidFill>
                <a:schemeClr val="bg1"/>
              </a:solidFill>
              <a:latin typeface="Calibri Light"/>
              <a:cs typeface="Calibri Light"/>
            </a:endParaRP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5506720" y="5668584"/>
            <a:ext cx="2529840" cy="462633"/>
          </a:xfrm>
          <a:prstGeom prst="rect">
            <a:avLst/>
          </a:prstGeom>
        </p:spPr>
      </p:pic>
      <p:sp>
        <p:nvSpPr>
          <p:cNvPr id="15" name="Text Placeholder 14"/>
          <p:cNvSpPr>
            <a:spLocks noGrp="1"/>
          </p:cNvSpPr>
          <p:nvPr>
            <p:ph type="body" sz="quarter" idx="10" hasCustomPrompt="1"/>
          </p:nvPr>
        </p:nvSpPr>
        <p:spPr>
          <a:xfrm>
            <a:off x="5374659" y="482238"/>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59" y="88873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59"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59" y="1995206"/>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Tree>
    <p:extLst>
      <p:ext uri="{BB962C8B-B14F-4D97-AF65-F5344CB8AC3E}">
        <p14:creationId xmlns:p14="http://schemas.microsoft.com/office/powerpoint/2010/main" xmlns="" val="27835685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061607-2F1F-425E-B5E5-83F301955FF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BE64EB-50CC-41BA-B917-94D756B1591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061607-2F1F-425E-B5E5-83F301955FF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E64EB-50CC-41BA-B917-94D756B1591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061607-2F1F-425E-B5E5-83F301955FFD}" type="datetimeFigureOut">
              <a:rPr lang="en-US" smtClean="0">
                <a:solidFill>
                  <a:prstClr val="black">
                    <a:tint val="75000"/>
                  </a:prstClr>
                </a:solidFill>
              </a:rPr>
              <a:pPr/>
              <a:t>10/21/2014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BE64EB-50CC-41BA-B917-94D756B1591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061607-2F1F-425E-B5E5-83F301955FF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E64EB-50CC-41BA-B917-94D756B1591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061607-2F1F-425E-B5E5-83F301955FF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BE64EB-50CC-41BA-B917-94D756B1591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sp>
        <p:nvSpPr>
          <p:cNvPr id="26" name="Shape 26"/>
          <p:cNvSpPr/>
          <p:nvPr/>
        </p:nvSpPr>
        <p:spPr>
          <a:xfrm rot="10800000" flipH="1">
            <a:off x="0" y="4124732"/>
            <a:ext cx="8458200" cy="949599"/>
          </a:xfrm>
          <a:prstGeom prst="rect">
            <a:avLst/>
          </a:prstGeom>
          <a:solidFill>
            <a:schemeClr val="dk2"/>
          </a:solidFill>
          <a:ln>
            <a:noFill/>
          </a:ln>
        </p:spPr>
        <p:txBody>
          <a:bodyPr lIns="91425" tIns="45700" rIns="91425" bIns="45700" anchor="ctr" anchorCtr="0">
            <a:noAutofit/>
          </a:bodyPr>
          <a:lstStyle/>
          <a:p>
            <a:pPr defTabSz="914400"/>
            <a:endParaRPr sz="1400" kern="0">
              <a:solidFill>
                <a:srgbClr val="000000"/>
              </a:solidFill>
              <a:cs typeface="Arial"/>
              <a:sym typeface="Arial"/>
            </a:endParaRPr>
          </a:p>
        </p:txBody>
      </p:sp>
      <p:sp>
        <p:nvSpPr>
          <p:cNvPr id="27" name="Shape 27"/>
          <p:cNvSpPr txBox="1">
            <a:spLocks noGrp="1"/>
          </p:cNvSpPr>
          <p:nvPr>
            <p:ph type="ctrTitle"/>
          </p:nvPr>
        </p:nvSpPr>
        <p:spPr>
          <a:xfrm>
            <a:off x="685800" y="1734384"/>
            <a:ext cx="7772400" cy="2245599"/>
          </a:xfrm>
          <a:prstGeom prst="rect">
            <a:avLst/>
          </a:prstGeom>
          <a:noFill/>
          <a:ln>
            <a:noFill/>
          </a:ln>
        </p:spPr>
        <p:txBody>
          <a:bodyPr lIns="91425" tIns="91425" rIns="91425" bIns="91425" anchor="b" anchorCtr="0"/>
          <a:lstStyle>
            <a:lvl1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1pPr>
            <a:lvl2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2pPr>
            <a:lvl3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3pPr>
            <a:lvl4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4pPr>
            <a:lvl5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5pPr>
            <a:lvl6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6pPr>
            <a:lvl7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7pPr>
            <a:lvl8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8pPr>
            <a:lvl9pPr algn="l" rtl="0">
              <a:spcBef>
                <a:spcPts val="0"/>
              </a:spcBef>
              <a:buClr>
                <a:schemeClr val="dk2"/>
              </a:buClr>
              <a:buSzPct val="100000"/>
              <a:buFont typeface="Arial"/>
              <a:buNone/>
              <a:defRPr sz="7200" b="1" i="0" u="none" strike="noStrike" cap="none" baseline="0">
                <a:solidFill>
                  <a:schemeClr val="dk2"/>
                </a:solidFill>
                <a:latin typeface="Arial"/>
                <a:ea typeface="Arial"/>
                <a:cs typeface="Arial"/>
                <a:sym typeface="Arial"/>
              </a:defRPr>
            </a:lvl9pPr>
          </a:lstStyle>
          <a:p>
            <a:endParaRPr/>
          </a:p>
        </p:txBody>
      </p:sp>
      <p:sp>
        <p:nvSpPr>
          <p:cNvPr id="28" name="Shape 28"/>
          <p:cNvSpPr txBox="1">
            <a:spLocks noGrp="1"/>
          </p:cNvSpPr>
          <p:nvPr>
            <p:ph type="subTitle" idx="1"/>
          </p:nvPr>
        </p:nvSpPr>
        <p:spPr>
          <a:xfrm>
            <a:off x="685800" y="4124496"/>
            <a:ext cx="7772400" cy="949599"/>
          </a:xfrm>
          <a:prstGeom prst="rect">
            <a:avLst/>
          </a:prstGeom>
          <a:noFill/>
          <a:ln>
            <a:noFill/>
          </a:ln>
        </p:spPr>
        <p:txBody>
          <a:bodyPr lIns="91425" tIns="91425" rIns="91425" bIns="91425" anchor="ctr" anchorCtr="0"/>
          <a:lstStyle>
            <a:lvl1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1pPr>
            <a:lvl2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2pPr>
            <a:lvl3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3pPr>
            <a:lvl4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4pPr>
            <a:lvl5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5pPr>
            <a:lvl6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6pPr>
            <a:lvl7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7pPr>
            <a:lvl8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8pPr>
            <a:lvl9pPr algn="l" rtl="0">
              <a:spcBef>
                <a:spcPts val="0"/>
              </a:spcBef>
              <a:buClr>
                <a:schemeClr val="lt2"/>
              </a:buClr>
              <a:buSzPct val="100000"/>
              <a:buFont typeface="Arial"/>
              <a:buNone/>
              <a:defRPr sz="3000" b="1" i="0" u="none" strike="noStrike" cap="none" baseline="0">
                <a:solidFill>
                  <a:schemeClr val="lt2"/>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1"/>
        <p:cNvGrpSpPr/>
        <p:nvPr/>
      </p:nvGrpSpPr>
      <p:grpSpPr>
        <a:xfrm>
          <a:off x="0" y="0"/>
          <a:ext cx="0" cy="0"/>
          <a:chOff x="0" y="0"/>
          <a:chExt cx="0" cy="0"/>
        </a:xfrm>
      </p:grpSpPr>
      <p:sp>
        <p:nvSpPr>
          <p:cNvPr id="72" name="Shape 72"/>
          <p:cNvSpPr/>
          <p:nvPr/>
        </p:nvSpPr>
        <p:spPr>
          <a:xfrm>
            <a:off x="0" y="274636"/>
            <a:ext cx="8686800" cy="1554000"/>
          </a:xfrm>
          <a:prstGeom prst="rect">
            <a:avLst/>
          </a:prstGeom>
          <a:solidFill>
            <a:schemeClr val="dk2"/>
          </a:solidFill>
          <a:ln>
            <a:noFill/>
          </a:ln>
        </p:spPr>
        <p:txBody>
          <a:bodyPr lIns="91425" tIns="45700" rIns="91425" bIns="45700" anchor="ctr" anchorCtr="0">
            <a:noAutofit/>
          </a:bodyPr>
          <a:lstStyle/>
          <a:p>
            <a:pPr marL="0" marR="0" lvl="0" indent="0" algn="l" rtl="0">
              <a:spcBef>
                <a:spcPts val="0"/>
              </a:spcBef>
              <a:buNone/>
            </a:pPr>
            <a:endParaRPr sz="1400" b="0" i="0" u="none" strike="noStrike" cap="none" baseline="0">
              <a:solidFill>
                <a:srgbClr val="000000"/>
              </a:solidFill>
              <a:latin typeface="Arial"/>
              <a:ea typeface="Arial"/>
              <a:cs typeface="Arial"/>
              <a:sym typeface="Arial"/>
            </a:endParaRPr>
          </a:p>
        </p:txBody>
      </p:sp>
      <p:sp>
        <p:nvSpPr>
          <p:cNvPr id="73" name="Shape 73"/>
          <p:cNvSpPr txBox="1">
            <a:spLocks noGrp="1"/>
          </p:cNvSpPr>
          <p:nvPr>
            <p:ph type="title"/>
          </p:nvPr>
        </p:nvSpPr>
        <p:spPr>
          <a:xfrm>
            <a:off x="457200" y="274638"/>
            <a:ext cx="8229600" cy="15219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txBox="1">
            <a:spLocks noGrp="1"/>
          </p:cNvSpPr>
          <p:nvPr>
            <p:ph type="body" idx="1"/>
          </p:nvPr>
        </p:nvSpPr>
        <p:spPr>
          <a:xfrm>
            <a:off x="457200" y="1947334"/>
            <a:ext cx="8229600" cy="46203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91752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sp>
        <p:nvSpPr>
          <p:cNvPr id="13" name="Shape 13"/>
          <p:cNvSpPr/>
          <p:nvPr/>
        </p:nvSpPr>
        <p:spPr>
          <a:xfrm>
            <a:off x="777239" y="0"/>
            <a:ext cx="7543800" cy="3048000"/>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4" name="Shape 14"/>
          <p:cNvSpPr txBox="1">
            <a:spLocks noGrp="1"/>
          </p:cNvSpPr>
          <p:nvPr>
            <p:ph type="ctrTitle"/>
          </p:nvPr>
        </p:nvSpPr>
        <p:spPr>
          <a:xfrm>
            <a:off x="762000" y="3200400"/>
            <a:ext cx="7543800" cy="1524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5" name="Shape 15"/>
          <p:cNvSpPr txBox="1">
            <a:spLocks noGrp="1"/>
          </p:cNvSpPr>
          <p:nvPr>
            <p:ph type="subTitle" idx="1"/>
          </p:nvPr>
        </p:nvSpPr>
        <p:spPr>
          <a:xfrm>
            <a:off x="762000" y="4724400"/>
            <a:ext cx="6858000" cy="990400"/>
          </a:xfrm>
          <a:prstGeom prst="rect">
            <a:avLst/>
          </a:prstGeom>
          <a:noFill/>
          <a:ln>
            <a:noFill/>
          </a:ln>
        </p:spPr>
        <p:txBody>
          <a:bodyPr lIns="91425" tIns="91425" rIns="91425" bIns="91425" anchor="t" anchorCtr="0"/>
          <a:lstStyle>
            <a:lvl1pPr marL="0" marR="0" indent="0" algn="l" rtl="0">
              <a:spcBef>
                <a:spcPts val="560"/>
              </a:spcBef>
              <a:buClr>
                <a:schemeClr val="accent1"/>
              </a:buClr>
              <a:buFont typeface="Questrial"/>
              <a:buNone/>
              <a:defRPr/>
            </a:lvl1pPr>
            <a:lvl2pPr marL="457200" marR="0" indent="0" algn="ctr" rtl="0">
              <a:spcBef>
                <a:spcPts val="440"/>
              </a:spcBef>
              <a:buClr>
                <a:schemeClr val="accent1"/>
              </a:buClr>
              <a:buFont typeface="Questrial"/>
              <a:buNone/>
              <a:defRPr/>
            </a:lvl2pPr>
            <a:lvl3pPr marL="914400" marR="0" indent="0" algn="ctr" rtl="0">
              <a:spcBef>
                <a:spcPts val="400"/>
              </a:spcBef>
              <a:buClr>
                <a:schemeClr val="accent1"/>
              </a:buClr>
              <a:buFont typeface="Questrial"/>
              <a:buNone/>
              <a:defRPr/>
            </a:lvl3pPr>
            <a:lvl4pPr marL="1371600" marR="0" indent="0" algn="ctr" rtl="0">
              <a:spcBef>
                <a:spcPts val="360"/>
              </a:spcBef>
              <a:buClr>
                <a:schemeClr val="accent1"/>
              </a:buClr>
              <a:buFont typeface="Questrial"/>
              <a:buNone/>
              <a:defRPr/>
            </a:lvl4pPr>
            <a:lvl5pPr marL="1828800" marR="0" indent="0" algn="ctr" rtl="0">
              <a:spcBef>
                <a:spcPts val="360"/>
              </a:spcBef>
              <a:buClr>
                <a:schemeClr val="accent1"/>
              </a:buClr>
              <a:buFont typeface="Questrial"/>
              <a:buNone/>
              <a:defRPr/>
            </a:lvl5pPr>
            <a:lvl6pPr marL="2286000" marR="0" indent="0" algn="ctr" rtl="0">
              <a:spcBef>
                <a:spcPts val="320"/>
              </a:spcBef>
              <a:buClr>
                <a:schemeClr val="accent1"/>
              </a:buClr>
              <a:buFont typeface="Questrial"/>
              <a:buNone/>
              <a:defRPr/>
            </a:lvl6pPr>
            <a:lvl7pPr marL="2743200" marR="0" indent="0" algn="ctr" rtl="0">
              <a:spcBef>
                <a:spcPts val="320"/>
              </a:spcBef>
              <a:buClr>
                <a:schemeClr val="accent1"/>
              </a:buClr>
              <a:buFont typeface="Questrial"/>
              <a:buNone/>
              <a:defRPr/>
            </a:lvl7pPr>
            <a:lvl8pPr marL="3200400" marR="0" indent="0" algn="ctr" rtl="0">
              <a:spcBef>
                <a:spcPts val="320"/>
              </a:spcBef>
              <a:buClr>
                <a:schemeClr val="accent1"/>
              </a:buClr>
              <a:buFont typeface="Questrial"/>
              <a:buNone/>
              <a:defRPr/>
            </a:lvl8pPr>
            <a:lvl9pPr marL="3657600" marR="0" indent="0" algn="ctr" rtl="0">
              <a:spcBef>
                <a:spcPts val="320"/>
              </a:spcBef>
              <a:buClr>
                <a:schemeClr val="accent1"/>
              </a:buClr>
              <a:buFont typeface="Questrial"/>
              <a:buNone/>
              <a:defRPr/>
            </a:lvl9pPr>
          </a:lstStyle>
          <a:p>
            <a:endParaRPr/>
          </a:p>
        </p:txBody>
      </p:sp>
      <p:sp>
        <p:nvSpPr>
          <p:cNvPr id="16" name="Shape 16"/>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 name="Shape 17"/>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p:nvPr/>
        </p:nvSpPr>
        <p:spPr>
          <a:xfrm>
            <a:off x="777239" y="6172290"/>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5582959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algn="l" rtl="0">
              <a:spcBef>
                <a:spcPts val="0"/>
              </a:spcBef>
              <a:buClr>
                <a:srgbClr val="262626"/>
              </a:buClr>
              <a:buFont typeface="Quattrocento"/>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indent="-121920" algn="l" rtl="0">
              <a:spcBef>
                <a:spcPts val="480"/>
              </a:spcBef>
              <a:buClr>
                <a:schemeClr val="accent1"/>
              </a:buClr>
              <a:buFont typeface="Questrial"/>
              <a:buChar char="•"/>
              <a:defRPr/>
            </a:lvl1pPr>
            <a:lvl2pPr marL="594360" indent="-137159" algn="l" rtl="0">
              <a:spcBef>
                <a:spcPts val="440"/>
              </a:spcBef>
              <a:buClr>
                <a:schemeClr val="accent1"/>
              </a:buClr>
              <a:buFont typeface="Questrial"/>
              <a:buChar char="•"/>
              <a:defRPr/>
            </a:lvl2pPr>
            <a:lvl3pPr marL="868680" indent="-106680" algn="l" rtl="0">
              <a:spcBef>
                <a:spcPts val="400"/>
              </a:spcBef>
              <a:buClr>
                <a:schemeClr val="accent1"/>
              </a:buClr>
              <a:buFont typeface="Questrial"/>
              <a:buChar char="•"/>
              <a:defRPr/>
            </a:lvl3pPr>
            <a:lvl4pPr marL="1143000" indent="-114300" algn="l" rtl="0">
              <a:spcBef>
                <a:spcPts val="360"/>
              </a:spcBef>
              <a:buClr>
                <a:schemeClr val="accent1"/>
              </a:buClr>
              <a:buFont typeface="Questrial"/>
              <a:buChar char="•"/>
              <a:defRPr/>
            </a:lvl4pPr>
            <a:lvl5pPr marL="1371600" indent="-114300" algn="l" rtl="0">
              <a:spcBef>
                <a:spcPts val="360"/>
              </a:spcBef>
              <a:buClr>
                <a:schemeClr val="accent1"/>
              </a:buClr>
              <a:buFont typeface="Questrial"/>
              <a:buChar char="•"/>
              <a:defRPr/>
            </a:lvl5pPr>
            <a:lvl6pPr marL="1645920" indent="-134620" algn="l" rtl="0">
              <a:spcBef>
                <a:spcPts val="320"/>
              </a:spcBef>
              <a:buClr>
                <a:schemeClr val="accent1"/>
              </a:buClr>
              <a:buFont typeface="Questrial"/>
              <a:buChar char="•"/>
              <a:defRPr/>
            </a:lvl6pPr>
            <a:lvl7pPr marL="1901951" indent="-136651" algn="l" rtl="0">
              <a:spcBef>
                <a:spcPts val="320"/>
              </a:spcBef>
              <a:buClr>
                <a:schemeClr val="accent1"/>
              </a:buClr>
              <a:buFont typeface="Questrial"/>
              <a:buChar char="•"/>
              <a:defRPr/>
            </a:lvl7pPr>
            <a:lvl8pPr marL="2194560" indent="-137160" algn="l" rtl="0">
              <a:spcBef>
                <a:spcPts val="320"/>
              </a:spcBef>
              <a:buClr>
                <a:schemeClr val="accent1"/>
              </a:buClr>
              <a:buFont typeface="Questrial"/>
              <a:buChar char="•"/>
              <a:defRPr/>
            </a:lvl8pPr>
            <a:lvl9pPr marL="2468880" indent="-132079" algn="l" rtl="0">
              <a:spcBef>
                <a:spcPts val="320"/>
              </a:spcBef>
              <a:buClr>
                <a:schemeClr val="accent1"/>
              </a:buClr>
              <a:buFont typeface="Questrial"/>
              <a:buChar char="•"/>
              <a:defRPr/>
            </a:lvl9pPr>
          </a:lstStyle>
          <a:p>
            <a:endParaRPr/>
          </a:p>
        </p:txBody>
      </p:sp>
      <p:sp>
        <p:nvSpPr>
          <p:cNvPr id="23" name="Shape 23"/>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chemeClr val="tx1"/>
                </a:solidFill>
              </a:defRPr>
            </a:lvl1pPr>
          </a:lstStyle>
          <a:p>
            <a:r>
              <a:rPr lang="en-US" dirty="0" smtClean="0"/>
              <a:t>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4" name="Date Placeholder 3"/>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46665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56874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34722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3472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56874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9908294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34722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568740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3472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3472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44324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568740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93"/>
            <a:ext cx="5486400" cy="461665"/>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33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3190227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1494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347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4500" y="402173"/>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72"/>
            <a:ext cx="8204528" cy="4917239"/>
          </a:xfrm>
        </p:spPr>
        <p:txBody>
          <a:bodyPr/>
          <a:lstStyle/>
          <a:p>
            <a:endParaRPr lang="en-US" dirty="0"/>
          </a:p>
        </p:txBody>
      </p:sp>
      <p:sp>
        <p:nvSpPr>
          <p:cNvPr id="6" name="Text Placeholder 5"/>
          <p:cNvSpPr>
            <a:spLocks noGrp="1"/>
          </p:cNvSpPr>
          <p:nvPr>
            <p:ph type="body" sz="quarter" idx="11" hasCustomPrompt="1"/>
          </p:nvPr>
        </p:nvSpPr>
        <p:spPr>
          <a:xfrm>
            <a:off x="2188266" y="80315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xmlns="" val="31066628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emf"/></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9.xml"/><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47.xml"/><Relationship Id="rId1" Type="http://schemas.openxmlformats.org/officeDocument/2006/relationships/slideLayout" Target="../slideLayouts/slideLayout50.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48.xml"/><Relationship Id="rId1" Type="http://schemas.openxmlformats.org/officeDocument/2006/relationships/slideLayout" Target="../slideLayouts/slideLayout51.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49.xml"/><Relationship Id="rId1"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image" Target="../media/image9.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5.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0.xml"/><Relationship Id="rId1" Type="http://schemas.openxmlformats.org/officeDocument/2006/relationships/slideLayout" Target="../slideLayouts/slideLayout53.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1.xml"/><Relationship Id="rId1" Type="http://schemas.openxmlformats.org/officeDocument/2006/relationships/slideLayout" Target="../slideLayouts/slideLayout54.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2.xml"/><Relationship Id="rId1" Type="http://schemas.openxmlformats.org/officeDocument/2006/relationships/slideLayout" Target="../slideLayouts/slideLayout55.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3.xml"/><Relationship Id="rId1" Type="http://schemas.openxmlformats.org/officeDocument/2006/relationships/slideLayout" Target="../slideLayouts/slideLayout56.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4.xml"/><Relationship Id="rId1" Type="http://schemas.openxmlformats.org/officeDocument/2006/relationships/slideLayout" Target="../slideLayouts/slideLayout57.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5.xml"/><Relationship Id="rId1" Type="http://schemas.openxmlformats.org/officeDocument/2006/relationships/slideLayout" Target="../slideLayouts/slideLayout58.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6.xml"/><Relationship Id="rId1" Type="http://schemas.openxmlformats.org/officeDocument/2006/relationships/slideLayout" Target="../slideLayouts/slideLayout59.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57.xml"/><Relationship Id="rId1" Type="http://schemas.openxmlformats.org/officeDocument/2006/relationships/slideLayout" Target="../slideLayouts/slideLayout60.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58.xml"/><Relationship Id="rId1" Type="http://schemas.openxmlformats.org/officeDocument/2006/relationships/slideLayout" Target="../slideLayouts/slideLayout61.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59.xml"/><Relationship Id="rId1"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0.emf"/><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6.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0.xml"/><Relationship Id="rId1" Type="http://schemas.openxmlformats.org/officeDocument/2006/relationships/slideLayout" Target="../slideLayouts/slideLayout63.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1.xml"/><Relationship Id="rId1" Type="http://schemas.openxmlformats.org/officeDocument/2006/relationships/slideLayout" Target="../slideLayouts/slideLayout64.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2.xml"/><Relationship Id="rId1" Type="http://schemas.openxmlformats.org/officeDocument/2006/relationships/slideLayout" Target="../slideLayouts/slideLayout65.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3.xml"/><Relationship Id="rId1" Type="http://schemas.openxmlformats.org/officeDocument/2006/relationships/slideLayout" Target="../slideLayouts/slideLayout66.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4.xml"/><Relationship Id="rId1" Type="http://schemas.openxmlformats.org/officeDocument/2006/relationships/slideLayout" Target="../slideLayouts/slideLayout67.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5.xml"/><Relationship Id="rId1" Type="http://schemas.openxmlformats.org/officeDocument/2006/relationships/slideLayout" Target="../slideLayouts/slideLayout68.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6.xml"/><Relationship Id="rId1" Type="http://schemas.openxmlformats.org/officeDocument/2006/relationships/slideLayout" Target="../slideLayouts/slideLayout69.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7.xml"/><Relationship Id="rId1" Type="http://schemas.openxmlformats.org/officeDocument/2006/relationships/slideLayout" Target="../slideLayouts/slideLayout70.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8.xml"/><Relationship Id="rId1" Type="http://schemas.openxmlformats.org/officeDocument/2006/relationships/slideLayout" Target="../slideLayouts/slideLayout71.xml"/></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69.xml"/><Relationship Id="rId1"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7.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0.xml"/><Relationship Id="rId1" Type="http://schemas.openxmlformats.org/officeDocument/2006/relationships/slideLayout" Target="../slideLayouts/slideLayout73.xml"/></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1.xml"/><Relationship Id="rId1" Type="http://schemas.openxmlformats.org/officeDocument/2006/relationships/slideLayout" Target="../slideLayouts/slideLayout74.xml"/></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2.xml"/><Relationship Id="rId1" Type="http://schemas.openxmlformats.org/officeDocument/2006/relationships/slideLayout" Target="../slideLayouts/slideLayout75.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3.xml"/><Relationship Id="rId1" Type="http://schemas.openxmlformats.org/officeDocument/2006/relationships/slideLayout" Target="../slideLayouts/slideLayout76.xml"/></Relationships>
</file>

<file path=ppt/slideMasters/_rels/slideMaster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4.xml"/><Relationship Id="rId1" Type="http://schemas.openxmlformats.org/officeDocument/2006/relationships/slideLayout" Target="../slideLayouts/slideLayout77.xml"/></Relationships>
</file>

<file path=ppt/slideMasters/_rels/slideMaster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5.xml"/><Relationship Id="rId1" Type="http://schemas.openxmlformats.org/officeDocument/2006/relationships/slideLayout" Target="../slideLayouts/slideLayout78.xml"/></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6.xml"/><Relationship Id="rId1" Type="http://schemas.openxmlformats.org/officeDocument/2006/relationships/slideLayout" Target="../slideLayouts/slideLayout79.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7.xml"/><Relationship Id="rId1" Type="http://schemas.openxmlformats.org/officeDocument/2006/relationships/slideLayout" Target="../slideLayouts/slideLayout80.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8.xml"/><Relationship Id="rId1" Type="http://schemas.openxmlformats.org/officeDocument/2006/relationships/slideLayout" Target="../slideLayouts/slideLayout81.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79.xml"/><Relationship Id="rId1"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2.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80.xml"/><Relationship Id="rId1"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378"/>
            <a:ext cx="9382767" cy="1301895"/>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079433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3061607-2F1F-425E-B5E5-83F301955FFD}" type="datetimeFigureOut">
              <a:rPr lang="en-US" smtClean="0">
                <a:solidFill>
                  <a:prstClr val="black">
                    <a:tint val="75000"/>
                  </a:prstClr>
                </a:solidFill>
              </a:rPr>
              <a:pPr defTabSz="914400"/>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2BE64EB-50CC-41BA-B917-94D756B15916}"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3061607-2F1F-425E-B5E5-83F301955FFD}" type="datetimeFigureOut">
              <a:rPr lang="en-US" smtClean="0">
                <a:solidFill>
                  <a:prstClr val="black">
                    <a:tint val="75000"/>
                  </a:prstClr>
                </a:solidFill>
              </a:rPr>
              <a:pPr defTabSz="914400"/>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2BE64EB-50CC-41BA-B917-94D756B15916}"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3061607-2F1F-425E-B5E5-83F301955FFD}" type="datetimeFigureOut">
              <a:rPr lang="en-US" smtClean="0">
                <a:solidFill>
                  <a:prstClr val="black">
                    <a:tint val="75000"/>
                  </a:prstClr>
                </a:solidFill>
              </a:rPr>
              <a:pPr defTabSz="914400"/>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2BE64EB-50CC-41BA-B917-94D756B15916}"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378"/>
            <a:ext cx="9382767" cy="1301895"/>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18392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4" r:id="rId4"/>
    <p:sldLayoutId id="2147483745"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8">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9" cstate="email">
            <a:extLst>
              <a:ext uri="{28A0092B-C50C-407E-A947-70E740481C1C}">
                <a14:useLocalDpi xmlns:a14="http://schemas.microsoft.com/office/drawing/2010/main" xmlns=""/>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378"/>
            <a:ext cx="9382767" cy="1301895"/>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9471343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964" r:id="rId6"/>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378"/>
            <a:ext cx="9382767" cy="1301895"/>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35942648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pic>
        <p:nvPicPr>
          <p:cNvPr id="7" name="Picture 6" descr="MSU-ppt-2013-medium blue-fina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52"/>
            <a:ext cx="8229600" cy="1521999"/>
          </a:xfrm>
          <a:prstGeom prst="rect">
            <a:avLst/>
          </a:prstGeom>
          <a:noFill/>
          <a:ln>
            <a:noFill/>
          </a:ln>
        </p:spPr>
        <p:txBody>
          <a:bodyPr lIns="91425" tIns="91425" rIns="91425" bIns="91425" anchor="b" anchorCtr="0"/>
          <a:lstStyle>
            <a:lvl1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1pPr>
            <a:lvl2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2pPr>
            <a:lvl3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3pPr>
            <a:lvl4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4pPr>
            <a:lvl5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5pPr>
            <a:lvl6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6pPr>
            <a:lvl7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7pPr>
            <a:lvl8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8pPr>
            <a:lvl9pPr algn="l"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9pPr>
          </a:lstStyle>
          <a:p>
            <a:endParaRPr/>
          </a:p>
        </p:txBody>
      </p:sp>
      <p:sp>
        <p:nvSpPr>
          <p:cNvPr id="24" name="Shape 24"/>
          <p:cNvSpPr txBox="1">
            <a:spLocks noGrp="1"/>
          </p:cNvSpPr>
          <p:nvPr>
            <p:ph type="body" idx="1"/>
          </p:nvPr>
        </p:nvSpPr>
        <p:spPr>
          <a:xfrm>
            <a:off x="457200" y="1947352"/>
            <a:ext cx="8229600" cy="4620399"/>
          </a:xfrm>
          <a:prstGeom prst="rect">
            <a:avLst/>
          </a:prstGeom>
          <a:noFill/>
          <a:ln>
            <a:noFill/>
          </a:ln>
        </p:spPr>
        <p:txBody>
          <a:bodyPr lIns="91425" tIns="91425" rIns="91425" bIns="91425" anchor="t" anchorCtr="0"/>
          <a:lstStyle>
            <a:lvl1pPr algn="l" rtl="0">
              <a:spcBef>
                <a:spcPts val="600"/>
              </a:spcBef>
              <a:buClr>
                <a:schemeClr val="dk2"/>
              </a:buClr>
              <a:buSzPct val="100000"/>
              <a:buFont typeface="Arial"/>
              <a:buChar char="●"/>
              <a:defRPr sz="3000" b="0" i="0" u="none" strike="noStrike" cap="none" baseline="0">
                <a:solidFill>
                  <a:schemeClr val="dk2"/>
                </a:solidFill>
                <a:latin typeface="Arial"/>
                <a:ea typeface="Arial"/>
                <a:cs typeface="Arial"/>
                <a:sym typeface="Arial"/>
              </a:defRPr>
            </a:lvl1pPr>
            <a:lvl2pPr algn="l" rtl="0">
              <a:spcBef>
                <a:spcPts val="480"/>
              </a:spcBef>
              <a:buClr>
                <a:schemeClr val="dk2"/>
              </a:buClr>
              <a:buSzPct val="100000"/>
              <a:buFont typeface="Courier New"/>
              <a:buChar char="o"/>
              <a:defRPr sz="2400" b="0" i="0" u="none" strike="noStrike" cap="none" baseline="0">
                <a:solidFill>
                  <a:schemeClr val="dk2"/>
                </a:solidFill>
                <a:latin typeface="Arial"/>
                <a:ea typeface="Arial"/>
                <a:cs typeface="Arial"/>
                <a:sym typeface="Arial"/>
              </a:defRPr>
            </a:lvl2pPr>
            <a:lvl3pPr algn="l" rtl="0">
              <a:spcBef>
                <a:spcPts val="480"/>
              </a:spcBef>
              <a:buClr>
                <a:schemeClr val="dk2"/>
              </a:buClr>
              <a:buSzPct val="100000"/>
              <a:buFont typeface="Wingdings"/>
              <a:buChar char="§"/>
              <a:defRPr sz="2400" b="0" i="0" u="none" strike="noStrike" cap="none" baseline="0">
                <a:solidFill>
                  <a:schemeClr val="dk2"/>
                </a:solidFill>
                <a:latin typeface="Arial"/>
                <a:ea typeface="Arial"/>
                <a:cs typeface="Arial"/>
                <a:sym typeface="Arial"/>
              </a:defRPr>
            </a:lvl3pPr>
            <a:lvl4pPr algn="l" rtl="0">
              <a:spcBef>
                <a:spcPts val="360"/>
              </a:spcBef>
              <a:buClr>
                <a:schemeClr val="dk2"/>
              </a:buClr>
              <a:buSzPct val="100000"/>
              <a:buFont typeface="Arial"/>
              <a:buChar char="●"/>
              <a:defRPr sz="1800" b="0" i="0" u="none" strike="noStrike" cap="none" baseline="0">
                <a:solidFill>
                  <a:schemeClr val="dk2"/>
                </a:solidFill>
                <a:latin typeface="Arial"/>
                <a:ea typeface="Arial"/>
                <a:cs typeface="Arial"/>
                <a:sym typeface="Arial"/>
              </a:defRPr>
            </a:lvl4pPr>
            <a:lvl5pPr algn="l" rtl="0">
              <a:spcBef>
                <a:spcPts val="360"/>
              </a:spcBef>
              <a:buClr>
                <a:schemeClr val="dk2"/>
              </a:buClr>
              <a:buSzPct val="100000"/>
              <a:buFont typeface="Courier New"/>
              <a:buChar char="o"/>
              <a:defRPr sz="1800" b="0" i="0" u="none" strike="noStrike" cap="none" baseline="0">
                <a:solidFill>
                  <a:schemeClr val="dk2"/>
                </a:solidFill>
                <a:latin typeface="Arial"/>
                <a:ea typeface="Arial"/>
                <a:cs typeface="Arial"/>
                <a:sym typeface="Arial"/>
              </a:defRPr>
            </a:lvl5pPr>
            <a:lvl6pPr algn="l" rtl="0">
              <a:spcBef>
                <a:spcPts val="360"/>
              </a:spcBef>
              <a:buClr>
                <a:schemeClr val="dk2"/>
              </a:buClr>
              <a:buSzPct val="100000"/>
              <a:buFont typeface="Wingdings"/>
              <a:buChar char="§"/>
              <a:defRPr sz="1800" b="0" i="0" u="none" strike="noStrike" cap="none" baseline="0">
                <a:solidFill>
                  <a:schemeClr val="dk2"/>
                </a:solidFill>
                <a:latin typeface="Arial"/>
                <a:ea typeface="Arial"/>
                <a:cs typeface="Arial"/>
                <a:sym typeface="Arial"/>
              </a:defRPr>
            </a:lvl6pPr>
            <a:lvl7pPr algn="l" rtl="0">
              <a:spcBef>
                <a:spcPts val="360"/>
              </a:spcBef>
              <a:buClr>
                <a:schemeClr val="dk2"/>
              </a:buClr>
              <a:buSzPct val="100000"/>
              <a:buFont typeface="Arial"/>
              <a:buChar char="●"/>
              <a:defRPr sz="1800" b="0" i="0" u="none" strike="noStrike" cap="none" baseline="0">
                <a:solidFill>
                  <a:schemeClr val="dk2"/>
                </a:solidFill>
                <a:latin typeface="Arial"/>
                <a:ea typeface="Arial"/>
                <a:cs typeface="Arial"/>
                <a:sym typeface="Arial"/>
              </a:defRPr>
            </a:lvl7pPr>
            <a:lvl8pPr algn="l" rtl="0">
              <a:spcBef>
                <a:spcPts val="360"/>
              </a:spcBef>
              <a:buClr>
                <a:schemeClr val="dk2"/>
              </a:buClr>
              <a:buSzPct val="100000"/>
              <a:buFont typeface="Courier New"/>
              <a:buChar char="o"/>
              <a:defRPr sz="1800" b="0" i="0" u="none" strike="noStrike" cap="none" baseline="0">
                <a:solidFill>
                  <a:schemeClr val="dk2"/>
                </a:solidFill>
                <a:latin typeface="Arial"/>
                <a:ea typeface="Arial"/>
                <a:cs typeface="Arial"/>
                <a:sym typeface="Arial"/>
              </a:defRPr>
            </a:lvl8pPr>
            <a:lvl9pPr algn="l" rtl="0">
              <a:spcBef>
                <a:spcPts val="360"/>
              </a:spcBef>
              <a:buClr>
                <a:schemeClr val="dk2"/>
              </a:buClr>
              <a:buSzPct val="100000"/>
              <a:buFont typeface="Wingdings"/>
              <a:buChar char="§"/>
              <a:defRPr sz="1800" b="0" i="0" u="none" strike="noStrike" cap="none" baseline="0">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91" r:id="rId1"/>
    <p:sldLayoutId id="2147483962" r:id="rId2"/>
    <p:sldLayoutId id="2147483963" r:id="rId3"/>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89"/>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89"/>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93"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89"/>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89"/>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95"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87"/>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87"/>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97"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378"/>
            <a:ext cx="9382767" cy="1301895"/>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3594264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85"/>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85"/>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89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81"/>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81"/>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0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75"/>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75"/>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03"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69"/>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69"/>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05"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61"/>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61"/>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07"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51"/>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51"/>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09"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41"/>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41"/>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11"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762000" y="4572000"/>
            <a:ext cx="6781800" cy="1600000"/>
          </a:xfrm>
          <a:prstGeom prst="rect">
            <a:avLst/>
          </a:prstGeom>
          <a:noFill/>
          <a:ln>
            <a:noFill/>
          </a:ln>
        </p:spPr>
        <p:txBody>
          <a:bodyPr lIns="91425" tIns="91425" rIns="91425" bIns="91425" anchor="b" anchorCtr="0"/>
          <a:lstStyle>
            <a:lvl1pPr marL="0" marR="0" indent="0" algn="l" rtl="0">
              <a:spcBef>
                <a:spcPts val="0"/>
              </a:spcBef>
              <a:buClr>
                <a:srgbClr val="262626"/>
              </a:buClr>
              <a:buFont typeface="Quattrocento"/>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762000" y="685808"/>
            <a:ext cx="7543800" cy="3886399"/>
          </a:xfrm>
          <a:prstGeom prst="rect">
            <a:avLst/>
          </a:prstGeom>
          <a:noFill/>
          <a:ln>
            <a:noFill/>
          </a:ln>
        </p:spPr>
        <p:txBody>
          <a:bodyPr lIns="91425" tIns="91425" rIns="91425" bIns="91425" anchor="ctr" anchorCtr="0"/>
          <a:lstStyle>
            <a:lvl1pPr marL="274320" marR="0" indent="-121920" algn="l" rtl="0">
              <a:spcBef>
                <a:spcPts val="480"/>
              </a:spcBef>
              <a:buClr>
                <a:schemeClr val="accent1"/>
              </a:buClr>
              <a:buFont typeface="Questrial"/>
              <a:buChar char="•"/>
              <a:defRPr/>
            </a:lvl1pPr>
            <a:lvl2pPr marL="594360" marR="0" indent="-137159" algn="l" rtl="0">
              <a:spcBef>
                <a:spcPts val="440"/>
              </a:spcBef>
              <a:buClr>
                <a:schemeClr val="accent1"/>
              </a:buClr>
              <a:buFont typeface="Questrial"/>
              <a:buChar char="•"/>
              <a:defRPr/>
            </a:lvl2pPr>
            <a:lvl3pPr marL="868680" marR="0" indent="-106680" algn="l" rtl="0">
              <a:spcBef>
                <a:spcPts val="400"/>
              </a:spcBef>
              <a:buClr>
                <a:schemeClr val="accent1"/>
              </a:buClr>
              <a:buFont typeface="Questrial"/>
              <a:buChar char="•"/>
              <a:defRPr/>
            </a:lvl3pPr>
            <a:lvl4pPr marL="1143000" marR="0" indent="-114300" algn="l" rtl="0">
              <a:spcBef>
                <a:spcPts val="360"/>
              </a:spcBef>
              <a:buClr>
                <a:schemeClr val="accent1"/>
              </a:buClr>
              <a:buFont typeface="Questrial"/>
              <a:buChar char="•"/>
              <a:defRPr/>
            </a:lvl4pPr>
            <a:lvl5pPr marL="1371600" marR="0" indent="-114300" algn="l" rtl="0">
              <a:spcBef>
                <a:spcPts val="360"/>
              </a:spcBef>
              <a:buClr>
                <a:schemeClr val="accent1"/>
              </a:buClr>
              <a:buFont typeface="Questrial"/>
              <a:buChar char="•"/>
              <a:defRPr/>
            </a:lvl5pPr>
            <a:lvl6pPr marL="1645920" marR="0" indent="-134620" algn="l" rtl="0">
              <a:spcBef>
                <a:spcPts val="320"/>
              </a:spcBef>
              <a:buClr>
                <a:schemeClr val="accent1"/>
              </a:buClr>
              <a:buFont typeface="Questrial"/>
              <a:buChar char="•"/>
              <a:defRPr/>
            </a:lvl6pPr>
            <a:lvl7pPr marL="1901951" marR="0" indent="-136651" algn="l" rtl="0">
              <a:spcBef>
                <a:spcPts val="320"/>
              </a:spcBef>
              <a:buClr>
                <a:schemeClr val="accent1"/>
              </a:buClr>
              <a:buFont typeface="Questrial"/>
              <a:buChar char="•"/>
              <a:defRPr/>
            </a:lvl7pPr>
            <a:lvl8pPr marL="2194560" marR="0" indent="-137160" algn="l" rtl="0">
              <a:spcBef>
                <a:spcPts val="320"/>
              </a:spcBef>
              <a:buClr>
                <a:schemeClr val="accent1"/>
              </a:buClr>
              <a:buFont typeface="Questrial"/>
              <a:buChar char="•"/>
              <a:defRPr/>
            </a:lvl8pPr>
            <a:lvl9pPr marL="2468880" marR="0" indent="-132079" algn="l" rtl="0">
              <a:spcBef>
                <a:spcPts val="320"/>
              </a:spcBef>
              <a:buClr>
                <a:schemeClr val="accent1"/>
              </a:buClr>
              <a:buFont typeface="Questrial"/>
              <a:buChar char="•"/>
              <a:defRPr/>
            </a:lvl9pPr>
          </a:lstStyle>
          <a:p>
            <a:endParaRPr/>
          </a:p>
        </p:txBody>
      </p:sp>
      <p:sp>
        <p:nvSpPr>
          <p:cNvPr id="7" name="Shape 7"/>
          <p:cNvSpPr txBox="1">
            <a:spLocks noGrp="1"/>
          </p:cNvSpPr>
          <p:nvPr>
            <p:ph type="dt" idx="10"/>
          </p:nvPr>
        </p:nvSpPr>
        <p:spPr>
          <a:xfrm>
            <a:off x="6248405" y="6208776"/>
            <a:ext cx="2133599"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8" name="Shape 8"/>
          <p:cNvSpPr txBox="1">
            <a:spLocks noGrp="1"/>
          </p:cNvSpPr>
          <p:nvPr>
            <p:ph type="ftr" idx="11"/>
          </p:nvPr>
        </p:nvSpPr>
        <p:spPr>
          <a:xfrm>
            <a:off x="761999" y="6208776"/>
            <a:ext cx="4873800" cy="365200"/>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9" name="Shape 9"/>
          <p:cNvSpPr txBox="1">
            <a:spLocks noGrp="1"/>
          </p:cNvSpPr>
          <p:nvPr>
            <p:ph type="sldNum" idx="12"/>
          </p:nvPr>
        </p:nvSpPr>
        <p:spPr>
          <a:xfrm>
            <a:off x="7620000" y="5687568"/>
            <a:ext cx="762000" cy="365200"/>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defTabSz="914400"/>
            <a:endParaRPr sz="1400" kern="0">
              <a:solidFill>
                <a:srgbClr val="000000"/>
              </a:solidFill>
              <a:latin typeface="Arial"/>
              <a:cs typeface="Arial"/>
              <a:sym typeface="Arial"/>
            </a:endParaRPr>
          </a:p>
        </p:txBody>
      </p:sp>
      <p:sp>
        <p:nvSpPr>
          <p:cNvPr id="10" name="Shape 10"/>
          <p:cNvSpPr/>
          <p:nvPr/>
        </p:nvSpPr>
        <p:spPr>
          <a:xfrm>
            <a:off x="777239" y="29"/>
            <a:ext cx="7543800" cy="3811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
        <p:nvSpPr>
          <p:cNvPr id="11" name="Shape 11"/>
          <p:cNvSpPr/>
          <p:nvPr/>
        </p:nvSpPr>
        <p:spPr>
          <a:xfrm>
            <a:off x="777239" y="6172229"/>
            <a:ext cx="7543800" cy="27599"/>
          </a:xfrm>
          <a:prstGeom prst="rect">
            <a:avLst/>
          </a:prstGeom>
          <a:solidFill>
            <a:schemeClr val="accent1"/>
          </a:solidFill>
          <a:ln>
            <a:noFill/>
          </a:ln>
        </p:spPr>
        <p:txBody>
          <a:bodyPr lIns="91425" tIns="45700" rIns="91425" bIns="45700" anchor="ctr" anchorCtr="0">
            <a:noAutofit/>
          </a:bodyPr>
          <a:lstStyle/>
          <a:p>
            <a:pPr algn="ctr" defTabSz="914400">
              <a:buClr>
                <a:srgbClr val="000000"/>
              </a:buClr>
              <a:buFont typeface="Arial"/>
              <a:buNone/>
            </a:pPr>
            <a:endParaRPr sz="1400" kern="0">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913" r:id="rId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1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1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17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3"/>
            <a:ext cx="9144000" cy="6483740"/>
          </a:xfrm>
          <a:prstGeom prst="rect">
            <a:avLst/>
          </a:prstGeom>
          <a:gradFill flip="none" rotWithShape="1">
            <a:gsLst>
              <a:gs pos="30000">
                <a:schemeClr val="tx1">
                  <a:alpha val="70000"/>
                </a:schemeClr>
              </a:gs>
              <a:gs pos="100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7" cstate="email">
            <a:alphaModFix amt="59000"/>
            <a:extLst>
              <a:ext uri="{28A0092B-C50C-407E-A947-70E740481C1C}">
                <a14:useLocalDpi xmlns:a14="http://schemas.microsoft.com/office/drawing/2010/main" xmlns=""/>
              </a:ext>
            </a:extLst>
          </a:blip>
          <a:stretch>
            <a:fillRect/>
          </a:stretch>
        </p:blipFill>
        <p:spPr>
          <a:xfrm>
            <a:off x="246139" y="6347544"/>
            <a:ext cx="1668732" cy="305161"/>
          </a:xfrm>
          <a:prstGeom prst="rect">
            <a:avLst/>
          </a:prstGeom>
        </p:spPr>
      </p:pic>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laceholder 1"/>
          <p:cNvSpPr>
            <a:spLocks noGrp="1"/>
          </p:cNvSpPr>
          <p:nvPr>
            <p:ph type="title"/>
          </p:nvPr>
        </p:nvSpPr>
        <p:spPr>
          <a:xfrm>
            <a:off x="-125943" y="-94378"/>
            <a:ext cx="9393262" cy="1301895"/>
          </a:xfrm>
          <a:prstGeom prst="rect">
            <a:avLst/>
          </a:prstGeom>
          <a:ln w="12700" cap="rnd" cmpd="sng">
            <a:gradFill flip="none" rotWithShape="1">
              <a:gsLst>
                <a:gs pos="0">
                  <a:schemeClr val="bg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Tree>
    <p:extLst>
      <p:ext uri="{BB962C8B-B14F-4D97-AF65-F5344CB8AC3E}">
        <p14:creationId xmlns:p14="http://schemas.microsoft.com/office/powerpoint/2010/main" xmlns="" val="411174252"/>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71" r:id="rId3"/>
    <p:sldLayoutId id="2147483721" r:id="rId4"/>
    <p:sldLayoutId id="2147483669"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FFFFFF"/>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2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2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2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2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2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3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3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3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3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3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2036303"/>
      </p:ext>
    </p:extLst>
  </p:cSld>
  <p:clrMap bg1="lt1" tx1="dk1" bg2="lt2" tx2="dk2" accent1="accent1" accent2="accent2" accent3="accent3" accent4="accent4" accent5="accent5" accent6="accent6" hlink="hlink" folHlink="folHlink"/>
  <p:sldLayoutIdLst>
    <p:sldLayoutId id="2147483747" r:id="rId1"/>
    <p:sldLayoutId id="2147483790" r:id="rId2"/>
    <p:sldLayoutId id="2147483791" r:id="rId3"/>
    <p:sldLayoutId id="2147483755" r:id="rId4"/>
    <p:sldLayoutId id="2147483756" r:id="rId5"/>
    <p:sldLayoutId id="2147483754" r:id="rId6"/>
    <p:sldLayoutId id="2147483782" r:id="rId7"/>
    <p:sldLayoutId id="2147483783" r:id="rId8"/>
    <p:sldLayoutId id="2147483748" r:id="rId9"/>
    <p:sldLayoutId id="2147483753" r:id="rId10"/>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4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4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4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4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5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5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5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3061607-2F1F-425E-B5E5-83F301955FFD}" type="datetimeFigureOut">
              <a:rPr lang="en-US" smtClean="0">
                <a:solidFill>
                  <a:prstClr val="black">
                    <a:tint val="75000"/>
                  </a:prstClr>
                </a:solidFill>
              </a:rPr>
              <a:pPr defTabSz="914400"/>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2BE64EB-50CC-41BA-B917-94D756B15916}"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MSU-ppt-2011-white-fin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9634C-365A-9845-9775-8941B6FBB9ED}" type="datetimeFigureOut">
              <a:rPr lang="en-US" smtClean="0">
                <a:solidFill>
                  <a:prstClr val="black">
                    <a:tint val="75000"/>
                  </a:prstClr>
                </a:solidFill>
              </a:rPr>
              <a:pPr/>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8EB61-6689-BD46-842D-184A5EFC08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71061246"/>
      </p:ext>
    </p:extLst>
  </p:cSld>
  <p:clrMap bg1="lt1" tx1="dk1" bg2="lt2" tx2="dk2" accent1="accent1" accent2="accent2" accent3="accent3" accent4="accent4" accent5="accent5" accent6="accent6" hlink="hlink" folHlink="folHlink"/>
  <p:sldLayoutIdLst>
    <p:sldLayoutId id="21474839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3061607-2F1F-425E-B5E5-83F301955FFD}" type="datetimeFigureOut">
              <a:rPr lang="en-US" smtClean="0">
                <a:solidFill>
                  <a:prstClr val="black">
                    <a:tint val="75000"/>
                  </a:prstClr>
                </a:solidFill>
              </a:rPr>
              <a:pPr defTabSz="914400"/>
              <a:t>10/21/2014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2BE64EB-50CC-41BA-B917-94D756B15916}"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notesSlide" Target="../notesSlides/notesSlide13.xml"/><Relationship Id="rId16" Type="http://schemas.openxmlformats.org/officeDocument/2006/relationships/image" Target="../media/image43.png"/><Relationship Id="rId1" Type="http://schemas.openxmlformats.org/officeDocument/2006/relationships/slideLayout" Target="../slideLayouts/slideLayout4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hyperlink" Target="http://www.dlib.org/dlib/march13/szajewski/03szajewski.html" TargetMode="External"/><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mailto:jorlowitz@gmail.com" TargetMode="External"/><Relationship Id="rId2" Type="http://schemas.openxmlformats.org/officeDocument/2006/relationships/notesSlide" Target="../notesSlides/notesSlide34.xml"/><Relationship Id="rId1" Type="http://schemas.openxmlformats.org/officeDocument/2006/relationships/slideLayout" Target="../slideLayouts/slideLayout48.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mailto:Lily.todorinova@rutgers.edu" TargetMode="External"/><Relationship Id="rId2" Type="http://schemas.openxmlformats.org/officeDocument/2006/relationships/notesSlide" Target="../notesSlides/notesSlide35.xml"/><Relationship Id="rId1" Type="http://schemas.openxmlformats.org/officeDocument/2006/relationships/slideLayout" Target="../slideLayouts/slideLayout50.xml"/><Relationship Id="rId4" Type="http://schemas.openxmlformats.org/officeDocument/2006/relationships/hyperlink" Target="mailto:Yuhung.lin@rutgers.edu"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Wikipedia:GLAM/Rutgers" TargetMode="External"/><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7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0.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hyperlink" Target="http://www.oclc.org/knowledge-base/start.en.html"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hyperlink" Target="http://www.oclc.org/support/services/knowledge-base/documentation.en.html"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hyperlink" Target="http://www.oclc.org/content/forms/worldwide/en/wckb-request.html" TargetMode="Externa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creativecommons.org/licenses/by/3.0/" TargetMode="Externa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00363" y="727255"/>
            <a:ext cx="5989637" cy="399690"/>
          </a:xfrm>
        </p:spPr>
        <p:txBody>
          <a:bodyPr/>
          <a:lstStyle/>
          <a:p>
            <a:r>
              <a:rPr lang="en-US" dirty="0" smtClean="0"/>
              <a:t>OCLC Research &amp; Collective Insight Webinar, October 21, 2014</a:t>
            </a:r>
            <a:endParaRPr lang="en-US" dirty="0"/>
          </a:p>
        </p:txBody>
      </p:sp>
      <p:sp>
        <p:nvSpPr>
          <p:cNvPr id="3" name="Text Placeholder 2"/>
          <p:cNvSpPr>
            <a:spLocks noGrp="1"/>
          </p:cNvSpPr>
          <p:nvPr>
            <p:ph type="body" sz="quarter" idx="12"/>
          </p:nvPr>
        </p:nvSpPr>
        <p:spPr/>
        <p:txBody>
          <a:bodyPr/>
          <a:lstStyle/>
          <a:p>
            <a:r>
              <a:rPr lang="en-US" dirty="0" smtClean="0"/>
              <a:t>Cindy Aden; </a:t>
            </a:r>
            <a:r>
              <a:rPr lang="en-US" dirty="0" err="1" smtClean="0"/>
              <a:t>Merrilee</a:t>
            </a:r>
            <a:r>
              <a:rPr lang="en-US" dirty="0" smtClean="0"/>
              <a:t> </a:t>
            </a:r>
            <a:r>
              <a:rPr lang="en-US" dirty="0" err="1" smtClean="0"/>
              <a:t>Proffitt</a:t>
            </a:r>
            <a:r>
              <a:rPr lang="en-US" dirty="0" smtClean="0"/>
              <a:t>; Jake Orlowitz ,et al</a:t>
            </a:r>
          </a:p>
        </p:txBody>
      </p:sp>
      <p:sp>
        <p:nvSpPr>
          <p:cNvPr id="4" name="Text Placeholder 3"/>
          <p:cNvSpPr>
            <a:spLocks noGrp="1"/>
          </p:cNvSpPr>
          <p:nvPr>
            <p:ph type="body" sz="quarter" idx="14"/>
          </p:nvPr>
        </p:nvSpPr>
        <p:spPr/>
        <p:txBody>
          <a:bodyPr/>
          <a:lstStyle/>
          <a:p>
            <a:r>
              <a:rPr lang="en-US" sz="4800" dirty="0" smtClean="0"/>
              <a:t>Wikipedia and Libraries: increasing your library’s visibility</a:t>
            </a:r>
            <a:endParaRPr lang="en-US" sz="4800" dirty="0"/>
          </a:p>
        </p:txBody>
      </p:sp>
      <p:sp>
        <p:nvSpPr>
          <p:cNvPr id="5" name="Text Placeholder 4"/>
          <p:cNvSpPr>
            <a:spLocks noGrp="1"/>
          </p:cNvSpPr>
          <p:nvPr>
            <p:ph type="body" sz="quarter" idx="15"/>
          </p:nvPr>
        </p:nvSpPr>
        <p:spPr/>
        <p:txBody>
          <a:bodyPr/>
          <a:lstStyle/>
          <a:p>
            <a:r>
              <a:rPr lang="en-US" dirty="0" smtClean="0"/>
              <a:t>OCLC  Business Development &amp; Research, </a:t>
            </a:r>
          </a:p>
          <a:p>
            <a:r>
              <a:rPr lang="en-US" dirty="0" smtClean="0"/>
              <a:t>Director, Wikipedia Library</a:t>
            </a:r>
          </a:p>
          <a:p>
            <a:r>
              <a:rPr lang="en-US" dirty="0" smtClean="0"/>
              <a:t>With panelists from Rutgers University and Montana State University</a:t>
            </a:r>
          </a:p>
          <a:p>
            <a:endParaRPr lang="en-US" dirty="0" smtClean="0"/>
          </a:p>
          <a:p>
            <a:endParaRPr lang="en-US" dirty="0"/>
          </a:p>
        </p:txBody>
      </p:sp>
    </p:spTree>
    <p:extLst>
      <p:ext uri="{BB962C8B-B14F-4D97-AF65-F5344CB8AC3E}">
        <p14:creationId xmlns:p14="http://schemas.microsoft.com/office/powerpoint/2010/main" xmlns="" val="36124640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dirty="0" smtClean="0"/>
          </a:p>
          <a:p>
            <a:endParaRPr lang="en-US" dirty="0" smtClean="0"/>
          </a:p>
          <a:p>
            <a:pPr>
              <a:buNone/>
            </a:pPr>
            <a:endParaRPr lang="en-US" dirty="0" smtClean="0"/>
          </a:p>
          <a:p>
            <a:pPr>
              <a:buNone/>
            </a:pPr>
            <a:endParaRPr lang="en-US" dirty="0" smtClean="0"/>
          </a:p>
          <a:p>
            <a:pPr>
              <a:buNone/>
            </a:pPr>
            <a:r>
              <a:rPr lang="en-US" dirty="0" smtClean="0"/>
              <a:t>					        </a:t>
            </a:r>
            <a:r>
              <a:rPr lang="en-US" sz="4000" dirty="0" smtClean="0">
                <a:solidFill>
                  <a:srgbClr val="2178B5"/>
                </a:solidFill>
              </a:rPr>
              <a:t>Jake Orlowitz</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685800" y="1734384"/>
            <a:ext cx="7772400" cy="2245599"/>
          </a:xfrm>
          <a:prstGeom prst="rect">
            <a:avLst/>
          </a:prstGeom>
        </p:spPr>
        <p:txBody>
          <a:bodyPr lIns="91425" tIns="91425" rIns="91425" bIns="91425" anchor="b" anchorCtr="0">
            <a:noAutofit/>
          </a:bodyPr>
          <a:lstStyle/>
          <a:p>
            <a:pPr>
              <a:spcBef>
                <a:spcPts val="0"/>
              </a:spcBef>
              <a:buNone/>
            </a:pPr>
            <a:r>
              <a:rPr lang="en">
                <a:latin typeface="Droid Sans"/>
                <a:ea typeface="Droid Sans"/>
                <a:cs typeface="Droid Sans"/>
                <a:sym typeface="Droid Sans"/>
              </a:rPr>
              <a:t>Librarypedia</a:t>
            </a:r>
          </a:p>
        </p:txBody>
      </p:sp>
      <p:sp>
        <p:nvSpPr>
          <p:cNvPr id="70" name="Shape 70"/>
          <p:cNvSpPr txBox="1">
            <a:spLocks noGrp="1"/>
          </p:cNvSpPr>
          <p:nvPr>
            <p:ph type="subTitle" idx="1"/>
          </p:nvPr>
        </p:nvSpPr>
        <p:spPr>
          <a:xfrm>
            <a:off x="685800" y="4124480"/>
            <a:ext cx="7772400" cy="1854799"/>
          </a:xfrm>
          <a:prstGeom prst="rect">
            <a:avLst/>
          </a:prstGeom>
        </p:spPr>
        <p:txBody>
          <a:bodyPr lIns="91425" tIns="91425" rIns="91425" bIns="91425" anchor="ctr" anchorCtr="0">
            <a:noAutofit/>
          </a:bodyPr>
          <a:lstStyle/>
          <a:p>
            <a:pPr lvl="0" rtl="0">
              <a:spcBef>
                <a:spcPts val="0"/>
              </a:spcBef>
              <a:buNone/>
            </a:pPr>
            <a:r>
              <a:rPr lang="en">
                <a:latin typeface="Droid Sans"/>
                <a:ea typeface="Droid Sans"/>
                <a:cs typeface="Droid Sans"/>
                <a:sym typeface="Droid Sans"/>
              </a:rPr>
              <a:t>The </a:t>
            </a:r>
            <a:r>
              <a:rPr lang="en">
                <a:solidFill>
                  <a:srgbClr val="4A86E8"/>
                </a:solidFill>
                <a:latin typeface="Droid Sans"/>
                <a:ea typeface="Droid Sans"/>
                <a:cs typeface="Droid Sans"/>
                <a:sym typeface="Droid Sans"/>
              </a:rPr>
              <a:t>Future</a:t>
            </a:r>
            <a:r>
              <a:rPr lang="en">
                <a:latin typeface="Droid Sans"/>
                <a:ea typeface="Droid Sans"/>
                <a:cs typeface="Droid Sans"/>
                <a:sym typeface="Droid Sans"/>
              </a:rPr>
              <a:t> of Libraries and Wikipedia</a:t>
            </a:r>
          </a:p>
          <a:p>
            <a:pPr lvl="0" rtl="0">
              <a:spcBef>
                <a:spcPts val="0"/>
              </a:spcBef>
              <a:buNone/>
            </a:pPr>
            <a:endParaRPr sz="1400">
              <a:latin typeface="Droid Sans"/>
              <a:ea typeface="Droid Sans"/>
              <a:cs typeface="Droid Sans"/>
              <a:sym typeface="Droid Sans"/>
            </a:endParaRPr>
          </a:p>
          <a:p>
            <a:pPr lvl="0" rtl="0">
              <a:spcBef>
                <a:spcPts val="0"/>
              </a:spcBef>
              <a:buNone/>
            </a:pPr>
            <a:r>
              <a:rPr lang="en">
                <a:solidFill>
                  <a:srgbClr val="666666"/>
                </a:solidFill>
                <a:latin typeface="Droid Sans"/>
                <a:ea typeface="Droid Sans"/>
                <a:cs typeface="Droid Sans"/>
                <a:sym typeface="Droid Sans"/>
              </a:rPr>
              <a:t>@JakeOrlowitz, User:Ocaasi</a:t>
            </a:r>
          </a:p>
        </p:txBody>
      </p:sp>
      <p:pic>
        <p:nvPicPr>
          <p:cNvPr id="71" name="Shape 71"/>
          <p:cNvPicPr preferRelativeResize="0"/>
          <p:nvPr/>
        </p:nvPicPr>
        <p:blipFill>
          <a:blip r:embed="rId3"/>
          <a:stretch>
            <a:fillRect/>
          </a:stretch>
        </p:blipFill>
        <p:spPr>
          <a:xfrm>
            <a:off x="6082175" y="1396300"/>
            <a:ext cx="964406" cy="1476375"/>
          </a:xfrm>
          <a:prstGeom prst="rect">
            <a:avLst/>
          </a:prstGeom>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ctrTitle"/>
          </p:nvPr>
        </p:nvSpPr>
        <p:spPr>
          <a:xfrm>
            <a:off x="685800" y="1734343"/>
            <a:ext cx="7772400" cy="2245599"/>
          </a:xfrm>
          <a:prstGeom prst="rect">
            <a:avLst/>
          </a:prstGeom>
        </p:spPr>
        <p:txBody>
          <a:bodyPr lIns="91425" tIns="91425" rIns="91425" bIns="91425" anchor="b" anchorCtr="0">
            <a:noAutofit/>
          </a:bodyPr>
          <a:lstStyle/>
          <a:p>
            <a:pPr lvl="0" rtl="0">
              <a:spcBef>
                <a:spcPts val="0"/>
              </a:spcBef>
              <a:buNone/>
            </a:pPr>
            <a:r>
              <a:rPr lang="en">
                <a:latin typeface="Droid Sans"/>
                <a:ea typeface="Droid Sans"/>
                <a:cs typeface="Droid Sans"/>
                <a:sym typeface="Droid Sans"/>
              </a:rPr>
              <a:t>Librarypedia</a:t>
            </a:r>
          </a:p>
        </p:txBody>
      </p:sp>
      <p:sp>
        <p:nvSpPr>
          <p:cNvPr id="77" name="Shape 77"/>
          <p:cNvSpPr txBox="1">
            <a:spLocks noGrp="1"/>
          </p:cNvSpPr>
          <p:nvPr>
            <p:ph type="subTitle" idx="1"/>
          </p:nvPr>
        </p:nvSpPr>
        <p:spPr>
          <a:xfrm>
            <a:off x="685800" y="4124465"/>
            <a:ext cx="7772400" cy="1854799"/>
          </a:xfrm>
          <a:prstGeom prst="rect">
            <a:avLst/>
          </a:prstGeom>
        </p:spPr>
        <p:txBody>
          <a:bodyPr lIns="91425" tIns="91425" rIns="91425" bIns="91425" anchor="ctr" anchorCtr="0">
            <a:noAutofit/>
          </a:bodyPr>
          <a:lstStyle/>
          <a:p>
            <a:pPr lvl="0" rtl="0">
              <a:spcBef>
                <a:spcPts val="0"/>
              </a:spcBef>
              <a:buNone/>
            </a:pPr>
            <a:r>
              <a:rPr lang="en">
                <a:latin typeface="Droid Sans"/>
                <a:ea typeface="Droid Sans"/>
                <a:cs typeface="Droid Sans"/>
                <a:sym typeface="Droid Sans"/>
              </a:rPr>
              <a:t>The </a:t>
            </a:r>
            <a:r>
              <a:rPr lang="en">
                <a:solidFill>
                  <a:srgbClr val="4A86E8"/>
                </a:solidFill>
                <a:latin typeface="Droid Sans"/>
                <a:ea typeface="Droid Sans"/>
                <a:cs typeface="Droid Sans"/>
                <a:sym typeface="Droid Sans"/>
              </a:rPr>
              <a:t>Future</a:t>
            </a:r>
            <a:r>
              <a:rPr lang="en">
                <a:latin typeface="Droid Sans"/>
                <a:ea typeface="Droid Sans"/>
                <a:cs typeface="Droid Sans"/>
                <a:sym typeface="Droid Sans"/>
              </a:rPr>
              <a:t> of Libraries and Wikipedia</a:t>
            </a:r>
          </a:p>
          <a:p>
            <a:pPr lvl="0" rtl="0">
              <a:spcBef>
                <a:spcPts val="0"/>
              </a:spcBef>
              <a:buNone/>
            </a:pPr>
            <a:endParaRPr sz="1400">
              <a:latin typeface="Droid Sans"/>
              <a:ea typeface="Droid Sans"/>
              <a:cs typeface="Droid Sans"/>
              <a:sym typeface="Droid Sans"/>
            </a:endParaRPr>
          </a:p>
          <a:p>
            <a:pPr lvl="0" rtl="0">
              <a:spcBef>
                <a:spcPts val="0"/>
              </a:spcBef>
              <a:buNone/>
            </a:pPr>
            <a:r>
              <a:rPr lang="en">
                <a:solidFill>
                  <a:srgbClr val="666666"/>
                </a:solidFill>
                <a:latin typeface="Droid Sans"/>
                <a:ea typeface="Droid Sans"/>
                <a:cs typeface="Droid Sans"/>
                <a:sym typeface="Droid Sans"/>
              </a:rPr>
              <a:t>@JakeOrlowitz, User:Ocaasi</a:t>
            </a:r>
          </a:p>
        </p:txBody>
      </p:sp>
      <p:pic>
        <p:nvPicPr>
          <p:cNvPr id="78" name="Shape 78"/>
          <p:cNvPicPr preferRelativeResize="0"/>
          <p:nvPr/>
        </p:nvPicPr>
        <p:blipFill>
          <a:blip r:embed="rId3">
            <a:alphaModFix/>
          </a:blip>
          <a:stretch>
            <a:fillRect/>
          </a:stretch>
        </p:blipFill>
        <p:spPr>
          <a:xfrm>
            <a:off x="6082175" y="1396283"/>
            <a:ext cx="964406" cy="147637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274638"/>
            <a:ext cx="8229600" cy="1521999"/>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Droid Sans"/>
              <a:buNone/>
            </a:pPr>
            <a:r>
              <a:rPr lang="en" sz="4800" b="1" i="0" u="none" strike="noStrike" cap="none" baseline="0">
                <a:solidFill>
                  <a:schemeClr val="lt1"/>
                </a:solidFill>
                <a:latin typeface="Droid Sans"/>
                <a:ea typeface="Droid Sans"/>
                <a:cs typeface="Droid Sans"/>
                <a:sym typeface="Droid Sans"/>
              </a:rPr>
              <a:t>Wikipedia’s </a:t>
            </a:r>
            <a:r>
              <a:rPr lang="en" sz="4800" b="1" i="0" u="none" strike="noStrike" cap="none" baseline="0">
                <a:solidFill>
                  <a:srgbClr val="4A86E8"/>
                </a:solidFill>
                <a:latin typeface="Droid Sans"/>
                <a:ea typeface="Droid Sans"/>
                <a:cs typeface="Droid Sans"/>
                <a:sym typeface="Droid Sans"/>
              </a:rPr>
              <a:t>mission</a:t>
            </a:r>
          </a:p>
        </p:txBody>
      </p:sp>
      <p:sp>
        <p:nvSpPr>
          <p:cNvPr id="84" name="Shape 84"/>
          <p:cNvSpPr txBox="1">
            <a:spLocks noGrp="1"/>
          </p:cNvSpPr>
          <p:nvPr>
            <p:ph type="body" idx="1"/>
          </p:nvPr>
        </p:nvSpPr>
        <p:spPr>
          <a:xfrm>
            <a:off x="457200" y="1947334"/>
            <a:ext cx="8229600" cy="4620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endParaRPr sz="1200" b="1"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SzPct val="25000"/>
              <a:buFont typeface="Droid Sans"/>
              <a:buNone/>
            </a:pPr>
            <a:r>
              <a:rPr lang="en" sz="3600" b="1" i="0" u="none" strike="noStrike" cap="none" baseline="0">
                <a:solidFill>
                  <a:schemeClr val="dk2"/>
                </a:solidFill>
                <a:latin typeface="Droid Sans"/>
                <a:ea typeface="Droid Sans"/>
                <a:cs typeface="Droid Sans"/>
                <a:sym typeface="Droid Sans"/>
              </a:rPr>
              <a:t>Imagine a world in which every person on the planet shares in the sum of all human knowledge.</a:t>
            </a:r>
          </a:p>
          <a:p>
            <a:pPr marL="0" marR="0" lvl="0" indent="0" algn="l" rtl="0">
              <a:lnSpc>
                <a:spcPct val="100000"/>
              </a:lnSpc>
              <a:spcBef>
                <a:spcPts val="0"/>
              </a:spcBef>
              <a:spcAft>
                <a:spcPts val="0"/>
              </a:spcAft>
              <a:buClr>
                <a:schemeClr val="dk2"/>
              </a:buClr>
              <a:buFont typeface="Arial"/>
              <a:buNone/>
            </a:pPr>
            <a:endParaRPr sz="3000" b="0"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Font typeface="Arial"/>
              <a:buNone/>
            </a:pPr>
            <a:endParaRPr sz="3000" b="0"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Font typeface="Arial"/>
              <a:buNone/>
            </a:pPr>
            <a:endParaRPr sz="1800" b="0" i="0" u="none" strike="noStrike" cap="none" baseline="0">
              <a:solidFill>
                <a:schemeClr val="dk2"/>
              </a:solidFill>
              <a:latin typeface="Droid Sans"/>
              <a:ea typeface="Droid Sans"/>
              <a:cs typeface="Droid Sans"/>
              <a:sym typeface="Droid Sans"/>
            </a:endParaRPr>
          </a:p>
          <a:p>
            <a:pPr marL="0" marR="0" lvl="0" indent="0" algn="ctr" rtl="0">
              <a:lnSpc>
                <a:spcPct val="100000"/>
              </a:lnSpc>
              <a:spcBef>
                <a:spcPts val="0"/>
              </a:spcBef>
              <a:spcAft>
                <a:spcPts val="0"/>
              </a:spcAft>
              <a:buClr>
                <a:schemeClr val="dk2"/>
              </a:buClr>
              <a:buFont typeface="Arial"/>
              <a:buNone/>
            </a:pPr>
            <a:endParaRPr sz="3000" b="0" i="0" u="none" strike="noStrike" cap="none" baseline="0">
              <a:solidFill>
                <a:schemeClr val="dk2"/>
              </a:solidFill>
              <a:latin typeface="Droid Sans"/>
              <a:ea typeface="Droid Sans"/>
              <a:cs typeface="Droid Sans"/>
              <a:sym typeface="Droid Sans"/>
            </a:endParaRPr>
          </a:p>
        </p:txBody>
      </p:sp>
      <p:pic>
        <p:nvPicPr>
          <p:cNvPr id="85" name="Shape 85"/>
          <p:cNvPicPr preferRelativeResize="0"/>
          <p:nvPr/>
        </p:nvPicPr>
        <p:blipFill rotWithShape="1">
          <a:blip r:embed="rId3">
            <a:alphaModFix/>
          </a:blip>
          <a:srcRect/>
          <a:stretch/>
        </p:blipFill>
        <p:spPr>
          <a:xfrm>
            <a:off x="3124200" y="4470401"/>
            <a:ext cx="1771800" cy="240319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274638"/>
            <a:ext cx="8229600" cy="1521999"/>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Droid Sans"/>
              <a:buNone/>
            </a:pPr>
            <a:r>
              <a:rPr lang="en" sz="4800" b="1" i="0" u="none" strike="noStrike" cap="none" baseline="0">
                <a:solidFill>
                  <a:schemeClr val="lt1"/>
                </a:solidFill>
                <a:latin typeface="Droid Sans"/>
                <a:ea typeface="Droid Sans"/>
                <a:cs typeface="Droid Sans"/>
                <a:sym typeface="Droid Sans"/>
              </a:rPr>
              <a:t>Wikipedia’s </a:t>
            </a:r>
            <a:r>
              <a:rPr lang="en" sz="4800" b="1" i="0" u="none" strike="noStrike" cap="none" baseline="0">
                <a:solidFill>
                  <a:srgbClr val="4A86E8"/>
                </a:solidFill>
                <a:latin typeface="Droid Sans"/>
                <a:ea typeface="Droid Sans"/>
                <a:cs typeface="Droid Sans"/>
                <a:sym typeface="Droid Sans"/>
              </a:rPr>
              <a:t>scale</a:t>
            </a:r>
          </a:p>
        </p:txBody>
      </p:sp>
      <p:sp>
        <p:nvSpPr>
          <p:cNvPr id="91" name="Shape 91"/>
          <p:cNvSpPr txBox="1">
            <a:spLocks noGrp="1"/>
          </p:cNvSpPr>
          <p:nvPr>
            <p:ph type="body" idx="1"/>
          </p:nvPr>
        </p:nvSpPr>
        <p:spPr>
          <a:xfrm>
            <a:off x="451272" y="2109443"/>
            <a:ext cx="8229600" cy="4620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Droid Sans"/>
              <a:buNone/>
            </a:pPr>
            <a:r>
              <a:rPr lang="en" sz="3000" b="1" i="0" u="none" strike="noStrike" cap="none" baseline="0">
                <a:solidFill>
                  <a:schemeClr val="dk2"/>
                </a:solidFill>
                <a:latin typeface="Droid Sans"/>
                <a:ea typeface="Droid Sans"/>
                <a:cs typeface="Droid Sans"/>
                <a:sym typeface="Droid Sans"/>
              </a:rPr>
              <a:t>30 million</a:t>
            </a:r>
            <a:r>
              <a:rPr lang="en" sz="3000" b="0" i="0" u="none" strike="noStrike" cap="none" baseline="0">
                <a:solidFill>
                  <a:schemeClr val="dk2"/>
                </a:solidFill>
                <a:latin typeface="Droid Sans"/>
                <a:ea typeface="Droid Sans"/>
                <a:cs typeface="Droid Sans"/>
                <a:sym typeface="Droid Sans"/>
              </a:rPr>
              <a:t> articles</a:t>
            </a:r>
          </a:p>
          <a:p>
            <a:pPr marL="0" marR="0" lvl="0" indent="0" algn="l" rtl="0">
              <a:lnSpc>
                <a:spcPct val="100000"/>
              </a:lnSpc>
              <a:spcBef>
                <a:spcPts val="0"/>
              </a:spcBef>
              <a:spcAft>
                <a:spcPts val="0"/>
              </a:spcAft>
              <a:buClr>
                <a:schemeClr val="dk2"/>
              </a:buClr>
              <a:buSzPct val="25000"/>
              <a:buFont typeface="Droid Sans"/>
              <a:buNone/>
            </a:pPr>
            <a:r>
              <a:rPr lang="en" sz="3000" b="1" i="0" u="none" strike="noStrike" cap="none" baseline="0">
                <a:solidFill>
                  <a:schemeClr val="dk2"/>
                </a:solidFill>
                <a:latin typeface="Droid Sans"/>
                <a:ea typeface="Droid Sans"/>
                <a:cs typeface="Droid Sans"/>
                <a:sym typeface="Droid Sans"/>
              </a:rPr>
              <a:t>286 </a:t>
            </a:r>
            <a:r>
              <a:rPr lang="en" sz="3000" b="0" i="0" u="none" strike="noStrike" cap="none" baseline="0">
                <a:solidFill>
                  <a:schemeClr val="dk2"/>
                </a:solidFill>
                <a:latin typeface="Droid Sans"/>
                <a:ea typeface="Droid Sans"/>
                <a:cs typeface="Droid Sans"/>
                <a:sym typeface="Droid Sans"/>
              </a:rPr>
              <a:t>languages</a:t>
            </a:r>
          </a:p>
          <a:p>
            <a:pPr marL="0" marR="0" lvl="0" indent="0" algn="l" rtl="0">
              <a:lnSpc>
                <a:spcPct val="100000"/>
              </a:lnSpc>
              <a:spcBef>
                <a:spcPts val="0"/>
              </a:spcBef>
              <a:spcAft>
                <a:spcPts val="0"/>
              </a:spcAft>
              <a:buClr>
                <a:schemeClr val="dk2"/>
              </a:buClr>
              <a:buSzPct val="25000"/>
              <a:buFont typeface="Droid Sans"/>
              <a:buNone/>
            </a:pPr>
            <a:r>
              <a:rPr lang="en" sz="3000" b="1" i="0" u="none" strike="noStrike" cap="none" baseline="0">
                <a:solidFill>
                  <a:schemeClr val="dk2"/>
                </a:solidFill>
                <a:latin typeface="Droid Sans"/>
                <a:ea typeface="Droid Sans"/>
                <a:cs typeface="Droid Sans"/>
                <a:sym typeface="Droid Sans"/>
              </a:rPr>
              <a:t>2 billion</a:t>
            </a:r>
            <a:r>
              <a:rPr lang="en" sz="3000" b="0" i="0" u="none" strike="noStrike" cap="none" baseline="0">
                <a:solidFill>
                  <a:schemeClr val="dk2"/>
                </a:solidFill>
                <a:latin typeface="Droid Sans"/>
                <a:ea typeface="Droid Sans"/>
                <a:cs typeface="Droid Sans"/>
                <a:sym typeface="Droid Sans"/>
              </a:rPr>
              <a:t> edits</a:t>
            </a:r>
          </a:p>
          <a:p>
            <a:pPr marL="0" marR="0" lvl="0" indent="0" algn="l" rtl="0">
              <a:lnSpc>
                <a:spcPct val="100000"/>
              </a:lnSpc>
              <a:spcBef>
                <a:spcPts val="0"/>
              </a:spcBef>
              <a:spcAft>
                <a:spcPts val="0"/>
              </a:spcAft>
              <a:buClr>
                <a:schemeClr val="dk1"/>
              </a:buClr>
              <a:buSzPct val="25000"/>
              <a:buFont typeface="Arial"/>
              <a:buNone/>
            </a:pPr>
            <a:r>
              <a:rPr lang="en" sz="3000" b="1" i="0" u="none" strike="noStrike" cap="none" baseline="0">
                <a:solidFill>
                  <a:schemeClr val="dk2"/>
                </a:solidFill>
                <a:latin typeface="Droid Sans"/>
                <a:ea typeface="Droid Sans"/>
                <a:cs typeface="Droid Sans"/>
                <a:sym typeface="Droid Sans"/>
              </a:rPr>
              <a:t>8000</a:t>
            </a:r>
            <a:r>
              <a:rPr lang="en" sz="3000" b="0" i="0" u="none" strike="noStrike" cap="none" baseline="0">
                <a:solidFill>
                  <a:schemeClr val="dk2"/>
                </a:solidFill>
                <a:latin typeface="Droid Sans"/>
                <a:ea typeface="Droid Sans"/>
                <a:cs typeface="Droid Sans"/>
                <a:sym typeface="Droid Sans"/>
              </a:rPr>
              <a:t> views per second</a:t>
            </a:r>
          </a:p>
          <a:p>
            <a:pPr marL="0" marR="0" lvl="0" indent="0" algn="l" rtl="0">
              <a:lnSpc>
                <a:spcPct val="100000"/>
              </a:lnSpc>
              <a:spcBef>
                <a:spcPts val="0"/>
              </a:spcBef>
              <a:spcAft>
                <a:spcPts val="0"/>
              </a:spcAft>
              <a:buClr>
                <a:schemeClr val="dk1"/>
              </a:buClr>
              <a:buSzPct val="25000"/>
              <a:buFont typeface="Arial"/>
              <a:buNone/>
            </a:pPr>
            <a:r>
              <a:rPr lang="en" sz="3000" b="1" i="0" u="none" strike="noStrike" cap="none" baseline="0">
                <a:solidFill>
                  <a:schemeClr val="dk2"/>
                </a:solidFill>
                <a:latin typeface="Droid Sans"/>
                <a:ea typeface="Droid Sans"/>
                <a:cs typeface="Droid Sans"/>
                <a:sym typeface="Droid Sans"/>
              </a:rPr>
              <a:t>500 million</a:t>
            </a:r>
            <a:r>
              <a:rPr lang="en" sz="3000" b="0" i="0" u="none" strike="noStrike" cap="none" baseline="0">
                <a:solidFill>
                  <a:schemeClr val="dk2"/>
                </a:solidFill>
                <a:latin typeface="Droid Sans"/>
                <a:ea typeface="Droid Sans"/>
                <a:cs typeface="Droid Sans"/>
                <a:sym typeface="Droid Sans"/>
              </a:rPr>
              <a:t> monthly visitors</a:t>
            </a:r>
          </a:p>
          <a:p>
            <a:pPr marL="0" marR="0" lvl="0" indent="0" algn="l" rtl="0">
              <a:lnSpc>
                <a:spcPct val="100000"/>
              </a:lnSpc>
              <a:spcBef>
                <a:spcPts val="0"/>
              </a:spcBef>
              <a:spcAft>
                <a:spcPts val="0"/>
              </a:spcAft>
              <a:buClr>
                <a:schemeClr val="dk1"/>
              </a:buClr>
              <a:buSzPct val="25000"/>
              <a:buFont typeface="Arial"/>
              <a:buNone/>
            </a:pPr>
            <a:r>
              <a:rPr lang="en" sz="3000" b="1" i="0" u="none" strike="noStrike" cap="none" baseline="0">
                <a:solidFill>
                  <a:schemeClr val="dk2"/>
                </a:solidFill>
                <a:latin typeface="Droid Sans"/>
                <a:ea typeface="Droid Sans"/>
                <a:cs typeface="Droid Sans"/>
                <a:sym typeface="Droid Sans"/>
              </a:rPr>
              <a:t>5th most popular</a:t>
            </a:r>
            <a:r>
              <a:rPr lang="en" sz="3000" b="0" i="0" u="none" strike="noStrike" cap="none" baseline="0">
                <a:solidFill>
                  <a:schemeClr val="dk2"/>
                </a:solidFill>
                <a:latin typeface="Droid Sans"/>
                <a:ea typeface="Droid Sans"/>
                <a:cs typeface="Droid Sans"/>
                <a:sym typeface="Droid Sans"/>
              </a:rPr>
              <a:t> website</a:t>
            </a:r>
          </a:p>
          <a:p>
            <a:pPr marL="0" marR="0" lvl="0" indent="0" algn="l" rtl="0">
              <a:lnSpc>
                <a:spcPct val="100000"/>
              </a:lnSpc>
              <a:spcBef>
                <a:spcPts val="0"/>
              </a:spcBef>
              <a:spcAft>
                <a:spcPts val="0"/>
              </a:spcAft>
              <a:buClr>
                <a:schemeClr val="dk1"/>
              </a:buClr>
              <a:buSzPct val="25000"/>
              <a:buFont typeface="Arial"/>
              <a:buNone/>
            </a:pPr>
            <a:r>
              <a:rPr lang="en" sz="3000" b="1" i="0" u="none" strike="noStrike" cap="none" baseline="0">
                <a:solidFill>
                  <a:schemeClr val="dk2"/>
                </a:solidFill>
                <a:latin typeface="Droid Sans"/>
                <a:ea typeface="Droid Sans"/>
                <a:cs typeface="Droid Sans"/>
                <a:sym typeface="Droid Sans"/>
              </a:rPr>
              <a:t>2000x larger</a:t>
            </a:r>
            <a:r>
              <a:rPr lang="en" sz="3000" b="0" i="0" u="none" strike="noStrike" cap="none" baseline="0">
                <a:solidFill>
                  <a:schemeClr val="dk2"/>
                </a:solidFill>
                <a:latin typeface="Droid Sans"/>
                <a:ea typeface="Droid Sans"/>
                <a:cs typeface="Droid Sans"/>
                <a:sym typeface="Droid Sans"/>
              </a:rPr>
              <a:t> than Brittanica</a:t>
            </a:r>
          </a:p>
          <a:p>
            <a:pPr marL="0" marR="0" lvl="0" indent="0" algn="l" rtl="0">
              <a:lnSpc>
                <a:spcPct val="100000"/>
              </a:lnSpc>
              <a:spcBef>
                <a:spcPts val="0"/>
              </a:spcBef>
              <a:spcAft>
                <a:spcPts val="0"/>
              </a:spcAft>
              <a:buClr>
                <a:schemeClr val="dk2"/>
              </a:buClr>
              <a:buFont typeface="Arial"/>
              <a:buNone/>
            </a:pPr>
            <a:endParaRPr sz="3000" b="0"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Font typeface="Arial"/>
              <a:buNone/>
            </a:pPr>
            <a:endParaRPr sz="3000" b="0" i="0" u="none" strike="noStrike" cap="none" baseline="0">
              <a:solidFill>
                <a:schemeClr val="dk2"/>
              </a:solidFill>
              <a:latin typeface="Droid Sans"/>
              <a:ea typeface="Droid Sans"/>
              <a:cs typeface="Droid Sans"/>
              <a:sym typeface="Droid Sans"/>
            </a:endParaRPr>
          </a:p>
        </p:txBody>
      </p:sp>
      <p:pic>
        <p:nvPicPr>
          <p:cNvPr id="92" name="Shape 92"/>
          <p:cNvPicPr preferRelativeResize="0"/>
          <p:nvPr/>
        </p:nvPicPr>
        <p:blipFill rotWithShape="1">
          <a:blip r:embed="rId3">
            <a:alphaModFix/>
          </a:blip>
          <a:srcRect/>
          <a:stretch/>
        </p:blipFill>
        <p:spPr>
          <a:xfrm>
            <a:off x="5791200" y="2286000"/>
            <a:ext cx="2167200" cy="289240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274638"/>
            <a:ext cx="8229600" cy="1521999"/>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Droid Sans"/>
              <a:buNone/>
            </a:pPr>
            <a:r>
              <a:rPr lang="en" sz="4800" b="1" i="0" u="none" strike="noStrike" cap="none" baseline="0">
                <a:solidFill>
                  <a:schemeClr val="lt1"/>
                </a:solidFill>
                <a:latin typeface="Droid Sans"/>
                <a:ea typeface="Droid Sans"/>
                <a:cs typeface="Droid Sans"/>
                <a:sym typeface="Droid Sans"/>
              </a:rPr>
              <a:t>Wikipedia’s </a:t>
            </a:r>
            <a:r>
              <a:rPr lang="en" sz="4800" b="1" i="0" u="none" strike="noStrike" cap="none" baseline="0">
                <a:solidFill>
                  <a:srgbClr val="4A86E8"/>
                </a:solidFill>
                <a:latin typeface="Droid Sans"/>
                <a:ea typeface="Droid Sans"/>
                <a:cs typeface="Droid Sans"/>
                <a:sym typeface="Droid Sans"/>
              </a:rPr>
              <a:t>volunteers</a:t>
            </a:r>
          </a:p>
        </p:txBody>
      </p:sp>
      <p:sp>
        <p:nvSpPr>
          <p:cNvPr id="98" name="Shape 98"/>
          <p:cNvSpPr txBox="1">
            <a:spLocks noGrp="1"/>
          </p:cNvSpPr>
          <p:nvPr>
            <p:ph type="body" idx="1"/>
          </p:nvPr>
        </p:nvSpPr>
        <p:spPr>
          <a:xfrm>
            <a:off x="457200" y="1947334"/>
            <a:ext cx="8229600" cy="4620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endParaRPr sz="3000" b="1"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SzPct val="25000"/>
              <a:buFont typeface="Droid Sans"/>
              <a:buNone/>
            </a:pPr>
            <a:r>
              <a:rPr lang="en" sz="3000" b="1" i="0" u="none" strike="noStrike" cap="none" baseline="0">
                <a:solidFill>
                  <a:schemeClr val="dk2"/>
                </a:solidFill>
                <a:latin typeface="Droid Sans"/>
                <a:ea typeface="Droid Sans"/>
                <a:cs typeface="Droid Sans"/>
                <a:sym typeface="Droid Sans"/>
              </a:rPr>
              <a:t>20 million</a:t>
            </a:r>
            <a:r>
              <a:rPr lang="en" sz="3000" b="0" i="0" u="none" strike="noStrike" cap="none" baseline="0">
                <a:solidFill>
                  <a:schemeClr val="dk2"/>
                </a:solidFill>
                <a:latin typeface="Droid Sans"/>
                <a:ea typeface="Droid Sans"/>
                <a:cs typeface="Droid Sans"/>
                <a:sym typeface="Droid Sans"/>
              </a:rPr>
              <a:t> registered</a:t>
            </a:r>
          </a:p>
          <a:p>
            <a:pPr marL="0" marR="0" lvl="0" indent="0" algn="l" rtl="0">
              <a:lnSpc>
                <a:spcPct val="100000"/>
              </a:lnSpc>
              <a:spcBef>
                <a:spcPts val="0"/>
              </a:spcBef>
              <a:spcAft>
                <a:spcPts val="0"/>
              </a:spcAft>
              <a:buClr>
                <a:schemeClr val="dk2"/>
              </a:buClr>
              <a:buFont typeface="Arial"/>
              <a:buNone/>
            </a:pPr>
            <a:endParaRPr sz="3000" b="1"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SzPct val="25000"/>
              <a:buFont typeface="Droid Sans"/>
              <a:buNone/>
            </a:pPr>
            <a:r>
              <a:rPr lang="en" sz="3000" b="1" i="0" u="none" strike="noStrike" cap="none" baseline="0">
                <a:solidFill>
                  <a:schemeClr val="dk2"/>
                </a:solidFill>
                <a:latin typeface="Droid Sans"/>
                <a:ea typeface="Droid Sans"/>
                <a:cs typeface="Droid Sans"/>
                <a:sym typeface="Droid Sans"/>
              </a:rPr>
              <a:t>80,000</a:t>
            </a:r>
            <a:r>
              <a:rPr lang="en" sz="3000" b="0" i="0" u="none" strike="noStrike" cap="none" baseline="0">
                <a:solidFill>
                  <a:schemeClr val="dk2"/>
                </a:solidFill>
                <a:latin typeface="Droid Sans"/>
                <a:ea typeface="Droid Sans"/>
                <a:cs typeface="Droid Sans"/>
                <a:sym typeface="Droid Sans"/>
              </a:rPr>
              <a:t> active users</a:t>
            </a:r>
          </a:p>
          <a:p>
            <a:pPr marL="0" marR="0" lvl="0" indent="0" algn="l" rtl="0">
              <a:lnSpc>
                <a:spcPct val="100000"/>
              </a:lnSpc>
              <a:spcBef>
                <a:spcPts val="0"/>
              </a:spcBef>
              <a:spcAft>
                <a:spcPts val="0"/>
              </a:spcAft>
              <a:buClr>
                <a:schemeClr val="dk2"/>
              </a:buClr>
              <a:buFont typeface="Arial"/>
              <a:buNone/>
            </a:pPr>
            <a:endParaRPr sz="3000" b="1"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SzPct val="25000"/>
              <a:buFont typeface="Droid Sans"/>
              <a:buNone/>
            </a:pPr>
            <a:r>
              <a:rPr lang="en" sz="3000" b="1" i="0" u="none" strike="noStrike" cap="none" baseline="0">
                <a:solidFill>
                  <a:schemeClr val="dk2"/>
                </a:solidFill>
                <a:latin typeface="Droid Sans"/>
                <a:ea typeface="Droid Sans"/>
                <a:cs typeface="Droid Sans"/>
                <a:sym typeface="Droid Sans"/>
              </a:rPr>
              <a:t>1,400</a:t>
            </a:r>
            <a:r>
              <a:rPr lang="en" sz="3000" b="0" i="0" u="none" strike="noStrike" cap="none" baseline="0">
                <a:solidFill>
                  <a:schemeClr val="dk2"/>
                </a:solidFill>
                <a:latin typeface="Droid Sans"/>
                <a:ea typeface="Droid Sans"/>
                <a:cs typeface="Droid Sans"/>
                <a:sym typeface="Droid Sans"/>
              </a:rPr>
              <a:t> admins</a:t>
            </a:r>
          </a:p>
          <a:p>
            <a:pPr marL="0" marR="0" lvl="0" indent="0" algn="l" rtl="0">
              <a:lnSpc>
                <a:spcPct val="100000"/>
              </a:lnSpc>
              <a:spcBef>
                <a:spcPts val="0"/>
              </a:spcBef>
              <a:spcAft>
                <a:spcPts val="0"/>
              </a:spcAft>
              <a:buClr>
                <a:schemeClr val="dk2"/>
              </a:buClr>
              <a:buFont typeface="Arial"/>
              <a:buNone/>
            </a:pPr>
            <a:endParaRPr sz="3000" b="0"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Font typeface="Arial"/>
              <a:buNone/>
            </a:pPr>
            <a:endParaRPr sz="3000" b="0" i="0" u="none" strike="noStrike" cap="none" baseline="0">
              <a:solidFill>
                <a:schemeClr val="dk2"/>
              </a:solidFill>
              <a:latin typeface="Droid Sans"/>
              <a:ea typeface="Droid Sans"/>
              <a:cs typeface="Droid Sans"/>
              <a:sym typeface="Droid Sans"/>
            </a:endParaRPr>
          </a:p>
          <a:p>
            <a:pPr marL="0" marR="0" lvl="0" indent="0" algn="l" rtl="0">
              <a:lnSpc>
                <a:spcPct val="100000"/>
              </a:lnSpc>
              <a:spcBef>
                <a:spcPts val="0"/>
              </a:spcBef>
              <a:spcAft>
                <a:spcPts val="0"/>
              </a:spcAft>
              <a:buClr>
                <a:schemeClr val="dk2"/>
              </a:buClr>
              <a:buFont typeface="Arial"/>
              <a:buNone/>
            </a:pPr>
            <a:endParaRPr sz="3000" b="0" i="0" u="none" strike="noStrike" cap="none" baseline="0">
              <a:solidFill>
                <a:schemeClr val="dk2"/>
              </a:solidFill>
              <a:latin typeface="Droid Sans"/>
              <a:ea typeface="Droid Sans"/>
              <a:cs typeface="Droid Sans"/>
              <a:sym typeface="Droid Sans"/>
            </a:endParaRPr>
          </a:p>
        </p:txBody>
      </p:sp>
      <p:pic>
        <p:nvPicPr>
          <p:cNvPr id="99" name="Shape 99"/>
          <p:cNvPicPr preferRelativeResize="0"/>
          <p:nvPr/>
        </p:nvPicPr>
        <p:blipFill rotWithShape="1">
          <a:blip r:embed="rId3">
            <a:alphaModFix/>
          </a:blip>
          <a:srcRect/>
          <a:stretch/>
        </p:blipFill>
        <p:spPr>
          <a:xfrm>
            <a:off x="4595404" y="2514367"/>
            <a:ext cx="2402699" cy="320079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The</a:t>
            </a:r>
            <a:r>
              <a:rPr lang="en">
                <a:solidFill>
                  <a:srgbClr val="4A86E8"/>
                </a:solidFill>
                <a:latin typeface="Droid Sans"/>
                <a:ea typeface="Droid Sans"/>
                <a:cs typeface="Droid Sans"/>
                <a:sym typeface="Droid Sans"/>
              </a:rPr>
              <a:t> Library </a:t>
            </a:r>
            <a:r>
              <a:rPr lang="en">
                <a:solidFill>
                  <a:srgbClr val="FFFFFF"/>
                </a:solidFill>
                <a:latin typeface="Droid Sans"/>
                <a:ea typeface="Droid Sans"/>
                <a:cs typeface="Droid Sans"/>
                <a:sym typeface="Droid Sans"/>
              </a:rPr>
              <a:t>Connection</a:t>
            </a:r>
          </a:p>
        </p:txBody>
      </p:sp>
      <p:sp>
        <p:nvSpPr>
          <p:cNvPr id="105" name="Shape 105"/>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lnSpc>
                <a:spcPct val="150000"/>
              </a:lnSpc>
              <a:spcBef>
                <a:spcPts val="0"/>
              </a:spcBef>
              <a:buNone/>
            </a:pPr>
            <a:r>
              <a:rPr lang="en">
                <a:latin typeface="Droid Sans"/>
                <a:ea typeface="Droid Sans"/>
                <a:cs typeface="Droid Sans"/>
                <a:sym typeface="Droid Sans"/>
              </a:rPr>
              <a:t>WP only as </a:t>
            </a:r>
            <a:r>
              <a:rPr lang="en" b="1">
                <a:latin typeface="Droid Sans"/>
                <a:ea typeface="Droid Sans"/>
                <a:cs typeface="Droid Sans"/>
                <a:sym typeface="Droid Sans"/>
              </a:rPr>
              <a:t>good as our sources</a:t>
            </a:r>
          </a:p>
          <a:p>
            <a:pPr lvl="0" rtl="0">
              <a:lnSpc>
                <a:spcPct val="150000"/>
              </a:lnSpc>
              <a:spcBef>
                <a:spcPts val="0"/>
              </a:spcBef>
              <a:buNone/>
            </a:pPr>
            <a:r>
              <a:rPr lang="en">
                <a:latin typeface="Droid Sans"/>
                <a:ea typeface="Droid Sans"/>
                <a:cs typeface="Droid Sans"/>
                <a:sym typeface="Droid Sans"/>
              </a:rPr>
              <a:t>Libraries have the </a:t>
            </a:r>
            <a:r>
              <a:rPr lang="en" b="1">
                <a:latin typeface="Droid Sans"/>
                <a:ea typeface="Droid Sans"/>
                <a:cs typeface="Droid Sans"/>
                <a:sym typeface="Droid Sans"/>
              </a:rPr>
              <a:t>best sources</a:t>
            </a:r>
          </a:p>
          <a:p>
            <a:pPr lvl="0" rtl="0">
              <a:lnSpc>
                <a:spcPct val="150000"/>
              </a:lnSpc>
              <a:spcBef>
                <a:spcPts val="0"/>
              </a:spcBef>
              <a:buNone/>
            </a:pPr>
            <a:r>
              <a:rPr lang="en">
                <a:latin typeface="Droid Sans"/>
                <a:ea typeface="Droid Sans"/>
                <a:cs typeface="Droid Sans"/>
                <a:sym typeface="Droid Sans"/>
              </a:rPr>
              <a:t>Wikipedia has the </a:t>
            </a:r>
            <a:r>
              <a:rPr lang="en" b="1">
                <a:latin typeface="Droid Sans"/>
                <a:ea typeface="Droid Sans"/>
                <a:cs typeface="Droid Sans"/>
                <a:sym typeface="Droid Sans"/>
              </a:rPr>
              <a:t>most eyeballs</a:t>
            </a:r>
          </a:p>
          <a:p>
            <a:pPr lvl="0" rtl="0">
              <a:lnSpc>
                <a:spcPct val="150000"/>
              </a:lnSpc>
              <a:spcBef>
                <a:spcPts val="0"/>
              </a:spcBef>
              <a:buNone/>
            </a:pPr>
            <a:r>
              <a:rPr lang="en" b="1">
                <a:latin typeface="Droid Sans"/>
                <a:ea typeface="Droid Sans"/>
                <a:cs typeface="Droid Sans"/>
                <a:sym typeface="Droid Sans"/>
              </a:rPr>
              <a:t>Connect a circle</a:t>
            </a:r>
            <a:r>
              <a:rPr lang="en">
                <a:latin typeface="Droid Sans"/>
                <a:ea typeface="Droid Sans"/>
                <a:cs typeface="Droid Sans"/>
                <a:sym typeface="Droid Sans"/>
              </a:rPr>
              <a:t> of research, dissemination</a:t>
            </a:r>
          </a:p>
          <a:p>
            <a:pPr lvl="0" rtl="0">
              <a:lnSpc>
                <a:spcPct val="150000"/>
              </a:lnSpc>
              <a:spcBef>
                <a:spcPts val="0"/>
              </a:spcBef>
              <a:buNone/>
            </a:pPr>
            <a:r>
              <a:rPr lang="en">
                <a:latin typeface="Droid Sans"/>
                <a:ea typeface="Droid Sans"/>
                <a:cs typeface="Droid Sans"/>
                <a:sym typeface="Droid Sans"/>
              </a:rPr>
              <a:t>WP as </a:t>
            </a:r>
            <a:r>
              <a:rPr lang="en" b="1">
                <a:latin typeface="Droid Sans"/>
                <a:ea typeface="Droid Sans"/>
                <a:cs typeface="Droid Sans"/>
                <a:sym typeface="Droid Sans"/>
              </a:rPr>
              <a:t>starting point</a:t>
            </a:r>
            <a:r>
              <a:rPr lang="en">
                <a:latin typeface="Droid Sans"/>
                <a:ea typeface="Droid Sans"/>
                <a:cs typeface="Droid Sans"/>
                <a:sym typeface="Droid Sans"/>
              </a:rPr>
              <a:t> for deeper learning</a:t>
            </a:r>
          </a:p>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p:txBody>
      </p:sp>
      <p:pic>
        <p:nvPicPr>
          <p:cNvPr id="106" name="Shape 106"/>
          <p:cNvPicPr preferRelativeResize="0"/>
          <p:nvPr/>
        </p:nvPicPr>
        <p:blipFill>
          <a:blip r:embed="rId3">
            <a:alphaModFix/>
          </a:blip>
          <a:stretch>
            <a:fillRect/>
          </a:stretch>
        </p:blipFill>
        <p:spPr>
          <a:xfrm>
            <a:off x="6200875" y="1947335"/>
            <a:ext cx="2485924" cy="3314565"/>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The </a:t>
            </a:r>
            <a:r>
              <a:rPr lang="en">
                <a:solidFill>
                  <a:srgbClr val="4A86E8"/>
                </a:solidFill>
                <a:latin typeface="Droid Sans"/>
                <a:ea typeface="Droid Sans"/>
                <a:cs typeface="Droid Sans"/>
                <a:sym typeface="Droid Sans"/>
              </a:rPr>
              <a:t>Wikipedia Library</a:t>
            </a:r>
          </a:p>
        </p:txBody>
      </p:sp>
      <p:sp>
        <p:nvSpPr>
          <p:cNvPr id="112" name="Shape 112"/>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lnSpc>
                <a:spcPct val="150000"/>
              </a:lnSpc>
              <a:spcBef>
                <a:spcPts val="0"/>
              </a:spcBef>
              <a:buNone/>
            </a:pPr>
            <a:r>
              <a:rPr lang="en">
                <a:latin typeface="Droid Sans"/>
                <a:ea typeface="Droid Sans"/>
                <a:cs typeface="Droid Sans"/>
                <a:sym typeface="Droid Sans"/>
              </a:rPr>
              <a:t>Gain access to </a:t>
            </a:r>
            <a:r>
              <a:rPr lang="en" b="1">
                <a:latin typeface="Droid Sans"/>
                <a:ea typeface="Droid Sans"/>
                <a:cs typeface="Droid Sans"/>
                <a:sym typeface="Droid Sans"/>
              </a:rPr>
              <a:t>paywalled</a:t>
            </a:r>
            <a:r>
              <a:rPr lang="en">
                <a:latin typeface="Droid Sans"/>
                <a:ea typeface="Droid Sans"/>
                <a:cs typeface="Droid Sans"/>
                <a:sym typeface="Droid Sans"/>
              </a:rPr>
              <a:t> sources</a:t>
            </a:r>
          </a:p>
          <a:p>
            <a:pPr lvl="0" rtl="0">
              <a:lnSpc>
                <a:spcPct val="150000"/>
              </a:lnSpc>
              <a:spcBef>
                <a:spcPts val="0"/>
              </a:spcBef>
              <a:buNone/>
            </a:pPr>
            <a:r>
              <a:rPr lang="en">
                <a:latin typeface="Droid Sans"/>
                <a:ea typeface="Droid Sans"/>
                <a:cs typeface="Droid Sans"/>
                <a:sym typeface="Droid Sans"/>
              </a:rPr>
              <a:t>Facilitate </a:t>
            </a:r>
            <a:r>
              <a:rPr lang="en" b="1">
                <a:latin typeface="Droid Sans"/>
                <a:ea typeface="Droid Sans"/>
                <a:cs typeface="Droid Sans"/>
                <a:sym typeface="Droid Sans"/>
              </a:rPr>
              <a:t>research</a:t>
            </a:r>
            <a:r>
              <a:rPr lang="en">
                <a:latin typeface="Droid Sans"/>
                <a:ea typeface="Droid Sans"/>
                <a:cs typeface="Droid Sans"/>
                <a:sym typeface="Droid Sans"/>
              </a:rPr>
              <a:t> for editors</a:t>
            </a:r>
          </a:p>
          <a:p>
            <a:pPr lvl="0" rtl="0">
              <a:lnSpc>
                <a:spcPct val="150000"/>
              </a:lnSpc>
              <a:spcBef>
                <a:spcPts val="0"/>
              </a:spcBef>
              <a:buNone/>
            </a:pPr>
            <a:r>
              <a:rPr lang="en">
                <a:latin typeface="Droid Sans"/>
                <a:ea typeface="Droid Sans"/>
                <a:cs typeface="Droid Sans"/>
                <a:sym typeface="Droid Sans"/>
              </a:rPr>
              <a:t>Connect to </a:t>
            </a:r>
            <a:r>
              <a:rPr lang="en" b="1">
                <a:latin typeface="Droid Sans"/>
                <a:ea typeface="Droid Sans"/>
                <a:cs typeface="Droid Sans"/>
                <a:sym typeface="Droid Sans"/>
              </a:rPr>
              <a:t>libraries</a:t>
            </a:r>
          </a:p>
          <a:p>
            <a:pPr lvl="0" rtl="0">
              <a:lnSpc>
                <a:spcPct val="150000"/>
              </a:lnSpc>
              <a:spcBef>
                <a:spcPts val="0"/>
              </a:spcBef>
              <a:buNone/>
            </a:pPr>
            <a:r>
              <a:rPr lang="en">
                <a:latin typeface="Droid Sans"/>
                <a:ea typeface="Droid Sans"/>
                <a:cs typeface="Droid Sans"/>
                <a:sym typeface="Droid Sans"/>
              </a:rPr>
              <a:t>Lead to free and </a:t>
            </a:r>
            <a:r>
              <a:rPr lang="en" b="1">
                <a:latin typeface="Droid Sans"/>
                <a:ea typeface="Droid Sans"/>
                <a:cs typeface="Droid Sans"/>
                <a:sym typeface="Droid Sans"/>
              </a:rPr>
              <a:t>local</a:t>
            </a:r>
            <a:r>
              <a:rPr lang="en">
                <a:latin typeface="Droid Sans"/>
                <a:ea typeface="Droid Sans"/>
                <a:cs typeface="Droid Sans"/>
                <a:sym typeface="Droid Sans"/>
              </a:rPr>
              <a:t> sources</a:t>
            </a:r>
          </a:p>
          <a:p>
            <a:pPr lvl="0" rtl="0">
              <a:lnSpc>
                <a:spcPct val="150000"/>
              </a:lnSpc>
              <a:spcBef>
                <a:spcPts val="0"/>
              </a:spcBef>
              <a:buNone/>
            </a:pPr>
            <a:r>
              <a:rPr lang="en">
                <a:latin typeface="Droid Sans"/>
                <a:ea typeface="Droid Sans"/>
                <a:cs typeface="Droid Sans"/>
                <a:sym typeface="Droid Sans"/>
              </a:rPr>
              <a:t>Promote </a:t>
            </a:r>
            <a:r>
              <a:rPr lang="en" b="1">
                <a:latin typeface="Droid Sans"/>
                <a:ea typeface="Droid Sans"/>
                <a:cs typeface="Droid Sans"/>
                <a:sym typeface="Droid Sans"/>
              </a:rPr>
              <a:t>open</a:t>
            </a:r>
            <a:r>
              <a:rPr lang="en">
                <a:latin typeface="Droid Sans"/>
                <a:ea typeface="Droid Sans"/>
                <a:cs typeface="Droid Sans"/>
                <a:sym typeface="Droid Sans"/>
              </a:rPr>
              <a:t> access</a:t>
            </a:r>
          </a:p>
          <a:p>
            <a:pPr lvl="0" rtl="0">
              <a:spcBef>
                <a:spcPts val="0"/>
              </a:spcBef>
              <a:buNone/>
            </a:pPr>
            <a:endParaRPr b="1">
              <a:latin typeface="Droid Sans"/>
              <a:ea typeface="Droid Sans"/>
              <a:cs typeface="Droid Sans"/>
              <a:sym typeface="Droid Sans"/>
            </a:endParaRPr>
          </a:p>
        </p:txBody>
      </p:sp>
      <p:pic>
        <p:nvPicPr>
          <p:cNvPr id="113" name="Shape 113"/>
          <p:cNvPicPr preferRelativeResize="0"/>
          <p:nvPr/>
        </p:nvPicPr>
        <p:blipFill>
          <a:blip r:embed="rId3">
            <a:alphaModFix/>
          </a:blip>
          <a:stretch>
            <a:fillRect/>
          </a:stretch>
        </p:blipFill>
        <p:spPr>
          <a:xfrm>
            <a:off x="6935051" y="2524367"/>
            <a:ext cx="1495425" cy="30480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4A86E8"/>
                </a:solidFill>
                <a:latin typeface="Droid Sans"/>
                <a:ea typeface="Droid Sans"/>
                <a:cs typeface="Droid Sans"/>
                <a:sym typeface="Droid Sans"/>
              </a:rPr>
              <a:t>Access </a:t>
            </a:r>
            <a:r>
              <a:rPr lang="en">
                <a:solidFill>
                  <a:srgbClr val="FFFFFF"/>
                </a:solidFill>
              </a:rPr>
              <a:t>partnerships</a:t>
            </a:r>
          </a:p>
        </p:txBody>
      </p:sp>
      <p:sp>
        <p:nvSpPr>
          <p:cNvPr id="119" name="Shape 119"/>
          <p:cNvSpPr txBox="1">
            <a:spLocks noGrp="1"/>
          </p:cNvSpPr>
          <p:nvPr>
            <p:ph type="body" idx="1"/>
          </p:nvPr>
        </p:nvSpPr>
        <p:spPr>
          <a:xfrm>
            <a:off x="457200" y="1845734"/>
            <a:ext cx="8686800" cy="4620399"/>
          </a:xfrm>
          <a:prstGeom prst="rect">
            <a:avLst/>
          </a:prstGeom>
        </p:spPr>
        <p:txBody>
          <a:bodyPr lIns="91425" tIns="91425" rIns="91425" bIns="91425" anchor="t" anchorCtr="0">
            <a:noAutofit/>
          </a:bodyPr>
          <a:lstStyle/>
          <a:p>
            <a:pPr lvl="0" rtl="0">
              <a:lnSpc>
                <a:spcPct val="150000"/>
              </a:lnSpc>
              <a:spcBef>
                <a:spcPts val="0"/>
              </a:spcBef>
              <a:buNone/>
            </a:pPr>
            <a:r>
              <a:rPr lang="en">
                <a:latin typeface="Droid Sans"/>
                <a:ea typeface="Droid Sans"/>
                <a:cs typeface="Droid Sans"/>
                <a:sym typeface="Droid Sans"/>
              </a:rPr>
              <a:t>Incorporate closed access sources</a:t>
            </a:r>
          </a:p>
          <a:p>
            <a:pPr lvl="0" rtl="0">
              <a:lnSpc>
                <a:spcPct val="150000"/>
              </a:lnSpc>
              <a:spcBef>
                <a:spcPts val="0"/>
              </a:spcBef>
              <a:buNone/>
            </a:pPr>
            <a:r>
              <a:rPr lang="en">
                <a:latin typeface="Droid Sans"/>
                <a:ea typeface="Droid Sans"/>
                <a:cs typeface="Droid Sans"/>
                <a:sym typeface="Droid Sans"/>
              </a:rPr>
              <a:t>Donations for mutual benefit</a:t>
            </a:r>
          </a:p>
          <a:p>
            <a:pPr lvl="0" rtl="0">
              <a:lnSpc>
                <a:spcPct val="150000"/>
              </a:lnSpc>
              <a:spcBef>
                <a:spcPts val="0"/>
              </a:spcBef>
              <a:buNone/>
            </a:pPr>
            <a:r>
              <a:rPr lang="en">
                <a:latin typeface="Droid Sans"/>
                <a:ea typeface="Droid Sans"/>
                <a:cs typeface="Droid Sans"/>
                <a:sym typeface="Droid Sans"/>
              </a:rPr>
              <a:t>Top editors</a:t>
            </a:r>
          </a:p>
          <a:p>
            <a:pPr lvl="0" rtl="0">
              <a:lnSpc>
                <a:spcPct val="150000"/>
              </a:lnSpc>
              <a:spcBef>
                <a:spcPts val="0"/>
              </a:spcBef>
              <a:buNone/>
            </a:pPr>
            <a:r>
              <a:rPr lang="en">
                <a:latin typeface="Droid Sans"/>
                <a:ea typeface="Droid Sans"/>
                <a:cs typeface="Droid Sans"/>
                <a:sym typeface="Droid Sans"/>
              </a:rPr>
              <a:t>Volunteer distributed</a:t>
            </a:r>
          </a:p>
          <a:p>
            <a:pPr lvl="0" rtl="0">
              <a:lnSpc>
                <a:spcPct val="150000"/>
              </a:lnSpc>
              <a:spcBef>
                <a:spcPts val="0"/>
              </a:spcBef>
              <a:buNone/>
            </a:pPr>
            <a:r>
              <a:rPr lang="en">
                <a:latin typeface="Droid Sans"/>
                <a:ea typeface="Droid Sans"/>
                <a:cs typeface="Droid Sans"/>
                <a:sym typeface="Droid Sans"/>
              </a:rPr>
              <a:t>High impact metrics</a:t>
            </a:r>
          </a:p>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p:txBody>
      </p:sp>
      <p:pic>
        <p:nvPicPr>
          <p:cNvPr id="120" name="Shape 120"/>
          <p:cNvPicPr preferRelativeResize="0"/>
          <p:nvPr/>
        </p:nvPicPr>
        <p:blipFill>
          <a:blip r:embed="rId3">
            <a:alphaModFix/>
          </a:blip>
          <a:stretch>
            <a:fillRect/>
          </a:stretch>
        </p:blipFill>
        <p:spPr>
          <a:xfrm>
            <a:off x="6573326" y="3343134"/>
            <a:ext cx="1860375" cy="248050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lnSpc>
                <a:spcPct val="150000"/>
              </a:lnSpc>
              <a:spcBef>
                <a:spcPts val="0"/>
              </a:spcBef>
              <a:buNone/>
            </a:pPr>
            <a:r>
              <a:rPr lang="en" b="1"/>
              <a:t>2000 editors</a:t>
            </a:r>
          </a:p>
          <a:p>
            <a:pPr lvl="0" rtl="0">
              <a:lnSpc>
                <a:spcPct val="150000"/>
              </a:lnSpc>
              <a:spcBef>
                <a:spcPts val="0"/>
              </a:spcBef>
              <a:buNone/>
            </a:pPr>
            <a:r>
              <a:rPr lang="en" b="1"/>
              <a:t>3000 accounts</a:t>
            </a:r>
          </a:p>
          <a:p>
            <a:pPr lvl="0" rtl="0">
              <a:lnSpc>
                <a:spcPct val="150000"/>
              </a:lnSpc>
              <a:spcBef>
                <a:spcPts val="0"/>
              </a:spcBef>
              <a:buNone/>
            </a:pPr>
            <a:r>
              <a:rPr lang="en" b="1"/>
              <a:t>$1.2 million</a:t>
            </a:r>
          </a:p>
          <a:p>
            <a:pPr lvl="0" rtl="0">
              <a:lnSpc>
                <a:spcPct val="150000"/>
              </a:lnSpc>
              <a:spcBef>
                <a:spcPts val="0"/>
              </a:spcBef>
              <a:buNone/>
            </a:pPr>
            <a:r>
              <a:rPr lang="en" b="1"/>
              <a:t>14 partners</a:t>
            </a:r>
          </a:p>
          <a:p>
            <a:pPr lvl="0" rtl="0">
              <a:lnSpc>
                <a:spcPct val="150000"/>
              </a:lnSpc>
              <a:spcBef>
                <a:spcPts val="0"/>
              </a:spcBef>
              <a:buNone/>
            </a:pPr>
            <a:r>
              <a:rPr lang="en" b="1"/>
              <a:t>22% non-english</a:t>
            </a:r>
          </a:p>
        </p:txBody>
      </p:sp>
      <p:sp>
        <p:nvSpPr>
          <p:cNvPr id="126" name="Shape 126"/>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4A86E8"/>
                </a:solidFill>
              </a:rPr>
              <a:t>Impact</a:t>
            </a:r>
          </a:p>
        </p:txBody>
      </p:sp>
      <p:pic>
        <p:nvPicPr>
          <p:cNvPr id="127" name="Shape 127"/>
          <p:cNvPicPr preferRelativeResize="0"/>
          <p:nvPr/>
        </p:nvPicPr>
        <p:blipFill>
          <a:blip r:embed="rId3">
            <a:alphaModFix/>
          </a:blip>
          <a:stretch>
            <a:fillRect/>
          </a:stretch>
        </p:blipFill>
        <p:spPr>
          <a:xfrm>
            <a:off x="3796045" y="1981348"/>
            <a:ext cx="1457832" cy="774821"/>
          </a:xfrm>
          <a:prstGeom prst="rect">
            <a:avLst/>
          </a:prstGeom>
          <a:noFill/>
          <a:ln>
            <a:noFill/>
          </a:ln>
        </p:spPr>
      </p:pic>
      <p:pic>
        <p:nvPicPr>
          <p:cNvPr id="128" name="Shape 128"/>
          <p:cNvPicPr preferRelativeResize="0"/>
          <p:nvPr/>
        </p:nvPicPr>
        <p:blipFill>
          <a:blip r:embed="rId4">
            <a:alphaModFix/>
          </a:blip>
          <a:stretch>
            <a:fillRect/>
          </a:stretch>
        </p:blipFill>
        <p:spPr>
          <a:xfrm>
            <a:off x="6066552" y="5455189"/>
            <a:ext cx="1457832" cy="1327443"/>
          </a:xfrm>
          <a:prstGeom prst="rect">
            <a:avLst/>
          </a:prstGeom>
          <a:noFill/>
          <a:ln>
            <a:noFill/>
          </a:ln>
        </p:spPr>
      </p:pic>
      <p:pic>
        <p:nvPicPr>
          <p:cNvPr id="129" name="Shape 129"/>
          <p:cNvPicPr preferRelativeResize="0"/>
          <p:nvPr/>
        </p:nvPicPr>
        <p:blipFill>
          <a:blip r:embed="rId5">
            <a:alphaModFix/>
          </a:blip>
          <a:stretch>
            <a:fillRect/>
          </a:stretch>
        </p:blipFill>
        <p:spPr>
          <a:xfrm>
            <a:off x="4468892" y="4209244"/>
            <a:ext cx="1597661" cy="604833"/>
          </a:xfrm>
          <a:prstGeom prst="rect">
            <a:avLst/>
          </a:prstGeom>
          <a:noFill/>
          <a:ln>
            <a:noFill/>
          </a:ln>
        </p:spPr>
      </p:pic>
      <p:pic>
        <p:nvPicPr>
          <p:cNvPr id="130" name="Shape 130"/>
          <p:cNvPicPr preferRelativeResize="0"/>
          <p:nvPr/>
        </p:nvPicPr>
        <p:blipFill rotWithShape="1">
          <a:blip r:embed="rId6">
            <a:alphaModFix/>
          </a:blip>
          <a:srcRect l="28351"/>
          <a:stretch/>
        </p:blipFill>
        <p:spPr>
          <a:xfrm>
            <a:off x="5449369" y="3475284"/>
            <a:ext cx="2385710" cy="820664"/>
          </a:xfrm>
          <a:prstGeom prst="rect">
            <a:avLst/>
          </a:prstGeom>
          <a:noFill/>
          <a:ln>
            <a:noFill/>
          </a:ln>
        </p:spPr>
      </p:pic>
      <p:pic>
        <p:nvPicPr>
          <p:cNvPr id="131" name="Shape 131"/>
          <p:cNvPicPr preferRelativeResize="0"/>
          <p:nvPr/>
        </p:nvPicPr>
        <p:blipFill rotWithShape="1">
          <a:blip r:embed="rId7">
            <a:alphaModFix/>
          </a:blip>
          <a:srcRect t="33879" b="32240"/>
          <a:stretch/>
        </p:blipFill>
        <p:spPr>
          <a:xfrm>
            <a:off x="6265915" y="2400698"/>
            <a:ext cx="2140399" cy="662959"/>
          </a:xfrm>
          <a:prstGeom prst="rect">
            <a:avLst/>
          </a:prstGeom>
          <a:noFill/>
          <a:ln>
            <a:noFill/>
          </a:ln>
        </p:spPr>
      </p:pic>
      <p:pic>
        <p:nvPicPr>
          <p:cNvPr id="132" name="Shape 132"/>
          <p:cNvPicPr preferRelativeResize="0"/>
          <p:nvPr/>
        </p:nvPicPr>
        <p:blipFill rotWithShape="1">
          <a:blip r:embed="rId8">
            <a:alphaModFix/>
          </a:blip>
          <a:srcRect t="26624" b="20127"/>
          <a:stretch/>
        </p:blipFill>
        <p:spPr>
          <a:xfrm>
            <a:off x="4009721" y="2925737"/>
            <a:ext cx="1308973" cy="955695"/>
          </a:xfrm>
          <a:prstGeom prst="rect">
            <a:avLst/>
          </a:prstGeom>
          <a:noFill/>
          <a:ln>
            <a:noFill/>
          </a:ln>
        </p:spPr>
      </p:pic>
      <p:pic>
        <p:nvPicPr>
          <p:cNvPr id="133" name="Shape 133"/>
          <p:cNvPicPr preferRelativeResize="0"/>
          <p:nvPr/>
        </p:nvPicPr>
        <p:blipFill>
          <a:blip r:embed="rId9">
            <a:alphaModFix/>
          </a:blip>
          <a:stretch>
            <a:fillRect/>
          </a:stretch>
        </p:blipFill>
        <p:spPr>
          <a:xfrm>
            <a:off x="4157501" y="5586719"/>
            <a:ext cx="1633061" cy="1064380"/>
          </a:xfrm>
          <a:prstGeom prst="rect">
            <a:avLst/>
          </a:prstGeom>
          <a:noFill/>
          <a:ln>
            <a:noFill/>
          </a:ln>
        </p:spPr>
      </p:pic>
      <p:pic>
        <p:nvPicPr>
          <p:cNvPr id="134" name="Shape 134"/>
          <p:cNvPicPr preferRelativeResize="0"/>
          <p:nvPr/>
        </p:nvPicPr>
        <p:blipFill>
          <a:blip r:embed="rId10">
            <a:alphaModFix/>
          </a:blip>
          <a:stretch>
            <a:fillRect/>
          </a:stretch>
        </p:blipFill>
        <p:spPr>
          <a:xfrm>
            <a:off x="6133755" y="4334624"/>
            <a:ext cx="2272554" cy="662960"/>
          </a:xfrm>
          <a:prstGeom prst="rect">
            <a:avLst/>
          </a:prstGeom>
          <a:noFill/>
          <a:ln>
            <a:noFill/>
          </a:ln>
        </p:spPr>
      </p:pic>
      <p:pic>
        <p:nvPicPr>
          <p:cNvPr id="135" name="Shape 135"/>
          <p:cNvPicPr preferRelativeResize="0"/>
          <p:nvPr/>
        </p:nvPicPr>
        <p:blipFill>
          <a:blip r:embed="rId11">
            <a:alphaModFix/>
          </a:blip>
          <a:stretch>
            <a:fillRect/>
          </a:stretch>
        </p:blipFill>
        <p:spPr>
          <a:xfrm>
            <a:off x="7675972" y="5269938"/>
            <a:ext cx="890496" cy="1512693"/>
          </a:xfrm>
          <a:prstGeom prst="rect">
            <a:avLst/>
          </a:prstGeom>
          <a:noFill/>
          <a:ln>
            <a:noFill/>
          </a:ln>
        </p:spPr>
      </p:pic>
      <p:pic>
        <p:nvPicPr>
          <p:cNvPr id="136" name="Shape 136"/>
          <p:cNvPicPr preferRelativeResize="0"/>
          <p:nvPr/>
        </p:nvPicPr>
        <p:blipFill>
          <a:blip r:embed="rId12">
            <a:alphaModFix/>
          </a:blip>
          <a:stretch>
            <a:fillRect/>
          </a:stretch>
        </p:blipFill>
        <p:spPr>
          <a:xfrm>
            <a:off x="5351703" y="2027766"/>
            <a:ext cx="851726" cy="1408831"/>
          </a:xfrm>
          <a:prstGeom prst="rect">
            <a:avLst/>
          </a:prstGeom>
          <a:noFill/>
          <a:ln>
            <a:noFill/>
          </a:ln>
        </p:spPr>
      </p:pic>
      <p:pic>
        <p:nvPicPr>
          <p:cNvPr id="137" name="Shape 137"/>
          <p:cNvPicPr preferRelativeResize="0"/>
          <p:nvPr/>
        </p:nvPicPr>
        <p:blipFill>
          <a:blip r:embed="rId13">
            <a:alphaModFix/>
          </a:blip>
          <a:stretch>
            <a:fillRect/>
          </a:stretch>
        </p:blipFill>
        <p:spPr>
          <a:xfrm>
            <a:off x="7835073" y="3063668"/>
            <a:ext cx="851726" cy="1171945"/>
          </a:xfrm>
          <a:prstGeom prst="rect">
            <a:avLst/>
          </a:prstGeom>
          <a:noFill/>
          <a:ln>
            <a:noFill/>
          </a:ln>
        </p:spPr>
      </p:pic>
      <p:pic>
        <p:nvPicPr>
          <p:cNvPr id="138" name="Shape 138"/>
          <p:cNvPicPr preferRelativeResize="0"/>
          <p:nvPr/>
        </p:nvPicPr>
        <p:blipFill>
          <a:blip r:embed="rId14">
            <a:alphaModFix/>
          </a:blip>
          <a:stretch>
            <a:fillRect/>
          </a:stretch>
        </p:blipFill>
        <p:spPr>
          <a:xfrm>
            <a:off x="6469335" y="1871967"/>
            <a:ext cx="2036912" cy="397748"/>
          </a:xfrm>
          <a:prstGeom prst="rect">
            <a:avLst/>
          </a:prstGeom>
          <a:noFill/>
          <a:ln>
            <a:noFill/>
          </a:ln>
        </p:spPr>
      </p:pic>
      <p:pic>
        <p:nvPicPr>
          <p:cNvPr id="139" name="Shape 139"/>
          <p:cNvPicPr preferRelativeResize="0"/>
          <p:nvPr/>
        </p:nvPicPr>
        <p:blipFill>
          <a:blip r:embed="rId15">
            <a:alphaModFix/>
          </a:blip>
          <a:stretch>
            <a:fillRect/>
          </a:stretch>
        </p:blipFill>
        <p:spPr>
          <a:xfrm>
            <a:off x="3835998" y="4923759"/>
            <a:ext cx="1515707" cy="662959"/>
          </a:xfrm>
          <a:prstGeom prst="rect">
            <a:avLst/>
          </a:prstGeom>
          <a:noFill/>
          <a:ln>
            <a:noFill/>
          </a:ln>
        </p:spPr>
      </p:pic>
      <p:pic>
        <p:nvPicPr>
          <p:cNvPr id="140" name="Shape 140"/>
          <p:cNvPicPr preferRelativeResize="0"/>
          <p:nvPr/>
        </p:nvPicPr>
        <p:blipFill>
          <a:blip r:embed="rId16">
            <a:alphaModFix/>
          </a:blip>
          <a:stretch>
            <a:fillRect/>
          </a:stretch>
        </p:blipFill>
        <p:spPr>
          <a:xfrm>
            <a:off x="3707126" y="3798635"/>
            <a:ext cx="694563" cy="95569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218716"/>
            <a:ext cx="8810120" cy="4907448"/>
          </a:xfrm>
        </p:spPr>
        <p:txBody>
          <a:bodyPr/>
          <a:lstStyle/>
          <a:p>
            <a:r>
              <a:rPr lang="en-US" sz="2800" b="1" dirty="0" smtClean="0"/>
              <a:t>Jake Orlowitz</a:t>
            </a:r>
            <a:r>
              <a:rPr lang="en-US" sz="2800" dirty="0" smtClean="0"/>
              <a:t>, Wikipedia editor (</a:t>
            </a:r>
            <a:r>
              <a:rPr lang="en-US" sz="2800" dirty="0" err="1" smtClean="0"/>
              <a:t>Ocassi</a:t>
            </a:r>
            <a:r>
              <a:rPr lang="en-US" sz="2800" dirty="0" smtClean="0"/>
              <a:t>) and Director, Wikipedia Library</a:t>
            </a:r>
          </a:p>
          <a:p>
            <a:r>
              <a:rPr lang="en-US" sz="2800" b="1" spc="-50" dirty="0" err="1" smtClean="0"/>
              <a:t>Merrilee</a:t>
            </a:r>
            <a:r>
              <a:rPr lang="en-US" sz="2800" b="1" spc="-50" dirty="0" smtClean="0"/>
              <a:t> </a:t>
            </a:r>
            <a:r>
              <a:rPr lang="en-US" sz="2800" b="1" spc="-50" dirty="0" err="1" smtClean="0"/>
              <a:t>Proffitt</a:t>
            </a:r>
            <a:r>
              <a:rPr lang="en-US" sz="2800" spc="-50" dirty="0" smtClean="0"/>
              <a:t>, Senior Program Officer, Research, OCLC</a:t>
            </a:r>
          </a:p>
          <a:p>
            <a:r>
              <a:rPr lang="en-US" sz="2800" b="1" dirty="0" smtClean="0"/>
              <a:t>Lily Todorinova</a:t>
            </a:r>
            <a:r>
              <a:rPr lang="en-US" sz="2800" dirty="0" smtClean="0"/>
              <a:t>, Undergraduate Experience Librarian, Rutgers University</a:t>
            </a:r>
          </a:p>
          <a:p>
            <a:r>
              <a:rPr lang="en-US" sz="2800" b="1" dirty="0" smtClean="0"/>
              <a:t>Yu-Hung Lin</a:t>
            </a:r>
            <a:r>
              <a:rPr lang="en-US" sz="2800" dirty="0" smtClean="0"/>
              <a:t>, Metadata Librarian, Rutgers University</a:t>
            </a:r>
          </a:p>
          <a:p>
            <a:r>
              <a:rPr lang="en-US" sz="2800" b="1" dirty="0" smtClean="0"/>
              <a:t>Kenning Arlitsch</a:t>
            </a:r>
            <a:r>
              <a:rPr lang="en-US" sz="2800" dirty="0" smtClean="0"/>
              <a:t>, Dean of the Library, Montana State University</a:t>
            </a:r>
          </a:p>
          <a:p>
            <a:r>
              <a:rPr lang="en-US" sz="2800" b="1" dirty="0" smtClean="0"/>
              <a:t>Cindy Aden</a:t>
            </a:r>
            <a:r>
              <a:rPr lang="en-US" sz="2800" dirty="0" smtClean="0"/>
              <a:t>, Director of Partner Program , Business Development, OCLC</a:t>
            </a:r>
          </a:p>
          <a:p>
            <a:endParaRPr lang="en-US" sz="2800" dirty="0" smtClean="0"/>
          </a:p>
          <a:p>
            <a:endParaRPr lang="en-US" dirty="0"/>
          </a:p>
        </p:txBody>
      </p:sp>
      <p:sp>
        <p:nvSpPr>
          <p:cNvPr id="3" name="Title 2"/>
          <p:cNvSpPr>
            <a:spLocks noGrp="1"/>
          </p:cNvSpPr>
          <p:nvPr>
            <p:ph type="title"/>
          </p:nvPr>
        </p:nvSpPr>
        <p:spPr/>
        <p:txBody>
          <a:bodyPr/>
          <a:lstStyle/>
          <a:p>
            <a:r>
              <a:rPr lang="en-US" dirty="0" smtClean="0"/>
              <a:t>Panelists</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rPr>
              <a:t>Thinking</a:t>
            </a:r>
            <a:r>
              <a:rPr lang="en">
                <a:solidFill>
                  <a:srgbClr val="4A86E8"/>
                </a:solidFill>
              </a:rPr>
              <a:t> big</a:t>
            </a:r>
          </a:p>
        </p:txBody>
      </p:sp>
      <p:sp>
        <p:nvSpPr>
          <p:cNvPr id="146" name="Shape 146"/>
          <p:cNvSpPr txBox="1">
            <a:spLocks noGrp="1"/>
          </p:cNvSpPr>
          <p:nvPr>
            <p:ph type="body" idx="1"/>
          </p:nvPr>
        </p:nvSpPr>
        <p:spPr>
          <a:xfrm>
            <a:off x="457200" y="1947333"/>
            <a:ext cx="8229600" cy="4620399"/>
          </a:xfrm>
          <a:prstGeom prst="rect">
            <a:avLst/>
          </a:prstGeom>
        </p:spPr>
        <p:txBody>
          <a:bodyPr lIns="91425" tIns="91425" rIns="91425" bIns="91425" anchor="ctr" anchorCtr="0">
            <a:noAutofit/>
          </a:bodyPr>
          <a:lstStyle/>
          <a:p>
            <a:pPr lvl="0" algn="ctr" rtl="0">
              <a:spcBef>
                <a:spcPts val="0"/>
              </a:spcBef>
              <a:buNone/>
            </a:pPr>
            <a:r>
              <a:rPr lang="en" i="1">
                <a:latin typeface="Droid Sans"/>
                <a:ea typeface="Droid Sans"/>
                <a:cs typeface="Droid Sans"/>
                <a:sym typeface="Droid Sans"/>
              </a:rPr>
              <a:t>What if </a:t>
            </a:r>
            <a:r>
              <a:rPr lang="en" b="1" i="1">
                <a:latin typeface="Droid Sans"/>
                <a:ea typeface="Droid Sans"/>
                <a:cs typeface="Droid Sans"/>
                <a:sym typeface="Droid Sans"/>
              </a:rPr>
              <a:t>every publisher</a:t>
            </a:r>
            <a:r>
              <a:rPr lang="en" i="1">
                <a:latin typeface="Droid Sans"/>
                <a:ea typeface="Droid Sans"/>
                <a:cs typeface="Droid Sans"/>
                <a:sym typeface="Droid Sans"/>
              </a:rPr>
              <a:t> donated </a:t>
            </a:r>
          </a:p>
          <a:p>
            <a:pPr lvl="0" algn="ctr" rtl="0">
              <a:spcBef>
                <a:spcPts val="0"/>
              </a:spcBef>
              <a:buNone/>
            </a:pPr>
            <a:r>
              <a:rPr lang="en" b="1" i="1">
                <a:latin typeface="Droid Sans"/>
                <a:ea typeface="Droid Sans"/>
                <a:cs typeface="Droid Sans"/>
                <a:sym typeface="Droid Sans"/>
              </a:rPr>
              <a:t>free access</a:t>
            </a:r>
            <a:r>
              <a:rPr lang="en" i="1">
                <a:latin typeface="Droid Sans"/>
                <a:ea typeface="Droid Sans"/>
                <a:cs typeface="Droid Sans"/>
                <a:sym typeface="Droid Sans"/>
              </a:rPr>
              <a:t> to the 1000 most active </a:t>
            </a:r>
          </a:p>
          <a:p>
            <a:pPr lvl="0" algn="ctr" rtl="0">
              <a:spcBef>
                <a:spcPts val="0"/>
              </a:spcBef>
              <a:buNone/>
            </a:pPr>
            <a:r>
              <a:rPr lang="en" i="1">
                <a:latin typeface="Droid Sans"/>
                <a:ea typeface="Droid Sans"/>
                <a:cs typeface="Droid Sans"/>
                <a:sym typeface="Droid Sans"/>
              </a:rPr>
              <a:t>Wikipedians in that subject area?</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Wikipedia</a:t>
            </a:r>
            <a:r>
              <a:rPr lang="en">
                <a:solidFill>
                  <a:srgbClr val="4A86E8"/>
                </a:solidFill>
                <a:latin typeface="Droid Sans"/>
                <a:ea typeface="Droid Sans"/>
                <a:cs typeface="Droid Sans"/>
                <a:sym typeface="Droid Sans"/>
              </a:rPr>
              <a:t> Visiting Scholars</a:t>
            </a:r>
          </a:p>
        </p:txBody>
      </p:sp>
      <p:sp>
        <p:nvSpPr>
          <p:cNvPr id="152" name="Shape 152"/>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algn="l" rtl="0">
              <a:lnSpc>
                <a:spcPct val="150000"/>
              </a:lnSpc>
              <a:spcBef>
                <a:spcPts val="0"/>
              </a:spcBef>
              <a:buNone/>
            </a:pPr>
            <a:r>
              <a:rPr lang="en">
                <a:latin typeface="Droid Sans"/>
                <a:ea typeface="Droid Sans"/>
                <a:cs typeface="Droid Sans"/>
                <a:sym typeface="Droid Sans"/>
              </a:rPr>
              <a:t>Academic tradition</a:t>
            </a:r>
          </a:p>
          <a:p>
            <a:pPr lvl="0" algn="l" rtl="0">
              <a:lnSpc>
                <a:spcPct val="150000"/>
              </a:lnSpc>
              <a:spcBef>
                <a:spcPts val="0"/>
              </a:spcBef>
              <a:buNone/>
            </a:pPr>
            <a:r>
              <a:rPr lang="en">
                <a:latin typeface="Droid Sans"/>
                <a:ea typeface="Droid Sans"/>
                <a:cs typeface="Droid Sans"/>
                <a:sym typeface="Droid Sans"/>
              </a:rPr>
              <a:t>Research affiliates</a:t>
            </a:r>
          </a:p>
          <a:p>
            <a:pPr lvl="0" algn="l" rtl="0">
              <a:lnSpc>
                <a:spcPct val="150000"/>
              </a:lnSpc>
              <a:spcBef>
                <a:spcPts val="0"/>
              </a:spcBef>
              <a:buNone/>
            </a:pPr>
            <a:r>
              <a:rPr lang="en">
                <a:latin typeface="Droid Sans"/>
                <a:ea typeface="Droid Sans"/>
                <a:cs typeface="Droid Sans"/>
                <a:sym typeface="Droid Sans"/>
              </a:rPr>
              <a:t>Unpaid, remote</a:t>
            </a:r>
          </a:p>
          <a:p>
            <a:pPr lvl="0" algn="l" rtl="0">
              <a:lnSpc>
                <a:spcPct val="150000"/>
              </a:lnSpc>
              <a:spcBef>
                <a:spcPts val="0"/>
              </a:spcBef>
              <a:buNone/>
            </a:pPr>
            <a:r>
              <a:rPr lang="en">
                <a:latin typeface="Droid Sans"/>
                <a:ea typeface="Droid Sans"/>
                <a:cs typeface="Droid Sans"/>
                <a:sym typeface="Droid Sans"/>
              </a:rPr>
              <a:t>Full access to collections</a:t>
            </a:r>
          </a:p>
          <a:p>
            <a:pPr lvl="0" algn="l" rtl="0">
              <a:lnSpc>
                <a:spcPct val="150000"/>
              </a:lnSpc>
              <a:spcBef>
                <a:spcPts val="0"/>
              </a:spcBef>
              <a:buNone/>
            </a:pPr>
            <a:r>
              <a:rPr lang="en">
                <a:latin typeface="Droid Sans"/>
                <a:ea typeface="Droid Sans"/>
                <a:cs typeface="Droid Sans"/>
                <a:sym typeface="Droid Sans"/>
              </a:rPr>
              <a:t>Liason to Wikipedia’s community</a:t>
            </a:r>
          </a:p>
        </p:txBody>
      </p:sp>
      <p:pic>
        <p:nvPicPr>
          <p:cNvPr id="153" name="Shape 153"/>
          <p:cNvPicPr preferRelativeResize="0"/>
          <p:nvPr/>
        </p:nvPicPr>
        <p:blipFill>
          <a:blip r:embed="rId3">
            <a:alphaModFix/>
          </a:blip>
          <a:stretch>
            <a:fillRect/>
          </a:stretch>
        </p:blipFill>
        <p:spPr>
          <a:xfrm>
            <a:off x="6209551" y="2188461"/>
            <a:ext cx="1900725" cy="3462024"/>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lnSpc>
                <a:spcPct val="150000"/>
              </a:lnSpc>
              <a:spcBef>
                <a:spcPts val="0"/>
              </a:spcBef>
              <a:buNone/>
            </a:pPr>
            <a:r>
              <a:rPr lang="en" b="1"/>
              <a:t>Successful pilot</a:t>
            </a:r>
          </a:p>
          <a:p>
            <a:pPr lvl="0" rtl="0">
              <a:lnSpc>
                <a:spcPct val="150000"/>
              </a:lnSpc>
              <a:spcBef>
                <a:spcPts val="0"/>
              </a:spcBef>
              <a:buNone/>
            </a:pPr>
            <a:r>
              <a:rPr lang="en" b="1"/>
              <a:t>25 articles each</a:t>
            </a:r>
          </a:p>
          <a:p>
            <a:pPr lvl="0" rtl="0">
              <a:lnSpc>
                <a:spcPct val="150000"/>
              </a:lnSpc>
              <a:spcBef>
                <a:spcPts val="0"/>
              </a:spcBef>
              <a:buNone/>
            </a:pPr>
            <a:r>
              <a:rPr lang="en" b="1"/>
              <a:t>4 schools </a:t>
            </a:r>
          </a:p>
          <a:p>
            <a:pPr lvl="0" rtl="0">
              <a:lnSpc>
                <a:spcPct val="150000"/>
              </a:lnSpc>
              <a:spcBef>
                <a:spcPts val="0"/>
              </a:spcBef>
              <a:buNone/>
            </a:pPr>
            <a:r>
              <a:rPr lang="en" b="1"/>
              <a:t>5 scholars</a:t>
            </a:r>
          </a:p>
          <a:p>
            <a:pPr lvl="0" rtl="0">
              <a:lnSpc>
                <a:spcPct val="150000"/>
              </a:lnSpc>
              <a:spcBef>
                <a:spcPts val="0"/>
              </a:spcBef>
              <a:buNone/>
            </a:pPr>
            <a:r>
              <a:rPr lang="en" b="1"/>
              <a:t>Exposing collections</a:t>
            </a:r>
          </a:p>
          <a:p>
            <a:pPr lvl="0" rtl="0">
              <a:lnSpc>
                <a:spcPct val="150000"/>
              </a:lnSpc>
              <a:spcBef>
                <a:spcPts val="0"/>
              </a:spcBef>
              <a:buNone/>
            </a:pPr>
            <a:endParaRPr b="1"/>
          </a:p>
          <a:p>
            <a:pPr lvl="0" rtl="0">
              <a:lnSpc>
                <a:spcPct val="150000"/>
              </a:lnSpc>
              <a:spcBef>
                <a:spcPts val="0"/>
              </a:spcBef>
              <a:buNone/>
            </a:pPr>
            <a:endParaRPr b="1"/>
          </a:p>
        </p:txBody>
      </p:sp>
      <p:sp>
        <p:nvSpPr>
          <p:cNvPr id="159" name="Shape 159"/>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4A86E8"/>
                </a:solidFill>
              </a:rPr>
              <a:t>Impact</a:t>
            </a:r>
          </a:p>
        </p:txBody>
      </p:sp>
      <p:pic>
        <p:nvPicPr>
          <p:cNvPr id="160" name="Shape 160"/>
          <p:cNvPicPr preferRelativeResize="0"/>
          <p:nvPr/>
        </p:nvPicPr>
        <p:blipFill>
          <a:blip r:embed="rId3">
            <a:alphaModFix/>
          </a:blip>
          <a:stretch>
            <a:fillRect/>
          </a:stretch>
        </p:blipFill>
        <p:spPr>
          <a:xfrm>
            <a:off x="6454875" y="3432167"/>
            <a:ext cx="2141500" cy="1832527"/>
          </a:xfrm>
          <a:prstGeom prst="rect">
            <a:avLst/>
          </a:prstGeom>
          <a:noFill/>
          <a:ln>
            <a:noFill/>
          </a:ln>
        </p:spPr>
      </p:pic>
      <p:pic>
        <p:nvPicPr>
          <p:cNvPr id="161" name="Shape 161"/>
          <p:cNvPicPr preferRelativeResize="0"/>
          <p:nvPr/>
        </p:nvPicPr>
        <p:blipFill>
          <a:blip r:embed="rId4">
            <a:alphaModFix/>
          </a:blip>
          <a:stretch>
            <a:fillRect/>
          </a:stretch>
        </p:blipFill>
        <p:spPr>
          <a:xfrm>
            <a:off x="4029801" y="2946434"/>
            <a:ext cx="2141499" cy="2027700"/>
          </a:xfrm>
          <a:prstGeom prst="rect">
            <a:avLst/>
          </a:prstGeom>
          <a:noFill/>
          <a:ln>
            <a:noFill/>
          </a:ln>
        </p:spPr>
      </p:pic>
      <p:pic>
        <p:nvPicPr>
          <p:cNvPr id="162" name="Shape 162"/>
          <p:cNvPicPr preferRelativeResize="0"/>
          <p:nvPr/>
        </p:nvPicPr>
        <p:blipFill>
          <a:blip r:embed="rId5">
            <a:alphaModFix/>
          </a:blip>
          <a:stretch>
            <a:fillRect/>
          </a:stretch>
        </p:blipFill>
        <p:spPr>
          <a:xfrm>
            <a:off x="5688575" y="2239901"/>
            <a:ext cx="2438400" cy="1282700"/>
          </a:xfrm>
          <a:prstGeom prst="rect">
            <a:avLst/>
          </a:prstGeom>
          <a:noFill/>
          <a:ln>
            <a:noFill/>
          </a:ln>
        </p:spPr>
      </p:pic>
      <p:pic>
        <p:nvPicPr>
          <p:cNvPr id="163" name="Shape 163"/>
          <p:cNvPicPr preferRelativeResize="0"/>
          <p:nvPr/>
        </p:nvPicPr>
        <p:blipFill>
          <a:blip r:embed="rId6">
            <a:alphaModFix/>
          </a:blip>
          <a:stretch>
            <a:fillRect/>
          </a:stretch>
        </p:blipFill>
        <p:spPr>
          <a:xfrm>
            <a:off x="4861026" y="5555200"/>
            <a:ext cx="3548549" cy="1012533"/>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rPr>
              <a:t>Thinking</a:t>
            </a:r>
            <a:r>
              <a:rPr lang="en">
                <a:solidFill>
                  <a:srgbClr val="4A86E8"/>
                </a:solidFill>
              </a:rPr>
              <a:t> big</a:t>
            </a:r>
          </a:p>
        </p:txBody>
      </p:sp>
      <p:sp>
        <p:nvSpPr>
          <p:cNvPr id="169" name="Shape 169"/>
          <p:cNvSpPr txBox="1">
            <a:spLocks noGrp="1"/>
          </p:cNvSpPr>
          <p:nvPr>
            <p:ph type="body" idx="1"/>
          </p:nvPr>
        </p:nvSpPr>
        <p:spPr>
          <a:xfrm>
            <a:off x="457200" y="1947333"/>
            <a:ext cx="8229600" cy="4620399"/>
          </a:xfrm>
          <a:prstGeom prst="rect">
            <a:avLst/>
          </a:prstGeom>
        </p:spPr>
        <p:txBody>
          <a:bodyPr lIns="91425" tIns="91425" rIns="91425" bIns="91425" anchor="ctr" anchorCtr="0">
            <a:noAutofit/>
          </a:bodyPr>
          <a:lstStyle/>
          <a:p>
            <a:pPr lvl="0" algn="ctr" rtl="0">
              <a:spcBef>
                <a:spcPts val="0"/>
              </a:spcBef>
              <a:buNone/>
            </a:pPr>
            <a:r>
              <a:rPr lang="en" i="1">
                <a:latin typeface="Droid Sans"/>
                <a:ea typeface="Droid Sans"/>
                <a:cs typeface="Droid Sans"/>
                <a:sym typeface="Droid Sans"/>
              </a:rPr>
              <a:t>What if every library or research institution had </a:t>
            </a:r>
            <a:r>
              <a:rPr lang="en" b="1" i="1">
                <a:latin typeface="Droid Sans"/>
                <a:ea typeface="Droid Sans"/>
                <a:cs typeface="Droid Sans"/>
                <a:sym typeface="Droid Sans"/>
              </a:rPr>
              <a:t>one Wikipedia on staff</a:t>
            </a:r>
            <a:r>
              <a:rPr lang="en" i="1">
                <a:latin typeface="Droid Sans"/>
                <a:ea typeface="Droid Sans"/>
                <a:cs typeface="Droid Sans"/>
                <a:sym typeface="Droid Sans"/>
              </a:rPr>
              <a:t> to access their </a:t>
            </a:r>
          </a:p>
          <a:p>
            <a:pPr lvl="0" algn="ctr" rtl="0">
              <a:spcBef>
                <a:spcPts val="0"/>
              </a:spcBef>
              <a:buNone/>
            </a:pPr>
            <a:r>
              <a:rPr lang="en" i="1">
                <a:latin typeface="Droid Sans"/>
                <a:ea typeface="Droid Sans"/>
                <a:cs typeface="Droid Sans"/>
                <a:sym typeface="Droid Sans"/>
              </a:rPr>
              <a:t>collections and build the encyclopedia?</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4A86E8"/>
                </a:solidFill>
              </a:rPr>
              <a:t>Full text</a:t>
            </a:r>
            <a:r>
              <a:rPr lang="en">
                <a:solidFill>
                  <a:srgbClr val="FFFFFF"/>
                </a:solidFill>
                <a:latin typeface="Droid Sans"/>
                <a:ea typeface="Droid Sans"/>
                <a:cs typeface="Droid Sans"/>
                <a:sym typeface="Droid Sans"/>
              </a:rPr>
              <a:t> reference tool</a:t>
            </a:r>
          </a:p>
        </p:txBody>
      </p:sp>
      <p:sp>
        <p:nvSpPr>
          <p:cNvPr id="175" name="Shape 175"/>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algn="l" rtl="0">
              <a:spcBef>
                <a:spcPts val="0"/>
              </a:spcBef>
              <a:buNone/>
            </a:pPr>
            <a:r>
              <a:rPr lang="en">
                <a:latin typeface="Droid Sans"/>
                <a:ea typeface="Droid Sans"/>
                <a:cs typeface="Droid Sans"/>
                <a:sym typeface="Droid Sans"/>
              </a:rPr>
              <a:t>OCLC Pilot</a:t>
            </a:r>
          </a:p>
          <a:p>
            <a:pPr lvl="0" algn="l" rtl="0">
              <a:spcBef>
                <a:spcPts val="0"/>
              </a:spcBef>
              <a:buNone/>
            </a:pPr>
            <a:endParaRPr sz="1000">
              <a:latin typeface="Droid Sans"/>
              <a:ea typeface="Droid Sans"/>
              <a:cs typeface="Droid Sans"/>
              <a:sym typeface="Droid Sans"/>
            </a:endParaRPr>
          </a:p>
          <a:p>
            <a:pPr lvl="0" algn="l" rtl="0">
              <a:spcBef>
                <a:spcPts val="0"/>
              </a:spcBef>
              <a:buNone/>
            </a:pPr>
            <a:r>
              <a:rPr lang="en">
                <a:latin typeface="Droid Sans"/>
                <a:ea typeface="Droid Sans"/>
                <a:cs typeface="Droid Sans"/>
                <a:sym typeface="Droid Sans"/>
              </a:rPr>
              <a:t>IP affiliation</a:t>
            </a:r>
          </a:p>
          <a:p>
            <a:pPr lvl="0" algn="l" rtl="0">
              <a:spcBef>
                <a:spcPts val="0"/>
              </a:spcBef>
              <a:buNone/>
            </a:pPr>
            <a:endParaRPr sz="1000">
              <a:latin typeface="Droid Sans"/>
              <a:ea typeface="Droid Sans"/>
              <a:cs typeface="Droid Sans"/>
              <a:sym typeface="Droid Sans"/>
            </a:endParaRPr>
          </a:p>
          <a:p>
            <a:pPr lvl="0" algn="l" rtl="0">
              <a:spcBef>
                <a:spcPts val="0"/>
              </a:spcBef>
              <a:buNone/>
            </a:pPr>
            <a:r>
              <a:rPr lang="en">
                <a:latin typeface="Droid Sans"/>
                <a:ea typeface="Droid Sans"/>
                <a:cs typeface="Droid Sans"/>
                <a:sym typeface="Droid Sans"/>
              </a:rPr>
              <a:t>Proxy Resolver</a:t>
            </a:r>
          </a:p>
          <a:p>
            <a:pPr lvl="0" algn="l" rtl="0">
              <a:spcBef>
                <a:spcPts val="0"/>
              </a:spcBef>
              <a:buNone/>
            </a:pPr>
            <a:endParaRPr sz="1000">
              <a:latin typeface="Droid Sans"/>
              <a:ea typeface="Droid Sans"/>
              <a:cs typeface="Droid Sans"/>
              <a:sym typeface="Droid Sans"/>
            </a:endParaRPr>
          </a:p>
          <a:p>
            <a:pPr lvl="0" algn="l" rtl="0">
              <a:spcBef>
                <a:spcPts val="0"/>
              </a:spcBef>
              <a:buNone/>
            </a:pPr>
            <a:r>
              <a:rPr lang="en">
                <a:latin typeface="Droid Sans"/>
                <a:ea typeface="Droid Sans"/>
                <a:cs typeface="Droid Sans"/>
                <a:sym typeface="Droid Sans"/>
              </a:rPr>
              <a:t>Open URL </a:t>
            </a:r>
          </a:p>
          <a:p>
            <a:pPr lvl="0" algn="l" rtl="0">
              <a:spcBef>
                <a:spcPts val="0"/>
              </a:spcBef>
              <a:buNone/>
            </a:pPr>
            <a:endParaRPr sz="1000">
              <a:latin typeface="Droid Sans"/>
              <a:ea typeface="Droid Sans"/>
              <a:cs typeface="Droid Sans"/>
              <a:sym typeface="Droid Sans"/>
            </a:endParaRPr>
          </a:p>
          <a:p>
            <a:pPr lvl="0" algn="l" rtl="0">
              <a:spcBef>
                <a:spcPts val="0"/>
              </a:spcBef>
              <a:buNone/>
            </a:pPr>
            <a:r>
              <a:rPr lang="en">
                <a:latin typeface="Droid Sans"/>
                <a:ea typeface="Droid Sans"/>
                <a:cs typeface="Droid Sans"/>
                <a:sym typeface="Droid Sans"/>
              </a:rPr>
              <a:t>University initiative</a:t>
            </a:r>
          </a:p>
        </p:txBody>
      </p:sp>
      <p:pic>
        <p:nvPicPr>
          <p:cNvPr id="176" name="Shape 176"/>
          <p:cNvPicPr preferRelativeResize="0"/>
          <p:nvPr/>
        </p:nvPicPr>
        <p:blipFill>
          <a:blip r:embed="rId3">
            <a:alphaModFix/>
          </a:blip>
          <a:stretch>
            <a:fillRect/>
          </a:stretch>
        </p:blipFill>
        <p:spPr>
          <a:xfrm>
            <a:off x="4664375" y="2360300"/>
            <a:ext cx="3245418" cy="2895624"/>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4A86E8"/>
                </a:solidFill>
              </a:rPr>
              <a:t>Impact</a:t>
            </a:r>
          </a:p>
        </p:txBody>
      </p:sp>
      <p:sp>
        <p:nvSpPr>
          <p:cNvPr id="182" name="Shape 182"/>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lnSpc>
                <a:spcPct val="150000"/>
              </a:lnSpc>
              <a:spcBef>
                <a:spcPts val="0"/>
              </a:spcBef>
              <a:buNone/>
            </a:pPr>
            <a:r>
              <a:rPr lang="en" b="1"/>
              <a:t>Alpha version</a:t>
            </a:r>
          </a:p>
          <a:p>
            <a:pPr lvl="0" rtl="0">
              <a:lnSpc>
                <a:spcPct val="150000"/>
              </a:lnSpc>
              <a:spcBef>
                <a:spcPts val="0"/>
              </a:spcBef>
              <a:buNone/>
            </a:pPr>
            <a:r>
              <a:rPr lang="en" b="1"/>
              <a:t>Tool labs</a:t>
            </a:r>
          </a:p>
          <a:p>
            <a:pPr lvl="0" rtl="0">
              <a:lnSpc>
                <a:spcPct val="150000"/>
              </a:lnSpc>
              <a:spcBef>
                <a:spcPts val="0"/>
              </a:spcBef>
              <a:buNone/>
            </a:pPr>
            <a:r>
              <a:rPr lang="en" b="1"/>
              <a:t>Wikimedia Labs</a:t>
            </a:r>
          </a:p>
          <a:p>
            <a:pPr lvl="0" rtl="0">
              <a:lnSpc>
                <a:spcPct val="150000"/>
              </a:lnSpc>
              <a:spcBef>
                <a:spcPts val="0"/>
              </a:spcBef>
              <a:buNone/>
            </a:pPr>
            <a:r>
              <a:rPr lang="en" b="1"/>
              <a:t>Local links</a:t>
            </a:r>
          </a:p>
        </p:txBody>
      </p:sp>
      <p:pic>
        <p:nvPicPr>
          <p:cNvPr id="183" name="Shape 183"/>
          <p:cNvPicPr preferRelativeResize="0"/>
          <p:nvPr/>
        </p:nvPicPr>
        <p:blipFill>
          <a:blip r:embed="rId3">
            <a:alphaModFix/>
          </a:blip>
          <a:stretch>
            <a:fillRect/>
          </a:stretch>
        </p:blipFill>
        <p:spPr>
          <a:xfrm>
            <a:off x="4768576" y="2052567"/>
            <a:ext cx="3618225" cy="4413733"/>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Thinking </a:t>
            </a:r>
            <a:r>
              <a:rPr lang="en">
                <a:solidFill>
                  <a:srgbClr val="4A86E8"/>
                </a:solidFill>
                <a:latin typeface="Droid Sans"/>
                <a:ea typeface="Droid Sans"/>
                <a:cs typeface="Droid Sans"/>
                <a:sym typeface="Droid Sans"/>
              </a:rPr>
              <a:t>big</a:t>
            </a:r>
          </a:p>
        </p:txBody>
      </p:sp>
      <p:sp>
        <p:nvSpPr>
          <p:cNvPr id="189" name="Shape 189"/>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a:p>
            <a:pPr lvl="0" algn="ctr" rtl="0">
              <a:spcBef>
                <a:spcPts val="0"/>
              </a:spcBef>
              <a:buNone/>
            </a:pPr>
            <a:r>
              <a:rPr lang="en" i="1">
                <a:latin typeface="Droid Sans"/>
                <a:ea typeface="Droid Sans"/>
                <a:cs typeface="Droid Sans"/>
                <a:sym typeface="Droid Sans"/>
              </a:rPr>
              <a:t>What if every reference in a Wikipedia article </a:t>
            </a:r>
          </a:p>
          <a:p>
            <a:pPr lvl="0" algn="ctr" rtl="0">
              <a:spcBef>
                <a:spcPts val="0"/>
              </a:spcBef>
              <a:buNone/>
            </a:pPr>
            <a:r>
              <a:rPr lang="en" i="1">
                <a:latin typeface="Droid Sans"/>
                <a:ea typeface="Droid Sans"/>
                <a:cs typeface="Droid Sans"/>
                <a:sym typeface="Droid Sans"/>
              </a:rPr>
              <a:t>had the </a:t>
            </a:r>
            <a:r>
              <a:rPr lang="en" b="1" i="1">
                <a:latin typeface="Droid Sans"/>
                <a:ea typeface="Droid Sans"/>
                <a:cs typeface="Droid Sans"/>
                <a:sym typeface="Droid Sans"/>
              </a:rPr>
              <a:t>link to the full text</a:t>
            </a:r>
            <a:r>
              <a:rPr lang="en" i="1">
                <a:latin typeface="Droid Sans"/>
                <a:ea typeface="Droid Sans"/>
                <a:cs typeface="Droid Sans"/>
                <a:sym typeface="Droid Sans"/>
              </a:rPr>
              <a:t> source next to it?</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rPr>
              <a:t>Building</a:t>
            </a:r>
            <a:r>
              <a:rPr lang="en">
                <a:solidFill>
                  <a:srgbClr val="4A86E8"/>
                </a:solidFill>
              </a:rPr>
              <a:t> tech</a:t>
            </a:r>
          </a:p>
        </p:txBody>
      </p:sp>
      <p:sp>
        <p:nvSpPr>
          <p:cNvPr id="195" name="Shape 195"/>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lnSpc>
                <a:spcPct val="150000"/>
              </a:lnSpc>
              <a:spcBef>
                <a:spcPts val="0"/>
              </a:spcBef>
              <a:buClr>
                <a:schemeClr val="dk1"/>
              </a:buClr>
              <a:buSzPct val="36666"/>
              <a:buFont typeface="Arial"/>
              <a:buNone/>
            </a:pPr>
            <a:r>
              <a:rPr lang="en">
                <a:latin typeface="Droid Sans"/>
                <a:ea typeface="Droid Sans"/>
                <a:cs typeface="Droid Sans"/>
                <a:sym typeface="Droid Sans"/>
              </a:rPr>
              <a:t>Expose collections</a:t>
            </a:r>
          </a:p>
          <a:p>
            <a:pPr lvl="0" rtl="0">
              <a:lnSpc>
                <a:spcPct val="150000"/>
              </a:lnSpc>
              <a:spcBef>
                <a:spcPts val="0"/>
              </a:spcBef>
              <a:buClr>
                <a:schemeClr val="dk1"/>
              </a:buClr>
              <a:buSzPct val="36666"/>
              <a:buFont typeface="Arial"/>
              <a:buNone/>
            </a:pPr>
            <a:r>
              <a:rPr lang="en">
                <a:latin typeface="Droid Sans"/>
                <a:ea typeface="Droid Sans"/>
                <a:cs typeface="Droid Sans"/>
                <a:sym typeface="Droid Sans"/>
              </a:rPr>
              <a:t>Connect to reference experts</a:t>
            </a:r>
          </a:p>
          <a:p>
            <a:pPr lvl="0" rtl="0">
              <a:lnSpc>
                <a:spcPct val="150000"/>
              </a:lnSpc>
              <a:spcBef>
                <a:spcPts val="0"/>
              </a:spcBef>
              <a:buClr>
                <a:schemeClr val="dk1"/>
              </a:buClr>
              <a:buSzPct val="36666"/>
              <a:buFont typeface="Arial"/>
              <a:buNone/>
            </a:pPr>
            <a:r>
              <a:rPr lang="en">
                <a:latin typeface="Droid Sans"/>
                <a:ea typeface="Droid Sans"/>
                <a:cs typeface="Droid Sans"/>
                <a:sym typeface="Droid Sans"/>
              </a:rPr>
              <a:t>Remix metadata</a:t>
            </a:r>
          </a:p>
          <a:p>
            <a:pPr lvl="0" rtl="0">
              <a:lnSpc>
                <a:spcPct val="150000"/>
              </a:lnSpc>
              <a:spcBef>
                <a:spcPts val="0"/>
              </a:spcBef>
              <a:buClr>
                <a:schemeClr val="dk1"/>
              </a:buClr>
              <a:buSzPct val="36666"/>
              <a:buFont typeface="Arial"/>
              <a:buNone/>
            </a:pPr>
            <a:r>
              <a:rPr lang="en">
                <a:latin typeface="Droid Sans"/>
                <a:ea typeface="Droid Sans"/>
                <a:cs typeface="Droid Sans"/>
                <a:sym typeface="Droid Sans"/>
              </a:rPr>
              <a:t>Demonstrate impact</a:t>
            </a:r>
          </a:p>
          <a:p>
            <a:pPr lvl="0" rtl="0">
              <a:lnSpc>
                <a:spcPct val="150000"/>
              </a:lnSpc>
              <a:spcBef>
                <a:spcPts val="0"/>
              </a:spcBef>
              <a:buClr>
                <a:schemeClr val="dk1"/>
              </a:buClr>
              <a:buFont typeface="Arial"/>
              <a:buNone/>
            </a:pPr>
            <a:endParaRPr>
              <a:latin typeface="Droid Sans"/>
              <a:ea typeface="Droid Sans"/>
              <a:cs typeface="Droid Sans"/>
              <a:sym typeface="Droid Sans"/>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l="6068" t="2893"/>
          <a:stretch/>
        </p:blipFill>
        <p:spPr>
          <a:xfrm>
            <a:off x="3319525" y="1"/>
            <a:ext cx="5824474" cy="6314033"/>
          </a:xfrm>
          <a:prstGeom prst="rect">
            <a:avLst/>
          </a:prstGeom>
          <a:noFill/>
          <a:ln>
            <a:noFill/>
          </a:ln>
        </p:spPr>
      </p:pic>
      <p:pic>
        <p:nvPicPr>
          <p:cNvPr id="201" name="Shape 201"/>
          <p:cNvPicPr preferRelativeResize="0"/>
          <p:nvPr/>
        </p:nvPicPr>
        <p:blipFill>
          <a:blip r:embed="rId4">
            <a:alphaModFix/>
          </a:blip>
          <a:stretch>
            <a:fillRect/>
          </a:stretch>
        </p:blipFill>
        <p:spPr>
          <a:xfrm>
            <a:off x="0" y="4478967"/>
            <a:ext cx="9144000" cy="2273300"/>
          </a:xfrm>
          <a:prstGeom prst="rect">
            <a:avLst/>
          </a:prstGeom>
          <a:noFill/>
          <a:ln>
            <a:noFill/>
          </a:ln>
        </p:spPr>
      </p:pic>
      <p:pic>
        <p:nvPicPr>
          <p:cNvPr id="202" name="Shape 202"/>
          <p:cNvPicPr preferRelativeResize="0"/>
          <p:nvPr/>
        </p:nvPicPr>
        <p:blipFill>
          <a:blip r:embed="rId5">
            <a:alphaModFix/>
          </a:blip>
          <a:stretch>
            <a:fillRect/>
          </a:stretch>
        </p:blipFill>
        <p:spPr>
          <a:xfrm>
            <a:off x="356325" y="671467"/>
            <a:ext cx="2209800" cy="294640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p:cNvPicPr preferRelativeResize="0"/>
          <p:nvPr/>
        </p:nvPicPr>
        <p:blipFill>
          <a:blip r:embed="rId3">
            <a:alphaModFix/>
          </a:blip>
          <a:stretch>
            <a:fillRect/>
          </a:stretch>
        </p:blipFill>
        <p:spPr>
          <a:xfrm>
            <a:off x="22662" y="800073"/>
            <a:ext cx="9098674" cy="4069593"/>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Setting the scene: research overview</a:t>
            </a:r>
          </a:p>
          <a:p>
            <a:r>
              <a:rPr lang="en-US" dirty="0" smtClean="0"/>
              <a:t>Wikipedia: background</a:t>
            </a:r>
          </a:p>
          <a:p>
            <a:r>
              <a:rPr lang="en-US" dirty="0" smtClean="0"/>
              <a:t>Rutgers University: research on </a:t>
            </a:r>
            <a:br>
              <a:rPr lang="en-US" dirty="0" smtClean="0"/>
            </a:br>
            <a:r>
              <a:rPr lang="en-US" dirty="0" smtClean="0"/>
              <a:t>undergraduate behavior</a:t>
            </a:r>
          </a:p>
          <a:p>
            <a:r>
              <a:rPr lang="en-US" dirty="0" smtClean="0"/>
              <a:t>Montana State University: creating library visibility</a:t>
            </a:r>
          </a:p>
          <a:p>
            <a:r>
              <a:rPr lang="en-US" dirty="0" smtClean="0"/>
              <a:t>Connecting to library content: OCLC KB API</a:t>
            </a:r>
          </a:p>
          <a:p>
            <a:r>
              <a:rPr lang="en-US" dirty="0" smtClean="0"/>
              <a:t>Conclusion: questions and follow-up</a:t>
            </a:r>
          </a:p>
          <a:p>
            <a:endParaRPr lang="en-US" dirty="0"/>
          </a:p>
        </p:txBody>
      </p:sp>
      <p:sp>
        <p:nvSpPr>
          <p:cNvPr id="5" name="Title 4"/>
          <p:cNvSpPr>
            <a:spLocks noGrp="1"/>
          </p:cNvSpPr>
          <p:nvPr>
            <p:ph type="title"/>
          </p:nvPr>
        </p:nvSpPr>
        <p:spPr/>
        <p:txBody>
          <a:bodyPr/>
          <a:lstStyle/>
          <a:p>
            <a:r>
              <a:rPr lang="en-US" dirty="0" smtClean="0"/>
              <a:t>Program Outline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a:blip r:embed="rId3">
            <a:alphaModFix/>
          </a:blip>
          <a:stretch>
            <a:fillRect/>
          </a:stretch>
        </p:blipFill>
        <p:spPr>
          <a:xfrm>
            <a:off x="739383" y="0"/>
            <a:ext cx="7665240" cy="6858000"/>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536588" y="1"/>
            <a:ext cx="8070827" cy="685799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Resource </a:t>
            </a:r>
            <a:r>
              <a:rPr lang="en">
                <a:solidFill>
                  <a:srgbClr val="4A86E8"/>
                </a:solidFill>
                <a:latin typeface="Droid Sans"/>
                <a:ea typeface="Droid Sans"/>
                <a:cs typeface="Droid Sans"/>
                <a:sym typeface="Droid Sans"/>
              </a:rPr>
              <a:t>exchange</a:t>
            </a:r>
          </a:p>
        </p:txBody>
      </p:sp>
      <p:sp>
        <p:nvSpPr>
          <p:cNvPr id="223" name="Shape 223"/>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algn="l" rtl="0">
              <a:spcBef>
                <a:spcPts val="0"/>
              </a:spcBef>
              <a:buNone/>
            </a:pPr>
            <a:r>
              <a:rPr lang="en" i="1">
                <a:latin typeface="Droid Sans"/>
                <a:ea typeface="Droid Sans"/>
                <a:cs typeface="Droid Sans"/>
                <a:sym typeface="Droid Sans"/>
              </a:rPr>
              <a:t>WP:RX</a:t>
            </a:r>
          </a:p>
          <a:p>
            <a:pPr lvl="0" algn="l" rtl="0">
              <a:spcBef>
                <a:spcPts val="0"/>
              </a:spcBef>
              <a:buNone/>
            </a:pPr>
            <a:endParaRPr sz="1000">
              <a:latin typeface="Droid Sans"/>
              <a:ea typeface="Droid Sans"/>
              <a:cs typeface="Droid Sans"/>
              <a:sym typeface="Droid Sans"/>
            </a:endParaRPr>
          </a:p>
          <a:p>
            <a:pPr lvl="0" algn="l" rtl="0">
              <a:spcBef>
                <a:spcPts val="0"/>
              </a:spcBef>
              <a:buNone/>
            </a:pPr>
            <a:r>
              <a:rPr lang="en">
                <a:latin typeface="Droid Sans"/>
                <a:ea typeface="Droid Sans"/>
                <a:cs typeface="Droid Sans"/>
                <a:sym typeface="Droid Sans"/>
              </a:rPr>
              <a:t>Fair use</a:t>
            </a:r>
          </a:p>
          <a:p>
            <a:pPr lvl="0" algn="l" rtl="0">
              <a:spcBef>
                <a:spcPts val="0"/>
              </a:spcBef>
              <a:buNone/>
            </a:pPr>
            <a:endParaRPr sz="1000">
              <a:latin typeface="Droid Sans"/>
              <a:ea typeface="Droid Sans"/>
              <a:cs typeface="Droid Sans"/>
              <a:sym typeface="Droid Sans"/>
            </a:endParaRPr>
          </a:p>
          <a:p>
            <a:pPr lvl="0" algn="l" rtl="0">
              <a:spcBef>
                <a:spcPts val="0"/>
              </a:spcBef>
              <a:buNone/>
            </a:pPr>
            <a:r>
              <a:rPr lang="en">
                <a:latin typeface="Droid Sans"/>
                <a:ea typeface="Droid Sans"/>
                <a:cs typeface="Droid Sans"/>
                <a:sym typeface="Droid Sans"/>
              </a:rPr>
              <a:t>Academic sharing</a:t>
            </a:r>
          </a:p>
          <a:p>
            <a:pPr lvl="0" algn="l" rtl="0">
              <a:spcBef>
                <a:spcPts val="0"/>
              </a:spcBef>
              <a:buNone/>
            </a:pPr>
            <a:endParaRPr sz="1000">
              <a:latin typeface="Droid Sans"/>
              <a:ea typeface="Droid Sans"/>
              <a:cs typeface="Droid Sans"/>
              <a:sym typeface="Droid Sans"/>
            </a:endParaRPr>
          </a:p>
          <a:p>
            <a:pPr lvl="0" algn="l" rtl="0">
              <a:spcBef>
                <a:spcPts val="0"/>
              </a:spcBef>
              <a:buNone/>
            </a:pPr>
            <a:r>
              <a:rPr lang="en">
                <a:latin typeface="Droid Sans"/>
                <a:ea typeface="Droid Sans"/>
                <a:cs typeface="Droid Sans"/>
                <a:sym typeface="Droid Sans"/>
              </a:rPr>
              <a:t>Global</a:t>
            </a:r>
          </a:p>
          <a:p>
            <a:pPr lvl="0" algn="l" rtl="0">
              <a:spcBef>
                <a:spcPts val="0"/>
              </a:spcBef>
              <a:buNone/>
            </a:pPr>
            <a:endParaRPr sz="1000">
              <a:latin typeface="Droid Sans"/>
              <a:ea typeface="Droid Sans"/>
              <a:cs typeface="Droid Sans"/>
              <a:sym typeface="Droid Sans"/>
            </a:endParaRPr>
          </a:p>
          <a:p>
            <a:pPr lvl="0" algn="l" rtl="0">
              <a:spcBef>
                <a:spcPts val="0"/>
              </a:spcBef>
              <a:buNone/>
            </a:pPr>
            <a:r>
              <a:rPr lang="en">
                <a:latin typeface="Droid Sans"/>
                <a:ea typeface="Droid Sans"/>
                <a:cs typeface="Droid Sans"/>
                <a:sym typeface="Droid Sans"/>
              </a:rPr>
              <a:t>OA Button</a:t>
            </a:r>
          </a:p>
          <a:p>
            <a:pPr lvl="0" algn="l" rtl="0">
              <a:spcBef>
                <a:spcPts val="0"/>
              </a:spcBef>
              <a:buNone/>
            </a:pPr>
            <a:endParaRPr>
              <a:latin typeface="Droid Sans"/>
              <a:ea typeface="Droid Sans"/>
              <a:cs typeface="Droid Sans"/>
              <a:sym typeface="Droid Sans"/>
            </a:endParaRPr>
          </a:p>
          <a:p>
            <a:pPr lvl="0" algn="l" rtl="0">
              <a:spcBef>
                <a:spcPts val="0"/>
              </a:spcBef>
              <a:buNone/>
            </a:pPr>
            <a:endParaRPr>
              <a:latin typeface="Droid Sans"/>
              <a:ea typeface="Droid Sans"/>
              <a:cs typeface="Droid Sans"/>
              <a:sym typeface="Droid Sans"/>
            </a:endParaRPr>
          </a:p>
          <a:p>
            <a:pPr lvl="0" algn="l" rtl="0">
              <a:spcBef>
                <a:spcPts val="0"/>
              </a:spcBef>
              <a:buNone/>
            </a:pPr>
            <a:endParaRPr>
              <a:latin typeface="Droid Sans"/>
              <a:ea typeface="Droid Sans"/>
              <a:cs typeface="Droid Sans"/>
              <a:sym typeface="Droid Sans"/>
            </a:endParaRPr>
          </a:p>
        </p:txBody>
      </p:sp>
      <p:pic>
        <p:nvPicPr>
          <p:cNvPr id="224" name="Shape 224"/>
          <p:cNvPicPr preferRelativeResize="0"/>
          <p:nvPr/>
        </p:nvPicPr>
        <p:blipFill>
          <a:blip r:embed="rId3">
            <a:alphaModFix/>
          </a:blip>
          <a:stretch>
            <a:fillRect/>
          </a:stretch>
        </p:blipFill>
        <p:spPr>
          <a:xfrm>
            <a:off x="4189726" y="2147825"/>
            <a:ext cx="3372805" cy="3228249"/>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Thinking</a:t>
            </a:r>
            <a:r>
              <a:rPr lang="en">
                <a:solidFill>
                  <a:srgbClr val="4A86E8"/>
                </a:solidFill>
                <a:latin typeface="Droid Sans"/>
                <a:ea typeface="Droid Sans"/>
                <a:cs typeface="Droid Sans"/>
                <a:sym typeface="Droid Sans"/>
              </a:rPr>
              <a:t> big</a:t>
            </a:r>
          </a:p>
        </p:txBody>
      </p:sp>
      <p:sp>
        <p:nvSpPr>
          <p:cNvPr id="230" name="Shape 230"/>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a:p>
            <a:pPr lvl="0" algn="ctr" rtl="0">
              <a:spcBef>
                <a:spcPts val="0"/>
              </a:spcBef>
              <a:buNone/>
            </a:pPr>
            <a:r>
              <a:rPr lang="en" i="1">
                <a:latin typeface="Droid Sans"/>
                <a:ea typeface="Droid Sans"/>
                <a:cs typeface="Droid Sans"/>
                <a:sym typeface="Droid Sans"/>
              </a:rPr>
              <a:t>What if any editor anywhere in the </a:t>
            </a:r>
          </a:p>
          <a:p>
            <a:pPr lvl="0" algn="ctr" rtl="0">
              <a:spcBef>
                <a:spcPts val="0"/>
              </a:spcBef>
              <a:buNone/>
            </a:pPr>
            <a:r>
              <a:rPr lang="en" i="1">
                <a:latin typeface="Droid Sans"/>
                <a:ea typeface="Droid Sans"/>
                <a:cs typeface="Droid Sans"/>
                <a:sym typeface="Droid Sans"/>
              </a:rPr>
              <a:t>world could be </a:t>
            </a:r>
            <a:r>
              <a:rPr lang="en" b="1" i="1">
                <a:latin typeface="Droid Sans"/>
                <a:ea typeface="Droid Sans"/>
                <a:cs typeface="Droid Sans"/>
                <a:sym typeface="Droid Sans"/>
              </a:rPr>
              <a:t>given a fair-use, full-text copy</a:t>
            </a:r>
            <a:r>
              <a:rPr lang="en" i="1">
                <a:latin typeface="Droid Sans"/>
                <a:ea typeface="Droid Sans"/>
                <a:cs typeface="Droid Sans"/>
                <a:sym typeface="Droid Sans"/>
              </a:rPr>
              <a:t> of the source they need?</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Thinking </a:t>
            </a:r>
            <a:r>
              <a:rPr lang="en">
                <a:solidFill>
                  <a:srgbClr val="4A86E8"/>
                </a:solidFill>
                <a:latin typeface="Droid Sans"/>
                <a:ea typeface="Droid Sans"/>
                <a:cs typeface="Droid Sans"/>
                <a:sym typeface="Droid Sans"/>
              </a:rPr>
              <a:t>big</a:t>
            </a:r>
          </a:p>
        </p:txBody>
      </p:sp>
      <p:sp>
        <p:nvSpPr>
          <p:cNvPr id="236" name="Shape 236"/>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a:p>
            <a:pPr lvl="0" algn="ctr" rtl="0">
              <a:spcBef>
                <a:spcPts val="0"/>
              </a:spcBef>
              <a:buNone/>
            </a:pPr>
            <a:r>
              <a:rPr lang="en" i="1">
                <a:latin typeface="Droid Sans"/>
                <a:ea typeface="Droid Sans"/>
                <a:cs typeface="Droid Sans"/>
                <a:sym typeface="Droid Sans"/>
              </a:rPr>
              <a:t>What if </a:t>
            </a:r>
            <a:r>
              <a:rPr lang="en" b="1" i="1">
                <a:latin typeface="Droid Sans"/>
                <a:ea typeface="Droid Sans"/>
                <a:cs typeface="Droid Sans"/>
                <a:sym typeface="Droid Sans"/>
              </a:rPr>
              <a:t>every language version of Wikipedia</a:t>
            </a:r>
            <a:r>
              <a:rPr lang="en" i="1">
                <a:latin typeface="Droid Sans"/>
                <a:ea typeface="Droid Sans"/>
                <a:cs typeface="Droid Sans"/>
                <a:sym typeface="Droid Sans"/>
              </a:rPr>
              <a:t> had its own branch of The Wikipedia Library?</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4A86E8"/>
                </a:solidFill>
                <a:latin typeface="Droid Sans"/>
                <a:ea typeface="Droid Sans"/>
                <a:cs typeface="Droid Sans"/>
                <a:sym typeface="Droid Sans"/>
              </a:rPr>
              <a:t>OA</a:t>
            </a:r>
            <a:r>
              <a:rPr lang="en">
                <a:solidFill>
                  <a:srgbClr val="FFFFFF"/>
                </a:solidFill>
                <a:latin typeface="Droid Sans"/>
                <a:ea typeface="Droid Sans"/>
                <a:cs typeface="Droid Sans"/>
                <a:sym typeface="Droid Sans"/>
              </a:rPr>
              <a:t> signalling</a:t>
            </a:r>
          </a:p>
        </p:txBody>
      </p:sp>
      <p:sp>
        <p:nvSpPr>
          <p:cNvPr id="242" name="Shape 242"/>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algn="l" rtl="0">
              <a:spcBef>
                <a:spcPts val="0"/>
              </a:spcBef>
              <a:buNone/>
            </a:pPr>
            <a:r>
              <a:rPr lang="en" b="1" i="1"/>
              <a:t> </a:t>
            </a:r>
          </a:p>
        </p:txBody>
      </p:sp>
      <p:pic>
        <p:nvPicPr>
          <p:cNvPr id="243" name="Shape 243"/>
          <p:cNvPicPr preferRelativeResize="0"/>
          <p:nvPr/>
        </p:nvPicPr>
        <p:blipFill>
          <a:blip r:embed="rId3">
            <a:alphaModFix/>
          </a:blip>
          <a:stretch>
            <a:fillRect/>
          </a:stretch>
        </p:blipFill>
        <p:spPr>
          <a:xfrm>
            <a:off x="457201" y="2103850"/>
            <a:ext cx="1632149" cy="3399249"/>
          </a:xfrm>
          <a:prstGeom prst="rect">
            <a:avLst/>
          </a:prstGeom>
          <a:noFill/>
          <a:ln>
            <a:noFill/>
          </a:ln>
        </p:spPr>
      </p:pic>
      <p:pic>
        <p:nvPicPr>
          <p:cNvPr id="244" name="Shape 244"/>
          <p:cNvPicPr preferRelativeResize="0"/>
          <p:nvPr/>
        </p:nvPicPr>
        <p:blipFill>
          <a:blip r:embed="rId4">
            <a:alphaModFix/>
          </a:blip>
          <a:stretch>
            <a:fillRect/>
          </a:stretch>
        </p:blipFill>
        <p:spPr>
          <a:xfrm>
            <a:off x="6748681" y="2053265"/>
            <a:ext cx="1938119" cy="3500433"/>
          </a:xfrm>
          <a:prstGeom prst="rect">
            <a:avLst/>
          </a:prstGeom>
          <a:noFill/>
          <a:ln>
            <a:noFill/>
          </a:ln>
        </p:spPr>
      </p:pic>
      <p:pic>
        <p:nvPicPr>
          <p:cNvPr id="245" name="Shape 245"/>
          <p:cNvPicPr preferRelativeResize="0"/>
          <p:nvPr/>
        </p:nvPicPr>
        <p:blipFill>
          <a:blip r:embed="rId5">
            <a:alphaModFix/>
          </a:blip>
          <a:stretch>
            <a:fillRect/>
          </a:stretch>
        </p:blipFill>
        <p:spPr>
          <a:xfrm>
            <a:off x="3309850" y="2310900"/>
            <a:ext cx="2218312" cy="2985149"/>
          </a:xfrm>
          <a:prstGeom prst="rect">
            <a:avLst/>
          </a:prstGeom>
          <a:noFill/>
          <a:ln>
            <a:noFill/>
          </a:ln>
        </p:spPr>
      </p:pic>
      <p:pic>
        <p:nvPicPr>
          <p:cNvPr id="246" name="Shape 246"/>
          <p:cNvPicPr preferRelativeResize="0"/>
          <p:nvPr/>
        </p:nvPicPr>
        <p:blipFill>
          <a:blip r:embed="rId6">
            <a:alphaModFix/>
          </a:blip>
          <a:stretch>
            <a:fillRect/>
          </a:stretch>
        </p:blipFill>
        <p:spPr>
          <a:xfrm>
            <a:off x="0" y="5683700"/>
            <a:ext cx="9143998" cy="998381"/>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Thinking</a:t>
            </a:r>
            <a:r>
              <a:rPr lang="en">
                <a:solidFill>
                  <a:srgbClr val="4A86E8"/>
                </a:solidFill>
                <a:latin typeface="Droid Sans"/>
                <a:ea typeface="Droid Sans"/>
                <a:cs typeface="Droid Sans"/>
                <a:sym typeface="Droid Sans"/>
              </a:rPr>
              <a:t> big</a:t>
            </a:r>
          </a:p>
        </p:txBody>
      </p:sp>
      <p:sp>
        <p:nvSpPr>
          <p:cNvPr id="252" name="Shape 252"/>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lvl="0" rtl="0">
              <a:spcBef>
                <a:spcPts val="0"/>
              </a:spcBef>
              <a:buNone/>
            </a:pPr>
            <a:endParaRPr>
              <a:latin typeface="Droid Sans"/>
              <a:ea typeface="Droid Sans"/>
              <a:cs typeface="Droid Sans"/>
              <a:sym typeface="Droid Sans"/>
            </a:endParaRPr>
          </a:p>
          <a:p>
            <a:pPr lvl="0" rtl="0">
              <a:spcBef>
                <a:spcPts val="0"/>
              </a:spcBef>
              <a:buNone/>
            </a:pPr>
            <a:endParaRPr>
              <a:latin typeface="Droid Sans"/>
              <a:ea typeface="Droid Sans"/>
              <a:cs typeface="Droid Sans"/>
              <a:sym typeface="Droid Sans"/>
            </a:endParaRPr>
          </a:p>
          <a:p>
            <a:pPr lvl="0" algn="ctr" rtl="0">
              <a:spcBef>
                <a:spcPts val="0"/>
              </a:spcBef>
              <a:buNone/>
            </a:pPr>
            <a:r>
              <a:rPr lang="en" i="1">
                <a:latin typeface="Droid Sans"/>
                <a:ea typeface="Droid Sans"/>
                <a:cs typeface="Droid Sans"/>
                <a:sym typeface="Droid Sans"/>
              </a:rPr>
              <a:t>What if </a:t>
            </a:r>
            <a:r>
              <a:rPr lang="en" b="1" i="1">
                <a:latin typeface="Droid Sans"/>
                <a:ea typeface="Droid Sans"/>
                <a:cs typeface="Droid Sans"/>
                <a:sym typeface="Droid Sans"/>
              </a:rPr>
              <a:t>every reference</a:t>
            </a:r>
            <a:r>
              <a:rPr lang="en" i="1">
                <a:latin typeface="Droid Sans"/>
                <a:ea typeface="Droid Sans"/>
                <a:cs typeface="Droid Sans"/>
                <a:sym typeface="Droid Sans"/>
              </a:rPr>
              <a:t> in a Wikipedia article</a:t>
            </a:r>
          </a:p>
          <a:p>
            <a:pPr lvl="0" algn="ctr" rtl="0">
              <a:spcBef>
                <a:spcPts val="0"/>
              </a:spcBef>
              <a:buNone/>
            </a:pPr>
            <a:r>
              <a:rPr lang="en" i="1">
                <a:latin typeface="Droid Sans"/>
                <a:ea typeface="Droid Sans"/>
                <a:cs typeface="Droid Sans"/>
                <a:sym typeface="Droid Sans"/>
              </a:rPr>
              <a:t> tagged whether it was </a:t>
            </a:r>
            <a:r>
              <a:rPr lang="en" b="1" i="1">
                <a:latin typeface="Droid Sans"/>
                <a:ea typeface="Droid Sans"/>
                <a:cs typeface="Droid Sans"/>
                <a:sym typeface="Droid Sans"/>
              </a:rPr>
              <a:t>free to read or reuse</a:t>
            </a:r>
            <a:r>
              <a:rPr lang="en" i="1">
                <a:latin typeface="Droid Sans"/>
                <a:ea typeface="Droid Sans"/>
                <a:cs typeface="Droid Sans"/>
                <a:sym typeface="Droid Sans"/>
              </a:rPr>
              <a:t>?</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solidFill>
                  <a:srgbClr val="FFFFFF"/>
                </a:solidFill>
                <a:latin typeface="Droid Sans"/>
                <a:ea typeface="Droid Sans"/>
                <a:cs typeface="Droid Sans"/>
                <a:sym typeface="Droid Sans"/>
              </a:rPr>
              <a:t>Thinking</a:t>
            </a:r>
            <a:r>
              <a:rPr lang="en">
                <a:solidFill>
                  <a:srgbClr val="4A86E8"/>
                </a:solidFill>
                <a:latin typeface="Droid Sans"/>
                <a:ea typeface="Droid Sans"/>
                <a:cs typeface="Droid Sans"/>
                <a:sym typeface="Droid Sans"/>
              </a:rPr>
              <a:t> </a:t>
            </a:r>
            <a:r>
              <a:rPr lang="en">
                <a:solidFill>
                  <a:srgbClr val="4A86E8"/>
                </a:solidFill>
              </a:rPr>
              <a:t>ARCHIVES</a:t>
            </a:r>
          </a:p>
        </p:txBody>
      </p:sp>
      <p:sp>
        <p:nvSpPr>
          <p:cNvPr id="258" name="Shape 258"/>
          <p:cNvSpPr txBox="1">
            <a:spLocks noGrp="1"/>
          </p:cNvSpPr>
          <p:nvPr>
            <p:ph type="body" idx="1"/>
          </p:nvPr>
        </p:nvSpPr>
        <p:spPr>
          <a:xfrm>
            <a:off x="457200" y="1947333"/>
            <a:ext cx="8229600" cy="4620399"/>
          </a:xfrm>
          <a:prstGeom prst="rect">
            <a:avLst/>
          </a:prstGeom>
        </p:spPr>
        <p:txBody>
          <a:bodyPr lIns="91425" tIns="91425" rIns="91425" bIns="91425" anchor="t" anchorCtr="0">
            <a:noAutofit/>
          </a:bodyPr>
          <a:lstStyle/>
          <a:p>
            <a:pPr marL="0" lvl="0" indent="0" algn="l" rtl="0">
              <a:spcBef>
                <a:spcPts val="0"/>
              </a:spcBef>
              <a:buNone/>
            </a:pPr>
            <a:r>
              <a:rPr lang="en" sz="2400" b="1" i="1">
                <a:latin typeface="Droid Sans"/>
                <a:ea typeface="Droid Sans"/>
                <a:cs typeface="Droid Sans"/>
                <a:sym typeface="Droid Sans"/>
              </a:rPr>
              <a:t>Why doesn’t every Wikipedia article have citations to relevant archival items, collections, or finding aids?</a:t>
            </a:r>
          </a:p>
          <a:p>
            <a:pPr marL="0" lvl="0" indent="0" algn="l" rtl="0">
              <a:spcBef>
                <a:spcPts val="0"/>
              </a:spcBef>
              <a:buNone/>
            </a:pPr>
            <a:endParaRPr sz="2400" b="1">
              <a:latin typeface="Droid Sans"/>
              <a:ea typeface="Droid Sans"/>
              <a:cs typeface="Droid Sans"/>
              <a:sym typeface="Droid Sans"/>
            </a:endParaRPr>
          </a:p>
          <a:p>
            <a:pPr marL="0" lvl="0" indent="0" algn="l" rtl="0">
              <a:spcBef>
                <a:spcPts val="0"/>
              </a:spcBef>
              <a:buNone/>
            </a:pPr>
            <a:r>
              <a:rPr lang="en" sz="2400" b="1">
                <a:solidFill>
                  <a:srgbClr val="4A86E8"/>
                </a:solidFill>
                <a:latin typeface="Droid Sans"/>
                <a:ea typeface="Droid Sans"/>
                <a:cs typeface="Droid Sans"/>
                <a:sym typeface="Droid Sans"/>
              </a:rPr>
              <a:t>==</a:t>
            </a:r>
            <a:r>
              <a:rPr lang="en" sz="2400" b="1">
                <a:latin typeface="Droid Sans"/>
                <a:ea typeface="Droid Sans"/>
                <a:cs typeface="Droid Sans"/>
                <a:sym typeface="Droid Sans"/>
              </a:rPr>
              <a:t>Further reading</a:t>
            </a:r>
            <a:r>
              <a:rPr lang="en" sz="2400" b="1">
                <a:solidFill>
                  <a:srgbClr val="4A86E8"/>
                </a:solidFill>
                <a:latin typeface="Droid Sans"/>
                <a:ea typeface="Droid Sans"/>
                <a:cs typeface="Droid Sans"/>
                <a:sym typeface="Droid Sans"/>
              </a:rPr>
              <a:t>==</a:t>
            </a:r>
          </a:p>
          <a:p>
            <a:pPr marL="0" lvl="0" indent="0" algn="l" rtl="0">
              <a:spcBef>
                <a:spcPts val="0"/>
              </a:spcBef>
              <a:buNone/>
            </a:pPr>
            <a:r>
              <a:rPr lang="en" sz="2400" b="1">
                <a:solidFill>
                  <a:srgbClr val="4A86E8"/>
                </a:solidFill>
                <a:latin typeface="Droid Sans"/>
                <a:ea typeface="Droid Sans"/>
                <a:cs typeface="Droid Sans"/>
                <a:sym typeface="Droid Sans"/>
              </a:rPr>
              <a:t>==</a:t>
            </a:r>
            <a:r>
              <a:rPr lang="en" sz="2400" b="1">
                <a:latin typeface="Droid Sans"/>
                <a:ea typeface="Droid Sans"/>
                <a:cs typeface="Droid Sans"/>
                <a:sym typeface="Droid Sans"/>
              </a:rPr>
              <a:t>External Links</a:t>
            </a:r>
            <a:r>
              <a:rPr lang="en" sz="2400" b="1">
                <a:solidFill>
                  <a:srgbClr val="4A86E8"/>
                </a:solidFill>
                <a:latin typeface="Droid Sans"/>
                <a:ea typeface="Droid Sans"/>
                <a:cs typeface="Droid Sans"/>
                <a:sym typeface="Droid Sans"/>
              </a:rPr>
              <a:t>==</a:t>
            </a:r>
          </a:p>
          <a:p>
            <a:pPr marL="0" lvl="0" indent="0" algn="l" rtl="0">
              <a:spcBef>
                <a:spcPts val="0"/>
              </a:spcBef>
              <a:buNone/>
            </a:pPr>
            <a:endParaRPr sz="2400" b="1">
              <a:latin typeface="Droid Sans"/>
              <a:ea typeface="Droid Sans"/>
              <a:cs typeface="Droid Sans"/>
              <a:sym typeface="Droid Sans"/>
            </a:endParaRPr>
          </a:p>
          <a:p>
            <a:pPr marL="0" indent="0" algn="l" rtl="0">
              <a:spcBef>
                <a:spcPts val="0"/>
              </a:spcBef>
              <a:buNone/>
            </a:pPr>
            <a:r>
              <a:rPr lang="en" sz="2400" b="1">
                <a:latin typeface="Droid Sans"/>
                <a:ea typeface="Droid Sans"/>
                <a:cs typeface="Droid Sans"/>
                <a:sym typeface="Droid Sans"/>
              </a:rPr>
              <a:t>Best practices for </a:t>
            </a:r>
            <a:r>
              <a:rPr lang="en" sz="2400" b="1">
                <a:solidFill>
                  <a:srgbClr val="4A86E8"/>
                </a:solidFill>
                <a:latin typeface="Droid Sans"/>
                <a:ea typeface="Droid Sans"/>
                <a:cs typeface="Droid Sans"/>
                <a:sym typeface="Droid Sans"/>
              </a:rPr>
              <a:t>coi</a:t>
            </a:r>
            <a:r>
              <a:rPr lang="en" sz="2400" b="1">
                <a:latin typeface="Droid Sans"/>
                <a:ea typeface="Droid Sans"/>
                <a:cs typeface="Droid Sans"/>
                <a:sym typeface="Droid Sans"/>
              </a:rPr>
              <a:t>:  Disclose, Link to others, too!</a:t>
            </a:r>
          </a:p>
          <a:p>
            <a:pPr marL="0" lvl="0" indent="0" algn="l" rtl="0">
              <a:spcBef>
                <a:spcPts val="0"/>
              </a:spcBef>
              <a:buNone/>
            </a:pPr>
            <a:r>
              <a:rPr lang="en" sz="2400" b="1">
                <a:latin typeface="Droid Sans"/>
                <a:ea typeface="Droid Sans"/>
                <a:cs typeface="Droid Sans"/>
                <a:sym typeface="Droid Sans"/>
              </a:rPr>
              <a:t>Citation circle: provide </a:t>
            </a:r>
            <a:r>
              <a:rPr lang="en" sz="2400" b="1">
                <a:solidFill>
                  <a:srgbClr val="4A86E8"/>
                </a:solidFill>
                <a:latin typeface="Droid Sans"/>
                <a:ea typeface="Droid Sans"/>
                <a:cs typeface="Droid Sans"/>
                <a:sym typeface="Droid Sans"/>
              </a:rPr>
              <a:t>auto-cites</a:t>
            </a:r>
            <a:r>
              <a:rPr lang="en" sz="2400" b="1">
                <a:latin typeface="Droid Sans"/>
                <a:ea typeface="Droid Sans"/>
                <a:cs typeface="Droid Sans"/>
                <a:sym typeface="Droid Sans"/>
              </a:rPr>
              <a:t> from archive to WP</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0"/>
              </a:spcBef>
              <a:buNone/>
            </a:pPr>
            <a:r>
              <a:rPr lang="en"/>
              <a:t>Case </a:t>
            </a:r>
            <a:r>
              <a:rPr lang="en">
                <a:solidFill>
                  <a:srgbClr val="4A86E8"/>
                </a:solidFill>
              </a:rPr>
              <a:t>study</a:t>
            </a:r>
          </a:p>
        </p:txBody>
      </p:sp>
      <p:sp>
        <p:nvSpPr>
          <p:cNvPr id="264" name="Shape 264"/>
          <p:cNvSpPr txBox="1">
            <a:spLocks noGrp="1"/>
          </p:cNvSpPr>
          <p:nvPr>
            <p:ph type="body" idx="1"/>
          </p:nvPr>
        </p:nvSpPr>
        <p:spPr>
          <a:xfrm>
            <a:off x="457200" y="2048933"/>
            <a:ext cx="8229600" cy="4620399"/>
          </a:xfrm>
          <a:prstGeom prst="rect">
            <a:avLst/>
          </a:prstGeom>
        </p:spPr>
        <p:txBody>
          <a:bodyPr lIns="91425" tIns="91425" rIns="91425" bIns="91425" anchor="t" anchorCtr="0">
            <a:noAutofit/>
          </a:bodyPr>
          <a:lstStyle/>
          <a:p>
            <a:pPr marL="457200" lvl="0" indent="-342900" rtl="0">
              <a:spcBef>
                <a:spcPts val="0"/>
              </a:spcBef>
              <a:buClr>
                <a:schemeClr val="dk1"/>
              </a:buClr>
              <a:buSzPct val="100000"/>
              <a:buFont typeface="Trebuchet MS"/>
              <a:buChar char="●"/>
            </a:pPr>
            <a:r>
              <a:rPr lang="en" sz="1800">
                <a:solidFill>
                  <a:schemeClr val="dk1"/>
                </a:solidFill>
                <a:latin typeface="Trebuchet MS"/>
                <a:ea typeface="Trebuchet MS"/>
                <a:cs typeface="Trebuchet MS"/>
                <a:sym typeface="Trebuchet MS"/>
              </a:rPr>
              <a:t>40 assets viewed 13,000 times--an increase of 600%</a:t>
            </a:r>
          </a:p>
          <a:p>
            <a:pPr marL="457200" lvl="0" indent="-342900" rtl="0">
              <a:spcBef>
                <a:spcPts val="0"/>
              </a:spcBef>
              <a:buClr>
                <a:schemeClr val="dk1"/>
              </a:buClr>
              <a:buSzPct val="100000"/>
              <a:buFont typeface="Trebuchet MS"/>
              <a:buChar char="●"/>
            </a:pPr>
            <a:r>
              <a:rPr lang="en" sz="1800">
                <a:solidFill>
                  <a:schemeClr val="dk1"/>
                </a:solidFill>
                <a:latin typeface="Trebuchet MS"/>
                <a:ea typeface="Trebuchet MS"/>
                <a:cs typeface="Trebuchet MS"/>
                <a:sym typeface="Trebuchet MS"/>
              </a:rPr>
              <a:t>10,000 pageviews were referred via Wikipedia</a:t>
            </a:r>
          </a:p>
          <a:p>
            <a:pPr marL="457200" lvl="0" indent="-342900" rtl="0">
              <a:spcBef>
                <a:spcPts val="0"/>
              </a:spcBef>
              <a:buClr>
                <a:schemeClr val="dk1"/>
              </a:buClr>
              <a:buSzPct val="100000"/>
              <a:buFont typeface="Trebuchet MS"/>
              <a:buChar char="●"/>
            </a:pPr>
            <a:r>
              <a:rPr lang="en" sz="1800">
                <a:solidFill>
                  <a:schemeClr val="dk1"/>
                </a:solidFill>
                <a:latin typeface="Trebuchet MS"/>
                <a:ea typeface="Trebuchet MS"/>
                <a:cs typeface="Trebuchet MS"/>
                <a:sym typeface="Trebuchet MS"/>
              </a:rPr>
              <a:t>5 times greater than the total pageviews via any source</a:t>
            </a:r>
          </a:p>
          <a:p>
            <a:pPr marL="457200" lvl="0" indent="-342900" rtl="0">
              <a:spcBef>
                <a:spcPts val="0"/>
              </a:spcBef>
              <a:buClr>
                <a:schemeClr val="dk1"/>
              </a:buClr>
              <a:buSzPct val="100000"/>
              <a:buFont typeface="Trebuchet MS"/>
              <a:buChar char="●"/>
            </a:pPr>
            <a:r>
              <a:rPr lang="en" sz="1800">
                <a:solidFill>
                  <a:schemeClr val="dk1"/>
                </a:solidFill>
                <a:latin typeface="Trebuchet MS"/>
                <a:ea typeface="Trebuchet MS"/>
                <a:cs typeface="Trebuchet MS"/>
                <a:sym typeface="Trebuchet MS"/>
              </a:rPr>
              <a:t>Pageviews for the whole 149 asset collection tripled</a:t>
            </a:r>
          </a:p>
          <a:p>
            <a:pPr marL="457200" lvl="0" indent="-342900" rtl="0">
              <a:spcBef>
                <a:spcPts val="0"/>
              </a:spcBef>
              <a:buClr>
                <a:schemeClr val="dk1"/>
              </a:buClr>
              <a:buSzPct val="100000"/>
              <a:buFont typeface="Trebuchet MS"/>
              <a:buChar char="●"/>
            </a:pPr>
            <a:r>
              <a:rPr lang="en" sz="1800">
                <a:solidFill>
                  <a:schemeClr val="dk1"/>
                </a:solidFill>
                <a:latin typeface="Trebuchet MS"/>
                <a:ea typeface="Trebuchet MS"/>
                <a:cs typeface="Trebuchet MS"/>
                <a:sym typeface="Trebuchet MS"/>
              </a:rPr>
              <a:t>raised awareness of the existence of these resources</a:t>
            </a:r>
          </a:p>
          <a:p>
            <a:pPr marL="457200" lvl="0" indent="-342900" rtl="0">
              <a:spcBef>
                <a:spcPts val="0"/>
              </a:spcBef>
              <a:buClr>
                <a:schemeClr val="dk1"/>
              </a:buClr>
              <a:buSzPct val="100000"/>
              <a:buFont typeface="Trebuchet MS"/>
              <a:buChar char="●"/>
            </a:pPr>
            <a:r>
              <a:rPr lang="en" sz="1800">
                <a:solidFill>
                  <a:schemeClr val="dk1"/>
                </a:solidFill>
                <a:latin typeface="Trebuchet MS"/>
                <a:ea typeface="Trebuchet MS"/>
                <a:cs typeface="Trebuchet MS"/>
                <a:sym typeface="Trebuchet MS"/>
              </a:rPr>
              <a:t>an overwhelming success...remarkable in its efficiency.</a:t>
            </a:r>
          </a:p>
          <a:p>
            <a:pPr lvl="0" rtl="0">
              <a:spcBef>
                <a:spcPts val="0"/>
              </a:spcBef>
              <a:buNone/>
            </a:pPr>
            <a:endParaRPr sz="1800">
              <a:solidFill>
                <a:schemeClr val="dk1"/>
              </a:solidFill>
              <a:latin typeface="Trebuchet MS"/>
              <a:ea typeface="Trebuchet MS"/>
              <a:cs typeface="Trebuchet MS"/>
              <a:sym typeface="Trebuchet MS"/>
            </a:endParaRPr>
          </a:p>
          <a:p>
            <a:pPr lvl="0" rtl="0">
              <a:spcBef>
                <a:spcPts val="0"/>
              </a:spcBef>
              <a:buNone/>
            </a:pPr>
            <a:r>
              <a:rPr lang="en" sz="1800" i="1">
                <a:solidFill>
                  <a:schemeClr val="dk1"/>
                </a:solidFill>
                <a:latin typeface="Trebuchet MS"/>
                <a:ea typeface="Trebuchet MS"/>
                <a:cs typeface="Trebuchet MS"/>
                <a:sym typeface="Trebuchet MS"/>
              </a:rPr>
              <a:t>Archivists can achieve greater success in generating collection use by using Wikipedia to connect users with digital archival materials at the item level. </a:t>
            </a:r>
          </a:p>
          <a:p>
            <a:pPr lvl="0" rtl="0">
              <a:lnSpc>
                <a:spcPct val="100000"/>
              </a:lnSpc>
              <a:spcBef>
                <a:spcPts val="1400"/>
              </a:spcBef>
              <a:spcAft>
                <a:spcPts val="1200"/>
              </a:spcAft>
              <a:buNone/>
            </a:pPr>
            <a:r>
              <a:rPr lang="en" sz="1000">
                <a:solidFill>
                  <a:srgbClr val="000000"/>
                </a:solidFill>
                <a:latin typeface="Trebuchet MS"/>
                <a:ea typeface="Trebuchet MS"/>
                <a:cs typeface="Trebuchet MS"/>
                <a:sym typeface="Trebuchet MS"/>
              </a:rPr>
              <a:t>“Using Wikipedia to Enhance the Visibility of Digitized Archival Assets”. Michael Szajewski, Ball State University. </a:t>
            </a:r>
            <a:r>
              <a:rPr lang="en" sz="1000" u="sng">
                <a:solidFill>
                  <a:schemeClr val="hlink"/>
                </a:solidFill>
                <a:latin typeface="Trebuchet MS"/>
                <a:ea typeface="Trebuchet MS"/>
                <a:cs typeface="Trebuchet MS"/>
                <a:sym typeface="Trebuchet MS"/>
                <a:hlinkClick r:id="rId3"/>
              </a:rPr>
              <a:t>http://www.dlib.org/dlib/march13/szajewski/03szajewski.html</a:t>
            </a:r>
            <a:r>
              <a:rPr lang="en" sz="1000">
                <a:solidFill>
                  <a:srgbClr val="000000"/>
                </a:solidFill>
                <a:latin typeface="Trebuchet MS"/>
                <a:ea typeface="Trebuchet MS"/>
                <a:cs typeface="Trebuchet MS"/>
                <a:sym typeface="Trebuchet MS"/>
              </a:rPr>
              <a:t> (more at: http://outreach.wikimedia.org/wiki/GLAM/Case_studies)</a:t>
            </a:r>
          </a:p>
          <a:p>
            <a:pPr lvl="0" rtl="0">
              <a:spcBef>
                <a:spcPts val="0"/>
              </a:spcBef>
              <a:buNone/>
            </a:pPr>
            <a:endParaRPr sz="1000">
              <a:solidFill>
                <a:srgbClr val="000000"/>
              </a:solidFill>
              <a:latin typeface="Trebuchet MS"/>
              <a:ea typeface="Trebuchet MS"/>
              <a:cs typeface="Trebuchet MS"/>
              <a:sym typeface="Trebuchet MS"/>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600"/>
              </a:spcBef>
              <a:buNone/>
            </a:pPr>
            <a:r>
              <a:rPr lang="en" sz="3600">
                <a:solidFill>
                  <a:srgbClr val="FFFFFF"/>
                </a:solidFill>
              </a:rPr>
              <a:t>Wikipedia, Libraries = </a:t>
            </a:r>
            <a:r>
              <a:rPr lang="en" sz="3600">
                <a:solidFill>
                  <a:srgbClr val="4A86E8"/>
                </a:solidFill>
              </a:rPr>
              <a:t>natural allies</a:t>
            </a:r>
          </a:p>
        </p:txBody>
      </p:sp>
      <p:sp>
        <p:nvSpPr>
          <p:cNvPr id="270" name="Shape 270"/>
          <p:cNvSpPr txBox="1">
            <a:spLocks noGrp="1"/>
          </p:cNvSpPr>
          <p:nvPr>
            <p:ph type="body" idx="1"/>
          </p:nvPr>
        </p:nvSpPr>
        <p:spPr>
          <a:xfrm>
            <a:off x="457200" y="2353733"/>
            <a:ext cx="8229600" cy="4620399"/>
          </a:xfrm>
          <a:prstGeom prst="rect">
            <a:avLst/>
          </a:prstGeom>
        </p:spPr>
        <p:txBody>
          <a:bodyPr lIns="91425" tIns="91425" rIns="91425" bIns="91425" anchor="t" anchorCtr="0">
            <a:noAutofit/>
          </a:bodyPr>
          <a:lstStyle/>
          <a:p>
            <a:pPr lvl="0" rtl="0">
              <a:spcBef>
                <a:spcPts val="0"/>
              </a:spcBef>
              <a:buNone/>
            </a:pPr>
            <a:r>
              <a:rPr lang="en" dirty="0">
                <a:latin typeface="Droid Sans"/>
                <a:ea typeface="Droid Sans"/>
                <a:cs typeface="Droid Sans"/>
                <a:sym typeface="Droid Sans"/>
              </a:rPr>
              <a:t>Wikipedia is the </a:t>
            </a:r>
            <a:r>
              <a:rPr lang="en" b="1" dirty="0">
                <a:latin typeface="Droid Sans"/>
                <a:ea typeface="Droid Sans"/>
                <a:cs typeface="Droid Sans"/>
                <a:sym typeface="Droid Sans"/>
              </a:rPr>
              <a:t>starting point</a:t>
            </a:r>
            <a:r>
              <a:rPr lang="en" dirty="0">
                <a:latin typeface="Droid Sans"/>
                <a:ea typeface="Droid Sans"/>
                <a:cs typeface="Droid Sans"/>
                <a:sym typeface="Droid Sans"/>
              </a:rPr>
              <a:t> for research</a:t>
            </a:r>
          </a:p>
          <a:p>
            <a:pPr lvl="0" rtl="0">
              <a:spcBef>
                <a:spcPts val="0"/>
              </a:spcBef>
              <a:buNone/>
            </a:pPr>
            <a:endParaRPr dirty="0">
              <a:latin typeface="Droid Sans"/>
              <a:ea typeface="Droid Sans"/>
              <a:cs typeface="Droid Sans"/>
              <a:sym typeface="Droid Sans"/>
            </a:endParaRPr>
          </a:p>
          <a:p>
            <a:pPr lvl="0" rtl="0">
              <a:spcBef>
                <a:spcPts val="0"/>
              </a:spcBef>
              <a:buNone/>
            </a:pPr>
            <a:endParaRPr dirty="0">
              <a:latin typeface="Droid Sans"/>
              <a:ea typeface="Droid Sans"/>
              <a:cs typeface="Droid Sans"/>
              <a:sym typeface="Droid Sans"/>
            </a:endParaRPr>
          </a:p>
          <a:p>
            <a:pPr lvl="0" rtl="0">
              <a:spcBef>
                <a:spcPts val="0"/>
              </a:spcBef>
              <a:buNone/>
            </a:pPr>
            <a:endParaRPr lang="en" dirty="0" smtClean="0">
              <a:latin typeface="Droid Sans"/>
              <a:ea typeface="Droid Sans"/>
              <a:cs typeface="Droid Sans"/>
              <a:sym typeface="Droid Sans"/>
            </a:endParaRPr>
          </a:p>
          <a:p>
            <a:pPr lvl="0" rtl="0">
              <a:spcBef>
                <a:spcPts val="0"/>
              </a:spcBef>
              <a:buNone/>
            </a:pPr>
            <a:endParaRPr lang="en" dirty="0" smtClean="0">
              <a:latin typeface="Droid Sans"/>
              <a:ea typeface="Droid Sans"/>
              <a:cs typeface="Droid Sans"/>
              <a:sym typeface="Droid Sans"/>
            </a:endParaRPr>
          </a:p>
          <a:p>
            <a:pPr lvl="0" rtl="0">
              <a:spcBef>
                <a:spcPts val="0"/>
              </a:spcBef>
              <a:buNone/>
            </a:pPr>
            <a:r>
              <a:rPr lang="en" dirty="0" smtClean="0">
                <a:latin typeface="Droid Sans"/>
                <a:ea typeface="Droid Sans"/>
                <a:cs typeface="Droid Sans"/>
                <a:sym typeface="Droid Sans"/>
              </a:rPr>
              <a:t>We </a:t>
            </a:r>
            <a:r>
              <a:rPr lang="en" dirty="0">
                <a:latin typeface="Droid Sans"/>
                <a:ea typeface="Droid Sans"/>
                <a:cs typeface="Droid Sans"/>
                <a:sym typeface="Droid Sans"/>
              </a:rPr>
              <a:t>lead readers </a:t>
            </a:r>
            <a:r>
              <a:rPr lang="en" b="1" dirty="0">
                <a:latin typeface="Droid Sans"/>
                <a:ea typeface="Droid Sans"/>
                <a:cs typeface="Droid Sans"/>
                <a:sym typeface="Droid Sans"/>
              </a:rPr>
              <a:t>back to sources</a:t>
            </a:r>
            <a:r>
              <a:rPr lang="en" dirty="0">
                <a:latin typeface="Droid Sans"/>
                <a:ea typeface="Droid Sans"/>
                <a:cs typeface="Droid Sans"/>
                <a:sym typeface="Droid Sans"/>
              </a:rPr>
              <a:t> at libraries</a:t>
            </a:r>
          </a:p>
          <a:p>
            <a:pPr lvl="0" rtl="0">
              <a:spcBef>
                <a:spcPts val="0"/>
              </a:spcBef>
              <a:buNone/>
            </a:pPr>
            <a:r>
              <a:rPr lang="en" dirty="0">
                <a:latin typeface="Droid Sans"/>
                <a:ea typeface="Droid Sans"/>
                <a:cs typeface="Droid Sans"/>
                <a:sym typeface="Droid Sans"/>
              </a:rPr>
              <a:t>So they can </a:t>
            </a:r>
            <a:r>
              <a:rPr lang="en" b="1" dirty="0">
                <a:latin typeface="Droid Sans"/>
                <a:ea typeface="Droid Sans"/>
                <a:cs typeface="Droid Sans"/>
                <a:sym typeface="Droid Sans"/>
              </a:rPr>
              <a:t>think critically</a:t>
            </a:r>
            <a:r>
              <a:rPr lang="en" dirty="0">
                <a:latin typeface="Droid Sans"/>
                <a:ea typeface="Droid Sans"/>
                <a:cs typeface="Droid Sans"/>
                <a:sym typeface="Droid Sans"/>
              </a:rPr>
              <a:t> about subjects</a:t>
            </a:r>
          </a:p>
        </p:txBody>
      </p:sp>
      <p:pic>
        <p:nvPicPr>
          <p:cNvPr id="271" name="Shape 271"/>
          <p:cNvPicPr preferRelativeResize="0"/>
          <p:nvPr/>
        </p:nvPicPr>
        <p:blipFill>
          <a:blip r:embed="rId3">
            <a:alphaModFix/>
          </a:blip>
          <a:stretch>
            <a:fillRect/>
          </a:stretch>
        </p:blipFill>
        <p:spPr>
          <a:xfrm>
            <a:off x="3779312" y="2839454"/>
            <a:ext cx="1585374" cy="182876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buNone/>
            </a:pPr>
            <a:endParaRPr lang="en-US" sz="3600" dirty="0" err="1" smtClean="0">
              <a:solidFill>
                <a:srgbClr val="2178B5"/>
              </a:solidFill>
            </a:endParaRPr>
          </a:p>
          <a:p>
            <a:pPr>
              <a:buNone/>
            </a:pPr>
            <a:endParaRPr lang="en-US" sz="3600" dirty="0" err="1" smtClean="0">
              <a:solidFill>
                <a:srgbClr val="2178B5"/>
              </a:solidFill>
            </a:endParaRPr>
          </a:p>
          <a:p>
            <a:pPr>
              <a:buNone/>
            </a:pPr>
            <a:endParaRPr lang="en-US" sz="3600" dirty="0" err="1" smtClean="0">
              <a:solidFill>
                <a:srgbClr val="2178B5"/>
              </a:solidFill>
            </a:endParaRPr>
          </a:p>
          <a:p>
            <a:pPr>
              <a:buNone/>
            </a:pPr>
            <a:r>
              <a:rPr lang="en-US" sz="3600" dirty="0" smtClean="0">
                <a:solidFill>
                  <a:srgbClr val="2178B5"/>
                </a:solidFill>
              </a:rPr>
              <a:t>                      </a:t>
            </a:r>
            <a:r>
              <a:rPr lang="en-US" sz="4000" dirty="0" err="1" smtClean="0">
                <a:solidFill>
                  <a:srgbClr val="2178B5"/>
                </a:solidFill>
              </a:rPr>
              <a:t>Merrilee</a:t>
            </a:r>
            <a:r>
              <a:rPr lang="en-US" sz="4000" dirty="0" smtClean="0">
                <a:solidFill>
                  <a:srgbClr val="2178B5"/>
                </a:solidFill>
              </a:rPr>
              <a:t> </a:t>
            </a:r>
            <a:r>
              <a:rPr lang="en-US" sz="4000" dirty="0" err="1" smtClean="0">
                <a:solidFill>
                  <a:srgbClr val="2178B5"/>
                </a:solidFill>
              </a:rPr>
              <a:t>Proffitt</a:t>
            </a:r>
            <a:endParaRPr lang="en-US" sz="4000" dirty="0" smtClean="0">
              <a:solidFill>
                <a:srgbClr val="2178B5"/>
              </a:solidFill>
            </a:endParaRPr>
          </a:p>
          <a:p>
            <a:pPr>
              <a:buNone/>
            </a:pPr>
            <a:endParaRPr lang="en-US" sz="3600" dirty="0" smtClean="0">
              <a:solidFill>
                <a:srgbClr val="2178B5"/>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274637"/>
            <a:ext cx="8229600" cy="1521999"/>
          </a:xfrm>
          <a:prstGeom prst="rect">
            <a:avLst/>
          </a:prstGeom>
        </p:spPr>
        <p:txBody>
          <a:bodyPr lIns="91425" tIns="91425" rIns="91425" bIns="91425" anchor="b" anchorCtr="0">
            <a:noAutofit/>
          </a:bodyPr>
          <a:lstStyle/>
          <a:p>
            <a:pPr lvl="0" rtl="0">
              <a:spcBef>
                <a:spcPts val="600"/>
              </a:spcBef>
              <a:buNone/>
            </a:pPr>
            <a:r>
              <a:rPr lang="en" sz="3600">
                <a:solidFill>
                  <a:srgbClr val="4A86E8"/>
                </a:solidFill>
              </a:rPr>
              <a:t>Questions</a:t>
            </a:r>
            <a:r>
              <a:rPr lang="en" sz="3600">
                <a:solidFill>
                  <a:srgbClr val="FFFFFF"/>
                </a:solidFill>
              </a:rPr>
              <a:t>?</a:t>
            </a:r>
          </a:p>
        </p:txBody>
      </p:sp>
      <p:sp>
        <p:nvSpPr>
          <p:cNvPr id="277" name="Shape 277"/>
          <p:cNvSpPr txBox="1">
            <a:spLocks noGrp="1"/>
          </p:cNvSpPr>
          <p:nvPr>
            <p:ph type="body" idx="1"/>
          </p:nvPr>
        </p:nvSpPr>
        <p:spPr>
          <a:xfrm>
            <a:off x="287250" y="1965133"/>
            <a:ext cx="8229600" cy="4620399"/>
          </a:xfrm>
          <a:prstGeom prst="rect">
            <a:avLst/>
          </a:prstGeom>
        </p:spPr>
        <p:txBody>
          <a:bodyPr lIns="91425" tIns="91425" rIns="91425" bIns="91425" anchor="t" anchorCtr="0">
            <a:noAutofit/>
          </a:bodyPr>
          <a:lstStyle/>
          <a:p>
            <a:pPr lvl="0" indent="457200" rtl="0">
              <a:spcBef>
                <a:spcPts val="0"/>
              </a:spcBef>
              <a:buNone/>
            </a:pPr>
            <a:r>
              <a:rPr lang="en" sz="2400" b="1">
                <a:solidFill>
                  <a:srgbClr val="000000"/>
                </a:solidFill>
                <a:latin typeface="Droid Sans"/>
                <a:ea typeface="Droid Sans"/>
                <a:cs typeface="Droid Sans"/>
                <a:sym typeface="Droid Sans"/>
              </a:rPr>
              <a:t>Jake </a:t>
            </a:r>
            <a:r>
              <a:rPr lang="en" sz="2400" b="1">
                <a:solidFill>
                  <a:srgbClr val="4A86E8"/>
                </a:solidFill>
                <a:latin typeface="Droid Sans"/>
                <a:ea typeface="Droid Sans"/>
                <a:cs typeface="Droid Sans"/>
                <a:sym typeface="Droid Sans"/>
              </a:rPr>
              <a:t>Orlowitz</a:t>
            </a:r>
          </a:p>
          <a:p>
            <a:pPr lvl="0" indent="457200" rtl="0">
              <a:spcBef>
                <a:spcPts val="0"/>
              </a:spcBef>
              <a:buNone/>
            </a:pPr>
            <a:r>
              <a:rPr lang="en" sz="2400" b="1">
                <a:solidFill>
                  <a:schemeClr val="dk1"/>
                </a:solidFill>
                <a:latin typeface="Droid Sans"/>
                <a:ea typeface="Droid Sans"/>
                <a:cs typeface="Droid Sans"/>
                <a:sym typeface="Droid Sans"/>
              </a:rPr>
              <a:t> @</a:t>
            </a:r>
            <a:r>
              <a:rPr lang="en" sz="2400" b="1">
                <a:solidFill>
                  <a:srgbClr val="4A86E8"/>
                </a:solidFill>
                <a:latin typeface="Droid Sans"/>
                <a:ea typeface="Droid Sans"/>
                <a:cs typeface="Droid Sans"/>
                <a:sym typeface="Droid Sans"/>
              </a:rPr>
              <a:t>JakeOrlowitz</a:t>
            </a:r>
          </a:p>
          <a:p>
            <a:pPr marL="457200" lvl="0" indent="0" rtl="0">
              <a:spcBef>
                <a:spcPts val="0"/>
              </a:spcBef>
              <a:buNone/>
            </a:pPr>
            <a:r>
              <a:rPr lang="en" sz="2400" b="1">
                <a:solidFill>
                  <a:srgbClr val="4A86E8"/>
                </a:solidFill>
                <a:latin typeface="Droid Sans"/>
                <a:ea typeface="Droid Sans"/>
                <a:cs typeface="Droid Sans"/>
                <a:sym typeface="Droid Sans"/>
              </a:rPr>
              <a:t>  </a:t>
            </a:r>
            <a:r>
              <a:rPr lang="en" sz="2400" b="1" u="sng">
                <a:solidFill>
                  <a:srgbClr val="000000"/>
                </a:solidFill>
                <a:latin typeface="Droid Sans"/>
                <a:ea typeface="Droid Sans"/>
                <a:cs typeface="Droid Sans"/>
                <a:sym typeface="Droid Sans"/>
                <a:hlinkClick r:id="rId3"/>
              </a:rPr>
              <a:t>jorlowitz</a:t>
            </a:r>
            <a:r>
              <a:rPr lang="en" sz="2400" b="1" u="sng">
                <a:solidFill>
                  <a:srgbClr val="4A86E8"/>
                </a:solidFill>
                <a:latin typeface="Droid Sans"/>
                <a:ea typeface="Droid Sans"/>
                <a:cs typeface="Droid Sans"/>
                <a:sym typeface="Droid Sans"/>
                <a:hlinkClick r:id="rId3"/>
              </a:rPr>
              <a:t>@gmail.com</a:t>
            </a:r>
          </a:p>
          <a:p>
            <a:pPr lvl="0" algn="l" rtl="0">
              <a:spcBef>
                <a:spcPts val="0"/>
              </a:spcBef>
              <a:buNone/>
            </a:pPr>
            <a:endParaRPr sz="2400" b="1">
              <a:solidFill>
                <a:srgbClr val="000000"/>
              </a:solidFill>
              <a:latin typeface="Droid Sans"/>
              <a:ea typeface="Droid Sans"/>
              <a:cs typeface="Droid Sans"/>
              <a:sym typeface="Droid Sans"/>
            </a:endParaRPr>
          </a:p>
          <a:p>
            <a:pPr lvl="0" indent="457200" algn="l" rtl="0">
              <a:spcBef>
                <a:spcPts val="0"/>
              </a:spcBef>
              <a:buNone/>
            </a:pPr>
            <a:r>
              <a:rPr lang="en" sz="2400" b="1">
                <a:solidFill>
                  <a:srgbClr val="000000"/>
                </a:solidFill>
                <a:latin typeface="Droid Sans"/>
                <a:ea typeface="Droid Sans"/>
                <a:cs typeface="Droid Sans"/>
                <a:sym typeface="Droid Sans"/>
              </a:rPr>
              <a:t>http://enwp.org/</a:t>
            </a:r>
            <a:r>
              <a:rPr lang="en" sz="2400" b="1">
                <a:solidFill>
                  <a:srgbClr val="4A86E8"/>
                </a:solidFill>
                <a:latin typeface="Droid Sans"/>
                <a:ea typeface="Droid Sans"/>
                <a:cs typeface="Droid Sans"/>
                <a:sym typeface="Droid Sans"/>
              </a:rPr>
              <a:t>WP:TWL</a:t>
            </a:r>
          </a:p>
          <a:p>
            <a:pPr lvl="0" algn="l" rtl="0">
              <a:spcBef>
                <a:spcPts val="0"/>
              </a:spcBef>
              <a:buNone/>
            </a:pPr>
            <a:endParaRPr sz="2400" b="1">
              <a:solidFill>
                <a:srgbClr val="4A86E8"/>
              </a:solidFill>
              <a:latin typeface="Droid Sans"/>
              <a:ea typeface="Droid Sans"/>
              <a:cs typeface="Droid Sans"/>
              <a:sym typeface="Droid Sans"/>
            </a:endParaRPr>
          </a:p>
          <a:p>
            <a:pPr marL="0" lvl="0" indent="457200" rtl="0">
              <a:spcBef>
                <a:spcPts val="0"/>
              </a:spcBef>
              <a:buNone/>
            </a:pPr>
            <a:r>
              <a:rPr lang="en" sz="2400" b="1">
                <a:solidFill>
                  <a:srgbClr val="000000"/>
                </a:solidFill>
                <a:latin typeface="Droid Sans"/>
                <a:ea typeface="Droid Sans"/>
                <a:cs typeface="Droid Sans"/>
                <a:sym typeface="Droid Sans"/>
              </a:rPr>
              <a:t>Funded by the </a:t>
            </a:r>
            <a:r>
              <a:rPr lang="en" sz="2400" b="1">
                <a:solidFill>
                  <a:srgbClr val="4A86E8"/>
                </a:solidFill>
                <a:latin typeface="Droid Sans"/>
                <a:ea typeface="Droid Sans"/>
                <a:cs typeface="Droid Sans"/>
                <a:sym typeface="Droid Sans"/>
              </a:rPr>
              <a:t>Wikimedia Foundation</a:t>
            </a:r>
          </a:p>
        </p:txBody>
      </p:sp>
      <p:pic>
        <p:nvPicPr>
          <p:cNvPr id="278" name="Shape 278"/>
          <p:cNvPicPr preferRelativeResize="0"/>
          <p:nvPr/>
        </p:nvPicPr>
        <p:blipFill>
          <a:blip r:embed="rId4">
            <a:alphaModFix/>
          </a:blip>
          <a:stretch>
            <a:fillRect/>
          </a:stretch>
        </p:blipFill>
        <p:spPr>
          <a:xfrm>
            <a:off x="5789300" y="2743667"/>
            <a:ext cx="2373675" cy="21425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r>
              <a:rPr lang="en-US" dirty="0" smtClean="0"/>
              <a:t>						</a:t>
            </a:r>
            <a:r>
              <a:rPr lang="en-US" sz="4000" dirty="0" smtClean="0">
                <a:solidFill>
                  <a:srgbClr val="2178B5"/>
                </a:solidFill>
              </a:rPr>
              <a:t>Lily Todorinova</a:t>
            </a:r>
            <a:endParaRPr lang="en-US" sz="4000" dirty="0">
              <a:solidFill>
                <a:srgbClr val="2178B5"/>
              </a:solidFill>
            </a:endParaRP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762001" y="3190536"/>
            <a:ext cx="7854299" cy="2862799"/>
          </a:xfrm>
          <a:prstGeom prst="rect">
            <a:avLst/>
          </a:prstGeom>
        </p:spPr>
        <p:txBody>
          <a:bodyPr lIns="91425" tIns="91425" rIns="91425" bIns="91425" anchor="b" anchorCtr="0">
            <a:noAutofit/>
          </a:bodyPr>
          <a:lstStyle/>
          <a:p>
            <a:pPr lvl="0" algn="r" rtl="0">
              <a:lnSpc>
                <a:spcPct val="115000"/>
              </a:lnSpc>
              <a:spcBef>
                <a:spcPts val="400"/>
              </a:spcBef>
              <a:buClr>
                <a:schemeClr val="dk1"/>
              </a:buClr>
              <a:buSzPct val="61111"/>
              <a:buFont typeface="Arial"/>
              <a:buNone/>
            </a:pPr>
            <a:r>
              <a:rPr lang="en" dirty="0">
                <a:solidFill>
                  <a:schemeClr val="dk2"/>
                </a:solidFill>
                <a:latin typeface="Century Gothic" panose="020B0502020202020204" pitchFamily="34" charset="0"/>
              </a:rPr>
              <a:t>Lily Todorinova, Undergraduate Experience Librarian</a:t>
            </a:r>
          </a:p>
          <a:p>
            <a:pPr lvl="0" algn="r" rtl="0">
              <a:lnSpc>
                <a:spcPct val="115000"/>
              </a:lnSpc>
              <a:spcBef>
                <a:spcPts val="400"/>
              </a:spcBef>
              <a:buClr>
                <a:schemeClr val="dk1"/>
              </a:buClr>
              <a:buSzPct val="61111"/>
              <a:buFont typeface="Arial"/>
              <a:buNone/>
            </a:pPr>
            <a:r>
              <a:rPr lang="en" dirty="0" smtClean="0">
                <a:solidFill>
                  <a:schemeClr val="dk2"/>
                </a:solidFill>
                <a:latin typeface="Century Gothic" panose="020B0502020202020204" pitchFamily="34" charset="0"/>
                <a:hlinkClick r:id="rId3"/>
              </a:rPr>
              <a:t>Lily.todorinova@rutgers.edu</a:t>
            </a:r>
            <a:r>
              <a:rPr lang="en" dirty="0" smtClean="0">
                <a:solidFill>
                  <a:schemeClr val="dk2"/>
                </a:solidFill>
                <a:latin typeface="Century Gothic" panose="020B0502020202020204" pitchFamily="34" charset="0"/>
              </a:rPr>
              <a:t/>
            </a:r>
            <a:br>
              <a:rPr lang="en" dirty="0" smtClean="0">
                <a:solidFill>
                  <a:schemeClr val="dk2"/>
                </a:solidFill>
                <a:latin typeface="Century Gothic" panose="020B0502020202020204" pitchFamily="34" charset="0"/>
              </a:rPr>
            </a:br>
            <a:endParaRPr lang="en" dirty="0">
              <a:solidFill>
                <a:schemeClr val="dk2"/>
              </a:solidFill>
              <a:latin typeface="Century Gothic" panose="020B0502020202020204" pitchFamily="34" charset="0"/>
            </a:endParaRPr>
          </a:p>
          <a:p>
            <a:pPr lvl="0" algn="r" rtl="0">
              <a:lnSpc>
                <a:spcPct val="115000"/>
              </a:lnSpc>
              <a:spcBef>
                <a:spcPts val="400"/>
              </a:spcBef>
              <a:buClr>
                <a:schemeClr val="dk1"/>
              </a:buClr>
              <a:buSzPct val="61111"/>
              <a:buFont typeface="Arial"/>
              <a:buNone/>
            </a:pPr>
            <a:r>
              <a:rPr lang="en" dirty="0">
                <a:solidFill>
                  <a:schemeClr val="dk2"/>
                </a:solidFill>
                <a:latin typeface="Century Gothic" panose="020B0502020202020204" pitchFamily="34" charset="0"/>
              </a:rPr>
              <a:t>Yu-Hung Lin, Metadata Librarian for Continuing Resources, Scholarship and Data</a:t>
            </a:r>
          </a:p>
          <a:p>
            <a:pPr lvl="0" algn="r" rtl="0">
              <a:lnSpc>
                <a:spcPct val="115000"/>
              </a:lnSpc>
              <a:spcBef>
                <a:spcPts val="400"/>
              </a:spcBef>
              <a:buClr>
                <a:schemeClr val="dk1"/>
              </a:buClr>
              <a:buSzPct val="61111"/>
              <a:buFont typeface="Arial"/>
              <a:buNone/>
            </a:pPr>
            <a:r>
              <a:rPr lang="en" dirty="0" smtClean="0">
                <a:solidFill>
                  <a:schemeClr val="dk2"/>
                </a:solidFill>
                <a:latin typeface="Century Gothic" panose="020B0502020202020204" pitchFamily="34" charset="0"/>
                <a:hlinkClick r:id="rId4"/>
              </a:rPr>
              <a:t>Yuhung.lin@rutgers.edu</a:t>
            </a:r>
            <a:endParaRPr lang="en" dirty="0">
              <a:solidFill>
                <a:schemeClr val="dk2"/>
              </a:solidFill>
            </a:endParaRPr>
          </a:p>
        </p:txBody>
      </p:sp>
      <p:sp>
        <p:nvSpPr>
          <p:cNvPr id="91" name="Shape 91"/>
          <p:cNvSpPr txBox="1"/>
          <p:nvPr/>
        </p:nvSpPr>
        <p:spPr>
          <a:xfrm>
            <a:off x="818875" y="206236"/>
            <a:ext cx="7351500" cy="2753599"/>
          </a:xfrm>
          <a:prstGeom prst="rect">
            <a:avLst/>
          </a:prstGeom>
          <a:noFill/>
          <a:ln>
            <a:noFill/>
          </a:ln>
        </p:spPr>
        <p:txBody>
          <a:bodyPr lIns="91425" tIns="91425" rIns="91425" bIns="91425" anchor="ctr" anchorCtr="0">
            <a:noAutofit/>
          </a:bodyPr>
          <a:lstStyle/>
          <a:p>
            <a:pPr defTabSz="914400"/>
            <a:r>
              <a:rPr lang="en" sz="5400" b="1" kern="0" dirty="0">
                <a:solidFill>
                  <a:srgbClr val="F2F2F2"/>
                </a:solidFill>
                <a:latin typeface="Book Antiqua" panose="02040602050305030304" pitchFamily="18" charset="0"/>
                <a:cs typeface="Arial"/>
                <a:sym typeface="Arial"/>
              </a:rPr>
              <a:t>Rutgers University Libraries</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762000" y="4572000"/>
            <a:ext cx="6781800" cy="1600000"/>
          </a:xfrm>
          <a:prstGeom prst="rect">
            <a:avLst/>
          </a:prstGeom>
        </p:spPr>
        <p:txBody>
          <a:bodyPr lIns="91425" tIns="91425" rIns="91425" bIns="91425" anchor="b" anchorCtr="0">
            <a:noAutofit/>
          </a:bodyPr>
          <a:lstStyle/>
          <a:p>
            <a:pPr>
              <a:spcBef>
                <a:spcPts val="0"/>
              </a:spcBef>
              <a:buNone/>
            </a:pPr>
            <a:r>
              <a:rPr lang="en" sz="5400" dirty="0">
                <a:solidFill>
                  <a:srgbClr val="262626"/>
                </a:solidFill>
                <a:latin typeface="Book Antiqua" panose="02040602050305030304" pitchFamily="18" charset="0"/>
              </a:rPr>
              <a:t>Overview</a:t>
            </a:r>
          </a:p>
        </p:txBody>
      </p:sp>
      <p:sp>
        <p:nvSpPr>
          <p:cNvPr id="97" name="Shape 97"/>
          <p:cNvSpPr txBox="1">
            <a:spLocks noGrp="1"/>
          </p:cNvSpPr>
          <p:nvPr>
            <p:ph type="body" idx="1"/>
          </p:nvPr>
        </p:nvSpPr>
        <p:spPr>
          <a:xfrm>
            <a:off x="762000" y="685808"/>
            <a:ext cx="7543800" cy="3886399"/>
          </a:xfrm>
          <a:prstGeom prst="rect">
            <a:avLst/>
          </a:prstGeom>
        </p:spPr>
        <p:txBody>
          <a:bodyPr lIns="91425" tIns="91425" rIns="91425" bIns="91425" anchor="ctr" anchorCtr="0">
            <a:noAutofit/>
          </a:bodyPr>
          <a:lstStyle/>
          <a:p>
            <a:pPr marL="0" lvl="0" indent="0" rtl="0">
              <a:lnSpc>
                <a:spcPct val="115000"/>
              </a:lnSpc>
              <a:spcBef>
                <a:spcPts val="600"/>
              </a:spcBef>
              <a:buClr>
                <a:schemeClr val="dk1"/>
              </a:buClr>
              <a:buSzPct val="45833"/>
              <a:buFont typeface="Arial"/>
              <a:buNone/>
            </a:pPr>
            <a:r>
              <a:rPr lang="en" sz="2400" dirty="0">
                <a:solidFill>
                  <a:srgbClr val="AD0101"/>
                </a:solidFill>
                <a:latin typeface="Century Gothic" panose="020B0502020202020204" pitchFamily="34" charset="0"/>
              </a:rPr>
              <a:t>•</a:t>
            </a:r>
            <a:r>
              <a:rPr lang="en" sz="2400" dirty="0">
                <a:solidFill>
                  <a:schemeClr val="dk2"/>
                </a:solidFill>
                <a:latin typeface="Century Gothic" panose="020B0502020202020204" pitchFamily="34" charset="0"/>
              </a:rPr>
              <a:t>Undergraduate Research Study</a:t>
            </a:r>
          </a:p>
          <a:p>
            <a:pPr marL="0" lvl="0" indent="0" rtl="0">
              <a:lnSpc>
                <a:spcPct val="115000"/>
              </a:lnSpc>
              <a:spcBef>
                <a:spcPts val="600"/>
              </a:spcBef>
              <a:buClr>
                <a:schemeClr val="dk1"/>
              </a:buClr>
              <a:buSzPct val="45833"/>
              <a:buFont typeface="Arial"/>
              <a:buNone/>
            </a:pPr>
            <a:r>
              <a:rPr lang="en" sz="2400" dirty="0">
                <a:solidFill>
                  <a:srgbClr val="AD0101"/>
                </a:solidFill>
                <a:latin typeface="Century Gothic" panose="020B0502020202020204" pitchFamily="34" charset="0"/>
              </a:rPr>
              <a:t>•</a:t>
            </a:r>
            <a:r>
              <a:rPr lang="en" sz="2400" dirty="0">
                <a:solidFill>
                  <a:schemeClr val="dk2"/>
                </a:solidFill>
                <a:latin typeface="Century Gothic" panose="020B0502020202020204" pitchFamily="34" charset="0"/>
              </a:rPr>
              <a:t>Wikipedia Editor-Librarian Workflow</a:t>
            </a:r>
          </a:p>
          <a:p>
            <a:pPr marL="0" lvl="0" indent="0" rtl="0">
              <a:lnSpc>
                <a:spcPct val="115000"/>
              </a:lnSpc>
              <a:spcBef>
                <a:spcPts val="600"/>
              </a:spcBef>
              <a:buClr>
                <a:schemeClr val="dk1"/>
              </a:buClr>
              <a:buSzPct val="45833"/>
              <a:buFont typeface="Arial"/>
              <a:buNone/>
            </a:pPr>
            <a:r>
              <a:rPr lang="en" sz="2400" dirty="0">
                <a:solidFill>
                  <a:srgbClr val="AD0101"/>
                </a:solidFill>
                <a:latin typeface="Century Gothic" panose="020B0502020202020204" pitchFamily="34" charset="0"/>
              </a:rPr>
              <a:t>•</a:t>
            </a:r>
            <a:r>
              <a:rPr lang="en" sz="2400" dirty="0">
                <a:solidFill>
                  <a:schemeClr val="dk2"/>
                </a:solidFill>
                <a:latin typeface="Century Gothic" panose="020B0502020202020204" pitchFamily="34" charset="0"/>
              </a:rPr>
              <a:t>Faculty’s Use of Wikipedia</a:t>
            </a:r>
          </a:p>
          <a:p>
            <a:pPr>
              <a:spcBef>
                <a:spcPts val="0"/>
              </a:spcBef>
              <a:buNone/>
            </a:pPr>
            <a:endParaRPr dirty="0">
              <a:latin typeface="Century Gothic" panose="020B0502020202020204" pitchFamily="34" charset="0"/>
            </a:endParaRP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762001" y="5240733"/>
            <a:ext cx="6598799" cy="931200"/>
          </a:xfrm>
          <a:prstGeom prst="rect">
            <a:avLst/>
          </a:prstGeom>
        </p:spPr>
        <p:txBody>
          <a:bodyPr lIns="91425" tIns="91425" rIns="91425" bIns="91425" anchor="b" anchorCtr="0">
            <a:noAutofit/>
          </a:bodyPr>
          <a:lstStyle/>
          <a:p>
            <a:pPr>
              <a:spcBef>
                <a:spcPts val="0"/>
              </a:spcBef>
              <a:buNone/>
            </a:pPr>
            <a:r>
              <a:rPr lang="en" sz="3600" dirty="0">
                <a:solidFill>
                  <a:srgbClr val="262626"/>
                </a:solidFill>
                <a:latin typeface="Book Antiqua" panose="02040602050305030304" pitchFamily="18" charset="0"/>
              </a:rPr>
              <a:t>Undergraduate Research Study</a:t>
            </a:r>
          </a:p>
        </p:txBody>
      </p:sp>
      <p:sp>
        <p:nvSpPr>
          <p:cNvPr id="103" name="Shape 103"/>
          <p:cNvSpPr txBox="1">
            <a:spLocks noGrp="1"/>
          </p:cNvSpPr>
          <p:nvPr>
            <p:ph type="body" idx="1"/>
          </p:nvPr>
        </p:nvSpPr>
        <p:spPr>
          <a:xfrm>
            <a:off x="762000" y="685808"/>
            <a:ext cx="7543800" cy="3886399"/>
          </a:xfrm>
          <a:prstGeom prst="rect">
            <a:avLst/>
          </a:prstGeom>
        </p:spPr>
        <p:txBody>
          <a:bodyPr lIns="91425" tIns="91425" rIns="91425" bIns="91425" anchor="ctr" anchorCtr="0">
            <a:noAutofit/>
          </a:bodyPr>
          <a:lstStyle/>
          <a:p>
            <a:pPr>
              <a:spcBef>
                <a:spcPts val="0"/>
              </a:spcBef>
              <a:buNone/>
            </a:pPr>
            <a:endParaRPr dirty="0"/>
          </a:p>
        </p:txBody>
      </p:sp>
      <p:pic>
        <p:nvPicPr>
          <p:cNvPr id="104" name="Shape 104"/>
          <p:cNvPicPr preferRelativeResize="0"/>
          <p:nvPr/>
        </p:nvPicPr>
        <p:blipFill>
          <a:blip r:embed="rId3">
            <a:alphaModFix/>
          </a:blip>
          <a:stretch>
            <a:fillRect/>
          </a:stretch>
        </p:blipFill>
        <p:spPr>
          <a:xfrm>
            <a:off x="834778" y="990604"/>
            <a:ext cx="4804025" cy="3163967"/>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762000" y="4572000"/>
            <a:ext cx="6781800" cy="1600000"/>
          </a:xfrm>
          <a:prstGeom prst="rect">
            <a:avLst/>
          </a:prstGeom>
        </p:spPr>
        <p:txBody>
          <a:bodyPr lIns="91425" tIns="91425" rIns="91425" bIns="91425" anchor="b" anchorCtr="0">
            <a:noAutofit/>
          </a:bodyPr>
          <a:lstStyle/>
          <a:p>
            <a:pPr>
              <a:spcBef>
                <a:spcPts val="0"/>
              </a:spcBef>
              <a:buNone/>
            </a:pPr>
            <a:r>
              <a:rPr lang="en" sz="5400" dirty="0">
                <a:solidFill>
                  <a:srgbClr val="262626"/>
                </a:solidFill>
                <a:latin typeface="Book Antiqua" panose="02040602050305030304" pitchFamily="18" charset="0"/>
              </a:rPr>
              <a:t>Design</a:t>
            </a:r>
          </a:p>
        </p:txBody>
      </p:sp>
      <p:sp>
        <p:nvSpPr>
          <p:cNvPr id="110" name="Shape 110"/>
          <p:cNvSpPr txBox="1">
            <a:spLocks noGrp="1"/>
          </p:cNvSpPr>
          <p:nvPr>
            <p:ph type="body" idx="1"/>
          </p:nvPr>
        </p:nvSpPr>
        <p:spPr>
          <a:xfrm>
            <a:off x="762000" y="685808"/>
            <a:ext cx="7543800" cy="3886399"/>
          </a:xfrm>
          <a:prstGeom prst="rect">
            <a:avLst/>
          </a:prstGeom>
        </p:spPr>
        <p:txBody>
          <a:bodyPr lIns="91425" tIns="91425" rIns="91425" bIns="91425" anchor="ctr" anchorCtr="0">
            <a:noAutofit/>
          </a:bodyPr>
          <a:lstStyle/>
          <a:p>
            <a:pPr marL="0" lvl="0" indent="0" rtl="0">
              <a:lnSpc>
                <a:spcPct val="115000"/>
              </a:lnSpc>
              <a:spcBef>
                <a:spcPts val="0"/>
              </a:spcBef>
              <a:buClr>
                <a:schemeClr val="dk1"/>
              </a:buClr>
              <a:buSzPct val="45833"/>
              <a:buFont typeface="Arial"/>
              <a:buNone/>
            </a:pPr>
            <a:r>
              <a:rPr lang="en" sz="2400" dirty="0">
                <a:solidFill>
                  <a:schemeClr val="dk1"/>
                </a:solidFill>
              </a:rPr>
              <a:t>•</a:t>
            </a:r>
            <a:r>
              <a:rPr lang="en" sz="2400" dirty="0">
                <a:solidFill>
                  <a:schemeClr val="dk1"/>
                </a:solidFill>
                <a:latin typeface="Century Gothic" panose="020B0502020202020204" pitchFamily="34" charset="0"/>
              </a:rPr>
              <a:t>30 participants, 20-30 min Qualtrics® survey</a:t>
            </a:r>
          </a:p>
          <a:p>
            <a:pPr marL="0" lvl="0" indent="0" rtl="0">
              <a:lnSpc>
                <a:spcPct val="115000"/>
              </a:lnSpc>
              <a:spcBef>
                <a:spcPts val="0"/>
              </a:spcBef>
              <a:buClr>
                <a:schemeClr val="dk1"/>
              </a:buClr>
              <a:buSzPct val="45833"/>
              <a:buFont typeface="Arial"/>
              <a:buNone/>
            </a:pPr>
            <a:r>
              <a:rPr lang="en" sz="2400" dirty="0">
                <a:solidFill>
                  <a:schemeClr val="dk1"/>
                </a:solidFill>
                <a:latin typeface="Century Gothic" panose="020B0502020202020204" pitchFamily="34" charset="0"/>
              </a:rPr>
              <a:t>•Pre-test/Post-test</a:t>
            </a:r>
          </a:p>
          <a:p>
            <a:pPr marL="0" lvl="0" indent="0" rtl="0">
              <a:lnSpc>
                <a:spcPct val="115000"/>
              </a:lnSpc>
              <a:spcBef>
                <a:spcPts val="0"/>
              </a:spcBef>
              <a:buClr>
                <a:schemeClr val="dk1"/>
              </a:buClr>
              <a:buSzPct val="45833"/>
              <a:buFont typeface="Arial"/>
              <a:buNone/>
            </a:pPr>
            <a:r>
              <a:rPr lang="en" sz="2400" dirty="0">
                <a:solidFill>
                  <a:schemeClr val="dk1"/>
                </a:solidFill>
                <a:latin typeface="Century Gothic" panose="020B0502020202020204" pitchFamily="34" charset="0"/>
              </a:rPr>
              <a:t>•Start with Wikipedia and tell us what you will do next</a:t>
            </a:r>
          </a:p>
          <a:p>
            <a:pPr marL="0" lvl="0" indent="0" rtl="0">
              <a:lnSpc>
                <a:spcPct val="115000"/>
              </a:lnSpc>
              <a:spcBef>
                <a:spcPts val="0"/>
              </a:spcBef>
              <a:buClr>
                <a:schemeClr val="dk1"/>
              </a:buClr>
              <a:buSzPct val="45833"/>
              <a:buFont typeface="Arial"/>
              <a:buNone/>
            </a:pPr>
            <a:r>
              <a:rPr lang="en" sz="2400" dirty="0">
                <a:solidFill>
                  <a:schemeClr val="dk1"/>
                </a:solidFill>
                <a:latin typeface="Century Gothic" panose="020B0502020202020204" pitchFamily="34" charset="0"/>
              </a:rPr>
              <a:t>•Evaluate using modified SEER® Rubric</a:t>
            </a:r>
          </a:p>
          <a:p>
            <a:pPr>
              <a:spcBef>
                <a:spcPts val="0"/>
              </a:spcBef>
              <a:buNone/>
            </a:pPr>
            <a:endParaRPr dirty="0"/>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762000" y="4572000"/>
            <a:ext cx="6781800" cy="1600000"/>
          </a:xfrm>
          <a:prstGeom prst="rect">
            <a:avLst/>
          </a:prstGeom>
        </p:spPr>
        <p:txBody>
          <a:bodyPr lIns="91425" tIns="91425" rIns="91425" bIns="91425" anchor="b" anchorCtr="0">
            <a:noAutofit/>
          </a:bodyPr>
          <a:lstStyle/>
          <a:p>
            <a:pPr>
              <a:spcBef>
                <a:spcPts val="0"/>
              </a:spcBef>
              <a:buNone/>
            </a:pPr>
            <a:r>
              <a:rPr lang="en" sz="5400" dirty="0">
                <a:solidFill>
                  <a:srgbClr val="262626"/>
                </a:solidFill>
                <a:latin typeface="Book Antiqua" panose="02040602050305030304" pitchFamily="18" charset="0"/>
              </a:rPr>
              <a:t>Findings</a:t>
            </a:r>
          </a:p>
        </p:txBody>
      </p:sp>
      <p:sp>
        <p:nvSpPr>
          <p:cNvPr id="116" name="Shape 116"/>
          <p:cNvSpPr txBox="1">
            <a:spLocks noGrp="1"/>
          </p:cNvSpPr>
          <p:nvPr>
            <p:ph type="body" idx="1"/>
          </p:nvPr>
        </p:nvSpPr>
        <p:spPr>
          <a:xfrm>
            <a:off x="762000" y="685808"/>
            <a:ext cx="7543800" cy="3886399"/>
          </a:xfrm>
          <a:prstGeom prst="rect">
            <a:avLst/>
          </a:prstGeom>
        </p:spPr>
        <p:txBody>
          <a:bodyPr lIns="91425" tIns="91425" rIns="91425" bIns="91425" anchor="ctr" anchorCtr="0">
            <a:noAutofit/>
          </a:bodyPr>
          <a:lstStyle/>
          <a:p>
            <a:pPr marL="0" lvl="0" indent="0" rtl="0">
              <a:lnSpc>
                <a:spcPct val="115000"/>
              </a:lnSpc>
              <a:spcBef>
                <a:spcPts val="0"/>
              </a:spcBef>
              <a:spcAft>
                <a:spcPts val="600"/>
              </a:spcAft>
              <a:buClr>
                <a:schemeClr val="dk1"/>
              </a:buClr>
              <a:buSzPct val="55000"/>
              <a:buFont typeface="Arial"/>
              <a:buNone/>
            </a:pPr>
            <a:r>
              <a:rPr lang="en" sz="2000" dirty="0">
                <a:solidFill>
                  <a:schemeClr val="dk1"/>
                </a:solidFill>
                <a:latin typeface="Century Gothic" panose="020B0502020202020204" pitchFamily="34" charset="0"/>
              </a:rPr>
              <a:t>•Wikipedia and Google are difficult to separate in the research processes of undergraduates</a:t>
            </a:r>
          </a:p>
          <a:p>
            <a:pPr marL="0" lvl="0" indent="0" rtl="0">
              <a:lnSpc>
                <a:spcPct val="115000"/>
              </a:lnSpc>
              <a:spcBef>
                <a:spcPts val="0"/>
              </a:spcBef>
              <a:spcAft>
                <a:spcPts val="600"/>
              </a:spcAft>
              <a:buClr>
                <a:schemeClr val="dk1"/>
              </a:buClr>
              <a:buSzPct val="55000"/>
              <a:buFont typeface="Arial"/>
              <a:buNone/>
            </a:pPr>
            <a:r>
              <a:rPr lang="en" sz="2000" dirty="0">
                <a:solidFill>
                  <a:schemeClr val="dk1"/>
                </a:solidFill>
                <a:latin typeface="Century Gothic" panose="020B0502020202020204" pitchFamily="34" charset="0"/>
              </a:rPr>
              <a:t>•Students have been discouraged to use Wikipedia (but use it anyway)</a:t>
            </a:r>
          </a:p>
          <a:p>
            <a:pPr marL="0" lvl="0" indent="0" rtl="0">
              <a:lnSpc>
                <a:spcPct val="115000"/>
              </a:lnSpc>
              <a:spcBef>
                <a:spcPts val="0"/>
              </a:spcBef>
              <a:spcAft>
                <a:spcPts val="600"/>
              </a:spcAft>
              <a:buClr>
                <a:schemeClr val="dk1"/>
              </a:buClr>
              <a:buSzPct val="55000"/>
              <a:buFont typeface="Arial"/>
              <a:buNone/>
            </a:pPr>
            <a:r>
              <a:rPr lang="en" sz="2000" dirty="0">
                <a:solidFill>
                  <a:schemeClr val="dk1"/>
                </a:solidFill>
                <a:latin typeface="Century Gothic" panose="020B0502020202020204" pitchFamily="34" charset="0"/>
              </a:rPr>
              <a:t>•Students’ actions are informed by the conflicting combination of faculty influence, resource convenience, time, and efficiency of the task</a:t>
            </a:r>
          </a:p>
          <a:p>
            <a:pPr>
              <a:spcBef>
                <a:spcPts val="0"/>
              </a:spcBef>
              <a:buNone/>
            </a:pPr>
            <a:endParaRPr dirty="0"/>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762000" y="4572000"/>
            <a:ext cx="6781800" cy="1600000"/>
          </a:xfrm>
          <a:prstGeom prst="rect">
            <a:avLst/>
          </a:prstGeom>
        </p:spPr>
        <p:txBody>
          <a:bodyPr lIns="91425" tIns="91425" rIns="91425" bIns="91425" anchor="b" anchorCtr="0">
            <a:noAutofit/>
          </a:bodyPr>
          <a:lstStyle/>
          <a:p>
            <a:pPr>
              <a:spcBef>
                <a:spcPts val="0"/>
              </a:spcBef>
              <a:buNone/>
            </a:pPr>
            <a:r>
              <a:rPr lang="en" sz="5400" dirty="0">
                <a:solidFill>
                  <a:srgbClr val="262626"/>
                </a:solidFill>
                <a:latin typeface="Book Antiqua" panose="02040602050305030304" pitchFamily="18" charset="0"/>
              </a:rPr>
              <a:t>Findings</a:t>
            </a:r>
          </a:p>
        </p:txBody>
      </p:sp>
      <p:sp>
        <p:nvSpPr>
          <p:cNvPr id="122" name="Shape 122"/>
          <p:cNvSpPr txBox="1">
            <a:spLocks noGrp="1"/>
          </p:cNvSpPr>
          <p:nvPr>
            <p:ph type="body" idx="1"/>
          </p:nvPr>
        </p:nvSpPr>
        <p:spPr>
          <a:xfrm>
            <a:off x="762000" y="685808"/>
            <a:ext cx="7543800" cy="3886399"/>
          </a:xfrm>
          <a:prstGeom prst="rect">
            <a:avLst/>
          </a:prstGeom>
        </p:spPr>
        <p:txBody>
          <a:bodyPr lIns="91425" tIns="91425" rIns="91425" bIns="91425" anchor="ctr" anchorCtr="0">
            <a:noAutofit/>
          </a:bodyPr>
          <a:lstStyle/>
          <a:p>
            <a:pPr marL="0" lvl="0" indent="0" rtl="0">
              <a:lnSpc>
                <a:spcPct val="115000"/>
              </a:lnSpc>
              <a:spcBef>
                <a:spcPts val="0"/>
              </a:spcBef>
              <a:spcAft>
                <a:spcPts val="600"/>
              </a:spcAft>
              <a:buClr>
                <a:schemeClr val="dk1"/>
              </a:buClr>
              <a:buFont typeface="Arial"/>
              <a:buNone/>
            </a:pPr>
            <a:endParaRPr sz="2000" dirty="0">
              <a:solidFill>
                <a:schemeClr val="dk1"/>
              </a:solidFill>
            </a:endParaRPr>
          </a:p>
          <a:p>
            <a:pPr marL="0" lvl="0" indent="0" rtl="0">
              <a:lnSpc>
                <a:spcPct val="115000"/>
              </a:lnSpc>
              <a:spcBef>
                <a:spcPts val="0"/>
              </a:spcBef>
              <a:spcAft>
                <a:spcPts val="600"/>
              </a:spcAft>
              <a:buClr>
                <a:schemeClr val="dk1"/>
              </a:buClr>
              <a:buSzPct val="55000"/>
              <a:buFont typeface="Arial"/>
              <a:buNone/>
            </a:pPr>
            <a:r>
              <a:rPr lang="en" sz="1800" dirty="0">
                <a:solidFill>
                  <a:schemeClr val="dk1"/>
                </a:solidFill>
                <a:latin typeface="Century Gothic" panose="020B0502020202020204" pitchFamily="34" charset="0"/>
              </a:rPr>
              <a:t>In our sample, students tended to…</a:t>
            </a:r>
          </a:p>
          <a:p>
            <a:pPr marL="457200" lvl="0" indent="-355600" rtl="0">
              <a:lnSpc>
                <a:spcPct val="115000"/>
              </a:lnSpc>
              <a:spcBef>
                <a:spcPts val="0"/>
              </a:spcBef>
              <a:spcAft>
                <a:spcPts val="600"/>
              </a:spcAft>
              <a:buClr>
                <a:schemeClr val="dk1"/>
              </a:buClr>
              <a:buSzPct val="100000"/>
              <a:buFont typeface="Questrial"/>
              <a:buChar char="•"/>
            </a:pPr>
            <a:r>
              <a:rPr lang="en" sz="1800" dirty="0">
                <a:solidFill>
                  <a:schemeClr val="dk1"/>
                </a:solidFill>
                <a:latin typeface="Century Gothic" panose="020B0502020202020204" pitchFamily="34" charset="0"/>
              </a:rPr>
              <a:t>overlook bibliographies in Wikipedia, and in general…</a:t>
            </a:r>
          </a:p>
          <a:p>
            <a:pPr marL="457200" lvl="0" indent="-355600" rtl="0">
              <a:lnSpc>
                <a:spcPct val="115000"/>
              </a:lnSpc>
              <a:spcBef>
                <a:spcPts val="0"/>
              </a:spcBef>
              <a:spcAft>
                <a:spcPts val="600"/>
              </a:spcAft>
              <a:buClr>
                <a:schemeClr val="dk1"/>
              </a:buClr>
              <a:buSzPct val="100000"/>
              <a:buFont typeface="Questrial"/>
              <a:buChar char="•"/>
            </a:pPr>
            <a:r>
              <a:rPr lang="en" sz="1800" dirty="0">
                <a:solidFill>
                  <a:schemeClr val="dk1"/>
                </a:solidFill>
                <a:latin typeface="Century Gothic" panose="020B0502020202020204" pitchFamily="34" charset="0"/>
              </a:rPr>
              <a:t>find the bibliographies in Wikipedia confusing and overwhelming</a:t>
            </a:r>
          </a:p>
          <a:p>
            <a:pPr marL="457200" lvl="0" indent="-355600" rtl="0">
              <a:lnSpc>
                <a:spcPct val="115000"/>
              </a:lnSpc>
              <a:spcBef>
                <a:spcPts val="0"/>
              </a:spcBef>
              <a:spcAft>
                <a:spcPts val="600"/>
              </a:spcAft>
              <a:buClr>
                <a:schemeClr val="dk1"/>
              </a:buClr>
              <a:buSzPct val="100000"/>
              <a:buFont typeface="Questrial"/>
              <a:buChar char="•"/>
            </a:pPr>
            <a:r>
              <a:rPr lang="en" sz="1800" dirty="0">
                <a:solidFill>
                  <a:schemeClr val="dk1"/>
                </a:solidFill>
                <a:latin typeface="Century Gothic" panose="020B0502020202020204" pitchFamily="34" charset="0"/>
              </a:rPr>
              <a:t>assume that the 1st citation to appear in Wikipedia’s bibliography is the “best” one</a:t>
            </a:r>
          </a:p>
          <a:p>
            <a:pPr marL="457200" lvl="0" indent="-355600" rtl="0">
              <a:lnSpc>
                <a:spcPct val="115000"/>
              </a:lnSpc>
              <a:spcBef>
                <a:spcPts val="0"/>
              </a:spcBef>
              <a:spcAft>
                <a:spcPts val="600"/>
              </a:spcAft>
              <a:buClr>
                <a:schemeClr val="dk1"/>
              </a:buClr>
              <a:buSzPct val="100000"/>
              <a:buFont typeface="Questrial"/>
              <a:buChar char="•"/>
            </a:pPr>
            <a:r>
              <a:rPr lang="en" sz="1800" dirty="0">
                <a:solidFill>
                  <a:schemeClr val="dk1"/>
                </a:solidFill>
                <a:latin typeface="Century Gothic" panose="020B0502020202020204" pitchFamily="34" charset="0"/>
              </a:rPr>
              <a:t>like the idea of using a rubric/tool within Wikipedia to quickly assess if they should “follow” a given link to its holdings in the library databases</a:t>
            </a:r>
          </a:p>
          <a:p>
            <a:pPr>
              <a:spcBef>
                <a:spcPts val="0"/>
              </a:spcBef>
              <a:buNone/>
            </a:pPr>
            <a:endParaRPr dirty="0"/>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762000" y="4572000"/>
            <a:ext cx="7753799" cy="1600000"/>
          </a:xfrm>
          <a:prstGeom prst="rect">
            <a:avLst/>
          </a:prstGeom>
        </p:spPr>
        <p:txBody>
          <a:bodyPr lIns="91425" tIns="91425" rIns="91425" bIns="91425" anchor="b" anchorCtr="0">
            <a:noAutofit/>
          </a:bodyPr>
          <a:lstStyle/>
          <a:p>
            <a:pPr marR="0" lvl="0" algn="l" rtl="0">
              <a:lnSpc>
                <a:spcPct val="100000"/>
              </a:lnSpc>
              <a:spcBef>
                <a:spcPts val="480"/>
              </a:spcBef>
              <a:spcAft>
                <a:spcPts val="0"/>
              </a:spcAft>
              <a:buNone/>
            </a:pPr>
            <a:r>
              <a:rPr lang="en" sz="3600" dirty="0">
                <a:solidFill>
                  <a:srgbClr val="262626"/>
                </a:solidFill>
                <a:latin typeface="Book Antiqua" panose="02040602050305030304" pitchFamily="18" charset="0"/>
              </a:rPr>
              <a:t>Rutgers Wikipedian in Residence Program</a:t>
            </a:r>
          </a:p>
        </p:txBody>
      </p:sp>
      <p:sp>
        <p:nvSpPr>
          <p:cNvPr id="128" name="Shape 128"/>
          <p:cNvSpPr txBox="1">
            <a:spLocks noGrp="1"/>
          </p:cNvSpPr>
          <p:nvPr>
            <p:ph type="body" idx="1"/>
          </p:nvPr>
        </p:nvSpPr>
        <p:spPr>
          <a:xfrm>
            <a:off x="762000" y="685808"/>
            <a:ext cx="7543800" cy="3886399"/>
          </a:xfrm>
          <a:prstGeom prst="rect">
            <a:avLst/>
          </a:prstGeom>
        </p:spPr>
        <p:txBody>
          <a:bodyPr lIns="91425" tIns="91425" rIns="91425" bIns="91425" anchor="ctr" anchorCtr="0">
            <a:noAutofit/>
          </a:bodyPr>
          <a:lstStyle/>
          <a:p>
            <a:pPr marL="457200" lvl="0" indent="-381000" rtl="0">
              <a:spcBef>
                <a:spcPts val="0"/>
              </a:spcBef>
              <a:buClr>
                <a:schemeClr val="accent1"/>
              </a:buClr>
              <a:buSzPct val="100000"/>
              <a:buFont typeface="Questrial"/>
              <a:buChar char="•"/>
            </a:pPr>
            <a:r>
              <a:rPr lang="en" sz="2400" dirty="0">
                <a:solidFill>
                  <a:srgbClr val="262626"/>
                </a:solidFill>
                <a:latin typeface="Century Gothic" panose="020B0502020202020204" pitchFamily="34" charset="0"/>
              </a:rPr>
              <a:t>Recruit Wikipedia editors to enrich Wikipedia contents</a:t>
            </a:r>
          </a:p>
          <a:p>
            <a:pPr marL="457200" lvl="0" indent="-381000" rtl="0">
              <a:spcBef>
                <a:spcPts val="0"/>
              </a:spcBef>
              <a:buClr>
                <a:srgbClr val="262626"/>
              </a:buClr>
              <a:buSzPct val="100000"/>
              <a:buFont typeface="Questrial"/>
              <a:buChar char="•"/>
            </a:pPr>
            <a:r>
              <a:rPr lang="en" sz="2400" dirty="0">
                <a:solidFill>
                  <a:srgbClr val="262626"/>
                </a:solidFill>
                <a:latin typeface="Century Gothic" panose="020B0502020202020204" pitchFamily="34" charset="0"/>
              </a:rPr>
              <a:t>Identify subjects which align with the institution’s strategic direction and digital content collection</a:t>
            </a:r>
          </a:p>
          <a:p>
            <a:pPr marL="457200" lvl="0" indent="-381000">
              <a:spcBef>
                <a:spcPts val="0"/>
              </a:spcBef>
              <a:buClr>
                <a:srgbClr val="262626"/>
              </a:buClr>
              <a:buSzPct val="100000"/>
              <a:buFont typeface="Questrial"/>
              <a:buChar char="•"/>
            </a:pPr>
            <a:r>
              <a:rPr lang="en" sz="2400" dirty="0">
                <a:solidFill>
                  <a:srgbClr val="262626"/>
                </a:solidFill>
                <a:latin typeface="Century Gothic" panose="020B0502020202020204" pitchFamily="34" charset="0"/>
              </a:rPr>
              <a:t>Train liaison librarians to familiar with Wikipedia culture</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762000" y="5114933"/>
            <a:ext cx="6631200" cy="1056800"/>
          </a:xfrm>
          <a:prstGeom prst="rect">
            <a:avLst/>
          </a:prstGeom>
        </p:spPr>
        <p:txBody>
          <a:bodyPr lIns="91425" tIns="91425" rIns="91425" bIns="91425" anchor="b" anchorCtr="0">
            <a:noAutofit/>
          </a:bodyPr>
          <a:lstStyle/>
          <a:p>
            <a:pPr>
              <a:spcBef>
                <a:spcPts val="0"/>
              </a:spcBef>
              <a:buNone/>
            </a:pPr>
            <a:r>
              <a:rPr lang="en" sz="5400" dirty="0">
                <a:solidFill>
                  <a:srgbClr val="262626"/>
                </a:solidFill>
                <a:latin typeface="Book Antiqua" panose="02040602050305030304" pitchFamily="18" charset="0"/>
              </a:rPr>
              <a:t>Methodology</a:t>
            </a:r>
          </a:p>
        </p:txBody>
      </p:sp>
      <p:sp>
        <p:nvSpPr>
          <p:cNvPr id="134" name="Shape 134"/>
          <p:cNvSpPr txBox="1">
            <a:spLocks noGrp="1"/>
          </p:cNvSpPr>
          <p:nvPr>
            <p:ph type="body" idx="1"/>
          </p:nvPr>
        </p:nvSpPr>
        <p:spPr>
          <a:xfrm>
            <a:off x="762000" y="685804"/>
            <a:ext cx="7080900" cy="4093999"/>
          </a:xfrm>
          <a:prstGeom prst="rect">
            <a:avLst/>
          </a:prstGeom>
        </p:spPr>
        <p:txBody>
          <a:bodyPr lIns="91425" tIns="91425" rIns="91425" bIns="91425" anchor="ctr" anchorCtr="0">
            <a:noAutofit/>
          </a:bodyPr>
          <a:lstStyle/>
          <a:p>
            <a:pPr marL="0" lvl="0" indent="0" rtl="0">
              <a:lnSpc>
                <a:spcPct val="80000"/>
              </a:lnSpc>
              <a:spcBef>
                <a:spcPts val="600"/>
              </a:spcBef>
              <a:buClr>
                <a:schemeClr val="dk1"/>
              </a:buClr>
              <a:buSzPct val="78571"/>
              <a:buFont typeface="Arial"/>
              <a:buNone/>
            </a:pPr>
            <a:r>
              <a:rPr lang="en" dirty="0">
                <a:solidFill>
                  <a:srgbClr val="AD0101"/>
                </a:solidFill>
              </a:rPr>
              <a:t>● </a:t>
            </a:r>
            <a:r>
              <a:rPr lang="en" sz="1800" dirty="0">
                <a:solidFill>
                  <a:schemeClr val="dk1"/>
                </a:solidFill>
                <a:latin typeface="Century Gothic" panose="020B0502020202020204" pitchFamily="34" charset="0"/>
              </a:rPr>
              <a:t>Identify Wikipedia content gaps in the specific subject areas </a:t>
            </a:r>
          </a:p>
          <a:p>
            <a:pPr marL="0" lvl="0" indent="0" rtl="0">
              <a:lnSpc>
                <a:spcPct val="80000"/>
              </a:lnSpc>
              <a:spcBef>
                <a:spcPts val="400"/>
              </a:spcBef>
              <a:buClr>
                <a:schemeClr val="dk1"/>
              </a:buClr>
              <a:buFont typeface="Arial"/>
              <a:buNone/>
            </a:pPr>
            <a:endParaRPr sz="1800" dirty="0">
              <a:solidFill>
                <a:schemeClr val="dk1"/>
              </a:solidFill>
              <a:latin typeface="Century Gothic" panose="020B0502020202020204" pitchFamily="34" charset="0"/>
            </a:endParaRPr>
          </a:p>
          <a:p>
            <a:pPr marL="0" lvl="0" indent="0" rtl="0">
              <a:lnSpc>
                <a:spcPct val="80000"/>
              </a:lnSpc>
              <a:spcBef>
                <a:spcPts val="600"/>
              </a:spcBef>
              <a:buClr>
                <a:schemeClr val="dk1"/>
              </a:buClr>
              <a:buSzPct val="78571"/>
              <a:buFont typeface="Arial"/>
              <a:buNone/>
            </a:pPr>
            <a:r>
              <a:rPr lang="en" sz="1800" dirty="0">
                <a:solidFill>
                  <a:srgbClr val="AD0101"/>
                </a:solidFill>
                <a:latin typeface="Century Gothic" panose="020B0502020202020204" pitchFamily="34" charset="0"/>
              </a:rPr>
              <a:t>● </a:t>
            </a:r>
            <a:r>
              <a:rPr lang="en" sz="1800" dirty="0">
                <a:solidFill>
                  <a:schemeClr val="dk1"/>
                </a:solidFill>
                <a:latin typeface="Century Gothic" panose="020B0502020202020204" pitchFamily="34" charset="0"/>
              </a:rPr>
              <a:t>Write/Co-write new article(s) or edit existing content in above topics to enrich the depth and authoritative of Wikipedia content and provide reliable digital content to close the identified gaps</a:t>
            </a:r>
          </a:p>
          <a:p>
            <a:pPr marL="0" lvl="0" indent="0" rtl="0">
              <a:lnSpc>
                <a:spcPct val="80000"/>
              </a:lnSpc>
              <a:spcBef>
                <a:spcPts val="600"/>
              </a:spcBef>
              <a:buClr>
                <a:schemeClr val="dk1"/>
              </a:buClr>
              <a:buFont typeface="Arial"/>
              <a:buNone/>
            </a:pPr>
            <a:endParaRPr sz="1800" dirty="0">
              <a:solidFill>
                <a:schemeClr val="dk1"/>
              </a:solidFill>
              <a:latin typeface="Century Gothic" panose="020B0502020202020204" pitchFamily="34" charset="0"/>
            </a:endParaRPr>
          </a:p>
          <a:p>
            <a:pPr marL="0" lvl="0" indent="0" rtl="0">
              <a:lnSpc>
                <a:spcPct val="80000"/>
              </a:lnSpc>
              <a:spcBef>
                <a:spcPts val="600"/>
              </a:spcBef>
              <a:buClr>
                <a:schemeClr val="dk1"/>
              </a:buClr>
              <a:buSzPct val="78571"/>
              <a:buFont typeface="Arial"/>
              <a:buNone/>
            </a:pPr>
            <a:r>
              <a:rPr lang="en" sz="1800" dirty="0">
                <a:solidFill>
                  <a:srgbClr val="AD0101"/>
                </a:solidFill>
                <a:latin typeface="Century Gothic" panose="020B0502020202020204" pitchFamily="34" charset="0"/>
              </a:rPr>
              <a:t>● </a:t>
            </a:r>
            <a:r>
              <a:rPr lang="en" sz="1800" dirty="0">
                <a:solidFill>
                  <a:schemeClr val="dk1"/>
                </a:solidFill>
                <a:latin typeface="Century Gothic" panose="020B0502020202020204" pitchFamily="34" charset="0"/>
              </a:rPr>
              <a:t>Wikipedia editors engage with Rutgers librarians and provide training and guidance in the culture for Wikipedia editing to enable them to be effective Wikipedia editors</a:t>
            </a:r>
          </a:p>
          <a:p>
            <a:pPr>
              <a:spcBef>
                <a:spcPts val="0"/>
              </a:spcBef>
              <a:buNone/>
            </a:pPr>
            <a:endParaRPr dirty="0"/>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smtClean="0"/>
              <a:t>“Discovery happens elsewhere…”</a:t>
            </a:r>
            <a:br>
              <a:rPr lang="en-US" dirty="0" smtClean="0"/>
            </a:br>
            <a:r>
              <a:rPr lang="en-US" dirty="0" err="1" smtClean="0"/>
              <a:t>Lorcan</a:t>
            </a:r>
            <a:r>
              <a:rPr lang="en-US" dirty="0" smtClean="0"/>
              <a:t> Dempsey, OCLC Research</a:t>
            </a:r>
            <a:endParaRPr lang="en-US" dirty="0"/>
          </a:p>
        </p:txBody>
      </p:sp>
      <p:pic>
        <p:nvPicPr>
          <p:cNvPr id="1028" name="Picture 4" descr="http://upload.wikimedia.org/wikipedia/commons/6/6e/Wikipedia_logo_silver.png"/>
          <p:cNvPicPr>
            <a:picLocks noChangeAspect="1" noChangeArrowheads="1"/>
          </p:cNvPicPr>
          <p:nvPr/>
        </p:nvPicPr>
        <p:blipFill>
          <a:blip r:embed="rId2" cstate="print"/>
          <a:srcRect/>
          <a:stretch>
            <a:fillRect/>
          </a:stretch>
        </p:blipFill>
        <p:spPr bwMode="auto">
          <a:xfrm>
            <a:off x="3124200" y="3967499"/>
            <a:ext cx="2890520" cy="2890521"/>
          </a:xfrm>
          <a:prstGeom prst="rect">
            <a:avLst/>
          </a:prstGeom>
          <a:noFill/>
        </p:spPr>
      </p:pic>
      <p:pic>
        <p:nvPicPr>
          <p:cNvPr id="2" name="Picture 2"/>
          <p:cNvPicPr>
            <a:picLocks noChangeAspect="1" noChangeArrowheads="1"/>
          </p:cNvPicPr>
          <p:nvPr/>
        </p:nvPicPr>
        <p:blipFill>
          <a:blip r:embed="rId3"/>
          <a:srcRect/>
          <a:stretch>
            <a:fillRect/>
          </a:stretch>
        </p:blipFill>
        <p:spPr bwMode="auto">
          <a:xfrm>
            <a:off x="2405090" y="1878723"/>
            <a:ext cx="3986186" cy="14991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762000" y="5114933"/>
            <a:ext cx="6631200" cy="1056800"/>
          </a:xfrm>
          <a:prstGeom prst="rect">
            <a:avLst/>
          </a:prstGeom>
        </p:spPr>
        <p:txBody>
          <a:bodyPr lIns="91425" tIns="91425" rIns="91425" bIns="91425" anchor="b" anchorCtr="0">
            <a:noAutofit/>
          </a:bodyPr>
          <a:lstStyle/>
          <a:p>
            <a:pPr lvl="0" rtl="0">
              <a:spcBef>
                <a:spcPts val="0"/>
              </a:spcBef>
              <a:buNone/>
            </a:pPr>
            <a:r>
              <a:rPr lang="en" sz="5400" dirty="0">
                <a:solidFill>
                  <a:srgbClr val="262626"/>
                </a:solidFill>
                <a:latin typeface="Book Antiqua" panose="02040602050305030304" pitchFamily="18" charset="0"/>
              </a:rPr>
              <a:t>Findings</a:t>
            </a:r>
          </a:p>
        </p:txBody>
      </p:sp>
      <p:sp>
        <p:nvSpPr>
          <p:cNvPr id="140" name="Shape 140"/>
          <p:cNvSpPr txBox="1">
            <a:spLocks noGrp="1"/>
          </p:cNvSpPr>
          <p:nvPr>
            <p:ph type="body" idx="1"/>
          </p:nvPr>
        </p:nvSpPr>
        <p:spPr>
          <a:xfrm>
            <a:off x="762000" y="685804"/>
            <a:ext cx="7080900" cy="4093999"/>
          </a:xfrm>
          <a:prstGeom prst="rect">
            <a:avLst/>
          </a:prstGeom>
        </p:spPr>
        <p:txBody>
          <a:bodyPr lIns="91425" tIns="91425" rIns="91425" bIns="91425" anchor="ctr" anchorCtr="0">
            <a:noAutofit/>
          </a:bodyPr>
          <a:lstStyle/>
          <a:p>
            <a:pPr marL="0" lvl="0" indent="0" rtl="0">
              <a:lnSpc>
                <a:spcPct val="80000"/>
              </a:lnSpc>
              <a:spcBef>
                <a:spcPts val="600"/>
              </a:spcBef>
              <a:buClr>
                <a:schemeClr val="dk1"/>
              </a:buClr>
              <a:buSzPct val="61111"/>
              <a:buFont typeface="Arial"/>
              <a:buNone/>
            </a:pPr>
            <a:r>
              <a:rPr lang="en" sz="1800" dirty="0">
                <a:solidFill>
                  <a:srgbClr val="AD0101"/>
                </a:solidFill>
                <a:latin typeface="Century Gothic" panose="020B0502020202020204" pitchFamily="34" charset="0"/>
              </a:rPr>
              <a:t>● </a:t>
            </a:r>
            <a:r>
              <a:rPr lang="en" sz="1800" dirty="0">
                <a:solidFill>
                  <a:schemeClr val="dk1"/>
                </a:solidFill>
                <a:latin typeface="Century Gothic" panose="020B0502020202020204" pitchFamily="34" charset="0"/>
              </a:rPr>
              <a:t>Writing perception -- Neutral tone and no primary research source</a:t>
            </a:r>
          </a:p>
          <a:p>
            <a:pPr marL="0" lvl="0" indent="0" rtl="0">
              <a:lnSpc>
                <a:spcPct val="80000"/>
              </a:lnSpc>
              <a:spcBef>
                <a:spcPts val="400"/>
              </a:spcBef>
              <a:buClr>
                <a:schemeClr val="dk1"/>
              </a:buClr>
              <a:buFont typeface="Arial"/>
              <a:buNone/>
            </a:pPr>
            <a:endParaRPr sz="1800" dirty="0">
              <a:solidFill>
                <a:schemeClr val="dk1"/>
              </a:solidFill>
              <a:latin typeface="Century Gothic" panose="020B0502020202020204" pitchFamily="34" charset="0"/>
            </a:endParaRPr>
          </a:p>
          <a:p>
            <a:pPr marL="0" lvl="0" indent="0" rtl="0">
              <a:lnSpc>
                <a:spcPct val="80000"/>
              </a:lnSpc>
              <a:spcBef>
                <a:spcPts val="600"/>
              </a:spcBef>
              <a:buClr>
                <a:schemeClr val="dk1"/>
              </a:buClr>
              <a:buSzPct val="61111"/>
              <a:buFont typeface="Arial"/>
              <a:buNone/>
            </a:pPr>
            <a:r>
              <a:rPr lang="en" sz="1800" dirty="0">
                <a:solidFill>
                  <a:srgbClr val="AD0101"/>
                </a:solidFill>
                <a:latin typeface="Century Gothic" panose="020B0502020202020204" pitchFamily="34" charset="0"/>
              </a:rPr>
              <a:t>● </a:t>
            </a:r>
            <a:r>
              <a:rPr lang="en" sz="1800" dirty="0" smtClean="0">
                <a:solidFill>
                  <a:schemeClr val="dk1"/>
                </a:solidFill>
                <a:latin typeface="Century Gothic" panose="020B0502020202020204" pitchFamily="34" charset="0"/>
              </a:rPr>
              <a:t>Wikipedia’s community and </a:t>
            </a:r>
            <a:r>
              <a:rPr lang="en" sz="1800" dirty="0">
                <a:solidFill>
                  <a:schemeClr val="dk1"/>
                </a:solidFill>
                <a:latin typeface="Century Gothic" panose="020B0502020202020204" pitchFamily="34" charset="0"/>
              </a:rPr>
              <a:t>editing culture</a:t>
            </a:r>
          </a:p>
          <a:p>
            <a:pPr marL="0" lvl="0" indent="0" rtl="0">
              <a:lnSpc>
                <a:spcPct val="80000"/>
              </a:lnSpc>
              <a:spcBef>
                <a:spcPts val="600"/>
              </a:spcBef>
              <a:buClr>
                <a:schemeClr val="dk1"/>
              </a:buClr>
              <a:buFont typeface="Arial"/>
              <a:buNone/>
            </a:pPr>
            <a:endParaRPr sz="1800" dirty="0">
              <a:solidFill>
                <a:schemeClr val="dk1"/>
              </a:solidFill>
              <a:latin typeface="Century Gothic" panose="020B0502020202020204" pitchFamily="34" charset="0"/>
            </a:endParaRPr>
          </a:p>
          <a:p>
            <a:pPr marL="0" lvl="0" indent="0" rtl="0">
              <a:lnSpc>
                <a:spcPct val="80000"/>
              </a:lnSpc>
              <a:spcBef>
                <a:spcPts val="600"/>
              </a:spcBef>
              <a:buClr>
                <a:schemeClr val="dk1"/>
              </a:buClr>
              <a:buSzPct val="61111"/>
              <a:buFont typeface="Arial"/>
              <a:buNone/>
            </a:pPr>
            <a:r>
              <a:rPr lang="en" sz="1800" dirty="0">
                <a:solidFill>
                  <a:srgbClr val="AD0101"/>
                </a:solidFill>
                <a:latin typeface="Century Gothic" panose="020B0502020202020204" pitchFamily="34" charset="0"/>
              </a:rPr>
              <a:t>● </a:t>
            </a:r>
            <a:r>
              <a:rPr lang="en" sz="1800" dirty="0">
                <a:solidFill>
                  <a:schemeClr val="dk1"/>
                </a:solidFill>
                <a:latin typeface="Century Gothic" panose="020B0502020202020204" pitchFamily="34" charset="0"/>
              </a:rPr>
              <a:t>Wikipedia editors engage with Rutgers librarians and provide training and guidance in the culture for Wikipedia editing to enable them to be effective Wikipedia editors</a:t>
            </a:r>
          </a:p>
          <a:p>
            <a:pPr lvl="0" rtl="0">
              <a:spcBef>
                <a:spcPts val="0"/>
              </a:spcBef>
              <a:buNone/>
            </a:pPr>
            <a:endParaRPr dirty="0"/>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762000" y="5128575"/>
            <a:ext cx="6661799" cy="1043599"/>
          </a:xfrm>
          <a:prstGeom prst="rect">
            <a:avLst/>
          </a:prstGeom>
        </p:spPr>
        <p:txBody>
          <a:bodyPr lIns="91425" tIns="91425" rIns="91425" bIns="91425" anchor="b" anchorCtr="0">
            <a:noAutofit/>
          </a:bodyPr>
          <a:lstStyle/>
          <a:p>
            <a:pPr>
              <a:spcBef>
                <a:spcPts val="0"/>
              </a:spcBef>
              <a:buNone/>
            </a:pPr>
            <a:r>
              <a:rPr lang="en" sz="3600" dirty="0">
                <a:solidFill>
                  <a:srgbClr val="262626"/>
                </a:solidFill>
                <a:latin typeface="Book Antiqua" panose="02040602050305030304" pitchFamily="18" charset="0"/>
              </a:rPr>
              <a:t>Faculty’s Use of Wikipedia</a:t>
            </a:r>
          </a:p>
        </p:txBody>
      </p:sp>
      <p:sp>
        <p:nvSpPr>
          <p:cNvPr id="146" name="Shape 146"/>
          <p:cNvSpPr txBox="1">
            <a:spLocks noGrp="1"/>
          </p:cNvSpPr>
          <p:nvPr>
            <p:ph type="body" idx="1"/>
          </p:nvPr>
        </p:nvSpPr>
        <p:spPr>
          <a:xfrm>
            <a:off x="762000" y="685800"/>
            <a:ext cx="7570200" cy="4666800"/>
          </a:xfrm>
          <a:prstGeom prst="rect">
            <a:avLst/>
          </a:prstGeom>
        </p:spPr>
        <p:txBody>
          <a:bodyPr lIns="91425" tIns="91425" rIns="91425" bIns="91425" anchor="ctr" anchorCtr="0">
            <a:noAutofit/>
          </a:bodyPr>
          <a:lstStyle/>
          <a:p>
            <a:pPr marL="0" lvl="0" indent="0" rtl="0">
              <a:lnSpc>
                <a:spcPct val="115000"/>
              </a:lnSpc>
              <a:spcBef>
                <a:spcPts val="0"/>
              </a:spcBef>
              <a:buClr>
                <a:schemeClr val="dk1"/>
              </a:buClr>
              <a:buSzPct val="55000"/>
              <a:buFont typeface="Arial"/>
              <a:buNone/>
            </a:pPr>
            <a:r>
              <a:rPr lang="en" sz="2000" dirty="0">
                <a:solidFill>
                  <a:schemeClr val="dk1"/>
                </a:solidFill>
              </a:rPr>
              <a:t>● </a:t>
            </a:r>
            <a:r>
              <a:rPr lang="en" sz="1800" dirty="0">
                <a:solidFill>
                  <a:schemeClr val="dk1"/>
                </a:solidFill>
                <a:latin typeface="Century Gothic" panose="020B0502020202020204" pitchFamily="34" charset="0"/>
              </a:rPr>
              <a:t>Do Rutgers faculty, in fact, discourage the use of Wikipedia? If so, what are the main reasons? Does this vary across departments/disciplines?</a:t>
            </a:r>
          </a:p>
          <a:p>
            <a:pPr marL="0" lvl="0" indent="0" rtl="0">
              <a:lnSpc>
                <a:spcPct val="115000"/>
              </a:lnSpc>
              <a:spcBef>
                <a:spcPts val="0"/>
              </a:spcBef>
              <a:buClr>
                <a:schemeClr val="dk1"/>
              </a:buClr>
              <a:buSzPct val="55000"/>
              <a:buFont typeface="Arial"/>
              <a:buNone/>
            </a:pPr>
            <a:r>
              <a:rPr lang="en" sz="1800" dirty="0">
                <a:solidFill>
                  <a:schemeClr val="dk1"/>
                </a:solidFill>
                <a:latin typeface="Century Gothic" panose="020B0502020202020204" pitchFamily="34" charset="0"/>
              </a:rPr>
              <a:t>● Do they edit Wikipedia pages themselves? Does it matter if they are tenured, or tenure-track?</a:t>
            </a:r>
          </a:p>
          <a:p>
            <a:pPr marL="0" lvl="0" indent="0" rtl="0">
              <a:lnSpc>
                <a:spcPct val="115000"/>
              </a:lnSpc>
              <a:spcBef>
                <a:spcPts val="0"/>
              </a:spcBef>
              <a:buClr>
                <a:schemeClr val="dk1"/>
              </a:buClr>
              <a:buSzPct val="55000"/>
              <a:buFont typeface="Arial"/>
              <a:buNone/>
            </a:pPr>
            <a:r>
              <a:rPr lang="en" sz="1800" dirty="0">
                <a:solidFill>
                  <a:schemeClr val="dk1"/>
                </a:solidFill>
                <a:latin typeface="Century Gothic" panose="020B0502020202020204" pitchFamily="34" charset="0"/>
              </a:rPr>
              <a:t>● Would they like the library to have an active role in training the academic community on how to contribute to Wikipedia?</a:t>
            </a:r>
          </a:p>
          <a:p>
            <a:pPr marL="0" indent="0" rtl="0">
              <a:lnSpc>
                <a:spcPct val="115000"/>
              </a:lnSpc>
              <a:spcBef>
                <a:spcPts val="0"/>
              </a:spcBef>
              <a:buNone/>
            </a:pPr>
            <a:r>
              <a:rPr lang="en" sz="1800" dirty="0">
                <a:solidFill>
                  <a:schemeClr val="dk1"/>
                </a:solidFill>
                <a:latin typeface="Century Gothic" panose="020B0502020202020204" pitchFamily="34" charset="0"/>
              </a:rPr>
              <a:t>● Would they consider Wikipedia is an open access and  peer-review environment?</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762000" y="4572000"/>
            <a:ext cx="6781800" cy="1600000"/>
          </a:xfrm>
          <a:prstGeom prst="rect">
            <a:avLst/>
          </a:prstGeom>
        </p:spPr>
        <p:txBody>
          <a:bodyPr lIns="91425" tIns="91425" rIns="91425" bIns="91425" anchor="b" anchorCtr="0">
            <a:noAutofit/>
          </a:bodyPr>
          <a:lstStyle/>
          <a:p>
            <a:pPr lvl="0" rtl="0">
              <a:lnSpc>
                <a:spcPct val="115000"/>
              </a:lnSpc>
              <a:spcBef>
                <a:spcPts val="600"/>
              </a:spcBef>
              <a:buClr>
                <a:schemeClr val="dk1"/>
              </a:buClr>
              <a:buSzPct val="25000"/>
              <a:buFont typeface="Arial"/>
              <a:buNone/>
            </a:pPr>
            <a:r>
              <a:rPr lang="en" sz="5400" b="1" i="1" dirty="0">
                <a:solidFill>
                  <a:schemeClr val="dk1"/>
                </a:solidFill>
                <a:latin typeface="Book Antiqua" panose="02040602050305030304" pitchFamily="18" charset="0"/>
              </a:rPr>
              <a:t>Thank you!</a:t>
            </a:r>
          </a:p>
          <a:p>
            <a:pPr>
              <a:spcBef>
                <a:spcPts val="0"/>
              </a:spcBef>
              <a:buNone/>
            </a:pPr>
            <a:endParaRPr dirty="0"/>
          </a:p>
        </p:txBody>
      </p:sp>
      <p:sp>
        <p:nvSpPr>
          <p:cNvPr id="152" name="Shape 152"/>
          <p:cNvSpPr txBox="1">
            <a:spLocks noGrp="1"/>
          </p:cNvSpPr>
          <p:nvPr>
            <p:ph type="body" idx="1"/>
          </p:nvPr>
        </p:nvSpPr>
        <p:spPr>
          <a:xfrm>
            <a:off x="762000" y="685808"/>
            <a:ext cx="7543800" cy="3886399"/>
          </a:xfrm>
          <a:prstGeom prst="rect">
            <a:avLst/>
          </a:prstGeom>
        </p:spPr>
        <p:txBody>
          <a:bodyPr lIns="91425" tIns="91425" rIns="91425" bIns="91425" anchor="ctr" anchorCtr="0">
            <a:noAutofit/>
          </a:bodyPr>
          <a:lstStyle/>
          <a:p>
            <a:pPr marL="0" lvl="0" indent="0" algn="ctr" rtl="0">
              <a:lnSpc>
                <a:spcPct val="115000"/>
              </a:lnSpc>
              <a:spcBef>
                <a:spcPts val="0"/>
              </a:spcBef>
              <a:buClr>
                <a:schemeClr val="dk1"/>
              </a:buClr>
              <a:buSzPct val="45833"/>
              <a:buFont typeface="Arial"/>
              <a:buNone/>
            </a:pPr>
            <a:r>
              <a:rPr lang="en" sz="2400" dirty="0">
                <a:solidFill>
                  <a:schemeClr val="dk1"/>
                </a:solidFill>
                <a:latin typeface="Century Gothic" panose="020B0502020202020204" pitchFamily="34" charset="0"/>
              </a:rPr>
              <a:t>Project Website:</a:t>
            </a:r>
          </a:p>
          <a:p>
            <a:pPr marL="0" lvl="0" indent="0" algn="ctr" rtl="0">
              <a:lnSpc>
                <a:spcPct val="115000"/>
              </a:lnSpc>
              <a:spcBef>
                <a:spcPts val="600"/>
              </a:spcBef>
              <a:buClr>
                <a:schemeClr val="dk1"/>
              </a:buClr>
              <a:buSzPct val="45833"/>
              <a:buFont typeface="Arial"/>
              <a:buNone/>
            </a:pPr>
            <a:r>
              <a:rPr lang="en" sz="2400" u="sng" dirty="0">
                <a:solidFill>
                  <a:schemeClr val="hlink"/>
                </a:solidFill>
                <a:latin typeface="Century Gothic" panose="020B0502020202020204" pitchFamily="34" charset="0"/>
                <a:hlinkClick r:id="rId3"/>
              </a:rPr>
              <a:t>https://en.wikipedia.org/wiki/Wikipedia:GLAM/Rutgers</a:t>
            </a:r>
          </a:p>
          <a:p>
            <a:pPr>
              <a:spcBef>
                <a:spcPts val="0"/>
              </a:spcBef>
              <a:buNone/>
            </a:pPr>
            <a:endParaRPr dirty="0"/>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r>
              <a:rPr lang="en-US" dirty="0" smtClean="0"/>
              <a:t>						</a:t>
            </a:r>
            <a:r>
              <a:rPr lang="en-US" sz="4000" dirty="0" smtClean="0">
                <a:solidFill>
                  <a:srgbClr val="2178B5"/>
                </a:solidFill>
              </a:rPr>
              <a:t>Kenning Arlitsch</a:t>
            </a:r>
            <a:endParaRPr lang="en-US" sz="4000" dirty="0">
              <a:solidFill>
                <a:srgbClr val="2178B5"/>
              </a:solidFill>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Does Google Know Us?</a:t>
            </a:r>
            <a:endParaRPr lang="en-US" dirty="0"/>
          </a:p>
        </p:txBody>
      </p:sp>
      <p:sp>
        <p:nvSpPr>
          <p:cNvPr id="3" name="Subtitle 2"/>
          <p:cNvSpPr>
            <a:spLocks noGrp="1"/>
          </p:cNvSpPr>
          <p:nvPr>
            <p:ph type="subTitle" idx="1"/>
          </p:nvPr>
        </p:nvSpPr>
        <p:spPr/>
        <p:txBody>
          <a:bodyPr/>
          <a:lstStyle/>
          <a:p>
            <a:r>
              <a:rPr lang="en-US" dirty="0" smtClean="0"/>
              <a:t>Semantic Identity </a:t>
            </a:r>
          </a:p>
          <a:p>
            <a:r>
              <a:rPr lang="en-US" dirty="0" smtClean="0"/>
              <a:t>on the Web</a:t>
            </a:r>
            <a:endParaRPr lang="en-US" dirty="0"/>
          </a:p>
        </p:txBody>
      </p:sp>
      <p:sp>
        <p:nvSpPr>
          <p:cNvPr id="6" name="TextBox 5"/>
          <p:cNvSpPr txBox="1"/>
          <p:nvPr/>
        </p:nvSpPr>
        <p:spPr>
          <a:xfrm>
            <a:off x="5795380" y="5431974"/>
            <a:ext cx="3201868" cy="646331"/>
          </a:xfrm>
          <a:prstGeom prst="rect">
            <a:avLst/>
          </a:prstGeom>
          <a:noFill/>
        </p:spPr>
        <p:txBody>
          <a:bodyPr wrap="square" rtlCol="0">
            <a:spAutoFit/>
          </a:bodyPr>
          <a:lstStyle/>
          <a:p>
            <a:pPr algn="r"/>
            <a:r>
              <a:rPr lang="en-US" dirty="0" smtClean="0">
                <a:solidFill>
                  <a:prstClr val="white"/>
                </a:solidFill>
              </a:rPr>
              <a:t>Kenning Arlitsch</a:t>
            </a:r>
          </a:p>
          <a:p>
            <a:pPr algn="r"/>
            <a:r>
              <a:rPr lang="en-US" dirty="0" smtClean="0">
                <a:solidFill>
                  <a:prstClr val="white"/>
                </a:solidFill>
              </a:rPr>
              <a:t>Dean of the Library</a:t>
            </a:r>
            <a:endParaRPr lang="en-US" dirty="0">
              <a:solidFill>
                <a:prstClr val="white"/>
              </a:solidFill>
            </a:endParaRPr>
          </a:p>
        </p:txBody>
      </p:sp>
      <p:sp>
        <p:nvSpPr>
          <p:cNvPr id="4" name="TextBox 3"/>
          <p:cNvSpPr txBox="1"/>
          <p:nvPr/>
        </p:nvSpPr>
        <p:spPr>
          <a:xfrm>
            <a:off x="2931498" y="5677279"/>
            <a:ext cx="3623141" cy="369332"/>
          </a:xfrm>
          <a:prstGeom prst="rect">
            <a:avLst/>
          </a:prstGeom>
          <a:noFill/>
        </p:spPr>
        <p:txBody>
          <a:bodyPr wrap="square" rtlCol="0">
            <a:spAutoFit/>
          </a:bodyPr>
          <a:lstStyle/>
          <a:p>
            <a:r>
              <a:rPr lang="en-US" dirty="0" smtClean="0">
                <a:solidFill>
                  <a:prstClr val="black"/>
                </a:solidFill>
              </a:rPr>
              <a:t>Kenning Arlitsch, Dean of the Library</a:t>
            </a:r>
            <a:endParaRPr lang="en-US" dirty="0">
              <a:solidFill>
                <a:prstClr val="black"/>
              </a:solidFill>
            </a:endParaRPr>
          </a:p>
        </p:txBody>
      </p:sp>
      <p:sp>
        <p:nvSpPr>
          <p:cNvPr id="5" name="Date Placeholder 4"/>
          <p:cNvSpPr>
            <a:spLocks noGrp="1"/>
          </p:cNvSpPr>
          <p:nvPr>
            <p:ph type="dt" sz="half" idx="10"/>
          </p:nvPr>
        </p:nvSpPr>
        <p:spPr>
          <a:xfrm>
            <a:off x="304800" y="5785363"/>
            <a:ext cx="2133600" cy="365125"/>
          </a:xfrm>
        </p:spPr>
        <p:txBody>
          <a:bodyPr/>
          <a:lstStyle/>
          <a:p>
            <a:r>
              <a:rPr lang="en-US" dirty="0" smtClean="0">
                <a:solidFill>
                  <a:prstClr val="black">
                    <a:tint val="75000"/>
                  </a:prstClr>
                </a:solidFill>
              </a:rPr>
              <a:t>10/21/14</a:t>
            </a:r>
            <a:endParaRPr lang="en-US" dirty="0">
              <a:solidFill>
                <a:prstClr val="black">
                  <a:tint val="75000"/>
                </a:prstClr>
              </a:solidFill>
            </a:endParaRPr>
          </a:p>
        </p:txBody>
      </p:sp>
    </p:spTree>
    <p:extLst>
      <p:ext uri="{BB962C8B-B14F-4D97-AF65-F5344CB8AC3E}">
        <p14:creationId xmlns:p14="http://schemas.microsoft.com/office/powerpoint/2010/main" xmlns="" val="13679736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893762"/>
          </a:xfrm>
        </p:spPr>
        <p:txBody>
          <a:bodyPr>
            <a:normAutofit fontScale="90000"/>
          </a:bodyPr>
          <a:lstStyle/>
          <a:p>
            <a:r>
              <a:rPr lang="en-US" dirty="0" smtClean="0"/>
              <a:t>Google’s Perception of MSU Lib - 2012</a:t>
            </a:r>
            <a:endParaRPr lang="en-US" dirty="0"/>
          </a:p>
        </p:txBody>
      </p:sp>
      <p:pic>
        <p:nvPicPr>
          <p:cNvPr id="4" name="Content Placeholder 3" descr="google-search-msu_2012.png"/>
          <p:cNvPicPr>
            <a:picLocks noGrp="1" noChangeAspect="1"/>
          </p:cNvPicPr>
          <p:nvPr>
            <p:ph idx="4294967295"/>
          </p:nvPr>
        </p:nvPicPr>
        <p:blipFill>
          <a:blip r:embed="rId3">
            <a:extLst>
              <a:ext uri="{28A0092B-C50C-407E-A947-70E740481C1C}">
                <a14:useLocalDpi xmlns:a14="http://schemas.microsoft.com/office/drawing/2010/main" xmlns="" val="0"/>
              </a:ext>
            </a:extLst>
          </a:blip>
          <a:srcRect t="1888" b="1888"/>
          <a:stretch>
            <a:fillRect/>
          </a:stretch>
        </p:blipFill>
        <p:spPr>
          <a:xfrm>
            <a:off x="0" y="1117600"/>
            <a:ext cx="9144000" cy="5028848"/>
          </a:xfrm>
        </p:spPr>
      </p:pic>
      <p:sp>
        <p:nvSpPr>
          <p:cNvPr id="3" name="TextBox 2"/>
          <p:cNvSpPr txBox="1"/>
          <p:nvPr/>
        </p:nvSpPr>
        <p:spPr>
          <a:xfrm>
            <a:off x="3993442" y="707078"/>
            <a:ext cx="184666" cy="369332"/>
          </a:xfrm>
          <a:prstGeom prst="rect">
            <a:avLst/>
          </a:prstGeom>
          <a:noFill/>
        </p:spPr>
        <p:txBody>
          <a:bodyPr wrap="none" rtlCol="0">
            <a:spAutoFit/>
          </a:bodyPr>
          <a:lstStyle/>
          <a:p>
            <a:endParaRPr lang="en-US" dirty="0">
              <a:solidFill>
                <a:prstClr val="black"/>
              </a:solidFill>
            </a:endParaRPr>
          </a:p>
        </p:txBody>
      </p:sp>
      <p:sp>
        <p:nvSpPr>
          <p:cNvPr id="5" name="Rectangle 4"/>
          <p:cNvSpPr/>
          <p:nvPr/>
        </p:nvSpPr>
        <p:spPr>
          <a:xfrm>
            <a:off x="5198932" y="4507643"/>
            <a:ext cx="2501900" cy="36830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13958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062"/>
          </a:xfrm>
        </p:spPr>
        <p:txBody>
          <a:bodyPr>
            <a:normAutofit fontScale="90000"/>
          </a:bodyPr>
          <a:lstStyle/>
          <a:p>
            <a:r>
              <a:rPr lang="en-US" dirty="0" smtClean="0"/>
              <a:t>Google Maps</a:t>
            </a:r>
            <a:endParaRPr lang="en-US" dirty="0"/>
          </a:p>
        </p:txBody>
      </p:sp>
      <p:pic>
        <p:nvPicPr>
          <p:cNvPr id="4" name="Picture 3" descr="google-maps-msulib-search.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041400"/>
            <a:ext cx="9144000" cy="5037500"/>
          </a:xfrm>
          <a:prstGeom prst="rect">
            <a:avLst/>
          </a:prstGeom>
        </p:spPr>
      </p:pic>
    </p:spTree>
    <p:extLst>
      <p:ext uri="{BB962C8B-B14F-4D97-AF65-F5344CB8AC3E}">
        <p14:creationId xmlns:p14="http://schemas.microsoft.com/office/powerpoint/2010/main" xmlns="" val="14974622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38400"/>
            <a:ext cx="9144000" cy="1362075"/>
          </a:xfrm>
        </p:spPr>
        <p:txBody>
          <a:bodyPr>
            <a:normAutofit fontScale="90000"/>
          </a:bodyPr>
          <a:lstStyle/>
          <a:p>
            <a:r>
              <a:rPr lang="en-US" dirty="0" smtClean="0"/>
              <a:t>Where does Google get its information?</a:t>
            </a:r>
            <a:endParaRPr lang="en-US" dirty="0"/>
          </a:p>
        </p:txBody>
      </p:sp>
    </p:spTree>
    <p:extLst>
      <p:ext uri="{BB962C8B-B14F-4D97-AF65-F5344CB8AC3E}">
        <p14:creationId xmlns:p14="http://schemas.microsoft.com/office/powerpoint/2010/main" xmlns="" val="13378006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Trusted Sources for Search Engines</a:t>
            </a:r>
            <a:endParaRPr lang="en-US" dirty="0"/>
          </a:p>
        </p:txBody>
      </p:sp>
      <p:sp>
        <p:nvSpPr>
          <p:cNvPr id="3" name="Content Placeholder 2"/>
          <p:cNvSpPr>
            <a:spLocks noGrp="1"/>
          </p:cNvSpPr>
          <p:nvPr>
            <p:ph idx="1"/>
          </p:nvPr>
        </p:nvSpPr>
        <p:spPr/>
        <p:txBody>
          <a:bodyPr/>
          <a:lstStyle/>
          <a:p>
            <a:r>
              <a:rPr lang="en-US" dirty="0" smtClean="0"/>
              <a:t>Wikipedia/</a:t>
            </a:r>
            <a:r>
              <a:rPr lang="en-US" dirty="0" err="1" smtClean="0"/>
              <a:t>DBpedia</a:t>
            </a:r>
            <a:r>
              <a:rPr lang="en-US" dirty="0" smtClean="0"/>
              <a:t> </a:t>
            </a:r>
          </a:p>
          <a:p>
            <a:r>
              <a:rPr lang="en-US" dirty="0" smtClean="0"/>
              <a:t>No Wikipedia presence? </a:t>
            </a:r>
            <a:endParaRPr lang="en-US" dirty="0"/>
          </a:p>
          <a:p>
            <a:pPr lvl="1"/>
            <a:r>
              <a:rPr lang="en-US" dirty="0" smtClean="0"/>
              <a:t>You don’t exist as a recognized “entity” or “thing”</a:t>
            </a:r>
          </a:p>
          <a:p>
            <a:pPr lvl="1"/>
            <a:r>
              <a:rPr lang="en-US" dirty="0" smtClean="0"/>
              <a:t>You exist only as a string of text</a:t>
            </a:r>
          </a:p>
          <a:p>
            <a:r>
              <a:rPr lang="en-US" dirty="0"/>
              <a:t>Influences to Google’s Knowledge Graph</a:t>
            </a:r>
          </a:p>
          <a:p>
            <a:pPr lvl="1"/>
            <a:r>
              <a:rPr lang="en-US" dirty="0"/>
              <a:t>Google </a:t>
            </a:r>
            <a:r>
              <a:rPr lang="en-US" dirty="0" smtClean="0"/>
              <a:t>Places/Google </a:t>
            </a:r>
            <a:r>
              <a:rPr lang="en-US" dirty="0"/>
              <a:t>My </a:t>
            </a:r>
            <a:r>
              <a:rPr lang="en-US" dirty="0" smtClean="0"/>
              <a:t>Business</a:t>
            </a:r>
            <a:endParaRPr lang="en-US" dirty="0"/>
          </a:p>
          <a:p>
            <a:pPr lvl="1"/>
            <a:r>
              <a:rPr lang="en-US" dirty="0"/>
              <a:t>Google+ </a:t>
            </a:r>
          </a:p>
          <a:p>
            <a:pPr lvl="1"/>
            <a:r>
              <a:rPr lang="en-US" dirty="0" err="1"/>
              <a:t>FreeBase</a:t>
            </a:r>
            <a:endParaRPr lang="en-US" dirty="0"/>
          </a:p>
        </p:txBody>
      </p:sp>
    </p:spTree>
    <p:extLst>
      <p:ext uri="{BB962C8B-B14F-4D97-AF65-F5344CB8AC3E}">
        <p14:creationId xmlns:p14="http://schemas.microsoft.com/office/powerpoint/2010/main" xmlns="" val="206794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17562"/>
          </a:xfrm>
        </p:spPr>
        <p:txBody>
          <a:bodyPr/>
          <a:lstStyle/>
          <a:p>
            <a:r>
              <a:rPr lang="en-US" dirty="0" smtClean="0"/>
              <a:t>Wikipedia - 2012</a:t>
            </a:r>
            <a:endParaRPr lang="en-US" dirty="0"/>
          </a:p>
        </p:txBody>
      </p:sp>
      <p:pic>
        <p:nvPicPr>
          <p:cNvPr id="4" name="Content Placeholder 3" descr="wikipedia-msulib-search.png"/>
          <p:cNvPicPr>
            <a:picLocks noGrp="1" noChangeAspect="1"/>
          </p:cNvPicPr>
          <p:nvPr>
            <p:ph idx="4294967295"/>
          </p:nvPr>
        </p:nvPicPr>
        <p:blipFill>
          <a:blip r:embed="rId2">
            <a:extLst>
              <a:ext uri="{28A0092B-C50C-407E-A947-70E740481C1C}">
                <a14:useLocalDpi xmlns:a14="http://schemas.microsoft.com/office/drawing/2010/main" xmlns="" val="0"/>
              </a:ext>
            </a:extLst>
          </a:blip>
          <a:srcRect t="4482" b="4482"/>
          <a:stretch>
            <a:fillRect/>
          </a:stretch>
        </p:blipFill>
        <p:spPr>
          <a:xfrm>
            <a:off x="22225" y="1092200"/>
            <a:ext cx="9121775" cy="5016500"/>
          </a:xfrm>
        </p:spPr>
      </p:pic>
      <p:sp>
        <p:nvSpPr>
          <p:cNvPr id="2" name="Rectangle 1"/>
          <p:cNvSpPr/>
          <p:nvPr/>
        </p:nvSpPr>
        <p:spPr>
          <a:xfrm>
            <a:off x="1447800" y="2578100"/>
            <a:ext cx="2501900" cy="36830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421081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Highly ranked (#6 in global traffic via </a:t>
            </a:r>
            <a:r>
              <a:rPr lang="en-US" dirty="0" err="1" smtClean="0"/>
              <a:t>Alexa</a:t>
            </a:r>
            <a:r>
              <a:rPr lang="en-US" dirty="0" smtClean="0"/>
              <a:t>)</a:t>
            </a:r>
          </a:p>
          <a:p>
            <a:r>
              <a:rPr lang="en-US" dirty="0" smtClean="0"/>
              <a:t>Starting point for research</a:t>
            </a:r>
          </a:p>
          <a:p>
            <a:pPr lvl="1"/>
            <a:r>
              <a:rPr lang="en-US" i="1" dirty="0" smtClean="0"/>
              <a:t>Learning black market and GWR </a:t>
            </a:r>
            <a:br>
              <a:rPr lang="en-US" i="1" dirty="0" smtClean="0"/>
            </a:br>
            <a:r>
              <a:rPr lang="en-US" i="1" dirty="0" smtClean="0"/>
              <a:t>Google &gt; Wikipedia &gt; References</a:t>
            </a:r>
          </a:p>
          <a:p>
            <a:r>
              <a:rPr lang="en-US" dirty="0" smtClean="0"/>
              <a:t>Ideologically aligned with library mission</a:t>
            </a:r>
          </a:p>
          <a:p>
            <a:pPr lvl="1"/>
            <a:r>
              <a:rPr lang="en-US" dirty="0" smtClean="0"/>
              <a:t>Access to knowledge – for free</a:t>
            </a:r>
          </a:p>
          <a:p>
            <a:r>
              <a:rPr lang="en-US" dirty="0" smtClean="0"/>
              <a:t>Shared appreciation of quality sources</a:t>
            </a:r>
          </a:p>
          <a:p>
            <a:pPr>
              <a:buNone/>
            </a:pPr>
            <a:endParaRPr lang="en-US" dirty="0" smtClean="0"/>
          </a:p>
        </p:txBody>
      </p:sp>
      <p:sp>
        <p:nvSpPr>
          <p:cNvPr id="2" name="Title 1"/>
          <p:cNvSpPr>
            <a:spLocks noGrp="1"/>
          </p:cNvSpPr>
          <p:nvPr>
            <p:ph type="title"/>
          </p:nvPr>
        </p:nvSpPr>
        <p:spPr/>
        <p:txBody>
          <a:bodyPr/>
          <a:lstStyle/>
          <a:p>
            <a:r>
              <a:rPr lang="en-US" dirty="0" smtClean="0"/>
              <a:t>Why Wikipedia?</a:t>
            </a: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DBPedia</a:t>
            </a:r>
            <a:r>
              <a:rPr lang="en-US" dirty="0" smtClean="0"/>
              <a:t> entry - 2012</a:t>
            </a:r>
            <a:endParaRPr lang="en-US" dirty="0"/>
          </a:p>
        </p:txBody>
      </p:sp>
      <p:pic>
        <p:nvPicPr>
          <p:cNvPr id="3" name="Picture 2" descr="DBPedia-msulib.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387600"/>
            <a:ext cx="9144000" cy="2076243"/>
          </a:xfrm>
          <a:prstGeom prst="rect">
            <a:avLst/>
          </a:prstGeom>
        </p:spPr>
      </p:pic>
      <p:sp>
        <p:nvSpPr>
          <p:cNvPr id="5" name="Rectangle 4"/>
          <p:cNvSpPr/>
          <p:nvPr/>
        </p:nvSpPr>
        <p:spPr>
          <a:xfrm>
            <a:off x="0" y="2387600"/>
            <a:ext cx="6248400" cy="609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2400" y="3352800"/>
            <a:ext cx="30734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253710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Places - 2012</a:t>
            </a:r>
            <a:endParaRPr lang="en-US" dirty="0"/>
          </a:p>
        </p:txBody>
      </p:sp>
      <p:pic>
        <p:nvPicPr>
          <p:cNvPr id="4" name="Content Placeholder 3" descr="googleplaces-msulib.png"/>
          <p:cNvPicPr>
            <a:picLocks noGrp="1" noChangeAspect="1"/>
          </p:cNvPicPr>
          <p:nvPr>
            <p:ph idx="1"/>
          </p:nvPr>
        </p:nvPicPr>
        <p:blipFill>
          <a:blip r:embed="rId2">
            <a:extLst>
              <a:ext uri="{28A0092B-C50C-407E-A947-70E740481C1C}">
                <a14:useLocalDpi xmlns:a14="http://schemas.microsoft.com/office/drawing/2010/main" xmlns="" val="0"/>
              </a:ext>
            </a:extLst>
          </a:blip>
          <a:srcRect t="1416" b="1416"/>
          <a:stretch>
            <a:fillRect/>
          </a:stretch>
        </p:blipFill>
        <p:spPr/>
      </p:pic>
      <p:sp>
        <p:nvSpPr>
          <p:cNvPr id="3" name="Rectangle 2"/>
          <p:cNvSpPr/>
          <p:nvPr/>
        </p:nvSpPr>
        <p:spPr>
          <a:xfrm>
            <a:off x="4368800" y="2578100"/>
            <a:ext cx="533400" cy="355600"/>
          </a:xfrm>
          <a:prstGeom prst="rect">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325281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00" y="2514600"/>
            <a:ext cx="7772400" cy="1362075"/>
          </a:xfrm>
        </p:spPr>
        <p:txBody>
          <a:bodyPr/>
          <a:lstStyle/>
          <a:p>
            <a:pPr algn="ctr"/>
            <a:r>
              <a:rPr lang="en-US" dirty="0" smtClean="0"/>
              <a:t>Why?</a:t>
            </a:r>
            <a:endParaRPr lang="en-US" dirty="0"/>
          </a:p>
        </p:txBody>
      </p:sp>
    </p:spTree>
    <p:extLst>
      <p:ext uri="{BB962C8B-B14F-4D97-AF65-F5344CB8AC3E}">
        <p14:creationId xmlns:p14="http://schemas.microsoft.com/office/powerpoint/2010/main" xmlns="" val="16174999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Search:</a:t>
            </a:r>
            <a:br>
              <a:rPr lang="en-US" dirty="0" smtClean="0"/>
            </a:br>
            <a:r>
              <a:rPr lang="en-US" dirty="0" smtClean="0"/>
              <a:t> “Wikipedia authoritative source”</a:t>
            </a:r>
            <a:endParaRPr lang="en-US" dirty="0"/>
          </a:p>
        </p:txBody>
      </p:sp>
      <p:pic>
        <p:nvPicPr>
          <p:cNvPr id="2" name="Picture 1" descr="wikipedia-authoritative-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19" y="1417638"/>
            <a:ext cx="6756400" cy="1104900"/>
          </a:xfrm>
          <a:prstGeom prst="rect">
            <a:avLst/>
          </a:prstGeom>
        </p:spPr>
      </p:pic>
      <p:pic>
        <p:nvPicPr>
          <p:cNvPr id="3" name="Picture 2" descr="wikipedia-authoritative-2.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07078" y="1995488"/>
            <a:ext cx="6680200" cy="1054100"/>
          </a:xfrm>
          <a:prstGeom prst="rect">
            <a:avLst/>
          </a:prstGeom>
        </p:spPr>
      </p:pic>
      <p:pic>
        <p:nvPicPr>
          <p:cNvPr id="5" name="Picture 4" descr="wikipedia-authoritative-3.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3819" y="2646731"/>
            <a:ext cx="6464300" cy="1193800"/>
          </a:xfrm>
          <a:prstGeom prst="rect">
            <a:avLst/>
          </a:prstGeom>
        </p:spPr>
      </p:pic>
      <p:pic>
        <p:nvPicPr>
          <p:cNvPr id="6" name="Picture 5" descr="wikipedia-authoritative-4.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409700" y="3514084"/>
            <a:ext cx="7734300" cy="1790700"/>
          </a:xfrm>
          <a:prstGeom prst="rect">
            <a:avLst/>
          </a:prstGeom>
        </p:spPr>
      </p:pic>
      <p:pic>
        <p:nvPicPr>
          <p:cNvPr id="8" name="Picture 7" descr="wikipedia-authoritative-6.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362200" y="4936484"/>
            <a:ext cx="6781800" cy="1155700"/>
          </a:xfrm>
          <a:prstGeom prst="rect">
            <a:avLst/>
          </a:prstGeom>
        </p:spPr>
      </p:pic>
      <p:pic>
        <p:nvPicPr>
          <p:cNvPr id="9" name="Picture 8" descr="librarytidbits-quote_2013-05-17.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463800" y="0"/>
            <a:ext cx="6680200" cy="1333500"/>
          </a:xfrm>
          <a:prstGeom prst="rect">
            <a:avLst/>
          </a:prstGeom>
        </p:spPr>
      </p:pic>
    </p:spTree>
    <p:extLst>
      <p:ext uri="{BB962C8B-B14F-4D97-AF65-F5344CB8AC3E}">
        <p14:creationId xmlns:p14="http://schemas.microsoft.com/office/powerpoint/2010/main" xmlns="" val="38539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Scale>
                                      <p:cBhvr>
                                        <p:cTn id="1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gtEl>
                                        <p:attrNameLst>
                                          <p:attrName>ppt_x</p:attrName>
                                          <p:attrName>ppt_y</p:attrName>
                                        </p:attrNameLst>
                                      </p:cBhvr>
                                    </p:animMotion>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3" dur="1000" fill="hold"/>
                                        <p:tgtEl>
                                          <p:spTgt spid="5"/>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p:tgtEl>
                                          <p:spTgt spid="9"/>
                                        </p:tgtEl>
                                        <p:attrNameLst>
                                          <p:attrName>ppt_y</p:attrName>
                                        </p:attrNameLst>
                                      </p:cBhvr>
                                      <p:tavLst>
                                        <p:tav tm="0">
                                          <p:val>
                                            <p:strVal val="#ppt_y+#ppt_h*1.125000"/>
                                          </p:val>
                                        </p:tav>
                                        <p:tav tm="100000">
                                          <p:val>
                                            <p:strVal val="#ppt_y"/>
                                          </p:val>
                                        </p:tav>
                                      </p:tavLst>
                                    </p:anim>
                                    <p:animEffect transition="in" filter="wipe(up)">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the logic</a:t>
            </a:r>
            <a:endParaRPr lang="en-US" dirty="0"/>
          </a:p>
        </p:txBody>
      </p:sp>
      <p:sp>
        <p:nvSpPr>
          <p:cNvPr id="3" name="Content Placeholder 2"/>
          <p:cNvSpPr>
            <a:spLocks noGrp="1"/>
          </p:cNvSpPr>
          <p:nvPr>
            <p:ph idx="1"/>
          </p:nvPr>
        </p:nvSpPr>
        <p:spPr/>
        <p:txBody>
          <a:bodyPr/>
          <a:lstStyle/>
          <a:p>
            <a:r>
              <a:rPr lang="en-US" dirty="0" smtClean="0"/>
              <a:t>What other concepts are poorly defined?</a:t>
            </a:r>
          </a:p>
          <a:p>
            <a:pPr lvl="1"/>
            <a:r>
              <a:rPr lang="en-US" dirty="0" smtClean="0"/>
              <a:t>“Library?”</a:t>
            </a:r>
          </a:p>
          <a:p>
            <a:pPr lvl="1"/>
            <a:r>
              <a:rPr lang="en-US" dirty="0" smtClean="0"/>
              <a:t>“Institutional Repository”</a:t>
            </a:r>
          </a:p>
          <a:p>
            <a:r>
              <a:rPr lang="en-US" dirty="0" smtClean="0"/>
              <a:t>Search “NBA teams” vs. “institutional repositories”</a:t>
            </a:r>
          </a:p>
        </p:txBody>
      </p:sp>
    </p:spTree>
    <p:extLst>
      <p:ext uri="{BB962C8B-B14F-4D97-AF65-F5344CB8AC3E}">
        <p14:creationId xmlns:p14="http://schemas.microsoft.com/office/powerpoint/2010/main" xmlns="" val="11808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dirty="0" err="1" smtClean="0"/>
              <a:t>DBPedia</a:t>
            </a:r>
            <a:r>
              <a:rPr lang="en-US" dirty="0" smtClean="0"/>
              <a:t> Library “Entity” Definition</a:t>
            </a:r>
            <a:endParaRPr lang="en-US" dirty="0"/>
          </a:p>
        </p:txBody>
      </p:sp>
      <p:pic>
        <p:nvPicPr>
          <p:cNvPr id="3" name="Picture 2" descr="DBPedia-library-entity.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092200"/>
            <a:ext cx="9144000" cy="4662311"/>
          </a:xfrm>
          <a:prstGeom prst="rect">
            <a:avLst/>
          </a:prstGeom>
        </p:spPr>
      </p:pic>
    </p:spTree>
    <p:extLst>
      <p:ext uri="{BB962C8B-B14F-4D97-AF65-F5344CB8AC3E}">
        <p14:creationId xmlns:p14="http://schemas.microsoft.com/office/powerpoint/2010/main" xmlns="" val="11361997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ogle-search-IR.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070600"/>
          </a:xfrm>
          <a:prstGeom prst="rect">
            <a:avLst/>
          </a:prstGeom>
        </p:spPr>
      </p:pic>
    </p:spTree>
    <p:extLst>
      <p:ext uri="{BB962C8B-B14F-4D97-AF65-F5344CB8AC3E}">
        <p14:creationId xmlns:p14="http://schemas.microsoft.com/office/powerpoint/2010/main" xmlns="" val="1483556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ogle-search-NBA-teams.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5918200"/>
          </a:xfrm>
          <a:prstGeom prst="rect">
            <a:avLst/>
          </a:prstGeom>
        </p:spPr>
      </p:pic>
    </p:spTree>
    <p:extLst>
      <p:ext uri="{BB962C8B-B14F-4D97-AF65-F5344CB8AC3E}">
        <p14:creationId xmlns:p14="http://schemas.microsoft.com/office/powerpoint/2010/main" xmlns="" val="38689089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What’s a librarian to do?</a:t>
            </a:r>
            <a:endParaRPr lang="en-US" dirty="0"/>
          </a:p>
        </p:txBody>
      </p:sp>
      <p:sp>
        <p:nvSpPr>
          <p:cNvPr id="3" name="Content Placeholder 2"/>
          <p:cNvSpPr>
            <a:spLocks noGrp="1"/>
          </p:cNvSpPr>
          <p:nvPr>
            <p:ph idx="1"/>
          </p:nvPr>
        </p:nvSpPr>
        <p:spPr/>
        <p:txBody>
          <a:bodyPr>
            <a:normAutofit/>
          </a:bodyPr>
          <a:lstStyle/>
          <a:p>
            <a:r>
              <a:rPr lang="en-US" dirty="0"/>
              <a:t>Linked data as expression of network of concepts</a:t>
            </a:r>
          </a:p>
          <a:p>
            <a:pPr lvl="1"/>
            <a:r>
              <a:rPr lang="en-US" dirty="0"/>
              <a:t>things vs. strings</a:t>
            </a:r>
          </a:p>
          <a:p>
            <a:r>
              <a:rPr lang="en-US" dirty="0" smtClean="0"/>
              <a:t>Establish a semantic identity</a:t>
            </a:r>
          </a:p>
          <a:p>
            <a:endParaRPr lang="en-US" dirty="0" smtClean="0"/>
          </a:p>
          <a:p>
            <a:endParaRPr lang="en-US" dirty="0"/>
          </a:p>
        </p:txBody>
      </p:sp>
    </p:spTree>
    <p:extLst>
      <p:ext uri="{BB962C8B-B14F-4D97-AF65-F5344CB8AC3E}">
        <p14:creationId xmlns:p14="http://schemas.microsoft.com/office/powerpoint/2010/main" xmlns="" val="2072226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idx="1"/>
          </p:nvPr>
        </p:nvSpPr>
        <p:spPr/>
        <p:txBody>
          <a:bodyPr>
            <a:normAutofit/>
          </a:bodyPr>
          <a:lstStyle/>
          <a:p>
            <a:r>
              <a:rPr lang="en-US" dirty="0"/>
              <a:t>Define libraries and library concepts in Wikipedia</a:t>
            </a:r>
          </a:p>
          <a:p>
            <a:pPr lvl="1"/>
            <a:r>
              <a:rPr lang="en-US" dirty="0" smtClean="0"/>
              <a:t>Beware </a:t>
            </a:r>
            <a:r>
              <a:rPr lang="en-US" dirty="0"/>
              <a:t>of *</a:t>
            </a:r>
            <a:r>
              <a:rPr lang="en-US" dirty="0" err="1"/>
              <a:t>pedia</a:t>
            </a:r>
            <a:r>
              <a:rPr lang="en-US" dirty="0"/>
              <a:t> culture  and process</a:t>
            </a:r>
          </a:p>
          <a:p>
            <a:r>
              <a:rPr lang="en-US" dirty="0"/>
              <a:t>Engage </a:t>
            </a:r>
            <a:r>
              <a:rPr lang="en-US" dirty="0" smtClean="0"/>
              <a:t>with </a:t>
            </a:r>
            <a:r>
              <a:rPr lang="en-US" dirty="0"/>
              <a:t>other </a:t>
            </a:r>
            <a:r>
              <a:rPr lang="en-US" dirty="0" smtClean="0"/>
              <a:t>trusted data </a:t>
            </a:r>
            <a:r>
              <a:rPr lang="en-US" dirty="0"/>
              <a:t>sources</a:t>
            </a:r>
          </a:p>
          <a:p>
            <a:pPr lvl="1"/>
            <a:r>
              <a:rPr lang="en-US" dirty="0"/>
              <a:t>Google Places/Google My Business</a:t>
            </a:r>
          </a:p>
          <a:p>
            <a:pPr lvl="1"/>
            <a:r>
              <a:rPr lang="en-US" dirty="0"/>
              <a:t>Google+ </a:t>
            </a:r>
          </a:p>
          <a:p>
            <a:pPr lvl="1"/>
            <a:r>
              <a:rPr lang="en-US" dirty="0" err="1"/>
              <a:t>FreeBase</a:t>
            </a:r>
            <a:endParaRPr lang="en-US" dirty="0"/>
          </a:p>
          <a:p>
            <a:r>
              <a:rPr lang="en-US" dirty="0"/>
              <a:t>Mark-up metadata with </a:t>
            </a:r>
            <a:r>
              <a:rPr lang="en-US" dirty="0" err="1"/>
              <a:t>schema.org</a:t>
            </a:r>
            <a:endParaRPr lang="en-US" dirty="0"/>
          </a:p>
          <a:p>
            <a:endParaRPr lang="en-US" dirty="0"/>
          </a:p>
        </p:txBody>
      </p:sp>
    </p:spTree>
    <p:extLst>
      <p:ext uri="{BB962C8B-B14F-4D97-AF65-F5344CB8AC3E}">
        <p14:creationId xmlns:p14="http://schemas.microsoft.com/office/powerpoint/2010/main" xmlns="" val="302349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sz="4000" dirty="0" smtClean="0"/>
              <a:t>Disambiguation is important!</a:t>
            </a:r>
          </a:p>
          <a:p>
            <a:pPr lvl="1"/>
            <a:r>
              <a:rPr lang="en-US" sz="4000" dirty="0" smtClean="0"/>
              <a:t>Wikipedia articles utilize Authority Control</a:t>
            </a:r>
          </a:p>
        </p:txBody>
      </p:sp>
      <p:sp>
        <p:nvSpPr>
          <p:cNvPr id="3" name="Title 2"/>
          <p:cNvSpPr>
            <a:spLocks noGrp="1"/>
          </p:cNvSpPr>
          <p:nvPr>
            <p:ph type="title"/>
          </p:nvPr>
        </p:nvSpPr>
        <p:spPr>
          <a:xfrm>
            <a:off x="457200" y="0"/>
            <a:ext cx="8229600" cy="1143000"/>
          </a:xfrm>
        </p:spPr>
        <p:txBody>
          <a:bodyPr>
            <a:normAutofit/>
          </a:bodyPr>
          <a:lstStyle/>
          <a:p>
            <a:r>
              <a:rPr lang="en-US" dirty="0" smtClean="0"/>
              <a:t>Shared challenges!</a:t>
            </a:r>
            <a:endParaRPr lang="en-US" dirty="0"/>
          </a:p>
        </p:txBody>
      </p:sp>
      <p:pic>
        <p:nvPicPr>
          <p:cNvPr id="4100" name="Picture 4"/>
          <p:cNvPicPr>
            <a:picLocks noChangeAspect="1" noChangeArrowheads="1"/>
          </p:cNvPicPr>
          <p:nvPr/>
        </p:nvPicPr>
        <p:blipFill>
          <a:blip r:embed="rId3" cstate="screen"/>
          <a:srcRect/>
          <a:stretch>
            <a:fillRect/>
          </a:stretch>
        </p:blipFill>
        <p:spPr bwMode="auto">
          <a:xfrm>
            <a:off x="914400" y="1018269"/>
            <a:ext cx="7391400" cy="5839731"/>
          </a:xfrm>
          <a:prstGeom prst="rect">
            <a:avLst/>
          </a:prstGeom>
          <a:noFill/>
          <a:ln w="9525">
            <a:solidFill>
              <a:schemeClr val="accent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200" y="2133600"/>
            <a:ext cx="8128000" cy="646331"/>
          </a:xfrm>
          <a:prstGeom prst="rect">
            <a:avLst/>
          </a:prstGeom>
          <a:noFill/>
        </p:spPr>
        <p:txBody>
          <a:bodyPr wrap="square" rtlCol="0">
            <a:spAutoFit/>
          </a:bodyPr>
          <a:lstStyle/>
          <a:p>
            <a:r>
              <a:rPr lang="en-US" sz="3600" dirty="0" smtClean="0">
                <a:solidFill>
                  <a:prstClr val="white"/>
                </a:solidFill>
              </a:rPr>
              <a:t>Montana State University Library - 2014</a:t>
            </a:r>
            <a:endParaRPr lang="en-US" sz="3600" dirty="0">
              <a:solidFill>
                <a:prstClr val="white"/>
              </a:solidFill>
            </a:endParaRPr>
          </a:p>
        </p:txBody>
      </p:sp>
      <p:sp>
        <p:nvSpPr>
          <p:cNvPr id="3" name="Title 2"/>
          <p:cNvSpPr>
            <a:spLocks noGrp="1"/>
          </p:cNvSpPr>
          <p:nvPr>
            <p:ph type="title"/>
          </p:nvPr>
        </p:nvSpPr>
        <p:spPr/>
        <p:txBody>
          <a:bodyPr/>
          <a:lstStyle/>
          <a:p>
            <a:r>
              <a:rPr lang="en-US" dirty="0" smtClean="0"/>
              <a:t>Montana State University Library - 2014</a:t>
            </a:r>
            <a:endParaRPr lang="en-US" dirty="0"/>
          </a:p>
        </p:txBody>
      </p:sp>
    </p:spTree>
    <p:extLst>
      <p:ext uri="{BB962C8B-B14F-4D97-AF65-F5344CB8AC3E}">
        <p14:creationId xmlns:p14="http://schemas.microsoft.com/office/powerpoint/2010/main" xmlns="" val="9035245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ikipedia-msulib-article.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189496"/>
          </a:xfrm>
          <a:prstGeom prst="rect">
            <a:avLst/>
          </a:prstGeom>
        </p:spPr>
      </p:pic>
    </p:spTree>
    <p:extLst>
      <p:ext uri="{BB962C8B-B14F-4D97-AF65-F5344CB8AC3E}">
        <p14:creationId xmlns:p14="http://schemas.microsoft.com/office/powerpoint/2010/main" xmlns="" val="22479774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BPedia-msulib_201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150620"/>
            <a:ext cx="9144000" cy="5707380"/>
          </a:xfrm>
          <a:prstGeom prst="rect">
            <a:avLst/>
          </a:prstGeom>
        </p:spPr>
      </p:pic>
      <p:sp>
        <p:nvSpPr>
          <p:cNvPr id="3" name="Title 2"/>
          <p:cNvSpPr>
            <a:spLocks noGrp="1"/>
          </p:cNvSpPr>
          <p:nvPr>
            <p:ph type="title"/>
          </p:nvPr>
        </p:nvSpPr>
        <p:spPr>
          <a:xfrm>
            <a:off x="457200" y="213678"/>
            <a:ext cx="8229600" cy="1143000"/>
          </a:xfrm>
        </p:spPr>
        <p:txBody>
          <a:bodyPr/>
          <a:lstStyle/>
          <a:p>
            <a:r>
              <a:rPr lang="en-US" dirty="0" smtClean="0"/>
              <a:t>2014 </a:t>
            </a:r>
            <a:r>
              <a:rPr lang="en-US" dirty="0" err="1" smtClean="0"/>
              <a:t>DBpedia</a:t>
            </a:r>
            <a:r>
              <a:rPr lang="en-US" dirty="0" smtClean="0"/>
              <a:t> entry</a:t>
            </a:r>
            <a:endParaRPr lang="en-US" dirty="0"/>
          </a:p>
        </p:txBody>
      </p:sp>
    </p:spTree>
    <p:extLst>
      <p:ext uri="{BB962C8B-B14F-4D97-AF65-F5344CB8AC3E}">
        <p14:creationId xmlns:p14="http://schemas.microsoft.com/office/powerpoint/2010/main" xmlns="" val="40138630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3262"/>
          </a:xfrm>
        </p:spPr>
        <p:txBody>
          <a:bodyPr>
            <a:normAutofit fontScale="90000"/>
          </a:bodyPr>
          <a:lstStyle/>
          <a:p>
            <a:r>
              <a:rPr lang="en-US" dirty="0" smtClean="0"/>
              <a:t>2014 Freebase entry</a:t>
            </a:r>
            <a:endParaRPr lang="en-US" dirty="0"/>
          </a:p>
        </p:txBody>
      </p:sp>
      <p:pic>
        <p:nvPicPr>
          <p:cNvPr id="4" name="Picture 3" descr="freebase-search-msulib_2014-10-13.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977901"/>
            <a:ext cx="9144000" cy="5880100"/>
          </a:xfrm>
          <a:prstGeom prst="rect">
            <a:avLst/>
          </a:prstGeom>
        </p:spPr>
      </p:pic>
    </p:spTree>
    <p:extLst>
      <p:ext uri="{BB962C8B-B14F-4D97-AF65-F5344CB8AC3E}">
        <p14:creationId xmlns:p14="http://schemas.microsoft.com/office/powerpoint/2010/main" xmlns="" val="15819624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590"/>
            <a:ext cx="8229600" cy="795524"/>
          </a:xfrm>
        </p:spPr>
        <p:txBody>
          <a:bodyPr>
            <a:normAutofit/>
          </a:bodyPr>
          <a:lstStyle/>
          <a:p>
            <a:r>
              <a:rPr lang="en-US" dirty="0" smtClean="0"/>
              <a:t>Google+ entry</a:t>
            </a:r>
            <a:endParaRPr lang="en-US" dirty="0"/>
          </a:p>
        </p:txBody>
      </p:sp>
      <p:pic>
        <p:nvPicPr>
          <p:cNvPr id="3" name="Picture 2" descr="google+-msulib-curren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004150"/>
            <a:ext cx="9144000" cy="5815750"/>
          </a:xfrm>
          <a:prstGeom prst="rect">
            <a:avLst/>
          </a:prstGeom>
        </p:spPr>
      </p:pic>
    </p:spTree>
    <p:extLst>
      <p:ext uri="{BB962C8B-B14F-4D97-AF65-F5344CB8AC3E}">
        <p14:creationId xmlns:p14="http://schemas.microsoft.com/office/powerpoint/2010/main" xmlns="" val="19938148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427"/>
            <a:ext cx="8229600" cy="718656"/>
          </a:xfrm>
        </p:spPr>
        <p:txBody>
          <a:bodyPr>
            <a:normAutofit fontScale="90000"/>
          </a:bodyPr>
          <a:lstStyle/>
          <a:p>
            <a:r>
              <a:rPr lang="en-US" dirty="0" smtClean="0"/>
              <a:t>MSU Library - 2014</a:t>
            </a:r>
            <a:endParaRPr lang="en-US" sz="4000" dirty="0"/>
          </a:p>
        </p:txBody>
      </p:sp>
      <p:pic>
        <p:nvPicPr>
          <p:cNvPr id="3" name="Picture 2" descr="google-search-msu_2014-10-13.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973248"/>
            <a:ext cx="9144000" cy="5884752"/>
          </a:xfrm>
          <a:prstGeom prst="rect">
            <a:avLst/>
          </a:prstGeom>
        </p:spPr>
      </p:pic>
    </p:spTree>
    <p:extLst>
      <p:ext uri="{BB962C8B-B14F-4D97-AF65-F5344CB8AC3E}">
        <p14:creationId xmlns:p14="http://schemas.microsoft.com/office/powerpoint/2010/main" xmlns="" val="9818577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MSU Library Semantic Web Team</a:t>
            </a:r>
            <a:endParaRPr lang="en-US" dirty="0"/>
          </a:p>
        </p:txBody>
      </p:sp>
      <p:sp>
        <p:nvSpPr>
          <p:cNvPr id="3" name="Content Placeholder 2"/>
          <p:cNvSpPr>
            <a:spLocks noGrp="1"/>
          </p:cNvSpPr>
          <p:nvPr>
            <p:ph idx="1"/>
          </p:nvPr>
        </p:nvSpPr>
        <p:spPr/>
        <p:txBody>
          <a:bodyPr/>
          <a:lstStyle/>
          <a:p>
            <a:r>
              <a:rPr lang="en-US" dirty="0" smtClean="0"/>
              <a:t>Kenning Arlitsch, Dean</a:t>
            </a:r>
          </a:p>
          <a:p>
            <a:r>
              <a:rPr lang="en-US" dirty="0" smtClean="0"/>
              <a:t>Patrick OBrien, Semantic Web Director</a:t>
            </a:r>
          </a:p>
          <a:p>
            <a:r>
              <a:rPr lang="en-US" dirty="0" smtClean="0"/>
              <a:t>Jason Clark, Head of Library Informatics and Computing</a:t>
            </a:r>
          </a:p>
          <a:p>
            <a:r>
              <a:rPr lang="en-US" dirty="0" smtClean="0"/>
              <a:t>Scott Young, Digital Initiatives Librarian</a:t>
            </a:r>
            <a:endParaRPr lang="en-US" dirty="0"/>
          </a:p>
        </p:txBody>
      </p:sp>
    </p:spTree>
    <p:extLst>
      <p:ext uri="{BB962C8B-B14F-4D97-AF65-F5344CB8AC3E}">
        <p14:creationId xmlns:p14="http://schemas.microsoft.com/office/powerpoint/2010/main" xmlns="" val="42693580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r>
              <a:rPr lang="en-US" dirty="0" smtClean="0"/>
              <a:t>						</a:t>
            </a:r>
            <a:r>
              <a:rPr lang="en-US" sz="4000" dirty="0" smtClean="0">
                <a:solidFill>
                  <a:srgbClr val="2178B5"/>
                </a:solidFill>
              </a:rPr>
              <a:t>Cindy Aden</a:t>
            </a:r>
            <a:endParaRPr lang="en-US" sz="4000" dirty="0">
              <a:solidFill>
                <a:srgbClr val="2178B5"/>
              </a:solidFill>
            </a:endParaRPr>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a:spcAft>
                <a:spcPts val="600"/>
              </a:spcAft>
            </a:pPr>
            <a:r>
              <a:rPr lang="en-US" sz="2800" dirty="0" smtClean="0"/>
              <a:t>OCLC KB is designed as a cooperative KB, accepting input and edits from participants.</a:t>
            </a:r>
          </a:p>
          <a:p>
            <a:pPr>
              <a:spcAft>
                <a:spcPts val="600"/>
              </a:spcAft>
            </a:pPr>
            <a:r>
              <a:rPr lang="en-US" sz="2800" dirty="0" smtClean="0"/>
              <a:t>“Automating the content supply chain,” by getting publishers to contribute content collections and holdings information, making it easy for the library to see its full holdings.</a:t>
            </a:r>
          </a:p>
          <a:p>
            <a:pPr>
              <a:spcAft>
                <a:spcPts val="600"/>
              </a:spcAft>
            </a:pPr>
            <a:r>
              <a:rPr lang="en-US" sz="2800" dirty="0" smtClean="0"/>
              <a:t>API will put libraries in front of users at point of need on third-party sites, like </a:t>
            </a:r>
            <a:r>
              <a:rPr lang="en-US" sz="2800" dirty="0" err="1" smtClean="0"/>
              <a:t>EasyBib</a:t>
            </a:r>
            <a:r>
              <a:rPr lang="en-US" sz="2800" dirty="0" smtClean="0"/>
              <a:t> and Wikipedia. </a:t>
            </a:r>
          </a:p>
          <a:p>
            <a:pPr>
              <a:buNone/>
            </a:pPr>
            <a:endParaRPr lang="en-US" dirty="0"/>
          </a:p>
        </p:txBody>
      </p:sp>
      <p:sp>
        <p:nvSpPr>
          <p:cNvPr id="5" name="Title 4"/>
          <p:cNvSpPr>
            <a:spLocks noGrp="1"/>
          </p:cNvSpPr>
          <p:nvPr>
            <p:ph type="title"/>
          </p:nvPr>
        </p:nvSpPr>
        <p:spPr/>
        <p:txBody>
          <a:bodyPr/>
          <a:lstStyle/>
          <a:p>
            <a:r>
              <a:rPr lang="en-US" dirty="0" smtClean="0"/>
              <a:t>The OCLC KB API</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430207" y="537885"/>
            <a:ext cx="6451819" cy="5552795"/>
          </a:xfrm>
          <a:prstGeom prst="rect">
            <a:avLst/>
          </a:prstGeom>
          <a:noFill/>
          <a:ln w="9525">
            <a:solidFill>
              <a:schemeClr val="accent1"/>
            </a:solidFill>
            <a:miter lim="800000"/>
            <a:headEnd/>
            <a:tailEnd/>
          </a:ln>
          <a:effectLst>
            <a:outerShdw blurRad="50800" dist="38100" dir="5400000" algn="t" rotWithShape="0">
              <a:prstClr val="black">
                <a:alpha val="40000"/>
              </a:prstClr>
            </a:outerShdw>
          </a:effectLst>
        </p:spPr>
      </p:pic>
      <p:cxnSp>
        <p:nvCxnSpPr>
          <p:cNvPr id="7" name="Straight Arrow Connector 6"/>
          <p:cNvCxnSpPr/>
          <p:nvPr/>
        </p:nvCxnSpPr>
        <p:spPr>
          <a:xfrm flipH="1">
            <a:off x="3208735" y="4289454"/>
            <a:ext cx="1246909" cy="11637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3" cstate="screen"/>
          <a:srcRect/>
          <a:stretch>
            <a:fillRect/>
          </a:stretch>
        </p:blipFill>
        <p:spPr bwMode="auto">
          <a:xfrm>
            <a:off x="1185864" y="76207"/>
            <a:ext cx="7958137" cy="6818313"/>
          </a:xfrm>
          <a:prstGeom prst="rect">
            <a:avLst/>
          </a:prstGeom>
          <a:noFill/>
          <a:ln w="9525">
            <a:noFill/>
            <a:miter lim="800000"/>
            <a:headEnd/>
            <a:tailEnd/>
          </a:ln>
        </p:spPr>
      </p:pic>
      <p:sp>
        <p:nvSpPr>
          <p:cNvPr id="5" name="TextBox 4"/>
          <p:cNvSpPr txBox="1"/>
          <p:nvPr/>
        </p:nvSpPr>
        <p:spPr>
          <a:xfrm>
            <a:off x="838200" y="3962400"/>
            <a:ext cx="7958673" cy="523220"/>
          </a:xfrm>
          <a:prstGeom prst="rect">
            <a:avLst/>
          </a:prstGeom>
          <a:solidFill>
            <a:schemeClr val="bg1"/>
          </a:solidFill>
        </p:spPr>
        <p:txBody>
          <a:bodyPr wrap="square" rtlCol="0">
            <a:spAutoFit/>
          </a:bodyPr>
          <a:lstStyle/>
          <a:p>
            <a:pPr defTabSz="914400"/>
            <a:r>
              <a:rPr lang="en-US" sz="2800" dirty="0" smtClean="0">
                <a:solidFill>
                  <a:prstClr val="black"/>
                </a:solidFill>
                <a:latin typeface="Courier New" pitchFamily="49" charset="0"/>
                <a:cs typeface="Courier New" pitchFamily="49" charset="0"/>
              </a:rPr>
              <a:t>http://webempires.org/wikirank/top/</a:t>
            </a:r>
            <a:endParaRPr lang="en-US" sz="2800" dirty="0">
              <a:solidFill>
                <a:prstClr val="black"/>
              </a:solidFill>
              <a:latin typeface="Courier New" pitchFamily="49" charset="0"/>
              <a:cs typeface="Courier New" pitchFamily="49" charset="0"/>
            </a:endParaRPr>
          </a:p>
        </p:txBody>
      </p:sp>
      <p:sp>
        <p:nvSpPr>
          <p:cNvPr id="8" name="Left Arrow 7"/>
          <p:cNvSpPr/>
          <p:nvPr/>
        </p:nvSpPr>
        <p:spPr>
          <a:xfrm>
            <a:off x="3505200" y="1434084"/>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10" name="Left Arrow 9"/>
          <p:cNvSpPr/>
          <p:nvPr/>
        </p:nvSpPr>
        <p:spPr>
          <a:xfrm>
            <a:off x="3505200" y="6373368"/>
            <a:ext cx="978408" cy="484632"/>
          </a:xfrm>
          <a:prstGeom prst="leftArrow">
            <a:avLst>
              <a:gd name="adj1" fmla="val 50000"/>
              <a:gd name="adj2" fmla="val 428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Wikipedia Pilot</a:t>
            </a:r>
            <a:endParaRPr lang="en-US" dirty="0"/>
          </a:p>
        </p:txBody>
      </p:sp>
      <p:sp>
        <p:nvSpPr>
          <p:cNvPr id="3" name="Content Placeholder 2"/>
          <p:cNvSpPr>
            <a:spLocks noGrp="1"/>
          </p:cNvSpPr>
          <p:nvPr>
            <p:ph idx="1"/>
          </p:nvPr>
        </p:nvSpPr>
        <p:spPr/>
        <p:txBody>
          <a:bodyPr/>
          <a:lstStyle/>
          <a:p>
            <a:r>
              <a:rPr lang="en-US" sz="2800" dirty="0" smtClean="0"/>
              <a:t>A user, logged into Wikipedia, can download a script enabled with the OCLC KB API.</a:t>
            </a:r>
          </a:p>
          <a:p>
            <a:r>
              <a:rPr lang="en-US" sz="2800" dirty="0" smtClean="0"/>
              <a:t>User will be associated with an affiliated library, via IP address or Institution Code.</a:t>
            </a:r>
          </a:p>
          <a:p>
            <a:r>
              <a:rPr lang="en-US" sz="2800" dirty="0" smtClean="0"/>
              <a:t>Articles, available full-text, can be viewed while the user is on Wikipedia. </a:t>
            </a:r>
          </a:p>
          <a:p>
            <a:r>
              <a:rPr lang="en-US" sz="2800" dirty="0" smtClean="0"/>
              <a:t>If a library’s KB is not registered with OCLC, the API will attempt to locate the library’s URL resolver or open access full-text.</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4"/>
            <a:ext cx="11266488" cy="702786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564775" y="1021976"/>
            <a:ext cx="7757381" cy="4921624"/>
          </a:xfrm>
          <a:prstGeom prst="rect">
            <a:avLst/>
          </a:prstGeom>
          <a:noFill/>
          <a:ln w="9525">
            <a:solidFill>
              <a:schemeClr val="accent1"/>
            </a:solidFill>
            <a:miter lim="800000"/>
            <a:headEnd/>
            <a:tailEnd/>
          </a:ln>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48" y="-94377"/>
            <a:ext cx="9382767" cy="1301895"/>
          </a:xfrm>
        </p:spPr>
        <p:txBody>
          <a:bodyPr/>
          <a:lstStyle/>
          <a:p>
            <a:r>
              <a:rPr lang="en-US" dirty="0" smtClean="0"/>
              <a:t>Register your library’s e-collection</a:t>
            </a:r>
            <a:endParaRPr lang="en-US" dirty="0"/>
          </a:p>
        </p:txBody>
      </p:sp>
      <p:sp>
        <p:nvSpPr>
          <p:cNvPr id="3" name="Content Placeholder 2"/>
          <p:cNvSpPr>
            <a:spLocks noGrp="1"/>
          </p:cNvSpPr>
          <p:nvPr>
            <p:ph idx="1"/>
          </p:nvPr>
        </p:nvSpPr>
        <p:spPr/>
        <p:txBody>
          <a:bodyPr/>
          <a:lstStyle/>
          <a:p>
            <a:pPr lvl="0">
              <a:spcAft>
                <a:spcPts val="600"/>
              </a:spcAft>
            </a:pPr>
            <a:r>
              <a:rPr lang="en-US" sz="2800" dirty="0" smtClean="0"/>
              <a:t>Use OCLC’s </a:t>
            </a:r>
            <a:r>
              <a:rPr lang="en-US" sz="2800" dirty="0" err="1" smtClean="0"/>
              <a:t>WorldShare</a:t>
            </a:r>
            <a:r>
              <a:rPr lang="en-US" sz="2800" dirty="0" smtClean="0"/>
              <a:t> management interface to access your </a:t>
            </a:r>
            <a:r>
              <a:rPr lang="en-US" sz="2800" dirty="0" err="1" smtClean="0"/>
              <a:t>WorldCat</a:t>
            </a:r>
            <a:r>
              <a:rPr lang="en-US" sz="2800" dirty="0" smtClean="0"/>
              <a:t> knowledge base and register your collection manually by identifying all the collections to which your library subscribes. </a:t>
            </a:r>
          </a:p>
          <a:p>
            <a:pPr lvl="0">
              <a:spcAft>
                <a:spcPts val="600"/>
              </a:spcAft>
            </a:pPr>
            <a:r>
              <a:rPr lang="en-US" sz="2800" dirty="0" smtClean="0"/>
              <a:t>Sign up for the </a:t>
            </a:r>
            <a:r>
              <a:rPr lang="en-US" sz="2800" dirty="0" err="1" smtClean="0"/>
              <a:t>PubGet</a:t>
            </a:r>
            <a:r>
              <a:rPr lang="en-US" sz="2800" dirty="0" smtClean="0"/>
              <a:t> service—your credentials are shared with OCLC which is authorized to harvest your holdings from content providers. Details of the </a:t>
            </a:r>
            <a:r>
              <a:rPr lang="en-US" sz="2800" dirty="0" err="1" smtClean="0"/>
              <a:t>PubGet</a:t>
            </a:r>
            <a:r>
              <a:rPr lang="en-US" sz="2800" dirty="0" smtClean="0"/>
              <a:t> service are here: </a:t>
            </a:r>
            <a:r>
              <a:rPr lang="en-US" sz="2800" dirty="0" smtClean="0">
                <a:hlinkClick r:id="rId3"/>
              </a:rPr>
              <a:t>http://www.oclc.org/knowledge-base/start.en.html</a:t>
            </a:r>
            <a:endParaRPr lang="en-US" sz="2800" dirty="0" smtClean="0"/>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0" fontAlgn="base"/>
            <a:r>
              <a:rPr lang="en-US" dirty="0" smtClean="0"/>
              <a:t>Working with OCLC’s implementation staff, output your library’s knowledge base file from your local resolver, and OCLC will ingest it into the WCKB. (</a:t>
            </a:r>
            <a:r>
              <a:rPr lang="en-US" dirty="0" err="1" smtClean="0"/>
              <a:t>SerialsSolutions</a:t>
            </a:r>
            <a:r>
              <a:rPr lang="en-US" dirty="0" smtClean="0"/>
              <a:t>, SFX, and EBSCO all allow sharing of their KBs.)  Documentation for individual link resolvers is available on the WCKB documentation page:</a:t>
            </a:r>
          </a:p>
          <a:p>
            <a:pPr fontAlgn="base"/>
            <a:r>
              <a:rPr lang="en-US" dirty="0" smtClean="0">
                <a:hlinkClick r:id="rId3"/>
              </a:rPr>
              <a:t>http://www.oclc.org/support/services/knowledge-base/documentation.en.html</a:t>
            </a:r>
            <a:r>
              <a:rPr lang="en-US" dirty="0" smtClean="0"/>
              <a:t> </a:t>
            </a:r>
          </a:p>
          <a:p>
            <a:endParaRPr lang="en-US" dirty="0"/>
          </a:p>
        </p:txBody>
      </p:sp>
      <p:sp>
        <p:nvSpPr>
          <p:cNvPr id="5" name="Title 4"/>
          <p:cNvSpPr>
            <a:spLocks noGrp="1"/>
          </p:cNvSpPr>
          <p:nvPr>
            <p:ph type="title"/>
          </p:nvPr>
        </p:nvSpPr>
        <p:spPr/>
        <p:txBody>
          <a:bodyPr/>
          <a:lstStyle/>
          <a:p>
            <a:r>
              <a:rPr lang="en-US" dirty="0" smtClean="0"/>
              <a:t>Transfer your KB to OCLC:</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400050" lvl="1" indent="0">
              <a:buNone/>
            </a:pPr>
            <a:r>
              <a:rPr lang="en-US" dirty="0" smtClean="0"/>
              <a:t>OCLC has agreements with EBL and </a:t>
            </a:r>
            <a:r>
              <a:rPr lang="en-US" dirty="0" err="1" smtClean="0"/>
              <a:t>ebrary</a:t>
            </a:r>
            <a:r>
              <a:rPr lang="en-US" dirty="0" smtClean="0"/>
              <a:t>, where they will automatically send holdings information to OCLC as libraries buy their content, as authorized by the library. Libraries need to contact EBL and </a:t>
            </a:r>
            <a:r>
              <a:rPr lang="en-US" dirty="0" err="1" smtClean="0"/>
              <a:t>ebrary</a:t>
            </a:r>
            <a:r>
              <a:rPr lang="en-US" dirty="0" smtClean="0"/>
              <a:t> to indicate that they wish their holdings to be sent OCLC.</a:t>
            </a:r>
          </a:p>
          <a:p>
            <a:pPr>
              <a:buNone/>
            </a:pPr>
            <a:r>
              <a:rPr lang="en-US" sz="2800" dirty="0" smtClean="0"/>
              <a:t>	Libraries subscribing to </a:t>
            </a:r>
            <a:r>
              <a:rPr lang="en-US" sz="2800" dirty="0" err="1" smtClean="0"/>
              <a:t>ScienceDirect</a:t>
            </a:r>
            <a:r>
              <a:rPr lang="en-US" sz="2800" dirty="0" smtClean="0"/>
              <a:t> from Elsevier can request that their holdings information be shared with OCLC directly. </a:t>
            </a:r>
            <a:endParaRPr lang="en-US" sz="2800" dirty="0"/>
          </a:p>
        </p:txBody>
      </p:sp>
      <p:sp>
        <p:nvSpPr>
          <p:cNvPr id="5" name="Title 4"/>
          <p:cNvSpPr>
            <a:spLocks noGrp="1"/>
          </p:cNvSpPr>
          <p:nvPr>
            <p:ph type="title"/>
          </p:nvPr>
        </p:nvSpPr>
        <p:spPr/>
        <p:txBody>
          <a:bodyPr/>
          <a:lstStyle/>
          <a:p>
            <a:r>
              <a:rPr lang="en-US" dirty="0" smtClean="0"/>
              <a:t>Automatic updates to the KB:</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smtClean="0"/>
              <a:t>To begin this process a library must first request activation of your KB, please click here to fill out a request form: </a:t>
            </a:r>
            <a:r>
              <a:rPr lang="en-US" dirty="0" smtClean="0">
                <a:hlinkClick r:id="rId2"/>
              </a:rPr>
              <a:t>http://www.oclc.org/content/forms/worldwide/en/wckb-request.html</a:t>
            </a:r>
            <a:r>
              <a:rPr lang="en-US" dirty="0" smtClean="0"/>
              <a:t> </a:t>
            </a:r>
          </a:p>
          <a:p>
            <a:endParaRPr lang="en-US" dirty="0"/>
          </a:p>
        </p:txBody>
      </p:sp>
      <p:sp>
        <p:nvSpPr>
          <p:cNvPr id="5" name="Title 4"/>
          <p:cNvSpPr>
            <a:spLocks noGrp="1"/>
          </p:cNvSpPr>
          <p:nvPr>
            <p:ph type="title"/>
          </p:nvPr>
        </p:nvSpPr>
        <p:spPr/>
        <p:txBody>
          <a:bodyPr/>
          <a:lstStyle/>
          <a:p>
            <a:r>
              <a:rPr lang="en-US" dirty="0" smtClean="0"/>
              <a:t>Most important of all:</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Easybib.com</a:t>
            </a:r>
          </a:p>
          <a:p>
            <a:r>
              <a:rPr lang="en-US" dirty="0" smtClean="0"/>
              <a:t>Bibme.org</a:t>
            </a:r>
          </a:p>
          <a:p>
            <a:r>
              <a:rPr lang="en-US" dirty="0" smtClean="0"/>
              <a:t>CitationMachine.net</a:t>
            </a:r>
          </a:p>
          <a:p>
            <a:r>
              <a:rPr lang="en-US" dirty="0" smtClean="0"/>
              <a:t>Sciencescape.com</a:t>
            </a:r>
          </a:p>
          <a:p>
            <a:r>
              <a:rPr lang="en-US" dirty="0" smtClean="0"/>
              <a:t>Citavi.com</a:t>
            </a:r>
          </a:p>
          <a:p>
            <a:r>
              <a:rPr lang="en-US" dirty="0" smtClean="0"/>
              <a:t>Wikipedia.org</a:t>
            </a:r>
            <a:endParaRPr lang="en-US" dirty="0"/>
          </a:p>
        </p:txBody>
      </p:sp>
      <p:sp>
        <p:nvSpPr>
          <p:cNvPr id="2" name="Title 1"/>
          <p:cNvSpPr>
            <a:spLocks noGrp="1"/>
          </p:cNvSpPr>
          <p:nvPr>
            <p:ph type="title"/>
          </p:nvPr>
        </p:nvSpPr>
        <p:spPr/>
        <p:txBody>
          <a:bodyPr/>
          <a:lstStyle/>
          <a:p>
            <a:r>
              <a:rPr lang="en-US" dirty="0" smtClean="0"/>
              <a:t>Partners with KB API linking</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questions?</a:t>
            </a:r>
            <a:endParaRPr lang="en-US" dirty="0"/>
          </a:p>
        </p:txBody>
      </p:sp>
      <p:pic>
        <p:nvPicPr>
          <p:cNvPr id="2050" name="Picture 2" descr="C:\Users\proffitm\AppData\Local\Microsoft\Windows\Temporary Internet Files\Content.IE5\4V7LVJBO\MC900441498[1].png"/>
          <p:cNvPicPr>
            <a:picLocks noGrp="1" noChangeAspect="1" noChangeArrowheads="1"/>
          </p:cNvPicPr>
          <p:nvPr>
            <p:ph idx="1"/>
          </p:nvPr>
        </p:nvPicPr>
        <p:blipFill>
          <a:blip r:embed="rId2"/>
          <a:srcRect/>
          <a:stretch>
            <a:fillRect/>
          </a:stretch>
        </p:blipFill>
        <p:spPr bwMode="auto">
          <a:xfrm>
            <a:off x="0" y="862027"/>
            <a:ext cx="3657143" cy="3657143"/>
          </a:xfrm>
          <a:prstGeom prst="rect">
            <a:avLst/>
          </a:prstGeom>
          <a:noFill/>
        </p:spPr>
      </p:pic>
      <p:sp>
        <p:nvSpPr>
          <p:cNvPr id="10" name="TextBox 9"/>
          <p:cNvSpPr txBox="1"/>
          <p:nvPr/>
        </p:nvSpPr>
        <p:spPr>
          <a:xfrm>
            <a:off x="3915784" y="1699708"/>
            <a:ext cx="4862456" cy="2862322"/>
          </a:xfrm>
          <a:prstGeom prst="rect">
            <a:avLst/>
          </a:prstGeom>
          <a:noFill/>
        </p:spPr>
        <p:txBody>
          <a:bodyPr wrap="square" rtlCol="0">
            <a:spAutoFit/>
          </a:bodyPr>
          <a:lstStyle/>
          <a:p>
            <a:pPr fontAlgn="base"/>
            <a:r>
              <a:rPr lang="en-US" b="1" dirty="0" smtClean="0"/>
              <a:t>Merrilee Proffitt</a:t>
            </a:r>
            <a:r>
              <a:rPr lang="en-US" dirty="0" smtClean="0"/>
              <a:t>, Senior Program Officer, OCLC Research</a:t>
            </a:r>
          </a:p>
          <a:p>
            <a:pPr fontAlgn="base"/>
            <a:r>
              <a:rPr lang="en-US" b="1" dirty="0" smtClean="0"/>
              <a:t>Kenning Arlitsch</a:t>
            </a:r>
            <a:r>
              <a:rPr lang="en-US" dirty="0" smtClean="0"/>
              <a:t>, Dean of the Library, Montana State University</a:t>
            </a:r>
          </a:p>
          <a:p>
            <a:pPr fontAlgn="base"/>
            <a:r>
              <a:rPr lang="en-US" b="1" dirty="0" smtClean="0"/>
              <a:t>Jake Orlowitz</a:t>
            </a:r>
            <a:r>
              <a:rPr lang="en-US" dirty="0" smtClean="0"/>
              <a:t>, Director </a:t>
            </a:r>
            <a:r>
              <a:rPr lang="en-US" smtClean="0"/>
              <a:t>of the Wikipedia </a:t>
            </a:r>
            <a:r>
              <a:rPr lang="en-US" dirty="0" smtClean="0"/>
              <a:t>Library</a:t>
            </a:r>
          </a:p>
          <a:p>
            <a:pPr fontAlgn="base"/>
            <a:r>
              <a:rPr lang="en-US" b="1" dirty="0" smtClean="0"/>
              <a:t>Lily </a:t>
            </a:r>
            <a:r>
              <a:rPr lang="en-US" b="1" dirty="0" err="1" smtClean="0"/>
              <a:t>Tordorinova</a:t>
            </a:r>
            <a:r>
              <a:rPr lang="en-US" dirty="0" smtClean="0"/>
              <a:t>, Undergraduate Librarian</a:t>
            </a:r>
          </a:p>
          <a:p>
            <a:pPr fontAlgn="base"/>
            <a:r>
              <a:rPr lang="en-US" b="1" dirty="0" smtClean="0"/>
              <a:t>Yu-Hung Lin</a:t>
            </a:r>
            <a:r>
              <a:rPr lang="en-US" dirty="0" smtClean="0"/>
              <a:t>, Technical Services, Rutgers University</a:t>
            </a:r>
          </a:p>
          <a:p>
            <a:pPr fontAlgn="base"/>
            <a:r>
              <a:rPr lang="en-US" b="1" dirty="0" smtClean="0"/>
              <a:t>Cindy Aden</a:t>
            </a:r>
            <a:r>
              <a:rPr lang="en-US" dirty="0" smtClean="0"/>
              <a:t>, OCLC Business Development</a:t>
            </a:r>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smtClean="0"/>
              <a:t>Cindy Aden</a:t>
            </a:r>
            <a:endParaRPr lang="en-US" dirty="0"/>
          </a:p>
        </p:txBody>
      </p:sp>
      <p:sp>
        <p:nvSpPr>
          <p:cNvPr id="7" name="Text Placeholder 6"/>
          <p:cNvSpPr>
            <a:spLocks noGrp="1"/>
          </p:cNvSpPr>
          <p:nvPr>
            <p:ph type="body" sz="quarter" idx="11"/>
          </p:nvPr>
        </p:nvSpPr>
        <p:spPr/>
        <p:txBody>
          <a:bodyPr/>
          <a:lstStyle/>
          <a:p>
            <a:r>
              <a:rPr lang="en-US" dirty="0" smtClean="0"/>
              <a:t>Director, Partner Program, OCLC</a:t>
            </a:r>
            <a:endParaRPr lang="en-US" dirty="0"/>
          </a:p>
        </p:txBody>
      </p:sp>
      <p:sp>
        <p:nvSpPr>
          <p:cNvPr id="8" name="Text Placeholder 7"/>
          <p:cNvSpPr>
            <a:spLocks noGrp="1"/>
          </p:cNvSpPr>
          <p:nvPr>
            <p:ph type="body" sz="quarter" idx="12"/>
          </p:nvPr>
        </p:nvSpPr>
        <p:spPr/>
        <p:txBody>
          <a:bodyPr/>
          <a:lstStyle/>
          <a:p>
            <a:r>
              <a:rPr lang="en-US" dirty="0" smtClean="0"/>
              <a:t>adenc@oclc.org</a:t>
            </a:r>
            <a:endParaRPr lang="en-US" dirty="0"/>
          </a:p>
        </p:txBody>
      </p:sp>
      <p:sp>
        <p:nvSpPr>
          <p:cNvPr id="9" name="Text Placeholder 8"/>
          <p:cNvSpPr>
            <a:spLocks noGrp="1"/>
          </p:cNvSpPr>
          <p:nvPr>
            <p:ph type="body" sz="quarter" idx="13"/>
          </p:nvPr>
        </p:nvSpPr>
        <p:spPr/>
        <p:txBody>
          <a:bodyPr/>
          <a:lstStyle/>
          <a:p>
            <a:r>
              <a:rPr lang="en-US" dirty="0" smtClean="0"/>
              <a:t>@</a:t>
            </a:r>
            <a:r>
              <a:rPr lang="en-US" dirty="0" err="1" smtClean="0"/>
              <a:t>cindycpaa</a:t>
            </a:r>
            <a:endParaRPr lang="en-US" dirty="0"/>
          </a:p>
        </p:txBody>
      </p:sp>
      <p:sp>
        <p:nvSpPr>
          <p:cNvPr id="10" name="TextBox 9"/>
          <p:cNvSpPr txBox="1"/>
          <p:nvPr/>
        </p:nvSpPr>
        <p:spPr>
          <a:xfrm>
            <a:off x="132080" y="5380672"/>
            <a:ext cx="3230880" cy="1477328"/>
          </a:xfrm>
          <a:prstGeom prst="rect">
            <a:avLst/>
          </a:prstGeom>
          <a:noFill/>
        </p:spPr>
        <p:txBody>
          <a:bodyPr wrap="square" rtlCol="0">
            <a:spAutoFit/>
          </a:bodyPr>
          <a:lstStyle/>
          <a:p>
            <a:r>
              <a:rPr lang="en-US" sz="900" dirty="0" smtClean="0">
                <a:solidFill>
                  <a:schemeClr val="bg1"/>
                </a:solidFill>
              </a:rPr>
              <a:t>©2014 OCLC, Jake </a:t>
            </a:r>
            <a:r>
              <a:rPr lang="en-US" sz="900" dirty="0" err="1" smtClean="0">
                <a:solidFill>
                  <a:schemeClr val="bg1"/>
                </a:solidFill>
              </a:rPr>
              <a:t>Orlowitz</a:t>
            </a:r>
            <a:r>
              <a:rPr lang="en-US" sz="900" dirty="0" smtClean="0">
                <a:solidFill>
                  <a:schemeClr val="bg1"/>
                </a:solidFill>
              </a:rPr>
              <a:t>, Lily </a:t>
            </a:r>
            <a:r>
              <a:rPr lang="en-US" sz="900" dirty="0" err="1" smtClean="0">
                <a:solidFill>
                  <a:schemeClr val="bg1"/>
                </a:solidFill>
              </a:rPr>
              <a:t>Todorinova</a:t>
            </a:r>
            <a:r>
              <a:rPr lang="en-US" sz="900" dirty="0" smtClean="0">
                <a:solidFill>
                  <a:schemeClr val="bg1"/>
                </a:solidFill>
              </a:rPr>
              <a:t>, Yu-hung Lin, and Kenning </a:t>
            </a:r>
            <a:r>
              <a:rPr lang="en-US" sz="900" dirty="0" err="1" smtClean="0">
                <a:solidFill>
                  <a:schemeClr val="bg1"/>
                </a:solidFill>
              </a:rPr>
              <a:t>Arlitsch</a:t>
            </a:r>
            <a:r>
              <a:rPr lang="en-US" sz="900" dirty="0" smtClean="0">
                <a:solidFill>
                  <a:schemeClr val="bg1"/>
                </a:solidFill>
              </a:rPr>
              <a:t>. This work is licensed under a Creative Commons Attribution 3.0 </a:t>
            </a:r>
            <a:r>
              <a:rPr lang="en-US" sz="900" dirty="0" err="1" smtClean="0">
                <a:solidFill>
                  <a:schemeClr val="bg1"/>
                </a:solidFill>
              </a:rPr>
              <a:t>Unported</a:t>
            </a:r>
            <a:r>
              <a:rPr lang="en-US" sz="900" dirty="0" smtClean="0">
                <a:solidFill>
                  <a:schemeClr val="bg1"/>
                </a:solidFill>
              </a:rPr>
              <a:t> License. Suggested attribution: “This work uses content from “Wikipedia and Libraries: increasing your library’s visibility” © OCLC, Jake </a:t>
            </a:r>
            <a:r>
              <a:rPr lang="en-US" sz="900" dirty="0" err="1" smtClean="0">
                <a:solidFill>
                  <a:schemeClr val="bg1"/>
                </a:solidFill>
              </a:rPr>
              <a:t>Orlowitz</a:t>
            </a:r>
            <a:r>
              <a:rPr lang="en-US" sz="900" dirty="0" smtClean="0">
                <a:solidFill>
                  <a:schemeClr val="bg1"/>
                </a:solidFill>
              </a:rPr>
              <a:t>, Lily </a:t>
            </a:r>
            <a:r>
              <a:rPr lang="en-US" sz="900" dirty="0" err="1" smtClean="0">
                <a:solidFill>
                  <a:schemeClr val="bg1"/>
                </a:solidFill>
              </a:rPr>
              <a:t>Todorinova</a:t>
            </a:r>
            <a:r>
              <a:rPr lang="en-US" sz="900" dirty="0" smtClean="0">
                <a:solidFill>
                  <a:schemeClr val="bg1"/>
                </a:solidFill>
              </a:rPr>
              <a:t>, Yu-hung Lin, and Kenning </a:t>
            </a:r>
            <a:r>
              <a:rPr lang="en-US" sz="900" dirty="0" err="1" smtClean="0">
                <a:solidFill>
                  <a:schemeClr val="bg1"/>
                </a:solidFill>
              </a:rPr>
              <a:t>Arlitsch</a:t>
            </a:r>
            <a:r>
              <a:rPr lang="en-US" sz="900" dirty="0" smtClean="0">
                <a:solidFill>
                  <a:schemeClr val="bg1"/>
                </a:solidFill>
              </a:rPr>
              <a:t>, used under a Creative Commons Attribution license:  </a:t>
            </a:r>
            <a:r>
              <a:rPr lang="en-US" sz="900" u="sng" dirty="0" smtClean="0">
                <a:solidFill>
                  <a:schemeClr val="bg1"/>
                </a:solidFill>
                <a:hlinkClick r:id="rId2"/>
              </a:rPr>
              <a:t>http://creativecommons.org/licenses/by/3.0/” </a:t>
            </a:r>
            <a:endParaRPr lang="en-US" sz="900" dirty="0" smtClean="0">
              <a:solidFill>
                <a:schemeClr val="bg1"/>
              </a:solidFill>
            </a:endParaRPr>
          </a:p>
          <a:p>
            <a:endParaRPr lang="en-US" dirty="0"/>
          </a:p>
        </p:txBody>
      </p:sp>
      <p:pic>
        <p:nvPicPr>
          <p:cNvPr id="11" name="Picture 1" descr="image003"/>
          <p:cNvPicPr>
            <a:picLocks noChangeAspect="1" noChangeArrowheads="1"/>
          </p:cNvPicPr>
          <p:nvPr/>
        </p:nvPicPr>
        <p:blipFill>
          <a:blip r:embed="rId3" cstate="print"/>
          <a:srcRect/>
          <a:stretch>
            <a:fillRect/>
          </a:stretch>
        </p:blipFill>
        <p:spPr bwMode="auto">
          <a:xfrm>
            <a:off x="3362960" y="6324600"/>
            <a:ext cx="1310640" cy="4572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order to collaborate, negotiate with… who?</a:t>
            </a:r>
          </a:p>
          <a:p>
            <a:r>
              <a:rPr lang="en-US" dirty="0" smtClean="0"/>
              <a:t>Community of editors is</a:t>
            </a:r>
          </a:p>
          <a:p>
            <a:pPr lvl="1"/>
            <a:r>
              <a:rPr lang="en-US" dirty="0" smtClean="0"/>
              <a:t>Distributed and virtual</a:t>
            </a:r>
          </a:p>
          <a:p>
            <a:pPr lvl="1"/>
            <a:r>
              <a:rPr lang="en-US" dirty="0" smtClean="0"/>
              <a:t>Pulled in by heterogeneous interests</a:t>
            </a:r>
          </a:p>
          <a:p>
            <a:r>
              <a:rPr lang="en-US" dirty="0" smtClean="0"/>
              <a:t>Culture of combating “link spam”</a:t>
            </a:r>
          </a:p>
        </p:txBody>
      </p:sp>
      <p:sp>
        <p:nvSpPr>
          <p:cNvPr id="3" name="Title 2"/>
          <p:cNvSpPr>
            <a:spLocks noGrp="1"/>
          </p:cNvSpPr>
          <p:nvPr>
            <p:ph type="title"/>
          </p:nvPr>
        </p:nvSpPr>
        <p:spPr/>
        <p:txBody>
          <a:bodyPr/>
          <a:lstStyle/>
          <a:p>
            <a:r>
              <a:rPr lang="en-US" dirty="0" smtClean="0"/>
              <a:t>Special challenges</a:t>
            </a: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4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5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6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7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9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0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1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2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3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4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5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6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ttern Bottom">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17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8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19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0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21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22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23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24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5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26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attern Lef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27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28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29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30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31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32_MSU-ppt-2012-blu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Custom Theme">
  <a:themeElements>
    <a:clrScheme name="Custom 348">
      <a:dk1>
        <a:srgbClr val="000000"/>
      </a:dk1>
      <a:lt1>
        <a:srgbClr val="FFFFFF"/>
      </a:lt1>
      <a:dk2>
        <a:srgbClr val="191919"/>
      </a:dk2>
      <a:lt2>
        <a:srgbClr val="CCCCCC"/>
      </a:lt2>
      <a:accent1>
        <a:srgbClr val="7E5554"/>
      </a:accent1>
      <a:accent2>
        <a:srgbClr val="910A10"/>
      </a:accent2>
      <a:accent3>
        <a:srgbClr val="84294D"/>
      </a:accent3>
      <a:accent4>
        <a:srgbClr val="DA823B"/>
      </a:accent4>
      <a:accent5>
        <a:srgbClr val="625D3C"/>
      </a:accent5>
      <a:accent6>
        <a:srgbClr val="00384A"/>
      </a:accent6>
      <a:hlink>
        <a:srgbClr val="227A78"/>
      </a:hlink>
      <a:folHlink>
        <a:srgbClr val="3947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2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ttern Righ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3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4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5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6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7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8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9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0_NewsPrint">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1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ark Blue">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2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3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4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5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6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5.xml><?xml version="1.0" encoding="utf-8"?>
<a:theme xmlns:a="http://schemas.openxmlformats.org/drawingml/2006/main" name="7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8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7.xml><?xml version="1.0" encoding="utf-8"?>
<a:theme xmlns:a="http://schemas.openxmlformats.org/drawingml/2006/main" name="9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0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11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2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13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14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3.xml><?xml version="1.0" encoding="utf-8"?>
<a:theme xmlns:a="http://schemas.openxmlformats.org/drawingml/2006/main" name="15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16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5.xml><?xml version="1.0" encoding="utf-8"?>
<a:theme xmlns:a="http://schemas.openxmlformats.org/drawingml/2006/main" name="17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6.xml><?xml version="1.0" encoding="utf-8"?>
<a:theme xmlns:a="http://schemas.openxmlformats.org/drawingml/2006/main" name="18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7.xml><?xml version="1.0" encoding="utf-8"?>
<a:theme xmlns:a="http://schemas.openxmlformats.org/drawingml/2006/main" name="19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8.xml><?xml version="1.0" encoding="utf-8"?>
<a:theme xmlns:a="http://schemas.openxmlformats.org/drawingml/2006/main" name="20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21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0.xml><?xml version="1.0" encoding="utf-8"?>
<a:theme xmlns:a="http://schemas.openxmlformats.org/drawingml/2006/main" name="22_MSU-ppt-2013-white-1">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B11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4051</TotalTime>
  <Words>2766</Words>
  <Application>Microsoft Office PowerPoint</Application>
  <PresentationFormat>On-screen Show (4:3)</PresentationFormat>
  <Paragraphs>407</Paragraphs>
  <Slides>89</Slides>
  <Notes>53</Notes>
  <HiddenSlides>0</HiddenSlides>
  <MMClips>0</MMClips>
  <ScaleCrop>false</ScaleCrop>
  <HeadingPairs>
    <vt:vector size="4" baseType="variant">
      <vt:variant>
        <vt:lpstr>Theme</vt:lpstr>
      </vt:variant>
      <vt:variant>
        <vt:i4>80</vt:i4>
      </vt:variant>
      <vt:variant>
        <vt:lpstr>Slide Titles</vt:lpstr>
      </vt:variant>
      <vt:variant>
        <vt:i4>89</vt:i4>
      </vt:variant>
    </vt:vector>
  </HeadingPairs>
  <TitlesOfParts>
    <vt:vector size="169" baseType="lpstr">
      <vt:lpstr>Pattern Top</vt:lpstr>
      <vt:lpstr>Full Pattern</vt:lpstr>
      <vt:lpstr>Pattern Bottom</vt:lpstr>
      <vt:lpstr>Pattern Left</vt:lpstr>
      <vt:lpstr>Pattern Right</vt:lpstr>
      <vt:lpstr>Dark Blue</vt:lpstr>
      <vt:lpstr>Title and Sections</vt:lpstr>
      <vt:lpstr>Office Theme</vt:lpstr>
      <vt:lpstr>1_Office Theme</vt:lpstr>
      <vt:lpstr>2_Office Theme</vt:lpstr>
      <vt:lpstr>3_Office Theme</vt:lpstr>
      <vt:lpstr>4_Office Theme</vt:lpstr>
      <vt:lpstr>MSU-ppt-2012-blue</vt:lpstr>
      <vt:lpstr>1_MSU-ppt-2012-blue</vt:lpstr>
      <vt:lpstr>2_MSU-ppt-2012-blue</vt:lpstr>
      <vt:lpstr>3_MSU-ppt-2012-blue</vt:lpstr>
      <vt:lpstr>4_MSU-ppt-2012-blue</vt:lpstr>
      <vt:lpstr>5_MSU-ppt-2012-blue</vt:lpstr>
      <vt:lpstr>6_MSU-ppt-2012-blue</vt:lpstr>
      <vt:lpstr>7_MSU-ppt-2012-blue</vt:lpstr>
      <vt:lpstr>8_MSU-ppt-2012-blue</vt:lpstr>
      <vt:lpstr>9_MSU-ppt-2012-blue</vt:lpstr>
      <vt:lpstr>10_MSU-ppt-2012-blue</vt:lpstr>
      <vt:lpstr>11_MSU-ppt-2012-blue</vt:lpstr>
      <vt:lpstr>12_MSU-ppt-2012-blue</vt:lpstr>
      <vt:lpstr>13_MSU-ppt-2012-blue</vt:lpstr>
      <vt:lpstr>14_MSU-ppt-2012-blue</vt:lpstr>
      <vt:lpstr>15_MSU-ppt-2012-blue</vt:lpstr>
      <vt:lpstr>16_MSU-ppt-2012-blue</vt:lpstr>
      <vt:lpstr>17_MSU-ppt-2012-blue</vt:lpstr>
      <vt:lpstr>18_MSU-ppt-2012-blue</vt:lpstr>
      <vt:lpstr>19_MSU-ppt-2012-blue</vt:lpstr>
      <vt:lpstr>20_MSU-ppt-2012-blue</vt:lpstr>
      <vt:lpstr>21_MSU-ppt-2012-blue</vt:lpstr>
      <vt:lpstr>22_MSU-ppt-2012-blue</vt:lpstr>
      <vt:lpstr>23_MSU-ppt-2012-blue</vt:lpstr>
      <vt:lpstr>24_MSU-ppt-2012-blue</vt:lpstr>
      <vt:lpstr>25_MSU-ppt-2012-blue</vt:lpstr>
      <vt:lpstr>26_MSU-ppt-2012-blue</vt:lpstr>
      <vt:lpstr>27_MSU-ppt-2012-blue</vt:lpstr>
      <vt:lpstr>28_MSU-ppt-2012-blue</vt:lpstr>
      <vt:lpstr>29_MSU-ppt-2012-blue</vt:lpstr>
      <vt:lpstr>30_MSU-ppt-2012-blue</vt:lpstr>
      <vt:lpstr>31_MSU-ppt-2012-blue</vt:lpstr>
      <vt:lpstr>32_MSU-ppt-2012-blue</vt:lpstr>
      <vt:lpstr>Custom Theme</vt:lpstr>
      <vt:lpstr>NewsPrint</vt:lpstr>
      <vt:lpstr>1_NewsPrint</vt:lpstr>
      <vt:lpstr>2_NewsPrint</vt:lpstr>
      <vt:lpstr>3_NewsPrint</vt:lpstr>
      <vt:lpstr>4_NewsPrint</vt:lpstr>
      <vt:lpstr>5_NewsPrint</vt:lpstr>
      <vt:lpstr>6_NewsPrint</vt:lpstr>
      <vt:lpstr>7_NewsPrint</vt:lpstr>
      <vt:lpstr>8_NewsPrint</vt:lpstr>
      <vt:lpstr>9_NewsPrint</vt:lpstr>
      <vt:lpstr>10_NewsPrint</vt:lpstr>
      <vt:lpstr>MSU-ppt-2013-white-1</vt:lpstr>
      <vt:lpstr>1_MSU-ppt-2013-white-1</vt:lpstr>
      <vt:lpstr>2_MSU-ppt-2013-white-1</vt:lpstr>
      <vt:lpstr>3_MSU-ppt-2013-white-1</vt:lpstr>
      <vt:lpstr>4_MSU-ppt-2013-white-1</vt:lpstr>
      <vt:lpstr>5_MSU-ppt-2013-white-1</vt:lpstr>
      <vt:lpstr>6_MSU-ppt-2013-white-1</vt:lpstr>
      <vt:lpstr>7_MSU-ppt-2013-white-1</vt:lpstr>
      <vt:lpstr>8_MSU-ppt-2013-white-1</vt:lpstr>
      <vt:lpstr>9_MSU-ppt-2013-white-1</vt:lpstr>
      <vt:lpstr>10_MSU-ppt-2013-white-1</vt:lpstr>
      <vt:lpstr>11_MSU-ppt-2013-white-1</vt:lpstr>
      <vt:lpstr>12_MSU-ppt-2013-white-1</vt:lpstr>
      <vt:lpstr>13_MSU-ppt-2013-white-1</vt:lpstr>
      <vt:lpstr>14_MSU-ppt-2013-white-1</vt:lpstr>
      <vt:lpstr>15_MSU-ppt-2013-white-1</vt:lpstr>
      <vt:lpstr>16_MSU-ppt-2013-white-1</vt:lpstr>
      <vt:lpstr>17_MSU-ppt-2013-white-1</vt:lpstr>
      <vt:lpstr>18_MSU-ppt-2013-white-1</vt:lpstr>
      <vt:lpstr>19_MSU-ppt-2013-white-1</vt:lpstr>
      <vt:lpstr>20_MSU-ppt-2013-white-1</vt:lpstr>
      <vt:lpstr>21_MSU-ppt-2013-white-1</vt:lpstr>
      <vt:lpstr>22_MSU-ppt-2013-white-1</vt:lpstr>
      <vt:lpstr>Slide 1</vt:lpstr>
      <vt:lpstr>Panelists</vt:lpstr>
      <vt:lpstr>Program Outline</vt:lpstr>
      <vt:lpstr>Slide 4</vt:lpstr>
      <vt:lpstr>“Discovery happens elsewhere…” Lorcan Dempsey, OCLC Research</vt:lpstr>
      <vt:lpstr>Why Wikipedia?</vt:lpstr>
      <vt:lpstr>Shared challenges!</vt:lpstr>
      <vt:lpstr>Slide 8</vt:lpstr>
      <vt:lpstr>Special challenges</vt:lpstr>
      <vt:lpstr>Slide 10</vt:lpstr>
      <vt:lpstr>Librarypedia</vt:lpstr>
      <vt:lpstr>Librarypedia</vt:lpstr>
      <vt:lpstr>Wikipedia’s mission</vt:lpstr>
      <vt:lpstr>Wikipedia’s scale</vt:lpstr>
      <vt:lpstr>Wikipedia’s volunteers</vt:lpstr>
      <vt:lpstr>The Library Connection</vt:lpstr>
      <vt:lpstr>The Wikipedia Library</vt:lpstr>
      <vt:lpstr>Access partnerships</vt:lpstr>
      <vt:lpstr>Impact</vt:lpstr>
      <vt:lpstr>Thinking big</vt:lpstr>
      <vt:lpstr>Wikipedia Visiting Scholars</vt:lpstr>
      <vt:lpstr>Impact</vt:lpstr>
      <vt:lpstr>Thinking big</vt:lpstr>
      <vt:lpstr>Full text reference tool</vt:lpstr>
      <vt:lpstr>Impact</vt:lpstr>
      <vt:lpstr>Thinking big</vt:lpstr>
      <vt:lpstr>Building tech</vt:lpstr>
      <vt:lpstr>Slide 28</vt:lpstr>
      <vt:lpstr>Slide 29</vt:lpstr>
      <vt:lpstr>Slide 30</vt:lpstr>
      <vt:lpstr>Slide 31</vt:lpstr>
      <vt:lpstr>Resource exchange</vt:lpstr>
      <vt:lpstr>Thinking big</vt:lpstr>
      <vt:lpstr>Thinking big</vt:lpstr>
      <vt:lpstr>OA signalling</vt:lpstr>
      <vt:lpstr>Thinking big</vt:lpstr>
      <vt:lpstr>Thinking ARCHIVES</vt:lpstr>
      <vt:lpstr>Case study</vt:lpstr>
      <vt:lpstr>Wikipedia, Libraries = natural allies</vt:lpstr>
      <vt:lpstr>Questions?</vt:lpstr>
      <vt:lpstr>Slide 41</vt:lpstr>
      <vt:lpstr>Lily Todorinova, Undergraduate Experience Librarian Lily.todorinova@rutgers.edu  Yu-Hung Lin, Metadata Librarian for Continuing Resources, Scholarship and Data Yuhung.lin@rutgers.edu</vt:lpstr>
      <vt:lpstr>Overview</vt:lpstr>
      <vt:lpstr>Undergraduate Research Study</vt:lpstr>
      <vt:lpstr>Design</vt:lpstr>
      <vt:lpstr>Findings</vt:lpstr>
      <vt:lpstr>Findings</vt:lpstr>
      <vt:lpstr>Rutgers Wikipedian in Residence Program</vt:lpstr>
      <vt:lpstr>Methodology</vt:lpstr>
      <vt:lpstr>Findings</vt:lpstr>
      <vt:lpstr>Faculty’s Use of Wikipedia</vt:lpstr>
      <vt:lpstr>Thank you! </vt:lpstr>
      <vt:lpstr>Slide 53</vt:lpstr>
      <vt:lpstr>Does Google Know Us?</vt:lpstr>
      <vt:lpstr>Google’s Perception of MSU Lib - 2012</vt:lpstr>
      <vt:lpstr>Google Maps</vt:lpstr>
      <vt:lpstr>Where does Google get its information?</vt:lpstr>
      <vt:lpstr>Trusted Sources for Search Engines</vt:lpstr>
      <vt:lpstr>Wikipedia - 2012</vt:lpstr>
      <vt:lpstr>DBPedia entry - 2012</vt:lpstr>
      <vt:lpstr>Google Places - 2012</vt:lpstr>
      <vt:lpstr>Why?</vt:lpstr>
      <vt:lpstr>Search:  “Wikipedia authoritative source”</vt:lpstr>
      <vt:lpstr>Extend the logic</vt:lpstr>
      <vt:lpstr>DBPedia Library “Entity” Definition</vt:lpstr>
      <vt:lpstr>Slide 66</vt:lpstr>
      <vt:lpstr>Slide 67</vt:lpstr>
      <vt:lpstr> What’s a librarian to do?</vt:lpstr>
      <vt:lpstr>How?</vt:lpstr>
      <vt:lpstr>Montana State University Library - 2014</vt:lpstr>
      <vt:lpstr>Slide 71</vt:lpstr>
      <vt:lpstr>2014 DBpedia entry</vt:lpstr>
      <vt:lpstr>2014 Freebase entry</vt:lpstr>
      <vt:lpstr>Google+ entry</vt:lpstr>
      <vt:lpstr>MSU Library - 2014</vt:lpstr>
      <vt:lpstr>MSU Library Semantic Web Team</vt:lpstr>
      <vt:lpstr>Slide 77</vt:lpstr>
      <vt:lpstr>The OCLC KB API</vt:lpstr>
      <vt:lpstr>Slide 79</vt:lpstr>
      <vt:lpstr>Wikipedia Pilot</vt:lpstr>
      <vt:lpstr>Slide 81</vt:lpstr>
      <vt:lpstr>Slide 82</vt:lpstr>
      <vt:lpstr>Register your library’s e-collection</vt:lpstr>
      <vt:lpstr>Transfer your KB to OCLC:</vt:lpstr>
      <vt:lpstr>Automatic updates to the KB:</vt:lpstr>
      <vt:lpstr>Most important of all:</vt:lpstr>
      <vt:lpstr>Partners with KB API linking</vt:lpstr>
      <vt:lpstr>Your questions?</vt:lpstr>
      <vt:lpstr>Slide 89</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Wikipedia and Libraries: increasing your library’s visibility</dc:title>
  <dc:creator>Merrilee Proffitt, Kenning Arlitsch, Jake Orlowitz, Lily Tordorinova, Yu-Hung Lin, Cindy Aden</dc:creator>
  <cp:lastModifiedBy>Melissa Renspie</cp:lastModifiedBy>
  <cp:revision>358</cp:revision>
  <cp:lastPrinted>2014-01-22T16:19:00Z</cp:lastPrinted>
  <dcterms:created xsi:type="dcterms:W3CDTF">2013-09-04T15:54:59Z</dcterms:created>
  <dcterms:modified xsi:type="dcterms:W3CDTF">2014-10-21T16:37:25Z</dcterms:modified>
</cp:coreProperties>
</file>