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5"/>
  </p:notesMasterIdLst>
  <p:handoutMasterIdLst>
    <p:handoutMasterId r:id="rId46"/>
  </p:handoutMasterIdLst>
  <p:sldIdLst>
    <p:sldId id="509" r:id="rId5"/>
    <p:sldId id="586" r:id="rId6"/>
    <p:sldId id="611" r:id="rId7"/>
    <p:sldId id="615" r:id="rId8"/>
    <p:sldId id="616" r:id="rId9"/>
    <p:sldId id="614" r:id="rId10"/>
    <p:sldId id="613" r:id="rId11"/>
    <p:sldId id="542" r:id="rId12"/>
    <p:sldId id="544" r:id="rId13"/>
    <p:sldId id="547" r:id="rId14"/>
    <p:sldId id="621" r:id="rId15"/>
    <p:sldId id="618" r:id="rId16"/>
    <p:sldId id="573" r:id="rId17"/>
    <p:sldId id="619" r:id="rId18"/>
    <p:sldId id="620" r:id="rId19"/>
    <p:sldId id="622" r:id="rId20"/>
    <p:sldId id="598" r:id="rId21"/>
    <p:sldId id="599" r:id="rId22"/>
    <p:sldId id="589" r:id="rId23"/>
    <p:sldId id="590" r:id="rId24"/>
    <p:sldId id="591" r:id="rId25"/>
    <p:sldId id="623" r:id="rId26"/>
    <p:sldId id="592" r:id="rId27"/>
    <p:sldId id="593" r:id="rId28"/>
    <p:sldId id="594" r:id="rId29"/>
    <p:sldId id="595" r:id="rId30"/>
    <p:sldId id="596" r:id="rId31"/>
    <p:sldId id="597" r:id="rId32"/>
    <p:sldId id="601" r:id="rId33"/>
    <p:sldId id="602" r:id="rId34"/>
    <p:sldId id="603" r:id="rId35"/>
    <p:sldId id="604" r:id="rId36"/>
    <p:sldId id="605" r:id="rId37"/>
    <p:sldId id="606" r:id="rId38"/>
    <p:sldId id="607" r:id="rId39"/>
    <p:sldId id="608" r:id="rId40"/>
    <p:sldId id="609" r:id="rId41"/>
    <p:sldId id="625" r:id="rId42"/>
    <p:sldId id="624" r:id="rId43"/>
    <p:sldId id="62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6143" autoAdjust="0"/>
  </p:normalViewPr>
  <p:slideViewPr>
    <p:cSldViewPr snapToObjects="1" showGuides="1">
      <p:cViewPr varScale="1">
        <p:scale>
          <a:sx n="75" d="100"/>
          <a:sy n="75" d="100"/>
        </p:scale>
        <p:origin x="-1146" y="-102"/>
      </p:cViewPr>
      <p:guideLst>
        <p:guide orient="horz" pos="672"/>
        <p:guide/>
      </p:guideLst>
    </p:cSldViewPr>
  </p:slideViewPr>
  <p:outlineViewPr>
    <p:cViewPr>
      <p:scale>
        <a:sx n="33" d="100"/>
        <a:sy n="33" d="100"/>
      </p:scale>
      <p:origin x="0" y="1170"/>
    </p:cViewPr>
  </p:outlineViewPr>
  <p:notesTextViewPr>
    <p:cViewPr>
      <p:scale>
        <a:sx n="100" d="100"/>
        <a:sy n="100" d="100"/>
      </p:scale>
      <p:origin x="0" y="0"/>
    </p:cViewPr>
  </p:notesTextViewPr>
  <p:sorterViewPr>
    <p:cViewPr>
      <p:scale>
        <a:sx n="75" d="100"/>
        <a:sy n="75" d="100"/>
      </p:scale>
      <p:origin x="0" y="10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4/29/2013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4/29/2013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1828800"/>
            <a:ext cx="6324600" cy="7162800"/>
          </a:xfrm>
        </p:spPr>
        <p:txBody>
          <a:bodyPr>
            <a:normAutofit/>
          </a:bodyPr>
          <a:lstStyle/>
          <a:p>
            <a:endParaRPr lang="en-US" b="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z="1200" dirty="0" smtClean="0"/>
              <a:t>A 2009 survey of special collections and archives in the US and Canada</a:t>
            </a:r>
            <a:r>
              <a:rPr lang="en-US" sz="1200" baseline="30000" dirty="0" smtClean="0"/>
              <a:t> </a:t>
            </a:r>
            <a:r>
              <a:rPr lang="en-US" sz="1200" dirty="0" smtClean="0"/>
              <a:t>shows that digitization of special collections and increasing user access to those collections are of critical importance to research libraries. </a:t>
            </a:r>
          </a:p>
          <a:p>
            <a:pPr eaLnBrk="1" hangingPunct="1"/>
            <a:endParaRPr lang="en-US" sz="1200" dirty="0" smtClean="0"/>
          </a:p>
          <a:p>
            <a:pPr eaLnBrk="1" hangingPunct="1"/>
            <a:r>
              <a:rPr lang="en-US" sz="1200" dirty="0" smtClean="0"/>
              <a:t>The survey was a follow up to the 1998 ARL survey led directly to many high-profile initiatives to "expose hidden collections.“  </a:t>
            </a:r>
          </a:p>
          <a:p>
            <a:pPr eaLnBrk="1" hangingPunct="1"/>
            <a:endParaRPr lang="en-US" sz="1200" dirty="0" smtClean="0"/>
          </a:p>
          <a:p>
            <a:pPr eaLnBrk="1" hangingPunct="1"/>
            <a:r>
              <a:rPr lang="en-US" sz="1200" dirty="0" smtClean="0"/>
              <a:t>We updated ARL’s survey instrument and extended the subject population to encompass the 275 libraries in the following five overlapping membership organizations:</a:t>
            </a:r>
          </a:p>
          <a:p>
            <a:pPr eaLnBrk="1" hangingPunct="1"/>
            <a:r>
              <a:rPr lang="en-US" sz="1200" dirty="0" smtClean="0"/>
              <a:t>• Association of Research Libraries (124 universities and others)</a:t>
            </a:r>
          </a:p>
          <a:p>
            <a:pPr eaLnBrk="1" hangingPunct="1"/>
            <a:r>
              <a:rPr lang="en-US" sz="1200" dirty="0" smtClean="0"/>
              <a:t>• Canadian Academic and Research Libraries (30 universities and others)</a:t>
            </a:r>
          </a:p>
          <a:p>
            <a:pPr eaLnBrk="1" hangingPunct="1"/>
            <a:r>
              <a:rPr lang="en-US" sz="1200" dirty="0" smtClean="0"/>
              <a:t>• Independent Research Libraries Association (19 private research libraries)</a:t>
            </a:r>
          </a:p>
          <a:p>
            <a:pPr eaLnBrk="1" hangingPunct="1"/>
            <a:r>
              <a:rPr lang="en-US" sz="1200" dirty="0" smtClean="0"/>
              <a:t>• Oberlin Group (80 liberal arts colleges)</a:t>
            </a:r>
          </a:p>
          <a:p>
            <a:pPr eaLnBrk="1" hangingPunct="1"/>
            <a:r>
              <a:rPr lang="en-US" sz="1200" dirty="0" smtClean="0"/>
              <a:t>• RLG Partnership, U.S. and Canadian members (85 research institutions)</a:t>
            </a:r>
          </a:p>
          <a:p>
            <a:pPr eaLnBrk="1" hangingPunct="1"/>
            <a:r>
              <a:rPr lang="en-US" sz="1200" dirty="0" smtClean="0"/>
              <a:t>The rate of response was 61% (169 responses).</a:t>
            </a:r>
          </a:p>
          <a:p>
            <a:pPr eaLnBrk="1" hangingPunct="1"/>
            <a:endParaRPr lang="en-US" dirty="0" smtClean="0"/>
          </a:p>
          <a:p>
            <a:pPr eaLnBrk="1" hangingPunct="1"/>
            <a:endParaRPr lang="en-US" dirty="0" smtClean="0"/>
          </a:p>
          <a:p>
            <a:pPr eaLnBrk="1" hangingPunct="1"/>
            <a:endParaRPr lang="en-US" dirty="0" smtClean="0"/>
          </a:p>
          <a:p>
            <a:pPr eaLnBrk="1" hangingPunct="1"/>
            <a:r>
              <a:rPr lang="en-US" sz="1100" i="1" dirty="0" smtClean="0"/>
              <a:t>http://commons.wikimedia.org/wiki/File:Stethoscope_1.jpg</a:t>
            </a:r>
          </a:p>
          <a:p>
            <a:pPr eaLnBrk="1" hangingPunct="1"/>
            <a:r>
              <a:rPr lang="en-US" sz="1100" i="1" dirty="0" smtClean="0"/>
              <a:t>Stethoscope.  Public domain.</a:t>
            </a:r>
          </a:p>
          <a:p>
            <a:pPr eaLnBrk="1" hangingPunct="1"/>
            <a:endParaRPr lang="en-US" i="1" dirty="0" smtClean="0"/>
          </a:p>
          <a:p>
            <a:pPr eaLnBrk="1" hangingPunct="1"/>
            <a:endParaRPr lang="en-US" i="1" dirty="0" smtClean="0"/>
          </a:p>
        </p:txBody>
      </p:sp>
      <p:sp>
        <p:nvSpPr>
          <p:cNvPr id="61444" name="Slide Number Placeholder 3"/>
          <p:cNvSpPr>
            <a:spLocks noGrp="1"/>
          </p:cNvSpPr>
          <p:nvPr>
            <p:ph type="sldNum" sz="quarter" idx="5"/>
          </p:nvPr>
        </p:nvSpPr>
        <p:spPr>
          <a:noFill/>
        </p:spPr>
        <p:txBody>
          <a:bodyPr/>
          <a:lstStyle/>
          <a:p>
            <a:fld id="{3436B79C-7ADF-4613-99DC-533803EAD5BA}"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800" kern="1200" baseline="0" dirty="0" smtClean="0">
                <a:solidFill>
                  <a:schemeClr val="tx1"/>
                </a:solidFill>
                <a:latin typeface="Trebuchet MS" pitchFamily="34" charset="0"/>
                <a:ea typeface="+mn-ea"/>
                <a:cs typeface="+mn-cs"/>
              </a:rPr>
              <a:t>The OCLC report reveals, despite the efforts to uncover hidden collections, much rare and unique material remains undiscoverable, and monetary resources are shrinking at the same time that user demand is growing. The balance sheet is both encouraging and sobering:</a:t>
            </a:r>
          </a:p>
          <a:p>
            <a:r>
              <a:rPr lang="en-US" sz="1800" kern="1200" baseline="0" dirty="0" smtClean="0">
                <a:solidFill>
                  <a:schemeClr val="tx1"/>
                </a:solidFill>
                <a:latin typeface="Trebuchet MS" pitchFamily="34" charset="0"/>
                <a:ea typeface="+mn-ea"/>
                <a:cs typeface="+mn-cs"/>
              </a:rPr>
              <a:t>• The size of ARL collections has grown dramatically, up to 300% for some formats</a:t>
            </a:r>
          </a:p>
          <a:p>
            <a:r>
              <a:rPr lang="en-US" sz="1800" kern="1200" baseline="0" dirty="0" smtClean="0">
                <a:solidFill>
                  <a:schemeClr val="tx1"/>
                </a:solidFill>
                <a:latin typeface="Trebuchet MS" pitchFamily="34" charset="0"/>
                <a:ea typeface="+mn-ea"/>
                <a:cs typeface="+mn-cs"/>
              </a:rPr>
              <a:t>• Use of all types of material has increased across the board</a:t>
            </a:r>
          </a:p>
          <a:p>
            <a:r>
              <a:rPr lang="en-US" sz="1800" kern="1200" baseline="0" dirty="0" smtClean="0">
                <a:solidFill>
                  <a:schemeClr val="tx1"/>
                </a:solidFill>
                <a:latin typeface="Trebuchet MS" pitchFamily="34" charset="0"/>
                <a:ea typeface="+mn-ea"/>
                <a:cs typeface="+mn-cs"/>
              </a:rPr>
              <a:t>• Half of archival collection descriptions have no online presence</a:t>
            </a:r>
          </a:p>
          <a:p>
            <a:r>
              <a:rPr lang="en-US" sz="1800" kern="1200" baseline="0" dirty="0" smtClean="0">
                <a:solidFill>
                  <a:schemeClr val="tx1"/>
                </a:solidFill>
                <a:latin typeface="Trebuchet MS" pitchFamily="34" charset="0"/>
                <a:ea typeface="+mn-ea"/>
                <a:cs typeface="+mn-cs"/>
              </a:rPr>
              <a:t>• While many backlogs have decreased (compared to the 1998 survey), almost as many continue to grow</a:t>
            </a:r>
          </a:p>
          <a:p>
            <a:r>
              <a:rPr lang="en-US" sz="1800" kern="1200" baseline="0" dirty="0" smtClean="0">
                <a:solidFill>
                  <a:schemeClr val="tx1"/>
                </a:solidFill>
                <a:latin typeface="Trebuchet MS" pitchFamily="34" charset="0"/>
                <a:ea typeface="+mn-ea"/>
                <a:cs typeface="+mn-cs"/>
              </a:rPr>
              <a:t>• User demand for digitized collections is insatiable</a:t>
            </a:r>
          </a:p>
          <a:p>
            <a:r>
              <a:rPr lang="en-US" sz="1800" kern="1200" baseline="0" dirty="0" smtClean="0">
                <a:solidFill>
                  <a:schemeClr val="tx1"/>
                </a:solidFill>
                <a:latin typeface="Trebuchet MS" pitchFamily="34" charset="0"/>
                <a:ea typeface="+mn-ea"/>
                <a:cs typeface="+mn-cs"/>
              </a:rPr>
              <a:t>• Management of born-digital archival materials is still in its infancy</a:t>
            </a:r>
          </a:p>
          <a:p>
            <a:r>
              <a:rPr lang="en-US" sz="1800" kern="1200" baseline="0" dirty="0" smtClean="0">
                <a:solidFill>
                  <a:schemeClr val="tx1"/>
                </a:solidFill>
                <a:latin typeface="Trebuchet MS" pitchFamily="34" charset="0"/>
                <a:ea typeface="+mn-ea"/>
                <a:cs typeface="+mn-cs"/>
              </a:rPr>
              <a:t>• 75% of general library budgets have been reduced</a:t>
            </a:r>
          </a:p>
          <a:p>
            <a:r>
              <a:rPr lang="en-US" sz="1800" kern="1200" baseline="0" dirty="0" smtClean="0">
                <a:solidFill>
                  <a:schemeClr val="tx1"/>
                </a:solidFill>
                <a:latin typeface="Trebuchet MS" pitchFamily="34" charset="0"/>
                <a:ea typeface="+mn-ea"/>
                <a:cs typeface="+mn-cs"/>
              </a:rPr>
              <a:t>• Staffing is generally stable, but has grown for digital services</a:t>
            </a:r>
          </a:p>
          <a:p>
            <a:r>
              <a:rPr lang="en-US" sz="1800" kern="1200" baseline="0" dirty="0" smtClean="0">
                <a:solidFill>
                  <a:schemeClr val="tx1"/>
                </a:solidFill>
                <a:latin typeface="Trebuchet MS" pitchFamily="34" charset="0"/>
                <a:ea typeface="+mn-ea"/>
                <a:cs typeface="+mn-cs"/>
              </a:rPr>
              <a:t>• The current tough economy renders “business as usual” impossible</a:t>
            </a:r>
          </a:p>
          <a:p>
            <a:r>
              <a:rPr lang="en-US" sz="1800" kern="1200" baseline="0" dirty="0" smtClean="0">
                <a:solidFill>
                  <a:schemeClr val="tx1"/>
                </a:solidFill>
                <a:latin typeface="Trebuchet MS" pitchFamily="34" charset="0"/>
                <a:ea typeface="+mn-ea"/>
                <a:cs typeface="+mn-cs"/>
              </a:rPr>
              <a:t>The top three “most challenging issues” in managing special collections were space (105 respondents), born-digital materials, and digitization.</a:t>
            </a:r>
            <a:endParaRPr lang="en-US" sz="1800" b="1" kern="1200" baseline="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to talk about SoCal print book resource, but useful to put it in context of other NA mega regions.  </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Mega-region</a:t>
            </a:r>
            <a:r>
              <a:rPr lang="en-US" baseline="0" dirty="0" smtClean="0"/>
              <a:t> framework not prescriptive – simply one model among others for how to organize a regional approach to print management.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Program of work inspired by findings from our survey of</a:t>
            </a:r>
            <a:r>
              <a:rPr lang="en-US" baseline="0" dirty="0" smtClean="0"/>
              <a:t> special collections, which identified this not only as an area of concern, but an area where our partners and others have been paralyzed and have made very little progress. This program area </a:t>
            </a:r>
            <a:r>
              <a:rPr lang="en-US" dirty="0" err="1" smtClean="0"/>
              <a:t>focussed</a:t>
            </a:r>
            <a:r>
              <a:rPr lang="en-US" dirty="0" smtClean="0"/>
              <a:t> on enhancing effective management of born-digital materials as they intersect with special collections and archives in research libraries. </a:t>
            </a:r>
          </a:p>
          <a:p>
            <a:r>
              <a:rPr lang="en-US" baseline="0" dirty="0" smtClean="0"/>
              <a:t>Working with a number of advisors (who are themselves largely learning as they go, rather than experts in digital preservation), break down what seems to be a giant problem into a number of smaller problems.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photo credit: &lt;a </a:t>
            </a:r>
            <a:r>
              <a:rPr lang="en-US" dirty="0" err="1" smtClean="0"/>
              <a:t>href</a:t>
            </a:r>
            <a:r>
              <a:rPr lang="en-US" dirty="0" smtClean="0"/>
              <a:t>="http://www.flickr.com/photos/gatiuss/4053789290/"&gt;Gatis </a:t>
            </a:r>
            <a:r>
              <a:rPr lang="en-US" dirty="0" err="1" smtClean="0"/>
              <a:t>Gribusts</a:t>
            </a:r>
            <a:r>
              <a:rPr lang="en-US" dirty="0" smtClean="0"/>
              <a:t>&lt;/a&gt; via &lt;a </a:t>
            </a:r>
            <a:r>
              <a:rPr lang="en-US" dirty="0" err="1" smtClean="0"/>
              <a:t>href</a:t>
            </a:r>
            <a:r>
              <a:rPr lang="en-US" dirty="0" smtClean="0"/>
              <a:t>="http://photopin.com"&gt;photopin&lt;/a&gt; &lt;a </a:t>
            </a:r>
            <a:r>
              <a:rPr lang="en-US" dirty="0" err="1" smtClean="0"/>
              <a:t>href</a:t>
            </a:r>
            <a:r>
              <a:rPr lang="en-US" dirty="0" smtClean="0"/>
              <a:t>="http://creativecommons.org/licenses/by-nc/2.0/"&gt;cc&lt;/a&gt;</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screen">
            <a:alphaModFix amt="30000"/>
          </a:blip>
          <a:srcRect/>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39" cstate="screen"/>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4/29/2013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Update - OCLC Research Library Partnership</a:t>
            </a:r>
            <a:br>
              <a:rPr lang="en-US" sz="4800" dirty="0" smtClean="0"/>
            </a:br>
            <a:r>
              <a:rPr lang="en-US" sz="2400" dirty="0" smtClean="0"/>
              <a:t>or, “What have we done for you lately?”</a:t>
            </a:r>
            <a:endParaRPr lang="en-US" sz="4800" dirty="0"/>
          </a:p>
        </p:txBody>
      </p:sp>
      <p:sp>
        <p:nvSpPr>
          <p:cNvPr id="3" name="Subtitle 2"/>
          <p:cNvSpPr>
            <a:spLocks noGrp="1"/>
          </p:cNvSpPr>
          <p:nvPr>
            <p:ph type="subTitle" idx="1"/>
          </p:nvPr>
        </p:nvSpPr>
        <p:spPr/>
        <p:txBody>
          <a:bodyPr>
            <a:normAutofit/>
          </a:bodyPr>
          <a:lstStyle/>
          <a:p>
            <a:r>
              <a:rPr lang="en-US" dirty="0" smtClean="0"/>
              <a:t>ARLIS in Pasadena </a:t>
            </a:r>
            <a:endParaRPr lang="en-US" dirty="0"/>
          </a:p>
        </p:txBody>
      </p:sp>
      <p:sp>
        <p:nvSpPr>
          <p:cNvPr id="8" name="Text Placeholder 7"/>
          <p:cNvSpPr>
            <a:spLocks noGrp="1"/>
          </p:cNvSpPr>
          <p:nvPr>
            <p:ph type="body" sz="quarter" idx="14"/>
          </p:nvPr>
        </p:nvSpPr>
        <p:spPr/>
        <p:txBody>
          <a:bodyPr>
            <a:normAutofit fontScale="92500" lnSpcReduction="10000"/>
          </a:bodyPr>
          <a:lstStyle/>
          <a:p>
            <a:r>
              <a:rPr lang="en-US" dirty="0" smtClean="0"/>
              <a:t>April 2013</a:t>
            </a:r>
            <a:br>
              <a:rPr lang="en-US" dirty="0" smtClean="0"/>
            </a:br>
            <a:endParaRPr lang="en-US" dirty="0"/>
          </a:p>
        </p:txBody>
      </p:sp>
      <p:sp>
        <p:nvSpPr>
          <p:cNvPr id="6" name="Text Placeholder 5"/>
          <p:cNvSpPr>
            <a:spLocks noGrp="1"/>
          </p:cNvSpPr>
          <p:nvPr>
            <p:ph type="body" sz="quarter" idx="13"/>
          </p:nvPr>
        </p:nvSpPr>
        <p:spPr/>
        <p:txBody>
          <a:bodyPr>
            <a:normAutofit/>
          </a:bodyPr>
          <a:lstStyle/>
          <a:p>
            <a:r>
              <a:rPr lang="en-US" dirty="0" smtClean="0"/>
              <a:t>Dennis Massie</a:t>
            </a:r>
            <a:endParaRPr lang="en-US" dirty="0"/>
          </a:p>
        </p:txBody>
      </p:sp>
      <p:sp>
        <p:nvSpPr>
          <p:cNvPr id="18" name="Text Placeholder 17"/>
          <p:cNvSpPr>
            <a:spLocks noGrp="1"/>
          </p:cNvSpPr>
          <p:nvPr>
            <p:ph type="body" sz="quarter" idx="15"/>
          </p:nvPr>
        </p:nvSpPr>
        <p:spPr/>
        <p:txBody>
          <a:bodyPr/>
          <a:lstStyle/>
          <a:p>
            <a:r>
              <a:rPr lang="en-US" dirty="0" smtClean="0"/>
              <a:t>Program Officer</a:t>
            </a:r>
            <a:br>
              <a:rPr lang="en-US" dirty="0" smtClean="0"/>
            </a:br>
            <a:r>
              <a:rPr lang="en-US" dirty="0" smtClean="0"/>
              <a:t>OCLC</a:t>
            </a:r>
          </a:p>
        </p:txBody>
      </p:sp>
      <p:sp>
        <p:nvSpPr>
          <p:cNvPr id="7" name="TextBox 6"/>
          <p:cNvSpPr txBox="1"/>
          <p:nvPr/>
        </p:nvSpPr>
        <p:spPr>
          <a:xfrm>
            <a:off x="685800" y="5562600"/>
            <a:ext cx="6647974" cy="369332"/>
          </a:xfrm>
          <a:prstGeom prst="rect">
            <a:avLst/>
          </a:prstGeom>
          <a:noFill/>
        </p:spPr>
        <p:txBody>
          <a:bodyPr wrap="none" rtlCol="0">
            <a:spAutoFit/>
          </a:bodyPr>
          <a:lstStyle/>
          <a:p>
            <a:r>
              <a:rPr lang="en-US" dirty="0" smtClean="0"/>
              <a:t>With contributions from the whole gang in Research San Mateo</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250,000 + articles now have authority data, and links to VIAF</a:t>
            </a:r>
          </a:p>
          <a:p>
            <a:r>
              <a:rPr lang="en-US" dirty="0" smtClean="0"/>
              <a:t>…out of roughly 1 million articles about “people” on WP:EN</a:t>
            </a:r>
          </a:p>
        </p:txBody>
      </p:sp>
      <p:sp>
        <p:nvSpPr>
          <p:cNvPr id="3" name="Title 2"/>
          <p:cNvSpPr>
            <a:spLocks noGrp="1"/>
          </p:cNvSpPr>
          <p:nvPr>
            <p:ph type="title"/>
          </p:nvPr>
        </p:nvSpPr>
        <p:spPr/>
        <p:txBody>
          <a:bodyPr>
            <a:normAutofit/>
          </a:bodyPr>
          <a:lstStyle/>
          <a:p>
            <a:r>
              <a:rPr lang="en-US" dirty="0" err="1" smtClean="0"/>
              <a:t>VIAFbot</a:t>
            </a:r>
            <a:r>
              <a:rPr lang="en-US" dirty="0" smtClean="0"/>
              <a:t> - Progress</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Proposal to NHPRC</a:t>
            </a:r>
            <a:endParaRPr lang="en-US" dirty="0"/>
          </a:p>
        </p:txBody>
      </p:sp>
      <p:sp>
        <p:nvSpPr>
          <p:cNvPr id="3" name="Content Placeholder 2"/>
          <p:cNvSpPr>
            <a:spLocks noGrp="1"/>
          </p:cNvSpPr>
          <p:nvPr>
            <p:ph idx="1"/>
          </p:nvPr>
        </p:nvSpPr>
        <p:spPr>
          <a:xfrm>
            <a:off x="3505200" y="990600"/>
            <a:ext cx="5181600" cy="5153025"/>
          </a:xfrm>
        </p:spPr>
        <p:txBody>
          <a:bodyPr/>
          <a:lstStyle/>
          <a:p>
            <a:endParaRPr lang="en-US" dirty="0"/>
          </a:p>
        </p:txBody>
      </p:sp>
      <p:sp>
        <p:nvSpPr>
          <p:cNvPr id="4" name="Text Placeholder 3"/>
          <p:cNvSpPr>
            <a:spLocks noGrp="1"/>
          </p:cNvSpPr>
          <p:nvPr>
            <p:ph type="body" sz="half" idx="2"/>
          </p:nvPr>
        </p:nvSpPr>
        <p:spPr/>
        <p:txBody>
          <a:bodyPr/>
          <a:lstStyle/>
          <a:p>
            <a:pPr>
              <a:buFont typeface="Arial" pitchFamily="34" charset="0"/>
              <a:buChar char="•"/>
            </a:pPr>
            <a:r>
              <a:rPr lang="en-US" dirty="0" smtClean="0"/>
              <a:t>3 NYC art museum librarians to share a </a:t>
            </a:r>
            <a:r>
              <a:rPr lang="en-US" dirty="0" err="1" smtClean="0"/>
              <a:t>Wikipedian</a:t>
            </a:r>
            <a:r>
              <a:rPr lang="en-US" dirty="0" smtClean="0"/>
              <a:t> in residence</a:t>
            </a:r>
          </a:p>
          <a:p>
            <a:pPr>
              <a:buFont typeface="Arial" pitchFamily="34" charset="0"/>
              <a:buChar char="•"/>
            </a:pPr>
            <a:r>
              <a:rPr lang="en-US" dirty="0" smtClean="0"/>
              <a:t>Frick, Met, </a:t>
            </a:r>
            <a:r>
              <a:rPr lang="en-US" dirty="0" err="1" smtClean="0"/>
              <a:t>MoMA</a:t>
            </a:r>
            <a:endParaRPr lang="en-US" dirty="0" smtClean="0"/>
          </a:p>
          <a:p>
            <a:pPr>
              <a:buFont typeface="Arial" pitchFamily="34" charset="0"/>
              <a:buChar char="•"/>
            </a:pPr>
            <a:r>
              <a:rPr lang="en-US" dirty="0" smtClean="0"/>
              <a:t>OCLC Research to manage project</a:t>
            </a:r>
          </a:p>
          <a:p>
            <a:pPr>
              <a:buFont typeface="Arial" pitchFamily="34" charset="0"/>
              <a:buChar char="•"/>
            </a:pPr>
            <a:r>
              <a:rPr lang="en-US" dirty="0" smtClean="0"/>
              <a:t>Project will explore ways to expose archival collections in Wikipedia</a:t>
            </a:r>
          </a:p>
          <a:p>
            <a:pPr>
              <a:buFont typeface="Arial" pitchFamily="34" charset="0"/>
              <a:buChar char="•"/>
            </a:pPr>
            <a:r>
              <a:rPr lang="en-US" dirty="0" smtClean="0"/>
              <a:t>Proposal has been through a round of peer review </a:t>
            </a:r>
          </a:p>
          <a:p>
            <a:pPr>
              <a:buFont typeface="Arial" pitchFamily="34" charset="0"/>
              <a:buChar char="•"/>
            </a:pPr>
            <a:r>
              <a:rPr lang="en-US" dirty="0" smtClean="0"/>
              <a:t>Will learn in May if it’s a “go”</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pic>
        <p:nvPicPr>
          <p:cNvPr id="1026" name="Picture 2" descr="http://panachereport.com/images/one_billion_dollars2_000.jpg"/>
          <p:cNvPicPr>
            <a:picLocks noChangeAspect="1" noChangeArrowheads="1"/>
          </p:cNvPicPr>
          <p:nvPr/>
        </p:nvPicPr>
        <p:blipFill>
          <a:blip r:embed="rId3"/>
          <a:srcRect/>
          <a:stretch>
            <a:fillRect/>
          </a:stretch>
        </p:blipFill>
        <p:spPr bwMode="auto">
          <a:xfrm>
            <a:off x="3657599" y="990600"/>
            <a:ext cx="5029201" cy="48768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77" y="147641"/>
            <a:ext cx="8023223" cy="995360"/>
          </a:xfrm>
        </p:spPr>
        <p:txBody>
          <a:bodyPr/>
          <a:lstStyle/>
          <a:p>
            <a:r>
              <a:rPr lang="en-US" dirty="0" smtClean="0"/>
              <a:t>Demystifying Born Digital</a:t>
            </a:r>
            <a:endParaRPr lang="en-US" dirty="0"/>
          </a:p>
        </p:txBody>
      </p:sp>
      <p:pic>
        <p:nvPicPr>
          <p:cNvPr id="22529" name="Picture 1" descr="C:\Users\proffitm\Downloads\medium_4053789290.jpg"/>
          <p:cNvPicPr>
            <a:picLocks noChangeAspect="1" noChangeArrowheads="1"/>
          </p:cNvPicPr>
          <p:nvPr/>
        </p:nvPicPr>
        <p:blipFill>
          <a:blip r:embed="rId3" cstate="screen"/>
          <a:srcRect/>
          <a:stretch>
            <a:fillRect/>
          </a:stretch>
        </p:blipFill>
        <p:spPr bwMode="auto">
          <a:xfrm>
            <a:off x="1676400" y="1981200"/>
            <a:ext cx="5004179" cy="3352800"/>
          </a:xfrm>
          <a:prstGeom prst="rect">
            <a:avLst/>
          </a:prstGeom>
          <a:noFill/>
        </p:spPr>
      </p:pic>
    </p:spTree>
    <p:extLst>
      <p:ext uri="{BB962C8B-B14F-4D97-AF65-F5344CB8AC3E}">
        <p14:creationId xmlns="" xmlns:p14="http://schemas.microsoft.com/office/powerpoint/2010/main" val="1149096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special collections</a:t>
            </a:r>
            <a:endParaRPr lang="en-US" dirty="0"/>
          </a:p>
        </p:txBody>
      </p:sp>
      <p:pic>
        <p:nvPicPr>
          <p:cNvPr id="4" name="Picture 3"/>
          <p:cNvPicPr>
            <a:picLocks noChangeAspect="1"/>
          </p:cNvPicPr>
          <p:nvPr/>
        </p:nvPicPr>
        <p:blipFill>
          <a:blip r:embed="rId3" cstate="screen"/>
          <a:stretch>
            <a:fillRect/>
          </a:stretch>
        </p:blipFill>
        <p:spPr>
          <a:xfrm>
            <a:off x="559647" y="1305382"/>
            <a:ext cx="3877753" cy="4953000"/>
          </a:xfrm>
          <a:prstGeom prst="rect">
            <a:avLst/>
          </a:prstGeom>
        </p:spPr>
      </p:pic>
      <p:pic>
        <p:nvPicPr>
          <p:cNvPr id="5" name="Picture 4"/>
          <p:cNvPicPr>
            <a:picLocks noChangeAspect="1"/>
          </p:cNvPicPr>
          <p:nvPr/>
        </p:nvPicPr>
        <p:blipFill>
          <a:blip r:embed="rId4" cstate="screen"/>
          <a:stretch>
            <a:fillRect/>
          </a:stretch>
        </p:blipFill>
        <p:spPr>
          <a:xfrm>
            <a:off x="2344215" y="2667000"/>
            <a:ext cx="6808252" cy="2298700"/>
          </a:xfrm>
          <a:prstGeom prst="rect">
            <a:avLst/>
          </a:prstGeom>
        </p:spPr>
      </p:pic>
      <p:sp>
        <p:nvSpPr>
          <p:cNvPr id="7" name="Rectangle 6"/>
          <p:cNvSpPr/>
          <p:nvPr/>
        </p:nvSpPr>
        <p:spPr>
          <a:xfrm>
            <a:off x="3352800" y="5181600"/>
            <a:ext cx="5094864" cy="810478"/>
          </a:xfrm>
          <a:prstGeom prst="rect">
            <a:avLst/>
          </a:prstGeom>
          <a:solidFill>
            <a:schemeClr val="bg1"/>
          </a:solidFill>
          <a:ln>
            <a:solidFill>
              <a:srgbClr val="FF0000"/>
            </a:solidFill>
          </a:ln>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Coming spring 2013!</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3446324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Ducks-in-a-Row Special Collections Facility checklist</a:t>
            </a:r>
            <a:endParaRPr lang="en-US" dirty="0"/>
          </a:p>
        </p:txBody>
      </p:sp>
      <p:sp>
        <p:nvSpPr>
          <p:cNvPr id="4" name="Text Placeholder 3"/>
          <p:cNvSpPr>
            <a:spLocks noGrp="1"/>
          </p:cNvSpPr>
          <p:nvPr>
            <p:ph type="body" sz="half" idx="2"/>
          </p:nvPr>
        </p:nvSpPr>
        <p:spPr>
          <a:xfrm>
            <a:off x="457200" y="990600"/>
            <a:ext cx="3505199" cy="5153025"/>
          </a:xfrm>
        </p:spPr>
        <p:txBody>
          <a:bodyPr/>
          <a:lstStyle/>
          <a:p>
            <a:pPr>
              <a:buFont typeface="Arial" pitchFamily="34" charset="0"/>
              <a:buChar char="•"/>
            </a:pPr>
            <a:r>
              <a:rPr lang="en-US" dirty="0" smtClean="0"/>
              <a:t>Establishes baseline criteria for borrowing and hosting special collections materials from other libraries</a:t>
            </a:r>
          </a:p>
          <a:p>
            <a:pPr>
              <a:buFont typeface="Arial" pitchFamily="34" charset="0"/>
              <a:buChar char="•"/>
            </a:pPr>
            <a:r>
              <a:rPr lang="en-US" dirty="0" smtClean="0"/>
              <a:t>Lenders can use to set expectations</a:t>
            </a:r>
          </a:p>
          <a:p>
            <a:pPr>
              <a:buFont typeface="Arial" pitchFamily="34" charset="0"/>
              <a:buChar char="•"/>
            </a:pPr>
            <a:r>
              <a:rPr lang="en-US" dirty="0" smtClean="0"/>
              <a:t>Borrowers can use to demonstrate  compliance </a:t>
            </a:r>
          </a:p>
          <a:p>
            <a:pPr>
              <a:buFont typeface="Arial" pitchFamily="34" charset="0"/>
              <a:buChar char="•"/>
            </a:pPr>
            <a:r>
              <a:rPr lang="en-US" dirty="0" smtClean="0"/>
              <a:t>Borrowers can share with administration as evidence of need to upgrade</a:t>
            </a:r>
          </a:p>
          <a:p>
            <a:pPr>
              <a:buFont typeface="Arial" pitchFamily="34" charset="0"/>
              <a:buChar char="•"/>
            </a:pPr>
            <a:r>
              <a:rPr lang="en-US" dirty="0" smtClean="0"/>
              <a:t>Borrowers can use as conversation starter with lender (if they meet a subset of criteria but not 100%)</a:t>
            </a:r>
            <a:endParaRPr lang="en-US" dirty="0"/>
          </a:p>
        </p:txBody>
      </p:sp>
      <p:pic>
        <p:nvPicPr>
          <p:cNvPr id="5" name="Content Placeholder 4"/>
          <p:cNvPicPr>
            <a:picLocks noGrp="1" noChangeAspect="1" noChangeArrowheads="1"/>
          </p:cNvPicPr>
          <p:nvPr>
            <p:ph idx="1"/>
          </p:nvPr>
        </p:nvPicPr>
        <p:blipFill>
          <a:blip r:embed="rId2"/>
          <a:srcRect l="2764" t="5422" r="50000" b="8333"/>
          <a:stretch>
            <a:fillRect/>
          </a:stretch>
        </p:blipFill>
        <p:spPr bwMode="auto">
          <a:xfrm>
            <a:off x="4267200" y="1295400"/>
            <a:ext cx="4061454" cy="4848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Tiered approach to processing  ILL requests for special collections</a:t>
            </a:r>
            <a:endParaRPr lang="en-US" dirty="0"/>
          </a:p>
        </p:txBody>
      </p:sp>
      <p:pic>
        <p:nvPicPr>
          <p:cNvPr id="2050" name="Picture 2"/>
          <p:cNvPicPr>
            <a:picLocks noGrp="1" noChangeAspect="1" noChangeArrowheads="1"/>
          </p:cNvPicPr>
          <p:nvPr>
            <p:ph idx="1"/>
          </p:nvPr>
        </p:nvPicPr>
        <p:blipFill>
          <a:blip r:embed="rId3"/>
          <a:srcRect l="11259" t="20016" r="51212" b="13266"/>
          <a:stretch>
            <a:fillRect/>
          </a:stretch>
        </p:blipFill>
        <p:spPr bwMode="auto">
          <a:xfrm>
            <a:off x="3609975" y="609600"/>
            <a:ext cx="5534025" cy="5534025"/>
          </a:xfrm>
          <a:prstGeom prst="rect">
            <a:avLst/>
          </a:prstGeom>
          <a:noFill/>
          <a:ln w="9525">
            <a:noFill/>
            <a:miter lim="800000"/>
            <a:headEnd/>
            <a:tailEnd/>
          </a:ln>
        </p:spPr>
      </p:pic>
      <p:sp>
        <p:nvSpPr>
          <p:cNvPr id="4" name="Text Placeholder 3"/>
          <p:cNvSpPr>
            <a:spLocks noGrp="1"/>
          </p:cNvSpPr>
          <p:nvPr>
            <p:ph type="body" sz="half" idx="2"/>
          </p:nvPr>
        </p:nvSpPr>
        <p:spPr>
          <a:xfrm>
            <a:off x="457200" y="990600"/>
            <a:ext cx="3505199" cy="5153025"/>
          </a:xfrm>
        </p:spPr>
        <p:txBody>
          <a:bodyPr>
            <a:normAutofit fontScale="92500" lnSpcReduction="10000"/>
          </a:bodyPr>
          <a:lstStyle/>
          <a:p>
            <a:pPr>
              <a:buFont typeface="Arial" pitchFamily="34" charset="0"/>
              <a:buChar char="•"/>
            </a:pPr>
            <a:r>
              <a:rPr lang="en-US" dirty="0" smtClean="0"/>
              <a:t>Lays out three levels of effort and complexity</a:t>
            </a:r>
          </a:p>
          <a:p>
            <a:pPr>
              <a:buFont typeface="Arial" pitchFamily="34" charset="0"/>
              <a:buChar char="•"/>
            </a:pPr>
            <a:r>
              <a:rPr lang="en-US" dirty="0" smtClean="0"/>
              <a:t>Flexible framework can be adapted to fit each institution’s needs </a:t>
            </a:r>
          </a:p>
          <a:p>
            <a:pPr>
              <a:buFont typeface="Arial" pitchFamily="34" charset="0"/>
              <a:buChar char="•"/>
            </a:pPr>
            <a:r>
              <a:rPr lang="en-US" dirty="0" smtClean="0"/>
              <a:t> Once upon a time all such requests received the deluxe treatment in the third column</a:t>
            </a:r>
          </a:p>
          <a:p>
            <a:pPr>
              <a:buFont typeface="Arial" pitchFamily="34" charset="0"/>
              <a:buChar char="•"/>
            </a:pPr>
            <a:r>
              <a:rPr lang="en-US" dirty="0" smtClean="0"/>
              <a:t>Embraces the principle that not  all special collections items are equally special</a:t>
            </a:r>
          </a:p>
          <a:p>
            <a:pPr>
              <a:buFont typeface="Arial" pitchFamily="34" charset="0"/>
              <a:buChar char="•"/>
            </a:pPr>
            <a:r>
              <a:rPr lang="en-US" dirty="0" smtClean="0"/>
              <a:t>Requests for some classes of material can be handled by ILL staff without consultation</a:t>
            </a:r>
          </a:p>
          <a:p>
            <a:pPr>
              <a:buFont typeface="Arial" pitchFamily="34" charset="0"/>
              <a:buChar char="•"/>
            </a:pPr>
            <a:r>
              <a:rPr lang="en-US" dirty="0" smtClean="0"/>
              <a:t>Affirms that lending physical item is still very much the exception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Louis Adrean, Cleveland Museum</a:t>
            </a:r>
          </a:p>
          <a:p>
            <a:r>
              <a:rPr lang="en-US" dirty="0" smtClean="0"/>
              <a:t>Stephen Bury, Frick</a:t>
            </a:r>
          </a:p>
          <a:p>
            <a:r>
              <a:rPr lang="en-US" dirty="0" smtClean="0"/>
              <a:t>Marianne </a:t>
            </a:r>
            <a:r>
              <a:rPr lang="en-US" dirty="0" err="1" smtClean="0"/>
              <a:t>Cavenaugh</a:t>
            </a:r>
            <a:r>
              <a:rPr lang="en-US" dirty="0" smtClean="0"/>
              <a:t>, SLAM</a:t>
            </a:r>
          </a:p>
          <a:p>
            <a:r>
              <a:rPr lang="en-US" dirty="0" smtClean="0"/>
              <a:t>Anne </a:t>
            </a:r>
            <a:r>
              <a:rPr lang="en-US" dirty="0" err="1" smtClean="0"/>
              <a:t>Everhaugen</a:t>
            </a:r>
            <a:r>
              <a:rPr lang="en-US" dirty="0" smtClean="0"/>
              <a:t>, SI</a:t>
            </a:r>
          </a:p>
          <a:p>
            <a:r>
              <a:rPr lang="en-US" dirty="0" smtClean="0"/>
              <a:t>Roger Lawson, NGA</a:t>
            </a:r>
          </a:p>
          <a:p>
            <a:r>
              <a:rPr lang="en-US" dirty="0" smtClean="0"/>
              <a:t>Kathleen Salomon, Getty</a:t>
            </a:r>
          </a:p>
          <a:p>
            <a:r>
              <a:rPr lang="en-US" dirty="0" smtClean="0"/>
              <a:t>Deborah Smedstad, MFAB</a:t>
            </a:r>
          </a:p>
          <a:p>
            <a:endParaRPr lang="en-US" dirty="0"/>
          </a:p>
        </p:txBody>
      </p:sp>
      <p:sp>
        <p:nvSpPr>
          <p:cNvPr id="3" name="Content Placeholder 2"/>
          <p:cNvSpPr>
            <a:spLocks noGrp="1"/>
          </p:cNvSpPr>
          <p:nvPr>
            <p:ph sz="half" idx="2"/>
          </p:nvPr>
        </p:nvSpPr>
        <p:spPr/>
        <p:txBody>
          <a:bodyPr/>
          <a:lstStyle/>
          <a:p>
            <a:r>
              <a:rPr lang="en-US" dirty="0" smtClean="0"/>
              <a:t>Arose out of </a:t>
            </a:r>
            <a:r>
              <a:rPr lang="en-US" dirty="0" err="1" smtClean="0"/>
              <a:t>HathtTrust</a:t>
            </a:r>
            <a:r>
              <a:rPr lang="en-US" dirty="0" smtClean="0"/>
              <a:t>/</a:t>
            </a:r>
            <a:r>
              <a:rPr lang="en-US" dirty="0" err="1" smtClean="0"/>
              <a:t>WorldCat</a:t>
            </a:r>
            <a:r>
              <a:rPr lang="en-US" dirty="0" smtClean="0"/>
              <a:t> collection comparison reports</a:t>
            </a:r>
          </a:p>
          <a:p>
            <a:r>
              <a:rPr lang="en-US" dirty="0" smtClean="0"/>
              <a:t>OCLC Research convened a group of museum libraries to discuss reports in aggregate</a:t>
            </a:r>
          </a:p>
          <a:p>
            <a:r>
              <a:rPr lang="en-US" dirty="0" smtClean="0"/>
              <a:t>Data suggested some areas of collaboration</a:t>
            </a:r>
            <a:endParaRPr lang="en-US" dirty="0"/>
          </a:p>
        </p:txBody>
      </p:sp>
      <p:sp>
        <p:nvSpPr>
          <p:cNvPr id="4" name="Title 3"/>
          <p:cNvSpPr>
            <a:spLocks noGrp="1"/>
          </p:cNvSpPr>
          <p:nvPr>
            <p:ph type="title"/>
          </p:nvPr>
        </p:nvSpPr>
        <p:spPr>
          <a:xfrm>
            <a:off x="0" y="381000"/>
            <a:ext cx="8686800" cy="914400"/>
          </a:xfrm>
        </p:spPr>
        <p:txBody>
          <a:bodyPr/>
          <a:lstStyle/>
          <a:p>
            <a:r>
              <a:rPr lang="en-US" dirty="0" smtClean="0"/>
              <a:t>Art Museum Library Advisory Group</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HathiTrust</a:t>
            </a:r>
            <a:r>
              <a:rPr lang="en-US" dirty="0" smtClean="0"/>
              <a:t>/</a:t>
            </a:r>
            <a:r>
              <a:rPr lang="en-US" dirty="0" err="1" smtClean="0"/>
              <a:t>WorldCat</a:t>
            </a:r>
            <a:r>
              <a:rPr lang="en-US" dirty="0" smtClean="0"/>
              <a:t> Collection Comparison reports </a:t>
            </a:r>
            <a:endParaRPr lang="en-US" dirty="0"/>
          </a:p>
        </p:txBody>
      </p:sp>
      <p:sp>
        <p:nvSpPr>
          <p:cNvPr id="3" name="Text Placeholder 2"/>
          <p:cNvSpPr>
            <a:spLocks noGrp="1"/>
          </p:cNvSpPr>
          <p:nvPr>
            <p:ph type="body" sz="quarter" idx="16"/>
          </p:nvPr>
        </p:nvSpPr>
        <p:spPr/>
        <p:txBody>
          <a:bodyPr/>
          <a:lstStyle/>
          <a:p>
            <a:r>
              <a:rPr lang="en-US" dirty="0" smtClean="0"/>
              <a:t>6 Customized reports created in July 2012 for each member of the OCLC RLP.</a:t>
            </a:r>
            <a:endParaRPr lang="en-US" dirty="0"/>
          </a:p>
        </p:txBody>
      </p:sp>
      <p:sp>
        <p:nvSpPr>
          <p:cNvPr id="8" name="Text Placeholder 7"/>
          <p:cNvSpPr>
            <a:spLocks noGrp="1"/>
          </p:cNvSpPr>
          <p:nvPr>
            <p:ph type="body" sz="quarter" idx="14"/>
          </p:nvPr>
        </p:nvSpPr>
        <p:spPr>
          <a:xfrm>
            <a:off x="3475028" y="4076660"/>
            <a:ext cx="2209800" cy="249812"/>
          </a:xfrm>
        </p:spPr>
        <p:txBody>
          <a:bodyPr/>
          <a:lstStyle/>
          <a:p>
            <a:r>
              <a:rPr lang="en-US" dirty="0" smtClean="0"/>
              <a:t>Holdings/dup growth</a:t>
            </a:r>
            <a:endParaRPr lang="en-US" dirty="0"/>
          </a:p>
        </p:txBody>
      </p:sp>
      <p:sp>
        <p:nvSpPr>
          <p:cNvPr id="9" name="Text Placeholder 8"/>
          <p:cNvSpPr>
            <a:spLocks noGrp="1"/>
          </p:cNvSpPr>
          <p:nvPr>
            <p:ph type="body" sz="quarter" idx="15"/>
          </p:nvPr>
        </p:nvSpPr>
        <p:spPr>
          <a:xfrm>
            <a:off x="6026522" y="4076660"/>
            <a:ext cx="2209800" cy="249812"/>
          </a:xfrm>
        </p:spPr>
        <p:txBody>
          <a:bodyPr/>
          <a:lstStyle/>
          <a:p>
            <a:r>
              <a:rPr lang="en-US" dirty="0" smtClean="0"/>
              <a:t>Jan’12 HT dup</a:t>
            </a:r>
            <a:endParaRPr lang="en-US" dirty="0"/>
          </a:p>
        </p:txBody>
      </p:sp>
      <p:pic>
        <p:nvPicPr>
          <p:cNvPr id="6147" name="Picture 3"/>
          <p:cNvPicPr>
            <a:picLocks noGrp="1" noChangeAspect="1" noChangeArrowheads="1"/>
          </p:cNvPicPr>
          <p:nvPr>
            <p:ph type="pic" sz="quarter" idx="10"/>
          </p:nvPr>
        </p:nvPicPr>
        <p:blipFill>
          <a:blip r:embed="rId3"/>
          <a:srcRect l="27344" r="27344"/>
          <a:stretch>
            <a:fillRect/>
          </a:stretch>
        </p:blipFill>
        <p:spPr bwMode="auto">
          <a:prstGeom prst="rect">
            <a:avLst/>
          </a:prstGeom>
          <a:noFill/>
          <a:ln w="9525">
            <a:noFill/>
            <a:miter lim="800000"/>
            <a:headEnd/>
            <a:tailEnd/>
          </a:ln>
        </p:spPr>
      </p:pic>
      <p:pic>
        <p:nvPicPr>
          <p:cNvPr id="6148" name="Picture 4"/>
          <p:cNvPicPr>
            <a:picLocks noGrp="1" noChangeAspect="1" noChangeArrowheads="1"/>
          </p:cNvPicPr>
          <p:nvPr>
            <p:ph type="pic" sz="quarter" idx="11"/>
          </p:nvPr>
        </p:nvPicPr>
        <p:blipFill>
          <a:blip r:embed="rId4"/>
          <a:srcRect l="27344" r="27344"/>
          <a:stretch>
            <a:fillRect/>
          </a:stretch>
        </p:blipFill>
        <p:spPr bwMode="auto">
          <a:prstGeom prst="rect">
            <a:avLst/>
          </a:prstGeom>
          <a:noFill/>
          <a:ln w="9525">
            <a:noFill/>
            <a:miter lim="800000"/>
            <a:headEnd/>
            <a:tailEnd/>
          </a:ln>
        </p:spPr>
      </p:pic>
      <p:pic>
        <p:nvPicPr>
          <p:cNvPr id="6149" name="Picture 5"/>
          <p:cNvPicPr>
            <a:picLocks noGrp="1" noChangeAspect="1" noChangeArrowheads="1"/>
          </p:cNvPicPr>
          <p:nvPr>
            <p:ph type="pic" sz="quarter" idx="12"/>
          </p:nvPr>
        </p:nvPicPr>
        <p:blipFill>
          <a:blip r:embed="rId5"/>
          <a:srcRect l="27344" r="27344"/>
          <a:stretch>
            <a:fillRect/>
          </a:stretch>
        </p:blipFill>
        <p:spPr bwMode="auto">
          <a:prstGeom prst="rect">
            <a:avLst/>
          </a:prstGeom>
          <a:noFill/>
          <a:ln w="9525">
            <a:noFill/>
            <a:miter lim="800000"/>
            <a:headEnd/>
            <a:tailEnd/>
          </a:ln>
        </p:spPr>
      </p:pic>
      <p:sp>
        <p:nvSpPr>
          <p:cNvPr id="14" name="Text Placeholder 13"/>
          <p:cNvSpPr>
            <a:spLocks noGrp="1"/>
          </p:cNvSpPr>
          <p:nvPr>
            <p:ph type="body" sz="quarter" idx="13"/>
          </p:nvPr>
        </p:nvSpPr>
        <p:spPr>
          <a:xfrm>
            <a:off x="914400" y="4076660"/>
            <a:ext cx="2209800" cy="249812"/>
          </a:xfrm>
        </p:spPr>
        <p:txBody>
          <a:bodyPr/>
          <a:lstStyle/>
          <a:p>
            <a:r>
              <a:rPr lang="en-US" dirty="0" smtClean="0"/>
              <a:t>Partner overlap</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HathiTrust</a:t>
            </a:r>
            <a:r>
              <a:rPr lang="en-US" dirty="0" smtClean="0"/>
              <a:t>/</a:t>
            </a:r>
            <a:r>
              <a:rPr lang="en-US" dirty="0" err="1" smtClean="0"/>
              <a:t>WorldCat</a:t>
            </a:r>
            <a:r>
              <a:rPr lang="en-US" dirty="0" smtClean="0"/>
              <a:t> Collection Comparison reports </a:t>
            </a:r>
            <a:endParaRPr lang="en-US" dirty="0"/>
          </a:p>
        </p:txBody>
      </p:sp>
      <p:sp>
        <p:nvSpPr>
          <p:cNvPr id="3" name="Text Placeholder 2"/>
          <p:cNvSpPr>
            <a:spLocks noGrp="1"/>
          </p:cNvSpPr>
          <p:nvPr>
            <p:ph type="body" sz="quarter" idx="16"/>
          </p:nvPr>
        </p:nvSpPr>
        <p:spPr/>
        <p:txBody>
          <a:bodyPr/>
          <a:lstStyle/>
          <a:p>
            <a:r>
              <a:rPr lang="en-US" dirty="0" smtClean="0"/>
              <a:t>6 Customized reports created in July 2012 for each member of the OCLC RLP.</a:t>
            </a:r>
            <a:endParaRPr lang="en-US" dirty="0"/>
          </a:p>
        </p:txBody>
      </p:sp>
      <p:sp>
        <p:nvSpPr>
          <p:cNvPr id="8" name="Text Placeholder 7"/>
          <p:cNvSpPr>
            <a:spLocks noGrp="1"/>
          </p:cNvSpPr>
          <p:nvPr>
            <p:ph type="body" sz="quarter" idx="14"/>
          </p:nvPr>
        </p:nvSpPr>
        <p:spPr>
          <a:xfrm>
            <a:off x="3475028" y="4076660"/>
            <a:ext cx="2209800" cy="249812"/>
          </a:xfrm>
        </p:spPr>
        <p:txBody>
          <a:bodyPr/>
          <a:lstStyle/>
          <a:p>
            <a:r>
              <a:rPr lang="en-US" dirty="0" smtClean="0"/>
              <a:t>Material types</a:t>
            </a:r>
            <a:endParaRPr lang="en-US" dirty="0"/>
          </a:p>
        </p:txBody>
      </p:sp>
      <p:sp>
        <p:nvSpPr>
          <p:cNvPr id="9" name="Text Placeholder 8"/>
          <p:cNvSpPr>
            <a:spLocks noGrp="1"/>
          </p:cNvSpPr>
          <p:nvPr>
            <p:ph type="body" sz="quarter" idx="15"/>
          </p:nvPr>
        </p:nvSpPr>
        <p:spPr>
          <a:xfrm>
            <a:off x="6026522" y="4076660"/>
            <a:ext cx="2209800" cy="249812"/>
          </a:xfrm>
        </p:spPr>
        <p:txBody>
          <a:bodyPr/>
          <a:lstStyle/>
          <a:p>
            <a:r>
              <a:rPr lang="en-US" dirty="0" smtClean="0"/>
              <a:t>Holdings distribution</a:t>
            </a:r>
            <a:endParaRPr lang="en-US" dirty="0"/>
          </a:p>
        </p:txBody>
      </p:sp>
      <p:sp>
        <p:nvSpPr>
          <p:cNvPr id="14" name="Text Placeholder 13"/>
          <p:cNvSpPr>
            <a:spLocks noGrp="1"/>
          </p:cNvSpPr>
          <p:nvPr>
            <p:ph type="body" sz="quarter" idx="13"/>
          </p:nvPr>
        </p:nvSpPr>
        <p:spPr>
          <a:xfrm>
            <a:off x="914400" y="4076660"/>
            <a:ext cx="2209800" cy="249812"/>
          </a:xfrm>
        </p:spPr>
        <p:txBody>
          <a:bodyPr/>
          <a:lstStyle/>
          <a:p>
            <a:r>
              <a:rPr lang="en-US" dirty="0" smtClean="0"/>
              <a:t>Subjects &amp; rights status</a:t>
            </a:r>
            <a:endParaRPr lang="en-US" dirty="0"/>
          </a:p>
        </p:txBody>
      </p:sp>
      <p:pic>
        <p:nvPicPr>
          <p:cNvPr id="7170" name="Picture 2"/>
          <p:cNvPicPr>
            <a:picLocks noGrp="1" noChangeAspect="1" noChangeArrowheads="1"/>
          </p:cNvPicPr>
          <p:nvPr>
            <p:ph type="pic" sz="quarter" idx="10"/>
          </p:nvPr>
        </p:nvPicPr>
        <p:blipFill>
          <a:blip r:embed="rId3"/>
          <a:srcRect l="27344" r="27344"/>
          <a:stretch>
            <a:fillRect/>
          </a:stretch>
        </p:blipFill>
        <p:spPr bwMode="auto">
          <a:prstGeom prst="rect">
            <a:avLst/>
          </a:prstGeom>
          <a:noFill/>
          <a:ln w="9525">
            <a:noFill/>
            <a:miter lim="800000"/>
            <a:headEnd/>
            <a:tailEnd/>
          </a:ln>
        </p:spPr>
      </p:pic>
      <p:pic>
        <p:nvPicPr>
          <p:cNvPr id="7171" name="Picture 3"/>
          <p:cNvPicPr>
            <a:picLocks noGrp="1" noChangeAspect="1" noChangeArrowheads="1"/>
          </p:cNvPicPr>
          <p:nvPr>
            <p:ph type="pic" sz="quarter" idx="11"/>
          </p:nvPr>
        </p:nvPicPr>
        <p:blipFill>
          <a:blip r:embed="rId4"/>
          <a:srcRect l="27344" r="27344"/>
          <a:stretch>
            <a:fillRect/>
          </a:stretch>
        </p:blipFill>
        <p:spPr bwMode="auto">
          <a:prstGeom prst="rect">
            <a:avLst/>
          </a:prstGeom>
          <a:noFill/>
          <a:ln w="9525">
            <a:noFill/>
            <a:miter lim="800000"/>
            <a:headEnd/>
            <a:tailEnd/>
          </a:ln>
        </p:spPr>
      </p:pic>
      <p:pic>
        <p:nvPicPr>
          <p:cNvPr id="7172" name="Picture 4"/>
          <p:cNvPicPr>
            <a:picLocks noGrp="1" noChangeAspect="1" noChangeArrowheads="1"/>
          </p:cNvPicPr>
          <p:nvPr>
            <p:ph type="pic" sz="quarter" idx="12"/>
          </p:nvPr>
        </p:nvPicPr>
        <p:blipFill>
          <a:blip r:embed="rId5"/>
          <a:srcRect l="27344" r="27344"/>
          <a:stretch>
            <a:fillRect/>
          </a:stretch>
        </p:blipFill>
        <p:spPr bwMode="auto">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1" y="2000250"/>
            <a:ext cx="3971926" cy="4143375"/>
          </a:xfrm>
        </p:spPr>
        <p:txBody>
          <a:bodyPr>
            <a:normAutofit fontScale="77500" lnSpcReduction="20000"/>
          </a:bodyPr>
          <a:lstStyle/>
          <a:p>
            <a:r>
              <a:rPr lang="en-US" dirty="0" err="1" smtClean="0"/>
              <a:t>Amon</a:t>
            </a:r>
            <a:r>
              <a:rPr lang="en-US" dirty="0" smtClean="0"/>
              <a:t> Carter Museum of American Art</a:t>
            </a:r>
          </a:p>
          <a:p>
            <a:r>
              <a:rPr lang="en-US" dirty="0" smtClean="0"/>
              <a:t>Art Institute of Chicago</a:t>
            </a:r>
          </a:p>
          <a:p>
            <a:r>
              <a:rPr lang="en-US" dirty="0" smtClean="0"/>
              <a:t>Bard Graduate Center of the Decorative Arts</a:t>
            </a:r>
          </a:p>
          <a:p>
            <a:r>
              <a:rPr lang="en-US" dirty="0" smtClean="0"/>
              <a:t>Clark Art Institute</a:t>
            </a:r>
          </a:p>
          <a:p>
            <a:r>
              <a:rPr lang="en-US" dirty="0" smtClean="0"/>
              <a:t>Cleveland Museum of Art</a:t>
            </a:r>
          </a:p>
          <a:p>
            <a:r>
              <a:rPr lang="en-US" dirty="0" smtClean="0"/>
              <a:t>Frick Research Collection</a:t>
            </a:r>
          </a:p>
          <a:p>
            <a:r>
              <a:rPr lang="en-US" dirty="0" smtClean="0"/>
              <a:t>Getty Research Institute</a:t>
            </a:r>
          </a:p>
          <a:p>
            <a:r>
              <a:rPr lang="en-US" dirty="0" err="1" smtClean="0"/>
              <a:t>Hagley</a:t>
            </a:r>
            <a:r>
              <a:rPr lang="en-US" dirty="0" smtClean="0"/>
              <a:t> Museum and Library</a:t>
            </a:r>
          </a:p>
          <a:p>
            <a:r>
              <a:rPr lang="en-US" dirty="0" smtClean="0"/>
              <a:t>Huntington Library</a:t>
            </a:r>
          </a:p>
          <a:p>
            <a:r>
              <a:rPr lang="en-US" dirty="0" err="1" smtClean="0"/>
              <a:t>Kimbell</a:t>
            </a:r>
            <a:r>
              <a:rPr lang="en-US" dirty="0" smtClean="0"/>
              <a:t> Art Museum</a:t>
            </a:r>
          </a:p>
          <a:p>
            <a:r>
              <a:rPr lang="en-US" dirty="0" smtClean="0"/>
              <a:t>Metropolitan Museum of Art</a:t>
            </a:r>
            <a:endParaRPr lang="en-US" dirty="0"/>
          </a:p>
        </p:txBody>
      </p:sp>
      <p:sp>
        <p:nvSpPr>
          <p:cNvPr id="3" name="Content Placeholder 2"/>
          <p:cNvSpPr>
            <a:spLocks noGrp="1"/>
          </p:cNvSpPr>
          <p:nvPr>
            <p:ph sz="half" idx="2"/>
          </p:nvPr>
        </p:nvSpPr>
        <p:spPr>
          <a:xfrm>
            <a:off x="4714875" y="2000250"/>
            <a:ext cx="3971926" cy="4143375"/>
          </a:xfrm>
        </p:spPr>
        <p:txBody>
          <a:bodyPr>
            <a:normAutofit fontScale="77500" lnSpcReduction="20000"/>
          </a:bodyPr>
          <a:lstStyle/>
          <a:p>
            <a:r>
              <a:rPr lang="en-US" dirty="0" smtClean="0"/>
              <a:t>Morgan Library and Museum</a:t>
            </a:r>
          </a:p>
          <a:p>
            <a:r>
              <a:rPr lang="en-US" dirty="0" smtClean="0"/>
              <a:t>Museum of Fine Arts, Boston</a:t>
            </a:r>
          </a:p>
          <a:p>
            <a:r>
              <a:rPr lang="en-US" dirty="0" smtClean="0"/>
              <a:t>Museum of Fine Arts, Houston</a:t>
            </a:r>
          </a:p>
          <a:p>
            <a:r>
              <a:rPr lang="en-US" dirty="0" smtClean="0"/>
              <a:t>Museum of Modern Art</a:t>
            </a:r>
          </a:p>
          <a:p>
            <a:r>
              <a:rPr lang="en-US" dirty="0" smtClean="0"/>
              <a:t>National Gallery of Art</a:t>
            </a:r>
          </a:p>
          <a:p>
            <a:r>
              <a:rPr lang="en-US" dirty="0" smtClean="0"/>
              <a:t>Nelson Atkins Museum of Art</a:t>
            </a:r>
          </a:p>
          <a:p>
            <a:r>
              <a:rPr lang="en-US" dirty="0" smtClean="0"/>
              <a:t>Philadelphia Museum of Art</a:t>
            </a:r>
          </a:p>
          <a:p>
            <a:r>
              <a:rPr lang="en-US" dirty="0" smtClean="0"/>
              <a:t>Saint Louis Art Museum</a:t>
            </a:r>
          </a:p>
          <a:p>
            <a:r>
              <a:rPr lang="en-US" dirty="0" smtClean="0"/>
              <a:t>Smithsonian Institution </a:t>
            </a:r>
          </a:p>
          <a:p>
            <a:r>
              <a:rPr lang="en-US" dirty="0" smtClean="0"/>
              <a:t>Victoria and Albert Museum</a:t>
            </a:r>
          </a:p>
          <a:p>
            <a:r>
              <a:rPr lang="en-US" dirty="0" smtClean="0"/>
              <a:t>Winterthur Museum, Garden and Library</a:t>
            </a:r>
          </a:p>
          <a:p>
            <a:endParaRPr lang="en-US" dirty="0"/>
          </a:p>
        </p:txBody>
      </p:sp>
      <p:sp>
        <p:nvSpPr>
          <p:cNvPr id="4" name="Title 3"/>
          <p:cNvSpPr>
            <a:spLocks noGrp="1"/>
          </p:cNvSpPr>
          <p:nvPr>
            <p:ph type="title"/>
          </p:nvPr>
        </p:nvSpPr>
        <p:spPr>
          <a:xfrm>
            <a:off x="0" y="381000"/>
            <a:ext cx="9144000" cy="914400"/>
          </a:xfrm>
        </p:spPr>
        <p:txBody>
          <a:bodyPr>
            <a:normAutofit/>
          </a:bodyPr>
          <a:lstStyle/>
          <a:p>
            <a:pPr algn="ctr"/>
            <a:r>
              <a:rPr lang="en-US" sz="4000" dirty="0" smtClean="0"/>
              <a:t>Group conversation: who was invited?</a:t>
            </a:r>
            <a:endParaRPr lang="en-US" sz="4000" dirty="0"/>
          </a:p>
        </p:txBody>
      </p:sp>
      <p:sp>
        <p:nvSpPr>
          <p:cNvPr id="5" name="Footer Placeholder 4"/>
          <p:cNvSpPr>
            <a:spLocks noGrp="1"/>
          </p:cNvSpPr>
          <p:nvPr>
            <p:ph type="ftr" sz="quarter" idx="4294967295"/>
          </p:nvPr>
        </p:nvSpPr>
        <p:spPr>
          <a:xfrm>
            <a:off x="4038600" y="6400800"/>
            <a:ext cx="2466093" cy="294325"/>
          </a:xfrm>
          <a:prstGeom prst="rect">
            <a:avLst/>
          </a:prstGeom>
        </p:spPr>
        <p:txBody>
          <a:bodyPr/>
          <a:lstStyle/>
          <a:p>
            <a:r>
              <a:rPr lang="en-US" smtClean="0"/>
              <a:t>OCLC Research </a:t>
            </a:r>
            <a:endParaRPr lang="en-US" dirty="0"/>
          </a:p>
        </p:txBody>
      </p:sp>
      <p:sp>
        <p:nvSpPr>
          <p:cNvPr id="6" name="Slide Number Placeholder 5"/>
          <p:cNvSpPr>
            <a:spLocks noGrp="1"/>
          </p:cNvSpPr>
          <p:nvPr>
            <p:ph type="sldNum" sz="quarter" idx="4294967295"/>
          </p:nvPr>
        </p:nvSpPr>
        <p:spPr>
          <a:xfrm>
            <a:off x="8115381" y="6400800"/>
            <a:ext cx="571418" cy="294325"/>
          </a:xfrm>
          <a:prstGeom prst="rect">
            <a:avLst/>
          </a:prstGeom>
        </p:spPr>
        <p:txBody>
          <a:bodyPr/>
          <a:lstStyle/>
          <a:p>
            <a:fld id="{818857F2-102E-5148-ADF3-C396FE20EBDD}" type="slidenum">
              <a:rPr lang="en-US" smtClean="0"/>
              <a:pPr/>
              <a:t>19</a:t>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18857F2-102E-5148-ADF3-C396FE20EBDD}" type="slidenum">
              <a:rPr lang="en-US" smtClean="0"/>
              <a:pPr/>
              <a:t>2</a:t>
            </a:fld>
            <a:endParaRPr lang="en-US" dirty="0"/>
          </a:p>
        </p:txBody>
      </p:sp>
      <p:pic>
        <p:nvPicPr>
          <p:cNvPr id="5" name="Picture 4"/>
          <p:cNvPicPr>
            <a:picLocks noChangeAspect="1"/>
          </p:cNvPicPr>
          <p:nvPr/>
        </p:nvPicPr>
        <p:blipFill>
          <a:blip r:embed="rId3" cstate="screen"/>
          <a:stretch>
            <a:fillRect/>
          </a:stretch>
        </p:blipFill>
        <p:spPr>
          <a:xfrm>
            <a:off x="0" y="990600"/>
            <a:ext cx="9144000" cy="5109328"/>
          </a:xfrm>
          <a:prstGeom prst="rect">
            <a:avLst/>
          </a:prstGeom>
        </p:spPr>
      </p:pic>
    </p:spTree>
    <p:extLst>
      <p:ext uri="{BB962C8B-B14F-4D97-AF65-F5344CB8AC3E}">
        <p14:creationId xmlns:p14="http://schemas.microsoft.com/office/powerpoint/2010/main" xmlns="" val="17916708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22 symbols have 6,529,978 records in WC</a:t>
            </a:r>
          </a:p>
          <a:p>
            <a:r>
              <a:rPr lang="en-US" dirty="0" smtClean="0"/>
              <a:t>While group’s WC records grew by 5.8% between 2011 and 2012, overlap with </a:t>
            </a:r>
            <a:r>
              <a:rPr lang="en-US" dirty="0" err="1" smtClean="0"/>
              <a:t>Hathi</a:t>
            </a:r>
            <a:r>
              <a:rPr lang="en-US" dirty="0" smtClean="0"/>
              <a:t> grew by 15%</a:t>
            </a:r>
          </a:p>
          <a:p>
            <a:r>
              <a:rPr lang="en-US" dirty="0" smtClean="0"/>
              <a:t>An average of 58% of a library’s </a:t>
            </a:r>
            <a:r>
              <a:rPr lang="en-US" dirty="0" err="1" smtClean="0"/>
              <a:t>Hathi</a:t>
            </a:r>
            <a:r>
              <a:rPr lang="en-US" dirty="0" smtClean="0"/>
              <a:t> overlap is owned by &gt;99 symbols</a:t>
            </a:r>
          </a:p>
          <a:p>
            <a:r>
              <a:rPr lang="en-US" dirty="0" smtClean="0"/>
              <a:t>An average of 33% is held by 25-99 symbols</a:t>
            </a:r>
          </a:p>
          <a:p>
            <a:r>
              <a:rPr lang="en-US" dirty="0" smtClean="0"/>
              <a:t>An average of 2% is held by &lt;10 symbols</a:t>
            </a:r>
          </a:p>
          <a:p>
            <a:r>
              <a:rPr lang="en-US" dirty="0" smtClean="0"/>
              <a:t>An average of 97% of overlap is books</a:t>
            </a:r>
          </a:p>
          <a:p>
            <a:endParaRPr lang="en-US" dirty="0"/>
          </a:p>
        </p:txBody>
      </p:sp>
      <p:sp>
        <p:nvSpPr>
          <p:cNvPr id="3" name="Footer Placeholder 2"/>
          <p:cNvSpPr>
            <a:spLocks noGrp="1"/>
          </p:cNvSpPr>
          <p:nvPr>
            <p:ph type="ftr" sz="quarter" idx="11"/>
          </p:nvPr>
        </p:nvSpPr>
        <p:spPr/>
        <p:txBody>
          <a:bodyPr/>
          <a:lstStyle/>
          <a:p>
            <a:r>
              <a:rPr lang="en-US" smtClean="0"/>
              <a:t>OCLC Research </a:t>
            </a:r>
            <a:endParaRPr lang="en-US" dirty="0"/>
          </a:p>
        </p:txBody>
      </p:sp>
      <p:sp>
        <p:nvSpPr>
          <p:cNvPr id="4" name="Slide Number Placeholder 3"/>
          <p:cNvSpPr>
            <a:spLocks noGrp="1"/>
          </p:cNvSpPr>
          <p:nvPr>
            <p:ph type="sldNum" sz="quarter" idx="12"/>
          </p:nvPr>
        </p:nvSpPr>
        <p:spPr/>
        <p:txBody>
          <a:bodyPr/>
          <a:lstStyle/>
          <a:p>
            <a:fld id="{818857F2-102E-5148-ADF3-C396FE20EBDD}" type="slidenum">
              <a:rPr lang="en-US" smtClean="0"/>
              <a:pPr/>
              <a:t>20</a:t>
            </a:fld>
            <a:endParaRPr lang="en-US" dirty="0"/>
          </a:p>
        </p:txBody>
      </p:sp>
      <p:sp>
        <p:nvSpPr>
          <p:cNvPr id="5" name="Title 4"/>
          <p:cNvSpPr>
            <a:spLocks noGrp="1"/>
          </p:cNvSpPr>
          <p:nvPr>
            <p:ph type="title"/>
          </p:nvPr>
        </p:nvSpPr>
        <p:spPr/>
        <p:txBody>
          <a:bodyPr/>
          <a:lstStyle/>
          <a:p>
            <a:r>
              <a:rPr lang="en-US" dirty="0" smtClean="0"/>
              <a:t>Some fun facts on the overlap</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Gap filling?</a:t>
            </a:r>
          </a:p>
          <a:p>
            <a:r>
              <a:rPr lang="en-US" dirty="0" smtClean="0"/>
              <a:t>Preserving the rare?</a:t>
            </a:r>
          </a:p>
          <a:p>
            <a:r>
              <a:rPr lang="en-US" sz="2800" dirty="0" err="1" smtClean="0"/>
              <a:t>Deaccessioning</a:t>
            </a:r>
            <a:r>
              <a:rPr lang="en-US" sz="2800" dirty="0" smtClean="0"/>
              <a:t> the widely held?</a:t>
            </a:r>
          </a:p>
          <a:p>
            <a:r>
              <a:rPr lang="en-US" sz="2800" dirty="0" smtClean="0"/>
              <a:t>Determining rights status of orphan works?</a:t>
            </a:r>
          </a:p>
          <a:p>
            <a:r>
              <a:rPr lang="en-US" dirty="0" smtClean="0"/>
              <a:t>Advisory group to prioritize and shape activity?</a:t>
            </a:r>
          </a:p>
          <a:p>
            <a:r>
              <a:rPr lang="en-US" sz="2800" dirty="0" smtClean="0"/>
              <a:t>What other customized reports might be useful?</a:t>
            </a:r>
          </a:p>
        </p:txBody>
      </p:sp>
      <p:sp>
        <p:nvSpPr>
          <p:cNvPr id="2" name="Title 1"/>
          <p:cNvSpPr>
            <a:spLocks noGrp="1"/>
          </p:cNvSpPr>
          <p:nvPr>
            <p:ph type="title"/>
          </p:nvPr>
        </p:nvSpPr>
        <p:spPr>
          <a:xfrm>
            <a:off x="228600" y="381000"/>
            <a:ext cx="8915400" cy="914400"/>
          </a:xfrm>
        </p:spPr>
        <p:txBody>
          <a:bodyPr>
            <a:normAutofit/>
          </a:bodyPr>
          <a:lstStyle/>
          <a:p>
            <a:r>
              <a:rPr lang="en-US" sz="4000" dirty="0" smtClean="0"/>
              <a:t>The data suggests…what activities?</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21</a:t>
            </a:fld>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Louis Adrean, Cleveland Museum</a:t>
            </a:r>
          </a:p>
          <a:p>
            <a:r>
              <a:rPr lang="en-US" dirty="0" smtClean="0"/>
              <a:t>Stephen Bury, Frick</a:t>
            </a:r>
          </a:p>
          <a:p>
            <a:r>
              <a:rPr lang="en-US" dirty="0" smtClean="0"/>
              <a:t>Marianne </a:t>
            </a:r>
            <a:r>
              <a:rPr lang="en-US" dirty="0" err="1" smtClean="0"/>
              <a:t>Cavenaugh</a:t>
            </a:r>
            <a:r>
              <a:rPr lang="en-US" dirty="0" smtClean="0"/>
              <a:t>, SLAM</a:t>
            </a:r>
          </a:p>
          <a:p>
            <a:r>
              <a:rPr lang="en-US" dirty="0" smtClean="0"/>
              <a:t>Anne </a:t>
            </a:r>
            <a:r>
              <a:rPr lang="en-US" dirty="0" err="1" smtClean="0"/>
              <a:t>Everhaugen</a:t>
            </a:r>
            <a:r>
              <a:rPr lang="en-US" dirty="0" smtClean="0"/>
              <a:t>, SI</a:t>
            </a:r>
          </a:p>
          <a:p>
            <a:r>
              <a:rPr lang="en-US" dirty="0" smtClean="0"/>
              <a:t>Roger Lawson, NGA</a:t>
            </a:r>
          </a:p>
          <a:p>
            <a:r>
              <a:rPr lang="en-US" dirty="0" smtClean="0"/>
              <a:t>Kathleen Salomon, Getty</a:t>
            </a:r>
          </a:p>
          <a:p>
            <a:r>
              <a:rPr lang="en-US" dirty="0" smtClean="0"/>
              <a:t>Deborah Smedstad, MFAB</a:t>
            </a:r>
          </a:p>
          <a:p>
            <a:endParaRPr lang="en-US" dirty="0"/>
          </a:p>
        </p:txBody>
      </p:sp>
      <p:sp>
        <p:nvSpPr>
          <p:cNvPr id="3" name="Content Placeholder 2"/>
          <p:cNvSpPr>
            <a:spLocks noGrp="1"/>
          </p:cNvSpPr>
          <p:nvPr>
            <p:ph sz="half" idx="2"/>
          </p:nvPr>
        </p:nvSpPr>
        <p:spPr/>
        <p:txBody>
          <a:bodyPr/>
          <a:lstStyle/>
          <a:p>
            <a:r>
              <a:rPr lang="en-US" dirty="0" smtClean="0"/>
              <a:t>What is uniquely held?</a:t>
            </a:r>
          </a:p>
          <a:p>
            <a:r>
              <a:rPr lang="en-US" dirty="0" smtClean="0"/>
              <a:t>What has been digitized?</a:t>
            </a:r>
          </a:p>
          <a:p>
            <a:r>
              <a:rPr lang="en-US" dirty="0" smtClean="0"/>
              <a:t>What classes of material offer collaborative management opportunities?</a:t>
            </a:r>
          </a:p>
          <a:p>
            <a:r>
              <a:rPr lang="en-US" dirty="0" smtClean="0"/>
              <a:t>What can we learn from ILL data?  What are we borrowing and lending?</a:t>
            </a:r>
            <a:endParaRPr lang="en-US" dirty="0"/>
          </a:p>
        </p:txBody>
      </p:sp>
      <p:sp>
        <p:nvSpPr>
          <p:cNvPr id="4" name="Title 3"/>
          <p:cNvSpPr>
            <a:spLocks noGrp="1"/>
          </p:cNvSpPr>
          <p:nvPr>
            <p:ph type="title"/>
          </p:nvPr>
        </p:nvSpPr>
        <p:spPr>
          <a:xfrm>
            <a:off x="0" y="381000"/>
            <a:ext cx="8686800" cy="914400"/>
          </a:xfrm>
        </p:spPr>
        <p:txBody>
          <a:bodyPr/>
          <a:lstStyle/>
          <a:p>
            <a:r>
              <a:rPr lang="en-US" dirty="0" smtClean="0"/>
              <a:t>Art Museum Library Advisory Group</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915400" cy="4221163"/>
          </a:xfrm>
        </p:spPr>
        <p:txBody>
          <a:bodyPr>
            <a:noAutofit/>
          </a:bodyPr>
          <a:lstStyle/>
          <a:p>
            <a:r>
              <a:rPr lang="en-US" dirty="0" smtClean="0"/>
              <a:t>Five ways to get a list of uniquely held titles</a:t>
            </a:r>
          </a:p>
          <a:p>
            <a:pPr lvl="1"/>
            <a:r>
              <a:rPr lang="en-US" sz="2800" dirty="0" smtClean="0"/>
              <a:t>Be a subscriber to </a:t>
            </a:r>
            <a:r>
              <a:rPr lang="en-US" sz="2800" dirty="0" err="1" smtClean="0"/>
              <a:t>WorldCat</a:t>
            </a:r>
            <a:r>
              <a:rPr lang="en-US" sz="2800" dirty="0" smtClean="0"/>
              <a:t> Collection analysis</a:t>
            </a:r>
          </a:p>
          <a:p>
            <a:pPr lvl="1"/>
            <a:r>
              <a:rPr lang="en-US" sz="2800" dirty="0" smtClean="0"/>
              <a:t>Use </a:t>
            </a:r>
            <a:r>
              <a:rPr lang="en-US" sz="2800" dirty="0" err="1" smtClean="0"/>
              <a:t>WorldCat</a:t>
            </a:r>
            <a:r>
              <a:rPr lang="en-US" sz="2800" dirty="0" smtClean="0"/>
              <a:t> collections dashboard (eventually)</a:t>
            </a:r>
          </a:p>
          <a:p>
            <a:pPr lvl="1"/>
            <a:r>
              <a:rPr lang="en-US" sz="2800" dirty="0" smtClean="0"/>
              <a:t>Subscribe to </a:t>
            </a:r>
            <a:r>
              <a:rPr lang="en-US" sz="2800" dirty="0" err="1" smtClean="0"/>
              <a:t>WorldShare</a:t>
            </a:r>
            <a:r>
              <a:rPr lang="en-US" sz="2800" dirty="0" smtClean="0"/>
              <a:t> Collection Evaluation tool (soon)</a:t>
            </a:r>
          </a:p>
          <a:p>
            <a:pPr lvl="1"/>
            <a:r>
              <a:rPr lang="en-US" sz="2800" dirty="0" smtClean="0"/>
              <a:t>Transition to any part of the </a:t>
            </a:r>
            <a:r>
              <a:rPr lang="en-US" sz="2800" dirty="0" err="1" smtClean="0"/>
              <a:t>WorldShare</a:t>
            </a:r>
            <a:r>
              <a:rPr lang="en-US" sz="2800" dirty="0" smtClean="0"/>
              <a:t> platform</a:t>
            </a:r>
          </a:p>
          <a:p>
            <a:pPr lvl="1"/>
            <a:r>
              <a:rPr lang="en-US" sz="2800" dirty="0" smtClean="0"/>
              <a:t>The Hard Way</a:t>
            </a:r>
          </a:p>
        </p:txBody>
      </p:sp>
      <p:sp>
        <p:nvSpPr>
          <p:cNvPr id="2" name="Title 1"/>
          <p:cNvSpPr>
            <a:spLocks noGrp="1"/>
          </p:cNvSpPr>
          <p:nvPr>
            <p:ph type="title"/>
          </p:nvPr>
        </p:nvSpPr>
        <p:spPr>
          <a:xfrm>
            <a:off x="228600" y="381000"/>
            <a:ext cx="8915400" cy="914400"/>
          </a:xfrm>
        </p:spPr>
        <p:txBody>
          <a:bodyPr>
            <a:normAutofit/>
          </a:bodyPr>
          <a:lstStyle/>
          <a:p>
            <a:r>
              <a:rPr lang="en-US" sz="4000" dirty="0" smtClean="0"/>
              <a:t>The Big Question: list of unique titles?</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23</a:t>
            </a:fld>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err="1" smtClean="0"/>
              <a:t>WorldCat</a:t>
            </a:r>
            <a:r>
              <a:rPr lang="en-US" dirty="0" smtClean="0"/>
              <a:t> collections dashboard</a:t>
            </a:r>
            <a:r>
              <a:rPr lang="en-US" sz="4000" dirty="0" smtClean="0"/>
              <a:t/>
            </a:r>
            <a:br>
              <a:rPr lang="en-US" sz="4000" dirty="0" smtClean="0"/>
            </a:br>
            <a:r>
              <a:rPr lang="en-US" sz="3600" dirty="0" smtClean="0"/>
              <a:t>http://www.stats.oclc.org/cusp/nav</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24</a:t>
            </a:fld>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228601" y="1632299"/>
            <a:ext cx="8458198" cy="4757737"/>
          </a:xfrm>
          <a:prstGeom prst="rect">
            <a:avLst/>
          </a:prstGeom>
          <a:noFill/>
          <a:ln w="9525">
            <a:noFill/>
            <a:miter lim="800000"/>
            <a:headEnd/>
            <a:tailEnd/>
          </a:ln>
        </p:spPr>
      </p:pic>
      <p:sp>
        <p:nvSpPr>
          <p:cNvPr id="7" name="Left Arrow 6"/>
          <p:cNvSpPr/>
          <p:nvPr/>
        </p:nvSpPr>
        <p:spPr>
          <a:xfrm rot="2746724">
            <a:off x="3228904" y="3207333"/>
            <a:ext cx="978408" cy="49631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rot="2999380">
            <a:off x="2138653" y="4039407"/>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rot="2901582">
            <a:off x="990600" y="5257800"/>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err="1" smtClean="0"/>
              <a:t>WorldCat</a:t>
            </a:r>
            <a:r>
              <a:rPr lang="en-US" dirty="0" smtClean="0"/>
              <a:t> collections dashboard</a:t>
            </a:r>
            <a:r>
              <a:rPr lang="en-US" sz="4000" dirty="0" smtClean="0"/>
              <a:t/>
            </a:r>
            <a:br>
              <a:rPr lang="en-US" sz="4000" dirty="0" smtClean="0"/>
            </a:br>
            <a:r>
              <a:rPr lang="en-US" sz="3600" dirty="0" smtClean="0"/>
              <a:t>http://www.stats.oclc.org/cusp/nav</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25</a:t>
            </a:fld>
            <a:endParaRPr lang="en-US" dirty="0"/>
          </a:p>
        </p:txBody>
      </p:sp>
      <p:pic>
        <p:nvPicPr>
          <p:cNvPr id="2052" name="Picture 4"/>
          <p:cNvPicPr>
            <a:picLocks noGrp="1" noChangeAspect="1" noChangeArrowheads="1"/>
          </p:cNvPicPr>
          <p:nvPr>
            <p:ph idx="1"/>
          </p:nvPr>
        </p:nvPicPr>
        <p:blipFill>
          <a:blip r:embed="rId3"/>
          <a:srcRect t="15026" r="57108" b="24182"/>
          <a:stretch>
            <a:fillRect/>
          </a:stretch>
        </p:blipFill>
        <p:spPr bwMode="auto">
          <a:xfrm>
            <a:off x="1600200" y="1868617"/>
            <a:ext cx="5684838" cy="4532183"/>
          </a:xfrm>
          <a:prstGeom prst="rect">
            <a:avLst/>
          </a:prstGeom>
          <a:noFill/>
          <a:ln w="9525">
            <a:noFill/>
            <a:miter lim="800000"/>
            <a:headEnd/>
            <a:tailEnd/>
          </a:ln>
        </p:spPr>
      </p:pic>
      <p:sp>
        <p:nvSpPr>
          <p:cNvPr id="7" name="Left Arrow 6"/>
          <p:cNvSpPr/>
          <p:nvPr/>
        </p:nvSpPr>
        <p:spPr>
          <a:xfrm rot="1588384">
            <a:off x="5553274" y="3573774"/>
            <a:ext cx="978408" cy="59345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err="1" smtClean="0"/>
              <a:t>WorldCat</a:t>
            </a:r>
            <a:r>
              <a:rPr lang="en-US" dirty="0" smtClean="0"/>
              <a:t> collections dashboard</a:t>
            </a:r>
            <a:r>
              <a:rPr lang="en-US" sz="4000" dirty="0" smtClean="0"/>
              <a:t/>
            </a:r>
            <a:br>
              <a:rPr lang="en-US" sz="4000" dirty="0" smtClean="0"/>
            </a:br>
            <a:r>
              <a:rPr lang="en-US" sz="3600" dirty="0" smtClean="0"/>
              <a:t>http://www.stats.oclc.org/cusp/nav</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26</a:t>
            </a:fld>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819855" y="1905000"/>
            <a:ext cx="7504290" cy="4221163"/>
          </a:xfrm>
          <a:prstGeom prst="rect">
            <a:avLst/>
          </a:prstGeom>
          <a:noFill/>
          <a:ln w="9525">
            <a:noFill/>
            <a:miter lim="800000"/>
            <a:headEnd/>
            <a:tailEnd/>
          </a:ln>
        </p:spPr>
      </p:pic>
      <p:sp>
        <p:nvSpPr>
          <p:cNvPr id="7" name="Left Arrow 6"/>
          <p:cNvSpPr/>
          <p:nvPr/>
        </p:nvSpPr>
        <p:spPr>
          <a:xfrm>
            <a:off x="2450592" y="2819400"/>
            <a:ext cx="978408" cy="381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6504693" y="4419600"/>
            <a:ext cx="978408"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err="1" smtClean="0"/>
              <a:t>WorldCat</a:t>
            </a:r>
            <a:r>
              <a:rPr lang="en-US" dirty="0" smtClean="0"/>
              <a:t> collections dashboard</a:t>
            </a:r>
            <a:r>
              <a:rPr lang="en-US" sz="4000" dirty="0" smtClean="0"/>
              <a:t/>
            </a:r>
            <a:br>
              <a:rPr lang="en-US" sz="4000" dirty="0" smtClean="0"/>
            </a:br>
            <a:r>
              <a:rPr lang="en-US" sz="3600" dirty="0" smtClean="0"/>
              <a:t>http://www.stats.oclc.org/cusp/nav</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27</a:t>
            </a:fld>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819855" y="1905000"/>
            <a:ext cx="7504290" cy="4221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err="1" smtClean="0"/>
              <a:t>WorldCat</a:t>
            </a:r>
            <a:r>
              <a:rPr lang="en-US" dirty="0" smtClean="0"/>
              <a:t> collections dashboard</a:t>
            </a:r>
            <a:r>
              <a:rPr lang="en-US" sz="4000" dirty="0" smtClean="0"/>
              <a:t/>
            </a:r>
            <a:br>
              <a:rPr lang="en-US" sz="4000" dirty="0" smtClean="0"/>
            </a:br>
            <a:r>
              <a:rPr lang="en-US" sz="3600" dirty="0" smtClean="0"/>
              <a:t>http://www.stats.oclc.org/cusp/nav</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28</a:t>
            </a:fld>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819855" y="1905000"/>
            <a:ext cx="7504290" cy="4221163"/>
          </a:xfrm>
          <a:prstGeom prst="rect">
            <a:avLst/>
          </a:prstGeom>
          <a:noFill/>
          <a:ln w="9525">
            <a:noFill/>
            <a:miter lim="800000"/>
            <a:headEnd/>
            <a:tailEnd/>
          </a:ln>
        </p:spPr>
      </p:pic>
      <p:sp>
        <p:nvSpPr>
          <p:cNvPr id="7" name="Up Arrow 6"/>
          <p:cNvSpPr/>
          <p:nvPr/>
        </p:nvSpPr>
        <p:spPr>
          <a:xfrm>
            <a:off x="2923032" y="3124200"/>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729996" y="5105400"/>
            <a:ext cx="978408"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smtClean="0"/>
              <a:t>Getting a list of uniquely-held titles</a:t>
            </a:r>
            <a:r>
              <a:rPr lang="en-US" sz="4000" dirty="0" smtClean="0"/>
              <a:t/>
            </a:r>
            <a:br>
              <a:rPr lang="en-US" sz="4000" dirty="0" smtClean="0"/>
            </a:br>
            <a:r>
              <a:rPr lang="en-US" sz="3600" dirty="0" smtClean="0"/>
              <a:t>http://firstsearch.oclc.org/</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29</a:t>
            </a:fld>
            <a:endParaRPr lang="en-US" dirty="0"/>
          </a:p>
        </p:txBody>
      </p:sp>
      <p:pic>
        <p:nvPicPr>
          <p:cNvPr id="8195" name="Picture 3"/>
          <p:cNvPicPr>
            <a:picLocks noGrp="1" noChangeAspect="1" noChangeArrowheads="1"/>
          </p:cNvPicPr>
          <p:nvPr>
            <p:ph idx="1"/>
          </p:nvPr>
        </p:nvPicPr>
        <p:blipFill>
          <a:blip r:embed="rId3"/>
          <a:srcRect t="14442" r="57108" b="18766"/>
          <a:stretch>
            <a:fillRect/>
          </a:stretch>
        </p:blipFill>
        <p:spPr bwMode="auto">
          <a:xfrm>
            <a:off x="1828800" y="1870261"/>
            <a:ext cx="5172252" cy="4530539"/>
          </a:xfrm>
          <a:prstGeom prst="rect">
            <a:avLst/>
          </a:prstGeom>
          <a:noFill/>
          <a:ln w="9525">
            <a:noFill/>
            <a:miter lim="800000"/>
            <a:headEnd/>
            <a:tailEnd/>
          </a:ln>
        </p:spPr>
      </p:pic>
      <p:sp>
        <p:nvSpPr>
          <p:cNvPr id="7" name="Oval 6"/>
          <p:cNvSpPr/>
          <p:nvPr/>
        </p:nvSpPr>
        <p:spPr>
          <a:xfrm>
            <a:off x="2209800" y="3733800"/>
            <a:ext cx="1828800" cy="914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p:cNvPicPr>
            <a:picLocks noChangeAspect="1" noChangeArrowheads="1"/>
          </p:cNvPicPr>
          <p:nvPr/>
        </p:nvPicPr>
        <p:blipFill>
          <a:blip r:embed="rId3" cstate="screen"/>
          <a:srcRect/>
          <a:stretch>
            <a:fillRect/>
          </a:stretch>
        </p:blipFill>
        <p:spPr bwMode="auto">
          <a:xfrm>
            <a:off x="1447800" y="0"/>
            <a:ext cx="6877787" cy="5943600"/>
          </a:xfrm>
          <a:prstGeom prst="rect">
            <a:avLst/>
          </a:prstGeom>
          <a:noFill/>
          <a:ln w="9525">
            <a:noFill/>
            <a:miter lim="800000"/>
            <a:headEnd/>
            <a:tailEnd/>
          </a:ln>
        </p:spPr>
      </p:pic>
      <p:sp>
        <p:nvSpPr>
          <p:cNvPr id="5" name="TextBox 4"/>
          <p:cNvSpPr txBox="1"/>
          <p:nvPr/>
        </p:nvSpPr>
        <p:spPr>
          <a:xfrm>
            <a:off x="2667000" y="5943600"/>
            <a:ext cx="4419600" cy="369332"/>
          </a:xfrm>
          <a:prstGeom prst="rect">
            <a:avLst/>
          </a:prstGeom>
          <a:noFill/>
        </p:spPr>
        <p:txBody>
          <a:bodyPr wrap="square" rtlCol="0">
            <a:spAutoFit/>
          </a:bodyPr>
          <a:lstStyle/>
          <a:p>
            <a:r>
              <a:rPr lang="en-US" dirty="0" smtClean="0"/>
              <a:t>http://www.downes.ca/presentation/304</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smtClean="0"/>
              <a:t>Getting a list of uniquely-held titles</a:t>
            </a:r>
            <a:r>
              <a:rPr lang="en-US" sz="4000" dirty="0" smtClean="0"/>
              <a:t/>
            </a:r>
            <a:br>
              <a:rPr lang="en-US" sz="4000" dirty="0" smtClean="0"/>
            </a:br>
            <a:r>
              <a:rPr lang="en-US" sz="3600" dirty="0" smtClean="0"/>
              <a:t>http://firstsearch.oclc.org/</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30</a:t>
            </a:fld>
            <a:endParaRPr lang="en-US" dirty="0"/>
          </a:p>
        </p:txBody>
      </p:sp>
      <p:pic>
        <p:nvPicPr>
          <p:cNvPr id="9219" name="Picture 3"/>
          <p:cNvPicPr>
            <a:picLocks noGrp="1" noChangeAspect="1" noChangeArrowheads="1"/>
          </p:cNvPicPr>
          <p:nvPr>
            <p:ph idx="1"/>
          </p:nvPr>
        </p:nvPicPr>
        <p:blipFill>
          <a:blip r:embed="rId3"/>
          <a:srcRect t="14442" r="20553" b="6130"/>
          <a:stretch>
            <a:fillRect/>
          </a:stretch>
        </p:blipFill>
        <p:spPr bwMode="auto">
          <a:xfrm>
            <a:off x="533400" y="1752600"/>
            <a:ext cx="7866944" cy="4424108"/>
          </a:xfrm>
          <a:prstGeom prst="rect">
            <a:avLst/>
          </a:prstGeom>
          <a:noFill/>
          <a:ln w="9525">
            <a:noFill/>
            <a:miter lim="800000"/>
            <a:headEnd/>
            <a:tailEnd/>
          </a:ln>
        </p:spPr>
      </p:pic>
      <p:sp>
        <p:nvSpPr>
          <p:cNvPr id="7" name="Right Arrow 6"/>
          <p:cNvSpPr/>
          <p:nvPr/>
        </p:nvSpPr>
        <p:spPr>
          <a:xfrm>
            <a:off x="3060192" y="257708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524000" y="33528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62000" y="2577084"/>
            <a:ext cx="914400" cy="4846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smtClean="0"/>
              <a:t>Getting a list of uniquely-held titles</a:t>
            </a:r>
            <a:r>
              <a:rPr lang="en-US" sz="4000" dirty="0" smtClean="0"/>
              <a:t/>
            </a:r>
            <a:br>
              <a:rPr lang="en-US" sz="4000" dirty="0" smtClean="0"/>
            </a:br>
            <a:r>
              <a:rPr lang="en-US" sz="3600" dirty="0" smtClean="0"/>
              <a:t>http://firstsearch.oclc.org/</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31</a:t>
            </a:fld>
            <a:endParaRPr lang="en-US" dirty="0"/>
          </a:p>
        </p:txBody>
      </p:sp>
      <p:pic>
        <p:nvPicPr>
          <p:cNvPr id="10243" name="Picture 3"/>
          <p:cNvPicPr>
            <a:picLocks noGrp="1" noChangeAspect="1" noChangeArrowheads="1"/>
          </p:cNvPicPr>
          <p:nvPr>
            <p:ph idx="1"/>
          </p:nvPr>
        </p:nvPicPr>
        <p:blipFill>
          <a:blip r:embed="rId3"/>
          <a:srcRect t="7221" r="57108" b="22377"/>
          <a:stretch>
            <a:fillRect/>
          </a:stretch>
        </p:blipFill>
        <p:spPr bwMode="auto">
          <a:xfrm>
            <a:off x="1914348" y="1836429"/>
            <a:ext cx="4943652" cy="4564371"/>
          </a:xfrm>
          <a:prstGeom prst="rect">
            <a:avLst/>
          </a:prstGeom>
          <a:noFill/>
          <a:ln w="9525">
            <a:noFill/>
            <a:miter lim="800000"/>
            <a:headEnd/>
            <a:tailEnd/>
          </a:ln>
        </p:spPr>
      </p:pic>
      <p:sp>
        <p:nvSpPr>
          <p:cNvPr id="7" name="Oval 6"/>
          <p:cNvSpPr/>
          <p:nvPr/>
        </p:nvSpPr>
        <p:spPr>
          <a:xfrm>
            <a:off x="1524000" y="4953000"/>
            <a:ext cx="3048000" cy="914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smtClean="0"/>
              <a:t>Getting a list of uniquely-held titles</a:t>
            </a:r>
            <a:r>
              <a:rPr lang="en-US" sz="4000" dirty="0" smtClean="0"/>
              <a:t/>
            </a:r>
            <a:br>
              <a:rPr lang="en-US" sz="4000" dirty="0" smtClean="0"/>
            </a:br>
            <a:r>
              <a:rPr lang="en-US" sz="3600" dirty="0" smtClean="0"/>
              <a:t>http://firstsearch.oclc.org/</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32</a:t>
            </a:fld>
            <a:endParaRPr lang="en-US" dirty="0"/>
          </a:p>
        </p:txBody>
      </p:sp>
      <p:pic>
        <p:nvPicPr>
          <p:cNvPr id="11266" name="Picture 2"/>
          <p:cNvPicPr>
            <a:picLocks noGrp="1" noChangeAspect="1" noChangeArrowheads="1"/>
          </p:cNvPicPr>
          <p:nvPr>
            <p:ph idx="1"/>
          </p:nvPr>
        </p:nvPicPr>
        <p:blipFill>
          <a:blip r:embed="rId3"/>
          <a:srcRect t="13108" r="54915"/>
          <a:stretch>
            <a:fillRect/>
          </a:stretch>
        </p:blipFill>
        <p:spPr bwMode="auto">
          <a:xfrm>
            <a:off x="2428003" y="1676400"/>
            <a:ext cx="4076690" cy="4419600"/>
          </a:xfrm>
          <a:prstGeom prst="rect">
            <a:avLst/>
          </a:prstGeom>
          <a:noFill/>
          <a:ln w="9525">
            <a:noFill/>
            <a:miter lim="800000"/>
            <a:headEnd/>
            <a:tailEnd/>
          </a:ln>
        </p:spPr>
      </p:pic>
      <p:sp>
        <p:nvSpPr>
          <p:cNvPr id="7" name="Oval 6"/>
          <p:cNvSpPr/>
          <p:nvPr/>
        </p:nvSpPr>
        <p:spPr>
          <a:xfrm>
            <a:off x="2428003" y="4267200"/>
            <a:ext cx="9144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smtClean="0"/>
              <a:t>Getting a list of uniquely-held titles</a:t>
            </a:r>
            <a:r>
              <a:rPr lang="en-US" sz="4000" dirty="0" smtClean="0"/>
              <a:t/>
            </a:r>
            <a:br>
              <a:rPr lang="en-US" sz="4000" dirty="0" smtClean="0"/>
            </a:br>
            <a:r>
              <a:rPr lang="en-US" sz="3600" dirty="0" smtClean="0"/>
              <a:t>http://firstsearch.oclc.org/</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33</a:t>
            </a:fld>
            <a:endParaRPr lang="en-US" dirty="0"/>
          </a:p>
        </p:txBody>
      </p:sp>
      <p:pic>
        <p:nvPicPr>
          <p:cNvPr id="12290" name="Picture 2"/>
          <p:cNvPicPr>
            <a:picLocks noGrp="1" noChangeAspect="1" noChangeArrowheads="1"/>
          </p:cNvPicPr>
          <p:nvPr>
            <p:ph idx="1"/>
          </p:nvPr>
        </p:nvPicPr>
        <p:blipFill>
          <a:blip r:embed="rId3"/>
          <a:srcRect t="12636" r="24245"/>
          <a:stretch>
            <a:fillRect/>
          </a:stretch>
        </p:blipFill>
        <p:spPr bwMode="auto">
          <a:xfrm>
            <a:off x="1239036" y="1665468"/>
            <a:ext cx="6876345" cy="4460695"/>
          </a:xfrm>
          <a:prstGeom prst="rect">
            <a:avLst/>
          </a:prstGeom>
          <a:noFill/>
          <a:ln w="9525">
            <a:noFill/>
            <a:miter lim="800000"/>
            <a:headEnd/>
            <a:tailEnd/>
          </a:ln>
        </p:spPr>
      </p:pic>
      <p:sp>
        <p:nvSpPr>
          <p:cNvPr id="7" name="Right Arrow 6"/>
          <p:cNvSpPr/>
          <p:nvPr/>
        </p:nvSpPr>
        <p:spPr>
          <a:xfrm>
            <a:off x="2362200" y="32004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smtClean="0"/>
              <a:t>Getting a list of uniquely-held titles</a:t>
            </a:r>
            <a:r>
              <a:rPr lang="en-US" sz="4000" dirty="0" smtClean="0"/>
              <a:t/>
            </a:r>
            <a:br>
              <a:rPr lang="en-US" sz="4000" dirty="0" smtClean="0"/>
            </a:br>
            <a:r>
              <a:rPr lang="en-US" sz="3600" dirty="0" smtClean="0"/>
              <a:t>http://firstsearch.oclc.org/</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34</a:t>
            </a:fld>
            <a:endParaRPr lang="en-US" dirty="0"/>
          </a:p>
        </p:txBody>
      </p:sp>
      <p:pic>
        <p:nvPicPr>
          <p:cNvPr id="13314" name="Picture 2"/>
          <p:cNvPicPr>
            <a:picLocks noGrp="1" noChangeAspect="1" noChangeArrowheads="1"/>
          </p:cNvPicPr>
          <p:nvPr>
            <p:ph idx="1"/>
          </p:nvPr>
        </p:nvPicPr>
        <p:blipFill>
          <a:blip r:embed="rId3"/>
          <a:srcRect t="14442" r="57108"/>
          <a:stretch>
            <a:fillRect/>
          </a:stretch>
        </p:blipFill>
        <p:spPr bwMode="auto">
          <a:xfrm>
            <a:off x="276559" y="1981200"/>
            <a:ext cx="3123951" cy="3505200"/>
          </a:xfrm>
          <a:prstGeom prst="rect">
            <a:avLst/>
          </a:prstGeom>
          <a:noFill/>
          <a:ln w="9525">
            <a:noFill/>
            <a:miter lim="800000"/>
            <a:headEnd/>
            <a:tailEnd/>
          </a:ln>
        </p:spPr>
      </p:pic>
      <p:pic>
        <p:nvPicPr>
          <p:cNvPr id="13315" name="Picture 3"/>
          <p:cNvPicPr>
            <a:picLocks noChangeAspect="1" noChangeArrowheads="1"/>
          </p:cNvPicPr>
          <p:nvPr/>
        </p:nvPicPr>
        <p:blipFill>
          <a:blip r:embed="rId4"/>
          <a:srcRect t="14222" r="53500" b="31556"/>
          <a:stretch>
            <a:fillRect/>
          </a:stretch>
        </p:blipFill>
        <p:spPr bwMode="auto">
          <a:xfrm>
            <a:off x="3800007" y="2281085"/>
            <a:ext cx="4886792" cy="320531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t="3556" r="22500" b="4444"/>
          <a:stretch>
            <a:fillRect/>
          </a:stretch>
        </p:blipFill>
        <p:spPr bwMode="auto">
          <a:xfrm>
            <a:off x="-2667000" y="-685800"/>
            <a:ext cx="11811000" cy="7886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smtClean="0"/>
              <a:t>Getting a list of uniquely-held titles</a:t>
            </a:r>
            <a:r>
              <a:rPr lang="en-US" sz="4000" dirty="0" smtClean="0"/>
              <a:t/>
            </a:r>
            <a:br>
              <a:rPr lang="en-US" sz="4000" dirty="0" smtClean="0"/>
            </a:br>
            <a:r>
              <a:rPr lang="en-US" sz="3600" dirty="0" smtClean="0"/>
              <a:t>http://firstsearch.oclc.org/</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36</a:t>
            </a:fld>
            <a:endParaRPr lang="en-US" dirty="0"/>
          </a:p>
        </p:txBody>
      </p:sp>
      <p:pic>
        <p:nvPicPr>
          <p:cNvPr id="12290" name="Picture 2"/>
          <p:cNvPicPr>
            <a:picLocks noGrp="1" noChangeAspect="1" noChangeArrowheads="1"/>
          </p:cNvPicPr>
          <p:nvPr>
            <p:ph idx="1"/>
          </p:nvPr>
        </p:nvPicPr>
        <p:blipFill>
          <a:blip r:embed="rId3"/>
          <a:srcRect t="12636" r="24245"/>
          <a:stretch>
            <a:fillRect/>
          </a:stretch>
        </p:blipFill>
        <p:spPr bwMode="auto">
          <a:xfrm>
            <a:off x="1239036" y="1676400"/>
            <a:ext cx="6876345" cy="4460695"/>
          </a:xfrm>
          <a:prstGeom prst="rect">
            <a:avLst/>
          </a:prstGeom>
          <a:noFill/>
          <a:ln w="9525">
            <a:noFill/>
            <a:miter lim="800000"/>
            <a:headEnd/>
            <a:tailEnd/>
          </a:ln>
        </p:spPr>
      </p:pic>
      <p:sp>
        <p:nvSpPr>
          <p:cNvPr id="7" name="Right Arrow 6"/>
          <p:cNvSpPr/>
          <p:nvPr/>
        </p:nvSpPr>
        <p:spPr>
          <a:xfrm>
            <a:off x="2101596" y="31242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524000" y="2514600"/>
            <a:ext cx="9144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fontScale="90000"/>
          </a:bodyPr>
          <a:lstStyle/>
          <a:p>
            <a:pPr algn="ctr"/>
            <a:r>
              <a:rPr lang="en-US" dirty="0" smtClean="0"/>
              <a:t>Getting a list of uniquely-held titles</a:t>
            </a:r>
            <a:r>
              <a:rPr lang="en-US" sz="4000" dirty="0" smtClean="0"/>
              <a:t/>
            </a:r>
            <a:br>
              <a:rPr lang="en-US" sz="4000" dirty="0" smtClean="0"/>
            </a:br>
            <a:r>
              <a:rPr lang="en-US" sz="3600" dirty="0" smtClean="0"/>
              <a:t>http://firstsearch.oclc.org/</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37</a:t>
            </a:fld>
            <a:endParaRPr lang="en-US" dirty="0"/>
          </a:p>
        </p:txBody>
      </p:sp>
      <p:pic>
        <p:nvPicPr>
          <p:cNvPr id="15362" name="Picture 2"/>
          <p:cNvPicPr>
            <a:picLocks noGrp="1" noChangeAspect="1" noChangeArrowheads="1"/>
          </p:cNvPicPr>
          <p:nvPr>
            <p:ph idx="1"/>
          </p:nvPr>
        </p:nvPicPr>
        <p:blipFill>
          <a:blip r:embed="rId3"/>
          <a:srcRect t="14297" r="59280"/>
          <a:stretch>
            <a:fillRect/>
          </a:stretch>
        </p:blipFill>
        <p:spPr bwMode="auto">
          <a:xfrm>
            <a:off x="228600" y="2252328"/>
            <a:ext cx="2800350" cy="3315296"/>
          </a:xfrm>
          <a:prstGeom prst="rect">
            <a:avLst/>
          </a:prstGeom>
          <a:noFill/>
          <a:ln w="9525">
            <a:noFill/>
            <a:miter lim="800000"/>
            <a:headEnd/>
            <a:tailEnd/>
          </a:ln>
        </p:spPr>
      </p:pic>
      <p:pic>
        <p:nvPicPr>
          <p:cNvPr id="15363" name="Picture 3"/>
          <p:cNvPicPr>
            <a:picLocks noChangeAspect="1" noChangeArrowheads="1"/>
          </p:cNvPicPr>
          <p:nvPr/>
        </p:nvPicPr>
        <p:blipFill>
          <a:blip r:embed="rId4"/>
          <a:srcRect t="15111" r="35500" b="4889"/>
          <a:stretch>
            <a:fillRect/>
          </a:stretch>
        </p:blipFill>
        <p:spPr bwMode="auto">
          <a:xfrm>
            <a:off x="3505200" y="1633577"/>
            <a:ext cx="5638800" cy="3934047"/>
          </a:xfrm>
          <a:prstGeom prst="rect">
            <a:avLst/>
          </a:prstGeom>
          <a:noFill/>
          <a:ln w="9525">
            <a:noFill/>
            <a:miter lim="800000"/>
            <a:headEnd/>
            <a:tailEnd/>
          </a:ln>
        </p:spPr>
      </p:pic>
      <p:sp>
        <p:nvSpPr>
          <p:cNvPr id="7" name="Oval 6"/>
          <p:cNvSpPr/>
          <p:nvPr/>
        </p:nvSpPr>
        <p:spPr>
          <a:xfrm>
            <a:off x="0" y="3352800"/>
            <a:ext cx="1600200" cy="609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915400" cy="4221163"/>
          </a:xfrm>
        </p:spPr>
        <p:txBody>
          <a:bodyPr>
            <a:noAutofit/>
          </a:bodyPr>
          <a:lstStyle/>
          <a:p>
            <a:r>
              <a:rPr lang="en-US" dirty="0" smtClean="0"/>
              <a:t>Five ways to get a list of uniquely held titles</a:t>
            </a:r>
          </a:p>
          <a:p>
            <a:pPr lvl="1"/>
            <a:r>
              <a:rPr lang="en-US" sz="2800" dirty="0" smtClean="0"/>
              <a:t>Be a subscriber to </a:t>
            </a:r>
            <a:r>
              <a:rPr lang="en-US" sz="2800" dirty="0" err="1" smtClean="0"/>
              <a:t>WorldCat</a:t>
            </a:r>
            <a:r>
              <a:rPr lang="en-US" sz="2800" dirty="0" smtClean="0"/>
              <a:t> Collection analysis</a:t>
            </a:r>
          </a:p>
          <a:p>
            <a:pPr lvl="1"/>
            <a:r>
              <a:rPr lang="en-US" sz="2800" dirty="0" smtClean="0"/>
              <a:t>Use </a:t>
            </a:r>
            <a:r>
              <a:rPr lang="en-US" sz="2800" dirty="0" err="1" smtClean="0"/>
              <a:t>WorldCat</a:t>
            </a:r>
            <a:r>
              <a:rPr lang="en-US" sz="2800" dirty="0" smtClean="0"/>
              <a:t> collections dashboard (eventually)</a:t>
            </a:r>
          </a:p>
          <a:p>
            <a:pPr lvl="1"/>
            <a:r>
              <a:rPr lang="en-US" sz="2800" dirty="0" smtClean="0"/>
              <a:t>Subscribe to </a:t>
            </a:r>
            <a:r>
              <a:rPr lang="en-US" sz="2800" dirty="0" err="1" smtClean="0"/>
              <a:t>WorldShare</a:t>
            </a:r>
            <a:r>
              <a:rPr lang="en-US" sz="2800" dirty="0" smtClean="0"/>
              <a:t> Collection Evaluation tool (soon)</a:t>
            </a:r>
          </a:p>
          <a:p>
            <a:pPr lvl="1"/>
            <a:r>
              <a:rPr lang="en-US" sz="2800" dirty="0" smtClean="0"/>
              <a:t>Transition to any part of the </a:t>
            </a:r>
            <a:r>
              <a:rPr lang="en-US" sz="2800" dirty="0" err="1" smtClean="0"/>
              <a:t>WorldShare</a:t>
            </a:r>
            <a:r>
              <a:rPr lang="en-US" sz="2800" dirty="0" smtClean="0"/>
              <a:t> platform</a:t>
            </a:r>
          </a:p>
          <a:p>
            <a:pPr lvl="1"/>
            <a:r>
              <a:rPr lang="en-US" sz="2800" dirty="0" smtClean="0"/>
              <a:t>The Hard Way</a:t>
            </a:r>
          </a:p>
        </p:txBody>
      </p:sp>
      <p:sp>
        <p:nvSpPr>
          <p:cNvPr id="2" name="Title 1"/>
          <p:cNvSpPr>
            <a:spLocks noGrp="1"/>
          </p:cNvSpPr>
          <p:nvPr>
            <p:ph type="title"/>
          </p:nvPr>
        </p:nvSpPr>
        <p:spPr>
          <a:xfrm>
            <a:off x="228600" y="381000"/>
            <a:ext cx="8915400" cy="914400"/>
          </a:xfrm>
        </p:spPr>
        <p:txBody>
          <a:bodyPr>
            <a:normAutofit/>
          </a:bodyPr>
          <a:lstStyle/>
          <a:p>
            <a:r>
              <a:rPr lang="en-US" sz="4000" dirty="0" smtClean="0"/>
              <a:t>The Big Question: list of unique titles?</a:t>
            </a:r>
            <a:endParaRPr lang="en-US" sz="4000" dirty="0"/>
          </a:p>
        </p:txBody>
      </p:sp>
      <p:sp>
        <p:nvSpPr>
          <p:cNvPr id="5" name="Footer Placeholder 4"/>
          <p:cNvSpPr>
            <a:spLocks noGrp="1"/>
          </p:cNvSpPr>
          <p:nvPr>
            <p:ph type="ftr" sz="quarter" idx="11"/>
          </p:nvPr>
        </p:nvSpPr>
        <p:spPr/>
        <p:txBody>
          <a:bodyPr/>
          <a:lstStyle/>
          <a:p>
            <a:r>
              <a:rPr lang="en-US" smtClean="0"/>
              <a:t>OCLC Research </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38</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iterate type="lt">
                                    <p:tmPct val="0"/>
                                  </p:iterate>
                                  <p:childTnLst>
                                    <p:animRot by="21600000">
                                      <p:cBhvr>
                                        <p:cTn id="6" dur="2000" fill="hold"/>
                                        <p:tgtEl>
                                          <p:spTgt spid="3">
                                            <p:txEl>
                                              <p:pRg st="4" end="4"/>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nodeType="clickEffect">
                                  <p:stCondLst>
                                    <p:cond delay="0"/>
                                  </p:stCondLst>
                                  <p:iterate type="lt">
                                    <p:tmPct val="4000"/>
                                  </p:iterate>
                                  <p:childTnLst>
                                    <p:set>
                                      <p:cBhvr override="childStyle">
                                        <p:cTn id="10" dur="500" fill="hold"/>
                                        <p:tgtEl>
                                          <p:spTgt spid="3">
                                            <p:txEl>
                                              <p:pRg st="4" end="4"/>
                                            </p:txEl>
                                          </p:spTgt>
                                        </p:tgtEl>
                                        <p:attrNameLst>
                                          <p:attrName>style.color</p:attrName>
                                        </p:attrNameLst>
                                      </p:cBhvr>
                                      <p:to>
                                        <p:clrVal>
                                          <a:srgbClr val="FF3300"/>
                                        </p:clrVal>
                                      </p:to>
                                    </p:set>
                                    <p:set>
                                      <p:cBhvr>
                                        <p:cTn id="11" dur="500" fill="hold"/>
                                        <p:tgtEl>
                                          <p:spTgt spid="3">
                                            <p:txEl>
                                              <p:pRg st="4" end="4"/>
                                            </p:txEl>
                                          </p:spTgt>
                                        </p:tgtEl>
                                        <p:attrNameLst>
                                          <p:attrName>fillcolor</p:attrName>
                                        </p:attrNameLst>
                                      </p:cBhvr>
                                      <p:to>
                                        <p:clrVal>
                                          <a:srgbClr val="FF3300"/>
                                        </p:clrVal>
                                      </p:to>
                                    </p:set>
                                    <p:set>
                                      <p:cBhvr>
                                        <p:cTn id="12"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Louis Adrean, Cleveland Museum</a:t>
            </a:r>
          </a:p>
          <a:p>
            <a:r>
              <a:rPr lang="en-US" dirty="0" smtClean="0"/>
              <a:t>Stephen Bury, Frick</a:t>
            </a:r>
          </a:p>
          <a:p>
            <a:r>
              <a:rPr lang="en-US" dirty="0" smtClean="0"/>
              <a:t>Marianne </a:t>
            </a:r>
            <a:r>
              <a:rPr lang="en-US" dirty="0" err="1" smtClean="0"/>
              <a:t>Cavenaugh</a:t>
            </a:r>
            <a:r>
              <a:rPr lang="en-US" dirty="0" smtClean="0"/>
              <a:t>, SLAM</a:t>
            </a:r>
          </a:p>
          <a:p>
            <a:r>
              <a:rPr lang="en-US" dirty="0" smtClean="0"/>
              <a:t>Anne </a:t>
            </a:r>
            <a:r>
              <a:rPr lang="en-US" dirty="0" err="1" smtClean="0"/>
              <a:t>Everhaugen</a:t>
            </a:r>
            <a:r>
              <a:rPr lang="en-US" dirty="0" smtClean="0"/>
              <a:t>, SI</a:t>
            </a:r>
          </a:p>
          <a:p>
            <a:r>
              <a:rPr lang="en-US" dirty="0" smtClean="0"/>
              <a:t>Roger Lawson, NGA</a:t>
            </a:r>
          </a:p>
          <a:p>
            <a:r>
              <a:rPr lang="en-US" dirty="0" smtClean="0"/>
              <a:t>Kathleen Salomon, Getty</a:t>
            </a:r>
          </a:p>
          <a:p>
            <a:r>
              <a:rPr lang="en-US" dirty="0" smtClean="0"/>
              <a:t>Deborah Smedstad, MFAB</a:t>
            </a:r>
          </a:p>
          <a:p>
            <a:endParaRPr lang="en-US" dirty="0"/>
          </a:p>
        </p:txBody>
      </p:sp>
      <p:sp>
        <p:nvSpPr>
          <p:cNvPr id="3" name="Content Placeholder 2"/>
          <p:cNvSpPr>
            <a:spLocks noGrp="1"/>
          </p:cNvSpPr>
          <p:nvPr>
            <p:ph sz="half" idx="2"/>
          </p:nvPr>
        </p:nvSpPr>
        <p:spPr/>
        <p:txBody>
          <a:bodyPr/>
          <a:lstStyle/>
          <a:p>
            <a:r>
              <a:rPr lang="en-US" dirty="0" smtClean="0"/>
              <a:t>What is uniquely held?</a:t>
            </a:r>
          </a:p>
          <a:p>
            <a:r>
              <a:rPr lang="en-US" dirty="0" smtClean="0"/>
              <a:t>What has been digitized?</a:t>
            </a:r>
          </a:p>
          <a:p>
            <a:r>
              <a:rPr lang="en-US" dirty="0" smtClean="0"/>
              <a:t>What classes of material offer collaborative management opportunities?</a:t>
            </a:r>
          </a:p>
          <a:p>
            <a:r>
              <a:rPr lang="en-US" dirty="0" smtClean="0"/>
              <a:t>What can we learn from ILL data?  What are we borrowing and lending?</a:t>
            </a:r>
            <a:endParaRPr lang="en-US" dirty="0"/>
          </a:p>
        </p:txBody>
      </p:sp>
      <p:sp>
        <p:nvSpPr>
          <p:cNvPr id="4" name="Title 3"/>
          <p:cNvSpPr>
            <a:spLocks noGrp="1"/>
          </p:cNvSpPr>
          <p:nvPr>
            <p:ph type="title"/>
          </p:nvPr>
        </p:nvSpPr>
        <p:spPr>
          <a:xfrm>
            <a:off x="0" y="381000"/>
            <a:ext cx="8686800" cy="914400"/>
          </a:xfrm>
        </p:spPr>
        <p:txBody>
          <a:bodyPr/>
          <a:lstStyle/>
          <a:p>
            <a:r>
              <a:rPr lang="en-US" dirty="0" smtClean="0"/>
              <a:t>Art Museum Library Advisory Group</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4975" y="147638"/>
            <a:ext cx="8328025" cy="995362"/>
          </a:xfrm>
        </p:spPr>
        <p:txBody>
          <a:bodyPr/>
          <a:lstStyle/>
          <a:p>
            <a:pPr eaLnBrk="1" hangingPunct="1"/>
            <a:r>
              <a:rPr lang="en-US" i="1" dirty="0" smtClean="0"/>
              <a:t>Taking Our Pulse(s)</a:t>
            </a:r>
          </a:p>
        </p:txBody>
      </p:sp>
      <p:pic>
        <p:nvPicPr>
          <p:cNvPr id="23555" name="Picture 2"/>
          <p:cNvPicPr>
            <a:picLocks noGrp="1" noChangeAspect="1" noChangeArrowheads="1"/>
          </p:cNvPicPr>
          <p:nvPr>
            <p:ph idx="1"/>
          </p:nvPr>
        </p:nvPicPr>
        <p:blipFill>
          <a:blip r:embed="rId3" cstate="screen"/>
          <a:srcRect/>
          <a:stretch>
            <a:fillRect/>
          </a:stretch>
        </p:blipFill>
        <p:spPr>
          <a:xfrm>
            <a:off x="4267200" y="1136269"/>
            <a:ext cx="3482662" cy="4495800"/>
          </a:xfrm>
        </p:spPr>
      </p:pic>
      <p:pic>
        <p:nvPicPr>
          <p:cNvPr id="6" name="Picture 2"/>
          <p:cNvPicPr>
            <a:picLocks noChangeAspect="1" noChangeArrowheads="1"/>
          </p:cNvPicPr>
          <p:nvPr/>
        </p:nvPicPr>
        <p:blipFill>
          <a:blip r:embed="rId4" cstate="screen"/>
          <a:srcRect/>
          <a:stretch>
            <a:fillRect/>
          </a:stretch>
        </p:blipFill>
        <p:spPr bwMode="auto">
          <a:xfrm>
            <a:off x="16934" y="1154977"/>
            <a:ext cx="3890596" cy="3429000"/>
          </a:xfrm>
          <a:prstGeom prst="rect">
            <a:avLst/>
          </a:prstGeom>
          <a:noFill/>
          <a:ln w="9525">
            <a:noFill/>
            <a:miter lim="800000"/>
            <a:headEnd/>
            <a:tailEnd/>
          </a:ln>
        </p:spPr>
      </p:pic>
      <p:pic>
        <p:nvPicPr>
          <p:cNvPr id="2" name="Picture 1"/>
          <p:cNvPicPr>
            <a:picLocks noChangeAspect="1"/>
          </p:cNvPicPr>
          <p:nvPr/>
        </p:nvPicPr>
        <p:blipFill>
          <a:blip r:embed="rId5" cstate="screen"/>
          <a:stretch>
            <a:fillRect/>
          </a:stretch>
        </p:blipFill>
        <p:spPr>
          <a:xfrm>
            <a:off x="5715000" y="2667000"/>
            <a:ext cx="3733800" cy="4748927"/>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r>
              <a:rPr lang="en-US" dirty="0" smtClean="0"/>
              <a:t>Questions?</a:t>
            </a:r>
          </a:p>
          <a:p>
            <a:r>
              <a:rPr lang="en-US" dirty="0" smtClean="0"/>
              <a:t>Comments?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1295400" y="1752600"/>
            <a:ext cx="7162800" cy="4691064"/>
          </a:xfrm>
        </p:spPr>
        <p:txBody>
          <a:bodyPr>
            <a:normAutofit fontScale="85000" lnSpcReduction="20000"/>
          </a:bodyPr>
          <a:lstStyle/>
          <a:p>
            <a:r>
              <a:rPr lang="en-US" kern="1200" dirty="0" smtClean="0">
                <a:latin typeface="Trebuchet MS" pitchFamily="34" charset="0"/>
              </a:rPr>
              <a:t>“</a:t>
            </a:r>
            <a:r>
              <a:rPr lang="en-US" kern="1200" dirty="0">
                <a:latin typeface="Trebuchet MS" pitchFamily="34" charset="0"/>
              </a:rPr>
              <a:t>M</a:t>
            </a:r>
            <a:r>
              <a:rPr lang="en-US" kern="1200" dirty="0" smtClean="0">
                <a:latin typeface="Trebuchet MS" pitchFamily="34" charset="0"/>
              </a:rPr>
              <a:t>ost challenging issues”</a:t>
            </a:r>
          </a:p>
          <a:p>
            <a:pPr lvl="1"/>
            <a:r>
              <a:rPr lang="en-US" kern="1200" dirty="0" smtClean="0">
                <a:latin typeface="Trebuchet MS" pitchFamily="34" charset="0"/>
              </a:rPr>
              <a:t>Space</a:t>
            </a:r>
          </a:p>
          <a:p>
            <a:pPr lvl="1"/>
            <a:r>
              <a:rPr lang="en-US" kern="1200" dirty="0" smtClean="0">
                <a:latin typeface="Trebuchet MS" pitchFamily="34" charset="0"/>
              </a:rPr>
              <a:t>Born Digital</a:t>
            </a:r>
          </a:p>
          <a:p>
            <a:pPr lvl="1"/>
            <a:r>
              <a:rPr lang="en-US" kern="1200" dirty="0" smtClean="0">
                <a:latin typeface="Trebuchet MS" pitchFamily="34" charset="0"/>
              </a:rPr>
              <a:t>Digitization</a:t>
            </a:r>
          </a:p>
          <a:p>
            <a:pPr marL="469900" lvl="1" indent="0">
              <a:buNone/>
            </a:pPr>
            <a:endParaRPr lang="en-US" sz="800" dirty="0" smtClean="0"/>
          </a:p>
          <a:p>
            <a:r>
              <a:rPr lang="en-US" kern="1200" dirty="0" smtClean="0">
                <a:latin typeface="Trebuchet MS" pitchFamily="34" charset="0"/>
              </a:rPr>
              <a:t>Tough economy renders “business as usual” impossible</a:t>
            </a:r>
          </a:p>
          <a:p>
            <a:pPr marL="12700" indent="0">
              <a:buNone/>
            </a:pPr>
            <a:endParaRPr lang="en-US" sz="800" kern="1200" dirty="0" smtClean="0">
              <a:latin typeface="Trebuchet MS" pitchFamily="34" charset="0"/>
            </a:endParaRPr>
          </a:p>
          <a:p>
            <a:r>
              <a:rPr lang="en-US" kern="1200" dirty="0" smtClean="0">
                <a:latin typeface="Trebuchet MS" pitchFamily="34" charset="0"/>
              </a:rPr>
              <a:t>User demand for digitized collections is insatiable</a:t>
            </a:r>
          </a:p>
          <a:p>
            <a:pPr marL="12700" indent="0">
              <a:buNone/>
            </a:pPr>
            <a:endParaRPr lang="en-US" sz="800" kern="1200" dirty="0" smtClean="0">
              <a:latin typeface="Trebuchet MS" pitchFamily="34" charset="0"/>
            </a:endParaRPr>
          </a:p>
          <a:p>
            <a:r>
              <a:rPr lang="en-US" kern="1200" dirty="0" smtClean="0">
                <a:latin typeface="Trebuchet MS" pitchFamily="34" charset="0"/>
              </a:rPr>
              <a:t>Management of born-digital materials is in its infancy</a:t>
            </a:r>
          </a:p>
        </p:txBody>
      </p:sp>
    </p:spTree>
    <p:extLst>
      <p:ext uri="{BB962C8B-B14F-4D97-AF65-F5344CB8AC3E}">
        <p14:creationId xmlns="" xmlns:p14="http://schemas.microsoft.com/office/powerpoint/2010/main" val="10189346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NorthAmerican\Blog\MR-publications-upd-b.png"/>
          <p:cNvPicPr/>
          <p:nvPr/>
        </p:nvPicPr>
        <p:blipFill>
          <a:blip r:embed="rId3" cstate="screen"/>
          <a:srcRect/>
          <a:stretch>
            <a:fillRect/>
          </a:stretch>
        </p:blipFill>
        <p:spPr bwMode="auto">
          <a:xfrm>
            <a:off x="304800" y="228600"/>
            <a:ext cx="8458200" cy="5943600"/>
          </a:xfrm>
          <a:prstGeom prst="rect">
            <a:avLst/>
          </a:prstGeom>
          <a:noFill/>
          <a:ln w="9525">
            <a:noFill/>
            <a:miter lim="800000"/>
            <a:headEnd/>
            <a:tailEnd/>
          </a:ln>
        </p:spPr>
      </p:pic>
      <p:sp>
        <p:nvSpPr>
          <p:cNvPr id="5" name="TextBox 4"/>
          <p:cNvSpPr txBox="1"/>
          <p:nvPr/>
        </p:nvSpPr>
        <p:spPr>
          <a:xfrm>
            <a:off x="6945847" y="6400800"/>
            <a:ext cx="2045753" cy="307777"/>
          </a:xfrm>
          <a:prstGeom prst="rect">
            <a:avLst/>
          </a:prstGeom>
          <a:noFill/>
        </p:spPr>
        <p:txBody>
          <a:bodyPr wrap="none" rtlCol="0">
            <a:spAutoFit/>
          </a:bodyPr>
          <a:lstStyle/>
          <a:p>
            <a:r>
              <a:rPr lang="en-US" sz="1400" b="1" dirty="0" smtClean="0">
                <a:solidFill>
                  <a:schemeClr val="accent1">
                    <a:lumMod val="50000"/>
                  </a:schemeClr>
                </a:solidFill>
              </a:rPr>
              <a:t>OCLC Research, 2012</a:t>
            </a:r>
            <a:endParaRPr lang="en-US" sz="1400" b="1" dirty="0">
              <a:solidFill>
                <a:schemeClr val="accent1">
                  <a:lumMod val="50000"/>
                </a:schemeClr>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5400"/>
            <a:ext cx="8229600" cy="4221163"/>
          </a:xfrm>
          <a:prstGeom prst="rect">
            <a:avLst/>
          </a:prstGeom>
        </p:spPr>
        <p:txBody>
          <a:bodyPr>
            <a:noAutofit/>
          </a:bodyPr>
          <a:lstStyle/>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300" b="0" u="none" strike="noStrike" kern="1200" cap="none" spc="0" normalizeH="0" baseline="0" noProof="0" dirty="0" smtClean="0">
                <a:ln>
                  <a:noFill/>
                </a:ln>
                <a:solidFill>
                  <a:schemeClr val="tx1"/>
                </a:solidFill>
                <a:effectLst/>
                <a:uLnTx/>
                <a:uFillTx/>
                <a:latin typeface="Arial"/>
                <a:ea typeface="+mn-ea"/>
                <a:cs typeface="Arial"/>
              </a:rPr>
              <a:t>An</a:t>
            </a:r>
            <a:r>
              <a:rPr kumimoji="0" lang="en-US" sz="2300" b="0" u="none" strike="noStrike" kern="1200" cap="none" spc="0" normalizeH="0" noProof="0" dirty="0" smtClean="0">
                <a:ln>
                  <a:noFill/>
                </a:ln>
                <a:solidFill>
                  <a:schemeClr val="tx1"/>
                </a:solidFill>
                <a:effectLst/>
                <a:uLnTx/>
                <a:uFillTx/>
                <a:latin typeface="Arial"/>
                <a:ea typeface="+mn-ea"/>
                <a:cs typeface="Arial"/>
              </a:rPr>
              <a:t> </a:t>
            </a:r>
            <a:r>
              <a:rPr kumimoji="0" lang="en-US" sz="2300" b="1" i="1" u="none" strike="noStrike" kern="1200" cap="none" spc="0" normalizeH="0" noProof="0" dirty="0" smtClean="0">
                <a:ln>
                  <a:noFill/>
                </a:ln>
                <a:solidFill>
                  <a:schemeClr val="accent6"/>
                </a:solidFill>
                <a:effectLst/>
                <a:uLnTx/>
                <a:uFillTx/>
                <a:latin typeface="Arial"/>
                <a:ea typeface="+mn-ea"/>
                <a:cs typeface="Arial"/>
              </a:rPr>
              <a:t>empirically derived framework </a:t>
            </a:r>
            <a:r>
              <a:rPr kumimoji="0" lang="en-US" sz="2300" b="0" u="none" strike="noStrike" kern="1200" cap="none" spc="0" normalizeH="0" noProof="0" dirty="0" smtClean="0">
                <a:ln>
                  <a:noFill/>
                </a:ln>
                <a:solidFill>
                  <a:schemeClr val="tx1"/>
                </a:solidFill>
                <a:effectLst/>
                <a:uLnTx/>
                <a:uFillTx/>
                <a:latin typeface="Arial"/>
                <a:ea typeface="+mn-ea"/>
                <a:cs typeface="Arial"/>
              </a:rPr>
              <a:t>(</a:t>
            </a:r>
            <a:r>
              <a:rPr lang="en-US" sz="2300" noProof="0" dirty="0" smtClean="0">
                <a:latin typeface="Arial"/>
                <a:cs typeface="Arial"/>
              </a:rPr>
              <a:t>Richard Florida, et al.) </a:t>
            </a:r>
            <a:r>
              <a:rPr kumimoji="0" lang="en-US" sz="2300" b="0" u="none" strike="noStrike" kern="1200" cap="none" spc="0" normalizeH="0" noProof="0" dirty="0" smtClean="0">
                <a:ln>
                  <a:noFill/>
                </a:ln>
                <a:solidFill>
                  <a:schemeClr val="tx1"/>
                </a:solidFill>
                <a:effectLst/>
                <a:uLnTx/>
                <a:uFillTx/>
                <a:latin typeface="Arial"/>
                <a:ea typeface="+mn-ea"/>
                <a:cs typeface="Arial"/>
              </a:rPr>
              <a:t>based on regional economic activity; mega-regions are a </a:t>
            </a:r>
            <a:r>
              <a:rPr kumimoji="0" lang="en-US" sz="2300" b="1" i="1" u="none" strike="noStrike" kern="1200" cap="none" spc="0" normalizeH="0" noProof="0" dirty="0" smtClean="0">
                <a:ln>
                  <a:noFill/>
                </a:ln>
                <a:solidFill>
                  <a:schemeClr val="accent6"/>
                </a:solidFill>
                <a:effectLst/>
                <a:uLnTx/>
                <a:uFillTx/>
                <a:latin typeface="Arial"/>
                <a:ea typeface="+mn-ea"/>
                <a:cs typeface="Arial"/>
              </a:rPr>
              <a:t>‘natural unit’ for analysis</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2300" dirty="0" smtClean="0">
                <a:latin typeface="Arial"/>
                <a:cs typeface="Arial"/>
              </a:rPr>
              <a:t>Helps situate print management within broader networks of economic exchange; builds on </a:t>
            </a:r>
            <a:r>
              <a:rPr lang="en-US" sz="2300" b="1" i="1" dirty="0" smtClean="0">
                <a:solidFill>
                  <a:schemeClr val="accent6"/>
                </a:solidFill>
                <a:latin typeface="Arial"/>
                <a:cs typeface="Arial"/>
              </a:rPr>
              <a:t>existing organizational infrastructure and institutional interests </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2300" dirty="0" smtClean="0">
                <a:latin typeface="Arial"/>
                <a:cs typeface="Arial"/>
              </a:rPr>
              <a:t>Shared print management efforts being undertaken at variable (and overlapping) scale; we have no </a:t>
            </a:r>
            <a:r>
              <a:rPr lang="en-US" sz="2300" b="1" i="1" dirty="0" smtClean="0">
                <a:solidFill>
                  <a:schemeClr val="accent6"/>
                </a:solidFill>
                <a:latin typeface="Arial"/>
                <a:cs typeface="Arial"/>
              </a:rPr>
              <a:t>objective benchmarks </a:t>
            </a:r>
            <a:r>
              <a:rPr lang="en-US" sz="2300" dirty="0" smtClean="0">
                <a:latin typeface="Arial"/>
                <a:cs typeface="Arial"/>
              </a:rPr>
              <a:t>for establishing appropriate scale of action</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2300" dirty="0" smtClean="0">
                <a:latin typeface="Arial"/>
                <a:cs typeface="Arial"/>
              </a:rPr>
              <a:t>For monographic literature especially, we believe </a:t>
            </a:r>
            <a:r>
              <a:rPr lang="en-US" sz="2300" b="1" i="1" dirty="0" smtClean="0">
                <a:solidFill>
                  <a:schemeClr val="accent6"/>
                </a:solidFill>
                <a:latin typeface="Arial"/>
                <a:cs typeface="Arial"/>
              </a:rPr>
              <a:t>a model based on economic ‘flows’</a:t>
            </a:r>
            <a:r>
              <a:rPr lang="en-US" sz="2300" b="1" i="1" dirty="0" smtClean="0">
                <a:latin typeface="Arial"/>
                <a:cs typeface="Arial"/>
              </a:rPr>
              <a:t> </a:t>
            </a:r>
            <a:r>
              <a:rPr lang="en-US" sz="2300" dirty="0" smtClean="0">
                <a:latin typeface="Arial"/>
                <a:cs typeface="Arial"/>
              </a:rPr>
              <a:t>is an appropriate choice</a:t>
            </a: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300" b="0" u="none" strike="noStrike" kern="1200" cap="none" spc="0" normalizeH="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endParaRPr kumimoji="0" lang="en-US" sz="2300" b="0" u="none" strike="noStrike" kern="1200" cap="none" spc="0" normalizeH="0" baseline="0" noProof="0" dirty="0">
              <a:ln>
                <a:noFill/>
              </a:ln>
              <a:solidFill>
                <a:schemeClr val="tx1"/>
              </a:solidFill>
              <a:effectLst/>
              <a:uLnTx/>
              <a:uFillTx/>
              <a:latin typeface="Arial"/>
              <a:ea typeface="+mn-ea"/>
              <a:cs typeface="Arial"/>
            </a:endParaRPr>
          </a:p>
        </p:txBody>
      </p:sp>
      <p:sp>
        <p:nvSpPr>
          <p:cNvPr id="2" name="Title 1"/>
          <p:cNvSpPr>
            <a:spLocks noGrp="1"/>
          </p:cNvSpPr>
          <p:nvPr>
            <p:ph type="title"/>
          </p:nvPr>
        </p:nvSpPr>
        <p:spPr/>
        <p:txBody>
          <a:bodyPr/>
          <a:lstStyle/>
          <a:p>
            <a:r>
              <a:rPr lang="en-US" sz="2400" dirty="0" smtClean="0"/>
              <a:t>Mega-regions and print management</a:t>
            </a:r>
            <a:endParaRPr lang="en-US"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Opportunities with library data</a:t>
            </a:r>
          </a:p>
          <a:p>
            <a:r>
              <a:rPr lang="en-US" dirty="0" smtClean="0"/>
              <a:t>Education and outreach for librarians</a:t>
            </a:r>
            <a:endParaRPr lang="en-US" dirty="0"/>
          </a:p>
        </p:txBody>
      </p:sp>
      <p:sp>
        <p:nvSpPr>
          <p:cNvPr id="3" name="Title 2"/>
          <p:cNvSpPr>
            <a:spLocks noGrp="1"/>
          </p:cNvSpPr>
          <p:nvPr>
            <p:ph type="title"/>
          </p:nvPr>
        </p:nvSpPr>
        <p:spPr/>
        <p:txBody>
          <a:bodyPr/>
          <a:lstStyle/>
          <a:p>
            <a:r>
              <a:rPr lang="en-US" dirty="0" smtClean="0"/>
              <a:t>OCLC Wikipedian in Residence</a:t>
            </a:r>
            <a:endParaRPr lang="en-US" dirty="0"/>
          </a:p>
        </p:txBody>
      </p:sp>
      <p:pic>
        <p:nvPicPr>
          <p:cNvPr id="3076" name="Picture 4"/>
          <p:cNvPicPr>
            <a:picLocks noChangeAspect="1" noChangeArrowheads="1"/>
          </p:cNvPicPr>
          <p:nvPr/>
        </p:nvPicPr>
        <p:blipFill>
          <a:blip r:embed="rId2" cstate="screen"/>
          <a:srcRect/>
          <a:stretch>
            <a:fillRect/>
          </a:stretch>
        </p:blipFill>
        <p:spPr bwMode="auto">
          <a:xfrm>
            <a:off x="3048000" y="1219200"/>
            <a:ext cx="1981200" cy="2680447"/>
          </a:xfrm>
          <a:prstGeom prst="rect">
            <a:avLst/>
          </a:prstGeom>
          <a:noFill/>
          <a:ln w="9525">
            <a:noFill/>
            <a:miter lim="800000"/>
            <a:headEnd/>
            <a:tailEnd/>
          </a:ln>
        </p:spPr>
      </p:pic>
      <p:sp>
        <p:nvSpPr>
          <p:cNvPr id="7" name="TextBox 6"/>
          <p:cNvSpPr txBox="1"/>
          <p:nvPr/>
        </p:nvSpPr>
        <p:spPr>
          <a:xfrm>
            <a:off x="3048001" y="3899647"/>
            <a:ext cx="1981200" cy="523220"/>
          </a:xfrm>
          <a:prstGeom prst="rect">
            <a:avLst/>
          </a:prstGeom>
          <a:noFill/>
        </p:spPr>
        <p:txBody>
          <a:bodyPr wrap="square" rtlCol="0">
            <a:spAutoFit/>
          </a:bodyPr>
          <a:lstStyle/>
          <a:p>
            <a:r>
              <a:rPr lang="en-US" sz="2800" b="1" dirty="0" smtClean="0"/>
              <a:t>Max Klein! </a:t>
            </a:r>
            <a:endParaRPr lang="en-US" sz="2800" b="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screen"/>
          <a:srcRect/>
          <a:stretch>
            <a:fillRect/>
          </a:stretch>
        </p:blipFill>
        <p:spPr bwMode="auto">
          <a:xfrm>
            <a:off x="819150" y="1018270"/>
            <a:ext cx="7486650" cy="4333875"/>
          </a:xfrm>
          <a:prstGeom prst="rect">
            <a:avLst/>
          </a:prstGeom>
          <a:noFill/>
          <a:ln w="9525">
            <a:solidFill>
              <a:schemeClr val="accent1"/>
            </a:solidFill>
            <a:miter lim="800000"/>
            <a:headEnd/>
            <a:tailEnd/>
          </a:ln>
        </p:spPr>
      </p:pic>
      <p:pic>
        <p:nvPicPr>
          <p:cNvPr id="5" name="Picture 7"/>
          <p:cNvPicPr>
            <a:picLocks noChangeAspect="1" noChangeArrowheads="1"/>
          </p:cNvPicPr>
          <p:nvPr/>
        </p:nvPicPr>
        <p:blipFill>
          <a:blip r:embed="rId3" cstate="screen"/>
          <a:srcRect/>
          <a:stretch>
            <a:fillRect/>
          </a:stretch>
        </p:blipFill>
        <p:spPr bwMode="auto">
          <a:xfrm>
            <a:off x="76200" y="3581400"/>
            <a:ext cx="9539235" cy="1219200"/>
          </a:xfrm>
          <a:prstGeom prst="rect">
            <a:avLst/>
          </a:prstGeom>
          <a:noFill/>
          <a:ln w="9525">
            <a:solidFill>
              <a:schemeClr val="accent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OCLC template">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New OCLC template</Template>
  <TotalTime>12231</TotalTime>
  <Words>1649</Words>
  <Application>Microsoft Office PowerPoint</Application>
  <PresentationFormat>On-screen Show (4:3)</PresentationFormat>
  <Paragraphs>259</Paragraphs>
  <Slides>40</Slides>
  <Notes>32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New OCLC template</vt:lpstr>
      <vt:lpstr>Update - OCLC Research Library Partnership or, “What have we done for you lately?”</vt:lpstr>
      <vt:lpstr>Slide 2</vt:lpstr>
      <vt:lpstr>Slide 3</vt:lpstr>
      <vt:lpstr>Taking Our Pulse(s)</vt:lpstr>
      <vt:lpstr>Key Findings</vt:lpstr>
      <vt:lpstr>Slide 6</vt:lpstr>
      <vt:lpstr>Mega-regions and print management</vt:lpstr>
      <vt:lpstr>OCLC Wikipedian in Residence</vt:lpstr>
      <vt:lpstr>Slide 9</vt:lpstr>
      <vt:lpstr>VIAFbot - Progress</vt:lpstr>
      <vt:lpstr>Grant Proposal to NHPRC</vt:lpstr>
      <vt:lpstr>Demystifying Born Digital</vt:lpstr>
      <vt:lpstr>Sharing special collections</vt:lpstr>
      <vt:lpstr>Ducks-in-a-Row Special Collections Facility checklist</vt:lpstr>
      <vt:lpstr>Tiered approach to processing  ILL requests for special collections</vt:lpstr>
      <vt:lpstr>Art Museum Library Advisory Group</vt:lpstr>
      <vt:lpstr>HathiTrust/WorldCat Collection Comparison reports </vt:lpstr>
      <vt:lpstr>HathiTrust/WorldCat Collection Comparison reports </vt:lpstr>
      <vt:lpstr>Group conversation: who was invited?</vt:lpstr>
      <vt:lpstr>Some fun facts on the overlap</vt:lpstr>
      <vt:lpstr>The data suggests…what activities?</vt:lpstr>
      <vt:lpstr>Art Museum Library Advisory Group</vt:lpstr>
      <vt:lpstr>The Big Question: list of unique titles?</vt:lpstr>
      <vt:lpstr>WorldCat collections dashboard http://www.stats.oclc.org/cusp/nav</vt:lpstr>
      <vt:lpstr>WorldCat collections dashboard http://www.stats.oclc.org/cusp/nav</vt:lpstr>
      <vt:lpstr>WorldCat collections dashboard http://www.stats.oclc.org/cusp/nav</vt:lpstr>
      <vt:lpstr>WorldCat collections dashboard http://www.stats.oclc.org/cusp/nav</vt:lpstr>
      <vt:lpstr>WorldCat collections dashboard http://www.stats.oclc.org/cusp/nav</vt:lpstr>
      <vt:lpstr>Getting a list of uniquely-held titles http://firstsearch.oclc.org/</vt:lpstr>
      <vt:lpstr>Getting a list of uniquely-held titles http://firstsearch.oclc.org/</vt:lpstr>
      <vt:lpstr>Getting a list of uniquely-held titles http://firstsearch.oclc.org/</vt:lpstr>
      <vt:lpstr>Getting a list of uniquely-held titles http://firstsearch.oclc.org/</vt:lpstr>
      <vt:lpstr>Getting a list of uniquely-held titles http://firstsearch.oclc.org/</vt:lpstr>
      <vt:lpstr>Getting a list of uniquely-held titles http://firstsearch.oclc.org/</vt:lpstr>
      <vt:lpstr>Slide 35</vt:lpstr>
      <vt:lpstr>Getting a list of uniquely-held titles http://firstsearch.oclc.org/</vt:lpstr>
      <vt:lpstr>Getting a list of uniquely-held titles http://firstsearch.oclc.org/</vt:lpstr>
      <vt:lpstr>The Big Question: list of unique titles?</vt:lpstr>
      <vt:lpstr>Art Museum Library Advisory Group</vt:lpstr>
      <vt:lpstr>Slide 40</vt:lpstr>
    </vt:vector>
  </TitlesOfParts>
  <Company>OCLC Research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Update—OCLC Research Library Partnership, or “What Have We Done For You Lately?”</dc:title>
  <dc:subject/>
  <dc:creator>Dennis Massie</dc:creator>
  <cp:keywords/>
  <dc:description>Presented during the ARLIS/NA 41st Annual Conference 2013, 27 April 2013, Pasadena, California (USA)</dc:description>
  <cp:lastModifiedBy>mcnicolj</cp:lastModifiedBy>
  <cp:revision>1127</cp:revision>
  <cp:lastPrinted>2012-01-18T22:20:44Z</cp:lastPrinted>
  <dcterms:created xsi:type="dcterms:W3CDTF">2012-12-06T22:02:24Z</dcterms:created>
  <dcterms:modified xsi:type="dcterms:W3CDTF">2013-04-30T00:15:36Z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