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29"/>
  </p:notesMasterIdLst>
  <p:handoutMasterIdLst>
    <p:handoutMasterId r:id="rId30"/>
  </p:handoutMasterIdLst>
  <p:sldIdLst>
    <p:sldId id="261" r:id="rId2"/>
    <p:sldId id="312" r:id="rId3"/>
    <p:sldId id="294" r:id="rId4"/>
    <p:sldId id="303" r:id="rId5"/>
    <p:sldId id="309" r:id="rId6"/>
    <p:sldId id="305" r:id="rId7"/>
    <p:sldId id="260" r:id="rId8"/>
    <p:sldId id="266" r:id="rId9"/>
    <p:sldId id="265" r:id="rId10"/>
    <p:sldId id="283" r:id="rId11"/>
    <p:sldId id="277" r:id="rId12"/>
    <p:sldId id="279" r:id="rId13"/>
    <p:sldId id="278" r:id="rId14"/>
    <p:sldId id="292" r:id="rId15"/>
    <p:sldId id="282" r:id="rId16"/>
    <p:sldId id="284" r:id="rId17"/>
    <p:sldId id="287" r:id="rId18"/>
    <p:sldId id="285" r:id="rId19"/>
    <p:sldId id="289" r:id="rId20"/>
    <p:sldId id="272" r:id="rId21"/>
    <p:sldId id="268" r:id="rId22"/>
    <p:sldId id="269" r:id="rId23"/>
    <p:sldId id="271" r:id="rId24"/>
    <p:sldId id="270" r:id="rId25"/>
    <p:sldId id="274" r:id="rId26"/>
    <p:sldId id="275" r:id="rId27"/>
    <p:sldId id="257" r:id="rId28"/>
  </p:sldIdLst>
  <p:sldSz cx="9144000" cy="6858000" type="screen4x3"/>
  <p:notesSz cx="7019925" cy="9305925"/>
  <p:embeddedFontLst>
    <p:embeddedFont>
      <p:font typeface="Open Sans" charset="0"/>
      <p:regular r:id="rId31"/>
      <p:bold r:id="rId32"/>
      <p:italic r:id="rId33"/>
      <p:boldItalic r:id="rId34"/>
    </p:embeddedFont>
    <p:embeddedFont>
      <p:font typeface="Open Sans Semibold" charset="0"/>
      <p:bold r:id="rId35"/>
      <p:boldItalic r:id="rId36"/>
    </p:embeddedFont>
    <p:embeddedFont>
      <p:font typeface="Calibri" pitchFamily="34" charset="0"/>
      <p:regular r:id="rId37"/>
      <p:bold r:id="rId38"/>
      <p:italic r:id="rId39"/>
      <p:boldItalic r:id="rId40"/>
    </p:embeddedFont>
    <p:embeddedFont>
      <p:font typeface="Calibri Light" pitchFamily="34"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Vass" initials="c" lastIdx="6" clrIdx="0"/>
  <p:cmAuthor id="1" name="Ixchel Faniel" initials="IMF"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6464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779" autoAdjust="0"/>
    <p:restoredTop sz="74783" autoAdjust="0"/>
  </p:normalViewPr>
  <p:slideViewPr>
    <p:cSldViewPr>
      <p:cViewPr>
        <p:scale>
          <a:sx n="60" d="100"/>
          <a:sy n="60" d="100"/>
        </p:scale>
        <p:origin x="-2112"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258" y="-102"/>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oode\Dropbox\L&amp;DM%20Project\L&amp;DM%20Participants%20Sheet%200619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cat>
            <c:strRef>
              <c:f>Sheet1!$A$1:$A$3</c:f>
              <c:strCache>
                <c:ptCount val="3"/>
                <c:pt idx="0">
                  <c:v>20,000 and Under</c:v>
                </c:pt>
                <c:pt idx="1">
                  <c:v>20,001- 40,000</c:v>
                </c:pt>
                <c:pt idx="2">
                  <c:v>40,001 and More</c:v>
                </c:pt>
              </c:strCache>
            </c:strRef>
          </c:cat>
          <c:val>
            <c:numRef>
              <c:f>Sheet1!$B$1:$B$3</c:f>
              <c:numCache>
                <c:formatCode>0%</c:formatCode>
                <c:ptCount val="3"/>
                <c:pt idx="0">
                  <c:v>0.56000000000000005</c:v>
                </c:pt>
                <c:pt idx="1">
                  <c:v>0.25</c:v>
                </c:pt>
                <c:pt idx="2">
                  <c:v>0.2</c:v>
                </c:pt>
              </c:numCache>
            </c:numRef>
          </c:val>
        </c:ser>
        <c:axId val="82395904"/>
        <c:axId val="82397440"/>
      </c:barChart>
      <c:catAx>
        <c:axId val="82395904"/>
        <c:scaling>
          <c:orientation val="minMax"/>
        </c:scaling>
        <c:axPos val="b"/>
        <c:tickLblPos val="nextTo"/>
        <c:txPr>
          <a:bodyPr/>
          <a:lstStyle/>
          <a:p>
            <a:pPr>
              <a:defRPr sz="1600" b="1">
                <a:latin typeface="Arial" pitchFamily="34" charset="0"/>
                <a:cs typeface="Arial" pitchFamily="34" charset="0"/>
              </a:defRPr>
            </a:pPr>
            <a:endParaRPr lang="en-US"/>
          </a:p>
        </c:txPr>
        <c:crossAx val="82397440"/>
        <c:crosses val="autoZero"/>
        <c:auto val="1"/>
        <c:lblAlgn val="ctr"/>
        <c:lblOffset val="100"/>
      </c:catAx>
      <c:valAx>
        <c:axId val="82397440"/>
        <c:scaling>
          <c:orientation val="minMax"/>
        </c:scaling>
        <c:axPos val="l"/>
        <c:majorGridlines/>
        <c:numFmt formatCode="0%" sourceLinked="0"/>
        <c:tickLblPos val="nextTo"/>
        <c:txPr>
          <a:bodyPr/>
          <a:lstStyle/>
          <a:p>
            <a:pPr>
              <a:defRPr sz="1600" b="1">
                <a:latin typeface="Arial" pitchFamily="34" charset="0"/>
                <a:cs typeface="Arial" pitchFamily="34" charset="0"/>
              </a:defRPr>
            </a:pPr>
            <a:endParaRPr lang="en-US"/>
          </a:p>
        </c:txPr>
        <c:crossAx val="8239590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4"/>
  <c:chart>
    <c:autoTitleDeleted val="1"/>
    <c:plotArea>
      <c:layout>
        <c:manualLayout>
          <c:layoutTarget val="inner"/>
          <c:xMode val="edge"/>
          <c:yMode val="edge"/>
          <c:x val="0.1732821429236239"/>
          <c:y val="1.7857142857142856E-2"/>
          <c:w val="0.65082531350248174"/>
          <c:h val="0.81539206036745349"/>
        </c:manualLayout>
      </c:layout>
      <c:barChart>
        <c:barDir val="bar"/>
        <c:grouping val="clustered"/>
        <c:ser>
          <c:idx val="0"/>
          <c:order val="0"/>
          <c:tx>
            <c:strRef>
              <c:f>Sheet1!$B$1</c:f>
              <c:strCache>
                <c:ptCount val="1"/>
                <c:pt idx="0">
                  <c:v>Years</c:v>
                </c:pt>
              </c:strCache>
            </c:strRef>
          </c:tx>
          <c:cat>
            <c:strRef>
              <c:f>Sheet1!$A$2:$A$4</c:f>
              <c:strCache>
                <c:ptCount val="3"/>
                <c:pt idx="0">
                  <c:v>1-5 years</c:v>
                </c:pt>
                <c:pt idx="1">
                  <c:v>6-10 years</c:v>
                </c:pt>
                <c:pt idx="2">
                  <c:v>11+ years</c:v>
                </c:pt>
              </c:strCache>
            </c:strRef>
          </c:cat>
          <c:val>
            <c:numRef>
              <c:f>Sheet1!$B$2:$B$4</c:f>
              <c:numCache>
                <c:formatCode>General</c:formatCode>
                <c:ptCount val="3"/>
                <c:pt idx="0">
                  <c:v>17</c:v>
                </c:pt>
                <c:pt idx="1">
                  <c:v>14</c:v>
                </c:pt>
                <c:pt idx="2">
                  <c:v>9</c:v>
                </c:pt>
              </c:numCache>
            </c:numRef>
          </c:val>
        </c:ser>
        <c:axId val="118384128"/>
        <c:axId val="118385664"/>
      </c:barChart>
      <c:catAx>
        <c:axId val="118384128"/>
        <c:scaling>
          <c:orientation val="minMax"/>
        </c:scaling>
        <c:axPos val="l"/>
        <c:tickLblPos val="nextTo"/>
        <c:txPr>
          <a:bodyPr/>
          <a:lstStyle/>
          <a:p>
            <a:pPr>
              <a:defRPr sz="2400" b="1">
                <a:latin typeface="+mj-lt"/>
              </a:defRPr>
            </a:pPr>
            <a:endParaRPr lang="en-US"/>
          </a:p>
        </c:txPr>
        <c:crossAx val="118385664"/>
        <c:crosses val="autoZero"/>
        <c:auto val="1"/>
        <c:lblAlgn val="ctr"/>
        <c:lblOffset val="100"/>
      </c:catAx>
      <c:valAx>
        <c:axId val="118385664"/>
        <c:scaling>
          <c:orientation val="minMax"/>
        </c:scaling>
        <c:axPos val="b"/>
        <c:majorGridlines/>
        <c:numFmt formatCode="General" sourceLinked="1"/>
        <c:tickLblPos val="nextTo"/>
        <c:txPr>
          <a:bodyPr/>
          <a:lstStyle/>
          <a:p>
            <a:pPr>
              <a:defRPr sz="2000" b="1">
                <a:latin typeface="+mj-lt"/>
              </a:defRPr>
            </a:pPr>
            <a:endParaRPr lang="en-US"/>
          </a:p>
        </c:txPr>
        <c:crossAx val="118384128"/>
        <c:crosses val="autoZero"/>
        <c:crossBetween val="between"/>
      </c:valAx>
    </c:plotArea>
    <c:legend>
      <c:legendPos val="r"/>
      <c:layout>
        <c:manualLayout>
          <c:xMode val="edge"/>
          <c:yMode val="edge"/>
          <c:x val="0.83742486581069253"/>
          <c:y val="0.37022375127680052"/>
          <c:w val="0.16257513418930741"/>
          <c:h val="0.17976549962958174"/>
        </c:manualLayout>
      </c:layout>
      <c:txPr>
        <a:bodyPr/>
        <a:lstStyle/>
        <a:p>
          <a:pPr>
            <a:defRPr sz="2400" b="1">
              <a:latin typeface="+mj-lt"/>
            </a:defRPr>
          </a:pPr>
          <a:endParaRPr lang="en-US"/>
        </a:p>
      </c:txPr>
    </c:legend>
    <c:plotVisOnly val="1"/>
    <c:dispBlanksAs val="gap"/>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pie3DChart>
        <c:varyColors val="1"/>
        <c:ser>
          <c:idx val="0"/>
          <c:order val="0"/>
          <c:dLbls>
            <c:delete val="1"/>
          </c:dLbls>
          <c:cat>
            <c:strRef>
              <c:f>'All Participants Rev2 (2)'!$L$4:$L$7</c:f>
              <c:strCache>
                <c:ptCount val="4"/>
                <c:pt idx="0">
                  <c:v>None</c:v>
                </c:pt>
                <c:pt idx="1">
                  <c:v>Some</c:v>
                </c:pt>
                <c:pt idx="2">
                  <c:v>A Lot</c:v>
                </c:pt>
                <c:pt idx="3">
                  <c:v>Not Indicated</c:v>
                </c:pt>
              </c:strCache>
            </c:strRef>
          </c:cat>
          <c:val>
            <c:numRef>
              <c:f>'All Participants Rev2 (2)'!$M$4:$M$7</c:f>
              <c:numCache>
                <c:formatCode>General</c:formatCode>
                <c:ptCount val="4"/>
                <c:pt idx="0">
                  <c:v>11</c:v>
                </c:pt>
                <c:pt idx="1">
                  <c:v>17</c:v>
                </c:pt>
                <c:pt idx="2">
                  <c:v>7</c:v>
                </c:pt>
                <c:pt idx="3">
                  <c:v>1</c:v>
                </c:pt>
              </c:numCache>
            </c:numRef>
          </c:val>
        </c:ser>
        <c:dLbls>
          <c:showVal val="1"/>
        </c:dLbls>
      </c:pie3DChart>
    </c:plotArea>
    <c:legend>
      <c:legendPos val="r"/>
      <c:layout/>
      <c:txPr>
        <a:bodyPr/>
        <a:lstStyle/>
        <a:p>
          <a:pPr>
            <a:defRPr sz="2400" b="1">
              <a:effectLst/>
            </a:defRPr>
          </a:pPr>
          <a:endParaRPr lang="en-US"/>
        </a:p>
      </c:txPr>
    </c:legend>
    <c:plotVisOnly val="1"/>
    <c:dispBlanksAs val="zero"/>
  </c:chart>
  <c:txPr>
    <a:bodyPr/>
    <a:lstStyle/>
    <a:p>
      <a:pPr>
        <a:defRPr sz="1600" b="1">
          <a:latin typeface="Arial" pitchFamily="34" charset="0"/>
          <a:cs typeface="Arial" pitchFamily="34" charset="0"/>
        </a:defRPr>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DBF22-DDD3-4049-A54B-A12E79775BEA}"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C66A2CD3-68CC-4973-B000-56B20DCCCF92}">
      <dgm:prSet phldrT="[Text]"/>
      <dgm:spPr/>
      <dgm:t>
        <a:bodyPr/>
        <a:lstStyle/>
        <a:p>
          <a:r>
            <a:rPr lang="en-US" dirty="0" smtClean="0"/>
            <a:t>Reusers</a:t>
          </a:r>
          <a:endParaRPr lang="en-US" dirty="0"/>
        </a:p>
      </dgm:t>
    </dgm:pt>
    <dgm:pt modelId="{1F75F320-C1F1-4DD7-ADB5-BD4F41F16B15}" type="parTrans" cxnId="{34C04B61-60E6-4F89-8E9B-303DB9BA6CDE}">
      <dgm:prSet/>
      <dgm:spPr/>
      <dgm:t>
        <a:bodyPr/>
        <a:lstStyle/>
        <a:p>
          <a:endParaRPr lang="en-US"/>
        </a:p>
      </dgm:t>
    </dgm:pt>
    <dgm:pt modelId="{C550E0FA-F905-4072-AABB-9766F2CCB7F6}" type="sibTrans" cxnId="{34C04B61-60E6-4F89-8E9B-303DB9BA6CDE}">
      <dgm:prSet/>
      <dgm:spPr/>
      <dgm:t>
        <a:bodyPr/>
        <a:lstStyle/>
        <a:p>
          <a:endParaRPr lang="en-US"/>
        </a:p>
      </dgm:t>
    </dgm:pt>
    <dgm:pt modelId="{88542E82-A449-4A5D-864C-E3EE143A8FC1}">
      <dgm:prSet phldrT="[Text]"/>
      <dgm:spPr/>
      <dgm:t>
        <a:bodyPr/>
        <a:lstStyle/>
        <a:p>
          <a:r>
            <a:rPr lang="en-US" dirty="0" smtClean="0"/>
            <a:t>Producers</a:t>
          </a:r>
          <a:endParaRPr lang="en-US" dirty="0"/>
        </a:p>
      </dgm:t>
    </dgm:pt>
    <dgm:pt modelId="{B3EF11D7-6AD8-4AB1-B159-E0CC00ACC9F6}" type="parTrans" cxnId="{939A1983-E2C9-4BDF-AE03-89111A4367D5}">
      <dgm:prSet/>
      <dgm:spPr/>
      <dgm:t>
        <a:bodyPr/>
        <a:lstStyle/>
        <a:p>
          <a:endParaRPr lang="en-US"/>
        </a:p>
      </dgm:t>
    </dgm:pt>
    <dgm:pt modelId="{20E8F01F-46C2-43E9-8F4B-C12146F1D75E}" type="sibTrans" cxnId="{939A1983-E2C9-4BDF-AE03-89111A4367D5}">
      <dgm:prSet/>
      <dgm:spPr/>
      <dgm:t>
        <a:bodyPr/>
        <a:lstStyle/>
        <a:p>
          <a:endParaRPr lang="en-US"/>
        </a:p>
      </dgm:t>
    </dgm:pt>
    <dgm:pt modelId="{A8D9D22A-878B-4B67-8E1D-DD058AD86003}">
      <dgm:prSet phldrT="[Text]"/>
      <dgm:spPr/>
      <dgm:t>
        <a:bodyPr/>
        <a:lstStyle/>
        <a:p>
          <a:r>
            <a:rPr lang="en-US" dirty="0" smtClean="0"/>
            <a:t>Data Needs</a:t>
          </a:r>
          <a:endParaRPr lang="en-US" dirty="0"/>
        </a:p>
      </dgm:t>
    </dgm:pt>
    <dgm:pt modelId="{5E1FC2E3-D5DD-4730-9344-B33713A6E96F}" type="parTrans" cxnId="{44F16BFA-D605-4A97-8F64-FED7B255FA0C}">
      <dgm:prSet/>
      <dgm:spPr/>
      <dgm:t>
        <a:bodyPr/>
        <a:lstStyle/>
        <a:p>
          <a:endParaRPr lang="en-US"/>
        </a:p>
      </dgm:t>
    </dgm:pt>
    <dgm:pt modelId="{E7E65EF4-1810-4B1E-B5FD-460D0FF3CAF7}" type="sibTrans" cxnId="{44F16BFA-D605-4A97-8F64-FED7B255FA0C}">
      <dgm:prSet/>
      <dgm:spPr/>
      <dgm:t>
        <a:bodyPr/>
        <a:lstStyle/>
        <a:p>
          <a:endParaRPr lang="en-US"/>
        </a:p>
      </dgm:t>
    </dgm:pt>
    <dgm:pt modelId="{5147557E-53C3-4D11-ABFB-C44C437B64C3}">
      <dgm:prSet phldrT="[Text]"/>
      <dgm:spPr/>
      <dgm:t>
        <a:bodyPr/>
        <a:lstStyle/>
        <a:p>
          <a:r>
            <a:rPr lang="en-US" dirty="0" smtClean="0"/>
            <a:t>Supporters</a:t>
          </a:r>
          <a:endParaRPr lang="en-US" dirty="0"/>
        </a:p>
      </dgm:t>
    </dgm:pt>
    <dgm:pt modelId="{506AFA13-D75D-4A01-9835-D32AD0FB9CD7}" type="parTrans" cxnId="{79E3601E-4B52-4DAA-AB47-CFD621729CE0}">
      <dgm:prSet/>
      <dgm:spPr/>
      <dgm:t>
        <a:bodyPr/>
        <a:lstStyle/>
        <a:p>
          <a:endParaRPr lang="en-US"/>
        </a:p>
      </dgm:t>
    </dgm:pt>
    <dgm:pt modelId="{B54D8256-5331-42CC-B54F-BAD631D0FE22}" type="sibTrans" cxnId="{79E3601E-4B52-4DAA-AB47-CFD621729CE0}">
      <dgm:prSet/>
      <dgm:spPr/>
      <dgm:t>
        <a:bodyPr/>
        <a:lstStyle/>
        <a:p>
          <a:endParaRPr lang="en-US"/>
        </a:p>
      </dgm:t>
    </dgm:pt>
    <dgm:pt modelId="{A5A4D307-6441-4A71-85A7-C4BD77814ED7}" type="pres">
      <dgm:prSet presAssocID="{CB7DBF22-DDD3-4049-A54B-A12E79775BEA}" presName="compositeShape" presStyleCnt="0">
        <dgm:presLayoutVars>
          <dgm:chMax val="9"/>
          <dgm:dir/>
          <dgm:resizeHandles val="exact"/>
        </dgm:presLayoutVars>
      </dgm:prSet>
      <dgm:spPr/>
      <dgm:t>
        <a:bodyPr/>
        <a:lstStyle/>
        <a:p>
          <a:endParaRPr lang="en-US"/>
        </a:p>
      </dgm:t>
    </dgm:pt>
    <dgm:pt modelId="{D097290B-75EA-4190-A284-F8F8D124531A}" type="pres">
      <dgm:prSet presAssocID="{CB7DBF22-DDD3-4049-A54B-A12E79775BEA}" presName="triangle1" presStyleLbl="node1" presStyleIdx="0" presStyleCnt="4">
        <dgm:presLayoutVars>
          <dgm:bulletEnabled val="1"/>
        </dgm:presLayoutVars>
      </dgm:prSet>
      <dgm:spPr/>
      <dgm:t>
        <a:bodyPr/>
        <a:lstStyle/>
        <a:p>
          <a:endParaRPr lang="en-US"/>
        </a:p>
      </dgm:t>
    </dgm:pt>
    <dgm:pt modelId="{B3608FFC-4178-49AE-A7C7-E7C69782901A}" type="pres">
      <dgm:prSet presAssocID="{CB7DBF22-DDD3-4049-A54B-A12E79775BEA}" presName="triangle2" presStyleLbl="node1" presStyleIdx="1" presStyleCnt="4">
        <dgm:presLayoutVars>
          <dgm:bulletEnabled val="1"/>
        </dgm:presLayoutVars>
      </dgm:prSet>
      <dgm:spPr/>
      <dgm:t>
        <a:bodyPr/>
        <a:lstStyle/>
        <a:p>
          <a:endParaRPr lang="en-US"/>
        </a:p>
      </dgm:t>
    </dgm:pt>
    <dgm:pt modelId="{E25484C1-7876-46B0-A776-0B790ED0D4AE}" type="pres">
      <dgm:prSet presAssocID="{CB7DBF22-DDD3-4049-A54B-A12E79775BEA}" presName="triangle3" presStyleLbl="node1" presStyleIdx="2" presStyleCnt="4">
        <dgm:presLayoutVars>
          <dgm:bulletEnabled val="1"/>
        </dgm:presLayoutVars>
      </dgm:prSet>
      <dgm:spPr/>
      <dgm:t>
        <a:bodyPr/>
        <a:lstStyle/>
        <a:p>
          <a:endParaRPr lang="en-US"/>
        </a:p>
      </dgm:t>
    </dgm:pt>
    <dgm:pt modelId="{4F94D625-609C-4383-BB9A-8296EE9DFFCE}" type="pres">
      <dgm:prSet presAssocID="{CB7DBF22-DDD3-4049-A54B-A12E79775BEA}" presName="triangle4" presStyleLbl="node1" presStyleIdx="3" presStyleCnt="4">
        <dgm:presLayoutVars>
          <dgm:bulletEnabled val="1"/>
        </dgm:presLayoutVars>
      </dgm:prSet>
      <dgm:spPr/>
      <dgm:t>
        <a:bodyPr/>
        <a:lstStyle/>
        <a:p>
          <a:endParaRPr lang="en-US"/>
        </a:p>
      </dgm:t>
    </dgm:pt>
  </dgm:ptLst>
  <dgm:cxnLst>
    <dgm:cxn modelId="{34C04B61-60E6-4F89-8E9B-303DB9BA6CDE}" srcId="{CB7DBF22-DDD3-4049-A54B-A12E79775BEA}" destId="{C66A2CD3-68CC-4973-B000-56B20DCCCF92}" srcOrd="0" destOrd="0" parTransId="{1F75F320-C1F1-4DD7-ADB5-BD4F41F16B15}" sibTransId="{C550E0FA-F905-4072-AABB-9766F2CCB7F6}"/>
    <dgm:cxn modelId="{5129DEBD-6C45-474B-B4ED-7FABF531D5E3}" type="presOf" srcId="{CB7DBF22-DDD3-4049-A54B-A12E79775BEA}" destId="{A5A4D307-6441-4A71-85A7-C4BD77814ED7}" srcOrd="0" destOrd="0" presId="urn:microsoft.com/office/officeart/2005/8/layout/pyramid4"/>
    <dgm:cxn modelId="{072A12AB-5DE9-4C34-B9B3-EC4A693F0871}" type="presOf" srcId="{C66A2CD3-68CC-4973-B000-56B20DCCCF92}" destId="{D097290B-75EA-4190-A284-F8F8D124531A}" srcOrd="0" destOrd="0" presId="urn:microsoft.com/office/officeart/2005/8/layout/pyramid4"/>
    <dgm:cxn modelId="{07FDA14D-C7D2-47C9-8215-D6DC10383790}" type="presOf" srcId="{88542E82-A449-4A5D-864C-E3EE143A8FC1}" destId="{B3608FFC-4178-49AE-A7C7-E7C69782901A}" srcOrd="0" destOrd="0" presId="urn:microsoft.com/office/officeart/2005/8/layout/pyramid4"/>
    <dgm:cxn modelId="{28905F15-ABF1-48C6-BC74-8302B96BD6E8}" type="presOf" srcId="{5147557E-53C3-4D11-ABFB-C44C437B64C3}" destId="{4F94D625-609C-4383-BB9A-8296EE9DFFCE}" srcOrd="0" destOrd="0" presId="urn:microsoft.com/office/officeart/2005/8/layout/pyramid4"/>
    <dgm:cxn modelId="{EBC3B69A-1044-4F0F-8308-9F66630F8C8B}" type="presOf" srcId="{A8D9D22A-878B-4B67-8E1D-DD058AD86003}" destId="{E25484C1-7876-46B0-A776-0B790ED0D4AE}" srcOrd="0" destOrd="0" presId="urn:microsoft.com/office/officeart/2005/8/layout/pyramid4"/>
    <dgm:cxn modelId="{79E3601E-4B52-4DAA-AB47-CFD621729CE0}" srcId="{CB7DBF22-DDD3-4049-A54B-A12E79775BEA}" destId="{5147557E-53C3-4D11-ABFB-C44C437B64C3}" srcOrd="3" destOrd="0" parTransId="{506AFA13-D75D-4A01-9835-D32AD0FB9CD7}" sibTransId="{B54D8256-5331-42CC-B54F-BAD631D0FE22}"/>
    <dgm:cxn modelId="{939A1983-E2C9-4BDF-AE03-89111A4367D5}" srcId="{CB7DBF22-DDD3-4049-A54B-A12E79775BEA}" destId="{88542E82-A449-4A5D-864C-E3EE143A8FC1}" srcOrd="1" destOrd="0" parTransId="{B3EF11D7-6AD8-4AB1-B159-E0CC00ACC9F6}" sibTransId="{20E8F01F-46C2-43E9-8F4B-C12146F1D75E}"/>
    <dgm:cxn modelId="{44F16BFA-D605-4A97-8F64-FED7B255FA0C}" srcId="{CB7DBF22-DDD3-4049-A54B-A12E79775BEA}" destId="{A8D9D22A-878B-4B67-8E1D-DD058AD86003}" srcOrd="2" destOrd="0" parTransId="{5E1FC2E3-D5DD-4730-9344-B33713A6E96F}" sibTransId="{E7E65EF4-1810-4B1E-B5FD-460D0FF3CAF7}"/>
    <dgm:cxn modelId="{12095730-5E67-48BF-82E9-B9727FC5477D}" type="presParOf" srcId="{A5A4D307-6441-4A71-85A7-C4BD77814ED7}" destId="{D097290B-75EA-4190-A284-F8F8D124531A}" srcOrd="0" destOrd="0" presId="urn:microsoft.com/office/officeart/2005/8/layout/pyramid4"/>
    <dgm:cxn modelId="{FD6D4977-21C2-4E33-8287-0E96F324792B}" type="presParOf" srcId="{A5A4D307-6441-4A71-85A7-C4BD77814ED7}" destId="{B3608FFC-4178-49AE-A7C7-E7C69782901A}" srcOrd="1" destOrd="0" presId="urn:microsoft.com/office/officeart/2005/8/layout/pyramid4"/>
    <dgm:cxn modelId="{2A4F31AC-3D18-4281-A222-3784FECDCDF1}" type="presParOf" srcId="{A5A4D307-6441-4A71-85A7-C4BD77814ED7}" destId="{E25484C1-7876-46B0-A776-0B790ED0D4AE}" srcOrd="2" destOrd="0" presId="urn:microsoft.com/office/officeart/2005/8/layout/pyramid4"/>
    <dgm:cxn modelId="{C6ED13B4-DAA0-4C49-B11C-866C3704621A}" type="presParOf" srcId="{A5A4D307-6441-4A71-85A7-C4BD77814ED7}" destId="{4F94D625-609C-4383-BB9A-8296EE9DFFCE}"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97290B-75EA-4190-A284-F8F8D124531A}">
      <dsp:nvSpPr>
        <dsp:cNvPr id="0" name=""/>
        <dsp:cNvSpPr/>
      </dsp:nvSpPr>
      <dsp:spPr>
        <a:xfrm>
          <a:off x="2983309" y="0"/>
          <a:ext cx="2262981" cy="226298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Reusers</a:t>
          </a:r>
          <a:endParaRPr lang="en-US" sz="1800" kern="1200" dirty="0"/>
        </a:p>
      </dsp:txBody>
      <dsp:txXfrm>
        <a:off x="2983309" y="0"/>
        <a:ext cx="2262981" cy="2262981"/>
      </dsp:txXfrm>
    </dsp:sp>
    <dsp:sp modelId="{B3608FFC-4178-49AE-A7C7-E7C69782901A}">
      <dsp:nvSpPr>
        <dsp:cNvPr id="0" name=""/>
        <dsp:cNvSpPr/>
      </dsp:nvSpPr>
      <dsp:spPr>
        <a:xfrm>
          <a:off x="1851818" y="2262981"/>
          <a:ext cx="2262981" cy="226298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Producers</a:t>
          </a:r>
          <a:endParaRPr lang="en-US" sz="1800" kern="1200" dirty="0"/>
        </a:p>
      </dsp:txBody>
      <dsp:txXfrm>
        <a:off x="1851818" y="2262981"/>
        <a:ext cx="2262981" cy="2262981"/>
      </dsp:txXfrm>
    </dsp:sp>
    <dsp:sp modelId="{E25484C1-7876-46B0-A776-0B790ED0D4AE}">
      <dsp:nvSpPr>
        <dsp:cNvPr id="0" name=""/>
        <dsp:cNvSpPr/>
      </dsp:nvSpPr>
      <dsp:spPr>
        <a:xfrm rot="10800000">
          <a:off x="2983309" y="2262981"/>
          <a:ext cx="2262981" cy="226298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Data Needs</a:t>
          </a:r>
          <a:endParaRPr lang="en-US" sz="1800" kern="1200" dirty="0"/>
        </a:p>
      </dsp:txBody>
      <dsp:txXfrm rot="10800000">
        <a:off x="2983309" y="2262981"/>
        <a:ext cx="2262981" cy="2262981"/>
      </dsp:txXfrm>
    </dsp:sp>
    <dsp:sp modelId="{4F94D625-609C-4383-BB9A-8296EE9DFFCE}">
      <dsp:nvSpPr>
        <dsp:cNvPr id="0" name=""/>
        <dsp:cNvSpPr/>
      </dsp:nvSpPr>
      <dsp:spPr>
        <a:xfrm>
          <a:off x="4114799" y="2262981"/>
          <a:ext cx="2262981" cy="226298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Supporters</a:t>
          </a:r>
          <a:endParaRPr lang="en-US" sz="1800" kern="1200" dirty="0"/>
        </a:p>
      </dsp:txBody>
      <dsp:txXfrm>
        <a:off x="4114799" y="2262981"/>
        <a:ext cx="2262981" cy="22629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0.66667</cdr:x>
      <cdr:y>0.38723</cdr:y>
    </cdr:from>
    <cdr:to>
      <cdr:x>0.83333</cdr:x>
      <cdr:y>0.46884</cdr:y>
    </cdr:to>
    <cdr:sp macro="" textlink="">
      <cdr:nvSpPr>
        <cdr:cNvPr id="2" name="TextBox 7"/>
        <cdr:cNvSpPr txBox="1"/>
      </cdr:nvSpPr>
      <cdr:spPr>
        <a:xfrm xmlns:a="http://schemas.openxmlformats.org/drawingml/2006/main">
          <a:off x="5486400" y="1752600"/>
          <a:ext cx="13716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Times New Roman"/>
            </a:defRPr>
          </a:lvl1pPr>
          <a:lvl2pPr marL="457200" algn="l" defTabSz="914400" rtl="0" eaLnBrk="1" latinLnBrk="0" hangingPunct="1">
            <a:defRPr sz="1800" kern="1200">
              <a:solidFill>
                <a:sysClr val="windowText" lastClr="000000"/>
              </a:solidFill>
              <a:latin typeface="Times New Roman"/>
            </a:defRPr>
          </a:lvl2pPr>
          <a:lvl3pPr marL="914400" algn="l" defTabSz="914400" rtl="0" eaLnBrk="1" latinLnBrk="0" hangingPunct="1">
            <a:defRPr sz="1800" kern="1200">
              <a:solidFill>
                <a:sysClr val="windowText" lastClr="000000"/>
              </a:solidFill>
              <a:latin typeface="Times New Roman"/>
            </a:defRPr>
          </a:lvl3pPr>
          <a:lvl4pPr marL="1371600" algn="l" defTabSz="914400" rtl="0" eaLnBrk="1" latinLnBrk="0" hangingPunct="1">
            <a:defRPr sz="1800" kern="1200">
              <a:solidFill>
                <a:sysClr val="windowText" lastClr="000000"/>
              </a:solidFill>
              <a:latin typeface="Times New Roman"/>
            </a:defRPr>
          </a:lvl4pPr>
          <a:lvl5pPr marL="1828800" algn="l" defTabSz="914400" rtl="0" eaLnBrk="1" latinLnBrk="0" hangingPunct="1">
            <a:defRPr sz="1800" kern="1200">
              <a:solidFill>
                <a:sysClr val="windowText" lastClr="000000"/>
              </a:solidFill>
              <a:latin typeface="Times New Roman"/>
            </a:defRPr>
          </a:lvl5pPr>
          <a:lvl6pPr marL="2286000" algn="l" defTabSz="914400" rtl="0" eaLnBrk="1" latinLnBrk="0" hangingPunct="1">
            <a:defRPr sz="1800" kern="1200">
              <a:solidFill>
                <a:sysClr val="windowText" lastClr="000000"/>
              </a:solidFill>
              <a:latin typeface="Times New Roman"/>
            </a:defRPr>
          </a:lvl6pPr>
          <a:lvl7pPr marL="2743200" algn="l" defTabSz="914400" rtl="0" eaLnBrk="1" latinLnBrk="0" hangingPunct="1">
            <a:defRPr sz="1800" kern="1200">
              <a:solidFill>
                <a:sysClr val="windowText" lastClr="000000"/>
              </a:solidFill>
              <a:latin typeface="Times New Roman"/>
            </a:defRPr>
          </a:lvl7pPr>
          <a:lvl8pPr marL="3200400" algn="l" defTabSz="914400" rtl="0" eaLnBrk="1" latinLnBrk="0" hangingPunct="1">
            <a:defRPr sz="1800" kern="1200">
              <a:solidFill>
                <a:sysClr val="windowText" lastClr="000000"/>
              </a:solidFill>
              <a:latin typeface="Times New Roman"/>
            </a:defRPr>
          </a:lvl8pPr>
          <a:lvl9pPr marL="3657600" algn="l" defTabSz="914400" rtl="0" eaLnBrk="1" latinLnBrk="0" hangingPunct="1">
            <a:defRPr sz="1800" kern="1200">
              <a:solidFill>
                <a:sysClr val="windowText" lastClr="000000"/>
              </a:solidFill>
              <a:latin typeface="Times New Roman"/>
            </a:defRPr>
          </a:lvl9pPr>
        </a:lstStyle>
        <a:p xmlns:a="http://schemas.openxmlformats.org/drawingml/2006/main">
          <a:r>
            <a:rPr lang="en-US" b="1" dirty="0" smtClean="0">
              <a:latin typeface="Arial"/>
            </a:rPr>
            <a:t>39% </a:t>
          </a:r>
          <a:endParaRPr lang="en-US" b="1" dirty="0">
            <a:latin typeface="Arial"/>
          </a:endParaRPr>
        </a:p>
      </cdr:txBody>
    </cdr:sp>
  </cdr:relSizeAnchor>
  <cdr:relSizeAnchor xmlns:cdr="http://schemas.openxmlformats.org/drawingml/2006/chartDrawing">
    <cdr:from>
      <cdr:x>0.5</cdr:x>
      <cdr:y>0.11785</cdr:y>
    </cdr:from>
    <cdr:to>
      <cdr:x>0.58333</cdr:x>
      <cdr:y>0.19946</cdr:y>
    </cdr:to>
    <cdr:sp macro="" textlink="">
      <cdr:nvSpPr>
        <cdr:cNvPr id="3" name="TextBox 7"/>
        <cdr:cNvSpPr txBox="1"/>
      </cdr:nvSpPr>
      <cdr:spPr>
        <a:xfrm xmlns:a="http://schemas.openxmlformats.org/drawingml/2006/main">
          <a:off x="4114800" y="533400"/>
          <a:ext cx="6858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r>
            <a:rPr lang="en-US" sz="1800" b="1" dirty="0" smtClean="0">
              <a:latin typeface="Arial"/>
            </a:rPr>
            <a:t>31% </a:t>
          </a:r>
          <a:endParaRPr lang="en-US" sz="1800" b="1" dirty="0">
            <a:latin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0.63393</cdr:x>
      <cdr:y>0.125</cdr:y>
    </cdr:from>
    <cdr:to>
      <cdr:x>0.80357</cdr:x>
      <cdr:y>0.21967</cdr:y>
    </cdr:to>
    <cdr:sp macro="" textlink="">
      <cdr:nvSpPr>
        <cdr:cNvPr id="2" name="TextBox 1"/>
        <cdr:cNvSpPr txBox="1"/>
      </cdr:nvSpPr>
      <cdr:spPr>
        <a:xfrm xmlns:a="http://schemas.openxmlformats.org/drawingml/2006/main">
          <a:off x="5410200" y="609600"/>
          <a:ext cx="1447800" cy="46166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2400" b="1" dirty="0" smtClean="0">
              <a:latin typeface="+mj-lt"/>
            </a:rPr>
            <a:t>31%  </a:t>
          </a:r>
          <a:endParaRPr lang="en-US" sz="2400" b="1" dirty="0">
            <a:latin typeface="+mj-lt"/>
          </a:endParaRPr>
        </a:p>
      </cdr:txBody>
    </cdr:sp>
  </cdr:relSizeAnchor>
  <cdr:relSizeAnchor xmlns:cdr="http://schemas.openxmlformats.org/drawingml/2006/chartDrawing">
    <cdr:from>
      <cdr:x>0.02679</cdr:x>
      <cdr:y>0.09375</cdr:y>
    </cdr:from>
    <cdr:to>
      <cdr:x>0.17857</cdr:x>
      <cdr:y>0.18842</cdr:y>
    </cdr:to>
    <cdr:sp macro="" textlink="">
      <cdr:nvSpPr>
        <cdr:cNvPr id="3" name="TextBox 1"/>
        <cdr:cNvSpPr txBox="1"/>
      </cdr:nvSpPr>
      <cdr:spPr>
        <a:xfrm xmlns:a="http://schemas.openxmlformats.org/drawingml/2006/main">
          <a:off x="228600" y="457200"/>
          <a:ext cx="12954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r>
            <a:rPr lang="en-US" sz="2400" b="1" dirty="0" smtClean="0">
              <a:latin typeface="Arial"/>
            </a:rPr>
            <a:t>19% </a:t>
          </a:r>
          <a:endParaRPr lang="en-US" sz="2400" b="1" dirty="0">
            <a:latin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00588CA0-556C-48FF-86E2-FF35850D4988}" type="datetimeFigureOut">
              <a:rPr lang="en-US" smtClean="0"/>
              <a:pPr/>
              <a:t>11/13/2014</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F6D6B667-2232-4724-A11E-410F123D3A13}" type="slidenum">
              <a:rPr lang="en-US" smtClean="0"/>
              <a:pPr/>
              <a:t>‹#›</a:t>
            </a:fld>
            <a:endParaRPr lang="en-US" dirty="0"/>
          </a:p>
        </p:txBody>
      </p:sp>
    </p:spTree>
    <p:extLst>
      <p:ext uri="{BB962C8B-B14F-4D97-AF65-F5344CB8AC3E}">
        <p14:creationId xmlns:p14="http://schemas.microsoft.com/office/powerpoint/2010/main" xmlns="" val="1711330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0348C6BD-D8CF-43CE-9A0D-DA4E77A4F016}" type="datetimeFigureOut">
              <a:rPr lang="en-US" smtClean="0"/>
              <a:pPr/>
              <a:t>11/13/2014</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31E8577-7E78-41DF-96AC-A776B0057BBB}" type="slidenum">
              <a:rPr lang="en-US" smtClean="0"/>
              <a:pPr/>
              <a:t>‹#›</a:t>
            </a:fld>
            <a:endParaRPr lang="en-US" dirty="0"/>
          </a:p>
        </p:txBody>
      </p:sp>
    </p:spTree>
    <p:extLst>
      <p:ext uri="{BB962C8B-B14F-4D97-AF65-F5344CB8AC3E}">
        <p14:creationId xmlns:p14="http://schemas.microsoft.com/office/powerpoint/2010/main" xmlns="" val="287247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xchanges.wiley.com/blog/wp-content/uploads/2014/06/OAfish.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ulfnet.com.kw/images/slider/dataservices.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cialgirlworld.com/wp-content/uploads/2013/07/pwn-webi.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Image: http://www.ariadne.ac.uk/issue55/vandeventer-pienaar</a:t>
            </a:r>
          </a:p>
          <a:p>
            <a:endParaRPr lang="en-US" dirty="0" smtClean="0"/>
          </a:p>
        </p:txBody>
      </p:sp>
      <p:sp>
        <p:nvSpPr>
          <p:cNvPr id="4" name="Slide Number Placeholder 3"/>
          <p:cNvSpPr>
            <a:spLocks noGrp="1"/>
          </p:cNvSpPr>
          <p:nvPr>
            <p:ph type="sldNum" sz="quarter" idx="10"/>
          </p:nvPr>
        </p:nvSpPr>
        <p:spPr/>
        <p:txBody>
          <a:bodyPr/>
          <a:lstStyle/>
          <a:p>
            <a:fld id="{931E8577-7E78-41DF-96AC-A776B0057BBB}"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1163" y="309563"/>
            <a:ext cx="3621087" cy="2716212"/>
          </a:xfrm>
        </p:spPr>
      </p:sp>
      <p:sp>
        <p:nvSpPr>
          <p:cNvPr id="3" name="Notes Placeholder 2"/>
          <p:cNvSpPr>
            <a:spLocks noGrp="1"/>
          </p:cNvSpPr>
          <p:nvPr>
            <p:ph type="body" idx="1"/>
          </p:nvPr>
        </p:nvSpPr>
        <p:spPr>
          <a:xfrm>
            <a:off x="309562" y="3433762"/>
            <a:ext cx="6400800" cy="5105400"/>
          </a:xfrm>
        </p:spPr>
        <p:txBody>
          <a:bodyPr>
            <a:normAutofit fontScale="92500" lnSpcReduction="20000"/>
          </a:bodyPr>
          <a:lstStyle/>
          <a:p>
            <a:r>
              <a:rPr lang="en-US" sz="1400" dirty="0" smtClean="0">
                <a:latin typeface="Arial" pitchFamily="34" charset="0"/>
                <a:cs typeface="Arial" pitchFamily="34" charset="0"/>
              </a:rPr>
              <a:t>Image: http://studymagazine.com/wp-content/uploads/2011/04/teacher-guidelines-for-social-media.jpg</a:t>
            </a:r>
          </a:p>
          <a:p>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latin typeface="Arial" pitchFamily="34" charset="0"/>
                <a:cs typeface="Arial" pitchFamily="34" charset="0"/>
              </a:rPr>
              <a:t>Image: http://blog.unum.co.uk/wp-content/uploads/2013/04/picture-word-benefits.jpg</a:t>
            </a: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309563"/>
            <a:ext cx="3581400" cy="2686050"/>
          </a:xfrm>
        </p:spPr>
      </p:sp>
      <p:sp>
        <p:nvSpPr>
          <p:cNvPr id="3" name="Notes Placeholder 2"/>
          <p:cNvSpPr>
            <a:spLocks noGrp="1"/>
          </p:cNvSpPr>
          <p:nvPr>
            <p:ph type="body" idx="1"/>
          </p:nvPr>
        </p:nvSpPr>
        <p:spPr>
          <a:xfrm>
            <a:off x="309562" y="2976562"/>
            <a:ext cx="6324600" cy="6096000"/>
          </a:xfrm>
        </p:spPr>
        <p:txBody>
          <a:bodyPr>
            <a:normAutofit/>
          </a:bodyPr>
          <a:lstStyle/>
          <a:p>
            <a:r>
              <a:rPr lang="en-US" dirty="0" smtClean="0">
                <a:latin typeface="Arial" pitchFamily="34" charset="0"/>
                <a:cs typeface="Arial" pitchFamily="34" charset="0"/>
              </a:rPr>
              <a:t>Image: http://www.ppcforhire.com/blog/wp-content/uploads/2012/11/seo-checklist.jpg</a:t>
            </a:r>
          </a:p>
        </p:txBody>
      </p:sp>
      <p:sp>
        <p:nvSpPr>
          <p:cNvPr id="4" name="Slide Number Placeholder 3"/>
          <p:cNvSpPr>
            <a:spLocks noGrp="1"/>
          </p:cNvSpPr>
          <p:nvPr>
            <p:ph type="sldNum" sz="quarter" idx="10"/>
          </p:nvPr>
        </p:nvSpPr>
        <p:spPr/>
        <p:txBody>
          <a:bodyPr/>
          <a:lstStyle/>
          <a:p>
            <a:fld id="{931E8577-7E78-41DF-96AC-A776B0057BBB}"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Image:</a:t>
            </a:r>
            <a:r>
              <a:rPr lang="en-US" baseline="0" dirty="0" smtClean="0">
                <a:latin typeface="Arial" pitchFamily="34" charset="0"/>
                <a:cs typeface="Arial" pitchFamily="34" charset="0"/>
              </a:rPr>
              <a:t> </a:t>
            </a:r>
            <a:r>
              <a:rPr lang="en-US" baseline="0" dirty="0" smtClean="0">
                <a:latin typeface="Arial" pitchFamily="34" charset="0"/>
                <a:cs typeface="Arial" pitchFamily="34" charset="0"/>
                <a:hlinkClick r:id="rId3"/>
              </a:rPr>
              <a:t>http://exchanges.wiley.com/blog/wp-content/uploads/2014/06/OAfish.jpg</a:t>
            </a:r>
            <a:endParaRPr lang="en-US" baseline="0"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0"/>
            <a:ext cx="3544887" cy="2659063"/>
          </a:xfrm>
        </p:spPr>
      </p:sp>
      <p:sp>
        <p:nvSpPr>
          <p:cNvPr id="3" name="Notes Placeholder 2"/>
          <p:cNvSpPr>
            <a:spLocks noGrp="1"/>
          </p:cNvSpPr>
          <p:nvPr>
            <p:ph type="body" idx="1"/>
          </p:nvPr>
        </p:nvSpPr>
        <p:spPr>
          <a:xfrm>
            <a:off x="690562" y="3128962"/>
            <a:ext cx="5615940" cy="6019800"/>
          </a:xfrm>
        </p:spPr>
        <p:txBody>
          <a:bodyPr>
            <a:normAutofit fontScale="85000" lnSpcReduction="10000"/>
          </a:bodyPr>
          <a:lstStyle/>
          <a:p>
            <a:r>
              <a:rPr lang="en-US" dirty="0" smtClean="0">
                <a:latin typeface="Arial" pitchFamily="34" charset="0"/>
                <a:cs typeface="Arial" pitchFamily="34" charset="0"/>
              </a:rPr>
              <a:t>Image: https://encrypted-tbn2.gstatic.com/images?q=tbn:ANd9GcSJLteCyb4x9rL4TXHmnkhQrgSbJ2EIOLLg8Hovke2jzt34s7noQg</a:t>
            </a:r>
          </a:p>
          <a:p>
            <a:endParaRPr lang="en-US"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latin typeface="Arial" pitchFamily="34" charset="0"/>
                <a:cs typeface="Arial" pitchFamily="34" charset="0"/>
              </a:rPr>
              <a:t>Image: http://www.nosweatpublicspeaking.com/wp-content/uploads/2011/11/Key-in-door.jpg</a:t>
            </a:r>
          </a:p>
          <a:p>
            <a:endParaRPr lang="en-US" dirty="0" smtClean="0"/>
          </a:p>
        </p:txBody>
      </p:sp>
      <p:sp>
        <p:nvSpPr>
          <p:cNvPr id="4" name="Slide Number Placeholder 3"/>
          <p:cNvSpPr>
            <a:spLocks noGrp="1"/>
          </p:cNvSpPr>
          <p:nvPr>
            <p:ph type="sldNum" sz="quarter" idx="10"/>
          </p:nvPr>
        </p:nvSpPr>
        <p:spPr/>
        <p:txBody>
          <a:bodyPr/>
          <a:lstStyle/>
          <a:p>
            <a:fld id="{931E8577-7E78-41DF-96AC-A776B0057BBB}"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fontAlgn="t">
              <a:defRPr/>
            </a:pPr>
            <a:r>
              <a:rPr lang="en-US" dirty="0" smtClean="0">
                <a:latin typeface="Arial" pitchFamily="34" charset="0"/>
                <a:cs typeface="Arial" pitchFamily="34" charset="0"/>
              </a:rPr>
              <a:t>Image: http://www.utexas.edu/hr/eap/resources.html</a:t>
            </a:r>
          </a:p>
        </p:txBody>
      </p:sp>
      <p:sp>
        <p:nvSpPr>
          <p:cNvPr id="4" name="Slide Number Placeholder 3"/>
          <p:cNvSpPr>
            <a:spLocks noGrp="1"/>
          </p:cNvSpPr>
          <p:nvPr>
            <p:ph type="sldNum" sz="quarter" idx="10"/>
          </p:nvPr>
        </p:nvSpPr>
        <p:spPr/>
        <p:txBody>
          <a:bodyPr/>
          <a:lstStyle/>
          <a:p>
            <a:fld id="{931E8577-7E78-41DF-96AC-A776B0057BBB}"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fontAlgn="t">
              <a:defRPr/>
            </a:pPr>
            <a:r>
              <a:rPr lang="en-US" dirty="0" smtClean="0">
                <a:latin typeface="Arial" pitchFamily="34" charset="0"/>
                <a:cs typeface="Arial" pitchFamily="34" charset="0"/>
              </a:rPr>
              <a:t>Image: http://www.cloudincredible.com/blog/tag/orangehrm-training/</a:t>
            </a:r>
          </a:p>
          <a:p>
            <a:pPr defTabSz="932871" fontAlgn="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b="0" dirty="0" smtClean="0">
                <a:latin typeface="Arial" pitchFamily="34" charset="0"/>
                <a:cs typeface="Arial" pitchFamily="34" charset="0"/>
              </a:rPr>
              <a:t>Image: http://m.c.lnkd.licdn.com/mpr/mpr/p/2/005/062/21a/0d46f10.jpg</a:t>
            </a:r>
          </a:p>
          <a:p>
            <a:pPr defTabSz="932871">
              <a:defRPr/>
            </a:pPr>
            <a:endParaRPr lang="en-US"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latin typeface="Arial" pitchFamily="34" charset="0"/>
                <a:cs typeface="Arial" pitchFamily="34" charset="0"/>
              </a:rPr>
              <a:t>Image: http://bibblestudio.co.uk/3-skills-needed-every-small-business-leader/</a:t>
            </a:r>
          </a:p>
          <a:p>
            <a:pPr defTabSz="932871">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Image: http://www.ashworthcreative.com/wp-content/uploads/2009/09/RelationshipBlogImage2.jpg</a:t>
            </a:r>
          </a:p>
        </p:txBody>
      </p:sp>
      <p:sp>
        <p:nvSpPr>
          <p:cNvPr id="4" name="Slide Number Placeholder 3"/>
          <p:cNvSpPr>
            <a:spLocks noGrp="1"/>
          </p:cNvSpPr>
          <p:nvPr>
            <p:ph type="sldNum" sz="quarter" idx="10"/>
          </p:nvPr>
        </p:nvSpPr>
        <p:spPr/>
        <p:txBody>
          <a:bodyPr/>
          <a:lstStyle/>
          <a:p>
            <a:fld id="{931E8577-7E78-41DF-96AC-A776B0057BBB}"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Image: http://www.churchtimes.co.uk/media/3760349/next_steps_women.jpg</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Images: https://www.flickr.com/photos/oclcpar/14415067756/</a:t>
            </a:r>
          </a:p>
          <a:p>
            <a:endParaRPr lang="en-US" sz="14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5762" y="4420315"/>
            <a:ext cx="6172199" cy="4576047"/>
          </a:xfrm>
        </p:spPr>
        <p:txBody>
          <a:bodyPr>
            <a:normAutofit/>
          </a:bodyPr>
          <a:lstStyle/>
          <a:p>
            <a:r>
              <a:rPr lang="en-US" sz="1300" dirty="0" smtClean="0">
                <a:latin typeface="Arial" pitchFamily="34" charset="0"/>
                <a:cs typeface="Arial" pitchFamily="34" charset="0"/>
              </a:rPr>
              <a:t>Image: </a:t>
            </a:r>
            <a:r>
              <a:rPr lang="en-US" sz="1300" dirty="0" smtClean="0">
                <a:latin typeface="Arial" pitchFamily="34" charset="0"/>
                <a:cs typeface="Arial" pitchFamily="34" charset="0"/>
                <a:hlinkClick r:id="rId3"/>
              </a:rPr>
              <a:t>http://www.gulfnet.com.kw/images/slider/dataservices.jpg</a:t>
            </a:r>
            <a:endParaRPr lang="en-US" sz="13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Image: http://medium7.com/wp-content/uploads/2012/05/questionmark1.jpg</a:t>
            </a: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dirty="0" smtClean="0">
                <a:latin typeface="Arial" pitchFamily="34" charset="0"/>
                <a:cs typeface="Arial" pitchFamily="34" charset="0"/>
              </a:rPr>
              <a:t>Image: http://www.globeuniversity.edu/blogs/wp-content/uploads/2012/07/write.jpg</a:t>
            </a:r>
          </a:p>
        </p:txBody>
      </p:sp>
      <p:sp>
        <p:nvSpPr>
          <p:cNvPr id="4" name="Slide Number Placeholder 3"/>
          <p:cNvSpPr>
            <a:spLocks noGrp="1"/>
          </p:cNvSpPr>
          <p:nvPr>
            <p:ph type="sldNum" sz="quarter" idx="10"/>
          </p:nvPr>
        </p:nvSpPr>
        <p:spPr/>
        <p:txBody>
          <a:bodyPr/>
          <a:lstStyle/>
          <a:p>
            <a:fld id="{931E8577-7E78-41DF-96AC-A776B0057BBB}"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Image: </a:t>
            </a:r>
            <a:r>
              <a:rPr lang="en-US" dirty="0" smtClean="0">
                <a:latin typeface="Arial" pitchFamily="34" charset="0"/>
                <a:cs typeface="Arial" pitchFamily="34" charset="0"/>
                <a:hlinkClick r:id="rId3"/>
              </a:rPr>
              <a:t>http://socialgirlworld.com/wp-content/uploads/2013/07/pwn-webi.jpg</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3190" y="6359064"/>
            <a:ext cx="1680410" cy="34710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dirty="0"/>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3190" y="6359064"/>
            <a:ext cx="1680410" cy="34710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239000" y="6324600"/>
            <a:ext cx="1310640" cy="457200"/>
          </a:xfrm>
          <a:prstGeom prst="rect">
            <a:avLst/>
          </a:prstGeom>
          <a:noFill/>
          <a:ln w="9525">
            <a:noFill/>
            <a:miter lim="800000"/>
            <a:headEnd/>
            <a:tailEnd/>
          </a:ln>
        </p:spPr>
      </p:pic>
      <p:sp>
        <p:nvSpPr>
          <p:cNvPr id="14" name="TextBox 13"/>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Unported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
        <p:nvSpPr>
          <p:cNvPr id="22" name="TextBox 21"/>
          <p:cNvSpPr txBox="1"/>
          <p:nvPr userDrawn="1"/>
        </p:nvSpPr>
        <p:spPr>
          <a:xfrm>
            <a:off x="914400" y="2590800"/>
            <a:ext cx="5486400" cy="830997"/>
          </a:xfrm>
          <a:prstGeom prst="rect">
            <a:avLst/>
          </a:prstGeom>
          <a:noFill/>
        </p:spPr>
        <p:txBody>
          <a:bodyPr wrap="square" rtlCol="0">
            <a:spAutoFit/>
          </a:bodyPr>
          <a:lstStyle/>
          <a:p>
            <a:r>
              <a:rPr lang="en-US" sz="4800" b="1" i="0" dirty="0" smtClean="0">
                <a:solidFill>
                  <a:schemeClr val="bg1">
                    <a:lumMod val="85000"/>
                  </a:schemeClr>
                </a:solidFill>
                <a:latin typeface="+mj-lt"/>
                <a:ea typeface="Open Sans Semibold" pitchFamily="34" charset="0"/>
                <a:cs typeface="Open Sans Semibold" pitchFamily="34" charset="0"/>
              </a:rPr>
              <a:t>Thank You!</a:t>
            </a:r>
            <a:endParaRPr lang="en-US" sz="4800" b="1" i="0" dirty="0">
              <a:solidFill>
                <a:schemeClr val="bg1">
                  <a:lumMod val="85000"/>
                </a:schemeClr>
              </a:solidFill>
              <a:latin typeface="+mj-lt"/>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a:ln>
            <a:noFill/>
          </a:ln>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Parting slide contact info; name, twitter, email, etc… </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Unported License. </a:t>
            </a:r>
            <a:r>
              <a:rPr lang="en-US" sz="800" kern="1200" dirty="0" smtClean="0">
                <a:solidFill>
                  <a:schemeClr val="tx1"/>
                </a:solidFill>
                <a:latin typeface="Open Sans" charset="0"/>
                <a:ea typeface="Open Sans" charset="0"/>
                <a:cs typeface="Open Sans" charset="0"/>
              </a:rPr>
              <a:t>Suggested attribution: “This work uses content from </a:t>
            </a:r>
            <a:r>
              <a:rPr lang="en-US" sz="800" dirty="0" smtClean="0">
                <a:latin typeface="Open Sans" charset="0"/>
                <a:cs typeface="Open Sans" charset="0"/>
              </a:rPr>
              <a:t>Delivering Research Data Services: Early Experiences in Academic Libraries</a:t>
            </a:r>
            <a:r>
              <a:rPr lang="en-US" sz="800" kern="1200" dirty="0" smtClean="0">
                <a:solidFill>
                  <a:schemeClr val="tx1"/>
                </a:solidFill>
                <a:latin typeface="Open Sans" charset="0"/>
                <a:ea typeface="Open Sans" charset="0"/>
                <a:cs typeface="Open Sans" charset="0"/>
              </a:rPr>
              <a:t> </a:t>
            </a:r>
            <a:r>
              <a:rPr lang="en-US" sz="800" kern="1200" dirty="0" smtClean="0">
                <a:solidFill>
                  <a:schemeClr val="tx1"/>
                </a:solidFill>
                <a:latin typeface="Open Sans" charset="0"/>
                <a:ea typeface="Open Sans" charset="0"/>
                <a:cs typeface="Open Sans" charset="0"/>
              </a:rPr>
              <a:t>©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Unported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3"/>
              </a:rPr>
              <a:t>http</a:t>
            </a:r>
            <a:r>
              <a:rPr lang="en-US" sz="800" u="sng" kern="1200" dirty="0" smtClean="0">
                <a:solidFill>
                  <a:schemeClr val="bg1"/>
                </a:solidFill>
                <a:latin typeface="Open Sans" charset="0"/>
                <a:ea typeface="Open Sans" charset="0"/>
                <a:cs typeface="Open Sans" charset="0"/>
                <a:hlinkClick r:id="rId3"/>
              </a:rPr>
              <a:t>://</a:t>
            </a:r>
            <a:r>
              <a:rPr lang="en-US" sz="800" u="sng" kern="1200" dirty="0" smtClean="0">
                <a:solidFill>
                  <a:schemeClr val="tx1"/>
                </a:solidFill>
                <a:latin typeface="Open Sans" charset="0"/>
                <a:ea typeface="Open Sans" charset="0"/>
                <a:cs typeface="Open Sans" charset="0"/>
                <a:hlinkClick r:id="rId3"/>
              </a:rPr>
              <a:t>creativecommons.org/licenses/by/3.0/</a:t>
            </a:r>
            <a:r>
              <a:rPr lang="en-US" sz="800" kern="1200" dirty="0" smtClean="0">
                <a:solidFill>
                  <a:schemeClr val="tx1"/>
                </a:solidFill>
                <a:latin typeface="Open Sans" charset="0"/>
                <a:ea typeface="Open Sans" charset="0"/>
                <a:cs typeface="Open Sans" charset="0"/>
                <a:hlinkClick r:id="rId3"/>
              </a:rPr>
              <a:t>” </a:t>
            </a:r>
            <a:endParaRPr lang="en-US" sz="800" dirty="0" smtClean="0">
              <a:solidFill>
                <a:schemeClr val="tx1"/>
              </a:solidFill>
              <a:latin typeface="Open Sans" pitchFamily="34" charset="0"/>
              <a:ea typeface="Open Sans" pitchFamily="34" charset="0"/>
              <a:cs typeface="Open Sans"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998913" y="720694"/>
            <a:ext cx="1250116" cy="137086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11/13/2014</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alphaModFix/>
            <a:extLst>
              <a:ext uri="{28A0092B-C50C-407E-A947-70E740481C1C}">
                <a14:useLocalDpi xmlns:a14="http://schemas.microsoft.com/office/drawing/2010/main" xmlns=""/>
              </a:ext>
            </a:extLst>
          </a:blip>
          <a:stretch>
            <a:fillRect/>
          </a:stretch>
        </p:blipFill>
        <p:spPr>
          <a:xfrm>
            <a:off x="-1" y="-4403"/>
            <a:ext cx="9144001" cy="6858000"/>
          </a:xfrm>
          <a:prstGeom prst="rect">
            <a:avLst/>
          </a:prstGeom>
        </p:spPr>
      </p:pic>
      <p:sp>
        <p:nvSpPr>
          <p:cNvPr id="14" name="Rectangle 13"/>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1452880" y="0"/>
            <a:ext cx="2062480" cy="6872124"/>
          </a:xfrm>
          <a:prstGeom prst="rect">
            <a:avLst/>
          </a:prstGeom>
        </p:spPr>
      </p:pic>
      <p:pic>
        <p:nvPicPr>
          <p:cNvPr id="5" name="Picture 4" descr="teacher-duo.jpg"/>
          <p:cNvPicPr>
            <a:picLocks noChangeAspect="1"/>
          </p:cNvPicPr>
          <p:nvPr userDrawn="1"/>
        </p:nvPicPr>
        <p:blipFill rotWithShape="1">
          <a:blip r:embed="rId4" cstate="email">
            <a:extLst>
              <a:ext uri="{28A0092B-C50C-407E-A947-70E740481C1C}">
                <a14:useLocalDpi xmlns:a14="http://schemas.microsoft.com/office/drawing/2010/main" xmlns=""/>
              </a:ext>
            </a:extLst>
          </a:blip>
          <a:srcRect/>
          <a:stretch/>
        </p:blipFill>
        <p:spPr>
          <a:xfrm>
            <a:off x="0" y="0"/>
            <a:ext cx="1653276" cy="6872124"/>
          </a:xfrm>
          <a:prstGeom prst="rect">
            <a:avLst/>
          </a:prstGeom>
        </p:spPr>
      </p:pic>
      <p:pic>
        <p:nvPicPr>
          <p:cNvPr id="6" name="Picture 5"/>
          <p:cNvPicPr>
            <a:picLocks noChangeAspect="1"/>
          </p:cNvPicPr>
          <p:nvPr userDrawn="1"/>
        </p:nvPicPr>
        <p:blipFill rotWithShape="1">
          <a:blip r:embed="rId5" cstate="email">
            <a:extLst>
              <a:ext uri="{28A0092B-C50C-407E-A947-70E740481C1C}">
                <a14:useLocalDpi xmlns:a14="http://schemas.microsoft.com/office/drawing/2010/main" xmlns=""/>
              </a:ext>
            </a:extLst>
          </a:blip>
          <a:srcRect/>
          <a:stretch/>
        </p:blipFill>
        <p:spPr>
          <a:xfrm>
            <a:off x="3306552" y="0"/>
            <a:ext cx="1653276" cy="6872124"/>
          </a:xfrm>
          <a:prstGeom prst="rect">
            <a:avLst/>
          </a:prstGeom>
        </p:spPr>
      </p:pic>
      <p:sp>
        <p:nvSpPr>
          <p:cNvPr id="7" name="Rectangle 6"/>
          <p:cNvSpPr/>
          <p:nvPr userDrawn="1"/>
        </p:nvSpPr>
        <p:spPr>
          <a:xfrm>
            <a:off x="-1" y="3418524"/>
            <a:ext cx="9144000" cy="15080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0" y="3762015"/>
            <a:ext cx="9144000" cy="707886"/>
          </a:xfrm>
          <a:prstGeom prst="rect">
            <a:avLst/>
          </a:prstGeom>
          <a:noFill/>
        </p:spPr>
        <p:txBody>
          <a:bodyPr wrap="square" rtlCol="0">
            <a:spAutoFit/>
          </a:bodyPr>
          <a:lstStyle/>
          <a:p>
            <a:pPr algn="ctr"/>
            <a:r>
              <a:rPr lang="en-US" sz="4000" dirty="0" smtClean="0">
                <a:solidFill>
                  <a:schemeClr val="bg1"/>
                </a:solidFill>
                <a:latin typeface="Calibri Light"/>
                <a:cs typeface="Calibri Light"/>
              </a:rPr>
              <a:t>Explore. Share. Magnify.</a:t>
            </a:r>
            <a:endParaRPr lang="en-US" sz="4000" dirty="0">
              <a:solidFill>
                <a:schemeClr val="bg1"/>
              </a:solidFill>
              <a:latin typeface="Calibri Light"/>
              <a:cs typeface="Calibri Light"/>
            </a:endParaRPr>
          </a:p>
        </p:txBody>
      </p:sp>
      <p:sp>
        <p:nvSpPr>
          <p:cNvPr id="15" name="Text Placeholder 14"/>
          <p:cNvSpPr>
            <a:spLocks noGrp="1"/>
          </p:cNvSpPr>
          <p:nvPr>
            <p:ph type="body" sz="quarter" idx="10" hasCustomPrompt="1"/>
          </p:nvPr>
        </p:nvSpPr>
        <p:spPr>
          <a:xfrm>
            <a:off x="5374640" y="482150"/>
            <a:ext cx="3179763" cy="461665"/>
          </a:xfrm>
          <a:prstGeom prst="rect">
            <a:avLst/>
          </a:prstGeom>
        </p:spPr>
        <p:txBody>
          <a:bodyPr vert="horz" anchor="b" anchorCtr="0">
            <a:spAutoFit/>
          </a:bodyPr>
          <a:lstStyle>
            <a:lvl1pPr marL="0" indent="0">
              <a:buNone/>
              <a:defRPr sz="2400" b="1">
                <a:latin typeface="+mn-lt"/>
              </a:defRPr>
            </a:lvl1pPr>
          </a:lstStyle>
          <a:p>
            <a:pPr lvl="0"/>
            <a:r>
              <a:rPr lang="en-US" dirty="0" smtClean="0"/>
              <a:t>Presenter Name</a:t>
            </a:r>
            <a:endParaRPr lang="en-US" dirty="0"/>
          </a:p>
        </p:txBody>
      </p:sp>
      <p:sp>
        <p:nvSpPr>
          <p:cNvPr id="16" name="Text Placeholder 14"/>
          <p:cNvSpPr>
            <a:spLocks noGrp="1"/>
          </p:cNvSpPr>
          <p:nvPr>
            <p:ph type="body" sz="quarter" idx="11" hasCustomPrompt="1"/>
          </p:nvPr>
        </p:nvSpPr>
        <p:spPr>
          <a:xfrm>
            <a:off x="5374640" y="888734"/>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Presenter Title</a:t>
            </a:r>
            <a:endParaRPr lang="en-US" dirty="0"/>
          </a:p>
        </p:txBody>
      </p:sp>
      <p:sp>
        <p:nvSpPr>
          <p:cNvPr id="17" name="Text Placeholder 14"/>
          <p:cNvSpPr>
            <a:spLocks noGrp="1"/>
          </p:cNvSpPr>
          <p:nvPr>
            <p:ph type="body" sz="quarter" idx="12" hasCustomPrompt="1"/>
          </p:nvPr>
        </p:nvSpPr>
        <p:spPr>
          <a:xfrm>
            <a:off x="5374640" y="1625875"/>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E-mail Address</a:t>
            </a:r>
            <a:endParaRPr lang="en-US" dirty="0"/>
          </a:p>
        </p:txBody>
      </p:sp>
      <p:sp>
        <p:nvSpPr>
          <p:cNvPr id="18" name="Text Placeholder 14"/>
          <p:cNvSpPr>
            <a:spLocks noGrp="1"/>
          </p:cNvSpPr>
          <p:nvPr>
            <p:ph type="body" sz="quarter" idx="13" hasCustomPrompt="1"/>
          </p:nvPr>
        </p:nvSpPr>
        <p:spPr>
          <a:xfrm>
            <a:off x="5374640" y="1995207"/>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@Twitter</a:t>
            </a:r>
            <a:endParaRPr lang="en-US" dirty="0"/>
          </a:p>
        </p:txBody>
      </p:sp>
      <p:pic>
        <p:nvPicPr>
          <p:cNvPr id="19" name="Picture 18" descr="OCLC-RESEARCH_H_MB.png"/>
          <p:cNvPicPr>
            <a:picLocks noChangeAspect="1"/>
          </p:cNvPicPr>
          <p:nvPr userDrawn="1"/>
        </p:nvPicPr>
        <p:blipFill>
          <a:blip r:embed="rId6" cstate="print"/>
          <a:stretch>
            <a:fillRect/>
          </a:stretch>
        </p:blipFill>
        <p:spPr>
          <a:xfrm>
            <a:off x="5349239" y="5518592"/>
            <a:ext cx="2372355" cy="782021"/>
          </a:xfrm>
          <a:prstGeom prst="rect">
            <a:avLst/>
          </a:prstGeom>
        </p:spPr>
      </p:pic>
    </p:spTree>
    <p:extLst>
      <p:ext uri="{BB962C8B-B14F-4D97-AF65-F5344CB8AC3E}">
        <p14:creationId xmlns:p14="http://schemas.microsoft.com/office/powerpoint/2010/main" xmlns="" val="2783568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98913" y="720694"/>
            <a:ext cx="1250116" cy="13708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3190" y="6359064"/>
            <a:ext cx="1680410" cy="3471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dirty="0"/>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3190" y="6359064"/>
            <a:ext cx="1680410" cy="3471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pPr/>
              <a:t>‹#›</a:t>
            </a:fld>
            <a:endParaRPr lang="en-US" dirty="0"/>
          </a:p>
        </p:txBody>
      </p:sp>
      <p:pic>
        <p:nvPicPr>
          <p:cNvPr id="5" name="Picture 4"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5438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Conten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mj-lt"/>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5" r:id="rId3"/>
    <p:sldLayoutId id="2147483668" r:id="rId4"/>
    <p:sldLayoutId id="2147483654" r:id="rId5"/>
    <p:sldLayoutId id="2147483669" r:id="rId6"/>
    <p:sldLayoutId id="2147483656" r:id="rId7"/>
    <p:sldLayoutId id="2147483658" r:id="rId8"/>
    <p:sldLayoutId id="2147483650" r:id="rId9"/>
    <p:sldLayoutId id="2147483659" r:id="rId10"/>
    <p:sldLayoutId id="2147483670" r:id="rId11"/>
    <p:sldLayoutId id="2147483652" r:id="rId12"/>
    <p:sldLayoutId id="2147483671" r:id="rId13"/>
    <p:sldLayoutId id="2147483657" r:id="rId14"/>
    <p:sldLayoutId id="2147483660" r:id="rId15"/>
    <p:sldLayoutId id="2147483666" r:id="rId16"/>
    <p:sldLayoutId id="2147483672" r:id="rId17"/>
    <p:sldLayoutId id="2147483673" r:id="rId18"/>
  </p:sldLayoutIdLst>
  <p:hf hdr="0" ftr="0" dt="0"/>
  <p:txStyles>
    <p:titleStyle>
      <a:lvl1pPr algn="l" defTabSz="914400" rtl="0" eaLnBrk="1" latinLnBrk="0" hangingPunct="1">
        <a:spcBef>
          <a:spcPct val="0"/>
        </a:spcBef>
        <a:buNone/>
        <a:defRPr sz="4000" b="1" i="0" kern="1200">
          <a:solidFill>
            <a:schemeClr val="tx1"/>
          </a:solidFill>
          <a:latin typeface="Arial"/>
          <a:ea typeface="Open Sans Semibold" pitchFamily="34" charset="0"/>
          <a:cs typeface="Arial"/>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nieli@oclc.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www.dipir.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914400" y="4191000"/>
            <a:ext cx="4343400" cy="381000"/>
          </a:xfrm>
        </p:spPr>
        <p:txBody>
          <a:bodyPr/>
          <a:lstStyle/>
          <a:p>
            <a:r>
              <a:rPr lang="en-US" b="1" dirty="0" smtClean="0"/>
              <a:t>Ixchel M. Faniel, Ph.D. </a:t>
            </a:r>
            <a:endParaRPr lang="en-US" b="1" dirty="0"/>
          </a:p>
        </p:txBody>
      </p:sp>
      <p:sp>
        <p:nvSpPr>
          <p:cNvPr id="12" name="Text Placeholder 11"/>
          <p:cNvSpPr>
            <a:spLocks noGrp="1"/>
          </p:cNvSpPr>
          <p:nvPr>
            <p:ph type="body" sz="quarter" idx="15"/>
          </p:nvPr>
        </p:nvSpPr>
        <p:spPr>
          <a:xfrm>
            <a:off x="914400" y="4572000"/>
            <a:ext cx="5029200" cy="1143000"/>
          </a:xfrm>
        </p:spPr>
        <p:txBody>
          <a:bodyPr/>
          <a:lstStyle/>
          <a:p>
            <a:r>
              <a:rPr lang="en-US" dirty="0" smtClean="0"/>
              <a:t>Associate Research Scientist</a:t>
            </a:r>
          </a:p>
          <a:p>
            <a:r>
              <a:rPr lang="en-US" dirty="0" smtClean="0"/>
              <a:t>OCLC Research</a:t>
            </a:r>
          </a:p>
          <a:p>
            <a:r>
              <a:rPr lang="en-US" dirty="0" smtClean="0">
                <a:hlinkClick r:id="rId3"/>
              </a:rPr>
              <a:t>fanieli@oclc.org</a:t>
            </a:r>
            <a:endParaRPr lang="en-US" dirty="0" smtClean="0"/>
          </a:p>
          <a:p>
            <a:endParaRPr lang="en-US" dirty="0"/>
          </a:p>
        </p:txBody>
      </p:sp>
      <p:sp>
        <p:nvSpPr>
          <p:cNvPr id="13" name="Text Placeholder 12"/>
          <p:cNvSpPr>
            <a:spLocks noGrp="1"/>
          </p:cNvSpPr>
          <p:nvPr>
            <p:ph type="body" sz="quarter" idx="17"/>
          </p:nvPr>
        </p:nvSpPr>
        <p:spPr>
          <a:xfrm>
            <a:off x="4572000" y="381000"/>
            <a:ext cx="4343400" cy="304800"/>
          </a:xfrm>
        </p:spPr>
        <p:txBody>
          <a:bodyPr/>
          <a:lstStyle/>
          <a:p>
            <a:pPr algn="r"/>
            <a:r>
              <a:rPr lang="en-US" dirty="0" smtClean="0"/>
              <a:t>21 October 2014</a:t>
            </a:r>
            <a:endParaRPr lang="en-US" dirty="0"/>
          </a:p>
        </p:txBody>
      </p:sp>
      <p:sp>
        <p:nvSpPr>
          <p:cNvPr id="14" name="Text Placeholder 13"/>
          <p:cNvSpPr>
            <a:spLocks noGrp="1"/>
          </p:cNvSpPr>
          <p:nvPr>
            <p:ph type="body" sz="quarter" idx="18"/>
          </p:nvPr>
        </p:nvSpPr>
        <p:spPr>
          <a:xfrm>
            <a:off x="838200" y="5867400"/>
            <a:ext cx="6477000" cy="304800"/>
          </a:xfrm>
        </p:spPr>
        <p:txBody>
          <a:bodyPr>
            <a:normAutofit/>
          </a:bodyPr>
          <a:lstStyle/>
          <a:p>
            <a:r>
              <a:rPr lang="es-ES" dirty="0" smtClean="0"/>
              <a:t>Departamento de Biblioteconomía y Documentación Universidad Carlos III de Madrid</a:t>
            </a:r>
            <a:endParaRPr lang="en-US" dirty="0"/>
          </a:p>
        </p:txBody>
      </p:sp>
      <p:sp>
        <p:nvSpPr>
          <p:cNvPr id="9" name="Title 8"/>
          <p:cNvSpPr>
            <a:spLocks noGrp="1"/>
          </p:cNvSpPr>
          <p:nvPr>
            <p:ph type="title"/>
          </p:nvPr>
        </p:nvSpPr>
        <p:spPr>
          <a:xfrm>
            <a:off x="304800" y="2514600"/>
            <a:ext cx="8610600" cy="1143000"/>
          </a:xfrm>
        </p:spPr>
        <p:txBody>
          <a:bodyPr>
            <a:normAutofit fontScale="90000"/>
          </a:bodyPr>
          <a:lstStyle/>
          <a:p>
            <a:pPr algn="ctr"/>
            <a:r>
              <a:rPr lang="en-US" dirty="0" smtClean="0"/>
              <a:t>Delivering Research Data Services: Early Experiences in Academic Libraries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socialgirlworld.com/wp-content/uploads/2013/07/pwn-webi.jpg"/>
          <p:cNvPicPr>
            <a:picLocks noChangeAspect="1" noChangeArrowheads="1"/>
          </p:cNvPicPr>
          <p:nvPr/>
        </p:nvPicPr>
        <p:blipFill>
          <a:blip r:embed="rId3" cstate="print"/>
          <a:srcRect t="8912" r="17385" b="3820"/>
          <a:stretch>
            <a:fillRect/>
          </a:stretch>
        </p:blipFill>
        <p:spPr bwMode="auto">
          <a:xfrm>
            <a:off x="0" y="0"/>
            <a:ext cx="9148088" cy="6172200"/>
          </a:xfrm>
          <a:prstGeom prst="rect">
            <a:avLst/>
          </a:prstGeom>
          <a:noFill/>
        </p:spPr>
      </p:pic>
      <p:sp>
        <p:nvSpPr>
          <p:cNvPr id="2" name="Title 1"/>
          <p:cNvSpPr>
            <a:spLocks noGrp="1"/>
          </p:cNvSpPr>
          <p:nvPr>
            <p:ph type="title"/>
          </p:nvPr>
        </p:nvSpPr>
        <p:spPr>
          <a:xfrm>
            <a:off x="228600" y="3962400"/>
            <a:ext cx="8229600" cy="1143000"/>
          </a:xfrm>
        </p:spPr>
        <p:txBody>
          <a:bodyPr>
            <a:normAutofit/>
          </a:bodyPr>
          <a:lstStyle/>
          <a:p>
            <a:r>
              <a:rPr lang="en-US" sz="3600" dirty="0" smtClean="0"/>
              <a:t>Librarian Profiles</a:t>
            </a:r>
            <a:endParaRPr lang="en-US" sz="36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Full-time Equivalent Student Enrollment </a:t>
            </a:r>
            <a:r>
              <a:rPr lang="en-US" sz="2800" dirty="0" smtClean="0"/>
              <a:t>(N=36)</a:t>
            </a:r>
            <a:endParaRPr lang="en-US" sz="36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11</a:t>
            </a:fld>
            <a:endParaRPr lang="en-US" dirty="0"/>
          </a:p>
        </p:txBody>
      </p:sp>
      <p:graphicFrame>
        <p:nvGraphicFramePr>
          <p:cNvPr id="7" name="Chart 6"/>
          <p:cNvGraphicFramePr/>
          <p:nvPr/>
        </p:nvGraphicFramePr>
        <p:xfrm>
          <a:off x="762000" y="1676400"/>
          <a:ext cx="7620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209800" y="1752600"/>
            <a:ext cx="990600" cy="400110"/>
          </a:xfrm>
          <a:prstGeom prst="rect">
            <a:avLst/>
          </a:prstGeom>
          <a:noFill/>
        </p:spPr>
        <p:txBody>
          <a:bodyPr wrap="square" rtlCol="0">
            <a:spAutoFit/>
          </a:bodyPr>
          <a:lstStyle/>
          <a:p>
            <a:r>
              <a:rPr lang="en-US" sz="2000" b="1" dirty="0" smtClean="0">
                <a:latin typeface="+mj-lt"/>
              </a:rPr>
              <a:t>56%</a:t>
            </a:r>
            <a:endParaRPr lang="en-US" sz="2000" b="1" dirty="0">
              <a:latin typeface="+mj-lt"/>
            </a:endParaRPr>
          </a:p>
        </p:txBody>
      </p:sp>
      <p:sp>
        <p:nvSpPr>
          <p:cNvPr id="9" name="TextBox 8"/>
          <p:cNvSpPr txBox="1"/>
          <p:nvPr/>
        </p:nvSpPr>
        <p:spPr>
          <a:xfrm>
            <a:off x="6705600" y="4038600"/>
            <a:ext cx="990600" cy="400110"/>
          </a:xfrm>
          <a:prstGeom prst="rect">
            <a:avLst/>
          </a:prstGeom>
          <a:noFill/>
        </p:spPr>
        <p:txBody>
          <a:bodyPr wrap="square" rtlCol="0">
            <a:spAutoFit/>
          </a:bodyPr>
          <a:lstStyle/>
          <a:p>
            <a:r>
              <a:rPr lang="en-US" sz="2000" b="1" dirty="0" smtClean="0">
                <a:latin typeface="+mj-lt"/>
              </a:rPr>
              <a:t>20%</a:t>
            </a:r>
            <a:endParaRPr lang="en-US" sz="2000" b="1" dirty="0">
              <a:latin typeface="+mj-lt"/>
            </a:endParaRPr>
          </a:p>
        </p:txBody>
      </p:sp>
      <p:sp>
        <p:nvSpPr>
          <p:cNvPr id="10" name="TextBox 9"/>
          <p:cNvSpPr txBox="1"/>
          <p:nvPr/>
        </p:nvSpPr>
        <p:spPr>
          <a:xfrm>
            <a:off x="4419600" y="3810000"/>
            <a:ext cx="914400" cy="400110"/>
          </a:xfrm>
          <a:prstGeom prst="rect">
            <a:avLst/>
          </a:prstGeom>
          <a:noFill/>
        </p:spPr>
        <p:txBody>
          <a:bodyPr wrap="square" rtlCol="0">
            <a:spAutoFit/>
          </a:bodyPr>
          <a:lstStyle/>
          <a:p>
            <a:r>
              <a:rPr lang="en-US" sz="2000" b="1" dirty="0" smtClean="0">
                <a:latin typeface="+mj-lt"/>
              </a:rPr>
              <a:t>25%</a:t>
            </a:r>
            <a:endParaRPr lang="en-US" sz="2000" b="1"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Years of Library Experience </a:t>
            </a:r>
            <a:r>
              <a:rPr lang="en-US" sz="2800" dirty="0" smtClean="0"/>
              <a:t>(N=36)</a:t>
            </a:r>
            <a:endParaRPr lang="en-US" sz="36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12</a:t>
            </a:fld>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574690028"/>
              </p:ext>
            </p:extLst>
          </p:nvPr>
        </p:nvGraphicFramePr>
        <p:xfrm>
          <a:off x="457200" y="1600200"/>
          <a:ext cx="84582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629400" y="4572000"/>
            <a:ext cx="1371600" cy="369332"/>
          </a:xfrm>
          <a:prstGeom prst="rect">
            <a:avLst/>
          </a:prstGeom>
          <a:noFill/>
        </p:spPr>
        <p:txBody>
          <a:bodyPr wrap="square" rtlCol="0">
            <a:spAutoFit/>
          </a:bodyPr>
          <a:lstStyle/>
          <a:p>
            <a:r>
              <a:rPr lang="en-US" b="1" dirty="0" smtClean="0">
                <a:latin typeface="+mj-lt"/>
              </a:rPr>
              <a:t>47% </a:t>
            </a:r>
            <a:endParaRPr lang="en-US"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Data Management Experience (N=36)</a:t>
            </a:r>
            <a:endParaRPr lang="en-US" sz="36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13</a:t>
            </a:fld>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4276120360"/>
              </p:ext>
            </p:extLst>
          </p:nvPr>
        </p:nvGraphicFramePr>
        <p:xfrm>
          <a:off x="228600" y="1447800"/>
          <a:ext cx="8534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2743200" y="1447800"/>
            <a:ext cx="1447800"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latin typeface="+mj-lt"/>
              </a:rPr>
              <a:t>3%  </a:t>
            </a:r>
            <a:endParaRPr lang="en-US" sz="2400" b="1" dirty="0">
              <a:latin typeface="+mj-lt"/>
            </a:endParaRPr>
          </a:p>
        </p:txBody>
      </p:sp>
      <p:sp>
        <p:nvSpPr>
          <p:cNvPr id="7" name="TextBox 1"/>
          <p:cNvSpPr txBox="1"/>
          <p:nvPr/>
        </p:nvSpPr>
        <p:spPr>
          <a:xfrm>
            <a:off x="2438400" y="5638800"/>
            <a:ext cx="1524000"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latin typeface="+mj-lt"/>
              </a:rPr>
              <a:t>47%</a:t>
            </a:r>
            <a:endParaRPr lang="en-US" sz="24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Top 3 Research Data Services </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14</a:t>
            </a:fld>
            <a:endParaRPr lang="en-US" dirty="0"/>
          </a:p>
        </p:txBody>
      </p:sp>
      <p:pic>
        <p:nvPicPr>
          <p:cNvPr id="70658" name="Picture 2" descr="http://ariadne-media.ukoln.info/grfx/img/issue55-vandeventer-pienaar/figure-4.jpg"/>
          <p:cNvPicPr>
            <a:picLocks noChangeAspect="1" noChangeArrowheads="1"/>
          </p:cNvPicPr>
          <p:nvPr/>
        </p:nvPicPr>
        <p:blipFill>
          <a:blip r:embed="rId3" cstate="print"/>
          <a:srcRect/>
          <a:stretch>
            <a:fillRect/>
          </a:stretch>
        </p:blipFill>
        <p:spPr bwMode="auto">
          <a:xfrm>
            <a:off x="3810000" y="3048000"/>
            <a:ext cx="5080000" cy="3810000"/>
          </a:xfrm>
          <a:prstGeom prst="rect">
            <a:avLst/>
          </a:prstGeom>
          <a:noFill/>
        </p:spPr>
      </p:pic>
      <p:sp>
        <p:nvSpPr>
          <p:cNvPr id="14" name="TextBox 13"/>
          <p:cNvSpPr txBox="1"/>
          <p:nvPr/>
        </p:nvSpPr>
        <p:spPr>
          <a:xfrm>
            <a:off x="533400" y="1905000"/>
            <a:ext cx="6098144" cy="2246769"/>
          </a:xfrm>
          <a:prstGeom prst="rect">
            <a:avLst/>
          </a:prstGeom>
          <a:noFill/>
        </p:spPr>
        <p:txBody>
          <a:bodyPr wrap="none" rtlCol="0">
            <a:spAutoFit/>
          </a:bodyPr>
          <a:lstStyle/>
          <a:p>
            <a:pPr marL="342900" indent="-342900"/>
            <a:r>
              <a:rPr lang="en-US" sz="2800" b="1" dirty="0" smtClean="0">
                <a:latin typeface="Arial" pitchFamily="34" charset="0"/>
                <a:cs typeface="Arial" pitchFamily="34" charset="0"/>
              </a:rPr>
              <a:t>1. Data Deposit 67%</a:t>
            </a:r>
          </a:p>
          <a:p>
            <a:pPr marL="342900" indent="-342900"/>
            <a:endParaRPr lang="en-US" sz="2800" b="1" dirty="0" smtClean="0">
              <a:latin typeface="Arial" pitchFamily="34" charset="0"/>
              <a:cs typeface="Arial" pitchFamily="34" charset="0"/>
            </a:endParaRPr>
          </a:p>
          <a:p>
            <a:pPr marL="342900" indent="-342900"/>
            <a:r>
              <a:rPr lang="en-US" sz="2800" b="1" dirty="0" smtClean="0">
                <a:latin typeface="Arial" pitchFamily="34" charset="0"/>
                <a:cs typeface="Arial" pitchFamily="34" charset="0"/>
              </a:rPr>
              <a:t>2. Data management planning 61%</a:t>
            </a:r>
          </a:p>
          <a:p>
            <a:pPr marL="342900" indent="-342900"/>
            <a:endParaRPr lang="en-US" sz="2800" b="1" dirty="0" smtClean="0">
              <a:latin typeface="Arial" pitchFamily="34" charset="0"/>
              <a:cs typeface="Arial" pitchFamily="34" charset="0"/>
            </a:endParaRPr>
          </a:p>
          <a:p>
            <a:pPr marL="342900" indent="-342900"/>
            <a:r>
              <a:rPr lang="en-US" sz="2800" b="1" dirty="0" smtClean="0">
                <a:latin typeface="Arial" pitchFamily="34" charset="0"/>
                <a:cs typeface="Arial" pitchFamily="34" charset="0"/>
              </a:rPr>
              <a:t>3. Data management 42%</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tudymagazine.com/wp-content/uploads/2011/04/teacher-guidelines-for-social-media.jpg"/>
          <p:cNvPicPr>
            <a:picLocks noChangeAspect="1" noChangeArrowheads="1"/>
          </p:cNvPicPr>
          <p:nvPr/>
        </p:nvPicPr>
        <p:blipFill>
          <a:blip r:embed="rId3" cstate="print">
            <a:lum bright="-19000"/>
          </a:blip>
          <a:srcRect r="3310"/>
          <a:stretch>
            <a:fillRect/>
          </a:stretch>
        </p:blipFill>
        <p:spPr bwMode="auto">
          <a:xfrm>
            <a:off x="0" y="0"/>
            <a:ext cx="9221290" cy="6248400"/>
          </a:xfrm>
          <a:prstGeom prst="rect">
            <a:avLst/>
          </a:prstGeom>
          <a:noFill/>
        </p:spPr>
      </p:pic>
      <p:sp>
        <p:nvSpPr>
          <p:cNvPr id="2" name="Title 1"/>
          <p:cNvSpPr>
            <a:spLocks noGrp="1"/>
          </p:cNvSpPr>
          <p:nvPr>
            <p:ph type="title"/>
          </p:nvPr>
        </p:nvSpPr>
        <p:spPr/>
        <p:txBody>
          <a:bodyPr>
            <a:normAutofit/>
          </a:bodyPr>
          <a:lstStyle/>
          <a:p>
            <a:r>
              <a:rPr lang="en-US" sz="3600" dirty="0" smtClean="0">
                <a:solidFill>
                  <a:schemeClr val="bg1"/>
                </a:solidFill>
                <a:effectLst>
                  <a:outerShdw blurRad="38100" dist="38100" dir="2700000" algn="tl">
                    <a:srgbClr val="000000">
                      <a:alpha val="43137"/>
                    </a:srgbClr>
                  </a:outerShdw>
                </a:effectLst>
              </a:rPr>
              <a:t>Top 3 Delivery Methods</a:t>
            </a:r>
            <a:endParaRPr lang="en-US" sz="36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4419600" cy="2514600"/>
          </a:xfrm>
        </p:spPr>
        <p:txBody>
          <a:bodyPr>
            <a:noAutofit/>
          </a:bodyPr>
          <a:lstStyle/>
          <a:p>
            <a:pPr marL="514350" indent="-514350">
              <a:lnSpc>
                <a:spcPct val="200000"/>
              </a:lnSpc>
              <a:buAutoNum type="arabicPeriod"/>
            </a:pPr>
            <a:r>
              <a:rPr lang="en-US" b="1" dirty="0" smtClean="0">
                <a:solidFill>
                  <a:schemeClr val="bg1"/>
                </a:solidFill>
              </a:rPr>
              <a:t>Consultation 56%</a:t>
            </a:r>
          </a:p>
          <a:p>
            <a:pPr marL="514350" indent="-514350">
              <a:lnSpc>
                <a:spcPct val="200000"/>
              </a:lnSpc>
              <a:buAutoNum type="arabicPeriod"/>
            </a:pPr>
            <a:r>
              <a:rPr lang="en-US" b="1" dirty="0" smtClean="0">
                <a:solidFill>
                  <a:schemeClr val="bg1"/>
                </a:solidFill>
              </a:rPr>
              <a:t>Education 44%</a:t>
            </a:r>
          </a:p>
          <a:p>
            <a:pPr marL="514350" indent="-514350">
              <a:lnSpc>
                <a:spcPct val="200000"/>
              </a:lnSpc>
              <a:buAutoNum type="arabicPeriod"/>
            </a:pPr>
            <a:r>
              <a:rPr lang="en-US" b="1" dirty="0" smtClean="0">
                <a:solidFill>
                  <a:schemeClr val="bg1"/>
                </a:solidFill>
              </a:rPr>
              <a:t>Collaboration 28%</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16</a:t>
            </a:fld>
            <a:endParaRPr lang="en-US" dirty="0"/>
          </a:p>
        </p:txBody>
      </p:sp>
      <p:pic>
        <p:nvPicPr>
          <p:cNvPr id="58370" name="Picture 2" descr="http://blog.unum.co.uk/wp-content/uploads/2013/04/picture-word-benefits.jpg"/>
          <p:cNvPicPr>
            <a:picLocks noChangeAspect="1" noChangeArrowheads="1"/>
          </p:cNvPicPr>
          <p:nvPr/>
        </p:nvPicPr>
        <p:blipFill>
          <a:blip r:embed="rId3" cstate="print"/>
          <a:srcRect t="11450" r="8596" b="22901"/>
          <a:stretch>
            <a:fillRect/>
          </a:stretch>
        </p:blipFill>
        <p:spPr bwMode="auto">
          <a:xfrm>
            <a:off x="0" y="0"/>
            <a:ext cx="9144000" cy="6172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Top Librarian Benefits </a:t>
            </a:r>
            <a:endParaRPr lang="en-US" sz="3600" dirty="0"/>
          </a:p>
        </p:txBody>
      </p:sp>
      <p:sp>
        <p:nvSpPr>
          <p:cNvPr id="3" name="Content Placeholder 2"/>
          <p:cNvSpPr>
            <a:spLocks noGrp="1"/>
          </p:cNvSpPr>
          <p:nvPr>
            <p:ph idx="1"/>
          </p:nvPr>
        </p:nvSpPr>
        <p:spPr/>
        <p:txBody>
          <a:bodyPr/>
          <a:lstStyle/>
          <a:p>
            <a:r>
              <a:rPr lang="en-US" b="1" dirty="0" smtClean="0">
                <a:solidFill>
                  <a:schemeClr val="tx1"/>
                </a:solidFill>
                <a:latin typeface="Arial" panose="020B0604020202020204" pitchFamily="34" charset="0"/>
                <a:cs typeface="Arial" panose="020B0604020202020204" pitchFamily="34" charset="0"/>
              </a:rPr>
              <a:t>36% </a:t>
            </a:r>
            <a:r>
              <a:rPr lang="en-US" dirty="0" smtClean="0">
                <a:solidFill>
                  <a:schemeClr val="tx1"/>
                </a:solidFill>
                <a:latin typeface="Arial" panose="020B0604020202020204" pitchFamily="34" charset="0"/>
                <a:cs typeface="Arial" panose="020B0604020202020204" pitchFamily="34" charset="0"/>
              </a:rPr>
              <a:t>learning new things</a:t>
            </a:r>
          </a:p>
          <a:p>
            <a:pPr>
              <a:buNone/>
            </a:pPr>
            <a:endParaRPr lang="en-US" dirty="0" smtClean="0">
              <a:solidFill>
                <a:schemeClr val="tx1"/>
              </a:solidFill>
              <a:latin typeface="Arial" panose="020B0604020202020204" pitchFamily="34" charset="0"/>
              <a:cs typeface="Arial" panose="020B0604020202020204" pitchFamily="34" charset="0"/>
            </a:endParaRPr>
          </a:p>
          <a:p>
            <a:r>
              <a:rPr lang="en-US" b="1" dirty="0" smtClean="0">
                <a:solidFill>
                  <a:schemeClr val="tx1"/>
                </a:solidFill>
                <a:latin typeface="Arial" panose="020B0604020202020204" pitchFamily="34" charset="0"/>
                <a:cs typeface="Arial" panose="020B0604020202020204" pitchFamily="34" charset="0"/>
              </a:rPr>
              <a:t>33% </a:t>
            </a:r>
            <a:r>
              <a:rPr lang="en-US" dirty="0" smtClean="0">
                <a:solidFill>
                  <a:schemeClr val="tx1"/>
                </a:solidFill>
                <a:latin typeface="Arial" panose="020B0604020202020204" pitchFamily="34" charset="0"/>
                <a:cs typeface="Arial" panose="020B0604020202020204" pitchFamily="34" charset="0"/>
              </a:rPr>
              <a:t>library remaining relevant</a:t>
            </a:r>
          </a:p>
          <a:p>
            <a:pPr>
              <a:buNone/>
            </a:pPr>
            <a:endParaRPr lang="en-US" dirty="0" smtClean="0">
              <a:solidFill>
                <a:schemeClr val="tx1"/>
              </a:solidFill>
              <a:latin typeface="Arial" panose="020B0604020202020204" pitchFamily="34" charset="0"/>
              <a:cs typeface="Arial" panose="020B0604020202020204" pitchFamily="34" charset="0"/>
            </a:endParaRPr>
          </a:p>
          <a:p>
            <a:r>
              <a:rPr lang="en-US" b="1" dirty="0" smtClean="0">
                <a:solidFill>
                  <a:schemeClr val="tx1"/>
                </a:solidFill>
                <a:latin typeface="Arial" panose="020B0604020202020204" pitchFamily="34" charset="0"/>
                <a:cs typeface="Arial" panose="020B0604020202020204" pitchFamily="34" charset="0"/>
              </a:rPr>
              <a:t>31% </a:t>
            </a:r>
            <a:r>
              <a:rPr lang="en-US" dirty="0" smtClean="0">
                <a:solidFill>
                  <a:schemeClr val="tx1"/>
                </a:solidFill>
                <a:latin typeface="Arial" panose="020B0604020202020204" pitchFamily="34" charset="0"/>
                <a:cs typeface="Arial" panose="020B0604020202020204" pitchFamily="34" charset="0"/>
              </a:rPr>
              <a:t>work is interesting, enjoyable, rewarding</a:t>
            </a:r>
          </a:p>
          <a:p>
            <a:endParaRPr lang="en-US" dirty="0" smtClean="0">
              <a:solidFill>
                <a:schemeClr val="tx1"/>
              </a:solidFill>
              <a:latin typeface="Arial" panose="020B0604020202020204" pitchFamily="34" charset="0"/>
              <a:cs typeface="Arial" panose="020B0604020202020204" pitchFamily="34" charset="0"/>
            </a:endParaRPr>
          </a:p>
          <a:p>
            <a:r>
              <a:rPr lang="en-US" b="1" dirty="0" smtClean="0">
                <a:solidFill>
                  <a:schemeClr val="tx1"/>
                </a:solidFill>
                <a:latin typeface="Arial" panose="020B0604020202020204" pitchFamily="34" charset="0"/>
                <a:cs typeface="Arial" panose="020B0604020202020204" pitchFamily="34" charset="0"/>
              </a:rPr>
              <a:t>28% </a:t>
            </a:r>
            <a:r>
              <a:rPr lang="en-US" dirty="0" smtClean="0">
                <a:solidFill>
                  <a:schemeClr val="tx1"/>
                </a:solidFill>
                <a:latin typeface="Arial" panose="020B0604020202020204" pitchFamily="34" charset="0"/>
                <a:cs typeface="Arial" panose="020B0604020202020204" pitchFamily="34" charset="0"/>
              </a:rPr>
              <a:t>building relationships	with researchers</a:t>
            </a:r>
          </a:p>
          <a:p>
            <a:pPr>
              <a:buNone/>
            </a:pPr>
            <a:endParaRPr lang="en-US"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17</a:t>
            </a:fld>
            <a:endParaRPr lang="en-US" dirty="0"/>
          </a:p>
        </p:txBody>
      </p:sp>
      <p:pic>
        <p:nvPicPr>
          <p:cNvPr id="5" name="Picture 2" descr="http://www.ppcforhire.com/blog/wp-content/uploads/2012/11/seo-checklist.jpg"/>
          <p:cNvPicPr>
            <a:picLocks noChangeAspect="1" noChangeArrowheads="1"/>
          </p:cNvPicPr>
          <p:nvPr/>
        </p:nvPicPr>
        <p:blipFill>
          <a:blip r:embed="rId3" cstate="print"/>
          <a:srcRect/>
          <a:stretch>
            <a:fillRect/>
          </a:stretch>
        </p:blipFill>
        <p:spPr bwMode="auto">
          <a:xfrm>
            <a:off x="5791200" y="457200"/>
            <a:ext cx="2981325" cy="2438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exchanges.wiley.com/blog/wp-content/uploads/2014/06/OAfish.jpg"/>
          <p:cNvPicPr>
            <a:picLocks noChangeAspect="1" noChangeArrowheads="1"/>
          </p:cNvPicPr>
          <p:nvPr/>
        </p:nvPicPr>
        <p:blipFill>
          <a:blip r:embed="rId3" cstate="print"/>
          <a:srcRect r="1424"/>
          <a:stretch>
            <a:fillRect/>
          </a:stretch>
        </p:blipFill>
        <p:spPr bwMode="auto">
          <a:xfrm>
            <a:off x="0" y="0"/>
            <a:ext cx="9144000" cy="62484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Challenges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2.gstatic.com/images?q=tbn:ANd9GcSJLteCyb4x9rL4TXHmnkhQrgSbJ2EIOLLg8Hovke2jzt34s7noQg"/>
          <p:cNvPicPr>
            <a:picLocks noChangeAspect="1" noChangeArrowheads="1"/>
          </p:cNvPicPr>
          <p:nvPr/>
        </p:nvPicPr>
        <p:blipFill>
          <a:blip r:embed="rId3" cstate="print"/>
          <a:srcRect/>
          <a:stretch>
            <a:fillRect/>
          </a:stretch>
        </p:blipFill>
        <p:spPr bwMode="auto">
          <a:xfrm>
            <a:off x="5791200" y="2209800"/>
            <a:ext cx="3005996" cy="3543301"/>
          </a:xfrm>
          <a:prstGeom prst="rect">
            <a:avLst/>
          </a:prstGeom>
          <a:noFill/>
        </p:spPr>
      </p:pic>
      <p:sp>
        <p:nvSpPr>
          <p:cNvPr id="2" name="Title 1"/>
          <p:cNvSpPr>
            <a:spLocks noGrp="1"/>
          </p:cNvSpPr>
          <p:nvPr>
            <p:ph type="title"/>
          </p:nvPr>
        </p:nvSpPr>
        <p:spPr/>
        <p:txBody>
          <a:bodyPr>
            <a:normAutofit/>
          </a:bodyPr>
          <a:lstStyle/>
          <a:p>
            <a:r>
              <a:rPr lang="en-US" sz="3600" dirty="0" smtClean="0"/>
              <a:t>Top Librarian Challenges</a:t>
            </a:r>
            <a:endParaRPr lang="en-US" sz="3600" dirty="0"/>
          </a:p>
        </p:txBody>
      </p:sp>
      <p:sp>
        <p:nvSpPr>
          <p:cNvPr id="3" name="Content Placeholder 2"/>
          <p:cNvSpPr>
            <a:spLocks noGrp="1"/>
          </p:cNvSpPr>
          <p:nvPr>
            <p:ph idx="1"/>
          </p:nvPr>
        </p:nvSpPr>
        <p:spPr>
          <a:xfrm>
            <a:off x="457200" y="1600200"/>
            <a:ext cx="6400800" cy="4525963"/>
          </a:xfrm>
        </p:spPr>
        <p:txBody>
          <a:bodyPr/>
          <a:lstStyle/>
          <a:p>
            <a:pPr marL="114300">
              <a:lnSpc>
                <a:spcPts val="3900"/>
              </a:lnSpc>
              <a:spcBef>
                <a:spcPts val="600"/>
              </a:spcBef>
            </a:pPr>
            <a:r>
              <a:rPr lang="en-US" b="1" dirty="0" smtClean="0">
                <a:solidFill>
                  <a:schemeClr val="tx1"/>
                </a:solidFill>
                <a:latin typeface="Arial" panose="020B0604020202020204" pitchFamily="34" charset="0"/>
                <a:cs typeface="Arial" panose="020B0604020202020204" pitchFamily="34" charset="0"/>
              </a:rPr>
              <a:t>33% </a:t>
            </a:r>
            <a:r>
              <a:rPr lang="en-US" dirty="0" smtClean="0">
                <a:solidFill>
                  <a:schemeClr val="tx1"/>
                </a:solidFill>
                <a:latin typeface="Arial" panose="020B0604020202020204" pitchFamily="34" charset="0"/>
                <a:cs typeface="Arial" panose="020B0604020202020204" pitchFamily="34" charset="0"/>
              </a:rPr>
              <a:t>lack of resources</a:t>
            </a:r>
          </a:p>
          <a:p>
            <a:pPr marL="114300">
              <a:lnSpc>
                <a:spcPts val="3900"/>
              </a:lnSpc>
              <a:spcBef>
                <a:spcPts val="600"/>
              </a:spcBef>
            </a:pPr>
            <a:r>
              <a:rPr lang="en-US" b="1" dirty="0" smtClean="0">
                <a:solidFill>
                  <a:schemeClr val="tx1"/>
                </a:solidFill>
                <a:latin typeface="Arial" panose="020B0604020202020204" pitchFamily="34" charset="0"/>
                <a:cs typeface="Arial" panose="020B0604020202020204" pitchFamily="34" charset="0"/>
              </a:rPr>
              <a:t>28% </a:t>
            </a:r>
            <a:r>
              <a:rPr lang="en-US" dirty="0" smtClean="0">
                <a:solidFill>
                  <a:schemeClr val="tx1"/>
                </a:solidFill>
                <a:latin typeface="Arial" panose="020B0604020202020204" pitchFamily="34" charset="0"/>
                <a:cs typeface="Arial" panose="020B0604020202020204" pitchFamily="34" charset="0"/>
              </a:rPr>
              <a:t>lack of time</a:t>
            </a:r>
          </a:p>
          <a:p>
            <a:pPr marL="114300">
              <a:lnSpc>
                <a:spcPts val="3900"/>
              </a:lnSpc>
              <a:spcBef>
                <a:spcPts val="600"/>
              </a:spcBef>
            </a:pPr>
            <a:r>
              <a:rPr lang="en-US" b="1" dirty="0" smtClean="0">
                <a:solidFill>
                  <a:schemeClr val="tx1"/>
                </a:solidFill>
                <a:latin typeface="Arial" panose="020B0604020202020204" pitchFamily="34" charset="0"/>
                <a:cs typeface="Arial" panose="020B0604020202020204" pitchFamily="34" charset="0"/>
              </a:rPr>
              <a:t>28% </a:t>
            </a:r>
            <a:r>
              <a:rPr lang="en-US" dirty="0" smtClean="0">
                <a:solidFill>
                  <a:schemeClr val="tx1"/>
                </a:solidFill>
                <a:latin typeface="Arial" panose="020B0604020202020204" pitchFamily="34" charset="0"/>
                <a:cs typeface="Arial" panose="020B0604020202020204" pitchFamily="34" charset="0"/>
              </a:rPr>
              <a:t>uncertain data storage plans</a:t>
            </a:r>
          </a:p>
          <a:p>
            <a:pPr marL="114300">
              <a:lnSpc>
                <a:spcPts val="3900"/>
              </a:lnSpc>
              <a:spcBef>
                <a:spcPts val="600"/>
              </a:spcBef>
            </a:pPr>
            <a:r>
              <a:rPr lang="en-US" b="1" dirty="0" smtClean="0">
                <a:solidFill>
                  <a:schemeClr val="tx1"/>
                </a:solidFill>
                <a:latin typeface="Arial" panose="020B0604020202020204" pitchFamily="34" charset="0"/>
                <a:cs typeface="Arial" panose="020B0604020202020204" pitchFamily="34" charset="0"/>
              </a:rPr>
              <a:t>25% </a:t>
            </a:r>
            <a:r>
              <a:rPr lang="en-US" dirty="0" smtClean="0">
                <a:solidFill>
                  <a:schemeClr val="tx1"/>
                </a:solidFill>
                <a:latin typeface="Arial" panose="020B0604020202020204" pitchFamily="34" charset="0"/>
                <a:cs typeface="Arial" panose="020B0604020202020204" pitchFamily="34" charset="0"/>
              </a:rPr>
              <a:t>not seen as the go-to</a:t>
            </a:r>
          </a:p>
          <a:p>
            <a:pPr>
              <a:lnSpc>
                <a:spcPts val="3900"/>
              </a:lnSpc>
              <a:spcBef>
                <a:spcPts val="600"/>
              </a:spcBef>
            </a:pPr>
            <a:r>
              <a:rPr lang="en-US" b="1" dirty="0" smtClean="0">
                <a:solidFill>
                  <a:schemeClr val="tx1"/>
                </a:solidFill>
                <a:latin typeface="Arial" panose="020B0604020202020204" pitchFamily="34" charset="0"/>
                <a:cs typeface="Arial" panose="020B0604020202020204" pitchFamily="34" charset="0"/>
              </a:rPr>
              <a:t>22% </a:t>
            </a:r>
            <a:r>
              <a:rPr lang="en-US" dirty="0" smtClean="0">
                <a:solidFill>
                  <a:schemeClr val="tx1"/>
                </a:solidFill>
                <a:latin typeface="Arial" panose="020B0604020202020204" pitchFamily="34" charset="0"/>
                <a:cs typeface="Arial" panose="020B0604020202020204" pitchFamily="34" charset="0"/>
              </a:rPr>
              <a:t>unfamiliar/diverse inquires</a:t>
            </a:r>
          </a:p>
          <a:p>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486400" y="5638800"/>
            <a:ext cx="3124200" cy="685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791200" y="5715000"/>
            <a:ext cx="2789108" cy="510046"/>
          </a:xfrm>
          <a:prstGeom prst="rect">
            <a:avLst/>
          </a:prstGeom>
        </p:spPr>
      </p:pic>
    </p:spTree>
  </p:cSld>
  <p:clrMapOvr>
    <a:masterClrMapping/>
  </p:clrMapOvr>
  <p:transition spd="med" advClick="0" advTm="10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Facilitates RDS Provision? </a:t>
            </a:r>
            <a:endParaRPr lang="en-US" dirty="0"/>
          </a:p>
        </p:txBody>
      </p:sp>
      <p:sp>
        <p:nvSpPr>
          <p:cNvPr id="3" name="Content Placeholder 2"/>
          <p:cNvSpPr>
            <a:spLocks noGrp="1"/>
          </p:cNvSpPr>
          <p:nvPr>
            <p:ph idx="1"/>
          </p:nvPr>
        </p:nvSpPr>
        <p:spPr>
          <a:xfrm>
            <a:off x="381000" y="1968338"/>
            <a:ext cx="4724400" cy="3276600"/>
          </a:xfrm>
        </p:spPr>
        <p:txBody>
          <a:bodyPr/>
          <a:lstStyle/>
          <a:p>
            <a:pPr>
              <a:lnSpc>
                <a:spcPts val="3360"/>
              </a:lnSpc>
              <a:spcBef>
                <a:spcPts val="1800"/>
              </a:spcBef>
            </a:pPr>
            <a:r>
              <a:rPr lang="en-US" b="1" dirty="0" smtClean="0">
                <a:solidFill>
                  <a:schemeClr val="tx1"/>
                </a:solidFill>
              </a:rPr>
              <a:t>75%</a:t>
            </a:r>
            <a:r>
              <a:rPr lang="en-US" dirty="0" smtClean="0">
                <a:solidFill>
                  <a:schemeClr val="tx1"/>
                </a:solidFill>
              </a:rPr>
              <a:t> resources</a:t>
            </a:r>
          </a:p>
          <a:p>
            <a:pPr>
              <a:lnSpc>
                <a:spcPts val="3360"/>
              </a:lnSpc>
              <a:spcBef>
                <a:spcPts val="1800"/>
              </a:spcBef>
            </a:pPr>
            <a:r>
              <a:rPr lang="en-US" b="1" dirty="0" smtClean="0">
                <a:solidFill>
                  <a:schemeClr val="tx1"/>
                </a:solidFill>
              </a:rPr>
              <a:t>64%</a:t>
            </a:r>
            <a:r>
              <a:rPr lang="en-US" dirty="0" smtClean="0">
                <a:solidFill>
                  <a:schemeClr val="tx1"/>
                </a:solidFill>
              </a:rPr>
              <a:t> training &amp; experience</a:t>
            </a:r>
          </a:p>
          <a:p>
            <a:pPr>
              <a:lnSpc>
                <a:spcPts val="3360"/>
              </a:lnSpc>
              <a:spcBef>
                <a:spcPts val="1800"/>
              </a:spcBef>
            </a:pPr>
            <a:r>
              <a:rPr lang="en-US" b="1" dirty="0" smtClean="0">
                <a:solidFill>
                  <a:schemeClr val="tx1"/>
                </a:solidFill>
              </a:rPr>
              <a:t>64%</a:t>
            </a:r>
            <a:r>
              <a:rPr lang="en-US" dirty="0" smtClean="0">
                <a:solidFill>
                  <a:schemeClr val="tx1"/>
                </a:solidFill>
              </a:rPr>
              <a:t> communication, coordination, collaboration</a:t>
            </a:r>
          </a:p>
          <a:p>
            <a:pPr>
              <a:lnSpc>
                <a:spcPts val="3360"/>
              </a:lnSpc>
              <a:spcBef>
                <a:spcPts val="1800"/>
              </a:spcBef>
            </a:pPr>
            <a:r>
              <a:rPr lang="en-US" b="1" dirty="0" smtClean="0">
                <a:solidFill>
                  <a:schemeClr val="tx1"/>
                </a:solidFill>
              </a:rPr>
              <a:t>33%</a:t>
            </a:r>
            <a:r>
              <a:rPr lang="en-US" dirty="0" smtClean="0">
                <a:solidFill>
                  <a:schemeClr val="tx1"/>
                </a:solidFill>
              </a:rPr>
              <a:t> leadership support </a:t>
            </a:r>
          </a:p>
        </p:txBody>
      </p:sp>
      <p:sp>
        <p:nvSpPr>
          <p:cNvPr id="4" name="Slide Number Placeholder 3"/>
          <p:cNvSpPr>
            <a:spLocks noGrp="1"/>
          </p:cNvSpPr>
          <p:nvPr>
            <p:ph type="sldNum" sz="quarter" idx="12"/>
          </p:nvPr>
        </p:nvSpPr>
        <p:spPr/>
        <p:txBody>
          <a:bodyPr/>
          <a:lstStyle/>
          <a:p>
            <a:fld id="{6B3AA010-7757-41E0-A212-D41514C97AA5}" type="slidenum">
              <a:rPr lang="en-US" smtClean="0"/>
              <a:pPr/>
              <a:t>20</a:t>
            </a:fld>
            <a:endParaRPr lang="en-US" dirty="0"/>
          </a:p>
        </p:txBody>
      </p:sp>
      <p:pic>
        <p:nvPicPr>
          <p:cNvPr id="7" name="Picture 2" descr="http://www.nosweatpublicspeaking.com/wp-content/uploads/2011/11/Key-in-door.jpg"/>
          <p:cNvPicPr>
            <a:picLocks noChangeAspect="1" noChangeArrowheads="1"/>
          </p:cNvPicPr>
          <p:nvPr/>
        </p:nvPicPr>
        <p:blipFill>
          <a:blip r:embed="rId3" cstate="print"/>
          <a:srcRect/>
          <a:stretch>
            <a:fillRect/>
          </a:stretch>
        </p:blipFill>
        <p:spPr bwMode="auto">
          <a:xfrm>
            <a:off x="5410200" y="1752600"/>
            <a:ext cx="3048000" cy="370807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r>
              <a:rPr lang="en-US" sz="2800" dirty="0" smtClean="0"/>
              <a:t>(n=27)</a:t>
            </a:r>
            <a:endParaRPr lang="en-US" dirty="0"/>
          </a:p>
        </p:txBody>
      </p:sp>
      <p:sp>
        <p:nvSpPr>
          <p:cNvPr id="3" name="Content Placeholder 2"/>
          <p:cNvSpPr>
            <a:spLocks noGrp="1"/>
          </p:cNvSpPr>
          <p:nvPr>
            <p:ph idx="1"/>
          </p:nvPr>
        </p:nvSpPr>
        <p:spPr>
          <a:xfrm>
            <a:off x="457200" y="2209800"/>
            <a:ext cx="3810000" cy="3505200"/>
          </a:xfrm>
        </p:spPr>
        <p:txBody>
          <a:bodyPr>
            <a:normAutofit/>
          </a:bodyPr>
          <a:lstStyle/>
          <a:p>
            <a:r>
              <a:rPr lang="en-US" dirty="0" smtClean="0">
                <a:solidFill>
                  <a:schemeClr val="tx1"/>
                </a:solidFill>
              </a:rPr>
              <a:t>59% Human resources</a:t>
            </a:r>
          </a:p>
          <a:p>
            <a:pPr>
              <a:buNone/>
            </a:pPr>
            <a:endParaRPr lang="en-US" dirty="0" smtClean="0">
              <a:solidFill>
                <a:schemeClr val="tx1"/>
              </a:solidFill>
            </a:endParaRPr>
          </a:p>
          <a:p>
            <a:pPr>
              <a:buNone/>
            </a:pPr>
            <a:endParaRPr lang="en-US" dirty="0" smtClean="0">
              <a:solidFill>
                <a:schemeClr val="tx1"/>
              </a:solidFill>
            </a:endParaRPr>
          </a:p>
          <a:p>
            <a:r>
              <a:rPr lang="en-US" dirty="0" smtClean="0">
                <a:solidFill>
                  <a:schemeClr val="tx1"/>
                </a:solidFill>
              </a:rPr>
              <a:t>30% Institutional repositories, server space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21</a:t>
            </a:fld>
            <a:endParaRPr lang="en-US" dirty="0"/>
          </a:p>
        </p:txBody>
      </p:sp>
      <p:sp>
        <p:nvSpPr>
          <p:cNvPr id="5" name="Content Placeholder 2"/>
          <p:cNvSpPr txBox="1">
            <a:spLocks/>
          </p:cNvSpPr>
          <p:nvPr/>
        </p:nvSpPr>
        <p:spPr>
          <a:xfrm>
            <a:off x="4191000" y="2667000"/>
            <a:ext cx="4648200" cy="2590800"/>
          </a:xfrm>
          <a:prstGeom prst="rect">
            <a:avLst/>
          </a:prstGeom>
          <a:ln>
            <a:noFill/>
          </a:ln>
        </p:spPr>
        <p:txBody>
          <a:bodyPr vert="horz" lIns="91440" tIns="45720" rIns="91440" bIns="45720" rtlCol="0">
            <a:normAutofit/>
          </a:bodyPr>
          <a:lstStyle/>
          <a:p>
            <a:r>
              <a:rPr lang="en-US" sz="2400" i="1" dirty="0" smtClean="0">
                <a:latin typeface="+mj-lt"/>
              </a:rPr>
              <a:t>"We're in the process of trying to advocate for funding for funding for 4 new positions that... We're building the Digital Commons, but we don't have anyone to run it." </a:t>
            </a:r>
            <a:r>
              <a:rPr lang="en-US" sz="2000" i="1" dirty="0" smtClean="0">
                <a:latin typeface="+mj-lt"/>
              </a:rPr>
              <a:t>(3FG19)</a:t>
            </a:r>
            <a:endParaRPr lang="en-US" sz="2400" i="1" dirty="0">
              <a:latin typeface="+mj-lt"/>
            </a:endParaRPr>
          </a:p>
        </p:txBody>
      </p:sp>
      <p:pic>
        <p:nvPicPr>
          <p:cNvPr id="16386" name="Picture 2" descr="http://www.utexas.edu/hr/images/group_of_people.jpg"/>
          <p:cNvPicPr>
            <a:picLocks noChangeAspect="1" noChangeArrowheads="1"/>
          </p:cNvPicPr>
          <p:nvPr/>
        </p:nvPicPr>
        <p:blipFill>
          <a:blip r:embed="rId3" cstate="print"/>
          <a:srcRect/>
          <a:stretch>
            <a:fillRect/>
          </a:stretch>
        </p:blipFill>
        <p:spPr bwMode="auto">
          <a:xfrm>
            <a:off x="5943600" y="152400"/>
            <a:ext cx="2667000" cy="210311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t>
            </a:r>
            <a:r>
              <a:rPr lang="en-US" sz="2800" dirty="0" smtClean="0"/>
              <a:t>(n=23)</a:t>
            </a:r>
            <a:endParaRPr lang="en-US" dirty="0"/>
          </a:p>
        </p:txBody>
      </p:sp>
      <p:sp>
        <p:nvSpPr>
          <p:cNvPr id="3" name="Content Placeholder 2"/>
          <p:cNvSpPr>
            <a:spLocks noGrp="1"/>
          </p:cNvSpPr>
          <p:nvPr>
            <p:ph idx="1"/>
          </p:nvPr>
        </p:nvSpPr>
        <p:spPr>
          <a:xfrm>
            <a:off x="152400" y="1828799"/>
            <a:ext cx="3733800" cy="3733801"/>
          </a:xfrm>
        </p:spPr>
        <p:txBody>
          <a:bodyPr/>
          <a:lstStyle/>
          <a:p>
            <a:r>
              <a:rPr lang="en-US" dirty="0" smtClean="0">
                <a:solidFill>
                  <a:schemeClr val="tx1"/>
                </a:solidFill>
              </a:rPr>
              <a:t>39% had/are training</a:t>
            </a:r>
          </a:p>
          <a:p>
            <a:pPr>
              <a:buNone/>
            </a:pPr>
            <a:endParaRPr lang="en-US" dirty="0" smtClean="0">
              <a:solidFill>
                <a:schemeClr val="tx1"/>
              </a:solidFill>
            </a:endParaRPr>
          </a:p>
          <a:p>
            <a:pPr>
              <a:buNone/>
            </a:pPr>
            <a:endParaRPr lang="en-US" dirty="0" smtClean="0">
              <a:solidFill>
                <a:schemeClr val="tx1"/>
              </a:solidFill>
            </a:endParaRPr>
          </a:p>
          <a:p>
            <a:r>
              <a:rPr lang="en-US" dirty="0" smtClean="0">
                <a:solidFill>
                  <a:schemeClr val="tx1"/>
                </a:solidFill>
              </a:rPr>
              <a:t>91% need/plan training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22</a:t>
            </a:fld>
            <a:endParaRPr lang="en-US" dirty="0"/>
          </a:p>
        </p:txBody>
      </p:sp>
      <p:sp>
        <p:nvSpPr>
          <p:cNvPr id="5" name="Content Placeholder 2"/>
          <p:cNvSpPr txBox="1">
            <a:spLocks/>
          </p:cNvSpPr>
          <p:nvPr/>
        </p:nvSpPr>
        <p:spPr>
          <a:xfrm>
            <a:off x="3886200" y="2285999"/>
            <a:ext cx="5029200" cy="2819400"/>
          </a:xfrm>
          <a:prstGeom prst="rect">
            <a:avLst/>
          </a:prstGeom>
          <a:ln>
            <a:noFill/>
          </a:ln>
        </p:spPr>
        <p:txBody>
          <a:bodyPr vert="horz" lIns="91440" tIns="45720" rIns="91440" bIns="45720" rtlCol="0">
            <a:normAutofit/>
          </a:bodyPr>
          <a:lstStyle/>
          <a:p>
            <a:pPr marL="342900" marR="0" lvl="0" defTabSz="914400" rtl="0" eaLnBrk="1" fontAlgn="auto" latinLnBrk="0" hangingPunct="1">
              <a:lnSpc>
                <a:spcPct val="100000"/>
              </a:lnSpc>
              <a:spcBef>
                <a:spcPct val="20000"/>
              </a:spcBef>
              <a:spcAft>
                <a:spcPts val="0"/>
              </a:spcAft>
              <a:buClrTx/>
              <a:buSzTx/>
              <a:tabLst/>
              <a:defRPr/>
            </a:pPr>
            <a:r>
              <a:rPr lang="en-US" sz="2400" i="1" noProof="0" dirty="0" smtClean="0">
                <a:latin typeface="Arial" pitchFamily="34" charset="0"/>
                <a:ea typeface="Open Sans" pitchFamily="34" charset="0"/>
                <a:cs typeface="Arial" pitchFamily="34" charset="0"/>
              </a:rPr>
              <a:t>“When I’ve sought out webinars on data management, it’s often been, ‘Well this is mine, I’m starting at this new job and this is what I’m going to be doing at this job.’…that’s not really going to help me develop skills.”  </a:t>
            </a:r>
            <a:r>
              <a:rPr lang="en-US" sz="2000" i="1" dirty="0" smtClean="0">
                <a:latin typeface="Arial" pitchFamily="34" charset="0"/>
                <a:ea typeface="Open Sans" pitchFamily="34" charset="0"/>
                <a:cs typeface="Arial" pitchFamily="34" charset="0"/>
              </a:rPr>
              <a:t>(</a:t>
            </a:r>
            <a:r>
              <a:rPr kumimoji="0" lang="en-US" sz="2000" b="0" i="1" u="none" strike="noStrike" kern="1200" cap="none" spc="0" normalizeH="0" baseline="0" dirty="0" smtClean="0">
                <a:ln>
                  <a:noFill/>
                </a:ln>
                <a:solidFill>
                  <a:schemeClr val="tx1"/>
                </a:solidFill>
                <a:effectLst/>
                <a:uLnTx/>
                <a:uFillTx/>
                <a:latin typeface="Arial" pitchFamily="34" charset="0"/>
                <a:ea typeface="Open Sans" pitchFamily="34" charset="0"/>
                <a:cs typeface="Arial" pitchFamily="34" charset="0"/>
              </a:rPr>
              <a:t>2FG12)</a:t>
            </a:r>
            <a:endParaRPr kumimoji="0" lang="en-US" sz="2400" b="0" i="1" u="none" strike="noStrike" kern="1200" cap="none" spc="0" normalizeH="0" baseline="0" noProof="0" dirty="0">
              <a:ln>
                <a:noFill/>
              </a:ln>
              <a:solidFill>
                <a:schemeClr val="tx1"/>
              </a:solidFill>
              <a:effectLst/>
              <a:uLnTx/>
              <a:uFillTx/>
              <a:latin typeface="Arial" pitchFamily="34" charset="0"/>
              <a:ea typeface="Open Sans" pitchFamily="34" charset="0"/>
              <a:cs typeface="Arial" pitchFamily="34" charset="0"/>
            </a:endParaRPr>
          </a:p>
        </p:txBody>
      </p:sp>
      <p:pic>
        <p:nvPicPr>
          <p:cNvPr id="6" name="Picture 2" descr="http://www.cloudincredible.com/blog/wp-content/uploads/2014/07/hr-training.png"/>
          <p:cNvPicPr>
            <a:picLocks noChangeAspect="1" noChangeArrowheads="1"/>
          </p:cNvPicPr>
          <p:nvPr/>
        </p:nvPicPr>
        <p:blipFill>
          <a:blip r:embed="rId3" cstate="print"/>
          <a:srcRect/>
          <a:stretch>
            <a:fillRect/>
          </a:stretch>
        </p:blipFill>
        <p:spPr bwMode="auto">
          <a:xfrm>
            <a:off x="5334000" y="304800"/>
            <a:ext cx="3160643" cy="1371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47800"/>
          </a:xfrm>
        </p:spPr>
        <p:txBody>
          <a:bodyPr>
            <a:normAutofit fontScale="90000"/>
          </a:bodyPr>
          <a:lstStyle/>
          <a:p>
            <a:r>
              <a:rPr lang="en-US" dirty="0" smtClean="0"/>
              <a:t>Communication, </a:t>
            </a:r>
            <a:br>
              <a:rPr lang="en-US" dirty="0" smtClean="0"/>
            </a:br>
            <a:r>
              <a:rPr lang="en-US" dirty="0" smtClean="0"/>
              <a:t>Coordination &amp; Collaboration </a:t>
            </a:r>
            <a:br>
              <a:rPr lang="en-US" dirty="0" smtClean="0"/>
            </a:br>
            <a:r>
              <a:rPr lang="en-US" sz="3100" dirty="0" smtClean="0"/>
              <a:t>(n=23)</a:t>
            </a:r>
            <a:endParaRPr lang="en-US" dirty="0"/>
          </a:p>
        </p:txBody>
      </p:sp>
      <p:sp>
        <p:nvSpPr>
          <p:cNvPr id="3" name="Content Placeholder 2"/>
          <p:cNvSpPr>
            <a:spLocks noGrp="1"/>
          </p:cNvSpPr>
          <p:nvPr>
            <p:ph idx="1"/>
          </p:nvPr>
        </p:nvSpPr>
        <p:spPr>
          <a:xfrm>
            <a:off x="0" y="2247900"/>
            <a:ext cx="4114800" cy="4038600"/>
          </a:xfrm>
        </p:spPr>
        <p:txBody>
          <a:bodyPr/>
          <a:lstStyle/>
          <a:p>
            <a:r>
              <a:rPr lang="en-US" dirty="0" smtClean="0">
                <a:solidFill>
                  <a:schemeClr val="tx1"/>
                </a:solidFill>
              </a:rPr>
              <a:t>52% with other campus units</a:t>
            </a:r>
          </a:p>
          <a:p>
            <a:endParaRPr lang="en-US" dirty="0" smtClean="0">
              <a:solidFill>
                <a:schemeClr val="tx1"/>
              </a:solidFill>
            </a:endParaRPr>
          </a:p>
          <a:p>
            <a:r>
              <a:rPr lang="en-US" dirty="0" smtClean="0">
                <a:solidFill>
                  <a:schemeClr val="tx1"/>
                </a:solidFill>
              </a:rPr>
              <a:t>22% with researchers</a:t>
            </a:r>
          </a:p>
          <a:p>
            <a:endParaRPr lang="en-US" dirty="0" smtClean="0">
              <a:solidFill>
                <a:schemeClr val="tx1"/>
              </a:solidFill>
            </a:endParaRPr>
          </a:p>
          <a:p>
            <a:r>
              <a:rPr lang="en-US" dirty="0" smtClean="0">
                <a:solidFill>
                  <a:schemeClr val="tx1"/>
                </a:solidFill>
              </a:rPr>
              <a:t>20% with colleagues in the library</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23</a:t>
            </a:fld>
            <a:endParaRPr lang="en-US" dirty="0"/>
          </a:p>
        </p:txBody>
      </p:sp>
      <p:sp>
        <p:nvSpPr>
          <p:cNvPr id="5" name="Content Placeholder 2"/>
          <p:cNvSpPr txBox="1">
            <a:spLocks/>
          </p:cNvSpPr>
          <p:nvPr/>
        </p:nvSpPr>
        <p:spPr>
          <a:xfrm>
            <a:off x="4343400" y="1752600"/>
            <a:ext cx="4114800" cy="4525963"/>
          </a:xfrm>
          <a:prstGeom prst="rect">
            <a:avLst/>
          </a:prstGeom>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mj-lt"/>
              <a:ea typeface="Open Sans" pitchFamily="34" charset="0"/>
              <a:cs typeface="Open Sans" pitchFamily="34" charset="0"/>
            </a:endParaRPr>
          </a:p>
        </p:txBody>
      </p:sp>
      <p:sp>
        <p:nvSpPr>
          <p:cNvPr id="6" name="Content Placeholder 2"/>
          <p:cNvSpPr txBox="1">
            <a:spLocks/>
          </p:cNvSpPr>
          <p:nvPr/>
        </p:nvSpPr>
        <p:spPr>
          <a:xfrm>
            <a:off x="4114800" y="2209800"/>
            <a:ext cx="4800600" cy="4114800"/>
          </a:xfrm>
          <a:prstGeom prst="rect">
            <a:avLst/>
          </a:prstGeom>
          <a:ln>
            <a:noFill/>
          </a:ln>
        </p:spPr>
        <p:txBody>
          <a:bodyPr vert="horz" lIns="91440" tIns="45720" rIns="91440" bIns="45720" rtlCol="0">
            <a:noAutofit/>
          </a:bodyPr>
          <a:lstStyle/>
          <a:p>
            <a:pPr marL="342900">
              <a:lnSpc>
                <a:spcPct val="120000"/>
              </a:lnSpc>
              <a:spcBef>
                <a:spcPct val="20000"/>
              </a:spcBef>
              <a:defRPr/>
            </a:pPr>
            <a:r>
              <a:rPr lang="en-US" sz="2400" i="1" dirty="0" smtClean="0">
                <a:latin typeface="Arial" pitchFamily="34" charset="0"/>
                <a:cs typeface="Arial" pitchFamily="34" charset="0"/>
              </a:rPr>
              <a:t>We've met with Sponsored Research…we're…putting it on a document …Where the library states, ‘These are the potential services that we can provide to graduate students and faculty’, and then pass it over to Sponsored Research, they add their piece…</a:t>
            </a:r>
            <a:r>
              <a:rPr lang="en-US" sz="2400" dirty="0" smtClean="0">
                <a:latin typeface="Arial" pitchFamily="34" charset="0"/>
                <a:cs typeface="Arial" pitchFamily="34" charset="0"/>
              </a:rPr>
              <a:t>” </a:t>
            </a:r>
            <a:r>
              <a:rPr lang="en-US" sz="2000" dirty="0" smtClean="0">
                <a:latin typeface="Arial" pitchFamily="34" charset="0"/>
                <a:cs typeface="Arial" pitchFamily="34" charset="0"/>
              </a:rPr>
              <a:t>(1FG08)</a:t>
            </a:r>
            <a:endParaRPr kumimoji="0" lang="en-US" sz="2400" b="0" i="0" u="none" strike="noStrike" kern="1200" cap="none" spc="0" normalizeH="0" baseline="0" noProof="0" dirty="0">
              <a:ln>
                <a:noFill/>
              </a:ln>
              <a:solidFill>
                <a:schemeClr val="tx1"/>
              </a:solidFill>
              <a:effectLst/>
              <a:uLnTx/>
              <a:uFillTx/>
              <a:latin typeface="Arial" pitchFamily="34" charset="0"/>
              <a:ea typeface="Open Sans" pitchFamily="34" charset="0"/>
              <a:cs typeface="Arial" pitchFamily="34" charset="0"/>
            </a:endParaRPr>
          </a:p>
        </p:txBody>
      </p:sp>
      <p:pic>
        <p:nvPicPr>
          <p:cNvPr id="7" name="Picture 2" descr="http://m.c.lnkd.licdn.com/mpr/mpr/p/2/005/062/21a/0d46f10.jpg"/>
          <p:cNvPicPr>
            <a:picLocks noChangeAspect="1" noChangeArrowheads="1"/>
          </p:cNvPicPr>
          <p:nvPr/>
        </p:nvPicPr>
        <p:blipFill>
          <a:blip r:embed="rId3" cstate="print"/>
          <a:srcRect/>
          <a:stretch>
            <a:fillRect/>
          </a:stretch>
        </p:blipFill>
        <p:spPr bwMode="auto">
          <a:xfrm>
            <a:off x="7086600" y="304800"/>
            <a:ext cx="1600200" cy="1600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dirty="0" smtClean="0"/>
              <a:t>Leadership Support </a:t>
            </a:r>
            <a:r>
              <a:rPr lang="en-US" sz="2800" dirty="0" smtClean="0"/>
              <a:t>(n=12) </a:t>
            </a:r>
            <a:endParaRPr lang="en-US" dirty="0"/>
          </a:p>
        </p:txBody>
      </p:sp>
      <p:sp>
        <p:nvSpPr>
          <p:cNvPr id="3" name="Content Placeholder 2"/>
          <p:cNvSpPr>
            <a:spLocks noGrp="1"/>
          </p:cNvSpPr>
          <p:nvPr>
            <p:ph idx="1"/>
          </p:nvPr>
        </p:nvSpPr>
        <p:spPr>
          <a:xfrm>
            <a:off x="457200" y="1981200"/>
            <a:ext cx="3581400" cy="3352800"/>
          </a:xfrm>
        </p:spPr>
        <p:txBody>
          <a:bodyPr>
            <a:normAutofit lnSpcReduction="10000"/>
          </a:bodyPr>
          <a:lstStyle/>
          <a:p>
            <a:endParaRPr lang="en-US" dirty="0" smtClean="0">
              <a:solidFill>
                <a:schemeClr val="tx1"/>
              </a:solidFill>
            </a:endParaRPr>
          </a:p>
          <a:p>
            <a:r>
              <a:rPr lang="en-US" dirty="0" smtClean="0">
                <a:solidFill>
                  <a:schemeClr val="tx1"/>
                </a:solidFill>
              </a:rPr>
              <a:t>67% inside the library</a:t>
            </a:r>
          </a:p>
          <a:p>
            <a:pPr>
              <a:buNone/>
            </a:pPr>
            <a:endParaRPr lang="en-US" dirty="0" smtClean="0">
              <a:solidFill>
                <a:schemeClr val="tx1"/>
              </a:solidFill>
            </a:endParaRPr>
          </a:p>
          <a:p>
            <a:pPr>
              <a:buNone/>
            </a:pPr>
            <a:endParaRPr lang="en-US" dirty="0" smtClean="0">
              <a:solidFill>
                <a:schemeClr val="tx1"/>
              </a:solidFill>
            </a:endParaRPr>
          </a:p>
          <a:p>
            <a:r>
              <a:rPr lang="en-US" dirty="0" smtClean="0">
                <a:solidFill>
                  <a:schemeClr val="tx1"/>
                </a:solidFill>
              </a:rPr>
              <a:t>50% outside the library</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24</a:t>
            </a:fld>
            <a:endParaRPr lang="en-US" dirty="0"/>
          </a:p>
        </p:txBody>
      </p:sp>
      <p:sp>
        <p:nvSpPr>
          <p:cNvPr id="5" name="Content Placeholder 2"/>
          <p:cNvSpPr txBox="1">
            <a:spLocks/>
          </p:cNvSpPr>
          <p:nvPr/>
        </p:nvSpPr>
        <p:spPr>
          <a:xfrm>
            <a:off x="4191000" y="1905000"/>
            <a:ext cx="4724400" cy="4114800"/>
          </a:xfrm>
          <a:prstGeom prst="rect">
            <a:avLst/>
          </a:prstGeom>
          <a:ln>
            <a:noFill/>
          </a:ln>
        </p:spPr>
        <p:txBody>
          <a:bodyPr vert="horz" lIns="91440" tIns="45720" rIns="91440" bIns="45720" rtlCol="0">
            <a:noAutofit/>
          </a:bodyPr>
          <a:lstStyle/>
          <a:p>
            <a:pPr marL="342900" marR="0" lvl="0" algn="l" defTabSz="914400" rtl="0" eaLnBrk="1" fontAlgn="auto" latinLnBrk="0" hangingPunct="1">
              <a:lnSpc>
                <a:spcPct val="100000"/>
              </a:lnSpc>
              <a:spcBef>
                <a:spcPct val="20000"/>
              </a:spcBef>
              <a:spcAft>
                <a:spcPts val="0"/>
              </a:spcAft>
              <a:buClrTx/>
              <a:buSzTx/>
              <a:tabLst/>
              <a:defRPr/>
            </a:pPr>
            <a:r>
              <a:rPr kumimoji="0" lang="en-US" sz="2400" b="0" i="1" u="none" strike="noStrike" kern="1200" cap="none" spc="0" normalizeH="0" baseline="0" noProof="0" dirty="0" smtClean="0">
                <a:ln>
                  <a:noFill/>
                </a:ln>
                <a:solidFill>
                  <a:schemeClr val="tx1"/>
                </a:solidFill>
                <a:effectLst/>
                <a:uLnTx/>
                <a:uFillTx/>
                <a:latin typeface="Arial" pitchFamily="34" charset="0"/>
                <a:ea typeface="Open Sans" pitchFamily="34" charset="0"/>
                <a:cs typeface="Arial" pitchFamily="34" charset="0"/>
              </a:rPr>
              <a:t>“…one of the things that would make it easier is if the leadership we’re coming from up, higher—you know, if our Research and Sponsored Programs was saying,</a:t>
            </a:r>
            <a:r>
              <a:rPr kumimoji="0" lang="en-US" sz="2400" b="0" i="1" u="none" strike="noStrike" kern="1200" cap="none" spc="0" normalizeH="0" noProof="0" dirty="0" smtClean="0">
                <a:ln>
                  <a:noFill/>
                </a:ln>
                <a:solidFill>
                  <a:schemeClr val="tx1"/>
                </a:solidFill>
                <a:effectLst/>
                <a:uLnTx/>
                <a:uFillTx/>
                <a:latin typeface="Arial" pitchFamily="34" charset="0"/>
                <a:ea typeface="Open Sans" pitchFamily="34" charset="0"/>
                <a:cs typeface="Arial" pitchFamily="34" charset="0"/>
              </a:rPr>
              <a:t> ‘Hey the library has put this in place, you will use </a:t>
            </a:r>
            <a:r>
              <a:rPr kumimoji="0" lang="en-US" sz="2400" b="0" i="1" u="none" strike="noStrike" kern="1200" cap="none" spc="0" normalizeH="0" noProof="0" smtClean="0">
                <a:ln>
                  <a:noFill/>
                </a:ln>
                <a:solidFill>
                  <a:schemeClr val="tx1"/>
                </a:solidFill>
                <a:effectLst/>
                <a:uLnTx/>
                <a:uFillTx/>
                <a:latin typeface="Arial" pitchFamily="34" charset="0"/>
                <a:ea typeface="Open Sans" pitchFamily="34" charset="0"/>
                <a:cs typeface="Arial" pitchFamily="34" charset="0"/>
              </a:rPr>
              <a:t>it.’”</a:t>
            </a:r>
            <a:endParaRPr kumimoji="0" lang="en-US" sz="2400" b="0" i="1" u="none" strike="noStrike" kern="1200" cap="none" spc="0" normalizeH="0" noProof="0" dirty="0" smtClean="0">
              <a:ln>
                <a:noFill/>
              </a:ln>
              <a:solidFill>
                <a:schemeClr val="tx1"/>
              </a:solidFill>
              <a:effectLst/>
              <a:uLnTx/>
              <a:uFillTx/>
              <a:latin typeface="Arial" pitchFamily="34" charset="0"/>
              <a:ea typeface="Open Sans" pitchFamily="34" charset="0"/>
              <a:cs typeface="Arial" pitchFamily="34" charset="0"/>
            </a:endParaRPr>
          </a:p>
          <a:p>
            <a:pPr marL="342900" marR="0" lvl="0" algn="l" defTabSz="914400" rtl="0" eaLnBrk="1" fontAlgn="auto" latinLnBrk="0" hangingPunct="1">
              <a:lnSpc>
                <a:spcPct val="100000"/>
              </a:lnSpc>
              <a:spcBef>
                <a:spcPct val="20000"/>
              </a:spcBef>
              <a:spcAft>
                <a:spcPts val="0"/>
              </a:spcAft>
              <a:buClrTx/>
              <a:buSzTx/>
              <a:tabLst/>
              <a:defRPr/>
            </a:pPr>
            <a:r>
              <a:rPr lang="en-US" sz="2000" i="1" baseline="0" dirty="0" smtClean="0">
                <a:latin typeface="Arial" pitchFamily="34" charset="0"/>
                <a:ea typeface="Open Sans" pitchFamily="34" charset="0"/>
                <a:cs typeface="Arial" pitchFamily="34" charset="0"/>
              </a:rPr>
              <a:t>(3FG21</a:t>
            </a:r>
            <a:r>
              <a:rPr lang="en-US" sz="2000" i="1" dirty="0" smtClean="0">
                <a:latin typeface="Arial" pitchFamily="34" charset="0"/>
                <a:ea typeface="Open Sans" pitchFamily="34" charset="0"/>
                <a:cs typeface="Arial" pitchFamily="34" charset="0"/>
              </a:rPr>
              <a:t>)</a:t>
            </a:r>
            <a:endParaRPr kumimoji="0" lang="en-US" sz="2000" b="0" i="1" u="none" strike="noStrike" kern="1200" cap="none" spc="0" normalizeH="0" baseline="0" noProof="0" dirty="0">
              <a:ln>
                <a:noFill/>
              </a:ln>
              <a:solidFill>
                <a:schemeClr val="tx1"/>
              </a:solidFill>
              <a:effectLst/>
              <a:uLnTx/>
              <a:uFillTx/>
              <a:latin typeface="Arial" pitchFamily="34" charset="0"/>
              <a:ea typeface="Open Sans" pitchFamily="34" charset="0"/>
              <a:cs typeface="Arial" pitchFamily="34" charset="0"/>
            </a:endParaRPr>
          </a:p>
        </p:txBody>
      </p:sp>
      <p:pic>
        <p:nvPicPr>
          <p:cNvPr id="6" name="Picture 2" descr="http://bibblestudio.co.uk/wp-content/uploads/2014/07/bigstock-fishes-in-group-leadership-con.jpg"/>
          <p:cNvPicPr>
            <a:picLocks noChangeAspect="1" noChangeArrowheads="1"/>
          </p:cNvPicPr>
          <p:nvPr/>
        </p:nvPicPr>
        <p:blipFill>
          <a:blip r:embed="rId3" cstate="print"/>
          <a:srcRect/>
          <a:stretch>
            <a:fillRect/>
          </a:stretch>
        </p:blipFill>
        <p:spPr bwMode="auto">
          <a:xfrm>
            <a:off x="6705600" y="152400"/>
            <a:ext cx="2008984" cy="1600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shworthcreative.com/wp-content/uploads/2009/09/RelationshipBlogImage2.jpg"/>
          <p:cNvPicPr>
            <a:picLocks noChangeAspect="1" noChangeArrowheads="1"/>
          </p:cNvPicPr>
          <p:nvPr/>
        </p:nvPicPr>
        <p:blipFill>
          <a:blip r:embed="rId3" cstate="print"/>
          <a:srcRect t="15105"/>
          <a:stretch>
            <a:fillRect/>
          </a:stretch>
        </p:blipFill>
        <p:spPr bwMode="auto">
          <a:xfrm>
            <a:off x="3752850" y="0"/>
            <a:ext cx="5391150" cy="2343151"/>
          </a:xfrm>
          <a:prstGeom prst="rect">
            <a:avLst/>
          </a:prstGeom>
          <a:noFill/>
        </p:spPr>
      </p:pic>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r>
              <a:rPr lang="en-US" dirty="0" smtClean="0">
                <a:solidFill>
                  <a:schemeClr val="tx1"/>
                </a:solidFill>
              </a:rPr>
              <a:t>RDS are energizing librarians, their work, their relationships, and the library</a:t>
            </a:r>
          </a:p>
          <a:p>
            <a:endParaRPr lang="en-US" dirty="0" smtClean="0">
              <a:solidFill>
                <a:schemeClr val="tx1"/>
              </a:solidFill>
            </a:endParaRPr>
          </a:p>
          <a:p>
            <a:r>
              <a:rPr lang="en-US" dirty="0" smtClean="0">
                <a:solidFill>
                  <a:schemeClr val="tx1"/>
                </a:solidFill>
              </a:rPr>
              <a:t>Libraries have to strike a balance between hiring new and developing existing human resources</a:t>
            </a:r>
          </a:p>
          <a:p>
            <a:endParaRPr lang="en-US" dirty="0" smtClean="0">
              <a:solidFill>
                <a:schemeClr val="tx1"/>
              </a:solidFill>
            </a:endParaRPr>
          </a:p>
          <a:p>
            <a:r>
              <a:rPr lang="en-US" dirty="0" smtClean="0">
                <a:solidFill>
                  <a:schemeClr val="tx1"/>
                </a:solidFill>
              </a:rPr>
              <a:t>Librarians need to build on campus relationships to pool expertise around the design, development and delivery</a:t>
            </a:r>
          </a:p>
          <a:p>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hurchtimes.co.uk/media/3760349/next_steps_women.jpg"/>
          <p:cNvPicPr>
            <a:picLocks noChangeAspect="1" noChangeArrowheads="1"/>
          </p:cNvPicPr>
          <p:nvPr/>
        </p:nvPicPr>
        <p:blipFill>
          <a:blip r:embed="rId3" cstate="print"/>
          <a:srcRect r="12000" b="57878"/>
          <a:stretch>
            <a:fillRect/>
          </a:stretch>
        </p:blipFill>
        <p:spPr bwMode="auto">
          <a:xfrm>
            <a:off x="0" y="81"/>
            <a:ext cx="9144000" cy="3352720"/>
          </a:xfrm>
          <a:prstGeom prst="rect">
            <a:avLst/>
          </a:prstGeom>
          <a:noFill/>
        </p:spPr>
      </p:pic>
      <p:sp>
        <p:nvSpPr>
          <p:cNvPr id="2" name="Title 1"/>
          <p:cNvSpPr>
            <a:spLocks noGrp="1"/>
          </p:cNvSpPr>
          <p:nvPr>
            <p:ph type="title"/>
          </p:nvPr>
        </p:nvSpPr>
        <p:spPr>
          <a:xfrm>
            <a:off x="685800" y="1219200"/>
            <a:ext cx="8229600" cy="1143000"/>
          </a:xfrm>
        </p:spPr>
        <p:txBody>
          <a:bodyPr>
            <a:normAutofit/>
          </a:bodyPr>
          <a:lstStyle/>
          <a:p>
            <a:r>
              <a:rPr lang="en-US" sz="4400" dirty="0" smtClean="0">
                <a:solidFill>
                  <a:schemeClr val="bg1"/>
                </a:solidFill>
                <a:effectLst>
                  <a:outerShdw blurRad="38100" dist="38100" dir="2700000" algn="tl">
                    <a:srgbClr val="000000">
                      <a:alpha val="43137"/>
                    </a:srgbClr>
                  </a:outerShdw>
                </a:effectLst>
              </a:rPr>
              <a:t>Next Steps…</a:t>
            </a:r>
            <a:endParaRPr lang="en-US" sz="4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3657600"/>
            <a:ext cx="8229600" cy="2286000"/>
          </a:xfrm>
        </p:spPr>
        <p:txBody>
          <a:bodyPr/>
          <a:lstStyle/>
          <a:p>
            <a:pPr marL="114300" indent="0">
              <a:buNone/>
            </a:pPr>
            <a:r>
              <a:rPr lang="en-US" dirty="0" smtClean="0">
                <a:solidFill>
                  <a:schemeClr val="tx1"/>
                </a:solidFill>
                <a:latin typeface="Arial" panose="020B0604020202020204" pitchFamily="34" charset="0"/>
                <a:cs typeface="Arial" panose="020B0604020202020204" pitchFamily="34" charset="0"/>
              </a:rPr>
              <a:t>Capitalize on the strategic thinking of research libraries by learning about strategic approaches research libraries have developed to support e-research and sharing findings with the library community</a:t>
            </a:r>
          </a:p>
          <a:p>
            <a:pPr>
              <a:buNone/>
            </a:pP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r>
              <a:rPr lang="en-US" sz="1600" dirty="0" smtClean="0"/>
              <a:t>Ixchel M. Faniel, Ph.D.</a:t>
            </a:r>
          </a:p>
          <a:p>
            <a:r>
              <a:rPr lang="en-US" sz="1600" dirty="0" smtClean="0"/>
              <a:t>Associate Research Scientist</a:t>
            </a:r>
          </a:p>
          <a:p>
            <a:r>
              <a:rPr lang="en-US" sz="1600" dirty="0" smtClean="0"/>
              <a:t>OCLC Research</a:t>
            </a:r>
          </a:p>
          <a:p>
            <a:r>
              <a:rPr lang="en-US" sz="1600" dirty="0" smtClean="0"/>
              <a:t>fanieli@oclc.org</a:t>
            </a:r>
            <a:endParaRPr lang="en-US" sz="1600" dirty="0"/>
          </a:p>
        </p:txBody>
      </p:sp>
      <p:sp>
        <p:nvSpPr>
          <p:cNvPr id="2" name="Slide Number Placeholder 1"/>
          <p:cNvSpPr>
            <a:spLocks noGrp="1"/>
          </p:cNvSpPr>
          <p:nvPr>
            <p:ph type="sldNum" sz="quarter" idx="4294967295"/>
          </p:nvPr>
        </p:nvSpPr>
        <p:spPr>
          <a:xfrm>
            <a:off x="7010400" y="6356350"/>
            <a:ext cx="2133600" cy="365125"/>
          </a:xfrm>
        </p:spPr>
        <p:txBody>
          <a:bodyPr/>
          <a:lstStyle/>
          <a:p>
            <a:fld id="{6B3AA010-7757-41E0-A212-D41514C97AA5}" type="slidenum">
              <a:rPr lang="en-US" smtClean="0"/>
              <a:pPr/>
              <a:t>27</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smtClean="0"/>
              <a:t>OCLC Research Roles</a:t>
            </a:r>
            <a:endParaRPr lang="en-US" dirty="0"/>
          </a:p>
        </p:txBody>
      </p:sp>
      <p:sp>
        <p:nvSpPr>
          <p:cNvPr id="10" name="Content Placeholder 9"/>
          <p:cNvSpPr>
            <a:spLocks noGrp="1"/>
          </p:cNvSpPr>
          <p:nvPr>
            <p:ph idx="1"/>
          </p:nvPr>
        </p:nvSpPr>
        <p:spPr>
          <a:xfrm>
            <a:off x="457200" y="1600200"/>
            <a:ext cx="4648200" cy="4525963"/>
          </a:xfrm>
        </p:spPr>
        <p:txBody>
          <a:bodyPr>
            <a:noAutofit/>
          </a:bodyPr>
          <a:lstStyle/>
          <a:p>
            <a:pPr marL="514350" indent="-514350">
              <a:buFont typeface="+mj-lt"/>
              <a:buAutoNum type="arabicPeriod"/>
            </a:pPr>
            <a:endParaRPr lang="en-US" b="1" dirty="0" smtClean="0">
              <a:solidFill>
                <a:schemeClr val="tx1"/>
              </a:solidFill>
            </a:endParaRPr>
          </a:p>
          <a:p>
            <a:pPr marL="514350" indent="-514350">
              <a:buFont typeface="+mj-lt"/>
              <a:buAutoNum type="arabicPeriod"/>
            </a:pPr>
            <a:r>
              <a:rPr lang="en-US" b="1" dirty="0" smtClean="0">
                <a:solidFill>
                  <a:schemeClr val="accent6"/>
                </a:solidFill>
              </a:rPr>
              <a:t>Community resource</a:t>
            </a:r>
          </a:p>
          <a:p>
            <a:pPr marL="514350" indent="-514350">
              <a:buFont typeface="+mj-lt"/>
              <a:buAutoNum type="arabicPeriod"/>
            </a:pPr>
            <a:endParaRPr lang="en-US" b="1" dirty="0" smtClean="0">
              <a:solidFill>
                <a:schemeClr val="tx1"/>
              </a:solidFill>
            </a:endParaRPr>
          </a:p>
          <a:p>
            <a:pPr marL="514350" indent="-514350">
              <a:buFont typeface="+mj-lt"/>
              <a:buAutoNum type="arabicPeriod"/>
            </a:pPr>
            <a:r>
              <a:rPr lang="en-US" b="1" dirty="0" smtClean="0">
                <a:solidFill>
                  <a:schemeClr val="accent3"/>
                </a:solidFill>
              </a:rPr>
              <a:t>Enhance engagement</a:t>
            </a:r>
          </a:p>
          <a:p>
            <a:pPr marL="514350" indent="-514350">
              <a:buFont typeface="+mj-lt"/>
              <a:buAutoNum type="arabicPeriod"/>
            </a:pPr>
            <a:endParaRPr lang="en-US" b="1" dirty="0" smtClean="0">
              <a:solidFill>
                <a:schemeClr val="tx1"/>
              </a:solidFill>
            </a:endParaRPr>
          </a:p>
          <a:p>
            <a:pPr marL="514350" indent="-514350">
              <a:buFont typeface="+mj-lt"/>
              <a:buAutoNum type="arabicPeriod"/>
            </a:pPr>
            <a:r>
              <a:rPr lang="en-US" b="1" dirty="0" smtClean="0">
                <a:solidFill>
                  <a:schemeClr val="accent1"/>
                </a:solidFill>
              </a:rPr>
              <a:t>Provide development, support &amp; analysis</a:t>
            </a:r>
          </a:p>
        </p:txBody>
      </p:sp>
      <p:pic>
        <p:nvPicPr>
          <p:cNvPr id="2054" name="Picture 6" descr="C:\Users\hoode\Downloads\large_14415067756.jpg"/>
          <p:cNvPicPr>
            <a:picLocks noChangeAspect="1" noChangeArrowheads="1"/>
          </p:cNvPicPr>
          <p:nvPr/>
        </p:nvPicPr>
        <p:blipFill>
          <a:blip r:embed="rId3" cstate="print"/>
          <a:srcRect l="44157"/>
          <a:stretch>
            <a:fillRect/>
          </a:stretch>
        </p:blipFill>
        <p:spPr bwMode="auto">
          <a:xfrm>
            <a:off x="4953000" y="1447800"/>
            <a:ext cx="3886200" cy="460775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Data Needs of Scholars</a:t>
            </a:r>
            <a:endParaRPr lang="en-US" dirty="0"/>
          </a:p>
        </p:txBody>
      </p:sp>
      <p:graphicFrame>
        <p:nvGraphicFramePr>
          <p:cNvPr id="5" name="Content Placeholder 4"/>
          <p:cNvGraphicFramePr>
            <a:graphicFrameLocks noGrp="1"/>
          </p:cNvGraphicFramePr>
          <p:nvPr>
            <p:ph idx="1"/>
          </p:nvPr>
        </p:nvGraphicFramePr>
        <p:xfrm>
          <a:off x="-1600200" y="1447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B3AA010-7757-41E0-A212-D41514C97AA5}" type="slidenum">
              <a:rPr lang="en-US" smtClean="0"/>
              <a:pPr/>
              <a:t>4</a:t>
            </a:fld>
            <a:endParaRPr lang="en-US" dirty="0"/>
          </a:p>
        </p:txBody>
      </p:sp>
      <p:sp>
        <p:nvSpPr>
          <p:cNvPr id="6" name="TextBox 5"/>
          <p:cNvSpPr txBox="1"/>
          <p:nvPr/>
        </p:nvSpPr>
        <p:spPr>
          <a:xfrm>
            <a:off x="3048000" y="1600200"/>
            <a:ext cx="4785284" cy="954107"/>
          </a:xfrm>
          <a:prstGeom prst="rect">
            <a:avLst/>
          </a:prstGeom>
          <a:noFill/>
        </p:spPr>
        <p:txBody>
          <a:bodyPr wrap="none" rtlCol="0">
            <a:spAutoFit/>
          </a:bodyPr>
          <a:lstStyle/>
          <a:p>
            <a:r>
              <a:rPr lang="en-US" sz="2000" dirty="0" smtClean="0">
                <a:latin typeface="+mj-lt"/>
              </a:rPr>
              <a:t>Dissemination Information Packages for </a:t>
            </a:r>
            <a:br>
              <a:rPr lang="en-US" sz="2000" dirty="0" smtClean="0">
                <a:latin typeface="+mj-lt"/>
              </a:rPr>
            </a:br>
            <a:r>
              <a:rPr lang="en-US" sz="2000" dirty="0" smtClean="0">
                <a:latin typeface="+mj-lt"/>
              </a:rPr>
              <a:t>Information Reuse (DIPIR) Project</a:t>
            </a:r>
          </a:p>
          <a:p>
            <a:endParaRPr lang="en-US" sz="1600" dirty="0">
              <a:latin typeface="+mj-lt"/>
            </a:endParaRPr>
          </a:p>
        </p:txBody>
      </p:sp>
      <p:sp>
        <p:nvSpPr>
          <p:cNvPr id="7" name="TextBox 6"/>
          <p:cNvSpPr txBox="1"/>
          <p:nvPr/>
        </p:nvSpPr>
        <p:spPr>
          <a:xfrm>
            <a:off x="4114801" y="3581400"/>
            <a:ext cx="4800600" cy="1015663"/>
          </a:xfrm>
          <a:prstGeom prst="rect">
            <a:avLst/>
          </a:prstGeom>
          <a:noFill/>
        </p:spPr>
        <p:txBody>
          <a:bodyPr wrap="square" rtlCol="0">
            <a:spAutoFit/>
          </a:bodyPr>
          <a:lstStyle/>
          <a:p>
            <a:r>
              <a:rPr lang="en-US" sz="2000" dirty="0" smtClean="0">
                <a:latin typeface="+mj-lt"/>
              </a:rPr>
              <a:t>E-research and Data:</a:t>
            </a:r>
            <a:br>
              <a:rPr lang="en-US" sz="2000" dirty="0" smtClean="0">
                <a:latin typeface="+mj-lt"/>
              </a:rPr>
            </a:br>
            <a:r>
              <a:rPr lang="en-US" sz="2000" dirty="0" smtClean="0">
                <a:latin typeface="+mj-lt"/>
              </a:rPr>
              <a:t>Opportunities for Library Engagement  (EDOLE) Project</a:t>
            </a:r>
            <a:endParaRPr lang="en-US" sz="2400" dirty="0" smtClean="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endParaRPr lang="en-US" dirty="0" smtClean="0"/>
          </a:p>
          <a:p>
            <a:r>
              <a:rPr lang="en-US" sz="8000" dirty="0" smtClean="0">
                <a:solidFill>
                  <a:schemeClr val="tx1"/>
                </a:solidFill>
                <a:latin typeface="Arial" pitchFamily="34" charset="0"/>
                <a:cs typeface="Arial" pitchFamily="34" charset="0"/>
              </a:rPr>
              <a:t>Institute of Museum and Library Services (IMLS) funded project</a:t>
            </a:r>
          </a:p>
          <a:p>
            <a:endParaRPr lang="en-US" sz="8000" dirty="0" smtClean="0">
              <a:solidFill>
                <a:schemeClr val="tx1"/>
              </a:solidFill>
              <a:latin typeface="Arial" pitchFamily="34" charset="0"/>
              <a:cs typeface="Arial" pitchFamily="34" charset="0"/>
            </a:endParaRPr>
          </a:p>
          <a:p>
            <a:r>
              <a:rPr lang="en-US" sz="8000" dirty="0" smtClean="0">
                <a:solidFill>
                  <a:schemeClr val="tx1"/>
                </a:solidFill>
                <a:latin typeface="Arial" pitchFamily="34" charset="0"/>
                <a:cs typeface="Arial" pitchFamily="34" charset="0"/>
              </a:rPr>
              <a:t>Studying data reuse in three academic disciplines to identify how contextual information about the data that supports reuse can best be created and preserved. </a:t>
            </a:r>
          </a:p>
          <a:p>
            <a:endParaRPr lang="en-US" sz="8000" dirty="0" smtClean="0">
              <a:solidFill>
                <a:schemeClr val="tx1"/>
              </a:solidFill>
              <a:latin typeface="Arial" pitchFamily="34" charset="0"/>
              <a:cs typeface="Arial" pitchFamily="34" charset="0"/>
            </a:endParaRPr>
          </a:p>
          <a:p>
            <a:r>
              <a:rPr lang="en-US" sz="8000" dirty="0" smtClean="0">
                <a:solidFill>
                  <a:schemeClr val="tx1"/>
                </a:solidFill>
                <a:latin typeface="Arial" pitchFamily="34" charset="0"/>
                <a:cs typeface="Arial" pitchFamily="34" charset="0"/>
              </a:rPr>
              <a:t>Focuses on research data produced and used by quantitative social scientists, archaeologists, and zoologists. </a:t>
            </a:r>
          </a:p>
          <a:p>
            <a:endParaRPr lang="en-US" sz="8000" dirty="0" smtClean="0">
              <a:solidFill>
                <a:schemeClr val="tx1"/>
              </a:solidFill>
              <a:latin typeface="Arial" pitchFamily="34" charset="0"/>
              <a:cs typeface="Arial" pitchFamily="34" charset="0"/>
            </a:endParaRPr>
          </a:p>
          <a:p>
            <a:r>
              <a:rPr lang="en-US" sz="8000" dirty="0" smtClean="0">
                <a:solidFill>
                  <a:schemeClr val="tx1"/>
                </a:solidFill>
                <a:latin typeface="Arial" pitchFamily="34" charset="0"/>
                <a:cs typeface="Arial" pitchFamily="34" charset="0"/>
              </a:rPr>
              <a:t>The intended audiences of this project are researchers who use secondary data and the digital curators, digital repository managers, data center staff, and others who collect, manage, and store digital information. </a:t>
            </a:r>
          </a:p>
          <a:p>
            <a:endParaRPr lang="en-US" sz="7200" dirty="0" smtClean="0"/>
          </a:p>
        </p:txBody>
      </p:sp>
      <p:pic>
        <p:nvPicPr>
          <p:cNvPr id="4" name="Picture 3" descr="dipir_header.jpg"/>
          <p:cNvPicPr>
            <a:picLocks noChangeAspect="1"/>
          </p:cNvPicPr>
          <p:nvPr/>
        </p:nvPicPr>
        <p:blipFill>
          <a:blip r:embed="rId3" cstate="print"/>
          <a:stretch>
            <a:fillRect/>
          </a:stretch>
        </p:blipFill>
        <p:spPr>
          <a:xfrm>
            <a:off x="0" y="0"/>
            <a:ext cx="9144000" cy="1371600"/>
          </a:xfrm>
          <a:prstGeom prst="rect">
            <a:avLst/>
          </a:prstGeom>
        </p:spPr>
      </p:pic>
      <p:sp>
        <p:nvSpPr>
          <p:cNvPr id="12" name="TextBox 11"/>
          <p:cNvSpPr txBox="1"/>
          <p:nvPr/>
        </p:nvSpPr>
        <p:spPr>
          <a:xfrm>
            <a:off x="1524000" y="5756831"/>
            <a:ext cx="5673476" cy="369332"/>
          </a:xfrm>
          <a:prstGeom prst="rect">
            <a:avLst/>
          </a:prstGeom>
          <a:noFill/>
        </p:spPr>
        <p:txBody>
          <a:bodyPr wrap="none" rtlCol="0">
            <a:spAutoFit/>
          </a:bodyPr>
          <a:lstStyle/>
          <a:p>
            <a:r>
              <a:rPr lang="en-US" dirty="0" smtClean="0">
                <a:latin typeface="Arial" pitchFamily="34" charset="0"/>
                <a:cs typeface="Arial" pitchFamily="34" charset="0"/>
              </a:rPr>
              <a:t>For more information, please visit </a:t>
            </a:r>
            <a:r>
              <a:rPr lang="en-US" dirty="0" smtClean="0">
                <a:latin typeface="Arial" pitchFamily="34" charset="0"/>
                <a:cs typeface="Arial" pitchFamily="34" charset="0"/>
                <a:hlinkClick r:id="rId4"/>
              </a:rPr>
              <a:t>http://www.dipir.org</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extLst>
      <p:ext uri="{BB962C8B-B14F-4D97-AF65-F5344CB8AC3E}">
        <p14:creationId xmlns="" xmlns:p14="http://schemas.microsoft.com/office/powerpoint/2010/main" val="31460078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Delivering Research Data Services: Early Experiences in Academic Libraries</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6</a:t>
            </a:fld>
            <a:endParaRPr lang="en-US" dirty="0"/>
          </a:p>
        </p:txBody>
      </p:sp>
      <p:sp>
        <p:nvSpPr>
          <p:cNvPr id="4" name="TextBox 3"/>
          <p:cNvSpPr txBox="1"/>
          <p:nvPr/>
        </p:nvSpPr>
        <p:spPr>
          <a:xfrm>
            <a:off x="61064" y="3810000"/>
            <a:ext cx="9082936" cy="707886"/>
          </a:xfrm>
          <a:prstGeom prst="rect">
            <a:avLst/>
          </a:prstGeom>
          <a:noFill/>
        </p:spPr>
        <p:txBody>
          <a:bodyPr wrap="none" rtlCol="0">
            <a:spAutoFit/>
          </a:bodyPr>
          <a:lstStyle/>
          <a:p>
            <a:pPr algn="ctr"/>
            <a:r>
              <a:rPr lang="en-US" sz="2000" dirty="0" smtClean="0">
                <a:latin typeface="Arial" pitchFamily="34" charset="0"/>
                <a:cs typeface="Arial" pitchFamily="34" charset="0"/>
              </a:rPr>
              <a:t>E-research and Data: Opportunities for Library Engagement (EDOLE) Project  </a:t>
            </a:r>
            <a:br>
              <a:rPr lang="en-US" sz="2000" dirty="0" smtClean="0">
                <a:latin typeface="Arial" pitchFamily="34" charset="0"/>
                <a:cs typeface="Arial" pitchFamily="34" charset="0"/>
              </a:rPr>
            </a:br>
            <a:r>
              <a:rPr lang="en-US" sz="2000" dirty="0" smtClean="0">
                <a:latin typeface="Arial" pitchFamily="34" charset="0"/>
                <a:cs typeface="Arial" pitchFamily="34" charset="0"/>
              </a:rPr>
              <a:t>http://www.oclc.org/research/activities/e-research.html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gulfnet.com.kw/images/slider/dataservices.jpg"/>
          <p:cNvPicPr>
            <a:picLocks noChangeAspect="1" noChangeArrowheads="1"/>
          </p:cNvPicPr>
          <p:nvPr/>
        </p:nvPicPr>
        <p:blipFill>
          <a:blip r:embed="rId3" cstate="print">
            <a:lum bright="-39000" contrast="-8000"/>
          </a:blip>
          <a:srcRect t="16879"/>
          <a:stretch>
            <a:fillRect/>
          </a:stretch>
        </p:blipFill>
        <p:spPr bwMode="auto">
          <a:xfrm>
            <a:off x="-43" y="0"/>
            <a:ext cx="9144043" cy="6248400"/>
          </a:xfrm>
          <a:prstGeom prst="rect">
            <a:avLst/>
          </a:prstGeom>
          <a:noFill/>
        </p:spPr>
      </p:pic>
      <p:sp>
        <p:nvSpPr>
          <p:cNvPr id="3" name="Title 2"/>
          <p:cNvSpPr>
            <a:spLocks noGrp="1"/>
          </p:cNvSpPr>
          <p:nvPr>
            <p:ph type="title"/>
          </p:nvPr>
        </p:nvSpPr>
        <p:spPr/>
        <p:txBody>
          <a:bodyPr/>
          <a:lstStyle/>
          <a:p>
            <a:r>
              <a:rPr lang="en-US" dirty="0" smtClean="0">
                <a:solidFill>
                  <a:schemeClr val="bg1"/>
                </a:solidFill>
              </a:rPr>
              <a:t>Motivation 	</a:t>
            </a:r>
            <a:endParaRPr lang="en-US" dirty="0">
              <a:solidFill>
                <a:schemeClr val="bg1"/>
              </a:solidFill>
            </a:endParaRPr>
          </a:p>
        </p:txBody>
      </p:sp>
      <p:sp>
        <p:nvSpPr>
          <p:cNvPr id="4" name="Content Placeholder 3"/>
          <p:cNvSpPr>
            <a:spLocks noGrp="1"/>
          </p:cNvSpPr>
          <p:nvPr>
            <p:ph idx="1"/>
          </p:nvPr>
        </p:nvSpPr>
        <p:spPr>
          <a:xfrm>
            <a:off x="457200" y="1295400"/>
            <a:ext cx="8305800" cy="4953000"/>
          </a:xfrm>
        </p:spPr>
        <p:txBody>
          <a:bodyPr/>
          <a:lstStyle/>
          <a:p>
            <a:pPr marL="342900" lvl="1" indent="-342900">
              <a:buFont typeface="Arial" pitchFamily="34" charset="0"/>
              <a:buChar char="•"/>
            </a:pPr>
            <a:endParaRPr lang="en-US" sz="2800" dirty="0" smtClean="0">
              <a:solidFill>
                <a:schemeClr val="tx1"/>
              </a:solidFill>
            </a:endParaRPr>
          </a:p>
          <a:p>
            <a:endParaRPr lang="en-US" dirty="0"/>
          </a:p>
        </p:txBody>
      </p:sp>
      <p:sp>
        <p:nvSpPr>
          <p:cNvPr id="2" name="Slide Number Placeholder 1"/>
          <p:cNvSpPr>
            <a:spLocks noGrp="1"/>
          </p:cNvSpPr>
          <p:nvPr>
            <p:ph type="sldNum" sz="quarter" idx="12"/>
          </p:nvPr>
        </p:nvSpPr>
        <p:spPr/>
        <p:txBody>
          <a:bodyPr/>
          <a:lstStyle/>
          <a:p>
            <a:fld id="{6B3AA010-7757-41E0-A212-D41514C97AA5}" type="slidenum">
              <a:rPr lang="en-US" smtClean="0"/>
              <a:pPr/>
              <a:t>7</a:t>
            </a:fld>
            <a:endParaRPr lang="en-US" dirty="0"/>
          </a:p>
        </p:txBody>
      </p:sp>
      <p:sp>
        <p:nvSpPr>
          <p:cNvPr id="6" name="Content Placeholder 3"/>
          <p:cNvSpPr txBox="1">
            <a:spLocks/>
          </p:cNvSpPr>
          <p:nvPr/>
        </p:nvSpPr>
        <p:spPr>
          <a:xfrm>
            <a:off x="609600" y="1447800"/>
            <a:ext cx="7924800" cy="4525963"/>
          </a:xfrm>
          <a:prstGeom prst="rect">
            <a:avLst/>
          </a:prstGeom>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1"/>
                </a:solidFill>
                <a:effectLst/>
                <a:uLnTx/>
                <a:uFillTx/>
                <a:latin typeface="Arial" pitchFamily="34" charset="0"/>
                <a:ea typeface="Open Sans" pitchFamily="34" charset="0"/>
                <a:cs typeface="Arial" pitchFamily="34" charset="0"/>
              </a:rPr>
              <a:t>In recent years libraries have seen an</a:t>
            </a:r>
            <a:r>
              <a:rPr kumimoji="0" lang="en-US" sz="2800" b="0" i="0" u="none" strike="noStrike" kern="1200" cap="none" spc="0" normalizeH="0" noProof="0" dirty="0" smtClean="0">
                <a:ln>
                  <a:noFill/>
                </a:ln>
                <a:solidFill>
                  <a:schemeClr val="bg1"/>
                </a:solidFill>
                <a:effectLst/>
                <a:uLnTx/>
                <a:uFillTx/>
                <a:latin typeface="Arial" pitchFamily="34" charset="0"/>
                <a:ea typeface="Open Sans" pitchFamily="34" charset="0"/>
                <a:cs typeface="Arial" pitchFamily="34" charset="0"/>
              </a:rPr>
              <a:t> increase in research</a:t>
            </a:r>
            <a:r>
              <a:rPr lang="en-US" sz="2800" dirty="0" smtClean="0">
                <a:solidFill>
                  <a:schemeClr val="bg1"/>
                </a:solidFill>
                <a:latin typeface="Arial" pitchFamily="34" charset="0"/>
                <a:ea typeface="Open Sans" pitchFamily="34" charset="0"/>
                <a:cs typeface="Arial" pitchFamily="34" charset="0"/>
              </a:rPr>
              <a:t> data services</a:t>
            </a:r>
            <a:r>
              <a:rPr kumimoji="0" lang="en-US" sz="2800" b="0" i="0" u="none" strike="noStrike" kern="1200" cap="none" spc="0" normalizeH="0" noProof="0" dirty="0" smtClean="0">
                <a:ln>
                  <a:noFill/>
                </a:ln>
                <a:solidFill>
                  <a:schemeClr val="bg1"/>
                </a:solidFill>
                <a:effectLst/>
                <a:uLnTx/>
                <a:uFillTx/>
                <a:latin typeface="Arial" pitchFamily="34" charset="0"/>
                <a:ea typeface="Open Sans" pitchFamily="34" charset="0"/>
                <a:cs typeface="Arial" pitchFamily="34" charset="0"/>
              </a:rPr>
              <a:t>  (Tenopir</a:t>
            </a:r>
            <a:r>
              <a:rPr lang="en-US" sz="2800" dirty="0" smtClean="0">
                <a:solidFill>
                  <a:schemeClr val="bg1"/>
                </a:solidFill>
                <a:latin typeface="Arial" pitchFamily="34" charset="0"/>
                <a:ea typeface="Open Sans" pitchFamily="34" charset="0"/>
                <a:cs typeface="Arial" pitchFamily="34" charset="0"/>
              </a:rPr>
              <a:t> et al., 2013).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solidFill>
                <a:schemeClr val="bg1"/>
              </a:solidFill>
              <a:latin typeface="Arial" pitchFamily="34" charset="0"/>
              <a:ea typeface="Open Sans" pitchFamily="34" charset="0"/>
              <a:cs typeface="Arial" pitchFamily="34" charset="0"/>
            </a:endParaRPr>
          </a:p>
          <a:p>
            <a:pPr marL="342900" lvl="0" indent="-342900">
              <a:spcBef>
                <a:spcPct val="20000"/>
              </a:spcBef>
              <a:buFont typeface="Arial" pitchFamily="34" charset="0"/>
              <a:buChar char="•"/>
            </a:pPr>
            <a:r>
              <a:rPr lang="en-US" sz="2800" dirty="0" smtClean="0">
                <a:solidFill>
                  <a:schemeClr val="bg1"/>
                </a:solidFill>
                <a:latin typeface="Arial" pitchFamily="34" charset="0"/>
                <a:ea typeface="Open Sans" pitchFamily="34" charset="0"/>
                <a:cs typeface="Arial" pitchFamily="34" charset="0"/>
              </a:rPr>
              <a:t>By helping research libraries adapt and make informed decisions, libraries will be able to strengthen partnerships with the research community (Feltes et al., 2012). </a:t>
            </a:r>
            <a:endParaRPr kumimoji="0" lang="en-US" sz="2800" b="0" i="0" u="none" strike="noStrike" kern="1200" cap="none" spc="0" normalizeH="0" baseline="0" noProof="0" dirty="0" smtClean="0">
              <a:ln>
                <a:noFill/>
              </a:ln>
              <a:solidFill>
                <a:schemeClr val="bg1"/>
              </a:solidFill>
              <a:effectLst/>
              <a:uLnTx/>
              <a:uFillTx/>
              <a:latin typeface="Arial" pitchFamily="34" charset="0"/>
              <a:ea typeface="Open Sans"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rgbClr val="646464"/>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medium7.com/wp-content/uploads/2012/05/questionmark1.jpg"/>
          <p:cNvPicPr>
            <a:picLocks noChangeAspect="1" noChangeArrowheads="1"/>
          </p:cNvPicPr>
          <p:nvPr/>
        </p:nvPicPr>
        <p:blipFill>
          <a:blip r:embed="rId3" cstate="print"/>
          <a:srcRect r="8481" b="9057"/>
          <a:stretch>
            <a:fillRect/>
          </a:stretch>
        </p:blipFill>
        <p:spPr bwMode="auto">
          <a:xfrm>
            <a:off x="5" y="0"/>
            <a:ext cx="4056606" cy="6236802"/>
          </a:xfrm>
          <a:prstGeom prst="rect">
            <a:avLst/>
          </a:prstGeom>
          <a:noFill/>
        </p:spPr>
      </p:pic>
      <p:sp>
        <p:nvSpPr>
          <p:cNvPr id="3" name="Title 2"/>
          <p:cNvSpPr>
            <a:spLocks noGrp="1"/>
          </p:cNvSpPr>
          <p:nvPr>
            <p:ph type="title"/>
          </p:nvPr>
        </p:nvSpPr>
        <p:spPr>
          <a:xfrm>
            <a:off x="4038600" y="304800"/>
            <a:ext cx="5105400" cy="1143000"/>
          </a:xfrm>
        </p:spPr>
        <p:txBody>
          <a:bodyPr>
            <a:normAutofit/>
          </a:bodyPr>
          <a:lstStyle/>
          <a:p>
            <a:pPr algn="ctr"/>
            <a:r>
              <a:rPr lang="en-US" sz="3600" dirty="0" smtClean="0"/>
              <a:t>Research Questions</a:t>
            </a:r>
            <a:endParaRPr lang="en-US" sz="3600" dirty="0"/>
          </a:p>
        </p:txBody>
      </p:sp>
      <p:sp>
        <p:nvSpPr>
          <p:cNvPr id="4" name="Content Placeholder 3"/>
          <p:cNvSpPr>
            <a:spLocks noGrp="1"/>
          </p:cNvSpPr>
          <p:nvPr>
            <p:ph idx="1"/>
          </p:nvPr>
        </p:nvSpPr>
        <p:spPr>
          <a:xfrm>
            <a:off x="4114800" y="1600200"/>
            <a:ext cx="4800600" cy="4525963"/>
          </a:xfrm>
        </p:spPr>
        <p:txBody>
          <a:bodyPr>
            <a:normAutofit lnSpcReduction="10000"/>
          </a:bodyPr>
          <a:lstStyle/>
          <a:p>
            <a:r>
              <a:rPr lang="en-US" dirty="0" smtClean="0">
                <a:solidFill>
                  <a:schemeClr val="tx1"/>
                </a:solidFill>
                <a:latin typeface="Arial" pitchFamily="34" charset="0"/>
                <a:cs typeface="Arial" pitchFamily="34" charset="0"/>
              </a:rPr>
              <a:t>What are librarians experiencing in the early stages of developing and delivering research data services (RDS)?  </a:t>
            </a:r>
          </a:p>
          <a:p>
            <a:pPr>
              <a:buNone/>
            </a:pPr>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How can librarians’ experiences and research data services be improved? </a:t>
            </a:r>
          </a:p>
          <a:p>
            <a:endParaRPr lang="en-US" dirty="0"/>
          </a:p>
        </p:txBody>
      </p:sp>
      <p:sp>
        <p:nvSpPr>
          <p:cNvPr id="6" name="Slide Number Placeholder 1"/>
          <p:cNvSpPr>
            <a:spLocks noGrp="1"/>
          </p:cNvSpPr>
          <p:nvPr>
            <p:ph type="sldNum" sz="quarter" idx="12"/>
          </p:nvPr>
        </p:nvSpPr>
        <p:spPr>
          <a:xfrm>
            <a:off x="6553200" y="6356350"/>
            <a:ext cx="2133600" cy="365125"/>
          </a:xfrm>
        </p:spPr>
        <p:txBody>
          <a:bodyPr/>
          <a:lstStyle/>
          <a:p>
            <a:fld id="{6B3AA010-7757-41E0-A212-D41514C97AA5}"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Research Methods </a:t>
            </a:r>
            <a:r>
              <a:rPr lang="en-US" dirty="0" smtClean="0"/>
              <a:t>	</a:t>
            </a:r>
            <a:endParaRPr lang="en-US" dirty="0"/>
          </a:p>
        </p:txBody>
      </p:sp>
      <p:sp>
        <p:nvSpPr>
          <p:cNvPr id="4" name="Content Placeholder 3"/>
          <p:cNvSpPr>
            <a:spLocks noGrp="1"/>
          </p:cNvSpPr>
          <p:nvPr>
            <p:ph idx="1"/>
          </p:nvPr>
        </p:nvSpPr>
        <p:spPr>
          <a:xfrm>
            <a:off x="457200" y="1447800"/>
            <a:ext cx="8229600" cy="4525963"/>
          </a:xfrm>
        </p:spPr>
        <p:txBody>
          <a:bodyPr/>
          <a:lstStyle/>
          <a:p>
            <a:pPr marL="0" indent="0">
              <a:buNone/>
            </a:pPr>
            <a:r>
              <a:rPr lang="en-US" dirty="0" smtClean="0">
                <a:solidFill>
                  <a:schemeClr val="tx1"/>
                </a:solidFill>
                <a:latin typeface="Arial" pitchFamily="34" charset="0"/>
                <a:cs typeface="Arial" pitchFamily="34" charset="0"/>
              </a:rPr>
              <a:t>Data Collection</a:t>
            </a:r>
          </a:p>
          <a:p>
            <a:r>
              <a:rPr lang="en-US" dirty="0" smtClean="0">
                <a:solidFill>
                  <a:schemeClr val="tx1"/>
                </a:solidFill>
                <a:latin typeface="Arial" pitchFamily="34" charset="0"/>
                <a:cs typeface="Arial" pitchFamily="34" charset="0"/>
              </a:rPr>
              <a:t>One-on-one Interviews</a:t>
            </a:r>
          </a:p>
          <a:p>
            <a:pPr lvl="1">
              <a:buFont typeface="Arial" pitchFamily="34" charset="0"/>
              <a:buChar char="•"/>
            </a:pPr>
            <a:r>
              <a:rPr lang="en-US" dirty="0" smtClean="0">
                <a:solidFill>
                  <a:schemeClr val="tx1"/>
                </a:solidFill>
                <a:latin typeface="Arial" pitchFamily="34" charset="0"/>
                <a:cs typeface="Arial" pitchFamily="34" charset="0"/>
              </a:rPr>
              <a:t>10 librarians </a:t>
            </a:r>
          </a:p>
          <a:p>
            <a:r>
              <a:rPr lang="en-US" dirty="0" smtClean="0">
                <a:solidFill>
                  <a:schemeClr val="tx1"/>
                </a:solidFill>
                <a:latin typeface="Arial" pitchFamily="34" charset="0"/>
                <a:cs typeface="Arial" pitchFamily="34" charset="0"/>
              </a:rPr>
              <a:t>3 Focus Group Interviews </a:t>
            </a:r>
          </a:p>
          <a:p>
            <a:pPr lvl="1">
              <a:buFont typeface="Arial" pitchFamily="34" charset="0"/>
              <a:buChar char="•"/>
            </a:pPr>
            <a:r>
              <a:rPr lang="en-US" dirty="0" smtClean="0">
                <a:solidFill>
                  <a:schemeClr val="tx1"/>
                </a:solidFill>
                <a:latin typeface="Arial" pitchFamily="34" charset="0"/>
                <a:cs typeface="Arial" pitchFamily="34" charset="0"/>
              </a:rPr>
              <a:t>26 librarians </a:t>
            </a:r>
            <a:endParaRPr lang="en-US" sz="2000" dirty="0" smtClean="0">
              <a:solidFill>
                <a:schemeClr val="tx1"/>
              </a:solidFill>
              <a:latin typeface="Arial" pitchFamily="34" charset="0"/>
              <a:cs typeface="Arial" pitchFamily="34" charset="0"/>
            </a:endParaRPr>
          </a:p>
          <a:p>
            <a:pPr lvl="1">
              <a:buNone/>
            </a:pPr>
            <a:endParaRPr lang="en-US" dirty="0" smtClean="0">
              <a:solidFill>
                <a:schemeClr val="tx1"/>
              </a:solidFill>
              <a:latin typeface="Arial" pitchFamily="34" charset="0"/>
              <a:cs typeface="Arial" pitchFamily="34" charset="0"/>
            </a:endParaRPr>
          </a:p>
          <a:p>
            <a:pPr marL="0" indent="0">
              <a:buNone/>
            </a:pPr>
            <a:r>
              <a:rPr lang="en-US" dirty="0" smtClean="0">
                <a:solidFill>
                  <a:schemeClr val="tx1"/>
                </a:solidFill>
                <a:latin typeface="Arial" pitchFamily="34" charset="0"/>
                <a:cs typeface="Arial" pitchFamily="34" charset="0"/>
              </a:rPr>
              <a:t>Data Analysis </a:t>
            </a:r>
          </a:p>
          <a:p>
            <a:r>
              <a:rPr lang="en-US" dirty="0" smtClean="0">
                <a:solidFill>
                  <a:schemeClr val="tx1"/>
                </a:solidFill>
                <a:latin typeface="Arial" pitchFamily="34" charset="0"/>
                <a:cs typeface="Arial" pitchFamily="34" charset="0"/>
              </a:rPr>
              <a:t>Initial codebook developed based on interview protocol and expanded </a:t>
            </a:r>
          </a:p>
          <a:p>
            <a:endParaRPr lang="en-US" dirty="0"/>
          </a:p>
        </p:txBody>
      </p:sp>
      <p:sp>
        <p:nvSpPr>
          <p:cNvPr id="2" name="Slide Number Placeholder 1"/>
          <p:cNvSpPr>
            <a:spLocks noGrp="1"/>
          </p:cNvSpPr>
          <p:nvPr>
            <p:ph type="sldNum" sz="quarter" idx="12"/>
          </p:nvPr>
        </p:nvSpPr>
        <p:spPr/>
        <p:txBody>
          <a:bodyPr/>
          <a:lstStyle/>
          <a:p>
            <a:fld id="{6B3AA010-7757-41E0-A212-D41514C97AA5}" type="slidenum">
              <a:rPr lang="en-US" smtClean="0"/>
              <a:pPr/>
              <a:t>9</a:t>
            </a:fld>
            <a:endParaRPr lang="en-US" dirty="0"/>
          </a:p>
        </p:txBody>
      </p:sp>
      <p:pic>
        <p:nvPicPr>
          <p:cNvPr id="29698" name="Picture 2" descr="http://www.globeuniversity.edu/blogs/wp-content/uploads/2012/07/write.jpg"/>
          <p:cNvPicPr>
            <a:picLocks noChangeAspect="1" noChangeArrowheads="1"/>
          </p:cNvPicPr>
          <p:nvPr/>
        </p:nvPicPr>
        <p:blipFill>
          <a:blip r:embed="rId3" cstate="print"/>
          <a:srcRect/>
          <a:stretch>
            <a:fillRect/>
          </a:stretch>
        </p:blipFill>
        <p:spPr bwMode="auto">
          <a:xfrm>
            <a:off x="5181600" y="1524000"/>
            <a:ext cx="3962400" cy="2819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LC-Research-Template-2014">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OCLC-Research-Template-2014</Template>
  <TotalTime>1281</TotalTime>
  <Words>931</Words>
  <Application>Microsoft Office PowerPoint</Application>
  <PresentationFormat>On-screen Show (4:3)</PresentationFormat>
  <Paragraphs>199</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Open Sans</vt:lpstr>
      <vt:lpstr>Open Sans Semibold</vt:lpstr>
      <vt:lpstr>Times New Roman</vt:lpstr>
      <vt:lpstr>Calibri</vt:lpstr>
      <vt:lpstr>Calibri Light</vt:lpstr>
      <vt:lpstr>OCLC-Research-Template-2014</vt:lpstr>
      <vt:lpstr>Delivering Research Data Services: Early Experiences in Academic Libraries </vt:lpstr>
      <vt:lpstr>Slide 2</vt:lpstr>
      <vt:lpstr>OCLC Research Roles</vt:lpstr>
      <vt:lpstr>Managing Data Needs of Scholars</vt:lpstr>
      <vt:lpstr>Slide 5</vt:lpstr>
      <vt:lpstr>Delivering Research Data Services: Early Experiences in Academic Libraries</vt:lpstr>
      <vt:lpstr>Motivation  </vt:lpstr>
      <vt:lpstr>Research Questions</vt:lpstr>
      <vt:lpstr>Research Methods  </vt:lpstr>
      <vt:lpstr>Librarian Profiles</vt:lpstr>
      <vt:lpstr>Full-time Equivalent Student Enrollment (N=36)</vt:lpstr>
      <vt:lpstr>Years of Library Experience (N=36)</vt:lpstr>
      <vt:lpstr>Data Management Experience (N=36)</vt:lpstr>
      <vt:lpstr>Top 3 Research Data Services </vt:lpstr>
      <vt:lpstr>Top 3 Delivery Methods</vt:lpstr>
      <vt:lpstr>Slide 16</vt:lpstr>
      <vt:lpstr>Top Librarian Benefits </vt:lpstr>
      <vt:lpstr>Challenges</vt:lpstr>
      <vt:lpstr>Top Librarian Challenges</vt:lpstr>
      <vt:lpstr>What Facilitates RDS Provision? </vt:lpstr>
      <vt:lpstr>Resources (n=27)</vt:lpstr>
      <vt:lpstr>Training (n=23)</vt:lpstr>
      <vt:lpstr>Communication,  Coordination &amp; Collaboration  (n=23)</vt:lpstr>
      <vt:lpstr>Leadership Support (n=12) </vt:lpstr>
      <vt:lpstr>Implications</vt:lpstr>
      <vt:lpstr>Next Steps…</vt:lpstr>
      <vt:lpstr>Slide 27</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Research Data Services: Early Experiences in Academic Libraries</dc:title>
  <dc:creator>Ixchel M. Faniel</dc:creator>
  <cp:keywords>data management, research data services </cp:keywords>
  <cp:lastModifiedBy>Ixchel Faniel</cp:lastModifiedBy>
  <cp:revision>132</cp:revision>
  <dcterms:created xsi:type="dcterms:W3CDTF">2014-10-08T15:50:02Z</dcterms:created>
  <dcterms:modified xsi:type="dcterms:W3CDTF">2014-11-13T19:26:31Z</dcterms:modified>
</cp:coreProperties>
</file>