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0"/>
  </p:notesMasterIdLst>
  <p:handoutMasterIdLst>
    <p:handoutMasterId r:id="rId31"/>
  </p:handoutMasterIdLst>
  <p:sldIdLst>
    <p:sldId id="342" r:id="rId5"/>
    <p:sldId id="343" r:id="rId6"/>
    <p:sldId id="281" r:id="rId7"/>
    <p:sldId id="302" r:id="rId8"/>
    <p:sldId id="365" r:id="rId9"/>
    <p:sldId id="366" r:id="rId10"/>
    <p:sldId id="319" r:id="rId11"/>
    <p:sldId id="312" r:id="rId12"/>
    <p:sldId id="310" r:id="rId13"/>
    <p:sldId id="349" r:id="rId14"/>
    <p:sldId id="311" r:id="rId15"/>
    <p:sldId id="344" r:id="rId16"/>
    <p:sldId id="350" r:id="rId17"/>
    <p:sldId id="360" r:id="rId18"/>
    <p:sldId id="361" r:id="rId19"/>
    <p:sldId id="367" r:id="rId20"/>
    <p:sldId id="363" r:id="rId21"/>
    <p:sldId id="362" r:id="rId22"/>
    <p:sldId id="368" r:id="rId23"/>
    <p:sldId id="364" r:id="rId24"/>
    <p:sldId id="369" r:id="rId25"/>
    <p:sldId id="370" r:id="rId26"/>
    <p:sldId id="371" r:id="rId27"/>
    <p:sldId id="372" r:id="rId28"/>
    <p:sldId id="335" r:id="rId29"/>
  </p:sldIdLst>
  <p:sldSz cx="9144000" cy="6858000" type="screen4x3"/>
  <p:notesSz cx="6858000" cy="9144000"/>
  <p:custDataLst>
    <p:tags r:id="rId32"/>
  </p:custDataLst>
  <p:defaultTextStyle>
    <a:defPPr>
      <a:defRPr lang="en-US"/>
    </a:defPPr>
    <a:lvl1pPr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1pPr>
    <a:lvl2pPr marL="4572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2pPr>
    <a:lvl3pPr marL="9144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3pPr>
    <a:lvl4pPr marL="13716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4pPr>
    <a:lvl5pPr marL="1828800" algn="l" rtl="0" fontAlgn="base">
      <a:lnSpc>
        <a:spcPct val="120000"/>
      </a:lnSpc>
      <a:spcBef>
        <a:spcPct val="50000"/>
      </a:spcBef>
      <a:spcAft>
        <a:spcPct val="0"/>
      </a:spcAft>
      <a:defRPr sz="2400" b="1" kern="1200">
        <a:solidFill>
          <a:srgbClr val="000000"/>
        </a:solidFill>
        <a:latin typeface="Trebuchet MS" pitchFamily="34" charset="0"/>
        <a:ea typeface="+mn-ea"/>
        <a:cs typeface="+mn-cs"/>
      </a:defRPr>
    </a:lvl5pPr>
    <a:lvl6pPr marL="2286000" algn="l" defTabSz="914400" rtl="0" eaLnBrk="1" latinLnBrk="0" hangingPunct="1">
      <a:defRPr sz="2400" b="1" kern="1200">
        <a:solidFill>
          <a:srgbClr val="000000"/>
        </a:solidFill>
        <a:latin typeface="Trebuchet MS" pitchFamily="34" charset="0"/>
        <a:ea typeface="+mn-ea"/>
        <a:cs typeface="+mn-cs"/>
      </a:defRPr>
    </a:lvl6pPr>
    <a:lvl7pPr marL="2743200" algn="l" defTabSz="914400" rtl="0" eaLnBrk="1" latinLnBrk="0" hangingPunct="1">
      <a:defRPr sz="2400" b="1" kern="1200">
        <a:solidFill>
          <a:srgbClr val="000000"/>
        </a:solidFill>
        <a:latin typeface="Trebuchet MS" pitchFamily="34" charset="0"/>
        <a:ea typeface="+mn-ea"/>
        <a:cs typeface="+mn-cs"/>
      </a:defRPr>
    </a:lvl7pPr>
    <a:lvl8pPr marL="3200400" algn="l" defTabSz="914400" rtl="0" eaLnBrk="1" latinLnBrk="0" hangingPunct="1">
      <a:defRPr sz="2400" b="1" kern="1200">
        <a:solidFill>
          <a:srgbClr val="000000"/>
        </a:solidFill>
        <a:latin typeface="Trebuchet MS" pitchFamily="34" charset="0"/>
        <a:ea typeface="+mn-ea"/>
        <a:cs typeface="+mn-cs"/>
      </a:defRPr>
    </a:lvl8pPr>
    <a:lvl9pPr marL="3657600" algn="l" defTabSz="914400" rtl="0" eaLnBrk="1" latinLnBrk="0" hangingPunct="1">
      <a:defRPr sz="2400" b="1" kern="1200">
        <a:solidFill>
          <a:srgbClr val="000000"/>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2178B5"/>
    <a:srgbClr val="E69426"/>
    <a:srgbClr val="419A3C"/>
    <a:srgbClr val="FF7600"/>
    <a:srgbClr val="5F4894"/>
    <a:srgbClr val="7D2553"/>
    <a:srgbClr val="A9316F"/>
    <a:srgbClr val="000000"/>
    <a:srgbClr val="FFFFFF"/>
    <a:srgbClr val="611D4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70" autoAdjust="0"/>
    <p:restoredTop sz="88630" autoAdjust="0"/>
  </p:normalViewPr>
  <p:slideViewPr>
    <p:cSldViewPr>
      <p:cViewPr>
        <p:scale>
          <a:sx n="75" d="100"/>
          <a:sy n="75" d="100"/>
        </p:scale>
        <p:origin x="-1122" y="-354"/>
      </p:cViewPr>
      <p:guideLst>
        <p:guide orient="horz" pos="2160"/>
        <p:guide pos="2880"/>
      </p:guideLst>
    </p:cSldViewPr>
  </p:slideViewPr>
  <p:outlineViewPr>
    <p:cViewPr>
      <p:scale>
        <a:sx n="33" d="100"/>
        <a:sy n="33" d="100"/>
      </p:scale>
      <p:origin x="0" y="675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6" d="100"/>
          <a:sy n="46" d="100"/>
        </p:scale>
        <p:origin x="-2440"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000" b="0">
                <a:solidFill>
                  <a:schemeClr val="tx1"/>
                </a:solidFill>
              </a:defRPr>
            </a:lvl1pPr>
          </a:lstStyle>
          <a:p>
            <a:endParaRPr lang="en-US" dirty="0"/>
          </a:p>
        </p:txBody>
      </p:sp>
      <p:sp>
        <p:nvSpPr>
          <p:cNvPr id="235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000" b="0">
                <a:solidFill>
                  <a:schemeClr val="tx1"/>
                </a:solidFill>
              </a:defRPr>
            </a:lvl1pPr>
          </a:lstStyle>
          <a:p>
            <a:endParaRPr lang="en-US" dirty="0"/>
          </a:p>
        </p:txBody>
      </p:sp>
      <p:sp>
        <p:nvSpPr>
          <p:cNvPr id="235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000" b="0">
                <a:solidFill>
                  <a:schemeClr val="tx1"/>
                </a:solidFill>
              </a:defRPr>
            </a:lvl1pPr>
          </a:lstStyle>
          <a:p>
            <a:endParaRPr lang="en-US" dirty="0"/>
          </a:p>
        </p:txBody>
      </p:sp>
      <p:sp>
        <p:nvSpPr>
          <p:cNvPr id="235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000" b="0">
                <a:solidFill>
                  <a:schemeClr val="tx1"/>
                </a:solidFill>
              </a:defRPr>
            </a:lvl1pPr>
          </a:lstStyle>
          <a:p>
            <a:fld id="{366BF07F-F275-4807-B382-CF03A1C97294}" type="slidenum">
              <a:rPr lang="en-US"/>
              <a:pPr/>
              <a:t>‹#›</a:t>
            </a:fld>
            <a:endParaRPr lang="en-US" dirty="0"/>
          </a:p>
        </p:txBody>
      </p:sp>
    </p:spTree>
    <p:extLst>
      <p:ext uri="{BB962C8B-B14F-4D97-AF65-F5344CB8AC3E}">
        <p14:creationId xmlns:p14="http://schemas.microsoft.com/office/powerpoint/2010/main" xmlns="" val="19489704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000" b="0">
                <a:solidFill>
                  <a:schemeClr val="tx1"/>
                </a:solidFill>
              </a:defRPr>
            </a:lvl1pPr>
          </a:lstStyle>
          <a:p>
            <a:endParaRPr lang="en-US" dirty="0"/>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000" b="0">
                <a:solidFill>
                  <a:schemeClr val="tx1"/>
                </a:solidFill>
              </a:defRPr>
            </a:lvl1pPr>
          </a:lstStyle>
          <a:p>
            <a:endParaRPr lang="en-US" dirty="0"/>
          </a:p>
        </p:txBody>
      </p:sp>
      <p:sp>
        <p:nvSpPr>
          <p:cNvPr id="8196" name="Rectangle 4"/>
          <p:cNvSpPr>
            <a:spLocks noGrp="1" noRot="1" noChangeAspect="1" noChangeArrowheads="1" noTextEdit="1"/>
          </p:cNvSpPr>
          <p:nvPr>
            <p:ph type="sldImg" idx="2"/>
          </p:nvPr>
        </p:nvSpPr>
        <p:spPr bwMode="auto">
          <a:xfrm>
            <a:off x="1716088" y="720725"/>
            <a:ext cx="3422650" cy="2568575"/>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5800" y="3573463"/>
            <a:ext cx="5486400" cy="4884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000" b="0">
                <a:solidFill>
                  <a:schemeClr val="tx1"/>
                </a:solidFill>
              </a:defRPr>
            </a:lvl1pPr>
          </a:lstStyle>
          <a:p>
            <a:endParaRPr lang="en-US" dirty="0"/>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000" b="0">
                <a:solidFill>
                  <a:schemeClr val="tx1"/>
                </a:solidFill>
              </a:defRPr>
            </a:lvl1pPr>
          </a:lstStyle>
          <a:p>
            <a:fld id="{32CF4C4C-19F4-4555-84AC-DDCE43DBCD2E}" type="slidenum">
              <a:rPr lang="en-US"/>
              <a:pPr/>
              <a:t>‹#›</a:t>
            </a:fld>
            <a:endParaRPr lang="en-US" dirty="0"/>
          </a:p>
        </p:txBody>
      </p:sp>
    </p:spTree>
    <p:extLst>
      <p:ext uri="{BB962C8B-B14F-4D97-AF65-F5344CB8AC3E}">
        <p14:creationId xmlns:p14="http://schemas.microsoft.com/office/powerpoint/2010/main" xmlns="" val="1899676432"/>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kern="1200">
        <a:solidFill>
          <a:schemeClr val="tx1"/>
        </a:solidFill>
        <a:latin typeface="Trebuchet MS" pitchFamily="34" charset="0"/>
        <a:ea typeface="+mn-ea"/>
        <a:cs typeface="+mn-cs"/>
      </a:defRPr>
    </a:lvl1pPr>
    <a:lvl2pPr marL="457200" algn="l" rtl="0" fontAlgn="base">
      <a:spcBef>
        <a:spcPct val="30000"/>
      </a:spcBef>
      <a:spcAft>
        <a:spcPct val="0"/>
      </a:spcAft>
      <a:defRPr kern="1200">
        <a:solidFill>
          <a:schemeClr val="tx1"/>
        </a:solidFill>
        <a:latin typeface="Trebuchet MS" pitchFamily="34" charset="0"/>
        <a:ea typeface="+mn-ea"/>
        <a:cs typeface="+mn-cs"/>
      </a:defRPr>
    </a:lvl2pPr>
    <a:lvl3pPr marL="914400" algn="l" rtl="0" fontAlgn="base">
      <a:spcBef>
        <a:spcPct val="30000"/>
      </a:spcBef>
      <a:spcAft>
        <a:spcPct val="0"/>
      </a:spcAft>
      <a:defRPr kern="1200">
        <a:solidFill>
          <a:schemeClr val="tx1"/>
        </a:solidFill>
        <a:latin typeface="Trebuchet MS" pitchFamily="34" charset="0"/>
        <a:ea typeface="+mn-ea"/>
        <a:cs typeface="+mn-cs"/>
      </a:defRPr>
    </a:lvl3pPr>
    <a:lvl4pPr marL="1371600" algn="l" rtl="0" fontAlgn="base">
      <a:spcBef>
        <a:spcPct val="30000"/>
      </a:spcBef>
      <a:spcAft>
        <a:spcPct val="0"/>
      </a:spcAft>
      <a:defRPr kern="1200">
        <a:solidFill>
          <a:schemeClr val="tx1"/>
        </a:solidFill>
        <a:latin typeface="Trebuchet MS" pitchFamily="34" charset="0"/>
        <a:ea typeface="+mn-ea"/>
        <a:cs typeface="+mn-cs"/>
      </a:defRPr>
    </a:lvl4pPr>
    <a:lvl5pPr marL="1828800" algn="l" rtl="0" fontAlgn="base">
      <a:spcBef>
        <a:spcPct val="3000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6088" y="720725"/>
            <a:ext cx="3422650" cy="2568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r>
              <a:rPr lang="en-US" sz="1200" dirty="0" smtClean="0"/>
              <a:t>A 2009 survey of special collections and archives in the US and Canada</a:t>
            </a:r>
            <a:r>
              <a:rPr lang="en-US" sz="1200" baseline="30000" dirty="0" smtClean="0"/>
              <a:t> </a:t>
            </a:r>
            <a:r>
              <a:rPr lang="en-US" sz="1200" dirty="0" smtClean="0"/>
              <a:t>shows that digitization of special collections and increasing user access to those collections are of critical importance to research libraries. </a:t>
            </a:r>
          </a:p>
          <a:p>
            <a:pPr eaLnBrk="1" hangingPunct="1"/>
            <a:endParaRPr lang="en-US" sz="1200" dirty="0" smtClean="0"/>
          </a:p>
          <a:p>
            <a:pPr eaLnBrk="1" hangingPunct="1"/>
            <a:r>
              <a:rPr lang="en-US" sz="1200" dirty="0" smtClean="0"/>
              <a:t>The survey was a follow up to the 1998 ARL survey led directly to many high-profile initiatives to "expose hidden collections.“  </a:t>
            </a:r>
          </a:p>
          <a:p>
            <a:pPr eaLnBrk="1" hangingPunct="1"/>
            <a:endParaRPr lang="en-US" sz="1200" dirty="0" smtClean="0"/>
          </a:p>
          <a:p>
            <a:pPr eaLnBrk="1" hangingPunct="1"/>
            <a:r>
              <a:rPr lang="en-US" sz="1200" dirty="0" smtClean="0"/>
              <a:t>We updated ARL’s survey instrument and extended the subject population to encompass the 275 libraries in the following five overlapping membership organizations:</a:t>
            </a:r>
          </a:p>
          <a:p>
            <a:pPr eaLnBrk="1" hangingPunct="1"/>
            <a:r>
              <a:rPr lang="en-US" sz="1200" dirty="0" smtClean="0"/>
              <a:t>• Association of Research Libraries (124 universities and others)</a:t>
            </a:r>
          </a:p>
          <a:p>
            <a:pPr eaLnBrk="1" hangingPunct="1"/>
            <a:r>
              <a:rPr lang="en-US" sz="1200" dirty="0" smtClean="0"/>
              <a:t>• Canadian Academic and Research Libraries (30 universities and others)</a:t>
            </a:r>
          </a:p>
          <a:p>
            <a:pPr eaLnBrk="1" hangingPunct="1"/>
            <a:r>
              <a:rPr lang="en-US" sz="1200" dirty="0" smtClean="0"/>
              <a:t>• Independent Research Libraries Association (19 private research libraries)</a:t>
            </a:r>
          </a:p>
          <a:p>
            <a:pPr eaLnBrk="1" hangingPunct="1"/>
            <a:r>
              <a:rPr lang="en-US" sz="1200" dirty="0" smtClean="0"/>
              <a:t>• Oberlin Group (80 liberal arts colleges)</a:t>
            </a:r>
          </a:p>
          <a:p>
            <a:pPr eaLnBrk="1" hangingPunct="1"/>
            <a:r>
              <a:rPr lang="en-US" sz="1200" dirty="0" smtClean="0"/>
              <a:t>• RLG Partnership, U.S. and Canadian members (85 research institutions)</a:t>
            </a:r>
          </a:p>
          <a:p>
            <a:pPr eaLnBrk="1" hangingPunct="1"/>
            <a:r>
              <a:rPr lang="en-US" sz="1200" dirty="0" smtClean="0"/>
              <a:t>The rate of response was 61% (169 responses).</a:t>
            </a:r>
          </a:p>
          <a:p>
            <a:pPr eaLnBrk="1" hangingPunct="1"/>
            <a:endParaRPr lang="en-US" dirty="0" smtClean="0"/>
          </a:p>
          <a:p>
            <a:pPr eaLnBrk="1" hangingPunct="1"/>
            <a:endParaRPr lang="en-US" dirty="0" smtClean="0"/>
          </a:p>
          <a:p>
            <a:pPr eaLnBrk="1" hangingPunct="1"/>
            <a:endParaRPr lang="en-US" dirty="0" smtClean="0"/>
          </a:p>
          <a:p>
            <a:pPr eaLnBrk="1" hangingPunct="1"/>
            <a:r>
              <a:rPr lang="en-US" sz="1100" i="1" dirty="0" smtClean="0"/>
              <a:t>http://commons.wikimedia.org/wiki/File:Stethoscope_1.jpg</a:t>
            </a:r>
          </a:p>
          <a:p>
            <a:pPr eaLnBrk="1" hangingPunct="1"/>
            <a:r>
              <a:rPr lang="en-US" sz="1100" i="1" dirty="0" smtClean="0"/>
              <a:t>Stethoscope.  Public domain.</a:t>
            </a:r>
          </a:p>
          <a:p>
            <a:pPr eaLnBrk="1" hangingPunct="1"/>
            <a:endParaRPr lang="en-US" i="1" dirty="0" smtClean="0"/>
          </a:p>
          <a:p>
            <a:pPr eaLnBrk="1" hangingPunct="1"/>
            <a:endParaRPr lang="en-US" i="1" dirty="0" smtClean="0"/>
          </a:p>
        </p:txBody>
      </p:sp>
      <p:sp>
        <p:nvSpPr>
          <p:cNvPr id="61444" name="Slide Number Placeholder 3"/>
          <p:cNvSpPr>
            <a:spLocks noGrp="1"/>
          </p:cNvSpPr>
          <p:nvPr>
            <p:ph type="sldNum" sz="quarter" idx="5"/>
          </p:nvPr>
        </p:nvSpPr>
        <p:spPr>
          <a:noFill/>
        </p:spPr>
        <p:txBody>
          <a:bodyPr/>
          <a:lstStyle/>
          <a:p>
            <a:fld id="{3436B79C-7ADF-4613-99DC-533803EAD5BA}" type="slidenum">
              <a:rPr lang="en-US" smtClean="0"/>
              <a:pPr/>
              <a:t>3</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 name="Rectangle 2"/>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dirty="0"/>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dirty="0"/>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dirty="0"/>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dirty="0"/>
          </a:p>
        </p:txBody>
      </p:sp>
      <p:sp>
        <p:nvSpPr>
          <p:cNvPr id="6146" name="Rectangle 2"/>
          <p:cNvSpPr>
            <a:spLocks noGrp="1" noChangeArrowheads="1"/>
          </p:cNvSpPr>
          <p:nvPr>
            <p:ph type="ctrTitle" hasCustomPrompt="1"/>
          </p:nvPr>
        </p:nvSpPr>
        <p:spPr>
          <a:xfrm>
            <a:off x="3573463" y="862014"/>
            <a:ext cx="4808537" cy="1751012"/>
          </a:xfrm>
        </p:spPr>
        <p:txBody>
          <a:bodyPr lIns="0" rIns="0" anchor="b"/>
          <a:lstStyle>
            <a:lvl1pPr>
              <a:defRPr sz="3000">
                <a:solidFill>
                  <a:schemeClr val="bg1"/>
                </a:solidFill>
              </a:defRPr>
            </a:lvl1pPr>
          </a:lstStyle>
          <a:p>
            <a:r>
              <a:rPr lang="en-US" dirty="0" smtClean="0"/>
              <a:t>Presentation name</a:t>
            </a:r>
            <a:endParaRPr lang="en-US" dirty="0"/>
          </a:p>
        </p:txBody>
      </p:sp>
      <p:sp>
        <p:nvSpPr>
          <p:cNvPr id="6147" name="Rectangle 3"/>
          <p:cNvSpPr>
            <a:spLocks noGrp="1" noChangeArrowheads="1"/>
          </p:cNvSpPr>
          <p:nvPr>
            <p:ph type="subTitle" idx="1" hasCustomPrompt="1"/>
          </p:nvPr>
        </p:nvSpPr>
        <p:spPr>
          <a:xfrm>
            <a:off x="3573463" y="3352801"/>
            <a:ext cx="4198937" cy="1930400"/>
          </a:xfrm>
        </p:spPr>
        <p:txBody>
          <a:bodyPr tIns="45720" bIns="45720"/>
          <a:lstStyle>
            <a:lvl1pPr marL="0" indent="12700">
              <a:spcBef>
                <a:spcPct val="0"/>
              </a:spcBef>
              <a:defRPr/>
            </a:lvl1pPr>
          </a:lstStyle>
          <a:p>
            <a:r>
              <a:rPr lang="en-US" dirty="0" smtClean="0"/>
              <a:t>Presenter</a:t>
            </a:r>
            <a:endParaRPr lang="en-US" dirty="0"/>
          </a:p>
        </p:txBody>
      </p:sp>
      <p:grpSp>
        <p:nvGrpSpPr>
          <p:cNvPr id="6165"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sp>
        <p:nvSpPr>
          <p:cNvPr id="6166" name="Oval 22"/>
          <p:cNvSpPr>
            <a:spLocks noChangeArrowheads="1"/>
          </p:cNvSpPr>
          <p:nvPr/>
        </p:nvSpPr>
        <p:spPr bwMode="auto">
          <a:xfrm>
            <a:off x="644525" y="1101725"/>
            <a:ext cx="2174875" cy="2174875"/>
          </a:xfrm>
          <a:prstGeom prst="ellipse">
            <a:avLst/>
          </a:prstGeom>
          <a:solidFill>
            <a:srgbClr val="2178B5"/>
          </a:solidFill>
          <a:ln w="88900">
            <a:solidFill>
              <a:srgbClr val="FFFFFF"/>
            </a:solidFill>
            <a:round/>
            <a:headEnd/>
            <a:tailEnd/>
          </a:ln>
          <a:effectLst/>
        </p:spPr>
        <p:txBody>
          <a:bodyPr wrap="none" anchor="ctr"/>
          <a:lstStyle/>
          <a:p>
            <a:pPr algn="ctr"/>
            <a:endParaRPr lang="en-US" dirty="0">
              <a:solidFill>
                <a:schemeClr val="accent1"/>
              </a:solidFill>
            </a:endParaRPr>
          </a:p>
        </p:txBody>
      </p:sp>
      <p:pic>
        <p:nvPicPr>
          <p:cNvPr id="15" name="Picture 14" descr="white logo transparent.png"/>
          <p:cNvPicPr>
            <a:picLocks noChangeAspect="1"/>
          </p:cNvPicPr>
          <p:nvPr userDrawn="1"/>
        </p:nvPicPr>
        <p:blipFill>
          <a:blip r:embed="rId6" cstate="print"/>
          <a:stretch>
            <a:fillRect/>
          </a:stretch>
        </p:blipFill>
        <p:spPr>
          <a:xfrm>
            <a:off x="937487" y="1377308"/>
            <a:ext cx="1588950" cy="1608812"/>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hank You">
    <p:spTree>
      <p:nvGrpSpPr>
        <p:cNvPr id="1" name=""/>
        <p:cNvGrpSpPr/>
        <p:nvPr/>
      </p:nvGrpSpPr>
      <p:grpSpPr>
        <a:xfrm>
          <a:off x="0" y="0"/>
          <a:ext cx="0" cy="0"/>
          <a:chOff x="0" y="0"/>
          <a:chExt cx="0" cy="0"/>
        </a:xfrm>
      </p:grpSpPr>
      <p:sp>
        <p:nvSpPr>
          <p:cNvPr id="17" name="Rectangle 2"/>
          <p:cNvSpPr>
            <a:spLocks noChangeArrowheads="1"/>
          </p:cNvSpPr>
          <p:nvPr userDrawn="1"/>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dirty="0"/>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dirty="0"/>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dirty="0"/>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dirty="0"/>
          </a:p>
        </p:txBody>
      </p:sp>
      <p:sp>
        <p:nvSpPr>
          <p:cNvPr id="6146" name="Rectangle 2"/>
          <p:cNvSpPr>
            <a:spLocks noGrp="1" noChangeArrowheads="1"/>
          </p:cNvSpPr>
          <p:nvPr>
            <p:ph type="ctrTitle" hasCustomPrompt="1"/>
          </p:nvPr>
        </p:nvSpPr>
        <p:spPr>
          <a:xfrm>
            <a:off x="533401" y="862014"/>
            <a:ext cx="7848600" cy="1119186"/>
          </a:xfrm>
        </p:spPr>
        <p:txBody>
          <a:bodyPr lIns="0" rIns="0" anchor="b"/>
          <a:lstStyle>
            <a:lvl1pPr algn="ctr">
              <a:defRPr sz="6000">
                <a:solidFill>
                  <a:schemeClr val="bg1"/>
                </a:solidFill>
              </a:defRPr>
            </a:lvl1pPr>
          </a:lstStyle>
          <a:p>
            <a:r>
              <a:rPr lang="en-US" dirty="0" smtClean="0"/>
              <a:t>Thank you!</a:t>
            </a:r>
            <a:endParaRPr lang="en-US" dirty="0"/>
          </a:p>
        </p:txBody>
      </p:sp>
      <p:sp>
        <p:nvSpPr>
          <p:cNvPr id="6147" name="Rectangle 3"/>
          <p:cNvSpPr>
            <a:spLocks noGrp="1" noChangeArrowheads="1"/>
          </p:cNvSpPr>
          <p:nvPr>
            <p:ph type="subTitle" idx="1" hasCustomPrompt="1"/>
          </p:nvPr>
        </p:nvSpPr>
        <p:spPr>
          <a:xfrm>
            <a:off x="609600" y="3200400"/>
            <a:ext cx="4198937" cy="1930400"/>
          </a:xfrm>
        </p:spPr>
        <p:txBody>
          <a:bodyPr tIns="45720" bIns="45720"/>
          <a:lstStyle>
            <a:lvl1pPr marL="0" indent="12700">
              <a:spcBef>
                <a:spcPct val="0"/>
              </a:spcBef>
              <a:defRPr/>
            </a:lvl1pPr>
          </a:lstStyle>
          <a:p>
            <a:r>
              <a:rPr lang="en-US" dirty="0" smtClean="0"/>
              <a:t>Presenter name</a:t>
            </a:r>
          </a:p>
          <a:p>
            <a:r>
              <a:rPr lang="en-US" dirty="0" smtClean="0"/>
              <a:t>@</a:t>
            </a:r>
            <a:r>
              <a:rPr lang="en-US" dirty="0" err="1" smtClean="0"/>
              <a:t>email.oclc.org</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pic>
        <p:nvPicPr>
          <p:cNvPr id="16" name="Picture 15" descr="OCLC_Tag_H_LG.jpg"/>
          <p:cNvPicPr>
            <a:picLocks noChangeAspect="1"/>
          </p:cNvPicPr>
          <p:nvPr userDrawn="1"/>
        </p:nvPicPr>
        <p:blipFill>
          <a:blip r:embed="rId6" cstate="print"/>
          <a:stretch>
            <a:fillRect/>
          </a:stretch>
        </p:blipFill>
        <p:spPr>
          <a:xfrm>
            <a:off x="2324100" y="5533849"/>
            <a:ext cx="4495800" cy="88459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dirty="0"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dirty="0" smtClean="0"/>
              <a:t>Click to edit Master title style</a:t>
            </a:r>
            <a:endParaRPr lang="en-US" dirty="0"/>
          </a:p>
        </p:txBody>
      </p:sp>
      <p:sp>
        <p:nvSpPr>
          <p:cNvPr id="9" name="Content Placeholder 2"/>
          <p:cNvSpPr>
            <a:spLocks noGrp="1"/>
          </p:cNvSpPr>
          <p:nvPr>
            <p:ph sz="half" idx="1" hasCustomPrompt="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0" name="Content Placeholder 2"/>
          <p:cNvSpPr>
            <a:spLocks noGrp="1"/>
          </p:cNvSpPr>
          <p:nvPr>
            <p:ph sz="half" idx="10" hasCustomPrompt="1"/>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1" name="Content Placeholder 2"/>
          <p:cNvSpPr>
            <a:spLocks noGrp="1"/>
          </p:cNvSpPr>
          <p:nvPr>
            <p:ph sz="half" idx="11" hasCustomPrompt="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2" name="Content Placeholder 2"/>
          <p:cNvSpPr>
            <a:spLocks noGrp="1"/>
          </p:cNvSpPr>
          <p:nvPr>
            <p:ph sz="half" idx="12" hasCustomPrompt="1"/>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3" name="Content Placeholder 2"/>
          <p:cNvSpPr>
            <a:spLocks noGrp="1"/>
          </p:cNvSpPr>
          <p:nvPr>
            <p:ph sz="half" idx="13" hasCustomPrompt="1"/>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4" name="Content Placeholder 2"/>
          <p:cNvSpPr>
            <a:spLocks noGrp="1"/>
          </p:cNvSpPr>
          <p:nvPr>
            <p:ph sz="half" idx="14" hasCustomPrompt="1"/>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5" name="Content Placeholder 2"/>
          <p:cNvSpPr>
            <a:spLocks noGrp="1"/>
          </p:cNvSpPr>
          <p:nvPr>
            <p:ph sz="half" idx="15" hasCustomPrompt="1"/>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6" name="Content Placeholder 2"/>
          <p:cNvSpPr>
            <a:spLocks noGrp="1"/>
          </p:cNvSpPr>
          <p:nvPr>
            <p:ph sz="half" idx="16" hasCustomPrompt="1"/>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7" name="Content Placeholder 2"/>
          <p:cNvSpPr>
            <a:spLocks noGrp="1"/>
          </p:cNvSpPr>
          <p:nvPr>
            <p:ph sz="half" idx="17" hasCustomPrompt="1"/>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8" name="Content Placeholder 2"/>
          <p:cNvSpPr>
            <a:spLocks noGrp="1"/>
          </p:cNvSpPr>
          <p:nvPr>
            <p:ph sz="half" idx="18" hasCustomPrompt="1"/>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 OCLC logo">
    <p:spTree>
      <p:nvGrpSpPr>
        <p:cNvPr id="1" name=""/>
        <p:cNvGrpSpPr/>
        <p:nvPr/>
      </p:nvGrpSpPr>
      <p:grpSpPr>
        <a:xfrm>
          <a:off x="0" y="0"/>
          <a:ext cx="0" cy="0"/>
          <a:chOff x="0" y="0"/>
          <a:chExt cx="0" cy="0"/>
        </a:xfrm>
      </p:grpSpPr>
      <p:pic>
        <p:nvPicPr>
          <p:cNvPr id="2" name="Picture 1" descr="OCLC_V_MD.jpg"/>
          <p:cNvPicPr>
            <a:picLocks noChangeAspect="1"/>
          </p:cNvPicPr>
          <p:nvPr userDrawn="1"/>
        </p:nvPicPr>
        <p:blipFill>
          <a:blip r:embed="rId2" cstate="print"/>
          <a:stretch>
            <a:fillRect/>
          </a:stretch>
        </p:blipFill>
        <p:spPr>
          <a:xfrm>
            <a:off x="7239000" y="381000"/>
            <a:ext cx="1625700" cy="139238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w WorldCat logo">
    <p:spTree>
      <p:nvGrpSpPr>
        <p:cNvPr id="1" name=""/>
        <p:cNvGrpSpPr/>
        <p:nvPr/>
      </p:nvGrpSpPr>
      <p:grpSpPr>
        <a:xfrm>
          <a:off x="0" y="0"/>
          <a:ext cx="0" cy="0"/>
          <a:chOff x="0" y="0"/>
          <a:chExt cx="0" cy="0"/>
        </a:xfrm>
      </p:grpSpPr>
      <p:pic>
        <p:nvPicPr>
          <p:cNvPr id="3" name="Picture 2" descr="WCatLogo_H_MD.jpg"/>
          <p:cNvPicPr>
            <a:picLocks noChangeAspect="1"/>
          </p:cNvPicPr>
          <p:nvPr userDrawn="1"/>
        </p:nvPicPr>
        <p:blipFill>
          <a:blip r:embed="rId2" cstate="print"/>
          <a:stretch>
            <a:fillRect/>
          </a:stretch>
        </p:blipFill>
        <p:spPr>
          <a:xfrm>
            <a:off x="5410200" y="457200"/>
            <a:ext cx="3200400" cy="9260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400800"/>
            <a:ext cx="9144000" cy="457200"/>
          </a:xfrm>
          <a:prstGeom prst="rect">
            <a:avLst/>
          </a:prstGeom>
          <a:gradFill flip="none" rotWithShape="1">
            <a:gsLst>
              <a:gs pos="0">
                <a:srgbClr val="2178B5"/>
              </a:gs>
              <a:gs pos="100000">
                <a:srgbClr val="000000"/>
              </a:gs>
            </a:gsLst>
            <a:lin ang="5400000" scaled="1"/>
            <a:tileRect/>
          </a:gradFill>
          <a:ln w="9525">
            <a:noFill/>
            <a:miter lim="800000"/>
            <a:headEnd/>
            <a:tailEnd/>
          </a:ln>
          <a:effectLst/>
        </p:spPr>
        <p:txBody>
          <a:bodyPr wrap="none" anchor="ctr"/>
          <a:lstStyle/>
          <a:p>
            <a:endParaRPr lang="en-US" dirty="0">
              <a:solidFill>
                <a:srgbClr val="0070C0"/>
              </a:solidFill>
            </a:endParaRPr>
          </a:p>
        </p:txBody>
      </p:sp>
      <p:sp>
        <p:nvSpPr>
          <p:cNvPr id="1026" name="Rectangle 2"/>
          <p:cNvSpPr>
            <a:spLocks noGrp="1" noChangeArrowheads="1"/>
          </p:cNvSpPr>
          <p:nvPr>
            <p:ph type="title"/>
          </p:nvPr>
        </p:nvSpPr>
        <p:spPr bwMode="auto">
          <a:xfrm>
            <a:off x="434977" y="147641"/>
            <a:ext cx="8023223" cy="9953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34977" y="1447801"/>
            <a:ext cx="7702551" cy="46910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TextBox 11"/>
          <p:cNvSpPr txBox="1"/>
          <p:nvPr userDrawn="1"/>
        </p:nvSpPr>
        <p:spPr>
          <a:xfrm>
            <a:off x="76200" y="6429813"/>
            <a:ext cx="9067800" cy="343684"/>
          </a:xfrm>
          <a:prstGeom prst="rect">
            <a:avLst/>
          </a:prstGeom>
          <a:noFill/>
        </p:spPr>
        <p:txBody>
          <a:bodyPr wrap="square" rtlCol="0">
            <a:spAutoFit/>
          </a:bodyPr>
          <a:lstStyle/>
          <a:p>
            <a:pPr algn="l"/>
            <a:r>
              <a:rPr lang="en-US" sz="1400" baseline="0" dirty="0" smtClean="0">
                <a:solidFill>
                  <a:schemeClr val="bg1"/>
                </a:solidFill>
              </a:rPr>
              <a:t>Demystifying born digital, SCA, Berkeley, 13 April 2013</a:t>
            </a:r>
            <a:endParaRPr lang="en-US" sz="1400" dirty="0">
              <a:solidFill>
                <a:schemeClr val="bg1"/>
              </a:solidFill>
            </a:endParaRPr>
          </a:p>
        </p:txBody>
      </p:sp>
      <p:sp>
        <p:nvSpPr>
          <p:cNvPr id="7" name="TextBox 6"/>
          <p:cNvSpPr txBox="1"/>
          <p:nvPr userDrawn="1"/>
        </p:nvSpPr>
        <p:spPr>
          <a:xfrm>
            <a:off x="8466160" y="6429813"/>
            <a:ext cx="609600" cy="327462"/>
          </a:xfrm>
          <a:prstGeom prst="rect">
            <a:avLst/>
          </a:prstGeom>
          <a:noFill/>
        </p:spPr>
        <p:txBody>
          <a:bodyPr wrap="square" rtlCol="0">
            <a:spAutoFit/>
          </a:bodyPr>
          <a:lstStyle/>
          <a:p>
            <a:pPr algn="r"/>
            <a:fld id="{9A5253E6-0D86-47EB-BF61-A414C79F0A85}" type="slidenum">
              <a:rPr lang="en-US" sz="1400" smtClean="0">
                <a:solidFill>
                  <a:schemeClr val="bg1"/>
                </a:solidFill>
              </a:rPr>
              <a:pPr algn="r"/>
              <a:t>‹#›</a:t>
            </a:fld>
            <a:endParaRPr lang="en-US" sz="14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54" r:id="rId5"/>
    <p:sldLayoutId id="2147483658" r:id="rId6"/>
    <p:sldLayoutId id="2147483657" r:id="rId7"/>
    <p:sldLayoutId id="2147483672" r:id="rId8"/>
    <p:sldLayoutId id="2147483673" r:id="rId9"/>
    <p:sldLayoutId id="2147483671" r:id="rId10"/>
  </p:sldLayoutIdLst>
  <p:hf hdr="0" dt="0"/>
  <p:txStyles>
    <p:titleStyle>
      <a:lvl1pPr algn="l" rtl="0" eaLnBrk="1" fontAlgn="base" hangingPunct="1">
        <a:spcBef>
          <a:spcPct val="0"/>
        </a:spcBef>
        <a:spcAft>
          <a:spcPct val="0"/>
        </a:spcAft>
        <a:defRPr sz="3200" b="1">
          <a:solidFill>
            <a:srgbClr val="2178B5"/>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1" fontAlgn="base" hangingPunct="1">
        <a:lnSpc>
          <a:spcPct val="100000"/>
        </a:lnSpc>
        <a:spcBef>
          <a:spcPts val="0"/>
        </a:spcBef>
        <a:spcAft>
          <a:spcPts val="1600"/>
        </a:spcAft>
        <a:buClr>
          <a:srgbClr val="FF7600"/>
        </a:buClr>
        <a:defRPr sz="2400" b="0">
          <a:solidFill>
            <a:schemeClr val="tx1"/>
          </a:solidFill>
          <a:latin typeface="+mn-lt"/>
          <a:ea typeface="+mn-ea"/>
          <a:cs typeface="+mn-cs"/>
        </a:defRPr>
      </a:lvl1pPr>
      <a:lvl2pPr marL="692150" indent="-222250" algn="l" rtl="0" eaLnBrk="1" fontAlgn="base" hangingPunct="1">
        <a:lnSpc>
          <a:spcPct val="100000"/>
        </a:lnSpc>
        <a:spcBef>
          <a:spcPts val="0"/>
        </a:spcBef>
        <a:spcAft>
          <a:spcPts val="800"/>
        </a:spcAft>
        <a:buClr>
          <a:srgbClr val="2178B5"/>
        </a:buClr>
        <a:buChar char="•"/>
        <a:defRPr sz="1900" b="0">
          <a:solidFill>
            <a:schemeClr val="tx1"/>
          </a:solidFill>
          <a:latin typeface="+mn-lt"/>
        </a:defRPr>
      </a:lvl2pPr>
      <a:lvl3pPr marL="1150938" indent="-223838" algn="l" rtl="0" eaLnBrk="1" fontAlgn="base" hangingPunct="1">
        <a:lnSpc>
          <a:spcPct val="100000"/>
        </a:lnSpc>
        <a:spcBef>
          <a:spcPts val="0"/>
        </a:spcBef>
        <a:spcAft>
          <a:spcPts val="800"/>
        </a:spcAft>
        <a:buClr>
          <a:srgbClr val="2178B5"/>
        </a:buClr>
        <a:buChar char="•"/>
        <a:defRPr sz="1700" b="0">
          <a:solidFill>
            <a:schemeClr val="tx1"/>
          </a:solidFill>
          <a:latin typeface="+mn-lt"/>
        </a:defRPr>
      </a:lvl3pPr>
      <a:lvl4pPr marL="1608138" indent="-223838" algn="l" rtl="0" eaLnBrk="1" fontAlgn="base" hangingPunct="1">
        <a:lnSpc>
          <a:spcPct val="100000"/>
        </a:lnSpc>
        <a:spcBef>
          <a:spcPts val="0"/>
        </a:spcBef>
        <a:spcAft>
          <a:spcPts val="800"/>
        </a:spcAft>
        <a:buClr>
          <a:srgbClr val="2178B5"/>
        </a:buClr>
        <a:buChar char="•"/>
        <a:defRPr sz="1500" b="0">
          <a:solidFill>
            <a:schemeClr val="tx1"/>
          </a:solidFill>
          <a:latin typeface="+mn-lt"/>
        </a:defRPr>
      </a:lvl4pPr>
      <a:lvl5pPr marL="2063750" indent="-222250" algn="l" rtl="0" eaLnBrk="1" fontAlgn="base" hangingPunct="1">
        <a:lnSpc>
          <a:spcPct val="100000"/>
        </a:lnSpc>
        <a:spcBef>
          <a:spcPts val="0"/>
        </a:spcBef>
        <a:spcAft>
          <a:spcPts val="800"/>
        </a:spcAft>
        <a:buClr>
          <a:srgbClr val="2178B5"/>
        </a:buClr>
        <a:buChar char="•"/>
        <a:defRPr sz="1300" b="0">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mith.umd.edu/digital-curation-workstatio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archivematica.org/wiki/Main_Page" TargetMode="External"/><Relationship Id="rId3" Type="http://schemas.openxmlformats.org/officeDocument/2006/relationships/hyperlink" Target="http://accessdata.com/support/adownloads" TargetMode="External"/><Relationship Id="rId7" Type="http://schemas.openxmlformats.org/officeDocument/2006/relationships/hyperlink" Target="https://github.com/usnationalarchives/File-Analyzer" TargetMode="External"/><Relationship Id="rId2" Type="http://schemas.openxmlformats.org/officeDocument/2006/relationships/hyperlink" Target="http://www.bitcurator.net/" TargetMode="External"/><Relationship Id="rId1" Type="http://schemas.openxmlformats.org/officeDocument/2006/relationships/slideLayout" Target="../slideLayouts/slideLayout2.xml"/><Relationship Id="rId6" Type="http://schemas.openxmlformats.org/officeDocument/2006/relationships/hyperlink" Target="http://www.scootersoftware.com/" TargetMode="External"/><Relationship Id="rId5" Type="http://schemas.openxmlformats.org/officeDocument/2006/relationships/hyperlink" Target="http://www.karenware.com/powertools/ptdirprn.asp" TargetMode="External"/><Relationship Id="rId4" Type="http://schemas.openxmlformats.org/officeDocument/2006/relationships/hyperlink" Target="http://library.duke.edu/uarchives/about/tools/data-accessioner.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jonelo.de/java/jacksum/" TargetMode="External"/><Relationship Id="rId2" Type="http://schemas.openxmlformats.org/officeDocument/2006/relationships/hyperlink" Target="http://www.lib.unc.edu/blogs/cdr/index.php/about-the-curators-workbench" TargetMode="External"/><Relationship Id="rId1" Type="http://schemas.openxmlformats.org/officeDocument/2006/relationships/slideLayout" Target="../slideLayouts/slideLayout2.xml"/><Relationship Id="rId6" Type="http://schemas.openxmlformats.org/officeDocument/2006/relationships/hyperlink" Target="http://e-records.chrisprom.com/checksum-verification-tools/" TargetMode="External"/><Relationship Id="rId5" Type="http://schemas.openxmlformats.org/officeDocument/2006/relationships/hyperlink" Target="http://md5deep.sourceforge.net" TargetMode="External"/><Relationship Id="rId4" Type="http://schemas.openxmlformats.org/officeDocument/2006/relationships/hyperlink" Target="http://ww.md5summer.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oclc.org/research/publications/library/2010/2010-11.pdf" TargetMode="Externa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a:xfrm>
            <a:off x="2895600" y="0"/>
            <a:ext cx="6019800" cy="2438400"/>
          </a:xfrm>
        </p:spPr>
        <p:txBody>
          <a:bodyPr/>
          <a:lstStyle/>
          <a:p>
            <a:r>
              <a:rPr lang="en-US" sz="4000" dirty="0" smtClean="0"/>
              <a:t>Demystifying Born Digital</a:t>
            </a:r>
            <a:br>
              <a:rPr lang="en-US" sz="4000" dirty="0" smtClean="0"/>
            </a:br>
            <a:r>
              <a:rPr lang="en-US" sz="1200" dirty="0" smtClean="0"/>
              <a:t/>
            </a:r>
            <a:br>
              <a:rPr lang="en-US" sz="1200" dirty="0" smtClean="0"/>
            </a:br>
            <a:r>
              <a:rPr lang="en-US" sz="2400" dirty="0" smtClean="0"/>
              <a:t> “</a:t>
            </a:r>
            <a:r>
              <a:rPr lang="en-US" sz="1200" dirty="0" smtClean="0"/>
              <a:t> </a:t>
            </a:r>
            <a:r>
              <a:rPr lang="en-US" sz="2400" b="0" i="1" dirty="0" smtClean="0"/>
              <a:t>First Steps” </a:t>
            </a:r>
            <a:r>
              <a:rPr lang="en-US" sz="2400" b="0" dirty="0" smtClean="0"/>
              <a:t>reports from OCLC Research</a:t>
            </a:r>
            <a:endParaRPr lang="en-US" sz="2400" b="0" dirty="0"/>
          </a:p>
        </p:txBody>
      </p:sp>
      <p:sp>
        <p:nvSpPr>
          <p:cNvPr id="4" name="Rectangle 3"/>
          <p:cNvSpPr>
            <a:spLocks noGrp="1" noChangeArrowheads="1"/>
          </p:cNvSpPr>
          <p:nvPr>
            <p:ph type="subTitle" idx="1"/>
          </p:nvPr>
        </p:nvSpPr>
        <p:spPr>
          <a:xfrm>
            <a:off x="3124200" y="3276600"/>
            <a:ext cx="6172200" cy="3581400"/>
          </a:xfrm>
        </p:spPr>
        <p:txBody>
          <a:bodyPr tIns="45720" bIns="45720"/>
          <a:lstStyle>
            <a:lvl1pPr marL="0" indent="12700">
              <a:spcBef>
                <a:spcPct val="0"/>
              </a:spcBef>
              <a:defRPr/>
            </a:lvl1pPr>
          </a:lstStyle>
          <a:p>
            <a:pPr>
              <a:spcAft>
                <a:spcPts val="1000"/>
              </a:spcAft>
            </a:pPr>
            <a:r>
              <a:rPr lang="en-US" sz="3000" b="1" dirty="0" smtClean="0"/>
              <a:t>  Jackie Dooley</a:t>
            </a:r>
          </a:p>
          <a:p>
            <a:pPr>
              <a:spcAft>
                <a:spcPts val="1000"/>
              </a:spcAft>
            </a:pPr>
            <a:r>
              <a:rPr lang="en-US" dirty="0" smtClean="0"/>
              <a:t>   Program Officer</a:t>
            </a:r>
          </a:p>
          <a:p>
            <a:pPr>
              <a:spcAft>
                <a:spcPts val="1000"/>
              </a:spcAft>
            </a:pPr>
            <a:r>
              <a:rPr lang="en-US" dirty="0" smtClean="0"/>
              <a:t>   OCLC Research</a:t>
            </a:r>
          </a:p>
          <a:p>
            <a:pPr>
              <a:spcAft>
                <a:spcPts val="1000"/>
              </a:spcAft>
            </a:pPr>
            <a:endParaRPr lang="en-US" sz="1400" dirty="0" smtClean="0"/>
          </a:p>
          <a:p>
            <a:pPr>
              <a:spcAft>
                <a:spcPts val="1000"/>
              </a:spcAft>
            </a:pPr>
            <a:r>
              <a:rPr lang="en-US" sz="2200" dirty="0" smtClean="0"/>
              <a:t>                    Society of California Archivists</a:t>
            </a:r>
          </a:p>
          <a:p>
            <a:pPr>
              <a:spcAft>
                <a:spcPts val="1000"/>
              </a:spcAft>
            </a:pPr>
            <a:r>
              <a:rPr lang="en-US" sz="2200" dirty="0" smtClean="0"/>
              <a:t>                             Berkeley, 13 April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Intent of </a:t>
            </a:r>
            <a:r>
              <a:rPr lang="en-US" i="1" dirty="0" smtClean="0"/>
              <a:t>First Steps</a:t>
            </a:r>
            <a:endParaRPr lang="en-US" dirty="0"/>
          </a:p>
        </p:txBody>
      </p:sp>
      <p:sp>
        <p:nvSpPr>
          <p:cNvPr id="5" name="Content Placeholder 4"/>
          <p:cNvSpPr>
            <a:spLocks noGrp="1"/>
          </p:cNvSpPr>
          <p:nvPr>
            <p:ph idx="1"/>
          </p:nvPr>
        </p:nvSpPr>
        <p:spPr>
          <a:xfrm>
            <a:off x="914400" y="990600"/>
            <a:ext cx="7702551" cy="5486400"/>
          </a:xfrm>
        </p:spPr>
        <p:txBody>
          <a:bodyPr/>
          <a:lstStyle/>
          <a:p>
            <a:pPr lvl="0">
              <a:buNone/>
            </a:pPr>
            <a:endParaRPr lang="en-US" sz="1000" dirty="0" smtClean="0"/>
          </a:p>
          <a:p>
            <a:pPr lvl="0"/>
            <a:r>
              <a:rPr lang="en-US" sz="2000" dirty="0"/>
              <a:t>K</a:t>
            </a:r>
            <a:r>
              <a:rPr lang="en-US" sz="2000" dirty="0" smtClean="0"/>
              <a:t>nowing what you have (i.e., do an inventory) and taking some simple technical steps can </a:t>
            </a:r>
            <a:r>
              <a:rPr lang="en-US" sz="2000" b="1" i="1" dirty="0" smtClean="0"/>
              <a:t>allay the fear factor</a:t>
            </a:r>
            <a:r>
              <a:rPr lang="en-US" sz="2000" i="1" dirty="0" smtClean="0"/>
              <a:t>. </a:t>
            </a:r>
          </a:p>
          <a:p>
            <a:pPr lvl="0">
              <a:buNone/>
            </a:pPr>
            <a:endParaRPr lang="en-US" sz="1000" dirty="0" smtClean="0"/>
          </a:p>
          <a:p>
            <a:pPr lvl="0"/>
            <a:r>
              <a:rPr lang="en-US" sz="2000" dirty="0" smtClean="0"/>
              <a:t>Archivist may have to begin alone without help from </a:t>
            </a:r>
            <a:r>
              <a:rPr lang="en-US" sz="2000" b="1" i="1" dirty="0" smtClean="0"/>
              <a:t>IT staff</a:t>
            </a:r>
            <a:r>
              <a:rPr lang="en-US" sz="2000" dirty="0" smtClean="0"/>
              <a:t>. </a:t>
            </a:r>
          </a:p>
          <a:p>
            <a:pPr lvl="0">
              <a:buNone/>
            </a:pPr>
            <a:endParaRPr lang="en-US" sz="1000" dirty="0" smtClean="0"/>
          </a:p>
          <a:p>
            <a:pPr lvl="0"/>
            <a:r>
              <a:rPr lang="en-US" sz="2000" dirty="0" smtClean="0"/>
              <a:t>Having taken first steps, it’s then</a:t>
            </a:r>
            <a:r>
              <a:rPr lang="en-US" sz="2000" b="1" dirty="0" smtClean="0"/>
              <a:t> </a:t>
            </a:r>
            <a:r>
              <a:rPr lang="en-US" sz="2000" b="1" i="1" dirty="0" smtClean="0"/>
              <a:t>easier to continue learning</a:t>
            </a:r>
            <a:r>
              <a:rPr lang="en-US" sz="2000" b="1" dirty="0" smtClean="0"/>
              <a:t>.</a:t>
            </a:r>
          </a:p>
          <a:p>
            <a:pPr lvl="0">
              <a:buNone/>
            </a:pPr>
            <a:endParaRPr lang="en-US" sz="1000" dirty="0" smtClean="0"/>
          </a:p>
          <a:p>
            <a:pPr lvl="0"/>
            <a:r>
              <a:rPr lang="en-US" sz="2000" dirty="0" smtClean="0"/>
              <a:t>Seek </a:t>
            </a:r>
            <a:r>
              <a:rPr lang="en-US" sz="2000" b="1" i="1" dirty="0" smtClean="0"/>
              <a:t>confidence building </a:t>
            </a:r>
            <a:r>
              <a:rPr lang="en-US" sz="2000" dirty="0" smtClean="0"/>
              <a:t>rather than overwhelming novices with complex information and unattainable procedures.</a:t>
            </a:r>
          </a:p>
          <a:p>
            <a:pPr marL="12700" lvl="0" indent="0">
              <a:buNone/>
            </a:pPr>
            <a:endParaRPr lang="en-US" sz="1000" i="1" dirty="0" smtClean="0"/>
          </a:p>
          <a:p>
            <a:pPr lvl="0"/>
            <a:r>
              <a:rPr lang="en-US" sz="2000" dirty="0" smtClean="0"/>
              <a:t>Roughly the </a:t>
            </a:r>
            <a:r>
              <a:rPr lang="en-US" sz="2000" b="1" i="1" dirty="0" smtClean="0"/>
              <a:t>same steps </a:t>
            </a:r>
            <a:r>
              <a:rPr lang="en-US" sz="2000" dirty="0" smtClean="0"/>
              <a:t>can apply as </a:t>
            </a:r>
            <a:r>
              <a:rPr lang="en-US" sz="2000" b="1" i="1" dirty="0" smtClean="0"/>
              <a:t>new material </a:t>
            </a:r>
            <a:r>
              <a:rPr lang="en-US" sz="2000" dirty="0" smtClean="0"/>
              <a:t>is received. </a:t>
            </a:r>
          </a:p>
          <a:p>
            <a:pPr lvl="0">
              <a:buNone/>
            </a:pPr>
            <a:endParaRPr lang="en-US" dirty="0" smtClean="0"/>
          </a:p>
          <a:p>
            <a:pPr lvl="0">
              <a:buNone/>
            </a:pPr>
            <a:endParaRPr lang="en-US" dirty="0" smtClean="0"/>
          </a:p>
          <a:p>
            <a:pPr lvl="0"/>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4977" y="147641"/>
            <a:ext cx="8328023" cy="842959"/>
          </a:xfrm>
        </p:spPr>
        <p:txBody>
          <a:bodyPr/>
          <a:lstStyle/>
          <a:p>
            <a:r>
              <a:rPr lang="en-US" dirty="0" smtClean="0"/>
              <a:t>Part 1: Collections management first steps</a:t>
            </a:r>
            <a:endParaRPr lang="en-US" dirty="0"/>
          </a:p>
        </p:txBody>
      </p:sp>
      <p:sp>
        <p:nvSpPr>
          <p:cNvPr id="5" name="Content Placeholder 4"/>
          <p:cNvSpPr>
            <a:spLocks noGrp="1"/>
          </p:cNvSpPr>
          <p:nvPr>
            <p:ph idx="1"/>
          </p:nvPr>
        </p:nvSpPr>
        <p:spPr>
          <a:xfrm>
            <a:off x="990600" y="990600"/>
            <a:ext cx="7848600" cy="4876800"/>
          </a:xfrm>
        </p:spPr>
        <p:txBody>
          <a:bodyPr/>
          <a:lstStyle/>
          <a:p>
            <a:pPr marL="231775" lvl="1" indent="-219075">
              <a:buNone/>
            </a:pPr>
            <a:endParaRPr lang="en-US" sz="1400" dirty="0" smtClean="0"/>
          </a:p>
          <a:p>
            <a:pPr marL="690563" lvl="2" indent="-219075"/>
            <a:r>
              <a:rPr lang="en-US" sz="2400" b="1" dirty="0" smtClean="0"/>
              <a:t>Inventory</a:t>
            </a:r>
            <a:r>
              <a:rPr lang="en-US" sz="2400" dirty="0" smtClean="0"/>
              <a:t> what you have</a:t>
            </a:r>
          </a:p>
          <a:p>
            <a:pPr marL="1147763" lvl="3" indent="-219075"/>
            <a:r>
              <a:rPr lang="en-US" sz="2200" dirty="0" smtClean="0"/>
              <a:t>Types &amp; quantities of physical media</a:t>
            </a:r>
          </a:p>
          <a:p>
            <a:pPr marL="1147763" lvl="3" indent="-219075"/>
            <a:r>
              <a:rPr lang="en-US" sz="2200" dirty="0" smtClean="0"/>
              <a:t>File formats</a:t>
            </a:r>
          </a:p>
          <a:p>
            <a:pPr marL="1147763" lvl="3" indent="-219075"/>
            <a:r>
              <a:rPr lang="en-US" sz="2200" dirty="0" smtClean="0"/>
              <a:t>Estimated number of gigabytes</a:t>
            </a:r>
          </a:p>
          <a:p>
            <a:pPr marL="690563" lvl="2" indent="-219075">
              <a:buNone/>
            </a:pPr>
            <a:endParaRPr lang="en-US" sz="1000" dirty="0" smtClean="0"/>
          </a:p>
          <a:p>
            <a:pPr marL="690563" lvl="2" indent="-219075"/>
            <a:r>
              <a:rPr lang="en-US" sz="2400" b="1" dirty="0" smtClean="0"/>
              <a:t>Prioritize</a:t>
            </a:r>
            <a:r>
              <a:rPr lang="en-US" sz="2400" dirty="0" smtClean="0"/>
              <a:t> materials for processing</a:t>
            </a:r>
          </a:p>
          <a:p>
            <a:pPr marL="1147763" lvl="3" indent="-219075"/>
            <a:r>
              <a:rPr lang="en-US" sz="2200" dirty="0" smtClean="0"/>
              <a:t>Anticipated level/nature of use</a:t>
            </a:r>
          </a:p>
          <a:p>
            <a:pPr marL="1147763" lvl="3" indent="-219075"/>
            <a:r>
              <a:rPr lang="en-US" sz="2200" dirty="0" smtClean="0"/>
              <a:t>Level of significance/uniqueness</a:t>
            </a:r>
          </a:p>
          <a:p>
            <a:pPr marL="1147763" lvl="3" indent="-219075"/>
            <a:r>
              <a:rPr lang="en-US" sz="2200" dirty="0" smtClean="0"/>
              <a:t>Potential loss due to age or type of media</a:t>
            </a:r>
          </a:p>
          <a:p>
            <a:pPr marL="1147763" lvl="3" indent="-219075"/>
            <a:r>
              <a:rPr lang="en-US" sz="2200" dirty="0" smtClean="0"/>
              <a:t>Unique content not replicated elsewhere</a:t>
            </a:r>
          </a:p>
          <a:p>
            <a:pPr marL="1147763" lvl="3" indent="-219075">
              <a:buNone/>
            </a:pPr>
            <a:endParaRPr lang="en-US" sz="800" dirty="0" smtClean="0"/>
          </a:p>
          <a:p>
            <a:pPr marL="690563" lvl="2" indent="-219075">
              <a:buNone/>
            </a:pPr>
            <a:endParaRPr lang="en-US" sz="2800" dirty="0" smtClean="0"/>
          </a:p>
          <a:p>
            <a:pPr marL="690563" lvl="2" indent="-219075"/>
            <a:endParaRPr lang="en-US" sz="2800" dirty="0" smtClean="0"/>
          </a:p>
          <a:p>
            <a:pPr marL="1147763" lvl="3" indent="-219075"/>
            <a:endParaRPr lang="en-US" sz="2600" dirty="0" smtClean="0"/>
          </a:p>
          <a:p>
            <a:pPr marL="690563" lvl="2" indent="-219075">
              <a:buNone/>
            </a:pPr>
            <a:endParaRPr lang="en-US" sz="2800" dirty="0" smtClean="0"/>
          </a:p>
          <a:p>
            <a:pPr marL="690563" lvl="2" indent="-219075"/>
            <a:endParaRPr lang="en-US" sz="2200" dirty="0" smtClean="0"/>
          </a:p>
          <a:p>
            <a:pPr>
              <a:buNone/>
            </a:pPr>
            <a:endParaRPr lang="en-US" sz="600" dirty="0" smtClean="0"/>
          </a:p>
          <a:p>
            <a:pPr lvl="1">
              <a:buNone/>
            </a:pPr>
            <a:endParaRPr lang="en-US"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915400" cy="995360"/>
          </a:xfrm>
        </p:spPr>
        <p:txBody>
          <a:bodyPr/>
          <a:lstStyle/>
          <a:p>
            <a:r>
              <a:rPr lang="en-US" dirty="0" smtClean="0"/>
              <a:t>Part 2: Technical Steps for Readable Media </a:t>
            </a:r>
          </a:p>
        </p:txBody>
      </p:sp>
      <p:sp>
        <p:nvSpPr>
          <p:cNvPr id="6" name="Content Placeholder 5"/>
          <p:cNvSpPr>
            <a:spLocks noGrp="1"/>
          </p:cNvSpPr>
          <p:nvPr>
            <p:ph idx="10"/>
          </p:nvPr>
        </p:nvSpPr>
        <p:spPr>
          <a:xfrm>
            <a:off x="1066801" y="1143000"/>
            <a:ext cx="7772399" cy="4953000"/>
          </a:xfrm>
        </p:spPr>
        <p:txBody>
          <a:bodyPr/>
          <a:lstStyle/>
          <a:p>
            <a:r>
              <a:rPr lang="en-US" sz="2000" dirty="0" smtClean="0"/>
              <a:t>1. Use a </a:t>
            </a:r>
            <a:r>
              <a:rPr lang="en-US" sz="2000" b="1" i="1" dirty="0" smtClean="0"/>
              <a:t>“clean” computer</a:t>
            </a:r>
            <a:r>
              <a:rPr lang="en-US" sz="2000" dirty="0" smtClean="0"/>
              <a:t>.</a:t>
            </a:r>
            <a:endParaRPr lang="en-US" sz="400" dirty="0" smtClean="0"/>
          </a:p>
          <a:p>
            <a:r>
              <a:rPr lang="en-US" sz="2000" dirty="0" smtClean="0"/>
              <a:t>2. Use a </a:t>
            </a:r>
            <a:r>
              <a:rPr lang="en-US" sz="2000" b="1" i="1" dirty="0" smtClean="0"/>
              <a:t>write blocker.</a:t>
            </a:r>
            <a:endParaRPr lang="en-US" sz="400" dirty="0" smtClean="0"/>
          </a:p>
          <a:p>
            <a:r>
              <a:rPr lang="en-US" sz="2000" dirty="0" smtClean="0"/>
              <a:t>3. </a:t>
            </a:r>
            <a:r>
              <a:rPr lang="en-US" sz="2000" b="1" i="1" dirty="0" smtClean="0"/>
              <a:t>Insert source media. </a:t>
            </a:r>
            <a:r>
              <a:rPr lang="en-US" sz="2000" b="1" dirty="0" smtClean="0">
                <a:solidFill>
                  <a:srgbClr val="FF0000"/>
                </a:solidFill>
              </a:rPr>
              <a:t>Do not attempt to open any files.</a:t>
            </a:r>
            <a:endParaRPr lang="en-US" sz="400" b="1" dirty="0" smtClean="0">
              <a:solidFill>
                <a:srgbClr val="FF0000"/>
              </a:solidFill>
            </a:endParaRPr>
          </a:p>
          <a:p>
            <a:r>
              <a:rPr lang="en-US" sz="2000" dirty="0" smtClean="0"/>
              <a:t>4. Create a </a:t>
            </a:r>
            <a:r>
              <a:rPr lang="en-US" sz="2000" b="1" i="1" dirty="0" smtClean="0"/>
              <a:t>disk directory.</a:t>
            </a:r>
            <a:endParaRPr lang="en-US" sz="400" dirty="0" smtClean="0"/>
          </a:p>
          <a:p>
            <a:r>
              <a:rPr lang="en-US" sz="2000" dirty="0" smtClean="0"/>
              <a:t>5. </a:t>
            </a:r>
            <a:r>
              <a:rPr lang="en-US" sz="2000" b="1" i="1" dirty="0" smtClean="0"/>
              <a:t>Copy </a:t>
            </a:r>
            <a:r>
              <a:rPr lang="en-US" sz="2000" dirty="0" smtClean="0"/>
              <a:t>files from media to the directory. Consider copying as a </a:t>
            </a:r>
            <a:r>
              <a:rPr lang="en-US" sz="2000" b="1" i="1" dirty="0" smtClean="0"/>
              <a:t>disk image.</a:t>
            </a:r>
            <a:endParaRPr lang="en-US" sz="400" dirty="0" smtClean="0"/>
          </a:p>
          <a:p>
            <a:r>
              <a:rPr lang="en-US" sz="2000" dirty="0" smtClean="0"/>
              <a:t>6. Generate a </a:t>
            </a:r>
            <a:r>
              <a:rPr lang="en-US" sz="2000" b="1" i="1" dirty="0" smtClean="0"/>
              <a:t>copy of the directory.</a:t>
            </a:r>
            <a:endParaRPr lang="en-US" sz="400" dirty="0" smtClean="0"/>
          </a:p>
          <a:p>
            <a:r>
              <a:rPr lang="en-US" sz="2000" dirty="0" smtClean="0"/>
              <a:t>7. Generate and record a </a:t>
            </a:r>
            <a:r>
              <a:rPr lang="en-US" sz="2000" b="1" i="1" dirty="0" smtClean="0"/>
              <a:t>checksum</a:t>
            </a:r>
            <a:r>
              <a:rPr lang="en-US" sz="2000" b="1" dirty="0"/>
              <a:t>.</a:t>
            </a:r>
            <a:r>
              <a:rPr lang="en-US" sz="2000" dirty="0" smtClean="0"/>
              <a:t> </a:t>
            </a:r>
          </a:p>
          <a:p>
            <a:r>
              <a:rPr lang="en-US" sz="2000" dirty="0" smtClean="0"/>
              <a:t>8. Create a </a:t>
            </a:r>
            <a:r>
              <a:rPr lang="en-US" sz="2000" b="1" i="1" dirty="0" smtClean="0"/>
              <a:t>readme file.</a:t>
            </a:r>
            <a:endParaRPr lang="en-US" sz="400" dirty="0" smtClean="0"/>
          </a:p>
          <a:p>
            <a:r>
              <a:rPr lang="en-US" sz="2000" dirty="0" smtClean="0"/>
              <a:t>9. Copy the directory to </a:t>
            </a:r>
            <a:r>
              <a:rPr lang="en-US" sz="2000" b="1" i="1" dirty="0" smtClean="0"/>
              <a:t>trustworthy archival storage.</a:t>
            </a:r>
            <a:endParaRPr lang="en-US" sz="2000" dirty="0" smtClean="0"/>
          </a:p>
          <a:p>
            <a:r>
              <a:rPr lang="en-US" sz="2000" dirty="0" smtClean="0"/>
              <a:t>10. Return the original </a:t>
            </a:r>
            <a:r>
              <a:rPr lang="en-US" sz="2000" b="1" i="1" dirty="0" smtClean="0"/>
              <a:t>physical media to storage</a:t>
            </a:r>
            <a:r>
              <a:rPr lang="en-US" sz="2000" i="1" dirty="0" smtClean="0"/>
              <a:t>. </a:t>
            </a:r>
            <a:endParaRPr lang="en-US" sz="2000" dirty="0" smtClean="0"/>
          </a:p>
          <a:p>
            <a:r>
              <a:rPr lang="en-US" sz="2000" dirty="0" smtClean="0"/>
              <a:t>11. Create or update any </a:t>
            </a:r>
            <a:r>
              <a:rPr lang="en-US" sz="2000" b="1" i="1" dirty="0" smtClean="0"/>
              <a:t>associated descriptive tool(s</a:t>
            </a:r>
            <a:r>
              <a:rPr lang="en-US" sz="2000" i="1" dirty="0" smtClean="0"/>
              <a:t>).</a:t>
            </a:r>
            <a:endParaRPr lang="en-US" sz="2000" dirty="0" smtClean="0"/>
          </a:p>
          <a:p>
            <a:endParaRPr lang="en-US" sz="2000"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29200" y="5257800"/>
            <a:ext cx="184666" cy="487313"/>
          </a:xfrm>
          <a:prstGeom prst="rect">
            <a:avLst/>
          </a:prstGeom>
          <a:noFill/>
        </p:spPr>
        <p:txBody>
          <a:bodyPr wrap="none" rtlCol="0">
            <a:spAutoFit/>
          </a:bodyPr>
          <a:lstStyle/>
          <a:p>
            <a:endParaRPr lang="en-US" sz="2200" b="0" dirty="0">
              <a:solidFill>
                <a:schemeClr val="tx1"/>
              </a:solidFill>
            </a:endParaRPr>
          </a:p>
        </p:txBody>
      </p:sp>
      <p:sp>
        <p:nvSpPr>
          <p:cNvPr id="7" name="TextBox 6"/>
          <p:cNvSpPr txBox="1"/>
          <p:nvPr/>
        </p:nvSpPr>
        <p:spPr>
          <a:xfrm>
            <a:off x="5334000" y="990601"/>
            <a:ext cx="2895600" cy="3937488"/>
          </a:xfrm>
          <a:prstGeom prst="rect">
            <a:avLst/>
          </a:prstGeom>
          <a:noFill/>
        </p:spPr>
        <p:txBody>
          <a:bodyPr wrap="square" rtlCol="0">
            <a:spAutoFit/>
          </a:bodyPr>
          <a:lstStyle/>
          <a:p>
            <a:pPr algn="ctr"/>
            <a:endParaRPr lang="en-US" sz="800" dirty="0" smtClean="0">
              <a:solidFill>
                <a:srgbClr val="FF0000"/>
              </a:solidFill>
            </a:endParaRPr>
          </a:p>
          <a:p>
            <a:pPr algn="ctr"/>
            <a:endParaRPr lang="en-US" sz="200" dirty="0" smtClean="0">
              <a:solidFill>
                <a:srgbClr val="FF0000"/>
              </a:solidFill>
            </a:endParaRPr>
          </a:p>
          <a:p>
            <a:pPr algn="ctr"/>
            <a:r>
              <a:rPr lang="en-US" sz="2600" dirty="0" smtClean="0">
                <a:solidFill>
                  <a:srgbClr val="FF0000"/>
                </a:solidFill>
              </a:rPr>
              <a:t>Detailed Steps for Transferring Born-Digital Content from Media You Can Read In-house</a:t>
            </a:r>
          </a:p>
          <a:p>
            <a:pPr algn="ctr"/>
            <a:endParaRPr lang="en-US" sz="2200" dirty="0">
              <a:solidFill>
                <a:srgbClr val="FF0000"/>
              </a:solidFill>
            </a:endParaRPr>
          </a:p>
        </p:txBody>
      </p:sp>
      <p:pic>
        <p:nvPicPr>
          <p:cNvPr id="2" name="Picture 1"/>
          <p:cNvPicPr>
            <a:picLocks noChangeAspect="1"/>
          </p:cNvPicPr>
          <p:nvPr/>
        </p:nvPicPr>
        <p:blipFill>
          <a:blip r:embed="rId2" cstate="print"/>
          <a:stretch>
            <a:fillRect/>
          </a:stretch>
        </p:blipFill>
        <p:spPr>
          <a:xfrm>
            <a:off x="0" y="76200"/>
            <a:ext cx="4876800" cy="6248400"/>
          </a:xfrm>
          <a:prstGeom prst="rect">
            <a:avLst/>
          </a:prstGeom>
        </p:spPr>
      </p:pic>
      <p:sp>
        <p:nvSpPr>
          <p:cNvPr id="3" name="Rectangle 2"/>
          <p:cNvSpPr/>
          <p:nvPr/>
        </p:nvSpPr>
        <p:spPr>
          <a:xfrm>
            <a:off x="2133600" y="4876800"/>
            <a:ext cx="5029200" cy="738664"/>
          </a:xfrm>
          <a:prstGeom prst="rect">
            <a:avLst/>
          </a:prstGeom>
        </p:spPr>
        <p:txBody>
          <a:bodyPr wrap="square">
            <a:spAutoFit/>
          </a:bodyPr>
          <a:lstStyle/>
          <a:p>
            <a:pPr algn="ctr"/>
            <a:r>
              <a:rPr lang="en-US" sz="3600" dirty="0">
                <a:solidFill>
                  <a:srgbClr val="FF0000"/>
                </a:solidFill>
              </a:rPr>
              <a:t>Coming </a:t>
            </a:r>
            <a:r>
              <a:rPr lang="en-US" sz="3600" dirty="0" smtClean="0">
                <a:solidFill>
                  <a:srgbClr val="FF0000"/>
                </a:solidFill>
              </a:rPr>
              <a:t>in April!</a:t>
            </a:r>
            <a:endParaRPr lang="en-US" sz="3600"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Detailed Steps </a:t>
            </a:r>
            <a:r>
              <a:rPr lang="en-US" sz="2400" dirty="0" smtClean="0"/>
              <a:t>(Table of contents, pt. 1)</a:t>
            </a:r>
            <a:endParaRPr lang="en-US" sz="2400" dirty="0"/>
          </a:p>
        </p:txBody>
      </p:sp>
      <p:sp>
        <p:nvSpPr>
          <p:cNvPr id="3" name="Content Placeholder 2"/>
          <p:cNvSpPr>
            <a:spLocks noGrp="1"/>
          </p:cNvSpPr>
          <p:nvPr>
            <p:ph idx="1"/>
          </p:nvPr>
        </p:nvSpPr>
        <p:spPr>
          <a:xfrm>
            <a:off x="1905000" y="1143000"/>
            <a:ext cx="5584823" cy="4495799"/>
          </a:xfrm>
        </p:spPr>
        <p:txBody>
          <a:bodyPr/>
          <a:lstStyle/>
          <a:p>
            <a:pPr marL="12700" indent="0">
              <a:buNone/>
            </a:pPr>
            <a:r>
              <a:rPr lang="en-US" sz="1800" dirty="0"/>
              <a:t>Introduction	</a:t>
            </a:r>
            <a:endParaRPr lang="en-US" sz="1800" dirty="0" smtClean="0"/>
          </a:p>
          <a:p>
            <a:pPr marL="12700" indent="0">
              <a:buNone/>
            </a:pPr>
            <a:endParaRPr lang="en-US" sz="400" dirty="0"/>
          </a:p>
          <a:p>
            <a:pPr marL="12700" indent="0">
              <a:buNone/>
            </a:pPr>
            <a:r>
              <a:rPr lang="en-US" sz="1800" dirty="0"/>
              <a:t>Documenting the </a:t>
            </a:r>
            <a:r>
              <a:rPr lang="en-US" sz="1800" dirty="0" smtClean="0"/>
              <a:t>Project</a:t>
            </a:r>
          </a:p>
          <a:p>
            <a:pPr marL="12700" indent="0">
              <a:buNone/>
            </a:pPr>
            <a:endParaRPr lang="en-US" sz="400" dirty="0"/>
          </a:p>
          <a:p>
            <a:pPr marL="12700" indent="0">
              <a:buNone/>
            </a:pPr>
            <a:r>
              <a:rPr lang="en-US" sz="1800" dirty="0"/>
              <a:t>Preparing the Workstation	</a:t>
            </a:r>
          </a:p>
          <a:p>
            <a:pPr marL="473075" lvl="1" indent="0">
              <a:buNone/>
            </a:pPr>
            <a:r>
              <a:rPr lang="en-US" sz="1600" b="1" dirty="0" smtClean="0">
                <a:solidFill>
                  <a:srgbClr val="FF0000"/>
                </a:solidFill>
              </a:rPr>
              <a:t>*</a:t>
            </a:r>
            <a:r>
              <a:rPr lang="en-US" sz="1600" dirty="0" smtClean="0"/>
              <a:t> Set </a:t>
            </a:r>
            <a:r>
              <a:rPr lang="en-US" sz="1600" dirty="0"/>
              <a:t>up a “Clean” </a:t>
            </a:r>
            <a:r>
              <a:rPr lang="en-US" sz="1600" dirty="0" smtClean="0"/>
              <a:t>Workstation</a:t>
            </a:r>
            <a:endParaRPr lang="en-US" sz="1600" dirty="0"/>
          </a:p>
          <a:p>
            <a:pPr marL="473075" lvl="1" indent="0">
              <a:buNone/>
            </a:pPr>
            <a:r>
              <a:rPr lang="en-US" sz="1600" b="1" dirty="0" smtClean="0">
                <a:solidFill>
                  <a:srgbClr val="FF0000"/>
                </a:solidFill>
              </a:rPr>
              <a:t>*</a:t>
            </a:r>
            <a:r>
              <a:rPr lang="en-US" sz="1600" dirty="0" smtClean="0"/>
              <a:t> Install Write Blockers</a:t>
            </a:r>
          </a:p>
          <a:p>
            <a:pPr marL="473075" lvl="1" indent="0">
              <a:buNone/>
            </a:pPr>
            <a:r>
              <a:rPr lang="en-US" sz="1600" b="1" dirty="0" smtClean="0">
                <a:solidFill>
                  <a:srgbClr val="FF0000"/>
                </a:solidFill>
              </a:rPr>
              <a:t>*</a:t>
            </a:r>
            <a:r>
              <a:rPr lang="en-US" sz="1600" dirty="0" smtClean="0"/>
              <a:t> Connect </a:t>
            </a:r>
            <a:r>
              <a:rPr lang="en-US" sz="1600" dirty="0"/>
              <a:t>the Source </a:t>
            </a:r>
            <a:r>
              <a:rPr lang="en-US" sz="1600" dirty="0" smtClean="0"/>
              <a:t>Media</a:t>
            </a:r>
          </a:p>
          <a:p>
            <a:pPr marL="473075" lvl="1" indent="0">
              <a:buNone/>
            </a:pPr>
            <a:endParaRPr lang="en-US" sz="400" dirty="0"/>
          </a:p>
          <a:p>
            <a:pPr marL="12700" indent="0">
              <a:buNone/>
            </a:pPr>
            <a:r>
              <a:rPr lang="en-US" sz="1800" dirty="0" smtClean="0"/>
              <a:t>Transferring the Data</a:t>
            </a:r>
          </a:p>
          <a:p>
            <a:pPr marL="473075" lvl="1" indent="0">
              <a:buNone/>
            </a:pPr>
            <a:r>
              <a:rPr lang="en-US" sz="1600" b="1" dirty="0" smtClean="0">
                <a:solidFill>
                  <a:srgbClr val="FF0000"/>
                </a:solidFill>
              </a:rPr>
              <a:t>* </a:t>
            </a:r>
            <a:r>
              <a:rPr lang="en-US" sz="1600" dirty="0" smtClean="0"/>
              <a:t>Copy the Files or Create </a:t>
            </a:r>
            <a:r>
              <a:rPr lang="en-US" sz="1600" dirty="0"/>
              <a:t>a Disk </a:t>
            </a:r>
            <a:r>
              <a:rPr lang="en-US" sz="1600" dirty="0" smtClean="0"/>
              <a:t>Image</a:t>
            </a:r>
          </a:p>
          <a:p>
            <a:pPr marL="473075" lvl="1" indent="0">
              <a:buNone/>
            </a:pPr>
            <a:r>
              <a:rPr lang="en-US" sz="1600" b="1" dirty="0" smtClean="0">
                <a:solidFill>
                  <a:srgbClr val="FF0000"/>
                </a:solidFill>
              </a:rPr>
              <a:t>*</a:t>
            </a:r>
            <a:r>
              <a:rPr lang="en-US" sz="1600" dirty="0" smtClean="0"/>
              <a:t> Check </a:t>
            </a:r>
            <a:r>
              <a:rPr lang="en-US" sz="1600" dirty="0"/>
              <a:t>for </a:t>
            </a:r>
            <a:r>
              <a:rPr lang="en-US" sz="1600" dirty="0" smtClean="0"/>
              <a:t>Viruses</a:t>
            </a:r>
            <a:endParaRPr lang="en-US" sz="1600" dirty="0"/>
          </a:p>
          <a:p>
            <a:pPr marL="473075" lvl="1" indent="0">
              <a:buNone/>
            </a:pPr>
            <a:r>
              <a:rPr lang="en-US" sz="1600" b="1" dirty="0" smtClean="0">
                <a:solidFill>
                  <a:srgbClr val="FF0000"/>
                </a:solidFill>
              </a:rPr>
              <a:t>*</a:t>
            </a:r>
            <a:r>
              <a:rPr lang="en-US" sz="1600" dirty="0" smtClean="0"/>
              <a:t> Record </a:t>
            </a:r>
            <a:r>
              <a:rPr lang="en-US" sz="1600" dirty="0"/>
              <a:t>the File </a:t>
            </a:r>
            <a:r>
              <a:rPr lang="en-US" sz="1600" dirty="0" smtClean="0"/>
              <a:t>Directory</a:t>
            </a:r>
            <a:endParaRPr lang="en-US" sz="1600" dirty="0"/>
          </a:p>
          <a:p>
            <a:pPr marL="473075" lvl="1" indent="0">
              <a:buNone/>
            </a:pPr>
            <a:r>
              <a:rPr lang="en-US" sz="1600" b="1" dirty="0" smtClean="0">
                <a:solidFill>
                  <a:srgbClr val="FF0000"/>
                </a:solidFill>
              </a:rPr>
              <a:t>*</a:t>
            </a:r>
            <a:r>
              <a:rPr lang="en-US" sz="1600" dirty="0" smtClean="0">
                <a:solidFill>
                  <a:srgbClr val="FF0000"/>
                </a:solidFill>
              </a:rPr>
              <a:t> </a:t>
            </a:r>
            <a:r>
              <a:rPr lang="en-US" sz="1600" dirty="0" smtClean="0"/>
              <a:t>Run </a:t>
            </a:r>
            <a:r>
              <a:rPr lang="en-US" sz="1600" dirty="0"/>
              <a:t>Checksums or </a:t>
            </a:r>
            <a:r>
              <a:rPr lang="en-US" sz="1600" dirty="0" smtClean="0"/>
              <a:t>Hashes</a:t>
            </a:r>
            <a:endParaRPr lang="en-US" sz="1600" dirty="0"/>
          </a:p>
          <a:p>
            <a:pPr marL="473075" lvl="1" indent="0">
              <a:buNone/>
            </a:pPr>
            <a:r>
              <a:rPr lang="en-US" sz="1600" dirty="0" smtClean="0"/>
              <a:t>  Generate </a:t>
            </a:r>
            <a:r>
              <a:rPr lang="en-US" sz="1600" dirty="0"/>
              <a:t>an Accession </a:t>
            </a:r>
            <a:r>
              <a:rPr lang="en-US" sz="1600" dirty="0" smtClean="0"/>
              <a:t>Record</a:t>
            </a:r>
            <a:endParaRPr lang="en-US" sz="1600" dirty="0"/>
          </a:p>
          <a:p>
            <a:pPr marL="12700" indent="0">
              <a:buNone/>
            </a:pPr>
            <a:endParaRPr lang="en-US" dirty="0"/>
          </a:p>
        </p:txBody>
      </p:sp>
      <p:sp>
        <p:nvSpPr>
          <p:cNvPr id="4" name="Rectangle 3"/>
          <p:cNvSpPr/>
          <p:nvPr/>
        </p:nvSpPr>
        <p:spPr>
          <a:xfrm>
            <a:off x="762000" y="5715000"/>
            <a:ext cx="3198336" cy="415498"/>
          </a:xfrm>
          <a:prstGeom prst="rect">
            <a:avLst/>
          </a:prstGeom>
        </p:spPr>
        <p:txBody>
          <a:bodyPr wrap="none">
            <a:spAutoFit/>
          </a:bodyPr>
          <a:lstStyle/>
          <a:p>
            <a:r>
              <a:rPr lang="en-US" sz="1800" b="0" dirty="0">
                <a:solidFill>
                  <a:srgbClr val="FF0000"/>
                </a:solidFill>
              </a:rPr>
              <a:t>* </a:t>
            </a:r>
            <a:r>
              <a:rPr lang="en-US" sz="1800" b="0" dirty="0">
                <a:solidFill>
                  <a:schemeClr val="tx1"/>
                </a:solidFill>
              </a:rPr>
              <a:t>Also included in First Steps.</a:t>
            </a:r>
            <a:endParaRPr lang="en-US" sz="1800" b="0" dirty="0">
              <a:solidFill>
                <a:srgbClr val="FF0000"/>
              </a:solidFill>
            </a:endParaRPr>
          </a:p>
        </p:txBody>
      </p:sp>
    </p:spTree>
    <p:extLst>
      <p:ext uri="{BB962C8B-B14F-4D97-AF65-F5344CB8AC3E}">
        <p14:creationId xmlns:p14="http://schemas.microsoft.com/office/powerpoint/2010/main" xmlns="" val="42799519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Detailed Steps </a:t>
            </a:r>
            <a:r>
              <a:rPr lang="en-US" sz="2400" dirty="0" smtClean="0"/>
              <a:t>(</a:t>
            </a:r>
            <a:r>
              <a:rPr lang="en-US" sz="2400" dirty="0"/>
              <a:t>Table of contents, pt. </a:t>
            </a:r>
            <a:r>
              <a:rPr lang="en-US" sz="2400" dirty="0" smtClean="0"/>
              <a:t>2)</a:t>
            </a:r>
            <a:endParaRPr lang="en-US" sz="2400" dirty="0"/>
          </a:p>
        </p:txBody>
      </p:sp>
      <p:sp>
        <p:nvSpPr>
          <p:cNvPr id="3" name="Content Placeholder 2"/>
          <p:cNvSpPr>
            <a:spLocks noGrp="1"/>
          </p:cNvSpPr>
          <p:nvPr>
            <p:ph idx="1"/>
          </p:nvPr>
        </p:nvSpPr>
        <p:spPr>
          <a:xfrm>
            <a:off x="1905000" y="1219200"/>
            <a:ext cx="7702551" cy="4691064"/>
          </a:xfrm>
        </p:spPr>
        <p:txBody>
          <a:bodyPr/>
          <a:lstStyle/>
          <a:p>
            <a:pPr marL="12700" indent="0">
              <a:buNone/>
            </a:pPr>
            <a:r>
              <a:rPr lang="en-US" sz="1800" dirty="0"/>
              <a:t>Securing Project </a:t>
            </a:r>
            <a:r>
              <a:rPr lang="en-US" sz="1800" dirty="0" smtClean="0"/>
              <a:t>Files</a:t>
            </a:r>
            <a:endParaRPr lang="en-US" sz="1800" dirty="0"/>
          </a:p>
          <a:p>
            <a:pPr marL="473075" lvl="1" indent="0">
              <a:buNone/>
            </a:pPr>
            <a:r>
              <a:rPr lang="en-US" sz="1600" dirty="0" smtClean="0"/>
              <a:t>   Prepare </a:t>
            </a:r>
            <a:r>
              <a:rPr lang="en-US" sz="1600" dirty="0"/>
              <a:t>for </a:t>
            </a:r>
            <a:r>
              <a:rPr lang="en-US" sz="1600" dirty="0" smtClean="0"/>
              <a:t>Storage</a:t>
            </a:r>
            <a:endParaRPr lang="en-US" sz="1600" dirty="0"/>
          </a:p>
          <a:p>
            <a:pPr marL="473075" lvl="1" indent="0">
              <a:buNone/>
            </a:pPr>
            <a:r>
              <a:rPr lang="en-US" sz="1600" b="1" dirty="0" smtClean="0">
                <a:solidFill>
                  <a:srgbClr val="FF0000"/>
                </a:solidFill>
              </a:rPr>
              <a:t>*</a:t>
            </a:r>
            <a:r>
              <a:rPr lang="en-US" sz="1600" dirty="0" smtClean="0"/>
              <a:t> Transfer </a:t>
            </a:r>
            <a:r>
              <a:rPr lang="en-US" sz="1600" dirty="0"/>
              <a:t>to a Secure </a:t>
            </a:r>
            <a:r>
              <a:rPr lang="en-US" sz="1600" dirty="0" smtClean="0"/>
              <a:t>Location</a:t>
            </a:r>
            <a:endParaRPr lang="en-US" sz="1600" dirty="0"/>
          </a:p>
          <a:p>
            <a:pPr marL="473075" lvl="1" indent="0">
              <a:buNone/>
            </a:pPr>
            <a:r>
              <a:rPr lang="en-US" sz="1600" b="1" dirty="0" smtClean="0">
                <a:solidFill>
                  <a:srgbClr val="FF0000"/>
                </a:solidFill>
              </a:rPr>
              <a:t>*</a:t>
            </a:r>
            <a:r>
              <a:rPr lang="en-US" sz="1600" dirty="0" smtClean="0"/>
              <a:t> Store </a:t>
            </a:r>
            <a:r>
              <a:rPr lang="en-US" sz="1600" dirty="0"/>
              <a:t>or Deaccession the Source </a:t>
            </a:r>
            <a:r>
              <a:rPr lang="en-US" sz="1600" dirty="0" smtClean="0"/>
              <a:t>Media</a:t>
            </a:r>
          </a:p>
          <a:p>
            <a:pPr marL="473075" lvl="1" indent="0">
              <a:buNone/>
            </a:pPr>
            <a:endParaRPr lang="en-US" sz="400" dirty="0"/>
          </a:p>
          <a:p>
            <a:pPr marL="12700" indent="0">
              <a:buNone/>
            </a:pPr>
            <a:r>
              <a:rPr lang="en-US" sz="1800" dirty="0"/>
              <a:t>Exploring the </a:t>
            </a:r>
            <a:r>
              <a:rPr lang="en-US" sz="1800" dirty="0" smtClean="0"/>
              <a:t>Content</a:t>
            </a:r>
            <a:endParaRPr lang="en-US" sz="1800" dirty="0"/>
          </a:p>
          <a:p>
            <a:pPr marL="473075" lvl="1" indent="0">
              <a:buNone/>
            </a:pPr>
            <a:r>
              <a:rPr lang="en-US" sz="1600" dirty="0" smtClean="0"/>
              <a:t>   Validate </a:t>
            </a:r>
            <a:r>
              <a:rPr lang="en-US" sz="1600" dirty="0"/>
              <a:t>File </a:t>
            </a:r>
            <a:r>
              <a:rPr lang="en-US" sz="1600" dirty="0" smtClean="0"/>
              <a:t>Types</a:t>
            </a:r>
            <a:endParaRPr lang="en-US" sz="1600" dirty="0"/>
          </a:p>
          <a:p>
            <a:pPr marL="473075" lvl="1" indent="0">
              <a:buNone/>
            </a:pPr>
            <a:r>
              <a:rPr lang="en-US" sz="1600" dirty="0" smtClean="0"/>
              <a:t>   Assess Content</a:t>
            </a:r>
            <a:endParaRPr lang="en-US" sz="1600" dirty="0"/>
          </a:p>
          <a:p>
            <a:pPr marL="473075" lvl="1" indent="0">
              <a:buNone/>
            </a:pPr>
            <a:r>
              <a:rPr lang="en-US" sz="1600" b="1" dirty="0" smtClean="0">
                <a:solidFill>
                  <a:srgbClr val="FF0000"/>
                </a:solidFill>
              </a:rPr>
              <a:t>*</a:t>
            </a:r>
            <a:r>
              <a:rPr lang="en-US" sz="1600" b="1" dirty="0" smtClean="0"/>
              <a:t> </a:t>
            </a:r>
            <a:r>
              <a:rPr lang="en-US" sz="1600" dirty="0" smtClean="0"/>
              <a:t>Update </a:t>
            </a:r>
            <a:r>
              <a:rPr lang="en-US" sz="1600" dirty="0"/>
              <a:t>Associated Collection </a:t>
            </a:r>
            <a:r>
              <a:rPr lang="en-US" sz="1600" dirty="0" smtClean="0"/>
              <a:t>Information</a:t>
            </a:r>
            <a:endParaRPr lang="en-US" sz="1600" dirty="0"/>
          </a:p>
          <a:p>
            <a:pPr marL="473075" lvl="1" indent="0">
              <a:buNone/>
            </a:pPr>
            <a:r>
              <a:rPr lang="en-US" sz="1600" dirty="0" smtClean="0"/>
              <a:t>   Next Steps</a:t>
            </a:r>
          </a:p>
          <a:p>
            <a:pPr marL="473075" lvl="1" indent="0">
              <a:buNone/>
            </a:pPr>
            <a:endParaRPr lang="en-US" sz="400" dirty="0"/>
          </a:p>
          <a:p>
            <a:pPr marL="12700" indent="0">
              <a:buNone/>
            </a:pPr>
            <a:r>
              <a:rPr lang="en-US" sz="1800" dirty="0"/>
              <a:t>Sample </a:t>
            </a:r>
            <a:r>
              <a:rPr lang="en-US" sz="1800" dirty="0" smtClean="0"/>
              <a:t>Workflow</a:t>
            </a:r>
          </a:p>
          <a:p>
            <a:pPr marL="12700" indent="0">
              <a:buNone/>
            </a:pPr>
            <a:endParaRPr lang="en-US" sz="400" dirty="0"/>
          </a:p>
          <a:p>
            <a:pPr marL="12700" indent="0">
              <a:buNone/>
            </a:pPr>
            <a:r>
              <a:rPr lang="en-US" sz="1800" dirty="0"/>
              <a:t>Additional </a:t>
            </a:r>
            <a:r>
              <a:rPr lang="en-US" sz="1800" dirty="0" smtClean="0"/>
              <a:t>Resources</a:t>
            </a:r>
            <a:endParaRPr lang="en-US" sz="1800" dirty="0"/>
          </a:p>
          <a:p>
            <a:pPr marL="12700" indent="0">
              <a:buNone/>
            </a:pPr>
            <a:endParaRPr lang="en-US" dirty="0"/>
          </a:p>
        </p:txBody>
      </p:sp>
      <p:sp>
        <p:nvSpPr>
          <p:cNvPr id="4" name="TextBox 3"/>
          <p:cNvSpPr txBox="1"/>
          <p:nvPr/>
        </p:nvSpPr>
        <p:spPr>
          <a:xfrm>
            <a:off x="762000" y="5715000"/>
            <a:ext cx="3198336" cy="415498"/>
          </a:xfrm>
          <a:prstGeom prst="rect">
            <a:avLst/>
          </a:prstGeom>
          <a:noFill/>
        </p:spPr>
        <p:txBody>
          <a:bodyPr wrap="none" rtlCol="0">
            <a:spAutoFit/>
          </a:bodyPr>
          <a:lstStyle/>
          <a:p>
            <a:r>
              <a:rPr lang="en-US" sz="1800" b="0" dirty="0" smtClean="0">
                <a:solidFill>
                  <a:srgbClr val="FF0000"/>
                </a:solidFill>
              </a:rPr>
              <a:t>* </a:t>
            </a:r>
            <a:r>
              <a:rPr lang="en-US" sz="1800" b="0" dirty="0" smtClean="0">
                <a:solidFill>
                  <a:schemeClr val="tx1"/>
                </a:solidFill>
              </a:rPr>
              <a:t>Also included in First Steps.</a:t>
            </a:r>
            <a:endParaRPr lang="en-US" sz="1800" b="0" dirty="0">
              <a:solidFill>
                <a:srgbClr val="FF0000"/>
              </a:solidFill>
            </a:endParaRPr>
          </a:p>
        </p:txBody>
      </p:sp>
    </p:spTree>
    <p:extLst>
      <p:ext uri="{BB962C8B-B14F-4D97-AF65-F5344CB8AC3E}">
        <p14:creationId xmlns:p14="http://schemas.microsoft.com/office/powerpoint/2010/main" xmlns="" val="35594167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47641"/>
            <a:ext cx="8686800" cy="995360"/>
          </a:xfrm>
        </p:spPr>
        <p:txBody>
          <a:bodyPr/>
          <a:lstStyle/>
          <a:p>
            <a:r>
              <a:rPr lang="en-US" dirty="0" smtClean="0"/>
              <a:t>Comparison #1: A clean workstation</a:t>
            </a:r>
            <a:endParaRPr lang="en-US" sz="2400" dirty="0"/>
          </a:p>
        </p:txBody>
      </p:sp>
      <p:sp>
        <p:nvSpPr>
          <p:cNvPr id="3" name="Content Placeholder 2"/>
          <p:cNvSpPr>
            <a:spLocks noGrp="1"/>
          </p:cNvSpPr>
          <p:nvPr>
            <p:ph idx="1"/>
          </p:nvPr>
        </p:nvSpPr>
        <p:spPr>
          <a:xfrm>
            <a:off x="1905000" y="1143000"/>
            <a:ext cx="5584823" cy="4495799"/>
          </a:xfrm>
        </p:spPr>
        <p:txBody>
          <a:bodyPr/>
          <a:lstStyle/>
          <a:p>
            <a:pPr marL="12700" indent="0">
              <a:buNone/>
            </a:pPr>
            <a:r>
              <a:rPr lang="en-US" sz="1800" dirty="0"/>
              <a:t>Introduction	</a:t>
            </a:r>
            <a:endParaRPr lang="en-US" sz="1800" dirty="0" smtClean="0"/>
          </a:p>
          <a:p>
            <a:pPr marL="12700" indent="0">
              <a:buNone/>
            </a:pPr>
            <a:endParaRPr lang="en-US" sz="400" dirty="0"/>
          </a:p>
          <a:p>
            <a:pPr marL="12700" indent="0">
              <a:buNone/>
            </a:pPr>
            <a:r>
              <a:rPr lang="en-US" sz="1800" dirty="0"/>
              <a:t>Documenting the </a:t>
            </a:r>
            <a:r>
              <a:rPr lang="en-US" sz="1800" dirty="0" smtClean="0"/>
              <a:t>Project</a:t>
            </a:r>
          </a:p>
          <a:p>
            <a:pPr marL="12700" indent="0">
              <a:buNone/>
            </a:pPr>
            <a:endParaRPr lang="en-US" sz="400" dirty="0"/>
          </a:p>
          <a:p>
            <a:pPr marL="12700" indent="0">
              <a:buNone/>
            </a:pPr>
            <a:r>
              <a:rPr lang="en-US" sz="1800" dirty="0"/>
              <a:t>Preparing the Workstation	</a:t>
            </a:r>
          </a:p>
          <a:p>
            <a:pPr marL="473075" lvl="1" indent="0">
              <a:buNone/>
            </a:pPr>
            <a:r>
              <a:rPr lang="en-US" sz="1600" b="1" dirty="0" smtClean="0">
                <a:solidFill>
                  <a:srgbClr val="FF0000"/>
                </a:solidFill>
              </a:rPr>
              <a:t>*</a:t>
            </a:r>
            <a:r>
              <a:rPr lang="en-US" sz="1600" dirty="0" smtClean="0"/>
              <a:t> Set </a:t>
            </a:r>
            <a:r>
              <a:rPr lang="en-US" sz="1600" dirty="0"/>
              <a:t>up a “Clean” </a:t>
            </a:r>
            <a:r>
              <a:rPr lang="en-US" sz="1600" dirty="0" smtClean="0"/>
              <a:t>Workstation    </a:t>
            </a:r>
            <a:r>
              <a:rPr lang="en-US" sz="2400" b="1" dirty="0" smtClean="0">
                <a:solidFill>
                  <a:srgbClr val="FF0000"/>
                </a:solidFill>
                <a:sym typeface="Wingdings"/>
              </a:rPr>
              <a:t>  </a:t>
            </a:r>
            <a:endParaRPr lang="en-US" sz="2400" b="1" dirty="0">
              <a:solidFill>
                <a:srgbClr val="FF0000"/>
              </a:solidFill>
            </a:endParaRPr>
          </a:p>
          <a:p>
            <a:pPr marL="473075" lvl="1" indent="0">
              <a:buNone/>
            </a:pPr>
            <a:r>
              <a:rPr lang="en-US" sz="1600" b="1" dirty="0" smtClean="0">
                <a:solidFill>
                  <a:srgbClr val="FF0000"/>
                </a:solidFill>
              </a:rPr>
              <a:t>*</a:t>
            </a:r>
            <a:r>
              <a:rPr lang="en-US" sz="1600" dirty="0" smtClean="0"/>
              <a:t> Install Write Blockers</a:t>
            </a:r>
          </a:p>
          <a:p>
            <a:pPr marL="473075" lvl="1" indent="0">
              <a:buNone/>
            </a:pPr>
            <a:r>
              <a:rPr lang="en-US" sz="1600" b="1" dirty="0" smtClean="0">
                <a:solidFill>
                  <a:srgbClr val="FF0000"/>
                </a:solidFill>
              </a:rPr>
              <a:t>*</a:t>
            </a:r>
            <a:r>
              <a:rPr lang="en-US" sz="1600" dirty="0" smtClean="0"/>
              <a:t> Connect </a:t>
            </a:r>
            <a:r>
              <a:rPr lang="en-US" sz="1600" dirty="0"/>
              <a:t>the Source </a:t>
            </a:r>
            <a:r>
              <a:rPr lang="en-US" sz="1600" dirty="0" smtClean="0"/>
              <a:t>Media</a:t>
            </a:r>
          </a:p>
          <a:p>
            <a:pPr marL="473075" lvl="1" indent="0">
              <a:buNone/>
            </a:pPr>
            <a:endParaRPr lang="en-US" sz="400" dirty="0"/>
          </a:p>
          <a:p>
            <a:pPr marL="12700" indent="0">
              <a:buNone/>
            </a:pPr>
            <a:r>
              <a:rPr lang="en-US" sz="1800" dirty="0" smtClean="0"/>
              <a:t>Transferring the Data</a:t>
            </a:r>
          </a:p>
          <a:p>
            <a:pPr marL="473075" lvl="1" indent="0">
              <a:buNone/>
            </a:pPr>
            <a:r>
              <a:rPr lang="en-US" sz="1600" b="1" dirty="0" smtClean="0">
                <a:solidFill>
                  <a:srgbClr val="FF0000"/>
                </a:solidFill>
              </a:rPr>
              <a:t>* </a:t>
            </a:r>
            <a:r>
              <a:rPr lang="en-US" sz="1600" dirty="0" smtClean="0"/>
              <a:t>Copy the Files or Create </a:t>
            </a:r>
            <a:r>
              <a:rPr lang="en-US" sz="1600" dirty="0"/>
              <a:t>a Disk </a:t>
            </a:r>
            <a:r>
              <a:rPr lang="en-US" sz="1600" dirty="0" smtClean="0"/>
              <a:t>Image</a:t>
            </a:r>
          </a:p>
          <a:p>
            <a:pPr marL="473075" lvl="1" indent="0">
              <a:buNone/>
            </a:pPr>
            <a:r>
              <a:rPr lang="en-US" sz="1600" b="1" dirty="0" smtClean="0">
                <a:solidFill>
                  <a:srgbClr val="FF0000"/>
                </a:solidFill>
              </a:rPr>
              <a:t>*</a:t>
            </a:r>
            <a:r>
              <a:rPr lang="en-US" sz="1600" dirty="0" smtClean="0"/>
              <a:t> Check </a:t>
            </a:r>
            <a:r>
              <a:rPr lang="en-US" sz="1600" dirty="0"/>
              <a:t>for </a:t>
            </a:r>
            <a:r>
              <a:rPr lang="en-US" sz="1600" dirty="0" smtClean="0"/>
              <a:t>Viruses</a:t>
            </a:r>
            <a:endParaRPr lang="en-US" sz="1600" dirty="0"/>
          </a:p>
          <a:p>
            <a:pPr marL="473075" lvl="1" indent="0">
              <a:buNone/>
            </a:pPr>
            <a:r>
              <a:rPr lang="en-US" sz="1600" b="1" dirty="0" smtClean="0">
                <a:solidFill>
                  <a:srgbClr val="FF0000"/>
                </a:solidFill>
              </a:rPr>
              <a:t>*</a:t>
            </a:r>
            <a:r>
              <a:rPr lang="en-US" sz="1600" dirty="0" smtClean="0"/>
              <a:t> Record </a:t>
            </a:r>
            <a:r>
              <a:rPr lang="en-US" sz="1600" dirty="0"/>
              <a:t>the File </a:t>
            </a:r>
            <a:r>
              <a:rPr lang="en-US" sz="1600" dirty="0" smtClean="0"/>
              <a:t>Directory</a:t>
            </a:r>
            <a:endParaRPr lang="en-US" sz="1600" dirty="0"/>
          </a:p>
          <a:p>
            <a:pPr marL="473075" lvl="1" indent="0">
              <a:buNone/>
            </a:pPr>
            <a:r>
              <a:rPr lang="en-US" sz="1600" b="1" dirty="0" smtClean="0">
                <a:solidFill>
                  <a:srgbClr val="FF0000"/>
                </a:solidFill>
              </a:rPr>
              <a:t>*</a:t>
            </a:r>
            <a:r>
              <a:rPr lang="en-US" sz="1600" dirty="0" smtClean="0">
                <a:solidFill>
                  <a:srgbClr val="FF0000"/>
                </a:solidFill>
              </a:rPr>
              <a:t> </a:t>
            </a:r>
            <a:r>
              <a:rPr lang="en-US" sz="1600" dirty="0" smtClean="0"/>
              <a:t>Run </a:t>
            </a:r>
            <a:r>
              <a:rPr lang="en-US" sz="1600" dirty="0"/>
              <a:t>Checksums or </a:t>
            </a:r>
            <a:r>
              <a:rPr lang="en-US" sz="1600" dirty="0" smtClean="0"/>
              <a:t>Hashes</a:t>
            </a:r>
            <a:endParaRPr lang="en-US" sz="1600" dirty="0"/>
          </a:p>
          <a:p>
            <a:pPr marL="473075" lvl="1" indent="0">
              <a:buNone/>
            </a:pPr>
            <a:r>
              <a:rPr lang="en-US" sz="1600" dirty="0" smtClean="0"/>
              <a:t>   Generate </a:t>
            </a:r>
            <a:r>
              <a:rPr lang="en-US" sz="1600" dirty="0"/>
              <a:t>an Accession </a:t>
            </a:r>
            <a:r>
              <a:rPr lang="en-US" sz="1600" dirty="0" smtClean="0"/>
              <a:t>Record</a:t>
            </a:r>
            <a:endParaRPr lang="en-US" sz="1600" dirty="0"/>
          </a:p>
          <a:p>
            <a:pPr marL="12700" indent="0">
              <a:buNone/>
            </a:pPr>
            <a:endParaRPr lang="en-US" dirty="0"/>
          </a:p>
        </p:txBody>
      </p:sp>
      <p:sp>
        <p:nvSpPr>
          <p:cNvPr id="4" name="Rectangle 3"/>
          <p:cNvSpPr/>
          <p:nvPr/>
        </p:nvSpPr>
        <p:spPr>
          <a:xfrm>
            <a:off x="685800" y="5791200"/>
            <a:ext cx="3198336" cy="415498"/>
          </a:xfrm>
          <a:prstGeom prst="rect">
            <a:avLst/>
          </a:prstGeom>
        </p:spPr>
        <p:txBody>
          <a:bodyPr wrap="none">
            <a:spAutoFit/>
          </a:bodyPr>
          <a:lstStyle/>
          <a:p>
            <a:r>
              <a:rPr lang="en-US" sz="1800" b="0" dirty="0">
                <a:solidFill>
                  <a:srgbClr val="FF0000"/>
                </a:solidFill>
              </a:rPr>
              <a:t>* </a:t>
            </a:r>
            <a:r>
              <a:rPr lang="en-US" sz="1800" b="0" dirty="0">
                <a:solidFill>
                  <a:schemeClr val="tx1"/>
                </a:solidFill>
              </a:rPr>
              <a:t>Also included in First Steps.</a:t>
            </a:r>
            <a:endParaRPr lang="en-US" sz="1800" b="0" dirty="0">
              <a:solidFill>
                <a:srgbClr val="FF0000"/>
              </a:solidFill>
            </a:endParaRPr>
          </a:p>
        </p:txBody>
      </p:sp>
    </p:spTree>
    <p:extLst>
      <p:ext uri="{BB962C8B-B14F-4D97-AF65-F5344CB8AC3E}">
        <p14:creationId xmlns:p14="http://schemas.microsoft.com/office/powerpoint/2010/main" xmlns="" val="34670729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First Steps</a:t>
            </a:r>
            <a:r>
              <a:rPr lang="en-US" dirty="0" smtClean="0"/>
              <a:t>: Clean workstation</a:t>
            </a:r>
            <a:endParaRPr lang="en-US" dirty="0"/>
          </a:p>
        </p:txBody>
      </p:sp>
      <p:sp>
        <p:nvSpPr>
          <p:cNvPr id="3" name="Content Placeholder 2"/>
          <p:cNvSpPr>
            <a:spLocks noGrp="1"/>
          </p:cNvSpPr>
          <p:nvPr>
            <p:ph idx="1"/>
          </p:nvPr>
        </p:nvSpPr>
        <p:spPr>
          <a:xfrm>
            <a:off x="685800" y="1447800"/>
            <a:ext cx="7702551" cy="4691064"/>
          </a:xfrm>
        </p:spPr>
        <p:txBody>
          <a:bodyPr/>
          <a:lstStyle/>
          <a:p>
            <a:pPr marL="12700" indent="0">
              <a:buNone/>
            </a:pPr>
            <a:r>
              <a:rPr lang="en-US" sz="1800" dirty="0" smtClean="0"/>
              <a:t>1. Use </a:t>
            </a:r>
            <a:r>
              <a:rPr lang="en-US" sz="1800" dirty="0"/>
              <a:t>a “clean” computer (a dedicated computer that is regularly scanned with up-to-date antivirus software and that is not used for online activities that may introduce viruses or used for other work that might be affected by viruses introduced when accessing media). </a:t>
            </a:r>
          </a:p>
          <a:p>
            <a:pPr marL="12700" indent="0">
              <a:buNone/>
            </a:pPr>
            <a:endParaRPr lang="en-US" dirty="0"/>
          </a:p>
        </p:txBody>
      </p:sp>
    </p:spTree>
    <p:extLst>
      <p:ext uri="{BB962C8B-B14F-4D97-AF65-F5344CB8AC3E}">
        <p14:creationId xmlns:p14="http://schemas.microsoft.com/office/powerpoint/2010/main" xmlns="" val="24136926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404223" cy="995360"/>
          </a:xfrm>
        </p:spPr>
        <p:txBody>
          <a:bodyPr/>
          <a:lstStyle/>
          <a:p>
            <a:r>
              <a:rPr lang="en-US" i="1" dirty="0" smtClean="0"/>
              <a:t>Detailed Steps</a:t>
            </a:r>
            <a:r>
              <a:rPr lang="en-US" dirty="0" smtClean="0"/>
              <a:t>: Preparing </a:t>
            </a:r>
            <a:r>
              <a:rPr lang="en-US" dirty="0"/>
              <a:t>the Workstation</a:t>
            </a:r>
            <a:br>
              <a:rPr lang="en-US" dirty="0"/>
            </a:br>
            <a:endParaRPr lang="en-US" dirty="0"/>
          </a:p>
        </p:txBody>
      </p:sp>
      <p:sp>
        <p:nvSpPr>
          <p:cNvPr id="3" name="Content Placeholder 2"/>
          <p:cNvSpPr>
            <a:spLocks noGrp="1"/>
          </p:cNvSpPr>
          <p:nvPr>
            <p:ph idx="1"/>
          </p:nvPr>
        </p:nvSpPr>
        <p:spPr>
          <a:xfrm>
            <a:off x="533400" y="685800"/>
            <a:ext cx="7702551" cy="5334000"/>
          </a:xfrm>
        </p:spPr>
        <p:txBody>
          <a:bodyPr/>
          <a:lstStyle/>
          <a:p>
            <a:pPr marL="12700" indent="0">
              <a:buNone/>
            </a:pPr>
            <a:r>
              <a:rPr lang="en-US" sz="1200" b="1" dirty="0"/>
              <a:t> </a:t>
            </a:r>
          </a:p>
          <a:p>
            <a:pPr marL="12700" indent="0">
              <a:buNone/>
            </a:pPr>
            <a:r>
              <a:rPr lang="en-US" sz="1200" i="1" dirty="0"/>
              <a:t>Prepare a dedicated workstation to connect to the source media and to use throughout the project.  </a:t>
            </a:r>
            <a:r>
              <a:rPr lang="en-US" sz="1200" dirty="0"/>
              <a:t>S</a:t>
            </a:r>
            <a:r>
              <a:rPr lang="en-US" sz="1200" i="1" dirty="0"/>
              <a:t>tart with a single type of media from a collection to aid in efficiency and in keeping track of your materials and metadata.</a:t>
            </a:r>
            <a:endParaRPr lang="en-US" sz="1200" dirty="0"/>
          </a:p>
          <a:p>
            <a:pPr marL="12700" indent="0">
              <a:buNone/>
            </a:pPr>
            <a:endParaRPr lang="en-US" sz="400" b="1" u="sng" dirty="0" smtClean="0"/>
          </a:p>
          <a:p>
            <a:pPr marL="12700" indent="0">
              <a:buNone/>
            </a:pPr>
            <a:r>
              <a:rPr lang="en-US" sz="1200" b="1" u="sng" dirty="0" smtClean="0"/>
              <a:t>Set </a:t>
            </a:r>
            <a:r>
              <a:rPr lang="en-US" sz="1200" b="1" u="sng" dirty="0"/>
              <a:t>up a “Clean” Workstation</a:t>
            </a:r>
            <a:endParaRPr lang="en-US" sz="1200" b="1" dirty="0"/>
          </a:p>
          <a:p>
            <a:pPr marL="12700" indent="0">
              <a:buNone/>
            </a:pPr>
            <a:r>
              <a:rPr lang="en-US" sz="1200" b="1" dirty="0"/>
              <a:t>Level of Difficulty</a:t>
            </a:r>
            <a:r>
              <a:rPr lang="en-US" sz="1200" dirty="0"/>
              <a:t>: Easy to Moderate</a:t>
            </a:r>
          </a:p>
          <a:p>
            <a:pPr marL="12700" indent="0">
              <a:buNone/>
            </a:pPr>
            <a:r>
              <a:rPr lang="en-US" sz="1200" b="1" dirty="0"/>
              <a:t>Desirability</a:t>
            </a:r>
            <a:r>
              <a:rPr lang="en-US" sz="1200" dirty="0"/>
              <a:t>: </a:t>
            </a:r>
            <a:r>
              <a:rPr lang="en-US" sz="1200" dirty="0" smtClean="0"/>
              <a:t>Mandatory</a:t>
            </a:r>
          </a:p>
          <a:p>
            <a:pPr marL="12700" indent="0">
              <a:buNone/>
            </a:pPr>
            <a:endParaRPr lang="en-US" sz="400" dirty="0"/>
          </a:p>
          <a:p>
            <a:pPr marL="12700" indent="0">
              <a:buNone/>
            </a:pPr>
            <a:r>
              <a:rPr lang="en-US" sz="1200" dirty="0"/>
              <a:t>Use a non-networked computer that is regularly scanned for viruses. This workstation serves the same purpose as the quarantine room many archives use for new acquisitions that have not yet been reviewed for mold, insects, etc.  Keeping this computer virus-free is critical.  Virus check your workstation using your institution's current virus protection system before beginning to copy materials, and plan to keep the software up to date and the workstation regularly scanned.  See the</a:t>
            </a:r>
            <a:r>
              <a:rPr lang="en-US" sz="1200" b="1" dirty="0"/>
              <a:t> </a:t>
            </a:r>
            <a:r>
              <a:rPr lang="en-US" sz="1200" b="1" i="1" u="sng" dirty="0"/>
              <a:t>Check for Viruses</a:t>
            </a:r>
            <a:r>
              <a:rPr lang="en-US" sz="1200" dirty="0"/>
              <a:t>  step for software options</a:t>
            </a:r>
            <a:r>
              <a:rPr lang="en-US" sz="1200" dirty="0" smtClean="0"/>
              <a:t>.</a:t>
            </a:r>
          </a:p>
          <a:p>
            <a:pPr marL="12700" indent="0">
              <a:buNone/>
            </a:pPr>
            <a:endParaRPr lang="en-US" sz="400" dirty="0"/>
          </a:p>
          <a:p>
            <a:pPr marL="12700" indent="0">
              <a:buNone/>
            </a:pPr>
            <a:r>
              <a:rPr lang="en-US" sz="1200" dirty="0"/>
              <a:t>You will need the relevant peripherals such as cables, drives or ports for transferring digital files from the source media.  You may need particular software or drivers to access the hardware—consult with your IT department or other qualified technicians to set this up appropriately.  </a:t>
            </a:r>
            <a:endParaRPr lang="en-US" sz="1200" dirty="0" smtClean="0"/>
          </a:p>
          <a:p>
            <a:pPr marL="12700" indent="0">
              <a:buNone/>
            </a:pPr>
            <a:endParaRPr lang="en-US" sz="400" dirty="0"/>
          </a:p>
          <a:p>
            <a:pPr marL="12700" indent="0">
              <a:buNone/>
            </a:pPr>
            <a:r>
              <a:rPr lang="en-US" sz="1200" dirty="0"/>
              <a:t>Do not open files on your source media; it could change the files’ metadata (such as creator and date) or the content. We strongly recommend that you use a write-blocker (software or hardware) to prevent your actions on the workstation from altering the files on your source media</a:t>
            </a:r>
            <a:r>
              <a:rPr lang="en-US" sz="1200" dirty="0" smtClean="0"/>
              <a:t>.</a:t>
            </a:r>
          </a:p>
          <a:p>
            <a:pPr marL="12700" indent="0">
              <a:buNone/>
            </a:pPr>
            <a:endParaRPr lang="en-US" sz="400" dirty="0"/>
          </a:p>
          <a:p>
            <a:pPr marL="12700" indent="0">
              <a:buNone/>
            </a:pPr>
            <a:r>
              <a:rPr lang="en-US" sz="1200" b="1" i="1" dirty="0"/>
              <a:t>Further Resources</a:t>
            </a:r>
            <a:r>
              <a:rPr lang="en-US" sz="1200" b="1" i="1" dirty="0" smtClean="0"/>
              <a:t>:</a:t>
            </a:r>
            <a:endParaRPr lang="en-US" sz="1200" dirty="0"/>
          </a:p>
          <a:p>
            <a:pPr marL="12700" lvl="0" indent="0">
              <a:buNone/>
            </a:pPr>
            <a:r>
              <a:rPr lang="en-US" sz="1200" dirty="0"/>
              <a:t>“Digital </a:t>
            </a:r>
            <a:r>
              <a:rPr lang="en-US" sz="1200" dirty="0" err="1"/>
              <a:t>Curation</a:t>
            </a:r>
            <a:r>
              <a:rPr lang="en-US" sz="1200" dirty="0"/>
              <a:t> Workstation,” </a:t>
            </a:r>
            <a:r>
              <a:rPr lang="en-US" sz="1200" i="1" dirty="0"/>
              <a:t>Maryland Institute for the Digital Humanities</a:t>
            </a:r>
            <a:r>
              <a:rPr lang="en-US" sz="1200" dirty="0"/>
              <a:t> </a:t>
            </a:r>
            <a:r>
              <a:rPr lang="en-US" sz="1200" u="sng" dirty="0">
                <a:hlinkClick r:id="rId2"/>
              </a:rPr>
              <a:t>http://mith.umd.edu/digital-curation-workstation</a:t>
            </a:r>
            <a:r>
              <a:rPr lang="en-US" sz="1200" dirty="0"/>
              <a:t>  </a:t>
            </a:r>
            <a:r>
              <a:rPr lang="en-US" sz="1200" i="1" dirty="0"/>
              <a:t>An example of a workstation created by MITH.</a:t>
            </a:r>
            <a:endParaRPr lang="en-US" sz="1200" dirty="0"/>
          </a:p>
          <a:p>
            <a:pPr marL="12700" indent="0">
              <a:buNone/>
            </a:pPr>
            <a:endParaRPr lang="en-US" dirty="0"/>
          </a:p>
        </p:txBody>
      </p:sp>
    </p:spTree>
    <p:extLst>
      <p:ext uri="{BB962C8B-B14F-4D97-AF65-F5344CB8AC3E}">
        <p14:creationId xmlns:p14="http://schemas.microsoft.com/office/powerpoint/2010/main" xmlns="" val="4076194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47641"/>
            <a:ext cx="8686800" cy="995360"/>
          </a:xfrm>
        </p:spPr>
        <p:txBody>
          <a:bodyPr/>
          <a:lstStyle/>
          <a:p>
            <a:r>
              <a:rPr lang="en-US" dirty="0" smtClean="0"/>
              <a:t>Comparison #2: Checksums</a:t>
            </a:r>
            <a:endParaRPr lang="en-US" sz="2400" dirty="0"/>
          </a:p>
        </p:txBody>
      </p:sp>
      <p:sp>
        <p:nvSpPr>
          <p:cNvPr id="3" name="Content Placeholder 2"/>
          <p:cNvSpPr>
            <a:spLocks noGrp="1"/>
          </p:cNvSpPr>
          <p:nvPr>
            <p:ph idx="1"/>
          </p:nvPr>
        </p:nvSpPr>
        <p:spPr>
          <a:xfrm>
            <a:off x="1905000" y="1143000"/>
            <a:ext cx="5584823" cy="4495799"/>
          </a:xfrm>
        </p:spPr>
        <p:txBody>
          <a:bodyPr/>
          <a:lstStyle/>
          <a:p>
            <a:pPr marL="12700" indent="0">
              <a:buNone/>
            </a:pPr>
            <a:r>
              <a:rPr lang="en-US" sz="1800" dirty="0"/>
              <a:t>Introduction	</a:t>
            </a:r>
            <a:endParaRPr lang="en-US" sz="1800" dirty="0" smtClean="0"/>
          </a:p>
          <a:p>
            <a:pPr marL="12700" indent="0">
              <a:buNone/>
            </a:pPr>
            <a:endParaRPr lang="en-US" sz="400" dirty="0"/>
          </a:p>
          <a:p>
            <a:pPr marL="12700" indent="0">
              <a:buNone/>
            </a:pPr>
            <a:r>
              <a:rPr lang="en-US" sz="1800" dirty="0"/>
              <a:t>Documenting the </a:t>
            </a:r>
            <a:r>
              <a:rPr lang="en-US" sz="1800" dirty="0" smtClean="0"/>
              <a:t>Project</a:t>
            </a:r>
          </a:p>
          <a:p>
            <a:pPr marL="12700" indent="0">
              <a:buNone/>
            </a:pPr>
            <a:endParaRPr lang="en-US" sz="400" dirty="0"/>
          </a:p>
          <a:p>
            <a:pPr marL="12700" indent="0">
              <a:buNone/>
            </a:pPr>
            <a:r>
              <a:rPr lang="en-US" sz="1800" dirty="0"/>
              <a:t>Preparing the Workstation	</a:t>
            </a:r>
          </a:p>
          <a:p>
            <a:pPr marL="473075" lvl="1" indent="0">
              <a:buNone/>
            </a:pPr>
            <a:r>
              <a:rPr lang="en-US" sz="1600" b="1" dirty="0" smtClean="0">
                <a:solidFill>
                  <a:srgbClr val="FF0000"/>
                </a:solidFill>
              </a:rPr>
              <a:t>* </a:t>
            </a:r>
            <a:r>
              <a:rPr lang="en-US" sz="1600" dirty="0" smtClean="0"/>
              <a:t>Set </a:t>
            </a:r>
            <a:r>
              <a:rPr lang="en-US" sz="1600" dirty="0"/>
              <a:t>up a “Clean” </a:t>
            </a:r>
            <a:r>
              <a:rPr lang="en-US" sz="1600" dirty="0" smtClean="0"/>
              <a:t>Workstation    </a:t>
            </a:r>
          </a:p>
          <a:p>
            <a:pPr marL="473075" lvl="1" indent="0">
              <a:buNone/>
            </a:pPr>
            <a:r>
              <a:rPr lang="en-US" sz="1600" b="1" dirty="0" smtClean="0">
                <a:solidFill>
                  <a:srgbClr val="FF0000"/>
                </a:solidFill>
              </a:rPr>
              <a:t>*</a:t>
            </a:r>
            <a:r>
              <a:rPr lang="en-US" sz="1600" dirty="0" smtClean="0"/>
              <a:t> Install Write Blockers</a:t>
            </a:r>
          </a:p>
          <a:p>
            <a:pPr marL="473075" lvl="1" indent="0">
              <a:buNone/>
            </a:pPr>
            <a:r>
              <a:rPr lang="en-US" sz="1600" b="1" dirty="0" smtClean="0">
                <a:solidFill>
                  <a:srgbClr val="FF0000"/>
                </a:solidFill>
              </a:rPr>
              <a:t>*</a:t>
            </a:r>
            <a:r>
              <a:rPr lang="en-US" sz="1600" dirty="0" smtClean="0"/>
              <a:t> Connect </a:t>
            </a:r>
            <a:r>
              <a:rPr lang="en-US" sz="1600" dirty="0"/>
              <a:t>the Source </a:t>
            </a:r>
            <a:r>
              <a:rPr lang="en-US" sz="1600" dirty="0" smtClean="0"/>
              <a:t>Media</a:t>
            </a:r>
          </a:p>
          <a:p>
            <a:pPr marL="473075" lvl="1" indent="0">
              <a:buNone/>
            </a:pPr>
            <a:endParaRPr lang="en-US" sz="400" dirty="0"/>
          </a:p>
          <a:p>
            <a:pPr marL="12700" indent="0">
              <a:buNone/>
            </a:pPr>
            <a:r>
              <a:rPr lang="en-US" sz="1800" dirty="0" smtClean="0"/>
              <a:t>Transferring the Data</a:t>
            </a:r>
          </a:p>
          <a:p>
            <a:pPr marL="473075" lvl="1" indent="0">
              <a:buNone/>
            </a:pPr>
            <a:r>
              <a:rPr lang="en-US" sz="1600" b="1" dirty="0" smtClean="0">
                <a:solidFill>
                  <a:srgbClr val="FF0000"/>
                </a:solidFill>
              </a:rPr>
              <a:t>* </a:t>
            </a:r>
            <a:r>
              <a:rPr lang="en-US" sz="1600" dirty="0" smtClean="0"/>
              <a:t>Copy the Files or Create </a:t>
            </a:r>
            <a:r>
              <a:rPr lang="en-US" sz="1600" dirty="0"/>
              <a:t>a Disk </a:t>
            </a:r>
            <a:r>
              <a:rPr lang="en-US" sz="1600" dirty="0" smtClean="0"/>
              <a:t>Image</a:t>
            </a:r>
          </a:p>
          <a:p>
            <a:pPr marL="473075" lvl="1" indent="0">
              <a:buNone/>
            </a:pPr>
            <a:r>
              <a:rPr lang="en-US" sz="1600" b="1" dirty="0" smtClean="0">
                <a:solidFill>
                  <a:srgbClr val="FF0000"/>
                </a:solidFill>
              </a:rPr>
              <a:t>*</a:t>
            </a:r>
            <a:r>
              <a:rPr lang="en-US" sz="1600" dirty="0" smtClean="0"/>
              <a:t> Check </a:t>
            </a:r>
            <a:r>
              <a:rPr lang="en-US" sz="1600" dirty="0"/>
              <a:t>for </a:t>
            </a:r>
            <a:r>
              <a:rPr lang="en-US" sz="1600" dirty="0" smtClean="0"/>
              <a:t>Viruses</a:t>
            </a:r>
            <a:endParaRPr lang="en-US" sz="1600" dirty="0"/>
          </a:p>
          <a:p>
            <a:pPr marL="473075" lvl="1" indent="0">
              <a:buNone/>
            </a:pPr>
            <a:r>
              <a:rPr lang="en-US" sz="1600" b="1" dirty="0" smtClean="0">
                <a:solidFill>
                  <a:srgbClr val="FF0000"/>
                </a:solidFill>
              </a:rPr>
              <a:t>*</a:t>
            </a:r>
            <a:r>
              <a:rPr lang="en-US" sz="1600" dirty="0" smtClean="0"/>
              <a:t> Record </a:t>
            </a:r>
            <a:r>
              <a:rPr lang="en-US" sz="1600" dirty="0"/>
              <a:t>the File </a:t>
            </a:r>
            <a:r>
              <a:rPr lang="en-US" sz="1600" dirty="0" smtClean="0"/>
              <a:t>Directory</a:t>
            </a:r>
            <a:endParaRPr lang="en-US" sz="1600" dirty="0"/>
          </a:p>
          <a:p>
            <a:pPr marL="473075" lvl="1" indent="0">
              <a:buNone/>
            </a:pPr>
            <a:r>
              <a:rPr lang="en-US" sz="1600" b="1" dirty="0" smtClean="0">
                <a:solidFill>
                  <a:srgbClr val="FF0000"/>
                </a:solidFill>
              </a:rPr>
              <a:t>*</a:t>
            </a:r>
            <a:r>
              <a:rPr lang="en-US" sz="1600" dirty="0" smtClean="0">
                <a:solidFill>
                  <a:srgbClr val="FF0000"/>
                </a:solidFill>
              </a:rPr>
              <a:t> </a:t>
            </a:r>
            <a:r>
              <a:rPr lang="en-US" sz="1600" dirty="0" smtClean="0"/>
              <a:t>Run </a:t>
            </a:r>
            <a:r>
              <a:rPr lang="en-US" sz="1600" dirty="0"/>
              <a:t>Checksums or </a:t>
            </a:r>
            <a:r>
              <a:rPr lang="en-US" sz="1600" dirty="0" smtClean="0"/>
              <a:t>Hashes  </a:t>
            </a:r>
            <a:r>
              <a:rPr lang="en-US" sz="2400" b="1" dirty="0">
                <a:solidFill>
                  <a:srgbClr val="FF0000"/>
                </a:solidFill>
                <a:sym typeface="Wingdings"/>
              </a:rPr>
              <a:t>  </a:t>
            </a:r>
            <a:r>
              <a:rPr lang="en-US" sz="2400" b="1" dirty="0" smtClean="0">
                <a:solidFill>
                  <a:srgbClr val="FF0000"/>
                </a:solidFill>
                <a:sym typeface="Wingdings"/>
              </a:rPr>
              <a:t></a:t>
            </a:r>
            <a:endParaRPr lang="en-US" sz="1600" dirty="0"/>
          </a:p>
          <a:p>
            <a:pPr marL="473075" lvl="1" indent="0">
              <a:buNone/>
            </a:pPr>
            <a:r>
              <a:rPr lang="en-US" sz="1600" dirty="0" smtClean="0"/>
              <a:t>   Generate </a:t>
            </a:r>
            <a:r>
              <a:rPr lang="en-US" sz="1600" dirty="0"/>
              <a:t>an Accession </a:t>
            </a:r>
            <a:r>
              <a:rPr lang="en-US" sz="1600" dirty="0" smtClean="0"/>
              <a:t>Record</a:t>
            </a:r>
            <a:endParaRPr lang="en-US" sz="1600" dirty="0"/>
          </a:p>
          <a:p>
            <a:pPr marL="12700" indent="0">
              <a:buNone/>
            </a:pPr>
            <a:endParaRPr lang="en-US" dirty="0"/>
          </a:p>
        </p:txBody>
      </p:sp>
      <p:sp>
        <p:nvSpPr>
          <p:cNvPr id="4" name="Rectangle 3"/>
          <p:cNvSpPr/>
          <p:nvPr/>
        </p:nvSpPr>
        <p:spPr>
          <a:xfrm>
            <a:off x="990600" y="5791200"/>
            <a:ext cx="3198336" cy="415498"/>
          </a:xfrm>
          <a:prstGeom prst="rect">
            <a:avLst/>
          </a:prstGeom>
        </p:spPr>
        <p:txBody>
          <a:bodyPr wrap="none">
            <a:spAutoFit/>
          </a:bodyPr>
          <a:lstStyle/>
          <a:p>
            <a:r>
              <a:rPr lang="en-US" sz="1800" b="0" dirty="0">
                <a:solidFill>
                  <a:srgbClr val="FF0000"/>
                </a:solidFill>
              </a:rPr>
              <a:t>* </a:t>
            </a:r>
            <a:r>
              <a:rPr lang="en-US" sz="1800" b="0" dirty="0">
                <a:solidFill>
                  <a:schemeClr val="tx1"/>
                </a:solidFill>
              </a:rPr>
              <a:t>Also included in First Steps.</a:t>
            </a:r>
            <a:endParaRPr lang="en-US" sz="1800" b="0" dirty="0">
              <a:solidFill>
                <a:srgbClr val="FF0000"/>
              </a:solidFill>
            </a:endParaRPr>
          </a:p>
        </p:txBody>
      </p:sp>
    </p:spTree>
    <p:extLst>
      <p:ext uri="{BB962C8B-B14F-4D97-AF65-F5344CB8AC3E}">
        <p14:creationId xmlns:p14="http://schemas.microsoft.com/office/powerpoint/2010/main" xmlns="" val="3453222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a:xfrm>
            <a:off x="1066800" y="1981200"/>
            <a:ext cx="6781800" cy="2438400"/>
          </a:xfrm>
        </p:spPr>
        <p:txBody>
          <a:bodyPr/>
          <a:lstStyle/>
          <a:p>
            <a:r>
              <a:rPr lang="en-US" sz="3200" dirty="0" smtClean="0"/>
              <a:t>"Make things as simple as possible, but not simpler.”</a:t>
            </a:r>
          </a:p>
          <a:p>
            <a:endParaRPr lang="en-US" sz="3200" dirty="0" smtClean="0"/>
          </a:p>
          <a:p>
            <a:pPr algn="r"/>
            <a:r>
              <a:rPr lang="en-US" sz="2800" i="1" dirty="0" smtClean="0"/>
              <a:t>--Albert Einstein</a:t>
            </a:r>
            <a:endParaRPr lang="en-US" sz="2800"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First Steps</a:t>
            </a:r>
            <a:r>
              <a:rPr lang="en-US" dirty="0" smtClean="0"/>
              <a:t>: Checksums</a:t>
            </a:r>
            <a:endParaRPr lang="en-US" dirty="0"/>
          </a:p>
        </p:txBody>
      </p:sp>
      <p:sp>
        <p:nvSpPr>
          <p:cNvPr id="3" name="Content Placeholder 2"/>
          <p:cNvSpPr>
            <a:spLocks noGrp="1"/>
          </p:cNvSpPr>
          <p:nvPr>
            <p:ph idx="1"/>
          </p:nvPr>
        </p:nvSpPr>
        <p:spPr>
          <a:xfrm>
            <a:off x="762000" y="1524000"/>
            <a:ext cx="7702551" cy="4691064"/>
          </a:xfrm>
        </p:spPr>
        <p:txBody>
          <a:bodyPr/>
          <a:lstStyle/>
          <a:p>
            <a:pPr marL="12700" indent="0">
              <a:buNone/>
            </a:pPr>
            <a:r>
              <a:rPr lang="en-US" sz="1800" dirty="0" smtClean="0"/>
              <a:t>7. Generate </a:t>
            </a:r>
            <a:r>
              <a:rPr lang="en-US" sz="1800" dirty="0"/>
              <a:t>and record a checksum (a unique value based on the contents of a file) on the disk image. Alternatively, if you copied the files instead of copying a disk image, generate and record a checksum on each file in the subdirectory. </a:t>
            </a:r>
          </a:p>
          <a:p>
            <a:pPr marL="12700" indent="0">
              <a:buNone/>
            </a:pPr>
            <a:endParaRPr lang="en-US" dirty="0"/>
          </a:p>
        </p:txBody>
      </p:sp>
    </p:spTree>
    <p:extLst>
      <p:ext uri="{BB962C8B-B14F-4D97-AF65-F5344CB8AC3E}">
        <p14:creationId xmlns:p14="http://schemas.microsoft.com/office/powerpoint/2010/main" xmlns="" val="2334640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Detailed Steps</a:t>
            </a:r>
            <a:r>
              <a:rPr lang="en-US" dirty="0" smtClean="0"/>
              <a:t>: </a:t>
            </a:r>
            <a:r>
              <a:rPr lang="en-US" dirty="0"/>
              <a:t>Run Checksums or Hashes</a:t>
            </a:r>
            <a:br>
              <a:rPr lang="en-US" dirty="0"/>
            </a:br>
            <a:endParaRPr lang="en-US" dirty="0"/>
          </a:p>
        </p:txBody>
      </p:sp>
      <p:sp>
        <p:nvSpPr>
          <p:cNvPr id="3" name="Content Placeholder 2"/>
          <p:cNvSpPr>
            <a:spLocks noGrp="1"/>
          </p:cNvSpPr>
          <p:nvPr>
            <p:ph idx="1"/>
          </p:nvPr>
        </p:nvSpPr>
        <p:spPr>
          <a:xfrm>
            <a:off x="609600" y="990600"/>
            <a:ext cx="8153400" cy="5029200"/>
          </a:xfrm>
        </p:spPr>
        <p:txBody>
          <a:bodyPr/>
          <a:lstStyle/>
          <a:p>
            <a:pPr marL="12700" indent="0">
              <a:buNone/>
            </a:pPr>
            <a:r>
              <a:rPr lang="en-US" sz="1600" b="1" dirty="0" smtClean="0"/>
              <a:t>Level </a:t>
            </a:r>
            <a:r>
              <a:rPr lang="en-US" sz="1600" b="1" dirty="0"/>
              <a:t>of Difficulty</a:t>
            </a:r>
            <a:r>
              <a:rPr lang="en-US" sz="1600" dirty="0"/>
              <a:t>: Easy to Complex</a:t>
            </a:r>
          </a:p>
          <a:p>
            <a:pPr marL="12700" indent="0">
              <a:buNone/>
            </a:pPr>
            <a:r>
              <a:rPr lang="en-US" sz="1600" b="1" dirty="0"/>
              <a:t>Desirability</a:t>
            </a:r>
            <a:r>
              <a:rPr lang="en-US" sz="1600" dirty="0"/>
              <a:t>: Highly Recommended</a:t>
            </a:r>
          </a:p>
          <a:p>
            <a:pPr marL="12700" indent="0">
              <a:buNone/>
            </a:pPr>
            <a:endParaRPr lang="en-US" sz="400" dirty="0"/>
          </a:p>
          <a:p>
            <a:pPr marL="12700" indent="0">
              <a:buNone/>
            </a:pPr>
            <a:r>
              <a:rPr lang="en-US" sz="1600" dirty="0"/>
              <a:t>A checksum, or hash, is a unique value based on the contents of a file and is generated by specific algorithms (e.g.,  MD5 or  SHA-256).  Comparison of checksums generated from the same file at different times identifies whether and when the file has changed.   Creating checksums is not difficult and may be done during several processes described earlier (such as creating a disk image, generating a directory list, or using the Duke Data </a:t>
            </a:r>
            <a:r>
              <a:rPr lang="en-US" sz="1600" dirty="0" err="1"/>
              <a:t>Accessioner</a:t>
            </a:r>
            <a:r>
              <a:rPr lang="en-US" sz="1600" dirty="0"/>
              <a:t>).  It is very easy to create a hash for a single file and then to compare that hash to one generated for another copy of the file.  An automated technique is necessary, however, when processing a large number of files.  </a:t>
            </a:r>
          </a:p>
          <a:p>
            <a:pPr marL="12700" indent="0">
              <a:buNone/>
            </a:pPr>
            <a:endParaRPr lang="en-US" sz="400" dirty="0"/>
          </a:p>
          <a:p>
            <a:pPr marL="12700" indent="0">
              <a:buNone/>
            </a:pPr>
            <a:r>
              <a:rPr lang="en-US" sz="1600" dirty="0"/>
              <a:t>It is important to note that while a changed checksum can alert a repository to the fact that something in a file or folder has changed, it cannot indicate what exactly has changed, nor can it reverse the change.  Regularly hashing the file or image you have copied and checking those new hashes against the hashes made at the time of the transfer should be part of your digital </a:t>
            </a:r>
            <a:r>
              <a:rPr lang="en-US" sz="1600" dirty="0" err="1"/>
              <a:t>curation</a:t>
            </a:r>
            <a:r>
              <a:rPr lang="en-US" sz="1600" dirty="0"/>
              <a:t> workflow. During the lifecycle of your digital collections you will need to periodically verify the checksums to ensure that files remain unchanged.</a:t>
            </a:r>
          </a:p>
          <a:p>
            <a:pPr marL="12700" indent="0">
              <a:buNone/>
            </a:pPr>
            <a:endParaRPr lang="en-US" dirty="0"/>
          </a:p>
        </p:txBody>
      </p:sp>
    </p:spTree>
    <p:extLst>
      <p:ext uri="{BB962C8B-B14F-4D97-AF65-F5344CB8AC3E}">
        <p14:creationId xmlns:p14="http://schemas.microsoft.com/office/powerpoint/2010/main" xmlns="" val="20272016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328023" cy="995360"/>
          </a:xfrm>
        </p:spPr>
        <p:txBody>
          <a:bodyPr/>
          <a:lstStyle/>
          <a:p>
            <a:r>
              <a:rPr lang="en-US" i="1" dirty="0" smtClean="0"/>
              <a:t>Detailed Steps</a:t>
            </a:r>
            <a:r>
              <a:rPr lang="en-US" dirty="0" smtClean="0"/>
              <a:t>: Checksums, </a:t>
            </a:r>
            <a:r>
              <a:rPr lang="en-US" sz="2400" dirty="0" smtClean="0"/>
              <a:t>cont.</a:t>
            </a:r>
            <a:r>
              <a:rPr lang="en-US" sz="2400" dirty="0"/>
              <a:t/>
            </a:r>
            <a:br>
              <a:rPr lang="en-US" sz="2400" dirty="0"/>
            </a:br>
            <a:endParaRPr lang="en-US" sz="2400" dirty="0"/>
          </a:p>
        </p:txBody>
      </p:sp>
      <p:sp>
        <p:nvSpPr>
          <p:cNvPr id="3" name="Content Placeholder 2"/>
          <p:cNvSpPr>
            <a:spLocks noGrp="1"/>
          </p:cNvSpPr>
          <p:nvPr>
            <p:ph idx="1"/>
          </p:nvPr>
        </p:nvSpPr>
        <p:spPr>
          <a:xfrm>
            <a:off x="609600" y="762000"/>
            <a:ext cx="8305800" cy="5562600"/>
          </a:xfrm>
        </p:spPr>
        <p:txBody>
          <a:bodyPr/>
          <a:lstStyle/>
          <a:p>
            <a:pPr marL="12700" indent="0">
              <a:buNone/>
            </a:pPr>
            <a:endParaRPr lang="en-US" sz="1600" dirty="0"/>
          </a:p>
          <a:p>
            <a:pPr marL="12700" indent="0">
              <a:buNone/>
            </a:pPr>
            <a:r>
              <a:rPr lang="en-US" sz="1600" dirty="0" smtClean="0"/>
              <a:t>Disk </a:t>
            </a:r>
            <a:r>
              <a:rPr lang="en-US" sz="1600" dirty="0"/>
              <a:t>imaging or Disk copying tools that incorporate checksums (see </a:t>
            </a:r>
            <a:r>
              <a:rPr lang="en-US" sz="1600" dirty="0" smtClean="0"/>
              <a:t>the </a:t>
            </a:r>
            <a:r>
              <a:rPr lang="en-US" sz="1600" b="1" i="1" dirty="0" smtClean="0"/>
              <a:t>Copy the Files or </a:t>
            </a:r>
            <a:r>
              <a:rPr lang="en-US" sz="1600" b="1" i="1" dirty="0"/>
              <a:t>Create a Disk </a:t>
            </a:r>
            <a:r>
              <a:rPr lang="en-US" sz="1600" b="1" i="1" dirty="0" smtClean="0"/>
              <a:t>Image</a:t>
            </a:r>
            <a:r>
              <a:rPr lang="en-US" sz="1600" dirty="0"/>
              <a:t> section for more details on these tools):</a:t>
            </a:r>
          </a:p>
          <a:p>
            <a:pPr marL="12700" lvl="0" indent="0">
              <a:buNone/>
            </a:pPr>
            <a:r>
              <a:rPr lang="en-US" sz="1400" b="1" dirty="0" err="1"/>
              <a:t>BitCurator</a:t>
            </a:r>
            <a:r>
              <a:rPr lang="en-US" sz="1400" dirty="0"/>
              <a:t>: </a:t>
            </a:r>
            <a:r>
              <a:rPr lang="en-US" sz="1400" u="sng" dirty="0">
                <a:hlinkClick r:id="rId2"/>
              </a:rPr>
              <a:t>http://www.bitcurator.net/</a:t>
            </a:r>
            <a:endParaRPr lang="en-US" sz="1400" dirty="0"/>
          </a:p>
          <a:p>
            <a:pPr marL="12700" lvl="0" indent="0">
              <a:buNone/>
            </a:pPr>
            <a:r>
              <a:rPr lang="en-US" sz="1400" b="1" dirty="0"/>
              <a:t>FTK Imager</a:t>
            </a:r>
            <a:r>
              <a:rPr lang="en-US" sz="1400" dirty="0"/>
              <a:t> (Forensic </a:t>
            </a:r>
            <a:r>
              <a:rPr lang="en-US" sz="1400" dirty="0" err="1"/>
              <a:t>ToolKit</a:t>
            </a:r>
            <a:r>
              <a:rPr lang="en-US" sz="1400" dirty="0"/>
              <a:t> Imager): </a:t>
            </a:r>
            <a:r>
              <a:rPr lang="en-US" sz="1400" u="sng" dirty="0">
                <a:hlinkClick r:id="rId3"/>
              </a:rPr>
              <a:t>http://accessdata.com/support/adownloads</a:t>
            </a:r>
            <a:endParaRPr lang="en-US" sz="1400" dirty="0"/>
          </a:p>
          <a:p>
            <a:pPr marL="12700" lvl="0" indent="0">
              <a:buNone/>
            </a:pPr>
            <a:r>
              <a:rPr lang="en-US" sz="1400" b="1" dirty="0"/>
              <a:t>Duke Data </a:t>
            </a:r>
            <a:r>
              <a:rPr lang="en-US" sz="1400" b="1" dirty="0" err="1"/>
              <a:t>Accessioner</a:t>
            </a:r>
            <a:r>
              <a:rPr lang="en-US" sz="1400" dirty="0"/>
              <a:t>: </a:t>
            </a:r>
            <a:r>
              <a:rPr lang="en-US" sz="1400" u="sng" dirty="0">
                <a:hlinkClick r:id="rId4"/>
              </a:rPr>
              <a:t>http://library.duke.edu/uarchives/about/tools/data-accessioner.html</a:t>
            </a:r>
            <a:endParaRPr lang="en-US" sz="1400" dirty="0"/>
          </a:p>
          <a:p>
            <a:pPr marL="12700" indent="0">
              <a:buNone/>
            </a:pPr>
            <a:endParaRPr lang="en-US" sz="200" dirty="0"/>
          </a:p>
          <a:p>
            <a:pPr marL="12700" indent="0">
              <a:buNone/>
            </a:pPr>
            <a:r>
              <a:rPr lang="en-US" sz="1600" dirty="0"/>
              <a:t>File directory printing tools that incorporate checksums (see the </a:t>
            </a:r>
            <a:r>
              <a:rPr lang="en-US" sz="1600" b="1" i="1" dirty="0"/>
              <a:t>Record the  File Directory</a:t>
            </a:r>
            <a:r>
              <a:rPr lang="en-US" sz="1600" dirty="0"/>
              <a:t>  section for more details on these tools):</a:t>
            </a:r>
          </a:p>
          <a:p>
            <a:pPr marL="12700" lvl="0" indent="0">
              <a:buNone/>
            </a:pPr>
            <a:r>
              <a:rPr lang="en-US" sz="1400" b="1" dirty="0"/>
              <a:t>Karen's Directory Printer</a:t>
            </a:r>
            <a:r>
              <a:rPr lang="en-US" sz="1400" dirty="0"/>
              <a:t>: </a:t>
            </a:r>
            <a:r>
              <a:rPr lang="en-US" sz="1400" u="sng" dirty="0">
                <a:hlinkClick r:id="rId5"/>
              </a:rPr>
              <a:t>http://www.karenware.com/powertools/ptdirprn.asp</a:t>
            </a:r>
            <a:r>
              <a:rPr lang="en-US" sz="1400" dirty="0"/>
              <a:t> </a:t>
            </a:r>
          </a:p>
          <a:p>
            <a:pPr marL="12700" lvl="0" indent="0">
              <a:buNone/>
            </a:pPr>
            <a:r>
              <a:rPr lang="en-US" sz="1400" b="1" dirty="0"/>
              <a:t>Beyond Compare</a:t>
            </a:r>
            <a:r>
              <a:rPr lang="en-US" sz="1400" dirty="0"/>
              <a:t>: </a:t>
            </a:r>
            <a:r>
              <a:rPr lang="en-US" sz="1400" u="sng" dirty="0">
                <a:hlinkClick r:id="rId6"/>
              </a:rPr>
              <a:t>http://www.scootersoftware.com/</a:t>
            </a:r>
            <a:r>
              <a:rPr lang="en-US" sz="1400" dirty="0"/>
              <a:t> </a:t>
            </a:r>
          </a:p>
          <a:p>
            <a:pPr marL="12700" lvl="0" indent="0">
              <a:buNone/>
            </a:pPr>
            <a:r>
              <a:rPr lang="en-US" sz="1400" b="1" dirty="0"/>
              <a:t>NARA File Analyzer and Metadata Harvester</a:t>
            </a:r>
            <a:r>
              <a:rPr lang="en-US" sz="1400" dirty="0"/>
              <a:t>: </a:t>
            </a:r>
            <a:r>
              <a:rPr lang="en-US" sz="1400" u="sng" dirty="0">
                <a:hlinkClick r:id="rId7"/>
              </a:rPr>
              <a:t>https://github.com/usnationalarchives/File-Analyzer</a:t>
            </a:r>
            <a:r>
              <a:rPr lang="en-US" sz="1400" dirty="0"/>
              <a:t> </a:t>
            </a:r>
          </a:p>
          <a:p>
            <a:pPr marL="12700" indent="0">
              <a:buNone/>
            </a:pPr>
            <a:endParaRPr lang="en-US" sz="200" dirty="0"/>
          </a:p>
          <a:p>
            <a:pPr marL="12700" indent="0">
              <a:buNone/>
            </a:pPr>
            <a:r>
              <a:rPr lang="en-US" sz="1600" dirty="0"/>
              <a:t>Collection management tools that incorporate checksums:</a:t>
            </a:r>
          </a:p>
          <a:p>
            <a:pPr marL="12700" lvl="0" indent="0">
              <a:buNone/>
            </a:pPr>
            <a:r>
              <a:rPr lang="en-US" sz="1400" b="1" dirty="0" err="1"/>
              <a:t>Archivematica</a:t>
            </a:r>
            <a:r>
              <a:rPr lang="en-US" sz="1400" dirty="0"/>
              <a:t>: </a:t>
            </a:r>
            <a:r>
              <a:rPr lang="en-US" sz="1400" u="sng" dirty="0">
                <a:hlinkClick r:id="rId8"/>
              </a:rPr>
              <a:t>https://www.archivematica.org/wiki/Main_Page</a:t>
            </a:r>
            <a:endParaRPr lang="en-US" sz="1400" dirty="0"/>
          </a:p>
          <a:p>
            <a:pPr marL="12700" indent="0">
              <a:buNone/>
            </a:pPr>
            <a:r>
              <a:rPr lang="en-US" sz="1400" dirty="0"/>
              <a:t>From the website: “A free and open-source digital preservation system that is designed to maintain standards-based, long-term access to collections of digital objects.  </a:t>
            </a:r>
            <a:r>
              <a:rPr lang="en-US" sz="1400" dirty="0" err="1"/>
              <a:t>Archivematica</a:t>
            </a:r>
            <a:r>
              <a:rPr lang="en-US" sz="1400" dirty="0"/>
              <a:t> uses a micro-services design pattern to provide an integrated suite of software tools that allows users to process digital objects from ingest to access in compliance with the ISO-OAIS functional model.” Developed under a collaboration led by </a:t>
            </a:r>
            <a:r>
              <a:rPr lang="en-US" sz="1400" dirty="0" err="1"/>
              <a:t>Artefactual</a:t>
            </a:r>
            <a:r>
              <a:rPr lang="en-US" sz="1400" dirty="0"/>
              <a:t> Systems and the City of Vancouver Archives.</a:t>
            </a:r>
          </a:p>
          <a:p>
            <a:pPr marL="12700" indent="0">
              <a:buNone/>
            </a:pPr>
            <a:endParaRPr lang="en-US" sz="1600" dirty="0"/>
          </a:p>
        </p:txBody>
      </p:sp>
    </p:spTree>
    <p:extLst>
      <p:ext uri="{BB962C8B-B14F-4D97-AF65-F5344CB8AC3E}">
        <p14:creationId xmlns:p14="http://schemas.microsoft.com/office/powerpoint/2010/main" xmlns="" val="26366587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251823" cy="995360"/>
          </a:xfrm>
        </p:spPr>
        <p:txBody>
          <a:bodyPr/>
          <a:lstStyle/>
          <a:p>
            <a:r>
              <a:rPr lang="en-US" i="1" dirty="0" smtClean="0"/>
              <a:t>Detailed Steps</a:t>
            </a:r>
            <a:r>
              <a:rPr lang="en-US" dirty="0" smtClean="0"/>
              <a:t>: Checksums, </a:t>
            </a:r>
            <a:r>
              <a:rPr lang="en-US" sz="2400" dirty="0" smtClean="0"/>
              <a:t>cont.</a:t>
            </a:r>
            <a:endParaRPr lang="en-US" sz="2400" dirty="0"/>
          </a:p>
        </p:txBody>
      </p:sp>
      <p:sp>
        <p:nvSpPr>
          <p:cNvPr id="3" name="Content Placeholder 2"/>
          <p:cNvSpPr>
            <a:spLocks noGrp="1"/>
          </p:cNvSpPr>
          <p:nvPr>
            <p:ph idx="1"/>
          </p:nvPr>
        </p:nvSpPr>
        <p:spPr>
          <a:xfrm>
            <a:off x="457200" y="990600"/>
            <a:ext cx="8153400" cy="5029200"/>
          </a:xfrm>
        </p:spPr>
        <p:txBody>
          <a:bodyPr/>
          <a:lstStyle/>
          <a:p>
            <a:pPr marL="12700" lvl="0" indent="0">
              <a:buNone/>
            </a:pPr>
            <a:r>
              <a:rPr lang="en-US" sz="1400" b="1" dirty="0"/>
              <a:t>Curator’s Workbench</a:t>
            </a:r>
            <a:r>
              <a:rPr lang="en-US" sz="1400" dirty="0"/>
              <a:t>: </a:t>
            </a:r>
            <a:r>
              <a:rPr lang="en-US" sz="1400" u="sng" dirty="0">
                <a:hlinkClick r:id="rId2"/>
              </a:rPr>
              <a:t>http://www.lib.unc.edu/blogs/cdr/index.php/about-the-curators-workbench</a:t>
            </a:r>
            <a:r>
              <a:rPr lang="en-US" sz="1400" dirty="0"/>
              <a:t> </a:t>
            </a:r>
            <a:endParaRPr lang="en-US" sz="1400" dirty="0" smtClean="0"/>
          </a:p>
          <a:p>
            <a:pPr marL="12700" lvl="0" indent="0">
              <a:buNone/>
            </a:pPr>
            <a:r>
              <a:rPr lang="en-US" sz="1400" dirty="0" smtClean="0"/>
              <a:t>From </a:t>
            </a:r>
            <a:r>
              <a:rPr lang="en-US" sz="1400" dirty="0"/>
              <a:t>the website: “The Workbench helps archivists manage files before they are stored in an institutional repository or dark archive. As the files are selected, arranged, and described, a METS file is generated by the software that documents these processes. In addition, checksums and UUIDs are generated for each object and MODS descriptive metadata elements can be mapped to individual objects and folders.” Developed at the University of North Carolina, Chapel Hill</a:t>
            </a:r>
            <a:r>
              <a:rPr lang="en-US" sz="1400" dirty="0" smtClean="0"/>
              <a:t>.</a:t>
            </a:r>
          </a:p>
          <a:p>
            <a:pPr marL="12700" lvl="0" indent="0">
              <a:buNone/>
            </a:pPr>
            <a:endParaRPr lang="en-US" sz="400" dirty="0"/>
          </a:p>
          <a:p>
            <a:pPr marL="12700" indent="0">
              <a:buNone/>
            </a:pPr>
            <a:r>
              <a:rPr lang="en-US" sz="1600" dirty="0"/>
              <a:t>Standalone checksum tools:</a:t>
            </a:r>
          </a:p>
          <a:p>
            <a:pPr marL="12700" lvl="0" indent="0">
              <a:buNone/>
            </a:pPr>
            <a:r>
              <a:rPr lang="en-US" sz="1400" b="1" dirty="0" err="1"/>
              <a:t>Jacksum</a:t>
            </a:r>
            <a:r>
              <a:rPr lang="en-US" sz="1400" dirty="0"/>
              <a:t>: </a:t>
            </a:r>
            <a:r>
              <a:rPr lang="en-US" sz="1400" u="sng" dirty="0">
                <a:hlinkClick r:id="rId3"/>
              </a:rPr>
              <a:t>http://www.jonelo.de/java/jacksum/</a:t>
            </a:r>
            <a:endParaRPr lang="en-US" sz="1400" dirty="0"/>
          </a:p>
          <a:p>
            <a:pPr marL="12700" lvl="0" indent="0">
              <a:buNone/>
            </a:pPr>
            <a:r>
              <a:rPr lang="en-US" sz="1400" b="1" dirty="0"/>
              <a:t>Md5summer</a:t>
            </a:r>
            <a:r>
              <a:rPr lang="en-US" sz="1400" dirty="0"/>
              <a:t>: </a:t>
            </a:r>
            <a:r>
              <a:rPr lang="en-US" sz="1400" u="sng" dirty="0">
                <a:hlinkClick r:id="rId4"/>
              </a:rPr>
              <a:t>http://ww.md5summer.org</a:t>
            </a:r>
            <a:r>
              <a:rPr lang="en-US" sz="1400" dirty="0"/>
              <a:t> </a:t>
            </a:r>
          </a:p>
          <a:p>
            <a:pPr marL="12700" lvl="0" indent="0">
              <a:buNone/>
            </a:pPr>
            <a:r>
              <a:rPr lang="en-US" sz="1400" b="1" dirty="0"/>
              <a:t>Md5deep</a:t>
            </a:r>
            <a:r>
              <a:rPr lang="en-US" sz="1400" dirty="0"/>
              <a:t>: </a:t>
            </a:r>
            <a:r>
              <a:rPr lang="en-US" sz="1400" u="sng" dirty="0">
                <a:hlinkClick r:id="rId5"/>
              </a:rPr>
              <a:t>http://md5deep.sourceforge.net</a:t>
            </a:r>
            <a:r>
              <a:rPr lang="en-US" sz="1400" dirty="0"/>
              <a:t>, command line tool that can also be used as a directory printer</a:t>
            </a:r>
          </a:p>
          <a:p>
            <a:pPr marL="12700" indent="0">
              <a:buNone/>
            </a:pPr>
            <a:endParaRPr lang="en-US" sz="400" dirty="0"/>
          </a:p>
          <a:p>
            <a:pPr marL="12700" indent="0">
              <a:buNone/>
            </a:pPr>
            <a:r>
              <a:rPr lang="en-US" sz="1600" b="1" i="1" dirty="0" smtClean="0"/>
              <a:t>Further </a:t>
            </a:r>
            <a:r>
              <a:rPr lang="en-US" sz="1600" b="1" i="1" dirty="0"/>
              <a:t>Resources</a:t>
            </a:r>
            <a:r>
              <a:rPr lang="en-US" sz="1600" b="1" dirty="0" smtClean="0"/>
              <a:t>:</a:t>
            </a:r>
            <a:endParaRPr lang="en-US" sz="400" dirty="0"/>
          </a:p>
          <a:p>
            <a:pPr marL="12700" lvl="0" indent="0">
              <a:buNone/>
            </a:pPr>
            <a:r>
              <a:rPr lang="en-US" sz="1600" dirty="0"/>
              <a:t> “Checksum Verification Tools: Guest Post by Carol </a:t>
            </a:r>
            <a:r>
              <a:rPr lang="en-US" sz="1600" dirty="0" err="1"/>
              <a:t>Kussmann</a:t>
            </a:r>
            <a:r>
              <a:rPr lang="en-US" sz="1600" dirty="0"/>
              <a:t>” </a:t>
            </a:r>
            <a:r>
              <a:rPr lang="en-US" sz="1600" i="1" dirty="0"/>
              <a:t>Practical E-Records</a:t>
            </a:r>
            <a:r>
              <a:rPr lang="en-US" sz="1600" dirty="0"/>
              <a:t> </a:t>
            </a:r>
            <a:r>
              <a:rPr lang="en-US" sz="1600" u="sng" dirty="0">
                <a:hlinkClick r:id="rId6"/>
              </a:rPr>
              <a:t>http://e-records.chrisprom.com/checksum-verification-tools/</a:t>
            </a:r>
            <a:r>
              <a:rPr lang="en-US" sz="1600" dirty="0"/>
              <a:t> (accessed December 2012) </a:t>
            </a:r>
            <a:r>
              <a:rPr lang="en-US" sz="1600" i="1" dirty="0"/>
              <a:t>This blog maintained by Christopher Prom reviewed five checksum generating and verification tools</a:t>
            </a:r>
            <a:r>
              <a:rPr lang="en-US" sz="1600" i="1" dirty="0" smtClean="0"/>
              <a:t>.</a:t>
            </a:r>
            <a:endParaRPr lang="en-US" sz="1600" dirty="0"/>
          </a:p>
          <a:p>
            <a:pPr marL="12700" indent="0">
              <a:buNone/>
            </a:pPr>
            <a:endParaRPr lang="en-US" sz="1600" dirty="0"/>
          </a:p>
        </p:txBody>
      </p:sp>
    </p:spTree>
    <p:extLst>
      <p:ext uri="{BB962C8B-B14F-4D97-AF65-F5344CB8AC3E}">
        <p14:creationId xmlns:p14="http://schemas.microsoft.com/office/powerpoint/2010/main" xmlns="" val="26460750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143000"/>
            <a:ext cx="7702551" cy="4691064"/>
          </a:xfrm>
        </p:spPr>
        <p:txBody>
          <a:bodyPr/>
          <a:lstStyle/>
          <a:p>
            <a:pPr marL="12700" indent="0">
              <a:buNone/>
            </a:pPr>
            <a:r>
              <a:rPr lang="en-US" i="1" dirty="0" smtClean="0"/>
              <a:t>First Steps </a:t>
            </a:r>
          </a:p>
          <a:p>
            <a:pPr marL="12700" indent="0">
              <a:buNone/>
            </a:pPr>
            <a:r>
              <a:rPr lang="en-US" sz="1800" dirty="0">
                <a:solidFill>
                  <a:srgbClr val="0000FF"/>
                </a:solidFill>
              </a:rPr>
              <a:t>http://</a:t>
            </a:r>
            <a:r>
              <a:rPr lang="en-US" sz="1800" dirty="0" err="1">
                <a:solidFill>
                  <a:srgbClr val="0000FF"/>
                </a:solidFill>
              </a:rPr>
              <a:t>www.oclc.org</a:t>
            </a:r>
            <a:r>
              <a:rPr lang="en-US" sz="1800" dirty="0">
                <a:solidFill>
                  <a:srgbClr val="0000FF"/>
                </a:solidFill>
              </a:rPr>
              <a:t>/research/publications/library/2012/2012-06r.html</a:t>
            </a:r>
            <a:endParaRPr lang="en-US" sz="1800" dirty="0" smtClean="0">
              <a:solidFill>
                <a:srgbClr val="0000FF"/>
              </a:solidFill>
            </a:endParaRPr>
          </a:p>
          <a:p>
            <a:pPr marL="12700" indent="0">
              <a:buNone/>
            </a:pPr>
            <a:endParaRPr lang="en-US" sz="800" dirty="0"/>
          </a:p>
          <a:p>
            <a:pPr marL="12700" indent="0">
              <a:buNone/>
            </a:pPr>
            <a:r>
              <a:rPr lang="en-US" i="1" dirty="0" smtClean="0"/>
              <a:t>Detailed Steps</a:t>
            </a:r>
          </a:p>
          <a:p>
            <a:pPr marL="12700" indent="0">
              <a:buNone/>
            </a:pPr>
            <a:r>
              <a:rPr lang="en-US" sz="1800" dirty="0" smtClean="0">
                <a:solidFill>
                  <a:srgbClr val="0000FF"/>
                </a:solidFill>
              </a:rPr>
              <a:t>Coming in April!</a:t>
            </a:r>
          </a:p>
          <a:p>
            <a:pPr marL="12700" indent="0">
              <a:buNone/>
            </a:pPr>
            <a:endParaRPr lang="en-US" sz="800" dirty="0" smtClean="0"/>
          </a:p>
          <a:p>
            <a:pPr marL="12700" indent="0">
              <a:buNone/>
            </a:pPr>
            <a:r>
              <a:rPr lang="en-US" dirty="0" smtClean="0"/>
              <a:t>Demystifying Born Digital</a:t>
            </a:r>
          </a:p>
          <a:p>
            <a:pPr marL="12700" indent="0">
              <a:buNone/>
            </a:pPr>
            <a:r>
              <a:rPr lang="en-US" sz="1800" dirty="0">
                <a:solidFill>
                  <a:srgbClr val="0000FF"/>
                </a:solidFill>
              </a:rPr>
              <a:t>http://</a:t>
            </a:r>
            <a:r>
              <a:rPr lang="en-US" sz="1800" dirty="0" err="1">
                <a:solidFill>
                  <a:srgbClr val="0000FF"/>
                </a:solidFill>
              </a:rPr>
              <a:t>www.oclc.org</a:t>
            </a:r>
            <a:r>
              <a:rPr lang="en-US" sz="1800" dirty="0">
                <a:solidFill>
                  <a:srgbClr val="0000FF"/>
                </a:solidFill>
              </a:rPr>
              <a:t>/research/activities/</a:t>
            </a:r>
            <a:r>
              <a:rPr lang="en-US" sz="1800" dirty="0" err="1">
                <a:solidFill>
                  <a:srgbClr val="0000FF"/>
                </a:solidFill>
              </a:rPr>
              <a:t>borndigital.html</a:t>
            </a:r>
            <a:endParaRPr lang="en-US" sz="1800" dirty="0" smtClean="0">
              <a:solidFill>
                <a:srgbClr val="0000FF"/>
              </a:solidFill>
            </a:endParaRPr>
          </a:p>
          <a:p>
            <a:pPr marL="12700" indent="0">
              <a:buNone/>
            </a:pPr>
            <a:endParaRPr lang="en-US" sz="800" dirty="0">
              <a:solidFill>
                <a:srgbClr val="0000FF"/>
              </a:solidFill>
            </a:endParaRPr>
          </a:p>
          <a:p>
            <a:pPr marL="12700" indent="0">
              <a:buNone/>
            </a:pPr>
            <a:r>
              <a:rPr lang="en-US" dirty="0" smtClean="0"/>
              <a:t>OCLC Research</a:t>
            </a:r>
          </a:p>
          <a:p>
            <a:pPr marL="12700" indent="0">
              <a:buNone/>
            </a:pPr>
            <a:r>
              <a:rPr lang="en-US" sz="1800" dirty="0">
                <a:solidFill>
                  <a:srgbClr val="0000FF"/>
                </a:solidFill>
              </a:rPr>
              <a:t>http://</a:t>
            </a:r>
            <a:r>
              <a:rPr lang="en-US" sz="1800" dirty="0" err="1">
                <a:solidFill>
                  <a:srgbClr val="0000FF"/>
                </a:solidFill>
              </a:rPr>
              <a:t>www.oclc.org</a:t>
            </a:r>
            <a:r>
              <a:rPr lang="en-US" sz="1800" dirty="0">
                <a:solidFill>
                  <a:srgbClr val="0000FF"/>
                </a:solidFill>
              </a:rPr>
              <a:t>/</a:t>
            </a:r>
            <a:r>
              <a:rPr lang="en-US" sz="1800" dirty="0" err="1">
                <a:solidFill>
                  <a:srgbClr val="0000FF"/>
                </a:solidFill>
              </a:rPr>
              <a:t>research.html</a:t>
            </a:r>
            <a:endParaRPr lang="en-US" sz="1800" dirty="0">
              <a:solidFill>
                <a:srgbClr val="0000FF"/>
              </a:solidFill>
            </a:endParaRPr>
          </a:p>
          <a:p>
            <a:pPr marL="12700" indent="0">
              <a:buNone/>
            </a:pPr>
            <a:endParaRPr lang="en-US" dirty="0"/>
          </a:p>
        </p:txBody>
      </p:sp>
    </p:spTree>
    <p:extLst>
      <p:ext uri="{BB962C8B-B14F-4D97-AF65-F5344CB8AC3E}">
        <p14:creationId xmlns:p14="http://schemas.microsoft.com/office/powerpoint/2010/main" xmlns="" val="22638868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447800"/>
            <a:ext cx="5943600" cy="2362200"/>
          </a:xfrm>
        </p:spPr>
        <p:txBody>
          <a:bodyPr/>
          <a:lstStyle/>
          <a:p>
            <a:pPr>
              <a:buNone/>
            </a:pPr>
            <a:endParaRPr lang="en-US" dirty="0" smtClean="0"/>
          </a:p>
          <a:p>
            <a:pPr>
              <a:buNone/>
            </a:pPr>
            <a:endParaRPr lang="en-US" dirty="0" smtClean="0"/>
          </a:p>
          <a:p>
            <a:pPr algn="ctr">
              <a:buNone/>
            </a:pPr>
            <a:r>
              <a:rPr lang="en-US" sz="4200" b="1" dirty="0" smtClean="0">
                <a:solidFill>
                  <a:srgbClr val="2178B5"/>
                </a:solidFill>
              </a:rPr>
              <a:t>Thank you!</a:t>
            </a:r>
          </a:p>
          <a:p>
            <a:pPr algn="ctr">
              <a:buNone/>
            </a:pPr>
            <a:endParaRPr lang="en-US" dirty="0" smtClean="0"/>
          </a:p>
          <a:p>
            <a:pPr algn="ctr">
              <a:buNone/>
            </a:pPr>
            <a:endParaRPr lang="en-US" dirty="0"/>
          </a:p>
        </p:txBody>
      </p:sp>
      <p:sp>
        <p:nvSpPr>
          <p:cNvPr id="4" name="TextBox 3"/>
          <p:cNvSpPr txBox="1"/>
          <p:nvPr/>
        </p:nvSpPr>
        <p:spPr>
          <a:xfrm>
            <a:off x="5715000" y="4572000"/>
            <a:ext cx="2236510" cy="974626"/>
          </a:xfrm>
          <a:prstGeom prst="rect">
            <a:avLst/>
          </a:prstGeom>
          <a:noFill/>
        </p:spPr>
        <p:txBody>
          <a:bodyPr wrap="none" rtlCol="0">
            <a:spAutoFit/>
          </a:bodyPr>
          <a:lstStyle/>
          <a:p>
            <a:r>
              <a:rPr lang="en-US" sz="2000" dirty="0" smtClean="0">
                <a:solidFill>
                  <a:srgbClr val="2178B5"/>
                </a:solidFill>
              </a:rPr>
              <a:t>Jackie Dooley</a:t>
            </a:r>
          </a:p>
          <a:p>
            <a:r>
              <a:rPr lang="en-US" sz="2000" dirty="0" smtClean="0">
                <a:solidFill>
                  <a:srgbClr val="2178B5"/>
                </a:solidFill>
              </a:rPr>
              <a:t>dooleyj@oclc.org</a:t>
            </a:r>
            <a:endParaRPr lang="en-US" sz="2000" dirty="0">
              <a:solidFill>
                <a:srgbClr val="2178B5"/>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34975" y="147638"/>
            <a:ext cx="8328025" cy="995362"/>
          </a:xfrm>
        </p:spPr>
        <p:txBody>
          <a:bodyPr/>
          <a:lstStyle/>
          <a:p>
            <a:pPr eaLnBrk="1" hangingPunct="1"/>
            <a:r>
              <a:rPr lang="en-US" i="1" dirty="0" smtClean="0"/>
              <a:t>Taking Our Pulse:  The OCLC Research Survey of Special Collections and Archives</a:t>
            </a:r>
          </a:p>
        </p:txBody>
      </p:sp>
      <p:pic>
        <p:nvPicPr>
          <p:cNvPr id="23555" name="Picture 2"/>
          <p:cNvPicPr>
            <a:picLocks noGrp="1" noChangeAspect="1" noChangeArrowheads="1"/>
          </p:cNvPicPr>
          <p:nvPr>
            <p:ph idx="1"/>
          </p:nvPr>
        </p:nvPicPr>
        <p:blipFill>
          <a:blip r:embed="rId3" cstate="print"/>
          <a:srcRect/>
          <a:stretch>
            <a:fillRect/>
          </a:stretch>
        </p:blipFill>
        <p:spPr>
          <a:xfrm>
            <a:off x="4800600" y="1371601"/>
            <a:ext cx="3651250" cy="4114800"/>
          </a:xfrm>
        </p:spPr>
      </p:pic>
      <p:pic>
        <p:nvPicPr>
          <p:cNvPr id="23556" name="Picture 4"/>
          <p:cNvPicPr>
            <a:picLocks noChangeAspect="1" noChangeArrowheads="1"/>
          </p:cNvPicPr>
          <p:nvPr/>
        </p:nvPicPr>
        <p:blipFill>
          <a:blip r:embed="rId4" cstate="print"/>
          <a:srcRect/>
          <a:stretch>
            <a:fillRect/>
          </a:stretch>
        </p:blipFill>
        <p:spPr bwMode="auto">
          <a:xfrm>
            <a:off x="885825" y="1371600"/>
            <a:ext cx="3457575" cy="4114800"/>
          </a:xfrm>
          <a:prstGeom prst="rect">
            <a:avLst/>
          </a:prstGeom>
          <a:noFill/>
          <a:ln w="9525">
            <a:noFill/>
            <a:miter lim="800000"/>
            <a:headEnd/>
            <a:tailEnd/>
          </a:ln>
        </p:spPr>
      </p:pic>
      <p:sp>
        <p:nvSpPr>
          <p:cNvPr id="5" name="TextBox 4"/>
          <p:cNvSpPr txBox="1"/>
          <p:nvPr/>
        </p:nvSpPr>
        <p:spPr>
          <a:xfrm>
            <a:off x="914400" y="5715000"/>
            <a:ext cx="7524359" cy="1003352"/>
          </a:xfrm>
          <a:prstGeom prst="rect">
            <a:avLst/>
          </a:prstGeom>
          <a:noFill/>
        </p:spPr>
        <p:txBody>
          <a:bodyPr wrap="square" rtlCol="0">
            <a:spAutoFit/>
          </a:bodyPr>
          <a:lstStyle/>
          <a:p>
            <a:r>
              <a:rPr lang="en-US" sz="1600" dirty="0" smtClean="0"/>
              <a:t>&lt;</a:t>
            </a:r>
            <a:r>
              <a:rPr lang="en-US" sz="1600" dirty="0" smtClean="0">
                <a:hlinkClick r:id="rId5"/>
              </a:rPr>
              <a:t>http://www.oclc.org/research/publications/library/2010/2010-11.pdf</a:t>
            </a:r>
            <a:r>
              <a:rPr lang="en-US" sz="1600" dirty="0" smtClean="0"/>
              <a:t>&gt;</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023223" cy="995360"/>
          </a:xfrm>
        </p:spPr>
        <p:txBody>
          <a:bodyPr>
            <a:normAutofit/>
          </a:bodyPr>
          <a:lstStyle/>
          <a:p>
            <a:r>
              <a:rPr lang="en-US" dirty="0" smtClean="0"/>
              <a:t>Top education and training needs</a:t>
            </a:r>
          </a:p>
        </p:txBody>
      </p:sp>
      <p:sp>
        <p:nvSpPr>
          <p:cNvPr id="5" name="Content Placeholder 4"/>
          <p:cNvSpPr>
            <a:spLocks noGrp="1"/>
          </p:cNvSpPr>
          <p:nvPr>
            <p:ph idx="1"/>
          </p:nvPr>
        </p:nvSpPr>
        <p:spPr>
          <a:xfrm>
            <a:off x="838200" y="1752600"/>
            <a:ext cx="7702551" cy="3733800"/>
          </a:xfrm>
        </p:spPr>
        <p:txBody>
          <a:bodyPr/>
          <a:lstStyle/>
          <a:p>
            <a:pPr marL="987425" lvl="1" indent="-514350">
              <a:buFont typeface="+mj-lt"/>
              <a:buAutoNum type="arabicPeriod"/>
            </a:pPr>
            <a:r>
              <a:rPr lang="en-US" sz="3000" dirty="0" smtClean="0">
                <a:solidFill>
                  <a:srgbClr val="FF0000"/>
                </a:solidFill>
              </a:rPr>
              <a:t>Born-digital materials: </a:t>
            </a:r>
            <a:r>
              <a:rPr lang="en-US" sz="2800" dirty="0" smtClean="0"/>
              <a:t>83%</a:t>
            </a:r>
          </a:p>
          <a:p>
            <a:pPr marL="987425" lvl="1" indent="-514350">
              <a:buNone/>
            </a:pPr>
            <a:endParaRPr lang="en-US" sz="2800" dirty="0" smtClean="0"/>
          </a:p>
          <a:p>
            <a:pPr marL="987425" lvl="1" indent="-514350">
              <a:buFont typeface="+mj-lt"/>
              <a:buAutoNum type="arabicPeriod"/>
            </a:pPr>
            <a:r>
              <a:rPr lang="en-US" sz="2800" dirty="0" smtClean="0"/>
              <a:t>Information technology: </a:t>
            </a:r>
            <a:r>
              <a:rPr lang="en-US" sz="2800" dirty="0" smtClean="0">
                <a:solidFill>
                  <a:srgbClr val="000000"/>
                </a:solidFill>
              </a:rPr>
              <a:t>65%</a:t>
            </a:r>
          </a:p>
          <a:p>
            <a:pPr marL="987425" lvl="1" indent="-514350">
              <a:buFont typeface="+mj-lt"/>
              <a:buAutoNum type="arabicPeriod"/>
            </a:pPr>
            <a:endParaRPr lang="en-US" sz="2800" dirty="0" smtClean="0">
              <a:solidFill>
                <a:srgbClr val="FF0000"/>
              </a:solidFill>
            </a:endParaRPr>
          </a:p>
          <a:p>
            <a:pPr marL="987425" lvl="1" indent="-514350">
              <a:buFont typeface="+mj-lt"/>
              <a:buAutoNum type="arabicPeriod"/>
            </a:pPr>
            <a:r>
              <a:rPr lang="en-US" sz="2800" dirty="0" smtClean="0"/>
              <a:t>Intellectual property: </a:t>
            </a:r>
            <a:r>
              <a:rPr lang="en-US" sz="2800" dirty="0" smtClean="0">
                <a:solidFill>
                  <a:srgbClr val="000000"/>
                </a:solidFill>
              </a:rPr>
              <a:t>56%</a:t>
            </a:r>
          </a:p>
          <a:p>
            <a:pPr marL="987425" lvl="1" indent="-514350">
              <a:buFont typeface="+mj-lt"/>
              <a:buAutoNum type="arabicPeriod"/>
            </a:pPr>
            <a:endParaRPr lang="en-US" sz="2800" dirty="0" smtClean="0"/>
          </a:p>
          <a:p>
            <a:pPr marL="987425" lvl="1" indent="-514350">
              <a:buFont typeface="+mj-lt"/>
              <a:buAutoNum type="arabicPeriod"/>
            </a:pPr>
            <a:r>
              <a:rPr lang="en-US" sz="2800" dirty="0" smtClean="0"/>
              <a:t>Cataloging and metadata: </a:t>
            </a:r>
            <a:r>
              <a:rPr lang="en-US" sz="2800" dirty="0" smtClean="0">
                <a:solidFill>
                  <a:srgbClr val="000000"/>
                </a:solidFill>
              </a:rPr>
              <a:t>51%</a:t>
            </a:r>
          </a:p>
          <a:p>
            <a:pPr marL="987425" lvl="1" indent="-514350">
              <a:buFont typeface="+mj-lt"/>
              <a:buAutoNum type="arabicPeriod"/>
            </a:pPr>
            <a:endParaRPr lang="en-US" sz="2800" dirty="0" smtClean="0"/>
          </a:p>
          <a:p>
            <a:pPr>
              <a:buNone/>
            </a:pPr>
            <a:endParaRPr lang="en-US"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B</a:t>
            </a:r>
            <a:r>
              <a:rPr lang="en-US" dirty="0" smtClean="0"/>
              <a:t>orn-digital materials are …</a:t>
            </a:r>
            <a:endParaRPr lang="en-US" dirty="0"/>
          </a:p>
        </p:txBody>
      </p:sp>
      <p:sp>
        <p:nvSpPr>
          <p:cNvPr id="3" name="Content Placeholder 2"/>
          <p:cNvSpPr>
            <a:spLocks noGrp="1"/>
          </p:cNvSpPr>
          <p:nvPr>
            <p:ph idx="1"/>
          </p:nvPr>
        </p:nvSpPr>
        <p:spPr>
          <a:xfrm>
            <a:off x="304800" y="1371600"/>
            <a:ext cx="3352800" cy="3657600"/>
          </a:xfrm>
        </p:spPr>
        <p:txBody>
          <a:bodyPr/>
          <a:lstStyle/>
          <a:p>
            <a:pPr lvl="1">
              <a:buNone/>
            </a:pPr>
            <a:endParaRPr lang="en-US" sz="1200" dirty="0" smtClean="0"/>
          </a:p>
          <a:p>
            <a:pPr lvl="1">
              <a:buNone/>
            </a:pPr>
            <a:r>
              <a:rPr lang="en-US" sz="2800" dirty="0" smtClean="0"/>
              <a:t>Undercollected</a:t>
            </a:r>
          </a:p>
          <a:p>
            <a:pPr lvl="1">
              <a:buNone/>
            </a:pPr>
            <a:endParaRPr lang="en-US" sz="800" dirty="0" smtClean="0"/>
          </a:p>
          <a:p>
            <a:pPr lvl="1">
              <a:buNone/>
            </a:pPr>
            <a:r>
              <a:rPr lang="en-US" sz="2800" dirty="0" smtClean="0"/>
              <a:t>Undercounted</a:t>
            </a:r>
          </a:p>
          <a:p>
            <a:pPr lvl="1">
              <a:buNone/>
            </a:pPr>
            <a:endParaRPr lang="en-US" sz="800" dirty="0" smtClean="0"/>
          </a:p>
          <a:p>
            <a:pPr lvl="1">
              <a:buNone/>
            </a:pPr>
            <a:r>
              <a:rPr lang="en-US" sz="2800" dirty="0" smtClean="0"/>
              <a:t>Undermanaged</a:t>
            </a:r>
          </a:p>
          <a:p>
            <a:pPr lvl="1">
              <a:buNone/>
            </a:pPr>
            <a:endParaRPr lang="en-US" sz="800" dirty="0" smtClean="0"/>
          </a:p>
          <a:p>
            <a:pPr lvl="1">
              <a:buNone/>
            </a:pPr>
            <a:r>
              <a:rPr lang="en-US" sz="2800" dirty="0" smtClean="0"/>
              <a:t>Unpreserved</a:t>
            </a:r>
          </a:p>
          <a:p>
            <a:pPr lvl="1">
              <a:buNone/>
            </a:pPr>
            <a:endParaRPr lang="en-US" sz="800" dirty="0" smtClean="0"/>
          </a:p>
          <a:p>
            <a:pPr lvl="1">
              <a:buNone/>
            </a:pPr>
            <a:r>
              <a:rPr lang="en-US" sz="2800" dirty="0" smtClean="0"/>
              <a:t>Inaccessible</a:t>
            </a:r>
          </a:p>
          <a:p>
            <a:endParaRPr lang="en-US" dirty="0"/>
          </a:p>
        </p:txBody>
      </p:sp>
      <p:sp>
        <p:nvSpPr>
          <p:cNvPr id="4" name="TextBox 3"/>
          <p:cNvSpPr txBox="1"/>
          <p:nvPr/>
        </p:nvSpPr>
        <p:spPr>
          <a:xfrm>
            <a:off x="5181600" y="2209800"/>
            <a:ext cx="184666" cy="523220"/>
          </a:xfrm>
          <a:prstGeom prst="rect">
            <a:avLst/>
          </a:prstGeom>
          <a:noFill/>
        </p:spPr>
        <p:txBody>
          <a:bodyPr wrap="none" rtlCol="0">
            <a:spAutoFit/>
          </a:bodyPr>
          <a:lstStyle/>
          <a:p>
            <a:r>
              <a:rPr lang="en-US" dirty="0" smtClean="0"/>
              <a:t>  </a:t>
            </a:r>
            <a:endParaRPr lang="en-US" dirty="0"/>
          </a:p>
        </p:txBody>
      </p:sp>
      <p:pic>
        <p:nvPicPr>
          <p:cNvPr id="5" name="Content Placeholder 3" descr="DSC00001.JPG"/>
          <p:cNvPicPr>
            <a:picLocks noChangeAspect="1"/>
          </p:cNvPicPr>
          <p:nvPr/>
        </p:nvPicPr>
        <p:blipFill>
          <a:blip r:embed="rId2" cstate="print"/>
          <a:stretch>
            <a:fillRect/>
          </a:stretch>
        </p:blipFill>
        <p:spPr>
          <a:xfrm>
            <a:off x="3810000" y="914400"/>
            <a:ext cx="5044017" cy="4952999"/>
          </a:xfrm>
          <a:prstGeom prst="rect">
            <a:avLst/>
          </a:prstGeom>
        </p:spPr>
      </p:pic>
      <p:sp>
        <p:nvSpPr>
          <p:cNvPr id="6" name="TextBox 5"/>
          <p:cNvSpPr txBox="1"/>
          <p:nvPr/>
        </p:nvSpPr>
        <p:spPr>
          <a:xfrm>
            <a:off x="6781800" y="5791200"/>
            <a:ext cx="2061382" cy="307777"/>
          </a:xfrm>
          <a:prstGeom prst="rect">
            <a:avLst/>
          </a:prstGeom>
          <a:noFill/>
        </p:spPr>
        <p:txBody>
          <a:bodyPr wrap="none" rtlCol="0">
            <a:spAutoFit/>
          </a:bodyPr>
          <a:lstStyle/>
          <a:p>
            <a:r>
              <a:rPr lang="en-US" sz="1200" dirty="0" smtClean="0"/>
              <a:t>American Heritage Center</a:t>
            </a:r>
            <a:endParaRPr lang="en-US" sz="1200" dirty="0"/>
          </a:p>
        </p:txBody>
      </p:sp>
    </p:spTree>
    <p:extLst>
      <p:ext uri="{BB962C8B-B14F-4D97-AF65-F5344CB8AC3E}">
        <p14:creationId xmlns:p14="http://schemas.microsoft.com/office/powerpoint/2010/main" xmlns="" val="877817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209800"/>
            <a:ext cx="6781800" cy="3505199"/>
          </a:xfrm>
        </p:spPr>
        <p:txBody>
          <a:bodyPr/>
          <a:lstStyle/>
          <a:p>
            <a:pPr marL="12700" indent="0">
              <a:buNone/>
            </a:pPr>
            <a:r>
              <a:rPr lang="en-US" sz="3000" dirty="0">
                <a:solidFill>
                  <a:srgbClr val="2178B5"/>
                </a:solidFill>
              </a:rPr>
              <a:t>I</a:t>
            </a:r>
            <a:r>
              <a:rPr lang="en-US" sz="3000" dirty="0" smtClean="0">
                <a:solidFill>
                  <a:srgbClr val="2178B5"/>
                </a:solidFill>
              </a:rPr>
              <a:t>n response, we launched an OCLC Research project …</a:t>
            </a:r>
            <a:endParaRPr lang="en-US" sz="3000" dirty="0">
              <a:solidFill>
                <a:srgbClr val="2178B5"/>
              </a:solidFill>
            </a:endParaRPr>
          </a:p>
        </p:txBody>
      </p:sp>
    </p:spTree>
    <p:extLst>
      <p:ext uri="{BB962C8B-B14F-4D97-AF65-F5344CB8AC3E}">
        <p14:creationId xmlns:p14="http://schemas.microsoft.com/office/powerpoint/2010/main" xmlns="" val="1626738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328023" cy="995360"/>
          </a:xfrm>
        </p:spPr>
        <p:txBody>
          <a:bodyPr/>
          <a:lstStyle/>
          <a:p>
            <a:r>
              <a:rPr lang="en-US" dirty="0" smtClean="0"/>
              <a:t>Demystifying Born Digital</a:t>
            </a:r>
            <a:endParaRPr lang="en-US" dirty="0"/>
          </a:p>
        </p:txBody>
      </p:sp>
      <p:pic>
        <p:nvPicPr>
          <p:cNvPr id="3" name="Picture 2"/>
          <p:cNvPicPr>
            <a:picLocks noChangeAspect="1"/>
          </p:cNvPicPr>
          <p:nvPr/>
        </p:nvPicPr>
        <p:blipFill>
          <a:blip r:embed="rId2" cstate="print"/>
          <a:stretch>
            <a:fillRect/>
          </a:stretch>
        </p:blipFill>
        <p:spPr>
          <a:xfrm>
            <a:off x="762000" y="918813"/>
            <a:ext cx="7600000" cy="4948587"/>
          </a:xfrm>
          <a:prstGeom prst="rect">
            <a:avLst/>
          </a:prstGeom>
        </p:spPr>
      </p:pic>
      <p:sp>
        <p:nvSpPr>
          <p:cNvPr id="5" name="TextBox 4"/>
          <p:cNvSpPr txBox="1"/>
          <p:nvPr/>
        </p:nvSpPr>
        <p:spPr>
          <a:xfrm>
            <a:off x="5867400" y="5715000"/>
            <a:ext cx="830283" cy="523220"/>
          </a:xfrm>
          <a:prstGeom prst="rect">
            <a:avLst/>
          </a:prstGeom>
          <a:noFill/>
        </p:spPr>
        <p:txBody>
          <a:bodyPr wrap="square" rtlCol="0">
            <a:spAutoFit/>
          </a:bodyPr>
          <a:lstStyle/>
          <a:p>
            <a:r>
              <a:rPr lang="en-US" b="0" dirty="0"/>
              <a:t>e</a:t>
            </a:r>
            <a:r>
              <a:rPr lang="en-US" b="0" dirty="0" smtClean="0"/>
              <a:t>tc.</a:t>
            </a:r>
            <a:endParaRPr lang="en-US" b="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Suite of “</a:t>
            </a:r>
            <a:r>
              <a:rPr lang="en-US" dirty="0" err="1" smtClean="0"/>
              <a:t>reportlets</a:t>
            </a:r>
            <a:r>
              <a:rPr lang="en-US" dirty="0" smtClean="0"/>
              <a:t>”</a:t>
            </a:r>
            <a:endParaRPr lang="en-US" dirty="0"/>
          </a:p>
        </p:txBody>
      </p:sp>
      <p:sp>
        <p:nvSpPr>
          <p:cNvPr id="5" name="Content Placeholder 4"/>
          <p:cNvSpPr>
            <a:spLocks noGrp="1"/>
          </p:cNvSpPr>
          <p:nvPr>
            <p:ph idx="1"/>
          </p:nvPr>
        </p:nvSpPr>
        <p:spPr>
          <a:xfrm>
            <a:off x="609600" y="609600"/>
            <a:ext cx="8305800" cy="5410200"/>
          </a:xfrm>
        </p:spPr>
        <p:txBody>
          <a:bodyPr/>
          <a:lstStyle/>
          <a:p>
            <a:pPr lvl="1">
              <a:buNone/>
            </a:pPr>
            <a:endParaRPr lang="en-US" sz="2400" dirty="0" smtClean="0"/>
          </a:p>
          <a:p>
            <a:pPr lvl="1"/>
            <a:r>
              <a:rPr lang="en-US" sz="2400" dirty="0" smtClean="0"/>
              <a:t>Outline </a:t>
            </a:r>
            <a:r>
              <a:rPr lang="en-US" sz="2400" b="1" i="1" dirty="0" smtClean="0"/>
              <a:t>first steps </a:t>
            </a:r>
            <a:r>
              <a:rPr lang="en-US" sz="2400" dirty="0" smtClean="0"/>
              <a:t>to begin managing removable physical media </a:t>
            </a:r>
            <a:r>
              <a:rPr lang="en-US" sz="2400" i="1" dirty="0" smtClean="0"/>
              <a:t>(1</a:t>
            </a:r>
            <a:r>
              <a:rPr lang="en-US" sz="2400" i="1" baseline="30000" dirty="0" smtClean="0"/>
              <a:t>st</a:t>
            </a:r>
            <a:r>
              <a:rPr lang="en-US" sz="2400" i="1" dirty="0" smtClean="0"/>
              <a:t> &amp; 3</a:t>
            </a:r>
            <a:r>
              <a:rPr lang="en-US" sz="2400" i="1" baseline="30000" dirty="0" smtClean="0"/>
              <a:t>rd</a:t>
            </a:r>
            <a:r>
              <a:rPr lang="en-US" sz="2400" i="1" dirty="0" smtClean="0"/>
              <a:t> reports)   </a:t>
            </a:r>
            <a:r>
              <a:rPr lang="en-US" sz="2400" b="1" dirty="0" smtClean="0">
                <a:solidFill>
                  <a:srgbClr val="FF0000"/>
                </a:solidFill>
                <a:sym typeface="Wingdings"/>
              </a:rPr>
              <a:t> </a:t>
            </a:r>
            <a:r>
              <a:rPr lang="en-US" sz="2400" b="1" dirty="0">
                <a:solidFill>
                  <a:srgbClr val="FF0000"/>
                </a:solidFill>
                <a:sym typeface="Wingdings"/>
              </a:rPr>
              <a:t> </a:t>
            </a:r>
            <a:r>
              <a:rPr lang="en-US" sz="2400" b="1" dirty="0" smtClean="0">
                <a:solidFill>
                  <a:srgbClr val="FF0000"/>
                </a:solidFill>
                <a:sym typeface="Wingdings"/>
              </a:rPr>
              <a:t></a:t>
            </a:r>
          </a:p>
          <a:p>
            <a:pPr marL="469900" lvl="1" indent="0">
              <a:buNone/>
            </a:pPr>
            <a:endParaRPr lang="en-US" sz="800" dirty="0" smtClean="0"/>
          </a:p>
          <a:p>
            <a:pPr lvl="1"/>
            <a:r>
              <a:rPr lang="en-US" sz="2400" dirty="0" smtClean="0"/>
              <a:t>Advocate for collaboration</a:t>
            </a:r>
            <a:r>
              <a:rPr lang="en-US" sz="2400" b="1" i="1" dirty="0" smtClean="0"/>
              <a:t> </a:t>
            </a:r>
            <a:r>
              <a:rPr lang="en-US" sz="2400" dirty="0" smtClean="0"/>
              <a:t>in converting </a:t>
            </a:r>
            <a:r>
              <a:rPr lang="en-US" sz="2400" b="1" i="1" dirty="0" smtClean="0"/>
              <a:t>obsolete media</a:t>
            </a:r>
            <a:r>
              <a:rPr lang="en-US" sz="2400" dirty="0" smtClean="0"/>
              <a:t> </a:t>
            </a:r>
            <a:r>
              <a:rPr lang="en-US" sz="2400" i="1" dirty="0" smtClean="0"/>
              <a:t>(2</a:t>
            </a:r>
            <a:r>
              <a:rPr lang="en-US" sz="2400" i="1" baseline="30000" dirty="0" smtClean="0"/>
              <a:t>nd</a:t>
            </a:r>
            <a:r>
              <a:rPr lang="en-US" sz="2400" i="1" dirty="0" smtClean="0"/>
              <a:t>)</a:t>
            </a:r>
          </a:p>
          <a:p>
            <a:pPr lvl="1">
              <a:buNone/>
            </a:pPr>
            <a:endParaRPr lang="en-US" sz="800" dirty="0" smtClean="0"/>
          </a:p>
          <a:p>
            <a:pPr lvl="1"/>
            <a:r>
              <a:rPr lang="en-US" sz="2400" dirty="0" smtClean="0"/>
              <a:t>Articulate the relevant </a:t>
            </a:r>
            <a:r>
              <a:rPr lang="en-US" sz="2400" b="1" i="1" dirty="0" smtClean="0"/>
              <a:t>skills and expertise </a:t>
            </a:r>
            <a:r>
              <a:rPr lang="en-US" sz="2400" dirty="0" smtClean="0"/>
              <a:t>of archivists </a:t>
            </a:r>
            <a:r>
              <a:rPr lang="en-US" sz="2400" i="1" dirty="0" smtClean="0"/>
              <a:t>(4</a:t>
            </a:r>
            <a:r>
              <a:rPr lang="en-US" sz="2400" i="1" baseline="30000" dirty="0" smtClean="0"/>
              <a:t>th</a:t>
            </a:r>
            <a:r>
              <a:rPr lang="en-US" sz="2400" i="1" dirty="0" smtClean="0"/>
              <a:t>)</a:t>
            </a:r>
          </a:p>
          <a:p>
            <a:pPr lvl="1">
              <a:buNone/>
            </a:pPr>
            <a:endParaRPr lang="en-US" sz="800" dirty="0" smtClean="0"/>
          </a:p>
          <a:p>
            <a:pPr lvl="1"/>
            <a:r>
              <a:rPr lang="en-US" sz="2400" dirty="0" smtClean="0"/>
              <a:t>Describe how these pertain to various types of born-digital material and how </a:t>
            </a:r>
            <a:r>
              <a:rPr lang="en-US" sz="2400" b="1" i="1" dirty="0" smtClean="0"/>
              <a:t>special </a:t>
            </a:r>
            <a:r>
              <a:rPr lang="en-US" sz="2400" b="1" i="1" dirty="0"/>
              <a:t>collections </a:t>
            </a:r>
            <a:r>
              <a:rPr lang="en-US" sz="2400" dirty="0"/>
              <a:t>and </a:t>
            </a:r>
            <a:r>
              <a:rPr lang="en-US" sz="2400" dirty="0" smtClean="0"/>
              <a:t>archives</a:t>
            </a:r>
            <a:r>
              <a:rPr lang="en-US" sz="2400" b="1" dirty="0" smtClean="0"/>
              <a:t> </a:t>
            </a:r>
            <a:r>
              <a:rPr lang="en-US" sz="2400" b="1" i="1" dirty="0"/>
              <a:t>intersect with “born digital” </a:t>
            </a:r>
            <a:r>
              <a:rPr lang="en-US" sz="2400" i="1" dirty="0" smtClean="0"/>
              <a:t>(5</a:t>
            </a:r>
            <a:r>
              <a:rPr lang="en-US" sz="2400" i="1" baseline="30000" dirty="0" smtClean="0"/>
              <a:t>th</a:t>
            </a:r>
            <a:r>
              <a:rPr lang="en-US" sz="2400" i="1" dirty="0" smtClean="0"/>
              <a:t>)</a:t>
            </a:r>
            <a:endParaRPr lang="en-US" sz="2400" i="1" dirty="0"/>
          </a:p>
          <a:p>
            <a:pPr lvl="1"/>
            <a:endParaRPr lang="en-US" sz="2600" dirty="0" smtClean="0"/>
          </a:p>
          <a:p>
            <a:pPr lvl="1"/>
            <a:endParaRPr lang="en-US" sz="800" dirty="0" smtClean="0"/>
          </a:p>
          <a:p>
            <a:pPr lvl="1">
              <a:buNone/>
            </a:pPr>
            <a:endParaRPr lang="en-US" sz="2400" dirty="0" smtClean="0"/>
          </a:p>
          <a:p>
            <a:pPr lvl="0">
              <a:buNone/>
            </a:pPr>
            <a:endParaRPr lang="en-US" sz="600" dirty="0" smtClean="0"/>
          </a:p>
          <a:p>
            <a:pPr lvl="1">
              <a:buNone/>
            </a:pPr>
            <a:endParaRPr lang="en-US" sz="20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29200" y="1219200"/>
            <a:ext cx="3657600" cy="4419600"/>
          </a:xfrm>
        </p:spPr>
        <p:txBody>
          <a:bodyPr/>
          <a:lstStyle/>
          <a:p>
            <a:pPr algn="ctr"/>
            <a:r>
              <a:rPr lang="en-US" dirty="0" smtClean="0">
                <a:solidFill>
                  <a:srgbClr val="FF0000"/>
                </a:solidFill>
              </a:rPr>
              <a:t/>
            </a:r>
            <a:br>
              <a:rPr lang="en-US" dirty="0" smtClean="0">
                <a:solidFill>
                  <a:srgbClr val="FF0000"/>
                </a:solidFill>
              </a:rPr>
            </a:br>
            <a:r>
              <a:rPr lang="en-US" sz="2400" dirty="0" smtClean="0">
                <a:solidFill>
                  <a:srgbClr val="FF0000"/>
                </a:solidFill>
              </a:rPr>
              <a:t>First Steps</a:t>
            </a:r>
            <a:br>
              <a:rPr lang="en-US" sz="2400" dirty="0" smtClean="0">
                <a:solidFill>
                  <a:srgbClr val="FF0000"/>
                </a:solidFill>
              </a:rPr>
            </a:br>
            <a:r>
              <a:rPr lang="en-US" sz="2400" dirty="0" smtClean="0">
                <a:solidFill>
                  <a:srgbClr val="FF0000"/>
                </a:solidFill>
              </a:rPr>
              <a:t>for </a:t>
            </a:r>
            <a:br>
              <a:rPr lang="en-US" sz="2400" dirty="0" smtClean="0">
                <a:solidFill>
                  <a:srgbClr val="FF0000"/>
                </a:solidFill>
              </a:rPr>
            </a:br>
            <a:r>
              <a:rPr lang="en-US" sz="2400" dirty="0" smtClean="0">
                <a:solidFill>
                  <a:srgbClr val="FF0000"/>
                </a:solidFill>
              </a:rPr>
              <a:t>Managing </a:t>
            </a:r>
            <a:br>
              <a:rPr lang="en-US" sz="2400" dirty="0" smtClean="0">
                <a:solidFill>
                  <a:srgbClr val="FF0000"/>
                </a:solidFill>
              </a:rPr>
            </a:br>
            <a:r>
              <a:rPr lang="en-US" sz="2400" dirty="0" smtClean="0">
                <a:solidFill>
                  <a:srgbClr val="FF0000"/>
                </a:solidFill>
              </a:rPr>
              <a:t>Born-Digital</a:t>
            </a:r>
            <a:br>
              <a:rPr lang="en-US" sz="2400" dirty="0" smtClean="0">
                <a:solidFill>
                  <a:srgbClr val="FF0000"/>
                </a:solidFill>
              </a:rPr>
            </a:br>
            <a:r>
              <a:rPr lang="en-US" sz="2400" dirty="0" smtClean="0">
                <a:solidFill>
                  <a:srgbClr val="FF0000"/>
                </a:solidFill>
              </a:rPr>
              <a:t>Physical Media</a:t>
            </a:r>
            <a:r>
              <a:rPr lang="en-US" sz="2600" dirty="0" smtClean="0">
                <a:solidFill>
                  <a:srgbClr val="FF0000"/>
                </a:solidFill>
              </a:rPr>
              <a:t/>
            </a:r>
            <a:br>
              <a:rPr lang="en-US" sz="2600" dirty="0" smtClean="0">
                <a:solidFill>
                  <a:srgbClr val="FF0000"/>
                </a:solidFill>
              </a:rPr>
            </a:br>
            <a:r>
              <a:rPr lang="en-US" sz="2600" dirty="0" smtClean="0">
                <a:solidFill>
                  <a:srgbClr val="FF0000"/>
                </a:solidFill>
              </a:rPr>
              <a:t/>
            </a:r>
            <a:br>
              <a:rPr lang="en-US" sz="2600" dirty="0" smtClean="0">
                <a:solidFill>
                  <a:srgbClr val="FF0000"/>
                </a:solidFill>
              </a:rPr>
            </a:br>
            <a:r>
              <a:rPr lang="en-US" sz="2600" dirty="0" smtClean="0">
                <a:solidFill>
                  <a:srgbClr val="FF0000"/>
                </a:solidFill>
              </a:rPr>
              <a:t/>
            </a:r>
            <a:br>
              <a:rPr lang="en-US" sz="2600" dirty="0" smtClean="0">
                <a:solidFill>
                  <a:srgbClr val="FF0000"/>
                </a:solidFill>
              </a:rPr>
            </a:br>
            <a:r>
              <a:rPr lang="en-US" sz="2000" b="0" dirty="0" smtClean="0">
                <a:solidFill>
                  <a:srgbClr val="FF0000"/>
                </a:solidFill>
              </a:rPr>
              <a:t>(Published August 2012)</a:t>
            </a:r>
            <a:r>
              <a:rPr lang="en-US" sz="2000" b="0" dirty="0" smtClean="0">
                <a:solidFill>
                  <a:schemeClr val="tx1"/>
                </a:solidFill>
              </a:rPr>
              <a:t/>
            </a:r>
            <a:br>
              <a:rPr lang="en-US" sz="2000" b="0" dirty="0" smtClean="0">
                <a:solidFill>
                  <a:schemeClr val="tx1"/>
                </a:solidFill>
              </a:rPr>
            </a:br>
            <a:endParaRPr lang="en-US" sz="2000" dirty="0">
              <a:solidFill>
                <a:srgbClr val="000000"/>
              </a:solidFill>
            </a:endParaRPr>
          </a:p>
        </p:txBody>
      </p:sp>
      <p:pic>
        <p:nvPicPr>
          <p:cNvPr id="6" name="Picture 5"/>
          <p:cNvPicPr>
            <a:picLocks noChangeAspect="1"/>
          </p:cNvPicPr>
          <p:nvPr/>
        </p:nvPicPr>
        <p:blipFill>
          <a:blip r:embed="rId2" cstate="print"/>
          <a:stretch>
            <a:fillRect/>
          </a:stretch>
        </p:blipFill>
        <p:spPr>
          <a:xfrm>
            <a:off x="0" y="0"/>
            <a:ext cx="4800600" cy="6324600"/>
          </a:xfrm>
          <a:prstGeom prst="rect">
            <a:avLst/>
          </a:prstGeom>
          <a:solidFill>
            <a:schemeClr val="accent5"/>
          </a:solidFill>
        </p:spPr>
      </p:pic>
      <p:sp>
        <p:nvSpPr>
          <p:cNvPr id="8" name="TextBox 7"/>
          <p:cNvSpPr txBox="1"/>
          <p:nvPr/>
        </p:nvSpPr>
        <p:spPr>
          <a:xfrm>
            <a:off x="5029200" y="5257800"/>
            <a:ext cx="184666" cy="487313"/>
          </a:xfrm>
          <a:prstGeom prst="rect">
            <a:avLst/>
          </a:prstGeom>
          <a:noFill/>
        </p:spPr>
        <p:txBody>
          <a:bodyPr wrap="none" rtlCol="0">
            <a:spAutoFit/>
          </a:bodyPr>
          <a:lstStyle/>
          <a:p>
            <a:endParaRPr lang="en-US" sz="2200" b="0" dirty="0">
              <a:solidFill>
                <a:schemeClr val="tx1"/>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CL Blue &quot;light&quot; templat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78B5"/>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D21B2CB3A491438F8C3CF70CF5C351" ma:contentTypeVersion="0" ma:contentTypeDescription="Create a new document." ma:contentTypeScope="" ma:versionID="d73062128fec434ff45cfe428458908c">
  <xsd:schema xmlns:xsd="http://www.w3.org/2001/XMLSchema" xmlns:p="http://schemas.microsoft.com/office/2006/metadata/properties" targetNamespace="http://schemas.microsoft.com/office/2006/metadata/properties" ma:root="true" ma:fieldsID="774135a8e01ad8e2a25cb24840439c9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834BD36-37CB-48C5-8C53-15E606A279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E577B243-7733-4BAE-94E0-AF1A737FC32B}">
  <ds:schemaRefs>
    <ds:schemaRef ds:uri="http://schemas.microsoft.com/sharepoint/v3/contenttype/forms"/>
  </ds:schemaRefs>
</ds:datastoreItem>
</file>

<file path=customXml/itemProps3.xml><?xml version="1.0" encoding="utf-8"?>
<ds:datastoreItem xmlns:ds="http://schemas.openxmlformats.org/officeDocument/2006/customXml" ds:itemID="{E3632341-1B23-4F20-9825-B34EBA9434AD}">
  <ds:schemaRefs>
    <ds:schemaRef ds:uri="http://schemas.microsoft.com/office/2006/metadata/properties"/>
    <ds:schemaRef ds:uri="http://purl.org/dc/terms/"/>
    <ds:schemaRef ds:uri="http://schemas.microsoft.com/office/2006/documentManagement/types"/>
    <ds:schemaRef ds:uri="http://purl.org/dc/dcmitype/"/>
    <ds:schemaRef ds:uri="http://schemas.openxmlformats.org/package/2006/metadata/core-propertie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38041</TotalTime>
  <Words>1281</Words>
  <Application>Microsoft Office PowerPoint</Application>
  <PresentationFormat>On-screen Show (4:3)</PresentationFormat>
  <Paragraphs>249</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OCCL Blue "light" template</vt:lpstr>
      <vt:lpstr>Demystifying Born Digital   “ First Steps” reports from OCLC Research</vt:lpstr>
      <vt:lpstr>Slide 2</vt:lpstr>
      <vt:lpstr>Taking Our Pulse:  The OCLC Research Survey of Special Collections and Archives</vt:lpstr>
      <vt:lpstr>Top education and training needs</vt:lpstr>
      <vt:lpstr>Born-digital materials are …</vt:lpstr>
      <vt:lpstr>Slide 6</vt:lpstr>
      <vt:lpstr>Demystifying Born Digital</vt:lpstr>
      <vt:lpstr>Suite of “reportlets”</vt:lpstr>
      <vt:lpstr> First Steps for  Managing  Born-Digital Physical Media   (Published August 2012) </vt:lpstr>
      <vt:lpstr>Intent of First Steps</vt:lpstr>
      <vt:lpstr>Part 1: Collections management first steps</vt:lpstr>
      <vt:lpstr>Part 2: Technical Steps for Readable Media </vt:lpstr>
      <vt:lpstr>Slide 13</vt:lpstr>
      <vt:lpstr>Detailed Steps (Table of contents, pt. 1)</vt:lpstr>
      <vt:lpstr>Detailed Steps (Table of contents, pt. 2)</vt:lpstr>
      <vt:lpstr>Comparison #1: A clean workstation</vt:lpstr>
      <vt:lpstr>First Steps: Clean workstation</vt:lpstr>
      <vt:lpstr>Detailed Steps: Preparing the Workstation </vt:lpstr>
      <vt:lpstr>Comparison #2: Checksums</vt:lpstr>
      <vt:lpstr>First Steps: Checksums</vt:lpstr>
      <vt:lpstr>Detailed Steps: Run Checksums or Hashes </vt:lpstr>
      <vt:lpstr>Detailed Steps: Checksums, cont. </vt:lpstr>
      <vt:lpstr>Detailed Steps: Checksums, cont.</vt:lpstr>
      <vt:lpstr>Slide 24</vt:lpstr>
      <vt:lpstr>Slide 25</vt:lpstr>
    </vt:vector>
  </TitlesOfParts>
  <Company>OCLC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Demystifying Born Digital: "First Steps" Reports from OCLC Research</dc:title>
  <dc:creator>Jackie Dooley</dc:creator>
  <cp:keywords>born digital, dooley, erway, barrera-gomez, archives, special collections, first steps, research libraries, mobilizing unique materials, electronic records</cp:keywords>
  <dc:description>Presented at SCA, 13 April 2013, Berkeley, California (USA)</dc:description>
  <cp:lastModifiedBy>mcnicolj</cp:lastModifiedBy>
  <cp:revision>1894</cp:revision>
  <cp:lastPrinted>2012-08-03T18:23:02Z</cp:lastPrinted>
  <dcterms:created xsi:type="dcterms:W3CDTF">2013-03-07T14:07:31Z</dcterms:created>
  <dcterms:modified xsi:type="dcterms:W3CDTF">2013-04-17T01:29:30Z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0x01010001D21B2CB3A491438F8C3CF70CF5C351</vt:lpwstr>
  </property>
</Properties>
</file>