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1" r:id="rId3"/>
  </p:sldMasterIdLst>
  <p:notesMasterIdLst>
    <p:notesMasterId r:id="rId74"/>
  </p:notesMasterIdLst>
  <p:sldIdLst>
    <p:sldId id="256" r:id="rId4"/>
    <p:sldId id="324" r:id="rId5"/>
    <p:sldId id="325" r:id="rId6"/>
    <p:sldId id="326" r:id="rId7"/>
    <p:sldId id="261" r:id="rId8"/>
    <p:sldId id="262" r:id="rId9"/>
    <p:sldId id="260" r:id="rId10"/>
    <p:sldId id="263" r:id="rId11"/>
    <p:sldId id="258" r:id="rId12"/>
    <p:sldId id="354" r:id="rId13"/>
    <p:sldId id="265" r:id="rId14"/>
    <p:sldId id="269" r:id="rId15"/>
    <p:sldId id="271" r:id="rId16"/>
    <p:sldId id="290" r:id="rId17"/>
    <p:sldId id="342" r:id="rId18"/>
    <p:sldId id="272" r:id="rId19"/>
    <p:sldId id="279" r:id="rId20"/>
    <p:sldId id="283" r:id="rId21"/>
    <p:sldId id="280" r:id="rId22"/>
    <p:sldId id="291" r:id="rId23"/>
    <p:sldId id="292" r:id="rId24"/>
    <p:sldId id="281" r:id="rId25"/>
    <p:sldId id="293" r:id="rId26"/>
    <p:sldId id="355" r:id="rId27"/>
    <p:sldId id="273" r:id="rId28"/>
    <p:sldId id="356" r:id="rId29"/>
    <p:sldId id="319" r:id="rId30"/>
    <p:sldId id="288" r:id="rId31"/>
    <p:sldId id="315" r:id="rId32"/>
    <p:sldId id="285" r:id="rId33"/>
    <p:sldId id="294" r:id="rId34"/>
    <p:sldId id="284" r:id="rId35"/>
    <p:sldId id="287" r:id="rId36"/>
    <p:sldId id="316" r:id="rId37"/>
    <p:sldId id="274" r:id="rId38"/>
    <p:sldId id="317" r:id="rId39"/>
    <p:sldId id="323" r:id="rId40"/>
    <p:sldId id="322" r:id="rId41"/>
    <p:sldId id="321" r:id="rId42"/>
    <p:sldId id="318" r:id="rId43"/>
    <p:sldId id="332" r:id="rId44"/>
    <p:sldId id="333" r:id="rId45"/>
    <p:sldId id="334" r:id="rId46"/>
    <p:sldId id="335" r:id="rId47"/>
    <p:sldId id="336" r:id="rId48"/>
    <p:sldId id="348" r:id="rId49"/>
    <p:sldId id="327" r:id="rId50"/>
    <p:sldId id="328" r:id="rId51"/>
    <p:sldId id="277" r:id="rId52"/>
    <p:sldId id="278" r:id="rId53"/>
    <p:sldId id="266" r:id="rId54"/>
    <p:sldId id="275" r:id="rId55"/>
    <p:sldId id="349" r:id="rId56"/>
    <p:sldId id="350" r:id="rId57"/>
    <p:sldId id="351" r:id="rId58"/>
    <p:sldId id="337" r:id="rId59"/>
    <p:sldId id="338" r:id="rId60"/>
    <p:sldId id="352" r:id="rId61"/>
    <p:sldId id="353" r:id="rId62"/>
    <p:sldId id="300" r:id="rId63"/>
    <p:sldId id="303" r:id="rId64"/>
    <p:sldId id="308" r:id="rId65"/>
    <p:sldId id="339" r:id="rId66"/>
    <p:sldId id="340" r:id="rId67"/>
    <p:sldId id="341" r:id="rId68"/>
    <p:sldId id="343" r:id="rId69"/>
    <p:sldId id="344" r:id="rId70"/>
    <p:sldId id="347" r:id="rId71"/>
    <p:sldId id="358" r:id="rId72"/>
    <p:sldId id="31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2" autoAdjust="0"/>
    <p:restoredTop sz="80571" autoAdjust="0"/>
  </p:normalViewPr>
  <p:slideViewPr>
    <p:cSldViewPr>
      <p:cViewPr varScale="1">
        <p:scale>
          <a:sx n="99" d="100"/>
          <a:sy n="99" d="100"/>
        </p:scale>
        <p:origin x="-22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5C49E-C772-4F36-8975-B94479658233}" type="datetimeFigureOut">
              <a:rPr lang="en-US" smtClean="0"/>
              <a:pPr/>
              <a:t>11/25/2013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BA19F-A70E-4F2E-B765-6E65DA64C0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ickr.com/photos/dubpics/868596353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22326055@N06/673261687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343400" cy="3257550"/>
          </a:xfrm>
        </p:spPr>
      </p:sp>
      <p:sp>
        <p:nvSpPr>
          <p:cNvPr id="3" name="Notes Placeholder 2"/>
          <p:cNvSpPr>
            <a:spLocks noGrp="1"/>
          </p:cNvSpPr>
          <p:nvPr>
            <p:ph type="body" idx="1"/>
          </p:nvPr>
        </p:nvSpPr>
        <p:spPr>
          <a:xfrm>
            <a:off x="1" y="3657600"/>
            <a:ext cx="6856412" cy="5334000"/>
          </a:xfrm>
        </p:spPr>
        <p:txBody>
          <a:bodyPr>
            <a:noAutofit/>
          </a:bodyPr>
          <a:lstStyle/>
          <a:p>
            <a:r>
              <a:rPr lang="en-US" sz="1100" dirty="0" smtClean="0">
                <a:latin typeface="Arial" pitchFamily="34" charset="0"/>
                <a:cs typeface="Arial" pitchFamily="34" charset="0"/>
              </a:rPr>
              <a:t>Image: </a:t>
            </a:r>
            <a:r>
              <a:rPr lang="en-US" sz="1100" dirty="0" smtClean="0">
                <a:latin typeface="Arial" pitchFamily="34" charset="0"/>
                <a:cs typeface="Arial" pitchFamily="34" charset="0"/>
                <a:hlinkClick r:id="rId3"/>
              </a:rPr>
              <a:t>http://www.flickr.com/photos/dubpics/8685963533/</a:t>
            </a:r>
            <a:endParaRPr lang="en-US" sz="11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latin typeface="Arial" pitchFamily="34" charset="0"/>
                <a:cs typeface="Arial" pitchFamily="34" charset="0"/>
              </a:rPr>
              <a:t>Lynn</a:t>
            </a:r>
          </a:p>
          <a:p>
            <a:r>
              <a:rPr lang="en-GB" sz="1100" kern="1200" dirty="0" smtClean="0">
                <a:solidFill>
                  <a:schemeClr val="tx1"/>
                </a:solidFill>
                <a:latin typeface="Arial" pitchFamily="34" charset="0"/>
                <a:cs typeface="Arial" pitchFamily="34" charset="0"/>
              </a:rPr>
              <a:t>Visitors and Residents (V&amp;R) data agree with other research projects that indicate that some individuals are frustrated with libraries and do not physically visit them because of limited hours, long travel distances, and the time needed to do their research in the library (Connaway 2013; Connaway, Lanclos, and Hood 2013a; Connaway, Lanclos, White, Le Cornu, and Hood 2013; </a:t>
            </a:r>
            <a:r>
              <a:rPr lang="en-GB" sz="1100" kern="1200" dirty="0" err="1" smtClean="0">
                <a:solidFill>
                  <a:schemeClr val="tx1"/>
                </a:solidFill>
                <a:latin typeface="Arial" pitchFamily="34" charset="0"/>
                <a:cs typeface="Arial" pitchFamily="34" charset="0"/>
              </a:rPr>
              <a:t>Pullinger</a:t>
            </a:r>
            <a:r>
              <a:rPr lang="en-GB" sz="1100" kern="1200" dirty="0" smtClean="0">
                <a:solidFill>
                  <a:schemeClr val="tx1"/>
                </a:solidFill>
                <a:latin typeface="Arial" pitchFamily="34" charset="0"/>
                <a:cs typeface="Arial" pitchFamily="34" charset="0"/>
              </a:rPr>
              <a:t> 1999; </a:t>
            </a:r>
            <a:r>
              <a:rPr lang="en-GB" sz="1100" u="sng" kern="1200" dirty="0" smtClean="0">
                <a:solidFill>
                  <a:schemeClr val="tx1"/>
                </a:solidFill>
                <a:latin typeface="Arial" pitchFamily="34" charset="0"/>
                <a:cs typeface="Arial" pitchFamily="34" charset="0"/>
              </a:rPr>
              <a:t>White and Connaway 2011-2012</a:t>
            </a:r>
            <a:r>
              <a:rPr lang="en-GB" sz="1100" kern="1200" dirty="0" smtClean="0">
                <a:solidFill>
                  <a:schemeClr val="tx1"/>
                </a:solidFill>
                <a:latin typeface="Arial" pitchFamily="34" charset="0"/>
                <a:cs typeface="Arial" pitchFamily="34" charset="0"/>
              </a:rPr>
              <a:t> ). Search engines (in particular, Google) are preferred because they are more convenient and faster—they are always available (</a:t>
            </a:r>
            <a:r>
              <a:rPr lang="en-GB" sz="1100" u="sng" kern="1200" dirty="0" smtClean="0">
                <a:solidFill>
                  <a:schemeClr val="tx1"/>
                </a:solidFill>
                <a:latin typeface="Arial" pitchFamily="34" charset="0"/>
                <a:cs typeface="Arial" pitchFamily="34" charset="0"/>
              </a:rPr>
              <a:t>De Rosa et al. 2005</a:t>
            </a:r>
            <a:r>
              <a:rPr lang="en-GB" sz="1100" kern="1200" dirty="0" smtClean="0">
                <a:solidFill>
                  <a:schemeClr val="tx1"/>
                </a:solidFill>
                <a:latin typeface="Arial" pitchFamily="34" charset="0"/>
                <a:cs typeface="Arial" pitchFamily="34" charset="0"/>
              </a:rPr>
              <a:t> ), and also because they are perceived to be reliable, as well as fast.</a:t>
            </a:r>
            <a:r>
              <a:rPr lang="en-US" sz="1100" dirty="0" smtClean="0">
                <a:latin typeface="Arial" pitchFamily="34" charset="0"/>
                <a:cs typeface="Arial" pitchFamily="34" charset="0"/>
              </a:rPr>
              <a:t> </a:t>
            </a:r>
            <a:r>
              <a:rPr lang="en-GB" sz="1100" kern="1200" dirty="0" smtClean="0">
                <a:solidFill>
                  <a:schemeClr val="tx1"/>
                </a:solidFill>
                <a:latin typeface="Arial" pitchFamily="34" charset="0"/>
                <a:cs typeface="Arial" pitchFamily="34" charset="0"/>
              </a:rPr>
              <a:t> (</a:t>
            </a:r>
            <a:r>
              <a:rPr lang="en-GB" sz="1100" kern="1200" dirty="0" err="1" smtClean="0">
                <a:solidFill>
                  <a:schemeClr val="tx1"/>
                </a:solidFill>
                <a:latin typeface="Arial" pitchFamily="34" charset="0"/>
                <a:cs typeface="Arial" pitchFamily="34" charset="0"/>
              </a:rPr>
              <a:t>InfoKit</a:t>
            </a:r>
            <a:r>
              <a:rPr lang="en-GB" sz="1100" kern="1200" dirty="0" smtClean="0">
                <a:solidFill>
                  <a:schemeClr val="tx1"/>
                </a:solidFill>
                <a:latin typeface="Arial" pitchFamily="34" charset="0"/>
                <a:cs typeface="Arial" pitchFamily="34" charset="0"/>
              </a:rPr>
              <a:t>, Convenient Doesn’t Always Mean Simple)</a:t>
            </a:r>
          </a:p>
          <a:p>
            <a:endParaRPr lang="en-GB" sz="1100" kern="1200" dirty="0" smtClean="0">
              <a:solidFill>
                <a:schemeClr val="tx1"/>
              </a:solidFill>
              <a:latin typeface="Arial" pitchFamily="34" charset="0"/>
              <a:cs typeface="Arial" pitchFamily="34" charset="0"/>
            </a:endParaRPr>
          </a:p>
          <a:p>
            <a:r>
              <a:rPr lang="en-GB" sz="1100" kern="1200" dirty="0" smtClean="0">
                <a:solidFill>
                  <a:schemeClr val="tx1"/>
                </a:solidFill>
                <a:latin typeface="Arial" pitchFamily="34" charset="0"/>
                <a:cs typeface="Arial" pitchFamily="34" charset="0"/>
              </a:rPr>
              <a:t>Speed and efficiency are relatively conventional ways of defining “convenience,” and they are certainly factors in the decisions people make about where to go and what to use, when seeking information. (</a:t>
            </a:r>
            <a:r>
              <a:rPr lang="en-GB" sz="1100" kern="1200" dirty="0" err="1" smtClean="0">
                <a:solidFill>
                  <a:schemeClr val="tx1"/>
                </a:solidFill>
                <a:latin typeface="Arial" pitchFamily="34" charset="0"/>
                <a:cs typeface="Arial" pitchFamily="34" charset="0"/>
              </a:rPr>
              <a:t>InfoKit</a:t>
            </a:r>
            <a:r>
              <a:rPr lang="en-GB" sz="1100" kern="1200" dirty="0" smtClean="0">
                <a:solidFill>
                  <a:schemeClr val="tx1"/>
                </a:solidFill>
                <a:latin typeface="Arial" pitchFamily="34" charset="0"/>
                <a:cs typeface="Arial" pitchFamily="34" charset="0"/>
              </a:rPr>
              <a:t>, Convenient Doesn’t Always Mean Simple)</a:t>
            </a:r>
            <a:endParaRPr lang="en-US" sz="1100" kern="1200" dirty="0" smtClean="0">
              <a:solidFill>
                <a:schemeClr val="tx1"/>
              </a:solidFill>
              <a:latin typeface="Arial" pitchFamily="34" charset="0"/>
              <a:cs typeface="Arial" pitchFamily="34" charset="0"/>
            </a:endParaRPr>
          </a:p>
          <a:p>
            <a:r>
              <a:rPr lang="en-GB" sz="1100" kern="1200" dirty="0" smtClean="0">
                <a:solidFill>
                  <a:schemeClr val="tx1"/>
                </a:solidFill>
                <a:latin typeface="Arial" pitchFamily="34" charset="0"/>
                <a:cs typeface="Arial" pitchFamily="34" charset="0"/>
              </a:rPr>
              <a:t> </a:t>
            </a:r>
            <a:endParaRPr lang="en-US" sz="1100" kern="1200" dirty="0" smtClean="0">
              <a:solidFill>
                <a:schemeClr val="tx1"/>
              </a:solidFill>
              <a:latin typeface="Arial" pitchFamily="34" charset="0"/>
              <a:cs typeface="Arial" pitchFamily="34" charset="0"/>
            </a:endParaRPr>
          </a:p>
          <a:p>
            <a:r>
              <a:rPr lang="en-GB" sz="1100" kern="1200" dirty="0" smtClean="0">
                <a:solidFill>
                  <a:schemeClr val="tx1"/>
                </a:solidFill>
                <a:latin typeface="Arial" pitchFamily="34" charset="0"/>
                <a:cs typeface="Arial" pitchFamily="34" charset="0"/>
              </a:rPr>
              <a:t>Data from the V&amp;R project reveal that individuals in all educational stages cite the relevance of convenience/ease of use to their decision-making, trumping all other reasons for selecting and using a source (</a:t>
            </a:r>
            <a:r>
              <a:rPr lang="en-GB" sz="1100" u="sng" kern="1200" dirty="0" smtClean="0">
                <a:solidFill>
                  <a:schemeClr val="tx1"/>
                </a:solidFill>
                <a:latin typeface="Arial" pitchFamily="34" charset="0"/>
                <a:cs typeface="Arial" pitchFamily="34" charset="0"/>
              </a:rPr>
              <a:t>White and Connaway 2011-2012</a:t>
            </a:r>
            <a:r>
              <a:rPr lang="en-GB" sz="1100" kern="1200" dirty="0" smtClean="0">
                <a:solidFill>
                  <a:schemeClr val="tx1"/>
                </a:solidFill>
                <a:latin typeface="Arial" pitchFamily="34" charset="0"/>
                <a:cs typeface="Arial" pitchFamily="34" charset="0"/>
              </a:rPr>
              <a:t> ; Connaway, White, and Lanclos 2011). (</a:t>
            </a:r>
            <a:r>
              <a:rPr lang="en-GB" sz="1100" kern="1200" dirty="0" err="1" smtClean="0">
                <a:solidFill>
                  <a:schemeClr val="tx1"/>
                </a:solidFill>
                <a:latin typeface="Arial" pitchFamily="34" charset="0"/>
                <a:cs typeface="Arial" pitchFamily="34" charset="0"/>
              </a:rPr>
              <a:t>InfoKit</a:t>
            </a:r>
            <a:r>
              <a:rPr lang="en-GB" sz="1100" kern="1200" dirty="0" smtClean="0">
                <a:solidFill>
                  <a:schemeClr val="tx1"/>
                </a:solidFill>
                <a:latin typeface="Arial" pitchFamily="34" charset="0"/>
                <a:cs typeface="Arial" pitchFamily="34" charset="0"/>
              </a:rPr>
              <a:t>, Convenient Doesn’t Always Mean Simple)</a:t>
            </a:r>
            <a:endParaRPr lang="en-US" sz="1100" kern="1200" dirty="0" smtClean="0">
              <a:solidFill>
                <a:schemeClr val="tx1"/>
              </a:solidFill>
              <a:latin typeface="Arial" pitchFamily="34" charset="0"/>
              <a:cs typeface="Arial" pitchFamily="34" charset="0"/>
            </a:endParaRPr>
          </a:p>
          <a:p>
            <a:endParaRPr lang="en-US" sz="1100" dirty="0" smtClean="0">
              <a:latin typeface="Arial" pitchFamily="34" charset="0"/>
              <a:cs typeface="Arial" pitchFamily="34" charset="0"/>
            </a:endParaRPr>
          </a:p>
          <a:p>
            <a:r>
              <a:rPr lang="en-GB" sz="1100" kern="1200" dirty="0" smtClean="0">
                <a:solidFill>
                  <a:schemeClr val="tx1"/>
                </a:solidFill>
                <a:latin typeface="Arial" pitchFamily="34" charset="0"/>
                <a:cs typeface="Arial" pitchFamily="34" charset="0"/>
              </a:rPr>
              <a:t>Familiarity appeared to also be a major component of individuals’ perceptions both of authority and convenience.  If an individual had done something/used something before, they were more likely to perceive that thing as being “convenient,” even if it objectively took more steps and/or time than other solutions. While the methods some individuals used to seek and assess information were inelegant, they had been developed at an early age, and had become well worn and comfortable, if not terribly efficient or sophisticated.  They continued using these methods in part because they tended to yield effective results. (</a:t>
            </a:r>
            <a:r>
              <a:rPr lang="en-GB" sz="1100" kern="1200" dirty="0" err="1" smtClean="0">
                <a:solidFill>
                  <a:schemeClr val="tx1"/>
                </a:solidFill>
                <a:latin typeface="Arial" pitchFamily="34" charset="0"/>
                <a:cs typeface="Arial" pitchFamily="34" charset="0"/>
              </a:rPr>
              <a:t>InfoKit</a:t>
            </a:r>
            <a:r>
              <a:rPr lang="en-GB" sz="1100" kern="1200" dirty="0" smtClean="0">
                <a:solidFill>
                  <a:schemeClr val="tx1"/>
                </a:solidFill>
                <a:latin typeface="Arial" pitchFamily="34" charset="0"/>
                <a:cs typeface="Arial" pitchFamily="34" charset="0"/>
              </a:rPr>
              <a:t>, Convenient Doesn’t Always Mean Simple)</a:t>
            </a:r>
            <a:endParaRPr lang="en-US" sz="1100" kern="1200" dirty="0" smtClean="0">
              <a:solidFill>
                <a:schemeClr val="tx1"/>
              </a:solidFill>
              <a:latin typeface="Arial" pitchFamily="34" charset="0"/>
              <a:cs typeface="Arial" pitchFamily="34" charset="0"/>
            </a:endParaRPr>
          </a:p>
          <a:p>
            <a:endParaRPr lang="en-US" sz="1100" dirty="0" smtClean="0">
              <a:latin typeface="Arial" pitchFamily="34" charset="0"/>
              <a:cs typeface="Arial" pitchFamily="34" charset="0"/>
            </a:endParaRPr>
          </a:p>
          <a:p>
            <a:pPr>
              <a:defRPr/>
            </a:pPr>
            <a:r>
              <a:rPr lang="en-GB" sz="1100" dirty="0" smtClean="0">
                <a:latin typeface="Arial" pitchFamily="34" charset="0"/>
                <a:cs typeface="Arial" pitchFamily="34" charset="0"/>
              </a:rPr>
              <a:t>Connaway, Lynn Silipigni. 2013. Why the internet is more attractive than the library. </a:t>
            </a:r>
            <a:r>
              <a:rPr lang="en-GB" sz="1100" i="1" dirty="0" smtClean="0">
                <a:latin typeface="Arial" pitchFamily="34" charset="0"/>
                <a:cs typeface="Arial" pitchFamily="34" charset="0"/>
              </a:rPr>
              <a:t>The Serials Librarian</a:t>
            </a:r>
            <a:r>
              <a:rPr lang="en-GB" sz="1100" dirty="0" smtClean="0">
                <a:latin typeface="Arial" pitchFamily="34" charset="0"/>
                <a:cs typeface="Arial" pitchFamily="34" charset="0"/>
              </a:rPr>
              <a:t> 64, no. 1-4: 41-56.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cs typeface="Arial" pitchFamily="34" charset="0"/>
            </a:endParaRPr>
          </a:p>
          <a:p>
            <a:endParaRPr lang="en-US" sz="10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cs typeface="Arial" pitchFamily="34" charset="0"/>
              </a:rPr>
              <a:t>“And also the fact that Google doesn’t judge you.” </a:t>
            </a:r>
            <a:r>
              <a:rPr lang="en-US" sz="1200" i="1" kern="1200" dirty="0" smtClean="0">
                <a:solidFill>
                  <a:schemeClr val="tx1"/>
                </a:solidFill>
                <a:latin typeface="Arial" pitchFamily="34" charset="0"/>
                <a:cs typeface="Arial" pitchFamily="34" charset="0"/>
              </a:rPr>
              <a:t>Digital Visitors and Residents </a:t>
            </a:r>
            <a:r>
              <a:rPr lang="en-US" sz="1200" kern="1200" dirty="0" smtClean="0">
                <a:solidFill>
                  <a:schemeClr val="tx1"/>
                </a:solidFill>
                <a:latin typeface="Arial" pitchFamily="34" charset="0"/>
                <a:cs typeface="Arial" pitchFamily="34" charset="0"/>
              </a:rPr>
              <a:t>(UKF3 0:16:35 Male Age 52)</a:t>
            </a:r>
          </a:p>
          <a:p>
            <a:endParaRPr lang="en-US" sz="1200" kern="1200" dirty="0" smtClean="0">
              <a:solidFill>
                <a:schemeClr val="tx1"/>
              </a:solidFill>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“I don’t know, it’s habit. I know what it looks like and how to use it.” </a:t>
            </a:r>
            <a:r>
              <a:rPr lang="en-US" sz="1200" i="1" kern="1200" dirty="0" smtClean="0">
                <a:solidFill>
                  <a:schemeClr val="tx1"/>
                </a:solidFill>
                <a:latin typeface="Arial" pitchFamily="34" charset="0"/>
                <a:cs typeface="Arial" pitchFamily="34" charset="0"/>
              </a:rPr>
              <a:t>Digital Visitors and Residents</a:t>
            </a:r>
            <a:r>
              <a:rPr lang="en-US" sz="1200" kern="1200" dirty="0" smtClean="0">
                <a:solidFill>
                  <a:schemeClr val="tx1"/>
                </a:solidFill>
                <a:latin typeface="Arial" pitchFamily="34" charset="0"/>
                <a:cs typeface="Arial" pitchFamily="34" charset="0"/>
              </a:rPr>
              <a:t> (UKU9 0:19:06  Male Age 27) (speaking about Google)</a:t>
            </a: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mn-lt"/>
                <a:ea typeface="+mn-ea"/>
                <a:cs typeface="+mn-cs"/>
              </a:rPr>
              <a:t>“I find Google a lot easier than going to the library website because I don’t know, it’s just like sometimes so many journals come up and when you look at the first ten and they just don’t make any sense I, kind of, give up.” </a:t>
            </a:r>
            <a:r>
              <a:rPr lang="en-US" sz="1200" i="1" kern="1200" dirty="0" smtClean="0">
                <a:solidFill>
                  <a:schemeClr val="tx1"/>
                </a:solidFill>
                <a:latin typeface="+mn-lt"/>
                <a:ea typeface="+mn-ea"/>
                <a:cs typeface="+mn-cs"/>
              </a:rPr>
              <a:t>Digital Visitors and Residents </a:t>
            </a:r>
            <a:r>
              <a:rPr lang="en-US" sz="1200" kern="1200" dirty="0" smtClean="0">
                <a:solidFill>
                  <a:schemeClr val="tx1"/>
                </a:solidFill>
                <a:latin typeface="+mn-lt"/>
                <a:ea typeface="+mn-ea"/>
                <a:cs typeface="+mn-cs"/>
              </a:rPr>
              <a:t>(USU7 0:34:11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Female Age 19)</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43400"/>
            <a:ext cx="6856412" cy="4572000"/>
          </a:xfrm>
        </p:spPr>
        <p:txBody>
          <a:bodyPr>
            <a:no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http://www.flickr.com/photos/22326055@N06/6732616879/</a:t>
            </a:r>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Donna</a:t>
            </a:r>
          </a:p>
          <a:p>
            <a:r>
              <a:rPr lang="en-GB" kern="1200" dirty="0" smtClean="0">
                <a:solidFill>
                  <a:schemeClr val="tx1"/>
                </a:solidFill>
                <a:latin typeface="Arial" pitchFamily="34" charset="0"/>
                <a:cs typeface="Arial" pitchFamily="34" charset="0"/>
              </a:rPr>
              <a:t>Those participants in the “Emerging” educational stage tended to consider physical books as the most academically credible source but often used what they considered less authoritative information from the web. This usually was because searching online was the most convenient  method of discovering what they needed and usually provided more focused “answers” than alternatives.  (</a:t>
            </a:r>
            <a:r>
              <a:rPr lang="en-GB" kern="1200" dirty="0" err="1" smtClean="0">
                <a:solidFill>
                  <a:schemeClr val="tx1"/>
                </a:solidFill>
                <a:latin typeface="Arial" pitchFamily="34" charset="0"/>
                <a:cs typeface="Arial" pitchFamily="34" charset="0"/>
              </a:rPr>
              <a:t>InfoKit</a:t>
            </a:r>
            <a:r>
              <a:rPr lang="en-GB" kern="1200" dirty="0" smtClean="0">
                <a:solidFill>
                  <a:schemeClr val="tx1"/>
                </a:solidFill>
                <a:latin typeface="Arial" pitchFamily="34" charset="0"/>
                <a:cs typeface="Arial" pitchFamily="34" charset="0"/>
              </a:rPr>
              <a:t>, Academia Isn’t (Always) Learning)</a:t>
            </a:r>
            <a:endParaRPr lang="en-US" kern="1200" dirty="0" smtClean="0">
              <a:solidFill>
                <a:schemeClr val="tx1"/>
              </a:solidFill>
              <a:latin typeface="Arial" pitchFamily="34" charset="0"/>
              <a:cs typeface="Arial" pitchFamily="34" charset="0"/>
            </a:endParaRPr>
          </a:p>
          <a:p>
            <a:r>
              <a:rPr lang="en-GB" kern="1200" dirty="0" smtClean="0">
                <a:solidFill>
                  <a:schemeClr val="tx1"/>
                </a:solidFill>
                <a:latin typeface="Arial" pitchFamily="34" charset="0"/>
                <a:cs typeface="Arial" pitchFamily="34" charset="0"/>
              </a:rPr>
              <a:t> </a:t>
            </a:r>
          </a:p>
          <a:p>
            <a:r>
              <a:rPr lang="en-GB" kern="1200" dirty="0" smtClean="0">
                <a:solidFill>
                  <a:schemeClr val="tx1"/>
                </a:solidFill>
                <a:latin typeface="Arial" pitchFamily="34" charset="0"/>
                <a:cs typeface="Arial" pitchFamily="34" charset="0"/>
              </a:rPr>
              <a:t>Participants in the later educational stages (Embedding and Experienced) had more sophisticated critical evaluation techniques and a deeper understanding of their chosen subject so were prepared to vouch for less traditional sources. However, they still were tentative about citing non-traditional resources in formal work even when they knew the information to be high quality. (</a:t>
            </a:r>
            <a:r>
              <a:rPr lang="en-GB" kern="1200" dirty="0" err="1" smtClean="0">
                <a:solidFill>
                  <a:schemeClr val="tx1"/>
                </a:solidFill>
                <a:latin typeface="Arial" pitchFamily="34" charset="0"/>
                <a:cs typeface="Arial" pitchFamily="34" charset="0"/>
              </a:rPr>
              <a:t>InfoKit</a:t>
            </a:r>
            <a:r>
              <a:rPr lang="en-GB" kern="1200" dirty="0" smtClean="0">
                <a:solidFill>
                  <a:schemeClr val="tx1"/>
                </a:solidFill>
                <a:latin typeface="Arial" pitchFamily="34" charset="0"/>
                <a:cs typeface="Arial" pitchFamily="34" charset="0"/>
              </a:rPr>
              <a:t>, Academia Isn’t (Always) Learning)</a:t>
            </a:r>
            <a:endParaRPr lang="en-US" kern="1200" dirty="0" smtClean="0">
              <a:solidFill>
                <a:schemeClr val="tx1"/>
              </a:solidFill>
              <a:latin typeface="Arial" pitchFamily="34" charset="0"/>
              <a:cs typeface="Arial" pitchFamily="34" charset="0"/>
            </a:endParaRPr>
          </a:p>
          <a:p>
            <a:r>
              <a:rPr lang="en-GB" kern="1200" dirty="0" smtClean="0">
                <a:solidFill>
                  <a:schemeClr val="tx1"/>
                </a:solidFill>
                <a:latin typeface="Arial" pitchFamily="34" charset="0"/>
                <a:cs typeface="Arial" pitchFamily="34" charset="0"/>
              </a:rPr>
              <a:t> </a:t>
            </a:r>
            <a:endParaRPr lang="en-US" kern="1200" dirty="0" smtClean="0">
              <a:solidFill>
                <a:schemeClr val="tx1"/>
              </a:solidFill>
              <a:latin typeface="Arial" pitchFamily="34" charset="0"/>
              <a:cs typeface="Arial" pitchFamily="34" charset="0"/>
            </a:endParaRPr>
          </a:p>
          <a:p>
            <a:r>
              <a:rPr lang="en-GB" kern="1200" dirty="0" smtClean="0">
                <a:solidFill>
                  <a:schemeClr val="tx1"/>
                </a:solidFill>
                <a:latin typeface="Arial" pitchFamily="34" charset="0"/>
                <a:cs typeface="Arial" pitchFamily="34" charset="0"/>
              </a:rPr>
              <a:t>All of the students we interviewed had constructed a precise, if conservative, model of what they thought their institution would accept as legitimate practices in their academic work and were adept at only presenting these during class time and in formal assessments. For tutors, faculty, and other academic staff, the notion of what constitutes legitimate practice was far less clear and appeared to be negotiated on an individual basis. (</a:t>
            </a:r>
            <a:r>
              <a:rPr lang="en-GB" kern="1200" dirty="0" err="1" smtClean="0">
                <a:solidFill>
                  <a:schemeClr val="tx1"/>
                </a:solidFill>
                <a:latin typeface="Arial" pitchFamily="34" charset="0"/>
                <a:cs typeface="Arial" pitchFamily="34" charset="0"/>
              </a:rPr>
              <a:t>InfoKit</a:t>
            </a:r>
            <a:r>
              <a:rPr lang="en-GB" kern="1200" dirty="0" smtClean="0">
                <a:solidFill>
                  <a:schemeClr val="tx1"/>
                </a:solidFill>
                <a:latin typeface="Arial" pitchFamily="34" charset="0"/>
                <a:cs typeface="Arial" pitchFamily="34" charset="0"/>
              </a:rPr>
              <a:t>, Academia Isn’t (Always) Learning)</a:t>
            </a:r>
          </a:p>
          <a:p>
            <a:endParaRPr lang="en-GB" kern="1200" dirty="0" smtClean="0">
              <a:solidFill>
                <a:schemeClr val="tx1"/>
              </a:solidFill>
              <a:latin typeface="Arial" pitchFamily="34" charset="0"/>
              <a:cs typeface="Arial" pitchFamily="34" charset="0"/>
            </a:endParaRPr>
          </a:p>
          <a:p>
            <a:endParaRPr lang="en-US" kern="1200" dirty="0" smtClean="0">
              <a:solidFill>
                <a:schemeClr val="tx1"/>
              </a:solidFill>
              <a:latin typeface="Arial" pitchFamily="34" charset="0"/>
              <a:cs typeface="Arial" pitchFamily="34" charset="0"/>
            </a:endParaRPr>
          </a:p>
          <a:p>
            <a:r>
              <a:rPr lang="en-GB" kern="1200" dirty="0" smtClean="0">
                <a:solidFill>
                  <a:schemeClr val="tx1"/>
                </a:solidFill>
                <a:latin typeface="Arial" pitchFamily="34" charset="0"/>
                <a:cs typeface="Arial" pitchFamily="34" charset="0"/>
              </a:rPr>
              <a:t> </a:t>
            </a:r>
            <a:endParaRPr lang="en-US" kern="1200" dirty="0" smtClean="0">
              <a:solidFill>
                <a:schemeClr val="tx1"/>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8" y="3428999"/>
            <a:ext cx="6856412" cy="5713413"/>
          </a:xfrm>
        </p:spPr>
        <p:txBody>
          <a:bodyPr>
            <a:noAutofit/>
          </a:bodyPr>
          <a:lstStyle/>
          <a:p>
            <a:pPr marL="0" marR="0" indent="-233363" algn="l" defTabSz="457200" rtl="0" eaLnBrk="1" fontAlgn="auto" latinLnBrk="0" hangingPunct="1">
              <a:spcBef>
                <a:spcPts val="900"/>
              </a:spcBef>
              <a:spcAft>
                <a:spcPts val="0"/>
              </a:spcAft>
              <a:buClrTx/>
              <a:buSzTx/>
              <a:buFont typeface="Arial" pitchFamily="34" charset="0"/>
              <a:buNone/>
              <a:tabLst/>
              <a:defRPr/>
            </a:pPr>
            <a:r>
              <a:rPr lang="en-US" sz="1000" i="1" dirty="0" smtClean="0">
                <a:latin typeface="Arial" pitchFamily="34" charset="0"/>
                <a:cs typeface="Arial" pitchFamily="34" charset="0"/>
              </a:rPr>
              <a:t>Image: </a:t>
            </a:r>
            <a:r>
              <a:rPr lang="en-GB" sz="1000" kern="1200" dirty="0" smtClean="0">
                <a:solidFill>
                  <a:schemeClr val="tx1"/>
                </a:solidFill>
                <a:latin typeface="Arial" pitchFamily="34" charset="0"/>
                <a:cs typeface="Arial" pitchFamily="34" charset="0"/>
              </a:rPr>
              <a:t>http://wp.me/pLtlj-fH</a:t>
            </a:r>
            <a:endParaRPr lang="en-US" sz="1000" i="1" dirty="0" smtClean="0">
              <a:latin typeface="Arial" pitchFamily="34" charset="0"/>
              <a:cs typeface="Arial" pitchFamily="34" charset="0"/>
            </a:endParaRPr>
          </a:p>
          <a:p>
            <a:pPr indent="-233363">
              <a:buFont typeface="Arial" pitchFamily="34" charset="0"/>
              <a:buChar char="•"/>
              <a:defRPr/>
            </a:pPr>
            <a:r>
              <a:rPr lang="en-US" sz="1000" dirty="0" smtClean="0">
                <a:latin typeface="Arial" pitchFamily="34" charset="0"/>
                <a:cs typeface="Arial" pitchFamily="34" charset="0"/>
              </a:rPr>
              <a:t>Covert online study habits</a:t>
            </a:r>
          </a:p>
          <a:p>
            <a:pPr lvl="1" indent="-233363">
              <a:buFont typeface="Arial" pitchFamily="34" charset="0"/>
              <a:buChar char="•"/>
              <a:defRPr/>
            </a:pPr>
            <a:r>
              <a:rPr lang="en-US" sz="1000" dirty="0" smtClean="0">
                <a:latin typeface="Arial" pitchFamily="34" charset="0"/>
                <a:cs typeface="Arial" pitchFamily="34" charset="0"/>
              </a:rPr>
              <a:t>Wikipedia</a:t>
            </a:r>
          </a:p>
          <a:p>
            <a:pPr lvl="1" indent="-233363">
              <a:buFont typeface="Arial" pitchFamily="34" charset="0"/>
              <a:buChar char="•"/>
              <a:defRPr/>
            </a:pPr>
            <a:r>
              <a:rPr lang="en-US" sz="1000" dirty="0" smtClean="0">
                <a:latin typeface="Arial" pitchFamily="34" charset="0"/>
                <a:cs typeface="Arial" pitchFamily="34" charset="0"/>
              </a:rPr>
              <a:t>Don’t cite</a:t>
            </a:r>
          </a:p>
          <a:p>
            <a:pPr lvl="1" indent="-233363">
              <a:buFont typeface="Arial" pitchFamily="34" charset="0"/>
              <a:buChar char="•"/>
              <a:defRPr/>
            </a:pPr>
            <a:r>
              <a:rPr lang="en-US" sz="1000" dirty="0" smtClean="0">
                <a:latin typeface="Arial" pitchFamily="34" charset="0"/>
                <a:cs typeface="Arial" pitchFamily="34" charset="0"/>
              </a:rPr>
              <a:t>Widely used</a:t>
            </a:r>
          </a:p>
          <a:p>
            <a:pPr lvl="1" indent="-233363">
              <a:buFont typeface="Arial" pitchFamily="34" charset="0"/>
              <a:buChar char="•"/>
              <a:defRPr/>
            </a:pPr>
            <a:r>
              <a:rPr lang="en-US" sz="1000" dirty="0" smtClean="0">
                <a:latin typeface="Arial" pitchFamily="34" charset="0"/>
                <a:cs typeface="Arial" pitchFamily="34" charset="0"/>
              </a:rPr>
              <a:t>Guilt</a:t>
            </a:r>
          </a:p>
          <a:p>
            <a:pPr indent="-233363">
              <a:buFont typeface="Arial" pitchFamily="34" charset="0"/>
              <a:buChar char="•"/>
              <a:defRPr/>
            </a:pPr>
            <a:r>
              <a:rPr lang="en-US" sz="1000" dirty="0" smtClean="0">
                <a:latin typeface="Arial" pitchFamily="34" charset="0"/>
                <a:cs typeface="Arial" pitchFamily="34" charset="0"/>
              </a:rPr>
              <a:t>Students &amp; teachers disagree</a:t>
            </a:r>
          </a:p>
          <a:p>
            <a:pPr lvl="1" indent="-233363">
              <a:buFont typeface="Arial" pitchFamily="34" charset="0"/>
              <a:buChar char="•"/>
              <a:defRPr/>
            </a:pPr>
            <a:r>
              <a:rPr lang="en-US" sz="1000" dirty="0" smtClean="0">
                <a:latin typeface="Arial" pitchFamily="34" charset="0"/>
                <a:cs typeface="Arial" pitchFamily="34" charset="0"/>
              </a:rPr>
              <a:t>Quality sources</a:t>
            </a:r>
          </a:p>
          <a:p>
            <a:endParaRPr lang="en-US" sz="1000" i="1" dirty="0" smtClean="0">
              <a:latin typeface="Arial" pitchFamily="34" charset="0"/>
              <a:cs typeface="Arial" pitchFamily="34" charset="0"/>
            </a:endParaRPr>
          </a:p>
          <a:p>
            <a:r>
              <a:rPr lang="en-US" sz="10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2011)</a:t>
            </a:r>
          </a:p>
          <a:p>
            <a:endParaRPr lang="en-US" sz="1000"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sz="1000" dirty="0" smtClean="0">
                <a:latin typeface="Arial" pitchFamily="34" charset="0"/>
                <a:cs typeface="Arial" pitchFamily="34" charset="0"/>
              </a:rPr>
              <a:t>White, D. S., &amp; Le Cornu, A. (2011). Visitors and Residents: A new typology for online engagement. </a:t>
            </a:r>
            <a:r>
              <a:rPr lang="en-US" sz="1000" i="1" dirty="0" smtClean="0">
                <a:latin typeface="Arial" pitchFamily="34" charset="0"/>
                <a:cs typeface="Arial" pitchFamily="34" charset="0"/>
              </a:rPr>
              <a:t>First Monday,</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16</a:t>
            </a:r>
            <a:r>
              <a:rPr lang="en-US" sz="1000" dirty="0" smtClean="0">
                <a:latin typeface="Arial" pitchFamily="34" charset="0"/>
                <a:cs typeface="Arial" pitchFamily="34" charset="0"/>
              </a:rPr>
              <a:t>(9).  Retrieved from </a:t>
            </a:r>
            <a:r>
              <a:rPr lang="en-US" sz="1000" u="sng" dirty="0" smtClean="0">
                <a:latin typeface="Arial" pitchFamily="34" charset="0"/>
                <a:cs typeface="Arial" pitchFamily="34" charset="0"/>
                <a:hlinkClick r:id="rId3"/>
              </a:rPr>
              <a:t>http://firstmonday.org/htbin/cgiwrap/bin/ojs/index.php/fm/article/viewArticle/3171/3049</a:t>
            </a:r>
            <a:endParaRPr lang="en-US" sz="1000" dirty="0" smtClean="0">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 </a:t>
            </a:r>
          </a:p>
          <a:p>
            <a:r>
              <a:rPr lang="en-US" sz="1000" kern="1200" dirty="0" smtClean="0">
                <a:solidFill>
                  <a:schemeClr val="tx1"/>
                </a:solidFill>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(USU3 0:30:59, Male Age 19)</a:t>
            </a:r>
          </a:p>
          <a:p>
            <a:r>
              <a:rPr lang="en-US" sz="1000" kern="1200" dirty="0" smtClean="0">
                <a:solidFill>
                  <a:schemeClr val="tx1"/>
                </a:solidFill>
                <a:latin typeface="Arial" pitchFamily="34" charset="0"/>
                <a:cs typeface="Arial" pitchFamily="34" charset="0"/>
              </a:rPr>
              <a:t>  </a:t>
            </a:r>
            <a:endParaRPr lang="en-US" sz="1000" b="1" dirty="0" smtClean="0">
              <a:latin typeface="Arial" pitchFamily="34" charset="0"/>
              <a:cs typeface="Arial" pitchFamily="34" charset="0"/>
            </a:endParaRPr>
          </a:p>
          <a:p>
            <a:pPr>
              <a:defRPr/>
            </a:pPr>
            <a:r>
              <a:rPr lang="en-US" sz="1000" b="1" dirty="0" smtClean="0">
                <a:latin typeface="Arial" pitchFamily="34" charset="0"/>
                <a:cs typeface="Arial" pitchFamily="34" charset="0"/>
              </a:rPr>
              <a:t>Students’ Perceptions of Teachers’ opinions of Wikipedia:</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“Avoid it.” (UKS8 0:28:28.3, Female Age 16)</a:t>
            </a:r>
          </a:p>
          <a:p>
            <a:pPr>
              <a:defRPr/>
            </a:pPr>
            <a:r>
              <a:rPr lang="en-US" sz="1000" dirty="0" smtClean="0">
                <a:latin typeface="Arial" pitchFamily="34" charset="0"/>
                <a:cs typeface="Arial" pitchFamily="34" charset="0"/>
              </a:rPr>
              <a:t>  </a:t>
            </a:r>
          </a:p>
          <a:p>
            <a:pPr>
              <a:defRPr/>
            </a:pPr>
            <a:r>
              <a:rPr lang="en-US" sz="1000" dirty="0" smtClean="0">
                <a:latin typeface="Arial" pitchFamily="34" charset="0"/>
                <a:cs typeface="Arial" pitchFamily="34" charset="0"/>
              </a:rPr>
              <a:t>“They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(USU7 0:33:14, Female Age 19)</a:t>
            </a:r>
          </a:p>
          <a:p>
            <a:pPr>
              <a:defRPr/>
            </a:pPr>
            <a:r>
              <a:rPr lang="en-US" sz="1000" dirty="0" smtClean="0">
                <a:latin typeface="Arial" pitchFamily="34" charset="0"/>
                <a:cs typeface="Arial" pitchFamily="34" charset="0"/>
              </a:rPr>
              <a:t> </a:t>
            </a:r>
          </a:p>
          <a:p>
            <a:pPr>
              <a:defRPr/>
            </a:pPr>
            <a:r>
              <a:rPr lang="en-US" sz="1000" b="1" dirty="0" smtClean="0">
                <a:latin typeface="Arial" pitchFamily="34" charset="0"/>
                <a:cs typeface="Arial" pitchFamily="34" charset="0"/>
              </a:rPr>
              <a:t>Students’ on Wikipedia:</a:t>
            </a:r>
          </a:p>
          <a:p>
            <a:pPr>
              <a:defRPr/>
            </a:pPr>
            <a:r>
              <a:rPr lang="en-US" sz="10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a:t>
            </a:r>
          </a:p>
          <a:p>
            <a:pPr>
              <a:defRPr/>
            </a:pPr>
            <a:r>
              <a:rPr lang="en-US" sz="1000" dirty="0" smtClean="0">
                <a:latin typeface="Arial" pitchFamily="34" charset="0"/>
                <a:cs typeface="Arial" pitchFamily="34" charset="0"/>
              </a:rPr>
              <a:t> </a:t>
            </a:r>
          </a:p>
          <a:p>
            <a:pPr>
              <a:defRPr/>
            </a:pPr>
            <a:r>
              <a:rPr lang="en-US" sz="1000" dirty="0" smtClean="0">
                <a:latin typeface="Arial" pitchFamily="34" charset="0"/>
                <a:cs typeface="Arial" pitchFamily="34" charset="0"/>
              </a:rPr>
              <a:t>“Everyone knows that you try not to use Wikipedia as a source because it is a cardinal sin.”  (UKU3 0:31:03, Female Age 19)</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172200" y="8685212"/>
            <a:ext cx="685800" cy="457200"/>
          </a:xfrm>
        </p:spPr>
        <p:txBody>
          <a:bodyPr/>
          <a:lstStyle/>
          <a:p>
            <a:fld id="{32CF4C4C-19F4-4555-84AC-DDCE43DBCD2E}"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30021-1968-4B8D-9135-1A84D1132D7E}" type="slidenum">
              <a:rPr lang="en-US" smtClean="0"/>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smtClean="0"/>
              <a:t>Licensed content will dominate in years to come.  </a:t>
            </a:r>
          </a:p>
          <a:p>
            <a:pPr eaLnBrk="1" hangingPunct="1"/>
            <a:r>
              <a:rPr lang="en-US" dirty="0" smtClean="0"/>
              <a:t>Special collections will grow but only modestly (and only at some institutions); mostly growth in managing archival resources including institutional.</a:t>
            </a:r>
          </a:p>
          <a:p>
            <a:pPr eaLnBrk="1" hangingPunct="1"/>
            <a:r>
              <a:rPr lang="en-US" dirty="0" smtClean="0"/>
              <a:t>Much greater investment in managing research outputs.</a:t>
            </a:r>
          </a:p>
          <a:p>
            <a:pPr eaLnBrk="1" hangingPunct="1"/>
            <a:r>
              <a:rPr lang="en-US" dirty="0" smtClean="0"/>
              <a:t>No change in web archiving.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lor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chemeClr val="tx1">
                    <a:lumMod val="65000"/>
                    <a:lumOff val="35000"/>
                  </a:schemeClr>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629400" y="46482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1447800"/>
            <a:ext cx="7772400" cy="1143000"/>
          </a:xfrm>
        </p:spPr>
        <p:txBody>
          <a:bodyPr>
            <a:noAutofit/>
          </a:bodyPr>
          <a:lstStyle>
            <a:lvl1pPr>
              <a:defRPr sz="6000">
                <a:latin typeface="Segoe UI Semibold" pitchFamily="34" charset="0"/>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solidFill>
                <a:latin typeface="Segoe UI Light" pitchFamily="34" charset="0"/>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dirty="0">
              <a:solidFill>
                <a:srgbClr val="FFFFFF">
                  <a:lumMod val="8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solidFill>
                <a:latin typeface="Segoe UI Light" pitchFamily="34" charset="0"/>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dirty="0">
              <a:solidFill>
                <a:srgbClr val="FFFFFF">
                  <a:lumMod val="8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atin typeface="Segoe UI Light" pitchFamily="34" charset="0"/>
              </a:defRPr>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0600" y="762000"/>
            <a:ext cx="1219200" cy="133696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atin typeface="Segoe UI Light" pitchFamily="34" charset="0"/>
              </a:defRPr>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Content Box Color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chemeClr val="tx1">
                    <a:lumMod val="65000"/>
                    <a:lumOff val="35000"/>
                  </a:schemeClr>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solidFill>
                  <a:schemeClr val="tx1">
                    <a:lumMod val="65000"/>
                    <a:lumOff val="35000"/>
                  </a:schemeClr>
                </a:solidFill>
                <a:latin typeface="Segoe UI Semibold" pitchFamily="34" charset="0"/>
              </a:defRPr>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solidFill>
                  <a:schemeClr val="tx1">
                    <a:lumMod val="65000"/>
                    <a:lumOff val="35000"/>
                  </a:schemeClr>
                </a:solidFill>
                <a:latin typeface="Segoe UI Semibold" pitchFamily="34" charset="0"/>
              </a:defRPr>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1371600"/>
            <a:ext cx="7772400" cy="1143000"/>
          </a:xfrm>
        </p:spPr>
        <p:txBody>
          <a:bodyPr>
            <a:noAutofit/>
          </a:bodyPr>
          <a:lstStyle>
            <a:lvl1pPr>
              <a:defRPr sz="6000"/>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58000" y="4876800"/>
            <a:ext cx="1248228" cy="136879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391400" y="6400800"/>
            <a:ext cx="914400" cy="318977"/>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Segoe UI" pitchFamily="34" charset="0"/>
                <a:ea typeface="Segoe UI" pitchFamily="34" charset="0"/>
                <a:cs typeface="Segoe UI" pitchFamily="34" charset="0"/>
              </a:rPr>
              <a:t>©2013 OCLC. This work is licensed under a Creative Commons </a:t>
            </a:r>
            <a:r>
              <a:rPr lang="en-US" sz="800" dirty="0" smtClean="0">
                <a:solidFill>
                  <a:prstClr val="black"/>
                </a:solidFill>
                <a:latin typeface="Segoe UI" pitchFamily="34" charset="0"/>
                <a:ea typeface="Segoe UI" pitchFamily="34" charset="0"/>
                <a:cs typeface="Segoe UI" pitchFamily="34" charset="0"/>
              </a:rPr>
              <a:t>Attribution 3.0 </a:t>
            </a:r>
            <a:r>
              <a:rPr lang="en-US" sz="800" dirty="0" err="1" smtClean="0">
                <a:solidFill>
                  <a:prstClr val="black"/>
                </a:solidFill>
                <a:latin typeface="Segoe UI" pitchFamily="34" charset="0"/>
                <a:ea typeface="Segoe UI" pitchFamily="34" charset="0"/>
                <a:cs typeface="Segoe UI" pitchFamily="34" charset="0"/>
              </a:rPr>
              <a:t>Unported</a:t>
            </a:r>
            <a:r>
              <a:rPr lang="en-US" sz="800" dirty="0" smtClean="0">
                <a:solidFill>
                  <a:prstClr val="black"/>
                </a:solidFill>
                <a:latin typeface="Segoe UI" pitchFamily="34" charset="0"/>
                <a:ea typeface="Segoe UI" pitchFamily="34" charset="0"/>
                <a:cs typeface="Segoe UI" pitchFamily="34" charset="0"/>
              </a:rPr>
              <a:t> </a:t>
            </a:r>
            <a:r>
              <a:rPr lang="en-US" sz="800" dirty="0">
                <a:solidFill>
                  <a:prstClr val="black"/>
                </a:solidFill>
                <a:latin typeface="Segoe UI" pitchFamily="34" charset="0"/>
                <a:ea typeface="Segoe UI" pitchFamily="34" charset="0"/>
                <a:cs typeface="Segoe UI" pitchFamily="34" charset="0"/>
              </a:rPr>
              <a:t>License. Suggested attribution: “This work uses content from </a:t>
            </a:r>
            <a:r>
              <a:rPr lang="en-US" sz="800" dirty="0" smtClean="0">
                <a:solidFill>
                  <a:prstClr val="black"/>
                </a:solidFill>
                <a:latin typeface="Segoe UI" pitchFamily="34" charset="0"/>
                <a:ea typeface="Segoe UI" pitchFamily="34" charset="0"/>
                <a:cs typeface="Segoe UI" pitchFamily="34" charset="0"/>
              </a:rPr>
              <a:t>“</a:t>
            </a:r>
            <a:r>
              <a:rPr lang="en-US" sz="800" kern="1200" dirty="0" smtClean="0">
                <a:solidFill>
                  <a:prstClr val="black"/>
                </a:solidFill>
                <a:latin typeface="Segoe UI" pitchFamily="34" charset="0"/>
                <a:ea typeface="Segoe UI" pitchFamily="34" charset="0"/>
                <a:cs typeface="Segoe UI" pitchFamily="34" charset="0"/>
              </a:rPr>
              <a:t>Library Discovery: Past, Present and Some Futures”</a:t>
            </a:r>
            <a:r>
              <a:rPr lang="en-US" sz="800" dirty="0" smtClean="0">
                <a:solidFill>
                  <a:prstClr val="black"/>
                </a:solidFill>
                <a:latin typeface="Segoe UI" pitchFamily="34" charset="0"/>
                <a:ea typeface="Segoe UI" pitchFamily="34" charset="0"/>
                <a:cs typeface="Segoe UI" pitchFamily="34" charset="0"/>
              </a:rPr>
              <a:t> </a:t>
            </a:r>
            <a:r>
              <a:rPr lang="en-US" sz="800" dirty="0">
                <a:solidFill>
                  <a:prstClr val="black"/>
                </a:solidFill>
                <a:latin typeface="Segoe UI" pitchFamily="34" charset="0"/>
                <a:ea typeface="Segoe UI" pitchFamily="34" charset="0"/>
                <a:cs typeface="Segoe UI" pitchFamily="34" charset="0"/>
              </a:rPr>
              <a:t>© OCLC, used under a Creative Commons Attribution license:  </a:t>
            </a:r>
            <a:r>
              <a:rPr lang="en-US" sz="800" u="sng" dirty="0">
                <a:solidFill>
                  <a:prstClr val="black"/>
                </a:solidFill>
                <a:latin typeface="Segoe UI" pitchFamily="34" charset="0"/>
                <a:ea typeface="Segoe UI" pitchFamily="34" charset="0"/>
                <a:cs typeface="Segoe UI" pitchFamily="34" charset="0"/>
                <a:hlinkClick r:id="rId4"/>
              </a:rPr>
              <a:t>http</a:t>
            </a:r>
            <a:r>
              <a:rPr lang="en-US" sz="800" u="sng" dirty="0">
                <a:solidFill>
                  <a:srgbClr val="FFFFFF"/>
                </a:solidFill>
                <a:latin typeface="Segoe UI" pitchFamily="34" charset="0"/>
                <a:ea typeface="Segoe UI" pitchFamily="34" charset="0"/>
                <a:cs typeface="Segoe UI" pitchFamily="34" charset="0"/>
                <a:hlinkClick r:id="rId4"/>
              </a:rPr>
              <a:t>://</a:t>
            </a:r>
            <a:r>
              <a:rPr lang="en-US" sz="800" u="sng" dirty="0">
                <a:solidFill>
                  <a:prstClr val="black"/>
                </a:solidFill>
                <a:latin typeface="Segoe UI" pitchFamily="34" charset="0"/>
                <a:ea typeface="Segoe UI" pitchFamily="34" charset="0"/>
                <a:cs typeface="Segoe UI" pitchFamily="34" charset="0"/>
                <a:hlinkClick r:id="rId4"/>
              </a:rPr>
              <a:t>creativecommons.org/licenses/by/3.0/</a:t>
            </a:r>
            <a:r>
              <a:rPr lang="en-US" sz="800" dirty="0">
                <a:solidFill>
                  <a:prstClr val="black"/>
                </a:solidFill>
                <a:latin typeface="Segoe UI" pitchFamily="34" charset="0"/>
                <a:ea typeface="Segoe UI" pitchFamily="34" charset="0"/>
                <a:cs typeface="Segoe UI" pitchFamily="34" charset="0"/>
                <a:hlinkClick r:id="rId4"/>
              </a:rPr>
              <a:t>” </a:t>
            </a:r>
            <a:endParaRPr lang="en-US" sz="800" dirty="0">
              <a:solidFill>
                <a:prstClr val="black"/>
              </a:solidFill>
              <a:latin typeface="Segoe UI" pitchFamily="34" charset="0"/>
              <a:ea typeface="Segoe UI" pitchFamily="34" charset="0"/>
              <a:cs typeface="Segoe UI" pitchFamily="34" charset="0"/>
            </a:endParaRPr>
          </a:p>
        </p:txBody>
      </p:sp>
      <p:sp>
        <p:nvSpPr>
          <p:cNvPr id="22" name="TextBox 21"/>
          <p:cNvSpPr txBox="1"/>
          <p:nvPr userDrawn="1"/>
        </p:nvSpPr>
        <p:spPr>
          <a:xfrm>
            <a:off x="3581400" y="304800"/>
            <a:ext cx="5334000" cy="4339650"/>
          </a:xfrm>
          <a:prstGeom prst="rect">
            <a:avLst/>
          </a:prstGeom>
          <a:noFill/>
        </p:spPr>
        <p:txBody>
          <a:bodyPr wrap="square" rtlCol="0">
            <a:spAutoFit/>
          </a:bodyPr>
          <a:lstStyle/>
          <a:p>
            <a:r>
              <a:rPr lang="en-US" sz="13800" dirty="0" smtClean="0">
                <a:solidFill>
                  <a:srgbClr val="FFFFFF">
                    <a:lumMod val="85000"/>
                  </a:srgbClr>
                </a:solidFill>
                <a:latin typeface="Segoe UI Light" pitchFamily="34" charset="0"/>
                <a:ea typeface="Open Sans Semibold" pitchFamily="34" charset="0"/>
                <a:cs typeface="Open Sans Semibold" pitchFamily="34" charset="0"/>
              </a:rPr>
              <a:t>Thank</a:t>
            </a:r>
            <a:r>
              <a:rPr lang="en-US" sz="13800" baseline="0" dirty="0" smtClean="0">
                <a:solidFill>
                  <a:srgbClr val="FFFFFF">
                    <a:lumMod val="85000"/>
                  </a:srgbClr>
                </a:solidFill>
                <a:latin typeface="Segoe UI Light" pitchFamily="34" charset="0"/>
                <a:ea typeface="Open Sans Semibold" pitchFamily="34" charset="0"/>
                <a:cs typeface="Open Sans Semibold" pitchFamily="34" charset="0"/>
              </a:rPr>
              <a:t> </a:t>
            </a:r>
            <a:br>
              <a:rPr lang="en-US" sz="13800" baseline="0" dirty="0" smtClean="0">
                <a:solidFill>
                  <a:srgbClr val="FFFFFF">
                    <a:lumMod val="85000"/>
                  </a:srgbClr>
                </a:solidFill>
                <a:latin typeface="Segoe UI Light" pitchFamily="34" charset="0"/>
                <a:ea typeface="Open Sans Semibold" pitchFamily="34" charset="0"/>
                <a:cs typeface="Open Sans Semibold" pitchFamily="34" charset="0"/>
              </a:rPr>
            </a:br>
            <a:r>
              <a:rPr lang="en-US" sz="13800" baseline="0" dirty="0" smtClean="0">
                <a:solidFill>
                  <a:srgbClr val="FFFFFF">
                    <a:lumMod val="85000"/>
                  </a:srgbClr>
                </a:solidFill>
                <a:latin typeface="Segoe UI Light" pitchFamily="34" charset="0"/>
                <a:ea typeface="Open Sans Semibold" pitchFamily="34" charset="0"/>
                <a:cs typeface="Open Sans Semibold" pitchFamily="34" charset="0"/>
              </a:rPr>
              <a:t>you</a:t>
            </a:r>
            <a:endParaRPr lang="en-US" sz="13800" dirty="0">
              <a:solidFill>
                <a:srgbClr val="FFFFFF">
                  <a:lumMod val="85000"/>
                </a:srgbClr>
              </a:solidFill>
              <a:latin typeface="Segoe UI Light" pitchFamily="34" charset="0"/>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latin typeface="Segoe UI Light" pitchFamily="34" charset="0"/>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a:solidFill>
                  <a:prstClr val="black">
                    <a:lumMod val="65000"/>
                    <a:lumOff val="35000"/>
                  </a:prstClr>
                </a:solidFill>
                <a:latin typeface="Segoe UI Semibold" pitchFamily="34" charset="0"/>
                <a:ea typeface="Open Sans Semibold" pitchFamily="34" charset="0"/>
                <a:cs typeface="Open Sans Semibold" pitchFamily="34" charset="0"/>
              </a:rPr>
              <a:t>Thank You!</a:t>
            </a: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atin typeface="Segoe UI Semibold" pitchFamily="34" charset="0"/>
              </a:defRPr>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Segoe UI" pitchFamily="34" charset="0"/>
                <a:ea typeface="Segoe UI" pitchFamily="34" charset="0"/>
                <a:cs typeface="Segoe UI" pitchFamily="34" charset="0"/>
              </a:rPr>
              <a:t>©2013 OCLC. This work is licensed under a Creative Commons Attribution 3.0 Unported License. Suggested attribution: “This work uses content from [presentation title] © OCLC, used under a Creative Commons Attribution license:  </a:t>
            </a:r>
            <a:r>
              <a:rPr lang="en-US" sz="800" u="sng" dirty="0">
                <a:solidFill>
                  <a:prstClr val="black"/>
                </a:solidFill>
                <a:latin typeface="Segoe UI" pitchFamily="34" charset="0"/>
                <a:ea typeface="Segoe UI" pitchFamily="34" charset="0"/>
                <a:cs typeface="Segoe UI" pitchFamily="34" charset="0"/>
                <a:hlinkClick r:id="rId4"/>
              </a:rPr>
              <a:t>http</a:t>
            </a:r>
            <a:r>
              <a:rPr lang="en-US" sz="800" u="sng" dirty="0">
                <a:solidFill>
                  <a:srgbClr val="FFFFFF"/>
                </a:solidFill>
                <a:latin typeface="Segoe UI" pitchFamily="34" charset="0"/>
                <a:ea typeface="Segoe UI" pitchFamily="34" charset="0"/>
                <a:cs typeface="Segoe UI" pitchFamily="34" charset="0"/>
                <a:hlinkClick r:id="rId4"/>
              </a:rPr>
              <a:t>://</a:t>
            </a:r>
            <a:r>
              <a:rPr lang="en-US" sz="800" u="sng" dirty="0">
                <a:solidFill>
                  <a:prstClr val="black"/>
                </a:solidFill>
                <a:latin typeface="Segoe UI" pitchFamily="34" charset="0"/>
                <a:ea typeface="Segoe UI" pitchFamily="34" charset="0"/>
                <a:cs typeface="Segoe UI" pitchFamily="34" charset="0"/>
                <a:hlinkClick r:id="rId4"/>
              </a:rPr>
              <a:t>creativecommons.org/licenses/by/3.0/</a:t>
            </a:r>
            <a:r>
              <a:rPr lang="en-US" sz="800" dirty="0">
                <a:solidFill>
                  <a:prstClr val="black"/>
                </a:solidFill>
                <a:latin typeface="Segoe UI" pitchFamily="34" charset="0"/>
                <a:ea typeface="Segoe UI" pitchFamily="34" charset="0"/>
                <a:cs typeface="Segoe UI" pitchFamily="34" charset="0"/>
                <a:hlinkClick r:id="rId4"/>
              </a:rPr>
              <a:t>” </a:t>
            </a:r>
            <a:endParaRPr lang="en-US" sz="800" dirty="0">
              <a:solidFill>
                <a:prstClr val="black"/>
              </a:solidFill>
              <a:latin typeface="Segoe UI" pitchFamily="34" charset="0"/>
              <a:ea typeface="Segoe UI" pitchFamily="34" charset="0"/>
              <a:cs typeface="Segoe UI"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White Grey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a:solidFill>
                  <a:srgbClr val="646464"/>
                </a:solidFill>
                <a:latin typeface="Segoe UI Semibold" pitchFamily="34" charset="0"/>
                <a:ea typeface="Open Sans Semibold" pitchFamily="34" charset="0"/>
                <a:cs typeface="Open Sans Semibold" pitchFamily="34" charset="0"/>
              </a:rPr>
              <a:t>Thank You!</a:t>
            </a: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atin typeface="Segoe UI Semibold" pitchFamily="34" charset="0"/>
              </a:defRPr>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Segoe UI" pitchFamily="34" charset="0"/>
                <a:ea typeface="Segoe UI" pitchFamily="34" charset="0"/>
                <a:cs typeface="Segoe UI" pitchFamily="34" charset="0"/>
              </a:rPr>
              <a:t>©2013 OCLC. This work is licensed under a Creative Commons Attribution 3.0 Unported License. Suggested attribution: “This work uses content from [presentation title] © OCLC, used under a Creative Commons Attribution license:  </a:t>
            </a:r>
            <a:r>
              <a:rPr lang="en-US" sz="800" u="sng" dirty="0">
                <a:solidFill>
                  <a:prstClr val="black"/>
                </a:solidFill>
                <a:latin typeface="Segoe UI" pitchFamily="34" charset="0"/>
                <a:ea typeface="Segoe UI" pitchFamily="34" charset="0"/>
                <a:cs typeface="Segoe UI" pitchFamily="34" charset="0"/>
                <a:hlinkClick r:id="rId3"/>
              </a:rPr>
              <a:t>http</a:t>
            </a:r>
            <a:r>
              <a:rPr lang="en-US" sz="800" u="sng" dirty="0">
                <a:solidFill>
                  <a:srgbClr val="FFFFFF"/>
                </a:solidFill>
                <a:latin typeface="Segoe UI" pitchFamily="34" charset="0"/>
                <a:ea typeface="Segoe UI" pitchFamily="34" charset="0"/>
                <a:cs typeface="Segoe UI" pitchFamily="34" charset="0"/>
                <a:hlinkClick r:id="rId3"/>
              </a:rPr>
              <a:t>://</a:t>
            </a:r>
            <a:r>
              <a:rPr lang="en-US" sz="800" u="sng" dirty="0">
                <a:solidFill>
                  <a:prstClr val="black"/>
                </a:solidFill>
                <a:latin typeface="Segoe UI" pitchFamily="34" charset="0"/>
                <a:ea typeface="Segoe UI" pitchFamily="34" charset="0"/>
                <a:cs typeface="Segoe UI" pitchFamily="34" charset="0"/>
                <a:hlinkClick r:id="rId3"/>
              </a:rPr>
              <a:t>creativecommons.org/licenses/by/3.0/</a:t>
            </a:r>
            <a:r>
              <a:rPr lang="en-US" sz="800" dirty="0">
                <a:solidFill>
                  <a:prstClr val="black"/>
                </a:solidFill>
                <a:latin typeface="Segoe UI" pitchFamily="34" charset="0"/>
                <a:ea typeface="Segoe UI" pitchFamily="34" charset="0"/>
                <a:cs typeface="Segoe UI" pitchFamily="34" charset="0"/>
                <a:hlinkClick r:id="rId3"/>
              </a:rPr>
              <a:t>” </a:t>
            </a:r>
            <a:endParaRPr lang="en-US" sz="800" dirty="0">
              <a:solidFill>
                <a:prstClr val="black"/>
              </a:solidFill>
              <a:latin typeface="Segoe UI" pitchFamily="34" charset="0"/>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19628" y="740229"/>
            <a:ext cx="1219200" cy="1336964"/>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11/25/2013</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469D93-A535-47BA-9345-574C156798AF}" type="slidenum">
              <a:rPr lang="en-US" smtClean="0"/>
              <a:pPr/>
              <a:t>‹#›</a:t>
            </a:fld>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6403298"/>
            <a:ext cx="1452563" cy="30003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276600"/>
            <a:ext cx="7772400" cy="457200"/>
          </a:xfrm>
        </p:spPr>
        <p:txBody>
          <a:bodyPr>
            <a:noAutofit/>
          </a:bodyPr>
          <a:lstStyle>
            <a:lvl1pPr marL="0" indent="0" algn="l">
              <a:buNone/>
              <a:defRPr sz="3200">
                <a:solidFill>
                  <a:srgbClr val="646464"/>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atin typeface="Segoe UI Semibold" pitchFamily="34" charset="0"/>
              </a:defRPr>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atin typeface="Segoe UI Semibold" pitchFamily="34" charset="0"/>
              </a:defRPr>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atin typeface="Segoe UI Semibold" pitchFamily="34" charset="0"/>
              </a:defRPr>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atin typeface="Segoe UI Semibold" pitchFamily="34" charset="0"/>
              </a:defRPr>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atin typeface="Segoe UI Semibold" pitchFamily="34" charset="0"/>
              </a:defRPr>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1143000"/>
            <a:ext cx="7772400" cy="1143000"/>
          </a:xfrm>
        </p:spPr>
        <p:txBody>
          <a:bodyPr>
            <a:noAutofit/>
          </a:bodyPr>
          <a:lstStyle>
            <a:lvl1pPr>
              <a:defRPr sz="6000"/>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467600" y="5105400"/>
            <a:ext cx="1066800" cy="1169844"/>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dirty="0"/>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solidFill>
                <a:latin typeface="Segoe UI Light" pitchFamily="34" charset="0"/>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dirty="0">
              <a:solidFill>
                <a:srgbClr val="FFFFFF">
                  <a:lumMod val="8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Segoe UI" pitchFamily="34" charset="0"/>
                <a:ea typeface="Segoe UI" pitchFamily="34" charset="0"/>
                <a:cs typeface="Segoe UI"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714" r:id="rId28"/>
  </p:sldLayoutIdLst>
  <p:hf hdr="0" ftr="0" dt="0"/>
  <p:txStyles>
    <p:titleStyle>
      <a:lvl1pPr algn="l" defTabSz="914400" rtl="0" eaLnBrk="1" latinLnBrk="0" hangingPunct="1">
        <a:spcBef>
          <a:spcPct val="0"/>
        </a:spcBef>
        <a:buNone/>
        <a:defRPr sz="4000" kern="1200">
          <a:solidFill>
            <a:schemeClr val="tx1"/>
          </a:solidFill>
          <a:latin typeface="Segoe UI Semibold"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1B1B6-3673-4609-912E-CA3891D46B20}" type="datetimeFigureOut">
              <a:rPr lang="en-US" smtClean="0">
                <a:solidFill>
                  <a:prstClr val="black">
                    <a:tint val="75000"/>
                  </a:prstClr>
                </a:solidFill>
              </a:rPr>
              <a:pPr/>
              <a:t>11/25/2013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8DBBC-6BBC-4CDC-8391-B06D89ADB60E}"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C372F-476A-4B4E-A923-5C58BF7807E2}" type="datetimeFigureOut">
              <a:rPr lang="en-US" smtClean="0">
                <a:solidFill>
                  <a:prstClr val="black">
                    <a:tint val="75000"/>
                  </a:prstClr>
                </a:solidFill>
              </a:rPr>
              <a:pPr/>
              <a:t>11/25/2013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9B66-A679-46FD-9B28-BF4AABB5957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www.librarytechnology.org/libwebcats/" TargetMode="External"/><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gif"/><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gif"/></Relationships>
</file>

<file path=ppt/slides/_rels/slide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hyperlink" Target="http://blogs.bgsu.edu/librarysleevefacing/2012/08/15/bookend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www.oclc.org/content/dam/research/activities/vandr/presentations/meeting-the-needs-of-digital-visitors-educause-2013.pptx" TargetMode="External"/><Relationship Id="rId2" Type="http://schemas.openxmlformats.org/officeDocument/2006/relationships/hyperlink" Target="http://www.educause.edu/annual-conference/2013/meeting-needs-digital-visitors-and-residents-developing-engagement-institutional-services-sponsored-fu" TargetMode="External"/><Relationship Id="rId1" Type="http://schemas.openxmlformats.org/officeDocument/2006/relationships/slideLayout" Target="../slideLayouts/slideLayout11.xml"/><Relationship Id="rId5" Type="http://schemas.openxmlformats.org/officeDocument/2006/relationships/hyperlink" Target="http://www.oclc.org/content/dam/research/activities/vandr/presentations/acrl-vandr2013.pptx" TargetMode="External"/><Relationship Id="rId4" Type="http://schemas.openxmlformats.org/officeDocument/2006/relationships/hyperlink" Target="http://conference.acrl.or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sz="4000" dirty="0" smtClean="0"/>
              <a:t>past, present and some futures</a:t>
            </a:r>
            <a:endParaRPr lang="en-US" sz="4000" dirty="0"/>
          </a:p>
        </p:txBody>
      </p:sp>
      <p:sp>
        <p:nvSpPr>
          <p:cNvPr id="3" name="Text Placeholder 2"/>
          <p:cNvSpPr>
            <a:spLocks noGrp="1"/>
          </p:cNvSpPr>
          <p:nvPr>
            <p:ph type="body" sz="quarter" idx="13"/>
          </p:nvPr>
        </p:nvSpPr>
        <p:spPr>
          <a:xfrm>
            <a:off x="914400" y="4267200"/>
            <a:ext cx="4343400" cy="381000"/>
          </a:xfrm>
        </p:spPr>
        <p:txBody>
          <a:bodyPr>
            <a:noAutofit/>
          </a:bodyPr>
          <a:lstStyle/>
          <a:p>
            <a:r>
              <a:rPr lang="en-US" sz="2400" dirty="0" smtClean="0"/>
              <a:t>@</a:t>
            </a:r>
            <a:r>
              <a:rPr lang="en-US" sz="2400" dirty="0" err="1" smtClean="0"/>
              <a:t>LorcanD</a:t>
            </a:r>
            <a:endParaRPr lang="en-US" sz="2400" dirty="0"/>
          </a:p>
        </p:txBody>
      </p:sp>
      <p:sp>
        <p:nvSpPr>
          <p:cNvPr id="4" name="Text Placeholder 3"/>
          <p:cNvSpPr>
            <a:spLocks noGrp="1"/>
          </p:cNvSpPr>
          <p:nvPr>
            <p:ph type="body" sz="quarter" idx="15"/>
          </p:nvPr>
        </p:nvSpPr>
        <p:spPr/>
        <p:txBody>
          <a:bodyPr/>
          <a:lstStyle/>
          <a:p>
            <a:r>
              <a:rPr lang="en-US" dirty="0" err="1" smtClean="0"/>
              <a:t>Lorcan</a:t>
            </a:r>
            <a:r>
              <a:rPr lang="en-US" dirty="0" smtClean="0"/>
              <a:t> Dempsey</a:t>
            </a:r>
            <a:endParaRPr lang="en-US" dirty="0"/>
          </a:p>
        </p:txBody>
      </p:sp>
      <p:sp>
        <p:nvSpPr>
          <p:cNvPr id="10" name="Text Placeholder 9"/>
          <p:cNvSpPr>
            <a:spLocks noGrp="1"/>
          </p:cNvSpPr>
          <p:nvPr>
            <p:ph type="body" sz="quarter" idx="17"/>
          </p:nvPr>
        </p:nvSpPr>
        <p:spPr/>
        <p:txBody>
          <a:bodyPr/>
          <a:lstStyle/>
          <a:p>
            <a:r>
              <a:rPr lang="en-US" dirty="0" smtClean="0"/>
              <a:t>20 November 2013</a:t>
            </a:r>
            <a:endParaRPr lang="en-US" dirty="0"/>
          </a:p>
        </p:txBody>
      </p:sp>
      <p:sp>
        <p:nvSpPr>
          <p:cNvPr id="11" name="Text Placeholder 10"/>
          <p:cNvSpPr>
            <a:spLocks noGrp="1"/>
          </p:cNvSpPr>
          <p:nvPr>
            <p:ph type="body" sz="quarter" idx="18"/>
          </p:nvPr>
        </p:nvSpPr>
        <p:spPr>
          <a:xfrm>
            <a:off x="914400" y="5715000"/>
            <a:ext cx="5410200" cy="838200"/>
          </a:xfrm>
        </p:spPr>
        <p:txBody>
          <a:bodyPr>
            <a:normAutofit lnSpcReduction="10000"/>
          </a:bodyPr>
          <a:lstStyle/>
          <a:p>
            <a:pPr marL="0" indent="0"/>
            <a:r>
              <a:rPr lang="en-US" sz="1800" b="1" dirty="0" smtClean="0"/>
              <a:t>NISO Virtual Conference: Web-Scale Discovery Services: Transforming Access to Library Resources</a:t>
            </a:r>
          </a:p>
          <a:p>
            <a:endParaRPr lang="en-US" dirty="0"/>
          </a:p>
        </p:txBody>
      </p:sp>
      <p:sp>
        <p:nvSpPr>
          <p:cNvPr id="8" name="Title 7"/>
          <p:cNvSpPr>
            <a:spLocks noGrp="1"/>
          </p:cNvSpPr>
          <p:nvPr>
            <p:ph type="title"/>
          </p:nvPr>
        </p:nvSpPr>
        <p:spPr/>
        <p:txBody>
          <a:bodyPr/>
          <a:lstStyle/>
          <a:p>
            <a:r>
              <a:rPr lang="en-US" sz="8000" dirty="0" smtClean="0"/>
              <a:t>Library discovery:</a:t>
            </a:r>
            <a:endParaRPr lang="en-US" sz="8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Then: Resources were scarce and time was abundant</a:t>
            </a:r>
            <a:br>
              <a:rPr lang="en-US" dirty="0" smtClean="0"/>
            </a:br>
            <a:r>
              <a:rPr lang="en-US" dirty="0" smtClean="0"/>
              <a:t/>
            </a:r>
            <a:br>
              <a:rPr lang="en-US" dirty="0" smtClean="0"/>
            </a:br>
            <a:r>
              <a:rPr lang="en-US" dirty="0" smtClean="0"/>
              <a:t>Now: Resources are abundant and time is scarce</a:t>
            </a:r>
            <a:br>
              <a:rPr lang="en-US" dirty="0" smtClean="0"/>
            </a:br>
            <a:r>
              <a:rPr lang="en-US" dirty="0" smtClean="0"/>
              <a:t/>
            </a:r>
            <a:br>
              <a:rPr lang="en-US" dirty="0" smtClean="0"/>
            </a:br>
            <a:r>
              <a:rPr lang="en-US" sz="3100" dirty="0" smtClean="0"/>
              <a:t>Convenience is an important value.</a:t>
            </a:r>
            <a:endParaRPr lang="en-US" dirty="0"/>
          </a:p>
        </p:txBody>
      </p:sp>
      <p:sp>
        <p:nvSpPr>
          <p:cNvPr id="2" name="Slide Number Placeholder 1"/>
          <p:cNvSpPr>
            <a:spLocks noGrp="1"/>
          </p:cNvSpPr>
          <p:nvPr>
            <p:ph type="sldNum" sz="quarter" idx="10"/>
          </p:nvPr>
        </p:nvSpPr>
        <p:spPr/>
        <p:txBody>
          <a:bodyPr/>
          <a:lstStyle/>
          <a:p>
            <a:fld id="{818857F2-102E-5148-ADF3-C396FE20EBDD}"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467600" cy="1371600"/>
          </a:xfrm>
        </p:spPr>
        <p:txBody>
          <a:bodyPr>
            <a:normAutofit fontScale="90000"/>
          </a:bodyPr>
          <a:lstStyle/>
          <a:p>
            <a:r>
              <a:rPr lang="en-US" sz="4400" dirty="0" smtClean="0"/>
              <a:t>Drivers 2:</a:t>
            </a:r>
            <a:br>
              <a:rPr lang="en-US" sz="4400" dirty="0" smtClean="0"/>
            </a:br>
            <a:r>
              <a:rPr lang="en-US" sz="4400" dirty="0" smtClean="0"/>
              <a:t>The service environment</a:t>
            </a:r>
            <a:br>
              <a:rPr lang="en-US" sz="4400" dirty="0" smtClean="0"/>
            </a:br>
            <a:r>
              <a:rPr lang="en-US" dirty="0" smtClean="0"/>
              <a:t/>
            </a:r>
            <a:br>
              <a:rPr lang="en-US" dirty="0" smtClean="0"/>
            </a:br>
            <a:r>
              <a:rPr lang="en-US" sz="3100" dirty="0" smtClean="0"/>
              <a:t>“How can building a website be so difficult?”</a:t>
            </a:r>
            <a:endParaRPr lang="en-US" sz="3100"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11</a:t>
            </a:fld>
            <a:endParaRPr lang="en-US">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12</a:t>
            </a:fld>
            <a:endParaRPr lang="en-US"/>
          </a:p>
        </p:txBody>
      </p:sp>
      <p:sp>
        <p:nvSpPr>
          <p:cNvPr id="3" name="TextBox 2"/>
          <p:cNvSpPr txBox="1"/>
          <p:nvPr/>
        </p:nvSpPr>
        <p:spPr>
          <a:xfrm>
            <a:off x="762000" y="609600"/>
            <a:ext cx="7391400" cy="5632311"/>
          </a:xfrm>
          <a:prstGeom prst="rect">
            <a:avLst/>
          </a:prstGeom>
          <a:noFill/>
        </p:spPr>
        <p:txBody>
          <a:bodyPr wrap="square" rtlCol="0">
            <a:spAutoFit/>
          </a:bodyPr>
          <a:lstStyle/>
          <a:p>
            <a:r>
              <a:rPr lang="en-US" sz="3600" dirty="0" smtClean="0">
                <a:latin typeface="Segoe UI" pitchFamily="34" charset="0"/>
                <a:ea typeface="Segoe UI" pitchFamily="34" charset="0"/>
                <a:cs typeface="Segoe UI" pitchFamily="34" charset="0"/>
              </a:rPr>
              <a:t>Until recently …..</a:t>
            </a:r>
          </a:p>
          <a:p>
            <a:endParaRPr lang="en-US" sz="3600" dirty="0" smtClean="0">
              <a:latin typeface="Segoe UI" pitchFamily="34" charset="0"/>
              <a:ea typeface="Segoe UI" pitchFamily="34" charset="0"/>
              <a:cs typeface="Segoe UI" pitchFamily="34" charset="0"/>
            </a:endParaRPr>
          </a:p>
          <a:p>
            <a:r>
              <a:rPr lang="en-US" sz="3600" dirty="0" smtClean="0">
                <a:latin typeface="Segoe UI" pitchFamily="34" charset="0"/>
                <a:ea typeface="Segoe UI" pitchFamily="34" charset="0"/>
                <a:cs typeface="Segoe UI" pitchFamily="34" charset="0"/>
              </a:rPr>
              <a:t>… library websites were providing a very thin layer of integration over </a:t>
            </a:r>
            <a:r>
              <a:rPr lang="en-US" sz="3600" b="1" dirty="0" smtClean="0">
                <a:latin typeface="Segoe UI" pitchFamily="34" charset="0"/>
                <a:ea typeface="Segoe UI" pitchFamily="34" charset="0"/>
                <a:cs typeface="Segoe UI" pitchFamily="34" charset="0"/>
              </a:rPr>
              <a:t>two</a:t>
            </a:r>
            <a:r>
              <a:rPr lang="en-US" sz="3600" dirty="0" smtClean="0">
                <a:latin typeface="Segoe UI" pitchFamily="34" charset="0"/>
                <a:ea typeface="Segoe UI" pitchFamily="34" charset="0"/>
                <a:cs typeface="Segoe UI" pitchFamily="34" charset="0"/>
              </a:rPr>
              <a:t> sets of heterogeneous resources, ….</a:t>
            </a:r>
          </a:p>
          <a:p>
            <a:endParaRPr lang="en-US" sz="3600" dirty="0" smtClean="0">
              <a:latin typeface="Segoe UI" pitchFamily="34" charset="0"/>
              <a:ea typeface="Segoe UI" pitchFamily="34" charset="0"/>
              <a:cs typeface="Segoe UI" pitchFamily="34" charset="0"/>
            </a:endParaRPr>
          </a:p>
          <a:p>
            <a:r>
              <a:rPr lang="en-US" sz="3600" dirty="0" smtClean="0">
                <a:latin typeface="Segoe UI" pitchFamily="34" charset="0"/>
                <a:ea typeface="Segoe UI" pitchFamily="34" charset="0"/>
                <a:cs typeface="Segoe UI" pitchFamily="34" charset="0"/>
              </a:rPr>
              <a:t>…which map more to legacy technical and business issues than to user </a:t>
            </a:r>
            <a:r>
              <a:rPr lang="en-US" sz="3600" dirty="0" err="1" smtClean="0">
                <a:latin typeface="Segoe UI" pitchFamily="34" charset="0"/>
                <a:ea typeface="Segoe UI" pitchFamily="34" charset="0"/>
                <a:cs typeface="Segoe UI" pitchFamily="34" charset="0"/>
              </a:rPr>
              <a:t>behaviours</a:t>
            </a:r>
            <a:r>
              <a:rPr lang="en-US" sz="3600" dirty="0" smtClean="0">
                <a:latin typeface="Segoe UI" pitchFamily="34" charset="0"/>
                <a:ea typeface="Segoe UI" pitchFamily="34" charset="0"/>
                <a:cs typeface="Segoe UI" pitchFamily="34" charset="0"/>
              </a:rPr>
              <a:t>.  </a:t>
            </a:r>
            <a:endParaRPr lang="en-US" sz="36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5800" y="1828800"/>
            <a:ext cx="3124200" cy="41910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B3AA010-7757-41E0-A212-D41514C97AA5}" type="slidenum">
              <a:rPr lang="en-US" smtClean="0"/>
              <a:pPr/>
              <a:t>13</a:t>
            </a:fld>
            <a:endParaRPr lang="en-US"/>
          </a:p>
        </p:txBody>
      </p:sp>
      <p:sp>
        <p:nvSpPr>
          <p:cNvPr id="13" name="TextBox 12"/>
          <p:cNvSpPr txBox="1"/>
          <p:nvPr/>
        </p:nvSpPr>
        <p:spPr>
          <a:xfrm>
            <a:off x="1143000" y="685800"/>
            <a:ext cx="1279068" cy="369332"/>
          </a:xfrm>
          <a:prstGeom prst="rect">
            <a:avLst/>
          </a:prstGeom>
          <a:noFill/>
        </p:spPr>
        <p:txBody>
          <a:bodyPr wrap="none" rtlCol="0">
            <a:spAutoFit/>
          </a:bodyPr>
          <a:lstStyle/>
          <a:p>
            <a:r>
              <a:rPr lang="en-US" b="1" dirty="0" smtClean="0">
                <a:latin typeface="Segoe UI Semibold" pitchFamily="34" charset="0"/>
              </a:rPr>
              <a:t>1. Systems</a:t>
            </a:r>
            <a:endParaRPr lang="en-US" b="1" dirty="0">
              <a:latin typeface="Segoe UI Semibold" pitchFamily="34" charset="0"/>
            </a:endParaRPr>
          </a:p>
        </p:txBody>
      </p:sp>
      <p:sp>
        <p:nvSpPr>
          <p:cNvPr id="14" name="TextBox 13"/>
          <p:cNvSpPr txBox="1"/>
          <p:nvPr/>
        </p:nvSpPr>
        <p:spPr>
          <a:xfrm>
            <a:off x="914400" y="2362200"/>
            <a:ext cx="1290738" cy="369332"/>
          </a:xfrm>
          <a:prstGeom prst="rect">
            <a:avLst/>
          </a:prstGeom>
          <a:noFill/>
          <a:ln>
            <a:solidFill>
              <a:schemeClr val="accent1"/>
            </a:solidFill>
          </a:ln>
        </p:spPr>
        <p:txBody>
          <a:bodyPr wrap="none" rtlCol="0">
            <a:spAutoFit/>
          </a:bodyPr>
          <a:lstStyle/>
          <a:p>
            <a:r>
              <a:rPr lang="en-US" dirty="0" smtClean="0">
                <a:latin typeface="Segoe UI Light" pitchFamily="34" charset="0"/>
              </a:rPr>
              <a:t>Catalog/ILS</a:t>
            </a:r>
            <a:endParaRPr lang="en-US" dirty="0">
              <a:latin typeface="Segoe UI Light" pitchFamily="34" charset="0"/>
            </a:endParaRPr>
          </a:p>
        </p:txBody>
      </p:sp>
      <p:sp>
        <p:nvSpPr>
          <p:cNvPr id="15" name="TextBox 14"/>
          <p:cNvSpPr txBox="1"/>
          <p:nvPr/>
        </p:nvSpPr>
        <p:spPr>
          <a:xfrm>
            <a:off x="914400" y="5181600"/>
            <a:ext cx="1221488" cy="369332"/>
          </a:xfrm>
          <a:prstGeom prst="rect">
            <a:avLst/>
          </a:prstGeom>
          <a:noFill/>
          <a:ln>
            <a:solidFill>
              <a:schemeClr val="accent1"/>
            </a:solidFill>
          </a:ln>
        </p:spPr>
        <p:txBody>
          <a:bodyPr wrap="none" rtlCol="0">
            <a:spAutoFit/>
          </a:bodyPr>
          <a:lstStyle/>
          <a:p>
            <a:r>
              <a:rPr lang="en-US" dirty="0" smtClean="0">
                <a:latin typeface="Segoe UI Light" pitchFamily="34" charset="0"/>
              </a:rPr>
              <a:t>Repository</a:t>
            </a:r>
            <a:endParaRPr lang="en-US" dirty="0">
              <a:latin typeface="Segoe UI Light" pitchFamily="34" charset="0"/>
            </a:endParaRPr>
          </a:p>
        </p:txBody>
      </p:sp>
      <p:sp>
        <p:nvSpPr>
          <p:cNvPr id="16" name="TextBox 15"/>
          <p:cNvSpPr txBox="1"/>
          <p:nvPr/>
        </p:nvSpPr>
        <p:spPr>
          <a:xfrm>
            <a:off x="914400" y="3771900"/>
            <a:ext cx="1292918" cy="369332"/>
          </a:xfrm>
          <a:prstGeom prst="rect">
            <a:avLst/>
          </a:prstGeom>
          <a:noFill/>
          <a:ln>
            <a:solidFill>
              <a:schemeClr val="accent1"/>
            </a:solidFill>
          </a:ln>
        </p:spPr>
        <p:txBody>
          <a:bodyPr wrap="none" rtlCol="0">
            <a:spAutoFit/>
          </a:bodyPr>
          <a:lstStyle/>
          <a:p>
            <a:r>
              <a:rPr lang="en-US" dirty="0" err="1" smtClean="0">
                <a:latin typeface="Segoe UI Light" pitchFamily="34" charset="0"/>
              </a:rPr>
              <a:t>Metasearch</a:t>
            </a:r>
            <a:endParaRPr lang="en-US" dirty="0">
              <a:latin typeface="Segoe UI Light" pitchFamily="34" charset="0"/>
            </a:endParaRPr>
          </a:p>
        </p:txBody>
      </p:sp>
      <p:sp>
        <p:nvSpPr>
          <p:cNvPr id="17" name="TextBox 16"/>
          <p:cNvSpPr txBox="1"/>
          <p:nvPr/>
        </p:nvSpPr>
        <p:spPr>
          <a:xfrm>
            <a:off x="914400" y="3067050"/>
            <a:ext cx="960519" cy="369332"/>
          </a:xfrm>
          <a:prstGeom prst="rect">
            <a:avLst/>
          </a:prstGeom>
          <a:noFill/>
          <a:ln>
            <a:solidFill>
              <a:schemeClr val="accent1"/>
            </a:solidFill>
          </a:ln>
        </p:spPr>
        <p:txBody>
          <a:bodyPr wrap="none" rtlCol="0">
            <a:spAutoFit/>
          </a:bodyPr>
          <a:lstStyle/>
          <a:p>
            <a:r>
              <a:rPr lang="en-US" dirty="0" smtClean="0">
                <a:latin typeface="Segoe UI Light" pitchFamily="34" charset="0"/>
              </a:rPr>
              <a:t>A-Z lists</a:t>
            </a:r>
            <a:endParaRPr lang="en-US" dirty="0">
              <a:latin typeface="Segoe UI Light" pitchFamily="34" charset="0"/>
            </a:endParaRPr>
          </a:p>
        </p:txBody>
      </p:sp>
      <p:sp>
        <p:nvSpPr>
          <p:cNvPr id="19" name="TextBox 18"/>
          <p:cNvSpPr txBox="1"/>
          <p:nvPr/>
        </p:nvSpPr>
        <p:spPr>
          <a:xfrm>
            <a:off x="5867400" y="1447800"/>
            <a:ext cx="1501245" cy="369332"/>
          </a:xfrm>
          <a:prstGeom prst="rect">
            <a:avLst/>
          </a:prstGeom>
          <a:noFill/>
        </p:spPr>
        <p:txBody>
          <a:bodyPr wrap="none" rtlCol="0">
            <a:spAutoFit/>
          </a:bodyPr>
          <a:lstStyle/>
          <a:p>
            <a:r>
              <a:rPr lang="en-US" b="1" dirty="0" smtClean="0">
                <a:latin typeface="Segoe UI Semibold" pitchFamily="34" charset="0"/>
              </a:rPr>
              <a:t>2. Databases</a:t>
            </a:r>
            <a:endParaRPr lang="en-US" b="1" dirty="0">
              <a:latin typeface="Segoe UI Semibold" pitchFamily="34" charset="0"/>
            </a:endParaRPr>
          </a:p>
        </p:txBody>
      </p:sp>
      <p:sp>
        <p:nvSpPr>
          <p:cNvPr id="21" name="Rectangle 20"/>
          <p:cNvSpPr/>
          <p:nvPr/>
        </p:nvSpPr>
        <p:spPr>
          <a:xfrm>
            <a:off x="5181600" y="2362200"/>
            <a:ext cx="3429000" cy="1754326"/>
          </a:xfrm>
          <a:prstGeom prst="rect">
            <a:avLst/>
          </a:prstGeom>
        </p:spPr>
        <p:txBody>
          <a:bodyPr wrap="square">
            <a:spAutoFit/>
          </a:bodyPr>
          <a:lstStyle/>
          <a:p>
            <a:r>
              <a:rPr lang="en-US" dirty="0" smtClean="0">
                <a:latin typeface="Segoe UI" pitchFamily="34" charset="0"/>
                <a:ea typeface="Segoe UI" pitchFamily="34" charset="0"/>
                <a:cs typeface="Segoe UI" pitchFamily="34" charset="0"/>
              </a:rPr>
              <a:t>Legacy database boundaries map more to historically evolved publisher configurations and business decisions than to user needs or behaviors. </a:t>
            </a:r>
            <a:endParaRPr lang="en-US" dirty="0">
              <a:latin typeface="Segoe UI" pitchFamily="34" charset="0"/>
              <a:ea typeface="Segoe UI" pitchFamily="34" charset="0"/>
              <a:cs typeface="Segoe UI" pitchFamily="34" charset="0"/>
            </a:endParaRPr>
          </a:p>
        </p:txBody>
      </p:sp>
      <p:sp>
        <p:nvSpPr>
          <p:cNvPr id="22" name="Rectangle 21"/>
          <p:cNvSpPr/>
          <p:nvPr/>
        </p:nvSpPr>
        <p:spPr>
          <a:xfrm>
            <a:off x="5257800" y="4724400"/>
            <a:ext cx="3124200" cy="11430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562600" y="5105400"/>
            <a:ext cx="457200" cy="457200"/>
          </a:xfrm>
          <a:prstGeom prst="ca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6299200" y="5105400"/>
            <a:ext cx="457200" cy="457200"/>
          </a:xfrm>
          <a:prstGeom prst="ca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7035800" y="5105400"/>
            <a:ext cx="457200" cy="457200"/>
          </a:xfrm>
          <a:prstGeom prst="ca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7772400" y="5105400"/>
            <a:ext cx="457200" cy="457200"/>
          </a:xfrm>
          <a:prstGeom prst="ca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14400" y="4476750"/>
            <a:ext cx="995785" cy="369332"/>
          </a:xfrm>
          <a:prstGeom prst="rect">
            <a:avLst/>
          </a:prstGeom>
          <a:noFill/>
          <a:ln>
            <a:solidFill>
              <a:schemeClr val="accent1"/>
            </a:solidFill>
          </a:ln>
        </p:spPr>
        <p:txBody>
          <a:bodyPr wrap="none" rtlCol="0">
            <a:spAutoFit/>
          </a:bodyPr>
          <a:lstStyle/>
          <a:p>
            <a:r>
              <a:rPr lang="en-US" dirty="0" smtClean="0">
                <a:latin typeface="Segoe UI Light" pitchFamily="34" charset="0"/>
              </a:rPr>
              <a:t>Resolver</a:t>
            </a:r>
            <a:endParaRPr lang="en-US" dirty="0">
              <a:latin typeface="Segoe UI Light"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dPress logo"/>
          <p:cNvPicPr>
            <a:picLocks noChangeAspect="1" noChangeArrowheads="1"/>
          </p:cNvPicPr>
          <p:nvPr/>
        </p:nvPicPr>
        <p:blipFill>
          <a:blip r:embed="rId2" cstate="print"/>
          <a:srcRect/>
          <a:stretch>
            <a:fillRect/>
          </a:stretch>
        </p:blipFill>
        <p:spPr bwMode="auto">
          <a:xfrm>
            <a:off x="4114800" y="609600"/>
            <a:ext cx="1676400" cy="1381126"/>
          </a:xfrm>
          <a:prstGeom prst="rect">
            <a:avLst/>
          </a:prstGeom>
          <a:noFill/>
        </p:spPr>
      </p:pic>
      <p:pic>
        <p:nvPicPr>
          <p:cNvPr id="1030" name="Picture 6" descr="Logo of Etsy"/>
          <p:cNvPicPr>
            <a:picLocks noChangeAspect="1" noChangeArrowheads="1"/>
          </p:cNvPicPr>
          <p:nvPr/>
        </p:nvPicPr>
        <p:blipFill>
          <a:blip r:embed="rId3" cstate="print"/>
          <a:srcRect/>
          <a:stretch>
            <a:fillRect/>
          </a:stretch>
        </p:blipFill>
        <p:spPr bwMode="auto">
          <a:xfrm>
            <a:off x="6705600" y="304800"/>
            <a:ext cx="1905000" cy="1905000"/>
          </a:xfrm>
          <a:prstGeom prst="rect">
            <a:avLst/>
          </a:prstGeom>
          <a:noFill/>
        </p:spPr>
      </p:pic>
      <p:pic>
        <p:nvPicPr>
          <p:cNvPr id="13314" name="Picture 2" descr="Zotero"/>
          <p:cNvPicPr>
            <a:picLocks noChangeAspect="1" noChangeArrowheads="1"/>
          </p:cNvPicPr>
          <p:nvPr/>
        </p:nvPicPr>
        <p:blipFill>
          <a:blip r:embed="rId4" cstate="print"/>
          <a:srcRect/>
          <a:stretch>
            <a:fillRect/>
          </a:stretch>
        </p:blipFill>
        <p:spPr bwMode="auto">
          <a:xfrm>
            <a:off x="533400" y="533400"/>
            <a:ext cx="2867025" cy="638175"/>
          </a:xfrm>
          <a:prstGeom prst="rect">
            <a:avLst/>
          </a:prstGeom>
          <a:noFill/>
        </p:spPr>
      </p:pic>
      <p:pic>
        <p:nvPicPr>
          <p:cNvPr id="13316" name="Picture 4" descr="Mendeley reference manager logo"/>
          <p:cNvPicPr>
            <a:picLocks noChangeAspect="1" noChangeArrowheads="1"/>
          </p:cNvPicPr>
          <p:nvPr/>
        </p:nvPicPr>
        <p:blipFill>
          <a:blip r:embed="rId5" cstate="print"/>
          <a:srcRect/>
          <a:stretch>
            <a:fillRect/>
          </a:stretch>
        </p:blipFill>
        <p:spPr bwMode="auto">
          <a:xfrm>
            <a:off x="304800" y="1295400"/>
            <a:ext cx="3286125" cy="77152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248400" y="6356350"/>
            <a:ext cx="2133600" cy="365125"/>
          </a:xfrm>
        </p:spPr>
        <p:txBody>
          <a:bodyPr/>
          <a:lstStyle/>
          <a:p>
            <a:fld id="{6B3AA010-7757-41E0-A212-D41514C97AA5}" type="slidenum">
              <a:rPr lang="en-US" smtClean="0"/>
              <a:pPr/>
              <a:t>15</a:t>
            </a:fld>
            <a:endParaRPr lang="en-US" dirty="0"/>
          </a:p>
        </p:txBody>
      </p:sp>
      <p:sp>
        <p:nvSpPr>
          <p:cNvPr id="3" name="Rectangle 2"/>
          <p:cNvSpPr/>
          <p:nvPr/>
        </p:nvSpPr>
        <p:spPr>
          <a:xfrm>
            <a:off x="1219200" y="1600200"/>
            <a:ext cx="3124200" cy="12954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Segoe UI" pitchFamily="34" charset="0"/>
                <a:ea typeface="Segoe UI" pitchFamily="34" charset="0"/>
                <a:cs typeface="Segoe UI" pitchFamily="34" charset="0"/>
              </a:rPr>
              <a:t>Full text publishers</a:t>
            </a:r>
            <a:endParaRPr lang="en-US" sz="2800" dirty="0">
              <a:solidFill>
                <a:schemeClr val="tx1"/>
              </a:solidFill>
              <a:latin typeface="Segoe UI" pitchFamily="34" charset="0"/>
              <a:ea typeface="Segoe UI" pitchFamily="34" charset="0"/>
              <a:cs typeface="Segoe UI" pitchFamily="34" charset="0"/>
            </a:endParaRPr>
          </a:p>
        </p:txBody>
      </p:sp>
      <p:sp>
        <p:nvSpPr>
          <p:cNvPr id="4" name="Rectangle 3"/>
          <p:cNvSpPr/>
          <p:nvPr/>
        </p:nvSpPr>
        <p:spPr>
          <a:xfrm>
            <a:off x="4800600" y="1600200"/>
            <a:ext cx="3124200" cy="12954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Segoe UI" pitchFamily="34" charset="0"/>
                <a:ea typeface="Segoe UI" pitchFamily="34" charset="0"/>
                <a:cs typeface="Segoe UI" pitchFamily="34" charset="0"/>
              </a:rPr>
              <a:t>A&amp;I publishers</a:t>
            </a:r>
            <a:endParaRPr lang="en-US" sz="2800" dirty="0">
              <a:solidFill>
                <a:schemeClr val="tx1"/>
              </a:solidFill>
              <a:latin typeface="Segoe UI" pitchFamily="34" charset="0"/>
              <a:ea typeface="Segoe UI" pitchFamily="34" charset="0"/>
              <a:cs typeface="Segoe UI" pitchFamily="34" charset="0"/>
            </a:endParaRPr>
          </a:p>
        </p:txBody>
      </p:sp>
      <p:sp>
        <p:nvSpPr>
          <p:cNvPr id="6" name="Rectangle 5"/>
          <p:cNvSpPr/>
          <p:nvPr/>
        </p:nvSpPr>
        <p:spPr>
          <a:xfrm>
            <a:off x="2667000" y="3352800"/>
            <a:ext cx="3124200" cy="12954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Segoe UI" pitchFamily="34" charset="0"/>
                <a:ea typeface="Segoe UI" pitchFamily="34" charset="0"/>
                <a:cs typeface="Segoe UI" pitchFamily="34" charset="0"/>
              </a:rPr>
              <a:t>Aggregators</a:t>
            </a:r>
            <a:endParaRPr lang="en-US" sz="2800" dirty="0">
              <a:solidFill>
                <a:schemeClr val="tx1"/>
              </a:solidFill>
              <a:latin typeface="Segoe UI" pitchFamily="34" charset="0"/>
              <a:ea typeface="Segoe UI" pitchFamily="34" charset="0"/>
              <a:cs typeface="Segoe UI" pitchFamily="34" charset="0"/>
            </a:endParaRPr>
          </a:p>
        </p:txBody>
      </p:sp>
      <p:sp>
        <p:nvSpPr>
          <p:cNvPr id="7" name="Rectangle 6"/>
          <p:cNvSpPr/>
          <p:nvPr/>
        </p:nvSpPr>
        <p:spPr>
          <a:xfrm>
            <a:off x="2667000" y="4953000"/>
            <a:ext cx="3124200" cy="1295400"/>
          </a:xfrm>
          <a:prstGeom prst="rect">
            <a:avLst/>
          </a:prstGeom>
          <a:solidFill>
            <a:schemeClr val="bg1"/>
          </a:solidFill>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Segoe UI" pitchFamily="34" charset="0"/>
                <a:ea typeface="Segoe UI" pitchFamily="34" charset="0"/>
                <a:cs typeface="Segoe UI" pitchFamily="34" charset="0"/>
              </a:rPr>
              <a:t>Discovery layer</a:t>
            </a:r>
            <a:br>
              <a:rPr lang="en-US" sz="2800" dirty="0" smtClean="0">
                <a:solidFill>
                  <a:schemeClr val="tx1"/>
                </a:solidFill>
                <a:latin typeface="Segoe UI" pitchFamily="34" charset="0"/>
                <a:ea typeface="Segoe UI" pitchFamily="34" charset="0"/>
                <a:cs typeface="Segoe UI" pitchFamily="34" charset="0"/>
              </a:rPr>
            </a:br>
            <a:r>
              <a:rPr lang="en-US" sz="2800" dirty="0" smtClean="0">
                <a:solidFill>
                  <a:schemeClr val="tx1"/>
                </a:solidFill>
                <a:latin typeface="Segoe UI" pitchFamily="34" charset="0"/>
                <a:ea typeface="Segoe UI" pitchFamily="34" charset="0"/>
                <a:cs typeface="Segoe UI" pitchFamily="34" charset="0"/>
              </a:rPr>
              <a:t>providers</a:t>
            </a:r>
            <a:endParaRPr lang="en-US" sz="2800" dirty="0">
              <a:solidFill>
                <a:schemeClr val="tx1"/>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981200"/>
            <a:ext cx="7467600" cy="3200400"/>
          </a:xfrm>
        </p:spPr>
        <p:txBody>
          <a:bodyPr>
            <a:normAutofit/>
          </a:bodyPr>
          <a:lstStyle/>
          <a:p>
            <a:r>
              <a:rPr lang="en-US" dirty="0" smtClean="0"/>
              <a:t>Driver 3:</a:t>
            </a:r>
            <a:br>
              <a:rPr lang="en-US" dirty="0" smtClean="0"/>
            </a:br>
            <a:r>
              <a:rPr lang="en-US" dirty="0" smtClean="0"/>
              <a:t>The network environment</a:t>
            </a:r>
            <a:br>
              <a:rPr lang="en-US" dirty="0" smtClean="0"/>
            </a:br>
            <a:r>
              <a:rPr lang="en-US" dirty="0" smtClean="0"/>
              <a:t/>
            </a:r>
            <a:br>
              <a:rPr lang="en-US" dirty="0" smtClean="0"/>
            </a:br>
            <a:r>
              <a:rPr lang="en-US" sz="2800" dirty="0" smtClean="0"/>
              <a:t>Stuck in the middle</a:t>
            </a:r>
            <a:endParaRPr lang="en-US" dirty="0"/>
          </a:p>
        </p:txBody>
      </p:sp>
      <p:sp>
        <p:nvSpPr>
          <p:cNvPr id="2" name="Slide Number Placeholder 1"/>
          <p:cNvSpPr>
            <a:spLocks noGrp="1"/>
          </p:cNvSpPr>
          <p:nvPr>
            <p:ph type="sldNum" sz="quarter" idx="10"/>
          </p:nvPr>
        </p:nvSpPr>
        <p:spPr/>
        <p:txBody>
          <a:bodyPr/>
          <a:lstStyle/>
          <a:p>
            <a:fld id="{6B3AA010-7757-41E0-A212-D41514C97AA5}"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1"/>
            <a:ext cx="8229600" cy="6063198"/>
          </a:xfrm>
          <a:prstGeom prst="rect">
            <a:avLst/>
          </a:prstGeom>
          <a:noFill/>
        </p:spPr>
        <p:txBody>
          <a:bodyPr wrap="square" rtlCol="0">
            <a:spAutoFit/>
          </a:bodyPr>
          <a:lstStyle/>
          <a:p>
            <a:r>
              <a:rPr lang="en-US" sz="2800" b="1" dirty="0" err="1" smtClean="0">
                <a:solidFill>
                  <a:schemeClr val="tx1">
                    <a:lumMod val="65000"/>
                    <a:lumOff val="35000"/>
                  </a:schemeClr>
                </a:solidFill>
                <a:latin typeface="Segoe UI" pitchFamily="34" charset="0"/>
                <a:ea typeface="Segoe UI" pitchFamily="34" charset="0"/>
                <a:cs typeface="Segoe UI" pitchFamily="34" charset="0"/>
              </a:rPr>
              <a:t>Webscale</a:t>
            </a:r>
            <a:r>
              <a:rPr lang="en-US" sz="2800" dirty="0" smtClean="0">
                <a:solidFill>
                  <a:schemeClr val="tx1">
                    <a:lumMod val="65000"/>
                    <a:lumOff val="35000"/>
                  </a:schemeClr>
                </a:solidFill>
                <a:latin typeface="Segoe UI" pitchFamily="34" charset="0"/>
                <a:ea typeface="Segoe UI" pitchFamily="34" charset="0"/>
                <a:cs typeface="Segoe UI" pitchFamily="34" charset="0"/>
              </a:rPr>
              <a:t>: </a:t>
            </a:r>
            <a:r>
              <a:rPr lang="en-US" sz="2800" b="1" dirty="0">
                <a:solidFill>
                  <a:schemeClr val="tx1">
                    <a:lumMod val="65000"/>
                    <a:lumOff val="35000"/>
                  </a:schemeClr>
                </a:solidFill>
                <a:latin typeface="Segoe UI" pitchFamily="34" charset="0"/>
                <a:ea typeface="Segoe UI" pitchFamily="34" charset="0"/>
                <a:cs typeface="Segoe UI" pitchFamily="34" charset="0"/>
              </a:rPr>
              <a:t>operating at the scale of the web</a:t>
            </a:r>
            <a:r>
              <a:rPr lang="en-US" sz="2800" dirty="0">
                <a:solidFill>
                  <a:schemeClr val="tx1">
                    <a:lumMod val="65000"/>
                    <a:lumOff val="35000"/>
                  </a:schemeClr>
                </a:solidFill>
                <a:latin typeface="Segoe UI" pitchFamily="34" charset="0"/>
                <a:ea typeface="Segoe UI" pitchFamily="34" charset="0"/>
                <a:cs typeface="Segoe UI" pitchFamily="34" charset="0"/>
              </a:rPr>
              <a:t>. We have seen many service providers emerge in recent years which operate at </a:t>
            </a:r>
            <a:r>
              <a:rPr lang="en-US" sz="2800" dirty="0" err="1" smtClean="0">
                <a:solidFill>
                  <a:schemeClr val="tx1">
                    <a:lumMod val="65000"/>
                    <a:lumOff val="35000"/>
                  </a:schemeClr>
                </a:solidFill>
                <a:latin typeface="Segoe UI" pitchFamily="34" charset="0"/>
                <a:ea typeface="Segoe UI" pitchFamily="34" charset="0"/>
                <a:cs typeface="Segoe UI" pitchFamily="34" charset="0"/>
              </a:rPr>
              <a:t>webscale</a:t>
            </a:r>
            <a:r>
              <a:rPr lang="en-US" sz="2800" dirty="0">
                <a:solidFill>
                  <a:schemeClr val="tx1">
                    <a:lumMod val="65000"/>
                    <a:lumOff val="35000"/>
                  </a:schemeClr>
                </a:solidFill>
                <a:latin typeface="Segoe UI" pitchFamily="34" charset="0"/>
                <a:ea typeface="Segoe UI" pitchFamily="34" charset="0"/>
                <a:cs typeface="Segoe UI" pitchFamily="34" charset="0"/>
              </a:rPr>
              <a:t>. </a:t>
            </a:r>
            <a:r>
              <a:rPr lang="en-US" sz="2800" dirty="0" err="1">
                <a:solidFill>
                  <a:schemeClr val="tx1">
                    <a:lumMod val="65000"/>
                    <a:lumOff val="35000"/>
                  </a:schemeClr>
                </a:solidFill>
                <a:latin typeface="Segoe UI" pitchFamily="34" charset="0"/>
                <a:ea typeface="Segoe UI" pitchFamily="34" charset="0"/>
                <a:cs typeface="Segoe UI" pitchFamily="34" charset="0"/>
              </a:rPr>
              <a:t>Facebook</a:t>
            </a:r>
            <a:r>
              <a:rPr lang="en-US" sz="2800" dirty="0">
                <a:solidFill>
                  <a:schemeClr val="tx1">
                    <a:lumMod val="65000"/>
                    <a:lumOff val="35000"/>
                  </a:schemeClr>
                </a:solidFill>
                <a:latin typeface="Segoe UI" pitchFamily="34" charset="0"/>
                <a:ea typeface="Segoe UI" pitchFamily="34" charset="0"/>
                <a:cs typeface="Segoe UI" pitchFamily="34" charset="0"/>
              </a:rPr>
              <a:t>, Amazon, Expedia, </a:t>
            </a:r>
            <a:r>
              <a:rPr lang="en-US" sz="2800" dirty="0" err="1">
                <a:solidFill>
                  <a:schemeClr val="tx1">
                    <a:lumMod val="65000"/>
                    <a:lumOff val="35000"/>
                  </a:schemeClr>
                </a:solidFill>
                <a:latin typeface="Segoe UI" pitchFamily="34" charset="0"/>
                <a:ea typeface="Segoe UI" pitchFamily="34" charset="0"/>
                <a:cs typeface="Segoe UI" pitchFamily="34" charset="0"/>
              </a:rPr>
              <a:t>Etsy</a:t>
            </a:r>
            <a:r>
              <a:rPr lang="en-US" sz="2800" dirty="0">
                <a:solidFill>
                  <a:schemeClr val="tx1">
                    <a:lumMod val="65000"/>
                    <a:lumOff val="35000"/>
                  </a:schemeClr>
                </a:solidFill>
                <a:latin typeface="Segoe UI" pitchFamily="34" charset="0"/>
                <a:ea typeface="Segoe UI" pitchFamily="34" charset="0"/>
                <a:cs typeface="Segoe UI" pitchFamily="34" charset="0"/>
              </a:rPr>
              <a:t>. </a:t>
            </a:r>
            <a:endParaRPr lang="en-US" sz="2800" dirty="0" smtClean="0">
              <a:solidFill>
                <a:schemeClr val="tx1">
                  <a:lumMod val="65000"/>
                  <a:lumOff val="35000"/>
                </a:schemeClr>
              </a:solidFill>
              <a:latin typeface="Segoe UI" pitchFamily="34" charset="0"/>
              <a:ea typeface="Segoe UI" pitchFamily="34" charset="0"/>
              <a:cs typeface="Segoe UI" pitchFamily="34" charset="0"/>
            </a:endParaRPr>
          </a:p>
          <a:p>
            <a:endParaRPr lang="en-US" sz="2800" dirty="0" smtClean="0">
              <a:solidFill>
                <a:schemeClr val="tx1">
                  <a:lumMod val="65000"/>
                  <a:lumOff val="35000"/>
                </a:schemeClr>
              </a:solidFill>
              <a:latin typeface="Segoe UI" pitchFamily="34" charset="0"/>
              <a:ea typeface="Segoe UI" pitchFamily="34" charset="0"/>
              <a:cs typeface="Segoe UI" pitchFamily="34" charset="0"/>
            </a:endParaRPr>
          </a:p>
          <a:p>
            <a:r>
              <a:rPr lang="en-US" sz="2800" dirty="0" smtClean="0">
                <a:solidFill>
                  <a:schemeClr val="tx1">
                    <a:lumMod val="65000"/>
                    <a:lumOff val="35000"/>
                  </a:schemeClr>
                </a:solidFill>
                <a:latin typeface="Segoe UI" pitchFamily="34" charset="0"/>
                <a:ea typeface="Segoe UI" pitchFamily="34" charset="0"/>
                <a:cs typeface="Segoe UI" pitchFamily="34" charset="0"/>
              </a:rPr>
              <a:t>They </a:t>
            </a:r>
            <a:r>
              <a:rPr lang="en-US" sz="2800" b="1" dirty="0">
                <a:solidFill>
                  <a:schemeClr val="tx1">
                    <a:lumMod val="65000"/>
                    <a:lumOff val="35000"/>
                  </a:schemeClr>
                </a:solidFill>
                <a:latin typeface="Segoe UI" pitchFamily="34" charset="0"/>
                <a:ea typeface="Segoe UI" pitchFamily="34" charset="0"/>
                <a:cs typeface="Segoe UI" pitchFamily="34" charset="0"/>
              </a:rPr>
              <a:t>concentrate</a:t>
            </a:r>
            <a:r>
              <a:rPr lang="en-US" sz="2800" dirty="0">
                <a:solidFill>
                  <a:schemeClr val="tx1">
                    <a:lumMod val="65000"/>
                    <a:lumOff val="35000"/>
                  </a:schemeClr>
                </a:solidFill>
                <a:latin typeface="Segoe UI" pitchFamily="34" charset="0"/>
                <a:ea typeface="Segoe UI" pitchFamily="34" charset="0"/>
                <a:cs typeface="Segoe UI" pitchFamily="34" charset="0"/>
              </a:rPr>
              <a:t> capacity in </a:t>
            </a:r>
            <a:r>
              <a:rPr lang="en-US" sz="2800" b="1" dirty="0">
                <a:solidFill>
                  <a:schemeClr val="tx1">
                    <a:lumMod val="65000"/>
                    <a:lumOff val="35000"/>
                  </a:schemeClr>
                </a:solidFill>
                <a:latin typeface="Segoe UI" pitchFamily="34" charset="0"/>
                <a:ea typeface="Segoe UI" pitchFamily="34" charset="0"/>
                <a:cs typeface="Segoe UI" pitchFamily="34" charset="0"/>
              </a:rPr>
              <a:t>platforms</a:t>
            </a:r>
            <a:r>
              <a:rPr lang="en-US" sz="2800" dirty="0">
                <a:solidFill>
                  <a:schemeClr val="tx1">
                    <a:lumMod val="65000"/>
                    <a:lumOff val="35000"/>
                  </a:schemeClr>
                </a:solidFill>
                <a:latin typeface="Segoe UI" pitchFamily="34" charset="0"/>
                <a:ea typeface="Segoe UI" pitchFamily="34" charset="0"/>
                <a:cs typeface="Segoe UI" pitchFamily="34" charset="0"/>
              </a:rPr>
              <a:t> whose benefits can be </a:t>
            </a:r>
            <a:r>
              <a:rPr lang="en-US" sz="2800" b="1" dirty="0">
                <a:solidFill>
                  <a:schemeClr val="tx1">
                    <a:lumMod val="65000"/>
                    <a:lumOff val="35000"/>
                  </a:schemeClr>
                </a:solidFill>
                <a:latin typeface="Segoe UI" pitchFamily="34" charset="0"/>
                <a:ea typeface="Segoe UI" pitchFamily="34" charset="0"/>
                <a:cs typeface="Segoe UI" pitchFamily="34" charset="0"/>
              </a:rPr>
              <a:t>broadly shared</a:t>
            </a:r>
            <a:r>
              <a:rPr lang="en-US" sz="2800" dirty="0">
                <a:solidFill>
                  <a:schemeClr val="tx1">
                    <a:lumMod val="65000"/>
                    <a:lumOff val="35000"/>
                  </a:schemeClr>
                </a:solidFill>
                <a:latin typeface="Segoe UI" pitchFamily="34" charset="0"/>
                <a:ea typeface="Segoe UI" pitchFamily="34" charset="0"/>
                <a:cs typeface="Segoe UI" pitchFamily="34" charset="0"/>
              </a:rPr>
              <a:t>. The platform </a:t>
            </a:r>
            <a:r>
              <a:rPr lang="en-US" sz="2800" dirty="0" smtClean="0">
                <a:solidFill>
                  <a:schemeClr val="tx1">
                    <a:lumMod val="65000"/>
                    <a:lumOff val="35000"/>
                  </a:schemeClr>
                </a:solidFill>
                <a:latin typeface="Segoe UI" pitchFamily="34" charset="0"/>
                <a:ea typeface="Segoe UI" pitchFamily="34" charset="0"/>
                <a:cs typeface="Segoe UI" pitchFamily="34" charset="0"/>
              </a:rPr>
              <a:t>supports the aggregation of </a:t>
            </a:r>
            <a:r>
              <a:rPr lang="en-US" sz="2800" b="1" dirty="0" smtClean="0">
                <a:solidFill>
                  <a:schemeClr val="tx1">
                    <a:lumMod val="65000"/>
                    <a:lumOff val="35000"/>
                  </a:schemeClr>
                </a:solidFill>
                <a:latin typeface="Segoe UI" pitchFamily="34" charset="0"/>
                <a:ea typeface="Segoe UI" pitchFamily="34" charset="0"/>
                <a:cs typeface="Segoe UI" pitchFamily="34" charset="0"/>
              </a:rPr>
              <a:t>data and infrastructure </a:t>
            </a:r>
            <a:r>
              <a:rPr lang="en-US" sz="2800" dirty="0" smtClean="0">
                <a:solidFill>
                  <a:schemeClr val="tx1">
                    <a:lumMod val="65000"/>
                    <a:lumOff val="35000"/>
                  </a:schemeClr>
                </a:solidFill>
                <a:latin typeface="Segoe UI" pitchFamily="34" charset="0"/>
                <a:ea typeface="Segoe UI" pitchFamily="34" charset="0"/>
                <a:cs typeface="Segoe UI" pitchFamily="34" charset="0"/>
              </a:rPr>
              <a:t>at </a:t>
            </a:r>
            <a:r>
              <a:rPr lang="en-US" sz="2800" dirty="0">
                <a:solidFill>
                  <a:schemeClr val="tx1">
                    <a:lumMod val="65000"/>
                    <a:lumOff val="35000"/>
                  </a:schemeClr>
                </a:solidFill>
                <a:latin typeface="Segoe UI" pitchFamily="34" charset="0"/>
                <a:ea typeface="Segoe UI" pitchFamily="34" charset="0"/>
                <a:cs typeface="Segoe UI" pitchFamily="34" charset="0"/>
              </a:rPr>
              <a:t>scale. </a:t>
            </a:r>
            <a:endParaRPr lang="en-US" sz="2800" dirty="0" smtClean="0">
              <a:solidFill>
                <a:schemeClr val="tx1">
                  <a:lumMod val="65000"/>
                  <a:lumOff val="35000"/>
                </a:schemeClr>
              </a:solidFill>
              <a:latin typeface="Segoe UI" pitchFamily="34" charset="0"/>
              <a:ea typeface="Segoe UI" pitchFamily="34" charset="0"/>
              <a:cs typeface="Segoe UI" pitchFamily="34" charset="0"/>
            </a:endParaRPr>
          </a:p>
          <a:p>
            <a:endParaRPr lang="en-US" sz="2800" dirty="0">
              <a:solidFill>
                <a:schemeClr val="tx1">
                  <a:lumMod val="65000"/>
                  <a:lumOff val="35000"/>
                </a:schemeClr>
              </a:solidFill>
              <a:latin typeface="Segoe UI" pitchFamily="34" charset="0"/>
              <a:ea typeface="Segoe UI" pitchFamily="34" charset="0"/>
              <a:cs typeface="Segoe UI" pitchFamily="34" charset="0"/>
            </a:endParaRPr>
          </a:p>
          <a:p>
            <a:r>
              <a:rPr lang="en-US" sz="2800" dirty="0" smtClean="0">
                <a:solidFill>
                  <a:schemeClr val="tx1">
                    <a:lumMod val="65000"/>
                    <a:lumOff val="35000"/>
                  </a:schemeClr>
                </a:solidFill>
                <a:latin typeface="Segoe UI" pitchFamily="34" charset="0"/>
                <a:ea typeface="Segoe UI" pitchFamily="34" charset="0"/>
                <a:cs typeface="Segoe UI" pitchFamily="34" charset="0"/>
              </a:rPr>
              <a:t>Additionally</a:t>
            </a:r>
            <a:r>
              <a:rPr lang="en-US" sz="2800" dirty="0">
                <a:solidFill>
                  <a:schemeClr val="tx1">
                    <a:lumMod val="65000"/>
                    <a:lumOff val="35000"/>
                  </a:schemeClr>
                </a:solidFill>
                <a:latin typeface="Segoe UI" pitchFamily="34" charset="0"/>
                <a:ea typeface="Segoe UI" pitchFamily="34" charset="0"/>
                <a:cs typeface="Segoe UI" pitchFamily="34" charset="0"/>
              </a:rPr>
              <a:t>, many of these services build strong </a:t>
            </a:r>
            <a:r>
              <a:rPr lang="en-US" sz="2800" b="1" dirty="0" smtClean="0">
                <a:solidFill>
                  <a:schemeClr val="tx1">
                    <a:lumMod val="65000"/>
                    <a:lumOff val="35000"/>
                  </a:schemeClr>
                </a:solidFill>
                <a:latin typeface="Segoe UI" pitchFamily="34" charset="0"/>
                <a:ea typeface="Segoe UI" pitchFamily="34" charset="0"/>
                <a:cs typeface="Segoe UI" pitchFamily="34" charset="0"/>
              </a:rPr>
              <a:t>communities</a:t>
            </a:r>
            <a:r>
              <a:rPr lang="en-US" sz="2800" dirty="0">
                <a:solidFill>
                  <a:schemeClr val="tx1">
                    <a:lumMod val="65000"/>
                    <a:lumOff val="35000"/>
                  </a:schemeClr>
                </a:solidFill>
                <a:latin typeface="Segoe UI" pitchFamily="34" charset="0"/>
                <a:ea typeface="Segoe UI" pitchFamily="34" charset="0"/>
                <a:cs typeface="Segoe UI" pitchFamily="34" charset="0"/>
              </a:rPr>
              <a:t> </a:t>
            </a:r>
            <a:r>
              <a:rPr lang="en-US" sz="2800" dirty="0" smtClean="0">
                <a:solidFill>
                  <a:schemeClr val="tx1">
                    <a:lumMod val="65000"/>
                    <a:lumOff val="35000"/>
                  </a:schemeClr>
                </a:solidFill>
                <a:latin typeface="Segoe UI" pitchFamily="34" charset="0"/>
                <a:ea typeface="Segoe UI" pitchFamily="34" charset="0"/>
                <a:cs typeface="Segoe UI" pitchFamily="34" charset="0"/>
              </a:rPr>
              <a:t>- </a:t>
            </a:r>
            <a:r>
              <a:rPr lang="en-US" sz="2800" b="1" dirty="0" smtClean="0">
                <a:solidFill>
                  <a:schemeClr val="tx1">
                    <a:lumMod val="65000"/>
                    <a:lumOff val="35000"/>
                  </a:schemeClr>
                </a:solidFill>
                <a:latin typeface="Segoe UI" pitchFamily="34" charset="0"/>
                <a:ea typeface="Segoe UI" pitchFamily="34" charset="0"/>
                <a:cs typeface="Segoe UI" pitchFamily="34" charset="0"/>
              </a:rPr>
              <a:t>networks</a:t>
            </a:r>
            <a:r>
              <a:rPr lang="en-US" sz="2800" dirty="0" smtClean="0">
                <a:solidFill>
                  <a:schemeClr val="tx1">
                    <a:lumMod val="65000"/>
                    <a:lumOff val="35000"/>
                  </a:schemeClr>
                </a:solidFill>
                <a:latin typeface="Segoe UI" pitchFamily="34" charset="0"/>
                <a:ea typeface="Segoe UI" pitchFamily="34" charset="0"/>
                <a:cs typeface="Segoe UI" pitchFamily="34" charset="0"/>
              </a:rPr>
              <a:t> </a:t>
            </a:r>
            <a:r>
              <a:rPr lang="en-US" sz="2800" dirty="0">
                <a:solidFill>
                  <a:schemeClr val="tx1">
                    <a:lumMod val="65000"/>
                    <a:lumOff val="35000"/>
                  </a:schemeClr>
                </a:solidFill>
                <a:latin typeface="Segoe UI" pitchFamily="34" charset="0"/>
                <a:ea typeface="Segoe UI" pitchFamily="34" charset="0"/>
                <a:cs typeface="Segoe UI" pitchFamily="34" charset="0"/>
              </a:rPr>
              <a:t>of participants who communicate, share, or trade on the </a:t>
            </a:r>
            <a:r>
              <a:rPr lang="en-US" sz="2800" dirty="0" smtClean="0">
                <a:solidFill>
                  <a:schemeClr val="tx1">
                    <a:lumMod val="65000"/>
                    <a:lumOff val="35000"/>
                  </a:schemeClr>
                </a:solidFill>
                <a:latin typeface="Segoe UI" pitchFamily="34" charset="0"/>
                <a:ea typeface="Segoe UI" pitchFamily="34" charset="0"/>
                <a:cs typeface="Segoe UI" pitchFamily="34" charset="0"/>
              </a:rPr>
              <a:t>platform.</a:t>
            </a:r>
            <a:endParaRPr lang="en-US" sz="2800" dirty="0">
              <a:solidFill>
                <a:schemeClr val="tx1">
                  <a:lumMod val="65000"/>
                  <a:lumOff val="35000"/>
                </a:schemeClr>
              </a:solidFill>
              <a:latin typeface="Segoe UI" pitchFamily="34" charset="0"/>
              <a:ea typeface="Segoe UI" pitchFamily="34" charset="0"/>
              <a:cs typeface="Segoe UI" pitchFamily="34" charset="0"/>
            </a:endParaRPr>
          </a:p>
          <a:p>
            <a:endParaRPr lang="en-US" sz="2400" dirty="0">
              <a:solidFill>
                <a:prstClr val="black"/>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2743200"/>
          </a:xfrm>
        </p:spPr>
        <p:txBody>
          <a:bodyPr>
            <a:normAutofit fontScale="90000"/>
          </a:bodyPr>
          <a:lstStyle/>
          <a:p>
            <a:r>
              <a:rPr lang="en-US" b="1" dirty="0" err="1" smtClean="0">
                <a:latin typeface="Segoe UI" pitchFamily="34" charset="0"/>
              </a:rPr>
              <a:t>Webscale</a:t>
            </a:r>
            <a:r>
              <a:rPr lang="en-US" dirty="0" smtClean="0">
                <a:latin typeface="Segoe UI" pitchFamily="34" charset="0"/>
              </a:rPr>
              <a:t> and </a:t>
            </a:r>
            <a:r>
              <a:rPr lang="en-US" b="1" dirty="0" smtClean="0">
                <a:latin typeface="Segoe UI" pitchFamily="34" charset="0"/>
              </a:rPr>
              <a:t>personal</a:t>
            </a:r>
            <a:r>
              <a:rPr lang="en-US" dirty="0" smtClean="0">
                <a:latin typeface="Segoe UI" pitchFamily="34" charset="0"/>
              </a:rPr>
              <a:t> go together. </a:t>
            </a:r>
            <a:br>
              <a:rPr lang="en-US" dirty="0" smtClean="0">
                <a:latin typeface="Segoe UI" pitchFamily="34" charset="0"/>
              </a:rPr>
            </a:br>
            <a:r>
              <a:rPr lang="en-US" dirty="0" smtClean="0">
                <a:latin typeface="Segoe UI" pitchFamily="34" charset="0"/>
              </a:rPr>
              <a:t/>
            </a:r>
            <a:br>
              <a:rPr lang="en-US" dirty="0" smtClean="0">
                <a:latin typeface="Segoe UI" pitchFamily="34" charset="0"/>
              </a:rPr>
            </a:br>
            <a:endParaRPr lang="en-US" dirty="0">
              <a:latin typeface="Segoe U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ogo of Etsy"/>
          <p:cNvPicPr>
            <a:picLocks noChangeAspect="1" noChangeArrowheads="1"/>
          </p:cNvPicPr>
          <p:nvPr/>
        </p:nvPicPr>
        <p:blipFill>
          <a:blip r:embed="rId2" cstate="print"/>
          <a:srcRect/>
          <a:stretch>
            <a:fillRect/>
          </a:stretch>
        </p:blipFill>
        <p:spPr bwMode="auto">
          <a:xfrm>
            <a:off x="6705600" y="304800"/>
            <a:ext cx="1905000" cy="1905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Scope</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dPress logo"/>
          <p:cNvPicPr>
            <a:picLocks noChangeAspect="1" noChangeArrowheads="1"/>
          </p:cNvPicPr>
          <p:nvPr/>
        </p:nvPicPr>
        <p:blipFill>
          <a:blip r:embed="rId2" cstate="print"/>
          <a:srcRect/>
          <a:stretch>
            <a:fillRect/>
          </a:stretch>
        </p:blipFill>
        <p:spPr bwMode="auto">
          <a:xfrm>
            <a:off x="4114800" y="609600"/>
            <a:ext cx="1676400" cy="1381126"/>
          </a:xfrm>
          <a:prstGeom prst="rect">
            <a:avLst/>
          </a:prstGeom>
          <a:noFill/>
        </p:spPr>
      </p:pic>
      <p:pic>
        <p:nvPicPr>
          <p:cNvPr id="1030" name="Picture 6" descr="Logo of Etsy"/>
          <p:cNvPicPr>
            <a:picLocks noChangeAspect="1" noChangeArrowheads="1"/>
          </p:cNvPicPr>
          <p:nvPr/>
        </p:nvPicPr>
        <p:blipFill>
          <a:blip r:embed="rId3" cstate="print"/>
          <a:srcRect/>
          <a:stretch>
            <a:fillRect/>
          </a:stretch>
        </p:blipFill>
        <p:spPr bwMode="auto">
          <a:xfrm>
            <a:off x="6705600" y="304800"/>
            <a:ext cx="1905000" cy="1905000"/>
          </a:xfrm>
          <a:prstGeom prst="rect">
            <a:avLst/>
          </a:prstGeom>
          <a:noFill/>
        </p:spPr>
      </p:pic>
      <p:pic>
        <p:nvPicPr>
          <p:cNvPr id="1031" name="Picture 7"/>
          <p:cNvPicPr>
            <a:picLocks noChangeAspect="1" noChangeArrowheads="1"/>
          </p:cNvPicPr>
          <p:nvPr/>
        </p:nvPicPr>
        <p:blipFill>
          <a:blip r:embed="rId4"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pic>
        <p:nvPicPr>
          <p:cNvPr id="13314" name="Picture 2" descr="Zotero"/>
          <p:cNvPicPr>
            <a:picLocks noChangeAspect="1" noChangeArrowheads="1"/>
          </p:cNvPicPr>
          <p:nvPr/>
        </p:nvPicPr>
        <p:blipFill>
          <a:blip r:embed="rId5" cstate="print"/>
          <a:srcRect/>
          <a:stretch>
            <a:fillRect/>
          </a:stretch>
        </p:blipFill>
        <p:spPr bwMode="auto">
          <a:xfrm>
            <a:off x="533400" y="533400"/>
            <a:ext cx="2867025" cy="638175"/>
          </a:xfrm>
          <a:prstGeom prst="rect">
            <a:avLst/>
          </a:prstGeom>
          <a:noFill/>
        </p:spPr>
      </p:pic>
      <p:pic>
        <p:nvPicPr>
          <p:cNvPr id="13316" name="Picture 4" descr="Mendeley reference manager logo"/>
          <p:cNvPicPr>
            <a:picLocks noChangeAspect="1" noChangeArrowheads="1"/>
          </p:cNvPicPr>
          <p:nvPr/>
        </p:nvPicPr>
        <p:blipFill>
          <a:blip r:embed="rId6" cstate="print"/>
          <a:srcRect/>
          <a:stretch>
            <a:fillRect/>
          </a:stretch>
        </p:blipFill>
        <p:spPr bwMode="auto">
          <a:xfrm>
            <a:off x="304800" y="1295400"/>
            <a:ext cx="3286125" cy="77152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dPress logo"/>
          <p:cNvPicPr>
            <a:picLocks noChangeAspect="1" noChangeArrowheads="1"/>
          </p:cNvPicPr>
          <p:nvPr/>
        </p:nvPicPr>
        <p:blipFill>
          <a:blip r:embed="rId2" cstate="print"/>
          <a:srcRect/>
          <a:stretch>
            <a:fillRect/>
          </a:stretch>
        </p:blipFill>
        <p:spPr bwMode="auto">
          <a:xfrm>
            <a:off x="4114800" y="609600"/>
            <a:ext cx="1676400" cy="1381126"/>
          </a:xfrm>
          <a:prstGeom prst="rect">
            <a:avLst/>
          </a:prstGeom>
          <a:noFill/>
        </p:spPr>
      </p:pic>
      <p:pic>
        <p:nvPicPr>
          <p:cNvPr id="1030" name="Picture 6" descr="Logo of Etsy"/>
          <p:cNvPicPr>
            <a:picLocks noChangeAspect="1" noChangeArrowheads="1"/>
          </p:cNvPicPr>
          <p:nvPr/>
        </p:nvPicPr>
        <p:blipFill>
          <a:blip r:embed="rId3" cstate="print"/>
          <a:srcRect/>
          <a:stretch>
            <a:fillRect/>
          </a:stretch>
        </p:blipFill>
        <p:spPr bwMode="auto">
          <a:xfrm>
            <a:off x="6705600" y="304800"/>
            <a:ext cx="1905000" cy="1905000"/>
          </a:xfrm>
          <a:prstGeom prst="rect">
            <a:avLst/>
          </a:prstGeom>
          <a:noFill/>
        </p:spPr>
      </p:pic>
      <p:pic>
        <p:nvPicPr>
          <p:cNvPr id="1031" name="Picture 7"/>
          <p:cNvPicPr>
            <a:picLocks noChangeAspect="1" noChangeArrowheads="1"/>
          </p:cNvPicPr>
          <p:nvPr/>
        </p:nvPicPr>
        <p:blipFill>
          <a:blip r:embed="rId4"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cxnSp>
        <p:nvCxnSpPr>
          <p:cNvPr id="9" name="Straight Arrow Connector 8"/>
          <p:cNvCxnSpPr/>
          <p:nvPr/>
        </p:nvCxnSpPr>
        <p:spPr>
          <a:xfrm flipV="1">
            <a:off x="1219200" y="3048000"/>
            <a:ext cx="28194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19200" y="3048000"/>
            <a:ext cx="39624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19200" y="3048000"/>
            <a:ext cx="48768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4" name="Picture 2" descr="Zotero"/>
          <p:cNvPicPr>
            <a:picLocks noChangeAspect="1" noChangeArrowheads="1"/>
          </p:cNvPicPr>
          <p:nvPr/>
        </p:nvPicPr>
        <p:blipFill>
          <a:blip r:embed="rId5" cstate="print"/>
          <a:srcRect/>
          <a:stretch>
            <a:fillRect/>
          </a:stretch>
        </p:blipFill>
        <p:spPr bwMode="auto">
          <a:xfrm>
            <a:off x="533400" y="533400"/>
            <a:ext cx="2867025" cy="638175"/>
          </a:xfrm>
          <a:prstGeom prst="rect">
            <a:avLst/>
          </a:prstGeom>
          <a:noFill/>
        </p:spPr>
      </p:pic>
      <p:pic>
        <p:nvPicPr>
          <p:cNvPr id="13316" name="Picture 4" descr="Mendeley reference manager logo"/>
          <p:cNvPicPr>
            <a:picLocks noChangeAspect="1" noChangeArrowheads="1"/>
          </p:cNvPicPr>
          <p:nvPr/>
        </p:nvPicPr>
        <p:blipFill>
          <a:blip r:embed="rId6" cstate="print"/>
          <a:srcRect/>
          <a:stretch>
            <a:fillRect/>
          </a:stretch>
        </p:blipFill>
        <p:spPr bwMode="auto">
          <a:xfrm>
            <a:off x="304800" y="1295400"/>
            <a:ext cx="3286125" cy="771525"/>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2743200"/>
          </a:xfrm>
        </p:spPr>
        <p:txBody>
          <a:bodyPr>
            <a:normAutofit fontScale="90000"/>
          </a:bodyPr>
          <a:lstStyle/>
          <a:p>
            <a:pPr algn="ctr"/>
            <a:r>
              <a:rPr lang="en-US" b="1" dirty="0" err="1" smtClean="0">
                <a:latin typeface="Segoe UI" pitchFamily="34" charset="0"/>
              </a:rPr>
              <a:t>Webscale</a:t>
            </a:r>
            <a:r>
              <a:rPr lang="en-US" dirty="0" smtClean="0">
                <a:latin typeface="Segoe UI" pitchFamily="34" charset="0"/>
              </a:rPr>
              <a:t> and </a:t>
            </a:r>
            <a:r>
              <a:rPr lang="en-US" b="1" dirty="0" smtClean="0">
                <a:latin typeface="Segoe UI" pitchFamily="34" charset="0"/>
              </a:rPr>
              <a:t>personal</a:t>
            </a:r>
            <a:r>
              <a:rPr lang="en-US" dirty="0" smtClean="0">
                <a:latin typeface="Segoe UI" pitchFamily="34" charset="0"/>
              </a:rPr>
              <a:t> go together. </a:t>
            </a:r>
            <a:br>
              <a:rPr lang="en-US" dirty="0" smtClean="0">
                <a:latin typeface="Segoe UI" pitchFamily="34" charset="0"/>
              </a:rPr>
            </a:br>
            <a:r>
              <a:rPr lang="en-US" dirty="0" smtClean="0">
                <a:latin typeface="Segoe UI" pitchFamily="34" charset="0"/>
              </a:rPr>
              <a:t/>
            </a:r>
            <a:br>
              <a:rPr lang="en-US" dirty="0" smtClean="0">
                <a:latin typeface="Segoe UI" pitchFamily="34" charset="0"/>
              </a:rPr>
            </a:br>
            <a:r>
              <a:rPr lang="en-US" dirty="0" smtClean="0">
                <a:latin typeface="Segoe UI" pitchFamily="34" charset="0"/>
              </a:rPr>
              <a:t>The </a:t>
            </a:r>
            <a:r>
              <a:rPr lang="en-US" b="1" dirty="0" smtClean="0">
                <a:latin typeface="Segoe UI" pitchFamily="34" charset="0"/>
              </a:rPr>
              <a:t>institution </a:t>
            </a:r>
            <a:r>
              <a:rPr lang="en-US" dirty="0" smtClean="0">
                <a:latin typeface="Segoe UI" pitchFamily="34" charset="0"/>
              </a:rPr>
              <a:t>is the squeezed middle?</a:t>
            </a:r>
            <a:endParaRPr lang="en-US" dirty="0">
              <a:latin typeface="Segoe UI" pitchFamily="34" charset="0"/>
            </a:endParaRPr>
          </a:p>
        </p:txBody>
      </p:sp>
      <p:pic>
        <p:nvPicPr>
          <p:cNvPr id="69634" name="Picture 2"/>
          <p:cNvPicPr>
            <a:picLocks noChangeAspect="1" noChangeArrowheads="1"/>
          </p:cNvPicPr>
          <p:nvPr/>
        </p:nvPicPr>
        <p:blipFill>
          <a:blip r:embed="rId2" cstate="print"/>
          <a:srcRect/>
          <a:stretch>
            <a:fillRect/>
          </a:stretch>
        </p:blipFill>
        <p:spPr bwMode="auto">
          <a:xfrm>
            <a:off x="1219200" y="3276600"/>
            <a:ext cx="6886575" cy="32460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228600"/>
            <a:ext cx="3886200" cy="6370975"/>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Researchers prefer to adopt open source and social media technologies that are available in the public domain </a:t>
            </a:r>
            <a:r>
              <a:rPr lang="en-US" sz="2400" dirty="0" smtClean="0">
                <a:solidFill>
                  <a:schemeClr val="accent6"/>
                </a:solidFill>
                <a:latin typeface="Segoe UI" pitchFamily="34" charset="0"/>
                <a:ea typeface="Segoe UI" pitchFamily="34" charset="0"/>
                <a:cs typeface="Segoe UI" pitchFamily="34" charset="0"/>
              </a:rPr>
              <a:t>rather than institutional license-based applications</a:t>
            </a:r>
            <a:r>
              <a:rPr lang="en-US" sz="2400" dirty="0" smtClean="0">
                <a:latin typeface="Segoe UI" pitchFamily="34" charset="0"/>
                <a:ea typeface="Segoe UI" pitchFamily="34" charset="0"/>
                <a:cs typeface="Segoe UI" pitchFamily="34" charset="0"/>
              </a:rPr>
              <a:t> ….. First the social media technologies facilitate networking and community building. Second, researchers prefer to use technologies that will enable them access to resources and their own materials beyond their institution-based PhD research. </a:t>
            </a:r>
            <a:endParaRPr lang="en-US" sz="2400" dirty="0">
              <a:latin typeface="Segoe UI" pitchFamily="34" charset="0"/>
              <a:ea typeface="Segoe UI" pitchFamily="34" charset="0"/>
              <a:cs typeface="Segoe UI" pitchFamily="34" charset="0"/>
            </a:endParaRPr>
          </a:p>
        </p:txBody>
      </p:sp>
      <p:sp>
        <p:nvSpPr>
          <p:cNvPr id="6" name="TextBox 5"/>
          <p:cNvSpPr txBox="1"/>
          <p:nvPr/>
        </p:nvSpPr>
        <p:spPr>
          <a:xfrm>
            <a:off x="5486400" y="6248400"/>
            <a:ext cx="3126625" cy="369332"/>
          </a:xfrm>
          <a:prstGeom prst="rect">
            <a:avLst/>
          </a:prstGeom>
          <a:noFill/>
        </p:spPr>
        <p:txBody>
          <a:bodyPr wrap="none" rtlCol="0">
            <a:spAutoFit/>
          </a:bodyPr>
          <a:lstStyle/>
          <a:p>
            <a:r>
              <a:rPr lang="en-US" dirty="0" smtClean="0"/>
              <a:t>e.g. </a:t>
            </a:r>
            <a:r>
              <a:rPr lang="en-US" dirty="0" err="1" smtClean="0"/>
              <a:t>Mendeley</a:t>
            </a:r>
            <a:r>
              <a:rPr lang="en-US" dirty="0" smtClean="0"/>
              <a:t>, </a:t>
            </a:r>
            <a:r>
              <a:rPr lang="en-US" dirty="0" err="1" smtClean="0"/>
              <a:t>Zotero</a:t>
            </a:r>
            <a:r>
              <a:rPr lang="en-US" dirty="0" smtClean="0"/>
              <a:t>, Endnote</a:t>
            </a:r>
            <a:endParaRPr lang="en-US" dirty="0"/>
          </a:p>
        </p:txBody>
      </p:sp>
      <p:pic>
        <p:nvPicPr>
          <p:cNvPr id="7" name="Snagit_PPT7E" descr="PPT7E.png"/>
          <p:cNvPicPr>
            <a:picLocks noChangeAspect="1"/>
          </p:cNvPicPr>
          <p:nvPr/>
        </p:nvPicPr>
        <p:blipFill>
          <a:blip r:embed="rId2" cstate="print"/>
          <a:stretch>
            <a:fillRect/>
          </a:stretch>
        </p:blipFill>
        <p:spPr>
          <a:xfrm>
            <a:off x="4020207" y="0"/>
            <a:ext cx="5123793" cy="6858000"/>
          </a:xfrm>
          <a:prstGeom prst="rect">
            <a:avLst/>
          </a:prstGeom>
        </p:spPr>
      </p:pic>
      <p:sp>
        <p:nvSpPr>
          <p:cNvPr id="8" name="TextBox 7"/>
          <p:cNvSpPr txBox="1"/>
          <p:nvPr/>
        </p:nvSpPr>
        <p:spPr>
          <a:xfrm>
            <a:off x="3124200" y="5181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Then: users built their workflow around the library.</a:t>
            </a:r>
            <a:br>
              <a:rPr lang="en-US" dirty="0" smtClean="0"/>
            </a:br>
            <a:r>
              <a:rPr lang="en-US" dirty="0" smtClean="0"/>
              <a:t/>
            </a:r>
            <a:br>
              <a:rPr lang="en-US" dirty="0" smtClean="0"/>
            </a:br>
            <a:r>
              <a:rPr lang="en-US" dirty="0" smtClean="0"/>
              <a:t>Now: the library must build its services around its users workflow.</a:t>
            </a:r>
            <a:endParaRPr lang="en-US" dirty="0"/>
          </a:p>
        </p:txBody>
      </p:sp>
      <p:sp>
        <p:nvSpPr>
          <p:cNvPr id="2" name="Slide Number Placeholder 1"/>
          <p:cNvSpPr>
            <a:spLocks noGrp="1"/>
          </p:cNvSpPr>
          <p:nvPr>
            <p:ph type="sldNum" sz="quarter" idx="10"/>
          </p:nvPr>
        </p:nvSpPr>
        <p:spPr/>
        <p:txBody>
          <a:bodyPr/>
          <a:lstStyle/>
          <a:p>
            <a:fld id="{6B3AA010-7757-41E0-A212-D41514C97AA5}"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467600" cy="2895600"/>
          </a:xfrm>
        </p:spPr>
        <p:txBody>
          <a:bodyPr>
            <a:normAutofit fontScale="90000"/>
          </a:bodyPr>
          <a:lstStyle/>
          <a:p>
            <a:r>
              <a:rPr lang="en-US" dirty="0" smtClean="0"/>
              <a:t>Users value convenience.</a:t>
            </a:r>
            <a:br>
              <a:rPr lang="en-US" dirty="0" smtClean="0"/>
            </a:br>
            <a:r>
              <a:rPr lang="en-US" dirty="0" smtClean="0"/>
              <a:t/>
            </a:r>
            <a:br>
              <a:rPr lang="en-US" dirty="0" smtClean="0"/>
            </a:br>
            <a:r>
              <a:rPr lang="en-US" dirty="0" smtClean="0"/>
              <a:t>Library destinations fragmented and demand too much work (cognitive and mechanical).</a:t>
            </a:r>
            <a:br>
              <a:rPr lang="en-US" dirty="0" smtClean="0"/>
            </a:br>
            <a:r>
              <a:rPr lang="en-US" dirty="0" smtClean="0"/>
              <a:t/>
            </a:r>
            <a:br>
              <a:rPr lang="en-US" dirty="0" smtClean="0"/>
            </a:br>
            <a:r>
              <a:rPr lang="en-US" dirty="0" smtClean="0"/>
              <a:t>The institution is being squeezed between the </a:t>
            </a:r>
            <a:r>
              <a:rPr lang="en-US" dirty="0" err="1" smtClean="0"/>
              <a:t>webscale</a:t>
            </a:r>
            <a:r>
              <a:rPr lang="en-US" dirty="0" smtClean="0"/>
              <a:t> and the personal. Have to get into workflows.</a:t>
            </a:r>
            <a:br>
              <a:rPr lang="en-US" dirty="0" smtClean="0"/>
            </a:b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25</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467600" cy="2895600"/>
          </a:xfrm>
        </p:spPr>
        <p:txBody>
          <a:bodyPr>
            <a:noAutofit/>
          </a:bodyPr>
          <a:lstStyle/>
          <a:p>
            <a:r>
              <a:rPr lang="en-US" sz="3200" dirty="0" smtClean="0"/>
              <a:t>Users value convenience.</a:t>
            </a:r>
            <a:br>
              <a:rPr lang="en-US" sz="3200" dirty="0" smtClean="0"/>
            </a:br>
            <a:r>
              <a:rPr lang="en-US" sz="3200" dirty="0" smtClean="0"/>
              <a:t/>
            </a:r>
            <a:br>
              <a:rPr lang="en-US" sz="3200" dirty="0" smtClean="0"/>
            </a:br>
            <a:r>
              <a:rPr lang="en-US" sz="3200" dirty="0" smtClean="0"/>
              <a:t>Library destinations fragmented and demand too much work (cognitive and mechanical).</a:t>
            </a:r>
            <a:br>
              <a:rPr lang="en-US" sz="3200" dirty="0" smtClean="0"/>
            </a:br>
            <a:r>
              <a:rPr lang="en-US" sz="3200" dirty="0" smtClean="0"/>
              <a:t/>
            </a:r>
            <a:br>
              <a:rPr lang="en-US" sz="3200" dirty="0" smtClean="0"/>
            </a:br>
            <a:r>
              <a:rPr lang="en-US" sz="3200" dirty="0" smtClean="0"/>
              <a:t>The institution is being squeezed between the </a:t>
            </a:r>
            <a:r>
              <a:rPr lang="en-US" sz="3200" dirty="0" err="1" smtClean="0"/>
              <a:t>webscale</a:t>
            </a:r>
            <a:r>
              <a:rPr lang="en-US" sz="3200" dirty="0" smtClean="0"/>
              <a:t> and the personal. Have to get into workflows.</a:t>
            </a:r>
            <a:br>
              <a:rPr lang="en-US" sz="3200" dirty="0" smtClean="0"/>
            </a:br>
            <a:endParaRPr lang="en-US" sz="3200" dirty="0"/>
          </a:p>
        </p:txBody>
      </p:sp>
      <p:sp>
        <p:nvSpPr>
          <p:cNvPr id="3" name="Slide Number Placeholder 2"/>
          <p:cNvSpPr>
            <a:spLocks noGrp="1"/>
          </p:cNvSpPr>
          <p:nvPr>
            <p:ph type="sldNum" sz="quarter" idx="10"/>
          </p:nvPr>
        </p:nvSpPr>
        <p:spPr>
          <a:xfrm>
            <a:off x="6553200" y="6203950"/>
            <a:ext cx="2133600" cy="365125"/>
          </a:xfrm>
        </p:spPr>
        <p:txBody>
          <a:bodyPr/>
          <a:lstStyle/>
          <a:p>
            <a:fld id="{6B3AA010-7757-41E0-A212-D41514C97AA5}" type="slidenum">
              <a:rPr lang="en-US" smtClean="0">
                <a:solidFill>
                  <a:srgbClr val="FFFFFF">
                    <a:lumMod val="85000"/>
                  </a:srgbClr>
                </a:solidFill>
              </a:rPr>
              <a:pPr/>
              <a:t>26</a:t>
            </a:fld>
            <a:endParaRPr lang="en-US" dirty="0">
              <a:solidFill>
                <a:srgbClr val="FFFFFF">
                  <a:lumMod val="85000"/>
                </a:srgbClr>
              </a:solidFill>
            </a:endParaRPr>
          </a:p>
        </p:txBody>
      </p:sp>
      <p:sp>
        <p:nvSpPr>
          <p:cNvPr id="4" name="Rectangle 3"/>
          <p:cNvSpPr/>
          <p:nvPr/>
        </p:nvSpPr>
        <p:spPr>
          <a:xfrm>
            <a:off x="685800" y="914400"/>
            <a:ext cx="7620000" cy="32004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0200" y="228600"/>
            <a:ext cx="3200400" cy="584775"/>
          </a:xfrm>
          <a:prstGeom prst="rect">
            <a:avLst/>
          </a:prstGeom>
          <a:noFill/>
        </p:spPr>
        <p:txBody>
          <a:bodyPr wrap="square" rtlCol="0">
            <a:spAutoFit/>
          </a:bodyPr>
          <a:lstStyle/>
          <a:p>
            <a:r>
              <a:rPr lang="en-US" sz="3200" dirty="0" smtClean="0">
                <a:solidFill>
                  <a:schemeClr val="bg1"/>
                </a:solidFill>
                <a:latin typeface="Segoe UI" pitchFamily="34" charset="0"/>
                <a:ea typeface="Segoe UI" pitchFamily="34" charset="0"/>
                <a:cs typeface="Segoe UI" pitchFamily="34" charset="0"/>
              </a:rPr>
              <a:t>Discovery layer</a:t>
            </a:r>
            <a:endParaRPr lang="en-US" sz="3200" dirty="0">
              <a:solidFill>
                <a:schemeClr val="bg1"/>
              </a:solidFill>
              <a:latin typeface="Segoe UI" pitchFamily="34" charset="0"/>
              <a:ea typeface="Segoe UI" pitchFamily="34" charset="0"/>
              <a:cs typeface="Segoe UI" pitchFamily="34" charset="0"/>
            </a:endParaRPr>
          </a:p>
        </p:txBody>
      </p:sp>
      <p:sp>
        <p:nvSpPr>
          <p:cNvPr id="6" name="Rectangle 5"/>
          <p:cNvSpPr/>
          <p:nvPr/>
        </p:nvSpPr>
        <p:spPr>
          <a:xfrm>
            <a:off x="685800" y="4114800"/>
            <a:ext cx="7620000" cy="19050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6172200"/>
            <a:ext cx="6934200" cy="584775"/>
          </a:xfrm>
          <a:prstGeom prst="rect">
            <a:avLst/>
          </a:prstGeom>
          <a:noFill/>
        </p:spPr>
        <p:txBody>
          <a:bodyPr wrap="square" rtlCol="0">
            <a:spAutoFit/>
          </a:bodyPr>
          <a:lstStyle/>
          <a:p>
            <a:r>
              <a:rPr lang="en-US" sz="3200" dirty="0" smtClean="0">
                <a:solidFill>
                  <a:schemeClr val="bg1"/>
                </a:solidFill>
                <a:latin typeface="Segoe UI" pitchFamily="34" charset="0"/>
                <a:ea typeface="Segoe UI" pitchFamily="34" charset="0"/>
                <a:cs typeface="Segoe UI" pitchFamily="34" charset="0"/>
              </a:rPr>
              <a:t>The challenge of discoverability</a:t>
            </a:r>
            <a:endParaRPr lang="en-US" sz="3200" dirty="0">
              <a:solidFill>
                <a:schemeClr val="bg1"/>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responses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27</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28800"/>
            <a:ext cx="7467600" cy="1143000"/>
          </a:xfrm>
        </p:spPr>
        <p:txBody>
          <a:bodyPr/>
          <a:lstStyle/>
          <a:p>
            <a:r>
              <a:rPr lang="en-US" dirty="0" smtClean="0"/>
              <a:t>Some responses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28</a:t>
            </a:fld>
            <a:endParaRPr lang="en-US" dirty="0">
              <a:solidFill>
                <a:srgbClr val="FFFFFF">
                  <a:lumMod val="85000"/>
                </a:srgbClr>
              </a:solidFill>
            </a:endParaRPr>
          </a:p>
        </p:txBody>
      </p:sp>
      <p:sp>
        <p:nvSpPr>
          <p:cNvPr id="5" name="Content Placeholder 4"/>
          <p:cNvSpPr>
            <a:spLocks noGrp="1"/>
          </p:cNvSpPr>
          <p:nvPr>
            <p:ph sz="half" idx="4294967295"/>
          </p:nvPr>
        </p:nvSpPr>
        <p:spPr>
          <a:xfrm>
            <a:off x="838200" y="3276600"/>
            <a:ext cx="7696200" cy="3581400"/>
          </a:xfrm>
        </p:spPr>
        <p:txBody>
          <a:bodyPr>
            <a:normAutofit/>
          </a:bodyPr>
          <a:lstStyle/>
          <a:p>
            <a:pPr marL="514350" indent="-514350">
              <a:buFont typeface="+mj-lt"/>
              <a:buAutoNum type="arabicPeriod"/>
            </a:pPr>
            <a:r>
              <a:rPr lang="en-US" dirty="0" smtClean="0">
                <a:solidFill>
                  <a:schemeClr val="bg1"/>
                </a:solidFill>
              </a:rPr>
              <a:t>Systems integration – unified discovery and unified </a:t>
            </a:r>
            <a:r>
              <a:rPr lang="en-US" dirty="0" err="1" smtClean="0">
                <a:solidFill>
                  <a:schemeClr val="bg1"/>
                </a:solidFill>
              </a:rPr>
              <a:t>backoffice</a:t>
            </a:r>
            <a:r>
              <a:rPr lang="en-US" dirty="0" smtClean="0">
                <a:solidFill>
                  <a:schemeClr val="bg1"/>
                </a:solidFill>
              </a:rPr>
              <a:t> workflows</a:t>
            </a:r>
          </a:p>
          <a:p>
            <a:pPr marL="514350" indent="-514350">
              <a:buFont typeface="+mj-lt"/>
              <a:buAutoNum type="arabicPeriod"/>
            </a:pPr>
            <a:r>
              <a:rPr lang="en-US" dirty="0" smtClean="0">
                <a:solidFill>
                  <a:schemeClr val="bg1"/>
                </a:solidFill>
              </a:rPr>
              <a:t>Website integration – an integrated experience</a:t>
            </a:r>
          </a:p>
          <a:p>
            <a:pPr marL="514350" indent="-514350">
              <a:buFont typeface="+mj-lt"/>
              <a:buAutoNum type="arabicPeriod"/>
            </a:pPr>
            <a:r>
              <a:rPr lang="en-US" dirty="0" smtClean="0">
                <a:solidFill>
                  <a:schemeClr val="bg1"/>
                </a:solidFill>
              </a:rPr>
              <a:t>Make discovery more like web search</a:t>
            </a:r>
          </a:p>
          <a:p>
            <a:pPr marL="514350" indent="-514350">
              <a:buFont typeface="+mj-lt"/>
              <a:buAutoNum type="arabicPeriod"/>
            </a:pPr>
            <a:r>
              <a:rPr lang="en-US" dirty="0" smtClean="0">
                <a:solidFill>
                  <a:schemeClr val="bg1"/>
                </a:solidFill>
              </a:rPr>
              <a:t>Discoverability – a </a:t>
            </a:r>
            <a:r>
              <a:rPr lang="en-US" dirty="0" err="1" smtClean="0">
                <a:solidFill>
                  <a:schemeClr val="bg1"/>
                </a:solidFill>
              </a:rPr>
              <a:t>decentered</a:t>
            </a:r>
            <a:r>
              <a:rPr lang="en-US" dirty="0" smtClean="0">
                <a:solidFill>
                  <a:schemeClr val="bg1"/>
                </a:solidFill>
              </a:rPr>
              <a:t> network presence</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29</a:t>
            </a:fld>
            <a:endParaRPr lang="en-US" dirty="0">
              <a:solidFill>
                <a:srgbClr val="FFFFFF">
                  <a:lumMod val="85000"/>
                </a:srgbClr>
              </a:solidFill>
            </a:endParaRPr>
          </a:p>
        </p:txBody>
      </p:sp>
      <p:sp>
        <p:nvSpPr>
          <p:cNvPr id="5" name="Content Placeholder 4"/>
          <p:cNvSpPr>
            <a:spLocks noGrp="1"/>
          </p:cNvSpPr>
          <p:nvPr>
            <p:ph sz="half" idx="4294967295"/>
          </p:nvPr>
        </p:nvSpPr>
        <p:spPr>
          <a:xfrm>
            <a:off x="838200" y="1828800"/>
            <a:ext cx="7696200" cy="3581400"/>
          </a:xfrm>
        </p:spPr>
        <p:txBody>
          <a:bodyPr>
            <a:noAutofit/>
          </a:bodyPr>
          <a:lstStyle/>
          <a:p>
            <a:pPr marL="514350" indent="-514350">
              <a:buFont typeface="+mj-lt"/>
              <a:buAutoNum type="arabicPeriod"/>
            </a:pPr>
            <a:r>
              <a:rPr lang="en-US" sz="3200" dirty="0" smtClean="0">
                <a:solidFill>
                  <a:schemeClr val="bg1"/>
                </a:solidFill>
              </a:rPr>
              <a:t>Systems integration – unified discovery and unified </a:t>
            </a:r>
            <a:r>
              <a:rPr lang="en-US" sz="3200" dirty="0" err="1" smtClean="0">
                <a:solidFill>
                  <a:schemeClr val="bg1"/>
                </a:solidFill>
              </a:rPr>
              <a:t>backoffice</a:t>
            </a:r>
            <a:r>
              <a:rPr lang="en-US" sz="3200" dirty="0" smtClean="0">
                <a:solidFill>
                  <a:schemeClr val="bg1"/>
                </a:solidFill>
              </a:rPr>
              <a:t> workflows</a:t>
            </a:r>
          </a:p>
          <a:p>
            <a:pPr marL="514350" indent="-514350">
              <a:buFont typeface="+mj-lt"/>
              <a:buAutoNum type="arabicPeriod"/>
            </a:pPr>
            <a:r>
              <a:rPr lang="en-US" sz="3200" dirty="0" smtClean="0">
                <a:solidFill>
                  <a:schemeClr val="bg1">
                    <a:lumMod val="65000"/>
                  </a:schemeClr>
                </a:solidFill>
              </a:rPr>
              <a:t>Website integration – an integrated experience</a:t>
            </a:r>
          </a:p>
          <a:p>
            <a:pPr marL="514350" indent="-514350">
              <a:buFont typeface="+mj-lt"/>
              <a:buAutoNum type="arabicPeriod"/>
            </a:pPr>
            <a:r>
              <a:rPr lang="en-US" sz="3200" dirty="0" smtClean="0">
                <a:solidFill>
                  <a:schemeClr val="bg1">
                    <a:lumMod val="65000"/>
                  </a:schemeClr>
                </a:solidFill>
              </a:rPr>
              <a:t>Make discovery more like web search</a:t>
            </a:r>
          </a:p>
          <a:p>
            <a:pPr marL="514350" indent="-514350">
              <a:buFont typeface="+mj-lt"/>
              <a:buAutoNum type="arabicPeriod"/>
            </a:pPr>
            <a:r>
              <a:rPr lang="en-US" sz="3200" dirty="0" smtClean="0">
                <a:solidFill>
                  <a:schemeClr val="bg1">
                    <a:lumMod val="65000"/>
                  </a:schemeClr>
                </a:solidFill>
              </a:rPr>
              <a:t>Discoverability – a </a:t>
            </a:r>
            <a:r>
              <a:rPr lang="en-US" sz="3200" dirty="0" err="1" smtClean="0">
                <a:solidFill>
                  <a:schemeClr val="bg1">
                    <a:lumMod val="65000"/>
                  </a:schemeClr>
                </a:solidFill>
              </a:rPr>
              <a:t>decentered</a:t>
            </a:r>
            <a:r>
              <a:rPr lang="en-US" sz="3200" dirty="0" smtClean="0">
                <a:solidFill>
                  <a:schemeClr val="bg1">
                    <a:lumMod val="65000"/>
                  </a:schemeClr>
                </a:solidFill>
              </a:rPr>
              <a:t> network presence</a:t>
            </a:r>
            <a:endParaRPr lang="en-US" sz="3200"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Pretty general</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3</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oclc\data\OCLCResearch\Dublin\Home\dempseyl\My Documents\Data\My Pictures\DEMPSEY graphic 2.tif"/>
          <p:cNvPicPr>
            <a:picLocks noChangeAspect="1" noChangeArrowheads="1"/>
          </p:cNvPicPr>
          <p:nvPr/>
        </p:nvPicPr>
        <p:blipFill>
          <a:blip r:embed="rId2" cstate="print"/>
          <a:srcRect/>
          <a:stretch>
            <a:fillRect/>
          </a:stretch>
        </p:blipFill>
        <p:spPr bwMode="auto">
          <a:xfrm>
            <a:off x="1219200" y="990600"/>
            <a:ext cx="6629400" cy="4974351"/>
          </a:xfrm>
          <a:prstGeom prst="rect">
            <a:avLst/>
          </a:prstGeom>
          <a:noFill/>
        </p:spPr>
      </p:pic>
      <p:sp>
        <p:nvSpPr>
          <p:cNvPr id="4" name="Rectangle 3"/>
          <p:cNvSpPr/>
          <p:nvPr/>
        </p:nvSpPr>
        <p:spPr>
          <a:xfrm>
            <a:off x="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Worldshare</a:t>
            </a:r>
            <a:r>
              <a:rPr lang="en-US" dirty="0" smtClean="0"/>
              <a:t> MS</a:t>
            </a:r>
            <a:endParaRPr lang="en-US" dirty="0"/>
          </a:p>
        </p:txBody>
      </p:sp>
      <p:sp>
        <p:nvSpPr>
          <p:cNvPr id="5" name="Rectangle 4"/>
          <p:cNvSpPr/>
          <p:nvPr/>
        </p:nvSpPr>
        <p:spPr>
          <a:xfrm>
            <a:off x="1905000" y="5943600"/>
            <a:ext cx="1524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a:t>
            </a:r>
            <a:endParaRPr lang="en-US" dirty="0"/>
          </a:p>
        </p:txBody>
      </p:sp>
      <p:sp>
        <p:nvSpPr>
          <p:cNvPr id="6" name="Rectangle 5"/>
          <p:cNvSpPr/>
          <p:nvPr/>
        </p:nvSpPr>
        <p:spPr>
          <a:xfrm>
            <a:off x="3429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Sierra</a:t>
            </a:r>
            <a:endParaRPr lang="en-US" dirty="0"/>
          </a:p>
        </p:txBody>
      </p:sp>
      <p:sp>
        <p:nvSpPr>
          <p:cNvPr id="7" name="Rectangle 6"/>
          <p:cNvSpPr/>
          <p:nvPr/>
        </p:nvSpPr>
        <p:spPr>
          <a:xfrm>
            <a:off x="5334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Intota</a:t>
            </a:r>
            <a:endParaRPr lang="en-US" dirty="0"/>
          </a:p>
        </p:txBody>
      </p:sp>
      <p:sp>
        <p:nvSpPr>
          <p:cNvPr id="8" name="Rectangle 7"/>
          <p:cNvSpPr/>
          <p:nvPr/>
        </p:nvSpPr>
        <p:spPr>
          <a:xfrm>
            <a:off x="7239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Kuali</a:t>
            </a:r>
            <a:r>
              <a:rPr lang="en-US" dirty="0" smtClean="0"/>
              <a:t> Ole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oclc\data\OCLCResearch\Dublin\Home\dempseyl\My Documents\Data\My Pictures\DEMPSEY graphic 2.tif"/>
          <p:cNvPicPr>
            <a:picLocks noChangeAspect="1" noChangeArrowheads="1"/>
          </p:cNvPicPr>
          <p:nvPr/>
        </p:nvPicPr>
        <p:blipFill>
          <a:blip r:embed="rId2" cstate="print"/>
          <a:srcRect/>
          <a:stretch>
            <a:fillRect/>
          </a:stretch>
        </p:blipFill>
        <p:spPr bwMode="auto">
          <a:xfrm>
            <a:off x="1219200" y="990600"/>
            <a:ext cx="6629400" cy="4974351"/>
          </a:xfrm>
          <a:prstGeom prst="rect">
            <a:avLst/>
          </a:prstGeom>
          <a:noFill/>
        </p:spPr>
      </p:pic>
      <p:sp>
        <p:nvSpPr>
          <p:cNvPr id="4" name="Rectangle 3"/>
          <p:cNvSpPr/>
          <p:nvPr/>
        </p:nvSpPr>
        <p:spPr>
          <a:xfrm>
            <a:off x="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Worldshare</a:t>
            </a:r>
            <a:r>
              <a:rPr lang="en-US" dirty="0" smtClean="0"/>
              <a:t> MS</a:t>
            </a:r>
            <a:endParaRPr lang="en-US" dirty="0"/>
          </a:p>
        </p:txBody>
      </p:sp>
      <p:sp>
        <p:nvSpPr>
          <p:cNvPr id="5" name="Rectangle 4"/>
          <p:cNvSpPr/>
          <p:nvPr/>
        </p:nvSpPr>
        <p:spPr>
          <a:xfrm>
            <a:off x="1905000" y="5943600"/>
            <a:ext cx="1524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a:t>
            </a:r>
            <a:endParaRPr lang="en-US" dirty="0"/>
          </a:p>
        </p:txBody>
      </p:sp>
      <p:sp>
        <p:nvSpPr>
          <p:cNvPr id="6" name="Rectangle 5"/>
          <p:cNvSpPr/>
          <p:nvPr/>
        </p:nvSpPr>
        <p:spPr>
          <a:xfrm>
            <a:off x="3429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Sierra</a:t>
            </a:r>
            <a:endParaRPr lang="en-US" dirty="0"/>
          </a:p>
        </p:txBody>
      </p:sp>
      <p:sp>
        <p:nvSpPr>
          <p:cNvPr id="7" name="Rectangle 6"/>
          <p:cNvSpPr/>
          <p:nvPr/>
        </p:nvSpPr>
        <p:spPr>
          <a:xfrm>
            <a:off x="5334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Intota</a:t>
            </a:r>
            <a:endParaRPr lang="en-US" dirty="0"/>
          </a:p>
        </p:txBody>
      </p:sp>
      <p:sp>
        <p:nvSpPr>
          <p:cNvPr id="8" name="Rectangle 7"/>
          <p:cNvSpPr/>
          <p:nvPr/>
        </p:nvSpPr>
        <p:spPr>
          <a:xfrm>
            <a:off x="7239000" y="5943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Kuali</a:t>
            </a:r>
            <a:r>
              <a:rPr lang="en-US" dirty="0" smtClean="0"/>
              <a:t> Ole</a:t>
            </a:r>
            <a:endParaRPr lang="en-US" dirty="0"/>
          </a:p>
        </p:txBody>
      </p:sp>
      <p:sp>
        <p:nvSpPr>
          <p:cNvPr id="10" name="Rectangle 9"/>
          <p:cNvSpPr/>
          <p:nvPr/>
        </p:nvSpPr>
        <p:spPr>
          <a:xfrm>
            <a:off x="474785" y="228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Worldcat</a:t>
            </a:r>
            <a:r>
              <a:rPr lang="en-US" dirty="0" smtClean="0"/>
              <a:t> Local</a:t>
            </a:r>
            <a:endParaRPr lang="en-US" dirty="0"/>
          </a:p>
        </p:txBody>
      </p:sp>
      <p:sp>
        <p:nvSpPr>
          <p:cNvPr id="11" name="Rectangle 10"/>
          <p:cNvSpPr/>
          <p:nvPr/>
        </p:nvSpPr>
        <p:spPr>
          <a:xfrm>
            <a:off x="2709985" y="228600"/>
            <a:ext cx="1524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Primo </a:t>
            </a:r>
            <a:endParaRPr lang="en-US" dirty="0"/>
          </a:p>
        </p:txBody>
      </p:sp>
      <p:sp>
        <p:nvSpPr>
          <p:cNvPr id="12" name="Rectangle 11"/>
          <p:cNvSpPr/>
          <p:nvPr/>
        </p:nvSpPr>
        <p:spPr>
          <a:xfrm>
            <a:off x="4564185" y="228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EDS</a:t>
            </a:r>
            <a:endParaRPr lang="en-US" dirty="0"/>
          </a:p>
        </p:txBody>
      </p:sp>
      <p:sp>
        <p:nvSpPr>
          <p:cNvPr id="13" name="Rectangle 12"/>
          <p:cNvSpPr/>
          <p:nvPr/>
        </p:nvSpPr>
        <p:spPr>
          <a:xfrm>
            <a:off x="6799385" y="228600"/>
            <a:ext cx="1905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Summon</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(Partial) systems integration</a:t>
            </a:r>
            <a:br>
              <a:rPr lang="en-US" dirty="0" smtClean="0"/>
            </a:br>
            <a:r>
              <a:rPr lang="en-US" dirty="0" smtClean="0"/>
              <a:t/>
            </a:r>
            <a:br>
              <a:rPr lang="en-US" dirty="0" smtClean="0"/>
            </a:br>
            <a:r>
              <a:rPr lang="en-US" sz="3100" dirty="0" smtClean="0"/>
              <a:t>Cloud-based.</a:t>
            </a:r>
            <a:br>
              <a:rPr lang="en-US" sz="3100" dirty="0" smtClean="0"/>
            </a:br>
            <a:r>
              <a:rPr lang="en-US" sz="3100" dirty="0" smtClean="0"/>
              <a:t/>
            </a:r>
            <a:br>
              <a:rPr lang="en-US" sz="3100" dirty="0" smtClean="0"/>
            </a:br>
            <a:r>
              <a:rPr lang="en-US" sz="3100" dirty="0" smtClean="0"/>
              <a:t>Workflow integration across purchased, licensed, digital?</a:t>
            </a:r>
            <a:br>
              <a:rPr lang="en-US" sz="3100" dirty="0" smtClean="0"/>
            </a:br>
            <a:r>
              <a:rPr lang="en-US" sz="3100" dirty="0" smtClean="0"/>
              <a:t/>
            </a:r>
            <a:br>
              <a:rPr lang="en-US" sz="3100" dirty="0" smtClean="0"/>
            </a:br>
            <a:r>
              <a:rPr lang="en-US" sz="3100" dirty="0" smtClean="0"/>
              <a:t>Central index. </a:t>
            </a:r>
            <a:br>
              <a:rPr lang="en-US" sz="3100" dirty="0" smtClean="0"/>
            </a:br>
            <a:r>
              <a:rPr lang="en-US" sz="3100" dirty="0" smtClean="0"/>
              <a:t/>
            </a:r>
            <a:br>
              <a:rPr lang="en-US" sz="3100" dirty="0" smtClean="0"/>
            </a:br>
            <a:r>
              <a:rPr lang="en-US" sz="3100" dirty="0" smtClean="0"/>
              <a:t>Best-of-breed </a:t>
            </a:r>
            <a:r>
              <a:rPr lang="en-US" sz="3100" dirty="0" err="1" smtClean="0"/>
              <a:t>vs</a:t>
            </a:r>
            <a:r>
              <a:rPr lang="en-US" sz="3100" dirty="0" smtClean="0"/>
              <a:t> Trend to single supplier ecosystems?</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Ac Discovery no Suite.jpg"/>
          <p:cNvPicPr/>
          <p:nvPr/>
        </p:nvPicPr>
        <p:blipFill>
          <a:blip r:embed="rId2" cstate="print"/>
          <a:srcRect l="8973" r="11759" b="7473"/>
          <a:stretch>
            <a:fillRect/>
          </a:stretch>
        </p:blipFill>
        <p:spPr>
          <a:xfrm>
            <a:off x="-152400" y="609600"/>
            <a:ext cx="9372600" cy="5562600"/>
          </a:xfrm>
          <a:prstGeom prst="rect">
            <a:avLst/>
          </a:prstGeom>
        </p:spPr>
      </p:pic>
      <p:sp>
        <p:nvSpPr>
          <p:cNvPr id="5" name="TextBox 4"/>
          <p:cNvSpPr txBox="1"/>
          <p:nvPr/>
        </p:nvSpPr>
        <p:spPr>
          <a:xfrm>
            <a:off x="0" y="6248400"/>
            <a:ext cx="5616346" cy="276999"/>
          </a:xfrm>
          <a:prstGeom prst="rect">
            <a:avLst/>
          </a:prstGeom>
          <a:noFill/>
        </p:spPr>
        <p:txBody>
          <a:bodyPr wrap="none" rtlCol="0">
            <a:spAutoFit/>
          </a:bodyPr>
          <a:lstStyle/>
          <a:p>
            <a:r>
              <a:rPr lang="en-US" sz="1200" dirty="0" smtClean="0">
                <a:solidFill>
                  <a:prstClr val="black"/>
                </a:solidFill>
              </a:rPr>
              <a:t>Based on data from Marshall </a:t>
            </a:r>
            <a:r>
              <a:rPr lang="en-US" sz="1200" dirty="0" err="1" smtClean="0">
                <a:solidFill>
                  <a:prstClr val="black"/>
                </a:solidFill>
              </a:rPr>
              <a:t>Breeding’s</a:t>
            </a:r>
            <a:r>
              <a:rPr lang="en-US" sz="1200" dirty="0" smtClean="0">
                <a:solidFill>
                  <a:prstClr val="black"/>
                </a:solidFill>
              </a:rPr>
              <a:t> </a:t>
            </a:r>
            <a:r>
              <a:rPr lang="en-US" sz="1200" dirty="0" smtClean="0">
                <a:solidFill>
                  <a:prstClr val="black"/>
                </a:solidFill>
                <a:hlinkClick r:id="rId3"/>
              </a:rPr>
              <a:t>Lib-Web-Cats</a:t>
            </a:r>
            <a:r>
              <a:rPr lang="en-US" sz="1200" dirty="0" smtClean="0">
                <a:solidFill>
                  <a:prstClr val="black"/>
                </a:solidFill>
              </a:rPr>
              <a:t> technology profiles, August 2013.</a:t>
            </a:r>
            <a:endParaRPr lang="en-US" sz="1200" dirty="0">
              <a:solidFill>
                <a:prstClr val="black"/>
              </a:solidFill>
            </a:endParaRPr>
          </a:p>
        </p:txBody>
      </p:sp>
      <p:sp>
        <p:nvSpPr>
          <p:cNvPr id="6" name="TextBox 5"/>
          <p:cNvSpPr txBox="1"/>
          <p:nvPr/>
        </p:nvSpPr>
        <p:spPr>
          <a:xfrm>
            <a:off x="5715000" y="6200001"/>
            <a:ext cx="668773" cy="276999"/>
          </a:xfrm>
          <a:prstGeom prst="rect">
            <a:avLst/>
          </a:prstGeom>
          <a:noFill/>
        </p:spPr>
        <p:txBody>
          <a:bodyPr wrap="none" rtlCol="0">
            <a:spAutoFit/>
          </a:bodyPr>
          <a:lstStyle/>
          <a:p>
            <a:r>
              <a:rPr lang="en-US" sz="1200" b="1" dirty="0" smtClean="0">
                <a:solidFill>
                  <a:prstClr val="black"/>
                </a:solidFill>
              </a:rPr>
              <a:t>N = 881</a:t>
            </a:r>
            <a:endParaRPr lang="en-US" sz="1200" b="1" dirty="0">
              <a:solidFill>
                <a:prstClr val="black"/>
              </a:solidFill>
            </a:endParaRPr>
          </a:p>
        </p:txBody>
      </p:sp>
      <p:sp>
        <p:nvSpPr>
          <p:cNvPr id="7" name="TextBox 6"/>
          <p:cNvSpPr txBox="1"/>
          <p:nvPr/>
        </p:nvSpPr>
        <p:spPr>
          <a:xfrm>
            <a:off x="0" y="6428601"/>
            <a:ext cx="6333978" cy="276999"/>
          </a:xfrm>
          <a:prstGeom prst="rect">
            <a:avLst/>
          </a:prstGeom>
          <a:noFill/>
        </p:spPr>
        <p:txBody>
          <a:bodyPr wrap="none" rtlCol="0">
            <a:spAutoFit/>
          </a:bodyPr>
          <a:lstStyle/>
          <a:p>
            <a:r>
              <a:rPr lang="en-US" sz="1200" dirty="0" smtClean="0">
                <a:solidFill>
                  <a:prstClr val="black"/>
                </a:solidFill>
              </a:rPr>
              <a:t>Created by </a:t>
            </a:r>
            <a:r>
              <a:rPr lang="en-US" sz="1200" b="1" dirty="0" smtClean="0">
                <a:solidFill>
                  <a:prstClr val="black"/>
                </a:solidFill>
              </a:rPr>
              <a:t>Constance </a:t>
            </a:r>
            <a:r>
              <a:rPr lang="en-US" sz="1200" b="1" dirty="0" err="1" smtClean="0">
                <a:solidFill>
                  <a:prstClr val="black"/>
                </a:solidFill>
              </a:rPr>
              <a:t>Malpas</a:t>
            </a:r>
            <a:r>
              <a:rPr lang="en-US" sz="1200" dirty="0" smtClean="0">
                <a:solidFill>
                  <a:prstClr val="black"/>
                </a:solidFill>
              </a:rPr>
              <a:t>, OCLC Research, using the  </a:t>
            </a:r>
            <a:r>
              <a:rPr lang="en-US" sz="1200" dirty="0" err="1" smtClean="0">
                <a:solidFill>
                  <a:prstClr val="black"/>
                </a:solidFill>
              </a:rPr>
              <a:t>Sankey</a:t>
            </a:r>
            <a:r>
              <a:rPr lang="en-US" sz="1200" dirty="0" smtClean="0">
                <a:solidFill>
                  <a:prstClr val="black"/>
                </a:solidFill>
              </a:rPr>
              <a:t> template from  Bruce McPherson.</a:t>
            </a:r>
            <a:endParaRPr lang="en-US" sz="1200" dirty="0">
              <a:solidFill>
                <a:prstClr val="black"/>
              </a:solidFill>
            </a:endParaRPr>
          </a:p>
        </p:txBody>
      </p:sp>
      <p:sp>
        <p:nvSpPr>
          <p:cNvPr id="9" name="Title 8"/>
          <p:cNvSpPr>
            <a:spLocks noGrp="1"/>
          </p:cNvSpPr>
          <p:nvPr>
            <p:ph type="title"/>
          </p:nvPr>
        </p:nvSpPr>
        <p:spPr>
          <a:xfrm>
            <a:off x="457200" y="-304800"/>
            <a:ext cx="8229600" cy="1143000"/>
          </a:xfrm>
        </p:spPr>
        <p:txBody>
          <a:bodyPr>
            <a:noAutofit/>
          </a:bodyPr>
          <a:lstStyle/>
          <a:p>
            <a:r>
              <a:rPr lang="en-US" sz="2800" dirty="0" smtClean="0">
                <a:latin typeface="Segoe UI" pitchFamily="34" charset="0"/>
                <a:ea typeface="Segoe UI" pitchFamily="34" charset="0"/>
                <a:cs typeface="Segoe UI" pitchFamily="34" charset="0"/>
              </a:rPr>
              <a:t>US Academic Libraries</a:t>
            </a:r>
            <a:endParaRPr lang="en-US" sz="28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34</a:t>
            </a:fld>
            <a:endParaRPr lang="en-US" dirty="0">
              <a:solidFill>
                <a:srgbClr val="FFFFFF">
                  <a:lumMod val="85000"/>
                </a:srgbClr>
              </a:solidFill>
            </a:endParaRPr>
          </a:p>
        </p:txBody>
      </p:sp>
      <p:sp>
        <p:nvSpPr>
          <p:cNvPr id="5" name="Content Placeholder 4"/>
          <p:cNvSpPr>
            <a:spLocks noGrp="1"/>
          </p:cNvSpPr>
          <p:nvPr>
            <p:ph sz="half" idx="4294967295"/>
          </p:nvPr>
        </p:nvSpPr>
        <p:spPr>
          <a:xfrm>
            <a:off x="838200" y="2438400"/>
            <a:ext cx="7696200" cy="3581400"/>
          </a:xfrm>
        </p:spPr>
        <p:txBody>
          <a:bodyPr>
            <a:normAutofit lnSpcReduction="10000"/>
          </a:bodyPr>
          <a:lstStyle/>
          <a:p>
            <a:pPr marL="514350" indent="-514350">
              <a:buFont typeface="+mj-lt"/>
              <a:buAutoNum type="arabicPeriod"/>
            </a:pPr>
            <a:r>
              <a:rPr lang="en-US" dirty="0" smtClean="0">
                <a:solidFill>
                  <a:schemeClr val="bg1">
                    <a:lumMod val="65000"/>
                  </a:schemeClr>
                </a:solidFill>
              </a:rPr>
              <a:t>Systems integration – unified discovery and unified </a:t>
            </a:r>
            <a:r>
              <a:rPr lang="en-US" dirty="0" err="1" smtClean="0">
                <a:solidFill>
                  <a:schemeClr val="bg1">
                    <a:lumMod val="65000"/>
                  </a:schemeClr>
                </a:solidFill>
              </a:rPr>
              <a:t>backoffice</a:t>
            </a:r>
            <a:r>
              <a:rPr lang="en-US" dirty="0" smtClean="0">
                <a:solidFill>
                  <a:schemeClr val="bg1">
                    <a:lumMod val="65000"/>
                  </a:schemeClr>
                </a:solidFill>
              </a:rPr>
              <a:t> workflows</a:t>
            </a:r>
          </a:p>
          <a:p>
            <a:pPr marL="514350" indent="-514350">
              <a:buFont typeface="+mj-lt"/>
              <a:buAutoNum type="arabicPeriod"/>
            </a:pPr>
            <a:r>
              <a:rPr lang="en-US" dirty="0" smtClean="0">
                <a:solidFill>
                  <a:schemeClr val="bg1"/>
                </a:solidFill>
              </a:rPr>
              <a:t>Website integration – an integrated experience</a:t>
            </a:r>
          </a:p>
          <a:p>
            <a:pPr marL="514350" indent="-514350">
              <a:buFont typeface="+mj-lt"/>
              <a:buAutoNum type="arabicPeriod"/>
            </a:pPr>
            <a:r>
              <a:rPr lang="en-US" dirty="0" smtClean="0">
                <a:solidFill>
                  <a:schemeClr val="bg1">
                    <a:lumMod val="65000"/>
                  </a:schemeClr>
                </a:solidFill>
              </a:rPr>
              <a:t>Make discovery more like web search</a:t>
            </a:r>
          </a:p>
          <a:p>
            <a:pPr marL="514350" indent="-514350">
              <a:buFont typeface="+mj-lt"/>
              <a:buAutoNum type="arabicPeriod"/>
            </a:pPr>
            <a:r>
              <a:rPr lang="en-US" dirty="0" smtClean="0">
                <a:solidFill>
                  <a:schemeClr val="bg1">
                    <a:lumMod val="65000"/>
                  </a:schemeClr>
                </a:solidFill>
              </a:rPr>
              <a:t>Discoverability – a </a:t>
            </a:r>
            <a:r>
              <a:rPr lang="en-US" dirty="0" err="1" smtClean="0">
                <a:solidFill>
                  <a:schemeClr val="bg1">
                    <a:lumMod val="65000"/>
                  </a:schemeClr>
                </a:solidFill>
              </a:rPr>
              <a:t>decentered</a:t>
            </a:r>
            <a:r>
              <a:rPr lang="en-US" dirty="0" smtClean="0">
                <a:solidFill>
                  <a:schemeClr val="bg1">
                    <a:lumMod val="65000"/>
                  </a:schemeClr>
                </a:solidFill>
              </a:rPr>
              <a:t> network presence</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examples .. </a:t>
            </a:r>
            <a:endParaRPr lang="en-US" dirty="0"/>
          </a:p>
        </p:txBody>
      </p:sp>
      <p:sp>
        <p:nvSpPr>
          <p:cNvPr id="4" name="Content Placeholder 3"/>
          <p:cNvSpPr>
            <a:spLocks noGrp="1"/>
          </p:cNvSpPr>
          <p:nvPr>
            <p:ph sz="half" idx="1"/>
          </p:nvPr>
        </p:nvSpPr>
        <p:spPr/>
        <p:txBody>
          <a:bodyPr>
            <a:normAutofit/>
          </a:bodyPr>
          <a:lstStyle/>
          <a:p>
            <a:r>
              <a:rPr lang="en-US" dirty="0" smtClean="0"/>
              <a:t>Content management systems</a:t>
            </a:r>
          </a:p>
          <a:p>
            <a:r>
              <a:rPr lang="en-US" dirty="0" smtClean="0"/>
              <a:t>Resource guides</a:t>
            </a:r>
          </a:p>
          <a:p>
            <a:endParaRPr lang="en-US" dirty="0" smtClean="0"/>
          </a:p>
          <a:p>
            <a:endParaRPr lang="en-US" dirty="0"/>
          </a:p>
        </p:txBody>
      </p:sp>
      <p:sp>
        <p:nvSpPr>
          <p:cNvPr id="5" name="Content Placeholder 4"/>
          <p:cNvSpPr>
            <a:spLocks noGrp="1"/>
          </p:cNvSpPr>
          <p:nvPr>
            <p:ph sz="half" idx="2"/>
          </p:nvPr>
        </p:nvSpPr>
        <p:spPr/>
        <p:txBody>
          <a:bodyPr>
            <a:normAutofit/>
          </a:bodyPr>
          <a:lstStyle/>
          <a:p>
            <a:r>
              <a:rPr lang="en-US" dirty="0" smtClean="0"/>
              <a:t>Locally controlled search container</a:t>
            </a:r>
          </a:p>
          <a:p>
            <a:pPr lvl="1"/>
            <a:r>
              <a:rPr lang="en-US" dirty="0" err="1" smtClean="0"/>
              <a:t>VuFind</a:t>
            </a:r>
            <a:endParaRPr lang="en-US" dirty="0" smtClean="0"/>
          </a:p>
          <a:p>
            <a:pPr lvl="1"/>
            <a:r>
              <a:rPr lang="en-US" dirty="0" err="1" smtClean="0"/>
              <a:t>Blacklight</a:t>
            </a:r>
            <a:r>
              <a:rPr lang="en-US" dirty="0" smtClean="0"/>
              <a:t> </a:t>
            </a:r>
          </a:p>
          <a:p>
            <a:pPr lvl="1"/>
            <a:endParaRPr lang="en-US" dirty="0" smtClean="0"/>
          </a:p>
          <a:p>
            <a:pPr lvl="1"/>
            <a:endParaRPr lang="en-US" dirty="0" smtClean="0"/>
          </a:p>
          <a:p>
            <a:r>
              <a:rPr lang="en-US" dirty="0" smtClean="0"/>
              <a:t>Discovery systems</a:t>
            </a:r>
          </a:p>
          <a:p>
            <a:pPr lvl="1"/>
            <a:r>
              <a:rPr lang="en-US" dirty="0" smtClean="0"/>
              <a:t>A unified view</a:t>
            </a:r>
          </a:p>
          <a:p>
            <a:pPr lvl="1"/>
            <a:r>
              <a:rPr lang="en-US" dirty="0" smtClean="0"/>
              <a:t>Move work from user to system</a:t>
            </a:r>
          </a:p>
          <a:p>
            <a:pPr lvl="1"/>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36</a:t>
            </a:fld>
            <a:endParaRPr lang="en-US" dirty="0">
              <a:solidFill>
                <a:srgbClr val="FFFFFF">
                  <a:lumMod val="85000"/>
                </a:srgbClr>
              </a:solidFill>
            </a:endParaRPr>
          </a:p>
        </p:txBody>
      </p:sp>
      <p:sp>
        <p:nvSpPr>
          <p:cNvPr id="5" name="Content Placeholder 4"/>
          <p:cNvSpPr>
            <a:spLocks noGrp="1"/>
          </p:cNvSpPr>
          <p:nvPr>
            <p:ph sz="half" idx="4294967295"/>
          </p:nvPr>
        </p:nvSpPr>
        <p:spPr>
          <a:xfrm>
            <a:off x="838200" y="2133600"/>
            <a:ext cx="7696200" cy="3581400"/>
          </a:xfrm>
        </p:spPr>
        <p:txBody>
          <a:bodyPr>
            <a:normAutofit/>
          </a:bodyPr>
          <a:lstStyle/>
          <a:p>
            <a:pPr marL="514350" indent="-514350">
              <a:buFont typeface="+mj-lt"/>
              <a:buAutoNum type="arabicPeriod"/>
            </a:pPr>
            <a:r>
              <a:rPr lang="en-US" dirty="0" smtClean="0">
                <a:solidFill>
                  <a:schemeClr val="bg1">
                    <a:lumMod val="65000"/>
                  </a:schemeClr>
                </a:solidFill>
              </a:rPr>
              <a:t>Systems integration – unified discovery and unified </a:t>
            </a:r>
            <a:r>
              <a:rPr lang="en-US" dirty="0" err="1" smtClean="0">
                <a:solidFill>
                  <a:schemeClr val="bg1">
                    <a:lumMod val="65000"/>
                  </a:schemeClr>
                </a:solidFill>
              </a:rPr>
              <a:t>backoffice</a:t>
            </a:r>
            <a:r>
              <a:rPr lang="en-US" dirty="0" smtClean="0">
                <a:solidFill>
                  <a:schemeClr val="bg1">
                    <a:lumMod val="65000"/>
                  </a:schemeClr>
                </a:solidFill>
              </a:rPr>
              <a:t> workflows</a:t>
            </a:r>
          </a:p>
          <a:p>
            <a:pPr marL="514350" indent="-514350">
              <a:buFont typeface="+mj-lt"/>
              <a:buAutoNum type="arabicPeriod"/>
            </a:pPr>
            <a:r>
              <a:rPr lang="en-US" dirty="0" smtClean="0">
                <a:solidFill>
                  <a:schemeClr val="bg1">
                    <a:lumMod val="65000"/>
                  </a:schemeClr>
                </a:solidFill>
              </a:rPr>
              <a:t>Website integration – an integrated experience</a:t>
            </a:r>
          </a:p>
          <a:p>
            <a:pPr marL="514350" indent="-514350">
              <a:buFont typeface="+mj-lt"/>
              <a:buAutoNum type="arabicPeriod"/>
            </a:pPr>
            <a:r>
              <a:rPr lang="en-US" dirty="0" smtClean="0">
                <a:solidFill>
                  <a:schemeClr val="bg1"/>
                </a:solidFill>
              </a:rPr>
              <a:t>Make discovery more like web search</a:t>
            </a:r>
          </a:p>
          <a:p>
            <a:pPr marL="514350" indent="-514350">
              <a:buFont typeface="+mj-lt"/>
              <a:buAutoNum type="arabicPeriod"/>
            </a:pPr>
            <a:r>
              <a:rPr lang="en-US" dirty="0" smtClean="0">
                <a:solidFill>
                  <a:schemeClr val="bg1">
                    <a:lumMod val="65000"/>
                  </a:schemeClr>
                </a:solidFill>
              </a:rPr>
              <a:t>Discoverability – a </a:t>
            </a:r>
            <a:r>
              <a:rPr lang="en-US" dirty="0" err="1" smtClean="0">
                <a:solidFill>
                  <a:schemeClr val="bg1">
                    <a:lumMod val="65000"/>
                  </a:schemeClr>
                </a:solidFill>
              </a:rPr>
              <a:t>decentered</a:t>
            </a:r>
            <a:r>
              <a:rPr lang="en-US" dirty="0" smtClean="0">
                <a:solidFill>
                  <a:schemeClr val="bg1">
                    <a:lumMod val="65000"/>
                  </a:schemeClr>
                </a:solidFill>
              </a:rPr>
              <a:t> network presence</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p:cNvPicPr>
            <a:picLocks noChangeAspect="1" noChangeArrowheads="1"/>
          </p:cNvPicPr>
          <p:nvPr/>
        </p:nvPicPr>
        <p:blipFill>
          <a:blip r:embed="rId2" cstate="print"/>
          <a:srcRect/>
          <a:stretch>
            <a:fillRect/>
          </a:stretch>
        </p:blipFill>
        <p:spPr bwMode="auto">
          <a:xfrm>
            <a:off x="533400" y="1078468"/>
            <a:ext cx="4067175" cy="971550"/>
          </a:xfrm>
          <a:prstGeom prst="rect">
            <a:avLst/>
          </a:prstGeom>
          <a:noFill/>
          <a:ln w="9525">
            <a:noFill/>
            <a:miter lim="800000"/>
            <a:headEnd/>
            <a:tailEnd/>
          </a:ln>
        </p:spPr>
      </p:pic>
      <p:sp>
        <p:nvSpPr>
          <p:cNvPr id="13" name="TextBox 12"/>
          <p:cNvSpPr txBox="1"/>
          <p:nvPr/>
        </p:nvSpPr>
        <p:spPr>
          <a:xfrm>
            <a:off x="609600" y="2221468"/>
            <a:ext cx="4072910"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“Simple” search box to find everything</a:t>
            </a:r>
            <a:endParaRPr lang="en-US"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solidFill>
                  <a:srgbClr val="FFFFFF">
                    <a:lumMod val="85000"/>
                  </a:srgbClr>
                </a:solidFill>
              </a:rPr>
              <a:pPr/>
              <a:t>38</a:t>
            </a:fld>
            <a:endParaRPr lang="en-US" dirty="0">
              <a:solidFill>
                <a:srgbClr val="FFFFFF">
                  <a:lumMod val="85000"/>
                </a:srgbClr>
              </a:solidFill>
            </a:endParaRPr>
          </a:p>
        </p:txBody>
      </p:sp>
      <p:pic>
        <p:nvPicPr>
          <p:cNvPr id="86019" name="Picture 3"/>
          <p:cNvPicPr>
            <a:picLocks noChangeAspect="1" noChangeArrowheads="1"/>
          </p:cNvPicPr>
          <p:nvPr/>
        </p:nvPicPr>
        <p:blipFill>
          <a:blip r:embed="rId2" cstate="print"/>
          <a:srcRect/>
          <a:stretch>
            <a:fillRect/>
          </a:stretch>
        </p:blipFill>
        <p:spPr bwMode="auto">
          <a:xfrm>
            <a:off x="533400" y="1078468"/>
            <a:ext cx="4067175" cy="971550"/>
          </a:xfrm>
          <a:prstGeom prst="rect">
            <a:avLst/>
          </a:prstGeom>
          <a:noFill/>
          <a:ln w="9525">
            <a:noFill/>
            <a:miter lim="800000"/>
            <a:headEnd/>
            <a:tailEnd/>
          </a:ln>
        </p:spPr>
      </p:pic>
      <p:pic>
        <p:nvPicPr>
          <p:cNvPr id="86020" name="Picture 4"/>
          <p:cNvPicPr>
            <a:picLocks noChangeAspect="1" noChangeArrowheads="1"/>
          </p:cNvPicPr>
          <p:nvPr/>
        </p:nvPicPr>
        <p:blipFill>
          <a:blip r:embed="rId3" cstate="print"/>
          <a:srcRect/>
          <a:stretch>
            <a:fillRect/>
          </a:stretch>
        </p:blipFill>
        <p:spPr bwMode="auto">
          <a:xfrm>
            <a:off x="6781800" y="0"/>
            <a:ext cx="2171700" cy="6667500"/>
          </a:xfrm>
          <a:prstGeom prst="rect">
            <a:avLst/>
          </a:prstGeom>
          <a:noFill/>
          <a:ln w="9525">
            <a:noFill/>
            <a:miter lim="800000"/>
            <a:headEnd/>
            <a:tailEnd/>
          </a:ln>
        </p:spPr>
      </p:pic>
      <p:sp>
        <p:nvSpPr>
          <p:cNvPr id="13" name="TextBox 12"/>
          <p:cNvSpPr txBox="1"/>
          <p:nvPr/>
        </p:nvSpPr>
        <p:spPr>
          <a:xfrm>
            <a:off x="609600" y="2221468"/>
            <a:ext cx="2197012"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“Simple” search box</a:t>
            </a:r>
            <a:endParaRPr lang="en-US" dirty="0">
              <a:latin typeface="Segoe UI" pitchFamily="34" charset="0"/>
              <a:ea typeface="Segoe UI" pitchFamily="34" charset="0"/>
              <a:cs typeface="Segoe UI" pitchFamily="34" charset="0"/>
            </a:endParaRPr>
          </a:p>
        </p:txBody>
      </p:sp>
      <p:sp>
        <p:nvSpPr>
          <p:cNvPr id="16" name="TextBox 15"/>
          <p:cNvSpPr txBox="1"/>
          <p:nvPr/>
        </p:nvSpPr>
        <p:spPr>
          <a:xfrm>
            <a:off x="4953000" y="2819400"/>
            <a:ext cx="1534587"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Refine results</a:t>
            </a:r>
            <a:endParaRPr lang="en-US"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solidFill>
                  <a:srgbClr val="FFFFFF">
                    <a:lumMod val="85000"/>
                  </a:srgbClr>
                </a:solidFill>
              </a:rPr>
              <a:pPr/>
              <a:t>39</a:t>
            </a:fld>
            <a:endParaRPr lang="en-US" dirty="0">
              <a:solidFill>
                <a:srgbClr val="FFFFFF">
                  <a:lumMod val="85000"/>
                </a:srgbClr>
              </a:solidFill>
            </a:endParaRPr>
          </a:p>
        </p:txBody>
      </p:sp>
      <p:pic>
        <p:nvPicPr>
          <p:cNvPr id="86019" name="Picture 3"/>
          <p:cNvPicPr>
            <a:picLocks noChangeAspect="1" noChangeArrowheads="1"/>
          </p:cNvPicPr>
          <p:nvPr/>
        </p:nvPicPr>
        <p:blipFill>
          <a:blip r:embed="rId2" cstate="print"/>
          <a:srcRect/>
          <a:stretch>
            <a:fillRect/>
          </a:stretch>
        </p:blipFill>
        <p:spPr bwMode="auto">
          <a:xfrm>
            <a:off x="533400" y="1078468"/>
            <a:ext cx="4067175" cy="971550"/>
          </a:xfrm>
          <a:prstGeom prst="rect">
            <a:avLst/>
          </a:prstGeom>
          <a:noFill/>
          <a:ln w="9525">
            <a:noFill/>
            <a:miter lim="800000"/>
            <a:headEnd/>
            <a:tailEnd/>
          </a:ln>
        </p:spPr>
      </p:pic>
      <p:pic>
        <p:nvPicPr>
          <p:cNvPr id="86020" name="Picture 4"/>
          <p:cNvPicPr>
            <a:picLocks noChangeAspect="1" noChangeArrowheads="1"/>
          </p:cNvPicPr>
          <p:nvPr/>
        </p:nvPicPr>
        <p:blipFill>
          <a:blip r:embed="rId3" cstate="print"/>
          <a:srcRect/>
          <a:stretch>
            <a:fillRect/>
          </a:stretch>
        </p:blipFill>
        <p:spPr bwMode="auto">
          <a:xfrm>
            <a:off x="6781800" y="0"/>
            <a:ext cx="2171700" cy="6667500"/>
          </a:xfrm>
          <a:prstGeom prst="rect">
            <a:avLst/>
          </a:prstGeom>
          <a:noFill/>
          <a:ln w="9525">
            <a:noFill/>
            <a:miter lim="800000"/>
            <a:headEnd/>
            <a:tailEnd/>
          </a:ln>
        </p:spPr>
      </p:pic>
      <p:pic>
        <p:nvPicPr>
          <p:cNvPr id="86021" name="Picture 5"/>
          <p:cNvPicPr>
            <a:picLocks noChangeAspect="1" noChangeArrowheads="1"/>
          </p:cNvPicPr>
          <p:nvPr/>
        </p:nvPicPr>
        <p:blipFill>
          <a:blip r:embed="rId4" cstate="print"/>
          <a:srcRect/>
          <a:stretch>
            <a:fillRect/>
          </a:stretch>
        </p:blipFill>
        <p:spPr bwMode="auto">
          <a:xfrm>
            <a:off x="0" y="4953000"/>
            <a:ext cx="6686550" cy="1181100"/>
          </a:xfrm>
          <a:prstGeom prst="rect">
            <a:avLst/>
          </a:prstGeom>
          <a:noFill/>
          <a:ln w="9525">
            <a:noFill/>
            <a:miter lim="800000"/>
            <a:headEnd/>
            <a:tailEnd/>
          </a:ln>
        </p:spPr>
      </p:pic>
      <p:sp>
        <p:nvSpPr>
          <p:cNvPr id="13" name="TextBox 12"/>
          <p:cNvSpPr txBox="1"/>
          <p:nvPr/>
        </p:nvSpPr>
        <p:spPr>
          <a:xfrm>
            <a:off x="609600" y="2221468"/>
            <a:ext cx="2197012"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“Simple” search box</a:t>
            </a:r>
            <a:endParaRPr lang="en-US" dirty="0">
              <a:latin typeface="Segoe UI" pitchFamily="34" charset="0"/>
              <a:ea typeface="Segoe UI" pitchFamily="34" charset="0"/>
              <a:cs typeface="Segoe UI" pitchFamily="34" charset="0"/>
            </a:endParaRPr>
          </a:p>
        </p:txBody>
      </p:sp>
      <p:sp>
        <p:nvSpPr>
          <p:cNvPr id="16" name="TextBox 15"/>
          <p:cNvSpPr txBox="1"/>
          <p:nvPr/>
        </p:nvSpPr>
        <p:spPr>
          <a:xfrm>
            <a:off x="4953000" y="2819400"/>
            <a:ext cx="1534587"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Refine results</a:t>
            </a:r>
            <a:endParaRPr lang="en-US" dirty="0">
              <a:latin typeface="Segoe UI" pitchFamily="34" charset="0"/>
              <a:ea typeface="Segoe UI" pitchFamily="34" charset="0"/>
              <a:cs typeface="Segoe UI" pitchFamily="34" charset="0"/>
            </a:endParaRPr>
          </a:p>
        </p:txBody>
      </p:sp>
      <p:sp>
        <p:nvSpPr>
          <p:cNvPr id="17" name="TextBox 16"/>
          <p:cNvSpPr txBox="1"/>
          <p:nvPr/>
        </p:nvSpPr>
        <p:spPr>
          <a:xfrm>
            <a:off x="457200" y="4419600"/>
            <a:ext cx="2509020" cy="36933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rtlCol="0">
            <a:spAutoFit/>
          </a:bodyPr>
          <a:lstStyle/>
          <a:p>
            <a:r>
              <a:rPr lang="en-US" dirty="0" smtClean="0">
                <a:latin typeface="Segoe UI" pitchFamily="34" charset="0"/>
                <a:ea typeface="Segoe UI" pitchFamily="34" charset="0"/>
                <a:cs typeface="Segoe UI" pitchFamily="34" charset="0"/>
              </a:rPr>
              <a:t>A focus on </a:t>
            </a:r>
            <a:r>
              <a:rPr lang="en-US" dirty="0" err="1" smtClean="0">
                <a:latin typeface="Segoe UI" pitchFamily="34" charset="0"/>
                <a:ea typeface="Segoe UI" pitchFamily="34" charset="0"/>
                <a:cs typeface="Segoe UI" pitchFamily="34" charset="0"/>
              </a:rPr>
              <a:t>fulfilment</a:t>
            </a:r>
            <a:r>
              <a:rPr lang="en-US" dirty="0" smtClean="0">
                <a:latin typeface="Segoe UI" pitchFamily="34" charset="0"/>
                <a:ea typeface="Segoe UI" pitchFamily="34" charset="0"/>
                <a:cs typeface="Segoe UI" pitchFamily="34" charset="0"/>
              </a:rPr>
              <a:t> …</a:t>
            </a:r>
            <a:endParaRPr lang="en-US"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467600" cy="2286000"/>
          </a:xfrm>
        </p:spPr>
        <p:txBody>
          <a:bodyPr>
            <a:normAutofit/>
          </a:bodyPr>
          <a:lstStyle/>
          <a:p>
            <a:r>
              <a:rPr lang="en-US" dirty="0" smtClean="0"/>
              <a:t>Past: 		Some drivers</a:t>
            </a:r>
            <a:br>
              <a:rPr lang="en-US" dirty="0" smtClean="0"/>
            </a:br>
            <a:r>
              <a:rPr lang="en-US" dirty="0" smtClean="0"/>
              <a:t>Present: 		Some responses</a:t>
            </a:r>
            <a:br>
              <a:rPr lang="en-US" dirty="0" smtClean="0"/>
            </a:br>
            <a:r>
              <a:rPr lang="en-US" dirty="0" smtClean="0"/>
              <a:t>Future: 		Some directions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4</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40</a:t>
            </a:fld>
            <a:endParaRPr lang="en-US" dirty="0">
              <a:solidFill>
                <a:srgbClr val="FFFFFF">
                  <a:lumMod val="85000"/>
                </a:srgbClr>
              </a:solidFill>
            </a:endParaRPr>
          </a:p>
        </p:txBody>
      </p:sp>
      <p:sp>
        <p:nvSpPr>
          <p:cNvPr id="5" name="Content Placeholder 4"/>
          <p:cNvSpPr>
            <a:spLocks noGrp="1"/>
          </p:cNvSpPr>
          <p:nvPr>
            <p:ph sz="half" idx="4294967295"/>
          </p:nvPr>
        </p:nvSpPr>
        <p:spPr>
          <a:xfrm>
            <a:off x="838200" y="2286000"/>
            <a:ext cx="7696200" cy="3581400"/>
          </a:xfrm>
        </p:spPr>
        <p:txBody>
          <a:bodyPr>
            <a:normAutofit/>
          </a:bodyPr>
          <a:lstStyle/>
          <a:p>
            <a:pPr marL="514350" indent="-514350">
              <a:buFont typeface="+mj-lt"/>
              <a:buAutoNum type="arabicPeriod"/>
            </a:pPr>
            <a:r>
              <a:rPr lang="en-US" dirty="0" smtClean="0">
                <a:solidFill>
                  <a:schemeClr val="bg1">
                    <a:lumMod val="65000"/>
                  </a:schemeClr>
                </a:solidFill>
              </a:rPr>
              <a:t>Systems integration – unified discovery and unified </a:t>
            </a:r>
            <a:r>
              <a:rPr lang="en-US" dirty="0" err="1" smtClean="0">
                <a:solidFill>
                  <a:schemeClr val="bg1">
                    <a:lumMod val="65000"/>
                  </a:schemeClr>
                </a:solidFill>
              </a:rPr>
              <a:t>backoffice</a:t>
            </a:r>
            <a:r>
              <a:rPr lang="en-US" dirty="0" smtClean="0">
                <a:solidFill>
                  <a:schemeClr val="bg1">
                    <a:lumMod val="65000"/>
                  </a:schemeClr>
                </a:solidFill>
              </a:rPr>
              <a:t> workflows</a:t>
            </a:r>
          </a:p>
          <a:p>
            <a:pPr marL="514350" indent="-514350">
              <a:buFont typeface="+mj-lt"/>
              <a:buAutoNum type="arabicPeriod"/>
            </a:pPr>
            <a:r>
              <a:rPr lang="en-US" dirty="0" smtClean="0">
                <a:solidFill>
                  <a:schemeClr val="bg1">
                    <a:lumMod val="65000"/>
                  </a:schemeClr>
                </a:solidFill>
              </a:rPr>
              <a:t>Website integration – an integrated experience</a:t>
            </a:r>
          </a:p>
          <a:p>
            <a:pPr marL="514350" indent="-514350">
              <a:buFont typeface="+mj-lt"/>
              <a:buAutoNum type="arabicPeriod"/>
            </a:pPr>
            <a:r>
              <a:rPr lang="en-US" dirty="0" smtClean="0">
                <a:solidFill>
                  <a:schemeClr val="bg1">
                    <a:lumMod val="65000"/>
                  </a:schemeClr>
                </a:solidFill>
              </a:rPr>
              <a:t>Make discovery more like web search</a:t>
            </a:r>
          </a:p>
          <a:p>
            <a:pPr marL="514350" indent="-514350">
              <a:buFont typeface="+mj-lt"/>
              <a:buAutoNum type="arabicPeriod"/>
            </a:pPr>
            <a:r>
              <a:rPr lang="en-US" dirty="0" smtClean="0">
                <a:solidFill>
                  <a:schemeClr val="bg1"/>
                </a:solidFill>
              </a:rPr>
              <a:t>Discoverability – a </a:t>
            </a:r>
            <a:r>
              <a:rPr lang="en-US" dirty="0" err="1" smtClean="0">
                <a:solidFill>
                  <a:schemeClr val="bg1"/>
                </a:solidFill>
              </a:rPr>
              <a:t>decentered</a:t>
            </a:r>
            <a:r>
              <a:rPr lang="en-US" dirty="0" smtClean="0">
                <a:solidFill>
                  <a:schemeClr val="bg1"/>
                </a:solidFill>
              </a:rPr>
              <a:t> network presence</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838200" y="-152400"/>
            <a:ext cx="7391400" cy="7391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2" name="Group 104"/>
          <p:cNvGrpSpPr/>
          <p:nvPr/>
        </p:nvGrpSpPr>
        <p:grpSpPr>
          <a:xfrm>
            <a:off x="-381000" y="152400"/>
            <a:ext cx="4267200" cy="1219200"/>
            <a:chOff x="-228600" y="5029200"/>
            <a:chExt cx="4267200" cy="1219200"/>
          </a:xfrm>
        </p:grpSpPr>
        <p:sp>
          <p:nvSpPr>
            <p:cNvPr id="261" name="Rounded Rectangle 260"/>
            <p:cNvSpPr/>
            <p:nvPr/>
          </p:nvSpPr>
          <p:spPr>
            <a:xfrm>
              <a:off x="-228600" y="5410200"/>
              <a:ext cx="4267200" cy="838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pPr>
              <a:r>
                <a:rPr lang="en-US" sz="2400" dirty="0" smtClean="0">
                  <a:solidFill>
                    <a:prstClr val="white"/>
                  </a:solidFill>
                </a:rPr>
                <a:t>John Doe University Library</a:t>
              </a:r>
              <a:endParaRPr lang="en-US" sz="2400" dirty="0">
                <a:solidFill>
                  <a:prstClr val="white"/>
                </a:solidFill>
              </a:endParaRPr>
            </a:p>
          </p:txBody>
        </p:sp>
        <p:sp>
          <p:nvSpPr>
            <p:cNvPr id="263" name="Rectangle 262"/>
            <p:cNvSpPr/>
            <p:nvPr/>
          </p:nvSpPr>
          <p:spPr>
            <a:xfrm>
              <a:off x="-228600" y="5029200"/>
              <a:ext cx="3429000" cy="533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US" sz="2800" dirty="0" smtClean="0">
                  <a:solidFill>
                    <a:prstClr val="white"/>
                  </a:solidFill>
                </a:rPr>
                <a:t>Network Presence</a:t>
              </a:r>
              <a:endParaRPr lang="en-US" sz="2800" dirty="0">
                <a:solidFill>
                  <a:prstClr val="white"/>
                </a:solidFill>
              </a:endParaRPr>
            </a:p>
          </p:txBody>
        </p:sp>
      </p:grpSp>
      <p:sp>
        <p:nvSpPr>
          <p:cNvPr id="120" name="Oval 119"/>
          <p:cNvSpPr/>
          <p:nvPr/>
        </p:nvSpPr>
        <p:spPr>
          <a:xfrm>
            <a:off x="2743200" y="1752600"/>
            <a:ext cx="3124200" cy="31242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2800" dirty="0" smtClean="0">
                <a:solidFill>
                  <a:prstClr val="white"/>
                </a:solidFill>
              </a:rPr>
              <a:t>John Doe University Library</a:t>
            </a:r>
            <a:endParaRPr lang="en-US" sz="2800" dirty="0">
              <a:solidFill>
                <a:prstClr val="white"/>
              </a:solidFill>
            </a:endParaRPr>
          </a:p>
        </p:txBody>
      </p:sp>
      <p:sp>
        <p:nvSpPr>
          <p:cNvPr id="114" name="Oval 113"/>
          <p:cNvSpPr/>
          <p:nvPr/>
        </p:nvSpPr>
        <p:spPr>
          <a:xfrm>
            <a:off x="3352800" y="4495800"/>
            <a:ext cx="2057400" cy="20574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prstClr val="black"/>
                </a:solidFill>
              </a:rPr>
              <a:t>Cloud Sourced</a:t>
            </a:r>
            <a:endParaRPr lang="en-US" sz="1400" dirty="0">
              <a:solidFill>
                <a:prstClr val="black"/>
              </a:solidFill>
            </a:endParaRPr>
          </a:p>
        </p:txBody>
      </p:sp>
      <p:sp>
        <p:nvSpPr>
          <p:cNvPr id="107" name="Oval 106"/>
          <p:cNvSpPr/>
          <p:nvPr/>
        </p:nvSpPr>
        <p:spPr>
          <a:xfrm>
            <a:off x="1219200" y="3048000"/>
            <a:ext cx="2057400" cy="20574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prstClr val="black"/>
                </a:solidFill>
              </a:rPr>
              <a:t>Decoupled Communication</a:t>
            </a:r>
            <a:endParaRPr lang="en-US" sz="1400" dirty="0">
              <a:solidFill>
                <a:prstClr val="black"/>
              </a:solidFill>
            </a:endParaRPr>
          </a:p>
        </p:txBody>
      </p:sp>
      <p:sp>
        <p:nvSpPr>
          <p:cNvPr id="116" name="Oval 115"/>
          <p:cNvSpPr/>
          <p:nvPr/>
        </p:nvSpPr>
        <p:spPr>
          <a:xfrm>
            <a:off x="5181600" y="3124200"/>
            <a:ext cx="2057400" cy="20574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prstClr val="black"/>
                </a:solidFill>
              </a:rPr>
              <a:t>External Syndication</a:t>
            </a:r>
            <a:endParaRPr lang="en-US" sz="1400" dirty="0">
              <a:solidFill>
                <a:prstClr val="black"/>
              </a:solidFill>
            </a:endParaRPr>
          </a:p>
        </p:txBody>
      </p:sp>
      <p:sp>
        <p:nvSpPr>
          <p:cNvPr id="118" name="Oval 117"/>
          <p:cNvSpPr/>
          <p:nvPr/>
        </p:nvSpPr>
        <p:spPr>
          <a:xfrm>
            <a:off x="4953000" y="914400"/>
            <a:ext cx="2057400" cy="20574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prstClr val="black"/>
                </a:solidFill>
              </a:rPr>
              <a:t>Website</a:t>
            </a:r>
            <a:endParaRPr lang="en-US" sz="1400" dirty="0">
              <a:solidFill>
                <a:prstClr val="black"/>
              </a:solidFill>
            </a:endParaRPr>
          </a:p>
        </p:txBody>
      </p:sp>
      <p:sp>
        <p:nvSpPr>
          <p:cNvPr id="52" name="Oval 51"/>
          <p:cNvSpPr/>
          <p:nvPr/>
        </p:nvSpPr>
        <p:spPr>
          <a:xfrm>
            <a:off x="4800600" y="1981200"/>
            <a:ext cx="304800" cy="3048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Oval 52"/>
          <p:cNvSpPr/>
          <p:nvPr/>
        </p:nvSpPr>
        <p:spPr>
          <a:xfrm>
            <a:off x="5257800" y="3352800"/>
            <a:ext cx="304800" cy="3048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6" name="Oval 55"/>
          <p:cNvSpPr/>
          <p:nvPr/>
        </p:nvSpPr>
        <p:spPr>
          <a:xfrm>
            <a:off x="4267200" y="4343400"/>
            <a:ext cx="304800" cy="3048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7" name="Oval 56"/>
          <p:cNvSpPr/>
          <p:nvPr/>
        </p:nvSpPr>
        <p:spPr>
          <a:xfrm>
            <a:off x="2590800" y="3048000"/>
            <a:ext cx="304800" cy="3048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838200" y="0"/>
            <a:ext cx="7391400" cy="7391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8" name="Oval 67"/>
          <p:cNvSpPr/>
          <p:nvPr/>
        </p:nvSpPr>
        <p:spPr>
          <a:xfrm>
            <a:off x="3733800" y="-228600"/>
            <a:ext cx="3810000" cy="3810000"/>
          </a:xfrm>
          <a:prstGeom prst="ellipse">
            <a:avLst/>
          </a:prstGeom>
          <a:no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pic>
        <p:nvPicPr>
          <p:cNvPr id="2056" name="Picture 8" descr="YouTube home"/>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grpSp>
        <p:nvGrpSpPr>
          <p:cNvPr id="2" name="Group 87"/>
          <p:cNvGrpSpPr/>
          <p:nvPr/>
        </p:nvGrpSpPr>
        <p:grpSpPr>
          <a:xfrm>
            <a:off x="3200400" y="228600"/>
            <a:ext cx="5486400" cy="2904565"/>
            <a:chOff x="3200400" y="228600"/>
            <a:chExt cx="5486400" cy="2904565"/>
          </a:xfrm>
        </p:grpSpPr>
        <p:sp>
          <p:nvSpPr>
            <p:cNvPr id="87" name="Oval 86"/>
            <p:cNvSpPr/>
            <p:nvPr/>
          </p:nvSpPr>
          <p:spPr>
            <a:xfrm>
              <a:off x="7086600" y="2590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8" name="Oval 107"/>
            <p:cNvSpPr/>
            <p:nvPr/>
          </p:nvSpPr>
          <p:spPr>
            <a:xfrm>
              <a:off x="4267200" y="2133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9" name="Oval 108"/>
            <p:cNvSpPr/>
            <p:nvPr/>
          </p:nvSpPr>
          <p:spPr>
            <a:xfrm>
              <a:off x="6096000" y="609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3" name="Group 56"/>
            <p:cNvGrpSpPr/>
            <p:nvPr/>
          </p:nvGrpSpPr>
          <p:grpSpPr>
            <a:xfrm>
              <a:off x="6858000" y="2667000"/>
              <a:ext cx="1447800" cy="466165"/>
              <a:chOff x="6858000" y="1905000"/>
              <a:chExt cx="1447800" cy="466165"/>
            </a:xfrm>
          </p:grpSpPr>
          <p:sp>
            <p:nvSpPr>
              <p:cNvPr id="38" name="Rounded Rectangle 37"/>
              <p:cNvSpPr/>
              <p:nvPr/>
            </p:nvSpPr>
            <p:spPr>
              <a:xfrm>
                <a:off x="6858000" y="19050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err="1" smtClean="0">
                    <a:solidFill>
                      <a:srgbClr val="1F497D"/>
                    </a:solidFill>
                  </a:rPr>
                  <a:t>Youtube</a:t>
                </a:r>
                <a:endParaRPr lang="en-US" sz="1200" dirty="0">
                  <a:solidFill>
                    <a:srgbClr val="1F497D"/>
                  </a:solidFill>
                </a:endParaRPr>
              </a:p>
            </p:txBody>
          </p:sp>
          <p:pic>
            <p:nvPicPr>
              <p:cNvPr id="2058" name="Picture 10" descr="youtube icon"/>
              <p:cNvPicPr>
                <a:picLocks noChangeAspect="1" noChangeArrowheads="1"/>
              </p:cNvPicPr>
              <p:nvPr/>
            </p:nvPicPr>
            <p:blipFill>
              <a:blip r:embed="rId3" cstate="print"/>
              <a:srcRect/>
              <a:stretch>
                <a:fillRect/>
              </a:stretch>
            </p:blipFill>
            <p:spPr bwMode="auto">
              <a:xfrm>
                <a:off x="6934200" y="1981199"/>
                <a:ext cx="304800" cy="304801"/>
              </a:xfrm>
              <a:prstGeom prst="rect">
                <a:avLst/>
              </a:prstGeom>
              <a:noFill/>
            </p:spPr>
          </p:pic>
        </p:grpSp>
        <p:cxnSp>
          <p:nvCxnSpPr>
            <p:cNvPr id="70" name="Straight Connector 69"/>
            <p:cNvCxnSpPr>
              <a:endCxn id="49" idx="1"/>
            </p:cNvCxnSpPr>
            <p:nvPr/>
          </p:nvCxnSpPr>
          <p:spPr>
            <a:xfrm flipV="1">
              <a:off x="5791200" y="542925"/>
              <a:ext cx="514350" cy="523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486400" y="2590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4" name="Straight Connector 63"/>
            <p:cNvCxnSpPr>
              <a:endCxn id="35" idx="1"/>
            </p:cNvCxnSpPr>
            <p:nvPr/>
          </p:nvCxnSpPr>
          <p:spPr>
            <a:xfrm>
              <a:off x="5943600" y="1219201"/>
              <a:ext cx="1295400" cy="44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32" idx="0"/>
            </p:cNvCxnSpPr>
            <p:nvPr/>
          </p:nvCxnSpPr>
          <p:spPr>
            <a:xfrm>
              <a:off x="5715000" y="1524000"/>
              <a:ext cx="14097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87" idx="1"/>
            </p:cNvCxnSpPr>
            <p:nvPr/>
          </p:nvCxnSpPr>
          <p:spPr>
            <a:xfrm>
              <a:off x="5638800" y="1752600"/>
              <a:ext cx="1470118" cy="8605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57800" y="1752600"/>
              <a:ext cx="304800" cy="990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191000" y="1600200"/>
              <a:ext cx="76200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191000" y="228600"/>
              <a:ext cx="1905000" cy="19050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srgbClr val="002060"/>
                  </a:solidFill>
                </a:rPr>
                <a:t>Decoupled Communication</a:t>
              </a:r>
              <a:endParaRPr lang="en-US" sz="1400" dirty="0">
                <a:solidFill>
                  <a:srgbClr val="002060"/>
                </a:solidFill>
              </a:endParaRPr>
            </a:p>
          </p:txBody>
        </p:sp>
        <p:grpSp>
          <p:nvGrpSpPr>
            <p:cNvPr id="4" name="Group 58"/>
            <p:cNvGrpSpPr/>
            <p:nvPr/>
          </p:nvGrpSpPr>
          <p:grpSpPr>
            <a:xfrm>
              <a:off x="6172200" y="304800"/>
              <a:ext cx="1447800" cy="466165"/>
              <a:chOff x="6172200" y="304800"/>
              <a:chExt cx="1447800" cy="466165"/>
            </a:xfrm>
          </p:grpSpPr>
          <p:sp>
            <p:nvSpPr>
              <p:cNvPr id="47" name="Rounded Rectangle 46"/>
              <p:cNvSpPr/>
              <p:nvPr/>
            </p:nvSpPr>
            <p:spPr>
              <a:xfrm>
                <a:off x="6172200" y="3048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err="1" smtClean="0">
                    <a:solidFill>
                      <a:srgbClr val="1F497D"/>
                    </a:solidFill>
                  </a:rPr>
                  <a:t>Flickr</a:t>
                </a:r>
                <a:endParaRPr lang="en-US" sz="1200" dirty="0">
                  <a:solidFill>
                    <a:srgbClr val="1F497D"/>
                  </a:solidFill>
                </a:endParaRPr>
              </a:p>
            </p:txBody>
          </p:sp>
          <p:pic>
            <p:nvPicPr>
              <p:cNvPr id="49" name="Picture 48" descr="flickr.gif"/>
              <p:cNvPicPr>
                <a:picLocks noChangeAspect="1"/>
              </p:cNvPicPr>
              <p:nvPr/>
            </p:nvPicPr>
            <p:blipFill>
              <a:blip r:embed="rId4" cstate="print"/>
              <a:stretch>
                <a:fillRect/>
              </a:stretch>
            </p:blipFill>
            <p:spPr>
              <a:xfrm>
                <a:off x="6305550" y="381000"/>
                <a:ext cx="323850" cy="323850"/>
              </a:xfrm>
              <a:prstGeom prst="rect">
                <a:avLst/>
              </a:prstGeom>
            </p:spPr>
          </p:pic>
        </p:grpSp>
        <p:grpSp>
          <p:nvGrpSpPr>
            <p:cNvPr id="5" name="Group 53"/>
            <p:cNvGrpSpPr/>
            <p:nvPr/>
          </p:nvGrpSpPr>
          <p:grpSpPr>
            <a:xfrm>
              <a:off x="3200400" y="2209800"/>
              <a:ext cx="1447800" cy="457200"/>
              <a:chOff x="5334000" y="1066800"/>
              <a:chExt cx="1447800" cy="457200"/>
            </a:xfrm>
          </p:grpSpPr>
          <p:sp>
            <p:nvSpPr>
              <p:cNvPr id="33" name="Rounded Rectangle 32"/>
              <p:cNvSpPr/>
              <p:nvPr/>
            </p:nvSpPr>
            <p:spPr>
              <a:xfrm>
                <a:off x="5334000" y="1066800"/>
                <a:ext cx="1447800" cy="457200"/>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Twitter</a:t>
                </a:r>
                <a:endParaRPr lang="en-US" sz="1200" dirty="0">
                  <a:solidFill>
                    <a:srgbClr val="1F497D"/>
                  </a:solidFill>
                </a:endParaRPr>
              </a:p>
            </p:txBody>
          </p:sp>
          <p:pic>
            <p:nvPicPr>
              <p:cNvPr id="2068" name="Picture 20" descr="bird, social network, twitter icon"/>
              <p:cNvPicPr>
                <a:picLocks noChangeAspect="1" noChangeArrowheads="1"/>
              </p:cNvPicPr>
              <p:nvPr/>
            </p:nvPicPr>
            <p:blipFill>
              <a:blip r:embed="rId5" cstate="print"/>
              <a:srcRect/>
              <a:stretch>
                <a:fillRect/>
              </a:stretch>
            </p:blipFill>
            <p:spPr bwMode="auto">
              <a:xfrm>
                <a:off x="5410200" y="1134035"/>
                <a:ext cx="304800" cy="304800"/>
              </a:xfrm>
              <a:prstGeom prst="rect">
                <a:avLst/>
              </a:prstGeom>
              <a:noFill/>
            </p:spPr>
          </p:pic>
        </p:grpSp>
        <p:sp>
          <p:nvSpPr>
            <p:cNvPr id="83" name="Oval 82"/>
            <p:cNvSpPr/>
            <p:nvPr/>
          </p:nvSpPr>
          <p:spPr>
            <a:xfrm>
              <a:off x="7162800" y="1143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6" name="Oval 85"/>
            <p:cNvSpPr/>
            <p:nvPr/>
          </p:nvSpPr>
          <p:spPr>
            <a:xfrm>
              <a:off x="6934200" y="1752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6" name="Group 54"/>
            <p:cNvGrpSpPr/>
            <p:nvPr/>
          </p:nvGrpSpPr>
          <p:grpSpPr>
            <a:xfrm>
              <a:off x="6400800" y="1828800"/>
              <a:ext cx="1447800" cy="466165"/>
              <a:chOff x="5257800" y="1828800"/>
              <a:chExt cx="1447800" cy="466165"/>
            </a:xfrm>
          </p:grpSpPr>
          <p:sp>
            <p:nvSpPr>
              <p:cNvPr id="32" name="Rounded Rectangle 31"/>
              <p:cNvSpPr/>
              <p:nvPr/>
            </p:nvSpPr>
            <p:spPr>
              <a:xfrm>
                <a:off x="5257800" y="18288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  </a:t>
                </a:r>
                <a:r>
                  <a:rPr lang="en-US" sz="1200" dirty="0" err="1" smtClean="0">
                    <a:solidFill>
                      <a:srgbClr val="1F497D"/>
                    </a:solidFill>
                  </a:rPr>
                  <a:t>Facebook</a:t>
                </a:r>
                <a:endParaRPr lang="en-US" sz="1200" dirty="0">
                  <a:solidFill>
                    <a:srgbClr val="1F497D"/>
                  </a:solidFill>
                </a:endParaRPr>
              </a:p>
            </p:txBody>
          </p:sp>
          <p:pic>
            <p:nvPicPr>
              <p:cNvPr id="2050" name="Picture 2" descr="facebook, fb, social media icon"/>
              <p:cNvPicPr>
                <a:picLocks noChangeAspect="1" noChangeArrowheads="1"/>
              </p:cNvPicPr>
              <p:nvPr/>
            </p:nvPicPr>
            <p:blipFill>
              <a:blip r:embed="rId6" cstate="print"/>
              <a:srcRect/>
              <a:stretch>
                <a:fillRect/>
              </a:stretch>
            </p:blipFill>
            <p:spPr bwMode="auto">
              <a:xfrm>
                <a:off x="5334000" y="1896035"/>
                <a:ext cx="304800" cy="304801"/>
              </a:xfrm>
              <a:prstGeom prst="rect">
                <a:avLst/>
              </a:prstGeom>
              <a:noFill/>
            </p:spPr>
          </p:pic>
        </p:grpSp>
        <p:grpSp>
          <p:nvGrpSpPr>
            <p:cNvPr id="7" name="Group 55"/>
            <p:cNvGrpSpPr/>
            <p:nvPr/>
          </p:nvGrpSpPr>
          <p:grpSpPr>
            <a:xfrm>
              <a:off x="7239000" y="990600"/>
              <a:ext cx="1447800" cy="466165"/>
              <a:chOff x="7162800" y="914400"/>
              <a:chExt cx="1447800" cy="466165"/>
            </a:xfrm>
          </p:grpSpPr>
          <p:sp>
            <p:nvSpPr>
              <p:cNvPr id="35" name="Rounded Rectangle 34"/>
              <p:cNvSpPr/>
              <p:nvPr/>
            </p:nvSpPr>
            <p:spPr>
              <a:xfrm>
                <a:off x="7162800" y="9144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Blogs</a:t>
                </a:r>
                <a:endParaRPr lang="en-US" sz="1200" dirty="0">
                  <a:solidFill>
                    <a:srgbClr val="1F497D"/>
                  </a:solidFill>
                </a:endParaRPr>
              </a:p>
            </p:txBody>
          </p:sp>
          <p:pic>
            <p:nvPicPr>
              <p:cNvPr id="2066" name="Picture 18" descr="feed, rss icon"/>
              <p:cNvPicPr>
                <a:picLocks noChangeAspect="1" noChangeArrowheads="1"/>
              </p:cNvPicPr>
              <p:nvPr/>
            </p:nvPicPr>
            <p:blipFill>
              <a:blip r:embed="rId7" cstate="print"/>
              <a:srcRect/>
              <a:stretch>
                <a:fillRect/>
              </a:stretch>
            </p:blipFill>
            <p:spPr bwMode="auto">
              <a:xfrm>
                <a:off x="7315200" y="981636"/>
                <a:ext cx="304800" cy="304801"/>
              </a:xfrm>
              <a:prstGeom prst="rect">
                <a:avLst/>
              </a:prstGeom>
              <a:noFill/>
            </p:spPr>
          </p:pic>
        </p:grpSp>
        <p:grpSp>
          <p:nvGrpSpPr>
            <p:cNvPr id="8" name="Group 57"/>
            <p:cNvGrpSpPr/>
            <p:nvPr/>
          </p:nvGrpSpPr>
          <p:grpSpPr>
            <a:xfrm>
              <a:off x="4953000" y="2667000"/>
              <a:ext cx="1447800" cy="466165"/>
              <a:chOff x="6781800" y="2743200"/>
              <a:chExt cx="1447800" cy="466165"/>
            </a:xfrm>
          </p:grpSpPr>
          <p:sp>
            <p:nvSpPr>
              <p:cNvPr id="34" name="Rounded Rectangle 33"/>
              <p:cNvSpPr/>
              <p:nvPr/>
            </p:nvSpPr>
            <p:spPr>
              <a:xfrm>
                <a:off x="6781800" y="27432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Google</a:t>
                </a:r>
                <a:endParaRPr lang="en-US" sz="1200" dirty="0">
                  <a:solidFill>
                    <a:srgbClr val="1F497D"/>
                  </a:solidFill>
                </a:endParaRPr>
              </a:p>
            </p:txBody>
          </p:sp>
          <p:pic>
            <p:nvPicPr>
              <p:cNvPr id="2054" name="Picture 6" descr="google icon"/>
              <p:cNvPicPr>
                <a:picLocks noChangeAspect="1" noChangeArrowheads="1"/>
              </p:cNvPicPr>
              <p:nvPr/>
            </p:nvPicPr>
            <p:blipFill>
              <a:blip r:embed="rId8" cstate="print"/>
              <a:srcRect/>
              <a:stretch>
                <a:fillRect/>
              </a:stretch>
            </p:blipFill>
            <p:spPr bwMode="auto">
              <a:xfrm>
                <a:off x="6858000" y="2810435"/>
                <a:ext cx="304800" cy="304801"/>
              </a:xfrm>
              <a:prstGeom prst="rect">
                <a:avLst/>
              </a:prstGeom>
              <a:noFill/>
            </p:spPr>
          </p:pic>
        </p:grpSp>
      </p:grpSp>
      <p:grpSp>
        <p:nvGrpSpPr>
          <p:cNvPr id="9" name="Group 89"/>
          <p:cNvGrpSpPr/>
          <p:nvPr/>
        </p:nvGrpSpPr>
        <p:grpSpPr>
          <a:xfrm>
            <a:off x="4114800" y="3657600"/>
            <a:ext cx="4648200" cy="3581400"/>
            <a:chOff x="4114800" y="3657600"/>
            <a:chExt cx="4648200" cy="3581400"/>
          </a:xfrm>
        </p:grpSpPr>
        <p:sp>
          <p:nvSpPr>
            <p:cNvPr id="75" name="Oval 74"/>
            <p:cNvSpPr/>
            <p:nvPr/>
          </p:nvSpPr>
          <p:spPr>
            <a:xfrm>
              <a:off x="5715000" y="5029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6" name="Oval 65"/>
            <p:cNvSpPr/>
            <p:nvPr/>
          </p:nvSpPr>
          <p:spPr>
            <a:xfrm>
              <a:off x="5105400" y="3657600"/>
              <a:ext cx="3581400" cy="3581400"/>
            </a:xfrm>
            <a:prstGeom prst="ellipse">
              <a:avLst/>
            </a:prstGeom>
            <a:no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cxnSp>
          <p:nvCxnSpPr>
            <p:cNvPr id="72" name="Straight Connector 71"/>
            <p:cNvCxnSpPr/>
            <p:nvPr/>
          </p:nvCxnSpPr>
          <p:spPr>
            <a:xfrm flipV="1">
              <a:off x="5410200" y="5715000"/>
              <a:ext cx="91440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486400" y="6019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6" name="Oval 105"/>
            <p:cNvSpPr/>
            <p:nvPr/>
          </p:nvSpPr>
          <p:spPr>
            <a:xfrm>
              <a:off x="5791200" y="43434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Oval 62"/>
            <p:cNvSpPr/>
            <p:nvPr/>
          </p:nvSpPr>
          <p:spPr>
            <a:xfrm>
              <a:off x="7924800" y="4419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76" name="Straight Connector 75"/>
            <p:cNvCxnSpPr>
              <a:endCxn id="51" idx="2"/>
            </p:cNvCxnSpPr>
            <p:nvPr/>
          </p:nvCxnSpPr>
          <p:spPr>
            <a:xfrm flipV="1">
              <a:off x="7162800" y="4504765"/>
              <a:ext cx="876300" cy="6768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06" idx="6"/>
            </p:cNvCxnSpPr>
            <p:nvPr/>
          </p:nvCxnSpPr>
          <p:spPr>
            <a:xfrm>
              <a:off x="5943600" y="4419600"/>
              <a:ext cx="1219200" cy="533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7315200" y="40386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Knowledgebase</a:t>
              </a:r>
              <a:endParaRPr lang="en-US" sz="1200" dirty="0">
                <a:solidFill>
                  <a:srgbClr val="1F497D"/>
                </a:solidFill>
              </a:endParaRPr>
            </a:p>
          </p:txBody>
        </p:sp>
        <p:sp>
          <p:nvSpPr>
            <p:cNvPr id="52" name="Rounded Rectangle 51"/>
            <p:cNvSpPr/>
            <p:nvPr/>
          </p:nvSpPr>
          <p:spPr>
            <a:xfrm>
              <a:off x="4114800" y="59436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Resolver</a:t>
              </a:r>
              <a:endParaRPr lang="en-US" sz="1200" dirty="0">
                <a:solidFill>
                  <a:srgbClr val="1F497D"/>
                </a:solidFill>
              </a:endParaRPr>
            </a:p>
          </p:txBody>
        </p:sp>
        <p:sp>
          <p:nvSpPr>
            <p:cNvPr id="53" name="Rounded Rectangle 52"/>
            <p:cNvSpPr/>
            <p:nvPr/>
          </p:nvSpPr>
          <p:spPr>
            <a:xfrm>
              <a:off x="4953000" y="38862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Discovery</a:t>
              </a:r>
              <a:endParaRPr lang="en-US" sz="1200" dirty="0">
                <a:solidFill>
                  <a:srgbClr val="1F497D"/>
                </a:solidFill>
              </a:endParaRPr>
            </a:p>
          </p:txBody>
        </p:sp>
        <p:cxnSp>
          <p:nvCxnSpPr>
            <p:cNvPr id="71" name="Straight Connector 70"/>
            <p:cNvCxnSpPr>
              <a:stCxn id="67" idx="3"/>
            </p:cNvCxnSpPr>
            <p:nvPr/>
          </p:nvCxnSpPr>
          <p:spPr>
            <a:xfrm>
              <a:off x="5562600" y="4881283"/>
              <a:ext cx="1371600" cy="376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943600" y="4572000"/>
              <a:ext cx="1905000" cy="19050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400" dirty="0" smtClean="0">
                  <a:solidFill>
                    <a:srgbClr val="002060"/>
                  </a:solidFill>
                </a:rPr>
                <a:t>Cloud Sourced</a:t>
              </a:r>
              <a:endParaRPr lang="en-US" sz="1400" dirty="0">
                <a:solidFill>
                  <a:srgbClr val="002060"/>
                </a:solidFill>
              </a:endParaRPr>
            </a:p>
          </p:txBody>
        </p:sp>
        <p:sp>
          <p:nvSpPr>
            <p:cNvPr id="82" name="Oval 81"/>
            <p:cNvSpPr/>
            <p:nvPr/>
          </p:nvSpPr>
          <p:spPr>
            <a:xfrm>
              <a:off x="5512904" y="4800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7" name="Rounded Rectangle 66"/>
            <p:cNvSpPr/>
            <p:nvPr/>
          </p:nvSpPr>
          <p:spPr>
            <a:xfrm>
              <a:off x="4114800" y="46482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err="1" smtClean="0">
                  <a:solidFill>
                    <a:srgbClr val="1F497D"/>
                  </a:solidFill>
                </a:rPr>
                <a:t>Libguides</a:t>
              </a:r>
              <a:endParaRPr lang="en-US" sz="1200" dirty="0">
                <a:solidFill>
                  <a:srgbClr val="1F497D"/>
                </a:solidFill>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57200" y="-457200"/>
            <a:ext cx="7620000" cy="7620000"/>
          </a:xfrm>
          <a:prstGeom prst="ellipse">
            <a:avLst/>
          </a:prstGeom>
          <a:no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sp>
        <p:nvSpPr>
          <p:cNvPr id="47" name="Oval 46"/>
          <p:cNvSpPr/>
          <p:nvPr/>
        </p:nvSpPr>
        <p:spPr>
          <a:xfrm>
            <a:off x="-228600" y="-1600200"/>
            <a:ext cx="9144000" cy="9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2" name="Group 48"/>
          <p:cNvGrpSpPr/>
          <p:nvPr/>
        </p:nvGrpSpPr>
        <p:grpSpPr>
          <a:xfrm>
            <a:off x="0" y="-136525"/>
            <a:ext cx="8991600" cy="6689725"/>
            <a:chOff x="0" y="-136525"/>
            <a:chExt cx="8991600" cy="6689725"/>
          </a:xfrm>
        </p:grpSpPr>
        <p:sp>
          <p:nvSpPr>
            <p:cNvPr id="115" name="Oval 114"/>
            <p:cNvSpPr/>
            <p:nvPr/>
          </p:nvSpPr>
          <p:spPr>
            <a:xfrm>
              <a:off x="2590800" y="4191000"/>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4" name="Rounded Rectangle 93"/>
            <p:cNvSpPr/>
            <p:nvPr/>
          </p:nvSpPr>
          <p:spPr>
            <a:xfrm>
              <a:off x="3733800" y="6096000"/>
              <a:ext cx="1066800" cy="4572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Digital Archive</a:t>
              </a:r>
              <a:endParaRPr lang="en-US" sz="1200" dirty="0">
                <a:solidFill>
                  <a:prstClr val="white"/>
                </a:solidFill>
              </a:endParaRPr>
            </a:p>
          </p:txBody>
        </p:sp>
        <p:grpSp>
          <p:nvGrpSpPr>
            <p:cNvPr id="3" name="Group 45"/>
            <p:cNvGrpSpPr/>
            <p:nvPr/>
          </p:nvGrpSpPr>
          <p:grpSpPr>
            <a:xfrm>
              <a:off x="0" y="-136525"/>
              <a:ext cx="8991600" cy="6232525"/>
              <a:chOff x="0" y="-136525"/>
              <a:chExt cx="8991600" cy="6232525"/>
            </a:xfrm>
          </p:grpSpPr>
          <p:sp>
            <p:nvSpPr>
              <p:cNvPr id="114" name="Oval 113"/>
              <p:cNvSpPr/>
              <p:nvPr/>
            </p:nvSpPr>
            <p:spPr>
              <a:xfrm>
                <a:off x="4495800" y="2438400"/>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3" name="Oval 112"/>
              <p:cNvSpPr/>
              <p:nvPr/>
            </p:nvSpPr>
            <p:spPr>
              <a:xfrm>
                <a:off x="5791200" y="152400"/>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2" name="Oval 111"/>
              <p:cNvSpPr/>
              <p:nvPr/>
            </p:nvSpPr>
            <p:spPr>
              <a:xfrm>
                <a:off x="0" y="1371600"/>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056" name="Picture 8" descr="YouTube home"/>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cxnSp>
            <p:nvCxnSpPr>
              <p:cNvPr id="147" name="Straight Connector 146"/>
              <p:cNvCxnSpPr/>
              <p:nvPr/>
            </p:nvCxnSpPr>
            <p:spPr>
              <a:xfrm flipH="1">
                <a:off x="1752600" y="1223683"/>
                <a:ext cx="4495800" cy="3424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6248400" y="1143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5" name="Straight Connector 64"/>
              <p:cNvCxnSpPr>
                <a:stCxn id="141" idx="1"/>
              </p:cNvCxnSpPr>
              <p:nvPr/>
            </p:nvCxnSpPr>
            <p:spPr>
              <a:xfrm flipH="1" flipV="1">
                <a:off x="1295400" y="5105400"/>
                <a:ext cx="1752600" cy="1568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40" idx="1"/>
              </p:cNvCxnSpPr>
              <p:nvPr/>
            </p:nvCxnSpPr>
            <p:spPr>
              <a:xfrm flipH="1">
                <a:off x="1905000" y="3585883"/>
                <a:ext cx="3048000" cy="1519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43000" y="2743200"/>
                <a:ext cx="190500" cy="18198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457200" y="4191000"/>
                <a:ext cx="1905000" cy="1905000"/>
              </a:xfrm>
              <a:prstGeom prst="ellipse">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600" dirty="0" smtClean="0">
                    <a:solidFill>
                      <a:prstClr val="black"/>
                    </a:solidFill>
                  </a:rPr>
                  <a:t>External Syndication</a:t>
                </a:r>
                <a:endParaRPr lang="en-US" sz="1600" dirty="0">
                  <a:solidFill>
                    <a:prstClr val="black"/>
                  </a:solidFill>
                </a:endParaRPr>
              </a:p>
            </p:txBody>
          </p:sp>
          <p:sp>
            <p:nvSpPr>
              <p:cNvPr id="77" name="Oval 76"/>
              <p:cNvSpPr/>
              <p:nvPr/>
            </p:nvSpPr>
            <p:spPr>
              <a:xfrm>
                <a:off x="2971800" y="5181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Oval 77"/>
              <p:cNvSpPr/>
              <p:nvPr/>
            </p:nvSpPr>
            <p:spPr>
              <a:xfrm>
                <a:off x="4876800" y="3505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9" name="Oval 78"/>
              <p:cNvSpPr/>
              <p:nvPr/>
            </p:nvSpPr>
            <p:spPr>
              <a:xfrm>
                <a:off x="1066800" y="2667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0" name="Rounded Rectangle 139"/>
              <p:cNvSpPr/>
              <p:nvPr/>
            </p:nvSpPr>
            <p:spPr>
              <a:xfrm>
                <a:off x="4953000" y="33528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Services</a:t>
                </a:r>
                <a:endParaRPr lang="en-US" sz="1200" dirty="0">
                  <a:solidFill>
                    <a:srgbClr val="1F497D"/>
                  </a:solidFill>
                </a:endParaRPr>
              </a:p>
            </p:txBody>
          </p:sp>
          <p:sp>
            <p:nvSpPr>
              <p:cNvPr id="141" name="Rounded Rectangle 140"/>
              <p:cNvSpPr/>
              <p:nvPr/>
            </p:nvSpPr>
            <p:spPr>
              <a:xfrm>
                <a:off x="3048000" y="50292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Data</a:t>
                </a:r>
                <a:endParaRPr lang="en-US" sz="1200" dirty="0">
                  <a:solidFill>
                    <a:srgbClr val="1F497D"/>
                  </a:solidFill>
                </a:endParaRPr>
              </a:p>
            </p:txBody>
          </p:sp>
          <p:sp>
            <p:nvSpPr>
              <p:cNvPr id="143" name="Rounded Rectangle 142"/>
              <p:cNvSpPr/>
              <p:nvPr/>
            </p:nvSpPr>
            <p:spPr>
              <a:xfrm>
                <a:off x="381000" y="22860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RSS</a:t>
                </a:r>
                <a:endParaRPr lang="en-US" sz="1200" dirty="0">
                  <a:solidFill>
                    <a:srgbClr val="1F497D"/>
                  </a:solidFill>
                </a:endParaRPr>
              </a:p>
            </p:txBody>
          </p:sp>
          <p:sp>
            <p:nvSpPr>
              <p:cNvPr id="142" name="Rounded Rectangle 141"/>
              <p:cNvSpPr/>
              <p:nvPr/>
            </p:nvSpPr>
            <p:spPr>
              <a:xfrm>
                <a:off x="6324600" y="990600"/>
                <a:ext cx="1447800" cy="466165"/>
              </a:xfrm>
              <a:prstGeom prst="roundRect">
                <a:avLst/>
              </a:prstGeom>
              <a:solidFill>
                <a:schemeClr val="accent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dirty="0" smtClean="0">
                    <a:solidFill>
                      <a:srgbClr val="1F497D"/>
                    </a:solidFill>
                  </a:rPr>
                  <a:t>Metadata</a:t>
                </a:r>
                <a:endParaRPr lang="en-US" sz="1200" dirty="0">
                  <a:solidFill>
                    <a:srgbClr val="1F497D"/>
                  </a:solidFill>
                </a:endParaRPr>
              </a:p>
            </p:txBody>
          </p:sp>
          <p:sp>
            <p:nvSpPr>
              <p:cNvPr id="81" name="Rounded Rectangle 80"/>
              <p:cNvSpPr/>
              <p:nvPr/>
            </p:nvSpPr>
            <p:spPr>
              <a:xfrm>
                <a:off x="7620000" y="17526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Europeana</a:t>
                </a:r>
                <a:endParaRPr lang="en-US" sz="1200" dirty="0">
                  <a:solidFill>
                    <a:prstClr val="white"/>
                  </a:solidFill>
                </a:endParaRPr>
              </a:p>
            </p:txBody>
          </p:sp>
          <p:sp>
            <p:nvSpPr>
              <p:cNvPr id="82" name="Rounded Rectangle 81"/>
              <p:cNvSpPr/>
              <p:nvPr/>
            </p:nvSpPr>
            <p:spPr>
              <a:xfrm>
                <a:off x="7010400" y="3810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WorldCat</a:t>
                </a:r>
                <a:endParaRPr lang="en-US" sz="1200" dirty="0">
                  <a:solidFill>
                    <a:prstClr val="white"/>
                  </a:solidFill>
                </a:endParaRPr>
              </a:p>
            </p:txBody>
          </p:sp>
          <p:sp>
            <p:nvSpPr>
              <p:cNvPr id="83" name="Rounded Rectangle 82"/>
              <p:cNvSpPr/>
              <p:nvPr/>
            </p:nvSpPr>
            <p:spPr>
              <a:xfrm>
                <a:off x="5105400" y="14478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Scirus</a:t>
                </a:r>
                <a:endParaRPr lang="en-US" sz="1200" dirty="0">
                  <a:solidFill>
                    <a:prstClr val="white"/>
                  </a:solidFill>
                </a:endParaRPr>
              </a:p>
            </p:txBody>
          </p:sp>
          <p:sp>
            <p:nvSpPr>
              <p:cNvPr id="86" name="Rounded Rectangle 85"/>
              <p:cNvSpPr/>
              <p:nvPr/>
            </p:nvSpPr>
            <p:spPr>
              <a:xfrm>
                <a:off x="7239000" y="22860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Ethos</a:t>
                </a:r>
                <a:endParaRPr lang="en-US" sz="1200" dirty="0">
                  <a:solidFill>
                    <a:prstClr val="white"/>
                  </a:solidFill>
                </a:endParaRPr>
              </a:p>
            </p:txBody>
          </p:sp>
          <p:sp>
            <p:nvSpPr>
              <p:cNvPr id="88" name="Rounded Rectangle 87"/>
              <p:cNvSpPr/>
              <p:nvPr/>
            </p:nvSpPr>
            <p:spPr>
              <a:xfrm>
                <a:off x="5638800" y="5334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ArchivesGrid</a:t>
                </a:r>
                <a:endParaRPr lang="en-US" sz="1200" dirty="0">
                  <a:solidFill>
                    <a:prstClr val="white"/>
                  </a:solidFill>
                </a:endParaRPr>
              </a:p>
            </p:txBody>
          </p:sp>
          <p:sp>
            <p:nvSpPr>
              <p:cNvPr id="89" name="Rounded Rectangle 88"/>
              <p:cNvSpPr/>
              <p:nvPr/>
            </p:nvSpPr>
            <p:spPr>
              <a:xfrm>
                <a:off x="6248400" y="18288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Suncat</a:t>
                </a:r>
                <a:endParaRPr lang="en-US" sz="1200" dirty="0">
                  <a:solidFill>
                    <a:prstClr val="white"/>
                  </a:solidFill>
                </a:endParaRPr>
              </a:p>
            </p:txBody>
          </p:sp>
          <p:sp>
            <p:nvSpPr>
              <p:cNvPr id="90" name="Rounded Rectangle 89"/>
              <p:cNvSpPr/>
              <p:nvPr/>
            </p:nvSpPr>
            <p:spPr>
              <a:xfrm>
                <a:off x="7924800" y="9144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Summon</a:t>
                </a:r>
                <a:endParaRPr lang="en-US" sz="1200" dirty="0">
                  <a:solidFill>
                    <a:prstClr val="white"/>
                  </a:solidFill>
                </a:endParaRPr>
              </a:p>
            </p:txBody>
          </p:sp>
          <p:sp>
            <p:nvSpPr>
              <p:cNvPr id="93" name="Rounded Rectangle 92"/>
              <p:cNvSpPr/>
              <p:nvPr/>
            </p:nvSpPr>
            <p:spPr>
              <a:xfrm>
                <a:off x="4572000" y="5562600"/>
                <a:ext cx="1066800" cy="3048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Jorum</a:t>
                </a:r>
                <a:endParaRPr lang="en-US" sz="1200" dirty="0">
                  <a:solidFill>
                    <a:prstClr val="white"/>
                  </a:solidFill>
                </a:endParaRPr>
              </a:p>
            </p:txBody>
          </p:sp>
          <p:sp>
            <p:nvSpPr>
              <p:cNvPr id="95" name="Rounded Rectangle 94"/>
              <p:cNvSpPr/>
              <p:nvPr/>
            </p:nvSpPr>
            <p:spPr>
              <a:xfrm>
                <a:off x="3810000" y="30480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Linked Data (Catalog)</a:t>
                </a:r>
                <a:endParaRPr lang="en-US" sz="1200" dirty="0">
                  <a:solidFill>
                    <a:prstClr val="white"/>
                  </a:solidFill>
                </a:endParaRPr>
              </a:p>
            </p:txBody>
          </p:sp>
          <p:sp>
            <p:nvSpPr>
              <p:cNvPr id="96" name="Rounded Rectangle 95"/>
              <p:cNvSpPr/>
              <p:nvPr/>
            </p:nvSpPr>
            <p:spPr>
              <a:xfrm>
                <a:off x="6400800" y="29718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OAI-PMH (</a:t>
                </a:r>
                <a:r>
                  <a:rPr lang="en-US" sz="1200" dirty="0" err="1" smtClean="0">
                    <a:solidFill>
                      <a:prstClr val="white"/>
                    </a:solidFill>
                  </a:rPr>
                  <a:t>Dspace</a:t>
                </a:r>
                <a:r>
                  <a:rPr lang="en-US" sz="1200" dirty="0" smtClean="0">
                    <a:solidFill>
                      <a:prstClr val="white"/>
                    </a:solidFill>
                  </a:rPr>
                  <a:t>)</a:t>
                </a:r>
                <a:endParaRPr lang="en-US" sz="1200" dirty="0">
                  <a:solidFill>
                    <a:prstClr val="white"/>
                  </a:solidFill>
                </a:endParaRPr>
              </a:p>
            </p:txBody>
          </p:sp>
          <p:sp>
            <p:nvSpPr>
              <p:cNvPr id="97" name="Rounded Rectangle 96"/>
              <p:cNvSpPr/>
              <p:nvPr/>
            </p:nvSpPr>
            <p:spPr>
              <a:xfrm>
                <a:off x="5410200" y="44196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Z39.50</a:t>
                </a:r>
                <a:endParaRPr lang="en-US" sz="1200" dirty="0">
                  <a:solidFill>
                    <a:prstClr val="white"/>
                  </a:solidFill>
                </a:endParaRPr>
              </a:p>
            </p:txBody>
          </p:sp>
          <p:sp>
            <p:nvSpPr>
              <p:cNvPr id="98" name="Rounded Rectangle 97"/>
              <p:cNvSpPr/>
              <p:nvPr/>
            </p:nvSpPr>
            <p:spPr>
              <a:xfrm>
                <a:off x="4343400" y="41148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Library APIs</a:t>
                </a:r>
                <a:endParaRPr lang="en-US" sz="1200" dirty="0">
                  <a:solidFill>
                    <a:prstClr val="white"/>
                  </a:solidFill>
                </a:endParaRPr>
              </a:p>
            </p:txBody>
          </p:sp>
          <p:sp>
            <p:nvSpPr>
              <p:cNvPr id="99" name="Rounded Rectangle 98"/>
              <p:cNvSpPr/>
              <p:nvPr/>
            </p:nvSpPr>
            <p:spPr>
              <a:xfrm>
                <a:off x="6324600" y="38862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Proxy Widgets</a:t>
                </a:r>
                <a:endParaRPr lang="en-US" sz="1200" dirty="0">
                  <a:solidFill>
                    <a:prstClr val="white"/>
                  </a:solidFill>
                </a:endParaRPr>
              </a:p>
            </p:txBody>
          </p:sp>
          <p:sp>
            <p:nvSpPr>
              <p:cNvPr id="100" name="Rounded Rectangle 99"/>
              <p:cNvSpPr/>
              <p:nvPr/>
            </p:nvSpPr>
            <p:spPr>
              <a:xfrm>
                <a:off x="5791200" y="25146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Proxy Toolbar</a:t>
                </a:r>
                <a:endParaRPr lang="en-US" sz="1200" dirty="0">
                  <a:solidFill>
                    <a:prstClr val="white"/>
                  </a:solidFill>
                </a:endParaRPr>
              </a:p>
            </p:txBody>
          </p:sp>
          <p:sp>
            <p:nvSpPr>
              <p:cNvPr id="101" name="Rounded Rectangle 100"/>
              <p:cNvSpPr/>
              <p:nvPr/>
            </p:nvSpPr>
            <p:spPr>
              <a:xfrm>
                <a:off x="4419600" y="23622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Mobilepp</a:t>
                </a:r>
                <a:endParaRPr lang="en-US" sz="1200" dirty="0">
                  <a:solidFill>
                    <a:prstClr val="white"/>
                  </a:solidFill>
                </a:endParaRPr>
              </a:p>
            </p:txBody>
          </p:sp>
          <p:sp>
            <p:nvSpPr>
              <p:cNvPr id="103" name="Rounded Rectangle 102"/>
              <p:cNvSpPr/>
              <p:nvPr/>
            </p:nvSpPr>
            <p:spPr>
              <a:xfrm>
                <a:off x="304800" y="32004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Discovery</a:t>
                </a:r>
                <a:endParaRPr lang="en-US" sz="1200" dirty="0">
                  <a:solidFill>
                    <a:prstClr val="white"/>
                  </a:solidFill>
                </a:endParaRPr>
              </a:p>
            </p:txBody>
          </p:sp>
          <p:sp>
            <p:nvSpPr>
              <p:cNvPr id="104" name="Rounded Rectangle 103"/>
              <p:cNvSpPr/>
              <p:nvPr/>
            </p:nvSpPr>
            <p:spPr>
              <a:xfrm>
                <a:off x="1981200" y="22098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Catalogue</a:t>
                </a:r>
                <a:endParaRPr lang="en-US" sz="1200" dirty="0">
                  <a:solidFill>
                    <a:prstClr val="white"/>
                  </a:solidFill>
                </a:endParaRPr>
              </a:p>
            </p:txBody>
          </p:sp>
          <p:sp>
            <p:nvSpPr>
              <p:cNvPr id="105" name="Rounded Rectangle 104"/>
              <p:cNvSpPr/>
              <p:nvPr/>
            </p:nvSpPr>
            <p:spPr>
              <a:xfrm>
                <a:off x="1524000" y="29718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err="1" smtClean="0">
                    <a:solidFill>
                      <a:prstClr val="white"/>
                    </a:solidFill>
                  </a:rPr>
                  <a:t>Dspace</a:t>
                </a:r>
                <a:endParaRPr lang="en-US" sz="1200" dirty="0">
                  <a:solidFill>
                    <a:prstClr val="white"/>
                  </a:solidFill>
                </a:endParaRPr>
              </a:p>
            </p:txBody>
          </p:sp>
          <p:sp>
            <p:nvSpPr>
              <p:cNvPr id="107" name="Rounded Rectangle 106"/>
              <p:cNvSpPr/>
              <p:nvPr/>
            </p:nvSpPr>
            <p:spPr>
              <a:xfrm>
                <a:off x="1447800" y="1600200"/>
                <a:ext cx="1066800" cy="381000"/>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white"/>
                    </a:solidFill>
                  </a:rPr>
                  <a:t>Blogs</a:t>
                </a:r>
                <a:endParaRPr lang="en-US" sz="1200" dirty="0">
                  <a:solidFill>
                    <a:prstClr val="white"/>
                  </a:solidFill>
                </a:endParaRPr>
              </a:p>
            </p:txBody>
          </p:sp>
        </p:gr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blogs.bgsu.edu/librarysleevefacing/files/2012/08/blogAug15.jp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
        <p:nvSpPr>
          <p:cNvPr id="5" name="TextBox 4"/>
          <p:cNvSpPr txBox="1"/>
          <p:nvPr/>
        </p:nvSpPr>
        <p:spPr>
          <a:xfrm>
            <a:off x="0" y="6488668"/>
            <a:ext cx="4596708" cy="276999"/>
          </a:xfrm>
          <a:prstGeom prst="rect">
            <a:avLst/>
          </a:prstGeom>
          <a:solidFill>
            <a:schemeClr val="tx1">
              <a:lumMod val="65000"/>
            </a:schemeClr>
          </a:solidFill>
        </p:spPr>
        <p:txBody>
          <a:bodyPr wrap="none" rtlCol="0">
            <a:spAutoFit/>
          </a:bodyPr>
          <a:lstStyle/>
          <a:p>
            <a:r>
              <a:rPr lang="en-US" sz="1200" dirty="0" smtClean="0">
                <a:solidFill>
                  <a:schemeClr val="bg1"/>
                </a:solidFill>
                <a:latin typeface="Segoe UI" pitchFamily="34" charset="0"/>
                <a:ea typeface="Segoe UI" pitchFamily="34" charset="0"/>
                <a:cs typeface="Segoe UI" pitchFamily="34" charset="0"/>
              </a:rPr>
              <a:t>http://blogs.bgsu.edu/librarysleevefacing/2012/08/15/bookends</a:t>
            </a:r>
            <a:r>
              <a:rPr lang="en-US" sz="1200" dirty="0" smtClean="0">
                <a:latin typeface="Segoe UI" pitchFamily="34" charset="0"/>
                <a:ea typeface="Segoe UI" pitchFamily="34" charset="0"/>
                <a:cs typeface="Segoe UI" pitchFamily="34" charset="0"/>
                <a:hlinkClick r:id="rId4"/>
              </a:rPr>
              <a:t>/</a:t>
            </a:r>
            <a:endParaRPr lang="en-US" sz="1200" dirty="0">
              <a:latin typeface="Segoe UI" pitchFamily="34" charset="0"/>
              <a:ea typeface="Segoe UI" pitchFamily="34" charset="0"/>
              <a:cs typeface="Segoe UI" pitchFamily="34" charset="0"/>
            </a:endParaRPr>
          </a:p>
        </p:txBody>
      </p:sp>
      <p:sp>
        <p:nvSpPr>
          <p:cNvPr id="6" name="TextBox 5"/>
          <p:cNvSpPr txBox="1"/>
          <p:nvPr/>
        </p:nvSpPr>
        <p:spPr>
          <a:xfrm>
            <a:off x="4611875" y="228600"/>
            <a:ext cx="4539896" cy="2062103"/>
          </a:xfrm>
          <a:prstGeom prst="rect">
            <a:avLst/>
          </a:prstGeom>
          <a:solidFill>
            <a:schemeClr val="tx1">
              <a:lumMod val="65000"/>
            </a:schemeClr>
          </a:solidFill>
        </p:spPr>
        <p:txBody>
          <a:bodyPr wrap="none" rtlCol="0">
            <a:spAutoFit/>
          </a:bodyPr>
          <a:lstStyle/>
          <a:p>
            <a:pPr algn="r"/>
            <a:r>
              <a:rPr lang="en-US" sz="3600" dirty="0" smtClean="0">
                <a:solidFill>
                  <a:schemeClr val="bg1"/>
                </a:solidFill>
              </a:rPr>
              <a:t>Creating conversations </a:t>
            </a:r>
            <a:br>
              <a:rPr lang="en-US" sz="3600" dirty="0" smtClean="0">
                <a:solidFill>
                  <a:schemeClr val="bg1"/>
                </a:solidFill>
              </a:rPr>
            </a:br>
            <a:r>
              <a:rPr lang="en-US" sz="3600" dirty="0" smtClean="0">
                <a:solidFill>
                  <a:schemeClr val="bg1"/>
                </a:solidFill>
              </a:rPr>
              <a:t>around collections:</a:t>
            </a:r>
          </a:p>
          <a:p>
            <a:pPr algn="r"/>
            <a:r>
              <a:rPr lang="en-US" sz="2800" dirty="0" err="1" smtClean="0">
                <a:solidFill>
                  <a:schemeClr val="bg1"/>
                </a:solidFill>
              </a:rPr>
              <a:t>Sleevefacing</a:t>
            </a:r>
            <a:r>
              <a:rPr lang="en-US" sz="2800" dirty="0" smtClean="0">
                <a:solidFill>
                  <a:schemeClr val="bg1"/>
                </a:solidFill>
              </a:rPr>
              <a:t> at </a:t>
            </a:r>
            <a:br>
              <a:rPr lang="en-US" sz="2800" dirty="0" smtClean="0">
                <a:solidFill>
                  <a:schemeClr val="bg1"/>
                </a:solidFill>
              </a:rPr>
            </a:br>
            <a:r>
              <a:rPr lang="en-US" sz="2800" dirty="0" smtClean="0">
                <a:solidFill>
                  <a:schemeClr val="bg1"/>
                </a:solidFill>
              </a:rPr>
              <a:t>Bowling Green State </a:t>
            </a:r>
            <a:r>
              <a:rPr lang="en-US" sz="2800" dirty="0" err="1" smtClean="0">
                <a:solidFill>
                  <a:schemeClr val="bg1"/>
                </a:solidFill>
              </a:rPr>
              <a:t>Univ</a:t>
            </a:r>
            <a:endParaRPr 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a:stretch>
            <a:fillRect/>
          </a:stretch>
        </p:blipFill>
        <p:spPr bwMode="auto">
          <a:xfrm>
            <a:off x="14288" y="0"/>
            <a:ext cx="9115425" cy="847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‘Discoverability’ needs to be managed in parallel with ‘discovery’ …</a:t>
            </a:r>
            <a:br>
              <a:rPr lang="en-US" dirty="0" smtClean="0"/>
            </a:br>
            <a:r>
              <a:rPr lang="en-US" dirty="0" smtClean="0"/>
              <a:t/>
            </a:r>
            <a:br>
              <a:rPr lang="en-US" dirty="0" smtClean="0"/>
            </a:br>
            <a:r>
              <a:rPr lang="en-US" dirty="0" smtClean="0"/>
              <a:t/>
            </a:r>
            <a:br>
              <a:rPr lang="en-US" dirty="0" smtClean="0"/>
            </a:br>
            <a:r>
              <a:rPr lang="en-US" sz="3600" dirty="0" smtClean="0"/>
              <a:t>Get into research and learning workflows … </a:t>
            </a:r>
            <a:endParaRPr lang="en-US" sz="3600" dirty="0"/>
          </a:p>
        </p:txBody>
      </p:sp>
      <p:sp>
        <p:nvSpPr>
          <p:cNvPr id="2" name="Slide Number Placeholder 1"/>
          <p:cNvSpPr>
            <a:spLocks noGrp="1"/>
          </p:cNvSpPr>
          <p:nvPr>
            <p:ph type="sldNum" sz="quarter" idx="10"/>
          </p:nvPr>
        </p:nvSpPr>
        <p:spPr/>
        <p:txBody>
          <a:bodyPr/>
          <a:lstStyle/>
          <a:p>
            <a:fld id="{37469D93-A535-47BA-9345-574C156798AF}"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47</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solidFill>
                  <a:srgbClr val="FFFFFF">
                    <a:lumMod val="85000"/>
                  </a:srgbClr>
                </a:solidFill>
              </a:rPr>
              <a:pPr/>
              <a:t>48</a:t>
            </a:fld>
            <a:endParaRPr lang="en-US" dirty="0">
              <a:solidFill>
                <a:srgbClr val="FFFFFF">
                  <a:lumMod val="85000"/>
                </a:srgbClr>
              </a:solidFill>
            </a:endParaRPr>
          </a:p>
        </p:txBody>
      </p:sp>
      <p:pic>
        <p:nvPicPr>
          <p:cNvPr id="87042" name="Picture 2"/>
          <p:cNvPicPr>
            <a:picLocks noChangeAspect="1" noChangeArrowheads="1"/>
          </p:cNvPicPr>
          <p:nvPr/>
        </p:nvPicPr>
        <p:blipFill>
          <a:blip r:embed="rId2" cstate="print"/>
          <a:srcRect/>
          <a:stretch>
            <a:fillRect/>
          </a:stretch>
        </p:blipFill>
        <p:spPr bwMode="auto">
          <a:xfrm>
            <a:off x="-52755" y="1295400"/>
            <a:ext cx="9271819"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AA010-7757-41E0-A212-D41514C97AA5}" type="slidenum">
              <a:rPr lang="en-US" smtClean="0"/>
              <a:pPr/>
              <a:t>49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9311" y="285456"/>
            <a:ext cx="7097889" cy="61915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base"/>
            <a:r>
              <a:rPr lang="en-US" dirty="0" smtClean="0"/>
              <a:t>Drivers 1</a:t>
            </a:r>
            <a:br>
              <a:rPr lang="en-US" dirty="0" smtClean="0"/>
            </a:br>
            <a:r>
              <a:rPr lang="en-US" dirty="0" smtClean="0"/>
              <a:t/>
            </a:r>
            <a:br>
              <a:rPr lang="en-US" dirty="0" smtClean="0"/>
            </a:br>
            <a:r>
              <a:rPr lang="en-US" dirty="0" smtClean="0"/>
              <a:t/>
            </a:r>
            <a:br>
              <a:rPr lang="en-US" dirty="0" smtClean="0"/>
            </a:br>
            <a:r>
              <a:rPr lang="en-US" dirty="0" smtClean="0"/>
              <a:t>The user environment</a:t>
            </a:r>
            <a:br>
              <a:rPr lang="en-US" dirty="0" smtClean="0"/>
            </a:br>
            <a:r>
              <a:rPr lang="en-US" dirty="0" smtClean="0"/>
              <a:t/>
            </a:r>
            <a:br>
              <a:rPr lang="en-US" dirty="0" smtClean="0"/>
            </a:br>
            <a:r>
              <a:rPr lang="en-US" sz="3100" dirty="0" smtClean="0"/>
              <a:t>The example of visitors and residents</a:t>
            </a:r>
            <a:br>
              <a:rPr lang="en-US" sz="3100" dirty="0" smtClean="0"/>
            </a:br>
            <a:r>
              <a:rPr lang="en-US" dirty="0" smtClean="0"/>
              <a:t/>
            </a:r>
            <a:br>
              <a:rPr lang="en-US" dirty="0" smtClean="0"/>
            </a:br>
            <a:r>
              <a:rPr lang="en-US" sz="1200" dirty="0" smtClean="0"/>
              <a:t>Lynn Silipigni Connaway, David White, Donna Lanclos, and Erin Hood. 2013. Meeting the Needs of Digital Visitors and Residents: Developing Engagement with Institutional Services </a:t>
            </a:r>
            <a:r>
              <a:rPr lang="en-US" sz="1200" dirty="0" smtClean="0">
                <a:hlinkClick r:id="rId2"/>
              </a:rPr>
              <a:t>Educause Annual Conference</a:t>
            </a:r>
            <a:r>
              <a:rPr lang="en-US" sz="1200" dirty="0" smtClean="0"/>
              <a:t>, 15-18 October 2013, Anaheim, California (USA).</a:t>
            </a:r>
            <a:r>
              <a:rPr lang="en-US" sz="1200" dirty="0" smtClean="0">
                <a:hlinkClick r:id="rId3"/>
              </a:rPr>
              <a:t>http://www.oclc.org/content/dam/research/activities/vandr/presentations/meeting-the-needs-of-digital-visitors-educause-2013.pptx</a:t>
            </a:r>
            <a:r>
              <a:rPr lang="en-US" sz="1200" dirty="0" smtClean="0"/>
              <a:t> </a:t>
            </a:r>
            <a:br>
              <a:rPr lang="en-US" sz="1200" dirty="0" smtClean="0"/>
            </a:br>
            <a:r>
              <a:rPr lang="en-US" sz="1200" dirty="0" smtClean="0"/>
              <a:t>Lynn Silipigni Connaway, Donna Lanclos, and Erin Hood. 2013. "I Find Google a Lot Easier Than Going To the Library Website." </a:t>
            </a:r>
            <a:br>
              <a:rPr lang="en-US" sz="1200" dirty="0" smtClean="0"/>
            </a:br>
            <a:r>
              <a:rPr lang="en-US" sz="1200" dirty="0" smtClean="0"/>
              <a:t>Imagine Ways to Innovate and Inspire Students to Use the Academic Library. </a:t>
            </a:r>
            <a:r>
              <a:rPr lang="en-US" sz="1200" dirty="0" smtClean="0">
                <a:hlinkClick r:id="rId4"/>
              </a:rPr>
              <a:t>ACRL 2013: Imagine, Innovate, Inspire</a:t>
            </a:r>
            <a:r>
              <a:rPr lang="en-US" sz="1200" dirty="0" smtClean="0"/>
              <a:t>, 10-13 April 2013, Indianapolis, Indiana (USA).</a:t>
            </a:r>
            <a:r>
              <a:rPr lang="en-US" sz="1200" dirty="0" smtClean="0">
                <a:hlinkClick r:id="rId5"/>
              </a:rPr>
              <a:t>http://www.oclc.org/content/dam/research/activities/vandr/presentations/acrl-vandr2013.pptx</a:t>
            </a:r>
            <a:r>
              <a:rPr lang="en-US" sz="1200" dirty="0" smtClean="0"/>
              <a:t> </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8857F2-102E-5148-ADF3-C396FE20EBDD}" type="slidenum">
              <a:rPr lang="en-US" smtClean="0"/>
              <a:pPr/>
              <a:t>50</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0" y="141646"/>
            <a:ext cx="6644117" cy="63353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Directions: some futures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467600" cy="3124200"/>
          </a:xfrm>
        </p:spPr>
        <p:txBody>
          <a:bodyPr>
            <a:normAutofit fontScale="90000"/>
          </a:bodyPr>
          <a:lstStyle/>
          <a:p>
            <a:r>
              <a:rPr lang="en-US" dirty="0" smtClean="0"/>
              <a:t>Full library discovery</a:t>
            </a:r>
            <a:br>
              <a:rPr lang="en-US" dirty="0" smtClean="0"/>
            </a:br>
            <a:r>
              <a:rPr lang="en-US" dirty="0" smtClean="0"/>
              <a:t>Fulfillment at the point of need</a:t>
            </a:r>
            <a:br>
              <a:rPr lang="en-US" dirty="0" smtClean="0"/>
            </a:br>
            <a:r>
              <a:rPr lang="en-US" dirty="0" smtClean="0"/>
              <a:t>Ranking, relating, recommending</a:t>
            </a:r>
            <a:br>
              <a:rPr lang="en-US" dirty="0" smtClean="0"/>
            </a:br>
            <a:r>
              <a:rPr lang="en-US" dirty="0" smtClean="0"/>
              <a:t>Outside-in and inside-out</a:t>
            </a:r>
            <a:br>
              <a:rPr lang="en-US" dirty="0" smtClean="0"/>
            </a:br>
            <a:r>
              <a:rPr lang="en-US" dirty="0" smtClean="0"/>
              <a:t>From strings to things</a:t>
            </a:r>
            <a:br>
              <a:rPr lang="en-US" dirty="0" smtClean="0"/>
            </a:b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52</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Full library discovery</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590550"/>
            <a:ext cx="8382000" cy="48548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469D93-A535-47BA-9345-574C156798AF}" type="slidenum">
              <a:rPr lang="en-US" smtClean="0"/>
              <a:pPr/>
              <a:t>55</a:t>
            </a:fld>
            <a:endParaRPr lang="en-US"/>
          </a:p>
        </p:txBody>
      </p:sp>
      <p:pic>
        <p:nvPicPr>
          <p:cNvPr id="88066" name="Picture 2" descr="http://farm4.staticflickr.com/3531/3889124590_97fc753eb6_b.jpg"/>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p:spPr>
      </p:pic>
      <p:sp>
        <p:nvSpPr>
          <p:cNvPr id="4" name="Rectangle 3"/>
          <p:cNvSpPr/>
          <p:nvPr/>
        </p:nvSpPr>
        <p:spPr>
          <a:xfrm>
            <a:off x="228600" y="6412468"/>
            <a:ext cx="9601200" cy="369332"/>
          </a:xfrm>
          <a:prstGeom prst="rect">
            <a:avLst/>
          </a:prstGeom>
        </p:spPr>
        <p:txBody>
          <a:bodyPr wrap="square">
            <a:spAutoFit/>
          </a:bodyPr>
          <a:lstStyle/>
          <a:p>
            <a:r>
              <a:rPr lang="en-US" dirty="0" smtClean="0">
                <a:solidFill>
                  <a:schemeClr val="bg1"/>
                </a:solidFill>
              </a:rPr>
              <a:t>Image: http://www.flickr.com/photos/4563photo/3889124590/sizes/l/in/photostream/</a:t>
            </a:r>
            <a:endParaRPr lang="en-US" dirty="0">
              <a:solidFill>
                <a:schemeClr val="bg1"/>
              </a:solidFill>
            </a:endParaRPr>
          </a:p>
        </p:txBody>
      </p:sp>
      <p:sp>
        <p:nvSpPr>
          <p:cNvPr id="5" name="TextBox 4"/>
          <p:cNvSpPr txBox="1"/>
          <p:nvPr/>
        </p:nvSpPr>
        <p:spPr>
          <a:xfrm>
            <a:off x="6858000" y="1524000"/>
            <a:ext cx="2895600" cy="4401205"/>
          </a:xfrm>
          <a:prstGeom prst="rect">
            <a:avLst/>
          </a:prstGeom>
          <a:solidFill>
            <a:schemeClr val="tx1">
              <a:lumMod val="50000"/>
              <a:lumOff val="50000"/>
            </a:schemeClr>
          </a:solidFill>
        </p:spPr>
        <p:txBody>
          <a:bodyPr wrap="square" rtlCol="0">
            <a:spAutoFit/>
          </a:bodyPr>
          <a:lstStyle/>
          <a:p>
            <a:r>
              <a:rPr lang="en-US" sz="2800" dirty="0" smtClean="0">
                <a:solidFill>
                  <a:schemeClr val="bg1"/>
                </a:solidFill>
                <a:latin typeface="Segoe UI" pitchFamily="34" charset="0"/>
                <a:ea typeface="Segoe UI" pitchFamily="34" charset="0"/>
                <a:cs typeface="Segoe UI" pitchFamily="34" charset="0"/>
              </a:rPr>
              <a:t>Bento Box?</a:t>
            </a:r>
          </a:p>
          <a:p>
            <a:endParaRPr lang="en-US" sz="2800" dirty="0" smtClean="0">
              <a:solidFill>
                <a:schemeClr val="bg1"/>
              </a:solidFill>
              <a:latin typeface="Segoe UI" pitchFamily="34" charset="0"/>
              <a:ea typeface="Segoe UI" pitchFamily="34" charset="0"/>
              <a:cs typeface="Segoe UI" pitchFamily="34" charset="0"/>
            </a:endParaRPr>
          </a:p>
          <a:p>
            <a:r>
              <a:rPr lang="en-US" sz="2800" dirty="0" smtClean="0">
                <a:solidFill>
                  <a:schemeClr val="bg1"/>
                </a:solidFill>
                <a:latin typeface="Segoe UI" pitchFamily="34" charset="0"/>
                <a:ea typeface="Segoe UI" pitchFamily="34" charset="0"/>
                <a:cs typeface="Segoe UI" pitchFamily="34" charset="0"/>
              </a:rPr>
              <a:t>Ranking?</a:t>
            </a:r>
          </a:p>
          <a:p>
            <a:endParaRPr lang="en-US" sz="2800" dirty="0" smtClean="0">
              <a:solidFill>
                <a:schemeClr val="bg1"/>
              </a:solidFill>
              <a:latin typeface="Segoe UI" pitchFamily="34" charset="0"/>
              <a:ea typeface="Segoe UI" pitchFamily="34" charset="0"/>
              <a:cs typeface="Segoe UI" pitchFamily="34" charset="0"/>
            </a:endParaRPr>
          </a:p>
          <a:p>
            <a:r>
              <a:rPr lang="en-US" sz="2800" dirty="0" smtClean="0">
                <a:solidFill>
                  <a:schemeClr val="bg1"/>
                </a:solidFill>
                <a:latin typeface="Segoe UI" pitchFamily="34" charset="0"/>
                <a:ea typeface="Segoe UI" pitchFamily="34" charset="0"/>
                <a:cs typeface="Segoe UI" pitchFamily="34" charset="0"/>
              </a:rPr>
              <a:t>Collections</a:t>
            </a:r>
          </a:p>
          <a:p>
            <a:r>
              <a:rPr lang="en-US" sz="2800" dirty="0" smtClean="0">
                <a:solidFill>
                  <a:schemeClr val="bg1"/>
                </a:solidFill>
                <a:latin typeface="Segoe UI" pitchFamily="34" charset="0"/>
                <a:ea typeface="Segoe UI" pitchFamily="34" charset="0"/>
                <a:cs typeface="Segoe UI" pitchFamily="34" charset="0"/>
              </a:rPr>
              <a:t>Resource Guides</a:t>
            </a:r>
          </a:p>
          <a:p>
            <a:r>
              <a:rPr lang="en-US" sz="2800" dirty="0" smtClean="0">
                <a:solidFill>
                  <a:schemeClr val="bg1"/>
                </a:solidFill>
                <a:latin typeface="Segoe UI" pitchFamily="34" charset="0"/>
                <a:ea typeface="Segoe UI" pitchFamily="34" charset="0"/>
                <a:cs typeface="Segoe UI" pitchFamily="34" charset="0"/>
              </a:rPr>
              <a:t>Website</a:t>
            </a:r>
          </a:p>
          <a:p>
            <a:r>
              <a:rPr lang="en-US" sz="2800" dirty="0" smtClean="0">
                <a:solidFill>
                  <a:schemeClr val="bg1"/>
                </a:solidFill>
                <a:latin typeface="Segoe UI" pitchFamily="34" charset="0"/>
                <a:ea typeface="Segoe UI" pitchFamily="34" charset="0"/>
                <a:cs typeface="Segoe UI" pitchFamily="34" charset="0"/>
              </a:rPr>
              <a:t>People</a:t>
            </a:r>
          </a:p>
          <a:p>
            <a:r>
              <a:rPr lang="en-US" sz="2800" dirty="0" smtClean="0">
                <a:solidFill>
                  <a:schemeClr val="bg1"/>
                </a:solidFill>
                <a:latin typeface="Segoe UI" pitchFamily="34" charset="0"/>
                <a:ea typeface="Segoe UI" pitchFamily="34" charset="0"/>
                <a:cs typeface="Segoe UI" pitchFamily="34" charset="0"/>
              </a:rPr>
              <a:t>Events</a:t>
            </a:r>
          </a:p>
          <a:p>
            <a:r>
              <a:rPr lang="en-US" sz="2800" dirty="0" smtClean="0">
                <a:solidFill>
                  <a:schemeClr val="bg1"/>
                </a:solidFill>
                <a:latin typeface="Segoe UI" pitchFamily="34" charset="0"/>
                <a:ea typeface="Segoe UI" pitchFamily="34" charset="0"/>
                <a:cs typeface="Segoe UI" pitchFamily="34" charset="0"/>
              </a:rPr>
              <a:t>…</a:t>
            </a:r>
            <a:endParaRPr lang="en-US" sz="2800" dirty="0">
              <a:solidFill>
                <a:schemeClr val="bg1"/>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467600" cy="2590800"/>
          </a:xfrm>
        </p:spPr>
        <p:txBody>
          <a:bodyPr/>
          <a:lstStyle/>
          <a:p>
            <a:r>
              <a:rPr lang="en-US" dirty="0" smtClean="0"/>
              <a:t>Ranking, relating, recommending</a:t>
            </a:r>
            <a:br>
              <a:rPr lang="en-US" dirty="0" smtClean="0"/>
            </a:br>
            <a:r>
              <a:rPr lang="en-US" dirty="0" smtClean="0"/>
              <a:t/>
            </a:r>
            <a:br>
              <a:rPr lang="en-US" dirty="0" smtClean="0"/>
            </a:br>
            <a:r>
              <a:rPr lang="en-US" sz="3200" dirty="0" err="1" smtClean="0"/>
              <a:t>Specialising</a:t>
            </a:r>
            <a:r>
              <a:rPr lang="en-US" sz="3200" dirty="0" smtClean="0"/>
              <a:t> to institution/person</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solidFill>
                  <a:srgbClr val="FFFFFF">
                    <a:lumMod val="85000"/>
                  </a:srgbClr>
                </a:solidFill>
              </a:rPr>
              <a:pPr/>
              <a:t>56</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a:t>
            </a:r>
            <a:endParaRPr lang="en-US" dirty="0"/>
          </a:p>
        </p:txBody>
      </p:sp>
      <p:sp>
        <p:nvSpPr>
          <p:cNvPr id="6" name="Content Placeholder 5"/>
          <p:cNvSpPr>
            <a:spLocks noGrp="1"/>
          </p:cNvSpPr>
          <p:nvPr>
            <p:ph sz="half" idx="1"/>
          </p:nvPr>
        </p:nvSpPr>
        <p:spPr/>
        <p:txBody>
          <a:bodyPr/>
          <a:lstStyle/>
          <a:p>
            <a:r>
              <a:rPr lang="en-US" dirty="0" smtClean="0"/>
              <a:t>Analytics</a:t>
            </a:r>
          </a:p>
          <a:p>
            <a:pPr lvl="1"/>
            <a:r>
              <a:rPr lang="en-US" dirty="0" smtClean="0"/>
              <a:t>Improve user experience</a:t>
            </a:r>
          </a:p>
          <a:p>
            <a:pPr lvl="1"/>
            <a:r>
              <a:rPr lang="en-US" dirty="0" smtClean="0"/>
              <a:t>Improve management decisions</a:t>
            </a:r>
          </a:p>
          <a:p>
            <a:r>
              <a:rPr lang="en-US" dirty="0" smtClean="0"/>
              <a:t>Recommendations</a:t>
            </a:r>
          </a:p>
          <a:p>
            <a:endParaRPr lang="en-US" dirty="0"/>
          </a:p>
        </p:txBody>
      </p:sp>
      <p:sp>
        <p:nvSpPr>
          <p:cNvPr id="7" name="Content Placeholder 6"/>
          <p:cNvSpPr>
            <a:spLocks noGrp="1"/>
          </p:cNvSpPr>
          <p:nvPr>
            <p:ph sz="half" idx="2"/>
          </p:nvPr>
        </p:nvSpPr>
        <p:spPr/>
        <p:txBody>
          <a:bodyPr/>
          <a:lstStyle/>
          <a:p>
            <a:r>
              <a:rPr lang="en-US" dirty="0" smtClean="0"/>
              <a:t>Reading lists/course reserves</a:t>
            </a:r>
          </a:p>
          <a:p>
            <a:r>
              <a:rPr lang="en-US" dirty="0" err="1" smtClean="0"/>
              <a:t>Specialise</a:t>
            </a:r>
            <a:r>
              <a:rPr lang="en-US" dirty="0" smtClean="0"/>
              <a:t> to courses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solidFill>
                  <a:srgbClr val="FFFFFF">
                    <a:lumMod val="85000"/>
                  </a:srgbClr>
                </a:solidFill>
              </a:rPr>
              <a:pPr/>
              <a:t>57</a:t>
            </a:fld>
            <a:endParaRPr lang="en-US" dirty="0">
              <a:solidFill>
                <a:srgbClr val="FFFFFF">
                  <a:lumMod val="85000"/>
                </a:srgbClr>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524000"/>
            <a:ext cx="7467600" cy="2895600"/>
          </a:xfrm>
        </p:spPr>
        <p:txBody>
          <a:bodyPr>
            <a:normAutofit/>
          </a:bodyPr>
          <a:lstStyle/>
          <a:p>
            <a:r>
              <a:rPr lang="en-US" dirty="0" smtClean="0"/>
              <a:t>Fulfillment at the point of need …</a:t>
            </a:r>
            <a:br>
              <a:rPr lang="en-US" dirty="0" smtClean="0"/>
            </a:br>
            <a:r>
              <a:rPr lang="en-US" dirty="0" smtClean="0"/>
              <a:t/>
            </a:r>
            <a:br>
              <a:rPr lang="en-US" dirty="0" smtClean="0"/>
            </a:br>
            <a:r>
              <a:rPr lang="en-US" sz="3100" dirty="0" smtClean="0"/>
              <a:t>Buy, borrow, connect, …</a:t>
            </a:r>
            <a:br>
              <a:rPr lang="en-US" sz="3100" dirty="0" smtClean="0"/>
            </a:br>
            <a:r>
              <a:rPr lang="en-US" sz="3100" dirty="0" smtClean="0"/>
              <a:t>Demand driven acquisition …</a:t>
            </a:r>
            <a:endParaRPr lang="en-US" dirty="0"/>
          </a:p>
        </p:txBody>
      </p:sp>
      <p:sp>
        <p:nvSpPr>
          <p:cNvPr id="5" name="Slide Number Placeholder 4"/>
          <p:cNvSpPr>
            <a:spLocks noGrp="1"/>
          </p:cNvSpPr>
          <p:nvPr>
            <p:ph type="sldNum" sz="quarter" idx="10"/>
          </p:nvPr>
        </p:nvSpPr>
        <p:spPr/>
        <p:txBody>
          <a:bodyPr/>
          <a:lstStyle/>
          <a:p>
            <a:fld id="{6B3AA010-7757-41E0-A212-D41514C97AA5}" type="slidenum">
              <a:rPr lang="en-US" smtClean="0"/>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solidFill>
                  <a:srgbClr val="FFFFFF">
                    <a:lumMod val="85000"/>
                  </a:srgbClr>
                </a:solidFill>
              </a:rPr>
              <a:pPr/>
              <a:t>59</a:t>
            </a:fld>
            <a:endParaRPr lang="en-US" dirty="0">
              <a:solidFill>
                <a:srgbClr val="FFFFFF">
                  <a:lumMod val="85000"/>
                </a:srgbClr>
              </a:solidFill>
            </a:endParaRPr>
          </a:p>
        </p:txBody>
      </p:sp>
      <p:pic>
        <p:nvPicPr>
          <p:cNvPr id="133122" name="Picture 2"/>
          <p:cNvPicPr>
            <a:picLocks noChangeAspect="1" noChangeArrowheads="1"/>
          </p:cNvPicPr>
          <p:nvPr/>
        </p:nvPicPr>
        <p:blipFill>
          <a:blip r:embed="rId2" cstate="print"/>
          <a:srcRect/>
          <a:stretch>
            <a:fillRect/>
          </a:stretch>
        </p:blipFill>
        <p:spPr bwMode="auto">
          <a:xfrm>
            <a:off x="762000" y="685800"/>
            <a:ext cx="3552825" cy="1581150"/>
          </a:xfrm>
          <a:prstGeom prst="rect">
            <a:avLst/>
          </a:prstGeom>
          <a:noFill/>
          <a:ln w="9525">
            <a:noFill/>
            <a:miter lim="800000"/>
            <a:headEnd/>
            <a:tailEnd/>
          </a:ln>
        </p:spPr>
      </p:pic>
      <p:pic>
        <p:nvPicPr>
          <p:cNvPr id="133123" name="Picture 3"/>
          <p:cNvPicPr>
            <a:picLocks noChangeAspect="1" noChangeArrowheads="1"/>
          </p:cNvPicPr>
          <p:nvPr/>
        </p:nvPicPr>
        <p:blipFill>
          <a:blip r:embed="rId3" cstate="print"/>
          <a:srcRect/>
          <a:stretch>
            <a:fillRect/>
          </a:stretch>
        </p:blipFill>
        <p:spPr bwMode="auto">
          <a:xfrm>
            <a:off x="4724400" y="914400"/>
            <a:ext cx="2466975" cy="809625"/>
          </a:xfrm>
          <a:prstGeom prst="rect">
            <a:avLst/>
          </a:prstGeom>
          <a:noFill/>
          <a:ln w="9525">
            <a:noFill/>
            <a:miter lim="800000"/>
            <a:headEnd/>
            <a:tailEnd/>
          </a:ln>
        </p:spPr>
      </p:pic>
      <p:pic>
        <p:nvPicPr>
          <p:cNvPr id="135170" name="Picture 2"/>
          <p:cNvPicPr>
            <a:picLocks noChangeAspect="1" noChangeArrowheads="1"/>
          </p:cNvPicPr>
          <p:nvPr/>
        </p:nvPicPr>
        <p:blipFill>
          <a:blip r:embed="rId4" cstate="print"/>
          <a:srcRect/>
          <a:stretch>
            <a:fillRect/>
          </a:stretch>
        </p:blipFill>
        <p:spPr bwMode="auto">
          <a:xfrm>
            <a:off x="762000" y="3352800"/>
            <a:ext cx="71374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Downloads\large_8685963533.jpg"/>
          <p:cNvPicPr>
            <a:picLocks noChangeAspect="1" noChangeArrowheads="1"/>
          </p:cNvPicPr>
          <p:nvPr/>
        </p:nvPicPr>
        <p:blipFill>
          <a:blip r:embed="rId3" cstate="print">
            <a:lum bright="-10000" contrast="-40000"/>
          </a:blip>
          <a:srcRect l="10184" t="34574" r="9078" b="10000"/>
          <a:stretch>
            <a:fillRect/>
          </a:stretch>
        </p:blipFill>
        <p:spPr bwMode="auto">
          <a:xfrm>
            <a:off x="0" y="0"/>
            <a:ext cx="9144000" cy="6248400"/>
          </a:xfrm>
          <a:prstGeom prst="rect">
            <a:avLst/>
          </a:prstGeom>
          <a:noFill/>
        </p:spPr>
      </p:pic>
      <p:sp>
        <p:nvSpPr>
          <p:cNvPr id="2" name="TextBox 1"/>
          <p:cNvSpPr txBox="1"/>
          <p:nvPr/>
        </p:nvSpPr>
        <p:spPr>
          <a:xfrm>
            <a:off x="3429000" y="4924961"/>
            <a:ext cx="5715000" cy="1323439"/>
          </a:xfrm>
          <a:prstGeom prst="rect">
            <a:avLst/>
          </a:prstGeom>
          <a:noFill/>
        </p:spPr>
        <p:txBody>
          <a:bodyPr wrap="square" rtlCol="0">
            <a:spAutoFit/>
          </a:bodyPr>
          <a:lstStyle/>
          <a:p>
            <a:r>
              <a:rPr lang="en-US" sz="4000" b="1" dirty="0" smtClean="0">
                <a:solidFill>
                  <a:schemeClr val="bg1"/>
                </a:solidFill>
              </a:rPr>
              <a:t>Convenient Doesn’t Always Mean Simple</a:t>
            </a:r>
            <a:endParaRPr lang="en-US" sz="4000" b="1" dirty="0">
              <a:solidFill>
                <a:schemeClr val="bg1"/>
              </a:solidFill>
            </a:endParaRPr>
          </a:p>
        </p:txBody>
      </p:sp>
      <p:sp>
        <p:nvSpPr>
          <p:cNvPr id="4" name="TextBox 3"/>
          <p:cNvSpPr txBox="1"/>
          <p:nvPr/>
        </p:nvSpPr>
        <p:spPr>
          <a:xfrm>
            <a:off x="304800" y="457200"/>
            <a:ext cx="8686800" cy="1261884"/>
          </a:xfrm>
          <a:prstGeom prst="rect">
            <a:avLst/>
          </a:prstGeom>
          <a:noFill/>
        </p:spPr>
        <p:txBody>
          <a:bodyPr wrap="square" rtlCol="0">
            <a:spAutoFit/>
          </a:bodyPr>
          <a:lstStyle/>
          <a:p>
            <a:pPr algn="ctr"/>
            <a:r>
              <a:rPr lang="en-GB" sz="2800" b="1" dirty="0" smtClean="0">
                <a:solidFill>
                  <a:schemeClr val="bg1"/>
                </a:solidFill>
              </a:rPr>
              <a:t>“It’s convenience.  It’s the immediacy of it.” </a:t>
            </a:r>
          </a:p>
          <a:p>
            <a:pPr algn="ctr"/>
            <a:r>
              <a:rPr lang="en-GB" sz="2000" b="1" dirty="0" smtClean="0">
                <a:solidFill>
                  <a:schemeClr val="bg1"/>
                </a:solidFill>
              </a:rPr>
              <a:t>(UKF3, Experiencing, Male, Age 52, Artist &amp; Technical Support)</a:t>
            </a:r>
            <a:endParaRPr lang="en-US" sz="2000" b="1" i="1" dirty="0" smtClean="0">
              <a:solidFill>
                <a:schemeClr val="bg1"/>
              </a:solidFill>
            </a:endParaRPr>
          </a:p>
          <a:p>
            <a:endParaRPr lang="en-US" sz="2800" b="1" dirty="0">
              <a:solidFill>
                <a:schemeClr val="bg1"/>
              </a:solidFill>
            </a:endParaRPr>
          </a:p>
        </p:txBody>
      </p:sp>
      <p:sp>
        <p:nvSpPr>
          <p:cNvPr id="5" name="Rectangle 4"/>
          <p:cNvSpPr/>
          <p:nvPr/>
        </p:nvSpPr>
        <p:spPr>
          <a:xfrm>
            <a:off x="0" y="6400800"/>
            <a:ext cx="7467600" cy="307777"/>
          </a:xfrm>
          <a:prstGeom prst="rect">
            <a:avLst/>
          </a:prstGeom>
        </p:spPr>
        <p:txBody>
          <a:bodyPr wrap="square">
            <a:spAutoFit/>
          </a:bodyPr>
          <a:lstStyle/>
          <a:p>
            <a:r>
              <a:rPr lang="en-US" sz="1400" dirty="0" smtClean="0">
                <a:latin typeface="Segoe UI Light" pitchFamily="34" charset="0"/>
                <a:cs typeface="Arial" pitchFamily="34" charset="0"/>
              </a:rPr>
              <a:t>Image: http://www.flickr.com/photos/dubpics/8685963533/</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Outside-in </a:t>
            </a:r>
            <a:r>
              <a:rPr lang="en-US" dirty="0" err="1" smtClean="0"/>
              <a:t>vs</a:t>
            </a:r>
            <a:r>
              <a:rPr lang="en-US" dirty="0" smtClean="0"/>
              <a:t> inside-out</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09600" y="609600"/>
            <a:ext cx="4367221" cy="2123658"/>
          </a:xfrm>
          <a:prstGeom prst="rect">
            <a:avLst/>
          </a:prstGeom>
          <a:noFill/>
        </p:spPr>
        <p:txBody>
          <a:bodyPr wrap="none" rtlCol="0">
            <a:spAutoFit/>
          </a:bodyPr>
          <a:lstStyle/>
          <a:p>
            <a:r>
              <a:rPr lang="en-US" sz="3600" b="1" dirty="0" smtClean="0">
                <a:solidFill>
                  <a:srgbClr val="F79646"/>
                </a:solidFill>
              </a:rPr>
              <a:t>Outside in </a:t>
            </a:r>
            <a:r>
              <a:rPr lang="en-US" sz="2400" b="1" dirty="0" smtClean="0">
                <a:solidFill>
                  <a:schemeClr val="tx1">
                    <a:lumMod val="65000"/>
                    <a:lumOff val="35000"/>
                  </a:schemeClr>
                </a:solidFill>
              </a:rPr>
              <a:t>Bought, licensed</a:t>
            </a:r>
          </a:p>
          <a:p>
            <a:endParaRPr lang="en-US" sz="2400" b="1" dirty="0" smtClean="0">
              <a:solidFill>
                <a:schemeClr val="tx1">
                  <a:lumMod val="65000"/>
                  <a:lumOff val="35000"/>
                </a:schemeClr>
              </a:solidFill>
            </a:endParaRPr>
          </a:p>
          <a:p>
            <a:r>
              <a:rPr lang="en-US" sz="2400" b="1" dirty="0" smtClean="0">
                <a:solidFill>
                  <a:schemeClr val="tx1">
                    <a:lumMod val="65000"/>
                    <a:lumOff val="35000"/>
                  </a:schemeClr>
                </a:solidFill>
              </a:rPr>
              <a:t>Discovery layer</a:t>
            </a:r>
            <a:endParaRPr lang="en-US" sz="2400" dirty="0" smtClean="0">
              <a:solidFill>
                <a:schemeClr val="tx1">
                  <a:lumMod val="65000"/>
                  <a:lumOff val="35000"/>
                </a:schemeClr>
              </a:solidFill>
            </a:endParaRPr>
          </a:p>
          <a:p>
            <a:endParaRPr lang="en-US" sz="2400" b="1" dirty="0" smtClean="0">
              <a:solidFill>
                <a:srgbClr val="FFFFFF">
                  <a:lumMod val="65000"/>
                </a:srgbClr>
              </a:solidFill>
            </a:endParaRPr>
          </a:p>
          <a:p>
            <a:r>
              <a:rPr lang="en-US" sz="2400" dirty="0" smtClean="0">
                <a:solidFill>
                  <a:srgbClr val="F19720"/>
                </a:solidFill>
              </a:rPr>
              <a:t>Aim:</a:t>
            </a:r>
            <a:r>
              <a:rPr lang="en-US" sz="2400" b="1" dirty="0" smtClean="0">
                <a:solidFill>
                  <a:srgbClr val="F19720"/>
                </a:solidFill>
              </a:rPr>
              <a:t> </a:t>
            </a:r>
            <a:r>
              <a:rPr lang="en-US" sz="2400" b="1" dirty="0" smtClean="0">
                <a:solidFill>
                  <a:schemeClr val="tx1">
                    <a:lumMod val="65000"/>
                    <a:lumOff val="35000"/>
                  </a:schemeClr>
                </a:solidFill>
              </a:rPr>
              <a:t>to discover, to fulfill</a:t>
            </a:r>
            <a:endParaRPr lang="en-US" sz="2800" b="1" dirty="0" smtClean="0">
              <a:solidFill>
                <a:schemeClr val="tx1">
                  <a:lumMod val="65000"/>
                  <a:lumOff val="35000"/>
                </a:schemeClr>
              </a:solidFill>
            </a:endParaRPr>
          </a:p>
        </p:txBody>
      </p:sp>
      <p:sp>
        <p:nvSpPr>
          <p:cNvPr id="29" name="TextBox 28"/>
          <p:cNvSpPr txBox="1"/>
          <p:nvPr/>
        </p:nvSpPr>
        <p:spPr>
          <a:xfrm>
            <a:off x="457200" y="3657600"/>
            <a:ext cx="7757060" cy="2603790"/>
          </a:xfrm>
          <a:prstGeom prst="rect">
            <a:avLst/>
          </a:prstGeom>
          <a:noFill/>
        </p:spPr>
        <p:txBody>
          <a:bodyPr wrap="none" rtlCol="0">
            <a:spAutoFit/>
          </a:bodyPr>
          <a:lstStyle/>
          <a:p>
            <a:r>
              <a:rPr lang="en-US" sz="3600" b="1" dirty="0" smtClean="0">
                <a:solidFill>
                  <a:srgbClr val="F79646"/>
                </a:solidFill>
              </a:rPr>
              <a:t>Inside out</a:t>
            </a:r>
          </a:p>
          <a:p>
            <a:pPr>
              <a:lnSpc>
                <a:spcPct val="120000"/>
              </a:lnSpc>
              <a:spcBef>
                <a:spcPct val="50000"/>
              </a:spcBef>
            </a:pPr>
            <a:r>
              <a:rPr lang="en-US" sz="2400" b="1" dirty="0" smtClean="0">
                <a:solidFill>
                  <a:schemeClr val="tx1">
                    <a:lumMod val="65000"/>
                    <a:lumOff val="35000"/>
                  </a:schemeClr>
                </a:solidFill>
              </a:rPr>
              <a:t>Institutional assets</a:t>
            </a:r>
            <a:r>
              <a:rPr lang="en-US" sz="2400" dirty="0" smtClean="0">
                <a:solidFill>
                  <a:schemeClr val="tx1">
                    <a:lumMod val="65000"/>
                    <a:lumOff val="35000"/>
                  </a:schemeClr>
                </a:solidFill>
              </a:rPr>
              <a:t>: special collections, </a:t>
            </a:r>
            <a:br>
              <a:rPr lang="en-US" sz="2400" dirty="0" smtClean="0">
                <a:solidFill>
                  <a:schemeClr val="tx1">
                    <a:lumMod val="65000"/>
                    <a:lumOff val="35000"/>
                  </a:schemeClr>
                </a:solidFill>
              </a:rPr>
            </a:br>
            <a:r>
              <a:rPr lang="en-US" sz="2400" dirty="0" smtClean="0">
                <a:solidFill>
                  <a:schemeClr val="tx1">
                    <a:lumMod val="65000"/>
                    <a:lumOff val="35000"/>
                  </a:schemeClr>
                </a:solidFill>
              </a:rPr>
              <a:t>  research and learning materials (IR), institutional records, …</a:t>
            </a:r>
            <a:r>
              <a:rPr lang="en-US" sz="2400" dirty="0" smtClean="0">
                <a:solidFill>
                  <a:srgbClr val="FFFFFF">
                    <a:lumMod val="65000"/>
                  </a:srgbClr>
                </a:solidFill>
              </a:rPr>
              <a:t/>
            </a:r>
            <a:br>
              <a:rPr lang="en-US" sz="2400" dirty="0" smtClean="0">
                <a:solidFill>
                  <a:srgbClr val="FFFFFF">
                    <a:lumMod val="65000"/>
                  </a:srgbClr>
                </a:solidFill>
              </a:rPr>
            </a:br>
            <a:r>
              <a:rPr lang="en-US" sz="2400" dirty="0" smtClean="0">
                <a:solidFill>
                  <a:srgbClr val="FFFFFF"/>
                </a:solidFill>
              </a:rPr>
              <a:t/>
            </a:r>
            <a:br>
              <a:rPr lang="en-US" sz="2400" dirty="0" smtClean="0">
                <a:solidFill>
                  <a:srgbClr val="FFFFFF"/>
                </a:solidFill>
              </a:rPr>
            </a:br>
            <a:r>
              <a:rPr lang="en-US" sz="2400" b="1" dirty="0" smtClean="0">
                <a:solidFill>
                  <a:srgbClr val="F19720"/>
                </a:solidFill>
              </a:rPr>
              <a:t>Aim:</a:t>
            </a:r>
            <a:r>
              <a:rPr lang="en-US" sz="2400" b="1" dirty="0" smtClean="0">
                <a:solidFill>
                  <a:srgbClr val="FFFFFF"/>
                </a:solidFill>
              </a:rPr>
              <a:t> </a:t>
            </a:r>
            <a:r>
              <a:rPr lang="en-US" sz="2400" b="1" dirty="0" smtClean="0">
                <a:solidFill>
                  <a:schemeClr val="tx1">
                    <a:lumMod val="65000"/>
                    <a:lumOff val="35000"/>
                  </a:schemeClr>
                </a:solidFill>
              </a:rPr>
              <a:t>to</a:t>
            </a:r>
            <a:r>
              <a:rPr lang="en-US" sz="2400" b="1" dirty="0" smtClean="0">
                <a:solidFill>
                  <a:srgbClr val="FFFFFF"/>
                </a:solidFill>
              </a:rPr>
              <a:t> </a:t>
            </a:r>
            <a:r>
              <a:rPr lang="en-US" sz="2400" b="1" dirty="0" smtClean="0">
                <a:solidFill>
                  <a:srgbClr val="F19720"/>
                </a:solidFill>
              </a:rPr>
              <a:t>*have*</a:t>
            </a:r>
            <a:r>
              <a:rPr lang="en-US" sz="2400" b="1" dirty="0" smtClean="0">
                <a:solidFill>
                  <a:srgbClr val="FFFFFF"/>
                </a:solidFill>
              </a:rPr>
              <a:t> </a:t>
            </a:r>
            <a:r>
              <a:rPr lang="en-US" sz="2400" b="1" dirty="0" smtClean="0">
                <a:solidFill>
                  <a:schemeClr val="tx1">
                    <a:lumMod val="65000"/>
                    <a:lumOff val="35000"/>
                  </a:schemeClr>
                </a:solidFill>
              </a:rPr>
              <a:t>discovered …</a:t>
            </a:r>
            <a:r>
              <a:rPr lang="en-US" sz="2400" b="1" dirty="0" smtClean="0">
                <a:solidFill>
                  <a:srgbClr val="FFFFFF">
                    <a:lumMod val="65000"/>
                  </a:srgbClr>
                </a:solidFill>
              </a:rPr>
              <a:t> </a:t>
            </a:r>
            <a:r>
              <a:rPr lang="en-US" sz="2400" b="1" dirty="0" smtClean="0">
                <a:solidFill>
                  <a:schemeClr val="accent6"/>
                </a:solidFill>
              </a:rPr>
              <a:t>discoverability</a:t>
            </a:r>
          </a:p>
        </p:txBody>
      </p:sp>
      <p:cxnSp>
        <p:nvCxnSpPr>
          <p:cNvPr id="32" name="Straight Connector 31"/>
          <p:cNvCxnSpPr/>
          <p:nvPr/>
        </p:nvCxnSpPr>
        <p:spPr>
          <a:xfrm>
            <a:off x="1524000" y="3505200"/>
            <a:ext cx="7315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Picture 48" descr="booksjournals"/>
          <p:cNvPicPr>
            <a:picLocks noChangeAspect="1" noChangeArrowheads="1"/>
          </p:cNvPicPr>
          <p:nvPr/>
        </p:nvPicPr>
        <p:blipFill>
          <a:blip r:embed="rId3" cstate="print"/>
          <a:srcRect/>
          <a:stretch>
            <a:fillRect/>
          </a:stretch>
        </p:blipFill>
        <p:spPr bwMode="auto">
          <a:xfrm>
            <a:off x="6629400" y="1143000"/>
            <a:ext cx="1738313" cy="1158875"/>
          </a:xfrm>
          <a:prstGeom prst="rect">
            <a:avLst/>
          </a:prstGeom>
          <a:noFill/>
          <a:ln w="9525">
            <a:noFill/>
            <a:miter lim="800000"/>
            <a:headEnd/>
            <a:tailEnd/>
          </a:ln>
        </p:spPr>
      </p:pic>
      <p:pic>
        <p:nvPicPr>
          <p:cNvPr id="26" name="Picture 50" descr="researchandlearning2"/>
          <p:cNvPicPr>
            <a:picLocks noChangeAspect="1" noChangeArrowheads="1"/>
          </p:cNvPicPr>
          <p:nvPr/>
        </p:nvPicPr>
        <p:blipFill>
          <a:blip r:embed="rId4" cstate="print"/>
          <a:srcRect/>
          <a:stretch>
            <a:fillRect/>
          </a:stretch>
        </p:blipFill>
        <p:spPr bwMode="auto">
          <a:xfrm>
            <a:off x="7010400" y="5334000"/>
            <a:ext cx="1555750" cy="1036637"/>
          </a:xfrm>
          <a:prstGeom prst="rect">
            <a:avLst/>
          </a:prstGeom>
          <a:noFill/>
          <a:ln w="9525">
            <a:noFill/>
            <a:miter lim="800000"/>
            <a:headEnd/>
            <a:tailEnd/>
          </a:ln>
        </p:spPr>
      </p:pic>
      <p:pic>
        <p:nvPicPr>
          <p:cNvPr id="30" name="Picture 51" descr="specialcollections2"/>
          <p:cNvPicPr>
            <a:picLocks noChangeAspect="1" noChangeArrowheads="1"/>
          </p:cNvPicPr>
          <p:nvPr/>
        </p:nvPicPr>
        <p:blipFill>
          <a:blip r:embed="rId5" cstate="print"/>
          <a:srcRect/>
          <a:stretch>
            <a:fillRect/>
          </a:stretch>
        </p:blipFill>
        <p:spPr bwMode="auto">
          <a:xfrm>
            <a:off x="6934200" y="3810000"/>
            <a:ext cx="1462088" cy="97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strings to things</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0"/>
            <a:ext cx="9344025" cy="3971925"/>
          </a:xfrm>
          <a:prstGeom prst="rect">
            <a:avLst/>
          </a:prstGeom>
          <a:noFill/>
          <a:ln w="9525">
            <a:solidFill>
              <a:schemeClr val="accent1"/>
            </a:solid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152400" y="4343400"/>
            <a:ext cx="3525091" cy="2005012"/>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343400" y="5181600"/>
            <a:ext cx="5152040" cy="838200"/>
          </a:xfrm>
          <a:prstGeom prst="rect">
            <a:avLst/>
          </a:prstGeom>
          <a:noFill/>
          <a:ln w="9525">
            <a:noFill/>
            <a:miter lim="800000"/>
            <a:headEnd/>
            <a:tailEnd/>
          </a:ln>
        </p:spPr>
      </p:pic>
      <p:sp>
        <p:nvSpPr>
          <p:cNvPr id="5" name="TextBox 4"/>
          <p:cNvSpPr txBox="1"/>
          <p:nvPr/>
        </p:nvSpPr>
        <p:spPr>
          <a:xfrm>
            <a:off x="4343400" y="4648200"/>
            <a:ext cx="1959191"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The social graph</a:t>
            </a:r>
            <a:endParaRPr lang="en-US" b="1"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6784678" cy="3170099"/>
          </a:xfrm>
          <a:prstGeom prst="rect">
            <a:avLst/>
          </a:prstGeom>
          <a:solidFill>
            <a:schemeClr val="bg1"/>
          </a:solidFill>
          <a:ln w="57150">
            <a:noFill/>
          </a:ln>
        </p:spPr>
        <p:txBody>
          <a:bodyPr wrap="none" rtlCol="0">
            <a:spAutoFit/>
          </a:bodyPr>
          <a:lstStyle/>
          <a:p>
            <a:pPr marL="342900" indent="-342900"/>
            <a:r>
              <a:rPr lang="en-US" sz="4000" dirty="0" smtClean="0">
                <a:solidFill>
                  <a:schemeClr val="bg1">
                    <a:lumMod val="50000"/>
                  </a:schemeClr>
                </a:solidFill>
                <a:latin typeface="Segoe UI" pitchFamily="34" charset="0"/>
                <a:ea typeface="Segoe UI" pitchFamily="34" charset="0"/>
                <a:cs typeface="Segoe UI" pitchFamily="34" charset="0"/>
              </a:rPr>
              <a:t>Three benefits acc to Google:</a:t>
            </a:r>
          </a:p>
          <a:p>
            <a:pPr marL="342900" indent="-342900">
              <a:buFont typeface="+mj-lt"/>
              <a:buAutoNum type="arabicPeriod"/>
            </a:pPr>
            <a:endParaRPr lang="en-US" sz="4000" dirty="0" smtClean="0">
              <a:solidFill>
                <a:schemeClr val="bg1">
                  <a:lumMod val="50000"/>
                </a:schemeClr>
              </a:solidFill>
              <a:latin typeface="Segoe UI" pitchFamily="34" charset="0"/>
              <a:ea typeface="Segoe UI" pitchFamily="34" charset="0"/>
              <a:cs typeface="Segoe UI" pitchFamily="34" charset="0"/>
            </a:endParaRPr>
          </a:p>
          <a:p>
            <a:pPr marL="342900" indent="-342900">
              <a:buFont typeface="+mj-lt"/>
              <a:buAutoNum type="arabicPeriod"/>
            </a:pPr>
            <a:r>
              <a:rPr lang="en-US" sz="4000" dirty="0" smtClean="0">
                <a:solidFill>
                  <a:schemeClr val="bg1">
                    <a:lumMod val="50000"/>
                  </a:schemeClr>
                </a:solidFill>
                <a:latin typeface="Segoe UI" pitchFamily="34" charset="0"/>
                <a:ea typeface="Segoe UI" pitchFamily="34" charset="0"/>
                <a:cs typeface="Segoe UI" pitchFamily="34" charset="0"/>
              </a:rPr>
              <a:t>Find the right thing</a:t>
            </a:r>
          </a:p>
          <a:p>
            <a:pPr marL="342900" indent="-342900">
              <a:buFont typeface="+mj-lt"/>
              <a:buAutoNum type="arabicPeriod"/>
            </a:pPr>
            <a:r>
              <a:rPr lang="en-US" sz="4000" dirty="0" smtClean="0">
                <a:solidFill>
                  <a:schemeClr val="bg1">
                    <a:lumMod val="50000"/>
                  </a:schemeClr>
                </a:solidFill>
                <a:latin typeface="Segoe UI" pitchFamily="34" charset="0"/>
                <a:ea typeface="Segoe UI" pitchFamily="34" charset="0"/>
                <a:cs typeface="Segoe UI" pitchFamily="34" charset="0"/>
              </a:rPr>
              <a:t>Get the best summary</a:t>
            </a:r>
          </a:p>
          <a:p>
            <a:pPr marL="342900" indent="-342900">
              <a:buFont typeface="+mj-lt"/>
              <a:buAutoNum type="arabicPeriod"/>
            </a:pPr>
            <a:r>
              <a:rPr lang="en-US" sz="4000" dirty="0" smtClean="0">
                <a:solidFill>
                  <a:schemeClr val="bg1">
                    <a:lumMod val="50000"/>
                  </a:schemeClr>
                </a:solidFill>
                <a:latin typeface="Segoe UI" pitchFamily="34" charset="0"/>
                <a:ea typeface="Segoe UI" pitchFamily="34" charset="0"/>
                <a:cs typeface="Segoe UI" pitchFamily="34" charset="0"/>
              </a:rPr>
              <a:t>Go deeper and broader</a:t>
            </a:r>
            <a:endParaRPr lang="en-US" sz="4000" dirty="0">
              <a:solidFill>
                <a:schemeClr val="bg1">
                  <a:lumMod val="50000"/>
                </a:schemeClr>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0" y="609600"/>
            <a:ext cx="9027038" cy="5353050"/>
          </a:xfrm>
          <a:prstGeom prst="rect">
            <a:avLst/>
          </a:prstGeom>
          <a:noFill/>
          <a:ln w="9525">
            <a:noFill/>
            <a:miter lim="800000"/>
            <a:headEnd/>
            <a:tailEnd/>
          </a:ln>
        </p:spPr>
      </p:pic>
      <p:sp>
        <p:nvSpPr>
          <p:cNvPr id="3" name="4-Point Star 2"/>
          <p:cNvSpPr/>
          <p:nvPr/>
        </p:nvSpPr>
        <p:spPr>
          <a:xfrm>
            <a:off x="4953000" y="4953000"/>
            <a:ext cx="304800" cy="304800"/>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Point Star 3"/>
          <p:cNvSpPr/>
          <p:nvPr/>
        </p:nvSpPr>
        <p:spPr>
          <a:xfrm>
            <a:off x="7391400" y="4343400"/>
            <a:ext cx="304800" cy="304800"/>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7391400" y="3962400"/>
            <a:ext cx="304800" cy="304800"/>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8382000" y="3048000"/>
            <a:ext cx="304800" cy="304800"/>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66</a:t>
            </a:fld>
            <a:endParaRPr lang="en-US" dirty="0"/>
          </a:p>
        </p:txBody>
      </p:sp>
      <p:pic>
        <p:nvPicPr>
          <p:cNvPr id="131074" name="Picture 2"/>
          <p:cNvPicPr>
            <a:picLocks noChangeAspect="1" noChangeArrowheads="1"/>
          </p:cNvPicPr>
          <p:nvPr/>
        </p:nvPicPr>
        <p:blipFill>
          <a:blip r:embed="rId2" cstate="print"/>
          <a:srcRect/>
          <a:stretch>
            <a:fillRect/>
          </a:stretch>
        </p:blipFill>
        <p:spPr bwMode="auto">
          <a:xfrm>
            <a:off x="234950" y="990600"/>
            <a:ext cx="86741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67</a:t>
            </a:fld>
            <a:endParaRPr lang="en-US" dirty="0"/>
          </a:p>
        </p:txBody>
      </p:sp>
      <p:pic>
        <p:nvPicPr>
          <p:cNvPr id="132098" name="Picture 2"/>
          <p:cNvPicPr>
            <a:picLocks noChangeAspect="1" noChangeArrowheads="1"/>
          </p:cNvPicPr>
          <p:nvPr/>
        </p:nvPicPr>
        <p:blipFill>
          <a:blip r:embed="rId2" cstate="print"/>
          <a:srcRect/>
          <a:stretch>
            <a:fillRect/>
          </a:stretch>
        </p:blipFill>
        <p:spPr bwMode="auto">
          <a:xfrm>
            <a:off x="234950" y="990600"/>
            <a:ext cx="86741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sp>
        <p:nvSpPr>
          <p:cNvPr id="4" name="Content Placeholder 3"/>
          <p:cNvSpPr>
            <a:spLocks noGrp="1"/>
          </p:cNvSpPr>
          <p:nvPr>
            <p:ph sz="half" idx="1"/>
          </p:nvPr>
        </p:nvSpPr>
        <p:spPr/>
        <p:txBody>
          <a:bodyPr/>
          <a:lstStyle/>
          <a:p>
            <a:r>
              <a:rPr lang="en-US" dirty="0" smtClean="0"/>
              <a:t>Include ‘cards’ about:</a:t>
            </a:r>
          </a:p>
          <a:p>
            <a:pPr lvl="1"/>
            <a:r>
              <a:rPr lang="en-US" dirty="0" smtClean="0"/>
              <a:t>People</a:t>
            </a:r>
          </a:p>
          <a:p>
            <a:pPr lvl="1"/>
            <a:r>
              <a:rPr lang="en-US" dirty="0" smtClean="0"/>
              <a:t>Works</a:t>
            </a:r>
          </a:p>
          <a:p>
            <a:pPr lvl="1"/>
            <a:r>
              <a:rPr lang="en-US" dirty="0" smtClean="0"/>
              <a:t>Institutions</a:t>
            </a:r>
            <a:endParaRPr lang="en-US" dirty="0"/>
          </a:p>
        </p:txBody>
      </p:sp>
      <p:sp>
        <p:nvSpPr>
          <p:cNvPr id="5" name="Content Placeholder 4"/>
          <p:cNvSpPr>
            <a:spLocks noGrp="1"/>
          </p:cNvSpPr>
          <p:nvPr>
            <p:ph sz="half" idx="2"/>
          </p:nvPr>
        </p:nvSpPr>
        <p:spPr/>
        <p:txBody>
          <a:bodyPr/>
          <a:lstStyle/>
          <a:p>
            <a:r>
              <a:rPr lang="en-US" dirty="0" smtClean="0"/>
              <a:t>Linked data backbones?</a:t>
            </a:r>
          </a:p>
          <a:p>
            <a:r>
              <a:rPr lang="en-US" dirty="0" smtClean="0"/>
              <a:t>VIAF</a:t>
            </a:r>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68</a:t>
            </a:fld>
            <a:endParaRPr lang="en-US" dirty="0"/>
          </a:p>
        </p:txBody>
      </p:sp>
      <p:pic>
        <p:nvPicPr>
          <p:cNvPr id="134146" name="Picture 2"/>
          <p:cNvPicPr>
            <a:picLocks noChangeAspect="1" noChangeArrowheads="1"/>
          </p:cNvPicPr>
          <p:nvPr/>
        </p:nvPicPr>
        <p:blipFill>
          <a:blip r:embed="rId2" cstate="print"/>
          <a:srcRect/>
          <a:stretch>
            <a:fillRect/>
          </a:stretch>
        </p:blipFill>
        <p:spPr bwMode="auto">
          <a:xfrm>
            <a:off x="2514600" y="3657600"/>
            <a:ext cx="5257800" cy="388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AA010-7757-41E0-A212-D41514C97AA5}" type="slidenum">
              <a:rPr lang="en-US" smtClean="0"/>
              <a:pPr/>
              <a:t>69</a:t>
            </a:fld>
            <a:endParaRPr lang="en-US" dirty="0"/>
          </a:p>
        </p:txBody>
      </p:sp>
      <p:sp>
        <p:nvSpPr>
          <p:cNvPr id="136194" name="AutoShape 2" descr="http://upload.wikimedia.org/wikipedia/commons/6/6c/Walkers_on_the_Malvern_Hills_-_geograph.org.uk_-_8253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6" name="AutoShape 4" descr="http://upload.wikimedia.org/wikipedia/commons/6/6c/Walkers_on_the_Malvern_Hills_-_geograph.org.uk_-_8253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8" name="AutoShape 6" descr="http://upload.wikimedia.org/wikipedia/commons/6/6c/Walkers_on_the_Malvern_Hills_-_geograph.org.uk_-_8253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0" name="AutoShape 8" descr="http://upload.wikimedia.org/wikipedia/commons/6/6c/Walkers_on_the_Malvern_Hills_-_geograph.org.uk_-_8253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2" name="AutoShape 10" descr="http://www.visitscotland.com/cms-images/2x1/about/nature-geography/mountains-hills/ben-arth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4" name="AutoShape 12" descr="http://www.visitscotland.com/cms-images/2x1/about/nature-geography/mountains-hills/ben-arth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6" name="AutoShape 14" descr="http://farm7.staticflickr.com/6124/5975419889_201f5b5b3f_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hill.jpg"/>
          <p:cNvPicPr>
            <a:picLocks noChangeAspect="1"/>
          </p:cNvPicPr>
          <p:nvPr/>
        </p:nvPicPr>
        <p:blipFill>
          <a:blip r:embed="rId2" cstate="print"/>
          <a:stretch>
            <a:fillRect/>
          </a:stretch>
        </p:blipFill>
        <p:spPr>
          <a:xfrm>
            <a:off x="0" y="0"/>
            <a:ext cx="9144000" cy="6121190"/>
          </a:xfrm>
          <a:prstGeom prst="rect">
            <a:avLst/>
          </a:prstGeom>
        </p:spPr>
      </p:pic>
      <p:sp>
        <p:nvSpPr>
          <p:cNvPr id="15" name="Rectangle 14"/>
          <p:cNvSpPr/>
          <p:nvPr/>
        </p:nvSpPr>
        <p:spPr>
          <a:xfrm>
            <a:off x="152400" y="6336268"/>
            <a:ext cx="6858000" cy="369332"/>
          </a:xfrm>
          <a:prstGeom prst="rect">
            <a:avLst/>
          </a:prstGeom>
        </p:spPr>
        <p:txBody>
          <a:bodyPr wrap="square">
            <a:spAutoFit/>
          </a:bodyPr>
          <a:lstStyle/>
          <a:p>
            <a:r>
              <a:rPr lang="en-US" dirty="0" smtClean="0"/>
              <a:t>Image: http://www.flickr.com/photos/martindo/5975419889/</a:t>
            </a:r>
            <a:endParaRPr lang="en-US" dirty="0"/>
          </a:p>
        </p:txBody>
      </p:sp>
      <p:sp>
        <p:nvSpPr>
          <p:cNvPr id="16" name="TextBox 15"/>
          <p:cNvSpPr txBox="1"/>
          <p:nvPr/>
        </p:nvSpPr>
        <p:spPr>
          <a:xfrm>
            <a:off x="4419600" y="609600"/>
            <a:ext cx="2688236" cy="523220"/>
          </a:xfrm>
          <a:prstGeom prst="rect">
            <a:avLst/>
          </a:prstGeom>
          <a:solidFill>
            <a:schemeClr val="tx1">
              <a:lumMod val="50000"/>
              <a:lumOff val="50000"/>
            </a:schemeClr>
          </a:solidFill>
          <a:ln>
            <a:solidFill>
              <a:schemeClr val="bg2"/>
            </a:solidFill>
          </a:ln>
        </p:spPr>
        <p:txBody>
          <a:bodyPr wrap="none" rtlCol="0">
            <a:spAutoFit/>
          </a:bodyPr>
          <a:lstStyle/>
          <a:p>
            <a:r>
              <a:rPr lang="en-US" sz="2800" b="1" dirty="0" smtClean="0">
                <a:solidFill>
                  <a:schemeClr val="bg1"/>
                </a:solidFill>
                <a:latin typeface="Segoe UI" pitchFamily="34" charset="0"/>
                <a:ea typeface="Segoe UI" pitchFamily="34" charset="0"/>
                <a:cs typeface="Segoe UI" pitchFamily="34" charset="0"/>
              </a:rPr>
              <a:t>Discoverability</a:t>
            </a:r>
            <a:endParaRPr lang="en-US" sz="2800" b="1" dirty="0">
              <a:solidFill>
                <a:schemeClr val="bg1"/>
              </a:solidFill>
              <a:latin typeface="Segoe UI" pitchFamily="34" charset="0"/>
              <a:ea typeface="Segoe UI" pitchFamily="34" charset="0"/>
              <a:cs typeface="Segoe UI" pitchFamily="34" charset="0"/>
            </a:endParaRPr>
          </a:p>
        </p:txBody>
      </p:sp>
      <p:sp>
        <p:nvSpPr>
          <p:cNvPr id="17" name="TextBox 16"/>
          <p:cNvSpPr txBox="1"/>
          <p:nvPr/>
        </p:nvSpPr>
        <p:spPr>
          <a:xfrm>
            <a:off x="2362200" y="3810000"/>
            <a:ext cx="1838580" cy="523220"/>
          </a:xfrm>
          <a:prstGeom prst="rect">
            <a:avLst/>
          </a:prstGeom>
          <a:solidFill>
            <a:schemeClr val="tx1">
              <a:lumMod val="50000"/>
              <a:lumOff val="50000"/>
            </a:schemeClr>
          </a:solidFill>
          <a:ln>
            <a:solidFill>
              <a:schemeClr val="bg2"/>
            </a:solidFill>
          </a:ln>
        </p:spPr>
        <p:txBody>
          <a:bodyPr wrap="none" rtlCol="0">
            <a:spAutoFit/>
          </a:bodyPr>
          <a:lstStyle/>
          <a:p>
            <a:r>
              <a:rPr lang="en-US" sz="2800" b="1" dirty="0" smtClean="0">
                <a:solidFill>
                  <a:schemeClr val="bg1"/>
                </a:solidFill>
                <a:latin typeface="Segoe UI" pitchFamily="34" charset="0"/>
                <a:ea typeface="Segoe UI" pitchFamily="34" charset="0"/>
                <a:cs typeface="Segoe UI" pitchFamily="34" charset="0"/>
              </a:rPr>
              <a:t>Discovery</a:t>
            </a:r>
            <a:endParaRPr lang="en-US" sz="2800" b="1" dirty="0">
              <a:solidFill>
                <a:schemeClr val="bg1"/>
              </a:solidFill>
              <a:latin typeface="Segoe UI" pitchFamily="34" charset="0"/>
              <a:ea typeface="Segoe UI" pitchFamily="34" charset="0"/>
              <a:cs typeface="Segoe UI" pitchFamily="34" charset="0"/>
            </a:endParaRPr>
          </a:p>
        </p:txBody>
      </p:sp>
      <p:cxnSp>
        <p:nvCxnSpPr>
          <p:cNvPr id="19" name="Straight Arrow Connector 18"/>
          <p:cNvCxnSpPr/>
          <p:nvPr/>
        </p:nvCxnSpPr>
        <p:spPr>
          <a:xfrm>
            <a:off x="7162800" y="1066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AppData\Local\Temp\large_6184306158.jpg"/>
          <p:cNvPicPr>
            <a:picLocks noChangeAspect="1" noChangeArrowheads="1"/>
          </p:cNvPicPr>
          <p:nvPr/>
        </p:nvPicPr>
        <p:blipFill>
          <a:blip r:embed="rId3" cstate="print">
            <a:lum bright="-10000"/>
          </a:blip>
          <a:srcRect b="2429"/>
          <a:stretch>
            <a:fillRect/>
          </a:stretch>
        </p:blipFill>
        <p:spPr bwMode="auto">
          <a:xfrm>
            <a:off x="0" y="0"/>
            <a:ext cx="9144000" cy="6248400"/>
          </a:xfrm>
          <a:prstGeom prst="rect">
            <a:avLst/>
          </a:prstGeom>
          <a:noFill/>
        </p:spPr>
      </p:pic>
      <p:sp>
        <p:nvSpPr>
          <p:cNvPr id="3" name="Content Placeholder 2"/>
          <p:cNvSpPr>
            <a:spLocks noGrp="1"/>
          </p:cNvSpPr>
          <p:nvPr>
            <p:ph idx="4294967295"/>
          </p:nvPr>
        </p:nvSpPr>
        <p:spPr>
          <a:xfrm>
            <a:off x="228600" y="381000"/>
            <a:ext cx="3505200" cy="2057400"/>
          </a:xfrm>
        </p:spPr>
        <p:txBody>
          <a:bodyPr>
            <a:normAutofit/>
          </a:bodyPr>
          <a:lstStyle/>
          <a:p>
            <a:pPr>
              <a:buNone/>
            </a:pPr>
            <a:r>
              <a:rPr lang="en-GB" sz="2800" b="1" dirty="0" smtClean="0">
                <a:solidFill>
                  <a:schemeClr val="bg1"/>
                </a:solidFill>
              </a:rPr>
              <a:t>“...Google doesn’t judge you.” </a:t>
            </a:r>
          </a:p>
          <a:p>
            <a:pPr>
              <a:buNone/>
            </a:pPr>
            <a:r>
              <a:rPr lang="en-GB" b="1" dirty="0" smtClean="0">
                <a:solidFill>
                  <a:schemeClr val="bg1"/>
                </a:solidFill>
              </a:rPr>
              <a:t>(UKF3, Male, Age 52)</a:t>
            </a:r>
          </a:p>
          <a:p>
            <a:endParaRPr lang="en-US" sz="3200" dirty="0"/>
          </a:p>
        </p:txBody>
      </p:sp>
      <p:sp>
        <p:nvSpPr>
          <p:cNvPr id="4" name="Rectangle 3"/>
          <p:cNvSpPr/>
          <p:nvPr/>
        </p:nvSpPr>
        <p:spPr>
          <a:xfrm>
            <a:off x="0" y="6400800"/>
            <a:ext cx="7239000" cy="369332"/>
          </a:xfrm>
          <a:prstGeom prst="rect">
            <a:avLst/>
          </a:prstGeom>
        </p:spPr>
        <p:txBody>
          <a:bodyPr wrap="square">
            <a:spAutoFit/>
          </a:bodyPr>
          <a:lstStyle/>
          <a:p>
            <a:r>
              <a:rPr lang="en-US" dirty="0" smtClean="0"/>
              <a:t>Image: http://www.flickr.com/photos/cubmundo/6184306158/</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38200" y="5029200"/>
            <a:ext cx="5410200" cy="914400"/>
          </a:xfrm>
        </p:spPr>
        <p:txBody>
          <a:bodyPr/>
          <a:lstStyle/>
          <a:p>
            <a:r>
              <a:rPr lang="en-US" sz="2800" dirty="0" smtClean="0"/>
              <a:t>@</a:t>
            </a:r>
            <a:r>
              <a:rPr lang="en-US" sz="2800" dirty="0" err="1" smtClean="0"/>
              <a:t>LorcanD</a:t>
            </a:r>
            <a:endParaRPr lang="en-US" sz="2800" dirty="0" smtClean="0"/>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oode\Downloads\large_6732616879.jpg"/>
          <p:cNvPicPr>
            <a:picLocks noChangeAspect="1" noChangeArrowheads="1"/>
          </p:cNvPicPr>
          <p:nvPr/>
        </p:nvPicPr>
        <p:blipFill>
          <a:blip r:embed="rId3" cstate="print">
            <a:lum contrast="-20000"/>
          </a:blip>
          <a:srcRect l="19766" r="22381" b="10041"/>
          <a:stretch>
            <a:fillRect/>
          </a:stretch>
        </p:blipFill>
        <p:spPr bwMode="auto">
          <a:xfrm>
            <a:off x="0" y="0"/>
            <a:ext cx="9144000" cy="6248400"/>
          </a:xfrm>
          <a:prstGeom prst="rect">
            <a:avLst/>
          </a:prstGeom>
          <a:noFill/>
        </p:spPr>
      </p:pic>
      <p:sp>
        <p:nvSpPr>
          <p:cNvPr id="2" name="TextBox 1"/>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bg1"/>
                </a:solidFill>
              </a:rPr>
              <a:t>Academia Isn’t (Always) Learning</a:t>
            </a:r>
            <a:endParaRPr lang="en-US" sz="4000" b="1" dirty="0">
              <a:solidFill>
                <a:schemeClr val="bg1"/>
              </a:solidFill>
            </a:endParaRPr>
          </a:p>
        </p:txBody>
      </p:sp>
      <p:sp>
        <p:nvSpPr>
          <p:cNvPr id="4" name="TextBox 3"/>
          <p:cNvSpPr txBox="1"/>
          <p:nvPr/>
        </p:nvSpPr>
        <p:spPr>
          <a:xfrm>
            <a:off x="533400" y="4327029"/>
            <a:ext cx="8077200" cy="1692771"/>
          </a:xfrm>
          <a:prstGeom prst="rect">
            <a:avLst/>
          </a:prstGeom>
          <a:noFill/>
        </p:spPr>
        <p:txBody>
          <a:bodyPr wrap="square" rtlCol="0">
            <a:spAutoFit/>
          </a:bodyPr>
          <a:lstStyle/>
          <a:p>
            <a:r>
              <a:rPr lang="en-GB" sz="2800" b="1" dirty="0" smtClean="0">
                <a:solidFill>
                  <a:schemeClr val="bg1"/>
                </a:solidFill>
              </a:rPr>
              <a:t>“And so like my parents will always go, ‘Well look it up in a book, go to the library.’ And I’ll go, ‘Well there’s the internet just there.’” </a:t>
            </a:r>
            <a:r>
              <a:rPr lang="en-GB" sz="2000" b="1" dirty="0" smtClean="0">
                <a:solidFill>
                  <a:schemeClr val="bg1"/>
                </a:solidFill>
              </a:rPr>
              <a:t>(UKU5, Emerging, Female, Age 19, Chemistry)</a:t>
            </a:r>
            <a:endParaRPr lang="en-US" sz="2000" b="1" dirty="0">
              <a:solidFill>
                <a:schemeClr val="bg1"/>
              </a:solidFill>
            </a:endParaRPr>
          </a:p>
        </p:txBody>
      </p:sp>
      <p:sp>
        <p:nvSpPr>
          <p:cNvPr id="5" name="Rectangle 4"/>
          <p:cNvSpPr/>
          <p:nvPr/>
        </p:nvSpPr>
        <p:spPr>
          <a:xfrm>
            <a:off x="0" y="6400800"/>
            <a:ext cx="7620000" cy="307777"/>
          </a:xfrm>
          <a:prstGeom prst="rect">
            <a:avLst/>
          </a:prstGeom>
        </p:spPr>
        <p:txBody>
          <a:bodyPr wrap="square">
            <a:spAutoFit/>
          </a:bodyPr>
          <a:lstStyle/>
          <a:p>
            <a:r>
              <a:rPr lang="en-US" sz="1400" dirty="0" smtClean="0">
                <a:latin typeface="Segoe UI Light" pitchFamily="34" charset="0"/>
                <a:cs typeface="Arial" pitchFamily="34" charset="0"/>
              </a:rPr>
              <a:t>Image: http://www.flickr.com/photos/22326055@N06/6732616879/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533400"/>
            <a:ext cx="7315200" cy="1447800"/>
          </a:xfrm>
        </p:spPr>
        <p:txBody>
          <a:bodyPr/>
          <a:lstStyle/>
          <a:p>
            <a:pPr>
              <a:buNone/>
            </a:pPr>
            <a:r>
              <a:rPr lang="en-GB" sz="2800" b="1" dirty="0" smtClean="0">
                <a:solidFill>
                  <a:schemeClr val="bg1"/>
                </a:solidFill>
                <a:latin typeface="Trebuchet MS" pitchFamily="34" charset="0"/>
              </a:rPr>
              <a:t>“I just type it into Google and see what comes up.” (UKS2)</a:t>
            </a:r>
          </a:p>
          <a:p>
            <a:endParaRPr lang="en-US" dirty="0">
              <a:solidFill>
                <a:schemeClr val="bg1"/>
              </a:solidFill>
            </a:endParaRPr>
          </a:p>
        </p:txBody>
      </p:sp>
      <p:pic>
        <p:nvPicPr>
          <p:cNvPr id="4"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5" name="Content Placeholder 2"/>
          <p:cNvSpPr txBox="1">
            <a:spLocks/>
          </p:cNvSpPr>
          <p:nvPr/>
        </p:nvSpPr>
        <p:spPr>
          <a:xfrm>
            <a:off x="381000" y="304800"/>
            <a:ext cx="8382000" cy="2057400"/>
          </a:xfrm>
          <a:prstGeom prst="rect">
            <a:avLst/>
          </a:prstGeom>
        </p:spPr>
        <p:txBody>
          <a:bodyPr vert="horz" lIns="91440" tIns="45720" rIns="91440" bIns="45720" rtlCol="0">
            <a:normAutofit fontScale="25000" lnSpcReduction="20000"/>
          </a:bodyPr>
          <a:lstStyle/>
          <a:p>
            <a:pPr algn="ctr"/>
            <a:r>
              <a:rPr lang="en-US" sz="11200" b="1" dirty="0" smtClean="0">
                <a:solidFill>
                  <a:schemeClr val="bg1"/>
                </a:solidFill>
                <a:latin typeface="Trebuchet MS" pitchFamily="34" charset="0"/>
                <a:cs typeface="Arial"/>
              </a:rPr>
              <a:t>“It’s like a taboo I guess with all teachers, they just all say – you know, when they explain the paper they always say, “Don’t use Wikipedia.” </a:t>
            </a:r>
            <a:r>
              <a:rPr lang="en-US" sz="9600" b="1" dirty="0" smtClean="0">
                <a:solidFill>
                  <a:schemeClr val="bg1"/>
                </a:solidFill>
                <a:latin typeface="Trebuchet MS" pitchFamily="34" charset="0"/>
                <a:cs typeface="Arial"/>
              </a:rPr>
              <a:t>(USU7, Female, Age 19)</a:t>
            </a:r>
            <a:endParaRPr kumimoji="0" lang="en-US" sz="2400" b="1"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Box 5"/>
          <p:cNvSpPr txBox="1"/>
          <p:nvPr/>
        </p:nvSpPr>
        <p:spPr>
          <a:xfrm>
            <a:off x="1600200" y="5021759"/>
            <a:ext cx="6248400" cy="769441"/>
          </a:xfrm>
          <a:prstGeom prst="rect">
            <a:avLst/>
          </a:prstGeom>
          <a:noFill/>
        </p:spPr>
        <p:txBody>
          <a:bodyPr wrap="square" rtlCol="0">
            <a:spAutoFit/>
          </a:bodyPr>
          <a:lstStyle/>
          <a:p>
            <a:r>
              <a:rPr lang="en-US" sz="4400" b="1" dirty="0" smtClean="0">
                <a:solidFill>
                  <a:schemeClr val="bg1"/>
                </a:solidFill>
                <a:latin typeface="Trebuchet MS" pitchFamily="34" charset="0"/>
                <a:cs typeface="Arial"/>
              </a:rPr>
              <a:t>Learning Black Market</a:t>
            </a:r>
          </a:p>
        </p:txBody>
      </p:sp>
      <p:sp>
        <p:nvSpPr>
          <p:cNvPr id="7" name="Rectangle 6"/>
          <p:cNvSpPr/>
          <p:nvPr/>
        </p:nvSpPr>
        <p:spPr>
          <a:xfrm>
            <a:off x="0" y="6488668"/>
            <a:ext cx="2333909" cy="307777"/>
          </a:xfrm>
          <a:prstGeom prst="rect">
            <a:avLst/>
          </a:prstGeom>
        </p:spPr>
        <p:txBody>
          <a:bodyPr wrap="none">
            <a:spAutoFit/>
          </a:bodyPr>
          <a:lstStyle/>
          <a:p>
            <a:pPr indent="-233363" defTabSz="457200">
              <a:spcBef>
                <a:spcPts val="900"/>
              </a:spcBef>
              <a:defRPr/>
            </a:pPr>
            <a:r>
              <a:rPr lang="en-US" sz="1400" dirty="0" smtClean="0">
                <a:latin typeface="Segoe UI Light" pitchFamily="34" charset="0"/>
                <a:cs typeface="Arial" pitchFamily="34" charset="0"/>
              </a:rPr>
              <a:t>Image:</a:t>
            </a:r>
            <a:r>
              <a:rPr lang="en-US" sz="1400" i="1" dirty="0" smtClean="0">
                <a:latin typeface="Segoe UI Light" pitchFamily="34" charset="0"/>
                <a:cs typeface="Arial" pitchFamily="34" charset="0"/>
              </a:rPr>
              <a:t> </a:t>
            </a:r>
            <a:r>
              <a:rPr lang="en-GB" sz="1400" dirty="0" smtClean="0">
                <a:latin typeface="Segoe UI Light" pitchFamily="34" charset="0"/>
                <a:cs typeface="Arial" pitchFamily="34" charset="0"/>
              </a:rPr>
              <a:t>http://wp.me/pLtlj-fH</a:t>
            </a:r>
            <a:endParaRPr lang="en-US" sz="1400" i="1" dirty="0" smtClean="0">
              <a:latin typeface="Segoe UI Light"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LC-Research-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lorcanresearchtemplate</Template>
  <TotalTime>7922</TotalTime>
  <Words>1332</Words>
  <Application>Microsoft Office PowerPoint</Application>
  <PresentationFormat>On-screen Show (4:3)</PresentationFormat>
  <Paragraphs>311</Paragraphs>
  <Slides>70</Slides>
  <Notes>6</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OCLC-Research-Template</vt:lpstr>
      <vt:lpstr>Office Theme</vt:lpstr>
      <vt:lpstr>1_Office Theme</vt:lpstr>
      <vt:lpstr>Library discovery:</vt:lpstr>
      <vt:lpstr>Scope</vt:lpstr>
      <vt:lpstr>Pretty general</vt:lpstr>
      <vt:lpstr>Past:   Some drivers Present:   Some responses Future:   Some directions</vt:lpstr>
      <vt:lpstr>Drivers 1   The user environment  The example of visitors and residents  Lynn Silipigni Connaway, David White, Donna Lanclos, and Erin Hood. 2013. Meeting the Needs of Digital Visitors and Residents: Developing Engagement with Institutional Services Educause Annual Conference, 15-18 October 2013, Anaheim, California (USA).http://www.oclc.org/content/dam/research/activities/vandr/presentations/meeting-the-needs-of-digital-visitors-educause-2013.pptx  Lynn Silipigni Connaway, Donna Lanclos, and Erin Hood. 2013. "I Find Google a Lot Easier Than Going To the Library Website."  Imagine Ways to Innovate and Inspire Students to Use the Academic Library. ACRL 2013: Imagine, Innovate, Inspire, 10-13 April 2013, Indianapolis, Indiana (USA).http://www.oclc.org/content/dam/research/activities/vandr/presentations/acrl-vandr2013.pptx </vt:lpstr>
      <vt:lpstr>Slide 6</vt:lpstr>
      <vt:lpstr>Slide 7</vt:lpstr>
      <vt:lpstr>Slide 8</vt:lpstr>
      <vt:lpstr>Slide 9</vt:lpstr>
      <vt:lpstr>Then: Resources were scarce and time was abundant  Now: Resources are abundant and time is scarce  Convenience is an important value.</vt:lpstr>
      <vt:lpstr>Drivers 2: The service environment  “How can building a website be so difficult?”</vt:lpstr>
      <vt:lpstr>Slide 12</vt:lpstr>
      <vt:lpstr>Slide 13</vt:lpstr>
      <vt:lpstr>Slide 14</vt:lpstr>
      <vt:lpstr>Slide 15</vt:lpstr>
      <vt:lpstr>Driver 3: The network environment  Stuck in the middle</vt:lpstr>
      <vt:lpstr>Slide 17</vt:lpstr>
      <vt:lpstr>Webscale and personal go together.   </vt:lpstr>
      <vt:lpstr>Slide 19</vt:lpstr>
      <vt:lpstr>Slide 20</vt:lpstr>
      <vt:lpstr>Slide 21</vt:lpstr>
      <vt:lpstr>Webscale and personal go together.   The institution is the squeezed middle?</vt:lpstr>
      <vt:lpstr>Slide 23</vt:lpstr>
      <vt:lpstr>Then: users built their workflow around the library.  Now: the library must build its services around its users workflow.</vt:lpstr>
      <vt:lpstr>Users value convenience.  Library destinations fragmented and demand too much work (cognitive and mechanical).  The institution is being squeezed between the webscale and the personal. Have to get into workflows. </vt:lpstr>
      <vt:lpstr>Users value convenience.  Library destinations fragmented and demand too much work (cognitive and mechanical).  The institution is being squeezed between the webscale and the personal. Have to get into workflows. </vt:lpstr>
      <vt:lpstr>Some responses</vt:lpstr>
      <vt:lpstr>Some responses</vt:lpstr>
      <vt:lpstr>Slide 29</vt:lpstr>
      <vt:lpstr>Slide 30</vt:lpstr>
      <vt:lpstr>Slide 31</vt:lpstr>
      <vt:lpstr>(Partial) systems integration  Cloud-based.  Workflow integration across purchased, licensed, digital?  Central index.   Best-of-breed vs Trend to single supplier ecosystems?</vt:lpstr>
      <vt:lpstr>US Academic Libraries</vt:lpstr>
      <vt:lpstr>Slide 34</vt:lpstr>
      <vt:lpstr>Some examples .. </vt:lpstr>
      <vt:lpstr>Slide 36</vt:lpstr>
      <vt:lpstr>Slide 37</vt:lpstr>
      <vt:lpstr>Slide 38</vt:lpstr>
      <vt:lpstr>Slide 39</vt:lpstr>
      <vt:lpstr>Slide 40</vt:lpstr>
      <vt:lpstr>Slide 41</vt:lpstr>
      <vt:lpstr>Slide 42</vt:lpstr>
      <vt:lpstr>Slide 43</vt:lpstr>
      <vt:lpstr>Slide 44</vt:lpstr>
      <vt:lpstr>Slide 45</vt:lpstr>
      <vt:lpstr>‘Discoverability’ needs to be managed in parallel with ‘discovery’ …   Get into research and learning workflows … </vt:lpstr>
      <vt:lpstr>Results?</vt:lpstr>
      <vt:lpstr>Slide 48</vt:lpstr>
      <vt:lpstr>Slide 49</vt:lpstr>
      <vt:lpstr>Slide 50</vt:lpstr>
      <vt:lpstr>Directions: some futures</vt:lpstr>
      <vt:lpstr>Full library discovery Fulfillment at the point of need Ranking, relating, recommending Outside-in and inside-out From strings to things </vt:lpstr>
      <vt:lpstr>Full library discovery</vt:lpstr>
      <vt:lpstr>Slide 54</vt:lpstr>
      <vt:lpstr>Slide 55</vt:lpstr>
      <vt:lpstr>Ranking, relating, recommending  Specialising to institution/person</vt:lpstr>
      <vt:lpstr>Examples</vt:lpstr>
      <vt:lpstr>Fulfillment at the point of need …  Buy, borrow, connect, … Demand driven acquisition …</vt:lpstr>
      <vt:lpstr>Slide 59</vt:lpstr>
      <vt:lpstr>Outside-in vs inside-out</vt:lpstr>
      <vt:lpstr>Slide 61</vt:lpstr>
      <vt:lpstr>From strings to things</vt:lpstr>
      <vt:lpstr>Slide 63</vt:lpstr>
      <vt:lpstr>Slide 64</vt:lpstr>
      <vt:lpstr>Slide 65</vt:lpstr>
      <vt:lpstr>Slide 66</vt:lpstr>
      <vt:lpstr>Slide 67</vt:lpstr>
      <vt:lpstr>Examples</vt:lpstr>
      <vt:lpstr>Slide 69</vt:lpstr>
      <vt:lpstr>Slide 70</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Discovery: Past, Present and Some Futures</dc:title>
  <dc:creator>Lorcan Dempsey</dc:creator>
  <cp:lastModifiedBy>Windows User</cp:lastModifiedBy>
  <cp:revision>177</cp:revision>
  <dcterms:created xsi:type="dcterms:W3CDTF">2013-11-13T17:03:13Z</dcterms:created>
  <dcterms:modified xsi:type="dcterms:W3CDTF">2013-11-25T20:04:20Z</dcterms:modified>
</cp:coreProperties>
</file>