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1" r:id="rId2"/>
    <p:sldMasterId id="2147483942" r:id="rId3"/>
    <p:sldMasterId id="2147483955" r:id="rId4"/>
  </p:sldMasterIdLst>
  <p:notesMasterIdLst>
    <p:notesMasterId r:id="rId58"/>
  </p:notesMasterIdLst>
  <p:sldIdLst>
    <p:sldId id="483" r:id="rId5"/>
    <p:sldId id="475" r:id="rId6"/>
    <p:sldId id="517" r:id="rId7"/>
    <p:sldId id="513" r:id="rId8"/>
    <p:sldId id="529" r:id="rId9"/>
    <p:sldId id="505" r:id="rId10"/>
    <p:sldId id="506" r:id="rId11"/>
    <p:sldId id="507" r:id="rId12"/>
    <p:sldId id="508" r:id="rId13"/>
    <p:sldId id="509" r:id="rId14"/>
    <p:sldId id="510" r:id="rId15"/>
    <p:sldId id="511" r:id="rId16"/>
    <p:sldId id="512" r:id="rId17"/>
    <p:sldId id="478" r:id="rId18"/>
    <p:sldId id="501" r:id="rId19"/>
    <p:sldId id="489" r:id="rId20"/>
    <p:sldId id="490" r:id="rId21"/>
    <p:sldId id="491" r:id="rId22"/>
    <p:sldId id="502" r:id="rId23"/>
    <p:sldId id="493" r:id="rId24"/>
    <p:sldId id="494" r:id="rId25"/>
    <p:sldId id="495" r:id="rId26"/>
    <p:sldId id="496" r:id="rId27"/>
    <p:sldId id="503" r:id="rId28"/>
    <p:sldId id="504" r:id="rId29"/>
    <p:sldId id="530" r:id="rId30"/>
    <p:sldId id="500" r:id="rId31"/>
    <p:sldId id="514" r:id="rId32"/>
    <p:sldId id="544" r:id="rId33"/>
    <p:sldId id="545" r:id="rId34"/>
    <p:sldId id="546" r:id="rId35"/>
    <p:sldId id="547" r:id="rId36"/>
    <p:sldId id="548" r:id="rId37"/>
    <p:sldId id="549" r:id="rId38"/>
    <p:sldId id="518" r:id="rId39"/>
    <p:sldId id="519" r:id="rId40"/>
    <p:sldId id="520" r:id="rId41"/>
    <p:sldId id="522" r:id="rId42"/>
    <p:sldId id="523" r:id="rId43"/>
    <p:sldId id="524" r:id="rId44"/>
    <p:sldId id="535" r:id="rId45"/>
    <p:sldId id="536" r:id="rId46"/>
    <p:sldId id="537" r:id="rId47"/>
    <p:sldId id="538" r:id="rId48"/>
    <p:sldId id="541" r:id="rId49"/>
    <p:sldId id="525" r:id="rId50"/>
    <p:sldId id="526" r:id="rId51"/>
    <p:sldId id="527" r:id="rId52"/>
    <p:sldId id="528" r:id="rId53"/>
    <p:sldId id="542" r:id="rId54"/>
    <p:sldId id="543" r:id="rId55"/>
    <p:sldId id="411" r:id="rId56"/>
    <p:sldId id="34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psey,Lorcan" initials="D" lastIdx="1" clrIdx="0">
    <p:extLst>
      <p:ext uri="{19B8F6BF-5375-455C-9EA6-DF929625EA0E}">
        <p15:presenceInfo xmlns:p15="http://schemas.microsoft.com/office/powerpoint/2012/main" userId="S-1-5-21-2132901703-1472156187-1681070327-18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0000"/>
    <a:srgbClr val="FFFFFF"/>
    <a:srgbClr val="A20000"/>
    <a:srgbClr val="385D8A"/>
    <a:srgbClr val="C52127"/>
    <a:srgbClr val="CC3300"/>
    <a:srgbClr val="D9D9D9"/>
    <a:srgbClr val="2178B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56078" autoAdjust="0"/>
  </p:normalViewPr>
  <p:slideViewPr>
    <p:cSldViewPr>
      <p:cViewPr varScale="1">
        <p:scale>
          <a:sx n="49" d="100"/>
          <a:sy n="49" d="100"/>
        </p:scale>
        <p:origin x="2472" y="3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Data\Systemwide%20Organization\Systemwide%20Organization\Lorcan\Penn%20State%202016\PMUpeerslibcountrangeFeb2016Sorged"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ata\Systemwide%20Organization\Systemwide%20Organization\Lorcan\Penn%20State%202016\PMUpeerslibcountrangeFeb2016Sorged"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ata\Systemwide%20Organization\Systemwide%20Organization\ARL\PrimaryARLlibcountrangeOct2015Sor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ata\Systemwide%20Organization\Systemwide%20Organization\Lorcan\Penn%20State%20pee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400"/>
              <a:t>Penn State Peers - Holdings in WorldCat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clustered"/>
        <c:varyColors val="0"/>
        <c:ser>
          <c:idx val="0"/>
          <c:order val="0"/>
          <c:spPr>
            <a:solidFill>
              <a:srgbClr val="D25A46"/>
            </a:solidFill>
            <a:ln>
              <a:noFill/>
            </a:ln>
            <a:effectLst/>
          </c:spPr>
          <c:invertIfNegative val="0"/>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1-71DC-4932-839B-706B3BB9A7AC}"/>
              </c:ext>
            </c:extLst>
          </c:dPt>
          <c:dLbls>
            <c:dLbl>
              <c:idx val="4"/>
              <c:layout>
                <c:manualLayout>
                  <c:x val="3.7333600574568658E-2"/>
                  <c:y val="0"/>
                </c:manualLayout>
              </c:layout>
              <c:tx>
                <c:rich>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1400" b="1"/>
                      <a:t> </a:t>
                    </a:r>
                    <a:fld id="{BB08D00E-5196-4F5D-8D36-B299F2EEC30E}" type="VALUE">
                      <a:rPr lang="en-US" sz="1400" b="1"/>
                      <a:pPr>
                        <a:defRPr sz="1400" b="1"/>
                      </a:pPr>
                      <a:t>[VALUE]</a:t>
                    </a:fld>
                    <a:endParaRPr lang="en-US" sz="1400" b="1"/>
                  </a:p>
                </c:rich>
              </c:tx>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71DC-4932-839B-706B3BB9A7A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PMUpeerslibcountrangeFeb2016Sor!$J$29:$J$38</c:f>
              <c:numCache>
                <c:formatCode>General</c:formatCode>
                <c:ptCount val="10"/>
                <c:pt idx="0">
                  <c:v>1555196</c:v>
                </c:pt>
                <c:pt idx="1">
                  <c:v>3048644</c:v>
                </c:pt>
                <c:pt idx="2">
                  <c:v>3434335</c:v>
                </c:pt>
                <c:pt idx="3">
                  <c:v>3567850</c:v>
                </c:pt>
                <c:pt idx="4">
                  <c:v>3603061</c:v>
                </c:pt>
                <c:pt idx="5">
                  <c:v>4039519</c:v>
                </c:pt>
                <c:pt idx="6">
                  <c:v>4480153</c:v>
                </c:pt>
                <c:pt idx="7">
                  <c:v>4789852</c:v>
                </c:pt>
                <c:pt idx="8">
                  <c:v>6066245</c:v>
                </c:pt>
                <c:pt idx="9">
                  <c:v>6563480</c:v>
                </c:pt>
              </c:numCache>
            </c:numRef>
          </c:val>
          <c:extLst>
            <c:ext xmlns:c16="http://schemas.microsoft.com/office/drawing/2014/chart" uri="{C3380CC4-5D6E-409C-BE32-E72D297353CC}">
              <c16:uniqueId val="{00000002-71DC-4932-839B-706B3BB9A7AC}"/>
            </c:ext>
          </c:extLst>
        </c:ser>
        <c:dLbls>
          <c:showLegendKey val="0"/>
          <c:showVal val="0"/>
          <c:showCatName val="0"/>
          <c:showSerName val="0"/>
          <c:showPercent val="0"/>
          <c:showBubbleSize val="0"/>
        </c:dLbls>
        <c:gapWidth val="182"/>
        <c:axId val="482302408"/>
        <c:axId val="482302800"/>
      </c:barChart>
      <c:catAx>
        <c:axId val="48230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482302800"/>
        <c:crosses val="autoZero"/>
        <c:auto val="1"/>
        <c:lblAlgn val="ctr"/>
        <c:lblOffset val="100"/>
        <c:noMultiLvlLbl val="0"/>
      </c:catAx>
      <c:valAx>
        <c:axId val="482302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1200" dirty="0"/>
                  <a:t>Holdings</a:t>
                </a:r>
                <a:r>
                  <a:rPr lang="en-US" sz="1200" baseline="0" dirty="0"/>
                  <a:t> in WorldCat</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4823024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400"/>
              <a:t>Penn State Peers - Duplication in WorldCat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percentStacked"/>
        <c:varyColors val="0"/>
        <c:ser>
          <c:idx val="0"/>
          <c:order val="0"/>
          <c:tx>
            <c:strRef>
              <c:f>PMUpeerslibcountrangeFeb2016Sor!$E$28</c:f>
              <c:strCache>
                <c:ptCount val="1"/>
                <c:pt idx="0">
                  <c:v>&lt;5 libraries</c:v>
                </c:pt>
              </c:strCache>
            </c:strRef>
          </c:tx>
          <c:spPr>
            <a:solidFill>
              <a:schemeClr val="accent1"/>
            </a:solidFill>
            <a:ln>
              <a:noFill/>
            </a:ln>
            <a:effectLst/>
          </c:spPr>
          <c:invertIfNegative val="0"/>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PMUpeerslibcountrangeFeb2016Sor!$E$29:$E$38</c:f>
              <c:numCache>
                <c:formatCode>_(* #,##0.00_);_(* \(#,##0.00\);_(* "-"??_);_(@_)</c:formatCode>
                <c:ptCount val="10"/>
                <c:pt idx="0">
                  <c:v>6.3564978304985351E-2</c:v>
                </c:pt>
                <c:pt idx="1">
                  <c:v>9.5174116754858873E-2</c:v>
                </c:pt>
                <c:pt idx="2">
                  <c:v>0.10828908653349192</c:v>
                </c:pt>
                <c:pt idx="3">
                  <c:v>9.3509816836470139E-2</c:v>
                </c:pt>
                <c:pt idx="4">
                  <c:v>0.10588635607334985</c:v>
                </c:pt>
                <c:pt idx="5">
                  <c:v>0.10920706153381132</c:v>
                </c:pt>
                <c:pt idx="6">
                  <c:v>0.11914615416036015</c:v>
                </c:pt>
                <c:pt idx="7">
                  <c:v>0.1271542419264729</c:v>
                </c:pt>
                <c:pt idx="8">
                  <c:v>0.14512338357583643</c:v>
                </c:pt>
                <c:pt idx="9">
                  <c:v>0.24028411757177592</c:v>
                </c:pt>
              </c:numCache>
            </c:numRef>
          </c:val>
          <c:extLst>
            <c:ext xmlns:c16="http://schemas.microsoft.com/office/drawing/2014/chart" uri="{C3380CC4-5D6E-409C-BE32-E72D297353CC}">
              <c16:uniqueId val="{00000000-ECE4-485E-9442-9E7AC40BA931}"/>
            </c:ext>
          </c:extLst>
        </c:ser>
        <c:ser>
          <c:idx val="1"/>
          <c:order val="1"/>
          <c:tx>
            <c:strRef>
              <c:f>PMUpeerslibcountrangeFeb2016Sor!$F$28</c:f>
              <c:strCache>
                <c:ptCount val="1"/>
                <c:pt idx="0">
                  <c:v>5 to 9</c:v>
                </c:pt>
              </c:strCache>
            </c:strRef>
          </c:tx>
          <c:spPr>
            <a:solidFill>
              <a:schemeClr val="accent2"/>
            </a:solidFill>
            <a:ln>
              <a:noFill/>
            </a:ln>
            <a:effectLst/>
          </c:spPr>
          <c:invertIfNegative val="0"/>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PMUpeerslibcountrangeFeb2016Sor!$F$29:$F$38</c:f>
              <c:numCache>
                <c:formatCode>_(* #,##0.00_);_(* \(#,##0.00\);_(* "-"??_);_(@_)</c:formatCode>
                <c:ptCount val="10"/>
                <c:pt idx="0">
                  <c:v>2.1844834991859546E-2</c:v>
                </c:pt>
                <c:pt idx="1">
                  <c:v>5.2092668084564808E-2</c:v>
                </c:pt>
                <c:pt idx="2">
                  <c:v>4.5648138577046214E-2</c:v>
                </c:pt>
                <c:pt idx="3">
                  <c:v>4.4813823451098002E-2</c:v>
                </c:pt>
                <c:pt idx="4">
                  <c:v>3.833740255854675E-2</c:v>
                </c:pt>
                <c:pt idx="5">
                  <c:v>6.1135001469234333E-2</c:v>
                </c:pt>
                <c:pt idx="6">
                  <c:v>5.7762089821486007E-2</c:v>
                </c:pt>
                <c:pt idx="7">
                  <c:v>9.3227515171658754E-2</c:v>
                </c:pt>
                <c:pt idx="8">
                  <c:v>9.0750703276903585E-2</c:v>
                </c:pt>
                <c:pt idx="9">
                  <c:v>9.3034335444002261E-2</c:v>
                </c:pt>
              </c:numCache>
            </c:numRef>
          </c:val>
          <c:extLst>
            <c:ext xmlns:c16="http://schemas.microsoft.com/office/drawing/2014/chart" uri="{C3380CC4-5D6E-409C-BE32-E72D297353CC}">
              <c16:uniqueId val="{00000001-ECE4-485E-9442-9E7AC40BA931}"/>
            </c:ext>
          </c:extLst>
        </c:ser>
        <c:ser>
          <c:idx val="2"/>
          <c:order val="2"/>
          <c:tx>
            <c:strRef>
              <c:f>PMUpeerslibcountrangeFeb2016Sor!$G$28</c:f>
              <c:strCache>
                <c:ptCount val="1"/>
                <c:pt idx="0">
                  <c:v>10 to 24</c:v>
                </c:pt>
              </c:strCache>
            </c:strRef>
          </c:tx>
          <c:spPr>
            <a:solidFill>
              <a:schemeClr val="accent3"/>
            </a:solidFill>
            <a:ln>
              <a:noFill/>
            </a:ln>
            <a:effectLst/>
          </c:spPr>
          <c:invertIfNegative val="0"/>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PMUpeerslibcountrangeFeb2016Sor!$G$29:$G$38</c:f>
              <c:numCache>
                <c:formatCode>_(* #,##0.00_);_(* \(#,##0.00\);_(* "-"??_);_(@_)</c:formatCode>
                <c:ptCount val="10"/>
                <c:pt idx="0">
                  <c:v>5.4173879048042821E-2</c:v>
                </c:pt>
                <c:pt idx="1">
                  <c:v>0.12235734969383109</c:v>
                </c:pt>
                <c:pt idx="2">
                  <c:v>0.10970479001029311</c:v>
                </c:pt>
                <c:pt idx="3">
                  <c:v>0.1019706545959051</c:v>
                </c:pt>
                <c:pt idx="4">
                  <c:v>9.6513492277815999E-2</c:v>
                </c:pt>
                <c:pt idx="5">
                  <c:v>0.13164215838568899</c:v>
                </c:pt>
                <c:pt idx="6">
                  <c:v>0.11633375020897724</c:v>
                </c:pt>
                <c:pt idx="7">
                  <c:v>0.19550019499558649</c:v>
                </c:pt>
                <c:pt idx="8">
                  <c:v>0.17926608635160632</c:v>
                </c:pt>
                <c:pt idx="9">
                  <c:v>0.16686026315308342</c:v>
                </c:pt>
              </c:numCache>
            </c:numRef>
          </c:val>
          <c:extLst>
            <c:ext xmlns:c16="http://schemas.microsoft.com/office/drawing/2014/chart" uri="{C3380CC4-5D6E-409C-BE32-E72D297353CC}">
              <c16:uniqueId val="{00000002-ECE4-485E-9442-9E7AC40BA931}"/>
            </c:ext>
          </c:extLst>
        </c:ser>
        <c:ser>
          <c:idx val="3"/>
          <c:order val="3"/>
          <c:tx>
            <c:strRef>
              <c:f>PMUpeerslibcountrangeFeb2016Sor!$H$28</c:f>
              <c:strCache>
                <c:ptCount val="1"/>
                <c:pt idx="0">
                  <c:v>25 to 99</c:v>
                </c:pt>
              </c:strCache>
            </c:strRef>
          </c:tx>
          <c:spPr>
            <a:solidFill>
              <a:schemeClr val="accent4"/>
            </a:solidFill>
            <a:ln>
              <a:noFill/>
            </a:ln>
            <a:effectLst/>
          </c:spPr>
          <c:invertIfNegative val="0"/>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PMUpeerslibcountrangeFeb2016Sor!$H$29:$H$38</c:f>
              <c:numCache>
                <c:formatCode>_(* #,##0.00_);_(* \(#,##0.00\);_(* "-"??_);_(@_)</c:formatCode>
                <c:ptCount val="10"/>
                <c:pt idx="0">
                  <c:v>0.22271983724237973</c:v>
                </c:pt>
                <c:pt idx="1">
                  <c:v>0.2615641577042121</c:v>
                </c:pt>
                <c:pt idx="2">
                  <c:v>0.29026958639736661</c:v>
                </c:pt>
                <c:pt idx="3">
                  <c:v>0.30457950866768502</c:v>
                </c:pt>
                <c:pt idx="4">
                  <c:v>0.25887516198032728</c:v>
                </c:pt>
                <c:pt idx="5">
                  <c:v>0.30038452597945448</c:v>
                </c:pt>
                <c:pt idx="6">
                  <c:v>0.3162258074668432</c:v>
                </c:pt>
                <c:pt idx="7">
                  <c:v>0.30458289734213084</c:v>
                </c:pt>
                <c:pt idx="8">
                  <c:v>0.27519923774921717</c:v>
                </c:pt>
                <c:pt idx="9">
                  <c:v>0.23724838043233165</c:v>
                </c:pt>
              </c:numCache>
            </c:numRef>
          </c:val>
          <c:extLst>
            <c:ext xmlns:c16="http://schemas.microsoft.com/office/drawing/2014/chart" uri="{C3380CC4-5D6E-409C-BE32-E72D297353CC}">
              <c16:uniqueId val="{00000003-ECE4-485E-9442-9E7AC40BA931}"/>
            </c:ext>
          </c:extLst>
        </c:ser>
        <c:ser>
          <c:idx val="4"/>
          <c:order val="4"/>
          <c:tx>
            <c:strRef>
              <c:f>PMUpeerslibcountrangeFeb2016Sor!$I$28</c:f>
              <c:strCache>
                <c:ptCount val="1"/>
                <c:pt idx="0">
                  <c:v>&gt;99 libraries</c:v>
                </c:pt>
              </c:strCache>
            </c:strRef>
          </c:tx>
          <c:spPr>
            <a:solidFill>
              <a:schemeClr val="accent5"/>
            </a:solidFill>
            <a:ln>
              <a:noFill/>
            </a:ln>
            <a:effectLst/>
          </c:spPr>
          <c:invertIfNegative val="0"/>
          <c:cat>
            <c:strRef>
              <c:f>PMUpeerslibcountrangeFeb2016Sor!$A$29:$A$38</c:f>
              <c:strCache>
                <c:ptCount val="10"/>
                <c:pt idx="0">
                  <c:v>Purdue U</c:v>
                </c:pt>
                <c:pt idx="1">
                  <c:v>U of Pittsburgh</c:v>
                </c:pt>
                <c:pt idx="2">
                  <c:v>Michigan State U</c:v>
                </c:pt>
                <c:pt idx="3">
                  <c:v>U of Iowa</c:v>
                </c:pt>
                <c:pt idx="4">
                  <c:v>Penn State U, University Park</c:v>
                </c:pt>
                <c:pt idx="5">
                  <c:v>Ohio State U</c:v>
                </c:pt>
                <c:pt idx="6">
                  <c:v>U of Minnesota-Twin Cities</c:v>
                </c:pt>
                <c:pt idx="7">
                  <c:v>U of Wisconsin, Madison</c:v>
                </c:pt>
                <c:pt idx="8">
                  <c:v>U of Illinois, Urbana-Champaign</c:v>
                </c:pt>
                <c:pt idx="9">
                  <c:v>U of Michigan, Ann Arbor</c:v>
                </c:pt>
              </c:strCache>
            </c:strRef>
          </c:cat>
          <c:val>
            <c:numRef>
              <c:f>PMUpeerslibcountrangeFeb2016Sor!$I$29:$I$38</c:f>
              <c:numCache>
                <c:formatCode>_(* #,##0.00_);_(* \(#,##0.00\);_(* "-"??_);_(@_)</c:formatCode>
                <c:ptCount val="10"/>
                <c:pt idx="0">
                  <c:v>0.63769647041273236</c:v>
                </c:pt>
                <c:pt idx="1">
                  <c:v>0.46881170776253317</c:v>
                </c:pt>
                <c:pt idx="2">
                  <c:v>0.4460883984818021</c:v>
                </c:pt>
                <c:pt idx="3">
                  <c:v>0.45512619644884172</c:v>
                </c:pt>
                <c:pt idx="4">
                  <c:v>0.50038758710996001</c:v>
                </c:pt>
                <c:pt idx="5">
                  <c:v>0.39763125263181082</c:v>
                </c:pt>
                <c:pt idx="6">
                  <c:v>0.39053219834233349</c:v>
                </c:pt>
                <c:pt idx="7">
                  <c:v>0.27953515056415096</c:v>
                </c:pt>
                <c:pt idx="8">
                  <c:v>0.3096605890464364</c:v>
                </c:pt>
                <c:pt idx="9">
                  <c:v>0.26257290339880673</c:v>
                </c:pt>
              </c:numCache>
            </c:numRef>
          </c:val>
          <c:extLst>
            <c:ext xmlns:c16="http://schemas.microsoft.com/office/drawing/2014/chart" uri="{C3380CC4-5D6E-409C-BE32-E72D297353CC}">
              <c16:uniqueId val="{00000004-ECE4-485E-9442-9E7AC40BA931}"/>
            </c:ext>
          </c:extLst>
        </c:ser>
        <c:dLbls>
          <c:showLegendKey val="0"/>
          <c:showVal val="0"/>
          <c:showCatName val="0"/>
          <c:showSerName val="0"/>
          <c:showPercent val="0"/>
          <c:showBubbleSize val="0"/>
        </c:dLbls>
        <c:gapWidth val="150"/>
        <c:overlap val="100"/>
        <c:axId val="378296960"/>
        <c:axId val="378297352"/>
      </c:barChart>
      <c:catAx>
        <c:axId val="37829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78297352"/>
        <c:crosses val="autoZero"/>
        <c:auto val="1"/>
        <c:lblAlgn val="ctr"/>
        <c:lblOffset val="100"/>
        <c:noMultiLvlLbl val="0"/>
      </c:catAx>
      <c:valAx>
        <c:axId val="378297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78296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000" dirty="0">
                <a:latin typeface="Segoe UI" panose="020B0502040204020203" pitchFamily="34" charset="0"/>
                <a:ea typeface="Segoe UI" panose="020B0502040204020203" pitchFamily="34" charset="0"/>
                <a:cs typeface="Segoe UI" panose="020B0502040204020203" pitchFamily="34" charset="0"/>
              </a:rPr>
              <a:t>Change in Number of ARL Titles Duplicated in HathiTrust  Oct 2014 to Oct 2015</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7"/>
            <c:spPr>
              <a:solidFill>
                <a:schemeClr val="accent1"/>
              </a:solidFill>
              <a:ln w="9525">
                <a:solidFill>
                  <a:schemeClr val="accent1"/>
                </a:solidFill>
              </a:ln>
              <a:effectLst/>
            </c:spPr>
          </c:marker>
          <c:yVal>
            <c:numRef>
              <c:f>'comparing 2014 and 2015'!$P$2:$P$125</c:f>
              <c:numCache>
                <c:formatCode>0%</c:formatCode>
                <c:ptCount val="124"/>
                <c:pt idx="0">
                  <c:v>4.3498382564756438E-2</c:v>
                </c:pt>
                <c:pt idx="1">
                  <c:v>5.8386931335704259E-2</c:v>
                </c:pt>
                <c:pt idx="2">
                  <c:v>5.2937896274464553E-2</c:v>
                </c:pt>
                <c:pt idx="3">
                  <c:v>5.2840028589351558E-2</c:v>
                </c:pt>
                <c:pt idx="4">
                  <c:v>6.3996375985219831E-2</c:v>
                </c:pt>
                <c:pt idx="5">
                  <c:v>4.9711437047453892E-2</c:v>
                </c:pt>
                <c:pt idx="6">
                  <c:v>3.4225586716966877E-2</c:v>
                </c:pt>
                <c:pt idx="7">
                  <c:v>5.3129507382381633E-2</c:v>
                </c:pt>
                <c:pt idx="8">
                  <c:v>5.5233729963077939E-2</c:v>
                </c:pt>
                <c:pt idx="9">
                  <c:v>6.1741070872031414E-2</c:v>
                </c:pt>
                <c:pt idx="10">
                  <c:v>6.7490128581553108E-2</c:v>
                </c:pt>
                <c:pt idx="11">
                  <c:v>0.11084795062229094</c:v>
                </c:pt>
                <c:pt idx="12">
                  <c:v>9.9302936036115064E-2</c:v>
                </c:pt>
                <c:pt idx="13">
                  <c:v>4.9203585249755995E-2</c:v>
                </c:pt>
                <c:pt idx="14">
                  <c:v>5.3050069473092661E-2</c:v>
                </c:pt>
                <c:pt idx="15">
                  <c:v>4.9721225895805958E-2</c:v>
                </c:pt>
                <c:pt idx="16">
                  <c:v>4.6090243158723294E-2</c:v>
                </c:pt>
                <c:pt idx="17">
                  <c:v>3.56088508612874E-2</c:v>
                </c:pt>
                <c:pt idx="18">
                  <c:v>7.8189239243851613E-2</c:v>
                </c:pt>
                <c:pt idx="19">
                  <c:v>6.5679759812745001E-2</c:v>
                </c:pt>
                <c:pt idx="20">
                  <c:v>7.7618926606933522E-2</c:v>
                </c:pt>
                <c:pt idx="21">
                  <c:v>8.0063232285661146E-2</c:v>
                </c:pt>
                <c:pt idx="22">
                  <c:v>0.11237209390706203</c:v>
                </c:pt>
                <c:pt idx="23">
                  <c:v>5.6827942075870851E-2</c:v>
                </c:pt>
                <c:pt idx="24">
                  <c:v>4.3964285147703785E-2</c:v>
                </c:pt>
                <c:pt idx="25">
                  <c:v>6.1396534959240211E-2</c:v>
                </c:pt>
                <c:pt idx="26">
                  <c:v>5.150373488324151E-2</c:v>
                </c:pt>
                <c:pt idx="27">
                  <c:v>6.4341713256338237E-2</c:v>
                </c:pt>
                <c:pt idx="28">
                  <c:v>7.5704928183277259E-2</c:v>
                </c:pt>
                <c:pt idx="29">
                  <c:v>5.7183686783400973E-2</c:v>
                </c:pt>
                <c:pt idx="30">
                  <c:v>4.846700653407051E-2</c:v>
                </c:pt>
                <c:pt idx="31">
                  <c:v>0.11212957840430517</c:v>
                </c:pt>
                <c:pt idx="32">
                  <c:v>4.4437536864607045E-2</c:v>
                </c:pt>
                <c:pt idx="33">
                  <c:v>3.5019700338893067E-2</c:v>
                </c:pt>
                <c:pt idx="34">
                  <c:v>-2.0233682447280475E-3</c:v>
                </c:pt>
                <c:pt idx="35">
                  <c:v>4.6240717943682445E-2</c:v>
                </c:pt>
                <c:pt idx="36">
                  <c:v>4.4406365118666587E-2</c:v>
                </c:pt>
                <c:pt idx="37">
                  <c:v>5.0463155172296444E-2</c:v>
                </c:pt>
                <c:pt idx="38">
                  <c:v>6.3573924169111243E-2</c:v>
                </c:pt>
                <c:pt idx="39">
                  <c:v>4.7046962158902458E-2</c:v>
                </c:pt>
                <c:pt idx="40">
                  <c:v>4.9897692948933085E-2</c:v>
                </c:pt>
                <c:pt idx="41">
                  <c:v>5.4360990651161067E-2</c:v>
                </c:pt>
                <c:pt idx="42">
                  <c:v>5.608901039371493E-2</c:v>
                </c:pt>
                <c:pt idx="43">
                  <c:v>0.19002207058189294</c:v>
                </c:pt>
                <c:pt idx="44">
                  <c:v>3.3414796711841811E-2</c:v>
                </c:pt>
                <c:pt idx="45">
                  <c:v>4.8347033107844543E-2</c:v>
                </c:pt>
                <c:pt idx="46">
                  <c:v>4.8673039599631339E-2</c:v>
                </c:pt>
                <c:pt idx="47">
                  <c:v>4.9599074733598029E-2</c:v>
                </c:pt>
                <c:pt idx="48">
                  <c:v>3.8045794012822591E-2</c:v>
                </c:pt>
                <c:pt idx="49">
                  <c:v>3.5656311874150241E-2</c:v>
                </c:pt>
                <c:pt idx="50">
                  <c:v>4.9348835363676041E-2</c:v>
                </c:pt>
                <c:pt idx="51">
                  <c:v>7.0334885354465679E-2</c:v>
                </c:pt>
                <c:pt idx="52">
                  <c:v>3.2351120827279173E-2</c:v>
                </c:pt>
                <c:pt idx="53">
                  <c:v>5.7139579071674225E-2</c:v>
                </c:pt>
                <c:pt idx="54">
                  <c:v>-5.5293150419937773E-3</c:v>
                </c:pt>
                <c:pt idx="55">
                  <c:v>4.4442424999716013E-2</c:v>
                </c:pt>
                <c:pt idx="56">
                  <c:v>5.3319952186626794E-2</c:v>
                </c:pt>
                <c:pt idx="57">
                  <c:v>5.3094020332133611E-2</c:v>
                </c:pt>
                <c:pt idx="58">
                  <c:v>5.2484817783956035E-2</c:v>
                </c:pt>
                <c:pt idx="59">
                  <c:v>4.1138722561254268E-2</c:v>
                </c:pt>
                <c:pt idx="60">
                  <c:v>5.2785045005589684E-2</c:v>
                </c:pt>
                <c:pt idx="61">
                  <c:v>9.3844055680963129E-2</c:v>
                </c:pt>
                <c:pt idx="62">
                  <c:v>4.8239301773978359E-2</c:v>
                </c:pt>
                <c:pt idx="63">
                  <c:v>1.6324968045061027E-2</c:v>
                </c:pt>
                <c:pt idx="64">
                  <c:v>3.4958643170371735E-2</c:v>
                </c:pt>
                <c:pt idx="65">
                  <c:v>4.6417280467473669E-2</c:v>
                </c:pt>
                <c:pt idx="66">
                  <c:v>4.8615448582149071E-2</c:v>
                </c:pt>
                <c:pt idx="67">
                  <c:v>5.0648115891540384E-2</c:v>
                </c:pt>
                <c:pt idx="68">
                  <c:v>-1.5895238333086042E-3</c:v>
                </c:pt>
                <c:pt idx="69">
                  <c:v>3.8802854219932473E-2</c:v>
                </c:pt>
                <c:pt idx="70">
                  <c:v>6.788634309588254E-2</c:v>
                </c:pt>
                <c:pt idx="71">
                  <c:v>3.8793505143553529E-2</c:v>
                </c:pt>
                <c:pt idx="72">
                  <c:v>-4.3088322431815177E-3</c:v>
                </c:pt>
                <c:pt idx="73">
                  <c:v>4.9341566774446462E-2</c:v>
                </c:pt>
                <c:pt idx="74">
                  <c:v>4.8088798241253672E-2</c:v>
                </c:pt>
                <c:pt idx="75">
                  <c:v>6.7326167705731133E-2</c:v>
                </c:pt>
                <c:pt idx="76">
                  <c:v>5.4876960196872236E-2</c:v>
                </c:pt>
                <c:pt idx="77">
                  <c:v>5.0728134642829367E-2</c:v>
                </c:pt>
                <c:pt idx="78">
                  <c:v>5.3560841130777359E-2</c:v>
                </c:pt>
                <c:pt idx="79">
                  <c:v>1.8625481130020091E-2</c:v>
                </c:pt>
                <c:pt idx="80">
                  <c:v>5.7578262194520384E-2</c:v>
                </c:pt>
                <c:pt idx="81">
                  <c:v>5.7744716237022153E-2</c:v>
                </c:pt>
                <c:pt idx="82">
                  <c:v>4.1639330244133299E-2</c:v>
                </c:pt>
                <c:pt idx="83">
                  <c:v>2.6580842834048532E-2</c:v>
                </c:pt>
                <c:pt idx="84">
                  <c:v>4.1193776282852104E-2</c:v>
                </c:pt>
                <c:pt idx="85">
                  <c:v>0.10296683268533396</c:v>
                </c:pt>
                <c:pt idx="86">
                  <c:v>4.849012645095286E-2</c:v>
                </c:pt>
                <c:pt idx="87">
                  <c:v>5.2142389231422469E-2</c:v>
                </c:pt>
                <c:pt idx="88">
                  <c:v>6.7383830105605641E-2</c:v>
                </c:pt>
                <c:pt idx="89">
                  <c:v>5.5941695530393236E-2</c:v>
                </c:pt>
                <c:pt idx="90">
                  <c:v>6.06467194418355E-2</c:v>
                </c:pt>
                <c:pt idx="91">
                  <c:v>4.7339781221610075E-2</c:v>
                </c:pt>
                <c:pt idx="92">
                  <c:v>5.4545235888659137E-2</c:v>
                </c:pt>
                <c:pt idx="93">
                  <c:v>5.1678299411818715E-2</c:v>
                </c:pt>
                <c:pt idx="94">
                  <c:v>4.4964121625109703E-2</c:v>
                </c:pt>
                <c:pt idx="95">
                  <c:v>3.7478114670942829E-2</c:v>
                </c:pt>
                <c:pt idx="96">
                  <c:v>2.0118295577998633E-2</c:v>
                </c:pt>
                <c:pt idx="97">
                  <c:v>7.1334681101518846E-2</c:v>
                </c:pt>
                <c:pt idx="98">
                  <c:v>4.9511344929490865E-2</c:v>
                </c:pt>
                <c:pt idx="99">
                  <c:v>4.5664116709293393E-2</c:v>
                </c:pt>
                <c:pt idx="100">
                  <c:v>6.3409228781695845E-2</c:v>
                </c:pt>
                <c:pt idx="101">
                  <c:v>6.8019191226867712E-2</c:v>
                </c:pt>
                <c:pt idx="102">
                  <c:v>4.9720576533117317E-2</c:v>
                </c:pt>
                <c:pt idx="103">
                  <c:v>7.2844769398926146E-2</c:v>
                </c:pt>
                <c:pt idx="104">
                  <c:v>6.0140455460668645E-2</c:v>
                </c:pt>
                <c:pt idx="105">
                  <c:v>6.251156137083945E-2</c:v>
                </c:pt>
                <c:pt idx="106">
                  <c:v>7.6925342191438734E-2</c:v>
                </c:pt>
                <c:pt idx="107">
                  <c:v>5.3948556638389156E-2</c:v>
                </c:pt>
                <c:pt idx="108">
                  <c:v>5.490356220076658E-2</c:v>
                </c:pt>
                <c:pt idx="109">
                  <c:v>4.8356057907548669E-2</c:v>
                </c:pt>
                <c:pt idx="110">
                  <c:v>5.9164917636583346E-2</c:v>
                </c:pt>
                <c:pt idx="111">
                  <c:v>6.6523078573749006E-2</c:v>
                </c:pt>
                <c:pt idx="112">
                  <c:v>2.2415269204748876E-2</c:v>
                </c:pt>
                <c:pt idx="113">
                  <c:v>6.8543734577948656E-2</c:v>
                </c:pt>
                <c:pt idx="114">
                  <c:v>5.2571244225105153E-2</c:v>
                </c:pt>
                <c:pt idx="115">
                  <c:v>6.0042257850266206E-2</c:v>
                </c:pt>
                <c:pt idx="116">
                  <c:v>5.2774155098818512E-2</c:v>
                </c:pt>
                <c:pt idx="117">
                  <c:v>5.3288443348684315E-2</c:v>
                </c:pt>
                <c:pt idx="118">
                  <c:v>5.6971999795991227E-2</c:v>
                </c:pt>
                <c:pt idx="119">
                  <c:v>3.8811440103187482E-2</c:v>
                </c:pt>
                <c:pt idx="120">
                  <c:v>-2.8324649127183823E-2</c:v>
                </c:pt>
                <c:pt idx="121">
                  <c:v>5.4138852588328096E-2</c:v>
                </c:pt>
                <c:pt idx="122">
                  <c:v>6.0580485502167165E-2</c:v>
                </c:pt>
                <c:pt idx="123">
                  <c:v>6.652861881764742E-2</c:v>
                </c:pt>
              </c:numCache>
            </c:numRef>
          </c:yVal>
          <c:smooth val="0"/>
          <c:extLst>
            <c:ext xmlns:c16="http://schemas.microsoft.com/office/drawing/2014/chart" uri="{C3380CC4-5D6E-409C-BE32-E72D297353CC}">
              <c16:uniqueId val="{00000000-C9B0-472F-94D9-77B08050664B}"/>
            </c:ext>
          </c:extLst>
        </c:ser>
        <c:dLbls>
          <c:showLegendKey val="0"/>
          <c:showVal val="0"/>
          <c:showCatName val="0"/>
          <c:showSerName val="0"/>
          <c:showPercent val="0"/>
          <c:showBubbleSize val="0"/>
        </c:dLbls>
        <c:axId val="378298136"/>
        <c:axId val="378298528"/>
      </c:scatterChart>
      <c:valAx>
        <c:axId val="378298136"/>
        <c:scaling>
          <c:orientation val="minMax"/>
          <c:max val="125"/>
          <c:min val="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8298528"/>
        <c:crosses val="autoZero"/>
        <c:crossBetween val="midCat"/>
      </c:valAx>
      <c:valAx>
        <c:axId val="3782985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82981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400" dirty="0"/>
              <a:t>Civil</a:t>
            </a:r>
            <a:r>
              <a:rPr lang="en-US" sz="2400" baseline="0" dirty="0"/>
              <a:t> Rights Movements</a:t>
            </a:r>
          </a:p>
          <a:p>
            <a:pPr>
              <a:defRPr/>
            </a:pPr>
            <a:r>
              <a:rPr lang="en-US" baseline="0" dirty="0"/>
              <a:t>total related works = 7,226</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clustered"/>
        <c:varyColors val="0"/>
        <c:ser>
          <c:idx val="0"/>
          <c:order val="0"/>
          <c:spPr>
            <a:solidFill>
              <a:srgbClr val="FD6A37"/>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F5B-406C-A985-F70CB5CC1D58}"/>
              </c:ext>
            </c:extLst>
          </c:dPt>
          <c:dLbls>
            <c:dLbl>
              <c:idx val="0"/>
              <c:layout>
                <c:manualLayout>
                  <c:x val="2.0877544652721035E-2"/>
                  <c:y val="0"/>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fld id="{DD69D5C9-E083-4747-B8A2-F9BD480E8597}" type="VALUE">
                      <a:rPr lang="en-US" sz="1800" b="1" baseline="0" smtClean="0"/>
                      <a:pPr>
                        <a:defRPr sz="1800" b="1"/>
                      </a:pPr>
                      <a:t>[VALUE]</a:t>
                    </a:fld>
                    <a:endParaRPr lang="en-US"/>
                  </a:p>
                </c:rich>
              </c:tx>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DF5B-406C-A985-F70CB5CC1D5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'Civil rights movements'!$C$2:$C$16</c:f>
              <c:strCache>
                <c:ptCount val="15"/>
                <c:pt idx="0">
                  <c:v>PENNSYLVANIA STATE UNIV</c:v>
                </c:pt>
                <c:pt idx="1">
                  <c:v>CLEVELAND PUB LIBR</c:v>
                </c:pt>
                <c:pt idx="2">
                  <c:v>UNIV OF S CAROLINA</c:v>
                </c:pt>
                <c:pt idx="3">
                  <c:v>BOSTON PUB LIBR</c:v>
                </c:pt>
                <c:pt idx="4">
                  <c:v>UNIV OF SOUTHERN MISSISSIPPI</c:v>
                </c:pt>
                <c:pt idx="5">
                  <c:v>GEORGETOWN UNIV, LAW LIBR </c:v>
                </c:pt>
                <c:pt idx="6">
                  <c:v>AUBURN UNIV </c:v>
                </c:pt>
                <c:pt idx="7">
                  <c:v>UNIV OF WASHINGTON LIBR</c:v>
                </c:pt>
                <c:pt idx="8">
                  <c:v>PAPERS OF THE NAACP </c:v>
                </c:pt>
                <c:pt idx="9">
                  <c:v>JOHNS HOPKINS UNIV</c:v>
                </c:pt>
                <c:pt idx="10">
                  <c:v>DUKE UNIV LIBR</c:v>
                </c:pt>
                <c:pt idx="11">
                  <c:v>LIBRARY OF CONGRESS </c:v>
                </c:pt>
                <c:pt idx="12">
                  <c:v>UNIV OF TEXAS AT AUSTIN</c:v>
                </c:pt>
                <c:pt idx="13">
                  <c:v>PRINCETON UNIV</c:v>
                </c:pt>
                <c:pt idx="14">
                  <c:v>WASEDA UNIV LIBR</c:v>
                </c:pt>
              </c:strCache>
            </c:strRef>
          </c:cat>
          <c:val>
            <c:numRef>
              <c:f>'Civil rights movements'!$B$2:$B$16</c:f>
              <c:numCache>
                <c:formatCode>0.00%</c:formatCode>
                <c:ptCount val="15"/>
                <c:pt idx="0">
                  <c:v>0.31</c:v>
                </c:pt>
                <c:pt idx="1">
                  <c:v>0.29699999999999999</c:v>
                </c:pt>
                <c:pt idx="2">
                  <c:v>0.28299999999999997</c:v>
                </c:pt>
                <c:pt idx="3">
                  <c:v>0.27600000000000002</c:v>
                </c:pt>
                <c:pt idx="4">
                  <c:v>0.246</c:v>
                </c:pt>
                <c:pt idx="5">
                  <c:v>0.22</c:v>
                </c:pt>
                <c:pt idx="6">
                  <c:v>0.21</c:v>
                </c:pt>
                <c:pt idx="7">
                  <c:v>0.20799999999999999</c:v>
                </c:pt>
                <c:pt idx="8">
                  <c:v>0.19900000000000001</c:v>
                </c:pt>
                <c:pt idx="9">
                  <c:v>0.19700000000000001</c:v>
                </c:pt>
                <c:pt idx="10">
                  <c:v>0.193</c:v>
                </c:pt>
                <c:pt idx="11">
                  <c:v>0.193</c:v>
                </c:pt>
                <c:pt idx="12">
                  <c:v>0.189</c:v>
                </c:pt>
                <c:pt idx="13">
                  <c:v>0.186</c:v>
                </c:pt>
                <c:pt idx="14">
                  <c:v>0.185</c:v>
                </c:pt>
              </c:numCache>
            </c:numRef>
          </c:val>
          <c:extLst>
            <c:ext xmlns:c16="http://schemas.microsoft.com/office/drawing/2014/chart" uri="{C3380CC4-5D6E-409C-BE32-E72D297353CC}">
              <c16:uniqueId val="{00000002-DF5B-406C-A985-F70CB5CC1D58}"/>
            </c:ext>
          </c:extLst>
        </c:ser>
        <c:dLbls>
          <c:showLegendKey val="0"/>
          <c:showVal val="0"/>
          <c:showCatName val="0"/>
          <c:showSerName val="0"/>
          <c:showPercent val="0"/>
          <c:showBubbleSize val="0"/>
        </c:dLbls>
        <c:gapWidth val="182"/>
        <c:axId val="547440296"/>
        <c:axId val="547440688"/>
      </c:barChart>
      <c:catAx>
        <c:axId val="547440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547440688"/>
        <c:crosses val="autoZero"/>
        <c:auto val="1"/>
        <c:lblAlgn val="ctr"/>
        <c:lblOffset val="100"/>
        <c:noMultiLvlLbl val="0"/>
      </c:catAx>
      <c:valAx>
        <c:axId val="547440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5474402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B07A5-24DE-4061-8EFC-B1E8588DAD4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4AD43F4-6904-4300-9531-5C2A91108683}">
      <dgm:prSet phldrT="[Text]"/>
      <dgm:spPr/>
      <dgm:t>
        <a:bodyPr/>
        <a:lstStyle/>
        <a:p>
          <a:r>
            <a:rPr lang="en-US" dirty="0"/>
            <a:t>2</a:t>
          </a:r>
        </a:p>
      </dgm:t>
    </dgm:pt>
    <dgm:pt modelId="{2C5A75C2-D0EE-4E3D-8465-A885D7C7C405}" type="parTrans" cxnId="{5A93F079-4010-40E1-B00E-FDE3FBDC8210}">
      <dgm:prSet/>
      <dgm:spPr/>
      <dgm:t>
        <a:bodyPr/>
        <a:lstStyle/>
        <a:p>
          <a:endParaRPr lang="en-US"/>
        </a:p>
      </dgm:t>
    </dgm:pt>
    <dgm:pt modelId="{8728B966-8F3C-493E-AB07-E2185FCE3697}" type="sibTrans" cxnId="{5A93F079-4010-40E1-B00E-FDE3FBDC8210}">
      <dgm:prSet/>
      <dgm:spPr/>
      <dgm:t>
        <a:bodyPr/>
        <a:lstStyle/>
        <a:p>
          <a:endParaRPr lang="en-US"/>
        </a:p>
      </dgm:t>
    </dgm:pt>
    <dgm:pt modelId="{070D6CCE-BB3C-49A0-A674-77D676D24736}">
      <dgm:prSet phldrT="[Text]"/>
      <dgm:spPr/>
      <dgm:t>
        <a:bodyPr/>
        <a:lstStyle/>
        <a:p>
          <a:r>
            <a:rPr lang="en-US" dirty="0"/>
            <a:t>3</a:t>
          </a:r>
        </a:p>
      </dgm:t>
    </dgm:pt>
    <dgm:pt modelId="{5714B63F-F4B1-4EEA-ACC8-E69979862513}" type="parTrans" cxnId="{6DCD61ED-7A89-4AAD-BFCD-32FBEB3EB720}">
      <dgm:prSet/>
      <dgm:spPr/>
      <dgm:t>
        <a:bodyPr/>
        <a:lstStyle/>
        <a:p>
          <a:endParaRPr lang="en-US"/>
        </a:p>
      </dgm:t>
    </dgm:pt>
    <dgm:pt modelId="{36A45D36-9D33-47F8-B6D4-2C64F8006AD7}" type="sibTrans" cxnId="{6DCD61ED-7A89-4AAD-BFCD-32FBEB3EB720}">
      <dgm:prSet/>
      <dgm:spPr/>
      <dgm:t>
        <a:bodyPr/>
        <a:lstStyle/>
        <a:p>
          <a:endParaRPr lang="en-US"/>
        </a:p>
      </dgm:t>
    </dgm:pt>
    <dgm:pt modelId="{03C5831F-42A6-4D79-9DA5-FC2FE03BF2F4}">
      <dgm:prSet phldrT="[Text]"/>
      <dgm:spPr/>
      <dgm:t>
        <a:bodyPr/>
        <a:lstStyle/>
        <a:p>
          <a:r>
            <a:rPr lang="en-US" dirty="0"/>
            <a:t>1</a:t>
          </a:r>
        </a:p>
      </dgm:t>
    </dgm:pt>
    <dgm:pt modelId="{FE999191-53E3-448A-B0CA-2A0FB8C609E1}" type="parTrans" cxnId="{CBBC2E67-1BDE-47DA-8E43-CD948C2ED9BF}">
      <dgm:prSet/>
      <dgm:spPr/>
      <dgm:t>
        <a:bodyPr/>
        <a:lstStyle/>
        <a:p>
          <a:endParaRPr lang="en-US"/>
        </a:p>
      </dgm:t>
    </dgm:pt>
    <dgm:pt modelId="{7F387662-3B2A-4E25-BE77-6FD85462FCA6}" type="sibTrans" cxnId="{CBBC2E67-1BDE-47DA-8E43-CD948C2ED9BF}">
      <dgm:prSet/>
      <dgm:spPr/>
      <dgm:t>
        <a:bodyPr/>
        <a:lstStyle/>
        <a:p>
          <a:endParaRPr lang="en-US"/>
        </a:p>
      </dgm:t>
    </dgm:pt>
    <dgm:pt modelId="{2FE92CC2-F71C-46ED-8500-81A307A950FD}" type="pres">
      <dgm:prSet presAssocID="{F9BB07A5-24DE-4061-8EFC-B1E8588DAD47}" presName="cycle" presStyleCnt="0">
        <dgm:presLayoutVars>
          <dgm:dir/>
          <dgm:resizeHandles val="exact"/>
        </dgm:presLayoutVars>
      </dgm:prSet>
      <dgm:spPr/>
    </dgm:pt>
    <dgm:pt modelId="{DE6D5842-56AF-40B5-8105-74850D180F87}" type="pres">
      <dgm:prSet presAssocID="{E4AD43F4-6904-4300-9531-5C2A91108683}" presName="dummy" presStyleCnt="0"/>
      <dgm:spPr/>
    </dgm:pt>
    <dgm:pt modelId="{1BF7FC73-5683-4F09-BE16-BC026C27E5F5}" type="pres">
      <dgm:prSet presAssocID="{E4AD43F4-6904-4300-9531-5C2A91108683}" presName="node" presStyleLbl="revTx" presStyleIdx="0" presStyleCnt="3">
        <dgm:presLayoutVars>
          <dgm:bulletEnabled val="1"/>
        </dgm:presLayoutVars>
      </dgm:prSet>
      <dgm:spPr/>
    </dgm:pt>
    <dgm:pt modelId="{C9DD99B5-F9AF-4DCA-A22F-5651E8A578F7}" type="pres">
      <dgm:prSet presAssocID="{8728B966-8F3C-493E-AB07-E2185FCE3697}" presName="sibTrans" presStyleLbl="node1" presStyleIdx="0" presStyleCnt="3"/>
      <dgm:spPr/>
    </dgm:pt>
    <dgm:pt modelId="{C522E72F-D5F7-4644-BC72-ABC9EC3ACB70}" type="pres">
      <dgm:prSet presAssocID="{070D6CCE-BB3C-49A0-A674-77D676D24736}" presName="dummy" presStyleCnt="0"/>
      <dgm:spPr/>
    </dgm:pt>
    <dgm:pt modelId="{8ABDE3E4-10CA-4BE1-9A63-563073EE84C0}" type="pres">
      <dgm:prSet presAssocID="{070D6CCE-BB3C-49A0-A674-77D676D24736}" presName="node" presStyleLbl="revTx" presStyleIdx="1" presStyleCnt="3">
        <dgm:presLayoutVars>
          <dgm:bulletEnabled val="1"/>
        </dgm:presLayoutVars>
      </dgm:prSet>
      <dgm:spPr/>
    </dgm:pt>
    <dgm:pt modelId="{368031A4-F146-4B8A-811B-B73C06F0B5CC}" type="pres">
      <dgm:prSet presAssocID="{36A45D36-9D33-47F8-B6D4-2C64F8006AD7}" presName="sibTrans" presStyleLbl="node1" presStyleIdx="1" presStyleCnt="3"/>
      <dgm:spPr/>
    </dgm:pt>
    <dgm:pt modelId="{B6001B43-1494-4F60-8F2A-3104F99B9D31}" type="pres">
      <dgm:prSet presAssocID="{03C5831F-42A6-4D79-9DA5-FC2FE03BF2F4}" presName="dummy" presStyleCnt="0"/>
      <dgm:spPr/>
    </dgm:pt>
    <dgm:pt modelId="{9178A89A-5772-47B5-853D-1B94CC33A738}" type="pres">
      <dgm:prSet presAssocID="{03C5831F-42A6-4D79-9DA5-FC2FE03BF2F4}" presName="node" presStyleLbl="revTx" presStyleIdx="2" presStyleCnt="3">
        <dgm:presLayoutVars>
          <dgm:bulletEnabled val="1"/>
        </dgm:presLayoutVars>
      </dgm:prSet>
      <dgm:spPr/>
    </dgm:pt>
    <dgm:pt modelId="{73448B1E-5BC9-482A-B47E-C416F4805B3E}" type="pres">
      <dgm:prSet presAssocID="{7F387662-3B2A-4E25-BE77-6FD85462FCA6}" presName="sibTrans" presStyleLbl="node1" presStyleIdx="2" presStyleCnt="3"/>
      <dgm:spPr/>
    </dgm:pt>
  </dgm:ptLst>
  <dgm:cxnLst>
    <dgm:cxn modelId="{2F93D51F-9424-493A-B96E-CA75FCC0CADC}" type="presOf" srcId="{F9BB07A5-24DE-4061-8EFC-B1E8588DAD47}" destId="{2FE92CC2-F71C-46ED-8500-81A307A950FD}" srcOrd="0" destOrd="0" presId="urn:microsoft.com/office/officeart/2005/8/layout/cycle1"/>
    <dgm:cxn modelId="{965C8836-A803-49FF-9347-8A1219552646}" type="presOf" srcId="{8728B966-8F3C-493E-AB07-E2185FCE3697}" destId="{C9DD99B5-F9AF-4DCA-A22F-5651E8A578F7}" srcOrd="0" destOrd="0" presId="urn:microsoft.com/office/officeart/2005/8/layout/cycle1"/>
    <dgm:cxn modelId="{35E4A338-9D9B-4FA1-81E7-43A7A88EB895}" type="presOf" srcId="{7F387662-3B2A-4E25-BE77-6FD85462FCA6}" destId="{73448B1E-5BC9-482A-B47E-C416F4805B3E}" srcOrd="0" destOrd="0" presId="urn:microsoft.com/office/officeart/2005/8/layout/cycle1"/>
    <dgm:cxn modelId="{CBBC2E67-1BDE-47DA-8E43-CD948C2ED9BF}" srcId="{F9BB07A5-24DE-4061-8EFC-B1E8588DAD47}" destId="{03C5831F-42A6-4D79-9DA5-FC2FE03BF2F4}" srcOrd="2" destOrd="0" parTransId="{FE999191-53E3-448A-B0CA-2A0FB8C609E1}" sibTransId="{7F387662-3B2A-4E25-BE77-6FD85462FCA6}"/>
    <dgm:cxn modelId="{5C7A5368-AA83-4B76-AE7E-D052B0FEA6FA}" type="presOf" srcId="{36A45D36-9D33-47F8-B6D4-2C64F8006AD7}" destId="{368031A4-F146-4B8A-811B-B73C06F0B5CC}" srcOrd="0" destOrd="0" presId="urn:microsoft.com/office/officeart/2005/8/layout/cycle1"/>
    <dgm:cxn modelId="{E3369A6C-0382-49DE-B2E7-70A102BB0803}" type="presOf" srcId="{E4AD43F4-6904-4300-9531-5C2A91108683}" destId="{1BF7FC73-5683-4F09-BE16-BC026C27E5F5}" srcOrd="0" destOrd="0" presId="urn:microsoft.com/office/officeart/2005/8/layout/cycle1"/>
    <dgm:cxn modelId="{5A93F079-4010-40E1-B00E-FDE3FBDC8210}" srcId="{F9BB07A5-24DE-4061-8EFC-B1E8588DAD47}" destId="{E4AD43F4-6904-4300-9531-5C2A91108683}" srcOrd="0" destOrd="0" parTransId="{2C5A75C2-D0EE-4E3D-8465-A885D7C7C405}" sibTransId="{8728B966-8F3C-493E-AB07-E2185FCE3697}"/>
    <dgm:cxn modelId="{E46F5892-8F25-4A52-A019-50BB0EAAF167}" type="presOf" srcId="{070D6CCE-BB3C-49A0-A674-77D676D24736}" destId="{8ABDE3E4-10CA-4BE1-9A63-563073EE84C0}" srcOrd="0" destOrd="0" presId="urn:microsoft.com/office/officeart/2005/8/layout/cycle1"/>
    <dgm:cxn modelId="{F8307798-5181-488D-BD1B-5734A403B8BB}" type="presOf" srcId="{03C5831F-42A6-4D79-9DA5-FC2FE03BF2F4}" destId="{9178A89A-5772-47B5-853D-1B94CC33A738}" srcOrd="0" destOrd="0" presId="urn:microsoft.com/office/officeart/2005/8/layout/cycle1"/>
    <dgm:cxn modelId="{6DCD61ED-7A89-4AAD-BFCD-32FBEB3EB720}" srcId="{F9BB07A5-24DE-4061-8EFC-B1E8588DAD47}" destId="{070D6CCE-BB3C-49A0-A674-77D676D24736}" srcOrd="1" destOrd="0" parTransId="{5714B63F-F4B1-4EEA-ACC8-E69979862513}" sibTransId="{36A45D36-9D33-47F8-B6D4-2C64F8006AD7}"/>
    <dgm:cxn modelId="{B487CBB8-E824-49EE-A262-1463DE841246}" type="presParOf" srcId="{2FE92CC2-F71C-46ED-8500-81A307A950FD}" destId="{DE6D5842-56AF-40B5-8105-74850D180F87}" srcOrd="0" destOrd="0" presId="urn:microsoft.com/office/officeart/2005/8/layout/cycle1"/>
    <dgm:cxn modelId="{CB288AA4-FDBB-4D09-90CA-883B4FB241BF}" type="presParOf" srcId="{2FE92CC2-F71C-46ED-8500-81A307A950FD}" destId="{1BF7FC73-5683-4F09-BE16-BC026C27E5F5}" srcOrd="1" destOrd="0" presId="urn:microsoft.com/office/officeart/2005/8/layout/cycle1"/>
    <dgm:cxn modelId="{2EAD18E9-F5DA-4332-BC9A-053ADB8C4346}" type="presParOf" srcId="{2FE92CC2-F71C-46ED-8500-81A307A950FD}" destId="{C9DD99B5-F9AF-4DCA-A22F-5651E8A578F7}" srcOrd="2" destOrd="0" presId="urn:microsoft.com/office/officeart/2005/8/layout/cycle1"/>
    <dgm:cxn modelId="{264859DB-52A4-43AC-94AD-2F91DF985682}" type="presParOf" srcId="{2FE92CC2-F71C-46ED-8500-81A307A950FD}" destId="{C522E72F-D5F7-4644-BC72-ABC9EC3ACB70}" srcOrd="3" destOrd="0" presId="urn:microsoft.com/office/officeart/2005/8/layout/cycle1"/>
    <dgm:cxn modelId="{516B7322-8EBB-46D3-A0FF-A34AE4006370}" type="presParOf" srcId="{2FE92CC2-F71C-46ED-8500-81A307A950FD}" destId="{8ABDE3E4-10CA-4BE1-9A63-563073EE84C0}" srcOrd="4" destOrd="0" presId="urn:microsoft.com/office/officeart/2005/8/layout/cycle1"/>
    <dgm:cxn modelId="{07D5DEDC-11D5-4D14-AE37-6D1E0BC5E652}" type="presParOf" srcId="{2FE92CC2-F71C-46ED-8500-81A307A950FD}" destId="{368031A4-F146-4B8A-811B-B73C06F0B5CC}" srcOrd="5" destOrd="0" presId="urn:microsoft.com/office/officeart/2005/8/layout/cycle1"/>
    <dgm:cxn modelId="{7AB01DD5-4195-4AE4-98A7-EDA02DE19B28}" type="presParOf" srcId="{2FE92CC2-F71C-46ED-8500-81A307A950FD}" destId="{B6001B43-1494-4F60-8F2A-3104F99B9D31}" srcOrd="6" destOrd="0" presId="urn:microsoft.com/office/officeart/2005/8/layout/cycle1"/>
    <dgm:cxn modelId="{5DCA0FA4-821F-460D-BB95-7D8D77392AE7}" type="presParOf" srcId="{2FE92CC2-F71C-46ED-8500-81A307A950FD}" destId="{9178A89A-5772-47B5-853D-1B94CC33A738}" srcOrd="7" destOrd="0" presId="urn:microsoft.com/office/officeart/2005/8/layout/cycle1"/>
    <dgm:cxn modelId="{165F59FE-D4D8-4270-9924-200541C88914}" type="presParOf" srcId="{2FE92CC2-F71C-46ED-8500-81A307A950FD}" destId="{73448B1E-5BC9-482A-B47E-C416F4805B3E}" srcOrd="8"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FC73-5683-4F09-BE16-BC026C27E5F5}">
      <dsp:nvSpPr>
        <dsp:cNvPr id="0" name=""/>
        <dsp:cNvSpPr/>
      </dsp:nvSpPr>
      <dsp:spPr>
        <a:xfrm>
          <a:off x="1341478" y="123669"/>
          <a:ext cx="629379" cy="62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2</a:t>
          </a:r>
        </a:p>
      </dsp:txBody>
      <dsp:txXfrm>
        <a:off x="1341478" y="123669"/>
        <a:ext cx="629379" cy="629379"/>
      </dsp:txXfrm>
    </dsp:sp>
    <dsp:sp modelId="{C9DD99B5-F9AF-4DCA-A22F-5651E8A578F7}">
      <dsp:nvSpPr>
        <dsp:cNvPr id="0" name=""/>
        <dsp:cNvSpPr/>
      </dsp:nvSpPr>
      <dsp:spPr>
        <a:xfrm>
          <a:off x="382412" y="-273"/>
          <a:ext cx="1488617" cy="1488617"/>
        </a:xfrm>
        <a:prstGeom prst="circularArrow">
          <a:avLst>
            <a:gd name="adj1" fmla="val 8244"/>
            <a:gd name="adj2" fmla="val 575779"/>
            <a:gd name="adj3" fmla="val 2965401"/>
            <a:gd name="adj4" fmla="val 50687"/>
            <a:gd name="adj5" fmla="val 961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DE3E4-10CA-4BE1-9A63-563073EE84C0}">
      <dsp:nvSpPr>
        <dsp:cNvPr id="0" name=""/>
        <dsp:cNvSpPr/>
      </dsp:nvSpPr>
      <dsp:spPr>
        <a:xfrm>
          <a:off x="812031" y="1040697"/>
          <a:ext cx="629379" cy="62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3</a:t>
          </a:r>
        </a:p>
      </dsp:txBody>
      <dsp:txXfrm>
        <a:off x="812031" y="1040697"/>
        <a:ext cx="629379" cy="629379"/>
      </dsp:txXfrm>
    </dsp:sp>
    <dsp:sp modelId="{368031A4-F146-4B8A-811B-B73C06F0B5CC}">
      <dsp:nvSpPr>
        <dsp:cNvPr id="0" name=""/>
        <dsp:cNvSpPr/>
      </dsp:nvSpPr>
      <dsp:spPr>
        <a:xfrm>
          <a:off x="382412" y="-273"/>
          <a:ext cx="1488617" cy="1488617"/>
        </a:xfrm>
        <a:prstGeom prst="circularArrow">
          <a:avLst>
            <a:gd name="adj1" fmla="val 8244"/>
            <a:gd name="adj2" fmla="val 575779"/>
            <a:gd name="adj3" fmla="val 10173533"/>
            <a:gd name="adj4" fmla="val 7258820"/>
            <a:gd name="adj5" fmla="val 961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8A89A-5772-47B5-853D-1B94CC33A738}">
      <dsp:nvSpPr>
        <dsp:cNvPr id="0" name=""/>
        <dsp:cNvSpPr/>
      </dsp:nvSpPr>
      <dsp:spPr>
        <a:xfrm>
          <a:off x="282585" y="123669"/>
          <a:ext cx="629379" cy="62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1</a:t>
          </a:r>
        </a:p>
      </dsp:txBody>
      <dsp:txXfrm>
        <a:off x="282585" y="123669"/>
        <a:ext cx="629379" cy="629379"/>
      </dsp:txXfrm>
    </dsp:sp>
    <dsp:sp modelId="{73448B1E-5BC9-482A-B47E-C416F4805B3E}">
      <dsp:nvSpPr>
        <dsp:cNvPr id="0" name=""/>
        <dsp:cNvSpPr/>
      </dsp:nvSpPr>
      <dsp:spPr>
        <a:xfrm>
          <a:off x="382412" y="-273"/>
          <a:ext cx="1488617" cy="1488617"/>
        </a:xfrm>
        <a:prstGeom prst="circularArrow">
          <a:avLst>
            <a:gd name="adj1" fmla="val 8244"/>
            <a:gd name="adj2" fmla="val 575779"/>
            <a:gd name="adj3" fmla="val 16858164"/>
            <a:gd name="adj4" fmla="val 14966057"/>
            <a:gd name="adj5" fmla="val 961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2C7AC-7073-47B2-9F39-BD34EE3CE0EE}" type="datetimeFigureOut">
              <a:rPr lang="en-US" smtClean="0"/>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743E3-0DB5-4840-B44F-70C4D8426A9A}" type="slidenum">
              <a:rPr lang="en-US" smtClean="0"/>
              <a:pPr/>
              <a:t>‹#›</a:t>
            </a:fld>
            <a:endParaRPr lang="en-US"/>
          </a:p>
        </p:txBody>
      </p:sp>
    </p:spTree>
    <p:extLst>
      <p:ext uri="{BB962C8B-B14F-4D97-AF65-F5344CB8AC3E}">
        <p14:creationId xmlns:p14="http://schemas.microsoft.com/office/powerpoint/2010/main" val="349598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63889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compute coverage, we first cluster all of the related titles with a given FAST or VIAF heading into FRBR-like </a:t>
            </a:r>
            <a:r>
              <a:rPr lang="en-US" baseline="0" dirty="0" err="1"/>
              <a:t>worksets</a:t>
            </a:r>
            <a:r>
              <a:rPr lang="en-US" baseline="0" dirty="0"/>
              <a:t>.  Thus, for the subject area “Civil Rights Movements” we identified more than 7000 related works in WorldCat.  The total number of related titles will be somewhat higher than that, since some works are represented by multiple editions.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Institutional holdings are then compared to the total related works in WorldCat and ranked against other institutional collections.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 details on how centers and coverage are computed are provided in this blog post by Thom Hickey:  http://outgoing.typepad.com/outgoing/2013/05/centers-and-coverage.html]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shown here, based on data from our 2013 snapshot, PSU’s holdings ‘cover’ about 30% of the published works related to Civil Rights Movements.</a:t>
            </a:r>
            <a:r>
              <a:rPr lang="en-US" baseline="0" dirty="0"/>
              <a:t>  This means that PSU holdings at least one edition (and possibly more) of 30% of the works in this topical area.  </a:t>
            </a:r>
          </a:p>
          <a:p>
            <a:endParaRPr lang="en-US" baseline="0" dirty="0"/>
          </a:p>
          <a:p>
            <a:r>
              <a:rPr lang="en-US" dirty="0"/>
              <a:t>An</a:t>
            </a:r>
            <a:r>
              <a:rPr lang="en-US" baseline="0" dirty="0"/>
              <a:t> institution that has collected every edition of a given work in a topical area, rather than collecting one example of multiple works in that same subject, will be disadvantaged in this kind of analysis because we are measuring coverage of works rather than editions.  </a:t>
            </a:r>
          </a:p>
          <a:p>
            <a:endParaRPr lang="en-US" baseline="0" dirty="0"/>
          </a:p>
          <a:p>
            <a:r>
              <a:rPr lang="en-US" baseline="0" dirty="0"/>
              <a:t>This kind of analysis can be helpful in identifying institutions with shared collection strengths that might benefit from coordinated curation.</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13</a:t>
            </a:fld>
            <a:endParaRPr lang="en-US"/>
          </a:p>
        </p:txBody>
      </p:sp>
    </p:spTree>
    <p:extLst>
      <p:ext uri="{BB962C8B-B14F-4D97-AF65-F5344CB8AC3E}">
        <p14:creationId xmlns:p14="http://schemas.microsoft.com/office/powerpoint/2010/main" val="237160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21</a:t>
            </a:fld>
            <a:endParaRPr lang="en-US"/>
          </a:p>
        </p:txBody>
      </p:sp>
    </p:spTree>
    <p:extLst>
      <p:ext uri="{BB962C8B-B14F-4D97-AF65-F5344CB8AC3E}">
        <p14:creationId xmlns:p14="http://schemas.microsoft.com/office/powerpoint/2010/main" val="200175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http://global.oup.com/uk/orc/busecon/economics/carlin/</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5344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logic demands a new kind of collections assessment.  Evaluating</a:t>
            </a:r>
            <a:r>
              <a:rPr lang="en-US" baseline="0" dirty="0"/>
              <a:t> ecosystems becomes at least as important as analyzing local holdings. </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47</a:t>
            </a:fld>
            <a:endParaRPr lang="en-US"/>
          </a:p>
        </p:txBody>
      </p:sp>
    </p:spTree>
    <p:extLst>
      <p:ext uri="{BB962C8B-B14F-4D97-AF65-F5344CB8AC3E}">
        <p14:creationId xmlns:p14="http://schemas.microsoft.com/office/powerpoint/2010/main" val="262025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Systemwide</a:t>
            </a:r>
            <a:r>
              <a:rPr lang="en-US" baseline="0" dirty="0"/>
              <a:t> perspective for collections assessment – not just about identifying sources of duplication or benchmark collections, but identifying potential partners for collaborative sourcing.</a:t>
            </a:r>
          </a:p>
          <a:p>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48</a:t>
            </a:fld>
            <a:endParaRPr lang="en-US"/>
          </a:p>
        </p:txBody>
      </p:sp>
    </p:spTree>
    <p:extLst>
      <p:ext uri="{BB962C8B-B14F-4D97-AF65-F5344CB8AC3E}">
        <p14:creationId xmlns:p14="http://schemas.microsoft.com/office/powerpoint/2010/main" val="321313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Assessment is increasingly about understanding institutional/group/global context for local collection?</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49</a:t>
            </a:fld>
            <a:endParaRPr lang="en-US"/>
          </a:p>
        </p:txBody>
      </p:sp>
    </p:spTree>
    <p:extLst>
      <p:ext uri="{BB962C8B-B14F-4D97-AF65-F5344CB8AC3E}">
        <p14:creationId xmlns:p14="http://schemas.microsoft.com/office/powerpoint/2010/main" val="163525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a:t>
            </a:r>
            <a:r>
              <a:rPr lang="en-US" baseline="0" dirty="0"/>
              <a:t> State is represented by 7 (or more…) symbols in WorldCat.  Some of these have only a handful of holdings or represent a subset of special collections.  For the purposes of discussion today, we will focus on collection under the ‘UPM’ symbol, which represents (by far) the largest share of the university library holdings.</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5</a:t>
            </a:fld>
            <a:endParaRPr lang="en-US"/>
          </a:p>
        </p:txBody>
      </p:sp>
    </p:spTree>
    <p:extLst>
      <p:ext uri="{BB962C8B-B14F-4D97-AF65-F5344CB8AC3E}">
        <p14:creationId xmlns:p14="http://schemas.microsoft.com/office/powerpoint/2010/main" val="250321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ea typeface="Segoe UI" panose="020B0502040204020203" pitchFamily="34" charset="0"/>
                <a:cs typeface="Segoe UI" panose="020B0502040204020203" pitchFamily="34" charset="0"/>
              </a:rPr>
              <a:t>NB:  based on 2012 IPEDS data</a:t>
            </a:r>
          </a:p>
          <a:p>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6</a:t>
            </a:fld>
            <a:endParaRPr lang="en-US"/>
          </a:p>
        </p:txBody>
      </p:sp>
    </p:spTree>
    <p:extLst>
      <p:ext uri="{BB962C8B-B14F-4D97-AF65-F5344CB8AC3E}">
        <p14:creationId xmlns:p14="http://schemas.microsoft.com/office/powerpoint/2010/main" val="149636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Traditional view</a:t>
            </a:r>
            <a:r>
              <a:rPr lang="en-US" baseline="0" dirty="0"/>
              <a:t> of library value:  collection size</a:t>
            </a:r>
          </a:p>
          <a:p>
            <a:endParaRPr lang="en-US" dirty="0"/>
          </a:p>
          <a:p>
            <a:r>
              <a:rPr lang="en-US" dirty="0"/>
              <a:t>For analysis, we</a:t>
            </a:r>
            <a:r>
              <a:rPr lang="en-US" baseline="0" dirty="0"/>
              <a:t> selected the libraries of institutions of PSU’s ‘mutual peers’ – i.e., institutions that PSU identified as a comparator and that PSU had also identified as a comparator.</a:t>
            </a:r>
          </a:p>
          <a:p>
            <a:endParaRPr lang="en-US" baseline="0" dirty="0"/>
          </a:p>
          <a:p>
            <a:r>
              <a:rPr lang="en-US" baseline="0" dirty="0"/>
              <a:t>NB:  holdings for PSU based on symbol UPM.  The Penn State system is represented by multiple symbols in WorldCat.  If all PSU symbols were included in this analysis, the figures would look different – but would also be less representative of collection strengths at University Park.</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7</a:t>
            </a:fld>
            <a:endParaRPr lang="en-US"/>
          </a:p>
        </p:txBody>
      </p:sp>
    </p:spTree>
    <p:extLst>
      <p:ext uri="{BB962C8B-B14F-4D97-AF65-F5344CB8AC3E}">
        <p14:creationId xmlns:p14="http://schemas.microsoft.com/office/powerpoint/2010/main" val="81971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t>
            </a:r>
            <a:r>
              <a:rPr lang="en-US" b="0" dirty="0"/>
              <a:t>character</a:t>
            </a:r>
            <a:r>
              <a:rPr lang="en-US" dirty="0"/>
              <a:t> of collection also</a:t>
            </a:r>
            <a:r>
              <a:rPr lang="en-US" baseline="0" dirty="0"/>
              <a:t> matters.</a:t>
            </a:r>
            <a:endParaRPr lang="en-US" dirty="0"/>
          </a:p>
          <a:p>
            <a:r>
              <a:rPr lang="en-US" dirty="0"/>
              <a:t>In general, larger libraries will tend to have a greater</a:t>
            </a:r>
            <a:r>
              <a:rPr lang="en-US" baseline="0" dirty="0"/>
              <a:t> proportion of rare/distinctive materials – Purdue’s collection is “more common” than Michigan’s.</a:t>
            </a:r>
          </a:p>
          <a:p>
            <a:r>
              <a:rPr lang="en-US" baseline="0" dirty="0"/>
              <a:t>Penn State’s collection is in the middle range of its peers with respect to duplication in WorldCat.  It looks most similar to Michigan State on this single (and very broad) parameter.</a:t>
            </a:r>
          </a:p>
          <a:p>
            <a:r>
              <a:rPr lang="en-US" baseline="0" dirty="0"/>
              <a:t>We don’t think that size or ‘distinctiveness’ of a collection are good metrics for judging value or fit with institutional mission, but it is a useful starting point for identifying institutions that face similar kinds of management challenges.</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8</a:t>
            </a:fld>
            <a:endParaRPr lang="en-US"/>
          </a:p>
        </p:txBody>
      </p:sp>
    </p:spTree>
    <p:extLst>
      <p:ext uri="{BB962C8B-B14F-4D97-AF65-F5344CB8AC3E}">
        <p14:creationId xmlns:p14="http://schemas.microsoft.com/office/powerpoint/2010/main" val="426449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HathiTrust is a good example of a partnership formed around a common</a:t>
            </a:r>
            <a:r>
              <a:rPr lang="en-US" baseline="0" dirty="0"/>
              <a:t> need:  shared stewardship of digitized collections.</a:t>
            </a:r>
            <a:endParaRPr lang="en-US" dirty="0"/>
          </a:p>
          <a:p>
            <a:endParaRPr lang="en-US" dirty="0"/>
          </a:p>
          <a:p>
            <a:r>
              <a:rPr lang="en-US" dirty="0"/>
              <a:t>Penn</a:t>
            </a:r>
            <a:r>
              <a:rPr lang="en-US" baseline="0" dirty="0"/>
              <a:t> State is a member and contributor to HathiTrust.  As HT shared print efforts ramp up, understanding the level of duplication between member libraries and the collective HT collection will become more important.  </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9</a:t>
            </a:fld>
            <a:endParaRPr lang="en-US"/>
          </a:p>
        </p:txBody>
      </p:sp>
    </p:spTree>
    <p:extLst>
      <p:ext uri="{BB962C8B-B14F-4D97-AF65-F5344CB8AC3E}">
        <p14:creationId xmlns:p14="http://schemas.microsoft.com/office/powerpoint/2010/main" val="177949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typically look at the rate of increase in HathiTrust duplication</a:t>
            </a:r>
            <a:r>
              <a:rPr lang="en-US" baseline="0" dirty="0"/>
              <a:t> as it relates to the institutional collection – so as the local collection grows or shrinks, the rate of duplication with HathiTrust will change.</a:t>
            </a:r>
          </a:p>
          <a:p>
            <a:endParaRPr lang="en-US" baseline="0" dirty="0"/>
          </a:p>
          <a:p>
            <a:r>
              <a:rPr lang="en-US" dirty="0"/>
              <a:t>If</a:t>
            </a:r>
            <a:r>
              <a:rPr lang="en-US" baseline="0" dirty="0"/>
              <a:t> we instead look at the absolute number of titles duplicated for each ARL library, we see that there is a healthy growth rate of about 5% year over year.  For Penn State, the increase was much greater – almost 19% over the prior year.   This is presumably a result of HathiTrust ingesting a large number of titles contributed by PSU.  </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10</a:t>
            </a:fld>
            <a:endParaRPr lang="en-US"/>
          </a:p>
        </p:txBody>
      </p:sp>
    </p:spTree>
    <p:extLst>
      <p:ext uri="{BB962C8B-B14F-4D97-AF65-F5344CB8AC3E}">
        <p14:creationId xmlns:p14="http://schemas.microsoft.com/office/powerpoint/2010/main" val="426416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past several years, we have been experimenting with the use of FAST and VIAF identifiers</a:t>
            </a:r>
            <a:r>
              <a:rPr lang="en-US" baseline="0" dirty="0"/>
              <a:t> as a tool for clustering institutional holdings.  </a:t>
            </a:r>
          </a:p>
          <a:p>
            <a:r>
              <a:rPr lang="en-US" baseline="0" dirty="0"/>
              <a:t>Using FAST (a faceted version of LCSH), we can compare the subject strengths of institutional holdings based on both the total number of titles held and in terms of relative coverage of published literature.</a:t>
            </a:r>
          </a:p>
          <a:p>
            <a:r>
              <a:rPr lang="en-US" baseline="0" dirty="0"/>
              <a:t>Based on a data snapshot from 2013, Penn State ranks first in total number of titles in a wide range of subjects.  This word cloud shows a sampling of some of those topics.</a:t>
            </a:r>
          </a:p>
          <a:p>
            <a:r>
              <a:rPr lang="en-US" baseline="0" dirty="0"/>
              <a:t>It is important to recognize that this kind of analysis is based on cataloging data – in some cases the ‘center’ of excellence reflects less about intentional acquisitions than intensive cataloging activity on a small part of the collection.  </a:t>
            </a:r>
          </a:p>
          <a:p>
            <a:r>
              <a:rPr lang="en-US" baseline="0" dirty="0"/>
              <a:t>As an example of this, we typically find that flagship campuses of state universities are the ‘center’ of library holdings for publications produced by the university.  This is partly because local cataloging practices will tend to include a reference to the corporate identity (corporate name) of the university to improve discoverability in the local system.  </a:t>
            </a:r>
          </a:p>
        </p:txBody>
      </p:sp>
      <p:sp>
        <p:nvSpPr>
          <p:cNvPr id="4" name="Slide Number Placeholder 3"/>
          <p:cNvSpPr>
            <a:spLocks noGrp="1"/>
          </p:cNvSpPr>
          <p:nvPr>
            <p:ph type="sldNum" sz="quarter" idx="10"/>
          </p:nvPr>
        </p:nvSpPr>
        <p:spPr/>
        <p:txBody>
          <a:bodyPr/>
          <a:lstStyle/>
          <a:p>
            <a:fld id="{84F743E3-0DB5-4840-B44F-70C4D8426A9A}" type="slidenum">
              <a:rPr lang="en-US" smtClean="0"/>
              <a:pPr/>
              <a:t>11</a:t>
            </a:fld>
            <a:endParaRPr lang="en-US"/>
          </a:p>
        </p:txBody>
      </p:sp>
    </p:spTree>
    <p:extLst>
      <p:ext uri="{BB962C8B-B14F-4D97-AF65-F5344CB8AC3E}">
        <p14:creationId xmlns:p14="http://schemas.microsoft.com/office/powerpoint/2010/main" val="59358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a:t>
            </a:r>
            <a:r>
              <a:rPr lang="en-US" baseline="0" dirty="0"/>
              <a:t> use our FAST and VIAF data to compare the coverage of institutional holdings in different subject areas.  Here, we are looking at a range of subject areas in which PSU’s holdings are relatively comprehensive, compared to other parts of the library collection.  </a:t>
            </a:r>
          </a:p>
          <a:p>
            <a:r>
              <a:rPr lang="en-US" dirty="0"/>
              <a:t>This</a:t>
            </a:r>
            <a:r>
              <a:rPr lang="en-US" baseline="0" dirty="0"/>
              <a:t> kind of analysis will tend to reveal relatively small pockets of highly-specialized topic areas.  For broad topical subjects (American History, English Literature, Political Science), where the global literature is vast, it is quite difficult to achieve substantial coverage.  </a:t>
            </a:r>
          </a:p>
          <a:p>
            <a:r>
              <a:rPr lang="en-US" baseline="0" dirty="0"/>
              <a:t>Thus we see that PSU’s coverage of publications by and about PSU is very high.  On a title basis, the library will have much larger collections related to other topics in the core curriculum, but its relative coverage of those topics will be quite small.  This kind of analysis is most useful as a window into areas where the local collection is ‘coherent’ -- even if the topical areas do not necessarily align with major institutional priorities.  </a:t>
            </a:r>
          </a:p>
          <a:p>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12</a:t>
            </a:fld>
            <a:endParaRPr lang="en-US"/>
          </a:p>
        </p:txBody>
      </p:sp>
    </p:spTree>
    <p:extLst>
      <p:ext uri="{BB962C8B-B14F-4D97-AF65-F5344CB8AC3E}">
        <p14:creationId xmlns:p14="http://schemas.microsoft.com/office/powerpoint/2010/main" val="305969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http://creativecommons.org/licenses/by/3.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creativecommons.org/licenses/by/3.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B0CA01-27B1-4D8E-8DC2-C8099C818E0A}"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CA01-27B1-4D8E-8DC2-C8099C818E0A}"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CA01-27B1-4D8E-8DC2-C8099C818E0A}"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40526098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solidFill>
                  <a:prstClr val="black">
                    <a:tint val="75000"/>
                  </a:prstClr>
                </a:solidFill>
              </a:rPr>
              <a:pPr/>
              <a:t>‹#›</a:t>
            </a:fld>
            <a:endParaRPr lang="en-US">
              <a:solidFill>
                <a:prstClr val="black">
                  <a:tint val="75000"/>
                </a:prstClr>
              </a:solidFill>
            </a:endParaRPr>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13615739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a:t>SECTION TITLE</a:t>
            </a:r>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a:t>Presentation Title</a:t>
            </a:r>
          </a:p>
        </p:txBody>
      </p:sp>
    </p:spTree>
    <p:extLst>
      <p:ext uri="{BB962C8B-B14F-4D97-AF65-F5344CB8AC3E}">
        <p14:creationId xmlns:p14="http://schemas.microsoft.com/office/powerpoint/2010/main" val="53354722"/>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4038600"/>
            <a:ext cx="7772400" cy="457200"/>
          </a:xfrm>
          <a:ln>
            <a:noFill/>
          </a:ln>
        </p:spPr>
        <p:txBody>
          <a:bodyPr>
            <a:normAutofit/>
          </a:bodyPr>
          <a:lstStyle>
            <a:lvl1pPr marL="0" indent="0" algn="l">
              <a:buNone/>
              <a:defRPr sz="18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One Line</a:t>
            </a:r>
          </a:p>
        </p:txBody>
      </p:sp>
      <p:sp>
        <p:nvSpPr>
          <p:cNvPr id="16" name="Text Placeholder 15"/>
          <p:cNvSpPr>
            <a:spLocks noGrp="1"/>
          </p:cNvSpPr>
          <p:nvPr>
            <p:ph type="body" sz="quarter" idx="13" hasCustomPrompt="1"/>
          </p:nvPr>
        </p:nvSpPr>
        <p:spPr>
          <a:xfrm>
            <a:off x="914400" y="4800600"/>
            <a:ext cx="4343400" cy="381000"/>
          </a:xfrm>
          <a:ln>
            <a:noFill/>
          </a:ln>
        </p:spPr>
        <p:txBody>
          <a:bodyPr>
            <a:normAutofit/>
          </a:bodyPr>
          <a:lstStyle>
            <a:lvl1pPr>
              <a:buNone/>
              <a:defRPr sz="1600" baseline="0"/>
            </a:lvl1pPr>
          </a:lstStyle>
          <a:p>
            <a:pPr lvl="0"/>
            <a:r>
              <a:rPr lang="en-US" dirty="0"/>
              <a:t>First Name Last Name</a:t>
            </a:r>
          </a:p>
        </p:txBody>
      </p:sp>
      <p:sp>
        <p:nvSpPr>
          <p:cNvPr id="22" name="Text Placeholder 15"/>
          <p:cNvSpPr>
            <a:spLocks noGrp="1"/>
          </p:cNvSpPr>
          <p:nvPr>
            <p:ph type="body" sz="quarter" idx="15" hasCustomPrompt="1"/>
          </p:nvPr>
        </p:nvSpPr>
        <p:spPr>
          <a:xfrm>
            <a:off x="914400" y="5181600"/>
            <a:ext cx="4343400" cy="381000"/>
          </a:xfrm>
          <a:ln>
            <a:noFill/>
          </a:ln>
        </p:spPr>
        <p:txBody>
          <a:bodyPr>
            <a:normAutofit/>
          </a:bodyPr>
          <a:lstStyle>
            <a:lvl1pPr>
              <a:buNone/>
              <a:defRPr sz="1600" baseline="0"/>
            </a:lvl1pPr>
          </a:lstStyle>
          <a:p>
            <a:pPr lvl="0"/>
            <a:r>
              <a:rPr lang="en-US" dirty="0"/>
              <a:t>Job Title, OCLC Research</a:t>
            </a:r>
          </a:p>
        </p:txBody>
      </p:sp>
      <p:sp>
        <p:nvSpPr>
          <p:cNvPr id="25" name="Text Placeholder 15"/>
          <p:cNvSpPr>
            <a:spLocks noGrp="1"/>
          </p:cNvSpPr>
          <p:nvPr>
            <p:ph type="body" sz="quarter" idx="17" hasCustomPrompt="1"/>
          </p:nvPr>
        </p:nvSpPr>
        <p:spPr>
          <a:xfrm>
            <a:off x="914400" y="5791200"/>
            <a:ext cx="4343400" cy="304800"/>
          </a:xfrm>
          <a:ln>
            <a:noFill/>
          </a:ln>
        </p:spPr>
        <p:txBody>
          <a:bodyPr>
            <a:normAutofit/>
          </a:bodyPr>
          <a:lstStyle>
            <a:lvl1pPr>
              <a:buNone/>
              <a:defRPr sz="1100" baseline="0"/>
            </a:lvl1pPr>
          </a:lstStyle>
          <a:p>
            <a:pPr lvl="0"/>
            <a:r>
              <a:rPr lang="en-US" dirty="0"/>
              <a:t>Date</a:t>
            </a:r>
          </a:p>
        </p:txBody>
      </p:sp>
      <p:sp>
        <p:nvSpPr>
          <p:cNvPr id="26" name="Text Placeholder 15"/>
          <p:cNvSpPr>
            <a:spLocks noGrp="1"/>
          </p:cNvSpPr>
          <p:nvPr>
            <p:ph type="body" sz="quarter" idx="18" hasCustomPrompt="1"/>
          </p:nvPr>
        </p:nvSpPr>
        <p:spPr>
          <a:xfrm>
            <a:off x="914400" y="6096000"/>
            <a:ext cx="4343400" cy="304800"/>
          </a:xfrm>
          <a:ln>
            <a:noFill/>
          </a:ln>
        </p:spPr>
        <p:txBody>
          <a:bodyPr>
            <a:normAutofit/>
          </a:bodyPr>
          <a:lstStyle>
            <a:lvl1pPr>
              <a:buNone/>
              <a:defRPr sz="1100" baseline="0"/>
            </a:lvl1pPr>
          </a:lstStyle>
          <a:p>
            <a:pPr lvl="0"/>
            <a:r>
              <a:rPr lang="en-US" dirty="0"/>
              <a:t>Conference Title</a:t>
            </a:r>
          </a:p>
        </p:txBody>
      </p:sp>
      <p:sp>
        <p:nvSpPr>
          <p:cNvPr id="27" name="Text Placeholder 15"/>
          <p:cNvSpPr>
            <a:spLocks noGrp="1"/>
          </p:cNvSpPr>
          <p:nvPr>
            <p:ph type="body" sz="quarter" idx="19" hasCustomPrompt="1"/>
          </p:nvPr>
        </p:nvSpPr>
        <p:spPr>
          <a:xfrm>
            <a:off x="914400" y="6400800"/>
            <a:ext cx="4343400" cy="304800"/>
          </a:xfrm>
          <a:ln>
            <a:noFill/>
          </a:ln>
        </p:spPr>
        <p:txBody>
          <a:bodyPr>
            <a:normAutofit/>
          </a:bodyPr>
          <a:lstStyle>
            <a:lvl1pPr>
              <a:buNone/>
              <a:defRPr sz="1100" baseline="0"/>
            </a:lvl1pPr>
          </a:lstStyle>
          <a:p>
            <a:pPr lvl="0"/>
            <a:r>
              <a:rPr lang="en-US" dirty="0"/>
              <a:t>#</a:t>
            </a:r>
            <a:r>
              <a:rPr lang="en-US" dirty="0" err="1"/>
              <a:t>hashtag</a:t>
            </a:r>
            <a:endParaRPr lang="en-US" dirty="0"/>
          </a:p>
        </p:txBody>
      </p:sp>
      <p:sp>
        <p:nvSpPr>
          <p:cNvPr id="28" name="Title 27"/>
          <p:cNvSpPr>
            <a:spLocks noGrp="1"/>
          </p:cNvSpPr>
          <p:nvPr>
            <p:ph type="title" hasCustomPrompt="1"/>
          </p:nvPr>
        </p:nvSpPr>
        <p:spPr>
          <a:xfrm>
            <a:off x="914400" y="1219200"/>
            <a:ext cx="5105400" cy="1143000"/>
          </a:xfrm>
        </p:spPr>
        <p:txBody>
          <a:bodyPr>
            <a:noAutofit/>
          </a:bodyPr>
          <a:lstStyle>
            <a:lvl1pPr>
              <a:defRPr sz="5400"/>
            </a:lvl1pPr>
          </a:lstStyle>
          <a:p>
            <a:r>
              <a:rPr lang="en-US" dirty="0"/>
              <a:t>Click to edit Master title style</a:t>
            </a:r>
            <a:br>
              <a:rPr lang="en-US" dirty="0"/>
            </a:br>
            <a:r>
              <a:rPr lang="en-US" dirty="0"/>
              <a:t>Up to two lines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81000"/>
            <a:ext cx="1066800" cy="1169844"/>
          </a:xfrm>
          <a:prstGeom prst="rect">
            <a:avLst/>
          </a:prstGeom>
        </p:spPr>
      </p:pic>
    </p:spTree>
    <p:extLst>
      <p:ext uri="{BB962C8B-B14F-4D97-AF65-F5344CB8AC3E}">
        <p14:creationId xmlns:p14="http://schemas.microsoft.com/office/powerpoint/2010/main" val="16310805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One Line</a:t>
            </a:r>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a:t>Job Title, OCLC Research</a:t>
            </a:r>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a:t>Date</a:t>
            </a:r>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a:t>Conference Title</a:t>
            </a:r>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a:t>#</a:t>
            </a:r>
            <a:r>
              <a:rPr lang="en-US" dirty="0" err="1"/>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a:t>Click to edit Master title style</a:t>
            </a:r>
            <a:br>
              <a:rPr lang="en-US" dirty="0"/>
            </a:br>
            <a:r>
              <a:rPr lang="en-US" dirty="0"/>
              <a:t>Up to two lines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extLst>
      <p:ext uri="{BB962C8B-B14F-4D97-AF65-F5344CB8AC3E}">
        <p14:creationId xmlns:p14="http://schemas.microsoft.com/office/powerpoint/2010/main" val="19351976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272476817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2093168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descr="OCLC-RESEARCH_H_MD.png"/>
          <p:cNvPicPr>
            <a:picLocks noChangeAspect="1"/>
          </p:cNvPicPr>
          <p:nvPr/>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4206527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CA01-27B1-4D8E-8DC2-C8099C818E0A}"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11948683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gu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a:t>Segue Slide Dark – Add Title</a:t>
            </a:r>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a:solidFill>
                <a:srgbClr val="FFFFFF">
                  <a:lumMod val="85000"/>
                </a:srgbClr>
              </a:solidFill>
            </a:endParaRPr>
          </a:p>
        </p:txBody>
      </p:sp>
    </p:spTree>
    <p:extLst>
      <p:ext uri="{BB962C8B-B14F-4D97-AF65-F5344CB8AC3E}">
        <p14:creationId xmlns:p14="http://schemas.microsoft.com/office/powerpoint/2010/main" val="371430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a:t>Segue Slide – White- Add Title</a:t>
            </a:r>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8443359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43244910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18768824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457216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378261019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379954215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Dark">
    <p:spTree>
      <p:nvGrpSpPr>
        <p:cNvPr id="1" name=""/>
        <p:cNvGrpSpPr/>
        <p:nvPr/>
      </p:nvGrpSpPr>
      <p:grpSpPr>
        <a:xfrm>
          <a:off x="0" y="0"/>
          <a:ext cx="0" cy="0"/>
          <a:chOff x="0" y="0"/>
          <a:chExt cx="0" cy="0"/>
        </a:xfrm>
      </p:grpSpPr>
      <p:pic>
        <p:nvPicPr>
          <p:cNvPr id="6" name="Picture 5" descr="OCLC-R-white-square.png"/>
          <p:cNvPicPr>
            <a:picLocks noChangeAspect="1"/>
          </p:cNvPicPr>
          <p:nvPr/>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a:solidFill>
                  <a:prstClr val="black"/>
                </a:solidFill>
                <a:latin typeface="Open Sans" pitchFamily="34" charset="0"/>
                <a:ea typeface="Open Sans" pitchFamily="34" charset="0"/>
                <a:cs typeface="Open Sans" pitchFamily="34" charset="0"/>
              </a:rPr>
              <a:t>Unported</a:t>
            </a:r>
            <a:r>
              <a:rPr lang="en-US" sz="800" dirty="0">
                <a:solidFill>
                  <a:prstClr val="black"/>
                </a:solidFill>
                <a:latin typeface="Open Sans" pitchFamily="34" charset="0"/>
                <a:ea typeface="Open Sans" pitchFamily="34" charset="0"/>
                <a:cs typeface="Open Sans" pitchFamily="34" charset="0"/>
              </a:rPr>
              <a:t> License. </a:t>
            </a:r>
            <a:r>
              <a:rPr lang="en-US" sz="800" dirty="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a:solidFill>
                  <a:prstClr val="black"/>
                </a:solidFill>
                <a:latin typeface="Open Sans" charset="0"/>
                <a:ea typeface="Open Sans" charset="0"/>
                <a:cs typeface="Open Sans" charset="0"/>
                <a:hlinkClick r:id="rId4"/>
              </a:rPr>
              <a:t>http</a:t>
            </a:r>
            <a:r>
              <a:rPr lang="en-US" sz="800" u="sng" dirty="0">
                <a:solidFill>
                  <a:srgbClr val="FFFFFF"/>
                </a:solidFill>
                <a:latin typeface="Open Sans" charset="0"/>
                <a:ea typeface="Open Sans" charset="0"/>
                <a:cs typeface="Open Sans" charset="0"/>
                <a:hlinkClick r:id="rId4"/>
              </a:rPr>
              <a:t>://</a:t>
            </a:r>
            <a:r>
              <a:rPr lang="en-US" sz="800" u="sng" dirty="0">
                <a:solidFill>
                  <a:prstClr val="black"/>
                </a:solidFill>
                <a:latin typeface="Open Sans" charset="0"/>
                <a:ea typeface="Open Sans" charset="0"/>
                <a:cs typeface="Open Sans" charset="0"/>
                <a:hlinkClick r:id="rId4"/>
              </a:rPr>
              <a:t>creativecommons.org/licenses/by/3.0/</a:t>
            </a:r>
            <a:r>
              <a:rPr lang="en-US" sz="800" dirty="0">
                <a:solidFill>
                  <a:prstClr val="black"/>
                </a:solidFill>
                <a:latin typeface="Open Sans" charset="0"/>
                <a:ea typeface="Open Sans" charset="0"/>
                <a:cs typeface="Open Sans" charset="0"/>
                <a:hlinkClick r:id="rId4"/>
              </a:rPr>
              <a:t>” </a:t>
            </a:r>
            <a:endParaRPr lang="en-US" sz="800" dirty="0">
              <a:solidFill>
                <a:prstClr val="black"/>
              </a:solidFill>
              <a:latin typeface="Open Sans" pitchFamily="34" charset="0"/>
              <a:ea typeface="Open Sans" pitchFamily="34" charset="0"/>
              <a:cs typeface="Open Sans" pitchFamily="34" charset="0"/>
            </a:endParaRPr>
          </a:p>
        </p:txBody>
      </p:sp>
      <p:sp>
        <p:nvSpPr>
          <p:cNvPr id="22" name="TextBox 21"/>
          <p:cNvSpPr txBox="1"/>
          <p:nvPr/>
        </p:nvSpPr>
        <p:spPr>
          <a:xfrm>
            <a:off x="914400" y="2590800"/>
            <a:ext cx="5486400" cy="830997"/>
          </a:xfrm>
          <a:prstGeom prst="rect">
            <a:avLst/>
          </a:prstGeom>
          <a:noFill/>
        </p:spPr>
        <p:txBody>
          <a:bodyPr wrap="square" rtlCol="0">
            <a:spAutoFit/>
          </a:bodyPr>
          <a:lstStyle/>
          <a:p>
            <a:r>
              <a:rPr lang="en-US" sz="4800" b="1" dirty="0">
                <a:solidFill>
                  <a:srgbClr val="FFFFFF">
                    <a:lumMod val="85000"/>
                  </a:srgbClr>
                </a:solidFill>
                <a:latin typeface="Arial"/>
                <a:ea typeface="Open Sans Semibold" pitchFamily="34" charset="0"/>
                <a:cs typeface="Open Sans Semibold" pitchFamily="34" charset="0"/>
              </a:rPr>
              <a:t>Thank You!</a:t>
            </a: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a:solidFill>
                  <a:schemeClr val="bg1">
                    <a:lumMod val="85000"/>
                  </a:schemeClr>
                </a:solidFill>
              </a:rPr>
              <a:t>Parting slide contact info; name, twitter, email, etc… </a:t>
            </a:r>
            <a:endParaRPr lang="en-US" dirty="0"/>
          </a:p>
        </p:txBody>
      </p:sp>
      <p:pic>
        <p:nvPicPr>
          <p:cNvPr id="7" name="Picture 6"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8" name="Picture 1" descr="image003"/>
          <p:cNvPicPr>
            <a:picLocks noChangeAspect="1" noChangeArrowheads="1"/>
          </p:cNvPicPr>
          <p:nvPr userDrawn="1"/>
        </p:nvPicPr>
        <p:blipFill>
          <a:blip r:embed="rId3" cstate="print"/>
          <a:srcRect/>
          <a:stretch>
            <a:fillRect/>
          </a:stretch>
        </p:blipFill>
        <p:spPr bwMode="auto">
          <a:xfrm>
            <a:off x="7391400" y="6400800"/>
            <a:ext cx="914400" cy="318977"/>
          </a:xfrm>
          <a:prstGeom prst="rect">
            <a:avLst/>
          </a:prstGeom>
          <a:noFill/>
          <a:ln w="9525">
            <a:noFill/>
            <a:miter lim="800000"/>
            <a:headEnd/>
            <a:tailEnd/>
          </a:ln>
        </p:spPr>
      </p:pic>
      <p:sp>
        <p:nvSpPr>
          <p:cNvPr id="9" name="TextBox 8"/>
          <p:cNvSpPr txBox="1"/>
          <p:nvPr userDrawn="1"/>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Segoe UI" pitchFamily="34" charset="0"/>
                <a:ea typeface="Segoe UI" pitchFamily="34" charset="0"/>
                <a:cs typeface="Segoe UI" pitchFamily="34" charset="0"/>
              </a:rPr>
              <a:t>©2013 OCLC. This work is licensed under a Creative Commons Attribution 3.0 </a:t>
            </a:r>
            <a:r>
              <a:rPr lang="en-US" sz="800" dirty="0" err="1">
                <a:solidFill>
                  <a:prstClr val="black"/>
                </a:solidFill>
                <a:latin typeface="Segoe UI" pitchFamily="34" charset="0"/>
                <a:ea typeface="Segoe UI" pitchFamily="34" charset="0"/>
                <a:cs typeface="Segoe UI" pitchFamily="34" charset="0"/>
              </a:rPr>
              <a:t>Unported</a:t>
            </a:r>
            <a:r>
              <a:rPr lang="en-US" sz="800" dirty="0">
                <a:solidFill>
                  <a:prstClr val="black"/>
                </a:solidFill>
                <a:latin typeface="Segoe UI" pitchFamily="34" charset="0"/>
                <a:ea typeface="Segoe UI" pitchFamily="34" charset="0"/>
                <a:cs typeface="Segoe UI" pitchFamily="34" charset="0"/>
              </a:rPr>
              <a:t> License. Suggested attribution: “This work uses content from [presentation title] © OCLC, used under a Creative Commons Attribution license:  </a:t>
            </a:r>
            <a:r>
              <a:rPr lang="en-US" sz="800" u="sng" dirty="0">
                <a:solidFill>
                  <a:prstClr val="black"/>
                </a:solidFill>
                <a:latin typeface="Segoe UI" pitchFamily="34" charset="0"/>
                <a:ea typeface="Segoe UI" pitchFamily="34" charset="0"/>
                <a:cs typeface="Segoe UI" pitchFamily="34" charset="0"/>
                <a:hlinkClick r:id="rId4"/>
              </a:rPr>
              <a:t>http</a:t>
            </a:r>
            <a:r>
              <a:rPr lang="en-US" sz="800" u="sng" dirty="0">
                <a:solidFill>
                  <a:srgbClr val="FFFFFF"/>
                </a:solidFill>
                <a:latin typeface="Segoe UI" pitchFamily="34" charset="0"/>
                <a:ea typeface="Segoe UI" pitchFamily="34" charset="0"/>
                <a:cs typeface="Segoe UI" pitchFamily="34" charset="0"/>
                <a:hlinkClick r:id="rId4"/>
              </a:rPr>
              <a:t>://</a:t>
            </a:r>
            <a:r>
              <a:rPr lang="en-US" sz="800" u="sng" dirty="0">
                <a:solidFill>
                  <a:prstClr val="black"/>
                </a:solidFill>
                <a:latin typeface="Segoe UI" pitchFamily="34" charset="0"/>
                <a:ea typeface="Segoe UI" pitchFamily="34" charset="0"/>
                <a:cs typeface="Segoe UI" pitchFamily="34" charset="0"/>
                <a:hlinkClick r:id="rId4"/>
              </a:rPr>
              <a:t>creativecommons.org/licenses/by/3.0/</a:t>
            </a:r>
            <a:r>
              <a:rPr lang="en-US" sz="800" dirty="0">
                <a:solidFill>
                  <a:prstClr val="black"/>
                </a:solidFill>
                <a:latin typeface="Segoe UI" pitchFamily="34" charset="0"/>
                <a:ea typeface="Segoe UI" pitchFamily="34" charset="0"/>
                <a:cs typeface="Segoe UI" pitchFamily="34" charset="0"/>
                <a:hlinkClick r:id="rId4"/>
              </a:rPr>
              <a:t>” </a:t>
            </a:r>
            <a:endParaRPr lang="en-US" sz="800" dirty="0">
              <a:solidFill>
                <a:prstClr val="black"/>
              </a:solidFill>
              <a:latin typeface="Segoe UI" pitchFamily="34" charset="0"/>
              <a:ea typeface="Segoe UI" pitchFamily="34" charset="0"/>
              <a:cs typeface="Segoe UI" pitchFamily="34" charset="0"/>
            </a:endParaRPr>
          </a:p>
        </p:txBody>
      </p:sp>
      <p:sp>
        <p:nvSpPr>
          <p:cNvPr id="10" name="TextBox 9"/>
          <p:cNvSpPr txBox="1"/>
          <p:nvPr userDrawn="1"/>
        </p:nvSpPr>
        <p:spPr>
          <a:xfrm>
            <a:off x="3581400" y="1143000"/>
            <a:ext cx="5334000" cy="4508927"/>
          </a:xfrm>
          <a:prstGeom prst="rect">
            <a:avLst/>
          </a:prstGeom>
          <a:noFill/>
        </p:spPr>
        <p:txBody>
          <a:bodyPr wrap="square" rtlCol="0">
            <a:spAutoFit/>
          </a:bodyPr>
          <a:lstStyle/>
          <a:p>
            <a:r>
              <a:rPr lang="en-US" sz="28700" dirty="0">
                <a:solidFill>
                  <a:srgbClr val="FFFFFF">
                    <a:lumMod val="85000"/>
                  </a:srgbClr>
                </a:solidFill>
                <a:latin typeface="Segoe UI Light" pitchFamily="34" charset="0"/>
                <a:ea typeface="Open Sans Semibold" pitchFamily="34" charset="0"/>
                <a:cs typeface="Open Sans Semibold" pitchFamily="34" charset="0"/>
              </a:rPr>
              <a:t>Q</a:t>
            </a:r>
          </a:p>
        </p:txBody>
      </p:sp>
    </p:spTree>
    <p:extLst>
      <p:ext uri="{BB962C8B-B14F-4D97-AF65-F5344CB8AC3E}">
        <p14:creationId xmlns:p14="http://schemas.microsoft.com/office/powerpoint/2010/main" val="202303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p:nvSpPr>
        <p:spPr>
          <a:xfrm>
            <a:off x="914400" y="2590800"/>
            <a:ext cx="5334000" cy="830997"/>
          </a:xfrm>
          <a:prstGeom prst="rect">
            <a:avLst/>
          </a:prstGeom>
          <a:noFill/>
          <a:ln>
            <a:noFill/>
          </a:ln>
        </p:spPr>
        <p:txBody>
          <a:bodyPr wrap="square" rtlCol="0">
            <a:spAutoFit/>
          </a:bodyPr>
          <a:lstStyle/>
          <a:p>
            <a:r>
              <a:rPr lang="en-US" sz="4800" b="1" dirty="0">
                <a:solidFill>
                  <a:srgbClr val="646464"/>
                </a:solidFill>
                <a:latin typeface="Arial"/>
                <a:ea typeface="Open Sans Semibold" pitchFamily="34" charset="0"/>
                <a:cs typeface="Open Sans Semibold" pitchFamily="34" charset="0"/>
              </a:rPr>
              <a:t>Thank You!</a:t>
            </a:r>
          </a:p>
        </p:txBody>
      </p:sp>
      <p:pic>
        <p:nvPicPr>
          <p:cNvPr id="9" name="Picture 2"/>
          <p:cNvPicPr>
            <a:picLocks noChangeAspect="1" noChangeArrowheads="1"/>
          </p:cNvPicPr>
          <p:nvPr/>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a:t>Name, Email, Twitter, other closing contact info here…. </a:t>
            </a:r>
          </a:p>
        </p:txBody>
      </p:sp>
      <p:sp>
        <p:nvSpPr>
          <p:cNvPr id="10" name="TextBox 9"/>
          <p:cNvSpPr txBox="1"/>
          <p:nvPr/>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a:solidFill>
                  <a:prstClr val="black"/>
                </a:solidFill>
                <a:latin typeface="Open Sans" pitchFamily="34" charset="0"/>
                <a:ea typeface="Open Sans" pitchFamily="34" charset="0"/>
                <a:cs typeface="Open Sans" pitchFamily="34" charset="0"/>
              </a:rPr>
              <a:t>Unported</a:t>
            </a:r>
            <a:r>
              <a:rPr lang="en-US" sz="800" dirty="0">
                <a:solidFill>
                  <a:prstClr val="black"/>
                </a:solidFill>
                <a:latin typeface="Open Sans" pitchFamily="34" charset="0"/>
                <a:ea typeface="Open Sans" pitchFamily="34" charset="0"/>
                <a:cs typeface="Open Sans" pitchFamily="34" charset="0"/>
              </a:rPr>
              <a:t> License. </a:t>
            </a:r>
            <a:r>
              <a:rPr lang="en-US" sz="800" dirty="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a:solidFill>
                  <a:prstClr val="black"/>
                </a:solidFill>
                <a:latin typeface="Open Sans" charset="0"/>
                <a:ea typeface="Open Sans" charset="0"/>
                <a:cs typeface="Open Sans" charset="0"/>
                <a:hlinkClick r:id="rId4"/>
              </a:rPr>
              <a:t>http</a:t>
            </a:r>
            <a:r>
              <a:rPr lang="en-US" sz="800" u="sng" dirty="0">
                <a:solidFill>
                  <a:srgbClr val="FFFFFF"/>
                </a:solidFill>
                <a:latin typeface="Open Sans" charset="0"/>
                <a:ea typeface="Open Sans" charset="0"/>
                <a:cs typeface="Open Sans" charset="0"/>
                <a:hlinkClick r:id="rId4"/>
              </a:rPr>
              <a:t>://</a:t>
            </a:r>
            <a:r>
              <a:rPr lang="en-US" sz="800" u="sng" dirty="0">
                <a:solidFill>
                  <a:prstClr val="black"/>
                </a:solidFill>
                <a:latin typeface="Open Sans" charset="0"/>
                <a:ea typeface="Open Sans" charset="0"/>
                <a:cs typeface="Open Sans" charset="0"/>
                <a:hlinkClick r:id="rId4"/>
              </a:rPr>
              <a:t>creativecommons.org/licenses/by/3.0/</a:t>
            </a:r>
            <a:r>
              <a:rPr lang="en-US" sz="800" dirty="0">
                <a:solidFill>
                  <a:prstClr val="black"/>
                </a:solidFill>
                <a:latin typeface="Open Sans" charset="0"/>
                <a:ea typeface="Open Sans" charset="0"/>
                <a:cs typeface="Open Sans" charset="0"/>
                <a:hlinkClick r:id="rId4"/>
              </a:rPr>
              <a:t>” </a:t>
            </a:r>
            <a:endParaRPr lang="en-US" sz="800" dirty="0">
              <a:solidFill>
                <a:prstClr val="black"/>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6325263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0CA01-27B1-4D8E-8DC2-C8099C818E0A}"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p:nvSpPr>
        <p:spPr>
          <a:xfrm>
            <a:off x="914400" y="2590800"/>
            <a:ext cx="5334000" cy="830997"/>
          </a:xfrm>
          <a:prstGeom prst="rect">
            <a:avLst/>
          </a:prstGeom>
          <a:noFill/>
          <a:ln>
            <a:noFill/>
          </a:ln>
        </p:spPr>
        <p:txBody>
          <a:bodyPr wrap="square" rtlCol="0">
            <a:spAutoFit/>
          </a:bodyPr>
          <a:lstStyle/>
          <a:p>
            <a:r>
              <a:rPr lang="en-US" sz="4800" b="1" dirty="0">
                <a:solidFill>
                  <a:srgbClr val="646464"/>
                </a:solidFill>
                <a:latin typeface="Arial"/>
                <a:ea typeface="Open Sans Semibold" pitchFamily="34" charset="0"/>
                <a:cs typeface="Open Sans Semibold" pitchFamily="34" charset="0"/>
              </a:rPr>
              <a:t>Thank You!</a:t>
            </a: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a:t>Name, Email, Twitter, other closing contact info here…. </a:t>
            </a:r>
          </a:p>
        </p:txBody>
      </p:sp>
      <p:sp>
        <p:nvSpPr>
          <p:cNvPr id="10" name="TextBox 9"/>
          <p:cNvSpPr txBox="1"/>
          <p:nvPr/>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a:solidFill>
                  <a:prstClr val="black"/>
                </a:solidFill>
                <a:latin typeface="Open Sans" pitchFamily="34" charset="0"/>
                <a:ea typeface="Open Sans" pitchFamily="34" charset="0"/>
                <a:cs typeface="Open Sans" pitchFamily="34" charset="0"/>
              </a:rPr>
              <a:t>Unported</a:t>
            </a:r>
            <a:r>
              <a:rPr lang="en-US" sz="800" dirty="0">
                <a:solidFill>
                  <a:prstClr val="black"/>
                </a:solidFill>
                <a:latin typeface="Open Sans" pitchFamily="34" charset="0"/>
                <a:ea typeface="Open Sans" pitchFamily="34" charset="0"/>
                <a:cs typeface="Open Sans" pitchFamily="34" charset="0"/>
              </a:rPr>
              <a:t> License. </a:t>
            </a:r>
            <a:r>
              <a:rPr lang="en-US" sz="800" dirty="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a:solidFill>
                  <a:prstClr val="black"/>
                </a:solidFill>
                <a:latin typeface="Open Sans" charset="0"/>
                <a:ea typeface="Open Sans" charset="0"/>
                <a:cs typeface="Open Sans" charset="0"/>
                <a:hlinkClick r:id="rId3"/>
              </a:rPr>
              <a:t>http</a:t>
            </a:r>
            <a:r>
              <a:rPr lang="en-US" sz="800" u="sng" dirty="0">
                <a:solidFill>
                  <a:srgbClr val="FFFFFF"/>
                </a:solidFill>
                <a:latin typeface="Open Sans" charset="0"/>
                <a:ea typeface="Open Sans" charset="0"/>
                <a:cs typeface="Open Sans" charset="0"/>
                <a:hlinkClick r:id="rId3"/>
              </a:rPr>
              <a:t>://</a:t>
            </a:r>
            <a:r>
              <a:rPr lang="en-US" sz="800" u="sng" dirty="0">
                <a:solidFill>
                  <a:prstClr val="black"/>
                </a:solidFill>
                <a:latin typeface="Open Sans" charset="0"/>
                <a:ea typeface="Open Sans" charset="0"/>
                <a:cs typeface="Open Sans" charset="0"/>
                <a:hlinkClick r:id="rId3"/>
              </a:rPr>
              <a:t>creativecommons.org/licenses/by/3.0/</a:t>
            </a:r>
            <a:r>
              <a:rPr lang="en-US" sz="800" dirty="0">
                <a:solidFill>
                  <a:prstClr val="black"/>
                </a:solidFill>
                <a:latin typeface="Open Sans" charset="0"/>
                <a:ea typeface="Open Sans" charset="0"/>
                <a:cs typeface="Open Sans" charset="0"/>
                <a:hlinkClick r:id="rId3"/>
              </a:rPr>
              <a:t>” </a:t>
            </a:r>
            <a:endParaRPr lang="en-US" sz="800" dirty="0">
              <a:solidFill>
                <a:prstClr val="black"/>
              </a:solidFill>
              <a:latin typeface="Open Sans" pitchFamily="34" charset="0"/>
              <a:ea typeface="Open Sans" pitchFamily="34" charset="0"/>
              <a:cs typeface="Open Sans"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extLst>
      <p:ext uri="{BB962C8B-B14F-4D97-AF65-F5344CB8AC3E}">
        <p14:creationId xmlns:p14="http://schemas.microsoft.com/office/powerpoint/2010/main" val="266493673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chemeClr val="tx1">
                    <a:lumMod val="65000"/>
                    <a:lumOff val="35000"/>
                  </a:schemeClr>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One Line</a:t>
            </a:r>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a:t>Job Title, OCLC Research</a:t>
            </a:r>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a:t>Date</a:t>
            </a:r>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a:t>Conference Title</a:t>
            </a:r>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a:t>#</a:t>
            </a:r>
            <a:r>
              <a:rPr lang="en-US" dirty="0" err="1"/>
              <a:t>hashtag</a:t>
            </a:r>
            <a:endParaRPr lang="en-US" dirty="0"/>
          </a:p>
        </p:txBody>
      </p:sp>
      <p:sp>
        <p:nvSpPr>
          <p:cNvPr id="28" name="Title 27"/>
          <p:cNvSpPr>
            <a:spLocks noGrp="1"/>
          </p:cNvSpPr>
          <p:nvPr>
            <p:ph type="title" hasCustomPrompt="1"/>
          </p:nvPr>
        </p:nvSpPr>
        <p:spPr>
          <a:xfrm>
            <a:off x="914400" y="1371600"/>
            <a:ext cx="7772400" cy="1143000"/>
          </a:xfrm>
        </p:spPr>
        <p:txBody>
          <a:bodyPr>
            <a:noAutofit/>
          </a:bodyPr>
          <a:lstStyle>
            <a:lvl1pPr>
              <a:defRPr sz="6000"/>
            </a:lvl1pPr>
          </a:lstStyle>
          <a:p>
            <a:r>
              <a:rPr lang="en-US" dirty="0"/>
              <a:t>Click to edit Master title style</a:t>
            </a:r>
            <a:br>
              <a:rPr lang="en-US" dirty="0"/>
            </a:br>
            <a:r>
              <a:rPr lang="en-US" dirty="0"/>
              <a:t>Up to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876800"/>
            <a:ext cx="1248228" cy="1368796"/>
          </a:xfrm>
          <a:prstGeom prst="rect">
            <a:avLst/>
          </a:prstGeom>
        </p:spPr>
      </p:pic>
    </p:spTree>
    <p:extLst>
      <p:ext uri="{BB962C8B-B14F-4D97-AF65-F5344CB8AC3E}">
        <p14:creationId xmlns:p14="http://schemas.microsoft.com/office/powerpoint/2010/main" val="348948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a:t>title</a:t>
            </a:r>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a:t>title 2</a:t>
            </a:r>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Segoe UI Semibold" pitchFamily="34" charset="0"/>
              </a:defRPr>
            </a:lvl1pPr>
          </a:lstStyle>
          <a:p>
            <a:pPr lvl="0"/>
            <a:r>
              <a:rPr lang="en-US" dirty="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a:t>Square picture works best</a:t>
            </a:r>
          </a:p>
        </p:txBody>
      </p:sp>
    </p:spTree>
    <p:extLst>
      <p:ext uri="{BB962C8B-B14F-4D97-AF65-F5344CB8AC3E}">
        <p14:creationId xmlns:p14="http://schemas.microsoft.com/office/powerpoint/2010/main" val="39356594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4622E77-E22A-4745-9D24-576861774773}" type="datetimeFigureOut">
              <a:rPr lang="en-US" smtClean="0">
                <a:solidFill>
                  <a:prstClr val="white"/>
                </a:solidFill>
              </a:rPr>
              <a:pPr/>
              <a:t>5/15/2017</a:t>
            </a:fld>
            <a:endParaRPr lang="en-US">
              <a:solidFill>
                <a:prstClr val="white"/>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1B87300-A223-4A93-98F2-FBC58850BE2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9496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a:t>Segue Slide – White- Add Title</a:t>
            </a:r>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398026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446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02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519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37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B0CA01-27B1-4D8E-8DC2-C8099C818E0A}"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03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26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070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52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4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6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85880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177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35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60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B0CA01-27B1-4D8E-8DC2-C8099C818E0A}"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98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1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40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4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737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754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789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967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361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B0CA01-27B1-4D8E-8DC2-C8099C818E0A}"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0CA01-27B1-4D8E-8DC2-C8099C818E0A}"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0CA01-27B1-4D8E-8DC2-C8099C818E0A}"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0CA01-27B1-4D8E-8DC2-C8099C818E0A}"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0CA01-27B1-4D8E-8DC2-C8099C818E0A}"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982A4-0657-4F8A-8F8B-B3F1657D88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17" r:id="rId12"/>
    <p:sldLayoutId id="2147483893" r:id="rId13"/>
    <p:sldLayoutId id="21474839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9F5982A4-0657-4F8A-8F8B-B3F1657D88C0}" type="slidenum">
              <a:rPr lang="en-US" smtClean="0"/>
              <a:pPr/>
              <a:t>‹#›</a:t>
            </a:fld>
            <a:endParaRPr lang="en-US"/>
          </a:p>
        </p:txBody>
      </p:sp>
    </p:spTree>
    <p:extLst>
      <p:ext uri="{BB962C8B-B14F-4D97-AF65-F5344CB8AC3E}">
        <p14:creationId xmlns:p14="http://schemas.microsoft.com/office/powerpoint/2010/main" val="7774183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Lst>
  <p:txStyles>
    <p:titleStyle>
      <a:lvl1pPr algn="l" defTabSz="914400" rtl="0" eaLnBrk="1" latinLnBrk="0" hangingPunct="1">
        <a:spcBef>
          <a:spcPct val="0"/>
        </a:spcBef>
        <a:buNone/>
        <a:defRPr sz="4000" b="1" i="0" kern="1200">
          <a:solidFill>
            <a:schemeClr val="tx1"/>
          </a:solidFill>
          <a:latin typeface="Segoe UI Semibold" pitchFamily="34" charset="0"/>
          <a:ea typeface="Segoe UI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1917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E208-2B6E-4D78-AE7B-861F79BF73C7}"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0669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crl.acrl.org/content/75/6/760.full.pdf+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5.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7.png"/><Relationship Id="rId10" Type="http://schemas.microsoft.com/office/2007/relationships/diagramDrawing" Target="../diagrams/drawing1.xml"/><Relationship Id="rId4" Type="http://schemas.openxmlformats.org/officeDocument/2006/relationships/image" Target="../media/image36.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0.png"/><Relationship Id="rId7" Type="http://schemas.openxmlformats.org/officeDocument/2006/relationships/image" Target="../media/image70.gi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75.emf"/></Relationships>
</file>

<file path=ppt/slides/_rels/slide53.xml.rels><?xml version="1.0" encoding="UTF-8" standalone="yes"?>
<Relationships xmlns="http://schemas.openxmlformats.org/package/2006/relationships"><Relationship Id="rId3" Type="http://schemas.openxmlformats.org/officeDocument/2006/relationships/hyperlink" Target="http://oclc.org/research/publications/library/2013/2013-09r.html" TargetMode="External"/><Relationship Id="rId2" Type="http://schemas.openxmlformats.org/officeDocument/2006/relationships/hyperlink" Target="http://oclc.org/content/dam/research/publications/library/2014/oclcresearch-evolving-scholarly-record-2014.pdf" TargetMode="External"/><Relationship Id="rId1" Type="http://schemas.openxmlformats.org/officeDocument/2006/relationships/slideLayout" Target="../slideLayouts/slideLayout2.xml"/><Relationship Id="rId5" Type="http://schemas.openxmlformats.org/officeDocument/2006/relationships/hyperlink" Target="http://www.oclc.org/research/publications/2015/oclcresearch-esr-stewardship-2015.html" TargetMode="External"/><Relationship Id="rId4" Type="http://schemas.openxmlformats.org/officeDocument/2006/relationships/hyperlink" Target="http://www.oclc.org/content/dam/research/publications/library/2014/oclcresearch-collection-directions-preprint-201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782" y="4800600"/>
            <a:ext cx="9047018" cy="1192459"/>
          </a:xfrm>
          <a:solidFill>
            <a:srgbClr val="FFFFFF">
              <a:alpha val="40000"/>
            </a:srgbClr>
          </a:solidFill>
        </p:spPr>
        <p:txBody>
          <a:bodyPr/>
          <a:lstStyle/>
          <a:p>
            <a:r>
              <a:rPr lang="en-US" sz="4400" dirty="0">
                <a:solidFill>
                  <a:schemeClr val="accent1"/>
                </a:solidFill>
              </a:rPr>
              <a:t>Libraries, collections, technology</a:t>
            </a:r>
          </a:p>
        </p:txBody>
      </p:sp>
      <p:sp>
        <p:nvSpPr>
          <p:cNvPr id="5" name="Text Placeholder 4"/>
          <p:cNvSpPr>
            <a:spLocks noGrp="1"/>
          </p:cNvSpPr>
          <p:nvPr>
            <p:ph type="body" sz="quarter" idx="13"/>
          </p:nvPr>
        </p:nvSpPr>
        <p:spPr>
          <a:xfrm>
            <a:off x="20782" y="5993059"/>
            <a:ext cx="8818418" cy="1169741"/>
          </a:xfrm>
          <a:solidFill>
            <a:srgbClr val="FFFFFF">
              <a:alpha val="40000"/>
            </a:srgbClr>
          </a:solidFill>
        </p:spPr>
        <p:txBody>
          <a:bodyPr>
            <a:normAutofit/>
          </a:bodyPr>
          <a:lstStyle/>
          <a:p>
            <a:r>
              <a:rPr lang="en-US" sz="1400" b="1" dirty="0">
                <a:solidFill>
                  <a:schemeClr val="accent1"/>
                </a:solidFill>
                <a:latin typeface="Segoe UI Light" panose="020B0502040204020203" pitchFamily="34" charset="0"/>
              </a:rPr>
              <a:t>Lorcan Dempsey &amp; Constance </a:t>
            </a:r>
            <a:r>
              <a:rPr lang="en-US" sz="1400" b="1" dirty="0" err="1">
                <a:solidFill>
                  <a:schemeClr val="accent1"/>
                </a:solidFill>
                <a:latin typeface="Segoe UI Light" panose="020B0502040204020203" pitchFamily="34" charset="0"/>
              </a:rPr>
              <a:t>Malpas</a:t>
            </a:r>
            <a:r>
              <a:rPr lang="en-US" sz="1400" b="1" dirty="0">
                <a:solidFill>
                  <a:schemeClr val="accent1"/>
                </a:solidFill>
                <a:latin typeface="Segoe UI Light" panose="020B0502040204020203" pitchFamily="34" charset="0"/>
              </a:rPr>
              <a:t>, OCLC Research</a:t>
            </a:r>
          </a:p>
          <a:p>
            <a:r>
              <a:rPr lang="en-US" sz="1400" b="1" dirty="0">
                <a:solidFill>
                  <a:schemeClr val="accent1"/>
                </a:solidFill>
                <a:latin typeface="Segoe UI Light" panose="020B0502040204020203" pitchFamily="34" charset="0"/>
              </a:rPr>
              <a:t>@</a:t>
            </a:r>
            <a:r>
              <a:rPr lang="en-US" sz="1400" b="1" dirty="0" err="1">
                <a:solidFill>
                  <a:schemeClr val="accent1"/>
                </a:solidFill>
                <a:latin typeface="Segoe UI Light" panose="020B0502040204020203" pitchFamily="34" charset="0"/>
              </a:rPr>
              <a:t>LorcanD</a:t>
            </a:r>
            <a:r>
              <a:rPr lang="en-US" sz="1400" b="1" dirty="0">
                <a:solidFill>
                  <a:schemeClr val="accent1"/>
                </a:solidFill>
                <a:latin typeface="Segoe UI Light" panose="020B0502040204020203" pitchFamily="34" charset="0"/>
              </a:rPr>
              <a:t>   </a:t>
            </a:r>
          </a:p>
          <a:p>
            <a:r>
              <a:rPr lang="en-US" sz="1400" b="1" dirty="0">
                <a:solidFill>
                  <a:schemeClr val="accent1"/>
                </a:solidFill>
                <a:latin typeface="Segoe UI Light" panose="020B0502040204020203" pitchFamily="34" charset="0"/>
              </a:rPr>
              <a:t>Penn State University Library, State College, PA March 3 2016        </a:t>
            </a:r>
          </a:p>
        </p:txBody>
      </p:sp>
      <p:sp>
        <p:nvSpPr>
          <p:cNvPr id="4" name="Rectangle 3"/>
          <p:cNvSpPr/>
          <p:nvPr/>
        </p:nvSpPr>
        <p:spPr>
          <a:xfrm>
            <a:off x="4481689" y="0"/>
            <a:ext cx="4662311" cy="253916"/>
          </a:xfrm>
          <a:prstGeom prst="rect">
            <a:avLst/>
          </a:prstGeom>
          <a:solidFill>
            <a:srgbClr val="0070C0"/>
          </a:solidFill>
        </p:spPr>
        <p:txBody>
          <a:bodyPr wrap="square">
            <a:spAutoFit/>
          </a:bodyPr>
          <a:lstStyle/>
          <a:p>
            <a:r>
              <a:rPr lang="en-US" sz="1050" dirty="0">
                <a:solidFill>
                  <a:srgbClr val="FFFFFF"/>
                </a:solidFill>
              </a:rPr>
              <a:t>https://collection1.libraries.psu.edu/cdm/compoundobject/collection/rabin/id/2363/</a:t>
            </a:r>
          </a:p>
        </p:txBody>
      </p:sp>
    </p:spTree>
    <p:extLst>
      <p:ext uri="{BB962C8B-B14F-4D97-AF65-F5344CB8AC3E}">
        <p14:creationId xmlns:p14="http://schemas.microsoft.com/office/powerpoint/2010/main" val="87280110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494675" y="434715"/>
          <a:ext cx="8289561" cy="54114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65052" y="2308689"/>
            <a:ext cx="3822492" cy="646331"/>
          </a:xfrm>
          <a:prstGeom prst="rect">
            <a:avLst/>
          </a:prstGeom>
          <a:solidFill>
            <a:schemeClr val="bg1">
              <a:alpha val="95000"/>
            </a:schemeClr>
          </a:solidFill>
          <a:ln>
            <a:solidFill>
              <a:schemeClr val="accent2"/>
            </a:solidFill>
          </a:ln>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Avg. increase of </a:t>
            </a:r>
            <a:r>
              <a:rPr lang="en-US" b="1" dirty="0">
                <a:latin typeface="Segoe UI" panose="020B0502040204020203" pitchFamily="34" charset="0"/>
                <a:ea typeface="Segoe UI" panose="020B0502040204020203" pitchFamily="34" charset="0"/>
                <a:cs typeface="Segoe UI" panose="020B0502040204020203" pitchFamily="34" charset="0"/>
              </a:rPr>
              <a:t>5%</a:t>
            </a:r>
            <a:r>
              <a:rPr lang="en-US" dirty="0">
                <a:latin typeface="Segoe UI" panose="020B0502040204020203" pitchFamily="34" charset="0"/>
                <a:ea typeface="Segoe UI" panose="020B0502040204020203" pitchFamily="34" charset="0"/>
                <a:cs typeface="Segoe UI" panose="020B0502040204020203" pitchFamily="34" charset="0"/>
              </a:rPr>
              <a:t> YOY in number of titles duplicated in HathiTrust</a:t>
            </a:r>
          </a:p>
        </p:txBody>
      </p:sp>
      <p:sp>
        <p:nvSpPr>
          <p:cNvPr id="7" name="TextBox 6"/>
          <p:cNvSpPr txBox="1"/>
          <p:nvPr/>
        </p:nvSpPr>
        <p:spPr>
          <a:xfrm>
            <a:off x="88777" y="6480699"/>
            <a:ext cx="3426259"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data current as of October 2015</a:t>
            </a:r>
          </a:p>
        </p:txBody>
      </p:sp>
      <p:sp>
        <p:nvSpPr>
          <p:cNvPr id="8" name="Oval 7"/>
          <p:cNvSpPr/>
          <p:nvPr/>
        </p:nvSpPr>
        <p:spPr>
          <a:xfrm>
            <a:off x="3760470" y="1503912"/>
            <a:ext cx="182880" cy="182880"/>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957094" y="938028"/>
            <a:ext cx="4430450" cy="1131768"/>
            <a:chOff x="4094254" y="656619"/>
            <a:chExt cx="4430450" cy="1131768"/>
          </a:xfrm>
        </p:grpSpPr>
        <p:sp>
          <p:nvSpPr>
            <p:cNvPr id="6" name="TextBox 5"/>
            <p:cNvSpPr txBox="1"/>
            <p:nvPr/>
          </p:nvSpPr>
          <p:spPr>
            <a:xfrm>
              <a:off x="4094254" y="1419055"/>
              <a:ext cx="4104805" cy="369332"/>
            </a:xfrm>
            <a:prstGeom prst="rect">
              <a:avLst/>
            </a:prstGeom>
            <a:solidFill>
              <a:schemeClr val="bg1">
                <a:alpha val="95000"/>
              </a:schemeClr>
            </a:solidFill>
            <a:ln>
              <a:solidFill>
                <a:schemeClr val="accent2"/>
              </a:solidFill>
            </a:ln>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Penn State saw the greatest increase</a:t>
              </a:r>
            </a:p>
          </p:txBody>
        </p:sp>
        <p:pic>
          <p:nvPicPr>
            <p:cNvPr id="9" name="Picture 4" descr="https://lh3.googleusercontent.com/-r1Rl7h4YG0I/AAAAAAAAAAI/AAAAAAAACw4/fRVESTM_vC8/s0-c-k-no-n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7602" y="656619"/>
              <a:ext cx="947102" cy="94710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2395819" y="1410686"/>
            <a:ext cx="1119217" cy="369332"/>
          </a:xfrm>
          <a:prstGeom prst="rect">
            <a:avLst/>
          </a:prstGeom>
        </p:spPr>
        <p:txBody>
          <a:bodyPr wrap="none">
            <a:spAutoFit/>
          </a:bodyPr>
          <a:lstStyle/>
          <a:p>
            <a:r>
              <a:rPr lang="en-US" dirty="0"/>
              <a:t>1,244,988</a:t>
            </a:r>
          </a:p>
        </p:txBody>
      </p:sp>
    </p:spTree>
    <p:extLst>
      <p:ext uri="{BB962C8B-B14F-4D97-AF65-F5344CB8AC3E}">
        <p14:creationId xmlns:p14="http://schemas.microsoft.com/office/powerpoint/2010/main" val="80226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350" y="171450"/>
            <a:ext cx="2077364" cy="646331"/>
          </a:xfrm>
          <a:prstGeom prst="rect">
            <a:avLst/>
          </a:prstGeom>
          <a:noFill/>
        </p:spPr>
        <p:txBody>
          <a:bodyPr wrap="none" rtlCol="0">
            <a:spAutoFit/>
          </a:bodyPr>
          <a:lstStyle/>
          <a:p>
            <a:r>
              <a:rPr lang="en-US" sz="3600" dirty="0">
                <a:latin typeface="Segoe UI" panose="020B0502040204020203" pitchFamily="34" charset="0"/>
                <a:ea typeface="Segoe UI" panose="020B0502040204020203" pitchFamily="34" charset="0"/>
                <a:cs typeface="Segoe UI" panose="020B0502040204020203" pitchFamily="34" charset="0"/>
              </a:rPr>
              <a:t>“Centers”</a:t>
            </a:r>
          </a:p>
        </p:txBody>
      </p:sp>
      <p:grpSp>
        <p:nvGrpSpPr>
          <p:cNvPr id="8" name="Group 7"/>
          <p:cNvGrpSpPr/>
          <p:nvPr/>
        </p:nvGrpSpPr>
        <p:grpSpPr>
          <a:xfrm>
            <a:off x="3460442" y="0"/>
            <a:ext cx="5683558" cy="6757698"/>
            <a:chOff x="3460442" y="0"/>
            <a:chExt cx="5683558" cy="6757698"/>
          </a:xfrm>
        </p:grpSpPr>
        <p:pic>
          <p:nvPicPr>
            <p:cNvPr id="6" name="Picture 5"/>
            <p:cNvPicPr>
              <a:picLocks noChangeAspect="1"/>
            </p:cNvPicPr>
            <p:nvPr/>
          </p:nvPicPr>
          <p:blipFill>
            <a:blip r:embed="rId3"/>
            <a:stretch>
              <a:fillRect/>
            </a:stretch>
          </p:blipFill>
          <p:spPr>
            <a:xfrm>
              <a:off x="3460442" y="0"/>
              <a:ext cx="5683558" cy="6757698"/>
            </a:xfrm>
            <a:prstGeom prst="rect">
              <a:avLst/>
            </a:prstGeom>
          </p:spPr>
        </p:pic>
        <p:sp>
          <p:nvSpPr>
            <p:cNvPr id="7" name="Rectangle 6"/>
            <p:cNvSpPr/>
            <p:nvPr/>
          </p:nvSpPr>
          <p:spPr>
            <a:xfrm>
              <a:off x="3726180" y="6080760"/>
              <a:ext cx="1325880" cy="56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88777" y="6480699"/>
            <a:ext cx="6470746"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based on analysis of FAST headings and WorldCat holdings as of March 2013</a:t>
            </a:r>
          </a:p>
        </p:txBody>
      </p:sp>
      <p:sp>
        <p:nvSpPr>
          <p:cNvPr id="9" name="TextBox 8"/>
          <p:cNvSpPr txBox="1"/>
          <p:nvPr/>
        </p:nvSpPr>
        <p:spPr>
          <a:xfrm>
            <a:off x="139812" y="1293172"/>
            <a:ext cx="3514700" cy="92333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Penn State holds more titles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related to these topics than </a:t>
            </a:r>
          </a:p>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any other library in WorldCat</a:t>
            </a:r>
          </a:p>
        </p:txBody>
      </p:sp>
      <p:sp>
        <p:nvSpPr>
          <p:cNvPr id="10" name="TextBox 9"/>
          <p:cNvSpPr txBox="1"/>
          <p:nvPr/>
        </p:nvSpPr>
        <p:spPr>
          <a:xfrm>
            <a:off x="139812" y="4757490"/>
            <a:ext cx="3514700" cy="92333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but holding </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‘many titles’ </a:t>
            </a:r>
            <a:r>
              <a:rPr lang="en-US" i="1" dirty="0">
                <a:solidFill>
                  <a:schemeClr val="bg1"/>
                </a:solidFill>
                <a:latin typeface="Segoe UI" panose="020B0502040204020203" pitchFamily="34" charset="0"/>
                <a:ea typeface="Segoe UI" panose="020B0502040204020203" pitchFamily="34" charset="0"/>
                <a:cs typeface="Segoe UI" panose="020B0502040204020203" pitchFamily="34" charset="0"/>
              </a:rPr>
              <a:t>does not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necessarily equate to </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complete coverage of a topic</a:t>
            </a:r>
          </a:p>
        </p:txBody>
      </p:sp>
      <p:sp>
        <p:nvSpPr>
          <p:cNvPr id="11" name="TextBox 10"/>
          <p:cNvSpPr txBox="1"/>
          <p:nvPr/>
        </p:nvSpPr>
        <p:spPr>
          <a:xfrm>
            <a:off x="88777" y="2983062"/>
            <a:ext cx="3110207" cy="923330"/>
          </a:xfrm>
          <a:prstGeom prst="rect">
            <a:avLst/>
          </a:prstGeom>
          <a:noFill/>
        </p:spPr>
        <p:txBody>
          <a:bodyPr wrap="square" rtlCol="0">
            <a:spAutoFit/>
          </a:bodyPr>
          <a:lstStyle/>
          <a:p>
            <a:r>
              <a:rPr lang="en-US" dirty="0"/>
              <a:t>PSU holds more than </a:t>
            </a:r>
            <a:r>
              <a:rPr lang="en-US" b="1" dirty="0"/>
              <a:t>4,500 titles</a:t>
            </a:r>
            <a:r>
              <a:rPr lang="en-US" dirty="0"/>
              <a:t> related to civil rights of African Americans</a:t>
            </a:r>
          </a:p>
        </p:txBody>
      </p:sp>
    </p:spTree>
    <p:extLst>
      <p:ext uri="{BB962C8B-B14F-4D97-AF65-F5344CB8AC3E}">
        <p14:creationId xmlns:p14="http://schemas.microsoft.com/office/powerpoint/2010/main" val="78287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350" y="171450"/>
            <a:ext cx="2461443" cy="646331"/>
          </a:xfrm>
          <a:prstGeom prst="rect">
            <a:avLst/>
          </a:prstGeom>
          <a:noFill/>
        </p:spPr>
        <p:txBody>
          <a:bodyPr wrap="none" rtlCol="0">
            <a:spAutoFit/>
          </a:bodyPr>
          <a:lstStyle/>
          <a:p>
            <a:r>
              <a:rPr lang="en-US" sz="3600" dirty="0">
                <a:latin typeface="Segoe UI" panose="020B0502040204020203" pitchFamily="34" charset="0"/>
                <a:ea typeface="Segoe UI" panose="020B0502040204020203" pitchFamily="34" charset="0"/>
                <a:cs typeface="Segoe UI" panose="020B0502040204020203" pitchFamily="34" charset="0"/>
              </a:rPr>
              <a:t>“Coverage”</a:t>
            </a:r>
          </a:p>
        </p:txBody>
      </p:sp>
      <p:grpSp>
        <p:nvGrpSpPr>
          <p:cNvPr id="3" name="Group 2"/>
          <p:cNvGrpSpPr/>
          <p:nvPr/>
        </p:nvGrpSpPr>
        <p:grpSpPr>
          <a:xfrm>
            <a:off x="4085879" y="0"/>
            <a:ext cx="5058121" cy="6757416"/>
            <a:chOff x="4085879" y="0"/>
            <a:chExt cx="5058121" cy="6858000"/>
          </a:xfrm>
        </p:grpSpPr>
        <p:pic>
          <p:nvPicPr>
            <p:cNvPr id="2" name="Picture 1"/>
            <p:cNvPicPr>
              <a:picLocks noChangeAspect="1"/>
            </p:cNvPicPr>
            <p:nvPr/>
          </p:nvPicPr>
          <p:blipFill>
            <a:blip r:embed="rId3"/>
            <a:stretch>
              <a:fillRect/>
            </a:stretch>
          </p:blipFill>
          <p:spPr>
            <a:xfrm>
              <a:off x="4085879" y="0"/>
              <a:ext cx="5058121" cy="6858000"/>
            </a:xfrm>
            <a:prstGeom prst="rect">
              <a:avLst/>
            </a:prstGeom>
          </p:spPr>
        </p:pic>
        <p:sp>
          <p:nvSpPr>
            <p:cNvPr id="10" name="Rectangle 9"/>
            <p:cNvSpPr/>
            <p:nvPr/>
          </p:nvSpPr>
          <p:spPr>
            <a:xfrm>
              <a:off x="4251960" y="6263529"/>
              <a:ext cx="1325880" cy="56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88777" y="6480699"/>
            <a:ext cx="6470746"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based on analysis of FAST headings and WorldCat holdings as of March 2013</a:t>
            </a:r>
          </a:p>
        </p:txBody>
      </p:sp>
      <p:sp>
        <p:nvSpPr>
          <p:cNvPr id="9" name="TextBox 8"/>
          <p:cNvSpPr txBox="1"/>
          <p:nvPr/>
        </p:nvSpPr>
        <p:spPr>
          <a:xfrm>
            <a:off x="314350" y="1303020"/>
            <a:ext cx="4257650" cy="92333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Subject areas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for which Penn State’s collection is </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most comprehensive</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relative to other topics in the collection</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329632" y="4629479"/>
            <a:ext cx="3446120" cy="92333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Coverage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is generally </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inversely proportional to </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size of the global corpus</a:t>
            </a:r>
          </a:p>
        </p:txBody>
      </p:sp>
      <p:cxnSp>
        <p:nvCxnSpPr>
          <p:cNvPr id="14" name="Straight Arrow Connector 13"/>
          <p:cNvCxnSpPr/>
          <p:nvPr/>
        </p:nvCxnSpPr>
        <p:spPr>
          <a:xfrm>
            <a:off x="3387969" y="3434862"/>
            <a:ext cx="863991" cy="2227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87969" y="3434580"/>
            <a:ext cx="863991" cy="9099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5011" y="2487676"/>
            <a:ext cx="3110207" cy="1754326"/>
          </a:xfrm>
          <a:prstGeom prst="rect">
            <a:avLst/>
          </a:prstGeom>
          <a:noFill/>
        </p:spPr>
        <p:txBody>
          <a:bodyPr wrap="square" rtlCol="0">
            <a:spAutoFit/>
          </a:bodyPr>
          <a:lstStyle/>
          <a:p>
            <a:r>
              <a:rPr lang="en-US" dirty="0"/>
              <a:t>Despite holding more titles about the  </a:t>
            </a:r>
            <a:r>
              <a:rPr lang="en-US" b="1" dirty="0">
                <a:solidFill>
                  <a:schemeClr val="accent5"/>
                </a:solidFill>
              </a:rPr>
              <a:t>civil rights of African Americans</a:t>
            </a:r>
            <a:r>
              <a:rPr lang="en-US" dirty="0"/>
              <a:t>, PSU is more comprehensive with respect to </a:t>
            </a:r>
            <a:r>
              <a:rPr lang="en-US" b="1" dirty="0">
                <a:solidFill>
                  <a:schemeClr val="accent5"/>
                </a:solidFill>
              </a:rPr>
              <a:t>Civil rights movements </a:t>
            </a:r>
            <a:r>
              <a:rPr lang="en-US" dirty="0"/>
              <a:t>in general</a:t>
            </a:r>
          </a:p>
        </p:txBody>
      </p:sp>
    </p:spTree>
    <p:extLst>
      <p:ext uri="{BB962C8B-B14F-4D97-AF65-F5344CB8AC3E}">
        <p14:creationId xmlns:p14="http://schemas.microsoft.com/office/powerpoint/2010/main" val="55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662939" y="217170"/>
          <a:ext cx="7906629"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8777" y="6480699"/>
            <a:ext cx="6470746"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based on analysis of FAST headings and WorldCat holdings as of March 2013</a:t>
            </a:r>
          </a:p>
        </p:txBody>
      </p:sp>
      <p:pic>
        <p:nvPicPr>
          <p:cNvPr id="4" name="Picture 4" descr="https://lh3.googleusercontent.com/-r1Rl7h4YG0I/AAAAAAAAAAI/AAAAAAAACw4/fRVESTM_vC8/s0-c-k-no-n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77" y="5361438"/>
            <a:ext cx="947102" cy="947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777" y="125841"/>
            <a:ext cx="2803013" cy="646331"/>
          </a:xfrm>
          <a:prstGeom prst="rect">
            <a:avLst/>
          </a:prstGeom>
          <a:noFill/>
        </p:spPr>
        <p:txBody>
          <a:bodyPr wrap="square" rtlCol="0">
            <a:spAutoFit/>
          </a:bodyPr>
          <a:lstStyle/>
          <a:p>
            <a:r>
              <a:rPr lang="en-US" dirty="0"/>
              <a:t>Top 15 most comprehensive collections related to:</a:t>
            </a:r>
          </a:p>
        </p:txBody>
      </p:sp>
      <p:sp>
        <p:nvSpPr>
          <p:cNvPr id="7" name="TextBox 6"/>
          <p:cNvSpPr txBox="1"/>
          <p:nvPr/>
        </p:nvSpPr>
        <p:spPr>
          <a:xfrm>
            <a:off x="6067277" y="1279577"/>
            <a:ext cx="3006701" cy="1200329"/>
          </a:xfrm>
          <a:prstGeom prst="rect">
            <a:avLst/>
          </a:prstGeom>
          <a:solidFill>
            <a:schemeClr val="bg1"/>
          </a:solidFill>
          <a:ln>
            <a:solidFill>
              <a:schemeClr val="accent5">
                <a:lumMod val="50000"/>
              </a:schemeClr>
            </a:solidFill>
          </a:ln>
        </p:spPr>
        <p:txBody>
          <a:bodyPr wrap="square" rtlCol="0">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“Coverage requires collaboration” </a:t>
            </a:r>
            <a:r>
              <a:rPr lang="en-US" dirty="0">
                <a:latin typeface="Segoe UI" panose="020B0502040204020203" pitchFamily="34" charset="0"/>
                <a:ea typeface="Segoe UI" panose="020B0502040204020203" pitchFamily="34" charset="0"/>
                <a:cs typeface="Segoe UI" panose="020B0502040204020203" pitchFamily="34" charset="0"/>
              </a:rPr>
              <a:t>– local excellence can be enhanced through partnerships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698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800" dirty="0"/>
              <a:t>Technology reshapes practice; practice reshapes technology</a:t>
            </a:r>
            <a:br>
              <a:rPr lang="en-US" sz="4400" dirty="0"/>
            </a:br>
            <a:r>
              <a:rPr lang="en-US" sz="2800" dirty="0"/>
              <a:t>Citation management</a:t>
            </a:r>
            <a:br>
              <a:rPr lang="en-US" sz="2800" dirty="0"/>
            </a:br>
            <a:r>
              <a:rPr lang="en-US" sz="2800" dirty="0"/>
              <a:t>Institutional repository</a:t>
            </a:r>
            <a:endParaRPr lang="en-US" dirty="0"/>
          </a:p>
        </p:txBody>
      </p:sp>
      <p:sp>
        <p:nvSpPr>
          <p:cNvPr id="10" name="Text Placeholder 9"/>
          <p:cNvSpPr>
            <a:spLocks noGrp="1"/>
          </p:cNvSpPr>
          <p:nvPr>
            <p:ph type="body" sz="quarter" idx="10"/>
          </p:nvPr>
        </p:nvSpPr>
        <p:spPr/>
        <p:txBody>
          <a:bodyPr/>
          <a:lstStyle/>
          <a:p>
            <a:r>
              <a:rPr lang="en-US" dirty="0"/>
              <a:t>Libraries, collections, technology</a:t>
            </a:r>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a:solidFill>
                  <a:srgbClr val="FFFFFF"/>
                </a:solidFill>
                <a:latin typeface="Segoe UI Light" panose="020B0502040204020203" pitchFamily="34" charset="0"/>
              </a:rPr>
              <a:t>2</a:t>
            </a:r>
          </a:p>
        </p:txBody>
      </p:sp>
    </p:spTree>
    <p:extLst>
      <p:ext uri="{BB962C8B-B14F-4D97-AF65-F5344CB8AC3E}">
        <p14:creationId xmlns:p14="http://schemas.microsoft.com/office/powerpoint/2010/main" val="256072924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5199961"/>
            <a:ext cx="7886700" cy="889690"/>
          </a:xfrm>
          <a:solidFill>
            <a:srgbClr val="C00000"/>
          </a:solidFill>
        </p:spPr>
        <p:txBody>
          <a:bodyPr/>
          <a:lstStyle/>
          <a:p>
            <a:r>
              <a:rPr lang="en-US" b="1" dirty="0">
                <a:solidFill>
                  <a:schemeClr val="bg1"/>
                </a:solidFill>
                <a:latin typeface="Segoe UI Light" panose="020B0502040204020203" pitchFamily="34" charset="0"/>
              </a:rPr>
              <a:t>Citation management</a:t>
            </a:r>
          </a:p>
          <a:p>
            <a:endParaRPr lang="en-US" dirty="0">
              <a:solidFill>
                <a:schemeClr val="bg1"/>
              </a:solidFill>
              <a:latin typeface="Segoe UI Light" panose="020B0502040204020203" pitchFamily="34" charset="0"/>
            </a:endParaRPr>
          </a:p>
          <a:p>
            <a:endParaRPr lang="en-US" dirty="0"/>
          </a:p>
        </p:txBody>
      </p:sp>
    </p:spTree>
    <p:extLst>
      <p:ext uri="{BB962C8B-B14F-4D97-AF65-F5344CB8AC3E}">
        <p14:creationId xmlns:p14="http://schemas.microsoft.com/office/powerpoint/2010/main" val="274562983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149592" y="126205"/>
            <a:ext cx="2060207" cy="4598195"/>
          </a:xfrm>
          <a:prstGeom prst="downArrow">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0882" y="4724400"/>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9593" y="2396067"/>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9594" y="126205"/>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90" name="Picture 2" descr="EndNot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63" y="3518296"/>
            <a:ext cx="1478030" cy="4441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refworks.com/_img/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75" y="2732498"/>
            <a:ext cx="2285046" cy="38865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ende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46" y="4989335"/>
            <a:ext cx="536928" cy="53692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Zot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46" y="6019800"/>
            <a:ext cx="1273207" cy="283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44875" y="336951"/>
            <a:ext cx="1428750" cy="857250"/>
          </a:xfrm>
          <a:prstGeom prst="rect">
            <a:avLst/>
          </a:prstGeom>
          <a:ln>
            <a:solidFill>
              <a:schemeClr val="bg2"/>
            </a:solidFill>
          </a:ln>
        </p:spPr>
      </p:pic>
      <p:pic>
        <p:nvPicPr>
          <p:cNvPr id="15" name="Picture 14"/>
          <p:cNvPicPr>
            <a:picLocks noChangeAspect="1"/>
          </p:cNvPicPr>
          <p:nvPr/>
        </p:nvPicPr>
        <p:blipFill>
          <a:blip r:embed="rId6"/>
          <a:stretch>
            <a:fillRect/>
          </a:stretch>
        </p:blipFill>
        <p:spPr>
          <a:xfrm>
            <a:off x="544726" y="923055"/>
            <a:ext cx="1428750" cy="857250"/>
          </a:xfrm>
          <a:prstGeom prst="rect">
            <a:avLst/>
          </a:prstGeom>
          <a:ln>
            <a:solidFill>
              <a:schemeClr val="bg2"/>
            </a:solidFill>
          </a:ln>
        </p:spPr>
      </p:pic>
      <p:grpSp>
        <p:nvGrpSpPr>
          <p:cNvPr id="2" name="Group 1"/>
          <p:cNvGrpSpPr/>
          <p:nvPr/>
        </p:nvGrpSpPr>
        <p:grpSpPr>
          <a:xfrm>
            <a:off x="3025053" y="344782"/>
            <a:ext cx="5793560" cy="6347027"/>
            <a:chOff x="3025053" y="308568"/>
            <a:chExt cx="5793560" cy="6347027"/>
          </a:xfrm>
        </p:grpSpPr>
        <p:sp>
          <p:nvSpPr>
            <p:cNvPr id="23" name="Rectangle 22"/>
            <p:cNvSpPr/>
            <p:nvPr/>
          </p:nvSpPr>
          <p:spPr>
            <a:xfrm>
              <a:off x="6705600" y="4724400"/>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7006872" y="5039678"/>
              <a:ext cx="609600" cy="605562"/>
            </a:xfrm>
            <a:prstGeom prst="rect">
              <a:avLst/>
            </a:prstGeom>
          </p:spPr>
        </p:pic>
        <p:pic>
          <p:nvPicPr>
            <p:cNvPr id="12304" name="Picture 16" descr="Google Scho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6872" y="5948747"/>
              <a:ext cx="1324333" cy="5278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25053" y="308568"/>
              <a:ext cx="5306152" cy="3914918"/>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in a relatively short time,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 solitary and manual function</a:t>
              </a:r>
              <a:r>
                <a:rPr lang="en-US" dirty="0">
                  <a:latin typeface="Calibri" panose="020F0502020204030204" pitchFamily="34" charset="0"/>
                  <a:ea typeface="Calibri" panose="020F0502020204030204" pitchFamily="34" charset="0"/>
                  <a:cs typeface="Times New Roman" panose="02020603050405020304" pitchFamily="18" charset="0"/>
                </a:rPr>
                <a:t> has evolved into a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workflow enacted in a social and digital environment</a:t>
              </a:r>
              <a:r>
                <a:rPr lang="en-US" dirty="0">
                  <a:latin typeface="Calibri" panose="020F0502020204030204" pitchFamily="34" charset="0"/>
                  <a:ea typeface="Calibri" panose="020F0502020204030204" pitchFamily="34" charset="0"/>
                  <a:cs typeface="Times New Roman" panose="02020603050405020304" pitchFamily="18" charset="0"/>
                </a:rPr>
                <a:t>. In addition to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functional value</a:t>
              </a:r>
              <a:r>
                <a:rPr lang="en-US" dirty="0">
                  <a:latin typeface="Calibri" panose="020F0502020204030204" pitchFamily="34" charset="0"/>
                  <a:ea typeface="Calibri" panose="020F0502020204030204" pitchFamily="34" charset="0"/>
                  <a:cs typeface="Times New Roman" panose="02020603050405020304" pitchFamily="18" charset="0"/>
                </a:rPr>
                <a:t>, this change has added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network value</a:t>
              </a:r>
              <a:r>
                <a:rPr lang="en-US" dirty="0">
                  <a:latin typeface="Calibri" panose="020F0502020204030204" pitchFamily="34" charset="0"/>
                  <a:ea typeface="Calibri" panose="020F0502020204030204" pitchFamily="34" charset="0"/>
                  <a:cs typeface="Times New Roman" panose="02020603050405020304" pitchFamily="18" charset="0"/>
                </a:rPr>
                <a:t>, as individual users benefit from the community of use. People can make connections and find new work, and the network generates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analytics</a:t>
              </a:r>
              <a:r>
                <a:rPr lang="en-US" dirty="0">
                  <a:latin typeface="Calibri" panose="020F0502020204030204" pitchFamily="34" charset="0"/>
                  <a:ea typeface="Calibri" panose="020F0502020204030204" pitchFamily="34" charset="0"/>
                  <a:cs typeface="Times New Roman" panose="02020603050405020304" pitchFamily="18" charset="0"/>
                </a:rPr>
                <a:t> which may be used for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recommendations or scholarly metrics</a:t>
              </a:r>
              <a:r>
                <a:rPr lang="en-US" dirty="0">
                  <a:latin typeface="Calibri" panose="020F0502020204030204" pitchFamily="34" charset="0"/>
                  <a:ea typeface="Calibri" panose="020F0502020204030204" pitchFamily="34" charset="0"/>
                  <a:cs typeface="Times New Roman" panose="02020603050405020304" pitchFamily="18" charset="0"/>
                </a:rPr>
                <a:t>. In this way, for some people, citation management has evolved from being a single function in a broader workflow into a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workflow manager, discovery engine, and social network</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3025053" y="4416623"/>
              <a:ext cx="1992853" cy="307777"/>
            </a:xfrm>
            <a:prstGeom prst="rect">
              <a:avLst/>
            </a:prstGeom>
            <a:noFill/>
          </p:spPr>
          <p:txBody>
            <a:bodyPr wrap="none" rtlCol="0">
              <a:spAutoFit/>
            </a:bodyPr>
            <a:lstStyle/>
            <a:p>
              <a:r>
                <a:rPr lang="en-US" sz="1400" dirty="0"/>
                <a:t>Dempsey &amp; Walter, 2014</a:t>
              </a:r>
            </a:p>
          </p:txBody>
        </p:sp>
      </p:grpSp>
      <p:sp>
        <p:nvSpPr>
          <p:cNvPr id="3" name="Rectangle 2"/>
          <p:cNvSpPr/>
          <p:nvPr/>
        </p:nvSpPr>
        <p:spPr>
          <a:xfrm>
            <a:off x="3025053" y="4879932"/>
            <a:ext cx="4572000" cy="261610"/>
          </a:xfrm>
          <a:prstGeom prst="rect">
            <a:avLst/>
          </a:prstGeom>
        </p:spPr>
        <p:txBody>
          <a:bodyPr>
            <a:spAutoFit/>
          </a:bodyPr>
          <a:lstStyle/>
          <a:p>
            <a:r>
              <a:rPr lang="en-US" sz="1100" dirty="0">
                <a:solidFill>
                  <a:srgbClr val="5A458D"/>
                </a:solidFill>
                <a:latin typeface="Helvetica" panose="020B0604020202020204" pitchFamily="34" charset="0"/>
                <a:hlinkClick r:id="rId9"/>
              </a:rPr>
              <a:t>http://crl.acrl.org/content/75/6/760.full.pdf+html</a:t>
            </a:r>
            <a:endParaRPr lang="en-US" sz="1100" dirty="0"/>
          </a:p>
        </p:txBody>
      </p:sp>
    </p:spTree>
    <p:extLst>
      <p:ext uri="{BB962C8B-B14F-4D97-AF65-F5344CB8AC3E}">
        <p14:creationId xmlns:p14="http://schemas.microsoft.com/office/powerpoint/2010/main" val="19907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1000"/>
                                        <p:tgtEl>
                                          <p:spTgt spid="12292"/>
                                        </p:tgtEl>
                                      </p:cBhvr>
                                    </p:animEffect>
                                    <p:anim calcmode="lin" valueType="num">
                                      <p:cBhvr>
                                        <p:cTn id="18" dur="1000" fill="hold"/>
                                        <p:tgtEl>
                                          <p:spTgt spid="12292"/>
                                        </p:tgtEl>
                                        <p:attrNameLst>
                                          <p:attrName>ppt_x</p:attrName>
                                        </p:attrNameLst>
                                      </p:cBhvr>
                                      <p:tavLst>
                                        <p:tav tm="0">
                                          <p:val>
                                            <p:strVal val="#ppt_x"/>
                                          </p:val>
                                        </p:tav>
                                        <p:tav tm="100000">
                                          <p:val>
                                            <p:strVal val="#ppt_x"/>
                                          </p:val>
                                        </p:tav>
                                      </p:tavLst>
                                    </p:anim>
                                    <p:anim calcmode="lin" valueType="num">
                                      <p:cBhvr>
                                        <p:cTn id="1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294"/>
                                        </p:tgtEl>
                                        <p:attrNameLst>
                                          <p:attrName>style.visibility</p:attrName>
                                        </p:attrNameLst>
                                      </p:cBhvr>
                                      <p:to>
                                        <p:strVal val="visible"/>
                                      </p:to>
                                    </p:set>
                                    <p:animEffect transition="in" filter="fade">
                                      <p:cBhvr>
                                        <p:cTn id="29" dur="1000"/>
                                        <p:tgtEl>
                                          <p:spTgt spid="12294"/>
                                        </p:tgtEl>
                                      </p:cBhvr>
                                    </p:animEffect>
                                    <p:anim calcmode="lin" valueType="num">
                                      <p:cBhvr>
                                        <p:cTn id="30" dur="1000" fill="hold"/>
                                        <p:tgtEl>
                                          <p:spTgt spid="12294"/>
                                        </p:tgtEl>
                                        <p:attrNameLst>
                                          <p:attrName>ppt_x</p:attrName>
                                        </p:attrNameLst>
                                      </p:cBhvr>
                                      <p:tavLst>
                                        <p:tav tm="0">
                                          <p:val>
                                            <p:strVal val="#ppt_x"/>
                                          </p:val>
                                        </p:tav>
                                        <p:tav tm="100000">
                                          <p:val>
                                            <p:strVal val="#ppt_x"/>
                                          </p:val>
                                        </p:tav>
                                      </p:tavLst>
                                    </p:anim>
                                    <p:anim calcmode="lin" valueType="num">
                                      <p:cBhvr>
                                        <p:cTn id="31" dur="1000" fill="hold"/>
                                        <p:tgtEl>
                                          <p:spTgt spid="1229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296"/>
                                        </p:tgtEl>
                                        <p:attrNameLst>
                                          <p:attrName>style.visibility</p:attrName>
                                        </p:attrNameLst>
                                      </p:cBhvr>
                                      <p:to>
                                        <p:strVal val="visible"/>
                                      </p:to>
                                    </p:set>
                                    <p:animEffect transition="in" filter="fade">
                                      <p:cBhvr>
                                        <p:cTn id="34" dur="1000"/>
                                        <p:tgtEl>
                                          <p:spTgt spid="12296"/>
                                        </p:tgtEl>
                                      </p:cBhvr>
                                    </p:animEffect>
                                    <p:anim calcmode="lin" valueType="num">
                                      <p:cBhvr>
                                        <p:cTn id="35" dur="1000" fill="hold"/>
                                        <p:tgtEl>
                                          <p:spTgt spid="12296"/>
                                        </p:tgtEl>
                                        <p:attrNameLst>
                                          <p:attrName>ppt_x</p:attrName>
                                        </p:attrNameLst>
                                      </p:cBhvr>
                                      <p:tavLst>
                                        <p:tav tm="0">
                                          <p:val>
                                            <p:strVal val="#ppt_x"/>
                                          </p:val>
                                        </p:tav>
                                        <p:tav tm="100000">
                                          <p:val>
                                            <p:strVal val="#ppt_x"/>
                                          </p:val>
                                        </p:tav>
                                      </p:tavLst>
                                    </p:anim>
                                    <p:anim calcmode="lin" valueType="num">
                                      <p:cBhvr>
                                        <p:cTn id="36" dur="1000" fill="hold"/>
                                        <p:tgtEl>
                                          <p:spTgt spid="1229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8946573" cy="5775947"/>
          </a:xfrm>
          <a:prstGeom prst="rect">
            <a:avLst/>
          </a:prstGeom>
        </p:spPr>
      </p:pic>
      <p:pic>
        <p:nvPicPr>
          <p:cNvPr id="3" name="Picture 2"/>
          <p:cNvPicPr>
            <a:picLocks noChangeAspect="1"/>
          </p:cNvPicPr>
          <p:nvPr/>
        </p:nvPicPr>
        <p:blipFill>
          <a:blip r:embed="rId3"/>
          <a:stretch>
            <a:fillRect/>
          </a:stretch>
        </p:blipFill>
        <p:spPr>
          <a:xfrm>
            <a:off x="2514252" y="1792246"/>
            <a:ext cx="6432321" cy="4743351"/>
          </a:xfrm>
          <a:prstGeom prst="rect">
            <a:avLst/>
          </a:prstGeom>
        </p:spPr>
      </p:pic>
      <p:sp>
        <p:nvSpPr>
          <p:cNvPr id="4" name="TextBox 3"/>
          <p:cNvSpPr txBox="1"/>
          <p:nvPr/>
        </p:nvSpPr>
        <p:spPr>
          <a:xfrm>
            <a:off x="206146" y="5458379"/>
            <a:ext cx="5270995" cy="584775"/>
          </a:xfrm>
          <a:prstGeom prst="rect">
            <a:avLst/>
          </a:prstGeom>
          <a:solidFill>
            <a:srgbClr val="4F81BD"/>
          </a:solidFill>
        </p:spPr>
        <p:txBody>
          <a:bodyPr wrap="none" rtlCol="0">
            <a:spAutoFit/>
          </a:bodyPr>
          <a:lstStyle/>
          <a:p>
            <a:r>
              <a:rPr lang="en-US" sz="3200" b="1" dirty="0">
                <a:solidFill>
                  <a:schemeClr val="bg1"/>
                </a:solidFill>
                <a:latin typeface="Segoe UI Light" panose="020B0502040204020203" pitchFamily="34" charset="0"/>
              </a:rPr>
              <a:t>Identity &gt; workflow &gt; content</a:t>
            </a:r>
          </a:p>
        </p:txBody>
      </p:sp>
    </p:spTree>
    <p:extLst>
      <p:ext uri="{BB962C8B-B14F-4D97-AF65-F5344CB8AC3E}">
        <p14:creationId xmlns:p14="http://schemas.microsoft.com/office/powerpoint/2010/main" val="40076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17" y="1970841"/>
            <a:ext cx="7315657" cy="1077218"/>
          </a:xfrm>
          <a:prstGeom prst="rect">
            <a:avLst/>
          </a:prstGeom>
          <a:solidFill>
            <a:schemeClr val="tx2">
              <a:lumMod val="60000"/>
              <a:lumOff val="40000"/>
            </a:schemeClr>
          </a:solidFill>
        </p:spPr>
        <p:txBody>
          <a:bodyPr wrap="none" rtlCol="0">
            <a:spAutoFit/>
          </a:bodyPr>
          <a:lstStyle/>
          <a:p>
            <a:r>
              <a:rPr lang="en-US" sz="3200" b="1" dirty="0">
                <a:solidFill>
                  <a:schemeClr val="bg1"/>
                </a:solidFill>
                <a:latin typeface="Segoe UI Light" panose="020B0502040204020203" pitchFamily="34" charset="0"/>
              </a:rPr>
              <a:t>Provide and promote reference manager </a:t>
            </a:r>
            <a:br>
              <a:rPr lang="en-US" sz="3200" b="1" dirty="0">
                <a:solidFill>
                  <a:schemeClr val="bg1"/>
                </a:solidFill>
                <a:latin typeface="Segoe UI Light" panose="020B0502040204020203" pitchFamily="34" charset="0"/>
              </a:rPr>
            </a:br>
            <a:r>
              <a:rPr lang="en-US" sz="3200" b="1" dirty="0">
                <a:solidFill>
                  <a:schemeClr val="bg1"/>
                </a:solidFill>
                <a:latin typeface="Segoe UI Light" panose="020B0502040204020203" pitchFamily="34" charset="0"/>
              </a:rPr>
              <a:t>products.</a:t>
            </a:r>
          </a:p>
        </p:txBody>
      </p:sp>
      <p:sp>
        <p:nvSpPr>
          <p:cNvPr id="3" name="TextBox 2"/>
          <p:cNvSpPr txBox="1"/>
          <p:nvPr/>
        </p:nvSpPr>
        <p:spPr>
          <a:xfrm>
            <a:off x="1021637" y="4175493"/>
            <a:ext cx="7006855" cy="1569660"/>
          </a:xfrm>
          <a:prstGeom prst="rect">
            <a:avLst/>
          </a:prstGeom>
          <a:solidFill>
            <a:schemeClr val="tx2">
              <a:lumMod val="60000"/>
              <a:lumOff val="40000"/>
            </a:schemeClr>
          </a:solidFill>
        </p:spPr>
        <p:txBody>
          <a:bodyPr wrap="none" rtlCol="0">
            <a:spAutoFit/>
          </a:bodyPr>
          <a:lstStyle/>
          <a:p>
            <a:r>
              <a:rPr lang="en-US" sz="3200" b="1" dirty="0">
                <a:solidFill>
                  <a:schemeClr val="bg1"/>
                </a:solidFill>
                <a:latin typeface="Segoe UI Light" panose="020B0502040204020203" pitchFamily="34" charset="0"/>
              </a:rPr>
              <a:t>Support – and help shape - emerging </a:t>
            </a:r>
            <a:br>
              <a:rPr lang="en-US" sz="3200" b="1" dirty="0">
                <a:solidFill>
                  <a:schemeClr val="bg1"/>
                </a:solidFill>
                <a:latin typeface="Segoe UI Light" panose="020B0502040204020203" pitchFamily="34" charset="0"/>
              </a:rPr>
            </a:br>
            <a:r>
              <a:rPr lang="en-US" sz="3200" b="1" dirty="0">
                <a:solidFill>
                  <a:schemeClr val="bg1"/>
                </a:solidFill>
                <a:latin typeface="Segoe UI Light" panose="020B0502040204020203" pitchFamily="34" charset="0"/>
              </a:rPr>
              <a:t>practices around citation management, </a:t>
            </a:r>
            <a:br>
              <a:rPr lang="en-US" sz="3200" b="1" dirty="0">
                <a:solidFill>
                  <a:schemeClr val="bg1"/>
                </a:solidFill>
                <a:latin typeface="Segoe UI Light" panose="020B0502040204020203" pitchFamily="34" charset="0"/>
              </a:rPr>
            </a:br>
            <a:r>
              <a:rPr lang="en-US" sz="3200" b="1" dirty="0">
                <a:solidFill>
                  <a:schemeClr val="bg1"/>
                </a:solidFill>
                <a:latin typeface="Segoe UI Light" panose="020B0502040204020203" pitchFamily="34" charset="0"/>
              </a:rPr>
              <a:t>research networking and profiles.</a:t>
            </a:r>
          </a:p>
        </p:txBody>
      </p:sp>
      <p:sp>
        <p:nvSpPr>
          <p:cNvPr id="4" name="TextBox 3"/>
          <p:cNvSpPr txBox="1"/>
          <p:nvPr/>
        </p:nvSpPr>
        <p:spPr>
          <a:xfrm>
            <a:off x="476315" y="1246910"/>
            <a:ext cx="676788" cy="369332"/>
          </a:xfrm>
          <a:prstGeom prst="rect">
            <a:avLst/>
          </a:prstGeom>
          <a:solidFill>
            <a:schemeClr val="bg1"/>
          </a:solidFill>
          <a:ln>
            <a:solidFill>
              <a:schemeClr val="bg1">
                <a:lumMod val="50000"/>
              </a:schemeClr>
            </a:solidFill>
          </a:ln>
        </p:spPr>
        <p:txBody>
          <a:bodyPr wrap="none" rtlCol="0">
            <a:spAutoFit/>
          </a:bodyPr>
          <a:lstStyle/>
          <a:p>
            <a:r>
              <a:rPr lang="en-US" dirty="0"/>
              <a:t>This: </a:t>
            </a:r>
          </a:p>
        </p:txBody>
      </p:sp>
      <p:sp>
        <p:nvSpPr>
          <p:cNvPr id="5" name="TextBox 4"/>
          <p:cNvSpPr txBox="1"/>
          <p:nvPr/>
        </p:nvSpPr>
        <p:spPr>
          <a:xfrm>
            <a:off x="476315" y="3391056"/>
            <a:ext cx="1071127" cy="369332"/>
          </a:xfrm>
          <a:prstGeom prst="rect">
            <a:avLst/>
          </a:prstGeom>
          <a:solidFill>
            <a:schemeClr val="bg1"/>
          </a:solidFill>
          <a:ln>
            <a:solidFill>
              <a:schemeClr val="bg1">
                <a:lumMod val="50000"/>
              </a:schemeClr>
            </a:solidFill>
          </a:ln>
        </p:spPr>
        <p:txBody>
          <a:bodyPr wrap="none" rtlCol="0">
            <a:spAutoFit/>
          </a:bodyPr>
          <a:lstStyle/>
          <a:p>
            <a:r>
              <a:rPr lang="en-US" dirty="0"/>
              <a:t>And this: </a:t>
            </a:r>
          </a:p>
        </p:txBody>
      </p:sp>
    </p:spTree>
    <p:extLst>
      <p:ext uri="{BB962C8B-B14F-4D97-AF65-F5344CB8AC3E}">
        <p14:creationId xmlns:p14="http://schemas.microsoft.com/office/powerpoint/2010/main" val="258352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solidFill>
            <a:srgbClr val="C00000"/>
          </a:solidFill>
        </p:spPr>
        <p:txBody>
          <a:bodyPr/>
          <a:lstStyle/>
          <a:p>
            <a:endParaRPr lang="en-US" dirty="0">
              <a:solidFill>
                <a:schemeClr val="bg1"/>
              </a:solidFill>
              <a:latin typeface="Segoe UI Light" panose="020B0502040204020203" pitchFamily="34" charset="0"/>
            </a:endParaRPr>
          </a:p>
          <a:p>
            <a:endParaRPr lang="en-US" dirty="0">
              <a:solidFill>
                <a:schemeClr val="bg1"/>
              </a:solidFill>
              <a:latin typeface="Segoe UI Light" panose="020B0502040204020203" pitchFamily="34" charset="0"/>
            </a:endParaRPr>
          </a:p>
          <a:p>
            <a:r>
              <a:rPr lang="en-US" b="1" dirty="0">
                <a:solidFill>
                  <a:schemeClr val="bg1"/>
                </a:solidFill>
                <a:latin typeface="Segoe UI Light" panose="020B0502040204020203" pitchFamily="34" charset="0"/>
              </a:rPr>
              <a:t>Institutional repository &gt; workflow is the new content</a:t>
            </a:r>
          </a:p>
          <a:p>
            <a:endParaRPr lang="en-US" dirty="0"/>
          </a:p>
        </p:txBody>
      </p:sp>
    </p:spTree>
    <p:extLst>
      <p:ext uri="{BB962C8B-B14F-4D97-AF65-F5344CB8AC3E}">
        <p14:creationId xmlns:p14="http://schemas.microsoft.com/office/powerpoint/2010/main" val="396369392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6800" y="762000"/>
            <a:ext cx="7010399" cy="5257800"/>
          </a:xfrm>
          <a:prstGeom prst="rect">
            <a:avLst/>
          </a:prstGeom>
        </p:spPr>
      </p:pic>
      <p:sp>
        <p:nvSpPr>
          <p:cNvPr id="2" name="Right Arrow 1"/>
          <p:cNvSpPr/>
          <p:nvPr/>
        </p:nvSpPr>
        <p:spPr>
          <a:xfrm rot="13723571">
            <a:off x="2850139" y="5651204"/>
            <a:ext cx="1447285" cy="73719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28163" y="6324600"/>
            <a:ext cx="2194563"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Complementary!</a:t>
            </a:r>
          </a:p>
        </p:txBody>
      </p:sp>
    </p:spTree>
    <p:extLst>
      <p:ext uri="{BB962C8B-B14F-4D97-AF65-F5344CB8AC3E}">
        <p14:creationId xmlns:p14="http://schemas.microsoft.com/office/powerpoint/2010/main" val="4285727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149592" y="126205"/>
            <a:ext cx="2060207" cy="4598195"/>
          </a:xfrm>
          <a:prstGeom prst="downArrow">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9594" y="126205"/>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152048" y="566510"/>
            <a:ext cx="5306152" cy="2938690"/>
          </a:xfrm>
          <a:prstGeom prst="rect">
            <a:avLst/>
          </a:prstGeom>
        </p:spPr>
        <p:txBody>
          <a:bodyPr wrap="square">
            <a:spAutoFit/>
          </a:bodyPr>
          <a:lstStyle/>
          <a:p>
            <a:pPr>
              <a:lnSpc>
                <a:spcPct val="115000"/>
              </a:lnSpc>
              <a:spcAft>
                <a:spcPts val="1000"/>
              </a:spcAft>
            </a:pPr>
            <a:r>
              <a:rPr lang="en-US" dirty="0"/>
              <a:t>In a well-known article, </a:t>
            </a:r>
            <a:r>
              <a:rPr lang="en-US" b="1" dirty="0" err="1">
                <a:solidFill>
                  <a:srgbClr val="CC3300"/>
                </a:solidFill>
              </a:rPr>
              <a:t>Salo</a:t>
            </a:r>
            <a:r>
              <a:rPr lang="en-US" b="1" dirty="0">
                <a:solidFill>
                  <a:srgbClr val="CC3300"/>
                </a:solidFill>
              </a:rPr>
              <a:t> (2008)</a:t>
            </a:r>
            <a:r>
              <a:rPr lang="en-US" dirty="0">
                <a:solidFill>
                  <a:srgbClr val="CC3300"/>
                </a:solidFill>
              </a:rPr>
              <a:t> </a:t>
            </a:r>
            <a:r>
              <a:rPr lang="en-US" dirty="0"/>
              <a:t>offers a variety of reasons as to why they have not been as heavily used as anticipated. These include a lack of attention to faculty </a:t>
            </a:r>
            <a:r>
              <a:rPr lang="en-US" b="1" dirty="0">
                <a:solidFill>
                  <a:schemeClr val="accent5"/>
                </a:solidFill>
              </a:rPr>
              <a:t>incentives</a:t>
            </a:r>
            <a:r>
              <a:rPr lang="en-US" dirty="0"/>
              <a:t> (‘prestige’) and to campus </a:t>
            </a:r>
            <a:r>
              <a:rPr lang="en-US" b="1" dirty="0">
                <a:solidFill>
                  <a:schemeClr val="accent5"/>
                </a:solidFill>
              </a:rPr>
              <a:t>workflows</a:t>
            </a:r>
            <a:r>
              <a:rPr lang="en-US" dirty="0"/>
              <a:t>. She concludes that IRs will not be successful unless developed as a part of </a:t>
            </a:r>
            <a:r>
              <a:rPr lang="en-US" b="1" dirty="0">
                <a:solidFill>
                  <a:schemeClr val="accent1"/>
                </a:solidFill>
              </a:rPr>
              <a:t>“systematic, broad-based, well-supported data-stewardship, scholarly-communication, or digital-preservation program”.</a:t>
            </a:r>
            <a:endParaRPr lang="en-US" sz="2000" b="1"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57175" y="464872"/>
            <a:ext cx="2028825" cy="380862"/>
          </a:xfrm>
          <a:prstGeom prst="rect">
            <a:avLst/>
          </a:prstGeom>
        </p:spPr>
      </p:pic>
      <p:pic>
        <p:nvPicPr>
          <p:cNvPr id="13314"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89" y="1182165"/>
            <a:ext cx="1742211" cy="4868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9593" y="2396067"/>
            <a:ext cx="2113013" cy="1931195"/>
            <a:chOff x="149593" y="2396067"/>
            <a:chExt cx="2113013" cy="1931195"/>
          </a:xfrm>
          <a:solidFill>
            <a:srgbClr val="B2B2B2"/>
          </a:solidFill>
        </p:grpSpPr>
        <p:sp>
          <p:nvSpPr>
            <p:cNvPr id="22" name="Rectangle 21"/>
            <p:cNvSpPr/>
            <p:nvPr/>
          </p:nvSpPr>
          <p:spPr>
            <a:xfrm>
              <a:off x="149593" y="2396067"/>
              <a:ext cx="2113013" cy="1931195"/>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8" name="Picture 6" descr="http://www.duraspace.org/sites/duraspace.org/files/web_fedoralogo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3" y="3812424"/>
              <a:ext cx="982887" cy="351770"/>
            </a:xfrm>
            <a:prstGeom prst="rect">
              <a:avLst/>
            </a:prstGeom>
            <a:grpFill/>
            <a:extLst/>
          </p:spPr>
        </p:pic>
        <p:pic>
          <p:nvPicPr>
            <p:cNvPr id="13320" name="Picture 8" descr="http://www.duraspace.org/sites/duraspace.org/files/web_dspacelogo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99" y="2550937"/>
              <a:ext cx="1728707" cy="605049"/>
            </a:xfrm>
            <a:prstGeom prst="rect">
              <a:avLst/>
            </a:prstGeom>
            <a:grpFill/>
            <a:extLst/>
          </p:spPr>
        </p:pic>
        <p:pic>
          <p:nvPicPr>
            <p:cNvPr id="13322" name="Picture 10" descr="http://www.eprints.org/us/wp-content/uploads/EPS-logo-240x12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8923" y="3270329"/>
              <a:ext cx="675789" cy="343526"/>
            </a:xfrm>
            <a:prstGeom prst="rect">
              <a:avLst/>
            </a:prstGeom>
            <a:grpFill/>
            <a:extLst/>
          </p:spPr>
        </p:pic>
      </p:grpSp>
      <p:grpSp>
        <p:nvGrpSpPr>
          <p:cNvPr id="5" name="Group 4"/>
          <p:cNvGrpSpPr/>
          <p:nvPr/>
        </p:nvGrpSpPr>
        <p:grpSpPr>
          <a:xfrm>
            <a:off x="160882" y="4724400"/>
            <a:ext cx="2113013" cy="1931195"/>
            <a:chOff x="160882" y="4724400"/>
            <a:chExt cx="2113013" cy="1931195"/>
          </a:xfrm>
          <a:solidFill>
            <a:srgbClr val="B2B2B2"/>
          </a:solidFill>
        </p:grpSpPr>
        <p:sp>
          <p:nvSpPr>
            <p:cNvPr id="21" name="Rectangle 20"/>
            <p:cNvSpPr/>
            <p:nvPr/>
          </p:nvSpPr>
          <p:spPr>
            <a:xfrm>
              <a:off x="160882" y="4724400"/>
              <a:ext cx="2113013" cy="1931195"/>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509360" y="4910314"/>
              <a:ext cx="1287383" cy="1641804"/>
            </a:xfrm>
            <a:prstGeom prst="rect">
              <a:avLst/>
            </a:prstGeom>
            <a:grpFill/>
          </p:spPr>
        </p:pic>
      </p:grpSp>
      <p:grpSp>
        <p:nvGrpSpPr>
          <p:cNvPr id="13" name="Group 12"/>
          <p:cNvGrpSpPr/>
          <p:nvPr/>
        </p:nvGrpSpPr>
        <p:grpSpPr>
          <a:xfrm>
            <a:off x="6705600" y="3812424"/>
            <a:ext cx="2113013" cy="2843171"/>
            <a:chOff x="6705600" y="3812424"/>
            <a:chExt cx="2113013" cy="2843171"/>
          </a:xfrm>
          <a:solidFill>
            <a:srgbClr val="B2B2B2"/>
          </a:solidFill>
        </p:grpSpPr>
        <p:grpSp>
          <p:nvGrpSpPr>
            <p:cNvPr id="14" name="Group 13"/>
            <p:cNvGrpSpPr/>
            <p:nvPr/>
          </p:nvGrpSpPr>
          <p:grpSpPr>
            <a:xfrm>
              <a:off x="6705600" y="3812424"/>
              <a:ext cx="2113013" cy="2843171"/>
              <a:chOff x="6705600" y="3812424"/>
              <a:chExt cx="2113013" cy="2843171"/>
            </a:xfrm>
            <a:grpFill/>
          </p:grpSpPr>
          <p:sp>
            <p:nvSpPr>
              <p:cNvPr id="23" name="Rectangle 22"/>
              <p:cNvSpPr/>
              <p:nvPr/>
            </p:nvSpPr>
            <p:spPr>
              <a:xfrm>
                <a:off x="6705600" y="3812424"/>
                <a:ext cx="2113013" cy="2843171"/>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accent5"/>
                  </a:solidFill>
                </a:endParaRPr>
              </a:p>
            </p:txBody>
          </p:sp>
          <p:pic>
            <p:nvPicPr>
              <p:cNvPr id="27" name="Picture 14" descr="http://upload.wikimedia.org/wikipedia/en/a/aa/Figshare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988309"/>
                <a:ext cx="1196610" cy="433388"/>
              </a:xfrm>
              <a:prstGeom prst="rect">
                <a:avLst/>
              </a:prstGeom>
              <a:grpFill/>
              <a:extLst/>
            </p:spPr>
          </p:pic>
          <p:pic>
            <p:nvPicPr>
              <p:cNvPr id="13326" name="Picture 14" descr="http://www.duraspace.org/sites/duraspace.org/files/web_vivologo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874" y="5343525"/>
                <a:ext cx="742950" cy="238125"/>
              </a:xfrm>
              <a:prstGeom prst="rect">
                <a:avLst/>
              </a:prstGeom>
              <a:grpFill/>
              <a:extLst/>
            </p:spPr>
          </p:pic>
          <p:pic>
            <p:nvPicPr>
              <p:cNvPr id="6" name="Picture 5"/>
              <p:cNvPicPr>
                <a:picLocks noChangeAspect="1"/>
              </p:cNvPicPr>
              <p:nvPr/>
            </p:nvPicPr>
            <p:blipFill>
              <a:blip r:embed="rId10"/>
              <a:stretch>
                <a:fillRect/>
              </a:stretch>
            </p:blipFill>
            <p:spPr>
              <a:xfrm>
                <a:off x="6827763" y="5857875"/>
                <a:ext cx="657225" cy="314325"/>
              </a:xfrm>
              <a:prstGeom prst="rect">
                <a:avLst/>
              </a:prstGeom>
              <a:grpFill/>
            </p:spPr>
          </p:pic>
          <p:pic>
            <p:nvPicPr>
              <p:cNvPr id="8" name="Picture 7"/>
              <p:cNvPicPr>
                <a:picLocks noChangeAspect="1"/>
              </p:cNvPicPr>
              <p:nvPr/>
            </p:nvPicPr>
            <p:blipFill>
              <a:blip r:embed="rId11"/>
              <a:stretch>
                <a:fillRect/>
              </a:stretch>
            </p:blipFill>
            <p:spPr>
              <a:xfrm>
                <a:off x="6841874" y="6172200"/>
                <a:ext cx="1840463" cy="243184"/>
              </a:xfrm>
              <a:prstGeom prst="rect">
                <a:avLst/>
              </a:prstGeom>
              <a:grpFill/>
            </p:spPr>
          </p:pic>
          <p:pic>
            <p:nvPicPr>
              <p:cNvPr id="33" name="Picture 32"/>
              <p:cNvPicPr>
                <a:picLocks noChangeAspect="1"/>
              </p:cNvPicPr>
              <p:nvPr/>
            </p:nvPicPr>
            <p:blipFill>
              <a:blip r:embed="rId12"/>
              <a:stretch>
                <a:fillRect/>
              </a:stretch>
            </p:blipFill>
            <p:spPr>
              <a:xfrm>
                <a:off x="6827763" y="4823150"/>
                <a:ext cx="453202" cy="450200"/>
              </a:xfrm>
              <a:prstGeom prst="rect">
                <a:avLst/>
              </a:prstGeom>
              <a:grpFill/>
            </p:spPr>
          </p:pic>
        </p:grpSp>
        <p:pic>
          <p:nvPicPr>
            <p:cNvPr id="9" name="Picture 8"/>
            <p:cNvPicPr>
              <a:picLocks noChangeAspect="1"/>
            </p:cNvPicPr>
            <p:nvPr/>
          </p:nvPicPr>
          <p:blipFill>
            <a:blip r:embed="rId13"/>
            <a:stretch>
              <a:fillRect/>
            </a:stretch>
          </p:blipFill>
          <p:spPr>
            <a:xfrm>
              <a:off x="7476725" y="4525231"/>
              <a:ext cx="883358" cy="480991"/>
            </a:xfrm>
            <a:prstGeom prst="rect">
              <a:avLst/>
            </a:prstGeom>
            <a:grpFill/>
          </p:spPr>
        </p:pic>
      </p:grpSp>
      <p:sp>
        <p:nvSpPr>
          <p:cNvPr id="24" name="TextBox 23"/>
          <p:cNvSpPr txBox="1"/>
          <p:nvPr/>
        </p:nvSpPr>
        <p:spPr>
          <a:xfrm>
            <a:off x="2749982" y="5980039"/>
            <a:ext cx="3444276" cy="646331"/>
          </a:xfrm>
          <a:prstGeom prst="rect">
            <a:avLst/>
          </a:prstGeom>
          <a:solidFill>
            <a:srgbClr val="4F81BD"/>
          </a:solidFill>
        </p:spPr>
        <p:txBody>
          <a:bodyPr wrap="none" rtlCol="0">
            <a:spAutoFit/>
          </a:bodyPr>
          <a:lstStyle/>
          <a:p>
            <a:r>
              <a:rPr lang="en-US" b="1" dirty="0">
                <a:solidFill>
                  <a:schemeClr val="bg1"/>
                </a:solidFill>
                <a:latin typeface="Segoe UI Light" panose="020B0502040204020203" pitchFamily="34" charset="0"/>
              </a:rPr>
              <a:t>Providing technology as artifact &gt;</a:t>
            </a:r>
          </a:p>
          <a:p>
            <a:r>
              <a:rPr lang="en-US" b="1" dirty="0">
                <a:solidFill>
                  <a:schemeClr val="bg1"/>
                </a:solidFill>
                <a:latin typeface="Segoe UI Light" panose="020B0502040204020203" pitchFamily="34" charset="0"/>
              </a:rPr>
              <a:t>Supporting emerging practices</a:t>
            </a:r>
          </a:p>
        </p:txBody>
      </p:sp>
      <p:sp>
        <p:nvSpPr>
          <p:cNvPr id="7" name="Rectangle 6"/>
          <p:cNvSpPr/>
          <p:nvPr/>
        </p:nvSpPr>
        <p:spPr>
          <a:xfrm>
            <a:off x="3152048" y="3645043"/>
            <a:ext cx="4572000" cy="261610"/>
          </a:xfrm>
          <a:prstGeom prst="rect">
            <a:avLst/>
          </a:prstGeom>
        </p:spPr>
        <p:txBody>
          <a:bodyPr>
            <a:spAutoFit/>
          </a:bodyPr>
          <a:lstStyle/>
          <a:p>
            <a:r>
              <a:rPr lang="en-US" sz="1100" dirty="0">
                <a:solidFill>
                  <a:schemeClr val="accent1"/>
                </a:solidFill>
              </a:rPr>
              <a:t>http://minds.wisconsin.edu/handle/1793/22088</a:t>
            </a:r>
          </a:p>
        </p:txBody>
      </p:sp>
    </p:spTree>
    <p:extLst>
      <p:ext uri="{BB962C8B-B14F-4D97-AF65-F5344CB8AC3E}">
        <p14:creationId xmlns:p14="http://schemas.microsoft.com/office/powerpoint/2010/main" val="281533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381001"/>
            <a:ext cx="3902321" cy="2823368"/>
          </a:xfrm>
          <a:prstGeom prst="rect">
            <a:avLst/>
          </a:prstGeom>
          <a:ln>
            <a:solidFill>
              <a:schemeClr val="bg2">
                <a:lumMod val="75000"/>
              </a:schemeClr>
            </a:solidFill>
          </a:ln>
        </p:spPr>
      </p:pic>
      <p:pic>
        <p:nvPicPr>
          <p:cNvPr id="3" name="Picture 2"/>
          <p:cNvPicPr>
            <a:picLocks noChangeAspect="1"/>
          </p:cNvPicPr>
          <p:nvPr/>
        </p:nvPicPr>
        <p:blipFill>
          <a:blip r:embed="rId4"/>
          <a:stretch>
            <a:fillRect/>
          </a:stretch>
        </p:blipFill>
        <p:spPr>
          <a:xfrm>
            <a:off x="4343400" y="381000"/>
            <a:ext cx="4497016" cy="2823369"/>
          </a:xfrm>
          <a:prstGeom prst="rect">
            <a:avLst/>
          </a:prstGeom>
          <a:ln>
            <a:solidFill>
              <a:schemeClr val="bg2">
                <a:lumMod val="75000"/>
              </a:schemeClr>
            </a:solidFill>
          </a:ln>
        </p:spPr>
      </p:pic>
      <p:sp>
        <p:nvSpPr>
          <p:cNvPr id="4" name="Rectangle 3"/>
          <p:cNvSpPr/>
          <p:nvPr/>
        </p:nvSpPr>
        <p:spPr>
          <a:xfrm>
            <a:off x="304800" y="6434326"/>
            <a:ext cx="5943600" cy="276999"/>
          </a:xfrm>
          <a:prstGeom prst="rect">
            <a:avLst/>
          </a:prstGeom>
        </p:spPr>
        <p:txBody>
          <a:bodyPr wrap="square">
            <a:spAutoFit/>
          </a:bodyPr>
          <a:lstStyle/>
          <a:p>
            <a:r>
              <a:rPr lang="en-US" sz="1200" dirty="0"/>
              <a:t>http://www.slideshare.net/repofringe/e-prints42y</a:t>
            </a:r>
          </a:p>
        </p:txBody>
      </p:sp>
      <p:sp>
        <p:nvSpPr>
          <p:cNvPr id="5" name="Rectangle 1"/>
          <p:cNvSpPr>
            <a:spLocks noChangeArrowheads="1"/>
          </p:cNvSpPr>
          <p:nvPr/>
        </p:nvSpPr>
        <p:spPr bwMode="auto">
          <a:xfrm>
            <a:off x="395389" y="5963627"/>
            <a:ext cx="3521798" cy="707886"/>
          </a:xfrm>
          <a:prstGeom prst="rect">
            <a:avLst/>
          </a:prstGeom>
          <a:noFill/>
          <a:ln>
            <a:noFill/>
          </a:ln>
          <a:effec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404040"/>
                </a:solidFill>
                <a:effectLst/>
                <a:latin typeface="HelveticaNeue"/>
              </a:rPr>
              <a:t>EPrints</a:t>
            </a:r>
            <a:r>
              <a:rPr kumimoji="0" lang="en-US" altLang="en-US" sz="1500" b="0" i="0" u="none" strike="noStrike" cap="none" normalizeH="0" baseline="0" dirty="0">
                <a:ln>
                  <a:noFill/>
                </a:ln>
                <a:solidFill>
                  <a:srgbClr val="404040"/>
                </a:solidFill>
                <a:effectLst/>
                <a:latin typeface="HelveticaNeue"/>
              </a:rPr>
              <a:t> Update, Les </a:t>
            </a:r>
            <a:r>
              <a:rPr kumimoji="0" lang="en-US" altLang="en-US" sz="1500" b="0" i="0" u="none" strike="noStrike" cap="none" normalizeH="0" baseline="0" dirty="0" err="1">
                <a:ln>
                  <a:noFill/>
                </a:ln>
                <a:solidFill>
                  <a:srgbClr val="404040"/>
                </a:solidFill>
                <a:effectLst/>
                <a:latin typeface="HelveticaNeue"/>
              </a:rPr>
              <a:t>Carr</a:t>
            </a:r>
            <a:r>
              <a:rPr kumimoji="0" lang="en-US" altLang="en-US" sz="1500" b="0" i="0" u="none" strike="noStrike" cap="none" normalizeH="0" baseline="0" dirty="0">
                <a:ln>
                  <a:noFill/>
                </a:ln>
                <a:solidFill>
                  <a:srgbClr val="404040"/>
                </a:solidFill>
                <a:effectLst/>
                <a:latin typeface="HelveticaNeue"/>
              </a:rPr>
              <a:t>, University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HelveticaNeue"/>
              </a:rPr>
              <a:t>of Southampton, Repository Fring</a:t>
            </a:r>
            <a:r>
              <a:rPr lang="en-US" altLang="en-US" sz="1500" dirty="0">
                <a:solidFill>
                  <a:srgbClr val="404040"/>
                </a:solidFill>
                <a:latin typeface="HelveticaNeue"/>
              </a:rPr>
              <a:t>e, 2014</a:t>
            </a:r>
            <a:endParaRPr kumimoji="0" lang="en-US" altLang="en-US" sz="1500" b="0" i="0" u="none" strike="noStrike" cap="none" normalizeH="0" baseline="0" dirty="0">
              <a:ln>
                <a:noFill/>
              </a:ln>
              <a:solidFill>
                <a:srgbClr val="404040"/>
              </a:solidFill>
              <a:effectLst/>
              <a:latin typeface="Helvetica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77AA"/>
                </a:solidFill>
                <a:effectLst/>
                <a:latin typeface="inherit"/>
              </a:rPr>
              <a:t> </a:t>
            </a:r>
            <a:endParaRPr kumimoji="0" lang="en-US" altLang="en-US" sz="800" b="0" i="0" u="none" strike="noStrike" cap="none" normalizeH="0" baseline="0" dirty="0">
              <a:ln>
                <a:noFill/>
              </a:ln>
              <a:solidFill>
                <a:srgbClr val="777777"/>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77AA"/>
              </a:solidFill>
              <a:effectLst/>
              <a:latin typeface="inherit"/>
            </a:endParaRPr>
          </a:p>
        </p:txBody>
      </p:sp>
      <p:pic>
        <p:nvPicPr>
          <p:cNvPr id="6" name="Picture 5"/>
          <p:cNvPicPr>
            <a:picLocks noChangeAspect="1"/>
          </p:cNvPicPr>
          <p:nvPr/>
        </p:nvPicPr>
        <p:blipFill>
          <a:blip r:embed="rId5"/>
          <a:stretch>
            <a:fillRect/>
          </a:stretch>
        </p:blipFill>
        <p:spPr>
          <a:xfrm>
            <a:off x="5082066" y="3505200"/>
            <a:ext cx="3758350" cy="3067626"/>
          </a:xfrm>
          <a:prstGeom prst="rect">
            <a:avLst/>
          </a:prstGeom>
          <a:ln>
            <a:solidFill>
              <a:schemeClr val="accent1"/>
            </a:solidFill>
          </a:ln>
        </p:spPr>
      </p:pic>
      <p:sp>
        <p:nvSpPr>
          <p:cNvPr id="7" name="TextBox 6"/>
          <p:cNvSpPr txBox="1"/>
          <p:nvPr/>
        </p:nvSpPr>
        <p:spPr>
          <a:xfrm>
            <a:off x="1882717" y="2581870"/>
            <a:ext cx="453736" cy="923330"/>
          </a:xfrm>
          <a:prstGeom prst="rect">
            <a:avLst/>
          </a:prstGeom>
          <a:noFill/>
        </p:spPr>
        <p:txBody>
          <a:bodyPr wrap="square" rtlCol="0">
            <a:spAutoFit/>
          </a:bodyPr>
          <a:lstStyle/>
          <a:p>
            <a:r>
              <a:rPr lang="en-US" sz="5400" dirty="0">
                <a:solidFill>
                  <a:srgbClr val="C00000"/>
                </a:solidFill>
              </a:rPr>
              <a:t>1</a:t>
            </a:r>
          </a:p>
        </p:txBody>
      </p:sp>
      <p:sp>
        <p:nvSpPr>
          <p:cNvPr id="9" name="TextBox 8"/>
          <p:cNvSpPr txBox="1"/>
          <p:nvPr/>
        </p:nvSpPr>
        <p:spPr>
          <a:xfrm>
            <a:off x="5641067" y="2233508"/>
            <a:ext cx="453736" cy="923330"/>
          </a:xfrm>
          <a:prstGeom prst="rect">
            <a:avLst/>
          </a:prstGeom>
          <a:noFill/>
        </p:spPr>
        <p:txBody>
          <a:bodyPr wrap="square" rtlCol="0">
            <a:spAutoFit/>
          </a:bodyPr>
          <a:lstStyle/>
          <a:p>
            <a:r>
              <a:rPr lang="en-US" sz="5400" dirty="0">
                <a:solidFill>
                  <a:srgbClr val="C00000"/>
                </a:solidFill>
              </a:rPr>
              <a:t>2</a:t>
            </a:r>
          </a:p>
        </p:txBody>
      </p:sp>
      <p:sp>
        <p:nvSpPr>
          <p:cNvPr id="10" name="TextBox 9"/>
          <p:cNvSpPr txBox="1"/>
          <p:nvPr/>
        </p:nvSpPr>
        <p:spPr>
          <a:xfrm>
            <a:off x="4628330" y="4115683"/>
            <a:ext cx="453736" cy="923330"/>
          </a:xfrm>
          <a:prstGeom prst="rect">
            <a:avLst/>
          </a:prstGeom>
          <a:noFill/>
        </p:spPr>
        <p:txBody>
          <a:bodyPr wrap="square" rtlCol="0">
            <a:spAutoFit/>
          </a:bodyPr>
          <a:lstStyle/>
          <a:p>
            <a:r>
              <a:rPr lang="en-US" sz="5400" dirty="0">
                <a:solidFill>
                  <a:srgbClr val="C00000"/>
                </a:solidFill>
              </a:rPr>
              <a:t>3</a:t>
            </a:r>
          </a:p>
        </p:txBody>
      </p:sp>
      <p:sp>
        <p:nvSpPr>
          <p:cNvPr id="11" name="Right Arrow 10"/>
          <p:cNvSpPr/>
          <p:nvPr/>
        </p:nvSpPr>
        <p:spPr>
          <a:xfrm>
            <a:off x="4334416" y="6266670"/>
            <a:ext cx="648077" cy="33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nvPr>
        </p:nvGraphicFramePr>
        <p:xfrm>
          <a:off x="957348" y="3846404"/>
          <a:ext cx="2253443" cy="16705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0299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a:t>Framing the Scholarly Record …</a:t>
            </a:r>
          </a:p>
        </p:txBody>
      </p:sp>
      <p:pic>
        <p:nvPicPr>
          <p:cNvPr id="1026" name="Picture 2" descr="H:\NSR\cni2014\outcomes-1.png"/>
          <p:cNvPicPr>
            <a:picLocks noChangeAspect="1" noChangeArrowheads="1"/>
          </p:cNvPicPr>
          <p:nvPr/>
        </p:nvPicPr>
        <p:blipFill>
          <a:blip r:embed="rId2" cstate="print"/>
          <a:srcRect/>
          <a:stretch>
            <a:fillRect/>
          </a:stretch>
        </p:blipFill>
        <p:spPr bwMode="auto">
          <a:xfrm>
            <a:off x="1371600" y="1143000"/>
            <a:ext cx="6477000" cy="5072023"/>
          </a:xfrm>
          <a:prstGeom prst="rect">
            <a:avLst/>
          </a:prstGeom>
          <a:noFill/>
        </p:spPr>
      </p:pic>
    </p:spTree>
    <p:extLst>
      <p:ext uri="{BB962C8B-B14F-4D97-AF65-F5344CB8AC3E}">
        <p14:creationId xmlns:p14="http://schemas.microsoft.com/office/powerpoint/2010/main" val="2022731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sp>
        <p:nvSpPr>
          <p:cNvPr id="2" name="Title 1"/>
          <p:cNvSpPr>
            <a:spLocks noGrp="1"/>
          </p:cNvSpPr>
          <p:nvPr>
            <p:ph type="title"/>
          </p:nvPr>
        </p:nvSpPr>
        <p:spPr>
          <a:xfrm>
            <a:off x="304800" y="228600"/>
            <a:ext cx="8229600" cy="563562"/>
          </a:xfrm>
        </p:spPr>
        <p:txBody>
          <a:bodyPr>
            <a:normAutofit fontScale="90000"/>
          </a:bodyPr>
          <a:lstStyle/>
          <a:p>
            <a:r>
              <a:rPr lang="en-US" sz="3600" dirty="0"/>
              <a:t>In practice …</a:t>
            </a:r>
          </a:p>
        </p:txBody>
      </p:sp>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657600" y="5410200"/>
            <a:ext cx="1600200" cy="484910"/>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1219200"/>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172200" y="1143000"/>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1143000" y="5257800"/>
            <a:ext cx="1493719" cy="9144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10" cstate="print"/>
          <a:srcRect/>
          <a:stretch>
            <a:fillRect/>
          </a:stretch>
        </p:blipFill>
        <p:spPr bwMode="auto">
          <a:xfrm>
            <a:off x="7086600" y="5562600"/>
            <a:ext cx="914400" cy="914400"/>
          </a:xfrm>
          <a:prstGeom prst="rect">
            <a:avLst/>
          </a:prstGeom>
          <a:noFill/>
        </p:spPr>
      </p:pic>
      <p:pic>
        <p:nvPicPr>
          <p:cNvPr id="11266" name="Picture 2" descr="https://retractionwatch.files.wordpress.com/2014/08/pubpeer.png"/>
          <p:cNvPicPr>
            <a:picLocks noChangeAspect="1" noChangeArrowheads="1"/>
          </p:cNvPicPr>
          <p:nvPr/>
        </p:nvPicPr>
        <p:blipFill>
          <a:blip r:embed="rId11" cstate="print"/>
          <a:srcRect/>
          <a:stretch>
            <a:fillRect/>
          </a:stretch>
        </p:blipFill>
        <p:spPr bwMode="auto">
          <a:xfrm>
            <a:off x="762000" y="4648200"/>
            <a:ext cx="1447800" cy="465178"/>
          </a:xfrm>
          <a:prstGeom prst="rect">
            <a:avLst/>
          </a:prstGeom>
          <a:noFill/>
        </p:spPr>
      </p:pic>
      <p:pic>
        <p:nvPicPr>
          <p:cNvPr id="11268" name="Picture 4" descr="http://global.oup.com/uk/orc/system/images/orclogo_combined.gif"/>
          <p:cNvPicPr>
            <a:picLocks noChangeAspect="1" noChangeArrowheads="1"/>
          </p:cNvPicPr>
          <p:nvPr/>
        </p:nvPicPr>
        <p:blipFill>
          <a:blip r:embed="rId12" cstate="print"/>
          <a:srcRect/>
          <a:stretch>
            <a:fillRect/>
          </a:stretch>
        </p:blipFill>
        <p:spPr bwMode="auto">
          <a:xfrm>
            <a:off x="3124200" y="6019800"/>
            <a:ext cx="2819400" cy="514351"/>
          </a:xfrm>
          <a:prstGeom prst="rect">
            <a:avLst/>
          </a:prstGeom>
          <a:noFill/>
        </p:spPr>
      </p:pic>
    </p:spTree>
    <p:extLst>
      <p:ext uri="{BB962C8B-B14F-4D97-AF65-F5344CB8AC3E}">
        <p14:creationId xmlns:p14="http://schemas.microsoft.com/office/powerpoint/2010/main" val="120218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5705475" cy="1619250"/>
          </a:xfrm>
          <a:prstGeom prst="rect">
            <a:avLst/>
          </a:prstGeom>
        </p:spPr>
      </p:pic>
      <p:pic>
        <p:nvPicPr>
          <p:cNvPr id="3" name="Picture 2"/>
          <p:cNvPicPr>
            <a:picLocks noChangeAspect="1"/>
          </p:cNvPicPr>
          <p:nvPr/>
        </p:nvPicPr>
        <p:blipFill>
          <a:blip r:embed="rId3"/>
          <a:stretch>
            <a:fillRect/>
          </a:stretch>
        </p:blipFill>
        <p:spPr>
          <a:xfrm>
            <a:off x="381000" y="2362200"/>
            <a:ext cx="7343775" cy="4162425"/>
          </a:xfrm>
          <a:prstGeom prst="rect">
            <a:avLst/>
          </a:prstGeom>
          <a:ln>
            <a:solidFill>
              <a:schemeClr val="tx2">
                <a:lumMod val="60000"/>
                <a:lumOff val="40000"/>
              </a:schemeClr>
            </a:solidFill>
          </a:ln>
        </p:spPr>
      </p:pic>
      <p:cxnSp>
        <p:nvCxnSpPr>
          <p:cNvPr id="5" name="Straight Connector 4"/>
          <p:cNvCxnSpPr/>
          <p:nvPr/>
        </p:nvCxnSpPr>
        <p:spPr>
          <a:xfrm>
            <a:off x="2057400" y="3962400"/>
            <a:ext cx="5334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1905000" y="5181600"/>
            <a:ext cx="4495800"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4113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8379"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publishing</a:t>
            </a:r>
          </a:p>
        </p:txBody>
      </p:sp>
      <p:sp>
        <p:nvSpPr>
          <p:cNvPr id="12" name="Rectangle 11"/>
          <p:cNvSpPr/>
          <p:nvPr/>
        </p:nvSpPr>
        <p:spPr>
          <a:xfrm>
            <a:off x="228600"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Expertise profiling</a:t>
            </a:r>
          </a:p>
        </p:txBody>
      </p:sp>
      <p:sp>
        <p:nvSpPr>
          <p:cNvPr id="13" name="Rectangle 12"/>
          <p:cNvSpPr/>
          <p:nvPr/>
        </p:nvSpPr>
        <p:spPr>
          <a:xfrm>
            <a:off x="7239000"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data management</a:t>
            </a:r>
          </a:p>
        </p:txBody>
      </p:sp>
      <p:sp>
        <p:nvSpPr>
          <p:cNvPr id="14" name="Rectangle 13"/>
          <p:cNvSpPr/>
          <p:nvPr/>
        </p:nvSpPr>
        <p:spPr>
          <a:xfrm>
            <a:off x="4876800" y="5136571"/>
            <a:ext cx="1749136"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CRIS/Research information management</a:t>
            </a:r>
          </a:p>
        </p:txBody>
      </p:sp>
      <p:sp>
        <p:nvSpPr>
          <p:cNvPr id="15" name="Rectangle 14"/>
          <p:cNvSpPr/>
          <p:nvPr/>
        </p:nvSpPr>
        <p:spPr>
          <a:xfrm>
            <a:off x="5638800" y="3368385"/>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Institutional repository</a:t>
            </a:r>
          </a:p>
        </p:txBody>
      </p:sp>
      <p:pic>
        <p:nvPicPr>
          <p:cNvPr id="16" name="Picture 15"/>
          <p:cNvPicPr>
            <a:picLocks noChangeAspect="1"/>
          </p:cNvPicPr>
          <p:nvPr/>
        </p:nvPicPr>
        <p:blipFill>
          <a:blip r:embed="rId2"/>
          <a:stretch>
            <a:fillRect/>
          </a:stretch>
        </p:blipFill>
        <p:spPr>
          <a:xfrm>
            <a:off x="228600" y="228600"/>
            <a:ext cx="3892379" cy="2286000"/>
          </a:xfrm>
          <a:prstGeom prst="rect">
            <a:avLst/>
          </a:prstGeom>
          <a:ln>
            <a:solidFill>
              <a:schemeClr val="tx2">
                <a:lumMod val="60000"/>
                <a:lumOff val="40000"/>
              </a:schemeClr>
            </a:solidFill>
          </a:ln>
        </p:spPr>
      </p:pic>
      <p:pic>
        <p:nvPicPr>
          <p:cNvPr id="17" name="Picture 16"/>
          <p:cNvPicPr>
            <a:picLocks noChangeAspect="1"/>
          </p:cNvPicPr>
          <p:nvPr/>
        </p:nvPicPr>
        <p:blipFill>
          <a:blip r:embed="rId3"/>
          <a:stretch>
            <a:fillRect/>
          </a:stretch>
        </p:blipFill>
        <p:spPr>
          <a:xfrm>
            <a:off x="4671696" y="228600"/>
            <a:ext cx="4177971" cy="2563241"/>
          </a:xfrm>
          <a:prstGeom prst="rect">
            <a:avLst/>
          </a:prstGeom>
          <a:ln>
            <a:solidFill>
              <a:schemeClr val="tx2">
                <a:lumMod val="60000"/>
                <a:lumOff val="40000"/>
              </a:schemeClr>
            </a:solidFill>
          </a:ln>
        </p:spPr>
      </p:pic>
      <p:pic>
        <p:nvPicPr>
          <p:cNvPr id="18" name="Picture 17"/>
          <p:cNvPicPr>
            <a:picLocks noChangeAspect="1"/>
          </p:cNvPicPr>
          <p:nvPr/>
        </p:nvPicPr>
        <p:blipFill>
          <a:blip r:embed="rId4"/>
          <a:stretch>
            <a:fillRect/>
          </a:stretch>
        </p:blipFill>
        <p:spPr>
          <a:xfrm>
            <a:off x="228600" y="2912916"/>
            <a:ext cx="3930304" cy="1825339"/>
          </a:xfrm>
          <a:prstGeom prst="rect">
            <a:avLst/>
          </a:prstGeom>
          <a:ln>
            <a:solidFill>
              <a:schemeClr val="tx2">
                <a:lumMod val="60000"/>
                <a:lumOff val="40000"/>
              </a:schemeClr>
            </a:solidFill>
          </a:ln>
        </p:spPr>
      </p:pic>
    </p:spTree>
    <p:extLst>
      <p:ext uri="{BB962C8B-B14F-4D97-AF65-F5344CB8AC3E}">
        <p14:creationId xmlns:p14="http://schemas.microsoft.com/office/powerpoint/2010/main" val="204812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947737" y="23812"/>
            <a:ext cx="7248525" cy="6810375"/>
          </a:xfrm>
          <a:prstGeom prst="rect">
            <a:avLst/>
          </a:prstGeom>
        </p:spPr>
      </p:pic>
    </p:spTree>
    <p:extLst>
      <p:ext uri="{BB962C8B-B14F-4D97-AF65-F5344CB8AC3E}">
        <p14:creationId xmlns:p14="http://schemas.microsoft.com/office/powerpoint/2010/main" val="121909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299" y="4100865"/>
            <a:ext cx="7075398" cy="1569660"/>
          </a:xfrm>
          <a:prstGeom prst="rect">
            <a:avLst/>
          </a:prstGeom>
          <a:solidFill>
            <a:schemeClr val="tx2">
              <a:lumMod val="60000"/>
              <a:lumOff val="40000"/>
            </a:schemeClr>
          </a:solidFill>
        </p:spPr>
        <p:txBody>
          <a:bodyPr wrap="none" rtlCol="0">
            <a:spAutoFit/>
          </a:bodyPr>
          <a:lstStyle/>
          <a:p>
            <a:r>
              <a:rPr lang="en-US" sz="3200" b="1" dirty="0">
                <a:solidFill>
                  <a:schemeClr val="bg1"/>
                </a:solidFill>
                <a:latin typeface="Segoe UI Light" panose="020B0502040204020203" pitchFamily="34" charset="0"/>
              </a:rPr>
              <a:t>Support - and help shape - emerging </a:t>
            </a:r>
            <a:br>
              <a:rPr lang="en-US" sz="3200" b="1" dirty="0">
                <a:solidFill>
                  <a:schemeClr val="bg1"/>
                </a:solidFill>
                <a:latin typeface="Segoe UI Light" panose="020B0502040204020203" pitchFamily="34" charset="0"/>
              </a:rPr>
            </a:br>
            <a:r>
              <a:rPr lang="en-US" sz="3200" b="1" dirty="0">
                <a:solidFill>
                  <a:schemeClr val="bg1"/>
                </a:solidFill>
                <a:latin typeface="Segoe UI Light" panose="020B0502040204020203" pitchFamily="34" charset="0"/>
              </a:rPr>
              <a:t>practices around the complete research </a:t>
            </a:r>
            <a:br>
              <a:rPr lang="en-US" sz="3200" b="1" dirty="0">
                <a:solidFill>
                  <a:schemeClr val="bg1"/>
                </a:solidFill>
                <a:latin typeface="Segoe UI Light" panose="020B0502040204020203" pitchFamily="34" charset="0"/>
              </a:rPr>
            </a:br>
            <a:r>
              <a:rPr lang="en-US" sz="3200" b="1" dirty="0">
                <a:solidFill>
                  <a:schemeClr val="bg1"/>
                </a:solidFill>
                <a:latin typeface="Segoe UI Light" panose="020B0502040204020203" pitchFamily="34" charset="0"/>
              </a:rPr>
              <a:t>life cycle. </a:t>
            </a:r>
          </a:p>
        </p:txBody>
      </p:sp>
      <p:sp>
        <p:nvSpPr>
          <p:cNvPr id="3" name="TextBox 2"/>
          <p:cNvSpPr txBox="1"/>
          <p:nvPr/>
        </p:nvSpPr>
        <p:spPr>
          <a:xfrm>
            <a:off x="839299" y="1915309"/>
            <a:ext cx="6548637" cy="1077218"/>
          </a:xfrm>
          <a:prstGeom prst="rect">
            <a:avLst/>
          </a:prstGeom>
          <a:solidFill>
            <a:schemeClr val="tx2">
              <a:lumMod val="60000"/>
              <a:lumOff val="40000"/>
            </a:schemeClr>
          </a:solidFill>
        </p:spPr>
        <p:txBody>
          <a:bodyPr wrap="square" rtlCol="0">
            <a:spAutoFit/>
          </a:bodyPr>
          <a:lstStyle/>
          <a:p>
            <a:r>
              <a:rPr lang="en-US" sz="3200" b="1" dirty="0">
                <a:solidFill>
                  <a:schemeClr val="bg1"/>
                </a:solidFill>
                <a:latin typeface="Segoe UI Light" panose="020B0502040204020203" pitchFamily="34" charset="0"/>
              </a:rPr>
              <a:t>Provide system to manage documentary research outputs.</a:t>
            </a:r>
          </a:p>
        </p:txBody>
      </p:sp>
      <p:sp>
        <p:nvSpPr>
          <p:cNvPr id="4" name="TextBox 3"/>
          <p:cNvSpPr txBox="1"/>
          <p:nvPr/>
        </p:nvSpPr>
        <p:spPr>
          <a:xfrm>
            <a:off x="476315" y="1246910"/>
            <a:ext cx="676788" cy="369332"/>
          </a:xfrm>
          <a:prstGeom prst="rect">
            <a:avLst/>
          </a:prstGeom>
          <a:solidFill>
            <a:schemeClr val="bg1"/>
          </a:solidFill>
          <a:ln>
            <a:solidFill>
              <a:schemeClr val="bg1">
                <a:lumMod val="50000"/>
              </a:schemeClr>
            </a:solidFill>
          </a:ln>
        </p:spPr>
        <p:txBody>
          <a:bodyPr wrap="none" rtlCol="0">
            <a:spAutoFit/>
          </a:bodyPr>
          <a:lstStyle/>
          <a:p>
            <a:r>
              <a:rPr lang="en-US" dirty="0"/>
              <a:t>This: </a:t>
            </a:r>
          </a:p>
        </p:txBody>
      </p:sp>
      <p:sp>
        <p:nvSpPr>
          <p:cNvPr id="5" name="TextBox 4"/>
          <p:cNvSpPr txBox="1"/>
          <p:nvPr/>
        </p:nvSpPr>
        <p:spPr>
          <a:xfrm>
            <a:off x="476315" y="3487883"/>
            <a:ext cx="1071127" cy="369332"/>
          </a:xfrm>
          <a:prstGeom prst="rect">
            <a:avLst/>
          </a:prstGeom>
          <a:solidFill>
            <a:schemeClr val="bg1"/>
          </a:solidFill>
          <a:ln>
            <a:solidFill>
              <a:schemeClr val="bg1">
                <a:lumMod val="50000"/>
              </a:schemeClr>
            </a:solidFill>
          </a:ln>
        </p:spPr>
        <p:txBody>
          <a:bodyPr wrap="none" rtlCol="0">
            <a:spAutoFit/>
          </a:bodyPr>
          <a:lstStyle/>
          <a:p>
            <a:r>
              <a:rPr lang="en-US" dirty="0"/>
              <a:t>And this: </a:t>
            </a:r>
          </a:p>
        </p:txBody>
      </p:sp>
    </p:spTree>
    <p:extLst>
      <p:ext uri="{BB962C8B-B14F-4D97-AF65-F5344CB8AC3E}">
        <p14:creationId xmlns:p14="http://schemas.microsoft.com/office/powerpoint/2010/main" val="322725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6688" y="0"/>
            <a:ext cx="4967111" cy="6555641"/>
          </a:xfrm>
          <a:prstGeom prst="rect">
            <a:avLst/>
          </a:prstGeom>
          <a:solidFill>
            <a:schemeClr val="tx2">
              <a:lumMod val="60000"/>
              <a:lumOff val="40000"/>
            </a:schemeClr>
          </a:solidFill>
        </p:spPr>
        <p:txBody>
          <a:bodyPr wrap="square">
            <a:spAutoFit/>
          </a:bodyPr>
          <a:lstStyle/>
          <a:p>
            <a:pPr defTabSz="914400"/>
            <a:r>
              <a:rPr lang="en-US" sz="2800" dirty="0">
                <a:solidFill>
                  <a:srgbClr val="FFFFFF"/>
                </a:solidFill>
                <a:latin typeface="Segoe UI Light" panose="020B0502040204020203" pitchFamily="34" charset="0"/>
              </a:rPr>
              <a:t>Her view is that publishers are here to </a:t>
            </a:r>
            <a:r>
              <a:rPr lang="en-US" sz="2800" b="1" dirty="0">
                <a:solidFill>
                  <a:srgbClr val="FFFFFF"/>
                </a:solidFill>
                <a:latin typeface="Segoe UI Semibold" panose="020B0702040204020203" pitchFamily="34" charset="0"/>
              </a:rPr>
              <a:t>make the scientific research process more effec</a:t>
            </a:r>
            <a:r>
              <a:rPr lang="en-US" sz="2800" b="1" dirty="0">
                <a:solidFill>
                  <a:srgbClr val="FFFFFF"/>
                </a:solidFill>
                <a:latin typeface="Segoe UI Light" panose="020B0502040204020203" pitchFamily="34" charset="0"/>
              </a:rPr>
              <a:t>tive </a:t>
            </a:r>
            <a:r>
              <a:rPr lang="en-US" sz="2800" dirty="0">
                <a:solidFill>
                  <a:srgbClr val="FFFFFF"/>
                </a:solidFill>
                <a:latin typeface="Segoe UI Light" panose="020B0502040204020203" pitchFamily="34" charset="0"/>
              </a:rPr>
              <a:t>by helping them keep up to date, find colleagues, plan experiments, and then share their results.  </a:t>
            </a:r>
            <a:r>
              <a:rPr lang="en-US" sz="2800" b="1" dirty="0">
                <a:solidFill>
                  <a:srgbClr val="FFFFFF"/>
                </a:solidFill>
                <a:latin typeface="Segoe UI Semibold" panose="020B0702040204020203" pitchFamily="34" charset="0"/>
              </a:rPr>
              <a:t>After they have published, the processes continues</a:t>
            </a:r>
            <a:r>
              <a:rPr lang="en-US" sz="2800" dirty="0">
                <a:solidFill>
                  <a:srgbClr val="FFFFFF"/>
                </a:solidFill>
                <a:latin typeface="Segoe UI Light" panose="020B0502040204020203" pitchFamily="34" charset="0"/>
              </a:rPr>
              <a:t> with gaining a reputation, obtaining funds, finding collaborators, and even finding a new job. </a:t>
            </a:r>
            <a:r>
              <a:rPr lang="en-US" sz="2800" b="1" dirty="0">
                <a:solidFill>
                  <a:srgbClr val="FFFFFF"/>
                </a:solidFill>
                <a:latin typeface="Segoe UI Semibold" panose="020B0702040204020203" pitchFamily="34" charset="0"/>
              </a:rPr>
              <a:t>What can we as publishers do to address some of scientists’ pain points?</a:t>
            </a:r>
          </a:p>
        </p:txBody>
      </p:sp>
      <p:sp>
        <p:nvSpPr>
          <p:cNvPr id="5" name="TextBox 4"/>
          <p:cNvSpPr txBox="1"/>
          <p:nvPr/>
        </p:nvSpPr>
        <p:spPr>
          <a:xfrm>
            <a:off x="152400" y="3886200"/>
            <a:ext cx="2571281" cy="1692771"/>
          </a:xfrm>
          <a:prstGeom prst="rect">
            <a:avLst/>
          </a:prstGeom>
          <a:solidFill>
            <a:schemeClr val="tx2">
              <a:lumMod val="60000"/>
              <a:lumOff val="40000"/>
            </a:schemeClr>
          </a:solidFill>
        </p:spPr>
        <p:txBody>
          <a:bodyPr wrap="none" rtlCol="0">
            <a:spAutoFit/>
          </a:bodyPr>
          <a:lstStyle/>
          <a:p>
            <a:pPr defTabSz="914400"/>
            <a:r>
              <a:rPr lang="en-US" sz="2400" dirty="0">
                <a:solidFill>
                  <a:srgbClr val="FFFFFF"/>
                </a:solidFill>
                <a:latin typeface="Segoe UI Light" panose="020B0502040204020203" pitchFamily="34" charset="0"/>
              </a:rPr>
              <a:t>Annette Thomas, </a:t>
            </a:r>
          </a:p>
          <a:p>
            <a:pPr defTabSz="914400"/>
            <a:r>
              <a:rPr lang="en-US" sz="2400" dirty="0">
                <a:solidFill>
                  <a:srgbClr val="FFFFFF"/>
                </a:solidFill>
                <a:latin typeface="Segoe UI Light" panose="020B0502040204020203" pitchFamily="34" charset="0"/>
              </a:rPr>
              <a:t>CEO of Macmillan </a:t>
            </a:r>
          </a:p>
          <a:p>
            <a:pPr defTabSz="914400"/>
            <a:r>
              <a:rPr lang="en-US" sz="2400" dirty="0">
                <a:solidFill>
                  <a:srgbClr val="FFFFFF"/>
                </a:solidFill>
                <a:latin typeface="Segoe UI Light" panose="020B0502040204020203" pitchFamily="34" charset="0"/>
              </a:rPr>
              <a:t>Publishers </a:t>
            </a:r>
            <a:br>
              <a:rPr lang="en-US" sz="2400" dirty="0">
                <a:solidFill>
                  <a:srgbClr val="FFFFFF"/>
                </a:solidFill>
                <a:latin typeface="Segoe UI Light" panose="020B0502040204020203" pitchFamily="34" charset="0"/>
              </a:rPr>
            </a:br>
            <a:r>
              <a:rPr lang="en-US" sz="1600" dirty="0">
                <a:solidFill>
                  <a:srgbClr val="FFFFFF"/>
                </a:solidFill>
                <a:latin typeface="Segoe UI Light" panose="020B0502040204020203" pitchFamily="34" charset="0"/>
              </a:rPr>
              <a:t>(now Chief Scientific Officer</a:t>
            </a:r>
            <a:br>
              <a:rPr lang="en-US" sz="1600" dirty="0">
                <a:solidFill>
                  <a:srgbClr val="FFFFFF"/>
                </a:solidFill>
                <a:latin typeface="Segoe UI Light" panose="020B0502040204020203" pitchFamily="34" charset="0"/>
              </a:rPr>
            </a:br>
            <a:r>
              <a:rPr lang="en-US" sz="1600" dirty="0">
                <a:solidFill>
                  <a:srgbClr val="FFFFFF"/>
                </a:solidFill>
                <a:latin typeface="Segoe UI Light" panose="020B0502040204020203" pitchFamily="34" charset="0"/>
              </a:rPr>
              <a:t>Springer Nature)</a:t>
            </a:r>
          </a:p>
        </p:txBody>
      </p:sp>
      <p:sp>
        <p:nvSpPr>
          <p:cNvPr id="6" name="TextBox 5"/>
          <p:cNvSpPr txBox="1"/>
          <p:nvPr/>
        </p:nvSpPr>
        <p:spPr>
          <a:xfrm>
            <a:off x="152400" y="304800"/>
            <a:ext cx="3429000" cy="3046988"/>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pPr defTabSz="914400"/>
            <a:r>
              <a:rPr lang="en-US" sz="4800" dirty="0">
                <a:solidFill>
                  <a:srgbClr val="FFFFFF"/>
                </a:solidFill>
                <a:latin typeface="Segoe UI Light" panose="020B0502040204020203" pitchFamily="34" charset="0"/>
              </a:rPr>
              <a:t>A publisher’s new job description</a:t>
            </a:r>
          </a:p>
        </p:txBody>
      </p:sp>
      <p:sp>
        <p:nvSpPr>
          <p:cNvPr id="7" name="Rectangle 6"/>
          <p:cNvSpPr/>
          <p:nvPr/>
        </p:nvSpPr>
        <p:spPr>
          <a:xfrm>
            <a:off x="0" y="6604084"/>
            <a:ext cx="4967111" cy="253916"/>
          </a:xfrm>
          <a:prstGeom prst="rect">
            <a:avLst/>
          </a:prstGeom>
          <a:solidFill>
            <a:srgbClr val="0070C0"/>
          </a:solidFill>
        </p:spPr>
        <p:txBody>
          <a:bodyPr wrap="square">
            <a:spAutoFit/>
          </a:bodyPr>
          <a:lstStyle/>
          <a:p>
            <a:pPr defTabSz="914400"/>
            <a:r>
              <a:rPr lang="en-US" sz="1050" dirty="0">
                <a:solidFill>
                  <a:srgbClr val="FFFFFF"/>
                </a:solidFill>
              </a:rPr>
              <a:t>http://www.against-the-grain.com/2012/11/a-publishers-new-job-description/</a:t>
            </a:r>
          </a:p>
        </p:txBody>
      </p:sp>
    </p:spTree>
    <p:extLst>
      <p:ext uri="{BB962C8B-B14F-4D97-AF65-F5344CB8AC3E}">
        <p14:creationId xmlns:p14="http://schemas.microsoft.com/office/powerpoint/2010/main" val="217103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273" y="2971800"/>
            <a:ext cx="7772400" cy="1115690"/>
          </a:xfrm>
        </p:spPr>
        <p:txBody>
          <a:bodyPr/>
          <a:lstStyle/>
          <a:p>
            <a:r>
              <a:rPr lang="en-US" dirty="0"/>
              <a:t>Web sightings:</a:t>
            </a:r>
            <a:br>
              <a:rPr lang="en-US" dirty="0"/>
            </a:br>
            <a:r>
              <a:rPr lang="en-US" dirty="0"/>
              <a:t>Collections in a new service configuration</a:t>
            </a:r>
          </a:p>
        </p:txBody>
      </p:sp>
      <p:sp>
        <p:nvSpPr>
          <p:cNvPr id="3" name="Text Placeholder 2"/>
          <p:cNvSpPr>
            <a:spLocks noGrp="1"/>
          </p:cNvSpPr>
          <p:nvPr>
            <p:ph type="body" sz="quarter" idx="10"/>
          </p:nvPr>
        </p:nvSpPr>
        <p:spPr/>
        <p:txBody>
          <a:bodyPr/>
          <a:lstStyle/>
          <a:p>
            <a:r>
              <a:rPr lang="en-US" dirty="0"/>
              <a:t>Library, collections, technology</a:t>
            </a:r>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a:solidFill>
                  <a:srgbClr val="FFFFFF"/>
                </a:solidFill>
                <a:latin typeface="Segoe UI Light" panose="020B0502040204020203" pitchFamily="34" charset="0"/>
              </a:rPr>
              <a:t>3</a:t>
            </a:r>
          </a:p>
        </p:txBody>
      </p:sp>
    </p:spTree>
    <p:extLst>
      <p:ext uri="{BB962C8B-B14F-4D97-AF65-F5344CB8AC3E}">
        <p14:creationId xmlns:p14="http://schemas.microsoft.com/office/powerpoint/2010/main" val="80737018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2" y="299028"/>
            <a:ext cx="4378037"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PSU Collections</a:t>
            </a:r>
          </a:p>
        </p:txBody>
      </p:sp>
      <p:sp>
        <p:nvSpPr>
          <p:cNvPr id="5" name="Rectangle 4"/>
          <p:cNvSpPr/>
          <p:nvPr/>
        </p:nvSpPr>
        <p:spPr>
          <a:xfrm>
            <a:off x="193962" y="2472211"/>
            <a:ext cx="4378037"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rPr>
              <a:t>Technology reshapes practice; practice reshapes technology</a:t>
            </a:r>
          </a:p>
        </p:txBody>
      </p:sp>
      <p:sp>
        <p:nvSpPr>
          <p:cNvPr id="6" name="Rectangle 5"/>
          <p:cNvSpPr/>
          <p:nvPr/>
        </p:nvSpPr>
        <p:spPr>
          <a:xfrm>
            <a:off x="193962" y="4645393"/>
            <a:ext cx="4378037"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Web sightings</a:t>
            </a:r>
          </a:p>
          <a:p>
            <a:pPr algn="ctr"/>
            <a:r>
              <a:rPr lang="en-US" sz="2800" b="1" dirty="0"/>
              <a:t>Collections and service reconfiguration</a:t>
            </a:r>
          </a:p>
        </p:txBody>
      </p:sp>
      <p:sp>
        <p:nvSpPr>
          <p:cNvPr id="7" name="Rectangle 6"/>
          <p:cNvSpPr/>
          <p:nvPr/>
        </p:nvSpPr>
        <p:spPr>
          <a:xfrm>
            <a:off x="4696929" y="2472211"/>
            <a:ext cx="4287743"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The facilitated collection</a:t>
            </a:r>
          </a:p>
        </p:txBody>
      </p:sp>
      <p:sp>
        <p:nvSpPr>
          <p:cNvPr id="8" name="Rectangle 7"/>
          <p:cNvSpPr/>
          <p:nvPr/>
        </p:nvSpPr>
        <p:spPr>
          <a:xfrm>
            <a:off x="4696929" y="299028"/>
            <a:ext cx="4287743"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rPr>
              <a:t>Collection environment</a:t>
            </a:r>
          </a:p>
        </p:txBody>
      </p:sp>
      <p:sp>
        <p:nvSpPr>
          <p:cNvPr id="9" name="Rectangle 8"/>
          <p:cNvSpPr/>
          <p:nvPr/>
        </p:nvSpPr>
        <p:spPr>
          <a:xfrm>
            <a:off x="4696929" y="4645393"/>
            <a:ext cx="4287743"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rPr>
              <a:t>Some notes about assessment</a:t>
            </a:r>
          </a:p>
        </p:txBody>
      </p:sp>
      <p:sp>
        <p:nvSpPr>
          <p:cNvPr id="10" name="TextBox 9"/>
          <p:cNvSpPr txBox="1"/>
          <p:nvPr/>
        </p:nvSpPr>
        <p:spPr>
          <a:xfrm>
            <a:off x="4201386" y="314980"/>
            <a:ext cx="370614" cy="523220"/>
          </a:xfrm>
          <a:prstGeom prst="rect">
            <a:avLst/>
          </a:prstGeom>
          <a:noFill/>
        </p:spPr>
        <p:txBody>
          <a:bodyPr wrap="none" rtlCol="0">
            <a:spAutoFit/>
          </a:bodyPr>
          <a:lstStyle/>
          <a:p>
            <a:r>
              <a:rPr lang="en-US" sz="2800" b="1" dirty="0">
                <a:solidFill>
                  <a:schemeClr val="bg1"/>
                </a:solidFill>
                <a:latin typeface="Segoe UI Light" panose="020B0502040204020203" pitchFamily="34" charset="0"/>
              </a:rPr>
              <a:t>1</a:t>
            </a:r>
          </a:p>
        </p:txBody>
      </p:sp>
      <p:sp>
        <p:nvSpPr>
          <p:cNvPr id="11" name="TextBox 10"/>
          <p:cNvSpPr txBox="1"/>
          <p:nvPr/>
        </p:nvSpPr>
        <p:spPr>
          <a:xfrm>
            <a:off x="8612326" y="2483216"/>
            <a:ext cx="370614" cy="523220"/>
          </a:xfrm>
          <a:prstGeom prst="rect">
            <a:avLst/>
          </a:prstGeom>
          <a:noFill/>
        </p:spPr>
        <p:txBody>
          <a:bodyPr wrap="none" rtlCol="0">
            <a:spAutoFit/>
          </a:bodyPr>
          <a:lstStyle/>
          <a:p>
            <a:r>
              <a:rPr lang="en-US" sz="2800" b="1" dirty="0">
                <a:solidFill>
                  <a:schemeClr val="bg1"/>
                </a:solidFill>
                <a:latin typeface="Segoe UI Light" panose="020B0502040204020203" pitchFamily="34" charset="0"/>
              </a:rPr>
              <a:t>5</a:t>
            </a:r>
          </a:p>
        </p:txBody>
      </p:sp>
      <p:sp>
        <p:nvSpPr>
          <p:cNvPr id="12" name="TextBox 11"/>
          <p:cNvSpPr txBox="1"/>
          <p:nvPr/>
        </p:nvSpPr>
        <p:spPr>
          <a:xfrm>
            <a:off x="4180604" y="2497812"/>
            <a:ext cx="370614" cy="523220"/>
          </a:xfrm>
          <a:prstGeom prst="rect">
            <a:avLst/>
          </a:prstGeom>
          <a:noFill/>
        </p:spPr>
        <p:txBody>
          <a:bodyPr wrap="none" rtlCol="0">
            <a:spAutoFit/>
          </a:bodyPr>
          <a:lstStyle/>
          <a:p>
            <a:r>
              <a:rPr lang="en-US" sz="2800" b="1" dirty="0">
                <a:solidFill>
                  <a:schemeClr val="accent1"/>
                </a:solidFill>
                <a:latin typeface="Segoe UI Light" panose="020B0502040204020203" pitchFamily="34" charset="0"/>
              </a:rPr>
              <a:t>2</a:t>
            </a:r>
          </a:p>
        </p:txBody>
      </p:sp>
      <p:sp>
        <p:nvSpPr>
          <p:cNvPr id="13" name="TextBox 12"/>
          <p:cNvSpPr txBox="1"/>
          <p:nvPr/>
        </p:nvSpPr>
        <p:spPr>
          <a:xfrm>
            <a:off x="8620986" y="295564"/>
            <a:ext cx="370614" cy="523220"/>
          </a:xfrm>
          <a:prstGeom prst="rect">
            <a:avLst/>
          </a:prstGeom>
          <a:noFill/>
        </p:spPr>
        <p:txBody>
          <a:bodyPr wrap="none" rtlCol="0">
            <a:spAutoFit/>
          </a:bodyPr>
          <a:lstStyle/>
          <a:p>
            <a:r>
              <a:rPr lang="en-US" sz="2800" b="1" dirty="0">
                <a:solidFill>
                  <a:schemeClr val="accent1"/>
                </a:solidFill>
                <a:latin typeface="Segoe UI Light" panose="020B0502040204020203" pitchFamily="34" charset="0"/>
              </a:rPr>
              <a:t>4</a:t>
            </a:r>
          </a:p>
        </p:txBody>
      </p:sp>
      <p:sp>
        <p:nvSpPr>
          <p:cNvPr id="14" name="TextBox 13"/>
          <p:cNvSpPr txBox="1"/>
          <p:nvPr/>
        </p:nvSpPr>
        <p:spPr>
          <a:xfrm>
            <a:off x="8620986" y="4648200"/>
            <a:ext cx="370614" cy="523220"/>
          </a:xfrm>
          <a:prstGeom prst="rect">
            <a:avLst/>
          </a:prstGeom>
          <a:noFill/>
        </p:spPr>
        <p:txBody>
          <a:bodyPr wrap="none" rtlCol="0">
            <a:spAutoFit/>
          </a:bodyPr>
          <a:lstStyle/>
          <a:p>
            <a:r>
              <a:rPr lang="en-US" sz="2800" b="1" dirty="0">
                <a:solidFill>
                  <a:schemeClr val="accent1"/>
                </a:solidFill>
                <a:latin typeface="Segoe UI Light" panose="020B0502040204020203" pitchFamily="34" charset="0"/>
              </a:rPr>
              <a:t>6</a:t>
            </a:r>
          </a:p>
        </p:txBody>
      </p:sp>
      <p:sp>
        <p:nvSpPr>
          <p:cNvPr id="15" name="TextBox 14"/>
          <p:cNvSpPr txBox="1"/>
          <p:nvPr/>
        </p:nvSpPr>
        <p:spPr>
          <a:xfrm>
            <a:off x="4201386" y="4662711"/>
            <a:ext cx="370614" cy="523220"/>
          </a:xfrm>
          <a:prstGeom prst="rect">
            <a:avLst/>
          </a:prstGeom>
          <a:noFill/>
        </p:spPr>
        <p:txBody>
          <a:bodyPr wrap="none" rtlCol="0">
            <a:spAutoFit/>
          </a:bodyPr>
          <a:lstStyle/>
          <a:p>
            <a:r>
              <a:rPr lang="en-US" sz="2800" b="1" dirty="0">
                <a:solidFill>
                  <a:schemeClr val="bg1"/>
                </a:solidFill>
                <a:latin typeface="Segoe UI Light" panose="020B0502040204020203" pitchFamily="34" charset="0"/>
              </a:rPr>
              <a:t>3</a:t>
            </a:r>
          </a:p>
        </p:txBody>
      </p:sp>
    </p:spTree>
    <p:extLst>
      <p:ext uri="{BB962C8B-B14F-4D97-AF65-F5344CB8AC3E}">
        <p14:creationId xmlns:p14="http://schemas.microsoft.com/office/powerpoint/2010/main" val="16441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295400"/>
            <a:ext cx="9912318" cy="6003235"/>
          </a:xfrm>
          <a:prstGeom prst="rect">
            <a:avLst/>
          </a:prstGeom>
        </p:spPr>
      </p:pic>
      <p:sp>
        <p:nvSpPr>
          <p:cNvPr id="3" name="TextBox 2"/>
          <p:cNvSpPr txBox="1"/>
          <p:nvPr/>
        </p:nvSpPr>
        <p:spPr>
          <a:xfrm>
            <a:off x="280555" y="304801"/>
            <a:ext cx="2215799" cy="646331"/>
          </a:xfrm>
          <a:prstGeom prst="rect">
            <a:avLst/>
          </a:prstGeom>
          <a:noFill/>
        </p:spPr>
        <p:txBody>
          <a:bodyPr wrap="none" rtlCol="0">
            <a:spAutoFit/>
          </a:bodyPr>
          <a:lstStyle/>
          <a:p>
            <a:r>
              <a:rPr lang="en-US" dirty="0">
                <a:solidFill>
                  <a:schemeClr val="tx2"/>
                </a:solidFill>
              </a:rPr>
              <a:t>Discovery at network </a:t>
            </a:r>
          </a:p>
          <a:p>
            <a:r>
              <a:rPr lang="en-US" dirty="0">
                <a:solidFill>
                  <a:schemeClr val="tx2"/>
                </a:solidFill>
              </a:rPr>
              <a:t>level</a:t>
            </a:r>
          </a:p>
        </p:txBody>
      </p:sp>
      <p:sp>
        <p:nvSpPr>
          <p:cNvPr id="4" name="TextBox 3"/>
          <p:cNvSpPr txBox="1"/>
          <p:nvPr/>
        </p:nvSpPr>
        <p:spPr>
          <a:xfrm>
            <a:off x="2646219" y="304800"/>
            <a:ext cx="2970942" cy="369332"/>
          </a:xfrm>
          <a:prstGeom prst="rect">
            <a:avLst/>
          </a:prstGeom>
          <a:noFill/>
        </p:spPr>
        <p:txBody>
          <a:bodyPr wrap="none" rtlCol="0">
            <a:spAutoFit/>
          </a:bodyPr>
          <a:lstStyle/>
          <a:p>
            <a:r>
              <a:rPr lang="en-US" dirty="0">
                <a:solidFill>
                  <a:schemeClr val="tx2"/>
                </a:solidFill>
              </a:rPr>
              <a:t>Support for research/creation</a:t>
            </a:r>
          </a:p>
        </p:txBody>
      </p:sp>
      <p:sp>
        <p:nvSpPr>
          <p:cNvPr id="5" name="TextBox 4"/>
          <p:cNvSpPr txBox="1"/>
          <p:nvPr/>
        </p:nvSpPr>
        <p:spPr>
          <a:xfrm>
            <a:off x="7013935" y="304800"/>
            <a:ext cx="1716496" cy="369332"/>
          </a:xfrm>
          <a:prstGeom prst="rect">
            <a:avLst/>
          </a:prstGeom>
          <a:noFill/>
        </p:spPr>
        <p:txBody>
          <a:bodyPr wrap="none" rtlCol="0">
            <a:spAutoFit/>
          </a:bodyPr>
          <a:lstStyle/>
          <a:p>
            <a:r>
              <a:rPr lang="en-US" dirty="0">
                <a:solidFill>
                  <a:schemeClr val="tx2"/>
                </a:solidFill>
              </a:rPr>
              <a:t>Local collections</a:t>
            </a:r>
          </a:p>
        </p:txBody>
      </p:sp>
      <p:sp>
        <p:nvSpPr>
          <p:cNvPr id="6" name="TextBox 5"/>
          <p:cNvSpPr txBox="1"/>
          <p:nvPr/>
        </p:nvSpPr>
        <p:spPr>
          <a:xfrm>
            <a:off x="6178006" y="304800"/>
            <a:ext cx="679994" cy="369332"/>
          </a:xfrm>
          <a:prstGeom prst="rect">
            <a:avLst/>
          </a:prstGeom>
          <a:noFill/>
        </p:spPr>
        <p:txBody>
          <a:bodyPr wrap="none" rtlCol="0">
            <a:spAutoFit/>
          </a:bodyPr>
          <a:lstStyle/>
          <a:p>
            <a:r>
              <a:rPr lang="en-US" dirty="0">
                <a:solidFill>
                  <a:schemeClr val="tx2"/>
                </a:solidFill>
              </a:rPr>
              <a:t>Place</a:t>
            </a:r>
          </a:p>
        </p:txBody>
      </p:sp>
      <p:cxnSp>
        <p:nvCxnSpPr>
          <p:cNvPr id="7" name="Straight Connector 6"/>
          <p:cNvCxnSpPr/>
          <p:nvPr/>
        </p:nvCxnSpPr>
        <p:spPr>
          <a:xfrm flipH="1">
            <a:off x="1517073"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53618"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10908"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91846"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40527" y="2654193"/>
            <a:ext cx="25873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4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413" y="1666875"/>
            <a:ext cx="9648825" cy="6410325"/>
          </a:xfrm>
          <a:prstGeom prst="rect">
            <a:avLst/>
          </a:prstGeom>
        </p:spPr>
      </p:pic>
      <p:sp>
        <p:nvSpPr>
          <p:cNvPr id="6" name="TextBox 5"/>
          <p:cNvSpPr txBox="1"/>
          <p:nvPr/>
        </p:nvSpPr>
        <p:spPr>
          <a:xfrm>
            <a:off x="1377406" y="468868"/>
            <a:ext cx="679994" cy="369332"/>
          </a:xfrm>
          <a:prstGeom prst="rect">
            <a:avLst/>
          </a:prstGeom>
          <a:noFill/>
        </p:spPr>
        <p:txBody>
          <a:bodyPr wrap="none" rtlCol="0">
            <a:spAutoFit/>
          </a:bodyPr>
          <a:lstStyle/>
          <a:p>
            <a:r>
              <a:rPr lang="en-US" dirty="0">
                <a:solidFill>
                  <a:schemeClr val="tx2"/>
                </a:solidFill>
              </a:rPr>
              <a:t>Place</a:t>
            </a:r>
          </a:p>
        </p:txBody>
      </p:sp>
      <p:sp>
        <p:nvSpPr>
          <p:cNvPr id="7" name="TextBox 6"/>
          <p:cNvSpPr txBox="1"/>
          <p:nvPr/>
        </p:nvSpPr>
        <p:spPr>
          <a:xfrm>
            <a:off x="5943600" y="468868"/>
            <a:ext cx="2970942" cy="369332"/>
          </a:xfrm>
          <a:prstGeom prst="rect">
            <a:avLst/>
          </a:prstGeom>
          <a:noFill/>
        </p:spPr>
        <p:txBody>
          <a:bodyPr wrap="none" rtlCol="0">
            <a:spAutoFit/>
          </a:bodyPr>
          <a:lstStyle/>
          <a:p>
            <a:r>
              <a:rPr lang="en-US" dirty="0">
                <a:solidFill>
                  <a:schemeClr val="tx2"/>
                </a:solidFill>
              </a:rPr>
              <a:t>Support for research/creation</a:t>
            </a:r>
          </a:p>
        </p:txBody>
      </p:sp>
      <p:sp>
        <p:nvSpPr>
          <p:cNvPr id="8" name="TextBox 7"/>
          <p:cNvSpPr txBox="1"/>
          <p:nvPr/>
        </p:nvSpPr>
        <p:spPr>
          <a:xfrm>
            <a:off x="2513924" y="468868"/>
            <a:ext cx="1716496" cy="369332"/>
          </a:xfrm>
          <a:prstGeom prst="rect">
            <a:avLst/>
          </a:prstGeom>
          <a:noFill/>
        </p:spPr>
        <p:txBody>
          <a:bodyPr wrap="none" rtlCol="0">
            <a:spAutoFit/>
          </a:bodyPr>
          <a:lstStyle/>
          <a:p>
            <a:r>
              <a:rPr lang="en-US" dirty="0">
                <a:solidFill>
                  <a:schemeClr val="tx2"/>
                </a:solidFill>
              </a:rPr>
              <a:t>Local collections</a:t>
            </a:r>
          </a:p>
        </p:txBody>
      </p:sp>
      <p:sp>
        <p:nvSpPr>
          <p:cNvPr id="9" name="TextBox 8"/>
          <p:cNvSpPr txBox="1"/>
          <p:nvPr/>
        </p:nvSpPr>
        <p:spPr>
          <a:xfrm>
            <a:off x="4243421" y="468868"/>
            <a:ext cx="1678152" cy="369332"/>
          </a:xfrm>
          <a:prstGeom prst="rect">
            <a:avLst/>
          </a:prstGeom>
          <a:noFill/>
        </p:spPr>
        <p:txBody>
          <a:bodyPr wrap="none" rtlCol="0">
            <a:spAutoFit/>
          </a:bodyPr>
          <a:lstStyle/>
          <a:p>
            <a:r>
              <a:rPr lang="en-US" dirty="0">
                <a:solidFill>
                  <a:schemeClr val="tx2"/>
                </a:solidFill>
              </a:rPr>
              <a:t>Student success</a:t>
            </a:r>
          </a:p>
        </p:txBody>
      </p:sp>
      <p:cxnSp>
        <p:nvCxnSpPr>
          <p:cNvPr id="10" name="Straight Connector 9"/>
          <p:cNvCxnSpPr/>
          <p:nvPr/>
        </p:nvCxnSpPr>
        <p:spPr>
          <a:xfrm flipH="1">
            <a:off x="1808018" y="8551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24400" y="855195"/>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05200" y="871237"/>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248400" y="855196"/>
            <a:ext cx="20782" cy="17227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906314"/>
            <a:ext cx="8824913" cy="5951686"/>
          </a:xfrm>
          <a:prstGeom prst="rect">
            <a:avLst/>
          </a:prstGeom>
        </p:spPr>
      </p:pic>
    </p:spTree>
    <p:extLst>
      <p:ext uri="{BB962C8B-B14F-4D97-AF65-F5344CB8AC3E}">
        <p14:creationId xmlns:p14="http://schemas.microsoft.com/office/powerpoint/2010/main" val="34202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31047"/>
            <a:ext cx="8743950" cy="6026953"/>
          </a:xfrm>
          <a:prstGeom prst="rect">
            <a:avLst/>
          </a:prstGeom>
        </p:spPr>
      </p:pic>
    </p:spTree>
    <p:extLst>
      <p:ext uri="{BB962C8B-B14F-4D97-AF65-F5344CB8AC3E}">
        <p14:creationId xmlns:p14="http://schemas.microsoft.com/office/powerpoint/2010/main" val="179505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895350"/>
            <a:ext cx="8873411" cy="5962650"/>
          </a:xfrm>
          <a:prstGeom prst="rect">
            <a:avLst/>
          </a:prstGeom>
        </p:spPr>
      </p:pic>
    </p:spTree>
    <p:extLst>
      <p:ext uri="{BB962C8B-B14F-4D97-AF65-F5344CB8AC3E}">
        <p14:creationId xmlns:p14="http://schemas.microsoft.com/office/powerpoint/2010/main" val="771604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273" y="2971800"/>
            <a:ext cx="7772400" cy="1115690"/>
          </a:xfrm>
        </p:spPr>
        <p:txBody>
          <a:bodyPr/>
          <a:lstStyle/>
          <a:p>
            <a:r>
              <a:rPr lang="en-US" dirty="0"/>
              <a:t>Collection environment</a:t>
            </a:r>
          </a:p>
        </p:txBody>
      </p:sp>
      <p:sp>
        <p:nvSpPr>
          <p:cNvPr id="3" name="Text Placeholder 2"/>
          <p:cNvSpPr>
            <a:spLocks noGrp="1"/>
          </p:cNvSpPr>
          <p:nvPr>
            <p:ph type="body" sz="quarter" idx="10"/>
          </p:nvPr>
        </p:nvSpPr>
        <p:spPr/>
        <p:txBody>
          <a:bodyPr/>
          <a:lstStyle/>
          <a:p>
            <a:r>
              <a:rPr lang="en-US" dirty="0"/>
              <a:t>Libraries, collections, technology</a:t>
            </a:r>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a:solidFill>
                  <a:srgbClr val="FFFFFF"/>
                </a:solidFill>
                <a:latin typeface="Segoe UI Light" panose="020B0502040204020203" pitchFamily="34" charset="0"/>
              </a:rPr>
              <a:t>4</a:t>
            </a:r>
          </a:p>
        </p:txBody>
      </p:sp>
    </p:spTree>
    <p:extLst>
      <p:ext uri="{BB962C8B-B14F-4D97-AF65-F5344CB8AC3E}">
        <p14:creationId xmlns:p14="http://schemas.microsoft.com/office/powerpoint/2010/main" val="393056740"/>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218946" y="753480"/>
            <a:ext cx="5428281" cy="2308324"/>
          </a:xfrm>
          <a:prstGeom prst="rect">
            <a:avLst/>
          </a:prstGeom>
          <a:solidFill>
            <a:schemeClr val="accent1"/>
          </a:solidFill>
        </p:spPr>
        <p:txBody>
          <a:bodyPr wrap="square" rtlCol="0">
            <a:spAutoFit/>
          </a:bodyPr>
          <a:lstStyle/>
          <a:p>
            <a:r>
              <a:rPr lang="en-US" sz="2400" dirty="0">
                <a:solidFill>
                  <a:schemeClr val="bg1"/>
                </a:solidFill>
              </a:rPr>
              <a:t>The logic of print distribution influenced library development:</a:t>
            </a:r>
          </a:p>
          <a:p>
            <a:pPr marL="742950" lvl="1" indent="-285750">
              <a:buFont typeface="Arial" panose="020B0604020202020204" pitchFamily="34" charset="0"/>
              <a:buChar char="•"/>
            </a:pPr>
            <a:r>
              <a:rPr lang="en-US" sz="2400" dirty="0">
                <a:solidFill>
                  <a:schemeClr val="bg1"/>
                </a:solidFill>
              </a:rPr>
              <a:t>Close to user – multiple library collections. </a:t>
            </a:r>
          </a:p>
          <a:p>
            <a:pPr marL="742950" lvl="1" indent="-285750">
              <a:buFont typeface="Arial" panose="020B0604020202020204" pitchFamily="34" charset="0"/>
              <a:buChar char="•"/>
            </a:pPr>
            <a:r>
              <a:rPr lang="en-US" sz="2400" dirty="0">
                <a:solidFill>
                  <a:schemeClr val="bg1"/>
                </a:solidFill>
              </a:rPr>
              <a:t>Big = good.</a:t>
            </a:r>
          </a:p>
          <a:p>
            <a:pPr marL="742950" lvl="1" indent="-285750">
              <a:buFont typeface="Arial" panose="020B0604020202020204" pitchFamily="34" charset="0"/>
              <a:buChar char="•"/>
            </a:pPr>
            <a:r>
              <a:rPr lang="en-US" sz="2400" dirty="0">
                <a:solidFill>
                  <a:schemeClr val="bg1"/>
                </a:solidFill>
              </a:rPr>
              <a:t>Just in case. </a:t>
            </a:r>
          </a:p>
        </p:txBody>
      </p:sp>
      <p:grpSp>
        <p:nvGrpSpPr>
          <p:cNvPr id="2" name="Group 1"/>
          <p:cNvGrpSpPr/>
          <p:nvPr/>
        </p:nvGrpSpPr>
        <p:grpSpPr>
          <a:xfrm>
            <a:off x="3218946" y="3848106"/>
            <a:ext cx="5449283" cy="1908955"/>
            <a:chOff x="2856517" y="3816929"/>
            <a:chExt cx="5449283" cy="1908955"/>
          </a:xfrm>
        </p:grpSpPr>
        <p:pic>
          <p:nvPicPr>
            <p:cNvPr id="8" name="Picture 8" descr="library"/>
            <p:cNvPicPr>
              <a:picLocks noChangeAspect="1" noChangeArrowheads="1"/>
            </p:cNvPicPr>
            <p:nvPr/>
          </p:nvPicPr>
          <p:blipFill>
            <a:blip r:embed="rId2" cstate="print"/>
            <a:srcRect/>
            <a:stretch>
              <a:fillRect/>
            </a:stretch>
          </p:blipFill>
          <p:spPr bwMode="auto">
            <a:xfrm>
              <a:off x="2856517" y="3816929"/>
              <a:ext cx="1791683" cy="1832755"/>
            </a:xfrm>
            <a:prstGeom prst="rect">
              <a:avLst/>
            </a:prstGeom>
            <a:noFill/>
            <a:ln w="9525">
              <a:noFill/>
              <a:miter lim="800000"/>
              <a:headEnd/>
              <a:tailEnd/>
            </a:ln>
          </p:spPr>
        </p:pic>
        <p:pic>
          <p:nvPicPr>
            <p:cNvPr id="9" name="Picture 8" descr="library"/>
            <p:cNvPicPr>
              <a:picLocks noChangeAspect="1" noChangeArrowheads="1"/>
            </p:cNvPicPr>
            <p:nvPr/>
          </p:nvPicPr>
          <p:blipFill>
            <a:blip r:embed="rId2" cstate="print"/>
            <a:srcRect/>
            <a:stretch>
              <a:fillRect/>
            </a:stretch>
          </p:blipFill>
          <p:spPr bwMode="auto">
            <a:xfrm>
              <a:off x="4685317" y="3816929"/>
              <a:ext cx="1791683" cy="1832755"/>
            </a:xfrm>
            <a:prstGeom prst="rect">
              <a:avLst/>
            </a:prstGeom>
            <a:noFill/>
            <a:ln w="9525">
              <a:noFill/>
              <a:miter lim="800000"/>
              <a:headEnd/>
              <a:tailEnd/>
            </a:ln>
          </p:spPr>
        </p:pic>
        <p:pic>
          <p:nvPicPr>
            <p:cNvPr id="10" name="Picture 8" descr="library"/>
            <p:cNvPicPr>
              <a:picLocks noChangeAspect="1" noChangeArrowheads="1"/>
            </p:cNvPicPr>
            <p:nvPr/>
          </p:nvPicPr>
          <p:blipFill>
            <a:blip r:embed="rId2" cstate="print"/>
            <a:srcRect/>
            <a:stretch>
              <a:fillRect/>
            </a:stretch>
          </p:blipFill>
          <p:spPr bwMode="auto">
            <a:xfrm>
              <a:off x="6514117" y="3893129"/>
              <a:ext cx="1791683" cy="1832755"/>
            </a:xfrm>
            <a:prstGeom prst="rect">
              <a:avLst/>
            </a:prstGeom>
            <a:noFill/>
            <a:ln w="9525">
              <a:noFill/>
              <a:miter lim="800000"/>
              <a:headEnd/>
              <a:tailEnd/>
            </a:ln>
          </p:spPr>
        </p:pic>
      </p:grpSp>
      <p:sp>
        <p:nvSpPr>
          <p:cNvPr id="11" name="Oval 10"/>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232575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99" y="3031693"/>
            <a:ext cx="6083965" cy="4031873"/>
          </a:xfrm>
          <a:prstGeom prst="rect">
            <a:avLst/>
          </a:prstGeom>
          <a:solidFill>
            <a:schemeClr val="accent1"/>
          </a:solidFill>
        </p:spPr>
        <p:txBody>
          <a:bodyPr wrap="square" rtlCol="0">
            <a:spAutoFit/>
          </a:bodyPr>
          <a:lstStyle/>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bubble of growth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in twentieth-century </a:t>
            </a:r>
          </a:p>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printed collections has left … librarians </a:t>
            </a:r>
          </a:p>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with a tricky problem.</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Barbara Fister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New Roles for the Road Ahead:</a:t>
            </a: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Essays commissioned for ACRL’s 75</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Birthday</a:t>
            </a:r>
          </a:p>
          <a:p>
            <a:endParaRPr lang="en-US" dirty="0"/>
          </a:p>
          <a:p>
            <a:endParaRPr lang="en-US" dirty="0"/>
          </a:p>
        </p:txBody>
      </p:sp>
    </p:spTree>
    <p:extLst>
      <p:ext uri="{BB962C8B-B14F-4D97-AF65-F5344CB8AC3E}">
        <p14:creationId xmlns:p14="http://schemas.microsoft.com/office/powerpoint/2010/main" val="187561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10799" y="1110049"/>
            <a:ext cx="5428281" cy="369332"/>
          </a:xfrm>
          <a:prstGeom prst="rect">
            <a:avLst/>
          </a:prstGeom>
          <a:solidFill>
            <a:schemeClr val="accent1"/>
          </a:solidFill>
        </p:spPr>
        <p:txBody>
          <a:bodyPr wrap="square" rtlCol="0">
            <a:spAutoFit/>
          </a:bodyPr>
          <a:lstStyle/>
          <a:p>
            <a:r>
              <a:rPr lang="en-US" dirty="0">
                <a:solidFill>
                  <a:schemeClr val="bg1"/>
                </a:solidFill>
              </a:rPr>
              <a:t>An abundance of resources in the network world</a:t>
            </a:r>
          </a:p>
        </p:txBody>
      </p:sp>
      <p:pic>
        <p:nvPicPr>
          <p:cNvPr id="3" name="Picture 2"/>
          <p:cNvPicPr>
            <a:picLocks noChangeAspect="1"/>
          </p:cNvPicPr>
          <p:nvPr/>
        </p:nvPicPr>
        <p:blipFill>
          <a:blip r:embed="rId2"/>
          <a:stretch>
            <a:fillRect/>
          </a:stretch>
        </p:blipFill>
        <p:spPr>
          <a:xfrm>
            <a:off x="3110799" y="1922078"/>
            <a:ext cx="5665355" cy="4249017"/>
          </a:xfrm>
          <a:prstGeom prst="rect">
            <a:avLst/>
          </a:prstGeom>
          <a:ln>
            <a:solidFill>
              <a:schemeClr val="accent1"/>
            </a:solidFill>
          </a:ln>
        </p:spPr>
      </p:pic>
      <p:sp>
        <p:nvSpPr>
          <p:cNvPr id="5" name="Oval 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354854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44219" y="429893"/>
            <a:ext cx="5428281" cy="1938992"/>
          </a:xfrm>
          <a:prstGeom prst="rect">
            <a:avLst/>
          </a:prstGeom>
          <a:solidFill>
            <a:schemeClr val="accent1"/>
          </a:solidFill>
        </p:spPr>
        <p:txBody>
          <a:bodyPr wrap="square" rtlCol="0">
            <a:spAutoFit/>
          </a:bodyPr>
          <a:lstStyle/>
          <a:p>
            <a:r>
              <a:rPr lang="en-US" sz="2400" dirty="0">
                <a:solidFill>
                  <a:schemeClr val="bg1"/>
                </a:solidFill>
              </a:rPr>
              <a:t>Discovery moved to the network level</a:t>
            </a:r>
          </a:p>
          <a:p>
            <a:pPr marL="742950" lvl="1" indent="-285750">
              <a:buFont typeface="Arial" panose="020B0604020202020204" pitchFamily="34" charset="0"/>
              <a:buChar char="•"/>
            </a:pPr>
            <a:r>
              <a:rPr lang="en-US" sz="2400" dirty="0">
                <a:solidFill>
                  <a:schemeClr val="bg1"/>
                </a:solidFill>
              </a:rPr>
              <a:t>Peeled away from local collection</a:t>
            </a:r>
          </a:p>
          <a:p>
            <a:pPr marL="742950" lvl="1" indent="-285750">
              <a:buFont typeface="Arial" panose="020B0604020202020204" pitchFamily="34" charset="0"/>
              <a:buChar char="•"/>
            </a:pPr>
            <a:r>
              <a:rPr lang="en-US" sz="2400" dirty="0">
                <a:solidFill>
                  <a:schemeClr val="bg1"/>
                </a:solidFill>
              </a:rPr>
              <a:t>“Discovery happens elsewhere”</a:t>
            </a:r>
          </a:p>
          <a:p>
            <a:pPr marL="742950" lvl="1" indent="-285750">
              <a:buFont typeface="Arial" panose="020B0604020202020204" pitchFamily="34" charset="0"/>
              <a:buChar char="•"/>
            </a:pPr>
            <a:r>
              <a:rPr lang="en-US" sz="2400" dirty="0">
                <a:solidFill>
                  <a:schemeClr val="bg1"/>
                </a:solidFill>
              </a:rPr>
              <a:t>Discoverability very important (</a:t>
            </a:r>
            <a:r>
              <a:rPr lang="en-US" sz="2400" dirty="0" err="1">
                <a:solidFill>
                  <a:schemeClr val="bg1"/>
                </a:solidFill>
              </a:rPr>
              <a:t>WorldCat</a:t>
            </a:r>
            <a:r>
              <a:rPr lang="en-US" sz="2400" dirty="0">
                <a:solidFill>
                  <a:schemeClr val="bg1"/>
                </a:solidFill>
              </a:rPr>
              <a:t> syndication)</a:t>
            </a:r>
          </a:p>
        </p:txBody>
      </p:sp>
      <p:pic>
        <p:nvPicPr>
          <p:cNvPr id="11" name="Picture 7"/>
          <p:cNvPicPr>
            <a:picLocks noChangeAspect="1" noChangeArrowheads="1"/>
          </p:cNvPicPr>
          <p:nvPr/>
        </p:nvPicPr>
        <p:blipFill>
          <a:blip r:embed="rId2"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6" name="Group 5"/>
          <p:cNvGrpSpPr/>
          <p:nvPr/>
        </p:nvGrpSpPr>
        <p:grpSpPr>
          <a:xfrm>
            <a:off x="2805545" y="3006438"/>
            <a:ext cx="3314700" cy="2189018"/>
            <a:chOff x="1219200" y="3006437"/>
            <a:chExt cx="4901045" cy="2251363"/>
          </a:xfrm>
        </p:grpSpPr>
        <p:cxnSp>
          <p:nvCxnSpPr>
            <p:cNvPr id="12" name="Straight Arrow Connector 11"/>
            <p:cNvCxnSpPr/>
            <p:nvPr/>
          </p:nvCxnSpPr>
          <p:spPr>
            <a:xfrm flipV="1">
              <a:off x="1219200" y="3048000"/>
              <a:ext cx="2212384"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163175"/>
              <a:ext cx="3564396" cy="209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3006437"/>
              <a:ext cx="4901045" cy="225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Zotero"/>
          <p:cNvPicPr>
            <a:picLocks noChangeAspect="1" noChangeArrowheads="1"/>
          </p:cNvPicPr>
          <p:nvPr/>
        </p:nvPicPr>
        <p:blipFill>
          <a:blip r:embed="rId3" cstate="print"/>
          <a:srcRect/>
          <a:stretch>
            <a:fillRect/>
          </a:stretch>
        </p:blipFill>
        <p:spPr bwMode="auto">
          <a:xfrm>
            <a:off x="227747" y="4942600"/>
            <a:ext cx="947328" cy="210867"/>
          </a:xfrm>
          <a:prstGeom prst="rect">
            <a:avLst/>
          </a:prstGeom>
          <a:noFill/>
        </p:spPr>
      </p:pic>
      <p:pic>
        <p:nvPicPr>
          <p:cNvPr id="20" name="Picture 4" descr="Mendeley reference manager logo"/>
          <p:cNvPicPr>
            <a:picLocks noChangeAspect="1" noChangeArrowheads="1"/>
          </p:cNvPicPr>
          <p:nvPr/>
        </p:nvPicPr>
        <p:blipFill>
          <a:blip r:embed="rId4" cstate="print"/>
          <a:srcRect/>
          <a:stretch>
            <a:fillRect/>
          </a:stretch>
        </p:blipFill>
        <p:spPr bwMode="auto">
          <a:xfrm>
            <a:off x="227747" y="5259528"/>
            <a:ext cx="1433945" cy="336665"/>
          </a:xfrm>
          <a:prstGeom prst="rect">
            <a:avLst/>
          </a:prstGeom>
          <a:noFill/>
        </p:spPr>
      </p:pic>
      <p:pic>
        <p:nvPicPr>
          <p:cNvPr id="21" name="Picture 3"/>
          <p:cNvPicPr>
            <a:picLocks noChangeAspect="1" noChangeArrowheads="1"/>
          </p:cNvPicPr>
          <p:nvPr/>
        </p:nvPicPr>
        <p:blipFill>
          <a:blip r:embed="rId5" cstate="print"/>
          <a:srcRect/>
          <a:stretch>
            <a:fillRect/>
          </a:stretch>
        </p:blipFill>
        <p:spPr bwMode="auto">
          <a:xfrm>
            <a:off x="227747" y="5702254"/>
            <a:ext cx="1214764" cy="303691"/>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0468" y="6084416"/>
            <a:ext cx="1499285" cy="516725"/>
          </a:xfrm>
          <a:prstGeom prst="rect">
            <a:avLst/>
          </a:prstGeom>
        </p:spPr>
      </p:pic>
      <p:sp>
        <p:nvSpPr>
          <p:cNvPr id="15" name="Oval 1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320555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273" y="2881168"/>
            <a:ext cx="7772400" cy="1115690"/>
          </a:xfrm>
        </p:spPr>
        <p:txBody>
          <a:bodyPr/>
          <a:lstStyle/>
          <a:p>
            <a:r>
              <a:rPr lang="en-US" dirty="0"/>
              <a:t>PSU collections</a:t>
            </a:r>
          </a:p>
        </p:txBody>
      </p:sp>
      <p:sp>
        <p:nvSpPr>
          <p:cNvPr id="4" name="Text Placeholder 3"/>
          <p:cNvSpPr>
            <a:spLocks noGrp="1"/>
          </p:cNvSpPr>
          <p:nvPr>
            <p:ph type="body" sz="quarter" idx="10"/>
          </p:nvPr>
        </p:nvSpPr>
        <p:spPr/>
        <p:txBody>
          <a:bodyPr/>
          <a:lstStyle/>
          <a:p>
            <a:r>
              <a:rPr lang="en-US" dirty="0"/>
              <a:t>Libraries, collections, technology</a:t>
            </a:r>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4</a:t>
            </a:fld>
            <a:endParaRPr lang="en-US" dirty="0"/>
          </a:p>
        </p:txBody>
      </p:sp>
      <p:sp>
        <p:nvSpPr>
          <p:cNvPr id="5" name="TextBox 4"/>
          <p:cNvSpPr txBox="1"/>
          <p:nvPr/>
        </p:nvSpPr>
        <p:spPr>
          <a:xfrm>
            <a:off x="7620000" y="399919"/>
            <a:ext cx="766557" cy="1446550"/>
          </a:xfrm>
          <a:prstGeom prst="rect">
            <a:avLst/>
          </a:prstGeom>
          <a:noFill/>
        </p:spPr>
        <p:txBody>
          <a:bodyPr wrap="none" rtlCol="0">
            <a:spAutoFit/>
          </a:bodyPr>
          <a:lstStyle/>
          <a:p>
            <a:r>
              <a:rPr lang="en-US" sz="8800" b="1" dirty="0">
                <a:solidFill>
                  <a:srgbClr val="FFFFFF"/>
                </a:solidFill>
                <a:latin typeface="Segoe UI Light" panose="020B0502040204020203" pitchFamily="34" charset="0"/>
              </a:rPr>
              <a:t>1</a:t>
            </a:r>
          </a:p>
        </p:txBody>
      </p:sp>
    </p:spTree>
    <p:extLst>
      <p:ext uri="{BB962C8B-B14F-4D97-AF65-F5344CB8AC3E}">
        <p14:creationId xmlns:p14="http://schemas.microsoft.com/office/powerpoint/2010/main" val="3831788411"/>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218946" y="715194"/>
            <a:ext cx="5428281" cy="2031325"/>
          </a:xfrm>
          <a:prstGeom prst="rect">
            <a:avLst/>
          </a:prstGeom>
          <a:solidFill>
            <a:schemeClr val="accent1"/>
          </a:solidFill>
        </p:spPr>
        <p:txBody>
          <a:bodyPr wrap="square" rtlCol="0">
            <a:spAutoFit/>
          </a:bodyPr>
          <a:lstStyle/>
          <a:p>
            <a:r>
              <a:rPr lang="en-US" dirty="0">
                <a:solidFill>
                  <a:schemeClr val="bg1"/>
                </a:solidFill>
              </a:rPr>
              <a:t>From consumption to creation:</a:t>
            </a:r>
          </a:p>
          <a:p>
            <a:pPr marL="742950" lvl="1" indent="-285750">
              <a:buFont typeface="Arial" panose="020B0604020202020204" pitchFamily="34" charset="0"/>
              <a:buChar char="•"/>
            </a:pPr>
            <a:r>
              <a:rPr lang="en-US" dirty="0">
                <a:solidFill>
                  <a:schemeClr val="bg1"/>
                </a:solidFill>
              </a:rPr>
              <a:t>Support process as well as product, making as well as taking </a:t>
            </a:r>
          </a:p>
          <a:p>
            <a:pPr marL="742950" lvl="1" indent="-285750">
              <a:buFont typeface="Arial" panose="020B0604020202020204" pitchFamily="34" charset="0"/>
              <a:buChar char="•"/>
            </a:pPr>
            <a:r>
              <a:rPr lang="en-US" dirty="0">
                <a:solidFill>
                  <a:schemeClr val="bg1"/>
                </a:solidFill>
              </a:rPr>
              <a:t>Workflow is the new content.. </a:t>
            </a:r>
          </a:p>
          <a:p>
            <a:pPr marL="742950" lvl="1" indent="-285750">
              <a:buFont typeface="Arial" panose="020B0604020202020204" pitchFamily="34" charset="0"/>
              <a:buChar char="•"/>
            </a:pPr>
            <a:r>
              <a:rPr lang="en-US" dirty="0">
                <a:solidFill>
                  <a:schemeClr val="bg1"/>
                </a:solidFill>
              </a:rPr>
              <a:t>Support for publishing and digital scholarship.</a:t>
            </a:r>
          </a:p>
          <a:p>
            <a:pPr marL="742950" lvl="1" indent="-285750">
              <a:buFont typeface="Arial" panose="020B0604020202020204" pitchFamily="34" charset="0"/>
              <a:buChar char="•"/>
            </a:pPr>
            <a:r>
              <a:rPr lang="en-US" dirty="0">
                <a:solidFill>
                  <a:schemeClr val="bg1"/>
                </a:solidFill>
              </a:rPr>
              <a:t>An inside out perspective increasingly important.</a:t>
            </a:r>
          </a:p>
        </p:txBody>
      </p:sp>
      <p:pic>
        <p:nvPicPr>
          <p:cNvPr id="2" name="Picture 1"/>
          <p:cNvPicPr>
            <a:picLocks noChangeAspect="1"/>
          </p:cNvPicPr>
          <p:nvPr/>
        </p:nvPicPr>
        <p:blipFill>
          <a:blip r:embed="rId2"/>
          <a:stretch>
            <a:fillRect/>
          </a:stretch>
        </p:blipFill>
        <p:spPr>
          <a:xfrm>
            <a:off x="3218946" y="3158835"/>
            <a:ext cx="5533868" cy="3017707"/>
          </a:xfrm>
          <a:prstGeom prst="rect">
            <a:avLst/>
          </a:prstGeom>
          <a:ln>
            <a:solidFill>
              <a:schemeClr val="accent1"/>
            </a:solidFill>
          </a:ln>
        </p:spPr>
      </p:pic>
      <p:sp>
        <p:nvSpPr>
          <p:cNvPr id="5" name="Oval 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403445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0"/>
            <a:ext cx="1981200" cy="9144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solidFill>
                  <a:schemeClr val="bg1"/>
                </a:solidFill>
              </a:rPr>
              <a:t>A print logic</a:t>
            </a:r>
          </a:p>
        </p:txBody>
      </p:sp>
      <p:sp>
        <p:nvSpPr>
          <p:cNvPr id="4" name="Rectangle 3"/>
          <p:cNvSpPr/>
          <p:nvPr/>
        </p:nvSpPr>
        <p:spPr>
          <a:xfrm>
            <a:off x="4876800" y="0"/>
            <a:ext cx="2339955" cy="9144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solidFill>
                  <a:schemeClr val="bg1"/>
                </a:solidFill>
              </a:rPr>
              <a:t>A network logic</a:t>
            </a:r>
          </a:p>
        </p:txBody>
      </p:sp>
      <p:sp>
        <p:nvSpPr>
          <p:cNvPr id="6" name="Rectangle 5"/>
          <p:cNvSpPr/>
          <p:nvPr/>
        </p:nvSpPr>
        <p:spPr>
          <a:xfrm>
            <a:off x="685800" y="2514600"/>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user in the life of the library</a:t>
            </a:r>
          </a:p>
        </p:txBody>
      </p:sp>
      <p:pic>
        <p:nvPicPr>
          <p:cNvPr id="7" name="Picture 8" descr="library"/>
          <p:cNvPicPr>
            <a:picLocks noChangeAspect="1" noChangeArrowheads="1"/>
          </p:cNvPicPr>
          <p:nvPr/>
        </p:nvPicPr>
        <p:blipFill>
          <a:blip r:embed="rId2" cstate="print"/>
          <a:srcRect/>
          <a:stretch>
            <a:fillRect/>
          </a:stretch>
        </p:blipFill>
        <p:spPr bwMode="auto">
          <a:xfrm>
            <a:off x="1810627" y="1026078"/>
            <a:ext cx="1042893" cy="106680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5608627" y="1083305"/>
            <a:ext cx="876300" cy="762000"/>
          </a:xfrm>
          <a:prstGeom prst="rect">
            <a:avLst/>
          </a:prstGeom>
        </p:spPr>
      </p:pic>
      <p:sp>
        <p:nvSpPr>
          <p:cNvPr id="9" name="Rectangle 8"/>
          <p:cNvSpPr/>
          <p:nvPr/>
        </p:nvSpPr>
        <p:spPr>
          <a:xfrm>
            <a:off x="4267200" y="2514600"/>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library in the life of the user</a:t>
            </a:r>
          </a:p>
        </p:txBody>
      </p:sp>
      <p:sp>
        <p:nvSpPr>
          <p:cNvPr id="10" name="Rectangle 9"/>
          <p:cNvSpPr/>
          <p:nvPr/>
        </p:nvSpPr>
        <p:spPr>
          <a:xfrm>
            <a:off x="655674" y="5527235"/>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 the products of research (books, articles, …)</a:t>
            </a:r>
          </a:p>
        </p:txBody>
      </p:sp>
      <p:sp>
        <p:nvSpPr>
          <p:cNvPr id="11" name="Rectangle 10"/>
          <p:cNvSpPr/>
          <p:nvPr/>
        </p:nvSpPr>
        <p:spPr>
          <a:xfrm>
            <a:off x="4237074" y="5527235"/>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the whole life cycle of process of research and learning more productive. </a:t>
            </a:r>
          </a:p>
        </p:txBody>
      </p:sp>
      <p:sp>
        <p:nvSpPr>
          <p:cNvPr id="12" name="Rectangle 11"/>
          <p:cNvSpPr/>
          <p:nvPr/>
        </p:nvSpPr>
        <p:spPr>
          <a:xfrm>
            <a:off x="685800" y="4003084"/>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Value relates to locally assembled collection.</a:t>
            </a:r>
          </a:p>
        </p:txBody>
      </p:sp>
      <p:sp>
        <p:nvSpPr>
          <p:cNvPr id="13" name="Rectangle 12"/>
          <p:cNvSpPr/>
          <p:nvPr/>
        </p:nvSpPr>
        <p:spPr>
          <a:xfrm>
            <a:off x="4267200" y="4003084"/>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Value relates to ability to efficiently meet a variety of research and learning needs. </a:t>
            </a:r>
          </a:p>
        </p:txBody>
      </p:sp>
      <p:sp>
        <p:nvSpPr>
          <p:cNvPr id="14" name="Rectangle 13"/>
          <p:cNvSpPr/>
          <p:nvPr/>
        </p:nvSpPr>
        <p:spPr>
          <a:xfrm>
            <a:off x="7369155" y="0"/>
            <a:ext cx="1774845" cy="261610"/>
          </a:xfrm>
          <a:prstGeom prst="rect">
            <a:avLst/>
          </a:prstGeom>
          <a:solidFill>
            <a:srgbClr val="00B0F0"/>
          </a:solidFill>
        </p:spPr>
        <p:txBody>
          <a:bodyPr wrap="none">
            <a:spAutoFit/>
          </a:bodyPr>
          <a:lstStyle/>
          <a:p>
            <a:r>
              <a:rPr lang="en-US" sz="1100" dirty="0">
                <a:solidFill>
                  <a:schemeClr val="bg1"/>
                </a:solidFill>
              </a:rPr>
              <a:t>http://www.xkcd.com/917/</a:t>
            </a:r>
          </a:p>
        </p:txBody>
      </p:sp>
      <p:sp>
        <p:nvSpPr>
          <p:cNvPr id="15" name="Rectangle 14"/>
          <p:cNvSpPr/>
          <p:nvPr/>
        </p:nvSpPr>
        <p:spPr>
          <a:xfrm>
            <a:off x="350874" y="5267902"/>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a:t>
            </a:r>
          </a:p>
        </p:txBody>
      </p:sp>
      <p:sp>
        <p:nvSpPr>
          <p:cNvPr id="16" name="Rectangle 15"/>
          <p:cNvSpPr/>
          <p:nvPr/>
        </p:nvSpPr>
        <p:spPr>
          <a:xfrm>
            <a:off x="7370202" y="52578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sp>
        <p:nvSpPr>
          <p:cNvPr id="17" name="Rectangle 16"/>
          <p:cNvSpPr/>
          <p:nvPr/>
        </p:nvSpPr>
        <p:spPr>
          <a:xfrm>
            <a:off x="381000" y="37338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Owned</a:t>
            </a:r>
          </a:p>
        </p:txBody>
      </p:sp>
      <p:sp>
        <p:nvSpPr>
          <p:cNvPr id="18" name="Rectangle 17"/>
          <p:cNvSpPr/>
          <p:nvPr/>
        </p:nvSpPr>
        <p:spPr>
          <a:xfrm>
            <a:off x="7400328" y="3766979"/>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Facilitated</a:t>
            </a:r>
          </a:p>
        </p:txBody>
      </p:sp>
      <p:sp>
        <p:nvSpPr>
          <p:cNvPr id="19" name="Rectangle 18"/>
          <p:cNvSpPr/>
          <p:nvPr/>
        </p:nvSpPr>
        <p:spPr>
          <a:xfrm>
            <a:off x="350874" y="6322415"/>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 in</a:t>
            </a:r>
          </a:p>
        </p:txBody>
      </p:sp>
      <p:sp>
        <p:nvSpPr>
          <p:cNvPr id="20" name="Rectangle 19"/>
          <p:cNvSpPr/>
          <p:nvPr/>
        </p:nvSpPr>
        <p:spPr>
          <a:xfrm>
            <a:off x="7365691" y="63246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Inside out</a:t>
            </a:r>
          </a:p>
        </p:txBody>
      </p:sp>
    </p:spTree>
    <p:extLst>
      <p:ext uri="{BB962C8B-B14F-4D97-AF65-F5344CB8AC3E}">
        <p14:creationId xmlns:p14="http://schemas.microsoft.com/office/powerpoint/2010/main" val="2844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73" y="3200400"/>
            <a:ext cx="7772400" cy="1115690"/>
          </a:xfrm>
        </p:spPr>
        <p:txBody>
          <a:bodyPr/>
          <a:lstStyle/>
          <a:p>
            <a:r>
              <a:rPr lang="en-US" dirty="0"/>
              <a:t>Towards the facilitated collection</a:t>
            </a:r>
          </a:p>
        </p:txBody>
      </p:sp>
      <p:sp>
        <p:nvSpPr>
          <p:cNvPr id="3" name="Text Placeholder 2"/>
          <p:cNvSpPr>
            <a:spLocks noGrp="1"/>
          </p:cNvSpPr>
          <p:nvPr>
            <p:ph type="body" sz="quarter" idx="10"/>
          </p:nvPr>
        </p:nvSpPr>
        <p:spPr/>
        <p:txBody>
          <a:bodyPr/>
          <a:lstStyle/>
          <a:p>
            <a:r>
              <a:rPr lang="en-US" dirty="0"/>
              <a:t>Libraries, collections, technology</a:t>
            </a:r>
          </a:p>
        </p:txBody>
      </p:sp>
      <p:sp>
        <p:nvSpPr>
          <p:cNvPr id="5" name="Rectangle 4"/>
          <p:cNvSpPr/>
          <p:nvPr/>
        </p:nvSpPr>
        <p:spPr>
          <a:xfrm>
            <a:off x="8001000" y="152400"/>
            <a:ext cx="766557" cy="1446550"/>
          </a:xfrm>
          <a:prstGeom prst="rect">
            <a:avLst/>
          </a:prstGeom>
        </p:spPr>
        <p:txBody>
          <a:bodyPr wrap="none">
            <a:spAutoFit/>
          </a:bodyPr>
          <a:lstStyle/>
          <a:p>
            <a:pPr lvl="0"/>
            <a:r>
              <a:rPr lang="en-US" sz="8800" b="1" dirty="0">
                <a:solidFill>
                  <a:srgbClr val="FFFFFF"/>
                </a:solidFill>
                <a:latin typeface="Segoe UI Light" panose="020B0502040204020203" pitchFamily="34" charset="0"/>
              </a:rPr>
              <a:t>5</a:t>
            </a:r>
          </a:p>
        </p:txBody>
      </p:sp>
    </p:spTree>
    <p:extLst>
      <p:ext uri="{BB962C8B-B14F-4D97-AF65-F5344CB8AC3E}">
        <p14:creationId xmlns:p14="http://schemas.microsoft.com/office/powerpoint/2010/main" val="111179561"/>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 name="Rectangle 1"/>
          <p:cNvSpPr/>
          <p:nvPr/>
        </p:nvSpPr>
        <p:spPr>
          <a:xfrm>
            <a:off x="4260470" y="2305124"/>
            <a:ext cx="4572000" cy="923330"/>
          </a:xfrm>
          <a:prstGeom prst="rect">
            <a:avLst/>
          </a:prstGeom>
        </p:spPr>
        <p:txBody>
          <a:bodyPr>
            <a:spAutoFit/>
          </a:bodyPr>
          <a:lstStyle/>
          <a:p>
            <a:r>
              <a:rPr lang="en-US" b="1" dirty="0"/>
              <a:t>A network logic: </a:t>
            </a:r>
            <a:r>
              <a:rPr lang="en-US" dirty="0"/>
              <a:t>a coordinated mix of local, external and collaborative services are assembled around user needs</a:t>
            </a:r>
          </a:p>
        </p:txBody>
      </p:sp>
      <p:sp>
        <p:nvSpPr>
          <p:cNvPr id="3" name="Rectangle 2"/>
          <p:cNvSpPr/>
          <p:nvPr/>
        </p:nvSpPr>
        <p:spPr>
          <a:xfrm>
            <a:off x="187282" y="2305124"/>
            <a:ext cx="3169227" cy="923330"/>
          </a:xfrm>
          <a:prstGeom prst="rect">
            <a:avLst/>
          </a:prstGeom>
        </p:spPr>
        <p:txBody>
          <a:bodyPr wrap="square">
            <a:spAutoFit/>
          </a:bodyPr>
          <a:lstStyle/>
          <a:p>
            <a:r>
              <a:rPr lang="en-US" b="1" dirty="0"/>
              <a:t>A print logic: </a:t>
            </a:r>
            <a:r>
              <a:rPr lang="en-US" dirty="0"/>
              <a:t>the distribution of </a:t>
            </a:r>
            <a:br>
              <a:rPr lang="en-US" dirty="0"/>
            </a:br>
            <a:r>
              <a:rPr lang="en-US" dirty="0"/>
              <a:t>print copies to multiple local </a:t>
            </a:r>
            <a:br>
              <a:rPr lang="en-US" dirty="0"/>
            </a:br>
            <a:r>
              <a:rPr lang="en-US" dirty="0"/>
              <a:t>destinations</a:t>
            </a:r>
          </a:p>
        </p:txBody>
      </p:sp>
    </p:spTree>
    <p:extLst>
      <p:ext uri="{BB962C8B-B14F-4D97-AF65-F5344CB8AC3E}">
        <p14:creationId xmlns:p14="http://schemas.microsoft.com/office/powerpoint/2010/main" val="287421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ular Callout 26"/>
          <p:cNvSpPr/>
          <p:nvPr/>
        </p:nvSpPr>
        <p:spPr>
          <a:xfrm>
            <a:off x="3476650" y="472638"/>
            <a:ext cx="4371950" cy="1074484"/>
          </a:xfrm>
          <a:prstGeom prst="wedgeRectCallout">
            <a:avLst>
              <a:gd name="adj1" fmla="val 44933"/>
              <a:gd name="adj2" fmla="val 23250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‘external’ collection: </a:t>
            </a:r>
          </a:p>
          <a:p>
            <a:r>
              <a:rPr lang="en-US" sz="1600" dirty="0">
                <a:solidFill>
                  <a:schemeClr val="accent1"/>
                </a:solidFill>
              </a:rPr>
              <a:t>Pointing researchers at Google Scholar; </a:t>
            </a:r>
          </a:p>
          <a:p>
            <a:r>
              <a:rPr lang="en-US" sz="1600" dirty="0">
                <a:solidFill>
                  <a:schemeClr val="accent1"/>
                </a:solidFill>
              </a:rPr>
              <a:t>Including freely available </a:t>
            </a:r>
            <a:r>
              <a:rPr lang="en-US" sz="1600" dirty="0" err="1">
                <a:solidFill>
                  <a:schemeClr val="accent1"/>
                </a:solidFill>
              </a:rPr>
              <a:t>ebooks</a:t>
            </a:r>
            <a:r>
              <a:rPr lang="en-US" sz="1600" dirty="0">
                <a:solidFill>
                  <a:schemeClr val="accent1"/>
                </a:solidFill>
              </a:rPr>
              <a:t> in the catalog; </a:t>
            </a:r>
          </a:p>
          <a:p>
            <a:r>
              <a:rPr lang="en-US" sz="1600" dirty="0">
                <a:solidFill>
                  <a:schemeClr val="accent1"/>
                </a:solidFill>
              </a:rPr>
              <a:t>Creating resource guides for web resources.</a:t>
            </a:r>
          </a:p>
        </p:txBody>
      </p:sp>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1" name="Rectangular Callout 10"/>
          <p:cNvSpPr/>
          <p:nvPr/>
        </p:nvSpPr>
        <p:spPr>
          <a:xfrm>
            <a:off x="1305498"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1" name="Rectangular Callout 20"/>
          <p:cNvSpPr/>
          <p:nvPr/>
        </p:nvSpPr>
        <p:spPr>
          <a:xfrm>
            <a:off x="2928749"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6" name="Rectangular Callout 15"/>
          <p:cNvSpPr/>
          <p:nvPr/>
        </p:nvSpPr>
        <p:spPr>
          <a:xfrm>
            <a:off x="456950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8" name="Rectangular Callout 17"/>
          <p:cNvSpPr/>
          <p:nvPr/>
        </p:nvSpPr>
        <p:spPr>
          <a:xfrm>
            <a:off x="6332615"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4" name="Rectangular Callout 23"/>
          <p:cNvSpPr/>
          <p:nvPr/>
        </p:nvSpPr>
        <p:spPr>
          <a:xfrm>
            <a:off x="2720196" y="4210050"/>
            <a:ext cx="1412915" cy="800099"/>
          </a:xfrm>
          <a:prstGeom prst="wedgeRectCallout">
            <a:avLst>
              <a:gd name="adj1" fmla="val -12851"/>
              <a:gd name="adj2" fmla="val -9079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‘licensed’ collection</a:t>
            </a:r>
          </a:p>
        </p:txBody>
      </p:sp>
      <p:sp>
        <p:nvSpPr>
          <p:cNvPr id="25" name="Rectangular Callout 24"/>
          <p:cNvSpPr/>
          <p:nvPr/>
        </p:nvSpPr>
        <p:spPr>
          <a:xfrm>
            <a:off x="4540080" y="4205309"/>
            <a:ext cx="1412915" cy="914400"/>
          </a:xfrm>
          <a:prstGeom prst="wedgeRectCallout">
            <a:avLst>
              <a:gd name="adj1" fmla="val -28389"/>
              <a:gd name="adj2" fmla="val -92624"/>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‘demand-driven’ collection</a:t>
            </a:r>
          </a:p>
        </p:txBody>
      </p:sp>
    </p:spTree>
    <p:extLst>
      <p:ext uri="{BB962C8B-B14F-4D97-AF65-F5344CB8AC3E}">
        <p14:creationId xmlns:p14="http://schemas.microsoft.com/office/powerpoint/2010/main" val="2185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1" grpId="0" animBg="1"/>
      <p:bldP spid="16" grpId="0" animBg="1"/>
      <p:bldP spid="18" grpId="0" animBg="1"/>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0867"/>
            <a:ext cx="7175361" cy="1384995"/>
          </a:xfrm>
          <a:prstGeom prst="rect">
            <a:avLst/>
          </a:prstGeom>
          <a:solidFill>
            <a:srgbClr val="4F81BD"/>
          </a:solidFill>
          <a:ln>
            <a:noFill/>
          </a:ln>
        </p:spPr>
        <p:txBody>
          <a:bodyPr wrap="none" rtlCol="0">
            <a:spAutoFit/>
          </a:bodyPr>
          <a:lstStyle/>
          <a:p>
            <a:pPr algn="ctr"/>
            <a:r>
              <a:rPr lang="en-US" sz="2800" b="1" dirty="0">
                <a:solidFill>
                  <a:schemeClr val="bg1"/>
                </a:solidFill>
                <a:latin typeface="Segoe UI Light" panose="020B0502040204020203" pitchFamily="34" charset="0"/>
              </a:rPr>
              <a:t>Collaboration requires ‘conscious coordination’</a:t>
            </a:r>
          </a:p>
          <a:p>
            <a:pPr algn="ctr"/>
            <a:endParaRPr lang="en-US" sz="2800" b="1" dirty="0">
              <a:solidFill>
                <a:schemeClr val="bg1"/>
              </a:solidFill>
              <a:latin typeface="Segoe UI Light" panose="020B0502040204020203" pitchFamily="34" charset="0"/>
            </a:endParaRPr>
          </a:p>
          <a:p>
            <a:pPr algn="ctr"/>
            <a:r>
              <a:rPr lang="en-US" sz="2800" b="1" dirty="0" err="1">
                <a:solidFill>
                  <a:schemeClr val="bg1"/>
                </a:solidFill>
                <a:latin typeface="Segoe UI Light" panose="020B0502040204020203" pitchFamily="34" charset="0"/>
              </a:rPr>
              <a:t>Rightscaling</a:t>
            </a:r>
            <a:r>
              <a:rPr lang="en-US" sz="2800" b="1" dirty="0">
                <a:solidFill>
                  <a:schemeClr val="bg1"/>
                </a:solidFill>
                <a:latin typeface="Segoe UI Light" panose="020B0502040204020203" pitchFamily="34" charset="0"/>
              </a:rPr>
              <a:t> – optimum scale?</a:t>
            </a:r>
            <a:endParaRPr lang="en-US" sz="2400" b="1" dirty="0">
              <a:solidFill>
                <a:schemeClr val="bg1"/>
              </a:solidFill>
              <a:latin typeface="Segoe UI Light" panose="020B0502040204020203" pitchFamily="34" charset="0"/>
            </a:endParaRPr>
          </a:p>
        </p:txBody>
      </p:sp>
      <p:pic>
        <p:nvPicPr>
          <p:cNvPr id="6" name="Picture 6" descr="http://www.digital-science.com/system/images/W1siZiIsIjIwMTIvMDUvMDkvMTcvNDIvMzEvNTU0L3Byb2R1Y3RfZmlnc2hhcmVfbGFyZ2UucG5nIl1d/product-figshare-large.png"/>
          <p:cNvPicPr>
            <a:picLocks noChangeAspect="1" noChangeArrowheads="1"/>
          </p:cNvPicPr>
          <p:nvPr/>
        </p:nvPicPr>
        <p:blipFill>
          <a:blip r:embed="rId2" cstate="print"/>
          <a:srcRect/>
          <a:stretch>
            <a:fillRect/>
          </a:stretch>
        </p:blipFill>
        <p:spPr bwMode="auto">
          <a:xfrm>
            <a:off x="6935292" y="6020263"/>
            <a:ext cx="1600200" cy="484910"/>
          </a:xfrm>
          <a:prstGeom prst="rect">
            <a:avLst/>
          </a:prstGeom>
          <a:noFill/>
        </p:spPr>
      </p:pic>
      <p:pic>
        <p:nvPicPr>
          <p:cNvPr id="7" name="Picture 14" descr="http://wiki.datadryad.org/wg/dryad/images/9/91/DryadLogo.png"/>
          <p:cNvPicPr>
            <a:picLocks noChangeAspect="1" noChangeArrowheads="1"/>
          </p:cNvPicPr>
          <p:nvPr/>
        </p:nvPicPr>
        <p:blipFill>
          <a:blip r:embed="rId3" cstate="print"/>
          <a:srcRect/>
          <a:stretch>
            <a:fillRect/>
          </a:stretch>
        </p:blipFill>
        <p:spPr bwMode="auto">
          <a:xfrm>
            <a:off x="7308326" y="4826217"/>
            <a:ext cx="1371600" cy="766646"/>
          </a:xfrm>
          <a:prstGeom prst="rect">
            <a:avLst/>
          </a:prstGeom>
          <a:noFill/>
        </p:spPr>
      </p:pic>
      <p:sp>
        <p:nvSpPr>
          <p:cNvPr id="12" name="Rectangular Callout 11"/>
          <p:cNvSpPr/>
          <p:nvPr/>
        </p:nvSpPr>
        <p:spPr>
          <a:xfrm>
            <a:off x="567737"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3" name="Rectangular Callout 12"/>
          <p:cNvSpPr/>
          <p:nvPr/>
        </p:nvSpPr>
        <p:spPr>
          <a:xfrm>
            <a:off x="2565064"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4" name="Rectangular Callout 13"/>
          <p:cNvSpPr/>
          <p:nvPr/>
        </p:nvSpPr>
        <p:spPr>
          <a:xfrm>
            <a:off x="467341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5" name="Rectangular Callout 14"/>
          <p:cNvSpPr/>
          <p:nvPr/>
        </p:nvSpPr>
        <p:spPr>
          <a:xfrm>
            <a:off x="6935292"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pic>
        <p:nvPicPr>
          <p:cNvPr id="4098"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678"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cpsr.umich.edu/icpsrweb/ICPSR/css/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392" y="5833714"/>
            <a:ext cx="1291808" cy="2286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35" y="4682297"/>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335272" y="4889224"/>
            <a:ext cx="904412" cy="868074"/>
          </a:xfrm>
          <a:prstGeom prst="rect">
            <a:avLst/>
          </a:prstGeom>
        </p:spPr>
      </p:pic>
      <p:pic>
        <p:nvPicPr>
          <p:cNvPr id="1030" name="Picture 6" descr="https://upload.wikimedia.org/wikipedia/en/d/da/LOCKSS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5484" y="4904574"/>
            <a:ext cx="590194" cy="593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159"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colc.net/sites/default/files/styles/medium/public/PALCI%20Logo.png?itok=SVwxmL2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980" y="3861383"/>
            <a:ext cx="819220" cy="3127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stretch>
            <a:fillRect/>
          </a:stretch>
        </p:blipFill>
        <p:spPr>
          <a:xfrm>
            <a:off x="2482680" y="4580641"/>
            <a:ext cx="904412" cy="868074"/>
          </a:xfrm>
          <a:prstGeom prst="rect">
            <a:avLst/>
          </a:prstGeom>
        </p:spPr>
      </p:pic>
      <p:pic>
        <p:nvPicPr>
          <p:cNvPr id="26" name="Picture 6" descr="CIC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771" y="3892912"/>
            <a:ext cx="1337066" cy="312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a:stretch>
            <a:fillRect/>
          </a:stretch>
        </p:blipFill>
        <p:spPr>
          <a:xfrm>
            <a:off x="4628844" y="4017779"/>
            <a:ext cx="1203177" cy="187871"/>
          </a:xfrm>
          <a:prstGeom prst="rect">
            <a:avLst/>
          </a:prstGeom>
        </p:spPr>
      </p:pic>
      <p:pic>
        <p:nvPicPr>
          <p:cNvPr id="4" name="Picture 2" descr="share-logo-140x1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5292" y="4252345"/>
            <a:ext cx="981047" cy="7357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icolc.net/sites/default/files/styles/medium/public/PALCI%20Logo.png?itok=SVwxmL2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9227" y="4252345"/>
            <a:ext cx="819220" cy="31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1000"/>
                                        <p:tgtEl>
                                          <p:spTgt spid="4098"/>
                                        </p:tgtEl>
                                      </p:cBhvr>
                                    </p:animEffect>
                                    <p:anim calcmode="lin" valueType="num">
                                      <p:cBhvr>
                                        <p:cTn id="40" dur="1000" fill="hold"/>
                                        <p:tgtEl>
                                          <p:spTgt spid="4098"/>
                                        </p:tgtEl>
                                        <p:attrNameLst>
                                          <p:attrName>ppt_x</p:attrName>
                                        </p:attrNameLst>
                                      </p:cBhvr>
                                      <p:tavLst>
                                        <p:tav tm="0">
                                          <p:val>
                                            <p:strVal val="#ppt_x"/>
                                          </p:val>
                                        </p:tav>
                                        <p:tav tm="100000">
                                          <p:val>
                                            <p:strVal val="#ppt_x"/>
                                          </p:val>
                                        </p:tav>
                                      </p:tavLst>
                                    </p:anim>
                                    <p:anim calcmode="lin" valueType="num">
                                      <p:cBhvr>
                                        <p:cTn id="41" dur="1000" fill="hold"/>
                                        <p:tgtEl>
                                          <p:spTgt spid="409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fade">
                                      <p:cBhvr>
                                        <p:cTn id="44" dur="1000"/>
                                        <p:tgtEl>
                                          <p:spTgt spid="4102"/>
                                        </p:tgtEl>
                                      </p:cBhvr>
                                    </p:animEffect>
                                    <p:anim calcmode="lin" valueType="num">
                                      <p:cBhvr>
                                        <p:cTn id="45" dur="1000" fill="hold"/>
                                        <p:tgtEl>
                                          <p:spTgt spid="4102"/>
                                        </p:tgtEl>
                                        <p:attrNameLst>
                                          <p:attrName>ppt_x</p:attrName>
                                        </p:attrNameLst>
                                      </p:cBhvr>
                                      <p:tavLst>
                                        <p:tav tm="0">
                                          <p:val>
                                            <p:strVal val="#ppt_x"/>
                                          </p:val>
                                        </p:tav>
                                        <p:tav tm="100000">
                                          <p:val>
                                            <p:strVal val="#ppt_x"/>
                                          </p:val>
                                        </p:tav>
                                      </p:tavLst>
                                    </p:anim>
                                    <p:anim calcmode="lin" valueType="num">
                                      <p:cBhvr>
                                        <p:cTn id="46" dur="1000" fill="hold"/>
                                        <p:tgtEl>
                                          <p:spTgt spid="410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fade">
                                      <p:cBhvr>
                                        <p:cTn id="54" dur="1000"/>
                                        <p:tgtEl>
                                          <p:spTgt spid="1030"/>
                                        </p:tgtEl>
                                      </p:cBhvr>
                                    </p:animEffect>
                                    <p:anim calcmode="lin" valueType="num">
                                      <p:cBhvr>
                                        <p:cTn id="55" dur="1000" fill="hold"/>
                                        <p:tgtEl>
                                          <p:spTgt spid="1030"/>
                                        </p:tgtEl>
                                        <p:attrNameLst>
                                          <p:attrName>ppt_x</p:attrName>
                                        </p:attrNameLst>
                                      </p:cBhvr>
                                      <p:tavLst>
                                        <p:tav tm="0">
                                          <p:val>
                                            <p:strVal val="#ppt_x"/>
                                          </p:val>
                                        </p:tav>
                                        <p:tav tm="100000">
                                          <p:val>
                                            <p:strVal val="#ppt_x"/>
                                          </p:val>
                                        </p:tav>
                                      </p:tavLst>
                                    </p:anim>
                                    <p:anim calcmode="lin" valueType="num">
                                      <p:cBhvr>
                                        <p:cTn id="56" dur="1000" fill="hold"/>
                                        <p:tgtEl>
                                          <p:spTgt spid="10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955" y="3048000"/>
            <a:ext cx="7772400" cy="1115690"/>
          </a:xfrm>
        </p:spPr>
        <p:txBody>
          <a:bodyPr/>
          <a:lstStyle/>
          <a:p>
            <a:r>
              <a:rPr lang="en-US" dirty="0"/>
              <a:t>Assessment questions</a:t>
            </a:r>
          </a:p>
        </p:txBody>
      </p:sp>
      <p:sp>
        <p:nvSpPr>
          <p:cNvPr id="3" name="Text Placeholder 2"/>
          <p:cNvSpPr>
            <a:spLocks noGrp="1"/>
          </p:cNvSpPr>
          <p:nvPr>
            <p:ph type="body" sz="quarter" idx="10"/>
          </p:nvPr>
        </p:nvSpPr>
        <p:spPr/>
        <p:txBody>
          <a:bodyPr/>
          <a:lstStyle/>
          <a:p>
            <a:r>
              <a:rPr lang="en-US" dirty="0"/>
              <a:t>Libraries, collections, technology</a:t>
            </a:r>
          </a:p>
        </p:txBody>
      </p:sp>
      <p:sp>
        <p:nvSpPr>
          <p:cNvPr id="5" name="Rectangle 4"/>
          <p:cNvSpPr/>
          <p:nvPr/>
        </p:nvSpPr>
        <p:spPr>
          <a:xfrm>
            <a:off x="7924800" y="21348"/>
            <a:ext cx="766557" cy="1446550"/>
          </a:xfrm>
          <a:prstGeom prst="rect">
            <a:avLst/>
          </a:prstGeom>
        </p:spPr>
        <p:txBody>
          <a:bodyPr wrap="none">
            <a:spAutoFit/>
          </a:bodyPr>
          <a:lstStyle/>
          <a:p>
            <a:pPr lvl="0"/>
            <a:r>
              <a:rPr lang="en-US" sz="8800" b="1" dirty="0">
                <a:solidFill>
                  <a:srgbClr val="FFFFFF"/>
                </a:solidFill>
                <a:latin typeface="Segoe UI Light" panose="020B0502040204020203" pitchFamily="34" charset="0"/>
              </a:rPr>
              <a:t>6</a:t>
            </a:r>
          </a:p>
        </p:txBody>
      </p:sp>
    </p:spTree>
    <p:extLst>
      <p:ext uri="{BB962C8B-B14F-4D97-AF65-F5344CB8AC3E}">
        <p14:creationId xmlns:p14="http://schemas.microsoft.com/office/powerpoint/2010/main" val="253222164"/>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327648" cy="6858000"/>
          </a:xfrm>
          <a:prstGeom prst="rect">
            <a:avLst/>
          </a:prstGeom>
          <a:solidFill>
            <a:schemeClr val="tx2">
              <a:lumMod val="60000"/>
              <a:lumOff val="40000"/>
            </a:schemeClr>
          </a:solidFill>
        </p:spPr>
        <p:txBody>
          <a:bodyPr wrap="square" lIns="182880">
            <a:spAutoFit/>
          </a:bodyPr>
          <a:lstStyle/>
          <a:p>
            <a:r>
              <a:rPr lang="en-US" sz="5400" dirty="0">
                <a:solidFill>
                  <a:schemeClr val="bg1"/>
                </a:solidFill>
                <a:latin typeface="Segoe UI Light" panose="020B0502040204020203" pitchFamily="34" charset="0"/>
              </a:rPr>
              <a:t>“Rather than constructing </a:t>
            </a:r>
            <a:r>
              <a:rPr lang="en-US" sz="5400" b="1" dirty="0">
                <a:solidFill>
                  <a:schemeClr val="bg1"/>
                </a:solidFill>
                <a:latin typeface="Segoe UI Light" panose="020B0502040204020203" pitchFamily="34" charset="0"/>
              </a:rPr>
              <a:t>archipelagoes of isolated collections</a:t>
            </a:r>
            <a:r>
              <a:rPr lang="en-US" sz="5400" dirty="0">
                <a:solidFill>
                  <a:schemeClr val="bg1"/>
                </a:solidFill>
                <a:latin typeface="Segoe UI Light" panose="020B0502040204020203" pitchFamily="34" charset="0"/>
              </a:rPr>
              <a:t>, increasingly libraries are seeking to create </a:t>
            </a:r>
            <a:r>
              <a:rPr lang="en-US" sz="5400" b="1" dirty="0">
                <a:solidFill>
                  <a:schemeClr val="bg1"/>
                </a:solidFill>
                <a:latin typeface="Segoe UI Light" panose="020B0502040204020203" pitchFamily="34" charset="0"/>
              </a:rPr>
              <a:t>ecosystems of shared collections</a:t>
            </a:r>
            <a:r>
              <a:rPr lang="en-US" sz="5400" dirty="0">
                <a:solidFill>
                  <a:schemeClr val="bg1"/>
                </a:solidFill>
                <a:latin typeface="Segoe UI Light" panose="020B0502040204020203" pitchFamily="34" charset="0"/>
              </a:rPr>
              <a:t>.”</a:t>
            </a:r>
          </a:p>
        </p:txBody>
      </p:sp>
      <p:sp>
        <p:nvSpPr>
          <p:cNvPr id="4" name="TextBox 3"/>
          <p:cNvSpPr txBox="1"/>
          <p:nvPr/>
        </p:nvSpPr>
        <p:spPr>
          <a:xfrm>
            <a:off x="6327647" y="3962400"/>
            <a:ext cx="2816353" cy="2862322"/>
          </a:xfrm>
          <a:prstGeom prst="rect">
            <a:avLst/>
          </a:prstGeom>
          <a:noFill/>
        </p:spPr>
        <p:txBody>
          <a:bodyPr wrap="square" rtlCol="0">
            <a:spAutoFit/>
          </a:bodyPr>
          <a:lstStyle/>
          <a:p>
            <a:r>
              <a:rPr lang="en-US" sz="2000" dirty="0"/>
              <a:t>Karla </a:t>
            </a:r>
            <a:r>
              <a:rPr lang="en-US" sz="2000" dirty="0" err="1"/>
              <a:t>Strieb</a:t>
            </a:r>
            <a:r>
              <a:rPr lang="en-US" sz="2000" dirty="0"/>
              <a:t> “Collaboration: The Master Key to Unlocking Twenty-First-Century Library Collections” in </a:t>
            </a:r>
            <a:r>
              <a:rPr lang="en-US" sz="2000" i="1" dirty="0"/>
              <a:t>Shared Collections: Collaborative Stewardship</a:t>
            </a:r>
            <a:r>
              <a:rPr lang="en-US" sz="2000" dirty="0"/>
              <a:t>  (ALCTS, 2016)</a:t>
            </a:r>
          </a:p>
        </p:txBody>
      </p:sp>
    </p:spTree>
    <p:extLst>
      <p:ext uri="{BB962C8B-B14F-4D97-AF65-F5344CB8AC3E}">
        <p14:creationId xmlns:p14="http://schemas.microsoft.com/office/powerpoint/2010/main" val="2835980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297180"/>
            <a:ext cx="7491153"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Collections Assessment -- Issues</a:t>
            </a:r>
          </a:p>
        </p:txBody>
      </p:sp>
      <p:sp>
        <p:nvSpPr>
          <p:cNvPr id="3" name="TextBox 2"/>
          <p:cNvSpPr txBox="1"/>
          <p:nvPr/>
        </p:nvSpPr>
        <p:spPr>
          <a:xfrm>
            <a:off x="994410" y="1635049"/>
            <a:ext cx="734491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Value closely associated with </a:t>
            </a:r>
            <a:r>
              <a:rPr lang="en-US" sz="2400" b="1" dirty="0">
                <a:latin typeface="Segoe UI" panose="020B0502040204020203" pitchFamily="34" charset="0"/>
                <a:ea typeface="Segoe UI" panose="020B0502040204020203" pitchFamily="34" charset="0"/>
                <a:cs typeface="Segoe UI" panose="020B0502040204020203" pitchFamily="34" charset="0"/>
              </a:rPr>
              <a:t>size</a:t>
            </a:r>
            <a:r>
              <a:rPr lang="en-US" sz="2400" dirty="0">
                <a:latin typeface="Segoe UI" panose="020B0502040204020203" pitchFamily="34" charset="0"/>
                <a:ea typeface="Segoe UI" panose="020B0502040204020203" pitchFamily="34" charset="0"/>
                <a:cs typeface="Segoe UI" panose="020B0502040204020203" pitchFamily="34" charset="0"/>
              </a:rPr>
              <a:t>, scope of local inventory</a:t>
            </a:r>
          </a:p>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Just-in-case acquisitions model favors volume counts over use or utility metrics</a:t>
            </a:r>
          </a:p>
          <a:p>
            <a:pPr marL="342900" indent="-342900">
              <a:buFont typeface="Arial" panose="020B0604020202020204" pitchFamily="34" charset="0"/>
              <a:buChar char="•"/>
            </a:pPr>
            <a:r>
              <a:rPr lang="en-US" sz="2400" b="1" dirty="0">
                <a:latin typeface="Segoe UI" panose="020B0502040204020203" pitchFamily="34" charset="0"/>
                <a:ea typeface="Segoe UI" panose="020B0502040204020203" pitchFamily="34" charset="0"/>
                <a:cs typeface="Segoe UI" panose="020B0502040204020203" pitchFamily="34" charset="0"/>
              </a:rPr>
              <a:t>Purchased/owned</a:t>
            </a:r>
            <a:r>
              <a:rPr lang="en-US" sz="2400" dirty="0">
                <a:latin typeface="Segoe UI" panose="020B0502040204020203" pitchFamily="34" charset="0"/>
                <a:ea typeface="Segoe UI" panose="020B0502040204020203" pitchFamily="34" charset="0"/>
                <a:cs typeface="Segoe UI" panose="020B0502040204020203" pitchFamily="34" charset="0"/>
              </a:rPr>
              <a:t> = institutional assets</a:t>
            </a:r>
          </a:p>
        </p:txBody>
      </p:sp>
      <p:sp>
        <p:nvSpPr>
          <p:cNvPr id="4" name="TextBox 3"/>
          <p:cNvSpPr txBox="1"/>
          <p:nvPr/>
        </p:nvSpPr>
        <p:spPr>
          <a:xfrm>
            <a:off x="994411" y="4205952"/>
            <a:ext cx="7344918"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Collection excellence relies on </a:t>
            </a:r>
            <a:r>
              <a:rPr lang="en-US" sz="2400" b="1" dirty="0">
                <a:latin typeface="Segoe UI" panose="020B0502040204020203" pitchFamily="34" charset="0"/>
                <a:ea typeface="Segoe UI" panose="020B0502040204020203" pitchFamily="34" charset="0"/>
                <a:cs typeface="Segoe UI" panose="020B0502040204020203" pitchFamily="34" charset="0"/>
              </a:rPr>
              <a:t>partnerships </a:t>
            </a:r>
            <a:r>
              <a:rPr lang="en-US" sz="2400" dirty="0">
                <a:latin typeface="Segoe UI" panose="020B0502040204020203" pitchFamily="34" charset="0"/>
                <a:ea typeface="Segoe UI" panose="020B0502040204020203" pitchFamily="34" charset="0"/>
                <a:cs typeface="Segoe UI" panose="020B0502040204020203" pitchFamily="34" charset="0"/>
              </a:rPr>
              <a:t>(licensed, DDA, shared print, shared digital)</a:t>
            </a:r>
          </a:p>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Continuous </a:t>
            </a:r>
            <a:r>
              <a:rPr lang="en-US" sz="2400" b="1" dirty="0">
                <a:latin typeface="Segoe UI" panose="020B0502040204020203" pitchFamily="34" charset="0"/>
                <a:ea typeface="Segoe UI" panose="020B0502040204020203" pitchFamily="34" charset="0"/>
                <a:cs typeface="Segoe UI" panose="020B0502040204020203" pitchFamily="34" charset="0"/>
              </a:rPr>
              <a:t>de-selection and “re-selection” </a:t>
            </a:r>
            <a:r>
              <a:rPr lang="en-US" sz="2400" dirty="0">
                <a:latin typeface="Segoe UI" panose="020B0502040204020203" pitchFamily="34" charset="0"/>
                <a:ea typeface="Segoe UI" panose="020B0502040204020203" pitchFamily="34" charset="0"/>
                <a:cs typeface="Segoe UI" panose="020B0502040204020203" pitchFamily="34" charset="0"/>
              </a:rPr>
              <a:t>maintains collection value</a:t>
            </a:r>
          </a:p>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Curation of </a:t>
            </a:r>
            <a:r>
              <a:rPr lang="en-US" sz="2400" b="1" dirty="0">
                <a:latin typeface="Segoe UI" panose="020B0502040204020203" pitchFamily="34" charset="0"/>
                <a:ea typeface="Segoe UI" panose="020B0502040204020203" pitchFamily="34" charset="0"/>
                <a:cs typeface="Segoe UI" panose="020B0502040204020203" pitchFamily="34" charset="0"/>
              </a:rPr>
              <a:t>locally created content </a:t>
            </a:r>
            <a:r>
              <a:rPr lang="en-US" sz="2400" dirty="0">
                <a:latin typeface="Segoe UI" panose="020B0502040204020203" pitchFamily="34" charset="0"/>
                <a:ea typeface="Segoe UI" panose="020B0502040204020203" pitchFamily="34" charset="0"/>
                <a:cs typeface="Segoe UI" panose="020B0502040204020203" pitchFamily="34" charset="0"/>
              </a:rPr>
              <a:t>is growing in importance</a:t>
            </a:r>
          </a:p>
        </p:txBody>
      </p:sp>
      <p:sp>
        <p:nvSpPr>
          <p:cNvPr id="5" name="TextBox 4"/>
          <p:cNvSpPr txBox="1"/>
          <p:nvPr/>
        </p:nvSpPr>
        <p:spPr>
          <a:xfrm>
            <a:off x="400050" y="1105138"/>
            <a:ext cx="1391728" cy="584775"/>
          </a:xfrm>
          <a:prstGeom prst="rect">
            <a:avLst/>
          </a:prstGeom>
          <a:noFill/>
        </p:spPr>
        <p:txBody>
          <a:bodyPr wrap="none" rtlCol="0">
            <a:spAutoFit/>
          </a:bodyPr>
          <a:lstStyle/>
          <a:p>
            <a:r>
              <a:rPr lang="en-US" sz="32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THEN:</a:t>
            </a:r>
          </a:p>
        </p:txBody>
      </p:sp>
      <p:sp>
        <p:nvSpPr>
          <p:cNvPr id="6" name="TextBox 5"/>
          <p:cNvSpPr txBox="1"/>
          <p:nvPr/>
        </p:nvSpPr>
        <p:spPr>
          <a:xfrm>
            <a:off x="400049" y="3656391"/>
            <a:ext cx="1337995" cy="584775"/>
          </a:xfrm>
          <a:prstGeom prst="rect">
            <a:avLst/>
          </a:prstGeom>
          <a:noFill/>
        </p:spPr>
        <p:txBody>
          <a:bodyPr wrap="none" rtlCol="0">
            <a:spAutoFit/>
          </a:bodyPr>
          <a:lstStyle/>
          <a:p>
            <a:r>
              <a:rPr lang="en-US" sz="32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NOW:</a:t>
            </a:r>
          </a:p>
        </p:txBody>
      </p:sp>
      <p:sp>
        <p:nvSpPr>
          <p:cNvPr id="7" name="TextBox 6"/>
          <p:cNvSpPr txBox="1"/>
          <p:nvPr/>
        </p:nvSpPr>
        <p:spPr>
          <a:xfrm>
            <a:off x="6612391" y="1212859"/>
            <a:ext cx="1507272" cy="369332"/>
          </a:xfrm>
          <a:prstGeom prst="rect">
            <a:avLst/>
          </a:prstGeom>
          <a:noFill/>
        </p:spPr>
        <p:txBody>
          <a:bodyPr wrap="none" rtlCol="0">
            <a:spAutoFit/>
          </a:bodyPr>
          <a:lstStyle/>
          <a:p>
            <a:r>
              <a:rPr lang="en-US" dirty="0">
                <a:solidFill>
                  <a:schemeClr val="accent2"/>
                </a:solidFill>
                <a:latin typeface="Segoe UI" panose="020B0502040204020203" pitchFamily="34" charset="0"/>
                <a:ea typeface="Segoe UI" panose="020B0502040204020203" pitchFamily="34" charset="0"/>
                <a:cs typeface="Segoe UI" panose="020B0502040204020203" pitchFamily="34" charset="0"/>
              </a:rPr>
              <a:t>PRINT LOGIC</a:t>
            </a:r>
          </a:p>
        </p:txBody>
      </p:sp>
      <p:sp>
        <p:nvSpPr>
          <p:cNvPr id="8" name="TextBox 7"/>
          <p:cNvSpPr txBox="1"/>
          <p:nvPr/>
        </p:nvSpPr>
        <p:spPr>
          <a:xfrm>
            <a:off x="6155471" y="3705330"/>
            <a:ext cx="1964192" cy="369332"/>
          </a:xfrm>
          <a:prstGeom prst="rect">
            <a:avLst/>
          </a:prstGeom>
          <a:noFill/>
        </p:spPr>
        <p:txBody>
          <a:bodyPr wrap="none" rtlCol="0">
            <a:spAutoFit/>
          </a:bodyPr>
          <a:lstStyle/>
          <a:p>
            <a:r>
              <a:rPr lang="en-US" dirty="0">
                <a:solidFill>
                  <a:schemeClr val="accent2"/>
                </a:solidFill>
                <a:latin typeface="Segoe UI" panose="020B0502040204020203" pitchFamily="34" charset="0"/>
                <a:ea typeface="Segoe UI" panose="020B0502040204020203" pitchFamily="34" charset="0"/>
                <a:cs typeface="Segoe UI" panose="020B0502040204020203" pitchFamily="34" charset="0"/>
              </a:rPr>
              <a:t>NETWORK LOGIC</a:t>
            </a:r>
          </a:p>
        </p:txBody>
      </p:sp>
    </p:spTree>
    <p:extLst>
      <p:ext uri="{BB962C8B-B14F-4D97-AF65-F5344CB8AC3E}">
        <p14:creationId xmlns:p14="http://schemas.microsoft.com/office/powerpoint/2010/main" val="1870742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297180"/>
            <a:ext cx="7306808"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Collections Assessment -- Scale</a:t>
            </a:r>
          </a:p>
        </p:txBody>
      </p:sp>
      <p:sp>
        <p:nvSpPr>
          <p:cNvPr id="4" name="TextBox 3"/>
          <p:cNvSpPr txBox="1"/>
          <p:nvPr/>
        </p:nvSpPr>
        <p:spPr>
          <a:xfrm>
            <a:off x="994411" y="5368002"/>
            <a:ext cx="7344918"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How can patterns in the </a:t>
            </a:r>
            <a:r>
              <a:rPr lang="en-US" sz="2800" b="1" dirty="0">
                <a:latin typeface="Segoe UI" panose="020B0502040204020203" pitchFamily="34" charset="0"/>
                <a:ea typeface="Segoe UI" panose="020B0502040204020203" pitchFamily="34" charset="0"/>
                <a:cs typeface="Segoe UI" panose="020B0502040204020203" pitchFamily="34" charset="0"/>
              </a:rPr>
              <a:t>system-wide collection </a:t>
            </a:r>
            <a:r>
              <a:rPr lang="en-US" sz="2800" dirty="0">
                <a:latin typeface="Segoe UI" panose="020B0502040204020203" pitchFamily="34" charset="0"/>
                <a:ea typeface="Segoe UI" panose="020B0502040204020203" pitchFamily="34" charset="0"/>
                <a:cs typeface="Segoe UI" panose="020B0502040204020203" pitchFamily="34" charset="0"/>
              </a:rPr>
              <a:t>inform local decision-making?</a:t>
            </a:r>
          </a:p>
        </p:txBody>
      </p:sp>
      <p:sp>
        <p:nvSpPr>
          <p:cNvPr id="5" name="TextBox 4"/>
          <p:cNvSpPr txBox="1"/>
          <p:nvPr/>
        </p:nvSpPr>
        <p:spPr>
          <a:xfrm>
            <a:off x="400050" y="1219438"/>
            <a:ext cx="1561068" cy="584775"/>
          </a:xfrm>
          <a:prstGeom prst="rect">
            <a:avLst/>
          </a:prstGeom>
          <a:noFill/>
        </p:spPr>
        <p:txBody>
          <a:bodyPr wrap="none" rtlCol="0">
            <a:spAutoFit/>
          </a:bodyPr>
          <a:lstStyle/>
          <a:p>
            <a:r>
              <a:rPr lang="en-US" sz="3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LOCAL:</a:t>
            </a:r>
          </a:p>
        </p:txBody>
      </p:sp>
      <p:sp>
        <p:nvSpPr>
          <p:cNvPr id="6" name="TextBox 5"/>
          <p:cNvSpPr txBox="1"/>
          <p:nvPr/>
        </p:nvSpPr>
        <p:spPr>
          <a:xfrm>
            <a:off x="400049" y="4796798"/>
            <a:ext cx="1859227" cy="584775"/>
          </a:xfrm>
          <a:prstGeom prst="rect">
            <a:avLst/>
          </a:prstGeom>
          <a:noFill/>
        </p:spPr>
        <p:txBody>
          <a:bodyPr wrap="none" rtlCol="0">
            <a:spAutoFit/>
          </a:bodyPr>
          <a:lstStyle/>
          <a:p>
            <a:r>
              <a:rPr lang="en-US" sz="3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GLOBAL:</a:t>
            </a:r>
          </a:p>
        </p:txBody>
      </p:sp>
      <p:sp>
        <p:nvSpPr>
          <p:cNvPr id="9" name="TextBox 8"/>
          <p:cNvSpPr txBox="1"/>
          <p:nvPr/>
        </p:nvSpPr>
        <p:spPr>
          <a:xfrm>
            <a:off x="994411" y="3369772"/>
            <a:ext cx="7344918"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Are we maximizing the </a:t>
            </a:r>
            <a:r>
              <a:rPr lang="en-US" sz="2800" b="1" dirty="0">
                <a:latin typeface="Segoe UI" panose="020B0502040204020203" pitchFamily="34" charset="0"/>
                <a:ea typeface="Segoe UI" panose="020B0502040204020203" pitchFamily="34" charset="0"/>
                <a:cs typeface="Segoe UI" panose="020B0502040204020203" pitchFamily="34" charset="0"/>
              </a:rPr>
              <a:t>value of existing partnerships</a:t>
            </a:r>
            <a:r>
              <a:rPr lang="en-US" sz="2800" dirty="0">
                <a:latin typeface="Segoe UI" panose="020B0502040204020203" pitchFamily="34" charset="0"/>
                <a:ea typeface="Segoe UI" panose="020B0502040204020203" pitchFamily="34" charset="0"/>
                <a:cs typeface="Segoe UI" panose="020B0502040204020203" pitchFamily="34" charset="0"/>
              </a:rPr>
              <a:t>? EZ-Borrow, CIC, HathiTrust etc.  </a:t>
            </a:r>
          </a:p>
        </p:txBody>
      </p:sp>
      <p:sp>
        <p:nvSpPr>
          <p:cNvPr id="10" name="TextBox 9"/>
          <p:cNvSpPr txBox="1"/>
          <p:nvPr/>
        </p:nvSpPr>
        <p:spPr>
          <a:xfrm>
            <a:off x="400049" y="2798568"/>
            <a:ext cx="1709892" cy="584775"/>
          </a:xfrm>
          <a:prstGeom prst="rect">
            <a:avLst/>
          </a:prstGeom>
          <a:noFill/>
        </p:spPr>
        <p:txBody>
          <a:bodyPr wrap="none" rtlCol="0">
            <a:spAutoFit/>
          </a:bodyPr>
          <a:lstStyle/>
          <a:p>
            <a:r>
              <a:rPr lang="en-US" sz="3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GROUP:</a:t>
            </a:r>
          </a:p>
        </p:txBody>
      </p:sp>
      <p:sp>
        <p:nvSpPr>
          <p:cNvPr id="11" name="TextBox 10"/>
          <p:cNvSpPr txBox="1"/>
          <p:nvPr/>
        </p:nvSpPr>
        <p:spPr>
          <a:xfrm>
            <a:off x="994410" y="1790642"/>
            <a:ext cx="7616189"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Do we have the right balance of </a:t>
            </a:r>
            <a:r>
              <a:rPr lang="en-US" sz="2800" b="1" dirty="0">
                <a:latin typeface="Segoe UI" panose="020B0502040204020203" pitchFamily="34" charset="0"/>
                <a:ea typeface="Segoe UI" panose="020B0502040204020203" pitchFamily="34" charset="0"/>
                <a:cs typeface="Segoe UI" panose="020B0502040204020203" pitchFamily="34" charset="0"/>
              </a:rPr>
              <a:t>‘outside-in’ </a:t>
            </a:r>
            <a:r>
              <a:rPr lang="en-US" sz="2800" dirty="0">
                <a:latin typeface="Segoe UI" panose="020B0502040204020203" pitchFamily="34" charset="0"/>
                <a:ea typeface="Segoe UI" panose="020B0502040204020203" pitchFamily="34" charset="0"/>
                <a:cs typeface="Segoe UI" panose="020B0502040204020203" pitchFamily="34" charset="0"/>
              </a:rPr>
              <a:t>and </a:t>
            </a:r>
            <a:r>
              <a:rPr lang="en-US" sz="2800" b="1" dirty="0">
                <a:latin typeface="Segoe UI" panose="020B0502040204020203" pitchFamily="34" charset="0"/>
                <a:ea typeface="Segoe UI" panose="020B0502040204020203" pitchFamily="34" charset="0"/>
                <a:cs typeface="Segoe UI" panose="020B0502040204020203" pitchFamily="34" charset="0"/>
              </a:rPr>
              <a:t>‘inside-out’ </a:t>
            </a:r>
            <a:r>
              <a:rPr lang="en-US" sz="2800" dirty="0">
                <a:latin typeface="Segoe UI" panose="020B0502040204020203" pitchFamily="34" charset="0"/>
                <a:ea typeface="Segoe UI" panose="020B0502040204020203" pitchFamily="34" charset="0"/>
                <a:cs typeface="Segoe UI" panose="020B0502040204020203" pitchFamily="34" charset="0"/>
              </a:rPr>
              <a:t>attention and investment?</a:t>
            </a:r>
          </a:p>
        </p:txBody>
      </p:sp>
    </p:spTree>
    <p:extLst>
      <p:ext uri="{BB962C8B-B14F-4D97-AF65-F5344CB8AC3E}">
        <p14:creationId xmlns:p14="http://schemas.microsoft.com/office/powerpoint/2010/main" val="333229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994" y="225909"/>
            <a:ext cx="6598601" cy="830997"/>
          </a:xfrm>
          <a:prstGeom prst="rect">
            <a:avLst/>
          </a:prstGeom>
          <a:noFill/>
        </p:spPr>
        <p:txBody>
          <a:bodyPr wrap="none" rtlCol="0">
            <a:spAutoFit/>
          </a:bodyPr>
          <a:lstStyle/>
          <a:p>
            <a:r>
              <a:rPr lang="en-US" sz="4800" dirty="0">
                <a:solidFill>
                  <a:srgbClr val="002060"/>
                </a:solidFill>
                <a:latin typeface="Segoe UI" panose="020B0502040204020203" pitchFamily="34" charset="0"/>
                <a:ea typeface="Segoe UI" panose="020B0502040204020203" pitchFamily="34" charset="0"/>
                <a:cs typeface="Segoe UI" panose="020B0502040204020203" pitchFamily="34" charset="0"/>
              </a:rPr>
              <a:t>Penn State in WorldCat </a:t>
            </a:r>
          </a:p>
        </p:txBody>
      </p:sp>
      <p:sp>
        <p:nvSpPr>
          <p:cNvPr id="7" name="TextBox 6"/>
          <p:cNvSpPr txBox="1"/>
          <p:nvPr/>
        </p:nvSpPr>
        <p:spPr>
          <a:xfrm>
            <a:off x="449845" y="2496362"/>
            <a:ext cx="7929222" cy="707886"/>
          </a:xfrm>
          <a:prstGeom prst="rect">
            <a:avLst/>
          </a:prstGeom>
          <a:solidFill>
            <a:schemeClr val="bg1"/>
          </a:solidFill>
          <a:ln w="38100">
            <a:solidFill>
              <a:schemeClr val="tx2">
                <a:lumMod val="60000"/>
                <a:lumOff val="40000"/>
              </a:schemeClr>
            </a:solidFill>
          </a:ln>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UPM – Penn State, University Park </a:t>
            </a:r>
          </a:p>
        </p:txBody>
      </p:sp>
      <p:sp>
        <p:nvSpPr>
          <p:cNvPr id="9" name="TextBox 8"/>
          <p:cNvSpPr txBox="1"/>
          <p:nvPr/>
        </p:nvSpPr>
        <p:spPr>
          <a:xfrm>
            <a:off x="1306577" y="1758142"/>
            <a:ext cx="4780668" cy="553998"/>
          </a:xfrm>
          <a:prstGeom prst="rect">
            <a:avLst/>
          </a:prstGeom>
          <a:noFill/>
        </p:spPr>
        <p:txBody>
          <a:bodyPr wrap="none" rtlCol="0">
            <a:spAutoFit/>
          </a:bodyPr>
          <a:lstStyle/>
          <a:p>
            <a:r>
              <a:rPr lang="en-US" sz="3000" dirty="0">
                <a:latin typeface="Segoe UI" panose="020B0502040204020203" pitchFamily="34" charset="0"/>
                <a:ea typeface="Segoe UI" panose="020B0502040204020203" pitchFamily="34" charset="0"/>
                <a:cs typeface="Segoe UI" panose="020B0502040204020203" pitchFamily="34" charset="0"/>
              </a:rPr>
              <a:t>MHY – Penn State, Hershey</a:t>
            </a:r>
          </a:p>
        </p:txBody>
      </p:sp>
      <p:sp>
        <p:nvSpPr>
          <p:cNvPr id="10" name="TextBox 9"/>
          <p:cNvSpPr txBox="1"/>
          <p:nvPr/>
        </p:nvSpPr>
        <p:spPr>
          <a:xfrm>
            <a:off x="4414455" y="3450600"/>
            <a:ext cx="3311419" cy="477054"/>
          </a:xfrm>
          <a:prstGeom prst="rect">
            <a:avLst/>
          </a:prstGeom>
          <a:noFill/>
        </p:spPr>
        <p:txBody>
          <a:bodyPr wrap="none" rtlCol="0">
            <a:spAutoFit/>
          </a:bodyPr>
          <a:lstStyle/>
          <a:p>
            <a:r>
              <a:rPr lang="en-US" sz="2500" dirty="0">
                <a:latin typeface="Segoe UI" panose="020B0502040204020203" pitchFamily="34" charset="0"/>
                <a:ea typeface="Segoe UI" panose="020B0502040204020203" pitchFamily="34" charset="0"/>
                <a:cs typeface="Segoe UI" panose="020B0502040204020203" pitchFamily="34" charset="0"/>
              </a:rPr>
              <a:t>GH4 – Penn State, Erie</a:t>
            </a:r>
          </a:p>
        </p:txBody>
      </p:sp>
      <p:sp>
        <p:nvSpPr>
          <p:cNvPr id="11" name="TextBox 10"/>
          <p:cNvSpPr txBox="1"/>
          <p:nvPr/>
        </p:nvSpPr>
        <p:spPr>
          <a:xfrm>
            <a:off x="1178509" y="4186012"/>
            <a:ext cx="5422510" cy="584775"/>
          </a:xfrm>
          <a:prstGeom prst="rect">
            <a:avLst/>
          </a:prstGeom>
          <a:noFill/>
        </p:spPr>
        <p:txBody>
          <a:bodyPr wrap="none" rtlCol="0">
            <a:spAutoFit/>
          </a:bodyPr>
          <a:lstStyle/>
          <a:p>
            <a:r>
              <a:rPr lang="en-US" sz="3100" dirty="0">
                <a:latin typeface="Segoe UI" panose="020B0502040204020203" pitchFamily="34" charset="0"/>
                <a:ea typeface="Segoe UI" panose="020B0502040204020203" pitchFamily="34" charset="0"/>
                <a:cs typeface="Segoe UI" panose="020B0502040204020203" pitchFamily="34" charset="0"/>
              </a:rPr>
              <a:t>UVC – Penn State, Harrisburg</a:t>
            </a:r>
          </a:p>
        </p:txBody>
      </p:sp>
      <p:sp>
        <p:nvSpPr>
          <p:cNvPr id="12" name="TextBox 11"/>
          <p:cNvSpPr txBox="1"/>
          <p:nvPr/>
        </p:nvSpPr>
        <p:spPr>
          <a:xfrm>
            <a:off x="1786172" y="4810449"/>
            <a:ext cx="5256567" cy="369332"/>
          </a:xfrm>
          <a:prstGeom prst="rect">
            <a:avLst/>
          </a:prstGeom>
          <a:noFill/>
        </p:spPr>
        <p:txBody>
          <a:bodyPr wrap="non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PU9 – Penn State, Harrisburg - Marshall Collection</a:t>
            </a:r>
          </a:p>
        </p:txBody>
      </p:sp>
      <p:sp>
        <p:nvSpPr>
          <p:cNvPr id="13" name="TextBox 12"/>
          <p:cNvSpPr txBox="1"/>
          <p:nvPr/>
        </p:nvSpPr>
        <p:spPr>
          <a:xfrm>
            <a:off x="521117" y="5463062"/>
            <a:ext cx="6737294" cy="615553"/>
          </a:xfrm>
          <a:prstGeom prst="rect">
            <a:avLst/>
          </a:prstGeom>
          <a:noFill/>
        </p:spPr>
        <p:txBody>
          <a:bodyPr wrap="none" rtlCol="0">
            <a:spAutoFit/>
          </a:bodyPr>
          <a:lstStyle/>
          <a:p>
            <a:r>
              <a:rPr lang="en-US" sz="3400" dirty="0">
                <a:latin typeface="Segoe UI" panose="020B0502040204020203" pitchFamily="34" charset="0"/>
                <a:ea typeface="Segoe UI" panose="020B0502040204020203" pitchFamily="34" charset="0"/>
                <a:cs typeface="Segoe UI" panose="020B0502040204020203" pitchFamily="34" charset="0"/>
              </a:rPr>
              <a:t>UPC – Penn State, Commonwealth</a:t>
            </a:r>
          </a:p>
        </p:txBody>
      </p:sp>
      <p:sp>
        <p:nvSpPr>
          <p:cNvPr id="14" name="TextBox 13"/>
          <p:cNvSpPr txBox="1"/>
          <p:nvPr/>
        </p:nvSpPr>
        <p:spPr>
          <a:xfrm>
            <a:off x="4726058" y="1275065"/>
            <a:ext cx="2864695" cy="400110"/>
          </a:xfrm>
          <a:prstGeom prst="rect">
            <a:avLst/>
          </a:prstGeom>
          <a:noFill/>
        </p:spPr>
        <p:txBody>
          <a:bodyPr wrap="none" rtlCol="0">
            <a:sp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XO4 – Penn State, Berks</a:t>
            </a:r>
          </a:p>
        </p:txBody>
      </p:sp>
      <p:sp>
        <p:nvSpPr>
          <p:cNvPr id="16" name="TextBox 15"/>
          <p:cNvSpPr txBox="1"/>
          <p:nvPr/>
        </p:nvSpPr>
        <p:spPr>
          <a:xfrm>
            <a:off x="430795" y="3210714"/>
            <a:ext cx="2389821" cy="461665"/>
          </a:xfrm>
          <a:prstGeom prst="rect">
            <a:avLst/>
          </a:prstGeom>
          <a:solidFill>
            <a:schemeClr val="tx2">
              <a:lumMod val="60000"/>
              <a:lumOff val="40000"/>
            </a:schemeClr>
          </a:solidFill>
        </p:spPr>
        <p:txBody>
          <a:bodyPr wrap="none" rtlCol="0">
            <a:spAutoFit/>
          </a:bodyPr>
          <a:lstStyle/>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TODAY’S FOCUS</a:t>
            </a:r>
          </a:p>
        </p:txBody>
      </p:sp>
    </p:spTree>
    <p:extLst>
      <p:ext uri="{BB962C8B-B14F-4D97-AF65-F5344CB8AC3E}">
        <p14:creationId xmlns:p14="http://schemas.microsoft.com/office/powerpoint/2010/main" val="895576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73" y="3200400"/>
            <a:ext cx="7772400" cy="1115690"/>
          </a:xfrm>
        </p:spPr>
        <p:txBody>
          <a:bodyPr/>
          <a:lstStyle/>
          <a:p>
            <a:r>
              <a:rPr lang="en-US" dirty="0"/>
              <a:t>Conclusion</a:t>
            </a:r>
          </a:p>
        </p:txBody>
      </p:sp>
      <p:sp>
        <p:nvSpPr>
          <p:cNvPr id="3" name="Text Placeholder 2"/>
          <p:cNvSpPr>
            <a:spLocks noGrp="1"/>
          </p:cNvSpPr>
          <p:nvPr>
            <p:ph type="body" sz="quarter" idx="10"/>
          </p:nvPr>
        </p:nvSpPr>
        <p:spPr/>
        <p:txBody>
          <a:bodyPr/>
          <a:lstStyle/>
          <a:p>
            <a:r>
              <a:rPr lang="en-US" dirty="0"/>
              <a:t>Libraries, collections, technology</a:t>
            </a:r>
          </a:p>
        </p:txBody>
      </p:sp>
    </p:spTree>
    <p:extLst>
      <p:ext uri="{BB962C8B-B14F-4D97-AF65-F5344CB8AC3E}">
        <p14:creationId xmlns:p14="http://schemas.microsoft.com/office/powerpoint/2010/main" val="2458593882"/>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382000" cy="7355860"/>
          </a:xfrm>
          <a:prstGeom prst="rect">
            <a:avLst/>
          </a:prstGeom>
          <a:solidFill>
            <a:srgbClr val="4F81BD"/>
          </a:solidFill>
        </p:spPr>
        <p:txBody>
          <a:bodyPr wrap="square" rtlCol="0">
            <a:spAutoFit/>
          </a:bodyPr>
          <a:lstStyle/>
          <a:p>
            <a:r>
              <a:rPr lang="en-US" sz="2400" dirty="0">
                <a:solidFill>
                  <a:schemeClr val="bg1"/>
                </a:solidFill>
                <a:latin typeface="Segoe UI Light" panose="020B0502040204020203" pitchFamily="34" charset="0"/>
              </a:rPr>
              <a:t>The practices of </a:t>
            </a:r>
            <a:r>
              <a:rPr lang="en-US" sz="2400" b="1" dirty="0">
                <a:solidFill>
                  <a:schemeClr val="bg1"/>
                </a:solidFill>
                <a:latin typeface="Segoe UI Light" panose="020B0502040204020203" pitchFamily="34" charset="0"/>
              </a:rPr>
              <a:t>research</a:t>
            </a:r>
            <a:r>
              <a:rPr lang="en-US" sz="2400" dirty="0">
                <a:solidFill>
                  <a:schemeClr val="bg1"/>
                </a:solidFill>
                <a:latin typeface="Segoe UI Light" panose="020B0502040204020203" pitchFamily="34" charset="0"/>
              </a:rPr>
              <a:t> and </a:t>
            </a:r>
            <a:r>
              <a:rPr lang="en-US" sz="2400" b="1" dirty="0">
                <a:solidFill>
                  <a:schemeClr val="bg1"/>
                </a:solidFill>
                <a:latin typeface="Segoe UI Light" panose="020B0502040204020203" pitchFamily="34" charset="0"/>
              </a:rPr>
              <a:t>learning</a:t>
            </a:r>
            <a:r>
              <a:rPr lang="en-US" sz="2400" dirty="0">
                <a:solidFill>
                  <a:schemeClr val="bg1"/>
                </a:solidFill>
                <a:latin typeface="Segoe UI Light" panose="020B0502040204020203" pitchFamily="34" charset="0"/>
              </a:rPr>
              <a:t> are changing.</a:t>
            </a:r>
          </a:p>
          <a:p>
            <a:r>
              <a:rPr lang="en-US" sz="2400" dirty="0">
                <a:solidFill>
                  <a:schemeClr val="bg1"/>
                </a:solidFill>
                <a:latin typeface="Segoe UI Light" panose="020B0502040204020203" pitchFamily="34" charset="0"/>
              </a:rPr>
              <a:t>Research and learning </a:t>
            </a:r>
            <a:r>
              <a:rPr lang="en-US" sz="2400" b="1" dirty="0">
                <a:solidFill>
                  <a:schemeClr val="bg1"/>
                </a:solidFill>
                <a:latin typeface="Segoe UI Light" panose="020B0502040204020203" pitchFamily="34" charset="0"/>
              </a:rPr>
              <a:t>outputs</a:t>
            </a:r>
            <a:r>
              <a:rPr lang="en-US" sz="2400" dirty="0">
                <a:solidFill>
                  <a:schemeClr val="bg1"/>
                </a:solidFill>
                <a:latin typeface="Segoe UI Light" panose="020B0502040204020203" pitchFamily="34" charset="0"/>
              </a:rPr>
              <a:t> are diversifying.</a:t>
            </a:r>
          </a:p>
          <a:p>
            <a:r>
              <a:rPr lang="en-US" sz="2400" dirty="0">
                <a:solidFill>
                  <a:schemeClr val="bg1"/>
                </a:solidFill>
                <a:latin typeface="Segoe UI Light" panose="020B0502040204020203" pitchFamily="34" charset="0"/>
              </a:rPr>
              <a:t>Some emerging themes:</a:t>
            </a:r>
          </a:p>
          <a:p>
            <a:endParaRPr lang="en-US" sz="2400" dirty="0">
              <a:solidFill>
                <a:schemeClr val="bg1"/>
              </a:solidFill>
              <a:latin typeface="Segoe UI Light" panose="020B0502040204020203" pitchFamily="34" charset="0"/>
            </a:endParaRPr>
          </a:p>
          <a:p>
            <a:r>
              <a:rPr lang="en-US" sz="2400" b="1" dirty="0">
                <a:solidFill>
                  <a:schemeClr val="bg1"/>
                </a:solidFill>
                <a:latin typeface="Segoe UI Light" panose="020B0502040204020203" pitchFamily="34" charset="0"/>
              </a:rPr>
              <a:t>Creation and Curation </a:t>
            </a:r>
          </a:p>
          <a:p>
            <a:pPr marL="342900" indent="-342900">
              <a:buFont typeface="Arial" panose="020B0604020202020204" pitchFamily="34" charset="0"/>
              <a:buChar char="•"/>
            </a:pPr>
            <a:r>
              <a:rPr lang="en-US" sz="2400" dirty="0">
                <a:solidFill>
                  <a:schemeClr val="bg1"/>
                </a:solidFill>
                <a:latin typeface="Segoe UI Light" panose="020B0502040204020203" pitchFamily="34" charset="0"/>
              </a:rPr>
              <a:t>Libraries are supporting the process as well as the products of research. </a:t>
            </a:r>
          </a:p>
          <a:p>
            <a:endParaRPr lang="en-US" sz="2400" dirty="0">
              <a:solidFill>
                <a:schemeClr val="bg1"/>
              </a:solidFill>
              <a:latin typeface="Segoe UI Light" panose="020B0502040204020203" pitchFamily="34" charset="0"/>
            </a:endParaRPr>
          </a:p>
          <a:p>
            <a:r>
              <a:rPr lang="en-US" sz="2400" b="1" dirty="0">
                <a:solidFill>
                  <a:schemeClr val="bg1"/>
                </a:solidFill>
                <a:latin typeface="Segoe UI Light" panose="020B0502040204020203" pitchFamily="34" charset="0"/>
              </a:rPr>
              <a:t>Inside out </a:t>
            </a:r>
          </a:p>
          <a:p>
            <a:pPr marL="342900" indent="-342900">
              <a:buFont typeface="Arial" panose="020B0604020202020204" pitchFamily="34" charset="0"/>
              <a:buChar char="•"/>
            </a:pPr>
            <a:r>
              <a:rPr lang="en-US" sz="2400" dirty="0">
                <a:solidFill>
                  <a:schemeClr val="bg1"/>
                </a:solidFill>
                <a:latin typeface="Segoe UI Light" panose="020B0502040204020203" pitchFamily="34" charset="0"/>
              </a:rPr>
              <a:t>Management and disclosure of institutional materials. </a:t>
            </a:r>
          </a:p>
          <a:p>
            <a:endParaRPr lang="en-US" sz="2400" dirty="0">
              <a:solidFill>
                <a:schemeClr val="bg1"/>
              </a:solidFill>
              <a:latin typeface="Segoe UI Light" panose="020B0502040204020203" pitchFamily="34" charset="0"/>
            </a:endParaRPr>
          </a:p>
          <a:p>
            <a:r>
              <a:rPr lang="en-US" sz="2400" b="1" dirty="0">
                <a:solidFill>
                  <a:schemeClr val="bg1"/>
                </a:solidFill>
                <a:latin typeface="Segoe UI Light" panose="020B0502040204020203" pitchFamily="34" charset="0"/>
              </a:rPr>
              <a:t>Facilitated collection </a:t>
            </a:r>
            <a:endParaRPr lang="en-US" sz="2400" dirty="0">
              <a:solidFill>
                <a:schemeClr val="bg1"/>
              </a:solidFill>
              <a:latin typeface="Segoe UI Light" panose="020B0502040204020203" pitchFamily="34" charset="0"/>
            </a:endParaRPr>
          </a:p>
          <a:p>
            <a:pPr marL="342900" indent="-342900">
              <a:buFont typeface="Arial" panose="020B0604020202020204" pitchFamily="34" charset="0"/>
              <a:buChar char="•"/>
            </a:pPr>
            <a:r>
              <a:rPr lang="en-US" sz="2400" dirty="0">
                <a:solidFill>
                  <a:schemeClr val="bg1"/>
                </a:solidFill>
                <a:latin typeface="Segoe UI Light" panose="020B0502040204020203" pitchFamily="34" charset="0"/>
              </a:rPr>
              <a:t>Coordinated mix of local, external and collaborative services are assembled around user needs</a:t>
            </a:r>
          </a:p>
          <a:p>
            <a:endParaRPr lang="en-US" sz="2400" dirty="0">
              <a:solidFill>
                <a:schemeClr val="bg1"/>
              </a:solidFill>
              <a:latin typeface="Segoe UI Light" panose="020B0502040204020203" pitchFamily="34" charset="0"/>
            </a:endParaRPr>
          </a:p>
          <a:p>
            <a:r>
              <a:rPr lang="en-US" sz="2400" b="1" dirty="0">
                <a:solidFill>
                  <a:schemeClr val="bg1"/>
                </a:solidFill>
                <a:latin typeface="Segoe UI Light" panose="020B0502040204020203" pitchFamily="34" charset="0"/>
              </a:rPr>
              <a:t>Conscious coordination </a:t>
            </a:r>
            <a:endParaRPr lang="en-US" sz="2400" dirty="0">
              <a:solidFill>
                <a:schemeClr val="bg1"/>
              </a:solidFill>
              <a:latin typeface="Segoe UI Light" panose="020B0502040204020203" pitchFamily="34" charset="0"/>
            </a:endParaRPr>
          </a:p>
          <a:p>
            <a:pPr marL="342900" indent="-342900">
              <a:buFont typeface="Arial" panose="020B0604020202020204" pitchFamily="34" charset="0"/>
              <a:buChar char="•"/>
            </a:pPr>
            <a:r>
              <a:rPr lang="en-US" sz="2400" dirty="0">
                <a:solidFill>
                  <a:schemeClr val="bg1"/>
                </a:solidFill>
                <a:latin typeface="Segoe UI Light" panose="020B0502040204020203" pitchFamily="34" charset="0"/>
              </a:rPr>
              <a:t>The print and digital scholarly record needs conscious coordination at the network level. </a:t>
            </a:r>
          </a:p>
          <a:p>
            <a:endParaRPr lang="en-US" sz="2000" dirty="0">
              <a:solidFill>
                <a:schemeClr val="bg1"/>
              </a:solidFill>
              <a:latin typeface="Segoe WP Light"/>
            </a:endParaRPr>
          </a:p>
          <a:p>
            <a:endParaRPr lang="en-US" sz="2000" dirty="0">
              <a:solidFill>
                <a:schemeClr val="bg1"/>
              </a:solidFill>
              <a:latin typeface="Segoe WP Light"/>
            </a:endParaRPr>
          </a:p>
        </p:txBody>
      </p:sp>
    </p:spTree>
    <p:extLst>
      <p:ext uri="{BB962C8B-B14F-4D97-AF65-F5344CB8AC3E}">
        <p14:creationId xmlns:p14="http://schemas.microsoft.com/office/powerpoint/2010/main" val="240839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0" y="5410200"/>
            <a:ext cx="4076701" cy="1200329"/>
          </a:xfrm>
          <a:prstGeom prst="rect">
            <a:avLst/>
          </a:prstGeom>
          <a:noFill/>
        </p:spPr>
        <p:txBody>
          <a:bodyPr wrap="square" rtlCol="0">
            <a:spAutoFit/>
          </a:bodyPr>
          <a:lstStyle/>
          <a:p>
            <a:r>
              <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rPr>
              <a:t>@</a:t>
            </a:r>
            <a:r>
              <a:rPr lang="en-US" sz="2400" dirty="0" err="1">
                <a:solidFill>
                  <a:srgbClr val="FFFFFF"/>
                </a:solidFill>
                <a:latin typeface="Segoe UI" panose="020B0502040204020203" pitchFamily="34" charset="0"/>
                <a:ea typeface="Segoe UI" panose="020B0502040204020203" pitchFamily="34" charset="0"/>
                <a:cs typeface="Segoe UI" panose="020B0502040204020203" pitchFamily="34" charset="0"/>
              </a:rPr>
              <a:t>LorcanD</a:t>
            </a:r>
            <a:endPar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rPr>
              <a:t>@</a:t>
            </a:r>
            <a:r>
              <a:rPr lang="en-US" sz="2400" dirty="0" err="1">
                <a:solidFill>
                  <a:srgbClr val="FFFFFF"/>
                </a:solidFill>
                <a:latin typeface="Segoe UI" panose="020B0502040204020203" pitchFamily="34" charset="0"/>
                <a:ea typeface="Segoe UI" panose="020B0502040204020203" pitchFamily="34" charset="0"/>
                <a:cs typeface="Segoe UI" panose="020B0502040204020203" pitchFamily="34" charset="0"/>
              </a:rPr>
              <a:t>ConstanceM</a:t>
            </a:r>
            <a:endPar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rPr>
              <a:t>http://www.oclc.org/research</a:t>
            </a:r>
          </a:p>
        </p:txBody>
      </p:sp>
      <p:graphicFrame>
        <p:nvGraphicFramePr>
          <p:cNvPr id="2" name="Object 1"/>
          <p:cNvGraphicFramePr>
            <a:graphicFrameLocks noChangeAspect="1"/>
          </p:cNvGraphicFramePr>
          <p:nvPr>
            <p:extLst>
              <p:ext uri="{D42A27DB-BD31-4B8C-83A1-F6EECF244321}">
                <p14:modId xmlns:p14="http://schemas.microsoft.com/office/powerpoint/2010/main" val="2632072663"/>
              </p:ext>
            </p:extLst>
          </p:nvPr>
        </p:nvGraphicFramePr>
        <p:xfrm>
          <a:off x="2743200" y="762000"/>
          <a:ext cx="3352800" cy="4339316"/>
        </p:xfrm>
        <a:graphic>
          <a:graphicData uri="http://schemas.openxmlformats.org/presentationml/2006/ole">
            <mc:AlternateContent xmlns:mc="http://schemas.openxmlformats.org/markup-compatibility/2006">
              <mc:Choice xmlns:v="urn:schemas-microsoft-com:vml" Requires="v">
                <p:oleObj spid="_x0000_s1238"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2743200" y="762000"/>
                        <a:ext cx="3352800" cy="4339316"/>
                      </a:xfrm>
                      <a:prstGeom prst="rect">
                        <a:avLst/>
                      </a:prstGeom>
                    </p:spPr>
                  </p:pic>
                </p:oleObj>
              </mc:Fallback>
            </mc:AlternateContent>
          </a:graphicData>
        </a:graphic>
      </p:graphicFrame>
    </p:spTree>
    <p:extLst>
      <p:ext uri="{BB962C8B-B14F-4D97-AF65-F5344CB8AC3E}">
        <p14:creationId xmlns:p14="http://schemas.microsoft.com/office/powerpoint/2010/main" val="42719448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447800"/>
            <a:ext cx="8458200" cy="4525963"/>
          </a:xfrm>
        </p:spPr>
        <p:txBody>
          <a:bodyPr>
            <a:normAutofit fontScale="85000" lnSpcReduction="20000"/>
          </a:bodyPr>
          <a:lstStyle/>
          <a:p>
            <a:pPr marL="0" indent="0">
              <a:buNone/>
            </a:pPr>
            <a:r>
              <a:rPr lang="en-US" dirty="0"/>
              <a:t>This presentation reflects ongoing shared work with our colleague Brian Lavoie. Thanks to our colleague JD </a:t>
            </a:r>
            <a:r>
              <a:rPr lang="en-US" dirty="0" err="1"/>
              <a:t>Shipengrover</a:t>
            </a:r>
            <a:r>
              <a:rPr lang="en-US" dirty="0"/>
              <a:t> for graphics.</a:t>
            </a:r>
          </a:p>
          <a:p>
            <a:endParaRPr lang="en-US" dirty="0"/>
          </a:p>
          <a:p>
            <a:r>
              <a:rPr lang="en-US" dirty="0">
                <a:solidFill>
                  <a:schemeClr val="accent2"/>
                </a:solidFill>
              </a:rPr>
              <a:t>The Evolving Scholarly Record</a:t>
            </a:r>
            <a:br>
              <a:rPr lang="en-US" dirty="0"/>
            </a:br>
            <a:r>
              <a:rPr lang="en-US" sz="1500" dirty="0">
                <a:latin typeface="+mj-lt"/>
                <a:hlinkClick r:id="rId2"/>
              </a:rPr>
              <a:t>http://oclc.org/content/dam/research/publications/library/2014/oclcresearch-evolving-scholarly-record-2014.pdf</a:t>
            </a:r>
            <a:endParaRPr lang="en-US" sz="1500" dirty="0">
              <a:latin typeface="+mj-lt"/>
            </a:endParaRPr>
          </a:p>
          <a:p>
            <a:r>
              <a:rPr lang="en-US" dirty="0">
                <a:solidFill>
                  <a:schemeClr val="accent2"/>
                </a:solidFill>
              </a:rPr>
              <a:t>Understanding the Collective Collection</a:t>
            </a:r>
            <a:br>
              <a:rPr lang="en-US" dirty="0"/>
            </a:br>
            <a:r>
              <a:rPr lang="en-US" sz="1500" dirty="0">
                <a:latin typeface="+mj-lt"/>
                <a:hlinkClick r:id="rId3"/>
              </a:rPr>
              <a:t>http://oclc.org/research/publications/library/2013/2013-09r.html</a:t>
            </a:r>
            <a:endParaRPr lang="en-US" sz="1500" dirty="0">
              <a:latin typeface="+mj-lt"/>
            </a:endParaRPr>
          </a:p>
          <a:p>
            <a:r>
              <a:rPr lang="en-US" dirty="0">
                <a:solidFill>
                  <a:schemeClr val="accent2"/>
                </a:solidFill>
              </a:rPr>
              <a:t>Collection Directions</a:t>
            </a:r>
            <a:br>
              <a:rPr lang="en-US" dirty="0"/>
            </a:br>
            <a:r>
              <a:rPr lang="en-US" sz="1500" u="sng" dirty="0">
                <a:latin typeface="+mj-lt"/>
                <a:hlinkClick r:id="rId4"/>
              </a:rPr>
              <a:t>http://www.oclc.org/content/dam/research/publications/library/2014/oclcresearch-collection-directions-preprint-2014.pdf</a:t>
            </a:r>
            <a:endParaRPr lang="en-US" sz="1500" u="sng" dirty="0">
              <a:latin typeface="+mj-lt"/>
            </a:endParaRPr>
          </a:p>
          <a:p>
            <a:r>
              <a:rPr lang="en-US" dirty="0">
                <a:solidFill>
                  <a:schemeClr val="accent2"/>
                </a:solidFill>
              </a:rPr>
              <a:t>Stewardship of the Evolving Scholarly Record </a:t>
            </a:r>
            <a:br>
              <a:rPr lang="en-US" dirty="0">
                <a:solidFill>
                  <a:schemeClr val="accent2"/>
                </a:solidFill>
              </a:rPr>
            </a:b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http://www.oclc.org/research/publications/2015/oclcresearch-esr-stewardship-2015.html</a:t>
            </a:r>
            <a:endParaRPr lang="en-US" sz="1500" dirty="0">
              <a:solidFill>
                <a:schemeClr val="accent2"/>
              </a:solidFill>
            </a:endParaRPr>
          </a:p>
          <a:p>
            <a:pPr marL="0" indent="0">
              <a:buNone/>
            </a:pPr>
            <a:r>
              <a:rPr lang="en-US" sz="2200" dirty="0">
                <a:solidFill>
                  <a:schemeClr val="accent1"/>
                </a:solidFill>
              </a:rPr>
              <a:t>    </a:t>
            </a:r>
            <a:br>
              <a:rPr lang="en-US" sz="1600" dirty="0"/>
            </a:br>
            <a:endParaRPr lang="en-US" sz="1500" dirty="0">
              <a:latin typeface="+mj-lt"/>
            </a:endParaRPr>
          </a:p>
          <a:p>
            <a:endParaRPr lang="en-US" dirty="0"/>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53</a:t>
            </a:fld>
            <a:endParaRPr lang="en-US"/>
          </a:p>
        </p:txBody>
      </p:sp>
    </p:spTree>
    <p:extLst>
      <p:ext uri="{BB962C8B-B14F-4D97-AF65-F5344CB8AC3E}">
        <p14:creationId xmlns:p14="http://schemas.microsoft.com/office/powerpoint/2010/main" val="6898201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5701"/>
          <a:stretch/>
        </p:blipFill>
        <p:spPr>
          <a:xfrm>
            <a:off x="1" y="0"/>
            <a:ext cx="9098279" cy="4526280"/>
          </a:xfrm>
          <a:prstGeom prst="rect">
            <a:avLst/>
          </a:prstGeom>
        </p:spPr>
      </p:pic>
      <p:pic>
        <p:nvPicPr>
          <p:cNvPr id="4" name="Picture 3"/>
          <p:cNvPicPr>
            <a:picLocks noChangeAspect="1"/>
          </p:cNvPicPr>
          <p:nvPr/>
        </p:nvPicPr>
        <p:blipFill rotWithShape="1">
          <a:blip r:embed="rId3"/>
          <a:srcRect l="74942" t="23886" b="17507"/>
          <a:stretch/>
        </p:blipFill>
        <p:spPr>
          <a:xfrm>
            <a:off x="5412014" y="1105867"/>
            <a:ext cx="3731986" cy="4094783"/>
          </a:xfrm>
          <a:prstGeom prst="rect">
            <a:avLst/>
          </a:prstGeom>
        </p:spPr>
      </p:pic>
      <p:sp>
        <p:nvSpPr>
          <p:cNvPr id="5" name="TextBox 4"/>
          <p:cNvSpPr txBox="1"/>
          <p:nvPr/>
        </p:nvSpPr>
        <p:spPr>
          <a:xfrm>
            <a:off x="5641503" y="6581001"/>
            <a:ext cx="3502497" cy="276999"/>
          </a:xfrm>
          <a:prstGeom prst="rect">
            <a:avLst/>
          </a:prstGeom>
          <a:solidFill>
            <a:schemeClr val="tx2">
              <a:lumMod val="60000"/>
              <a:lumOff val="40000"/>
            </a:schemeClr>
          </a:solidFill>
        </p:spPr>
        <p:txBody>
          <a:bodyPr wrap="none" rtlCol="0">
            <a:spAutoFit/>
          </a:bodyPr>
          <a:lstStyle/>
          <a:p>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 http://chronicle.com/interactives/peers-network </a:t>
            </a:r>
          </a:p>
        </p:txBody>
      </p:sp>
      <p:sp>
        <p:nvSpPr>
          <p:cNvPr id="7" name="TextBox 6"/>
          <p:cNvSpPr txBox="1"/>
          <p:nvPr/>
        </p:nvSpPr>
        <p:spPr>
          <a:xfrm>
            <a:off x="1" y="5228359"/>
            <a:ext cx="4433076" cy="646331"/>
          </a:xfrm>
          <a:prstGeom prst="rect">
            <a:avLst/>
          </a:prstGeom>
          <a:solidFill>
            <a:schemeClr val="tx2">
              <a:lumMod val="60000"/>
              <a:lumOff val="40000"/>
            </a:schemeClr>
          </a:solidFill>
        </p:spPr>
        <p:txBody>
          <a:bodyPr wrap="square" rtlCol="0">
            <a:spAutoFit/>
          </a:bodyPr>
          <a:lstStyle/>
          <a:p>
            <a:r>
              <a:rPr lang="en-US" dirty="0">
                <a:solidFill>
                  <a:schemeClr val="bg1"/>
                </a:solidFill>
              </a:rPr>
              <a:t>Penn State mostly compares itself to other </a:t>
            </a:r>
            <a:r>
              <a:rPr lang="en-US" b="1" dirty="0">
                <a:solidFill>
                  <a:schemeClr val="bg1"/>
                </a:solidFill>
              </a:rPr>
              <a:t>public doctoral universities (in the mid-west)</a:t>
            </a:r>
          </a:p>
        </p:txBody>
      </p:sp>
    </p:spTree>
    <p:extLst>
      <p:ext uri="{BB962C8B-B14F-4D97-AF65-F5344CB8AC3E}">
        <p14:creationId xmlns:p14="http://schemas.microsoft.com/office/powerpoint/2010/main" val="245513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843379" y="461639"/>
          <a:ext cx="7483875" cy="57083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8777" y="6480699"/>
            <a:ext cx="3472104"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data current as of February 2016</a:t>
            </a:r>
          </a:p>
        </p:txBody>
      </p:sp>
      <p:pic>
        <p:nvPicPr>
          <p:cNvPr id="6" name="Picture 4" descr="https://lh3.googleusercontent.com/-r1Rl7h4YG0I/AAAAAAAAAAI/AAAAAAAACw4/fRVESTM_vC8/s0-c-k-no-n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285" y="3017520"/>
            <a:ext cx="947102" cy="9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4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856695" y="456905"/>
          <a:ext cx="7479792" cy="5705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8777" y="6480699"/>
            <a:ext cx="3472104"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data current as of February 2016</a:t>
            </a:r>
          </a:p>
        </p:txBody>
      </p:sp>
      <p:sp>
        <p:nvSpPr>
          <p:cNvPr id="4" name="AutoShape 2" descr="Image result for penn state university"/>
          <p:cNvSpPr>
            <a:spLocks noChangeAspect="1" noChangeArrowheads="1"/>
          </p:cNvSpPr>
          <p:nvPr/>
        </p:nvSpPr>
        <p:spPr bwMode="auto">
          <a:xfrm>
            <a:off x="88777" y="4569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r1Rl7h4YG0I/AAAAAAAAAAI/AAAAAAAACw4/fRVESTM_vC8/s0-c-k-no-n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85" y="3406140"/>
            <a:ext cx="947102" cy="9471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58096" y="6065647"/>
            <a:ext cx="1741823" cy="369332"/>
          </a:xfrm>
          <a:prstGeom prst="rect">
            <a:avLst/>
          </a:prstGeom>
        </p:spPr>
        <p:txBody>
          <a:bodyPr wrap="none">
            <a:spAutoFit/>
          </a:bodyPr>
          <a:lstStyle/>
          <a:p>
            <a:r>
              <a:rPr lang="en-US" i="1" dirty="0">
                <a:solidFill>
                  <a:schemeClr val="bg2">
                    <a:lumMod val="50000"/>
                  </a:schemeClr>
                </a:solidFill>
              </a:rPr>
              <a:t>More distinctive </a:t>
            </a:r>
            <a:endParaRPr lang="en-US" dirty="0">
              <a:solidFill>
                <a:schemeClr val="bg2">
                  <a:lumMod val="50000"/>
                </a:schemeClr>
              </a:solidFill>
            </a:endParaRPr>
          </a:p>
        </p:txBody>
      </p:sp>
      <p:sp>
        <p:nvSpPr>
          <p:cNvPr id="8" name="Rectangle 7"/>
          <p:cNvSpPr/>
          <p:nvPr/>
        </p:nvSpPr>
        <p:spPr>
          <a:xfrm>
            <a:off x="6434790" y="6065647"/>
            <a:ext cx="2364815" cy="369332"/>
          </a:xfrm>
          <a:prstGeom prst="rect">
            <a:avLst/>
          </a:prstGeom>
        </p:spPr>
        <p:txBody>
          <a:bodyPr wrap="none">
            <a:spAutoFit/>
          </a:bodyPr>
          <a:lstStyle/>
          <a:p>
            <a:r>
              <a:rPr lang="en-US" i="1" dirty="0">
                <a:solidFill>
                  <a:schemeClr val="bg2">
                    <a:lumMod val="50000"/>
                  </a:schemeClr>
                </a:solidFill>
              </a:rPr>
              <a:t>More common or ‘core’</a:t>
            </a:r>
            <a:endParaRPr lang="en-US" dirty="0">
              <a:solidFill>
                <a:schemeClr val="bg2">
                  <a:lumMod val="50000"/>
                </a:schemeClr>
              </a:solidFill>
            </a:endParaRPr>
          </a:p>
        </p:txBody>
      </p:sp>
      <p:cxnSp>
        <p:nvCxnSpPr>
          <p:cNvPr id="9" name="Straight Arrow Connector 8"/>
          <p:cNvCxnSpPr/>
          <p:nvPr/>
        </p:nvCxnSpPr>
        <p:spPr>
          <a:xfrm>
            <a:off x="4099919" y="6250313"/>
            <a:ext cx="2334871" cy="0"/>
          </a:xfrm>
          <a:prstGeom prst="straightConnector1">
            <a:avLst/>
          </a:prstGeom>
          <a:ln w="3492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6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223" y="105842"/>
            <a:ext cx="8686800" cy="6303264"/>
          </a:xfrm>
          <a:prstGeom prst="rect">
            <a:avLst/>
          </a:prstGeom>
          <a:ln>
            <a:noFill/>
          </a:ln>
          <a:effectLst>
            <a:softEdge rad="112500"/>
          </a:effectLst>
        </p:spPr>
      </p:pic>
      <p:sp>
        <p:nvSpPr>
          <p:cNvPr id="7" name="TextBox 6"/>
          <p:cNvSpPr txBox="1"/>
          <p:nvPr/>
        </p:nvSpPr>
        <p:spPr>
          <a:xfrm>
            <a:off x="5634362" y="2180512"/>
            <a:ext cx="2518348" cy="369332"/>
          </a:xfrm>
          <a:prstGeom prst="rect">
            <a:avLst/>
          </a:prstGeom>
          <a:solidFill>
            <a:schemeClr val="bg1">
              <a:alpha val="95000"/>
            </a:schemeClr>
          </a:solidFill>
          <a:ln>
            <a:solidFill>
              <a:schemeClr val="accent2"/>
            </a:solidFill>
          </a:ln>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Median overlap = 34%</a:t>
            </a:r>
          </a:p>
        </p:txBody>
      </p:sp>
      <p:grpSp>
        <p:nvGrpSpPr>
          <p:cNvPr id="13" name="Group 12"/>
          <p:cNvGrpSpPr/>
          <p:nvPr/>
        </p:nvGrpSpPr>
        <p:grpSpPr>
          <a:xfrm>
            <a:off x="2811780" y="1426659"/>
            <a:ext cx="4503420" cy="773405"/>
            <a:chOff x="2788920" y="1421155"/>
            <a:chExt cx="4503420" cy="773405"/>
          </a:xfrm>
        </p:grpSpPr>
        <p:sp>
          <p:nvSpPr>
            <p:cNvPr id="8" name="TextBox 7"/>
            <p:cNvSpPr txBox="1"/>
            <p:nvPr/>
          </p:nvSpPr>
          <p:spPr>
            <a:xfrm>
              <a:off x="4466628" y="1421155"/>
              <a:ext cx="2825712" cy="369332"/>
            </a:xfrm>
            <a:prstGeom prst="rect">
              <a:avLst/>
            </a:prstGeom>
            <a:solidFill>
              <a:schemeClr val="bg1">
                <a:alpha val="95000"/>
              </a:schemeClr>
            </a:solidFill>
            <a:ln>
              <a:solidFill>
                <a:schemeClr val="accent2"/>
              </a:solidFill>
            </a:ln>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Penn State overlap = 35%</a:t>
              </a:r>
            </a:p>
          </p:txBody>
        </p:sp>
        <p:cxnSp>
          <p:nvCxnSpPr>
            <p:cNvPr id="9" name="Straight Arrow Connector 8"/>
            <p:cNvCxnSpPr>
              <a:stCxn id="8" idx="1"/>
            </p:cNvCxnSpPr>
            <p:nvPr/>
          </p:nvCxnSpPr>
          <p:spPr>
            <a:xfrm flipH="1">
              <a:off x="2788920" y="1605821"/>
              <a:ext cx="1677708" cy="588739"/>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grpSp>
      <p:sp>
        <p:nvSpPr>
          <p:cNvPr id="12" name="TextBox 11"/>
          <p:cNvSpPr txBox="1"/>
          <p:nvPr/>
        </p:nvSpPr>
        <p:spPr>
          <a:xfrm>
            <a:off x="2158270" y="154034"/>
            <a:ext cx="4826706" cy="400110"/>
          </a:xfrm>
          <a:prstGeom prst="rect">
            <a:avLst/>
          </a:prstGeom>
          <a:solidFill>
            <a:schemeClr val="bg1"/>
          </a:solidFill>
        </p:spPr>
        <p:txBody>
          <a:bodyPr wrap="none" rtlCol="0">
            <a:sp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ARL HathiTrust Duplication October 2015</a:t>
            </a:r>
          </a:p>
        </p:txBody>
      </p:sp>
      <p:sp>
        <p:nvSpPr>
          <p:cNvPr id="17" name="TextBox 16"/>
          <p:cNvSpPr txBox="1"/>
          <p:nvPr/>
        </p:nvSpPr>
        <p:spPr>
          <a:xfrm>
            <a:off x="4079405" y="6414371"/>
            <a:ext cx="727507" cy="369332"/>
          </a:xfrm>
          <a:prstGeom prst="rect">
            <a:avLst/>
          </a:prstGeom>
          <a:noFill/>
        </p:spPr>
        <p:txBody>
          <a:bodyPr wrap="non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Titles</a:t>
            </a:r>
          </a:p>
        </p:txBody>
      </p:sp>
      <p:sp>
        <p:nvSpPr>
          <p:cNvPr id="10" name="TextBox 9"/>
          <p:cNvSpPr txBox="1"/>
          <p:nvPr/>
        </p:nvSpPr>
        <p:spPr>
          <a:xfrm>
            <a:off x="88777" y="6480699"/>
            <a:ext cx="3426259" cy="276999"/>
          </a:xfrm>
          <a:prstGeom prst="rect">
            <a:avLst/>
          </a:prstGeom>
          <a:noFill/>
        </p:spPr>
        <p:txBody>
          <a:bodyPr wrap="non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OCLC Research, data current as of October 2015</a:t>
            </a:r>
          </a:p>
        </p:txBody>
      </p:sp>
      <p:sp>
        <p:nvSpPr>
          <p:cNvPr id="18" name="Oval 17"/>
          <p:cNvSpPr/>
          <p:nvPr/>
        </p:nvSpPr>
        <p:spPr>
          <a:xfrm>
            <a:off x="2674620" y="2189712"/>
            <a:ext cx="91440" cy="91440"/>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https://lh3.googleusercontent.com/-r1Rl7h4YG0I/AAAAAAAAAAI/AAAAAAAACw4/fRVESTM_vC8/s0-c-k-no-n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602" y="669626"/>
            <a:ext cx="947102" cy="9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23040"/>
      </p:ext>
    </p:extLst>
  </p:cSld>
  <p:clrMapOvr>
    <a:masterClrMapping/>
  </p:clrMapOvr>
</p:sld>
</file>

<file path=ppt/theme/theme1.xml><?xml version="1.0" encoding="utf-8"?>
<a:theme xmlns:a="http://schemas.openxmlformats.org/drawingml/2006/main" name="lorcanresearc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lorcanresearchtemplate</Template>
  <TotalTime>24772</TotalTime>
  <Words>2701</Words>
  <Application>Microsoft Office PowerPoint</Application>
  <PresentationFormat>On-screen Show (4:3)</PresentationFormat>
  <Paragraphs>313</Paragraphs>
  <Slides>53</Slides>
  <Notes>15</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71" baseType="lpstr">
      <vt:lpstr>Arial</vt:lpstr>
      <vt:lpstr>Calibri</vt:lpstr>
      <vt:lpstr>Calibri Light</vt:lpstr>
      <vt:lpstr>Helvetica</vt:lpstr>
      <vt:lpstr>HelveticaNeue</vt:lpstr>
      <vt:lpstr>inherit</vt:lpstr>
      <vt:lpstr>Open Sans</vt:lpstr>
      <vt:lpstr>Open Sans Semibold</vt:lpstr>
      <vt:lpstr>Segoe UI</vt:lpstr>
      <vt:lpstr>Segoe UI Light</vt:lpstr>
      <vt:lpstr>Segoe UI Semibold</vt:lpstr>
      <vt:lpstr>Segoe WP Light</vt:lpstr>
      <vt:lpstr>Times New Roman</vt:lpstr>
      <vt:lpstr>lorcanresearchtemplate</vt:lpstr>
      <vt:lpstr>OCLC-Research-Template-2014</vt:lpstr>
      <vt:lpstr>Office Theme</vt:lpstr>
      <vt:lpstr>1_Office Theme</vt:lpstr>
      <vt:lpstr>Acrobat Document</vt:lpstr>
      <vt:lpstr>Libraries, collections, technology</vt:lpstr>
      <vt:lpstr>PowerPoint Presentation</vt:lpstr>
      <vt:lpstr>PowerPoint Presentation</vt:lpstr>
      <vt:lpstr>PSU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reshapes practice; practice reshapes technology Citation management Institutional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Framing the Scholarly Record …</vt:lpstr>
      <vt:lpstr>In practice …</vt:lpstr>
      <vt:lpstr>PowerPoint Presentation</vt:lpstr>
      <vt:lpstr>PowerPoint Presentation</vt:lpstr>
      <vt:lpstr>PowerPoint Presentation</vt:lpstr>
      <vt:lpstr>PowerPoint Presentation</vt:lpstr>
      <vt:lpstr>PowerPoint Presentation</vt:lpstr>
      <vt:lpstr>Web sightings: Collections in a new service configuration</vt:lpstr>
      <vt:lpstr>PowerPoint Presentation</vt:lpstr>
      <vt:lpstr>PowerPoint Presentation</vt:lpstr>
      <vt:lpstr>PowerPoint Presentation</vt:lpstr>
      <vt:lpstr>PowerPoint Presentation</vt:lpstr>
      <vt:lpstr>PowerPoint Presentation</vt:lpstr>
      <vt:lpstr>Collection environment</vt:lpstr>
      <vt:lpstr>PowerPoint Presentation</vt:lpstr>
      <vt:lpstr>PowerPoint Presentation</vt:lpstr>
      <vt:lpstr>PowerPoint Presentation</vt:lpstr>
      <vt:lpstr>PowerPoint Presentation</vt:lpstr>
      <vt:lpstr>PowerPoint Presentation</vt:lpstr>
      <vt:lpstr>PowerPoint Presentation</vt:lpstr>
      <vt:lpstr>Towards the facilitated collection</vt:lpstr>
      <vt:lpstr>PowerPoint Presentation</vt:lpstr>
      <vt:lpstr>PowerPoint Presentation</vt:lpstr>
      <vt:lpstr>PowerPoint Presentation</vt:lpstr>
      <vt:lpstr>Assessment questions</vt:lpstr>
      <vt:lpstr>PowerPoint Presentation</vt:lpstr>
      <vt:lpstr>PowerPoint Presentation</vt:lpstr>
      <vt:lpstr>PowerPoint Presentation</vt:lpstr>
      <vt:lpstr>Conclusion</vt:lpstr>
      <vt:lpstr>PowerPoint Presentation</vt:lpstr>
      <vt:lpstr>PowerPoint Presentation</vt:lpstr>
      <vt:lpstr>Credits</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Directions - ALCTS Symposium 2015</dc:title>
  <dc:creator>Lorcan Dempsey, Constance Malpas</dc:creator>
  <dc:description>Library collections are changing in a network environment. This presentation considers how collections are being reconfigured, it looks at research support services, and it explores the shift from the purchased/licensed collection to the facilitated collection.</dc:description>
  <cp:lastModifiedBy>Confer,Patrick</cp:lastModifiedBy>
  <cp:revision>476</cp:revision>
  <dcterms:created xsi:type="dcterms:W3CDTF">2014-02-25T01:00:48Z</dcterms:created>
  <dcterms:modified xsi:type="dcterms:W3CDTF">2017-05-15T12:50:38Z</dcterms:modified>
  <cp:contentStatus/>
</cp:coreProperties>
</file>