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8" r:id="rId3"/>
    <p:sldMasterId id="2147483762" r:id="rId4"/>
    <p:sldMasterId id="2147483826" r:id="rId5"/>
    <p:sldMasterId id="2147483840" r:id="rId6"/>
    <p:sldMasterId id="2147483852" r:id="rId7"/>
    <p:sldMasterId id="2147483863" r:id="rId8"/>
    <p:sldMasterId id="2147483871" r:id="rId9"/>
    <p:sldMasterId id="2147483883" r:id="rId10"/>
  </p:sldMasterIdLst>
  <p:notesMasterIdLst>
    <p:notesMasterId r:id="rId53"/>
  </p:notesMasterIdLst>
  <p:sldIdLst>
    <p:sldId id="351" r:id="rId11"/>
    <p:sldId id="273" r:id="rId12"/>
    <p:sldId id="352" r:id="rId13"/>
    <p:sldId id="335" r:id="rId14"/>
    <p:sldId id="263" r:id="rId15"/>
    <p:sldId id="297" r:id="rId16"/>
    <p:sldId id="298" r:id="rId17"/>
    <p:sldId id="299" r:id="rId18"/>
    <p:sldId id="304" r:id="rId19"/>
    <p:sldId id="305" r:id="rId20"/>
    <p:sldId id="300" r:id="rId21"/>
    <p:sldId id="306" r:id="rId22"/>
    <p:sldId id="309" r:id="rId23"/>
    <p:sldId id="308" r:id="rId24"/>
    <p:sldId id="310" r:id="rId25"/>
    <p:sldId id="311" r:id="rId26"/>
    <p:sldId id="312" r:id="rId27"/>
    <p:sldId id="313" r:id="rId28"/>
    <p:sldId id="314" r:id="rId29"/>
    <p:sldId id="353" r:id="rId30"/>
    <p:sldId id="316" r:id="rId31"/>
    <p:sldId id="317" r:id="rId32"/>
    <p:sldId id="318" r:id="rId33"/>
    <p:sldId id="319" r:id="rId34"/>
    <p:sldId id="320" r:id="rId35"/>
    <p:sldId id="330" r:id="rId36"/>
    <p:sldId id="331" r:id="rId37"/>
    <p:sldId id="333" r:id="rId38"/>
    <p:sldId id="349" r:id="rId39"/>
    <p:sldId id="337" r:id="rId40"/>
    <p:sldId id="350" r:id="rId41"/>
    <p:sldId id="348" r:id="rId42"/>
    <p:sldId id="341" r:id="rId43"/>
    <p:sldId id="342" r:id="rId44"/>
    <p:sldId id="343" r:id="rId45"/>
    <p:sldId id="344" r:id="rId46"/>
    <p:sldId id="345" r:id="rId47"/>
    <p:sldId id="347" r:id="rId48"/>
    <p:sldId id="346" r:id="rId49"/>
    <p:sldId id="357" r:id="rId50"/>
    <p:sldId id="356" r:id="rId51"/>
    <p:sldId id="35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psey,Lorcan" initials="D" lastIdx="1" clrIdx="0">
    <p:extLst>
      <p:ext uri="{19B8F6BF-5375-455C-9EA6-DF929625EA0E}">
        <p15:presenceInfo xmlns:p15="http://schemas.microsoft.com/office/powerpoint/2012/main" userId="S-1-5-21-2132901703-1472156187-1681070327-18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7030A0"/>
    <a:srgbClr val="7F7F7F"/>
    <a:srgbClr val="30742D"/>
    <a:srgbClr val="F2F2F2"/>
    <a:srgbClr val="C52127"/>
    <a:srgbClr val="C0C0C0"/>
    <a:srgbClr val="CC3300"/>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8" autoAdjust="0"/>
    <p:restoredTop sz="90131" autoAdjust="0"/>
  </p:normalViewPr>
  <p:slideViewPr>
    <p:cSldViewPr>
      <p:cViewPr varScale="1">
        <p:scale>
          <a:sx n="106" d="100"/>
          <a:sy n="106" d="100"/>
        </p:scale>
        <p:origin x="1746" y="108"/>
      </p:cViewPr>
      <p:guideLst>
        <p:guide orient="horz" pos="2160"/>
        <p:guide pos="2880"/>
      </p:guideLst>
    </p:cSldViewPr>
  </p:slid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Data\2014%20Backup\SP%20for%20Skip\December%202014%20Shared%20Print%20in%20WorldCat\Jan%202015%20taking%20another%20look%20at%20SP%20in%20W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US" sz="2400" dirty="0">
                <a:latin typeface="+mj-lt"/>
              </a:rPr>
              <a:t>Percent of Aggregate Shared Print Resource </a:t>
            </a:r>
            <a:endParaRPr lang="en-US" sz="2400" dirty="0" smtClean="0">
              <a:latin typeface="+mj-lt"/>
            </a:endParaRPr>
          </a:p>
          <a:p>
            <a:pPr>
              <a:defRPr sz="2400">
                <a:latin typeface="+mj-lt"/>
              </a:defRPr>
            </a:pPr>
            <a:r>
              <a:rPr lang="en-US" sz="2400" dirty="0" smtClean="0">
                <a:latin typeface="+mj-lt"/>
              </a:rPr>
              <a:t>by </a:t>
            </a:r>
            <a:r>
              <a:rPr lang="en-US" sz="2400" dirty="0">
                <a:latin typeface="+mj-lt"/>
              </a:rPr>
              <a:t>Holding Library </a:t>
            </a:r>
            <a:r>
              <a:rPr lang="en-US" sz="2400" dirty="0" smtClean="0">
                <a:latin typeface="+mj-lt"/>
              </a:rPr>
              <a:t>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1"/>
              <c:layout>
                <c:manualLayout>
                  <c:x val="0.21978561916347616"/>
                  <c:y val="-8.0369300080532821E-2"/>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F193E0D-8889-4686-9F30-FD637D21E61F}" type="CATEGORYNAME">
                      <a:rPr lang="en-US" sz="2000"/>
                      <a:pPr>
                        <a:defRPr sz="2000"/>
                      </a:pPr>
                      <a:t>[CATEGORY NAME]</a:t>
                    </a:fld>
                    <a:r>
                      <a:rPr lang="en-US" sz="2000" baseline="0" dirty="0"/>
                      <a:t>
</a:t>
                    </a:r>
                    <a:fld id="{47C3FBD2-FEB1-4204-99F5-DC0430EEFA48}" type="PERCENTAGE">
                      <a:rPr lang="en-US" sz="2000" baseline="0"/>
                      <a:pPr>
                        <a:defRPr sz="2000"/>
                      </a:pPr>
                      <a:t>[PERCENTAGE]</a:t>
                    </a:fld>
                    <a:endParaRPr lang="en-US" sz="2000"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Lst>
            </c:dLbl>
            <c:dLbl>
              <c:idx val="2"/>
              <c:layout>
                <c:manualLayout>
                  <c:x val="1.6906646599827765E-2"/>
                  <c:y val="0.19692026674620841"/>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5BDAEF1-1F4A-4492-993C-9B1917ACEE5D}" type="CATEGORYNAME">
                      <a:rPr lang="en-US" sz="1900"/>
                      <a:pPr>
                        <a:defRPr sz="2000"/>
                      </a:pPr>
                      <a:t>[CATEGORY NAME]</a:t>
                    </a:fld>
                    <a:r>
                      <a:rPr lang="en-US" baseline="0" dirty="0"/>
                      <a:t>
</a:t>
                    </a:r>
                    <a:fld id="{A6C2FB7F-FECC-435F-A4E2-3B78614BFDB7}" type="PERCENTAGE">
                      <a:rPr lang="en-US" baseline="0"/>
                      <a:pPr>
                        <a:defRPr sz="2000"/>
                      </a:pPr>
                      <a:t>[PERCENTAGE]</a:t>
                    </a:fld>
                    <a:endParaRPr lang="en-US"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8293153667676"/>
                      <c:h val="0.16779886267844443"/>
                    </c:manualLayout>
                  </c15:layout>
                  <c15:dlblFieldTable/>
                  <c15:showDataLabelsRange val="0"/>
                </c:ext>
              </c:extLst>
            </c:dLbl>
            <c:dLbl>
              <c:idx val="3"/>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dLbl>
              <c:idx val="4"/>
              <c:layout>
                <c:manualLayout>
                  <c:x val="-2.9926335174954001E-2"/>
                  <c:y val="8.8731144631765749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0.23480662983425407"/>
                  <c:y val="2.6619343389529725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6.9060773480662904E-2"/>
                  <c:y val="1.1830819284235405E-2"/>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'[Jan 2015 taking another look at SP in WC.xlsx]SPresource by lib type'!$A$18:$A$24</c:f>
              <c:strCache>
                <c:ptCount val="7"/>
                <c:pt idx="0">
                  <c:v>Liberal arts</c:v>
                </c:pt>
                <c:pt idx="1">
                  <c:v>ARL</c:v>
                </c:pt>
                <c:pt idx="2">
                  <c:v>Non-ARL academic</c:v>
                </c:pt>
                <c:pt idx="3">
                  <c:v>Public library</c:v>
                </c:pt>
                <c:pt idx="4">
                  <c:v>State library</c:v>
                </c:pt>
                <c:pt idx="5">
                  <c:v>Library cooperative</c:v>
                </c:pt>
                <c:pt idx="6">
                  <c:v>IRLA</c:v>
                </c:pt>
              </c:strCache>
            </c:strRef>
          </c:cat>
          <c:val>
            <c:numRef>
              <c:f>'[Jan 2015 taking another look at SP in WC.xlsx]SPresource by lib type'!$B$18:$B$24</c:f>
              <c:numCache>
                <c:formatCode>General</c:formatCode>
                <c:ptCount val="7"/>
                <c:pt idx="0">
                  <c:v>671632</c:v>
                </c:pt>
                <c:pt idx="1">
                  <c:v>483173</c:v>
                </c:pt>
                <c:pt idx="2">
                  <c:v>442944</c:v>
                </c:pt>
                <c:pt idx="3">
                  <c:v>258283</c:v>
                </c:pt>
                <c:pt idx="4">
                  <c:v>63477</c:v>
                </c:pt>
                <c:pt idx="5">
                  <c:v>1906</c:v>
                </c:pt>
                <c:pt idx="6">
                  <c:v>29</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alpha val="7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2C7AC-7073-47B2-9F39-BD34EE3CE0EE}" type="datetimeFigureOut">
              <a:rPr lang="en-US" smtClean="0"/>
              <a:pPr/>
              <a:t>5/21/2015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F743E3-0DB5-4840-B44F-70C4D8426A9A}" type="slidenum">
              <a:rPr lang="en-US" smtClean="0"/>
              <a:pPr/>
              <a:t>‹#›</a:t>
            </a:fld>
            <a:endParaRPr lang="en-US"/>
          </a:p>
        </p:txBody>
      </p:sp>
    </p:spTree>
    <p:extLst>
      <p:ext uri="{BB962C8B-B14F-4D97-AF65-F5344CB8AC3E}">
        <p14:creationId xmlns:p14="http://schemas.microsoft.com/office/powerpoint/2010/main" val="349598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tallblog.conted.ox.ac.uk/index.php/2008/07/23/not-natives-immigrants-but-visitors-resident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 that’s the part we are in now</a:t>
            </a:r>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pPr/>
              <a:t>2</a:t>
            </a:fld>
            <a:endParaRPr lang="en-US"/>
          </a:p>
        </p:txBody>
      </p:sp>
    </p:spTree>
    <p:extLst>
      <p:ext uri="{BB962C8B-B14F-4D97-AF65-F5344CB8AC3E}">
        <p14:creationId xmlns:p14="http://schemas.microsoft.com/office/powerpoint/2010/main" val="378927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2013, the team secured support from the Paul G. Allen Family Foundation to further investigate the opportunities and challenges related to transforming physical spaces in small to mid-size public libraries. </a:t>
            </a:r>
          </a:p>
          <a:p>
            <a:pPr lvl="0"/>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Two library communities in Washington</a:t>
            </a:r>
            <a:r>
              <a:rPr lang="en-US" sz="1200" kern="1200" baseline="0" dirty="0" smtClean="0">
                <a:solidFill>
                  <a:schemeClr val="tx1"/>
                </a:solidFill>
                <a:effectLst/>
                <a:latin typeface="+mn-lt"/>
                <a:ea typeface="+mn-ea"/>
                <a:cs typeface="+mn-cs"/>
              </a:rPr>
              <a:t> state </a:t>
            </a:r>
            <a:r>
              <a:rPr lang="en-US" sz="1200" kern="1200" dirty="0" smtClean="0">
                <a:solidFill>
                  <a:schemeClr val="tx1"/>
                </a:solidFill>
                <a:effectLst/>
                <a:latin typeface="+mn-lt"/>
                <a:ea typeface="+mn-ea"/>
                <a:cs typeface="+mn-cs"/>
              </a:rPr>
              <a:t>(one small urban library, one small rural library) engaged their communities through focus groups, surveys, and consultation with library facilities designers.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found that smaller libraries are aware of trends in space transformation and community engagement but are challenged to make effective use of their spaces with limited resources.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support from the Allen Family gave us the opportunity to practically apply the concepts we uncovered in our initial investigation. </a:t>
            </a:r>
          </a:p>
          <a:p>
            <a:pPr lvl="0"/>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This example is of a small city public library with a service population of around 80,000, that decided to take </a:t>
            </a:r>
            <a:r>
              <a:rPr lang="en-US" sz="1100" u="sng" kern="1200" dirty="0" smtClean="0">
                <a:solidFill>
                  <a:schemeClr val="tx1"/>
                </a:solidFill>
                <a:effectLst/>
                <a:latin typeface="+mn-lt"/>
                <a:ea typeface="+mn-ea"/>
                <a:cs typeface="+mn-cs"/>
              </a:rPr>
              <a:t>this space</a:t>
            </a:r>
            <a:r>
              <a:rPr lang="en-US" sz="1100" kern="1200" dirty="0" smtClean="0">
                <a:solidFill>
                  <a:schemeClr val="tx1"/>
                </a:solidFill>
                <a:effectLst/>
                <a:latin typeface="+mn-lt"/>
                <a:ea typeface="+mn-ea"/>
                <a:cs typeface="+mn-cs"/>
              </a:rPr>
              <a:t> (CDs, holds) in a very central location of their main library and turn it into a space that could accommodate</a:t>
            </a:r>
            <a:endParaRPr lang="en-US" sz="1100" dirty="0" smtClean="0"/>
          </a:p>
          <a:p>
            <a:pPr lvl="0"/>
            <a:endParaRPr lang="en-US" sz="1100" kern="1200" dirty="0" smtClean="0">
              <a:solidFill>
                <a:schemeClr val="tx1"/>
              </a:solidFill>
              <a:effectLst/>
              <a:latin typeface="+mn-lt"/>
              <a:ea typeface="+mn-ea"/>
              <a:cs typeface="+mn-cs"/>
            </a:endParaRPr>
          </a:p>
          <a:p>
            <a:r>
              <a:rPr lang="en-US" dirty="0"/>
              <a:t> </a:t>
            </a:r>
            <a:endParaRPr lang="en-US" sz="1100"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94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a:t>
            </a:r>
            <a:r>
              <a:rPr lang="en-US" sz="1200" b="1" kern="1200" dirty="0" smtClean="0">
                <a:solidFill>
                  <a:schemeClr val="tx1"/>
                </a:solidFill>
                <a:effectLst/>
                <a:latin typeface="+mn-lt"/>
                <a:ea typeface="+mn-ea"/>
                <a:cs typeface="+mn-cs"/>
              </a:rPr>
              <a:t>A space in the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library that previously housed stacks of books and CDs was transformed, both physically and energetically. </a:t>
            </a:r>
            <a:r>
              <a:rPr lang="en-US" sz="1200" kern="1200" dirty="0" smtClean="0">
                <a:solidFill>
                  <a:schemeClr val="tx1"/>
                </a:solidFill>
                <a:effectLst/>
                <a:latin typeface="+mn-lt"/>
                <a:ea typeface="+mn-ea"/>
                <a:cs typeface="+mn-cs"/>
              </a:rPr>
              <a:t>Where patrons would before just grab an item or two, checkout and leave, now the layout, furnishings and targeted resources of these spaces invite people to investigate, participate, and create content to enrich knowledge and networks w/in the community.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Bellingham Public Library’s </a:t>
            </a:r>
            <a:r>
              <a:rPr lang="en-US" sz="1200" b="1" kern="1200" dirty="0" err="1" smtClean="0">
                <a:solidFill>
                  <a:schemeClr val="tx1"/>
                </a:solidFill>
                <a:effectLst/>
                <a:latin typeface="+mn-lt"/>
                <a:ea typeface="+mn-ea"/>
                <a:cs typeface="+mn-cs"/>
              </a:rPr>
              <a:t>Skillshare</a:t>
            </a:r>
            <a:r>
              <a:rPr lang="en-US" sz="1200" kern="1200" dirty="0" smtClean="0">
                <a:solidFill>
                  <a:schemeClr val="tx1"/>
                </a:solidFill>
                <a:effectLst/>
                <a:latin typeface="+mn-lt"/>
                <a:ea typeface="+mn-ea"/>
                <a:cs typeface="+mn-cs"/>
              </a:rPr>
              <a:t> space, where patrons now enjoy tech classes, craft creation, Qigong lessons, and baby sign language classes; with its position near the entrance, others stop to watch or join in spontaneously.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a:p>
            <a:pPr lvl="0"/>
            <a:r>
              <a:rPr lang="en-US" dirty="0"/>
              <a:t> </a:t>
            </a:r>
            <a:endParaRPr lang="en-US" sz="1100"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488762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another example from that library. It’s gratifying to go to this library’s website and see the daily impact they are having in the community with new programs in their unexpected space. And perhaps squashing</a:t>
            </a:r>
            <a:r>
              <a:rPr lang="en-US" sz="1200" kern="1200" baseline="0" dirty="0" smtClean="0">
                <a:solidFill>
                  <a:schemeClr val="tx1"/>
                </a:solidFill>
                <a:effectLst/>
                <a:latin typeface="+mn-lt"/>
                <a:ea typeface="+mn-ea"/>
                <a:cs typeface="+mn-cs"/>
              </a:rPr>
              <a:t> one of the biggest stereotypes in libraries, the librarians encouraged use and engagement of the space – so </a:t>
            </a:r>
            <a:r>
              <a:rPr lang="en-US" sz="1200" kern="1200" dirty="0" smtClean="0">
                <a:solidFill>
                  <a:schemeClr val="tx1"/>
                </a:solidFill>
                <a:effectLst/>
                <a:latin typeface="+mn-lt"/>
                <a:ea typeface="+mn-ea"/>
                <a:cs typeface="+mn-cs"/>
              </a:rPr>
              <a:t>not one “</a:t>
            </a:r>
            <a:r>
              <a:rPr lang="en-US" sz="1200" kern="1200" dirty="0" err="1" smtClean="0">
                <a:solidFill>
                  <a:schemeClr val="tx1"/>
                </a:solidFill>
                <a:effectLst/>
                <a:latin typeface="+mn-lt"/>
                <a:ea typeface="+mn-ea"/>
                <a:cs typeface="+mn-cs"/>
              </a:rPr>
              <a:t>Shhhhh</a:t>
            </a:r>
            <a:r>
              <a:rPr lang="en-US" sz="1200" kern="1200" dirty="0" smtClean="0">
                <a:solidFill>
                  <a:schemeClr val="tx1"/>
                </a:solidFill>
                <a:effectLst/>
                <a:latin typeface="+mn-lt"/>
                <a:ea typeface="+mn-ea"/>
                <a:cs typeface="+mn-cs"/>
              </a:rPr>
              <a:t>” was</a:t>
            </a:r>
            <a:r>
              <a:rPr lang="en-US" sz="1200" kern="1200" baseline="0" dirty="0" smtClean="0">
                <a:solidFill>
                  <a:schemeClr val="tx1"/>
                </a:solidFill>
                <a:effectLst/>
                <a:latin typeface="+mn-lt"/>
                <a:ea typeface="+mn-ea"/>
                <a:cs typeface="+mn-cs"/>
              </a:rPr>
              <a:t> heard</a:t>
            </a:r>
            <a:r>
              <a:rPr lang="en-US" sz="1200" kern="1200" dirty="0" smtClean="0">
                <a:solidFill>
                  <a:schemeClr val="tx1"/>
                </a:solidFill>
                <a:effectLst/>
                <a:latin typeface="+mn-lt"/>
                <a:ea typeface="+mn-ea"/>
                <a:cs typeface="+mn-cs"/>
              </a:rPr>
              <a:t>! There were also no complaints or concerns from other patrons</a:t>
            </a:r>
            <a:r>
              <a:rPr lang="en-US" sz="1200" kern="1200" baseline="0" dirty="0" smtClean="0">
                <a:solidFill>
                  <a:schemeClr val="tx1"/>
                </a:solidFill>
                <a:effectLst/>
                <a:latin typeface="+mn-lt"/>
                <a:ea typeface="+mn-ea"/>
                <a:cs typeface="+mn-cs"/>
              </a:rPr>
              <a:t> about the space being noisy.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we’re looking to apply the strategies and practices that surfaced in this pilot to a range of libraries, regardless of size or location. We want to take it national.</a:t>
            </a:r>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28535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Everson branch of the Whatcom County Library System serves a small town population of 3,000. The area to the right of the white post contains mostly CDs and old VHS tapes. They chose to re-envision the use of this space.</a:t>
            </a:r>
          </a:p>
          <a:p>
            <a:endParaRPr lang="en-US" dirty="0"/>
          </a:p>
          <a:p>
            <a:pPr lvl="1"/>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14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became the Nooksack Valley Heritage Center, where both digital and analog resources highlight Everson’s rich history of which the residents are so proud. Prior to the remodel, visitors darted in, grabbed a CD, checked out and left. Now, they sit, explore and share in that same floor space. Focus is now on what is </a:t>
            </a:r>
            <a:r>
              <a:rPr lang="en-US" i="1" dirty="0"/>
              <a:t>gained</a:t>
            </a:r>
            <a:r>
              <a:rPr lang="en-US" dirty="0"/>
              <a:t> in community engagement rather than what is lost in numbers of the collection items.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70346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“Rooms that Rock” resource guide (and later infographic) created based on these pilots highlight space innovation opportunities and resources that are accessible and affordable to libraries of all sizes.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9332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“Transforming</a:t>
            </a:r>
            <a:r>
              <a:rPr lang="en-US" baseline="0" dirty="0" smtClean="0"/>
              <a:t> Library Spaces for Community Engagement</a:t>
            </a:r>
            <a:r>
              <a:rPr lang="en-US" dirty="0" smtClean="0"/>
              <a:t>” resource guide from WebJunction is freely available and</a:t>
            </a:r>
            <a:r>
              <a:rPr lang="en-US" baseline="0" dirty="0" smtClean="0"/>
              <a:t> explores </a:t>
            </a:r>
            <a:r>
              <a:rPr lang="en-US" dirty="0" smtClean="0"/>
              <a:t>space innovation opportunities and resources that are accessible and affordable to libraries of all sizes</a:t>
            </a:r>
          </a:p>
          <a:p>
            <a:pPr lvl="0"/>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When implications from OCLC research,</a:t>
            </a:r>
            <a:r>
              <a:rPr lang="en-US" baseline="0" dirty="0" smtClean="0"/>
              <a:t> </a:t>
            </a:r>
            <a:r>
              <a:rPr lang="en-US" dirty="0" smtClean="0"/>
              <a:t>derived from the collective intelligence of the cooperative can point to a very practical and specific model that we can put into practice; we can test via pilot, and then scale. </a:t>
            </a:r>
          </a:p>
          <a:p>
            <a:pPr lvl="0"/>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But we’re also constantly looking at others’ research for intelligence and implications for service model adjustments or even innovations.  </a:t>
            </a:r>
          </a:p>
          <a:p>
            <a:pPr lvl="0"/>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39</a:t>
            </a:fld>
            <a:endParaRPr lang="en-US"/>
          </a:p>
        </p:txBody>
      </p:sp>
    </p:spTree>
    <p:extLst>
      <p:ext uri="{BB962C8B-B14F-4D97-AF65-F5344CB8AC3E}">
        <p14:creationId xmlns:p14="http://schemas.microsoft.com/office/powerpoint/2010/main" val="268875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names</a:t>
            </a:r>
            <a:r>
              <a:rPr lang="en-US" baseline="0" dirty="0" smtClean="0"/>
              <a:t> called out</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41</a:t>
            </a:fld>
            <a:endParaRPr lang="en-US" dirty="0"/>
          </a:p>
        </p:txBody>
      </p:sp>
    </p:spTree>
    <p:extLst>
      <p:ext uri="{BB962C8B-B14F-4D97-AF65-F5344CB8AC3E}">
        <p14:creationId xmlns:p14="http://schemas.microsoft.com/office/powerpoint/2010/main" val="97995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6AEF9-BB5B-435E-9909-77C1FF935371}" type="slidenum">
              <a:rPr lang="en-US" smtClean="0"/>
              <a:t>4</a:t>
            </a:fld>
            <a:endParaRPr lang="en-US"/>
          </a:p>
        </p:txBody>
      </p:sp>
    </p:spTree>
    <p:extLst>
      <p:ext uri="{BB962C8B-B14F-4D97-AF65-F5344CB8AC3E}">
        <p14:creationId xmlns:p14="http://schemas.microsoft.com/office/powerpoint/2010/main" val="151309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3"/>
            <a:ext cx="6856413" cy="5713412"/>
          </a:xfrm>
        </p:spPr>
        <p:txBody>
          <a:bodyPr>
            <a:noAutofit/>
          </a:bodyPr>
          <a:lstStyle/>
          <a:p>
            <a:pPr indent="-233291">
              <a:spcBef>
                <a:spcPts val="900"/>
              </a:spcBef>
              <a:defRPr/>
            </a:pPr>
            <a:r>
              <a:rPr lang="en-US" sz="1100" i="1" dirty="0" smtClean="0">
                <a:latin typeface="Arial" pitchFamily="34" charset="0"/>
                <a:cs typeface="Arial" pitchFamily="34" charset="0"/>
              </a:rPr>
              <a:t>Image: </a:t>
            </a:r>
            <a:r>
              <a:rPr lang="en-US" sz="1100" dirty="0" smtClean="0">
                <a:latin typeface="Arial" pitchFamily="34" charset="0"/>
                <a:cs typeface="Arial" pitchFamily="34" charset="0"/>
              </a:rPr>
              <a:t>http://www.deviantart.com/morelikethis/211376699</a:t>
            </a:r>
          </a:p>
          <a:p>
            <a:pPr indent="-233291">
              <a:spcBef>
                <a:spcPts val="900"/>
              </a:spcBef>
              <a:buFont typeface="Arial" pitchFamily="34" charset="0"/>
              <a:buChar char="•"/>
              <a:defRPr/>
            </a:pPr>
            <a:r>
              <a:rPr lang="en-US" sz="1100" dirty="0" smtClean="0">
                <a:latin typeface="Arial" pitchFamily="34" charset="0"/>
                <a:cs typeface="Arial" pitchFamily="34" charset="0"/>
              </a:rPr>
              <a:t>Covert online study habits</a:t>
            </a:r>
          </a:p>
          <a:p>
            <a:pPr lvl="1" indent="-233291">
              <a:buFont typeface="Arial" pitchFamily="34" charset="0"/>
              <a:buChar char="•"/>
              <a:defRPr/>
            </a:pPr>
            <a:r>
              <a:rPr lang="en-US" sz="1100" dirty="0" smtClean="0">
                <a:latin typeface="Arial" pitchFamily="34" charset="0"/>
                <a:cs typeface="Arial" pitchFamily="34" charset="0"/>
              </a:rPr>
              <a:t>Wikipedia</a:t>
            </a:r>
          </a:p>
          <a:p>
            <a:pPr lvl="1" indent="-233291">
              <a:buFont typeface="Arial" pitchFamily="34" charset="0"/>
              <a:buChar char="•"/>
              <a:defRPr/>
            </a:pPr>
            <a:r>
              <a:rPr lang="en-US" sz="1100" dirty="0" smtClean="0">
                <a:latin typeface="Arial" pitchFamily="34" charset="0"/>
                <a:cs typeface="Arial" pitchFamily="34" charset="0"/>
              </a:rPr>
              <a:t>Don’t cite</a:t>
            </a:r>
          </a:p>
          <a:p>
            <a:pPr lvl="1" indent="-233291">
              <a:buFont typeface="Arial" pitchFamily="34" charset="0"/>
              <a:buChar char="•"/>
              <a:defRPr/>
            </a:pPr>
            <a:r>
              <a:rPr lang="en-US" sz="1100" dirty="0" smtClean="0">
                <a:latin typeface="Arial" pitchFamily="34" charset="0"/>
                <a:cs typeface="Arial" pitchFamily="34" charset="0"/>
              </a:rPr>
              <a:t>Widely used</a:t>
            </a:r>
          </a:p>
          <a:p>
            <a:pPr lvl="1" indent="-233291">
              <a:buFont typeface="Arial" pitchFamily="34" charset="0"/>
              <a:buChar char="•"/>
              <a:defRPr/>
            </a:pPr>
            <a:r>
              <a:rPr lang="en-US" sz="1100" dirty="0" smtClean="0">
                <a:latin typeface="Arial" pitchFamily="34" charset="0"/>
                <a:cs typeface="Arial" pitchFamily="34" charset="0"/>
              </a:rPr>
              <a:t>Guilt</a:t>
            </a:r>
          </a:p>
          <a:p>
            <a:pPr indent="-233291">
              <a:buFont typeface="Arial" pitchFamily="34" charset="0"/>
              <a:buChar char="•"/>
              <a:defRPr/>
            </a:pPr>
            <a:r>
              <a:rPr lang="en-US" sz="1100" dirty="0" smtClean="0">
                <a:latin typeface="Arial" pitchFamily="34" charset="0"/>
                <a:cs typeface="Arial" pitchFamily="34" charset="0"/>
              </a:rPr>
              <a:t>Students &amp; teachers disagree</a:t>
            </a:r>
          </a:p>
          <a:p>
            <a:pPr lvl="1" indent="-233291">
              <a:buFont typeface="Arial" pitchFamily="34" charset="0"/>
              <a:buChar char="•"/>
              <a:defRPr/>
            </a:pPr>
            <a:r>
              <a:rPr lang="en-US" sz="1100" dirty="0" smtClean="0">
                <a:latin typeface="Arial" pitchFamily="34" charset="0"/>
                <a:cs typeface="Arial" pitchFamily="34" charset="0"/>
              </a:rPr>
              <a:t>Quality sources</a:t>
            </a:r>
          </a:p>
          <a:p>
            <a:r>
              <a:rPr lang="en-US" sz="11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55882" indent="-455882">
              <a:defRPr/>
            </a:pPr>
            <a:endParaRPr lang="en-US" sz="1100" dirty="0" smtClean="0">
              <a:latin typeface="Arial" pitchFamily="34" charset="0"/>
              <a:cs typeface="Arial" pitchFamily="34" charset="0"/>
            </a:endParaRPr>
          </a:p>
          <a:p>
            <a:pPr marL="455882" indent="-455882">
              <a:defRPr/>
            </a:pPr>
            <a:r>
              <a:rPr lang="en-US" sz="11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 </a:t>
            </a:r>
            <a:r>
              <a:rPr lang="en-US" sz="1100" u="sng" dirty="0" smtClean="0">
                <a:latin typeface="Arial" pitchFamily="34" charset="0"/>
                <a:cs typeface="Arial" pitchFamily="34" charset="0"/>
                <a:hlinkClick r:id="rId3"/>
              </a:rPr>
              <a:t>http://www.ala.org/acrl/sites/ala.org.acrl/files/content/conferences/confsandpreconfs/2013/papers/Connaway_Google.pdf.</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White, David. 2008. Not “natives’”&amp; “immigrants” but “visitors’ &amp; “residents.” TALL Blog: Online Education with the University of Oxford, April 23, </a:t>
            </a:r>
            <a:r>
              <a:rPr lang="en-US" sz="1100" dirty="0" smtClean="0">
                <a:latin typeface="Arial" pitchFamily="34" charset="0"/>
                <a:cs typeface="Arial" pitchFamily="34" charset="0"/>
                <a:hlinkClick r:id="rId4"/>
              </a:rPr>
              <a:t>http://tallblog.conted.ox.ac.uk/index.php/2008/07/23/not-natives-immigrants-but-visitors-residents/</a:t>
            </a:r>
            <a:r>
              <a:rPr lang="en-US" sz="1100" dirty="0" smtClean="0">
                <a:latin typeface="Arial" pitchFamily="34" charset="0"/>
                <a:cs typeface="Arial" pitchFamily="34" charset="0"/>
              </a:rPr>
              <a:t>.</a:t>
            </a:r>
          </a:p>
          <a:p>
            <a:endParaRPr lang="en-US" sz="1100" dirty="0" smtClean="0">
              <a:solidFill>
                <a:srgbClr val="FF0000"/>
              </a:solidFill>
              <a:latin typeface="Arial" pitchFamily="34" charset="0"/>
              <a:cs typeface="Arial" pitchFamily="34" charset="0"/>
            </a:endParaRPr>
          </a:p>
          <a:p>
            <a:r>
              <a:rPr lang="en-US" sz="1100" dirty="0" smtClean="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Saunders, Laura. 2012. Faculty perspectives on information literacy as a student learning outcome. </a:t>
            </a:r>
            <a:r>
              <a:rPr lang="en-US" sz="1100" i="1" dirty="0" smtClean="0">
                <a:latin typeface="Arial" pitchFamily="34" charset="0"/>
                <a:cs typeface="Arial" pitchFamily="34" charset="0"/>
              </a:rPr>
              <a:t>The Journal of Academic Librarianship</a:t>
            </a:r>
            <a:r>
              <a:rPr lang="en-US" sz="1100" dirty="0" smtClean="0">
                <a:latin typeface="Arial" pitchFamily="34" charset="0"/>
                <a:cs typeface="Arial" pitchFamily="34" charset="0"/>
              </a:rPr>
              <a:t> 38, no. 4 (2012): 231.</a:t>
            </a:r>
          </a:p>
          <a:p>
            <a:endParaRPr lang="en-US" sz="1000" dirty="0" smtClean="0">
              <a:latin typeface="Arial" pitchFamily="34" charset="0"/>
              <a:cs typeface="Arial" pitchFamily="34" charset="0"/>
            </a:endParaRPr>
          </a:p>
          <a:p>
            <a:endParaRPr lang="en-US" sz="1000" b="1" dirty="0" smtClean="0">
              <a:latin typeface="Arial" pitchFamily="34" charset="0"/>
              <a:cs typeface="Arial" pitchFamily="34" charset="0"/>
            </a:endParaRPr>
          </a:p>
          <a:p>
            <a:pPr>
              <a:defRPr/>
            </a:pPr>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7987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3588" cy="3429000"/>
          </a:xfrm>
          <a:ln/>
        </p:spPr>
      </p:sp>
      <p:sp>
        <p:nvSpPr>
          <p:cNvPr id="73731" name="Rectangle 3"/>
          <p:cNvSpPr>
            <a:spLocks noGrp="1" noChangeArrowheads="1"/>
          </p:cNvSpPr>
          <p:nvPr>
            <p:ph type="body" idx="1"/>
          </p:nvPr>
        </p:nvSpPr>
        <p:spPr>
          <a:xfrm>
            <a:off x="152400" y="4344134"/>
            <a:ext cx="6477000" cy="4799865"/>
          </a:xfrm>
          <a:noFill/>
          <a:ln/>
        </p:spPr>
        <p:txBody>
          <a:bodyPr>
            <a:noAutofit/>
          </a:bodyPr>
          <a:lstStyle/>
          <a:p>
            <a:r>
              <a:rPr lang="en-US" b="0" kern="1200" dirty="0" smtClean="0">
                <a:solidFill>
                  <a:schemeClr val="tx1"/>
                </a:solidFill>
                <a:latin typeface="Arial" pitchFamily="34" charset="0"/>
                <a:ea typeface="+mn-ea"/>
                <a:cs typeface="Arial" pitchFamily="34" charset="0"/>
              </a:rPr>
              <a:t>Images created by David White, Co-manager, Technology Assisted Lifelong Learning, University of Oxford</a:t>
            </a:r>
          </a:p>
          <a:p>
            <a:endParaRPr lang="en-US" b="0" kern="1200" dirty="0" smtClean="0">
              <a:solidFill>
                <a:schemeClr val="tx1"/>
              </a:solidFill>
              <a:latin typeface="Arial" pitchFamily="34" charset="0"/>
              <a:ea typeface="+mn-ea"/>
              <a:cs typeface="Arial" pitchFamily="34" charset="0"/>
            </a:endParaRPr>
          </a:p>
          <a:p>
            <a:pPr eaLnBrk="1" hangingPunct="1"/>
            <a:r>
              <a:rPr lang="en-US" dirty="0" smtClean="0">
                <a:latin typeface="Arial" pitchFamily="34" charset="0"/>
                <a:cs typeface="Arial" pitchFamily="34" charset="0"/>
              </a:rPr>
              <a:t>Institutional Resident Gap</a:t>
            </a:r>
          </a:p>
          <a:p>
            <a:pPr eaLnBrk="1" hangingPunct="1"/>
            <a:endParaRPr lang="en-US" dirty="0" smtClean="0">
              <a:latin typeface="Arial" pitchFamily="34" charset="0"/>
              <a:cs typeface="Arial" pitchFamily="34" charset="0"/>
            </a:endParaRPr>
          </a:p>
          <a:p>
            <a:r>
              <a:rPr lang="en-GB" b="1" dirty="0" smtClean="0">
                <a:latin typeface="Arial" pitchFamily="34" charset="0"/>
                <a:cs typeface="Arial" pitchFamily="34" charset="0"/>
              </a:rPr>
              <a:t>UKU3 (UK 1</a:t>
            </a:r>
            <a:r>
              <a:rPr lang="en-GB" b="1" baseline="30000" dirty="0" smtClean="0">
                <a:latin typeface="Arial" pitchFamily="34" charset="0"/>
                <a:cs typeface="Arial" pitchFamily="34" charset="0"/>
              </a:rPr>
              <a:t>st</a:t>
            </a:r>
            <a:r>
              <a:rPr lang="en-GB" b="1" dirty="0" smtClean="0">
                <a:latin typeface="Arial" pitchFamily="34" charset="0"/>
                <a:cs typeface="Arial" pitchFamily="34" charset="0"/>
              </a:rPr>
              <a:t> year undergraduate)</a:t>
            </a:r>
            <a:endParaRPr lang="en-US" dirty="0" smtClean="0">
              <a:latin typeface="Arial" pitchFamily="34" charset="0"/>
              <a:cs typeface="Arial" pitchFamily="34" charset="0"/>
            </a:endParaRPr>
          </a:p>
          <a:p>
            <a:r>
              <a:rPr lang="en-GB" dirty="0" smtClean="0">
                <a:latin typeface="Arial" pitchFamily="34" charset="0"/>
                <a:cs typeface="Arial" pitchFamily="34" charset="0"/>
              </a:rPr>
              <a:t>This participant has a clear demarcation between Resident modes of engagement in her personal life and Visitor modes of engagement for study.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map is a mode of engagement landscape onto which individuals can be plotted. The limits of the map have been defined by the four major framing concepts of the project: V&amp;R – Personal and Institutional. The Personal end of the axis encompasses an individual’s private life, and the Institutional is their professional and/or academic life.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data from the Emerging educational stage seem to suggest that individuals were engaging with systems and materials not provided by their institutions to do institutional work (e.g., consulting Wikipedia to write an essay). Such user-owned literacies, when mapped like this, take a prominent role in the academic work of many of our research subjects. Given the effect that the internet is having on collapsing the relationship between certain modes of activity and specific physical spaces, it is important not to tie notions of the intuitional and the personal to ideas of “school/university/library” and “home” as buildings. </a:t>
            </a:r>
          </a:p>
          <a:p>
            <a:endParaRPr lang="en-GB" dirty="0" smtClean="0">
              <a:latin typeface="Arial" pitchFamily="34" charset="0"/>
              <a:cs typeface="Arial" pitchFamily="34" charset="0"/>
            </a:endParaRPr>
          </a:p>
          <a:p>
            <a:pPr marL="0" lvl="2"/>
            <a:r>
              <a:rPr lang="en-US" dirty="0" smtClean="0">
                <a:latin typeface="Arial" pitchFamily="34" charset="0"/>
                <a:cs typeface="Arial" pitchFamily="34" charset="0"/>
              </a:rPr>
              <a:t>White, D., &amp;</a:t>
            </a:r>
            <a:r>
              <a:rPr lang="en-US" baseline="0" dirty="0" smtClean="0">
                <a:latin typeface="Arial" pitchFamily="34" charset="0"/>
                <a:cs typeface="Arial" pitchFamily="34" charset="0"/>
              </a:rPr>
              <a:t> </a:t>
            </a:r>
            <a:r>
              <a:rPr lang="en-US" dirty="0" smtClean="0">
                <a:latin typeface="Arial" pitchFamily="34" charset="0"/>
                <a:cs typeface="Arial" pitchFamily="34" charset="0"/>
              </a:rPr>
              <a:t>Connaway, L.S.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2011-2012. Funded by JISC, OCLC, and Oxford University.  </a:t>
            </a:r>
            <a:r>
              <a:rPr lang="en-US" u="sng" dirty="0" smtClean="0">
                <a:latin typeface="Arial" pitchFamily="34" charset="0"/>
                <a:cs typeface="Arial" pitchFamily="34" charset="0"/>
                <a:hlinkClick r:id="rId3"/>
              </a:rPr>
              <a:t>http://www.oclc.org/research/activities/vandr/</a:t>
            </a:r>
            <a:r>
              <a:rPr lang="en-US" dirty="0" smtClean="0">
                <a:latin typeface="Arial" pitchFamily="34" charset="0"/>
                <a:cs typeface="Arial" pitchFamily="34" charset="0"/>
              </a:rPr>
              <a:t>.</a:t>
            </a:r>
          </a:p>
          <a:p>
            <a:endParaRPr lang="en-US" b="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291427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3512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9753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9937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smtClean="0"/>
              <a:t>image is </a:t>
            </a:r>
            <a:r>
              <a:rPr lang="en-US" dirty="0"/>
              <a:t>from a WebJunction webinar on Transforming Library </a:t>
            </a:r>
            <a:r>
              <a:rPr lang="en-US" dirty="0" smtClean="0"/>
              <a:t>Space. </a:t>
            </a:r>
            <a:r>
              <a:rPr lang="en-US" dirty="0"/>
              <a:t>Participants were asked to locate themselves on this continuum. Check mark responses indicate a distinct shift away from the book repository end, but still many solidly in the middle of the spectrum.</a:t>
            </a:r>
          </a:p>
          <a:p>
            <a:endParaRPr lang="en-US" dirty="0"/>
          </a:p>
          <a:p>
            <a:pPr defTabSz="466435">
              <a:defRPr/>
            </a:pPr>
            <a:r>
              <a:rPr lang="en-US" dirty="0"/>
              <a:t>Not everyone is asking themselves: What are we going to do with all this space?  Not yet.</a:t>
            </a:r>
          </a:p>
          <a:p>
            <a:endParaRPr lang="en-US" dirty="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1864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pPr/>
              <a:t>32</a:t>
            </a:fld>
            <a:endParaRPr lang="en-US"/>
          </a:p>
        </p:txBody>
      </p:sp>
    </p:spTree>
    <p:extLst>
      <p:ext uri="{BB962C8B-B14F-4D97-AF65-F5344CB8AC3E}">
        <p14:creationId xmlns:p14="http://schemas.microsoft.com/office/powerpoint/2010/main" val="355823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Master" Target="../slideMasters/slideMaster10.xml"/><Relationship Id="rId5" Type="http://schemas.openxmlformats.org/officeDocument/2006/relationships/image" Target="../media/image16.emf"/><Relationship Id="rId4" Type="http://schemas.openxmlformats.org/officeDocument/2006/relationships/image" Target="../media/image15.jpeg"/></Relationships>
</file>

<file path=ppt/slideLayouts/_rels/slideLayout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Master" Target="../slideMasters/slideMaster10.xml"/><Relationship Id="rId5" Type="http://schemas.openxmlformats.org/officeDocument/2006/relationships/image" Target="../media/image16.emf"/><Relationship Id="rId4" Type="http://schemas.openxmlformats.org/officeDocument/2006/relationships/image" Target="../media/image1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Master" Target="../slideMasters/slideMaster10.xml"/><Relationship Id="rId6" Type="http://schemas.openxmlformats.org/officeDocument/2006/relationships/image" Target="../media/image16.emf"/><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2.emf"/><Relationship Id="rId2" Type="http://schemas.openxmlformats.org/officeDocument/2006/relationships/image" Target="../media/image25.jpeg"/><Relationship Id="rId1" Type="http://schemas.openxmlformats.org/officeDocument/2006/relationships/slideMaster" Target="../slideMasters/slideMaster1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creativecommons.org/licenses/by/3.0/"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hyperlink" Target="http://creativecommons.org/licenses/by/3.0/"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6.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6.emf"/><Relationship Id="rId4" Type="http://schemas.openxmlformats.org/officeDocument/2006/relationships/image" Target="../media/image18.jpe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5/21/2015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5/21/2015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8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5865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022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3370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025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55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09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6140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
        <p:nvSpPr>
          <p:cNvPr id="11" name="TextBox 10"/>
          <p:cNvSpPr txBox="1"/>
          <p:nvPr userDrawn="1"/>
        </p:nvSpPr>
        <p:spPr>
          <a:xfrm>
            <a:off x="2996324" y="6347456"/>
            <a:ext cx="5690476" cy="261610"/>
          </a:xfrm>
          <a:prstGeom prst="rect">
            <a:avLst/>
          </a:prstGeom>
          <a:noFill/>
        </p:spPr>
        <p:txBody>
          <a:bodyPr wrap="square" rtlCol="0">
            <a:spAutoFit/>
          </a:bodyPr>
          <a:lstStyle/>
          <a:p>
            <a:pPr defTabSz="457200"/>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101563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3" name="TextBox 12"/>
          <p:cNvSpPr txBox="1"/>
          <p:nvPr userDrawn="1"/>
        </p:nvSpPr>
        <p:spPr>
          <a:xfrm>
            <a:off x="2996324" y="6347456"/>
            <a:ext cx="5690476" cy="261610"/>
          </a:xfrm>
          <a:prstGeom prst="rect">
            <a:avLst/>
          </a:prstGeom>
          <a:noFill/>
        </p:spPr>
        <p:txBody>
          <a:bodyPr wrap="square" rtlCol="0">
            <a:spAutoFit/>
          </a:bodyPr>
          <a:lstStyle/>
          <a:p>
            <a:pPr defTabSz="457200"/>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76423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5/21/2015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2" name="TextBox 11"/>
          <p:cNvSpPr txBox="1"/>
          <p:nvPr userDrawn="1"/>
        </p:nvSpPr>
        <p:spPr>
          <a:xfrm>
            <a:off x="2996324" y="6347456"/>
            <a:ext cx="5690476" cy="261610"/>
          </a:xfrm>
          <a:prstGeom prst="rect">
            <a:avLst/>
          </a:prstGeom>
          <a:noFill/>
        </p:spPr>
        <p:txBody>
          <a:bodyPr wrap="square" rtlCol="0">
            <a:spAutoFit/>
          </a:bodyPr>
          <a:lstStyle/>
          <a:p>
            <a:pPr defTabSz="457200"/>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2721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4" name="Picture 3"/>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defTabSz="457200"/>
            <a:r>
              <a:rPr lang="en-US" sz="4000" dirty="0" smtClean="0">
                <a:solidFill>
                  <a:srgbClr val="FFFFFF"/>
                </a:solidFill>
                <a:latin typeface="Calibri Light"/>
                <a:cs typeface="Calibri Light"/>
              </a:rPr>
              <a:t>Explore. Share. Magnify.</a:t>
            </a:r>
            <a:endParaRPr lang="en-US" sz="4000" dirty="0">
              <a:solidFill>
                <a:srgbClr val="FFFFFF"/>
              </a:solidFill>
              <a:latin typeface="Calibri Light"/>
              <a:cs typeface="Calibri Light"/>
            </a:endParaRPr>
          </a:p>
        </p:txBody>
      </p:sp>
      <p:pic>
        <p:nvPicPr>
          <p:cNvPr id="9" name="Picture 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
        <p:nvSpPr>
          <p:cNvPr id="20" name="TextBox 19"/>
          <p:cNvSpPr txBox="1"/>
          <p:nvPr userDrawn="1"/>
        </p:nvSpPr>
        <p:spPr>
          <a:xfrm>
            <a:off x="4959827" y="6347456"/>
            <a:ext cx="4184171" cy="261610"/>
          </a:xfrm>
          <a:prstGeom prst="rect">
            <a:avLst/>
          </a:prstGeom>
          <a:noFill/>
        </p:spPr>
        <p:txBody>
          <a:bodyPr wrap="square" rtlCol="0">
            <a:spAutoFit/>
          </a:bodyPr>
          <a:lstStyle/>
          <a:p>
            <a:pPr algn="ctr" defTabSz="457200"/>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127528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185500799"/>
      </p:ext>
    </p:extLst>
  </p:cSld>
  <p:clrMapOvr>
    <a:masterClrMapping/>
  </p:clrMapOvr>
  <p:transition spd="slow">
    <p:push/>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3627741302"/>
      </p:ext>
    </p:extLst>
  </p:cSld>
  <p:clrMapOvr>
    <a:masterClrMapping/>
  </p:clrMapOvr>
  <p:transition spd="slow">
    <p:push/>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accent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541754349"/>
      </p:ext>
    </p:extLst>
  </p:cSld>
  <p:clrMapOvr>
    <a:masterClrMapping/>
  </p:clrMapOvr>
  <p:transition spd="slow">
    <p:push/>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454136652"/>
      </p:ext>
    </p:extLst>
  </p:cSld>
  <p:clrMapOvr>
    <a:masterClrMapping/>
  </p:clrMapOvr>
  <p:transition spd="slow">
    <p:push/>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52003502"/>
      </p:ext>
    </p:extLst>
  </p:cSld>
  <p:clrMapOvr>
    <a:masterClrMapping/>
  </p:clrMapOvr>
  <p:transition spd="slow">
    <p:push/>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5/21/2015</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9739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2268B04-BFEB-4233-88D0-3BF23CCF295A}" type="slidenum">
              <a:rPr lang="en-US" smtClean="0">
                <a:solidFill>
                  <a:prstClr val="black"/>
                </a:solidFill>
              </a:rPr>
              <a:pPr/>
              <a:t>‹#›</a:t>
            </a:fld>
            <a:endParaRPr lang="en-US">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5"/>
          </a:xfrm>
          <a:prstGeom prst="rect">
            <a:avLst/>
          </a:prstGeom>
        </p:spPr>
      </p:pic>
    </p:spTree>
    <p:extLst>
      <p:ext uri="{BB962C8B-B14F-4D97-AF65-F5344CB8AC3E}">
        <p14:creationId xmlns:p14="http://schemas.microsoft.com/office/powerpoint/2010/main" val="33092033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5/21/2015</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6605496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Color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6629400" y="46482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447800"/>
            <a:ext cx="7772400" cy="1143000"/>
          </a:xfrm>
        </p:spPr>
        <p:txBody>
          <a:bodyPr>
            <a:noAutofit/>
          </a:bodyPr>
          <a:lstStyle>
            <a:lvl1pPr>
              <a:defRPr sz="6000">
                <a:latin typeface="Segoe UI Semibold" pitchFamily="34" charset="0"/>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141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742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654404" y="6400800"/>
            <a:ext cx="1269211" cy="294325"/>
          </a:xfrm>
          <a:prstGeom prst="rect">
            <a:avLst/>
          </a:prstGeom>
        </p:spPr>
        <p:txBody>
          <a:bodyPr/>
          <a:lstStyle/>
          <a:p>
            <a:fld id="{8F243BBE-CC0A-4162-B343-2D597B4440E5}" type="datetime1">
              <a:rPr lang="en-US" smtClean="0"/>
              <a:t>5/21/2015</a:t>
            </a:fld>
            <a:endParaRPr lang="en-US" dirty="0"/>
          </a:p>
        </p:txBody>
      </p:sp>
      <p:sp>
        <p:nvSpPr>
          <p:cNvPr id="4" name="Footer Placeholder 3"/>
          <p:cNvSpPr>
            <a:spLocks noGrp="1"/>
          </p:cNvSpPr>
          <p:nvPr>
            <p:ph type="ftr" sz="quarter" idx="11"/>
          </p:nvPr>
        </p:nvSpPr>
        <p:spPr>
          <a:xfrm>
            <a:off x="4038600" y="6400800"/>
            <a:ext cx="2466093" cy="294325"/>
          </a:xfrm>
          <a:prstGeom prst="rect">
            <a:avLst/>
          </a:prstGeom>
        </p:spPr>
        <p:txBody>
          <a:bodyPr/>
          <a:lstStyle/>
          <a:p>
            <a:r>
              <a:rPr lang="en-US" smtClean="0"/>
              <a:t>CONFIDENTIAL – NOT FOR DISTRIBUTION</a:t>
            </a:r>
            <a:endParaRPr lang="en-US" dirty="0"/>
          </a:p>
        </p:txBody>
      </p:sp>
      <p:sp>
        <p:nvSpPr>
          <p:cNvPr id="5" name="Slide Number Placeholder 4"/>
          <p:cNvSpPr>
            <a:spLocks noGrp="1"/>
          </p:cNvSpPr>
          <p:nvPr>
            <p:ph type="sldNum" sz="quarter" idx="12"/>
          </p:nvPr>
        </p:nvSpPr>
        <p:spPr>
          <a:xfrm>
            <a:off x="8115381" y="6400800"/>
            <a:ext cx="571418" cy="2943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422149762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3716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4876800"/>
            <a:ext cx="1248228" cy="13687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276600"/>
            <a:ext cx="7772400" cy="457200"/>
          </a:xfrm>
        </p:spPr>
        <p:txBody>
          <a:bodyPr>
            <a:noAutofit/>
          </a:bodyPr>
          <a:lstStyle>
            <a:lvl1pPr marL="0" indent="0" algn="l">
              <a:buNone/>
              <a:defRPr sz="3200">
                <a:solidFill>
                  <a:srgbClr val="646464"/>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1430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600" y="5105400"/>
            <a:ext cx="1066800" cy="116984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pPr/>
              <a:t>5/21/2015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que White Color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762000"/>
            <a:ext cx="1219200" cy="1336964"/>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0CA01-27B1-4D8E-8DC2-C8099C818E0A}" type="datetimeFigureOut">
              <a:rPr lang="en-US" smtClean="0"/>
              <a:pPr/>
              <a:t>5/21/2015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391400" y="6400800"/>
            <a:ext cx="914400" cy="318977"/>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
        <p:nvSpPr>
          <p:cNvPr id="22" name="TextBox 21"/>
          <p:cNvSpPr txBox="1"/>
          <p:nvPr userDrawn="1"/>
        </p:nvSpPr>
        <p:spPr>
          <a:xfrm>
            <a:off x="3581400" y="1143000"/>
            <a:ext cx="5334000" cy="4508927"/>
          </a:xfrm>
          <a:prstGeom prst="rect">
            <a:avLst/>
          </a:prstGeom>
          <a:noFill/>
        </p:spPr>
        <p:txBody>
          <a:bodyPr wrap="square" rtlCol="0">
            <a:spAutoFit/>
          </a:bodyPr>
          <a:lstStyle/>
          <a:p>
            <a:r>
              <a:rPr lang="en-US" sz="28700" dirty="0">
                <a:solidFill>
                  <a:srgbClr val="FFFFFF">
                    <a:lumMod val="85000"/>
                  </a:srgbClr>
                </a:solidFill>
                <a:latin typeface="Segoe UI Light" pitchFamily="34" charset="0"/>
                <a:ea typeface="Open Sans Semibold" pitchFamily="34" charset="0"/>
                <a:cs typeface="Open Sans Semibold" pitchFamily="34" charset="0"/>
              </a:rPr>
              <a:t>Q</a:t>
            </a: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latin typeface="Segoe UI Light" pitchFamily="34" charset="0"/>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White Color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prstClr val="black">
                    <a:lumMod val="65000"/>
                    <a:lumOff val="35000"/>
                  </a:prstClr>
                </a:solidFill>
                <a:latin typeface="Segoe UI Semibold" pitchFamily="34" charset="0"/>
                <a:ea typeface="Open Sans Semibold" pitchFamily="34" charset="0"/>
                <a:cs typeface="Open Sans Semibold" pitchFamily="34" charset="0"/>
              </a:rPr>
              <a:t>Thank You!</a:t>
            </a: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White Grey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srgbClr val="646464"/>
                </a:solidFill>
                <a:latin typeface="Segoe UI Semibold" pitchFamily="34" charset="0"/>
                <a:ea typeface="Open Sans Semibold" pitchFamily="34" charset="0"/>
                <a:cs typeface="Open Sans Semibold" pitchFamily="34" charset="0"/>
              </a:rPr>
              <a:t>Thank You!</a:t>
            </a: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3"/>
              </a:rPr>
              <a:t>http</a:t>
            </a:r>
            <a:r>
              <a:rPr lang="en-US" sz="800" u="sng" dirty="0">
                <a:solidFill>
                  <a:srgbClr val="FFFFFF"/>
                </a:solidFill>
                <a:latin typeface="Segoe UI" pitchFamily="34" charset="0"/>
                <a:ea typeface="Segoe UI" pitchFamily="34" charset="0"/>
                <a:cs typeface="Segoe UI" pitchFamily="34" charset="0"/>
                <a:hlinkClick r:id="rId3"/>
              </a:rPr>
              <a:t>://</a:t>
            </a:r>
            <a:r>
              <a:rPr lang="en-US" sz="800" u="sng" dirty="0">
                <a:solidFill>
                  <a:prstClr val="black"/>
                </a:solidFill>
                <a:latin typeface="Segoe UI" pitchFamily="34" charset="0"/>
                <a:ea typeface="Segoe UI" pitchFamily="34" charset="0"/>
                <a:cs typeface="Segoe UI" pitchFamily="34" charset="0"/>
                <a:hlinkClick r:id="rId3"/>
              </a:rPr>
              <a:t>creativecommons.org/licenses/by/3.0/</a:t>
            </a:r>
            <a:r>
              <a:rPr lang="en-US" sz="800" dirty="0">
                <a:solidFill>
                  <a:prstClr val="black"/>
                </a:solidFill>
                <a:latin typeface="Segoe UI" pitchFamily="34" charset="0"/>
                <a:ea typeface="Segoe UI" pitchFamily="34" charset="0"/>
                <a:cs typeface="Segoe UI" pitchFamily="34" charset="0"/>
                <a:hlinkClick r:id="rId3"/>
              </a:rPr>
              <a:t>” </a:t>
            </a:r>
            <a:endParaRPr lang="en-US" sz="800" dirty="0">
              <a:solidFill>
                <a:prstClr val="black"/>
              </a:solidFill>
              <a:latin typeface="Segoe UI" pitchFamily="34" charset="0"/>
              <a:ea typeface="Segoe UI" pitchFamily="34" charset="0"/>
              <a:cs typeface="Segoe UI"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628" y="740229"/>
            <a:ext cx="1219200" cy="1336964"/>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B0CA01-27B1-4D8E-8DC2-C8099C818E0A}" type="datetimeFigureOut">
              <a:rPr lang="en-US" smtClean="0"/>
              <a:pPr/>
              <a:t>5/21/2015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F5982A4-0657-4F8A-8F8B-B3F1657D88C0}" type="slidenum">
              <a:rPr lang="en-US" smtClean="0"/>
              <a:pPr/>
              <a:t>‹#›</a:t>
            </a:fld>
            <a:endParaRPr lang="en-US"/>
          </a:p>
        </p:txBody>
      </p:sp>
    </p:spTree>
    <p:extLst>
      <p:ext uri="{BB962C8B-B14F-4D97-AF65-F5344CB8AC3E}">
        <p14:creationId xmlns:p14="http://schemas.microsoft.com/office/powerpoint/2010/main" val="3147443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662F3B3-986C-4985-B009-A0F651A6EF7D}" type="datetimeFigureOut">
              <a:rPr lang="en-US" smtClean="0"/>
              <a:t>5/21/2015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ECBECA6-7EE8-4F7B-A9C2-9071C107A9B4}" type="slidenum">
              <a:rPr lang="en-US" smtClean="0"/>
              <a:t>‹#›</a:t>
            </a:fld>
            <a:endParaRPr lang="en-US"/>
          </a:p>
        </p:txBody>
      </p:sp>
    </p:spTree>
    <p:extLst>
      <p:ext uri="{BB962C8B-B14F-4D97-AF65-F5344CB8AC3E}">
        <p14:creationId xmlns:p14="http://schemas.microsoft.com/office/powerpoint/2010/main" val="97786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0CA01-27B1-4D8E-8DC2-C8099C818E0A}" type="datetimeFigureOut">
              <a:rPr lang="en-US" smtClean="0"/>
              <a:pPr/>
              <a:t>5/21/2015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356007385"/>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B0CA01-27B1-4D8E-8DC2-C8099C818E0A}" type="datetimeFigureOut">
              <a:rPr lang="en-US" smtClean="0"/>
              <a:pPr/>
              <a:t>5/21/2015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5/21/2015</a:t>
            </a:fld>
            <a:endParaRPr lang="en-US">
              <a:solidFill>
                <a:srgbClr val="FFFFFF"/>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B0CA01-27B1-4D8E-8DC2-C8099C818E0A}" type="datetimeFigureOut">
              <a:rPr lang="en-US" smtClean="0"/>
              <a:pPr/>
              <a:t>5/21/2015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5/21/2015</a:t>
            </a:fld>
            <a:endParaRPr lang="en-US" dirty="0">
              <a:solidFill>
                <a:srgbClr val="FFFFFF"/>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transition>
    <p:pu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5/21/2015</a:t>
            </a:fld>
            <a:endParaRPr lang="en-US" dirty="0">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transition>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CE818C-33C5-49A2-A721-3DEBA7611745}" type="datetimeFigureOut">
              <a:rPr lang="en-US">
                <a:solidFill>
                  <a:srgbClr val="FFFFFF"/>
                </a:solidFill>
              </a:rPr>
              <a:pPr/>
              <a:t>5/21/2015</a:t>
            </a:fld>
            <a:endParaRPr lang="en-US" dirty="0">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5/21/2015</a:t>
            </a:fld>
            <a:endParaRPr lang="en-US">
              <a:solidFill>
                <a:srgbClr val="FFFFFF"/>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0CA01-27B1-4D8E-8DC2-C8099C818E0A}" type="datetimeFigureOut">
              <a:rPr lang="en-US" smtClean="0"/>
              <a:pPr/>
              <a:t>5/21/2015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5/21/2015</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5/21/2015</a:t>
            </a:fld>
            <a:endParaRPr lang="en-US">
              <a:solidFill>
                <a:srgbClr val="FFFFFF"/>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20783"/>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85800" y="1905001"/>
            <a:ext cx="7702550" cy="35496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20726" y="1936758"/>
            <a:ext cx="3775075" cy="4202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1" y="1936758"/>
            <a:ext cx="3775075" cy="4202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pPr/>
              <a:t>5/21/2015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905001"/>
            <a:ext cx="7702550" cy="354965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6" y="147646"/>
            <a:ext cx="1997075" cy="59912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4981" y="147646"/>
            <a:ext cx="5838825" cy="5991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301530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20084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360218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2917145537"/>
      </p:ext>
    </p:extLst>
  </p:cSld>
  <p:clrMapOvr>
    <a:masterClrMapping/>
  </p:clrMapOvr>
  <p:transition spd="slow">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pPr/>
              <a:t>5/21/2015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982A4-0657-4F8A-8F8B-B3F1657D88C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defTabSz="457200"/>
            <a:r>
              <a:rPr lang="en-US" sz="4000" dirty="0" smtClean="0">
                <a:solidFill>
                  <a:prstClr val="white"/>
                </a:solidFill>
                <a:latin typeface="Calibri Light"/>
                <a:cs typeface="Calibri Light"/>
              </a:rPr>
              <a:t>Explore. Share. Magnify.</a:t>
            </a:r>
            <a:endParaRPr lang="en-US" sz="4000" dirty="0">
              <a:solidFill>
                <a:prstClr val="white"/>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val="405997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12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002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8895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48383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D0EB404-DEE9-46F5-BB9C-296099F25C13}" type="datetimeFigureOut">
              <a:rPr lang="en-US" smtClean="0">
                <a:solidFill>
                  <a:prstClr val="black"/>
                </a:solidFill>
              </a:rPr>
              <a:pPr defTabSz="457200"/>
              <a:t>5/21/2015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A1AE2A9E-EEBC-4A63-A225-CFC0C326A511}"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9025726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398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2052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5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10.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jpeg"/><Relationship Id="rId18" Type="http://schemas.openxmlformats.org/officeDocument/2006/relationships/image" Target="../media/image13.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17" Type="http://schemas.openxmlformats.org/officeDocument/2006/relationships/image" Target="../media/image12.png"/><Relationship Id="rId2" Type="http://schemas.openxmlformats.org/officeDocument/2006/relationships/slideLayout" Target="../slideLayouts/slideLayout76.xml"/><Relationship Id="rId16" Type="http://schemas.openxmlformats.org/officeDocument/2006/relationships/image" Target="../media/image1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0.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7.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3.xml"/><Relationship Id="rId7"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6.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0CA01-27B1-4D8E-8DC2-C8099C818E0A}" type="datetimeFigureOut">
              <a:rPr lang="en-US" smtClean="0"/>
              <a:pPr/>
              <a:t>5/21/2015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982A4-0657-4F8A-8F8B-B3F1657D88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09121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4" r:id="rId10"/>
    <p:sldLayoutId id="2147483897" r:id="rId11"/>
    <p:sldLayoutId id="2147483898" r:id="rId12"/>
    <p:sldLayoutId id="2147483900" r:id="rId13"/>
    <p:sldLayoutId id="2147483901" r:id="rId14"/>
    <p:sldLayoutId id="214748390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Segoe UI" pitchFamily="34" charset="0"/>
                <a:ea typeface="Segoe UI" pitchFamily="34" charset="0"/>
                <a:cs typeface="Segoe UI"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893" r:id="rId27"/>
    <p:sldLayoutId id="2147483899" r:id="rId28"/>
    <p:sldLayoutId id="2147483902" r:id="rId29"/>
  </p:sldLayoutIdLst>
  <p:hf hdr="0" ftr="0" dt="0"/>
  <p:txStyles>
    <p:titleStyle>
      <a:lvl1pPr algn="l" defTabSz="914400" rtl="0" eaLnBrk="1" latinLnBrk="0" hangingPunct="1">
        <a:spcBef>
          <a:spcPct val="0"/>
        </a:spcBef>
        <a:buNone/>
        <a:defRPr sz="4000" kern="1200">
          <a:solidFill>
            <a:schemeClr val="tx1"/>
          </a:solidFill>
          <a:latin typeface="Segoe UI Semibold"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31" r:id="rId10"/>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8" r:id="rId10"/>
    <p:sldLayoutId id="2147483839" r:id="rId11"/>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ppt-blue.jpg"/>
          <p:cNvPicPr>
            <a:picLocks noChangeAspect="1"/>
          </p:cNvPicPr>
          <p:nvPr userDrawn="1"/>
        </p:nvPicPr>
        <p:blipFill>
          <a:blip r:embed="rId13" cstate="print"/>
          <a:srcRect t="23331" b="17316"/>
          <a:stretch>
            <a:fillRect/>
          </a:stretch>
        </p:blipFill>
        <p:spPr bwMode="auto">
          <a:xfrm>
            <a:off x="9530" y="57151"/>
            <a:ext cx="9134475" cy="2160588"/>
          </a:xfrm>
          <a:prstGeom prst="rect">
            <a:avLst/>
          </a:prstGeom>
          <a:noFill/>
          <a:ln w="9525">
            <a:noFill/>
            <a:miter lim="800000"/>
            <a:headEnd/>
            <a:tailEnd/>
          </a:ln>
        </p:spPr>
      </p:pic>
      <p:pic>
        <p:nvPicPr>
          <p:cNvPr id="1027" name="Picture 17" descr="lite border top"/>
          <p:cNvPicPr>
            <a:picLocks noChangeAspect="1" noChangeArrowheads="1"/>
          </p:cNvPicPr>
          <p:nvPr/>
        </p:nvPicPr>
        <p:blipFill>
          <a:blip r:embed="rId14" cstate="print"/>
          <a:srcRect/>
          <a:stretch>
            <a:fillRect/>
          </a:stretch>
        </p:blipFill>
        <p:spPr bwMode="auto">
          <a:xfrm>
            <a:off x="0" y="1"/>
            <a:ext cx="9144000" cy="142875"/>
          </a:xfrm>
          <a:prstGeom prst="rect">
            <a:avLst/>
          </a:prstGeom>
          <a:noFill/>
          <a:ln w="9525">
            <a:noFill/>
            <a:miter lim="800000"/>
            <a:headEnd/>
            <a:tailEnd/>
          </a:ln>
        </p:spPr>
      </p:pic>
      <p:pic>
        <p:nvPicPr>
          <p:cNvPr id="1028" name="Picture 18" descr="lite border bottom"/>
          <p:cNvPicPr>
            <a:picLocks noChangeAspect="1" noChangeArrowheads="1"/>
          </p:cNvPicPr>
          <p:nvPr/>
        </p:nvPicPr>
        <p:blipFill>
          <a:blip r:embed="rId15" cstate="print"/>
          <a:srcRect/>
          <a:stretch>
            <a:fillRect/>
          </a:stretch>
        </p:blipFill>
        <p:spPr bwMode="auto">
          <a:xfrm>
            <a:off x="0" y="6715125"/>
            <a:ext cx="9144000" cy="1428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401638" y="914400"/>
            <a:ext cx="6989762" cy="1284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30" name="Picture 19" descr="lite border left"/>
          <p:cNvPicPr>
            <a:picLocks noChangeAspect="1" noChangeArrowheads="1"/>
          </p:cNvPicPr>
          <p:nvPr userDrawn="1"/>
        </p:nvPicPr>
        <p:blipFill>
          <a:blip r:embed="rId16" cstate="print"/>
          <a:srcRect/>
          <a:stretch>
            <a:fillRect/>
          </a:stretch>
        </p:blipFill>
        <p:spPr bwMode="auto">
          <a:xfrm>
            <a:off x="0" y="0"/>
            <a:ext cx="446088" cy="6858000"/>
          </a:xfrm>
          <a:prstGeom prst="rect">
            <a:avLst/>
          </a:prstGeom>
          <a:noFill/>
          <a:ln w="9525">
            <a:noFill/>
            <a:miter lim="800000"/>
            <a:headEnd/>
            <a:tailEnd/>
          </a:ln>
        </p:spPr>
      </p:pic>
      <p:pic>
        <p:nvPicPr>
          <p:cNvPr id="1031" name="Picture 20" descr="lite border right"/>
          <p:cNvPicPr>
            <a:picLocks noChangeAspect="1" noChangeArrowheads="1"/>
          </p:cNvPicPr>
          <p:nvPr userDrawn="1"/>
        </p:nvPicPr>
        <p:blipFill>
          <a:blip r:embed="rId17" cstate="print"/>
          <a:srcRect/>
          <a:stretch>
            <a:fillRect/>
          </a:stretch>
        </p:blipFill>
        <p:spPr bwMode="auto">
          <a:xfrm>
            <a:off x="8697925" y="0"/>
            <a:ext cx="446087" cy="6858000"/>
          </a:xfrm>
          <a:prstGeom prst="rect">
            <a:avLst/>
          </a:prstGeom>
          <a:noFill/>
          <a:ln w="9525">
            <a:noFill/>
            <a:miter lim="800000"/>
            <a:headEnd/>
            <a:tailEnd/>
          </a:ln>
        </p:spPr>
      </p:pic>
      <p:pic>
        <p:nvPicPr>
          <p:cNvPr id="1032" name="Picture 12" descr="EMEA-Regional-Council.png"/>
          <p:cNvPicPr>
            <a:picLocks noChangeAspect="1"/>
          </p:cNvPicPr>
          <p:nvPr userDrawn="1"/>
        </p:nvPicPr>
        <p:blipFill>
          <a:blip r:embed="rId18" cstate="print"/>
          <a:srcRect/>
          <a:stretch>
            <a:fillRect/>
          </a:stretch>
        </p:blipFill>
        <p:spPr bwMode="auto">
          <a:xfrm>
            <a:off x="390525" y="5367341"/>
            <a:ext cx="4762500" cy="981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0" fontAlgn="base" hangingPunct="0">
        <a:spcBef>
          <a:spcPct val="0"/>
        </a:spcBef>
        <a:spcAft>
          <a:spcPct val="0"/>
        </a:spcAft>
        <a:defRPr sz="2800" b="1">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charset="0"/>
          <a:cs typeface="Arial" charset="0"/>
        </a:defRPr>
      </a:lvl2pPr>
      <a:lvl3pPr algn="l" rtl="0" eaLnBrk="0" fontAlgn="base" hangingPunct="0">
        <a:spcBef>
          <a:spcPct val="0"/>
        </a:spcBef>
        <a:spcAft>
          <a:spcPct val="0"/>
        </a:spcAft>
        <a:defRPr sz="2800" b="1">
          <a:solidFill>
            <a:schemeClr val="bg1"/>
          </a:solidFill>
          <a:latin typeface="Arial" charset="0"/>
          <a:cs typeface="Arial" charset="0"/>
        </a:defRPr>
      </a:lvl3pPr>
      <a:lvl4pPr algn="l" rtl="0" eaLnBrk="0" fontAlgn="base" hangingPunct="0">
        <a:spcBef>
          <a:spcPct val="0"/>
        </a:spcBef>
        <a:spcAft>
          <a:spcPct val="0"/>
        </a:spcAft>
        <a:defRPr sz="2800" b="1">
          <a:solidFill>
            <a:schemeClr val="bg1"/>
          </a:solidFill>
          <a:latin typeface="Arial" charset="0"/>
          <a:cs typeface="Arial" charset="0"/>
        </a:defRPr>
      </a:lvl4pPr>
      <a:lvl5pPr algn="l" rtl="0" eaLnBrk="0" fontAlgn="base" hangingPunct="0">
        <a:spcBef>
          <a:spcPct val="0"/>
        </a:spcBef>
        <a:spcAft>
          <a:spcPct val="0"/>
        </a:spcAft>
        <a:defRPr sz="2800" b="1">
          <a:solidFill>
            <a:schemeClr val="bg1"/>
          </a:solidFill>
          <a:latin typeface="Arial" charset="0"/>
          <a:cs typeface="Arial" charset="0"/>
        </a:defRPr>
      </a:lvl5pPr>
      <a:lvl6pPr marL="457200" algn="l" rtl="0" eaLnBrk="0" fontAlgn="base" hangingPunct="0">
        <a:spcBef>
          <a:spcPct val="0"/>
        </a:spcBef>
        <a:spcAft>
          <a:spcPct val="0"/>
        </a:spcAft>
        <a:defRPr sz="2500" b="1">
          <a:solidFill>
            <a:schemeClr val="bg1"/>
          </a:solidFill>
          <a:latin typeface="Trebuchet MS" pitchFamily="34" charset="0"/>
        </a:defRPr>
      </a:lvl6pPr>
      <a:lvl7pPr marL="914400" algn="l" rtl="0" eaLnBrk="0" fontAlgn="base" hangingPunct="0">
        <a:spcBef>
          <a:spcPct val="0"/>
        </a:spcBef>
        <a:spcAft>
          <a:spcPct val="0"/>
        </a:spcAft>
        <a:defRPr sz="2500" b="1">
          <a:solidFill>
            <a:schemeClr val="bg1"/>
          </a:solidFill>
          <a:latin typeface="Trebuchet MS" pitchFamily="34" charset="0"/>
        </a:defRPr>
      </a:lvl7pPr>
      <a:lvl8pPr marL="1371600" algn="l" rtl="0" eaLnBrk="0" fontAlgn="base" hangingPunct="0">
        <a:spcBef>
          <a:spcPct val="0"/>
        </a:spcBef>
        <a:spcAft>
          <a:spcPct val="0"/>
        </a:spcAft>
        <a:defRPr sz="2500" b="1">
          <a:solidFill>
            <a:schemeClr val="bg1"/>
          </a:solidFill>
          <a:latin typeface="Trebuchet MS" pitchFamily="34" charset="0"/>
        </a:defRPr>
      </a:lvl8pPr>
      <a:lvl9pPr marL="1828800" algn="l" rtl="0" eaLnBrk="0" fontAlgn="base" hangingPunct="0">
        <a:spcBef>
          <a:spcPct val="0"/>
        </a:spcBef>
        <a:spcAft>
          <a:spcPct val="0"/>
        </a:spcAft>
        <a:defRPr sz="2500" b="1">
          <a:solidFill>
            <a:schemeClr val="bg1"/>
          </a:solidFill>
          <a:latin typeface="Trebuchet MS" pitchFamily="34" charset="0"/>
        </a:defRPr>
      </a:lvl9pPr>
    </p:titleStyle>
    <p:bodyStyle>
      <a:lvl1pPr marL="238125" indent="-225425" algn="l" rtl="0" eaLnBrk="0" fontAlgn="base" hangingPunct="0">
        <a:lnSpc>
          <a:spcPct val="120000"/>
        </a:lnSpc>
        <a:spcBef>
          <a:spcPct val="50000"/>
        </a:spcBef>
        <a:spcAft>
          <a:spcPct val="0"/>
        </a:spcAft>
        <a:buClr>
          <a:srgbClr val="FF7600"/>
        </a:buClr>
        <a:buChar char="•"/>
        <a:defRPr sz="2100" b="1">
          <a:solidFill>
            <a:schemeClr val="tx1"/>
          </a:solidFill>
          <a:latin typeface="+mn-lt"/>
          <a:ea typeface="+mn-ea"/>
          <a:cs typeface="+mn-cs"/>
        </a:defRPr>
      </a:lvl1pPr>
      <a:lvl2pPr marL="692150" indent="-222250" algn="l" rtl="0" eaLnBrk="0" fontAlgn="base" hangingPunct="0">
        <a:lnSpc>
          <a:spcPct val="120000"/>
        </a:lnSpc>
        <a:spcBef>
          <a:spcPct val="50000"/>
        </a:spcBef>
        <a:spcAft>
          <a:spcPct val="0"/>
        </a:spcAft>
        <a:buClr>
          <a:srgbClr val="FF7600"/>
        </a:buClr>
        <a:buChar char="•"/>
        <a:defRPr sz="1900" b="1">
          <a:solidFill>
            <a:schemeClr val="tx1"/>
          </a:solidFill>
          <a:latin typeface="+mn-lt"/>
        </a:defRPr>
      </a:lvl2pPr>
      <a:lvl3pPr marL="1150938" indent="-223838" algn="l" rtl="0" eaLnBrk="0" fontAlgn="base" hangingPunct="0">
        <a:lnSpc>
          <a:spcPct val="120000"/>
        </a:lnSpc>
        <a:spcBef>
          <a:spcPct val="50000"/>
        </a:spcBef>
        <a:spcAft>
          <a:spcPct val="0"/>
        </a:spcAft>
        <a:buClr>
          <a:srgbClr val="FF7600"/>
        </a:buClr>
        <a:buChar char="•"/>
        <a:defRPr sz="1700" b="1">
          <a:solidFill>
            <a:schemeClr val="tx1"/>
          </a:solidFill>
          <a:latin typeface="+mn-lt"/>
        </a:defRPr>
      </a:lvl3pPr>
      <a:lvl4pPr marL="1608138" indent="-223838" algn="l" rtl="0" eaLnBrk="0" fontAlgn="base" hangingPunct="0">
        <a:lnSpc>
          <a:spcPct val="120000"/>
        </a:lnSpc>
        <a:spcBef>
          <a:spcPct val="50000"/>
        </a:spcBef>
        <a:spcAft>
          <a:spcPct val="0"/>
        </a:spcAft>
        <a:buClr>
          <a:srgbClr val="FF7600"/>
        </a:buClr>
        <a:buChar char="•"/>
        <a:defRPr sz="1500" b="1">
          <a:solidFill>
            <a:schemeClr val="tx1"/>
          </a:solidFill>
          <a:latin typeface="+mn-lt"/>
        </a:defRPr>
      </a:lvl4pPr>
      <a:lvl5pPr marL="20637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5pPr>
      <a:lvl6pPr marL="25209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0" fontAlgn="base" hangingPunct="0">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61186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1" name="Picture 10"/>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744325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7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E5D4B-6CB0-4538-A873-C08FCBF94321}" type="datetimeFigureOut">
              <a:rPr lang="en-US" smtClean="0">
                <a:solidFill>
                  <a:prstClr val="black">
                    <a:tint val="75000"/>
                  </a:prstClr>
                </a:solidFill>
              </a:rPr>
              <a:pPr/>
              <a:t>5/21/2015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23018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hyperlink" Target="http://www.slideshare.net/malbooth/uts-future-library-more-than-spaces-technology" TargetMode="External"/><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17.xml"/><Relationship Id="rId5" Type="http://schemas.openxmlformats.org/officeDocument/2006/relationships/image" Target="../media/image40.jpeg"/><Relationship Id="rId4" Type="http://schemas.openxmlformats.org/officeDocument/2006/relationships/hyperlink" Target="http://library.osu.edu/blogs/cartoons/2012/02/28/blog-launch-and-the-construction-of-our-new-home-in-sullivant-hal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1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1.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22.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a:t>
            </a:fld>
            <a:endParaRPr lang="en-US"/>
          </a:p>
        </p:txBody>
      </p:sp>
      <p:pic>
        <p:nvPicPr>
          <p:cNvPr id="3076" name="Picture 4" descr="Minneapolis Public Library - Green Roof - Green Acres Sprinkler Co. installed a green roof on top of the Minneapolis Public Library.  The irrigation system has water pumped up to the roof and water a variety of plants as part of a urban renewal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4"/>
            <a:ext cx="9245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0" y="-76200"/>
            <a:ext cx="9317210" cy="1981200"/>
          </a:xfrm>
          <a:prstGeom prst="rect">
            <a:avLst/>
          </a:prstGeom>
          <a:solidFill>
            <a:schemeClr val="bg1">
              <a:lumMod val="75000"/>
            </a:schemeClr>
          </a:solidFill>
        </p:spPr>
        <p:txBody>
          <a:bodyPr/>
          <a:lstStyle>
            <a:lvl1pPr algn="l" defTabSz="914400" rtl="0" eaLnBrk="1" latinLnBrk="0" hangingPunct="1">
              <a:spcBef>
                <a:spcPct val="0"/>
              </a:spcBef>
              <a:buNone/>
              <a:defRPr sz="4000" kern="1200">
                <a:solidFill>
                  <a:schemeClr val="tx1"/>
                </a:solidFill>
                <a:latin typeface="Segoe UI Semibold" pitchFamily="34" charset="0"/>
                <a:ea typeface="Segoe UI" pitchFamily="34" charset="0"/>
                <a:cs typeface="Segoe UI" pitchFamily="34" charset="0"/>
              </a:defRPr>
            </a:lvl1pPr>
          </a:lstStyle>
          <a:p>
            <a:r>
              <a:rPr lang="en-US" b="1" dirty="0" smtClean="0">
                <a:solidFill>
                  <a:schemeClr val="bg1"/>
                </a:solidFill>
                <a:latin typeface="Segoe UI" panose="020B0502040204020203" pitchFamily="34" charset="0"/>
              </a:rPr>
              <a:t>From infrastructure to engagement: thinking about the library in the life of the user </a:t>
            </a:r>
            <a:endParaRPr lang="en-US" b="1" dirty="0">
              <a:solidFill>
                <a:schemeClr val="bg1"/>
              </a:solidFill>
              <a:latin typeface="Segoe UI" panose="020B0502040204020203" pitchFamily="34" charset="0"/>
            </a:endParaRPr>
          </a:p>
        </p:txBody>
      </p:sp>
      <p:sp>
        <p:nvSpPr>
          <p:cNvPr id="6" name="Text Placeholder 5"/>
          <p:cNvSpPr txBox="1">
            <a:spLocks/>
          </p:cNvSpPr>
          <p:nvPr/>
        </p:nvSpPr>
        <p:spPr>
          <a:xfrm>
            <a:off x="0" y="4752334"/>
            <a:ext cx="4495800" cy="443637"/>
          </a:xfrm>
          <a:prstGeom prst="rect">
            <a:avLst/>
          </a:prstGeom>
          <a:solidFill>
            <a:schemeClr val="bg1">
              <a:lumMod val="7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solidFill>
                  <a:schemeClr val="bg1"/>
                </a:solidFill>
              </a:rPr>
              <a:t>Lorcan Dempsey  (&amp; </a:t>
            </a:r>
            <a:r>
              <a:rPr lang="en-US" sz="2000" b="1" dirty="0" err="1" smtClean="0">
                <a:solidFill>
                  <a:schemeClr val="bg1"/>
                </a:solidFill>
              </a:rPr>
              <a:t>Chrystie</a:t>
            </a:r>
            <a:r>
              <a:rPr lang="en-US" sz="2000" b="1" dirty="0" smtClean="0">
                <a:solidFill>
                  <a:schemeClr val="bg1"/>
                </a:solidFill>
              </a:rPr>
              <a:t> Hill)</a:t>
            </a:r>
          </a:p>
        </p:txBody>
      </p:sp>
      <p:sp>
        <p:nvSpPr>
          <p:cNvPr id="7" name="Text Placeholder 6"/>
          <p:cNvSpPr txBox="1">
            <a:spLocks/>
          </p:cNvSpPr>
          <p:nvPr/>
        </p:nvSpPr>
        <p:spPr>
          <a:xfrm>
            <a:off x="4590" y="5188241"/>
            <a:ext cx="2281410" cy="374360"/>
          </a:xfrm>
          <a:prstGeom prst="rect">
            <a:avLst/>
          </a:prstGeom>
          <a:solidFill>
            <a:schemeClr val="bg1">
              <a:lumMod val="7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OCLC Research</a:t>
            </a:r>
            <a:endParaRPr lang="en-US" sz="1800" b="1" dirty="0">
              <a:solidFill>
                <a:schemeClr val="bg1"/>
              </a:solidFill>
            </a:endParaRPr>
          </a:p>
        </p:txBody>
      </p:sp>
      <p:sp>
        <p:nvSpPr>
          <p:cNvPr id="8" name="Text Placeholder 8"/>
          <p:cNvSpPr txBox="1">
            <a:spLocks/>
          </p:cNvSpPr>
          <p:nvPr/>
        </p:nvSpPr>
        <p:spPr>
          <a:xfrm>
            <a:off x="4590" y="5943600"/>
            <a:ext cx="6421610" cy="412750"/>
          </a:xfrm>
          <a:prstGeom prst="rect">
            <a:avLst/>
          </a:prstGeom>
          <a:solidFill>
            <a:schemeClr val="bg1">
              <a:lumMod val="7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Keynote at </a:t>
            </a:r>
            <a:r>
              <a:rPr lang="en-US" sz="1800" b="1" dirty="0" err="1" smtClean="0">
                <a:solidFill>
                  <a:schemeClr val="bg1"/>
                </a:solidFill>
              </a:rPr>
              <a:t>Minitex</a:t>
            </a:r>
            <a:r>
              <a:rPr lang="en-US" sz="1800" b="1" dirty="0" smtClean="0">
                <a:solidFill>
                  <a:schemeClr val="bg1"/>
                </a:solidFill>
              </a:rPr>
              <a:t> ILL Conference, St Paul, 12 May 2015</a:t>
            </a:r>
            <a:endParaRPr lang="en-US" sz="1800" b="1" dirty="0">
              <a:solidFill>
                <a:schemeClr val="bg1"/>
              </a:solidFill>
            </a:endParaRPr>
          </a:p>
        </p:txBody>
      </p:sp>
      <p:sp>
        <p:nvSpPr>
          <p:cNvPr id="3" name="Rectangle 2"/>
          <p:cNvSpPr/>
          <p:nvPr/>
        </p:nvSpPr>
        <p:spPr>
          <a:xfrm>
            <a:off x="4800600" y="6550223"/>
            <a:ext cx="4572000" cy="307777"/>
          </a:xfrm>
          <a:prstGeom prst="rect">
            <a:avLst/>
          </a:prstGeom>
        </p:spPr>
        <p:txBody>
          <a:bodyPr>
            <a:spAutoFit/>
          </a:bodyPr>
          <a:lstStyle/>
          <a:p>
            <a:r>
              <a:rPr lang="en-US" sz="1400" dirty="0">
                <a:solidFill>
                  <a:schemeClr val="bg1"/>
                </a:solidFill>
              </a:rPr>
              <a:t>http://www.greenacressprinkler.com/gallery/library-gallery</a:t>
            </a:r>
          </a:p>
        </p:txBody>
      </p:sp>
      <p:sp>
        <p:nvSpPr>
          <p:cNvPr id="4" name="TextBox 3"/>
          <p:cNvSpPr txBox="1"/>
          <p:nvPr/>
        </p:nvSpPr>
        <p:spPr>
          <a:xfrm>
            <a:off x="8263" y="3448005"/>
            <a:ext cx="2159950" cy="923330"/>
          </a:xfrm>
          <a:prstGeom prst="rect">
            <a:avLst/>
          </a:prstGeom>
          <a:noFill/>
        </p:spPr>
        <p:txBody>
          <a:bodyPr wrap="none" rtlCol="0">
            <a:spAutoFit/>
          </a:bodyPr>
          <a:lstStyle/>
          <a:p>
            <a:r>
              <a:rPr lang="en-US" sz="3600" b="1" dirty="0">
                <a:solidFill>
                  <a:schemeClr val="bg1"/>
                </a:solidFill>
              </a:rPr>
              <a:t>@</a:t>
            </a:r>
            <a:r>
              <a:rPr lang="en-US" sz="3600" b="1" dirty="0" err="1">
                <a:solidFill>
                  <a:schemeClr val="bg1"/>
                </a:solidFill>
              </a:rPr>
              <a:t>LorcanD</a:t>
            </a:r>
            <a:endParaRPr lang="en-US" sz="3600" b="1" dirty="0">
              <a:solidFill>
                <a:schemeClr val="bg1"/>
              </a:solidFill>
            </a:endParaRPr>
          </a:p>
          <a:p>
            <a:endParaRPr lang="en-US" dirty="0"/>
          </a:p>
        </p:txBody>
      </p:sp>
    </p:spTree>
    <p:extLst>
      <p:ext uri="{BB962C8B-B14F-4D97-AF65-F5344CB8AC3E}">
        <p14:creationId xmlns:p14="http://schemas.microsoft.com/office/powerpoint/2010/main" val="2913284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04" y="1045807"/>
            <a:ext cx="9209532" cy="4916120"/>
          </a:xfrm>
          <a:prstGeom prst="rect">
            <a:avLst/>
          </a:prstGeom>
        </p:spPr>
      </p:pic>
      <p:sp>
        <p:nvSpPr>
          <p:cNvPr id="3" name="TextBox 2"/>
          <p:cNvSpPr txBox="1"/>
          <p:nvPr/>
        </p:nvSpPr>
        <p:spPr>
          <a:xfrm>
            <a:off x="3572748" y="6329957"/>
            <a:ext cx="1219757" cy="523220"/>
          </a:xfrm>
          <a:prstGeom prst="rect">
            <a:avLst/>
          </a:prstGeom>
          <a:noFill/>
        </p:spPr>
        <p:txBody>
          <a:bodyPr wrap="none" rtlCol="0">
            <a:spAutoFit/>
          </a:bodyPr>
          <a:lstStyle/>
          <a:p>
            <a:r>
              <a:rPr lang="en-US" sz="2800" b="1" dirty="0" smtClean="0">
                <a:solidFill>
                  <a:srgbClr val="CC3300"/>
                </a:solidFill>
              </a:rPr>
              <a:t>#</a:t>
            </a:r>
            <a:r>
              <a:rPr lang="en-US" sz="2800" b="1" dirty="0" err="1" smtClean="0">
                <a:solidFill>
                  <a:srgbClr val="CC3300"/>
                </a:solidFill>
              </a:rPr>
              <a:t>vandr</a:t>
            </a:r>
            <a:endParaRPr lang="en-US" sz="2800" b="1" dirty="0">
              <a:solidFill>
                <a:srgbClr val="CC3300"/>
              </a:solidFill>
            </a:endParaRPr>
          </a:p>
        </p:txBody>
      </p:sp>
      <p:sp>
        <p:nvSpPr>
          <p:cNvPr id="4" name="Rectangle 3"/>
          <p:cNvSpPr/>
          <p:nvPr/>
        </p:nvSpPr>
        <p:spPr>
          <a:xfrm>
            <a:off x="2438398" y="228600"/>
            <a:ext cx="3488455" cy="369332"/>
          </a:xfrm>
          <a:prstGeom prst="rect">
            <a:avLst/>
          </a:prstGeom>
        </p:spPr>
        <p:txBody>
          <a:bodyPr wrap="none">
            <a:spAutoFit/>
          </a:bodyPr>
          <a:lstStyle/>
          <a:p>
            <a:pPr>
              <a:defRPr/>
            </a:pPr>
            <a:r>
              <a:rPr lang="en-GB" b="1" dirty="0">
                <a:solidFill>
                  <a:schemeClr val="accent2"/>
                </a:solidFill>
                <a:latin typeface="Segoe UI Light" panose="020B0502040204020203" pitchFamily="34" charset="0"/>
                <a:cs typeface="Arial" pitchFamily="34" charset="0"/>
              </a:rPr>
              <a:t>“Google doesn’t judge me” (UKF3)</a:t>
            </a:r>
          </a:p>
        </p:txBody>
      </p:sp>
    </p:spTree>
    <p:extLst>
      <p:ext uri="{BB962C8B-B14F-4D97-AF65-F5344CB8AC3E}">
        <p14:creationId xmlns:p14="http://schemas.microsoft.com/office/powerpoint/2010/main" val="265208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77371" y="5344886"/>
            <a:ext cx="8316686" cy="1665514"/>
          </a:xfrm>
          <a:prstGeom prst="rect">
            <a:avLst/>
          </a:prstGeom>
        </p:spPr>
        <p:txBody>
          <a:bodyPr vert="horz" lIns="89381" tIns="44691" rIns="89381" bIns="44691" rtlCol="0">
            <a:noAutofit/>
          </a:bodyPr>
          <a:lstStyle/>
          <a:p>
            <a:pPr algn="ctr"/>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“It’s like a taboo I guess with all teachers, they just all say – you know, when they explain the paper they always say,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‘Don’t </a:t>
            </a:r>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use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Wikipedia.’”</a:t>
            </a:r>
            <a:endPar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a:p>
            <a:pPr algn="ctr"/>
            <a:r>
              <a:rPr lang="en-US"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 </a:t>
            </a:r>
            <a:r>
              <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(USU7, Female, Age </a:t>
            </a:r>
            <a:r>
              <a:rPr lang="en-US"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19, Political Science)</a:t>
            </a:r>
            <a:endPar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pPr algn="ctr"/>
            <a:r>
              <a:rPr lang="en-US" sz="43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The Learning Black Market</a:t>
            </a:r>
            <a:endParaRPr lang="en-US" sz="4300"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Tree>
    <p:extLst>
      <p:ext uri="{BB962C8B-B14F-4D97-AF65-F5344CB8AC3E}">
        <p14:creationId xmlns:p14="http://schemas.microsoft.com/office/powerpoint/2010/main" val="23582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21507" name="Picture 4" descr="UKU3new"/>
          <p:cNvPicPr>
            <a:picLocks noChangeAspect="1" noChangeArrowheads="1"/>
          </p:cNvPicPr>
          <p:nvPr/>
        </p:nvPicPr>
        <p:blipFill>
          <a:blip r:embed="rId3" cstate="print"/>
          <a:srcRect/>
          <a:stretch>
            <a:fillRect/>
          </a:stretch>
        </p:blipFill>
        <p:spPr bwMode="auto">
          <a:xfrm>
            <a:off x="39537" y="289044"/>
            <a:ext cx="9064926" cy="6111895"/>
          </a:xfrm>
          <a:prstGeom prst="rect">
            <a:avLst/>
          </a:prstGeom>
          <a:noFill/>
          <a:ln w="9525">
            <a:noFill/>
            <a:miter lim="800000"/>
            <a:headEnd/>
            <a:tailEnd/>
          </a:ln>
        </p:spPr>
      </p:pic>
      <p:sp>
        <p:nvSpPr>
          <p:cNvPr id="2" name="Right Arrow 1"/>
          <p:cNvSpPr/>
          <p:nvPr/>
        </p:nvSpPr>
        <p:spPr>
          <a:xfrm rot="16200000">
            <a:off x="8460954"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Right Arrow 5"/>
          <p:cNvSpPr/>
          <p:nvPr/>
        </p:nvSpPr>
        <p:spPr>
          <a:xfrm rot="10800000">
            <a:off x="5561678" y="4925453"/>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Right Arrow 6"/>
          <p:cNvSpPr/>
          <p:nvPr/>
        </p:nvSpPr>
        <p:spPr>
          <a:xfrm rot="16200000">
            <a:off x="626125"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 name="Right Arrow 7"/>
          <p:cNvSpPr/>
          <p:nvPr/>
        </p:nvSpPr>
        <p:spPr>
          <a:xfrm rot="16200000">
            <a:off x="967648" y="4176306"/>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458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7009" y="5081046"/>
            <a:ext cx="6920345" cy="1548354"/>
          </a:xfrm>
          <a:prstGeom prst="rect">
            <a:avLst/>
          </a:prstGeom>
        </p:spPr>
      </p:pic>
      <p:pic>
        <p:nvPicPr>
          <p:cNvPr id="5" name="Snagit_PPT58C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8160" cy="5081046"/>
          </a:xfrm>
          <a:prstGeom prst="rect">
            <a:avLst/>
          </a:prstGeom>
        </p:spPr>
      </p:pic>
    </p:spTree>
    <p:extLst>
      <p:ext uri="{BB962C8B-B14F-4D97-AF65-F5344CB8AC3E}">
        <p14:creationId xmlns:p14="http://schemas.microsoft.com/office/powerpoint/2010/main" val="248040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3400" y="457200"/>
            <a:ext cx="4572000" cy="5262979"/>
          </a:xfrm>
          <a:prstGeom prst="rect">
            <a:avLst/>
          </a:prstGeom>
        </p:spPr>
        <p:txBody>
          <a:bodyPr>
            <a:spAutoFit/>
          </a:bodyPr>
          <a:lstStyle/>
          <a:p>
            <a:pPr marL="285750" indent="-285750">
              <a:buFont typeface="Arial" panose="020B0604020202020204" pitchFamily="34" charset="0"/>
              <a:buChar char="•"/>
            </a:pPr>
            <a:r>
              <a:rPr lang="en-US" sz="2800" dirty="0">
                <a:latin typeface="Segoe UI Light" panose="020B0502040204020203" pitchFamily="34" charset="0"/>
              </a:rPr>
              <a:t>Investigate &amp; describe user-owned digital literacies</a:t>
            </a:r>
          </a:p>
          <a:p>
            <a:pPr marL="285750" indent="-285750">
              <a:buFont typeface="Arial" panose="020B0604020202020204" pitchFamily="34" charset="0"/>
              <a:buChar char="•"/>
            </a:pPr>
            <a:r>
              <a:rPr lang="en-US" sz="2800" dirty="0" smtClean="0">
                <a:latin typeface="Segoe UI Light" panose="020B0502040204020203" pitchFamily="34" charset="0"/>
              </a:rPr>
              <a:t>Position </a:t>
            </a:r>
            <a:r>
              <a:rPr lang="en-US" sz="2800" dirty="0">
                <a:latin typeface="Segoe UI Light" panose="020B0502040204020203" pitchFamily="34" charset="0"/>
              </a:rPr>
              <a:t>the role of the library within the workflows &amp;  information-seeking patterns of students &amp; faculty</a:t>
            </a:r>
          </a:p>
          <a:p>
            <a:pPr marL="285750" indent="-285750">
              <a:buFont typeface="Arial" panose="020B0604020202020204" pitchFamily="34" charset="0"/>
              <a:buChar char="•"/>
            </a:pPr>
            <a:r>
              <a:rPr lang="en-US" sz="2800" dirty="0">
                <a:latin typeface="Segoe UI Light" panose="020B0502040204020203" pitchFamily="34" charset="0"/>
              </a:rPr>
              <a:t>Influence library’s design &amp; delivery of physical spaces &amp; digital platforms &amp; </a:t>
            </a:r>
            <a:r>
              <a:rPr lang="en-US" sz="2800" dirty="0" smtClean="0">
                <a:latin typeface="Segoe UI Light" panose="020B0502040204020203" pitchFamily="34" charset="0"/>
              </a:rPr>
              <a:t>services</a:t>
            </a:r>
            <a:endParaRPr lang="en-US" sz="2800" dirty="0">
              <a:latin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183778" y="538579"/>
            <a:ext cx="3931022" cy="5086350"/>
          </a:xfrm>
          <a:prstGeom prst="rect">
            <a:avLst/>
          </a:prstGeom>
        </p:spPr>
      </p:pic>
      <p:sp>
        <p:nvSpPr>
          <p:cNvPr id="5" name="TextBox 4"/>
          <p:cNvSpPr txBox="1"/>
          <p:nvPr/>
        </p:nvSpPr>
        <p:spPr>
          <a:xfrm>
            <a:off x="1905000" y="6019800"/>
            <a:ext cx="5291320" cy="523220"/>
          </a:xfrm>
          <a:prstGeom prst="rect">
            <a:avLst/>
          </a:prstGeom>
          <a:noFill/>
        </p:spPr>
        <p:txBody>
          <a:bodyPr wrap="none" rtlCol="0">
            <a:spAutoFit/>
          </a:bodyPr>
          <a:lstStyle/>
          <a:p>
            <a:r>
              <a:rPr lang="en-US" sz="2800" dirty="0" smtClean="0">
                <a:solidFill>
                  <a:srgbClr val="0070C0"/>
                </a:solidFill>
                <a:latin typeface="Segoe UI Light" panose="020B0502040204020203" pitchFamily="34" charset="0"/>
              </a:rPr>
              <a:t>The library in the life of the user …</a:t>
            </a:r>
            <a:endParaRPr lang="en-US" sz="2800" dirty="0">
              <a:solidFill>
                <a:srgbClr val="0070C0"/>
              </a:solidFill>
              <a:latin typeface="Segoe UI Light" panose="020B0502040204020203" pitchFamily="34" charset="0"/>
            </a:endParaRPr>
          </a:p>
        </p:txBody>
      </p:sp>
    </p:spTree>
    <p:extLst>
      <p:ext uri="{BB962C8B-B14F-4D97-AF65-F5344CB8AC3E}">
        <p14:creationId xmlns:p14="http://schemas.microsoft.com/office/powerpoint/2010/main" val="2022916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Shared print</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Two</a:t>
            </a:r>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1847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457200" y="762000"/>
            <a:ext cx="7239000" cy="4154984"/>
          </a:xfrm>
          <a:prstGeom prst="rect">
            <a:avLst/>
          </a:prstGeom>
          <a:noFill/>
        </p:spPr>
        <p:txBody>
          <a:bodyPr wrap="square" rtlCol="0">
            <a:spAutoFit/>
          </a:bodyPr>
          <a:lstStyle/>
          <a:p>
            <a:r>
              <a:rPr lang="en-US" sz="4400" dirty="0">
                <a:solidFill>
                  <a:srgbClr val="FFFFFF"/>
                </a:solidFill>
                <a:latin typeface="Segoe UI Light" panose="020B0502040204020203" pitchFamily="34" charset="0"/>
              </a:rPr>
              <a:t>The </a:t>
            </a:r>
            <a:r>
              <a:rPr lang="en-US" sz="6600" b="1" dirty="0">
                <a:solidFill>
                  <a:srgbClr val="FFFFFF"/>
                </a:solidFill>
                <a:latin typeface="Segoe UI Light" panose="020B0502040204020203" pitchFamily="34" charset="0"/>
              </a:rPr>
              <a:t>bubble of growth </a:t>
            </a:r>
            <a:r>
              <a:rPr lang="en-US" sz="4400" dirty="0">
                <a:solidFill>
                  <a:srgbClr val="FFFFFF"/>
                </a:solidFill>
                <a:latin typeface="Segoe UI Light" panose="020B0502040204020203" pitchFamily="34" charset="0"/>
              </a:rPr>
              <a:t>in twentieth-century printed collections has left </a:t>
            </a:r>
            <a:r>
              <a:rPr lang="en-US" sz="4400" dirty="0" smtClean="0">
                <a:solidFill>
                  <a:srgbClr val="FFFFFF"/>
                </a:solidFill>
                <a:latin typeface="Segoe UI Light" panose="020B0502040204020203" pitchFamily="34" charset="0"/>
              </a:rPr>
              <a:t>… </a:t>
            </a:r>
            <a:r>
              <a:rPr lang="en-US" sz="4400" dirty="0">
                <a:solidFill>
                  <a:srgbClr val="FFFFFF"/>
                </a:solidFill>
                <a:latin typeface="Segoe UI Light" panose="020B0502040204020203" pitchFamily="34" charset="0"/>
              </a:rPr>
              <a:t>librarians with a tricky problem.</a:t>
            </a:r>
          </a:p>
        </p:txBody>
      </p:sp>
      <p:sp>
        <p:nvSpPr>
          <p:cNvPr id="3" name="TextBox 2"/>
          <p:cNvSpPr txBox="1"/>
          <p:nvPr/>
        </p:nvSpPr>
        <p:spPr>
          <a:xfrm>
            <a:off x="506171" y="5257800"/>
            <a:ext cx="3570529" cy="738664"/>
          </a:xfrm>
          <a:prstGeom prst="rect">
            <a:avLst/>
          </a:prstGeom>
          <a:noFill/>
        </p:spPr>
        <p:txBody>
          <a:bodyPr wrap="none" rtlCol="0">
            <a:spAutoFit/>
          </a:bodyPr>
          <a:lstStyle/>
          <a:p>
            <a:r>
              <a:rPr lang="en-US" sz="1400" dirty="0" smtClean="0">
                <a:solidFill>
                  <a:srgbClr val="FFFFFF"/>
                </a:solidFill>
                <a:latin typeface="Segoe UI Light" panose="020B0502040204020203" pitchFamily="34" charset="0"/>
              </a:rPr>
              <a:t>Barbara Fister</a:t>
            </a:r>
            <a:br>
              <a:rPr lang="en-US" sz="1400" dirty="0" smtClean="0">
                <a:solidFill>
                  <a:srgbClr val="FFFFFF"/>
                </a:solidFill>
                <a:latin typeface="Segoe UI Light" panose="020B0502040204020203" pitchFamily="34" charset="0"/>
              </a:rPr>
            </a:br>
            <a:r>
              <a:rPr lang="en-US" sz="1400" dirty="0" smtClean="0">
                <a:solidFill>
                  <a:srgbClr val="FFFFFF"/>
                </a:solidFill>
                <a:latin typeface="Segoe UI Light" panose="020B0502040204020203" pitchFamily="34" charset="0"/>
              </a:rPr>
              <a:t>New Roles for the Road Ahead:</a:t>
            </a:r>
          </a:p>
          <a:p>
            <a:r>
              <a:rPr lang="en-US" sz="1400" dirty="0" smtClean="0">
                <a:solidFill>
                  <a:srgbClr val="FFFFFF"/>
                </a:solidFill>
                <a:latin typeface="Segoe UI Light" panose="020B0502040204020203" pitchFamily="34" charset="0"/>
              </a:rPr>
              <a:t>Essays commissioned for ACRL’s 75</a:t>
            </a:r>
            <a:r>
              <a:rPr lang="en-US" sz="1400" baseline="30000" dirty="0" smtClean="0">
                <a:solidFill>
                  <a:srgbClr val="FFFFFF"/>
                </a:solidFill>
                <a:latin typeface="Segoe UI Light" panose="020B0502040204020203" pitchFamily="34" charset="0"/>
              </a:rPr>
              <a:t>th</a:t>
            </a:r>
            <a:r>
              <a:rPr lang="en-US" sz="1400" dirty="0" smtClean="0">
                <a:solidFill>
                  <a:srgbClr val="FFFFFF"/>
                </a:solidFill>
                <a:latin typeface="Segoe UI Light" panose="020B0502040204020203" pitchFamily="34" charset="0"/>
              </a:rPr>
              <a:t> Birthday</a:t>
            </a:r>
            <a:endParaRPr lang="en-US" sz="1400" dirty="0">
              <a:solidFill>
                <a:srgbClr val="FFFFFF"/>
              </a:solidFill>
              <a:latin typeface="Segoe UI Light" panose="020B0502040204020203" pitchFamily="34" charset="0"/>
            </a:endParaRPr>
          </a:p>
        </p:txBody>
      </p:sp>
    </p:spTree>
    <p:extLst>
      <p:ext uri="{BB962C8B-B14F-4D97-AF65-F5344CB8AC3E}">
        <p14:creationId xmlns:p14="http://schemas.microsoft.com/office/powerpoint/2010/main" val="2803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48364" cy="5254978"/>
          </a:xfrm>
          <a:prstGeom prst="rect">
            <a:avLst/>
          </a:prstGeom>
        </p:spPr>
      </p:pic>
      <p:sp>
        <p:nvSpPr>
          <p:cNvPr id="3" name="TextBox 2"/>
          <p:cNvSpPr txBox="1"/>
          <p:nvPr/>
        </p:nvSpPr>
        <p:spPr>
          <a:xfrm>
            <a:off x="0" y="5562600"/>
            <a:ext cx="8938601" cy="954107"/>
          </a:xfrm>
          <a:prstGeom prst="rect">
            <a:avLst/>
          </a:prstGeom>
          <a:noFill/>
        </p:spPr>
        <p:txBody>
          <a:bodyPr wrap="none" rtlCol="0">
            <a:spAutoFit/>
          </a:bodyPr>
          <a:lstStyle/>
          <a:p>
            <a:r>
              <a:rPr lang="en-US" sz="2800" dirty="0" smtClean="0">
                <a:solidFill>
                  <a:srgbClr val="00B0F0"/>
                </a:solidFill>
                <a:latin typeface="Segoe UI Light" panose="020B0502040204020203" pitchFamily="34" charset="0"/>
              </a:rPr>
              <a:t>Space is being reconfigured around learning and research </a:t>
            </a:r>
          </a:p>
          <a:p>
            <a:r>
              <a:rPr lang="en-US" sz="2800" dirty="0" smtClean="0">
                <a:solidFill>
                  <a:srgbClr val="00B0F0"/>
                </a:solidFill>
                <a:latin typeface="Segoe UI Light" panose="020B0502040204020203" pitchFamily="34" charset="0"/>
              </a:rPr>
              <a:t>experiences rather than around collections. </a:t>
            </a:r>
            <a:endParaRPr lang="en-US" sz="2800" dirty="0">
              <a:solidFill>
                <a:srgbClr val="00B0F0"/>
              </a:solidFill>
              <a:latin typeface="Segoe UI Light" panose="020B0502040204020203" pitchFamily="34" charset="0"/>
            </a:endParaRPr>
          </a:p>
        </p:txBody>
      </p:sp>
      <p:sp>
        <p:nvSpPr>
          <p:cNvPr id="4" name="Rectangle 3"/>
          <p:cNvSpPr/>
          <p:nvPr/>
        </p:nvSpPr>
        <p:spPr>
          <a:xfrm>
            <a:off x="0" y="4953000"/>
            <a:ext cx="7086600" cy="307777"/>
          </a:xfrm>
          <a:prstGeom prst="rect">
            <a:avLst/>
          </a:prstGeom>
        </p:spPr>
        <p:txBody>
          <a:bodyPr wrap="square">
            <a:spAutoFit/>
          </a:bodyPr>
          <a:lstStyle/>
          <a:p>
            <a:r>
              <a:rPr lang="en-US" sz="1400" dirty="0">
                <a:solidFill>
                  <a:srgbClr val="FFFFFF"/>
                </a:solidFill>
              </a:rPr>
              <a:t>https://www.flickr.com/photos/lselearningspaces/4623536095/</a:t>
            </a:r>
          </a:p>
        </p:txBody>
      </p:sp>
    </p:spTree>
    <p:extLst>
      <p:ext uri="{BB962C8B-B14F-4D97-AF65-F5344CB8AC3E}">
        <p14:creationId xmlns:p14="http://schemas.microsoft.com/office/powerpoint/2010/main" val="391728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9" y="0"/>
            <a:ext cx="9182049" cy="6648450"/>
          </a:xfrm>
          <a:prstGeom prst="rect">
            <a:avLst/>
          </a:prstGeom>
        </p:spPr>
      </p:pic>
      <p:sp>
        <p:nvSpPr>
          <p:cNvPr id="3" name="TextBox 2"/>
          <p:cNvSpPr txBox="1"/>
          <p:nvPr/>
        </p:nvSpPr>
        <p:spPr>
          <a:xfrm>
            <a:off x="4243299" y="0"/>
            <a:ext cx="4900701" cy="438582"/>
          </a:xfrm>
          <a:prstGeom prst="rect">
            <a:avLst/>
          </a:prstGeom>
          <a:noFill/>
        </p:spPr>
        <p:txBody>
          <a:bodyPr wrap="none" rtlCol="0">
            <a:spAutoFit/>
          </a:bodyPr>
          <a:lstStyle/>
          <a:p>
            <a:r>
              <a:rPr lang="en-US" sz="1050" dirty="0">
                <a:hlinkClick r:id="rId3"/>
              </a:rPr>
              <a:t>http://</a:t>
            </a:r>
            <a:r>
              <a:rPr lang="en-US" sz="1050" dirty="0" smtClean="0">
                <a:hlinkClick r:id="rId3"/>
              </a:rPr>
              <a:t>www.slideshare.net/malbooth/uts-future-library-more-than-spaces-technology</a:t>
            </a:r>
            <a:endParaRPr lang="en-US" sz="1050" dirty="0" smtClean="0"/>
          </a:p>
          <a:p>
            <a:r>
              <a:rPr lang="en-US" sz="1100" dirty="0" smtClean="0"/>
              <a:t>Mal Booth, UTS Library</a:t>
            </a:r>
            <a:endParaRPr lang="en-US" sz="1100" dirty="0"/>
          </a:p>
        </p:txBody>
      </p:sp>
    </p:spTree>
    <p:extLst>
      <p:ext uri="{BB962C8B-B14F-4D97-AF65-F5344CB8AC3E}">
        <p14:creationId xmlns:p14="http://schemas.microsoft.com/office/powerpoint/2010/main" val="330809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library.osu.edu/blogs/cartoons/files/2012/02/IMG_5176.jpg"/>
          <p:cNvPicPr>
            <a:picLocks noChangeAspect="1" noChangeArrowheads="1"/>
          </p:cNvPicPr>
          <p:nvPr/>
        </p:nvPicPr>
        <p:blipFill>
          <a:blip r:embed="rId3" cstate="print"/>
          <a:srcRect/>
          <a:stretch>
            <a:fillRect/>
          </a:stretch>
        </p:blipFill>
        <p:spPr bwMode="auto">
          <a:xfrm>
            <a:off x="-1147184" y="1"/>
            <a:ext cx="10291184" cy="6858000"/>
          </a:xfrm>
          <a:prstGeom prst="rect">
            <a:avLst/>
          </a:prstGeom>
          <a:noFill/>
        </p:spPr>
      </p:pic>
      <p:sp>
        <p:nvSpPr>
          <p:cNvPr id="4" name="TextBox 3"/>
          <p:cNvSpPr txBox="1"/>
          <p:nvPr/>
        </p:nvSpPr>
        <p:spPr>
          <a:xfrm>
            <a:off x="533400" y="6477000"/>
            <a:ext cx="7124066" cy="369332"/>
          </a:xfrm>
          <a:prstGeom prst="rect">
            <a:avLst/>
          </a:prstGeom>
          <a:noFill/>
        </p:spPr>
        <p:txBody>
          <a:bodyPr wrap="none" rtlCol="0">
            <a:spAutoFit/>
          </a:bodyPr>
          <a:lstStyle/>
          <a:p>
            <a:r>
              <a:rPr lang="en-US" sz="1100" dirty="0" smtClean="0">
                <a:solidFill>
                  <a:srgbClr val="FFFFFF"/>
                </a:solidFill>
              </a:rPr>
              <a:t>http://library.osu.edu/blogs/cartoons/2012/02/28/blog-launch-and-the-construction-of-our-new-home-in-sullivant-hall</a:t>
            </a:r>
            <a:r>
              <a:rPr lang="en-US" dirty="0" smtClean="0">
                <a:solidFill>
                  <a:prstClr val="black"/>
                </a:solidFill>
                <a:hlinkClick r:id="rId4"/>
              </a:rPr>
              <a:t>/</a:t>
            </a:r>
            <a:endParaRPr lang="en-US" dirty="0">
              <a:solidFill>
                <a:prstClr val="black"/>
              </a:solidFill>
            </a:endParaRPr>
          </a:p>
        </p:txBody>
      </p:sp>
      <p:pic>
        <p:nvPicPr>
          <p:cNvPr id="105476" name="Picture 4" descr="http://library.osu.edu/blogs/cartoons/files/2012/02/New-gallery-rendering-2.jpg"/>
          <p:cNvPicPr>
            <a:picLocks noChangeAspect="1" noChangeArrowheads="1"/>
          </p:cNvPicPr>
          <p:nvPr/>
        </p:nvPicPr>
        <p:blipFill>
          <a:blip r:embed="rId5" cstate="print"/>
          <a:srcRect/>
          <a:stretch>
            <a:fillRect/>
          </a:stretch>
        </p:blipFill>
        <p:spPr bwMode="auto">
          <a:xfrm>
            <a:off x="4597399" y="1143000"/>
            <a:ext cx="3956042" cy="2974788"/>
          </a:xfrm>
          <a:prstGeom prst="rect">
            <a:avLst/>
          </a:prstGeom>
          <a:noFill/>
        </p:spPr>
      </p:pic>
    </p:spTree>
    <p:extLst>
      <p:ext uri="{BB962C8B-B14F-4D97-AF65-F5344CB8AC3E}">
        <p14:creationId xmlns:p14="http://schemas.microsoft.com/office/powerpoint/2010/main" val="1491191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553200" y="221898"/>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2</a:t>
            </a:r>
            <a:endParaRPr lang="en-US" sz="20000" b="1" dirty="0">
              <a:ln w="10160">
                <a:noFill/>
                <a:prstDash val="solid"/>
              </a:ln>
              <a:solidFill>
                <a:srgbClr val="C0504D">
                  <a:lumMod val="20000"/>
                  <a:lumOff val="80000"/>
                </a:srgbClr>
              </a:solidFill>
            </a:endParaRPr>
          </a:p>
        </p:txBody>
      </p:sp>
      <p:sp>
        <p:nvSpPr>
          <p:cNvPr id="12" name="Rectangle 11"/>
          <p:cNvSpPr/>
          <p:nvPr/>
        </p:nvSpPr>
        <p:spPr>
          <a:xfrm>
            <a:off x="2430688" y="968316"/>
            <a:ext cx="1487062" cy="3170099"/>
          </a:xfrm>
          <a:prstGeom prst="rect">
            <a:avLst/>
          </a:prstGeom>
          <a:noFill/>
        </p:spPr>
        <p:txBody>
          <a:bodyPr wrap="square" lIns="91440" tIns="45720" rIns="91440" bIns="45720">
            <a:spAutoFit/>
          </a:bodyPr>
          <a:lstStyle/>
          <a:p>
            <a:pPr algn="ctr"/>
            <a:r>
              <a:rPr lang="en-US" sz="20000" b="1" dirty="0" smtClean="0">
                <a:ln w="10160">
                  <a:noFill/>
                  <a:prstDash val="solid"/>
                </a:ln>
                <a:solidFill>
                  <a:srgbClr val="C0504D">
                    <a:lumMod val="20000"/>
                    <a:lumOff val="80000"/>
                  </a:srgbClr>
                </a:solidFill>
              </a:rPr>
              <a:t>1</a:t>
            </a:r>
            <a:endParaRPr lang="en-US" sz="20000" b="1" dirty="0">
              <a:ln w="10160">
                <a:noFill/>
                <a:prstDash val="solid"/>
              </a:ln>
              <a:solidFill>
                <a:srgbClr val="C0504D">
                  <a:lumMod val="20000"/>
                  <a:lumOff val="80000"/>
                </a:srgbClr>
              </a:solidFill>
            </a:endParaRPr>
          </a:p>
        </p:txBody>
      </p:sp>
      <p:sp>
        <p:nvSpPr>
          <p:cNvPr id="5" name="Text Placeholder 4"/>
          <p:cNvSpPr>
            <a:spLocks noGrp="1"/>
          </p:cNvSpPr>
          <p:nvPr>
            <p:ph type="body" idx="1"/>
          </p:nvPr>
        </p:nvSpPr>
        <p:spPr>
          <a:xfrm>
            <a:off x="455612" y="1128634"/>
            <a:ext cx="4040188" cy="639762"/>
          </a:xfrm>
        </p:spPr>
        <p:txBody>
          <a:bodyPr/>
          <a:lstStyle/>
          <a:p>
            <a:r>
              <a:rPr lang="en-US" dirty="0" smtClean="0"/>
              <a:t>Preamble(s) </a:t>
            </a:r>
            <a:endParaRPr lang="en-US" dirty="0"/>
          </a:p>
        </p:txBody>
      </p:sp>
      <p:sp>
        <p:nvSpPr>
          <p:cNvPr id="6" name="Content Placeholder 5"/>
          <p:cNvSpPr>
            <a:spLocks noGrp="1"/>
          </p:cNvSpPr>
          <p:nvPr>
            <p:ph sz="half" idx="2"/>
          </p:nvPr>
        </p:nvSpPr>
        <p:spPr>
          <a:xfrm>
            <a:off x="410594" y="1768396"/>
            <a:ext cx="4040188" cy="3951288"/>
          </a:xfrm>
        </p:spPr>
        <p:txBody>
          <a:bodyPr>
            <a:normAutofit/>
          </a:bodyPr>
          <a:lstStyle/>
          <a:p>
            <a:pPr marL="457200" indent="-457200">
              <a:buClr>
                <a:srgbClr val="C00000"/>
              </a:buClr>
              <a:buFont typeface="+mj-lt"/>
              <a:buAutoNum type="arabicPeriod"/>
            </a:pPr>
            <a:r>
              <a:rPr lang="en-US" dirty="0" smtClean="0"/>
              <a:t>Major rebalancing</a:t>
            </a:r>
          </a:p>
          <a:p>
            <a:pPr marL="457200" indent="-457200">
              <a:buClr>
                <a:srgbClr val="C00000"/>
              </a:buClr>
              <a:buFont typeface="+mj-lt"/>
              <a:buAutoNum type="arabicPeriod"/>
            </a:pPr>
            <a:r>
              <a:rPr lang="en-US" dirty="0" smtClean="0"/>
              <a:t>Research</a:t>
            </a:r>
          </a:p>
          <a:p>
            <a:endParaRPr lang="en-US" dirty="0"/>
          </a:p>
        </p:txBody>
      </p:sp>
      <p:sp>
        <p:nvSpPr>
          <p:cNvPr id="8" name="Content Placeholder 7"/>
          <p:cNvSpPr>
            <a:spLocks noGrp="1"/>
          </p:cNvSpPr>
          <p:nvPr>
            <p:ph sz="quarter" idx="4"/>
          </p:nvPr>
        </p:nvSpPr>
        <p:spPr>
          <a:xfrm>
            <a:off x="5135220" y="3886200"/>
            <a:ext cx="3810000" cy="3211824"/>
          </a:xfrm>
        </p:spPr>
        <p:txBody>
          <a:bodyPr>
            <a:normAutofit/>
          </a:bodyPr>
          <a:lstStyle/>
          <a:p>
            <a:pPr marL="457200" indent="-457200">
              <a:buClr>
                <a:srgbClr val="FF0000"/>
              </a:buClr>
              <a:buFont typeface="+mj-lt"/>
              <a:buAutoNum type="arabicPeriod"/>
            </a:pPr>
            <a:r>
              <a:rPr lang="en-US" b="1" dirty="0" smtClean="0"/>
              <a:t>Changing users:</a:t>
            </a:r>
            <a:br>
              <a:rPr lang="en-US" b="1" dirty="0" smtClean="0"/>
            </a:br>
            <a:r>
              <a:rPr lang="en-US" dirty="0" smtClean="0"/>
              <a:t>Visitors and residents. </a:t>
            </a:r>
            <a:endParaRPr lang="en-US" dirty="0"/>
          </a:p>
          <a:p>
            <a:pPr marL="457200" indent="-457200">
              <a:buClr>
                <a:srgbClr val="FF0000"/>
              </a:buClr>
              <a:buFont typeface="+mj-lt"/>
              <a:buAutoNum type="arabicPeriod"/>
            </a:pPr>
            <a:r>
              <a:rPr lang="en-US" b="1" dirty="0" smtClean="0"/>
              <a:t>Changing collections:</a:t>
            </a:r>
            <a:br>
              <a:rPr lang="en-US" b="1" dirty="0" smtClean="0"/>
            </a:br>
            <a:r>
              <a:rPr lang="en-US" dirty="0" smtClean="0"/>
              <a:t>Shared print. </a:t>
            </a:r>
            <a:endParaRPr lang="en-US" dirty="0"/>
          </a:p>
          <a:p>
            <a:pPr marL="457200" indent="-457200">
              <a:buClr>
                <a:srgbClr val="FF0000"/>
              </a:buClr>
              <a:buFont typeface="+mj-lt"/>
              <a:buAutoNum type="arabicPeriod"/>
            </a:pPr>
            <a:r>
              <a:rPr lang="en-US" b="1" dirty="0" smtClean="0"/>
              <a:t>Changing spaces:</a:t>
            </a:r>
            <a:br>
              <a:rPr lang="en-US" b="1" dirty="0" smtClean="0"/>
            </a:br>
            <a:r>
              <a:rPr lang="en-US" dirty="0" smtClean="0"/>
              <a:t>Rooms that rock.</a:t>
            </a:r>
          </a:p>
          <a:p>
            <a:pPr marL="457200" indent="-457200">
              <a:buClr>
                <a:srgbClr val="FF0000"/>
              </a:buClr>
              <a:buFont typeface="+mj-lt"/>
              <a:buAutoNum type="arabicPeriod"/>
            </a:pPr>
            <a:endParaRPr lang="en-US" dirty="0" smtClean="0"/>
          </a:p>
          <a:p>
            <a:endParaRPr lang="en-US" dirty="0" smtClean="0"/>
          </a:p>
          <a:p>
            <a:endParaRPr lang="en-US" dirty="0"/>
          </a:p>
          <a:p>
            <a:endParaRPr lang="en-US" dirty="0"/>
          </a:p>
        </p:txBody>
      </p:sp>
      <p:sp>
        <p:nvSpPr>
          <p:cNvPr id="15" name="Right Brace 14"/>
          <p:cNvSpPr/>
          <p:nvPr/>
        </p:nvSpPr>
        <p:spPr>
          <a:xfrm>
            <a:off x="4416650" y="897981"/>
            <a:ext cx="522514" cy="4271169"/>
          </a:xfrm>
          <a:prstGeom prst="rightBrace">
            <a:avLst>
              <a:gd name="adj1" fmla="val 84804"/>
              <a:gd name="adj2" fmla="val 47364"/>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Text Placeholder 4"/>
          <p:cNvSpPr>
            <a:spLocks noGrp="1"/>
          </p:cNvSpPr>
          <p:nvPr>
            <p:ph type="body" idx="1"/>
          </p:nvPr>
        </p:nvSpPr>
        <p:spPr>
          <a:xfrm>
            <a:off x="5027612" y="3146024"/>
            <a:ext cx="4040188" cy="639762"/>
          </a:xfrm>
        </p:spPr>
        <p:txBody>
          <a:bodyPr/>
          <a:lstStyle/>
          <a:p>
            <a:r>
              <a:rPr lang="en-US" dirty="0" smtClean="0"/>
              <a:t>Examples – OCLC Research </a:t>
            </a:r>
            <a:endParaRPr lang="en-US" dirty="0"/>
          </a:p>
        </p:txBody>
      </p:sp>
    </p:spTree>
    <p:extLst>
      <p:ext uri="{BB962C8B-B14F-4D97-AF65-F5344CB8AC3E}">
        <p14:creationId xmlns:p14="http://schemas.microsoft.com/office/powerpoint/2010/main" val="160707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ibrary.osu.edu/blogs/cartoons/files/2012/02/DSCF48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877800"/>
            <a:ext cx="5425440" cy="7233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brary.osu.edu/blogs/cartoons/files/2012/02/DSCF480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7575" y="-13014325"/>
            <a:ext cx="5486400" cy="7315200"/>
          </a:xfrm>
          <a:prstGeom prst="rect">
            <a:avLst/>
          </a:prstGeom>
          <a:noFill/>
        </p:spPr>
      </p:pic>
      <p:sp>
        <p:nvSpPr>
          <p:cNvPr id="2" name="Rectangle 1"/>
          <p:cNvSpPr/>
          <p:nvPr/>
        </p:nvSpPr>
        <p:spPr>
          <a:xfrm>
            <a:off x="4201886" y="313228"/>
            <a:ext cx="4942113" cy="6440481"/>
          </a:xfrm>
          <a:prstGeom prst="rect">
            <a:avLst/>
          </a:prstGeom>
        </p:spPr>
        <p:txBody>
          <a:bodyPr wrap="square">
            <a:spAutoFit/>
          </a:bodyPr>
          <a:lstStyle/>
          <a:p>
            <a:pPr defTabSz="914400">
              <a:lnSpc>
                <a:spcPct val="115000"/>
              </a:lnSpc>
              <a:spcAft>
                <a:spcPts val="1000"/>
              </a:spcAft>
            </a:pPr>
            <a:r>
              <a:rPr lang="en-US" sz="2000" dirty="0"/>
              <a:t>Perhaps the most influential descriptive studies have come from OCLC Research, which has now shared reports outlining both levels of uniqueness as well as duplication among various aggregations of library collections. This growing body of computationally intensive analysis of the collective collection has also begun to clarify geographic distribution and other key characteristics of library collections relevant for decision making around coordinating activities</a:t>
            </a:r>
            <a:r>
              <a:rPr lang="en-US" sz="2000" dirty="0" smtClean="0"/>
              <a:t>. </a:t>
            </a:r>
            <a:r>
              <a:rPr lang="en-US" sz="2000" dirty="0"/>
              <a:t>There is new understanding of collections at scale. Libraries can better assess past successes in coordination and cooperation and surface the outlines of new frontiers for collaborative activities as well as clarify potential efficiencies and opportunities. </a:t>
            </a:r>
            <a:endParaRPr lang="en-US" sz="2800" dirty="0">
              <a:solidFill>
                <a:prstClr val="black"/>
              </a:solidFill>
              <a:latin typeface="Segoe UI Light" panose="020B0502040204020203" pitchFamily="34" charset="0"/>
              <a:ea typeface="Calibri" panose="020F0502020204030204" pitchFamily="34" charset="0"/>
              <a:cs typeface="Times New Roman" panose="02020603050405020304" pitchFamily="18" charset="0"/>
            </a:endParaRPr>
          </a:p>
        </p:txBody>
      </p:sp>
      <p:pic>
        <p:nvPicPr>
          <p:cNvPr id="5" name="Picture 3"/>
          <p:cNvPicPr>
            <a:picLocks noChangeAspect="1" noChangeArrowheads="1"/>
          </p:cNvPicPr>
          <p:nvPr/>
        </p:nvPicPr>
        <p:blipFill>
          <a:blip r:embed="rId4" cstate="print"/>
          <a:srcRect/>
          <a:stretch>
            <a:fillRect/>
          </a:stretch>
        </p:blipFill>
        <p:spPr bwMode="auto">
          <a:xfrm>
            <a:off x="228600" y="478971"/>
            <a:ext cx="3733800" cy="4831978"/>
          </a:xfrm>
          <a:prstGeom prst="rect">
            <a:avLst/>
          </a:prstGeom>
          <a:noFill/>
          <a:ln w="9525">
            <a:noFill/>
            <a:miter lim="800000"/>
            <a:headEnd/>
            <a:tailEnd/>
          </a:ln>
        </p:spPr>
      </p:pic>
      <p:sp>
        <p:nvSpPr>
          <p:cNvPr id="3" name="TextBox 2"/>
          <p:cNvSpPr txBox="1"/>
          <p:nvPr/>
        </p:nvSpPr>
        <p:spPr>
          <a:xfrm>
            <a:off x="326571" y="5900057"/>
            <a:ext cx="2157129" cy="646331"/>
          </a:xfrm>
          <a:prstGeom prst="rect">
            <a:avLst/>
          </a:prstGeom>
          <a:noFill/>
        </p:spPr>
        <p:txBody>
          <a:bodyPr wrap="none" rtlCol="0">
            <a:spAutoFit/>
          </a:bodyPr>
          <a:lstStyle/>
          <a:p>
            <a:r>
              <a:rPr lang="en-US" dirty="0" smtClean="0"/>
              <a:t>Karla Strieb</a:t>
            </a:r>
            <a:br>
              <a:rPr lang="en-US" dirty="0" smtClean="0"/>
            </a:br>
            <a:r>
              <a:rPr lang="en-US" dirty="0" smtClean="0"/>
              <a:t>Ohio State University</a:t>
            </a:r>
            <a:endParaRPr lang="en-US" dirty="0"/>
          </a:p>
        </p:txBody>
      </p:sp>
    </p:spTree>
    <p:extLst>
      <p:ext uri="{BB962C8B-B14F-4D97-AF65-F5344CB8AC3E}">
        <p14:creationId xmlns:p14="http://schemas.microsoft.com/office/powerpoint/2010/main" val="3559100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5003" r="4107"/>
          <a:stretch>
            <a:fillRect/>
          </a:stretch>
        </p:blipFill>
        <p:spPr bwMode="auto">
          <a:xfrm>
            <a:off x="4443846" y="3469558"/>
            <a:ext cx="4158357" cy="3003979"/>
          </a:xfrm>
          <a:prstGeom prst="rect">
            <a:avLst/>
          </a:prstGeom>
          <a:ln>
            <a:solidFill>
              <a:schemeClr val="bg1"/>
            </a:solidFill>
          </a:ln>
          <a:effectLst>
            <a:softEdge rad="112500"/>
          </a:effectLst>
        </p:spPr>
      </p:pic>
      <p:pic>
        <p:nvPicPr>
          <p:cNvPr id="2" name="Picture 1" descr="C:\NorthAmerican\Webinars\nasa-usa-at-night.jpg"/>
          <p:cNvPicPr>
            <a:picLocks noChangeAspect="1" noChangeArrowheads="1"/>
          </p:cNvPicPr>
          <p:nvPr/>
        </p:nvPicPr>
        <p:blipFill>
          <a:blip r:embed="rId3" cstate="print"/>
          <a:srcRect/>
          <a:stretch>
            <a:fillRect/>
          </a:stretch>
        </p:blipFill>
        <p:spPr bwMode="auto">
          <a:xfrm>
            <a:off x="4454237" y="441858"/>
            <a:ext cx="4183062" cy="2788708"/>
          </a:xfrm>
          <a:prstGeom prst="rect">
            <a:avLst/>
          </a:prstGeom>
          <a:ln>
            <a:noFill/>
          </a:ln>
          <a:effectLst>
            <a:outerShdw blurRad="50800" dist="38100" dir="2700000" algn="tl" rotWithShape="0">
              <a:prstClr val="black">
                <a:alpha val="40000"/>
              </a:prstClr>
            </a:outerShdw>
          </a:effectLst>
        </p:spPr>
      </p:pic>
      <p:pic>
        <p:nvPicPr>
          <p:cNvPr id="3074" name="Picture 2" descr="File:Richard Florida - 2006 Out &amp; Equ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18" y="439231"/>
            <a:ext cx="3740727" cy="2805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95903" y="3497406"/>
            <a:ext cx="2909742" cy="2031325"/>
          </a:xfrm>
          <a:prstGeom prst="rect">
            <a:avLst/>
          </a:prstGeom>
        </p:spPr>
        <p:txBody>
          <a:bodyPr wrap="square">
            <a:spAutoFit/>
          </a:bodyPr>
          <a:lstStyle/>
          <a:p>
            <a:r>
              <a:rPr lang="en-US" dirty="0">
                <a:solidFill>
                  <a:prstClr val="black"/>
                </a:solidFill>
                <a:latin typeface="Calibri Light" panose="020F0302020204030204" pitchFamily="34" charset="0"/>
                <a:ea typeface="Segoe UI" pitchFamily="34" charset="0"/>
                <a:cs typeface="Segoe UI" pitchFamily="34" charset="0"/>
              </a:rPr>
              <a:t>Geographic area defined by </a:t>
            </a:r>
            <a:r>
              <a:rPr lang="en-US" b="1" i="1" dirty="0">
                <a:solidFill>
                  <a:prstClr val="black"/>
                </a:solidFill>
                <a:latin typeface="Calibri Light" panose="020F0302020204030204" pitchFamily="34" charset="0"/>
                <a:ea typeface="Segoe UI" pitchFamily="34" charset="0"/>
                <a:cs typeface="Segoe UI" pitchFamily="34" charset="0"/>
              </a:rPr>
              <a:t>high level of </a:t>
            </a:r>
            <a:r>
              <a:rPr lang="en-US" b="1" i="1" dirty="0" smtClean="0">
                <a:solidFill>
                  <a:prstClr val="black"/>
                </a:solidFill>
                <a:latin typeface="Calibri Light" panose="020F0302020204030204" pitchFamily="34" charset="0"/>
                <a:ea typeface="Segoe UI" pitchFamily="34" charset="0"/>
                <a:cs typeface="Segoe UI" pitchFamily="34" charset="0"/>
              </a:rPr>
              <a:t>economic integration</a:t>
            </a:r>
            <a:r>
              <a:rPr lang="en-US" b="1" i="1" dirty="0">
                <a:solidFill>
                  <a:prstClr val="black"/>
                </a:solidFill>
                <a:latin typeface="Calibri Light" panose="020F0302020204030204" pitchFamily="34" charset="0"/>
                <a:ea typeface="Segoe UI" pitchFamily="34" charset="0"/>
                <a:cs typeface="Segoe UI" pitchFamily="34" charset="0"/>
              </a:rPr>
              <a:t>, </a:t>
            </a:r>
            <a:r>
              <a:rPr lang="en-US" dirty="0">
                <a:solidFill>
                  <a:prstClr val="black"/>
                </a:solidFill>
                <a:latin typeface="Calibri Light" panose="020F0302020204030204" pitchFamily="34" charset="0"/>
                <a:ea typeface="Segoe UI" pitchFamily="34" charset="0"/>
                <a:cs typeface="Segoe UI" pitchFamily="34" charset="0"/>
              </a:rPr>
              <a:t>underpinned by </a:t>
            </a:r>
            <a:r>
              <a:rPr lang="en-US" b="1" i="1" dirty="0">
                <a:solidFill>
                  <a:prstClr val="black"/>
                </a:solidFill>
                <a:latin typeface="Calibri Light" panose="020F0302020204030204" pitchFamily="34" charset="0"/>
                <a:ea typeface="Segoe UI" pitchFamily="34" charset="0"/>
                <a:cs typeface="Segoe UI" pitchFamily="34" charset="0"/>
              </a:rPr>
              <a:t>robust </a:t>
            </a:r>
            <a:r>
              <a:rPr lang="en-US" b="1" i="1" dirty="0" smtClean="0">
                <a:solidFill>
                  <a:prstClr val="black"/>
                </a:solidFill>
                <a:latin typeface="Calibri Light" panose="020F0302020204030204" pitchFamily="34" charset="0"/>
                <a:ea typeface="Segoe UI" pitchFamily="34" charset="0"/>
                <a:cs typeface="Segoe UI" pitchFamily="34" charset="0"/>
              </a:rPr>
              <a:t>supporting infrastructure</a:t>
            </a:r>
            <a:r>
              <a:rPr lang="en-US" dirty="0" smtClean="0">
                <a:solidFill>
                  <a:prstClr val="black"/>
                </a:solidFill>
                <a:latin typeface="Calibri Light" panose="020F0302020204030204" pitchFamily="34" charset="0"/>
                <a:ea typeface="Segoe UI" pitchFamily="34" charset="0"/>
                <a:cs typeface="Segoe UI" pitchFamily="34" charset="0"/>
              </a:rPr>
              <a:t> </a:t>
            </a:r>
            <a:r>
              <a:rPr lang="en-US" dirty="0">
                <a:solidFill>
                  <a:prstClr val="black"/>
                </a:solidFill>
                <a:latin typeface="Calibri Light" panose="020F0302020204030204" pitchFamily="34" charset="0"/>
                <a:ea typeface="Segoe UI" pitchFamily="34" charset="0"/>
                <a:cs typeface="Segoe UI" pitchFamily="34" charset="0"/>
              </a:rPr>
              <a:t>(transportation, logistics, etc.)</a:t>
            </a:r>
          </a:p>
        </p:txBody>
      </p:sp>
    </p:spTree>
    <p:extLst>
      <p:ext uri="{BB962C8B-B14F-4D97-AF65-F5344CB8AC3E}">
        <p14:creationId xmlns:p14="http://schemas.microsoft.com/office/powerpoint/2010/main" val="207084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srcRect/>
          <a:stretch>
            <a:fillRect/>
          </a:stretch>
        </p:blipFill>
        <p:spPr bwMode="auto">
          <a:xfrm>
            <a:off x="0" y="152400"/>
            <a:ext cx="9144000" cy="6705600"/>
          </a:xfrm>
          <a:prstGeom prst="rect">
            <a:avLst/>
          </a:prstGeom>
          <a:noFill/>
          <a:ln w="9525">
            <a:noFill/>
            <a:miter lim="800000"/>
            <a:headEnd/>
            <a:tailEnd/>
          </a:ln>
        </p:spPr>
      </p:pic>
      <p:sp>
        <p:nvSpPr>
          <p:cNvPr id="5" name="TextBox 4"/>
          <p:cNvSpPr txBox="1"/>
          <p:nvPr/>
        </p:nvSpPr>
        <p:spPr>
          <a:xfrm>
            <a:off x="7391400" y="6096000"/>
            <a:ext cx="2045753" cy="307777"/>
          </a:xfrm>
          <a:prstGeom prst="rect">
            <a:avLst/>
          </a:prstGeom>
          <a:noFill/>
        </p:spPr>
        <p:txBody>
          <a:bodyPr wrap="none" rtlCol="0">
            <a:spAutoFit/>
          </a:bodyPr>
          <a:lstStyle/>
          <a:p>
            <a:r>
              <a:rPr lang="en-US" sz="1400" b="1" dirty="0" smtClean="0">
                <a:solidFill>
                  <a:srgbClr val="2178B5">
                    <a:lumMod val="50000"/>
                  </a:srgbClr>
                </a:solidFill>
              </a:rPr>
              <a:t>OCLC Research, 2013</a:t>
            </a:r>
            <a:endParaRPr lang="en-US" sz="1400" b="1" dirty="0">
              <a:solidFill>
                <a:srgbClr val="2178B5">
                  <a:lumMod val="50000"/>
                </a:srgbClr>
              </a:solidFill>
            </a:endParaRPr>
          </a:p>
        </p:txBody>
      </p:sp>
      <p:sp>
        <p:nvSpPr>
          <p:cNvPr id="9" name="TextBox 8"/>
          <p:cNvSpPr txBox="1"/>
          <p:nvPr/>
        </p:nvSpPr>
        <p:spPr>
          <a:xfrm>
            <a:off x="0" y="5181600"/>
            <a:ext cx="4206240" cy="1123712"/>
          </a:xfrm>
          <a:prstGeom prst="roundRect">
            <a:avLst/>
          </a:prstGeom>
          <a:solidFill>
            <a:schemeClr val="accent6">
              <a:lumMod val="75000"/>
              <a:alpha val="70000"/>
            </a:schemeClr>
          </a:solidFill>
          <a:effectLst>
            <a:outerShdw blurRad="50800" dist="38100" dir="2700000" algn="tl" rotWithShape="0">
              <a:prstClr val="black">
                <a:alpha val="40000"/>
              </a:prstClr>
            </a:outerShdw>
          </a:effectLst>
        </p:spPr>
        <p:txBody>
          <a:bodyPr wrap="square" rtlCol="0">
            <a:spAutoFit/>
          </a:bodyPr>
          <a:lstStyle/>
          <a:p>
            <a:r>
              <a:rPr lang="en-US" sz="2000" b="1" dirty="0" smtClean="0">
                <a:solidFill>
                  <a:prstClr val="black"/>
                </a:solidFill>
              </a:rPr>
              <a:t>North American print book resource:</a:t>
            </a:r>
            <a:endParaRPr lang="en-US" sz="2000" dirty="0" smtClean="0">
              <a:solidFill>
                <a:prstClr val="black"/>
              </a:solidFill>
            </a:endParaRPr>
          </a:p>
          <a:p>
            <a:r>
              <a:rPr lang="en-US" sz="2000" b="1" dirty="0" smtClean="0">
                <a:solidFill>
                  <a:prstClr val="black"/>
                </a:solidFill>
              </a:rPr>
              <a:t>  45.7 million distinct publications</a:t>
            </a:r>
            <a:endParaRPr lang="en-US" sz="2000" dirty="0" smtClean="0">
              <a:solidFill>
                <a:prstClr val="black"/>
              </a:solidFill>
            </a:endParaRPr>
          </a:p>
          <a:p>
            <a:r>
              <a:rPr lang="en-US" sz="2000" b="1" dirty="0" smtClean="0">
                <a:solidFill>
                  <a:prstClr val="black"/>
                </a:solidFill>
              </a:rPr>
              <a:t>  889.5 million total library holdings</a:t>
            </a:r>
            <a:endParaRPr lang="en-US" sz="2000" dirty="0" smtClean="0">
              <a:solidFill>
                <a:prstClr val="black"/>
              </a:solidFill>
            </a:endParaRPr>
          </a:p>
        </p:txBody>
      </p:sp>
    </p:spTree>
    <p:extLst>
      <p:ext uri="{BB962C8B-B14F-4D97-AF65-F5344CB8AC3E}">
        <p14:creationId xmlns:p14="http://schemas.microsoft.com/office/powerpoint/2010/main" val="158041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003" r="4107"/>
          <a:stretch>
            <a:fillRect/>
          </a:stretch>
        </p:blipFill>
        <p:spPr bwMode="auto">
          <a:xfrm>
            <a:off x="-225468" y="381000"/>
            <a:ext cx="9443580" cy="6324600"/>
          </a:xfrm>
          <a:prstGeom prst="rect">
            <a:avLst/>
          </a:prstGeom>
          <a:ln>
            <a:noFill/>
          </a:ln>
          <a:effectLst>
            <a:softEdge rad="112500"/>
          </a:effectLst>
        </p:spPr>
      </p:pic>
      <p:sp>
        <p:nvSpPr>
          <p:cNvPr id="3" name="TextBox 2"/>
          <p:cNvSpPr txBox="1"/>
          <p:nvPr/>
        </p:nvSpPr>
        <p:spPr>
          <a:xfrm>
            <a:off x="1828800" y="304800"/>
            <a:ext cx="5410200" cy="510778"/>
          </a:xfrm>
          <a:prstGeom prst="roundRect">
            <a:avLst/>
          </a:prstGeom>
          <a:solidFill>
            <a:schemeClr val="accent6"/>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prstClr val="black"/>
                </a:solidFill>
              </a:rPr>
              <a:t>Mega-regions &amp; Shared Print Initiatives</a:t>
            </a:r>
            <a:endParaRPr lang="en-US" sz="2400" b="1" dirty="0">
              <a:solidFill>
                <a:prstClr val="black"/>
              </a:solidFill>
            </a:endParaRPr>
          </a:p>
        </p:txBody>
      </p:sp>
      <p:sp>
        <p:nvSpPr>
          <p:cNvPr id="4" name="TextBox 3"/>
          <p:cNvSpPr txBox="1"/>
          <p:nvPr/>
        </p:nvSpPr>
        <p:spPr>
          <a:xfrm>
            <a:off x="6934200" y="6550223"/>
            <a:ext cx="1732205" cy="307777"/>
          </a:xfrm>
          <a:prstGeom prst="rect">
            <a:avLst/>
          </a:prstGeom>
          <a:noFill/>
        </p:spPr>
        <p:txBody>
          <a:bodyPr wrap="none" rtlCol="0">
            <a:spAutoFit/>
          </a:bodyPr>
          <a:lstStyle/>
          <a:p>
            <a:r>
              <a:rPr lang="en-US" sz="1400" b="1" dirty="0" smtClean="0">
                <a:solidFill>
                  <a:prstClr val="black"/>
                </a:solidFill>
              </a:rPr>
              <a:t>OCLC Research, 2013</a:t>
            </a:r>
            <a:endParaRPr lang="en-US" sz="1400" b="1" dirty="0">
              <a:solidFill>
                <a:prstClr val="black"/>
              </a:solidFill>
            </a:endParaRPr>
          </a:p>
        </p:txBody>
      </p:sp>
      <p:sp>
        <p:nvSpPr>
          <p:cNvPr id="5" name="Rounded Rectangle 4"/>
          <p:cNvSpPr/>
          <p:nvPr/>
        </p:nvSpPr>
        <p:spPr>
          <a:xfrm>
            <a:off x="381000" y="1066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err="1" smtClean="0">
                <a:solidFill>
                  <a:prstClr val="black"/>
                </a:solidFill>
              </a:rPr>
              <a:t>Orbis</a:t>
            </a:r>
            <a:r>
              <a:rPr lang="en-US" sz="1000" b="1" dirty="0" smtClean="0">
                <a:solidFill>
                  <a:prstClr val="black"/>
                </a:solidFill>
              </a:rPr>
              <a:t>-Cascade</a:t>
            </a:r>
            <a:endParaRPr lang="en-US" sz="1000" b="1" dirty="0">
              <a:solidFill>
                <a:prstClr val="black"/>
              </a:solidFill>
            </a:endParaRPr>
          </a:p>
        </p:txBody>
      </p:sp>
      <p:sp>
        <p:nvSpPr>
          <p:cNvPr id="6" name="Rounded Rectangle 5"/>
          <p:cNvSpPr/>
          <p:nvPr/>
        </p:nvSpPr>
        <p:spPr>
          <a:xfrm>
            <a:off x="5638800" y="2743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CIC</a:t>
            </a:r>
            <a:endParaRPr lang="en-US" sz="1000" b="1" dirty="0">
              <a:solidFill>
                <a:prstClr val="black"/>
              </a:solidFill>
            </a:endParaRPr>
          </a:p>
        </p:txBody>
      </p:sp>
      <p:sp>
        <p:nvSpPr>
          <p:cNvPr id="7" name="Rounded Rectangle 6"/>
          <p:cNvSpPr/>
          <p:nvPr/>
        </p:nvSpPr>
        <p:spPr>
          <a:xfrm>
            <a:off x="6172200" y="4191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ASERL</a:t>
            </a:r>
            <a:endParaRPr lang="en-US" sz="1000" b="1" dirty="0">
              <a:solidFill>
                <a:prstClr val="black"/>
              </a:solidFill>
            </a:endParaRPr>
          </a:p>
        </p:txBody>
      </p:sp>
      <p:sp>
        <p:nvSpPr>
          <p:cNvPr id="8" name="Rounded Rectangle 7"/>
          <p:cNvSpPr/>
          <p:nvPr/>
        </p:nvSpPr>
        <p:spPr>
          <a:xfrm>
            <a:off x="115866" y="3429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SCELC</a:t>
            </a:r>
            <a:endParaRPr lang="en-US" sz="1000" b="1" dirty="0">
              <a:solidFill>
                <a:prstClr val="black"/>
              </a:solidFill>
            </a:endParaRPr>
          </a:p>
        </p:txBody>
      </p:sp>
      <p:sp>
        <p:nvSpPr>
          <p:cNvPr id="10" name="Rounded Rectangle 9"/>
          <p:cNvSpPr/>
          <p:nvPr/>
        </p:nvSpPr>
        <p:spPr>
          <a:xfrm>
            <a:off x="7924800" y="1981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prstClr val="black"/>
                </a:solidFill>
              </a:rPr>
              <a:t>MSCS</a:t>
            </a:r>
            <a:endParaRPr lang="en-US" sz="900" b="1" dirty="0">
              <a:solidFill>
                <a:prstClr val="black"/>
              </a:solidFill>
            </a:endParaRPr>
          </a:p>
        </p:txBody>
      </p:sp>
      <p:sp>
        <p:nvSpPr>
          <p:cNvPr id="11" name="Rounded Rectangle 10"/>
          <p:cNvSpPr/>
          <p:nvPr/>
        </p:nvSpPr>
        <p:spPr>
          <a:xfrm>
            <a:off x="7086600" y="3352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WRLC</a:t>
            </a:r>
            <a:endParaRPr lang="en-US" sz="1000" b="1" dirty="0">
              <a:solidFill>
                <a:prstClr val="black"/>
              </a:solidFill>
            </a:endParaRPr>
          </a:p>
        </p:txBody>
      </p:sp>
      <p:sp>
        <p:nvSpPr>
          <p:cNvPr id="12" name="Rounded Rectangle 11"/>
          <p:cNvSpPr/>
          <p:nvPr/>
        </p:nvSpPr>
        <p:spPr>
          <a:xfrm>
            <a:off x="6248400" y="20574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OCUL</a:t>
            </a:r>
            <a:endParaRPr lang="en-US" sz="1000" b="1" dirty="0">
              <a:solidFill>
                <a:prstClr val="black"/>
              </a:solidFill>
            </a:endParaRPr>
          </a:p>
        </p:txBody>
      </p:sp>
      <p:sp>
        <p:nvSpPr>
          <p:cNvPr id="14" name="Rounded Rectangle 13"/>
          <p:cNvSpPr/>
          <p:nvPr/>
        </p:nvSpPr>
        <p:spPr>
          <a:xfrm>
            <a:off x="2057400" y="3733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GWLA</a:t>
            </a:r>
            <a:endParaRPr lang="en-US" sz="1000" b="1" dirty="0">
              <a:solidFill>
                <a:prstClr val="black"/>
              </a:solidFill>
            </a:endParaRPr>
          </a:p>
        </p:txBody>
      </p:sp>
      <p:sp>
        <p:nvSpPr>
          <p:cNvPr id="16" name="Rounded Rectangle 15"/>
          <p:cNvSpPr/>
          <p:nvPr/>
        </p:nvSpPr>
        <p:spPr>
          <a:xfrm>
            <a:off x="304800" y="2286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WEST</a:t>
            </a:r>
            <a:endParaRPr lang="en-US" sz="1000" b="1" dirty="0">
              <a:solidFill>
                <a:prstClr val="black"/>
              </a:solidFill>
            </a:endParaRPr>
          </a:p>
        </p:txBody>
      </p:sp>
      <p:sp>
        <p:nvSpPr>
          <p:cNvPr id="17" name="Rounded Rectangle 16"/>
          <p:cNvSpPr/>
          <p:nvPr/>
        </p:nvSpPr>
        <p:spPr>
          <a:xfrm>
            <a:off x="6705600" y="5410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prstClr val="black"/>
                </a:solidFill>
              </a:rPr>
              <a:t>FLARE</a:t>
            </a:r>
            <a:endParaRPr lang="en-US" sz="1000" b="1" dirty="0">
              <a:solidFill>
                <a:prstClr val="black"/>
              </a:solidFill>
            </a:endParaRPr>
          </a:p>
        </p:txBody>
      </p:sp>
    </p:spTree>
    <p:extLst>
      <p:ext uri="{BB962C8B-B14F-4D97-AF65-F5344CB8AC3E}">
        <p14:creationId xmlns:p14="http://schemas.microsoft.com/office/powerpoint/2010/main" val="154813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er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7" y="712065"/>
            <a:ext cx="7949335" cy="5280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6845" y="6473279"/>
            <a:ext cx="7367155" cy="261610"/>
          </a:xfrm>
          <a:prstGeom prst="rect">
            <a:avLst/>
          </a:prstGeom>
        </p:spPr>
        <p:txBody>
          <a:bodyPr wrap="square">
            <a:spAutoFit/>
          </a:bodyPr>
          <a:lstStyle/>
          <a:p>
            <a:r>
              <a:rPr lang="en-US" sz="1100" dirty="0">
                <a:solidFill>
                  <a:prstClr val="black"/>
                </a:solidFill>
              </a:rPr>
              <a:t>http://www.psmag.com/navigation/nature-and-technology/geography-beer-78105</a:t>
            </a:r>
          </a:p>
        </p:txBody>
      </p:sp>
    </p:spTree>
    <p:extLst>
      <p:ext uri="{BB962C8B-B14F-4D97-AF65-F5344CB8AC3E}">
        <p14:creationId xmlns:p14="http://schemas.microsoft.com/office/powerpoint/2010/main" val="3038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06886"/>
            <a:ext cx="9190806" cy="3914218"/>
          </a:xfrm>
          <a:prstGeom prst="rect">
            <a:avLst/>
          </a:prstGeom>
        </p:spPr>
      </p:pic>
      <p:sp>
        <p:nvSpPr>
          <p:cNvPr id="4" name="TextBox 3"/>
          <p:cNvSpPr txBox="1"/>
          <p:nvPr/>
        </p:nvSpPr>
        <p:spPr>
          <a:xfrm>
            <a:off x="11896" y="178420"/>
            <a:ext cx="8851782" cy="892552"/>
          </a:xfrm>
          <a:prstGeom prst="rect">
            <a:avLst/>
          </a:prstGeom>
          <a:noFill/>
        </p:spPr>
        <p:txBody>
          <a:bodyPr wrap="none" rtlCol="0">
            <a:spAutoFit/>
          </a:bodyPr>
          <a:lstStyle/>
          <a:p>
            <a:r>
              <a:rPr lang="en-US" sz="2600" dirty="0" smtClean="0">
                <a:solidFill>
                  <a:prstClr val="black"/>
                </a:solidFill>
              </a:rPr>
              <a:t>As of December 2014:</a:t>
            </a:r>
          </a:p>
          <a:p>
            <a:r>
              <a:rPr lang="en-US" sz="2600" dirty="0">
                <a:solidFill>
                  <a:prstClr val="black"/>
                </a:solidFill>
              </a:rPr>
              <a:t> </a:t>
            </a:r>
            <a:r>
              <a:rPr lang="en-US" sz="2600" dirty="0" smtClean="0">
                <a:solidFill>
                  <a:prstClr val="black"/>
                </a:solidFill>
              </a:rPr>
              <a:t>                      </a:t>
            </a:r>
            <a:r>
              <a:rPr lang="en-US" sz="2600" b="1" dirty="0" smtClean="0">
                <a:solidFill>
                  <a:srgbClr val="455560"/>
                </a:solidFill>
              </a:rPr>
              <a:t>63 registered shared print repositories </a:t>
            </a:r>
            <a:r>
              <a:rPr lang="en-US" sz="2600" dirty="0" smtClean="0">
                <a:solidFill>
                  <a:prstClr val="black"/>
                </a:solidFill>
              </a:rPr>
              <a:t>in WorldCat</a:t>
            </a:r>
            <a:endParaRPr lang="en-US" sz="2600" dirty="0">
              <a:solidFill>
                <a:prstClr val="black"/>
              </a:solidFill>
            </a:endParaRPr>
          </a:p>
        </p:txBody>
      </p:sp>
      <p:sp>
        <p:nvSpPr>
          <p:cNvPr id="5" name="TextBox 4"/>
          <p:cNvSpPr txBox="1"/>
          <p:nvPr/>
        </p:nvSpPr>
        <p:spPr>
          <a:xfrm>
            <a:off x="2375211" y="5319133"/>
            <a:ext cx="4527394" cy="923330"/>
          </a:xfrm>
          <a:prstGeom prst="rect">
            <a:avLst/>
          </a:prstGeom>
          <a:solidFill>
            <a:schemeClr val="bg1"/>
          </a:solidFill>
          <a:ln>
            <a:solidFill>
              <a:srgbClr val="FF0000"/>
            </a:solidFill>
          </a:ln>
        </p:spPr>
        <p:txBody>
          <a:bodyPr wrap="square" rtlCol="0">
            <a:spAutoFit/>
          </a:bodyPr>
          <a:lstStyle/>
          <a:p>
            <a:r>
              <a:rPr lang="en-US" dirty="0" smtClean="0">
                <a:solidFill>
                  <a:prstClr val="black"/>
                </a:solidFill>
              </a:rPr>
              <a:t>High concentrations in </a:t>
            </a:r>
            <a:r>
              <a:rPr lang="en-US" dirty="0" err="1" smtClean="0">
                <a:solidFill>
                  <a:prstClr val="black"/>
                </a:solidFill>
              </a:rPr>
              <a:t>NorCal</a:t>
            </a:r>
            <a:r>
              <a:rPr lang="en-US" dirty="0" smtClean="0">
                <a:solidFill>
                  <a:prstClr val="black"/>
                </a:solidFill>
              </a:rPr>
              <a:t>, SoCal; other notable concentrations in Cascadia and </a:t>
            </a:r>
            <a:r>
              <a:rPr lang="en-US" dirty="0" err="1" smtClean="0">
                <a:solidFill>
                  <a:prstClr val="black"/>
                </a:solidFill>
              </a:rPr>
              <a:t>ChiPitts</a:t>
            </a:r>
            <a:r>
              <a:rPr lang="en-US" dirty="0" smtClean="0">
                <a:solidFill>
                  <a:prstClr val="black"/>
                </a:solidFill>
              </a:rPr>
              <a:t> </a:t>
            </a:r>
            <a:r>
              <a:rPr lang="en-US" dirty="0" err="1" smtClean="0">
                <a:solidFill>
                  <a:prstClr val="black"/>
                </a:solidFill>
              </a:rPr>
              <a:t>megaregions</a:t>
            </a:r>
            <a:endParaRPr lang="en-US" dirty="0">
              <a:solidFill>
                <a:prstClr val="black"/>
              </a:solidFill>
            </a:endParaRPr>
          </a:p>
        </p:txBody>
      </p:sp>
    </p:spTree>
    <p:extLst>
      <p:ext uri="{BB962C8B-B14F-4D97-AF65-F5344CB8AC3E}">
        <p14:creationId xmlns:p14="http://schemas.microsoft.com/office/powerpoint/2010/main" val="152456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334538" y="133815"/>
          <a:ext cx="8263052" cy="625583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583357" y="6047744"/>
            <a:ext cx="4191660" cy="461665"/>
          </a:xfrm>
          <a:prstGeom prst="rect">
            <a:avLst/>
          </a:prstGeom>
          <a:noFill/>
        </p:spPr>
        <p:txBody>
          <a:bodyPr wrap="none" rtlCol="0">
            <a:spAutoFit/>
          </a:bodyPr>
          <a:lstStyle/>
          <a:p>
            <a:r>
              <a:rPr lang="en-US" sz="2400" dirty="0">
                <a:latin typeface="+mj-lt"/>
              </a:rPr>
              <a:t>N = </a:t>
            </a:r>
            <a:r>
              <a:rPr lang="en-US" sz="2400" dirty="0" smtClean="0">
                <a:latin typeface="+mj-lt"/>
              </a:rPr>
              <a:t>1.92M shared print holdings</a:t>
            </a:r>
            <a:endParaRPr lang="en-US" sz="2400" dirty="0">
              <a:latin typeface="+mj-lt"/>
            </a:endParaRPr>
          </a:p>
        </p:txBody>
      </p:sp>
      <p:sp>
        <p:nvSpPr>
          <p:cNvPr id="4" name="TextBox 3"/>
          <p:cNvSpPr txBox="1"/>
          <p:nvPr/>
        </p:nvSpPr>
        <p:spPr>
          <a:xfrm>
            <a:off x="5380505" y="6461461"/>
            <a:ext cx="3577967" cy="307777"/>
          </a:xfrm>
          <a:prstGeom prst="rect">
            <a:avLst/>
          </a:prstGeom>
          <a:noFill/>
        </p:spPr>
        <p:txBody>
          <a:bodyPr wrap="none" rtlCol="0">
            <a:spAutoFit/>
          </a:bodyPr>
          <a:lstStyle/>
          <a:p>
            <a:r>
              <a:rPr lang="en-US" sz="1400" dirty="0" smtClean="0">
                <a:latin typeface="+mj-lt"/>
              </a:rPr>
              <a:t>Based on WorldCat data as of December 2014.</a:t>
            </a:r>
            <a:endParaRPr lang="en-US" sz="1400" dirty="0">
              <a:latin typeface="+mj-lt"/>
            </a:endParaRPr>
          </a:p>
        </p:txBody>
      </p:sp>
    </p:spTree>
    <p:extLst>
      <p:ext uri="{BB962C8B-B14F-4D97-AF65-F5344CB8AC3E}">
        <p14:creationId xmlns:p14="http://schemas.microsoft.com/office/powerpoint/2010/main" val="253395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467" y="152400"/>
            <a:ext cx="6429966" cy="1446550"/>
          </a:xfrm>
          <a:prstGeom prst="rect">
            <a:avLst/>
          </a:prstGeom>
          <a:noFill/>
        </p:spPr>
        <p:txBody>
          <a:bodyPr wrap="none" rtlCol="0">
            <a:spAutoFit/>
          </a:bodyPr>
          <a:lstStyle/>
          <a:p>
            <a:pPr algn="ctr"/>
            <a:r>
              <a:rPr lang="en-US" sz="4400" dirty="0" smtClean="0">
                <a:solidFill>
                  <a:schemeClr val="accent1"/>
                </a:solidFill>
                <a:latin typeface="Segoe UI Light" panose="020B0502040204020203" pitchFamily="34" charset="0"/>
              </a:rPr>
              <a:t>Challenging </a:t>
            </a:r>
            <a:r>
              <a:rPr lang="en-US" sz="4400" dirty="0">
                <a:solidFill>
                  <a:schemeClr val="accent1"/>
                </a:solidFill>
                <a:latin typeface="Segoe UI Light" panose="020B0502040204020203" pitchFamily="34" charset="0"/>
              </a:rPr>
              <a:t>a</a:t>
            </a:r>
            <a:r>
              <a:rPr lang="en-US" sz="4400" dirty="0" smtClean="0">
                <a:solidFill>
                  <a:schemeClr val="accent1"/>
                </a:solidFill>
                <a:latin typeface="Segoe UI Light" panose="020B0502040204020203" pitchFamily="34" charset="0"/>
              </a:rPr>
              <a:t>ssumptions…</a:t>
            </a:r>
          </a:p>
          <a:p>
            <a:r>
              <a:rPr lang="en-US" sz="4400" dirty="0" smtClean="0">
                <a:solidFill>
                  <a:schemeClr val="accent1"/>
                </a:solidFill>
                <a:latin typeface="Segoe UI Light" panose="020B0502040204020203" pitchFamily="34" charset="0"/>
              </a:rPr>
              <a:t>with evidence</a:t>
            </a:r>
            <a:endParaRPr lang="en-US" sz="4400" dirty="0">
              <a:solidFill>
                <a:schemeClr val="accent1"/>
              </a:solidFill>
              <a:latin typeface="Segoe UI Light" panose="020B0502040204020203" pitchFamily="34" charset="0"/>
            </a:endParaRPr>
          </a:p>
        </p:txBody>
      </p:sp>
      <p:sp>
        <p:nvSpPr>
          <p:cNvPr id="3" name="TextBox 2"/>
          <p:cNvSpPr txBox="1"/>
          <p:nvPr/>
        </p:nvSpPr>
        <p:spPr>
          <a:xfrm>
            <a:off x="494478" y="1825692"/>
            <a:ext cx="6893874" cy="4247317"/>
          </a:xfrm>
          <a:prstGeom prst="rect">
            <a:avLst/>
          </a:prstGeom>
          <a:solidFill>
            <a:schemeClr val="bg1">
              <a:alpha val="75000"/>
            </a:schemeClr>
          </a:solidFill>
        </p:spPr>
        <p:txBody>
          <a:bodyPr wrap="square" rtlCol="0">
            <a:spAutoFit/>
          </a:bodyPr>
          <a:lstStyle/>
          <a:p>
            <a:r>
              <a:rPr lang="en-US" sz="2700" dirty="0" smtClean="0">
                <a:latin typeface="+mj-lt"/>
              </a:rPr>
              <a:t>Shared print is </a:t>
            </a:r>
            <a:r>
              <a:rPr lang="en-US" sz="2700" dirty="0" smtClean="0">
                <a:solidFill>
                  <a:schemeClr val="accent2"/>
                </a:solidFill>
                <a:latin typeface="+mj-lt"/>
              </a:rPr>
              <a:t>altering the library landscape</a:t>
            </a:r>
          </a:p>
          <a:p>
            <a:pPr marL="342900" indent="-342900">
              <a:buFont typeface="Arial" panose="020B0604020202020204" pitchFamily="34" charset="0"/>
              <a:buChar char="•"/>
            </a:pPr>
            <a:r>
              <a:rPr lang="en-US" sz="2700" dirty="0" smtClean="0">
                <a:latin typeface="+mj-lt"/>
              </a:rPr>
              <a:t>It affects the </a:t>
            </a:r>
            <a:r>
              <a:rPr lang="en-US" sz="2700" dirty="0" smtClean="0">
                <a:solidFill>
                  <a:schemeClr val="accent2"/>
                </a:solidFill>
                <a:latin typeface="+mj-lt"/>
              </a:rPr>
              <a:t>full spectrum </a:t>
            </a:r>
            <a:r>
              <a:rPr lang="en-US" sz="2700" dirty="0" smtClean="0">
                <a:latin typeface="+mj-lt"/>
              </a:rPr>
              <a:t>of library materials – formats, languages, audiences</a:t>
            </a:r>
          </a:p>
          <a:p>
            <a:pPr marL="342900" indent="-342900">
              <a:buFont typeface="Arial" panose="020B0604020202020204" pitchFamily="34" charset="0"/>
              <a:buChar char="•"/>
            </a:pPr>
            <a:r>
              <a:rPr lang="en-US" sz="2700" dirty="0" smtClean="0">
                <a:latin typeface="+mj-lt"/>
              </a:rPr>
              <a:t>It concerns </a:t>
            </a:r>
            <a:r>
              <a:rPr lang="en-US" sz="2700" dirty="0" smtClean="0">
                <a:solidFill>
                  <a:schemeClr val="accent2"/>
                </a:solidFill>
                <a:latin typeface="+mj-lt"/>
              </a:rPr>
              <a:t>all segments </a:t>
            </a:r>
            <a:r>
              <a:rPr lang="en-US" sz="2700" dirty="0" smtClean="0">
                <a:latin typeface="+mj-lt"/>
              </a:rPr>
              <a:t>of the library community</a:t>
            </a:r>
          </a:p>
          <a:p>
            <a:pPr marL="342900" indent="-342900">
              <a:buFont typeface="Arial" panose="020B0604020202020204" pitchFamily="34" charset="0"/>
              <a:buChar char="•"/>
            </a:pPr>
            <a:r>
              <a:rPr lang="en-US" sz="2700" dirty="0" smtClean="0">
                <a:latin typeface="+mj-lt"/>
              </a:rPr>
              <a:t>It is increasingly embedded in our </a:t>
            </a:r>
            <a:r>
              <a:rPr lang="en-US" sz="2700" dirty="0" smtClean="0">
                <a:solidFill>
                  <a:schemeClr val="accent2"/>
                </a:solidFill>
                <a:latin typeface="+mj-lt"/>
              </a:rPr>
              <a:t>shared bibliographic infrastructure </a:t>
            </a:r>
          </a:p>
          <a:p>
            <a:pPr marL="342900" indent="-342900">
              <a:buFont typeface="Arial" panose="020B0604020202020204" pitchFamily="34" charset="0"/>
              <a:buChar char="•"/>
            </a:pPr>
            <a:r>
              <a:rPr lang="en-US" sz="2700" dirty="0">
                <a:latin typeface="+mj-lt"/>
              </a:rPr>
              <a:t>It will </a:t>
            </a:r>
            <a:r>
              <a:rPr lang="en-US" sz="2700" dirty="0">
                <a:solidFill>
                  <a:schemeClr val="accent2"/>
                </a:solidFill>
                <a:latin typeface="+mj-lt"/>
              </a:rPr>
              <a:t>reshape</a:t>
            </a:r>
            <a:r>
              <a:rPr lang="en-US" sz="2700" dirty="0">
                <a:solidFill>
                  <a:schemeClr val="accent6"/>
                </a:solidFill>
                <a:latin typeface="+mj-lt"/>
              </a:rPr>
              <a:t> </a:t>
            </a:r>
            <a:r>
              <a:rPr lang="en-US" sz="2700" dirty="0">
                <a:latin typeface="+mj-lt"/>
              </a:rPr>
              <a:t>the gamut of </a:t>
            </a:r>
            <a:r>
              <a:rPr lang="en-US" sz="2700" dirty="0">
                <a:solidFill>
                  <a:schemeClr val="accent2"/>
                </a:solidFill>
                <a:latin typeface="+mj-lt"/>
              </a:rPr>
              <a:t>library operations </a:t>
            </a:r>
            <a:r>
              <a:rPr lang="en-US" sz="2700" dirty="0">
                <a:latin typeface="+mj-lt"/>
              </a:rPr>
              <a:t>– cataloging, collection management, resource </a:t>
            </a:r>
            <a:r>
              <a:rPr lang="en-US" sz="2700" dirty="0" smtClean="0">
                <a:latin typeface="+mj-lt"/>
              </a:rPr>
              <a:t>sharing, public service and outreach</a:t>
            </a:r>
          </a:p>
        </p:txBody>
      </p:sp>
    </p:spTree>
    <p:extLst>
      <p:ext uri="{BB962C8B-B14F-4D97-AF65-F5344CB8AC3E}">
        <p14:creationId xmlns:p14="http://schemas.microsoft.com/office/powerpoint/2010/main" val="262674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Rooms that rock</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three</a:t>
            </a: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62210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j92U-Pl1L-c/TQ-o-0zWRmI/AAAAAAAAF_M/lkDFYTPczPQ/s1600/FTC_libr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9254"/>
            <a:ext cx="6191250" cy="6648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508"/>
            <a:ext cx="6781800" cy="261610"/>
          </a:xfrm>
          <a:prstGeom prst="rect">
            <a:avLst/>
          </a:prstGeom>
        </p:spPr>
        <p:txBody>
          <a:bodyPr wrap="square">
            <a:spAutoFit/>
          </a:bodyPr>
          <a:lstStyle/>
          <a:p>
            <a:r>
              <a:rPr lang="en-US" sz="1100" dirty="0"/>
              <a:t>http://flooringtheconsumer.blogspot.com/2010/12/bibliotheek-almere-for-unforgettable.html</a:t>
            </a:r>
          </a:p>
        </p:txBody>
      </p:sp>
    </p:spTree>
    <p:extLst>
      <p:ext uri="{BB962C8B-B14F-4D97-AF65-F5344CB8AC3E}">
        <p14:creationId xmlns:p14="http://schemas.microsoft.com/office/powerpoint/2010/main" val="333399006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Preamble</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2725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r="1033"/>
          <a:stretch/>
        </p:blipFill>
        <p:spPr>
          <a:xfrm>
            <a:off x="381000" y="685800"/>
            <a:ext cx="8248650" cy="5510228"/>
          </a:xfrm>
          <a:prstGeom prst="rect">
            <a:avLst/>
          </a:prstGeom>
        </p:spPr>
      </p:pic>
      <p:sp>
        <p:nvSpPr>
          <p:cNvPr id="2" name="Rectangle 1"/>
          <p:cNvSpPr/>
          <p:nvPr/>
        </p:nvSpPr>
        <p:spPr>
          <a:xfrm>
            <a:off x="381000" y="6324600"/>
            <a:ext cx="5729468" cy="369332"/>
          </a:xfrm>
          <a:prstGeom prst="rect">
            <a:avLst/>
          </a:prstGeom>
        </p:spPr>
        <p:txBody>
          <a:bodyPr wrap="square">
            <a:spAutoFit/>
          </a:bodyPr>
          <a:lstStyle/>
          <a:p>
            <a:r>
              <a:rPr lang="en-US" dirty="0" err="1"/>
              <a:t>WebJunction</a:t>
            </a:r>
            <a:r>
              <a:rPr lang="en-US" dirty="0"/>
              <a:t> webinar on Transforming Library Space</a:t>
            </a:r>
          </a:p>
        </p:txBody>
      </p:sp>
    </p:spTree>
    <p:extLst>
      <p:ext uri="{BB962C8B-B14F-4D97-AF65-F5344CB8AC3E}">
        <p14:creationId xmlns:p14="http://schemas.microsoft.com/office/powerpoint/2010/main" val="102791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13265" y="0"/>
            <a:ext cx="5130735" cy="7239000"/>
          </a:xfrm>
          <a:prstGeom prst="rect">
            <a:avLst/>
          </a:prstGeom>
        </p:spPr>
      </p:pic>
      <p:sp>
        <p:nvSpPr>
          <p:cNvPr id="2" name="Rectangle 1"/>
          <p:cNvSpPr/>
          <p:nvPr/>
        </p:nvSpPr>
        <p:spPr>
          <a:xfrm>
            <a:off x="0" y="0"/>
            <a:ext cx="4191000" cy="7048083"/>
          </a:xfrm>
          <a:prstGeom prst="rect">
            <a:avLst/>
          </a:prstGeom>
          <a:solidFill>
            <a:schemeClr val="tx1">
              <a:lumMod val="50000"/>
              <a:lumOff val="50000"/>
            </a:schemeClr>
          </a:solidFill>
        </p:spPr>
        <p:txBody>
          <a:bodyPr wrap="square" lIns="274320" tIns="182880" rIns="274320" bIns="182880">
            <a:spAutoFit/>
          </a:bodyPr>
          <a:lstStyle/>
          <a:p>
            <a:r>
              <a:rPr lang="en-US" sz="3100" dirty="0">
                <a:solidFill>
                  <a:schemeClr val="bg1"/>
                </a:solidFill>
                <a:latin typeface="Segoe UI Light" panose="020B0502040204020203" pitchFamily="34" charset="0"/>
              </a:rPr>
              <a:t>It documents a massive shift internationally from space planning for collections, equipment and associated physical infrastructure to a strong focus on design for people, community outcomes, experience and innovation. </a:t>
            </a:r>
            <a:endParaRPr lang="en-US" sz="3100" dirty="0" smtClean="0">
              <a:solidFill>
                <a:schemeClr val="bg1"/>
              </a:solidFill>
              <a:latin typeface="Segoe UI Light" panose="020B0502040204020203" pitchFamily="34" charset="0"/>
            </a:endParaRPr>
          </a:p>
          <a:p>
            <a:endParaRPr lang="en-US" sz="3100"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3807964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4887" y="890587"/>
            <a:ext cx="7134225" cy="5076825"/>
          </a:xfrm>
          <a:prstGeom prst="rect">
            <a:avLst/>
          </a:prstGeom>
        </p:spPr>
      </p:pic>
      <p:sp>
        <p:nvSpPr>
          <p:cNvPr id="3" name="Rectangle 2"/>
          <p:cNvSpPr/>
          <p:nvPr/>
        </p:nvSpPr>
        <p:spPr>
          <a:xfrm>
            <a:off x="228600" y="6324600"/>
            <a:ext cx="5387051" cy="369332"/>
          </a:xfrm>
          <a:prstGeom prst="rect">
            <a:avLst/>
          </a:prstGeom>
        </p:spPr>
        <p:txBody>
          <a:bodyPr wrap="square">
            <a:spAutoFit/>
          </a:bodyPr>
          <a:lstStyle/>
          <a:p>
            <a:r>
              <a:rPr lang="en-US" dirty="0" err="1"/>
              <a:t>WebJunction</a:t>
            </a:r>
            <a:r>
              <a:rPr lang="en-US" dirty="0"/>
              <a:t> webinar on Transforming Library Space</a:t>
            </a:r>
          </a:p>
        </p:txBody>
      </p:sp>
    </p:spTree>
    <p:extLst>
      <p:ext uri="{BB962C8B-B14F-4D97-AF65-F5344CB8AC3E}">
        <p14:creationId xmlns:p14="http://schemas.microsoft.com/office/powerpoint/2010/main" val="4251218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6095" y="-75762"/>
            <a:ext cx="9876190" cy="7009524"/>
          </a:xfrm>
          <a:prstGeom prst="rect">
            <a:avLst/>
          </a:prstGeom>
        </p:spPr>
      </p:pic>
      <p:sp>
        <p:nvSpPr>
          <p:cNvPr id="3" name="TextBox 2"/>
          <p:cNvSpPr txBox="1"/>
          <p:nvPr/>
        </p:nvSpPr>
        <p:spPr>
          <a:xfrm>
            <a:off x="294403" y="428625"/>
            <a:ext cx="3089628" cy="1107996"/>
          </a:xfrm>
          <a:prstGeom prst="rect">
            <a:avLst/>
          </a:prstGeom>
          <a:noFill/>
        </p:spPr>
        <p:txBody>
          <a:bodyPr wrap="none" rtlCol="0">
            <a:spAutoFit/>
          </a:bodyPr>
          <a:lstStyle/>
          <a:p>
            <a:r>
              <a:rPr lang="en-US" sz="6600" b="1" dirty="0" smtClean="0">
                <a:solidFill>
                  <a:prstClr val="white"/>
                </a:solidFill>
                <a:effectLst>
                  <a:glow rad="101600">
                    <a:prstClr val="black">
                      <a:alpha val="44000"/>
                    </a:prstClr>
                  </a:glow>
                </a:effectLst>
              </a:rPr>
              <a:t>before</a:t>
            </a:r>
            <a:r>
              <a:rPr lang="en-US" sz="6600" b="1" dirty="0" smtClean="0">
                <a:solidFill>
                  <a:prstClr val="white"/>
                </a:solidFill>
                <a:effectLst>
                  <a:glow rad="101600">
                    <a:prstClr val="black">
                      <a:alpha val="60000"/>
                    </a:prstClr>
                  </a:glow>
                </a:effectLst>
              </a:rPr>
              <a:t>…</a:t>
            </a:r>
            <a:endParaRPr lang="en-US" sz="6600" b="1"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181418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62104"/>
          </a:xfrm>
          <a:prstGeom prst="rect">
            <a:avLst/>
          </a:prstGeom>
        </p:spPr>
      </p:pic>
      <p:sp>
        <p:nvSpPr>
          <p:cNvPr id="6" name="TextBox 5"/>
          <p:cNvSpPr txBox="1"/>
          <p:nvPr/>
        </p:nvSpPr>
        <p:spPr>
          <a:xfrm>
            <a:off x="703978" y="428625"/>
            <a:ext cx="2251835" cy="1107996"/>
          </a:xfrm>
          <a:prstGeom prst="rect">
            <a:avLst/>
          </a:prstGeom>
          <a:noFill/>
        </p:spPr>
        <p:txBody>
          <a:bodyPr wrap="none" rtlCol="0">
            <a:spAutoFit/>
          </a:bodyPr>
          <a:lstStyle/>
          <a:p>
            <a:r>
              <a:rPr lang="en-US" sz="6600" b="1" dirty="0" smtClean="0">
                <a:solidFill>
                  <a:prstClr val="white"/>
                </a:solidFill>
                <a:effectLst>
                  <a:glow rad="101600">
                    <a:prstClr val="black">
                      <a:alpha val="44000"/>
                    </a:prstClr>
                  </a:glow>
                </a:effectLst>
              </a:rPr>
              <a:t>After!</a:t>
            </a:r>
            <a:endParaRPr lang="en-US" sz="6600" b="1"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19008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4992"/>
            <a:ext cx="9137353" cy="6862991"/>
          </a:xfrm>
          <a:prstGeom prst="rect">
            <a:avLst/>
          </a:prstGeom>
        </p:spPr>
      </p:pic>
      <p:sp>
        <p:nvSpPr>
          <p:cNvPr id="3" name="TextBox 2"/>
          <p:cNvSpPr txBox="1"/>
          <p:nvPr/>
        </p:nvSpPr>
        <p:spPr>
          <a:xfrm>
            <a:off x="703978" y="365046"/>
            <a:ext cx="2251835" cy="1107996"/>
          </a:xfrm>
          <a:prstGeom prst="rect">
            <a:avLst/>
          </a:prstGeom>
          <a:noFill/>
        </p:spPr>
        <p:txBody>
          <a:bodyPr wrap="none" rtlCol="0">
            <a:spAutoFit/>
          </a:bodyPr>
          <a:lstStyle/>
          <a:p>
            <a:r>
              <a:rPr lang="en-US" sz="6600" b="1" dirty="0" smtClean="0">
                <a:solidFill>
                  <a:prstClr val="white"/>
                </a:solidFill>
                <a:effectLst>
                  <a:glow rad="101600">
                    <a:prstClr val="black">
                      <a:alpha val="44000"/>
                    </a:prstClr>
                  </a:glow>
                </a:effectLst>
              </a:rPr>
              <a:t>After!</a:t>
            </a:r>
            <a:endParaRPr lang="en-US" sz="6600" b="1"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202614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0" y="0"/>
            <a:ext cx="9195084" cy="6858000"/>
          </a:xfrm>
          <a:prstGeom prst="rect">
            <a:avLst/>
          </a:prstGeom>
        </p:spPr>
      </p:pic>
      <p:sp>
        <p:nvSpPr>
          <p:cNvPr id="8" name="TextBox 7"/>
          <p:cNvSpPr txBox="1"/>
          <p:nvPr/>
        </p:nvSpPr>
        <p:spPr>
          <a:xfrm>
            <a:off x="5352178" y="5400718"/>
            <a:ext cx="3089628" cy="1107996"/>
          </a:xfrm>
          <a:prstGeom prst="rect">
            <a:avLst/>
          </a:prstGeom>
          <a:noFill/>
        </p:spPr>
        <p:txBody>
          <a:bodyPr wrap="none" rtlCol="0">
            <a:spAutoFit/>
          </a:bodyPr>
          <a:lstStyle/>
          <a:p>
            <a:r>
              <a:rPr lang="en-US" sz="6600" b="1" dirty="0" smtClean="0">
                <a:solidFill>
                  <a:prstClr val="white"/>
                </a:solidFill>
                <a:effectLst>
                  <a:glow rad="101600">
                    <a:prstClr val="black">
                      <a:alpha val="44000"/>
                    </a:prstClr>
                  </a:glow>
                </a:effectLst>
              </a:rPr>
              <a:t>before</a:t>
            </a:r>
            <a:r>
              <a:rPr lang="en-US" sz="6600" b="1" dirty="0" smtClean="0">
                <a:solidFill>
                  <a:prstClr val="white"/>
                </a:solidFill>
                <a:effectLst>
                  <a:glow rad="101600">
                    <a:prstClr val="black">
                      <a:alpha val="60000"/>
                    </a:prstClr>
                  </a:glow>
                </a:effectLst>
              </a:rPr>
              <a:t>…</a:t>
            </a:r>
            <a:endParaRPr lang="en-US" sz="6600" b="1"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331192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5598" t="4873" r="11237" b="8322"/>
          <a:stretch>
            <a:fillRect/>
          </a:stretch>
        </p:blipFill>
        <p:spPr>
          <a:xfrm>
            <a:off x="-1" y="0"/>
            <a:ext cx="9144001" cy="6858000"/>
          </a:xfrm>
          <a:prstGeom prst="rect">
            <a:avLst/>
          </a:prstGeom>
        </p:spPr>
      </p:pic>
      <p:sp>
        <p:nvSpPr>
          <p:cNvPr id="4" name="TextBox 3"/>
          <p:cNvSpPr txBox="1"/>
          <p:nvPr/>
        </p:nvSpPr>
        <p:spPr>
          <a:xfrm>
            <a:off x="313453" y="76200"/>
            <a:ext cx="2251835" cy="1107996"/>
          </a:xfrm>
          <a:prstGeom prst="rect">
            <a:avLst/>
          </a:prstGeom>
          <a:noFill/>
        </p:spPr>
        <p:txBody>
          <a:bodyPr wrap="none" rtlCol="0">
            <a:spAutoFit/>
          </a:bodyPr>
          <a:lstStyle/>
          <a:p>
            <a:r>
              <a:rPr lang="en-US" sz="6600" b="1" dirty="0" smtClean="0">
                <a:solidFill>
                  <a:prstClr val="white"/>
                </a:solidFill>
                <a:effectLst>
                  <a:glow rad="101600">
                    <a:prstClr val="black">
                      <a:alpha val="44000"/>
                    </a:prstClr>
                  </a:glow>
                </a:effectLst>
              </a:rPr>
              <a:t>After!</a:t>
            </a:r>
            <a:endParaRPr lang="en-US" sz="6600" b="1" dirty="0">
              <a:solidFill>
                <a:prstClr val="white"/>
              </a:solidFill>
              <a:effectLst>
                <a:glow rad="101600">
                  <a:prstClr val="black">
                    <a:alpha val="60000"/>
                  </a:prstClr>
                </a:glow>
              </a:effectLst>
            </a:endParaRPr>
          </a:p>
        </p:txBody>
      </p:sp>
      <p:sp>
        <p:nvSpPr>
          <p:cNvPr id="3" name="Rectangle 2"/>
          <p:cNvSpPr/>
          <p:nvPr/>
        </p:nvSpPr>
        <p:spPr>
          <a:xfrm>
            <a:off x="2209800" y="5562600"/>
            <a:ext cx="5181600" cy="923330"/>
          </a:xfrm>
          <a:prstGeom prst="rect">
            <a:avLst/>
          </a:prstGeom>
          <a:solidFill>
            <a:schemeClr val="bg1">
              <a:lumMod val="50000"/>
            </a:schemeClr>
          </a:solidFill>
        </p:spPr>
        <p:txBody>
          <a:bodyPr wrap="square">
            <a:spAutoFit/>
          </a:bodyPr>
          <a:lstStyle/>
          <a:p>
            <a:r>
              <a:rPr lang="en-US" b="1" dirty="0">
                <a:solidFill>
                  <a:schemeClr val="bg1"/>
                </a:solidFill>
              </a:rPr>
              <a:t>Focus is now on what is </a:t>
            </a:r>
            <a:r>
              <a:rPr lang="en-US" b="1" i="1" dirty="0">
                <a:solidFill>
                  <a:schemeClr val="bg1"/>
                </a:solidFill>
              </a:rPr>
              <a:t>gained</a:t>
            </a:r>
            <a:r>
              <a:rPr lang="en-US" b="1" dirty="0">
                <a:solidFill>
                  <a:schemeClr val="bg1"/>
                </a:solidFill>
              </a:rPr>
              <a:t> in community engagement rather than what is lost in numbers of the collection items.</a:t>
            </a:r>
          </a:p>
        </p:txBody>
      </p:sp>
    </p:spTree>
    <p:extLst>
      <p:ext uri="{BB962C8B-B14F-4D97-AF65-F5344CB8AC3E}">
        <p14:creationId xmlns:p14="http://schemas.microsoft.com/office/powerpoint/2010/main" val="8876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9576"/>
            <a:ext cx="9208512" cy="6465707"/>
          </a:xfrm>
          <a:prstGeom prst="rect">
            <a:avLst/>
          </a:prstGeom>
        </p:spPr>
      </p:pic>
    </p:spTree>
    <p:extLst>
      <p:ext uri="{BB962C8B-B14F-4D97-AF65-F5344CB8AC3E}">
        <p14:creationId xmlns:p14="http://schemas.microsoft.com/office/powerpoint/2010/main" val="37007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Guide for Libraries</a:t>
            </a:r>
            <a:endParaRPr lang="en-US" dirty="0"/>
          </a:p>
        </p:txBody>
      </p:sp>
      <p:pic>
        <p:nvPicPr>
          <p:cNvPr id="6" name="Picture 5"/>
          <p:cNvPicPr>
            <a:picLocks noChangeAspect="1"/>
          </p:cNvPicPr>
          <p:nvPr/>
        </p:nvPicPr>
        <p:blipFill>
          <a:blip r:embed="rId3"/>
          <a:stretch>
            <a:fillRect/>
          </a:stretch>
        </p:blipFill>
        <p:spPr>
          <a:xfrm>
            <a:off x="2497838" y="1602115"/>
            <a:ext cx="4762500" cy="4539378"/>
          </a:xfrm>
          <a:prstGeom prst="rect">
            <a:avLst/>
          </a:prstGeom>
        </p:spPr>
      </p:pic>
      <p:pic>
        <p:nvPicPr>
          <p:cNvPr id="7" name="Picture 6"/>
          <p:cNvPicPr>
            <a:picLocks noChangeAspect="1"/>
          </p:cNvPicPr>
          <p:nvPr/>
        </p:nvPicPr>
        <p:blipFill>
          <a:blip r:embed="rId4"/>
          <a:stretch>
            <a:fillRect/>
          </a:stretch>
        </p:blipFill>
        <p:spPr>
          <a:xfrm>
            <a:off x="7028596" y="6141493"/>
            <a:ext cx="1961723" cy="596691"/>
          </a:xfrm>
          <a:prstGeom prst="rect">
            <a:avLst/>
          </a:prstGeom>
        </p:spPr>
      </p:pic>
    </p:spTree>
    <p:extLst>
      <p:ext uri="{BB962C8B-B14F-4D97-AF65-F5344CB8AC3E}">
        <p14:creationId xmlns:p14="http://schemas.microsoft.com/office/powerpoint/2010/main" val="196526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65722" y="5363666"/>
            <a:ext cx="8723345" cy="1359258"/>
            <a:chOff x="265722" y="5363666"/>
            <a:chExt cx="8723345" cy="1359258"/>
          </a:xfrm>
        </p:grpSpPr>
        <p:sp>
          <p:nvSpPr>
            <p:cNvPr id="13" name="Rectangle 12"/>
            <p:cNvSpPr/>
            <p:nvPr/>
          </p:nvSpPr>
          <p:spPr>
            <a:xfrm>
              <a:off x="265722" y="5363666"/>
              <a:ext cx="8723345" cy="135925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30753" y="5542813"/>
              <a:ext cx="8593282" cy="523220"/>
            </a:xfrm>
            <a:prstGeom prst="rect">
              <a:avLst/>
            </a:prstGeom>
            <a:noFill/>
          </p:spPr>
          <p:txBody>
            <a:bodyPr wrap="square" rtlCol="0">
              <a:spAutoFit/>
            </a:bodyPr>
            <a:lstStyle/>
            <a:p>
              <a:r>
                <a:rPr lang="en-US" sz="2800" b="1" dirty="0" smtClean="0">
                  <a:latin typeface="Segoe UI" panose="020B0502040204020203" pitchFamily="34" charset="0"/>
                  <a:ea typeface="Segoe UI" panose="020B0502040204020203" pitchFamily="34" charset="0"/>
                  <a:cs typeface="Segoe UI" panose="020B0502040204020203" pitchFamily="34" charset="0"/>
                </a:rPr>
                <a:t> Collection                 </a:t>
              </a:r>
              <a:r>
                <a:rPr lang="en-US" dirty="0" smtClean="0">
                  <a:latin typeface="Segoe UI" panose="020B0502040204020203" pitchFamily="34" charset="0"/>
                  <a:ea typeface="Segoe UI" panose="020B0502040204020203" pitchFamily="34" charset="0"/>
                  <a:cs typeface="Segoe UI" panose="020B0502040204020203" pitchFamily="34" charset="0"/>
                </a:rPr>
                <a:t>Curation</a:t>
              </a:r>
              <a:r>
                <a:rPr lang="en-US" sz="2800" b="1" dirty="0" smtClean="0">
                  <a:latin typeface="Segoe UI" panose="020B0502040204020203" pitchFamily="34" charset="0"/>
                  <a:ea typeface="Segoe UI" panose="020B0502040204020203" pitchFamily="34" charset="0"/>
                  <a:cs typeface="Segoe UI" panose="020B0502040204020203" pitchFamily="34" charset="0"/>
                </a:rPr>
                <a:t>              Creation</a:t>
              </a:r>
              <a:endParaRPr lang="en-US" sz="2800" b="1" dirty="0">
                <a:latin typeface="Segoe UI" panose="020B0502040204020203" pitchFamily="34" charset="0"/>
                <a:ea typeface="Segoe UI" panose="020B0502040204020203" pitchFamily="34" charset="0"/>
                <a:cs typeface="Segoe UI" panose="020B0502040204020203" pitchFamily="34" charset="0"/>
              </a:endParaRPr>
            </a:p>
          </p:txBody>
        </p:sp>
      </p:grpSp>
      <p:sp>
        <p:nvSpPr>
          <p:cNvPr id="6" name="TextBox 5"/>
          <p:cNvSpPr txBox="1"/>
          <p:nvPr/>
        </p:nvSpPr>
        <p:spPr>
          <a:xfrm>
            <a:off x="265722" y="237703"/>
            <a:ext cx="2818977" cy="461665"/>
          </a:xfrm>
          <a:prstGeom prst="rect">
            <a:avLst/>
          </a:prstGeom>
          <a:noFill/>
        </p:spPr>
        <p:txBody>
          <a:bodyPr wrap="none" rtlCol="0">
            <a:spAutoFit/>
          </a:bodyPr>
          <a:lstStyle/>
          <a:p>
            <a: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Major rebalancing</a:t>
            </a:r>
            <a:endParaRPr lang="en-US"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4" name="Group 23"/>
          <p:cNvGrpSpPr/>
          <p:nvPr/>
        </p:nvGrpSpPr>
        <p:grpSpPr>
          <a:xfrm>
            <a:off x="265722" y="2418080"/>
            <a:ext cx="8723345" cy="1368469"/>
            <a:chOff x="265722" y="2418080"/>
            <a:chExt cx="8723345" cy="1368469"/>
          </a:xfrm>
        </p:grpSpPr>
        <p:sp>
          <p:nvSpPr>
            <p:cNvPr id="15" name="Rectangle 14"/>
            <p:cNvSpPr/>
            <p:nvPr/>
          </p:nvSpPr>
          <p:spPr>
            <a:xfrm>
              <a:off x="265722" y="2418080"/>
              <a:ext cx="8723345" cy="135925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509023" y="2522860"/>
              <a:ext cx="7441653" cy="523220"/>
            </a:xfrm>
            <a:prstGeom prst="rect">
              <a:avLst/>
            </a:prstGeom>
            <a:noFill/>
          </p:spPr>
          <p:txBody>
            <a:bodyPr wrap="none" rtlCol="0">
              <a:spAutoFit/>
            </a:bodyPr>
            <a:lstStyle/>
            <a:p>
              <a:r>
                <a:rPr lang="en-US" sz="2800" b="1" dirty="0" smtClean="0">
                  <a:latin typeface="Segoe UI" panose="020B0502040204020203" pitchFamily="34" charset="0"/>
                  <a:ea typeface="Segoe UI" panose="020B0502040204020203" pitchFamily="34" charset="0"/>
                  <a:cs typeface="Segoe UI" panose="020B0502040204020203" pitchFamily="34" charset="0"/>
                </a:rPr>
                <a:t>Bureaucracy                                   Enterprise</a:t>
              </a:r>
              <a:endParaRPr lang="en-US" sz="2800" b="1" dirty="0">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p:nvSpPr>
          <p:spPr>
            <a:xfrm>
              <a:off x="509023" y="2945557"/>
              <a:ext cx="3540008" cy="369332"/>
            </a:xfrm>
            <a:prstGeom prst="rect">
              <a:avLst/>
            </a:prstGeom>
            <a:noFill/>
          </p:spPr>
          <p:txBody>
            <a:bodyPr wrap="none" rtlCol="0">
              <a:spAutoFit/>
            </a:bodyPr>
            <a:lstStyle/>
            <a:p>
              <a:r>
                <a:rPr lang="en-US" dirty="0" smtClean="0"/>
                <a:t>Reproduction of means is main goal</a:t>
              </a:r>
              <a:endParaRPr lang="en-US" dirty="0"/>
            </a:p>
          </p:txBody>
        </p:sp>
        <p:sp>
          <p:nvSpPr>
            <p:cNvPr id="19" name="TextBox 18"/>
            <p:cNvSpPr txBox="1"/>
            <p:nvPr/>
          </p:nvSpPr>
          <p:spPr>
            <a:xfrm>
              <a:off x="5998000" y="2924775"/>
              <a:ext cx="2869760" cy="861774"/>
            </a:xfrm>
            <a:prstGeom prst="rect">
              <a:avLst/>
            </a:prstGeom>
            <a:noFill/>
          </p:spPr>
          <p:txBody>
            <a:bodyPr wrap="none" rtlCol="0">
              <a:spAutoFit/>
            </a:bodyPr>
            <a:lstStyle/>
            <a:p>
              <a:r>
                <a:rPr lang="en-US" dirty="0" smtClean="0"/>
                <a:t>Changing goals reshape</a:t>
              </a:r>
              <a:br>
                <a:rPr lang="en-US" dirty="0" smtClean="0"/>
              </a:br>
              <a:r>
                <a:rPr lang="en-US" dirty="0" smtClean="0"/>
                <a:t>means.</a:t>
              </a:r>
            </a:p>
            <a:p>
              <a:r>
                <a:rPr lang="en-US" sz="1400" dirty="0" smtClean="0"/>
                <a:t>Collection, Space, Services, Expertise</a:t>
              </a:r>
              <a:endParaRPr lang="en-US" sz="1400" dirty="0"/>
            </a:p>
          </p:txBody>
        </p:sp>
      </p:grpSp>
      <p:grpSp>
        <p:nvGrpSpPr>
          <p:cNvPr id="18" name="Group 17"/>
          <p:cNvGrpSpPr/>
          <p:nvPr/>
        </p:nvGrpSpPr>
        <p:grpSpPr>
          <a:xfrm>
            <a:off x="272648" y="928717"/>
            <a:ext cx="8723345" cy="1359258"/>
            <a:chOff x="272648" y="928717"/>
            <a:chExt cx="8723345" cy="1359258"/>
          </a:xfrm>
        </p:grpSpPr>
        <p:sp>
          <p:nvSpPr>
            <p:cNvPr id="20" name="Rectangle 19"/>
            <p:cNvSpPr/>
            <p:nvPr/>
          </p:nvSpPr>
          <p:spPr>
            <a:xfrm>
              <a:off x="272648" y="928717"/>
              <a:ext cx="8723345" cy="135925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515949" y="1054279"/>
              <a:ext cx="8430257" cy="830997"/>
            </a:xfrm>
            <a:prstGeom prst="rect">
              <a:avLst/>
            </a:prstGeom>
            <a:noFill/>
          </p:spPr>
          <p:txBody>
            <a:bodyPr wrap="none" rtlCol="0">
              <a:spAutoFit/>
            </a:bodyPr>
            <a:lstStyle/>
            <a:p>
              <a: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The user in the                                        </a:t>
              </a:r>
              <a:r>
                <a:rPr lang="en-US" sz="2400" b="1" dirty="0" err="1" smtClean="0">
                  <a:solidFill>
                    <a:schemeClr val="accent2"/>
                  </a:solidFill>
                  <a:latin typeface="Segoe UI" panose="020B0502040204020203" pitchFamily="34" charset="0"/>
                  <a:ea typeface="Segoe UI" panose="020B0502040204020203" pitchFamily="34" charset="0"/>
                  <a:cs typeface="Segoe UI" panose="020B0502040204020203" pitchFamily="34" charset="0"/>
                </a:rPr>
                <a:t>The</a:t>
              </a:r>
              <a: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 library in</a:t>
              </a:r>
              <a:b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br>
              <a: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life of the library                                     the life of the</a:t>
              </a:r>
              <a:r>
                <a:rPr lang="en-US" sz="24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 </a:t>
              </a:r>
              <a:r>
                <a:rPr lang="en-US"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user</a:t>
              </a:r>
              <a:endParaRPr lang="en-US" sz="28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7" name="Group 26"/>
          <p:cNvGrpSpPr/>
          <p:nvPr/>
        </p:nvGrpSpPr>
        <p:grpSpPr>
          <a:xfrm>
            <a:off x="265722" y="3885676"/>
            <a:ext cx="8723345" cy="1359258"/>
            <a:chOff x="265722" y="3885676"/>
            <a:chExt cx="8723345" cy="1359258"/>
          </a:xfrm>
        </p:grpSpPr>
        <p:grpSp>
          <p:nvGrpSpPr>
            <p:cNvPr id="25" name="Group 24"/>
            <p:cNvGrpSpPr/>
            <p:nvPr/>
          </p:nvGrpSpPr>
          <p:grpSpPr>
            <a:xfrm>
              <a:off x="265722" y="3885676"/>
              <a:ext cx="8723345" cy="1359258"/>
              <a:chOff x="265722" y="3885676"/>
              <a:chExt cx="8723345" cy="1359258"/>
            </a:xfrm>
          </p:grpSpPr>
          <p:sp>
            <p:nvSpPr>
              <p:cNvPr id="4" name="TextBox 3"/>
              <p:cNvSpPr txBox="1"/>
              <p:nvPr/>
            </p:nvSpPr>
            <p:spPr>
              <a:xfrm>
                <a:off x="1984664" y="4218711"/>
                <a:ext cx="184731" cy="369332"/>
              </a:xfrm>
              <a:prstGeom prst="rect">
                <a:avLst/>
              </a:prstGeom>
              <a:noFill/>
            </p:spPr>
            <p:txBody>
              <a:bodyPr wrap="none" rtlCol="0">
                <a:spAutoFit/>
              </a:bodyPr>
              <a:lstStyle/>
              <a:p>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4" name="Rectangle 13"/>
              <p:cNvSpPr/>
              <p:nvPr/>
            </p:nvSpPr>
            <p:spPr>
              <a:xfrm>
                <a:off x="265722" y="3885676"/>
                <a:ext cx="8723345" cy="1359258"/>
              </a:xfrm>
              <a:prstGeom prst="rect">
                <a:avLst/>
              </a:prstGeom>
              <a:solidFill>
                <a:srgbClr val="EEECE1"/>
              </a:solidFill>
              <a:ln w="9525"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509023" y="4064823"/>
                <a:ext cx="8085483" cy="523220"/>
              </a:xfrm>
              <a:prstGeom prst="rect">
                <a:avLst/>
              </a:prstGeom>
              <a:noFill/>
            </p:spPr>
            <p:txBody>
              <a:bodyPr wrap="none" rtlCol="0">
                <a:spAutoFit/>
              </a:bodyPr>
              <a:lstStyle/>
              <a:p>
                <a:r>
                  <a:rPr lang="en-US" sz="2800" b="1" dirty="0" smtClean="0">
                    <a:latin typeface="Segoe UI" panose="020B0502040204020203" pitchFamily="34" charset="0"/>
                    <a:ea typeface="Segoe UI" panose="020B0502040204020203" pitchFamily="34" charset="0"/>
                    <a:cs typeface="Segoe UI" panose="020B0502040204020203" pitchFamily="34" charset="0"/>
                  </a:rPr>
                  <a:t>Local infrastructure                       Engagement</a:t>
                </a:r>
                <a:endParaRPr lang="en-US" sz="2800" b="1" dirty="0">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5"/>
              <p:cNvSpPr txBox="1"/>
              <p:nvPr/>
            </p:nvSpPr>
            <p:spPr>
              <a:xfrm>
                <a:off x="509023" y="4593695"/>
                <a:ext cx="2403863" cy="646331"/>
              </a:xfrm>
              <a:prstGeom prst="rect">
                <a:avLst/>
              </a:prstGeom>
              <a:noFill/>
            </p:spPr>
            <p:txBody>
              <a:bodyPr wrap="non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Collections, systems. </a:t>
                </a:r>
                <a:br>
                  <a:rPr lang="en-US"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Sourcing?</a:t>
                </a:r>
              </a:p>
            </p:txBody>
          </p:sp>
        </p:grpSp>
        <p:sp>
          <p:nvSpPr>
            <p:cNvPr id="28" name="TextBox 27"/>
            <p:cNvSpPr txBox="1"/>
            <p:nvPr/>
          </p:nvSpPr>
          <p:spPr>
            <a:xfrm>
              <a:off x="6122691" y="4593695"/>
              <a:ext cx="1531188" cy="646331"/>
            </a:xfrm>
            <a:prstGeom prst="rect">
              <a:avLst/>
            </a:prstGeom>
            <a:noFill/>
          </p:spPr>
          <p:txBody>
            <a:bodyPr wrap="non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People</a:t>
              </a:r>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Place making</a:t>
              </a:r>
            </a:p>
          </p:txBody>
        </p:sp>
      </p:grpSp>
    </p:spTree>
    <p:extLst>
      <p:ext uri="{BB962C8B-B14F-4D97-AF65-F5344CB8AC3E}">
        <p14:creationId xmlns:p14="http://schemas.microsoft.com/office/powerpoint/2010/main" val="256512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Conclusion</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31497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3600" dirty="0" smtClean="0"/>
              <a:t>Consider similarities …</a:t>
            </a:r>
            <a:endParaRPr lang="en-US" sz="3600" dirty="0">
              <a:solidFill>
                <a:srgbClr val="FF0000"/>
              </a:solidFill>
            </a:endParaRPr>
          </a:p>
        </p:txBody>
      </p:sp>
      <p:pic>
        <p:nvPicPr>
          <p:cNvPr id="3" name="Picture 2" descr="http://www.columbuslibrary.org/sites/columbuslibrary.org/files/imagecache/location_large/MainSummer_0.jpg"/>
          <p:cNvPicPr>
            <a:picLocks noChangeAspect="1" noChangeArrowheads="1"/>
          </p:cNvPicPr>
          <p:nvPr/>
        </p:nvPicPr>
        <p:blipFill>
          <a:blip r:embed="rId3">
            <a:alphaModFix/>
          </a:blip>
          <a:srcRect/>
          <a:stretch>
            <a:fillRect/>
          </a:stretch>
        </p:blipFill>
        <p:spPr bwMode="auto">
          <a:xfrm>
            <a:off x="1066800" y="1096229"/>
            <a:ext cx="3405050" cy="2270033"/>
          </a:xfrm>
          <a:prstGeom prst="rect">
            <a:avLst/>
          </a:prstGeom>
          <a:ln>
            <a:noFill/>
          </a:ln>
          <a:effectLst>
            <a:outerShdw blurRad="50800" dist="38100" dir="2700000" algn="tl" rotWithShape="0">
              <a:prstClr val="black">
                <a:alpha val="40000"/>
              </a:prstClr>
            </a:outerShdw>
          </a:effectLst>
        </p:spPr>
      </p:pic>
      <p:sp>
        <p:nvSpPr>
          <p:cNvPr id="7" name="Rectangle 6"/>
          <p:cNvSpPr/>
          <p:nvPr/>
        </p:nvSpPr>
        <p:spPr>
          <a:xfrm>
            <a:off x="7114324" y="6368534"/>
            <a:ext cx="1561658" cy="369332"/>
          </a:xfrm>
          <a:prstGeom prst="rect">
            <a:avLst/>
          </a:prstGeom>
        </p:spPr>
        <p:txBody>
          <a:bodyPr wrap="none">
            <a:spAutoFit/>
          </a:bodyPr>
          <a:lstStyle/>
          <a:p>
            <a:pPr lvl="0"/>
            <a:r>
              <a:rPr lang="en-US" b="1" dirty="0">
                <a:solidFill>
                  <a:schemeClr val="bg1"/>
                </a:solidFill>
              </a:rPr>
              <a:t>Focus </a:t>
            </a:r>
            <a:r>
              <a:rPr lang="en-US" b="1" dirty="0" smtClean="0">
                <a:solidFill>
                  <a:schemeClr val="bg1"/>
                </a:solidFill>
              </a:rPr>
              <a:t>Areas</a:t>
            </a:r>
            <a:endParaRPr lang="en-US" b="1" dirty="0">
              <a:solidFill>
                <a:schemeClr val="bg1"/>
              </a:solidFill>
            </a:endParaRPr>
          </a:p>
        </p:txBody>
      </p:sp>
      <p:sp>
        <p:nvSpPr>
          <p:cNvPr id="8" name="Rectangle 7"/>
          <p:cNvSpPr/>
          <p:nvPr/>
        </p:nvSpPr>
        <p:spPr>
          <a:xfrm>
            <a:off x="1123392" y="3505200"/>
            <a:ext cx="3677208" cy="400110"/>
          </a:xfrm>
          <a:prstGeom prst="rect">
            <a:avLst/>
          </a:prstGeom>
        </p:spPr>
        <p:txBody>
          <a:bodyPr wrap="none">
            <a:spAutoFit/>
          </a:bodyPr>
          <a:lstStyle/>
          <a:p>
            <a:r>
              <a:rPr lang="en-US" sz="2000" dirty="0" smtClean="0"/>
              <a:t>Columbus Metropolitan Library</a:t>
            </a:r>
            <a:endParaRPr lang="en-US" sz="2000" dirty="0"/>
          </a:p>
        </p:txBody>
      </p:sp>
      <p:sp>
        <p:nvSpPr>
          <p:cNvPr id="9" name="Rectangle 8"/>
          <p:cNvSpPr/>
          <p:nvPr/>
        </p:nvSpPr>
        <p:spPr>
          <a:xfrm>
            <a:off x="4724400" y="3505200"/>
            <a:ext cx="3108543" cy="707886"/>
          </a:xfrm>
          <a:prstGeom prst="rect">
            <a:avLst/>
          </a:prstGeom>
        </p:spPr>
        <p:txBody>
          <a:bodyPr wrap="none">
            <a:spAutoFit/>
          </a:bodyPr>
          <a:lstStyle/>
          <a:p>
            <a:pPr algn="ctr"/>
            <a:r>
              <a:rPr lang="en-US" sz="2000" dirty="0" smtClean="0"/>
              <a:t>The Ohio State University </a:t>
            </a:r>
            <a:endParaRPr lang="en-US" sz="2000" dirty="0"/>
          </a:p>
          <a:p>
            <a:pPr algn="ctr"/>
            <a:r>
              <a:rPr lang="en-US" sz="2000" dirty="0" smtClean="0"/>
              <a:t>Thompson </a:t>
            </a:r>
            <a:r>
              <a:rPr lang="en-US" sz="2000" dirty="0"/>
              <a:t>Library</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401" y="1096230"/>
            <a:ext cx="3384854" cy="225657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stretch>
            <a:fillRect/>
          </a:stretch>
        </p:blipFill>
        <p:spPr>
          <a:xfrm>
            <a:off x="2929871" y="4215197"/>
            <a:ext cx="3083958" cy="2295039"/>
          </a:xfrm>
          <a:prstGeom prst="rect">
            <a:avLst/>
          </a:prstGeom>
        </p:spPr>
      </p:pic>
    </p:spTree>
    <p:extLst>
      <p:ext uri="{BB962C8B-B14F-4D97-AF65-F5344CB8AC3E}">
        <p14:creationId xmlns:p14="http://schemas.microsoft.com/office/powerpoint/2010/main" val="10565316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5" name="TextBox 4"/>
          <p:cNvSpPr txBox="1"/>
          <p:nvPr/>
        </p:nvSpPr>
        <p:spPr>
          <a:xfrm>
            <a:off x="0" y="2875677"/>
            <a:ext cx="9144000" cy="1938992"/>
          </a:xfrm>
          <a:prstGeom prst="rect">
            <a:avLst/>
          </a:prstGeom>
          <a:solidFill>
            <a:srgbClr val="FFFFFF">
              <a:alpha val="89804"/>
            </a:srgbClr>
          </a:solidFill>
        </p:spPr>
        <p:txBody>
          <a:bodyPr wrap="square" rtlCol="0">
            <a:spAutoFit/>
          </a:bodyPr>
          <a:lstStyle/>
          <a:p>
            <a:r>
              <a:rPr lang="en-US" sz="2000" dirty="0" smtClean="0">
                <a:solidFill>
                  <a:srgbClr val="FFFFFF">
                    <a:lumMod val="50000"/>
                  </a:srgbClr>
                </a:solidFill>
                <a:latin typeface="Open Sans" charset="0"/>
                <a:ea typeface="Open Sans" charset="0"/>
                <a:cs typeface="Open Sans" charset="0"/>
              </a:rPr>
              <a:t>The library should not provide an argument for a particular case, but demonstrate that there is always another case to be made. The notion that </a:t>
            </a:r>
            <a:r>
              <a:rPr lang="en-US" sz="2000" b="1" dirty="0" smtClean="0">
                <a:solidFill>
                  <a:srgbClr val="F19720">
                    <a:lumMod val="75000"/>
                  </a:srgbClr>
                </a:solidFill>
                <a:latin typeface="Open Sans" charset="0"/>
                <a:ea typeface="Open Sans" charset="0"/>
                <a:cs typeface="Open Sans" charset="0"/>
              </a:rPr>
              <a:t>the library is a place that has no agenda other than allowing people to invent their own agendas </a:t>
            </a:r>
            <a:r>
              <a:rPr lang="en-US" sz="2000" dirty="0" smtClean="0">
                <a:solidFill>
                  <a:srgbClr val="FFFFFF">
                    <a:lumMod val="50000"/>
                  </a:srgbClr>
                </a:solidFill>
                <a:latin typeface="Open Sans" charset="0"/>
                <a:ea typeface="Open Sans" charset="0"/>
                <a:cs typeface="Open Sans" charset="0"/>
              </a:rPr>
              <a:t>is what makes it an indispensable resource for a democracy. It is where we can learn </a:t>
            </a:r>
            <a:r>
              <a:rPr lang="en-US" sz="2000" b="1" dirty="0" smtClean="0">
                <a:solidFill>
                  <a:srgbClr val="F19720">
                    <a:lumMod val="75000"/>
                  </a:srgbClr>
                </a:solidFill>
                <a:latin typeface="Open Sans" charset="0"/>
                <a:ea typeface="Open Sans" charset="0"/>
                <a:cs typeface="Open Sans" charset="0"/>
              </a:rPr>
              <a:t>not just to be readers</a:t>
            </a:r>
            <a:r>
              <a:rPr lang="en-US" sz="2000" dirty="0" smtClean="0">
                <a:solidFill>
                  <a:srgbClr val="FFFFFF">
                    <a:lumMod val="50000"/>
                  </a:srgbClr>
                </a:solidFill>
                <a:latin typeface="Open Sans" charset="0"/>
                <a:ea typeface="Open Sans" charset="0"/>
                <a:cs typeface="Open Sans" charset="0"/>
              </a:rPr>
              <a:t>, but to be the </a:t>
            </a:r>
            <a:r>
              <a:rPr lang="en-US" sz="2000" b="1" dirty="0" smtClean="0">
                <a:solidFill>
                  <a:srgbClr val="F19720">
                    <a:lumMod val="75000"/>
                  </a:srgbClr>
                </a:solidFill>
                <a:latin typeface="Open Sans" charset="0"/>
                <a:ea typeface="Open Sans" charset="0"/>
                <a:cs typeface="Open Sans" charset="0"/>
              </a:rPr>
              <a:t>authors</a:t>
            </a:r>
            <a:r>
              <a:rPr lang="en-US" sz="2000" dirty="0" smtClean="0">
                <a:solidFill>
                  <a:srgbClr val="FFFFFF">
                    <a:lumMod val="50000"/>
                  </a:srgbClr>
                </a:solidFill>
                <a:latin typeface="Open Sans" charset="0"/>
                <a:ea typeface="Open Sans" charset="0"/>
                <a:cs typeface="Open Sans" charset="0"/>
              </a:rPr>
              <a:t> of our own destiny. </a:t>
            </a:r>
            <a:r>
              <a:rPr lang="en-US" sz="2000" dirty="0" err="1" smtClean="0">
                <a:solidFill>
                  <a:srgbClr val="F19720">
                    <a:lumMod val="75000"/>
                  </a:srgbClr>
                </a:solidFill>
                <a:latin typeface="Open Sans" charset="0"/>
                <a:ea typeface="Open Sans" charset="0"/>
                <a:cs typeface="Open Sans" charset="0"/>
              </a:rPr>
              <a:t>Fintan</a:t>
            </a:r>
            <a:r>
              <a:rPr lang="en-US" sz="2000" dirty="0" smtClean="0">
                <a:solidFill>
                  <a:srgbClr val="F19720">
                    <a:lumMod val="75000"/>
                  </a:srgbClr>
                </a:solidFill>
                <a:latin typeface="Open Sans" charset="0"/>
                <a:ea typeface="Open Sans" charset="0"/>
                <a:cs typeface="Open Sans" charset="0"/>
              </a:rPr>
              <a:t> O’Toole</a:t>
            </a:r>
            <a:endParaRPr lang="en-US" sz="2800" b="1" dirty="0">
              <a:solidFill>
                <a:srgbClr val="FFFFFF">
                  <a:lumMod val="50000"/>
                </a:srgbClr>
              </a:solidFill>
            </a:endParaRPr>
          </a:p>
        </p:txBody>
      </p:sp>
      <p:sp>
        <p:nvSpPr>
          <p:cNvPr id="3" name="TextBox 2"/>
          <p:cNvSpPr txBox="1"/>
          <p:nvPr/>
        </p:nvSpPr>
        <p:spPr>
          <a:xfrm>
            <a:off x="1524008" y="6477000"/>
            <a:ext cx="7851829" cy="253916"/>
          </a:xfrm>
          <a:prstGeom prst="rect">
            <a:avLst/>
          </a:prstGeom>
          <a:solidFill>
            <a:srgbClr val="BFBFBF"/>
          </a:solidFill>
        </p:spPr>
        <p:txBody>
          <a:bodyPr wrap="none" rtlCol="0">
            <a:spAutoFit/>
          </a:bodyPr>
          <a:lstStyle/>
          <a:p>
            <a:r>
              <a:rPr lang="en-US" sz="1050" dirty="0" smtClean="0">
                <a:solidFill>
                  <a:srgbClr val="FFFFFF"/>
                </a:solidFill>
              </a:rPr>
              <a:t>Dublin City Public Libraries, </a:t>
            </a:r>
            <a:r>
              <a:rPr lang="en-US" sz="1050" dirty="0" err="1" smtClean="0">
                <a:solidFill>
                  <a:srgbClr val="FFFFFF"/>
                </a:solidFill>
              </a:rPr>
              <a:t>Flickr</a:t>
            </a:r>
            <a:r>
              <a:rPr lang="en-US" sz="1050" dirty="0" smtClean="0">
                <a:solidFill>
                  <a:srgbClr val="FFFFFF"/>
                </a:solidFill>
              </a:rPr>
              <a:t>: http://www.flickr.com/photos/dublincitypubliclibraries/6029467474/in/set-72157594513778442</a:t>
            </a:r>
            <a:endParaRPr lang="en-US" sz="1050" dirty="0">
              <a:solidFill>
                <a:srgbClr val="FFFFFF"/>
              </a:solidFill>
            </a:endParaRPr>
          </a:p>
        </p:txBody>
      </p:sp>
      <p:sp>
        <p:nvSpPr>
          <p:cNvPr id="4" name="TextBox 3"/>
          <p:cNvSpPr txBox="1"/>
          <p:nvPr/>
        </p:nvSpPr>
        <p:spPr>
          <a:xfrm>
            <a:off x="2590800" y="990600"/>
            <a:ext cx="3783921" cy="646331"/>
          </a:xfrm>
          <a:prstGeom prst="rect">
            <a:avLst/>
          </a:prstGeom>
          <a:solidFill>
            <a:schemeClr val="tx1"/>
          </a:solidFill>
        </p:spPr>
        <p:txBody>
          <a:bodyPr wrap="none" rtlCol="0">
            <a:spAutoFit/>
          </a:bodyPr>
          <a:lstStyle/>
          <a:p>
            <a:r>
              <a:rPr lang="en-US" sz="3600" b="1" dirty="0" smtClean="0">
                <a:solidFill>
                  <a:srgbClr val="000000">
                    <a:lumMod val="50000"/>
                    <a:lumOff val="50000"/>
                  </a:srgbClr>
                </a:solidFill>
              </a:rPr>
              <a:t>A reset moment </a:t>
            </a:r>
            <a:endParaRPr lang="en-US" sz="3600" b="1" dirty="0">
              <a:solidFill>
                <a:srgbClr val="000000">
                  <a:lumMod val="50000"/>
                  <a:lumOff val="50000"/>
                </a:srgbClr>
              </a:solidFill>
            </a:endParaRPr>
          </a:p>
        </p:txBody>
      </p:sp>
    </p:spTree>
    <p:extLst>
      <p:ext uri="{BB962C8B-B14F-4D97-AF65-F5344CB8AC3E}">
        <p14:creationId xmlns:p14="http://schemas.microsoft.com/office/powerpoint/2010/main" val="228727448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47800" y="4238200"/>
            <a:ext cx="1342089" cy="13420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prstClr val="white"/>
                </a:solidFill>
                <a:latin typeface="Segoe UI Light" panose="020B0502040204020203" pitchFamily="34" charset="0"/>
              </a:rPr>
              <a:t>Models</a:t>
            </a:r>
            <a:endParaRPr lang="en-US" b="1" dirty="0">
              <a:solidFill>
                <a:prstClr val="white"/>
              </a:solidFill>
              <a:latin typeface="Segoe UI Light" panose="020B0502040204020203" pitchFamily="34" charset="0"/>
            </a:endParaRPr>
          </a:p>
        </p:txBody>
      </p:sp>
      <p:sp>
        <p:nvSpPr>
          <p:cNvPr id="5" name="Oval 4"/>
          <p:cNvSpPr/>
          <p:nvPr/>
        </p:nvSpPr>
        <p:spPr>
          <a:xfrm>
            <a:off x="1447800" y="2757956"/>
            <a:ext cx="1342089" cy="1342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prstClr val="white"/>
                </a:solidFill>
                <a:latin typeface="Segoe UI Light" panose="020B0502040204020203" pitchFamily="34" charset="0"/>
              </a:rPr>
              <a:t>Evidence</a:t>
            </a:r>
            <a:endParaRPr lang="en-US" b="1" dirty="0">
              <a:solidFill>
                <a:prstClr val="white"/>
              </a:solidFill>
              <a:latin typeface="Segoe UI Light" panose="020B0502040204020203" pitchFamily="34" charset="0"/>
            </a:endParaRPr>
          </a:p>
        </p:txBody>
      </p:sp>
      <p:sp>
        <p:nvSpPr>
          <p:cNvPr id="9" name="Right Brace 8"/>
          <p:cNvSpPr/>
          <p:nvPr/>
        </p:nvSpPr>
        <p:spPr>
          <a:xfrm>
            <a:off x="3609462" y="1612446"/>
            <a:ext cx="522514" cy="3633108"/>
          </a:xfrm>
          <a:prstGeom prst="rightBrace">
            <a:avLst>
              <a:gd name="adj1" fmla="val 84804"/>
              <a:gd name="adj2" fmla="val 47364"/>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Segoe UI Light" panose="020B0502040204020203" pitchFamily="34" charset="0"/>
            </a:endParaRPr>
          </a:p>
        </p:txBody>
      </p:sp>
      <p:sp>
        <p:nvSpPr>
          <p:cNvPr id="12" name="TextBox 11"/>
          <p:cNvSpPr txBox="1"/>
          <p:nvPr/>
        </p:nvSpPr>
        <p:spPr>
          <a:xfrm>
            <a:off x="4648202" y="2067580"/>
            <a:ext cx="3368230" cy="523220"/>
          </a:xfrm>
          <a:prstGeom prst="rect">
            <a:avLst/>
          </a:prstGeom>
          <a:noFill/>
        </p:spPr>
        <p:txBody>
          <a:bodyPr wrap="none" rtlCol="0">
            <a:spAutoFit/>
          </a:bodyPr>
          <a:lstStyle/>
          <a:p>
            <a:r>
              <a:rPr lang="en-US" sz="2800" b="1" dirty="0">
                <a:solidFill>
                  <a:prstClr val="white">
                    <a:lumMod val="50000"/>
                  </a:prstClr>
                </a:solidFill>
                <a:latin typeface="Segoe UI Light" panose="020B0502040204020203" pitchFamily="34" charset="0"/>
                <a:cs typeface="Segoe UI Semilight" panose="020B0402040204020203" pitchFamily="34" charset="0"/>
              </a:rPr>
              <a:t>Plan with </a:t>
            </a:r>
            <a:r>
              <a:rPr lang="en-US" sz="2800" b="1" dirty="0" smtClean="0">
                <a:solidFill>
                  <a:prstClr val="white">
                    <a:lumMod val="50000"/>
                  </a:prstClr>
                </a:solidFill>
                <a:latin typeface="Segoe UI Light" panose="020B0502040204020203" pitchFamily="34" charset="0"/>
                <a:cs typeface="Segoe UI Semilight" panose="020B0402040204020203" pitchFamily="34" charset="0"/>
              </a:rPr>
              <a:t>confidence</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3" name="TextBox 12"/>
          <p:cNvSpPr txBox="1"/>
          <p:nvPr/>
        </p:nvSpPr>
        <p:spPr>
          <a:xfrm>
            <a:off x="4648202" y="3210580"/>
            <a:ext cx="2992229" cy="523220"/>
          </a:xfrm>
          <a:prstGeom prst="rect">
            <a:avLst/>
          </a:prstGeom>
          <a:noFill/>
        </p:spPr>
        <p:txBody>
          <a:bodyPr wrap="none" rtlCol="0">
            <a:spAutoFit/>
          </a:bodyPr>
          <a:lstStyle/>
          <a:p>
            <a:r>
              <a:rPr lang="en-US" sz="2800" b="1" dirty="0" smtClean="0">
                <a:solidFill>
                  <a:prstClr val="white">
                    <a:lumMod val="50000"/>
                  </a:prstClr>
                </a:solidFill>
                <a:latin typeface="Segoe UI Light" panose="020B0502040204020203" pitchFamily="34" charset="0"/>
                <a:cs typeface="Segoe UI Semilight" panose="020B0402040204020203" pitchFamily="34" charset="0"/>
              </a:rPr>
              <a:t>Position with effect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4" name="TextBox 13"/>
          <p:cNvSpPr txBox="1"/>
          <p:nvPr/>
        </p:nvSpPr>
        <p:spPr>
          <a:xfrm>
            <a:off x="4648202" y="4353580"/>
            <a:ext cx="2634952" cy="523220"/>
          </a:xfrm>
          <a:prstGeom prst="rect">
            <a:avLst/>
          </a:prstGeom>
          <a:noFill/>
        </p:spPr>
        <p:txBody>
          <a:bodyPr wrap="none" rtlCol="0">
            <a:spAutoFit/>
          </a:bodyPr>
          <a:lstStyle/>
          <a:p>
            <a:r>
              <a:rPr lang="en-US" sz="2800" b="1" dirty="0" smtClean="0">
                <a:solidFill>
                  <a:prstClr val="white">
                    <a:lumMod val="50000"/>
                  </a:prstClr>
                </a:solidFill>
                <a:latin typeface="Segoe UI Light" panose="020B0502040204020203" pitchFamily="34" charset="0"/>
                <a:cs typeface="Segoe UI Semilight" panose="020B0402040204020203" pitchFamily="34" charset="0"/>
              </a:rPr>
              <a:t>Make an impact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4" name="Oval 3"/>
          <p:cNvSpPr/>
          <p:nvPr/>
        </p:nvSpPr>
        <p:spPr>
          <a:xfrm>
            <a:off x="1447800" y="1277711"/>
            <a:ext cx="1342089" cy="13420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prstClr val="white"/>
                </a:solidFill>
                <a:latin typeface="Segoe UI Light" panose="020B0502040204020203" pitchFamily="34" charset="0"/>
              </a:rPr>
              <a:t>Knowledge</a:t>
            </a:r>
            <a:endParaRPr lang="en-US" b="1" dirty="0">
              <a:solidFill>
                <a:prstClr val="white"/>
              </a:solidFill>
              <a:latin typeface="Segoe UI Light" panose="020B0502040204020203" pitchFamily="34" charset="0"/>
            </a:endParaRPr>
          </a:p>
        </p:txBody>
      </p:sp>
    </p:spTree>
    <p:extLst>
      <p:ext uri="{BB962C8B-B14F-4D97-AF65-F5344CB8AC3E}">
        <p14:creationId xmlns:p14="http://schemas.microsoft.com/office/powerpoint/2010/main" val="188129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Visitors and residents</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one</a:t>
            </a: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937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457200" y="434400"/>
            <a:ext cx="7924800" cy="5324535"/>
          </a:xfrm>
          <a:prstGeom prst="rect">
            <a:avLst/>
          </a:prstGeom>
          <a:noFill/>
        </p:spPr>
        <p:txBody>
          <a:bodyPr wrap="square" rtlCol="0">
            <a:spAutoFit/>
          </a:bodyPr>
          <a:lstStyle/>
          <a:p>
            <a:r>
              <a:rPr lang="en-US" sz="4400" dirty="0">
                <a:solidFill>
                  <a:srgbClr val="FFFFFF"/>
                </a:solidFill>
                <a:latin typeface="Segoe UI Light" panose="020B0502040204020203" pitchFamily="34" charset="0"/>
              </a:rPr>
              <a:t>Our traditional model was </a:t>
            </a:r>
            <a:endParaRPr lang="en-US" sz="4400" dirty="0" smtClean="0">
              <a:solidFill>
                <a:srgbClr val="FFFFFF"/>
              </a:solidFill>
              <a:latin typeface="Segoe UI Light" panose="020B0502040204020203" pitchFamily="34" charset="0"/>
            </a:endParaRPr>
          </a:p>
          <a:p>
            <a:r>
              <a:rPr lang="en-US" sz="4400" dirty="0" smtClean="0">
                <a:solidFill>
                  <a:srgbClr val="FFFFFF"/>
                </a:solidFill>
                <a:latin typeface="Segoe UI Light" panose="020B0502040204020203" pitchFamily="34" charset="0"/>
              </a:rPr>
              <a:t>one </a:t>
            </a:r>
            <a:r>
              <a:rPr lang="en-US" sz="4400" dirty="0">
                <a:solidFill>
                  <a:srgbClr val="FFFFFF"/>
                </a:solidFill>
                <a:latin typeface="Segoe UI Light" panose="020B0502040204020203" pitchFamily="34" charset="0"/>
              </a:rPr>
              <a:t>in which we thought of </a:t>
            </a:r>
            <a:endParaRPr lang="en-US" sz="4400" dirty="0" smtClean="0">
              <a:solidFill>
                <a:srgbClr val="FFFFFF"/>
              </a:solidFill>
              <a:latin typeface="Segoe UI Light" panose="020B0502040204020203" pitchFamily="34" charset="0"/>
            </a:endParaRPr>
          </a:p>
          <a:p>
            <a:r>
              <a:rPr lang="en-US" sz="4400" dirty="0" smtClean="0">
                <a:solidFill>
                  <a:srgbClr val="FFFFFF"/>
                </a:solidFill>
                <a:latin typeface="Segoe UI Light" panose="020B0502040204020203" pitchFamily="34" charset="0"/>
              </a:rPr>
              <a:t>the </a:t>
            </a:r>
            <a:r>
              <a:rPr lang="en-US" sz="4400" dirty="0">
                <a:solidFill>
                  <a:srgbClr val="FFFFFF"/>
                </a:solidFill>
                <a:latin typeface="Segoe UI Light" panose="020B0502040204020203" pitchFamily="34" charset="0"/>
              </a:rPr>
              <a:t>user in the </a:t>
            </a:r>
            <a:r>
              <a:rPr lang="en-US" sz="4400" dirty="0" smtClean="0">
                <a:solidFill>
                  <a:srgbClr val="FFFFFF"/>
                </a:solidFill>
                <a:latin typeface="Segoe UI Light" panose="020B0502040204020203" pitchFamily="34" charset="0"/>
              </a:rPr>
              <a:t>life of </a:t>
            </a:r>
            <a:r>
              <a:rPr lang="en-US" sz="4400" dirty="0">
                <a:solidFill>
                  <a:srgbClr val="FFFFFF"/>
                </a:solidFill>
                <a:latin typeface="Segoe UI Light" panose="020B0502040204020203" pitchFamily="34" charset="0"/>
              </a:rPr>
              <a:t>the </a:t>
            </a:r>
            <a:r>
              <a:rPr lang="en-US" sz="4400" dirty="0" smtClean="0">
                <a:solidFill>
                  <a:srgbClr val="FFFFFF"/>
                </a:solidFill>
                <a:latin typeface="Segoe UI Light" panose="020B0502040204020203" pitchFamily="34" charset="0"/>
              </a:rPr>
              <a:t>library</a:t>
            </a:r>
          </a:p>
          <a:p>
            <a:endParaRPr lang="en-US" sz="4400" dirty="0" smtClean="0">
              <a:solidFill>
                <a:srgbClr val="FFFFFF"/>
              </a:solidFill>
              <a:latin typeface="Segoe UI Light" panose="020B0502040204020203" pitchFamily="34" charset="0"/>
            </a:endParaRPr>
          </a:p>
          <a:p>
            <a:r>
              <a:rPr lang="en-US" sz="4400" dirty="0" smtClean="0">
                <a:solidFill>
                  <a:srgbClr val="FFFFFF"/>
                </a:solidFill>
                <a:latin typeface="Segoe UI Light" panose="020B0502040204020203" pitchFamily="34" charset="0"/>
              </a:rPr>
              <a:t>… but </a:t>
            </a:r>
            <a:r>
              <a:rPr lang="en-US" sz="4400" dirty="0">
                <a:solidFill>
                  <a:srgbClr val="FFFFFF"/>
                </a:solidFill>
                <a:latin typeface="Segoe UI Light" panose="020B0502040204020203" pitchFamily="34" charset="0"/>
              </a:rPr>
              <a:t>we are now increasingly </a:t>
            </a:r>
            <a:endParaRPr lang="en-US" sz="4400" dirty="0" smtClean="0">
              <a:solidFill>
                <a:srgbClr val="FFFFFF"/>
              </a:solidFill>
              <a:latin typeface="Segoe UI Light" panose="020B0502040204020203" pitchFamily="34" charset="0"/>
            </a:endParaRPr>
          </a:p>
          <a:p>
            <a:r>
              <a:rPr lang="en-US" sz="4400" dirty="0" smtClean="0">
                <a:solidFill>
                  <a:srgbClr val="FFFFFF"/>
                </a:solidFill>
                <a:latin typeface="Segoe UI Light" panose="020B0502040204020203" pitchFamily="34" charset="0"/>
              </a:rPr>
              <a:t>thinking about </a:t>
            </a:r>
            <a:r>
              <a:rPr lang="en-US" sz="6000" b="1" dirty="0">
                <a:solidFill>
                  <a:srgbClr val="FFFFFF"/>
                </a:solidFill>
                <a:latin typeface="Segoe UI Light" panose="020B0502040204020203" pitchFamily="34" charset="0"/>
              </a:rPr>
              <a:t>the library </a:t>
            </a:r>
            <a:endParaRPr lang="en-US" sz="6000" b="1" dirty="0" smtClean="0">
              <a:solidFill>
                <a:srgbClr val="FFFFFF"/>
              </a:solidFill>
              <a:latin typeface="Segoe UI Light" panose="020B0502040204020203" pitchFamily="34" charset="0"/>
            </a:endParaRPr>
          </a:p>
          <a:p>
            <a:r>
              <a:rPr lang="en-US" sz="6000" b="1" dirty="0" smtClean="0">
                <a:solidFill>
                  <a:srgbClr val="FFFFFF"/>
                </a:solidFill>
                <a:latin typeface="Segoe UI Light" panose="020B0502040204020203" pitchFamily="34" charset="0"/>
              </a:rPr>
              <a:t>in </a:t>
            </a:r>
            <a:r>
              <a:rPr lang="en-US" sz="6000" b="1" dirty="0">
                <a:solidFill>
                  <a:srgbClr val="FFFFFF"/>
                </a:solidFill>
                <a:latin typeface="Segoe UI Light" panose="020B0502040204020203" pitchFamily="34" charset="0"/>
              </a:rPr>
              <a:t>the life of the user</a:t>
            </a:r>
          </a:p>
        </p:txBody>
      </p:sp>
      <p:sp>
        <p:nvSpPr>
          <p:cNvPr id="3" name="TextBox 2"/>
          <p:cNvSpPr txBox="1"/>
          <p:nvPr/>
        </p:nvSpPr>
        <p:spPr>
          <a:xfrm>
            <a:off x="457200" y="6248400"/>
            <a:ext cx="1733231" cy="369332"/>
          </a:xfrm>
          <a:prstGeom prst="rect">
            <a:avLst/>
          </a:prstGeom>
          <a:noFill/>
        </p:spPr>
        <p:txBody>
          <a:bodyPr wrap="none" rtlCol="0">
            <a:spAutoFit/>
          </a:bodyPr>
          <a:lstStyle/>
          <a:p>
            <a:r>
              <a:rPr lang="en-US" dirty="0" smtClean="0">
                <a:solidFill>
                  <a:schemeClr val="bg1"/>
                </a:solidFill>
              </a:rPr>
              <a:t>Lorcan Dempsey</a:t>
            </a:r>
            <a:endParaRPr lang="en-US" dirty="0">
              <a:solidFill>
                <a:schemeClr val="bg1"/>
              </a:solidFill>
            </a:endParaRPr>
          </a:p>
        </p:txBody>
      </p:sp>
    </p:spTree>
    <p:extLst>
      <p:ext uri="{BB962C8B-B14F-4D97-AF65-F5344CB8AC3E}">
        <p14:creationId xmlns:p14="http://schemas.microsoft.com/office/powerpoint/2010/main" val="131451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alastore.ala.org/images/foster4376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4997"/>
            <a:ext cx="2309137" cy="29859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alastore.ala.org/images/duke3D2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51" y="1904997"/>
            <a:ext cx="1990635" cy="2985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6000" y="1904997"/>
            <a:ext cx="2175334" cy="2985953"/>
          </a:xfrm>
          <a:prstGeom prst="rect">
            <a:avLst/>
          </a:prstGeom>
        </p:spPr>
      </p:pic>
    </p:spTree>
    <p:extLst>
      <p:ext uri="{BB962C8B-B14F-4D97-AF65-F5344CB8AC3E}">
        <p14:creationId xmlns:p14="http://schemas.microsoft.com/office/powerpoint/2010/main" val="374431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963" y="2133600"/>
            <a:ext cx="7819564" cy="4343400"/>
          </a:xfrm>
          <a:prstGeom prst="rect">
            <a:avLst/>
          </a:prstGeom>
          <a:solidFill>
            <a:schemeClr val="bg1">
              <a:lumMod val="7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endParaRPr lang="en-US" dirty="0" smtClean="0">
              <a:solidFill>
                <a:schemeClr val="bg1"/>
              </a:solidFill>
              <a:latin typeface="Segoe UI Semibold" panose="020B0702040204020203" pitchFamily="34" charset="0"/>
            </a:endParaRPr>
          </a:p>
          <a:p>
            <a:pPr algn="ctr"/>
            <a:r>
              <a:rPr lang="en-US" sz="2800" b="1" dirty="0" smtClean="0">
                <a:solidFill>
                  <a:schemeClr val="accent2"/>
                </a:solidFill>
                <a:latin typeface="Segoe UI Semibold" panose="020B0702040204020203" pitchFamily="34" charset="0"/>
              </a:rPr>
              <a:t>The cost of context switching</a:t>
            </a:r>
          </a:p>
          <a:p>
            <a:pPr algn="ctr"/>
            <a:r>
              <a:rPr lang="en-US" sz="2000" dirty="0" smtClean="0">
                <a:solidFill>
                  <a:schemeClr val="bg1"/>
                </a:solidFill>
                <a:latin typeface="Segoe UI Semibold" panose="020B0702040204020203" pitchFamily="34" charset="0"/>
              </a:rPr>
              <a:t>Convenience</a:t>
            </a:r>
          </a:p>
          <a:p>
            <a:pPr algn="ctr"/>
            <a:r>
              <a:rPr lang="en-US" sz="2000" dirty="0" smtClean="0">
                <a:solidFill>
                  <a:schemeClr val="bg1"/>
                </a:solidFill>
                <a:latin typeface="Segoe UI Semibold" panose="020B0702040204020203" pitchFamily="34" charset="0"/>
              </a:rPr>
              <a:t>Workflow</a:t>
            </a:r>
          </a:p>
          <a:p>
            <a:pPr algn="ctr"/>
            <a:r>
              <a:rPr lang="en-US" sz="2000" dirty="0" smtClean="0">
                <a:solidFill>
                  <a:schemeClr val="bg1"/>
                </a:solidFill>
                <a:latin typeface="Segoe UI Semibold" panose="020B0702040204020203" pitchFamily="34" charset="0"/>
              </a:rPr>
              <a:t>Fragmentation is a deterrent</a:t>
            </a:r>
          </a:p>
          <a:p>
            <a:pPr algn="ctr"/>
            <a:endParaRPr lang="en-US" sz="2000" dirty="0">
              <a:solidFill>
                <a:schemeClr val="bg1"/>
              </a:solidFill>
              <a:latin typeface="Segoe UI Semibold" panose="020B0702040204020203" pitchFamily="34" charset="0"/>
            </a:endParaRPr>
          </a:p>
          <a:p>
            <a:pPr algn="ctr"/>
            <a:r>
              <a:rPr lang="en-US" sz="2800" b="1" dirty="0" smtClean="0">
                <a:solidFill>
                  <a:schemeClr val="accent2"/>
                </a:solidFill>
                <a:latin typeface="Segoe UI Semibold" panose="020B0702040204020203" pitchFamily="34" charset="0"/>
              </a:rPr>
              <a:t>People like people</a:t>
            </a:r>
          </a:p>
          <a:p>
            <a:pPr algn="ctr"/>
            <a:r>
              <a:rPr lang="en-US" sz="2000" dirty="0" smtClean="0">
                <a:solidFill>
                  <a:schemeClr val="bg1"/>
                </a:solidFill>
                <a:latin typeface="Segoe UI Semibold" panose="020B0702040204020203" pitchFamily="34" charset="0"/>
              </a:rPr>
              <a:t>Relationship </a:t>
            </a:r>
            <a:r>
              <a:rPr lang="en-US" sz="2000" dirty="0">
                <a:solidFill>
                  <a:schemeClr val="bg1"/>
                </a:solidFill>
                <a:latin typeface="Segoe UI Semibold" panose="020B0702040204020203" pitchFamily="34" charset="0"/>
              </a:rPr>
              <a:t>– sharing – engagement</a:t>
            </a:r>
          </a:p>
          <a:p>
            <a:pPr algn="ctr"/>
            <a:endParaRPr lang="en-US" sz="2000" dirty="0" smtClean="0">
              <a:solidFill>
                <a:schemeClr val="bg1"/>
              </a:solidFill>
              <a:latin typeface="Segoe UI Semibold" panose="020B0702040204020203" pitchFamily="34" charset="0"/>
            </a:endParaRPr>
          </a:p>
          <a:p>
            <a:pPr algn="ctr"/>
            <a:r>
              <a:rPr lang="en-US" sz="2800" b="1" dirty="0" smtClean="0">
                <a:solidFill>
                  <a:schemeClr val="accent2"/>
                </a:solidFill>
                <a:latin typeface="Segoe UI Semibold" panose="020B0702040204020203" pitchFamily="34" charset="0"/>
              </a:rPr>
              <a:t>Spaces and places</a:t>
            </a:r>
          </a:p>
          <a:p>
            <a:pPr algn="ctr"/>
            <a:endParaRPr lang="en-US" sz="2800" dirty="0" smtClean="0">
              <a:solidFill>
                <a:schemeClr val="bg1"/>
              </a:solidFill>
              <a:latin typeface="Segoe UI Semibold" panose="020B0702040204020203" pitchFamily="34" charset="0"/>
            </a:endParaRPr>
          </a:p>
          <a:p>
            <a:pPr algn="ctr"/>
            <a:r>
              <a:rPr lang="en-US" sz="2800" b="1" dirty="0" smtClean="0">
                <a:solidFill>
                  <a:schemeClr val="accent2"/>
                </a:solidFill>
                <a:latin typeface="Segoe UI Semibold" panose="020B0702040204020203" pitchFamily="34" charset="0"/>
              </a:rPr>
              <a:t>Different strokes</a:t>
            </a:r>
          </a:p>
          <a:p>
            <a:pPr algn="ctr"/>
            <a:endParaRPr lang="en-US" dirty="0">
              <a:solidFill>
                <a:schemeClr val="bg1"/>
              </a:solidFill>
              <a:latin typeface="Segoe UI Semibold" panose="020B0702040204020203" pitchFamily="34" charset="0"/>
            </a:endParaRPr>
          </a:p>
        </p:txBody>
      </p:sp>
      <p:sp>
        <p:nvSpPr>
          <p:cNvPr id="3" name="Rectangle 2"/>
          <p:cNvSpPr/>
          <p:nvPr/>
        </p:nvSpPr>
        <p:spPr>
          <a:xfrm>
            <a:off x="627674" y="609600"/>
            <a:ext cx="7819564" cy="1066800"/>
          </a:xfrm>
          <a:prstGeom prst="rect">
            <a:avLst/>
          </a:prstGeom>
          <a:solidFill>
            <a:schemeClr val="bg1">
              <a:lumMod val="7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800" b="1" dirty="0" smtClean="0">
                <a:solidFill>
                  <a:schemeClr val="accent2"/>
                </a:solidFill>
                <a:latin typeface="Segoe UI Semibold" panose="020B0702040204020203" pitchFamily="34" charset="0"/>
              </a:rPr>
              <a:t>What people actually do, not what they say they do</a:t>
            </a:r>
          </a:p>
        </p:txBody>
      </p:sp>
    </p:spTree>
    <p:extLst>
      <p:ext uri="{BB962C8B-B14F-4D97-AF65-F5344CB8AC3E}">
        <p14:creationId xmlns:p14="http://schemas.microsoft.com/office/powerpoint/2010/main" val="413917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lorcanresearch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itle and Sections">
  <a:themeElements>
    <a:clrScheme name="OCLC">
      <a:dk1>
        <a:sysClr val="windowText" lastClr="000000"/>
      </a:dk1>
      <a:lt1>
        <a:srgbClr val="FFFFFF"/>
      </a:lt1>
      <a:dk2>
        <a:srgbClr val="455560"/>
      </a:dk2>
      <a:lt2>
        <a:srgbClr val="FFFFFF"/>
      </a:lt2>
      <a:accent1>
        <a:srgbClr val="2178B5"/>
      </a:accent1>
      <a:accent2>
        <a:srgbClr val="C4161C"/>
      </a:accent2>
      <a:accent3>
        <a:srgbClr val="419A3C"/>
      </a:accent3>
      <a:accent4>
        <a:srgbClr val="5F4894"/>
      </a:accent4>
      <a:accent5>
        <a:srgbClr val="A9316F"/>
      </a:accent5>
      <a:accent6>
        <a:srgbClr val="FF7600"/>
      </a:accent6>
      <a:hlink>
        <a:srgbClr val="034EA2"/>
      </a:hlink>
      <a:folHlink>
        <a:srgbClr val="A931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LC-Research-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2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lorcanresearchtemplate</Template>
  <TotalTime>26714</TotalTime>
  <Words>1973</Words>
  <Application>Microsoft Office PowerPoint</Application>
  <PresentationFormat>On-screen Show (4:3)</PresentationFormat>
  <Paragraphs>218</Paragraphs>
  <Slides>42</Slides>
  <Notes>17</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42</vt:i4>
      </vt:variant>
    </vt:vector>
  </HeadingPairs>
  <TitlesOfParts>
    <vt:vector size="68" baseType="lpstr">
      <vt:lpstr>Arial</vt:lpstr>
      <vt:lpstr>Calibri</vt:lpstr>
      <vt:lpstr>Calibri Light</vt:lpstr>
      <vt:lpstr>Courier New</vt:lpstr>
      <vt:lpstr>Lucida Console</vt:lpstr>
      <vt:lpstr>Open Sans</vt:lpstr>
      <vt:lpstr>Open Sans Semibold</vt:lpstr>
      <vt:lpstr>Segoe UI</vt:lpstr>
      <vt:lpstr>Segoe UI Light</vt:lpstr>
      <vt:lpstr>Segoe UI Semibold</vt:lpstr>
      <vt:lpstr>Segoe UI Semilight</vt:lpstr>
      <vt:lpstr>Segoe WP Light</vt:lpstr>
      <vt:lpstr>Times New Roman</vt:lpstr>
      <vt:lpstr>Trebuchet MS</vt:lpstr>
      <vt:lpstr>Wingdings</vt:lpstr>
      <vt:lpstr>Zepto</vt:lpstr>
      <vt:lpstr>lorcanresearchtemplate</vt:lpstr>
      <vt:lpstr>OCLC-Research-Template</vt:lpstr>
      <vt:lpstr>2_TS102467440</vt:lpstr>
      <vt:lpstr>3_TS102467440</vt:lpstr>
      <vt:lpstr>1_TS102467440</vt:lpstr>
      <vt:lpstr>1_Default Design</vt:lpstr>
      <vt:lpstr>Title and Sections</vt:lpstr>
      <vt:lpstr>Pattern Top</vt:lpstr>
      <vt:lpstr>Office Theme</vt:lpstr>
      <vt:lpstr>1_Title and Sections</vt:lpstr>
      <vt:lpstr>PowerPoint Presentation</vt:lpstr>
      <vt:lpstr>PowerPoint Presentation</vt:lpstr>
      <vt:lpstr>Preamble</vt:lpstr>
      <vt:lpstr>PowerPoint Presentation</vt:lpstr>
      <vt:lpstr>PowerPoint Presentation</vt:lpstr>
      <vt:lpstr>Visitors and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Shared 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Rooms that rock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 Guide for Libraries</vt:lpstr>
      <vt:lpstr>Conclusion</vt:lpstr>
      <vt:lpstr>Consider similarities …</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infrastructure to engagement: thinking about the library in the life of the user</dc:title>
  <dc:creator>Lorcan Dempsey</dc:creator>
  <cp:keywords>user behaviors, collections, spaces</cp:keywords>
  <dc:description>Libraries are rebalancing services and directions so that they are more active in the lives of their users. This presentation frames this discussion. It looks at shifts in user behaviours, collections, and spaces, and describes how OCLC Reseach is helping libraries make these transitions._x000d_
_x000d_
This presentation was given at the Minitex ILL Meeting in St Paul on 12 May 2015. </dc:description>
  <cp:lastModifiedBy>Confer,Patrick</cp:lastModifiedBy>
  <cp:revision>412</cp:revision>
  <dcterms:created xsi:type="dcterms:W3CDTF">2014-02-25T01:00:48Z</dcterms:created>
  <dcterms:modified xsi:type="dcterms:W3CDTF">2015-05-21T19:52:11Z</dcterms:modified>
</cp:coreProperties>
</file>