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 id="2147483738" r:id="rId2"/>
    <p:sldMasterId id="2147483763" r:id="rId3"/>
    <p:sldMasterId id="2147483769" r:id="rId4"/>
    <p:sldMasterId id="2147483775" r:id="rId5"/>
    <p:sldMasterId id="2147483662" r:id="rId6"/>
    <p:sldMasterId id="2147483746" r:id="rId7"/>
  </p:sldMasterIdLst>
  <p:notesMasterIdLst>
    <p:notesMasterId r:id="rId46"/>
  </p:notesMasterIdLst>
  <p:handoutMasterIdLst>
    <p:handoutMasterId r:id="rId47"/>
  </p:handoutMasterIdLst>
  <p:sldIdLst>
    <p:sldId id="260" r:id="rId8"/>
    <p:sldId id="258" r:id="rId9"/>
    <p:sldId id="266" r:id="rId10"/>
    <p:sldId id="299" r:id="rId11"/>
    <p:sldId id="265" r:id="rId12"/>
    <p:sldId id="270" r:id="rId13"/>
    <p:sldId id="271" r:id="rId14"/>
    <p:sldId id="272" r:id="rId15"/>
    <p:sldId id="269" r:id="rId16"/>
    <p:sldId id="273" r:id="rId17"/>
    <p:sldId id="309" r:id="rId18"/>
    <p:sldId id="278" r:id="rId19"/>
    <p:sldId id="279" r:id="rId20"/>
    <p:sldId id="281" r:id="rId21"/>
    <p:sldId id="280" r:id="rId22"/>
    <p:sldId id="287" r:id="rId23"/>
    <p:sldId id="263" r:id="rId24"/>
    <p:sldId id="290" r:id="rId25"/>
    <p:sldId id="291" r:id="rId26"/>
    <p:sldId id="285" r:id="rId27"/>
    <p:sldId id="283" r:id="rId28"/>
    <p:sldId id="292" r:id="rId29"/>
    <p:sldId id="294" r:id="rId30"/>
    <p:sldId id="295" r:id="rId31"/>
    <p:sldId id="296" r:id="rId32"/>
    <p:sldId id="297" r:id="rId33"/>
    <p:sldId id="298" r:id="rId34"/>
    <p:sldId id="300" r:id="rId35"/>
    <p:sldId id="261" r:id="rId36"/>
    <p:sldId id="301" r:id="rId37"/>
    <p:sldId id="302" r:id="rId38"/>
    <p:sldId id="305" r:id="rId39"/>
    <p:sldId id="304" r:id="rId40"/>
    <p:sldId id="303" r:id="rId41"/>
    <p:sldId id="306" r:id="rId42"/>
    <p:sldId id="308" r:id="rId43"/>
    <p:sldId id="307" r:id="rId44"/>
    <p:sldId id="257" r:id="rId4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hew Carls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560"/>
    <a:srgbClr val="C4161C"/>
    <a:srgbClr val="2178B5"/>
    <a:srgbClr val="144363"/>
    <a:srgbClr val="164D72"/>
    <a:srgbClr val="18547D"/>
    <a:srgbClr val="0E2B3F"/>
    <a:srgbClr val="112F43"/>
    <a:srgbClr val="14364D"/>
    <a:srgbClr val="0C1F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11" autoAdjust="0"/>
    <p:restoredTop sz="76812" autoAdjust="0"/>
  </p:normalViewPr>
  <p:slideViewPr>
    <p:cSldViewPr snapToGrid="0" snapToObjects="1">
      <p:cViewPr varScale="1">
        <p:scale>
          <a:sx n="90" d="100"/>
          <a:sy n="90" d="100"/>
        </p:scale>
        <p:origin x="249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0" d="100"/>
          <a:sy n="90" d="100"/>
        </p:scale>
        <p:origin x="-3780" y="-120"/>
      </p:cViewPr>
      <p:guideLst>
        <p:guide orient="horz" pos="2880"/>
        <p:guide pos="2160"/>
        <p:guide orient="horz"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FE4CAC7A-5073-6D4E-BFCB-18D2E718F4BD}" type="datetimeFigureOut">
              <a:rPr lang="en-US" smtClean="0"/>
              <a:pPr/>
              <a:t>7/23/2015</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F52059FF-A96D-944B-8115-47E1146D3D55}" type="slidenum">
              <a:rPr lang="en-US" smtClean="0"/>
              <a:pPr/>
              <a:t>‹#›</a:t>
            </a:fld>
            <a:endParaRPr lang="en-US"/>
          </a:p>
        </p:txBody>
      </p:sp>
    </p:spTree>
    <p:extLst>
      <p:ext uri="{BB962C8B-B14F-4D97-AF65-F5344CB8AC3E}">
        <p14:creationId xmlns:p14="http://schemas.microsoft.com/office/powerpoint/2010/main" val="655759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E23EFB5-7455-3C48-9E46-49127EBCEC2F}" type="datetimeFigureOut">
              <a:rPr lang="en-US" smtClean="0"/>
              <a:pPr/>
              <a:t>7/23/2015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F896307-7DAF-5642-9DCB-6041360F1C6E}" type="slidenum">
              <a:rPr lang="en-US" smtClean="0"/>
              <a:pPr/>
              <a:t>‹#›</a:t>
            </a:fld>
            <a:endParaRPr lang="en-US"/>
          </a:p>
        </p:txBody>
      </p:sp>
    </p:spTree>
    <p:extLst>
      <p:ext uri="{BB962C8B-B14F-4D97-AF65-F5344CB8AC3E}">
        <p14:creationId xmlns:p14="http://schemas.microsoft.com/office/powerpoint/2010/main" val="2032706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ijdc.net/index.ph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img.4plebs.org/boards/tg/image/1376/94/1376945868144.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theglobeandmail.com/news/national/education/canadian-university-report/the-university-libraryof-the-future/article1498016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einzmarketing.com/assets/80-20-rule-time-management-stop-wasting-time.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3780" y="4415790"/>
            <a:ext cx="6180083" cy="4183380"/>
          </a:xfrm>
        </p:spPr>
        <p:txBody>
          <a:bodyPr>
            <a:normAutofit/>
          </a:bodyPr>
          <a:lstStyle/>
          <a:p>
            <a:r>
              <a:rPr lang="en-US" sz="1400" dirty="0" smtClean="0">
                <a:latin typeface="Arial" pitchFamily="34" charset="0"/>
                <a:cs typeface="Arial" pitchFamily="34" charset="0"/>
              </a:rPr>
              <a:t>Abstract: </a:t>
            </a:r>
          </a:p>
          <a:p>
            <a:endParaRPr lang="en-US" sz="1400" dirty="0" smtClean="0">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de-DE" sz="1400" dirty="0" smtClean="0">
                <a:latin typeface="Arial" pitchFamily="34" charset="0"/>
                <a:cs typeface="Arial" pitchFamily="34" charset="0"/>
              </a:rPr>
              <a:t>This session will provide an overview of the OCLC Research report, </a:t>
            </a:r>
            <a:r>
              <a:rPr lang="de-DE" sz="1400" i="1" dirty="0" smtClean="0">
                <a:latin typeface="Arial" pitchFamily="34" charset="0"/>
                <a:cs typeface="Arial" pitchFamily="34" charset="0"/>
              </a:rPr>
              <a:t>Reordering Rangathan‎, by </a:t>
            </a:r>
            <a:r>
              <a:rPr lang="de-DE" sz="1400" dirty="0" smtClean="0">
                <a:latin typeface="Arial" pitchFamily="34" charset="0"/>
                <a:cs typeface="Arial" pitchFamily="34" charset="0"/>
              </a:rPr>
              <a:t>Lynn Silipigni Connaway and Ixchel M. Faniel, and will identify how the </a:t>
            </a:r>
            <a:r>
              <a:rPr lang="de-DE" sz="1400" i="1" dirty="0" smtClean="0">
                <a:latin typeface="Arial" pitchFamily="34" charset="0"/>
                <a:cs typeface="Arial" pitchFamily="34" charset="0"/>
              </a:rPr>
              <a:t>Five Laws‎ of Library Science </a:t>
            </a:r>
            <a:r>
              <a:rPr lang="de-DE" sz="1400" dirty="0" smtClean="0">
                <a:latin typeface="Arial" pitchFamily="34" charset="0"/>
                <a:cs typeface="Arial" pitchFamily="34" charset="0"/>
              </a:rPr>
              <a:t>still are relevant in today's information environment.‎ It will include a discussion of how these laws can be reordered and reinterpreted to reflect an emerging information profession and the resources and services offered, as well as behaviors that people demonstrate when engaging with these.   </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a:t>
            </a:fld>
            <a:endParaRPr lang="en-US"/>
          </a:p>
        </p:txBody>
      </p:sp>
    </p:spTree>
    <p:extLst>
      <p:ext uri="{BB962C8B-B14F-4D97-AF65-F5344CB8AC3E}">
        <p14:creationId xmlns:p14="http://schemas.microsoft.com/office/powerpoint/2010/main" val="4215235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78100" y="231775"/>
            <a:ext cx="1473200" cy="1104900"/>
          </a:xfrm>
        </p:spPr>
      </p:sp>
      <p:sp>
        <p:nvSpPr>
          <p:cNvPr id="3" name="Notes Placeholder 2"/>
          <p:cNvSpPr>
            <a:spLocks noGrp="1"/>
          </p:cNvSpPr>
          <p:nvPr>
            <p:ph type="body" idx="1"/>
          </p:nvPr>
        </p:nvSpPr>
        <p:spPr>
          <a:xfrm>
            <a:off x="0" y="1696065"/>
            <a:ext cx="6553200" cy="6903105"/>
          </a:xfrm>
        </p:spPr>
        <p:txBody>
          <a:bodyPr>
            <a:noAutofit/>
          </a:bodyPr>
          <a:lstStyle/>
          <a:p>
            <a:r>
              <a:rPr lang="en-US" kern="1200" baseline="0" dirty="0" smtClean="0">
                <a:solidFill>
                  <a:schemeClr val="tx1"/>
                </a:solidFill>
                <a:latin typeface="Arial" pitchFamily="34" charset="0"/>
                <a:cs typeface="Arial" pitchFamily="34" charset="0"/>
              </a:rPr>
              <a:t>Calhoun, Karen, Joanne Cantrell, Peggy Gallagher, and Janet Hawk. 2009. </a:t>
            </a:r>
            <a:r>
              <a:rPr lang="en-US" i="1" kern="1200" baseline="0" dirty="0" smtClean="0">
                <a:solidFill>
                  <a:schemeClr val="tx1"/>
                </a:solidFill>
                <a:latin typeface="Arial" pitchFamily="34" charset="0"/>
                <a:cs typeface="Arial" pitchFamily="34" charset="0"/>
              </a:rPr>
              <a:t>Online catalogs: What users and librarians want: An OCLC report. </a:t>
            </a:r>
            <a:r>
              <a:rPr lang="en-US" kern="1200" baseline="0" dirty="0" smtClean="0">
                <a:solidFill>
                  <a:schemeClr val="tx1"/>
                </a:solidFill>
                <a:latin typeface="Arial" pitchFamily="34" charset="0"/>
                <a:cs typeface="Arial" pitchFamily="34" charset="0"/>
              </a:rPr>
              <a:t>Dublin, OH: OCLC. </a:t>
            </a:r>
          </a:p>
          <a:p>
            <a:endParaRPr lang="en-US" kern="1200" baseline="0" dirty="0" smtClean="0">
              <a:solidFill>
                <a:schemeClr val="tx1"/>
              </a:solidFill>
              <a:latin typeface="Arial" pitchFamily="34" charset="0"/>
              <a:cs typeface="Arial"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2008. Make room for the </a:t>
            </a:r>
            <a:r>
              <a:rPr lang="en-US" kern="1200" baseline="0" dirty="0" err="1" smtClean="0">
                <a:solidFill>
                  <a:schemeClr val="tx1"/>
                </a:solidFill>
                <a:latin typeface="Arial" pitchFamily="34" charset="0"/>
                <a:cs typeface="Arial" pitchFamily="34" charset="0"/>
              </a:rPr>
              <a:t>Millennials</a:t>
            </a:r>
            <a:r>
              <a:rPr lang="en-US" kern="1200" baseline="0" dirty="0" smtClean="0">
                <a:solidFill>
                  <a:schemeClr val="tx1"/>
                </a:solidFill>
                <a:latin typeface="Arial" pitchFamily="34" charset="0"/>
                <a:cs typeface="Arial" pitchFamily="34" charset="0"/>
              </a:rPr>
              <a:t>. </a:t>
            </a:r>
            <a:r>
              <a:rPr lang="en-US" i="1" kern="1200" baseline="0" dirty="0" err="1" smtClean="0">
                <a:solidFill>
                  <a:schemeClr val="tx1"/>
                </a:solidFill>
                <a:latin typeface="Arial" pitchFamily="34" charset="0"/>
                <a:cs typeface="Arial" pitchFamily="34" charset="0"/>
              </a:rPr>
              <a:t>NextSpace</a:t>
            </a:r>
            <a:r>
              <a:rPr lang="en-US" kern="1200" baseline="0" dirty="0" smtClean="0">
                <a:solidFill>
                  <a:schemeClr val="tx1"/>
                </a:solidFill>
                <a:latin typeface="Arial" pitchFamily="34" charset="0"/>
                <a:cs typeface="Arial" pitchFamily="34" charset="0"/>
              </a:rPr>
              <a:t> 10: 18-19. http://www.oclc.org/nextspace/010/research.htm.</a:t>
            </a:r>
          </a:p>
          <a:p>
            <a:endParaRPr lang="en-US" kern="1200" baseline="0" dirty="0" smtClean="0">
              <a:solidFill>
                <a:schemeClr val="tx1"/>
              </a:solidFill>
              <a:latin typeface="Arial" pitchFamily="34" charset="0"/>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2013b. Why the internet is more attractive than the library. </a:t>
            </a:r>
            <a:r>
              <a:rPr lang="en-US" i="1" kern="1200" baseline="0" dirty="0" smtClean="0">
                <a:solidFill>
                  <a:schemeClr val="tx1"/>
                </a:solidFill>
                <a:latin typeface="Arial" pitchFamily="34" charset="0"/>
                <a:cs typeface="Arial" pitchFamily="34" charset="0"/>
              </a:rPr>
              <a:t>The Serials Librarian </a:t>
            </a:r>
            <a:r>
              <a:rPr lang="en-US" kern="1200" baseline="0" dirty="0" smtClean="0">
                <a:solidFill>
                  <a:schemeClr val="tx1"/>
                </a:solidFill>
                <a:latin typeface="Arial" pitchFamily="34" charset="0"/>
                <a:cs typeface="Arial" pitchFamily="34" charset="0"/>
              </a:rPr>
              <a:t>64, no. 1-4: 41-56.</a:t>
            </a:r>
          </a:p>
          <a:p>
            <a:endParaRPr lang="en-US" dirty="0" smtClean="0">
              <a:solidFill>
                <a:prstClr val="black"/>
              </a:solidFill>
              <a:latin typeface="Arial" pitchFamily="34" charset="0"/>
              <a:cs typeface="Arial" pitchFamily="34" charset="0"/>
            </a:endParaRPr>
          </a:p>
          <a:p>
            <a:r>
              <a:rPr lang="en-US" dirty="0" err="1" smtClean="0">
                <a:solidFill>
                  <a:prstClr val="black"/>
                </a:solidFill>
                <a:latin typeface="Arial" pitchFamily="34" charset="0"/>
                <a:cs typeface="Arial" pitchFamily="34" charset="0"/>
              </a:rPr>
              <a:t>Connaway</a:t>
            </a:r>
            <a:r>
              <a:rPr lang="en-US" dirty="0" smtClean="0">
                <a:solidFill>
                  <a:prstClr val="black"/>
                </a:solidFill>
                <a:latin typeface="Arial" pitchFamily="34" charset="0"/>
                <a:cs typeface="Arial" pitchFamily="34" charset="0"/>
              </a:rPr>
              <a:t>, Lynn </a:t>
            </a:r>
            <a:r>
              <a:rPr lang="en-US" dirty="0" err="1" smtClean="0">
                <a:solidFill>
                  <a:prstClr val="black"/>
                </a:solidFill>
                <a:latin typeface="Arial" pitchFamily="34" charset="0"/>
                <a:cs typeface="Arial" pitchFamily="34" charset="0"/>
              </a:rPr>
              <a:t>Silipigni</a:t>
            </a:r>
            <a:r>
              <a:rPr lang="en-US" dirty="0" smtClean="0">
                <a:solidFill>
                  <a:prstClr val="black"/>
                </a:solidFill>
                <a:latin typeface="Arial" pitchFamily="34" charset="0"/>
                <a:cs typeface="Arial" pitchFamily="34" charset="0"/>
              </a:rPr>
              <a:t>, and </a:t>
            </a:r>
            <a:r>
              <a:rPr lang="en-US" dirty="0" err="1" smtClean="0">
                <a:solidFill>
                  <a:prstClr val="black"/>
                </a:solidFill>
                <a:latin typeface="Arial" pitchFamily="34" charset="0"/>
                <a:cs typeface="Arial" pitchFamily="34" charset="0"/>
              </a:rPr>
              <a:t>Ixchel</a:t>
            </a:r>
            <a:r>
              <a:rPr lang="en-US" dirty="0" smtClean="0">
                <a:solidFill>
                  <a:prstClr val="black"/>
                </a:solidFill>
                <a:latin typeface="Arial" pitchFamily="34" charset="0"/>
                <a:cs typeface="Arial" pitchFamily="34" charset="0"/>
              </a:rPr>
              <a:t> M. </a:t>
            </a:r>
            <a:r>
              <a:rPr lang="en-US" dirty="0" err="1" smtClean="0">
                <a:solidFill>
                  <a:prstClr val="black"/>
                </a:solidFill>
                <a:latin typeface="Arial" pitchFamily="34" charset="0"/>
                <a:cs typeface="Arial" pitchFamily="34" charset="0"/>
              </a:rPr>
              <a:t>Faniel</a:t>
            </a:r>
            <a:r>
              <a:rPr lang="en-US" dirty="0" smtClean="0">
                <a:solidFill>
                  <a:prstClr val="black"/>
                </a:solidFill>
                <a:latin typeface="Arial" pitchFamily="34" charset="0"/>
                <a:cs typeface="Arial" pitchFamily="34" charset="0"/>
              </a:rPr>
              <a:t>. 2014. </a:t>
            </a:r>
            <a:r>
              <a:rPr lang="en-US" i="1" dirty="0" smtClean="0">
                <a:solidFill>
                  <a:prstClr val="black"/>
                </a:solidFill>
                <a:latin typeface="Arial" pitchFamily="34" charset="0"/>
                <a:cs typeface="Arial" pitchFamily="34" charset="0"/>
              </a:rPr>
              <a:t>Reordering </a:t>
            </a:r>
            <a:r>
              <a:rPr lang="en-US" i="1" dirty="0" err="1" smtClean="0">
                <a:solidFill>
                  <a:prstClr val="black"/>
                </a:solidFill>
                <a:latin typeface="Arial" pitchFamily="34" charset="0"/>
                <a:cs typeface="Arial" pitchFamily="34" charset="0"/>
              </a:rPr>
              <a:t>Ranganathan</a:t>
            </a:r>
            <a:r>
              <a:rPr lang="en-US" i="1" dirty="0" smtClean="0">
                <a:solidFill>
                  <a:prstClr val="black"/>
                </a:solidFill>
                <a:latin typeface="Arial" pitchFamily="34" charset="0"/>
                <a:cs typeface="Arial" pitchFamily="34" charset="0"/>
              </a:rPr>
              <a:t>: Shifting user behaviors, shifting priorities</a:t>
            </a:r>
            <a:r>
              <a:rPr lang="en-US" dirty="0" smtClean="0">
                <a:solidFill>
                  <a:prstClr val="black"/>
                </a:solidFill>
                <a:latin typeface="Arial" pitchFamily="34" charset="0"/>
                <a:cs typeface="Arial" pitchFamily="34" charset="0"/>
              </a:rPr>
              <a:t>. Dublin, OH: OCLC Research. http://www.oclc.org/content/dam/research/publications/library/2014/oclcresearch-reordering-ranganathan-2014.pdf.</a:t>
            </a:r>
          </a:p>
          <a:p>
            <a:endParaRPr lang="en-US" kern="1200" baseline="0" dirty="0" smtClean="0">
              <a:solidFill>
                <a:schemeClr val="tx1"/>
              </a:solidFill>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Donna </a:t>
            </a:r>
            <a:r>
              <a:rPr lang="en-US" kern="1200" baseline="0" dirty="0" err="1" smtClean="0">
                <a:solidFill>
                  <a:schemeClr val="tx1"/>
                </a:solidFill>
                <a:latin typeface="Arial" pitchFamily="34" charset="0"/>
                <a:cs typeface="Arial" pitchFamily="34" charset="0"/>
              </a:rPr>
              <a:t>Lanclos</a:t>
            </a:r>
            <a:r>
              <a:rPr lang="en-US" kern="1200" baseline="0" dirty="0" smtClean="0">
                <a:solidFill>
                  <a:schemeClr val="tx1"/>
                </a:solidFill>
                <a:latin typeface="Arial" pitchFamily="34" charset="0"/>
                <a:cs typeface="Arial" pitchFamily="34" charset="0"/>
              </a:rPr>
              <a:t>, and Erin M. Hood. 2013b. “I find Google a lot easier than going to the library website.” Imagine ways to innovate and inspire students to use the academic library. </a:t>
            </a:r>
            <a:r>
              <a:rPr lang="en-US" i="1" kern="1200" baseline="0" dirty="0" smtClean="0">
                <a:solidFill>
                  <a:schemeClr val="tx1"/>
                </a:solidFill>
                <a:latin typeface="Arial" pitchFamily="34" charset="0"/>
                <a:cs typeface="Arial" pitchFamily="34" charset="0"/>
              </a:rPr>
              <a:t>Proceedings of the Association of College &amp; Research Libraries (ACRL) 2013 conference, April 10-13, 2013, Indianapolis, IN</a:t>
            </a:r>
            <a:r>
              <a:rPr lang="en-US" kern="1200" baseline="0" dirty="0" smtClean="0">
                <a:solidFill>
                  <a:schemeClr val="tx1"/>
                </a:solidFill>
                <a:latin typeface="Arial" pitchFamily="34" charset="0"/>
                <a:cs typeface="Arial" pitchFamily="34" charset="0"/>
              </a:rPr>
              <a:t>. Chicago: Association of College &amp; Research Libraries. http://www.ala.org/acrl/sites/ala.org.acrl/files/content/conferences/confsandpreconfs/2013/papers/Connaway_Google.pdf.</a:t>
            </a:r>
          </a:p>
          <a:p>
            <a:endParaRPr lang="en-US" kern="1200" baseline="0" dirty="0" smtClean="0">
              <a:solidFill>
                <a:schemeClr val="tx1"/>
              </a:solidFill>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Donna </a:t>
            </a:r>
            <a:r>
              <a:rPr lang="en-US" kern="1200" baseline="0" dirty="0" err="1" smtClean="0">
                <a:solidFill>
                  <a:schemeClr val="tx1"/>
                </a:solidFill>
                <a:latin typeface="Arial" pitchFamily="34" charset="0"/>
                <a:cs typeface="Arial" pitchFamily="34" charset="0"/>
              </a:rPr>
              <a:t>Lanclos</a:t>
            </a:r>
            <a:r>
              <a:rPr lang="en-US" kern="1200" baseline="0" dirty="0" smtClean="0">
                <a:solidFill>
                  <a:schemeClr val="tx1"/>
                </a:solidFill>
                <a:latin typeface="Arial" pitchFamily="34" charset="0"/>
                <a:cs typeface="Arial" pitchFamily="34" charset="0"/>
              </a:rPr>
              <a:t>, David White, Alison Le </a:t>
            </a:r>
            <a:r>
              <a:rPr lang="en-US" kern="1200" baseline="0" dirty="0" err="1" smtClean="0">
                <a:solidFill>
                  <a:schemeClr val="tx1"/>
                </a:solidFill>
                <a:latin typeface="Arial" pitchFamily="34" charset="0"/>
                <a:cs typeface="Arial" pitchFamily="34" charset="0"/>
              </a:rPr>
              <a:t>Cornu</a:t>
            </a:r>
            <a:r>
              <a:rPr lang="en-US" kern="1200" baseline="0" dirty="0" smtClean="0">
                <a:solidFill>
                  <a:schemeClr val="tx1"/>
                </a:solidFill>
                <a:latin typeface="Arial" pitchFamily="34" charset="0"/>
                <a:cs typeface="Arial" pitchFamily="34" charset="0"/>
              </a:rPr>
              <a:t>, and Erin M. Hood. 2013. User-centered decision making: A new model for developing academic library services and systems. </a:t>
            </a:r>
            <a:r>
              <a:rPr lang="en-US" i="1" kern="1200" baseline="0" dirty="0" smtClean="0">
                <a:solidFill>
                  <a:schemeClr val="tx1"/>
                </a:solidFill>
                <a:latin typeface="Arial" pitchFamily="34" charset="0"/>
                <a:cs typeface="Arial" pitchFamily="34" charset="0"/>
              </a:rPr>
              <a:t>IFLA Journal </a:t>
            </a:r>
            <a:r>
              <a:rPr lang="en-US" kern="1200" baseline="0" dirty="0" smtClean="0">
                <a:solidFill>
                  <a:schemeClr val="tx1"/>
                </a:solidFill>
                <a:latin typeface="Arial" pitchFamily="34" charset="0"/>
                <a:cs typeface="Arial" pitchFamily="34" charset="0"/>
              </a:rPr>
              <a:t>39, no. 1: 30-36.</a:t>
            </a:r>
          </a:p>
          <a:p>
            <a:endParaRPr lang="en-US" kern="1200" baseline="0" dirty="0" smtClean="0">
              <a:solidFill>
                <a:schemeClr val="tx1"/>
              </a:solidFill>
              <a:latin typeface="Arial" pitchFamily="34" charset="0"/>
              <a:cs typeface="Arial" pitchFamily="34" charset="0"/>
            </a:endParaRPr>
          </a:p>
          <a:p>
            <a:r>
              <a:rPr lang="en-US" dirty="0" err="1" smtClean="0">
                <a:latin typeface="Arial" pitchFamily="34" charset="0"/>
                <a:cs typeface="Arial" pitchFamily="34" charset="0"/>
              </a:rPr>
              <a:t>Connaway</a:t>
            </a:r>
            <a:r>
              <a:rPr lang="en-US" dirty="0" smtClean="0">
                <a:latin typeface="Arial" pitchFamily="34" charset="0"/>
                <a:cs typeface="Arial" pitchFamily="34" charset="0"/>
              </a:rPr>
              <a:t>, Lynn </a:t>
            </a:r>
            <a:r>
              <a:rPr lang="en-US" dirty="0" err="1" smtClean="0">
                <a:latin typeface="Arial" pitchFamily="34" charset="0"/>
                <a:cs typeface="Arial" pitchFamily="34" charset="0"/>
              </a:rPr>
              <a:t>Silipigni</a:t>
            </a:r>
            <a:r>
              <a:rPr lang="en-US" dirty="0" smtClean="0">
                <a:latin typeface="Arial" pitchFamily="34" charset="0"/>
                <a:cs typeface="Arial" pitchFamily="34" charset="0"/>
              </a:rPr>
              <a:t>, David White, Donna </a:t>
            </a:r>
            <a:r>
              <a:rPr lang="en-US" dirty="0" err="1" smtClean="0">
                <a:latin typeface="Arial" pitchFamily="34" charset="0"/>
                <a:cs typeface="Arial" pitchFamily="34" charset="0"/>
              </a:rPr>
              <a:t>Lanclos</a:t>
            </a:r>
            <a:r>
              <a:rPr lang="en-US" dirty="0" smtClean="0">
                <a:latin typeface="Arial" pitchFamily="34" charset="0"/>
                <a:cs typeface="Arial" pitchFamily="34" charset="0"/>
              </a:rPr>
              <a:t>, and Alison Le </a:t>
            </a:r>
            <a:r>
              <a:rPr lang="en-US" dirty="0" err="1" smtClean="0">
                <a:latin typeface="Arial" pitchFamily="34" charset="0"/>
                <a:cs typeface="Arial" pitchFamily="34" charset="0"/>
              </a:rPr>
              <a:t>Cornu</a:t>
            </a:r>
            <a:r>
              <a:rPr lang="en-US" dirty="0" smtClean="0">
                <a:latin typeface="Arial" pitchFamily="34" charset="0"/>
                <a:cs typeface="Arial" pitchFamily="34" charset="0"/>
              </a:rPr>
              <a:t>. 2013. Visitors and Residents: What motivates engagement with the digital information environment? </a:t>
            </a:r>
            <a:r>
              <a:rPr lang="en-US" i="1" dirty="0" smtClean="0">
                <a:latin typeface="Arial" pitchFamily="34" charset="0"/>
                <a:cs typeface="Arial" pitchFamily="34" charset="0"/>
              </a:rPr>
              <a:t>Information</a:t>
            </a:r>
          </a:p>
          <a:p>
            <a:r>
              <a:rPr lang="en-US" i="1" dirty="0" smtClean="0">
                <a:latin typeface="Arial" pitchFamily="34" charset="0"/>
                <a:cs typeface="Arial" pitchFamily="34" charset="0"/>
              </a:rPr>
              <a:t>Research</a:t>
            </a:r>
            <a:r>
              <a:rPr lang="en-US" dirty="0" smtClean="0">
                <a:latin typeface="Arial" pitchFamily="34" charset="0"/>
                <a:cs typeface="Arial" pitchFamily="34" charset="0"/>
              </a:rPr>
              <a:t> 18, no. 1, http://informationr.net/ir/18-1/infres181.html.</a:t>
            </a:r>
          </a:p>
          <a:p>
            <a:endParaRPr lang="en-US" kern="1200" baseline="0" dirty="0" smtClean="0">
              <a:solidFill>
                <a:schemeClr val="tx1"/>
              </a:solidFill>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Timothy J. Dickey, and Marie L. Radford. 2011. “If it is too inconvenient I’m not going after it:” Convenience as a critical factor in information-seeking behaviors. </a:t>
            </a:r>
            <a:r>
              <a:rPr lang="en-US" i="1" kern="1200" baseline="0" dirty="0" smtClean="0">
                <a:solidFill>
                  <a:schemeClr val="tx1"/>
                </a:solidFill>
                <a:latin typeface="Arial" pitchFamily="34" charset="0"/>
                <a:cs typeface="Arial" pitchFamily="34" charset="0"/>
              </a:rPr>
              <a:t>Library &amp; Information Science Research </a:t>
            </a:r>
            <a:r>
              <a:rPr lang="en-US" kern="1200" baseline="0" dirty="0" smtClean="0">
                <a:solidFill>
                  <a:schemeClr val="tx1"/>
                </a:solidFill>
                <a:latin typeface="Arial" pitchFamily="34" charset="0"/>
                <a:cs typeface="Arial" pitchFamily="34" charset="0"/>
              </a:rPr>
              <a:t>33, no. 3: 179-90. http://www.oclc.org/content/dam/research/publications/library/2011/connaway-lisr.pdf.</a:t>
            </a:r>
          </a:p>
          <a:p>
            <a:endParaRPr lang="en-US" kern="1200" baseline="0" dirty="0" smtClean="0">
              <a:solidFill>
                <a:schemeClr val="tx1"/>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10</a:t>
            </a:fld>
            <a:endParaRPr lang="en-US"/>
          </a:p>
        </p:txBody>
      </p:sp>
    </p:spTree>
    <p:extLst>
      <p:ext uri="{BB962C8B-B14F-4D97-AF65-F5344CB8AC3E}">
        <p14:creationId xmlns:p14="http://schemas.microsoft.com/office/powerpoint/2010/main" val="1718637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89046" y="499605"/>
            <a:ext cx="1673938" cy="1255453"/>
          </a:xfrm>
        </p:spPr>
      </p:sp>
      <p:sp>
        <p:nvSpPr>
          <p:cNvPr id="3" name="Notes Placeholder 2"/>
          <p:cNvSpPr>
            <a:spLocks noGrp="1"/>
          </p:cNvSpPr>
          <p:nvPr>
            <p:ph type="body" idx="1"/>
          </p:nvPr>
        </p:nvSpPr>
        <p:spPr>
          <a:xfrm>
            <a:off x="0" y="2020529"/>
            <a:ext cx="6642538" cy="7008787"/>
          </a:xfrm>
        </p:spPr>
        <p:txBody>
          <a:bodyPr>
            <a:normAutofit/>
          </a:bodyPr>
          <a:lstStyle/>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Marie L. Radford, Timothy J. Dickey, Jocelyn De Angelis Williams, and Patrick Confer. 2008. Sense-making and synchronicity: Information-seeking behaviors of </a:t>
            </a:r>
            <a:r>
              <a:rPr lang="en-US" kern="1200" baseline="0" dirty="0" err="1" smtClean="0">
                <a:solidFill>
                  <a:schemeClr val="tx1"/>
                </a:solidFill>
                <a:latin typeface="Arial" pitchFamily="34" charset="0"/>
                <a:cs typeface="Arial" pitchFamily="34" charset="0"/>
              </a:rPr>
              <a:t>Millennials</a:t>
            </a:r>
            <a:r>
              <a:rPr lang="en-US" kern="1200" baseline="0" dirty="0" smtClean="0">
                <a:solidFill>
                  <a:schemeClr val="tx1"/>
                </a:solidFill>
                <a:latin typeface="Arial" pitchFamily="34" charset="0"/>
                <a:cs typeface="Arial" pitchFamily="34" charset="0"/>
              </a:rPr>
              <a:t> and Baby Boomers. </a:t>
            </a:r>
            <a:r>
              <a:rPr lang="en-US" i="1" kern="1200" baseline="0" dirty="0" err="1" smtClean="0">
                <a:solidFill>
                  <a:schemeClr val="tx1"/>
                </a:solidFill>
                <a:latin typeface="Arial" pitchFamily="34" charset="0"/>
                <a:cs typeface="Arial" pitchFamily="34" charset="0"/>
              </a:rPr>
              <a:t>Libri</a:t>
            </a:r>
            <a:r>
              <a:rPr lang="en-US" kern="1200" baseline="0" dirty="0" smtClean="0">
                <a:solidFill>
                  <a:schemeClr val="tx1"/>
                </a:solidFill>
                <a:latin typeface="Arial" pitchFamily="34" charset="0"/>
                <a:cs typeface="Arial" pitchFamily="34" charset="0"/>
              </a:rPr>
              <a:t> 58, no. 2: 123-35. http://www.oclc.org/resources/research/publications/library/2008/connaway-libri.pdf.</a:t>
            </a:r>
          </a:p>
          <a:p>
            <a:endParaRPr lang="en-US" kern="1200" baseline="0" dirty="0" smtClean="0">
              <a:solidFill>
                <a:schemeClr val="tx1"/>
              </a:solidFill>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and Marie L. Radford. 2007. Service sea change: Clicking with </a:t>
            </a:r>
            <a:r>
              <a:rPr lang="en-US" kern="1200" baseline="0" dirty="0" err="1" smtClean="0">
                <a:solidFill>
                  <a:schemeClr val="tx1"/>
                </a:solidFill>
                <a:latin typeface="Arial" pitchFamily="34" charset="0"/>
                <a:cs typeface="Arial" pitchFamily="34" charset="0"/>
              </a:rPr>
              <a:t>screenagers</a:t>
            </a:r>
            <a:r>
              <a:rPr lang="en-US" kern="1200" baseline="0" dirty="0" smtClean="0">
                <a:solidFill>
                  <a:schemeClr val="tx1"/>
                </a:solidFill>
                <a:latin typeface="Arial" pitchFamily="34" charset="0"/>
                <a:cs typeface="Arial" pitchFamily="34" charset="0"/>
              </a:rPr>
              <a:t> through virtual reference. </a:t>
            </a:r>
            <a:r>
              <a:rPr lang="en-US" i="1" kern="1200" baseline="0" dirty="0" smtClean="0">
                <a:solidFill>
                  <a:schemeClr val="tx1"/>
                </a:solidFill>
                <a:latin typeface="Arial" pitchFamily="34" charset="0"/>
                <a:cs typeface="Arial" pitchFamily="34" charset="0"/>
              </a:rPr>
              <a:t>In Sailing into the future: Charting our destiny: </a:t>
            </a:r>
            <a:r>
              <a:rPr lang="en-US" i="1" kern="1200" baseline="0" dirty="0" err="1" smtClean="0">
                <a:solidFill>
                  <a:schemeClr val="tx1"/>
                </a:solidFill>
                <a:latin typeface="Arial" pitchFamily="34" charset="0"/>
                <a:cs typeface="Arial" pitchFamily="34" charset="0"/>
              </a:rPr>
              <a:t>Proceedingsof</a:t>
            </a:r>
            <a:r>
              <a:rPr lang="en-US" i="1" kern="1200" baseline="0" dirty="0" smtClean="0">
                <a:solidFill>
                  <a:schemeClr val="tx1"/>
                </a:solidFill>
                <a:latin typeface="Arial" pitchFamily="34" charset="0"/>
                <a:cs typeface="Arial" pitchFamily="34" charset="0"/>
              </a:rPr>
              <a:t> the Thirteenth National Conference of the Association of College and Research Libraries, March 29-April 1, 2007, Baltimore, Maryland</a:t>
            </a:r>
            <a:r>
              <a:rPr lang="en-US" kern="1200" baseline="0" dirty="0" smtClean="0">
                <a:solidFill>
                  <a:schemeClr val="tx1"/>
                </a:solidFill>
                <a:latin typeface="Arial" pitchFamily="34" charset="0"/>
                <a:cs typeface="Arial" pitchFamily="34" charset="0"/>
              </a:rPr>
              <a:t>, edited by Hugh A. Thompson. Chicago: Association of College and Research Libraries. http://www.oclc.org/research/publications/archive/2007/connaway-acrl.pdf</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Lynn </a:t>
            </a:r>
            <a:r>
              <a:rPr lang="en-US" kern="1200" baseline="0" dirty="0" err="1" smtClean="0">
                <a:solidFill>
                  <a:schemeClr val="tx1"/>
                </a:solidFill>
                <a:latin typeface="Arial" pitchFamily="34" charset="0"/>
                <a:cs typeface="Arial" pitchFamily="34" charset="0"/>
              </a:rPr>
              <a:t>Silipigni</a:t>
            </a:r>
            <a:r>
              <a:rPr lang="en-US" kern="1200" baseline="0" dirty="0" smtClean="0">
                <a:solidFill>
                  <a:schemeClr val="tx1"/>
                </a:solidFill>
                <a:latin typeface="Arial" pitchFamily="34" charset="0"/>
                <a:cs typeface="Arial" pitchFamily="34" charset="0"/>
              </a:rPr>
              <a:t>, and Marie L. Radford. 2011. </a:t>
            </a:r>
            <a:r>
              <a:rPr lang="en-US" i="1" kern="1200" baseline="0" dirty="0" smtClean="0">
                <a:solidFill>
                  <a:schemeClr val="tx1"/>
                </a:solidFill>
                <a:latin typeface="Arial" pitchFamily="34" charset="0"/>
                <a:cs typeface="Arial" pitchFamily="34" charset="0"/>
              </a:rPr>
              <a:t>Seeking synchronicity: Revelations and recommendations for virtual reference. </a:t>
            </a:r>
            <a:r>
              <a:rPr lang="en-US" kern="1200" baseline="0" dirty="0" smtClean="0">
                <a:solidFill>
                  <a:schemeClr val="tx1"/>
                </a:solidFill>
                <a:latin typeface="Arial" pitchFamily="34" charset="0"/>
                <a:cs typeface="Arial" pitchFamily="34" charset="0"/>
              </a:rPr>
              <a:t>Dublin, OH: OCLC Research. http://www.oclc.org/reports/synchronicity/full.pdf.</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Dempsey, </a:t>
            </a:r>
            <a:r>
              <a:rPr lang="en-US" dirty="0" err="1" smtClean="0">
                <a:latin typeface="Arial" pitchFamily="34" charset="0"/>
                <a:cs typeface="Arial" pitchFamily="34" charset="0"/>
              </a:rPr>
              <a:t>Lorcan</a:t>
            </a:r>
            <a:r>
              <a:rPr lang="en-US" dirty="0" smtClean="0">
                <a:latin typeface="Arial" pitchFamily="34" charset="0"/>
                <a:cs typeface="Arial" pitchFamily="34" charset="0"/>
              </a:rPr>
              <a:t>. 2012. Thirteen ways of looking at libraries, discovery, and the catalog: Scale, workflow, attention. </a:t>
            </a:r>
            <a:r>
              <a:rPr lang="en-US" i="1" dirty="0" smtClean="0">
                <a:latin typeface="Arial" pitchFamily="34" charset="0"/>
                <a:cs typeface="Arial" pitchFamily="34" charset="0"/>
              </a:rPr>
              <a:t>EDUCAUSE Review Online </a:t>
            </a:r>
            <a:r>
              <a:rPr lang="en-US" dirty="0" smtClean="0">
                <a:latin typeface="Arial" pitchFamily="34" charset="0"/>
                <a:cs typeface="Arial" pitchFamily="34" charset="0"/>
              </a:rPr>
              <a:t>(December 10), http://www.educause.edu/ero/</a:t>
            </a:r>
          </a:p>
          <a:p>
            <a:r>
              <a:rPr lang="en-US" dirty="0" smtClean="0">
                <a:latin typeface="Arial" pitchFamily="34" charset="0"/>
                <a:cs typeface="Arial" pitchFamily="34" charset="0"/>
              </a:rPr>
              <a:t>article/thirteen-ways-looking-libraries-discovery-and-catalog-scale-workflow-attention. </a:t>
            </a:r>
          </a:p>
          <a:p>
            <a:endParaRPr lang="en-US"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latin typeface="Arial" pitchFamily="34" charset="0"/>
                <a:cs typeface="Arial" pitchFamily="34" charset="0"/>
              </a:rPr>
              <a:t>De Rosa, Cathy, Joanne Cantrell, Diane </a:t>
            </a:r>
            <a:r>
              <a:rPr lang="en-US" dirty="0" err="1" smtClean="0">
                <a:solidFill>
                  <a:schemeClr val="tx1"/>
                </a:solidFill>
                <a:latin typeface="Arial" pitchFamily="34" charset="0"/>
                <a:cs typeface="Arial" pitchFamily="34" charset="0"/>
              </a:rPr>
              <a:t>Cellentani</a:t>
            </a:r>
            <a:r>
              <a:rPr lang="en-US" dirty="0" smtClean="0">
                <a:solidFill>
                  <a:schemeClr val="tx1"/>
                </a:solidFill>
                <a:latin typeface="Arial" pitchFamily="34" charset="0"/>
                <a:cs typeface="Arial" pitchFamily="34" charset="0"/>
              </a:rPr>
              <a:t>, Janet Hawk, Lillie Jenkins, and </a:t>
            </a:r>
            <a:r>
              <a:rPr lang="en-US" dirty="0" err="1" smtClean="0">
                <a:solidFill>
                  <a:schemeClr val="tx1"/>
                </a:solidFill>
                <a:latin typeface="Arial" pitchFamily="34" charset="0"/>
                <a:cs typeface="Arial" pitchFamily="34" charset="0"/>
              </a:rPr>
              <a:t>Alane</a:t>
            </a:r>
            <a:r>
              <a:rPr lang="en-US" dirty="0" smtClean="0">
                <a:solidFill>
                  <a:schemeClr val="tx1"/>
                </a:solidFill>
                <a:latin typeface="Arial" pitchFamily="34" charset="0"/>
                <a:cs typeface="Arial" pitchFamily="34" charset="0"/>
              </a:rPr>
              <a:t> Wilson. 2005. </a:t>
            </a:r>
            <a:r>
              <a:rPr lang="en-US" i="1" dirty="0" smtClean="0">
                <a:solidFill>
                  <a:schemeClr val="tx1"/>
                </a:solidFill>
                <a:latin typeface="Arial" pitchFamily="34" charset="0"/>
                <a:cs typeface="Arial" pitchFamily="34" charset="0"/>
              </a:rPr>
              <a:t>Perceptions of libraries and information resources: A report to the OCLC Membership</a:t>
            </a:r>
            <a:r>
              <a:rPr lang="en-US" dirty="0" smtClean="0">
                <a:solidFill>
                  <a:schemeClr val="tx1"/>
                </a:solidFill>
                <a:latin typeface="Arial" pitchFamily="34" charset="0"/>
                <a:cs typeface="Arial" pitchFamily="34" charset="0"/>
              </a:rPr>
              <a:t>. Dublin, OH: OCLC Online Computer Library Center.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baseline="0" dirty="0" err="1" smtClean="0">
                <a:solidFill>
                  <a:schemeClr val="tx1"/>
                </a:solidFill>
                <a:latin typeface="Arial" pitchFamily="34" charset="0"/>
                <a:cs typeface="Arial" pitchFamily="34" charset="0"/>
              </a:rPr>
              <a:t>Oblinger</a:t>
            </a:r>
            <a:r>
              <a:rPr lang="en-US" kern="1200" baseline="0" dirty="0" smtClean="0">
                <a:solidFill>
                  <a:schemeClr val="tx1"/>
                </a:solidFill>
                <a:latin typeface="Arial" pitchFamily="34" charset="0"/>
                <a:cs typeface="Arial" pitchFamily="34" charset="0"/>
              </a:rPr>
              <a:t>, Diana G., and James L. </a:t>
            </a:r>
            <a:r>
              <a:rPr lang="en-US" kern="1200" baseline="0" dirty="0" err="1" smtClean="0">
                <a:solidFill>
                  <a:schemeClr val="tx1"/>
                </a:solidFill>
                <a:latin typeface="Arial" pitchFamily="34" charset="0"/>
                <a:cs typeface="Arial" pitchFamily="34" charset="0"/>
              </a:rPr>
              <a:t>Oblinger</a:t>
            </a:r>
            <a:r>
              <a:rPr lang="en-US" kern="1200" baseline="0" dirty="0" smtClean="0">
                <a:solidFill>
                  <a:schemeClr val="tx1"/>
                </a:solidFill>
                <a:latin typeface="Arial" pitchFamily="34" charset="0"/>
                <a:cs typeface="Arial" pitchFamily="34" charset="0"/>
              </a:rPr>
              <a:t>, eds. 2005. Educating the net generation. Boulder: EDUCAUSE. http://www.educause.edu/content.asp?PAGE_ID=5989&amp;bhcp=1.</a:t>
            </a:r>
            <a:endParaRPr lang="en-US" dirty="0" smtClean="0">
              <a:solidFill>
                <a:schemeClr val="tx1"/>
              </a:solidFill>
              <a:latin typeface="Arial" pitchFamily="34" charset="0"/>
              <a:cs typeface="Arial" pitchFamily="34" charset="0"/>
            </a:endParaRPr>
          </a:p>
          <a:p>
            <a:endParaRPr lang="en-US" dirty="0" smtClean="0">
              <a:latin typeface="Arial" pitchFamily="34" charset="0"/>
              <a:cs typeface="Arial" pitchFamily="34" charset="0"/>
            </a:endParaRPr>
          </a:p>
          <a:p>
            <a:r>
              <a:rPr lang="en-US" kern="1200" baseline="0" dirty="0" err="1" smtClean="0">
                <a:solidFill>
                  <a:schemeClr val="tx1"/>
                </a:solidFill>
                <a:latin typeface="Arial" pitchFamily="34" charset="0"/>
                <a:cs typeface="Arial" pitchFamily="34" charset="0"/>
              </a:rPr>
              <a:t>Pullinger</a:t>
            </a:r>
            <a:r>
              <a:rPr lang="en-US" kern="1200" baseline="0" dirty="0" smtClean="0">
                <a:solidFill>
                  <a:schemeClr val="tx1"/>
                </a:solidFill>
                <a:latin typeface="Arial" pitchFamily="34" charset="0"/>
                <a:cs typeface="Arial" pitchFamily="34" charset="0"/>
              </a:rPr>
              <a:t>, David. 1999. Academics and the new information environment: The impact of local factors on use of electronic journals. </a:t>
            </a:r>
            <a:r>
              <a:rPr lang="en-US" i="1" kern="1200" baseline="0" dirty="0" smtClean="0">
                <a:solidFill>
                  <a:schemeClr val="tx1"/>
                </a:solidFill>
                <a:latin typeface="Arial" pitchFamily="34" charset="0"/>
                <a:cs typeface="Arial" pitchFamily="34" charset="0"/>
              </a:rPr>
              <a:t>Journal of Information Science </a:t>
            </a:r>
            <a:r>
              <a:rPr lang="en-US" kern="1200" baseline="0" dirty="0" smtClean="0">
                <a:solidFill>
                  <a:schemeClr val="tx1"/>
                </a:solidFill>
                <a:latin typeface="Arial" pitchFamily="34" charset="0"/>
                <a:cs typeface="Arial" pitchFamily="34" charset="0"/>
              </a:rPr>
              <a:t>25, no. 2: 164-72.</a:t>
            </a:r>
          </a:p>
          <a:p>
            <a:endParaRPr lang="en-US" kern="1200" baseline="0" dirty="0" smtClean="0">
              <a:solidFill>
                <a:schemeClr val="tx1"/>
              </a:solidFill>
              <a:latin typeface="Arial" pitchFamily="34" charset="0"/>
              <a:cs typeface="Arial" pitchFamily="34" charset="0"/>
            </a:endParaRPr>
          </a:p>
          <a:p>
            <a:r>
              <a:rPr lang="en-US" kern="1200" baseline="0" dirty="0" smtClean="0">
                <a:solidFill>
                  <a:schemeClr val="tx1"/>
                </a:solidFill>
                <a:latin typeface="Arial" pitchFamily="34" charset="0"/>
                <a:cs typeface="Arial" pitchFamily="34" charset="0"/>
              </a:rPr>
              <a:t>Sweeney, Richard. 2006. Millennial behaviors &amp; demographics. http://certi.mst.edu/media/administrative/certi/documents/Article-Millennial-Behaviors.pdf.</a:t>
            </a:r>
          </a:p>
          <a:p>
            <a:endParaRPr lang="en-US" kern="1200" baseline="0" dirty="0" smtClean="0">
              <a:solidFill>
                <a:schemeClr val="tx1"/>
              </a:solidFill>
              <a:latin typeface="Arial" pitchFamily="34" charset="0"/>
              <a:cs typeface="Arial" pitchFamily="34" charset="0"/>
            </a:endParaRPr>
          </a:p>
          <a:p>
            <a:r>
              <a:rPr lang="en-US" kern="1200" baseline="0" dirty="0" smtClean="0">
                <a:solidFill>
                  <a:schemeClr val="tx1"/>
                </a:solidFill>
                <a:latin typeface="Arial" pitchFamily="34" charset="0"/>
                <a:cs typeface="Arial" pitchFamily="34" charset="0"/>
              </a:rPr>
              <a:t>Van </a:t>
            </a:r>
            <a:r>
              <a:rPr lang="en-US" kern="1200" baseline="0" dirty="0" err="1" smtClean="0">
                <a:solidFill>
                  <a:schemeClr val="tx1"/>
                </a:solidFill>
                <a:latin typeface="Arial" pitchFamily="34" charset="0"/>
                <a:cs typeface="Arial" pitchFamily="34" charset="0"/>
              </a:rPr>
              <a:t>Scoyoc</a:t>
            </a:r>
            <a:r>
              <a:rPr lang="en-US" kern="1200" baseline="0" dirty="0" smtClean="0">
                <a:solidFill>
                  <a:schemeClr val="tx1"/>
                </a:solidFill>
                <a:latin typeface="Arial" pitchFamily="34" charset="0"/>
                <a:cs typeface="Arial" pitchFamily="34" charset="0"/>
              </a:rPr>
              <a:t>, Anna M., and Caroline Cason. 2006. The electronic academic library: Undergraduate research behavior in a library without books. </a:t>
            </a:r>
            <a:r>
              <a:rPr lang="en-US" i="1" kern="1200" baseline="0" dirty="0" smtClean="0">
                <a:solidFill>
                  <a:schemeClr val="tx1"/>
                </a:solidFill>
                <a:latin typeface="Arial" pitchFamily="34" charset="0"/>
                <a:cs typeface="Arial" pitchFamily="34" charset="0"/>
              </a:rPr>
              <a:t>portal: Libraries and the Academy </a:t>
            </a:r>
            <a:r>
              <a:rPr lang="en-US" kern="1200" baseline="0" dirty="0" smtClean="0">
                <a:solidFill>
                  <a:schemeClr val="tx1"/>
                </a:solidFill>
                <a:latin typeface="Arial" pitchFamily="34" charset="0"/>
                <a:cs typeface="Arial" pitchFamily="34" charset="0"/>
              </a:rPr>
              <a:t>6, no. 1: 47-58</a:t>
            </a:r>
            <a:r>
              <a:rPr lang="en-US" sz="1100" kern="1200" baseline="0" dirty="0" smtClean="0">
                <a:solidFill>
                  <a:schemeClr val="tx1"/>
                </a:solidFill>
                <a:latin typeface="Arial" pitchFamily="34" charset="0"/>
                <a:cs typeface="Arial" pitchFamily="34" charset="0"/>
              </a:rPr>
              <a:t>.</a:t>
            </a:r>
          </a:p>
          <a:p>
            <a:endParaRPr lang="en-US" sz="1100" kern="1200" baseline="0" dirty="0" smtClean="0">
              <a:solidFill>
                <a:schemeClr val="tx1"/>
              </a:solidFill>
              <a:latin typeface="Arial" pitchFamily="34" charset="0"/>
              <a:cs typeface="Arial" pitchFamily="34" charset="0"/>
            </a:endParaRPr>
          </a:p>
          <a:p>
            <a:endParaRPr lang="en-US" sz="1100" dirty="0" smtClean="0">
              <a:latin typeface="Arial" pitchFamily="34" charset="0"/>
              <a:cs typeface="Arial" pitchFamily="34" charset="0"/>
            </a:endParaRP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11</a:t>
            </a:fld>
            <a:endParaRPr lang="en-US"/>
          </a:p>
        </p:txBody>
      </p:sp>
    </p:spTree>
    <p:extLst>
      <p:ext uri="{BB962C8B-B14F-4D97-AF65-F5344CB8AC3E}">
        <p14:creationId xmlns:p14="http://schemas.microsoft.com/office/powerpoint/2010/main" val="2920467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11375" y="0"/>
            <a:ext cx="2686050" cy="2014538"/>
          </a:xfrm>
        </p:spPr>
      </p:sp>
      <p:sp>
        <p:nvSpPr>
          <p:cNvPr id="3" name="Notes Placeholder 2"/>
          <p:cNvSpPr>
            <a:spLocks noGrp="1"/>
          </p:cNvSpPr>
          <p:nvPr>
            <p:ph type="body" idx="1"/>
          </p:nvPr>
        </p:nvSpPr>
        <p:spPr>
          <a:xfrm>
            <a:off x="0" y="2401570"/>
            <a:ext cx="6858000" cy="6584950"/>
          </a:xfrm>
        </p:spPr>
        <p:txBody>
          <a:bodyPr>
            <a:noAutofit/>
          </a:bodyPr>
          <a:lstStyle/>
          <a:p>
            <a:endParaRPr lang="en-US" sz="1300" b="1" i="0" kern="1200" baseline="0" dirty="0" smtClean="0">
              <a:solidFill>
                <a:schemeClr val="tx1"/>
              </a:solidFill>
              <a:latin typeface="Arial" pitchFamily="34" charset="0"/>
              <a:cs typeface="Arial" pitchFamily="34" charset="0"/>
            </a:endParaRPr>
          </a:p>
          <a:p>
            <a:r>
              <a:rPr lang="en-US" sz="1300" i="0" kern="1200" baseline="0" dirty="0" smtClean="0">
                <a:solidFill>
                  <a:schemeClr val="tx1"/>
                </a:solidFill>
                <a:latin typeface="Arial" pitchFamily="34" charset="0"/>
                <a:cs typeface="Arial" pitchFamily="34" charset="0"/>
              </a:rPr>
              <a:t>Image: http://asisnj.com/wp-content/uploads/2012/08/HiRes.jpg</a:t>
            </a:r>
            <a:endParaRPr lang="en-US" sz="1300" kern="1200" baseline="0" dirty="0" smtClean="0">
              <a:solidFill>
                <a:schemeClr val="tx1"/>
              </a:solidFill>
              <a:latin typeface="Arial" pitchFamily="34" charset="0"/>
              <a:cs typeface="Arial" pitchFamily="34" charset="0"/>
            </a:endParaRPr>
          </a:p>
          <a:p>
            <a:endParaRPr lang="en-US" sz="1300" kern="1200" baseline="0" dirty="0" smtClean="0">
              <a:solidFill>
                <a:schemeClr val="tx1"/>
              </a:solidFill>
              <a:latin typeface="Arial" pitchFamily="34" charset="0"/>
              <a:cs typeface="Arial" pitchFamily="34" charset="0"/>
            </a:endParaRPr>
          </a:p>
          <a:p>
            <a:r>
              <a:rPr lang="en-US" sz="1300" kern="1200" baseline="0" dirty="0" smtClean="0">
                <a:solidFill>
                  <a:schemeClr val="tx1"/>
                </a:solidFill>
                <a:latin typeface="Arial" pitchFamily="34" charset="0"/>
                <a:cs typeface="Arial" pitchFamily="34" charset="0"/>
              </a:rPr>
              <a:t>Inform users: Specifically, we recommend that librarians reexamine their systems and services in the context of how they do the following:</a:t>
            </a:r>
          </a:p>
          <a:p>
            <a:r>
              <a:rPr lang="en-US" sz="1300" kern="1200" baseline="0" dirty="0" smtClean="0">
                <a:solidFill>
                  <a:schemeClr val="tx1"/>
                </a:solidFill>
                <a:latin typeface="Arial" pitchFamily="34" charset="0"/>
                <a:cs typeface="Arial" pitchFamily="34" charset="0"/>
              </a:rPr>
              <a:t>• Market and promote library services;</a:t>
            </a:r>
          </a:p>
          <a:p>
            <a:pPr>
              <a:buFont typeface="Arial" pitchFamily="34" charset="0"/>
              <a:buChar char="•"/>
            </a:pPr>
            <a:r>
              <a:rPr lang="en-US" sz="1300" kern="1200" baseline="0" dirty="0" smtClean="0">
                <a:solidFill>
                  <a:schemeClr val="tx1"/>
                </a:solidFill>
                <a:latin typeface="Arial" pitchFamily="34" charset="0"/>
                <a:cs typeface="Arial" pitchFamily="34" charset="0"/>
              </a:rPr>
              <a:t> Provide a broad range of tools;</a:t>
            </a:r>
          </a:p>
          <a:p>
            <a:r>
              <a:rPr lang="en-US" sz="1300" kern="1200" baseline="0" dirty="0" smtClean="0">
                <a:solidFill>
                  <a:schemeClr val="tx1"/>
                </a:solidFill>
                <a:latin typeface="Arial" pitchFamily="34" charset="0"/>
                <a:cs typeface="Arial" pitchFamily="34" charset="0"/>
              </a:rPr>
              <a:t>• Remove the barriers between discovering and accessing information (16-17)</a:t>
            </a:r>
          </a:p>
          <a:p>
            <a:endParaRPr lang="en-US" sz="1300" kern="1200" baseline="0" dirty="0" smtClean="0">
              <a:solidFill>
                <a:schemeClr val="tx1"/>
              </a:solidFill>
              <a:latin typeface="Arial" pitchFamily="34" charset="0"/>
              <a:cs typeface="Arial" pitchFamily="34" charset="0"/>
            </a:endParaRPr>
          </a:p>
          <a:p>
            <a:r>
              <a:rPr lang="en-US" sz="1300" kern="1200" baseline="0" dirty="0" smtClean="0">
                <a:solidFill>
                  <a:schemeClr val="tx1"/>
                </a:solidFill>
                <a:latin typeface="Arial" pitchFamily="34" charset="0"/>
                <a:cs typeface="Arial" pitchFamily="34" charset="0"/>
              </a:rPr>
              <a:t>Be seamless: Consider walking through the library’s workflow from the perspective of a user trying to accomplish a particular task. How often do you leave one interface and go to another? Every time that happens, individuals have to reevaluate their surroundings, which often equates to a direct loss of time or, at least, a poorly perceived experience. Seamlessness is not just about doing something efficiently (17)</a:t>
            </a:r>
          </a:p>
          <a:p>
            <a:endParaRPr lang="en-US" sz="1300" kern="1200" baseline="0" dirty="0" smtClean="0">
              <a:solidFill>
                <a:schemeClr val="tx1"/>
              </a:solidFill>
              <a:latin typeface="Arial" pitchFamily="34" charset="0"/>
              <a:cs typeface="Arial" pitchFamily="34" charset="0"/>
            </a:endParaRPr>
          </a:p>
          <a:p>
            <a:r>
              <a:rPr lang="en-US" sz="1300" kern="1200" baseline="0" dirty="0" smtClean="0">
                <a:solidFill>
                  <a:schemeClr val="tx1"/>
                </a:solidFill>
                <a:latin typeface="Arial" pitchFamily="34" charset="0"/>
                <a:cs typeface="Arial" pitchFamily="34" charset="0"/>
              </a:rPr>
              <a:t>Be proactive: Librarians must sense and respond to challenges across user communities (18) </a:t>
            </a:r>
          </a:p>
          <a:p>
            <a:r>
              <a:rPr lang="en-US" sz="1300" kern="1200" baseline="0" dirty="0" smtClean="0">
                <a:solidFill>
                  <a:schemeClr val="tx1"/>
                </a:solidFill>
                <a:latin typeface="Arial" pitchFamily="34" charset="0"/>
                <a:cs typeface="Arial" pitchFamily="34" charset="0"/>
              </a:rPr>
              <a:t>Be bold, be inventive and take risks (18)</a:t>
            </a: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Look upstream: </a:t>
            </a:r>
            <a:r>
              <a:rPr lang="en-US" sz="1300" kern="1200" baseline="0" dirty="0" smtClean="0">
                <a:solidFill>
                  <a:schemeClr val="tx1"/>
                </a:solidFill>
                <a:latin typeface="Arial" pitchFamily="34" charset="0"/>
                <a:cs typeface="Arial" pitchFamily="34" charset="0"/>
              </a:rPr>
              <a:t>Looking upstream is about more than proactively considering user communities’ current needs. It’s seeing those needs in a much larger context and thinking broadly within the information profession and other professions related to it (18)</a:t>
            </a:r>
          </a:p>
          <a:p>
            <a:r>
              <a:rPr lang="en-US" sz="1300" kern="1200" baseline="0" dirty="0" smtClean="0">
                <a:solidFill>
                  <a:schemeClr val="tx1"/>
                </a:solidFill>
                <a:latin typeface="Arial" pitchFamily="34" charset="0"/>
                <a:cs typeface="Arial" pitchFamily="34" charset="0"/>
              </a:rPr>
              <a:t>If users are early adopters of a service, librarians should think about how to meet them there with library resources sooner rather than later (18)</a:t>
            </a:r>
          </a:p>
          <a:p>
            <a:endParaRPr lang="en-US" sz="1300" dirty="0" smtClean="0">
              <a:latin typeface="Arial" pitchFamily="34" charset="0"/>
              <a:cs typeface="Arial" pitchFamily="34" charset="0"/>
            </a:endParaRPr>
          </a:p>
          <a:p>
            <a:pPr>
              <a:defRPr/>
            </a:pPr>
            <a:r>
              <a:rPr lang="en-US" sz="1300" dirty="0" smtClean="0">
                <a:solidFill>
                  <a:prstClr val="black"/>
                </a:solidFill>
                <a:latin typeface="Arial" pitchFamily="34" charset="0"/>
                <a:cs typeface="Arial" pitchFamily="34" charset="0"/>
              </a:rPr>
              <a:t>Connaway, Lynn Silipigni, and </a:t>
            </a:r>
            <a:r>
              <a:rPr lang="en-US" sz="1300" dirty="0" err="1" smtClean="0">
                <a:solidFill>
                  <a:prstClr val="black"/>
                </a:solidFill>
                <a:latin typeface="Arial" pitchFamily="34" charset="0"/>
                <a:cs typeface="Arial" pitchFamily="34" charset="0"/>
              </a:rPr>
              <a:t>Ixchel</a:t>
            </a:r>
            <a:r>
              <a:rPr lang="en-US" sz="1300" dirty="0" smtClean="0">
                <a:solidFill>
                  <a:prstClr val="black"/>
                </a:solidFill>
                <a:latin typeface="Arial" pitchFamily="34" charset="0"/>
                <a:cs typeface="Arial" pitchFamily="34" charset="0"/>
              </a:rPr>
              <a:t> M. </a:t>
            </a:r>
            <a:r>
              <a:rPr lang="en-US" sz="1300" dirty="0" err="1" smtClean="0">
                <a:solidFill>
                  <a:prstClr val="black"/>
                </a:solidFill>
                <a:latin typeface="Arial" pitchFamily="34" charset="0"/>
                <a:cs typeface="Arial" pitchFamily="34" charset="0"/>
              </a:rPr>
              <a:t>Faniel</a:t>
            </a:r>
            <a:r>
              <a:rPr lang="en-US" sz="1300" dirty="0" smtClean="0">
                <a:solidFill>
                  <a:prstClr val="black"/>
                </a:solidFill>
                <a:latin typeface="Arial" pitchFamily="34" charset="0"/>
                <a:cs typeface="Arial" pitchFamily="34" charset="0"/>
              </a:rPr>
              <a:t>. 2014. </a:t>
            </a:r>
            <a:r>
              <a:rPr lang="en-US" sz="1300" i="1" dirty="0" smtClean="0">
                <a:solidFill>
                  <a:prstClr val="black"/>
                </a:solidFill>
                <a:latin typeface="Arial" pitchFamily="34" charset="0"/>
                <a:cs typeface="Arial" pitchFamily="34" charset="0"/>
              </a:rPr>
              <a:t>Reordering </a:t>
            </a:r>
            <a:r>
              <a:rPr lang="en-US" sz="1300" i="1" dirty="0" err="1" smtClean="0">
                <a:solidFill>
                  <a:prstClr val="black"/>
                </a:solidFill>
                <a:latin typeface="Arial" pitchFamily="34" charset="0"/>
                <a:cs typeface="Arial" pitchFamily="34" charset="0"/>
              </a:rPr>
              <a:t>Ranganathan</a:t>
            </a:r>
            <a:r>
              <a:rPr lang="en-US" sz="1300" i="1" dirty="0" smtClean="0">
                <a:solidFill>
                  <a:prstClr val="black"/>
                </a:solidFill>
                <a:latin typeface="Arial" pitchFamily="34" charset="0"/>
                <a:cs typeface="Arial" pitchFamily="34" charset="0"/>
              </a:rPr>
              <a:t>: Shifting user behaviors, shifting priorities</a:t>
            </a:r>
            <a:r>
              <a:rPr lang="en-US" sz="1300" dirty="0" smtClean="0">
                <a:solidFill>
                  <a:prstClr val="black"/>
                </a:solidFill>
                <a:latin typeface="Arial" pitchFamily="34" charset="0"/>
                <a:cs typeface="Arial" pitchFamily="34" charset="0"/>
              </a:rPr>
              <a:t>. Dublin, OH: OCLC Research. http://www.oclc.org/content/dam/research/publications/library/2014/oclcresearch-reordering-ranganathan-2014.pdf.</a:t>
            </a:r>
          </a:p>
          <a:p>
            <a:pPr>
              <a:defRPr/>
            </a:pPr>
            <a:endParaRPr lang="en-US" sz="1300" dirty="0" smtClean="0">
              <a:solidFill>
                <a:prstClr val="black"/>
              </a:solidFill>
              <a:latin typeface="Arial" pitchFamily="34" charset="0"/>
              <a:cs typeface="Arial" pitchFamily="34" charset="0"/>
            </a:endParaRPr>
          </a:p>
          <a:p>
            <a:pPr>
              <a:defRPr/>
            </a:pPr>
            <a:r>
              <a:rPr lang="en-US" sz="1300" dirty="0" err="1" smtClean="0">
                <a:solidFill>
                  <a:prstClr val="black"/>
                </a:solidFill>
                <a:latin typeface="Arial" pitchFamily="34" charset="0"/>
                <a:cs typeface="Arial" pitchFamily="34" charset="0"/>
              </a:rPr>
              <a:t>Noruzi</a:t>
            </a:r>
            <a:r>
              <a:rPr lang="en-US" sz="1300" dirty="0" smtClean="0">
                <a:solidFill>
                  <a:prstClr val="black"/>
                </a:solidFill>
                <a:latin typeface="Arial" pitchFamily="34" charset="0"/>
                <a:cs typeface="Arial" pitchFamily="34" charset="0"/>
              </a:rPr>
              <a:t>, </a:t>
            </a:r>
            <a:r>
              <a:rPr lang="en-US" sz="1300" dirty="0" err="1" smtClean="0">
                <a:solidFill>
                  <a:prstClr val="black"/>
                </a:solidFill>
                <a:latin typeface="Arial" pitchFamily="34" charset="0"/>
                <a:cs typeface="Arial" pitchFamily="34" charset="0"/>
              </a:rPr>
              <a:t>Alireza</a:t>
            </a:r>
            <a:r>
              <a:rPr lang="en-US" sz="1300" dirty="0" smtClean="0">
                <a:solidFill>
                  <a:prstClr val="black"/>
                </a:solidFill>
                <a:latin typeface="Arial" pitchFamily="34" charset="0"/>
                <a:cs typeface="Arial" pitchFamily="34" charset="0"/>
              </a:rPr>
              <a:t>. 2004. Application of </a:t>
            </a:r>
            <a:r>
              <a:rPr lang="en-US" sz="1300" dirty="0" err="1" smtClean="0">
                <a:solidFill>
                  <a:prstClr val="black"/>
                </a:solidFill>
                <a:latin typeface="Arial" pitchFamily="34" charset="0"/>
                <a:cs typeface="Arial" pitchFamily="34" charset="0"/>
              </a:rPr>
              <a:t>Ranganathan’s</a:t>
            </a:r>
            <a:r>
              <a:rPr lang="en-US" sz="1300" dirty="0" smtClean="0">
                <a:solidFill>
                  <a:prstClr val="black"/>
                </a:solidFill>
                <a:latin typeface="Arial" pitchFamily="34" charset="0"/>
                <a:cs typeface="Arial" pitchFamily="34" charset="0"/>
              </a:rPr>
              <a:t> Laws to the web. </a:t>
            </a:r>
            <a:r>
              <a:rPr lang="en-US" sz="1300" i="1" dirty="0" err="1" smtClean="0">
                <a:solidFill>
                  <a:prstClr val="black"/>
                </a:solidFill>
                <a:latin typeface="Arial" pitchFamily="34" charset="0"/>
                <a:cs typeface="Arial" pitchFamily="34" charset="0"/>
              </a:rPr>
              <a:t>Webology</a:t>
            </a:r>
            <a:r>
              <a:rPr lang="en-US" sz="1300" i="1" dirty="0" smtClean="0">
                <a:solidFill>
                  <a:prstClr val="black"/>
                </a:solidFill>
                <a:latin typeface="Arial" pitchFamily="34" charset="0"/>
                <a:cs typeface="Arial" pitchFamily="34" charset="0"/>
              </a:rPr>
              <a:t> </a:t>
            </a:r>
            <a:r>
              <a:rPr lang="en-US" sz="1300" dirty="0" smtClean="0">
                <a:solidFill>
                  <a:prstClr val="black"/>
                </a:solidFill>
                <a:latin typeface="Arial" pitchFamily="34" charset="0"/>
                <a:cs typeface="Arial" pitchFamily="34" charset="0"/>
              </a:rPr>
              <a:t>1, no. 2, http://www.webology.org</a:t>
            </a:r>
            <a:r>
              <a:rPr lang="en-US" sz="1300" baseline="0" dirty="0" smtClean="0">
                <a:solidFill>
                  <a:prstClr val="black"/>
                </a:solidFill>
                <a:latin typeface="Arial" pitchFamily="34" charset="0"/>
                <a:cs typeface="Arial" pitchFamily="34" charset="0"/>
              </a:rPr>
              <a:t>/2004/v1n2/a8.html. </a:t>
            </a:r>
            <a:endParaRPr lang="en-US" sz="1300" dirty="0" smtClean="0">
              <a:latin typeface="Arial" pitchFamily="34" charset="0"/>
              <a:cs typeface="Arial" pitchFamily="34" charset="0"/>
            </a:endParaRPr>
          </a:p>
          <a:p>
            <a:endParaRPr lang="en-US" sz="13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12</a:t>
            </a:fld>
            <a:endParaRPr lang="en-US"/>
          </a:p>
        </p:txBody>
      </p:sp>
    </p:spTree>
    <p:extLst>
      <p:ext uri="{BB962C8B-B14F-4D97-AF65-F5344CB8AC3E}">
        <p14:creationId xmlns:p14="http://schemas.microsoft.com/office/powerpoint/2010/main" val="3690057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5175" y="155575"/>
            <a:ext cx="2787650" cy="2090738"/>
          </a:xfrm>
        </p:spPr>
      </p:sp>
      <p:sp>
        <p:nvSpPr>
          <p:cNvPr id="3" name="Notes Placeholder 2"/>
          <p:cNvSpPr>
            <a:spLocks noGrp="1"/>
          </p:cNvSpPr>
          <p:nvPr>
            <p:ph type="body" idx="1"/>
          </p:nvPr>
        </p:nvSpPr>
        <p:spPr>
          <a:xfrm>
            <a:off x="228600" y="2479040"/>
            <a:ext cx="6477000" cy="6120130"/>
          </a:xfrm>
        </p:spPr>
        <p:txBody>
          <a:bodyPr>
            <a:noAutofit/>
          </a:bodyPr>
          <a:lstStyle/>
          <a:p>
            <a:pPr marR="0" algn="l" defTabSz="914400" rtl="0" eaLnBrk="1" fontAlgn="auto" latinLnBrk="0" hangingPunct="1">
              <a:lnSpc>
                <a:spcPct val="100000"/>
              </a:lnSpc>
              <a:spcBef>
                <a:spcPts val="0"/>
              </a:spcBef>
              <a:spcAft>
                <a:spcPts val="0"/>
              </a:spcAft>
              <a:buClrTx/>
              <a:buSzTx/>
              <a:buFontTx/>
              <a:buNone/>
              <a:tabLst/>
              <a:defRPr/>
            </a:pPr>
            <a:endParaRPr lang="en-US" sz="1400" b="1" i="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i="0" dirty="0" smtClean="0">
                <a:latin typeface="Arial" pitchFamily="34" charset="0"/>
                <a:cs typeface="Arial" pitchFamily="34" charset="0"/>
              </a:rPr>
              <a:t>Image: </a:t>
            </a:r>
            <a:r>
              <a:rPr lang="en-US" sz="1400" baseline="0" dirty="0" smtClean="0">
                <a:latin typeface="Arial" pitchFamily="34" charset="0"/>
                <a:cs typeface="Arial" pitchFamily="34" charset="0"/>
              </a:rPr>
              <a:t>http://www.loxahatcheegroves.org/images/image/world-connect-people-community-international.jpg</a:t>
            </a:r>
          </a:p>
          <a:p>
            <a:pPr marR="0" algn="l" defTabSz="914400" rtl="0" eaLnBrk="1" fontAlgn="auto" latinLnBrk="0" hangingPunct="1">
              <a:lnSpc>
                <a:spcPct val="100000"/>
              </a:lnSpc>
              <a:spcBef>
                <a:spcPts val="0"/>
              </a:spcBef>
              <a:spcAft>
                <a:spcPts val="0"/>
              </a:spcAft>
              <a:buClrTx/>
              <a:buSzTx/>
              <a:buFontTx/>
              <a:buNone/>
              <a:tabLst/>
              <a:defRPr/>
            </a:pPr>
            <a:endParaRPr lang="en-US" sz="1400" baseline="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0" baseline="0" dirty="0" smtClean="0">
                <a:latin typeface="Arial" pitchFamily="34" charset="0"/>
                <a:cs typeface="Arial" pitchFamily="34" charset="0"/>
              </a:rPr>
              <a:t>#2 </a:t>
            </a:r>
            <a:r>
              <a:rPr lang="en-US" sz="1400" b="0" kern="1200" baseline="0" dirty="0" smtClean="0">
                <a:solidFill>
                  <a:schemeClr val="tx1"/>
                </a:solidFill>
                <a:latin typeface="Arial" pitchFamily="34" charset="0"/>
                <a:cs typeface="Arial" pitchFamily="34" charset="0"/>
              </a:rPr>
              <a:t>Know your community and its needs, previously #2 Every person his or her book (86)</a:t>
            </a:r>
            <a:endParaRPr lang="en-US" sz="1400" b="0" baseline="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latin typeface="Arial" pitchFamily="34" charset="0"/>
                <a:cs typeface="Arial" pitchFamily="34" charset="0"/>
              </a:rPr>
              <a:t>Connecting every user with the precise content they need is of paramount importance in distinguishing libraries from other information service providers in the digital environment (86)</a:t>
            </a: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latin typeface="Arial" pitchFamily="34" charset="0"/>
                <a:cs typeface="Arial" pitchFamily="34" charset="0"/>
              </a:rPr>
              <a:t>There is no value in saving the time of the reader if we cannot pinpoint the information they need &amp; information cannot be found or accessed (86)</a:t>
            </a: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baseline="0" dirty="0" smtClean="0">
                <a:latin typeface="Arial" pitchFamily="34" charset="0"/>
                <a:cs typeface="Arial" pitchFamily="34" charset="0"/>
              </a:rPr>
              <a:t>World has been transformed by Web </a:t>
            </a:r>
            <a:r>
              <a:rPr lang="en-US" sz="1400" baseline="0" dirty="0" smtClean="0">
                <a:latin typeface="Arial" pitchFamily="34" charset="0"/>
                <a:cs typeface="Arial" pitchFamily="34" charset="0"/>
                <a:sym typeface="Wingdings" pitchFamily="2" charset="2"/>
              </a:rPr>
              <a:t> necessary for librarians to change the way materials and programs are developed and delivered (107)</a:t>
            </a: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baseline="0" dirty="0" smtClean="0">
                <a:solidFill>
                  <a:schemeClr val="tx1"/>
                </a:solidFill>
                <a:latin typeface="Arial" pitchFamily="34" charset="0"/>
                <a:cs typeface="Arial" pitchFamily="34" charset="0"/>
              </a:rPr>
              <a:t>Librarians are redefining the communities they serve around e-content and a wide range of needs and demographics (107)</a:t>
            </a:r>
          </a:p>
          <a:p>
            <a:pPr marR="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baseline="0" dirty="0" smtClean="0">
                <a:solidFill>
                  <a:schemeClr val="tx1"/>
                </a:solidFill>
                <a:latin typeface="Arial" pitchFamily="34" charset="0"/>
                <a:cs typeface="Arial" pitchFamily="34" charset="0"/>
              </a:rPr>
              <a:t>Difficult balance between personalized and generalized service, which is why it is imperative to constantly collect, analyze and discuss data to help librarians know their communities and their needs (108)</a:t>
            </a:r>
            <a:endParaRPr lang="en-US" sz="1400" baseline="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lvl="0" indent="0">
              <a:spcBef>
                <a:spcPts val="0"/>
              </a:spcBef>
              <a:buNone/>
            </a:pPr>
            <a:r>
              <a:rPr lang="en-US" sz="1400" dirty="0" smtClean="0">
                <a:solidFill>
                  <a:prstClr val="black"/>
                </a:solidFill>
                <a:latin typeface="Arial" pitchFamily="34" charset="0"/>
                <a:cs typeface="Arial" pitchFamily="34" charset="0"/>
              </a:rPr>
              <a:t>Connaway, Lynn Silipigni, and </a:t>
            </a:r>
            <a:r>
              <a:rPr lang="en-US" sz="1400" dirty="0" err="1" smtClean="0">
                <a:solidFill>
                  <a:prstClr val="black"/>
                </a:solidFill>
                <a:latin typeface="Arial" pitchFamily="34" charset="0"/>
                <a:cs typeface="Arial" pitchFamily="34" charset="0"/>
              </a:rPr>
              <a:t>Ixchel</a:t>
            </a:r>
            <a:r>
              <a:rPr lang="en-US" sz="1400" dirty="0" smtClean="0">
                <a:solidFill>
                  <a:prstClr val="black"/>
                </a:solidFill>
                <a:latin typeface="Arial" pitchFamily="34" charset="0"/>
                <a:cs typeface="Arial" pitchFamily="34" charset="0"/>
              </a:rPr>
              <a:t> M. </a:t>
            </a:r>
            <a:r>
              <a:rPr lang="en-US" sz="1400" dirty="0" err="1" smtClean="0">
                <a:solidFill>
                  <a:prstClr val="black"/>
                </a:solidFill>
                <a:latin typeface="Arial" pitchFamily="34" charset="0"/>
                <a:cs typeface="Arial" pitchFamily="34" charset="0"/>
              </a:rPr>
              <a:t>Faniel</a:t>
            </a:r>
            <a:r>
              <a:rPr lang="en-US" sz="1400" dirty="0" smtClean="0">
                <a:solidFill>
                  <a:prstClr val="black"/>
                </a:solidFill>
                <a:latin typeface="Arial" pitchFamily="34" charset="0"/>
                <a:cs typeface="Arial" pitchFamily="34" charset="0"/>
              </a:rPr>
              <a:t>. 2014. </a:t>
            </a:r>
            <a:r>
              <a:rPr lang="en-US" sz="1400" i="1" dirty="0" smtClean="0">
                <a:solidFill>
                  <a:prstClr val="black"/>
                </a:solidFill>
                <a:latin typeface="Arial" pitchFamily="34" charset="0"/>
                <a:cs typeface="Arial" pitchFamily="34" charset="0"/>
              </a:rPr>
              <a:t>Reordering </a:t>
            </a:r>
            <a:r>
              <a:rPr lang="en-US" sz="1400" i="1" dirty="0" err="1" smtClean="0">
                <a:solidFill>
                  <a:prstClr val="black"/>
                </a:solidFill>
                <a:latin typeface="Arial" pitchFamily="34" charset="0"/>
                <a:cs typeface="Arial" pitchFamily="34" charset="0"/>
              </a:rPr>
              <a:t>Ranganathan</a:t>
            </a:r>
            <a:r>
              <a:rPr lang="en-US" sz="1400" i="1" dirty="0" smtClean="0">
                <a:solidFill>
                  <a:prstClr val="black"/>
                </a:solidFill>
                <a:latin typeface="Arial" pitchFamily="34" charset="0"/>
                <a:cs typeface="Arial" pitchFamily="34" charset="0"/>
              </a:rPr>
              <a:t>: Shifting user behaviors, shifting priorities</a:t>
            </a:r>
            <a:r>
              <a:rPr lang="en-US" sz="1400" dirty="0" smtClean="0">
                <a:solidFill>
                  <a:prstClr val="black"/>
                </a:solidFill>
                <a:latin typeface="Arial" pitchFamily="34" charset="0"/>
                <a:cs typeface="Arial" pitchFamily="34" charset="0"/>
              </a:rPr>
              <a:t>. Dublin, OH: OCLC Research. http://www.oclc.org/content/dam/research/publications/library/2014/oclcresearch-reordering-ranganathan-2014.pdf.</a:t>
            </a:r>
          </a:p>
          <a:p>
            <a:pPr marR="0" algn="l" defTabSz="914400" rtl="0" eaLnBrk="1" fontAlgn="auto" latinLnBrk="0" hangingPunct="1">
              <a:lnSpc>
                <a:spcPct val="100000"/>
              </a:lnSpc>
              <a:spcBef>
                <a:spcPts val="0"/>
              </a:spcBef>
              <a:spcAft>
                <a:spcPts val="0"/>
              </a:spcAft>
              <a:buClrTx/>
              <a:buSzTx/>
              <a:buFontTx/>
              <a:buNone/>
              <a:tabLst/>
              <a:defRPr/>
            </a:pPr>
            <a:endParaRPr lang="en-US" sz="1400" i="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i="0" dirty="0" err="1" smtClean="0">
                <a:latin typeface="Arial" pitchFamily="34" charset="0"/>
                <a:cs typeface="Arial" pitchFamily="34" charset="0"/>
              </a:rPr>
              <a:t>Ranganathan</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Shiyali</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Ramamrita</a:t>
            </a:r>
            <a:r>
              <a:rPr lang="en-US" sz="1400" i="0" dirty="0" smtClean="0">
                <a:latin typeface="Arial" pitchFamily="34" charset="0"/>
                <a:cs typeface="Arial" pitchFamily="34" charset="0"/>
              </a:rPr>
              <a:t>. 1931. </a:t>
            </a:r>
            <a:r>
              <a:rPr lang="en-US" sz="1400" i="1" dirty="0" smtClean="0">
                <a:latin typeface="Arial" pitchFamily="34" charset="0"/>
                <a:cs typeface="Arial" pitchFamily="34" charset="0"/>
              </a:rPr>
              <a:t>The five laws of library science. </a:t>
            </a:r>
            <a:r>
              <a:rPr lang="en-US" sz="1400" i="0" dirty="0" smtClean="0">
                <a:latin typeface="Arial" pitchFamily="34" charset="0"/>
                <a:cs typeface="Arial" pitchFamily="34" charset="0"/>
              </a:rPr>
              <a:t>London: Edward </a:t>
            </a:r>
            <a:r>
              <a:rPr lang="en-US" sz="1400" i="0" dirty="0" err="1" smtClean="0">
                <a:latin typeface="Arial" pitchFamily="34" charset="0"/>
                <a:cs typeface="Arial" pitchFamily="34" charset="0"/>
              </a:rPr>
              <a:t>Goldston</a:t>
            </a:r>
            <a:r>
              <a:rPr lang="en-US" sz="1400" i="0" dirty="0" smtClean="0">
                <a:latin typeface="Arial" pitchFamily="34" charset="0"/>
                <a:cs typeface="Arial" pitchFamily="34" charset="0"/>
              </a:rPr>
              <a:t>, Ltd.</a:t>
            </a:r>
            <a:r>
              <a:rPr lang="en-US" sz="1400" i="0" baseline="0" dirty="0" smtClean="0">
                <a:latin typeface="Arial" pitchFamily="34" charset="0"/>
                <a:cs typeface="Arial" pitchFamily="34" charset="0"/>
              </a:rPr>
              <a:t> </a:t>
            </a:r>
            <a:endParaRPr lang="en-US" sz="1400" i="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13</a:t>
            </a:fld>
            <a:endParaRPr lang="en-US"/>
          </a:p>
        </p:txBody>
      </p:sp>
    </p:spTree>
    <p:extLst>
      <p:ext uri="{BB962C8B-B14F-4D97-AF65-F5344CB8AC3E}">
        <p14:creationId xmlns:p14="http://schemas.microsoft.com/office/powerpoint/2010/main" val="2763463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25138" y="0"/>
            <a:ext cx="2058372" cy="1544412"/>
          </a:xfrm>
        </p:spPr>
      </p:sp>
      <p:sp>
        <p:nvSpPr>
          <p:cNvPr id="3" name="Notes Placeholder 2"/>
          <p:cNvSpPr>
            <a:spLocks noGrp="1"/>
          </p:cNvSpPr>
          <p:nvPr>
            <p:ph type="body" idx="1"/>
          </p:nvPr>
        </p:nvSpPr>
        <p:spPr>
          <a:xfrm>
            <a:off x="0" y="1544412"/>
            <a:ext cx="6858000" cy="7751988"/>
          </a:xfrm>
        </p:spPr>
        <p:txBody>
          <a:bodyPr>
            <a:noAutofit/>
          </a:bodyPr>
          <a:lstStyle/>
          <a:p>
            <a:r>
              <a:rPr lang="en-US" i="0" dirty="0" err="1" smtClean="0">
                <a:latin typeface="Arial" pitchFamily="34" charset="0"/>
                <a:cs typeface="Arial" pitchFamily="34" charset="0"/>
              </a:rPr>
              <a:t>Image:http</a:t>
            </a:r>
            <a:r>
              <a:rPr lang="en-US" i="0" dirty="0" smtClean="0">
                <a:latin typeface="Arial" pitchFamily="34" charset="0"/>
                <a:cs typeface="Arial" pitchFamily="34" charset="0"/>
              </a:rPr>
              <a:t>://</a:t>
            </a:r>
            <a:r>
              <a:rPr lang="en-US" i="0" dirty="0" err="1" smtClean="0">
                <a:latin typeface="Arial" pitchFamily="34" charset="0"/>
                <a:cs typeface="Arial" pitchFamily="34" charset="0"/>
              </a:rPr>
              <a:t>www.actionforageing.com</a:t>
            </a:r>
            <a:r>
              <a:rPr lang="en-US" i="0" dirty="0" smtClean="0">
                <a:latin typeface="Arial" pitchFamily="34" charset="0"/>
                <a:cs typeface="Arial" pitchFamily="34" charset="0"/>
              </a:rPr>
              <a:t>/</a:t>
            </a:r>
            <a:r>
              <a:rPr lang="en-US" i="0" dirty="0" err="1" smtClean="0">
                <a:latin typeface="Arial" pitchFamily="34" charset="0"/>
                <a:cs typeface="Arial" pitchFamily="34" charset="0"/>
              </a:rPr>
              <a:t>wp</a:t>
            </a:r>
            <a:r>
              <a:rPr lang="en-US" i="0" dirty="0" smtClean="0">
                <a:latin typeface="Arial" pitchFamily="34" charset="0"/>
                <a:cs typeface="Arial" pitchFamily="34" charset="0"/>
              </a:rPr>
              <a:t>-content/uploads/2011/11/Family-multi-gen-</a:t>
            </a:r>
            <a:r>
              <a:rPr lang="en-US" i="0" dirty="0" err="1" smtClean="0">
                <a:latin typeface="Arial" pitchFamily="34" charset="0"/>
                <a:cs typeface="Arial" pitchFamily="34" charset="0"/>
              </a:rPr>
              <a:t>ethnic.jpg</a:t>
            </a:r>
            <a:endParaRPr lang="en-US" b="0" i="0" u="none" strike="noStrike" kern="1200" baseline="0" dirty="0" smtClean="0">
              <a:solidFill>
                <a:schemeClr val="tx1"/>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i="0" u="none" strike="noStrike" kern="1200" baseline="0" dirty="0" smtClean="0">
                <a:solidFill>
                  <a:schemeClr val="tx1"/>
                </a:solidFill>
                <a:latin typeface="Arial" pitchFamily="34" charset="0"/>
                <a:cs typeface="Arial" pitchFamily="34" charset="0"/>
              </a:rPr>
              <a:t>Research indicates that people are more familiar with search engines than with libraries </a:t>
            </a:r>
            <a:r>
              <a:rPr lang="en-US" dirty="0" smtClean="0">
                <a:latin typeface="Arial" pitchFamily="34" charset="0"/>
                <a:cs typeface="Arial" pitchFamily="34" charset="0"/>
              </a:rPr>
              <a:t>(Connaway Lanclos, and Hood 2013a, 2013b; De Rosa et al. 2005) (30)</a:t>
            </a:r>
          </a:p>
          <a:p>
            <a:pPr lvl="1">
              <a:buFont typeface="Arial" pitchFamily="34" charset="0"/>
              <a:buChar char="•"/>
            </a:pPr>
            <a:r>
              <a:rPr lang="en-US" dirty="0" smtClean="0">
                <a:latin typeface="Arial" pitchFamily="34" charset="0"/>
                <a:cs typeface="Arial" pitchFamily="34" charset="0"/>
              </a:rPr>
              <a:t>36% of the survey respondents reported being “extremely familiar” with search engines</a:t>
            </a:r>
          </a:p>
          <a:p>
            <a:pPr lvl="1">
              <a:buFont typeface="Arial" pitchFamily="34" charset="0"/>
              <a:buChar char="•"/>
            </a:pPr>
            <a:r>
              <a:rPr lang="en-US" dirty="0" smtClean="0">
                <a:latin typeface="Arial" pitchFamily="34" charset="0"/>
                <a:cs typeface="Arial" pitchFamily="34" charset="0"/>
              </a:rPr>
              <a:t>26% reported being “very familiar” with libraries</a:t>
            </a:r>
          </a:p>
          <a:p>
            <a:pPr lvl="1">
              <a:buFont typeface="Arial" pitchFamily="34" charset="0"/>
              <a:buChar char="•"/>
            </a:pPr>
            <a:r>
              <a:rPr lang="en-US" dirty="0" smtClean="0">
                <a:latin typeface="Arial" pitchFamily="34" charset="0"/>
                <a:cs typeface="Arial" pitchFamily="34" charset="0"/>
              </a:rPr>
              <a:t>20% percent reported they “have never heard of” online libraries (De Rosa et al. 2005, 1-8) (30)</a:t>
            </a:r>
          </a:p>
          <a:p>
            <a:pPr lvl="1">
              <a:buFont typeface="Arial" pitchFamily="34" charset="0"/>
              <a:buNone/>
            </a:pPr>
            <a:endParaRPr lang="en-US" baseline="0" dirty="0" smtClean="0">
              <a:latin typeface="Arial" pitchFamily="34" charset="0"/>
              <a:cs typeface="Arial" pitchFamily="34" charset="0"/>
            </a:endParaRPr>
          </a:p>
          <a:p>
            <a:pPr>
              <a:buFont typeface="Arial" pitchFamily="34" charset="0"/>
              <a:buChar char="•"/>
            </a:pPr>
            <a:r>
              <a:rPr lang="en-US" b="0" dirty="0" smtClean="0">
                <a:latin typeface="Arial" pitchFamily="34" charset="0"/>
                <a:cs typeface="Arial" pitchFamily="34" charset="0"/>
              </a:rPr>
              <a:t>Search engines (Google, Bing and Yahoo)</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are major discovery tools for all online audiences (</a:t>
            </a:r>
            <a:r>
              <a:rPr lang="en-US" b="0" dirty="0" err="1" smtClean="0">
                <a:latin typeface="Arial" pitchFamily="34" charset="0"/>
                <a:cs typeface="Arial" pitchFamily="34" charset="0"/>
              </a:rPr>
              <a:t>Jisc</a:t>
            </a:r>
            <a:r>
              <a:rPr lang="en-US" b="0" dirty="0" smtClean="0">
                <a:latin typeface="Arial" pitchFamily="34" charset="0"/>
                <a:cs typeface="Arial" pitchFamily="34" charset="0"/>
              </a:rPr>
              <a:t> </a:t>
            </a:r>
            <a:r>
              <a:rPr lang="en-US" b="0" dirty="0" err="1" smtClean="0">
                <a:latin typeface="Arial" pitchFamily="34" charset="0"/>
                <a:cs typeface="Arial" pitchFamily="34" charset="0"/>
              </a:rPr>
              <a:t>quickguide</a:t>
            </a:r>
            <a:r>
              <a:rPr lang="en-US" b="0" baseline="0" dirty="0" smtClean="0">
                <a:latin typeface="Arial" pitchFamily="34" charset="0"/>
                <a:cs typeface="Arial" pitchFamily="34" charset="0"/>
              </a:rPr>
              <a:t> 2014) (30-31)</a:t>
            </a:r>
            <a:endParaRPr lang="en-US" b="0" dirty="0" smtClean="0">
              <a:latin typeface="Arial" pitchFamily="34" charset="0"/>
              <a:cs typeface="Arial" pitchFamily="34" charset="0"/>
            </a:endParaRPr>
          </a:p>
          <a:p>
            <a:pPr>
              <a:buFont typeface="Arial" pitchFamily="34" charset="0"/>
              <a:buChar char="•"/>
            </a:pPr>
            <a:r>
              <a:rPr lang="en-US" b="0" dirty="0" smtClean="0">
                <a:latin typeface="Arial" pitchFamily="34" charset="0"/>
                <a:cs typeface="Arial" pitchFamily="34" charset="0"/>
              </a:rPr>
              <a:t>Google as the main starting point for a wide range of users (</a:t>
            </a:r>
            <a:r>
              <a:rPr lang="en-US" b="0" dirty="0" err="1" smtClean="0">
                <a:latin typeface="Arial" pitchFamily="34" charset="0"/>
                <a:cs typeface="Arial" pitchFamily="34" charset="0"/>
              </a:rPr>
              <a:t>Jisc</a:t>
            </a:r>
            <a:r>
              <a:rPr lang="en-US" b="0" dirty="0" smtClean="0">
                <a:latin typeface="Arial" pitchFamily="34" charset="0"/>
                <a:cs typeface="Arial" pitchFamily="34" charset="0"/>
              </a:rPr>
              <a:t> </a:t>
            </a:r>
            <a:r>
              <a:rPr lang="en-US" b="0" dirty="0" err="1" smtClean="0">
                <a:latin typeface="Arial" pitchFamily="34" charset="0"/>
                <a:cs typeface="Arial" pitchFamily="34" charset="0"/>
              </a:rPr>
              <a:t>quickguide</a:t>
            </a:r>
            <a:r>
              <a:rPr lang="en-US" b="0" dirty="0" smtClean="0">
                <a:latin typeface="Arial" pitchFamily="34" charset="0"/>
                <a:cs typeface="Arial" pitchFamily="34" charset="0"/>
              </a:rPr>
              <a:t> 2014)</a:t>
            </a:r>
            <a:r>
              <a:rPr lang="en-US" b="0" baseline="0" dirty="0" smtClean="0">
                <a:latin typeface="Arial" pitchFamily="34" charset="0"/>
                <a:cs typeface="Arial" pitchFamily="34" charset="0"/>
              </a:rPr>
              <a:t> (30-31)</a:t>
            </a:r>
            <a:endParaRPr lang="en-US" b="0" dirty="0" smtClean="0">
              <a:latin typeface="Arial" pitchFamily="34" charset="0"/>
              <a:cs typeface="Arial" pitchFamily="34" charset="0"/>
            </a:endParaRPr>
          </a:p>
          <a:p>
            <a:pPr>
              <a:buFont typeface="Arial" pitchFamily="34" charset="0"/>
              <a:buChar char="•"/>
            </a:pPr>
            <a:r>
              <a:rPr lang="en-US" dirty="0" smtClean="0">
                <a:latin typeface="Arial" pitchFamily="34" charset="0"/>
                <a:cs typeface="Arial" pitchFamily="34" charset="0"/>
              </a:rPr>
              <a:t>Graduate students willing to wait for good content, but not necessarily willing to spend the time learning to fish for themselves</a:t>
            </a:r>
            <a:r>
              <a:rPr lang="en-US" baseline="0" dirty="0" smtClean="0">
                <a:latin typeface="Arial" pitchFamily="34" charset="0"/>
                <a:cs typeface="Arial" pitchFamily="34" charset="0"/>
              </a:rPr>
              <a:t> (Calhoun et al. 2009; </a:t>
            </a:r>
            <a:r>
              <a:rPr lang="en-US" baseline="0" dirty="0" err="1" smtClean="0">
                <a:latin typeface="Arial" pitchFamily="34" charset="0"/>
                <a:cs typeface="Arial" pitchFamily="34" charset="0"/>
              </a:rPr>
              <a:t>Connaway</a:t>
            </a:r>
            <a:r>
              <a:rPr lang="en-US" baseline="0" dirty="0" smtClean="0">
                <a:latin typeface="Arial" pitchFamily="34" charset="0"/>
                <a:cs typeface="Arial" pitchFamily="34" charset="0"/>
              </a:rPr>
              <a:t> and Radford 2011; </a:t>
            </a:r>
            <a:r>
              <a:rPr lang="en-US" baseline="0" dirty="0" err="1" smtClean="0">
                <a:latin typeface="Arial" pitchFamily="34" charset="0"/>
                <a:cs typeface="Arial" pitchFamily="34" charset="0"/>
              </a:rPr>
              <a:t>Connaway</a:t>
            </a:r>
            <a:r>
              <a:rPr lang="en-US" baseline="0" dirty="0" smtClean="0">
                <a:latin typeface="Arial" pitchFamily="34" charset="0"/>
                <a:cs typeface="Arial" pitchFamily="34" charset="0"/>
              </a:rPr>
              <a:t> and </a:t>
            </a:r>
            <a:r>
              <a:rPr lang="en-US" baseline="0" dirty="0" err="1" smtClean="0">
                <a:latin typeface="Arial" pitchFamily="34" charset="0"/>
                <a:cs typeface="Arial" pitchFamily="34" charset="0"/>
              </a:rPr>
              <a:t>Wakeling</a:t>
            </a:r>
            <a:r>
              <a:rPr lang="en-US" baseline="0" dirty="0" smtClean="0">
                <a:latin typeface="Arial" pitchFamily="34" charset="0"/>
                <a:cs typeface="Arial" pitchFamily="34" charset="0"/>
              </a:rPr>
              <a:t> 2012)  (32).</a:t>
            </a:r>
          </a:p>
          <a:p>
            <a:pPr>
              <a:buFont typeface="Arial" pitchFamily="34" charset="0"/>
              <a:buChar char="•"/>
            </a:pPr>
            <a:endParaRPr lang="en-US" sz="1000" baseline="0" dirty="0" smtClean="0">
              <a:latin typeface="Arial" pitchFamily="34" charset="0"/>
              <a:cs typeface="Arial" pitchFamily="34" charset="0"/>
            </a:endParaRPr>
          </a:p>
          <a:p>
            <a:r>
              <a:rPr lang="en-US" sz="950" dirty="0" smtClean="0">
                <a:latin typeface="Arial" pitchFamily="34" charset="0"/>
                <a:cs typeface="Arial" pitchFamily="34" charset="0"/>
              </a:rPr>
              <a:t>Calhoun, Karen, Joanne Cantrell, Peggy Gallagher, and Janet Hawk. 2009. </a:t>
            </a:r>
            <a:r>
              <a:rPr lang="en-US" sz="950" i="1" dirty="0" smtClean="0">
                <a:latin typeface="Arial" pitchFamily="34" charset="0"/>
                <a:cs typeface="Arial" pitchFamily="34" charset="0"/>
              </a:rPr>
              <a:t>Online catalogs: What users and librarians want: An OCLC report. </a:t>
            </a:r>
            <a:r>
              <a:rPr lang="en-US" sz="950" dirty="0" smtClean="0">
                <a:latin typeface="Arial" pitchFamily="34" charset="0"/>
                <a:cs typeface="Arial" pitchFamily="34" charset="0"/>
              </a:rPr>
              <a:t>Dublin, OH: OCLC.</a:t>
            </a:r>
          </a:p>
          <a:p>
            <a:pPr>
              <a:buFont typeface="Arial" pitchFamily="34" charset="0"/>
              <a:buNone/>
            </a:pPr>
            <a:endParaRPr lang="en-US" sz="950" baseline="0" dirty="0" smtClean="0">
              <a:latin typeface="Arial" pitchFamily="34" charset="0"/>
              <a:cs typeface="Arial" pitchFamily="34" charset="0"/>
            </a:endParaRPr>
          </a:p>
          <a:p>
            <a:r>
              <a:rPr lang="en-US" sz="950" dirty="0" err="1" smtClean="0">
                <a:latin typeface="Arial" pitchFamily="34" charset="0"/>
                <a:cs typeface="Arial" pitchFamily="34" charset="0"/>
              </a:rPr>
              <a:t>Connaway</a:t>
            </a:r>
            <a:r>
              <a:rPr lang="en-US" sz="950" dirty="0" smtClean="0">
                <a:latin typeface="Arial" pitchFamily="34" charset="0"/>
                <a:cs typeface="Arial" pitchFamily="34" charset="0"/>
              </a:rPr>
              <a:t>, Lynn </a:t>
            </a:r>
            <a:r>
              <a:rPr lang="en-US" sz="950" dirty="0" err="1" smtClean="0">
                <a:latin typeface="Arial" pitchFamily="34" charset="0"/>
                <a:cs typeface="Arial" pitchFamily="34" charset="0"/>
              </a:rPr>
              <a:t>Silipigni</a:t>
            </a:r>
            <a:r>
              <a:rPr lang="en-US" sz="950" dirty="0" smtClean="0">
                <a:latin typeface="Arial" pitchFamily="34" charset="0"/>
                <a:cs typeface="Arial" pitchFamily="34" charset="0"/>
              </a:rPr>
              <a:t>, Donna </a:t>
            </a:r>
            <a:r>
              <a:rPr lang="en-US" sz="950" dirty="0" err="1" smtClean="0">
                <a:latin typeface="Arial" pitchFamily="34" charset="0"/>
                <a:cs typeface="Arial" pitchFamily="34" charset="0"/>
              </a:rPr>
              <a:t>Lanclos</a:t>
            </a:r>
            <a:r>
              <a:rPr lang="en-US" sz="950" dirty="0" smtClean="0">
                <a:latin typeface="Arial" pitchFamily="34" charset="0"/>
                <a:cs typeface="Arial" pitchFamily="34" charset="0"/>
              </a:rPr>
              <a:t>, and Erin M. Hood. 2013a. “I always stick with the first thing that comes up on Google…” Where people go for information, what they use, and why. </a:t>
            </a:r>
            <a:r>
              <a:rPr lang="en-US" sz="950" i="1" dirty="0" smtClean="0">
                <a:latin typeface="Arial" pitchFamily="34" charset="0"/>
                <a:cs typeface="Arial" pitchFamily="34" charset="0"/>
              </a:rPr>
              <a:t>EDUCAUSE Review Online </a:t>
            </a:r>
            <a:r>
              <a:rPr lang="en-US" sz="950" dirty="0" smtClean="0">
                <a:latin typeface="Arial" pitchFamily="34" charset="0"/>
                <a:cs typeface="Arial" pitchFamily="34" charset="0"/>
              </a:rPr>
              <a:t>(December 6), http://www.educause.edu/ero/article/i-always-stick-first-thing-comes-google-where-people-go-information-what-they-use-and-why.</a:t>
            </a:r>
          </a:p>
          <a:p>
            <a:pPr>
              <a:buFont typeface="Arial" pitchFamily="34" charset="0"/>
              <a:buNone/>
            </a:pPr>
            <a:endParaRPr lang="en-US" sz="950" dirty="0" smtClean="0">
              <a:latin typeface="Arial" pitchFamily="34" charset="0"/>
              <a:cs typeface="Arial" pitchFamily="34" charset="0"/>
            </a:endParaRPr>
          </a:p>
          <a:p>
            <a:r>
              <a:rPr lang="en-US" sz="950" dirty="0" err="1" smtClean="0">
                <a:latin typeface="Arial" pitchFamily="34" charset="0"/>
                <a:cs typeface="Arial" pitchFamily="34" charset="0"/>
              </a:rPr>
              <a:t>Connaway</a:t>
            </a:r>
            <a:r>
              <a:rPr lang="en-US" sz="950" dirty="0" smtClean="0">
                <a:latin typeface="Arial" pitchFamily="34" charset="0"/>
                <a:cs typeface="Arial" pitchFamily="34" charset="0"/>
              </a:rPr>
              <a:t>, Lynn </a:t>
            </a:r>
            <a:r>
              <a:rPr lang="en-US" sz="950" dirty="0" err="1" smtClean="0">
                <a:latin typeface="Arial" pitchFamily="34" charset="0"/>
                <a:cs typeface="Arial" pitchFamily="34" charset="0"/>
              </a:rPr>
              <a:t>Silipigni</a:t>
            </a:r>
            <a:r>
              <a:rPr lang="en-US" sz="950" dirty="0" smtClean="0">
                <a:latin typeface="Arial" pitchFamily="34" charset="0"/>
                <a:cs typeface="Arial" pitchFamily="34" charset="0"/>
              </a:rPr>
              <a:t>, Donna </a:t>
            </a:r>
            <a:r>
              <a:rPr lang="en-US" sz="950" dirty="0" err="1" smtClean="0">
                <a:latin typeface="Arial" pitchFamily="34" charset="0"/>
                <a:cs typeface="Arial" pitchFamily="34" charset="0"/>
              </a:rPr>
              <a:t>Lanclos</a:t>
            </a:r>
            <a:r>
              <a:rPr lang="en-US" sz="950" dirty="0" smtClean="0">
                <a:latin typeface="Arial" pitchFamily="34" charset="0"/>
                <a:cs typeface="Arial" pitchFamily="34" charset="0"/>
              </a:rPr>
              <a:t>, and Erin M. Hood. 2013b. “I find Google a lot easier than going to the library website.” Imagine ways to innovate and inspire students to use the academic library. </a:t>
            </a:r>
            <a:r>
              <a:rPr lang="en-US" sz="950" i="1" dirty="0" smtClean="0">
                <a:latin typeface="Arial" pitchFamily="34" charset="0"/>
                <a:cs typeface="Arial" pitchFamily="34" charset="0"/>
              </a:rPr>
              <a:t>Proceedings of the Association of College &amp; Research Libraries (ACRL) 2013 conference, April 10-13, 2013, Indianapolis, IN. </a:t>
            </a:r>
            <a:r>
              <a:rPr lang="en-US" sz="950" dirty="0" smtClean="0">
                <a:latin typeface="Arial" pitchFamily="34" charset="0"/>
                <a:cs typeface="Arial" pitchFamily="34" charset="0"/>
              </a:rPr>
              <a:t>Chicago: Association of College &amp; Research Libraries. http://www.ala.org/acrl/sites/ala.org.acrl/files/content/conferences/confsandpreconfs/2013/papers/Connaway_Google.pdf.</a:t>
            </a:r>
          </a:p>
          <a:p>
            <a:pPr>
              <a:buFont typeface="Arial" pitchFamily="34" charset="0"/>
              <a:buNone/>
            </a:pPr>
            <a:endParaRPr lang="en-US" sz="950" baseline="0" dirty="0" smtClean="0">
              <a:latin typeface="Arial" pitchFamily="34" charset="0"/>
              <a:cs typeface="Arial" pitchFamily="34" charset="0"/>
            </a:endParaRPr>
          </a:p>
          <a:p>
            <a:r>
              <a:rPr lang="en-US" sz="950" kern="1200" baseline="0" dirty="0" err="1" smtClean="0">
                <a:solidFill>
                  <a:schemeClr val="tx1"/>
                </a:solidFill>
                <a:latin typeface="Arial" pitchFamily="34" charset="0"/>
                <a:cs typeface="Arial" pitchFamily="34" charset="0"/>
              </a:rPr>
              <a:t>Connaway</a:t>
            </a:r>
            <a:r>
              <a:rPr lang="en-US" sz="950" kern="1200" baseline="0" dirty="0" smtClean="0">
                <a:solidFill>
                  <a:schemeClr val="tx1"/>
                </a:solidFill>
                <a:latin typeface="Arial" pitchFamily="34" charset="0"/>
                <a:cs typeface="Arial" pitchFamily="34" charset="0"/>
              </a:rPr>
              <a:t>, Lynn </a:t>
            </a:r>
            <a:r>
              <a:rPr lang="en-US" sz="950" kern="1200" baseline="0" dirty="0" err="1" smtClean="0">
                <a:solidFill>
                  <a:schemeClr val="tx1"/>
                </a:solidFill>
                <a:latin typeface="Arial" pitchFamily="34" charset="0"/>
                <a:cs typeface="Arial" pitchFamily="34" charset="0"/>
              </a:rPr>
              <a:t>Silipigni</a:t>
            </a:r>
            <a:r>
              <a:rPr lang="en-US" sz="950" kern="1200" baseline="0" dirty="0" smtClean="0">
                <a:solidFill>
                  <a:schemeClr val="tx1"/>
                </a:solidFill>
                <a:latin typeface="Arial" pitchFamily="34" charset="0"/>
                <a:cs typeface="Arial" pitchFamily="34" charset="0"/>
              </a:rPr>
              <a:t>, and Marie L. Radford. 2011. </a:t>
            </a:r>
            <a:r>
              <a:rPr lang="en-US" sz="950" i="1" kern="1200" baseline="0" dirty="0" smtClean="0">
                <a:solidFill>
                  <a:schemeClr val="tx1"/>
                </a:solidFill>
                <a:latin typeface="Arial" pitchFamily="34" charset="0"/>
                <a:cs typeface="Arial" pitchFamily="34" charset="0"/>
              </a:rPr>
              <a:t>Seeking synchronicity: Revelations and recommendations for virtual reference</a:t>
            </a:r>
            <a:r>
              <a:rPr lang="en-US" sz="950" kern="1200" baseline="0" dirty="0" smtClean="0">
                <a:solidFill>
                  <a:schemeClr val="tx1"/>
                </a:solidFill>
                <a:latin typeface="Arial" pitchFamily="34" charset="0"/>
                <a:cs typeface="Arial" pitchFamily="34" charset="0"/>
              </a:rPr>
              <a:t>. Dublin, OH: OCLC Research. http://www.oclc.org/reports/synchronicity/full.pdf.</a:t>
            </a:r>
          </a:p>
          <a:p>
            <a:endParaRPr lang="en-US" sz="950" kern="1200" baseline="0" dirty="0" smtClean="0">
              <a:solidFill>
                <a:schemeClr val="tx1"/>
              </a:solidFill>
              <a:latin typeface="Arial" pitchFamily="34" charset="0"/>
              <a:cs typeface="Arial" pitchFamily="34" charset="0"/>
            </a:endParaRPr>
          </a:p>
          <a:p>
            <a:r>
              <a:rPr lang="en-US" sz="950" kern="1200" baseline="0" dirty="0" err="1" smtClean="0">
                <a:solidFill>
                  <a:schemeClr val="tx1"/>
                </a:solidFill>
                <a:latin typeface="Arial" pitchFamily="34" charset="0"/>
                <a:cs typeface="Arial" pitchFamily="34" charset="0"/>
              </a:rPr>
              <a:t>Connaway</a:t>
            </a:r>
            <a:r>
              <a:rPr lang="en-US" sz="950" kern="1200" baseline="0" dirty="0" smtClean="0">
                <a:solidFill>
                  <a:schemeClr val="tx1"/>
                </a:solidFill>
                <a:latin typeface="Arial" pitchFamily="34" charset="0"/>
                <a:cs typeface="Arial" pitchFamily="34" charset="0"/>
              </a:rPr>
              <a:t>, Lynn </a:t>
            </a:r>
            <a:r>
              <a:rPr lang="en-US" sz="950" kern="1200" baseline="0" dirty="0" err="1" smtClean="0">
                <a:solidFill>
                  <a:schemeClr val="tx1"/>
                </a:solidFill>
                <a:latin typeface="Arial" pitchFamily="34" charset="0"/>
                <a:cs typeface="Arial" pitchFamily="34" charset="0"/>
              </a:rPr>
              <a:t>Silipigni</a:t>
            </a:r>
            <a:r>
              <a:rPr lang="en-US" sz="950" kern="1200" baseline="0" dirty="0" smtClean="0">
                <a:solidFill>
                  <a:schemeClr val="tx1"/>
                </a:solidFill>
                <a:latin typeface="Arial" pitchFamily="34" charset="0"/>
                <a:cs typeface="Arial" pitchFamily="34" charset="0"/>
              </a:rPr>
              <a:t>, Marie L. Radford, Timothy J. Dickey, Jocelyn De Angelis Williams, and Patrick Confer. 2008. Sense-making and synchronicity: Information-seeking behaviors of</a:t>
            </a:r>
          </a:p>
          <a:p>
            <a:r>
              <a:rPr lang="en-US" sz="950" kern="1200" baseline="0" dirty="0" err="1" smtClean="0">
                <a:solidFill>
                  <a:schemeClr val="tx1"/>
                </a:solidFill>
                <a:latin typeface="Arial" pitchFamily="34" charset="0"/>
                <a:cs typeface="Arial" pitchFamily="34" charset="0"/>
              </a:rPr>
              <a:t>Millennials</a:t>
            </a:r>
            <a:r>
              <a:rPr lang="en-US" sz="950" kern="1200" baseline="0" dirty="0" smtClean="0">
                <a:solidFill>
                  <a:schemeClr val="tx1"/>
                </a:solidFill>
                <a:latin typeface="Arial" pitchFamily="34" charset="0"/>
                <a:cs typeface="Arial" pitchFamily="34" charset="0"/>
              </a:rPr>
              <a:t> and Baby Boomers. </a:t>
            </a:r>
            <a:r>
              <a:rPr lang="en-US" sz="950" i="1" kern="1200" baseline="0" dirty="0" err="1" smtClean="0">
                <a:solidFill>
                  <a:schemeClr val="tx1"/>
                </a:solidFill>
                <a:latin typeface="Arial" pitchFamily="34" charset="0"/>
                <a:cs typeface="Arial" pitchFamily="34" charset="0"/>
              </a:rPr>
              <a:t>Libri</a:t>
            </a:r>
            <a:r>
              <a:rPr lang="en-US" sz="950" kern="1200" baseline="0" dirty="0" smtClean="0">
                <a:solidFill>
                  <a:schemeClr val="tx1"/>
                </a:solidFill>
                <a:latin typeface="Arial" pitchFamily="34" charset="0"/>
                <a:cs typeface="Arial" pitchFamily="34" charset="0"/>
              </a:rPr>
              <a:t> 58, no. 2: 123-35. http://www.oclc.org/resources/research/publications/library/2008/connaway-libri.pdf.</a:t>
            </a:r>
          </a:p>
          <a:p>
            <a:endParaRPr lang="en-US" sz="950" kern="1200" baseline="0" dirty="0" smtClean="0">
              <a:solidFill>
                <a:schemeClr val="tx1"/>
              </a:solidFill>
              <a:latin typeface="Arial" pitchFamily="34" charset="0"/>
              <a:cs typeface="Arial" pitchFamily="34" charset="0"/>
            </a:endParaRPr>
          </a:p>
          <a:p>
            <a:r>
              <a:rPr lang="en-US" sz="950" kern="1200" baseline="0" dirty="0" err="1" smtClean="0">
                <a:solidFill>
                  <a:schemeClr val="tx1"/>
                </a:solidFill>
                <a:latin typeface="Arial" pitchFamily="34" charset="0"/>
                <a:cs typeface="Arial" pitchFamily="34" charset="0"/>
              </a:rPr>
              <a:t>Connaway</a:t>
            </a:r>
            <a:r>
              <a:rPr lang="en-US" sz="950" kern="1200" baseline="0" dirty="0" smtClean="0">
                <a:solidFill>
                  <a:schemeClr val="tx1"/>
                </a:solidFill>
                <a:latin typeface="Arial" pitchFamily="34" charset="0"/>
                <a:cs typeface="Arial" pitchFamily="34" charset="0"/>
              </a:rPr>
              <a:t>, Lynn </a:t>
            </a:r>
            <a:r>
              <a:rPr lang="en-US" sz="950" kern="1200" baseline="0" dirty="0" err="1" smtClean="0">
                <a:solidFill>
                  <a:schemeClr val="tx1"/>
                </a:solidFill>
                <a:latin typeface="Arial" pitchFamily="34" charset="0"/>
                <a:cs typeface="Arial" pitchFamily="34" charset="0"/>
              </a:rPr>
              <a:t>Silipigni</a:t>
            </a:r>
            <a:r>
              <a:rPr lang="en-US" sz="950" kern="1200" baseline="0" dirty="0" smtClean="0">
                <a:solidFill>
                  <a:schemeClr val="tx1"/>
                </a:solidFill>
                <a:latin typeface="Arial" pitchFamily="34" charset="0"/>
                <a:cs typeface="Arial" pitchFamily="34" charset="0"/>
              </a:rPr>
              <a:t>, and Simon </a:t>
            </a:r>
            <a:r>
              <a:rPr lang="en-US" sz="950" kern="1200" baseline="0" dirty="0" err="1" smtClean="0">
                <a:solidFill>
                  <a:schemeClr val="tx1"/>
                </a:solidFill>
                <a:latin typeface="Arial" pitchFamily="34" charset="0"/>
                <a:cs typeface="Arial" pitchFamily="34" charset="0"/>
              </a:rPr>
              <a:t>Wakeling</a:t>
            </a:r>
            <a:r>
              <a:rPr lang="en-US" sz="950" kern="1200" baseline="0" dirty="0" smtClean="0">
                <a:solidFill>
                  <a:schemeClr val="tx1"/>
                </a:solidFill>
                <a:latin typeface="Arial" pitchFamily="34" charset="0"/>
                <a:cs typeface="Arial" pitchFamily="34" charset="0"/>
              </a:rPr>
              <a:t>. 2012. </a:t>
            </a:r>
            <a:r>
              <a:rPr lang="en-US" sz="950" i="1" kern="1200" baseline="0" dirty="0" smtClean="0">
                <a:solidFill>
                  <a:schemeClr val="tx1"/>
                </a:solidFill>
                <a:latin typeface="Arial" pitchFamily="34" charset="0"/>
                <a:cs typeface="Arial" pitchFamily="34" charset="0"/>
              </a:rPr>
              <a:t>To use or not to use WorldCat.org: An international perspective from different user groups</a:t>
            </a:r>
            <a:r>
              <a:rPr lang="en-US" sz="950" kern="1200" baseline="0" dirty="0" smtClean="0">
                <a:solidFill>
                  <a:schemeClr val="tx1"/>
                </a:solidFill>
                <a:latin typeface="Arial" pitchFamily="34" charset="0"/>
                <a:cs typeface="Arial" pitchFamily="34" charset="0"/>
              </a:rPr>
              <a:t>. Unpublished report, April 26.</a:t>
            </a:r>
          </a:p>
          <a:p>
            <a:endParaRPr lang="en-US" sz="950" dirty="0" smtClean="0">
              <a:latin typeface="Arial" pitchFamily="34" charset="0"/>
              <a:cs typeface="Arial" pitchFamily="34" charset="0"/>
            </a:endParaRPr>
          </a:p>
          <a:p>
            <a:r>
              <a:rPr lang="en-US" sz="950" dirty="0" smtClean="0">
                <a:latin typeface="Arial" pitchFamily="34" charset="0"/>
                <a:cs typeface="Arial" pitchFamily="34" charset="0"/>
              </a:rPr>
              <a:t>De Rosa, Cathy, Joanne Cantrell, Diane </a:t>
            </a:r>
            <a:r>
              <a:rPr lang="en-US" sz="950" dirty="0" err="1" smtClean="0">
                <a:latin typeface="Arial" pitchFamily="34" charset="0"/>
                <a:cs typeface="Arial" pitchFamily="34" charset="0"/>
              </a:rPr>
              <a:t>Cellentani</a:t>
            </a:r>
            <a:r>
              <a:rPr lang="en-US" sz="950" dirty="0" smtClean="0">
                <a:latin typeface="Arial" pitchFamily="34" charset="0"/>
                <a:cs typeface="Arial" pitchFamily="34" charset="0"/>
              </a:rPr>
              <a:t>, Janet Hawk, Lillie Jenkins, and </a:t>
            </a:r>
            <a:r>
              <a:rPr lang="en-US" sz="950" dirty="0" err="1" smtClean="0">
                <a:latin typeface="Arial" pitchFamily="34" charset="0"/>
                <a:cs typeface="Arial" pitchFamily="34" charset="0"/>
              </a:rPr>
              <a:t>Alane</a:t>
            </a:r>
            <a:r>
              <a:rPr lang="en-US" sz="950" dirty="0" smtClean="0">
                <a:latin typeface="Arial" pitchFamily="34" charset="0"/>
                <a:cs typeface="Arial" pitchFamily="34" charset="0"/>
              </a:rPr>
              <a:t> Wilson. 2005. Perceptions of libraries and information resources: A report to the OCLC Membership. Dublin, OH: OCLC Online Computer Library Center.</a:t>
            </a:r>
          </a:p>
          <a:p>
            <a:endParaRPr lang="en-US" sz="950" dirty="0" smtClean="0">
              <a:latin typeface="Arial" pitchFamily="34" charset="0"/>
              <a:cs typeface="Arial" pitchFamily="34" charset="0"/>
            </a:endParaRPr>
          </a:p>
          <a:p>
            <a:r>
              <a:rPr lang="en-US" sz="950" dirty="0" err="1" smtClean="0">
                <a:latin typeface="Arial" pitchFamily="34" charset="0"/>
                <a:cs typeface="Arial" pitchFamily="34" charset="0"/>
              </a:rPr>
              <a:t>Jisc</a:t>
            </a:r>
            <a:r>
              <a:rPr lang="en-US" sz="950" dirty="0" smtClean="0">
                <a:latin typeface="Arial" pitchFamily="34" charset="0"/>
                <a:cs typeface="Arial" pitchFamily="34" charset="0"/>
              </a:rPr>
              <a:t>. 2014. Make your digital resources easier to discover. </a:t>
            </a:r>
            <a:r>
              <a:rPr lang="en-US" sz="950" dirty="0" err="1" smtClean="0">
                <a:latin typeface="Arial" pitchFamily="34" charset="0"/>
                <a:cs typeface="Arial" pitchFamily="34" charset="0"/>
              </a:rPr>
              <a:t>Quickguide</a:t>
            </a:r>
            <a:r>
              <a:rPr lang="en-US" sz="950" dirty="0" smtClean="0">
                <a:latin typeface="Arial" pitchFamily="34" charset="0"/>
                <a:cs typeface="Arial" pitchFamily="34" charset="0"/>
              </a:rPr>
              <a:t>. http://www.jisc.ac.uk/guides/make-your-digital-resources-easier-to-discover.</a:t>
            </a:r>
          </a:p>
          <a:p>
            <a:endParaRPr lang="en-US" sz="950" dirty="0" smtClean="0">
              <a:latin typeface="Arial" pitchFamily="34" charset="0"/>
              <a:cs typeface="Arial" pitchFamily="34" charset="0"/>
            </a:endParaRPr>
          </a:p>
          <a:p>
            <a:r>
              <a:rPr lang="en-US" sz="950" dirty="0" err="1" smtClean="0">
                <a:solidFill>
                  <a:prstClr val="black"/>
                </a:solidFill>
                <a:latin typeface="Arial" pitchFamily="34" charset="0"/>
                <a:cs typeface="Arial" pitchFamily="34" charset="0"/>
              </a:rPr>
              <a:t>Connaway</a:t>
            </a:r>
            <a:r>
              <a:rPr lang="en-US" sz="950" dirty="0" smtClean="0">
                <a:solidFill>
                  <a:prstClr val="black"/>
                </a:solidFill>
                <a:latin typeface="Arial" pitchFamily="34" charset="0"/>
                <a:cs typeface="Arial" pitchFamily="34" charset="0"/>
              </a:rPr>
              <a:t>, Lynn </a:t>
            </a:r>
            <a:r>
              <a:rPr lang="en-US" sz="950" dirty="0" err="1" smtClean="0">
                <a:solidFill>
                  <a:prstClr val="black"/>
                </a:solidFill>
                <a:latin typeface="Arial" pitchFamily="34" charset="0"/>
                <a:cs typeface="Arial" pitchFamily="34" charset="0"/>
              </a:rPr>
              <a:t>Silipigni</a:t>
            </a:r>
            <a:r>
              <a:rPr lang="en-US" sz="950" dirty="0" smtClean="0">
                <a:solidFill>
                  <a:prstClr val="black"/>
                </a:solidFill>
                <a:latin typeface="Arial" pitchFamily="34" charset="0"/>
                <a:cs typeface="Arial" pitchFamily="34" charset="0"/>
              </a:rPr>
              <a:t>, and </a:t>
            </a:r>
            <a:r>
              <a:rPr lang="en-US" sz="950" dirty="0" err="1" smtClean="0">
                <a:solidFill>
                  <a:prstClr val="black"/>
                </a:solidFill>
                <a:latin typeface="Arial" pitchFamily="34" charset="0"/>
                <a:cs typeface="Arial" pitchFamily="34" charset="0"/>
              </a:rPr>
              <a:t>Ixchel</a:t>
            </a:r>
            <a:r>
              <a:rPr lang="en-US" sz="950" dirty="0" smtClean="0">
                <a:solidFill>
                  <a:prstClr val="black"/>
                </a:solidFill>
                <a:latin typeface="Arial" pitchFamily="34" charset="0"/>
                <a:cs typeface="Arial" pitchFamily="34" charset="0"/>
              </a:rPr>
              <a:t> M. </a:t>
            </a:r>
            <a:r>
              <a:rPr lang="en-US" sz="950" dirty="0" err="1" smtClean="0">
                <a:solidFill>
                  <a:prstClr val="black"/>
                </a:solidFill>
                <a:latin typeface="Arial" pitchFamily="34" charset="0"/>
                <a:cs typeface="Arial" pitchFamily="34" charset="0"/>
              </a:rPr>
              <a:t>Faniel</a:t>
            </a:r>
            <a:r>
              <a:rPr lang="en-US" sz="950" dirty="0" smtClean="0">
                <a:solidFill>
                  <a:prstClr val="black"/>
                </a:solidFill>
                <a:latin typeface="Arial" pitchFamily="34" charset="0"/>
                <a:cs typeface="Arial" pitchFamily="34" charset="0"/>
              </a:rPr>
              <a:t>. 2014. </a:t>
            </a:r>
            <a:r>
              <a:rPr lang="en-US" sz="950" i="1" dirty="0" smtClean="0">
                <a:solidFill>
                  <a:prstClr val="black"/>
                </a:solidFill>
                <a:latin typeface="Arial" pitchFamily="34" charset="0"/>
                <a:cs typeface="Arial" pitchFamily="34" charset="0"/>
              </a:rPr>
              <a:t>Reordering </a:t>
            </a:r>
            <a:r>
              <a:rPr lang="en-US" sz="950" i="1" dirty="0" err="1" smtClean="0">
                <a:solidFill>
                  <a:prstClr val="black"/>
                </a:solidFill>
                <a:latin typeface="Arial" pitchFamily="34" charset="0"/>
                <a:cs typeface="Arial" pitchFamily="34" charset="0"/>
              </a:rPr>
              <a:t>Ranganathan</a:t>
            </a:r>
            <a:r>
              <a:rPr lang="en-US" sz="950" i="1" dirty="0" smtClean="0">
                <a:solidFill>
                  <a:prstClr val="black"/>
                </a:solidFill>
                <a:latin typeface="Arial" pitchFamily="34" charset="0"/>
                <a:cs typeface="Arial" pitchFamily="34" charset="0"/>
              </a:rPr>
              <a:t>: Shifting user behaviors, shifting priorities</a:t>
            </a:r>
            <a:r>
              <a:rPr lang="en-US" sz="950" dirty="0" smtClean="0">
                <a:solidFill>
                  <a:prstClr val="black"/>
                </a:solidFill>
                <a:latin typeface="Arial" pitchFamily="34" charset="0"/>
                <a:cs typeface="Arial" pitchFamily="34" charset="0"/>
              </a:rPr>
              <a:t>. Dublin, OH: OCLC Research. http://www.oclc.org/content/dam/research/publications/library/2014/oclcresearch-reordering-ranganathan-2014.pdf.</a:t>
            </a:r>
            <a:endParaRPr lang="en-US" sz="950" kern="1200" baseline="0" dirty="0" smtClean="0">
              <a:solidFill>
                <a:schemeClr val="tx1"/>
              </a:solidFill>
              <a:latin typeface="Arial" pitchFamily="34" charset="0"/>
              <a:cs typeface="Arial" pitchFamily="34" charset="0"/>
            </a:endParaRPr>
          </a:p>
          <a:p>
            <a:endParaRPr lang="en-US" sz="1000" kern="1200" baseline="0" dirty="0" smtClean="0">
              <a:solidFill>
                <a:schemeClr val="tx1"/>
              </a:solidFill>
              <a:latin typeface="Arial" pitchFamily="34" charset="0"/>
              <a:cs typeface="Arial" pitchFamily="34" charset="0"/>
            </a:endParaRPr>
          </a:p>
          <a:p>
            <a:pPr>
              <a:buFont typeface="Arial" pitchFamily="34" charset="0"/>
              <a:buNone/>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p14="http://schemas.microsoft.com/office/powerpoint/2010/main" val="2569633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54225" y="566738"/>
            <a:ext cx="2686050" cy="2014537"/>
          </a:xfrm>
        </p:spPr>
      </p:sp>
      <p:sp>
        <p:nvSpPr>
          <p:cNvPr id="3" name="Notes Placeholder 2"/>
          <p:cNvSpPr>
            <a:spLocks noGrp="1"/>
          </p:cNvSpPr>
          <p:nvPr>
            <p:ph type="body" idx="1"/>
          </p:nvPr>
        </p:nvSpPr>
        <p:spPr>
          <a:xfrm>
            <a:off x="152400" y="2943860"/>
            <a:ext cx="6477000" cy="5655310"/>
          </a:xfrm>
        </p:spPr>
        <p:txBody>
          <a:bodyPr>
            <a:noAutofit/>
          </a:bodyPr>
          <a:lstStyle/>
          <a:p>
            <a:r>
              <a:rPr lang="en-US" sz="1400" b="0" dirty="0" smtClean="0">
                <a:latin typeface="Arial" pitchFamily="34" charset="0"/>
                <a:cs typeface="Arial" pitchFamily="34" charset="0"/>
              </a:rPr>
              <a:t>Image: http://www.greenbookblog.org/wp-content/uploads/2013/08/Martin-Dec-2010.jpg</a:t>
            </a:r>
          </a:p>
          <a:p>
            <a:endParaRPr lang="en-US" sz="1400" b="1" dirty="0" smtClean="0">
              <a:latin typeface="Arial" pitchFamily="34" charset="0"/>
              <a:cs typeface="Arial" pitchFamily="34" charset="0"/>
            </a:endParaRPr>
          </a:p>
          <a:p>
            <a:r>
              <a:rPr lang="en-US" sz="1400" b="1" i="0" u="none" strike="noStrike" kern="1200" baseline="0" dirty="0" smtClean="0">
                <a:solidFill>
                  <a:schemeClr val="tx1"/>
                </a:solidFill>
                <a:latin typeface="Arial" pitchFamily="34" charset="0"/>
                <a:cs typeface="Arial" pitchFamily="34" charset="0"/>
              </a:rPr>
              <a:t>Research Data Services</a:t>
            </a:r>
          </a:p>
          <a:p>
            <a:pPr>
              <a:buFont typeface="Arial" pitchFamily="34" charset="0"/>
              <a:buChar char="•"/>
            </a:pPr>
            <a:r>
              <a:rPr lang="en-US" sz="1400" baseline="0" dirty="0" smtClean="0">
                <a:latin typeface="Arial" pitchFamily="34" charset="0"/>
                <a:cs typeface="Arial" pitchFamily="34" charset="0"/>
              </a:rPr>
              <a:t> L</a:t>
            </a:r>
            <a:r>
              <a:rPr lang="en-US" sz="1400" dirty="0" smtClean="0">
                <a:latin typeface="Arial" pitchFamily="34" charset="0"/>
                <a:cs typeface="Arial" pitchFamily="34" charset="0"/>
              </a:rPr>
              <a:t>ibrarians have been championing the effort, more than other</a:t>
            </a:r>
            <a:r>
              <a:rPr lang="en-US" sz="1400" baseline="0" dirty="0" smtClean="0">
                <a:latin typeface="Arial" pitchFamily="34" charset="0"/>
                <a:cs typeface="Arial" pitchFamily="34" charset="0"/>
              </a:rPr>
              <a:t> units on campus </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Faniel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and Parson 2014) (29) </a:t>
            </a:r>
          </a:p>
          <a:p>
            <a:pPr>
              <a:buFont typeface="Arial" pitchFamily="34" charset="0"/>
              <a:buChar char="•"/>
            </a:pPr>
            <a:r>
              <a:rPr lang="en-US" sz="1400" dirty="0" smtClean="0">
                <a:latin typeface="Arial" pitchFamily="34" charset="0"/>
                <a:cs typeface="Arial" pitchFamily="34" charset="0"/>
              </a:rPr>
              <a:t> Librarian-led efforts may be partly attributed to the benefits librarians anticipate gaining for themselves as well as the library (</a:t>
            </a:r>
            <a:r>
              <a:rPr lang="en-US" sz="1400" dirty="0" err="1" smtClean="0">
                <a:latin typeface="Arial" pitchFamily="34" charset="0"/>
                <a:cs typeface="Arial" pitchFamily="34" charset="0"/>
              </a:rPr>
              <a:t>Faniel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and Parson 2014)</a:t>
            </a:r>
            <a:r>
              <a:rPr lang="en-US" sz="1400" baseline="0" dirty="0" smtClean="0">
                <a:latin typeface="Arial" pitchFamily="34" charset="0"/>
                <a:cs typeface="Arial" pitchFamily="34" charset="0"/>
              </a:rPr>
              <a:t> (29)</a:t>
            </a:r>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 Big opportunities:</a:t>
            </a:r>
          </a:p>
          <a:p>
            <a:pPr lvl="1">
              <a:buFont typeface="Arial" pitchFamily="34" charset="0"/>
              <a:buChar char="•"/>
            </a:pPr>
            <a:r>
              <a:rPr lang="en-US" sz="1400" dirty="0" smtClean="0">
                <a:latin typeface="Arial" pitchFamily="34" charset="0"/>
                <a:cs typeface="Arial" pitchFamily="34" charset="0"/>
              </a:rPr>
              <a:t> developing more personal relationships with the researchers</a:t>
            </a:r>
          </a:p>
          <a:p>
            <a:pPr lvl="1">
              <a:buFont typeface="Arial" pitchFamily="34" charset="0"/>
              <a:buChar char="•"/>
            </a:pPr>
            <a:r>
              <a:rPr lang="en-US" sz="1400" dirty="0" smtClean="0">
                <a:latin typeface="Arial" pitchFamily="34" charset="0"/>
                <a:cs typeface="Arial" pitchFamily="34" charset="0"/>
              </a:rPr>
              <a:t> learning more about current research in their subject areas</a:t>
            </a:r>
          </a:p>
          <a:p>
            <a:pPr lvl="1">
              <a:buFont typeface="Arial" pitchFamily="34" charset="0"/>
              <a:buChar char="•"/>
            </a:pPr>
            <a:r>
              <a:rPr lang="en-US" sz="1400" dirty="0" smtClean="0">
                <a:latin typeface="Arial" pitchFamily="34" charset="0"/>
                <a:cs typeface="Arial" pitchFamily="34" charset="0"/>
              </a:rPr>
              <a:t> providing research data services to faculty &amp;</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students will help improve service in other aspects of their jobs (instruction &amp; collection development)</a:t>
            </a:r>
          </a:p>
          <a:p>
            <a:pPr lvl="1">
              <a:buFont typeface="Arial" pitchFamily="34" charset="0"/>
              <a:buChar char="•"/>
            </a:pPr>
            <a:r>
              <a:rPr lang="en-US" sz="1400" dirty="0" smtClean="0">
                <a:latin typeface="Arial" pitchFamily="34" charset="0"/>
                <a:cs typeface="Arial" pitchFamily="34" charset="0"/>
              </a:rPr>
              <a:t> Fun,</a:t>
            </a:r>
            <a:r>
              <a:rPr lang="en-US" sz="1400" baseline="0" dirty="0" smtClean="0">
                <a:latin typeface="Arial" pitchFamily="34" charset="0"/>
                <a:cs typeface="Arial" pitchFamily="34" charset="0"/>
              </a:rPr>
              <a:t> interesting &amp; rewarding</a:t>
            </a:r>
          </a:p>
          <a:p>
            <a:pPr lvl="1">
              <a:buFont typeface="Arial" pitchFamily="34" charset="0"/>
              <a:buChar char="•"/>
            </a:pPr>
            <a:r>
              <a:rPr lang="en-US" sz="1400" baseline="0" dirty="0" smtClean="0">
                <a:latin typeface="Arial" pitchFamily="34" charset="0"/>
                <a:cs typeface="Arial" pitchFamily="34" charset="0"/>
              </a:rPr>
              <a:t> Increase revenue (</a:t>
            </a:r>
            <a:r>
              <a:rPr lang="en-US" sz="1400" baseline="0" dirty="0" err="1" smtClean="0">
                <a:latin typeface="Arial" pitchFamily="34" charset="0"/>
                <a:cs typeface="Arial" pitchFamily="34" charset="0"/>
              </a:rPr>
              <a:t>Connaway</a:t>
            </a:r>
            <a:r>
              <a:rPr lang="en-US" sz="1400" baseline="0" dirty="0" smtClean="0">
                <a:latin typeface="Arial" pitchFamily="34" charset="0"/>
                <a:cs typeface="Arial" pitchFamily="34" charset="0"/>
              </a:rPr>
              <a:t> and </a:t>
            </a:r>
            <a:r>
              <a:rPr lang="en-US" sz="1400" baseline="0" dirty="0" err="1" smtClean="0">
                <a:latin typeface="Arial" pitchFamily="34" charset="0"/>
                <a:cs typeface="Arial" pitchFamily="34" charset="0"/>
              </a:rPr>
              <a:t>Faniel</a:t>
            </a:r>
            <a:r>
              <a:rPr lang="en-US" sz="1400" baseline="0" dirty="0" smtClean="0">
                <a:latin typeface="Arial" pitchFamily="34" charset="0"/>
                <a:cs typeface="Arial" pitchFamily="34" charset="0"/>
              </a:rPr>
              <a:t> 2014) (29)</a:t>
            </a:r>
          </a:p>
          <a:p>
            <a:endParaRPr lang="en-US" sz="1400" b="1" dirty="0" smtClean="0">
              <a:latin typeface="Arial" pitchFamily="34" charset="0"/>
              <a:cs typeface="Arial" pitchFamily="34" charset="0"/>
            </a:endParaRPr>
          </a:p>
          <a:p>
            <a:r>
              <a:rPr lang="en-US" sz="1400" dirty="0" err="1" smtClean="0">
                <a:latin typeface="Arial" pitchFamily="34" charset="0"/>
                <a:cs typeface="Arial" pitchFamily="34" charset="0"/>
              </a:rPr>
              <a:t>Faniel</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Ixchel</a:t>
            </a:r>
            <a:r>
              <a:rPr lang="en-US" sz="1400" dirty="0" smtClean="0">
                <a:latin typeface="Arial" pitchFamily="34" charset="0"/>
                <a:cs typeface="Arial" pitchFamily="34" charset="0"/>
              </a:rPr>
              <a:t>, Lynn </a:t>
            </a:r>
            <a:r>
              <a:rPr lang="en-US" sz="1400" dirty="0" err="1" smtClean="0">
                <a:latin typeface="Arial" pitchFamily="34" charset="0"/>
                <a:cs typeface="Arial" pitchFamily="34" charset="0"/>
              </a:rPr>
              <a:t>Silipigni</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and Kendra Parson. 2014. 20th Annual Reference Research Forum. Presented at ALA Annual Conference &amp; Exhibition, June 26-July 1, in Las Vegas, NV.</a:t>
            </a:r>
          </a:p>
          <a:p>
            <a:endParaRPr lang="en-US" sz="1400" dirty="0" smtClean="0">
              <a:latin typeface="Arial" pitchFamily="34" charset="0"/>
              <a:cs typeface="Arial" pitchFamily="34" charset="0"/>
            </a:endParaRPr>
          </a:p>
          <a:p>
            <a:r>
              <a:rPr lang="en-US" sz="1400" dirty="0" err="1" smtClean="0">
                <a:solidFill>
                  <a:prstClr val="black"/>
                </a:solidFill>
                <a:latin typeface="Arial" pitchFamily="34" charset="0"/>
                <a:cs typeface="Arial" pitchFamily="34" charset="0"/>
              </a:rPr>
              <a:t>Connaway</a:t>
            </a:r>
            <a:r>
              <a:rPr lang="en-US" sz="1400" dirty="0" smtClean="0">
                <a:solidFill>
                  <a:prstClr val="black"/>
                </a:solidFill>
                <a:latin typeface="Arial" pitchFamily="34" charset="0"/>
                <a:cs typeface="Arial" pitchFamily="34" charset="0"/>
              </a:rPr>
              <a:t>, Lynn </a:t>
            </a:r>
            <a:r>
              <a:rPr lang="en-US" sz="1400" dirty="0" err="1" smtClean="0">
                <a:solidFill>
                  <a:prstClr val="black"/>
                </a:solidFill>
                <a:latin typeface="Arial" pitchFamily="34" charset="0"/>
                <a:cs typeface="Arial" pitchFamily="34" charset="0"/>
              </a:rPr>
              <a:t>Silipigni</a:t>
            </a:r>
            <a:r>
              <a:rPr lang="en-US" sz="1400" dirty="0" smtClean="0">
                <a:solidFill>
                  <a:prstClr val="black"/>
                </a:solidFill>
                <a:latin typeface="Arial" pitchFamily="34" charset="0"/>
                <a:cs typeface="Arial" pitchFamily="34" charset="0"/>
              </a:rPr>
              <a:t>, and </a:t>
            </a:r>
            <a:r>
              <a:rPr lang="en-US" sz="1400" dirty="0" err="1" smtClean="0">
                <a:solidFill>
                  <a:prstClr val="black"/>
                </a:solidFill>
                <a:latin typeface="Arial" pitchFamily="34" charset="0"/>
                <a:cs typeface="Arial" pitchFamily="34" charset="0"/>
              </a:rPr>
              <a:t>Ixchel</a:t>
            </a:r>
            <a:r>
              <a:rPr lang="en-US" sz="1400" dirty="0" smtClean="0">
                <a:solidFill>
                  <a:prstClr val="black"/>
                </a:solidFill>
                <a:latin typeface="Arial" pitchFamily="34" charset="0"/>
                <a:cs typeface="Arial" pitchFamily="34" charset="0"/>
              </a:rPr>
              <a:t> M. </a:t>
            </a:r>
            <a:r>
              <a:rPr lang="en-US" sz="1400" dirty="0" err="1" smtClean="0">
                <a:solidFill>
                  <a:prstClr val="black"/>
                </a:solidFill>
                <a:latin typeface="Arial" pitchFamily="34" charset="0"/>
                <a:cs typeface="Arial" pitchFamily="34" charset="0"/>
              </a:rPr>
              <a:t>Faniel</a:t>
            </a:r>
            <a:r>
              <a:rPr lang="en-US" sz="1400" dirty="0" smtClean="0">
                <a:solidFill>
                  <a:prstClr val="black"/>
                </a:solidFill>
                <a:latin typeface="Arial" pitchFamily="34" charset="0"/>
                <a:cs typeface="Arial" pitchFamily="34" charset="0"/>
              </a:rPr>
              <a:t>. 2014. </a:t>
            </a:r>
            <a:r>
              <a:rPr lang="en-US" sz="1400" i="1" dirty="0" smtClean="0">
                <a:solidFill>
                  <a:prstClr val="black"/>
                </a:solidFill>
                <a:latin typeface="Arial" pitchFamily="34" charset="0"/>
                <a:cs typeface="Arial" pitchFamily="34" charset="0"/>
              </a:rPr>
              <a:t>Reordering </a:t>
            </a:r>
            <a:r>
              <a:rPr lang="en-US" sz="1400" i="1" dirty="0" err="1" smtClean="0">
                <a:solidFill>
                  <a:prstClr val="black"/>
                </a:solidFill>
                <a:latin typeface="Arial" pitchFamily="34" charset="0"/>
                <a:cs typeface="Arial" pitchFamily="34" charset="0"/>
              </a:rPr>
              <a:t>Ranganathan</a:t>
            </a:r>
            <a:r>
              <a:rPr lang="en-US" sz="1400" i="1" dirty="0" smtClean="0">
                <a:solidFill>
                  <a:prstClr val="black"/>
                </a:solidFill>
                <a:latin typeface="Arial" pitchFamily="34" charset="0"/>
                <a:cs typeface="Arial" pitchFamily="34" charset="0"/>
              </a:rPr>
              <a:t>: Shifting user behaviors, shifting priorities</a:t>
            </a:r>
            <a:r>
              <a:rPr lang="en-US" sz="1400" dirty="0" smtClean="0">
                <a:solidFill>
                  <a:prstClr val="black"/>
                </a:solidFill>
                <a:latin typeface="Arial" pitchFamily="34" charset="0"/>
                <a:cs typeface="Arial" pitchFamily="34" charset="0"/>
              </a:rPr>
              <a:t>. Dublin, OH: OCLC Research. http://www.oclc.org/content/dam/research/publications/library/2014/oclcresearch-reordering-ranganathan-2014.pdf.</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extLst>
      <p:ext uri="{BB962C8B-B14F-4D97-AF65-F5344CB8AC3E}">
        <p14:creationId xmlns:p14="http://schemas.microsoft.com/office/powerpoint/2010/main" val="3916579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00225" y="155575"/>
            <a:ext cx="3511550" cy="2633663"/>
          </a:xfrm>
        </p:spPr>
      </p:sp>
      <p:sp>
        <p:nvSpPr>
          <p:cNvPr id="3" name="Notes Placeholder 2"/>
          <p:cNvSpPr>
            <a:spLocks noGrp="1"/>
          </p:cNvSpPr>
          <p:nvPr>
            <p:ph type="body" idx="1"/>
          </p:nvPr>
        </p:nvSpPr>
        <p:spPr>
          <a:xfrm>
            <a:off x="0" y="3021331"/>
            <a:ext cx="6858000" cy="6097995"/>
          </a:xfrm>
        </p:spPr>
        <p:txBody>
          <a:bodyPr>
            <a:noAutofit/>
          </a:bodyPr>
          <a:lstStyle/>
          <a:p>
            <a:endParaRPr lang="en-US" sz="1400" b="1" i="0" dirty="0" smtClean="0">
              <a:latin typeface="Arial" panose="020B0604020202020204" pitchFamily="34" charset="0"/>
              <a:cs typeface="Arial" panose="020B0604020202020204" pitchFamily="34" charset="0"/>
            </a:endParaRPr>
          </a:p>
          <a:p>
            <a:r>
              <a:rPr lang="en-US" sz="1400" i="0" dirty="0" smtClean="0">
                <a:latin typeface="Arial" panose="020B0604020202020204" pitchFamily="34" charset="0"/>
                <a:cs typeface="Arial" panose="020B0604020202020204" pitchFamily="34" charset="0"/>
              </a:rPr>
              <a:t>Image: </a:t>
            </a:r>
            <a:r>
              <a:rPr lang="en-US" sz="1400" i="0" baseline="0" dirty="0" smtClean="0">
                <a:latin typeface="Arial" pitchFamily="34" charset="0"/>
                <a:cs typeface="Arial" pitchFamily="34" charset="0"/>
              </a:rPr>
              <a:t>https://flic.kr/p/k976Ka</a:t>
            </a:r>
            <a:endParaRPr lang="en-US" sz="1400" i="0" dirty="0" smtClean="0">
              <a:latin typeface="Arial" pitchFamily="34" charset="0"/>
              <a:cs typeface="Arial" pitchFamily="34" charset="0"/>
            </a:endParaRPr>
          </a:p>
          <a:p>
            <a:endParaRPr lang="en-US" sz="1400" dirty="0" smtClean="0">
              <a:latin typeface="Arial" pitchFamily="34" charset="0"/>
              <a:cs typeface="Arial" pitchFamily="34" charset="0"/>
            </a:endParaRPr>
          </a:p>
          <a:p>
            <a:pPr>
              <a:buFont typeface="Arial" pitchFamily="34" charset="0"/>
              <a:buChar char="•"/>
            </a:pPr>
            <a:r>
              <a:rPr lang="en-US" sz="1400" b="0" dirty="0" smtClean="0">
                <a:latin typeface="Arial" pitchFamily="34" charset="0"/>
                <a:cs typeface="Arial" pitchFamily="34" charset="0"/>
              </a:rPr>
              <a:t> #3</a:t>
            </a:r>
            <a:r>
              <a:rPr lang="en-US" sz="1400" b="0" baseline="0" dirty="0" smtClean="0">
                <a:latin typeface="Arial" pitchFamily="34" charset="0"/>
                <a:cs typeface="Arial" pitchFamily="34" charset="0"/>
              </a:rPr>
              <a:t> </a:t>
            </a:r>
            <a:r>
              <a:rPr lang="en-US" sz="1400" b="0" kern="1200" baseline="0" dirty="0" smtClean="0">
                <a:solidFill>
                  <a:schemeClr val="tx1"/>
                </a:solidFill>
                <a:latin typeface="Arial" pitchFamily="34" charset="0"/>
                <a:cs typeface="Arial" pitchFamily="34" charset="0"/>
              </a:rPr>
              <a:t>Develop the physical and technical infrastructure needed to deliver physical and digital materials, Previously #1 Books are for use</a:t>
            </a:r>
          </a:p>
          <a:p>
            <a:pPr>
              <a:buFont typeface="Arial" pitchFamily="34" charset="0"/>
              <a:buChar char="•"/>
            </a:pPr>
            <a:r>
              <a:rPr lang="en-US" sz="1400" b="0" dirty="0" smtClean="0">
                <a:latin typeface="Arial" pitchFamily="34" charset="0"/>
                <a:cs typeface="Arial" pitchFamily="34" charset="0"/>
              </a:rPr>
              <a:t> Libraries</a:t>
            </a:r>
            <a:r>
              <a:rPr lang="en-US" sz="1400" b="0" baseline="0" dirty="0" smtClean="0">
                <a:latin typeface="Arial" pitchFamily="34" charset="0"/>
                <a:cs typeface="Arial" pitchFamily="34" charset="0"/>
              </a:rPr>
              <a:t> are customer focused (44)</a:t>
            </a:r>
          </a:p>
          <a:p>
            <a:pPr>
              <a:buFont typeface="Arial" pitchFamily="34" charset="0"/>
              <a:buChar char="•"/>
            </a:pPr>
            <a:r>
              <a:rPr lang="en-US" sz="1400" b="0" baseline="0" dirty="0" smtClean="0">
                <a:latin typeface="Arial" pitchFamily="34" charset="0"/>
                <a:cs typeface="Arial" pitchFamily="34" charset="0"/>
              </a:rPr>
              <a:t> Offer a wider range of content, systems and services (44) </a:t>
            </a:r>
          </a:p>
          <a:p>
            <a:pPr>
              <a:buFont typeface="Arial" pitchFamily="34" charset="0"/>
              <a:buChar char="•"/>
            </a:pPr>
            <a:r>
              <a:rPr lang="en-US" sz="1400" b="0" baseline="0" dirty="0" smtClean="0">
                <a:latin typeface="Arial" pitchFamily="34" charset="0"/>
                <a:cs typeface="Arial" pitchFamily="34" charset="0"/>
              </a:rPr>
              <a:t> </a:t>
            </a:r>
            <a:r>
              <a:rPr lang="en-US" sz="1400" b="0" baseline="0" dirty="0" err="1" smtClean="0">
                <a:latin typeface="Arial" pitchFamily="34" charset="0"/>
                <a:cs typeface="Arial" pitchFamily="34" charset="0"/>
              </a:rPr>
              <a:t>Ranganathan’s</a:t>
            </a:r>
            <a:r>
              <a:rPr lang="en-US" sz="1400" b="0" baseline="0" dirty="0" smtClean="0">
                <a:latin typeface="Arial" pitchFamily="34" charset="0"/>
                <a:cs typeface="Arial" pitchFamily="34" charset="0"/>
              </a:rPr>
              <a:t> day = books &amp; book lending (44) </a:t>
            </a:r>
          </a:p>
          <a:p>
            <a:pPr>
              <a:buFont typeface="Arial" pitchFamily="34" charset="0"/>
              <a:buChar char="•"/>
            </a:pPr>
            <a:r>
              <a:rPr lang="en-US" sz="1400" b="0" baseline="0" dirty="0" smtClean="0">
                <a:latin typeface="Arial" pitchFamily="34" charset="0"/>
                <a:cs typeface="Arial" pitchFamily="34" charset="0"/>
              </a:rPr>
              <a:t> “Books are for use” &amp; “every book its reader” are interconnected &amp; build on each other (108)</a:t>
            </a:r>
          </a:p>
          <a:p>
            <a:pPr>
              <a:buFont typeface="Arial" pitchFamily="34" charset="0"/>
              <a:buChar char="•"/>
            </a:pPr>
            <a:r>
              <a:rPr lang="en-US" sz="1400" b="0" baseline="0" dirty="0" smtClean="0">
                <a:latin typeface="Arial" pitchFamily="34" charset="0"/>
                <a:cs typeface="Arial" pitchFamily="34" charset="0"/>
              </a:rPr>
              <a:t> “Books are for use” pertains to ongoing evaluation &amp; assessment of library’s physical and technical infrastructure in relation to users behaviors &amp; needs (108)</a:t>
            </a:r>
          </a:p>
          <a:p>
            <a:pPr>
              <a:buFont typeface="Arial" pitchFamily="34" charset="0"/>
              <a:buChar char="•"/>
            </a:pPr>
            <a:r>
              <a:rPr lang="en-US" sz="1400" b="0" baseline="0" dirty="0" smtClean="0">
                <a:latin typeface="Arial" pitchFamily="34" charset="0"/>
                <a:cs typeface="Arial" pitchFamily="34" charset="0"/>
              </a:rPr>
              <a:t> Looking beyond content to infrastructure (access point to content) (108)</a:t>
            </a:r>
          </a:p>
          <a:p>
            <a:pPr>
              <a:buFont typeface="Arial" pitchFamily="34" charset="0"/>
              <a:buChar char="•"/>
            </a:pPr>
            <a:r>
              <a:rPr lang="en-US" sz="1400" b="0" kern="1200" baseline="0" dirty="0" smtClean="0">
                <a:solidFill>
                  <a:schemeClr val="tx1"/>
                </a:solidFill>
                <a:latin typeface="Arial" pitchFamily="34" charset="0"/>
                <a:cs typeface="Arial" pitchFamily="34" charset="0"/>
              </a:rPr>
              <a:t> Providing </a:t>
            </a:r>
            <a:r>
              <a:rPr lang="en-US" sz="1400" kern="1200" baseline="0" dirty="0" smtClean="0">
                <a:solidFill>
                  <a:schemeClr val="tx1"/>
                </a:solidFill>
                <a:latin typeface="Arial" pitchFamily="34" charset="0"/>
                <a:cs typeface="Arial" pitchFamily="34" charset="0"/>
              </a:rPr>
              <a:t>content people want depends upon the reliability and integrity of the library’s systems that make it discoverable and accessible (Connaway and </a:t>
            </a:r>
            <a:r>
              <a:rPr lang="en-US" sz="1400" kern="1200" baseline="0" dirty="0" err="1" smtClean="0">
                <a:solidFill>
                  <a:schemeClr val="tx1"/>
                </a:solidFill>
                <a:latin typeface="Arial" pitchFamily="34" charset="0"/>
                <a:cs typeface="Arial" pitchFamily="34" charset="0"/>
              </a:rPr>
              <a:t>Faniel</a:t>
            </a:r>
            <a:r>
              <a:rPr lang="en-US" sz="1400" kern="1200" baseline="0" dirty="0" smtClean="0">
                <a:solidFill>
                  <a:schemeClr val="tx1"/>
                </a:solidFill>
                <a:latin typeface="Arial" pitchFamily="34" charset="0"/>
                <a:cs typeface="Arial" pitchFamily="34" charset="0"/>
              </a:rPr>
              <a:t> 2014, 108)</a:t>
            </a:r>
            <a:endParaRPr lang="en-US" sz="1400" baseline="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lvl="0" indent="0">
              <a:spcBef>
                <a:spcPts val="0"/>
              </a:spcBef>
              <a:buNone/>
            </a:pPr>
            <a:r>
              <a:rPr lang="en-US" sz="1400" dirty="0" smtClean="0">
                <a:solidFill>
                  <a:prstClr val="black"/>
                </a:solidFill>
                <a:latin typeface="Arial" panose="020B0604020202020204" pitchFamily="34" charset="0"/>
                <a:ea typeface="+mn-ea"/>
                <a:cs typeface="Arial" panose="020B0604020202020204" pitchFamily="34" charset="0"/>
              </a:rPr>
              <a:t>Connaway, Lynn Silipigni, and </a:t>
            </a:r>
            <a:r>
              <a:rPr lang="en-US" sz="1400" dirty="0" err="1" smtClean="0">
                <a:solidFill>
                  <a:prstClr val="black"/>
                </a:solidFill>
                <a:latin typeface="Arial" panose="020B0604020202020204" pitchFamily="34" charset="0"/>
                <a:ea typeface="+mn-ea"/>
                <a:cs typeface="Arial" panose="020B0604020202020204" pitchFamily="34" charset="0"/>
              </a:rPr>
              <a:t>Ixchel</a:t>
            </a:r>
            <a:r>
              <a:rPr lang="en-US" sz="1400" dirty="0" smtClean="0">
                <a:solidFill>
                  <a:prstClr val="black"/>
                </a:solidFill>
                <a:latin typeface="Arial" panose="020B0604020202020204" pitchFamily="34" charset="0"/>
                <a:ea typeface="+mn-ea"/>
                <a:cs typeface="Arial" panose="020B0604020202020204" pitchFamily="34" charset="0"/>
              </a:rPr>
              <a:t> M. </a:t>
            </a:r>
            <a:r>
              <a:rPr lang="en-US" sz="1400" dirty="0" err="1" smtClean="0">
                <a:solidFill>
                  <a:prstClr val="black"/>
                </a:solidFill>
                <a:latin typeface="Arial" panose="020B0604020202020204" pitchFamily="34" charset="0"/>
                <a:ea typeface="+mn-ea"/>
                <a:cs typeface="Arial" panose="020B0604020202020204" pitchFamily="34" charset="0"/>
              </a:rPr>
              <a:t>Faniel</a:t>
            </a:r>
            <a:r>
              <a:rPr lang="en-US" sz="1400" dirty="0" smtClean="0">
                <a:solidFill>
                  <a:prstClr val="black"/>
                </a:solidFill>
                <a:latin typeface="Arial" panose="020B0604020202020204" pitchFamily="34" charset="0"/>
                <a:ea typeface="+mn-ea"/>
                <a:cs typeface="Arial" panose="020B0604020202020204" pitchFamily="34" charset="0"/>
              </a:rPr>
              <a:t>. 2014. </a:t>
            </a:r>
            <a:r>
              <a:rPr lang="en-US" sz="1400" i="1" dirty="0" smtClean="0">
                <a:solidFill>
                  <a:prstClr val="black"/>
                </a:solidFill>
                <a:latin typeface="Arial" panose="020B0604020202020204" pitchFamily="34" charset="0"/>
                <a:ea typeface="+mn-ea"/>
                <a:cs typeface="Arial" panose="020B0604020202020204" pitchFamily="34" charset="0"/>
              </a:rPr>
              <a:t>Reordering </a:t>
            </a:r>
            <a:r>
              <a:rPr lang="en-US" sz="1400" i="1" dirty="0" err="1" smtClean="0">
                <a:solidFill>
                  <a:prstClr val="black"/>
                </a:solidFill>
                <a:latin typeface="Arial" panose="020B0604020202020204" pitchFamily="34" charset="0"/>
                <a:ea typeface="+mn-ea"/>
                <a:cs typeface="Arial" panose="020B0604020202020204" pitchFamily="34" charset="0"/>
              </a:rPr>
              <a:t>Ranganathan</a:t>
            </a:r>
            <a:r>
              <a:rPr lang="en-US" sz="1400" i="1" dirty="0" smtClean="0">
                <a:solidFill>
                  <a:prstClr val="black"/>
                </a:solidFill>
                <a:latin typeface="Arial" panose="020B0604020202020204" pitchFamily="34" charset="0"/>
                <a:ea typeface="+mn-ea"/>
                <a:cs typeface="Arial" panose="020B0604020202020204" pitchFamily="34" charset="0"/>
              </a:rPr>
              <a:t>: Shifting user behaviors, shifting priorities</a:t>
            </a:r>
            <a:r>
              <a:rPr lang="en-US" sz="1400" dirty="0" smtClean="0">
                <a:solidFill>
                  <a:prstClr val="black"/>
                </a:solidFill>
                <a:latin typeface="Arial" panose="020B0604020202020204" pitchFamily="34" charset="0"/>
                <a:ea typeface="+mn-ea"/>
                <a:cs typeface="Arial" panose="020B0604020202020204" pitchFamily="34" charset="0"/>
              </a:rPr>
              <a:t>. Dublin, OH: OCLC Research. http://www.oclc.org/content/dam/research/publications/library/2014/oclcresearch-reordering-ranganathan-2014.pdf.</a:t>
            </a:r>
          </a:p>
          <a:p>
            <a:pPr marR="0" algn="l" defTabSz="914400" rtl="0" eaLnBrk="1" fontAlgn="auto" latinLnBrk="0" hangingPunct="1">
              <a:lnSpc>
                <a:spcPct val="100000"/>
              </a:lnSpc>
              <a:spcBef>
                <a:spcPts val="0"/>
              </a:spcBef>
              <a:spcAft>
                <a:spcPts val="0"/>
              </a:spcAft>
              <a:buClrTx/>
              <a:buSzTx/>
              <a:buFontTx/>
              <a:buNone/>
              <a:tabLst/>
              <a:defRPr/>
            </a:pPr>
            <a:endParaRPr lang="en-US" sz="1400" i="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i="0" dirty="0" err="1" smtClean="0">
                <a:latin typeface="Arial" pitchFamily="34" charset="0"/>
                <a:cs typeface="Arial" pitchFamily="34" charset="0"/>
              </a:rPr>
              <a:t>Ranganathan</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Shiyali</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Ramamrita</a:t>
            </a:r>
            <a:r>
              <a:rPr lang="en-US" sz="1400" i="0" dirty="0" smtClean="0">
                <a:latin typeface="Arial" pitchFamily="34" charset="0"/>
                <a:cs typeface="Arial" pitchFamily="34" charset="0"/>
              </a:rPr>
              <a:t>. 1931. </a:t>
            </a:r>
            <a:r>
              <a:rPr lang="en-US" sz="1400" i="1" dirty="0" smtClean="0">
                <a:latin typeface="Arial" pitchFamily="34" charset="0"/>
                <a:cs typeface="Arial" pitchFamily="34" charset="0"/>
              </a:rPr>
              <a:t>The five laws of library science. </a:t>
            </a:r>
            <a:r>
              <a:rPr lang="en-US" sz="1400" i="0" dirty="0" smtClean="0">
                <a:latin typeface="Arial" pitchFamily="34" charset="0"/>
                <a:cs typeface="Arial" pitchFamily="34" charset="0"/>
              </a:rPr>
              <a:t>London: Edward </a:t>
            </a:r>
            <a:r>
              <a:rPr lang="en-US" sz="1400" i="0" dirty="0" err="1" smtClean="0">
                <a:latin typeface="Arial" pitchFamily="34" charset="0"/>
                <a:cs typeface="Arial" pitchFamily="34" charset="0"/>
              </a:rPr>
              <a:t>Goldston</a:t>
            </a:r>
            <a:r>
              <a:rPr lang="en-US" sz="1400" i="0" dirty="0" smtClean="0">
                <a:latin typeface="Arial" pitchFamily="34" charset="0"/>
                <a:cs typeface="Arial" pitchFamily="34" charset="0"/>
              </a:rPr>
              <a:t>, Ltd.</a:t>
            </a:r>
            <a:r>
              <a:rPr lang="en-US" sz="1400" i="0" baseline="0" dirty="0" smtClean="0">
                <a:latin typeface="Arial" pitchFamily="34" charset="0"/>
                <a:cs typeface="Arial" pitchFamily="34" charset="0"/>
              </a:rPr>
              <a:t> </a:t>
            </a:r>
            <a:endParaRPr lang="en-US" sz="1400" i="0" dirty="0" smtClean="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16</a:t>
            </a:fld>
            <a:endParaRPr lang="en-US"/>
          </a:p>
        </p:txBody>
      </p:sp>
    </p:spTree>
    <p:extLst>
      <p:ext uri="{BB962C8B-B14F-4D97-AF65-F5344CB8AC3E}">
        <p14:creationId xmlns:p14="http://schemas.microsoft.com/office/powerpoint/2010/main" val="1807620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43138" y="0"/>
            <a:ext cx="1768475" cy="1327150"/>
          </a:xfrm>
        </p:spPr>
      </p:sp>
      <p:sp>
        <p:nvSpPr>
          <p:cNvPr id="3" name="Notes Placeholder 2"/>
          <p:cNvSpPr>
            <a:spLocks noGrp="1"/>
          </p:cNvSpPr>
          <p:nvPr>
            <p:ph type="body" idx="1"/>
          </p:nvPr>
        </p:nvSpPr>
        <p:spPr>
          <a:xfrm>
            <a:off x="0" y="1327355"/>
            <a:ext cx="6856413" cy="7969045"/>
          </a:xfrm>
        </p:spPr>
        <p:txBody>
          <a:bodyPr>
            <a:normAutofit/>
          </a:bodyPr>
          <a:lstStyle/>
          <a:p>
            <a:r>
              <a:rPr lang="en-US" sz="1150" i="0" dirty="0" smtClean="0">
                <a:latin typeface="Arial" pitchFamily="34" charset="0"/>
                <a:cs typeface="Arial" pitchFamily="34" charset="0"/>
              </a:rPr>
              <a:t>Image: http://i1.wp.com/blog.freelon.com/wp-content/uploads/C03-0.jpg</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 </a:t>
            </a:r>
            <a:r>
              <a:rPr lang="en-US" sz="1150" dirty="0" err="1" smtClean="0">
                <a:latin typeface="Arial" pitchFamily="34" charset="0"/>
                <a:cs typeface="Arial" pitchFamily="34" charset="0"/>
              </a:rPr>
              <a:t>Ranganathan</a:t>
            </a:r>
            <a:r>
              <a:rPr lang="en-US" sz="1150" dirty="0" smtClean="0">
                <a:latin typeface="Arial" pitchFamily="34" charset="0"/>
                <a:cs typeface="Arial" pitchFamily="34" charset="0"/>
              </a:rPr>
              <a:t> stressed improvements such as library location, hours of operation, space, furniture &amp;</a:t>
            </a:r>
            <a:r>
              <a:rPr lang="en-US" sz="1150" baseline="0" dirty="0" smtClean="0">
                <a:latin typeface="Arial" pitchFamily="34" charset="0"/>
                <a:cs typeface="Arial" pitchFamily="34" charset="0"/>
              </a:rPr>
              <a:t> </a:t>
            </a:r>
            <a:r>
              <a:rPr lang="en-US" sz="1150" dirty="0" smtClean="0">
                <a:latin typeface="Arial" pitchFamily="34" charset="0"/>
                <a:cs typeface="Arial" pitchFamily="34" charset="0"/>
              </a:rPr>
              <a:t>staff education &amp;</a:t>
            </a:r>
            <a:r>
              <a:rPr lang="en-US" sz="1150" baseline="0" dirty="0" smtClean="0">
                <a:latin typeface="Arial" pitchFamily="34" charset="0"/>
                <a:cs typeface="Arial" pitchFamily="34" charset="0"/>
              </a:rPr>
              <a:t> </a:t>
            </a:r>
            <a:r>
              <a:rPr lang="en-US" sz="1150" dirty="0" smtClean="0">
                <a:latin typeface="Arial" pitchFamily="34" charset="0"/>
                <a:cs typeface="Arial" pitchFamily="34" charset="0"/>
              </a:rPr>
              <a:t>training</a:t>
            </a:r>
            <a:r>
              <a:rPr lang="en-US" sz="1150" baseline="0" dirty="0" smtClean="0">
                <a:latin typeface="Arial" pitchFamily="34" charset="0"/>
                <a:cs typeface="Arial" pitchFamily="34" charset="0"/>
              </a:rPr>
              <a:t> as </a:t>
            </a:r>
            <a:r>
              <a:rPr lang="en-US" sz="1150" dirty="0" smtClean="0">
                <a:latin typeface="Arial" pitchFamily="34" charset="0"/>
                <a:cs typeface="Arial" pitchFamily="34" charset="0"/>
              </a:rPr>
              <a:t>he</a:t>
            </a:r>
            <a:r>
              <a:rPr lang="en-US" sz="1150" baseline="0" dirty="0" smtClean="0">
                <a:latin typeface="Arial" pitchFamily="34" charset="0"/>
                <a:cs typeface="Arial" pitchFamily="34" charset="0"/>
              </a:rPr>
              <a:t> believed they would improve access (48)</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 Librarians also must actively manage users’ social engagement with experts &amp;</a:t>
            </a:r>
            <a:r>
              <a:rPr lang="en-US" sz="1150" baseline="0" dirty="0" smtClean="0">
                <a:latin typeface="Arial" pitchFamily="34" charset="0"/>
                <a:cs typeface="Arial" pitchFamily="34" charset="0"/>
              </a:rPr>
              <a:t> </a:t>
            </a:r>
            <a:r>
              <a:rPr lang="en-US" sz="1150" dirty="0" smtClean="0">
                <a:latin typeface="Arial" pitchFamily="34" charset="0"/>
                <a:cs typeface="Arial" pitchFamily="34" charset="0"/>
              </a:rPr>
              <a:t>peers in virtual environments as well as </a:t>
            </a:r>
            <a:r>
              <a:rPr lang="en-US" sz="1150" dirty="0" err="1" smtClean="0">
                <a:latin typeface="Arial" pitchFamily="34" charset="0"/>
                <a:cs typeface="Arial" pitchFamily="34" charset="0"/>
              </a:rPr>
              <a:t>FtF</a:t>
            </a:r>
            <a:r>
              <a:rPr lang="en-US" sz="1150" baseline="0" dirty="0" smtClean="0">
                <a:latin typeface="Arial" pitchFamily="34" charset="0"/>
                <a:cs typeface="Arial" pitchFamily="34" charset="0"/>
              </a:rPr>
              <a:t> (48)</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 Information commons at the University of Southern California &amp; the University of Iowa in the 1990s were early attempts to provide technology-enabled spaces where students could collaborate and seek help from</a:t>
            </a:r>
            <a:r>
              <a:rPr lang="en-US" sz="1150" baseline="0" dirty="0" smtClean="0">
                <a:latin typeface="Arial" pitchFamily="34" charset="0"/>
                <a:cs typeface="Arial" pitchFamily="34" charset="0"/>
              </a:rPr>
              <a:t> </a:t>
            </a:r>
            <a:r>
              <a:rPr lang="en-US" sz="1150" dirty="0" smtClean="0">
                <a:latin typeface="Arial" pitchFamily="34" charset="0"/>
                <a:cs typeface="Arial" pitchFamily="34" charset="0"/>
              </a:rPr>
              <a:t>library and computer services staff (Lippincott 2010)</a:t>
            </a:r>
            <a:r>
              <a:rPr lang="en-US" sz="1150" baseline="0" dirty="0" smtClean="0">
                <a:latin typeface="Arial" pitchFamily="34" charset="0"/>
                <a:cs typeface="Arial" pitchFamily="34" charset="0"/>
              </a:rPr>
              <a:t> (48)</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 No one size</a:t>
            </a:r>
            <a:r>
              <a:rPr lang="en-US" sz="1150" baseline="0" dirty="0" smtClean="0">
                <a:latin typeface="Arial" pitchFamily="34" charset="0"/>
                <a:cs typeface="Arial" pitchFamily="34" charset="0"/>
              </a:rPr>
              <a:t> fits all approach (48)</a:t>
            </a:r>
          </a:p>
          <a:p>
            <a:pPr>
              <a:buFont typeface="Arial" pitchFamily="34" charset="0"/>
              <a:buChar char="•"/>
            </a:pPr>
            <a:r>
              <a:rPr lang="en-US" sz="1150" dirty="0" smtClean="0">
                <a:latin typeface="Arial" pitchFamily="34" charset="0"/>
                <a:cs typeface="Arial" pitchFamily="34" charset="0"/>
              </a:rPr>
              <a:t> Recent reconfigurations of space have emphasized flexibility in the face of changing and, at times, competing user needs (</a:t>
            </a:r>
            <a:r>
              <a:rPr lang="en-US" sz="1150" dirty="0" err="1" smtClean="0">
                <a:latin typeface="Arial" pitchFamily="34" charset="0"/>
                <a:cs typeface="Arial" pitchFamily="34" charset="0"/>
              </a:rPr>
              <a:t>Pierard</a:t>
            </a:r>
            <a:r>
              <a:rPr lang="en-US" sz="1150" dirty="0" smtClean="0">
                <a:latin typeface="Arial" pitchFamily="34" charset="0"/>
                <a:cs typeface="Arial" pitchFamily="34" charset="0"/>
              </a:rPr>
              <a:t> and Lee 2011; Sadler 2012)</a:t>
            </a:r>
            <a:r>
              <a:rPr lang="en-US" sz="1150" baseline="0" dirty="0" smtClean="0">
                <a:latin typeface="Arial" pitchFamily="34" charset="0"/>
                <a:cs typeface="Arial" pitchFamily="34" charset="0"/>
              </a:rPr>
              <a:t> (48)</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11-day</a:t>
            </a:r>
            <a:r>
              <a:rPr lang="en-US" sz="1150" baseline="0" dirty="0" smtClean="0">
                <a:latin typeface="Arial" pitchFamily="34" charset="0"/>
                <a:cs typeface="Arial" pitchFamily="34" charset="0"/>
              </a:rPr>
              <a:t> final exam period at </a:t>
            </a:r>
            <a:r>
              <a:rPr lang="en-US" sz="1150" dirty="0" smtClean="0">
                <a:latin typeface="Arial" pitchFamily="34" charset="0"/>
                <a:cs typeface="Arial" pitchFamily="34" charset="0"/>
              </a:rPr>
              <a:t>University of North Carolina at Charlotte  (</a:t>
            </a:r>
            <a:r>
              <a:rPr lang="en-US" sz="1150" dirty="0" err="1" smtClean="0">
                <a:latin typeface="Arial" pitchFamily="34" charset="0"/>
                <a:cs typeface="Arial" pitchFamily="34" charset="0"/>
              </a:rPr>
              <a:t>Hiebert</a:t>
            </a:r>
            <a:r>
              <a:rPr lang="en-US" sz="1150" dirty="0" smtClean="0">
                <a:latin typeface="Arial" pitchFamily="34" charset="0"/>
                <a:cs typeface="Arial" pitchFamily="34" charset="0"/>
              </a:rPr>
              <a:t> and </a:t>
            </a:r>
            <a:r>
              <a:rPr lang="en-US" sz="1150" dirty="0" err="1" smtClean="0">
                <a:latin typeface="Arial" pitchFamily="34" charset="0"/>
                <a:cs typeface="Arial" pitchFamily="34" charset="0"/>
              </a:rPr>
              <a:t>Theriault</a:t>
            </a:r>
            <a:r>
              <a:rPr lang="en-US" sz="1150" dirty="0" smtClean="0">
                <a:latin typeface="Arial" pitchFamily="34" charset="0"/>
                <a:cs typeface="Arial" pitchFamily="34" charset="0"/>
              </a:rPr>
              <a:t> 2012, 540).</a:t>
            </a:r>
            <a:r>
              <a:rPr lang="en-US" sz="1150" baseline="0" dirty="0" smtClean="0">
                <a:latin typeface="Arial" pitchFamily="34" charset="0"/>
                <a:cs typeface="Arial" pitchFamily="34" charset="0"/>
              </a:rPr>
              <a:t> BLAST:  </a:t>
            </a:r>
            <a:endParaRPr lang="en-US" sz="1150" dirty="0" smtClean="0">
              <a:latin typeface="Arial" pitchFamily="34" charset="0"/>
              <a:cs typeface="Arial" pitchFamily="34" charset="0"/>
            </a:endParaRPr>
          </a:p>
          <a:p>
            <a:r>
              <a:rPr lang="en-US" sz="1150" dirty="0" smtClean="0">
                <a:latin typeface="Arial" pitchFamily="34" charset="0"/>
                <a:cs typeface="Arial" pitchFamily="34" charset="0"/>
              </a:rPr>
              <a:t>	Bouncing ball activities, such as ping-pong and indoor sponge basketball;</a:t>
            </a:r>
          </a:p>
          <a:p>
            <a:r>
              <a:rPr lang="en-US" sz="1150" dirty="0" smtClean="0">
                <a:latin typeface="Arial" pitchFamily="34" charset="0"/>
                <a:cs typeface="Arial" pitchFamily="34" charset="0"/>
              </a:rPr>
              <a:t>	Lounging opportunities in comfortable seating and low tables; </a:t>
            </a:r>
          </a:p>
          <a:p>
            <a:r>
              <a:rPr lang="en-US" sz="1150" dirty="0" smtClean="0">
                <a:latin typeface="Arial" pitchFamily="34" charset="0"/>
                <a:cs typeface="Arial" pitchFamily="34" charset="0"/>
              </a:rPr>
              <a:t>	Art activities with coloring books, Play-</a:t>
            </a:r>
            <a:r>
              <a:rPr lang="en-US" sz="1150" dirty="0" err="1" smtClean="0">
                <a:latin typeface="Arial" pitchFamily="34" charset="0"/>
                <a:cs typeface="Arial" pitchFamily="34" charset="0"/>
              </a:rPr>
              <a:t>Doh</a:t>
            </a:r>
            <a:r>
              <a:rPr lang="en-US" sz="1150" dirty="0" smtClean="0">
                <a:latin typeface="Arial" pitchFamily="34" charset="0"/>
                <a:cs typeface="Arial" pitchFamily="34" charset="0"/>
              </a:rPr>
              <a:t>® and puzzles </a:t>
            </a:r>
          </a:p>
          <a:p>
            <a:r>
              <a:rPr lang="en-US" sz="1150" dirty="0" smtClean="0">
                <a:latin typeface="Arial" pitchFamily="34" charset="0"/>
                <a:cs typeface="Arial" pitchFamily="34" charset="0"/>
              </a:rPr>
              <a:t>	Sleep time, including disposable pillows; and </a:t>
            </a:r>
          </a:p>
          <a:p>
            <a:r>
              <a:rPr lang="en-US" sz="1150" dirty="0" smtClean="0">
                <a:latin typeface="Arial" pitchFamily="34" charset="0"/>
                <a:cs typeface="Arial" pitchFamily="34" charset="0"/>
              </a:rPr>
              <a:t>	Touch with therapy dogs to cuddle and pet (48-49)</a:t>
            </a:r>
          </a:p>
          <a:p>
            <a:pPr>
              <a:buFont typeface="Arial" pitchFamily="34" charset="0"/>
              <a:buChar char="•"/>
            </a:pPr>
            <a:r>
              <a:rPr lang="en-US" sz="1150" dirty="0" smtClean="0">
                <a:latin typeface="Arial" pitchFamily="34" charset="0"/>
                <a:cs typeface="Arial" pitchFamily="34" charset="0"/>
              </a:rPr>
              <a:t> </a:t>
            </a:r>
            <a:r>
              <a:rPr lang="en-US" sz="1150" dirty="0" err="1" smtClean="0">
                <a:latin typeface="Arial" pitchFamily="34" charset="0"/>
                <a:cs typeface="Arial" pitchFamily="34" charset="0"/>
              </a:rPr>
              <a:t>Makerspaces</a:t>
            </a:r>
            <a:r>
              <a:rPr lang="en-US" sz="1150" dirty="0" smtClean="0">
                <a:latin typeface="Arial" pitchFamily="34" charset="0"/>
                <a:cs typeface="Arial" pitchFamily="34" charset="0"/>
              </a:rPr>
              <a:t> are</a:t>
            </a:r>
            <a:r>
              <a:rPr lang="en-US" sz="1150" baseline="0" dirty="0" smtClean="0">
                <a:latin typeface="Arial" pitchFamily="34" charset="0"/>
                <a:cs typeface="Arial" pitchFamily="34" charset="0"/>
              </a:rPr>
              <a:t> </a:t>
            </a:r>
            <a:r>
              <a:rPr lang="en-US" sz="1150" dirty="0" smtClean="0">
                <a:latin typeface="Arial" pitchFamily="34" charset="0"/>
                <a:cs typeface="Arial" pitchFamily="34" charset="0"/>
              </a:rPr>
              <a:t>places where students can access specialist equipment to build, create and craft</a:t>
            </a:r>
            <a:r>
              <a:rPr lang="en-US" sz="1150" baseline="0" dirty="0" smtClean="0">
                <a:latin typeface="Arial" pitchFamily="34" charset="0"/>
                <a:cs typeface="Arial" pitchFamily="34" charset="0"/>
              </a:rPr>
              <a:t> (49)</a:t>
            </a:r>
            <a:endParaRPr lang="en-US" sz="1150" dirty="0" smtClean="0">
              <a:latin typeface="Arial" pitchFamily="34" charset="0"/>
              <a:cs typeface="Arial" pitchFamily="34" charset="0"/>
            </a:endParaRPr>
          </a:p>
          <a:p>
            <a:pPr>
              <a:buFont typeface="Arial" pitchFamily="34" charset="0"/>
              <a:buChar char="•"/>
            </a:pPr>
            <a:r>
              <a:rPr lang="en-US" sz="1150" dirty="0" smtClean="0">
                <a:latin typeface="Arial" pitchFamily="34" charset="0"/>
                <a:cs typeface="Arial" pitchFamily="34" charset="0"/>
              </a:rPr>
              <a:t> By providing physical space and tools, people can share resources and knowledge while engaging in hands-on experimentation (Fisher 2012)</a:t>
            </a:r>
            <a:r>
              <a:rPr lang="en-US" sz="1150" baseline="0" dirty="0" smtClean="0">
                <a:latin typeface="Arial" pitchFamily="34" charset="0"/>
                <a:cs typeface="Arial" pitchFamily="34" charset="0"/>
              </a:rPr>
              <a:t> (49)</a:t>
            </a:r>
          </a:p>
          <a:p>
            <a:pPr>
              <a:buFont typeface="Arial" pitchFamily="34" charset="0"/>
              <a:buChar char="•"/>
            </a:pPr>
            <a:r>
              <a:rPr lang="en-US" sz="1150" baseline="0" dirty="0" smtClean="0">
                <a:latin typeface="Arial" pitchFamily="34" charset="0"/>
                <a:cs typeface="Arial" pitchFamily="34" charset="0"/>
              </a:rPr>
              <a:t> Trust plays a role in the extent to which data are shared and </a:t>
            </a:r>
            <a:r>
              <a:rPr lang="en-US" sz="1150" baseline="0" dirty="0" err="1" smtClean="0">
                <a:latin typeface="Arial" pitchFamily="34" charset="0"/>
                <a:cs typeface="Arial" pitchFamily="34" charset="0"/>
              </a:rPr>
              <a:t>resued</a:t>
            </a:r>
            <a:r>
              <a:rPr lang="en-US" sz="1150" baseline="0" dirty="0" smtClean="0">
                <a:latin typeface="Arial" pitchFamily="34" charset="0"/>
                <a:cs typeface="Arial" pitchFamily="34" charset="0"/>
              </a:rPr>
              <a:t> </a:t>
            </a:r>
            <a:r>
              <a:rPr lang="en-US" sz="1150" kern="1200" baseline="0" dirty="0" smtClean="0">
                <a:solidFill>
                  <a:schemeClr val="tx1"/>
                </a:solidFill>
                <a:latin typeface="Arial" pitchFamily="34" charset="0"/>
                <a:cs typeface="Arial" pitchFamily="34" charset="0"/>
              </a:rPr>
              <a:t>(Van House 2002; </a:t>
            </a:r>
            <a:r>
              <a:rPr lang="en-US" sz="1150" kern="1200" baseline="0" dirty="0" err="1" smtClean="0">
                <a:solidFill>
                  <a:schemeClr val="tx1"/>
                </a:solidFill>
                <a:latin typeface="Arial" pitchFamily="34" charset="0"/>
                <a:cs typeface="Arial" pitchFamily="34" charset="0"/>
              </a:rPr>
              <a:t>Yakel</a:t>
            </a:r>
            <a:r>
              <a:rPr lang="en-US" sz="1150" kern="1200" baseline="0" dirty="0" smtClean="0">
                <a:solidFill>
                  <a:schemeClr val="tx1"/>
                </a:solidFill>
                <a:latin typeface="Arial" pitchFamily="34" charset="0"/>
                <a:cs typeface="Arial" pitchFamily="34" charset="0"/>
              </a:rPr>
              <a:t> et al., “Trust in Digital Repositories,” 2013; Yoon 2013) (50)</a:t>
            </a:r>
            <a:endParaRPr lang="en-US" sz="1200" kern="1200" baseline="0" dirty="0" smtClean="0">
              <a:solidFill>
                <a:schemeClr val="tx1"/>
              </a:solidFill>
              <a:latin typeface="Arial" pitchFamily="34" charset="0"/>
              <a:cs typeface="Arial" pitchFamily="34" charset="0"/>
            </a:endParaRPr>
          </a:p>
          <a:p>
            <a:r>
              <a:rPr lang="en-US" sz="800" dirty="0" err="1" smtClean="0">
                <a:solidFill>
                  <a:prstClr val="black"/>
                </a:solidFill>
                <a:latin typeface="Arial" panose="020B0604020202020204" pitchFamily="34" charset="0"/>
                <a:ea typeface="+mn-ea"/>
                <a:cs typeface="Arial" panose="020B0604020202020204" pitchFamily="34" charset="0"/>
              </a:rPr>
              <a:t>Connaway</a:t>
            </a:r>
            <a:r>
              <a:rPr lang="en-US" sz="800" dirty="0" smtClean="0">
                <a:solidFill>
                  <a:prstClr val="black"/>
                </a:solidFill>
                <a:latin typeface="Arial" panose="020B0604020202020204" pitchFamily="34" charset="0"/>
                <a:ea typeface="+mn-ea"/>
                <a:cs typeface="Arial" panose="020B0604020202020204" pitchFamily="34" charset="0"/>
              </a:rPr>
              <a:t>, Lynn </a:t>
            </a:r>
            <a:r>
              <a:rPr lang="en-US" sz="800" dirty="0" err="1" smtClean="0">
                <a:solidFill>
                  <a:prstClr val="black"/>
                </a:solidFill>
                <a:latin typeface="Arial" panose="020B0604020202020204" pitchFamily="34" charset="0"/>
                <a:ea typeface="+mn-ea"/>
                <a:cs typeface="Arial" panose="020B0604020202020204" pitchFamily="34" charset="0"/>
              </a:rPr>
              <a:t>Silipigni</a:t>
            </a:r>
            <a:r>
              <a:rPr lang="en-US" sz="800" dirty="0" smtClean="0">
                <a:solidFill>
                  <a:prstClr val="black"/>
                </a:solidFill>
                <a:latin typeface="Arial" panose="020B0604020202020204" pitchFamily="34" charset="0"/>
                <a:ea typeface="+mn-ea"/>
                <a:cs typeface="Arial" panose="020B0604020202020204" pitchFamily="34" charset="0"/>
              </a:rPr>
              <a:t>, and </a:t>
            </a:r>
            <a:r>
              <a:rPr lang="en-US" sz="800" dirty="0" err="1" smtClean="0">
                <a:solidFill>
                  <a:prstClr val="black"/>
                </a:solidFill>
                <a:latin typeface="Arial" panose="020B0604020202020204" pitchFamily="34" charset="0"/>
                <a:ea typeface="+mn-ea"/>
                <a:cs typeface="Arial" panose="020B0604020202020204" pitchFamily="34" charset="0"/>
              </a:rPr>
              <a:t>Ixchel</a:t>
            </a:r>
            <a:r>
              <a:rPr lang="en-US" sz="800" dirty="0" smtClean="0">
                <a:solidFill>
                  <a:prstClr val="black"/>
                </a:solidFill>
                <a:latin typeface="Arial" panose="020B0604020202020204" pitchFamily="34" charset="0"/>
                <a:ea typeface="+mn-ea"/>
                <a:cs typeface="Arial" panose="020B0604020202020204" pitchFamily="34" charset="0"/>
              </a:rPr>
              <a:t> M. </a:t>
            </a:r>
            <a:r>
              <a:rPr lang="en-US" sz="800" dirty="0" err="1" smtClean="0">
                <a:solidFill>
                  <a:prstClr val="black"/>
                </a:solidFill>
                <a:latin typeface="Arial" panose="020B0604020202020204" pitchFamily="34" charset="0"/>
                <a:ea typeface="+mn-ea"/>
                <a:cs typeface="Arial" panose="020B0604020202020204" pitchFamily="34" charset="0"/>
              </a:rPr>
              <a:t>Faniel</a:t>
            </a:r>
            <a:r>
              <a:rPr lang="en-US" sz="800" dirty="0" smtClean="0">
                <a:solidFill>
                  <a:prstClr val="black"/>
                </a:solidFill>
                <a:latin typeface="Arial" panose="020B0604020202020204" pitchFamily="34" charset="0"/>
                <a:ea typeface="+mn-ea"/>
                <a:cs typeface="Arial" panose="020B0604020202020204" pitchFamily="34" charset="0"/>
              </a:rPr>
              <a:t>. 2014. </a:t>
            </a:r>
            <a:r>
              <a:rPr lang="en-US" sz="800" i="1" dirty="0" smtClean="0">
                <a:solidFill>
                  <a:prstClr val="black"/>
                </a:solidFill>
                <a:latin typeface="Arial" panose="020B0604020202020204" pitchFamily="34" charset="0"/>
                <a:ea typeface="+mn-ea"/>
                <a:cs typeface="Arial" panose="020B0604020202020204" pitchFamily="34" charset="0"/>
              </a:rPr>
              <a:t>Reordering </a:t>
            </a:r>
            <a:r>
              <a:rPr lang="en-US" sz="800" i="1" dirty="0" err="1" smtClean="0">
                <a:solidFill>
                  <a:prstClr val="black"/>
                </a:solidFill>
                <a:latin typeface="Arial" panose="020B0604020202020204" pitchFamily="34" charset="0"/>
                <a:ea typeface="+mn-ea"/>
                <a:cs typeface="Arial" panose="020B0604020202020204" pitchFamily="34" charset="0"/>
              </a:rPr>
              <a:t>Ranganathan</a:t>
            </a:r>
            <a:r>
              <a:rPr lang="en-US" sz="800" i="1" dirty="0" smtClean="0">
                <a:solidFill>
                  <a:prstClr val="black"/>
                </a:solidFill>
                <a:latin typeface="Arial" panose="020B0604020202020204" pitchFamily="34" charset="0"/>
                <a:ea typeface="+mn-ea"/>
                <a:cs typeface="Arial" panose="020B0604020202020204" pitchFamily="34" charset="0"/>
              </a:rPr>
              <a:t>: Shifting user behaviors, shifting priorities</a:t>
            </a:r>
            <a:r>
              <a:rPr lang="en-US" sz="800" dirty="0" smtClean="0">
                <a:solidFill>
                  <a:prstClr val="black"/>
                </a:solidFill>
                <a:latin typeface="Arial" panose="020B0604020202020204" pitchFamily="34" charset="0"/>
                <a:ea typeface="+mn-ea"/>
                <a:cs typeface="Arial" panose="020B0604020202020204" pitchFamily="34" charset="0"/>
              </a:rPr>
              <a:t>. Dublin, OH: OCLC Research. http://www.oclc.org/content/dam/research/publications/library/2014/oclcresearch-reordering-ranganathan-2014.pdf.</a:t>
            </a:r>
            <a:r>
              <a:rPr lang="en-US" sz="800" dirty="0" smtClean="0">
                <a:latin typeface="Arial" pitchFamily="34" charset="0"/>
                <a:cs typeface="Arial" pitchFamily="34" charset="0"/>
              </a:rPr>
              <a:t> Fisher, Erin. 2012. </a:t>
            </a:r>
            <a:r>
              <a:rPr lang="en-US" sz="800" dirty="0" err="1" smtClean="0">
                <a:latin typeface="Arial" pitchFamily="34" charset="0"/>
                <a:cs typeface="Arial" pitchFamily="34" charset="0"/>
              </a:rPr>
              <a:t>Makerspaces</a:t>
            </a:r>
            <a:r>
              <a:rPr lang="en-US" sz="800" dirty="0" smtClean="0">
                <a:latin typeface="Arial" pitchFamily="34" charset="0"/>
                <a:cs typeface="Arial" pitchFamily="34" charset="0"/>
              </a:rPr>
              <a:t> move into academic libraries. </a:t>
            </a:r>
            <a:r>
              <a:rPr lang="en-US" sz="800" i="1" dirty="0" smtClean="0">
                <a:latin typeface="Arial" pitchFamily="34" charset="0"/>
                <a:cs typeface="Arial" pitchFamily="34" charset="0"/>
              </a:rPr>
              <a:t>ACRL </a:t>
            </a:r>
            <a:r>
              <a:rPr lang="en-US" sz="800" i="1" dirty="0" err="1" smtClean="0">
                <a:latin typeface="Arial" pitchFamily="34" charset="0"/>
                <a:cs typeface="Arial" pitchFamily="34" charset="0"/>
              </a:rPr>
              <a:t>TechConnect</a:t>
            </a:r>
            <a:r>
              <a:rPr lang="en-US" sz="800" i="1" dirty="0" smtClean="0">
                <a:latin typeface="Arial" pitchFamily="34" charset="0"/>
                <a:cs typeface="Arial" pitchFamily="34" charset="0"/>
              </a:rPr>
              <a:t> </a:t>
            </a:r>
            <a:r>
              <a:rPr lang="en-US" sz="800" dirty="0" smtClean="0">
                <a:latin typeface="Arial" pitchFamily="34" charset="0"/>
                <a:cs typeface="Arial" pitchFamily="34" charset="0"/>
              </a:rPr>
              <a:t>(November 28), http://acrl.ala.org/techconnect/?p=2340.</a:t>
            </a:r>
          </a:p>
          <a:p>
            <a:endParaRPr lang="en-US" sz="800" dirty="0" smtClean="0">
              <a:latin typeface="Arial" pitchFamily="34" charset="0"/>
              <a:cs typeface="Arial" pitchFamily="34" charset="0"/>
            </a:endParaRPr>
          </a:p>
          <a:p>
            <a:r>
              <a:rPr lang="en-US" sz="800" dirty="0" err="1" smtClean="0">
                <a:latin typeface="Arial" pitchFamily="34" charset="0"/>
                <a:cs typeface="Arial" pitchFamily="34" charset="0"/>
              </a:rPr>
              <a:t>Hiebert</a:t>
            </a:r>
            <a:r>
              <a:rPr lang="en-US" sz="800" dirty="0" smtClean="0">
                <a:latin typeface="Arial" pitchFamily="34" charset="0"/>
                <a:cs typeface="Arial" pitchFamily="34" charset="0"/>
              </a:rPr>
              <a:t>, Jean, and Shelly </a:t>
            </a:r>
            <a:r>
              <a:rPr lang="en-US" sz="800" dirty="0" err="1" smtClean="0">
                <a:latin typeface="Arial" pitchFamily="34" charset="0"/>
                <a:cs typeface="Arial" pitchFamily="34" charset="0"/>
              </a:rPr>
              <a:t>Theriault</a:t>
            </a:r>
            <a:r>
              <a:rPr lang="en-US" sz="800" dirty="0" smtClean="0">
                <a:latin typeface="Arial" pitchFamily="34" charset="0"/>
                <a:cs typeface="Arial" pitchFamily="34" charset="0"/>
              </a:rPr>
              <a:t>. 2012. </a:t>
            </a:r>
            <a:r>
              <a:rPr lang="en-US" sz="800" dirty="0" err="1" smtClean="0">
                <a:latin typeface="Arial" pitchFamily="34" charset="0"/>
                <a:cs typeface="Arial" pitchFamily="34" charset="0"/>
              </a:rPr>
              <a:t>BLASTing</a:t>
            </a:r>
            <a:r>
              <a:rPr lang="en-US" sz="800" dirty="0" smtClean="0">
                <a:latin typeface="Arial" pitchFamily="34" charset="0"/>
                <a:cs typeface="Arial" pitchFamily="34" charset="0"/>
              </a:rPr>
              <a:t> the zombies! Creative ideas to fight finals fatigue. </a:t>
            </a:r>
            <a:r>
              <a:rPr lang="en-US" sz="800" i="1" dirty="0" smtClean="0">
                <a:latin typeface="Arial" pitchFamily="34" charset="0"/>
                <a:cs typeface="Arial" pitchFamily="34" charset="0"/>
              </a:rPr>
              <a:t>College &amp; Research Libraries News </a:t>
            </a:r>
            <a:r>
              <a:rPr lang="en-US" sz="800" dirty="0" smtClean="0">
                <a:latin typeface="Arial" pitchFamily="34" charset="0"/>
                <a:cs typeface="Arial" pitchFamily="34" charset="0"/>
              </a:rPr>
              <a:t>73, no. 9: 540-69.</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Lippincott, Joan K. 2010. A mobile future for academic libraries. </a:t>
            </a:r>
            <a:r>
              <a:rPr lang="en-US" sz="800" i="1" dirty="0" smtClean="0">
                <a:latin typeface="Arial" pitchFamily="34" charset="0"/>
                <a:cs typeface="Arial" pitchFamily="34" charset="0"/>
              </a:rPr>
              <a:t>Reference Services Review </a:t>
            </a:r>
            <a:r>
              <a:rPr lang="en-US" sz="800" dirty="0" smtClean="0">
                <a:latin typeface="Arial" pitchFamily="34" charset="0"/>
                <a:cs typeface="Arial" pitchFamily="34" charset="0"/>
              </a:rPr>
              <a:t>38, no. 2: 205-213.</a:t>
            </a:r>
          </a:p>
          <a:p>
            <a:endParaRPr lang="en-US" sz="800" dirty="0" smtClean="0">
              <a:latin typeface="Arial" pitchFamily="34" charset="0"/>
              <a:cs typeface="Arial" pitchFamily="34" charset="0"/>
            </a:endParaRPr>
          </a:p>
          <a:p>
            <a:r>
              <a:rPr lang="en-US" sz="800" dirty="0" err="1" smtClean="0">
                <a:latin typeface="Arial" pitchFamily="34" charset="0"/>
                <a:cs typeface="Arial" pitchFamily="34" charset="0"/>
              </a:rPr>
              <a:t>Pierard</a:t>
            </a:r>
            <a:r>
              <a:rPr lang="en-US" sz="800" dirty="0" smtClean="0">
                <a:latin typeface="Arial" pitchFamily="34" charset="0"/>
                <a:cs typeface="Arial" pitchFamily="34" charset="0"/>
              </a:rPr>
              <a:t>, Cindy, and </a:t>
            </a:r>
            <a:r>
              <a:rPr lang="en-US" sz="800" dirty="0" err="1" smtClean="0">
                <a:latin typeface="Arial" pitchFamily="34" charset="0"/>
                <a:cs typeface="Arial" pitchFamily="34" charset="0"/>
              </a:rPr>
              <a:t>Norice</a:t>
            </a:r>
            <a:r>
              <a:rPr lang="en-US" sz="800" dirty="0" smtClean="0">
                <a:latin typeface="Arial" pitchFamily="34" charset="0"/>
                <a:cs typeface="Arial" pitchFamily="34" charset="0"/>
              </a:rPr>
              <a:t> Lee. 2011. Studying space: Improving space planning with user studies. </a:t>
            </a:r>
            <a:r>
              <a:rPr lang="en-US" sz="800" i="1" dirty="0" smtClean="0">
                <a:latin typeface="Arial" pitchFamily="34" charset="0"/>
                <a:cs typeface="Arial" pitchFamily="34" charset="0"/>
              </a:rPr>
              <a:t>Journal of Access Services </a:t>
            </a:r>
            <a:r>
              <a:rPr lang="en-US" sz="800" dirty="0" smtClean="0">
                <a:latin typeface="Arial" pitchFamily="34" charset="0"/>
                <a:cs typeface="Arial" pitchFamily="34" charset="0"/>
              </a:rPr>
              <a:t>8: 190-207. </a:t>
            </a:r>
            <a:r>
              <a:rPr lang="en-US" sz="800" dirty="0" err="1" smtClean="0">
                <a:latin typeface="Arial" pitchFamily="34" charset="0"/>
                <a:cs typeface="Arial" pitchFamily="34" charset="0"/>
              </a:rPr>
              <a:t>Doi</a:t>
            </a:r>
            <a:r>
              <a:rPr lang="en-US" sz="800" dirty="0" smtClean="0">
                <a:latin typeface="Arial" pitchFamily="34" charset="0"/>
                <a:cs typeface="Arial" pitchFamily="34" charset="0"/>
              </a:rPr>
              <a:t>: 10.1080/15367967.2011.602258.</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Sadler, Shawna. 2012. Session 3: Exploiting space as a distinctive asset. Presented at Libraries rebound: Embracing mission, maximizing impact, June 5-6, in Philadelphia, PA. https://www.</a:t>
            </a:r>
          </a:p>
          <a:p>
            <a:r>
              <a:rPr lang="en-US" sz="800" dirty="0" smtClean="0">
                <a:latin typeface="Arial" pitchFamily="34" charset="0"/>
                <a:cs typeface="Arial" pitchFamily="34" charset="0"/>
              </a:rPr>
              <a:t>youtube.com/</a:t>
            </a:r>
            <a:r>
              <a:rPr lang="en-US" sz="800" dirty="0" err="1" smtClean="0">
                <a:latin typeface="Arial" pitchFamily="34" charset="0"/>
                <a:cs typeface="Arial" pitchFamily="34" charset="0"/>
              </a:rPr>
              <a:t>watch?v</a:t>
            </a:r>
            <a:r>
              <a:rPr lang="en-US" sz="800" dirty="0" smtClean="0">
                <a:latin typeface="Arial" pitchFamily="34" charset="0"/>
                <a:cs typeface="Arial" pitchFamily="34" charset="0"/>
              </a:rPr>
              <a:t>=AmEtdVPro54&amp;feature=</a:t>
            </a:r>
            <a:r>
              <a:rPr lang="en-US" sz="800" dirty="0" err="1" smtClean="0">
                <a:latin typeface="Arial" pitchFamily="34" charset="0"/>
                <a:cs typeface="Arial" pitchFamily="34" charset="0"/>
              </a:rPr>
              <a:t>youtu.be</a:t>
            </a:r>
            <a:r>
              <a:rPr lang="en-US" sz="800" dirty="0" smtClean="0">
                <a:latin typeface="Arial" pitchFamily="34" charset="0"/>
                <a:cs typeface="Arial" pitchFamily="34" charset="0"/>
              </a:rPr>
              <a:t>.</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Van House, Nancy. 2002. Digital libraries and practices of trust: Networked biodiversity information. </a:t>
            </a:r>
            <a:r>
              <a:rPr lang="en-US" sz="800" i="1" dirty="0" smtClean="0">
                <a:latin typeface="Arial" pitchFamily="34" charset="0"/>
                <a:cs typeface="Arial" pitchFamily="34" charset="0"/>
              </a:rPr>
              <a:t>Social Epistemology: A Journal of Knowledge, Culture and Policy </a:t>
            </a:r>
            <a:r>
              <a:rPr lang="en-US" sz="800" dirty="0" smtClean="0">
                <a:latin typeface="Arial" pitchFamily="34" charset="0"/>
                <a:cs typeface="Arial" pitchFamily="34" charset="0"/>
              </a:rPr>
              <a:t>16, no. 1: 99. </a:t>
            </a:r>
            <a:r>
              <a:rPr lang="en-US" sz="800" dirty="0" err="1" smtClean="0">
                <a:latin typeface="Arial" pitchFamily="34" charset="0"/>
                <a:cs typeface="Arial" pitchFamily="34" charset="0"/>
              </a:rPr>
              <a:t>Doi</a:t>
            </a:r>
            <a:r>
              <a:rPr lang="en-US" sz="800" dirty="0" smtClean="0">
                <a:latin typeface="Arial" pitchFamily="34" charset="0"/>
                <a:cs typeface="Arial" pitchFamily="34" charset="0"/>
              </a:rPr>
              <a:t>:</a:t>
            </a:r>
          </a:p>
          <a:p>
            <a:r>
              <a:rPr lang="en-US" sz="800" dirty="0" smtClean="0">
                <a:latin typeface="Arial" pitchFamily="34" charset="0"/>
                <a:cs typeface="Arial" pitchFamily="34" charset="0"/>
              </a:rPr>
              <a:t>10.1080/02691720210132833.</a:t>
            </a:r>
          </a:p>
          <a:p>
            <a:endParaRPr lang="en-US" sz="800" dirty="0" smtClean="0">
              <a:latin typeface="Arial" pitchFamily="34" charset="0"/>
              <a:cs typeface="Arial" pitchFamily="34" charset="0"/>
            </a:endParaRPr>
          </a:p>
          <a:p>
            <a:r>
              <a:rPr lang="en-US" sz="800" dirty="0" err="1" smtClean="0">
                <a:latin typeface="Arial" pitchFamily="34" charset="0"/>
                <a:cs typeface="Arial" pitchFamily="34" charset="0"/>
              </a:rPr>
              <a:t>Yakel</a:t>
            </a:r>
            <a:r>
              <a:rPr lang="en-US" sz="800" dirty="0" smtClean="0">
                <a:latin typeface="Arial" pitchFamily="34" charset="0"/>
                <a:cs typeface="Arial" pitchFamily="34" charset="0"/>
              </a:rPr>
              <a:t>, Elizabeth,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Adam </a:t>
            </a:r>
            <a:r>
              <a:rPr lang="en-US" sz="800" dirty="0" err="1" smtClean="0">
                <a:latin typeface="Arial" pitchFamily="34" charset="0"/>
                <a:cs typeface="Arial" pitchFamily="34" charset="0"/>
              </a:rPr>
              <a:t>Kriesberg</a:t>
            </a:r>
            <a:r>
              <a:rPr lang="en-US" sz="800" dirty="0" smtClean="0">
                <a:latin typeface="Arial" pitchFamily="34" charset="0"/>
                <a:cs typeface="Arial" pitchFamily="34" charset="0"/>
              </a:rPr>
              <a:t>, and </a:t>
            </a:r>
            <a:r>
              <a:rPr lang="en-US" sz="800" dirty="0" err="1" smtClean="0">
                <a:latin typeface="Arial" pitchFamily="34" charset="0"/>
                <a:cs typeface="Arial" pitchFamily="34" charset="0"/>
              </a:rPr>
              <a:t>Ayoung</a:t>
            </a:r>
            <a:r>
              <a:rPr lang="en-US" sz="800" dirty="0" smtClean="0">
                <a:latin typeface="Arial" pitchFamily="34" charset="0"/>
                <a:cs typeface="Arial" pitchFamily="34" charset="0"/>
              </a:rPr>
              <a:t> Yoon. 2013. Trust in digital repositories. </a:t>
            </a:r>
            <a:r>
              <a:rPr lang="en-US" sz="800" i="1" dirty="0" smtClean="0">
                <a:latin typeface="Arial" pitchFamily="34" charset="0"/>
                <a:cs typeface="Arial" pitchFamily="34" charset="0"/>
              </a:rPr>
              <a:t>The International Journal of Digital </a:t>
            </a:r>
            <a:r>
              <a:rPr lang="en-US" sz="800" i="1" dirty="0" err="1" smtClean="0">
                <a:latin typeface="Arial" pitchFamily="34" charset="0"/>
                <a:cs typeface="Arial" pitchFamily="34" charset="0"/>
              </a:rPr>
              <a:t>Curation</a:t>
            </a:r>
            <a:r>
              <a:rPr lang="en-US" sz="800" i="1" dirty="0" smtClean="0">
                <a:latin typeface="Arial" pitchFamily="34" charset="0"/>
                <a:cs typeface="Arial" pitchFamily="34" charset="0"/>
              </a:rPr>
              <a:t> </a:t>
            </a:r>
            <a:r>
              <a:rPr lang="en-US" sz="800" dirty="0" smtClean="0">
                <a:latin typeface="Arial" pitchFamily="34" charset="0"/>
                <a:cs typeface="Arial" pitchFamily="34" charset="0"/>
              </a:rPr>
              <a:t>8, no. 1, http://www.ijdc.net/index.php/</a:t>
            </a:r>
          </a:p>
          <a:p>
            <a:r>
              <a:rPr lang="en-US" sz="800" dirty="0" err="1" smtClean="0">
                <a:latin typeface="Arial" pitchFamily="34" charset="0"/>
                <a:cs typeface="Arial" pitchFamily="34" charset="0"/>
              </a:rPr>
              <a:t>ijdc</a:t>
            </a:r>
            <a:r>
              <a:rPr lang="en-US" sz="800" dirty="0" smtClean="0">
                <a:latin typeface="Arial" pitchFamily="34" charset="0"/>
                <a:cs typeface="Arial" pitchFamily="34" charset="0"/>
              </a:rPr>
              <a:t>/article/view/8.1.143/303.</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Yoon, </a:t>
            </a:r>
            <a:r>
              <a:rPr lang="en-US" sz="800" dirty="0" err="1" smtClean="0">
                <a:latin typeface="Arial" pitchFamily="34" charset="0"/>
                <a:cs typeface="Arial" pitchFamily="34" charset="0"/>
              </a:rPr>
              <a:t>Ayoung</a:t>
            </a:r>
            <a:r>
              <a:rPr lang="en-US" sz="800" dirty="0" smtClean="0">
                <a:latin typeface="Arial" pitchFamily="34" charset="0"/>
                <a:cs typeface="Arial" pitchFamily="34" charset="0"/>
              </a:rPr>
              <a:t>. 2013. End users’ trust in data repositories: Definition and influences on trust development. </a:t>
            </a:r>
            <a:r>
              <a:rPr lang="en-US" sz="800" i="1" dirty="0" smtClean="0">
                <a:latin typeface="Arial" pitchFamily="34" charset="0"/>
                <a:cs typeface="Arial" pitchFamily="34" charset="0"/>
              </a:rPr>
              <a:t>Archival Science </a:t>
            </a:r>
            <a:r>
              <a:rPr lang="en-US" sz="800" dirty="0" smtClean="0">
                <a:latin typeface="Arial" pitchFamily="34" charset="0"/>
                <a:cs typeface="Arial" pitchFamily="34" charset="0"/>
              </a:rPr>
              <a:t>14, no. 1: 17-34. </a:t>
            </a:r>
            <a:r>
              <a:rPr lang="en-US" sz="800" dirty="0" err="1" smtClean="0">
                <a:latin typeface="Arial" pitchFamily="34" charset="0"/>
                <a:cs typeface="Arial" pitchFamily="34" charset="0"/>
              </a:rPr>
              <a:t>Doi</a:t>
            </a:r>
            <a:r>
              <a:rPr lang="en-US" sz="800" dirty="0" smtClean="0">
                <a:latin typeface="Arial" pitchFamily="34" charset="0"/>
                <a:cs typeface="Arial" pitchFamily="34" charset="0"/>
              </a:rPr>
              <a:t>: 10.1007/s10502-013-9207-8.</a:t>
            </a:r>
          </a:p>
          <a:p>
            <a:endParaRPr lang="en-US" sz="800" dirty="0" smtClean="0">
              <a:latin typeface="Arial" pitchFamily="34" charset="0"/>
              <a:cs typeface="Arial" pitchFamily="34" charset="0"/>
            </a:endParaRPr>
          </a:p>
          <a:p>
            <a:pPr>
              <a:defRPr/>
            </a:pPr>
            <a:r>
              <a:rPr lang="en-US" sz="800" dirty="0" err="1" smtClean="0">
                <a:solidFill>
                  <a:prstClr val="black"/>
                </a:solidFill>
                <a:latin typeface="Arial" pitchFamily="34" charset="0"/>
                <a:cs typeface="Arial" pitchFamily="34" charset="0"/>
              </a:rPr>
              <a:t>Connaway</a:t>
            </a:r>
            <a:r>
              <a:rPr lang="en-US" sz="800" dirty="0" smtClean="0">
                <a:solidFill>
                  <a:prstClr val="black"/>
                </a:solidFill>
                <a:latin typeface="Arial" pitchFamily="34" charset="0"/>
                <a:cs typeface="Arial" pitchFamily="34" charset="0"/>
              </a:rPr>
              <a:t>, Lynn </a:t>
            </a:r>
            <a:r>
              <a:rPr lang="en-US" sz="800" dirty="0" err="1" smtClean="0">
                <a:solidFill>
                  <a:prstClr val="black"/>
                </a:solidFill>
                <a:latin typeface="Arial" pitchFamily="34" charset="0"/>
                <a:cs typeface="Arial" pitchFamily="34" charset="0"/>
              </a:rPr>
              <a:t>Silipigni</a:t>
            </a:r>
            <a:r>
              <a:rPr lang="en-US" sz="800" dirty="0" smtClean="0">
                <a:solidFill>
                  <a:prstClr val="black"/>
                </a:solidFill>
                <a:latin typeface="Arial" pitchFamily="34" charset="0"/>
                <a:cs typeface="Arial" pitchFamily="34" charset="0"/>
              </a:rPr>
              <a:t>, and </a:t>
            </a:r>
            <a:r>
              <a:rPr lang="en-US" sz="800" dirty="0" err="1" smtClean="0">
                <a:solidFill>
                  <a:prstClr val="black"/>
                </a:solidFill>
                <a:latin typeface="Arial" pitchFamily="34" charset="0"/>
                <a:cs typeface="Arial" pitchFamily="34" charset="0"/>
              </a:rPr>
              <a:t>Ixchel</a:t>
            </a:r>
            <a:r>
              <a:rPr lang="en-US" sz="800" dirty="0" smtClean="0">
                <a:solidFill>
                  <a:prstClr val="black"/>
                </a:solidFill>
                <a:latin typeface="Arial" pitchFamily="34" charset="0"/>
                <a:cs typeface="Arial" pitchFamily="34" charset="0"/>
              </a:rPr>
              <a:t> M. </a:t>
            </a:r>
            <a:r>
              <a:rPr lang="en-US" sz="800" dirty="0" err="1" smtClean="0">
                <a:solidFill>
                  <a:prstClr val="black"/>
                </a:solidFill>
                <a:latin typeface="Arial" pitchFamily="34" charset="0"/>
                <a:cs typeface="Arial" pitchFamily="34" charset="0"/>
              </a:rPr>
              <a:t>Faniel</a:t>
            </a:r>
            <a:r>
              <a:rPr lang="en-US" sz="800" dirty="0" smtClean="0">
                <a:solidFill>
                  <a:prstClr val="black"/>
                </a:solidFill>
                <a:latin typeface="Arial" pitchFamily="34" charset="0"/>
                <a:cs typeface="Arial" pitchFamily="34" charset="0"/>
              </a:rPr>
              <a:t>. 2014. </a:t>
            </a:r>
            <a:r>
              <a:rPr lang="en-US" sz="800" i="1" dirty="0" smtClean="0">
                <a:solidFill>
                  <a:prstClr val="black"/>
                </a:solidFill>
                <a:latin typeface="Arial" pitchFamily="34" charset="0"/>
                <a:cs typeface="Arial" pitchFamily="34" charset="0"/>
              </a:rPr>
              <a:t>Reordering </a:t>
            </a:r>
            <a:r>
              <a:rPr lang="en-US" sz="800" i="1" dirty="0" err="1" smtClean="0">
                <a:solidFill>
                  <a:prstClr val="black"/>
                </a:solidFill>
                <a:latin typeface="Arial" pitchFamily="34" charset="0"/>
                <a:cs typeface="Arial" pitchFamily="34" charset="0"/>
              </a:rPr>
              <a:t>Ranganathan</a:t>
            </a:r>
            <a:r>
              <a:rPr lang="en-US" sz="800" i="1" dirty="0" smtClean="0">
                <a:solidFill>
                  <a:prstClr val="black"/>
                </a:solidFill>
                <a:latin typeface="Arial" pitchFamily="34" charset="0"/>
                <a:cs typeface="Arial" pitchFamily="34" charset="0"/>
              </a:rPr>
              <a:t>: Shifting user behaviors, shifting priorities</a:t>
            </a:r>
            <a:r>
              <a:rPr lang="en-US" sz="800" dirty="0" smtClean="0">
                <a:solidFill>
                  <a:prstClr val="black"/>
                </a:solidFill>
                <a:latin typeface="Arial" pitchFamily="34" charset="0"/>
                <a:cs typeface="Arial" pitchFamily="34" charset="0"/>
              </a:rPr>
              <a:t>. Dublin, OH: OCLC Research. http://www.oclc.org/content/dam/research/publications/library/2014/oclcresearch-reordering-ranganathan-2014.pdf</a:t>
            </a:r>
            <a:endParaRPr lang="en-US" sz="800" dirty="0" smtClean="0">
              <a:solidFill>
                <a:prstClr val="black"/>
              </a:solidFill>
              <a:latin typeface="Arial" panose="020B0604020202020204" pitchFamily="34" charset="0"/>
              <a:ea typeface="+mn-ea"/>
              <a:cs typeface="Arial" panose="020B0604020202020204" pitchFamily="34" charset="0"/>
            </a:endParaRPr>
          </a:p>
          <a:p>
            <a:endParaRPr lang="en-US" sz="800" kern="1200" baseline="0" dirty="0" smtClean="0">
              <a:solidFill>
                <a:schemeClr val="tx1"/>
              </a:solidFill>
              <a:latin typeface="Arial" pitchFamily="34" charset="0"/>
              <a:cs typeface="Arial" pitchFamily="34" charset="0"/>
            </a:endParaRPr>
          </a:p>
          <a:p>
            <a:endParaRPr lang="en-US" sz="800" dirty="0" smtClean="0">
              <a:latin typeface="Arial" pitchFamily="34" charset="0"/>
              <a:cs typeface="Arial" pitchFamily="34" charset="0"/>
            </a:endParaRPr>
          </a:p>
          <a:p>
            <a:endParaRPr lang="en-US" sz="800"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17</a:t>
            </a:fld>
            <a:endParaRPr lang="en-US"/>
          </a:p>
        </p:txBody>
      </p:sp>
    </p:spTree>
    <p:extLst>
      <p:ext uri="{BB962C8B-B14F-4D97-AF65-F5344CB8AC3E}">
        <p14:creationId xmlns:p14="http://schemas.microsoft.com/office/powerpoint/2010/main" val="28143328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6325" y="0"/>
            <a:ext cx="1841500" cy="1381125"/>
          </a:xfrm>
        </p:spPr>
      </p:sp>
      <p:sp>
        <p:nvSpPr>
          <p:cNvPr id="3" name="Notes Placeholder 2"/>
          <p:cNvSpPr>
            <a:spLocks noGrp="1"/>
          </p:cNvSpPr>
          <p:nvPr>
            <p:ph type="body" idx="1"/>
          </p:nvPr>
        </p:nvSpPr>
        <p:spPr>
          <a:xfrm>
            <a:off x="0" y="1394460"/>
            <a:ext cx="6858000" cy="7901940"/>
          </a:xfrm>
        </p:spPr>
        <p:txBody>
          <a:bodyPr>
            <a:noAutofit/>
          </a:bodyPr>
          <a:lstStyle/>
          <a:p>
            <a:r>
              <a:rPr lang="en-US" sz="1050" dirty="0" err="1" smtClean="0">
                <a:latin typeface="Arial" pitchFamily="34" charset="0"/>
                <a:cs typeface="Arial" pitchFamily="34" charset="0"/>
              </a:rPr>
              <a:t>Image:http</a:t>
            </a:r>
            <a:r>
              <a:rPr lang="en-US" sz="1050" dirty="0" smtClean="0">
                <a:latin typeface="Arial" pitchFamily="34" charset="0"/>
                <a:cs typeface="Arial" pitchFamily="34" charset="0"/>
              </a:rPr>
              <a:t>://static.dezeen.com/uploads/2011/04/dezeen_Central-Institute-of-Technology-by-Lyons-02.jpg</a:t>
            </a:r>
          </a:p>
          <a:p>
            <a:r>
              <a:rPr lang="en-US" sz="1050" b="1" i="0" dirty="0" smtClean="0">
                <a:latin typeface="Arial" pitchFamily="34" charset="0"/>
                <a:cs typeface="Arial" pitchFamily="34" charset="0"/>
              </a:rPr>
              <a:t>Provide</a:t>
            </a:r>
            <a:r>
              <a:rPr lang="en-US" sz="1050" b="1" i="0" baseline="0" dirty="0" smtClean="0">
                <a:latin typeface="Arial" pitchFamily="34" charset="0"/>
                <a:cs typeface="Arial" pitchFamily="34" charset="0"/>
              </a:rPr>
              <a:t> a Warm Transfer </a:t>
            </a:r>
          </a:p>
          <a:p>
            <a:pPr>
              <a:buFont typeface="Arial" pitchFamily="34" charset="0"/>
              <a:buChar char="•"/>
            </a:pPr>
            <a:r>
              <a:rPr lang="en-US" sz="1050" b="0" i="0" dirty="0" smtClean="0">
                <a:latin typeface="Arial" pitchFamily="34" charset="0"/>
                <a:cs typeface="Arial" pitchFamily="34" charset="0"/>
              </a:rPr>
              <a:t> Working </a:t>
            </a:r>
            <a:r>
              <a:rPr lang="en-US" sz="1050" b="0" i="0" dirty="0" err="1" smtClean="0">
                <a:latin typeface="Arial" pitchFamily="34" charset="0"/>
                <a:cs typeface="Arial" pitchFamily="34" charset="0"/>
              </a:rPr>
              <a:t>FtF</a:t>
            </a:r>
            <a:r>
              <a:rPr lang="en-US" sz="1050" b="0" i="0" dirty="0" smtClean="0">
                <a:latin typeface="Arial" pitchFamily="34" charset="0"/>
                <a:cs typeface="Arial" pitchFamily="34" charset="0"/>
              </a:rPr>
              <a:t> with individuals, library staff can increase trust on a personal level &amp;</a:t>
            </a:r>
            <a:r>
              <a:rPr lang="en-US" sz="1050" b="0" i="0" baseline="0" dirty="0" smtClean="0">
                <a:latin typeface="Arial" pitchFamily="34" charset="0"/>
                <a:cs typeface="Arial" pitchFamily="34" charset="0"/>
              </a:rPr>
              <a:t> ensure positive future visits </a:t>
            </a:r>
            <a:r>
              <a:rPr lang="en-US" sz="1050" b="0" i="0" dirty="0" smtClean="0">
                <a:latin typeface="Arial" pitchFamily="34" charset="0"/>
                <a:cs typeface="Arial" pitchFamily="34" charset="0"/>
              </a:rPr>
              <a:t>(Connaway and Radford 2011). </a:t>
            </a:r>
          </a:p>
          <a:p>
            <a:pPr>
              <a:buFont typeface="Arial" pitchFamily="34" charset="0"/>
              <a:buChar char="•"/>
            </a:pPr>
            <a:r>
              <a:rPr lang="en-US" sz="1050" b="0" i="0" dirty="0" smtClean="0">
                <a:latin typeface="Arial" pitchFamily="34" charset="0"/>
                <a:cs typeface="Arial" pitchFamily="34" charset="0"/>
              </a:rPr>
              <a:t> Demonstrate online systems and services during in-person</a:t>
            </a:r>
            <a:r>
              <a:rPr lang="en-US" sz="1050" b="0" i="0" baseline="0" dirty="0" smtClean="0">
                <a:latin typeface="Arial" pitchFamily="34" charset="0"/>
                <a:cs typeface="Arial" pitchFamily="34" charset="0"/>
              </a:rPr>
              <a:t> </a:t>
            </a:r>
            <a:r>
              <a:rPr lang="en-US" sz="1050" b="0" i="0" dirty="0" smtClean="0">
                <a:latin typeface="Arial" pitchFamily="34" charset="0"/>
                <a:cs typeface="Arial" pitchFamily="34" charset="0"/>
              </a:rPr>
              <a:t>encounters</a:t>
            </a:r>
            <a:r>
              <a:rPr lang="en-US" sz="1050" b="0" i="0" baseline="0" dirty="0" smtClean="0">
                <a:latin typeface="Arial" pitchFamily="34" charset="0"/>
                <a:cs typeface="Arial" pitchFamily="34" charset="0"/>
              </a:rPr>
              <a:t> </a:t>
            </a:r>
            <a:r>
              <a:rPr lang="en-US" sz="1050" b="0" i="0" dirty="0" smtClean="0">
                <a:latin typeface="Arial" pitchFamily="34" charset="0"/>
                <a:cs typeface="Arial" pitchFamily="34" charset="0"/>
              </a:rPr>
              <a:t>(Connaway and Radford 2011)</a:t>
            </a:r>
            <a:r>
              <a:rPr lang="en-US" sz="1050" b="0" i="0" baseline="0" dirty="0" smtClean="0">
                <a:latin typeface="Arial" pitchFamily="34" charset="0"/>
                <a:cs typeface="Arial" pitchFamily="34" charset="0"/>
              </a:rPr>
              <a:t> (51). </a:t>
            </a:r>
            <a:endParaRPr lang="en-US" sz="1050" b="0" i="0" dirty="0" smtClean="0">
              <a:latin typeface="Arial" pitchFamily="34" charset="0"/>
              <a:cs typeface="Arial" pitchFamily="34" charset="0"/>
            </a:endParaRPr>
          </a:p>
          <a:p>
            <a:pPr>
              <a:buFont typeface="Arial" pitchFamily="34" charset="0"/>
              <a:buChar char="•"/>
            </a:pPr>
            <a:endParaRPr lang="en-US" sz="1050" b="0" i="0" dirty="0" smtClean="0">
              <a:latin typeface="Arial" pitchFamily="34" charset="0"/>
              <a:cs typeface="Arial" pitchFamily="34" charset="0"/>
            </a:endParaRPr>
          </a:p>
          <a:p>
            <a:pPr>
              <a:buFont typeface="Arial" pitchFamily="34" charset="0"/>
              <a:buNone/>
            </a:pPr>
            <a:r>
              <a:rPr lang="en-US" sz="1050" b="1" i="0" dirty="0" smtClean="0">
                <a:latin typeface="Arial" pitchFamily="34" charset="0"/>
                <a:cs typeface="Arial" pitchFamily="34" charset="0"/>
              </a:rPr>
              <a:t>Understand and Internalize User’s Interests</a:t>
            </a:r>
          </a:p>
          <a:p>
            <a:pPr>
              <a:buFont typeface="Arial" pitchFamily="34" charset="0"/>
              <a:buChar char="•"/>
            </a:pPr>
            <a:r>
              <a:rPr lang="en-US" sz="1050" b="0" i="0" dirty="0" smtClean="0">
                <a:latin typeface="Arial" pitchFamily="34" charset="0"/>
                <a:cs typeface="Arial" pitchFamily="34" charset="0"/>
              </a:rPr>
              <a:t> Changes to the technical infrastructure should be negotiated on an ongoing basis</a:t>
            </a:r>
            <a:r>
              <a:rPr lang="en-US" sz="1050" b="0" i="0" baseline="0" dirty="0" smtClean="0">
                <a:latin typeface="Arial" pitchFamily="34" charset="0"/>
                <a:cs typeface="Arial" pitchFamily="34" charset="0"/>
              </a:rPr>
              <a:t> (</a:t>
            </a:r>
            <a:r>
              <a:rPr lang="en-US" sz="1050" b="0" i="0" baseline="0" dirty="0" err="1" smtClean="0">
                <a:latin typeface="Arial" pitchFamily="34" charset="0"/>
                <a:cs typeface="Arial" pitchFamily="34" charset="0"/>
              </a:rPr>
              <a:t>Faniel</a:t>
            </a:r>
            <a:r>
              <a:rPr lang="en-US" sz="1050" b="0" i="0" baseline="0" dirty="0" smtClean="0">
                <a:latin typeface="Arial" pitchFamily="34" charset="0"/>
                <a:cs typeface="Arial" pitchFamily="34" charset="0"/>
              </a:rPr>
              <a:t> 2009). </a:t>
            </a:r>
          </a:p>
          <a:p>
            <a:pPr>
              <a:buFont typeface="Arial" pitchFamily="34" charset="0"/>
              <a:buChar char="•"/>
            </a:pPr>
            <a:r>
              <a:rPr lang="en-US" sz="1050" b="0" i="0" baseline="0" dirty="0" smtClean="0">
                <a:latin typeface="Arial" pitchFamily="34" charset="0"/>
                <a:cs typeface="Arial" pitchFamily="34" charset="0"/>
              </a:rPr>
              <a:t> C</a:t>
            </a:r>
            <a:r>
              <a:rPr lang="en-US" sz="1050" b="0" i="0" dirty="0" smtClean="0">
                <a:latin typeface="Arial" pitchFamily="34" charset="0"/>
                <a:cs typeface="Arial" pitchFamily="34" charset="0"/>
              </a:rPr>
              <a:t>hallenges should be recognized &amp;</a:t>
            </a:r>
            <a:r>
              <a:rPr lang="en-US" sz="1050" b="0" i="0" baseline="0" dirty="0" smtClean="0">
                <a:latin typeface="Arial" pitchFamily="34" charset="0"/>
                <a:cs typeface="Arial" pitchFamily="34" charset="0"/>
              </a:rPr>
              <a:t> </a:t>
            </a:r>
            <a:r>
              <a:rPr lang="en-US" sz="1050" b="0" i="0" dirty="0" smtClean="0">
                <a:latin typeface="Arial" pitchFamily="34" charset="0"/>
                <a:cs typeface="Arial" pitchFamily="34" charset="0"/>
              </a:rPr>
              <a:t>reconciled during a process that is more inclusive of the users who the changes affect</a:t>
            </a:r>
            <a:r>
              <a:rPr lang="en-US" sz="1050" b="0" i="0" baseline="0" dirty="0" smtClean="0">
                <a:latin typeface="Arial" pitchFamily="34" charset="0"/>
                <a:cs typeface="Arial" pitchFamily="34" charset="0"/>
              </a:rPr>
              <a:t> (</a:t>
            </a:r>
            <a:r>
              <a:rPr lang="en-US" sz="1050" b="0" i="0" baseline="0" dirty="0" err="1" smtClean="0">
                <a:latin typeface="Arial" pitchFamily="34" charset="0"/>
                <a:cs typeface="Arial" pitchFamily="34" charset="0"/>
              </a:rPr>
              <a:t>Faniel</a:t>
            </a:r>
            <a:r>
              <a:rPr lang="en-US" sz="1050" b="0" i="0" baseline="0" dirty="0" smtClean="0">
                <a:latin typeface="Arial" pitchFamily="34" charset="0"/>
                <a:cs typeface="Arial" pitchFamily="34" charset="0"/>
              </a:rPr>
              <a:t> 2009). </a:t>
            </a:r>
          </a:p>
          <a:p>
            <a:pPr>
              <a:buFont typeface="Arial" pitchFamily="34" charset="0"/>
              <a:buChar char="•"/>
            </a:pPr>
            <a:r>
              <a:rPr lang="en-US" sz="1050" b="0" i="0" baseline="0" dirty="0" smtClean="0">
                <a:latin typeface="Arial" pitchFamily="34" charset="0"/>
                <a:cs typeface="Arial" pitchFamily="34" charset="0"/>
              </a:rPr>
              <a:t> Installing pop-up chat services on library websites &amp; in online catalogs when users are idle or their search retrieves no sources (Connaway and Radford 2011) (51). </a:t>
            </a:r>
          </a:p>
          <a:p>
            <a:pPr>
              <a:buFont typeface="Arial" pitchFamily="34" charset="0"/>
              <a:buNone/>
            </a:pPr>
            <a:endParaRPr lang="en-US" sz="1050" b="0" i="0" baseline="0" dirty="0" smtClean="0">
              <a:latin typeface="Arial" pitchFamily="34" charset="0"/>
              <a:cs typeface="Arial" pitchFamily="34" charset="0"/>
            </a:endParaRPr>
          </a:p>
          <a:p>
            <a:pPr>
              <a:buFont typeface="Arial" pitchFamily="34" charset="0"/>
              <a:buNone/>
            </a:pPr>
            <a:r>
              <a:rPr lang="en-US" sz="1050" b="1" i="0" baseline="0" dirty="0" smtClean="0">
                <a:latin typeface="Arial" pitchFamily="34" charset="0"/>
                <a:cs typeface="Arial" pitchFamily="34" charset="0"/>
              </a:rPr>
              <a:t>Demonstrate Library Value </a:t>
            </a:r>
          </a:p>
          <a:p>
            <a:pPr>
              <a:buFont typeface="Arial" pitchFamily="34" charset="0"/>
              <a:buChar char="•"/>
            </a:pPr>
            <a:r>
              <a:rPr lang="en-US" sz="1050" b="0" i="0" baseline="0" dirty="0" smtClean="0">
                <a:latin typeface="Arial" pitchFamily="34" charset="0"/>
                <a:cs typeface="Arial" pitchFamily="34" charset="0"/>
              </a:rPr>
              <a:t> Video introductions on the library website or YouTube, linked to the library website, which provides faces and names to connect </a:t>
            </a:r>
            <a:r>
              <a:rPr lang="en-US" sz="1050" b="0" i="0" baseline="0" dirty="0" err="1" smtClean="0">
                <a:latin typeface="Arial" pitchFamily="34" charset="0"/>
                <a:cs typeface="Arial" pitchFamily="34" charset="0"/>
              </a:rPr>
              <a:t>FtF</a:t>
            </a:r>
            <a:r>
              <a:rPr lang="en-US" sz="1050" b="0" i="0" baseline="0" dirty="0" smtClean="0">
                <a:latin typeface="Arial" pitchFamily="34" charset="0"/>
                <a:cs typeface="Arial" pitchFamily="34" charset="0"/>
              </a:rPr>
              <a:t> or virtually (Lippincott and </a:t>
            </a:r>
            <a:r>
              <a:rPr lang="en-US" sz="1050" b="0" i="0" baseline="0" dirty="0" err="1" smtClean="0">
                <a:latin typeface="Arial" pitchFamily="34" charset="0"/>
                <a:cs typeface="Arial" pitchFamily="34" charset="0"/>
              </a:rPr>
              <a:t>Duckett</a:t>
            </a:r>
            <a:r>
              <a:rPr lang="en-US" sz="1050" b="0" i="0" baseline="0" dirty="0" smtClean="0">
                <a:latin typeface="Arial" pitchFamily="34" charset="0"/>
                <a:cs typeface="Arial" pitchFamily="34" charset="0"/>
              </a:rPr>
              <a:t> 2013). </a:t>
            </a:r>
          </a:p>
          <a:p>
            <a:pPr>
              <a:buFont typeface="Arial" pitchFamily="34" charset="0"/>
              <a:buChar char="•"/>
            </a:pPr>
            <a:r>
              <a:rPr lang="en-US" sz="1050" b="0" i="0" baseline="0" dirty="0" smtClean="0">
                <a:latin typeface="Arial" pitchFamily="34" charset="0"/>
                <a:cs typeface="Arial" pitchFamily="34" charset="0"/>
              </a:rPr>
              <a:t> Provide video instruction on how to improve discovery &amp; access through the open Web and how to review search results and determine relevant and authoritative sources (54). </a:t>
            </a:r>
          </a:p>
          <a:p>
            <a:pPr>
              <a:buFont typeface="Arial" pitchFamily="34" charset="0"/>
              <a:buChar char="•"/>
            </a:pPr>
            <a:endParaRPr lang="en-US" sz="1050" b="0" i="0" baseline="0" dirty="0" smtClean="0">
              <a:latin typeface="Arial" pitchFamily="34" charset="0"/>
              <a:cs typeface="Arial" pitchFamily="34" charset="0"/>
            </a:endParaRPr>
          </a:p>
          <a:p>
            <a:pPr>
              <a:buFont typeface="Arial" pitchFamily="34" charset="0"/>
              <a:buNone/>
            </a:pPr>
            <a:r>
              <a:rPr lang="en-US" sz="1050" b="1" i="0" baseline="0" dirty="0" smtClean="0">
                <a:latin typeface="Arial" pitchFamily="34" charset="0"/>
                <a:cs typeface="Arial" pitchFamily="34" charset="0"/>
              </a:rPr>
              <a:t>Toot Your Own Horn </a:t>
            </a:r>
          </a:p>
          <a:p>
            <a:pPr>
              <a:buFont typeface="Arial" pitchFamily="34" charset="0"/>
              <a:buChar char="•"/>
            </a:pPr>
            <a:r>
              <a:rPr lang="en-US" sz="1050" b="0" i="0" baseline="0" dirty="0" smtClean="0">
                <a:latin typeface="Arial" pitchFamily="34" charset="0"/>
                <a:cs typeface="Arial" pitchFamily="34" charset="0"/>
              </a:rPr>
              <a:t> Value librarians create made more visible so that librarians’ expertise is identified &amp; internalized (Dempsey 2012). </a:t>
            </a:r>
          </a:p>
          <a:p>
            <a:pPr>
              <a:buFont typeface="Arial" pitchFamily="34" charset="0"/>
              <a:buChar char="•"/>
            </a:pPr>
            <a:r>
              <a:rPr lang="en-US" sz="1050" b="0" i="0" baseline="0" dirty="0" smtClean="0">
                <a:latin typeface="Arial" pitchFamily="34" charset="0"/>
                <a:cs typeface="Arial" pitchFamily="34" charset="0"/>
              </a:rPr>
              <a:t> As librarians engage with the academic community, they can articulate their expertise &amp; new library services. </a:t>
            </a:r>
          </a:p>
          <a:p>
            <a:pPr>
              <a:buFont typeface="Arial" pitchFamily="34" charset="0"/>
              <a:buChar char="•"/>
            </a:pPr>
            <a:r>
              <a:rPr lang="en-US" sz="1050" b="0" i="0" baseline="0" dirty="0" smtClean="0">
                <a:latin typeface="Arial" pitchFamily="34" charset="0"/>
                <a:cs typeface="Arial" pitchFamily="34" charset="0"/>
              </a:rPr>
              <a:t> Study of faculty behavior provided a tremendous opportunity for library outreach by meeting people where they work &amp; socializing while delivering &amp; promoting existing library services (Peters and Dryden 2011) (54). </a:t>
            </a:r>
          </a:p>
          <a:p>
            <a:pPr>
              <a:buFont typeface="Arial" pitchFamily="34" charset="0"/>
              <a:buChar char="•"/>
            </a:pPr>
            <a:endParaRPr lang="en-US" sz="1050" b="1" i="0" dirty="0" smtClean="0">
              <a:latin typeface="Arial" pitchFamily="34" charset="0"/>
              <a:cs typeface="Arial" pitchFamily="34" charset="0"/>
            </a:endParaRPr>
          </a:p>
          <a:p>
            <a:pPr>
              <a:buFont typeface="Arial" pitchFamily="34" charset="0"/>
              <a:buNone/>
            </a:pPr>
            <a:r>
              <a:rPr lang="en-US" sz="1050" b="1" i="0" dirty="0" smtClean="0">
                <a:latin typeface="Arial" pitchFamily="34" charset="0"/>
                <a:cs typeface="Arial" pitchFamily="34" charset="0"/>
              </a:rPr>
              <a:t>Leverage the Power of Social Influence</a:t>
            </a:r>
          </a:p>
          <a:p>
            <a:pPr>
              <a:buFont typeface="Arial" pitchFamily="34" charset="0"/>
              <a:buChar char="•"/>
            </a:pPr>
            <a:r>
              <a:rPr lang="en-US" sz="1050" b="0" i="0" dirty="0" smtClean="0">
                <a:latin typeface="Arial" pitchFamily="34" charset="0"/>
                <a:cs typeface="Arial" pitchFamily="34" charset="0"/>
              </a:rPr>
              <a:t> Influence</a:t>
            </a:r>
            <a:r>
              <a:rPr lang="en-US" sz="1050" b="0" i="0" baseline="0" dirty="0" smtClean="0">
                <a:latin typeface="Arial" pitchFamily="34" charset="0"/>
                <a:cs typeface="Arial" pitchFamily="34" charset="0"/>
              </a:rPr>
              <a:t> of peers &amp; mentors.</a:t>
            </a:r>
          </a:p>
          <a:p>
            <a:pPr>
              <a:buFont typeface="Arial" pitchFamily="34" charset="0"/>
              <a:buChar char="•"/>
            </a:pPr>
            <a:r>
              <a:rPr lang="en-US" sz="1050" b="0" i="0" dirty="0" smtClean="0">
                <a:latin typeface="Arial" pitchFamily="34" charset="0"/>
                <a:cs typeface="Arial" pitchFamily="34" charset="0"/>
              </a:rPr>
              <a:t> Students interact with friends, fellow students, lecturers, tutors and library staff, in addition to experts and professionals when seeking information (Connaway, Lanclos, and Hood 2013; Connaway and Radford 2011; </a:t>
            </a:r>
            <a:r>
              <a:rPr lang="en-US" sz="1050" b="0" i="0" dirty="0" err="1" smtClean="0">
                <a:latin typeface="Arial" pitchFamily="34" charset="0"/>
                <a:cs typeface="Arial" pitchFamily="34" charset="0"/>
              </a:rPr>
              <a:t>Diehm</a:t>
            </a:r>
            <a:r>
              <a:rPr lang="en-US" sz="1050" b="0" i="0" dirty="0" smtClean="0">
                <a:latin typeface="Arial" pitchFamily="34" charset="0"/>
                <a:cs typeface="Arial" pitchFamily="34" charset="0"/>
              </a:rPr>
              <a:t> and Lupton 2012).</a:t>
            </a:r>
            <a:r>
              <a:rPr lang="en-US" sz="1050" b="0" i="0" baseline="0" dirty="0" smtClean="0">
                <a:latin typeface="Arial" pitchFamily="34" charset="0"/>
                <a:cs typeface="Arial" pitchFamily="34" charset="0"/>
              </a:rPr>
              <a:t> </a:t>
            </a:r>
          </a:p>
          <a:p>
            <a:pPr>
              <a:buFont typeface="Arial" pitchFamily="34" charset="0"/>
              <a:buChar char="•"/>
            </a:pPr>
            <a:r>
              <a:rPr lang="en-US" sz="1050" b="0" i="0" baseline="0" dirty="0" smtClean="0">
                <a:latin typeface="Arial" pitchFamily="34" charset="0"/>
                <a:cs typeface="Arial" pitchFamily="34" charset="0"/>
              </a:rPr>
              <a:t> Depends on context &amp; needs.</a:t>
            </a:r>
          </a:p>
          <a:p>
            <a:pPr>
              <a:buFont typeface="Arial" pitchFamily="34" charset="0"/>
              <a:buChar char="•"/>
            </a:pPr>
            <a:r>
              <a:rPr lang="en-US" sz="1050" b="0" i="0" dirty="0" smtClean="0">
                <a:latin typeface="Arial" pitchFamily="34" charset="0"/>
                <a:cs typeface="Arial" pitchFamily="34" charset="0"/>
              </a:rPr>
              <a:t> Offer content, interaction and services in multiple environments and formats. </a:t>
            </a:r>
          </a:p>
          <a:p>
            <a:pPr>
              <a:buFont typeface="Arial" pitchFamily="34" charset="0"/>
              <a:buChar char="•"/>
            </a:pPr>
            <a:r>
              <a:rPr lang="en-US" sz="1050" b="0" i="0" dirty="0" smtClean="0">
                <a:latin typeface="Arial" pitchFamily="34" charset="0"/>
                <a:cs typeface="Arial" pitchFamily="34" charset="0"/>
              </a:rPr>
              <a:t> Physical,</a:t>
            </a:r>
            <a:r>
              <a:rPr lang="en-US" sz="1050" b="0" i="0" baseline="0" dirty="0" smtClean="0">
                <a:latin typeface="Arial" pitchFamily="34" charset="0"/>
                <a:cs typeface="Arial" pitchFamily="34" charset="0"/>
              </a:rPr>
              <a:t> on campus presence &amp; virtual, social media &amp; web presence. </a:t>
            </a:r>
          </a:p>
          <a:p>
            <a:pPr>
              <a:buFont typeface="Arial" pitchFamily="34" charset="0"/>
              <a:buChar char="•"/>
            </a:pPr>
            <a:r>
              <a:rPr lang="en-US" sz="1050" b="0" i="0" dirty="0" smtClean="0">
                <a:latin typeface="Arial" pitchFamily="34" charset="0"/>
                <a:cs typeface="Arial" pitchFamily="34" charset="0"/>
              </a:rPr>
              <a:t> People who didn’t use VRS indicated that they would try it if it were recommended by a trusted librarian, colleague or friend (Connaway and Radford 2011). </a:t>
            </a:r>
          </a:p>
          <a:p>
            <a:pPr>
              <a:buFont typeface="Arial" pitchFamily="34" charset="0"/>
              <a:buChar char="•"/>
            </a:pPr>
            <a:r>
              <a:rPr lang="en-US" sz="1050" b="0" i="0" dirty="0" smtClean="0">
                <a:latin typeface="Arial" pitchFamily="34" charset="0"/>
                <a:cs typeface="Arial" pitchFamily="34" charset="0"/>
              </a:rPr>
              <a:t> A similar phenomenon is at work for those seeking data to reuse. More experienced social scientists were found to point novices to data repositories and to influence their future</a:t>
            </a:r>
            <a:r>
              <a:rPr lang="en-US" sz="1050" b="0" i="0" baseline="0" dirty="0" smtClean="0">
                <a:latin typeface="Arial" pitchFamily="34" charset="0"/>
                <a:cs typeface="Arial" pitchFamily="34" charset="0"/>
              </a:rPr>
              <a:t> </a:t>
            </a:r>
            <a:r>
              <a:rPr lang="en-US" sz="1050" b="0" i="0" dirty="0" smtClean="0">
                <a:latin typeface="Arial" pitchFamily="34" charset="0"/>
                <a:cs typeface="Arial" pitchFamily="34" charset="0"/>
              </a:rPr>
              <a:t>data sharing and reuse behavior (</a:t>
            </a:r>
            <a:r>
              <a:rPr lang="en-US" sz="1050" b="0" i="0" dirty="0" err="1" smtClean="0">
                <a:latin typeface="Arial" pitchFamily="34" charset="0"/>
                <a:cs typeface="Arial" pitchFamily="34" charset="0"/>
              </a:rPr>
              <a:t>Faniel</a:t>
            </a:r>
            <a:r>
              <a:rPr lang="en-US" sz="1050" b="0" i="0" dirty="0" smtClean="0">
                <a:latin typeface="Arial" pitchFamily="34" charset="0"/>
                <a:cs typeface="Arial" pitchFamily="34" charset="0"/>
              </a:rPr>
              <a:t>, </a:t>
            </a:r>
            <a:r>
              <a:rPr lang="en-US" sz="1050" b="0" i="0" dirty="0" err="1" smtClean="0">
                <a:latin typeface="Arial" pitchFamily="34" charset="0"/>
                <a:cs typeface="Arial" pitchFamily="34" charset="0"/>
              </a:rPr>
              <a:t>Kriesberg</a:t>
            </a:r>
            <a:r>
              <a:rPr lang="en-US" sz="1050" b="0" i="0" dirty="0" smtClean="0">
                <a:latin typeface="Arial" pitchFamily="34" charset="0"/>
                <a:cs typeface="Arial" pitchFamily="34" charset="0"/>
              </a:rPr>
              <a:t>, and </a:t>
            </a:r>
            <a:r>
              <a:rPr lang="en-US" sz="1050" b="0" i="0" dirty="0" err="1" smtClean="0">
                <a:latin typeface="Arial" pitchFamily="34" charset="0"/>
                <a:cs typeface="Arial" pitchFamily="34" charset="0"/>
              </a:rPr>
              <a:t>Yakel</a:t>
            </a:r>
            <a:r>
              <a:rPr lang="en-US" sz="1050" b="0" i="0" dirty="0" smtClean="0">
                <a:latin typeface="Arial" pitchFamily="34" charset="0"/>
                <a:cs typeface="Arial" pitchFamily="34" charset="0"/>
              </a:rPr>
              <a:t> 2012; </a:t>
            </a:r>
            <a:r>
              <a:rPr lang="en-US" sz="1050" b="0" i="0" dirty="0" err="1" smtClean="0">
                <a:latin typeface="Arial" pitchFamily="34" charset="0"/>
                <a:cs typeface="Arial" pitchFamily="34" charset="0"/>
              </a:rPr>
              <a:t>Kriesberg</a:t>
            </a:r>
            <a:r>
              <a:rPr lang="en-US" sz="1050" b="0" i="0" dirty="0" smtClean="0">
                <a:latin typeface="Arial" pitchFamily="34" charset="0"/>
                <a:cs typeface="Arial" pitchFamily="34" charset="0"/>
              </a:rPr>
              <a:t> et al. 2013)</a:t>
            </a:r>
            <a:r>
              <a:rPr lang="en-US" sz="1050" b="0" i="0" baseline="0" dirty="0" smtClean="0">
                <a:latin typeface="Arial" pitchFamily="34" charset="0"/>
                <a:cs typeface="Arial" pitchFamily="34" charset="0"/>
              </a:rPr>
              <a:t> (54). </a:t>
            </a:r>
          </a:p>
          <a:p>
            <a:pPr>
              <a:buFont typeface="Arial" pitchFamily="34" charset="0"/>
              <a:buChar char="•"/>
            </a:pPr>
            <a:endParaRPr lang="en-US" sz="1050" b="0" i="0" baseline="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050" dirty="0" err="1" smtClean="0">
                <a:solidFill>
                  <a:prstClr val="black"/>
                </a:solidFill>
                <a:latin typeface="Arial" panose="020B0604020202020204" pitchFamily="34" charset="0"/>
                <a:ea typeface="+mn-ea"/>
                <a:cs typeface="Arial" panose="020B0604020202020204" pitchFamily="34" charset="0"/>
              </a:rPr>
              <a:t>Connaway</a:t>
            </a:r>
            <a:r>
              <a:rPr lang="en-US" sz="1050" dirty="0" smtClean="0">
                <a:solidFill>
                  <a:prstClr val="black"/>
                </a:solidFill>
                <a:latin typeface="Arial" panose="020B0604020202020204" pitchFamily="34" charset="0"/>
                <a:ea typeface="+mn-ea"/>
                <a:cs typeface="Arial" panose="020B0604020202020204" pitchFamily="34" charset="0"/>
              </a:rPr>
              <a:t>, Lynn </a:t>
            </a:r>
            <a:r>
              <a:rPr lang="en-US" sz="1050" dirty="0" err="1" smtClean="0">
                <a:solidFill>
                  <a:prstClr val="black"/>
                </a:solidFill>
                <a:latin typeface="Arial" panose="020B0604020202020204" pitchFamily="34" charset="0"/>
                <a:ea typeface="+mn-ea"/>
                <a:cs typeface="Arial" panose="020B0604020202020204" pitchFamily="34" charset="0"/>
              </a:rPr>
              <a:t>Silipigni</a:t>
            </a:r>
            <a:r>
              <a:rPr lang="en-US" sz="1050" dirty="0" smtClean="0">
                <a:solidFill>
                  <a:prstClr val="black"/>
                </a:solidFill>
                <a:latin typeface="Arial" panose="020B0604020202020204" pitchFamily="34" charset="0"/>
                <a:ea typeface="+mn-ea"/>
                <a:cs typeface="Arial" panose="020B0604020202020204" pitchFamily="34" charset="0"/>
              </a:rPr>
              <a:t>, and </a:t>
            </a:r>
            <a:r>
              <a:rPr lang="en-US" sz="1050" dirty="0" err="1" smtClean="0">
                <a:solidFill>
                  <a:prstClr val="black"/>
                </a:solidFill>
                <a:latin typeface="Arial" panose="020B0604020202020204" pitchFamily="34" charset="0"/>
                <a:ea typeface="+mn-ea"/>
                <a:cs typeface="Arial" panose="020B0604020202020204" pitchFamily="34" charset="0"/>
              </a:rPr>
              <a:t>Ixchel</a:t>
            </a:r>
            <a:r>
              <a:rPr lang="en-US" sz="1050" dirty="0" smtClean="0">
                <a:solidFill>
                  <a:prstClr val="black"/>
                </a:solidFill>
                <a:latin typeface="Arial" panose="020B0604020202020204" pitchFamily="34" charset="0"/>
                <a:ea typeface="+mn-ea"/>
                <a:cs typeface="Arial" panose="020B0604020202020204" pitchFamily="34" charset="0"/>
              </a:rPr>
              <a:t> M. </a:t>
            </a:r>
            <a:r>
              <a:rPr lang="en-US" sz="1050" dirty="0" err="1" smtClean="0">
                <a:solidFill>
                  <a:prstClr val="black"/>
                </a:solidFill>
                <a:latin typeface="Arial" panose="020B0604020202020204" pitchFamily="34" charset="0"/>
                <a:ea typeface="+mn-ea"/>
                <a:cs typeface="Arial" panose="020B0604020202020204" pitchFamily="34" charset="0"/>
              </a:rPr>
              <a:t>Faniel</a:t>
            </a:r>
            <a:r>
              <a:rPr lang="en-US" sz="1050" dirty="0" smtClean="0">
                <a:solidFill>
                  <a:prstClr val="black"/>
                </a:solidFill>
                <a:latin typeface="Arial" panose="020B0604020202020204" pitchFamily="34" charset="0"/>
                <a:ea typeface="+mn-ea"/>
                <a:cs typeface="Arial" panose="020B0604020202020204" pitchFamily="34" charset="0"/>
              </a:rPr>
              <a:t>. 2014. </a:t>
            </a:r>
            <a:r>
              <a:rPr lang="en-US" sz="1050" i="1" dirty="0" smtClean="0">
                <a:solidFill>
                  <a:prstClr val="black"/>
                </a:solidFill>
                <a:latin typeface="Arial" panose="020B0604020202020204" pitchFamily="34" charset="0"/>
                <a:ea typeface="+mn-ea"/>
                <a:cs typeface="Arial" panose="020B0604020202020204" pitchFamily="34" charset="0"/>
              </a:rPr>
              <a:t>Reordering </a:t>
            </a:r>
            <a:r>
              <a:rPr lang="en-US" sz="1050" i="1" dirty="0" err="1" smtClean="0">
                <a:solidFill>
                  <a:prstClr val="black"/>
                </a:solidFill>
                <a:latin typeface="Arial" panose="020B0604020202020204" pitchFamily="34" charset="0"/>
                <a:ea typeface="+mn-ea"/>
                <a:cs typeface="Arial" panose="020B0604020202020204" pitchFamily="34" charset="0"/>
              </a:rPr>
              <a:t>Ranganathan</a:t>
            </a:r>
            <a:r>
              <a:rPr lang="en-US" sz="1050" i="1" dirty="0" smtClean="0">
                <a:solidFill>
                  <a:prstClr val="black"/>
                </a:solidFill>
                <a:latin typeface="Arial" panose="020B0604020202020204" pitchFamily="34" charset="0"/>
                <a:ea typeface="+mn-ea"/>
                <a:cs typeface="Arial" panose="020B0604020202020204" pitchFamily="34" charset="0"/>
              </a:rPr>
              <a:t>: Shifting user behaviors, shifting priorities</a:t>
            </a:r>
            <a:r>
              <a:rPr lang="en-US" sz="1050" dirty="0" smtClean="0">
                <a:solidFill>
                  <a:prstClr val="black"/>
                </a:solidFill>
                <a:latin typeface="Arial" panose="020B0604020202020204" pitchFamily="34" charset="0"/>
                <a:ea typeface="+mn-ea"/>
                <a:cs typeface="Arial" panose="020B0604020202020204" pitchFamily="34" charset="0"/>
              </a:rPr>
              <a:t>. Dublin, OH: OCLC Research. http://www.oclc.org/content/dam/research/publications/library/2014/oclcresearch-reordering-ranganathan-2014.pdf.</a:t>
            </a:r>
            <a:endParaRPr lang="en-US" sz="1050" b="0" i="0" baseline="0" dirty="0" smtClean="0">
              <a:latin typeface="Arial" pitchFamily="34" charset="0"/>
              <a:cs typeface="Arial" pitchFamily="34" charset="0"/>
            </a:endParaRPr>
          </a:p>
          <a:p>
            <a:pPr>
              <a:buFont typeface="Arial" pitchFamily="34" charset="0"/>
              <a:buNone/>
            </a:pPr>
            <a:endParaRPr lang="en-US" sz="1050" b="0" i="0" baseline="0" dirty="0" smtClean="0">
              <a:latin typeface="Arial" pitchFamily="34" charset="0"/>
              <a:cs typeface="Arial" pitchFamily="34" charset="0"/>
            </a:endParaRPr>
          </a:p>
          <a:p>
            <a:pPr>
              <a:buFont typeface="Arial" pitchFamily="34" charset="0"/>
              <a:buNone/>
            </a:pPr>
            <a:r>
              <a:rPr lang="en-US" sz="1050" b="0" i="0" dirty="0" err="1" smtClean="0">
                <a:latin typeface="Arial" pitchFamily="34" charset="0"/>
                <a:cs typeface="Arial" pitchFamily="34" charset="0"/>
              </a:rPr>
              <a:t>Hiebert</a:t>
            </a:r>
            <a:r>
              <a:rPr lang="en-US" sz="1050" b="0" i="0" dirty="0" smtClean="0">
                <a:latin typeface="Arial" pitchFamily="34" charset="0"/>
                <a:cs typeface="Arial" pitchFamily="34" charset="0"/>
              </a:rPr>
              <a:t>,</a:t>
            </a:r>
            <a:r>
              <a:rPr lang="en-US" sz="1050" b="0" i="0" baseline="0" dirty="0" smtClean="0">
                <a:latin typeface="Arial" pitchFamily="34" charset="0"/>
                <a:cs typeface="Arial" pitchFamily="34" charset="0"/>
              </a:rPr>
              <a:t> Jean, and Shelly </a:t>
            </a:r>
            <a:r>
              <a:rPr lang="en-US" sz="1050" b="0" i="0" baseline="0" dirty="0" err="1" smtClean="0">
                <a:latin typeface="Arial" pitchFamily="34" charset="0"/>
                <a:cs typeface="Arial" pitchFamily="34" charset="0"/>
              </a:rPr>
              <a:t>Theriault</a:t>
            </a:r>
            <a:r>
              <a:rPr lang="en-US" sz="1050" b="0" i="0" baseline="0" dirty="0" smtClean="0">
                <a:latin typeface="Arial" pitchFamily="34" charset="0"/>
                <a:cs typeface="Arial" pitchFamily="34" charset="0"/>
              </a:rPr>
              <a:t>. 2012. </a:t>
            </a:r>
            <a:r>
              <a:rPr lang="en-US" sz="1050" b="0" i="0" baseline="0" dirty="0" err="1" smtClean="0">
                <a:latin typeface="Arial" pitchFamily="34" charset="0"/>
                <a:cs typeface="Arial" pitchFamily="34" charset="0"/>
              </a:rPr>
              <a:t>BLASTing</a:t>
            </a:r>
            <a:r>
              <a:rPr lang="en-US" sz="1050" b="0" i="0" baseline="0" dirty="0" smtClean="0">
                <a:latin typeface="Arial" pitchFamily="34" charset="0"/>
                <a:cs typeface="Arial" pitchFamily="34" charset="0"/>
              </a:rPr>
              <a:t> the zombies! Creative ideas to fight finals </a:t>
            </a:r>
            <a:r>
              <a:rPr lang="en-US" sz="1050" b="0" i="0" baseline="0" dirty="0" err="1" smtClean="0">
                <a:latin typeface="Arial" pitchFamily="34" charset="0"/>
                <a:cs typeface="Arial" pitchFamily="34" charset="0"/>
              </a:rPr>
              <a:t>fatique</a:t>
            </a:r>
            <a:r>
              <a:rPr lang="en-US" sz="1050" b="0" i="0" baseline="0" dirty="0" smtClean="0">
                <a:latin typeface="Arial" pitchFamily="34" charset="0"/>
                <a:cs typeface="Arial" pitchFamily="34" charset="0"/>
              </a:rPr>
              <a:t>. </a:t>
            </a:r>
            <a:r>
              <a:rPr lang="en-US" sz="1050" b="0" i="1" baseline="0" dirty="0" smtClean="0">
                <a:latin typeface="Arial" pitchFamily="34" charset="0"/>
                <a:cs typeface="Arial" pitchFamily="34" charset="0"/>
              </a:rPr>
              <a:t>College &amp; Research Libraries News </a:t>
            </a:r>
            <a:r>
              <a:rPr lang="en-US" sz="1050" b="0" i="0" baseline="0" dirty="0" smtClean="0">
                <a:latin typeface="Arial" pitchFamily="34" charset="0"/>
                <a:cs typeface="Arial" pitchFamily="34" charset="0"/>
              </a:rPr>
              <a:t>73, no. 9: 540-69. </a:t>
            </a:r>
            <a:endParaRPr lang="en-US" sz="1050" b="0" i="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18</a:t>
            </a:fld>
            <a:endParaRPr lang="en-US"/>
          </a:p>
        </p:txBody>
      </p:sp>
    </p:spTree>
    <p:extLst>
      <p:ext uri="{BB962C8B-B14F-4D97-AF65-F5344CB8AC3E}">
        <p14:creationId xmlns:p14="http://schemas.microsoft.com/office/powerpoint/2010/main" val="283728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231775"/>
            <a:ext cx="3822700" cy="2867025"/>
          </a:xfrm>
        </p:spPr>
      </p:sp>
      <p:sp>
        <p:nvSpPr>
          <p:cNvPr id="3" name="Notes Placeholder 2"/>
          <p:cNvSpPr>
            <a:spLocks noGrp="1"/>
          </p:cNvSpPr>
          <p:nvPr>
            <p:ph type="body" idx="1"/>
          </p:nvPr>
        </p:nvSpPr>
        <p:spPr>
          <a:xfrm>
            <a:off x="0" y="3408680"/>
            <a:ext cx="6858000" cy="5190490"/>
          </a:xfrm>
        </p:spPr>
        <p:txBody>
          <a:bodyPr>
            <a:noAutofit/>
          </a:bodyPr>
          <a:lstStyle/>
          <a:p>
            <a:r>
              <a:rPr lang="en-US" sz="1400" i="0" dirty="0" smtClean="0">
                <a:latin typeface="Arial" panose="020B0604020202020204" pitchFamily="34" charset="0"/>
                <a:cs typeface="Arial" panose="020B0604020202020204" pitchFamily="34" charset="0"/>
              </a:rPr>
              <a:t>Image: </a:t>
            </a:r>
            <a:r>
              <a:rPr lang="en-US" sz="1400" i="0" baseline="0" dirty="0" smtClean="0">
                <a:latin typeface="Arial" pitchFamily="34" charset="0"/>
                <a:cs typeface="Arial" pitchFamily="34" charset="0"/>
              </a:rPr>
              <a:t>https://flic.kr/p/4xQYjH</a:t>
            </a:r>
            <a:endParaRPr lang="en-US" sz="1400" i="0" dirty="0" smtClean="0">
              <a:latin typeface="Arial" pitchFamily="34" charset="0"/>
              <a:cs typeface="Arial" pitchFamily="34" charset="0"/>
            </a:endParaRPr>
          </a:p>
          <a:p>
            <a:endParaRPr lang="en-US" sz="1400" dirty="0" smtClean="0">
              <a:latin typeface="Arial" pitchFamily="34" charset="0"/>
              <a:cs typeface="Arial" pitchFamily="34" charset="0"/>
            </a:endParaRPr>
          </a:p>
          <a:p>
            <a:pPr>
              <a:buFont typeface="Arial" pitchFamily="34" charset="0"/>
              <a:buChar char="•"/>
            </a:pPr>
            <a:r>
              <a:rPr lang="en-US" sz="1400" b="0" dirty="0" smtClean="0">
                <a:latin typeface="Arial" pitchFamily="34" charset="0"/>
                <a:cs typeface="Arial" pitchFamily="34" charset="0"/>
              </a:rPr>
              <a:t> #4</a:t>
            </a:r>
            <a:r>
              <a:rPr lang="en-US" sz="1400" b="0" baseline="0" dirty="0" smtClean="0">
                <a:latin typeface="Arial" pitchFamily="34" charset="0"/>
                <a:cs typeface="Arial" pitchFamily="34" charset="0"/>
              </a:rPr>
              <a:t> </a:t>
            </a:r>
            <a:r>
              <a:rPr lang="en-US" sz="1400" b="0" kern="1200" baseline="0" dirty="0" smtClean="0">
                <a:solidFill>
                  <a:schemeClr val="tx1"/>
                </a:solidFill>
                <a:latin typeface="Arial" pitchFamily="34" charset="0"/>
                <a:cs typeface="Arial" pitchFamily="34" charset="0"/>
              </a:rPr>
              <a:t>Increase the discoverability, access and use of resources within users’ existing workflows, Previously #3 Every book its reader</a:t>
            </a:r>
          </a:p>
          <a:p>
            <a:pPr>
              <a:buFont typeface="Arial" pitchFamily="34" charset="0"/>
              <a:buChar char="•"/>
            </a:pPr>
            <a:r>
              <a:rPr lang="en-US" sz="1400" b="0" kern="1200" baseline="0" dirty="0" smtClean="0">
                <a:solidFill>
                  <a:schemeClr val="tx1"/>
                </a:solidFill>
                <a:latin typeface="Arial" pitchFamily="34" charset="0"/>
                <a:cs typeface="Arial" pitchFamily="34" charset="0"/>
              </a:rPr>
              <a:t> Sometimes “every book” doesn’t mean the book itself (80)</a:t>
            </a:r>
          </a:p>
          <a:p>
            <a:pPr>
              <a:buFont typeface="Arial" pitchFamily="34" charset="0"/>
              <a:buChar char="•"/>
            </a:pPr>
            <a:r>
              <a:rPr lang="en-US" sz="1400" b="0" kern="1200" baseline="0" dirty="0" smtClean="0">
                <a:solidFill>
                  <a:schemeClr val="tx1"/>
                </a:solidFill>
                <a:latin typeface="Arial" pitchFamily="34" charset="0"/>
                <a:cs typeface="Arial" pitchFamily="34" charset="0"/>
              </a:rPr>
              <a:t> Book can mean pieces and parts of many books, or a blog, comments, videos, presentations and metadata (80)</a:t>
            </a:r>
          </a:p>
          <a:p>
            <a:pPr>
              <a:buFont typeface="Arial" pitchFamily="34" charset="0"/>
              <a:buChar char="•"/>
            </a:pPr>
            <a:r>
              <a:rPr lang="en-US" sz="1400" b="0" kern="1200" baseline="0" dirty="0" smtClean="0">
                <a:solidFill>
                  <a:schemeClr val="tx1"/>
                </a:solidFill>
                <a:latin typeface="Arial" pitchFamily="34" charset="0"/>
                <a:cs typeface="Arial" pitchFamily="34" charset="0"/>
              </a:rPr>
              <a:t> The right piece of content is always dependent on context, more so now than ever (new powerful discovery and access tools) (80)</a:t>
            </a:r>
          </a:p>
          <a:p>
            <a:pPr>
              <a:buFont typeface="Arial" pitchFamily="34" charset="0"/>
              <a:buChar char="•"/>
            </a:pPr>
            <a:r>
              <a:rPr lang="en-US" sz="1400" b="0" kern="1200" baseline="0" dirty="0" smtClean="0">
                <a:solidFill>
                  <a:schemeClr val="tx1"/>
                </a:solidFill>
                <a:latin typeface="Arial" pitchFamily="34" charset="0"/>
                <a:cs typeface="Arial" pitchFamily="34" charset="0"/>
              </a:rPr>
              <a:t> New reordering of this law is dependent on the provision of resources and systems (108)</a:t>
            </a:r>
          </a:p>
          <a:p>
            <a:pPr>
              <a:buFont typeface="Arial" pitchFamily="34" charset="0"/>
              <a:buChar char="•"/>
            </a:pPr>
            <a:r>
              <a:rPr lang="en-US" sz="1400" b="0" kern="1200" baseline="0" dirty="0" smtClean="0">
                <a:solidFill>
                  <a:schemeClr val="tx1"/>
                </a:solidFill>
                <a:latin typeface="Arial" pitchFamily="34" charset="0"/>
                <a:cs typeface="Arial" pitchFamily="34" charset="0"/>
              </a:rPr>
              <a:t> Human sources still play a huge role in users’ information activities (108)</a:t>
            </a:r>
          </a:p>
          <a:p>
            <a:pPr>
              <a:buFont typeface="Arial" pitchFamily="34" charset="0"/>
              <a:buChar char="•"/>
            </a:pPr>
            <a:r>
              <a:rPr lang="en-US" sz="1400" b="0" kern="1200" baseline="0" dirty="0" smtClean="0">
                <a:solidFill>
                  <a:schemeClr val="tx1"/>
                </a:solidFill>
                <a:latin typeface="Arial" pitchFamily="34" charset="0"/>
                <a:cs typeface="Arial" pitchFamily="34" charset="0"/>
              </a:rPr>
              <a:t> Opportunities to become part of users’ social networks &amp; put resources in context of users’ information needs (108) </a:t>
            </a:r>
          </a:p>
          <a:p>
            <a:endParaRPr lang="en-US" sz="1400" dirty="0" smtClean="0">
              <a:latin typeface="Arial" pitchFamily="34" charset="0"/>
              <a:cs typeface="Arial" pitchFamily="34" charset="0"/>
            </a:endParaRPr>
          </a:p>
          <a:p>
            <a:pPr marL="0" lvl="0" indent="0">
              <a:spcBef>
                <a:spcPts val="0"/>
              </a:spcBef>
              <a:buNone/>
            </a:pPr>
            <a:r>
              <a:rPr lang="en-US" sz="1400" dirty="0" smtClean="0">
                <a:solidFill>
                  <a:prstClr val="black"/>
                </a:solidFill>
                <a:latin typeface="Arial" panose="020B0604020202020204" pitchFamily="34" charset="0"/>
                <a:ea typeface="+mn-ea"/>
                <a:cs typeface="Arial" panose="020B0604020202020204" pitchFamily="34" charset="0"/>
              </a:rPr>
              <a:t>Connaway, Lynn Silipigni, and </a:t>
            </a:r>
            <a:r>
              <a:rPr lang="en-US" sz="1400" dirty="0" err="1" smtClean="0">
                <a:solidFill>
                  <a:prstClr val="black"/>
                </a:solidFill>
                <a:latin typeface="Arial" panose="020B0604020202020204" pitchFamily="34" charset="0"/>
                <a:ea typeface="+mn-ea"/>
                <a:cs typeface="Arial" panose="020B0604020202020204" pitchFamily="34" charset="0"/>
              </a:rPr>
              <a:t>Ixchel</a:t>
            </a:r>
            <a:r>
              <a:rPr lang="en-US" sz="1400" dirty="0" smtClean="0">
                <a:solidFill>
                  <a:prstClr val="black"/>
                </a:solidFill>
                <a:latin typeface="Arial" panose="020B0604020202020204" pitchFamily="34" charset="0"/>
                <a:ea typeface="+mn-ea"/>
                <a:cs typeface="Arial" panose="020B0604020202020204" pitchFamily="34" charset="0"/>
              </a:rPr>
              <a:t> M. </a:t>
            </a:r>
            <a:r>
              <a:rPr lang="en-US" sz="1400" dirty="0" err="1" smtClean="0">
                <a:solidFill>
                  <a:prstClr val="black"/>
                </a:solidFill>
                <a:latin typeface="Arial" panose="020B0604020202020204" pitchFamily="34" charset="0"/>
                <a:ea typeface="+mn-ea"/>
                <a:cs typeface="Arial" panose="020B0604020202020204" pitchFamily="34" charset="0"/>
              </a:rPr>
              <a:t>Faniel</a:t>
            </a:r>
            <a:r>
              <a:rPr lang="en-US" sz="1400" dirty="0" smtClean="0">
                <a:solidFill>
                  <a:prstClr val="black"/>
                </a:solidFill>
                <a:latin typeface="Arial" panose="020B0604020202020204" pitchFamily="34" charset="0"/>
                <a:ea typeface="+mn-ea"/>
                <a:cs typeface="Arial" panose="020B0604020202020204" pitchFamily="34" charset="0"/>
              </a:rPr>
              <a:t>. 2014. </a:t>
            </a:r>
            <a:r>
              <a:rPr lang="en-US" sz="1400" i="1" dirty="0" smtClean="0">
                <a:solidFill>
                  <a:prstClr val="black"/>
                </a:solidFill>
                <a:latin typeface="Arial" panose="020B0604020202020204" pitchFamily="34" charset="0"/>
                <a:ea typeface="+mn-ea"/>
                <a:cs typeface="Arial" panose="020B0604020202020204" pitchFamily="34" charset="0"/>
              </a:rPr>
              <a:t>Reordering </a:t>
            </a:r>
            <a:r>
              <a:rPr lang="en-US" sz="1400" i="1" dirty="0" err="1" smtClean="0">
                <a:solidFill>
                  <a:prstClr val="black"/>
                </a:solidFill>
                <a:latin typeface="Arial" panose="020B0604020202020204" pitchFamily="34" charset="0"/>
                <a:ea typeface="+mn-ea"/>
                <a:cs typeface="Arial" panose="020B0604020202020204" pitchFamily="34" charset="0"/>
              </a:rPr>
              <a:t>Ranganathan</a:t>
            </a:r>
            <a:r>
              <a:rPr lang="en-US" sz="1400" i="1" dirty="0" smtClean="0">
                <a:solidFill>
                  <a:prstClr val="black"/>
                </a:solidFill>
                <a:latin typeface="Arial" panose="020B0604020202020204" pitchFamily="34" charset="0"/>
                <a:ea typeface="+mn-ea"/>
                <a:cs typeface="Arial" panose="020B0604020202020204" pitchFamily="34" charset="0"/>
              </a:rPr>
              <a:t>: Shifting user behaviors, shifting priorities</a:t>
            </a:r>
            <a:r>
              <a:rPr lang="en-US" sz="1400" dirty="0" smtClean="0">
                <a:solidFill>
                  <a:prstClr val="black"/>
                </a:solidFill>
                <a:latin typeface="Arial" panose="020B0604020202020204" pitchFamily="34" charset="0"/>
                <a:ea typeface="+mn-ea"/>
                <a:cs typeface="Arial" panose="020B0604020202020204" pitchFamily="34" charset="0"/>
              </a:rPr>
              <a:t>. Dublin, OH: OCLC Research. http://www.oclc.org/content/dam/research/publications/library/2014/oclcresearch-reordering-ranganathan-2014.pdf</a:t>
            </a:r>
          </a:p>
          <a:p>
            <a:pPr marL="228600" marR="0" indent="-228600" algn="l" defTabSz="914400" rtl="0" eaLnBrk="1" fontAlgn="auto" latinLnBrk="0" hangingPunct="1">
              <a:lnSpc>
                <a:spcPct val="100000"/>
              </a:lnSpc>
              <a:spcBef>
                <a:spcPts val="0"/>
              </a:spcBef>
              <a:spcAft>
                <a:spcPts val="0"/>
              </a:spcAft>
              <a:buClrTx/>
              <a:buSzTx/>
              <a:buFontTx/>
              <a:buNone/>
              <a:tabLst/>
              <a:defRPr/>
            </a:pPr>
            <a:endParaRPr lang="en-US" sz="1400" i="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i="0" dirty="0" err="1" smtClean="0">
                <a:latin typeface="Arial" pitchFamily="34" charset="0"/>
                <a:cs typeface="Arial" pitchFamily="34" charset="0"/>
              </a:rPr>
              <a:t>Ranganathan</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Shiyali</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Ramamrita</a:t>
            </a:r>
            <a:r>
              <a:rPr lang="en-US" sz="1400" i="0" dirty="0" smtClean="0">
                <a:latin typeface="Arial" pitchFamily="34" charset="0"/>
                <a:cs typeface="Arial" pitchFamily="34" charset="0"/>
              </a:rPr>
              <a:t>. 1931. </a:t>
            </a:r>
            <a:r>
              <a:rPr lang="en-US" sz="1400" i="1" dirty="0" smtClean="0">
                <a:latin typeface="Arial" pitchFamily="34" charset="0"/>
                <a:cs typeface="Arial" pitchFamily="34" charset="0"/>
              </a:rPr>
              <a:t>The five laws of library science. </a:t>
            </a:r>
            <a:r>
              <a:rPr lang="en-US" sz="1400" i="0" dirty="0" smtClean="0">
                <a:latin typeface="Arial" pitchFamily="34" charset="0"/>
                <a:cs typeface="Arial" pitchFamily="34" charset="0"/>
              </a:rPr>
              <a:t>London: Edward </a:t>
            </a:r>
            <a:r>
              <a:rPr lang="en-US" sz="1400" i="0" dirty="0" err="1" smtClean="0">
                <a:latin typeface="Arial" pitchFamily="34" charset="0"/>
                <a:cs typeface="Arial" pitchFamily="34" charset="0"/>
              </a:rPr>
              <a:t>Goldston</a:t>
            </a:r>
            <a:r>
              <a:rPr lang="en-US" sz="1400" i="0" dirty="0" smtClean="0">
                <a:latin typeface="Arial" pitchFamily="34" charset="0"/>
                <a:cs typeface="Arial" pitchFamily="34" charset="0"/>
              </a:rPr>
              <a:t>, Ltd.</a:t>
            </a:r>
            <a:r>
              <a:rPr lang="en-US" sz="1400" i="0" baseline="0" dirty="0" smtClean="0">
                <a:latin typeface="Arial" pitchFamily="34" charset="0"/>
                <a:cs typeface="Arial" pitchFamily="34" charset="0"/>
              </a:rPr>
              <a:t> </a:t>
            </a:r>
            <a:endParaRPr lang="en-US" sz="1400" i="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F896307-7DAF-5642-9DCB-6041360F1C6E}" type="slidenum">
              <a:rPr lang="en-US" smtClean="0"/>
              <a:pPr/>
              <a:t>19</a:t>
            </a:fld>
            <a:endParaRPr lang="en-US"/>
          </a:p>
        </p:txBody>
      </p:sp>
    </p:spTree>
    <p:extLst>
      <p:ext uri="{BB962C8B-B14F-4D97-AF65-F5344CB8AC3E}">
        <p14:creationId xmlns:p14="http://schemas.microsoft.com/office/powerpoint/2010/main" val="2596388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2575" y="590550"/>
            <a:ext cx="3997325" cy="2998788"/>
          </a:xfrm>
        </p:spPr>
      </p:sp>
      <p:sp>
        <p:nvSpPr>
          <p:cNvPr id="3" name="Notes Placeholder 2"/>
          <p:cNvSpPr>
            <a:spLocks noGrp="1"/>
          </p:cNvSpPr>
          <p:nvPr>
            <p:ph type="body" idx="1"/>
          </p:nvPr>
        </p:nvSpPr>
        <p:spPr>
          <a:xfrm>
            <a:off x="98848" y="3806048"/>
            <a:ext cx="6501649" cy="5330069"/>
          </a:xfrm>
        </p:spPr>
        <p:txBody>
          <a:bodyPr>
            <a:normAutofit/>
          </a:bodyPr>
          <a:lstStyle/>
          <a:p>
            <a:r>
              <a:rPr lang="en-US" sz="1400" b="0" dirty="0" smtClean="0">
                <a:latin typeface="Arial" pitchFamily="34" charset="0"/>
                <a:cs typeface="Arial" pitchFamily="34" charset="0"/>
              </a:rPr>
              <a:t>Image: https://www.flickr.com/photos/24354425@N03/14337938973/</a:t>
            </a:r>
            <a:endParaRPr lang="en-US" sz="1400" dirty="0" smtClean="0">
              <a:latin typeface="Arial" pitchFamily="34" charset="0"/>
              <a:cs typeface="Arial" pitchFamily="34" charset="0"/>
            </a:endParaRPr>
          </a:p>
          <a:p>
            <a:r>
              <a:rPr lang="en-US" sz="1400" b="1" u="none" dirty="0" smtClean="0">
                <a:latin typeface="Arial" pitchFamily="34" charset="0"/>
                <a:cs typeface="Arial" pitchFamily="34" charset="0"/>
              </a:rPr>
              <a:t>OCLC</a:t>
            </a:r>
            <a:endParaRPr lang="en-US" sz="1400" u="none" baseline="0" dirty="0" smtClean="0">
              <a:latin typeface="Arial" pitchFamily="34" charset="0"/>
              <a:cs typeface="Arial" pitchFamily="34" charset="0"/>
            </a:endParaRPr>
          </a:p>
          <a:p>
            <a:r>
              <a:rPr lang="en-US" sz="1400" b="1" baseline="0" dirty="0" smtClean="0">
                <a:latin typeface="Arial" pitchFamily="34" charset="0"/>
                <a:cs typeface="Arial" pitchFamily="34" charset="0"/>
              </a:rPr>
              <a:t>Research:</a:t>
            </a:r>
          </a:p>
          <a:p>
            <a:r>
              <a:rPr lang="en-US" sz="1400" b="0" baseline="0" dirty="0" smtClean="0">
                <a:latin typeface="Arial" pitchFamily="34" charset="0"/>
                <a:cs typeface="Arial" pitchFamily="34" charset="0"/>
              </a:rPr>
              <a:t>Devoted to exploration, innovation &amp; community building on behalf of libraries, archives, and museums </a:t>
            </a:r>
          </a:p>
          <a:p>
            <a:r>
              <a:rPr lang="en-US" sz="1400" b="0" baseline="0" dirty="0" smtClean="0">
                <a:latin typeface="Arial" pitchFamily="34" charset="0"/>
                <a:cs typeface="Arial" pitchFamily="34" charset="0"/>
              </a:rPr>
              <a:t>Dedicated to helping cultural heritage institutions</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Explore:</a:t>
            </a:r>
            <a:r>
              <a:rPr lang="en-US" sz="1400" b="1" baseline="0" dirty="0" smtClean="0">
                <a:latin typeface="Arial" pitchFamily="34" charset="0"/>
                <a:cs typeface="Arial" pitchFamily="34" charset="0"/>
              </a:rPr>
              <a:t> </a:t>
            </a:r>
          </a:p>
          <a:p>
            <a:r>
              <a:rPr lang="en-US" sz="1400" baseline="0" dirty="0" smtClean="0">
                <a:latin typeface="Arial" pitchFamily="34" charset="0"/>
                <a:cs typeface="Arial" pitchFamily="34" charset="0"/>
              </a:rPr>
              <a:t>Explore trends and new technologies for research</a:t>
            </a:r>
          </a:p>
          <a:p>
            <a:r>
              <a:rPr lang="en-US" sz="1400" baseline="0" dirty="0" smtClean="0">
                <a:latin typeface="Arial" pitchFamily="34" charset="0"/>
                <a:cs typeface="Arial" pitchFamily="34" charset="0"/>
              </a:rPr>
              <a:t>Conduct research, build studies and execute programs, explore new technologies</a:t>
            </a:r>
          </a:p>
          <a:p>
            <a:endParaRPr lang="en-US" sz="1400" baseline="0" dirty="0" smtClean="0">
              <a:latin typeface="Arial" pitchFamily="34" charset="0"/>
              <a:cs typeface="Arial" pitchFamily="34" charset="0"/>
            </a:endParaRPr>
          </a:p>
          <a:p>
            <a:r>
              <a:rPr lang="en-US" sz="1400" b="1" baseline="0" dirty="0" smtClean="0">
                <a:latin typeface="Arial" pitchFamily="34" charset="0"/>
                <a:cs typeface="Arial" pitchFamily="34" charset="0"/>
              </a:rPr>
              <a:t>Share:</a:t>
            </a:r>
          </a:p>
          <a:p>
            <a:r>
              <a:rPr lang="en-US" sz="1400" baseline="0" dirty="0" smtClean="0">
                <a:latin typeface="Arial" pitchFamily="34" charset="0"/>
                <a:cs typeface="Arial" pitchFamily="34" charset="0"/>
              </a:rPr>
              <a:t>Large-scale, high performance services, allow members to share data, work and resources</a:t>
            </a:r>
          </a:p>
          <a:p>
            <a:endParaRPr lang="en-US" sz="1400" baseline="0" dirty="0" smtClean="0">
              <a:latin typeface="Arial" pitchFamily="34" charset="0"/>
              <a:cs typeface="Arial" pitchFamily="34" charset="0"/>
            </a:endParaRPr>
          </a:p>
          <a:p>
            <a:r>
              <a:rPr lang="en-US" sz="1400" b="1" baseline="0" dirty="0" smtClean="0">
                <a:latin typeface="Arial" pitchFamily="34" charset="0"/>
                <a:cs typeface="Arial" pitchFamily="34" charset="0"/>
              </a:rPr>
              <a:t>Magnify:</a:t>
            </a:r>
          </a:p>
          <a:p>
            <a:r>
              <a:rPr lang="en-US" sz="1400" baseline="0" dirty="0" smtClean="0">
                <a:latin typeface="Arial" pitchFamily="34" charset="0"/>
                <a:cs typeface="Arial" pitchFamily="34" charset="0"/>
              </a:rPr>
              <a:t>Program leadership and services.  </a:t>
            </a:r>
          </a:p>
          <a:p>
            <a:r>
              <a:rPr lang="en-US" sz="1400" baseline="0" dirty="0" smtClean="0">
                <a:latin typeface="Arial" pitchFamily="34" charset="0"/>
                <a:cs typeface="Arial" pitchFamily="34" charset="0"/>
              </a:rPr>
              <a:t>Advocacy, community building</a:t>
            </a:r>
          </a:p>
          <a:p>
            <a:r>
              <a:rPr lang="en-US" sz="1400" baseline="0" dirty="0" smtClean="0">
                <a:latin typeface="Arial" pitchFamily="34" charset="0"/>
                <a:cs typeface="Arial" pitchFamily="34" charset="0"/>
              </a:rPr>
              <a:t>Amplify library resources in a digital world. </a:t>
            </a:r>
          </a:p>
          <a:p>
            <a:endParaRPr lang="en-US" sz="1400" baseline="0" dirty="0" smtClean="0">
              <a:latin typeface="Arial" pitchFamily="34" charset="0"/>
              <a:cs typeface="Arial" pitchFamily="34" charset="0"/>
            </a:endParaRPr>
          </a:p>
          <a:p>
            <a:r>
              <a:rPr lang="en-US" sz="1400" b="1" baseline="0" dirty="0" smtClean="0">
                <a:latin typeface="Arial" pitchFamily="34" charset="0"/>
                <a:cs typeface="Arial" pitchFamily="34" charset="0"/>
              </a:rPr>
              <a:t>Strategic Directions:</a:t>
            </a:r>
          </a:p>
          <a:p>
            <a:r>
              <a:rPr lang="en-US" sz="1400" baseline="0" dirty="0" smtClean="0">
                <a:latin typeface="Arial" pitchFamily="34" charset="0"/>
                <a:cs typeface="Arial" pitchFamily="34" charset="0"/>
              </a:rPr>
              <a:t>Intelligent </a:t>
            </a:r>
            <a:r>
              <a:rPr lang="en-US" sz="1400" baseline="0" dirty="0" err="1" smtClean="0">
                <a:latin typeface="Arial" pitchFamily="34" charset="0"/>
                <a:cs typeface="Arial" pitchFamily="34" charset="0"/>
              </a:rPr>
              <a:t>workflows</a:t>
            </a:r>
            <a:r>
              <a:rPr lang="en-US" sz="1400" baseline="0" dirty="0" err="1" smtClean="0">
                <a:latin typeface="Arial" pitchFamily="34" charset="0"/>
                <a:cs typeface="Arial" pitchFamily="34" charset="0"/>
                <a:sym typeface="Wingdings" pitchFamily="2" charset="2"/>
              </a:rPr>
              <a:t>Connected</a:t>
            </a:r>
            <a:r>
              <a:rPr lang="en-US" sz="1400" baseline="0" dirty="0" smtClean="0">
                <a:latin typeface="Arial" pitchFamily="34" charset="0"/>
                <a:cs typeface="Arial" pitchFamily="34" charset="0"/>
                <a:sym typeface="Wingdings" pitchFamily="2" charset="2"/>
              </a:rPr>
              <a:t> to a global data </a:t>
            </a:r>
            <a:r>
              <a:rPr lang="en-US" sz="1400" baseline="0" dirty="0" err="1" smtClean="0">
                <a:latin typeface="Arial" pitchFamily="34" charset="0"/>
                <a:cs typeface="Arial" pitchFamily="34" charset="0"/>
                <a:sym typeface="Wingdings" pitchFamily="2" charset="2"/>
              </a:rPr>
              <a:t>networkPowered</a:t>
            </a:r>
            <a:r>
              <a:rPr lang="en-US" sz="1400" baseline="0" dirty="0" smtClean="0">
                <a:latin typeface="Arial" pitchFamily="34" charset="0"/>
                <a:cs typeface="Arial" pitchFamily="34" charset="0"/>
                <a:sym typeface="Wingdings" pitchFamily="2" charset="2"/>
              </a:rPr>
              <a:t> by library cooperation. </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a:t>
            </a:fld>
            <a:endParaRPr lang="en-US"/>
          </a:p>
        </p:txBody>
      </p:sp>
    </p:spTree>
    <p:extLst>
      <p:ext uri="{BB962C8B-B14F-4D97-AF65-F5344CB8AC3E}">
        <p14:creationId xmlns:p14="http://schemas.microsoft.com/office/powerpoint/2010/main" val="2968739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7025" y="0"/>
            <a:ext cx="3116263" cy="2338388"/>
          </a:xfrm>
        </p:spPr>
      </p:sp>
      <p:sp>
        <p:nvSpPr>
          <p:cNvPr id="3" name="Notes Placeholder 2"/>
          <p:cNvSpPr>
            <a:spLocks noGrp="1"/>
          </p:cNvSpPr>
          <p:nvPr>
            <p:ph type="body" idx="1"/>
          </p:nvPr>
        </p:nvSpPr>
        <p:spPr>
          <a:xfrm>
            <a:off x="241739" y="2656113"/>
            <a:ext cx="6379778" cy="6466866"/>
          </a:xfrm>
        </p:spPr>
        <p:txBody>
          <a:bodyPr>
            <a:normAutofit lnSpcReduction="10000"/>
          </a:bodyPr>
          <a:lstStyle/>
          <a:p>
            <a:r>
              <a:rPr lang="en-US" sz="1200" dirty="0" smtClean="0">
                <a:latin typeface="Arial" pitchFamily="34" charset="0"/>
                <a:cs typeface="Arial" pitchFamily="34" charset="0"/>
              </a:rPr>
              <a:t>Image: http://ak8.picdn.net/shutterstock/videos/657118/preview/stock-footage-business-people-working-in-a-call-center-against-a-white-background.jpg</a:t>
            </a:r>
          </a:p>
          <a:p>
            <a:endParaRPr lang="en-US" sz="1200" dirty="0" smtClean="0">
              <a:latin typeface="Arial" pitchFamily="34" charset="0"/>
              <a:cs typeface="Arial" pitchFamily="34" charset="0"/>
            </a:endParaRPr>
          </a:p>
          <a:p>
            <a:r>
              <a:rPr lang="en-US" sz="1200" b="1" dirty="0" smtClean="0">
                <a:latin typeface="Arial" pitchFamily="34" charset="0"/>
                <a:cs typeface="Arial" pitchFamily="34" charset="0"/>
              </a:rPr>
              <a:t>User-Workflows</a:t>
            </a:r>
          </a:p>
          <a:p>
            <a:pPr>
              <a:buFont typeface="Arial" pitchFamily="34" charset="0"/>
              <a:buChar char="•"/>
            </a:pPr>
            <a:r>
              <a:rPr lang="en-US" sz="1200" dirty="0" smtClean="0">
                <a:latin typeface="Arial" pitchFamily="34" charset="0"/>
                <a:cs typeface="Arial" pitchFamily="34" charset="0"/>
              </a:rPr>
              <a:t> Tools that communities use to address their own needs have changed in recent decades (69)</a:t>
            </a:r>
          </a:p>
          <a:p>
            <a:pPr>
              <a:buFont typeface="Arial" pitchFamily="34" charset="0"/>
              <a:buChar char="•"/>
            </a:pPr>
            <a:r>
              <a:rPr lang="en-US" sz="1200" dirty="0" smtClean="0">
                <a:latin typeface="Arial" pitchFamily="34" charset="0"/>
                <a:cs typeface="Arial" pitchFamily="34" charset="0"/>
              </a:rPr>
              <a:t> Some tools are more universal—information seekers in general tend to show heavy use of Web information sources, such as Wikipedia and Google (</a:t>
            </a:r>
            <a:r>
              <a:rPr lang="en-US" sz="1200" dirty="0" err="1" smtClean="0">
                <a:latin typeface="Arial" pitchFamily="34" charset="0"/>
                <a:cs typeface="Arial" pitchFamily="34" charset="0"/>
              </a:rPr>
              <a:t>Connaway</a:t>
            </a:r>
            <a:r>
              <a:rPr lang="en-US" sz="1200" dirty="0" smtClean="0">
                <a:latin typeface="Arial" pitchFamily="34" charset="0"/>
                <a:cs typeface="Arial" pitchFamily="34" charset="0"/>
              </a:rPr>
              <a:t> and Dickey 2010; </a:t>
            </a:r>
            <a:r>
              <a:rPr lang="en-US" sz="1200" dirty="0" err="1" smtClean="0">
                <a:latin typeface="Arial" pitchFamily="34" charset="0"/>
                <a:cs typeface="Arial" pitchFamily="34" charset="0"/>
              </a:rPr>
              <a:t>Connaway</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Prabha</a:t>
            </a:r>
            <a:r>
              <a:rPr lang="en-US" sz="1200" dirty="0" smtClean="0">
                <a:latin typeface="Arial" pitchFamily="34" charset="0"/>
                <a:cs typeface="Arial" pitchFamily="34" charset="0"/>
              </a:rPr>
              <a:t>, and Dickey 2006; Head and Eisenberg 2010; </a:t>
            </a:r>
            <a:r>
              <a:rPr lang="en-US" sz="1200" dirty="0" err="1" smtClean="0">
                <a:latin typeface="Arial" pitchFamily="34" charset="0"/>
                <a:cs typeface="Arial" pitchFamily="34" charset="0"/>
              </a:rPr>
              <a:t>Prabha</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Connaway</a:t>
            </a:r>
            <a:r>
              <a:rPr lang="en-US" sz="1200" dirty="0" smtClean="0">
                <a:latin typeface="Arial" pitchFamily="34" charset="0"/>
                <a:cs typeface="Arial" pitchFamily="34" charset="0"/>
              </a:rPr>
              <a:t>, and Dickey 2006)  (69)</a:t>
            </a:r>
          </a:p>
          <a:p>
            <a:pPr>
              <a:buFont typeface="Arial" pitchFamily="34" charset="0"/>
              <a:buChar char="•"/>
            </a:pPr>
            <a:r>
              <a:rPr lang="en-US" sz="1200" dirty="0" smtClean="0">
                <a:latin typeface="Arial" pitchFamily="34" charset="0"/>
                <a:cs typeface="Arial" pitchFamily="34" charset="0"/>
              </a:rPr>
              <a:t> College students rate libraries significantly higher than all respondents in terms of lifestyle fit, for both online and for physical libraries (De Rosa et al. 2006) (69)</a:t>
            </a:r>
          </a:p>
          <a:p>
            <a:pPr>
              <a:buFont typeface="Arial" pitchFamily="34" charset="0"/>
              <a:buChar char="•"/>
            </a:pPr>
            <a:r>
              <a:rPr lang="en-US" sz="1200" dirty="0" smtClean="0">
                <a:latin typeface="Arial" pitchFamily="34" charset="0"/>
                <a:cs typeface="Arial" pitchFamily="34" charset="0"/>
              </a:rPr>
              <a:t> The issue is that the library’s </a:t>
            </a:r>
            <a:r>
              <a:rPr lang="en-US" sz="1200" dirty="0" err="1" smtClean="0">
                <a:latin typeface="Arial" pitchFamily="34" charset="0"/>
                <a:cs typeface="Arial" pitchFamily="34" charset="0"/>
              </a:rPr>
              <a:t>Facebook</a:t>
            </a:r>
            <a:r>
              <a:rPr lang="en-US" sz="1200" dirty="0" smtClean="0">
                <a:latin typeface="Arial" pitchFamily="34" charset="0"/>
                <a:cs typeface="Arial" pitchFamily="34" charset="0"/>
              </a:rPr>
              <a:t> pages, Twitter streams and blog posts are not part of the users’ workflow in the same way as Google or Wikipedia (</a:t>
            </a:r>
            <a:r>
              <a:rPr lang="en-US" sz="1200" dirty="0" err="1" smtClean="0">
                <a:latin typeface="Arial" pitchFamily="34" charset="0"/>
                <a:cs typeface="Arial" pitchFamily="34" charset="0"/>
              </a:rPr>
              <a:t>Connaway</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Lanclos</a:t>
            </a:r>
            <a:r>
              <a:rPr lang="en-US" sz="1200" dirty="0" smtClean="0">
                <a:latin typeface="Arial" pitchFamily="34" charset="0"/>
                <a:cs typeface="Arial" pitchFamily="34" charset="0"/>
              </a:rPr>
              <a:t>, and Hood 2013a, 2013b) (71)</a:t>
            </a:r>
          </a:p>
          <a:p>
            <a:pPr>
              <a:buFont typeface="Arial" pitchFamily="34" charset="0"/>
              <a:buChar char="•"/>
            </a:pPr>
            <a:r>
              <a:rPr lang="en-US" sz="1200" dirty="0" smtClean="0">
                <a:latin typeface="Arial" pitchFamily="34" charset="0"/>
                <a:cs typeface="Arial" pitchFamily="34" charset="0"/>
              </a:rPr>
              <a:t> Several academic libraries have increased discovery of their collections by adding links to Wikipedia (Elder, </a:t>
            </a:r>
            <a:r>
              <a:rPr lang="en-US" sz="1200" dirty="0" err="1" smtClean="0">
                <a:latin typeface="Arial" pitchFamily="34" charset="0"/>
                <a:cs typeface="Arial" pitchFamily="34" charset="0"/>
              </a:rPr>
              <a:t>Westrbook</a:t>
            </a:r>
            <a:r>
              <a:rPr lang="en-US" sz="1200" dirty="0" smtClean="0">
                <a:latin typeface="Arial" pitchFamily="34" charset="0"/>
                <a:cs typeface="Arial" pitchFamily="34" charset="0"/>
              </a:rPr>
              <a:t>, and Reilly 2012; </a:t>
            </a:r>
            <a:r>
              <a:rPr lang="en-US" sz="1200" dirty="0" err="1" smtClean="0">
                <a:latin typeface="Arial" pitchFamily="34" charset="0"/>
                <a:cs typeface="Arial" pitchFamily="34" charset="0"/>
              </a:rPr>
              <a:t>Lally</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Dunford</a:t>
            </a:r>
            <a:r>
              <a:rPr lang="en-US" sz="1200" dirty="0" smtClean="0">
                <a:latin typeface="Arial" pitchFamily="34" charset="0"/>
                <a:cs typeface="Arial" pitchFamily="34" charset="0"/>
              </a:rPr>
              <a:t> 2007; </a:t>
            </a:r>
            <a:r>
              <a:rPr lang="en-US" sz="1200" dirty="0" err="1" smtClean="0">
                <a:latin typeface="Arial" pitchFamily="34" charset="0"/>
                <a:cs typeface="Arial" pitchFamily="34" charset="0"/>
              </a:rPr>
              <a:t>Szajewski</a:t>
            </a:r>
            <a:r>
              <a:rPr lang="en-US" sz="1200" dirty="0" smtClean="0">
                <a:latin typeface="Arial" pitchFamily="34" charset="0"/>
                <a:cs typeface="Arial" pitchFamily="34" charset="0"/>
              </a:rPr>
              <a:t> 2013) (71) </a:t>
            </a:r>
          </a:p>
          <a:p>
            <a:endParaRPr lang="en-US" sz="1200" dirty="0" smtClean="0">
              <a:latin typeface="Arial" pitchFamily="34" charset="0"/>
              <a:cs typeface="Arial" pitchFamily="34" charset="0"/>
            </a:endParaRPr>
          </a:p>
          <a:p>
            <a:pPr>
              <a:buFont typeface="Arial" pitchFamily="34" charset="0"/>
              <a:buNone/>
            </a:pPr>
            <a:r>
              <a:rPr lang="en-US" b="1" dirty="0" smtClean="0">
                <a:latin typeface="Arial" pitchFamily="34" charset="0"/>
                <a:cs typeface="Arial" pitchFamily="34" charset="0"/>
              </a:rPr>
              <a:t>Social Connections</a:t>
            </a:r>
          </a:p>
          <a:p>
            <a:pPr>
              <a:buFont typeface="Arial" pitchFamily="34" charset="0"/>
              <a:buChar char="•"/>
            </a:pPr>
            <a:r>
              <a:rPr lang="en-US" dirty="0" smtClean="0">
                <a:latin typeface="Arial" pitchFamily="34" charset="0"/>
                <a:cs typeface="Arial" pitchFamily="34" charset="0"/>
              </a:rPr>
              <a:t> Learning has always been social (72)</a:t>
            </a:r>
          </a:p>
          <a:p>
            <a:pPr>
              <a:buFont typeface="Arial" pitchFamily="34" charset="0"/>
              <a:buChar char="•"/>
            </a:pPr>
            <a:r>
              <a:rPr lang="en-US" dirty="0" smtClean="0">
                <a:latin typeface="Arial" pitchFamily="34" charset="0"/>
                <a:cs typeface="Arial" pitchFamily="34" charset="0"/>
              </a:rPr>
              <a:t> </a:t>
            </a:r>
            <a:r>
              <a:rPr lang="en-US" dirty="0" err="1" smtClean="0">
                <a:latin typeface="Arial" pitchFamily="34" charset="0"/>
                <a:cs typeface="Arial" pitchFamily="34" charset="0"/>
              </a:rPr>
              <a:t>Dervin</a:t>
            </a:r>
            <a:r>
              <a:rPr lang="en-US" dirty="0" smtClean="0">
                <a:latin typeface="Arial" pitchFamily="34" charset="0"/>
                <a:cs typeface="Arial" pitchFamily="34" charset="0"/>
              </a:rPr>
              <a:t>, </a:t>
            </a:r>
            <a:r>
              <a:rPr lang="en-US" dirty="0" err="1" smtClean="0">
                <a:latin typeface="Arial" pitchFamily="34" charset="0"/>
                <a:cs typeface="Arial" pitchFamily="34" charset="0"/>
              </a:rPr>
              <a:t>Reinhard</a:t>
            </a:r>
            <a:r>
              <a:rPr lang="en-US" dirty="0" smtClean="0">
                <a:latin typeface="Arial" pitchFamily="34" charset="0"/>
                <a:cs typeface="Arial" pitchFamily="34" charset="0"/>
              </a:rPr>
              <a:t>, Kerr, Song, and </a:t>
            </a:r>
            <a:r>
              <a:rPr lang="en-US" dirty="0" err="1" smtClean="0">
                <a:latin typeface="Arial" pitchFamily="34" charset="0"/>
                <a:cs typeface="Arial" pitchFamily="34" charset="0"/>
              </a:rPr>
              <a:t>Shen</a:t>
            </a:r>
            <a:r>
              <a:rPr lang="en-US" dirty="0" smtClean="0">
                <a:latin typeface="Arial" pitchFamily="34" charset="0"/>
                <a:cs typeface="Arial" pitchFamily="34" charset="0"/>
              </a:rPr>
              <a:t> (2006) make the case that both faculty and students tend to turn toward peers in terms of information-seeking behavior (72)</a:t>
            </a:r>
          </a:p>
          <a:p>
            <a:pPr>
              <a:buFont typeface="Arial" pitchFamily="34" charset="0"/>
              <a:buChar char="•"/>
            </a:pPr>
            <a:r>
              <a:rPr lang="en-US" dirty="0" smtClean="0">
                <a:latin typeface="Arial" pitchFamily="34" charset="0"/>
                <a:cs typeface="Arial" pitchFamily="34" charset="0"/>
              </a:rPr>
              <a:t> We have found the same trend in our studies of user behavior: faculty turns to co-workers and colleagues; graduate students turn to peers, instructors, and advisors; undergraduates to their friends and peers (</a:t>
            </a:r>
            <a:r>
              <a:rPr lang="en-US" dirty="0" err="1" smtClean="0">
                <a:latin typeface="Arial" pitchFamily="34" charset="0"/>
                <a:cs typeface="Arial" pitchFamily="34" charset="0"/>
              </a:rPr>
              <a:t>Connaway</a:t>
            </a:r>
            <a:r>
              <a:rPr lang="en-US" dirty="0" smtClean="0">
                <a:latin typeface="Arial" pitchFamily="34" charset="0"/>
                <a:cs typeface="Arial" pitchFamily="34" charset="0"/>
              </a:rPr>
              <a:t> and Dickey 2010; </a:t>
            </a:r>
            <a:r>
              <a:rPr lang="en-US" dirty="0" err="1" smtClean="0">
                <a:latin typeface="Arial" pitchFamily="34" charset="0"/>
                <a:cs typeface="Arial" pitchFamily="34" charset="0"/>
              </a:rPr>
              <a:t>Connaway</a:t>
            </a:r>
            <a:r>
              <a:rPr lang="en-US" dirty="0" smtClean="0">
                <a:latin typeface="Arial" pitchFamily="34" charset="0"/>
                <a:cs typeface="Arial" pitchFamily="34" charset="0"/>
              </a:rPr>
              <a:t>, </a:t>
            </a:r>
            <a:r>
              <a:rPr lang="da-DK" dirty="0" smtClean="0">
                <a:latin typeface="Arial" pitchFamily="34" charset="0"/>
                <a:cs typeface="Arial" pitchFamily="34" charset="0"/>
              </a:rPr>
              <a:t>Lanclos, and Hood 2013a, 2013b; Dervin et al. 2006; Faniel, Kriesberg, and Yakel 2012; Kriesberg et </a:t>
            </a:r>
            <a:r>
              <a:rPr lang="en-US" dirty="0" smtClean="0">
                <a:latin typeface="Arial" pitchFamily="34" charset="0"/>
                <a:cs typeface="Arial" pitchFamily="34" charset="0"/>
              </a:rPr>
              <a:t>al. 2013; </a:t>
            </a:r>
            <a:r>
              <a:rPr lang="en-US" dirty="0" err="1" smtClean="0">
                <a:latin typeface="Arial" pitchFamily="34" charset="0"/>
                <a:cs typeface="Arial" pitchFamily="34" charset="0"/>
              </a:rPr>
              <a:t>Yakel</a:t>
            </a:r>
            <a:r>
              <a:rPr lang="en-US" dirty="0" smtClean="0">
                <a:latin typeface="Arial" pitchFamily="34" charset="0"/>
                <a:cs typeface="Arial" pitchFamily="34" charset="0"/>
              </a:rPr>
              <a:t> et al., “Trust in Digital Repositories,” 2013) (72)</a:t>
            </a:r>
          </a:p>
          <a:p>
            <a:pPr>
              <a:buFont typeface="Arial" pitchFamily="34" charset="0"/>
              <a:buChar char="•"/>
            </a:pPr>
            <a:r>
              <a:rPr lang="en-US" dirty="0" smtClean="0">
                <a:latin typeface="Arial" pitchFamily="34" charset="0"/>
                <a:cs typeface="Arial" pitchFamily="34" charset="0"/>
              </a:rPr>
              <a:t> Seeing as convenience is known as the most significant factor in choosing among information sources, the most natural first step for information seeking is to ask the people with whom you’re already in contact (Radford and </a:t>
            </a:r>
            <a:r>
              <a:rPr lang="en-US" dirty="0" err="1" smtClean="0">
                <a:latin typeface="Arial" pitchFamily="34" charset="0"/>
                <a:cs typeface="Arial" pitchFamily="34" charset="0"/>
              </a:rPr>
              <a:t>Connaway</a:t>
            </a:r>
            <a:r>
              <a:rPr lang="en-US" dirty="0" smtClean="0">
                <a:latin typeface="Arial" pitchFamily="34" charset="0"/>
                <a:cs typeface="Arial" pitchFamily="34" charset="0"/>
              </a:rPr>
              <a:t> 2008) (72)</a:t>
            </a:r>
          </a:p>
          <a:p>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prstClr val="black"/>
                </a:solidFill>
                <a:latin typeface="Arial" pitchFamily="34" charset="0"/>
                <a:cs typeface="Arial" pitchFamily="34" charset="0"/>
              </a:rPr>
              <a:t>Connaway</a:t>
            </a:r>
            <a:r>
              <a:rPr lang="en-US" sz="1200" dirty="0" smtClean="0">
                <a:solidFill>
                  <a:prstClr val="black"/>
                </a:solidFill>
                <a:latin typeface="Arial" pitchFamily="34" charset="0"/>
                <a:cs typeface="Arial" pitchFamily="34" charset="0"/>
              </a:rPr>
              <a:t>, Lynn </a:t>
            </a:r>
            <a:r>
              <a:rPr lang="en-US" sz="1200" dirty="0" err="1" smtClean="0">
                <a:solidFill>
                  <a:prstClr val="black"/>
                </a:solidFill>
                <a:latin typeface="Arial" pitchFamily="34" charset="0"/>
                <a:cs typeface="Arial" pitchFamily="34" charset="0"/>
              </a:rPr>
              <a:t>Silipigni</a:t>
            </a:r>
            <a:r>
              <a:rPr lang="en-US" sz="1200" dirty="0" smtClean="0">
                <a:solidFill>
                  <a:prstClr val="black"/>
                </a:solidFill>
                <a:latin typeface="Arial" pitchFamily="34" charset="0"/>
                <a:cs typeface="Arial" pitchFamily="34" charset="0"/>
              </a:rPr>
              <a:t>, and </a:t>
            </a:r>
            <a:r>
              <a:rPr lang="en-US" sz="1200" dirty="0" err="1" smtClean="0">
                <a:solidFill>
                  <a:prstClr val="black"/>
                </a:solidFill>
                <a:latin typeface="Arial" pitchFamily="34" charset="0"/>
                <a:cs typeface="Arial" pitchFamily="34" charset="0"/>
              </a:rPr>
              <a:t>Ixchel</a:t>
            </a:r>
            <a:r>
              <a:rPr lang="en-US" sz="1200" dirty="0" smtClean="0">
                <a:solidFill>
                  <a:prstClr val="black"/>
                </a:solidFill>
                <a:latin typeface="Arial" pitchFamily="34" charset="0"/>
                <a:cs typeface="Arial" pitchFamily="34" charset="0"/>
              </a:rPr>
              <a:t> M. </a:t>
            </a:r>
            <a:r>
              <a:rPr lang="en-US" sz="1200" dirty="0" err="1" smtClean="0">
                <a:solidFill>
                  <a:prstClr val="black"/>
                </a:solidFill>
                <a:latin typeface="Arial" pitchFamily="34" charset="0"/>
                <a:cs typeface="Arial" pitchFamily="34" charset="0"/>
              </a:rPr>
              <a:t>Faniel</a:t>
            </a:r>
            <a:r>
              <a:rPr lang="en-US" sz="1200" dirty="0" smtClean="0">
                <a:solidFill>
                  <a:prstClr val="black"/>
                </a:solidFill>
                <a:latin typeface="Arial" pitchFamily="34" charset="0"/>
                <a:cs typeface="Arial" pitchFamily="34" charset="0"/>
              </a:rPr>
              <a:t>. 2014. </a:t>
            </a:r>
            <a:r>
              <a:rPr lang="en-US" sz="1200" i="1" dirty="0" smtClean="0">
                <a:solidFill>
                  <a:prstClr val="black"/>
                </a:solidFill>
                <a:latin typeface="Arial" pitchFamily="34" charset="0"/>
                <a:cs typeface="Arial" pitchFamily="34" charset="0"/>
              </a:rPr>
              <a:t>Reordering </a:t>
            </a:r>
            <a:r>
              <a:rPr lang="en-US" sz="1200" i="1" dirty="0" err="1" smtClean="0">
                <a:solidFill>
                  <a:prstClr val="black"/>
                </a:solidFill>
                <a:latin typeface="Arial" pitchFamily="34" charset="0"/>
                <a:cs typeface="Arial" pitchFamily="34" charset="0"/>
              </a:rPr>
              <a:t>Ranganathan</a:t>
            </a:r>
            <a:r>
              <a:rPr lang="en-US" sz="1200" i="1" dirty="0" smtClean="0">
                <a:solidFill>
                  <a:prstClr val="black"/>
                </a:solidFill>
                <a:latin typeface="Arial" pitchFamily="34" charset="0"/>
                <a:cs typeface="Arial" pitchFamily="34" charset="0"/>
              </a:rPr>
              <a:t>: Shifting user behaviors, shifting priorities</a:t>
            </a:r>
            <a:r>
              <a:rPr lang="en-US" sz="1200" dirty="0" smtClean="0">
                <a:solidFill>
                  <a:prstClr val="black"/>
                </a:solidFill>
                <a:latin typeface="Arial" pitchFamily="34" charset="0"/>
                <a:cs typeface="Arial" pitchFamily="34" charset="0"/>
              </a:rPr>
              <a:t>. Dublin, OH: OCLC Research. http://www.oclc.org/content/dam/research/publications/library/2014/oclcresearch-reordering-ranganathan-2014.pdf.</a:t>
            </a:r>
            <a:endParaRPr lang="en-US" sz="1200" kern="1200" baseline="0" dirty="0" smtClean="0">
              <a:solidFill>
                <a:schemeClr val="tx1"/>
              </a:solidFill>
              <a:latin typeface="Arial" pitchFamily="34" charset="0"/>
              <a:cs typeface="Arial" pitchFamily="34" charset="0"/>
            </a:endParaRPr>
          </a:p>
          <a:p>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20</a:t>
            </a:fld>
            <a:endParaRPr lang="en-US"/>
          </a:p>
        </p:txBody>
      </p:sp>
    </p:spTree>
    <p:extLst>
      <p:ext uri="{BB962C8B-B14F-4D97-AF65-F5344CB8AC3E}">
        <p14:creationId xmlns:p14="http://schemas.microsoft.com/office/powerpoint/2010/main" val="359386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9663" y="298450"/>
            <a:ext cx="4119562" cy="3090863"/>
          </a:xfrm>
        </p:spPr>
      </p:sp>
      <p:sp>
        <p:nvSpPr>
          <p:cNvPr id="3" name="Notes Placeholder 2"/>
          <p:cNvSpPr>
            <a:spLocks noGrp="1"/>
          </p:cNvSpPr>
          <p:nvPr>
            <p:ph type="body" idx="1"/>
          </p:nvPr>
        </p:nvSpPr>
        <p:spPr>
          <a:xfrm>
            <a:off x="685800" y="3792340"/>
            <a:ext cx="5486400" cy="5282717"/>
          </a:xfrm>
        </p:spPr>
        <p:txBody>
          <a:bodyPr>
            <a:normAutofit/>
          </a:bodyPr>
          <a:lstStyle/>
          <a:p>
            <a:r>
              <a:rPr lang="en-US" sz="1200" b="1" dirty="0" smtClean="0">
                <a:latin typeface="Arial" pitchFamily="34" charset="0"/>
                <a:cs typeface="Arial" pitchFamily="34" charset="0"/>
              </a:rPr>
              <a:t>Complex Content</a:t>
            </a:r>
          </a:p>
          <a:p>
            <a:pPr>
              <a:buFont typeface="Arial" pitchFamily="34" charset="0"/>
              <a:buChar char="•"/>
            </a:pPr>
            <a:r>
              <a:rPr lang="en-US" sz="1200" dirty="0" smtClean="0">
                <a:latin typeface="Arial" pitchFamily="34" charset="0"/>
                <a:cs typeface="Arial" pitchFamily="34" charset="0"/>
              </a:rPr>
              <a:t> Important to provide the context in order for users to make decisions given a rich and complicated information environment (73)</a:t>
            </a:r>
          </a:p>
          <a:p>
            <a:pPr>
              <a:buFont typeface="Arial" pitchFamily="34" charset="0"/>
              <a:buChar char="•"/>
            </a:pPr>
            <a:r>
              <a:rPr lang="en-US" sz="1200" dirty="0" smtClean="0">
                <a:latin typeface="Arial" pitchFamily="34" charset="0"/>
                <a:cs typeface="Arial" pitchFamily="34" charset="0"/>
              </a:rPr>
              <a:t> Evidence of this in the academic community in which researchers are increasingly reusing each other’s data (Carlson and Anderson 2007; </a:t>
            </a:r>
            <a:r>
              <a:rPr lang="en-US" sz="1200" dirty="0" err="1" smtClean="0">
                <a:latin typeface="Arial" pitchFamily="34" charset="0"/>
                <a:cs typeface="Arial" pitchFamily="34" charset="0"/>
              </a:rPr>
              <a:t>Faniel</a:t>
            </a:r>
            <a:r>
              <a:rPr lang="en-US" sz="1200" dirty="0" smtClean="0">
                <a:latin typeface="Arial" pitchFamily="34" charset="0"/>
                <a:cs typeface="Arial" pitchFamily="34" charset="0"/>
              </a:rPr>
              <a:t> and Jacobsen 2010; </a:t>
            </a:r>
            <a:r>
              <a:rPr lang="en-US" sz="1200" dirty="0" err="1" smtClean="0">
                <a:latin typeface="Arial" pitchFamily="34" charset="0"/>
                <a:cs typeface="Arial" pitchFamily="34" charset="0"/>
              </a:rPr>
              <a:t>Faniel</a:t>
            </a:r>
            <a:r>
              <a:rPr lang="en-US" sz="1200" dirty="0" smtClean="0">
                <a:latin typeface="Arial" pitchFamily="34" charset="0"/>
                <a:cs typeface="Arial" pitchFamily="34" charset="0"/>
              </a:rPr>
              <a:t> et al. 2013; </a:t>
            </a:r>
            <a:r>
              <a:rPr lang="en-US" sz="1200" dirty="0" err="1" smtClean="0">
                <a:latin typeface="Arial" pitchFamily="34" charset="0"/>
                <a:cs typeface="Arial" pitchFamily="34" charset="0"/>
              </a:rPr>
              <a:t>Faniel</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Kriesberg</a:t>
            </a:r>
            <a:r>
              <a:rPr lang="en-US" sz="1200" dirty="0" smtClean="0">
                <a:latin typeface="Arial" pitchFamily="34" charset="0"/>
                <a:cs typeface="Arial" pitchFamily="34" charset="0"/>
              </a:rPr>
              <a:t>, and </a:t>
            </a:r>
            <a:r>
              <a:rPr lang="en-US" sz="1200" dirty="0" err="1" smtClean="0">
                <a:latin typeface="Arial" pitchFamily="34" charset="0"/>
                <a:cs typeface="Arial" pitchFamily="34" charset="0"/>
              </a:rPr>
              <a:t>Yakel</a:t>
            </a:r>
            <a:r>
              <a:rPr lang="en-US" sz="1200" dirty="0" smtClean="0">
                <a:latin typeface="Arial" pitchFamily="34" charset="0"/>
                <a:cs typeface="Arial" pitchFamily="34" charset="0"/>
              </a:rPr>
              <a:t> 2012; Rolland and Lee 2013; Zimmerman 2008) (73)</a:t>
            </a:r>
          </a:p>
          <a:p>
            <a:pPr>
              <a:buFont typeface="Arial" pitchFamily="34" charset="0"/>
              <a:buChar char="•"/>
            </a:pPr>
            <a:r>
              <a:rPr lang="en-US" sz="1200" dirty="0" smtClean="0">
                <a:latin typeface="Arial" pitchFamily="34" charset="0"/>
                <a:cs typeface="Arial" pitchFamily="34" charset="0"/>
              </a:rPr>
              <a:t> Librarians, as info. professionals need to provide services that not only connect more dots but also make access to deeper, more authoritative sources of context available in ways that users can adopt into their workflows (74)</a:t>
            </a:r>
          </a:p>
          <a:p>
            <a:pPr>
              <a:buFont typeface="Arial" pitchFamily="34" charset="0"/>
              <a:buChar char="•"/>
            </a:pPr>
            <a:r>
              <a:rPr lang="en-US" sz="1200" dirty="0" smtClean="0">
                <a:latin typeface="Arial" pitchFamily="34" charset="0"/>
                <a:cs typeface="Arial" pitchFamily="34" charset="0"/>
              </a:rPr>
              <a:t> Users can’t discern whether the content that rises to the top of a search engine result is relevant and trustworthy enough to meet the needs of their circumstances (74)</a:t>
            </a:r>
          </a:p>
          <a:p>
            <a:pPr>
              <a:buFont typeface="Arial" pitchFamily="34" charset="0"/>
              <a:buChar char="•"/>
            </a:pPr>
            <a:r>
              <a:rPr lang="en-US" sz="1200" dirty="0" smtClean="0">
                <a:latin typeface="Arial" pitchFamily="34" charset="0"/>
                <a:cs typeface="Arial" pitchFamily="34" charset="0"/>
              </a:rPr>
              <a:t> Their ability to select credible materials and to help discern which content is best given a particular user’s needs is missing from the search engine equation (74)</a:t>
            </a:r>
          </a:p>
          <a:p>
            <a:endParaRPr lang="en-US" sz="1200" dirty="0" smtClean="0">
              <a:latin typeface="Arial" pitchFamily="34" charset="0"/>
              <a:cs typeface="Arial" pitchFamily="34" charset="0"/>
            </a:endParaRPr>
          </a:p>
          <a:p>
            <a:endParaRPr lang="en-US" sz="12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solidFill>
                  <a:prstClr val="black"/>
                </a:solidFill>
                <a:latin typeface="Arial" pitchFamily="34" charset="0"/>
                <a:cs typeface="Arial" pitchFamily="34" charset="0"/>
              </a:rPr>
              <a:t>Connaway</a:t>
            </a:r>
            <a:r>
              <a:rPr lang="en-US" sz="1200" dirty="0" smtClean="0">
                <a:solidFill>
                  <a:prstClr val="black"/>
                </a:solidFill>
                <a:latin typeface="Arial" pitchFamily="34" charset="0"/>
                <a:cs typeface="Arial" pitchFamily="34" charset="0"/>
              </a:rPr>
              <a:t>, Lynn </a:t>
            </a:r>
            <a:r>
              <a:rPr lang="en-US" sz="1200" dirty="0" err="1" smtClean="0">
                <a:solidFill>
                  <a:prstClr val="black"/>
                </a:solidFill>
                <a:latin typeface="Arial" pitchFamily="34" charset="0"/>
                <a:cs typeface="Arial" pitchFamily="34" charset="0"/>
              </a:rPr>
              <a:t>Silipigni</a:t>
            </a:r>
            <a:r>
              <a:rPr lang="en-US" sz="1200" dirty="0" smtClean="0">
                <a:solidFill>
                  <a:prstClr val="black"/>
                </a:solidFill>
                <a:latin typeface="Arial" pitchFamily="34" charset="0"/>
                <a:cs typeface="Arial" pitchFamily="34" charset="0"/>
              </a:rPr>
              <a:t>, and </a:t>
            </a:r>
            <a:r>
              <a:rPr lang="en-US" sz="1200" dirty="0" err="1" smtClean="0">
                <a:solidFill>
                  <a:prstClr val="black"/>
                </a:solidFill>
                <a:latin typeface="Arial" pitchFamily="34" charset="0"/>
                <a:cs typeface="Arial" pitchFamily="34" charset="0"/>
              </a:rPr>
              <a:t>Ixchel</a:t>
            </a:r>
            <a:r>
              <a:rPr lang="en-US" sz="1200" dirty="0" smtClean="0">
                <a:solidFill>
                  <a:prstClr val="black"/>
                </a:solidFill>
                <a:latin typeface="Arial" pitchFamily="34" charset="0"/>
                <a:cs typeface="Arial" pitchFamily="34" charset="0"/>
              </a:rPr>
              <a:t> M. </a:t>
            </a:r>
            <a:r>
              <a:rPr lang="en-US" sz="1200" dirty="0" err="1" smtClean="0">
                <a:solidFill>
                  <a:prstClr val="black"/>
                </a:solidFill>
                <a:latin typeface="Arial" pitchFamily="34" charset="0"/>
                <a:cs typeface="Arial" pitchFamily="34" charset="0"/>
              </a:rPr>
              <a:t>Faniel</a:t>
            </a:r>
            <a:r>
              <a:rPr lang="en-US" sz="1200" dirty="0" smtClean="0">
                <a:solidFill>
                  <a:prstClr val="black"/>
                </a:solidFill>
                <a:latin typeface="Arial" pitchFamily="34" charset="0"/>
                <a:cs typeface="Arial" pitchFamily="34" charset="0"/>
              </a:rPr>
              <a:t>. 2014. </a:t>
            </a:r>
            <a:r>
              <a:rPr lang="en-US" sz="1200" i="1" dirty="0" smtClean="0">
                <a:solidFill>
                  <a:prstClr val="black"/>
                </a:solidFill>
                <a:latin typeface="Arial" pitchFamily="34" charset="0"/>
                <a:cs typeface="Arial" pitchFamily="34" charset="0"/>
              </a:rPr>
              <a:t>Reordering </a:t>
            </a:r>
            <a:r>
              <a:rPr lang="en-US" sz="1200" i="1" dirty="0" err="1" smtClean="0">
                <a:solidFill>
                  <a:prstClr val="black"/>
                </a:solidFill>
                <a:latin typeface="Arial" pitchFamily="34" charset="0"/>
                <a:cs typeface="Arial" pitchFamily="34" charset="0"/>
              </a:rPr>
              <a:t>Ranganathan</a:t>
            </a:r>
            <a:r>
              <a:rPr lang="en-US" sz="1200" i="1" dirty="0" smtClean="0">
                <a:solidFill>
                  <a:prstClr val="black"/>
                </a:solidFill>
                <a:latin typeface="Arial" pitchFamily="34" charset="0"/>
                <a:cs typeface="Arial" pitchFamily="34" charset="0"/>
              </a:rPr>
              <a:t>: Shifting user behaviors, shifting priorities</a:t>
            </a:r>
            <a:r>
              <a:rPr lang="en-US" sz="1200" dirty="0" smtClean="0">
                <a:solidFill>
                  <a:prstClr val="black"/>
                </a:solidFill>
                <a:latin typeface="Arial" pitchFamily="34" charset="0"/>
                <a:cs typeface="Arial" pitchFamily="34" charset="0"/>
              </a:rPr>
              <a:t>. Dublin, OH: OCLC Research. http://www.oclc.org/content/dam/research/publications/library/2014/oclcresearch-reordering-ranganathan-2014.pdf.</a:t>
            </a:r>
            <a:endParaRPr lang="en-US" sz="1200" kern="1200" baseline="0" dirty="0" smtClean="0">
              <a:solidFill>
                <a:schemeClr val="tx1"/>
              </a:solidFill>
              <a:latin typeface="Arial" pitchFamily="34" charset="0"/>
              <a:cs typeface="Arial" pitchFamily="34" charset="0"/>
            </a:endParaRPr>
          </a:p>
          <a:p>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21</a:t>
            </a:fld>
            <a:endParaRPr lang="en-US"/>
          </a:p>
        </p:txBody>
      </p:sp>
    </p:spTree>
    <p:extLst>
      <p:ext uri="{BB962C8B-B14F-4D97-AF65-F5344CB8AC3E}">
        <p14:creationId xmlns:p14="http://schemas.microsoft.com/office/powerpoint/2010/main" val="373834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3547" y="0"/>
            <a:ext cx="334297" cy="250723"/>
          </a:xfrm>
        </p:spPr>
      </p:sp>
      <p:sp>
        <p:nvSpPr>
          <p:cNvPr id="3" name="Notes Placeholder 2"/>
          <p:cNvSpPr>
            <a:spLocks noGrp="1"/>
          </p:cNvSpPr>
          <p:nvPr>
            <p:ph type="body" idx="1"/>
          </p:nvPr>
        </p:nvSpPr>
        <p:spPr>
          <a:xfrm>
            <a:off x="-1587" y="250723"/>
            <a:ext cx="6858000" cy="9045677"/>
          </a:xfrm>
        </p:spPr>
        <p:txBody>
          <a:bodyPr>
            <a:noAutofit/>
          </a:bodyPr>
          <a:lstStyle/>
          <a:p>
            <a:r>
              <a:rPr lang="en-US" sz="800" dirty="0" smtClean="0">
                <a:latin typeface="Arial" pitchFamily="34" charset="0"/>
                <a:cs typeface="Arial" pitchFamily="34" charset="0"/>
              </a:rPr>
              <a:t>Carlson, </a:t>
            </a:r>
            <a:r>
              <a:rPr lang="en-US" sz="800" dirty="0" err="1" smtClean="0">
                <a:latin typeface="Arial" pitchFamily="34" charset="0"/>
                <a:cs typeface="Arial" pitchFamily="34" charset="0"/>
              </a:rPr>
              <a:t>Samuelle</a:t>
            </a:r>
            <a:r>
              <a:rPr lang="en-US" sz="800" dirty="0" smtClean="0">
                <a:latin typeface="Arial" pitchFamily="34" charset="0"/>
                <a:cs typeface="Arial" pitchFamily="34" charset="0"/>
              </a:rPr>
              <a:t>, and Ben Anderson. 2007. What are data? The many kinds of data and their implications for data re-use. Journal of Computer-Mediated Communication 12, no. 2: 635–61. </a:t>
            </a:r>
            <a:r>
              <a:rPr lang="en-US" sz="800" dirty="0" err="1" smtClean="0">
                <a:latin typeface="Arial" pitchFamily="34" charset="0"/>
                <a:cs typeface="Arial" pitchFamily="34" charset="0"/>
              </a:rPr>
              <a:t>Doi</a:t>
            </a:r>
            <a:r>
              <a:rPr lang="en-US" sz="800" dirty="0" smtClean="0">
                <a:latin typeface="Arial" pitchFamily="34" charset="0"/>
                <a:cs typeface="Arial" pitchFamily="34" charset="0"/>
              </a:rPr>
              <a:t>: 10.1111/j.1083-6101.2007.00342.</a:t>
            </a:r>
            <a:endParaRPr lang="en-US" sz="800" b="1" dirty="0" smtClean="0">
              <a:latin typeface="Arial" pitchFamily="34" charset="0"/>
              <a:cs typeface="Arial" pitchFamily="34" charset="0"/>
            </a:endParaRPr>
          </a:p>
          <a:p>
            <a:pPr>
              <a:buFont typeface="Arial" pitchFamily="34" charset="0"/>
              <a:buNone/>
            </a:pPr>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Connaway, Lynn Silipigni, and Timothy J. Dickey. 2010. </a:t>
            </a:r>
            <a:r>
              <a:rPr lang="en-US" sz="800" i="1" dirty="0" smtClean="0">
                <a:latin typeface="Arial" pitchFamily="34" charset="0"/>
                <a:cs typeface="Arial" pitchFamily="34" charset="0"/>
              </a:rPr>
              <a:t>The digital information seeker: Report of findings from selected OCLC, RIN, and JISC user behavior projects</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n.p</a:t>
            </a:r>
            <a:r>
              <a:rPr lang="en-US" sz="800" dirty="0" smtClean="0">
                <a:latin typeface="Arial" pitchFamily="34" charset="0"/>
                <a:cs typeface="Arial" pitchFamily="34" charset="0"/>
              </a:rPr>
              <a:t>.: Higher Education Funding Council for England (HEFCE). http://www.jisc.ac.uk/media/documents/publications/reports/2010/digitalinformationseekerreport.pdf.</a:t>
            </a:r>
          </a:p>
          <a:p>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Connaway, Lynn Silipigni, Donna Lanclos, and Erin M. Hood. 2013a. “I always stick with the first thing that comes up on Google…” Where people go for information, what they use, and why.</a:t>
            </a:r>
          </a:p>
          <a:p>
            <a:r>
              <a:rPr lang="en-US" sz="800" i="1" dirty="0" smtClean="0">
                <a:latin typeface="Arial" pitchFamily="34" charset="0"/>
                <a:cs typeface="Arial" pitchFamily="34" charset="0"/>
              </a:rPr>
              <a:t>EDUCAUSE Review Online </a:t>
            </a:r>
            <a:r>
              <a:rPr lang="en-US" sz="800" dirty="0" smtClean="0">
                <a:latin typeface="Arial" pitchFamily="34" charset="0"/>
                <a:cs typeface="Arial" pitchFamily="34" charset="0"/>
              </a:rPr>
              <a:t>(December 6), http://www.educause.edu/ero/article/i-always-stick-first-thing-comes-google-where-people-go-information-what-they-use-and-why.</a:t>
            </a:r>
          </a:p>
          <a:p>
            <a:endParaRPr lang="en-US" sz="800" dirty="0" smtClean="0">
              <a:latin typeface="Arial" pitchFamily="34" charset="0"/>
              <a:cs typeface="Arial" pitchFamily="34" charset="0"/>
            </a:endParaRPr>
          </a:p>
          <a:p>
            <a:r>
              <a:rPr lang="en-US" sz="800" dirty="0" smtClean="0">
                <a:latin typeface="Arial" pitchFamily="34" charset="0"/>
                <a:cs typeface="Arial" pitchFamily="34" charset="0"/>
              </a:rPr>
              <a:t>Connaway, Lynn Silipigni, Donna Lanclos, and Erin M. Hood. 2013b. “I find Google a lot easier than going to the library website.” Imagine ways to innovate and inspire students to use the academic library. </a:t>
            </a:r>
            <a:r>
              <a:rPr lang="en-US" sz="800" i="1" dirty="0" smtClean="0">
                <a:latin typeface="Arial" pitchFamily="34" charset="0"/>
                <a:cs typeface="Arial" pitchFamily="34" charset="0"/>
              </a:rPr>
              <a:t>Proceedings of the Association of College &amp; Research Libraries (ACRL) 2013 conference, April 10-13, 2013, Indianapolis, IN</a:t>
            </a:r>
            <a:r>
              <a:rPr lang="en-US" sz="800" dirty="0" smtClean="0">
                <a:latin typeface="Arial" pitchFamily="34" charset="0"/>
                <a:cs typeface="Arial" pitchFamily="34" charset="0"/>
              </a:rPr>
              <a:t>. Chicago: Association of College &amp; Research Libraries. http://www.ala.org/acrl/sites/ala.org.acrl/files/content/conferences/confsandpreconfs/2013/papers/Connaway_Google.pdf.</a:t>
            </a:r>
            <a:endParaRPr lang="en-US" sz="800" b="1" dirty="0" smtClean="0">
              <a:latin typeface="Arial" pitchFamily="34" charset="0"/>
              <a:cs typeface="Arial" pitchFamily="34" charset="0"/>
            </a:endParaRPr>
          </a:p>
          <a:p>
            <a:pPr>
              <a:buFont typeface="Arial" pitchFamily="34" charset="0"/>
              <a:buNone/>
            </a:pPr>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Connaway, Lynn Silipigni, Chandra </a:t>
            </a:r>
            <a:r>
              <a:rPr lang="en-US" sz="800" dirty="0" err="1" smtClean="0">
                <a:latin typeface="Arial" pitchFamily="34" charset="0"/>
                <a:cs typeface="Arial" pitchFamily="34" charset="0"/>
              </a:rPr>
              <a:t>Prabha</a:t>
            </a:r>
            <a:r>
              <a:rPr lang="en-US" sz="800" dirty="0" smtClean="0">
                <a:latin typeface="Arial" pitchFamily="34" charset="0"/>
                <a:cs typeface="Arial" pitchFamily="34" charset="0"/>
              </a:rPr>
              <a:t>, and Timothy J. Dickey. 2006. </a:t>
            </a:r>
            <a:r>
              <a:rPr lang="en-US" sz="800" i="1" dirty="0" smtClean="0">
                <a:latin typeface="Arial" pitchFamily="34" charset="0"/>
                <a:cs typeface="Arial" pitchFamily="34" charset="0"/>
              </a:rPr>
              <a:t>Sense-making the information confluence: The whys and </a:t>
            </a:r>
            <a:r>
              <a:rPr lang="en-US" sz="800" i="1" dirty="0" err="1" smtClean="0">
                <a:latin typeface="Arial" pitchFamily="34" charset="0"/>
                <a:cs typeface="Arial" pitchFamily="34" charset="0"/>
              </a:rPr>
              <a:t>hows</a:t>
            </a:r>
            <a:r>
              <a:rPr lang="en-US" sz="800" i="1" dirty="0" smtClean="0">
                <a:latin typeface="Arial" pitchFamily="34" charset="0"/>
                <a:cs typeface="Arial" pitchFamily="34" charset="0"/>
              </a:rPr>
              <a:t> of college and university user </a:t>
            </a:r>
            <a:r>
              <a:rPr lang="en-US" sz="800" i="1" dirty="0" err="1" smtClean="0">
                <a:latin typeface="Arial" pitchFamily="34" charset="0"/>
                <a:cs typeface="Arial" pitchFamily="34" charset="0"/>
              </a:rPr>
              <a:t>satisficing</a:t>
            </a:r>
            <a:r>
              <a:rPr lang="en-US" sz="800" i="1" dirty="0" smtClean="0">
                <a:latin typeface="Arial" pitchFamily="34" charset="0"/>
                <a:cs typeface="Arial" pitchFamily="34" charset="0"/>
              </a:rPr>
              <a:t> of information needs. Phase III: Focus group interview study</a:t>
            </a:r>
            <a:r>
              <a:rPr lang="en-US" sz="800" dirty="0" smtClean="0">
                <a:latin typeface="Arial" pitchFamily="34" charset="0"/>
                <a:cs typeface="Arial" pitchFamily="34" charset="0"/>
              </a:rPr>
              <a:t>. Report on National Leadership Grant LG-02-03-0062-03, to Institute of Museum and Library Services, Washington, DC. Columbus, OH: School of Communication, The Ohio State University.</a:t>
            </a:r>
          </a:p>
          <a:p>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De Rosa, Cathy, Joanne Cantrell, Janet Hawk, and </a:t>
            </a:r>
            <a:r>
              <a:rPr lang="en-US" sz="800" dirty="0" err="1" smtClean="0">
                <a:latin typeface="Arial" pitchFamily="34" charset="0"/>
                <a:cs typeface="Arial" pitchFamily="34" charset="0"/>
              </a:rPr>
              <a:t>Alane</a:t>
            </a:r>
            <a:r>
              <a:rPr lang="en-US" sz="800" dirty="0" smtClean="0">
                <a:latin typeface="Arial" pitchFamily="34" charset="0"/>
                <a:cs typeface="Arial" pitchFamily="34" charset="0"/>
              </a:rPr>
              <a:t> Wilson. 2006. </a:t>
            </a:r>
            <a:r>
              <a:rPr lang="en-US" sz="800" i="1" dirty="0" smtClean="0">
                <a:latin typeface="Arial" pitchFamily="34" charset="0"/>
                <a:cs typeface="Arial" pitchFamily="34" charset="0"/>
              </a:rPr>
              <a:t>College students’ perceptions of libraries and information resources: A report to the OCLC Membership</a:t>
            </a:r>
            <a:r>
              <a:rPr lang="en-US" sz="800" dirty="0" smtClean="0">
                <a:latin typeface="Arial" pitchFamily="34" charset="0"/>
                <a:cs typeface="Arial" pitchFamily="34" charset="0"/>
              </a:rPr>
              <a:t>. Dublin, OH: OCLC Online Computer Library Center.</a:t>
            </a:r>
            <a:endParaRPr lang="en-US" sz="800" b="1" dirty="0" smtClean="0">
              <a:latin typeface="Arial" pitchFamily="34" charset="0"/>
              <a:cs typeface="Arial" pitchFamily="34" charset="0"/>
            </a:endParaRPr>
          </a:p>
          <a:p>
            <a:endParaRPr lang="en-US" sz="800" b="1" dirty="0" smtClean="0">
              <a:latin typeface="Arial" pitchFamily="34" charset="0"/>
              <a:cs typeface="Arial" pitchFamily="34" charset="0"/>
            </a:endParaRPr>
          </a:p>
          <a:p>
            <a:r>
              <a:rPr lang="en-US" sz="800" dirty="0" err="1" smtClean="0">
                <a:latin typeface="Arial" pitchFamily="34" charset="0"/>
                <a:cs typeface="Arial" pitchFamily="34" charset="0"/>
              </a:rPr>
              <a:t>Dervin</a:t>
            </a:r>
            <a:r>
              <a:rPr lang="en-US" sz="800" dirty="0" smtClean="0">
                <a:latin typeface="Arial" pitchFamily="34" charset="0"/>
                <a:cs typeface="Arial" pitchFamily="34" charset="0"/>
              </a:rPr>
              <a:t>, Brenda, </a:t>
            </a:r>
            <a:r>
              <a:rPr lang="en-US" sz="800" dirty="0" err="1" smtClean="0">
                <a:latin typeface="Arial" pitchFamily="34" charset="0"/>
                <a:cs typeface="Arial" pitchFamily="34" charset="0"/>
              </a:rPr>
              <a:t>CarrieLynn</a:t>
            </a:r>
            <a:r>
              <a:rPr lang="en-US" sz="800" dirty="0" smtClean="0">
                <a:latin typeface="Arial" pitchFamily="34" charset="0"/>
                <a:cs typeface="Arial" pitchFamily="34" charset="0"/>
              </a:rPr>
              <a:t> D. </a:t>
            </a:r>
            <a:r>
              <a:rPr lang="en-US" sz="800" dirty="0" err="1" smtClean="0">
                <a:latin typeface="Arial" pitchFamily="34" charset="0"/>
                <a:cs typeface="Arial" pitchFamily="34" charset="0"/>
              </a:rPr>
              <a:t>Reinhard</a:t>
            </a:r>
            <a:r>
              <a:rPr lang="en-US" sz="800" dirty="0" smtClean="0">
                <a:latin typeface="Arial" pitchFamily="34" charset="0"/>
                <a:cs typeface="Arial" pitchFamily="34" charset="0"/>
              </a:rPr>
              <a:t>, Zack Y. Kerr, Mei Song, and </a:t>
            </a:r>
            <a:r>
              <a:rPr lang="en-US" sz="800" dirty="0" err="1" smtClean="0">
                <a:latin typeface="Arial" pitchFamily="34" charset="0"/>
                <a:cs typeface="Arial" pitchFamily="34" charset="0"/>
              </a:rPr>
              <a:t>Fei</a:t>
            </a:r>
            <a:r>
              <a:rPr lang="en-US" sz="800" dirty="0" smtClean="0">
                <a:latin typeface="Arial" pitchFamily="34" charset="0"/>
                <a:cs typeface="Arial" pitchFamily="34" charset="0"/>
              </a:rPr>
              <a:t> C. </a:t>
            </a:r>
            <a:r>
              <a:rPr lang="en-US" sz="800" dirty="0" err="1" smtClean="0">
                <a:latin typeface="Arial" pitchFamily="34" charset="0"/>
                <a:cs typeface="Arial" pitchFamily="34" charset="0"/>
              </a:rPr>
              <a:t>Shen</a:t>
            </a:r>
            <a:r>
              <a:rPr lang="en-US" sz="800" dirty="0" smtClean="0">
                <a:latin typeface="Arial" pitchFamily="34" charset="0"/>
                <a:cs typeface="Arial" pitchFamily="34" charset="0"/>
              </a:rPr>
              <a:t>. 2006. </a:t>
            </a:r>
            <a:r>
              <a:rPr lang="en-US" sz="800" i="1" dirty="0" err="1" smtClean="0">
                <a:latin typeface="Arial" pitchFamily="34" charset="0"/>
                <a:cs typeface="Arial" pitchFamily="34" charset="0"/>
              </a:rPr>
              <a:t>Sensemaking</a:t>
            </a:r>
            <a:r>
              <a:rPr lang="en-US" sz="800" i="1" dirty="0" smtClean="0">
                <a:latin typeface="Arial" pitchFamily="34" charset="0"/>
                <a:cs typeface="Arial" pitchFamily="34" charset="0"/>
              </a:rPr>
              <a:t> the information confluence: The whys and </a:t>
            </a:r>
            <a:r>
              <a:rPr lang="en-US" sz="800" i="1" dirty="0" err="1" smtClean="0">
                <a:latin typeface="Arial" pitchFamily="34" charset="0"/>
                <a:cs typeface="Arial" pitchFamily="34" charset="0"/>
              </a:rPr>
              <a:t>hows</a:t>
            </a:r>
            <a:r>
              <a:rPr lang="en-US" sz="800" i="1" dirty="0" smtClean="0">
                <a:latin typeface="Arial" pitchFamily="34" charset="0"/>
                <a:cs typeface="Arial" pitchFamily="34" charset="0"/>
              </a:rPr>
              <a:t> of college and university User </a:t>
            </a:r>
            <a:r>
              <a:rPr lang="en-US" sz="800" i="1" dirty="0" err="1" smtClean="0">
                <a:latin typeface="Arial" pitchFamily="34" charset="0"/>
                <a:cs typeface="Arial" pitchFamily="34" charset="0"/>
              </a:rPr>
              <a:t>satisficing</a:t>
            </a:r>
            <a:endParaRPr lang="en-US" sz="800" i="1" dirty="0" smtClean="0">
              <a:latin typeface="Arial" pitchFamily="34" charset="0"/>
              <a:cs typeface="Arial" pitchFamily="34" charset="0"/>
            </a:endParaRPr>
          </a:p>
          <a:p>
            <a:r>
              <a:rPr lang="en-US" sz="800" i="1" dirty="0" smtClean="0">
                <a:latin typeface="Arial" pitchFamily="34" charset="0"/>
                <a:cs typeface="Arial" pitchFamily="34" charset="0"/>
              </a:rPr>
              <a:t>of information needs. Phase II: Sense-making online survey and phone interview study. </a:t>
            </a:r>
            <a:r>
              <a:rPr lang="en-US" sz="800" dirty="0" smtClean="0">
                <a:latin typeface="Arial" pitchFamily="34" charset="0"/>
                <a:cs typeface="Arial" pitchFamily="34" charset="0"/>
              </a:rPr>
              <a:t>Report on National Leadership Grant LG-02-03-0062-03 to Institute of Museum and Library Services,</a:t>
            </a:r>
          </a:p>
          <a:p>
            <a:r>
              <a:rPr lang="en-US" sz="800" dirty="0" smtClean="0">
                <a:latin typeface="Arial" pitchFamily="34" charset="0"/>
                <a:cs typeface="Arial" pitchFamily="34" charset="0"/>
              </a:rPr>
              <a:t>Washington, DC. Columbus, OH: School of Communication, Ohio State University.</a:t>
            </a:r>
          </a:p>
          <a:p>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Elder, Danielle, R. Niccole Westbrook, and Michele Reilly. 2012. Wikipedia lover, not a hater: Harnessing Wikipedia to increase the discoverability of library resources. </a:t>
            </a:r>
            <a:r>
              <a:rPr lang="en-US" sz="800" i="1" dirty="0" smtClean="0">
                <a:latin typeface="Arial" pitchFamily="34" charset="0"/>
                <a:cs typeface="Arial" pitchFamily="34" charset="0"/>
              </a:rPr>
              <a:t>Journal of Web</a:t>
            </a:r>
          </a:p>
          <a:p>
            <a:r>
              <a:rPr lang="en-US" sz="800" i="1" dirty="0" smtClean="0">
                <a:latin typeface="Arial" pitchFamily="34" charset="0"/>
                <a:cs typeface="Arial" pitchFamily="34" charset="0"/>
              </a:rPr>
              <a:t>Librarianship </a:t>
            </a:r>
            <a:r>
              <a:rPr lang="en-US" sz="800" dirty="0" smtClean="0">
                <a:latin typeface="Arial" pitchFamily="34" charset="0"/>
                <a:cs typeface="Arial" pitchFamily="34" charset="0"/>
              </a:rPr>
              <a:t>6, no. 1: 32-44. DOI:10.1080/19322909.2012.641808.</a:t>
            </a:r>
          </a:p>
          <a:p>
            <a:endParaRPr lang="en-US" sz="800" b="1" dirty="0" smtClean="0">
              <a:latin typeface="Arial" pitchFamily="34" charset="0"/>
              <a:cs typeface="Arial" pitchFamily="34" charset="0"/>
            </a:endParaRPr>
          </a:p>
          <a:p>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M., and </a:t>
            </a:r>
            <a:r>
              <a:rPr lang="en-US" sz="800" dirty="0" err="1" smtClean="0">
                <a:latin typeface="Arial" pitchFamily="34" charset="0"/>
                <a:cs typeface="Arial" pitchFamily="34" charset="0"/>
              </a:rPr>
              <a:t>Trond</a:t>
            </a:r>
            <a:r>
              <a:rPr lang="en-US" sz="800" dirty="0" smtClean="0">
                <a:latin typeface="Arial" pitchFamily="34" charset="0"/>
                <a:cs typeface="Arial" pitchFamily="34" charset="0"/>
              </a:rPr>
              <a:t> E. Jacobsen. 2010. Reusing scientific data: How earthquake engineering researchers assess the reusability of colleagues’ data. </a:t>
            </a:r>
            <a:r>
              <a:rPr lang="en-US" sz="800" i="1" dirty="0" smtClean="0">
                <a:latin typeface="Arial" pitchFamily="34" charset="0"/>
                <a:cs typeface="Arial" pitchFamily="34" charset="0"/>
              </a:rPr>
              <a:t>Computer Supported</a:t>
            </a:r>
          </a:p>
          <a:p>
            <a:r>
              <a:rPr lang="en-US" sz="800" i="1" dirty="0" smtClean="0">
                <a:latin typeface="Arial" pitchFamily="34" charset="0"/>
                <a:cs typeface="Arial" pitchFamily="34" charset="0"/>
              </a:rPr>
              <a:t>Cooperative Work</a:t>
            </a:r>
            <a:r>
              <a:rPr lang="en-US" sz="800" dirty="0" smtClean="0">
                <a:latin typeface="Arial" pitchFamily="34" charset="0"/>
                <a:cs typeface="Arial" pitchFamily="34" charset="0"/>
              </a:rPr>
              <a:t> 19, no. 3-4: 355-75.</a:t>
            </a:r>
          </a:p>
          <a:p>
            <a:endParaRPr lang="en-US" sz="800" dirty="0" smtClean="0">
              <a:latin typeface="Arial" pitchFamily="34" charset="0"/>
              <a:cs typeface="Arial" pitchFamily="34" charset="0"/>
            </a:endParaRPr>
          </a:p>
          <a:p>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Eric Kansa, Sarah </a:t>
            </a:r>
            <a:r>
              <a:rPr lang="en-US" sz="800" dirty="0" err="1" smtClean="0">
                <a:latin typeface="Arial" pitchFamily="34" charset="0"/>
                <a:cs typeface="Arial" pitchFamily="34" charset="0"/>
              </a:rPr>
              <a:t>Whitcher</a:t>
            </a:r>
            <a:r>
              <a:rPr lang="en-US" sz="800" dirty="0" smtClean="0">
                <a:latin typeface="Arial" pitchFamily="34" charset="0"/>
                <a:cs typeface="Arial" pitchFamily="34" charset="0"/>
              </a:rPr>
              <a:t> Kansa, </a:t>
            </a:r>
            <a:r>
              <a:rPr lang="en-US" sz="800" dirty="0" err="1" smtClean="0">
                <a:latin typeface="Arial" pitchFamily="34" charset="0"/>
                <a:cs typeface="Arial" pitchFamily="34" charset="0"/>
              </a:rPr>
              <a:t>Julianna</a:t>
            </a:r>
            <a:r>
              <a:rPr lang="en-US" sz="800" dirty="0" smtClean="0">
                <a:latin typeface="Arial" pitchFamily="34" charset="0"/>
                <a:cs typeface="Arial" pitchFamily="34" charset="0"/>
              </a:rPr>
              <a:t> Barrera-Gomez, and Elizabeth </a:t>
            </a:r>
            <a:r>
              <a:rPr lang="en-US" sz="800" dirty="0" err="1" smtClean="0">
                <a:latin typeface="Arial" pitchFamily="34" charset="0"/>
                <a:cs typeface="Arial" pitchFamily="34" charset="0"/>
              </a:rPr>
              <a:t>Yakel</a:t>
            </a:r>
            <a:r>
              <a:rPr lang="en-US" sz="800" dirty="0" smtClean="0">
                <a:latin typeface="Arial" pitchFamily="34" charset="0"/>
                <a:cs typeface="Arial" pitchFamily="34" charset="0"/>
              </a:rPr>
              <a:t>. 2013. The challenges of digging data: A study of context in archaeological data reuse. In </a:t>
            </a:r>
            <a:r>
              <a:rPr lang="en-US" sz="800" i="1" dirty="0" smtClean="0">
                <a:latin typeface="Arial" pitchFamily="34" charset="0"/>
                <a:cs typeface="Arial" pitchFamily="34" charset="0"/>
              </a:rPr>
              <a:t>JCDL 2013 Proceedings of the 13th ACM/IEEE-CS Joint Conference on Digital Libraries</a:t>
            </a:r>
            <a:r>
              <a:rPr lang="en-US" sz="800" dirty="0" smtClean="0">
                <a:latin typeface="Arial" pitchFamily="34" charset="0"/>
                <a:cs typeface="Arial" pitchFamily="34" charset="0"/>
              </a:rPr>
              <a:t>, 295-304. New York: ACM. http://dx.doi.org/10.1145/2467696.2467712.</a:t>
            </a:r>
            <a:endParaRPr lang="en-US" sz="800" b="1" dirty="0" smtClean="0">
              <a:latin typeface="Arial" pitchFamily="34" charset="0"/>
              <a:cs typeface="Arial" pitchFamily="34" charset="0"/>
            </a:endParaRPr>
          </a:p>
          <a:p>
            <a:endParaRPr lang="en-US" sz="800" b="1" dirty="0" smtClean="0">
              <a:latin typeface="Arial" pitchFamily="34" charset="0"/>
              <a:cs typeface="Arial" pitchFamily="34" charset="0"/>
            </a:endParaRPr>
          </a:p>
          <a:p>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M., Adam </a:t>
            </a:r>
            <a:r>
              <a:rPr lang="en-US" sz="800" dirty="0" err="1" smtClean="0">
                <a:latin typeface="Arial" pitchFamily="34" charset="0"/>
                <a:cs typeface="Arial" pitchFamily="34" charset="0"/>
              </a:rPr>
              <a:t>Kriesberg</a:t>
            </a:r>
            <a:r>
              <a:rPr lang="en-US" sz="800" dirty="0" smtClean="0">
                <a:latin typeface="Arial" pitchFamily="34" charset="0"/>
                <a:cs typeface="Arial" pitchFamily="34" charset="0"/>
              </a:rPr>
              <a:t>, and Elizabeth </a:t>
            </a:r>
            <a:r>
              <a:rPr lang="en-US" sz="800" dirty="0" err="1" smtClean="0">
                <a:latin typeface="Arial" pitchFamily="34" charset="0"/>
                <a:cs typeface="Arial" pitchFamily="34" charset="0"/>
              </a:rPr>
              <a:t>Yakel</a:t>
            </a:r>
            <a:r>
              <a:rPr lang="en-US" sz="800" dirty="0" smtClean="0">
                <a:latin typeface="Arial" pitchFamily="34" charset="0"/>
                <a:cs typeface="Arial" pitchFamily="34" charset="0"/>
              </a:rPr>
              <a:t>. 2012. Data reuse and </a:t>
            </a:r>
            <a:r>
              <a:rPr lang="en-US" sz="800" dirty="0" err="1" smtClean="0">
                <a:latin typeface="Arial" pitchFamily="34" charset="0"/>
                <a:cs typeface="Arial" pitchFamily="34" charset="0"/>
              </a:rPr>
              <a:t>sensemaking</a:t>
            </a:r>
            <a:r>
              <a:rPr lang="en-US" sz="800" dirty="0" smtClean="0">
                <a:latin typeface="Arial" pitchFamily="34" charset="0"/>
                <a:cs typeface="Arial" pitchFamily="34" charset="0"/>
              </a:rPr>
              <a:t> among novice social scientists. Paper presented at the annual meeting of the American Society for</a:t>
            </a:r>
          </a:p>
          <a:p>
            <a:r>
              <a:rPr lang="en-US" sz="800" dirty="0" smtClean="0">
                <a:latin typeface="Arial" pitchFamily="34" charset="0"/>
                <a:cs typeface="Arial" pitchFamily="34" charset="0"/>
              </a:rPr>
              <a:t>Information Science and Technology, October 26-31, in Baltimore, MD.</a:t>
            </a:r>
          </a:p>
          <a:p>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Head, Alison J., and Michael B. Eisenberg. 2010. </a:t>
            </a:r>
            <a:r>
              <a:rPr lang="en-US" sz="800" i="1" dirty="0" smtClean="0">
                <a:latin typeface="Arial" pitchFamily="34" charset="0"/>
                <a:cs typeface="Arial" pitchFamily="34" charset="0"/>
              </a:rPr>
              <a:t>How college students evaluate and use information in the digital age</a:t>
            </a:r>
            <a:r>
              <a:rPr lang="en-US" sz="800" dirty="0" smtClean="0">
                <a:latin typeface="Arial" pitchFamily="34" charset="0"/>
                <a:cs typeface="Arial" pitchFamily="34" charset="0"/>
              </a:rPr>
              <a:t>. Project Information Literacy progress report. Seattle: The Information</a:t>
            </a:r>
          </a:p>
          <a:p>
            <a:r>
              <a:rPr lang="en-US" sz="800" dirty="0" smtClean="0">
                <a:latin typeface="Arial" pitchFamily="34" charset="0"/>
                <a:cs typeface="Arial" pitchFamily="34" charset="0"/>
              </a:rPr>
              <a:t>School, University of Washington.</a:t>
            </a:r>
          </a:p>
          <a:p>
            <a:endParaRPr lang="en-US" sz="800" dirty="0" smtClean="0">
              <a:latin typeface="Arial" pitchFamily="34" charset="0"/>
              <a:cs typeface="Arial" pitchFamily="34" charset="0"/>
            </a:endParaRPr>
          </a:p>
          <a:p>
            <a:r>
              <a:rPr lang="en-US" sz="800" dirty="0" err="1" smtClean="0">
                <a:latin typeface="Arial" pitchFamily="34" charset="0"/>
                <a:cs typeface="Arial" pitchFamily="34" charset="0"/>
              </a:rPr>
              <a:t>Kriesberg</a:t>
            </a:r>
            <a:r>
              <a:rPr lang="en-US" sz="800" dirty="0" smtClean="0">
                <a:latin typeface="Arial" pitchFamily="34" charset="0"/>
                <a:cs typeface="Arial" pitchFamily="34" charset="0"/>
              </a:rPr>
              <a:t>, Adam, Rebecca D. Frank,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M. </a:t>
            </a:r>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and Elizabeth </a:t>
            </a:r>
            <a:r>
              <a:rPr lang="en-US" sz="800" dirty="0" err="1" smtClean="0">
                <a:latin typeface="Arial" pitchFamily="34" charset="0"/>
                <a:cs typeface="Arial" pitchFamily="34" charset="0"/>
              </a:rPr>
              <a:t>Yakel</a:t>
            </a:r>
            <a:r>
              <a:rPr lang="en-US" sz="800" dirty="0" smtClean="0">
                <a:latin typeface="Arial" pitchFamily="34" charset="0"/>
                <a:cs typeface="Arial" pitchFamily="34" charset="0"/>
              </a:rPr>
              <a:t>. 2013. The role of data reuse in the apprenticeship process. </a:t>
            </a:r>
            <a:r>
              <a:rPr lang="en-US" sz="800" i="1" dirty="0" smtClean="0">
                <a:latin typeface="Arial" pitchFamily="34" charset="0"/>
                <a:cs typeface="Arial" pitchFamily="34" charset="0"/>
              </a:rPr>
              <a:t>ASIST 2013, November 1-6, 2013, Montreal, Quebec, Canada</a:t>
            </a:r>
            <a:r>
              <a:rPr lang="en-US" sz="800" dirty="0" smtClean="0">
                <a:latin typeface="Arial" pitchFamily="34" charset="0"/>
                <a:cs typeface="Arial" pitchFamily="34" charset="0"/>
              </a:rPr>
              <a:t>.</a:t>
            </a:r>
          </a:p>
          <a:p>
            <a:r>
              <a:rPr lang="en-US" sz="800" dirty="0" err="1" smtClean="0">
                <a:latin typeface="Arial" pitchFamily="34" charset="0"/>
                <a:cs typeface="Arial" pitchFamily="34" charset="0"/>
              </a:rPr>
              <a:t>Lally</a:t>
            </a:r>
            <a:r>
              <a:rPr lang="en-US" sz="800" dirty="0" smtClean="0">
                <a:latin typeface="Arial" pitchFamily="34" charset="0"/>
                <a:cs typeface="Arial" pitchFamily="34" charset="0"/>
              </a:rPr>
              <a:t>, Ann M., and Carolyn E. </a:t>
            </a:r>
            <a:r>
              <a:rPr lang="en-US" sz="800" dirty="0" err="1" smtClean="0">
                <a:latin typeface="Arial" pitchFamily="34" charset="0"/>
                <a:cs typeface="Arial" pitchFamily="34" charset="0"/>
              </a:rPr>
              <a:t>Dunford</a:t>
            </a:r>
            <a:r>
              <a:rPr lang="en-US" sz="800" dirty="0" smtClean="0">
                <a:latin typeface="Arial" pitchFamily="34" charset="0"/>
                <a:cs typeface="Arial" pitchFamily="34" charset="0"/>
              </a:rPr>
              <a:t>. 2007. Using Wikipedia to extend digital collections. </a:t>
            </a:r>
            <a:r>
              <a:rPr lang="en-US" sz="800" i="1" dirty="0" smtClean="0">
                <a:latin typeface="Arial" pitchFamily="34" charset="0"/>
                <a:cs typeface="Arial" pitchFamily="34" charset="0"/>
              </a:rPr>
              <a:t>D-Lib </a:t>
            </a:r>
            <a:r>
              <a:rPr lang="it-IT" sz="800" i="1" dirty="0" smtClean="0">
                <a:latin typeface="Arial" pitchFamily="34" charset="0"/>
                <a:cs typeface="Arial" pitchFamily="34" charset="0"/>
              </a:rPr>
              <a:t>Magazine </a:t>
            </a:r>
            <a:r>
              <a:rPr lang="it-IT" sz="800" dirty="0" smtClean="0">
                <a:latin typeface="Arial" pitchFamily="34" charset="0"/>
                <a:cs typeface="Arial" pitchFamily="34" charset="0"/>
              </a:rPr>
              <a:t>13, no. 5/6, http://www.dlib.org/dlib/may07/lally/05lally.html.</a:t>
            </a:r>
            <a:endParaRPr lang="en-US" sz="800" b="1" dirty="0" smtClean="0">
              <a:latin typeface="Arial" pitchFamily="34" charset="0"/>
              <a:cs typeface="Arial" pitchFamily="34" charset="0"/>
            </a:endParaRPr>
          </a:p>
          <a:p>
            <a:r>
              <a:rPr lang="en-US" sz="800" dirty="0" err="1" smtClean="0">
                <a:latin typeface="Arial" pitchFamily="34" charset="0"/>
                <a:cs typeface="Arial" pitchFamily="34" charset="0"/>
              </a:rPr>
              <a:t>Prabha</a:t>
            </a:r>
            <a:r>
              <a:rPr lang="en-US" sz="800" dirty="0" smtClean="0">
                <a:latin typeface="Arial" pitchFamily="34" charset="0"/>
                <a:cs typeface="Arial" pitchFamily="34" charset="0"/>
              </a:rPr>
              <a:t>, Chandra, Lynn </a:t>
            </a:r>
            <a:r>
              <a:rPr lang="en-US" sz="800" dirty="0" err="1" smtClean="0">
                <a:latin typeface="Arial" pitchFamily="34" charset="0"/>
                <a:cs typeface="Arial" pitchFamily="34" charset="0"/>
              </a:rPr>
              <a:t>Silipigni</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Connaway</a:t>
            </a:r>
            <a:r>
              <a:rPr lang="en-US" sz="800" dirty="0" smtClean="0">
                <a:latin typeface="Arial" pitchFamily="34" charset="0"/>
                <a:cs typeface="Arial" pitchFamily="34" charset="0"/>
              </a:rPr>
              <a:t>, and Timothy J. Dickey. 2006. </a:t>
            </a:r>
            <a:r>
              <a:rPr lang="en-US" sz="800" i="1" dirty="0" smtClean="0">
                <a:latin typeface="Arial" pitchFamily="34" charset="0"/>
                <a:cs typeface="Arial" pitchFamily="34" charset="0"/>
              </a:rPr>
              <a:t>Sense-making the information confluence: The whys and </a:t>
            </a:r>
            <a:r>
              <a:rPr lang="en-US" sz="800" i="1" dirty="0" err="1" smtClean="0">
                <a:latin typeface="Arial" pitchFamily="34" charset="0"/>
                <a:cs typeface="Arial" pitchFamily="34" charset="0"/>
              </a:rPr>
              <a:t>hows</a:t>
            </a:r>
            <a:r>
              <a:rPr lang="en-US" sz="800" i="1" dirty="0" smtClean="0">
                <a:latin typeface="Arial" pitchFamily="34" charset="0"/>
                <a:cs typeface="Arial" pitchFamily="34" charset="0"/>
              </a:rPr>
              <a:t> of college and university user </a:t>
            </a:r>
            <a:r>
              <a:rPr lang="en-US" sz="800" i="1" dirty="0" err="1" smtClean="0">
                <a:latin typeface="Arial" pitchFamily="34" charset="0"/>
                <a:cs typeface="Arial" pitchFamily="34" charset="0"/>
              </a:rPr>
              <a:t>satisficing</a:t>
            </a:r>
            <a:r>
              <a:rPr lang="en-US" sz="800" i="1" dirty="0" smtClean="0">
                <a:latin typeface="Arial" pitchFamily="34" charset="0"/>
                <a:cs typeface="Arial" pitchFamily="34" charset="0"/>
              </a:rPr>
              <a:t> of information needs. Phase IV: Semi-structured interview study</a:t>
            </a:r>
            <a:r>
              <a:rPr lang="en-US" sz="800" dirty="0" smtClean="0">
                <a:latin typeface="Arial" pitchFamily="34" charset="0"/>
                <a:cs typeface="Arial" pitchFamily="34" charset="0"/>
              </a:rPr>
              <a:t>. Report on National Leadership Grant LG-02-03-0062-03, to Institute of Museum and Library Services, Washington, DC. Columbus, OH: School of Communication, The Ohio State University.</a:t>
            </a:r>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Radford, Marie L., and Lynn </a:t>
            </a:r>
            <a:r>
              <a:rPr lang="en-US" sz="800" dirty="0" err="1" smtClean="0">
                <a:latin typeface="Arial" pitchFamily="34" charset="0"/>
                <a:cs typeface="Arial" pitchFamily="34" charset="0"/>
              </a:rPr>
              <a:t>Silipigni</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Connaway</a:t>
            </a:r>
            <a:r>
              <a:rPr lang="en-US" sz="800" dirty="0" smtClean="0">
                <a:latin typeface="Arial" pitchFamily="34" charset="0"/>
                <a:cs typeface="Arial" pitchFamily="34" charset="0"/>
              </a:rPr>
              <a:t>. 2008. </a:t>
            </a:r>
            <a:r>
              <a:rPr lang="en-US" sz="800" i="1" dirty="0" smtClean="0">
                <a:latin typeface="Arial" pitchFamily="34" charset="0"/>
                <a:cs typeface="Arial" pitchFamily="34" charset="0"/>
              </a:rPr>
              <a:t>Seeking synchronicity: Evaluating virtual reference services from user, non-user, and librarian perspectives: IMLS final performance report</a:t>
            </a:r>
            <a:r>
              <a:rPr lang="en-US" sz="800" dirty="0" smtClean="0">
                <a:latin typeface="Arial" pitchFamily="34" charset="0"/>
                <a:cs typeface="Arial" pitchFamily="34" charset="0"/>
              </a:rPr>
              <a:t>. Report on Grant LG-06-05-0109-05, to Institute of Museum and Library Services, Washington, DC. Dublin, OH: OCLC Online Computer Library Center.</a:t>
            </a:r>
            <a:endParaRPr lang="en-US" sz="800" b="1" dirty="0" smtClean="0">
              <a:latin typeface="Arial" pitchFamily="34" charset="0"/>
              <a:cs typeface="Arial" pitchFamily="34" charset="0"/>
            </a:endParaRPr>
          </a:p>
          <a:p>
            <a:r>
              <a:rPr lang="en-US" sz="800" dirty="0" smtClean="0">
                <a:latin typeface="Arial" pitchFamily="34" charset="0"/>
                <a:cs typeface="Arial" pitchFamily="34" charset="0"/>
              </a:rPr>
              <a:t>Rolland, Betsy, and Charlotte P. Lee. 2013. Beyond trust and reliability: Reusing data in collaborative cancer epidemiology research. In </a:t>
            </a:r>
            <a:r>
              <a:rPr lang="en-US" sz="800" i="1" dirty="0" smtClean="0">
                <a:latin typeface="Arial" pitchFamily="34" charset="0"/>
                <a:cs typeface="Arial" pitchFamily="34" charset="0"/>
              </a:rPr>
              <a:t>Collaboration and sharing in scientific work</a:t>
            </a:r>
            <a:r>
              <a:rPr lang="en-US" sz="800" dirty="0" smtClean="0">
                <a:latin typeface="Arial" pitchFamily="34" charset="0"/>
                <a:cs typeface="Arial" pitchFamily="34" charset="0"/>
              </a:rPr>
              <a:t>, 435–</a:t>
            </a:r>
          </a:p>
          <a:p>
            <a:r>
              <a:rPr lang="en-US" sz="800" dirty="0" smtClean="0">
                <a:latin typeface="Arial" pitchFamily="34" charset="0"/>
                <a:cs typeface="Arial" pitchFamily="34" charset="0"/>
              </a:rPr>
              <a:t>44. New York: ACM.</a:t>
            </a:r>
            <a:endParaRPr lang="en-US" sz="800" b="1" dirty="0" smtClean="0">
              <a:latin typeface="Arial" pitchFamily="34" charset="0"/>
              <a:cs typeface="Arial" pitchFamily="34" charset="0"/>
            </a:endParaRPr>
          </a:p>
          <a:p>
            <a:r>
              <a:rPr lang="en-US" sz="800" dirty="0" err="1" smtClean="0">
                <a:latin typeface="Arial" pitchFamily="34" charset="0"/>
                <a:cs typeface="Arial" pitchFamily="34" charset="0"/>
              </a:rPr>
              <a:t>Szajewski</a:t>
            </a:r>
            <a:r>
              <a:rPr lang="en-US" sz="800" dirty="0" smtClean="0">
                <a:latin typeface="Arial" pitchFamily="34" charset="0"/>
                <a:cs typeface="Arial" pitchFamily="34" charset="0"/>
              </a:rPr>
              <a:t>, Michael. 2013. Using Wikipedia to enhance the visibility of digitized archival assets. </a:t>
            </a:r>
            <a:r>
              <a:rPr lang="it-IT" sz="800" i="1" dirty="0" smtClean="0">
                <a:latin typeface="Arial" pitchFamily="34" charset="0"/>
                <a:cs typeface="Arial" pitchFamily="34" charset="0"/>
              </a:rPr>
              <a:t>D-Lib Magazine </a:t>
            </a:r>
            <a:r>
              <a:rPr lang="it-IT" sz="800" dirty="0" smtClean="0">
                <a:latin typeface="Arial" pitchFamily="34" charset="0"/>
                <a:cs typeface="Arial" pitchFamily="34" charset="0"/>
              </a:rPr>
              <a:t>19, no. 3/4, http://www.dlib.org/dlib/march13/szajewski/03szajewski.html.</a:t>
            </a:r>
            <a:endParaRPr lang="it-IT" sz="800" b="1" dirty="0" smtClean="0">
              <a:latin typeface="Arial" pitchFamily="34" charset="0"/>
              <a:cs typeface="Arial" pitchFamily="34" charset="0"/>
            </a:endParaRPr>
          </a:p>
          <a:p>
            <a:r>
              <a:rPr lang="en-US" sz="800" dirty="0" err="1" smtClean="0">
                <a:latin typeface="Arial" pitchFamily="34" charset="0"/>
                <a:cs typeface="Arial" pitchFamily="34" charset="0"/>
              </a:rPr>
              <a:t>Yakel</a:t>
            </a:r>
            <a:r>
              <a:rPr lang="en-US" sz="800" dirty="0" smtClean="0">
                <a:latin typeface="Arial" pitchFamily="34" charset="0"/>
                <a:cs typeface="Arial" pitchFamily="34" charset="0"/>
              </a:rPr>
              <a:t>, Elizabeth, </a:t>
            </a:r>
            <a:r>
              <a:rPr lang="en-US" sz="800" dirty="0" err="1" smtClean="0">
                <a:latin typeface="Arial" pitchFamily="34" charset="0"/>
                <a:cs typeface="Arial" pitchFamily="34" charset="0"/>
              </a:rPr>
              <a:t>Ixchel</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Faniel</a:t>
            </a:r>
            <a:r>
              <a:rPr lang="en-US" sz="800" dirty="0" smtClean="0">
                <a:latin typeface="Arial" pitchFamily="34" charset="0"/>
                <a:cs typeface="Arial" pitchFamily="34" charset="0"/>
              </a:rPr>
              <a:t>, Adam </a:t>
            </a:r>
            <a:r>
              <a:rPr lang="en-US" sz="800" dirty="0" err="1" smtClean="0">
                <a:latin typeface="Arial" pitchFamily="34" charset="0"/>
                <a:cs typeface="Arial" pitchFamily="34" charset="0"/>
              </a:rPr>
              <a:t>Kriesberg</a:t>
            </a:r>
            <a:r>
              <a:rPr lang="en-US" sz="800" dirty="0" smtClean="0">
                <a:latin typeface="Arial" pitchFamily="34" charset="0"/>
                <a:cs typeface="Arial" pitchFamily="34" charset="0"/>
              </a:rPr>
              <a:t>, and </a:t>
            </a:r>
            <a:r>
              <a:rPr lang="en-US" sz="800" dirty="0" err="1" smtClean="0">
                <a:latin typeface="Arial" pitchFamily="34" charset="0"/>
                <a:cs typeface="Arial" pitchFamily="34" charset="0"/>
              </a:rPr>
              <a:t>Ayoung</a:t>
            </a:r>
            <a:r>
              <a:rPr lang="en-US" sz="800" dirty="0" smtClean="0">
                <a:latin typeface="Arial" pitchFamily="34" charset="0"/>
                <a:cs typeface="Arial" pitchFamily="34" charset="0"/>
              </a:rPr>
              <a:t> Yoon. 2013. Trust in digital repositories. </a:t>
            </a:r>
            <a:r>
              <a:rPr lang="en-US" sz="800" i="1" dirty="0" smtClean="0">
                <a:latin typeface="Arial" pitchFamily="34" charset="0"/>
                <a:cs typeface="Arial" pitchFamily="34" charset="0"/>
              </a:rPr>
              <a:t>The International Journal of Digital </a:t>
            </a:r>
            <a:r>
              <a:rPr lang="en-US" sz="800" i="1" dirty="0" err="1" smtClean="0">
                <a:latin typeface="Arial" pitchFamily="34" charset="0"/>
                <a:cs typeface="Arial" pitchFamily="34" charset="0"/>
              </a:rPr>
              <a:t>Curation</a:t>
            </a:r>
            <a:r>
              <a:rPr lang="en-US" sz="800" i="1" dirty="0" smtClean="0">
                <a:latin typeface="Arial" pitchFamily="34" charset="0"/>
                <a:cs typeface="Arial" pitchFamily="34" charset="0"/>
              </a:rPr>
              <a:t> </a:t>
            </a:r>
            <a:r>
              <a:rPr lang="en-US" sz="800" dirty="0" smtClean="0">
                <a:latin typeface="Arial" pitchFamily="34" charset="0"/>
                <a:cs typeface="Arial" pitchFamily="34" charset="0"/>
              </a:rPr>
              <a:t>8, no. 1, </a:t>
            </a:r>
            <a:r>
              <a:rPr lang="en-US" sz="800" dirty="0" smtClean="0">
                <a:latin typeface="Arial" pitchFamily="34" charset="0"/>
                <a:cs typeface="Arial" pitchFamily="34" charset="0"/>
                <a:hlinkClick r:id="rId3"/>
              </a:rPr>
              <a:t>http://www.ijdc.net/index.php/</a:t>
            </a:r>
            <a:r>
              <a:rPr lang="en-US" sz="800" dirty="0" smtClean="0">
                <a:latin typeface="Arial" pitchFamily="34" charset="0"/>
                <a:cs typeface="Arial" pitchFamily="34" charset="0"/>
              </a:rPr>
              <a:t> </a:t>
            </a:r>
            <a:r>
              <a:rPr lang="en-US" sz="800" dirty="0" err="1" smtClean="0">
                <a:latin typeface="Arial" pitchFamily="34" charset="0"/>
                <a:cs typeface="Arial" pitchFamily="34" charset="0"/>
              </a:rPr>
              <a:t>ijdc</a:t>
            </a:r>
            <a:r>
              <a:rPr lang="en-US" sz="800" dirty="0" smtClean="0">
                <a:latin typeface="Arial" pitchFamily="34" charset="0"/>
                <a:cs typeface="Arial" pitchFamily="34" charset="0"/>
              </a:rPr>
              <a:t>/article/view/8.1.143/303.</a:t>
            </a:r>
            <a:endParaRPr lang="en-US" sz="800" b="1" dirty="0" smtClean="0">
              <a:latin typeface="Arial" pitchFamily="34" charset="0"/>
              <a:cs typeface="Arial" pitchFamily="34" charset="0"/>
            </a:endParaRPr>
          </a:p>
          <a:p>
            <a:pPr indent="-457200"/>
            <a:r>
              <a:rPr lang="en-US" sz="800" dirty="0" smtClean="0">
                <a:latin typeface="Arial" pitchFamily="34" charset="0"/>
                <a:cs typeface="Arial" pitchFamily="34" charset="0"/>
              </a:rPr>
              <a:t>Zimmerman, Ann S. 2008. New knowledge from old data: The role of standards in the sharing and reuse of ecological data. </a:t>
            </a:r>
            <a:r>
              <a:rPr lang="en-US" sz="800" i="1" dirty="0" smtClean="0">
                <a:latin typeface="Arial" pitchFamily="34" charset="0"/>
                <a:cs typeface="Arial" pitchFamily="34" charset="0"/>
              </a:rPr>
              <a:t>Science, Technology &amp; Human Values </a:t>
            </a:r>
            <a:r>
              <a:rPr lang="en-US" sz="800" dirty="0" smtClean="0">
                <a:latin typeface="Arial" pitchFamily="34" charset="0"/>
                <a:cs typeface="Arial" pitchFamily="34" charset="0"/>
              </a:rPr>
              <a:t>33, no. 5: 631–52. Doi:10.1177/0162243907306704.</a:t>
            </a:r>
            <a:endParaRPr lang="en-US" sz="800" b="1" dirty="0" smtClean="0">
              <a:latin typeface="Arial" pitchFamily="34" charset="0"/>
              <a:cs typeface="Arial" pitchFamily="34" charset="0"/>
            </a:endParaRPr>
          </a:p>
          <a:p>
            <a:pPr indent="-457200">
              <a:defRPr/>
            </a:pPr>
            <a:r>
              <a:rPr lang="en-US" sz="800" dirty="0" err="1" smtClean="0">
                <a:solidFill>
                  <a:prstClr val="black"/>
                </a:solidFill>
                <a:latin typeface="Arial" pitchFamily="34" charset="0"/>
                <a:cs typeface="Arial" pitchFamily="34" charset="0"/>
              </a:rPr>
              <a:t>Connaway</a:t>
            </a:r>
            <a:r>
              <a:rPr lang="en-US" sz="800" dirty="0" smtClean="0">
                <a:solidFill>
                  <a:prstClr val="black"/>
                </a:solidFill>
                <a:latin typeface="Arial" pitchFamily="34" charset="0"/>
                <a:cs typeface="Arial" pitchFamily="34" charset="0"/>
              </a:rPr>
              <a:t>, Lynn </a:t>
            </a:r>
            <a:r>
              <a:rPr lang="en-US" sz="800" dirty="0" err="1" smtClean="0">
                <a:solidFill>
                  <a:prstClr val="black"/>
                </a:solidFill>
                <a:latin typeface="Arial" pitchFamily="34" charset="0"/>
                <a:cs typeface="Arial" pitchFamily="34" charset="0"/>
              </a:rPr>
              <a:t>Silipigni</a:t>
            </a:r>
            <a:r>
              <a:rPr lang="en-US" sz="800" dirty="0" smtClean="0">
                <a:solidFill>
                  <a:prstClr val="black"/>
                </a:solidFill>
                <a:latin typeface="Arial" pitchFamily="34" charset="0"/>
                <a:cs typeface="Arial" pitchFamily="34" charset="0"/>
              </a:rPr>
              <a:t>, and </a:t>
            </a:r>
            <a:r>
              <a:rPr lang="en-US" sz="800" dirty="0" err="1" smtClean="0">
                <a:solidFill>
                  <a:prstClr val="black"/>
                </a:solidFill>
                <a:latin typeface="Arial" pitchFamily="34" charset="0"/>
                <a:cs typeface="Arial" pitchFamily="34" charset="0"/>
              </a:rPr>
              <a:t>Ixchel</a:t>
            </a:r>
            <a:r>
              <a:rPr lang="en-US" sz="800" dirty="0" smtClean="0">
                <a:solidFill>
                  <a:prstClr val="black"/>
                </a:solidFill>
                <a:latin typeface="Arial" pitchFamily="34" charset="0"/>
                <a:cs typeface="Arial" pitchFamily="34" charset="0"/>
              </a:rPr>
              <a:t> M. </a:t>
            </a:r>
            <a:r>
              <a:rPr lang="en-US" sz="800" dirty="0" err="1" smtClean="0">
                <a:solidFill>
                  <a:prstClr val="black"/>
                </a:solidFill>
                <a:latin typeface="Arial" pitchFamily="34" charset="0"/>
                <a:cs typeface="Arial" pitchFamily="34" charset="0"/>
              </a:rPr>
              <a:t>Faniel</a:t>
            </a:r>
            <a:r>
              <a:rPr lang="en-US" sz="800" dirty="0" smtClean="0">
                <a:solidFill>
                  <a:prstClr val="black"/>
                </a:solidFill>
                <a:latin typeface="Arial" pitchFamily="34" charset="0"/>
                <a:cs typeface="Arial" pitchFamily="34" charset="0"/>
              </a:rPr>
              <a:t>. 2014. </a:t>
            </a:r>
            <a:r>
              <a:rPr lang="en-US" sz="800" i="1" dirty="0" smtClean="0">
                <a:solidFill>
                  <a:prstClr val="black"/>
                </a:solidFill>
                <a:latin typeface="Arial" pitchFamily="34" charset="0"/>
                <a:cs typeface="Arial" pitchFamily="34" charset="0"/>
              </a:rPr>
              <a:t>Reordering </a:t>
            </a:r>
            <a:r>
              <a:rPr lang="en-US" sz="800" i="1" dirty="0" err="1" smtClean="0">
                <a:solidFill>
                  <a:prstClr val="black"/>
                </a:solidFill>
                <a:latin typeface="Arial" pitchFamily="34" charset="0"/>
                <a:cs typeface="Arial" pitchFamily="34" charset="0"/>
              </a:rPr>
              <a:t>Ranganathan</a:t>
            </a:r>
            <a:r>
              <a:rPr lang="en-US" sz="800" i="1" dirty="0" smtClean="0">
                <a:solidFill>
                  <a:prstClr val="black"/>
                </a:solidFill>
                <a:latin typeface="Arial" pitchFamily="34" charset="0"/>
                <a:cs typeface="Arial" pitchFamily="34" charset="0"/>
              </a:rPr>
              <a:t>: Shifting user behaviors, shifting priorities</a:t>
            </a:r>
            <a:r>
              <a:rPr lang="en-US" sz="800" dirty="0" smtClean="0">
                <a:solidFill>
                  <a:prstClr val="black"/>
                </a:solidFill>
                <a:latin typeface="Arial" pitchFamily="34" charset="0"/>
                <a:cs typeface="Arial" pitchFamily="34" charset="0"/>
              </a:rPr>
              <a:t>. Dublin, OH: OCLC</a:t>
            </a:r>
          </a:p>
          <a:p>
            <a:pPr indent="-457200">
              <a:defRPr/>
            </a:pPr>
            <a:r>
              <a:rPr lang="en-US" sz="800" dirty="0" smtClean="0">
                <a:solidFill>
                  <a:prstClr val="black"/>
                </a:solidFill>
                <a:latin typeface="Arial" pitchFamily="34" charset="0"/>
                <a:cs typeface="Arial" pitchFamily="34" charset="0"/>
              </a:rPr>
              <a:t>Research. http://www.oclc.org/content/dam/research/publications/library/2014/oclcresearch-reordering-ranganathan-2014.pdf.</a:t>
            </a:r>
            <a:endParaRPr lang="en-US" sz="800" dirty="0" smtClean="0">
              <a:latin typeface="Arial" pitchFamily="34" charset="0"/>
              <a:cs typeface="Arial" pitchFamily="34" charset="0"/>
            </a:endParaRPr>
          </a:p>
          <a:p>
            <a:endParaRPr lang="en-US" sz="8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dirty="0"/>
          </a:p>
        </p:txBody>
      </p:sp>
    </p:spTree>
    <p:extLst>
      <p:ext uri="{BB962C8B-B14F-4D97-AF65-F5344CB8AC3E}">
        <p14:creationId xmlns:p14="http://schemas.microsoft.com/office/powerpoint/2010/main" val="2893414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92338" y="0"/>
            <a:ext cx="2260600" cy="1697038"/>
          </a:xfrm>
        </p:spPr>
      </p:sp>
      <p:sp>
        <p:nvSpPr>
          <p:cNvPr id="3" name="Notes Placeholder 2"/>
          <p:cNvSpPr>
            <a:spLocks noGrp="1"/>
          </p:cNvSpPr>
          <p:nvPr>
            <p:ph type="body" idx="1"/>
          </p:nvPr>
        </p:nvSpPr>
        <p:spPr>
          <a:xfrm>
            <a:off x="0" y="1704340"/>
            <a:ext cx="6858000" cy="7592060"/>
          </a:xfrm>
        </p:spPr>
        <p:txBody>
          <a:bodyPr>
            <a:noAutofit/>
          </a:bodyPr>
          <a:lstStyle/>
          <a:p>
            <a:r>
              <a:rPr lang="en-US" dirty="0" err="1" smtClean="0">
                <a:latin typeface="Arial" pitchFamily="34" charset="0"/>
                <a:cs typeface="Arial" pitchFamily="34" charset="0"/>
              </a:rPr>
              <a:t>Image:http</a:t>
            </a:r>
            <a:r>
              <a:rPr lang="en-US" dirty="0" smtClean="0">
                <a:latin typeface="Arial" pitchFamily="34" charset="0"/>
                <a:cs typeface="Arial" pitchFamily="34" charset="0"/>
              </a:rPr>
              <a:t>://assets.inhabitat.com/</a:t>
            </a:r>
            <a:r>
              <a:rPr lang="en-US" dirty="0" err="1" smtClean="0">
                <a:latin typeface="Arial" pitchFamily="34" charset="0"/>
                <a:cs typeface="Arial" pitchFamily="34" charset="0"/>
              </a:rPr>
              <a:t>wp</a:t>
            </a:r>
            <a:r>
              <a:rPr lang="en-US" dirty="0" smtClean="0">
                <a:latin typeface="Arial" pitchFamily="34" charset="0"/>
                <a:cs typeface="Arial" pitchFamily="34" charset="0"/>
              </a:rPr>
              <a:t>-content/</a:t>
            </a:r>
            <a:r>
              <a:rPr lang="en-US" dirty="0" err="1" smtClean="0">
                <a:latin typeface="Arial" pitchFamily="34" charset="0"/>
                <a:cs typeface="Arial" pitchFamily="34" charset="0"/>
              </a:rPr>
              <a:t>blogs.dir</a:t>
            </a:r>
            <a:r>
              <a:rPr lang="en-US" dirty="0" smtClean="0">
                <a:latin typeface="Arial" pitchFamily="34" charset="0"/>
                <a:cs typeface="Arial" pitchFamily="34" charset="0"/>
              </a:rPr>
              <a:t>/1/files/2013/04/Snohetta-Hunt-Library-Mark-Herboth4.jpg</a:t>
            </a:r>
          </a:p>
          <a:p>
            <a:r>
              <a:rPr lang="en-US" b="1" dirty="0" smtClean="0">
                <a:latin typeface="Arial" pitchFamily="34" charset="0"/>
                <a:cs typeface="Arial" pitchFamily="34" charset="0"/>
              </a:rPr>
              <a:t>Increase Discoverability</a:t>
            </a:r>
            <a:r>
              <a:rPr lang="en-US" b="1" baseline="0" dirty="0" smtClean="0">
                <a:latin typeface="Arial" pitchFamily="34" charset="0"/>
                <a:cs typeface="Arial" pitchFamily="34" charset="0"/>
              </a:rPr>
              <a:t> through Partnerships</a:t>
            </a:r>
            <a:endParaRPr lang="en-US" dirty="0" smtClean="0">
              <a:latin typeface="Arial" pitchFamily="34" charset="0"/>
              <a:cs typeface="Arial" pitchFamily="34" charset="0"/>
            </a:endParaRPr>
          </a:p>
          <a:p>
            <a:r>
              <a:rPr lang="en-US" dirty="0" smtClean="0">
                <a:latin typeface="Arial" pitchFamily="34" charset="0"/>
                <a:cs typeface="Arial" pitchFamily="34" charset="0"/>
              </a:rPr>
              <a:t>Becoming</a:t>
            </a:r>
            <a:r>
              <a:rPr lang="en-US" baseline="0" dirty="0" smtClean="0">
                <a:latin typeface="Arial" pitchFamily="34" charset="0"/>
                <a:cs typeface="Arial" pitchFamily="34" charset="0"/>
              </a:rPr>
              <a:t> discoverable in workflows</a:t>
            </a:r>
            <a:r>
              <a:rPr lang="en-US" dirty="0" smtClean="0">
                <a:latin typeface="Arial" pitchFamily="34" charset="0"/>
                <a:cs typeface="Arial" pitchFamily="34" charset="0"/>
              </a:rPr>
              <a:t>:</a:t>
            </a:r>
          </a:p>
          <a:p>
            <a:r>
              <a:rPr lang="en-US" dirty="0" smtClean="0">
                <a:latin typeface="Arial" pitchFamily="34" charset="0"/>
                <a:cs typeface="Arial" pitchFamily="34" charset="0"/>
              </a:rPr>
              <a:t>• Working with technology companies to expose library metadata into more &amp;</a:t>
            </a:r>
            <a:r>
              <a:rPr lang="en-US" baseline="0" dirty="0" smtClean="0">
                <a:latin typeface="Arial" pitchFamily="34" charset="0"/>
                <a:cs typeface="Arial" pitchFamily="34" charset="0"/>
              </a:rPr>
              <a:t> </a:t>
            </a:r>
            <a:r>
              <a:rPr lang="en-US" dirty="0" smtClean="0">
                <a:latin typeface="Arial" pitchFamily="34" charset="0"/>
                <a:cs typeface="Arial" pitchFamily="34" charset="0"/>
              </a:rPr>
              <a:t>vastly different user workflows (77)</a:t>
            </a:r>
          </a:p>
          <a:p>
            <a:r>
              <a:rPr lang="en-US" dirty="0" smtClean="0">
                <a:latin typeface="Arial" pitchFamily="34" charset="0"/>
                <a:cs typeface="Arial" pitchFamily="34" charset="0"/>
              </a:rPr>
              <a:t>• Teaming with logistics companies to solve issues of shared print collections, such as transportation and delivery of physical materials (77)</a:t>
            </a:r>
          </a:p>
          <a:p>
            <a:r>
              <a:rPr lang="en-US" dirty="0" smtClean="0">
                <a:latin typeface="Arial" pitchFamily="34" charset="0"/>
                <a:cs typeface="Arial" pitchFamily="34" charset="0"/>
              </a:rPr>
              <a:t>• Reaching out through academic communities to the professional organizations and industries that serve and are served by them in order to understand their challenges (77)</a:t>
            </a:r>
          </a:p>
          <a:p>
            <a:r>
              <a:rPr lang="en-US" dirty="0" smtClean="0">
                <a:latin typeface="Arial" pitchFamily="34" charset="0"/>
                <a:cs typeface="Arial" pitchFamily="34" charset="0"/>
              </a:rPr>
              <a:t>• Making library data compatible with other formats, such as linked data  (77)</a:t>
            </a:r>
          </a:p>
          <a:p>
            <a:r>
              <a:rPr lang="en-US" dirty="0" smtClean="0">
                <a:latin typeface="Arial" pitchFamily="34" charset="0"/>
                <a:cs typeface="Arial" pitchFamily="34" charset="0"/>
              </a:rPr>
              <a:t>• Offering library resources—whether expertise, bandwidth, physical space or networking opportunities—to business leaders (77)</a:t>
            </a:r>
          </a:p>
          <a:p>
            <a:endParaRPr lang="en-US" dirty="0" smtClean="0">
              <a:latin typeface="Arial" pitchFamily="34" charset="0"/>
              <a:cs typeface="Arial" pitchFamily="34" charset="0"/>
            </a:endParaRPr>
          </a:p>
          <a:p>
            <a:r>
              <a:rPr lang="en-US" b="1" dirty="0" smtClean="0">
                <a:latin typeface="Arial" pitchFamily="34" charset="0"/>
                <a:cs typeface="Arial" pitchFamily="34" charset="0"/>
              </a:rPr>
              <a:t>Increase Access through Redundancy </a:t>
            </a:r>
          </a:p>
          <a:p>
            <a:pPr>
              <a:buFont typeface="Arial" pitchFamily="34" charset="0"/>
              <a:buChar char="•"/>
            </a:pPr>
            <a:r>
              <a:rPr lang="en-US" b="0" dirty="0" smtClean="0">
                <a:latin typeface="Arial" pitchFamily="34" charset="0"/>
                <a:cs typeface="Arial" pitchFamily="34" charset="0"/>
              </a:rPr>
              <a:t> Approaching materials or services:</a:t>
            </a:r>
            <a:r>
              <a:rPr lang="en-US" b="0" baseline="0" dirty="0" smtClean="0">
                <a:latin typeface="Arial" pitchFamily="34" charset="0"/>
                <a:cs typeface="Arial" pitchFamily="34" charset="0"/>
              </a:rPr>
              <a:t> “How can this be leveraged such that we can deliver it in multiple ways”? (78)</a:t>
            </a:r>
          </a:p>
          <a:p>
            <a:pPr>
              <a:buFont typeface="Arial" pitchFamily="34" charset="0"/>
              <a:buChar char="•"/>
            </a:pPr>
            <a:r>
              <a:rPr lang="en-US" b="0" dirty="0" smtClean="0">
                <a:latin typeface="Arial" pitchFamily="34" charset="0"/>
                <a:cs typeface="Arial" pitchFamily="34" charset="0"/>
              </a:rPr>
              <a:t>Librarians should link to more than pages in the online library catalog when giving reading lists,</a:t>
            </a:r>
            <a:r>
              <a:rPr lang="en-US" b="0" baseline="0" dirty="0" smtClean="0">
                <a:latin typeface="Arial" pitchFamily="34" charset="0"/>
                <a:cs typeface="Arial" pitchFamily="34" charset="0"/>
              </a:rPr>
              <a:t> open source (78)</a:t>
            </a:r>
            <a:endParaRPr lang="en-US" b="0" dirty="0" smtClean="0">
              <a:latin typeface="Arial" pitchFamily="34" charset="0"/>
              <a:cs typeface="Arial" pitchFamily="34" charset="0"/>
            </a:endParaRPr>
          </a:p>
          <a:p>
            <a:pPr marL="4763" lvl="1">
              <a:buFont typeface="Arial" pitchFamily="34" charset="0"/>
              <a:buChar char="•"/>
            </a:pPr>
            <a:r>
              <a:rPr lang="en-US" b="0" dirty="0" smtClean="0">
                <a:latin typeface="Arial" pitchFamily="34" charset="0"/>
                <a:cs typeface="Arial" pitchFamily="34" charset="0"/>
              </a:rPr>
              <a:t> Audio</a:t>
            </a:r>
            <a:r>
              <a:rPr lang="en-US" b="0" baseline="0" dirty="0" smtClean="0">
                <a:latin typeface="Arial" pitchFamily="34" charset="0"/>
                <a:cs typeface="Arial" pitchFamily="34" charset="0"/>
              </a:rPr>
              <a:t> access of books, Link to reviews written on Amazon, </a:t>
            </a:r>
            <a:r>
              <a:rPr lang="en-US" b="0" baseline="0" dirty="0" err="1" smtClean="0">
                <a:latin typeface="Arial" pitchFamily="34" charset="0"/>
                <a:cs typeface="Arial" pitchFamily="34" charset="0"/>
              </a:rPr>
              <a:t>Facebook</a:t>
            </a:r>
            <a:r>
              <a:rPr lang="en-US" b="0" baseline="0" dirty="0" smtClean="0">
                <a:latin typeface="Arial" pitchFamily="34" charset="0"/>
                <a:cs typeface="Arial" pitchFamily="34" charset="0"/>
              </a:rPr>
              <a:t> pages, Twitter accounts (78) </a:t>
            </a:r>
          </a:p>
          <a:p>
            <a:pPr>
              <a:buFont typeface="Arial" pitchFamily="34" charset="0"/>
              <a:buChar char="•"/>
            </a:pPr>
            <a:r>
              <a:rPr lang="en-US" b="0" dirty="0" smtClean="0">
                <a:latin typeface="Arial" pitchFamily="34" charset="0"/>
                <a:cs typeface="Arial" pitchFamily="34" charset="0"/>
              </a:rPr>
              <a:t> Provide</a:t>
            </a:r>
            <a:r>
              <a:rPr lang="en-US" b="0" baseline="0" dirty="0" smtClean="0">
                <a:latin typeface="Arial" pitchFamily="34" charset="0"/>
                <a:cs typeface="Arial" pitchFamily="34" charset="0"/>
              </a:rPr>
              <a:t> physical space in online environments, too (78) </a:t>
            </a:r>
            <a:endParaRPr lang="en-US" b="0" dirty="0" smtClean="0">
              <a:latin typeface="Arial" pitchFamily="34" charset="0"/>
              <a:cs typeface="Arial" pitchFamily="34" charset="0"/>
            </a:endParaRPr>
          </a:p>
          <a:p>
            <a:pPr>
              <a:buFont typeface="Arial" pitchFamily="34" charset="0"/>
              <a:buChar char="•"/>
            </a:pPr>
            <a:r>
              <a:rPr lang="en-US" b="0" dirty="0" smtClean="0">
                <a:latin typeface="Arial" pitchFamily="34" charset="0"/>
                <a:cs typeface="Arial" pitchFamily="34" charset="0"/>
              </a:rPr>
              <a:t> Online library catalog and website available on multiple platforms and tablet-and mobile-friendly (78)  </a:t>
            </a:r>
          </a:p>
          <a:p>
            <a:pPr>
              <a:buFont typeface="Arial" pitchFamily="34" charset="0"/>
              <a:buChar char="•"/>
            </a:pPr>
            <a:r>
              <a:rPr lang="en-US" b="0" dirty="0" smtClean="0">
                <a:latin typeface="Arial" pitchFamily="34" charset="0"/>
                <a:cs typeface="Arial" pitchFamily="34" charset="0"/>
              </a:rPr>
              <a:t> Librarians should let users know about alternatives to the library’s offerings; such as local book stores, subject-matter experts, </a:t>
            </a:r>
            <a:r>
              <a:rPr lang="en-US" b="0" dirty="0" err="1" smtClean="0">
                <a:latin typeface="Arial" pitchFamily="34" charset="0"/>
                <a:cs typeface="Arial" pitchFamily="34" charset="0"/>
              </a:rPr>
              <a:t>listservs</a:t>
            </a:r>
            <a:r>
              <a:rPr lang="en-US" b="0" dirty="0" smtClean="0">
                <a:latin typeface="Arial" pitchFamily="34" charset="0"/>
                <a:cs typeface="Arial" pitchFamily="34" charset="0"/>
              </a:rPr>
              <a:t>, </a:t>
            </a:r>
            <a:r>
              <a:rPr lang="en-US" b="0" dirty="0" err="1" smtClean="0">
                <a:latin typeface="Arial" pitchFamily="34" charset="0"/>
                <a:cs typeface="Arial" pitchFamily="34" charset="0"/>
              </a:rPr>
              <a:t>Facebook</a:t>
            </a:r>
            <a:r>
              <a:rPr lang="en-US" b="0" dirty="0" smtClean="0">
                <a:latin typeface="Arial" pitchFamily="34" charset="0"/>
                <a:cs typeface="Arial" pitchFamily="34" charset="0"/>
              </a:rPr>
              <a:t> groups, etc. (78) </a:t>
            </a:r>
          </a:p>
          <a:p>
            <a:pPr>
              <a:buFont typeface="Arial" pitchFamily="34" charset="0"/>
              <a:buChar char="•"/>
            </a:pPr>
            <a:endParaRPr lang="en-US" b="0" dirty="0" smtClean="0">
              <a:latin typeface="Arial" pitchFamily="34" charset="0"/>
              <a:cs typeface="Arial" pitchFamily="34" charset="0"/>
            </a:endParaRPr>
          </a:p>
          <a:p>
            <a:pPr>
              <a:buFont typeface="Arial" pitchFamily="34" charset="0"/>
              <a:buNone/>
            </a:pPr>
            <a:r>
              <a:rPr lang="en-US" b="1" baseline="0" dirty="0" smtClean="0">
                <a:latin typeface="Arial" pitchFamily="34" charset="0"/>
                <a:cs typeface="Arial" pitchFamily="34" charset="0"/>
              </a:rPr>
              <a:t>Increase Marketing through Social Networking</a:t>
            </a:r>
          </a:p>
          <a:p>
            <a:pPr>
              <a:buFont typeface="Arial" pitchFamily="34" charset="0"/>
              <a:buChar char="•"/>
            </a:pPr>
            <a:r>
              <a:rPr lang="en-US" b="0" baseline="0" dirty="0" smtClean="0">
                <a:latin typeface="Arial" pitchFamily="34" charset="0"/>
                <a:cs typeface="Arial" pitchFamily="34" charset="0"/>
              </a:rPr>
              <a:t> When advertising is well done, it works (79) </a:t>
            </a:r>
          </a:p>
          <a:p>
            <a:pPr>
              <a:buFont typeface="Arial" pitchFamily="34" charset="0"/>
              <a:buChar char="•"/>
            </a:pPr>
            <a:r>
              <a:rPr lang="en-US" b="0" baseline="0" dirty="0" smtClean="0">
                <a:latin typeface="Arial" pitchFamily="34" charset="0"/>
                <a:cs typeface="Arial" pitchFamily="34" charset="0"/>
              </a:rPr>
              <a:t> Make services as socially shareable as possible</a:t>
            </a:r>
            <a:r>
              <a:rPr lang="en-US" b="0" dirty="0" smtClean="0">
                <a:latin typeface="Arial" pitchFamily="34" charset="0"/>
                <a:cs typeface="Arial" pitchFamily="34" charset="0"/>
              </a:rPr>
              <a:t> (79)</a:t>
            </a:r>
            <a:r>
              <a:rPr lang="en-US" b="0" baseline="0" dirty="0" smtClean="0">
                <a:latin typeface="Arial" pitchFamily="34" charset="0"/>
                <a:cs typeface="Arial" pitchFamily="34" charset="0"/>
              </a:rPr>
              <a:t> </a:t>
            </a:r>
          </a:p>
          <a:p>
            <a:pPr>
              <a:buFont typeface="Arial" pitchFamily="34" charset="0"/>
              <a:buChar char="•"/>
            </a:pPr>
            <a:r>
              <a:rPr lang="en-US" b="0" baseline="0" dirty="0" smtClean="0">
                <a:latin typeface="Arial" pitchFamily="34" charset="0"/>
                <a:cs typeface="Arial" pitchFamily="34" charset="0"/>
              </a:rPr>
              <a:t> Libraries must compete with many other sources for attention (80) </a:t>
            </a:r>
          </a:p>
          <a:p>
            <a:pPr>
              <a:buFont typeface="Arial" pitchFamily="34" charset="0"/>
              <a:buChar char="•"/>
            </a:pPr>
            <a:endParaRPr lang="en-US" dirty="0" smtClean="0">
              <a:latin typeface="Arial" pitchFamily="34" charset="0"/>
              <a:cs typeface="Arial" pitchFamily="34" charset="0"/>
            </a:endParaRPr>
          </a:p>
          <a:p>
            <a:r>
              <a:rPr lang="en-US" dirty="0" smtClean="0">
                <a:solidFill>
                  <a:prstClr val="black"/>
                </a:solidFill>
                <a:latin typeface="Arial" pitchFamily="34" charset="0"/>
                <a:cs typeface="Arial" pitchFamily="34" charset="0"/>
              </a:rPr>
              <a:t>Connaway, Lynn Silipigni, and </a:t>
            </a:r>
            <a:r>
              <a:rPr lang="en-US" dirty="0" err="1" smtClean="0">
                <a:solidFill>
                  <a:prstClr val="black"/>
                </a:solidFill>
                <a:latin typeface="Arial" pitchFamily="34" charset="0"/>
                <a:cs typeface="Arial" pitchFamily="34" charset="0"/>
              </a:rPr>
              <a:t>Ixchel</a:t>
            </a:r>
            <a:r>
              <a:rPr lang="en-US" dirty="0" smtClean="0">
                <a:solidFill>
                  <a:prstClr val="black"/>
                </a:solidFill>
                <a:latin typeface="Arial" pitchFamily="34" charset="0"/>
                <a:cs typeface="Arial" pitchFamily="34" charset="0"/>
              </a:rPr>
              <a:t> M. </a:t>
            </a:r>
            <a:r>
              <a:rPr lang="en-US" dirty="0" err="1" smtClean="0">
                <a:solidFill>
                  <a:prstClr val="black"/>
                </a:solidFill>
                <a:latin typeface="Arial" pitchFamily="34" charset="0"/>
                <a:cs typeface="Arial" pitchFamily="34" charset="0"/>
              </a:rPr>
              <a:t>Faniel</a:t>
            </a:r>
            <a:r>
              <a:rPr lang="en-US" dirty="0" smtClean="0">
                <a:solidFill>
                  <a:prstClr val="black"/>
                </a:solidFill>
                <a:latin typeface="Arial" pitchFamily="34" charset="0"/>
                <a:cs typeface="Arial" pitchFamily="34" charset="0"/>
              </a:rPr>
              <a:t>. 2014. </a:t>
            </a:r>
            <a:r>
              <a:rPr lang="en-US" i="1" dirty="0" smtClean="0">
                <a:solidFill>
                  <a:prstClr val="black"/>
                </a:solidFill>
                <a:latin typeface="Arial" pitchFamily="34" charset="0"/>
                <a:cs typeface="Arial" pitchFamily="34" charset="0"/>
              </a:rPr>
              <a:t>Reordering </a:t>
            </a:r>
            <a:r>
              <a:rPr lang="en-US" i="1" dirty="0" err="1" smtClean="0">
                <a:solidFill>
                  <a:prstClr val="black"/>
                </a:solidFill>
                <a:latin typeface="Arial" pitchFamily="34" charset="0"/>
                <a:cs typeface="Arial" pitchFamily="34" charset="0"/>
              </a:rPr>
              <a:t>Ranganathan</a:t>
            </a:r>
            <a:r>
              <a:rPr lang="en-US" i="1" dirty="0" smtClean="0">
                <a:solidFill>
                  <a:prstClr val="black"/>
                </a:solidFill>
                <a:latin typeface="Arial" pitchFamily="34" charset="0"/>
                <a:cs typeface="Arial" pitchFamily="34" charset="0"/>
              </a:rPr>
              <a:t>: Shifting user behaviors, shifting priorities</a:t>
            </a:r>
            <a:r>
              <a:rPr lang="en-US" dirty="0" smtClean="0">
                <a:solidFill>
                  <a:prstClr val="black"/>
                </a:solidFill>
                <a:latin typeface="Arial" pitchFamily="34" charset="0"/>
                <a:cs typeface="Arial" pitchFamily="34" charset="0"/>
              </a:rPr>
              <a:t>. Dublin, OH: OCLC Research. http://www.oclc.org/content/dam/research/publications/library/2014/oclcresearch-reordering-ranganathan-2014.pdf.</a:t>
            </a:r>
          </a:p>
          <a:p>
            <a:endParaRPr lang="en-US" b="0" dirty="0" smtClean="0">
              <a:solidFill>
                <a:prstClr val="black"/>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dirty="0" err="1" smtClean="0">
                <a:latin typeface="Arial" pitchFamily="34" charset="0"/>
                <a:cs typeface="Arial" pitchFamily="34" charset="0"/>
              </a:rPr>
              <a:t>Ranganathan</a:t>
            </a:r>
            <a:r>
              <a:rPr lang="en-US" sz="1200" i="0" dirty="0" smtClean="0">
                <a:latin typeface="Arial" pitchFamily="34" charset="0"/>
                <a:cs typeface="Arial" pitchFamily="34" charset="0"/>
              </a:rPr>
              <a:t>, </a:t>
            </a:r>
            <a:r>
              <a:rPr lang="en-US" sz="1200" i="0" dirty="0" err="1" smtClean="0">
                <a:latin typeface="Arial" pitchFamily="34" charset="0"/>
                <a:cs typeface="Arial" pitchFamily="34" charset="0"/>
              </a:rPr>
              <a:t>Shiyali</a:t>
            </a:r>
            <a:r>
              <a:rPr lang="en-US" sz="1200" i="0" dirty="0" smtClean="0">
                <a:latin typeface="Arial" pitchFamily="34" charset="0"/>
                <a:cs typeface="Arial" pitchFamily="34" charset="0"/>
              </a:rPr>
              <a:t> </a:t>
            </a:r>
            <a:r>
              <a:rPr lang="en-US" sz="1200" i="0" dirty="0" err="1" smtClean="0">
                <a:latin typeface="Arial" pitchFamily="34" charset="0"/>
                <a:cs typeface="Arial" pitchFamily="34" charset="0"/>
              </a:rPr>
              <a:t>Ramamrita</a:t>
            </a:r>
            <a:r>
              <a:rPr lang="en-US" sz="1200" i="0" dirty="0" smtClean="0">
                <a:latin typeface="Arial" pitchFamily="34" charset="0"/>
                <a:cs typeface="Arial" pitchFamily="34" charset="0"/>
              </a:rPr>
              <a:t>. 1931. </a:t>
            </a:r>
            <a:r>
              <a:rPr lang="en-US" sz="1200" i="1" dirty="0" smtClean="0">
                <a:latin typeface="Arial" pitchFamily="34" charset="0"/>
                <a:cs typeface="Arial" pitchFamily="34" charset="0"/>
              </a:rPr>
              <a:t>The five laws of library science. </a:t>
            </a:r>
            <a:r>
              <a:rPr lang="en-US" sz="1200" i="0" dirty="0" smtClean="0">
                <a:latin typeface="Arial" pitchFamily="34" charset="0"/>
                <a:cs typeface="Arial" pitchFamily="34" charset="0"/>
              </a:rPr>
              <a:t>London: Edward </a:t>
            </a:r>
            <a:r>
              <a:rPr lang="en-US" sz="1200" i="0" dirty="0" err="1" smtClean="0">
                <a:latin typeface="Arial" pitchFamily="34" charset="0"/>
                <a:cs typeface="Arial" pitchFamily="34" charset="0"/>
              </a:rPr>
              <a:t>Goldston</a:t>
            </a:r>
            <a:r>
              <a:rPr lang="en-US" sz="1200" i="0" dirty="0" smtClean="0">
                <a:latin typeface="Arial" pitchFamily="34" charset="0"/>
                <a:cs typeface="Arial" pitchFamily="34" charset="0"/>
              </a:rPr>
              <a:t>, Ltd.</a:t>
            </a:r>
            <a:r>
              <a:rPr lang="en-US" sz="1200" i="0" baseline="0" dirty="0" smtClean="0">
                <a:latin typeface="Arial" pitchFamily="34" charset="0"/>
                <a:cs typeface="Arial" pitchFamily="34" charset="0"/>
              </a:rPr>
              <a:t> </a:t>
            </a:r>
            <a:endParaRPr lang="en-US" sz="1200" i="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dirty="0"/>
          </a:p>
        </p:txBody>
      </p:sp>
    </p:spTree>
    <p:extLst>
      <p:ext uri="{BB962C8B-B14F-4D97-AF65-F5344CB8AC3E}">
        <p14:creationId xmlns:p14="http://schemas.microsoft.com/office/powerpoint/2010/main" val="1273448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4717" y="156625"/>
            <a:ext cx="3123246" cy="2344838"/>
          </a:xfrm>
        </p:spPr>
      </p:sp>
      <p:sp>
        <p:nvSpPr>
          <p:cNvPr id="3" name="Notes Placeholder 2"/>
          <p:cNvSpPr>
            <a:spLocks noGrp="1"/>
          </p:cNvSpPr>
          <p:nvPr>
            <p:ph type="body" idx="1"/>
          </p:nvPr>
        </p:nvSpPr>
        <p:spPr>
          <a:xfrm>
            <a:off x="1" y="2501463"/>
            <a:ext cx="6857999" cy="6653048"/>
          </a:xfrm>
        </p:spPr>
        <p:txBody>
          <a:bodyPr>
            <a:noAutofit/>
          </a:bodyPr>
          <a:lstStyle/>
          <a:p>
            <a:r>
              <a:rPr lang="en-US" sz="1400" i="0" dirty="0" smtClean="0">
                <a:latin typeface="Arial" panose="020B0604020202020204" pitchFamily="34" charset="0"/>
                <a:cs typeface="Arial" panose="020B0604020202020204" pitchFamily="34" charset="0"/>
              </a:rPr>
              <a:t>Image: </a:t>
            </a:r>
            <a:r>
              <a:rPr lang="en-US" sz="1400" i="1" baseline="0" dirty="0" smtClean="0">
                <a:latin typeface="Arial" pitchFamily="34" charset="0"/>
                <a:cs typeface="Arial" pitchFamily="34" charset="0"/>
              </a:rPr>
              <a:t> </a:t>
            </a:r>
            <a:r>
              <a:rPr lang="en-US" sz="1400" i="0" baseline="0" dirty="0" smtClean="0">
                <a:latin typeface="Arial" pitchFamily="34" charset="0"/>
                <a:cs typeface="Arial" pitchFamily="34" charset="0"/>
                <a:hlinkClick r:id="rId3"/>
              </a:rPr>
              <a:t>http://img.4plebs.org/boards/tg/image/1376/94/1376945868144.jpg</a:t>
            </a:r>
            <a:endParaRPr lang="en-US" sz="1400" i="0" dirty="0" smtClean="0">
              <a:latin typeface="Arial" pitchFamily="34" charset="0"/>
              <a:cs typeface="Arial" pitchFamily="34" charset="0"/>
            </a:endParaRPr>
          </a:p>
          <a:p>
            <a:pPr>
              <a:buFont typeface="Arial" pitchFamily="34" charset="0"/>
              <a:buChar char="•"/>
            </a:pPr>
            <a:r>
              <a:rPr lang="en-US" sz="1400" b="0" dirty="0" smtClean="0">
                <a:latin typeface="Arial" pitchFamily="34" charset="0"/>
                <a:cs typeface="Arial" pitchFamily="34" charset="0"/>
              </a:rPr>
              <a:t> #5</a:t>
            </a:r>
            <a:r>
              <a:rPr lang="en-US" sz="1400" b="0" baseline="0" dirty="0" smtClean="0">
                <a:latin typeface="Arial" pitchFamily="34" charset="0"/>
                <a:cs typeface="Arial" pitchFamily="34" charset="0"/>
              </a:rPr>
              <a:t> </a:t>
            </a:r>
            <a:r>
              <a:rPr lang="en-US" sz="1400" b="0" kern="1200" baseline="0" dirty="0" smtClean="0">
                <a:solidFill>
                  <a:schemeClr val="tx1"/>
                </a:solidFill>
                <a:latin typeface="Arial" pitchFamily="34" charset="0"/>
                <a:cs typeface="Arial" pitchFamily="34" charset="0"/>
              </a:rPr>
              <a:t>A library is a growing organism, Previously # 5 A library is a growing organism (88)</a:t>
            </a:r>
            <a:endParaRPr lang="en-US" sz="1400" b="1" dirty="0" smtClean="0">
              <a:latin typeface="Arial" pitchFamily="34" charset="0"/>
              <a:cs typeface="Arial" pitchFamily="34" charset="0"/>
            </a:endParaRPr>
          </a:p>
          <a:p>
            <a:pPr>
              <a:buFont typeface="Arial" pitchFamily="34" charset="0"/>
              <a:buChar char="•"/>
            </a:pPr>
            <a:r>
              <a:rPr lang="en-US" sz="1400" b="0" dirty="0" smtClean="0">
                <a:latin typeface="Arial" pitchFamily="34" charset="0"/>
                <a:cs typeface="Arial" pitchFamily="34" charset="0"/>
              </a:rPr>
              <a:t> Three factors </a:t>
            </a:r>
            <a:r>
              <a:rPr lang="en-US" sz="1400" b="0" dirty="0" err="1" smtClean="0">
                <a:latin typeface="Arial" pitchFamily="34" charset="0"/>
                <a:cs typeface="Arial" pitchFamily="34" charset="0"/>
              </a:rPr>
              <a:t>Ranganathan</a:t>
            </a:r>
            <a:r>
              <a:rPr lang="en-US" sz="1400" b="0" baseline="0" dirty="0" smtClean="0">
                <a:latin typeface="Arial" pitchFamily="34" charset="0"/>
                <a:cs typeface="Arial" pitchFamily="34" charset="0"/>
              </a:rPr>
              <a:t> considered books, staff, and readers as </a:t>
            </a:r>
            <a:r>
              <a:rPr lang="en-US" sz="1400" b="1" baseline="0" dirty="0" smtClean="0">
                <a:latin typeface="Arial" pitchFamily="34" charset="0"/>
                <a:cs typeface="Arial" pitchFamily="34" charset="0"/>
              </a:rPr>
              <a:t> </a:t>
            </a:r>
            <a:r>
              <a:rPr lang="en-US" sz="1400" b="0" baseline="0" dirty="0" smtClean="0">
                <a:latin typeface="Arial" pitchFamily="34" charset="0"/>
                <a:cs typeface="Arial" pitchFamily="34" charset="0"/>
              </a:rPr>
              <a:t>major parts of library, capable of growth (88)</a:t>
            </a:r>
          </a:p>
          <a:p>
            <a:pPr>
              <a:buFont typeface="Arial" pitchFamily="34" charset="0"/>
              <a:buChar char="•"/>
            </a:pPr>
            <a:r>
              <a:rPr lang="en-US" sz="1400" b="0" baseline="0" dirty="0" smtClean="0">
                <a:latin typeface="Arial" pitchFamily="34" charset="0"/>
                <a:cs typeface="Arial" pitchFamily="34" charset="0"/>
              </a:rPr>
              <a:t> </a:t>
            </a:r>
            <a:r>
              <a:rPr lang="en-US" sz="1400" b="0" baseline="0" dirty="0" err="1" smtClean="0">
                <a:latin typeface="Arial" pitchFamily="34" charset="0"/>
                <a:cs typeface="Arial" pitchFamily="34" charset="0"/>
              </a:rPr>
              <a:t>Ranganathan</a:t>
            </a:r>
            <a:r>
              <a:rPr lang="en-US" sz="1400" b="0" baseline="0" dirty="0" smtClean="0">
                <a:latin typeface="Arial" pitchFamily="34" charset="0"/>
                <a:cs typeface="Arial" pitchFamily="34" charset="0"/>
              </a:rPr>
              <a:t>: Growth or change in one factor meant growth or change in the others (88)</a:t>
            </a:r>
          </a:p>
          <a:p>
            <a:pPr>
              <a:buFont typeface="Arial" pitchFamily="34" charset="0"/>
              <a:buChar char="•"/>
            </a:pPr>
            <a:r>
              <a:rPr lang="en-US" sz="1400" b="0" baseline="0" dirty="0" smtClean="0">
                <a:latin typeface="Arial" pitchFamily="34" charset="0"/>
                <a:cs typeface="Arial" pitchFamily="34" charset="0"/>
              </a:rPr>
              <a:t> Our interpretation of 5</a:t>
            </a:r>
            <a:r>
              <a:rPr lang="en-US" sz="1400" b="0" baseline="30000" dirty="0" smtClean="0">
                <a:latin typeface="Arial" pitchFamily="34" charset="0"/>
                <a:cs typeface="Arial" pitchFamily="34" charset="0"/>
              </a:rPr>
              <a:t>th</a:t>
            </a:r>
            <a:r>
              <a:rPr lang="en-US" sz="1400" b="0" baseline="0" dirty="0" smtClean="0">
                <a:latin typeface="Arial" pitchFamily="34" charset="0"/>
                <a:cs typeface="Arial" pitchFamily="34" charset="0"/>
              </a:rPr>
              <a:t> law does not include a rephrasing or reinterpretation, but we propose additional factor for libraries to consider: share of attention (88)</a:t>
            </a:r>
          </a:p>
          <a:p>
            <a:pPr>
              <a:buFont typeface="Arial" pitchFamily="34" charset="0"/>
              <a:buChar char="•"/>
            </a:pPr>
            <a:r>
              <a:rPr lang="en-US" sz="1400" b="0" baseline="0" dirty="0" smtClean="0">
                <a:latin typeface="Arial" pitchFamily="34" charset="0"/>
                <a:cs typeface="Arial" pitchFamily="34" charset="0"/>
              </a:rPr>
              <a:t> Evaluate relevance, visibility &amp; unique capabilities (108)</a:t>
            </a:r>
          </a:p>
          <a:p>
            <a:pPr>
              <a:buFont typeface="Arial" pitchFamily="34" charset="0"/>
              <a:buChar char="•"/>
            </a:pPr>
            <a:r>
              <a:rPr lang="en-US" sz="1400" b="0" baseline="0" dirty="0" smtClean="0">
                <a:latin typeface="Arial" pitchFamily="34" charset="0"/>
                <a:cs typeface="Arial" pitchFamily="34" charset="0"/>
              </a:rPr>
              <a:t> Essential to growth &amp; change of traditional factors—collection, staff, infrastructure and patron use (108)</a:t>
            </a:r>
          </a:p>
          <a:p>
            <a:pPr>
              <a:buFont typeface="Arial" pitchFamily="34" charset="0"/>
              <a:buChar char="•"/>
            </a:pPr>
            <a:r>
              <a:rPr lang="en-US" sz="1400" kern="1200" baseline="0" dirty="0" smtClean="0">
                <a:solidFill>
                  <a:schemeClr val="tx1"/>
                </a:solidFill>
                <a:latin typeface="Arial" pitchFamily="34" charset="0"/>
                <a:cs typeface="Arial" pitchFamily="34" charset="0"/>
              </a:rPr>
              <a:t> Not only are collections growing in size and type, but library staff is experiencing growth by retooling existing skills, hiring new people with new areas of expertise and changing users’ perceptions of librarians’ capabilities (108)</a:t>
            </a:r>
          </a:p>
          <a:p>
            <a:pPr lvl="1">
              <a:buFont typeface="Arial" pitchFamily="34" charset="0"/>
              <a:buChar char="•"/>
            </a:pPr>
            <a:r>
              <a:rPr lang="en-US" sz="1400" kern="1200" baseline="0" dirty="0" smtClean="0">
                <a:solidFill>
                  <a:schemeClr val="tx1"/>
                </a:solidFill>
                <a:latin typeface="Arial" pitchFamily="34" charset="0"/>
                <a:cs typeface="Arial" pitchFamily="34" charset="0"/>
              </a:rPr>
              <a:t>The question is whether supply is meeting demand (90)</a:t>
            </a:r>
          </a:p>
          <a:p>
            <a:pPr lvl="1">
              <a:buFont typeface="Arial" pitchFamily="34" charset="0"/>
              <a:buChar char="•"/>
            </a:pPr>
            <a:r>
              <a:rPr lang="en-US" sz="1400" kern="1200" baseline="0" dirty="0" smtClean="0">
                <a:solidFill>
                  <a:schemeClr val="tx1"/>
                </a:solidFill>
                <a:latin typeface="Arial" pitchFamily="34" charset="0"/>
                <a:cs typeface="Arial" pitchFamily="34" charset="0"/>
              </a:rPr>
              <a:t> In a survey of library directors, 52% reassigned or were planning to reassign staff to support research data services compared to 28% who hired or were planning to hire new staff (</a:t>
            </a:r>
            <a:r>
              <a:rPr lang="en-US" sz="1400" kern="1200" baseline="0" dirty="0" err="1" smtClean="0">
                <a:solidFill>
                  <a:schemeClr val="tx1"/>
                </a:solidFill>
                <a:latin typeface="Arial" pitchFamily="34" charset="0"/>
                <a:cs typeface="Arial" pitchFamily="34" charset="0"/>
              </a:rPr>
              <a:t>Tenopir</a:t>
            </a:r>
            <a:r>
              <a:rPr lang="en-US" sz="1400" kern="1200" baseline="0" dirty="0" smtClean="0">
                <a:solidFill>
                  <a:schemeClr val="tx1"/>
                </a:solidFill>
                <a:latin typeface="Arial" pitchFamily="34" charset="0"/>
                <a:cs typeface="Arial" pitchFamily="34" charset="0"/>
              </a:rPr>
              <a:t>, Birch, and Allard 2012) (90) </a:t>
            </a:r>
          </a:p>
          <a:p>
            <a:pPr lvl="1">
              <a:buFont typeface="Arial" pitchFamily="34" charset="0"/>
              <a:buChar char="•"/>
            </a:pPr>
            <a:r>
              <a:rPr lang="en-US" sz="1400" kern="1200" baseline="0" dirty="0" smtClean="0">
                <a:solidFill>
                  <a:schemeClr val="tx1"/>
                </a:solidFill>
                <a:latin typeface="Arial" pitchFamily="34" charset="0"/>
                <a:cs typeface="Arial" pitchFamily="34" charset="0"/>
              </a:rPr>
              <a:t> The latter are likely relying on new library and information science graduates of data </a:t>
            </a:r>
            <a:r>
              <a:rPr lang="en-US" sz="1400" kern="1200" baseline="0" dirty="0" err="1" smtClean="0">
                <a:solidFill>
                  <a:schemeClr val="tx1"/>
                </a:solidFill>
                <a:latin typeface="Arial" pitchFamily="34" charset="0"/>
                <a:cs typeface="Arial" pitchFamily="34" charset="0"/>
              </a:rPr>
              <a:t>curation</a:t>
            </a:r>
            <a:r>
              <a:rPr lang="en-US" sz="1400" kern="1200" baseline="0" dirty="0" smtClean="0">
                <a:solidFill>
                  <a:schemeClr val="tx1"/>
                </a:solidFill>
                <a:latin typeface="Arial" pitchFamily="34" charset="0"/>
                <a:cs typeface="Arial" pitchFamily="34" charset="0"/>
              </a:rPr>
              <a:t> programs at major universities (Harris-Pierce and Liu 2012; Palmer et al. 2013) and the two year post-doctoral fellowship program being offered by the Council on Library and Information Resources” (CLIR) (</a:t>
            </a:r>
            <a:r>
              <a:rPr lang="en-US" sz="1400" kern="1200" baseline="0" dirty="0" err="1" smtClean="0">
                <a:solidFill>
                  <a:schemeClr val="tx1"/>
                </a:solidFill>
                <a:latin typeface="Arial" pitchFamily="34" charset="0"/>
                <a:cs typeface="Arial" pitchFamily="34" charset="0"/>
              </a:rPr>
              <a:t>Keralis</a:t>
            </a:r>
            <a:r>
              <a:rPr lang="en-US" sz="1400" kern="1200" baseline="0" dirty="0" smtClean="0">
                <a:solidFill>
                  <a:schemeClr val="tx1"/>
                </a:solidFill>
                <a:latin typeface="Arial" pitchFamily="34" charset="0"/>
                <a:cs typeface="Arial" pitchFamily="34" charset="0"/>
              </a:rPr>
              <a:t> 2012) (90) </a:t>
            </a:r>
          </a:p>
          <a:p>
            <a:pPr>
              <a:buFont typeface="Arial" pitchFamily="34" charset="0"/>
              <a:buChar char="•"/>
            </a:pPr>
            <a:r>
              <a:rPr lang="en-US" sz="1400" kern="1200" baseline="0" dirty="0" smtClean="0">
                <a:solidFill>
                  <a:schemeClr val="tx1"/>
                </a:solidFill>
                <a:latin typeface="Arial" pitchFamily="34" charset="0"/>
                <a:cs typeface="Arial" pitchFamily="34" charset="0"/>
              </a:rPr>
              <a:t> Changing infrastructure &amp; patron use (108)</a:t>
            </a:r>
            <a:endParaRPr lang="en-US" sz="1400" dirty="0" smtClean="0">
              <a:latin typeface="Arial" pitchFamily="34" charset="0"/>
              <a:cs typeface="Arial" pitchFamily="34" charset="0"/>
            </a:endParaRPr>
          </a:p>
          <a:p>
            <a:pPr lvl="1">
              <a:buFont typeface="Arial" pitchFamily="34" charset="0"/>
              <a:buChar char="•"/>
            </a:pPr>
            <a:r>
              <a:rPr lang="en-US" sz="1400" dirty="0" smtClean="0">
                <a:latin typeface="Arial" pitchFamily="34" charset="0"/>
                <a:cs typeface="Arial" pitchFamily="34" charset="0"/>
              </a:rPr>
              <a:t>Growth within shifting contexts means growing whatever elements of collection, staff, infrastructure and patron use that are currently part of our users’ expectations (91) </a:t>
            </a:r>
          </a:p>
          <a:p>
            <a:pPr lvl="1">
              <a:buFont typeface="Arial" pitchFamily="34" charset="0"/>
              <a:buChar char="•"/>
            </a:pPr>
            <a:r>
              <a:rPr lang="en-US" sz="1400" dirty="0" smtClean="0">
                <a:latin typeface="Arial" pitchFamily="34" charset="0"/>
                <a:cs typeface="Arial" pitchFamily="34" charset="0"/>
              </a:rPr>
              <a:t> Definitions of library services will change. We need to grow the ways users can engage with whatever they value from libraries, whether papyrus rolls, </a:t>
            </a:r>
            <a:r>
              <a:rPr lang="en-US" sz="1400" dirty="0" err="1" smtClean="0">
                <a:latin typeface="Arial" pitchFamily="34" charset="0"/>
                <a:cs typeface="Arial" pitchFamily="34" charset="0"/>
              </a:rPr>
              <a:t>makerspaces</a:t>
            </a:r>
            <a:r>
              <a:rPr lang="en-US" sz="1400" dirty="0" smtClean="0">
                <a:latin typeface="Arial" pitchFamily="34" charset="0"/>
                <a:cs typeface="Arial" pitchFamily="34" charset="0"/>
              </a:rPr>
              <a:t> or data management instruction (91)</a:t>
            </a:r>
          </a:p>
          <a:p>
            <a:endParaRPr lang="en-US" sz="1400"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24</a:t>
            </a:fld>
            <a:endParaRPr lang="en-US"/>
          </a:p>
        </p:txBody>
      </p:sp>
    </p:spTree>
    <p:extLst>
      <p:ext uri="{BB962C8B-B14F-4D97-AF65-F5344CB8AC3E}">
        <p14:creationId xmlns:p14="http://schemas.microsoft.com/office/powerpoint/2010/main" val="15341704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2000" y="231775"/>
            <a:ext cx="2510503" cy="1882877"/>
          </a:xfrm>
        </p:spPr>
      </p:sp>
      <p:sp>
        <p:nvSpPr>
          <p:cNvPr id="3" name="Notes Placeholder 2"/>
          <p:cNvSpPr>
            <a:spLocks noGrp="1"/>
          </p:cNvSpPr>
          <p:nvPr>
            <p:ph type="body" idx="1"/>
          </p:nvPr>
        </p:nvSpPr>
        <p:spPr>
          <a:xfrm>
            <a:off x="0" y="2300747"/>
            <a:ext cx="6705600" cy="6994039"/>
          </a:xfrm>
        </p:spPr>
        <p:txBody>
          <a:bodyPr>
            <a:noAutofit/>
          </a:bodyPr>
          <a:lstStyle/>
          <a:p>
            <a:r>
              <a:rPr lang="en-US" sz="1200" b="0" i="0" kern="1200" dirty="0" smtClean="0">
                <a:solidFill>
                  <a:schemeClr val="tx1"/>
                </a:solidFill>
                <a:latin typeface="Arial" pitchFamily="34" charset="0"/>
                <a:ea typeface="+mn-ea"/>
                <a:cs typeface="Arial" pitchFamily="34" charset="0"/>
              </a:rPr>
              <a:t>Council on Library and Information Resources. 1998. </a:t>
            </a:r>
            <a:r>
              <a:rPr lang="en-US" sz="1200" b="0" i="1" kern="1200" dirty="0" smtClean="0">
                <a:solidFill>
                  <a:schemeClr val="tx1"/>
                </a:solidFill>
                <a:latin typeface="Arial" pitchFamily="34" charset="0"/>
                <a:ea typeface="+mn-ea"/>
                <a:cs typeface="Arial" pitchFamily="34" charset="0"/>
              </a:rPr>
              <a:t>CLIR issues</a:t>
            </a:r>
            <a:r>
              <a:rPr lang="en-US" sz="1200" b="0" i="0" kern="1200" dirty="0" smtClean="0">
                <a:solidFill>
                  <a:schemeClr val="tx1"/>
                </a:solidFill>
                <a:latin typeface="Arial" pitchFamily="34" charset="0"/>
                <a:ea typeface="+mn-ea"/>
                <a:cs typeface="Arial" pitchFamily="34" charset="0"/>
              </a:rPr>
              <a:t>. Washington, DC: Council on Library and Information Resources.</a:t>
            </a:r>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r>
              <a:rPr lang="en-US" sz="1200" dirty="0" err="1" smtClean="0">
                <a:latin typeface="Arial" pitchFamily="34" charset="0"/>
                <a:cs typeface="Arial" pitchFamily="34" charset="0"/>
              </a:rPr>
              <a:t>Huler</a:t>
            </a:r>
            <a:r>
              <a:rPr lang="en-US" sz="1200" dirty="0" smtClean="0">
                <a:latin typeface="Arial" pitchFamily="34" charset="0"/>
                <a:cs typeface="Arial" pitchFamily="34" charset="0"/>
              </a:rPr>
              <a:t>, Scott. 2014. Raleigh’s 50 foot librarian: Hunt Library. </a:t>
            </a:r>
            <a:r>
              <a:rPr lang="en-US" sz="1200" i="1" dirty="0" smtClean="0">
                <a:latin typeface="Arial" pitchFamily="34" charset="0"/>
                <a:cs typeface="Arial" pitchFamily="34" charset="0"/>
              </a:rPr>
              <a:t>Our State </a:t>
            </a:r>
            <a:r>
              <a:rPr lang="en-US" sz="1200" dirty="0" smtClean="0">
                <a:latin typeface="Arial" pitchFamily="34" charset="0"/>
                <a:cs typeface="Arial" pitchFamily="34" charset="0"/>
              </a:rPr>
              <a:t>(March), http://www.ourstate.com/hunt/.</a:t>
            </a:r>
          </a:p>
          <a:p>
            <a:endParaRPr lang="en-US" sz="1200" dirty="0" smtClean="0">
              <a:latin typeface="Arial" pitchFamily="34" charset="0"/>
              <a:cs typeface="Arial" pitchFamily="34" charset="0"/>
            </a:endParaRPr>
          </a:p>
          <a:p>
            <a:r>
              <a:rPr lang="en-US" sz="1200" dirty="0" err="1" smtClean="0">
                <a:latin typeface="Arial" pitchFamily="34" charset="0"/>
                <a:cs typeface="Arial" pitchFamily="34" charset="0"/>
              </a:rPr>
              <a:t>Keralis</a:t>
            </a:r>
            <a:r>
              <a:rPr lang="en-US" sz="1200" dirty="0" smtClean="0">
                <a:latin typeface="Arial" pitchFamily="34" charset="0"/>
                <a:cs typeface="Arial" pitchFamily="34" charset="0"/>
              </a:rPr>
              <a:t>, Spencer D. C. 2012. Data </a:t>
            </a:r>
            <a:r>
              <a:rPr lang="en-US" sz="1200" dirty="0" err="1" smtClean="0">
                <a:latin typeface="Arial" pitchFamily="34" charset="0"/>
                <a:cs typeface="Arial" pitchFamily="34" charset="0"/>
              </a:rPr>
              <a:t>curation</a:t>
            </a:r>
            <a:r>
              <a:rPr lang="en-US" sz="1200" dirty="0" smtClean="0">
                <a:latin typeface="Arial" pitchFamily="34" charset="0"/>
                <a:cs typeface="Arial" pitchFamily="34" charset="0"/>
              </a:rPr>
              <a:t> education: A snapshot. In </a:t>
            </a:r>
            <a:r>
              <a:rPr lang="en-US" sz="1200" i="1" dirty="0" smtClean="0">
                <a:latin typeface="Arial" pitchFamily="34" charset="0"/>
                <a:cs typeface="Arial" pitchFamily="34" charset="0"/>
              </a:rPr>
              <a:t>The problem of data</a:t>
            </a:r>
            <a:r>
              <a:rPr lang="en-US" sz="1200" dirty="0" smtClean="0">
                <a:latin typeface="Arial" pitchFamily="34" charset="0"/>
                <a:cs typeface="Arial" pitchFamily="34" charset="0"/>
              </a:rPr>
              <a:t>, by Lori </a:t>
            </a:r>
            <a:r>
              <a:rPr lang="en-US" sz="1200" dirty="0" err="1" smtClean="0">
                <a:latin typeface="Arial" pitchFamily="34" charset="0"/>
                <a:cs typeface="Arial" pitchFamily="34" charset="0"/>
              </a:rPr>
              <a:t>Jahnke</a:t>
            </a:r>
            <a:r>
              <a:rPr lang="en-US" sz="1200" dirty="0" smtClean="0">
                <a:latin typeface="Arial" pitchFamily="34" charset="0"/>
                <a:cs typeface="Arial" pitchFamily="34" charset="0"/>
              </a:rPr>
              <a:t>, Andrew Asher, and Spencer D. C. </a:t>
            </a:r>
            <a:r>
              <a:rPr lang="en-US" sz="1200" dirty="0" err="1" smtClean="0">
                <a:latin typeface="Arial" pitchFamily="34" charset="0"/>
                <a:cs typeface="Arial" pitchFamily="34" charset="0"/>
              </a:rPr>
              <a:t>Keralis</a:t>
            </a:r>
            <a:r>
              <a:rPr lang="en-US" sz="1200" dirty="0" smtClean="0">
                <a:latin typeface="Arial" pitchFamily="34" charset="0"/>
                <a:cs typeface="Arial" pitchFamily="34" charset="0"/>
              </a:rPr>
              <a:t>, 32-39. Washington, DC: Council on Library and Information Resources.</a:t>
            </a:r>
            <a:endParaRPr lang="en-US" sz="1200" b="1" dirty="0" smtClean="0">
              <a:latin typeface="Arial" pitchFamily="34" charset="0"/>
              <a:cs typeface="Arial" pitchFamily="34" charset="0"/>
            </a:endParaRPr>
          </a:p>
          <a:p>
            <a:pPr>
              <a:buFont typeface="Arial" pitchFamily="34" charset="0"/>
              <a:buNone/>
            </a:pPr>
            <a:endParaRPr lang="en-US" sz="1200" b="1" dirty="0" smtClean="0">
              <a:latin typeface="Arial" pitchFamily="34" charset="0"/>
              <a:cs typeface="Arial" pitchFamily="34" charset="0"/>
            </a:endParaRPr>
          </a:p>
          <a:p>
            <a:r>
              <a:rPr lang="en-US" sz="1200" dirty="0" smtClean="0">
                <a:latin typeface="Arial" pitchFamily="34" charset="0"/>
                <a:cs typeface="Arial" pitchFamily="34" charset="0"/>
              </a:rPr>
              <a:t>Millar, Erin. 2013. The university library of the future. </a:t>
            </a:r>
            <a:r>
              <a:rPr lang="en-US" sz="1200" i="1" dirty="0" smtClean="0">
                <a:latin typeface="Arial" pitchFamily="34" charset="0"/>
                <a:cs typeface="Arial" pitchFamily="34" charset="0"/>
              </a:rPr>
              <a:t>The Globe and Mail </a:t>
            </a:r>
            <a:r>
              <a:rPr lang="en-US" sz="1200" dirty="0" smtClean="0">
                <a:latin typeface="Arial" pitchFamily="34" charset="0"/>
                <a:cs typeface="Arial" pitchFamily="34" charset="0"/>
              </a:rPr>
              <a:t>(October 22), </a:t>
            </a:r>
            <a:r>
              <a:rPr lang="en-US" sz="1200" dirty="0" smtClean="0">
                <a:latin typeface="Arial" pitchFamily="34" charset="0"/>
                <a:cs typeface="Arial" pitchFamily="34" charset="0"/>
                <a:hlinkClick r:id="rId3"/>
              </a:rPr>
              <a:t>http://www.theglobeandmail.com/news/national/education/canadian-university-report/the-university-libraryof-the-future/article14980161/</a:t>
            </a:r>
            <a:endParaRPr lang="en-US" sz="1200" b="1" dirty="0" smtClean="0">
              <a:latin typeface="Arial" pitchFamily="34" charset="0"/>
              <a:cs typeface="Arial" pitchFamily="34" charset="0"/>
            </a:endParaRPr>
          </a:p>
          <a:p>
            <a:endParaRPr lang="en-US" sz="1200" dirty="0" smtClean="0">
              <a:latin typeface="Arial" pitchFamily="34" charset="0"/>
              <a:cs typeface="Arial" pitchFamily="34" charset="0"/>
            </a:endParaRPr>
          </a:p>
          <a:p>
            <a:pPr marL="0" lvl="0" indent="0">
              <a:spcBef>
                <a:spcPts val="0"/>
              </a:spcBef>
              <a:buNone/>
            </a:pPr>
            <a:r>
              <a:rPr lang="en-US" sz="1200" b="0" i="0" kern="1200" dirty="0" smtClean="0">
                <a:solidFill>
                  <a:schemeClr val="tx1"/>
                </a:solidFill>
                <a:latin typeface="Arial" pitchFamily="34" charset="0"/>
                <a:ea typeface="+mn-ea"/>
                <a:cs typeface="Arial" pitchFamily="34" charset="0"/>
              </a:rPr>
              <a:t>Palmer, Carole L., Andrea K. </a:t>
            </a:r>
            <a:r>
              <a:rPr lang="en-US" sz="1200" b="0" i="0" kern="1200" dirty="0" err="1" smtClean="0">
                <a:solidFill>
                  <a:schemeClr val="tx1"/>
                </a:solidFill>
                <a:latin typeface="Arial" pitchFamily="34" charset="0"/>
                <a:ea typeface="+mn-ea"/>
                <a:cs typeface="Arial" pitchFamily="34" charset="0"/>
              </a:rPr>
              <a:t>Thomer</a:t>
            </a:r>
            <a:r>
              <a:rPr lang="en-US" sz="1200" b="0" i="0" kern="1200" dirty="0" smtClean="0">
                <a:solidFill>
                  <a:schemeClr val="tx1"/>
                </a:solidFill>
                <a:latin typeface="Arial" pitchFamily="34" charset="0"/>
                <a:ea typeface="+mn-ea"/>
                <a:cs typeface="Arial" pitchFamily="34" charset="0"/>
              </a:rPr>
              <a:t>, Karen S. Baker, Karen M. </a:t>
            </a:r>
            <a:r>
              <a:rPr lang="en-US" sz="1200" b="0" i="0" kern="1200" dirty="0" err="1" smtClean="0">
                <a:solidFill>
                  <a:schemeClr val="tx1"/>
                </a:solidFill>
                <a:latin typeface="Arial" pitchFamily="34" charset="0"/>
                <a:ea typeface="+mn-ea"/>
                <a:cs typeface="Arial" pitchFamily="34" charset="0"/>
              </a:rPr>
              <a:t>Wickett</a:t>
            </a:r>
            <a:r>
              <a:rPr lang="en-US" sz="1200" b="0" i="0" kern="1200" dirty="0" smtClean="0">
                <a:solidFill>
                  <a:schemeClr val="tx1"/>
                </a:solidFill>
                <a:latin typeface="Arial" pitchFamily="34" charset="0"/>
                <a:ea typeface="+mn-ea"/>
                <a:cs typeface="Arial" pitchFamily="34" charset="0"/>
              </a:rPr>
              <a:t>, Virgil </a:t>
            </a:r>
            <a:r>
              <a:rPr lang="en-US" sz="1200" b="0" i="0" kern="1200" dirty="0" err="1" smtClean="0">
                <a:solidFill>
                  <a:schemeClr val="tx1"/>
                </a:solidFill>
                <a:latin typeface="Arial" pitchFamily="34" charset="0"/>
                <a:ea typeface="+mn-ea"/>
                <a:cs typeface="Arial" pitchFamily="34" charset="0"/>
              </a:rPr>
              <a:t>Varvel</a:t>
            </a:r>
            <a:r>
              <a:rPr lang="en-US" sz="1200" b="0" i="0" kern="1200" dirty="0" smtClean="0">
                <a:solidFill>
                  <a:schemeClr val="tx1"/>
                </a:solidFill>
                <a:latin typeface="Arial" pitchFamily="34" charset="0"/>
                <a:ea typeface="+mn-ea"/>
                <a:cs typeface="Arial" pitchFamily="34" charset="0"/>
              </a:rPr>
              <a:t>, </a:t>
            </a:r>
            <a:r>
              <a:rPr lang="en-US" sz="1200" b="0" i="0" kern="1200" dirty="0" err="1" smtClean="0">
                <a:solidFill>
                  <a:schemeClr val="tx1"/>
                </a:solidFill>
                <a:latin typeface="Arial" pitchFamily="34" charset="0"/>
                <a:ea typeface="+mn-ea"/>
                <a:cs typeface="Arial" pitchFamily="34" charset="0"/>
              </a:rPr>
              <a:t>Sayeed</a:t>
            </a:r>
            <a:r>
              <a:rPr lang="en-US" sz="1200" b="0" i="0" kern="1200" dirty="0" smtClean="0">
                <a:solidFill>
                  <a:schemeClr val="tx1"/>
                </a:solidFill>
                <a:latin typeface="Arial" pitchFamily="34" charset="0"/>
                <a:ea typeface="+mn-ea"/>
                <a:cs typeface="Arial" pitchFamily="34" charset="0"/>
              </a:rPr>
              <a:t> </a:t>
            </a:r>
            <a:r>
              <a:rPr lang="en-US" sz="1200" b="0" i="0" kern="1200" dirty="0" err="1" smtClean="0">
                <a:solidFill>
                  <a:schemeClr val="tx1"/>
                </a:solidFill>
                <a:latin typeface="Arial" pitchFamily="34" charset="0"/>
                <a:ea typeface="+mn-ea"/>
                <a:cs typeface="Arial" pitchFamily="34" charset="0"/>
              </a:rPr>
              <a:t>Choudhury</a:t>
            </a:r>
            <a:r>
              <a:rPr lang="en-US" sz="1200" b="0" i="0" kern="1200" dirty="0" smtClean="0">
                <a:solidFill>
                  <a:schemeClr val="tx1"/>
                </a:solidFill>
                <a:latin typeface="Arial" pitchFamily="34" charset="0"/>
                <a:ea typeface="+mn-ea"/>
                <a:cs typeface="Arial" pitchFamily="34" charset="0"/>
              </a:rPr>
              <a:t>, Timothy </a:t>
            </a:r>
            <a:r>
              <a:rPr lang="en-US" sz="1200" b="0" i="0" kern="1200" dirty="0" err="1" smtClean="0">
                <a:solidFill>
                  <a:schemeClr val="tx1"/>
                </a:solidFill>
                <a:latin typeface="Arial" pitchFamily="34" charset="0"/>
                <a:ea typeface="+mn-ea"/>
                <a:cs typeface="Arial" pitchFamily="34" charset="0"/>
              </a:rPr>
              <a:t>DiLauro</a:t>
            </a:r>
            <a:r>
              <a:rPr lang="en-US" sz="1200" b="0" i="0" kern="1200" dirty="0" smtClean="0">
                <a:solidFill>
                  <a:schemeClr val="tx1"/>
                </a:solidFill>
                <a:latin typeface="Arial" pitchFamily="34" charset="0"/>
                <a:ea typeface="+mn-ea"/>
                <a:cs typeface="Arial" pitchFamily="34" charset="0"/>
              </a:rPr>
              <a:t>, Bruce Fouke, Abigail E. </a:t>
            </a:r>
            <a:r>
              <a:rPr lang="en-US" sz="1200" b="0" i="0" kern="1200" dirty="0" err="1" smtClean="0">
                <a:solidFill>
                  <a:schemeClr val="tx1"/>
                </a:solidFill>
                <a:latin typeface="Arial" pitchFamily="34" charset="0"/>
                <a:ea typeface="+mn-ea"/>
                <a:cs typeface="Arial" pitchFamily="34" charset="0"/>
              </a:rPr>
              <a:t>Asangba</a:t>
            </a:r>
            <a:r>
              <a:rPr lang="en-US" sz="1200" b="0" i="0" kern="1200" dirty="0" smtClean="0">
                <a:solidFill>
                  <a:schemeClr val="tx1"/>
                </a:solidFill>
                <a:latin typeface="Arial" pitchFamily="34" charset="0"/>
                <a:ea typeface="+mn-ea"/>
                <a:cs typeface="Arial" pitchFamily="34" charset="0"/>
              </a:rPr>
              <a:t>, and Ann Rodman. 2013. "Building a framework for site-based data </a:t>
            </a:r>
            <a:r>
              <a:rPr lang="en-US" sz="1200" b="0" i="0" kern="1200" dirty="0" err="1" smtClean="0">
                <a:solidFill>
                  <a:schemeClr val="tx1"/>
                </a:solidFill>
                <a:latin typeface="Arial" pitchFamily="34" charset="0"/>
                <a:ea typeface="+mn-ea"/>
                <a:cs typeface="Arial" pitchFamily="34" charset="0"/>
              </a:rPr>
              <a:t>curation</a:t>
            </a:r>
            <a:r>
              <a:rPr lang="en-US" sz="1200" b="0" i="0" kern="1200" dirty="0" smtClean="0">
                <a:solidFill>
                  <a:schemeClr val="tx1"/>
                </a:solidFill>
                <a:latin typeface="Arial" pitchFamily="34" charset="0"/>
                <a:ea typeface="+mn-ea"/>
                <a:cs typeface="Arial" pitchFamily="34" charset="0"/>
              </a:rPr>
              <a:t>". </a:t>
            </a:r>
            <a:r>
              <a:rPr lang="en-US" sz="1200" b="0" i="1" kern="1200" dirty="0" smtClean="0">
                <a:solidFill>
                  <a:schemeClr val="tx1"/>
                </a:solidFill>
                <a:latin typeface="Arial" pitchFamily="34" charset="0"/>
                <a:ea typeface="+mn-ea"/>
                <a:cs typeface="Arial" pitchFamily="34" charset="0"/>
              </a:rPr>
              <a:t>Proceedings of the American Society for Information Science and Technology. </a:t>
            </a:r>
            <a:r>
              <a:rPr lang="en-US" sz="1200" b="0" i="0" kern="1200" dirty="0" smtClean="0">
                <a:solidFill>
                  <a:schemeClr val="tx1"/>
                </a:solidFill>
                <a:latin typeface="Arial" pitchFamily="34" charset="0"/>
                <a:ea typeface="+mn-ea"/>
                <a:cs typeface="Arial" pitchFamily="34" charset="0"/>
              </a:rPr>
              <a:t>50 (1): 1-4.</a:t>
            </a:r>
            <a:endParaRPr lang="en-US" sz="1200" dirty="0" smtClean="0">
              <a:latin typeface="Arial" pitchFamily="34" charset="0"/>
              <a:cs typeface="Arial" pitchFamily="34" charset="0"/>
            </a:endParaRPr>
          </a:p>
          <a:p>
            <a:endParaRPr lang="en-US" sz="1200" b="1" dirty="0" smtClean="0">
              <a:latin typeface="Arial" pitchFamily="34" charset="0"/>
              <a:cs typeface="Arial" pitchFamily="34" charset="0"/>
            </a:endParaRPr>
          </a:p>
          <a:p>
            <a:r>
              <a:rPr lang="en-US" sz="1200" dirty="0" err="1" smtClean="0">
                <a:latin typeface="Arial" pitchFamily="34" charset="0"/>
                <a:cs typeface="Arial" pitchFamily="34" charset="0"/>
              </a:rPr>
              <a:t>Ranganathan</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Shiyali</a:t>
            </a:r>
            <a:r>
              <a:rPr lang="en-US" sz="1200" dirty="0" smtClean="0">
                <a:latin typeface="Arial" pitchFamily="34" charset="0"/>
                <a:cs typeface="Arial" pitchFamily="34" charset="0"/>
              </a:rPr>
              <a:t> </a:t>
            </a:r>
            <a:r>
              <a:rPr lang="en-US" sz="1200" dirty="0" err="1" smtClean="0">
                <a:latin typeface="Arial" pitchFamily="34" charset="0"/>
                <a:cs typeface="Arial" pitchFamily="34" charset="0"/>
              </a:rPr>
              <a:t>Ramamrita</a:t>
            </a:r>
            <a:r>
              <a:rPr lang="en-US" sz="1200" dirty="0" smtClean="0">
                <a:latin typeface="Arial" pitchFamily="34" charset="0"/>
                <a:cs typeface="Arial" pitchFamily="34" charset="0"/>
              </a:rPr>
              <a:t>. 1931. </a:t>
            </a:r>
            <a:r>
              <a:rPr lang="en-US" sz="1200" i="1" dirty="0" smtClean="0">
                <a:latin typeface="Arial" pitchFamily="34" charset="0"/>
                <a:cs typeface="Arial" pitchFamily="34" charset="0"/>
              </a:rPr>
              <a:t>The five laws of library science. </a:t>
            </a:r>
            <a:r>
              <a:rPr lang="en-US" sz="1200" dirty="0" smtClean="0">
                <a:latin typeface="Arial" pitchFamily="34" charset="0"/>
                <a:cs typeface="Arial" pitchFamily="34" charset="0"/>
              </a:rPr>
              <a:t>London: Edward </a:t>
            </a:r>
            <a:r>
              <a:rPr lang="en-US" sz="1200" dirty="0" err="1" smtClean="0">
                <a:latin typeface="Arial" pitchFamily="34" charset="0"/>
                <a:cs typeface="Arial" pitchFamily="34" charset="0"/>
              </a:rPr>
              <a:t>Goldston</a:t>
            </a:r>
            <a:r>
              <a:rPr lang="en-US" sz="1200" dirty="0" smtClean="0">
                <a:latin typeface="Arial" pitchFamily="34" charset="0"/>
                <a:cs typeface="Arial" pitchFamily="34" charset="0"/>
              </a:rPr>
              <a:t>, Ltd.</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Rock, Margaret. 2013. The future of libraries: Short on books, long on tech. </a:t>
            </a:r>
            <a:r>
              <a:rPr lang="en-US" sz="1200" i="1" dirty="0" smtClean="0">
                <a:latin typeface="Arial" pitchFamily="34" charset="0"/>
                <a:cs typeface="Arial" pitchFamily="34" charset="0"/>
              </a:rPr>
              <a:t>Time</a:t>
            </a:r>
            <a:r>
              <a:rPr lang="en-US" sz="1200" dirty="0" smtClean="0">
                <a:latin typeface="Arial" pitchFamily="34" charset="0"/>
                <a:cs typeface="Arial" pitchFamily="34" charset="0"/>
              </a:rPr>
              <a:t> (June 25), http://techland.time.com/2013/06/25/the-future-of-libraries-short-on-books-long-on-tech/.</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Sadler, Shawna. 2012. Session 3: Exploiting space as a distinctive asset. Presented at Libraries rebound: Embracing mission, maximizing impact, June 5-6, in Philadelphia, PA. https://www.</a:t>
            </a:r>
          </a:p>
          <a:p>
            <a:r>
              <a:rPr lang="en-US" sz="1200" dirty="0" smtClean="0">
                <a:latin typeface="Arial" pitchFamily="34" charset="0"/>
                <a:cs typeface="Arial" pitchFamily="34" charset="0"/>
              </a:rPr>
              <a:t>youtube.com/</a:t>
            </a:r>
            <a:r>
              <a:rPr lang="en-US" sz="1200" dirty="0" err="1" smtClean="0">
                <a:latin typeface="Arial" pitchFamily="34" charset="0"/>
                <a:cs typeface="Arial" pitchFamily="34" charset="0"/>
              </a:rPr>
              <a:t>watch?v</a:t>
            </a:r>
            <a:r>
              <a:rPr lang="en-US" sz="1200" dirty="0" smtClean="0">
                <a:latin typeface="Arial" pitchFamily="34" charset="0"/>
                <a:cs typeface="Arial" pitchFamily="34" charset="0"/>
              </a:rPr>
              <a:t>=AmEtdVPro54&amp;feature=</a:t>
            </a:r>
            <a:r>
              <a:rPr lang="en-US" sz="1200" dirty="0" err="1" smtClean="0">
                <a:latin typeface="Arial" pitchFamily="34" charset="0"/>
                <a:cs typeface="Arial" pitchFamily="34" charset="0"/>
              </a:rPr>
              <a:t>youtu.be</a:t>
            </a:r>
            <a:r>
              <a:rPr lang="en-US" sz="1200" dirty="0" smtClean="0">
                <a:latin typeface="Arial" pitchFamily="34" charset="0"/>
                <a:cs typeface="Arial" pitchFamily="34" charset="0"/>
              </a:rPr>
              <a:t>. </a:t>
            </a:r>
          </a:p>
          <a:p>
            <a:endParaRPr lang="en-US" sz="1200" dirty="0" smtClean="0">
              <a:latin typeface="Arial" pitchFamily="34" charset="0"/>
              <a:cs typeface="Arial" pitchFamily="34" charset="0"/>
            </a:endParaRPr>
          </a:p>
          <a:p>
            <a:r>
              <a:rPr lang="en-US" sz="1200" dirty="0" err="1" smtClean="0">
                <a:latin typeface="Arial" pitchFamily="34" charset="0"/>
                <a:cs typeface="Arial" pitchFamily="34" charset="0"/>
              </a:rPr>
              <a:t>Tenopir</a:t>
            </a:r>
            <a:r>
              <a:rPr lang="en-US" sz="1200" dirty="0" smtClean="0">
                <a:latin typeface="Arial" pitchFamily="34" charset="0"/>
                <a:cs typeface="Arial" pitchFamily="34" charset="0"/>
              </a:rPr>
              <a:t>, Carol, Ben Birch, and Suzie Allard. 2012. </a:t>
            </a:r>
            <a:r>
              <a:rPr lang="en-US" sz="1200" i="1" dirty="0" smtClean="0">
                <a:latin typeface="Arial" pitchFamily="34" charset="0"/>
                <a:cs typeface="Arial" pitchFamily="34" charset="0"/>
              </a:rPr>
              <a:t>Academic libraries and research data services: Current practices and plans for the future. </a:t>
            </a:r>
            <a:r>
              <a:rPr lang="en-US" sz="1200" dirty="0" smtClean="0">
                <a:latin typeface="Arial" pitchFamily="34" charset="0"/>
                <a:cs typeface="Arial" pitchFamily="34" charset="0"/>
              </a:rPr>
              <a:t>An ACRL white paper. Chicago: Association of College and Research Libraries.</a:t>
            </a:r>
          </a:p>
          <a:p>
            <a:endParaRPr lang="en-US" sz="1200" b="1" dirty="0" smtClean="0">
              <a:latin typeface="Arial" pitchFamily="34" charset="0"/>
              <a:cs typeface="Arial" pitchFamily="34" charset="0"/>
            </a:endParaRPr>
          </a:p>
          <a:p>
            <a:pPr lvl="0"/>
            <a:r>
              <a:rPr lang="en-US" sz="1200" dirty="0" smtClean="0">
                <a:solidFill>
                  <a:prstClr val="black"/>
                </a:solidFill>
                <a:latin typeface="Arial" pitchFamily="34" charset="0"/>
                <a:cs typeface="Arial" pitchFamily="34" charset="0"/>
              </a:rPr>
              <a:t>Connaway, Lynn Silipigni, and </a:t>
            </a:r>
            <a:r>
              <a:rPr lang="en-US" sz="1200" dirty="0" err="1" smtClean="0">
                <a:solidFill>
                  <a:prstClr val="black"/>
                </a:solidFill>
                <a:latin typeface="Arial" pitchFamily="34" charset="0"/>
                <a:cs typeface="Arial" pitchFamily="34" charset="0"/>
              </a:rPr>
              <a:t>Ixchel</a:t>
            </a:r>
            <a:r>
              <a:rPr lang="en-US" sz="1200" dirty="0" smtClean="0">
                <a:solidFill>
                  <a:prstClr val="black"/>
                </a:solidFill>
                <a:latin typeface="Arial" pitchFamily="34" charset="0"/>
                <a:cs typeface="Arial" pitchFamily="34" charset="0"/>
              </a:rPr>
              <a:t> M. </a:t>
            </a:r>
            <a:r>
              <a:rPr lang="en-US" sz="1200" dirty="0" err="1" smtClean="0">
                <a:solidFill>
                  <a:prstClr val="black"/>
                </a:solidFill>
                <a:latin typeface="Arial" pitchFamily="34" charset="0"/>
                <a:cs typeface="Arial" pitchFamily="34" charset="0"/>
              </a:rPr>
              <a:t>Faniel</a:t>
            </a:r>
            <a:r>
              <a:rPr lang="en-US" sz="1200" dirty="0" smtClean="0">
                <a:solidFill>
                  <a:prstClr val="black"/>
                </a:solidFill>
                <a:latin typeface="Arial" pitchFamily="34" charset="0"/>
                <a:cs typeface="Arial" pitchFamily="34" charset="0"/>
              </a:rPr>
              <a:t>. 2014. </a:t>
            </a:r>
            <a:r>
              <a:rPr lang="en-US" sz="1200" i="1" dirty="0" smtClean="0">
                <a:solidFill>
                  <a:prstClr val="black"/>
                </a:solidFill>
                <a:latin typeface="Arial" pitchFamily="34" charset="0"/>
                <a:cs typeface="Arial" pitchFamily="34" charset="0"/>
              </a:rPr>
              <a:t>Reordering </a:t>
            </a:r>
            <a:r>
              <a:rPr lang="en-US" sz="1200" i="1" dirty="0" err="1" smtClean="0">
                <a:solidFill>
                  <a:prstClr val="black"/>
                </a:solidFill>
                <a:latin typeface="Arial" pitchFamily="34" charset="0"/>
                <a:cs typeface="Arial" pitchFamily="34" charset="0"/>
              </a:rPr>
              <a:t>Ranganathan</a:t>
            </a:r>
            <a:r>
              <a:rPr lang="en-US" sz="1200" i="1" dirty="0" smtClean="0">
                <a:solidFill>
                  <a:prstClr val="black"/>
                </a:solidFill>
                <a:latin typeface="Arial" pitchFamily="34" charset="0"/>
                <a:cs typeface="Arial" pitchFamily="34" charset="0"/>
              </a:rPr>
              <a:t>: Shifting user behaviors, shifting priorities</a:t>
            </a:r>
            <a:r>
              <a:rPr lang="en-US" sz="1200" dirty="0" smtClean="0">
                <a:solidFill>
                  <a:prstClr val="black"/>
                </a:solidFill>
                <a:latin typeface="Arial" pitchFamily="34" charset="0"/>
                <a:cs typeface="Arial" pitchFamily="34" charset="0"/>
              </a:rPr>
              <a:t>. Dublin, OH: OCLC Research. http://www.oclc.org/content/dam/research/publications/library/2014/oclcresearch-reordering-ranganathan-2014.pdf.</a:t>
            </a:r>
          </a:p>
          <a:p>
            <a:endParaRPr lang="en-US" sz="1200" b="1" dirty="0" smtClean="0">
              <a:latin typeface="Arial" pitchFamily="34" charset="0"/>
              <a:cs typeface="Arial" pitchFamily="34" charset="0"/>
            </a:endParaRPr>
          </a:p>
          <a:p>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25</a:t>
            </a:fld>
            <a:endParaRPr lang="en-US"/>
          </a:p>
        </p:txBody>
      </p:sp>
    </p:spTree>
    <p:extLst>
      <p:ext uri="{BB962C8B-B14F-4D97-AF65-F5344CB8AC3E}">
        <p14:creationId xmlns:p14="http://schemas.microsoft.com/office/powerpoint/2010/main" val="3517781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4290" y="4415790"/>
            <a:ext cx="6232634" cy="418338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Image: http://31.media.tumblr.com/115230e4c3d9e371c8b7b4f16107e219/tumblr_mhelksZv9W1qaqu9io1_1280.jpg</a:t>
            </a:r>
          </a:p>
          <a:p>
            <a:endParaRPr lang="en-US" sz="1400"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Share of attention essential</a:t>
            </a:r>
            <a:r>
              <a:rPr lang="en-US" sz="1400" baseline="0" dirty="0" smtClean="0">
                <a:latin typeface="Arial" pitchFamily="34" charset="0"/>
                <a:cs typeface="Arial" pitchFamily="34" charset="0"/>
              </a:rPr>
              <a:t> to promoting growth &amp; change across all dimensions—collection, staff, infrastructure, patron use. </a:t>
            </a:r>
          </a:p>
          <a:p>
            <a:pPr>
              <a:buFont typeface="Arial" pitchFamily="34" charset="0"/>
              <a:buChar char="•"/>
            </a:pPr>
            <a:r>
              <a:rPr lang="en-US" sz="1400" baseline="0" dirty="0" smtClean="0">
                <a:latin typeface="Arial" pitchFamily="34" charset="0"/>
                <a:cs typeface="Arial" pitchFamily="34" charset="0"/>
              </a:rPr>
              <a:t>Nurture growth through: </a:t>
            </a:r>
            <a:endParaRPr lang="en-US" sz="1400" dirty="0" smtClean="0">
              <a:latin typeface="Arial" pitchFamily="34" charset="0"/>
              <a:cs typeface="Arial" pitchFamily="34" charset="0"/>
            </a:endParaRPr>
          </a:p>
          <a:p>
            <a:pPr>
              <a:buFont typeface="Arial" pitchFamily="34" charset="0"/>
              <a:buNone/>
            </a:pPr>
            <a:r>
              <a:rPr lang="en-US" sz="1400" dirty="0" smtClean="0">
                <a:latin typeface="Arial" pitchFamily="34" charset="0"/>
                <a:cs typeface="Arial" pitchFamily="34" charset="0"/>
              </a:rPr>
              <a:t>	Relevance</a:t>
            </a:r>
          </a:p>
          <a:p>
            <a:pPr>
              <a:buFont typeface="Arial" pitchFamily="34" charset="0"/>
              <a:buNone/>
            </a:pPr>
            <a:r>
              <a:rPr lang="en-US" sz="1400" dirty="0" smtClean="0">
                <a:latin typeface="Arial" pitchFamily="34" charset="0"/>
                <a:cs typeface="Arial" pitchFamily="34" charset="0"/>
              </a:rPr>
              <a:t>	Visibility</a:t>
            </a:r>
          </a:p>
          <a:p>
            <a:pPr>
              <a:buFont typeface="Arial" pitchFamily="34" charset="0"/>
              <a:buNone/>
            </a:pPr>
            <a:r>
              <a:rPr lang="en-US" sz="1400" dirty="0" smtClean="0">
                <a:latin typeface="Arial" pitchFamily="34" charset="0"/>
                <a:cs typeface="Arial" pitchFamily="34" charset="0"/>
              </a:rPr>
              <a:t>	Unique Capabilities</a:t>
            </a:r>
          </a:p>
          <a:p>
            <a:pPr>
              <a:buFont typeface="Arial" pitchFamily="34" charset="0"/>
              <a:buNone/>
            </a:pPr>
            <a:endParaRPr lang="en-US" sz="1400" dirty="0" smtClean="0">
              <a:latin typeface="Arial" pitchFamily="34" charset="0"/>
              <a:cs typeface="Arial"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 </a:t>
            </a:r>
            <a:r>
              <a:rPr lang="en-US" sz="1400" i="0" dirty="0" err="1" smtClean="0">
                <a:latin typeface="Arial" pitchFamily="34" charset="0"/>
                <a:cs typeface="Arial" pitchFamily="34" charset="0"/>
              </a:rPr>
              <a:t>Ranganathan</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Shiyali</a:t>
            </a:r>
            <a:r>
              <a:rPr lang="en-US" sz="1400" i="0" dirty="0" smtClean="0">
                <a:latin typeface="Arial" pitchFamily="34" charset="0"/>
                <a:cs typeface="Arial" pitchFamily="34" charset="0"/>
              </a:rPr>
              <a:t> </a:t>
            </a:r>
            <a:r>
              <a:rPr lang="en-US" sz="1400" i="0" dirty="0" err="1" smtClean="0">
                <a:latin typeface="Arial" pitchFamily="34" charset="0"/>
                <a:cs typeface="Arial" pitchFamily="34" charset="0"/>
              </a:rPr>
              <a:t>Ramamrita</a:t>
            </a:r>
            <a:r>
              <a:rPr lang="en-US" sz="1400" i="0" dirty="0" smtClean="0">
                <a:latin typeface="Arial" pitchFamily="34" charset="0"/>
                <a:cs typeface="Arial" pitchFamily="34" charset="0"/>
              </a:rPr>
              <a:t>. 1931. </a:t>
            </a:r>
            <a:r>
              <a:rPr lang="en-US" sz="1400" i="1" dirty="0" smtClean="0">
                <a:latin typeface="Arial" pitchFamily="34" charset="0"/>
                <a:cs typeface="Arial" pitchFamily="34" charset="0"/>
              </a:rPr>
              <a:t>The five laws of library science. </a:t>
            </a:r>
            <a:r>
              <a:rPr lang="en-US" sz="1400" i="0" dirty="0" smtClean="0">
                <a:latin typeface="Arial" pitchFamily="34" charset="0"/>
                <a:cs typeface="Arial" pitchFamily="34" charset="0"/>
              </a:rPr>
              <a:t>London: Edward </a:t>
            </a:r>
            <a:r>
              <a:rPr lang="en-US" sz="1400" i="0" dirty="0" err="1" smtClean="0">
                <a:latin typeface="Arial" pitchFamily="34" charset="0"/>
                <a:cs typeface="Arial" pitchFamily="34" charset="0"/>
              </a:rPr>
              <a:t>Goldston</a:t>
            </a:r>
            <a:r>
              <a:rPr lang="en-US" sz="1400" i="0" dirty="0" smtClean="0">
                <a:latin typeface="Arial" pitchFamily="34" charset="0"/>
                <a:cs typeface="Arial" pitchFamily="34" charset="0"/>
              </a:rPr>
              <a:t>, Ltd.</a:t>
            </a:r>
            <a:r>
              <a:rPr lang="en-US" sz="1400" i="0" baseline="0" dirty="0" smtClean="0">
                <a:latin typeface="Arial" pitchFamily="34" charset="0"/>
                <a:cs typeface="Arial" pitchFamily="34" charset="0"/>
              </a:rPr>
              <a:t> </a:t>
            </a:r>
            <a:endParaRPr lang="en-US" sz="1400" i="0"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26</a:t>
            </a:fld>
            <a:endParaRPr lang="en-US"/>
          </a:p>
        </p:txBody>
      </p:sp>
    </p:spTree>
    <p:extLst>
      <p:ext uri="{BB962C8B-B14F-4D97-AF65-F5344CB8AC3E}">
        <p14:creationId xmlns:p14="http://schemas.microsoft.com/office/powerpoint/2010/main" val="8959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9163" y="155575"/>
            <a:ext cx="2632075" cy="1974850"/>
          </a:xfrm>
        </p:spPr>
      </p:sp>
      <p:sp>
        <p:nvSpPr>
          <p:cNvPr id="3" name="Notes Placeholder 2"/>
          <p:cNvSpPr>
            <a:spLocks noGrp="1"/>
          </p:cNvSpPr>
          <p:nvPr>
            <p:ph type="body" idx="1"/>
          </p:nvPr>
        </p:nvSpPr>
        <p:spPr>
          <a:xfrm>
            <a:off x="0" y="2324100"/>
            <a:ext cx="6858000" cy="627507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Image: http://www.ellington-nice.com/wp-content/uploads/2012/03/SERVICE-EXCEPTION-HOTEL-ELLINGTON-NICE-%C2%A9-ThorstenSchmitt.jpg</a:t>
            </a:r>
          </a:p>
          <a:p>
            <a:endParaRPr lang="en-US" sz="1400" dirty="0" smtClean="0">
              <a:latin typeface="Arial" pitchFamily="34" charset="0"/>
              <a:cs typeface="Arial" pitchFamily="34" charset="0"/>
            </a:endParaRPr>
          </a:p>
          <a:p>
            <a:r>
              <a:rPr lang="en-US" sz="1400" b="1" dirty="0" smtClean="0">
                <a:latin typeface="Arial" pitchFamily="34" charset="0"/>
                <a:cs typeface="Arial" pitchFamily="34" charset="0"/>
              </a:rPr>
              <a:t>Relevance</a:t>
            </a:r>
          </a:p>
          <a:p>
            <a:pPr>
              <a:buFont typeface="Arial" pitchFamily="34" charset="0"/>
              <a:buChar char="•"/>
            </a:pPr>
            <a:r>
              <a:rPr lang="en-US" sz="1400" b="0" dirty="0" smtClean="0">
                <a:latin typeface="Arial" pitchFamily="34" charset="0"/>
                <a:cs typeface="Arial" pitchFamily="34" charset="0"/>
              </a:rPr>
              <a:t> Current tool use (95)</a:t>
            </a:r>
          </a:p>
          <a:p>
            <a:pPr>
              <a:buFont typeface="Arial" pitchFamily="34" charset="0"/>
              <a:buChar char="•"/>
            </a:pPr>
            <a:r>
              <a:rPr lang="en-US" sz="1400" b="0" dirty="0" smtClean="0">
                <a:latin typeface="Arial" pitchFamily="34" charset="0"/>
                <a:cs typeface="Arial" pitchFamily="34" charset="0"/>
              </a:rPr>
              <a:t> Real</a:t>
            </a:r>
            <a:r>
              <a:rPr lang="en-US" sz="1400" b="0" baseline="0" dirty="0" smtClean="0">
                <a:latin typeface="Arial" pitchFamily="34" charset="0"/>
                <a:cs typeface="Arial" pitchFamily="34" charset="0"/>
              </a:rPr>
              <a:t> world use (96) </a:t>
            </a:r>
          </a:p>
          <a:p>
            <a:endParaRPr lang="en-US" sz="1400" b="1" dirty="0" smtClean="0">
              <a:latin typeface="Arial" pitchFamily="34" charset="0"/>
              <a:cs typeface="Arial" pitchFamily="34" charset="0"/>
            </a:endParaRPr>
          </a:p>
          <a:p>
            <a:r>
              <a:rPr lang="en-US" sz="1400" b="1" dirty="0" smtClean="0">
                <a:latin typeface="Arial" pitchFamily="34" charset="0"/>
                <a:cs typeface="Arial" pitchFamily="34" charset="0"/>
              </a:rPr>
              <a:t>Visibility</a:t>
            </a:r>
          </a:p>
          <a:p>
            <a:pPr>
              <a:buFont typeface="Arial" pitchFamily="34" charset="0"/>
              <a:buChar char="•"/>
            </a:pPr>
            <a:r>
              <a:rPr lang="en-US" sz="1400" b="0" dirty="0" smtClean="0">
                <a:latin typeface="Arial" pitchFamily="34" charset="0"/>
                <a:cs typeface="Arial" pitchFamily="34" charset="0"/>
              </a:rPr>
              <a:t> Connections from their most used services (96)</a:t>
            </a:r>
          </a:p>
          <a:p>
            <a:pPr>
              <a:buFont typeface="Arial" pitchFamily="34" charset="0"/>
              <a:buChar char="•"/>
            </a:pPr>
            <a:r>
              <a:rPr lang="en-US" sz="1400" b="0" dirty="0" smtClean="0">
                <a:latin typeface="Arial" pitchFamily="34" charset="0"/>
                <a:cs typeface="Arial" pitchFamily="34" charset="0"/>
              </a:rPr>
              <a:t> Connections to their most used services (96)</a:t>
            </a:r>
          </a:p>
          <a:p>
            <a:pPr>
              <a:buFont typeface="Arial" pitchFamily="34" charset="0"/>
              <a:buChar char="•"/>
            </a:pPr>
            <a:r>
              <a:rPr lang="en-US" sz="1400" b="0" dirty="0" smtClean="0">
                <a:latin typeface="Arial" pitchFamily="34" charset="0"/>
                <a:cs typeface="Arial" pitchFamily="34" charset="0"/>
              </a:rPr>
              <a:t> Connections with other</a:t>
            </a:r>
            <a:r>
              <a:rPr lang="en-US" sz="1400" b="0" baseline="0" dirty="0" smtClean="0">
                <a:latin typeface="Arial" pitchFamily="34" charset="0"/>
                <a:cs typeface="Arial" pitchFamily="34" charset="0"/>
              </a:rPr>
              <a:t> librarians (96)</a:t>
            </a:r>
            <a:endParaRPr lang="en-US" sz="1400" b="0" dirty="0" smtClean="0">
              <a:latin typeface="Arial" pitchFamily="34" charset="0"/>
              <a:cs typeface="Arial" pitchFamily="34" charset="0"/>
            </a:endParaRPr>
          </a:p>
          <a:p>
            <a:endParaRPr lang="en-US" sz="1400" b="1" dirty="0" smtClean="0">
              <a:latin typeface="Arial" pitchFamily="34" charset="0"/>
              <a:cs typeface="Arial" pitchFamily="34" charset="0"/>
            </a:endParaRPr>
          </a:p>
          <a:p>
            <a:r>
              <a:rPr lang="en-US" sz="1400" b="1" dirty="0" smtClean="0">
                <a:latin typeface="Arial" pitchFamily="34" charset="0"/>
                <a:cs typeface="Arial" pitchFamily="34" charset="0"/>
              </a:rPr>
              <a:t>Unique Capabilities </a:t>
            </a:r>
          </a:p>
          <a:p>
            <a:pPr>
              <a:buFont typeface="Arial" pitchFamily="34" charset="0"/>
              <a:buChar char="•"/>
            </a:pPr>
            <a:r>
              <a:rPr lang="en-US" sz="1400" b="0" dirty="0" smtClean="0">
                <a:latin typeface="Arial" pitchFamily="34" charset="0"/>
                <a:cs typeface="Arial" pitchFamily="34" charset="0"/>
              </a:rPr>
              <a:t> Cross-selling</a:t>
            </a:r>
            <a:r>
              <a:rPr lang="en-US" sz="1400" b="0" baseline="0" dirty="0" smtClean="0">
                <a:latin typeface="Arial" pitchFamily="34" charset="0"/>
                <a:cs typeface="Arial" pitchFamily="34" charset="0"/>
              </a:rPr>
              <a:t> activities (97)</a:t>
            </a:r>
          </a:p>
          <a:p>
            <a:pPr>
              <a:buFont typeface="Arial" pitchFamily="34" charset="0"/>
              <a:buChar char="•"/>
            </a:pPr>
            <a:r>
              <a:rPr lang="en-US" sz="1400" b="0" baseline="0" dirty="0" smtClean="0">
                <a:latin typeface="Arial" pitchFamily="34" charset="0"/>
                <a:cs typeface="Arial" pitchFamily="34" charset="0"/>
              </a:rPr>
              <a:t> Relationships &amp; outcomes (97)</a:t>
            </a:r>
          </a:p>
          <a:p>
            <a:pPr>
              <a:buFont typeface="Arial" pitchFamily="34" charset="0"/>
              <a:buChar char="•"/>
            </a:pPr>
            <a:r>
              <a:rPr lang="en-US" sz="1400" b="0" baseline="0" dirty="0" smtClean="0">
                <a:latin typeface="Arial" pitchFamily="34" charset="0"/>
                <a:cs typeface="Arial" pitchFamily="34" charset="0"/>
              </a:rPr>
              <a:t> Physical &amp; virtual space (97)</a:t>
            </a:r>
          </a:p>
          <a:p>
            <a:pPr>
              <a:buFont typeface="Arial" pitchFamily="34" charset="0"/>
              <a:buChar char="•"/>
            </a:pPr>
            <a:r>
              <a:rPr lang="en-US" sz="1400" b="0" baseline="0" dirty="0" smtClean="0">
                <a:latin typeface="Arial" pitchFamily="34" charset="0"/>
                <a:cs typeface="Arial" pitchFamily="34" charset="0"/>
              </a:rPr>
              <a:t> Librarian expertise (97)</a:t>
            </a:r>
          </a:p>
          <a:p>
            <a:pPr>
              <a:buFont typeface="Arial" pitchFamily="34" charset="0"/>
              <a:buChar char="•"/>
            </a:pPr>
            <a:r>
              <a:rPr lang="en-US" sz="1400" b="0" baseline="0" dirty="0" smtClean="0">
                <a:latin typeface="Arial" pitchFamily="34" charset="0"/>
                <a:cs typeface="Arial" pitchFamily="34" charset="0"/>
              </a:rPr>
              <a:t> Being nice (97) </a:t>
            </a:r>
          </a:p>
          <a:p>
            <a:endParaRPr lang="en-US" sz="1400" b="1" dirty="0" smtClean="0">
              <a:latin typeface="Arial" pitchFamily="34" charset="0"/>
              <a:cs typeface="Arial" pitchFamily="34" charset="0"/>
            </a:endParaRPr>
          </a:p>
          <a:p>
            <a:pPr lvl="0"/>
            <a:r>
              <a:rPr lang="en-US" sz="1400" dirty="0" smtClean="0">
                <a:solidFill>
                  <a:prstClr val="black"/>
                </a:solidFill>
                <a:latin typeface="Arial" panose="020B0604020202020204" pitchFamily="34" charset="0"/>
                <a:cs typeface="Arial" panose="020B0604020202020204" pitchFamily="34" charset="0"/>
              </a:rPr>
              <a:t>Connaway, Lynn Silipigni, and </a:t>
            </a:r>
            <a:r>
              <a:rPr lang="en-US" sz="1400" dirty="0" err="1" smtClean="0">
                <a:solidFill>
                  <a:prstClr val="black"/>
                </a:solidFill>
                <a:latin typeface="Arial" panose="020B0604020202020204" pitchFamily="34" charset="0"/>
                <a:cs typeface="Arial" panose="020B0604020202020204" pitchFamily="34" charset="0"/>
              </a:rPr>
              <a:t>Ixchel</a:t>
            </a:r>
            <a:r>
              <a:rPr lang="en-US" sz="1400" dirty="0" smtClean="0">
                <a:solidFill>
                  <a:prstClr val="black"/>
                </a:solidFill>
                <a:latin typeface="Arial" panose="020B0604020202020204" pitchFamily="34" charset="0"/>
                <a:cs typeface="Arial" panose="020B0604020202020204" pitchFamily="34" charset="0"/>
              </a:rPr>
              <a:t> M. </a:t>
            </a:r>
            <a:r>
              <a:rPr lang="en-US" sz="1400" dirty="0" err="1" smtClean="0">
                <a:solidFill>
                  <a:prstClr val="black"/>
                </a:solidFill>
                <a:latin typeface="Arial" panose="020B0604020202020204" pitchFamily="34" charset="0"/>
                <a:cs typeface="Arial" panose="020B0604020202020204" pitchFamily="34" charset="0"/>
              </a:rPr>
              <a:t>Faniel</a:t>
            </a:r>
            <a:r>
              <a:rPr lang="en-US" sz="1400" dirty="0" smtClean="0">
                <a:solidFill>
                  <a:prstClr val="black"/>
                </a:solidFill>
                <a:latin typeface="Arial" panose="020B0604020202020204" pitchFamily="34" charset="0"/>
                <a:cs typeface="Arial" panose="020B0604020202020204" pitchFamily="34" charset="0"/>
              </a:rPr>
              <a:t>. 2014. </a:t>
            </a:r>
            <a:r>
              <a:rPr lang="en-US" sz="1400" i="1" dirty="0" smtClean="0">
                <a:solidFill>
                  <a:prstClr val="black"/>
                </a:solidFill>
                <a:latin typeface="Arial" panose="020B0604020202020204" pitchFamily="34" charset="0"/>
                <a:cs typeface="Arial" panose="020B0604020202020204" pitchFamily="34" charset="0"/>
              </a:rPr>
              <a:t>Reordering </a:t>
            </a:r>
            <a:r>
              <a:rPr lang="en-US" sz="1400" i="1" dirty="0" err="1" smtClean="0">
                <a:solidFill>
                  <a:prstClr val="black"/>
                </a:solidFill>
                <a:latin typeface="Arial" panose="020B0604020202020204" pitchFamily="34" charset="0"/>
                <a:cs typeface="Arial" panose="020B0604020202020204" pitchFamily="34" charset="0"/>
              </a:rPr>
              <a:t>Ranganathan</a:t>
            </a:r>
            <a:r>
              <a:rPr lang="en-US" sz="1400" i="1" dirty="0" smtClean="0">
                <a:solidFill>
                  <a:prstClr val="black"/>
                </a:solidFill>
                <a:latin typeface="Arial" panose="020B0604020202020204" pitchFamily="34" charset="0"/>
                <a:cs typeface="Arial" panose="020B0604020202020204" pitchFamily="34" charset="0"/>
              </a:rPr>
              <a:t>: Shifting user behaviors, shifting priorities</a:t>
            </a:r>
            <a:r>
              <a:rPr lang="en-US" sz="1400" dirty="0" smtClean="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pPr lvl="0"/>
            <a:endParaRPr lang="en-US" sz="1400" dirty="0" smtClean="0">
              <a:solidFill>
                <a:prstClr val="black"/>
              </a:solidFill>
              <a:latin typeface="Arial" panose="020B0604020202020204" pitchFamily="34" charset="0"/>
              <a:cs typeface="Arial" panose="020B0604020202020204" pitchFamily="34" charset="0"/>
            </a:endParaRPr>
          </a:p>
          <a:p>
            <a:pPr lvl="0"/>
            <a:r>
              <a:rPr lang="en-US" sz="1400" dirty="0" err="1" smtClean="0">
                <a:solidFill>
                  <a:prstClr val="black"/>
                </a:solidFill>
                <a:latin typeface="Arial" panose="020B0604020202020204" pitchFamily="34" charset="0"/>
                <a:cs typeface="Arial" panose="020B0604020202020204" pitchFamily="34" charset="0"/>
              </a:rPr>
              <a:t>Glassmeyer</a:t>
            </a:r>
            <a:r>
              <a:rPr lang="en-US" sz="1400" dirty="0" smtClean="0">
                <a:solidFill>
                  <a:prstClr val="black"/>
                </a:solidFill>
                <a:latin typeface="Arial" panose="020B0604020202020204" pitchFamily="34" charset="0"/>
                <a:cs typeface="Arial" panose="020B0604020202020204" pitchFamily="34" charset="0"/>
              </a:rPr>
              <a:t>, Sarah. 2010. </a:t>
            </a:r>
            <a:r>
              <a:rPr lang="en-US" sz="1400" dirty="0" err="1" smtClean="0">
                <a:solidFill>
                  <a:prstClr val="black"/>
                </a:solidFill>
                <a:latin typeface="Arial" panose="020B0604020202020204" pitchFamily="34" charset="0"/>
                <a:cs typeface="Arial" panose="020B0604020202020204" pitchFamily="34" charset="0"/>
              </a:rPr>
              <a:t>Ranganathan</a:t>
            </a:r>
            <a:r>
              <a:rPr lang="en-US" sz="1400" dirty="0" smtClean="0">
                <a:solidFill>
                  <a:prstClr val="black"/>
                </a:solidFill>
                <a:latin typeface="Arial" panose="020B0604020202020204" pitchFamily="34" charset="0"/>
                <a:cs typeface="Arial" panose="020B0604020202020204" pitchFamily="34" charset="0"/>
              </a:rPr>
              <a:t> 2.0. </a:t>
            </a:r>
            <a:r>
              <a:rPr lang="en-US" sz="1400" i="1" dirty="0" smtClean="0">
                <a:solidFill>
                  <a:prstClr val="black"/>
                </a:solidFill>
                <a:latin typeface="Arial" panose="020B0604020202020204" pitchFamily="34" charset="0"/>
                <a:cs typeface="Arial" panose="020B0604020202020204" pitchFamily="34" charset="0"/>
              </a:rPr>
              <a:t>ALL Spectrum </a:t>
            </a:r>
            <a:r>
              <a:rPr lang="en-US" sz="1400" dirty="0" smtClean="0">
                <a:solidFill>
                  <a:prstClr val="black"/>
                </a:solidFill>
                <a:latin typeface="Arial" panose="020B0604020202020204" pitchFamily="34" charset="0"/>
                <a:cs typeface="Arial" panose="020B0604020202020204" pitchFamily="34" charset="0"/>
              </a:rPr>
              <a:t>14, no. 3:22-24.</a:t>
            </a:r>
            <a:r>
              <a:rPr lang="en-US" sz="1400" baseline="0" dirty="0" smtClean="0">
                <a:solidFill>
                  <a:prstClr val="black"/>
                </a:solidFill>
                <a:latin typeface="Arial" panose="020B0604020202020204" pitchFamily="34" charset="0"/>
                <a:cs typeface="Arial" panose="020B0604020202020204" pitchFamily="34" charset="0"/>
              </a:rPr>
              <a:t> </a:t>
            </a:r>
            <a:endParaRPr lang="en-US" sz="1400" dirty="0" smtClean="0">
              <a:solidFill>
                <a:prstClr val="black"/>
              </a:solidFill>
              <a:latin typeface="Arial" panose="020B0604020202020204" pitchFamily="34" charset="0"/>
              <a:cs typeface="Arial" panose="020B0604020202020204" pitchFamily="34" charset="0"/>
            </a:endParaRPr>
          </a:p>
          <a:p>
            <a:endParaRPr lang="en-US" sz="1400" b="1"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27</a:t>
            </a:fld>
            <a:endParaRPr lang="en-US"/>
          </a:p>
        </p:txBody>
      </p:sp>
    </p:spTree>
    <p:extLst>
      <p:ext uri="{BB962C8B-B14F-4D97-AF65-F5344CB8AC3E}">
        <p14:creationId xmlns:p14="http://schemas.microsoft.com/office/powerpoint/2010/main" val="4105644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5790"/>
            <a:ext cx="6858000" cy="418338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Image: http://www.valuesbasedleader.com/wp-content/uploads/2013/04/Alice-and-Cheshire-cat.jpg</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“Because, in the words of the Cheshire Cat, it helps to know “where you want to get to” as you proceed through unfamiliar or changing terrain. For us, these laws will continue to serve as a sign post” (Connaway and </a:t>
            </a:r>
            <a:r>
              <a:rPr lang="en-US" sz="1400" dirty="0" err="1" smtClean="0">
                <a:latin typeface="Arial" pitchFamily="34" charset="0"/>
                <a:cs typeface="Arial" pitchFamily="34" charset="0"/>
              </a:rPr>
              <a:t>Fanie</a:t>
            </a:r>
            <a:r>
              <a:rPr lang="en-US" sz="1400" baseline="0" dirty="0" err="1" smtClean="0">
                <a:latin typeface="Arial" pitchFamily="34" charset="0"/>
                <a:cs typeface="Arial" pitchFamily="34" charset="0"/>
              </a:rPr>
              <a:t>l</a:t>
            </a:r>
            <a:r>
              <a:rPr lang="en-US" sz="1400" baseline="0" dirty="0" smtClean="0">
                <a:latin typeface="Arial" pitchFamily="34" charset="0"/>
                <a:cs typeface="Arial" pitchFamily="34" charset="0"/>
              </a:rPr>
              <a:t> 2014, 108). </a:t>
            </a:r>
          </a:p>
          <a:p>
            <a:endParaRPr lang="en-US" sz="1400" baseline="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latin typeface="Arial" panose="020B0604020202020204" pitchFamily="34" charset="0"/>
                <a:cs typeface="Arial" panose="020B0604020202020204" pitchFamily="34" charset="0"/>
              </a:rPr>
              <a:t>Carroll, Lewis. [19--?].</a:t>
            </a:r>
            <a:r>
              <a:rPr lang="en-US" sz="1400" baseline="0" dirty="0" smtClean="0">
                <a:solidFill>
                  <a:prstClr val="black"/>
                </a:solidFill>
                <a:latin typeface="Arial" panose="020B0604020202020204" pitchFamily="34" charset="0"/>
                <a:cs typeface="Arial" panose="020B0604020202020204" pitchFamily="34" charset="0"/>
              </a:rPr>
              <a:t> </a:t>
            </a:r>
            <a:r>
              <a:rPr lang="en-US" sz="1400" i="1" baseline="0" dirty="0" smtClean="0">
                <a:solidFill>
                  <a:prstClr val="black"/>
                </a:solidFill>
                <a:latin typeface="Arial" panose="020B0604020202020204" pitchFamily="34" charset="0"/>
                <a:cs typeface="Arial" panose="020B0604020202020204" pitchFamily="34" charset="0"/>
              </a:rPr>
              <a:t>Alice’s adventures in Wonderland; and, Through the looking-glass and what Alice found there</a:t>
            </a:r>
            <a:r>
              <a:rPr lang="en-US" sz="1400" baseline="0" dirty="0" smtClean="0">
                <a:solidFill>
                  <a:prstClr val="black"/>
                </a:solidFill>
                <a:latin typeface="Arial" panose="020B0604020202020204" pitchFamily="34" charset="0"/>
                <a:cs typeface="Arial" panose="020B0604020202020204" pitchFamily="34" charset="0"/>
              </a:rPr>
              <a:t>. Illustrated by John Tenniel. New York: Hurst. http://hdl.handle.net/2027/nc01. ark:/13960/t6446qh74. </a:t>
            </a:r>
            <a:endParaRPr lang="en-US" sz="1400" baseline="0" dirty="0" smtClean="0">
              <a:latin typeface="Arial" pitchFamily="34" charset="0"/>
              <a:cs typeface="Arial" pitchFamily="34" charset="0"/>
            </a:endParaRPr>
          </a:p>
          <a:p>
            <a:endParaRPr lang="en-US" sz="1400" dirty="0" smtClean="0">
              <a:latin typeface="Arial" pitchFamily="34" charset="0"/>
              <a:cs typeface="Arial" pitchFamily="34" charset="0"/>
            </a:endParaRPr>
          </a:p>
          <a:p>
            <a:pPr lvl="0"/>
            <a:r>
              <a:rPr lang="en-US" sz="1400" dirty="0" smtClean="0">
                <a:solidFill>
                  <a:prstClr val="black"/>
                </a:solidFill>
                <a:latin typeface="Arial" panose="020B0604020202020204" pitchFamily="34" charset="0"/>
                <a:cs typeface="Arial" panose="020B0604020202020204" pitchFamily="34" charset="0"/>
              </a:rPr>
              <a:t>Connaway, Lynn Silipigni, and </a:t>
            </a:r>
            <a:r>
              <a:rPr lang="en-US" sz="1400" dirty="0" err="1" smtClean="0">
                <a:solidFill>
                  <a:prstClr val="black"/>
                </a:solidFill>
                <a:latin typeface="Arial" panose="020B0604020202020204" pitchFamily="34" charset="0"/>
                <a:cs typeface="Arial" panose="020B0604020202020204" pitchFamily="34" charset="0"/>
              </a:rPr>
              <a:t>Ixchel</a:t>
            </a:r>
            <a:r>
              <a:rPr lang="en-US" sz="1400" dirty="0" smtClean="0">
                <a:solidFill>
                  <a:prstClr val="black"/>
                </a:solidFill>
                <a:latin typeface="Arial" panose="020B0604020202020204" pitchFamily="34" charset="0"/>
                <a:cs typeface="Arial" panose="020B0604020202020204" pitchFamily="34" charset="0"/>
              </a:rPr>
              <a:t> M. </a:t>
            </a:r>
            <a:r>
              <a:rPr lang="en-US" sz="1400" dirty="0" err="1" smtClean="0">
                <a:solidFill>
                  <a:prstClr val="black"/>
                </a:solidFill>
                <a:latin typeface="Arial" panose="020B0604020202020204" pitchFamily="34" charset="0"/>
                <a:cs typeface="Arial" panose="020B0604020202020204" pitchFamily="34" charset="0"/>
              </a:rPr>
              <a:t>Faniel</a:t>
            </a:r>
            <a:r>
              <a:rPr lang="en-US" sz="1400" dirty="0" smtClean="0">
                <a:solidFill>
                  <a:prstClr val="black"/>
                </a:solidFill>
                <a:latin typeface="Arial" panose="020B0604020202020204" pitchFamily="34" charset="0"/>
                <a:cs typeface="Arial" panose="020B0604020202020204" pitchFamily="34" charset="0"/>
              </a:rPr>
              <a:t>. 2014. </a:t>
            </a:r>
            <a:r>
              <a:rPr lang="en-US" sz="1400" i="1" dirty="0" smtClean="0">
                <a:solidFill>
                  <a:prstClr val="black"/>
                </a:solidFill>
                <a:latin typeface="Arial" panose="020B0604020202020204" pitchFamily="34" charset="0"/>
                <a:cs typeface="Arial" panose="020B0604020202020204" pitchFamily="34" charset="0"/>
              </a:rPr>
              <a:t>Reordering </a:t>
            </a:r>
            <a:r>
              <a:rPr lang="en-US" sz="1400" i="1" dirty="0" err="1" smtClean="0">
                <a:solidFill>
                  <a:prstClr val="black"/>
                </a:solidFill>
                <a:latin typeface="Arial" panose="020B0604020202020204" pitchFamily="34" charset="0"/>
                <a:cs typeface="Arial" panose="020B0604020202020204" pitchFamily="34" charset="0"/>
              </a:rPr>
              <a:t>Ranganathan</a:t>
            </a:r>
            <a:r>
              <a:rPr lang="en-US" sz="1400" i="1" dirty="0" smtClean="0">
                <a:solidFill>
                  <a:prstClr val="black"/>
                </a:solidFill>
                <a:latin typeface="Arial" panose="020B0604020202020204" pitchFamily="34" charset="0"/>
                <a:cs typeface="Arial" panose="020B0604020202020204" pitchFamily="34" charset="0"/>
              </a:rPr>
              <a:t>: Shifting user behaviors, shifting priorities</a:t>
            </a:r>
            <a:r>
              <a:rPr lang="en-US" sz="1400" dirty="0" smtClean="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pPr lvl="0"/>
            <a:endParaRPr lang="en-US" sz="1400" dirty="0" smtClean="0">
              <a:solidFill>
                <a:prstClr val="black"/>
              </a:solidFill>
              <a:latin typeface="Arial" panose="020B0604020202020204" pitchFamily="34" charset="0"/>
              <a:cs typeface="Arial" panose="020B0604020202020204"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28</a:t>
            </a:fld>
            <a:endParaRPr lang="en-US"/>
          </a:p>
        </p:txBody>
      </p:sp>
    </p:spTree>
    <p:extLst>
      <p:ext uri="{BB962C8B-B14F-4D97-AF65-F5344CB8AC3E}">
        <p14:creationId xmlns:p14="http://schemas.microsoft.com/office/powerpoint/2010/main" val="3813153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896307-7DAF-5642-9DCB-6041360F1C6E}" type="slidenum">
              <a:rPr lang="en-US" smtClean="0"/>
              <a:pPr/>
              <a:t>29</a:t>
            </a:fld>
            <a:endParaRPr lang="en-US"/>
          </a:p>
        </p:txBody>
      </p:sp>
    </p:spTree>
    <p:extLst>
      <p:ext uri="{BB962C8B-B14F-4D97-AF65-F5344CB8AC3E}">
        <p14:creationId xmlns:p14="http://schemas.microsoft.com/office/powerpoint/2010/main" val="249135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738" y="4415790"/>
            <a:ext cx="6348248" cy="4183380"/>
          </a:xfrm>
        </p:spPr>
        <p:txBody>
          <a:bodyPr>
            <a:normAutofit/>
          </a:bodyPr>
          <a:lstStyle/>
          <a:p>
            <a:r>
              <a:rPr lang="en-US" sz="1400" b="0" dirty="0" smtClean="0">
                <a:latin typeface="Arial" pitchFamily="34" charset="0"/>
                <a:cs typeface="Arial" pitchFamily="34" charset="0"/>
              </a:rPr>
              <a:t>Image: https://www.flickr.com/photos/oclcpar/14415067756/</a:t>
            </a:r>
            <a:endParaRPr lang="en-US" sz="1400" b="0" baseline="0" dirty="0" smtClean="0">
              <a:latin typeface="Arial" pitchFamily="34" charset="0"/>
              <a:cs typeface="Arial" pitchFamily="34" charset="0"/>
            </a:endParaRPr>
          </a:p>
          <a:p>
            <a:endParaRPr lang="en-US" sz="1400" b="1" dirty="0" smtClean="0">
              <a:latin typeface="Arial" pitchFamily="34" charset="0"/>
              <a:cs typeface="Arial" pitchFamily="34" charset="0"/>
            </a:endParaRPr>
          </a:p>
          <a:p>
            <a:r>
              <a:rPr lang="en-US" sz="1400" dirty="0" smtClean="0">
                <a:latin typeface="Arial" pitchFamily="34" charset="0"/>
                <a:cs typeface="Arial" pitchFamily="34" charset="0"/>
              </a:rPr>
              <a:t>OCLC</a:t>
            </a:r>
            <a:r>
              <a:rPr lang="en-US" sz="1400" baseline="0" dirty="0" smtClean="0">
                <a:latin typeface="Arial" pitchFamily="34" charset="0"/>
                <a:cs typeface="Arial" pitchFamily="34" charset="0"/>
              </a:rPr>
              <a:t> has three roles:</a:t>
            </a:r>
          </a:p>
          <a:p>
            <a:pPr marL="228600" indent="-228600">
              <a:buAutoNum type="arabicPeriod"/>
            </a:pPr>
            <a:r>
              <a:rPr lang="en-US" sz="1400" baseline="0" dirty="0" smtClean="0">
                <a:latin typeface="Arial" pitchFamily="34" charset="0"/>
                <a:cs typeface="Arial" pitchFamily="34" charset="0"/>
              </a:rPr>
              <a:t>To act as a community resource for shared research and development (R&amp;D)</a:t>
            </a:r>
          </a:p>
          <a:p>
            <a:pPr marL="228600" indent="-228600">
              <a:buAutoNum type="arabicPeriod"/>
            </a:pPr>
            <a:r>
              <a:rPr lang="en-US" sz="1400" baseline="0" dirty="0" smtClean="0">
                <a:latin typeface="Arial" pitchFamily="34" charset="0"/>
                <a:cs typeface="Arial" pitchFamily="34" charset="0"/>
              </a:rPr>
              <a:t>To enhance OCLC’s engagement with members and to mobilize the community around shared concerns through Research Library Partnership.</a:t>
            </a:r>
          </a:p>
          <a:p>
            <a:pPr marL="228600" indent="-228600">
              <a:buAutoNum type="arabicPeriod"/>
            </a:pPr>
            <a:r>
              <a:rPr lang="en-US" sz="1400" baseline="0" dirty="0" smtClean="0">
                <a:latin typeface="Arial" pitchFamily="34" charset="0"/>
                <a:cs typeface="Arial" pitchFamily="34" charset="0"/>
              </a:rPr>
              <a:t>To provide advanced development, technical support and custom analysis to other OCLC divisions</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a:t>
            </a:fld>
            <a:endParaRPr lang="en-US"/>
          </a:p>
        </p:txBody>
      </p:sp>
    </p:spTree>
    <p:extLst>
      <p:ext uri="{BB962C8B-B14F-4D97-AF65-F5344CB8AC3E}">
        <p14:creationId xmlns:p14="http://schemas.microsoft.com/office/powerpoint/2010/main" val="2527107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896307-7DAF-5642-9DCB-6041360F1C6E}" type="slidenum">
              <a:rPr lang="en-US" smtClean="0"/>
              <a:pPr/>
              <a:t>30</a:t>
            </a:fld>
            <a:endParaRPr lang="en-US"/>
          </a:p>
        </p:txBody>
      </p:sp>
    </p:spTree>
    <p:extLst>
      <p:ext uri="{BB962C8B-B14F-4D97-AF65-F5344CB8AC3E}">
        <p14:creationId xmlns:p14="http://schemas.microsoft.com/office/powerpoint/2010/main" val="1432790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31</a:t>
            </a:fld>
            <a:endParaRPr lang="en-US"/>
          </a:p>
        </p:txBody>
      </p:sp>
    </p:spTree>
    <p:extLst>
      <p:ext uri="{BB962C8B-B14F-4D97-AF65-F5344CB8AC3E}">
        <p14:creationId xmlns:p14="http://schemas.microsoft.com/office/powerpoint/2010/main" val="361565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32</a:t>
            </a:fld>
            <a:endParaRPr lang="en-US"/>
          </a:p>
        </p:txBody>
      </p:sp>
    </p:spTree>
    <p:extLst>
      <p:ext uri="{BB962C8B-B14F-4D97-AF65-F5344CB8AC3E}">
        <p14:creationId xmlns:p14="http://schemas.microsoft.com/office/powerpoint/2010/main" val="599371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33</a:t>
            </a:fld>
            <a:endParaRPr lang="en-US"/>
          </a:p>
        </p:txBody>
      </p:sp>
    </p:spTree>
    <p:extLst>
      <p:ext uri="{BB962C8B-B14F-4D97-AF65-F5344CB8AC3E}">
        <p14:creationId xmlns:p14="http://schemas.microsoft.com/office/powerpoint/2010/main" val="751269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34</a:t>
            </a:fld>
            <a:endParaRPr lang="en-US"/>
          </a:p>
        </p:txBody>
      </p:sp>
    </p:spTree>
    <p:extLst>
      <p:ext uri="{BB962C8B-B14F-4D97-AF65-F5344CB8AC3E}">
        <p14:creationId xmlns:p14="http://schemas.microsoft.com/office/powerpoint/2010/main" val="28559607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35</a:t>
            </a:fld>
            <a:endParaRPr lang="en-US"/>
          </a:p>
        </p:txBody>
      </p:sp>
    </p:spTree>
    <p:extLst>
      <p:ext uri="{BB962C8B-B14F-4D97-AF65-F5344CB8AC3E}">
        <p14:creationId xmlns:p14="http://schemas.microsoft.com/office/powerpoint/2010/main" val="3376430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36</a:t>
            </a:fld>
            <a:endParaRPr lang="en-US"/>
          </a:p>
        </p:txBody>
      </p:sp>
    </p:spTree>
    <p:extLst>
      <p:ext uri="{BB962C8B-B14F-4D97-AF65-F5344CB8AC3E}">
        <p14:creationId xmlns:p14="http://schemas.microsoft.com/office/powerpoint/2010/main" val="10822640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37</a:t>
            </a:fld>
            <a:endParaRPr lang="en-US"/>
          </a:p>
        </p:txBody>
      </p:sp>
    </p:spTree>
    <p:extLst>
      <p:ext uri="{BB962C8B-B14F-4D97-AF65-F5344CB8AC3E}">
        <p14:creationId xmlns:p14="http://schemas.microsoft.com/office/powerpoint/2010/main" val="3081745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F896307-7DAF-5642-9DCB-6041360F1C6E}" type="slidenum">
              <a:rPr lang="en-US" smtClean="0"/>
              <a:pPr/>
              <a:t>38</a:t>
            </a:fld>
            <a:endParaRPr lang="en-US"/>
          </a:p>
        </p:txBody>
      </p:sp>
    </p:spTree>
    <p:extLst>
      <p:ext uri="{BB962C8B-B14F-4D97-AF65-F5344CB8AC3E}">
        <p14:creationId xmlns:p14="http://schemas.microsoft.com/office/powerpoint/2010/main" val="457672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9697" y="4415789"/>
            <a:ext cx="6306206" cy="4414177"/>
          </a:xfrm>
        </p:spPr>
        <p:txBody>
          <a:bodyPr>
            <a:normAutofit/>
          </a:bodyPr>
          <a:lstStyle/>
          <a:p>
            <a:r>
              <a:rPr lang="en-US" sz="1400" b="0" i="0" u="none" strike="noStrike" kern="1200" baseline="0" dirty="0" smtClean="0">
                <a:solidFill>
                  <a:schemeClr val="tx1"/>
                </a:solidFill>
                <a:latin typeface="Arial" panose="020B0604020202020204" pitchFamily="34" charset="0"/>
                <a:cs typeface="Arial" pitchFamily="34" charset="0"/>
              </a:rPr>
              <a:t>Image: http://calnewport.com/blog/wp-content/uploads/2007/10/einstein.jpg</a:t>
            </a:r>
          </a:p>
          <a:p>
            <a:endParaRPr lang="en-US" sz="1400" b="0" i="0" u="none" strike="noStrike" kern="1200" baseline="0" dirty="0" smtClean="0">
              <a:solidFill>
                <a:schemeClr val="tx1"/>
              </a:solidFill>
              <a:latin typeface="Arial" panose="020B0604020202020204" pitchFamily="34" charset="0"/>
              <a:cs typeface="Arial" pitchFamily="34" charset="0"/>
            </a:endParaRPr>
          </a:p>
          <a:p>
            <a:r>
              <a:rPr lang="en-US" sz="1400" b="0" i="0" u="none" strike="noStrike" kern="1200" baseline="0" dirty="0" smtClean="0">
                <a:solidFill>
                  <a:schemeClr val="tx1"/>
                </a:solidFill>
                <a:latin typeface="Arial" panose="020B0604020202020204" pitchFamily="34" charset="0"/>
                <a:cs typeface="Arial" pitchFamily="34" charset="0"/>
              </a:rPr>
              <a:t>Rationale for Report </a:t>
            </a:r>
          </a:p>
          <a:p>
            <a:endParaRPr lang="en-US" sz="1400" b="0" i="0" u="none" strike="noStrike" kern="1200" baseline="0" dirty="0" smtClean="0">
              <a:solidFill>
                <a:schemeClr val="tx1"/>
              </a:solidFill>
              <a:latin typeface="Arial" panose="020B0604020202020204" pitchFamily="34" charset="0"/>
              <a:cs typeface="Arial" pitchFamily="34" charset="0"/>
            </a:endParaRPr>
          </a:p>
          <a:p>
            <a:pPr marL="171450" indent="-171450">
              <a:buFont typeface="Arial" panose="020B0604020202020204" pitchFamily="34" charset="0"/>
              <a:buChar char="•"/>
            </a:pPr>
            <a:r>
              <a:rPr lang="en-US" sz="1400" b="0" i="0" u="none" strike="noStrike" kern="1200" baseline="0" dirty="0" smtClean="0">
                <a:solidFill>
                  <a:schemeClr val="tx1"/>
                </a:solidFill>
                <a:latin typeface="Arial" panose="020B0604020202020204" pitchFamily="34" charset="0"/>
                <a:cs typeface="Arial" pitchFamily="34" charset="0"/>
              </a:rPr>
              <a:t>We want to consider today’s information environment, how libraries &amp; Librarians are contributing to it &amp; what can be done to enlarge their footprints (107). </a:t>
            </a:r>
          </a:p>
          <a:p>
            <a:pPr marL="171450" indent="-171450">
              <a:buFont typeface="Arial" panose="020B0604020202020204" pitchFamily="34" charset="0"/>
              <a:buChar char="•"/>
            </a:pPr>
            <a:r>
              <a:rPr lang="en-US" sz="1400" b="0" i="0" u="none" strike="noStrike" kern="1200" baseline="0" dirty="0" smtClean="0">
                <a:solidFill>
                  <a:schemeClr val="tx1"/>
                </a:solidFill>
                <a:latin typeface="Arial" panose="020B0604020202020204" pitchFamily="34" charset="0"/>
                <a:cs typeface="Arial" pitchFamily="34" charset="0"/>
              </a:rPr>
              <a:t>We greatly esteem </a:t>
            </a:r>
            <a:r>
              <a:rPr lang="en-US" sz="1400" b="0" i="0" u="none" strike="noStrike" kern="1200" baseline="0" dirty="0" err="1" smtClean="0">
                <a:solidFill>
                  <a:schemeClr val="tx1"/>
                </a:solidFill>
                <a:latin typeface="Arial" panose="020B0604020202020204" pitchFamily="34" charset="0"/>
                <a:cs typeface="Arial" panose="020B0604020202020204" pitchFamily="34" charset="0"/>
              </a:rPr>
              <a:t>Ranganathan’s</a:t>
            </a:r>
            <a:r>
              <a:rPr lang="en-US" sz="1400" b="0" i="0" u="none" strike="noStrike" kern="1200" baseline="0" dirty="0" smtClean="0">
                <a:solidFill>
                  <a:schemeClr val="tx1"/>
                </a:solidFill>
                <a:latin typeface="Arial" panose="020B0604020202020204" pitchFamily="34" charset="0"/>
                <a:cs typeface="Arial" panose="020B0604020202020204" pitchFamily="34" charset="0"/>
              </a:rPr>
              <a:t> work &amp; laws (108). </a:t>
            </a:r>
          </a:p>
          <a:p>
            <a:pPr marL="171450" indent="-171450">
              <a:buFont typeface="Arial" panose="020B0604020202020204" pitchFamily="34" charset="0"/>
              <a:buChar char="•"/>
            </a:pPr>
            <a:r>
              <a:rPr lang="en-US" sz="1400" b="0" i="0" u="none" strike="noStrike" kern="1200" baseline="0" dirty="0" smtClean="0">
                <a:solidFill>
                  <a:schemeClr val="tx1"/>
                </a:solidFill>
                <a:latin typeface="Arial" panose="020B0604020202020204" pitchFamily="34" charset="0"/>
                <a:cs typeface="Arial" panose="020B0604020202020204" pitchFamily="34" charset="0"/>
              </a:rPr>
              <a:t>In all probability, others will continue to use his laws in this way for another hundred years &amp; our particular thoughts at this point in time will become helpful (hopefully) footnotes. </a:t>
            </a:r>
          </a:p>
          <a:p>
            <a:pPr marL="171450" indent="-171450">
              <a:buFont typeface="Arial" panose="020B0604020202020204" pitchFamily="34" charset="0"/>
              <a:buChar char="•"/>
            </a:pPr>
            <a:r>
              <a:rPr lang="en-US" sz="1400" b="0" i="0" u="none" strike="noStrike" kern="1200" baseline="0" dirty="0" smtClean="0">
                <a:solidFill>
                  <a:schemeClr val="tx1"/>
                </a:solidFill>
                <a:latin typeface="Arial" panose="020B0604020202020204" pitchFamily="34" charset="0"/>
                <a:cs typeface="Arial" panose="020B0604020202020204" pitchFamily="34" charset="0"/>
              </a:rPr>
              <a:t>For us, these laws will continue to serve as a sign post (108). </a:t>
            </a:r>
          </a:p>
          <a:p>
            <a:pPr marL="628650" lvl="1" indent="-1714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Reflect the laws, not supplant them</a:t>
            </a:r>
          </a:p>
          <a:p>
            <a:pPr marL="628650" lvl="1" indent="-171450">
              <a:buFont typeface="Arial" panose="020B0604020202020204" pitchFamily="34" charset="0"/>
              <a:buChar char="•"/>
            </a:pPr>
            <a:r>
              <a:rPr lang="en-US" sz="1400" b="0" dirty="0" smtClean="0">
                <a:latin typeface="Arial" panose="020B0604020202020204" pitchFamily="34" charset="0"/>
                <a:cs typeface="Arial" panose="020B0604020202020204" pitchFamily="34" charset="0"/>
              </a:rPr>
              <a:t>Laws as a framework for our user-behavior &amp; synthesis activity</a:t>
            </a:r>
            <a:r>
              <a:rPr lang="en-US" sz="1400" b="0" i="0" u="none" strike="noStrike" kern="1200" baseline="0" dirty="0" smtClean="0">
                <a:solidFill>
                  <a:schemeClr val="tx1"/>
                </a:solidFill>
                <a:latin typeface="Arial" panose="020B0604020202020204" pitchFamily="34" charset="0"/>
                <a:cs typeface="Arial" panose="020B0604020202020204" pitchFamily="34" charset="0"/>
              </a:rPr>
              <a:t/>
            </a:r>
            <a:br>
              <a:rPr lang="en-US" sz="1400" b="0" i="0" u="none" strike="noStrike" kern="1200" baseline="0" dirty="0" smtClean="0">
                <a:solidFill>
                  <a:schemeClr val="tx1"/>
                </a:solidFill>
                <a:latin typeface="Arial" panose="020B0604020202020204" pitchFamily="34" charset="0"/>
                <a:cs typeface="Arial" panose="020B0604020202020204" pitchFamily="34" charset="0"/>
              </a:rPr>
            </a:br>
            <a:endParaRPr lang="en-US" sz="1400" b="0" i="0" u="none" strike="noStrike" kern="1200" baseline="0"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err="1" smtClean="0">
                <a:solidFill>
                  <a:prstClr val="black"/>
                </a:solidFill>
                <a:latin typeface="Arial" panose="020B0604020202020204" pitchFamily="34" charset="0"/>
                <a:cs typeface="Arial" panose="020B0604020202020204" pitchFamily="34" charset="0"/>
              </a:rPr>
              <a:t>Connaway</a:t>
            </a:r>
            <a:r>
              <a:rPr lang="en-US" sz="1400" dirty="0" smtClean="0">
                <a:solidFill>
                  <a:prstClr val="black"/>
                </a:solidFill>
                <a:latin typeface="Arial" panose="020B0604020202020204" pitchFamily="34" charset="0"/>
                <a:cs typeface="Arial" panose="020B0604020202020204" pitchFamily="34" charset="0"/>
              </a:rPr>
              <a:t>, Lynn </a:t>
            </a:r>
            <a:r>
              <a:rPr lang="en-US" sz="1400" dirty="0" err="1" smtClean="0">
                <a:solidFill>
                  <a:prstClr val="black"/>
                </a:solidFill>
                <a:latin typeface="Arial" panose="020B0604020202020204" pitchFamily="34" charset="0"/>
                <a:cs typeface="Arial" panose="020B0604020202020204" pitchFamily="34" charset="0"/>
              </a:rPr>
              <a:t>Silipigni</a:t>
            </a:r>
            <a:r>
              <a:rPr lang="en-US" sz="1400" dirty="0" smtClean="0">
                <a:solidFill>
                  <a:prstClr val="black"/>
                </a:solidFill>
                <a:latin typeface="Arial" panose="020B0604020202020204" pitchFamily="34" charset="0"/>
                <a:cs typeface="Arial" panose="020B0604020202020204" pitchFamily="34" charset="0"/>
              </a:rPr>
              <a:t>, and </a:t>
            </a:r>
            <a:r>
              <a:rPr lang="en-US" sz="1400" dirty="0" err="1" smtClean="0">
                <a:solidFill>
                  <a:prstClr val="black"/>
                </a:solidFill>
                <a:latin typeface="Arial" panose="020B0604020202020204" pitchFamily="34" charset="0"/>
                <a:cs typeface="Arial" panose="020B0604020202020204" pitchFamily="34" charset="0"/>
              </a:rPr>
              <a:t>Ixchel</a:t>
            </a:r>
            <a:r>
              <a:rPr lang="en-US" sz="1400" dirty="0" smtClean="0">
                <a:solidFill>
                  <a:prstClr val="black"/>
                </a:solidFill>
                <a:latin typeface="Arial" panose="020B0604020202020204" pitchFamily="34" charset="0"/>
                <a:cs typeface="Arial" panose="020B0604020202020204" pitchFamily="34" charset="0"/>
              </a:rPr>
              <a:t> M. </a:t>
            </a:r>
            <a:r>
              <a:rPr lang="en-US" sz="1400" dirty="0" err="1" smtClean="0">
                <a:solidFill>
                  <a:prstClr val="black"/>
                </a:solidFill>
                <a:latin typeface="Arial" panose="020B0604020202020204" pitchFamily="34" charset="0"/>
                <a:cs typeface="Arial" panose="020B0604020202020204" pitchFamily="34" charset="0"/>
              </a:rPr>
              <a:t>Faniel</a:t>
            </a:r>
            <a:r>
              <a:rPr lang="en-US" sz="1400" dirty="0" smtClean="0">
                <a:solidFill>
                  <a:prstClr val="black"/>
                </a:solidFill>
                <a:latin typeface="Arial" panose="020B0604020202020204" pitchFamily="34" charset="0"/>
                <a:cs typeface="Arial" panose="020B0604020202020204" pitchFamily="34" charset="0"/>
              </a:rPr>
              <a:t>. 2014. </a:t>
            </a:r>
            <a:r>
              <a:rPr lang="en-US" sz="1400" i="1" dirty="0" smtClean="0">
                <a:solidFill>
                  <a:prstClr val="black"/>
                </a:solidFill>
                <a:latin typeface="Arial" panose="020B0604020202020204" pitchFamily="34" charset="0"/>
                <a:cs typeface="Arial" panose="020B0604020202020204" pitchFamily="34" charset="0"/>
              </a:rPr>
              <a:t>Reordering </a:t>
            </a:r>
            <a:r>
              <a:rPr lang="en-US" sz="1400" i="1" dirty="0" err="1" smtClean="0">
                <a:solidFill>
                  <a:prstClr val="black"/>
                </a:solidFill>
                <a:latin typeface="Arial" panose="020B0604020202020204" pitchFamily="34" charset="0"/>
                <a:cs typeface="Arial" panose="020B0604020202020204" pitchFamily="34" charset="0"/>
              </a:rPr>
              <a:t>Ranganathan</a:t>
            </a:r>
            <a:r>
              <a:rPr lang="en-US" sz="1400" i="1" dirty="0" smtClean="0">
                <a:solidFill>
                  <a:prstClr val="black"/>
                </a:solidFill>
                <a:latin typeface="Arial" panose="020B0604020202020204" pitchFamily="34" charset="0"/>
                <a:cs typeface="Arial" panose="020B0604020202020204" pitchFamily="34" charset="0"/>
              </a:rPr>
              <a:t>: Shifting user behaviors, shifting priorities</a:t>
            </a:r>
            <a:r>
              <a:rPr lang="en-US" sz="1400" dirty="0" smtClean="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endParaRPr lang="en-US" dirty="0" smtClean="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3661914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73270" y="4415790"/>
            <a:ext cx="6253655" cy="4183380"/>
          </a:xfrm>
        </p:spPr>
        <p:txBody>
          <a:bodyPr>
            <a:normAutofit/>
          </a:bodyPr>
          <a:lstStyle/>
          <a:p>
            <a:pPr marR="0" algn="l" defTabSz="914400" rtl="0" eaLnBrk="1" fontAlgn="auto" latinLnBrk="0" hangingPunct="1">
              <a:lnSpc>
                <a:spcPct val="100000"/>
              </a:lnSpc>
              <a:spcBef>
                <a:spcPts val="0"/>
              </a:spcBef>
              <a:spcAft>
                <a:spcPts val="0"/>
              </a:spcAft>
              <a:buClrTx/>
              <a:buSzTx/>
              <a:buFontTx/>
              <a:buNone/>
              <a:tabLst/>
              <a:defRPr/>
            </a:pPr>
            <a:r>
              <a:rPr lang="en-US" sz="1400" i="0" dirty="0" smtClean="0">
                <a:latin typeface="Arial" panose="020B0604020202020204" pitchFamily="34" charset="0"/>
                <a:cs typeface="Arial" panose="020B0604020202020204" pitchFamily="34" charset="0"/>
              </a:rPr>
              <a:t>Image: </a:t>
            </a:r>
            <a:r>
              <a:rPr lang="en-US" sz="1400" i="0" dirty="0" err="1" smtClean="0">
                <a:latin typeface="Arial" panose="020B0604020202020204" pitchFamily="34" charset="0"/>
                <a:cs typeface="Arial" panose="020B0604020202020204" pitchFamily="34" charset="0"/>
              </a:rPr>
              <a:t>Connaway</a:t>
            </a:r>
            <a:r>
              <a:rPr lang="en-US" sz="1400" i="0" dirty="0" smtClean="0">
                <a:latin typeface="Arial" panose="020B0604020202020204" pitchFamily="34" charset="0"/>
                <a:cs typeface="Arial" panose="020B0604020202020204" pitchFamily="34" charset="0"/>
              </a:rPr>
              <a:t> and </a:t>
            </a:r>
            <a:r>
              <a:rPr lang="en-US" sz="1400" i="0" dirty="0" err="1" smtClean="0">
                <a:latin typeface="Arial" panose="020B0604020202020204" pitchFamily="34" charset="0"/>
                <a:cs typeface="Arial" panose="020B0604020202020204" pitchFamily="34" charset="0"/>
              </a:rPr>
              <a:t>Faniel</a:t>
            </a:r>
            <a:r>
              <a:rPr lang="en-US" sz="1400" i="0" baseline="0" dirty="0" smtClean="0">
                <a:latin typeface="Arial" panose="020B0604020202020204" pitchFamily="34" charset="0"/>
                <a:cs typeface="Arial" panose="020B0604020202020204" pitchFamily="34" charset="0"/>
              </a:rPr>
              <a:t> 2014, 105</a:t>
            </a:r>
          </a:p>
          <a:p>
            <a:pPr marR="0" algn="l" defTabSz="914400" rtl="0" eaLnBrk="1" fontAlgn="auto" latinLnBrk="0" hangingPunct="1">
              <a:lnSpc>
                <a:spcPct val="100000"/>
              </a:lnSpc>
              <a:spcBef>
                <a:spcPts val="0"/>
              </a:spcBef>
              <a:spcAft>
                <a:spcPts val="0"/>
              </a:spcAft>
              <a:buClrTx/>
              <a:buSzTx/>
              <a:buFontTx/>
              <a:buNone/>
              <a:tabLst/>
              <a:defRPr/>
            </a:pPr>
            <a:endParaRPr lang="en-US" sz="1400" i="0" baseline="0" dirty="0" smtClean="0">
              <a:latin typeface="Arial" panose="020B0604020202020204" pitchFamily="34" charset="0"/>
              <a:cs typeface="Arial" panose="020B0604020202020204" pitchFamily="34" charset="0"/>
            </a:endParaRPr>
          </a:p>
          <a:p>
            <a:pPr marL="231775" indent="-231775">
              <a:buFont typeface="Arial" panose="020B0604020202020204" pitchFamily="34" charset="0"/>
              <a:buChar char="•"/>
            </a:pPr>
            <a:r>
              <a:rPr lang="en-US" sz="1400" b="0" dirty="0" smtClean="0">
                <a:solidFill>
                  <a:schemeClr val="tx1"/>
                </a:solidFill>
                <a:latin typeface="Arial" panose="020B0604020202020204" pitchFamily="34" charset="0"/>
                <a:cs typeface="Arial" panose="020B0604020202020204" pitchFamily="34" charset="0"/>
              </a:rPr>
              <a:t>Laws of nature have not changed, even though the nature itself has.</a:t>
            </a:r>
            <a:r>
              <a:rPr lang="en-US" sz="1400" b="0" baseline="0" dirty="0" smtClean="0">
                <a:solidFill>
                  <a:schemeClr val="tx1"/>
                </a:solidFill>
                <a:latin typeface="Arial" panose="020B0604020202020204" pitchFamily="34" charset="0"/>
                <a:cs typeface="Arial" panose="020B0604020202020204" pitchFamily="34" charset="0"/>
              </a:rPr>
              <a:t> </a:t>
            </a:r>
          </a:p>
          <a:p>
            <a:pPr marL="682625" lvl="1" indent="-225425">
              <a:buFont typeface="Arial" panose="020B0604020202020204" pitchFamily="34" charset="0"/>
              <a:buChar char="•"/>
            </a:pPr>
            <a:r>
              <a:rPr lang="en-US" sz="1400" b="0" dirty="0" smtClean="0">
                <a:solidFill>
                  <a:schemeClr val="tx1"/>
                </a:solidFill>
                <a:latin typeface="Arial" panose="020B0604020202020204" pitchFamily="34" charset="0"/>
                <a:cs typeface="Arial" panose="020B0604020202020204" pitchFamily="34" charset="0"/>
              </a:rPr>
              <a:t>New media</a:t>
            </a:r>
          </a:p>
          <a:p>
            <a:pPr marL="231775" indent="-231775">
              <a:buFont typeface="Arial" panose="020B0604020202020204" pitchFamily="34" charset="0"/>
              <a:buChar char="•"/>
            </a:pPr>
            <a:r>
              <a:rPr lang="en-US" sz="1400" b="0" dirty="0" smtClean="0">
                <a:solidFill>
                  <a:schemeClr val="tx1"/>
                </a:solidFill>
                <a:latin typeface="Arial" panose="020B0604020202020204" pitchFamily="34" charset="0"/>
                <a:cs typeface="Arial" panose="020B0604020202020204" pitchFamily="34" charset="0"/>
              </a:rPr>
              <a:t>“Books” stand-in for any and all media used and circulated in a library</a:t>
            </a:r>
          </a:p>
          <a:p>
            <a:pPr marL="231775" indent="-231775">
              <a:buFont typeface="Arial" panose="020B0604020202020204" pitchFamily="34" charset="0"/>
              <a:buChar char="•"/>
            </a:pPr>
            <a:r>
              <a:rPr lang="en-US" sz="1400" b="0" dirty="0" smtClean="0">
                <a:solidFill>
                  <a:schemeClr val="tx1"/>
                </a:solidFill>
                <a:latin typeface="Arial" panose="020B0604020202020204" pitchFamily="34" charset="0"/>
                <a:cs typeface="Arial" panose="020B0604020202020204" pitchFamily="34" charset="0"/>
              </a:rPr>
              <a:t>“Books are for use” is too powerful a statement to warrant much improvement</a:t>
            </a:r>
          </a:p>
          <a:p>
            <a:pPr>
              <a:buAutoNum type="arabicPeriod"/>
            </a:pPr>
            <a:endParaRPr lang="en-US" sz="1400" dirty="0" smtClean="0">
              <a:latin typeface="Arial" pitchFamily="34" charset="0"/>
              <a:cs typeface="Arial" pitchFamily="34" charset="0"/>
            </a:endParaRPr>
          </a:p>
          <a:p>
            <a:pPr marL="0" lvl="0" indent="0">
              <a:spcBef>
                <a:spcPts val="0"/>
              </a:spcBef>
              <a:buNone/>
            </a:pPr>
            <a:r>
              <a:rPr lang="en-US" sz="1400" dirty="0" err="1" smtClean="0">
                <a:solidFill>
                  <a:prstClr val="black"/>
                </a:solidFill>
                <a:latin typeface="Arial" panose="020B0604020202020204" pitchFamily="34" charset="0"/>
                <a:ea typeface="+mn-ea"/>
                <a:cs typeface="Arial" panose="020B0604020202020204" pitchFamily="34" charset="0"/>
              </a:rPr>
              <a:t>Connaway</a:t>
            </a:r>
            <a:r>
              <a:rPr lang="en-US" sz="1400" dirty="0" smtClean="0">
                <a:solidFill>
                  <a:prstClr val="black"/>
                </a:solidFill>
                <a:latin typeface="Arial" panose="020B0604020202020204" pitchFamily="34" charset="0"/>
                <a:ea typeface="+mn-ea"/>
                <a:cs typeface="Arial" panose="020B0604020202020204" pitchFamily="34" charset="0"/>
              </a:rPr>
              <a:t>, Lynn </a:t>
            </a:r>
            <a:r>
              <a:rPr lang="en-US" sz="1400" dirty="0" err="1" smtClean="0">
                <a:solidFill>
                  <a:prstClr val="black"/>
                </a:solidFill>
                <a:latin typeface="Arial" panose="020B0604020202020204" pitchFamily="34" charset="0"/>
                <a:ea typeface="+mn-ea"/>
                <a:cs typeface="Arial" panose="020B0604020202020204" pitchFamily="34" charset="0"/>
              </a:rPr>
              <a:t>Silipigni</a:t>
            </a:r>
            <a:r>
              <a:rPr lang="en-US" sz="1400" dirty="0" smtClean="0">
                <a:solidFill>
                  <a:prstClr val="black"/>
                </a:solidFill>
                <a:latin typeface="Arial" panose="020B0604020202020204" pitchFamily="34" charset="0"/>
                <a:ea typeface="+mn-ea"/>
                <a:cs typeface="Arial" panose="020B0604020202020204" pitchFamily="34" charset="0"/>
              </a:rPr>
              <a:t>, and </a:t>
            </a:r>
            <a:r>
              <a:rPr lang="en-US" sz="1400" dirty="0" err="1" smtClean="0">
                <a:solidFill>
                  <a:prstClr val="black"/>
                </a:solidFill>
                <a:latin typeface="Arial" panose="020B0604020202020204" pitchFamily="34" charset="0"/>
                <a:ea typeface="+mn-ea"/>
                <a:cs typeface="Arial" panose="020B0604020202020204" pitchFamily="34" charset="0"/>
              </a:rPr>
              <a:t>Ixchel</a:t>
            </a:r>
            <a:r>
              <a:rPr lang="en-US" sz="1400" dirty="0" smtClean="0">
                <a:solidFill>
                  <a:prstClr val="black"/>
                </a:solidFill>
                <a:latin typeface="Arial" panose="020B0604020202020204" pitchFamily="34" charset="0"/>
                <a:ea typeface="+mn-ea"/>
                <a:cs typeface="Arial" panose="020B0604020202020204" pitchFamily="34" charset="0"/>
              </a:rPr>
              <a:t> M. </a:t>
            </a:r>
            <a:r>
              <a:rPr lang="en-US" sz="1400" dirty="0" err="1" smtClean="0">
                <a:solidFill>
                  <a:prstClr val="black"/>
                </a:solidFill>
                <a:latin typeface="Arial" panose="020B0604020202020204" pitchFamily="34" charset="0"/>
                <a:ea typeface="+mn-ea"/>
                <a:cs typeface="Arial" panose="020B0604020202020204" pitchFamily="34" charset="0"/>
              </a:rPr>
              <a:t>Faniel</a:t>
            </a:r>
            <a:r>
              <a:rPr lang="en-US" sz="1400" dirty="0" smtClean="0">
                <a:solidFill>
                  <a:prstClr val="black"/>
                </a:solidFill>
                <a:latin typeface="Arial" panose="020B0604020202020204" pitchFamily="34" charset="0"/>
                <a:ea typeface="+mn-ea"/>
                <a:cs typeface="Arial" panose="020B0604020202020204" pitchFamily="34" charset="0"/>
              </a:rPr>
              <a:t>. 2014. </a:t>
            </a:r>
            <a:r>
              <a:rPr lang="en-US" sz="1400" i="1" dirty="0" smtClean="0">
                <a:solidFill>
                  <a:prstClr val="black"/>
                </a:solidFill>
                <a:latin typeface="Arial" panose="020B0604020202020204" pitchFamily="34" charset="0"/>
                <a:ea typeface="+mn-ea"/>
                <a:cs typeface="Arial" panose="020B0604020202020204" pitchFamily="34" charset="0"/>
              </a:rPr>
              <a:t>Reordering </a:t>
            </a:r>
            <a:r>
              <a:rPr lang="en-US" sz="1400" i="1" dirty="0" err="1" smtClean="0">
                <a:solidFill>
                  <a:prstClr val="black"/>
                </a:solidFill>
                <a:latin typeface="Arial" panose="020B0604020202020204" pitchFamily="34" charset="0"/>
                <a:ea typeface="+mn-ea"/>
                <a:cs typeface="Arial" panose="020B0604020202020204" pitchFamily="34" charset="0"/>
              </a:rPr>
              <a:t>Ranganathan</a:t>
            </a:r>
            <a:r>
              <a:rPr lang="en-US" sz="1400" i="1" dirty="0" smtClean="0">
                <a:solidFill>
                  <a:prstClr val="black"/>
                </a:solidFill>
                <a:latin typeface="Arial" panose="020B0604020202020204" pitchFamily="34" charset="0"/>
                <a:ea typeface="+mn-ea"/>
                <a:cs typeface="Arial" panose="020B0604020202020204" pitchFamily="34" charset="0"/>
              </a:rPr>
              <a:t>: Shifting user behaviors, shifting priorities</a:t>
            </a:r>
            <a:r>
              <a:rPr lang="en-US" sz="1400" dirty="0" smtClean="0">
                <a:solidFill>
                  <a:prstClr val="black"/>
                </a:solidFill>
                <a:latin typeface="Arial" panose="020B0604020202020204" pitchFamily="34" charset="0"/>
                <a:ea typeface="+mn-ea"/>
                <a:cs typeface="Arial" panose="020B0604020202020204" pitchFamily="34" charset="0"/>
              </a:rPr>
              <a:t>. Dublin, OH: OCLC Research. http://www.oclc.org/content/dam/research/publications/library/2014/oclcresearch-reordering-ranganathan-2014.pdf.</a:t>
            </a:r>
          </a:p>
          <a:p>
            <a:pPr marR="0" algn="l" defTabSz="914400" rtl="0" eaLnBrk="1" fontAlgn="auto" latinLnBrk="0" hangingPunct="1">
              <a:lnSpc>
                <a:spcPct val="100000"/>
              </a:lnSpc>
              <a:spcBef>
                <a:spcPts val="0"/>
              </a:spcBef>
              <a:spcAft>
                <a:spcPts val="0"/>
              </a:spcAft>
              <a:buClrTx/>
              <a:buSzTx/>
              <a:buFontTx/>
              <a:buNone/>
              <a:tabLst/>
              <a:defRPr/>
            </a:pPr>
            <a:endParaRPr lang="en-US" sz="1400" i="0" dirty="0" smtClean="0">
              <a:latin typeface="Arial" panose="020B0604020202020204" pitchFamily="34" charset="0"/>
              <a:cs typeface="Arial" panose="020B0604020202020204" pitchFamily="34" charset="0"/>
            </a:endParaRPr>
          </a:p>
          <a:p>
            <a:pPr marR="0" algn="l" defTabSz="914400" rtl="0" eaLnBrk="1" fontAlgn="auto" latinLnBrk="0" hangingPunct="1">
              <a:lnSpc>
                <a:spcPct val="100000"/>
              </a:lnSpc>
              <a:spcBef>
                <a:spcPts val="0"/>
              </a:spcBef>
              <a:spcAft>
                <a:spcPts val="0"/>
              </a:spcAft>
              <a:buClrTx/>
              <a:buSzTx/>
              <a:buFontTx/>
              <a:buNone/>
              <a:tabLst/>
              <a:defRPr/>
            </a:pPr>
            <a:r>
              <a:rPr lang="en-US" sz="1400" i="0" dirty="0" err="1" smtClean="0">
                <a:latin typeface="Arial" panose="020B0604020202020204" pitchFamily="34" charset="0"/>
                <a:cs typeface="Arial" panose="020B0604020202020204" pitchFamily="34" charset="0"/>
              </a:rPr>
              <a:t>Ranganathan</a:t>
            </a:r>
            <a:r>
              <a:rPr lang="en-US" sz="1400" i="0" dirty="0" smtClean="0">
                <a:latin typeface="Arial" panose="020B0604020202020204" pitchFamily="34" charset="0"/>
                <a:cs typeface="Arial" panose="020B0604020202020204" pitchFamily="34" charset="0"/>
              </a:rPr>
              <a:t>, </a:t>
            </a:r>
            <a:r>
              <a:rPr lang="en-US" sz="1400" i="0" dirty="0" err="1" smtClean="0">
                <a:latin typeface="Arial" panose="020B0604020202020204" pitchFamily="34" charset="0"/>
                <a:cs typeface="Arial" panose="020B0604020202020204" pitchFamily="34" charset="0"/>
              </a:rPr>
              <a:t>Shiyali</a:t>
            </a:r>
            <a:r>
              <a:rPr lang="en-US" sz="1400" i="0" dirty="0" smtClean="0">
                <a:latin typeface="Arial" panose="020B0604020202020204" pitchFamily="34" charset="0"/>
                <a:cs typeface="Arial" panose="020B0604020202020204" pitchFamily="34" charset="0"/>
              </a:rPr>
              <a:t> </a:t>
            </a:r>
            <a:r>
              <a:rPr lang="en-US" sz="1400" i="0" dirty="0" err="1" smtClean="0">
                <a:latin typeface="Arial" panose="020B0604020202020204" pitchFamily="34" charset="0"/>
                <a:cs typeface="Arial" panose="020B0604020202020204" pitchFamily="34" charset="0"/>
              </a:rPr>
              <a:t>Ramamrita</a:t>
            </a:r>
            <a:r>
              <a:rPr lang="en-US" sz="1400" i="0" dirty="0" smtClean="0">
                <a:latin typeface="Arial" panose="020B0604020202020204" pitchFamily="34" charset="0"/>
                <a:cs typeface="Arial" panose="020B0604020202020204" pitchFamily="34" charset="0"/>
              </a:rPr>
              <a:t>. 1931. </a:t>
            </a:r>
            <a:r>
              <a:rPr lang="en-US" sz="1400" i="1" dirty="0" smtClean="0">
                <a:latin typeface="Arial" panose="020B0604020202020204" pitchFamily="34" charset="0"/>
                <a:cs typeface="Arial" panose="020B0604020202020204" pitchFamily="34" charset="0"/>
              </a:rPr>
              <a:t>The five laws of library science. </a:t>
            </a:r>
            <a:r>
              <a:rPr lang="en-US" sz="1400" i="0" dirty="0" smtClean="0">
                <a:latin typeface="Arial" panose="020B0604020202020204" pitchFamily="34" charset="0"/>
                <a:cs typeface="Arial" panose="020B0604020202020204" pitchFamily="34" charset="0"/>
              </a:rPr>
              <a:t>London: Edward </a:t>
            </a:r>
            <a:r>
              <a:rPr lang="en-US" sz="1400" i="0" dirty="0" err="1" smtClean="0">
                <a:latin typeface="Arial" panose="020B0604020202020204" pitchFamily="34" charset="0"/>
                <a:cs typeface="Arial" panose="020B0604020202020204" pitchFamily="34" charset="0"/>
              </a:rPr>
              <a:t>Goldston</a:t>
            </a:r>
            <a:r>
              <a:rPr lang="en-US" sz="1400" i="0" dirty="0" smtClean="0">
                <a:latin typeface="Arial" panose="020B0604020202020204" pitchFamily="34" charset="0"/>
                <a:cs typeface="Arial" panose="020B0604020202020204" pitchFamily="34" charset="0"/>
              </a:rPr>
              <a:t>, Ltd.</a:t>
            </a:r>
            <a:r>
              <a:rPr lang="en-US" sz="1400" i="0" baseline="0" dirty="0" smtClean="0">
                <a:latin typeface="Arial" panose="020B0604020202020204" pitchFamily="34" charset="0"/>
                <a:cs typeface="Arial" panose="020B0604020202020204" pitchFamily="34" charset="0"/>
              </a:rPr>
              <a:t> </a:t>
            </a:r>
            <a:endParaRPr lang="en-US" sz="1400" i="0" dirty="0" smtClean="0">
              <a:latin typeface="Arial" panose="020B0604020202020204" pitchFamily="34" charset="0"/>
              <a:cs typeface="Arial" panose="020B0604020202020204" pitchFamily="34" charset="0"/>
            </a:endParaRPr>
          </a:p>
          <a:p>
            <a:endParaRPr lang="en-US" sz="1400" dirty="0" smtClean="0"/>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5</a:t>
            </a:fld>
            <a:endParaRPr lang="en-US"/>
          </a:p>
        </p:txBody>
      </p:sp>
    </p:spTree>
    <p:extLst>
      <p:ext uri="{BB962C8B-B14F-4D97-AF65-F5344CB8AC3E}">
        <p14:creationId xmlns:p14="http://schemas.microsoft.com/office/powerpoint/2010/main" val="154949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6</a:t>
            </a:fld>
            <a:endParaRPr lang="en-US" dirty="0"/>
          </a:p>
        </p:txBody>
      </p:sp>
    </p:spTree>
    <p:extLst>
      <p:ext uri="{BB962C8B-B14F-4D97-AF65-F5344CB8AC3E}">
        <p14:creationId xmlns:p14="http://schemas.microsoft.com/office/powerpoint/2010/main" val="95106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309563"/>
            <a:ext cx="4648200" cy="3486150"/>
          </a:xfrm>
        </p:spPr>
      </p:sp>
      <p:sp>
        <p:nvSpPr>
          <p:cNvPr id="3" name="Notes Placeholder 2"/>
          <p:cNvSpPr>
            <a:spLocks noGrp="1"/>
          </p:cNvSpPr>
          <p:nvPr>
            <p:ph type="body" idx="1"/>
          </p:nvPr>
        </p:nvSpPr>
        <p:spPr>
          <a:xfrm>
            <a:off x="62089" y="4105910"/>
            <a:ext cx="6781800" cy="4958080"/>
          </a:xfrm>
        </p:spPr>
        <p:txBody>
          <a:bodyPr/>
          <a:lstStyle/>
          <a:p>
            <a:r>
              <a:rPr lang="en-US" sz="1200" dirty="0" smtClean="0">
                <a:latin typeface="Arial" panose="020B0604020202020204" pitchFamily="34" charset="0"/>
                <a:cs typeface="Arial" panose="020B0604020202020204" pitchFamily="34" charset="0"/>
              </a:rPr>
              <a:t>Image:</a:t>
            </a:r>
            <a:r>
              <a:rPr lang="en-US" sz="1200" baseline="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http://www.ivillage.ca/sites/default/files/imagecache/node_photo_gallery_single_view/iStock_000017998458Small.jpg</a:t>
            </a:r>
          </a:p>
          <a:p>
            <a:endParaRPr lang="en-US" sz="12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Arial" pitchFamily="34" charset="0"/>
                <a:cs typeface="Arial" pitchFamily="34" charset="0"/>
              </a:rPr>
              <a:t>  Save time of the reader, previously #4, is now more important (#1) (8, 107)</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Arial" pitchFamily="34" charset="0"/>
                <a:cs typeface="Arial" pitchFamily="34" charset="0"/>
              </a:rPr>
              <a:t>  Scarcity of time and attention (lack of time not content) (8)</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Arial" pitchFamily="34" charset="0"/>
                <a:cs typeface="Arial" pitchFamily="34" charset="0"/>
              </a:rPr>
              <a:t>  Multitude of information service providers (8)</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Arial" pitchFamily="34" charset="0"/>
                <a:cs typeface="Arial" pitchFamily="34" charset="0"/>
              </a:rPr>
              <a:t>  A lens through which we interpret other laws (8)</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kern="1200" baseline="0" dirty="0" smtClean="0">
                <a:solidFill>
                  <a:schemeClr val="tx1"/>
                </a:solidFill>
                <a:latin typeface="Arial" pitchFamily="34" charset="0"/>
                <a:cs typeface="Arial" pitchFamily="34" charset="0"/>
              </a:rPr>
              <a:t>  Convenience as a primary factor in getting &amp; choosing information (107) </a:t>
            </a:r>
            <a:endPar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Librarians need to consider how to save users more time, in more places &amp; in ways that are convenient and familiar to them (105).</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Convenience is a moving target (105). </a:t>
            </a:r>
          </a:p>
          <a:p>
            <a:pPr marL="171450" indent="-171450">
              <a:buFont typeface="Arial" panose="020B0604020202020204" pitchFamily="34" charset="0"/>
              <a:buChar char="•"/>
            </a:pPr>
            <a:r>
              <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rPr>
              <a:t>Convenience is dependent on the situation individuals find themselves in when they need information &amp; on the context of the specific situation (105).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No value in saving the time of the reader if the content needed cannot be found &amp; accessed (106).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One size fits none (106). </a:t>
            </a:r>
          </a:p>
          <a:p>
            <a:pPr marL="171450" indent="-171450">
              <a:buFont typeface="Arial" panose="020B0604020202020204" pitchFamily="34" charset="0"/>
              <a:buChar char="•"/>
            </a:pPr>
            <a:endPar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en-US" sz="1200" dirty="0" err="1" smtClean="0">
                <a:solidFill>
                  <a:prstClr val="black"/>
                </a:solidFill>
                <a:latin typeface="Arial" pitchFamily="34" charset="0"/>
                <a:ea typeface="+mn-ea"/>
                <a:cs typeface="Arial" pitchFamily="34" charset="0"/>
              </a:rPr>
              <a:t>Connaway</a:t>
            </a:r>
            <a:r>
              <a:rPr lang="en-US" sz="1200" dirty="0" smtClean="0">
                <a:solidFill>
                  <a:prstClr val="black"/>
                </a:solidFill>
                <a:latin typeface="Arial" pitchFamily="34" charset="0"/>
                <a:ea typeface="+mn-ea"/>
                <a:cs typeface="Arial" pitchFamily="34" charset="0"/>
              </a:rPr>
              <a:t>, Lynn </a:t>
            </a:r>
            <a:r>
              <a:rPr lang="en-US" sz="1200" dirty="0" err="1" smtClean="0">
                <a:solidFill>
                  <a:prstClr val="black"/>
                </a:solidFill>
                <a:latin typeface="Arial" pitchFamily="34" charset="0"/>
                <a:ea typeface="+mn-ea"/>
                <a:cs typeface="Arial" pitchFamily="34" charset="0"/>
              </a:rPr>
              <a:t>Silipigni</a:t>
            </a:r>
            <a:r>
              <a:rPr lang="en-US" sz="1200" dirty="0" smtClean="0">
                <a:solidFill>
                  <a:prstClr val="black"/>
                </a:solidFill>
                <a:latin typeface="Arial" pitchFamily="34" charset="0"/>
                <a:ea typeface="+mn-ea"/>
                <a:cs typeface="Arial" pitchFamily="34" charset="0"/>
              </a:rPr>
              <a:t>, Timothy J. Dickey, and Marie L. Radford. 2011. “If it is too inconvenient I’m not going after it:” Convenience as a critical factor in information-seeking behaviors. </a:t>
            </a:r>
            <a:r>
              <a:rPr lang="en-US" sz="1200" i="1" dirty="0" smtClean="0">
                <a:solidFill>
                  <a:prstClr val="black"/>
                </a:solidFill>
                <a:latin typeface="Arial" pitchFamily="34" charset="0"/>
                <a:ea typeface="+mn-ea"/>
                <a:cs typeface="Arial" pitchFamily="34" charset="0"/>
              </a:rPr>
              <a:t>Library &amp; Information Science Research </a:t>
            </a:r>
            <a:r>
              <a:rPr lang="en-US" sz="1200" dirty="0" smtClean="0">
                <a:solidFill>
                  <a:prstClr val="black"/>
                </a:solidFill>
                <a:latin typeface="Arial" pitchFamily="34" charset="0"/>
                <a:ea typeface="+mn-ea"/>
                <a:cs typeface="Arial" pitchFamily="34" charset="0"/>
              </a:rPr>
              <a:t>33, no. 3: 179-90. </a:t>
            </a:r>
          </a:p>
          <a:p>
            <a:pPr marL="0" indent="0">
              <a:buFont typeface="Arial" panose="020B0604020202020204" pitchFamily="34" charset="0"/>
              <a:buNone/>
            </a:pPr>
            <a:endParaRPr lang="en-US" sz="1200" b="0" i="0" u="none" strike="noStrike" kern="1200" baseline="0" dirty="0" smtClean="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err="1" smtClean="0">
                <a:solidFill>
                  <a:prstClr val="black"/>
                </a:solidFill>
                <a:latin typeface="Arial" panose="020B0604020202020204" pitchFamily="34" charset="0"/>
                <a:cs typeface="Arial" panose="020B0604020202020204" pitchFamily="34" charset="0"/>
              </a:rPr>
              <a:t>Connaway</a:t>
            </a:r>
            <a:r>
              <a:rPr lang="en-US" sz="1200" dirty="0" smtClean="0">
                <a:solidFill>
                  <a:prstClr val="black"/>
                </a:solidFill>
                <a:latin typeface="Arial" panose="020B0604020202020204" pitchFamily="34" charset="0"/>
                <a:cs typeface="Arial" panose="020B0604020202020204" pitchFamily="34" charset="0"/>
              </a:rPr>
              <a:t>, Lynn </a:t>
            </a:r>
            <a:r>
              <a:rPr lang="en-US" sz="1200" dirty="0" err="1" smtClean="0">
                <a:solidFill>
                  <a:prstClr val="black"/>
                </a:solidFill>
                <a:latin typeface="Arial" panose="020B0604020202020204" pitchFamily="34" charset="0"/>
                <a:cs typeface="Arial" panose="020B0604020202020204" pitchFamily="34" charset="0"/>
              </a:rPr>
              <a:t>Silipigni</a:t>
            </a:r>
            <a:r>
              <a:rPr lang="en-US" sz="1200" dirty="0" smtClean="0">
                <a:solidFill>
                  <a:prstClr val="black"/>
                </a:solidFill>
                <a:latin typeface="Arial" panose="020B0604020202020204" pitchFamily="34" charset="0"/>
                <a:cs typeface="Arial" panose="020B0604020202020204" pitchFamily="34" charset="0"/>
              </a:rPr>
              <a:t>, and </a:t>
            </a:r>
            <a:r>
              <a:rPr lang="en-US" sz="1200" dirty="0" err="1" smtClean="0">
                <a:solidFill>
                  <a:prstClr val="black"/>
                </a:solidFill>
                <a:latin typeface="Arial" panose="020B0604020202020204" pitchFamily="34" charset="0"/>
                <a:cs typeface="Arial" panose="020B0604020202020204" pitchFamily="34" charset="0"/>
              </a:rPr>
              <a:t>Ixchel</a:t>
            </a:r>
            <a:r>
              <a:rPr lang="en-US" sz="1200" dirty="0" smtClean="0">
                <a:solidFill>
                  <a:prstClr val="black"/>
                </a:solidFill>
                <a:latin typeface="Arial" panose="020B0604020202020204" pitchFamily="34" charset="0"/>
                <a:cs typeface="Arial" panose="020B0604020202020204" pitchFamily="34" charset="0"/>
              </a:rPr>
              <a:t> M. </a:t>
            </a:r>
            <a:r>
              <a:rPr lang="en-US" sz="1200" dirty="0" err="1" smtClean="0">
                <a:solidFill>
                  <a:prstClr val="black"/>
                </a:solidFill>
                <a:latin typeface="Arial" panose="020B0604020202020204" pitchFamily="34" charset="0"/>
                <a:cs typeface="Arial" panose="020B0604020202020204" pitchFamily="34" charset="0"/>
              </a:rPr>
              <a:t>Faniel</a:t>
            </a:r>
            <a:r>
              <a:rPr lang="en-US" sz="1200" dirty="0" smtClean="0">
                <a:solidFill>
                  <a:prstClr val="black"/>
                </a:solidFill>
                <a:latin typeface="Arial" panose="020B0604020202020204" pitchFamily="34" charset="0"/>
                <a:cs typeface="Arial" panose="020B0604020202020204" pitchFamily="34" charset="0"/>
              </a:rPr>
              <a:t>. 2014. </a:t>
            </a:r>
            <a:r>
              <a:rPr lang="en-US" sz="1200" i="1" dirty="0" smtClean="0">
                <a:solidFill>
                  <a:prstClr val="black"/>
                </a:solidFill>
                <a:latin typeface="Arial" panose="020B0604020202020204" pitchFamily="34" charset="0"/>
                <a:cs typeface="Arial" panose="020B0604020202020204" pitchFamily="34" charset="0"/>
              </a:rPr>
              <a:t>Reordering </a:t>
            </a:r>
            <a:r>
              <a:rPr lang="en-US" sz="1200" i="1" dirty="0" err="1" smtClean="0">
                <a:solidFill>
                  <a:prstClr val="black"/>
                </a:solidFill>
                <a:latin typeface="Arial" panose="020B0604020202020204" pitchFamily="34" charset="0"/>
                <a:cs typeface="Arial" panose="020B0604020202020204" pitchFamily="34" charset="0"/>
              </a:rPr>
              <a:t>Ranganathan</a:t>
            </a:r>
            <a:r>
              <a:rPr lang="en-US" sz="1200" i="1" dirty="0" smtClean="0">
                <a:solidFill>
                  <a:prstClr val="black"/>
                </a:solidFill>
                <a:latin typeface="Arial" panose="020B0604020202020204" pitchFamily="34" charset="0"/>
                <a:cs typeface="Arial" panose="020B0604020202020204" pitchFamily="34" charset="0"/>
              </a:rPr>
              <a:t>: Shifting user behaviors, shifting priorities</a:t>
            </a:r>
            <a:r>
              <a:rPr lang="en-US" sz="1200" dirty="0" smtClean="0">
                <a:solidFill>
                  <a:prstClr val="black"/>
                </a:solidFill>
                <a:latin typeface="Arial" panose="020B0604020202020204" pitchFamily="34" charset="0"/>
                <a:cs typeface="Arial" panose="020B0604020202020204" pitchFamily="34" charset="0"/>
              </a:rPr>
              <a:t>. Dublin, OH: OCLC Research. http://www.oclc.org/content/dam/research/publications/library/2014/oclcresearch-reordering-ranganathan-2014.pdf.</a:t>
            </a:r>
          </a:p>
          <a:p>
            <a:pPr marL="0" indent="0">
              <a:buFont typeface="Arial" panose="020B0604020202020204" pitchFamily="34" charset="0"/>
              <a:buNone/>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extLst>
      <p:ext uri="{BB962C8B-B14F-4D97-AF65-F5344CB8AC3E}">
        <p14:creationId xmlns:p14="http://schemas.microsoft.com/office/powerpoint/2010/main" val="3387675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15790"/>
            <a:ext cx="6324600" cy="4183380"/>
          </a:xfrm>
        </p:spPr>
        <p:txBody>
          <a:bodyPr>
            <a:noAutofit/>
          </a:bodyPr>
          <a:lstStyle/>
          <a:p>
            <a:r>
              <a:rPr lang="en-US" sz="1400" i="0" dirty="0" smtClean="0">
                <a:latin typeface="Arial" pitchFamily="34" charset="0"/>
                <a:cs typeface="Arial" pitchFamily="34" charset="0"/>
              </a:rPr>
              <a:t>Image: </a:t>
            </a:r>
            <a:r>
              <a:rPr lang="en-US" sz="1400" baseline="0" dirty="0" smtClean="0">
                <a:latin typeface="Arial" pitchFamily="34" charset="0"/>
                <a:cs typeface="Arial" pitchFamily="34" charset="0"/>
              </a:rPr>
              <a:t>http://i2.cdn.turner.com/cnn/dam/assets/131126191411-strahov-abbey-library-horizontal-large-gallery.jpg</a:t>
            </a:r>
          </a:p>
          <a:p>
            <a:endParaRPr lang="en-US" sz="1400" baseline="0" dirty="0" smtClean="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smtClean="0">
                <a:solidFill>
                  <a:prstClr val="black"/>
                </a:solidFill>
                <a:latin typeface="Arial" pitchFamily="34" charset="0"/>
                <a:cs typeface="Arial" pitchFamily="34" charset="0"/>
              </a:rPr>
              <a:t>Ranganathan</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Shiyali</a:t>
            </a:r>
            <a:r>
              <a:rPr lang="en-US" sz="1400" dirty="0" smtClean="0">
                <a:solidFill>
                  <a:prstClr val="black"/>
                </a:solidFill>
                <a:latin typeface="Arial" pitchFamily="34" charset="0"/>
                <a:cs typeface="Arial" pitchFamily="34" charset="0"/>
              </a:rPr>
              <a:t> </a:t>
            </a:r>
            <a:r>
              <a:rPr lang="en-US" sz="1400" dirty="0" err="1" smtClean="0">
                <a:solidFill>
                  <a:prstClr val="black"/>
                </a:solidFill>
                <a:latin typeface="Arial" pitchFamily="34" charset="0"/>
                <a:cs typeface="Arial" pitchFamily="34" charset="0"/>
              </a:rPr>
              <a:t>Ramamrita</a:t>
            </a:r>
            <a:r>
              <a:rPr lang="en-US" sz="1400" dirty="0" smtClean="0">
                <a:solidFill>
                  <a:prstClr val="black"/>
                </a:solidFill>
                <a:latin typeface="Arial" pitchFamily="34" charset="0"/>
                <a:cs typeface="Arial" pitchFamily="34" charset="0"/>
              </a:rPr>
              <a:t>. 1931. </a:t>
            </a:r>
            <a:r>
              <a:rPr lang="en-US" sz="1400" i="1" dirty="0" smtClean="0">
                <a:solidFill>
                  <a:prstClr val="black"/>
                </a:solidFill>
                <a:latin typeface="Arial" pitchFamily="34" charset="0"/>
                <a:cs typeface="Arial" pitchFamily="34" charset="0"/>
              </a:rPr>
              <a:t>The five laws of library science</a:t>
            </a:r>
            <a:r>
              <a:rPr lang="en-US" sz="1400" dirty="0" smtClean="0">
                <a:solidFill>
                  <a:prstClr val="black"/>
                </a:solidFill>
                <a:latin typeface="Arial" pitchFamily="34" charset="0"/>
                <a:cs typeface="Arial" pitchFamily="34" charset="0"/>
              </a:rPr>
              <a:t>. London: Edward </a:t>
            </a:r>
            <a:r>
              <a:rPr lang="en-US" sz="1400" dirty="0" err="1" smtClean="0">
                <a:solidFill>
                  <a:prstClr val="black"/>
                </a:solidFill>
                <a:latin typeface="Arial" pitchFamily="34" charset="0"/>
                <a:cs typeface="Arial" pitchFamily="34" charset="0"/>
              </a:rPr>
              <a:t>Goldston</a:t>
            </a:r>
            <a:r>
              <a:rPr lang="en-US" sz="1400" dirty="0" smtClean="0">
                <a:solidFill>
                  <a:prstClr val="black"/>
                </a:solidFill>
                <a:latin typeface="Arial" pitchFamily="34" charset="0"/>
                <a:cs typeface="Arial" pitchFamily="34" charset="0"/>
              </a:rPr>
              <a:t>, Ltd.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8</a:t>
            </a:fld>
            <a:endParaRPr lang="en-US" dirty="0"/>
          </a:p>
        </p:txBody>
      </p:sp>
    </p:spTree>
    <p:extLst>
      <p:ext uri="{BB962C8B-B14F-4D97-AF65-F5344CB8AC3E}">
        <p14:creationId xmlns:p14="http://schemas.microsoft.com/office/powerpoint/2010/main" val="3968536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5125" y="0"/>
            <a:ext cx="3679825" cy="2760663"/>
          </a:xfrm>
        </p:spPr>
      </p:sp>
      <p:sp>
        <p:nvSpPr>
          <p:cNvPr id="3" name="Notes Placeholder 2"/>
          <p:cNvSpPr>
            <a:spLocks noGrp="1"/>
          </p:cNvSpPr>
          <p:nvPr>
            <p:ph type="body" idx="1"/>
          </p:nvPr>
        </p:nvSpPr>
        <p:spPr>
          <a:xfrm>
            <a:off x="188686" y="2759407"/>
            <a:ext cx="6487885" cy="6070559"/>
          </a:xfrm>
        </p:spPr>
        <p:txBody>
          <a:bodyPr>
            <a:normAutofit lnSpcReduction="10000"/>
          </a:bodyPr>
          <a:lstStyle/>
          <a:p>
            <a:r>
              <a:rPr lang="en-US" i="0" dirty="0" smtClean="0">
                <a:latin typeface="Arial" pitchFamily="34" charset="0"/>
                <a:cs typeface="Arial" pitchFamily="34" charset="0"/>
              </a:rPr>
              <a:t>Image: </a:t>
            </a:r>
            <a:r>
              <a:rPr lang="en-US" dirty="0" smtClean="0">
                <a:latin typeface="Arial" pitchFamily="34" charset="0"/>
                <a:cs typeface="Arial" pitchFamily="34" charset="0"/>
                <a:hlinkClick r:id="rId3"/>
              </a:rPr>
              <a:t>http://www.heinzmarketing.com/assets/80-20-rule-time-management-stop-wasting-time.jpg</a:t>
            </a:r>
            <a:endParaRPr lang="en-US" dirty="0" smtClean="0">
              <a:latin typeface="Arial" pitchFamily="34" charset="0"/>
              <a:cs typeface="Arial" pitchFamily="34" charset="0"/>
            </a:endParaRPr>
          </a:p>
          <a:p>
            <a:endParaRPr lang="en-US" kern="1200" baseline="0" dirty="0" smtClean="0">
              <a:solidFill>
                <a:schemeClr val="tx1"/>
              </a:solidFill>
              <a:latin typeface="Arial" pitchFamily="34" charset="0"/>
              <a:cs typeface="Arial" pitchFamily="34" charset="0"/>
            </a:endParaRPr>
          </a:p>
          <a:p>
            <a:pPr>
              <a:buFont typeface="Arial" pitchFamily="34" charset="0"/>
              <a:buChar char="•"/>
            </a:pPr>
            <a:r>
              <a:rPr lang="en-US" kern="1200" baseline="0" dirty="0" smtClean="0">
                <a:solidFill>
                  <a:schemeClr val="tx1"/>
                </a:solidFill>
                <a:latin typeface="Arial" pitchFamily="34" charset="0"/>
                <a:cs typeface="Arial" pitchFamily="34" charset="0"/>
              </a:rPr>
              <a:t>Today, people are inundated with information that they have to review and evaluate to make choices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Dickey, and Radford 2011) (9)</a:t>
            </a:r>
          </a:p>
          <a:p>
            <a:pPr>
              <a:buFont typeface="Arial" pitchFamily="34" charset="0"/>
              <a:buChar char="•"/>
            </a:pPr>
            <a:r>
              <a:rPr lang="en-US" kern="1200" baseline="0" dirty="0" smtClean="0">
                <a:solidFill>
                  <a:schemeClr val="tx1"/>
                </a:solidFill>
                <a:latin typeface="Arial" pitchFamily="34" charset="0"/>
                <a:cs typeface="Arial" pitchFamily="34" charset="0"/>
              </a:rPr>
              <a:t>Librarians adjusting their systems and services for scholars now required to provide better management/accurate metadata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and Dickey 2010b) (10)</a:t>
            </a:r>
          </a:p>
          <a:p>
            <a:pPr>
              <a:buFont typeface="Arial" pitchFamily="34" charset="0"/>
              <a:buChar char="•"/>
            </a:pPr>
            <a:r>
              <a:rPr lang="en-US" kern="1200" baseline="0" dirty="0" smtClean="0">
                <a:solidFill>
                  <a:schemeClr val="tx1"/>
                </a:solidFill>
                <a:latin typeface="Arial" pitchFamily="34" charset="0"/>
                <a:cs typeface="Arial" pitchFamily="34" charset="0"/>
              </a:rPr>
              <a:t>Operating within time constraints is an issue under these circumstances—no tolerance for delays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and Dickey 2010b) (10)</a:t>
            </a:r>
          </a:p>
          <a:p>
            <a:pPr>
              <a:buFont typeface="Arial" pitchFamily="34" charset="0"/>
              <a:buChar char="•"/>
            </a:pPr>
            <a:r>
              <a:rPr lang="en-US" kern="1200" baseline="0" dirty="0" smtClean="0">
                <a:solidFill>
                  <a:schemeClr val="tx1"/>
                </a:solidFill>
                <a:latin typeface="Arial" pitchFamily="34" charset="0"/>
                <a:cs typeface="Arial" pitchFamily="34" charset="0"/>
              </a:rPr>
              <a:t>Earthquake engineering researchers delay contributing data to a central repository because uploading and documenting the data were time- and labor-intensive processes </a:t>
            </a:r>
          </a:p>
          <a:p>
            <a:r>
              <a:rPr lang="en-US" kern="1200" baseline="0" dirty="0" smtClean="0">
                <a:solidFill>
                  <a:schemeClr val="tx1"/>
                </a:solidFill>
                <a:latin typeface="Arial" pitchFamily="34" charset="0"/>
                <a:cs typeface="Arial" pitchFamily="34" charset="0"/>
              </a:rPr>
              <a:t>(</a:t>
            </a:r>
            <a:r>
              <a:rPr lang="en-US" kern="1200" baseline="0" dirty="0" err="1" smtClean="0">
                <a:solidFill>
                  <a:schemeClr val="tx1"/>
                </a:solidFill>
                <a:latin typeface="Arial" pitchFamily="34" charset="0"/>
                <a:cs typeface="Arial" pitchFamily="34" charset="0"/>
              </a:rPr>
              <a:t>Faniel</a:t>
            </a:r>
            <a:r>
              <a:rPr lang="en-US" kern="1200" baseline="0" dirty="0" smtClean="0">
                <a:solidFill>
                  <a:schemeClr val="tx1"/>
                </a:solidFill>
                <a:latin typeface="Arial" pitchFamily="34" charset="0"/>
                <a:cs typeface="Arial" pitchFamily="34" charset="0"/>
              </a:rPr>
              <a:t> 2009) (10)</a:t>
            </a:r>
          </a:p>
          <a:p>
            <a:pPr>
              <a:buFont typeface="Arial" pitchFamily="34" charset="0"/>
              <a:buChar char="•"/>
            </a:pPr>
            <a:r>
              <a:rPr lang="en-US" kern="1200" baseline="0" dirty="0" smtClean="0">
                <a:solidFill>
                  <a:schemeClr val="tx1"/>
                </a:solidFill>
                <a:latin typeface="Arial" pitchFamily="34" charset="0"/>
                <a:cs typeface="Arial" pitchFamily="34" charset="0"/>
              </a:rPr>
              <a:t> “</a:t>
            </a:r>
            <a:r>
              <a:rPr lang="en-US" kern="1200" baseline="0" dirty="0" err="1" smtClean="0">
                <a:solidFill>
                  <a:schemeClr val="tx1"/>
                </a:solidFill>
                <a:latin typeface="Arial" pitchFamily="34" charset="0"/>
                <a:cs typeface="Arial" pitchFamily="34" charset="0"/>
              </a:rPr>
              <a:t>Millennials</a:t>
            </a:r>
            <a:r>
              <a:rPr lang="en-US" kern="1200" baseline="0" dirty="0" smtClean="0">
                <a:solidFill>
                  <a:schemeClr val="tx1"/>
                </a:solidFill>
                <a:latin typeface="Arial" pitchFamily="34" charset="0"/>
                <a:cs typeface="Arial" pitchFamily="34" charset="0"/>
              </a:rPr>
              <a:t>, by their own admission, have no tolerance for delays” (Sweeney 2006, 3) (9)</a:t>
            </a:r>
          </a:p>
          <a:p>
            <a:pPr>
              <a:buFont typeface="Arial" pitchFamily="34" charset="0"/>
              <a:buChar char="•"/>
            </a:pPr>
            <a:r>
              <a:rPr lang="en-US" kern="1200" baseline="0" dirty="0" smtClean="0">
                <a:solidFill>
                  <a:schemeClr val="tx1"/>
                </a:solidFill>
                <a:latin typeface="Arial" pitchFamily="34" charset="0"/>
                <a:cs typeface="Arial" pitchFamily="34" charset="0"/>
              </a:rPr>
              <a:t> They respond quickly to communications from others and expect the same in return (</a:t>
            </a:r>
            <a:r>
              <a:rPr lang="en-US" kern="1200" baseline="0" dirty="0" err="1" smtClean="0">
                <a:solidFill>
                  <a:schemeClr val="tx1"/>
                </a:solidFill>
                <a:latin typeface="Arial" pitchFamily="34" charset="0"/>
                <a:cs typeface="Arial" pitchFamily="34" charset="0"/>
              </a:rPr>
              <a:t>Oblinger</a:t>
            </a:r>
            <a:r>
              <a:rPr lang="en-US" kern="1200" baseline="0" dirty="0" smtClean="0">
                <a:solidFill>
                  <a:schemeClr val="tx1"/>
                </a:solidFill>
                <a:latin typeface="Arial" pitchFamily="34" charset="0"/>
                <a:cs typeface="Arial" pitchFamily="34" charset="0"/>
              </a:rPr>
              <a:t> and </a:t>
            </a:r>
            <a:r>
              <a:rPr lang="en-US" kern="1200" baseline="0" dirty="0" err="1" smtClean="0">
                <a:solidFill>
                  <a:schemeClr val="tx1"/>
                </a:solidFill>
                <a:latin typeface="Arial" pitchFamily="34" charset="0"/>
                <a:cs typeface="Arial" pitchFamily="34" charset="0"/>
              </a:rPr>
              <a:t>Oblinger</a:t>
            </a:r>
            <a:r>
              <a:rPr lang="en-US" kern="1200" baseline="0" dirty="0" smtClean="0">
                <a:solidFill>
                  <a:schemeClr val="tx1"/>
                </a:solidFill>
                <a:latin typeface="Arial" pitchFamily="34" charset="0"/>
                <a:cs typeface="Arial" pitchFamily="34" charset="0"/>
              </a:rPr>
              <a:t> 2005), especially from their information sources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2008;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and Radford 2007;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and Radford 2011; </a:t>
            </a:r>
            <a:r>
              <a:rPr lang="en-US" kern="1200" baseline="0" dirty="0" err="1" smtClean="0">
                <a:solidFill>
                  <a:schemeClr val="tx1"/>
                </a:solidFill>
                <a:latin typeface="Arial" pitchFamily="34" charset="0"/>
                <a:cs typeface="Arial" pitchFamily="34" charset="0"/>
              </a:rPr>
              <a:t>Connaway</a:t>
            </a:r>
            <a:r>
              <a:rPr lang="en-US" kern="1200" baseline="0" dirty="0" smtClean="0">
                <a:solidFill>
                  <a:schemeClr val="tx1"/>
                </a:solidFill>
                <a:latin typeface="Arial" pitchFamily="34" charset="0"/>
                <a:cs typeface="Arial" pitchFamily="34" charset="0"/>
              </a:rPr>
              <a:t>, Radford, Dickey, Williams, and Confer 2008; Van </a:t>
            </a:r>
            <a:r>
              <a:rPr lang="en-US" kern="1200" baseline="0" dirty="0" err="1" smtClean="0">
                <a:solidFill>
                  <a:schemeClr val="tx1"/>
                </a:solidFill>
                <a:latin typeface="Arial" pitchFamily="34" charset="0"/>
                <a:cs typeface="Arial" pitchFamily="34" charset="0"/>
              </a:rPr>
              <a:t>Scoyoc</a:t>
            </a:r>
            <a:r>
              <a:rPr lang="en-US" kern="1200" baseline="0" dirty="0" smtClean="0">
                <a:solidFill>
                  <a:schemeClr val="tx1"/>
                </a:solidFill>
                <a:latin typeface="Arial" pitchFamily="34" charset="0"/>
                <a:cs typeface="Arial" pitchFamily="34" charset="0"/>
              </a:rPr>
              <a:t> and Cason 2006) (9)</a:t>
            </a:r>
          </a:p>
          <a:p>
            <a:pPr>
              <a:buFont typeface="Arial" pitchFamily="34" charset="0"/>
              <a:buChar char="•"/>
            </a:pPr>
            <a:endParaRPr lang="en-US" kern="1200" baseline="0" dirty="0" smtClean="0">
              <a:solidFill>
                <a:schemeClr val="tx1"/>
              </a:solidFill>
              <a:latin typeface="Arial" pitchFamily="34" charset="0"/>
              <a:cs typeface="Arial" pitchFamily="34" charset="0"/>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Libraries</a:t>
            </a: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Limited hours</a:t>
            </a: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Long travel distances</a:t>
            </a:r>
          </a:p>
          <a:p>
            <a:pPr marL="0" marR="0" lvl="0" indent="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Time intensive</a:t>
            </a:r>
          </a:p>
          <a:p>
            <a:pPr marL="342900" marR="0" lvl="0" indent="-342900" algn="l" defTabSz="457200" rtl="0" eaLnBrk="1" fontAlgn="auto" latinLnBrk="0" hangingPunct="1">
              <a:lnSpc>
                <a:spcPct val="100000"/>
              </a:lnSpc>
              <a:spcBef>
                <a:spcPct val="20000"/>
              </a:spcBef>
              <a:spcAft>
                <a:spcPts val="0"/>
              </a:spcAft>
              <a:buClr>
                <a:schemeClr val="accent2"/>
              </a:buClr>
              <a:buSzTx/>
              <a:buFont typeface="Wingdings" pitchFamily="2" charset="2"/>
              <a:buChar char="ü"/>
              <a:tabLst/>
              <a:defRPr/>
            </a:pPr>
            <a:endParaRPr kumimoji="0" lang="en-US" sz="12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a:buNone/>
            </a:pPr>
            <a:r>
              <a:rPr lang="en-US" sz="1200" b="0" dirty="0" smtClean="0">
                <a:solidFill>
                  <a:schemeClr val="tx1"/>
                </a:solidFill>
                <a:latin typeface="Arial" pitchFamily="34" charset="0"/>
                <a:cs typeface="Arial" pitchFamily="34" charset="0"/>
              </a:rPr>
              <a:t>Search Engines</a:t>
            </a:r>
          </a:p>
          <a:p>
            <a:pPr>
              <a:buClr>
                <a:schemeClr val="accent3"/>
              </a:buClr>
              <a:buFont typeface="Arial" pitchFamily="34" charset="0"/>
              <a:buChar char="•"/>
            </a:pPr>
            <a:r>
              <a:rPr lang="en-US" sz="1200" b="0" dirty="0" smtClean="0">
                <a:solidFill>
                  <a:schemeClr val="tx1"/>
                </a:solidFill>
                <a:latin typeface="Arial" pitchFamily="34" charset="0"/>
                <a:cs typeface="Arial" pitchFamily="34" charset="0"/>
              </a:rPr>
              <a:t>Fast &amp; easy</a:t>
            </a:r>
          </a:p>
          <a:p>
            <a:pPr>
              <a:buClr>
                <a:schemeClr val="accent3"/>
              </a:buClr>
              <a:buFont typeface="Arial" pitchFamily="34" charset="0"/>
              <a:buChar char="•"/>
            </a:pPr>
            <a:r>
              <a:rPr lang="en-US" sz="1200" b="0" dirty="0" smtClean="0">
                <a:solidFill>
                  <a:schemeClr val="tx1"/>
                </a:solidFill>
                <a:latin typeface="Arial" pitchFamily="34" charset="0"/>
                <a:cs typeface="Arial" pitchFamily="34" charset="0"/>
              </a:rPr>
              <a:t>Cost-effective</a:t>
            </a:r>
          </a:p>
          <a:p>
            <a:pPr>
              <a:buClr>
                <a:schemeClr val="accent3"/>
              </a:buClr>
              <a:buFont typeface="Arial" pitchFamily="34" charset="0"/>
              <a:buChar char="•"/>
            </a:pPr>
            <a:r>
              <a:rPr lang="en-US" sz="1200" b="0" dirty="0" smtClean="0">
                <a:solidFill>
                  <a:schemeClr val="tx1"/>
                </a:solidFill>
                <a:latin typeface="Arial" pitchFamily="34" charset="0"/>
                <a:cs typeface="Arial" pitchFamily="34" charset="0"/>
              </a:rPr>
              <a:t>Available</a:t>
            </a:r>
          </a:p>
          <a:p>
            <a:pPr>
              <a:buClr>
                <a:schemeClr val="accent3"/>
              </a:buClr>
              <a:buFont typeface="Arial" pitchFamily="34" charset="0"/>
              <a:buChar char="•"/>
            </a:pPr>
            <a:endParaRPr lang="en-US" sz="1200" b="0" dirty="0" smtClean="0">
              <a:solidFill>
                <a:schemeClr val="tx1"/>
              </a:solidFill>
              <a:latin typeface="Arial" pitchFamily="34" charset="0"/>
              <a:cs typeface="Arial" pitchFamily="34" charset="0"/>
            </a:endParaRPr>
          </a:p>
          <a:p>
            <a:pPr>
              <a:buNone/>
            </a:pPr>
            <a:r>
              <a:rPr lang="en-US" sz="1200" b="0" dirty="0" smtClean="0">
                <a:solidFill>
                  <a:schemeClr val="tx1"/>
                </a:solidFill>
                <a:latin typeface="Arial" pitchFamily="34" charset="0"/>
                <a:cs typeface="Arial" pitchFamily="34" charset="0"/>
              </a:rPr>
              <a:t>Discovery</a:t>
            </a:r>
          </a:p>
          <a:p>
            <a:pPr>
              <a:buFont typeface="Arial" pitchFamily="34" charset="0"/>
              <a:buChar char="•"/>
            </a:pPr>
            <a:r>
              <a:rPr lang="en-US" sz="1200" b="0" dirty="0" smtClean="0">
                <a:solidFill>
                  <a:schemeClr val="tx1"/>
                </a:solidFill>
                <a:latin typeface="Arial" pitchFamily="34" charset="0"/>
                <a:cs typeface="Arial" pitchFamily="34" charset="0"/>
              </a:rPr>
              <a:t>Quick &amp; convenient</a:t>
            </a:r>
          </a:p>
          <a:p>
            <a:pPr>
              <a:buFont typeface="Arial" pitchFamily="34" charset="0"/>
              <a:buChar char="•"/>
            </a:pPr>
            <a:r>
              <a:rPr lang="en-US" sz="1200" b="0" dirty="0" smtClean="0">
                <a:solidFill>
                  <a:schemeClr val="tx1"/>
                </a:solidFill>
                <a:latin typeface="Arial" pitchFamily="34" charset="0"/>
                <a:cs typeface="Arial" pitchFamily="34" charset="0"/>
              </a:rPr>
              <a:t>Familiar</a:t>
            </a:r>
          </a:p>
          <a:p>
            <a:pPr>
              <a:buFont typeface="Arial" pitchFamily="34" charset="0"/>
              <a:buChar char="•"/>
            </a:pPr>
            <a:r>
              <a:rPr lang="en-US" sz="1200" b="0" dirty="0" smtClean="0">
                <a:solidFill>
                  <a:schemeClr val="tx1"/>
                </a:solidFill>
                <a:latin typeface="Arial" pitchFamily="34" charset="0"/>
                <a:cs typeface="Arial" pitchFamily="34" charset="0"/>
              </a:rPr>
              <a:t>Rated, reviewed, &amp; ranked by relevancy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prstClr val="black"/>
              </a:solidFill>
              <a:latin typeface="Arial" pitchFamily="34" charset="0"/>
              <a:cs typeface="Arial" pitchFamily="34" charset="0"/>
            </a:endParaRPr>
          </a:p>
          <a:p>
            <a:r>
              <a:rPr lang="en-US" kern="1200" baseline="0" dirty="0" smtClean="0">
                <a:solidFill>
                  <a:schemeClr val="tx1"/>
                </a:solidFill>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6F896307-7DAF-5642-9DCB-6041360F1C6E}" type="slidenum">
              <a:rPr lang="en-US" smtClean="0"/>
              <a:pPr/>
              <a:t>9</a:t>
            </a:fld>
            <a:endParaRPr lang="en-US"/>
          </a:p>
        </p:txBody>
      </p:sp>
    </p:spTree>
    <p:extLst>
      <p:ext uri="{BB962C8B-B14F-4D97-AF65-F5344CB8AC3E}">
        <p14:creationId xmlns:p14="http://schemas.microsoft.com/office/powerpoint/2010/main" val="2826340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7.xml"/><Relationship Id="rId4"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2.emf"/><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6061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79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068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863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5086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79280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14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C BY">
    <p:spTree>
      <p:nvGrpSpPr>
        <p:cNvPr id="1" name=""/>
        <p:cNvGrpSpPr/>
        <p:nvPr/>
      </p:nvGrpSpPr>
      <p:grpSpPr>
        <a:xfrm>
          <a:off x="0" y="0"/>
          <a:ext cx="0" cy="0"/>
          <a:chOff x="0" y="0"/>
          <a:chExt cx="0" cy="0"/>
        </a:xfrm>
      </p:grpSpPr>
      <p:pic>
        <p:nvPicPr>
          <p:cNvPr id="7" name="Picture 1" descr="image003"/>
          <p:cNvPicPr>
            <a:picLocks noChangeAspect="1" noChangeArrowheads="1"/>
          </p:cNvPicPr>
          <p:nvPr userDrawn="1"/>
        </p:nvPicPr>
        <p:blipFill>
          <a:blip r:embed="rId2" cstate="print"/>
          <a:srcRect/>
          <a:stretch>
            <a:fillRect/>
          </a:stretch>
        </p:blipFill>
        <p:spPr bwMode="auto">
          <a:xfrm>
            <a:off x="7376160" y="6324600"/>
            <a:ext cx="1310640" cy="457200"/>
          </a:xfrm>
          <a:prstGeom prst="rect">
            <a:avLst/>
          </a:prstGeom>
          <a:noFill/>
          <a:ln w="9525">
            <a:noFill/>
            <a:miter lim="800000"/>
            <a:headEnd/>
            <a:tailEnd/>
          </a:ln>
        </p:spPr>
      </p:pic>
      <p:sp>
        <p:nvSpPr>
          <p:cNvPr id="4" name="TextBox 3"/>
          <p:cNvSpPr txBox="1"/>
          <p:nvPr userDrawn="1"/>
        </p:nvSpPr>
        <p:spPr>
          <a:xfrm>
            <a:off x="2667000" y="6349425"/>
            <a:ext cx="464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mj-lt"/>
                <a:ea typeface="Open Sans" pitchFamily="34" charset="0"/>
                <a:cs typeface="Open Sans" pitchFamily="34" charset="0"/>
              </a:rPr>
              <a:t>©2013 OCLC.</a:t>
            </a:r>
            <a:r>
              <a:rPr lang="en-US" sz="800" kern="1200" baseline="0" dirty="0" smtClean="0">
                <a:solidFill>
                  <a:schemeClr val="tx1"/>
                </a:solidFill>
                <a:latin typeface="+mj-lt"/>
                <a:ea typeface="Open Sans" pitchFamily="34" charset="0"/>
                <a:cs typeface="Open Sans" pitchFamily="34" charset="0"/>
              </a:rPr>
              <a:t> </a:t>
            </a:r>
            <a:r>
              <a:rPr lang="en-US" sz="800" dirty="0" smtClean="0">
                <a:solidFill>
                  <a:schemeClr val="tx1"/>
                </a:solidFill>
                <a:latin typeface="+mj-lt"/>
                <a:ea typeface="Open Sans" pitchFamily="34" charset="0"/>
                <a:cs typeface="Open Sans" pitchFamily="34" charset="0"/>
              </a:rPr>
              <a:t>This work is licensed</a:t>
            </a:r>
            <a:r>
              <a:rPr lang="en-US" sz="800" baseline="0" dirty="0" smtClean="0">
                <a:solidFill>
                  <a:schemeClr val="tx1"/>
                </a:solidFill>
                <a:latin typeface="+mj-lt"/>
                <a:ea typeface="Open Sans" pitchFamily="34" charset="0"/>
                <a:cs typeface="Open Sans" pitchFamily="34" charset="0"/>
              </a:rPr>
              <a:t> under a Creative Commons Attribution 3.0 Unported License. </a:t>
            </a:r>
            <a:r>
              <a:rPr lang="en-US" sz="800" kern="1200" dirty="0" smtClean="0">
                <a:solidFill>
                  <a:schemeClr val="tx1"/>
                </a:solidFill>
                <a:latin typeface="+mj-lt"/>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mj-lt"/>
                <a:ea typeface="Open Sans" charset="0"/>
                <a:cs typeface="Open Sans" charset="0"/>
                <a:hlinkClick r:id="rId3"/>
              </a:rPr>
              <a:t>http</a:t>
            </a:r>
            <a:r>
              <a:rPr lang="en-US" sz="800" u="sng" kern="1200" dirty="0" smtClean="0">
                <a:solidFill>
                  <a:schemeClr val="bg1"/>
                </a:solidFill>
                <a:latin typeface="+mj-lt"/>
                <a:ea typeface="Open Sans" charset="0"/>
                <a:cs typeface="Open Sans" charset="0"/>
                <a:hlinkClick r:id="rId3"/>
              </a:rPr>
              <a:t>://</a:t>
            </a:r>
            <a:r>
              <a:rPr lang="en-US" sz="800" u="sng" kern="1200" dirty="0" smtClean="0">
                <a:solidFill>
                  <a:schemeClr val="tx1"/>
                </a:solidFill>
                <a:latin typeface="+mj-lt"/>
                <a:ea typeface="Open Sans" charset="0"/>
                <a:cs typeface="Open Sans" charset="0"/>
                <a:hlinkClick r:id="rId3"/>
              </a:rPr>
              <a:t>creativecommons.org/licenses/by/3.0/</a:t>
            </a:r>
            <a:r>
              <a:rPr lang="en-US" sz="800" kern="1200" dirty="0" smtClean="0">
                <a:solidFill>
                  <a:schemeClr val="tx1"/>
                </a:solidFill>
                <a:latin typeface="+mj-lt"/>
                <a:ea typeface="Open Sans" charset="0"/>
                <a:cs typeface="Open Sans" charset="0"/>
                <a:hlinkClick r:id="rId3"/>
              </a:rPr>
              <a:t>” </a:t>
            </a:r>
            <a:endParaRPr lang="en-US" sz="800" dirty="0" smtClean="0">
              <a:solidFill>
                <a:schemeClr val="tx1"/>
              </a:solidFill>
              <a:latin typeface="+mj-lt"/>
              <a:ea typeface="Open Sans" pitchFamily="34" charset="0"/>
              <a:cs typeface="Open Sans" pitchFamily="34" charset="0"/>
            </a:endParaRPr>
          </a:p>
        </p:txBody>
      </p:sp>
    </p:spTree>
    <p:extLst>
      <p:ext uri="{BB962C8B-B14F-4D97-AF65-F5344CB8AC3E}">
        <p14:creationId xmlns:p14="http://schemas.microsoft.com/office/powerpoint/2010/main" val="106542939"/>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107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6275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6397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767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2364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4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205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458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19554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prstGeom prst="rect">
            <a:avLst/>
          </a:prstGeo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61361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41496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293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Title - Sha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2707270" cy="6858000"/>
          </a:xfrm>
          <a:prstGeom prst="rect">
            <a:avLst/>
          </a:prstGeom>
        </p:spPr>
      </p:pic>
      <p:pic>
        <p:nvPicPr>
          <p:cNvPr id="15" name="Picture 1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spTree>
    <p:extLst>
      <p:ext uri="{BB962C8B-B14F-4D97-AF65-F5344CB8AC3E}">
        <p14:creationId xmlns:p14="http://schemas.microsoft.com/office/powerpoint/2010/main" val="46941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ation Title - Explor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val="0"/>
              </a:ext>
            </a:extLst>
          </a:blip>
          <a:srcRect r="70393"/>
          <a:stretch/>
        </p:blipFill>
        <p:spPr>
          <a:xfrm>
            <a:off x="0" y="0"/>
            <a:ext cx="2707270" cy="685800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199151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esentation Title - Magnif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0" name="Rectangle 9"/>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 Placeholder 2"/>
          <p:cNvSpPr>
            <a:spLocks noGrp="1"/>
          </p:cNvSpPr>
          <p:nvPr>
            <p:ph type="body" sz="quarter" idx="10" hasCustomPrompt="1"/>
          </p:nvPr>
        </p:nvSpPr>
        <p:spPr>
          <a:xfrm>
            <a:off x="2900363" y="526731"/>
            <a:ext cx="5989637" cy="399690"/>
          </a:xfrm>
          <a:prstGeom prst="rect">
            <a:avLst/>
          </a:prstGeom>
        </p:spPr>
        <p:txBody>
          <a:bodyPr vert="horz"/>
          <a:lstStyle>
            <a:lvl1pPr marL="0" indent="0">
              <a:buNone/>
              <a:defRPr sz="1600">
                <a:solidFill>
                  <a:schemeClr val="tx1"/>
                </a:solidFill>
                <a:latin typeface="+mn-lt"/>
              </a:defRPr>
            </a:lvl1pPr>
          </a:lstStyle>
          <a:p>
            <a:r>
              <a:rPr lang="en-US" dirty="0" smtClean="0">
                <a:solidFill>
                  <a:srgbClr val="455560"/>
                </a:solidFill>
              </a:rPr>
              <a:t>2014 ALA MIDWINTER  /  JANUARY 24, 2014</a:t>
            </a:r>
            <a:endParaRPr lang="en-US" dirty="0">
              <a:solidFill>
                <a:srgbClr val="455560"/>
              </a:solidFill>
            </a:endParaRPr>
          </a:p>
        </p:txBody>
      </p:sp>
      <p:sp>
        <p:nvSpPr>
          <p:cNvPr id="25" name="Text Placeholder 23"/>
          <p:cNvSpPr>
            <a:spLocks noGrp="1"/>
          </p:cNvSpPr>
          <p:nvPr>
            <p:ph type="body" sz="quarter" idx="12" hasCustomPrompt="1"/>
          </p:nvPr>
        </p:nvSpPr>
        <p:spPr>
          <a:xfrm>
            <a:off x="2900363" y="4035310"/>
            <a:ext cx="5989637" cy="351288"/>
          </a:xfrm>
          <a:prstGeom prst="rect">
            <a:avLst/>
          </a:prstGeom>
        </p:spPr>
        <p:txBody>
          <a:bodyPr vert="horz"/>
          <a:lstStyle>
            <a:lvl1pPr marL="0" indent="0">
              <a:buNone/>
              <a:defRPr sz="2000"/>
            </a:lvl1pPr>
          </a:lstStyle>
          <a:p>
            <a:pPr lvl="0"/>
            <a:r>
              <a:rPr lang="en-US" dirty="0" smtClean="0"/>
              <a:t>Presenter name</a:t>
            </a:r>
            <a:endParaRPr lang="en-US" dirty="0"/>
          </a:p>
        </p:txBody>
      </p:sp>
      <p:sp>
        <p:nvSpPr>
          <p:cNvPr id="3" name="Text Placeholder 2"/>
          <p:cNvSpPr>
            <a:spLocks noGrp="1"/>
          </p:cNvSpPr>
          <p:nvPr>
            <p:ph type="body" sz="quarter" idx="14" hasCustomPrompt="1"/>
          </p:nvPr>
        </p:nvSpPr>
        <p:spPr>
          <a:xfrm>
            <a:off x="2900363" y="927100"/>
            <a:ext cx="5989637" cy="3108325"/>
          </a:xfrm>
          <a:prstGeom prst="rect">
            <a:avLst/>
          </a:prstGeom>
        </p:spPr>
        <p:txBody>
          <a:bodyPr vert="horz" anchor="ctr" anchorCtr="0"/>
          <a:lstStyle>
            <a:lvl1pPr marL="0" indent="0">
              <a:lnSpc>
                <a:spcPct val="80000"/>
              </a:lnSpc>
              <a:buNone/>
              <a:defRPr sz="6600" spc="-150">
                <a:solidFill>
                  <a:schemeClr val="accent1"/>
                </a:solidFill>
                <a:latin typeface="+mn-lt"/>
              </a:defRPr>
            </a:lvl1pPr>
            <a:lvl2pPr marL="457200" indent="0">
              <a:buNone/>
              <a:defRPr sz="4400">
                <a:solidFill>
                  <a:schemeClr val="accent1"/>
                </a:solidFill>
              </a:defRPr>
            </a:lvl2pPr>
            <a:lvl3pPr marL="914400" indent="0">
              <a:buNone/>
              <a:defRPr sz="4400">
                <a:solidFill>
                  <a:schemeClr val="accent1"/>
                </a:solidFill>
              </a:defRPr>
            </a:lvl3pPr>
            <a:lvl4pPr marL="1371600" indent="0">
              <a:buNone/>
              <a:defRPr sz="4400">
                <a:solidFill>
                  <a:schemeClr val="accent1"/>
                </a:solidFill>
              </a:defRPr>
            </a:lvl4pPr>
            <a:lvl5pPr marL="1828800" indent="0">
              <a:buNone/>
              <a:defRPr sz="4400">
                <a:solidFill>
                  <a:schemeClr val="accent1"/>
                </a:solidFill>
              </a:defRPr>
            </a:lvl5pPr>
          </a:lstStyle>
          <a:p>
            <a:pPr lvl="0"/>
            <a:r>
              <a:rPr lang="en-US" dirty="0" smtClean="0"/>
              <a:t>This is the presentation title</a:t>
            </a:r>
            <a:endParaRPr lang="en-US" dirty="0"/>
          </a:p>
        </p:txBody>
      </p:sp>
      <p:sp>
        <p:nvSpPr>
          <p:cNvPr id="5" name="Text Placeholder 4"/>
          <p:cNvSpPr>
            <a:spLocks noGrp="1"/>
          </p:cNvSpPr>
          <p:nvPr>
            <p:ph type="body" sz="quarter" idx="15" hasCustomPrompt="1"/>
          </p:nvPr>
        </p:nvSpPr>
        <p:spPr>
          <a:xfrm>
            <a:off x="2900363" y="4386263"/>
            <a:ext cx="5989637" cy="609600"/>
          </a:xfrm>
          <a:prstGeom prst="rect">
            <a:avLst/>
          </a:prstGeom>
        </p:spPr>
        <p:txBody>
          <a:bodyPr vert="horz"/>
          <a:lstStyle>
            <a:lvl1pPr marL="0" indent="0">
              <a:buNone/>
              <a:defRPr sz="1400">
                <a:solidFill>
                  <a:srgbClr val="000000"/>
                </a:solidFill>
              </a:defRPr>
            </a:lvl1pPr>
            <a:lvl2pPr marL="457200" indent="0">
              <a:buNone/>
              <a:defRPr sz="1400">
                <a:solidFill>
                  <a:srgbClr val="455560"/>
                </a:solidFill>
              </a:defRPr>
            </a:lvl2pPr>
            <a:lvl3pPr marL="914400" indent="0">
              <a:buNone/>
              <a:defRPr sz="1400">
                <a:solidFill>
                  <a:srgbClr val="455560"/>
                </a:solidFill>
              </a:defRPr>
            </a:lvl3pPr>
            <a:lvl4pPr marL="1371600" indent="0">
              <a:buNone/>
              <a:defRPr sz="1400">
                <a:solidFill>
                  <a:srgbClr val="455560"/>
                </a:solidFill>
              </a:defRPr>
            </a:lvl4pPr>
            <a:lvl5pPr marL="1828800" indent="0">
              <a:buNone/>
              <a:defRPr sz="1400">
                <a:solidFill>
                  <a:srgbClr val="455560"/>
                </a:solidFill>
              </a:defRPr>
            </a:lvl5pPr>
          </a:lstStyle>
          <a:p>
            <a:pPr lvl="0"/>
            <a:r>
              <a:rPr lang="en-US" dirty="0" smtClean="0"/>
              <a:t>Presenter title</a:t>
            </a:r>
            <a:endParaRPr lang="en-US" dirty="0"/>
          </a:p>
        </p:txBody>
      </p:sp>
      <p:pic>
        <p:nvPicPr>
          <p:cNvPr id="14" name="Picture 13" descr="explore-title.psd"/>
          <p:cNvPicPr>
            <a:picLocks noChangeAspect="1"/>
          </p:cNvPicPr>
          <p:nvPr userDrawn="1"/>
        </p:nvPicPr>
        <p:blipFill rotWithShape="1">
          <a:blip r:embed="rId3">
            <a:extLst>
              <a:ext uri="{28A0092B-C50C-407E-A947-70E740481C1C}">
                <a14:useLocalDpi xmlns:a14="http://schemas.microsoft.com/office/drawing/2010/main" val="0"/>
              </a:ext>
            </a:extLst>
          </a:blip>
          <a:srcRect r="70393"/>
          <a:stretch/>
        </p:blipFill>
        <p:spPr>
          <a:xfrm>
            <a:off x="0" y="0"/>
            <a:ext cx="2707270" cy="6858000"/>
          </a:xfrm>
          <a:prstGeom prst="rect">
            <a:avLst/>
          </a:prstGeom>
        </p:spPr>
      </p:pic>
      <p:pic>
        <p:nvPicPr>
          <p:cNvPr id="2" name="Picture 1" descr="blue-magnify-background_v4.psd"/>
          <p:cNvPicPr>
            <a:picLocks noChangeAspect="1"/>
          </p:cNvPicPr>
          <p:nvPr userDrawn="1"/>
        </p:nvPicPr>
        <p:blipFill rotWithShape="1">
          <a:blip r:embed="rId4">
            <a:extLst>
              <a:ext uri="{28A0092B-C50C-407E-A947-70E740481C1C}">
                <a14:useLocalDpi xmlns:a14="http://schemas.microsoft.com/office/drawing/2010/main" val="0"/>
              </a:ext>
            </a:extLst>
          </a:blip>
          <a:srcRect r="70393"/>
          <a:stretch/>
        </p:blipFill>
        <p:spPr>
          <a:xfrm>
            <a:off x="0" y="0"/>
            <a:ext cx="2707270" cy="6858000"/>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996324" y="5849121"/>
            <a:ext cx="2789108" cy="510046"/>
          </a:xfrm>
          <a:prstGeom prst="rect">
            <a:avLst/>
          </a:prstGeom>
        </p:spPr>
      </p:pic>
    </p:spTree>
    <p:extLst>
      <p:ext uri="{BB962C8B-B14F-4D97-AF65-F5344CB8AC3E}">
        <p14:creationId xmlns:p14="http://schemas.microsoft.com/office/powerpoint/2010/main" val="218761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508209208"/>
      </p:ext>
    </p:extLst>
  </p:cSld>
  <p:clrMapOvr>
    <a:masterClrMapping/>
  </p:clrMapOvr>
  <p:transition spd="slow">
    <p:push/>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ub-Section Title: Green">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419A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3">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528935247"/>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2701874427"/>
      </p:ext>
    </p:extLst>
  </p:cSld>
  <p:clrMapOvr>
    <a:masterClrMapping/>
  </p:clrMapOvr>
  <p:transition spd="slow">
    <p:push/>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1082287534"/>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84973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675845"/>
            <a:ext cx="7772400" cy="861774"/>
          </a:xfrm>
          <a:prstGeom prst="rect">
            <a:avLst/>
          </a:prstGeom>
          <a:ln>
            <a:noFill/>
          </a:ln>
        </p:spPr>
        <p:txBody>
          <a:bodyPr lIns="91440" tIns="91440" rIns="91440" bIns="91440" anchor="ctr" anchorCtr="0">
            <a:spAutoFit/>
          </a:bodyPr>
          <a:lstStyle>
            <a:lvl1pPr algn="l">
              <a:defRPr sz="4800" b="0" cap="none">
                <a:solidFill>
                  <a:schemeClr val="bg1"/>
                </a:solidFill>
                <a:latin typeface="+mn-lt"/>
              </a:defRPr>
            </a:lvl1pPr>
          </a:lstStyle>
          <a:p>
            <a:r>
              <a:rPr lang="en-US" dirty="0" smtClean="0"/>
              <a:t>Section title goes here</a:t>
            </a:r>
            <a:endParaRPr lang="en-US" dirty="0"/>
          </a:p>
        </p:txBody>
      </p:sp>
    </p:spTree>
    <p:extLst>
      <p:ext uri="{BB962C8B-B14F-4D97-AF65-F5344CB8AC3E}">
        <p14:creationId xmlns:p14="http://schemas.microsoft.com/office/powerpoint/2010/main" val="3081844508"/>
      </p:ext>
    </p:extLst>
  </p:cSld>
  <p:clrMapOvr>
    <a:masterClrMapping/>
  </p:clrMapOvr>
  <p:transition spd="slow">
    <p:push/>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ub-Section Title: Orange">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8" name="Title 1"/>
          <p:cNvSpPr>
            <a:spLocks noGrp="1"/>
          </p:cNvSpPr>
          <p:nvPr>
            <p:ph type="title" hasCustomPrompt="1"/>
          </p:nvPr>
        </p:nvSpPr>
        <p:spPr>
          <a:xfrm>
            <a:off x="722313" y="2889877"/>
            <a:ext cx="7772400" cy="748923"/>
          </a:xfrm>
          <a:prstGeom prst="rect">
            <a:avLst/>
          </a:prstGeom>
          <a:ln>
            <a:noFill/>
          </a:ln>
        </p:spPr>
        <p:txBody>
          <a:bodyPr lIns="91440" tIns="91440" rIns="91440" bIns="91440" anchor="t" anchorCtr="0">
            <a:spAutoFit/>
          </a:bodyPr>
          <a:lstStyle>
            <a:lvl1pPr algn="l">
              <a:defRPr sz="4000" b="0" cap="all">
                <a:solidFill>
                  <a:schemeClr val="bg1"/>
                </a:solidFill>
                <a:latin typeface="+mn-lt"/>
              </a:defRPr>
            </a:lvl1pPr>
          </a:lstStyle>
          <a:p>
            <a:r>
              <a:rPr lang="en-US" dirty="0" smtClean="0"/>
              <a:t>Sub-section title goes here</a:t>
            </a:r>
            <a:endParaRPr lang="en-US" dirty="0"/>
          </a:p>
        </p:txBody>
      </p:sp>
      <p:sp>
        <p:nvSpPr>
          <p:cNvPr id="9" name="Text Placeholder 2"/>
          <p:cNvSpPr>
            <a:spLocks noGrp="1"/>
          </p:cNvSpPr>
          <p:nvPr>
            <p:ph type="body" idx="1" hasCustomPrompt="1"/>
          </p:nvPr>
        </p:nvSpPr>
        <p:spPr>
          <a:xfrm>
            <a:off x="722313" y="1375304"/>
            <a:ext cx="7772400" cy="1500187"/>
          </a:xfrm>
          <a:prstGeom prst="rect">
            <a:avLst/>
          </a:prstGeom>
        </p:spPr>
        <p:txBody>
          <a:bodyPr anchor="b"/>
          <a:lstStyle>
            <a:lvl1pPr marL="0" indent="0">
              <a:buNone/>
              <a:defRPr sz="2000">
                <a:solidFill>
                  <a:schemeClr val="accent6">
                    <a:lumMod val="20000"/>
                    <a:lumOff val="80000"/>
                  </a:schemeClr>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title goes here</a:t>
            </a:r>
          </a:p>
        </p:txBody>
      </p:sp>
    </p:spTree>
    <p:extLst>
      <p:ext uri="{BB962C8B-B14F-4D97-AF65-F5344CB8AC3E}">
        <p14:creationId xmlns:p14="http://schemas.microsoft.com/office/powerpoint/2010/main" val="1350829185"/>
      </p:ext>
    </p:extLst>
  </p:cSld>
  <p:clrMapOvr>
    <a:masterClrMapping/>
  </p:clrMapOvr>
  <p:transition spd="slow">
    <p:push/>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1" y="-4403"/>
            <a:ext cx="9144001" cy="6858000"/>
          </a:xfrm>
          <a:prstGeom prst="rect">
            <a:avLst/>
          </a:prstGeom>
        </p:spPr>
      </p:pic>
      <p:sp>
        <p:nvSpPr>
          <p:cNvPr id="14" name="Rectangle 13"/>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452880" y="0"/>
            <a:ext cx="2062480" cy="6872124"/>
          </a:xfrm>
          <a:prstGeom prst="rect">
            <a:avLst/>
          </a:prstGeom>
        </p:spPr>
      </p:pic>
      <p:pic>
        <p:nvPicPr>
          <p:cNvPr id="5" name="Picture 4" descr="teacher-duo.jpg"/>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0"/>
            <a:ext cx="1653276" cy="6872124"/>
          </a:xfrm>
          <a:prstGeom prst="rect">
            <a:avLst/>
          </a:prstGeom>
        </p:spPr>
      </p:pic>
      <p:pic>
        <p:nvPicPr>
          <p:cNvPr id="6" name="Picture 5"/>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306552" y="0"/>
            <a:ext cx="1653276" cy="6872124"/>
          </a:xfrm>
          <a:prstGeom prst="rect">
            <a:avLst/>
          </a:prstGeom>
        </p:spPr>
      </p:pic>
      <p:sp>
        <p:nvSpPr>
          <p:cNvPr id="7" name="Rectangle 6"/>
          <p:cNvSpPr/>
          <p:nvPr userDrawn="1"/>
        </p:nvSpPr>
        <p:spPr>
          <a:xfrm>
            <a:off x="-1" y="3418524"/>
            <a:ext cx="9144000" cy="150801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0" y="3762015"/>
            <a:ext cx="9144000" cy="707886"/>
          </a:xfrm>
          <a:prstGeom prst="rect">
            <a:avLst/>
          </a:prstGeom>
          <a:noFill/>
        </p:spPr>
        <p:txBody>
          <a:bodyPr wrap="square" rtlCol="0">
            <a:spAutoFit/>
          </a:bodyPr>
          <a:lstStyle/>
          <a:p>
            <a:pPr algn="ctr"/>
            <a:r>
              <a:rPr lang="en-US" sz="4000" dirty="0" smtClean="0">
                <a:solidFill>
                  <a:schemeClr val="bg1"/>
                </a:solidFill>
                <a:latin typeface="Calibri Light"/>
                <a:cs typeface="Calibri Light"/>
              </a:rPr>
              <a:t>Explore. Share. Magnify.</a:t>
            </a:r>
            <a:endParaRPr lang="en-US" sz="4000" dirty="0">
              <a:solidFill>
                <a:schemeClr val="bg1"/>
              </a:solidFill>
              <a:latin typeface="Calibri Light"/>
              <a:cs typeface="Calibri Light"/>
            </a:endParaRPr>
          </a:p>
        </p:txBody>
      </p:sp>
      <p:pic>
        <p:nvPicPr>
          <p:cNvPr id="9" name="Picture 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5506720" y="5668495"/>
            <a:ext cx="2529840" cy="462633"/>
          </a:xfrm>
          <a:prstGeom prst="rect">
            <a:avLst/>
          </a:prstGeom>
        </p:spPr>
      </p:pic>
      <p:sp>
        <p:nvSpPr>
          <p:cNvPr id="15" name="Text Placeholder 14"/>
          <p:cNvSpPr>
            <a:spLocks noGrp="1"/>
          </p:cNvSpPr>
          <p:nvPr>
            <p:ph type="body" sz="quarter" idx="10" hasCustomPrompt="1"/>
          </p:nvPr>
        </p:nvSpPr>
        <p:spPr>
          <a:xfrm>
            <a:off x="5374640" y="482150"/>
            <a:ext cx="3179763" cy="461665"/>
          </a:xfrm>
          <a:prstGeom prst="rect">
            <a:avLst/>
          </a:prstGeom>
        </p:spPr>
        <p:txBody>
          <a:bodyPr vert="horz" anchor="b" anchorCtr="0">
            <a:spAutoFit/>
          </a:bodyPr>
          <a:lstStyle>
            <a:lvl1pPr marL="0" indent="0">
              <a:buNone/>
              <a:defRPr sz="2400" b="1">
                <a:latin typeface="+mn-lt"/>
              </a:defRPr>
            </a:lvl1pPr>
          </a:lstStyle>
          <a:p>
            <a:pPr lvl="0"/>
            <a:r>
              <a:rPr lang="en-US" dirty="0" smtClean="0"/>
              <a:t>Presenter Name</a:t>
            </a:r>
            <a:endParaRPr lang="en-US" dirty="0"/>
          </a:p>
        </p:txBody>
      </p:sp>
      <p:sp>
        <p:nvSpPr>
          <p:cNvPr id="16" name="Text Placeholder 14"/>
          <p:cNvSpPr>
            <a:spLocks noGrp="1"/>
          </p:cNvSpPr>
          <p:nvPr>
            <p:ph type="body" sz="quarter" idx="11" hasCustomPrompt="1"/>
          </p:nvPr>
        </p:nvSpPr>
        <p:spPr>
          <a:xfrm>
            <a:off x="5374640" y="888734"/>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Presenter Title</a:t>
            </a:r>
            <a:endParaRPr lang="en-US" dirty="0"/>
          </a:p>
        </p:txBody>
      </p:sp>
      <p:sp>
        <p:nvSpPr>
          <p:cNvPr id="17" name="Text Placeholder 14"/>
          <p:cNvSpPr>
            <a:spLocks noGrp="1"/>
          </p:cNvSpPr>
          <p:nvPr>
            <p:ph type="body" sz="quarter" idx="12" hasCustomPrompt="1"/>
          </p:nvPr>
        </p:nvSpPr>
        <p:spPr>
          <a:xfrm>
            <a:off x="5374640" y="1625875"/>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E-mail Address</a:t>
            </a:r>
            <a:endParaRPr lang="en-US" dirty="0"/>
          </a:p>
        </p:txBody>
      </p:sp>
      <p:sp>
        <p:nvSpPr>
          <p:cNvPr id="18" name="Text Placeholder 14"/>
          <p:cNvSpPr>
            <a:spLocks noGrp="1"/>
          </p:cNvSpPr>
          <p:nvPr>
            <p:ph type="body" sz="quarter" idx="13" hasCustomPrompt="1"/>
          </p:nvPr>
        </p:nvSpPr>
        <p:spPr>
          <a:xfrm>
            <a:off x="5374640" y="1995207"/>
            <a:ext cx="3179763" cy="369332"/>
          </a:xfrm>
          <a:prstGeom prst="rect">
            <a:avLst/>
          </a:prstGeom>
        </p:spPr>
        <p:txBody>
          <a:bodyPr vert="horz">
            <a:spAutoFit/>
          </a:bodyPr>
          <a:lstStyle>
            <a:lvl1pPr marL="0" indent="0">
              <a:buNone/>
              <a:defRPr sz="1800" baseline="0">
                <a:solidFill>
                  <a:srgbClr val="000000"/>
                </a:solidFill>
                <a:latin typeface="+mn-lt"/>
              </a:defRPr>
            </a:lvl1pPr>
          </a:lstStyle>
          <a:p>
            <a:pPr lvl="0"/>
            <a:r>
              <a:rPr lang="en-US" dirty="0" smtClean="0"/>
              <a:t>@Twitter</a:t>
            </a:r>
            <a:endParaRPr lang="en-US" dirty="0"/>
          </a:p>
        </p:txBody>
      </p:sp>
    </p:spTree>
    <p:extLst>
      <p:ext uri="{BB962C8B-B14F-4D97-AF65-F5344CB8AC3E}">
        <p14:creationId xmlns:p14="http://schemas.microsoft.com/office/powerpoint/2010/main" val="278356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75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582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82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654506"/>
            <a:ext cx="5486400" cy="466794"/>
          </a:xfrm>
          <a:ln>
            <a:noFill/>
          </a:ln>
        </p:spPr>
        <p:txBody>
          <a:bodyPr lIns="91440" tIns="91440" rIns="91440" bIns="91440" anchor="t" anchorCtr="0"/>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66681"/>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22124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1902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eb Brows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4500" y="402174"/>
            <a:ext cx="8253984" cy="5699760"/>
          </a:xfrm>
          <a:prstGeom prst="rect">
            <a:avLst/>
          </a:prstGeom>
          <a:effectLst>
            <a:outerShdw blurRad="358775" dist="88900" dir="5400000" algn="tl" rotWithShape="0">
              <a:srgbClr val="000000">
                <a:alpha val="93000"/>
              </a:srgbClr>
            </a:outerShdw>
          </a:effectLst>
        </p:spPr>
      </p:pic>
      <p:sp>
        <p:nvSpPr>
          <p:cNvPr id="4" name="Picture Placeholder 3"/>
          <p:cNvSpPr>
            <a:spLocks noGrp="1"/>
          </p:cNvSpPr>
          <p:nvPr>
            <p:ph type="pic" sz="quarter" idx="10"/>
          </p:nvPr>
        </p:nvSpPr>
        <p:spPr>
          <a:xfrm>
            <a:off x="463566" y="1143261"/>
            <a:ext cx="8204528" cy="4917238"/>
          </a:xfrm>
        </p:spPr>
        <p:txBody>
          <a:bodyPr/>
          <a:lstStyle/>
          <a:p>
            <a:endParaRPr lang="en-US" dirty="0"/>
          </a:p>
        </p:txBody>
      </p:sp>
      <p:sp>
        <p:nvSpPr>
          <p:cNvPr id="6" name="Text Placeholder 5"/>
          <p:cNvSpPr>
            <a:spLocks noGrp="1"/>
          </p:cNvSpPr>
          <p:nvPr>
            <p:ph type="body" sz="quarter" idx="11" hasCustomPrompt="1"/>
          </p:nvPr>
        </p:nvSpPr>
        <p:spPr>
          <a:xfrm>
            <a:off x="2188266" y="803092"/>
            <a:ext cx="5568950" cy="141287"/>
          </a:xfrm>
        </p:spPr>
        <p:txBody>
          <a:bodyPr lIns="0" tIns="0" rIns="0" bIns="0"/>
          <a:lstStyle>
            <a:lvl1pPr marL="0" indent="0">
              <a:buNone/>
              <a:defRPr sz="800">
                <a:solidFill>
                  <a:schemeClr val="tx1"/>
                </a:solidFill>
              </a:defRPr>
            </a:lvl1pPr>
          </a:lstStyle>
          <a:p>
            <a:pPr lvl="0"/>
            <a:r>
              <a:rPr lang="en-US" dirty="0" smtClean="0"/>
              <a:t>Click here to type URL</a:t>
            </a:r>
            <a:endParaRPr lang="en-US" dirty="0"/>
          </a:p>
        </p:txBody>
      </p:sp>
      <p:sp>
        <p:nvSpPr>
          <p:cNvPr id="7" name="Text Placeholder 5"/>
          <p:cNvSpPr>
            <a:spLocks noGrp="1"/>
          </p:cNvSpPr>
          <p:nvPr>
            <p:ph type="body" sz="quarter" idx="12" hasCustomPrompt="1"/>
          </p:nvPr>
        </p:nvSpPr>
        <p:spPr>
          <a:xfrm>
            <a:off x="473726" y="475763"/>
            <a:ext cx="8204528" cy="196156"/>
          </a:xfrm>
        </p:spPr>
        <p:txBody>
          <a:bodyPr lIns="0" tIns="0" rIns="0" bIns="0"/>
          <a:lstStyle>
            <a:lvl1pPr marL="0" indent="0" algn="ctr">
              <a:buNone/>
              <a:defRPr sz="800">
                <a:solidFill>
                  <a:srgbClr val="455560"/>
                </a:solidFill>
              </a:defRPr>
            </a:lvl1pPr>
          </a:lstStyle>
          <a:p>
            <a:pPr lvl="0"/>
            <a:r>
              <a:rPr lang="en-US" dirty="0" smtClean="0"/>
              <a:t>Click here to type Title</a:t>
            </a:r>
            <a:endParaRPr lang="en-US" dirty="0"/>
          </a:p>
        </p:txBody>
      </p:sp>
    </p:spTree>
    <p:extLst>
      <p:ext uri="{BB962C8B-B14F-4D97-AF65-F5344CB8AC3E}">
        <p14:creationId xmlns:p14="http://schemas.microsoft.com/office/powerpoint/2010/main" val="310666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2.emf"/><Relationship Id="rId4" Type="http://schemas.openxmlformats.org/officeDocument/2006/relationships/slideLayout" Target="../slideLayouts/slideLayout14.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0.xml"/><Relationship Id="rId7"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25.xml"/><Relationship Id="rId7" Type="http://schemas.openxmlformats.org/officeDocument/2006/relationships/image" Target="../media/image9.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5.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0.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6.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7.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Rectangle 5"/>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7943330"/>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39268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4" r:id="rId4"/>
    <p:sldLayoutId id="214748374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47134375"/>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92" r:id="rId6"/>
    <p:sldLayoutId id="214748379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7">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solidFill>
            <a:schemeClr val="bg1">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7939" y="6376137"/>
            <a:ext cx="1450118" cy="265184"/>
          </a:xfrm>
          <a:prstGeom prst="rect">
            <a:avLst/>
          </a:prstGeom>
        </p:spPr>
      </p:pic>
      <p:sp>
        <p:nvSpPr>
          <p:cNvPr id="2" name="Title Placeholder 1"/>
          <p:cNvSpPr>
            <a:spLocks noGrp="1"/>
          </p:cNvSpPr>
          <p:nvPr>
            <p:ph type="title"/>
          </p:nvPr>
        </p:nvSpPr>
        <p:spPr>
          <a:xfrm>
            <a:off x="-115448" y="-94465"/>
            <a:ext cx="9382767" cy="1313180"/>
          </a:xfrm>
          <a:prstGeom prst="rect">
            <a:avLst/>
          </a:prstGeom>
          <a:ln w="12700" cap="rnd" cmpd="sng">
            <a:gradFill flip="none" rotWithShape="1">
              <a:gsLst>
                <a:gs pos="0">
                  <a:schemeClr val="accent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942648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2178B5"/>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2178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6483740"/>
          </a:xfrm>
          <a:prstGeom prst="rect">
            <a:avLst/>
          </a:prstGeom>
          <a:gradFill flip="none" rotWithShape="1">
            <a:gsLst>
              <a:gs pos="30000">
                <a:schemeClr val="tx1">
                  <a:alpha val="70000"/>
                </a:schemeClr>
              </a:gs>
              <a:gs pos="100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7" cstate="email">
            <a:alphaModFix amt="59000"/>
            <a:extLst>
              <a:ext uri="{28A0092B-C50C-407E-A947-70E740481C1C}">
                <a14:useLocalDpi xmlns:a14="http://schemas.microsoft.com/office/drawing/2010/main"/>
              </a:ext>
            </a:extLst>
          </a:blip>
          <a:stretch>
            <a:fillRect/>
          </a:stretch>
        </p:blipFill>
        <p:spPr>
          <a:xfrm>
            <a:off x="246139" y="6347456"/>
            <a:ext cx="1668732" cy="305161"/>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125943" y="-94465"/>
            <a:ext cx="9393262" cy="1313180"/>
          </a:xfrm>
          <a:prstGeom prst="rect">
            <a:avLst/>
          </a:prstGeom>
          <a:ln w="12700" cap="rnd" cmpd="sng">
            <a:gradFill flip="none" rotWithShape="1">
              <a:gsLst>
                <a:gs pos="0">
                  <a:schemeClr val="bg1"/>
                </a:gs>
                <a:gs pos="50000">
                  <a:schemeClr val="accent1">
                    <a:alpha val="0"/>
                  </a:schemeClr>
                </a:gs>
              </a:gsLst>
              <a:lin ang="0" scaled="1"/>
              <a:tileRect/>
            </a:gradFill>
            <a:prstDash val="solid"/>
          </a:ln>
        </p:spPr>
        <p:txBody>
          <a:bodyPr vert="horz" wrap="square" lIns="457200" tIns="365760" rIns="457200" bIns="320040" rtlCol="0" anchor="t" anchorCtr="1">
            <a:spAutoFit/>
          </a:bodyPr>
          <a:lstStyle/>
          <a:p>
            <a:r>
              <a:rPr lang="en-US" dirty="0" smtClean="0"/>
              <a:t>Click to edit Master title style</a:t>
            </a:r>
            <a:endParaRPr lang="en-US" dirty="0"/>
          </a:p>
        </p:txBody>
      </p:sp>
    </p:spTree>
    <p:extLst>
      <p:ext uri="{BB962C8B-B14F-4D97-AF65-F5344CB8AC3E}">
        <p14:creationId xmlns:p14="http://schemas.microsoft.com/office/powerpoint/2010/main" val="41117425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1" r:id="rId3"/>
    <p:sldLayoutId id="2147483721" r:id="rId4"/>
    <p:sldLayoutId id="21474836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rgbClr val="FFFFFF"/>
          </a:solidFill>
          <a:latin typeface="+mj-l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rgbClr val="FFFFFF"/>
          </a:solidFill>
          <a:latin typeface="+mn-lt"/>
          <a:ea typeface="+mn-ea"/>
          <a:cs typeface="Calibri Light"/>
        </a:defRPr>
      </a:lvl1pPr>
      <a:lvl2pPr marL="742950" indent="-285750" algn="l" defTabSz="457200" rtl="0" eaLnBrk="1" latinLnBrk="0" hangingPunct="1">
        <a:spcBef>
          <a:spcPct val="20000"/>
        </a:spcBef>
        <a:buFont typeface="Arial"/>
        <a:buChar char="–"/>
        <a:defRPr sz="2800" b="0" i="0" kern="1200">
          <a:solidFill>
            <a:srgbClr val="FFFFFF"/>
          </a:solidFill>
          <a:latin typeface="+mn-lt"/>
          <a:ea typeface="+mn-ea"/>
          <a:cs typeface="Calibri Light"/>
        </a:defRPr>
      </a:lvl2pPr>
      <a:lvl3pPr marL="1143000" indent="-228600" algn="l" defTabSz="457200" rtl="0" eaLnBrk="1" latinLnBrk="0" hangingPunct="1">
        <a:spcBef>
          <a:spcPct val="20000"/>
        </a:spcBef>
        <a:buFont typeface="Arial"/>
        <a:buChar char="•"/>
        <a:defRPr sz="2400" b="0" i="0" kern="1200">
          <a:solidFill>
            <a:srgbClr val="FFFFFF"/>
          </a:solidFill>
          <a:latin typeface="+mn-lt"/>
          <a:ea typeface="+mn-ea"/>
          <a:cs typeface="Calibri Light"/>
        </a:defRPr>
      </a:lvl3pPr>
      <a:lvl4pPr marL="16002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4pPr>
      <a:lvl5pPr marL="2057400" indent="-228600" algn="l" defTabSz="457200" rtl="0" eaLnBrk="1" latinLnBrk="0" hangingPunct="1">
        <a:spcBef>
          <a:spcPct val="20000"/>
        </a:spcBef>
        <a:buFont typeface="Arial"/>
        <a:buChar char="»"/>
        <a:defRPr sz="2000" b="0" i="0" kern="1200">
          <a:solidFill>
            <a:srgbClr val="FFFFFF"/>
          </a:solidFill>
          <a:latin typeface="+mn-l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036303"/>
      </p:ext>
    </p:extLst>
  </p:cSld>
  <p:clrMap bg1="lt1" tx1="dk1" bg2="lt2" tx2="dk2" accent1="accent1" accent2="accent2" accent3="accent3" accent4="accent4" accent5="accent5" accent6="accent6" hlink="hlink" folHlink="folHlink"/>
  <p:sldLayoutIdLst>
    <p:sldLayoutId id="2147483747" r:id="rId1"/>
    <p:sldLayoutId id="2147483790" r:id="rId2"/>
    <p:sldLayoutId id="2147483791" r:id="rId3"/>
    <p:sldLayoutId id="2147483755" r:id="rId4"/>
    <p:sldLayoutId id="2147483756" r:id="rId5"/>
    <p:sldLayoutId id="2147483754" r:id="rId6"/>
    <p:sldLayoutId id="2147483782" r:id="rId7"/>
    <p:sldLayoutId id="2147483783" r:id="rId8"/>
    <p:sldLayoutId id="2147483748" r:id="rId9"/>
    <p:sldLayoutId id="214748375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457200" rtl="0" eaLnBrk="1" latinLnBrk="0" hangingPunct="1">
        <a:lnSpc>
          <a:spcPct val="90000"/>
        </a:lnSpc>
        <a:spcBef>
          <a:spcPct val="0"/>
        </a:spcBef>
        <a:buNone/>
        <a:defRPr sz="4400" b="0" i="0" kern="1200">
          <a:solidFill>
            <a:schemeClr val="accent1"/>
          </a:solidFill>
          <a:latin typeface="Calibri Light"/>
          <a:ea typeface="+mj-ea"/>
          <a:cs typeface="Calibri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Calibri Light"/>
          <a:ea typeface="+mn-ea"/>
          <a:cs typeface="Calibri Light"/>
        </a:defRPr>
      </a:lvl1pPr>
      <a:lvl2pPr marL="742950" indent="-285750" algn="l" defTabSz="457200" rtl="0" eaLnBrk="1" latinLnBrk="0" hangingPunct="1">
        <a:spcBef>
          <a:spcPct val="20000"/>
        </a:spcBef>
        <a:buFont typeface="Arial"/>
        <a:buChar char="–"/>
        <a:defRPr sz="28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24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www.educause.edu/content.asp?PAGE_ID=5989&amp;bhcp=1"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48045" y="168774"/>
            <a:ext cx="2494283" cy="595902"/>
          </a:xfrm>
        </p:spPr>
        <p:txBody>
          <a:bodyPr/>
          <a:lstStyle/>
          <a:p>
            <a:pPr algn="r"/>
            <a:r>
              <a:rPr lang="en-US" dirty="0" smtClean="0"/>
              <a:t>IFLA 2014 - Lyon, France  </a:t>
            </a:r>
          </a:p>
          <a:p>
            <a:pPr algn="r"/>
            <a:r>
              <a:rPr lang="en-US" dirty="0" smtClean="0"/>
              <a:t>19 August 2014</a:t>
            </a:r>
            <a:endParaRPr lang="en-US" dirty="0"/>
          </a:p>
        </p:txBody>
      </p:sp>
      <p:sp>
        <p:nvSpPr>
          <p:cNvPr id="3" name="Text Placeholder 2"/>
          <p:cNvSpPr>
            <a:spLocks noGrp="1"/>
          </p:cNvSpPr>
          <p:nvPr>
            <p:ph type="body" sz="quarter" idx="12"/>
          </p:nvPr>
        </p:nvSpPr>
        <p:spPr>
          <a:xfrm>
            <a:off x="2946543" y="4122118"/>
            <a:ext cx="4736957" cy="351288"/>
          </a:xfrm>
        </p:spPr>
        <p:txBody>
          <a:bodyPr/>
          <a:lstStyle/>
          <a:p>
            <a:r>
              <a:rPr lang="en-US" sz="2400" b="1" dirty="0" smtClean="0"/>
              <a:t>Lynn </a:t>
            </a:r>
            <a:r>
              <a:rPr lang="en-US" sz="2400" b="1" dirty="0" err="1" smtClean="0"/>
              <a:t>Silipigni</a:t>
            </a:r>
            <a:r>
              <a:rPr lang="en-US" sz="2400" b="1" dirty="0" smtClean="0"/>
              <a:t> </a:t>
            </a:r>
            <a:r>
              <a:rPr lang="en-US" sz="2400" b="1" dirty="0" err="1" smtClean="0"/>
              <a:t>Connaway</a:t>
            </a:r>
            <a:r>
              <a:rPr lang="en-US" sz="2400" b="1" dirty="0" smtClean="0"/>
              <a:t>, Ph.D</a:t>
            </a:r>
            <a:r>
              <a:rPr lang="en-US" sz="2400" dirty="0" smtClean="0"/>
              <a:t>.</a:t>
            </a:r>
            <a:endParaRPr lang="en-US" sz="2400" dirty="0"/>
          </a:p>
        </p:txBody>
      </p:sp>
      <p:sp>
        <p:nvSpPr>
          <p:cNvPr id="4" name="Text Placeholder 3"/>
          <p:cNvSpPr>
            <a:spLocks noGrp="1"/>
          </p:cNvSpPr>
          <p:nvPr>
            <p:ph type="body" sz="quarter" idx="14"/>
          </p:nvPr>
        </p:nvSpPr>
        <p:spPr>
          <a:xfrm>
            <a:off x="2946543" y="916098"/>
            <a:ext cx="6095785" cy="2744355"/>
          </a:xfrm>
        </p:spPr>
        <p:txBody>
          <a:bodyPr/>
          <a:lstStyle/>
          <a:p>
            <a:pPr algn="ctr"/>
            <a:r>
              <a:rPr lang="de-DE" sz="4400" dirty="0" smtClean="0">
                <a:latin typeface="Arial" panose="020B0604020202020204" pitchFamily="34" charset="0"/>
                <a:cs typeface="Arial" panose="020B0604020202020204" pitchFamily="34" charset="0"/>
              </a:rPr>
              <a:t>Same Principles, </a:t>
            </a:r>
          </a:p>
          <a:p>
            <a:pPr algn="ctr"/>
            <a:r>
              <a:rPr lang="de-DE" sz="4400" dirty="0" smtClean="0">
                <a:latin typeface="Arial" panose="020B0604020202020204" pitchFamily="34" charset="0"/>
                <a:cs typeface="Arial" panose="020B0604020202020204" pitchFamily="34" charset="0"/>
              </a:rPr>
              <a:t>New Context: </a:t>
            </a:r>
          </a:p>
          <a:p>
            <a:pPr algn="ctr"/>
            <a:r>
              <a:rPr lang="de-DE" sz="4400" dirty="0" smtClean="0">
                <a:latin typeface="Arial" panose="020B0604020202020204" pitchFamily="34" charset="0"/>
                <a:cs typeface="Arial" panose="020B0604020202020204" pitchFamily="34" charset="0"/>
              </a:rPr>
              <a:t>An Emerging Profession in the Digital Environment</a:t>
            </a:r>
            <a:endParaRPr lang="en-US" sz="4400" dirty="0">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5"/>
          </p:nvPr>
        </p:nvSpPr>
        <p:spPr>
          <a:xfrm>
            <a:off x="2946543" y="4480138"/>
            <a:ext cx="2839136" cy="1238682"/>
          </a:xfrm>
        </p:spPr>
        <p:txBody>
          <a:bodyPr/>
          <a:lstStyle/>
          <a:p>
            <a:pPr>
              <a:spcBef>
                <a:spcPts val="0"/>
              </a:spcBef>
            </a:pPr>
            <a:r>
              <a:rPr lang="en-US" sz="1600" b="1" dirty="0" smtClean="0">
                <a:solidFill>
                  <a:schemeClr val="tx1">
                    <a:lumMod val="75000"/>
                    <a:lumOff val="25000"/>
                  </a:schemeClr>
                </a:solidFill>
              </a:rPr>
              <a:t>Senior Research Scientist</a:t>
            </a:r>
          </a:p>
          <a:p>
            <a:pPr>
              <a:spcBef>
                <a:spcPts val="0"/>
              </a:spcBef>
            </a:pPr>
            <a:r>
              <a:rPr lang="en-US" sz="1600" b="1" dirty="0" smtClean="0">
                <a:solidFill>
                  <a:schemeClr val="tx1">
                    <a:lumMod val="75000"/>
                    <a:lumOff val="25000"/>
                  </a:schemeClr>
                </a:solidFill>
              </a:rPr>
              <a:t>OCLC Research</a:t>
            </a:r>
          </a:p>
          <a:p>
            <a:pPr>
              <a:spcBef>
                <a:spcPts val="0"/>
              </a:spcBef>
            </a:pPr>
            <a:r>
              <a:rPr lang="en-US" sz="1600" b="1" dirty="0" smtClean="0">
                <a:solidFill>
                  <a:schemeClr val="tx1">
                    <a:lumMod val="75000"/>
                    <a:lumOff val="25000"/>
                  </a:schemeClr>
                </a:solidFill>
              </a:rPr>
              <a:t>connawal@oclc.org</a:t>
            </a:r>
          </a:p>
          <a:p>
            <a:pPr>
              <a:spcBef>
                <a:spcPts val="0"/>
              </a:spcBef>
            </a:pPr>
            <a:r>
              <a:rPr lang="en-US" sz="1600" b="1" dirty="0" smtClean="0">
                <a:solidFill>
                  <a:schemeClr val="tx1">
                    <a:lumMod val="75000"/>
                    <a:lumOff val="25000"/>
                  </a:schemeClr>
                </a:solidFill>
              </a:rPr>
              <a:t>@</a:t>
            </a:r>
            <a:r>
              <a:rPr lang="en-US" sz="1600" b="1" dirty="0" err="1" smtClean="0">
                <a:solidFill>
                  <a:schemeClr val="tx1">
                    <a:lumMod val="75000"/>
                    <a:lumOff val="25000"/>
                  </a:schemeClr>
                </a:solidFill>
              </a:rPr>
              <a:t>LynnConnaway</a:t>
            </a:r>
            <a:endParaRPr lang="en-US" sz="1600" b="1" dirty="0" smtClean="0">
              <a:solidFill>
                <a:schemeClr val="tx1">
                  <a:lumMod val="75000"/>
                  <a:lumOff val="25000"/>
                </a:schemeClr>
              </a:solidFill>
            </a:endParaRPr>
          </a:p>
          <a:p>
            <a:endParaRPr lang="en-US" dirty="0"/>
          </a:p>
        </p:txBody>
      </p:sp>
      <p:sp>
        <p:nvSpPr>
          <p:cNvPr id="6" name="Rectangle 5"/>
          <p:cNvSpPr/>
          <p:nvPr/>
        </p:nvSpPr>
        <p:spPr>
          <a:xfrm>
            <a:off x="3515090" y="3660453"/>
            <a:ext cx="4541178" cy="461665"/>
          </a:xfrm>
          <a:prstGeom prst="rect">
            <a:avLst/>
          </a:prstGeom>
        </p:spPr>
        <p:txBody>
          <a:bodyPr wrap="square">
            <a:spAutoFit/>
          </a:bodyPr>
          <a:lstStyle/>
          <a:p>
            <a:pPr algn="ctr"/>
            <a:r>
              <a:rPr lang="en-US" sz="2400" spc="-150" dirty="0" smtClean="0">
                <a:solidFill>
                  <a:srgbClr val="2178B5"/>
                </a:solidFill>
                <a:latin typeface="Arial" panose="020B0604020202020204" pitchFamily="34" charset="0"/>
                <a:cs typeface="Arial" panose="020B0604020202020204" pitchFamily="34" charset="0"/>
              </a:rPr>
              <a:t>#</a:t>
            </a:r>
            <a:r>
              <a:rPr lang="en-US" sz="2400" spc="-150" dirty="0" err="1" smtClean="0">
                <a:solidFill>
                  <a:srgbClr val="2178B5"/>
                </a:solidFill>
                <a:latin typeface="Arial" panose="020B0604020202020204" pitchFamily="34" charset="0"/>
                <a:cs typeface="Arial" panose="020B0604020202020204" pitchFamily="34" charset="0"/>
              </a:rPr>
              <a:t>rrreport</a:t>
            </a:r>
            <a:endParaRPr lang="en-US" sz="2400"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6B3AA010-7757-41E0-A212-D41514C97AA5}" type="slidenum">
              <a:rPr lang="en-US" smtClean="0"/>
              <a:pPr/>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ttp://asisnj.com/wp-content/uploads/2012/08/HiRes.jpg"/>
          <p:cNvPicPr>
            <a:picLocks noChangeAspect="1" noChangeArrowheads="1"/>
          </p:cNvPicPr>
          <p:nvPr/>
        </p:nvPicPr>
        <p:blipFill>
          <a:blip r:embed="rId3" cstate="print">
            <a:lum bright="-24000"/>
          </a:blip>
          <a:srcRect r="4480"/>
          <a:stretch>
            <a:fillRect/>
          </a:stretch>
        </p:blipFill>
        <p:spPr bwMode="auto">
          <a:xfrm>
            <a:off x="-1" y="0"/>
            <a:ext cx="9144001" cy="6858039"/>
          </a:xfrm>
          <a:prstGeom prst="rect">
            <a:avLst/>
          </a:prstGeom>
          <a:noFill/>
        </p:spPr>
      </p:pic>
      <p:sp>
        <p:nvSpPr>
          <p:cNvPr id="7" name="Content Placeholder 6"/>
          <p:cNvSpPr>
            <a:spLocks noGrp="1"/>
          </p:cNvSpPr>
          <p:nvPr>
            <p:ph sz="half" idx="1"/>
          </p:nvPr>
        </p:nvSpPr>
        <p:spPr>
          <a:xfrm>
            <a:off x="609600" y="3810000"/>
            <a:ext cx="7315200" cy="2133600"/>
          </a:xfrm>
        </p:spPr>
        <p:txBody>
          <a:bodyPr>
            <a:noAutofit/>
          </a:bodyPr>
          <a:lstStyle/>
          <a:p>
            <a:pPr indent="0">
              <a:buNone/>
            </a:pPr>
            <a:r>
              <a:rPr lang="en-US" sz="2800" b="1" i="1" dirty="0" smtClean="0">
                <a:solidFill>
                  <a:schemeClr val="bg1"/>
                </a:solidFill>
                <a:effectLst>
                  <a:outerShdw blurRad="38100" dist="38100" dir="2700000" algn="tl">
                    <a:srgbClr val="000000">
                      <a:alpha val="43137"/>
                    </a:srgbClr>
                  </a:outerShdw>
                </a:effectLst>
              </a:rPr>
              <a:t>“A webmaster should think about users and how to attract them, develop for them, cater to them, if s/he wants to satisfy the Web community.”</a:t>
            </a:r>
          </a:p>
          <a:p>
            <a:pPr indent="0">
              <a:buNone/>
            </a:pPr>
            <a:endParaRPr lang="en-US" sz="2800" b="1" dirty="0" smtClean="0">
              <a:solidFill>
                <a:schemeClr val="bg1"/>
              </a:solidFill>
              <a:effectLst>
                <a:outerShdw blurRad="38100" dist="38100" dir="2700000" algn="tl">
                  <a:srgbClr val="000000">
                    <a:alpha val="43137"/>
                  </a:srgbClr>
                </a:outerShdw>
              </a:effectLst>
            </a:endParaRPr>
          </a:p>
          <a:p>
            <a:pPr indent="0" algn="r">
              <a:buNone/>
            </a:pPr>
            <a:r>
              <a:rPr lang="en-US" sz="2800" b="1" dirty="0" smtClean="0">
                <a:solidFill>
                  <a:schemeClr val="bg1"/>
                </a:solidFill>
                <a:effectLst>
                  <a:outerShdw blurRad="38100" dist="38100" dir="2700000" algn="tl">
                    <a:srgbClr val="000000">
                      <a:alpha val="43137"/>
                    </a:srgbClr>
                  </a:outerShdw>
                </a:effectLst>
              </a:rPr>
              <a:t>(</a:t>
            </a:r>
            <a:r>
              <a:rPr lang="en-US" sz="2800" b="1" dirty="0" err="1" smtClean="0">
                <a:solidFill>
                  <a:schemeClr val="bg1"/>
                </a:solidFill>
                <a:effectLst>
                  <a:outerShdw blurRad="38100" dist="38100" dir="2700000" algn="tl">
                    <a:srgbClr val="000000">
                      <a:alpha val="43137"/>
                    </a:srgbClr>
                  </a:outerShdw>
                </a:effectLst>
              </a:rPr>
              <a:t>Noruzi</a:t>
            </a:r>
            <a:r>
              <a:rPr lang="en-US" sz="2800" b="1" dirty="0" smtClean="0">
                <a:solidFill>
                  <a:schemeClr val="bg1"/>
                </a:solidFill>
                <a:effectLst>
                  <a:outerShdw blurRad="38100" dist="38100" dir="2700000" algn="tl">
                    <a:srgbClr val="000000">
                      <a:alpha val="43137"/>
                    </a:srgbClr>
                  </a:outerShdw>
                </a:effectLst>
              </a:rPr>
              <a:t> 2004) </a:t>
            </a:r>
            <a:endParaRPr lang="en-US" sz="2800" b="1" dirty="0">
              <a:solidFill>
                <a:schemeClr val="bg1"/>
              </a:solidFill>
              <a:effectLst>
                <a:outerShdw blurRad="38100" dist="38100" dir="2700000" algn="tl">
                  <a:srgbClr val="000000">
                    <a:alpha val="43137"/>
                  </a:srgbClr>
                </a:outerShdw>
              </a:effectLst>
            </a:endParaRP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http://www.loxahatcheegroves.org/images/image/world-connect-people-community-international.jpg"/>
          <p:cNvPicPr>
            <a:picLocks noChangeAspect="1" noChangeArrowheads="1"/>
          </p:cNvPicPr>
          <p:nvPr/>
        </p:nvPicPr>
        <p:blipFill>
          <a:blip r:embed="rId3" cstate="print">
            <a:lum bright="-22000"/>
          </a:blip>
          <a:srcRect r="11659"/>
          <a:stretch>
            <a:fillRect/>
          </a:stretch>
        </p:blipFill>
        <p:spPr bwMode="auto">
          <a:xfrm>
            <a:off x="-44" y="0"/>
            <a:ext cx="9206442" cy="6858000"/>
          </a:xfrm>
          <a:prstGeom prst="rect">
            <a:avLst/>
          </a:prstGeom>
          <a:noFill/>
        </p:spPr>
      </p:pic>
      <p:sp>
        <p:nvSpPr>
          <p:cNvPr id="3" name="Content Placeholder 2"/>
          <p:cNvSpPr>
            <a:spLocks noGrp="1"/>
          </p:cNvSpPr>
          <p:nvPr>
            <p:ph sz="half" idx="1"/>
          </p:nvPr>
        </p:nvSpPr>
        <p:spPr>
          <a:xfrm>
            <a:off x="0" y="1295400"/>
            <a:ext cx="3657600" cy="4525963"/>
          </a:xfrm>
        </p:spPr>
        <p:txBody>
          <a:bodyPr>
            <a:noAutofit/>
          </a:bodyPr>
          <a:lstStyle/>
          <a:p>
            <a:pPr indent="0">
              <a:buNone/>
            </a:pPr>
            <a:r>
              <a:rPr lang="en-US" sz="4000" b="1" dirty="0" smtClean="0">
                <a:solidFill>
                  <a:schemeClr val="bg1"/>
                </a:solidFill>
                <a:effectLst>
                  <a:outerShdw blurRad="38100" dist="38100" dir="2700000" algn="tl">
                    <a:srgbClr val="000000">
                      <a:alpha val="43137"/>
                    </a:srgbClr>
                  </a:outerShdw>
                </a:effectLst>
              </a:rPr>
              <a:t>Know your community </a:t>
            </a:r>
            <a:br>
              <a:rPr lang="en-US" sz="4000" b="1" dirty="0" smtClean="0">
                <a:solidFill>
                  <a:schemeClr val="bg1"/>
                </a:solidFill>
                <a:effectLst>
                  <a:outerShdw blurRad="38100" dist="38100" dir="2700000" algn="tl">
                    <a:srgbClr val="000000">
                      <a:alpha val="43137"/>
                    </a:srgbClr>
                  </a:outerShdw>
                </a:effectLst>
              </a:rPr>
            </a:br>
            <a:r>
              <a:rPr lang="en-US" sz="4000" b="1" dirty="0" smtClean="0">
                <a:solidFill>
                  <a:schemeClr val="bg1"/>
                </a:solidFill>
                <a:effectLst>
                  <a:outerShdw blurRad="38100" dist="38100" dir="2700000" algn="tl">
                    <a:srgbClr val="000000">
                      <a:alpha val="43137"/>
                    </a:srgbClr>
                  </a:outerShdw>
                </a:effectLst>
              </a:rPr>
              <a:t>and its needs</a:t>
            </a:r>
            <a:endParaRPr lang="en-US" sz="4000" b="1" dirty="0">
              <a:effectLst>
                <a:outerShdw blurRad="38100" dist="38100" dir="2700000" algn="tl">
                  <a:srgbClr val="000000">
                    <a:alpha val="43137"/>
                  </a:srgbClr>
                </a:outerShdw>
              </a:effectLst>
            </a:endParaRPr>
          </a:p>
        </p:txBody>
      </p:sp>
      <p:sp>
        <p:nvSpPr>
          <p:cNvPr id="6" name="Rectangle 5"/>
          <p:cNvSpPr/>
          <p:nvPr/>
        </p:nvSpPr>
        <p:spPr>
          <a:xfrm>
            <a:off x="304800" y="6069687"/>
            <a:ext cx="2876108" cy="307777"/>
          </a:xfrm>
          <a:prstGeom prst="rect">
            <a:avLst/>
          </a:prstGeom>
        </p:spPr>
        <p:txBody>
          <a:bodyPr wrap="none">
            <a:spAutoFit/>
          </a:bodyPr>
          <a:lstStyle/>
          <a:p>
            <a:r>
              <a:rPr lang="en-US" sz="1400" b="1" dirty="0">
                <a:solidFill>
                  <a:schemeClr val="bg1"/>
                </a:solidFill>
                <a:latin typeface="+mj-lt"/>
                <a:cs typeface="Arial" panose="020B0604020202020204" pitchFamily="34" charset="0"/>
              </a:rPr>
              <a:t>(Connaway and </a:t>
            </a:r>
            <a:r>
              <a:rPr lang="en-US" sz="1400" b="1" dirty="0" err="1">
                <a:solidFill>
                  <a:schemeClr val="bg1"/>
                </a:solidFill>
                <a:latin typeface="+mj-lt"/>
                <a:cs typeface="Arial" panose="020B0604020202020204" pitchFamily="34" charset="0"/>
              </a:rPr>
              <a:t>Faniel</a:t>
            </a:r>
            <a:r>
              <a:rPr lang="en-US" sz="1400" b="1" dirty="0">
                <a:solidFill>
                  <a:schemeClr val="bg1"/>
                </a:solidFill>
                <a:latin typeface="+mj-lt"/>
                <a:cs typeface="Arial" panose="020B0604020202020204" pitchFamily="34" charset="0"/>
              </a:rPr>
              <a:t> </a:t>
            </a:r>
            <a:r>
              <a:rPr lang="en-US" sz="1400" b="1" dirty="0" smtClean="0">
                <a:solidFill>
                  <a:schemeClr val="bg1"/>
                </a:solidFill>
                <a:latin typeface="+mj-lt"/>
                <a:cs typeface="Arial" panose="020B0604020202020204" pitchFamily="34" charset="0"/>
              </a:rPr>
              <a:t>2014, 32)</a:t>
            </a:r>
            <a:endParaRPr lang="en-US" sz="1400" b="1" dirty="0">
              <a:solidFill>
                <a:schemeClr val="bg1"/>
              </a:solidFill>
              <a:latin typeface="+mj-lt"/>
              <a:cs typeface="Arial" panose="020B0604020202020204" pitchFamily="34" charset="0"/>
            </a:endParaRPr>
          </a:p>
        </p:txBody>
      </p:sp>
      <p:sp>
        <p:nvSpPr>
          <p:cNvPr id="5" name="Content Placeholder 2"/>
          <p:cNvSpPr>
            <a:spLocks noGrp="1"/>
          </p:cNvSpPr>
          <p:nvPr>
            <p:ph sz="half" idx="1"/>
          </p:nvPr>
        </p:nvSpPr>
        <p:spPr>
          <a:xfrm>
            <a:off x="0" y="1295400"/>
            <a:ext cx="3657600" cy="3048000"/>
          </a:xfrm>
        </p:spPr>
        <p:txBody>
          <a:bodyPr>
            <a:noAutofit/>
          </a:bodyPr>
          <a:lstStyle/>
          <a:p>
            <a:pPr indent="0">
              <a:buNone/>
            </a:pPr>
            <a:r>
              <a:rPr lang="en-US" sz="4000" b="1" dirty="0" smtClean="0">
                <a:solidFill>
                  <a:schemeClr val="bg1"/>
                </a:solidFill>
                <a:effectLst>
                  <a:outerShdw blurRad="38100" dist="38100" dir="2700000" algn="tl">
                    <a:srgbClr val="000000">
                      <a:alpha val="43137"/>
                    </a:srgbClr>
                  </a:outerShdw>
                </a:effectLst>
              </a:rPr>
              <a:t>Every person his or her book</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4603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16" fill="hold" grpId="0" nodeType="clickEffect">
                                  <p:stCondLst>
                                    <p:cond delay="0"/>
                                  </p:stCondLst>
                                  <p:childTnLst>
                                    <p:animEffect transition="out" filter="circle(in)">
                                      <p:cBhvr>
                                        <p:cTn id="6" dur="2000"/>
                                        <p:tgtEl>
                                          <p:spTgt spid="5">
                                            <p:txEl>
                                              <p:pRg st="0" end="0"/>
                                            </p:txEl>
                                          </p:spTgt>
                                        </p:tgtEl>
                                      </p:cBhvr>
                                    </p:animEffect>
                                    <p:set>
                                      <p:cBhvr>
                                        <p:cTn id="7" dur="1" fill="hold">
                                          <p:stCondLst>
                                            <p:cond delay="1999"/>
                                          </p:stCondLst>
                                        </p:cTn>
                                        <p:tgtEl>
                                          <p:spTgt spid="5">
                                            <p:txEl>
                                              <p:pRg st="0" end="0"/>
                                            </p:txEl>
                                          </p:spTgt>
                                        </p:tgtEl>
                                        <p:attrNameLst>
                                          <p:attrName>style.visibility</p:attrName>
                                        </p:attrNameLst>
                                      </p:cBhvr>
                                      <p:to>
                                        <p:strVal val="hidden"/>
                                      </p:to>
                                    </p:set>
                                  </p:childTnLst>
                                </p:cTn>
                              </p:par>
                            </p:childTnLst>
                          </p:cTn>
                        </p:par>
                        <p:par>
                          <p:cTn id="8" fill="hold">
                            <p:stCondLst>
                              <p:cond delay="20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http://www.actionforageing.com/wp-content/uploads/2011/11/Family-multi-gen-ethnic.jpg"/>
          <p:cNvPicPr>
            <a:picLocks noChangeAspect="1" noChangeArrowheads="1"/>
          </p:cNvPicPr>
          <p:nvPr/>
        </p:nvPicPr>
        <p:blipFill>
          <a:blip r:embed="rId3" cstate="print"/>
          <a:srcRect b="1551"/>
          <a:stretch>
            <a:fillRect/>
          </a:stretch>
        </p:blipFill>
        <p:spPr bwMode="auto">
          <a:xfrm>
            <a:off x="0" y="-1"/>
            <a:ext cx="9144000" cy="6896895"/>
          </a:xfrm>
          <a:prstGeom prst="rect">
            <a:avLst/>
          </a:prstGeom>
          <a:noFill/>
        </p:spPr>
      </p:pic>
      <p:sp>
        <p:nvSpPr>
          <p:cNvPr id="6" name="Rectangle 5"/>
          <p:cNvSpPr/>
          <p:nvPr/>
        </p:nvSpPr>
        <p:spPr>
          <a:xfrm>
            <a:off x="6566050" y="6324600"/>
            <a:ext cx="2577950" cy="307777"/>
          </a:xfrm>
          <a:prstGeom prst="rect">
            <a:avLst/>
          </a:prstGeom>
        </p:spPr>
        <p:txBody>
          <a:bodyPr wrap="none">
            <a:spAutoFit/>
          </a:bodyPr>
          <a:lstStyle/>
          <a:p>
            <a:r>
              <a:rPr lang="en-US" sz="1400" b="1" dirty="0" smtClean="0">
                <a:latin typeface="Arial" pitchFamily="34" charset="0"/>
                <a:cs typeface="Arial" pitchFamily="34" charset="0"/>
              </a:rPr>
              <a:t>(Connaway and </a:t>
            </a:r>
            <a:r>
              <a:rPr lang="en-US" sz="1400" b="1" dirty="0" err="1" smtClean="0">
                <a:latin typeface="Arial" pitchFamily="34" charset="0"/>
                <a:cs typeface="Arial" pitchFamily="34" charset="0"/>
              </a:rPr>
              <a:t>Faniel</a:t>
            </a:r>
            <a:r>
              <a:rPr lang="en-US" sz="1400" b="1" dirty="0" smtClean="0">
                <a:latin typeface="Arial" pitchFamily="34" charset="0"/>
                <a:cs typeface="Arial" pitchFamily="34" charset="0"/>
              </a:rPr>
              <a:t> 2014)</a:t>
            </a:r>
            <a:endParaRPr lang="en-US" sz="1400" b="1" dirty="0">
              <a:latin typeface="Arial" pitchFamily="34" charset="0"/>
              <a:cs typeface="Arial" pitchFamily="34" charset="0"/>
            </a:endParaRPr>
          </a:p>
        </p:txBody>
      </p:sp>
      <p:sp>
        <p:nvSpPr>
          <p:cNvPr id="5" name="Rectangle 4"/>
          <p:cNvSpPr/>
          <p:nvPr/>
        </p:nvSpPr>
        <p:spPr>
          <a:xfrm>
            <a:off x="1246909" y="228600"/>
            <a:ext cx="6525491" cy="1323439"/>
          </a:xfrm>
          <a:prstGeom prst="rect">
            <a:avLst/>
          </a:prstGeom>
        </p:spPr>
        <p:txBody>
          <a:bodyPr wrap="square">
            <a:spAutoFit/>
          </a:bodyPr>
          <a:lstStyle/>
          <a:p>
            <a:pPr algn="ctr"/>
            <a:r>
              <a:rPr lang="en-US" sz="4000" b="1" dirty="0" smtClean="0"/>
              <a:t>The Changing Landscape of Information-Seeking</a:t>
            </a:r>
            <a:endParaRPr lang="en-US" sz="4000" dirty="0"/>
          </a:p>
        </p:txBody>
      </p:sp>
    </p:spTree>
    <p:extLst>
      <p:ext uri="{BB962C8B-B14F-4D97-AF65-F5344CB8AC3E}">
        <p14:creationId xmlns:p14="http://schemas.microsoft.com/office/powerpoint/2010/main" val="351516246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greenbookblog.org/wp-content/uploads/2013/08/Martin-Dec-2010.jpg"/>
          <p:cNvPicPr>
            <a:picLocks noChangeAspect="1" noChangeArrowheads="1"/>
          </p:cNvPicPr>
          <p:nvPr/>
        </p:nvPicPr>
        <p:blipFill>
          <a:blip r:embed="rId3" cstate="print"/>
          <a:srcRect/>
          <a:stretch>
            <a:fillRect/>
          </a:stretch>
        </p:blipFill>
        <p:spPr bwMode="auto">
          <a:xfrm>
            <a:off x="-187176" y="0"/>
            <a:ext cx="9331176" cy="6899976"/>
          </a:xfrm>
          <a:prstGeom prst="rect">
            <a:avLst/>
          </a:prstGeom>
          <a:noFill/>
        </p:spPr>
      </p:pic>
      <p:sp>
        <p:nvSpPr>
          <p:cNvPr id="2" name="Title 1"/>
          <p:cNvSpPr>
            <a:spLocks noGrp="1"/>
          </p:cNvSpPr>
          <p:nvPr>
            <p:ph type="title"/>
          </p:nvPr>
        </p:nvSpPr>
        <p:spPr>
          <a:xfrm>
            <a:off x="96912" y="4838700"/>
            <a:ext cx="8763000" cy="1295400"/>
          </a:xfrm>
        </p:spPr>
        <p:txBody>
          <a:bodyPr>
            <a:normAutofit fontScale="90000"/>
          </a:bodyPr>
          <a:lstStyle/>
          <a:p>
            <a:pPr algn="ctr"/>
            <a:r>
              <a:rPr lang="en-US" b="1" dirty="0" smtClean="0">
                <a:solidFill>
                  <a:schemeClr val="tx1"/>
                </a:solidFill>
              </a:rPr>
              <a:t>Emerging need and opportunity for research data services</a:t>
            </a:r>
            <a:endParaRPr lang="en-US" b="1" dirty="0">
              <a:solidFill>
                <a:schemeClr val="tx1"/>
              </a:solidFill>
            </a:endParaRPr>
          </a:p>
        </p:txBody>
      </p:sp>
      <p:sp>
        <p:nvSpPr>
          <p:cNvPr id="7" name="Rectangle 6"/>
          <p:cNvSpPr/>
          <p:nvPr/>
        </p:nvSpPr>
        <p:spPr>
          <a:xfrm>
            <a:off x="6324600" y="6337300"/>
            <a:ext cx="2577950" cy="307777"/>
          </a:xfrm>
          <a:prstGeom prst="rect">
            <a:avLst/>
          </a:prstGeom>
        </p:spPr>
        <p:txBody>
          <a:bodyPr wrap="none">
            <a:spAutoFit/>
          </a:bodyPr>
          <a:lstStyle/>
          <a:p>
            <a:r>
              <a:rPr lang="en-US" sz="1400" b="1" dirty="0" smtClean="0">
                <a:latin typeface="Arial" pitchFamily="34" charset="0"/>
                <a:cs typeface="Arial" pitchFamily="34" charset="0"/>
              </a:rPr>
              <a:t>(Connaway and </a:t>
            </a:r>
            <a:r>
              <a:rPr lang="en-US" sz="1400" b="1" dirty="0" err="1" smtClean="0">
                <a:latin typeface="Arial" pitchFamily="34" charset="0"/>
                <a:cs typeface="Arial" pitchFamily="34" charset="0"/>
              </a:rPr>
              <a:t>Faniel</a:t>
            </a:r>
            <a:r>
              <a:rPr lang="en-US" sz="1400" b="1" dirty="0" smtClean="0">
                <a:latin typeface="Arial" pitchFamily="34" charset="0"/>
                <a:cs typeface="Arial" pitchFamily="34" charset="0"/>
              </a:rPr>
              <a:t> 2014)</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321286866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vassc\Downloads\12562500555_7e8735c532_z.jpg"/>
          <p:cNvPicPr>
            <a:picLocks noChangeAspect="1" noChangeArrowheads="1"/>
          </p:cNvPicPr>
          <p:nvPr/>
        </p:nvPicPr>
        <p:blipFill>
          <a:blip r:embed="rId3" cstate="print"/>
          <a:srcRect r="15750"/>
          <a:stretch>
            <a:fillRect/>
          </a:stretch>
        </p:blipFill>
        <p:spPr bwMode="auto">
          <a:xfrm>
            <a:off x="-100584" y="0"/>
            <a:ext cx="9244584" cy="6858000"/>
          </a:xfrm>
          <a:prstGeom prst="rect">
            <a:avLst/>
          </a:prstGeom>
          <a:noFill/>
        </p:spPr>
      </p:pic>
      <p:sp>
        <p:nvSpPr>
          <p:cNvPr id="7" name="Title 1"/>
          <p:cNvSpPr>
            <a:spLocks noGrp="1"/>
          </p:cNvSpPr>
          <p:nvPr>
            <p:ph type="title"/>
          </p:nvPr>
        </p:nvSpPr>
        <p:spPr>
          <a:xfrm>
            <a:off x="-339436" y="1295400"/>
            <a:ext cx="5562600" cy="4419600"/>
          </a:xfrm>
          <a:ln>
            <a:noFill/>
          </a:ln>
        </p:spPr>
        <p:txBody>
          <a:bodyPr>
            <a:noAutofit/>
          </a:bodyPr>
          <a:lstStyle/>
          <a:p>
            <a:r>
              <a:rPr lang="en-US" b="1" dirty="0" smtClean="0">
                <a:solidFill>
                  <a:schemeClr val="bg2"/>
                </a:solidFill>
                <a:effectLst>
                  <a:outerShdw blurRad="38100" dist="38100" dir="2700000" algn="tl">
                    <a:srgbClr val="000000">
                      <a:alpha val="43137"/>
                    </a:srgbClr>
                  </a:outerShdw>
                </a:effectLst>
              </a:rPr>
              <a:t>Develop the physical and technical infrastructure to deliver materials </a:t>
            </a:r>
            <a:endParaRPr lang="en-US" b="1" dirty="0">
              <a:solidFill>
                <a:schemeClr val="bg2"/>
              </a:solidFill>
              <a:effectLst>
                <a:outerShdw blurRad="38100" dist="38100" dir="2700000" algn="tl">
                  <a:srgbClr val="000000">
                    <a:alpha val="43137"/>
                  </a:srgbClr>
                </a:outerShdw>
              </a:effectLst>
            </a:endParaRPr>
          </a:p>
        </p:txBody>
      </p:sp>
      <p:sp>
        <p:nvSpPr>
          <p:cNvPr id="8" name="Rectangle 7"/>
          <p:cNvSpPr/>
          <p:nvPr/>
        </p:nvSpPr>
        <p:spPr>
          <a:xfrm>
            <a:off x="457200" y="6126163"/>
            <a:ext cx="2876108" cy="307777"/>
          </a:xfrm>
          <a:prstGeom prst="rect">
            <a:avLst/>
          </a:prstGeom>
        </p:spPr>
        <p:txBody>
          <a:bodyPr wrap="none">
            <a:spAutoFit/>
          </a:bodyPr>
          <a:lstStyle/>
          <a:p>
            <a:r>
              <a:rPr lang="en-US" sz="1400" b="1" dirty="0">
                <a:solidFill>
                  <a:schemeClr val="bg1"/>
                </a:solidFill>
                <a:latin typeface="+mj-lt"/>
                <a:cs typeface="Arial" panose="020B0604020202020204" pitchFamily="34" charset="0"/>
              </a:rPr>
              <a:t>(Connaway and </a:t>
            </a:r>
            <a:r>
              <a:rPr lang="en-US" sz="1400" b="1" dirty="0" err="1">
                <a:solidFill>
                  <a:schemeClr val="bg1"/>
                </a:solidFill>
                <a:latin typeface="+mj-lt"/>
                <a:cs typeface="Arial" panose="020B0604020202020204" pitchFamily="34" charset="0"/>
              </a:rPr>
              <a:t>Faniel</a:t>
            </a:r>
            <a:r>
              <a:rPr lang="en-US" sz="1400" b="1" dirty="0">
                <a:solidFill>
                  <a:schemeClr val="bg1"/>
                </a:solidFill>
                <a:latin typeface="+mj-lt"/>
                <a:cs typeface="Arial" panose="020B0604020202020204" pitchFamily="34" charset="0"/>
              </a:rPr>
              <a:t> </a:t>
            </a:r>
            <a:r>
              <a:rPr lang="en-US" sz="1400" b="1" dirty="0" smtClean="0">
                <a:solidFill>
                  <a:schemeClr val="bg1"/>
                </a:solidFill>
                <a:latin typeface="+mj-lt"/>
                <a:cs typeface="Arial" panose="020B0604020202020204" pitchFamily="34" charset="0"/>
              </a:rPr>
              <a:t>2014, 51)</a:t>
            </a:r>
            <a:endParaRPr lang="en-US" sz="1400" b="1" dirty="0">
              <a:solidFill>
                <a:schemeClr val="bg1"/>
              </a:solidFill>
              <a:latin typeface="+mj-lt"/>
              <a:cs typeface="Arial" panose="020B0604020202020204" pitchFamily="34" charset="0"/>
            </a:endParaRPr>
          </a:p>
        </p:txBody>
      </p:sp>
      <p:sp>
        <p:nvSpPr>
          <p:cNvPr id="5" name="Title 1"/>
          <p:cNvSpPr txBox="1">
            <a:spLocks/>
          </p:cNvSpPr>
          <p:nvPr/>
        </p:nvSpPr>
        <p:spPr>
          <a:xfrm>
            <a:off x="304800" y="1981200"/>
            <a:ext cx="5562600" cy="2438400"/>
          </a:xfrm>
          <a:prstGeom prst="rect">
            <a:avLst/>
          </a:prstGeom>
          <a:ln>
            <a:noFill/>
          </a:ln>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2"/>
                </a:solidFill>
                <a:effectLst>
                  <a:outerShdw blurRad="38100" dist="38100" dir="2700000" algn="tl">
                    <a:srgbClr val="000000">
                      <a:alpha val="43137"/>
                    </a:srgbClr>
                  </a:outerShdw>
                </a:effectLst>
                <a:uLnTx/>
                <a:uFillTx/>
                <a:ea typeface="Open Sans Semibold" pitchFamily="34" charset="0"/>
                <a:cs typeface="Arial"/>
              </a:rPr>
              <a:t>Books are for use</a:t>
            </a:r>
            <a:endParaRPr kumimoji="0" lang="en-US" sz="44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ea typeface="Open Sans Semibold" pitchFamily="34" charset="0"/>
              <a:cs typeface="Arial"/>
            </a:endParaRPr>
          </a:p>
        </p:txBody>
      </p:sp>
    </p:spTree>
    <p:extLst>
      <p:ext uri="{BB962C8B-B14F-4D97-AF65-F5344CB8AC3E}">
        <p14:creationId xmlns:p14="http://schemas.microsoft.com/office/powerpoint/2010/main" val="21829404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1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plus(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1.wp.com/blog.freelon.com/wp-content/uploads/C03-0.jpg"/>
          <p:cNvPicPr>
            <a:picLocks noChangeAspect="1" noChangeArrowheads="1"/>
          </p:cNvPicPr>
          <p:nvPr/>
        </p:nvPicPr>
        <p:blipFill rotWithShape="1">
          <a:blip r:embed="rId3">
            <a:extLst>
              <a:ext uri="{28A0092B-C50C-407E-A947-70E740481C1C}">
                <a14:useLocalDpi xmlns:a14="http://schemas.microsoft.com/office/drawing/2010/main" val="0"/>
              </a:ext>
            </a:extLst>
          </a:blip>
          <a:srcRect l="8835" r="682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solidFill>
                  <a:schemeClr val="tx1"/>
                </a:solidFill>
              </a:rPr>
              <a:t>Access &amp; Engagement</a:t>
            </a:r>
            <a:endParaRPr lang="en-US" b="1" dirty="0">
              <a:solidFill>
                <a:schemeClr val="tx1"/>
              </a:solidFill>
            </a:endParaRPr>
          </a:p>
        </p:txBody>
      </p:sp>
      <p:sp>
        <p:nvSpPr>
          <p:cNvPr id="5" name="Content Placeholder 2"/>
          <p:cNvSpPr>
            <a:spLocks noGrp="1"/>
          </p:cNvSpPr>
          <p:nvPr>
            <p:ph sz="half" idx="1"/>
          </p:nvPr>
        </p:nvSpPr>
        <p:spPr>
          <a:xfrm>
            <a:off x="133564" y="3964979"/>
            <a:ext cx="4898571" cy="2591198"/>
          </a:xfrm>
        </p:spPr>
        <p:txBody>
          <a:bodyPr>
            <a:noAutofit/>
          </a:bodyPr>
          <a:lstStyle/>
          <a:p>
            <a:r>
              <a:rPr lang="en-US" sz="2800" b="1" dirty="0" smtClean="0">
                <a:solidFill>
                  <a:schemeClr val="bg1"/>
                </a:solidFill>
              </a:rPr>
              <a:t>Design space for change</a:t>
            </a:r>
          </a:p>
          <a:p>
            <a:r>
              <a:rPr lang="en-US" sz="2800" b="1" dirty="0">
                <a:solidFill>
                  <a:schemeClr val="bg1"/>
                </a:solidFill>
              </a:rPr>
              <a:t>Stacks are out, people are in</a:t>
            </a:r>
          </a:p>
          <a:p>
            <a:r>
              <a:rPr lang="en-US" sz="2800" b="1" dirty="0" smtClean="0">
                <a:solidFill>
                  <a:schemeClr val="bg1"/>
                </a:solidFill>
              </a:rPr>
              <a:t>Break the mold</a:t>
            </a:r>
          </a:p>
          <a:p>
            <a:r>
              <a:rPr lang="en-US" sz="2800" b="1" dirty="0" smtClean="0">
                <a:solidFill>
                  <a:schemeClr val="bg1"/>
                </a:solidFill>
              </a:rPr>
              <a:t>Change user perceptions</a:t>
            </a:r>
          </a:p>
        </p:txBody>
      </p:sp>
      <p:sp>
        <p:nvSpPr>
          <p:cNvPr id="7" name="Rectangle 6"/>
          <p:cNvSpPr/>
          <p:nvPr/>
        </p:nvSpPr>
        <p:spPr>
          <a:xfrm>
            <a:off x="6400800" y="6248400"/>
            <a:ext cx="2577950" cy="307777"/>
          </a:xfrm>
          <a:prstGeom prst="rect">
            <a:avLst/>
          </a:prstGeom>
        </p:spPr>
        <p:txBody>
          <a:bodyPr wrap="none">
            <a:spAutoFit/>
          </a:bodyPr>
          <a:lstStyle/>
          <a:p>
            <a:r>
              <a:rPr lang="en-US" sz="1400" b="1" dirty="0" smtClean="0">
                <a:solidFill>
                  <a:schemeClr val="bg1"/>
                </a:solidFill>
                <a:latin typeface="Arial" pitchFamily="34" charset="0"/>
                <a:cs typeface="Arial" pitchFamily="34" charset="0"/>
              </a:rPr>
              <a:t>(Connaway and </a:t>
            </a:r>
            <a:r>
              <a:rPr lang="en-US" sz="1400" b="1" dirty="0" err="1" smtClean="0">
                <a:solidFill>
                  <a:schemeClr val="bg1"/>
                </a:solidFill>
                <a:latin typeface="Arial" pitchFamily="34" charset="0"/>
                <a:cs typeface="Arial" pitchFamily="34" charset="0"/>
              </a:rPr>
              <a:t>Faniel</a:t>
            </a:r>
            <a:r>
              <a:rPr lang="en-US" sz="1400" b="1" dirty="0" smtClean="0">
                <a:solidFill>
                  <a:schemeClr val="bg1"/>
                </a:solidFill>
                <a:latin typeface="Arial" pitchFamily="34" charset="0"/>
                <a:cs typeface="Arial" pitchFamily="34" charset="0"/>
              </a:rPr>
              <a:t> 2014)</a:t>
            </a:r>
            <a:endParaRPr lang="en-US" sz="1400" b="1" dirty="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static.dezeen.com/uploads/2011/04/dezeen_Central-Institute-of-Technology-by-Lyons-02.jpg"/>
          <p:cNvPicPr>
            <a:picLocks noChangeAspect="1" noChangeArrowheads="1"/>
          </p:cNvPicPr>
          <p:nvPr/>
        </p:nvPicPr>
        <p:blipFill>
          <a:blip r:embed="rId3" cstate="print">
            <a:lum bright="-19000" contrast="-40000"/>
          </a:blip>
          <a:srcRect t="5260"/>
          <a:stretch>
            <a:fillRect/>
          </a:stretch>
        </p:blipFill>
        <p:spPr bwMode="auto">
          <a:xfrm>
            <a:off x="1" y="0"/>
            <a:ext cx="9281552" cy="6857999"/>
          </a:xfrm>
          <a:prstGeom prst="rect">
            <a:avLst/>
          </a:prstGeom>
          <a:noFill/>
        </p:spPr>
      </p:pic>
      <p:sp>
        <p:nvSpPr>
          <p:cNvPr id="6" name="Content Placeholder 5"/>
          <p:cNvSpPr>
            <a:spLocks noGrp="1"/>
          </p:cNvSpPr>
          <p:nvPr>
            <p:ph sz="half" idx="1"/>
          </p:nvPr>
        </p:nvSpPr>
        <p:spPr>
          <a:xfrm>
            <a:off x="304800" y="609600"/>
            <a:ext cx="8458200" cy="3810000"/>
          </a:xfrm>
        </p:spPr>
        <p:txBody>
          <a:bodyPr>
            <a:noAutofit/>
          </a:bodyPr>
          <a:lstStyle/>
          <a:p>
            <a:pPr indent="0">
              <a:buNone/>
            </a:pPr>
            <a:r>
              <a:rPr lang="en-US" sz="2800" i="1" dirty="0" smtClean="0"/>
              <a:t> </a:t>
            </a:r>
            <a:r>
              <a:rPr lang="en-US" sz="2800" b="1" i="1" dirty="0" smtClean="0">
                <a:solidFill>
                  <a:schemeClr val="bg1"/>
                </a:solidFill>
                <a:effectLst>
                  <a:outerShdw blurRad="38100" dist="38100" dir="2700000" algn="tl">
                    <a:srgbClr val="000000">
                      <a:alpha val="43137"/>
                    </a:srgbClr>
                  </a:outerShdw>
                </a:effectLst>
              </a:rPr>
              <a:t>“The message must be clear: the library is genuinely invested in student success and offers the personnel, spaces, technology, and services to achieve it.”</a:t>
            </a:r>
          </a:p>
          <a:p>
            <a:pPr indent="0">
              <a:buNone/>
            </a:pPr>
            <a:endParaRPr lang="en-US" sz="2800" b="1" dirty="0" smtClean="0">
              <a:solidFill>
                <a:schemeClr val="bg1"/>
              </a:solidFill>
              <a:effectLst>
                <a:outerShdw blurRad="38100" dist="38100" dir="2700000" algn="tl">
                  <a:srgbClr val="000000">
                    <a:alpha val="43137"/>
                  </a:srgbClr>
                </a:outerShdw>
              </a:effectLst>
            </a:endParaRPr>
          </a:p>
          <a:p>
            <a:pPr indent="0" algn="r">
              <a:buNone/>
            </a:pPr>
            <a:r>
              <a:rPr lang="en-US" sz="2800" b="1" dirty="0" smtClean="0">
                <a:solidFill>
                  <a:schemeClr val="bg1"/>
                </a:solidFill>
              </a:rPr>
              <a:t>(</a:t>
            </a:r>
            <a:r>
              <a:rPr lang="en-US" sz="2800" b="1" dirty="0" err="1" smtClean="0">
                <a:solidFill>
                  <a:schemeClr val="bg1"/>
                </a:solidFill>
              </a:rPr>
              <a:t>Hiebert</a:t>
            </a:r>
            <a:r>
              <a:rPr lang="en-US" sz="2800" b="1" dirty="0" smtClean="0">
                <a:solidFill>
                  <a:schemeClr val="bg1"/>
                </a:solidFill>
              </a:rPr>
              <a:t> and </a:t>
            </a:r>
            <a:r>
              <a:rPr lang="en-US" sz="2800" b="1" dirty="0" err="1" smtClean="0">
                <a:solidFill>
                  <a:schemeClr val="bg1"/>
                </a:solidFill>
              </a:rPr>
              <a:t>Theriault</a:t>
            </a:r>
            <a:r>
              <a:rPr lang="en-US" sz="2800" b="1" dirty="0" smtClean="0">
                <a:solidFill>
                  <a:schemeClr val="bg1"/>
                </a:solidFill>
              </a:rPr>
              <a:t> 2012, 546)</a:t>
            </a:r>
          </a:p>
          <a:p>
            <a:pPr indent="0">
              <a:buNone/>
            </a:pPr>
            <a:endParaRPr lang="en-US" sz="2800" b="1" dirty="0" smtClean="0">
              <a:solidFill>
                <a:schemeClr val="bg1"/>
              </a:solidFill>
              <a:effectLst>
                <a:outerShdw blurRad="38100" dist="38100" dir="2700000" algn="tl">
                  <a:srgbClr val="000000">
                    <a:alpha val="43137"/>
                  </a:srgbClr>
                </a:outerShdw>
              </a:effectLst>
            </a:endParaRPr>
          </a:p>
          <a:p>
            <a:endParaRPr lang="en-US" dirty="0"/>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assc\Downloads\2329436525_feb769cfe0_z.jpg"/>
          <p:cNvPicPr>
            <a:picLocks noChangeAspect="1" noChangeArrowheads="1"/>
          </p:cNvPicPr>
          <p:nvPr/>
        </p:nvPicPr>
        <p:blipFill>
          <a:blip r:embed="rId3" cstate="print"/>
          <a:srcRect/>
          <a:stretch>
            <a:fillRect/>
          </a:stretch>
        </p:blipFill>
        <p:spPr bwMode="auto">
          <a:xfrm>
            <a:off x="-579549" y="0"/>
            <a:ext cx="10303098" cy="6858000"/>
          </a:xfrm>
          <a:prstGeom prst="rect">
            <a:avLst/>
          </a:prstGeom>
          <a:noFill/>
        </p:spPr>
      </p:pic>
      <p:sp>
        <p:nvSpPr>
          <p:cNvPr id="7" name="Title 1"/>
          <p:cNvSpPr txBox="1">
            <a:spLocks/>
          </p:cNvSpPr>
          <p:nvPr/>
        </p:nvSpPr>
        <p:spPr>
          <a:xfrm>
            <a:off x="-76200" y="4191001"/>
            <a:ext cx="8839200" cy="1935162"/>
          </a:xfrm>
          <a:prstGeom prst="rect">
            <a:avLst/>
          </a:prstGeom>
          <a:ln w="12700" cap="rnd" cmpd="sng">
            <a:noFill/>
            <a:prstDash val="solid"/>
          </a:ln>
        </p:spPr>
        <p:txBody>
          <a:bodyPr vert="horz" wrap="square" lIns="457200" tIns="365760" rIns="457200" bIns="320040" rtlCol="0" anchor="t" anchorCtr="1">
            <a:noAutofit/>
          </a:bodyPr>
          <a:lstStyle/>
          <a:p>
            <a:pPr marL="0" marR="0" lvl="0" indent="0" defTabSz="4572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schemeClr val="bg2"/>
                </a:solidFill>
                <a:effectLst>
                  <a:outerShdw blurRad="38100" dist="38100" dir="2700000" algn="tl">
                    <a:srgbClr val="000000">
                      <a:alpha val="43137"/>
                    </a:srgbClr>
                  </a:outerShdw>
                </a:effectLst>
                <a:uLnTx/>
                <a:uFillTx/>
                <a:latin typeface="+mj-lt"/>
                <a:ea typeface="+mj-ea"/>
                <a:cs typeface="Calibri Light"/>
              </a:rPr>
              <a:t>Increase the discoverability, access and use of resources within users’ existing workflows</a:t>
            </a:r>
            <a:endParaRPr kumimoji="0" lang="en-US" sz="40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Calibri Light"/>
            </a:endParaRPr>
          </a:p>
        </p:txBody>
      </p:sp>
      <p:sp>
        <p:nvSpPr>
          <p:cNvPr id="8" name="Rectangle 7"/>
          <p:cNvSpPr/>
          <p:nvPr/>
        </p:nvSpPr>
        <p:spPr>
          <a:xfrm>
            <a:off x="6267892" y="6248400"/>
            <a:ext cx="2543966" cy="307777"/>
          </a:xfrm>
          <a:prstGeom prst="rect">
            <a:avLst/>
          </a:prstGeom>
        </p:spPr>
        <p:txBody>
          <a:bodyPr wrap="none">
            <a:spAutoFit/>
          </a:bodyPr>
          <a:lstStyle/>
          <a:p>
            <a:r>
              <a:rPr lang="en-US" sz="1400" b="1" dirty="0" smtClean="0">
                <a:solidFill>
                  <a:schemeClr val="bg1"/>
                </a:solidFill>
                <a:latin typeface="+mj-lt"/>
                <a:cs typeface="Arial" panose="020B0604020202020204" pitchFamily="34" charset="0"/>
              </a:rPr>
              <a:t>(Connaway and </a:t>
            </a:r>
            <a:r>
              <a:rPr lang="en-US" sz="1400" b="1" dirty="0" err="1" smtClean="0">
                <a:solidFill>
                  <a:schemeClr val="bg1"/>
                </a:solidFill>
                <a:latin typeface="+mj-lt"/>
                <a:cs typeface="Arial" panose="020B0604020202020204" pitchFamily="34" charset="0"/>
              </a:rPr>
              <a:t>Faniel</a:t>
            </a:r>
            <a:r>
              <a:rPr lang="en-US" sz="1400" b="1" dirty="0" smtClean="0">
                <a:solidFill>
                  <a:schemeClr val="bg1"/>
                </a:solidFill>
                <a:latin typeface="+mj-lt"/>
                <a:cs typeface="Arial" panose="020B0604020202020204" pitchFamily="34" charset="0"/>
              </a:rPr>
              <a:t> 2014, 74)</a:t>
            </a:r>
            <a:endParaRPr lang="en-US" sz="1400" b="1" dirty="0">
              <a:solidFill>
                <a:schemeClr val="bg1"/>
              </a:solidFill>
              <a:latin typeface="+mj-lt"/>
              <a:cs typeface="Arial" panose="020B0604020202020204" pitchFamily="34" charset="0"/>
            </a:endParaRPr>
          </a:p>
        </p:txBody>
      </p:sp>
      <p:sp>
        <p:nvSpPr>
          <p:cNvPr id="5" name="Title 1"/>
          <p:cNvSpPr txBox="1">
            <a:spLocks/>
          </p:cNvSpPr>
          <p:nvPr/>
        </p:nvSpPr>
        <p:spPr>
          <a:xfrm>
            <a:off x="0" y="4572000"/>
            <a:ext cx="8839200" cy="1143000"/>
          </a:xfrm>
          <a:prstGeom prst="rect">
            <a:avLst/>
          </a:prstGeom>
          <a:ln w="12700" cap="rnd" cmpd="sng">
            <a:noFill/>
            <a:prstDash val="solid"/>
          </a:ln>
        </p:spPr>
        <p:txBody>
          <a:bodyPr vert="horz" wrap="square" lIns="457200" tIns="365760" rIns="457200" bIns="320040" rtlCol="0" anchor="t" anchorCtr="1">
            <a:noAutofit/>
          </a:bodyPr>
          <a:lstStyle/>
          <a:p>
            <a:pPr marL="0" marR="0" lvl="0" indent="0" defTabSz="457200" rtl="0" eaLnBrk="1" fontAlgn="auto" latinLnBrk="0" hangingPunct="1">
              <a:lnSpc>
                <a:spcPct val="90000"/>
              </a:lnSpc>
              <a:spcBef>
                <a:spcPct val="0"/>
              </a:spcBef>
              <a:spcAft>
                <a:spcPts val="0"/>
              </a:spcAft>
              <a:buClrTx/>
              <a:buSzTx/>
              <a:buFontTx/>
              <a:buNone/>
              <a:tabLst/>
              <a:defRPr/>
            </a:pPr>
            <a:r>
              <a:rPr lang="en-US" sz="4000" b="1" noProof="0" dirty="0" smtClean="0">
                <a:solidFill>
                  <a:schemeClr val="bg2"/>
                </a:solidFill>
                <a:effectLst>
                  <a:outerShdw blurRad="38100" dist="38100" dir="2700000" algn="tl">
                    <a:srgbClr val="000000">
                      <a:alpha val="43137"/>
                    </a:srgbClr>
                  </a:outerShdw>
                </a:effectLst>
                <a:latin typeface="+mj-lt"/>
                <a:ea typeface="+mj-ea"/>
                <a:cs typeface="Calibri Light"/>
              </a:rPr>
              <a:t>Every book its reader</a:t>
            </a:r>
            <a:endParaRPr kumimoji="0" lang="en-US" sz="4000" b="1" i="0" u="none" strike="noStrike" kern="1200" cap="none" spc="0" normalizeH="0" baseline="0" noProof="0" dirty="0">
              <a:ln>
                <a:noFill/>
              </a:ln>
              <a:solidFill>
                <a:schemeClr val="bg2"/>
              </a:solidFill>
              <a:effectLst>
                <a:outerShdw blurRad="38100" dist="38100" dir="2700000" algn="tl">
                  <a:srgbClr val="000000">
                    <a:alpha val="43137"/>
                  </a:srgbClr>
                </a:outerShdw>
              </a:effectLst>
              <a:uLnTx/>
              <a:uFillTx/>
              <a:latin typeface="+mj-lt"/>
              <a:ea typeface="+mj-ea"/>
              <a:cs typeface="Calibri Light"/>
            </a:endParaRPr>
          </a:p>
        </p:txBody>
      </p:sp>
    </p:spTree>
    <p:extLst>
      <p:ext uri="{BB962C8B-B14F-4D97-AF65-F5344CB8AC3E}">
        <p14:creationId xmlns:p14="http://schemas.microsoft.com/office/powerpoint/2010/main" val="19089792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1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plus(in)">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pic>
        <p:nvPicPr>
          <p:cNvPr id="4" name="Picture 2" descr="C:\Users\hoode\Downloads\large__14337938973.jpg"/>
          <p:cNvPicPr>
            <a:picLocks noChangeAspect="1" noChangeArrowheads="1"/>
          </p:cNvPicPr>
          <p:nvPr/>
        </p:nvPicPr>
        <p:blipFill>
          <a:blip r:embed="rId3" cstate="print">
            <a:lum bright="-10000"/>
          </a:blip>
          <a:srcRect r="43359" b="36170"/>
          <a:stretch>
            <a:fillRect/>
          </a:stretch>
        </p:blipFill>
        <p:spPr bwMode="auto">
          <a:xfrm>
            <a:off x="0" y="0"/>
            <a:ext cx="9144000" cy="6858000"/>
          </a:xfrm>
          <a:prstGeom prst="rect">
            <a:avLst/>
          </a:prstGeom>
          <a:noFill/>
        </p:spPr>
      </p:pic>
      <p:sp>
        <p:nvSpPr>
          <p:cNvPr id="5" name="Content Placeholder 9"/>
          <p:cNvSpPr txBox="1">
            <a:spLocks/>
          </p:cNvSpPr>
          <p:nvPr/>
        </p:nvSpPr>
        <p:spPr>
          <a:xfrm>
            <a:off x="457200" y="609600"/>
            <a:ext cx="8458200" cy="4525963"/>
          </a:xfrm>
          <a:prstGeom prst="rect">
            <a:avLst/>
          </a:prstGeom>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smtClean="0">
                <a:ln>
                  <a:noFill/>
                </a:ln>
                <a:solidFill>
                  <a:schemeClr val="accent6"/>
                </a:solidFill>
                <a:effectLst/>
                <a:uLnTx/>
                <a:uFillTx/>
                <a:latin typeface="+mn-lt"/>
                <a:ea typeface="+mn-ea"/>
                <a:cs typeface="Calibri Light"/>
              </a:rPr>
              <a:t>Explore</a:t>
            </a:r>
            <a:r>
              <a:rPr kumimoji="0" lang="en-US" sz="4800" b="1" i="0" u="none" strike="noStrike" kern="1200" cap="none" spc="0" normalizeH="0" baseline="0" noProof="0" smtClean="0">
                <a:ln>
                  <a:noFill/>
                </a:ln>
                <a:solidFill>
                  <a:schemeClr val="tx1"/>
                </a:solidFill>
                <a:effectLst/>
                <a:uLnTx/>
                <a:uFillTx/>
                <a:latin typeface="+mn-lt"/>
                <a:ea typeface="+mn-ea"/>
                <a:cs typeface="Calibri Light"/>
              </a:rPr>
              <a:t> </a:t>
            </a:r>
            <a:r>
              <a:rPr kumimoji="0" lang="en-US" sz="3200" b="1" i="0" u="none" strike="noStrike" kern="1200" cap="none" spc="0" normalizeH="0" baseline="0" noProof="0" smtClean="0">
                <a:ln>
                  <a:noFill/>
                </a:ln>
                <a:solidFill>
                  <a:schemeClr val="bg1"/>
                </a:solidFill>
                <a:effectLst/>
                <a:uLnTx/>
                <a:uFillTx/>
                <a:latin typeface="+mn-lt"/>
                <a:ea typeface="+mn-ea"/>
                <a:cs typeface="Calibri Light"/>
              </a:rPr>
              <a:t>the trends that shape our future</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smtClean="0">
                <a:ln>
                  <a:noFill/>
                </a:ln>
                <a:solidFill>
                  <a:schemeClr val="accent3"/>
                </a:solidFill>
                <a:effectLst/>
                <a:uLnTx/>
                <a:uFillTx/>
                <a:latin typeface="+mn-lt"/>
                <a:ea typeface="+mn-ea"/>
                <a:cs typeface="Calibri Light"/>
              </a:rPr>
              <a:t>Share</a:t>
            </a:r>
            <a:r>
              <a:rPr kumimoji="0" lang="en-US" sz="3200" b="1" i="0" u="none" strike="noStrike" kern="1200" cap="none" spc="0" normalizeH="0" baseline="0" noProof="0" smtClean="0">
                <a:ln>
                  <a:noFill/>
                </a:ln>
                <a:solidFill>
                  <a:schemeClr val="tx1"/>
                </a:solidFill>
                <a:effectLst/>
                <a:uLnTx/>
                <a:uFillTx/>
                <a:latin typeface="+mn-lt"/>
                <a:ea typeface="+mn-ea"/>
                <a:cs typeface="Calibri Light"/>
              </a:rPr>
              <a:t> </a:t>
            </a:r>
            <a:r>
              <a:rPr kumimoji="0" lang="en-US" sz="3200" b="1" i="0" u="none" strike="noStrike" kern="1200" cap="none" spc="0" normalizeH="0" baseline="0" noProof="0" smtClean="0">
                <a:ln>
                  <a:noFill/>
                </a:ln>
                <a:solidFill>
                  <a:schemeClr val="bg1"/>
                </a:solidFill>
                <a:effectLst/>
                <a:uLnTx/>
                <a:uFillTx/>
                <a:latin typeface="+mn-lt"/>
                <a:ea typeface="+mn-ea"/>
                <a:cs typeface="Calibri Light"/>
              </a:rPr>
              <a:t>data, work &amp; resources</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4800" b="1" i="0" u="none" strike="noStrike" kern="1200" cap="none" spc="0" normalizeH="0" baseline="0" noProof="0" smtClean="0">
                <a:ln>
                  <a:noFill/>
                </a:ln>
                <a:solidFill>
                  <a:schemeClr val="accent1"/>
                </a:solidFill>
                <a:effectLst/>
                <a:uLnTx/>
                <a:uFillTx/>
                <a:latin typeface="+mn-lt"/>
                <a:ea typeface="+mn-ea"/>
                <a:cs typeface="Calibri Light"/>
              </a:rPr>
              <a:t>Magnify</a:t>
            </a:r>
            <a:r>
              <a:rPr kumimoji="0" lang="en-US" sz="3200" b="1" i="0" u="none" strike="noStrike" kern="1200" cap="none" spc="0" normalizeH="0" baseline="0" noProof="0" smtClean="0">
                <a:ln>
                  <a:noFill/>
                </a:ln>
                <a:solidFill>
                  <a:schemeClr val="tx1"/>
                </a:solidFill>
                <a:effectLst/>
                <a:uLnTx/>
                <a:uFillTx/>
                <a:latin typeface="+mn-lt"/>
                <a:ea typeface="+mn-ea"/>
                <a:cs typeface="Calibri Light"/>
              </a:rPr>
              <a:t> </a:t>
            </a:r>
            <a:r>
              <a:rPr kumimoji="0" lang="en-US" sz="3200" b="1" i="0" u="none" strike="noStrike" kern="1200" cap="none" spc="0" normalizeH="0" baseline="0" noProof="0" smtClean="0">
                <a:ln>
                  <a:noFill/>
                </a:ln>
                <a:solidFill>
                  <a:schemeClr val="bg1"/>
                </a:solidFill>
                <a:effectLst/>
                <a:uLnTx/>
                <a:uFillTx/>
                <a:latin typeface="+mn-lt"/>
                <a:ea typeface="+mn-ea"/>
                <a:cs typeface="Calibri Light"/>
              </a:rPr>
              <a:t>the impact of libraries</a:t>
            </a:r>
            <a:endParaRPr kumimoji="0" lang="en-US" sz="3200" b="1" i="0" u="none" strike="noStrike" kern="1200" cap="none" spc="0" normalizeH="0" baseline="0" noProof="0" dirty="0">
              <a:ln>
                <a:noFill/>
              </a:ln>
              <a:solidFill>
                <a:schemeClr val="bg1"/>
              </a:solidFill>
              <a:effectLst/>
              <a:uLnTx/>
              <a:uFillTx/>
              <a:latin typeface="+mn-lt"/>
              <a:ea typeface="+mn-ea"/>
              <a:cs typeface="Calibri Light"/>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k8.picdn.net/shutterstock/videos/657118/preview/stock-footage-business-people-working-in-a-call-center-against-a-white-background.jpg"/>
          <p:cNvPicPr>
            <a:picLocks noChangeAspect="1" noChangeArrowheads="1"/>
          </p:cNvPicPr>
          <p:nvPr/>
        </p:nvPicPr>
        <p:blipFill>
          <a:blip r:embed="rId3" cstate="print"/>
          <a:srcRect/>
          <a:stretch>
            <a:fillRect/>
          </a:stretch>
        </p:blipFill>
        <p:spPr bwMode="auto">
          <a:xfrm>
            <a:off x="2895600" y="2209800"/>
            <a:ext cx="6248400" cy="3530346"/>
          </a:xfrm>
          <a:prstGeom prst="rect">
            <a:avLst/>
          </a:prstGeom>
          <a:noFill/>
        </p:spPr>
      </p:pic>
      <p:sp>
        <p:nvSpPr>
          <p:cNvPr id="2" name="Title 1"/>
          <p:cNvSpPr>
            <a:spLocks noGrp="1"/>
          </p:cNvSpPr>
          <p:nvPr>
            <p:ph type="title"/>
          </p:nvPr>
        </p:nvSpPr>
        <p:spPr/>
        <p:txBody>
          <a:bodyPr/>
          <a:lstStyle/>
          <a:p>
            <a:r>
              <a:rPr lang="en-US" dirty="0" smtClean="0"/>
              <a:t>Connecting “Every Book”</a:t>
            </a:r>
            <a:endParaRPr lang="en-US" dirty="0"/>
          </a:p>
        </p:txBody>
      </p:sp>
      <p:sp>
        <p:nvSpPr>
          <p:cNvPr id="5" name="Content Placeholder 2"/>
          <p:cNvSpPr>
            <a:spLocks noGrp="1"/>
          </p:cNvSpPr>
          <p:nvPr>
            <p:ph sz="half" idx="1"/>
          </p:nvPr>
        </p:nvSpPr>
        <p:spPr>
          <a:xfrm>
            <a:off x="0" y="1600200"/>
            <a:ext cx="4038600" cy="4525963"/>
          </a:xfrm>
        </p:spPr>
        <p:txBody>
          <a:bodyPr>
            <a:normAutofit/>
          </a:bodyPr>
          <a:lstStyle/>
          <a:p>
            <a:endParaRPr lang="en-US" sz="2800" b="1" dirty="0" smtClean="0">
              <a:solidFill>
                <a:schemeClr val="tx1"/>
              </a:solidFill>
            </a:endParaRPr>
          </a:p>
          <a:p>
            <a:r>
              <a:rPr lang="en-US" sz="2800" b="1" dirty="0" smtClean="0">
                <a:solidFill>
                  <a:schemeClr val="tx1"/>
                </a:solidFill>
              </a:rPr>
              <a:t>Understanding the flow and workflow</a:t>
            </a:r>
          </a:p>
          <a:p>
            <a:r>
              <a:rPr lang="en-US" b="1" dirty="0"/>
              <a:t>Acknowledging the role of online social </a:t>
            </a:r>
            <a:r>
              <a:rPr lang="en-US" b="1" dirty="0" smtClean="0"/>
              <a:t>interaction</a:t>
            </a:r>
          </a:p>
          <a:p>
            <a:r>
              <a:rPr lang="en-US" b="1" dirty="0"/>
              <a:t>Paying more attention to context</a:t>
            </a:r>
          </a:p>
          <a:p>
            <a:endParaRPr lang="en-US" b="1" dirty="0"/>
          </a:p>
          <a:p>
            <a:endParaRPr lang="en-US" sz="2800" b="1" dirty="0">
              <a:solidFill>
                <a:schemeClr val="tx1"/>
              </a:solidFill>
            </a:endParaRPr>
          </a:p>
        </p:txBody>
      </p:sp>
      <p:sp>
        <p:nvSpPr>
          <p:cNvPr id="7" name="Rectangle 6"/>
          <p:cNvSpPr/>
          <p:nvPr/>
        </p:nvSpPr>
        <p:spPr>
          <a:xfrm>
            <a:off x="6400800" y="6400800"/>
            <a:ext cx="2577950" cy="307777"/>
          </a:xfrm>
          <a:prstGeom prst="rect">
            <a:avLst/>
          </a:prstGeom>
        </p:spPr>
        <p:txBody>
          <a:bodyPr wrap="none">
            <a:spAutoFit/>
          </a:bodyPr>
          <a:lstStyle/>
          <a:p>
            <a:r>
              <a:rPr lang="en-US" sz="1400" b="1" dirty="0" smtClean="0">
                <a:latin typeface="Arial" pitchFamily="34" charset="0"/>
                <a:cs typeface="Arial" pitchFamily="34" charset="0"/>
              </a:rPr>
              <a:t>(Connaway and </a:t>
            </a:r>
            <a:r>
              <a:rPr lang="en-US" sz="1400" b="1" dirty="0" err="1" smtClean="0">
                <a:latin typeface="Arial" pitchFamily="34" charset="0"/>
                <a:cs typeface="Arial" pitchFamily="34" charset="0"/>
              </a:rPr>
              <a:t>Faniel</a:t>
            </a:r>
            <a:r>
              <a:rPr lang="en-US" sz="1400" b="1" dirty="0" smtClean="0">
                <a:latin typeface="Arial" pitchFamily="34" charset="0"/>
                <a:cs typeface="Arial" pitchFamily="34" charset="0"/>
              </a:rPr>
              <a:t> 2014)</a:t>
            </a:r>
            <a:endParaRPr lang="en-US" sz="1400" b="1" dirty="0">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2332037"/>
            <a:ext cx="3602182" cy="4525963"/>
          </a:xfrm>
        </p:spPr>
        <p:txBody>
          <a:bodyPr>
            <a:normAutofit/>
          </a:bodyPr>
          <a:lstStyle/>
          <a:p>
            <a:endParaRPr lang="en-US" sz="2800" b="1" dirty="0" smtClean="0">
              <a:solidFill>
                <a:schemeClr val="tx1"/>
              </a:solidFill>
            </a:endParaRPr>
          </a:p>
        </p:txBody>
      </p:sp>
      <p:sp>
        <p:nvSpPr>
          <p:cNvPr id="3" name="Title 2"/>
          <p:cNvSpPr>
            <a:spLocks noGrp="1"/>
          </p:cNvSpPr>
          <p:nvPr>
            <p:ph type="title"/>
          </p:nvPr>
        </p:nvSpPr>
        <p:spPr/>
        <p:txBody>
          <a:bodyPr/>
          <a:lstStyle/>
          <a:p>
            <a:endParaRPr lang="en-US"/>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4294967295"/>
          </p:nvPr>
        </p:nvSpPr>
        <p:spPr>
          <a:xfrm>
            <a:off x="6553200" y="6356350"/>
            <a:ext cx="2133600" cy="365125"/>
          </a:xfrm>
          <a:prstGeom prst="rect">
            <a:avLst/>
          </a:prstGeom>
        </p:spPr>
        <p:txBody>
          <a:bodyPr/>
          <a:lstStyle/>
          <a:p>
            <a:fld id="{6B3AA010-7757-41E0-A212-D41514C97AA5}" type="slidenum">
              <a:rPr lang="en-US" smtClean="0"/>
              <a:pPr/>
              <a:t>22</a:t>
            </a:fld>
            <a:endParaRPr lang="en-US" dirty="0"/>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assets.inhabitat.com/wp-content/blogs.dir/1/files/2013/04/Snohetta-Hunt-Library-Mark-Herboth4.jpg"/>
          <p:cNvPicPr>
            <a:picLocks noChangeAspect="1" noChangeArrowheads="1"/>
          </p:cNvPicPr>
          <p:nvPr/>
        </p:nvPicPr>
        <p:blipFill>
          <a:blip r:embed="rId3" cstate="print">
            <a:lum bright="-30000" contrast="-20000"/>
          </a:blip>
          <a:srcRect r="16813"/>
          <a:stretch>
            <a:fillRect/>
          </a:stretch>
        </p:blipFill>
        <p:spPr bwMode="auto">
          <a:xfrm>
            <a:off x="1" y="0"/>
            <a:ext cx="9167825" cy="6858000"/>
          </a:xfrm>
          <a:prstGeom prst="rect">
            <a:avLst/>
          </a:prstGeom>
          <a:noFill/>
        </p:spPr>
      </p:pic>
      <p:sp>
        <p:nvSpPr>
          <p:cNvPr id="9" name="Rectangle 8"/>
          <p:cNvSpPr/>
          <p:nvPr/>
        </p:nvSpPr>
        <p:spPr>
          <a:xfrm>
            <a:off x="609600" y="304800"/>
            <a:ext cx="7848600" cy="4462760"/>
          </a:xfrm>
          <a:prstGeom prst="rect">
            <a:avLst/>
          </a:prstGeom>
        </p:spPr>
        <p:txBody>
          <a:bodyPr wrap="square">
            <a:spAutoFit/>
          </a:bodyPr>
          <a:lstStyle/>
          <a:p>
            <a:r>
              <a:rPr lang="en-US" sz="2800" b="1" dirty="0" smtClean="0">
                <a:latin typeface="+mj-lt"/>
              </a:rPr>
              <a:t> </a:t>
            </a:r>
          </a:p>
          <a:p>
            <a:r>
              <a:rPr lang="en-US" sz="3200" b="1" i="1" dirty="0" smtClean="0">
                <a:solidFill>
                  <a:schemeClr val="bg1"/>
                </a:solidFill>
                <a:latin typeface="+mj-lt"/>
              </a:rPr>
              <a:t>“Surprise is continually expressed when the public discover the width of [the library’s] service and the catholicity of its interests. ‘I didn’t know that you had…’”</a:t>
            </a:r>
          </a:p>
          <a:p>
            <a:endParaRPr lang="en-US" sz="3200" b="1" dirty="0" smtClean="0">
              <a:solidFill>
                <a:schemeClr val="bg1"/>
              </a:solidFill>
              <a:latin typeface="+mj-lt"/>
            </a:endParaRPr>
          </a:p>
          <a:p>
            <a:pPr algn="r"/>
            <a:r>
              <a:rPr lang="en-US" sz="3200" b="1" dirty="0" smtClean="0">
                <a:solidFill>
                  <a:schemeClr val="bg1"/>
                </a:solidFill>
                <a:latin typeface="+mj-lt"/>
              </a:rPr>
              <a:t>(</a:t>
            </a:r>
            <a:r>
              <a:rPr lang="en-US" sz="3200" b="1" dirty="0" err="1" smtClean="0">
                <a:solidFill>
                  <a:schemeClr val="bg1"/>
                </a:solidFill>
                <a:latin typeface="+mj-lt"/>
              </a:rPr>
              <a:t>Ranganathan</a:t>
            </a:r>
            <a:r>
              <a:rPr lang="en-US" sz="3200" b="1" dirty="0" smtClean="0">
                <a:solidFill>
                  <a:schemeClr val="bg1"/>
                </a:solidFill>
                <a:latin typeface="+mj-lt"/>
              </a:rPr>
              <a:t> 1931, 315-16)</a:t>
            </a:r>
            <a:endParaRPr lang="en-US" sz="3200" b="1" dirty="0" smtClean="0">
              <a:solidFill>
                <a:schemeClr val="bg1"/>
              </a:solidFill>
              <a:latin typeface="+mj-lt"/>
              <a:cs typeface="Arial" pitchFamily="34" charset="0"/>
            </a:endParaRPr>
          </a:p>
          <a:p>
            <a:endParaRPr lang="en-US" sz="3200" b="1" dirty="0">
              <a:solidFill>
                <a:schemeClr val="bg1"/>
              </a:solidFill>
              <a:latin typeface="+mj-lt"/>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img.4plebs.org/boards/tg/image/1376/94/1376945868144.jpg"/>
          <p:cNvPicPr>
            <a:picLocks noChangeAspect="1" noChangeArrowheads="1"/>
          </p:cNvPicPr>
          <p:nvPr/>
        </p:nvPicPr>
        <p:blipFill>
          <a:blip r:embed="rId3" cstate="print"/>
          <a:srcRect r="1733" b="6575"/>
          <a:stretch>
            <a:fillRect/>
          </a:stretch>
        </p:blipFill>
        <p:spPr bwMode="auto">
          <a:xfrm>
            <a:off x="-28" y="-31"/>
            <a:ext cx="9210287" cy="6922833"/>
          </a:xfrm>
          <a:prstGeom prst="rect">
            <a:avLst/>
          </a:prstGeom>
          <a:noFill/>
        </p:spPr>
      </p:pic>
      <p:sp>
        <p:nvSpPr>
          <p:cNvPr id="7" name="Title 1"/>
          <p:cNvSpPr>
            <a:spLocks noGrp="1"/>
          </p:cNvSpPr>
          <p:nvPr>
            <p:ph type="title"/>
          </p:nvPr>
        </p:nvSpPr>
        <p:spPr>
          <a:xfrm>
            <a:off x="152400" y="5295900"/>
            <a:ext cx="8534400" cy="1143000"/>
          </a:xfrm>
          <a:ln>
            <a:noFill/>
          </a:ln>
        </p:spPr>
        <p:txBody>
          <a:bodyPr>
            <a:noAutofit/>
          </a:bodyPr>
          <a:lstStyle/>
          <a:p>
            <a:pPr algn="ctr"/>
            <a:r>
              <a:rPr lang="en-US" b="1" dirty="0" smtClean="0">
                <a:solidFill>
                  <a:schemeClr val="bg2"/>
                </a:solidFill>
                <a:effectLst>
                  <a:outerShdw blurRad="38100" dist="38100" dir="2700000" algn="tl">
                    <a:srgbClr val="000000">
                      <a:alpha val="43137"/>
                    </a:srgbClr>
                  </a:outerShdw>
                </a:effectLst>
              </a:rPr>
              <a:t>A library is a growing organism</a:t>
            </a:r>
            <a:endParaRPr lang="en-US" b="1" dirty="0">
              <a:solidFill>
                <a:schemeClr val="bg2"/>
              </a:solidFill>
              <a:effectLst>
                <a:outerShdw blurRad="38100" dist="38100" dir="2700000" algn="tl">
                  <a:srgbClr val="000000">
                    <a:alpha val="43137"/>
                  </a:srgbClr>
                </a:outerShdw>
              </a:effectLst>
            </a:endParaRPr>
          </a:p>
        </p:txBody>
      </p:sp>
      <p:sp>
        <p:nvSpPr>
          <p:cNvPr id="8" name="Rectangle 7"/>
          <p:cNvSpPr/>
          <p:nvPr/>
        </p:nvSpPr>
        <p:spPr>
          <a:xfrm>
            <a:off x="6267892" y="6447817"/>
            <a:ext cx="2876108" cy="307777"/>
          </a:xfrm>
          <a:prstGeom prst="rect">
            <a:avLst/>
          </a:prstGeom>
        </p:spPr>
        <p:txBody>
          <a:bodyPr wrap="none">
            <a:spAutoFit/>
          </a:bodyPr>
          <a:lstStyle/>
          <a:p>
            <a:r>
              <a:rPr lang="en-US" sz="1400" b="1" dirty="0">
                <a:solidFill>
                  <a:schemeClr val="bg1"/>
                </a:solidFill>
                <a:latin typeface="+mj-lt"/>
                <a:cs typeface="Arial" panose="020B0604020202020204" pitchFamily="34" charset="0"/>
              </a:rPr>
              <a:t>(Connaway and </a:t>
            </a:r>
            <a:r>
              <a:rPr lang="en-US" sz="1400" b="1" dirty="0" err="1">
                <a:solidFill>
                  <a:schemeClr val="bg1"/>
                </a:solidFill>
                <a:latin typeface="+mj-lt"/>
                <a:cs typeface="Arial" panose="020B0604020202020204" pitchFamily="34" charset="0"/>
              </a:rPr>
              <a:t>Faniel</a:t>
            </a:r>
            <a:r>
              <a:rPr lang="en-US" sz="1400" b="1" dirty="0">
                <a:solidFill>
                  <a:schemeClr val="bg1"/>
                </a:solidFill>
                <a:latin typeface="+mj-lt"/>
                <a:cs typeface="Arial" panose="020B0604020202020204" pitchFamily="34" charset="0"/>
              </a:rPr>
              <a:t> </a:t>
            </a:r>
            <a:r>
              <a:rPr lang="en-US" sz="1400" b="1" dirty="0" smtClean="0">
                <a:solidFill>
                  <a:schemeClr val="bg1"/>
                </a:solidFill>
                <a:latin typeface="+mj-lt"/>
                <a:cs typeface="Arial" panose="020B0604020202020204" pitchFamily="34" charset="0"/>
              </a:rPr>
              <a:t>2014, 92)</a:t>
            </a:r>
            <a:endParaRPr lang="en-US" sz="14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6984925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31.media.tumblr.com/115230e4c3d9e371c8b7b4f16107e219/tumblr_mhelksZv9W1qaqu9io1_1280.jpg"/>
          <p:cNvPicPr>
            <a:picLocks noChangeAspect="1" noChangeArrowheads="1"/>
          </p:cNvPicPr>
          <p:nvPr/>
        </p:nvPicPr>
        <p:blipFill>
          <a:blip r:embed="rId3" cstate="print">
            <a:lum bright="-20000"/>
          </a:blip>
          <a:srcRect l="11368" r="21474"/>
          <a:stretch>
            <a:fillRect/>
          </a:stretch>
        </p:blipFill>
        <p:spPr bwMode="auto">
          <a:xfrm>
            <a:off x="0" y="0"/>
            <a:ext cx="9198319" cy="6858000"/>
          </a:xfrm>
          <a:prstGeom prst="rect">
            <a:avLst/>
          </a:prstGeom>
          <a:noFill/>
        </p:spPr>
      </p:pic>
      <p:sp>
        <p:nvSpPr>
          <p:cNvPr id="3" name="Content Placeholder 2"/>
          <p:cNvSpPr>
            <a:spLocks noGrp="1"/>
          </p:cNvSpPr>
          <p:nvPr>
            <p:ph idx="1"/>
          </p:nvPr>
        </p:nvSpPr>
        <p:spPr>
          <a:xfrm>
            <a:off x="457200" y="990600"/>
            <a:ext cx="8229600" cy="2362200"/>
          </a:xfrm>
        </p:spPr>
        <p:txBody>
          <a:bodyPr>
            <a:noAutofit/>
          </a:bodyPr>
          <a:lstStyle/>
          <a:p>
            <a:pPr indent="0">
              <a:buNone/>
            </a:pPr>
            <a:r>
              <a:rPr lang="en-US" sz="3600" b="1" i="1" dirty="0" smtClean="0">
                <a:solidFill>
                  <a:schemeClr val="bg1"/>
                </a:solidFill>
                <a:effectLst>
                  <a:outerShdw blurRad="38100" dist="38100" dir="2700000" algn="tl">
                    <a:srgbClr val="000000">
                      <a:alpha val="43137"/>
                    </a:srgbClr>
                  </a:outerShdw>
                </a:effectLst>
                <a:latin typeface="+mj-lt"/>
                <a:cs typeface="Arial" pitchFamily="34" charset="0"/>
              </a:rPr>
              <a:t>“We propose another major area of a library that is capable of growth: share of attention.”</a:t>
            </a:r>
          </a:p>
          <a:p>
            <a:pPr indent="0">
              <a:buNone/>
            </a:pPr>
            <a:endPar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endParaRPr>
          </a:p>
          <a:p>
            <a:pPr indent="0" algn="r">
              <a:buNone/>
            </a:pPr>
            <a:endParaRPr lang="en-US" sz="1400" b="1" dirty="0" smtClean="0">
              <a:solidFill>
                <a:schemeClr val="bg1"/>
              </a:solidFill>
              <a:effectLst>
                <a:outerShdw blurRad="38100" dist="38100" dir="2700000" algn="tl">
                  <a:srgbClr val="000000">
                    <a:alpha val="43137"/>
                  </a:srgbClr>
                </a:outerShdw>
              </a:effectLst>
              <a:cs typeface="Arial" pitchFamily="34" charset="0"/>
            </a:endParaRPr>
          </a:p>
          <a:p>
            <a:pPr indent="0" algn="r">
              <a:buNone/>
            </a:pPr>
            <a:endParaRPr lang="en-US" sz="1400" b="1" dirty="0" smtClean="0">
              <a:solidFill>
                <a:schemeClr val="bg1"/>
              </a:solidFill>
              <a:effectLst>
                <a:outerShdw blurRad="38100" dist="38100" dir="2700000" algn="tl">
                  <a:srgbClr val="000000">
                    <a:alpha val="43137"/>
                  </a:srgbClr>
                </a:outerShdw>
              </a:effectLst>
              <a:cs typeface="Arial" pitchFamily="34" charset="0"/>
            </a:endParaRPr>
          </a:p>
          <a:p>
            <a:pPr indent="0" algn="r">
              <a:buNone/>
            </a:pPr>
            <a:r>
              <a:rPr lang="en-US" sz="1400" b="1" dirty="0" smtClean="0">
                <a:solidFill>
                  <a:schemeClr val="bg1"/>
                </a:solidFill>
                <a:effectLst>
                  <a:outerShdw blurRad="38100" dist="38100" dir="2700000" algn="tl">
                    <a:srgbClr val="000000">
                      <a:alpha val="43137"/>
                    </a:srgbClr>
                  </a:outerShdw>
                </a:effectLst>
                <a:cs typeface="Arial" pitchFamily="34" charset="0"/>
              </a:rPr>
              <a:t>(</a:t>
            </a:r>
            <a:r>
              <a:rPr lang="en-US" sz="1400" b="1" dirty="0" err="1" smtClean="0">
                <a:solidFill>
                  <a:schemeClr val="bg1"/>
                </a:solidFill>
                <a:effectLst>
                  <a:outerShdw blurRad="38100" dist="38100" dir="2700000" algn="tl">
                    <a:srgbClr val="000000">
                      <a:alpha val="43137"/>
                    </a:srgbClr>
                  </a:outerShdw>
                </a:effectLst>
                <a:cs typeface="Arial" pitchFamily="34" charset="0"/>
              </a:rPr>
              <a:t>Connaway</a:t>
            </a:r>
            <a:r>
              <a:rPr lang="en-US" sz="1400" b="1" dirty="0" smtClean="0">
                <a:solidFill>
                  <a:schemeClr val="bg1"/>
                </a:solidFill>
                <a:effectLst>
                  <a:outerShdw blurRad="38100" dist="38100" dir="2700000" algn="tl">
                    <a:srgbClr val="000000">
                      <a:alpha val="43137"/>
                    </a:srgbClr>
                  </a:outerShdw>
                </a:effectLst>
                <a:cs typeface="Arial" pitchFamily="34" charset="0"/>
              </a:rPr>
              <a:t> and </a:t>
            </a:r>
            <a:r>
              <a:rPr lang="en-US" sz="1400" b="1" dirty="0" err="1" smtClean="0">
                <a:solidFill>
                  <a:schemeClr val="bg1"/>
                </a:solidFill>
                <a:effectLst>
                  <a:outerShdw blurRad="38100" dist="38100" dir="2700000" algn="tl">
                    <a:srgbClr val="000000">
                      <a:alpha val="43137"/>
                    </a:srgbClr>
                  </a:outerShdw>
                </a:effectLst>
                <a:cs typeface="Arial" pitchFamily="34" charset="0"/>
              </a:rPr>
              <a:t>Faniel</a:t>
            </a:r>
            <a:r>
              <a:rPr lang="en-US" sz="1400" b="1" dirty="0" smtClean="0">
                <a:solidFill>
                  <a:schemeClr val="bg1"/>
                </a:solidFill>
                <a:effectLst>
                  <a:outerShdw blurRad="38100" dist="38100" dir="2700000" algn="tl">
                    <a:srgbClr val="000000">
                      <a:alpha val="43137"/>
                    </a:srgbClr>
                  </a:outerShdw>
                </a:effectLst>
                <a:cs typeface="Arial" pitchFamily="34" charset="0"/>
              </a:rPr>
              <a:t> 2014, 92)</a:t>
            </a:r>
          </a:p>
          <a:p>
            <a:pPr indent="0">
              <a:buNone/>
            </a:pPr>
            <a:r>
              <a:rPr lang="en-US"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 </a:t>
            </a:r>
            <a:endParaRPr lang="en-US"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ellington-nice.com/wp-content/uploads/2012/03/SERVICE-EXCEPTION-HOTEL-ELLINGTON-NICE-%C2%A9-ThorstenSchmitt.jpg"/>
          <p:cNvPicPr>
            <a:picLocks noChangeAspect="1" noChangeArrowheads="1"/>
          </p:cNvPicPr>
          <p:nvPr/>
        </p:nvPicPr>
        <p:blipFill>
          <a:blip r:embed="rId3" cstate="print"/>
          <a:srcRect r="39789" b="8514"/>
          <a:stretch>
            <a:fillRect/>
          </a:stretch>
        </p:blipFill>
        <p:spPr bwMode="auto">
          <a:xfrm>
            <a:off x="0" y="0"/>
            <a:ext cx="9162120" cy="6858000"/>
          </a:xfrm>
          <a:prstGeom prst="rect">
            <a:avLst/>
          </a:prstGeom>
          <a:noFill/>
        </p:spPr>
      </p:pic>
      <p:sp>
        <p:nvSpPr>
          <p:cNvPr id="6" name="Content Placeholder 5"/>
          <p:cNvSpPr>
            <a:spLocks noGrp="1"/>
          </p:cNvSpPr>
          <p:nvPr>
            <p:ph sz="half" idx="1"/>
          </p:nvPr>
        </p:nvSpPr>
        <p:spPr>
          <a:xfrm>
            <a:off x="0" y="2514600"/>
            <a:ext cx="6682154" cy="2303585"/>
          </a:xfrm>
        </p:spPr>
        <p:txBody>
          <a:bodyPr>
            <a:noAutofit/>
          </a:bodyPr>
          <a:lstStyle/>
          <a:p>
            <a:pPr indent="0">
              <a:buNone/>
            </a:pPr>
            <a:r>
              <a:rPr lang="en-US" sz="2800" b="1" dirty="0" smtClean="0">
                <a:solidFill>
                  <a:schemeClr val="tx1"/>
                </a:solidFill>
              </a:rPr>
              <a:t> </a:t>
            </a:r>
            <a:r>
              <a:rPr lang="en-US" sz="2800" b="1" i="1" dirty="0" smtClean="0">
                <a:solidFill>
                  <a:schemeClr val="tx1"/>
                </a:solidFill>
              </a:rPr>
              <a:t>“…change is a constant, and we need to learn to deal with it.  No matter what type of library you’re in or what you do in it, it’s important to remember that you are in a service industry.”</a:t>
            </a:r>
          </a:p>
          <a:p>
            <a:pPr indent="0">
              <a:buNone/>
            </a:pPr>
            <a:endParaRPr lang="en-US" sz="2800" b="1" dirty="0" smtClean="0">
              <a:solidFill>
                <a:schemeClr val="tx1"/>
              </a:solidFill>
            </a:endParaRPr>
          </a:p>
          <a:p>
            <a:pPr indent="0">
              <a:buNone/>
            </a:pPr>
            <a:endParaRPr lang="en-US" sz="2800" b="1" dirty="0" smtClean="0">
              <a:solidFill>
                <a:schemeClr val="tx1"/>
              </a:solidFill>
            </a:endParaRPr>
          </a:p>
          <a:p>
            <a:pPr indent="0">
              <a:buNone/>
            </a:pPr>
            <a:endParaRPr lang="en-US" sz="2800" b="1" dirty="0" smtClean="0">
              <a:solidFill>
                <a:schemeClr val="tx1"/>
              </a:solidFill>
            </a:endParaRPr>
          </a:p>
          <a:p>
            <a:endParaRPr lang="en-US" dirty="0">
              <a:solidFill>
                <a:schemeClr val="tx1"/>
              </a:solidFill>
            </a:endParaRPr>
          </a:p>
        </p:txBody>
      </p:sp>
      <p:sp>
        <p:nvSpPr>
          <p:cNvPr id="5" name="TextBox 4"/>
          <p:cNvSpPr txBox="1"/>
          <p:nvPr/>
        </p:nvSpPr>
        <p:spPr>
          <a:xfrm>
            <a:off x="4911970" y="4992542"/>
            <a:ext cx="2145322" cy="307777"/>
          </a:xfrm>
          <a:prstGeom prst="rect">
            <a:avLst/>
          </a:prstGeom>
          <a:noFill/>
        </p:spPr>
        <p:txBody>
          <a:bodyPr wrap="square" rtlCol="0">
            <a:spAutoFit/>
          </a:bodyPr>
          <a:lstStyle/>
          <a:p>
            <a:pPr indent="0">
              <a:buNone/>
            </a:pPr>
            <a:r>
              <a:rPr lang="en-US" sz="1400" b="1" dirty="0" smtClean="0"/>
              <a:t>(</a:t>
            </a:r>
            <a:r>
              <a:rPr lang="en-US" sz="1400" b="1" dirty="0" err="1" smtClean="0"/>
              <a:t>Glassmeyer</a:t>
            </a:r>
            <a:r>
              <a:rPr lang="en-US" sz="1400" b="1" dirty="0" smtClean="0"/>
              <a:t> 2010, 24)</a:t>
            </a:r>
            <a:endParaRPr lang="en-US" sz="1400" b="1" dirty="0" smtClean="0">
              <a:cs typeface="Arial" pitchFamily="34" charset="0"/>
            </a:endParaRP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http://www.valuesbasedleader.com/wp-content/uploads/2013/04/Alice-and-Cheshire-cat.jpg"/>
          <p:cNvPicPr>
            <a:picLocks noChangeAspect="1" noChangeArrowheads="1"/>
          </p:cNvPicPr>
          <p:nvPr/>
        </p:nvPicPr>
        <p:blipFill>
          <a:blip r:embed="rId3" cstate="print"/>
          <a:srcRect r="7273"/>
          <a:stretch>
            <a:fillRect/>
          </a:stretch>
        </p:blipFill>
        <p:spPr bwMode="auto">
          <a:xfrm>
            <a:off x="0" y="0"/>
            <a:ext cx="9207578" cy="6858000"/>
          </a:xfrm>
          <a:prstGeom prst="rect">
            <a:avLst/>
          </a:prstGeom>
          <a:noFill/>
        </p:spPr>
      </p:pic>
      <p:sp>
        <p:nvSpPr>
          <p:cNvPr id="3" name="Content Placeholder 2"/>
          <p:cNvSpPr>
            <a:spLocks noGrp="1"/>
          </p:cNvSpPr>
          <p:nvPr>
            <p:ph sz="half" idx="1"/>
          </p:nvPr>
        </p:nvSpPr>
        <p:spPr>
          <a:xfrm>
            <a:off x="228600" y="304800"/>
            <a:ext cx="8235462" cy="3810000"/>
          </a:xfrm>
        </p:spPr>
        <p:txBody>
          <a:bodyPr>
            <a:noAutofit/>
          </a:bodyPr>
          <a:lstStyle/>
          <a:p>
            <a:pPr indent="0">
              <a:buNone/>
            </a:pPr>
            <a:r>
              <a:rPr lang="en-US" sz="2800" b="1" i="1" dirty="0" smtClean="0">
                <a:solidFill>
                  <a:schemeClr val="bg1"/>
                </a:solidFill>
              </a:rPr>
              <a:t>“‘…would you tell me, please, which way  I ought to walk from here?’</a:t>
            </a:r>
          </a:p>
          <a:p>
            <a:pPr>
              <a:buNone/>
            </a:pPr>
            <a:endParaRPr lang="en-US" sz="2800" b="1" i="1" dirty="0" smtClean="0">
              <a:solidFill>
                <a:schemeClr val="bg1"/>
              </a:solidFill>
            </a:endParaRPr>
          </a:p>
          <a:p>
            <a:pPr indent="0">
              <a:buNone/>
            </a:pPr>
            <a:r>
              <a:rPr lang="en-US" sz="2800" b="1" i="1" dirty="0" smtClean="0">
                <a:solidFill>
                  <a:schemeClr val="bg1"/>
                </a:solidFill>
              </a:rPr>
              <a:t>‘That depends a good deal on where you want to get to,’ said the Cat.</a:t>
            </a:r>
          </a:p>
          <a:p>
            <a:pPr indent="0">
              <a:buNone/>
            </a:pPr>
            <a:endParaRPr lang="en-US" sz="2800" b="1" i="1" dirty="0" smtClean="0">
              <a:solidFill>
                <a:schemeClr val="bg1"/>
              </a:solidFill>
            </a:endParaRPr>
          </a:p>
          <a:p>
            <a:pPr indent="0">
              <a:buNone/>
            </a:pPr>
            <a:r>
              <a:rPr lang="en-US" sz="2800" b="1" i="1" dirty="0" smtClean="0">
                <a:solidFill>
                  <a:schemeClr val="bg1"/>
                </a:solidFill>
              </a:rPr>
              <a:t>‘I don’t much care where—’ said Alice.”</a:t>
            </a:r>
          </a:p>
          <a:p>
            <a:pPr indent="0" algn="r">
              <a:buNone/>
            </a:pPr>
            <a:endParaRPr lang="en-US" sz="2800" b="1" dirty="0" smtClean="0">
              <a:solidFill>
                <a:schemeClr val="bg1"/>
              </a:solidFill>
              <a:latin typeface="Arial" panose="020B0604020202020204" pitchFamily="34" charset="0"/>
              <a:cs typeface="Arial" panose="020B0604020202020204" pitchFamily="34" charset="0"/>
            </a:endParaRPr>
          </a:p>
          <a:p>
            <a:pPr indent="0">
              <a:buNone/>
            </a:pPr>
            <a:endParaRPr lang="en-US" sz="2800" b="1" i="1" dirty="0">
              <a:solidFill>
                <a:schemeClr val="bg1"/>
              </a:solidFill>
            </a:endParaRPr>
          </a:p>
        </p:txBody>
      </p:sp>
      <p:sp>
        <p:nvSpPr>
          <p:cNvPr id="4" name="TextBox 3"/>
          <p:cNvSpPr txBox="1"/>
          <p:nvPr/>
        </p:nvSpPr>
        <p:spPr>
          <a:xfrm>
            <a:off x="6904893" y="5863026"/>
            <a:ext cx="1805353" cy="307777"/>
          </a:xfrm>
          <a:prstGeom prst="rect">
            <a:avLst/>
          </a:prstGeom>
          <a:noFill/>
        </p:spPr>
        <p:txBody>
          <a:bodyPr wrap="square" rtlCol="0">
            <a:spAutoFit/>
          </a:bodyPr>
          <a:lstStyle/>
          <a:p>
            <a:r>
              <a:rPr lang="en-US" sz="1400" b="1" dirty="0" smtClean="0">
                <a:solidFill>
                  <a:schemeClr val="bg1"/>
                </a:solidFill>
                <a:latin typeface="Arial" panose="020B0604020202020204" pitchFamily="34" charset="0"/>
                <a:cs typeface="Arial" panose="020B0604020202020204" pitchFamily="34" charset="0"/>
              </a:rPr>
              <a:t>(Carroll [19--?], 66)</a:t>
            </a:r>
            <a:endParaRPr lang="en-US" sz="1400" dirty="0"/>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5" name="Rectangle 4"/>
          <p:cNvSpPr/>
          <p:nvPr/>
        </p:nvSpPr>
        <p:spPr>
          <a:xfrm>
            <a:off x="997527" y="1399309"/>
            <a:ext cx="7245928" cy="4401205"/>
          </a:xfrm>
          <a:prstGeom prst="rect">
            <a:avLst/>
          </a:prstGeom>
        </p:spPr>
        <p:txBody>
          <a:bodyPr wrap="square">
            <a:spAutoFit/>
          </a:bodyPr>
          <a:lstStyle/>
          <a:p>
            <a:pPr marL="3175" indent="0">
              <a:buNone/>
            </a:pPr>
            <a:r>
              <a:rPr lang="en-US" sz="2800" dirty="0" smtClean="0"/>
              <a:t>Without the help of Andy Havens, Brad </a:t>
            </a:r>
            <a:r>
              <a:rPr lang="en-US" sz="2800" dirty="0" err="1" smtClean="0"/>
              <a:t>Gauder</a:t>
            </a:r>
            <a:r>
              <a:rPr lang="en-US" sz="2800" dirty="0" smtClean="0"/>
              <a:t> and Tom Storey for their insightful contributions and valuable feedback; </a:t>
            </a:r>
            <a:r>
              <a:rPr lang="en-US" sz="2800" dirty="0" err="1" smtClean="0"/>
              <a:t>Julianna</a:t>
            </a:r>
            <a:r>
              <a:rPr lang="en-US" sz="2800" dirty="0" smtClean="0"/>
              <a:t> Barrera-Gomez, Alyssa Darden, Erin M. Hood and Carrie Vass for their dedicated research support; Tam </a:t>
            </a:r>
            <a:r>
              <a:rPr lang="en-US" sz="2800" dirty="0" err="1" smtClean="0"/>
              <a:t>Dalrymple</a:t>
            </a:r>
            <a:r>
              <a:rPr lang="en-US" sz="2800" dirty="0" smtClean="0"/>
              <a:t>, Larry </a:t>
            </a:r>
            <a:r>
              <a:rPr lang="en-US" sz="2800" dirty="0" err="1" smtClean="0"/>
              <a:t>Olszewski</a:t>
            </a:r>
            <a:r>
              <a:rPr lang="en-US" sz="2800" dirty="0" smtClean="0"/>
              <a:t> and Jennifer </a:t>
            </a:r>
            <a:r>
              <a:rPr lang="en-US" sz="2800" dirty="0" err="1" smtClean="0"/>
              <a:t>Smither</a:t>
            </a:r>
            <a:r>
              <a:rPr lang="en-US" sz="2800" dirty="0" smtClean="0"/>
              <a:t> for their thoughtful comments; and Renee Page for her talented design and layout expertise, it would have been difficult to make this report a reality. </a:t>
            </a:r>
            <a:endParaRPr lang="en-US" sz="2800"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OCLC Research Role</a:t>
            </a:r>
            <a:endParaRPr lang="en-US" dirty="0"/>
          </a:p>
        </p:txBody>
      </p:sp>
      <p:sp>
        <p:nvSpPr>
          <p:cNvPr id="5" name="Content Placeholder 9"/>
          <p:cNvSpPr>
            <a:spLocks noGrp="1"/>
          </p:cNvSpPr>
          <p:nvPr>
            <p:ph sz="half" idx="1"/>
          </p:nvPr>
        </p:nvSpPr>
        <p:spPr>
          <a:xfrm>
            <a:off x="457200" y="1218715"/>
            <a:ext cx="4038600" cy="4089545"/>
          </a:xfrm>
        </p:spPr>
        <p:txBody>
          <a:bodyPr>
            <a:noAutofit/>
          </a:bodyPr>
          <a:lstStyle/>
          <a:p>
            <a:pPr marL="514350" indent="-514350">
              <a:buNone/>
            </a:pPr>
            <a:endParaRPr lang="en-US" b="1" dirty="0" smtClean="0">
              <a:solidFill>
                <a:schemeClr val="tx1"/>
              </a:solidFill>
            </a:endParaRPr>
          </a:p>
          <a:p>
            <a:pPr marL="514350" indent="-514350">
              <a:buFont typeface="+mj-lt"/>
              <a:buAutoNum type="arabicPeriod"/>
            </a:pPr>
            <a:r>
              <a:rPr lang="en-US" b="1" dirty="0" smtClean="0">
                <a:solidFill>
                  <a:schemeClr val="accent6"/>
                </a:solidFill>
              </a:rPr>
              <a:t>Community resource</a:t>
            </a:r>
          </a:p>
          <a:p>
            <a:pPr marL="514350" indent="-514350">
              <a:buFont typeface="+mj-lt"/>
              <a:buAutoNum type="arabicPeriod"/>
            </a:pPr>
            <a:endParaRPr lang="en-US" b="1" dirty="0" smtClean="0">
              <a:solidFill>
                <a:schemeClr val="tx1"/>
              </a:solidFill>
            </a:endParaRPr>
          </a:p>
          <a:p>
            <a:pPr marL="514350" indent="-514350">
              <a:buFont typeface="+mj-lt"/>
              <a:buAutoNum type="arabicPeriod"/>
            </a:pPr>
            <a:r>
              <a:rPr lang="en-US" b="1" dirty="0" smtClean="0">
                <a:solidFill>
                  <a:schemeClr val="accent3"/>
                </a:solidFill>
              </a:rPr>
              <a:t>Enhance engagement</a:t>
            </a:r>
          </a:p>
          <a:p>
            <a:pPr marL="514350" indent="-514350">
              <a:buFont typeface="+mj-lt"/>
              <a:buAutoNum type="arabicPeriod"/>
            </a:pPr>
            <a:endParaRPr lang="en-US" b="1" dirty="0" smtClean="0">
              <a:solidFill>
                <a:schemeClr val="tx1"/>
              </a:solidFill>
            </a:endParaRPr>
          </a:p>
          <a:p>
            <a:pPr marL="514350" indent="-514350">
              <a:buFont typeface="+mj-lt"/>
              <a:buAutoNum type="arabicPeriod"/>
            </a:pPr>
            <a:r>
              <a:rPr lang="en-US" b="1" dirty="0" smtClean="0">
                <a:solidFill>
                  <a:schemeClr val="accent1"/>
                </a:solidFill>
              </a:rPr>
              <a:t>Provide development, support and analysis</a:t>
            </a:r>
          </a:p>
        </p:txBody>
      </p:sp>
      <p:pic>
        <p:nvPicPr>
          <p:cNvPr id="6" name="Picture 6" descr="C:\Users\hoode\Downloads\large_14415067756.jpg"/>
          <p:cNvPicPr>
            <a:picLocks noChangeAspect="1" noChangeArrowheads="1"/>
          </p:cNvPicPr>
          <p:nvPr/>
        </p:nvPicPr>
        <p:blipFill>
          <a:blip r:embed="rId3" cstate="print"/>
          <a:srcRect l="44157"/>
          <a:stretch>
            <a:fillRect/>
          </a:stretch>
        </p:blipFill>
        <p:spPr bwMode="auto">
          <a:xfrm>
            <a:off x="5257800" y="1447799"/>
            <a:ext cx="3886200" cy="4607757"/>
          </a:xfrm>
          <a:prstGeom prst="rect">
            <a:avLst/>
          </a:prstGeom>
          <a:noFill/>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6" name="Content Placeholder 2"/>
          <p:cNvSpPr>
            <a:spLocks noGrp="1"/>
          </p:cNvSpPr>
          <p:nvPr>
            <p:ph sz="half" idx="1"/>
          </p:nvPr>
        </p:nvSpPr>
        <p:spPr>
          <a:xfrm>
            <a:off x="228600" y="1218715"/>
            <a:ext cx="8686800" cy="5257800"/>
          </a:xfrm>
        </p:spPr>
        <p:txBody>
          <a:bodyPr>
            <a:noAutofit/>
          </a:bodyPr>
          <a:lstStyle/>
          <a:p>
            <a:pPr>
              <a:buNone/>
            </a:pPr>
            <a:r>
              <a:rPr lang="en-US" sz="1700" i="1" dirty="0" smtClean="0">
                <a:solidFill>
                  <a:schemeClr val="tx1"/>
                </a:solidFill>
              </a:rPr>
              <a:t>A </a:t>
            </a:r>
            <a:r>
              <a:rPr lang="en-US" sz="1700" i="1" dirty="0" err="1" smtClean="0">
                <a:solidFill>
                  <a:schemeClr val="tx1"/>
                </a:solidFill>
              </a:rPr>
              <a:t>Cyberinfrastructure</a:t>
            </a:r>
            <a:r>
              <a:rPr lang="en-US" sz="1700" i="1" dirty="0" smtClean="0">
                <a:solidFill>
                  <a:schemeClr val="tx1"/>
                </a:solidFill>
              </a:rPr>
              <a:t> Evaluation of the George E. Brown, Jr. Network for Earthquake Engineering Simulation (NEES), </a:t>
            </a:r>
            <a:r>
              <a:rPr lang="en-US" sz="1700" dirty="0" smtClean="0">
                <a:solidFill>
                  <a:schemeClr val="tx1"/>
                </a:solidFill>
              </a:rPr>
              <a:t>funded by the National Science Foundation (CMMI-0714116)</a:t>
            </a:r>
          </a:p>
          <a:p>
            <a:pPr>
              <a:buNone/>
            </a:pPr>
            <a:r>
              <a:rPr lang="en-US" sz="1700" i="1" dirty="0" smtClean="0">
                <a:solidFill>
                  <a:schemeClr val="tx1"/>
                </a:solidFill>
              </a:rPr>
              <a:t>The Cyber Synergy: Seeking Sustainability through Collaboration between Virtual Reference and Social Q&amp;A Sites</a:t>
            </a:r>
            <a:r>
              <a:rPr lang="en-US" sz="1700" dirty="0" smtClean="0">
                <a:solidFill>
                  <a:schemeClr val="tx1"/>
                </a:solidFill>
              </a:rPr>
              <a:t>, funded by the Institution of Museum and Library Services (LG-06-11-0342-11) in collaboration with OCLC Research, and Rutgers, The State University of New Jersey</a:t>
            </a:r>
          </a:p>
          <a:p>
            <a:pPr>
              <a:buNone/>
            </a:pPr>
            <a:r>
              <a:rPr lang="en-US" sz="1700" dirty="0" smtClean="0">
                <a:solidFill>
                  <a:schemeClr val="tx1"/>
                </a:solidFill>
              </a:rPr>
              <a:t> </a:t>
            </a:r>
            <a:r>
              <a:rPr lang="en-US" sz="1700" i="1" dirty="0" smtClean="0">
                <a:solidFill>
                  <a:schemeClr val="tx1"/>
                </a:solidFill>
              </a:rPr>
              <a:t>The Digital Information Seeker Report, </a:t>
            </a:r>
            <a:r>
              <a:rPr lang="en-US" sz="1700" dirty="0" smtClean="0">
                <a:solidFill>
                  <a:schemeClr val="tx1"/>
                </a:solidFill>
              </a:rPr>
              <a:t>jointly sponsored by </a:t>
            </a:r>
            <a:r>
              <a:rPr lang="en-US" sz="1700" dirty="0" err="1" smtClean="0">
                <a:solidFill>
                  <a:schemeClr val="tx1"/>
                </a:solidFill>
              </a:rPr>
              <a:t>Jisc</a:t>
            </a:r>
            <a:r>
              <a:rPr lang="en-US" sz="1700" dirty="0" smtClean="0">
                <a:solidFill>
                  <a:schemeClr val="tx1"/>
                </a:solidFill>
              </a:rPr>
              <a:t> and OCLC Research</a:t>
            </a:r>
          </a:p>
          <a:p>
            <a:pPr>
              <a:buNone/>
            </a:pPr>
            <a:r>
              <a:rPr lang="en-US" sz="1700" i="1" dirty="0" smtClean="0">
                <a:solidFill>
                  <a:schemeClr val="tx1"/>
                </a:solidFill>
              </a:rPr>
              <a:t>The Digital Visitors and Residents: What Motivates Engagement with the Digital Information Environment? </a:t>
            </a:r>
            <a:r>
              <a:rPr lang="en-US" sz="1700" dirty="0" smtClean="0">
                <a:solidFill>
                  <a:schemeClr val="tx1"/>
                </a:solidFill>
              </a:rPr>
              <a:t>project, funded by </a:t>
            </a:r>
            <a:r>
              <a:rPr lang="en-US" sz="1700" dirty="0" err="1" smtClean="0">
                <a:solidFill>
                  <a:schemeClr val="tx1"/>
                </a:solidFill>
              </a:rPr>
              <a:t>Jisc</a:t>
            </a:r>
            <a:r>
              <a:rPr lang="en-US" sz="1700" dirty="0" smtClean="0">
                <a:solidFill>
                  <a:schemeClr val="tx1"/>
                </a:solidFill>
              </a:rPr>
              <a:t> in collaboration with the University of Oxford, OCLC Research, and the University of North Carolina</a:t>
            </a:r>
          </a:p>
          <a:p>
            <a:pPr>
              <a:buNone/>
            </a:pPr>
            <a:r>
              <a:rPr lang="en-US" sz="1700" dirty="0" smtClean="0">
                <a:solidFill>
                  <a:schemeClr val="tx1"/>
                </a:solidFill>
              </a:rPr>
              <a:t> </a:t>
            </a:r>
            <a:r>
              <a:rPr lang="en-US" sz="1700" i="1" dirty="0" smtClean="0">
                <a:solidFill>
                  <a:schemeClr val="tx1"/>
                </a:solidFill>
              </a:rPr>
              <a:t>The Dissemination Information Packages for Information Reuse (DIPIR) </a:t>
            </a:r>
            <a:r>
              <a:rPr lang="en-US" sz="1700" dirty="0" smtClean="0">
                <a:solidFill>
                  <a:schemeClr val="tx1"/>
                </a:solidFill>
              </a:rPr>
              <a:t>project, funded by the Institute for Museum and Library Services (LG-06-10-0140-10) in collaboration with the University of Michigan</a:t>
            </a:r>
          </a:p>
          <a:p>
            <a:pPr>
              <a:buNone/>
            </a:pPr>
            <a:r>
              <a:rPr lang="en-US" sz="1700" i="1" dirty="0" smtClean="0">
                <a:solidFill>
                  <a:schemeClr val="tx1"/>
                </a:solidFill>
              </a:rPr>
              <a:t>The Seeking Synchronicity: Evaluating Virtual Reference Services from User, Non-user and Librarian Perspectives, </a:t>
            </a:r>
            <a:r>
              <a:rPr lang="en-US" sz="1700" dirty="0" smtClean="0">
                <a:solidFill>
                  <a:schemeClr val="tx1"/>
                </a:solidFill>
              </a:rPr>
              <a:t>funded by the Institution of Museum and Library Services (LG-06-05-0109-05) in collaboration with OCLC Research, and Rutgers, The State University of New Jersey</a:t>
            </a:r>
          </a:p>
          <a:p>
            <a:pPr>
              <a:buNone/>
            </a:pPr>
            <a:r>
              <a:rPr lang="en-US" sz="1700" i="1" dirty="0" smtClean="0">
                <a:solidFill>
                  <a:schemeClr val="tx1"/>
                </a:solidFill>
              </a:rPr>
              <a:t>The Virtual Research Environment (VRE) Study</a:t>
            </a:r>
            <a:r>
              <a:rPr lang="en-US" sz="1700" dirty="0" smtClean="0">
                <a:solidFill>
                  <a:schemeClr val="tx1"/>
                </a:solidFill>
              </a:rPr>
              <a:t>, which was a collaborative project between </a:t>
            </a:r>
            <a:r>
              <a:rPr lang="en-US" sz="1700" dirty="0" err="1" smtClean="0">
                <a:solidFill>
                  <a:schemeClr val="tx1"/>
                </a:solidFill>
              </a:rPr>
              <a:t>Jisc</a:t>
            </a:r>
            <a:r>
              <a:rPr lang="en-US" sz="1700" dirty="0" smtClean="0">
                <a:solidFill>
                  <a:schemeClr val="tx1"/>
                </a:solidFill>
              </a:rPr>
              <a:t> and OCLC Research</a:t>
            </a:r>
          </a:p>
          <a:p>
            <a:pPr>
              <a:buNone/>
            </a:pPr>
            <a:endParaRPr lang="en-US" sz="1600" dirty="0">
              <a:solidFill>
                <a:schemeClr val="tx1"/>
              </a:solidFill>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5"/>
          <p:cNvSpPr>
            <a:spLocks noGrp="1"/>
          </p:cNvSpPr>
          <p:nvPr>
            <p:ph sz="half" idx="1"/>
          </p:nvPr>
        </p:nvSpPr>
        <p:spPr>
          <a:xfrm>
            <a:off x="304800" y="1218715"/>
            <a:ext cx="8686800" cy="5410200"/>
          </a:xfrm>
        </p:spPr>
        <p:txBody>
          <a:bodyPr>
            <a:noAutofit/>
          </a:bodyPr>
          <a:lstStyle/>
          <a:p>
            <a:pPr marL="463550" indent="-463550">
              <a:spcBef>
                <a:spcPts val="0"/>
              </a:spcBef>
              <a:buNone/>
            </a:pPr>
            <a:r>
              <a:rPr lang="en-US" sz="1400" dirty="0" smtClean="0">
                <a:solidFill>
                  <a:schemeClr val="tx1"/>
                </a:solidFill>
                <a:cs typeface="Arial" pitchFamily="34" charset="0"/>
              </a:rPr>
              <a:t>Calhoun, Karen, Joanne Cantrell, Peggy Gallagher, and Janet Hawk. 2009. </a:t>
            </a:r>
            <a:r>
              <a:rPr lang="en-US" sz="1400" i="1" dirty="0" smtClean="0">
                <a:solidFill>
                  <a:schemeClr val="tx1"/>
                </a:solidFill>
                <a:cs typeface="Arial" pitchFamily="34" charset="0"/>
              </a:rPr>
              <a:t>Online catalogs: What users and librarians want: An OCLC report. </a:t>
            </a:r>
            <a:r>
              <a:rPr lang="en-US" sz="1400" dirty="0" smtClean="0">
                <a:solidFill>
                  <a:schemeClr val="tx1"/>
                </a:solidFill>
                <a:cs typeface="Arial" pitchFamily="34" charset="0"/>
              </a:rPr>
              <a:t>Dublin, OH: OCLC. </a:t>
            </a:r>
          </a:p>
          <a:p>
            <a:pPr marL="463550" lvl="0" indent="-463550">
              <a:spcBef>
                <a:spcPts val="0"/>
              </a:spcBef>
              <a:buNone/>
            </a:pPr>
            <a:r>
              <a:rPr lang="en-US" sz="1400" dirty="0" smtClean="0">
                <a:solidFill>
                  <a:prstClr val="black"/>
                </a:solidFill>
                <a:ea typeface="+mn-ea"/>
                <a:cs typeface="Arial" pitchFamily="34" charset="0"/>
              </a:rPr>
              <a:t>Carlson, </a:t>
            </a:r>
            <a:r>
              <a:rPr lang="en-US" sz="1400" dirty="0" err="1" smtClean="0">
                <a:solidFill>
                  <a:prstClr val="black"/>
                </a:solidFill>
                <a:ea typeface="+mn-ea"/>
                <a:cs typeface="Arial" pitchFamily="34" charset="0"/>
              </a:rPr>
              <a:t>Samuelle</a:t>
            </a:r>
            <a:r>
              <a:rPr lang="en-US" sz="1400" dirty="0" smtClean="0">
                <a:solidFill>
                  <a:prstClr val="black"/>
                </a:solidFill>
                <a:ea typeface="+mn-ea"/>
                <a:cs typeface="Arial" pitchFamily="34" charset="0"/>
              </a:rPr>
              <a:t>, and Ben Anderson. 2007. What are data? The many kinds of data and their implications for data re-use. Journal of Computer-Mediated Communication 12, no. 2: 635–61. </a:t>
            </a:r>
            <a:r>
              <a:rPr lang="en-US" sz="1400" dirty="0" err="1" smtClean="0">
                <a:solidFill>
                  <a:prstClr val="black"/>
                </a:solidFill>
                <a:ea typeface="+mn-ea"/>
                <a:cs typeface="Arial" pitchFamily="34" charset="0"/>
              </a:rPr>
              <a:t>Doi</a:t>
            </a:r>
            <a:r>
              <a:rPr lang="en-US" sz="1400" dirty="0" smtClean="0">
                <a:solidFill>
                  <a:prstClr val="black"/>
                </a:solidFill>
                <a:ea typeface="+mn-ea"/>
                <a:cs typeface="Arial" pitchFamily="34" charset="0"/>
              </a:rPr>
              <a:t>: 10.1111/j.1083-6101.2007.00342.</a:t>
            </a:r>
          </a:p>
          <a:p>
            <a:pPr marL="463550" indent="-463550">
              <a:spcBef>
                <a:spcPts val="0"/>
              </a:spcBef>
              <a:buNone/>
            </a:pPr>
            <a:r>
              <a:rPr lang="en-US" sz="1400" dirty="0" smtClean="0">
                <a:solidFill>
                  <a:prstClr val="black"/>
                </a:solidFill>
                <a:cs typeface="Arial" panose="020B0604020202020204" pitchFamily="34" charset="0"/>
              </a:rPr>
              <a:t>Carroll, Lewis. [19--?]. </a:t>
            </a:r>
            <a:r>
              <a:rPr lang="en-US" sz="1400" i="1" dirty="0" smtClean="0">
                <a:solidFill>
                  <a:prstClr val="black"/>
                </a:solidFill>
                <a:cs typeface="Arial" panose="020B0604020202020204" pitchFamily="34" charset="0"/>
              </a:rPr>
              <a:t>Alice’s adventures in Wonderland; and, Through the looking-glass and what Alice found there</a:t>
            </a:r>
            <a:r>
              <a:rPr lang="en-US" sz="1400" dirty="0" smtClean="0">
                <a:solidFill>
                  <a:prstClr val="black"/>
                </a:solidFill>
                <a:cs typeface="Arial" panose="020B0604020202020204" pitchFamily="34" charset="0"/>
              </a:rPr>
              <a:t>. Illustrated by John Tenniel. New York: Hurst. http://hdl.handle.net/2027/nc01. ark:/13960/t6446qh74. </a:t>
            </a:r>
          </a:p>
          <a:p>
            <a:pPr marL="463550" indent="-463550">
              <a:spcBef>
                <a:spcPts val="0"/>
              </a:spcBef>
              <a:buNone/>
            </a:pPr>
            <a:r>
              <a:rPr lang="en-US" sz="1400" dirty="0" smtClean="0"/>
              <a:t>Council on Library and Information Resources. 1998. </a:t>
            </a:r>
            <a:r>
              <a:rPr lang="en-US" sz="1400" i="1" dirty="0" smtClean="0"/>
              <a:t>CLIR issues</a:t>
            </a:r>
            <a:r>
              <a:rPr lang="en-US" sz="1400" dirty="0" smtClean="0"/>
              <a:t>. Washington, DC: Council on Library and Information Resources.</a:t>
            </a:r>
            <a:endParaRPr lang="en-US" sz="1400" dirty="0" smtClean="0">
              <a:solidFill>
                <a:prstClr val="black"/>
              </a:solidFill>
              <a:cs typeface="Arial" panose="020B0604020202020204" pitchFamily="34" charset="0"/>
            </a:endParaRPr>
          </a:p>
          <a:p>
            <a:pPr marL="463550" lvl="0" indent="-463550">
              <a:spcBef>
                <a:spcPts val="0"/>
              </a:spcBef>
              <a:buNone/>
            </a:pPr>
            <a:r>
              <a:rPr lang="en-US" sz="1400" dirty="0" err="1" smtClean="0">
                <a:solidFill>
                  <a:prstClr val="black"/>
                </a:solidFill>
                <a:ea typeface="+mn-ea"/>
                <a:cs typeface="Arial" pitchFamily="34" charset="0"/>
              </a:rPr>
              <a:t>Connaway</a:t>
            </a:r>
            <a:r>
              <a:rPr lang="en-US" sz="1400" dirty="0" smtClean="0">
                <a:solidFill>
                  <a:prstClr val="black"/>
                </a:solidFill>
                <a:ea typeface="+mn-ea"/>
                <a:cs typeface="Arial" pitchFamily="34" charset="0"/>
              </a:rPr>
              <a:t>, Lynn Silipigni. 2008. Make room for the </a:t>
            </a:r>
            <a:r>
              <a:rPr lang="en-US" sz="1400" dirty="0" err="1" smtClean="0">
                <a:solidFill>
                  <a:prstClr val="black"/>
                </a:solidFill>
                <a:ea typeface="+mn-ea"/>
                <a:cs typeface="Arial" pitchFamily="34" charset="0"/>
              </a:rPr>
              <a:t>Millennials</a:t>
            </a:r>
            <a:r>
              <a:rPr lang="en-US" sz="1400" dirty="0" smtClean="0">
                <a:solidFill>
                  <a:prstClr val="black"/>
                </a:solidFill>
                <a:ea typeface="+mn-ea"/>
                <a:cs typeface="Arial" pitchFamily="34" charset="0"/>
              </a:rPr>
              <a:t>. </a:t>
            </a:r>
            <a:r>
              <a:rPr lang="en-US" sz="1400" i="1" dirty="0" err="1" smtClean="0">
                <a:solidFill>
                  <a:prstClr val="black"/>
                </a:solidFill>
                <a:ea typeface="+mn-ea"/>
                <a:cs typeface="Arial" pitchFamily="34" charset="0"/>
              </a:rPr>
              <a:t>NextSpace</a:t>
            </a:r>
            <a:r>
              <a:rPr lang="en-US" sz="1400" dirty="0" smtClean="0">
                <a:solidFill>
                  <a:prstClr val="black"/>
                </a:solidFill>
                <a:ea typeface="+mn-ea"/>
                <a:cs typeface="Arial" pitchFamily="34" charset="0"/>
              </a:rPr>
              <a:t> 10: 18-19. http://www.oclc.org/nextspace/010/research.htm.</a:t>
            </a:r>
          </a:p>
          <a:p>
            <a:pPr marL="463550" indent="-463550">
              <a:spcBef>
                <a:spcPts val="0"/>
              </a:spcBef>
              <a:buNone/>
            </a:pPr>
            <a:r>
              <a:rPr lang="en-US" sz="1400" dirty="0" smtClean="0">
                <a:solidFill>
                  <a:schemeClr val="tx1"/>
                </a:solidFill>
                <a:cs typeface="Arial" pitchFamily="34" charset="0"/>
              </a:rPr>
              <a:t>Connaway, Lynn Silipigni. 2013b. Why the internet is more attractive than the library. </a:t>
            </a:r>
            <a:r>
              <a:rPr lang="en-US" sz="1400" i="1" dirty="0" smtClean="0">
                <a:solidFill>
                  <a:schemeClr val="tx1"/>
                </a:solidFill>
                <a:cs typeface="Arial" pitchFamily="34" charset="0"/>
              </a:rPr>
              <a:t>The Serials Librarian </a:t>
            </a:r>
            <a:r>
              <a:rPr lang="en-US" sz="1400" dirty="0" smtClean="0">
                <a:solidFill>
                  <a:schemeClr val="tx1"/>
                </a:solidFill>
                <a:cs typeface="Arial" pitchFamily="34" charset="0"/>
              </a:rPr>
              <a:t>64, no. 1-4: 41-56.</a:t>
            </a:r>
          </a:p>
          <a:p>
            <a:pPr marL="463550" lvl="0" indent="-463550">
              <a:spcBef>
                <a:spcPts val="0"/>
              </a:spcBef>
              <a:buNone/>
            </a:pPr>
            <a:r>
              <a:rPr lang="en-US" sz="1400" dirty="0" smtClean="0">
                <a:solidFill>
                  <a:prstClr val="black"/>
                </a:solidFill>
                <a:ea typeface="+mn-ea"/>
                <a:cs typeface="Arial" pitchFamily="34" charset="0"/>
              </a:rPr>
              <a:t>Connaway, Lynn Silipigni, and Timothy J. Dickey. 2010. </a:t>
            </a:r>
            <a:r>
              <a:rPr lang="en-US" sz="1400" i="1" dirty="0" smtClean="0">
                <a:solidFill>
                  <a:prstClr val="black"/>
                </a:solidFill>
                <a:ea typeface="+mn-ea"/>
                <a:cs typeface="Arial" pitchFamily="34" charset="0"/>
              </a:rPr>
              <a:t>The digital information seeker: Report of findings from selected OCLC, RIN, and JISC user behavior projects</a:t>
            </a:r>
            <a:r>
              <a:rPr lang="en-US" sz="1400" dirty="0" smtClean="0">
                <a:solidFill>
                  <a:prstClr val="black"/>
                </a:solidFill>
                <a:ea typeface="+mn-ea"/>
                <a:cs typeface="Arial" pitchFamily="34" charset="0"/>
              </a:rPr>
              <a:t>. </a:t>
            </a:r>
            <a:r>
              <a:rPr lang="en-US" sz="1400" dirty="0" err="1" smtClean="0">
                <a:solidFill>
                  <a:prstClr val="black"/>
                </a:solidFill>
                <a:ea typeface="+mn-ea"/>
                <a:cs typeface="Arial" pitchFamily="34" charset="0"/>
              </a:rPr>
              <a:t>n.p</a:t>
            </a:r>
            <a:r>
              <a:rPr lang="en-US" sz="1400" dirty="0" smtClean="0">
                <a:solidFill>
                  <a:prstClr val="black"/>
                </a:solidFill>
                <a:ea typeface="+mn-ea"/>
                <a:cs typeface="Arial" pitchFamily="34" charset="0"/>
              </a:rPr>
              <a:t>.: Higher Education Funding Council for England (HEFCE). http://www.jisc.ac.uk/media/documents/publications/reports/2010/digitalinformationseekerreport.pdf.</a:t>
            </a:r>
          </a:p>
          <a:p>
            <a:pPr marL="463550" lvl="0" indent="-463550">
              <a:spcBef>
                <a:spcPts val="0"/>
              </a:spcBef>
              <a:buNone/>
            </a:pPr>
            <a:r>
              <a:rPr lang="en-US" sz="1400" dirty="0" smtClean="0">
                <a:solidFill>
                  <a:prstClr val="black"/>
                </a:solidFill>
                <a:ea typeface="+mn-ea"/>
                <a:cs typeface="Arial" pitchFamily="34" charset="0"/>
              </a:rPr>
              <a:t>Connaway, Lynn Silipigni, Timothy J. Dickey, and Marie L. Radford. 2011. “If it is too inconvenient I’m not going after it:” Convenience as a critical factor in information-seeking behaviors. </a:t>
            </a:r>
            <a:r>
              <a:rPr lang="en-US" sz="1400" i="1" dirty="0" smtClean="0">
                <a:solidFill>
                  <a:prstClr val="black"/>
                </a:solidFill>
                <a:ea typeface="+mn-ea"/>
                <a:cs typeface="Arial" pitchFamily="34" charset="0"/>
              </a:rPr>
              <a:t>Library &amp; Information Science Research </a:t>
            </a:r>
            <a:r>
              <a:rPr lang="en-US" sz="1400" dirty="0" smtClean="0">
                <a:solidFill>
                  <a:prstClr val="black"/>
                </a:solidFill>
                <a:ea typeface="+mn-ea"/>
                <a:cs typeface="Arial" pitchFamily="34" charset="0"/>
              </a:rPr>
              <a:t>33, no. 3: 179-90. http://www.oclc.org/content/dam/research/publications/library/2011/connaway-lisr.pdf.</a:t>
            </a:r>
          </a:p>
          <a:p>
            <a:pPr marL="463550" indent="-463550">
              <a:spcBef>
                <a:spcPts val="0"/>
              </a:spcBef>
              <a:buNone/>
            </a:pPr>
            <a:r>
              <a:rPr lang="en-US" sz="1400" dirty="0" err="1">
                <a:solidFill>
                  <a:prstClr val="black"/>
                </a:solidFill>
                <a:cs typeface="Arial" panose="020B0604020202020204" pitchFamily="34" charset="0"/>
              </a:rPr>
              <a:t>Connaway</a:t>
            </a:r>
            <a:r>
              <a:rPr lang="en-US" sz="1400" dirty="0">
                <a:solidFill>
                  <a:prstClr val="black"/>
                </a:solidFill>
                <a:cs typeface="Arial" panose="020B0604020202020204" pitchFamily="34" charset="0"/>
              </a:rPr>
              <a:t>, Lynn </a:t>
            </a:r>
            <a:r>
              <a:rPr lang="en-US" sz="1400" dirty="0" err="1">
                <a:solidFill>
                  <a:prstClr val="black"/>
                </a:solidFill>
                <a:cs typeface="Arial" panose="020B0604020202020204" pitchFamily="34" charset="0"/>
              </a:rPr>
              <a:t>Silipigni</a:t>
            </a:r>
            <a:r>
              <a:rPr lang="en-US" sz="1400" dirty="0">
                <a:solidFill>
                  <a:prstClr val="black"/>
                </a:solidFill>
                <a:cs typeface="Arial" panose="020B0604020202020204" pitchFamily="34" charset="0"/>
              </a:rPr>
              <a:t>, and </a:t>
            </a:r>
            <a:r>
              <a:rPr lang="en-US" sz="1400" dirty="0" err="1">
                <a:solidFill>
                  <a:prstClr val="black"/>
                </a:solidFill>
                <a:cs typeface="Arial" panose="020B0604020202020204" pitchFamily="34" charset="0"/>
              </a:rPr>
              <a:t>Ixchel</a:t>
            </a:r>
            <a:r>
              <a:rPr lang="en-US" sz="1400" dirty="0">
                <a:solidFill>
                  <a:prstClr val="black"/>
                </a:solidFill>
                <a:cs typeface="Arial" panose="020B0604020202020204" pitchFamily="34" charset="0"/>
              </a:rPr>
              <a:t> M. </a:t>
            </a:r>
            <a:r>
              <a:rPr lang="en-US" sz="1400" dirty="0" err="1">
                <a:solidFill>
                  <a:prstClr val="black"/>
                </a:solidFill>
                <a:cs typeface="Arial" panose="020B0604020202020204" pitchFamily="34" charset="0"/>
              </a:rPr>
              <a:t>Faniel</a:t>
            </a:r>
            <a:r>
              <a:rPr lang="en-US" sz="1400" dirty="0">
                <a:solidFill>
                  <a:prstClr val="black"/>
                </a:solidFill>
                <a:cs typeface="Arial" panose="020B0604020202020204" pitchFamily="34" charset="0"/>
              </a:rPr>
              <a:t>. 2014. </a:t>
            </a:r>
            <a:r>
              <a:rPr lang="en-US" sz="1400" i="1" dirty="0">
                <a:solidFill>
                  <a:prstClr val="black"/>
                </a:solidFill>
                <a:cs typeface="Arial" panose="020B0604020202020204" pitchFamily="34" charset="0"/>
              </a:rPr>
              <a:t>Reordering </a:t>
            </a:r>
            <a:r>
              <a:rPr lang="en-US" sz="1400" i="1" dirty="0" err="1">
                <a:solidFill>
                  <a:prstClr val="black"/>
                </a:solidFill>
                <a:cs typeface="Arial" panose="020B0604020202020204" pitchFamily="34" charset="0"/>
              </a:rPr>
              <a:t>Ranganathan</a:t>
            </a:r>
            <a:r>
              <a:rPr lang="en-US" sz="1400" i="1" dirty="0">
                <a:solidFill>
                  <a:prstClr val="black"/>
                </a:solidFill>
                <a:cs typeface="Arial" panose="020B0604020202020204" pitchFamily="34" charset="0"/>
              </a:rPr>
              <a:t>: Shifting user behaviors, shifting priorities</a:t>
            </a:r>
            <a:r>
              <a:rPr lang="en-US" sz="1400" dirty="0">
                <a:solidFill>
                  <a:prstClr val="black"/>
                </a:solidFill>
                <a:cs typeface="Arial" panose="020B0604020202020204" pitchFamily="34" charset="0"/>
              </a:rPr>
              <a:t>. Dublin, OH: OCLC Research. http://www.oclc.org/content/dam/research/publications/library/2014/oclcresearch-reordering-ranganathan-2014.pdf</a:t>
            </a:r>
          </a:p>
          <a:p>
            <a:pPr marL="463550" lvl="0" indent="-463550">
              <a:spcBef>
                <a:spcPts val="0"/>
              </a:spcBef>
              <a:buNone/>
            </a:pPr>
            <a:endParaRPr lang="en-US" sz="1400" dirty="0" smtClean="0">
              <a:solidFill>
                <a:prstClr val="black"/>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6"/>
          <p:cNvSpPr>
            <a:spLocks noGrp="1"/>
          </p:cNvSpPr>
          <p:nvPr>
            <p:ph idx="1"/>
          </p:nvPr>
        </p:nvSpPr>
        <p:spPr>
          <a:xfrm>
            <a:off x="228600" y="1295400"/>
            <a:ext cx="8763000" cy="5562600"/>
          </a:xfrm>
        </p:spPr>
        <p:txBody>
          <a:bodyPr>
            <a:noAutofit/>
          </a:bodyPr>
          <a:lstStyle/>
          <a:p>
            <a:pPr marL="463550" indent="-463550">
              <a:spcBef>
                <a:spcPts val="0"/>
              </a:spcBef>
              <a:buNone/>
            </a:pPr>
            <a:r>
              <a:rPr lang="en-US" sz="1400" dirty="0" err="1" smtClean="0">
                <a:solidFill>
                  <a:prstClr val="black"/>
                </a:solidFill>
                <a:cs typeface="Arial" panose="020B0604020202020204" pitchFamily="34" charset="0"/>
              </a:rPr>
              <a:t>Connaway</a:t>
            </a:r>
            <a:r>
              <a:rPr lang="en-US" sz="1400" dirty="0" smtClean="0">
                <a:solidFill>
                  <a:prstClr val="black"/>
                </a:solidFill>
                <a:cs typeface="Arial" panose="020B0604020202020204" pitchFamily="34" charset="0"/>
              </a:rPr>
              <a:t>, Lynn </a:t>
            </a:r>
            <a:r>
              <a:rPr lang="en-US" sz="1400" dirty="0" err="1" smtClean="0">
                <a:solidFill>
                  <a:prstClr val="black"/>
                </a:solidFill>
                <a:cs typeface="Arial" panose="020B0604020202020204" pitchFamily="34" charset="0"/>
              </a:rPr>
              <a:t>Silipigni</a:t>
            </a:r>
            <a:r>
              <a:rPr lang="en-US" sz="1400" dirty="0" smtClean="0">
                <a:solidFill>
                  <a:prstClr val="black"/>
                </a:solidFill>
                <a:cs typeface="Arial" panose="020B0604020202020204" pitchFamily="34" charset="0"/>
              </a:rPr>
              <a:t>, Donna </a:t>
            </a:r>
            <a:r>
              <a:rPr lang="en-US" sz="1400" dirty="0" err="1" smtClean="0">
                <a:solidFill>
                  <a:prstClr val="black"/>
                </a:solidFill>
                <a:cs typeface="Arial" panose="020B0604020202020204" pitchFamily="34" charset="0"/>
              </a:rPr>
              <a:t>Lanclos</a:t>
            </a:r>
            <a:r>
              <a:rPr lang="en-US" sz="1400" dirty="0" smtClean="0">
                <a:solidFill>
                  <a:prstClr val="black"/>
                </a:solidFill>
                <a:cs typeface="Arial" panose="020B0604020202020204" pitchFamily="34" charset="0"/>
              </a:rPr>
              <a:t>, and Erin M. Hood. 2013a. “I always stick with the first thing that comes up on Google…” Where people go for information, what they use, and why. </a:t>
            </a:r>
            <a:r>
              <a:rPr lang="en-US" sz="1400" i="1" dirty="0" smtClean="0">
                <a:solidFill>
                  <a:prstClr val="black"/>
                </a:solidFill>
                <a:cs typeface="Arial" pitchFamily="34" charset="0"/>
              </a:rPr>
              <a:t>EDUCAUSE Review Online </a:t>
            </a:r>
            <a:r>
              <a:rPr lang="en-US" sz="1400" dirty="0" smtClean="0">
                <a:solidFill>
                  <a:prstClr val="black"/>
                </a:solidFill>
                <a:cs typeface="Arial" pitchFamily="34" charset="0"/>
              </a:rPr>
              <a:t>(December 6), http://www.educause.edu/ero/article/i-always-stick-first-thing-comes-google-where-people-go-information-what-they-use-and-why.</a:t>
            </a:r>
          </a:p>
          <a:p>
            <a:pPr marL="463550" lvl="0" indent="-463550">
              <a:spcBef>
                <a:spcPts val="0"/>
              </a:spcBef>
              <a:buNone/>
            </a:pPr>
            <a:r>
              <a:rPr lang="en-US" sz="1400" dirty="0" err="1" smtClean="0">
                <a:solidFill>
                  <a:prstClr val="black"/>
                </a:solidFill>
                <a:cs typeface="Arial" pitchFamily="34" charset="0"/>
              </a:rPr>
              <a:t>Connaway</a:t>
            </a:r>
            <a:r>
              <a:rPr lang="en-US" sz="1400" dirty="0" smtClean="0">
                <a:solidFill>
                  <a:prstClr val="black"/>
                </a:solidFill>
                <a:cs typeface="Arial" pitchFamily="34" charset="0"/>
              </a:rPr>
              <a:t>, Lynn Silipigni, Donna Lanclos, and Erin M. Hood. 2013b. “I find Google a lot easier than going to the library website.” Imagine ways to innovate and inspire students to use the academic library. </a:t>
            </a:r>
            <a:r>
              <a:rPr lang="en-US" sz="1400" i="1" dirty="0" smtClean="0">
                <a:solidFill>
                  <a:prstClr val="black"/>
                </a:solidFill>
                <a:cs typeface="Arial" pitchFamily="34" charset="0"/>
              </a:rPr>
              <a:t>Proceedings of the Association of College &amp; Research Libraries (ACRL) 2013 conference, April 10-13, 2013, Indianapolis, IN</a:t>
            </a:r>
            <a:r>
              <a:rPr lang="en-US" sz="1400" dirty="0" smtClean="0">
                <a:solidFill>
                  <a:prstClr val="black"/>
                </a:solidFill>
                <a:cs typeface="Arial" pitchFamily="34" charset="0"/>
              </a:rPr>
              <a:t>. Chicago: Association of College &amp; Research Libraries. http://www.ala.org/acrl/sites/ala.org.acrl/files/content/conferences/confsandpreconfs/2013/papers/Connaway_Google.pdf.</a:t>
            </a:r>
          </a:p>
          <a:p>
            <a:pPr marL="463550" lvl="0" indent="-463550">
              <a:spcBef>
                <a:spcPts val="0"/>
              </a:spcBef>
              <a:buNone/>
            </a:pPr>
            <a:r>
              <a:rPr lang="en-US" sz="1400" dirty="0" smtClean="0">
                <a:solidFill>
                  <a:prstClr val="black"/>
                </a:solidFill>
                <a:cs typeface="Arial" pitchFamily="34" charset="0"/>
              </a:rPr>
              <a:t>Connaway, Lynn Silipigni, Donna Lanclos, David White, Alison Le Cornu, and Erin M. Hood. 2013. User-centered decision making: A new model for developing academic library services and systems. </a:t>
            </a:r>
            <a:r>
              <a:rPr lang="en-US" sz="1400" i="1" dirty="0" smtClean="0">
                <a:solidFill>
                  <a:prstClr val="black"/>
                </a:solidFill>
                <a:cs typeface="Arial" pitchFamily="34" charset="0"/>
              </a:rPr>
              <a:t>IFLA Journal </a:t>
            </a:r>
            <a:r>
              <a:rPr lang="en-US" sz="1400" dirty="0" smtClean="0">
                <a:solidFill>
                  <a:prstClr val="black"/>
                </a:solidFill>
                <a:cs typeface="Arial" pitchFamily="34" charset="0"/>
              </a:rPr>
              <a:t>39, no. 1: 30-36.</a:t>
            </a:r>
          </a:p>
          <a:p>
            <a:pPr marL="463550" lvl="0" indent="-463550">
              <a:spcBef>
                <a:spcPts val="0"/>
              </a:spcBef>
              <a:buNone/>
            </a:pPr>
            <a:r>
              <a:rPr lang="en-US" sz="1400" dirty="0" smtClean="0">
                <a:solidFill>
                  <a:schemeClr val="tx1"/>
                </a:solidFill>
                <a:ea typeface="+mn-ea"/>
                <a:cs typeface="Arial" pitchFamily="34" charset="0"/>
              </a:rPr>
              <a:t>Connaway, Lynn Silipigni, Chandra </a:t>
            </a:r>
            <a:r>
              <a:rPr lang="en-US" sz="1400" dirty="0" err="1" smtClean="0">
                <a:solidFill>
                  <a:schemeClr val="tx1"/>
                </a:solidFill>
                <a:ea typeface="+mn-ea"/>
                <a:cs typeface="Arial" pitchFamily="34" charset="0"/>
              </a:rPr>
              <a:t>Prabha</a:t>
            </a:r>
            <a:r>
              <a:rPr lang="en-US" sz="1400" dirty="0" smtClean="0">
                <a:solidFill>
                  <a:schemeClr val="tx1"/>
                </a:solidFill>
                <a:ea typeface="+mn-ea"/>
                <a:cs typeface="Arial" pitchFamily="34" charset="0"/>
              </a:rPr>
              <a:t>, and Timothy J. Dickey. 2006. </a:t>
            </a:r>
            <a:r>
              <a:rPr lang="en-US" sz="1400" i="1" dirty="0" smtClean="0">
                <a:solidFill>
                  <a:schemeClr val="tx1"/>
                </a:solidFill>
                <a:ea typeface="+mn-ea"/>
                <a:cs typeface="Arial" pitchFamily="34" charset="0"/>
              </a:rPr>
              <a:t>Sense-making the information confluence: The whys and </a:t>
            </a:r>
            <a:r>
              <a:rPr lang="en-US" sz="1400" i="1" dirty="0" err="1" smtClean="0">
                <a:solidFill>
                  <a:schemeClr val="tx1"/>
                </a:solidFill>
                <a:ea typeface="+mn-ea"/>
                <a:cs typeface="Arial" pitchFamily="34" charset="0"/>
              </a:rPr>
              <a:t>hows</a:t>
            </a:r>
            <a:r>
              <a:rPr lang="en-US" sz="1400" i="1" dirty="0" smtClean="0">
                <a:solidFill>
                  <a:schemeClr val="tx1"/>
                </a:solidFill>
                <a:ea typeface="+mn-ea"/>
                <a:cs typeface="Arial" pitchFamily="34" charset="0"/>
              </a:rPr>
              <a:t> of college and university user </a:t>
            </a:r>
            <a:r>
              <a:rPr lang="en-US" sz="1400" i="1" dirty="0" err="1" smtClean="0">
                <a:solidFill>
                  <a:schemeClr val="tx1"/>
                </a:solidFill>
                <a:ea typeface="+mn-ea"/>
                <a:cs typeface="Arial" pitchFamily="34" charset="0"/>
              </a:rPr>
              <a:t>satisficing</a:t>
            </a:r>
            <a:r>
              <a:rPr lang="en-US" sz="1400" i="1" dirty="0" smtClean="0">
                <a:solidFill>
                  <a:schemeClr val="tx1"/>
                </a:solidFill>
                <a:ea typeface="+mn-ea"/>
                <a:cs typeface="Arial" pitchFamily="34" charset="0"/>
              </a:rPr>
              <a:t> of information needs. Phase III: Focus group interview study</a:t>
            </a:r>
            <a:r>
              <a:rPr lang="en-US" sz="1400" dirty="0" smtClean="0">
                <a:solidFill>
                  <a:schemeClr val="tx1"/>
                </a:solidFill>
                <a:ea typeface="+mn-ea"/>
                <a:cs typeface="Arial" pitchFamily="34" charset="0"/>
              </a:rPr>
              <a:t>. Report on National Leadership Grant LG-02-03-0062-03, to Institute of Museum and Library Services, Washington, DC. Columbus, OH: School of Communication, The Ohio State University.</a:t>
            </a:r>
          </a:p>
          <a:p>
            <a:pPr marL="463550" indent="-463550">
              <a:spcBef>
                <a:spcPts val="0"/>
              </a:spcBef>
              <a:buNone/>
            </a:pPr>
            <a:r>
              <a:rPr lang="en-US" sz="1400" dirty="0" err="1">
                <a:cs typeface="Arial" panose="020B0604020202020204" pitchFamily="34" charset="0"/>
              </a:rPr>
              <a:t>Connaway</a:t>
            </a:r>
            <a:r>
              <a:rPr lang="en-US" sz="1400" dirty="0">
                <a:cs typeface="Arial" panose="020B0604020202020204" pitchFamily="34" charset="0"/>
              </a:rPr>
              <a:t>, Lynn </a:t>
            </a:r>
            <a:r>
              <a:rPr lang="en-US" sz="1400" dirty="0" err="1">
                <a:cs typeface="Arial" panose="020B0604020202020204" pitchFamily="34" charset="0"/>
              </a:rPr>
              <a:t>Silipigni</a:t>
            </a:r>
            <a:r>
              <a:rPr lang="en-US" sz="1400" dirty="0">
                <a:cs typeface="Arial" panose="020B0604020202020204" pitchFamily="34" charset="0"/>
              </a:rPr>
              <a:t>, and Marie L. Radford. 2007. Service sea change: Clicking with </a:t>
            </a:r>
            <a:r>
              <a:rPr lang="en-US" sz="1400" dirty="0" err="1">
                <a:cs typeface="Arial" panose="020B0604020202020204" pitchFamily="34" charset="0"/>
              </a:rPr>
              <a:t>screenagers</a:t>
            </a:r>
            <a:r>
              <a:rPr lang="en-US" sz="1400" dirty="0">
                <a:cs typeface="Arial" panose="020B0604020202020204" pitchFamily="34" charset="0"/>
              </a:rPr>
              <a:t> through virtual reference. </a:t>
            </a:r>
            <a:r>
              <a:rPr lang="en-US" sz="1400" i="1" dirty="0">
                <a:cs typeface="Arial" pitchFamily="34" charset="0"/>
              </a:rPr>
              <a:t>In Sailing into the future: Charting our destiny: Proceedings of the Thirteenth National Conference of the Association of College and Research Libraries, March 29-April 1, 2007, Baltimore, Maryland</a:t>
            </a:r>
            <a:r>
              <a:rPr lang="en-US" sz="1400" dirty="0">
                <a:cs typeface="Arial" pitchFamily="34" charset="0"/>
              </a:rPr>
              <a:t>, edited by Hugh A. Thompson. Chicago: Association of College and Research Libraries. http://www.oclc.org/research/publications/archive/2007/connaway-acrl.pdf</a:t>
            </a:r>
            <a:endParaRPr lang="en-US" sz="1400" dirty="0">
              <a:solidFill>
                <a:prstClr val="black"/>
              </a:solidFill>
              <a:cs typeface="Arial" panose="020B0604020202020204" pitchFamily="34" charset="0"/>
            </a:endParaRPr>
          </a:p>
          <a:p>
            <a:pPr marL="463550" lvl="0" indent="-463550">
              <a:spcBef>
                <a:spcPts val="0"/>
              </a:spcBef>
              <a:buNone/>
            </a:pPr>
            <a:endParaRPr lang="en-US" sz="1400" dirty="0" smtClean="0">
              <a:solidFill>
                <a:prstClr val="black"/>
              </a:solidFill>
              <a:cs typeface="Arial" panose="020B0604020202020204" pitchFamily="34" charset="0"/>
            </a:endParaRPr>
          </a:p>
          <a:p>
            <a:pPr marL="463550" indent="-463550">
              <a:buNone/>
            </a:pPr>
            <a:endParaRPr lang="en-US" sz="1400" dirty="0"/>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5"/>
          <p:cNvSpPr>
            <a:spLocks noGrp="1"/>
          </p:cNvSpPr>
          <p:nvPr>
            <p:ph idx="1"/>
          </p:nvPr>
        </p:nvSpPr>
        <p:spPr>
          <a:xfrm>
            <a:off x="228600" y="1218715"/>
            <a:ext cx="8915400" cy="5867400"/>
          </a:xfrm>
        </p:spPr>
        <p:txBody>
          <a:bodyPr>
            <a:noAutofit/>
          </a:bodyPr>
          <a:lstStyle/>
          <a:p>
            <a:pPr marL="463550" lvl="0" indent="-463550">
              <a:spcBef>
                <a:spcPts val="0"/>
              </a:spcBef>
              <a:buNone/>
            </a:pPr>
            <a:r>
              <a:rPr lang="en-US" sz="1400" dirty="0" err="1" smtClean="0">
                <a:solidFill>
                  <a:prstClr val="black"/>
                </a:solidFill>
                <a:cs typeface="Arial" pitchFamily="34" charset="0"/>
              </a:rPr>
              <a:t>Connaway</a:t>
            </a:r>
            <a:r>
              <a:rPr lang="en-US" sz="1400" dirty="0" smtClean="0">
                <a:solidFill>
                  <a:prstClr val="black"/>
                </a:solidFill>
                <a:cs typeface="Arial" pitchFamily="34" charset="0"/>
              </a:rPr>
              <a:t>, Lynn </a:t>
            </a:r>
            <a:r>
              <a:rPr lang="en-US" sz="1400" dirty="0" err="1" smtClean="0">
                <a:solidFill>
                  <a:prstClr val="black"/>
                </a:solidFill>
                <a:cs typeface="Arial" pitchFamily="34" charset="0"/>
              </a:rPr>
              <a:t>Silipigni</a:t>
            </a:r>
            <a:r>
              <a:rPr lang="en-US" sz="1400" dirty="0" smtClean="0">
                <a:solidFill>
                  <a:prstClr val="black"/>
                </a:solidFill>
                <a:cs typeface="Arial" pitchFamily="34" charset="0"/>
              </a:rPr>
              <a:t>, and Marie L. Radford. 2011. </a:t>
            </a:r>
            <a:r>
              <a:rPr lang="en-US" sz="1400" i="1" dirty="0" smtClean="0">
                <a:solidFill>
                  <a:prstClr val="black"/>
                </a:solidFill>
                <a:cs typeface="Arial" pitchFamily="34" charset="0"/>
              </a:rPr>
              <a:t>Seeking synchronicity: Revelations and recommendations for virtual reference</a:t>
            </a:r>
            <a:r>
              <a:rPr lang="en-US" sz="1400" dirty="0" smtClean="0">
                <a:solidFill>
                  <a:prstClr val="black"/>
                </a:solidFill>
                <a:cs typeface="Arial" pitchFamily="34" charset="0"/>
              </a:rPr>
              <a:t>. Dublin, OH: OCLC Research. http://www.oclc.org/reports/synchronicity/full.pdf.</a:t>
            </a:r>
          </a:p>
          <a:p>
            <a:pPr marL="463550" lvl="0" indent="-463550">
              <a:spcBef>
                <a:spcPts val="0"/>
              </a:spcBef>
              <a:buNone/>
            </a:pPr>
            <a:r>
              <a:rPr lang="en-US" sz="1400" dirty="0" err="1" smtClean="0">
                <a:solidFill>
                  <a:prstClr val="black"/>
                </a:solidFill>
                <a:cs typeface="Arial" pitchFamily="34" charset="0"/>
              </a:rPr>
              <a:t>Connaway</a:t>
            </a:r>
            <a:r>
              <a:rPr lang="en-US" sz="1400" dirty="0" smtClean="0">
                <a:solidFill>
                  <a:prstClr val="black"/>
                </a:solidFill>
                <a:cs typeface="Arial" pitchFamily="34" charset="0"/>
              </a:rPr>
              <a:t>, Lynn </a:t>
            </a:r>
            <a:r>
              <a:rPr lang="en-US" sz="1400" dirty="0" err="1" smtClean="0">
                <a:solidFill>
                  <a:prstClr val="black"/>
                </a:solidFill>
                <a:cs typeface="Arial" pitchFamily="34" charset="0"/>
              </a:rPr>
              <a:t>Silipigni</a:t>
            </a:r>
            <a:r>
              <a:rPr lang="en-US" sz="1400" dirty="0" smtClean="0">
                <a:solidFill>
                  <a:prstClr val="black"/>
                </a:solidFill>
                <a:cs typeface="Arial" pitchFamily="34" charset="0"/>
              </a:rPr>
              <a:t>, Marie L. Radford, Timothy J. Dickey, Jocelyn De Angelis Williams, and Patrick Confer. 2008. Sense-making and synchronicity: Information-seeking behaviors of </a:t>
            </a:r>
            <a:r>
              <a:rPr lang="en-US" sz="1400" dirty="0" err="1" smtClean="0">
                <a:solidFill>
                  <a:prstClr val="black"/>
                </a:solidFill>
                <a:cs typeface="Arial" pitchFamily="34" charset="0"/>
              </a:rPr>
              <a:t>Millennials</a:t>
            </a:r>
            <a:r>
              <a:rPr lang="en-US" sz="1400" dirty="0" smtClean="0">
                <a:solidFill>
                  <a:prstClr val="black"/>
                </a:solidFill>
                <a:cs typeface="Arial" pitchFamily="34" charset="0"/>
              </a:rPr>
              <a:t> and Baby Boomers. </a:t>
            </a:r>
            <a:r>
              <a:rPr lang="en-US" sz="1400" i="1" dirty="0" err="1" smtClean="0">
                <a:solidFill>
                  <a:prstClr val="black"/>
                </a:solidFill>
                <a:cs typeface="Arial" pitchFamily="34" charset="0"/>
              </a:rPr>
              <a:t>Libri</a:t>
            </a:r>
            <a:r>
              <a:rPr lang="en-US" sz="1400" dirty="0" smtClean="0">
                <a:solidFill>
                  <a:prstClr val="black"/>
                </a:solidFill>
                <a:cs typeface="Arial" pitchFamily="34" charset="0"/>
              </a:rPr>
              <a:t> 58, no. 2: 123-35. http://www.oclc.org/resources/research/publications/library/2008/connaway-libri.pdf.</a:t>
            </a:r>
          </a:p>
          <a:p>
            <a:pPr marL="463550" lvl="0" indent="-463550">
              <a:spcBef>
                <a:spcPts val="0"/>
              </a:spcBef>
              <a:buNone/>
            </a:pPr>
            <a:r>
              <a:rPr lang="en-US" sz="1400" dirty="0" err="1" smtClean="0">
                <a:solidFill>
                  <a:prstClr val="black"/>
                </a:solidFill>
                <a:cs typeface="Arial" pitchFamily="34" charset="0"/>
              </a:rPr>
              <a:t>Connaway</a:t>
            </a:r>
            <a:r>
              <a:rPr lang="en-US" sz="1400" dirty="0" smtClean="0">
                <a:solidFill>
                  <a:prstClr val="black"/>
                </a:solidFill>
                <a:cs typeface="Arial" pitchFamily="34" charset="0"/>
              </a:rPr>
              <a:t>, Lynn Silipigni, and Simon Wakeling. 2012. </a:t>
            </a:r>
            <a:r>
              <a:rPr lang="en-US" sz="1400" i="1" dirty="0" smtClean="0">
                <a:solidFill>
                  <a:prstClr val="black"/>
                </a:solidFill>
                <a:cs typeface="Arial" pitchFamily="34" charset="0"/>
              </a:rPr>
              <a:t>To use or not to use WorldCat.org: An international perspective from different user groups</a:t>
            </a:r>
            <a:r>
              <a:rPr lang="en-US" sz="1400" dirty="0" smtClean="0">
                <a:solidFill>
                  <a:prstClr val="black"/>
                </a:solidFill>
                <a:cs typeface="Arial" pitchFamily="34" charset="0"/>
              </a:rPr>
              <a:t>. Unpublished report, April 26.</a:t>
            </a:r>
          </a:p>
          <a:p>
            <a:pPr marL="463550" lvl="0" indent="-463550">
              <a:spcBef>
                <a:spcPts val="0"/>
              </a:spcBef>
              <a:buNone/>
            </a:pPr>
            <a:r>
              <a:rPr lang="en-US" sz="1400" dirty="0" smtClean="0">
                <a:solidFill>
                  <a:prstClr val="black"/>
                </a:solidFill>
                <a:cs typeface="Arial" pitchFamily="34" charset="0"/>
              </a:rPr>
              <a:t>Connaway, Lynn Silipigni, David White, Donna Lanclos, and Alison Le Cornu. 2013. Visitors and Residents: What motivates engagement with the digital information environment? </a:t>
            </a:r>
            <a:r>
              <a:rPr lang="en-US" sz="1400" i="1" dirty="0" smtClean="0">
                <a:solidFill>
                  <a:prstClr val="black"/>
                </a:solidFill>
                <a:cs typeface="Arial" pitchFamily="34" charset="0"/>
              </a:rPr>
              <a:t>Information Research</a:t>
            </a:r>
            <a:r>
              <a:rPr lang="en-US" sz="1400" dirty="0" smtClean="0">
                <a:solidFill>
                  <a:prstClr val="black"/>
                </a:solidFill>
                <a:cs typeface="Arial" pitchFamily="34" charset="0"/>
              </a:rPr>
              <a:t> 18, no. 1, http://informationr.net/ir/18-1/infres181.html.</a:t>
            </a:r>
          </a:p>
          <a:p>
            <a:pPr marL="463550" indent="-463550">
              <a:spcBef>
                <a:spcPts val="0"/>
              </a:spcBef>
              <a:buNone/>
            </a:pPr>
            <a:r>
              <a:rPr lang="en-US" sz="1400" dirty="0" smtClean="0">
                <a:solidFill>
                  <a:schemeClr val="tx1"/>
                </a:solidFill>
                <a:cs typeface="Arial" pitchFamily="34" charset="0"/>
              </a:rPr>
              <a:t>Dempsey, </a:t>
            </a:r>
            <a:r>
              <a:rPr lang="en-US" sz="1400" dirty="0" err="1" smtClean="0">
                <a:solidFill>
                  <a:schemeClr val="tx1"/>
                </a:solidFill>
                <a:cs typeface="Arial" pitchFamily="34" charset="0"/>
              </a:rPr>
              <a:t>Lorcan</a:t>
            </a:r>
            <a:r>
              <a:rPr lang="en-US" sz="1400" dirty="0" smtClean="0">
                <a:solidFill>
                  <a:schemeClr val="tx1"/>
                </a:solidFill>
                <a:cs typeface="Arial" pitchFamily="34" charset="0"/>
              </a:rPr>
              <a:t>. 2012. Thirteen ways of looking at libraries, discovery, and the catalog: Scale, workflow, attention. </a:t>
            </a:r>
            <a:r>
              <a:rPr lang="en-US" sz="1400" i="1" dirty="0" smtClean="0">
                <a:solidFill>
                  <a:schemeClr val="tx1"/>
                </a:solidFill>
                <a:cs typeface="Arial" panose="020B0604020202020204" pitchFamily="34" charset="0"/>
              </a:rPr>
              <a:t>EDUCAUSE Review Online </a:t>
            </a:r>
            <a:r>
              <a:rPr lang="en-US" sz="1400" dirty="0" smtClean="0">
                <a:solidFill>
                  <a:schemeClr val="tx1"/>
                </a:solidFill>
                <a:cs typeface="Arial" panose="020B0604020202020204" pitchFamily="34" charset="0"/>
              </a:rPr>
              <a:t>(December 10, 2012), http://www.educause.edu/ero/article/thirteen-ways-looking-libraries-discovery-and-catalog-scale-workflow-attention.</a:t>
            </a:r>
          </a:p>
          <a:p>
            <a:pPr marL="463550" indent="-463550">
              <a:spcBef>
                <a:spcPts val="0"/>
              </a:spcBef>
              <a:buNone/>
            </a:pPr>
            <a:r>
              <a:rPr lang="en-US" sz="1400" dirty="0" smtClean="0">
                <a:solidFill>
                  <a:schemeClr val="tx1"/>
                </a:solidFill>
                <a:cs typeface="Arial" panose="020B0604020202020204" pitchFamily="34" charset="0"/>
              </a:rPr>
              <a:t>De Rosa, Cathy, Joanne Cantrell, Diane </a:t>
            </a:r>
            <a:r>
              <a:rPr lang="en-US" sz="1400" dirty="0" err="1" smtClean="0">
                <a:solidFill>
                  <a:schemeClr val="tx1"/>
                </a:solidFill>
                <a:cs typeface="Arial" panose="020B0604020202020204" pitchFamily="34" charset="0"/>
              </a:rPr>
              <a:t>Cellentani</a:t>
            </a:r>
            <a:r>
              <a:rPr lang="en-US" sz="1400" dirty="0" smtClean="0">
                <a:solidFill>
                  <a:schemeClr val="tx1"/>
                </a:solidFill>
                <a:cs typeface="Arial" panose="020B0604020202020204" pitchFamily="34" charset="0"/>
              </a:rPr>
              <a:t>, Janet Hawk, Lillie Jenkins, and </a:t>
            </a:r>
            <a:r>
              <a:rPr lang="en-US" sz="1400" dirty="0" err="1" smtClean="0">
                <a:solidFill>
                  <a:schemeClr val="tx1"/>
                </a:solidFill>
                <a:cs typeface="Arial" panose="020B0604020202020204" pitchFamily="34" charset="0"/>
              </a:rPr>
              <a:t>Alane</a:t>
            </a:r>
            <a:r>
              <a:rPr lang="en-US" sz="1400" dirty="0" smtClean="0">
                <a:solidFill>
                  <a:schemeClr val="tx1"/>
                </a:solidFill>
                <a:cs typeface="Arial" panose="020B0604020202020204" pitchFamily="34" charset="0"/>
              </a:rPr>
              <a:t> Wilson. 2005. </a:t>
            </a:r>
            <a:r>
              <a:rPr lang="en-US" sz="1400" i="1" dirty="0" smtClean="0">
                <a:solidFill>
                  <a:schemeClr val="tx1"/>
                </a:solidFill>
                <a:cs typeface="Arial" pitchFamily="34" charset="0"/>
              </a:rPr>
              <a:t>Perceptions of libraries and information resources: A report to the OCLC Membership</a:t>
            </a:r>
            <a:r>
              <a:rPr lang="en-US" sz="1400" dirty="0" smtClean="0">
                <a:solidFill>
                  <a:schemeClr val="tx1"/>
                </a:solidFill>
                <a:cs typeface="Arial" pitchFamily="34" charset="0"/>
              </a:rPr>
              <a:t>. Dublin, OH: OCLC Online Computer Library Center.</a:t>
            </a:r>
          </a:p>
          <a:p>
            <a:pPr marL="463550" indent="-463550">
              <a:spcBef>
                <a:spcPts val="0"/>
              </a:spcBef>
              <a:buNone/>
            </a:pPr>
            <a:r>
              <a:rPr lang="en-US" sz="1400" dirty="0">
                <a:cs typeface="Arial" pitchFamily="34" charset="0"/>
              </a:rPr>
              <a:t>De Rosa, Cathy, Joanne Cantrell, Janet Hawk, and </a:t>
            </a:r>
            <a:r>
              <a:rPr lang="en-US" sz="1400" dirty="0" err="1">
                <a:cs typeface="Arial" pitchFamily="34" charset="0"/>
              </a:rPr>
              <a:t>Alane</a:t>
            </a:r>
            <a:r>
              <a:rPr lang="en-US" sz="1400" dirty="0">
                <a:cs typeface="Arial" pitchFamily="34" charset="0"/>
              </a:rPr>
              <a:t> Wilson. 2006. </a:t>
            </a:r>
            <a:r>
              <a:rPr lang="en-US" sz="1400" i="1" dirty="0">
                <a:cs typeface="Arial" pitchFamily="34" charset="0"/>
              </a:rPr>
              <a:t>College students’ perceptions of libraries and information resources: A report to the OCLC Membership</a:t>
            </a:r>
            <a:r>
              <a:rPr lang="en-US" sz="1400" dirty="0">
                <a:cs typeface="Arial" pitchFamily="34" charset="0"/>
              </a:rPr>
              <a:t>. Dublin, OH: OCLC Online Computer Library Center.</a:t>
            </a:r>
            <a:endParaRPr lang="en-US" sz="1400" dirty="0">
              <a:solidFill>
                <a:prstClr val="black"/>
              </a:solidFill>
              <a:cs typeface="Arial" pitchFamily="34" charset="0"/>
            </a:endParaRPr>
          </a:p>
          <a:p>
            <a:pPr marL="463550" lvl="0" indent="-463550">
              <a:spcBef>
                <a:spcPts val="0"/>
              </a:spcBef>
              <a:buNone/>
            </a:pPr>
            <a:r>
              <a:rPr lang="en-US" sz="1400" dirty="0" err="1">
                <a:solidFill>
                  <a:prstClr val="black"/>
                </a:solidFill>
                <a:cs typeface="Arial" pitchFamily="34" charset="0"/>
              </a:rPr>
              <a:t>Dervin</a:t>
            </a:r>
            <a:r>
              <a:rPr lang="en-US" sz="1400" dirty="0">
                <a:solidFill>
                  <a:prstClr val="black"/>
                </a:solidFill>
                <a:cs typeface="Arial" pitchFamily="34" charset="0"/>
              </a:rPr>
              <a:t>, Brenda, </a:t>
            </a:r>
            <a:r>
              <a:rPr lang="en-US" sz="1400" dirty="0" err="1">
                <a:solidFill>
                  <a:prstClr val="black"/>
                </a:solidFill>
                <a:cs typeface="Arial" pitchFamily="34" charset="0"/>
              </a:rPr>
              <a:t>CarrieLynn</a:t>
            </a:r>
            <a:r>
              <a:rPr lang="en-US" sz="1400" dirty="0">
                <a:solidFill>
                  <a:prstClr val="black"/>
                </a:solidFill>
                <a:cs typeface="Arial" pitchFamily="34" charset="0"/>
              </a:rPr>
              <a:t> D. </a:t>
            </a:r>
            <a:r>
              <a:rPr lang="en-US" sz="1400" dirty="0" err="1">
                <a:solidFill>
                  <a:prstClr val="black"/>
                </a:solidFill>
                <a:cs typeface="Arial" pitchFamily="34" charset="0"/>
              </a:rPr>
              <a:t>Reinhard</a:t>
            </a:r>
            <a:r>
              <a:rPr lang="en-US" sz="1400" dirty="0">
                <a:solidFill>
                  <a:prstClr val="black"/>
                </a:solidFill>
                <a:cs typeface="Arial" pitchFamily="34" charset="0"/>
              </a:rPr>
              <a:t>, Zack Y. Kerr, Mei Song, and </a:t>
            </a:r>
            <a:r>
              <a:rPr lang="en-US" sz="1400" dirty="0" err="1">
                <a:solidFill>
                  <a:prstClr val="black"/>
                </a:solidFill>
                <a:cs typeface="Arial" pitchFamily="34" charset="0"/>
              </a:rPr>
              <a:t>Fei</a:t>
            </a:r>
            <a:r>
              <a:rPr lang="en-US" sz="1400" dirty="0">
                <a:solidFill>
                  <a:prstClr val="black"/>
                </a:solidFill>
                <a:cs typeface="Arial" pitchFamily="34" charset="0"/>
              </a:rPr>
              <a:t> C. Shen. 2006. </a:t>
            </a:r>
            <a:r>
              <a:rPr lang="en-US" sz="1400" i="1" dirty="0" err="1">
                <a:solidFill>
                  <a:prstClr val="black"/>
                </a:solidFill>
                <a:cs typeface="Arial" pitchFamily="34" charset="0"/>
              </a:rPr>
              <a:t>Sensemaking</a:t>
            </a:r>
            <a:r>
              <a:rPr lang="en-US" sz="1400" i="1" dirty="0">
                <a:solidFill>
                  <a:prstClr val="black"/>
                </a:solidFill>
                <a:cs typeface="Arial" pitchFamily="34" charset="0"/>
              </a:rPr>
              <a:t> the information confluence: The whys and </a:t>
            </a:r>
            <a:r>
              <a:rPr lang="en-US" sz="1400" i="1" dirty="0" err="1">
                <a:solidFill>
                  <a:prstClr val="black"/>
                </a:solidFill>
                <a:cs typeface="Arial" pitchFamily="34" charset="0"/>
              </a:rPr>
              <a:t>hows</a:t>
            </a:r>
            <a:r>
              <a:rPr lang="en-US" sz="1400" i="1" dirty="0">
                <a:solidFill>
                  <a:prstClr val="black"/>
                </a:solidFill>
                <a:cs typeface="Arial" pitchFamily="34" charset="0"/>
              </a:rPr>
              <a:t> of college and university User satisficing of information needs. Phase II: Sense-making online survey and phone interview study. </a:t>
            </a:r>
            <a:r>
              <a:rPr lang="en-US" sz="1400" dirty="0">
                <a:solidFill>
                  <a:prstClr val="black"/>
                </a:solidFill>
                <a:cs typeface="Arial" pitchFamily="34" charset="0"/>
              </a:rPr>
              <a:t>Report on National Leadership Grant LG-02-03-0062-03 to Institute of Museum and Library Services, Washington, DC. Columbus, OH: School of Communication, Ohio State University.</a:t>
            </a:r>
          </a:p>
          <a:p>
            <a:pPr marL="463550" indent="-463550">
              <a:spcBef>
                <a:spcPts val="0"/>
              </a:spcBef>
              <a:buNone/>
            </a:pPr>
            <a:endParaRPr lang="en-US" sz="1400" dirty="0" smtClean="0">
              <a:solidFill>
                <a:schemeClr val="tx1"/>
              </a:solidFill>
              <a:cs typeface="Arial" pitchFamily="34" charset="0"/>
            </a:endParaRPr>
          </a:p>
          <a:p>
            <a:pPr marL="463550" lvl="0" indent="-463550">
              <a:spcBef>
                <a:spcPts val="0"/>
              </a:spcBef>
              <a:buNone/>
            </a:pPr>
            <a:endParaRPr lang="en-US"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2"/>
          <p:cNvSpPr>
            <a:spLocks noGrp="1"/>
          </p:cNvSpPr>
          <p:nvPr>
            <p:ph idx="1"/>
          </p:nvPr>
        </p:nvSpPr>
        <p:spPr>
          <a:xfrm>
            <a:off x="304800" y="1219200"/>
            <a:ext cx="8610600" cy="5638800"/>
          </a:xfrm>
        </p:spPr>
        <p:txBody>
          <a:bodyPr>
            <a:noAutofit/>
          </a:bodyPr>
          <a:lstStyle/>
          <a:p>
            <a:pPr marL="463550" lvl="0" indent="-463550">
              <a:spcBef>
                <a:spcPts val="0"/>
              </a:spcBef>
              <a:buNone/>
            </a:pPr>
            <a:r>
              <a:rPr lang="en-US" sz="1400" dirty="0" smtClean="0">
                <a:solidFill>
                  <a:prstClr val="black"/>
                </a:solidFill>
                <a:cs typeface="Arial" pitchFamily="34" charset="0"/>
              </a:rPr>
              <a:t>Elder, Danielle, R. Niccole Westbrook, and Michele Reilly. 2012. Wikipedia lover, not a hater: Harnessing Wikipedia to increase the discoverability of library resources. </a:t>
            </a:r>
            <a:r>
              <a:rPr lang="en-US" sz="1400" i="1" dirty="0" smtClean="0">
                <a:solidFill>
                  <a:prstClr val="black"/>
                </a:solidFill>
                <a:cs typeface="Arial" pitchFamily="34" charset="0"/>
              </a:rPr>
              <a:t>Journal of Web Librarianship </a:t>
            </a:r>
            <a:r>
              <a:rPr lang="en-US" sz="1400" dirty="0" smtClean="0">
                <a:solidFill>
                  <a:prstClr val="black"/>
                </a:solidFill>
                <a:cs typeface="Arial" pitchFamily="34" charset="0"/>
              </a:rPr>
              <a:t>6, no. 1: 32-44. DOI:10.1080/19322909.2012.641808.</a:t>
            </a:r>
            <a:endParaRPr lang="en-US" sz="1400" dirty="0" smtClean="0">
              <a:solidFill>
                <a:schemeClr val="tx1"/>
              </a:solidFill>
              <a:cs typeface="Arial" pitchFamily="34" charset="0"/>
            </a:endParaRPr>
          </a:p>
          <a:p>
            <a:pPr marL="463550" indent="-463550">
              <a:spcBef>
                <a:spcPts val="0"/>
              </a:spcBef>
              <a:buNone/>
            </a:pPr>
            <a:r>
              <a:rPr lang="en-US" sz="1400" dirty="0" err="1" smtClean="0">
                <a:solidFill>
                  <a:schemeClr val="tx1"/>
                </a:solidFill>
                <a:cs typeface="Arial" pitchFamily="34" charset="0"/>
              </a:rPr>
              <a:t>Faniel</a:t>
            </a:r>
            <a:r>
              <a:rPr lang="en-US" sz="1400" dirty="0" smtClean="0">
                <a:solidFill>
                  <a:schemeClr val="tx1"/>
                </a:solidFill>
                <a:cs typeface="Arial" pitchFamily="34" charset="0"/>
              </a:rPr>
              <a:t>, </a:t>
            </a:r>
            <a:r>
              <a:rPr lang="en-US" sz="1400" dirty="0" err="1" smtClean="0">
                <a:solidFill>
                  <a:schemeClr val="tx1"/>
                </a:solidFill>
                <a:cs typeface="Arial" pitchFamily="34" charset="0"/>
              </a:rPr>
              <a:t>Ixchel</a:t>
            </a:r>
            <a:r>
              <a:rPr lang="en-US" sz="1400" dirty="0" smtClean="0">
                <a:solidFill>
                  <a:schemeClr val="tx1"/>
                </a:solidFill>
                <a:cs typeface="Arial" pitchFamily="34" charset="0"/>
              </a:rPr>
              <a:t>, Lynn </a:t>
            </a:r>
            <a:r>
              <a:rPr lang="en-US" sz="1400" dirty="0" err="1" smtClean="0">
                <a:solidFill>
                  <a:schemeClr val="tx1"/>
                </a:solidFill>
                <a:cs typeface="Arial" pitchFamily="34" charset="0"/>
              </a:rPr>
              <a:t>Silipigni</a:t>
            </a:r>
            <a:r>
              <a:rPr lang="en-US" sz="1400" dirty="0" smtClean="0">
                <a:solidFill>
                  <a:schemeClr val="tx1"/>
                </a:solidFill>
                <a:cs typeface="Arial" pitchFamily="34" charset="0"/>
              </a:rPr>
              <a:t> </a:t>
            </a:r>
            <a:r>
              <a:rPr lang="en-US" sz="1400" dirty="0" err="1" smtClean="0">
                <a:solidFill>
                  <a:schemeClr val="tx1"/>
                </a:solidFill>
                <a:cs typeface="Arial" pitchFamily="34" charset="0"/>
              </a:rPr>
              <a:t>Connaway</a:t>
            </a:r>
            <a:r>
              <a:rPr lang="en-US" sz="1400" dirty="0" smtClean="0">
                <a:solidFill>
                  <a:schemeClr val="tx1"/>
                </a:solidFill>
                <a:cs typeface="Arial" pitchFamily="34" charset="0"/>
              </a:rPr>
              <a:t>, and Kendra Parson. 2014. 20th Annual Reference Research Forum. Presented at ALA Annual Conference &amp; Exhibition, June 26-July 1, in Las Vegas, NV.</a:t>
            </a:r>
          </a:p>
          <a:p>
            <a:pPr marL="463550" lvl="0" indent="-463550">
              <a:spcBef>
                <a:spcPts val="0"/>
              </a:spcBef>
              <a:buNone/>
            </a:pPr>
            <a:r>
              <a:rPr lang="en-US" sz="1400" dirty="0" err="1" smtClean="0">
                <a:solidFill>
                  <a:prstClr val="black"/>
                </a:solidFill>
                <a:cs typeface="Arial" pitchFamily="34" charset="0"/>
              </a:rPr>
              <a:t>Faniel</a:t>
            </a:r>
            <a:r>
              <a:rPr lang="en-US" sz="1400" dirty="0" smtClean="0">
                <a:solidFill>
                  <a:prstClr val="black"/>
                </a:solidFill>
                <a:cs typeface="Arial" pitchFamily="34" charset="0"/>
              </a:rPr>
              <a:t>, </a:t>
            </a:r>
            <a:r>
              <a:rPr lang="en-US" sz="1400" dirty="0" err="1" smtClean="0">
                <a:solidFill>
                  <a:prstClr val="black"/>
                </a:solidFill>
                <a:cs typeface="Arial" pitchFamily="34" charset="0"/>
              </a:rPr>
              <a:t>Ixchel</a:t>
            </a:r>
            <a:r>
              <a:rPr lang="en-US" sz="1400" dirty="0" smtClean="0">
                <a:solidFill>
                  <a:prstClr val="black"/>
                </a:solidFill>
                <a:cs typeface="Arial" pitchFamily="34" charset="0"/>
              </a:rPr>
              <a:t> M., and </a:t>
            </a:r>
            <a:r>
              <a:rPr lang="en-US" sz="1400" dirty="0" err="1" smtClean="0">
                <a:solidFill>
                  <a:prstClr val="black"/>
                </a:solidFill>
                <a:cs typeface="Arial" pitchFamily="34" charset="0"/>
              </a:rPr>
              <a:t>Trond</a:t>
            </a:r>
            <a:r>
              <a:rPr lang="en-US" sz="1400" dirty="0" smtClean="0">
                <a:solidFill>
                  <a:prstClr val="black"/>
                </a:solidFill>
                <a:cs typeface="Arial" pitchFamily="34" charset="0"/>
              </a:rPr>
              <a:t> E. Jacobsen. 2010. Reusing scientific data: How earthquake engineering researchers assess the reusability of colleagues’ data. </a:t>
            </a:r>
            <a:r>
              <a:rPr lang="en-US" sz="1400" i="1" dirty="0" smtClean="0">
                <a:solidFill>
                  <a:prstClr val="black"/>
                </a:solidFill>
                <a:cs typeface="Arial" pitchFamily="34" charset="0"/>
              </a:rPr>
              <a:t>Computer Supported Cooperative Work</a:t>
            </a:r>
            <a:r>
              <a:rPr lang="en-US" sz="1400" dirty="0" smtClean="0">
                <a:solidFill>
                  <a:prstClr val="black"/>
                </a:solidFill>
                <a:cs typeface="Arial" pitchFamily="34" charset="0"/>
              </a:rPr>
              <a:t> 19, no. 3-4: 355-75.</a:t>
            </a:r>
          </a:p>
          <a:p>
            <a:pPr marL="463550" lvl="0" indent="-463550">
              <a:spcBef>
                <a:spcPts val="0"/>
              </a:spcBef>
              <a:buNone/>
            </a:pPr>
            <a:r>
              <a:rPr lang="en-US" sz="1400" dirty="0" err="1" smtClean="0">
                <a:solidFill>
                  <a:prstClr val="black"/>
                </a:solidFill>
                <a:cs typeface="Arial" pitchFamily="34" charset="0"/>
              </a:rPr>
              <a:t>Faniel</a:t>
            </a:r>
            <a:r>
              <a:rPr lang="en-US" sz="1400" dirty="0" smtClean="0">
                <a:solidFill>
                  <a:prstClr val="black"/>
                </a:solidFill>
                <a:cs typeface="Arial" pitchFamily="34" charset="0"/>
              </a:rPr>
              <a:t>, </a:t>
            </a:r>
            <a:r>
              <a:rPr lang="en-US" sz="1400" dirty="0" err="1" smtClean="0">
                <a:solidFill>
                  <a:prstClr val="black"/>
                </a:solidFill>
                <a:cs typeface="Arial" pitchFamily="34" charset="0"/>
              </a:rPr>
              <a:t>Ixchel</a:t>
            </a:r>
            <a:r>
              <a:rPr lang="en-US" sz="1400" dirty="0" smtClean="0">
                <a:solidFill>
                  <a:prstClr val="black"/>
                </a:solidFill>
                <a:cs typeface="Arial" pitchFamily="34" charset="0"/>
              </a:rPr>
              <a:t>, Eric Kansa, Sarah </a:t>
            </a:r>
            <a:r>
              <a:rPr lang="en-US" sz="1400" dirty="0" err="1" smtClean="0">
                <a:solidFill>
                  <a:prstClr val="black"/>
                </a:solidFill>
                <a:cs typeface="Arial" pitchFamily="34" charset="0"/>
              </a:rPr>
              <a:t>Whitcher</a:t>
            </a:r>
            <a:r>
              <a:rPr lang="en-US" sz="1400" dirty="0" smtClean="0">
                <a:solidFill>
                  <a:prstClr val="black"/>
                </a:solidFill>
                <a:cs typeface="Arial" pitchFamily="34" charset="0"/>
              </a:rPr>
              <a:t> Kansa, </a:t>
            </a:r>
            <a:r>
              <a:rPr lang="en-US" sz="1400" dirty="0" err="1" smtClean="0">
                <a:solidFill>
                  <a:prstClr val="black"/>
                </a:solidFill>
                <a:cs typeface="Arial" pitchFamily="34" charset="0"/>
              </a:rPr>
              <a:t>Julianna</a:t>
            </a:r>
            <a:r>
              <a:rPr lang="en-US" sz="1400" dirty="0" smtClean="0">
                <a:solidFill>
                  <a:prstClr val="black"/>
                </a:solidFill>
                <a:cs typeface="Arial" pitchFamily="34" charset="0"/>
              </a:rPr>
              <a:t> Barrera-Gomez, and Elizabeth </a:t>
            </a:r>
            <a:r>
              <a:rPr lang="en-US" sz="1400" dirty="0" err="1" smtClean="0">
                <a:solidFill>
                  <a:prstClr val="black"/>
                </a:solidFill>
                <a:cs typeface="Arial" pitchFamily="34" charset="0"/>
              </a:rPr>
              <a:t>Yakel</a:t>
            </a:r>
            <a:r>
              <a:rPr lang="en-US" sz="1400" dirty="0" smtClean="0">
                <a:solidFill>
                  <a:prstClr val="black"/>
                </a:solidFill>
                <a:cs typeface="Arial" pitchFamily="34" charset="0"/>
              </a:rPr>
              <a:t>. 2013. The challenges of digging data: A study of context in archaeological data reuse. In </a:t>
            </a:r>
            <a:r>
              <a:rPr lang="en-US" sz="1400" i="1" dirty="0" smtClean="0">
                <a:solidFill>
                  <a:prstClr val="black"/>
                </a:solidFill>
                <a:cs typeface="Arial" pitchFamily="34" charset="0"/>
              </a:rPr>
              <a:t>JCDL 2013 Proceedings of the 13th ACM/IEEE-CS Joint Conference on Digital Libraries</a:t>
            </a:r>
            <a:r>
              <a:rPr lang="en-US" sz="1400" dirty="0" smtClean="0">
                <a:solidFill>
                  <a:prstClr val="black"/>
                </a:solidFill>
                <a:cs typeface="Arial" pitchFamily="34" charset="0"/>
              </a:rPr>
              <a:t>, 295-304. New York: ACM. http://dx.doi.org/10.1145/2467696.2467712.</a:t>
            </a:r>
          </a:p>
          <a:p>
            <a:pPr marL="463550" lvl="0" indent="-463550">
              <a:spcBef>
                <a:spcPts val="0"/>
              </a:spcBef>
              <a:buNone/>
            </a:pPr>
            <a:r>
              <a:rPr lang="en-US" sz="1400" dirty="0" err="1" smtClean="0">
                <a:solidFill>
                  <a:prstClr val="black"/>
                </a:solidFill>
                <a:cs typeface="Arial" pitchFamily="34" charset="0"/>
              </a:rPr>
              <a:t>Faniel</a:t>
            </a:r>
            <a:r>
              <a:rPr lang="en-US" sz="1400" dirty="0" smtClean="0">
                <a:solidFill>
                  <a:prstClr val="black"/>
                </a:solidFill>
                <a:cs typeface="Arial" pitchFamily="34" charset="0"/>
              </a:rPr>
              <a:t>, </a:t>
            </a:r>
            <a:r>
              <a:rPr lang="en-US" sz="1400" dirty="0" err="1" smtClean="0">
                <a:solidFill>
                  <a:prstClr val="black"/>
                </a:solidFill>
                <a:cs typeface="Arial" pitchFamily="34" charset="0"/>
              </a:rPr>
              <a:t>Ixchel</a:t>
            </a:r>
            <a:r>
              <a:rPr lang="en-US" sz="1400" dirty="0" smtClean="0">
                <a:solidFill>
                  <a:prstClr val="black"/>
                </a:solidFill>
                <a:cs typeface="Arial" pitchFamily="34" charset="0"/>
              </a:rPr>
              <a:t> M., Adam </a:t>
            </a:r>
            <a:r>
              <a:rPr lang="en-US" sz="1400" dirty="0" err="1" smtClean="0">
                <a:solidFill>
                  <a:prstClr val="black"/>
                </a:solidFill>
                <a:cs typeface="Arial" pitchFamily="34" charset="0"/>
              </a:rPr>
              <a:t>Kriesberg</a:t>
            </a:r>
            <a:r>
              <a:rPr lang="en-US" sz="1400" dirty="0" smtClean="0">
                <a:solidFill>
                  <a:prstClr val="black"/>
                </a:solidFill>
                <a:cs typeface="Arial" pitchFamily="34" charset="0"/>
              </a:rPr>
              <a:t>, and Elizabeth </a:t>
            </a:r>
            <a:r>
              <a:rPr lang="en-US" sz="1400" dirty="0" err="1" smtClean="0">
                <a:solidFill>
                  <a:prstClr val="black"/>
                </a:solidFill>
                <a:cs typeface="Arial" pitchFamily="34" charset="0"/>
              </a:rPr>
              <a:t>Yakel</a:t>
            </a:r>
            <a:r>
              <a:rPr lang="en-US" sz="1400" dirty="0" smtClean="0">
                <a:solidFill>
                  <a:prstClr val="black"/>
                </a:solidFill>
                <a:cs typeface="Arial" pitchFamily="34" charset="0"/>
              </a:rPr>
              <a:t>. 2012. Data reuse and </a:t>
            </a:r>
            <a:r>
              <a:rPr lang="en-US" sz="1400" dirty="0" err="1" smtClean="0">
                <a:solidFill>
                  <a:prstClr val="black"/>
                </a:solidFill>
                <a:cs typeface="Arial" pitchFamily="34" charset="0"/>
              </a:rPr>
              <a:t>sensemaking</a:t>
            </a:r>
            <a:r>
              <a:rPr lang="en-US" sz="1400" dirty="0" smtClean="0">
                <a:solidFill>
                  <a:prstClr val="black"/>
                </a:solidFill>
                <a:cs typeface="Arial" pitchFamily="34" charset="0"/>
              </a:rPr>
              <a:t> among novice social scientists. Paper presented at the annual meeting of the American Society for Information Science and Technology, October 26-31, in Baltimore, MD.</a:t>
            </a:r>
          </a:p>
          <a:p>
            <a:pPr marL="463550" lvl="0" indent="-463550">
              <a:spcBef>
                <a:spcPts val="0"/>
              </a:spcBef>
              <a:buNone/>
            </a:pPr>
            <a:r>
              <a:rPr lang="en-US" sz="1400" dirty="0" smtClean="0">
                <a:solidFill>
                  <a:prstClr val="black"/>
                </a:solidFill>
                <a:cs typeface="Arial" pitchFamily="34" charset="0"/>
              </a:rPr>
              <a:t>Fisher, Erin. 2012. </a:t>
            </a:r>
            <a:r>
              <a:rPr lang="en-US" sz="1400" dirty="0" err="1" smtClean="0">
                <a:solidFill>
                  <a:prstClr val="black"/>
                </a:solidFill>
                <a:cs typeface="Arial" pitchFamily="34" charset="0"/>
              </a:rPr>
              <a:t>Makerspaces</a:t>
            </a:r>
            <a:r>
              <a:rPr lang="en-US" sz="1400" dirty="0" smtClean="0">
                <a:solidFill>
                  <a:prstClr val="black"/>
                </a:solidFill>
                <a:cs typeface="Arial" pitchFamily="34" charset="0"/>
              </a:rPr>
              <a:t> move into academic libraries. </a:t>
            </a:r>
            <a:r>
              <a:rPr lang="en-US" sz="1400" i="1" dirty="0" smtClean="0">
                <a:solidFill>
                  <a:prstClr val="black"/>
                </a:solidFill>
                <a:cs typeface="Arial" pitchFamily="34" charset="0"/>
              </a:rPr>
              <a:t>ACRL </a:t>
            </a:r>
            <a:r>
              <a:rPr lang="en-US" sz="1400" i="1" dirty="0" err="1" smtClean="0">
                <a:solidFill>
                  <a:prstClr val="black"/>
                </a:solidFill>
                <a:cs typeface="Arial" pitchFamily="34" charset="0"/>
              </a:rPr>
              <a:t>TechConnect</a:t>
            </a:r>
            <a:r>
              <a:rPr lang="en-US" sz="1400" i="1" dirty="0" smtClean="0">
                <a:solidFill>
                  <a:prstClr val="black"/>
                </a:solidFill>
                <a:cs typeface="Arial" pitchFamily="34" charset="0"/>
              </a:rPr>
              <a:t> </a:t>
            </a:r>
            <a:r>
              <a:rPr lang="en-US" sz="1400" dirty="0" smtClean="0">
                <a:solidFill>
                  <a:prstClr val="black"/>
                </a:solidFill>
                <a:cs typeface="Arial" pitchFamily="34" charset="0"/>
              </a:rPr>
              <a:t>(November 28), http://acrl.ala.org/techconnect/?p=2340.</a:t>
            </a:r>
          </a:p>
          <a:p>
            <a:pPr marL="463550" lvl="0" indent="-463550">
              <a:spcBef>
                <a:spcPts val="0"/>
              </a:spcBef>
              <a:buNone/>
              <a:defRPr/>
            </a:pPr>
            <a:r>
              <a:rPr lang="en-US" sz="1400" dirty="0" err="1">
                <a:solidFill>
                  <a:prstClr val="black"/>
                </a:solidFill>
                <a:cs typeface="Arial" pitchFamily="34" charset="0"/>
              </a:rPr>
              <a:t>Glassmeyer</a:t>
            </a:r>
            <a:r>
              <a:rPr lang="en-US" sz="1400" dirty="0">
                <a:solidFill>
                  <a:prstClr val="black"/>
                </a:solidFill>
                <a:cs typeface="Arial" pitchFamily="34" charset="0"/>
              </a:rPr>
              <a:t>, Sarah. 2010. </a:t>
            </a:r>
            <a:r>
              <a:rPr lang="en-US" sz="1400" dirty="0" err="1">
                <a:solidFill>
                  <a:prstClr val="black"/>
                </a:solidFill>
                <a:cs typeface="Arial" pitchFamily="34" charset="0"/>
              </a:rPr>
              <a:t>Ranganathan</a:t>
            </a:r>
            <a:r>
              <a:rPr lang="en-US" sz="1400" dirty="0">
                <a:solidFill>
                  <a:prstClr val="black"/>
                </a:solidFill>
                <a:cs typeface="Arial" pitchFamily="34" charset="0"/>
              </a:rPr>
              <a:t> 2.0. </a:t>
            </a:r>
            <a:r>
              <a:rPr lang="en-US" sz="1400" i="1" dirty="0">
                <a:solidFill>
                  <a:prstClr val="black"/>
                </a:solidFill>
                <a:cs typeface="Arial" panose="020B0604020202020204" pitchFamily="34" charset="0"/>
              </a:rPr>
              <a:t>ALL Spectrum </a:t>
            </a:r>
            <a:r>
              <a:rPr lang="en-US" sz="1400" dirty="0">
                <a:solidFill>
                  <a:prstClr val="black"/>
                </a:solidFill>
                <a:cs typeface="Arial" panose="020B0604020202020204" pitchFamily="34" charset="0"/>
              </a:rPr>
              <a:t>14, no. 3:22-24. </a:t>
            </a:r>
          </a:p>
          <a:p>
            <a:pPr marL="463550" lvl="0" indent="-463550">
              <a:spcBef>
                <a:spcPts val="0"/>
              </a:spcBef>
              <a:buNone/>
              <a:defRPr/>
            </a:pPr>
            <a:r>
              <a:rPr lang="en-US" sz="1400" dirty="0">
                <a:solidFill>
                  <a:prstClr val="black"/>
                </a:solidFill>
                <a:cs typeface="Arial" panose="020B0604020202020204" pitchFamily="34" charset="0"/>
              </a:rPr>
              <a:t>Head, Alison J., and Michael B. Eisenberg. 2010. </a:t>
            </a:r>
            <a:r>
              <a:rPr lang="en-US" sz="1400" i="1" dirty="0">
                <a:solidFill>
                  <a:prstClr val="black"/>
                </a:solidFill>
                <a:cs typeface="Arial" pitchFamily="34" charset="0"/>
              </a:rPr>
              <a:t>How college students evaluate and use information in the digital age</a:t>
            </a:r>
            <a:r>
              <a:rPr lang="en-US" sz="1400" dirty="0">
                <a:solidFill>
                  <a:prstClr val="black"/>
                </a:solidFill>
                <a:cs typeface="Arial" pitchFamily="34" charset="0"/>
              </a:rPr>
              <a:t>. Project Information Literacy progress report. Seattle: The Information School, University of Washington</a:t>
            </a:r>
          </a:p>
          <a:p>
            <a:pPr marL="463550" lvl="0" indent="-463550">
              <a:spcBef>
                <a:spcPts val="0"/>
              </a:spcBef>
              <a:buNone/>
              <a:defRPr/>
            </a:pPr>
            <a:r>
              <a:rPr lang="en-US" sz="1400" dirty="0" err="1">
                <a:solidFill>
                  <a:prstClr val="black"/>
                </a:solidFill>
                <a:cs typeface="Arial" pitchFamily="34" charset="0"/>
              </a:rPr>
              <a:t>Hiebert</a:t>
            </a:r>
            <a:r>
              <a:rPr lang="en-US" sz="1400" dirty="0">
                <a:solidFill>
                  <a:prstClr val="black"/>
                </a:solidFill>
                <a:cs typeface="Arial" pitchFamily="34" charset="0"/>
              </a:rPr>
              <a:t>, Jean, and Shelly </a:t>
            </a:r>
            <a:r>
              <a:rPr lang="en-US" sz="1400" dirty="0" err="1">
                <a:solidFill>
                  <a:prstClr val="black"/>
                </a:solidFill>
                <a:cs typeface="Arial" pitchFamily="34" charset="0"/>
              </a:rPr>
              <a:t>Theriault</a:t>
            </a:r>
            <a:r>
              <a:rPr lang="en-US" sz="1400" dirty="0">
                <a:solidFill>
                  <a:prstClr val="black"/>
                </a:solidFill>
                <a:cs typeface="Arial" pitchFamily="34" charset="0"/>
              </a:rPr>
              <a:t>. 2012. </a:t>
            </a:r>
            <a:r>
              <a:rPr lang="en-US" sz="1400" dirty="0" err="1">
                <a:solidFill>
                  <a:prstClr val="black"/>
                </a:solidFill>
                <a:cs typeface="Arial" pitchFamily="34" charset="0"/>
              </a:rPr>
              <a:t>BLASTing</a:t>
            </a:r>
            <a:r>
              <a:rPr lang="en-US" sz="1400" dirty="0">
                <a:solidFill>
                  <a:prstClr val="black"/>
                </a:solidFill>
                <a:cs typeface="Arial" pitchFamily="34" charset="0"/>
              </a:rPr>
              <a:t> the zombies! Creative ideas to fight finals fatigue. </a:t>
            </a:r>
            <a:r>
              <a:rPr lang="en-US" sz="1400" i="1" dirty="0">
                <a:solidFill>
                  <a:prstClr val="black"/>
                </a:solidFill>
                <a:cs typeface="Arial" pitchFamily="34" charset="0"/>
              </a:rPr>
              <a:t>College &amp; Research Libraries News </a:t>
            </a:r>
            <a:r>
              <a:rPr lang="en-US" sz="1400" dirty="0">
                <a:solidFill>
                  <a:prstClr val="black"/>
                </a:solidFill>
                <a:cs typeface="Arial" pitchFamily="34" charset="0"/>
              </a:rPr>
              <a:t>73, no. 9: 540-69.</a:t>
            </a:r>
          </a:p>
          <a:p>
            <a:pPr marL="463550" lvl="0" indent="-463550">
              <a:spcBef>
                <a:spcPts val="0"/>
              </a:spcBef>
              <a:buNone/>
            </a:pPr>
            <a:endParaRPr lang="en-US" sz="1400" dirty="0" smtClean="0">
              <a:solidFill>
                <a:prstClr val="black"/>
              </a:solidFill>
              <a:cs typeface="Arial" pitchFamily="34" charset="0"/>
            </a:endParaRPr>
          </a:p>
          <a:p>
            <a:pPr marL="463550" indent="-463550">
              <a:spcBef>
                <a:spcPts val="0"/>
              </a:spcBef>
              <a:buNone/>
            </a:pPr>
            <a:endParaRPr lang="en-US" sz="1400" dirty="0" smtClean="0">
              <a:solidFill>
                <a:prstClr val="black"/>
              </a:solidFill>
              <a:latin typeface="Arial" pitchFamily="34" charset="0"/>
              <a:ea typeface="+mn-ea"/>
              <a:cs typeface="Arial" pitchFamily="34" charset="0"/>
            </a:endParaRP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2"/>
          <p:cNvSpPr txBox="1">
            <a:spLocks/>
          </p:cNvSpPr>
          <p:nvPr/>
        </p:nvSpPr>
        <p:spPr>
          <a:xfrm>
            <a:off x="381000" y="1295400"/>
            <a:ext cx="8534400" cy="5562600"/>
          </a:xfrm>
          <a:prstGeom prst="rect">
            <a:avLst/>
          </a:prstGeom>
        </p:spPr>
        <p:txBody>
          <a:bodyPr vert="horz" lIns="91440" tIns="45720" rIns="91440" bIns="45720" rtlCol="0">
            <a:noAutofit/>
          </a:bodyPr>
          <a:lstStyle/>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Huler</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Scott. 2014. Raleigh’s 50 foot librarian: Hunt Library.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Our State </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(March), http://www.ourstate.com/hunt/.</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Jisc</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2014. Make your digital resources easier to discover.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Quickguide</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http://www.jisc.ac.uk/guides/make-your-digital-resources-easier-to-discover.</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Keralis</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Spencer D. C. 2012. Data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curation</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education: A snapshot. In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The problem of data</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by Lori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Jahnke</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Andrew Asher, and Spencer D. C.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Keralis</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32-39. Washington, DC: Council on Library and Information Resources.</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Kriesberg</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Adam, Rebecca D. Frank,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Ixchel</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M.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Faniel</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and Elizabeth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Yakel</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2013. The role of data reuse in the apprenticeship process.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ASIST 2013, November 1-6, 2013, Montreal, Quebec, Canada</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Lally</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Ann M., and Carolyn E.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Dunford</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2007. Using Wikipedia to extend digital collections.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D-Lib </a:t>
            </a:r>
            <a:r>
              <a:rPr kumimoji="0" lang="it-IT" sz="1400" b="0" i="1" u="none" strike="noStrike" kern="1200" cap="none" spc="0" normalizeH="0" baseline="0" noProof="0" dirty="0" smtClean="0">
                <a:ln>
                  <a:noFill/>
                </a:ln>
                <a:solidFill>
                  <a:prstClr val="black"/>
                </a:solidFill>
                <a:effectLst/>
                <a:uLnTx/>
                <a:uFillTx/>
                <a:ea typeface="+mn-ea"/>
                <a:cs typeface="Arial" pitchFamily="34" charset="0"/>
              </a:rPr>
              <a:t>Magazine </a:t>
            </a:r>
            <a:r>
              <a:rPr kumimoji="0" lang="it-IT" sz="1400" b="0" i="0" u="none" strike="noStrike" kern="1200" cap="none" spc="0" normalizeH="0" baseline="0" noProof="0" dirty="0" smtClean="0">
                <a:ln>
                  <a:noFill/>
                </a:ln>
                <a:solidFill>
                  <a:prstClr val="black"/>
                </a:solidFill>
                <a:effectLst/>
                <a:uLnTx/>
                <a:uFillTx/>
                <a:ea typeface="+mn-ea"/>
                <a:cs typeface="Arial" pitchFamily="34" charset="0"/>
              </a:rPr>
              <a:t>13, no. 5/6, http://www.dlib.org/dlib/may07/lally/05lally.html.</a:t>
            </a:r>
            <a:endParaRPr kumimoji="0" lang="en-US" sz="1400" b="0" i="0" u="none" strike="noStrike" kern="1200" cap="none" spc="0" normalizeH="0" baseline="0" noProof="0" dirty="0" smtClean="0">
              <a:ln>
                <a:noFill/>
              </a:ln>
              <a:solidFill>
                <a:schemeClr val="tx1"/>
              </a:solidFill>
              <a:effectLst/>
              <a:uLnTx/>
              <a:uFillTx/>
              <a:ea typeface="+mn-ea"/>
              <a:cs typeface="Calibri Light"/>
            </a:endParaRP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schemeClr val="tx1"/>
                </a:solidFill>
                <a:effectLst/>
                <a:uLnTx/>
                <a:uFillTx/>
                <a:ea typeface="+mn-ea"/>
                <a:cs typeface="Arial" pitchFamily="34" charset="0"/>
              </a:rPr>
              <a:t>Lippincott, Joan K. 2010. A mobile future for academic libraries. </a:t>
            </a:r>
            <a:r>
              <a:rPr kumimoji="0" lang="en-US" sz="1400" b="0" i="1" u="none" strike="noStrike" kern="1200" cap="none" spc="0" normalizeH="0" baseline="0" noProof="0" dirty="0" smtClean="0">
                <a:ln>
                  <a:noFill/>
                </a:ln>
                <a:solidFill>
                  <a:schemeClr val="tx1"/>
                </a:solidFill>
                <a:effectLst/>
                <a:uLnTx/>
                <a:uFillTx/>
                <a:ea typeface="+mn-ea"/>
                <a:cs typeface="Arial" pitchFamily="34" charset="0"/>
              </a:rPr>
              <a:t>Reference Services Review </a:t>
            </a:r>
            <a:r>
              <a:rPr kumimoji="0" lang="en-US" sz="1400" b="0" i="0" u="none" strike="noStrike" kern="1200" cap="none" spc="0" normalizeH="0" baseline="0" noProof="0" dirty="0" smtClean="0">
                <a:ln>
                  <a:noFill/>
                </a:ln>
                <a:solidFill>
                  <a:schemeClr val="tx1"/>
                </a:solidFill>
                <a:effectLst/>
                <a:uLnTx/>
                <a:uFillTx/>
                <a:ea typeface="+mn-ea"/>
                <a:cs typeface="Arial" pitchFamily="34" charset="0"/>
              </a:rPr>
              <a:t>38, no. 2: 205-213.</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Millar, Erin. 2013. The university library of the future.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The Globe and Mail </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(October 22), http://www.theglobeandmail.com/news/national/education/canadian-university-report/the-university-libraryof-the-future/article14980161/.</a:t>
            </a:r>
          </a:p>
          <a:p>
            <a:pPr marL="463550" lvl="0" indent="-463550">
              <a:defRPr/>
            </a:pPr>
            <a:r>
              <a:rPr lang="en-US" sz="1400" dirty="0" err="1">
                <a:solidFill>
                  <a:prstClr val="black"/>
                </a:solidFill>
                <a:cs typeface="Arial" pitchFamily="34" charset="0"/>
              </a:rPr>
              <a:t>Noruzi</a:t>
            </a:r>
            <a:r>
              <a:rPr lang="en-US" sz="1400" dirty="0">
                <a:solidFill>
                  <a:prstClr val="black"/>
                </a:solidFill>
                <a:cs typeface="Arial" pitchFamily="34" charset="0"/>
              </a:rPr>
              <a:t>, </a:t>
            </a:r>
            <a:r>
              <a:rPr lang="en-US" sz="1400" dirty="0" err="1">
                <a:solidFill>
                  <a:prstClr val="black"/>
                </a:solidFill>
                <a:cs typeface="Arial" pitchFamily="34" charset="0"/>
              </a:rPr>
              <a:t>Alireza</a:t>
            </a:r>
            <a:r>
              <a:rPr lang="en-US" sz="1400" dirty="0">
                <a:solidFill>
                  <a:prstClr val="black"/>
                </a:solidFill>
                <a:cs typeface="Arial" pitchFamily="34" charset="0"/>
              </a:rPr>
              <a:t>. 2004. Application of </a:t>
            </a:r>
            <a:r>
              <a:rPr lang="en-US" sz="1400" dirty="0" err="1">
                <a:solidFill>
                  <a:prstClr val="black"/>
                </a:solidFill>
                <a:cs typeface="Arial" pitchFamily="34" charset="0"/>
              </a:rPr>
              <a:t>Ranganathan’s</a:t>
            </a:r>
            <a:r>
              <a:rPr lang="en-US" sz="1400" dirty="0">
                <a:solidFill>
                  <a:prstClr val="black"/>
                </a:solidFill>
                <a:cs typeface="Arial" pitchFamily="34" charset="0"/>
              </a:rPr>
              <a:t> Laws to the web. </a:t>
            </a:r>
            <a:r>
              <a:rPr lang="en-US" sz="1400" i="1" dirty="0" err="1">
                <a:solidFill>
                  <a:prstClr val="black"/>
                </a:solidFill>
                <a:cs typeface="Arial" pitchFamily="34" charset="0"/>
              </a:rPr>
              <a:t>Webology</a:t>
            </a:r>
            <a:r>
              <a:rPr lang="en-US" sz="1400" i="1" dirty="0">
                <a:solidFill>
                  <a:prstClr val="black"/>
                </a:solidFill>
                <a:cs typeface="Arial" pitchFamily="34" charset="0"/>
              </a:rPr>
              <a:t> </a:t>
            </a:r>
            <a:r>
              <a:rPr lang="en-US" sz="1400" dirty="0">
                <a:solidFill>
                  <a:prstClr val="black"/>
                </a:solidFill>
                <a:cs typeface="Arial" pitchFamily="34" charset="0"/>
              </a:rPr>
              <a:t>1, no. 2, http://www.webology.org/2004/v1n2/a8.html. </a:t>
            </a:r>
            <a:endParaRPr lang="en-US" sz="1400" b="1" dirty="0">
              <a:solidFill>
                <a:prstClr val="black"/>
              </a:solidFill>
              <a:cs typeface="Arial" pitchFamily="34" charset="0"/>
            </a:endParaRPr>
          </a:p>
          <a:p>
            <a:pPr marL="463550" lvl="0" indent="-463550">
              <a:defRPr/>
            </a:pPr>
            <a:r>
              <a:rPr lang="en-US" sz="1400" dirty="0" err="1">
                <a:solidFill>
                  <a:prstClr val="black"/>
                </a:solidFill>
                <a:cs typeface="Arial" pitchFamily="34" charset="0"/>
              </a:rPr>
              <a:t>Oblinger</a:t>
            </a:r>
            <a:r>
              <a:rPr lang="en-US" sz="1400" dirty="0">
                <a:solidFill>
                  <a:prstClr val="black"/>
                </a:solidFill>
                <a:cs typeface="Arial" pitchFamily="34" charset="0"/>
              </a:rPr>
              <a:t>, Diana G., and James L. </a:t>
            </a:r>
            <a:r>
              <a:rPr lang="en-US" sz="1400" dirty="0" err="1">
                <a:solidFill>
                  <a:prstClr val="black"/>
                </a:solidFill>
                <a:cs typeface="Arial" pitchFamily="34" charset="0"/>
              </a:rPr>
              <a:t>Oblinger</a:t>
            </a:r>
            <a:r>
              <a:rPr lang="en-US" sz="1400" dirty="0">
                <a:solidFill>
                  <a:prstClr val="black"/>
                </a:solidFill>
                <a:cs typeface="Arial" pitchFamily="34" charset="0"/>
              </a:rPr>
              <a:t>, eds. 2005. </a:t>
            </a:r>
            <a:r>
              <a:rPr lang="en-US" sz="1400" i="1" dirty="0">
                <a:solidFill>
                  <a:prstClr val="black"/>
                </a:solidFill>
                <a:cs typeface="Arial" pitchFamily="34" charset="0"/>
              </a:rPr>
              <a:t>Educating the net generation</a:t>
            </a:r>
            <a:r>
              <a:rPr lang="en-US" sz="1400" dirty="0">
                <a:solidFill>
                  <a:prstClr val="black"/>
                </a:solidFill>
                <a:cs typeface="Arial" pitchFamily="34" charset="0"/>
              </a:rPr>
              <a:t>. Boulder: EDUCAUSE. </a:t>
            </a:r>
            <a:r>
              <a:rPr lang="en-US" sz="1400" dirty="0">
                <a:solidFill>
                  <a:prstClr val="black"/>
                </a:solidFill>
                <a:cs typeface="Arial" pitchFamily="34" charset="0"/>
                <a:hlinkClick r:id="rId3"/>
              </a:rPr>
              <a:t>http://www.educause.edu/content.asp?PAGE_ID=5989&amp;bhcp=1</a:t>
            </a:r>
            <a:r>
              <a:rPr lang="en-US" sz="1400" dirty="0" smtClean="0">
                <a:solidFill>
                  <a:prstClr val="black"/>
                </a:solidFill>
                <a:cs typeface="Arial" pitchFamily="34" charset="0"/>
              </a:rPr>
              <a:t>.</a:t>
            </a:r>
          </a:p>
          <a:p>
            <a:pPr marL="463550" lvl="0" indent="-463550">
              <a:defRPr/>
            </a:pPr>
            <a:r>
              <a:rPr lang="en-US" sz="1400" dirty="0" smtClean="0">
                <a:solidFill>
                  <a:prstClr val="black"/>
                </a:solidFill>
                <a:cs typeface="Arial" pitchFamily="34" charset="0"/>
              </a:rPr>
              <a:t>Palmer, Carole L., Andrea K. </a:t>
            </a:r>
            <a:r>
              <a:rPr lang="en-US" sz="1400" dirty="0" err="1" smtClean="0">
                <a:solidFill>
                  <a:prstClr val="black"/>
                </a:solidFill>
                <a:cs typeface="Arial" pitchFamily="34" charset="0"/>
              </a:rPr>
              <a:t>Thomer</a:t>
            </a:r>
            <a:r>
              <a:rPr lang="en-US" sz="1400" dirty="0" smtClean="0">
                <a:solidFill>
                  <a:prstClr val="black"/>
                </a:solidFill>
                <a:cs typeface="Arial" pitchFamily="34" charset="0"/>
              </a:rPr>
              <a:t>, Karen S. Baker, Karen M. </a:t>
            </a:r>
            <a:r>
              <a:rPr lang="en-US" sz="1400" dirty="0" err="1" smtClean="0">
                <a:solidFill>
                  <a:prstClr val="black"/>
                </a:solidFill>
                <a:cs typeface="Arial" pitchFamily="34" charset="0"/>
              </a:rPr>
              <a:t>Wickett</a:t>
            </a:r>
            <a:r>
              <a:rPr lang="en-US" sz="1400" dirty="0" smtClean="0">
                <a:solidFill>
                  <a:prstClr val="black"/>
                </a:solidFill>
                <a:cs typeface="Arial" pitchFamily="34" charset="0"/>
              </a:rPr>
              <a:t>, Virgil </a:t>
            </a:r>
            <a:r>
              <a:rPr lang="en-US" sz="1400" dirty="0" err="1" smtClean="0">
                <a:solidFill>
                  <a:prstClr val="black"/>
                </a:solidFill>
                <a:cs typeface="Arial" pitchFamily="34" charset="0"/>
              </a:rPr>
              <a:t>Varvel</a:t>
            </a:r>
            <a:r>
              <a:rPr lang="en-US" sz="1400" dirty="0" smtClean="0">
                <a:solidFill>
                  <a:prstClr val="black"/>
                </a:solidFill>
                <a:cs typeface="Arial" pitchFamily="34" charset="0"/>
              </a:rPr>
              <a:t>, </a:t>
            </a:r>
            <a:r>
              <a:rPr lang="en-US" sz="1400" dirty="0" err="1" smtClean="0">
                <a:solidFill>
                  <a:prstClr val="black"/>
                </a:solidFill>
                <a:cs typeface="Arial" pitchFamily="34" charset="0"/>
              </a:rPr>
              <a:t>Sayeed</a:t>
            </a:r>
            <a:r>
              <a:rPr lang="en-US" sz="1400" dirty="0" smtClean="0">
                <a:solidFill>
                  <a:prstClr val="black"/>
                </a:solidFill>
                <a:cs typeface="Arial" pitchFamily="34" charset="0"/>
              </a:rPr>
              <a:t> </a:t>
            </a:r>
            <a:r>
              <a:rPr lang="en-US" sz="1400" dirty="0" err="1" smtClean="0">
                <a:solidFill>
                  <a:prstClr val="black"/>
                </a:solidFill>
                <a:cs typeface="Arial" pitchFamily="34" charset="0"/>
              </a:rPr>
              <a:t>Choudhury</a:t>
            </a:r>
            <a:r>
              <a:rPr lang="en-US" sz="1400" dirty="0" smtClean="0">
                <a:solidFill>
                  <a:prstClr val="black"/>
                </a:solidFill>
                <a:cs typeface="Arial" pitchFamily="34" charset="0"/>
              </a:rPr>
              <a:t>, Timothy </a:t>
            </a:r>
            <a:r>
              <a:rPr lang="en-US" sz="1400" dirty="0" err="1" smtClean="0">
                <a:solidFill>
                  <a:prstClr val="black"/>
                </a:solidFill>
                <a:cs typeface="Arial" pitchFamily="34" charset="0"/>
              </a:rPr>
              <a:t>DiLauro</a:t>
            </a:r>
            <a:r>
              <a:rPr lang="en-US" sz="1400" dirty="0" smtClean="0">
                <a:solidFill>
                  <a:prstClr val="black"/>
                </a:solidFill>
                <a:cs typeface="Arial" pitchFamily="34" charset="0"/>
              </a:rPr>
              <a:t>, Bruce Fouke, Abigail E. </a:t>
            </a:r>
            <a:r>
              <a:rPr lang="en-US" sz="1400" dirty="0" err="1" smtClean="0">
                <a:solidFill>
                  <a:prstClr val="black"/>
                </a:solidFill>
                <a:cs typeface="Arial" pitchFamily="34" charset="0"/>
              </a:rPr>
              <a:t>Asangba</a:t>
            </a:r>
            <a:r>
              <a:rPr lang="en-US" sz="1400" dirty="0" smtClean="0">
                <a:solidFill>
                  <a:prstClr val="black"/>
                </a:solidFill>
                <a:cs typeface="Arial" pitchFamily="34" charset="0"/>
              </a:rPr>
              <a:t>, and Ann Rodman. 2013. "Building a framework for site-based data </a:t>
            </a:r>
            <a:r>
              <a:rPr lang="en-US" sz="1400" dirty="0" err="1" smtClean="0">
                <a:solidFill>
                  <a:prstClr val="black"/>
                </a:solidFill>
                <a:cs typeface="Arial" pitchFamily="34" charset="0"/>
              </a:rPr>
              <a:t>curation</a:t>
            </a:r>
            <a:r>
              <a:rPr lang="en-US" sz="1400" dirty="0" smtClean="0">
                <a:solidFill>
                  <a:prstClr val="black"/>
                </a:solidFill>
                <a:cs typeface="Arial" pitchFamily="34" charset="0"/>
              </a:rPr>
              <a:t>". Proceedings of the American Society for Information Science and Technology. 50 (1): 1-4.</a:t>
            </a:r>
            <a:endParaRPr lang="en-US" sz="1400" dirty="0">
              <a:solidFill>
                <a:prstClr val="black"/>
              </a:solidFill>
              <a:cs typeface="Arial" pitchFamily="34" charset="0"/>
            </a:endParaRPr>
          </a:p>
          <a:p>
            <a:pPr marL="463550" lvl="0" indent="-463550">
              <a:defRPr/>
            </a:pPr>
            <a:r>
              <a:rPr lang="en-US" sz="1400" dirty="0" err="1">
                <a:solidFill>
                  <a:prstClr val="black"/>
                </a:solidFill>
                <a:cs typeface="Arial" pitchFamily="34" charset="0"/>
              </a:rPr>
              <a:t>Pierard</a:t>
            </a:r>
            <a:r>
              <a:rPr lang="en-US" sz="1400" dirty="0">
                <a:solidFill>
                  <a:prstClr val="black"/>
                </a:solidFill>
                <a:cs typeface="Arial" pitchFamily="34" charset="0"/>
              </a:rPr>
              <a:t>, Cindy, and </a:t>
            </a:r>
            <a:r>
              <a:rPr lang="en-US" sz="1400" dirty="0" err="1">
                <a:solidFill>
                  <a:prstClr val="black"/>
                </a:solidFill>
                <a:cs typeface="Arial" pitchFamily="34" charset="0"/>
              </a:rPr>
              <a:t>Norice</a:t>
            </a:r>
            <a:r>
              <a:rPr lang="en-US" sz="1400" dirty="0">
                <a:solidFill>
                  <a:prstClr val="black"/>
                </a:solidFill>
                <a:cs typeface="Arial" pitchFamily="34" charset="0"/>
              </a:rPr>
              <a:t> Lee. 2011. Studying space: Improving space planning with user studies. </a:t>
            </a:r>
            <a:r>
              <a:rPr lang="en-US" sz="1400" i="1" dirty="0">
                <a:solidFill>
                  <a:prstClr val="black"/>
                </a:solidFill>
                <a:cs typeface="Arial" pitchFamily="34" charset="0"/>
              </a:rPr>
              <a:t>Journal of Access Services </a:t>
            </a:r>
            <a:r>
              <a:rPr lang="en-US" sz="1400" dirty="0">
                <a:solidFill>
                  <a:prstClr val="black"/>
                </a:solidFill>
                <a:cs typeface="Arial" pitchFamily="34" charset="0"/>
              </a:rPr>
              <a:t>8: 190-207. </a:t>
            </a:r>
            <a:r>
              <a:rPr lang="en-US" sz="1400" dirty="0" err="1">
                <a:solidFill>
                  <a:prstClr val="black"/>
                </a:solidFill>
                <a:cs typeface="Arial" pitchFamily="34" charset="0"/>
              </a:rPr>
              <a:t>Doi</a:t>
            </a:r>
            <a:r>
              <a:rPr lang="en-US" sz="1400" dirty="0">
                <a:solidFill>
                  <a:prstClr val="black"/>
                </a:solidFill>
                <a:cs typeface="Arial" pitchFamily="34" charset="0"/>
              </a:rPr>
              <a:t>: 10.1080/15367967.2011.602258.</a:t>
            </a:r>
            <a:endParaRPr lang="en-US" sz="1400" dirty="0">
              <a:cs typeface="Arial" pitchFamily="34" charset="0"/>
            </a:endParaRP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dirty="0" smtClean="0">
              <a:ln>
                <a:noFill/>
              </a:ln>
              <a:solidFill>
                <a:prstClr val="black"/>
              </a:solidFill>
              <a:effectLst/>
              <a:uLnTx/>
              <a:uFillTx/>
              <a:ea typeface="+mn-ea"/>
              <a:cs typeface="Arial" pitchFamily="34" charset="0"/>
            </a:endParaRP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schemeClr val="tx1"/>
              </a:solidFill>
              <a:effectLst/>
              <a:uLnTx/>
              <a:uFillTx/>
              <a:ea typeface="+mn-ea"/>
              <a:cs typeface="Calibri Light"/>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304800" y="1218715"/>
            <a:ext cx="8686800" cy="5211763"/>
          </a:xfrm>
          <a:prstGeom prst="rect">
            <a:avLst/>
          </a:prstGeom>
        </p:spPr>
        <p:txBody>
          <a:bodyPr vert="horz" lIns="91440" tIns="45720" rIns="91440" bIns="45720" rtlCol="0">
            <a:noAutofit/>
          </a:bodyPr>
          <a:lstStyle/>
          <a:p>
            <a:pPr marL="403225" marR="0" lvl="0" indent="-403225"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Prabha</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Chandra, Lynn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Silipigni</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Connaway</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and Timothy J. Dickey. 2006.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Sense-making the information confluence: The whys and </a:t>
            </a:r>
            <a:r>
              <a:rPr kumimoji="0" lang="en-US" sz="1400" b="0" i="1" u="none" strike="noStrike" kern="1200" cap="none" spc="0" normalizeH="0" baseline="0" noProof="0" dirty="0" err="1" smtClean="0">
                <a:ln>
                  <a:noFill/>
                </a:ln>
                <a:solidFill>
                  <a:prstClr val="black"/>
                </a:solidFill>
                <a:effectLst/>
                <a:uLnTx/>
                <a:uFillTx/>
                <a:ea typeface="+mn-ea"/>
                <a:cs typeface="Arial" pitchFamily="34" charset="0"/>
              </a:rPr>
              <a:t>hows</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 of college and university user </a:t>
            </a:r>
            <a:r>
              <a:rPr kumimoji="0" lang="en-US" sz="1400" b="0" i="1" u="none" strike="noStrike" kern="1200" cap="none" spc="0" normalizeH="0" baseline="0" noProof="0" dirty="0" err="1" smtClean="0">
                <a:ln>
                  <a:noFill/>
                </a:ln>
                <a:solidFill>
                  <a:prstClr val="black"/>
                </a:solidFill>
                <a:effectLst/>
                <a:uLnTx/>
                <a:uFillTx/>
                <a:ea typeface="+mn-ea"/>
                <a:cs typeface="Arial" pitchFamily="34" charset="0"/>
              </a:rPr>
              <a:t>satisficing</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 of information needs. Phase IV: Semi-structured interview study</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Report on National Leadership Grant LG-02-03-0062-03, to Institute of Museum and Library Services, Washington, DC. Columbus, OH: School of Communication, The Ohio State University.</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Pullinger</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David. 1999. Academics and the new information environment: The impact of local factors on use of electronic journals.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Journal of Information Science </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25, no. 2: 164-72.</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Radford, Marie L., and Lynn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Silipigni</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Connaway</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2008.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Seeking synchronicity: Evaluating virtual reference services from user, non-user, and librarian perspectives: IMLS final performance report</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Report on Grant LG-06-05-0109-05, to Institute of Museum and Library Services, Washington, DC. Dublin, OH: OCLC Online Computer Library Center.</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Ranganathan</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Shiyali</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Ramamrita</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1931.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The five laws of library science. </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London: Edward </a:t>
            </a:r>
            <a:r>
              <a:rPr kumimoji="0" lang="en-US" sz="1400" b="0" i="0" u="none" strike="noStrike" kern="1200" cap="none" spc="0" normalizeH="0" baseline="0" noProof="0" dirty="0" err="1" smtClean="0">
                <a:ln>
                  <a:noFill/>
                </a:ln>
                <a:solidFill>
                  <a:prstClr val="black"/>
                </a:solidFill>
                <a:effectLst/>
                <a:uLnTx/>
                <a:uFillTx/>
                <a:ea typeface="+mn-ea"/>
                <a:cs typeface="Arial" pitchFamily="34" charset="0"/>
              </a:rPr>
              <a:t>Goldston</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Ltd. </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Rock, Margaret. 2013. The future of libraries: Short on books, long on tech.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Time</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(June 25), http://techland.time.com/2013/06/25/the-future-of-libraries-short-on-books-long-on-tech/.</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Rolland, Betsy, and Charlotte P. Lee. 2013. Beyond trust and reliability: Reusing data in collaborative cancer epidemiology research. In </a:t>
            </a:r>
            <a:r>
              <a:rPr kumimoji="0" lang="en-US" sz="1400" b="0" i="1" u="none" strike="noStrike" kern="1200" cap="none" spc="0" normalizeH="0" baseline="0" noProof="0" dirty="0" smtClean="0">
                <a:ln>
                  <a:noFill/>
                </a:ln>
                <a:solidFill>
                  <a:prstClr val="black"/>
                </a:solidFill>
                <a:effectLst/>
                <a:uLnTx/>
                <a:uFillTx/>
                <a:ea typeface="+mn-ea"/>
                <a:cs typeface="Arial" pitchFamily="34" charset="0"/>
              </a:rPr>
              <a:t>Collaboration and sharing in scientific work</a:t>
            </a: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 435–44. New York: ACM.</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r>
              <a:rPr kumimoji="0" lang="en-US" sz="1400" b="0" i="0" u="none" strike="noStrike" kern="1200" cap="none" spc="0" normalizeH="0" baseline="0" noProof="0" dirty="0" smtClean="0">
                <a:ln>
                  <a:noFill/>
                </a:ln>
                <a:solidFill>
                  <a:prstClr val="black"/>
                </a:solidFill>
                <a:effectLst/>
                <a:uLnTx/>
                <a:uFillTx/>
                <a:ea typeface="+mn-ea"/>
                <a:cs typeface="Arial" pitchFamily="34" charset="0"/>
              </a:rPr>
              <a:t>Sadler, Shawna. 2012. Session 3: Exploiting space as a distinctive asset. Presented at Libraries rebound: Embracing mission, maximizing impact, June 5-6, in Philadelphia, PA. https://www.youtube.com/watch?v=AmEtdVPro54&amp;feature=youtu.be.</a:t>
            </a:r>
          </a:p>
          <a:p>
            <a:pPr marL="463550" indent="-463550">
              <a:spcBef>
                <a:spcPts val="0"/>
              </a:spcBef>
              <a:buNone/>
            </a:pPr>
            <a:r>
              <a:rPr lang="en-US" sz="1400" dirty="0">
                <a:solidFill>
                  <a:prstClr val="black"/>
                </a:solidFill>
                <a:cs typeface="Arial" pitchFamily="34" charset="0"/>
              </a:rPr>
              <a:t>Sweeney, Richard. 2006. Millennial behaviors &amp; demographics. http://certi.mst.edu/media/administrative/certi/documents/Article-Millennial-Behaviors.pdf.</a:t>
            </a:r>
          </a:p>
          <a:p>
            <a:pPr marL="463550" lvl="0" indent="-463550">
              <a:spcBef>
                <a:spcPts val="0"/>
              </a:spcBef>
              <a:buNone/>
            </a:pPr>
            <a:r>
              <a:rPr lang="en-US" sz="1400" dirty="0" err="1">
                <a:solidFill>
                  <a:prstClr val="black"/>
                </a:solidFill>
                <a:cs typeface="Arial" pitchFamily="34" charset="0"/>
              </a:rPr>
              <a:t>Szajewski</a:t>
            </a:r>
            <a:r>
              <a:rPr lang="en-US" sz="1400" dirty="0">
                <a:solidFill>
                  <a:prstClr val="black"/>
                </a:solidFill>
                <a:cs typeface="Arial" pitchFamily="34" charset="0"/>
              </a:rPr>
              <a:t>, Michael. 2013. Using Wikipedia to enhance the visibility of digitized archival assets. </a:t>
            </a:r>
            <a:r>
              <a:rPr lang="it-IT" sz="1400" i="1" dirty="0">
                <a:solidFill>
                  <a:prstClr val="black"/>
                </a:solidFill>
                <a:cs typeface="Arial" pitchFamily="34" charset="0"/>
              </a:rPr>
              <a:t>D-Lib Magazine </a:t>
            </a:r>
            <a:r>
              <a:rPr lang="it-IT" sz="1400" dirty="0">
                <a:solidFill>
                  <a:prstClr val="black"/>
                </a:solidFill>
                <a:cs typeface="Arial" pitchFamily="34" charset="0"/>
              </a:rPr>
              <a:t>19, no. 3/4, http://www.dlib.org/dlib/march13/szajewski/03szajewski.html.</a:t>
            </a: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dirty="0" smtClean="0">
              <a:ln>
                <a:noFill/>
              </a:ln>
              <a:solidFill>
                <a:prstClr val="black"/>
              </a:solidFill>
              <a:effectLst/>
              <a:uLnTx/>
              <a:uFillTx/>
              <a:ea typeface="+mn-ea"/>
              <a:cs typeface="Arial" pitchFamily="34" charset="0"/>
            </a:endParaRPr>
          </a:p>
          <a:p>
            <a:pPr marL="463550" marR="0" lvl="0" indent="-463550" algn="l" defTabSz="457200" rtl="0" eaLnBrk="1" fontAlgn="auto" latinLnBrk="0" hangingPunct="1">
              <a:lnSpc>
                <a:spcPct val="100000"/>
              </a:lnSpc>
              <a:spcBef>
                <a:spcPts val="0"/>
              </a:spcBef>
              <a:spcAft>
                <a:spcPts val="0"/>
              </a:spcAft>
              <a:buClrTx/>
              <a:buSzTx/>
              <a:buFont typeface="Arial"/>
              <a:buNone/>
              <a:tabLst/>
              <a:defRPr/>
            </a:pPr>
            <a:endPar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Calibri Light"/>
            </a:endParaRPr>
          </a:p>
        </p:txBody>
      </p:sp>
      <p:sp>
        <p:nvSpPr>
          <p:cNvPr id="2" name="Title 1"/>
          <p:cNvSpPr>
            <a:spLocks noGrp="1"/>
          </p:cNvSpPr>
          <p:nvPr>
            <p:ph type="title"/>
          </p:nvPr>
        </p:nvSpPr>
        <p:spPr/>
        <p:txBody>
          <a:bodyPr/>
          <a:lstStyle/>
          <a:p>
            <a:r>
              <a:rPr lang="en-US" dirty="0" smtClean="0"/>
              <a:t>References</a:t>
            </a:r>
            <a:endParaRPr lang="en-US" dirty="0"/>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Content Placeholder 2"/>
          <p:cNvSpPr>
            <a:spLocks noGrp="1"/>
          </p:cNvSpPr>
          <p:nvPr>
            <p:ph idx="1"/>
          </p:nvPr>
        </p:nvSpPr>
        <p:spPr>
          <a:xfrm>
            <a:off x="457200" y="1218715"/>
            <a:ext cx="8229600" cy="4983163"/>
          </a:xfrm>
        </p:spPr>
        <p:txBody>
          <a:bodyPr>
            <a:noAutofit/>
          </a:bodyPr>
          <a:lstStyle/>
          <a:p>
            <a:pPr marL="463550" indent="-463550">
              <a:spcBef>
                <a:spcPts val="0"/>
              </a:spcBef>
              <a:buNone/>
            </a:pPr>
            <a:r>
              <a:rPr lang="en-US" sz="1400" dirty="0" err="1">
                <a:solidFill>
                  <a:prstClr val="black"/>
                </a:solidFill>
                <a:cs typeface="Arial" pitchFamily="34" charset="0"/>
              </a:rPr>
              <a:t>Tenopir</a:t>
            </a:r>
            <a:r>
              <a:rPr lang="en-US" sz="1400" dirty="0">
                <a:solidFill>
                  <a:prstClr val="black"/>
                </a:solidFill>
                <a:cs typeface="Arial" pitchFamily="34" charset="0"/>
              </a:rPr>
              <a:t>, Carol, Ben Birch, and Suzie Allard. 2012. </a:t>
            </a:r>
            <a:r>
              <a:rPr lang="en-US" sz="1400" i="1" dirty="0">
                <a:solidFill>
                  <a:prstClr val="black"/>
                </a:solidFill>
                <a:cs typeface="Arial" pitchFamily="34" charset="0"/>
              </a:rPr>
              <a:t>Academic libraries and research data services: Current practices and plans for the future. </a:t>
            </a:r>
            <a:r>
              <a:rPr lang="en-US" sz="1400" dirty="0">
                <a:solidFill>
                  <a:prstClr val="black"/>
                </a:solidFill>
                <a:cs typeface="Arial" pitchFamily="34" charset="0"/>
              </a:rPr>
              <a:t>An ACRL white paper. Chicago: Association of College and Research Libraries</a:t>
            </a:r>
            <a:r>
              <a:rPr lang="en-US" sz="1400" dirty="0" smtClean="0">
                <a:solidFill>
                  <a:prstClr val="black"/>
                </a:solidFill>
                <a:cs typeface="Arial" pitchFamily="34" charset="0"/>
              </a:rPr>
              <a:t>.</a:t>
            </a:r>
          </a:p>
          <a:p>
            <a:pPr marL="463550" lvl="0" indent="-463550">
              <a:spcBef>
                <a:spcPts val="0"/>
              </a:spcBef>
              <a:buNone/>
            </a:pPr>
            <a:r>
              <a:rPr lang="en-US" sz="1400" dirty="0" smtClean="0">
                <a:solidFill>
                  <a:prstClr val="black"/>
                </a:solidFill>
                <a:cs typeface="Arial" pitchFamily="34" charset="0"/>
              </a:rPr>
              <a:t>Van House, Nancy. 2002. Digital libraries and practices of trust: Networked biodiversity information. </a:t>
            </a:r>
            <a:r>
              <a:rPr lang="en-US" sz="1400" i="1" dirty="0" smtClean="0">
                <a:solidFill>
                  <a:prstClr val="black"/>
                </a:solidFill>
                <a:cs typeface="Arial" pitchFamily="34" charset="0"/>
              </a:rPr>
              <a:t>Social Epistemology: A Journal of Knowledge, Culture and Policy </a:t>
            </a:r>
            <a:r>
              <a:rPr lang="en-US" sz="1400" dirty="0" smtClean="0">
                <a:solidFill>
                  <a:prstClr val="black"/>
                </a:solidFill>
                <a:cs typeface="Arial" pitchFamily="34" charset="0"/>
              </a:rPr>
              <a:t>16, no. 1: 99. </a:t>
            </a:r>
            <a:r>
              <a:rPr lang="en-US" sz="1400" dirty="0" err="1" smtClean="0">
                <a:solidFill>
                  <a:prstClr val="black"/>
                </a:solidFill>
                <a:cs typeface="Arial" pitchFamily="34" charset="0"/>
              </a:rPr>
              <a:t>Doi</a:t>
            </a:r>
            <a:r>
              <a:rPr lang="en-US" sz="1400" dirty="0" smtClean="0">
                <a:solidFill>
                  <a:prstClr val="black"/>
                </a:solidFill>
                <a:cs typeface="Arial" pitchFamily="34" charset="0"/>
              </a:rPr>
              <a:t>: 10.1080/02691720210132833.</a:t>
            </a:r>
          </a:p>
          <a:p>
            <a:pPr marL="463550" lvl="0" indent="-463550">
              <a:spcBef>
                <a:spcPts val="0"/>
              </a:spcBef>
              <a:buNone/>
            </a:pPr>
            <a:r>
              <a:rPr lang="en-US" sz="1400" dirty="0" smtClean="0">
                <a:solidFill>
                  <a:prstClr val="black"/>
                </a:solidFill>
                <a:cs typeface="Arial" pitchFamily="34" charset="0"/>
              </a:rPr>
              <a:t>Van </a:t>
            </a:r>
            <a:r>
              <a:rPr lang="en-US" sz="1400" dirty="0" err="1" smtClean="0">
                <a:solidFill>
                  <a:prstClr val="black"/>
                </a:solidFill>
                <a:cs typeface="Arial" pitchFamily="34" charset="0"/>
              </a:rPr>
              <a:t>Scoyoc</a:t>
            </a:r>
            <a:r>
              <a:rPr lang="en-US" sz="1400" dirty="0" smtClean="0">
                <a:solidFill>
                  <a:prstClr val="black"/>
                </a:solidFill>
                <a:cs typeface="Arial" pitchFamily="34" charset="0"/>
              </a:rPr>
              <a:t>, Anna M., and Caroline Cason. 2006. The electronic academic library: Undergraduate research behavior in a library without books. </a:t>
            </a:r>
            <a:r>
              <a:rPr lang="en-US" sz="1400" i="1" dirty="0" smtClean="0">
                <a:solidFill>
                  <a:prstClr val="black"/>
                </a:solidFill>
                <a:cs typeface="Arial" pitchFamily="34" charset="0"/>
              </a:rPr>
              <a:t>portal: Libraries and the Academy </a:t>
            </a:r>
            <a:r>
              <a:rPr lang="en-US" sz="1400" dirty="0" smtClean="0">
                <a:solidFill>
                  <a:prstClr val="black"/>
                </a:solidFill>
                <a:cs typeface="Arial" pitchFamily="34" charset="0"/>
              </a:rPr>
              <a:t>6, no. 1: 47-58.</a:t>
            </a:r>
          </a:p>
          <a:p>
            <a:pPr marL="463550" lvl="0" indent="-463550">
              <a:spcBef>
                <a:spcPts val="0"/>
              </a:spcBef>
              <a:buNone/>
            </a:pPr>
            <a:r>
              <a:rPr lang="en-US" sz="1400" dirty="0" err="1" smtClean="0">
                <a:solidFill>
                  <a:prstClr val="black"/>
                </a:solidFill>
                <a:cs typeface="Arial" pitchFamily="34" charset="0"/>
              </a:rPr>
              <a:t>Yakel</a:t>
            </a:r>
            <a:r>
              <a:rPr lang="en-US" sz="1400" dirty="0" smtClean="0">
                <a:solidFill>
                  <a:prstClr val="black"/>
                </a:solidFill>
                <a:cs typeface="Arial" pitchFamily="34" charset="0"/>
              </a:rPr>
              <a:t>, Elizabeth, </a:t>
            </a:r>
            <a:r>
              <a:rPr lang="en-US" sz="1400" dirty="0" err="1" smtClean="0">
                <a:solidFill>
                  <a:prstClr val="black"/>
                </a:solidFill>
                <a:cs typeface="Arial" pitchFamily="34" charset="0"/>
              </a:rPr>
              <a:t>Ixchel</a:t>
            </a:r>
            <a:r>
              <a:rPr lang="en-US" sz="1400" dirty="0" smtClean="0">
                <a:solidFill>
                  <a:prstClr val="black"/>
                </a:solidFill>
                <a:cs typeface="Arial" pitchFamily="34" charset="0"/>
              </a:rPr>
              <a:t> </a:t>
            </a:r>
            <a:r>
              <a:rPr lang="en-US" sz="1400" dirty="0" err="1" smtClean="0">
                <a:solidFill>
                  <a:prstClr val="black"/>
                </a:solidFill>
                <a:cs typeface="Arial" pitchFamily="34" charset="0"/>
              </a:rPr>
              <a:t>Faniel</a:t>
            </a:r>
            <a:r>
              <a:rPr lang="en-US" sz="1400" dirty="0" smtClean="0">
                <a:solidFill>
                  <a:prstClr val="black"/>
                </a:solidFill>
                <a:cs typeface="Arial" pitchFamily="34" charset="0"/>
              </a:rPr>
              <a:t>, Adam </a:t>
            </a:r>
            <a:r>
              <a:rPr lang="en-US" sz="1400" dirty="0" err="1" smtClean="0">
                <a:solidFill>
                  <a:prstClr val="black"/>
                </a:solidFill>
                <a:cs typeface="Arial" pitchFamily="34" charset="0"/>
              </a:rPr>
              <a:t>Kriesberg</a:t>
            </a:r>
            <a:r>
              <a:rPr lang="en-US" sz="1400" dirty="0" smtClean="0">
                <a:solidFill>
                  <a:prstClr val="black"/>
                </a:solidFill>
                <a:cs typeface="Arial" pitchFamily="34" charset="0"/>
              </a:rPr>
              <a:t>, and </a:t>
            </a:r>
            <a:r>
              <a:rPr lang="en-US" sz="1400" dirty="0" err="1" smtClean="0">
                <a:solidFill>
                  <a:prstClr val="black"/>
                </a:solidFill>
                <a:cs typeface="Arial" pitchFamily="34" charset="0"/>
              </a:rPr>
              <a:t>Ayoung</a:t>
            </a:r>
            <a:r>
              <a:rPr lang="en-US" sz="1400" dirty="0" smtClean="0">
                <a:solidFill>
                  <a:prstClr val="black"/>
                </a:solidFill>
                <a:cs typeface="Arial" pitchFamily="34" charset="0"/>
              </a:rPr>
              <a:t> Yoon. 2013. Trust in digital repositories. </a:t>
            </a:r>
            <a:r>
              <a:rPr lang="en-US" sz="1400" i="1" dirty="0" smtClean="0">
                <a:solidFill>
                  <a:prstClr val="black"/>
                </a:solidFill>
                <a:cs typeface="Arial" pitchFamily="34" charset="0"/>
              </a:rPr>
              <a:t>The International Journal of Digital </a:t>
            </a:r>
            <a:r>
              <a:rPr lang="en-US" sz="1400" i="1" dirty="0" err="1" smtClean="0">
                <a:solidFill>
                  <a:prstClr val="black"/>
                </a:solidFill>
                <a:cs typeface="Arial" pitchFamily="34" charset="0"/>
              </a:rPr>
              <a:t>Curation</a:t>
            </a:r>
            <a:r>
              <a:rPr lang="en-US" sz="1400" i="1" dirty="0" smtClean="0">
                <a:solidFill>
                  <a:prstClr val="black"/>
                </a:solidFill>
                <a:cs typeface="Arial" pitchFamily="34" charset="0"/>
              </a:rPr>
              <a:t> </a:t>
            </a:r>
            <a:r>
              <a:rPr lang="en-US" sz="1400" dirty="0" smtClean="0">
                <a:solidFill>
                  <a:prstClr val="black"/>
                </a:solidFill>
                <a:cs typeface="Arial" pitchFamily="34" charset="0"/>
              </a:rPr>
              <a:t>8, no. 1, http://www.ijdc.net/index.php/ijdc/article/view/8.1.143/303.</a:t>
            </a:r>
          </a:p>
          <a:p>
            <a:pPr marL="463550" lvl="0" indent="-463550">
              <a:spcBef>
                <a:spcPts val="0"/>
              </a:spcBef>
              <a:buNone/>
            </a:pPr>
            <a:r>
              <a:rPr lang="en-US" sz="1400" dirty="0" smtClean="0">
                <a:solidFill>
                  <a:prstClr val="black"/>
                </a:solidFill>
                <a:cs typeface="Arial" pitchFamily="34" charset="0"/>
              </a:rPr>
              <a:t>Yoon, </a:t>
            </a:r>
            <a:r>
              <a:rPr lang="en-US" sz="1400" dirty="0" err="1" smtClean="0">
                <a:solidFill>
                  <a:prstClr val="black"/>
                </a:solidFill>
                <a:cs typeface="Arial" pitchFamily="34" charset="0"/>
              </a:rPr>
              <a:t>Ayoung</a:t>
            </a:r>
            <a:r>
              <a:rPr lang="en-US" sz="1400" dirty="0" smtClean="0">
                <a:solidFill>
                  <a:prstClr val="black"/>
                </a:solidFill>
                <a:cs typeface="Arial" pitchFamily="34" charset="0"/>
              </a:rPr>
              <a:t>. 2013. End users’ trust in data repositories: Definition and influences on trust development. </a:t>
            </a:r>
            <a:r>
              <a:rPr lang="en-US" sz="1400" i="1" dirty="0" smtClean="0">
                <a:solidFill>
                  <a:prstClr val="black"/>
                </a:solidFill>
                <a:cs typeface="Arial" pitchFamily="34" charset="0"/>
              </a:rPr>
              <a:t>Archival Science </a:t>
            </a:r>
            <a:r>
              <a:rPr lang="en-US" sz="1400" dirty="0" smtClean="0">
                <a:solidFill>
                  <a:prstClr val="black"/>
                </a:solidFill>
                <a:cs typeface="Arial" pitchFamily="34" charset="0"/>
              </a:rPr>
              <a:t>14, no. 1: 17-34. </a:t>
            </a:r>
            <a:r>
              <a:rPr lang="en-US" sz="1400" dirty="0" err="1" smtClean="0">
                <a:solidFill>
                  <a:prstClr val="black"/>
                </a:solidFill>
                <a:cs typeface="Arial" pitchFamily="34" charset="0"/>
              </a:rPr>
              <a:t>Doi</a:t>
            </a:r>
            <a:r>
              <a:rPr lang="en-US" sz="1400" dirty="0" smtClean="0">
                <a:solidFill>
                  <a:prstClr val="black"/>
                </a:solidFill>
                <a:cs typeface="Arial" pitchFamily="34" charset="0"/>
              </a:rPr>
              <a:t>: 10.1007/s10502-013-9207-8.</a:t>
            </a:r>
          </a:p>
          <a:p>
            <a:pPr marL="463550" lvl="0" indent="-463550">
              <a:spcBef>
                <a:spcPts val="0"/>
              </a:spcBef>
              <a:buNone/>
            </a:pPr>
            <a:r>
              <a:rPr lang="en-US" sz="1400" dirty="0" smtClean="0">
                <a:solidFill>
                  <a:prstClr val="black"/>
                </a:solidFill>
                <a:cs typeface="Arial" pitchFamily="34" charset="0"/>
              </a:rPr>
              <a:t>Zimmerman, Ann S. 2008. New knowledge from old data: The role of standards in the sharing and reuse of ecological data. </a:t>
            </a:r>
            <a:r>
              <a:rPr lang="en-US" sz="1400" i="1" dirty="0" smtClean="0">
                <a:solidFill>
                  <a:prstClr val="black"/>
                </a:solidFill>
                <a:cs typeface="Arial" pitchFamily="34" charset="0"/>
              </a:rPr>
              <a:t>Science, Technology &amp; Human Values </a:t>
            </a:r>
            <a:r>
              <a:rPr lang="en-US" sz="1400" dirty="0" smtClean="0">
                <a:solidFill>
                  <a:prstClr val="black"/>
                </a:solidFill>
                <a:cs typeface="Arial" pitchFamily="34" charset="0"/>
              </a:rPr>
              <a:t>33, no. 5: 631–52. </a:t>
            </a:r>
            <a:r>
              <a:rPr lang="en-US" sz="1400" dirty="0" err="1" smtClean="0">
                <a:solidFill>
                  <a:prstClr val="black"/>
                </a:solidFill>
                <a:cs typeface="Arial" pitchFamily="34" charset="0"/>
              </a:rPr>
              <a:t>Doi</a:t>
            </a:r>
            <a:r>
              <a:rPr lang="en-US" sz="1400" dirty="0" smtClean="0">
                <a:solidFill>
                  <a:prstClr val="black"/>
                </a:solidFill>
                <a:cs typeface="Arial" pitchFamily="34" charset="0"/>
              </a:rPr>
              <a:t>: 10.1177/0162243907306704.</a:t>
            </a:r>
          </a:p>
          <a:p>
            <a:pPr>
              <a:buNone/>
            </a:pPr>
            <a:endParaRPr lang="en-US" sz="1400" dirty="0"/>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5361709" y="277091"/>
            <a:ext cx="3559553" cy="2363724"/>
          </a:xfrm>
          <a:prstGeom prst="rect">
            <a:avLst/>
          </a:prstGeom>
        </p:spPr>
        <p:txBody>
          <a:bodyPr vert="horz"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Lynn </a:t>
            </a:r>
            <a:r>
              <a:rPr kumimoji="0" lang="en-US" sz="1800" b="0" i="0" u="none" strike="noStrike" kern="1200" cap="none" spc="0" normalizeH="0" baseline="0" noProof="0" dirty="0" err="1" smtClean="0">
                <a:ln>
                  <a:noFill/>
                </a:ln>
                <a:solidFill>
                  <a:schemeClr val="tx1"/>
                </a:solidFill>
                <a:effectLst/>
                <a:uLnTx/>
                <a:uFillTx/>
                <a:latin typeface="+mn-lt"/>
                <a:ea typeface="+mn-ea"/>
                <a:cs typeface="Calibri Light"/>
              </a:rPr>
              <a:t>Silipigni</a:t>
            </a: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 </a:t>
            </a:r>
            <a:r>
              <a:rPr kumimoji="0" lang="en-US" sz="1800" b="0" i="0" u="none" strike="noStrike" kern="1200" cap="none" spc="0" normalizeH="0" baseline="0" noProof="0" dirty="0" err="1" smtClean="0">
                <a:ln>
                  <a:noFill/>
                </a:ln>
                <a:solidFill>
                  <a:schemeClr val="tx1"/>
                </a:solidFill>
                <a:effectLst/>
                <a:uLnTx/>
                <a:uFillTx/>
                <a:latin typeface="+mn-lt"/>
                <a:ea typeface="+mn-ea"/>
                <a:cs typeface="Calibri Light"/>
              </a:rPr>
              <a:t>Connaway</a:t>
            </a: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 Ph.D.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Senior Research Scientist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connawal@oclc.org </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Calibri Light"/>
              </a:rPr>
              <a:t>@</a:t>
            </a:r>
            <a:r>
              <a:rPr kumimoji="0" lang="en-US" sz="1800" b="0" i="0" u="none" strike="noStrike" kern="1200" cap="none" spc="0" normalizeH="0" baseline="0" noProof="0" dirty="0" err="1" smtClean="0">
                <a:ln>
                  <a:noFill/>
                </a:ln>
                <a:solidFill>
                  <a:schemeClr val="tx1"/>
                </a:solidFill>
                <a:effectLst/>
                <a:uLnTx/>
                <a:uFillTx/>
                <a:latin typeface="+mn-lt"/>
                <a:ea typeface="+mn-ea"/>
                <a:cs typeface="Calibri Light"/>
              </a:rPr>
              <a:t>LynnConnaway</a:t>
            </a:r>
            <a:endParaRPr kumimoji="0" lang="en-US" sz="1800" b="0" i="0" u="none" strike="noStrike" kern="1200" cap="none" spc="0" normalizeH="0" baseline="0" noProof="0" dirty="0" smtClean="0">
              <a:ln>
                <a:noFill/>
              </a:ln>
              <a:solidFill>
                <a:schemeClr val="tx1"/>
              </a:solidFill>
              <a:effectLst/>
              <a:uLnTx/>
              <a:uFillTx/>
              <a:latin typeface="+mn-lt"/>
              <a:ea typeface="+mn-ea"/>
              <a:cs typeface="Calibri Ligh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Calibri Ligh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Calibri Light"/>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000000"/>
              </a:solidFill>
              <a:effectLst/>
              <a:uLnTx/>
              <a:uFillTx/>
              <a:latin typeface="+mn-lt"/>
              <a:ea typeface="+mn-ea"/>
              <a:cs typeface="Calibri Light"/>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Time is of the Essence</a:t>
            </a:r>
            <a:endParaRPr lang="en-US" dirty="0">
              <a:solidFill>
                <a:schemeClr val="bg1"/>
              </a:solidFill>
            </a:endParaRPr>
          </a:p>
        </p:txBody>
      </p:sp>
      <p:pic>
        <p:nvPicPr>
          <p:cNvPr id="4098" name="Picture 2" descr="http://calnewport.com/blog/wp-content/uploads/2007/10/einstein.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7000" contrast="-8000"/>
                    </a14:imgEffect>
                  </a14:imgLayer>
                </a14:imgProps>
              </a:ext>
              <a:ext uri="{28A0092B-C50C-407E-A947-70E740481C1C}">
                <a14:useLocalDpi xmlns:a14="http://schemas.microsoft.com/office/drawing/2010/main" val="0"/>
              </a:ext>
            </a:extLst>
          </a:blip>
          <a:srcRect l="-40" t="7186" r="1" b="-5934"/>
          <a:stretch/>
        </p:blipFill>
        <p:spPr bwMode="auto">
          <a:xfrm>
            <a:off x="0" y="0"/>
            <a:ext cx="9144000"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600201"/>
            <a:ext cx="6629400" cy="2514600"/>
          </a:xfrm>
        </p:spPr>
        <p:txBody>
          <a:bodyPr/>
          <a:lstStyle/>
          <a:p>
            <a:endParaRPr lang="en-US" dirty="0" smtClean="0"/>
          </a:p>
          <a:p>
            <a:endParaRPr lang="en-US" dirty="0"/>
          </a:p>
        </p:txBody>
      </p:sp>
      <p:sp>
        <p:nvSpPr>
          <p:cNvPr id="5" name="Rectangle 4"/>
          <p:cNvSpPr/>
          <p:nvPr/>
        </p:nvSpPr>
        <p:spPr>
          <a:xfrm>
            <a:off x="1219200" y="3934691"/>
            <a:ext cx="7380514" cy="2739211"/>
          </a:xfrm>
          <a:prstGeom prst="rect">
            <a:avLst/>
          </a:prstGeom>
        </p:spPr>
        <p:txBody>
          <a:bodyPr wrap="square">
            <a:spAutoFit/>
          </a:bodyPr>
          <a:lstStyle/>
          <a:p>
            <a:r>
              <a:rPr lang="en-US" sz="3600" b="1" i="1" dirty="0">
                <a:solidFill>
                  <a:schemeClr val="bg1"/>
                </a:solidFill>
                <a:latin typeface="+mj-lt"/>
                <a:cs typeface="Arial" pitchFamily="34" charset="0"/>
              </a:rPr>
              <a:t>“A new type of thinking is essential if mankind is to survive and move </a:t>
            </a:r>
            <a:r>
              <a:rPr lang="en-US" sz="3600" b="1" i="1" dirty="0" smtClean="0">
                <a:solidFill>
                  <a:schemeClr val="bg1"/>
                </a:solidFill>
                <a:latin typeface="+mj-lt"/>
                <a:cs typeface="Arial" pitchFamily="34" charset="0"/>
              </a:rPr>
              <a:t>toward higher levels.”</a:t>
            </a:r>
          </a:p>
          <a:p>
            <a:endParaRPr lang="en-US" sz="2800" b="1" dirty="0" smtClean="0">
              <a:solidFill>
                <a:schemeClr val="bg1"/>
              </a:solidFill>
              <a:latin typeface="Arial" pitchFamily="34" charset="0"/>
              <a:cs typeface="Arial" pitchFamily="34" charset="0"/>
            </a:endParaRPr>
          </a:p>
          <a:p>
            <a:pPr algn="r"/>
            <a:r>
              <a:rPr lang="en-US" sz="3600" b="1" dirty="0" smtClean="0">
                <a:solidFill>
                  <a:schemeClr val="bg1"/>
                </a:solidFill>
                <a:cs typeface="Arial" pitchFamily="34" charset="0"/>
              </a:rPr>
              <a:t>(Einstein 1946)</a:t>
            </a:r>
            <a:endParaRPr lang="en-US" sz="3600" b="1" i="1" dirty="0">
              <a:solidFill>
                <a:schemeClr val="bg1"/>
              </a:solidFill>
              <a:cs typeface="Arial" panose="020B0604020202020204" pitchFamily="34" charset="0"/>
            </a:endParaRPr>
          </a:p>
        </p:txBody>
      </p:sp>
    </p:spTree>
    <p:extLst>
      <p:ext uri="{BB962C8B-B14F-4D97-AF65-F5344CB8AC3E}">
        <p14:creationId xmlns:p14="http://schemas.microsoft.com/office/powerpoint/2010/main" val="14270793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Interpretation and Reordering</a:t>
            </a:r>
            <a:endParaRPr lang="en-US" dirty="0"/>
          </a:p>
        </p:txBody>
      </p:sp>
      <p:pic>
        <p:nvPicPr>
          <p:cNvPr id="5" name="Picture 2"/>
          <p:cNvPicPr>
            <a:picLocks noChangeAspect="1" noChangeArrowheads="1"/>
          </p:cNvPicPr>
          <p:nvPr/>
        </p:nvPicPr>
        <p:blipFill>
          <a:blip r:embed="rId3" cstate="print"/>
          <a:srcRect l="12357" t="31683" r="26394" b="19208"/>
          <a:stretch>
            <a:fillRect/>
          </a:stretch>
        </p:blipFill>
        <p:spPr bwMode="auto">
          <a:xfrm>
            <a:off x="152400" y="1219200"/>
            <a:ext cx="8881946" cy="483053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Chart Placeholder 5"/>
          <p:cNvGraphicFramePr>
            <a:graphicFrameLocks noGrp="1"/>
          </p:cNvGraphicFramePr>
          <p:nvPr>
            <p:ph type="chart" sz="quarter" idx="4294967295"/>
            <p:extLst>
              <p:ext uri="{D42A27DB-BD31-4B8C-83A1-F6EECF244321}">
                <p14:modId xmlns:p14="http://schemas.microsoft.com/office/powerpoint/2010/main" val="854655115"/>
              </p:ext>
            </p:extLst>
          </p:nvPr>
        </p:nvGraphicFramePr>
        <p:xfrm>
          <a:off x="0" y="0"/>
          <a:ext cx="9144000" cy="6858000"/>
        </p:xfrm>
        <a:graphic>
          <a:graphicData uri="http://schemas.openxmlformats.org/drawingml/2006/table">
            <a:tbl>
              <a:tblPr firstRow="1" firstCol="1" bandRow="1">
                <a:tableStyleId>{F5AB1C69-6EDB-4FF4-983F-18BD219EF322}</a:tableStyleId>
              </a:tblPr>
              <a:tblGrid>
                <a:gridCol w="1828800"/>
                <a:gridCol w="2033752"/>
                <a:gridCol w="1623848"/>
                <a:gridCol w="1828800"/>
                <a:gridCol w="1828800"/>
              </a:tblGrid>
              <a:tr h="1043931">
                <a:tc>
                  <a:txBody>
                    <a:bodyPr/>
                    <a:lstStyle/>
                    <a:p>
                      <a:endParaRPr lang="en-US" b="1" dirty="0">
                        <a:latin typeface="+mj-lt"/>
                      </a:endParaRPr>
                    </a:p>
                  </a:txBody>
                  <a:tcPr/>
                </a:tc>
                <a:tc>
                  <a:txBody>
                    <a:bodyPr/>
                    <a:lstStyle/>
                    <a:p>
                      <a:r>
                        <a:rPr lang="en-US" b="1" dirty="0" smtClean="0">
                          <a:latin typeface="+mj-lt"/>
                        </a:rPr>
                        <a:t>Ranganathan’s</a:t>
                      </a:r>
                      <a:r>
                        <a:rPr lang="en-US" b="1" baseline="0" dirty="0" smtClean="0">
                          <a:latin typeface="+mj-lt"/>
                        </a:rPr>
                        <a:t> Original Conception</a:t>
                      </a:r>
                      <a:endParaRPr lang="en-US" b="1" dirty="0">
                        <a:latin typeface="+mj-lt"/>
                      </a:endParaRPr>
                    </a:p>
                  </a:txBody>
                  <a:tcPr/>
                </a:tc>
                <a:tc gridSpan="3">
                  <a:txBody>
                    <a:bodyPr/>
                    <a:lstStyle/>
                    <a:p>
                      <a:r>
                        <a:rPr lang="en-US" b="1" dirty="0" smtClean="0">
                          <a:latin typeface="+mj-lt"/>
                        </a:rPr>
                        <a:t>New Conception in the Current Environment</a:t>
                      </a:r>
                      <a:endParaRPr lang="en-US" b="1" dirty="0">
                        <a:latin typeface="+mj-lt"/>
                      </a:endParaRPr>
                    </a:p>
                  </a:txBody>
                  <a:tcPr/>
                </a:tc>
                <a:tc hMerge="1">
                  <a:txBody>
                    <a:bodyPr/>
                    <a:lstStyle/>
                    <a:p>
                      <a:endParaRPr lang="en-US" dirty="0"/>
                    </a:p>
                  </a:txBody>
                  <a:tcPr/>
                </a:tc>
                <a:tc hMerge="1">
                  <a:txBody>
                    <a:bodyPr/>
                    <a:lstStyle/>
                    <a:p>
                      <a:endParaRPr lang="en-US" dirty="0"/>
                    </a:p>
                  </a:txBody>
                  <a:tcPr/>
                </a:tc>
              </a:tr>
              <a:tr h="927855">
                <a:tc>
                  <a:txBody>
                    <a:bodyPr/>
                    <a:lstStyle/>
                    <a:p>
                      <a:r>
                        <a:rPr lang="en-US" b="1" dirty="0" smtClean="0">
                          <a:latin typeface="+mj-lt"/>
                        </a:rPr>
                        <a:t>First Law</a:t>
                      </a:r>
                      <a:endParaRPr lang="en-US" b="1" dirty="0">
                        <a:latin typeface="+mj-lt"/>
                      </a:endParaRPr>
                    </a:p>
                  </a:txBody>
                  <a:tcPr anchor="ctr"/>
                </a:tc>
                <a:tc>
                  <a:txBody>
                    <a:bodyPr/>
                    <a:lstStyle/>
                    <a:p>
                      <a:r>
                        <a:rPr lang="en-US" b="1" dirty="0" smtClean="0">
                          <a:latin typeface="+mj-lt"/>
                        </a:rPr>
                        <a:t>Books are for use.</a:t>
                      </a:r>
                      <a:endParaRPr lang="en-US" b="1" dirty="0">
                        <a:latin typeface="+mj-lt"/>
                      </a:endParaRPr>
                    </a:p>
                  </a:txBody>
                  <a:tcPr anchor="ctr"/>
                </a:tc>
                <a:tc>
                  <a:txBody>
                    <a:bodyPr/>
                    <a:lstStyle/>
                    <a:p>
                      <a:r>
                        <a:rPr lang="en-US" b="1" dirty="0" smtClean="0">
                          <a:latin typeface="+mj-lt"/>
                        </a:rPr>
                        <a:t>E-books are for reading.</a:t>
                      </a:r>
                      <a:endParaRPr lang="en-US" b="1" dirty="0">
                        <a:latin typeface="+mj-lt"/>
                      </a:endParaRPr>
                    </a:p>
                  </a:txBody>
                  <a:tcPr anchor="ctr"/>
                </a:tc>
                <a:tc>
                  <a:txBody>
                    <a:bodyPr/>
                    <a:lstStyle/>
                    <a:p>
                      <a:r>
                        <a:rPr lang="en-US" b="1" dirty="0" smtClean="0">
                          <a:latin typeface="+mj-lt"/>
                        </a:rPr>
                        <a:t>Netflix is for watching.</a:t>
                      </a:r>
                      <a:endParaRPr lang="en-US" b="1" dirty="0">
                        <a:latin typeface="+mj-lt"/>
                      </a:endParaRPr>
                    </a:p>
                  </a:txBody>
                  <a:tcPr anchor="ctr"/>
                </a:tc>
                <a:tc>
                  <a:txBody>
                    <a:bodyPr/>
                    <a:lstStyle/>
                    <a:p>
                      <a:r>
                        <a:rPr lang="en-US" b="1" dirty="0" smtClean="0">
                          <a:latin typeface="+mj-lt"/>
                        </a:rPr>
                        <a:t>Blackboard is for studying.</a:t>
                      </a:r>
                      <a:endParaRPr lang="en-US" b="1" dirty="0">
                        <a:latin typeface="+mj-lt"/>
                      </a:endParaRPr>
                    </a:p>
                  </a:txBody>
                  <a:tcPr anchor="ctr"/>
                </a:tc>
              </a:tr>
              <a:tr h="1319453">
                <a:tc>
                  <a:txBody>
                    <a:bodyPr/>
                    <a:lstStyle/>
                    <a:p>
                      <a:r>
                        <a:rPr lang="en-US" b="1" dirty="0" smtClean="0">
                          <a:latin typeface="+mj-lt"/>
                        </a:rPr>
                        <a:t>Second Law</a:t>
                      </a:r>
                      <a:endParaRPr lang="en-US" b="1" dirty="0">
                        <a:latin typeface="+mj-lt"/>
                      </a:endParaRPr>
                    </a:p>
                  </a:txBody>
                  <a:tcPr anchor="ctr"/>
                </a:tc>
                <a:tc>
                  <a:txBody>
                    <a:bodyPr/>
                    <a:lstStyle/>
                    <a:p>
                      <a:r>
                        <a:rPr lang="en-US" b="1" dirty="0" smtClean="0">
                          <a:latin typeface="+mj-lt"/>
                        </a:rPr>
                        <a:t>Every person his or her book.</a:t>
                      </a:r>
                      <a:endParaRPr lang="en-US" b="1" dirty="0">
                        <a:latin typeface="+mj-lt"/>
                      </a:endParaRPr>
                    </a:p>
                  </a:txBody>
                  <a:tcPr anchor="ctr"/>
                </a:tc>
                <a:tc>
                  <a:txBody>
                    <a:bodyPr/>
                    <a:lstStyle/>
                    <a:p>
                      <a:r>
                        <a:rPr lang="en-US" b="1" dirty="0" smtClean="0">
                          <a:latin typeface="+mj-lt"/>
                        </a:rPr>
                        <a:t>Every listener</a:t>
                      </a:r>
                      <a:r>
                        <a:rPr lang="en-US" b="1" baseline="0" dirty="0" smtClean="0">
                          <a:latin typeface="+mj-lt"/>
                        </a:rPr>
                        <a:t> her iTunes.</a:t>
                      </a:r>
                      <a:endParaRPr lang="en-US" b="1" dirty="0">
                        <a:latin typeface="+mj-lt"/>
                      </a:endParaRPr>
                    </a:p>
                  </a:txBody>
                  <a:tcPr anchor="ctr"/>
                </a:tc>
                <a:tc>
                  <a:txBody>
                    <a:bodyPr/>
                    <a:lstStyle/>
                    <a:p>
                      <a:r>
                        <a:rPr lang="en-US" b="1" dirty="0" smtClean="0">
                          <a:latin typeface="+mj-lt"/>
                        </a:rPr>
                        <a:t>Every artist his Photoshop.</a:t>
                      </a:r>
                      <a:endParaRPr lang="en-US" b="1" dirty="0">
                        <a:latin typeface="+mj-lt"/>
                      </a:endParaRPr>
                    </a:p>
                  </a:txBody>
                  <a:tcPr anchor="ctr"/>
                </a:tc>
                <a:tc>
                  <a:txBody>
                    <a:bodyPr/>
                    <a:lstStyle/>
                    <a:p>
                      <a:r>
                        <a:rPr lang="en-US" b="1" dirty="0" smtClean="0">
                          <a:latin typeface="+mj-lt"/>
                        </a:rPr>
                        <a:t>Every student her EasyBib.</a:t>
                      </a:r>
                      <a:endParaRPr lang="en-US" b="1" dirty="0">
                        <a:latin typeface="+mj-lt"/>
                      </a:endParaRPr>
                    </a:p>
                  </a:txBody>
                  <a:tcPr anchor="ctr"/>
                </a:tc>
              </a:tr>
              <a:tr h="1319453">
                <a:tc>
                  <a:txBody>
                    <a:bodyPr/>
                    <a:lstStyle/>
                    <a:p>
                      <a:r>
                        <a:rPr lang="en-US" b="1" dirty="0" smtClean="0">
                          <a:latin typeface="+mj-lt"/>
                        </a:rPr>
                        <a:t>Third Law</a:t>
                      </a:r>
                      <a:endParaRPr lang="en-US" b="1" dirty="0">
                        <a:latin typeface="+mj-lt"/>
                      </a:endParaRPr>
                    </a:p>
                  </a:txBody>
                  <a:tcPr anchor="ctr"/>
                </a:tc>
                <a:tc>
                  <a:txBody>
                    <a:bodyPr/>
                    <a:lstStyle/>
                    <a:p>
                      <a:r>
                        <a:rPr lang="en-US" b="1" dirty="0" smtClean="0">
                          <a:latin typeface="+mj-lt"/>
                        </a:rPr>
                        <a:t>Every book its reader.</a:t>
                      </a:r>
                      <a:endParaRPr lang="en-US" b="1" dirty="0">
                        <a:latin typeface="+mj-lt"/>
                      </a:endParaRPr>
                    </a:p>
                  </a:txBody>
                  <a:tcPr anchor="ctr"/>
                </a:tc>
                <a:tc>
                  <a:txBody>
                    <a:bodyPr/>
                    <a:lstStyle/>
                    <a:p>
                      <a:r>
                        <a:rPr lang="en-US" b="1" dirty="0" smtClean="0">
                          <a:latin typeface="+mj-lt"/>
                        </a:rPr>
                        <a:t>Every blog</a:t>
                      </a:r>
                      <a:r>
                        <a:rPr lang="en-US" b="1" baseline="0" dirty="0" smtClean="0">
                          <a:latin typeface="+mj-lt"/>
                        </a:rPr>
                        <a:t> its reader.</a:t>
                      </a:r>
                      <a:endParaRPr lang="en-US" b="1" dirty="0">
                        <a:latin typeface="+mj-lt"/>
                      </a:endParaRPr>
                    </a:p>
                  </a:txBody>
                  <a:tcPr anchor="ctr"/>
                </a:tc>
                <a:tc>
                  <a:txBody>
                    <a:bodyPr/>
                    <a:lstStyle/>
                    <a:p>
                      <a:r>
                        <a:rPr lang="en-US" b="1" dirty="0" smtClean="0">
                          <a:latin typeface="+mj-lt"/>
                        </a:rPr>
                        <a:t>Every Google Map its traveler.</a:t>
                      </a:r>
                      <a:endParaRPr lang="en-US" b="1" dirty="0">
                        <a:latin typeface="+mj-lt"/>
                      </a:endParaRPr>
                    </a:p>
                  </a:txBody>
                  <a:tcPr anchor="ctr"/>
                </a:tc>
                <a:tc>
                  <a:txBody>
                    <a:bodyPr/>
                    <a:lstStyle/>
                    <a:p>
                      <a:r>
                        <a:rPr lang="en-US" b="1" dirty="0" smtClean="0">
                          <a:latin typeface="+mj-lt"/>
                        </a:rPr>
                        <a:t>Every digital repository its</a:t>
                      </a:r>
                      <a:r>
                        <a:rPr lang="en-US" b="1" baseline="0" dirty="0" smtClean="0">
                          <a:latin typeface="+mj-lt"/>
                        </a:rPr>
                        <a:t> researcher. </a:t>
                      </a:r>
                      <a:endParaRPr lang="en-US" b="1" dirty="0">
                        <a:latin typeface="+mj-lt"/>
                      </a:endParaRPr>
                    </a:p>
                  </a:txBody>
                  <a:tcPr anchor="ctr"/>
                </a:tc>
              </a:tr>
              <a:tr h="1319453">
                <a:tc>
                  <a:txBody>
                    <a:bodyPr/>
                    <a:lstStyle/>
                    <a:p>
                      <a:r>
                        <a:rPr lang="en-US" b="1" dirty="0" smtClean="0">
                          <a:latin typeface="+mj-lt"/>
                        </a:rPr>
                        <a:t>Fourth Law</a:t>
                      </a:r>
                      <a:endParaRPr lang="en-US" b="1" dirty="0">
                        <a:latin typeface="+mj-lt"/>
                      </a:endParaRPr>
                    </a:p>
                  </a:txBody>
                  <a:tcPr anchor="ctr"/>
                </a:tc>
                <a:tc>
                  <a:txBody>
                    <a:bodyPr/>
                    <a:lstStyle/>
                    <a:p>
                      <a:r>
                        <a:rPr lang="en-US" b="1" dirty="0" smtClean="0">
                          <a:latin typeface="+mj-lt"/>
                        </a:rPr>
                        <a:t>Save</a:t>
                      </a:r>
                      <a:r>
                        <a:rPr lang="en-US" b="1" baseline="0" dirty="0" smtClean="0">
                          <a:latin typeface="+mj-lt"/>
                        </a:rPr>
                        <a:t> the time of the reader.</a:t>
                      </a:r>
                      <a:endParaRPr lang="en-US" b="1" dirty="0">
                        <a:latin typeface="+mj-lt"/>
                      </a:endParaRPr>
                    </a:p>
                  </a:txBody>
                  <a:tcPr anchor="ctr"/>
                </a:tc>
                <a:tc>
                  <a:txBody>
                    <a:bodyPr/>
                    <a:lstStyle/>
                    <a:p>
                      <a:r>
                        <a:rPr lang="en-US" b="1" dirty="0" smtClean="0">
                          <a:latin typeface="+mj-lt"/>
                        </a:rPr>
                        <a:t>Save the time of the listener.</a:t>
                      </a:r>
                      <a:endParaRPr lang="en-US" b="1" dirty="0">
                        <a:latin typeface="+mj-lt"/>
                      </a:endParaRPr>
                    </a:p>
                  </a:txBody>
                  <a:tcPr anchor="ctr"/>
                </a:tc>
                <a:tc>
                  <a:txBody>
                    <a:bodyPr/>
                    <a:lstStyle/>
                    <a:p>
                      <a:r>
                        <a:rPr lang="en-US" b="1" dirty="0" smtClean="0">
                          <a:latin typeface="+mj-lt"/>
                        </a:rPr>
                        <a:t>Save the time of</a:t>
                      </a:r>
                      <a:r>
                        <a:rPr lang="en-US" b="1" baseline="0" dirty="0" smtClean="0">
                          <a:latin typeface="+mj-lt"/>
                        </a:rPr>
                        <a:t> the traveler.</a:t>
                      </a:r>
                      <a:endParaRPr lang="en-US" b="1" dirty="0">
                        <a:latin typeface="+mj-lt"/>
                      </a:endParaRPr>
                    </a:p>
                  </a:txBody>
                  <a:tcPr anchor="ctr"/>
                </a:tc>
                <a:tc>
                  <a:txBody>
                    <a:bodyPr/>
                    <a:lstStyle/>
                    <a:p>
                      <a:r>
                        <a:rPr lang="en-US" b="1" dirty="0" smtClean="0">
                          <a:latin typeface="+mj-lt"/>
                        </a:rPr>
                        <a:t>Save the time of the researcher.</a:t>
                      </a:r>
                      <a:endParaRPr lang="en-US" b="1" dirty="0">
                        <a:latin typeface="+mj-lt"/>
                      </a:endParaRPr>
                    </a:p>
                  </a:txBody>
                  <a:tcPr anchor="ctr"/>
                </a:tc>
              </a:tr>
              <a:tr h="927855">
                <a:tc>
                  <a:txBody>
                    <a:bodyPr/>
                    <a:lstStyle/>
                    <a:p>
                      <a:r>
                        <a:rPr lang="en-US" b="1" dirty="0" smtClean="0">
                          <a:latin typeface="+mj-lt"/>
                        </a:rPr>
                        <a:t>Fifth Law</a:t>
                      </a:r>
                      <a:endParaRPr lang="en-US" b="1" dirty="0">
                        <a:latin typeface="+mj-lt"/>
                      </a:endParaRPr>
                    </a:p>
                  </a:txBody>
                  <a:tcPr anchor="ctr"/>
                </a:tc>
                <a:tc gridSpan="4">
                  <a:txBody>
                    <a:bodyPr/>
                    <a:lstStyle/>
                    <a:p>
                      <a:pPr algn="ctr"/>
                      <a:r>
                        <a:rPr lang="en-US" b="1" dirty="0" smtClean="0">
                          <a:latin typeface="+mj-lt"/>
                        </a:rPr>
                        <a:t>A library is a growing organism. </a:t>
                      </a:r>
                      <a:endParaRPr lang="en-US" b="1" dirty="0">
                        <a:latin typeface="+mj-lt"/>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val="4143136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village.ca/sites/default/files/imagecache/node_photo_gallery_single_view/iStock_000017998458Sma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26344" cy="68943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282071"/>
            <a:ext cx="8610600" cy="1089529"/>
          </a:xfrm>
          <a:prstGeom prst="rect">
            <a:avLst/>
          </a:prstGeom>
        </p:spPr>
        <p:txBody>
          <a:bodyPr wrap="square">
            <a:spAutoFit/>
          </a:bodyPr>
          <a:lstStyle/>
          <a:p>
            <a:pPr lvl="0" algn="ctr" defTabSz="457200">
              <a:lnSpc>
                <a:spcPct val="90000"/>
              </a:lnSpc>
              <a:spcBef>
                <a:spcPct val="0"/>
              </a:spcBef>
              <a:defRPr/>
            </a:pPr>
            <a:r>
              <a:rPr lang="en-US" sz="3600" b="1" dirty="0" smtClean="0">
                <a:latin typeface="+mj-lt"/>
                <a:cs typeface="Calibri Light"/>
              </a:rPr>
              <a:t>Embed library systems and services into users’ existing workflows</a:t>
            </a:r>
            <a:endParaRPr lang="en-US" sz="3600" b="1" dirty="0">
              <a:latin typeface="+mj-lt"/>
              <a:cs typeface="Calibri Light"/>
            </a:endParaRPr>
          </a:p>
        </p:txBody>
      </p:sp>
      <p:sp>
        <p:nvSpPr>
          <p:cNvPr id="5" name="Rectangle 4"/>
          <p:cNvSpPr/>
          <p:nvPr/>
        </p:nvSpPr>
        <p:spPr>
          <a:xfrm>
            <a:off x="318655" y="512618"/>
            <a:ext cx="8610600" cy="590931"/>
          </a:xfrm>
          <a:prstGeom prst="rect">
            <a:avLst/>
          </a:prstGeom>
        </p:spPr>
        <p:txBody>
          <a:bodyPr wrap="square">
            <a:spAutoFit/>
          </a:bodyPr>
          <a:lstStyle/>
          <a:p>
            <a:pPr lvl="0" algn="ctr" defTabSz="457200">
              <a:lnSpc>
                <a:spcPct val="90000"/>
              </a:lnSpc>
              <a:spcBef>
                <a:spcPct val="0"/>
              </a:spcBef>
              <a:defRPr/>
            </a:pPr>
            <a:r>
              <a:rPr lang="en-US" sz="3600" b="1" dirty="0" smtClean="0">
                <a:latin typeface="+mj-lt"/>
                <a:cs typeface="Calibri Light"/>
              </a:rPr>
              <a:t>Save the Time of the Reader</a:t>
            </a:r>
            <a:endParaRPr lang="en-US" sz="3600" b="1" dirty="0">
              <a:latin typeface="+mj-lt"/>
              <a:cs typeface="Calibri Light"/>
            </a:endParaRPr>
          </a:p>
        </p:txBody>
      </p:sp>
    </p:spTree>
    <p:extLst>
      <p:ext uri="{BB962C8B-B14F-4D97-AF65-F5344CB8AC3E}">
        <p14:creationId xmlns:p14="http://schemas.microsoft.com/office/powerpoint/2010/main" val="30213835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childTnLst>
                          </p:cTn>
                        </p:par>
                        <p:par>
                          <p:cTn id="8" fill="hold">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2.cdn.turner.com/cnn/dam/assets/131126191411-strahov-abbey-library-horizontal-large-gallery.jpg"/>
          <p:cNvPicPr>
            <a:picLocks noChangeAspect="1" noChangeArrowheads="1"/>
          </p:cNvPicPr>
          <p:nvPr/>
        </p:nvPicPr>
        <p:blipFill rotWithShape="1">
          <a:blip r:embed="rId3" cstate="print">
            <a:lum bright="-20000" contrast="-30000"/>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rcRect l="-66" r="24122"/>
          <a:stretch/>
        </p:blipFill>
        <p:spPr bwMode="auto">
          <a:xfrm>
            <a:off x="-83820" y="0"/>
            <a:ext cx="923544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p:cNvSpPr txBox="1">
            <a:spLocks/>
          </p:cNvSpPr>
          <p:nvPr/>
        </p:nvSpPr>
        <p:spPr>
          <a:xfrm>
            <a:off x="685800" y="1371600"/>
            <a:ext cx="7696200" cy="4495800"/>
          </a:xfrm>
          <a:prstGeom prst="rect">
            <a:avLst/>
          </a:prstGeom>
        </p:spPr>
        <p:txBody>
          <a:bodyPr/>
          <a:lstStyle/>
          <a:p>
            <a:pPr marL="233363" marR="0" lvl="0" indent="-233363" algn="l" defTabSz="457200" rtl="0" eaLnBrk="1" fontAlgn="auto" latinLnBrk="0" hangingPunct="1">
              <a:lnSpc>
                <a:spcPct val="110000"/>
              </a:lnSpc>
              <a:spcBef>
                <a:spcPts val="900"/>
              </a:spcBef>
              <a:spcAft>
                <a:spcPts val="0"/>
              </a:spcAft>
              <a:buClrTx/>
              <a:buSzTx/>
              <a:tabLst/>
              <a:defRPr/>
            </a:pPr>
            <a:endParaRPr kumimoji="0" lang="en-US" sz="2400" b="0" i="1" u="none" strike="noStrike" kern="1200" cap="none" spc="0" normalizeH="0" baseline="0" noProof="0" dirty="0" smtClean="0">
              <a:ln>
                <a:noFill/>
              </a:ln>
              <a:solidFill>
                <a:schemeClr val="accent1"/>
              </a:solidFill>
              <a:effectLst/>
              <a:uLnTx/>
              <a:uFillTx/>
              <a:latin typeface="Arial"/>
              <a:ea typeface="+mn-ea"/>
              <a:cs typeface="Arial"/>
            </a:endParaRPr>
          </a:p>
          <a:p>
            <a:pPr marL="233363" marR="0" lvl="0" indent="-233363" algn="ctr" defTabSz="457200" rtl="0" eaLnBrk="1" fontAlgn="auto" latinLnBrk="0" hangingPunct="1">
              <a:lnSpc>
                <a:spcPct val="110000"/>
              </a:lnSpc>
              <a:spcBef>
                <a:spcPts val="900"/>
              </a:spcBef>
              <a:spcAft>
                <a:spcPts val="0"/>
              </a:spcAft>
              <a:buClrTx/>
              <a:buSzTx/>
              <a:tabLst/>
              <a:defRPr/>
            </a:pPr>
            <a:r>
              <a:rPr kumimoji="0" lang="en-US" sz="28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a:ea typeface="+mn-ea"/>
                <a:cs typeface="Arial"/>
              </a:rPr>
              <a:t>“Perhaps the most convenient method of studying the consequences of this law will be to follow the reader from the moment he enters the library to the moment he leaves it</a:t>
            </a:r>
            <a:r>
              <a:rPr lang="en-US" sz="2800" b="1" i="1" dirty="0" smtClean="0">
                <a:solidFill>
                  <a:schemeClr val="bg1"/>
                </a:solidFill>
                <a:effectLst>
                  <a:outerShdw blurRad="38100" dist="38100" dir="2700000" algn="tl">
                    <a:srgbClr val="000000">
                      <a:alpha val="43137"/>
                    </a:srgbClr>
                  </a:outerShdw>
                </a:effectLst>
                <a:latin typeface="Arial"/>
                <a:cs typeface="Arial"/>
              </a:rPr>
              <a:t>…</a:t>
            </a:r>
            <a:r>
              <a:rPr kumimoji="0" lang="en-US" sz="2800" b="1" i="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a:ea typeface="+mn-ea"/>
                <a:cs typeface="Arial"/>
              </a:rPr>
              <a:t>” </a:t>
            </a:r>
          </a:p>
          <a:p>
            <a:pPr marL="233363" marR="0" lvl="0" indent="-233363" algn="r" defTabSz="457200" rtl="0" eaLnBrk="1" fontAlgn="auto" latinLnBrk="0" hangingPunct="1">
              <a:lnSpc>
                <a:spcPct val="110000"/>
              </a:lnSpc>
              <a:spcBef>
                <a:spcPts val="900"/>
              </a:spcBef>
              <a:spcAft>
                <a:spcPts val="0"/>
              </a:spcAft>
              <a:buClrTx/>
              <a:buSzTx/>
              <a:tabLst/>
              <a:defRPr/>
            </a:pPr>
            <a:r>
              <a:rPr kumimoji="0" lang="en-US" sz="2400" b="1"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Arial"/>
                <a:ea typeface="+mn-ea"/>
                <a:cs typeface="Arial"/>
              </a:rPr>
              <a:t>(Ranganathan 1931, 337)</a:t>
            </a:r>
            <a:endParaRPr kumimoji="0" lang="en-US" sz="2400" b="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a:ea typeface="+mn-ea"/>
              <a:cs typeface="Arial"/>
            </a:endParaRPr>
          </a:p>
        </p:txBody>
      </p:sp>
    </p:spTree>
    <p:extLst>
      <p:ext uri="{BB962C8B-B14F-4D97-AF65-F5344CB8AC3E}">
        <p14:creationId xmlns:p14="http://schemas.microsoft.com/office/powerpoint/2010/main" val="3786915588"/>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www.heinzmarketing.com/assets/80-20-rule-time-management-stop-wasting-time.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l="1075" t="1" r="13678" b="-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1"/>
          <p:cNvSpPr txBox="1">
            <a:spLocks noGrp="1"/>
          </p:cNvSpPr>
          <p:nvPr>
            <p:ph sz="half" idx="1"/>
          </p:nvPr>
        </p:nvSpPr>
        <p:spPr>
          <a:xfrm>
            <a:off x="517237" y="1202377"/>
            <a:ext cx="2708563" cy="2620478"/>
          </a:xfrm>
          <a:prstGeom prst="rect">
            <a:avLst/>
          </a:prstGeom>
        </p:spPr>
        <p:txBody>
          <a:bodyPr vert="horz" lIns="91440" tIns="45720" rIns="91440" bIns="45720" rtlCol="0">
            <a:noAutofit/>
          </a:bodyPr>
          <a:lstStyle/>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lang="en-US" sz="3200" b="1" dirty="0" smtClean="0">
              <a:solidFill>
                <a:schemeClr val="tx1"/>
              </a:solidFill>
              <a:latin typeface="Arial" pitchFamily="34" charset="0"/>
              <a:cs typeface="Arial" pitchFamily="34" charset="0"/>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lang="en-US" sz="2800" b="1" dirty="0" smtClean="0">
              <a:solidFill>
                <a:schemeClr val="bg1"/>
              </a:solidFill>
              <a:latin typeface="Arial"/>
              <a:cs typeface="Arial"/>
            </a:endParaRP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kumimoji="0" lang="en-US" sz="2800" b="1" i="0" u="none" strike="noStrike" kern="1200" cap="none" spc="0" normalizeH="0" baseline="0" noProof="0" dirty="0" smtClean="0">
                <a:ln>
                  <a:noFill/>
                </a:ln>
                <a:solidFill>
                  <a:schemeClr val="bg1"/>
                </a:solidFill>
                <a:effectLst/>
                <a:uLnTx/>
                <a:uFillTx/>
                <a:latin typeface="Arial"/>
                <a:cs typeface="Arial"/>
              </a:rPr>
              <a:t>Convenience</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lang="en-US" b="1" dirty="0" smtClean="0">
                <a:solidFill>
                  <a:schemeClr val="bg1"/>
                </a:solidFill>
                <a:latin typeface="Arial"/>
                <a:cs typeface="Arial"/>
              </a:rPr>
              <a:t>Time</a:t>
            </a:r>
            <a:r>
              <a:rPr kumimoji="0" lang="en-US" sz="2800" b="1" i="0" u="none" strike="noStrike" kern="1200" cap="none" spc="0" normalizeH="0" baseline="0" noProof="0" dirty="0" smtClean="0">
                <a:ln>
                  <a:noFill/>
                </a:ln>
                <a:solidFill>
                  <a:schemeClr val="bg1"/>
                </a:solidFill>
                <a:effectLst/>
                <a:uLnTx/>
                <a:uFillTx/>
                <a:latin typeface="Arial"/>
                <a:cs typeface="Arial"/>
              </a:rPr>
              <a:t> </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r>
              <a:rPr lang="en-US" b="1" dirty="0" smtClean="0">
                <a:solidFill>
                  <a:schemeClr val="bg1"/>
                </a:solidFill>
                <a:latin typeface="Arial"/>
                <a:cs typeface="Arial"/>
              </a:rPr>
              <a:t>Familiarity </a:t>
            </a:r>
          </a:p>
          <a:p>
            <a:pPr marL="233363" marR="0" lvl="0" indent="-233363" algn="l" defTabSz="457200" rtl="0" eaLnBrk="1" fontAlgn="auto" latinLnBrk="0" hangingPunct="1">
              <a:lnSpc>
                <a:spcPct val="110000"/>
              </a:lnSpc>
              <a:spcBef>
                <a:spcPts val="900"/>
              </a:spcBef>
              <a:spcAft>
                <a:spcPts val="0"/>
              </a:spcAft>
              <a:buClrTx/>
              <a:buSzTx/>
              <a:buFont typeface="Arial"/>
              <a:buChar char="•"/>
              <a:tabLst/>
              <a:defRPr/>
            </a:pPr>
            <a:endParaRPr kumimoji="0" lang="en-US" sz="2800" b="1" i="0" u="none" strike="noStrike" kern="1200" cap="none" spc="0" normalizeH="0" baseline="0" noProof="0" dirty="0" smtClean="0">
              <a:ln>
                <a:noFill/>
              </a:ln>
              <a:solidFill>
                <a:schemeClr val="bg1"/>
              </a:solidFill>
              <a:effectLst/>
              <a:uLnTx/>
              <a:uFillTx/>
              <a:latin typeface="Arial"/>
              <a:cs typeface="Arial"/>
            </a:endParaRPr>
          </a:p>
        </p:txBody>
      </p:sp>
      <p:sp>
        <p:nvSpPr>
          <p:cNvPr id="8" name="Rectangle 7"/>
          <p:cNvSpPr/>
          <p:nvPr/>
        </p:nvSpPr>
        <p:spPr>
          <a:xfrm>
            <a:off x="6172200" y="6248400"/>
            <a:ext cx="2577950" cy="307777"/>
          </a:xfrm>
          <a:prstGeom prst="rect">
            <a:avLst/>
          </a:prstGeom>
        </p:spPr>
        <p:txBody>
          <a:bodyPr wrap="none">
            <a:spAutoFit/>
          </a:bodyPr>
          <a:lstStyle/>
          <a:p>
            <a:r>
              <a:rPr lang="en-US" sz="1400" b="1" dirty="0" smtClean="0">
                <a:solidFill>
                  <a:schemeClr val="bg1"/>
                </a:solidFill>
                <a:latin typeface="Arial" pitchFamily="34" charset="0"/>
                <a:cs typeface="Arial" pitchFamily="34" charset="0"/>
              </a:rPr>
              <a:t>(Connaway and </a:t>
            </a:r>
            <a:r>
              <a:rPr lang="en-US" sz="1400" b="1" dirty="0" err="1" smtClean="0">
                <a:solidFill>
                  <a:schemeClr val="bg1"/>
                </a:solidFill>
                <a:latin typeface="Arial" pitchFamily="34" charset="0"/>
                <a:cs typeface="Arial" pitchFamily="34" charset="0"/>
              </a:rPr>
              <a:t>Faniel</a:t>
            </a:r>
            <a:r>
              <a:rPr lang="en-US" sz="1400" b="1" dirty="0" smtClean="0">
                <a:solidFill>
                  <a:schemeClr val="bg1"/>
                </a:solidFill>
                <a:latin typeface="Arial" pitchFamily="34" charset="0"/>
                <a:cs typeface="Arial" pitchFamily="34" charset="0"/>
              </a:rPr>
              <a:t> 2014)</a:t>
            </a:r>
            <a:endParaRPr lang="en-US" sz="1400" b="1" dirty="0">
              <a:solidFill>
                <a:schemeClr val="bg1"/>
              </a:solidFill>
              <a:latin typeface="Arial" pitchFamily="34" charset="0"/>
              <a:cs typeface="Arial" pitchFamily="34" charset="0"/>
            </a:endParaRPr>
          </a:p>
        </p:txBody>
      </p:sp>
      <p:sp>
        <p:nvSpPr>
          <p:cNvPr id="14" name="TextBox 13"/>
          <p:cNvSpPr txBox="1"/>
          <p:nvPr/>
        </p:nvSpPr>
        <p:spPr>
          <a:xfrm>
            <a:off x="2480435" y="432936"/>
            <a:ext cx="3856865" cy="769441"/>
          </a:xfrm>
          <a:prstGeom prst="rect">
            <a:avLst/>
          </a:prstGeom>
          <a:noFill/>
        </p:spPr>
        <p:txBody>
          <a:bodyPr wrap="square" rtlCol="0">
            <a:spAutoFit/>
          </a:bodyPr>
          <a:lstStyle/>
          <a:p>
            <a:r>
              <a:rPr lang="en-US" sz="4400" b="1" dirty="0" smtClean="0">
                <a:solidFill>
                  <a:schemeClr val="bg1"/>
                </a:solidFill>
                <a:latin typeface="Arial" panose="020B0604020202020204" pitchFamily="34" charset="0"/>
                <a:cs typeface="Arial" panose="020B0604020202020204" pitchFamily="34" charset="0"/>
              </a:rPr>
              <a:t>Time as Time</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Pattern Top">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ull Pattern">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attern Bottom">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Pattern Lef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attern Right">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Dark Blue">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itle and Sections">
  <a:themeElements>
    <a:clrScheme name="OCLC">
      <a:dk1>
        <a:sysClr val="windowText" lastClr="000000"/>
      </a:dk1>
      <a:lt1>
        <a:sysClr val="window" lastClr="FFFFFF"/>
      </a:lt1>
      <a:dk2>
        <a:srgbClr val="1F497D"/>
      </a:dk2>
      <a:lt2>
        <a:srgbClr val="EEECE1"/>
      </a:lt2>
      <a:accent1>
        <a:srgbClr val="2178B5"/>
      </a:accent1>
      <a:accent2>
        <a:srgbClr val="A9316F"/>
      </a:accent2>
      <a:accent3>
        <a:srgbClr val="419A3C"/>
      </a:accent3>
      <a:accent4>
        <a:srgbClr val="5F4894"/>
      </a:accent4>
      <a:accent5>
        <a:srgbClr val="C4161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4528</TotalTime>
  <Words>9727</Words>
  <Application>Microsoft Office PowerPoint</Application>
  <PresentationFormat>On-screen Show (4:3)</PresentationFormat>
  <Paragraphs>701</Paragraphs>
  <Slides>38</Slides>
  <Notes>38</Notes>
  <HiddenSlides>6</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38</vt:i4>
      </vt:variant>
    </vt:vector>
  </HeadingPairs>
  <TitlesOfParts>
    <vt:vector size="51" baseType="lpstr">
      <vt:lpstr>Arial</vt:lpstr>
      <vt:lpstr>Calibri</vt:lpstr>
      <vt:lpstr>Calibri Light</vt:lpstr>
      <vt:lpstr>Open Sans</vt:lpstr>
      <vt:lpstr>Open Sans Semibold</vt:lpstr>
      <vt:lpstr>Wingdings</vt:lpstr>
      <vt:lpstr>Pattern Top</vt:lpstr>
      <vt:lpstr>Full Pattern</vt:lpstr>
      <vt:lpstr>Pattern Bottom</vt:lpstr>
      <vt:lpstr>Pattern Left</vt:lpstr>
      <vt:lpstr>Pattern Right</vt:lpstr>
      <vt:lpstr>Dark Blue</vt:lpstr>
      <vt:lpstr>Title and Sections</vt:lpstr>
      <vt:lpstr>PowerPoint Presentation</vt:lpstr>
      <vt:lpstr>PowerPoint Presentation</vt:lpstr>
      <vt:lpstr>OCLC Research Role</vt:lpstr>
      <vt:lpstr>Time is of the Essence</vt:lpstr>
      <vt:lpstr>Our Interpretation and Reordering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Emerging need and opportunity for research data services</vt:lpstr>
      <vt:lpstr>Develop the physical and technical infrastructure to deliver materials </vt:lpstr>
      <vt:lpstr>Access &amp; Engagement</vt:lpstr>
      <vt:lpstr>PowerPoint Presentation</vt:lpstr>
      <vt:lpstr>PowerPoint Presentation</vt:lpstr>
      <vt:lpstr>Connecting “Every Book”</vt:lpstr>
      <vt:lpstr>PowerPoint Presentation</vt:lpstr>
      <vt:lpstr>PowerPoint Presentation</vt:lpstr>
      <vt:lpstr>PowerPoint Presentation</vt:lpstr>
      <vt:lpstr>A library is a growing organism</vt:lpstr>
      <vt:lpstr>PowerPoint Presentation</vt:lpstr>
      <vt:lpstr>PowerPoint Presentation</vt:lpstr>
      <vt:lpstr>PowerPoint Presentation</vt:lpstr>
      <vt:lpstr>PowerPoint Presentation</vt:lpstr>
      <vt:lpstr>Acknowledgements</vt:lpstr>
      <vt:lpstr>Funding</vt:lpstr>
      <vt:lpstr>References</vt:lpstr>
      <vt:lpstr>References</vt:lpstr>
      <vt:lpstr>References</vt:lpstr>
      <vt:lpstr>References</vt:lpstr>
      <vt:lpstr>References</vt:lpstr>
      <vt:lpstr>References</vt:lpstr>
      <vt:lpstr>References</vt:lpstr>
      <vt:lpstr>PowerPoint Presentation</vt:lpstr>
    </vt:vector>
  </TitlesOfParts>
  <Company>OCLC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Same Principles, New Context: An Emerging Profession in the Digital Environment</dc:title>
  <dc:creator>Lynn Silipigni Connaway</dc:creator>
  <cp:keywords>reordering, Ranganathan, 5 laws, librarianship, information, environment, user, behavior, studies, libraries, students, millennial, millennials, space, workflows, discoverability, access</cp:keywords>
  <cp:lastModifiedBy>Confer,Patrick</cp:lastModifiedBy>
  <cp:revision>401</cp:revision>
  <cp:lastPrinted>2014-08-05T20:25:35Z</cp:lastPrinted>
  <dcterms:created xsi:type="dcterms:W3CDTF">2013-09-04T15:54:59Z</dcterms:created>
  <dcterms:modified xsi:type="dcterms:W3CDTF">2015-07-23T18:36:16Z</dcterms:modified>
</cp:coreProperties>
</file>