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5"/>
  </p:notesMasterIdLst>
  <p:handoutMasterIdLst>
    <p:handoutMasterId r:id="rId36"/>
  </p:handoutMasterIdLst>
  <p:sldIdLst>
    <p:sldId id="467" r:id="rId5"/>
    <p:sldId id="504" r:id="rId6"/>
    <p:sldId id="472" r:id="rId7"/>
    <p:sldId id="519" r:id="rId8"/>
    <p:sldId id="485" r:id="rId9"/>
    <p:sldId id="486" r:id="rId10"/>
    <p:sldId id="534" r:id="rId11"/>
    <p:sldId id="505" r:id="rId12"/>
    <p:sldId id="511" r:id="rId13"/>
    <p:sldId id="515" r:id="rId14"/>
    <p:sldId id="521" r:id="rId15"/>
    <p:sldId id="535" r:id="rId16"/>
    <p:sldId id="512" r:id="rId17"/>
    <p:sldId id="528" r:id="rId18"/>
    <p:sldId id="533" r:id="rId19"/>
    <p:sldId id="488" r:id="rId20"/>
    <p:sldId id="516" r:id="rId21"/>
    <p:sldId id="527" r:id="rId22"/>
    <p:sldId id="520" r:id="rId23"/>
    <p:sldId id="531" r:id="rId24"/>
    <p:sldId id="490" r:id="rId25"/>
    <p:sldId id="523" r:id="rId26"/>
    <p:sldId id="491" r:id="rId27"/>
    <p:sldId id="537" r:id="rId28"/>
    <p:sldId id="513" r:id="rId29"/>
    <p:sldId id="514" r:id="rId30"/>
    <p:sldId id="539" r:id="rId31"/>
    <p:sldId id="540" r:id="rId32"/>
    <p:sldId id="541" r:id="rId33"/>
    <p:sldId id="48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7" autoAdjust="0"/>
    <p:restoredTop sz="75926" autoAdjust="0"/>
  </p:normalViewPr>
  <p:slideViewPr>
    <p:cSldViewPr snapToGrid="0" showGuides="1">
      <p:cViewPr varScale="1">
        <p:scale>
          <a:sx n="85" d="100"/>
          <a:sy n="85" d="100"/>
        </p:scale>
        <p:origin x="-1770" y="-90"/>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2" d="100"/>
          <a:sy n="92" d="100"/>
        </p:scale>
        <p:origin x="-373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613F2-EBA6-486B-AB4C-783506D3111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137769B-A8A2-43C3-A1ED-0E4784096A74}">
      <dgm:prSet phldrT="[Text]"/>
      <dgm:spPr/>
      <dgm:t>
        <a:bodyPr/>
        <a:lstStyle/>
        <a:p>
          <a:r>
            <a:rPr lang="en-US" dirty="0" smtClean="0"/>
            <a:t>Opening</a:t>
          </a:r>
          <a:endParaRPr lang="en-US" dirty="0"/>
        </a:p>
      </dgm:t>
    </dgm:pt>
    <dgm:pt modelId="{F6C25694-2741-472D-B325-3D4F86F406C9}" type="parTrans" cxnId="{B1546F69-9A07-4C0A-B7FA-68CD85311264}">
      <dgm:prSet/>
      <dgm:spPr/>
      <dgm:t>
        <a:bodyPr/>
        <a:lstStyle/>
        <a:p>
          <a:endParaRPr lang="en-US"/>
        </a:p>
      </dgm:t>
    </dgm:pt>
    <dgm:pt modelId="{BDA82911-3BB0-4CF3-8987-9648795D8C59}" type="sibTrans" cxnId="{B1546F69-9A07-4C0A-B7FA-68CD85311264}">
      <dgm:prSet/>
      <dgm:spPr/>
      <dgm:t>
        <a:bodyPr/>
        <a:lstStyle/>
        <a:p>
          <a:endParaRPr lang="en-US"/>
        </a:p>
      </dgm:t>
    </dgm:pt>
    <dgm:pt modelId="{951EE0BB-02EF-41A1-BFB2-9B2B76ABD0BD}">
      <dgm:prSet phldrT="[Text]"/>
      <dgm:spPr/>
      <dgm:t>
        <a:bodyPr/>
        <a:lstStyle/>
        <a:p>
          <a:r>
            <a:rPr lang="en-US" b="1" dirty="0" smtClean="0"/>
            <a:t>Participants get acquainted, “warm up”</a:t>
          </a:r>
          <a:endParaRPr lang="en-US" b="1" dirty="0"/>
        </a:p>
      </dgm:t>
    </dgm:pt>
    <dgm:pt modelId="{D7B4C4C4-93F5-467F-9563-B49465113239}" type="parTrans" cxnId="{5762001D-D1E1-41E8-BA67-A045E9E0CFA9}">
      <dgm:prSet/>
      <dgm:spPr/>
      <dgm:t>
        <a:bodyPr/>
        <a:lstStyle/>
        <a:p>
          <a:endParaRPr lang="en-US"/>
        </a:p>
      </dgm:t>
    </dgm:pt>
    <dgm:pt modelId="{504BF46D-F570-41F3-8018-5D1EA87BF5C4}" type="sibTrans" cxnId="{5762001D-D1E1-41E8-BA67-A045E9E0CFA9}">
      <dgm:prSet/>
      <dgm:spPr/>
      <dgm:t>
        <a:bodyPr/>
        <a:lstStyle/>
        <a:p>
          <a:endParaRPr lang="en-US"/>
        </a:p>
      </dgm:t>
    </dgm:pt>
    <dgm:pt modelId="{A0D38119-70A3-4412-BB2E-777883249D89}">
      <dgm:prSet phldrT="[Text]"/>
      <dgm:spPr/>
      <dgm:t>
        <a:bodyPr/>
        <a:lstStyle/>
        <a:p>
          <a:r>
            <a:rPr lang="en-US" dirty="0" smtClean="0"/>
            <a:t>Introductory</a:t>
          </a:r>
          <a:endParaRPr lang="en-US" dirty="0"/>
        </a:p>
      </dgm:t>
    </dgm:pt>
    <dgm:pt modelId="{7DBD8CC1-A6E3-481B-BB4F-39FC5C2CD3D8}" type="parTrans" cxnId="{119F96BB-C582-4124-802F-D4D4B5ACA18E}">
      <dgm:prSet/>
      <dgm:spPr/>
      <dgm:t>
        <a:bodyPr/>
        <a:lstStyle/>
        <a:p>
          <a:endParaRPr lang="en-US"/>
        </a:p>
      </dgm:t>
    </dgm:pt>
    <dgm:pt modelId="{FC5284BB-9C7C-4F78-BAB9-971DE887B84B}" type="sibTrans" cxnId="{119F96BB-C582-4124-802F-D4D4B5ACA18E}">
      <dgm:prSet/>
      <dgm:spPr/>
      <dgm:t>
        <a:bodyPr/>
        <a:lstStyle/>
        <a:p>
          <a:endParaRPr lang="en-US"/>
        </a:p>
      </dgm:t>
    </dgm:pt>
    <dgm:pt modelId="{15F26D07-C5C9-43FD-8525-C9733CBC9BEA}">
      <dgm:prSet phldrT="[Text]"/>
      <dgm:spPr/>
      <dgm:t>
        <a:bodyPr/>
        <a:lstStyle/>
        <a:p>
          <a:r>
            <a:rPr lang="en-US" b="1" dirty="0" smtClean="0"/>
            <a:t>Begins discussion of topic</a:t>
          </a:r>
          <a:endParaRPr lang="en-US" b="1" dirty="0"/>
        </a:p>
      </dgm:t>
    </dgm:pt>
    <dgm:pt modelId="{619A545B-EF82-4E61-A07B-7808A20F3337}" type="parTrans" cxnId="{45361B66-14AE-435E-8644-9666BBB23F9F}">
      <dgm:prSet/>
      <dgm:spPr/>
      <dgm:t>
        <a:bodyPr/>
        <a:lstStyle/>
        <a:p>
          <a:endParaRPr lang="en-US"/>
        </a:p>
      </dgm:t>
    </dgm:pt>
    <dgm:pt modelId="{0905910E-DC61-46FF-AD8C-B7E88D91823E}" type="sibTrans" cxnId="{45361B66-14AE-435E-8644-9666BBB23F9F}">
      <dgm:prSet/>
      <dgm:spPr/>
      <dgm:t>
        <a:bodyPr/>
        <a:lstStyle/>
        <a:p>
          <a:endParaRPr lang="en-US"/>
        </a:p>
      </dgm:t>
    </dgm:pt>
    <dgm:pt modelId="{E1D564F5-2209-46A6-96BD-4188642A938C}">
      <dgm:prSet phldrT="[Text]"/>
      <dgm:spPr/>
      <dgm:t>
        <a:bodyPr/>
        <a:lstStyle/>
        <a:p>
          <a:r>
            <a:rPr lang="en-US" dirty="0" smtClean="0"/>
            <a:t>Transition</a:t>
          </a:r>
          <a:endParaRPr lang="en-US" dirty="0"/>
        </a:p>
      </dgm:t>
    </dgm:pt>
    <dgm:pt modelId="{726FC759-CFA3-4457-943F-74CC080592A1}" type="parTrans" cxnId="{B8338ED9-F92F-4A2C-AF26-37109C9167BE}">
      <dgm:prSet/>
      <dgm:spPr/>
      <dgm:t>
        <a:bodyPr/>
        <a:lstStyle/>
        <a:p>
          <a:endParaRPr lang="en-US"/>
        </a:p>
      </dgm:t>
    </dgm:pt>
    <dgm:pt modelId="{659E0F8A-18C8-4E9A-A03F-450FD4F6B5A7}" type="sibTrans" cxnId="{B8338ED9-F92F-4A2C-AF26-37109C9167BE}">
      <dgm:prSet/>
      <dgm:spPr/>
      <dgm:t>
        <a:bodyPr/>
        <a:lstStyle/>
        <a:p>
          <a:endParaRPr lang="en-US"/>
        </a:p>
      </dgm:t>
    </dgm:pt>
    <dgm:pt modelId="{8BF76955-60D4-466D-AE64-D64F1435B5DE}">
      <dgm:prSet phldrT="[Text]"/>
      <dgm:spPr/>
      <dgm:t>
        <a:bodyPr/>
        <a:lstStyle/>
        <a:p>
          <a:r>
            <a:rPr lang="en-US" b="1" dirty="0" smtClean="0"/>
            <a:t>Moves smoothly into key questions</a:t>
          </a:r>
          <a:endParaRPr lang="en-US" b="1" dirty="0"/>
        </a:p>
      </dgm:t>
    </dgm:pt>
    <dgm:pt modelId="{5288A3B4-7A50-43EE-8869-32A446050D33}" type="parTrans" cxnId="{4742CAE2-140F-447B-AB37-C1627CE2E3A9}">
      <dgm:prSet/>
      <dgm:spPr/>
      <dgm:t>
        <a:bodyPr/>
        <a:lstStyle/>
        <a:p>
          <a:endParaRPr lang="en-US"/>
        </a:p>
      </dgm:t>
    </dgm:pt>
    <dgm:pt modelId="{F7BE0655-A182-4389-9966-4F2F9E57A3AE}" type="sibTrans" cxnId="{4742CAE2-140F-447B-AB37-C1627CE2E3A9}">
      <dgm:prSet/>
      <dgm:spPr/>
      <dgm:t>
        <a:bodyPr/>
        <a:lstStyle/>
        <a:p>
          <a:endParaRPr lang="en-US"/>
        </a:p>
      </dgm:t>
    </dgm:pt>
    <dgm:pt modelId="{89E31ED5-361E-41E0-BF35-FDC8511E1D8E}">
      <dgm:prSet/>
      <dgm:spPr/>
      <dgm:t>
        <a:bodyPr/>
        <a:lstStyle/>
        <a:p>
          <a:r>
            <a:rPr lang="en-US" dirty="0" smtClean="0"/>
            <a:t>Key</a:t>
          </a:r>
          <a:endParaRPr lang="en-US" dirty="0"/>
        </a:p>
      </dgm:t>
    </dgm:pt>
    <dgm:pt modelId="{1AEDA84B-3F5E-4572-BEB6-66EFFDE71E36}" type="parTrans" cxnId="{8132E67B-3A79-4727-88C6-0ADACE7D9F26}">
      <dgm:prSet/>
      <dgm:spPr/>
      <dgm:t>
        <a:bodyPr/>
        <a:lstStyle/>
        <a:p>
          <a:endParaRPr lang="en-US"/>
        </a:p>
      </dgm:t>
    </dgm:pt>
    <dgm:pt modelId="{B0039715-69A4-4994-A192-D820AE32A70F}" type="sibTrans" cxnId="{8132E67B-3A79-4727-88C6-0ADACE7D9F26}">
      <dgm:prSet/>
      <dgm:spPr/>
      <dgm:t>
        <a:bodyPr/>
        <a:lstStyle/>
        <a:p>
          <a:endParaRPr lang="en-US"/>
        </a:p>
      </dgm:t>
    </dgm:pt>
    <dgm:pt modelId="{7990722A-A7BD-4E76-9083-67ABDAB9B119}">
      <dgm:prSet/>
      <dgm:spPr/>
      <dgm:t>
        <a:bodyPr/>
        <a:lstStyle/>
        <a:p>
          <a:r>
            <a:rPr lang="en-US" dirty="0" smtClean="0"/>
            <a:t>Ending</a:t>
          </a:r>
          <a:endParaRPr lang="en-US" dirty="0"/>
        </a:p>
      </dgm:t>
    </dgm:pt>
    <dgm:pt modelId="{6A10B38A-2343-4400-8D1D-08FE09EA07ED}" type="parTrans" cxnId="{600B4DC1-5ECE-4FD2-B7E7-34EBB7518584}">
      <dgm:prSet/>
      <dgm:spPr/>
      <dgm:t>
        <a:bodyPr/>
        <a:lstStyle/>
        <a:p>
          <a:endParaRPr lang="en-US"/>
        </a:p>
      </dgm:t>
    </dgm:pt>
    <dgm:pt modelId="{7E519170-B6B7-4C52-AC3C-0AA2CF1772F1}" type="sibTrans" cxnId="{600B4DC1-5ECE-4FD2-B7E7-34EBB7518584}">
      <dgm:prSet/>
      <dgm:spPr/>
      <dgm:t>
        <a:bodyPr/>
        <a:lstStyle/>
        <a:p>
          <a:endParaRPr lang="en-US"/>
        </a:p>
      </dgm:t>
    </dgm:pt>
    <dgm:pt modelId="{5C7F8C55-0128-4D04-ADFA-258308B6B717}">
      <dgm:prSet/>
      <dgm:spPr/>
      <dgm:t>
        <a:bodyPr/>
        <a:lstStyle/>
        <a:p>
          <a:r>
            <a:rPr lang="en-US" b="1" dirty="0" smtClean="0"/>
            <a:t>Areas of central concern in study</a:t>
          </a:r>
          <a:endParaRPr lang="en-US" b="1" dirty="0"/>
        </a:p>
      </dgm:t>
    </dgm:pt>
    <dgm:pt modelId="{E3895229-DF9A-481E-BE06-E31C9DDAD9FC}" type="parTrans" cxnId="{E2F21BCD-4BCE-4CE5-B609-7317CD0C0593}">
      <dgm:prSet/>
      <dgm:spPr/>
      <dgm:t>
        <a:bodyPr/>
        <a:lstStyle/>
        <a:p>
          <a:endParaRPr lang="en-US"/>
        </a:p>
      </dgm:t>
    </dgm:pt>
    <dgm:pt modelId="{4937C2EE-6B4C-463B-BA8C-1615452C8A54}" type="sibTrans" cxnId="{E2F21BCD-4BCE-4CE5-B609-7317CD0C0593}">
      <dgm:prSet/>
      <dgm:spPr/>
      <dgm:t>
        <a:bodyPr/>
        <a:lstStyle/>
        <a:p>
          <a:endParaRPr lang="en-US"/>
        </a:p>
      </dgm:t>
    </dgm:pt>
    <dgm:pt modelId="{72414804-58E0-4219-9155-6B94EDCB2072}">
      <dgm:prSet/>
      <dgm:spPr/>
      <dgm:t>
        <a:bodyPr/>
        <a:lstStyle/>
        <a:p>
          <a:r>
            <a:rPr lang="en-US" b="1" dirty="0" smtClean="0"/>
            <a:t>Determine where to place emphasis</a:t>
          </a:r>
          <a:endParaRPr lang="en-US" b="1" dirty="0"/>
        </a:p>
      </dgm:t>
    </dgm:pt>
    <dgm:pt modelId="{E9D1BD87-D895-47DA-9221-D3E30BC67CF8}" type="parTrans" cxnId="{84FDB3ED-1106-4F83-9819-2FE8A477A57E}">
      <dgm:prSet/>
      <dgm:spPr/>
      <dgm:t>
        <a:bodyPr/>
        <a:lstStyle/>
        <a:p>
          <a:endParaRPr lang="en-US"/>
        </a:p>
      </dgm:t>
    </dgm:pt>
    <dgm:pt modelId="{F16F6406-933B-4D73-BA01-07FE2EF1D691}" type="sibTrans" cxnId="{84FDB3ED-1106-4F83-9819-2FE8A477A57E}">
      <dgm:prSet/>
      <dgm:spPr/>
      <dgm:t>
        <a:bodyPr/>
        <a:lstStyle/>
        <a:p>
          <a:endParaRPr lang="en-US"/>
        </a:p>
      </dgm:t>
    </dgm:pt>
    <dgm:pt modelId="{76032DE5-6484-4B82-8F1A-C2F2DEB5A8EC}">
      <dgm:prSet/>
      <dgm:spPr/>
      <dgm:t>
        <a:bodyPr/>
        <a:lstStyle/>
        <a:p>
          <a:r>
            <a:rPr lang="en-US" b="1" dirty="0" smtClean="0"/>
            <a:t>Brings closure</a:t>
          </a:r>
          <a:endParaRPr lang="en-US" b="1" dirty="0"/>
        </a:p>
      </dgm:t>
    </dgm:pt>
    <dgm:pt modelId="{A1DE6AA5-92E4-4296-A238-1240EFB195CC}" type="parTrans" cxnId="{D4C119BF-E264-40B6-9DC6-1D1496CFE8C6}">
      <dgm:prSet/>
      <dgm:spPr/>
      <dgm:t>
        <a:bodyPr/>
        <a:lstStyle/>
        <a:p>
          <a:endParaRPr lang="en-US"/>
        </a:p>
      </dgm:t>
    </dgm:pt>
    <dgm:pt modelId="{6A982508-409E-4B9B-9F8B-C7022A12E02E}" type="sibTrans" cxnId="{D4C119BF-E264-40B6-9DC6-1D1496CFE8C6}">
      <dgm:prSet/>
      <dgm:spPr/>
      <dgm:t>
        <a:bodyPr/>
        <a:lstStyle/>
        <a:p>
          <a:endParaRPr lang="en-US"/>
        </a:p>
      </dgm:t>
    </dgm:pt>
    <dgm:pt modelId="{F4D92A60-CF20-4B40-A477-516E9D6D5B25}" type="pres">
      <dgm:prSet presAssocID="{4AA613F2-EBA6-486B-AB4C-783506D31116}" presName="Name0" presStyleCnt="0">
        <dgm:presLayoutVars>
          <dgm:dir/>
          <dgm:animLvl val="lvl"/>
          <dgm:resizeHandles/>
        </dgm:presLayoutVars>
      </dgm:prSet>
      <dgm:spPr/>
      <dgm:t>
        <a:bodyPr/>
        <a:lstStyle/>
        <a:p>
          <a:endParaRPr lang="en-US"/>
        </a:p>
      </dgm:t>
    </dgm:pt>
    <dgm:pt modelId="{BE15ED74-F0D0-4A8F-9888-0603108E20AB}" type="pres">
      <dgm:prSet presAssocID="{4137769B-A8A2-43C3-A1ED-0E4784096A74}" presName="linNode" presStyleCnt="0"/>
      <dgm:spPr/>
    </dgm:pt>
    <dgm:pt modelId="{4E766344-ACB4-4568-A05E-1BCC8884A9F8}" type="pres">
      <dgm:prSet presAssocID="{4137769B-A8A2-43C3-A1ED-0E4784096A74}" presName="parentShp" presStyleLbl="node1" presStyleIdx="0" presStyleCnt="5">
        <dgm:presLayoutVars>
          <dgm:bulletEnabled val="1"/>
        </dgm:presLayoutVars>
      </dgm:prSet>
      <dgm:spPr/>
      <dgm:t>
        <a:bodyPr/>
        <a:lstStyle/>
        <a:p>
          <a:endParaRPr lang="en-US"/>
        </a:p>
      </dgm:t>
    </dgm:pt>
    <dgm:pt modelId="{79204367-BE0A-42FD-895B-0CFA5D790147}" type="pres">
      <dgm:prSet presAssocID="{4137769B-A8A2-43C3-A1ED-0E4784096A74}" presName="childShp" presStyleLbl="bgAccFollowNode1" presStyleIdx="0" presStyleCnt="5">
        <dgm:presLayoutVars>
          <dgm:bulletEnabled val="1"/>
        </dgm:presLayoutVars>
      </dgm:prSet>
      <dgm:spPr/>
      <dgm:t>
        <a:bodyPr/>
        <a:lstStyle/>
        <a:p>
          <a:endParaRPr lang="en-US"/>
        </a:p>
      </dgm:t>
    </dgm:pt>
    <dgm:pt modelId="{1490BD59-90C7-41E4-B33C-91741D94CD25}" type="pres">
      <dgm:prSet presAssocID="{BDA82911-3BB0-4CF3-8987-9648795D8C59}" presName="spacing" presStyleCnt="0"/>
      <dgm:spPr/>
    </dgm:pt>
    <dgm:pt modelId="{0F7D1A97-DE99-4F48-9630-FD13B0B15AC5}" type="pres">
      <dgm:prSet presAssocID="{A0D38119-70A3-4412-BB2E-777883249D89}" presName="linNode" presStyleCnt="0"/>
      <dgm:spPr/>
    </dgm:pt>
    <dgm:pt modelId="{C28E83D7-A762-4B74-A53C-B39B0D79AA36}" type="pres">
      <dgm:prSet presAssocID="{A0D38119-70A3-4412-BB2E-777883249D89}" presName="parentShp" presStyleLbl="node1" presStyleIdx="1" presStyleCnt="5">
        <dgm:presLayoutVars>
          <dgm:bulletEnabled val="1"/>
        </dgm:presLayoutVars>
      </dgm:prSet>
      <dgm:spPr/>
      <dgm:t>
        <a:bodyPr/>
        <a:lstStyle/>
        <a:p>
          <a:endParaRPr lang="en-US"/>
        </a:p>
      </dgm:t>
    </dgm:pt>
    <dgm:pt modelId="{91C9B175-CE44-4F5A-9383-BBEA1AB013E6}" type="pres">
      <dgm:prSet presAssocID="{A0D38119-70A3-4412-BB2E-777883249D89}" presName="childShp" presStyleLbl="bgAccFollowNode1" presStyleIdx="1" presStyleCnt="5">
        <dgm:presLayoutVars>
          <dgm:bulletEnabled val="1"/>
        </dgm:presLayoutVars>
      </dgm:prSet>
      <dgm:spPr/>
      <dgm:t>
        <a:bodyPr/>
        <a:lstStyle/>
        <a:p>
          <a:endParaRPr lang="en-US"/>
        </a:p>
      </dgm:t>
    </dgm:pt>
    <dgm:pt modelId="{2FDF91CB-85AC-462D-91FA-2B95EBE83302}" type="pres">
      <dgm:prSet presAssocID="{FC5284BB-9C7C-4F78-BAB9-971DE887B84B}" presName="spacing" presStyleCnt="0"/>
      <dgm:spPr/>
    </dgm:pt>
    <dgm:pt modelId="{E47CD063-C99A-4C6D-B9D3-7BE2B2A5EFB4}" type="pres">
      <dgm:prSet presAssocID="{E1D564F5-2209-46A6-96BD-4188642A938C}" presName="linNode" presStyleCnt="0"/>
      <dgm:spPr/>
    </dgm:pt>
    <dgm:pt modelId="{C91026BE-39AB-4A37-9F4F-A680F8432B67}" type="pres">
      <dgm:prSet presAssocID="{E1D564F5-2209-46A6-96BD-4188642A938C}" presName="parentShp" presStyleLbl="node1" presStyleIdx="2" presStyleCnt="5">
        <dgm:presLayoutVars>
          <dgm:bulletEnabled val="1"/>
        </dgm:presLayoutVars>
      </dgm:prSet>
      <dgm:spPr/>
      <dgm:t>
        <a:bodyPr/>
        <a:lstStyle/>
        <a:p>
          <a:endParaRPr lang="en-US"/>
        </a:p>
      </dgm:t>
    </dgm:pt>
    <dgm:pt modelId="{C16B1C35-E15E-4F7B-9E40-F7CF4ED2500F}" type="pres">
      <dgm:prSet presAssocID="{E1D564F5-2209-46A6-96BD-4188642A938C}" presName="childShp" presStyleLbl="bgAccFollowNode1" presStyleIdx="2" presStyleCnt="5">
        <dgm:presLayoutVars>
          <dgm:bulletEnabled val="1"/>
        </dgm:presLayoutVars>
      </dgm:prSet>
      <dgm:spPr/>
      <dgm:t>
        <a:bodyPr/>
        <a:lstStyle/>
        <a:p>
          <a:endParaRPr lang="en-US"/>
        </a:p>
      </dgm:t>
    </dgm:pt>
    <dgm:pt modelId="{F3B508BC-857A-4485-BB03-903528CBE6B6}" type="pres">
      <dgm:prSet presAssocID="{659E0F8A-18C8-4E9A-A03F-450FD4F6B5A7}" presName="spacing" presStyleCnt="0"/>
      <dgm:spPr/>
    </dgm:pt>
    <dgm:pt modelId="{A4AFB5A7-7A22-4251-A759-44A172470F12}" type="pres">
      <dgm:prSet presAssocID="{89E31ED5-361E-41E0-BF35-FDC8511E1D8E}" presName="linNode" presStyleCnt="0"/>
      <dgm:spPr/>
    </dgm:pt>
    <dgm:pt modelId="{FC90CB6A-297B-4586-9001-FC8B657D0C0F}" type="pres">
      <dgm:prSet presAssocID="{89E31ED5-361E-41E0-BF35-FDC8511E1D8E}" presName="parentShp" presStyleLbl="node1" presStyleIdx="3" presStyleCnt="5">
        <dgm:presLayoutVars>
          <dgm:bulletEnabled val="1"/>
        </dgm:presLayoutVars>
      </dgm:prSet>
      <dgm:spPr/>
      <dgm:t>
        <a:bodyPr/>
        <a:lstStyle/>
        <a:p>
          <a:endParaRPr lang="en-US"/>
        </a:p>
      </dgm:t>
    </dgm:pt>
    <dgm:pt modelId="{AE681B74-B073-4025-AB43-2C1359797990}" type="pres">
      <dgm:prSet presAssocID="{89E31ED5-361E-41E0-BF35-FDC8511E1D8E}" presName="childShp" presStyleLbl="bgAccFollowNode1" presStyleIdx="3" presStyleCnt="5" custLinFactNeighborY="2945">
        <dgm:presLayoutVars>
          <dgm:bulletEnabled val="1"/>
        </dgm:presLayoutVars>
      </dgm:prSet>
      <dgm:spPr/>
      <dgm:t>
        <a:bodyPr/>
        <a:lstStyle/>
        <a:p>
          <a:endParaRPr lang="en-US"/>
        </a:p>
      </dgm:t>
    </dgm:pt>
    <dgm:pt modelId="{9372DE50-7EE9-4D99-97E3-91A813B83FAC}" type="pres">
      <dgm:prSet presAssocID="{B0039715-69A4-4994-A192-D820AE32A70F}" presName="spacing" presStyleCnt="0"/>
      <dgm:spPr/>
    </dgm:pt>
    <dgm:pt modelId="{17B4F079-2D4F-4726-B994-706AB3C80527}" type="pres">
      <dgm:prSet presAssocID="{7990722A-A7BD-4E76-9083-67ABDAB9B119}" presName="linNode" presStyleCnt="0"/>
      <dgm:spPr/>
    </dgm:pt>
    <dgm:pt modelId="{3E84B385-8AE0-4155-80D9-25B7BAD280FD}" type="pres">
      <dgm:prSet presAssocID="{7990722A-A7BD-4E76-9083-67ABDAB9B119}" presName="parentShp" presStyleLbl="node1" presStyleIdx="4" presStyleCnt="5">
        <dgm:presLayoutVars>
          <dgm:bulletEnabled val="1"/>
        </dgm:presLayoutVars>
      </dgm:prSet>
      <dgm:spPr/>
      <dgm:t>
        <a:bodyPr/>
        <a:lstStyle/>
        <a:p>
          <a:endParaRPr lang="en-US"/>
        </a:p>
      </dgm:t>
    </dgm:pt>
    <dgm:pt modelId="{62D6C362-C77A-489F-B964-E05A2EF25710}" type="pres">
      <dgm:prSet presAssocID="{7990722A-A7BD-4E76-9083-67ABDAB9B119}" presName="childShp" presStyleLbl="bgAccFollowNode1" presStyleIdx="4" presStyleCnt="5">
        <dgm:presLayoutVars>
          <dgm:bulletEnabled val="1"/>
        </dgm:presLayoutVars>
      </dgm:prSet>
      <dgm:spPr/>
      <dgm:t>
        <a:bodyPr/>
        <a:lstStyle/>
        <a:p>
          <a:endParaRPr lang="en-US"/>
        </a:p>
      </dgm:t>
    </dgm:pt>
  </dgm:ptLst>
  <dgm:cxnLst>
    <dgm:cxn modelId="{E2F21BCD-4BCE-4CE5-B609-7317CD0C0593}" srcId="{89E31ED5-361E-41E0-BF35-FDC8511E1D8E}" destId="{5C7F8C55-0128-4D04-ADFA-258308B6B717}" srcOrd="0" destOrd="0" parTransId="{E3895229-DF9A-481E-BE06-E31C9DDAD9FC}" sibTransId="{4937C2EE-6B4C-463B-BA8C-1615452C8A54}"/>
    <dgm:cxn modelId="{84FDB3ED-1106-4F83-9819-2FE8A477A57E}" srcId="{7990722A-A7BD-4E76-9083-67ABDAB9B119}" destId="{72414804-58E0-4219-9155-6B94EDCB2072}" srcOrd="0" destOrd="0" parTransId="{E9D1BD87-D895-47DA-9221-D3E30BC67CF8}" sibTransId="{F16F6406-933B-4D73-BA01-07FE2EF1D691}"/>
    <dgm:cxn modelId="{8D96CC3A-44E4-4F4B-9511-5545A5E9854C}" type="presOf" srcId="{76032DE5-6484-4B82-8F1A-C2F2DEB5A8EC}" destId="{62D6C362-C77A-489F-B964-E05A2EF25710}" srcOrd="0" destOrd="1" presId="urn:microsoft.com/office/officeart/2005/8/layout/vList6"/>
    <dgm:cxn modelId="{B8338ED9-F92F-4A2C-AF26-37109C9167BE}" srcId="{4AA613F2-EBA6-486B-AB4C-783506D31116}" destId="{E1D564F5-2209-46A6-96BD-4188642A938C}" srcOrd="2" destOrd="0" parTransId="{726FC759-CFA3-4457-943F-74CC080592A1}" sibTransId="{659E0F8A-18C8-4E9A-A03F-450FD4F6B5A7}"/>
    <dgm:cxn modelId="{394BAF0E-415C-406A-9C0B-2DC0D76FBACD}" type="presOf" srcId="{7990722A-A7BD-4E76-9083-67ABDAB9B119}" destId="{3E84B385-8AE0-4155-80D9-25B7BAD280FD}" srcOrd="0" destOrd="0" presId="urn:microsoft.com/office/officeart/2005/8/layout/vList6"/>
    <dgm:cxn modelId="{D4C119BF-E264-40B6-9DC6-1D1496CFE8C6}" srcId="{7990722A-A7BD-4E76-9083-67ABDAB9B119}" destId="{76032DE5-6484-4B82-8F1A-C2F2DEB5A8EC}" srcOrd="1" destOrd="0" parTransId="{A1DE6AA5-92E4-4296-A238-1240EFB195CC}" sibTransId="{6A982508-409E-4B9B-9F8B-C7022A12E02E}"/>
    <dgm:cxn modelId="{3B5A8D8B-73AD-4DF2-BFE0-7807903138BE}" type="presOf" srcId="{72414804-58E0-4219-9155-6B94EDCB2072}" destId="{62D6C362-C77A-489F-B964-E05A2EF25710}" srcOrd="0" destOrd="0" presId="urn:microsoft.com/office/officeart/2005/8/layout/vList6"/>
    <dgm:cxn modelId="{8132E67B-3A79-4727-88C6-0ADACE7D9F26}" srcId="{4AA613F2-EBA6-486B-AB4C-783506D31116}" destId="{89E31ED5-361E-41E0-BF35-FDC8511E1D8E}" srcOrd="3" destOrd="0" parTransId="{1AEDA84B-3F5E-4572-BEB6-66EFFDE71E36}" sibTransId="{B0039715-69A4-4994-A192-D820AE32A70F}"/>
    <dgm:cxn modelId="{D970D7D1-DE47-4568-A19F-18B362B1217F}" type="presOf" srcId="{89E31ED5-361E-41E0-BF35-FDC8511E1D8E}" destId="{FC90CB6A-297B-4586-9001-FC8B657D0C0F}" srcOrd="0" destOrd="0" presId="urn:microsoft.com/office/officeart/2005/8/layout/vList6"/>
    <dgm:cxn modelId="{77A351E8-E7C9-4593-A712-486DD9A63998}" type="presOf" srcId="{15F26D07-C5C9-43FD-8525-C9733CBC9BEA}" destId="{91C9B175-CE44-4F5A-9383-BBEA1AB013E6}" srcOrd="0" destOrd="0" presId="urn:microsoft.com/office/officeart/2005/8/layout/vList6"/>
    <dgm:cxn modelId="{574D633E-30D6-4EF3-A9F4-D332DBFE2FA1}" type="presOf" srcId="{E1D564F5-2209-46A6-96BD-4188642A938C}" destId="{C91026BE-39AB-4A37-9F4F-A680F8432B67}" srcOrd="0" destOrd="0" presId="urn:microsoft.com/office/officeart/2005/8/layout/vList6"/>
    <dgm:cxn modelId="{4742CAE2-140F-447B-AB37-C1627CE2E3A9}" srcId="{E1D564F5-2209-46A6-96BD-4188642A938C}" destId="{8BF76955-60D4-466D-AE64-D64F1435B5DE}" srcOrd="0" destOrd="0" parTransId="{5288A3B4-7A50-43EE-8869-32A446050D33}" sibTransId="{F7BE0655-A182-4389-9966-4F2F9E57A3AE}"/>
    <dgm:cxn modelId="{B1546F69-9A07-4C0A-B7FA-68CD85311264}" srcId="{4AA613F2-EBA6-486B-AB4C-783506D31116}" destId="{4137769B-A8A2-43C3-A1ED-0E4784096A74}" srcOrd="0" destOrd="0" parTransId="{F6C25694-2741-472D-B325-3D4F86F406C9}" sibTransId="{BDA82911-3BB0-4CF3-8987-9648795D8C59}"/>
    <dgm:cxn modelId="{119F96BB-C582-4124-802F-D4D4B5ACA18E}" srcId="{4AA613F2-EBA6-486B-AB4C-783506D31116}" destId="{A0D38119-70A3-4412-BB2E-777883249D89}" srcOrd="1" destOrd="0" parTransId="{7DBD8CC1-A6E3-481B-BB4F-39FC5C2CD3D8}" sibTransId="{FC5284BB-9C7C-4F78-BAB9-971DE887B84B}"/>
    <dgm:cxn modelId="{9DE520F8-5F96-48B9-92C4-EDAF15DA4560}" type="presOf" srcId="{4AA613F2-EBA6-486B-AB4C-783506D31116}" destId="{F4D92A60-CF20-4B40-A477-516E9D6D5B25}" srcOrd="0" destOrd="0" presId="urn:microsoft.com/office/officeart/2005/8/layout/vList6"/>
    <dgm:cxn modelId="{5762001D-D1E1-41E8-BA67-A045E9E0CFA9}" srcId="{4137769B-A8A2-43C3-A1ED-0E4784096A74}" destId="{951EE0BB-02EF-41A1-BFB2-9B2B76ABD0BD}" srcOrd="0" destOrd="0" parTransId="{D7B4C4C4-93F5-467F-9563-B49465113239}" sibTransId="{504BF46D-F570-41F3-8018-5D1EA87BF5C4}"/>
    <dgm:cxn modelId="{45361B66-14AE-435E-8644-9666BBB23F9F}" srcId="{A0D38119-70A3-4412-BB2E-777883249D89}" destId="{15F26D07-C5C9-43FD-8525-C9733CBC9BEA}" srcOrd="0" destOrd="0" parTransId="{619A545B-EF82-4E61-A07B-7808A20F3337}" sibTransId="{0905910E-DC61-46FF-AD8C-B7E88D91823E}"/>
    <dgm:cxn modelId="{600B4DC1-5ECE-4FD2-B7E7-34EBB7518584}" srcId="{4AA613F2-EBA6-486B-AB4C-783506D31116}" destId="{7990722A-A7BD-4E76-9083-67ABDAB9B119}" srcOrd="4" destOrd="0" parTransId="{6A10B38A-2343-4400-8D1D-08FE09EA07ED}" sibTransId="{7E519170-B6B7-4C52-AC3C-0AA2CF1772F1}"/>
    <dgm:cxn modelId="{F7B00D52-523C-47AC-AC78-0F3B13FFF3BB}" type="presOf" srcId="{951EE0BB-02EF-41A1-BFB2-9B2B76ABD0BD}" destId="{79204367-BE0A-42FD-895B-0CFA5D790147}" srcOrd="0" destOrd="0" presId="urn:microsoft.com/office/officeart/2005/8/layout/vList6"/>
    <dgm:cxn modelId="{7603912D-EE3F-45D2-A4A4-B18266067E4C}" type="presOf" srcId="{4137769B-A8A2-43C3-A1ED-0E4784096A74}" destId="{4E766344-ACB4-4568-A05E-1BCC8884A9F8}" srcOrd="0" destOrd="0" presId="urn:microsoft.com/office/officeart/2005/8/layout/vList6"/>
    <dgm:cxn modelId="{941E1619-367F-493B-AA26-AD25BD91A144}" type="presOf" srcId="{8BF76955-60D4-466D-AE64-D64F1435B5DE}" destId="{C16B1C35-E15E-4F7B-9E40-F7CF4ED2500F}" srcOrd="0" destOrd="0" presId="urn:microsoft.com/office/officeart/2005/8/layout/vList6"/>
    <dgm:cxn modelId="{489C7521-0D2C-43C0-AD3B-2B9BAF8FB097}" type="presOf" srcId="{A0D38119-70A3-4412-BB2E-777883249D89}" destId="{C28E83D7-A762-4B74-A53C-B39B0D79AA36}" srcOrd="0" destOrd="0" presId="urn:microsoft.com/office/officeart/2005/8/layout/vList6"/>
    <dgm:cxn modelId="{EDDC0CF5-F1D9-464E-A544-9AA9F480D9E5}" type="presOf" srcId="{5C7F8C55-0128-4D04-ADFA-258308B6B717}" destId="{AE681B74-B073-4025-AB43-2C1359797990}" srcOrd="0" destOrd="0" presId="urn:microsoft.com/office/officeart/2005/8/layout/vList6"/>
    <dgm:cxn modelId="{73678104-8A47-40B4-8302-9BC68F225594}" type="presParOf" srcId="{F4D92A60-CF20-4B40-A477-516E9D6D5B25}" destId="{BE15ED74-F0D0-4A8F-9888-0603108E20AB}" srcOrd="0" destOrd="0" presId="urn:microsoft.com/office/officeart/2005/8/layout/vList6"/>
    <dgm:cxn modelId="{56B30A51-ED64-4BF1-AA3C-997EFB69DFB1}" type="presParOf" srcId="{BE15ED74-F0D0-4A8F-9888-0603108E20AB}" destId="{4E766344-ACB4-4568-A05E-1BCC8884A9F8}" srcOrd="0" destOrd="0" presId="urn:microsoft.com/office/officeart/2005/8/layout/vList6"/>
    <dgm:cxn modelId="{97E2E3A7-7FB2-4D3E-990C-E5D794AFF280}" type="presParOf" srcId="{BE15ED74-F0D0-4A8F-9888-0603108E20AB}" destId="{79204367-BE0A-42FD-895B-0CFA5D790147}" srcOrd="1" destOrd="0" presId="urn:microsoft.com/office/officeart/2005/8/layout/vList6"/>
    <dgm:cxn modelId="{27C76269-BEE3-48EB-B998-0F7F4F5E39AA}" type="presParOf" srcId="{F4D92A60-CF20-4B40-A477-516E9D6D5B25}" destId="{1490BD59-90C7-41E4-B33C-91741D94CD25}" srcOrd="1" destOrd="0" presId="urn:microsoft.com/office/officeart/2005/8/layout/vList6"/>
    <dgm:cxn modelId="{59A588F3-C302-4343-A5A3-67EDA9DEAC0F}" type="presParOf" srcId="{F4D92A60-CF20-4B40-A477-516E9D6D5B25}" destId="{0F7D1A97-DE99-4F48-9630-FD13B0B15AC5}" srcOrd="2" destOrd="0" presId="urn:microsoft.com/office/officeart/2005/8/layout/vList6"/>
    <dgm:cxn modelId="{C1A32053-ABF8-419F-A5B1-2A835EDD471F}" type="presParOf" srcId="{0F7D1A97-DE99-4F48-9630-FD13B0B15AC5}" destId="{C28E83D7-A762-4B74-A53C-B39B0D79AA36}" srcOrd="0" destOrd="0" presId="urn:microsoft.com/office/officeart/2005/8/layout/vList6"/>
    <dgm:cxn modelId="{6F8B8C15-D073-4B83-B8CF-27C6BDB141DE}" type="presParOf" srcId="{0F7D1A97-DE99-4F48-9630-FD13B0B15AC5}" destId="{91C9B175-CE44-4F5A-9383-BBEA1AB013E6}" srcOrd="1" destOrd="0" presId="urn:microsoft.com/office/officeart/2005/8/layout/vList6"/>
    <dgm:cxn modelId="{8BCA3DA6-D199-4F5F-BB45-07ED56123C00}" type="presParOf" srcId="{F4D92A60-CF20-4B40-A477-516E9D6D5B25}" destId="{2FDF91CB-85AC-462D-91FA-2B95EBE83302}" srcOrd="3" destOrd="0" presId="urn:microsoft.com/office/officeart/2005/8/layout/vList6"/>
    <dgm:cxn modelId="{836AFE61-C679-4AAB-B773-2C5BADDE518C}" type="presParOf" srcId="{F4D92A60-CF20-4B40-A477-516E9D6D5B25}" destId="{E47CD063-C99A-4C6D-B9D3-7BE2B2A5EFB4}" srcOrd="4" destOrd="0" presId="urn:microsoft.com/office/officeart/2005/8/layout/vList6"/>
    <dgm:cxn modelId="{30072E23-FDFE-4A58-9879-AD3760B0C022}" type="presParOf" srcId="{E47CD063-C99A-4C6D-B9D3-7BE2B2A5EFB4}" destId="{C91026BE-39AB-4A37-9F4F-A680F8432B67}" srcOrd="0" destOrd="0" presId="urn:microsoft.com/office/officeart/2005/8/layout/vList6"/>
    <dgm:cxn modelId="{03AB0C7E-2BDB-45FE-ADF1-9F24EED4218B}" type="presParOf" srcId="{E47CD063-C99A-4C6D-B9D3-7BE2B2A5EFB4}" destId="{C16B1C35-E15E-4F7B-9E40-F7CF4ED2500F}" srcOrd="1" destOrd="0" presId="urn:microsoft.com/office/officeart/2005/8/layout/vList6"/>
    <dgm:cxn modelId="{23170E71-9A00-4243-9D9E-849E977CF325}" type="presParOf" srcId="{F4D92A60-CF20-4B40-A477-516E9D6D5B25}" destId="{F3B508BC-857A-4485-BB03-903528CBE6B6}" srcOrd="5" destOrd="0" presId="urn:microsoft.com/office/officeart/2005/8/layout/vList6"/>
    <dgm:cxn modelId="{DDFE4718-1BAE-4055-B28E-4D32BE07E00C}" type="presParOf" srcId="{F4D92A60-CF20-4B40-A477-516E9D6D5B25}" destId="{A4AFB5A7-7A22-4251-A759-44A172470F12}" srcOrd="6" destOrd="0" presId="urn:microsoft.com/office/officeart/2005/8/layout/vList6"/>
    <dgm:cxn modelId="{F4C93F7F-541A-42C1-BCB0-AEA874610906}" type="presParOf" srcId="{A4AFB5A7-7A22-4251-A759-44A172470F12}" destId="{FC90CB6A-297B-4586-9001-FC8B657D0C0F}" srcOrd="0" destOrd="0" presId="urn:microsoft.com/office/officeart/2005/8/layout/vList6"/>
    <dgm:cxn modelId="{A408C02A-21AE-4DED-9CDA-183C47B5E2D7}" type="presParOf" srcId="{A4AFB5A7-7A22-4251-A759-44A172470F12}" destId="{AE681B74-B073-4025-AB43-2C1359797990}" srcOrd="1" destOrd="0" presId="urn:microsoft.com/office/officeart/2005/8/layout/vList6"/>
    <dgm:cxn modelId="{5C0A6179-1A53-464B-B0BA-ABA9CA168629}" type="presParOf" srcId="{F4D92A60-CF20-4B40-A477-516E9D6D5B25}" destId="{9372DE50-7EE9-4D99-97E3-91A813B83FAC}" srcOrd="7" destOrd="0" presId="urn:microsoft.com/office/officeart/2005/8/layout/vList6"/>
    <dgm:cxn modelId="{9F62FAC1-46C0-44DE-870C-AE5C420E8568}" type="presParOf" srcId="{F4D92A60-CF20-4B40-A477-516E9D6D5B25}" destId="{17B4F079-2D4F-4726-B994-706AB3C80527}" srcOrd="8" destOrd="0" presId="urn:microsoft.com/office/officeart/2005/8/layout/vList6"/>
    <dgm:cxn modelId="{77331DBE-5726-4A34-AD6C-0FD77B6A1175}" type="presParOf" srcId="{17B4F079-2D4F-4726-B994-706AB3C80527}" destId="{3E84B385-8AE0-4155-80D9-25B7BAD280FD}" srcOrd="0" destOrd="0" presId="urn:microsoft.com/office/officeart/2005/8/layout/vList6"/>
    <dgm:cxn modelId="{AB08A86C-3E0F-4DEE-B9B7-81B8CF8B42BD}" type="presParOf" srcId="{17B4F079-2D4F-4726-B994-706AB3C80527}" destId="{62D6C362-C77A-489F-B964-E05A2EF25710}"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5/2/2013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5/2/2013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itchFamily="34" charset="0"/>
        <a:ea typeface="+mn-ea"/>
        <a:cs typeface="Arial" pitchFamily="34" charset="0"/>
      </a:defRPr>
    </a:lvl1pPr>
    <a:lvl2pPr marL="457200" algn="l" defTabSz="457200" rtl="0" eaLnBrk="1" latinLnBrk="0" hangingPunct="1">
      <a:defRPr sz="1200" kern="1200">
        <a:solidFill>
          <a:schemeClr val="tx1"/>
        </a:solidFill>
        <a:latin typeface="Arial" pitchFamily="34" charset="0"/>
        <a:ea typeface="+mn-ea"/>
        <a:cs typeface="Arial" pitchFamily="34" charset="0"/>
      </a:defRPr>
    </a:lvl2pPr>
    <a:lvl3pPr marL="914400" algn="l" defTabSz="457200" rtl="0" eaLnBrk="1" latinLnBrk="0" hangingPunct="1">
      <a:defRPr sz="1200" kern="1200">
        <a:solidFill>
          <a:schemeClr val="tx1"/>
        </a:solidFill>
        <a:latin typeface="Arial" pitchFamily="34" charset="0"/>
        <a:ea typeface="+mn-ea"/>
        <a:cs typeface="Arial" pitchFamily="34" charset="0"/>
      </a:defRPr>
    </a:lvl3pPr>
    <a:lvl4pPr marL="1371600" algn="l" defTabSz="457200" rtl="0" eaLnBrk="1" latinLnBrk="0" hangingPunct="1">
      <a:defRPr sz="1200" kern="1200">
        <a:solidFill>
          <a:schemeClr val="tx1"/>
        </a:solidFill>
        <a:latin typeface="Arial" pitchFamily="34" charset="0"/>
        <a:ea typeface="+mn-ea"/>
        <a:cs typeface="Arial" pitchFamily="34" charset="0"/>
      </a:defRPr>
    </a:lvl4pPr>
    <a:lvl5pPr marL="1828800" algn="l" defTabSz="457200" rtl="0" eaLnBrk="1" latinLnBrk="0" hangingPunct="1">
      <a:defRPr sz="1200" kern="1200">
        <a:solidFill>
          <a:schemeClr val="tx1"/>
        </a:solidFill>
        <a:latin typeface="Arial" pitchFamily="34" charset="0"/>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oclc.org/research/activities/synchronicity/default.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0"/>
            <a:ext cx="4572000" cy="3429000"/>
          </a:xfrm>
        </p:spPr>
      </p:sp>
      <p:sp>
        <p:nvSpPr>
          <p:cNvPr id="3" name="Notes Placeholder 2"/>
          <p:cNvSpPr>
            <a:spLocks noGrp="1"/>
          </p:cNvSpPr>
          <p:nvPr>
            <p:ph type="body" idx="1"/>
          </p:nvPr>
        </p:nvSpPr>
        <p:spPr>
          <a:xfrm>
            <a:off x="0" y="3712685"/>
            <a:ext cx="6858000" cy="4745516"/>
          </a:xfrm>
        </p:spPr>
        <p:txBody>
          <a:bodyPr>
            <a:noAutofit/>
          </a:bodyPr>
          <a:lstStyle/>
          <a:p>
            <a:pPr>
              <a:buFont typeface="Arial" pitchFamily="34" charset="0"/>
              <a:buNone/>
            </a:pPr>
            <a:r>
              <a:rPr lang="en-US" sz="1400" i="1" dirty="0" smtClean="0"/>
              <a:t>Image from http://www.flickr.com/photos/stillframe/2367457529/</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400" b="0" i="0" kern="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0" i="0" kern="1200" dirty="0" smtClean="0">
                <a:solidFill>
                  <a:schemeClr val="tx1"/>
                </a:solidFill>
              </a:rPr>
              <a:t>Morgan, D. L. (1998). </a:t>
            </a:r>
            <a:r>
              <a:rPr lang="en-US" sz="1400" b="0" i="1" kern="1200" dirty="0" smtClean="0">
                <a:solidFill>
                  <a:schemeClr val="tx1"/>
                </a:solidFill>
              </a:rPr>
              <a:t>Planning focus groups</a:t>
            </a:r>
            <a:r>
              <a:rPr lang="en-US" sz="1400" b="0" i="0" kern="1200" dirty="0" smtClean="0">
                <a:solidFill>
                  <a:schemeClr val="tx1"/>
                </a:solidFill>
              </a:rPr>
              <a:t>. Thousand Oaks, </a:t>
            </a:r>
            <a:r>
              <a:rPr lang="en-US" sz="1400" b="0" i="0" kern="1200" dirty="0" err="1" smtClean="0">
                <a:solidFill>
                  <a:schemeClr val="tx1"/>
                </a:solidFill>
              </a:rPr>
              <a:t>Calif</a:t>
            </a:r>
            <a:r>
              <a:rPr lang="en-US" sz="1400" b="0" i="0" kern="1200" dirty="0" smtClean="0">
                <a:solidFill>
                  <a:schemeClr val="tx1"/>
                </a:solidFill>
              </a:rPr>
              <a:t>: SAGE Publications.</a:t>
            </a:r>
            <a:endParaRPr lang="en-US" sz="1400"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400" b="0" i="0" kern="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0" i="0" kern="1200" dirty="0" err="1" smtClean="0">
                <a:solidFill>
                  <a:schemeClr val="tx1"/>
                </a:solidFill>
              </a:rPr>
              <a:t>Connaway</a:t>
            </a:r>
            <a:r>
              <a:rPr lang="en-US" sz="1400" b="0" i="0" kern="1200" dirty="0" smtClean="0">
                <a:solidFill>
                  <a:schemeClr val="tx1"/>
                </a:solidFill>
              </a:rPr>
              <a:t>, L. S. &amp; Powell, R. R. (2010).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endParaRPr lang="en-US" sz="1400" dirty="0" smtClean="0"/>
          </a:p>
          <a:p>
            <a:pPr>
              <a:buFont typeface="Arial" pitchFamily="34" charset="0"/>
              <a:buNone/>
            </a:pPr>
            <a:endParaRPr lang="en-US" sz="1400" dirty="0" smtClean="0"/>
          </a:p>
          <a:p>
            <a:pPr>
              <a:buFont typeface="Arial" pitchFamily="34" charset="0"/>
              <a:buNone/>
            </a:pPr>
            <a:r>
              <a:rPr lang="en-US" sz="1400" dirty="0" smtClean="0"/>
              <a:t>In Sense-Making</a:t>
            </a:r>
            <a:r>
              <a:rPr lang="en-US" sz="1400" baseline="0" dirty="0" smtClean="0"/>
              <a:t> the Information Confluence, we also identified segments within the target population, giving us three groups to interview. </a:t>
            </a:r>
          </a:p>
          <a:p>
            <a:pPr>
              <a:buFont typeface="Arial" pitchFamily="34" charset="0"/>
              <a:buNone/>
            </a:pPr>
            <a:endParaRPr lang="en-US" sz="1400" dirty="0" smtClean="0"/>
          </a:p>
          <a:p>
            <a:pPr>
              <a:buFont typeface="Arial" pitchFamily="34" charset="0"/>
              <a:buNone/>
            </a:pPr>
            <a:r>
              <a:rPr lang="en-US" sz="1400" dirty="0" smtClean="0"/>
              <a:t>Four groups</a:t>
            </a:r>
          </a:p>
          <a:p>
            <a:pPr lvl="1">
              <a:buFont typeface="Arial" pitchFamily="34" charset="0"/>
              <a:buChar char="•"/>
            </a:pPr>
            <a:r>
              <a:rPr lang="en-US" sz="1400" dirty="0" smtClean="0"/>
              <a:t>Undergraduate students (n=28)</a:t>
            </a:r>
          </a:p>
          <a:p>
            <a:pPr lvl="1">
              <a:buFont typeface="Arial" pitchFamily="34" charset="0"/>
              <a:buChar char="•"/>
            </a:pPr>
            <a:r>
              <a:rPr lang="en-US" sz="1400" dirty="0" smtClean="0"/>
              <a:t>Graduate students (n=19)</a:t>
            </a:r>
          </a:p>
          <a:p>
            <a:pPr lvl="1">
              <a:buFont typeface="Arial" pitchFamily="34" charset="0"/>
              <a:buChar char="•"/>
            </a:pPr>
            <a:r>
              <a:rPr lang="en-US" sz="1400" dirty="0" smtClean="0"/>
              <a:t>Faculty (n=31)</a:t>
            </a:r>
          </a:p>
          <a:p>
            <a:pPr>
              <a:buFont typeface="Arial" pitchFamily="34" charset="0"/>
              <a:buChar char="•"/>
            </a:pPr>
            <a:r>
              <a:rPr lang="en-US" sz="1400" dirty="0" smtClean="0"/>
              <a:t>Decide who will be interviewed</a:t>
            </a:r>
          </a:p>
          <a:p>
            <a:pPr lvl="1">
              <a:buFont typeface="Arial" pitchFamily="34" charset="0"/>
              <a:buChar char="•"/>
            </a:pPr>
            <a:r>
              <a:rPr lang="en-US" sz="1400" dirty="0" smtClean="0"/>
              <a:t>The more homogeneous, the more freely the discussion will flow</a:t>
            </a:r>
          </a:p>
          <a:p>
            <a:pPr lvl="1">
              <a:buFont typeface="Arial" pitchFamily="34" charset="0"/>
              <a:buChar char="•"/>
            </a:pPr>
            <a:r>
              <a:rPr lang="en-US" sz="1400" dirty="0" smtClean="0"/>
              <a:t>Leave room</a:t>
            </a:r>
            <a:r>
              <a:rPr lang="en-US" sz="1400" baseline="0" dirty="0" smtClean="0"/>
              <a:t> for no-shows &amp; last-minute dropouts</a:t>
            </a:r>
            <a:endParaRPr lang="en-US" sz="1400" dirty="0" smtClean="0"/>
          </a:p>
          <a:p>
            <a:pPr lvl="0">
              <a:buFont typeface="Arial" pitchFamily="34" charset="0"/>
              <a:buChar char="•"/>
            </a:pPr>
            <a:r>
              <a:rPr lang="en-US" sz="1400" dirty="0" smtClean="0"/>
              <a:t>Define target population</a:t>
            </a:r>
          </a:p>
          <a:p>
            <a:pPr lvl="1">
              <a:buFont typeface="Arial" pitchFamily="34" charset="0"/>
              <a:buChar char="•"/>
            </a:pPr>
            <a:r>
              <a:rPr lang="en-US" sz="1400" dirty="0" smtClean="0"/>
              <a:t>Define segments within target population</a:t>
            </a:r>
          </a:p>
          <a:p>
            <a:pPr>
              <a:buFont typeface="Arial" pitchFamily="34" charset="0"/>
              <a:buChar char="•"/>
            </a:pPr>
            <a:r>
              <a:rPr lang="en-US" sz="1400" dirty="0" smtClean="0"/>
              <a:t>Develop recruitment screening &amp; invitation scripts</a:t>
            </a:r>
          </a:p>
          <a:p>
            <a:pPr lvl="1">
              <a:buFont typeface="Arial" pitchFamily="34" charset="0"/>
              <a:buChar char="•"/>
            </a:pPr>
            <a:r>
              <a:rPr lang="en-US" sz="1400" dirty="0" smtClean="0"/>
              <a:t>Make initial contact</a:t>
            </a:r>
          </a:p>
          <a:p>
            <a:pPr lvl="1">
              <a:buFont typeface="Arial" pitchFamily="34" charset="0"/>
              <a:buChar char="•"/>
            </a:pPr>
            <a:r>
              <a:rPr lang="en-US" sz="1400" dirty="0" smtClean="0"/>
              <a:t>Encourage to recommend to others</a:t>
            </a:r>
          </a:p>
          <a:p>
            <a:pPr>
              <a:buFont typeface="Arial" pitchFamily="34" charset="0"/>
              <a:buChar char="•"/>
            </a:pPr>
            <a:r>
              <a:rPr lang="en-US" sz="1400" dirty="0" smtClean="0"/>
              <a:t>Determine follow-up procedures</a:t>
            </a:r>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In the Worldcat.org study, students were offered refreshments as well</a:t>
            </a:r>
            <a:r>
              <a:rPr lang="en-US" sz="1400" baseline="0" dirty="0" smtClean="0"/>
              <a:t> as </a:t>
            </a:r>
            <a:r>
              <a:rPr lang="en-US" sz="1400" dirty="0" smtClean="0"/>
              <a:t>a cash incentive for attending,</a:t>
            </a:r>
            <a:r>
              <a:rPr lang="en-US" sz="1400" baseline="0" dirty="0" smtClean="0"/>
              <a:t> amounting to </a:t>
            </a:r>
            <a:r>
              <a:rPr lang="en-US" sz="1400" kern="1200" dirty="0" err="1" smtClean="0">
                <a:solidFill>
                  <a:schemeClr val="tx1"/>
                </a:solidFill>
              </a:rPr>
              <a:t>to</a:t>
            </a:r>
            <a:r>
              <a:rPr lang="en-US" sz="1400" kern="1200" dirty="0" smtClean="0">
                <a:solidFill>
                  <a:schemeClr val="tx1"/>
                </a:solidFill>
              </a:rPr>
              <a:t> £15 in the UK and $25 in the US, which aided recruitment</a:t>
            </a:r>
            <a:r>
              <a:rPr lang="en-US" sz="1400" kern="1200" baseline="0" dirty="0" smtClean="0">
                <a:solidFill>
                  <a:schemeClr val="tx1"/>
                </a:solidFill>
              </a:rPr>
              <a:t> (</a:t>
            </a:r>
            <a:r>
              <a:rPr lang="en-US" sz="1400" kern="1200" baseline="0" dirty="0" err="1" smtClean="0">
                <a:solidFill>
                  <a:schemeClr val="tx1"/>
                </a:solidFill>
              </a:rPr>
              <a:t>Connaway</a:t>
            </a:r>
            <a:r>
              <a:rPr lang="en-US" sz="1400" kern="1200" baseline="0" dirty="0" smtClean="0">
                <a:solidFill>
                  <a:schemeClr val="tx1"/>
                </a:solidFill>
              </a:rPr>
              <a:t> &amp; Wakeling, 2012).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Connaway</a:t>
            </a:r>
            <a:r>
              <a:rPr lang="en-US" sz="1400" dirty="0" smtClean="0"/>
              <a:t>, L. S., &amp; Wakeling, S. (2012). To use or not to use Worldcat.org: An international perspective from different user groups. OCLC Internal Report.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tx1"/>
                </a:solidFill>
              </a:rPr>
              <a:t>Connaway</a:t>
            </a:r>
            <a:r>
              <a:rPr lang="en-US" sz="1400" b="0" i="0" kern="1200" dirty="0" smtClean="0">
                <a:solidFill>
                  <a:schemeClr val="tx1"/>
                </a:solidFill>
              </a:rPr>
              <a:t>, L. S. &amp; Powell, R. R. (2010).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0" y="3503364"/>
            <a:ext cx="6858000" cy="4293824"/>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Connaway</a:t>
            </a:r>
            <a:r>
              <a:rPr lang="en-US" sz="1400" dirty="0" smtClean="0"/>
              <a:t>, L. S., &amp; Wakeling, S. (2012). To use or not to use Worldcat.org: An international perspective from different user groups. OCLC Internal Report. </a:t>
            </a:r>
          </a:p>
          <a:p>
            <a:endParaRPr lang="en-US" sz="1400" dirty="0" smtClean="0"/>
          </a:p>
          <a:p>
            <a:r>
              <a:rPr lang="en-US" sz="1400" dirty="0" smtClean="0"/>
              <a:t>To</a:t>
            </a:r>
            <a:r>
              <a:rPr lang="en-US" sz="1400" baseline="0" dirty="0" smtClean="0"/>
              <a:t> recruit the librarians, key contacts </a:t>
            </a:r>
            <a:r>
              <a:rPr lang="en-US" sz="1400" kern="1200" dirty="0" smtClean="0">
                <a:solidFill>
                  <a:schemeClr val="tx1"/>
                </a:solidFill>
              </a:rPr>
              <a:t>at participating institutions provided email addresses for suitable staff members, or distributed the invitations themselves. In both cases a standard email was used that informed potential participants of the focus group interview details, explained the aims of the research, and specified what would be required of participants.</a:t>
            </a:r>
          </a:p>
          <a:p>
            <a:endParaRPr lang="en-US" sz="1400" kern="1200" dirty="0" smtClean="0">
              <a:solidFill>
                <a:schemeClr val="tx1"/>
              </a:solidFill>
            </a:endParaRPr>
          </a:p>
          <a:p>
            <a:r>
              <a:rPr lang="en-US" sz="1400" kern="1200" dirty="0" smtClean="0">
                <a:solidFill>
                  <a:schemeClr val="tx1"/>
                </a:solidFill>
              </a:rPr>
              <a:t>Library contacts were used to identify the subject liaison librarian for History departments, which resulted in a limited number of introductions to historians. Invitation emails were sent to interested parties, but overall recruitment numbers were low. Antiquarian Booksellers required a different approach, since in most cases our library contacts were unable to help with this group. Booksellers were identified through their membership of professional bodies (the Australian &amp; New Zealand Association of Antiquarian Booksellers, the Antiquarian Booksellers Association (UK), and the Antiquarian Booksellers' Association of America), whose websites include contact details for members. Emails were sent to all booksellers included in the online membership directories, explaining the research and inviting them to attend a session. While this approach was unsuccessful in Australia and the US, we were able to recruit enough UK-based booksellers to conduct a focus group interview session.</a:t>
            </a:r>
          </a:p>
          <a:p>
            <a:endParaRPr lang="en-US" sz="1400" dirty="0" smtClean="0"/>
          </a:p>
          <a:p>
            <a:r>
              <a:rPr lang="en-US" sz="1400" dirty="0" smtClean="0"/>
              <a:t>Students were recruited</a:t>
            </a:r>
            <a:r>
              <a:rPr lang="en-US" sz="1400" baseline="0" dirty="0" smtClean="0"/>
              <a:t> with fliers distributed around libraries, academic departments, and student library assistants. </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rPr>
              <a:t>Merton, R. K., </a:t>
            </a:r>
            <a:r>
              <a:rPr lang="en-US" sz="1400" b="0" i="0" kern="1200" dirty="0" err="1" smtClean="0">
                <a:solidFill>
                  <a:schemeClr val="tx1"/>
                </a:solidFill>
              </a:rPr>
              <a:t>Lowenthal</a:t>
            </a:r>
            <a:r>
              <a:rPr lang="en-US" sz="1400" b="0" i="0" kern="1200" dirty="0" smtClean="0">
                <a:solidFill>
                  <a:schemeClr val="tx1"/>
                </a:solidFill>
              </a:rPr>
              <a:t>, M. F., &amp; Kendall, P. L. (1990). </a:t>
            </a:r>
            <a:r>
              <a:rPr lang="en-US" sz="1400" b="0" i="1" kern="1200" dirty="0" smtClean="0">
                <a:solidFill>
                  <a:schemeClr val="tx1"/>
                </a:solidFill>
              </a:rPr>
              <a:t>The focused interview: A manual of problems and procedures</a:t>
            </a:r>
            <a:r>
              <a:rPr lang="en-US" sz="1400" b="0" i="0" kern="1200" dirty="0" smtClean="0">
                <a:solidFill>
                  <a:schemeClr val="tx1"/>
                </a:solidFill>
              </a:rPr>
              <a:t>. New York: Free </a:t>
            </a:r>
            <a:r>
              <a:rPr lang="en-US" sz="1400" b="0" i="0" kern="1200" dirty="0" err="1" smtClean="0">
                <a:solidFill>
                  <a:schemeClr val="tx1"/>
                </a:solidFill>
              </a:rPr>
              <a:t>Pree</a:t>
            </a:r>
            <a:r>
              <a:rPr lang="en-US" sz="1400" b="0" i="0" kern="1200" dirty="0" smtClean="0">
                <a:solidFill>
                  <a:schemeClr val="tx1"/>
                </a:solidFill>
              </a:rPr>
              <a:t>.</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rPr>
              <a:t>Krueger, R. A. (1998a). </a:t>
            </a:r>
            <a:r>
              <a:rPr lang="en-US" sz="1400" b="0" i="1" kern="1200" dirty="0" smtClean="0">
                <a:solidFill>
                  <a:schemeClr val="tx1"/>
                </a:solidFill>
              </a:rPr>
              <a:t>Developing questions for focus groups</a:t>
            </a:r>
            <a:r>
              <a:rPr lang="en-US" sz="1400" b="0" i="0" kern="1200" dirty="0" smtClean="0">
                <a:solidFill>
                  <a:schemeClr val="tx1"/>
                </a:solidFill>
              </a:rPr>
              <a:t>. Thousand Oaks, Ca: SAGE.</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rPr>
              <a:t>Krueger, R. A. (1998). </a:t>
            </a:r>
            <a:r>
              <a:rPr lang="en-US" sz="1400" b="0" i="1" kern="1200" dirty="0" smtClean="0">
                <a:solidFill>
                  <a:schemeClr val="tx1"/>
                </a:solidFill>
              </a:rPr>
              <a:t>Developing questions for focus groups</a:t>
            </a:r>
            <a:r>
              <a:rPr lang="en-US" sz="1400" b="0" i="0" kern="1200" dirty="0" smtClean="0">
                <a:solidFill>
                  <a:schemeClr val="tx1"/>
                </a:solidFill>
              </a:rPr>
              <a:t>. Thousand Oaks, Ca: SAGE.</a:t>
            </a:r>
            <a:endParaRPr lang="en-US" sz="1400" dirty="0" smtClean="0"/>
          </a:p>
          <a:p>
            <a:endParaRPr lang="en-US" sz="1400" dirty="0" smtClean="0"/>
          </a:p>
          <a:p>
            <a:r>
              <a:rPr lang="en-US" sz="1400" dirty="0" smtClean="0"/>
              <a:t>You may</a:t>
            </a:r>
            <a:r>
              <a:rPr lang="en-US" sz="1400" baseline="0" dirty="0" smtClean="0"/>
              <a:t> need to probe after some vague comments with some of these phrases:</a:t>
            </a:r>
          </a:p>
          <a:p>
            <a:r>
              <a:rPr lang="en-US" sz="1400" baseline="0" dirty="0" smtClean="0"/>
              <a:t>“Would you explain further?”</a:t>
            </a:r>
          </a:p>
          <a:p>
            <a:r>
              <a:rPr lang="en-US" sz="1400" baseline="0" dirty="0" smtClean="0"/>
              <a:t>“Can you give me an example?”</a:t>
            </a:r>
          </a:p>
          <a:p>
            <a:r>
              <a:rPr lang="en-US" sz="1400" baseline="0" dirty="0" smtClean="0"/>
              <a:t>“Would you say more?”</a:t>
            </a:r>
          </a:p>
          <a:p>
            <a:r>
              <a:rPr lang="en-US" sz="1400" baseline="0" dirty="0" smtClean="0"/>
              <a:t>“Is there anything else?”</a:t>
            </a:r>
            <a:br>
              <a:rPr lang="en-US" sz="1400" baseline="0" dirty="0" smtClean="0"/>
            </a:br>
            <a:r>
              <a:rPr lang="en-US" sz="1400" baseline="0" dirty="0" smtClean="0"/>
              <a:t>“Please describe what you mean.”</a:t>
            </a:r>
          </a:p>
          <a:p>
            <a:r>
              <a:rPr lang="en-US" sz="1400" baseline="0" dirty="0" smtClean="0"/>
              <a:t>“I don’t understand.”</a:t>
            </a:r>
          </a:p>
          <a:p>
            <a:r>
              <a:rPr lang="en-US" sz="1400" baseline="0" dirty="0" smtClean="0"/>
              <a:t>(Krueger, 1998, p. 46).</a:t>
            </a:r>
          </a:p>
          <a:p>
            <a:endParaRPr lang="en-US" sz="1400" baseline="0" dirty="0" smtClean="0"/>
          </a:p>
          <a:p>
            <a:r>
              <a:rPr lang="en-US" sz="1400" baseline="0" dirty="0" smtClean="0"/>
              <a:t>You might send a copy of questions to participants beforehand (</a:t>
            </a:r>
            <a:r>
              <a:rPr lang="en-US" sz="1400" baseline="0" dirty="0" err="1" smtClean="0"/>
              <a:t>Connaway</a:t>
            </a:r>
            <a:r>
              <a:rPr lang="en-US" sz="1400" baseline="0" dirty="0" smtClean="0"/>
              <a:t> &amp; Wakeling, 2012)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Connaway</a:t>
            </a:r>
            <a:r>
              <a:rPr lang="en-US" sz="1400" dirty="0" smtClean="0"/>
              <a:t>, L. S., &amp; Wakeling, S. (2012). To use or not to use Worldcat.org: An international perspective from different user groups. OCLC Internal Report. </a:t>
            </a:r>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Connaway</a:t>
            </a:r>
            <a:r>
              <a:rPr lang="en-US" sz="1400" dirty="0" smtClean="0"/>
              <a:t>, L. S., &amp; Wakeling, S. (2012). To use or not to use Worldcat.org: An international perspective from different user groups. OCLC Internal Report.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Flanagan, J. C. (1954). </a:t>
            </a:r>
            <a:r>
              <a:rPr lang="en-US" sz="1400" i="1" dirty="0" smtClean="0">
                <a:latin typeface="Arial" pitchFamily="34" charset="0"/>
                <a:cs typeface="Arial" pitchFamily="34" charset="0"/>
              </a:rPr>
              <a:t>The critical incident technique</a:t>
            </a:r>
            <a:r>
              <a:rPr lang="en-US" sz="1400" dirty="0" smtClean="0">
                <a:latin typeface="Arial" pitchFamily="34" charset="0"/>
                <a:cs typeface="Arial" pitchFamily="34" charset="0"/>
              </a:rPr>
              <a:t>. Washington: American Psychological Association.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Questions 2-4 employ</a:t>
            </a:r>
            <a:r>
              <a:rPr lang="en-US" sz="1400" baseline="0" dirty="0" smtClean="0"/>
              <a:t> the Critical Incident Technique</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rPr>
              <a:t>Krueger, R. A. (1998b). </a:t>
            </a:r>
            <a:r>
              <a:rPr lang="en-US" sz="1400" b="0" i="1" kern="1200" dirty="0" smtClean="0">
                <a:solidFill>
                  <a:schemeClr val="tx1"/>
                </a:solidFill>
              </a:rPr>
              <a:t>Moderating focus groups</a:t>
            </a:r>
            <a:r>
              <a:rPr lang="en-US" sz="1400" b="0" i="0" kern="1200" dirty="0" smtClean="0">
                <a:solidFill>
                  <a:schemeClr val="tx1"/>
                </a:solidFill>
              </a:rPr>
              <a:t>. Thousand Oaks: Sage.</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tx1"/>
                </a:solidFill>
              </a:rPr>
              <a:t>Connaway</a:t>
            </a:r>
            <a:r>
              <a:rPr lang="en-US" sz="1400" b="0" i="0" kern="1200" dirty="0" smtClean="0">
                <a:solidFill>
                  <a:schemeClr val="tx1"/>
                </a:solidFill>
              </a:rPr>
              <a:t>, L. S. &amp; Powell, R. R. (2010).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err="1" smtClean="0">
                <a:solidFill>
                  <a:schemeClr val="tx1"/>
                </a:solidFill>
              </a:rPr>
              <a:t>Connaway</a:t>
            </a:r>
            <a:r>
              <a:rPr lang="en-US" sz="1400" b="0" i="0" kern="1200" dirty="0" smtClean="0">
                <a:solidFill>
                  <a:schemeClr val="tx1"/>
                </a:solidFill>
              </a:rPr>
              <a:t>, L. S. &amp; Powell, R. R. (2010).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t>Image from:</a:t>
            </a:r>
            <a:r>
              <a:rPr lang="en-US" sz="1400" dirty="0" smtClean="0"/>
              <a:t> http://www.jackeeholder.com/wp-content/uploads/2011/12/JH-Blog-Writers-Back-in-5-minutes.gif</a:t>
            </a:r>
          </a:p>
          <a:p>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rPr>
              <a:t>Krueger, R. A. (1998b). </a:t>
            </a:r>
            <a:r>
              <a:rPr lang="en-US" sz="1400" b="0" i="1" kern="1200" dirty="0" smtClean="0">
                <a:solidFill>
                  <a:schemeClr val="tx1"/>
                </a:solidFill>
              </a:rPr>
              <a:t>Moderating focus groups</a:t>
            </a:r>
            <a:r>
              <a:rPr lang="en-US" sz="1400" b="0" i="0" kern="1200" dirty="0" smtClean="0">
                <a:solidFill>
                  <a:schemeClr val="tx1"/>
                </a:solidFill>
              </a:rPr>
              <a:t>. Thousand Oaks: Sage.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endParaRPr>
          </a:p>
          <a:p>
            <a:r>
              <a:rPr lang="en-US" sz="1400" b="1" dirty="0" smtClean="0"/>
              <a:t>Problem Participants:</a:t>
            </a:r>
          </a:p>
          <a:p>
            <a:pPr marL="685800" lvl="1" indent="-228600">
              <a:buFont typeface="+mj-lt"/>
              <a:buAutoNum type="arabicPeriod"/>
            </a:pPr>
            <a:r>
              <a:rPr lang="en-US" sz="1400" b="0" dirty="0" smtClean="0"/>
              <a:t>Experts &amp; </a:t>
            </a:r>
            <a:r>
              <a:rPr lang="en-US" sz="1400" b="0" dirty="0" err="1" smtClean="0"/>
              <a:t>influentials</a:t>
            </a:r>
            <a:endParaRPr lang="en-US" sz="1400" b="0" dirty="0" smtClean="0"/>
          </a:p>
          <a:p>
            <a:pPr marL="685800" lvl="1" indent="-228600">
              <a:buFont typeface="+mj-lt"/>
              <a:buAutoNum type="arabicPeriod"/>
            </a:pPr>
            <a:r>
              <a:rPr lang="en-US" sz="1400" b="0" dirty="0" smtClean="0"/>
              <a:t>Dominant talkers</a:t>
            </a:r>
          </a:p>
          <a:p>
            <a:pPr marL="685800" lvl="1" indent="-228600">
              <a:buFont typeface="+mj-lt"/>
              <a:buAutoNum type="arabicPeriod"/>
            </a:pPr>
            <a:r>
              <a:rPr lang="en-US" sz="1400" b="0" dirty="0" smtClean="0"/>
              <a:t>Disruptive participants</a:t>
            </a:r>
          </a:p>
          <a:p>
            <a:pPr marL="685800" lvl="1" indent="-228600">
              <a:buFont typeface="+mj-lt"/>
              <a:buAutoNum type="arabicPeriod"/>
            </a:pPr>
            <a:r>
              <a:rPr lang="en-US" sz="1400" b="0" dirty="0" smtClean="0"/>
              <a:t>Ramblers &amp; wanderers</a:t>
            </a:r>
          </a:p>
          <a:p>
            <a:pPr marL="685800" lvl="1" indent="-228600">
              <a:buFont typeface="+mj-lt"/>
              <a:buAutoNum type="arabicPeriod"/>
            </a:pPr>
            <a:r>
              <a:rPr lang="en-US" sz="1400" b="0" dirty="0" smtClean="0"/>
              <a:t>Quiet &amp; shy participants</a:t>
            </a:r>
          </a:p>
          <a:p>
            <a:pPr marL="685800" lvl="1" indent="-228600">
              <a:buFont typeface="+mj-lt"/>
              <a:buAutoNum type="arabicPeriod"/>
            </a:pPr>
            <a:r>
              <a:rPr lang="en-US" sz="1400" b="0" dirty="0" smtClean="0"/>
              <a:t>Inattentive participants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0" i="0" kern="1200" dirty="0" err="1" smtClean="0">
                <a:solidFill>
                  <a:schemeClr val="tx1"/>
                </a:solidFill>
              </a:rPr>
              <a:t>Connaway</a:t>
            </a:r>
            <a:r>
              <a:rPr lang="en-US" sz="1400" b="0" i="0" kern="1200" dirty="0" smtClean="0">
                <a:solidFill>
                  <a:schemeClr val="tx1"/>
                </a:solidFill>
              </a:rPr>
              <a:t>, L. S. &amp; Powell, R. R. (2010).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endParaRPr lang="en-US" sz="1400" dirty="0" smtClean="0"/>
          </a:p>
          <a:p>
            <a:pPr>
              <a:buFont typeface="Arial" pitchFamily="34" charset="0"/>
              <a:buChar char="•"/>
            </a:pPr>
            <a:r>
              <a:rPr lang="en-US" sz="1400" dirty="0" smtClean="0"/>
              <a:t>Tips</a:t>
            </a:r>
            <a:r>
              <a:rPr lang="en-US" sz="1400" baseline="0" dirty="0" smtClean="0"/>
              <a:t> on note-taking</a:t>
            </a:r>
          </a:p>
          <a:p>
            <a:pPr lvl="1">
              <a:buFont typeface="Arial" pitchFamily="34" charset="0"/>
              <a:buChar char="•"/>
            </a:pPr>
            <a:r>
              <a:rPr lang="en-US" sz="1400" baseline="0" dirty="0" smtClean="0"/>
              <a:t>Trace threads of an idea throughout the discussion</a:t>
            </a:r>
          </a:p>
          <a:p>
            <a:pPr lvl="1">
              <a:buFont typeface="Arial" pitchFamily="34" charset="0"/>
              <a:buChar char="•"/>
            </a:pPr>
            <a:r>
              <a:rPr lang="en-US" sz="1400" baseline="0" dirty="0" smtClean="0"/>
              <a:t>Identify the subgroup or individual to whom an idea is important</a:t>
            </a:r>
          </a:p>
          <a:p>
            <a:pPr lvl="1">
              <a:buFont typeface="Arial" pitchFamily="34" charset="0"/>
              <a:buChar char="•"/>
            </a:pPr>
            <a:r>
              <a:rPr lang="en-US" sz="1400" baseline="0" dirty="0" smtClean="0"/>
              <a:t>Distinguish between ideas held in common from those held by individuals</a:t>
            </a:r>
          </a:p>
          <a:p>
            <a:pPr lvl="1">
              <a:buFont typeface="Arial" pitchFamily="34" charset="0"/>
              <a:buChar char="•"/>
            </a:pPr>
            <a:r>
              <a:rPr lang="en-US" sz="1400" baseline="0" dirty="0" smtClean="0"/>
              <a:t>Capture the vocabulary and style of group</a:t>
            </a:r>
          </a:p>
          <a:p>
            <a:pPr lvl="1">
              <a:buFont typeface="Arial" pitchFamily="34" charset="0"/>
              <a:buChar char="•"/>
            </a:pPr>
            <a:r>
              <a:rPr lang="en-US" sz="1400" baseline="0" dirty="0" smtClean="0"/>
              <a:t>Distinguish, if possible, among perceptions, feelings, &amp; insights </a:t>
            </a:r>
          </a:p>
          <a:p>
            <a:pPr lvl="0">
              <a:buFont typeface="Arial" pitchFamily="34" charset="0"/>
              <a:buNone/>
            </a:pPr>
            <a:endParaRPr lang="en-US" sz="1400" baseline="0" dirty="0" smtClean="0"/>
          </a:p>
          <a:p>
            <a:pPr lvl="0">
              <a:buFont typeface="Arial" pitchFamily="34" charset="0"/>
              <a:buNone/>
            </a:pPr>
            <a:r>
              <a:rPr lang="en-US" sz="1400" baseline="0" dirty="0" smtClean="0"/>
              <a:t>(Powell &amp; Connaway, 2010, pp.152-153)</a:t>
            </a:r>
          </a:p>
          <a:p>
            <a:pPr lvl="0">
              <a:buFont typeface="Arial" pitchFamily="34" charset="0"/>
              <a:buChar char="•"/>
            </a:pPr>
            <a:r>
              <a:rPr lang="en-US" sz="1400" baseline="0" dirty="0" smtClean="0"/>
              <a:t>May help to write attendees’ names as they are seated</a:t>
            </a:r>
          </a:p>
          <a:p>
            <a:pPr lvl="0">
              <a:buFont typeface="Arial" pitchFamily="34" charset="0"/>
              <a:buChar char="•"/>
            </a:pPr>
            <a:r>
              <a:rPr lang="en-US" sz="1400" baseline="0" dirty="0" smtClean="0"/>
              <a:t>Record non-verbal communication as well</a:t>
            </a:r>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0"/>
            <a:ext cx="4572000" cy="3429000"/>
          </a:xfrm>
        </p:spPr>
      </p:sp>
      <p:sp>
        <p:nvSpPr>
          <p:cNvPr id="3" name="Notes Placeholder 2"/>
          <p:cNvSpPr>
            <a:spLocks noGrp="1"/>
          </p:cNvSpPr>
          <p:nvPr>
            <p:ph type="body" idx="1"/>
          </p:nvPr>
        </p:nvSpPr>
        <p:spPr>
          <a:xfrm>
            <a:off x="0" y="3429000"/>
            <a:ext cx="6858000" cy="4114800"/>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rPr>
              <a:t>Connaway</a:t>
            </a:r>
            <a:r>
              <a:rPr lang="en-US" sz="1100" kern="1200" dirty="0" smtClean="0">
                <a:solidFill>
                  <a:schemeClr val="tx1"/>
                </a:solidFill>
              </a:rPr>
              <a:t>, L. S., Johnson, D. W., &amp; Searing, S. (1997). Online catalogs from the users’ perspective: The use of focus group interviews. </a:t>
            </a:r>
            <a:r>
              <a:rPr lang="en-US" sz="1100" i="1" kern="1200" dirty="0" smtClean="0">
                <a:solidFill>
                  <a:schemeClr val="tx1"/>
                </a:solidFill>
              </a:rPr>
              <a:t>College and Research Libraries</a:t>
            </a:r>
            <a:r>
              <a:rPr lang="en-US" sz="1100" kern="1200" dirty="0" smtClean="0">
                <a:solidFill>
                  <a:schemeClr val="tx1"/>
                </a:solidFill>
              </a:rPr>
              <a:t>, </a:t>
            </a:r>
            <a:r>
              <a:rPr lang="en-US" sz="1100" i="1" kern="1200" dirty="0" smtClean="0">
                <a:solidFill>
                  <a:schemeClr val="tx1"/>
                </a:solidFill>
              </a:rPr>
              <a:t>58</a:t>
            </a:r>
            <a:r>
              <a:rPr lang="en-US" sz="1100" kern="1200" dirty="0" smtClean="0">
                <a:solidFill>
                  <a:schemeClr val="tx1"/>
                </a:solidFill>
              </a:rPr>
              <a:t>(5), 403-420.</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Services (IMLS). http://www.oclc.org/research/activities/past/orprojects/imls/default.htm</a:t>
            </a:r>
            <a:endParaRPr lang="en-US" sz="1100" kern="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err="1" smtClean="0">
                <a:solidFill>
                  <a:schemeClr val="tx1"/>
                </a:solidFill>
              </a:rPr>
              <a:t>Geertz</a:t>
            </a:r>
            <a:r>
              <a:rPr lang="en-US" sz="1100" b="0" i="0" kern="1200" dirty="0" smtClean="0">
                <a:solidFill>
                  <a:schemeClr val="tx1"/>
                </a:solidFill>
              </a:rPr>
              <a:t>, C. (1973). </a:t>
            </a:r>
            <a:r>
              <a:rPr lang="en-US" sz="1100" b="0" i="1" kern="1200" dirty="0" smtClean="0">
                <a:solidFill>
                  <a:schemeClr val="tx1"/>
                </a:solidFill>
              </a:rPr>
              <a:t>The interpretation of cultures: Selected essays</a:t>
            </a:r>
            <a:r>
              <a:rPr lang="en-US" sz="1100" b="0" i="0" kern="1200" dirty="0" smtClean="0">
                <a:solidFill>
                  <a:schemeClr val="tx1"/>
                </a:solidFill>
              </a:rPr>
              <a:t>. New York: Basic Books.</a:t>
            </a:r>
            <a:endParaRPr lang="en-US" sz="1100" kern="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rPr>
              <a:t>Powell, R. R., &amp; </a:t>
            </a:r>
            <a:r>
              <a:rPr lang="en-US" sz="1100" b="0" i="0" kern="1200" dirty="0" err="1" smtClean="0">
                <a:solidFill>
                  <a:schemeClr val="tx1"/>
                </a:solidFill>
              </a:rPr>
              <a:t>Connaway</a:t>
            </a:r>
            <a:r>
              <a:rPr lang="en-US" sz="1100" b="0" i="0" kern="1200" dirty="0" smtClean="0">
                <a:solidFill>
                  <a:schemeClr val="tx1"/>
                </a:solidFill>
              </a:rPr>
              <a:t>, L. S. (2010). </a:t>
            </a:r>
            <a:r>
              <a:rPr lang="en-US" sz="1100" b="0" i="1" kern="1200" dirty="0" smtClean="0">
                <a:solidFill>
                  <a:schemeClr val="tx1"/>
                </a:solidFill>
              </a:rPr>
              <a:t>Basic research methods for librarians </a:t>
            </a:r>
            <a:r>
              <a:rPr lang="en-US" sz="1100" b="0" i="0" kern="1200" dirty="0" smtClean="0">
                <a:solidFill>
                  <a:schemeClr val="tx1"/>
                </a:solidFill>
              </a:rPr>
              <a:t>(5th ed.). Westport, Conn: Libraries Unlimited.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ndParaRPr>
          </a:p>
          <a:p>
            <a:pPr>
              <a:buFont typeface="Arial" pitchFamily="34" charset="0"/>
              <a:buChar char="•"/>
            </a:pPr>
            <a:r>
              <a:rPr lang="en-US" sz="1100" b="1" dirty="0" smtClean="0"/>
              <a:t>Stability</a:t>
            </a:r>
          </a:p>
          <a:p>
            <a:pPr lvl="1">
              <a:buFont typeface="Arial" pitchFamily="34" charset="0"/>
              <a:buChar char="•"/>
            </a:pPr>
            <a:r>
              <a:rPr lang="en-US" sz="1100" b="0" dirty="0" smtClean="0"/>
              <a:t>Same data coded more than once by same coder with same results</a:t>
            </a:r>
          </a:p>
          <a:p>
            <a:pPr>
              <a:buFont typeface="Arial" pitchFamily="34" charset="0"/>
              <a:buChar char="•"/>
            </a:pPr>
            <a:r>
              <a:rPr lang="en-US" sz="1100" b="1" dirty="0" smtClean="0"/>
              <a:t>Accuracy</a:t>
            </a:r>
          </a:p>
          <a:p>
            <a:pPr lvl="1">
              <a:buFont typeface="Arial" pitchFamily="34" charset="0"/>
              <a:buChar char="•"/>
            </a:pPr>
            <a:r>
              <a:rPr lang="en-US" sz="1100" b="0" dirty="0" smtClean="0"/>
              <a:t>Extent to which the classification of text corresponds to a standard</a:t>
            </a:r>
          </a:p>
          <a:p>
            <a:pPr>
              <a:buFont typeface="Arial" pitchFamily="34" charset="0"/>
              <a:buChar char="•"/>
            </a:pPr>
            <a:r>
              <a:rPr lang="en-US" sz="1100" b="1" dirty="0" smtClean="0"/>
              <a:t>Reproducibility</a:t>
            </a:r>
          </a:p>
          <a:p>
            <a:pPr lvl="1">
              <a:buFont typeface="Arial" pitchFamily="34" charset="0"/>
              <a:buChar char="•"/>
            </a:pPr>
            <a:r>
              <a:rPr lang="en-US" sz="1100" b="0" dirty="0" err="1" smtClean="0"/>
              <a:t>Intercoder</a:t>
            </a:r>
            <a:r>
              <a:rPr lang="en-US" sz="1100" b="0" dirty="0" smtClean="0"/>
              <a:t> reliability</a:t>
            </a:r>
          </a:p>
          <a:p>
            <a:pPr marL="45720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t>Same data coded with same results by more than one coder</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100" b="0" i="0" kern="1200" dirty="0" smtClean="0">
                <a:solidFill>
                  <a:schemeClr val="tx1"/>
                </a:solidFill>
              </a:rPr>
              <a:t>Powell, R. R., &amp; Connaway, L. S. (2010). </a:t>
            </a:r>
            <a:r>
              <a:rPr lang="en-US" sz="1100" b="0" i="1" kern="1200" dirty="0" smtClean="0">
                <a:solidFill>
                  <a:schemeClr val="tx1"/>
                </a:solidFill>
              </a:rPr>
              <a:t>Basic research methods for librarians (5th ed.)</a:t>
            </a:r>
            <a:r>
              <a:rPr lang="en-US" sz="1100" b="0" i="0" kern="1200" dirty="0" smtClean="0">
                <a:solidFill>
                  <a:schemeClr val="tx1"/>
                </a:solidFill>
              </a:rPr>
              <a:t>. Westport, Conn: Libraries Unlimited.</a:t>
            </a:r>
            <a:endParaRPr lang="en-US" sz="1100" b="1" dirty="0" smtClean="0"/>
          </a:p>
          <a:p>
            <a:pPr lvl="1">
              <a:buFont typeface="Arial" pitchFamily="34" charset="0"/>
              <a:buChar char="•"/>
            </a:pPr>
            <a:endParaRPr lang="en-US" sz="1100" b="0" dirty="0" smtClean="0"/>
          </a:p>
          <a:p>
            <a:r>
              <a:rPr lang="en-US" sz="1100" b="1" dirty="0" smtClean="0"/>
              <a:t>Sense-Making the Information Confluence</a:t>
            </a:r>
            <a:r>
              <a:rPr lang="en-US" sz="1100" b="0" dirty="0" smtClean="0"/>
              <a:t>, </a:t>
            </a:r>
            <a:r>
              <a:rPr lang="en-US" sz="1100" dirty="0" err="1" smtClean="0"/>
              <a:t>Dervin</a:t>
            </a:r>
            <a:r>
              <a:rPr lang="en-US" sz="1100" dirty="0" smtClean="0"/>
              <a:t>, B., Connaway, L.S., &amp; </a:t>
            </a:r>
            <a:r>
              <a:rPr lang="en-US" sz="1100" dirty="0" err="1" smtClean="0"/>
              <a:t>Prabha</a:t>
            </a:r>
            <a:r>
              <a:rPr lang="en-US" sz="1100" dirty="0" smtClean="0"/>
              <a:t>, C. 2003-2006 </a:t>
            </a:r>
            <a:r>
              <a:rPr lang="en-US" sz="1100" i="1" dirty="0" smtClean="0"/>
              <a:t>Sense-making the information confluence: The whys and </a:t>
            </a:r>
            <a:r>
              <a:rPr lang="en-US" sz="1100" i="1" dirty="0" err="1" smtClean="0"/>
              <a:t>hows</a:t>
            </a:r>
            <a:r>
              <a:rPr lang="en-US" sz="1100" i="1" dirty="0" smtClean="0"/>
              <a:t> of college and university user </a:t>
            </a:r>
            <a:r>
              <a:rPr lang="en-US" sz="1100" i="1" dirty="0" err="1" smtClean="0"/>
              <a:t>satisficing</a:t>
            </a:r>
            <a:r>
              <a:rPr lang="en-US" sz="1100" i="1" dirty="0" smtClean="0"/>
              <a:t> of information needs. </a:t>
            </a:r>
            <a:r>
              <a:rPr lang="en-US" sz="1100" dirty="0" smtClean="0"/>
              <a:t>Funded by the Institute of Museum and Library </a:t>
            </a:r>
            <a:endParaRPr lang="en-US" sz="1100" b="1" dirty="0" smtClean="0"/>
          </a:p>
          <a:p>
            <a:r>
              <a:rPr lang="en-US" sz="1100" b="0" dirty="0" smtClean="0"/>
              <a:t>Ethnographic &amp; content analysis approach</a:t>
            </a:r>
          </a:p>
          <a:p>
            <a:pPr lvl="1"/>
            <a:r>
              <a:rPr lang="en-US" sz="1100" b="0" dirty="0" smtClean="0"/>
              <a:t>Collated &amp; ranked by frequency of response</a:t>
            </a:r>
          </a:p>
          <a:p>
            <a:pPr lvl="1"/>
            <a:r>
              <a:rPr lang="en-US" sz="1100" b="0" dirty="0" smtClean="0"/>
              <a:t>Themes within each situation &amp; type of user group</a:t>
            </a:r>
          </a:p>
          <a:p>
            <a:pPr lvl="1"/>
            <a:r>
              <a:rPr lang="en-US" sz="1100" b="0" dirty="0" smtClean="0"/>
              <a:t>Quotations used </a:t>
            </a:r>
          </a:p>
          <a:p>
            <a:pPr lvl="1"/>
            <a:endParaRPr lang="en-US" sz="1100" b="0" dirty="0" smtClean="0"/>
          </a:p>
          <a:p>
            <a:r>
              <a:rPr lang="en-US" sz="1100" b="1" dirty="0" smtClean="0"/>
              <a:t>WorldCat.org,</a:t>
            </a:r>
            <a:r>
              <a:rPr lang="en-US" sz="1100" b="1" baseline="0" dirty="0" smtClean="0"/>
              <a:t> </a:t>
            </a:r>
            <a:r>
              <a:rPr lang="en-US" sz="1100" dirty="0" smtClean="0"/>
              <a:t>Connaway, L. S., &amp; Wakeling, S. (2012). To use or not to use Worldcat.org: An international perspective from different user groups. OCLC Internal Report. </a:t>
            </a:r>
          </a:p>
          <a:p>
            <a:pPr>
              <a:buFont typeface="Arial" pitchFamily="34" charset="0"/>
              <a:buNone/>
            </a:pPr>
            <a:r>
              <a:rPr lang="en-US" sz="1100" b="0" dirty="0" smtClean="0"/>
              <a:t>Code-book</a:t>
            </a:r>
          </a:p>
          <a:p>
            <a:pPr>
              <a:buFont typeface="Arial" pitchFamily="34" charset="0"/>
              <a:buNone/>
            </a:pPr>
            <a:r>
              <a:rPr lang="en-US" sz="1100" b="0" dirty="0" smtClean="0"/>
              <a:t>Findings divided by</a:t>
            </a:r>
          </a:p>
          <a:p>
            <a:pPr lvl="1">
              <a:buFont typeface="Arial" pitchFamily="34" charset="0"/>
              <a:buNone/>
            </a:pPr>
            <a:r>
              <a:rPr lang="en-US" sz="1100" b="0" dirty="0" smtClean="0"/>
              <a:t>Use </a:t>
            </a:r>
          </a:p>
          <a:p>
            <a:pPr lvl="1">
              <a:buFont typeface="Arial" pitchFamily="34" charset="0"/>
              <a:buNone/>
            </a:pPr>
            <a:r>
              <a:rPr lang="en-US" sz="1100" b="0" dirty="0" smtClean="0"/>
              <a:t>Strengths </a:t>
            </a:r>
          </a:p>
          <a:p>
            <a:pPr lvl="1">
              <a:buFont typeface="Arial" pitchFamily="34" charset="0"/>
              <a:buNone/>
            </a:pPr>
            <a:r>
              <a:rPr lang="en-US" sz="1100" b="0" dirty="0" smtClean="0"/>
              <a:t>Challenges &amp; weaknesses</a:t>
            </a:r>
          </a:p>
          <a:p>
            <a:pPr lvl="1">
              <a:buFont typeface="Arial" pitchFamily="34" charset="0"/>
              <a:buNone/>
            </a:pPr>
            <a:r>
              <a:rPr lang="en-US" sz="1100" b="0" dirty="0" smtClean="0"/>
              <a:t>Suggestions for improvement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smtClean="0"/>
          </a:p>
          <a:p>
            <a:endParaRPr lang="en-US" sz="11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rPr>
              <a:t>Krueger, R. A. (1998c). </a:t>
            </a:r>
            <a:r>
              <a:rPr lang="en-US" sz="1400" b="0" i="1" kern="1200" dirty="0" smtClean="0">
                <a:solidFill>
                  <a:schemeClr val="tx1"/>
                </a:solidFill>
              </a:rPr>
              <a:t>Analyzing &amp; reporting focus group results</a:t>
            </a:r>
            <a:r>
              <a:rPr lang="en-US" sz="1400" b="0" i="0" kern="1200" dirty="0" smtClean="0">
                <a:solidFill>
                  <a:schemeClr val="tx1"/>
                </a:solidFill>
              </a:rPr>
              <a:t>. Thousand Oaks, </a:t>
            </a:r>
            <a:r>
              <a:rPr lang="en-US" sz="1400" b="0" i="0" kern="1200" dirty="0" err="1" smtClean="0">
                <a:solidFill>
                  <a:schemeClr val="tx1"/>
                </a:solidFill>
              </a:rPr>
              <a:t>Calif</a:t>
            </a:r>
            <a:r>
              <a:rPr lang="en-US" sz="1400" b="0" i="0" kern="1200" dirty="0" smtClean="0">
                <a:solidFill>
                  <a:schemeClr val="tx1"/>
                </a:solidFill>
              </a:rPr>
              <a:t>: SAGE Publications.</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rPr>
              <a:t>Connaway</a:t>
            </a:r>
            <a:r>
              <a:rPr lang="en-US" sz="1400" kern="1200" dirty="0" smtClean="0">
                <a:solidFill>
                  <a:schemeClr val="tx1"/>
                </a:solidFill>
              </a:rPr>
              <a:t>, L. S. &amp; Radford, M. L. (2011). </a:t>
            </a:r>
            <a:r>
              <a:rPr lang="en-US" sz="1400" i="1" kern="1200" dirty="0" smtClean="0">
                <a:solidFill>
                  <a:schemeClr val="tx1"/>
                </a:solidFill>
              </a:rPr>
              <a:t>Seeking Synchronicity: Revelations and recommendations for virtual reference.</a:t>
            </a:r>
            <a:r>
              <a:rPr lang="en-US" sz="1400" kern="1200" dirty="0" smtClean="0">
                <a:solidFill>
                  <a:schemeClr val="tx1"/>
                </a:solidFill>
              </a:rPr>
              <a:t> Dublin, OH: OCLC Research. Retrieved on February 26, 2012 from http://www.oclc.org/reports/synchronicity/full.pdf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Radford, M. L., &amp; L.S. </a:t>
            </a:r>
            <a:r>
              <a:rPr lang="en-US" sz="1400" b="0" dirty="0" err="1" smtClean="0"/>
              <a:t>Connaway</a:t>
            </a:r>
            <a:r>
              <a:rPr lang="en-US" sz="1400" b="0" dirty="0" smtClean="0"/>
              <a:t>. 2005–2008a. </a:t>
            </a:r>
            <a:r>
              <a:rPr lang="en-US" sz="1400" b="0" i="1" dirty="0" smtClean="0"/>
              <a:t>Seeking synchronicity: Evaluating virtual reference services from user, non-user, and librarian perspectives. </a:t>
            </a:r>
            <a:r>
              <a:rPr lang="en-US" sz="1400" b="0" dirty="0" smtClean="0"/>
              <a:t>Funded by the Institute of Museum and Library Services (IMLS). </a:t>
            </a:r>
            <a:r>
              <a:rPr lang="en-US" sz="1400" b="0" dirty="0" smtClean="0">
                <a:hlinkClick r:id="rId3"/>
              </a:rPr>
              <a:t>http://www.oclc.org/research/activities/synchronicity/default.htm</a:t>
            </a:r>
            <a:r>
              <a:rPr lang="en-US" sz="1400" b="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p>
          <a:p>
            <a:r>
              <a:rPr lang="en-US" sz="1400" b="0" dirty="0" smtClean="0"/>
              <a:t>Multiple reporting strategies</a:t>
            </a:r>
          </a:p>
          <a:p>
            <a:r>
              <a:rPr lang="en-US" sz="1400" b="0" dirty="0" smtClean="0"/>
              <a:t>Remember intended audience</a:t>
            </a:r>
          </a:p>
          <a:p>
            <a:r>
              <a:rPr lang="en-US" sz="1400" b="0" dirty="0" smtClean="0">
                <a:solidFill>
                  <a:schemeClr val="accent1"/>
                </a:solidFill>
              </a:rPr>
              <a:t>Themes</a:t>
            </a:r>
            <a:r>
              <a:rPr lang="en-US" sz="1400" b="0" dirty="0" smtClean="0"/>
              <a:t> are better</a:t>
            </a:r>
          </a:p>
          <a:p>
            <a:pPr lvl="1"/>
            <a:r>
              <a:rPr lang="en-US" sz="1400" b="0" dirty="0" smtClean="0"/>
              <a:t>Narrative style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0555" y="4291445"/>
            <a:ext cx="6338454" cy="4530437"/>
          </a:xfrm>
        </p:spPr>
        <p:txBody>
          <a:bodyPr>
            <a:normAutofit/>
          </a:bodyPr>
          <a:lstStyle/>
          <a:p>
            <a:r>
              <a:rPr lang="en-US" sz="1400" i="1" dirty="0" smtClean="0"/>
              <a:t>Image</a:t>
            </a:r>
            <a:r>
              <a:rPr lang="en-US" sz="1400" dirty="0" smtClean="0"/>
              <a:t> from Microsoft</a:t>
            </a:r>
            <a:r>
              <a:rPr lang="en-US" sz="1400" baseline="0" dirty="0" smtClean="0"/>
              <a:t> Clip Art</a:t>
            </a:r>
          </a:p>
          <a:p>
            <a:endParaRPr lang="en-US" sz="1400" baseline="0" dirty="0" smtClean="0"/>
          </a:p>
          <a:p>
            <a:r>
              <a:rPr lang="en-US" sz="1400" baseline="0" dirty="0" smtClean="0"/>
              <a:t>People tend to be less inhibited due to the group interaction (Young, “Focus on Focus Groups”, p. 393)</a:t>
            </a:r>
          </a:p>
          <a:p>
            <a:endParaRPr lang="en-US" sz="1400" baseline="0" dirty="0" smtClean="0"/>
          </a:p>
          <a:p>
            <a:r>
              <a:rPr lang="en-US" sz="1400" baseline="0" dirty="0" smtClean="0"/>
              <a:t>Find out </a:t>
            </a:r>
            <a:r>
              <a:rPr lang="en-US" sz="1400" b="1" baseline="0" dirty="0" smtClean="0"/>
              <a:t>why</a:t>
            </a:r>
            <a:r>
              <a:rPr lang="en-US" sz="1400" baseline="0" dirty="0" smtClean="0"/>
              <a:t> groups think what they do (</a:t>
            </a:r>
            <a:r>
              <a:rPr lang="en-US" sz="1400" baseline="0" dirty="0" err="1" smtClean="0"/>
              <a:t>Connaway</a:t>
            </a:r>
            <a:r>
              <a:rPr lang="en-US" sz="1400" baseline="0" dirty="0" smtClean="0"/>
              <a:t> &amp; Powell, 2010).</a:t>
            </a:r>
          </a:p>
          <a:p>
            <a:endParaRPr lang="en-US" sz="1400" baseline="0" dirty="0" smtClean="0"/>
          </a:p>
          <a:p>
            <a:pPr>
              <a:defRPr/>
            </a:pPr>
            <a:r>
              <a:rPr lang="en-US" sz="1400" baseline="0" dirty="0" smtClean="0"/>
              <a:t>Focus groups are efficient and economical </a:t>
            </a:r>
            <a:r>
              <a:rPr lang="en-US" sz="1400" b="1" baseline="0" dirty="0" smtClean="0"/>
              <a:t>compared to one-on-one interviews</a:t>
            </a:r>
            <a:r>
              <a:rPr lang="en-US" sz="1400" b="0" baseline="0" dirty="0" smtClean="0"/>
              <a:t>, they can be quite expensive in and of themselves. </a:t>
            </a:r>
          </a:p>
          <a:p>
            <a:pPr>
              <a:defRPr/>
            </a:pPr>
            <a:endParaRPr lang="en-US" sz="1400" dirty="0" smtClean="0"/>
          </a:p>
          <a:p>
            <a:pPr>
              <a:defRPr/>
            </a:pPr>
            <a:r>
              <a:rPr lang="en-US" sz="1400" dirty="0" smtClean="0"/>
              <a:t>Young, V. L. (1993). Focus on focus groups. </a:t>
            </a:r>
            <a:r>
              <a:rPr lang="en-US" sz="1400" i="1" dirty="0" smtClean="0"/>
              <a:t>College and Research Libraries New (7)</a:t>
            </a:r>
            <a:r>
              <a:rPr lang="en-US" sz="1400" dirty="0" smtClean="0"/>
              <a:t>, pp. 391-94. </a:t>
            </a:r>
            <a:endParaRPr lang="en-US" sz="1400" b="1" dirty="0" smtClean="0"/>
          </a:p>
          <a:p>
            <a:pPr>
              <a:defRPr/>
            </a:pPr>
            <a:r>
              <a:rPr lang="en-US" sz="1400" dirty="0" smtClean="0"/>
              <a:t>Connaway, L. S. (1996). Focus group interviews: A data collection methodology. </a:t>
            </a:r>
            <a:r>
              <a:rPr lang="en-US" sz="1400" i="1" dirty="0" smtClean="0"/>
              <a:t>Library Administration &amp; Management, 10</a:t>
            </a:r>
            <a:r>
              <a:rPr lang="en-US" sz="1400" dirty="0" smtClean="0"/>
              <a:t>(4), 231-39.</a:t>
            </a:r>
          </a:p>
          <a:p>
            <a:pPr>
              <a:defRPr/>
            </a:pPr>
            <a:r>
              <a:rPr lang="en-US" sz="1400" dirty="0" smtClean="0"/>
              <a:t>Connaway, L. S. &amp; Powell, R. R. (2010). </a:t>
            </a:r>
            <a:r>
              <a:rPr lang="en-US" sz="1400" i="1" dirty="0" smtClean="0"/>
              <a:t>Basic research methods for librarians </a:t>
            </a:r>
            <a:r>
              <a:rPr lang="en-US" sz="1400" dirty="0" smtClean="0"/>
              <a:t>(5th ed.). Westport, Conn: Libraries Unlimited.</a:t>
            </a:r>
          </a:p>
          <a:p>
            <a:pPr>
              <a:defRPr/>
            </a:pPr>
            <a:r>
              <a:rPr lang="en-US" sz="1400" dirty="0" err="1" smtClean="0"/>
              <a:t>Mellinger</a:t>
            </a:r>
            <a:r>
              <a:rPr lang="en-US" sz="1400" dirty="0" smtClean="0"/>
              <a:t>, M., &amp; </a:t>
            </a:r>
            <a:r>
              <a:rPr lang="en-US" sz="1400" dirty="0" err="1" smtClean="0"/>
              <a:t>Chau</a:t>
            </a:r>
            <a:r>
              <a:rPr lang="en-US" sz="1400" dirty="0" smtClean="0"/>
              <a:t>, M. (2010). Conducting focus groups with library staff: Best practices and participant perceptions. </a:t>
            </a:r>
            <a:r>
              <a:rPr lang="en-US" sz="1400" i="1" dirty="0" smtClean="0"/>
              <a:t>Library Management</a:t>
            </a:r>
            <a:r>
              <a:rPr lang="en-US" sz="1400" dirty="0" smtClean="0"/>
              <a:t>, </a:t>
            </a:r>
            <a:r>
              <a:rPr lang="en-US" sz="1400" i="1" dirty="0" smtClean="0"/>
              <a:t>31 </a:t>
            </a:r>
            <a:r>
              <a:rPr lang="en-US" sz="1400" dirty="0" smtClean="0"/>
              <a:t>(4/5), 267-278. </a:t>
            </a:r>
          </a:p>
          <a:p>
            <a:endParaRPr lang="en-US" sz="1400" b="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0"/>
            <a:ext cx="4572000" cy="3429000"/>
          </a:xfrm>
        </p:spPr>
      </p:sp>
      <p:sp>
        <p:nvSpPr>
          <p:cNvPr id="3" name="Notes Placeholder 2"/>
          <p:cNvSpPr>
            <a:spLocks noGrp="1"/>
          </p:cNvSpPr>
          <p:nvPr>
            <p:ph type="body" idx="1"/>
          </p:nvPr>
        </p:nvSpPr>
        <p:spPr>
          <a:xfrm>
            <a:off x="0" y="3484084"/>
            <a:ext cx="7200900" cy="5524834"/>
          </a:xfrm>
        </p:spPr>
        <p:txBody>
          <a:bodyPr>
            <a:noAutofit/>
          </a:bodyPr>
          <a:lstStyle/>
          <a:p>
            <a:pPr lvl="0">
              <a:buFont typeface="Arial" pitchFamily="34" charset="0"/>
              <a:buChar char="•"/>
            </a:pPr>
            <a:r>
              <a:rPr lang="en-US" sz="1400" dirty="0" smtClean="0"/>
              <a:t>Cost</a:t>
            </a:r>
          </a:p>
          <a:p>
            <a:pPr lvl="1">
              <a:buFont typeface="Arial" pitchFamily="34" charset="0"/>
              <a:buChar char="•"/>
            </a:pPr>
            <a:r>
              <a:rPr lang="en-US" sz="1400" dirty="0" smtClean="0"/>
              <a:t>Each session can cost as much as $2,500 (Morgan, </a:t>
            </a:r>
            <a:r>
              <a:rPr lang="en-US" sz="1400" i="1" dirty="0" smtClean="0"/>
              <a:t>Focus</a:t>
            </a:r>
            <a:r>
              <a:rPr lang="en-US" sz="1400" i="1" baseline="0" dirty="0" smtClean="0"/>
              <a:t> Groups as Qualitative Research</a:t>
            </a:r>
            <a:r>
              <a:rPr lang="en-US" sz="1400" i="0" baseline="0" dirty="0" smtClean="0"/>
              <a:t>, 64</a:t>
            </a:r>
            <a:r>
              <a:rPr lang="en-US" sz="1400" dirty="0" smtClean="0"/>
              <a:t>)</a:t>
            </a:r>
          </a:p>
          <a:p>
            <a:pPr lvl="1">
              <a:buFont typeface="Arial" pitchFamily="34" charset="0"/>
              <a:buChar char="•"/>
            </a:pPr>
            <a:r>
              <a:rPr lang="en-US" sz="1400" dirty="0" smtClean="0"/>
              <a:t>Gifts &amp; gratuities</a:t>
            </a:r>
          </a:p>
          <a:p>
            <a:pPr lvl="1">
              <a:buFont typeface="Arial" pitchFamily="34" charset="0"/>
              <a:buChar char="•"/>
            </a:pPr>
            <a:r>
              <a:rPr lang="en-US" sz="1400" dirty="0" smtClean="0"/>
              <a:t>Moderator fees</a:t>
            </a:r>
          </a:p>
          <a:p>
            <a:pPr lvl="1">
              <a:buFont typeface="Arial" pitchFamily="34" charset="0"/>
              <a:buChar char="•"/>
            </a:pPr>
            <a:r>
              <a:rPr lang="en-US" sz="1400" dirty="0" smtClean="0"/>
              <a:t>Refreshments</a:t>
            </a:r>
          </a:p>
          <a:p>
            <a:pPr lvl="1">
              <a:buFont typeface="Arial" pitchFamily="34" charset="0"/>
              <a:buChar char="•"/>
            </a:pPr>
            <a:r>
              <a:rPr lang="en-US" sz="1400" dirty="0" smtClean="0"/>
              <a:t>Travel expenses</a:t>
            </a:r>
          </a:p>
          <a:p>
            <a:pPr lvl="0"/>
            <a:r>
              <a:rPr lang="en-US" sz="1400" dirty="0" smtClean="0"/>
              <a:t>(</a:t>
            </a:r>
            <a:r>
              <a:rPr lang="en-US" sz="1400" dirty="0" err="1" smtClean="0"/>
              <a:t>Connaway</a:t>
            </a:r>
            <a:r>
              <a:rPr lang="en-US" sz="1400" dirty="0" smtClean="0"/>
              <a:t> &amp; Powell</a:t>
            </a:r>
            <a:r>
              <a:rPr lang="en-US" sz="1400" baseline="0" dirty="0" smtClean="0"/>
              <a:t>, 2010, p.177)</a:t>
            </a:r>
          </a:p>
          <a:p>
            <a:pPr lvl="0"/>
            <a:endParaRPr lang="en-US" sz="1400" baseline="0" dirty="0" smtClean="0"/>
          </a:p>
          <a:p>
            <a:pPr lvl="0">
              <a:buFont typeface="Arial" pitchFamily="34" charset="0"/>
              <a:buChar char="•"/>
            </a:pPr>
            <a:r>
              <a:rPr lang="en-US" sz="1400" baseline="0" dirty="0" smtClean="0"/>
              <a:t>Ways to cut costs:</a:t>
            </a:r>
          </a:p>
          <a:p>
            <a:pPr lvl="1">
              <a:buFont typeface="Arial" pitchFamily="34" charset="0"/>
              <a:buChar char="•"/>
            </a:pPr>
            <a:r>
              <a:rPr lang="en-US" sz="1400" baseline="0" dirty="0" smtClean="0"/>
              <a:t>Train staff to be moderators</a:t>
            </a:r>
          </a:p>
          <a:p>
            <a:pPr lvl="1">
              <a:buFont typeface="Arial" pitchFamily="34" charset="0"/>
              <a:buChar char="•"/>
            </a:pPr>
            <a:r>
              <a:rPr lang="en-US" sz="1400" baseline="0" dirty="0" smtClean="0"/>
              <a:t>Pay mileage only for participants</a:t>
            </a:r>
          </a:p>
          <a:p>
            <a:pPr lvl="1">
              <a:buFont typeface="Arial" pitchFamily="34" charset="0"/>
              <a:buChar char="•"/>
            </a:pPr>
            <a:r>
              <a:rPr lang="en-US" sz="1400" baseline="0" dirty="0" smtClean="0"/>
              <a:t>Use library facilities for the sessions</a:t>
            </a:r>
          </a:p>
          <a:p>
            <a:pPr lvl="1">
              <a:buFont typeface="Arial" pitchFamily="34" charset="0"/>
              <a:buChar char="•"/>
            </a:pPr>
            <a:r>
              <a:rPr lang="en-US" sz="1400" baseline="0" dirty="0" smtClean="0"/>
              <a:t>Offer refreshments to the participants instead of gifts &amp; gratuities</a:t>
            </a:r>
          </a:p>
          <a:p>
            <a:pPr lvl="0">
              <a:buFont typeface="Arial" pitchFamily="34" charset="0"/>
              <a:buNone/>
            </a:pPr>
            <a:r>
              <a:rPr lang="en-US" sz="1400" baseline="0" dirty="0" smtClean="0"/>
              <a:t>(</a:t>
            </a:r>
            <a:r>
              <a:rPr lang="en-US" sz="1400" baseline="0" dirty="0" err="1" smtClean="0"/>
              <a:t>Connaway</a:t>
            </a:r>
            <a:r>
              <a:rPr lang="en-US" sz="1400" baseline="0" dirty="0" smtClean="0"/>
              <a:t> &amp; Powell, 2010, p. 177)</a:t>
            </a:r>
          </a:p>
          <a:p>
            <a:pPr lvl="0"/>
            <a:endParaRPr lang="en-US" sz="1400" dirty="0" smtClean="0"/>
          </a:p>
          <a:p>
            <a:pPr>
              <a:defRPr/>
            </a:pPr>
            <a:r>
              <a:rPr lang="en-US" sz="1400" dirty="0" smtClean="0"/>
              <a:t>Morgan, D. L. (1988). </a:t>
            </a:r>
            <a:r>
              <a:rPr lang="en-US" sz="1400" i="1" dirty="0" smtClean="0"/>
              <a:t>Focus groups as qualitative research</a:t>
            </a:r>
            <a:r>
              <a:rPr lang="en-US" sz="1400" dirty="0" smtClean="0"/>
              <a:t>. Newbury Park, </a:t>
            </a:r>
            <a:r>
              <a:rPr lang="en-US" sz="1400" dirty="0" err="1" smtClean="0"/>
              <a:t>Calif</a:t>
            </a:r>
            <a:r>
              <a:rPr lang="en-US" sz="1400" dirty="0" smtClean="0"/>
              <a:t>: Sage Publications.</a:t>
            </a:r>
          </a:p>
          <a:p>
            <a:pPr lvl="0">
              <a:defRPr/>
            </a:pPr>
            <a:r>
              <a:rPr lang="en-US" sz="1400" dirty="0" smtClean="0"/>
              <a:t>Connaway, L. S. (1996). Focus group interviews: A data collection methodology. </a:t>
            </a:r>
            <a:r>
              <a:rPr lang="en-US" sz="1400" i="1" dirty="0" smtClean="0"/>
              <a:t>Library Administration &amp; Management, 10</a:t>
            </a:r>
            <a:r>
              <a:rPr lang="en-US" sz="1400" dirty="0" smtClean="0"/>
              <a:t>(4), 231-39.</a:t>
            </a:r>
          </a:p>
          <a:p>
            <a:pPr lvl="0">
              <a:defRPr/>
            </a:pPr>
            <a:r>
              <a:rPr lang="en-US" sz="1400" dirty="0" smtClean="0"/>
              <a:t>Connaway, L. S. &amp; Powell, R. R. (2010). </a:t>
            </a:r>
            <a:r>
              <a:rPr lang="en-US" sz="1400" i="1" dirty="0" smtClean="0"/>
              <a:t>Basic research methods for librarians  </a:t>
            </a:r>
            <a:r>
              <a:rPr lang="en-US" sz="1400" dirty="0" smtClean="0"/>
              <a:t>(5</a:t>
            </a:r>
            <a:r>
              <a:rPr lang="en-US" sz="1400" baseline="30000" dirty="0" smtClean="0"/>
              <a:t>th</a:t>
            </a:r>
            <a:r>
              <a:rPr lang="en-US" sz="1400" dirty="0" smtClean="0"/>
              <a:t> ed.). Westport, Conn: Libraries Unlimited.</a:t>
            </a:r>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30</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30</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30</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30</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tx1"/>
                </a:solidFill>
              </a:rPr>
              <a:t>Connaway</a:t>
            </a:r>
            <a:r>
              <a:rPr lang="en-US" sz="1400" b="0" i="0" kern="1200" dirty="0" smtClean="0">
                <a:solidFill>
                  <a:schemeClr val="tx1"/>
                </a:solidFill>
              </a:rPr>
              <a:t>, L. S. &amp; Powell, R. R.,  (2010).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rPr>
              <a:t>Connaway</a:t>
            </a:r>
            <a:r>
              <a:rPr lang="en-US" sz="1400" kern="1200" dirty="0" smtClean="0">
                <a:solidFill>
                  <a:schemeClr val="tx1"/>
                </a:solidFill>
              </a:rPr>
              <a:t>, L. S., Johnson, D. W., &amp; Searing, S. (1997). Online catalogs from the users’ perspective: The use of focus group interviews. </a:t>
            </a:r>
            <a:r>
              <a:rPr lang="en-US" sz="1400" i="1" kern="1200" dirty="0" smtClean="0">
                <a:solidFill>
                  <a:schemeClr val="tx1"/>
                </a:solidFill>
              </a:rPr>
              <a:t>College and Research Libraries</a:t>
            </a:r>
            <a:r>
              <a:rPr lang="en-US" sz="1400" kern="1200" dirty="0" smtClean="0">
                <a:solidFill>
                  <a:schemeClr val="tx1"/>
                </a:solidFill>
              </a:rPr>
              <a:t>, </a:t>
            </a:r>
            <a:r>
              <a:rPr lang="en-US" sz="1400" i="1" kern="1200" dirty="0" smtClean="0">
                <a:solidFill>
                  <a:schemeClr val="tx1"/>
                </a:solidFill>
              </a:rPr>
              <a:t>58</a:t>
            </a:r>
            <a:r>
              <a:rPr lang="en-US" sz="1400" kern="1200" dirty="0" smtClean="0">
                <a:solidFill>
                  <a:schemeClr val="tx1"/>
                </a:solidFill>
              </a:rPr>
              <a:t>(5), 403-420.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rPr>
              <a:t>Krueger, R. A., &amp; Casey, M. A. (2009). </a:t>
            </a:r>
            <a:r>
              <a:rPr lang="en-US" sz="1400" b="0" i="1" kern="1200" dirty="0" smtClean="0">
                <a:solidFill>
                  <a:schemeClr val="tx1"/>
                </a:solidFill>
              </a:rPr>
              <a:t>Focus groups: A practical guide for applied research</a:t>
            </a:r>
            <a:r>
              <a:rPr lang="en-US" sz="1400" b="0" i="0" kern="1200" dirty="0" smtClean="0">
                <a:solidFill>
                  <a:schemeClr val="tx1"/>
                </a:solidFill>
              </a:rPr>
              <a:t>. Thousand Oaks, </a:t>
            </a:r>
            <a:r>
              <a:rPr lang="en-US" sz="1400" b="0" i="0" kern="1200" dirty="0" err="1" smtClean="0">
                <a:solidFill>
                  <a:schemeClr val="tx1"/>
                </a:solidFill>
              </a:rPr>
              <a:t>Calif</a:t>
            </a:r>
            <a:r>
              <a:rPr lang="en-US" sz="1400" b="0" i="0" kern="1200" dirty="0" smtClean="0">
                <a:solidFill>
                  <a:schemeClr val="tx1"/>
                </a:solidFill>
              </a:rPr>
              <a:t>: SAGE Publications.</a:t>
            </a:r>
            <a:endParaRPr lang="en-US" sz="1400"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tx1"/>
                </a:solidFill>
              </a:rPr>
              <a:t>Connaway</a:t>
            </a:r>
            <a:r>
              <a:rPr lang="en-US" sz="1400" b="0" i="0" kern="1200" dirty="0" smtClean="0">
                <a:solidFill>
                  <a:schemeClr val="tx1"/>
                </a:solidFill>
              </a:rPr>
              <a:t>, L. S. &amp; Powell, R. R.</a:t>
            </a:r>
            <a:r>
              <a:rPr lang="en-US" sz="1400" b="0" i="0" kern="1200" baseline="0" dirty="0" smtClean="0">
                <a:solidFill>
                  <a:schemeClr val="tx1"/>
                </a:solidFill>
              </a:rPr>
              <a:t> </a:t>
            </a:r>
            <a:r>
              <a:rPr lang="en-US" sz="1400" b="0" i="0" kern="1200" dirty="0" smtClean="0">
                <a:solidFill>
                  <a:schemeClr val="tx1"/>
                </a:solidFill>
              </a:rPr>
              <a:t>(2010). </a:t>
            </a:r>
            <a:r>
              <a:rPr lang="en-US" sz="1400" b="0" i="1" kern="1200" dirty="0" smtClean="0">
                <a:solidFill>
                  <a:schemeClr val="tx1"/>
                </a:solidFill>
              </a:rPr>
              <a:t>Basic research methods for librarians </a:t>
            </a:r>
            <a:r>
              <a:rPr lang="en-US" sz="1400" b="0" i="0" kern="1200" dirty="0" smtClean="0">
                <a:solidFill>
                  <a:schemeClr val="tx1"/>
                </a:solidFill>
              </a:rPr>
              <a:t>(5th ed.). Westport, Conn: Libraries Unlimited.</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err="1" smtClean="0">
                <a:solidFill>
                  <a:schemeClr val="tx1"/>
                </a:solidFill>
              </a:rPr>
              <a:t>Connaway</a:t>
            </a:r>
            <a:r>
              <a:rPr lang="en-US" sz="1400" b="0" i="0" kern="1200" dirty="0" smtClean="0">
                <a:solidFill>
                  <a:schemeClr val="tx1"/>
                </a:solidFill>
              </a:rPr>
              <a:t>, L. S. (1996). Focus group interviews: A data collection methodology. </a:t>
            </a:r>
            <a:r>
              <a:rPr lang="en-US" sz="1400" b="0" i="1" kern="1200" dirty="0" smtClean="0">
                <a:solidFill>
                  <a:schemeClr val="tx1"/>
                </a:solidFill>
              </a:rPr>
              <a:t>Library Administration &amp; Management, 10</a:t>
            </a:r>
            <a:r>
              <a:rPr lang="en-US" sz="1400" b="0" i="0" kern="1200" dirty="0" smtClean="0">
                <a:solidFill>
                  <a:schemeClr val="tx1"/>
                </a:solidFill>
              </a:rPr>
              <a:t>(4), 231-39.</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0"/>
            <a:ext cx="4572000" cy="3429000"/>
          </a:xfrm>
        </p:spPr>
      </p:sp>
      <p:sp>
        <p:nvSpPr>
          <p:cNvPr id="3" name="Notes Placeholder 2"/>
          <p:cNvSpPr>
            <a:spLocks noGrp="1"/>
          </p:cNvSpPr>
          <p:nvPr>
            <p:ph type="body" idx="1"/>
          </p:nvPr>
        </p:nvSpPr>
        <p:spPr>
          <a:xfrm>
            <a:off x="0" y="3426246"/>
            <a:ext cx="6858000" cy="5561890"/>
          </a:xfrm>
        </p:spPr>
        <p:txBody>
          <a:bodyPr>
            <a:noAutofit/>
          </a:bodyPr>
          <a:lstStyle/>
          <a:p>
            <a:pPr marL="0" lvl="2">
              <a:defRPr/>
            </a:pPr>
            <a:r>
              <a:rPr lang="en-US" sz="900" b="1" dirty="0" smtClean="0"/>
              <a:t>Sense-making the Information Confluence</a:t>
            </a:r>
          </a:p>
          <a:p>
            <a:pPr lvl="1">
              <a:lnSpc>
                <a:spcPct val="100000"/>
              </a:lnSpc>
              <a:buFont typeface="Arial" pitchFamily="34" charset="0"/>
              <a:buChar char="•"/>
            </a:pPr>
            <a:r>
              <a:rPr lang="en-US" sz="900" dirty="0" smtClean="0"/>
              <a:t>Explored </a:t>
            </a:r>
          </a:p>
          <a:p>
            <a:pPr lvl="2">
              <a:lnSpc>
                <a:spcPct val="100000"/>
              </a:lnSpc>
              <a:buFont typeface="Arial" pitchFamily="34" charset="0"/>
              <a:buChar char="•"/>
            </a:pPr>
            <a:r>
              <a:rPr lang="en-US" sz="900" dirty="0" smtClean="0"/>
              <a:t>Commonalities &amp; diversities in why &amp; how people use electronic information</a:t>
            </a:r>
          </a:p>
          <a:p>
            <a:pPr lvl="2">
              <a:lnSpc>
                <a:spcPct val="100000"/>
              </a:lnSpc>
            </a:pPr>
            <a:r>
              <a:rPr lang="en-US" sz="900" dirty="0" smtClean="0"/>
              <a:t>How system design features affect how well systems meet the needs of users &amp; the actual use</a:t>
            </a:r>
          </a:p>
          <a:p>
            <a:pPr lvl="2">
              <a:lnSpc>
                <a:spcPct val="100000"/>
              </a:lnSpc>
            </a:pPr>
            <a:r>
              <a:rPr lang="en-US" sz="900" dirty="0" smtClean="0"/>
              <a:t>Boundary-bridging concepts enabling more effective application &amp; collaboration in system design &amp; user research</a:t>
            </a:r>
          </a:p>
          <a:p>
            <a:pPr lvl="1">
              <a:lnSpc>
                <a:spcPct val="100000"/>
              </a:lnSpc>
              <a:buFont typeface="Arial" pitchFamily="34" charset="0"/>
              <a:buChar char="•"/>
            </a:pPr>
            <a:r>
              <a:rPr lang="en-US" sz="900" dirty="0" smtClean="0"/>
              <a:t>Blended differences between researchers &amp; practitioners in multiple fields - approaches for identifying unities &amp;for making sense of differences</a:t>
            </a:r>
          </a:p>
          <a:p>
            <a:pPr lvl="1">
              <a:buFont typeface="Arial" pitchFamily="34" charset="0"/>
              <a:buChar char="•"/>
            </a:pPr>
            <a:r>
              <a:rPr lang="en-US" sz="900" dirty="0" smtClean="0"/>
              <a:t>Four phases: members of college and university communities</a:t>
            </a:r>
          </a:p>
          <a:p>
            <a:pPr lvl="2">
              <a:buFont typeface="Arial" pitchFamily="34" charset="0"/>
              <a:buChar char="•"/>
            </a:pPr>
            <a:r>
              <a:rPr lang="en-US" sz="900" dirty="0" smtClean="0"/>
              <a:t> Phase I: Literature review &amp; dialogue</a:t>
            </a:r>
          </a:p>
          <a:p>
            <a:pPr lvl="2">
              <a:buFont typeface="Arial" pitchFamily="34" charset="0"/>
              <a:buChar char="•"/>
            </a:pPr>
            <a:r>
              <a:rPr lang="en-US" sz="900" dirty="0" smtClean="0"/>
              <a:t>Phase II: ~950 in-depth interviews: ~475 each - online surveys &amp; telephone</a:t>
            </a:r>
          </a:p>
          <a:p>
            <a:pPr lvl="2">
              <a:buFont typeface="Arial" pitchFamily="34" charset="0"/>
              <a:buChar char="•"/>
            </a:pPr>
            <a:r>
              <a:rPr lang="en-US" sz="900" dirty="0" smtClean="0"/>
              <a:t>Phase III: 78 participants in focus group interviews</a:t>
            </a:r>
          </a:p>
          <a:p>
            <a:pPr lvl="2">
              <a:buFont typeface="Arial" pitchFamily="34" charset="0"/>
              <a:buChar char="•"/>
            </a:pPr>
            <a:r>
              <a:rPr lang="en-US" sz="900" dirty="0" smtClean="0"/>
              <a:t>Phase IV: 15 participants in semi-structured interviews</a:t>
            </a:r>
          </a:p>
          <a:p>
            <a:pPr>
              <a:defRPr/>
            </a:pPr>
            <a:r>
              <a:rPr lang="en-US" sz="900" dirty="0" err="1" smtClean="0"/>
              <a:t>Dervin</a:t>
            </a:r>
            <a:r>
              <a:rPr lang="en-US" sz="900" dirty="0" smtClean="0"/>
              <a:t>, B., Connaway, L.S., &amp; </a:t>
            </a:r>
            <a:r>
              <a:rPr lang="en-US" sz="900" dirty="0" err="1" smtClean="0"/>
              <a:t>Prabha</a:t>
            </a:r>
            <a:r>
              <a:rPr lang="en-US" sz="900" dirty="0" smtClean="0"/>
              <a:t>, C. 2003-2006 </a:t>
            </a:r>
            <a:r>
              <a:rPr lang="en-US" sz="900" i="1" dirty="0" smtClean="0"/>
              <a:t>Sense-making the information confluence: The whys and </a:t>
            </a:r>
            <a:r>
              <a:rPr lang="en-US" sz="900" i="1" dirty="0" err="1" smtClean="0"/>
              <a:t>hows</a:t>
            </a:r>
            <a:r>
              <a:rPr lang="en-US" sz="900" i="1" dirty="0" smtClean="0"/>
              <a:t> of college and university user </a:t>
            </a:r>
            <a:r>
              <a:rPr lang="en-US" sz="900" i="1" dirty="0" err="1" smtClean="0"/>
              <a:t>satisficing</a:t>
            </a:r>
            <a:r>
              <a:rPr lang="en-US" sz="900" i="1" dirty="0" smtClean="0"/>
              <a:t> of information needs. </a:t>
            </a:r>
            <a:r>
              <a:rPr lang="en-US" sz="900" dirty="0" smtClean="0"/>
              <a:t>Funded by the Institute of Museum and Library Services (IMLS). </a:t>
            </a:r>
            <a:r>
              <a:rPr lang="en-US" sz="900" dirty="0" smtClean="0">
                <a:hlinkClick r:id="rId3"/>
              </a:rPr>
              <a:t>http://www.oclc.org/research/activities/past/orprojects/imls/default.htm</a:t>
            </a:r>
            <a:r>
              <a:rPr lang="en-US" sz="900" dirty="0" smtClean="0"/>
              <a:t>.</a:t>
            </a:r>
          </a:p>
          <a:p>
            <a:r>
              <a:rPr lang="en-US" sz="900" b="1" dirty="0" smtClean="0"/>
              <a:t>Seeking Synchronicity</a:t>
            </a:r>
          </a:p>
          <a:p>
            <a:pPr lvl="1">
              <a:buFont typeface="Arial" pitchFamily="34" charset="0"/>
              <a:buChar char="•"/>
            </a:pPr>
            <a:r>
              <a:rPr lang="en-US" sz="900" dirty="0" smtClean="0"/>
              <a:t>Studied habits &amp; needs of virtual reference services (VRS) users and non-users to identify characteristics for informing library system and service development. </a:t>
            </a:r>
          </a:p>
          <a:p>
            <a:pPr lvl="1">
              <a:lnSpc>
                <a:spcPct val="100000"/>
              </a:lnSpc>
              <a:buFont typeface="Arial" pitchFamily="34" charset="0"/>
              <a:buChar char="•"/>
            </a:pPr>
            <a:r>
              <a:rPr lang="en-US" sz="900" dirty="0" smtClean="0"/>
              <a:t>Four phases:</a:t>
            </a:r>
          </a:p>
          <a:p>
            <a:pPr lvl="2">
              <a:lnSpc>
                <a:spcPct val="100000"/>
              </a:lnSpc>
              <a:buFont typeface="Arial" pitchFamily="34" charset="0"/>
              <a:buChar char="•"/>
            </a:pPr>
            <a:r>
              <a:rPr lang="en-US" sz="900" dirty="0" smtClean="0"/>
              <a:t>Focus group interviews</a:t>
            </a:r>
          </a:p>
          <a:p>
            <a:pPr lvl="2">
              <a:lnSpc>
                <a:spcPct val="100000"/>
              </a:lnSpc>
              <a:buFont typeface="Arial" pitchFamily="34" charset="0"/>
              <a:buChar char="•"/>
            </a:pPr>
            <a:r>
              <a:rPr lang="en-US" sz="900" dirty="0" smtClean="0"/>
              <a:t>Analysis of 850 </a:t>
            </a:r>
            <a:r>
              <a:rPr lang="en-US" sz="900" dirty="0" err="1" smtClean="0"/>
              <a:t>QuestionPoint</a:t>
            </a:r>
            <a:r>
              <a:rPr lang="en-US" sz="900" dirty="0" smtClean="0"/>
              <a:t> live chat transcripts</a:t>
            </a:r>
          </a:p>
          <a:p>
            <a:pPr lvl="2">
              <a:lnSpc>
                <a:spcPct val="100000"/>
              </a:lnSpc>
              <a:buFont typeface="Arial" pitchFamily="34" charset="0"/>
              <a:buChar char="•"/>
            </a:pPr>
            <a:r>
              <a:rPr lang="en-US" sz="900" dirty="0" smtClean="0"/>
              <a:t>Online surveys of VRS </a:t>
            </a:r>
          </a:p>
          <a:p>
            <a:pPr lvl="3">
              <a:lnSpc>
                <a:spcPct val="100000"/>
              </a:lnSpc>
              <a:buFont typeface="Arial" pitchFamily="34" charset="0"/>
              <a:buChar char="•"/>
            </a:pPr>
            <a:r>
              <a:rPr lang="en-US" sz="900" dirty="0" smtClean="0"/>
              <a:t>137 VRS Users</a:t>
            </a:r>
          </a:p>
          <a:p>
            <a:pPr lvl="3">
              <a:lnSpc>
                <a:spcPct val="100000"/>
              </a:lnSpc>
              <a:buFont typeface="Arial" pitchFamily="34" charset="0"/>
              <a:buChar char="•"/>
            </a:pPr>
            <a:r>
              <a:rPr lang="en-US" sz="900" dirty="0" smtClean="0"/>
              <a:t>173 VRS Librarians</a:t>
            </a:r>
          </a:p>
          <a:p>
            <a:pPr lvl="3">
              <a:lnSpc>
                <a:spcPct val="100000"/>
              </a:lnSpc>
              <a:buFont typeface="Arial" pitchFamily="34" charset="0"/>
              <a:buChar char="•"/>
            </a:pPr>
            <a:r>
              <a:rPr lang="en-US" sz="900" dirty="0" smtClean="0"/>
              <a:t>134 VRS Non-users</a:t>
            </a:r>
          </a:p>
          <a:p>
            <a:pPr lvl="2">
              <a:lnSpc>
                <a:spcPct val="100000"/>
              </a:lnSpc>
              <a:buFont typeface="Arial" pitchFamily="34" charset="0"/>
              <a:buChar char="•"/>
            </a:pPr>
            <a:r>
              <a:rPr lang="en-US" sz="900" dirty="0" smtClean="0"/>
              <a:t>Telephone interviews</a:t>
            </a:r>
          </a:p>
          <a:p>
            <a:pPr lvl="3">
              <a:lnSpc>
                <a:spcPct val="100000"/>
              </a:lnSpc>
              <a:buFont typeface="Arial" pitchFamily="34" charset="0"/>
              <a:buChar char="•"/>
            </a:pPr>
            <a:r>
              <a:rPr lang="en-US" sz="900" dirty="0" smtClean="0"/>
              <a:t>76 VRS Users</a:t>
            </a:r>
          </a:p>
          <a:p>
            <a:pPr lvl="3">
              <a:lnSpc>
                <a:spcPct val="100000"/>
              </a:lnSpc>
              <a:buFont typeface="Arial" pitchFamily="34" charset="0"/>
              <a:buChar char="•"/>
            </a:pPr>
            <a:r>
              <a:rPr lang="en-US" sz="900" dirty="0" smtClean="0"/>
              <a:t>100 VRS Librarians</a:t>
            </a:r>
          </a:p>
          <a:p>
            <a:pPr lvl="3">
              <a:lnSpc>
                <a:spcPct val="100000"/>
              </a:lnSpc>
              <a:buFont typeface="Arial" pitchFamily="34" charset="0"/>
              <a:buChar char="•"/>
            </a:pPr>
            <a:r>
              <a:rPr lang="en-US" sz="900" dirty="0" smtClean="0"/>
              <a:t>107 VRS Non-users</a:t>
            </a:r>
          </a:p>
          <a:p>
            <a:pPr lvl="1">
              <a:lnSpc>
                <a:spcPct val="100000"/>
              </a:lnSpc>
              <a:buFont typeface="Arial" pitchFamily="34" charset="0"/>
              <a:buChar char="•"/>
            </a:pPr>
            <a:r>
              <a:rPr lang="en-US" sz="900" dirty="0" smtClean="0"/>
              <a:t> </a:t>
            </a:r>
            <a:r>
              <a:rPr lang="en-US" sz="900" dirty="0" err="1" smtClean="0"/>
              <a:t>Generalizable</a:t>
            </a:r>
            <a:r>
              <a:rPr lang="en-US" sz="900" dirty="0" smtClean="0"/>
              <a:t> through large sample sizes, multiple methods of data collection, and triangulation of results.</a:t>
            </a:r>
          </a:p>
          <a:p>
            <a:pPr marL="457200" marR="0" lvl="3"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hlinkClick r:id="rId4"/>
              </a:rPr>
              <a:t>http://www.oclc.org/research/activities/synchronicity/default.htm</a:t>
            </a:r>
            <a:endParaRPr lang="en-US" sz="900" dirty="0" smtClean="0"/>
          </a:p>
          <a:p>
            <a:pPr marL="457200" marR="0" lvl="3"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900" dirty="0" smtClean="0"/>
          </a:p>
          <a:p>
            <a:pPr>
              <a:buFont typeface="Arial" pitchFamily="34" charset="0"/>
              <a:buNone/>
            </a:pPr>
            <a:r>
              <a:rPr lang="en-US" sz="900" b="1" dirty="0" smtClean="0"/>
              <a:t>User-Centered Design of a Recommender System for a “Universal” Library Catalogue</a:t>
            </a:r>
          </a:p>
          <a:p>
            <a:pPr lvl="1">
              <a:buFont typeface="Arial" pitchFamily="34" charset="0"/>
              <a:buChar char="•"/>
            </a:pPr>
            <a:r>
              <a:rPr lang="en-US" sz="900" dirty="0" smtClean="0"/>
              <a:t>Joint research project of OCLC Research &amp; the Information School, University of Sheffield </a:t>
            </a:r>
          </a:p>
          <a:p>
            <a:pPr lvl="1">
              <a:buFont typeface="Arial" pitchFamily="34" charset="0"/>
              <a:buChar char="•"/>
            </a:pPr>
            <a:r>
              <a:rPr lang="en-US" sz="900" dirty="0" smtClean="0"/>
              <a:t>Investigate development of recommender systems for retrieval in WorldCat.org</a:t>
            </a:r>
          </a:p>
          <a:p>
            <a:pPr lvl="1">
              <a:buFont typeface="Arial" pitchFamily="34" charset="0"/>
              <a:buChar char="•"/>
            </a:pPr>
            <a:r>
              <a:rPr lang="en-US" sz="900" dirty="0" smtClean="0"/>
              <a:t>OCLC has recommender system for WorldCat.org</a:t>
            </a:r>
          </a:p>
          <a:p>
            <a:pPr lvl="2">
              <a:buFont typeface="Arial" pitchFamily="34" charset="0"/>
              <a:buChar char="•"/>
            </a:pPr>
            <a:r>
              <a:rPr lang="en-US" sz="900" dirty="0" smtClean="0"/>
              <a:t>Functionality basic </a:t>
            </a:r>
          </a:p>
          <a:p>
            <a:pPr lvl="2">
              <a:buFont typeface="Arial" pitchFamily="34" charset="0"/>
              <a:buChar char="•"/>
            </a:pPr>
            <a:r>
              <a:rPr lang="en-US" sz="900" dirty="0" smtClean="0"/>
              <a:t>Often does not provide logical recommendations to end users </a:t>
            </a:r>
          </a:p>
          <a:p>
            <a:pPr lvl="1">
              <a:buFont typeface="Arial" pitchFamily="34" charset="0"/>
              <a:buChar char="•"/>
            </a:pPr>
            <a:r>
              <a:rPr lang="en-US" sz="900" dirty="0" smtClean="0"/>
              <a:t>User-centered design &amp; empirical evaluation of a prototype system will provide data for OCLC in assessing the value of recommender services for WorldCat.org</a:t>
            </a:r>
          </a:p>
          <a:p>
            <a:pPr>
              <a:lnSpc>
                <a:spcPct val="100000"/>
              </a:lnSpc>
              <a:buFont typeface="Arial" pitchFamily="34" charset="0"/>
              <a:buChar char="•"/>
            </a:pPr>
            <a:endParaRPr lang="en-US" sz="600" dirty="0" smtClean="0"/>
          </a:p>
          <a:p>
            <a:pPr>
              <a:lnSpc>
                <a:spcPct val="100000"/>
              </a:lnSpc>
              <a:buFont typeface="Arial" pitchFamily="34" charset="0"/>
              <a:buChar char="•"/>
            </a:pPr>
            <a:endParaRPr lang="en-US" sz="500" dirty="0" smtClean="0"/>
          </a:p>
          <a:p>
            <a:endParaRPr lang="en-US" sz="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smtClean="0"/>
              <a:t>Plan through entire project</a:t>
            </a:r>
          </a:p>
          <a:p>
            <a:pPr lvl="1">
              <a:buFont typeface="Arial" pitchFamily="34" charset="0"/>
              <a:buChar char="•"/>
            </a:pPr>
            <a:r>
              <a:rPr lang="en-US" sz="1400" dirty="0" smtClean="0"/>
              <a:t>Work done before &amp; after focus group interview</a:t>
            </a:r>
          </a:p>
          <a:p>
            <a:pPr>
              <a:buFont typeface="Arial" pitchFamily="34" charset="0"/>
              <a:buChar char="•"/>
            </a:pPr>
            <a:r>
              <a:rPr lang="en-US" sz="1400" dirty="0" smtClean="0"/>
              <a:t>Plan to meet your purposes</a:t>
            </a:r>
          </a:p>
          <a:p>
            <a:pPr lvl="1">
              <a:buFont typeface="Arial" pitchFamily="34" charset="0"/>
              <a:buChar char="•"/>
            </a:pPr>
            <a:r>
              <a:rPr lang="en-US" sz="1400" dirty="0" smtClean="0"/>
              <a:t>What are project goals?</a:t>
            </a:r>
          </a:p>
          <a:p>
            <a:pPr>
              <a:buFont typeface="Arial" pitchFamily="34" charset="0"/>
              <a:buChar char="•"/>
            </a:pPr>
            <a:r>
              <a:rPr lang="en-US" sz="1400" dirty="0" smtClean="0"/>
              <a:t>Evaluate all options</a:t>
            </a:r>
          </a:p>
          <a:p>
            <a:pPr>
              <a:buFont typeface="Arial" pitchFamily="34" charset="0"/>
              <a:buChar char="•"/>
            </a:pPr>
            <a:r>
              <a:rPr lang="en-US" sz="1400" dirty="0" smtClean="0"/>
              <a:t>Identify personnel &amp; budgeting</a:t>
            </a:r>
          </a:p>
          <a:p>
            <a:pPr>
              <a:buFont typeface="Arial" pitchFamily="34" charset="0"/>
              <a:buChar char="•"/>
            </a:pPr>
            <a:r>
              <a:rPr lang="en-US" sz="1400" dirty="0" smtClean="0"/>
              <a:t>Develop timelines</a:t>
            </a:r>
          </a:p>
          <a:p>
            <a:pPr lvl="1">
              <a:buFont typeface="Arial" pitchFamily="34" charset="0"/>
              <a:buChar char="•"/>
            </a:pPr>
            <a:r>
              <a:rPr lang="en-US" sz="1400" dirty="0" smtClean="0"/>
              <a:t>Set location, date</a:t>
            </a:r>
          </a:p>
          <a:p>
            <a:pPr lvl="0">
              <a:buFont typeface="Arial" pitchFamily="34" charset="0"/>
              <a:buNone/>
            </a:pPr>
            <a:r>
              <a:rPr lang="en-US" sz="1400" b="0" i="0" kern="1200" dirty="0" smtClean="0">
                <a:solidFill>
                  <a:schemeClr val="tx1"/>
                </a:solidFill>
              </a:rPr>
              <a:t>Morgan, D. L. (1998). </a:t>
            </a:r>
            <a:r>
              <a:rPr lang="en-US" sz="1400" b="0" i="1" kern="1200" dirty="0" smtClean="0">
                <a:solidFill>
                  <a:schemeClr val="tx1"/>
                </a:solidFill>
              </a:rPr>
              <a:t>Planning focus groups</a:t>
            </a:r>
            <a:r>
              <a:rPr lang="en-US" sz="1400" b="0" i="0" kern="1200" dirty="0" smtClean="0">
                <a:solidFill>
                  <a:schemeClr val="tx1"/>
                </a:solidFill>
              </a:rPr>
              <a:t>. Thousand Oaks, </a:t>
            </a:r>
            <a:r>
              <a:rPr lang="en-US" sz="1400" b="0" i="0" kern="1200" dirty="0" err="1" smtClean="0">
                <a:solidFill>
                  <a:schemeClr val="tx1"/>
                </a:solidFill>
              </a:rPr>
              <a:t>Calif</a:t>
            </a:r>
            <a:r>
              <a:rPr lang="en-US" sz="1400" b="0" i="0" kern="1200" dirty="0" smtClean="0">
                <a:solidFill>
                  <a:schemeClr val="tx1"/>
                </a:solidFill>
              </a:rPr>
              <a:t>: SAGE Publications.</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pPr/>
              <a:t>5/2/2013</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Click icon to add picture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5/2/2013</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d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2"/>
              <a:stretch>
                <a:fillRect/>
              </a:stretch>
            </p:blipFill>
          </mc:Choice>
          <mc:Fallback>
            <p:blipFill>
              <a:blip r:embed="rId43"/>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5/2/2013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3" r:id="rId38"/>
    <p:sldLayoutId id="2147483734" r:id="rId39"/>
    <p:sldLayoutId id="2147483735" r:id="rId40"/>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oclc.org/research/activities/synchronicity/default.ht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207" y="1912882"/>
            <a:ext cx="6482255" cy="2091559"/>
          </a:xfrm>
        </p:spPr>
        <p:txBody>
          <a:bodyPr>
            <a:normAutofit/>
          </a:bodyPr>
          <a:lstStyle/>
          <a:p>
            <a:r>
              <a:rPr lang="en-US" sz="4800" dirty="0" smtClean="0"/>
              <a:t>Inspiring Initiatives in Qualitative Inquiry</a:t>
            </a:r>
            <a:endParaRPr lang="en-US" sz="4800" dirty="0"/>
          </a:p>
        </p:txBody>
      </p:sp>
      <p:sp>
        <p:nvSpPr>
          <p:cNvPr id="3" name="Subtitle 2"/>
          <p:cNvSpPr>
            <a:spLocks noGrp="1"/>
          </p:cNvSpPr>
          <p:nvPr>
            <p:ph type="subTitle" idx="1"/>
          </p:nvPr>
        </p:nvSpPr>
        <p:spPr/>
        <p:txBody>
          <a:bodyPr>
            <a:noAutofit/>
          </a:bodyPr>
          <a:lstStyle/>
          <a:p>
            <a:r>
              <a:rPr lang="en-US" sz="4800" dirty="0" smtClean="0"/>
              <a:t>Focus Group Interviews:</a:t>
            </a:r>
            <a:endParaRPr lang="en-US" sz="4800" dirty="0"/>
          </a:p>
        </p:txBody>
      </p:sp>
      <p:sp>
        <p:nvSpPr>
          <p:cNvPr id="8" name="Text Placeholder 7"/>
          <p:cNvSpPr>
            <a:spLocks noGrp="1"/>
          </p:cNvSpPr>
          <p:nvPr>
            <p:ph type="body" sz="quarter" idx="14"/>
          </p:nvPr>
        </p:nvSpPr>
        <p:spPr/>
        <p:txBody>
          <a:bodyPr>
            <a:normAutofit fontScale="92500" lnSpcReduction="10000"/>
          </a:bodyPr>
          <a:lstStyle/>
          <a:p>
            <a:r>
              <a:rPr lang="en-US" dirty="0" smtClean="0"/>
              <a:t>Indianapolis, 12 April 2013</a:t>
            </a:r>
            <a:br>
              <a:rPr lang="en-US" dirty="0" smtClean="0"/>
            </a:br>
            <a:r>
              <a:rPr lang="en-US" dirty="0" smtClean="0"/>
              <a:t>ACRL 2013: Imagine, Innovate, Inspire</a:t>
            </a:r>
          </a:p>
          <a:p>
            <a:endParaRPr lang="en-US" dirty="0"/>
          </a:p>
        </p:txBody>
      </p:sp>
      <p:sp>
        <p:nvSpPr>
          <p:cNvPr id="6" name="Text Placeholder 5"/>
          <p:cNvSpPr>
            <a:spLocks noGrp="1"/>
          </p:cNvSpPr>
          <p:nvPr>
            <p:ph type="body" sz="quarter" idx="13"/>
          </p:nvPr>
        </p:nvSpPr>
        <p:spPr/>
        <p:txBody>
          <a:bodyPr>
            <a:normAutofit fontScale="92500"/>
          </a:bodyPr>
          <a:lstStyle/>
          <a:p>
            <a:r>
              <a:rPr lang="en-US" dirty="0" smtClean="0"/>
              <a:t>Lynn </a:t>
            </a:r>
            <a:r>
              <a:rPr lang="en-US" dirty="0" err="1" smtClean="0"/>
              <a:t>Silipigni</a:t>
            </a:r>
            <a:r>
              <a:rPr lang="en-US" dirty="0" smtClean="0"/>
              <a:t> </a:t>
            </a:r>
            <a:r>
              <a:rPr lang="en-US" dirty="0" err="1" smtClean="0"/>
              <a:t>Connaway</a:t>
            </a:r>
            <a:r>
              <a:rPr lang="en-US" dirty="0" smtClean="0"/>
              <a:t>, Ph. D</a:t>
            </a:r>
            <a:endParaRPr lang="en-US" dirty="0"/>
          </a:p>
        </p:txBody>
      </p:sp>
      <p:sp>
        <p:nvSpPr>
          <p:cNvPr id="18" name="Text Placeholder 17"/>
          <p:cNvSpPr>
            <a:spLocks noGrp="1"/>
          </p:cNvSpPr>
          <p:nvPr>
            <p:ph type="body" sz="quarter" idx="15"/>
          </p:nvPr>
        </p:nvSpPr>
        <p:spPr/>
        <p:txBody>
          <a:bodyPr/>
          <a:lstStyle/>
          <a:p>
            <a:r>
              <a:rPr lang="en-US" dirty="0" smtClean="0"/>
              <a:t>Senior Research Scientist</a:t>
            </a:r>
            <a:br>
              <a:rPr lang="en-US" dirty="0" smtClean="0"/>
            </a:br>
            <a:r>
              <a:rPr lang="en-US" dirty="0" smtClean="0"/>
              <a:t>OCLC</a:t>
            </a:r>
          </a:p>
          <a:p>
            <a:r>
              <a:rPr lang="en-US" dirty="0" smtClean="0"/>
              <a:t>@</a:t>
            </a:r>
            <a:r>
              <a:rPr lang="en-US" dirty="0" err="1" smtClean="0"/>
              <a:t>LynnConnaway</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000" b="1" dirty="0" smtClean="0"/>
              <a:t>Decide who will be interviewed</a:t>
            </a:r>
          </a:p>
          <a:p>
            <a:pPr lvl="1"/>
            <a:r>
              <a:rPr lang="en-US" sz="2000" b="1" dirty="0" smtClean="0"/>
              <a:t>Typically 5-12 people</a:t>
            </a:r>
          </a:p>
          <a:p>
            <a:pPr lvl="1"/>
            <a:r>
              <a:rPr lang="en-US" sz="2000" b="1" dirty="0" smtClean="0"/>
              <a:t>As representative as possible of population</a:t>
            </a:r>
          </a:p>
          <a:p>
            <a:r>
              <a:rPr lang="en-US" sz="2000" b="1" dirty="0" smtClean="0"/>
              <a:t>Develop recruitment screening &amp; invitation scripts</a:t>
            </a:r>
          </a:p>
          <a:p>
            <a:r>
              <a:rPr lang="en-US" sz="2000" b="1" dirty="0" smtClean="0"/>
              <a:t>Determine follow-up procedures</a:t>
            </a:r>
          </a:p>
        </p:txBody>
      </p:sp>
      <p:pic>
        <p:nvPicPr>
          <p:cNvPr id="18" name="Content Placeholder 17" descr="medium_2367457529.jpg"/>
          <p:cNvPicPr>
            <a:picLocks noGrp="1" noChangeAspect="1"/>
          </p:cNvPicPr>
          <p:nvPr>
            <p:ph sz="half" idx="2"/>
          </p:nvPr>
        </p:nvPicPr>
        <p:blipFill>
          <a:blip r:embed="rId3"/>
          <a:srcRect b="26707"/>
          <a:stretch>
            <a:fillRect/>
          </a:stretch>
        </p:blipFill>
        <p:spPr>
          <a:xfrm>
            <a:off x="4714875" y="2834925"/>
            <a:ext cx="3714750" cy="1813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p:nvPr>
        </p:nvSpPr>
        <p:spPr/>
        <p:txBody>
          <a:bodyPr>
            <a:normAutofit/>
          </a:bodyPr>
          <a:lstStyle/>
          <a:p>
            <a:r>
              <a:rPr lang="en-US" sz="3600" dirty="0" smtClean="0"/>
              <a:t>Recruiting Participants</a:t>
            </a:r>
            <a:endParaRPr lang="en-US" sz="3600" dirty="0"/>
          </a:p>
        </p:txBody>
      </p:sp>
      <p:sp>
        <p:nvSpPr>
          <p:cNvPr id="6" name="TextBox 5"/>
          <p:cNvSpPr txBox="1"/>
          <p:nvPr/>
        </p:nvSpPr>
        <p:spPr>
          <a:xfrm>
            <a:off x="6589985" y="5580993"/>
            <a:ext cx="2177587" cy="400110"/>
          </a:xfrm>
          <a:prstGeom prst="rect">
            <a:avLst/>
          </a:prstGeom>
          <a:noFill/>
        </p:spPr>
        <p:txBody>
          <a:bodyPr wrap="square" rtlCol="0">
            <a:spAutoFit/>
          </a:bodyPr>
          <a:lstStyle/>
          <a:p>
            <a:pPr algn="r"/>
            <a:r>
              <a:rPr lang="en-US" sz="1000" b="1" dirty="0" smtClean="0"/>
              <a:t>(Connaway &amp; Powell, 2010)</a:t>
            </a:r>
          </a:p>
          <a:p>
            <a:pPr algn="r"/>
            <a:r>
              <a:rPr lang="en-US" sz="1000" b="1" dirty="0" smtClean="0"/>
              <a:t>(Morgan, 1998)</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1557" y="2000250"/>
            <a:ext cx="4176888" cy="4143375"/>
          </a:xfrm>
        </p:spPr>
        <p:txBody>
          <a:bodyPr/>
          <a:lstStyle/>
          <a:p>
            <a:r>
              <a:rPr lang="en-US" b="1" dirty="0" smtClean="0"/>
              <a:t>Offer incentives</a:t>
            </a:r>
          </a:p>
          <a:p>
            <a:pPr lvl="1"/>
            <a:r>
              <a:rPr lang="en-US" b="1" dirty="0" smtClean="0"/>
              <a:t>Payment</a:t>
            </a:r>
          </a:p>
          <a:p>
            <a:pPr lvl="1"/>
            <a:r>
              <a:rPr lang="en-US" b="1" dirty="0" smtClean="0"/>
              <a:t>Food &amp; beverages</a:t>
            </a:r>
          </a:p>
          <a:p>
            <a:r>
              <a:rPr lang="en-US" b="1" dirty="0" smtClean="0"/>
              <a:t>Hold in a comfortable, convenient, informal location</a:t>
            </a:r>
          </a:p>
          <a:p>
            <a:r>
              <a:rPr lang="en-US" b="1" dirty="0" smtClean="0"/>
              <a:t>Follow up &amp; send reminders</a:t>
            </a:r>
            <a:endParaRPr lang="en-US" b="1" dirty="0"/>
          </a:p>
        </p:txBody>
      </p:sp>
      <p:sp>
        <p:nvSpPr>
          <p:cNvPr id="4" name="Title 3"/>
          <p:cNvSpPr>
            <a:spLocks noGrp="1"/>
          </p:cNvSpPr>
          <p:nvPr>
            <p:ph type="title"/>
          </p:nvPr>
        </p:nvSpPr>
        <p:spPr/>
        <p:txBody>
          <a:bodyPr>
            <a:normAutofit/>
          </a:bodyPr>
          <a:lstStyle/>
          <a:p>
            <a:r>
              <a:rPr lang="en-US" sz="3600" dirty="0" smtClean="0"/>
              <a:t>Attracting Participants</a:t>
            </a:r>
            <a:endParaRPr lang="en-US" sz="3600" dirty="0"/>
          </a:p>
        </p:txBody>
      </p:sp>
      <p:pic>
        <p:nvPicPr>
          <p:cNvPr id="3079" name="Picture 7" descr="C:\Users\dardena\AppData\Local\Microsoft\Windows\Temporary Internet Files\Content.IE5\IFXUBJ0A\MP900422391[1].jpg"/>
          <p:cNvPicPr>
            <a:picLocks noGrp="1" noChangeAspect="1" noChangeArrowheads="1"/>
          </p:cNvPicPr>
          <p:nvPr>
            <p:ph sz="half" idx="2"/>
          </p:nvPr>
        </p:nvPicPr>
        <p:blipFill>
          <a:blip r:embed="rId3"/>
          <a:srcRect/>
          <a:stretch>
            <a:fillRect/>
          </a:stretch>
        </p:blipFill>
        <p:spPr bwMode="auto">
          <a:xfrm>
            <a:off x="5467222" y="1805615"/>
            <a:ext cx="2783723" cy="37858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5744098" y="5783025"/>
            <a:ext cx="3228622" cy="400110"/>
          </a:xfrm>
          <a:prstGeom prst="rect">
            <a:avLst/>
          </a:prstGeom>
          <a:noFill/>
        </p:spPr>
        <p:txBody>
          <a:bodyPr wrap="square" rtlCol="0">
            <a:spAutoFit/>
          </a:bodyPr>
          <a:lstStyle/>
          <a:p>
            <a:pPr algn="r"/>
            <a:r>
              <a:rPr lang="en-US" sz="1000" b="1" dirty="0" smtClean="0"/>
              <a:t>(Connaway &amp; Powell, 2010)</a:t>
            </a:r>
          </a:p>
          <a:p>
            <a:pPr algn="r"/>
            <a:r>
              <a:rPr lang="en-US" sz="1000" b="1" dirty="0" smtClean="0"/>
              <a:t>(Morgan, 1998)</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http://t3.gstatic.com/images?q=tbn:ANd9GcQ2n5xbHRojMBVymFZWjViG4hOPBMsWStlpF1qzN4ywJ7P3tqGU"/>
          <p:cNvPicPr>
            <a:picLocks noChangeAspect="1" noChangeArrowheads="1"/>
          </p:cNvPicPr>
          <p:nvPr/>
        </p:nvPicPr>
        <p:blipFill>
          <a:blip r:embed="rId3"/>
          <a:srcRect t="4029" r="6289"/>
          <a:stretch>
            <a:fillRect/>
          </a:stretch>
        </p:blipFill>
        <p:spPr bwMode="auto">
          <a:xfrm>
            <a:off x="5667022" y="3794989"/>
            <a:ext cx="1354667" cy="1160831"/>
          </a:xfrm>
          <a:prstGeom prst="rect">
            <a:avLst/>
          </a:prstGeom>
          <a:noFill/>
        </p:spPr>
      </p:pic>
      <p:sp>
        <p:nvSpPr>
          <p:cNvPr id="2" name="Content Placeholder 1"/>
          <p:cNvSpPr>
            <a:spLocks noGrp="1"/>
          </p:cNvSpPr>
          <p:nvPr>
            <p:ph sz="half" idx="1"/>
          </p:nvPr>
        </p:nvSpPr>
        <p:spPr>
          <a:xfrm>
            <a:off x="703087" y="1819628"/>
            <a:ext cx="4930458" cy="4143375"/>
          </a:xfrm>
        </p:spPr>
        <p:txBody>
          <a:bodyPr>
            <a:normAutofit/>
          </a:bodyPr>
          <a:lstStyle/>
          <a:p>
            <a:r>
              <a:rPr lang="en-US" b="1" dirty="0" smtClean="0"/>
              <a:t>Difficult</a:t>
            </a:r>
          </a:p>
          <a:p>
            <a:pPr lvl="1"/>
            <a:r>
              <a:rPr lang="en-US" b="1" dirty="0" smtClean="0"/>
              <a:t>Little data of user-base</a:t>
            </a:r>
          </a:p>
          <a:p>
            <a:pPr lvl="1"/>
            <a:r>
              <a:rPr lang="en-US" b="1" dirty="0" smtClean="0"/>
              <a:t>Participants across 3 continents</a:t>
            </a:r>
          </a:p>
          <a:p>
            <a:pPr lvl="1"/>
            <a:r>
              <a:rPr lang="en-US" b="1" dirty="0" smtClean="0"/>
              <a:t>Hard-to-reach populations</a:t>
            </a:r>
          </a:p>
          <a:p>
            <a:pPr lvl="2"/>
            <a:r>
              <a:rPr lang="en-US" b="1" dirty="0" smtClean="0"/>
              <a:t>Historians</a:t>
            </a:r>
          </a:p>
          <a:p>
            <a:pPr lvl="2"/>
            <a:r>
              <a:rPr lang="en-US" b="1" dirty="0" smtClean="0"/>
              <a:t>Antiquarian booksellers</a:t>
            </a:r>
          </a:p>
          <a:p>
            <a:r>
              <a:rPr lang="en-US" b="1" dirty="0" smtClean="0"/>
              <a:t>Non-probabilistic methods</a:t>
            </a:r>
          </a:p>
          <a:p>
            <a:pPr lvl="1"/>
            <a:r>
              <a:rPr lang="en-US" b="1" dirty="0" smtClean="0"/>
              <a:t>Convenience sampling</a:t>
            </a:r>
          </a:p>
          <a:p>
            <a:pPr lvl="1"/>
            <a:r>
              <a:rPr lang="en-US" b="1" dirty="0" smtClean="0"/>
              <a:t>Snowball sampling</a:t>
            </a:r>
            <a:endParaRPr lang="en-US" b="1" dirty="0"/>
          </a:p>
        </p:txBody>
      </p:sp>
      <p:sp>
        <p:nvSpPr>
          <p:cNvPr id="4" name="Title 3"/>
          <p:cNvSpPr>
            <a:spLocks noGrp="1"/>
          </p:cNvSpPr>
          <p:nvPr>
            <p:ph type="title"/>
          </p:nvPr>
        </p:nvSpPr>
        <p:spPr/>
        <p:txBody>
          <a:bodyPr>
            <a:normAutofit/>
          </a:bodyPr>
          <a:lstStyle/>
          <a:p>
            <a:r>
              <a:rPr lang="en-US" sz="3600" dirty="0" smtClean="0"/>
              <a:t>WorldCat.org Study Recruitment</a:t>
            </a:r>
            <a:endParaRPr lang="en-US" sz="3600" dirty="0"/>
          </a:p>
        </p:txBody>
      </p:sp>
      <p:pic>
        <p:nvPicPr>
          <p:cNvPr id="115719" name="Picture 7" descr="https://encrypted-tbn3.gstatic.com/images?q=tbn:ANd9GcSeFc801ztSPRrLDGuWftbnnhyhw3LrnQvAEQl_NXGr5eVXYHKL"/>
          <p:cNvPicPr>
            <a:picLocks noChangeAspect="1" noChangeArrowheads="1"/>
          </p:cNvPicPr>
          <p:nvPr/>
        </p:nvPicPr>
        <p:blipFill>
          <a:blip r:embed="rId4"/>
          <a:srcRect/>
          <a:stretch>
            <a:fillRect/>
          </a:stretch>
        </p:blipFill>
        <p:spPr bwMode="auto">
          <a:xfrm>
            <a:off x="7357339" y="4495311"/>
            <a:ext cx="1032457" cy="1353784"/>
          </a:xfrm>
          <a:prstGeom prst="rect">
            <a:avLst/>
          </a:prstGeom>
          <a:noFill/>
        </p:spPr>
      </p:pic>
      <p:pic>
        <p:nvPicPr>
          <p:cNvPr id="115721" name="Picture 9" descr="https://encrypted-tbn0.gstatic.com/images?q=tbn:ANd9GcRt4T20ef7-PonHS_eOpFTE1afYjzzlUl-rKnMDTRy5GMF-Rh94cw"/>
          <p:cNvPicPr>
            <a:picLocks noChangeAspect="1" noChangeArrowheads="1"/>
          </p:cNvPicPr>
          <p:nvPr/>
        </p:nvPicPr>
        <p:blipFill>
          <a:blip r:embed="rId5">
            <a:clrChange>
              <a:clrFrom>
                <a:srgbClr val="336799"/>
              </a:clrFrom>
              <a:clrTo>
                <a:srgbClr val="336799">
                  <a:alpha val="0"/>
                </a:srgbClr>
              </a:clrTo>
            </a:clrChange>
          </a:blip>
          <a:srcRect/>
          <a:stretch>
            <a:fillRect/>
          </a:stretch>
        </p:blipFill>
        <p:spPr bwMode="auto">
          <a:xfrm>
            <a:off x="5757335" y="1794933"/>
            <a:ext cx="778932" cy="1155699"/>
          </a:xfrm>
          <a:prstGeom prst="rect">
            <a:avLst/>
          </a:prstGeom>
          <a:noFill/>
        </p:spPr>
      </p:pic>
      <p:pic>
        <p:nvPicPr>
          <p:cNvPr id="115723" name="Picture 11" descr="http://4.bp.blogspot.com/_lusyZ_X_eSE/TMTVLLMZQVI/AAAAAAAACS4/M2fuWuTqy6w/s1600/usa-flag-map.jpg"/>
          <p:cNvPicPr>
            <a:picLocks noChangeAspect="1" noChangeArrowheads="1"/>
          </p:cNvPicPr>
          <p:nvPr/>
        </p:nvPicPr>
        <p:blipFill>
          <a:blip r:embed="rId6"/>
          <a:srcRect l="6357" t="16477" r="4868" b="11364"/>
          <a:stretch>
            <a:fillRect/>
          </a:stretch>
        </p:blipFill>
        <p:spPr bwMode="auto">
          <a:xfrm>
            <a:off x="6886222" y="2917223"/>
            <a:ext cx="1343378" cy="932290"/>
          </a:xfrm>
          <a:prstGeom prst="rect">
            <a:avLst/>
          </a:prstGeom>
          <a:noFill/>
        </p:spPr>
      </p:pic>
      <p:sp>
        <p:nvSpPr>
          <p:cNvPr id="12" name="TextBox 11"/>
          <p:cNvSpPr txBox="1"/>
          <p:nvPr/>
        </p:nvSpPr>
        <p:spPr>
          <a:xfrm>
            <a:off x="6516413" y="5952748"/>
            <a:ext cx="2480441" cy="246221"/>
          </a:xfrm>
          <a:prstGeom prst="rect">
            <a:avLst/>
          </a:prstGeom>
          <a:noFill/>
        </p:spPr>
        <p:txBody>
          <a:bodyPr wrap="square" rtlCol="0">
            <a:spAutoFit/>
          </a:bodyPr>
          <a:lstStyle/>
          <a:p>
            <a:pPr algn="r"/>
            <a:r>
              <a:rPr lang="en-US" sz="1000" b="1" dirty="0" smtClean="0"/>
              <a:t>(</a:t>
            </a:r>
            <a:r>
              <a:rPr lang="en-US" sz="1000" b="1" dirty="0" err="1" smtClean="0"/>
              <a:t>Connaway</a:t>
            </a:r>
            <a:r>
              <a:rPr lang="en-US" sz="1000" b="1" dirty="0" smtClean="0"/>
              <a:t> &amp; Wakeling, 2012)</a:t>
            </a:r>
            <a:endParaRPr lang="en-US" sz="1000" b="1"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4" y="2000250"/>
            <a:ext cx="4330591" cy="3643805"/>
          </a:xfrm>
        </p:spPr>
        <p:txBody>
          <a:bodyPr>
            <a:normAutofit/>
          </a:bodyPr>
          <a:lstStyle/>
          <a:p>
            <a:r>
              <a:rPr lang="en-US" sz="2200" b="1" dirty="0" smtClean="0"/>
              <a:t>Identify purpose of interview &amp; research question</a:t>
            </a:r>
          </a:p>
          <a:p>
            <a:r>
              <a:rPr lang="en-US" sz="2200" b="1" dirty="0" smtClean="0"/>
              <a:t>Should have:</a:t>
            </a:r>
          </a:p>
          <a:p>
            <a:pPr lvl="1"/>
            <a:r>
              <a:rPr lang="en-US" sz="2000" b="1" dirty="0" smtClean="0"/>
              <a:t>Range</a:t>
            </a:r>
          </a:p>
          <a:p>
            <a:pPr lvl="1"/>
            <a:r>
              <a:rPr lang="en-US" sz="2000" b="1" dirty="0" smtClean="0"/>
              <a:t>Specificity</a:t>
            </a:r>
          </a:p>
          <a:p>
            <a:pPr lvl="1"/>
            <a:r>
              <a:rPr lang="en-US" sz="2000" b="1" dirty="0" smtClean="0"/>
              <a:t>Depth</a:t>
            </a:r>
          </a:p>
          <a:p>
            <a:pPr lvl="1"/>
            <a:r>
              <a:rPr lang="en-US" sz="2000" b="1" dirty="0" smtClean="0"/>
              <a:t>Personal context</a:t>
            </a:r>
          </a:p>
        </p:txBody>
      </p:sp>
      <p:sp>
        <p:nvSpPr>
          <p:cNvPr id="4" name="Title 3"/>
          <p:cNvSpPr>
            <a:spLocks noGrp="1"/>
          </p:cNvSpPr>
          <p:nvPr>
            <p:ph type="title"/>
          </p:nvPr>
        </p:nvSpPr>
        <p:spPr/>
        <p:txBody>
          <a:bodyPr>
            <a:normAutofit/>
          </a:bodyPr>
          <a:lstStyle/>
          <a:p>
            <a:r>
              <a:rPr lang="en-US" sz="3600" dirty="0" smtClean="0"/>
              <a:t>Developing Questions</a:t>
            </a:r>
            <a:endParaRPr lang="en-US" sz="3600" dirty="0"/>
          </a:p>
        </p:txBody>
      </p:sp>
      <p:pic>
        <p:nvPicPr>
          <p:cNvPr id="4108" name="Picture 12" descr="C:\Users\dardena\AppData\Local\Microsoft\Windows\Temporary Internet Files\Content.IE5\FFO6W2QO\MC900030237[1].wm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5218387" y="1800553"/>
            <a:ext cx="3137337" cy="3871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6841046" y="5924472"/>
            <a:ext cx="2108269" cy="246221"/>
          </a:xfrm>
          <a:prstGeom prst="rect">
            <a:avLst/>
          </a:prstGeom>
        </p:spPr>
        <p:txBody>
          <a:bodyPr wrap="none">
            <a:spAutoFit/>
          </a:bodyPr>
          <a:lstStyle/>
          <a:p>
            <a:pPr algn="r"/>
            <a:r>
              <a:rPr lang="en-US" sz="1000" b="1" dirty="0" smtClean="0"/>
              <a:t>(Merton, Fiske, &amp; Kendall, 1990)</a:t>
            </a:r>
            <a:endParaRPr lang="en-US" sz="1000"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Categories of Questions</a:t>
            </a:r>
            <a:endParaRPr lang="en-US" sz="3600" dirty="0"/>
          </a:p>
        </p:txBody>
      </p:sp>
      <p:graphicFrame>
        <p:nvGraphicFramePr>
          <p:cNvPr id="11" name="Content Placeholder 10"/>
          <p:cNvGraphicFramePr>
            <a:graphicFrameLocks noGrp="1"/>
          </p:cNvGraphicFramePr>
          <p:nvPr>
            <p:ph sz="half" idx="2"/>
          </p:nvPr>
        </p:nvGraphicFramePr>
        <p:xfrm>
          <a:off x="891252" y="1768757"/>
          <a:ext cx="7561524" cy="41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210096" y="5913335"/>
            <a:ext cx="1686021" cy="246221"/>
          </a:xfrm>
          <a:prstGeom prst="rect">
            <a:avLst/>
          </a:prstGeom>
          <a:noFill/>
        </p:spPr>
        <p:txBody>
          <a:bodyPr wrap="square" rtlCol="0">
            <a:spAutoFit/>
          </a:bodyPr>
          <a:lstStyle/>
          <a:p>
            <a:pPr algn="r"/>
            <a:r>
              <a:rPr lang="en-US" sz="1000" b="1" dirty="0" smtClean="0"/>
              <a:t>(Krueger, 1998, p.22)</a:t>
            </a:r>
            <a:endParaRPr lang="en-US" sz="1000" b="1"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2000250"/>
            <a:ext cx="4049536" cy="4143375"/>
          </a:xfrm>
        </p:spPr>
        <p:txBody>
          <a:bodyPr>
            <a:normAutofit/>
          </a:bodyPr>
          <a:lstStyle/>
          <a:p>
            <a:r>
              <a:rPr lang="en-US" b="1" dirty="0" smtClean="0"/>
              <a:t>Open-ended</a:t>
            </a:r>
          </a:p>
          <a:p>
            <a:r>
              <a:rPr lang="en-US" b="1" dirty="0" smtClean="0"/>
              <a:t>Conversational</a:t>
            </a:r>
          </a:p>
          <a:p>
            <a:r>
              <a:rPr lang="en-US" b="1" dirty="0" smtClean="0"/>
              <a:t>Direct, easy wording</a:t>
            </a:r>
          </a:p>
          <a:p>
            <a:r>
              <a:rPr lang="en-US" b="1" dirty="0" smtClean="0"/>
              <a:t>Meaning clearly conveyed</a:t>
            </a:r>
          </a:p>
          <a:p>
            <a:r>
              <a:rPr lang="en-US" b="1" dirty="0" smtClean="0"/>
              <a:t>Consistent between groups</a:t>
            </a:r>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a:xfrm>
            <a:off x="141112" y="369711"/>
            <a:ext cx="8229600" cy="914400"/>
          </a:xfrm>
        </p:spPr>
        <p:txBody>
          <a:bodyPr>
            <a:normAutofit/>
          </a:bodyPr>
          <a:lstStyle/>
          <a:p>
            <a:r>
              <a:rPr lang="en-US" sz="3600" dirty="0" smtClean="0"/>
              <a:t>Characteristics of Good Questions</a:t>
            </a:r>
            <a:endParaRPr lang="en-US" sz="3600" dirty="0"/>
          </a:p>
        </p:txBody>
      </p:sp>
      <p:pic>
        <p:nvPicPr>
          <p:cNvPr id="21" name="Picture 20" descr="questionpaper.jpg"/>
          <p:cNvPicPr>
            <a:picLocks noChangeAspect="1"/>
          </p:cNvPicPr>
          <p:nvPr/>
        </p:nvPicPr>
        <p:blipFill>
          <a:blip r:embed="rId3"/>
          <a:stretch>
            <a:fillRect/>
          </a:stretch>
        </p:blipFill>
        <p:spPr>
          <a:xfrm>
            <a:off x="5372733" y="1718095"/>
            <a:ext cx="3048000" cy="3419475"/>
          </a:xfrm>
          <a:prstGeom prst="rect">
            <a:avLst/>
          </a:prstGeom>
        </p:spPr>
      </p:pic>
      <p:sp>
        <p:nvSpPr>
          <p:cNvPr id="22" name="TextBox 21"/>
          <p:cNvSpPr txBox="1"/>
          <p:nvPr/>
        </p:nvSpPr>
        <p:spPr>
          <a:xfrm>
            <a:off x="5080779" y="5246608"/>
            <a:ext cx="3770488" cy="369332"/>
          </a:xfrm>
          <a:prstGeom prst="rect">
            <a:avLst/>
          </a:prstGeom>
          <a:noFill/>
        </p:spPr>
        <p:txBody>
          <a:bodyPr wrap="square" rtlCol="0">
            <a:spAutoFit/>
          </a:bodyPr>
          <a:lstStyle/>
          <a:p>
            <a:r>
              <a:rPr lang="en-US" b="1" dirty="0" smtClean="0"/>
              <a:t>Test and revise your questions!</a:t>
            </a:r>
            <a:endParaRPr lang="en-US" b="1" dirty="0"/>
          </a:p>
        </p:txBody>
      </p:sp>
      <p:sp>
        <p:nvSpPr>
          <p:cNvPr id="23" name="TextBox 22"/>
          <p:cNvSpPr txBox="1"/>
          <p:nvPr/>
        </p:nvSpPr>
        <p:spPr>
          <a:xfrm>
            <a:off x="7425196" y="5956932"/>
            <a:ext cx="1592680" cy="246221"/>
          </a:xfrm>
          <a:prstGeom prst="rect">
            <a:avLst/>
          </a:prstGeom>
          <a:noFill/>
        </p:spPr>
        <p:txBody>
          <a:bodyPr wrap="square" rtlCol="0">
            <a:spAutoFit/>
          </a:bodyPr>
          <a:lstStyle/>
          <a:p>
            <a:pPr algn="r"/>
            <a:r>
              <a:rPr lang="en-US" sz="1000" b="1" dirty="0" smtClean="0"/>
              <a:t>(Krueger, 1998, p.22)</a:t>
            </a:r>
            <a:endParaRPr lang="en-US" sz="1000" b="1"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WorldCat.org</a:t>
            </a:r>
            <a:br>
              <a:rPr lang="en-US" sz="3600" dirty="0" smtClean="0"/>
            </a:br>
            <a:r>
              <a:rPr lang="en-US" sz="3600" dirty="0" smtClean="0"/>
              <a:t>Focus Group Interview Questions</a:t>
            </a:r>
            <a:endParaRPr lang="en-US" sz="3600" dirty="0"/>
          </a:p>
        </p:txBody>
      </p:sp>
      <p:graphicFrame>
        <p:nvGraphicFramePr>
          <p:cNvPr id="11" name="Content Placeholder 10"/>
          <p:cNvGraphicFramePr>
            <a:graphicFrameLocks noGrp="1"/>
          </p:cNvGraphicFramePr>
          <p:nvPr>
            <p:ph sz="half" idx="1"/>
          </p:nvPr>
        </p:nvGraphicFramePr>
        <p:xfrm>
          <a:off x="218089" y="1797268"/>
          <a:ext cx="8610600" cy="4488682"/>
        </p:xfrm>
        <a:graphic>
          <a:graphicData uri="http://schemas.openxmlformats.org/drawingml/2006/table">
            <a:tbl>
              <a:tblPr/>
              <a:tblGrid>
                <a:gridCol w="4305300"/>
                <a:gridCol w="4305300"/>
              </a:tblGrid>
              <a:tr h="177890">
                <a:tc>
                  <a:txBody>
                    <a:bodyPr/>
                    <a:lstStyle/>
                    <a:p>
                      <a:pPr marL="0" marR="0">
                        <a:lnSpc>
                          <a:spcPct val="150000"/>
                        </a:lnSpc>
                        <a:spcBef>
                          <a:spcPts val="0"/>
                        </a:spcBef>
                        <a:spcAft>
                          <a:spcPts val="0"/>
                        </a:spcAft>
                      </a:pPr>
                      <a:r>
                        <a:rPr lang="en-GB" sz="1100" dirty="0">
                          <a:solidFill>
                            <a:srgbClr val="222222"/>
                          </a:solidFill>
                          <a:latin typeface="Arial"/>
                          <a:ea typeface="Times New Roman"/>
                          <a:cs typeface="Arial"/>
                        </a:rPr>
                        <a:t>Question</a:t>
                      </a:r>
                      <a:endParaRPr lang="en-US" sz="1100" dirty="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GB" sz="1100">
                          <a:solidFill>
                            <a:srgbClr val="222222"/>
                          </a:solidFill>
                          <a:latin typeface="Arial"/>
                          <a:ea typeface="Times New Roman"/>
                          <a:cs typeface="Arial"/>
                        </a:rPr>
                        <a:t>Purpose</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637">
                <a:tc>
                  <a:txBody>
                    <a:bodyPr/>
                    <a:lstStyle/>
                    <a:p>
                      <a:pPr marL="0" marR="0">
                        <a:lnSpc>
                          <a:spcPct val="150000"/>
                        </a:lnSpc>
                        <a:spcBef>
                          <a:spcPts val="0"/>
                        </a:spcBef>
                        <a:spcAft>
                          <a:spcPts val="0"/>
                        </a:spcAft>
                      </a:pPr>
                      <a:r>
                        <a:rPr lang="en-GB" sz="1100" dirty="0">
                          <a:latin typeface="Arial"/>
                          <a:ea typeface="Times New Roman"/>
                          <a:cs typeface="Arial"/>
                        </a:rPr>
                        <a:t>1. Tell us about your experiences with WorldCat.org</a:t>
                      </a:r>
                      <a:endParaRPr lang="en-US" sz="1100" dirty="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GB" sz="1100">
                          <a:solidFill>
                            <a:srgbClr val="222222"/>
                          </a:solidFill>
                          <a:latin typeface="Arial"/>
                          <a:ea typeface="Times New Roman"/>
                          <a:cs typeface="Arial"/>
                        </a:rPr>
                        <a:t>A broad introductory question intended to reveal the extent to which users have engaged with WorldCat.org, and the information-seeking contexts within which they use the system.</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95">
                <a:tc>
                  <a:txBody>
                    <a:bodyPr/>
                    <a:lstStyle/>
                    <a:p>
                      <a:pPr marL="0" marR="0">
                        <a:lnSpc>
                          <a:spcPct val="150000"/>
                        </a:lnSpc>
                        <a:spcBef>
                          <a:spcPts val="0"/>
                        </a:spcBef>
                        <a:spcAft>
                          <a:spcPts val="0"/>
                        </a:spcAft>
                      </a:pPr>
                      <a:r>
                        <a:rPr lang="en-GB" sz="1100">
                          <a:latin typeface="Arial"/>
                          <a:ea typeface="Times New Roman"/>
                          <a:cs typeface="Arial"/>
                        </a:rPr>
                        <a:t>2. Describe a time when you used WorldCat.org that you considered a success.</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GB" sz="1100" dirty="0">
                          <a:solidFill>
                            <a:srgbClr val="222222"/>
                          </a:solidFill>
                          <a:latin typeface="Arial"/>
                          <a:ea typeface="Times New Roman"/>
                          <a:cs typeface="Arial"/>
                        </a:rPr>
                        <a:t>Explores the features and functions of WorldCat.org that participants view positively. Requiring participants to discuss a particular instance provides richer data about the range of uses of the system.</a:t>
                      </a:r>
                      <a:endParaRPr lang="en-US" sz="1100" dirty="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782">
                <a:tc>
                  <a:txBody>
                    <a:bodyPr/>
                    <a:lstStyle/>
                    <a:p>
                      <a:pPr marL="0" marR="0">
                        <a:lnSpc>
                          <a:spcPct val="150000"/>
                        </a:lnSpc>
                        <a:spcBef>
                          <a:spcPts val="0"/>
                        </a:spcBef>
                        <a:spcAft>
                          <a:spcPts val="0"/>
                        </a:spcAft>
                      </a:pPr>
                      <a:r>
                        <a:rPr lang="en-GB" sz="1100">
                          <a:latin typeface="Arial"/>
                          <a:ea typeface="Times New Roman"/>
                          <a:cs typeface="Arial"/>
                        </a:rPr>
                        <a:t>3. Describe a time when using WorldCat.org  was unsuccessful – i.e., you did not get what you wanted.</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GB" sz="1100">
                          <a:solidFill>
                            <a:srgbClr val="222222"/>
                          </a:solidFill>
                          <a:latin typeface="Arial"/>
                          <a:ea typeface="Times New Roman"/>
                          <a:cs typeface="Arial"/>
                        </a:rPr>
                        <a:t>Explores the features and functions (or lack thereof) of WorldCat.org that participants view negatively.</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331">
                <a:tc>
                  <a:txBody>
                    <a:bodyPr/>
                    <a:lstStyle/>
                    <a:p>
                      <a:pPr marL="0" marR="0">
                        <a:lnSpc>
                          <a:spcPct val="150000"/>
                        </a:lnSpc>
                        <a:spcBef>
                          <a:spcPts val="0"/>
                        </a:spcBef>
                        <a:spcAft>
                          <a:spcPts val="0"/>
                        </a:spcAft>
                      </a:pPr>
                      <a:r>
                        <a:rPr lang="en-GB" sz="1100" dirty="0">
                          <a:latin typeface="Arial"/>
                          <a:ea typeface="Times New Roman"/>
                          <a:cs typeface="Arial"/>
                        </a:rPr>
                        <a:t>4. Think of a time when you did not find what you were looking for, but did find something else of interest or useful to your work?</a:t>
                      </a:r>
                      <a:endParaRPr lang="en-US" sz="1100" dirty="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GB" sz="1100">
                          <a:solidFill>
                            <a:srgbClr val="222222"/>
                          </a:solidFill>
                          <a:latin typeface="Arial"/>
                          <a:ea typeface="Times New Roman"/>
                          <a:cs typeface="Arial"/>
                        </a:rPr>
                        <a:t>Intended to encourage discussion about the role of serendipity in information seeking, and the extent to which WorldCat.org facilitates resource discovery .</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95">
                <a:tc>
                  <a:txBody>
                    <a:bodyPr/>
                    <a:lstStyle/>
                    <a:p>
                      <a:pPr marL="0" marR="0">
                        <a:lnSpc>
                          <a:spcPct val="150000"/>
                        </a:lnSpc>
                        <a:spcBef>
                          <a:spcPts val="0"/>
                        </a:spcBef>
                        <a:spcAft>
                          <a:spcPts val="0"/>
                        </a:spcAft>
                      </a:pPr>
                      <a:r>
                        <a:rPr lang="en-GB" sz="1100">
                          <a:latin typeface="Arial"/>
                          <a:ea typeface="Times New Roman"/>
                          <a:cs typeface="Arial"/>
                        </a:rPr>
                        <a:t>5. If you had a magic wand, what would your ideal WorldCat.org provide?</a:t>
                      </a:r>
                      <a:endParaRPr lang="en-US" sz="110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GB" sz="1100" dirty="0">
                          <a:solidFill>
                            <a:srgbClr val="222222"/>
                          </a:solidFill>
                          <a:latin typeface="Arial"/>
                          <a:ea typeface="Times New Roman"/>
                          <a:cs typeface="Arial"/>
                        </a:rPr>
                        <a:t>Encourages participants to discuss potential improvements to WorldCat.org. The use of the phrase “magic wand” ensures that participants are not restricted by what they believe to be practical or realistic.</a:t>
                      </a:r>
                      <a:endParaRPr lang="en-US" sz="1100" dirty="0">
                        <a:latin typeface="Arial"/>
                        <a:ea typeface="Calibri"/>
                        <a:cs typeface="Times New Roman"/>
                      </a:endParaRPr>
                    </a:p>
                  </a:txBody>
                  <a:tcPr marL="41896" marR="41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b="1" dirty="0" smtClean="0"/>
              <a:t>Define role of the moderator</a:t>
            </a:r>
          </a:p>
          <a:p>
            <a:pPr lvl="1"/>
            <a:r>
              <a:rPr lang="en-US" b="1" dirty="0" smtClean="0"/>
              <a:t>Multiple moderators</a:t>
            </a:r>
          </a:p>
          <a:p>
            <a:pPr lvl="1"/>
            <a:r>
              <a:rPr lang="en-US" b="1" dirty="0" smtClean="0"/>
              <a:t>Train moderators</a:t>
            </a:r>
          </a:p>
          <a:p>
            <a:r>
              <a:rPr lang="en-US" b="1" dirty="0" smtClean="0"/>
              <a:t>Develop questions for discussion guide</a:t>
            </a:r>
          </a:p>
          <a:p>
            <a:r>
              <a:rPr lang="en-US" b="1" dirty="0" smtClean="0"/>
              <a:t>Identify external props or materials</a:t>
            </a:r>
          </a:p>
          <a:p>
            <a:r>
              <a:rPr lang="en-US" b="1" dirty="0" smtClean="0"/>
              <a:t>Determine what kind of field notes moderator will take</a:t>
            </a:r>
            <a:endParaRPr lang="en-US" b="1" dirty="0"/>
          </a:p>
        </p:txBody>
      </p:sp>
      <p:sp>
        <p:nvSpPr>
          <p:cNvPr id="4" name="Title 3"/>
          <p:cNvSpPr>
            <a:spLocks noGrp="1"/>
          </p:cNvSpPr>
          <p:nvPr>
            <p:ph type="title"/>
          </p:nvPr>
        </p:nvSpPr>
        <p:spPr/>
        <p:txBody>
          <a:bodyPr>
            <a:normAutofit/>
          </a:bodyPr>
          <a:lstStyle/>
          <a:p>
            <a:r>
              <a:rPr lang="en-US" sz="3600" dirty="0" smtClean="0"/>
              <a:t>Moderating</a:t>
            </a:r>
            <a:endParaRPr lang="en-US" sz="3600" dirty="0"/>
          </a:p>
        </p:txBody>
      </p:sp>
      <p:pic>
        <p:nvPicPr>
          <p:cNvPr id="47113" name="Picture 9" descr="C:\Users\dardena\AppData\Local\Microsoft\Windows\Temporary Internet Files\Content.IE5\FFO6W2QO\MP900289527[1].jpg"/>
          <p:cNvPicPr>
            <a:picLocks noGrp="1" noChangeAspect="1" noChangeArrowheads="1"/>
          </p:cNvPicPr>
          <p:nvPr>
            <p:ph sz="half" idx="2"/>
          </p:nvPr>
        </p:nvPicPr>
        <p:blipFill>
          <a:blip r:embed="rId3"/>
          <a:srcRect/>
          <a:stretch>
            <a:fillRect/>
          </a:stretch>
        </p:blipFill>
        <p:spPr bwMode="auto">
          <a:xfrm>
            <a:off x="4743450" y="2849689"/>
            <a:ext cx="3657600" cy="2444496"/>
          </a:xfrm>
          <a:prstGeom prst="rect">
            <a:avLst/>
          </a:prstGeom>
          <a:noFill/>
        </p:spPr>
      </p:pic>
      <p:sp>
        <p:nvSpPr>
          <p:cNvPr id="5" name="TextBox 4"/>
          <p:cNvSpPr txBox="1"/>
          <p:nvPr/>
        </p:nvSpPr>
        <p:spPr>
          <a:xfrm>
            <a:off x="7273158" y="5935911"/>
            <a:ext cx="1691471" cy="254682"/>
          </a:xfrm>
          <a:prstGeom prst="rect">
            <a:avLst/>
          </a:prstGeom>
          <a:noFill/>
        </p:spPr>
        <p:txBody>
          <a:bodyPr wrap="square" rtlCol="0">
            <a:spAutoFit/>
          </a:bodyPr>
          <a:lstStyle/>
          <a:p>
            <a:pPr algn="r"/>
            <a:r>
              <a:rPr lang="en-US" sz="1000" b="1" dirty="0" smtClean="0"/>
              <a:t>(Krueger, 1998, p.22)</a:t>
            </a:r>
            <a:endParaRPr lang="en-US" sz="1000" b="1"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2000250"/>
            <a:ext cx="3994259" cy="4158812"/>
          </a:xfrm>
        </p:spPr>
        <p:txBody>
          <a:bodyPr/>
          <a:lstStyle/>
          <a:p>
            <a:r>
              <a:rPr lang="en-US" b="1" dirty="0" smtClean="0"/>
              <a:t>Not affiliated with institution or organization conducting the research</a:t>
            </a:r>
          </a:p>
          <a:p>
            <a:r>
              <a:rPr lang="en-US" b="1" dirty="0" smtClean="0"/>
              <a:t>No vested interest in results</a:t>
            </a:r>
          </a:p>
          <a:p>
            <a:r>
              <a:rPr lang="en-US" b="1" dirty="0" smtClean="0"/>
              <a:t>Trained in focus group techniques</a:t>
            </a:r>
          </a:p>
          <a:p>
            <a:r>
              <a:rPr lang="en-US" b="1" dirty="0" smtClean="0"/>
              <a:t>Good communication skills</a:t>
            </a:r>
            <a:endParaRPr lang="en-US" b="1" dirty="0"/>
          </a:p>
        </p:txBody>
      </p:sp>
      <p:pic>
        <p:nvPicPr>
          <p:cNvPr id="5" name="Content Placeholder 4" descr="hello_nametag.jpg"/>
          <p:cNvPicPr>
            <a:picLocks noGrp="1" noChangeAspect="1"/>
          </p:cNvPicPr>
          <p:nvPr>
            <p:ph sz="half" idx="2"/>
          </p:nvPr>
        </p:nvPicPr>
        <p:blipFill>
          <a:blip r:embed="rId3"/>
          <a:stretch>
            <a:fillRect/>
          </a:stretch>
        </p:blipFill>
        <p:spPr>
          <a:xfrm>
            <a:off x="4686301" y="2621207"/>
            <a:ext cx="4000499" cy="2708030"/>
          </a:xfrm>
        </p:spPr>
      </p:pic>
      <p:sp>
        <p:nvSpPr>
          <p:cNvPr id="4" name="Title 3"/>
          <p:cNvSpPr>
            <a:spLocks noGrp="1"/>
          </p:cNvSpPr>
          <p:nvPr>
            <p:ph type="title"/>
          </p:nvPr>
        </p:nvSpPr>
        <p:spPr/>
        <p:txBody>
          <a:bodyPr>
            <a:normAutofit/>
          </a:bodyPr>
          <a:lstStyle/>
          <a:p>
            <a:r>
              <a:rPr lang="en-US" sz="3600" dirty="0" smtClean="0"/>
              <a:t>The Ideal Moderator</a:t>
            </a:r>
            <a:endParaRPr lang="en-US" sz="3600" dirty="0"/>
          </a:p>
        </p:txBody>
      </p:sp>
      <p:pic>
        <p:nvPicPr>
          <p:cNvPr id="5122" name="Picture 2"/>
          <p:cNvPicPr>
            <a:picLocks noChangeAspect="1" noChangeArrowheads="1"/>
          </p:cNvPicPr>
          <p:nvPr/>
        </p:nvPicPr>
        <p:blipFill>
          <a:blip r:embed="rId4"/>
          <a:srcRect l="8057" t="46918" r="63981" b="45040"/>
          <a:stretch>
            <a:fillRect/>
          </a:stretch>
        </p:blipFill>
        <p:spPr bwMode="auto">
          <a:xfrm>
            <a:off x="4899378" y="3961493"/>
            <a:ext cx="3589866" cy="622677"/>
          </a:xfrm>
          <a:prstGeom prst="rect">
            <a:avLst/>
          </a:prstGeom>
          <a:noFill/>
          <a:ln w="9525">
            <a:noFill/>
            <a:miter lim="800000"/>
            <a:headEnd/>
            <a:tailEnd/>
          </a:ln>
        </p:spPr>
      </p:pic>
      <p:sp>
        <p:nvSpPr>
          <p:cNvPr id="6" name="TextBox 5"/>
          <p:cNvSpPr txBox="1"/>
          <p:nvPr/>
        </p:nvSpPr>
        <p:spPr>
          <a:xfrm>
            <a:off x="6621516" y="5921216"/>
            <a:ext cx="2345753" cy="246221"/>
          </a:xfrm>
          <a:prstGeom prst="rect">
            <a:avLst/>
          </a:prstGeom>
          <a:noFill/>
        </p:spPr>
        <p:txBody>
          <a:bodyPr wrap="square" rtlCol="0">
            <a:spAutoFit/>
          </a:bodyPr>
          <a:lstStyle/>
          <a:p>
            <a:pPr algn="r"/>
            <a:r>
              <a:rPr lang="en-US" sz="1000" b="1" dirty="0" smtClean="0"/>
              <a:t>(</a:t>
            </a:r>
            <a:r>
              <a:rPr lang="en-US" sz="1000" b="1" dirty="0" err="1" smtClean="0"/>
              <a:t>Connaway</a:t>
            </a:r>
            <a:r>
              <a:rPr lang="en-US" sz="1000" b="1" dirty="0" smtClean="0"/>
              <a:t> &amp; Powell, 2010)</a:t>
            </a:r>
            <a:endParaRPr lang="en-US" sz="1000" b="1"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40267" y="1684158"/>
            <a:ext cx="3988859" cy="4143375"/>
          </a:xfrm>
        </p:spPr>
        <p:txBody>
          <a:bodyPr>
            <a:noAutofit/>
          </a:bodyPr>
          <a:lstStyle/>
          <a:p>
            <a:r>
              <a:rPr lang="en-US" sz="2000" b="1" dirty="0" smtClean="0"/>
              <a:t>Guide discussion, remain neutral</a:t>
            </a:r>
          </a:p>
          <a:p>
            <a:r>
              <a:rPr lang="en-US" sz="2000" b="1" dirty="0" smtClean="0"/>
              <a:t>Ask open-ended questions</a:t>
            </a:r>
          </a:p>
          <a:p>
            <a:r>
              <a:rPr lang="en-US" sz="2000" b="1" dirty="0" smtClean="0"/>
              <a:t>Natural conversational approach</a:t>
            </a:r>
          </a:p>
          <a:p>
            <a:pPr lvl="1"/>
            <a:r>
              <a:rPr lang="en-US" sz="1800" b="1" dirty="0" smtClean="0"/>
              <a:t>Remain flexible to accommodate natural flow of discussion</a:t>
            </a:r>
          </a:p>
          <a:p>
            <a:r>
              <a:rPr lang="en-US" sz="2000" b="1" dirty="0" smtClean="0"/>
              <a:t>Ensure everyone responds in each question area </a:t>
            </a:r>
          </a:p>
          <a:p>
            <a:r>
              <a:rPr lang="en-US" sz="2000" b="1" dirty="0" smtClean="0"/>
              <a:t>Evaluate individual natures</a:t>
            </a:r>
            <a:endParaRPr lang="en-US" sz="2000" b="1" dirty="0"/>
          </a:p>
        </p:txBody>
      </p:sp>
      <p:sp>
        <p:nvSpPr>
          <p:cNvPr id="4" name="Title 3"/>
          <p:cNvSpPr>
            <a:spLocks noGrp="1"/>
          </p:cNvSpPr>
          <p:nvPr>
            <p:ph type="title"/>
          </p:nvPr>
        </p:nvSpPr>
        <p:spPr/>
        <p:txBody>
          <a:bodyPr>
            <a:normAutofit/>
          </a:bodyPr>
          <a:lstStyle/>
          <a:p>
            <a:r>
              <a:rPr lang="en-US" sz="3600" dirty="0" smtClean="0"/>
              <a:t>The Moderator’s Job</a:t>
            </a:r>
            <a:endParaRPr lang="en-US" sz="3600" dirty="0"/>
          </a:p>
        </p:txBody>
      </p:sp>
      <p:pic>
        <p:nvPicPr>
          <p:cNvPr id="5137" name="Picture 17" descr="C:\Users\dardena\AppData\Local\Microsoft\Windows\Temporary Internet Files\Content.IE5\FFO6W2QO\MP900422122[1].jpg"/>
          <p:cNvPicPr>
            <a:picLocks noGrp="1" noChangeAspect="1" noChangeArrowheads="1"/>
          </p:cNvPicPr>
          <p:nvPr>
            <p:ph sz="half" idx="2"/>
          </p:nvPr>
        </p:nvPicPr>
        <p:blipFill>
          <a:blip r:embed="rId3"/>
          <a:srcRect/>
          <a:stretch>
            <a:fillRect/>
          </a:stretch>
        </p:blipFill>
        <p:spPr bwMode="auto">
          <a:xfrm>
            <a:off x="4714875" y="2848682"/>
            <a:ext cx="3714750" cy="2446511"/>
          </a:xfrm>
          <a:prstGeom prst="rect">
            <a:avLst/>
          </a:prstGeom>
          <a:noFill/>
        </p:spPr>
      </p:pic>
      <p:sp>
        <p:nvSpPr>
          <p:cNvPr id="5" name="TextBox 4"/>
          <p:cNvSpPr txBox="1"/>
          <p:nvPr/>
        </p:nvSpPr>
        <p:spPr>
          <a:xfrm>
            <a:off x="7378261" y="5935911"/>
            <a:ext cx="1617899" cy="246221"/>
          </a:xfrm>
          <a:prstGeom prst="rect">
            <a:avLst/>
          </a:prstGeom>
          <a:noFill/>
        </p:spPr>
        <p:txBody>
          <a:bodyPr wrap="square" rtlCol="0">
            <a:spAutoFit/>
          </a:bodyPr>
          <a:lstStyle/>
          <a:p>
            <a:pPr algn="r"/>
            <a:r>
              <a:rPr lang="en-US" sz="1000" b="1" dirty="0" smtClean="0"/>
              <a:t>(Krueger, 1998, p.22)</a:t>
            </a:r>
            <a:endParaRPr lang="en-US" sz="1000" b="1"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207" y="1266496"/>
            <a:ext cx="8397765" cy="1970690"/>
          </a:xfrm>
        </p:spPr>
        <p:txBody>
          <a:bodyPr/>
          <a:lstStyle/>
          <a:p>
            <a:r>
              <a:rPr lang="en-US" sz="5400" b="1" dirty="0" smtClean="0"/>
              <a:t>Qualitative Research:</a:t>
            </a:r>
            <a:r>
              <a:rPr lang="en-US" b="1" dirty="0" smtClean="0"/>
              <a:t> </a:t>
            </a:r>
            <a:endParaRPr lang="en-US" b="1" dirty="0"/>
          </a:p>
        </p:txBody>
      </p:sp>
      <p:sp>
        <p:nvSpPr>
          <p:cNvPr id="5" name="Text Placeholder 4"/>
          <p:cNvSpPr>
            <a:spLocks noGrp="1"/>
          </p:cNvSpPr>
          <p:nvPr>
            <p:ph type="body" idx="1"/>
          </p:nvPr>
        </p:nvSpPr>
        <p:spPr>
          <a:xfrm>
            <a:off x="617209" y="2772103"/>
            <a:ext cx="7772400" cy="1500187"/>
          </a:xfrm>
        </p:spPr>
        <p:txBody>
          <a:bodyPr>
            <a:normAutofit fontScale="92500" lnSpcReduction="20000"/>
          </a:bodyPr>
          <a:lstStyle/>
          <a:p>
            <a:r>
              <a:rPr lang="en-US" sz="2600" b="1" dirty="0" smtClean="0"/>
              <a:t>“Methods focus on observing events from the perspective of those involved and attempt to understand why individuals behave as they do.”</a:t>
            </a:r>
          </a:p>
          <a:p>
            <a:r>
              <a:rPr lang="en-US" b="1" dirty="0" smtClean="0"/>
              <a:t>(</a:t>
            </a:r>
            <a:r>
              <a:rPr lang="en-US" b="1" dirty="0" err="1" smtClean="0"/>
              <a:t>Connaway</a:t>
            </a:r>
            <a:r>
              <a:rPr lang="en-US" b="1" dirty="0" smtClean="0"/>
              <a:t> &amp; Powell,  2010, p. 2)</a:t>
            </a:r>
            <a:endParaRPr lang="en-US"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2271184"/>
            <a:ext cx="3714751" cy="4143375"/>
          </a:xfrm>
        </p:spPr>
        <p:txBody>
          <a:bodyPr>
            <a:normAutofit/>
          </a:bodyPr>
          <a:lstStyle/>
          <a:p>
            <a:r>
              <a:rPr lang="en-US" sz="2000" b="1" dirty="0" smtClean="0"/>
              <a:t>Interrupt diplomatically </a:t>
            </a:r>
          </a:p>
          <a:p>
            <a:r>
              <a:rPr lang="en-US" sz="2000" b="1" dirty="0" smtClean="0"/>
              <a:t>Take a break</a:t>
            </a:r>
          </a:p>
          <a:p>
            <a:r>
              <a:rPr lang="en-US" sz="2000" b="1" dirty="0" smtClean="0"/>
              <a:t>Discontinue eye contact</a:t>
            </a:r>
          </a:p>
          <a:p>
            <a:r>
              <a:rPr lang="en-US" sz="2000" b="1" dirty="0" smtClean="0"/>
              <a:t>Call on participant by name</a:t>
            </a:r>
          </a:p>
          <a:p>
            <a:r>
              <a:rPr lang="en-US" sz="2000" b="1" dirty="0" smtClean="0"/>
              <a:t>Write questions for all to see</a:t>
            </a:r>
            <a:endParaRPr lang="en-US" sz="2000" b="1" dirty="0"/>
          </a:p>
        </p:txBody>
      </p:sp>
      <p:sp>
        <p:nvSpPr>
          <p:cNvPr id="4" name="Title 3"/>
          <p:cNvSpPr>
            <a:spLocks noGrp="1"/>
          </p:cNvSpPr>
          <p:nvPr>
            <p:ph type="title"/>
          </p:nvPr>
        </p:nvSpPr>
        <p:spPr/>
        <p:txBody>
          <a:bodyPr>
            <a:normAutofit/>
          </a:bodyPr>
          <a:lstStyle/>
          <a:p>
            <a:r>
              <a:rPr lang="en-US" sz="3600" dirty="0" smtClean="0"/>
              <a:t>Dealing with Problem Participants</a:t>
            </a:r>
            <a:endParaRPr lang="en-US" sz="3600" dirty="0"/>
          </a:p>
        </p:txBody>
      </p:sp>
      <p:pic>
        <p:nvPicPr>
          <p:cNvPr id="4098" name="Picture 2" descr="http://www.jackeeholder.com/wp-content/uploads/2011/12/JH-Blog-Writers-Back-in-5-minutes.gif"/>
          <p:cNvPicPr>
            <a:picLocks noChangeAspect="1" noChangeArrowheads="1"/>
          </p:cNvPicPr>
          <p:nvPr/>
        </p:nvPicPr>
        <p:blipFill>
          <a:blip r:embed="rId3"/>
          <a:srcRect/>
          <a:stretch>
            <a:fillRect/>
          </a:stretch>
        </p:blipFill>
        <p:spPr bwMode="auto">
          <a:xfrm>
            <a:off x="5091289" y="2306156"/>
            <a:ext cx="3226858" cy="3018320"/>
          </a:xfrm>
          <a:prstGeom prst="rect">
            <a:avLst/>
          </a:prstGeom>
          <a:noFill/>
        </p:spPr>
      </p:pic>
      <p:sp>
        <p:nvSpPr>
          <p:cNvPr id="5" name="TextBox 4"/>
          <p:cNvSpPr txBox="1"/>
          <p:nvPr/>
        </p:nvSpPr>
        <p:spPr>
          <a:xfrm>
            <a:off x="7041931" y="5935912"/>
            <a:ext cx="1954230" cy="244171"/>
          </a:xfrm>
          <a:prstGeom prst="rect">
            <a:avLst/>
          </a:prstGeom>
          <a:noFill/>
        </p:spPr>
        <p:txBody>
          <a:bodyPr wrap="square" rtlCol="0">
            <a:spAutoFit/>
          </a:bodyPr>
          <a:lstStyle/>
          <a:p>
            <a:pPr algn="r"/>
            <a:r>
              <a:rPr lang="en-US" sz="1000" b="1" dirty="0" smtClean="0"/>
              <a:t>(Krueger, 1998, p.59-63)</a:t>
            </a:r>
            <a:endParaRPr lang="en-US" sz="1000" b="1"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sz="2000" b="1" dirty="0" smtClean="0"/>
              <a:t>Note-taking</a:t>
            </a:r>
          </a:p>
          <a:p>
            <a:r>
              <a:rPr lang="en-US" sz="2000" b="1" dirty="0" smtClean="0"/>
              <a:t>Audio recording</a:t>
            </a:r>
          </a:p>
          <a:p>
            <a:r>
              <a:rPr lang="en-US" sz="2000" b="1" dirty="0" smtClean="0"/>
              <a:t>After focus group</a:t>
            </a:r>
          </a:p>
          <a:p>
            <a:pPr lvl="1"/>
            <a:r>
              <a:rPr lang="en-US" sz="2000" b="1" dirty="0" smtClean="0"/>
              <a:t>Organize data &amp; review for completeness</a:t>
            </a:r>
          </a:p>
          <a:p>
            <a:r>
              <a:rPr lang="en-US" sz="2000" b="1" dirty="0" smtClean="0"/>
              <a:t>Transcripts</a:t>
            </a:r>
          </a:p>
          <a:p>
            <a:r>
              <a:rPr lang="en-US" sz="2000" b="1" dirty="0" smtClean="0"/>
              <a:t>Code-book</a:t>
            </a:r>
          </a:p>
          <a:p>
            <a:pPr lvl="1"/>
            <a:endParaRPr lang="en-US" sz="2000" b="1" dirty="0"/>
          </a:p>
        </p:txBody>
      </p:sp>
      <p:sp>
        <p:nvSpPr>
          <p:cNvPr id="2" name="Title 1"/>
          <p:cNvSpPr>
            <a:spLocks noGrp="1"/>
          </p:cNvSpPr>
          <p:nvPr>
            <p:ph type="title"/>
          </p:nvPr>
        </p:nvSpPr>
        <p:spPr/>
        <p:txBody>
          <a:bodyPr>
            <a:normAutofit/>
          </a:bodyPr>
          <a:lstStyle/>
          <a:p>
            <a:r>
              <a:rPr lang="en-US" sz="3600" dirty="0" smtClean="0"/>
              <a:t>Collecting Data</a:t>
            </a:r>
            <a:endParaRPr lang="en-US" sz="3600" dirty="0"/>
          </a:p>
        </p:txBody>
      </p:sp>
      <p:pic>
        <p:nvPicPr>
          <p:cNvPr id="2053" name="Picture 5" descr="C:\Users\dardena\AppData\Local\Microsoft\Windows\Temporary Internet Files\Content.IE5\FFO6W2QO\MP900422458[1].jpg"/>
          <p:cNvPicPr>
            <a:picLocks noGrp="1" noChangeAspect="1" noChangeArrowheads="1"/>
          </p:cNvPicPr>
          <p:nvPr>
            <p:ph sz="half" idx="2"/>
          </p:nvPr>
        </p:nvPicPr>
        <p:blipFill>
          <a:blip r:embed="rId3"/>
          <a:srcRect/>
          <a:stretch>
            <a:fillRect/>
          </a:stretch>
        </p:blipFill>
        <p:spPr bwMode="auto">
          <a:xfrm>
            <a:off x="4948463" y="1663919"/>
            <a:ext cx="3039399" cy="3828222"/>
          </a:xfrm>
          <a:prstGeom prst="rect">
            <a:avLst/>
          </a:prstGeom>
          <a:noFill/>
        </p:spPr>
      </p:pic>
      <p:sp>
        <p:nvSpPr>
          <p:cNvPr id="36" name="TextBox 35"/>
          <p:cNvSpPr txBox="1"/>
          <p:nvPr/>
        </p:nvSpPr>
        <p:spPr>
          <a:xfrm>
            <a:off x="6264166" y="5963258"/>
            <a:ext cx="2703104" cy="246221"/>
          </a:xfrm>
          <a:prstGeom prst="rect">
            <a:avLst/>
          </a:prstGeom>
          <a:noFill/>
        </p:spPr>
        <p:txBody>
          <a:bodyPr wrap="square" rtlCol="0">
            <a:spAutoFit/>
          </a:bodyPr>
          <a:lstStyle/>
          <a:p>
            <a:pPr algn="r"/>
            <a:r>
              <a:rPr lang="en-US" sz="1000" b="1" dirty="0" smtClean="0"/>
              <a:t>(</a:t>
            </a:r>
            <a:r>
              <a:rPr lang="en-US" sz="1000" b="1" dirty="0" err="1" smtClean="0"/>
              <a:t>Connaway</a:t>
            </a:r>
            <a:r>
              <a:rPr lang="en-US" sz="1000" b="1" dirty="0" smtClean="0"/>
              <a:t> &amp; Powell, 2010)</a:t>
            </a:r>
            <a:endParaRPr lang="en-US" sz="1000" b="1"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2222" y="1715911"/>
            <a:ext cx="4169483" cy="4314825"/>
          </a:xfrm>
        </p:spPr>
        <p:txBody>
          <a:bodyPr>
            <a:noAutofit/>
          </a:bodyPr>
          <a:lstStyle/>
          <a:p>
            <a:r>
              <a:rPr lang="en-US" sz="1800" b="1" dirty="0" smtClean="0"/>
              <a:t>Two approaches</a:t>
            </a:r>
          </a:p>
          <a:p>
            <a:pPr lvl="1"/>
            <a:r>
              <a:rPr lang="en-US" sz="1800" b="1" dirty="0" smtClean="0"/>
              <a:t>Ethnographic summary</a:t>
            </a:r>
          </a:p>
          <a:p>
            <a:pPr lvl="2"/>
            <a:r>
              <a:rPr lang="en-US" sz="1800" b="1" dirty="0" smtClean="0"/>
              <a:t>Qualitative</a:t>
            </a:r>
          </a:p>
          <a:p>
            <a:pPr lvl="2"/>
            <a:r>
              <a:rPr lang="en-US" sz="1800" b="1" dirty="0" smtClean="0"/>
              <a:t>Direct quotations</a:t>
            </a:r>
          </a:p>
          <a:p>
            <a:pPr lvl="2"/>
            <a:r>
              <a:rPr lang="en-US" sz="1800" b="1" dirty="0" smtClean="0"/>
              <a:t>“Thick description” (</a:t>
            </a:r>
            <a:r>
              <a:rPr lang="en-US" sz="1800" b="1" dirty="0" err="1" smtClean="0"/>
              <a:t>Geertz</a:t>
            </a:r>
            <a:r>
              <a:rPr lang="en-US" sz="1800" b="1" dirty="0" smtClean="0"/>
              <a:t>, 1973, p.6)</a:t>
            </a:r>
          </a:p>
          <a:p>
            <a:pPr lvl="1"/>
            <a:r>
              <a:rPr lang="en-US" sz="1800" b="1" dirty="0" smtClean="0"/>
              <a:t>Content analysis approach</a:t>
            </a:r>
          </a:p>
          <a:p>
            <a:pPr lvl="2"/>
            <a:r>
              <a:rPr lang="en-US" sz="1800" b="1" dirty="0" smtClean="0"/>
              <a:t>Numerical descriptions of data</a:t>
            </a:r>
          </a:p>
          <a:p>
            <a:pPr lvl="2"/>
            <a:r>
              <a:rPr lang="en-US" sz="1800" b="1" dirty="0" smtClean="0"/>
              <a:t>Tallying of mentions of specific factors</a:t>
            </a:r>
          </a:p>
          <a:p>
            <a:r>
              <a:rPr lang="en-US" sz="1800" b="1" dirty="0" smtClean="0"/>
              <a:t>Can be combined</a:t>
            </a:r>
          </a:p>
          <a:p>
            <a:endParaRPr lang="en-US" sz="1800" b="1" dirty="0"/>
          </a:p>
        </p:txBody>
      </p:sp>
      <p:sp>
        <p:nvSpPr>
          <p:cNvPr id="4" name="Title 3"/>
          <p:cNvSpPr>
            <a:spLocks noGrp="1"/>
          </p:cNvSpPr>
          <p:nvPr>
            <p:ph type="title"/>
          </p:nvPr>
        </p:nvSpPr>
        <p:spPr/>
        <p:txBody>
          <a:bodyPr>
            <a:normAutofit/>
          </a:bodyPr>
          <a:lstStyle/>
          <a:p>
            <a:r>
              <a:rPr lang="en-US" sz="3600" dirty="0" smtClean="0"/>
              <a:t>Analyzing Data</a:t>
            </a:r>
            <a:endParaRPr lang="en-US" sz="3600" dirty="0"/>
          </a:p>
        </p:txBody>
      </p:sp>
      <p:pic>
        <p:nvPicPr>
          <p:cNvPr id="37890" name="Picture 2" descr="https://encrypted-tbn3.gstatic.com/images?q=tbn:ANd9GcSdXfLTzGDNjnu5Olsn6Qhlh-s5ry4vmN5dIHBd3BVa_3zyBrtO"/>
          <p:cNvPicPr>
            <a:picLocks noChangeAspect="1" noChangeArrowheads="1"/>
          </p:cNvPicPr>
          <p:nvPr/>
        </p:nvPicPr>
        <p:blipFill>
          <a:blip r:embed="rId3"/>
          <a:srcRect/>
          <a:stretch>
            <a:fillRect/>
          </a:stretch>
        </p:blipFill>
        <p:spPr bwMode="auto">
          <a:xfrm>
            <a:off x="6398330" y="1622778"/>
            <a:ext cx="2609850" cy="1752600"/>
          </a:xfrm>
          <a:prstGeom prst="rect">
            <a:avLst/>
          </a:prstGeom>
          <a:noFill/>
        </p:spPr>
      </p:pic>
      <p:pic>
        <p:nvPicPr>
          <p:cNvPr id="5" name="Picture 2" descr="https://encrypted-tbn3.gstatic.com/images?q=tbn:ANd9GcSdXfLTzGDNjnu5Olsn6Qhlh-s5ry4vmN5dIHBd3BVa_3zyBrtO"/>
          <p:cNvPicPr>
            <a:picLocks noChangeAspect="1" noChangeArrowheads="1"/>
          </p:cNvPicPr>
          <p:nvPr/>
        </p:nvPicPr>
        <p:blipFill>
          <a:blip r:embed="rId3"/>
          <a:srcRect/>
          <a:stretch>
            <a:fillRect/>
          </a:stretch>
        </p:blipFill>
        <p:spPr bwMode="auto">
          <a:xfrm flipH="1">
            <a:off x="4744508" y="3683001"/>
            <a:ext cx="2609850" cy="1752600"/>
          </a:xfrm>
          <a:prstGeom prst="rect">
            <a:avLst/>
          </a:prstGeom>
          <a:noFill/>
        </p:spPr>
      </p:pic>
      <p:sp>
        <p:nvSpPr>
          <p:cNvPr id="6" name="TextBox 5"/>
          <p:cNvSpPr txBox="1"/>
          <p:nvPr/>
        </p:nvSpPr>
        <p:spPr>
          <a:xfrm>
            <a:off x="5249335" y="1682045"/>
            <a:ext cx="1794933" cy="1569660"/>
          </a:xfrm>
          <a:prstGeom prst="rect">
            <a:avLst/>
          </a:prstGeom>
          <a:noFill/>
        </p:spPr>
        <p:txBody>
          <a:bodyPr wrap="square" rtlCol="0">
            <a:spAutoFit/>
          </a:bodyPr>
          <a:lstStyle/>
          <a:p>
            <a:r>
              <a:rPr lang="en-US" sz="9600" b="1" dirty="0" smtClean="0">
                <a:solidFill>
                  <a:schemeClr val="accent1"/>
                </a:solidFill>
              </a:rPr>
              <a:t>n</a:t>
            </a:r>
            <a:endParaRPr lang="en-US" sz="9600" b="1" dirty="0">
              <a:solidFill>
                <a:schemeClr val="accent1"/>
              </a:solidFill>
            </a:endParaRPr>
          </a:p>
        </p:txBody>
      </p:sp>
      <p:sp>
        <p:nvSpPr>
          <p:cNvPr id="7" name="TextBox 6"/>
          <p:cNvSpPr txBox="1"/>
          <p:nvPr/>
        </p:nvSpPr>
        <p:spPr>
          <a:xfrm>
            <a:off x="7349067" y="3629376"/>
            <a:ext cx="1794933" cy="1569660"/>
          </a:xfrm>
          <a:prstGeom prst="rect">
            <a:avLst/>
          </a:prstGeom>
          <a:noFill/>
        </p:spPr>
        <p:txBody>
          <a:bodyPr wrap="square" rtlCol="0">
            <a:spAutoFit/>
          </a:bodyPr>
          <a:lstStyle/>
          <a:p>
            <a:r>
              <a:rPr lang="en-US" sz="9600" b="1" dirty="0" smtClean="0">
                <a:solidFill>
                  <a:schemeClr val="accent1"/>
                </a:solidFill>
              </a:rPr>
              <a:t>%</a:t>
            </a:r>
          </a:p>
        </p:txBody>
      </p:sp>
      <p:sp>
        <p:nvSpPr>
          <p:cNvPr id="9" name="TextBox 8"/>
          <p:cNvSpPr txBox="1"/>
          <p:nvPr/>
        </p:nvSpPr>
        <p:spPr>
          <a:xfrm>
            <a:off x="5915378" y="5631208"/>
            <a:ext cx="3228622" cy="553998"/>
          </a:xfrm>
          <a:prstGeom prst="rect">
            <a:avLst/>
          </a:prstGeom>
          <a:noFill/>
        </p:spPr>
        <p:txBody>
          <a:bodyPr wrap="square" rtlCol="0">
            <a:spAutoFit/>
          </a:bodyPr>
          <a:lstStyle/>
          <a:p>
            <a:pPr algn="r"/>
            <a:r>
              <a:rPr lang="en-US" sz="1000" b="1" dirty="0" smtClean="0"/>
              <a:t>(</a:t>
            </a:r>
            <a:r>
              <a:rPr lang="en-US" sz="1000" b="1" dirty="0" err="1" smtClean="0"/>
              <a:t>Connaway</a:t>
            </a:r>
            <a:r>
              <a:rPr lang="en-US" sz="1000" b="1" dirty="0" smtClean="0"/>
              <a:t> &amp; Powell, 2010. p.175)</a:t>
            </a:r>
          </a:p>
          <a:p>
            <a:pPr algn="r"/>
            <a:r>
              <a:rPr lang="en-US" sz="1000" b="1" dirty="0" smtClean="0"/>
              <a:t>(Connaway, Johnson, &amp; Searing, 1997, p. 409)</a:t>
            </a:r>
          </a:p>
          <a:p>
            <a:pPr algn="r"/>
            <a:r>
              <a:rPr lang="en-US" sz="1000" b="1" dirty="0" smtClean="0"/>
              <a:t>(Geertz,1973. p.6)</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14982" y="1989739"/>
            <a:ext cx="4151915" cy="4232384"/>
          </a:xfrm>
        </p:spPr>
        <p:txBody>
          <a:bodyPr>
            <a:normAutofit/>
          </a:bodyPr>
          <a:lstStyle/>
          <a:p>
            <a:r>
              <a:rPr lang="en-US" sz="2000" b="1" dirty="0" smtClean="0"/>
              <a:t>Multiple reporting strategies</a:t>
            </a:r>
          </a:p>
          <a:p>
            <a:r>
              <a:rPr lang="en-US" sz="2000" b="1" dirty="0" smtClean="0"/>
              <a:t>Remember intended audience</a:t>
            </a:r>
          </a:p>
          <a:p>
            <a:r>
              <a:rPr lang="en-US" sz="2000" b="1" dirty="0" smtClean="0">
                <a:solidFill>
                  <a:schemeClr val="accent1"/>
                </a:solidFill>
              </a:rPr>
              <a:t>Themes</a:t>
            </a:r>
            <a:r>
              <a:rPr lang="en-US" sz="2000" b="1" dirty="0" smtClean="0"/>
              <a:t> are better</a:t>
            </a:r>
          </a:p>
          <a:p>
            <a:pPr lvl="1"/>
            <a:r>
              <a:rPr lang="en-US" sz="2000" b="1" dirty="0" smtClean="0"/>
              <a:t>Narrative style</a:t>
            </a:r>
          </a:p>
          <a:p>
            <a:endParaRPr lang="en-US" sz="2000" b="1" dirty="0"/>
          </a:p>
        </p:txBody>
      </p:sp>
      <p:sp>
        <p:nvSpPr>
          <p:cNvPr id="2" name="Title 1"/>
          <p:cNvSpPr>
            <a:spLocks noGrp="1"/>
          </p:cNvSpPr>
          <p:nvPr>
            <p:ph type="title"/>
          </p:nvPr>
        </p:nvSpPr>
        <p:spPr/>
        <p:txBody>
          <a:bodyPr>
            <a:normAutofit/>
          </a:bodyPr>
          <a:lstStyle/>
          <a:p>
            <a:r>
              <a:rPr lang="en-US" sz="3600" dirty="0" smtClean="0"/>
              <a:t>Reporting Findings</a:t>
            </a:r>
            <a:endParaRPr lang="en-US" sz="3600" dirty="0"/>
          </a:p>
        </p:txBody>
      </p:sp>
      <p:pic>
        <p:nvPicPr>
          <p:cNvPr id="34823" name="Picture 7" descr="C:\Users\dardena\AppData\Local\Microsoft\Windows\Temporary Internet Files\Content.IE5\IFXUBJ0A\MP900422385[1].jpg"/>
          <p:cNvPicPr>
            <a:picLocks noGrp="1" noChangeAspect="1" noChangeArrowheads="1"/>
          </p:cNvPicPr>
          <p:nvPr>
            <p:ph sz="half" idx="2"/>
          </p:nvPr>
        </p:nvPicPr>
        <p:blipFill>
          <a:blip r:embed="rId3"/>
          <a:srcRect/>
          <a:stretch>
            <a:fillRect/>
          </a:stretch>
        </p:blipFill>
        <p:spPr bwMode="auto">
          <a:xfrm>
            <a:off x="4714875" y="2834171"/>
            <a:ext cx="3714750" cy="2475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p:cNvSpPr txBox="1"/>
          <p:nvPr/>
        </p:nvSpPr>
        <p:spPr>
          <a:xfrm>
            <a:off x="7462344" y="5934354"/>
            <a:ext cx="1501117" cy="246221"/>
          </a:xfrm>
          <a:prstGeom prst="rect">
            <a:avLst/>
          </a:prstGeom>
          <a:noFill/>
        </p:spPr>
        <p:txBody>
          <a:bodyPr wrap="square" rtlCol="0">
            <a:spAutoFit/>
          </a:bodyPr>
          <a:lstStyle/>
          <a:p>
            <a:pPr algn="r"/>
            <a:r>
              <a:rPr lang="en-US" sz="1000" b="1" dirty="0" smtClean="0"/>
              <a:t>(Krueger, 1998)</a:t>
            </a:r>
            <a:endParaRPr lang="en-US" sz="1000" b="1"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1557" y="1774473"/>
            <a:ext cx="3898548" cy="4143375"/>
          </a:xfrm>
        </p:spPr>
        <p:txBody>
          <a:bodyPr>
            <a:noAutofit/>
          </a:bodyPr>
          <a:lstStyle/>
          <a:p>
            <a:r>
              <a:rPr lang="en-US" sz="1600" b="1" dirty="0" smtClean="0"/>
              <a:t>Seeking Synchronicity: Revelations &amp; Recommendations for Virtual Reference</a:t>
            </a:r>
          </a:p>
          <a:p>
            <a:pPr lvl="1"/>
            <a:r>
              <a:rPr lang="en-US" sz="1400" b="1" dirty="0" smtClean="0"/>
              <a:t>Friendly &amp; brief</a:t>
            </a:r>
          </a:p>
          <a:p>
            <a:pPr lvl="1"/>
            <a:r>
              <a:rPr lang="en-US" sz="1400" b="1" dirty="0" smtClean="0"/>
              <a:t>Intended for library reference staff</a:t>
            </a:r>
          </a:p>
          <a:p>
            <a:pPr lvl="1"/>
            <a:r>
              <a:rPr lang="en-US" sz="1400" b="1" dirty="0" smtClean="0"/>
              <a:t>6 chapters</a:t>
            </a:r>
          </a:p>
          <a:p>
            <a:pPr lvl="1"/>
            <a:r>
              <a:rPr lang="en-US" sz="1400" b="1" dirty="0" smtClean="0"/>
              <a:t>Recommendations</a:t>
            </a:r>
          </a:p>
          <a:p>
            <a:r>
              <a:rPr lang="en-US" sz="1600" b="1" dirty="0" smtClean="0"/>
              <a:t>Webinars</a:t>
            </a:r>
          </a:p>
          <a:p>
            <a:r>
              <a:rPr lang="en-US" sz="1600" b="1" dirty="0" smtClean="0"/>
              <a:t>Presentations</a:t>
            </a:r>
          </a:p>
          <a:p>
            <a:r>
              <a:rPr lang="en-US" sz="1600" b="1" dirty="0" smtClean="0"/>
              <a:t>Panels</a:t>
            </a:r>
          </a:p>
          <a:p>
            <a:r>
              <a:rPr lang="en-US" sz="1600" b="1" dirty="0" smtClean="0"/>
              <a:t>Journal articles</a:t>
            </a:r>
          </a:p>
          <a:p>
            <a:endParaRPr lang="en-US" sz="1600" b="1" dirty="0" smtClean="0"/>
          </a:p>
        </p:txBody>
      </p:sp>
      <p:sp>
        <p:nvSpPr>
          <p:cNvPr id="4" name="Title 3"/>
          <p:cNvSpPr>
            <a:spLocks noGrp="1"/>
          </p:cNvSpPr>
          <p:nvPr>
            <p:ph type="title"/>
          </p:nvPr>
        </p:nvSpPr>
        <p:spPr>
          <a:xfrm>
            <a:off x="215461" y="370490"/>
            <a:ext cx="8781393" cy="922282"/>
          </a:xfrm>
        </p:spPr>
        <p:txBody>
          <a:bodyPr>
            <a:noAutofit/>
          </a:bodyPr>
          <a:lstStyle/>
          <a:p>
            <a:r>
              <a:rPr lang="en-US" sz="3600" dirty="0" smtClean="0"/>
              <a:t>Reporting Findings: Seeking Synchronicity</a:t>
            </a:r>
            <a:endParaRPr lang="en-US" sz="3600" dirty="0"/>
          </a:p>
        </p:txBody>
      </p:sp>
      <p:pic>
        <p:nvPicPr>
          <p:cNvPr id="7" name="Picture 2"/>
          <p:cNvPicPr>
            <a:picLocks noChangeAspect="1" noChangeArrowheads="1"/>
          </p:cNvPicPr>
          <p:nvPr/>
        </p:nvPicPr>
        <p:blipFill>
          <a:blip r:embed="rId3" cstate="print"/>
          <a:srcRect l="28624" t="8588" r="29740" b="5523"/>
          <a:stretch>
            <a:fillRect/>
          </a:stretch>
        </p:blipFill>
        <p:spPr bwMode="auto">
          <a:xfrm>
            <a:off x="4749510" y="1782857"/>
            <a:ext cx="2565690" cy="3207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8786" name="Picture 2"/>
          <p:cNvPicPr>
            <a:picLocks noChangeAspect="1" noChangeArrowheads="1"/>
          </p:cNvPicPr>
          <p:nvPr/>
        </p:nvPicPr>
        <p:blipFill>
          <a:blip r:embed="rId4"/>
          <a:srcRect l="36745" t="18963" r="35407" b="23471"/>
          <a:stretch>
            <a:fillRect/>
          </a:stretch>
        </p:blipFill>
        <p:spPr bwMode="auto">
          <a:xfrm>
            <a:off x="6950825" y="2573867"/>
            <a:ext cx="2193175" cy="2833511"/>
          </a:xfrm>
          <a:prstGeom prst="rect">
            <a:avLst/>
          </a:prstGeom>
          <a:noFill/>
          <a:ln w="9525">
            <a:noFill/>
            <a:miter lim="800000"/>
            <a:headEnd/>
            <a:tailEnd/>
          </a:ln>
        </p:spPr>
      </p:pic>
      <p:pic>
        <p:nvPicPr>
          <p:cNvPr id="118787" name="Picture 3"/>
          <p:cNvPicPr>
            <a:picLocks noChangeAspect="1" noChangeArrowheads="1"/>
          </p:cNvPicPr>
          <p:nvPr/>
        </p:nvPicPr>
        <p:blipFill>
          <a:blip r:embed="rId5"/>
          <a:srcRect l="39436" t="33215" r="37778" b="56769"/>
          <a:stretch>
            <a:fillRect/>
          </a:stretch>
        </p:blipFill>
        <p:spPr bwMode="auto">
          <a:xfrm>
            <a:off x="4199467" y="5162022"/>
            <a:ext cx="3646311" cy="1001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19264" y="1827414"/>
            <a:ext cx="4275313" cy="4005827"/>
          </a:xfrm>
        </p:spPr>
        <p:txBody>
          <a:bodyPr>
            <a:noAutofit/>
          </a:bodyPr>
          <a:lstStyle/>
          <a:p>
            <a:pPr lvl="1"/>
            <a:r>
              <a:rPr lang="en-US" sz="2000" b="1" dirty="0" smtClean="0"/>
              <a:t>Observe large amount of interactions in limited time</a:t>
            </a:r>
          </a:p>
          <a:p>
            <a:pPr lvl="1"/>
            <a:r>
              <a:rPr lang="en-US" sz="2000" b="1" dirty="0" smtClean="0"/>
              <a:t>Efficient &amp; economical</a:t>
            </a:r>
          </a:p>
          <a:p>
            <a:pPr lvl="1"/>
            <a:r>
              <a:rPr lang="en-US" sz="2000" b="1" dirty="0" smtClean="0"/>
              <a:t>Assess nonverbal responses</a:t>
            </a:r>
          </a:p>
          <a:p>
            <a:pPr lvl="1"/>
            <a:r>
              <a:rPr lang="en-US" sz="2000" b="1" dirty="0" smtClean="0"/>
              <a:t>Can be used with hard-to-reach groups</a:t>
            </a:r>
          </a:p>
          <a:p>
            <a:pPr lvl="1"/>
            <a:r>
              <a:rPr lang="en-US" sz="2000" b="1" dirty="0" smtClean="0"/>
              <a:t>Moderator has a chance to probe &amp; develop questions</a:t>
            </a:r>
          </a:p>
          <a:p>
            <a:pPr lvl="1"/>
            <a:r>
              <a:rPr lang="en-US" sz="2000" b="1" dirty="0" smtClean="0"/>
              <a:t>Positive impact on PR</a:t>
            </a:r>
          </a:p>
          <a:p>
            <a:pPr lvl="1"/>
            <a:endParaRPr lang="en-US" sz="2000" b="1" dirty="0" smtClean="0"/>
          </a:p>
        </p:txBody>
      </p:sp>
      <p:sp>
        <p:nvSpPr>
          <p:cNvPr id="4" name="Title 3"/>
          <p:cNvSpPr>
            <a:spLocks noGrp="1"/>
          </p:cNvSpPr>
          <p:nvPr>
            <p:ph type="title"/>
          </p:nvPr>
        </p:nvSpPr>
        <p:spPr>
          <a:xfrm>
            <a:off x="278523" y="465082"/>
            <a:ext cx="8865477" cy="911773"/>
          </a:xfrm>
        </p:spPr>
        <p:txBody>
          <a:bodyPr>
            <a:noAutofit/>
          </a:bodyPr>
          <a:lstStyle/>
          <a:p>
            <a:r>
              <a:rPr lang="en-US" sz="3600" dirty="0" smtClean="0"/>
              <a:t>Strengths of Focus Group Interviews</a:t>
            </a:r>
            <a:br>
              <a:rPr lang="en-US" sz="3600" dirty="0" smtClean="0"/>
            </a:br>
            <a:endParaRPr lang="en-US" sz="3600" dirty="0"/>
          </a:p>
        </p:txBody>
      </p:sp>
      <p:pic>
        <p:nvPicPr>
          <p:cNvPr id="1041" name="Picture 17" descr="C:\Users\dardena\AppData\Local\Microsoft\Windows\Temporary Internet Files\Content.IE5\FFO6W2QO\MP900422224[1].jpg"/>
          <p:cNvPicPr>
            <a:picLocks noGrp="1" noChangeAspect="1" noChangeArrowheads="1"/>
          </p:cNvPicPr>
          <p:nvPr>
            <p:ph sz="half" idx="2"/>
          </p:nvPr>
        </p:nvPicPr>
        <p:blipFill>
          <a:blip r:embed="rId3"/>
          <a:srcRect/>
          <a:stretch>
            <a:fillRect/>
          </a:stretch>
        </p:blipFill>
        <p:spPr bwMode="auto">
          <a:xfrm>
            <a:off x="5169429" y="1663920"/>
            <a:ext cx="2524143" cy="3784366"/>
          </a:xfrm>
          <a:prstGeom prst="rect">
            <a:avLst/>
          </a:prstGeom>
          <a:noFill/>
        </p:spPr>
      </p:pic>
      <p:sp>
        <p:nvSpPr>
          <p:cNvPr id="6" name="TextBox 5"/>
          <p:cNvSpPr txBox="1"/>
          <p:nvPr/>
        </p:nvSpPr>
        <p:spPr>
          <a:xfrm>
            <a:off x="6327228" y="5651060"/>
            <a:ext cx="2629142" cy="707886"/>
          </a:xfrm>
          <a:prstGeom prst="rect">
            <a:avLst/>
          </a:prstGeom>
          <a:noFill/>
        </p:spPr>
        <p:txBody>
          <a:bodyPr wrap="square" rtlCol="0">
            <a:spAutoFit/>
          </a:bodyPr>
          <a:lstStyle/>
          <a:p>
            <a:pPr algn="r"/>
            <a:r>
              <a:rPr lang="en-US" sz="1000" b="1" dirty="0" smtClean="0"/>
              <a:t>(Young, 1993)</a:t>
            </a:r>
          </a:p>
          <a:p>
            <a:pPr algn="r"/>
            <a:r>
              <a:rPr lang="en-US" sz="1000" b="1" dirty="0" smtClean="0"/>
              <a:t>(Connaway, 1996)</a:t>
            </a:r>
          </a:p>
          <a:p>
            <a:pPr algn="r"/>
            <a:r>
              <a:rPr lang="en-US" sz="1000" b="1" dirty="0" smtClean="0"/>
              <a:t>(Connaway &amp; Powell, 2010. p.176)</a:t>
            </a:r>
          </a:p>
          <a:p>
            <a:pPr algn="r"/>
            <a:r>
              <a:rPr lang="en-US" sz="1000" b="1" dirty="0" smtClean="0"/>
              <a:t>(</a:t>
            </a:r>
            <a:r>
              <a:rPr lang="en-US" sz="1000" b="1" dirty="0" err="1" smtClean="0"/>
              <a:t>Mellinger</a:t>
            </a:r>
            <a:r>
              <a:rPr lang="en-US" sz="1000" b="1" dirty="0" smtClean="0"/>
              <a:t> &amp; </a:t>
            </a:r>
            <a:r>
              <a:rPr lang="en-US" sz="1000" b="1" dirty="0" err="1" smtClean="0"/>
              <a:t>Chau</a:t>
            </a:r>
            <a:r>
              <a:rPr lang="en-US" sz="1000" b="1" dirty="0" smtClean="0"/>
              <a:t>, 2010)</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000" b="1" dirty="0" smtClean="0"/>
              <a:t>Cost</a:t>
            </a:r>
          </a:p>
          <a:p>
            <a:r>
              <a:rPr lang="en-US" sz="2000" b="1" dirty="0" smtClean="0"/>
              <a:t>Must have skilled  moderator</a:t>
            </a:r>
          </a:p>
          <a:p>
            <a:r>
              <a:rPr lang="en-US" sz="2000" b="1" dirty="0" smtClean="0"/>
              <a:t>Group interview can suppress individual differences</a:t>
            </a:r>
          </a:p>
          <a:p>
            <a:r>
              <a:rPr lang="en-US" sz="2000" b="1" dirty="0" smtClean="0"/>
              <a:t>Can foster conformity</a:t>
            </a:r>
          </a:p>
          <a:p>
            <a:pPr lvl="1"/>
            <a:endParaRPr lang="en-US" sz="2000" b="1" dirty="0" smtClean="0"/>
          </a:p>
        </p:txBody>
      </p:sp>
      <p:sp>
        <p:nvSpPr>
          <p:cNvPr id="4" name="Title 3"/>
          <p:cNvSpPr>
            <a:spLocks noGrp="1"/>
          </p:cNvSpPr>
          <p:nvPr>
            <p:ph type="title"/>
          </p:nvPr>
        </p:nvSpPr>
        <p:spPr>
          <a:xfrm>
            <a:off x="0" y="380999"/>
            <a:ext cx="8292662" cy="985345"/>
          </a:xfrm>
        </p:spPr>
        <p:txBody>
          <a:bodyPr>
            <a:noAutofit/>
          </a:bodyPr>
          <a:lstStyle/>
          <a:p>
            <a:r>
              <a:rPr lang="en-US" sz="3600" dirty="0" smtClean="0"/>
              <a:t>Weaknesses of Focus Group Interviews</a:t>
            </a:r>
            <a:endParaRPr lang="en-US" sz="3600" dirty="0"/>
          </a:p>
        </p:txBody>
      </p:sp>
      <p:pic>
        <p:nvPicPr>
          <p:cNvPr id="2065" name="Picture 17" descr="C:\Users\dardena\AppData\Local\Microsoft\Windows\Temporary Internet Files\Content.IE5\FFO6W2QO\MP900448337[1].jpg"/>
          <p:cNvPicPr>
            <a:picLocks noGrp="1" noChangeAspect="1" noChangeArrowheads="1"/>
          </p:cNvPicPr>
          <p:nvPr>
            <p:ph sz="half" idx="2"/>
          </p:nvPr>
        </p:nvPicPr>
        <p:blipFill>
          <a:blip r:embed="rId3"/>
          <a:srcRect/>
          <a:stretch>
            <a:fillRect/>
          </a:stretch>
        </p:blipFill>
        <p:spPr bwMode="auto">
          <a:xfrm>
            <a:off x="4907346" y="1632388"/>
            <a:ext cx="2506279" cy="3759419"/>
          </a:xfrm>
          <a:prstGeom prst="rect">
            <a:avLst/>
          </a:prstGeom>
          <a:noFill/>
        </p:spPr>
      </p:pic>
      <p:sp>
        <p:nvSpPr>
          <p:cNvPr id="6" name="TextBox 5"/>
          <p:cNvSpPr txBox="1"/>
          <p:nvPr/>
        </p:nvSpPr>
        <p:spPr>
          <a:xfrm>
            <a:off x="5915378" y="5639771"/>
            <a:ext cx="3228622" cy="553998"/>
          </a:xfrm>
          <a:prstGeom prst="rect">
            <a:avLst/>
          </a:prstGeom>
          <a:noFill/>
        </p:spPr>
        <p:txBody>
          <a:bodyPr wrap="square" rtlCol="0">
            <a:spAutoFit/>
          </a:bodyPr>
          <a:lstStyle/>
          <a:p>
            <a:pPr algn="r"/>
            <a:r>
              <a:rPr lang="en-US" sz="1000" b="1" dirty="0" smtClean="0"/>
              <a:t>(Morgan, 1988)</a:t>
            </a:r>
          </a:p>
          <a:p>
            <a:pPr algn="r"/>
            <a:r>
              <a:rPr lang="en-US" sz="1000" b="1" dirty="0" smtClean="0"/>
              <a:t>(Connaway, 1996)</a:t>
            </a:r>
          </a:p>
          <a:p>
            <a:pPr algn="r"/>
            <a:r>
              <a:rPr lang="en-US" sz="1000" b="1" dirty="0" smtClean="0"/>
              <a:t>(Connaway &amp; Powell, 2010, p.177)</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9224" y="1942762"/>
            <a:ext cx="8229600" cy="4174259"/>
          </a:xfrm>
        </p:spPr>
        <p:txBody>
          <a:bodyPr>
            <a:noAutofit/>
          </a:bodyPr>
          <a:lstStyle/>
          <a:p>
            <a:pPr>
              <a:buNone/>
            </a:pPr>
            <a:r>
              <a:rPr lang="en-US" sz="1200" dirty="0" err="1" smtClean="0"/>
              <a:t>Connaway</a:t>
            </a:r>
            <a:r>
              <a:rPr lang="en-US" sz="1200" dirty="0" smtClean="0"/>
              <a:t>, L. S. (1996). Focus group interviews: A data collection methodology. </a:t>
            </a:r>
            <a:r>
              <a:rPr lang="en-US" sz="1200" i="1" dirty="0" smtClean="0"/>
              <a:t>Library Administration &amp; Management, 10</a:t>
            </a:r>
            <a:r>
              <a:rPr lang="en-US" sz="1200" dirty="0" smtClean="0"/>
              <a:t>(4), 231-39.</a:t>
            </a:r>
          </a:p>
          <a:p>
            <a:pPr>
              <a:buNone/>
            </a:pPr>
            <a:r>
              <a:rPr lang="en-US" sz="1200" dirty="0" err="1" smtClean="0"/>
              <a:t>Connaway</a:t>
            </a:r>
            <a:r>
              <a:rPr lang="en-US" sz="1200" dirty="0" smtClean="0"/>
              <a:t>, L. S., Johnson, D. W., &amp; Searing, S. (1997). Online catalogs from the users’ perspective: The use of focus group interviews. </a:t>
            </a:r>
            <a:r>
              <a:rPr lang="en-US" sz="1200" i="1" dirty="0" smtClean="0"/>
              <a:t>College and Research Libraries</a:t>
            </a:r>
            <a:r>
              <a:rPr lang="en-US" sz="1200" dirty="0" smtClean="0"/>
              <a:t>, </a:t>
            </a:r>
            <a:r>
              <a:rPr lang="en-US" sz="1200" i="1" dirty="0" smtClean="0"/>
              <a:t>58</a:t>
            </a:r>
            <a:r>
              <a:rPr lang="en-US" sz="1200" dirty="0" smtClean="0"/>
              <a:t>(5), 403-420.</a:t>
            </a:r>
          </a:p>
          <a:p>
            <a:pPr lvl="0">
              <a:buNone/>
            </a:pPr>
            <a:r>
              <a:rPr lang="en-US" sz="1200" dirty="0" err="1" smtClean="0"/>
              <a:t>Connaway</a:t>
            </a:r>
            <a:r>
              <a:rPr lang="en-US" sz="1200" dirty="0" smtClean="0"/>
              <a:t>, L. S. &amp; Powell, R. R. (2010). </a:t>
            </a:r>
            <a:r>
              <a:rPr lang="en-US" sz="1200" i="1" dirty="0" smtClean="0"/>
              <a:t>Basic research methods for librarians </a:t>
            </a:r>
            <a:r>
              <a:rPr lang="en-US" sz="1200" dirty="0" smtClean="0"/>
              <a:t>(5</a:t>
            </a:r>
            <a:r>
              <a:rPr lang="en-US" sz="1200" baseline="30000" dirty="0" smtClean="0"/>
              <a:t>th</a:t>
            </a:r>
            <a:r>
              <a:rPr lang="en-US" sz="1200" dirty="0" smtClean="0"/>
              <a:t> ed.). Westport, Conn: Libraries Unlimited.</a:t>
            </a:r>
          </a:p>
          <a:p>
            <a:pPr>
              <a:buNone/>
            </a:pPr>
            <a:r>
              <a:rPr lang="en-US" sz="1200" dirty="0" err="1" smtClean="0"/>
              <a:t>Connaway</a:t>
            </a:r>
            <a:r>
              <a:rPr lang="en-US" sz="1200" dirty="0" smtClean="0"/>
              <a:t>, L. S. &amp; Radford, M. L. (2011). </a:t>
            </a:r>
            <a:r>
              <a:rPr lang="en-US" sz="1200" i="1" dirty="0" smtClean="0"/>
              <a:t>Seeking Synchronicity: Revelations and recommendations for virtual reference.</a:t>
            </a:r>
            <a:r>
              <a:rPr lang="en-US" sz="1200" dirty="0" smtClean="0"/>
              <a:t> Dublin, OH: OCLC Research. Retrieved from http://www.oclc.org/reports/synchronicity/full.pdf</a:t>
            </a:r>
          </a:p>
          <a:p>
            <a:pPr>
              <a:buNone/>
            </a:pPr>
            <a:r>
              <a:rPr lang="en-US" sz="1200" dirty="0" err="1" smtClean="0"/>
              <a:t>Connaway</a:t>
            </a:r>
            <a:r>
              <a:rPr lang="en-US" sz="1200" dirty="0" smtClean="0"/>
              <a:t>, L. S., &amp; Wakeling, S. (2012). To use or not to use Worldcat.org: An international perspective from different user groups. OCLC Internal Report.</a:t>
            </a:r>
          </a:p>
          <a:p>
            <a:pPr>
              <a:buNone/>
            </a:pPr>
            <a:r>
              <a:rPr lang="en-US" sz="1200" dirty="0" err="1" smtClean="0"/>
              <a:t>Dervin</a:t>
            </a:r>
            <a:r>
              <a:rPr lang="en-US" sz="1200" dirty="0" smtClean="0"/>
              <a:t>, B., </a:t>
            </a:r>
            <a:r>
              <a:rPr lang="en-US" sz="1200" dirty="0" err="1" smtClean="0"/>
              <a:t>Connaway</a:t>
            </a:r>
            <a:r>
              <a:rPr lang="en-US" sz="1200" dirty="0" smtClean="0"/>
              <a:t>, L.S., &amp; </a:t>
            </a:r>
            <a:r>
              <a:rPr lang="en-US" sz="1200" dirty="0" err="1" smtClean="0"/>
              <a:t>Prabha</a:t>
            </a:r>
            <a:r>
              <a:rPr lang="en-US" sz="1200" dirty="0" smtClean="0"/>
              <a:t>, C. 2003-2006 </a:t>
            </a:r>
            <a:r>
              <a:rPr lang="en-US" sz="1200" i="1" dirty="0" smtClean="0"/>
              <a:t>Sense-making the information confluence: The whys and </a:t>
            </a:r>
            <a:r>
              <a:rPr lang="en-US" sz="1200" i="1" dirty="0" err="1" smtClean="0"/>
              <a:t>hows</a:t>
            </a:r>
            <a:r>
              <a:rPr lang="en-US" sz="1200" i="1" dirty="0" smtClean="0"/>
              <a:t> of college and university user </a:t>
            </a:r>
            <a:r>
              <a:rPr lang="en-US" sz="1200" i="1" dirty="0" err="1" smtClean="0"/>
              <a:t>satisficing</a:t>
            </a:r>
            <a:r>
              <a:rPr lang="en-US" sz="1200" i="1" dirty="0" smtClean="0"/>
              <a:t> of information needs. </a:t>
            </a:r>
            <a:r>
              <a:rPr lang="en-US" sz="1200" dirty="0" smtClean="0"/>
              <a:t>Funded by the Institute of Museum and Library Services (IMLS). </a:t>
            </a:r>
            <a:r>
              <a:rPr lang="en-US" sz="1200" dirty="0" smtClean="0">
                <a:hlinkClick r:id="rId3"/>
              </a:rPr>
              <a:t>http://www.oclc.org/research/activities/past/orprojects/imls/default.htm</a:t>
            </a:r>
            <a:r>
              <a:rPr lang="en-US" sz="1200" dirty="0" smtClean="0"/>
              <a:t>.</a:t>
            </a:r>
          </a:p>
          <a:p>
            <a:pPr>
              <a:buNone/>
            </a:pPr>
            <a:r>
              <a:rPr lang="en-US" sz="1200" dirty="0" smtClean="0">
                <a:latin typeface="Arial" pitchFamily="34" charset="0"/>
                <a:cs typeface="Arial" pitchFamily="34" charset="0"/>
              </a:rPr>
              <a:t>Flanagan, J. C. (1954). </a:t>
            </a:r>
            <a:r>
              <a:rPr lang="en-US" sz="1200" i="1" dirty="0" smtClean="0">
                <a:latin typeface="Arial" pitchFamily="34" charset="0"/>
                <a:cs typeface="Arial" pitchFamily="34" charset="0"/>
              </a:rPr>
              <a:t>The critical incident technique</a:t>
            </a:r>
            <a:r>
              <a:rPr lang="en-US" sz="1200" dirty="0" smtClean="0">
                <a:latin typeface="Arial" pitchFamily="34" charset="0"/>
                <a:cs typeface="Arial" pitchFamily="34" charset="0"/>
              </a:rPr>
              <a:t>. Washington: American Psychological Association.</a:t>
            </a:r>
          </a:p>
          <a:p>
            <a:pPr>
              <a:buNone/>
            </a:pPr>
            <a:r>
              <a:rPr lang="en-US" sz="1200" dirty="0" err="1" smtClean="0"/>
              <a:t>Geertz</a:t>
            </a:r>
            <a:r>
              <a:rPr lang="en-US" sz="1200" dirty="0" smtClean="0"/>
              <a:t>, C. (1973). </a:t>
            </a:r>
            <a:r>
              <a:rPr lang="en-US" sz="1200" i="1" dirty="0" smtClean="0"/>
              <a:t>The interpretation of cultures: Selected essays</a:t>
            </a:r>
            <a:r>
              <a:rPr lang="en-US" sz="1200" dirty="0" smtClean="0"/>
              <a:t>. New York: Basic Books.</a:t>
            </a:r>
          </a:p>
          <a:p>
            <a:pPr>
              <a:buNone/>
            </a:pPr>
            <a:endParaRPr lang="en-US" sz="1200" dirty="0" smtClean="0">
              <a:latin typeface="Arial" pitchFamily="34" charset="0"/>
              <a:cs typeface="Arial" pitchFamily="34" charset="0"/>
            </a:endParaRPr>
          </a:p>
          <a:p>
            <a:pPr>
              <a:buNone/>
            </a:pPr>
            <a:endParaRPr lang="en-US" sz="1200" dirty="0" smtClean="0"/>
          </a:p>
          <a:p>
            <a:pPr>
              <a:buNone/>
            </a:pPr>
            <a:endParaRPr lang="en-US" sz="1200" dirty="0" smtClean="0"/>
          </a:p>
          <a:p>
            <a:endParaRPr lang="en-US" sz="1200" dirty="0" smtClean="0"/>
          </a:p>
          <a:p>
            <a:endParaRPr lang="en-US" sz="1200" dirty="0" smtClean="0"/>
          </a:p>
          <a:p>
            <a:endParaRPr lang="en-US" sz="1200" dirty="0"/>
          </a:p>
        </p:txBody>
      </p:sp>
      <p:sp>
        <p:nvSpPr>
          <p:cNvPr id="4" name="Title 3"/>
          <p:cNvSpPr>
            <a:spLocks noGrp="1"/>
          </p:cNvSpPr>
          <p:nvPr>
            <p:ph type="title"/>
          </p:nvPr>
        </p:nvSpPr>
        <p:spPr/>
        <p:txBody>
          <a:bodyPr>
            <a:normAutofit/>
          </a:bodyPr>
          <a:lstStyle/>
          <a:p>
            <a:r>
              <a:rPr lang="en-US" sz="3600" dirty="0" smtClean="0"/>
              <a:t>Selected Bibliography</a:t>
            </a:r>
            <a:endParaRPr lang="en-US" sz="3600"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178" y="1894877"/>
            <a:ext cx="8229600" cy="4222143"/>
          </a:xfrm>
        </p:spPr>
        <p:txBody>
          <a:bodyPr>
            <a:normAutofit fontScale="32500" lnSpcReduction="20000"/>
          </a:bodyPr>
          <a:lstStyle/>
          <a:p>
            <a:pPr>
              <a:buNone/>
            </a:pPr>
            <a:r>
              <a:rPr lang="en-US" sz="3700" dirty="0" smtClean="0"/>
              <a:t>Krueger, R. A. (1998a). </a:t>
            </a:r>
            <a:r>
              <a:rPr lang="en-US" sz="3700" i="1" dirty="0" smtClean="0"/>
              <a:t>Developing questions for focus groups</a:t>
            </a:r>
            <a:r>
              <a:rPr lang="en-US" sz="3700" dirty="0" smtClean="0"/>
              <a:t>. Thousand Oaks, CA: SAGE.</a:t>
            </a:r>
          </a:p>
          <a:p>
            <a:pPr>
              <a:buNone/>
            </a:pPr>
            <a:r>
              <a:rPr lang="en-US" sz="3700" dirty="0" smtClean="0"/>
              <a:t>Krueger, R. A. (1998b). </a:t>
            </a:r>
            <a:r>
              <a:rPr lang="en-US" sz="3700" i="1" dirty="0" smtClean="0"/>
              <a:t>Moderating focus groups</a:t>
            </a:r>
            <a:r>
              <a:rPr lang="en-US" sz="3700" dirty="0" smtClean="0"/>
              <a:t>. Thousand Oaks: Sage.</a:t>
            </a:r>
          </a:p>
          <a:p>
            <a:pPr>
              <a:buNone/>
            </a:pPr>
            <a:r>
              <a:rPr lang="en-US" sz="3700" dirty="0" smtClean="0"/>
              <a:t>Krueger, R. A. (1998c). </a:t>
            </a:r>
            <a:r>
              <a:rPr lang="en-US" sz="3700" i="1" dirty="0" smtClean="0"/>
              <a:t>Analyzing &amp; reporting focus group results</a:t>
            </a:r>
            <a:r>
              <a:rPr lang="en-US" sz="3700" dirty="0" smtClean="0"/>
              <a:t>. Thousand Oaks, CA: SAGE Publications.</a:t>
            </a:r>
          </a:p>
          <a:p>
            <a:pPr>
              <a:buNone/>
            </a:pPr>
            <a:r>
              <a:rPr lang="en-US" sz="3700" dirty="0" smtClean="0"/>
              <a:t>Krueger, R. A., &amp; Casey, M. A. (2009). </a:t>
            </a:r>
            <a:r>
              <a:rPr lang="en-US" sz="3700" i="1" dirty="0" smtClean="0"/>
              <a:t>Focus groups: A practical guide for applied research</a:t>
            </a:r>
            <a:r>
              <a:rPr lang="en-US" sz="3700" dirty="0" smtClean="0"/>
              <a:t>. Thousand Oaks, CA: SAGE Publications.</a:t>
            </a:r>
          </a:p>
          <a:p>
            <a:pPr>
              <a:buNone/>
            </a:pPr>
            <a:r>
              <a:rPr lang="en-US" sz="3700" dirty="0" err="1" smtClean="0"/>
              <a:t>Mellinger</a:t>
            </a:r>
            <a:r>
              <a:rPr lang="en-US" sz="3700" dirty="0" smtClean="0"/>
              <a:t>, M., &amp; </a:t>
            </a:r>
            <a:r>
              <a:rPr lang="en-US" sz="3700" dirty="0" err="1" smtClean="0"/>
              <a:t>Chau</a:t>
            </a:r>
            <a:r>
              <a:rPr lang="en-US" sz="3700" dirty="0" smtClean="0"/>
              <a:t>, M. (2010). Conducting focus groups with library staff: Best practices and participant perceptions. </a:t>
            </a:r>
            <a:r>
              <a:rPr lang="en-US" sz="3700" i="1" dirty="0" smtClean="0"/>
              <a:t>Library Management</a:t>
            </a:r>
            <a:r>
              <a:rPr lang="en-US" sz="3700" dirty="0" smtClean="0"/>
              <a:t>, </a:t>
            </a:r>
            <a:r>
              <a:rPr lang="en-US" sz="3700" i="1" dirty="0" smtClean="0"/>
              <a:t>31 </a:t>
            </a:r>
            <a:r>
              <a:rPr lang="en-US" sz="3700" dirty="0" smtClean="0"/>
              <a:t>(4/5), 267-278. </a:t>
            </a:r>
          </a:p>
          <a:p>
            <a:pPr>
              <a:buNone/>
            </a:pPr>
            <a:r>
              <a:rPr lang="en-US" sz="3700" dirty="0" smtClean="0"/>
              <a:t>Merton, R. K., </a:t>
            </a:r>
            <a:r>
              <a:rPr lang="en-US" sz="3700" dirty="0" err="1" smtClean="0"/>
              <a:t>Lowenthal</a:t>
            </a:r>
            <a:r>
              <a:rPr lang="en-US" sz="3700" dirty="0" smtClean="0"/>
              <a:t>, M. F., &amp; Kendall, P. L. (1990). </a:t>
            </a:r>
            <a:r>
              <a:rPr lang="en-US" sz="3700" i="1" dirty="0" smtClean="0"/>
              <a:t>The focused interview: A manual of problems and procedures</a:t>
            </a:r>
            <a:r>
              <a:rPr lang="en-US" sz="3700" dirty="0" smtClean="0"/>
              <a:t>. New York: Free </a:t>
            </a:r>
            <a:r>
              <a:rPr lang="en-US" sz="3700" dirty="0" err="1" smtClean="0"/>
              <a:t>Pree</a:t>
            </a:r>
            <a:r>
              <a:rPr lang="en-US" sz="3700" dirty="0" smtClean="0"/>
              <a:t>.</a:t>
            </a:r>
          </a:p>
          <a:p>
            <a:pPr>
              <a:buNone/>
            </a:pPr>
            <a:r>
              <a:rPr lang="en-US" sz="3700" dirty="0" smtClean="0"/>
              <a:t>Morgan, D. L. (1988). </a:t>
            </a:r>
            <a:r>
              <a:rPr lang="en-US" sz="3700" i="1" dirty="0" smtClean="0"/>
              <a:t>Focus groups as qualitative research</a:t>
            </a:r>
            <a:r>
              <a:rPr lang="en-US" sz="3700" dirty="0" smtClean="0"/>
              <a:t>. Newbury Park, CA: Sage Publications.</a:t>
            </a:r>
          </a:p>
          <a:p>
            <a:pPr lvl="0">
              <a:buNone/>
            </a:pPr>
            <a:r>
              <a:rPr lang="en-US" sz="3700" dirty="0" smtClean="0"/>
              <a:t>Morgan, D. L. (1998). </a:t>
            </a:r>
            <a:r>
              <a:rPr lang="en-US" sz="3700" i="1" dirty="0" smtClean="0"/>
              <a:t>Planning focus groups</a:t>
            </a:r>
            <a:r>
              <a:rPr lang="en-US" sz="3700" dirty="0" smtClean="0"/>
              <a:t>. Thousand Oaks, CA: SAGE Publications.</a:t>
            </a:r>
          </a:p>
          <a:p>
            <a:pPr>
              <a:buNone/>
            </a:pPr>
            <a:r>
              <a:rPr lang="en-US" sz="3700" dirty="0" smtClean="0"/>
              <a:t>Radford, M. L., &amp; L.S. </a:t>
            </a:r>
            <a:r>
              <a:rPr lang="en-US" sz="3700" dirty="0" err="1" smtClean="0"/>
              <a:t>Connaway</a:t>
            </a:r>
            <a:r>
              <a:rPr lang="en-US" sz="3700" dirty="0" smtClean="0"/>
              <a:t>. 2005–2008a. </a:t>
            </a:r>
            <a:r>
              <a:rPr lang="en-US" sz="3700" i="1" dirty="0" smtClean="0"/>
              <a:t>Seeking synchronicity: Evaluating virtual reference services from user, non-user, and librarian perspectives. </a:t>
            </a:r>
            <a:r>
              <a:rPr lang="en-US" sz="3700" dirty="0" smtClean="0"/>
              <a:t>Funded by the Institute of Museum and Library Services (IMLS). </a:t>
            </a:r>
            <a:r>
              <a:rPr lang="en-US" sz="3700" dirty="0" smtClean="0">
                <a:hlinkClick r:id="rId2"/>
              </a:rPr>
              <a:t>http://www.oclc.org/research/activities/synchronicity/default.htm</a:t>
            </a:r>
            <a:r>
              <a:rPr lang="en-US" sz="3700" dirty="0" smtClean="0"/>
              <a:t> </a:t>
            </a:r>
          </a:p>
          <a:p>
            <a:pPr>
              <a:buNone/>
            </a:pPr>
            <a:r>
              <a:rPr lang="en-US" sz="3700" dirty="0" smtClean="0"/>
              <a:t>Wilson, V. (2012). Research methods: Focus groups. </a:t>
            </a:r>
            <a:r>
              <a:rPr lang="en-US" sz="3700" i="1" dirty="0" smtClean="0"/>
              <a:t>Evidence Based Library &amp; Information Practice, 7</a:t>
            </a:r>
            <a:r>
              <a:rPr lang="en-US" sz="3700" dirty="0" smtClean="0"/>
              <a:t>(1), 129-131.</a:t>
            </a:r>
          </a:p>
          <a:p>
            <a:pPr>
              <a:buNone/>
            </a:pPr>
            <a:r>
              <a:rPr lang="en-US" sz="3700" dirty="0" smtClean="0"/>
              <a:t>Young, V. L. (1993). Focus on focus groups. </a:t>
            </a:r>
            <a:r>
              <a:rPr lang="en-US" sz="3700" i="1" dirty="0" smtClean="0"/>
              <a:t>College and Research Libraries New (7)</a:t>
            </a:r>
            <a:r>
              <a:rPr lang="en-US" sz="3700" dirty="0" smtClean="0"/>
              <a:t>, pp. 391-94.</a:t>
            </a:r>
          </a:p>
          <a:p>
            <a:pPr>
              <a:buNone/>
            </a:pPr>
            <a:endParaRPr lang="en-US" dirty="0"/>
          </a:p>
        </p:txBody>
      </p:sp>
      <p:sp>
        <p:nvSpPr>
          <p:cNvPr id="3" name="Title 2"/>
          <p:cNvSpPr>
            <a:spLocks noGrp="1"/>
          </p:cNvSpPr>
          <p:nvPr>
            <p:ph type="title"/>
          </p:nvPr>
        </p:nvSpPr>
        <p:spPr/>
        <p:txBody>
          <a:bodyPr/>
          <a:lstStyle/>
          <a:p>
            <a:r>
              <a:rPr lang="en-US" dirty="0" smtClean="0"/>
              <a:t>Selected Bibliography</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sz="3200" dirty="0" smtClean="0"/>
          </a:p>
          <a:p>
            <a:endParaRPr lang="en-US" sz="3200" dirty="0" smtClean="0"/>
          </a:p>
          <a:p>
            <a:r>
              <a:rPr lang="en-US" sz="3200" dirty="0" smtClean="0"/>
              <a:t>Special thanks to Alyssa Darden, OCLC Research, for assistance in preparation of this presentation</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940" y="890751"/>
            <a:ext cx="8253522" cy="1495097"/>
          </a:xfrm>
        </p:spPr>
        <p:txBody>
          <a:bodyPr/>
          <a:lstStyle/>
          <a:p>
            <a:r>
              <a:rPr lang="en-US" sz="5400" b="1" dirty="0" smtClean="0"/>
              <a:t>Focus group interviews</a:t>
            </a:r>
            <a:r>
              <a:rPr lang="en-US" b="1" dirty="0" smtClean="0"/>
              <a:t>: </a:t>
            </a:r>
            <a:endParaRPr lang="en-US" b="1" dirty="0"/>
          </a:p>
        </p:txBody>
      </p:sp>
      <p:sp>
        <p:nvSpPr>
          <p:cNvPr id="5" name="Text Placeholder 4"/>
          <p:cNvSpPr>
            <a:spLocks noGrp="1"/>
          </p:cNvSpPr>
          <p:nvPr>
            <p:ph type="body" idx="1"/>
          </p:nvPr>
        </p:nvSpPr>
        <p:spPr>
          <a:xfrm>
            <a:off x="564657" y="2504090"/>
            <a:ext cx="8116887" cy="1899744"/>
          </a:xfrm>
        </p:spPr>
        <p:txBody>
          <a:bodyPr>
            <a:normAutofit fontScale="92500" lnSpcReduction="20000"/>
          </a:bodyPr>
          <a:lstStyle/>
          <a:p>
            <a:r>
              <a:rPr lang="en-US" sz="2600" b="1" dirty="0" smtClean="0"/>
              <a:t>A face-to-face group interview of a target population designed  “to explore in depth the feelings and beliefs people hold and to learn how these feelings shape overt behavior” </a:t>
            </a:r>
          </a:p>
          <a:p>
            <a:r>
              <a:rPr lang="en-US" sz="2200" b="1" dirty="0" smtClean="0"/>
              <a:t>(</a:t>
            </a:r>
            <a:r>
              <a:rPr lang="en-US" sz="2200" b="1" dirty="0" err="1" smtClean="0"/>
              <a:t>Connaway</a:t>
            </a:r>
            <a:r>
              <a:rPr lang="en-US" sz="2200" b="1" dirty="0" smtClean="0"/>
              <a:t> &amp; Powell,  2010, p. 173)</a:t>
            </a:r>
            <a:endParaRPr lang="en-US" sz="2200" b="1"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dirty="0" smtClean="0"/>
              <a:t>Questions &amp; Discussion</a:t>
            </a:r>
          </a:p>
        </p:txBody>
      </p:sp>
      <p:sp>
        <p:nvSpPr>
          <p:cNvPr id="3" name="Content Placeholder 2"/>
          <p:cNvSpPr>
            <a:spLocks noGrp="1"/>
          </p:cNvSpPr>
          <p:nvPr>
            <p:ph type="body" idx="1"/>
          </p:nvPr>
        </p:nvSpPr>
        <p:spPr/>
        <p:txBody>
          <a:bodyPr>
            <a:normAutofit/>
          </a:bodyPr>
          <a:lstStyle/>
          <a:p>
            <a:pPr>
              <a:spcBef>
                <a:spcPts val="0"/>
              </a:spcBef>
            </a:pPr>
            <a:r>
              <a:rPr lang="en-US" dirty="0" smtClean="0"/>
              <a:t>Lynn Silipigni Connaway, Ph.D.</a:t>
            </a:r>
            <a:br>
              <a:rPr lang="en-US" dirty="0" smtClean="0"/>
            </a:br>
            <a:r>
              <a:rPr lang="en-US" dirty="0" smtClean="0">
                <a:hlinkClick r:id="rId3"/>
              </a:rPr>
              <a:t>connawal@oclc.org</a:t>
            </a:r>
            <a:endParaRPr lang="en-US" dirty="0" smtClean="0"/>
          </a:p>
          <a:p>
            <a:pPr>
              <a:spcBef>
                <a:spcPts val="0"/>
              </a:spcBef>
            </a:pPr>
            <a:r>
              <a:rPr lang="en-US" dirty="0" smtClean="0"/>
              <a:t>@</a:t>
            </a:r>
            <a:r>
              <a:rPr lang="en-US" dirty="0" err="1" smtClean="0"/>
              <a:t>LynnConnaway</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56331" y="2575985"/>
            <a:ext cx="3714751" cy="2887838"/>
          </a:xfrm>
        </p:spPr>
        <p:txBody>
          <a:bodyPr>
            <a:normAutofit/>
          </a:bodyPr>
          <a:lstStyle/>
          <a:p>
            <a:r>
              <a:rPr lang="en-US" sz="2000" b="1" dirty="0" smtClean="0"/>
              <a:t>Communications research &amp; propaganda analysis</a:t>
            </a:r>
          </a:p>
          <a:p>
            <a:r>
              <a:rPr lang="en-US" sz="2000" b="1" dirty="0" smtClean="0"/>
              <a:t>Used in WWII to increase military morale</a:t>
            </a:r>
          </a:p>
          <a:p>
            <a:r>
              <a:rPr lang="en-US" sz="2000" b="1" dirty="0" smtClean="0"/>
              <a:t>Underutilized in social sciences</a:t>
            </a:r>
            <a:endParaRPr lang="en-US" sz="2000" b="1" dirty="0"/>
          </a:p>
        </p:txBody>
      </p:sp>
      <p:pic>
        <p:nvPicPr>
          <p:cNvPr id="6" name="Content Placeholder 5" descr="WWII photo.jpg"/>
          <p:cNvPicPr>
            <a:picLocks noGrp="1" noChangeAspect="1"/>
          </p:cNvPicPr>
          <p:nvPr>
            <p:ph sz="half" idx="2"/>
          </p:nvPr>
        </p:nvPicPr>
        <p:blipFill>
          <a:blip r:embed="rId3"/>
          <a:stretch>
            <a:fillRect/>
          </a:stretch>
        </p:blipFill>
        <p:spPr>
          <a:xfrm>
            <a:off x="4651022" y="2725872"/>
            <a:ext cx="4049536" cy="2478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p:nvPr>
        </p:nvSpPr>
        <p:spPr>
          <a:xfrm>
            <a:off x="677918" y="444061"/>
            <a:ext cx="8087710" cy="838201"/>
          </a:xfrm>
        </p:spPr>
        <p:txBody>
          <a:bodyPr>
            <a:normAutofit/>
          </a:bodyPr>
          <a:lstStyle/>
          <a:p>
            <a:r>
              <a:rPr lang="en-US" sz="3600" dirty="0" smtClean="0"/>
              <a:t>History of Focus Group Interviews</a:t>
            </a:r>
            <a:endParaRPr lang="en-US" sz="3600" dirty="0"/>
          </a:p>
        </p:txBody>
      </p:sp>
      <p:sp>
        <p:nvSpPr>
          <p:cNvPr id="7" name="TextBox 6"/>
          <p:cNvSpPr txBox="1"/>
          <p:nvPr/>
        </p:nvSpPr>
        <p:spPr>
          <a:xfrm>
            <a:off x="5623618" y="5510730"/>
            <a:ext cx="3228622" cy="553998"/>
          </a:xfrm>
          <a:prstGeom prst="rect">
            <a:avLst/>
          </a:prstGeom>
          <a:noFill/>
        </p:spPr>
        <p:txBody>
          <a:bodyPr wrap="square" rtlCol="0">
            <a:spAutoFit/>
          </a:bodyPr>
          <a:lstStyle/>
          <a:p>
            <a:pPr algn="r"/>
            <a:r>
              <a:rPr lang="en-US" sz="1000" b="1" dirty="0" smtClean="0"/>
              <a:t>(Connaway, Johnson, &amp; Searing, 1997)</a:t>
            </a:r>
          </a:p>
          <a:p>
            <a:pPr algn="r"/>
            <a:r>
              <a:rPr lang="en-US" sz="1000" b="1" dirty="0" smtClean="0"/>
              <a:t>(Krueger &amp; Casey, 2009)</a:t>
            </a:r>
          </a:p>
          <a:p>
            <a:pPr algn="ctr"/>
            <a:endParaRPr lang="en-US" sz="1000" b="1"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000250"/>
            <a:ext cx="3714751" cy="4143375"/>
          </a:xfrm>
        </p:spPr>
        <p:txBody>
          <a:bodyPr>
            <a:normAutofit fontScale="85000" lnSpcReduction="10000"/>
          </a:bodyPr>
          <a:lstStyle/>
          <a:p>
            <a:r>
              <a:rPr lang="en-US" sz="2800" b="1" dirty="0" smtClean="0"/>
              <a:t>Understand perceptions &amp; attitudes</a:t>
            </a:r>
          </a:p>
          <a:p>
            <a:r>
              <a:rPr lang="en-US" sz="2800" b="1" dirty="0" smtClean="0"/>
              <a:t>Orient to new field</a:t>
            </a:r>
          </a:p>
          <a:p>
            <a:r>
              <a:rPr lang="en-US" sz="2800" b="1" dirty="0" smtClean="0"/>
              <a:t>Develop ideas</a:t>
            </a:r>
          </a:p>
          <a:p>
            <a:r>
              <a:rPr lang="en-US" sz="2800" b="1" dirty="0" smtClean="0"/>
              <a:t>Evaluating different research populations</a:t>
            </a:r>
          </a:p>
          <a:p>
            <a:r>
              <a:rPr lang="en-US" sz="2800" b="1" dirty="0" smtClean="0"/>
              <a:t>Develop &amp; refine research instruments</a:t>
            </a:r>
          </a:p>
        </p:txBody>
      </p:sp>
      <p:sp>
        <p:nvSpPr>
          <p:cNvPr id="2" name="Title 1"/>
          <p:cNvSpPr>
            <a:spLocks noGrp="1"/>
          </p:cNvSpPr>
          <p:nvPr>
            <p:ph type="title"/>
          </p:nvPr>
        </p:nvSpPr>
        <p:spPr/>
        <p:txBody>
          <a:bodyPr>
            <a:normAutofit/>
          </a:bodyPr>
          <a:lstStyle/>
          <a:p>
            <a:r>
              <a:rPr lang="en-US" sz="3600" dirty="0" smtClean="0"/>
              <a:t>Why Focus Group Interviews?</a:t>
            </a:r>
            <a:endParaRPr lang="en-US" sz="3600" dirty="0"/>
          </a:p>
        </p:txBody>
      </p:sp>
      <p:pic>
        <p:nvPicPr>
          <p:cNvPr id="3075" name="Picture 3" descr="C:\Users\dardena\AppData\Local\Microsoft\Windows\Temporary Internet Files\Content.IE5\XKDZJLRA\MP900382687[1].jpg"/>
          <p:cNvPicPr>
            <a:picLocks noGrp="1" noChangeAspect="1" noChangeArrowheads="1"/>
          </p:cNvPicPr>
          <p:nvPr>
            <p:ph sz="half" idx="2"/>
          </p:nvPr>
        </p:nvPicPr>
        <p:blipFill>
          <a:blip r:embed="rId3"/>
          <a:srcRect/>
          <a:stretch>
            <a:fillRect/>
          </a:stretch>
        </p:blipFill>
        <p:spPr bwMode="auto">
          <a:xfrm>
            <a:off x="4714875" y="2745241"/>
            <a:ext cx="3714750" cy="2653393"/>
          </a:xfrm>
          <a:prstGeom prst="rect">
            <a:avLst/>
          </a:prstGeom>
          <a:noFill/>
        </p:spPr>
      </p:pic>
      <p:sp>
        <p:nvSpPr>
          <p:cNvPr id="5" name="TextBox 4"/>
          <p:cNvSpPr txBox="1"/>
          <p:nvPr/>
        </p:nvSpPr>
        <p:spPr>
          <a:xfrm>
            <a:off x="5650672" y="5804045"/>
            <a:ext cx="3228622" cy="246221"/>
          </a:xfrm>
          <a:prstGeom prst="rect">
            <a:avLst/>
          </a:prstGeom>
          <a:noFill/>
        </p:spPr>
        <p:txBody>
          <a:bodyPr wrap="square" rtlCol="0">
            <a:spAutoFit/>
          </a:bodyPr>
          <a:lstStyle/>
          <a:p>
            <a:pPr algn="r"/>
            <a:r>
              <a:rPr lang="en-US" sz="1000" b="1" dirty="0" smtClean="0"/>
              <a:t>(</a:t>
            </a:r>
            <a:r>
              <a:rPr lang="en-US" sz="1000" b="1" dirty="0" err="1" smtClean="0"/>
              <a:t>Connaway</a:t>
            </a:r>
            <a:r>
              <a:rPr lang="en-US" sz="1000" b="1" dirty="0" smtClean="0"/>
              <a:t> &amp; Powell, 2010)</a:t>
            </a:r>
            <a:endParaRPr lang="en-US" sz="1000" b="1"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19955"/>
            <a:ext cx="4741333" cy="4143375"/>
          </a:xfrm>
        </p:spPr>
        <p:txBody>
          <a:bodyPr>
            <a:noAutofit/>
          </a:bodyPr>
          <a:lstStyle/>
          <a:p>
            <a:pPr>
              <a:buNone/>
            </a:pPr>
            <a:endParaRPr lang="en-US" sz="2000" b="1" dirty="0" smtClean="0"/>
          </a:p>
          <a:p>
            <a:pPr lvl="1"/>
            <a:r>
              <a:rPr lang="en-US" sz="2000" b="1" dirty="0" smtClean="0"/>
              <a:t>Needs assessment</a:t>
            </a:r>
          </a:p>
          <a:p>
            <a:pPr lvl="1"/>
            <a:r>
              <a:rPr lang="en-US" sz="2000" b="1" dirty="0" smtClean="0"/>
              <a:t>Community analysis</a:t>
            </a:r>
          </a:p>
          <a:p>
            <a:pPr lvl="1"/>
            <a:r>
              <a:rPr lang="en-US" sz="2000" b="1" dirty="0" smtClean="0"/>
              <a:t>Promotional strategies for new services</a:t>
            </a:r>
          </a:p>
          <a:p>
            <a:pPr lvl="1"/>
            <a:r>
              <a:rPr lang="en-US" sz="2000" b="1" dirty="0" smtClean="0"/>
              <a:t>Evaluation of library resources &amp; services</a:t>
            </a:r>
          </a:p>
          <a:p>
            <a:pPr lvl="1"/>
            <a:r>
              <a:rPr lang="en-US" sz="2000" b="1" dirty="0" smtClean="0"/>
              <a:t>Information-gathering patterns </a:t>
            </a:r>
          </a:p>
          <a:p>
            <a:pPr lvl="1"/>
            <a:r>
              <a:rPr lang="en-US" sz="2000" b="1" dirty="0" smtClean="0"/>
              <a:t>Development of resources &amp; services</a:t>
            </a:r>
            <a:endParaRPr lang="en-US" sz="2000" b="1" dirty="0"/>
          </a:p>
        </p:txBody>
      </p:sp>
      <p:sp>
        <p:nvSpPr>
          <p:cNvPr id="2" name="Title 1"/>
          <p:cNvSpPr>
            <a:spLocks noGrp="1"/>
          </p:cNvSpPr>
          <p:nvPr>
            <p:ph type="title"/>
          </p:nvPr>
        </p:nvSpPr>
        <p:spPr>
          <a:xfrm>
            <a:off x="352096" y="349469"/>
            <a:ext cx="8229600" cy="914400"/>
          </a:xfrm>
        </p:spPr>
        <p:txBody>
          <a:bodyPr>
            <a:normAutofit/>
          </a:bodyPr>
          <a:lstStyle/>
          <a:p>
            <a:r>
              <a:rPr lang="en-US" sz="3600" dirty="0" smtClean="0"/>
              <a:t>Focus Group Interviews in LIS Research</a:t>
            </a:r>
            <a:endParaRPr lang="en-US" sz="3600" dirty="0"/>
          </a:p>
        </p:txBody>
      </p:sp>
      <p:pic>
        <p:nvPicPr>
          <p:cNvPr id="4104" name="Picture 8" descr="C:\Users\dardena\AppData\Local\Microsoft\Windows\Temporary Internet Files\Content.IE5\IFXUBJ0A\MP900449121[1].jpg"/>
          <p:cNvPicPr>
            <a:picLocks noGrp="1" noChangeAspect="1" noChangeArrowheads="1"/>
          </p:cNvPicPr>
          <p:nvPr>
            <p:ph sz="half" idx="2"/>
          </p:nvPr>
        </p:nvPicPr>
        <p:blipFill>
          <a:blip r:embed="rId3"/>
          <a:srcRect/>
          <a:stretch>
            <a:fillRect/>
          </a:stretch>
        </p:blipFill>
        <p:spPr bwMode="auto">
          <a:xfrm>
            <a:off x="4714875" y="2678906"/>
            <a:ext cx="3714750" cy="2786063"/>
          </a:xfrm>
          <a:prstGeom prst="rect">
            <a:avLst/>
          </a:prstGeom>
          <a:noFill/>
        </p:spPr>
      </p:pic>
      <p:sp>
        <p:nvSpPr>
          <p:cNvPr id="5" name="TextBox 4"/>
          <p:cNvSpPr txBox="1"/>
          <p:nvPr/>
        </p:nvSpPr>
        <p:spPr>
          <a:xfrm>
            <a:off x="553154" y="6039554"/>
            <a:ext cx="3228622" cy="246221"/>
          </a:xfrm>
          <a:prstGeom prst="rect">
            <a:avLst/>
          </a:prstGeom>
          <a:noFill/>
        </p:spPr>
        <p:txBody>
          <a:bodyPr wrap="square" rtlCol="0">
            <a:spAutoFit/>
          </a:bodyPr>
          <a:lstStyle/>
          <a:p>
            <a:pPr algn="ctr"/>
            <a:r>
              <a:rPr lang="en-US" sz="1000" b="1" dirty="0" smtClean="0"/>
              <a:t>(</a:t>
            </a:r>
            <a:r>
              <a:rPr lang="en-US" sz="1000" b="1" dirty="0" err="1" smtClean="0"/>
              <a:t>Connaway</a:t>
            </a:r>
            <a:r>
              <a:rPr lang="en-US" sz="1000" b="1" dirty="0" smtClean="0"/>
              <a:t>, 1996)</a:t>
            </a:r>
            <a:endParaRPr lang="en-US" sz="1000" b="1"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000" b="1" dirty="0" smtClean="0"/>
              <a:t>Sense-making the Information Confluence</a:t>
            </a:r>
          </a:p>
          <a:p>
            <a:r>
              <a:rPr lang="en-US" sz="2000" b="1" dirty="0" smtClean="0"/>
              <a:t>Seeking Synchronicity</a:t>
            </a:r>
          </a:p>
          <a:p>
            <a:r>
              <a:rPr lang="en-US" sz="2000" b="1" dirty="0" smtClean="0"/>
              <a:t>User-Centered Design of a Recommender </a:t>
            </a:r>
            <a:br>
              <a:rPr lang="en-US" sz="2000" b="1" dirty="0" smtClean="0"/>
            </a:br>
            <a:r>
              <a:rPr lang="en-US" sz="2000" b="1" dirty="0" smtClean="0"/>
              <a:t>System for a "Universal" Library Catalogue</a:t>
            </a:r>
          </a:p>
        </p:txBody>
      </p:sp>
      <p:sp>
        <p:nvSpPr>
          <p:cNvPr id="4" name="Title 3"/>
          <p:cNvSpPr>
            <a:spLocks noGrp="1"/>
          </p:cNvSpPr>
          <p:nvPr>
            <p:ph type="title"/>
          </p:nvPr>
        </p:nvSpPr>
        <p:spPr>
          <a:xfrm>
            <a:off x="394139" y="265387"/>
            <a:ext cx="8571186" cy="943303"/>
          </a:xfrm>
        </p:spPr>
        <p:txBody>
          <a:bodyPr>
            <a:normAutofit/>
          </a:bodyPr>
          <a:lstStyle/>
          <a:p>
            <a:r>
              <a:rPr lang="en-US" sz="3600" dirty="0" smtClean="0"/>
              <a:t>Focus Group Interviews in Our Research</a:t>
            </a:r>
            <a:endParaRPr lang="en-US" sz="3600" dirty="0"/>
          </a:p>
        </p:txBody>
      </p:sp>
      <p:pic>
        <p:nvPicPr>
          <p:cNvPr id="7" name="Picture 2"/>
          <p:cNvPicPr>
            <a:picLocks noChangeAspect="1" noChangeArrowheads="1"/>
          </p:cNvPicPr>
          <p:nvPr/>
        </p:nvPicPr>
        <p:blipFill>
          <a:blip r:embed="rId3" cstate="print"/>
          <a:srcRect l="28624" t="8588" r="29740" b="5523"/>
          <a:stretch>
            <a:fillRect/>
          </a:stretch>
        </p:blipFill>
        <p:spPr bwMode="auto">
          <a:xfrm>
            <a:off x="4568888" y="1737702"/>
            <a:ext cx="1624722" cy="20309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WorldCat_Logo_V_Color.png"/>
          <p:cNvPicPr>
            <a:picLocks noChangeAspect="1"/>
          </p:cNvPicPr>
          <p:nvPr/>
        </p:nvPicPr>
        <p:blipFill>
          <a:blip r:embed="rId4" cstate="print"/>
          <a:stretch>
            <a:fillRect/>
          </a:stretch>
        </p:blipFill>
        <p:spPr>
          <a:xfrm>
            <a:off x="6130865" y="3040072"/>
            <a:ext cx="2743278" cy="30480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2"/>
          </p:nvPr>
        </p:nvSpPr>
        <p:spPr>
          <a:xfrm>
            <a:off x="4724400" y="5244010"/>
            <a:ext cx="1905000" cy="914400"/>
          </a:xfrm>
        </p:spPr>
        <p:txBody>
          <a:bodyPr>
            <a:normAutofit/>
          </a:bodyPr>
          <a:lstStyle/>
          <a:p>
            <a:pPr algn="ctr"/>
            <a:r>
              <a:rPr lang="en-US" sz="2000" b="1" dirty="0" smtClean="0">
                <a:solidFill>
                  <a:schemeClr val="tx1"/>
                </a:solidFill>
              </a:rPr>
              <a:t>REPORTING FINDINGS</a:t>
            </a:r>
          </a:p>
        </p:txBody>
      </p:sp>
      <p:sp>
        <p:nvSpPr>
          <p:cNvPr id="5" name="Text Placeholder 4"/>
          <p:cNvSpPr>
            <a:spLocks noGrp="1"/>
          </p:cNvSpPr>
          <p:nvPr>
            <p:ph type="body" sz="quarter" idx="20"/>
          </p:nvPr>
        </p:nvSpPr>
        <p:spPr>
          <a:xfrm>
            <a:off x="4628444" y="990600"/>
            <a:ext cx="2032000" cy="914400"/>
          </a:xfrm>
        </p:spPr>
        <p:txBody>
          <a:bodyPr>
            <a:noAutofit/>
          </a:bodyPr>
          <a:lstStyle/>
          <a:p>
            <a:pPr algn="ctr"/>
            <a:r>
              <a:rPr lang="en-US" sz="2000" b="1" dirty="0" smtClean="0">
                <a:solidFill>
                  <a:schemeClr val="tx1"/>
                </a:solidFill>
              </a:rPr>
              <a:t>RECRUITING</a:t>
            </a:r>
          </a:p>
          <a:p>
            <a:pPr algn="ctr"/>
            <a:r>
              <a:rPr lang="en-US" sz="2000" b="1" dirty="0" smtClean="0">
                <a:solidFill>
                  <a:schemeClr val="tx1"/>
                </a:solidFill>
              </a:rPr>
              <a:t>PARTICIPANTS</a:t>
            </a:r>
          </a:p>
        </p:txBody>
      </p:sp>
      <p:pic>
        <p:nvPicPr>
          <p:cNvPr id="20" name="Picture Placeholder 19"/>
          <p:cNvPicPr>
            <a:picLocks noGrp="1" noChangeAspect="1"/>
          </p:cNvPicPr>
          <p:nvPr>
            <p:ph type="pic" sz="quarter" idx="13"/>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xmlns=""/>
              </a:ext>
            </a:extLst>
          </a:blip>
          <a:srcRect/>
          <a:stretch/>
        </p:blipFill>
        <p:spPr>
          <a:xfrm>
            <a:off x="2432050" y="291010"/>
            <a:ext cx="2070100" cy="1994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Placeholder 20"/>
          <p:cNvPicPr>
            <a:picLocks noGrp="1" noChangeAspect="1"/>
          </p:cNvPicPr>
          <p:nvPr>
            <p:ph type="pic" sz="quarter" idx="16"/>
          </p:nvPr>
        </p:nvPicPr>
        <p:blipFill>
          <a:blip r:embed="rId4" cstate="email">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a:xfrm>
            <a:off x="6858000" y="291009"/>
            <a:ext cx="2059858" cy="19976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 Placeholder 8"/>
          <p:cNvSpPr>
            <a:spLocks noGrp="1"/>
          </p:cNvSpPr>
          <p:nvPr>
            <p:ph type="body" sz="quarter" idx="18"/>
          </p:nvPr>
        </p:nvSpPr>
        <p:spPr>
          <a:xfrm>
            <a:off x="304800" y="989272"/>
            <a:ext cx="1905000" cy="914400"/>
          </a:xfrm>
        </p:spPr>
        <p:txBody>
          <a:bodyPr>
            <a:normAutofit/>
          </a:bodyPr>
          <a:lstStyle/>
          <a:p>
            <a:pPr algn="ctr"/>
            <a:r>
              <a:rPr lang="en-US" sz="2000" b="1" dirty="0" smtClean="0">
                <a:solidFill>
                  <a:schemeClr val="tx1"/>
                </a:solidFill>
              </a:rPr>
              <a:t>PLANNING</a:t>
            </a:r>
          </a:p>
        </p:txBody>
      </p:sp>
      <p:pic>
        <p:nvPicPr>
          <p:cNvPr id="23" name="Picture Placeholder 22"/>
          <p:cNvPicPr>
            <a:picLocks noGrp="1" noChangeAspect="1"/>
          </p:cNvPicPr>
          <p:nvPr>
            <p:ph type="pic" sz="quarter" idx="22"/>
          </p:nvPr>
        </p:nvPicPr>
        <p:blipFill>
          <a:blip r:embed="rId5" cstate="email">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 Placeholder 12"/>
          <p:cNvSpPr>
            <a:spLocks noGrp="1"/>
          </p:cNvSpPr>
          <p:nvPr>
            <p:ph type="body" sz="quarter" idx="24"/>
          </p:nvPr>
        </p:nvSpPr>
        <p:spPr>
          <a:xfrm>
            <a:off x="2517057" y="3110410"/>
            <a:ext cx="1905000" cy="914400"/>
          </a:xfrm>
        </p:spPr>
        <p:txBody>
          <a:bodyPr>
            <a:normAutofit/>
          </a:bodyPr>
          <a:lstStyle/>
          <a:p>
            <a:pPr algn="ctr"/>
            <a:r>
              <a:rPr lang="en-US" sz="2000" b="1" dirty="0" smtClean="0">
                <a:solidFill>
                  <a:schemeClr val="tx1"/>
                </a:solidFill>
              </a:rPr>
              <a:t>DEVELOPING QUESTIONS</a:t>
            </a:r>
          </a:p>
        </p:txBody>
      </p:sp>
      <p:sp>
        <p:nvSpPr>
          <p:cNvPr id="15" name="Text Placeholder 14"/>
          <p:cNvSpPr>
            <a:spLocks noGrp="1"/>
          </p:cNvSpPr>
          <p:nvPr>
            <p:ph type="body" sz="quarter" idx="26"/>
          </p:nvPr>
        </p:nvSpPr>
        <p:spPr>
          <a:xfrm>
            <a:off x="6936657" y="3124200"/>
            <a:ext cx="1905000" cy="914400"/>
          </a:xfrm>
        </p:spPr>
        <p:txBody>
          <a:bodyPr>
            <a:normAutofit/>
          </a:bodyPr>
          <a:lstStyle/>
          <a:p>
            <a:pPr algn="ctr"/>
            <a:r>
              <a:rPr lang="en-US" sz="2000" b="1" dirty="0" smtClean="0">
                <a:solidFill>
                  <a:schemeClr val="tx1"/>
                </a:solidFill>
              </a:rPr>
              <a:t>MODERATING</a:t>
            </a:r>
          </a:p>
        </p:txBody>
      </p:sp>
      <p:pic>
        <p:nvPicPr>
          <p:cNvPr id="25" name="Picture Placeholder 24"/>
          <p:cNvPicPr>
            <a:picLocks noGrp="1" noChangeAspect="1"/>
          </p:cNvPicPr>
          <p:nvPr>
            <p:ph type="pic" sz="quarter" idx="27"/>
          </p:nvPr>
        </p:nvPicPr>
        <p:blipFill>
          <a:blip r:embed="rId6" cstate="email">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Text Placeholder 18"/>
          <p:cNvSpPr>
            <a:spLocks noGrp="1"/>
          </p:cNvSpPr>
          <p:nvPr>
            <p:ph type="body" sz="quarter" idx="30"/>
          </p:nvPr>
        </p:nvSpPr>
        <p:spPr>
          <a:xfrm>
            <a:off x="304800" y="5257800"/>
            <a:ext cx="1905000" cy="914400"/>
          </a:xfrm>
        </p:spPr>
        <p:txBody>
          <a:bodyPr>
            <a:normAutofit fontScale="92500" lnSpcReduction="20000"/>
          </a:bodyPr>
          <a:lstStyle/>
          <a:p>
            <a:pPr algn="ctr"/>
            <a:r>
              <a:rPr lang="en-US" sz="2000" b="1" dirty="0" smtClean="0">
                <a:solidFill>
                  <a:schemeClr val="tx1"/>
                </a:solidFill>
              </a:rPr>
              <a:t>COLLECTING&amp; ANALYZING DATA</a:t>
            </a:r>
          </a:p>
        </p:txBody>
      </p:sp>
      <p:pic>
        <p:nvPicPr>
          <p:cNvPr id="6" name="Picture Placeholder 5"/>
          <p:cNvPicPr>
            <a:picLocks noGrp="1" noChangeAspect="1"/>
          </p:cNvPicPr>
          <p:nvPr>
            <p:ph type="pic" sz="quarter" idx="28"/>
          </p:nvPr>
        </p:nvPicPr>
        <p:blipFill>
          <a:blip r:embed="rId7">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Placeholder 3"/>
          <p:cNvPicPr>
            <a:picLocks noGrp="1" noChangeAspect="1"/>
          </p:cNvPicPr>
          <p:nvPr>
            <p:ph type="pic" sz="quarter" idx="21"/>
          </p:nvPr>
        </p:nvPicPr>
        <p:blipFill rotWithShape="1">
          <a:blip r:embed="rId8" cstate="email">
            <a:duotone>
              <a:schemeClr val="accent1">
                <a:shade val="45000"/>
                <a:satMod val="135000"/>
              </a:schemeClr>
              <a:prstClr val="white"/>
            </a:duotone>
            <a:extLst>
              <a:ext uri="{28A0092B-C50C-407E-A947-70E740481C1C}">
                <a14:useLocalDpi xmlns:a14="http://schemas.microsoft.com/office/drawing/2010/main" xmlns=""/>
              </a:ext>
            </a:extLst>
          </a:blip>
          <a:src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childTnLst>
                                </p:cTn>
                              </p:par>
                              <p:par>
                                <p:cTn id="9" presetID="45" presetClass="entr" presetSubtype="0" fill="hold" grpId="0" nodeType="withEffect">
                                  <p:stCondLst>
                                    <p:cond delay="0"/>
                                  </p:stCondLst>
                                  <p:iterate type="lt">
                                    <p:tmPct val="10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anim calcmode="lin" valueType="num">
                                      <p:cBhvr>
                                        <p:cTn id="12" dur="25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3" dur="25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425"/>
                            </p:stCondLst>
                            <p:childTnLst>
                              <p:par>
                                <p:cTn id="15" presetID="2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50" fill="hold"/>
                                        <p:tgtEl>
                                          <p:spTgt spid="23"/>
                                        </p:tgtEl>
                                        <p:attrNameLst>
                                          <p:attrName>ppt_w</p:attrName>
                                        </p:attrNameLst>
                                      </p:cBhvr>
                                      <p:tavLst>
                                        <p:tav tm="0">
                                          <p:val>
                                            <p:fltVal val="0"/>
                                          </p:val>
                                        </p:tav>
                                        <p:tav tm="100000">
                                          <p:val>
                                            <p:strVal val="#ppt_w"/>
                                          </p:val>
                                        </p:tav>
                                      </p:tavLst>
                                    </p:anim>
                                    <p:anim calcmode="lin" valueType="num">
                                      <p:cBhvr>
                                        <p:cTn id="18" dur="250" fill="hold"/>
                                        <p:tgtEl>
                                          <p:spTgt spid="23"/>
                                        </p:tgtEl>
                                        <p:attrNameLst>
                                          <p:attrName>ppt_h</p:attrName>
                                        </p:attrNameLst>
                                      </p:cBhvr>
                                      <p:tavLst>
                                        <p:tav tm="0">
                                          <p:val>
                                            <p:fltVal val="0"/>
                                          </p:val>
                                        </p:tav>
                                        <p:tav tm="100000">
                                          <p:val>
                                            <p:strVal val="#ppt_h"/>
                                          </p:val>
                                        </p:tav>
                                      </p:tavLst>
                                    </p:anim>
                                  </p:childTnLst>
                                </p:cTn>
                              </p:par>
                              <p:par>
                                <p:cTn id="19" presetID="45" presetClass="entr" presetSubtype="0" fill="hold" grpId="0" nodeType="withEffect">
                                  <p:stCondLst>
                                    <p:cond delay="0"/>
                                  </p:stCondLst>
                                  <p:iterate type="lt">
                                    <p:tmPct val="75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50"/>
                                        <p:tgtEl>
                                          <p:spTgt spid="15">
                                            <p:txEl>
                                              <p:pRg st="0" end="0"/>
                                            </p:txEl>
                                          </p:spTgt>
                                        </p:tgtEl>
                                      </p:cBhvr>
                                    </p:animEffect>
                                    <p:anim calcmode="lin" valueType="num">
                                      <p:cBhvr>
                                        <p:cTn id="22" dur="25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3" dur="25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844"/>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childTnLst>
                                </p:cTn>
                              </p:par>
                              <p:par>
                                <p:cTn id="29" presetID="45" presetClass="entr" presetSubtype="0" fill="hold" grpId="0" nodeType="withEffect">
                                  <p:stCondLst>
                                    <p:cond delay="0"/>
                                  </p:stCondLst>
                                  <p:iterate type="lt">
                                    <p:tmPct val="16667"/>
                                  </p:iterate>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50"/>
                                        <p:tgtEl>
                                          <p:spTgt spid="5">
                                            <p:txEl>
                                              <p:pRg st="0" end="0"/>
                                            </p:txEl>
                                          </p:spTgt>
                                        </p:tgtEl>
                                      </p:cBhvr>
                                    </p:animEffect>
                                    <p:anim calcmode="lin" valueType="num">
                                      <p:cBhvr>
                                        <p:cTn id="32" dur="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3" dur="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iterate type="lt">
                                    <p:tmPct val="16667"/>
                                  </p:iterate>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250"/>
                                        <p:tgtEl>
                                          <p:spTgt spid="5">
                                            <p:txEl>
                                              <p:pRg st="1" end="1"/>
                                            </p:txEl>
                                          </p:spTgt>
                                        </p:tgtEl>
                                      </p:cBhvr>
                                    </p:animEffect>
                                    <p:anim calcmode="lin" valueType="num">
                                      <p:cBhvr>
                                        <p:cTn id="39" dur="25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40" dur="25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41" fill="hold">
                            <p:stCondLst>
                              <p:cond delay="708"/>
                            </p:stCondLst>
                            <p:childTnLst>
                              <p:par>
                                <p:cTn id="42" presetID="23" presetClass="entr" presetSubtype="16" fill="hold" nodeType="afterEffect">
                                  <p:stCondLst>
                                    <p:cond delay="0"/>
                                  </p:stCondLst>
                                  <p:childTnLst>
                                    <p:set>
                                      <p:cBhvr>
                                        <p:cTn id="43" dur="1" fill="hold">
                                          <p:stCondLst>
                                            <p:cond delay="0"/>
                                          </p:stCondLst>
                                        </p:cTn>
                                        <p:tgtEl>
                                          <p:spTgt spid="6">
                                            <p:bg/>
                                          </p:spTgt>
                                        </p:tgtEl>
                                        <p:attrNameLst>
                                          <p:attrName>style.visibility</p:attrName>
                                        </p:attrNameLst>
                                      </p:cBhvr>
                                      <p:to>
                                        <p:strVal val="visible"/>
                                      </p:to>
                                    </p:set>
                                    <p:anim calcmode="lin" valueType="num">
                                      <p:cBhvr>
                                        <p:cTn id="44" dur="300" fill="hold"/>
                                        <p:tgtEl>
                                          <p:spTgt spid="6">
                                            <p:bg/>
                                          </p:spTgt>
                                        </p:tgtEl>
                                        <p:attrNameLst>
                                          <p:attrName>ppt_w</p:attrName>
                                        </p:attrNameLst>
                                      </p:cBhvr>
                                      <p:tavLst>
                                        <p:tav tm="0">
                                          <p:val>
                                            <p:fltVal val="0"/>
                                          </p:val>
                                        </p:tav>
                                        <p:tav tm="100000">
                                          <p:val>
                                            <p:strVal val="#ppt_w"/>
                                          </p:val>
                                        </p:tav>
                                      </p:tavLst>
                                    </p:anim>
                                    <p:anim calcmode="lin" valueType="num">
                                      <p:cBhvr>
                                        <p:cTn id="45" dur="300" fill="hold"/>
                                        <p:tgtEl>
                                          <p:spTgt spid="6">
                                            <p:bg/>
                                          </p:spTgt>
                                        </p:tgtEl>
                                        <p:attrNameLst>
                                          <p:attrName>ppt_h</p:attrName>
                                        </p:attrNameLst>
                                      </p:cBhvr>
                                      <p:tavLst>
                                        <p:tav tm="0">
                                          <p:val>
                                            <p:fltVal val="0"/>
                                          </p:val>
                                        </p:tav>
                                        <p:tav tm="100000">
                                          <p:val>
                                            <p:strVal val="#ppt_h"/>
                                          </p:val>
                                        </p:tav>
                                      </p:tavLst>
                                    </p:anim>
                                  </p:childTnLst>
                                </p:cTn>
                              </p:par>
                              <p:par>
                                <p:cTn id="46" presetID="45" presetClass="entr" presetSubtype="0" fill="hold" grpId="0" nodeType="withEffect">
                                  <p:stCondLst>
                                    <p:cond delay="0"/>
                                  </p:stCondLst>
                                  <p:iterate type="lt">
                                    <p:tmPct val="20000"/>
                                  </p:iterate>
                                  <p:childTnLst>
                                    <p:set>
                                      <p:cBhvr>
                                        <p:cTn id="47" dur="1" fill="hold">
                                          <p:stCondLst>
                                            <p:cond delay="0"/>
                                          </p:stCondLst>
                                        </p:cTn>
                                        <p:tgtEl>
                                          <p:spTgt spid="3">
                                            <p:txEl>
                                              <p:pRg st="0" end="0"/>
                                            </p:txEl>
                                          </p:spTgt>
                                        </p:tgtEl>
                                        <p:attrNameLst>
                                          <p:attrName>style.visibility</p:attrName>
                                        </p:attrNameLst>
                                      </p:cBhvr>
                                      <p:to>
                                        <p:strVal val="visible"/>
                                      </p:to>
                                    </p:set>
                                    <p:animEffect transition="in" filter="fade">
                                      <p:cBhvr>
                                        <p:cTn id="48" dur="250"/>
                                        <p:tgtEl>
                                          <p:spTgt spid="3">
                                            <p:txEl>
                                              <p:pRg st="0" end="0"/>
                                            </p:txEl>
                                          </p:spTgt>
                                        </p:tgtEl>
                                      </p:cBhvr>
                                    </p:animEffect>
                                    <p:anim calcmode="lin" valueType="num">
                                      <p:cBhvr>
                                        <p:cTn id="49" dur="2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50" dur="2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51" fill="hold">
                            <p:stCondLst>
                              <p:cond delay="1758"/>
                            </p:stCondLst>
                            <p:childTnLst>
                              <p:par>
                                <p:cTn id="52" presetID="23" presetClass="entr" presetSubtype="16"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300" fill="hold"/>
                                        <p:tgtEl>
                                          <p:spTgt spid="25"/>
                                        </p:tgtEl>
                                        <p:attrNameLst>
                                          <p:attrName>ppt_w</p:attrName>
                                        </p:attrNameLst>
                                      </p:cBhvr>
                                      <p:tavLst>
                                        <p:tav tm="0">
                                          <p:val>
                                            <p:fltVal val="0"/>
                                          </p:val>
                                        </p:tav>
                                        <p:tav tm="100000">
                                          <p:val>
                                            <p:strVal val="#ppt_w"/>
                                          </p:val>
                                        </p:tav>
                                      </p:tavLst>
                                    </p:anim>
                                    <p:anim calcmode="lin" valueType="num">
                                      <p:cBhvr>
                                        <p:cTn id="55" dur="300" fill="hold"/>
                                        <p:tgtEl>
                                          <p:spTgt spid="25"/>
                                        </p:tgtEl>
                                        <p:attrNameLst>
                                          <p:attrName>ppt_h</p:attrName>
                                        </p:attrNameLst>
                                      </p:cBhvr>
                                      <p:tavLst>
                                        <p:tav tm="0">
                                          <p:val>
                                            <p:fltVal val="0"/>
                                          </p:val>
                                        </p:tav>
                                        <p:tav tm="100000">
                                          <p:val>
                                            <p:strVal val="#ppt_h"/>
                                          </p:val>
                                        </p:tav>
                                      </p:tavLst>
                                    </p:anim>
                                  </p:childTnLst>
                                </p:cTn>
                              </p:par>
                              <p:par>
                                <p:cTn id="56" presetID="45" presetClass="entr" presetSubtype="0" fill="hold" grpId="0" nodeType="withEffect">
                                  <p:stCondLst>
                                    <p:cond delay="0"/>
                                  </p:stCondLst>
                                  <p:iterate type="lt">
                                    <p:tmPct val="14286"/>
                                  </p:iterate>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250"/>
                                        <p:tgtEl>
                                          <p:spTgt spid="19">
                                            <p:txEl>
                                              <p:pRg st="0" end="0"/>
                                            </p:txEl>
                                          </p:spTgt>
                                        </p:tgtEl>
                                      </p:cBhvr>
                                    </p:animEffect>
                                    <p:anim calcmode="lin" valueType="num">
                                      <p:cBhvr>
                                        <p:cTn id="59"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60"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par>
                          <p:cTn id="61" fill="hold">
                            <p:stCondLst>
                              <p:cond delay="2830"/>
                            </p:stCondLst>
                            <p:childTnLst>
                              <p:par>
                                <p:cTn id="62" presetID="23" presetClass="entr" presetSubtype="16" fill="hold" nodeType="afterEffect">
                                  <p:stCondLst>
                                    <p:cond delay="0"/>
                                  </p:stCondLst>
                                  <p:childTnLst>
                                    <p:set>
                                      <p:cBhvr>
                                        <p:cTn id="63" dur="1" fill="hold">
                                          <p:stCondLst>
                                            <p:cond delay="0"/>
                                          </p:stCondLst>
                                        </p:cTn>
                                        <p:tgtEl>
                                          <p:spTgt spid="4">
                                            <p:bg/>
                                          </p:spTgt>
                                        </p:tgtEl>
                                        <p:attrNameLst>
                                          <p:attrName>style.visibility</p:attrName>
                                        </p:attrNameLst>
                                      </p:cBhvr>
                                      <p:to>
                                        <p:strVal val="visible"/>
                                      </p:to>
                                    </p:set>
                                    <p:anim calcmode="lin" valueType="num">
                                      <p:cBhvr>
                                        <p:cTn id="64" dur="300" fill="hold"/>
                                        <p:tgtEl>
                                          <p:spTgt spid="4">
                                            <p:bg/>
                                          </p:spTgt>
                                        </p:tgtEl>
                                        <p:attrNameLst>
                                          <p:attrName>ppt_w</p:attrName>
                                        </p:attrNameLst>
                                      </p:cBhvr>
                                      <p:tavLst>
                                        <p:tav tm="0">
                                          <p:val>
                                            <p:fltVal val="0"/>
                                          </p:val>
                                        </p:tav>
                                        <p:tav tm="100000">
                                          <p:val>
                                            <p:strVal val="#ppt_w"/>
                                          </p:val>
                                        </p:tav>
                                      </p:tavLst>
                                    </p:anim>
                                    <p:anim calcmode="lin" valueType="num">
                                      <p:cBhvr>
                                        <p:cTn id="65" dur="300" fill="hold"/>
                                        <p:tgtEl>
                                          <p:spTgt spid="4">
                                            <p:bg/>
                                          </p:spTgt>
                                        </p:tgtEl>
                                        <p:attrNameLst>
                                          <p:attrName>ppt_h</p:attrName>
                                        </p:attrNameLst>
                                      </p:cBhvr>
                                      <p:tavLst>
                                        <p:tav tm="0">
                                          <p:val>
                                            <p:fltVal val="0"/>
                                          </p:val>
                                        </p:tav>
                                        <p:tav tm="100000">
                                          <p:val>
                                            <p:strVal val="#ppt_h"/>
                                          </p:val>
                                        </p:tav>
                                      </p:tavLst>
                                    </p:anim>
                                  </p:childTnLst>
                                </p:cTn>
                              </p:par>
                              <p:par>
                                <p:cTn id="66" presetID="45" presetClass="entr" presetSubtype="0" fill="hold" grpId="0" nodeType="withEffect">
                                  <p:stCondLst>
                                    <p:cond delay="0"/>
                                  </p:stCondLst>
                                  <p:iterate type="lt">
                                    <p:tmPct val="14286"/>
                                  </p:iterate>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250"/>
                                        <p:tgtEl>
                                          <p:spTgt spid="13">
                                            <p:txEl>
                                              <p:pRg st="0" end="0"/>
                                            </p:txEl>
                                          </p:spTgt>
                                        </p:tgtEl>
                                      </p:cBhvr>
                                    </p:animEffect>
                                    <p:anim calcmode="lin" valueType="num">
                                      <p:cBhvr>
                                        <p:cTn id="69" dur="25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70" dur="25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9" grpId="0" build="p"/>
      <p:bldP spid="13" grpId="0" build="p" autoUpdateAnimBg="0"/>
      <p:bldP spid="15" grpId="0" build="p" autoUpdateAnimBg="0"/>
      <p:bldP spid="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6" y="2438400"/>
            <a:ext cx="3510784" cy="3394841"/>
          </a:xfrm>
        </p:spPr>
        <p:txBody>
          <a:bodyPr>
            <a:normAutofit/>
          </a:bodyPr>
          <a:lstStyle/>
          <a:p>
            <a:r>
              <a:rPr lang="en-US" sz="2000" b="1" dirty="0" smtClean="0"/>
              <a:t>Plan processes</a:t>
            </a:r>
          </a:p>
          <a:p>
            <a:r>
              <a:rPr lang="en-US" sz="2000" b="1" dirty="0" smtClean="0"/>
              <a:t>Identify project goals</a:t>
            </a:r>
          </a:p>
          <a:p>
            <a:r>
              <a:rPr lang="en-US" sz="2000" b="1" dirty="0" smtClean="0"/>
              <a:t>Evaluate all options</a:t>
            </a:r>
          </a:p>
          <a:p>
            <a:r>
              <a:rPr lang="en-US" sz="2000" b="1" dirty="0" smtClean="0"/>
              <a:t>Identify personnel &amp; budgeting</a:t>
            </a:r>
          </a:p>
          <a:p>
            <a:r>
              <a:rPr lang="en-US" sz="2000" b="1" dirty="0" smtClean="0"/>
              <a:t>Develop timelines</a:t>
            </a:r>
          </a:p>
        </p:txBody>
      </p:sp>
      <p:sp>
        <p:nvSpPr>
          <p:cNvPr id="4" name="Title 3"/>
          <p:cNvSpPr>
            <a:spLocks noGrp="1"/>
          </p:cNvSpPr>
          <p:nvPr>
            <p:ph type="title"/>
          </p:nvPr>
        </p:nvSpPr>
        <p:spPr/>
        <p:txBody>
          <a:bodyPr>
            <a:normAutofit/>
          </a:bodyPr>
          <a:lstStyle/>
          <a:p>
            <a:r>
              <a:rPr lang="en-US" sz="3600" dirty="0" smtClean="0"/>
              <a:t>Planning</a:t>
            </a:r>
            <a:endParaRPr lang="en-US" sz="3600" dirty="0"/>
          </a:p>
        </p:txBody>
      </p:sp>
      <p:pic>
        <p:nvPicPr>
          <p:cNvPr id="1027" name="Picture 3" descr="C:\Users\dardena\AppData\Local\Microsoft\Windows\Temporary Internet Files\Content.IE5\IFXUBJ0A\MP900402515[1].jpg"/>
          <p:cNvPicPr>
            <a:picLocks noGrp="1" noChangeAspect="1" noChangeArrowheads="1"/>
          </p:cNvPicPr>
          <p:nvPr>
            <p:ph sz="half" idx="2"/>
          </p:nvPr>
        </p:nvPicPr>
        <p:blipFill>
          <a:blip r:embed="rId3"/>
          <a:srcRect/>
          <a:stretch>
            <a:fillRect/>
          </a:stretch>
        </p:blipFill>
        <p:spPr bwMode="auto">
          <a:xfrm>
            <a:off x="5211471" y="1737491"/>
            <a:ext cx="2763599" cy="4143375"/>
          </a:xfrm>
          <a:prstGeom prst="rect">
            <a:avLst/>
          </a:prstGeom>
          <a:noFill/>
        </p:spPr>
      </p:pic>
      <p:sp>
        <p:nvSpPr>
          <p:cNvPr id="5" name="TextBox 4"/>
          <p:cNvSpPr txBox="1"/>
          <p:nvPr/>
        </p:nvSpPr>
        <p:spPr>
          <a:xfrm>
            <a:off x="6653048" y="5955472"/>
            <a:ext cx="2268286" cy="246221"/>
          </a:xfrm>
          <a:prstGeom prst="rect">
            <a:avLst/>
          </a:prstGeom>
          <a:noFill/>
        </p:spPr>
        <p:txBody>
          <a:bodyPr wrap="square" rtlCol="0">
            <a:spAutoFit/>
          </a:bodyPr>
          <a:lstStyle/>
          <a:p>
            <a:pPr algn="r"/>
            <a:r>
              <a:rPr lang="en-US" sz="1000" b="1" dirty="0" smtClean="0"/>
              <a:t>(Morgan, 1998)</a:t>
            </a:r>
            <a:endParaRPr lang="en-US" sz="1000" b="1" dirty="0"/>
          </a:p>
        </p:txBody>
      </p:sp>
    </p:spTree>
  </p:cSld>
  <p:clrMapOvr>
    <a:masterClrMapping/>
  </p:clrMapOvr>
  <p:transition>
    <p:fade thruBlk="1"/>
  </p:transition>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666D8B9-669F-4142-B8FC-2F14E25C8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10015</TotalTime>
  <Words>2425</Words>
  <Application>Microsoft Office PowerPoint</Application>
  <PresentationFormat>On-screen Show (4:3)</PresentationFormat>
  <Paragraphs>468</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OCLC Redesign 2011-01</vt:lpstr>
      <vt:lpstr>Inspiring Initiatives in Qualitative Inquiry</vt:lpstr>
      <vt:lpstr>Qualitative Research: </vt:lpstr>
      <vt:lpstr>Focus group interviews: </vt:lpstr>
      <vt:lpstr>History of Focus Group Interviews</vt:lpstr>
      <vt:lpstr>Why Focus Group Interviews?</vt:lpstr>
      <vt:lpstr>Focus Group Interviews in LIS Research</vt:lpstr>
      <vt:lpstr>Focus Group Interviews in Our Research</vt:lpstr>
      <vt:lpstr>Slide 8</vt:lpstr>
      <vt:lpstr>Planning</vt:lpstr>
      <vt:lpstr>Recruiting Participants</vt:lpstr>
      <vt:lpstr>Attracting Participants</vt:lpstr>
      <vt:lpstr>WorldCat.org Study Recruitment</vt:lpstr>
      <vt:lpstr>Developing Questions</vt:lpstr>
      <vt:lpstr>Categories of Questions</vt:lpstr>
      <vt:lpstr>Characteristics of Good Questions</vt:lpstr>
      <vt:lpstr>Example: WorldCat.org Focus Group Interview Questions</vt:lpstr>
      <vt:lpstr>Moderating</vt:lpstr>
      <vt:lpstr>The Ideal Moderator</vt:lpstr>
      <vt:lpstr>The Moderator’s Job</vt:lpstr>
      <vt:lpstr>Dealing with Problem Participants</vt:lpstr>
      <vt:lpstr>Collecting Data</vt:lpstr>
      <vt:lpstr>Analyzing Data</vt:lpstr>
      <vt:lpstr>Reporting Findings</vt:lpstr>
      <vt:lpstr>Reporting Findings: Seeking Synchronicity</vt:lpstr>
      <vt:lpstr>Strengths of Focus Group Interviews </vt:lpstr>
      <vt:lpstr>Weaknesses of Focus Group Interviews</vt:lpstr>
      <vt:lpstr>Selected Bibliography</vt:lpstr>
      <vt:lpstr>Selected Bibliography</vt:lpstr>
      <vt:lpstr>Slide 29</vt:lpstr>
      <vt:lpstr>Questions &amp; Discussion</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Group Interviews: Inspiring Initiatives in Qualitative Inquiry</dc:title>
  <dc:creator>Lynn Silipigni Connaway</dc:creator>
  <cp:keywords>Qualitative Inquiry; Qualitative Methods; Focus Group Interview Method; Library and Information Science Research Methods</cp:keywords>
  <cp:lastModifiedBy>Windows User</cp:lastModifiedBy>
  <cp:revision>864</cp:revision>
  <cp:lastPrinted>2012-01-18T22:20:44Z</cp:lastPrinted>
  <dcterms:created xsi:type="dcterms:W3CDTF">2012-03-27T16:06:48Z</dcterms:created>
  <dcterms:modified xsi:type="dcterms:W3CDTF">2013-05-02T18:42:52Z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