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Default Extension="pdf" ContentType="application/pdf"/>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39"/>
  </p:notesMasterIdLst>
  <p:handoutMasterIdLst>
    <p:handoutMasterId r:id="rId40"/>
  </p:handoutMasterIdLst>
  <p:sldIdLst>
    <p:sldId id="510" r:id="rId5"/>
    <p:sldId id="507" r:id="rId6"/>
    <p:sldId id="498" r:id="rId7"/>
    <p:sldId id="499" r:id="rId8"/>
    <p:sldId id="520" r:id="rId9"/>
    <p:sldId id="501" r:id="rId10"/>
    <p:sldId id="509" r:id="rId11"/>
    <p:sldId id="563" r:id="rId12"/>
    <p:sldId id="549" r:id="rId13"/>
    <p:sldId id="518" r:id="rId14"/>
    <p:sldId id="535" r:id="rId15"/>
    <p:sldId id="531" r:id="rId16"/>
    <p:sldId id="537" r:id="rId17"/>
    <p:sldId id="541" r:id="rId18"/>
    <p:sldId id="542" r:id="rId19"/>
    <p:sldId id="543" r:id="rId20"/>
    <p:sldId id="545" r:id="rId21"/>
    <p:sldId id="547" r:id="rId22"/>
    <p:sldId id="548" r:id="rId23"/>
    <p:sldId id="562" r:id="rId24"/>
    <p:sldId id="516" r:id="rId25"/>
    <p:sldId id="522" r:id="rId26"/>
    <p:sldId id="526" r:id="rId27"/>
    <p:sldId id="523" r:id="rId28"/>
    <p:sldId id="521" r:id="rId29"/>
    <p:sldId id="525" r:id="rId30"/>
    <p:sldId id="528" r:id="rId31"/>
    <p:sldId id="517" r:id="rId32"/>
    <p:sldId id="557" r:id="rId33"/>
    <p:sldId id="558" r:id="rId34"/>
    <p:sldId id="554" r:id="rId35"/>
    <p:sldId id="555" r:id="rId36"/>
    <p:sldId id="556" r:id="rId37"/>
    <p:sldId id="56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key Hawk" initials="ML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A9316F"/>
    <a:srgbClr val="419A3C"/>
    <a:srgbClr val="0B7CCB"/>
    <a:srgbClr val="FF7600"/>
    <a:srgbClr val="E18100"/>
    <a:srgbClr val="CCFF66"/>
    <a:srgbClr val="2F416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26" autoAdjust="0"/>
  </p:normalViewPr>
  <p:slideViewPr>
    <p:cSldViewPr snapToObjects="1" showGuides="1">
      <p:cViewPr varScale="1">
        <p:scale>
          <a:sx n="47" d="100"/>
          <a:sy n="47" d="100"/>
        </p:scale>
        <p:origin x="-1824" y="-102"/>
      </p:cViewPr>
      <p:guideLst>
        <p:guide orient="horz" pos="624"/>
        <p:guide pos="5472"/>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ata\Shared%20Print\Mega%20Regions%20Print%20Consolidation%20Project\ASERL\Charlan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explosion val="25"/>
          <c:dLbls>
            <c:dLbl>
              <c:idx val="0"/>
              <c:layout>
                <c:manualLayout>
                  <c:x val="0.22869793449731876"/>
                  <c:y val="2.4787369480091092E-2"/>
                </c:manualLayout>
              </c:layout>
              <c:tx>
                <c:rich>
                  <a:bodyPr/>
                  <a:lstStyle/>
                  <a:p>
                    <a:pPr>
                      <a:defRPr sz="2000" b="1">
                        <a:solidFill>
                          <a:schemeClr val="bg1"/>
                        </a:solidFill>
                      </a:defRPr>
                    </a:pPr>
                    <a:r>
                      <a:rPr lang="en-US" sz="2000" b="1" dirty="0">
                        <a:solidFill>
                          <a:schemeClr val="bg1"/>
                        </a:solidFill>
                      </a:rPr>
                      <a:t>39,264,141
</a:t>
                    </a:r>
                    <a:r>
                      <a:rPr lang="en-US" sz="2000" b="1" i="1" dirty="0">
                        <a:solidFill>
                          <a:schemeClr val="bg1"/>
                        </a:solidFill>
                      </a:rPr>
                      <a:t>65</a:t>
                    </a:r>
                    <a:r>
                      <a:rPr lang="en-US" sz="2000" b="1" i="1" dirty="0" smtClean="0">
                        <a:solidFill>
                          <a:schemeClr val="bg1"/>
                        </a:solidFill>
                      </a:rPr>
                      <a:t>%</a:t>
                    </a:r>
                    <a:endParaRPr lang="en-US" sz="2000" b="1" i="1" dirty="0">
                      <a:solidFill>
                        <a:schemeClr val="bg1"/>
                      </a:solidFill>
                    </a:endParaRPr>
                  </a:p>
                </c:rich>
              </c:tx>
              <c:spPr/>
              <c:showVal val="1"/>
              <c:showPercent val="1"/>
              <c:separator>
</c:separator>
            </c:dLbl>
            <c:dLbl>
              <c:idx val="1"/>
              <c:layout>
                <c:manualLayout>
                  <c:x val="4.7515120392559625E-2"/>
                  <c:y val="-0.14740588181584888"/>
                </c:manualLayout>
              </c:layout>
              <c:tx>
                <c:rich>
                  <a:bodyPr/>
                  <a:lstStyle/>
                  <a:p>
                    <a:pPr>
                      <a:defRPr sz="1600" b="1"/>
                    </a:pPr>
                    <a:r>
                      <a:rPr lang="en-US" sz="1600" b="1" dirty="0"/>
                      <a:t>14,619,669
</a:t>
                    </a:r>
                    <a:r>
                      <a:rPr lang="en-US" sz="1600" b="1" i="1" dirty="0"/>
                      <a:t>24%</a:t>
                    </a:r>
                  </a:p>
                </c:rich>
              </c:tx>
              <c:spPr/>
              <c:showVal val="1"/>
              <c:showPercent val="1"/>
              <c:separator>
</c:separator>
            </c:dLbl>
            <c:dLbl>
              <c:idx val="2"/>
              <c:layout/>
              <c:tx>
                <c:rich>
                  <a:bodyPr/>
                  <a:lstStyle/>
                  <a:p>
                    <a:pPr>
                      <a:defRPr sz="1600" b="1"/>
                    </a:pPr>
                    <a:r>
                      <a:rPr lang="en-US" sz="1600" b="1" dirty="0"/>
                      <a:t>6,218,376
</a:t>
                    </a:r>
                    <a:r>
                      <a:rPr lang="en-US" sz="1600" b="1" i="1" dirty="0"/>
                      <a:t>11%</a:t>
                    </a:r>
                  </a:p>
                </c:rich>
              </c:tx>
              <c:spPr/>
              <c:showVal val="1"/>
              <c:showPercent val="1"/>
              <c:separator>
</c:separator>
            </c:dLbl>
            <c:txPr>
              <a:bodyPr/>
              <a:lstStyle/>
              <a:p>
                <a:pPr>
                  <a:defRPr sz="1600"/>
                </a:pPr>
                <a:endParaRPr lang="en-US"/>
              </a:p>
            </c:txPr>
            <c:showVal val="1"/>
            <c:showPercent val="1"/>
            <c:separator>
</c:separator>
            <c:showLeaderLines val="1"/>
          </c:dLbls>
          <c:cat>
            <c:strRef>
              <c:f>Sheet3!$A$2:$A$4</c:f>
              <c:strCache>
                <c:ptCount val="3"/>
                <c:pt idx="0">
                  <c:v>Academic </c:v>
                </c:pt>
                <c:pt idx="1">
                  <c:v>Public</c:v>
                </c:pt>
                <c:pt idx="2">
                  <c:v>Other</c:v>
                </c:pt>
              </c:strCache>
            </c:strRef>
          </c:cat>
          <c:val>
            <c:numRef>
              <c:f>Sheet3!$C$2:$C$4</c:f>
              <c:numCache>
                <c:formatCode>General</c:formatCode>
                <c:ptCount val="3"/>
                <c:pt idx="0">
                  <c:v>39264141</c:v>
                </c:pt>
                <c:pt idx="1">
                  <c:v>14619669</c:v>
                </c:pt>
                <c:pt idx="2">
                  <c:v>6218376</c:v>
                </c:pt>
              </c:numCache>
            </c:numRef>
          </c:val>
        </c:ser>
        <c:firstSliceAng val="171"/>
      </c:pieChart>
    </c:plotArea>
    <c:legend>
      <c:legendPos val="t"/>
      <c:layout/>
      <c:txPr>
        <a:bodyPr/>
        <a:lstStyle/>
        <a:p>
          <a:pPr rtl="0">
            <a:defRPr sz="2000" b="1"/>
          </a:pPr>
          <a:endParaRPr lang="en-US"/>
        </a:p>
      </c:txPr>
    </c:legend>
    <c:plotVisOnly val="1"/>
  </c:chart>
  <c:txPr>
    <a:bodyPr/>
    <a:lstStyle/>
    <a:p>
      <a:pPr>
        <a:defRPr sz="11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590B96-037A-504A-977E-B6542BD6CBD5}" type="datetimeFigureOut">
              <a:rPr lang="en-US" smtClean="0"/>
              <a:pPr/>
              <a:t>3/5/2013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2E670E-6968-D546-96D3-BA97EA7DE81D}"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C79E4-531B-094F-B0E0-0AB1940632EE}" type="datetimeFigureOut">
              <a:rPr lang="en-US" smtClean="0"/>
              <a:pPr/>
              <a:t>3/5/2013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21901-2D7D-404F-83CF-0310337D82A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clc.org/research/activities/hiddencollections.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oclc.org/research/publications/library/2013/2013-01r.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clc.org/content/dam/research/publications/library/2011/2011-04.pdf"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oclc.org/content/dam/research/publications/library/2010/2010-05.pdf" TargetMode="External"/><Relationship Id="rId4" Type="http://schemas.openxmlformats.org/officeDocument/2006/relationships/hyperlink" Target="http://www.oclc.org/content/dam/research/publications/library/2011/2011-05.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clc.org/resources/research/publications/library/2011/2011-01.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Presented 2013-02-21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Unless otherwise noted, all material ©2013 OCLC Online Computer</a:t>
            </a:r>
            <a:r>
              <a:rPr lang="en-US" baseline="0" dirty="0" smtClean="0"/>
              <a:t> Library Center, Inc.</a:t>
            </a:r>
            <a:endParaRPr lang="en-US"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sz="1200" kern="1200" baseline="0" dirty="0" smtClean="0">
                <a:solidFill>
                  <a:schemeClr val="tx1"/>
                </a:solidFill>
                <a:latin typeface="+mn-lt"/>
                <a:ea typeface="+mn-ea"/>
                <a:cs typeface="+mn-cs"/>
              </a:rPr>
              <a:t>In addition to space recovery, the potential cost avoidance that might be achieved if redundant inventory were permanently removed from the library is considerable. Using a recently published cost model produced by economist Paul Courant, one could calculate the </a:t>
            </a:r>
            <a:r>
              <a:rPr lang="en-US" sz="1200" b="1" i="1" kern="1200" baseline="0" dirty="0" smtClean="0">
                <a:solidFill>
                  <a:schemeClr val="tx1"/>
                </a:solidFill>
                <a:latin typeface="+mn-lt"/>
                <a:ea typeface="+mn-ea"/>
                <a:cs typeface="+mn-cs"/>
              </a:rPr>
              <a:t>total annual cost savings that might be achieved by replacing 700,000 locally-managed print volumes with a surrogate service provision to be as much as $3 million per year—assuming (somewhat improbably) that all staffing, operational and facilities expenditures were adjusted to reflect the change in collection size (Courant and Nielson, 2010). Yet if even a small fraction of this cost avoidance could be achieved, it is obvious that the library might substantially reduce or, more strategically, redirect its draw on the financial resources of the university. “ – p. 46</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of inset map is unknown</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 done by Lavoie for a presentation</a:t>
            </a:r>
            <a:r>
              <a:rPr lang="en-US" baseline="0" dirty="0" smtClean="0"/>
              <a:t> to ASERL</a:t>
            </a:r>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HathiTrust</a:t>
            </a:r>
            <a:r>
              <a:rPr lang="en-US" baseline="0" dirty="0" smtClean="0"/>
              <a:t> logo and name are property of the </a:t>
            </a:r>
            <a:r>
              <a:rPr lang="en-US" baseline="0" dirty="0" err="1" smtClean="0"/>
              <a:t>HathiTrust</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2010:  a detailed survey to study special collections and archives in 275 academic and research libraries throughout the United States and Canada [conducted in 2009]</a:t>
            </a:r>
          </a:p>
          <a:p>
            <a:pPr lvl="1">
              <a:buFont typeface="Arial" pitchFamily="34" charset="0"/>
              <a:buChar char="•"/>
            </a:pPr>
            <a:r>
              <a:rPr lang="en-US" dirty="0" smtClean="0"/>
              <a:t>The OCLC Research survey updated and expanded a similar survey administered by the Association of Research Libraries in 1998</a:t>
            </a:r>
          </a:p>
          <a:p>
            <a:pPr lvl="1">
              <a:buFont typeface="Arial" pitchFamily="34" charset="0"/>
              <a:buChar char="•"/>
            </a:pPr>
            <a:r>
              <a:rPr lang="en-US" dirty="0" smtClean="0">
                <a:hlinkClick r:id="rId3"/>
              </a:rPr>
              <a:t>http://www.oclc.org/research/activities/hiddencollections.html</a:t>
            </a:r>
            <a:endParaRPr lang="en-US" dirty="0" smtClean="0"/>
          </a:p>
          <a:p>
            <a:pPr lvl="1">
              <a:buFont typeface="Arial" pitchFamily="34" charset="0"/>
              <a:buChar char="•"/>
            </a:pPr>
            <a:endParaRPr lang="en-US" dirty="0" smtClean="0"/>
          </a:p>
          <a:p>
            <a:pPr lvl="0">
              <a:buFont typeface="Arial" pitchFamily="34" charset="0"/>
              <a:buChar char="•"/>
            </a:pPr>
            <a:r>
              <a:rPr lang="en-US" dirty="0" smtClean="0"/>
              <a:t>2013: a detailed survey to study special collections and archives in 82 academic and research libraries in the United Kingdom, Ireland, Northern Ireland, Scotland and Wales.</a:t>
            </a:r>
          </a:p>
          <a:p>
            <a:pPr lvl="1">
              <a:buFont typeface="Arial" pitchFamily="34" charset="0"/>
              <a:buChar char="•"/>
            </a:pPr>
            <a:r>
              <a:rPr lang="en-US" dirty="0" smtClean="0"/>
              <a:t>The survey was done in collaboration</a:t>
            </a:r>
            <a:r>
              <a:rPr lang="en-US" baseline="0" dirty="0" smtClean="0"/>
              <a:t> with Research Libraries UK (RLUK)</a:t>
            </a:r>
          </a:p>
          <a:p>
            <a:pPr lvl="1">
              <a:buFont typeface="Arial" pitchFamily="34" charset="0"/>
              <a:buChar char="•"/>
            </a:pPr>
            <a:r>
              <a:rPr lang="en-US" dirty="0" smtClean="0">
                <a:hlinkClick r:id="rId4"/>
              </a:rPr>
              <a:t>http://www.oclc.org/research/publications/library/2013/2013-01r.html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green lines show increased usage (the numbers = the quantity of agencies reporting). This seems to be driven in large part by improved discoverability of collections and various virtual outreach efforts including publishing finding aids and content on the Web (either on </a:t>
            </a:r>
            <a:r>
              <a:rPr lang="en-US" baseline="0" smtClean="0"/>
              <a:t>the agency’s </a:t>
            </a:r>
            <a:r>
              <a:rPr lang="en-US" baseline="0" dirty="0" smtClean="0"/>
              <a:t>site on in a hub or both) and from efforts to surface collections/services in social media.</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surveys</a:t>
            </a:r>
            <a:r>
              <a:rPr lang="en-US" baseline="0" dirty="0" smtClean="0"/>
              <a:t> asked respondents for their top 3 challenges. These sort out into roughly 6 key areas. (Note that there are some slight differences in terminology – the labels in parentheses are the U.K. phrases that map approximately to the corresponding U.S./Canada terms.)</a:t>
            </a:r>
          </a:p>
          <a:p>
            <a:endParaRPr lang="en-US" baseline="0" dirty="0" smtClean="0"/>
          </a:p>
          <a:p>
            <a:r>
              <a:rPr lang="en-US" baseline="0" dirty="0" smtClean="0"/>
              <a:t>Note that </a:t>
            </a:r>
            <a:r>
              <a:rPr lang="en-US" i="1" u="none" baseline="0" dirty="0" smtClean="0"/>
              <a:t>born-digital management </a:t>
            </a:r>
            <a:r>
              <a:rPr lang="en-US" baseline="0" dirty="0" smtClean="0"/>
              <a:t>is by far the most-cited area of need for education and training in both sectors.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Sources: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Dooley, Jackie M., and Katherine Luce. 2010. </a:t>
            </a:r>
            <a:r>
              <a:rPr lang="en-US" i="1" dirty="0" smtClean="0"/>
              <a:t>Taking our pulse the OCLC Research survey of special collections and archives</a:t>
            </a:r>
            <a:r>
              <a:rPr lang="en-US" dirty="0" smtClean="0"/>
              <a:t>. Dublin, Ohio: OCLC Research.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Dooley, Jackie M., Rachel Beckett, Alison </a:t>
            </a:r>
            <a:r>
              <a:rPr lang="en-US" sz="1200" dirty="0" err="1" smtClean="0"/>
              <a:t>Cullingford</a:t>
            </a:r>
            <a:r>
              <a:rPr lang="en-US" sz="1200" dirty="0" smtClean="0"/>
              <a:t>, Katie </a:t>
            </a:r>
            <a:r>
              <a:rPr lang="en-US" sz="1200" dirty="0" err="1" smtClean="0"/>
              <a:t>Sambrook</a:t>
            </a:r>
            <a:r>
              <a:rPr lang="en-US" sz="1200" dirty="0" smtClean="0"/>
              <a:t>, Chris Sheppard, and Sue Worrall. 2013. </a:t>
            </a:r>
            <a:r>
              <a:rPr lang="en-US" sz="1200" i="1" dirty="0" smtClean="0"/>
              <a:t>Survey of special collections and archives in the United Kingdom and Ireland</a:t>
            </a:r>
            <a:r>
              <a:rPr lang="en-US" sz="1200" dirty="0" smtClean="0"/>
              <a:t>. Dublin, Ohio: OCLC Research.</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Rapid capture (2011):</a:t>
            </a:r>
            <a:r>
              <a:rPr lang="en-US" baseline="0" dirty="0" smtClean="0"/>
              <a:t> </a:t>
            </a:r>
            <a:r>
              <a:rPr lang="en-US" dirty="0" smtClean="0"/>
              <a:t>This report provides examples of how to simplify and streamline digital capture of non-book collections.</a:t>
            </a:r>
          </a:p>
          <a:p>
            <a:r>
              <a:rPr lang="en-US" dirty="0" smtClean="0"/>
              <a:t>Nine case studies illustrate processes and procedures institutions have adopted to speed up digitization of special collections. The intent in sharing these vignettes is to enable others to consider whether or not any of the approaches could be applied to their own initiatives to increase the scale of their digitization efforts.</a:t>
            </a:r>
          </a:p>
          <a:p>
            <a:r>
              <a:rPr lang="en-US" dirty="0" smtClean="0">
                <a:hlinkClick r:id="rId3"/>
              </a:rPr>
              <a:t>http://www.oclc.org/content/dam/research/publications/library/2011/2011-04.pdf</a:t>
            </a:r>
            <a:endParaRPr lang="en-US" dirty="0" smtClean="0"/>
          </a:p>
          <a:p>
            <a:endParaRPr lang="en-US" dirty="0" smtClean="0"/>
          </a:p>
          <a:p>
            <a:r>
              <a:rPr lang="en-US" dirty="0" smtClean="0"/>
              <a:t>Scan and deliver (2011): This report details the work of the RLG Partnership Working Group on Streamlining Photography and Scanning and its result—a flexible, tiered approach to delivering digitized materials that acknowledges differences in user needs, collections, institutions, and resources. This tiered workflow for user-initiated digitization consists of four main steps: review, decide, scan, and deliver.</a:t>
            </a:r>
          </a:p>
          <a:p>
            <a:r>
              <a:rPr lang="en-US" dirty="0" smtClean="0">
                <a:hlinkClick r:id="rId4"/>
              </a:rPr>
              <a:t>http://www.oclc.org/content/dam/research/publications/library/2011/2011-05.pdf</a:t>
            </a:r>
            <a:endParaRPr lang="en-US" dirty="0" smtClean="0"/>
          </a:p>
          <a:p>
            <a:endParaRPr lang="en-US" dirty="0" smtClean="0"/>
          </a:p>
          <a:p>
            <a:r>
              <a:rPr lang="en-US" dirty="0" smtClean="0"/>
              <a:t>Capture</a:t>
            </a:r>
            <a:r>
              <a:rPr lang="en-US" baseline="0" dirty="0" smtClean="0"/>
              <a:t> and release (2010): Digital cameras can be a gentle and patron-friendly option for special collections. This report provides information designed to guide the creation/updating of local policies on permitted uses of digital cameras. Based on recent surveys by OCLC research, the majority of special collections and archives permit at least some use of digital cameras (87%  U.S./Canada; 71% U.K./Ireland).</a:t>
            </a:r>
          </a:p>
          <a:p>
            <a:r>
              <a:rPr lang="en-US" dirty="0" smtClean="0">
                <a:hlinkClick r:id="rId5"/>
              </a:rPr>
              <a:t>http://www.oclc.org/content/dam/research/publications/library/2010/2010-05.pdf</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OCLC Research staff are based in offices in San Mateo, California ; Dublin, Ohio, and Leiden, The Netherlands.</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Hadoop</a:t>
            </a:r>
            <a:r>
              <a:rPr lang="en-US" baseline="0" dirty="0" smtClean="0"/>
              <a:t> logo and name are property of Apache Software Foundation]</a:t>
            </a:r>
          </a:p>
          <a:p>
            <a:endParaRPr lang="en-US" baseline="0" dirty="0" smtClean="0"/>
          </a:p>
          <a:p>
            <a:r>
              <a:rPr lang="en-US" baseline="0" dirty="0" smtClean="0"/>
              <a:t>“</a:t>
            </a:r>
            <a:r>
              <a:rPr lang="en-US" dirty="0" smtClean="0"/>
              <a:t>The Apache </a:t>
            </a:r>
            <a:r>
              <a:rPr lang="en-US" dirty="0" err="1" smtClean="0"/>
              <a:t>Hadoop</a:t>
            </a:r>
            <a:r>
              <a:rPr lang="en-US" dirty="0" smtClean="0"/>
              <a:t> software library is a framework that allows for the distributed processing of large data sets across clusters of computers using simple programming models. It is designed to scale up from single servers to thousands of machines, each offering local computation and storage. Rather than rely on hardware to deliver high-availability, the library itself is designed to detect and handle failures at the application layer, so delivering a highly-available service on top of a cluster of computers, each of which may be prone to failures.“ -- http://hadoop.apache.org/ </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[Logos and names of the listed organizations are property of the respective organizations]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 particular note with regard</a:t>
            </a:r>
            <a:r>
              <a:rPr lang="en-US" baseline="0" dirty="0" smtClean="0"/>
              <a:t> to OCLC Research’s participation in professional bodies: We’re honored to have one of our staff, Jackie Dooley, serving as the president of SAA.</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https://www.oclc.org/resources/research/publications/library/2011/2011-01.pdf</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HathiTrust</a:t>
            </a:r>
            <a:r>
              <a:rPr lang="en-US" baseline="0" dirty="0" smtClean="0"/>
              <a:t> logo and name are property of the </a:t>
            </a:r>
            <a:r>
              <a:rPr lang="en-US" baseline="0" dirty="0" err="1" smtClean="0"/>
              <a:t>HathiTrust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a:t>
            </a:r>
            <a:r>
              <a:rPr lang="en-US" dirty="0" smtClean="0"/>
              <a:t>http://www.oclc.org/content/dam/research/presentations/malpas/umtc2011.pdf </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dirty="0"/>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3/5/2013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dirty="0"/>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dirty="0"/>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dirty="0"/>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Grid-Up to 9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Picture Placeholder 6"/>
          <p:cNvSpPr>
            <a:spLocks noGrp="1" noChangeAspect="1"/>
          </p:cNvSpPr>
          <p:nvPr>
            <p:ph type="pic" sz="quarter" idx="10"/>
          </p:nvPr>
        </p:nvSpPr>
        <p:spPr>
          <a:xfrm>
            <a:off x="457200" y="990601"/>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32" name="Text Placeholder 31"/>
          <p:cNvSpPr>
            <a:spLocks noGrp="1"/>
          </p:cNvSpPr>
          <p:nvPr>
            <p:ph type="body" sz="quarter" idx="13"/>
          </p:nvPr>
        </p:nvSpPr>
        <p:spPr>
          <a:xfrm>
            <a:off x="1676400" y="990601"/>
            <a:ext cx="1371600" cy="609600"/>
          </a:xfrm>
        </p:spPr>
        <p:txBody>
          <a:bodyPr>
            <a:normAutofit/>
          </a:bodyPr>
          <a:lstStyle>
            <a:lvl1pPr>
              <a:buNone/>
              <a:defRPr/>
            </a:lvl1pPr>
            <a:lvl5pPr marL="0" indent="0">
              <a:buNone/>
              <a:defRPr sz="1600" baseline="0"/>
            </a:lvl5pPr>
          </a:lstStyle>
          <a:p>
            <a:pPr lvl="4"/>
            <a:endParaRPr lang="en-US" dirty="0"/>
          </a:p>
        </p:txBody>
      </p:sp>
      <p:sp>
        <p:nvSpPr>
          <p:cNvPr id="33" name="Text Placeholder 31"/>
          <p:cNvSpPr>
            <a:spLocks noGrp="1"/>
          </p:cNvSpPr>
          <p:nvPr>
            <p:ph type="body" sz="quarter" idx="14"/>
          </p:nvPr>
        </p:nvSpPr>
        <p:spPr>
          <a:xfrm>
            <a:off x="1676400" y="1676399"/>
            <a:ext cx="1371600" cy="762001"/>
          </a:xfrm>
        </p:spPr>
        <p:txBody>
          <a:bodyPr>
            <a:normAutofit/>
          </a:bodyPr>
          <a:lstStyle>
            <a:lvl1pPr>
              <a:buNone/>
              <a:defRPr/>
            </a:lvl1pPr>
            <a:lvl5pPr marL="0" indent="0">
              <a:buNone/>
              <a:defRPr sz="1400" i="1" baseline="0"/>
            </a:lvl5pPr>
          </a:lstStyle>
          <a:p>
            <a:pPr lvl="4"/>
            <a:endParaRPr lang="en-US" dirty="0"/>
          </a:p>
        </p:txBody>
      </p:sp>
      <p:sp>
        <p:nvSpPr>
          <p:cNvPr id="34" name="Picture Placeholder 6"/>
          <p:cNvSpPr>
            <a:spLocks noGrp="1" noChangeAspect="1"/>
          </p:cNvSpPr>
          <p:nvPr>
            <p:ph type="pic" sz="quarter" idx="15"/>
          </p:nvPr>
        </p:nvSpPr>
        <p:spPr>
          <a:xfrm>
            <a:off x="457200" y="27432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35" name="Text Placeholder 31"/>
          <p:cNvSpPr>
            <a:spLocks noGrp="1"/>
          </p:cNvSpPr>
          <p:nvPr>
            <p:ph type="body" sz="quarter" idx="16"/>
          </p:nvPr>
        </p:nvSpPr>
        <p:spPr>
          <a:xfrm>
            <a:off x="1676400" y="2743200"/>
            <a:ext cx="1371600" cy="609600"/>
          </a:xfrm>
        </p:spPr>
        <p:txBody>
          <a:bodyPr>
            <a:normAutofit/>
          </a:bodyPr>
          <a:lstStyle>
            <a:lvl1pPr>
              <a:buNone/>
              <a:defRPr/>
            </a:lvl1pPr>
            <a:lvl5pPr marL="0" indent="0">
              <a:buNone/>
              <a:defRPr sz="1600" baseline="0"/>
            </a:lvl5pPr>
          </a:lstStyle>
          <a:p>
            <a:pPr lvl="4"/>
            <a:endParaRPr lang="en-US" dirty="0"/>
          </a:p>
        </p:txBody>
      </p:sp>
      <p:sp>
        <p:nvSpPr>
          <p:cNvPr id="36" name="Text Placeholder 31"/>
          <p:cNvSpPr>
            <a:spLocks noGrp="1"/>
          </p:cNvSpPr>
          <p:nvPr>
            <p:ph type="body" sz="quarter" idx="17"/>
          </p:nvPr>
        </p:nvSpPr>
        <p:spPr>
          <a:xfrm>
            <a:off x="1676400" y="3428998"/>
            <a:ext cx="1371600" cy="762001"/>
          </a:xfrm>
        </p:spPr>
        <p:txBody>
          <a:bodyPr>
            <a:normAutofit/>
          </a:bodyPr>
          <a:lstStyle>
            <a:lvl1pPr>
              <a:buNone/>
              <a:defRPr/>
            </a:lvl1pPr>
            <a:lvl5pPr marL="0" indent="0">
              <a:buNone/>
              <a:defRPr sz="1400" i="1" baseline="0"/>
            </a:lvl5pPr>
          </a:lstStyle>
          <a:p>
            <a:pPr lvl="4"/>
            <a:endParaRPr lang="en-US" dirty="0"/>
          </a:p>
        </p:txBody>
      </p:sp>
      <p:sp>
        <p:nvSpPr>
          <p:cNvPr id="37" name="Picture Placeholder 6"/>
          <p:cNvSpPr>
            <a:spLocks noGrp="1" noChangeAspect="1"/>
          </p:cNvSpPr>
          <p:nvPr>
            <p:ph type="pic" sz="quarter" idx="18"/>
          </p:nvPr>
        </p:nvSpPr>
        <p:spPr>
          <a:xfrm>
            <a:off x="457200" y="44958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38" name="Text Placeholder 31"/>
          <p:cNvSpPr>
            <a:spLocks noGrp="1"/>
          </p:cNvSpPr>
          <p:nvPr>
            <p:ph type="body" sz="quarter" idx="19" hasCustomPrompt="1"/>
          </p:nvPr>
        </p:nvSpPr>
        <p:spPr>
          <a:xfrm>
            <a:off x="1676400" y="44958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39" name="Text Placeholder 31"/>
          <p:cNvSpPr>
            <a:spLocks noGrp="1"/>
          </p:cNvSpPr>
          <p:nvPr>
            <p:ph type="body" sz="quarter" idx="20" hasCustomPrompt="1"/>
          </p:nvPr>
        </p:nvSpPr>
        <p:spPr>
          <a:xfrm>
            <a:off x="1676400" y="51815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76" name="Picture Placeholder 6"/>
          <p:cNvSpPr>
            <a:spLocks noGrp="1" noChangeAspect="1"/>
          </p:cNvSpPr>
          <p:nvPr>
            <p:ph type="pic" sz="quarter" idx="21"/>
          </p:nvPr>
        </p:nvSpPr>
        <p:spPr>
          <a:xfrm>
            <a:off x="3276600" y="990601"/>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77" name="Text Placeholder 31"/>
          <p:cNvSpPr>
            <a:spLocks noGrp="1"/>
          </p:cNvSpPr>
          <p:nvPr>
            <p:ph type="body" sz="quarter" idx="22" hasCustomPrompt="1"/>
          </p:nvPr>
        </p:nvSpPr>
        <p:spPr>
          <a:xfrm>
            <a:off x="4495800" y="990601"/>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78" name="Text Placeholder 31"/>
          <p:cNvSpPr>
            <a:spLocks noGrp="1"/>
          </p:cNvSpPr>
          <p:nvPr>
            <p:ph type="body" sz="quarter" idx="23" hasCustomPrompt="1"/>
          </p:nvPr>
        </p:nvSpPr>
        <p:spPr>
          <a:xfrm>
            <a:off x="4495800" y="1676399"/>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79" name="Picture Placeholder 6"/>
          <p:cNvSpPr>
            <a:spLocks noGrp="1" noChangeAspect="1"/>
          </p:cNvSpPr>
          <p:nvPr>
            <p:ph type="pic" sz="quarter" idx="24"/>
          </p:nvPr>
        </p:nvSpPr>
        <p:spPr>
          <a:xfrm>
            <a:off x="3276600" y="27432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80" name="Text Placeholder 31"/>
          <p:cNvSpPr>
            <a:spLocks noGrp="1"/>
          </p:cNvSpPr>
          <p:nvPr>
            <p:ph type="body" sz="quarter" idx="25" hasCustomPrompt="1"/>
          </p:nvPr>
        </p:nvSpPr>
        <p:spPr>
          <a:xfrm>
            <a:off x="4495800" y="27432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81" name="Text Placeholder 31"/>
          <p:cNvSpPr>
            <a:spLocks noGrp="1"/>
          </p:cNvSpPr>
          <p:nvPr>
            <p:ph type="body" sz="quarter" idx="26" hasCustomPrompt="1"/>
          </p:nvPr>
        </p:nvSpPr>
        <p:spPr>
          <a:xfrm>
            <a:off x="4495800" y="34289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82" name="Picture Placeholder 6"/>
          <p:cNvSpPr>
            <a:spLocks noGrp="1" noChangeAspect="1"/>
          </p:cNvSpPr>
          <p:nvPr>
            <p:ph type="pic" sz="quarter" idx="27"/>
          </p:nvPr>
        </p:nvSpPr>
        <p:spPr>
          <a:xfrm>
            <a:off x="3276600" y="44958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83" name="Text Placeholder 31"/>
          <p:cNvSpPr>
            <a:spLocks noGrp="1"/>
          </p:cNvSpPr>
          <p:nvPr>
            <p:ph type="body" sz="quarter" idx="28" hasCustomPrompt="1"/>
          </p:nvPr>
        </p:nvSpPr>
        <p:spPr>
          <a:xfrm>
            <a:off x="4495800" y="44958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84" name="Text Placeholder 31"/>
          <p:cNvSpPr>
            <a:spLocks noGrp="1"/>
          </p:cNvSpPr>
          <p:nvPr>
            <p:ph type="body" sz="quarter" idx="29" hasCustomPrompt="1"/>
          </p:nvPr>
        </p:nvSpPr>
        <p:spPr>
          <a:xfrm>
            <a:off x="4495800" y="51815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85" name="Picture Placeholder 6"/>
          <p:cNvSpPr>
            <a:spLocks noGrp="1" noChangeAspect="1"/>
          </p:cNvSpPr>
          <p:nvPr>
            <p:ph type="pic" sz="quarter" idx="30"/>
          </p:nvPr>
        </p:nvSpPr>
        <p:spPr>
          <a:xfrm>
            <a:off x="6096000" y="990601"/>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86" name="Text Placeholder 31"/>
          <p:cNvSpPr>
            <a:spLocks noGrp="1"/>
          </p:cNvSpPr>
          <p:nvPr>
            <p:ph type="body" sz="quarter" idx="31" hasCustomPrompt="1"/>
          </p:nvPr>
        </p:nvSpPr>
        <p:spPr>
          <a:xfrm>
            <a:off x="7315200" y="990601"/>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87" name="Text Placeholder 31"/>
          <p:cNvSpPr>
            <a:spLocks noGrp="1"/>
          </p:cNvSpPr>
          <p:nvPr>
            <p:ph type="body" sz="quarter" idx="32" hasCustomPrompt="1"/>
          </p:nvPr>
        </p:nvSpPr>
        <p:spPr>
          <a:xfrm>
            <a:off x="7315200" y="1676399"/>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88" name="Picture Placeholder 6"/>
          <p:cNvSpPr>
            <a:spLocks noGrp="1" noChangeAspect="1"/>
          </p:cNvSpPr>
          <p:nvPr>
            <p:ph type="pic" sz="quarter" idx="33"/>
          </p:nvPr>
        </p:nvSpPr>
        <p:spPr>
          <a:xfrm>
            <a:off x="6096000" y="27432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89" name="Text Placeholder 31"/>
          <p:cNvSpPr>
            <a:spLocks noGrp="1"/>
          </p:cNvSpPr>
          <p:nvPr>
            <p:ph type="body" sz="quarter" idx="34" hasCustomPrompt="1"/>
          </p:nvPr>
        </p:nvSpPr>
        <p:spPr>
          <a:xfrm>
            <a:off x="7315200" y="27432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90" name="Text Placeholder 31"/>
          <p:cNvSpPr>
            <a:spLocks noGrp="1"/>
          </p:cNvSpPr>
          <p:nvPr>
            <p:ph type="body" sz="quarter" idx="35" hasCustomPrompt="1"/>
          </p:nvPr>
        </p:nvSpPr>
        <p:spPr>
          <a:xfrm>
            <a:off x="7315200" y="34289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91" name="Picture Placeholder 6"/>
          <p:cNvSpPr>
            <a:spLocks noGrp="1" noChangeAspect="1"/>
          </p:cNvSpPr>
          <p:nvPr>
            <p:ph type="pic" sz="quarter" idx="36"/>
          </p:nvPr>
        </p:nvSpPr>
        <p:spPr>
          <a:xfrm>
            <a:off x="6096000" y="44958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dirty="0"/>
          </a:p>
        </p:txBody>
      </p:sp>
      <p:sp>
        <p:nvSpPr>
          <p:cNvPr id="92" name="Text Placeholder 31"/>
          <p:cNvSpPr>
            <a:spLocks noGrp="1"/>
          </p:cNvSpPr>
          <p:nvPr>
            <p:ph type="body" sz="quarter" idx="37" hasCustomPrompt="1"/>
          </p:nvPr>
        </p:nvSpPr>
        <p:spPr>
          <a:xfrm>
            <a:off x="7315200" y="44958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93" name="Text Placeholder 31"/>
          <p:cNvSpPr>
            <a:spLocks noGrp="1"/>
          </p:cNvSpPr>
          <p:nvPr>
            <p:ph type="body" sz="quarter" idx="38" hasCustomPrompt="1"/>
          </p:nvPr>
        </p:nvSpPr>
        <p:spPr>
          <a:xfrm>
            <a:off x="7315200" y="51815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d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1"/>
              <a:stretch>
                <a:fillRect/>
              </a:stretch>
            </p:blipFill>
          </mc:Choice>
          <mc:Fallback>
            <p:blipFill>
              <a:blip r:embed="rId42"/>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3/5/2013</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b="0" i="0" dirty="0" smtClean="0">
                <a:solidFill>
                  <a:schemeClr val="tx1">
                    <a:lumMod val="65000"/>
                    <a:lumOff val="35000"/>
                  </a:schemeClr>
                </a:solidFill>
                <a:latin typeface="Tahoma"/>
                <a:cs typeface="Tahoma"/>
              </a:rPr>
              <a:t>The world’s libraries.</a:t>
            </a:r>
            <a:r>
              <a:rPr lang="en-US" sz="1200" b="0" i="0" baseline="0" dirty="0" smtClean="0">
                <a:solidFill>
                  <a:schemeClr val="tx1">
                    <a:lumMod val="65000"/>
                    <a:lumOff val="35000"/>
                  </a:schemeClr>
                </a:solidFill>
                <a:latin typeface="Tahoma"/>
                <a:cs typeface="Tahoma"/>
              </a:rPr>
              <a:t> Connected.</a:t>
            </a:r>
            <a:endParaRPr lang="en-US" sz="1200" b="0" i="0" dirty="0">
              <a:solidFill>
                <a:schemeClr val="tx1">
                  <a:lumMod val="65000"/>
                  <a:lumOff val="35000"/>
                </a:scheme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2" r:id="rId1"/>
    <p:sldLayoutId id="2147483690" r:id="rId2"/>
    <p:sldLayoutId id="2147483687" r:id="rId3"/>
    <p:sldLayoutId id="2147483701" r:id="rId4"/>
    <p:sldLayoutId id="2147483713" r:id="rId5"/>
    <p:sldLayoutId id="2147483731" r:id="rId6"/>
    <p:sldLayoutId id="2147483715" r:id="rId7"/>
    <p:sldLayoutId id="2147483730" r:id="rId8"/>
    <p:sldLayoutId id="2147483733" r:id="rId9"/>
    <p:sldLayoutId id="2147483707" r:id="rId10"/>
    <p:sldLayoutId id="2147483683" r:id="rId11"/>
    <p:sldLayoutId id="2147483682" r:id="rId12"/>
    <p:sldLayoutId id="2147483709" r:id="rId13"/>
    <p:sldLayoutId id="2147483711" r:id="rId14"/>
    <p:sldLayoutId id="2147483712" r:id="rId15"/>
    <p:sldLayoutId id="2147483703" r:id="rId16"/>
    <p:sldLayoutId id="2147483663" r:id="rId17"/>
    <p:sldLayoutId id="2147483668" r:id="rId18"/>
    <p:sldLayoutId id="2147483710" r:id="rId19"/>
    <p:sldLayoutId id="2147483716" r:id="rId20"/>
    <p:sldLayoutId id="2147483704" r:id="rId21"/>
    <p:sldLayoutId id="2147483705" r:id="rId22"/>
    <p:sldLayoutId id="2147483706" r:id="rId23"/>
    <p:sldLayoutId id="2147483702" r:id="rId24"/>
    <p:sldLayoutId id="2147483724" r:id="rId25"/>
    <p:sldLayoutId id="2147483717" r:id="rId26"/>
    <p:sldLayoutId id="2147483725" r:id="rId27"/>
    <p:sldLayoutId id="2147483721" r:id="rId28"/>
    <p:sldLayoutId id="2147483719" r:id="rId29"/>
    <p:sldLayoutId id="2147483691" r:id="rId30"/>
    <p:sldLayoutId id="2147483723" r:id="rId31"/>
    <p:sldLayoutId id="2147483718" r:id="rId32"/>
    <p:sldLayoutId id="2147483726" r:id="rId33"/>
    <p:sldLayoutId id="2147483722" r:id="rId34"/>
    <p:sldLayoutId id="2147483720" r:id="rId35"/>
    <p:sldLayoutId id="2147483727" r:id="rId36"/>
    <p:sldLayoutId id="2147483728" r:id="rId37"/>
    <p:sldLayoutId id="2147483729" r:id="rId38"/>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8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Lucida Grande"/>
        <a:buChar char="–"/>
        <a:defRPr sz="24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Lucida Grande"/>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clc.org/resources/research/publications/library/2011/2011-01.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creativeclass.com/richard_florida/about_richard"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www.oclc.org/resources/research/publications/library/2012/2012-05.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library.osu.edu/blogs/director/2013/01/14/from-the-director-january-14-2013-research-study-with-oclc/"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oclc.org/research/publications/library/2013/2013-01r.html"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www.oclc.org/research/activities/hiddencollections.html" TargetMode="Externa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oclc.org/content/dam/research/publications/library/2011/2011-05.pdf" TargetMode="External"/><Relationship Id="rId7" Type="http://schemas.openxmlformats.org/officeDocument/2006/relationships/hyperlink" Target="http://www.oclc.org/content/dam/research/publications/library/2010/2010-05.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hyperlink" Target="http://www.oclc.org/content/dam/research/publications/library/2011/2011-04.pdf"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experimental.worldcat.org/mapfas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www.oclc.org/research/activities/fast.html" TargetMode="External"/><Relationship Id="rId4" Type="http://schemas.openxmlformats.org/officeDocument/2006/relationships/hyperlink" Target="http://oclc.org/developer/services/mapfas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hyperlink" Target="http://experimental.worldcat.org/mapfast/" TargetMode="Externa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hyperlink" Target="http://classify.oclc.org/"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classify.oclc.org/classify2/api_docs/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classify.oclc.org/" TargetMode="External"/><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www.oclc.org/research.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oclc.org/research/innovationlab.html"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hadoop.apache.org/" TargetMode="External"/><Relationship Id="rId4" Type="http://schemas.openxmlformats.org/officeDocument/2006/relationships/hyperlink" Target="http://www.oclc.org/resourcesharing/features/articleexchange/default.ht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oclc.org/research/activities/ubs.html" TargetMode="External"/><Relationship Id="rId3" Type="http://schemas.openxmlformats.org/officeDocument/2006/relationships/hyperlink" Target="http://www.oclc.org/research/activities/arm.html" TargetMode="External"/><Relationship Id="rId7" Type="http://schemas.openxmlformats.org/officeDocument/2006/relationships/hyperlink" Target="http://www.oclc.org/research/activities/swo.html"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www.oclc.org/research/activities/iss.html" TargetMode="External"/><Relationship Id="rId5" Type="http://schemas.openxmlformats.org/officeDocument/2006/relationships/hyperlink" Target="http://www.oclc.org/research/activities/msm.html" TargetMode="External"/><Relationship Id="rId4" Type="http://schemas.openxmlformats.org/officeDocument/2006/relationships/hyperlink" Target="http://www.oclc.org/research/activities/mum.html"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facebook.com/OCLCResearch" TargetMode="External"/><Relationship Id="rId13" Type="http://schemas.openxmlformats.org/officeDocument/2006/relationships/image" Target="../media/image13.png"/><Relationship Id="rId3" Type="http://schemas.openxmlformats.org/officeDocument/2006/relationships/hyperlink" Target="http://www.oclc.org/research.html" TargetMode="External"/><Relationship Id="rId7" Type="http://schemas.openxmlformats.org/officeDocument/2006/relationships/hyperlink" Target="http://www.oclc.org/content/research/partnership" TargetMode="External"/><Relationship Id="rId12" Type="http://schemas.openxmlformats.org/officeDocument/2006/relationships/hyperlink" Target="https://twitter.co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www.oclc.org/research/publications/newsletters.html" TargetMode="External"/><Relationship Id="rId11" Type="http://schemas.openxmlformats.org/officeDocument/2006/relationships/image" Target="../media/image12.png"/><Relationship Id="rId5" Type="http://schemas.openxmlformats.org/officeDocument/2006/relationships/hyperlink" Target="http://www.oclc.org/research/publications.html" TargetMode="External"/><Relationship Id="rId15" Type="http://schemas.openxmlformats.org/officeDocument/2006/relationships/image" Target="../media/image14.png"/><Relationship Id="rId10" Type="http://schemas.openxmlformats.org/officeDocument/2006/relationships/hyperlink" Target="http://www.youtube.com/oclcresearch" TargetMode="External"/><Relationship Id="rId4" Type="http://schemas.openxmlformats.org/officeDocument/2006/relationships/hyperlink" Target="http://www.oclc.org/research/presentations.html" TargetMode="External"/><Relationship Id="rId9" Type="http://schemas.openxmlformats.org/officeDocument/2006/relationships/image" Target="../media/image11.gif"/><Relationship Id="rId14" Type="http://schemas.openxmlformats.org/officeDocument/2006/relationships/hyperlink" Target="http://www.flickr.com/photos/oclcpar/"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jpeg"/><Relationship Id="rId3" Type="http://schemas.openxmlformats.org/officeDocument/2006/relationships/hyperlink" Target="http://www.oclc.org/research/kilgouraward.html" TargetMode="External"/><Relationship Id="rId7" Type="http://schemas.openxmlformats.org/officeDocument/2006/relationships/image" Target="../media/image17.jpeg"/><Relationship Id="rId12"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gif"/><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hyperlink" Target="http://www.oclc.org/research/grants.html" TargetMode="Externa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OCLC Research Roundup</a:t>
            </a:r>
            <a:endParaRPr lang="en-US" dirty="0"/>
          </a:p>
        </p:txBody>
      </p:sp>
      <p:sp>
        <p:nvSpPr>
          <p:cNvPr id="14" name="Subtitle 13"/>
          <p:cNvSpPr>
            <a:spLocks noGrp="1"/>
          </p:cNvSpPr>
          <p:nvPr>
            <p:ph type="subTitle" idx="1"/>
          </p:nvPr>
        </p:nvSpPr>
        <p:spPr/>
        <p:txBody>
          <a:bodyPr>
            <a:normAutofit lnSpcReduction="10000"/>
          </a:bodyPr>
          <a:lstStyle/>
          <a:p>
            <a:r>
              <a:rPr lang="en-US" dirty="0" smtClean="0"/>
              <a:t>Webinar</a:t>
            </a:r>
            <a:endParaRPr lang="en-US" dirty="0"/>
          </a:p>
        </p:txBody>
      </p:sp>
      <p:sp>
        <p:nvSpPr>
          <p:cNvPr id="11" name="Text Placeholder 10"/>
          <p:cNvSpPr>
            <a:spLocks noGrp="1"/>
          </p:cNvSpPr>
          <p:nvPr>
            <p:ph type="body" sz="quarter" idx="13"/>
          </p:nvPr>
        </p:nvSpPr>
        <p:spPr>
          <a:xfrm>
            <a:off x="2438400" y="4256725"/>
            <a:ext cx="3693697" cy="457200"/>
          </a:xfrm>
        </p:spPr>
        <p:txBody>
          <a:bodyPr/>
          <a:lstStyle/>
          <a:p>
            <a:r>
              <a:rPr lang="en-US" dirty="0" smtClean="0"/>
              <a:t>Eric Childress</a:t>
            </a:r>
            <a:endParaRPr lang="en-US" dirty="0"/>
          </a:p>
        </p:txBody>
      </p:sp>
      <p:sp>
        <p:nvSpPr>
          <p:cNvPr id="16" name="Text Placeholder 15"/>
          <p:cNvSpPr>
            <a:spLocks noGrp="1"/>
          </p:cNvSpPr>
          <p:nvPr>
            <p:ph type="body" sz="quarter" idx="15"/>
          </p:nvPr>
        </p:nvSpPr>
        <p:spPr>
          <a:xfrm>
            <a:off x="2438400" y="4713925"/>
            <a:ext cx="3693697" cy="1305875"/>
          </a:xfrm>
        </p:spPr>
        <p:txBody>
          <a:bodyPr/>
          <a:lstStyle/>
          <a:p>
            <a:r>
              <a:rPr lang="en-US" dirty="0" smtClean="0"/>
              <a:t>Consulting Project Manager</a:t>
            </a:r>
          </a:p>
          <a:p>
            <a:r>
              <a:rPr lang="en-US" dirty="0" smtClean="0"/>
              <a:t>OCLC Research</a:t>
            </a:r>
          </a:p>
          <a:p>
            <a:r>
              <a:rPr lang="en-US" dirty="0" smtClean="0"/>
              <a:t>@echildress</a:t>
            </a:r>
            <a:endParaRPr lang="en-US" dirty="0"/>
          </a:p>
        </p:txBody>
      </p:sp>
      <p:pic>
        <p:nvPicPr>
          <p:cNvPr id="6" name="Picture Placeholder 17" descr="Childress_3704.JPG"/>
          <p:cNvPicPr>
            <a:picLocks noChangeAspect="1"/>
          </p:cNvPicPr>
          <p:nvPr/>
        </p:nvPicPr>
        <p:blipFill>
          <a:blip r:embed="rId3"/>
          <a:srcRect t="340" b="340"/>
          <a:stretch>
            <a:fillRect/>
          </a:stretch>
        </p:blipFill>
        <p:spPr>
          <a:xfrm>
            <a:off x="736600" y="4191000"/>
            <a:ext cx="1473200" cy="1828800"/>
          </a:xfrm>
          <a:prstGeom prst="rect">
            <a:avLst/>
          </a:prstGeom>
        </p:spPr>
      </p:pic>
      <p:pic>
        <p:nvPicPr>
          <p:cNvPr id="7" name="Picture 2" descr="ResearchRoundupBanner594"/>
          <p:cNvPicPr>
            <a:picLocks noChangeAspect="1" noChangeArrowheads="1"/>
          </p:cNvPicPr>
          <p:nvPr/>
        </p:nvPicPr>
        <p:blipFill>
          <a:blip r:embed="rId4"/>
          <a:srcRect/>
          <a:stretch>
            <a:fillRect/>
          </a:stretch>
        </p:blipFill>
        <p:spPr bwMode="auto">
          <a:xfrm>
            <a:off x="6705600" y="301045"/>
            <a:ext cx="2068895" cy="1299155"/>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System-wide Organization</a:t>
            </a:r>
            <a:endParaRPr lang="en-US" dirty="0"/>
          </a:p>
        </p:txBody>
      </p:sp>
      <p:pic>
        <p:nvPicPr>
          <p:cNvPr id="88066" name="Picture 2"/>
          <p:cNvPicPr>
            <a:picLocks noChangeAspect="1" noChangeArrowheads="1"/>
          </p:cNvPicPr>
          <p:nvPr/>
        </p:nvPicPr>
        <p:blipFill>
          <a:blip r:embed="rId2"/>
          <a:srcRect l="30000" t="48302" r="18571" b="23508"/>
          <a:stretch>
            <a:fillRect/>
          </a:stretch>
        </p:blipFill>
        <p:spPr bwMode="auto">
          <a:xfrm>
            <a:off x="12357" y="2209800"/>
            <a:ext cx="9119286" cy="312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Cloud-sourcing Research Collections</a:t>
            </a:r>
            <a:endParaRPr lang="en-US" dirty="0"/>
          </a:p>
        </p:txBody>
      </p:sp>
      <p:sp>
        <p:nvSpPr>
          <p:cNvPr id="6" name="Content Placeholder 5"/>
          <p:cNvSpPr>
            <a:spLocks noGrp="1"/>
          </p:cNvSpPr>
          <p:nvPr>
            <p:ph idx="1"/>
          </p:nvPr>
        </p:nvSpPr>
        <p:spPr/>
        <p:txBody>
          <a:bodyPr>
            <a:normAutofit fontScale="85000" lnSpcReduction="20000"/>
          </a:bodyPr>
          <a:lstStyle/>
          <a:p>
            <a:r>
              <a:rPr lang="en-US" dirty="0" smtClean="0"/>
              <a:t>Shifting emphases for research libraries and print resources:</a:t>
            </a:r>
          </a:p>
          <a:p>
            <a:pPr lvl="1"/>
            <a:r>
              <a:rPr lang="en-US" dirty="0" smtClean="0"/>
              <a:t>Dropping demand for print </a:t>
            </a:r>
          </a:p>
          <a:p>
            <a:pPr lvl="1"/>
            <a:r>
              <a:rPr lang="en-US" dirty="0" smtClean="0"/>
              <a:t>Carrying costs of print are significant</a:t>
            </a:r>
          </a:p>
          <a:p>
            <a:pPr lvl="1"/>
            <a:r>
              <a:rPr lang="en-US" dirty="0" smtClean="0"/>
              <a:t>Digital versions of most/all older print materials are realized or likely over time</a:t>
            </a:r>
          </a:p>
          <a:p>
            <a:r>
              <a:rPr lang="en-US" dirty="0" smtClean="0"/>
              <a:t>What might a new environment look like?</a:t>
            </a:r>
          </a:p>
          <a:p>
            <a:pPr lvl="1"/>
            <a:r>
              <a:rPr lang="en-US" dirty="0" smtClean="0"/>
              <a:t>Managing print down for individual libraries</a:t>
            </a:r>
          </a:p>
          <a:p>
            <a:pPr lvl="1"/>
            <a:r>
              <a:rPr lang="en-US" dirty="0" smtClean="0"/>
              <a:t>Treating print resources as part of a collective collection, not just local assets</a:t>
            </a:r>
          </a:p>
          <a:p>
            <a:pPr lvl="1"/>
            <a:r>
              <a:rPr lang="en-US" dirty="0" smtClean="0"/>
              <a:t>Rise of shared print service providers</a:t>
            </a:r>
          </a:p>
          <a:p>
            <a:pPr lvl="1"/>
            <a:r>
              <a:rPr lang="en-US" dirty="0" smtClean="0"/>
              <a:t>Substitution of digital version for print copy</a:t>
            </a:r>
          </a:p>
          <a:p>
            <a:r>
              <a:rPr lang="en-US" dirty="0" smtClean="0"/>
              <a:t>Report examines mass-digitized library environment and uses a case study (NYU) to illustrate possible responses</a:t>
            </a:r>
          </a:p>
          <a:p>
            <a:pPr lvl="2"/>
            <a:endParaRPr lang="en-US" dirty="0" smtClean="0"/>
          </a:p>
          <a:p>
            <a:pPr lvl="1"/>
            <a:endParaRPr lang="en-US" dirty="0"/>
          </a:p>
        </p:txBody>
      </p:sp>
      <p:pic>
        <p:nvPicPr>
          <p:cNvPr id="106498" name="Picture 2">
            <a:hlinkClick r:id="rId3"/>
          </p:cNvPr>
          <p:cNvPicPr>
            <a:picLocks noChangeAspect="1" noChangeArrowheads="1"/>
          </p:cNvPicPr>
          <p:nvPr/>
        </p:nvPicPr>
        <p:blipFill>
          <a:blip r:embed="rId4"/>
          <a:srcRect l="30476" t="12952" r="33978" b="4762"/>
          <a:stretch>
            <a:fillRect/>
          </a:stretch>
        </p:blipFill>
        <p:spPr bwMode="auto">
          <a:xfrm>
            <a:off x="152400" y="1066799"/>
            <a:ext cx="3352800" cy="4850859"/>
          </a:xfrm>
          <a:prstGeom prst="rect">
            <a:avLst/>
          </a:prstGeom>
          <a:noFill/>
          <a:ln w="9525">
            <a:solidFill>
              <a:schemeClr val="tx1">
                <a:lumMod val="85000"/>
                <a:lumOff val="15000"/>
              </a:schemeClr>
            </a:solidFill>
            <a:miter lim="800000"/>
            <a:headEnd/>
            <a:tailEnd/>
          </a:ln>
        </p:spPr>
      </p:pic>
      <p:pic>
        <p:nvPicPr>
          <p:cNvPr id="107522" name="Picture 2" descr="http://www.oclc.org/us/en/common/images/logos/new/WorldCat/WorldCat_Logo_H_Color.png"/>
          <p:cNvPicPr>
            <a:picLocks noChangeAspect="1" noChangeArrowheads="1"/>
          </p:cNvPicPr>
          <p:nvPr/>
        </p:nvPicPr>
        <p:blipFill>
          <a:blip r:embed="rId5"/>
          <a:srcRect/>
          <a:stretch>
            <a:fillRect/>
          </a:stretch>
        </p:blipFill>
        <p:spPr bwMode="auto">
          <a:xfrm>
            <a:off x="5105400" y="6324600"/>
            <a:ext cx="1066800" cy="415575"/>
          </a:xfrm>
          <a:prstGeom prst="rect">
            <a:avLst/>
          </a:prstGeom>
          <a:noFill/>
        </p:spPr>
      </p:pic>
      <p:pic>
        <p:nvPicPr>
          <p:cNvPr id="107524" name="Picture 4" descr="HathiTrust Logo"/>
          <p:cNvPicPr>
            <a:picLocks noChangeAspect="1" noChangeArrowheads="1"/>
          </p:cNvPicPr>
          <p:nvPr/>
        </p:nvPicPr>
        <p:blipFill>
          <a:blip r:embed="rId6"/>
          <a:srcRect/>
          <a:stretch>
            <a:fillRect/>
          </a:stretch>
        </p:blipFill>
        <p:spPr bwMode="auto">
          <a:xfrm>
            <a:off x="6345429" y="6366561"/>
            <a:ext cx="1045971" cy="339039"/>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Digitized corpus and shared print repositories</a:t>
            </a:r>
            <a:endParaRPr lang="en-US" dirty="0"/>
          </a:p>
        </p:txBody>
      </p:sp>
      <p:pic>
        <p:nvPicPr>
          <p:cNvPr id="105475" name="Picture 3"/>
          <p:cNvPicPr>
            <a:picLocks noChangeAspect="1" noChangeArrowheads="1"/>
          </p:cNvPicPr>
          <p:nvPr/>
        </p:nvPicPr>
        <p:blipFill>
          <a:blip r:embed="rId3"/>
          <a:srcRect l="17143" t="30476" r="18095" b="4762"/>
          <a:stretch>
            <a:fillRect/>
          </a:stretch>
        </p:blipFill>
        <p:spPr bwMode="auto">
          <a:xfrm>
            <a:off x="701040" y="1143000"/>
            <a:ext cx="7680960" cy="4800600"/>
          </a:xfrm>
          <a:prstGeom prst="rect">
            <a:avLst/>
          </a:prstGeom>
          <a:noFill/>
          <a:ln w="9525">
            <a:noFill/>
            <a:miter lim="800000"/>
            <a:headEnd/>
            <a:tailEnd/>
          </a:ln>
        </p:spPr>
      </p:pic>
      <p:sp>
        <p:nvSpPr>
          <p:cNvPr id="13" name="TextBox 12"/>
          <p:cNvSpPr txBox="1"/>
          <p:nvPr/>
        </p:nvSpPr>
        <p:spPr>
          <a:xfrm>
            <a:off x="6934200" y="6400800"/>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gained space/inventory reduction for NYU</a:t>
            </a:r>
            <a:endParaRPr lang="en-US" dirty="0"/>
          </a:p>
        </p:txBody>
      </p:sp>
      <p:pic>
        <p:nvPicPr>
          <p:cNvPr id="120835" name="Picture 3"/>
          <p:cNvPicPr>
            <a:picLocks noChangeAspect="1" noChangeArrowheads="1"/>
          </p:cNvPicPr>
          <p:nvPr/>
        </p:nvPicPr>
        <p:blipFill>
          <a:blip r:embed="rId3"/>
          <a:srcRect l="22857" t="31238" r="22857" b="4000"/>
          <a:stretch>
            <a:fillRect/>
          </a:stretch>
        </p:blipFill>
        <p:spPr bwMode="auto">
          <a:xfrm>
            <a:off x="1352774" y="685800"/>
            <a:ext cx="7562626" cy="5638800"/>
          </a:xfrm>
          <a:prstGeom prst="rect">
            <a:avLst/>
          </a:prstGeom>
          <a:noFill/>
          <a:ln w="9525">
            <a:solidFill>
              <a:schemeClr val="bg2">
                <a:lumMod val="75000"/>
              </a:schemeClr>
            </a:solidFill>
            <a:miter lim="800000"/>
            <a:headEnd/>
            <a:tailEnd/>
          </a:ln>
        </p:spPr>
      </p:pic>
      <p:sp>
        <p:nvSpPr>
          <p:cNvPr id="6" name="TextBox 5"/>
          <p:cNvSpPr txBox="1"/>
          <p:nvPr/>
        </p:nvSpPr>
        <p:spPr>
          <a:xfrm>
            <a:off x="6934200" y="6400800"/>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962400" y="457200"/>
            <a:ext cx="4495800" cy="5257800"/>
          </a:xfrm>
          <a:prstGeom prst="rect">
            <a:avLst/>
          </a:prstGeom>
        </p:spPr>
        <p:txBody>
          <a:bodyPr>
            <a:noAutofit/>
          </a:bodyPr>
          <a:lstStyle/>
          <a:p>
            <a:pPr marL="233363" marR="0" lvl="0" indent="-233363" algn="l" defTabSz="457200" rtl="0" eaLnBrk="1" fontAlgn="auto" latinLnBrk="0" hangingPunct="1">
              <a:spcAft>
                <a:spcPts val="0"/>
              </a:spcAft>
              <a:buClrTx/>
              <a:buSzTx/>
              <a:buFont typeface="Arial" pitchFamily="34" charset="0"/>
              <a:buChar char="•"/>
              <a:tabLst/>
              <a:defRPr/>
            </a:pPr>
            <a:endParaRPr lang="en-US" sz="2100" dirty="0" smtClean="0">
              <a:latin typeface="Arial"/>
              <a:cs typeface="Arial"/>
            </a:endParaRPr>
          </a:p>
        </p:txBody>
      </p:sp>
      <p:sp>
        <p:nvSpPr>
          <p:cNvPr id="2" name="Title 1"/>
          <p:cNvSpPr>
            <a:spLocks noGrp="1"/>
          </p:cNvSpPr>
          <p:nvPr>
            <p:ph type="title"/>
          </p:nvPr>
        </p:nvSpPr>
        <p:spPr/>
        <p:txBody>
          <a:bodyPr/>
          <a:lstStyle/>
          <a:p>
            <a:r>
              <a:rPr lang="en-US" smtClean="0"/>
              <a:t>Print Management at “Mega-Scale”</a:t>
            </a:r>
            <a:endParaRPr lang="en-US" dirty="0"/>
          </a:p>
        </p:txBody>
      </p:sp>
      <p:sp>
        <p:nvSpPr>
          <p:cNvPr id="9" name="Content Placeholder 8"/>
          <p:cNvSpPr>
            <a:spLocks noGrp="1"/>
          </p:cNvSpPr>
          <p:nvPr>
            <p:ph idx="1"/>
          </p:nvPr>
        </p:nvSpPr>
        <p:spPr/>
        <p:txBody>
          <a:bodyPr>
            <a:normAutofit fontScale="92500" lnSpcReduction="10000"/>
          </a:bodyPr>
          <a:lstStyle/>
          <a:p>
            <a:pPr lvl="0"/>
            <a:r>
              <a:rPr lang="en-US" dirty="0" smtClean="0"/>
              <a:t>Exploration of characteristics and implications of a North American network of regional shared print book collections</a:t>
            </a:r>
          </a:p>
          <a:p>
            <a:pPr lvl="0"/>
            <a:r>
              <a:rPr lang="en-US" dirty="0" smtClean="0"/>
              <a:t>Cast in a regional framework grounded in </a:t>
            </a:r>
            <a:r>
              <a:rPr lang="en-US" i="1" dirty="0" smtClean="0"/>
              <a:t>mega-region</a:t>
            </a:r>
            <a:r>
              <a:rPr lang="en-US" dirty="0" smtClean="0"/>
              <a:t> concept</a:t>
            </a:r>
          </a:p>
          <a:p>
            <a:pPr lvl="1"/>
            <a:r>
              <a:rPr lang="en-US" dirty="0" smtClean="0"/>
              <a:t>Based in work by urban theorist, </a:t>
            </a:r>
            <a:r>
              <a:rPr lang="en-US" dirty="0" smtClean="0">
                <a:hlinkClick r:id="rId3"/>
              </a:rPr>
              <a:t>Richard Florida</a:t>
            </a:r>
            <a:r>
              <a:rPr lang="en-US" dirty="0" smtClean="0"/>
              <a:t> (U Toronto &amp; NYU)</a:t>
            </a:r>
          </a:p>
          <a:p>
            <a:pPr lvl="0"/>
            <a:r>
              <a:rPr lang="en-US" dirty="0" smtClean="0"/>
              <a:t>An exercise grounded in fact, but not  prescriptive: one possible model among many</a:t>
            </a:r>
          </a:p>
          <a:p>
            <a:r>
              <a:rPr lang="en-US" dirty="0" smtClean="0"/>
              <a:t>Intended to inform discussions around cooperative shared print organized at regional scale</a:t>
            </a:r>
          </a:p>
          <a:p>
            <a:endParaRPr lang="en-US" dirty="0"/>
          </a:p>
        </p:txBody>
      </p:sp>
      <p:pic>
        <p:nvPicPr>
          <p:cNvPr id="121858" name="Picture 2">
            <a:hlinkClick r:id="rId4"/>
          </p:cNvPr>
          <p:cNvPicPr>
            <a:picLocks noChangeAspect="1" noChangeArrowheads="1"/>
          </p:cNvPicPr>
          <p:nvPr/>
        </p:nvPicPr>
        <p:blipFill>
          <a:blip r:embed="rId5"/>
          <a:srcRect l="33040" t="12190" r="36447" b="10095"/>
          <a:stretch>
            <a:fillRect/>
          </a:stretch>
        </p:blipFill>
        <p:spPr bwMode="auto">
          <a:xfrm>
            <a:off x="228600" y="990599"/>
            <a:ext cx="3200400" cy="5094515"/>
          </a:xfrm>
          <a:prstGeom prst="rect">
            <a:avLst/>
          </a:prstGeom>
          <a:noFill/>
          <a:ln w="9525">
            <a:solidFill>
              <a:schemeClr val="tx1">
                <a:lumMod val="75000"/>
                <a:lumOff val="25000"/>
              </a:schemeClr>
            </a:solid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003" r="4107"/>
          <a:stretch>
            <a:fillRect/>
          </a:stretch>
        </p:blipFill>
        <p:spPr bwMode="auto">
          <a:xfrm>
            <a:off x="115866" y="381000"/>
            <a:ext cx="8874690" cy="5943600"/>
          </a:xfrm>
          <a:prstGeom prst="rect">
            <a:avLst/>
          </a:prstGeom>
          <a:ln>
            <a:noFill/>
          </a:ln>
          <a:effectLst>
            <a:softEdge rad="112500"/>
          </a:effectLst>
        </p:spPr>
      </p:pic>
      <p:sp>
        <p:nvSpPr>
          <p:cNvPr id="3" name="TextBox 2"/>
          <p:cNvSpPr txBox="1"/>
          <p:nvPr/>
        </p:nvSpPr>
        <p:spPr>
          <a:xfrm>
            <a:off x="2057400" y="304800"/>
            <a:ext cx="4953000" cy="510778"/>
          </a:xfrm>
          <a:prstGeom prst="round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chemeClr val="bg1"/>
                </a:solidFill>
              </a:rPr>
              <a:t>North American Mega-regions</a:t>
            </a:r>
            <a:endParaRPr lang="en-US" sz="2400" b="1" dirty="0">
              <a:solidFill>
                <a:schemeClr val="bg1"/>
              </a:solidFill>
            </a:endParaRPr>
          </a:p>
        </p:txBody>
      </p:sp>
      <p:sp>
        <p:nvSpPr>
          <p:cNvPr id="4" name="TextBox 3"/>
          <p:cNvSpPr txBox="1"/>
          <p:nvPr/>
        </p:nvSpPr>
        <p:spPr>
          <a:xfrm>
            <a:off x="6934200" y="6400800"/>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pic>
        <p:nvPicPr>
          <p:cNvPr id="5" name="Picture 2" descr="C:\NorthAmerican\Webinars\nasa-usa-at-night.jpg"/>
          <p:cNvPicPr>
            <a:picLocks noChangeAspect="1" noChangeArrowheads="1"/>
          </p:cNvPicPr>
          <p:nvPr/>
        </p:nvPicPr>
        <p:blipFill>
          <a:blip r:embed="rId4"/>
          <a:srcRect/>
          <a:stretch>
            <a:fillRect/>
          </a:stretch>
        </p:blipFill>
        <p:spPr bwMode="auto">
          <a:xfrm>
            <a:off x="152400" y="5080000"/>
            <a:ext cx="2438400" cy="1625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orthAmerican\Blog\MR-publications-upd-b.png"/>
          <p:cNvPicPr/>
          <p:nvPr/>
        </p:nvPicPr>
        <p:blipFill>
          <a:blip r:embed="rId3" cstate="print"/>
          <a:srcRect/>
          <a:stretch>
            <a:fillRect/>
          </a:stretch>
        </p:blipFill>
        <p:spPr bwMode="auto">
          <a:xfrm>
            <a:off x="304800" y="152400"/>
            <a:ext cx="8458200" cy="5943600"/>
          </a:xfrm>
          <a:prstGeom prst="rect">
            <a:avLst/>
          </a:prstGeom>
          <a:noFill/>
          <a:ln w="9525">
            <a:noFill/>
            <a:miter lim="800000"/>
            <a:headEnd/>
            <a:tailEnd/>
          </a:ln>
        </p:spPr>
      </p:pic>
      <p:sp>
        <p:nvSpPr>
          <p:cNvPr id="5" name="TextBox 4"/>
          <p:cNvSpPr txBox="1"/>
          <p:nvPr/>
        </p:nvSpPr>
        <p:spPr>
          <a:xfrm>
            <a:off x="6945847" y="6400800"/>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sp>
        <p:nvSpPr>
          <p:cNvPr id="9" name="TextBox 8"/>
          <p:cNvSpPr txBox="1"/>
          <p:nvPr/>
        </p:nvSpPr>
        <p:spPr>
          <a:xfrm>
            <a:off x="60960" y="4591288"/>
            <a:ext cx="4206240" cy="1123712"/>
          </a:xfrm>
          <a:prstGeom prst="roundRect">
            <a:avLst/>
          </a:prstGeom>
          <a:solidFill>
            <a:schemeClr val="bg1">
              <a:alpha val="70000"/>
            </a:schemeClr>
          </a:solidFill>
          <a:effectLst>
            <a:outerShdw blurRad="50800" dist="38100" dir="2700000" algn="tl" rotWithShape="0">
              <a:prstClr val="black">
                <a:alpha val="40000"/>
              </a:prstClr>
            </a:outerShdw>
          </a:effectLst>
        </p:spPr>
        <p:txBody>
          <a:bodyPr wrap="square" rtlCol="0">
            <a:spAutoFit/>
          </a:bodyPr>
          <a:lstStyle/>
          <a:p>
            <a:r>
              <a:rPr lang="en-US" sz="2000" b="1" dirty="0" smtClean="0">
                <a:latin typeface="Calibri" pitchFamily="34" charset="0"/>
              </a:rPr>
              <a:t>North American print book resource:</a:t>
            </a:r>
            <a:endParaRPr lang="en-US" sz="2000" dirty="0" smtClean="0">
              <a:latin typeface="Calibri" pitchFamily="34" charset="0"/>
            </a:endParaRPr>
          </a:p>
          <a:p>
            <a:r>
              <a:rPr lang="en-US" sz="2000" b="1" dirty="0" smtClean="0">
                <a:latin typeface="Calibri" pitchFamily="34" charset="0"/>
              </a:rPr>
              <a:t>  45.7 million distinct publications</a:t>
            </a:r>
            <a:endParaRPr lang="en-US" sz="2000" dirty="0" smtClean="0">
              <a:latin typeface="Calibri" pitchFamily="34" charset="0"/>
            </a:endParaRPr>
          </a:p>
          <a:p>
            <a:r>
              <a:rPr lang="en-US" sz="2000" b="1" dirty="0" smtClean="0">
                <a:latin typeface="Calibri" pitchFamily="34" charset="0"/>
              </a:rPr>
              <a:t>  889.5 million total library holdings</a:t>
            </a:r>
            <a:endParaRPr lang="en-US" sz="2000" dirty="0"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Print Books in Char-</a:t>
            </a:r>
            <a:r>
              <a:rPr lang="en-US" sz="2800" dirty="0" err="1" smtClean="0"/>
              <a:t>lanta</a:t>
            </a:r>
            <a:r>
              <a:rPr lang="en-US" sz="2800" dirty="0" smtClean="0"/>
              <a:t> Libraries</a:t>
            </a:r>
            <a:endParaRPr lang="en-US" sz="2800" dirty="0"/>
          </a:p>
        </p:txBody>
      </p:sp>
      <p:grpSp>
        <p:nvGrpSpPr>
          <p:cNvPr id="3" name="Group 2"/>
          <p:cNvGrpSpPr/>
          <p:nvPr/>
        </p:nvGrpSpPr>
        <p:grpSpPr>
          <a:xfrm>
            <a:off x="258989" y="914399"/>
            <a:ext cx="5379811" cy="1371601"/>
            <a:chOff x="258989" y="1600198"/>
            <a:chExt cx="7707469" cy="2390776"/>
          </a:xfrm>
        </p:grpSpPr>
        <p:grpSp>
          <p:nvGrpSpPr>
            <p:cNvPr id="4" name="Group 13"/>
            <p:cNvGrpSpPr/>
            <p:nvPr/>
          </p:nvGrpSpPr>
          <p:grpSpPr>
            <a:xfrm>
              <a:off x="258989" y="1600200"/>
              <a:ext cx="4837370" cy="2390774"/>
              <a:chOff x="-1368892" y="2257425"/>
              <a:chExt cx="5852160" cy="2952750"/>
            </a:xfrm>
          </p:grpSpPr>
          <p:grpSp>
            <p:nvGrpSpPr>
              <p:cNvPr id="6" name="Group 10"/>
              <p:cNvGrpSpPr/>
              <p:nvPr/>
            </p:nvGrpSpPr>
            <p:grpSpPr>
              <a:xfrm>
                <a:off x="-1368892" y="2257425"/>
                <a:ext cx="5852160" cy="2952750"/>
                <a:chOff x="-1223518" y="2286000"/>
                <a:chExt cx="5795518" cy="2952750"/>
              </a:xfrm>
            </p:grpSpPr>
            <p:pic>
              <p:nvPicPr>
                <p:cNvPr id="9" name="Picture 2"/>
                <p:cNvPicPr>
                  <a:picLocks noChangeAspect="1" noChangeArrowheads="1"/>
                </p:cNvPicPr>
                <p:nvPr/>
              </p:nvPicPr>
              <p:blipFill>
                <a:blip r:embed="rId3"/>
                <a:srcRect/>
                <a:stretch>
                  <a:fillRect/>
                </a:stretch>
              </p:blipFill>
              <p:spPr bwMode="auto">
                <a:xfrm>
                  <a:off x="-1223518" y="2286000"/>
                  <a:ext cx="5504770" cy="2952750"/>
                </a:xfrm>
                <a:prstGeom prst="rect">
                  <a:avLst/>
                </a:prstGeom>
                <a:ln>
                  <a:noFill/>
                </a:ln>
                <a:effectLst>
                  <a:softEdge rad="112500"/>
                </a:effectLst>
              </p:spPr>
            </p:pic>
            <p:pic>
              <p:nvPicPr>
                <p:cNvPr id="10" name="Picture 3"/>
                <p:cNvPicPr>
                  <a:picLocks noChangeAspect="1" noChangeArrowheads="1"/>
                </p:cNvPicPr>
                <p:nvPr/>
              </p:nvPicPr>
              <p:blipFill>
                <a:blip r:embed="rId4"/>
                <a:srcRect/>
                <a:stretch>
                  <a:fillRect/>
                </a:stretch>
              </p:blipFill>
              <p:spPr bwMode="auto">
                <a:xfrm>
                  <a:off x="3421973" y="3505200"/>
                  <a:ext cx="1150027" cy="274320"/>
                </a:xfrm>
                <a:prstGeom prst="rect">
                  <a:avLst/>
                </a:prstGeom>
                <a:ln>
                  <a:noFill/>
                </a:ln>
                <a:effectLst>
                  <a:softEdge rad="112500"/>
                </a:effectLst>
              </p:spPr>
            </p:pic>
          </p:grpSp>
          <p:pic>
            <p:nvPicPr>
              <p:cNvPr id="7" name="Picture 4"/>
              <p:cNvPicPr>
                <a:picLocks noChangeAspect="1" noChangeArrowheads="1"/>
              </p:cNvPicPr>
              <p:nvPr/>
            </p:nvPicPr>
            <p:blipFill>
              <a:blip r:embed="rId5"/>
              <a:srcRect/>
              <a:stretch>
                <a:fillRect/>
              </a:stretch>
            </p:blipFill>
            <p:spPr bwMode="auto">
              <a:xfrm>
                <a:off x="3352800" y="3428999"/>
                <a:ext cx="547222" cy="452053"/>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3505200" y="3429000"/>
                <a:ext cx="547222" cy="452053"/>
              </a:xfrm>
              <a:prstGeom prst="rect">
                <a:avLst/>
              </a:prstGeom>
              <a:noFill/>
              <a:ln w="9525">
                <a:noFill/>
                <a:miter lim="800000"/>
                <a:headEnd/>
                <a:tailEnd/>
              </a:ln>
            </p:spPr>
          </p:pic>
        </p:grpSp>
        <p:sp>
          <p:nvSpPr>
            <p:cNvPr id="5" name="TextBox 4"/>
            <p:cNvSpPr txBox="1"/>
            <p:nvPr/>
          </p:nvSpPr>
          <p:spPr>
            <a:xfrm>
              <a:off x="4614250" y="1600198"/>
              <a:ext cx="3352208" cy="858355"/>
            </a:xfrm>
            <a:prstGeom prst="rect">
              <a:avLst/>
            </a:prstGeom>
            <a:solidFill>
              <a:schemeClr val="bg1"/>
            </a:solidFill>
          </p:spPr>
          <p:txBody>
            <a:bodyPr wrap="square" rtlCol="0">
              <a:spAutoFit/>
            </a:bodyPr>
            <a:lstStyle/>
            <a:p>
              <a:r>
                <a:rPr lang="en-US" sz="2600" b="1" dirty="0" smtClean="0">
                  <a:solidFill>
                    <a:schemeClr val="accent4">
                      <a:lumMod val="75000"/>
                    </a:schemeClr>
                  </a:solidFill>
                </a:rPr>
                <a:t>Char-</a:t>
              </a:r>
              <a:r>
                <a:rPr lang="en-US" sz="2600" b="1" dirty="0" err="1" smtClean="0">
                  <a:solidFill>
                    <a:schemeClr val="accent4">
                      <a:lumMod val="75000"/>
                    </a:schemeClr>
                  </a:solidFill>
                </a:rPr>
                <a:t>lanta</a:t>
              </a:r>
              <a:endParaRPr lang="en-US" sz="2600" b="1" dirty="0">
                <a:solidFill>
                  <a:schemeClr val="accent4">
                    <a:lumMod val="75000"/>
                  </a:schemeClr>
                </a:solidFill>
              </a:endParaRPr>
            </a:p>
          </p:txBody>
        </p:sp>
      </p:grpSp>
      <p:sp>
        <p:nvSpPr>
          <p:cNvPr id="11" name="Rounded Rectangle 10"/>
          <p:cNvSpPr/>
          <p:nvPr/>
        </p:nvSpPr>
        <p:spPr>
          <a:xfrm>
            <a:off x="2499360" y="1676400"/>
            <a:ext cx="6492240" cy="3505200"/>
          </a:xfrm>
          <a:prstGeom prst="roundRect">
            <a:avLst>
              <a:gd name="adj" fmla="val 4488"/>
            </a:avLst>
          </a:prstGeom>
          <a:gradFill flip="none" rotWithShape="1">
            <a:gsLst>
              <a:gs pos="0">
                <a:schemeClr val="accent1">
                  <a:alpha val="15000"/>
                </a:schemeClr>
              </a:gs>
              <a:gs pos="100000">
                <a:schemeClr val="bg1">
                  <a:lumMod val="95000"/>
                </a:schemeClr>
              </a:gs>
            </a:gsLst>
            <a:lin ang="16200000" scaled="0"/>
            <a:tileRect/>
          </a:gradFill>
          <a:ln w="38100" cap="flat" cmpd="sng" algn="ctr">
            <a:solidFill>
              <a:schemeClr val="bg1"/>
            </a:solidFill>
            <a:prstDash val="solid"/>
            <a:round/>
            <a:headEnd type="none" w="med" len="med"/>
            <a:tailEnd type="none" w="med" len="med"/>
          </a:ln>
          <a:effectLst>
            <a:outerShdw blurRad="63500" sx="102000" sy="102000" algn="ctr">
              <a:srgbClr val="000000">
                <a:alpha val="20000"/>
              </a:srgbClr>
            </a:outerShdw>
          </a:effectLst>
        </p:spPr>
        <p:style>
          <a:lnRef idx="1">
            <a:schemeClr val="accent1"/>
          </a:lnRef>
          <a:fillRef idx="2">
            <a:schemeClr val="accent1"/>
          </a:fillRef>
          <a:effectRef idx="1">
            <a:schemeClr val="accent1"/>
          </a:effectRef>
          <a:fontRef idx="minor">
            <a:schemeClr val="dk1"/>
          </a:fontRef>
        </p:style>
        <p:txBody>
          <a:bodyPr lIns="182880" tIns="182880" rIns="182880" bIns="182880" rtlCol="0" anchor="ctr"/>
          <a:lstStyle/>
          <a:p>
            <a:pPr>
              <a:lnSpc>
                <a:spcPct val="150000"/>
              </a:lnSpc>
            </a:pPr>
            <a:r>
              <a:rPr lang="en-US" sz="2500" b="1" dirty="0" smtClean="0">
                <a:solidFill>
                  <a:schemeClr val="accent4"/>
                </a:solidFill>
              </a:rPr>
              <a:t>Regional print book collection</a:t>
            </a:r>
            <a:endParaRPr lang="en-US" sz="2500" dirty="0" smtClean="0">
              <a:solidFill>
                <a:schemeClr val="accent4"/>
              </a:solidFill>
            </a:endParaRPr>
          </a:p>
          <a:p>
            <a:pPr>
              <a:buFont typeface="Arial" pitchFamily="34" charset="0"/>
              <a:buChar char="•"/>
            </a:pPr>
            <a:r>
              <a:rPr lang="en-US" sz="2300" dirty="0" smtClean="0"/>
              <a:t>10,156,810 discrete titles (manifestations)</a:t>
            </a:r>
          </a:p>
          <a:p>
            <a:pPr>
              <a:buFont typeface="Arial" pitchFamily="34" charset="0"/>
              <a:buChar char="•"/>
            </a:pPr>
            <a:r>
              <a:rPr lang="en-US" sz="2300" dirty="0" smtClean="0"/>
              <a:t>  8,098,748 discrete works</a:t>
            </a:r>
          </a:p>
          <a:p>
            <a:pPr>
              <a:buFont typeface="Arial" pitchFamily="34" charset="0"/>
              <a:buChar char="•"/>
            </a:pPr>
            <a:r>
              <a:rPr lang="en-US" sz="2300" dirty="0" smtClean="0"/>
              <a:t> 1.25 manifestations per work on average</a:t>
            </a:r>
          </a:p>
          <a:p>
            <a:pPr>
              <a:buFont typeface="Arial" pitchFamily="34" charset="0"/>
              <a:buChar char="•"/>
            </a:pPr>
            <a:endParaRPr lang="en-US" sz="2300" dirty="0" smtClean="0"/>
          </a:p>
          <a:p>
            <a:pPr>
              <a:buFont typeface="Arial" pitchFamily="34" charset="0"/>
              <a:buChar char="•"/>
            </a:pPr>
            <a:r>
              <a:rPr lang="en-US" sz="2300" dirty="0" smtClean="0"/>
              <a:t> 60,102,186 holdings in Char-</a:t>
            </a:r>
            <a:r>
              <a:rPr lang="en-US" sz="2300" dirty="0" err="1" smtClean="0"/>
              <a:t>lanta</a:t>
            </a:r>
            <a:r>
              <a:rPr lang="en-US" sz="2300" dirty="0" smtClean="0"/>
              <a:t> libraries</a:t>
            </a:r>
          </a:p>
          <a:p>
            <a:pPr>
              <a:buFont typeface="Arial" pitchFamily="34" charset="0"/>
              <a:buChar char="•"/>
            </a:pPr>
            <a:r>
              <a:rPr lang="en-US" sz="2300" dirty="0" smtClean="0"/>
              <a:t> 5.92 holdings per title on average</a:t>
            </a:r>
          </a:p>
          <a:p>
            <a:pPr>
              <a:buFont typeface="Arial" pitchFamily="34" charset="0"/>
              <a:buChar char="•"/>
            </a:pPr>
            <a:endParaRPr lang="en-US" sz="2300" dirty="0" smtClean="0"/>
          </a:p>
          <a:p>
            <a:pPr>
              <a:buFont typeface="Arial" pitchFamily="34" charset="0"/>
              <a:buChar char="•"/>
            </a:pPr>
            <a:r>
              <a:rPr lang="en-US" sz="2300" dirty="0" smtClean="0"/>
              <a:t> Median age: 25 (i.e. published 1986)</a:t>
            </a:r>
          </a:p>
        </p:txBody>
      </p:sp>
      <p:sp>
        <p:nvSpPr>
          <p:cNvPr id="12" name="TextBox 11"/>
          <p:cNvSpPr txBox="1"/>
          <p:nvPr/>
        </p:nvSpPr>
        <p:spPr>
          <a:xfrm>
            <a:off x="76200" y="5486400"/>
            <a:ext cx="9067800" cy="769441"/>
          </a:xfrm>
          <a:prstGeom prst="rect">
            <a:avLst/>
          </a:prstGeom>
          <a:noFill/>
        </p:spPr>
        <p:txBody>
          <a:bodyPr wrap="square" rtlCol="0">
            <a:spAutoFit/>
          </a:bodyPr>
          <a:lstStyle/>
          <a:p>
            <a:r>
              <a:rPr lang="en-US" sz="2200" b="1" i="1" dirty="0" smtClean="0">
                <a:solidFill>
                  <a:schemeClr val="accent4"/>
                </a:solidFill>
              </a:rPr>
              <a:t>= 22% of titles </a:t>
            </a:r>
            <a:r>
              <a:rPr lang="en-US" sz="2200" i="1" dirty="0" smtClean="0"/>
              <a:t>(7% of holdings) in North American print book collection</a:t>
            </a:r>
          </a:p>
          <a:p>
            <a:pPr algn="ctr"/>
            <a:r>
              <a:rPr lang="en-US" sz="2200" i="1" dirty="0" smtClean="0"/>
              <a:t>including more than </a:t>
            </a:r>
            <a:r>
              <a:rPr lang="en-US" sz="2200" b="1" i="1" dirty="0" smtClean="0"/>
              <a:t>700K </a:t>
            </a:r>
            <a:r>
              <a:rPr lang="en-US" sz="2200" i="1" dirty="0" smtClean="0"/>
              <a:t>titles </a:t>
            </a:r>
            <a:r>
              <a:rPr lang="en-US" sz="2200" b="1" i="1" dirty="0" smtClean="0">
                <a:solidFill>
                  <a:schemeClr val="accent4"/>
                </a:solidFill>
              </a:rPr>
              <a:t>unique to Char-</a:t>
            </a:r>
            <a:r>
              <a:rPr lang="en-US" sz="2200" b="1" i="1" dirty="0" err="1" smtClean="0">
                <a:solidFill>
                  <a:schemeClr val="accent4"/>
                </a:solidFill>
              </a:rPr>
              <a:t>lanta</a:t>
            </a:r>
            <a:r>
              <a:rPr lang="en-US" sz="2200" b="1" i="1" dirty="0" smtClean="0">
                <a:solidFill>
                  <a:schemeClr val="accent4"/>
                </a:solidFill>
              </a:rPr>
              <a:t> </a:t>
            </a:r>
            <a:endParaRPr lang="en-US" sz="2200" b="1" i="1" dirty="0">
              <a:solidFill>
                <a:schemeClr val="accent4"/>
              </a:solidFill>
            </a:endParaRPr>
          </a:p>
        </p:txBody>
      </p:sp>
      <p:sp>
        <p:nvSpPr>
          <p:cNvPr id="13" name="TextBox 12"/>
          <p:cNvSpPr txBox="1"/>
          <p:nvPr/>
        </p:nvSpPr>
        <p:spPr>
          <a:xfrm>
            <a:off x="6945847" y="6400800"/>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534400" cy="609600"/>
          </a:xfrm>
        </p:spPr>
        <p:txBody>
          <a:bodyPr/>
          <a:lstStyle/>
          <a:p>
            <a:r>
              <a:rPr lang="en-US" sz="2600" dirty="0" smtClean="0"/>
              <a:t>Distribution of Char-</a:t>
            </a:r>
            <a:r>
              <a:rPr lang="en-US" sz="2600" dirty="0" err="1" smtClean="0"/>
              <a:t>lanta</a:t>
            </a:r>
            <a:r>
              <a:rPr lang="en-US" sz="2600" dirty="0" smtClean="0"/>
              <a:t> Print Books by Holding Library Type</a:t>
            </a:r>
            <a:endParaRPr lang="en-US" sz="2600" dirty="0"/>
          </a:p>
        </p:txBody>
      </p:sp>
      <p:graphicFrame>
        <p:nvGraphicFramePr>
          <p:cNvPr id="3" name="Chart 2"/>
          <p:cNvGraphicFramePr/>
          <p:nvPr/>
        </p:nvGraphicFramePr>
        <p:xfrm>
          <a:off x="1969553" y="1608164"/>
          <a:ext cx="7010400" cy="4643736"/>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258989" y="914399"/>
            <a:ext cx="5456011" cy="1371601"/>
            <a:chOff x="258989" y="1600198"/>
            <a:chExt cx="7816638" cy="2390776"/>
          </a:xfrm>
        </p:grpSpPr>
        <p:grpSp>
          <p:nvGrpSpPr>
            <p:cNvPr id="5" name="Group 13"/>
            <p:cNvGrpSpPr/>
            <p:nvPr/>
          </p:nvGrpSpPr>
          <p:grpSpPr>
            <a:xfrm>
              <a:off x="258989" y="1600200"/>
              <a:ext cx="4837370" cy="2390774"/>
              <a:chOff x="-1368892" y="2257425"/>
              <a:chExt cx="5852160" cy="2952750"/>
            </a:xfrm>
          </p:grpSpPr>
          <p:grpSp>
            <p:nvGrpSpPr>
              <p:cNvPr id="7" name="Group 10"/>
              <p:cNvGrpSpPr/>
              <p:nvPr/>
            </p:nvGrpSpPr>
            <p:grpSpPr>
              <a:xfrm>
                <a:off x="-1368892" y="2257425"/>
                <a:ext cx="5852160" cy="2952750"/>
                <a:chOff x="-1223518" y="2286000"/>
                <a:chExt cx="5795518" cy="2952750"/>
              </a:xfrm>
            </p:grpSpPr>
            <p:pic>
              <p:nvPicPr>
                <p:cNvPr id="10" name="Picture 2"/>
                <p:cNvPicPr>
                  <a:picLocks noChangeAspect="1" noChangeArrowheads="1"/>
                </p:cNvPicPr>
                <p:nvPr/>
              </p:nvPicPr>
              <p:blipFill>
                <a:blip r:embed="rId4"/>
                <a:srcRect/>
                <a:stretch>
                  <a:fillRect/>
                </a:stretch>
              </p:blipFill>
              <p:spPr bwMode="auto">
                <a:xfrm>
                  <a:off x="-1223518" y="2286000"/>
                  <a:ext cx="5504770" cy="2952750"/>
                </a:xfrm>
                <a:prstGeom prst="rect">
                  <a:avLst/>
                </a:prstGeom>
                <a:ln>
                  <a:noFill/>
                </a:ln>
                <a:effectLst>
                  <a:softEdge rad="112500"/>
                </a:effectLst>
              </p:spPr>
            </p:pic>
            <p:pic>
              <p:nvPicPr>
                <p:cNvPr id="11" name="Picture 3"/>
                <p:cNvPicPr>
                  <a:picLocks noChangeAspect="1" noChangeArrowheads="1"/>
                </p:cNvPicPr>
                <p:nvPr/>
              </p:nvPicPr>
              <p:blipFill>
                <a:blip r:embed="rId5"/>
                <a:srcRect/>
                <a:stretch>
                  <a:fillRect/>
                </a:stretch>
              </p:blipFill>
              <p:spPr bwMode="auto">
                <a:xfrm>
                  <a:off x="3421973" y="3505200"/>
                  <a:ext cx="1150027" cy="274320"/>
                </a:xfrm>
                <a:prstGeom prst="rect">
                  <a:avLst/>
                </a:prstGeom>
                <a:ln>
                  <a:noFill/>
                </a:ln>
                <a:effectLst>
                  <a:softEdge rad="112500"/>
                </a:effectLst>
              </p:spPr>
            </p:pic>
          </p:grpSp>
          <p:pic>
            <p:nvPicPr>
              <p:cNvPr id="8" name="Picture 4"/>
              <p:cNvPicPr>
                <a:picLocks noChangeAspect="1" noChangeArrowheads="1"/>
              </p:cNvPicPr>
              <p:nvPr/>
            </p:nvPicPr>
            <p:blipFill>
              <a:blip r:embed="rId6"/>
              <a:srcRect/>
              <a:stretch>
                <a:fillRect/>
              </a:stretch>
            </p:blipFill>
            <p:spPr bwMode="auto">
              <a:xfrm>
                <a:off x="3352800" y="3428999"/>
                <a:ext cx="547222" cy="452053"/>
              </a:xfrm>
              <a:prstGeom prst="rect">
                <a:avLst/>
              </a:prstGeom>
              <a:noFill/>
              <a:ln w="9525">
                <a:noFill/>
                <a:miter lim="800000"/>
                <a:headEnd/>
                <a:tailEnd/>
              </a:ln>
            </p:spPr>
          </p:pic>
          <p:pic>
            <p:nvPicPr>
              <p:cNvPr id="9" name="Picture 4"/>
              <p:cNvPicPr>
                <a:picLocks noChangeAspect="1" noChangeArrowheads="1"/>
              </p:cNvPicPr>
              <p:nvPr/>
            </p:nvPicPr>
            <p:blipFill>
              <a:blip r:embed="rId6"/>
              <a:srcRect/>
              <a:stretch>
                <a:fillRect/>
              </a:stretch>
            </p:blipFill>
            <p:spPr bwMode="auto">
              <a:xfrm>
                <a:off x="3505200" y="3429000"/>
                <a:ext cx="547222" cy="452053"/>
              </a:xfrm>
              <a:prstGeom prst="rect">
                <a:avLst/>
              </a:prstGeom>
              <a:noFill/>
              <a:ln w="9525">
                <a:noFill/>
                <a:miter lim="800000"/>
                <a:headEnd/>
                <a:tailEnd/>
              </a:ln>
            </p:spPr>
          </p:pic>
        </p:grpSp>
        <p:sp>
          <p:nvSpPr>
            <p:cNvPr id="6" name="TextBox 5"/>
            <p:cNvSpPr txBox="1"/>
            <p:nvPr/>
          </p:nvSpPr>
          <p:spPr>
            <a:xfrm>
              <a:off x="4614250" y="1600198"/>
              <a:ext cx="3461377" cy="858355"/>
            </a:xfrm>
            <a:prstGeom prst="rect">
              <a:avLst/>
            </a:prstGeom>
            <a:solidFill>
              <a:schemeClr val="bg1"/>
            </a:solidFill>
          </p:spPr>
          <p:txBody>
            <a:bodyPr wrap="square" rtlCol="0">
              <a:spAutoFit/>
            </a:bodyPr>
            <a:lstStyle/>
            <a:p>
              <a:r>
                <a:rPr lang="en-US" sz="2600" b="1" dirty="0" smtClean="0">
                  <a:solidFill>
                    <a:schemeClr val="accent4">
                      <a:lumMod val="75000"/>
                    </a:schemeClr>
                  </a:solidFill>
                </a:rPr>
                <a:t>Char-</a:t>
              </a:r>
              <a:r>
                <a:rPr lang="en-US" sz="2600" b="1" dirty="0" err="1" smtClean="0">
                  <a:solidFill>
                    <a:schemeClr val="accent4">
                      <a:lumMod val="75000"/>
                    </a:schemeClr>
                  </a:solidFill>
                </a:rPr>
                <a:t>lanta</a:t>
              </a:r>
              <a:endParaRPr lang="en-US" sz="2600" b="1" dirty="0">
                <a:solidFill>
                  <a:schemeClr val="accent4">
                    <a:lumMod val="75000"/>
                  </a:schemeClr>
                </a:solidFill>
              </a:endParaRPr>
            </a:p>
          </p:txBody>
        </p:sp>
      </p:grpSp>
      <p:sp>
        <p:nvSpPr>
          <p:cNvPr id="12" name="TextBox 11"/>
          <p:cNvSpPr txBox="1"/>
          <p:nvPr/>
        </p:nvSpPr>
        <p:spPr>
          <a:xfrm>
            <a:off x="6934200" y="6400800"/>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sp>
        <p:nvSpPr>
          <p:cNvPr id="13" name="TextBox 12"/>
          <p:cNvSpPr txBox="1"/>
          <p:nvPr/>
        </p:nvSpPr>
        <p:spPr>
          <a:xfrm>
            <a:off x="152400" y="2895600"/>
            <a:ext cx="3313682" cy="707886"/>
          </a:xfrm>
          <a:prstGeom prst="rect">
            <a:avLst/>
          </a:prstGeom>
          <a:noFill/>
        </p:spPr>
        <p:txBody>
          <a:bodyPr wrap="square" rtlCol="0">
            <a:spAutoFit/>
          </a:bodyPr>
          <a:lstStyle/>
          <a:p>
            <a:r>
              <a:rPr lang="en-US" sz="2000" i="1" dirty="0" smtClean="0"/>
              <a:t>Majority of holdings are in </a:t>
            </a:r>
            <a:r>
              <a:rPr lang="en-US" sz="2000" b="1" i="1" dirty="0" smtClean="0"/>
              <a:t>academic libraries</a:t>
            </a:r>
            <a:endParaRPr lang="en-US" sz="2000" b="1" i="1" dirty="0"/>
          </a:p>
        </p:txBody>
      </p:sp>
      <p:cxnSp>
        <p:nvCxnSpPr>
          <p:cNvPr id="14" name="Straight Arrow Connector 13"/>
          <p:cNvCxnSpPr/>
          <p:nvPr/>
        </p:nvCxnSpPr>
        <p:spPr>
          <a:xfrm>
            <a:off x="2965463" y="3505200"/>
            <a:ext cx="753097" cy="0"/>
          </a:xfrm>
          <a:prstGeom prst="straightConnector1">
            <a:avLst/>
          </a:prstGeom>
          <a:ln w="4445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876800" y="2038290"/>
            <a:ext cx="4191000" cy="400110"/>
          </a:xfrm>
          <a:prstGeom prst="rect">
            <a:avLst/>
          </a:prstGeom>
          <a:noFill/>
        </p:spPr>
        <p:txBody>
          <a:bodyPr wrap="square" rtlCol="0">
            <a:spAutoFit/>
          </a:bodyPr>
          <a:lstStyle/>
          <a:p>
            <a:r>
              <a:rPr lang="en-US" sz="2000" dirty="0" smtClean="0">
                <a:latin typeface="Calibri" pitchFamily="34" charset="0"/>
              </a:rPr>
              <a:t>1,811 libraries (i.e. OCLC inst. codes)</a:t>
            </a:r>
          </a:p>
        </p:txBody>
      </p:sp>
      <p:sp>
        <p:nvSpPr>
          <p:cNvPr id="18" name="Rectangle 17"/>
          <p:cNvSpPr/>
          <p:nvPr/>
        </p:nvSpPr>
        <p:spPr>
          <a:xfrm>
            <a:off x="2410717" y="5709880"/>
            <a:ext cx="2008883" cy="400110"/>
          </a:xfrm>
          <a:prstGeom prst="rect">
            <a:avLst/>
          </a:prstGeom>
        </p:spPr>
        <p:txBody>
          <a:bodyPr wrap="none">
            <a:spAutoFit/>
          </a:bodyPr>
          <a:lstStyle/>
          <a:p>
            <a:r>
              <a:rPr lang="en-US" sz="2000" dirty="0" smtClean="0">
                <a:latin typeface="Calibri" pitchFamily="34" charset="0"/>
              </a:rPr>
              <a:t>N = 60M holdings</a:t>
            </a:r>
            <a:endParaRPr lang="en-US" sz="2000" dirty="0">
              <a:latin typeface="Calibri" pitchFamily="34" charset="0"/>
            </a:endParaRPr>
          </a:p>
        </p:txBody>
      </p:sp>
      <p:pic>
        <p:nvPicPr>
          <p:cNvPr id="19" name="Picture 2" descr="http://www.oclc.org/us/en/common/images/logos/new/WorldCat/WorldCat_Logo_H_Color.png"/>
          <p:cNvPicPr>
            <a:picLocks noChangeAspect="1" noChangeArrowheads="1"/>
          </p:cNvPicPr>
          <p:nvPr/>
        </p:nvPicPr>
        <p:blipFill>
          <a:blip r:embed="rId7"/>
          <a:srcRect/>
          <a:stretch>
            <a:fillRect/>
          </a:stretch>
        </p:blipFill>
        <p:spPr bwMode="auto">
          <a:xfrm>
            <a:off x="1064228" y="5562600"/>
            <a:ext cx="1346489" cy="524529"/>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Digital preservation status of Char-</a:t>
            </a:r>
            <a:r>
              <a:rPr lang="en-US" sz="2600" dirty="0" err="1" smtClean="0"/>
              <a:t>lanta</a:t>
            </a:r>
            <a:r>
              <a:rPr lang="en-US" sz="2600" dirty="0" smtClean="0"/>
              <a:t> print books</a:t>
            </a:r>
            <a:endParaRPr lang="en-US" sz="2600" dirty="0"/>
          </a:p>
        </p:txBody>
      </p:sp>
      <p:sp>
        <p:nvSpPr>
          <p:cNvPr id="11" name="TextBox 10"/>
          <p:cNvSpPr txBox="1"/>
          <p:nvPr/>
        </p:nvSpPr>
        <p:spPr>
          <a:xfrm>
            <a:off x="6945847" y="6474023"/>
            <a:ext cx="2045753" cy="307777"/>
          </a:xfrm>
          <a:prstGeom prst="rect">
            <a:avLst/>
          </a:prstGeom>
          <a:noFill/>
        </p:spPr>
        <p:txBody>
          <a:bodyPr wrap="none" rtlCol="0">
            <a:spAutoFit/>
          </a:bodyPr>
          <a:lstStyle/>
          <a:p>
            <a:r>
              <a:rPr lang="en-US" sz="1400" b="1" dirty="0" smtClean="0">
                <a:solidFill>
                  <a:schemeClr val="accent1">
                    <a:lumMod val="50000"/>
                  </a:schemeClr>
                </a:solidFill>
              </a:rPr>
              <a:t>OCLC Research, 2013</a:t>
            </a:r>
            <a:endParaRPr lang="en-US" sz="1400" b="1" dirty="0">
              <a:solidFill>
                <a:schemeClr val="accent1">
                  <a:lumMod val="50000"/>
                </a:schemeClr>
              </a:solidFill>
            </a:endParaRPr>
          </a:p>
        </p:txBody>
      </p:sp>
      <p:grpSp>
        <p:nvGrpSpPr>
          <p:cNvPr id="3" name="Group 12"/>
          <p:cNvGrpSpPr/>
          <p:nvPr/>
        </p:nvGrpSpPr>
        <p:grpSpPr>
          <a:xfrm>
            <a:off x="258989" y="914399"/>
            <a:ext cx="5608411" cy="1371601"/>
            <a:chOff x="258989" y="1600198"/>
            <a:chExt cx="8034976" cy="2390776"/>
          </a:xfrm>
        </p:grpSpPr>
        <p:grpSp>
          <p:nvGrpSpPr>
            <p:cNvPr id="4" name="Group 13"/>
            <p:cNvGrpSpPr/>
            <p:nvPr/>
          </p:nvGrpSpPr>
          <p:grpSpPr>
            <a:xfrm>
              <a:off x="258989" y="1600200"/>
              <a:ext cx="4837370" cy="2390774"/>
              <a:chOff x="-1368892" y="2257425"/>
              <a:chExt cx="5852160" cy="2952750"/>
            </a:xfrm>
          </p:grpSpPr>
          <p:grpSp>
            <p:nvGrpSpPr>
              <p:cNvPr id="5" name="Group 10"/>
              <p:cNvGrpSpPr/>
              <p:nvPr/>
            </p:nvGrpSpPr>
            <p:grpSpPr>
              <a:xfrm>
                <a:off x="-1368892" y="2257425"/>
                <a:ext cx="5852160" cy="2952750"/>
                <a:chOff x="-1223518" y="2286000"/>
                <a:chExt cx="5795518" cy="2952750"/>
              </a:xfrm>
            </p:grpSpPr>
            <p:pic>
              <p:nvPicPr>
                <p:cNvPr id="19" name="Picture 2"/>
                <p:cNvPicPr>
                  <a:picLocks noChangeAspect="1" noChangeArrowheads="1"/>
                </p:cNvPicPr>
                <p:nvPr/>
              </p:nvPicPr>
              <p:blipFill>
                <a:blip r:embed="rId3"/>
                <a:srcRect/>
                <a:stretch>
                  <a:fillRect/>
                </a:stretch>
              </p:blipFill>
              <p:spPr bwMode="auto">
                <a:xfrm>
                  <a:off x="-1223518" y="2286000"/>
                  <a:ext cx="5504770" cy="2952750"/>
                </a:xfrm>
                <a:prstGeom prst="rect">
                  <a:avLst/>
                </a:prstGeom>
                <a:ln>
                  <a:noFill/>
                </a:ln>
                <a:effectLst>
                  <a:softEdge rad="112500"/>
                </a:effectLst>
              </p:spPr>
            </p:pic>
            <p:pic>
              <p:nvPicPr>
                <p:cNvPr id="20" name="Picture 3"/>
                <p:cNvPicPr>
                  <a:picLocks noChangeAspect="1" noChangeArrowheads="1"/>
                </p:cNvPicPr>
                <p:nvPr/>
              </p:nvPicPr>
              <p:blipFill>
                <a:blip r:embed="rId4"/>
                <a:srcRect/>
                <a:stretch>
                  <a:fillRect/>
                </a:stretch>
              </p:blipFill>
              <p:spPr bwMode="auto">
                <a:xfrm>
                  <a:off x="3421973" y="3505200"/>
                  <a:ext cx="1150027" cy="274320"/>
                </a:xfrm>
                <a:prstGeom prst="rect">
                  <a:avLst/>
                </a:prstGeom>
                <a:ln>
                  <a:noFill/>
                </a:ln>
                <a:effectLst>
                  <a:softEdge rad="112500"/>
                </a:effectLst>
              </p:spPr>
            </p:pic>
          </p:grpSp>
          <p:pic>
            <p:nvPicPr>
              <p:cNvPr id="17" name="Picture 4"/>
              <p:cNvPicPr>
                <a:picLocks noChangeAspect="1" noChangeArrowheads="1"/>
              </p:cNvPicPr>
              <p:nvPr/>
            </p:nvPicPr>
            <p:blipFill>
              <a:blip r:embed="rId5"/>
              <a:srcRect/>
              <a:stretch>
                <a:fillRect/>
              </a:stretch>
            </p:blipFill>
            <p:spPr bwMode="auto">
              <a:xfrm>
                <a:off x="3352800" y="3428999"/>
                <a:ext cx="547222" cy="452053"/>
              </a:xfrm>
              <a:prstGeom prst="rect">
                <a:avLst/>
              </a:prstGeom>
              <a:noFill/>
              <a:ln w="9525">
                <a:noFill/>
                <a:miter lim="800000"/>
                <a:headEnd/>
                <a:tailEnd/>
              </a:ln>
            </p:spPr>
          </p:pic>
          <p:pic>
            <p:nvPicPr>
              <p:cNvPr id="18" name="Picture 4"/>
              <p:cNvPicPr>
                <a:picLocks noChangeAspect="1" noChangeArrowheads="1"/>
              </p:cNvPicPr>
              <p:nvPr/>
            </p:nvPicPr>
            <p:blipFill>
              <a:blip r:embed="rId5"/>
              <a:srcRect/>
              <a:stretch>
                <a:fillRect/>
              </a:stretch>
            </p:blipFill>
            <p:spPr bwMode="auto">
              <a:xfrm>
                <a:off x="3505200" y="3429000"/>
                <a:ext cx="547222" cy="452053"/>
              </a:xfrm>
              <a:prstGeom prst="rect">
                <a:avLst/>
              </a:prstGeom>
              <a:noFill/>
              <a:ln w="9525">
                <a:noFill/>
                <a:miter lim="800000"/>
                <a:headEnd/>
                <a:tailEnd/>
              </a:ln>
            </p:spPr>
          </p:pic>
        </p:grpSp>
        <p:sp>
          <p:nvSpPr>
            <p:cNvPr id="15" name="TextBox 14"/>
            <p:cNvSpPr txBox="1"/>
            <p:nvPr/>
          </p:nvSpPr>
          <p:spPr>
            <a:xfrm>
              <a:off x="4614250" y="1600198"/>
              <a:ext cx="3679715" cy="858355"/>
            </a:xfrm>
            <a:prstGeom prst="rect">
              <a:avLst/>
            </a:prstGeom>
            <a:solidFill>
              <a:schemeClr val="bg1"/>
            </a:solidFill>
          </p:spPr>
          <p:txBody>
            <a:bodyPr wrap="square" rtlCol="0">
              <a:spAutoFit/>
            </a:bodyPr>
            <a:lstStyle/>
            <a:p>
              <a:r>
                <a:rPr lang="en-US" sz="2600" b="1" dirty="0" smtClean="0">
                  <a:solidFill>
                    <a:schemeClr val="accent4">
                      <a:lumMod val="75000"/>
                    </a:schemeClr>
                  </a:solidFill>
                </a:rPr>
                <a:t>Char-</a:t>
              </a:r>
              <a:r>
                <a:rPr lang="en-US" sz="2600" b="1" dirty="0" err="1" smtClean="0">
                  <a:solidFill>
                    <a:schemeClr val="accent4">
                      <a:lumMod val="75000"/>
                    </a:schemeClr>
                  </a:solidFill>
                </a:rPr>
                <a:t>lanta</a:t>
              </a:r>
              <a:endParaRPr lang="en-US" sz="2600" b="1" dirty="0">
                <a:solidFill>
                  <a:schemeClr val="accent4">
                    <a:lumMod val="75000"/>
                  </a:schemeClr>
                </a:solidFill>
              </a:endParaRPr>
            </a:p>
          </p:txBody>
        </p:sp>
      </p:grpSp>
      <p:grpSp>
        <p:nvGrpSpPr>
          <p:cNvPr id="7" name="Group 20"/>
          <p:cNvGrpSpPr/>
          <p:nvPr/>
        </p:nvGrpSpPr>
        <p:grpSpPr>
          <a:xfrm>
            <a:off x="2438400" y="1676400"/>
            <a:ext cx="6400800" cy="4343400"/>
            <a:chOff x="-694705" y="228600"/>
            <a:chExt cx="7376961" cy="4807389"/>
          </a:xfrm>
        </p:grpSpPr>
        <p:pic>
          <p:nvPicPr>
            <p:cNvPr id="9218" name="Picture 2"/>
            <p:cNvPicPr>
              <a:picLocks noChangeAspect="1" noChangeArrowheads="1"/>
            </p:cNvPicPr>
            <p:nvPr/>
          </p:nvPicPr>
          <p:blipFill>
            <a:blip r:embed="rId6"/>
            <a:srcRect l="6073" r="5822"/>
            <a:stretch>
              <a:fillRect/>
            </a:stretch>
          </p:blipFill>
          <p:spPr bwMode="auto">
            <a:xfrm>
              <a:off x="-694705" y="228600"/>
              <a:ext cx="7376961" cy="4807389"/>
            </a:xfrm>
            <a:prstGeom prst="rect">
              <a:avLst/>
            </a:prstGeom>
            <a:ln>
              <a:noFill/>
            </a:ln>
            <a:effectLst>
              <a:softEdge rad="112500"/>
            </a:effectLst>
          </p:spPr>
        </p:pic>
        <p:pic>
          <p:nvPicPr>
            <p:cNvPr id="9" name="Picture 8"/>
            <p:cNvPicPr/>
            <p:nvPr/>
          </p:nvPicPr>
          <p:blipFill>
            <a:blip r:embed="rId7" cstate="print"/>
            <a:srcRect r="65517" b="4255"/>
            <a:stretch>
              <a:fillRect/>
            </a:stretch>
          </p:blipFill>
          <p:spPr bwMode="auto">
            <a:xfrm>
              <a:off x="4114800" y="3124200"/>
              <a:ext cx="640080" cy="548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2" name="TextBox 11"/>
          <p:cNvSpPr txBox="1"/>
          <p:nvPr/>
        </p:nvSpPr>
        <p:spPr>
          <a:xfrm>
            <a:off x="106589" y="3048000"/>
            <a:ext cx="3528883" cy="800219"/>
          </a:xfrm>
          <a:prstGeom prst="rect">
            <a:avLst/>
          </a:prstGeom>
          <a:noFill/>
        </p:spPr>
        <p:txBody>
          <a:bodyPr wrap="square" rtlCol="0">
            <a:spAutoFit/>
          </a:bodyPr>
          <a:lstStyle/>
          <a:p>
            <a:r>
              <a:rPr lang="en-US" sz="2300" i="1" dirty="0" smtClean="0"/>
              <a:t>Range for other regions:              </a:t>
            </a:r>
          </a:p>
          <a:p>
            <a:r>
              <a:rPr lang="en-US" sz="2300" i="1" dirty="0" smtClean="0"/>
              <a:t>		19% </a:t>
            </a:r>
            <a:r>
              <a:rPr lang="en-US" sz="2300" i="1" dirty="0" smtClean="0">
                <a:sym typeface="Wingdings" pitchFamily="2" charset="2"/>
              </a:rPr>
              <a:t>  </a:t>
            </a:r>
            <a:r>
              <a:rPr lang="en-US" sz="2300" i="1" dirty="0" smtClean="0"/>
              <a:t>33%</a:t>
            </a:r>
            <a:endParaRPr lang="en-US" sz="2300" i="1" dirty="0"/>
          </a:p>
        </p:txBody>
      </p:sp>
      <p:sp>
        <p:nvSpPr>
          <p:cNvPr id="6" name="TextBox 5"/>
          <p:cNvSpPr txBox="1"/>
          <p:nvPr/>
        </p:nvSpPr>
        <p:spPr>
          <a:xfrm>
            <a:off x="2167400" y="5726668"/>
            <a:ext cx="3471400" cy="400110"/>
          </a:xfrm>
          <a:prstGeom prst="rect">
            <a:avLst/>
          </a:prstGeom>
          <a:noFill/>
        </p:spPr>
        <p:txBody>
          <a:bodyPr wrap="none" rtlCol="0">
            <a:spAutoFit/>
          </a:bodyPr>
          <a:lstStyle/>
          <a:p>
            <a:r>
              <a:rPr lang="en-US" sz="2000" dirty="0" smtClean="0">
                <a:latin typeface="Calibri" pitchFamily="34" charset="0"/>
              </a:rPr>
              <a:t>N = 10M titles (manifestations)</a:t>
            </a:r>
            <a:endParaRPr lang="en-US" sz="2000" dirty="0">
              <a:latin typeface="Calibri" pitchFamily="34" charset="0"/>
            </a:endParaRPr>
          </a:p>
        </p:txBody>
      </p:sp>
      <p:sp>
        <p:nvSpPr>
          <p:cNvPr id="22" name="TextBox 21"/>
          <p:cNvSpPr txBox="1"/>
          <p:nvPr/>
        </p:nvSpPr>
        <p:spPr>
          <a:xfrm>
            <a:off x="7772400" y="4724400"/>
            <a:ext cx="811441" cy="523220"/>
          </a:xfrm>
          <a:prstGeom prst="rect">
            <a:avLst/>
          </a:prstGeom>
          <a:noFill/>
        </p:spPr>
        <p:txBody>
          <a:bodyPr wrap="none" rtlCol="0">
            <a:spAutoFit/>
          </a:bodyPr>
          <a:lstStyle/>
          <a:p>
            <a:r>
              <a:rPr lang="en-US" sz="2800" b="1" dirty="0" smtClean="0">
                <a:latin typeface="Calibri" pitchFamily="34" charset="0"/>
              </a:rPr>
              <a:t>22%</a:t>
            </a:r>
          </a:p>
        </p:txBody>
      </p:sp>
      <p:sp>
        <p:nvSpPr>
          <p:cNvPr id="23" name="TextBox 22"/>
          <p:cNvSpPr txBox="1"/>
          <p:nvPr/>
        </p:nvSpPr>
        <p:spPr>
          <a:xfrm>
            <a:off x="7102242" y="5403502"/>
            <a:ext cx="1784463" cy="830997"/>
          </a:xfrm>
          <a:prstGeom prst="rect">
            <a:avLst/>
          </a:prstGeom>
          <a:noFill/>
        </p:spPr>
        <p:txBody>
          <a:bodyPr wrap="none" rtlCol="0">
            <a:spAutoFit/>
          </a:bodyPr>
          <a:lstStyle/>
          <a:p>
            <a:r>
              <a:rPr lang="en-US" sz="2400" b="1" dirty="0" smtClean="0">
                <a:latin typeface="Calibri" pitchFamily="34" charset="0"/>
              </a:rPr>
              <a:t>2.24M titles </a:t>
            </a:r>
          </a:p>
          <a:p>
            <a:endParaRPr lang="en-US" sz="2400" dirty="0">
              <a:latin typeface="Calibri" pitchFamily="34" charset="0"/>
            </a:endParaRPr>
          </a:p>
        </p:txBody>
      </p:sp>
      <p:pic>
        <p:nvPicPr>
          <p:cNvPr id="24" name="Picture 2" descr="http://www.oclc.org/us/en/common/images/logos/new/WorldCat/WorldCat_Logo_H_Color.png"/>
          <p:cNvPicPr>
            <a:picLocks noChangeAspect="1" noChangeArrowheads="1"/>
          </p:cNvPicPr>
          <p:nvPr/>
        </p:nvPicPr>
        <p:blipFill>
          <a:blip r:embed="rId8"/>
          <a:srcRect/>
          <a:stretch>
            <a:fillRect/>
          </a:stretch>
        </p:blipFill>
        <p:spPr bwMode="auto">
          <a:xfrm>
            <a:off x="762000" y="5647671"/>
            <a:ext cx="1346489" cy="524529"/>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 of Today’s Session</a:t>
            </a:r>
            <a:endParaRPr lang="en-US" dirty="0"/>
          </a:p>
        </p:txBody>
      </p:sp>
      <p:sp>
        <p:nvSpPr>
          <p:cNvPr id="17" name="Text Placeholder 16"/>
          <p:cNvSpPr>
            <a:spLocks noGrp="1"/>
          </p:cNvSpPr>
          <p:nvPr>
            <p:ph type="body" sz="quarter" idx="16"/>
          </p:nvPr>
        </p:nvSpPr>
        <p:spPr>
          <a:xfrm>
            <a:off x="914400" y="4724400"/>
            <a:ext cx="7315200" cy="1524000"/>
          </a:xfrm>
        </p:spPr>
        <p:txBody>
          <a:bodyPr>
            <a:normAutofit/>
          </a:bodyPr>
          <a:lstStyle/>
          <a:p>
            <a:pPr marL="514350" indent="-514350"/>
            <a:r>
              <a:rPr lang="en-US" dirty="0" smtClean="0"/>
              <a:t>OCLC Research</a:t>
            </a:r>
            <a:endParaRPr lang="en-US" dirty="0"/>
          </a:p>
        </p:txBody>
      </p:sp>
      <p:sp>
        <p:nvSpPr>
          <p:cNvPr id="14" name="Text Placeholder 13"/>
          <p:cNvSpPr>
            <a:spLocks noGrp="1"/>
          </p:cNvSpPr>
          <p:nvPr>
            <p:ph type="body" sz="quarter" idx="13"/>
          </p:nvPr>
        </p:nvSpPr>
        <p:spPr>
          <a:xfrm>
            <a:off x="914400" y="4076660"/>
            <a:ext cx="2209800" cy="249812"/>
          </a:xfrm>
        </p:spPr>
        <p:txBody>
          <a:bodyPr/>
          <a:lstStyle/>
          <a:p>
            <a:r>
              <a:rPr lang="en-US" dirty="0" smtClean="0"/>
              <a:t>Purpose</a:t>
            </a:r>
            <a:endParaRPr lang="en-US" dirty="0"/>
          </a:p>
        </p:txBody>
      </p:sp>
      <p:sp>
        <p:nvSpPr>
          <p:cNvPr id="15" name="Text Placeholder 14"/>
          <p:cNvSpPr>
            <a:spLocks noGrp="1"/>
          </p:cNvSpPr>
          <p:nvPr>
            <p:ph type="body" sz="quarter" idx="14"/>
          </p:nvPr>
        </p:nvSpPr>
        <p:spPr>
          <a:xfrm>
            <a:off x="3475028" y="4076660"/>
            <a:ext cx="2209800" cy="249812"/>
          </a:xfrm>
        </p:spPr>
        <p:txBody>
          <a:bodyPr/>
          <a:lstStyle/>
          <a:p>
            <a:r>
              <a:rPr lang="en-US" dirty="0" smtClean="0"/>
              <a:t>People</a:t>
            </a:r>
            <a:endParaRPr lang="en-US" dirty="0"/>
          </a:p>
        </p:txBody>
      </p:sp>
      <p:sp>
        <p:nvSpPr>
          <p:cNvPr id="16" name="Text Placeholder 15"/>
          <p:cNvSpPr>
            <a:spLocks noGrp="1"/>
          </p:cNvSpPr>
          <p:nvPr>
            <p:ph type="body" sz="quarter" idx="15"/>
          </p:nvPr>
        </p:nvSpPr>
        <p:spPr>
          <a:xfrm>
            <a:off x="6026522" y="4076660"/>
            <a:ext cx="2209800" cy="249812"/>
          </a:xfrm>
        </p:spPr>
        <p:txBody>
          <a:bodyPr/>
          <a:lstStyle/>
          <a:p>
            <a:r>
              <a:rPr lang="en-US" dirty="0" smtClean="0"/>
              <a:t>Projects (Selected)</a:t>
            </a:r>
            <a:endParaRPr lang="en-US" dirty="0"/>
          </a:p>
        </p:txBody>
      </p:sp>
      <p:pic>
        <p:nvPicPr>
          <p:cNvPr id="13" name="Picture 2" descr="C:\Users\childree\AppData\Local\Microsoft\Windows\Temporary Internet Files\Content.Outlook\NXJC5786\research2012 (2).jpg"/>
          <p:cNvPicPr>
            <a:picLocks noGrp="1" noChangeAspect="1" noChangeArrowheads="1"/>
          </p:cNvPicPr>
          <p:nvPr>
            <p:ph type="pic" sz="quarter" idx="11"/>
          </p:nvPr>
        </p:nvPicPr>
        <p:blipFill>
          <a:blip r:embed="rId2"/>
          <a:srcRect l="23148" r="23148"/>
          <a:stretch>
            <a:fillRect/>
          </a:stretch>
        </p:blipFill>
        <p:spPr bwMode="auto">
          <a:prstGeom prst="rect">
            <a:avLst/>
          </a:prstGeom>
          <a:noFill/>
        </p:spPr>
      </p:pic>
      <p:pic>
        <p:nvPicPr>
          <p:cNvPr id="21" name="Picture 2" descr="http://www.oclc.org/content/dam/research/publications/newsletters/quarterlyhighlights/images/misc/orroles-orange.png"/>
          <p:cNvPicPr>
            <a:picLocks noGrp="1" noChangeAspect="1" noChangeArrowheads="1"/>
          </p:cNvPicPr>
          <p:nvPr>
            <p:ph type="pic" sz="quarter" idx="10"/>
          </p:nvPr>
        </p:nvPicPr>
        <p:blipFill>
          <a:blip r:embed="rId3"/>
          <a:srcRect l="17313" r="17313"/>
          <a:stretch>
            <a:fillRect/>
          </a:stretch>
        </p:blipFill>
        <p:spPr bwMode="auto">
          <a:prstGeom prst="rect">
            <a:avLst/>
          </a:prstGeom>
          <a:noFill/>
          <a:ln>
            <a:solidFill>
              <a:schemeClr val="bg1">
                <a:lumMod val="50000"/>
              </a:schemeClr>
            </a:solidFill>
          </a:ln>
        </p:spPr>
      </p:pic>
      <p:pic>
        <p:nvPicPr>
          <p:cNvPr id="59394" name="Picture 2"/>
          <p:cNvPicPr>
            <a:picLocks noGrp="1" noChangeAspect="1" noChangeArrowheads="1"/>
          </p:cNvPicPr>
          <p:nvPr>
            <p:ph type="pic" sz="quarter" idx="12"/>
          </p:nvPr>
        </p:nvPicPr>
        <p:blipFill>
          <a:blip r:embed="rId4"/>
          <a:srcRect l="24826" r="24826"/>
          <a:stretch>
            <a:fillRect/>
          </a:stretch>
        </p:blipFill>
        <p:spPr bwMode="auto">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work: Ohio State U &amp; the Committee on Institutional Cooperation (CIC)</a:t>
            </a:r>
            <a:endParaRPr lang="en-US" dirty="0"/>
          </a:p>
        </p:txBody>
      </p:sp>
      <p:sp>
        <p:nvSpPr>
          <p:cNvPr id="7" name="Content Placeholder 6"/>
          <p:cNvSpPr>
            <a:spLocks noGrp="1"/>
          </p:cNvSpPr>
          <p:nvPr>
            <p:ph idx="1"/>
          </p:nvPr>
        </p:nvSpPr>
        <p:spPr>
          <a:xfrm>
            <a:off x="3810000" y="990600"/>
            <a:ext cx="4876800" cy="5153025"/>
          </a:xfrm>
        </p:spPr>
        <p:txBody>
          <a:bodyPr>
            <a:normAutofit fontScale="92500"/>
          </a:bodyPr>
          <a:lstStyle/>
          <a:p>
            <a:r>
              <a:rPr lang="en-US" dirty="0" smtClean="0"/>
              <a:t>“…an analysis of print books held by a representative CIC member library with a view to understanding their value to the parent institution, the CIC consortium, and the surrounding Chi-Pitts mega-region. </a:t>
            </a:r>
          </a:p>
          <a:p>
            <a:r>
              <a:rPr lang="en-US" dirty="0" smtClean="0"/>
              <a:t>WorldCat bibliographic and holdings data and aggregated inter-lending statistics will be used to characterize local print book collection in context of CIC collective print book resource and Chi-Pitts regional resource.”</a:t>
            </a:r>
            <a:endParaRPr lang="en-US" dirty="0"/>
          </a:p>
        </p:txBody>
      </p:sp>
      <p:pic>
        <p:nvPicPr>
          <p:cNvPr id="128002" name="Picture 2">
            <a:hlinkClick r:id="rId3"/>
          </p:cNvPr>
          <p:cNvPicPr>
            <a:picLocks noChangeAspect="1" noChangeArrowheads="1"/>
          </p:cNvPicPr>
          <p:nvPr/>
        </p:nvPicPr>
        <p:blipFill>
          <a:blip r:embed="rId4"/>
          <a:srcRect l="21429" t="11429" r="30070" b="5524"/>
          <a:stretch>
            <a:fillRect/>
          </a:stretch>
        </p:blipFill>
        <p:spPr bwMode="auto">
          <a:xfrm>
            <a:off x="152399" y="1143000"/>
            <a:ext cx="3631368" cy="3886200"/>
          </a:xfrm>
          <a:prstGeom prst="rect">
            <a:avLst/>
          </a:prstGeom>
          <a:noFill/>
          <a:ln w="9525">
            <a:solidFill>
              <a:schemeClr val="tx1">
                <a:lumMod val="65000"/>
                <a:lumOff val="35000"/>
              </a:schemeClr>
            </a:solidFill>
            <a:miter lim="800000"/>
            <a:headEnd/>
            <a:tailEnd/>
          </a:ln>
        </p:spPr>
      </p:pic>
      <p:sp>
        <p:nvSpPr>
          <p:cNvPr id="6" name="Rectangle 5"/>
          <p:cNvSpPr/>
          <p:nvPr/>
        </p:nvSpPr>
        <p:spPr>
          <a:xfrm>
            <a:off x="4114800" y="6197025"/>
            <a:ext cx="4572000" cy="523220"/>
          </a:xfrm>
          <a:prstGeom prst="rect">
            <a:avLst/>
          </a:prstGeom>
        </p:spPr>
        <p:txBody>
          <a:bodyPr>
            <a:spAutoFit/>
          </a:bodyPr>
          <a:lstStyle/>
          <a:p>
            <a:r>
              <a:rPr lang="en-US" sz="1400" dirty="0" smtClean="0">
                <a:hlinkClick r:id="rId3"/>
              </a:rPr>
              <a:t>http://library.osu.edu/blogs/director/2013/01/14/from-the-director-january-14-2013-research-study-with-oclc</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l="30000" t="47238" r="18571" b="23810"/>
          <a:stretch>
            <a:fillRect/>
          </a:stretch>
        </p:blipFill>
        <p:spPr bwMode="auto">
          <a:xfrm>
            <a:off x="0" y="2116667"/>
            <a:ext cx="9144000" cy="3217333"/>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Mobilizing Unique Materials</a:t>
            </a:r>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Special Collections &amp; Archives</a:t>
            </a:r>
            <a:endParaRPr lang="en-US" dirty="0"/>
          </a:p>
        </p:txBody>
      </p:sp>
      <p:pic>
        <p:nvPicPr>
          <p:cNvPr id="90114" name="Picture 2">
            <a:hlinkClick r:id="rId3"/>
          </p:cNvPr>
          <p:cNvPicPr>
            <a:picLocks noChangeAspect="1" noChangeArrowheads="1"/>
          </p:cNvPicPr>
          <p:nvPr/>
        </p:nvPicPr>
        <p:blipFill>
          <a:blip r:embed="rId4"/>
          <a:srcRect l="30952" t="12190" r="33090" b="5524"/>
          <a:stretch>
            <a:fillRect/>
          </a:stretch>
        </p:blipFill>
        <p:spPr bwMode="auto">
          <a:xfrm>
            <a:off x="5257800" y="1752599"/>
            <a:ext cx="3021608" cy="4321630"/>
          </a:xfrm>
          <a:prstGeom prst="rect">
            <a:avLst/>
          </a:prstGeom>
          <a:noFill/>
          <a:ln w="9525">
            <a:solidFill>
              <a:schemeClr val="tx1">
                <a:lumMod val="50000"/>
                <a:lumOff val="50000"/>
              </a:schemeClr>
            </a:solidFill>
            <a:miter lim="800000"/>
            <a:headEnd/>
            <a:tailEnd/>
          </a:ln>
        </p:spPr>
      </p:pic>
      <p:pic>
        <p:nvPicPr>
          <p:cNvPr id="5" name="Picture 2">
            <a:hlinkClick r:id="rId5"/>
          </p:cNvPr>
          <p:cNvPicPr>
            <a:picLocks noChangeAspect="1" noChangeArrowheads="1"/>
          </p:cNvPicPr>
          <p:nvPr/>
        </p:nvPicPr>
        <p:blipFill>
          <a:blip r:embed="rId6"/>
          <a:srcRect l="30952" t="12190" r="34989" b="5524"/>
          <a:stretch>
            <a:fillRect/>
          </a:stretch>
        </p:blipFill>
        <p:spPr bwMode="auto">
          <a:xfrm>
            <a:off x="1252823" y="1774369"/>
            <a:ext cx="2861977" cy="4321631"/>
          </a:xfrm>
          <a:prstGeom prst="rect">
            <a:avLst/>
          </a:prstGeom>
          <a:noFill/>
          <a:ln w="9525">
            <a:solidFill>
              <a:schemeClr val="tx1">
                <a:lumMod val="50000"/>
                <a:lumOff val="50000"/>
              </a:schemeClr>
            </a:solidFill>
            <a:miter lim="800000"/>
            <a:headEnd/>
            <a:tailEnd/>
          </a:ln>
        </p:spPr>
      </p:pic>
      <p:sp>
        <p:nvSpPr>
          <p:cNvPr id="6" name="TextBox 5"/>
          <p:cNvSpPr txBox="1"/>
          <p:nvPr/>
        </p:nvSpPr>
        <p:spPr>
          <a:xfrm>
            <a:off x="2895600" y="3953470"/>
            <a:ext cx="992579" cy="923330"/>
          </a:xfrm>
          <a:prstGeom prst="rect">
            <a:avLst/>
          </a:prstGeom>
          <a:noFill/>
        </p:spPr>
        <p:txBody>
          <a:bodyPr wrap="none" rtlCol="0">
            <a:spAutoFit/>
          </a:bodyPr>
          <a:lstStyle/>
          <a:p>
            <a:r>
              <a:rPr lang="en-US" dirty="0" smtClean="0"/>
              <a:t>2010</a:t>
            </a:r>
          </a:p>
          <a:p>
            <a:r>
              <a:rPr lang="en-US" i="1" dirty="0" smtClean="0"/>
              <a:t>U.S. &amp; </a:t>
            </a:r>
          </a:p>
          <a:p>
            <a:r>
              <a:rPr lang="en-US" i="1" dirty="0" smtClean="0"/>
              <a:t>Canada</a:t>
            </a:r>
            <a:endParaRPr lang="en-US" i="1" dirty="0"/>
          </a:p>
        </p:txBody>
      </p:sp>
      <p:sp>
        <p:nvSpPr>
          <p:cNvPr id="7" name="TextBox 6"/>
          <p:cNvSpPr txBox="1"/>
          <p:nvPr/>
        </p:nvSpPr>
        <p:spPr>
          <a:xfrm>
            <a:off x="7239000" y="3953470"/>
            <a:ext cx="889987" cy="923330"/>
          </a:xfrm>
          <a:prstGeom prst="rect">
            <a:avLst/>
          </a:prstGeom>
          <a:noFill/>
        </p:spPr>
        <p:txBody>
          <a:bodyPr wrap="none" rtlCol="0">
            <a:spAutoFit/>
          </a:bodyPr>
          <a:lstStyle/>
          <a:p>
            <a:r>
              <a:rPr lang="en-US" dirty="0" smtClean="0"/>
              <a:t>2013</a:t>
            </a:r>
          </a:p>
          <a:p>
            <a:r>
              <a:rPr lang="en-US" i="1" dirty="0" smtClean="0"/>
              <a:t>U.K. &amp;</a:t>
            </a:r>
          </a:p>
          <a:p>
            <a:r>
              <a:rPr lang="en-US" i="1" dirty="0" smtClean="0"/>
              <a:t>Ireland</a:t>
            </a:r>
            <a:endParaRPr lang="en-US" i="1"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aids on the Web</a:t>
            </a:r>
            <a:endParaRPr lang="en-US" dirty="0"/>
          </a:p>
        </p:txBody>
      </p:sp>
      <p:pic>
        <p:nvPicPr>
          <p:cNvPr id="99330" name="Picture 2"/>
          <p:cNvPicPr>
            <a:picLocks noChangeAspect="1" noChangeArrowheads="1"/>
          </p:cNvPicPr>
          <p:nvPr/>
        </p:nvPicPr>
        <p:blipFill>
          <a:blip r:embed="rId3"/>
          <a:srcRect l="19048" t="13714" r="20000" b="23810"/>
          <a:stretch>
            <a:fillRect/>
          </a:stretch>
        </p:blipFill>
        <p:spPr bwMode="auto">
          <a:xfrm>
            <a:off x="39029" y="838200"/>
            <a:ext cx="6133171" cy="3929062"/>
          </a:xfrm>
          <a:prstGeom prst="rect">
            <a:avLst/>
          </a:prstGeom>
          <a:noFill/>
          <a:ln w="9525">
            <a:solidFill>
              <a:schemeClr val="bg2">
                <a:lumMod val="65000"/>
              </a:schemeClr>
            </a:solidFill>
            <a:miter lim="800000"/>
            <a:headEnd/>
            <a:tailEnd/>
          </a:ln>
        </p:spPr>
      </p:pic>
      <p:pic>
        <p:nvPicPr>
          <p:cNvPr id="99331" name="Picture 3"/>
          <p:cNvPicPr>
            <a:picLocks noChangeAspect="1" noChangeArrowheads="1"/>
          </p:cNvPicPr>
          <p:nvPr/>
        </p:nvPicPr>
        <p:blipFill>
          <a:blip r:embed="rId4"/>
          <a:srcRect l="21905" t="16762" r="20952" b="19238"/>
          <a:stretch>
            <a:fillRect/>
          </a:stretch>
        </p:blipFill>
        <p:spPr bwMode="auto">
          <a:xfrm>
            <a:off x="3374571" y="2743200"/>
            <a:ext cx="5660572" cy="3962400"/>
          </a:xfrm>
          <a:prstGeom prst="rect">
            <a:avLst/>
          </a:prstGeom>
          <a:noFill/>
          <a:ln w="9525">
            <a:solidFill>
              <a:schemeClr val="bg2">
                <a:lumMod val="65000"/>
              </a:schemeClr>
            </a:solidFill>
            <a:miter lim="800000"/>
            <a:headEnd/>
            <a:tailEnd/>
          </a:ln>
        </p:spPr>
      </p:pic>
      <p:sp>
        <p:nvSpPr>
          <p:cNvPr id="6" name="TextBox 5"/>
          <p:cNvSpPr txBox="1"/>
          <p:nvPr/>
        </p:nvSpPr>
        <p:spPr>
          <a:xfrm>
            <a:off x="76200" y="4800600"/>
            <a:ext cx="1505540" cy="369332"/>
          </a:xfrm>
          <a:prstGeom prst="rect">
            <a:avLst/>
          </a:prstGeom>
          <a:noFill/>
        </p:spPr>
        <p:txBody>
          <a:bodyPr wrap="none" rtlCol="0">
            <a:spAutoFit/>
          </a:bodyPr>
          <a:lstStyle/>
          <a:p>
            <a:r>
              <a:rPr lang="en-US" dirty="0" smtClean="0"/>
              <a:t>U.S./Canada</a:t>
            </a:r>
            <a:endParaRPr lang="en-US" dirty="0"/>
          </a:p>
        </p:txBody>
      </p:sp>
      <p:sp>
        <p:nvSpPr>
          <p:cNvPr id="7" name="TextBox 6"/>
          <p:cNvSpPr txBox="1"/>
          <p:nvPr/>
        </p:nvSpPr>
        <p:spPr>
          <a:xfrm>
            <a:off x="7512452" y="2373868"/>
            <a:ext cx="1402948" cy="369332"/>
          </a:xfrm>
          <a:prstGeom prst="rect">
            <a:avLst/>
          </a:prstGeom>
          <a:noFill/>
        </p:spPr>
        <p:txBody>
          <a:bodyPr wrap="none" rtlCol="0">
            <a:spAutoFit/>
          </a:bodyPr>
          <a:lstStyle/>
          <a:p>
            <a:r>
              <a:rPr lang="en-US" dirty="0" smtClean="0"/>
              <a:t>U.K./Ireland</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If they discover it, they will visit</a:t>
            </a:r>
            <a:endParaRPr lang="en-US" dirty="0"/>
          </a:p>
        </p:txBody>
      </p:sp>
      <p:pic>
        <p:nvPicPr>
          <p:cNvPr id="96258" name="Picture 2"/>
          <p:cNvPicPr>
            <a:picLocks noChangeAspect="1" noChangeArrowheads="1"/>
          </p:cNvPicPr>
          <p:nvPr/>
        </p:nvPicPr>
        <p:blipFill>
          <a:blip r:embed="rId3"/>
          <a:srcRect l="29048" t="22433" r="30952" b="29143"/>
          <a:stretch>
            <a:fillRect/>
          </a:stretch>
        </p:blipFill>
        <p:spPr bwMode="auto">
          <a:xfrm>
            <a:off x="152400" y="762000"/>
            <a:ext cx="5486400" cy="4151086"/>
          </a:xfrm>
          <a:prstGeom prst="rect">
            <a:avLst/>
          </a:prstGeom>
          <a:noFill/>
          <a:ln w="9525">
            <a:solidFill>
              <a:schemeClr val="bg2">
                <a:lumMod val="75000"/>
              </a:schemeClr>
            </a:solidFill>
            <a:miter lim="800000"/>
            <a:headEnd/>
            <a:tailEnd/>
          </a:ln>
        </p:spPr>
      </p:pic>
      <p:pic>
        <p:nvPicPr>
          <p:cNvPr id="4" name="Picture 3"/>
          <p:cNvPicPr>
            <a:picLocks noChangeAspect="1" noChangeArrowheads="1"/>
          </p:cNvPicPr>
          <p:nvPr/>
        </p:nvPicPr>
        <p:blipFill>
          <a:blip r:embed="rId4"/>
          <a:srcRect l="15238" t="14307" r="14573" b="6455"/>
          <a:stretch>
            <a:fillRect/>
          </a:stretch>
        </p:blipFill>
        <p:spPr bwMode="auto">
          <a:xfrm>
            <a:off x="3124201" y="2619432"/>
            <a:ext cx="5791200" cy="4086168"/>
          </a:xfrm>
          <a:prstGeom prst="rect">
            <a:avLst/>
          </a:prstGeom>
          <a:noFill/>
          <a:ln w="9525">
            <a:solidFill>
              <a:schemeClr val="bg1">
                <a:lumMod val="65000"/>
              </a:schemeClr>
            </a:solidFill>
            <a:miter lim="800000"/>
            <a:headEnd/>
            <a:tailEnd/>
          </a:ln>
        </p:spPr>
      </p:pic>
      <p:sp>
        <p:nvSpPr>
          <p:cNvPr id="7" name="TextBox 6"/>
          <p:cNvSpPr txBox="1"/>
          <p:nvPr/>
        </p:nvSpPr>
        <p:spPr>
          <a:xfrm>
            <a:off x="152400" y="4964668"/>
            <a:ext cx="1505540" cy="369332"/>
          </a:xfrm>
          <a:prstGeom prst="rect">
            <a:avLst/>
          </a:prstGeom>
          <a:noFill/>
        </p:spPr>
        <p:txBody>
          <a:bodyPr wrap="none" rtlCol="0">
            <a:spAutoFit/>
          </a:bodyPr>
          <a:lstStyle/>
          <a:p>
            <a:r>
              <a:rPr lang="en-US" dirty="0" smtClean="0"/>
              <a:t>U.S./Canada</a:t>
            </a:r>
            <a:endParaRPr lang="en-US" dirty="0"/>
          </a:p>
        </p:txBody>
      </p:sp>
      <p:sp>
        <p:nvSpPr>
          <p:cNvPr id="8" name="TextBox 7"/>
          <p:cNvSpPr txBox="1"/>
          <p:nvPr/>
        </p:nvSpPr>
        <p:spPr>
          <a:xfrm>
            <a:off x="7512452" y="2209800"/>
            <a:ext cx="1402948" cy="369332"/>
          </a:xfrm>
          <a:prstGeom prst="rect">
            <a:avLst/>
          </a:prstGeom>
          <a:noFill/>
        </p:spPr>
        <p:txBody>
          <a:bodyPr wrap="none" rtlCol="0">
            <a:spAutoFit/>
          </a:bodyPr>
          <a:lstStyle/>
          <a:p>
            <a:r>
              <a:rPr lang="en-US" dirty="0" smtClean="0"/>
              <a:t>U.K./Ireland</a:t>
            </a:r>
            <a:endParaRPr lang="en-US" dirty="0"/>
          </a:p>
        </p:txBody>
      </p:sp>
      <p:sp>
        <p:nvSpPr>
          <p:cNvPr id="10" name="TextBox 9"/>
          <p:cNvSpPr txBox="1"/>
          <p:nvPr/>
        </p:nvSpPr>
        <p:spPr>
          <a:xfrm>
            <a:off x="6096000" y="762000"/>
            <a:ext cx="2095445" cy="369332"/>
          </a:xfrm>
          <a:prstGeom prst="rect">
            <a:avLst/>
          </a:prstGeom>
          <a:noFill/>
        </p:spPr>
        <p:txBody>
          <a:bodyPr wrap="none" rtlCol="0">
            <a:spAutoFit/>
          </a:bodyPr>
          <a:lstStyle/>
          <a:p>
            <a:r>
              <a:rPr lang="en-US" i="1" dirty="0" smtClean="0"/>
              <a:t>Compared to 1999</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Challenges (survey says…)</a:t>
            </a:r>
            <a:endParaRPr lang="en-US" dirty="0"/>
          </a:p>
        </p:txBody>
      </p:sp>
      <p:graphicFrame>
        <p:nvGraphicFramePr>
          <p:cNvPr id="10" name="Table 9"/>
          <p:cNvGraphicFramePr>
            <a:graphicFrameLocks noGrp="1"/>
          </p:cNvGraphicFramePr>
          <p:nvPr/>
        </p:nvGraphicFramePr>
        <p:xfrm>
          <a:off x="1371600" y="2452821"/>
          <a:ext cx="5867400" cy="3048819"/>
        </p:xfrm>
        <a:graphic>
          <a:graphicData uri="http://schemas.openxmlformats.org/drawingml/2006/table">
            <a:tbl>
              <a:tblPr/>
              <a:tblGrid>
                <a:gridCol w="3018586"/>
                <a:gridCol w="1324814"/>
                <a:gridCol w="1524000"/>
              </a:tblGrid>
              <a:tr h="435429">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Challenge</a:t>
                      </a:r>
                      <a:endParaRPr lang="en-US" sz="14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U.S. /</a:t>
                      </a:r>
                      <a:r>
                        <a:rPr lang="en-US" sz="1400" b="0" i="0" u="none" strike="noStrike" dirty="0" smtClean="0">
                          <a:solidFill>
                            <a:srgbClr val="000000"/>
                          </a:solidFill>
                          <a:latin typeface="Calibri"/>
                        </a:rPr>
                        <a:t>Canada (rank)</a:t>
                      </a:r>
                      <a:endParaRPr lang="en-US" sz="14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Calibri"/>
                        </a:rPr>
                        <a:t>U.K</a:t>
                      </a:r>
                      <a:r>
                        <a:rPr lang="en-US" sz="1400" b="0" i="0" u="none" strike="noStrike" dirty="0">
                          <a:solidFill>
                            <a:srgbClr val="000000"/>
                          </a:solidFill>
                          <a:latin typeface="Calibri"/>
                        </a:rPr>
                        <a:t>./</a:t>
                      </a:r>
                      <a:r>
                        <a:rPr lang="en-US" sz="1400" b="0" i="0" u="none" strike="noStrike" dirty="0" smtClean="0">
                          <a:solidFill>
                            <a:srgbClr val="000000"/>
                          </a:solidFill>
                          <a:latin typeface="Calibri"/>
                        </a:rPr>
                        <a:t>Ireland</a:t>
                      </a:r>
                    </a:p>
                    <a:p>
                      <a:pPr algn="ctr" fontAlgn="b"/>
                      <a:r>
                        <a:rPr lang="en-US" sz="1400" b="0" i="0" u="none" strike="noStrike" dirty="0" smtClean="0">
                          <a:solidFill>
                            <a:srgbClr val="000000"/>
                          </a:solidFill>
                          <a:latin typeface="Calibri"/>
                        </a:rPr>
                        <a:t>(rank)</a:t>
                      </a:r>
                      <a:endParaRPr lang="en-US" sz="14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429">
                <a:tc>
                  <a:txBody>
                    <a:bodyPr/>
                    <a:lstStyle/>
                    <a:p>
                      <a:pPr algn="l" fontAlgn="b"/>
                      <a:r>
                        <a:rPr lang="en-US" sz="1600" b="0" i="1" u="none" strike="noStrike" dirty="0">
                          <a:solidFill>
                            <a:srgbClr val="000000"/>
                          </a:solidFill>
                          <a:latin typeface="Calibri"/>
                        </a:rPr>
                        <a:t>Space/facilities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alpha val="43000"/>
                      </a:schemeClr>
                    </a:solidFill>
                  </a:tcPr>
                </a:tc>
                <a:tc>
                  <a:txBody>
                    <a:bodyPr/>
                    <a:lstStyle/>
                    <a:p>
                      <a:pPr algn="ctr" fontAlgn="b"/>
                      <a:r>
                        <a:rPr lang="en-US" sz="16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429">
                <a:tc>
                  <a:txBody>
                    <a:bodyPr/>
                    <a:lstStyle/>
                    <a:p>
                      <a:pPr algn="l" fontAlgn="b"/>
                      <a:r>
                        <a:rPr lang="en-US" sz="1600" b="0" i="1" u="none" strike="noStrike" dirty="0">
                          <a:solidFill>
                            <a:srgbClr val="000000"/>
                          </a:solidFill>
                          <a:latin typeface="Calibri"/>
                        </a:rPr>
                        <a:t>Born-digital management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alpha val="43000"/>
                      </a:schemeClr>
                    </a:solidFill>
                  </a:tcPr>
                </a:tc>
                <a:tc>
                  <a:txBody>
                    <a:bodyPr/>
                    <a:lstStyle/>
                    <a:p>
                      <a:pPr algn="ctr" fontAlgn="b"/>
                      <a:r>
                        <a:rPr lang="en-US" sz="16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429">
                <a:tc>
                  <a:txBody>
                    <a:bodyPr/>
                    <a:lstStyle/>
                    <a:p>
                      <a:pPr algn="l" fontAlgn="b"/>
                      <a:r>
                        <a:rPr lang="en-US" sz="1600" b="0" i="1" u="none" strike="noStrike" dirty="0">
                          <a:solidFill>
                            <a:srgbClr val="000000"/>
                          </a:solidFill>
                          <a:latin typeface="Calibri"/>
                        </a:rPr>
                        <a:t>Digitization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alpha val="43000"/>
                      </a:schemeClr>
                    </a:solidFill>
                  </a:tcPr>
                </a:tc>
                <a:tc>
                  <a:txBody>
                    <a:bodyPr/>
                    <a:lstStyle/>
                    <a:p>
                      <a:pPr algn="ctr" fontAlgn="b"/>
                      <a:r>
                        <a:rPr lang="en-US" sz="16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429">
                <a:tc>
                  <a:txBody>
                    <a:bodyPr/>
                    <a:lstStyle/>
                    <a:p>
                      <a:pPr algn="l" fontAlgn="b"/>
                      <a:r>
                        <a:rPr lang="en-US" sz="1600" b="0" i="1" u="none" strike="noStrike" dirty="0">
                          <a:solidFill>
                            <a:srgbClr val="000000"/>
                          </a:solidFill>
                          <a:latin typeface="Calibri"/>
                        </a:rPr>
                        <a:t>User needs (Outreach)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alpha val="43000"/>
                      </a:schemeClr>
                    </a:solidFill>
                  </a:tcPr>
                </a:tc>
                <a:tc>
                  <a:txBody>
                    <a:bodyPr/>
                    <a:lstStyle/>
                    <a:p>
                      <a:pPr algn="ctr" fontAlgn="b"/>
                      <a:r>
                        <a:rPr lang="en-US" sz="1600" b="0" i="0" u="none" strike="noStrike" dirty="0">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429">
                <a:tc>
                  <a:txBody>
                    <a:bodyPr/>
                    <a:lstStyle/>
                    <a:p>
                      <a:pPr algn="l" fontAlgn="b"/>
                      <a:r>
                        <a:rPr lang="en-US" sz="1600" b="0" i="1" u="none" strike="noStrike" dirty="0">
                          <a:solidFill>
                            <a:srgbClr val="000000"/>
                          </a:solidFill>
                          <a:latin typeface="Calibri"/>
                        </a:rPr>
                        <a:t>Cataloguing/archival processing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alpha val="43000"/>
                      </a:schemeClr>
                    </a:solidFill>
                  </a:tcPr>
                </a:tc>
                <a:tc>
                  <a:txBody>
                    <a:bodyPr/>
                    <a:lstStyle/>
                    <a:p>
                      <a:pPr algn="ctr" fontAlgn="b"/>
                      <a:r>
                        <a:rPr lang="en-US" sz="1600" b="0" i="0" u="none" strike="noStrike" dirty="0">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429">
                <a:tc>
                  <a:txBody>
                    <a:bodyPr/>
                    <a:lstStyle/>
                    <a:p>
                      <a:pPr algn="l" fontAlgn="b"/>
                      <a:r>
                        <a:rPr lang="en-US" sz="1600" b="0" i="1" u="none" strike="noStrike" dirty="0">
                          <a:solidFill>
                            <a:srgbClr val="000000"/>
                          </a:solidFill>
                          <a:latin typeface="Calibri"/>
                        </a:rPr>
                        <a:t>Preservation (Collection care)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alpha val="43000"/>
                      </a:schemeClr>
                    </a:solidFill>
                  </a:tcPr>
                </a:tc>
                <a:tc>
                  <a:txBody>
                    <a:bodyPr/>
                    <a:lstStyle/>
                    <a:p>
                      <a:pPr algn="ctr" fontAlgn="b"/>
                      <a:r>
                        <a:rPr lang="en-US" sz="1600" b="0" i="0" u="none" strike="noStrike" dirty="0">
                          <a:solidFill>
                            <a:srgbClr val="000000"/>
                          </a:solidFill>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Rectangle 10"/>
          <p:cNvSpPr/>
          <p:nvPr/>
        </p:nvSpPr>
        <p:spPr>
          <a:xfrm>
            <a:off x="533400" y="1992868"/>
            <a:ext cx="8305800" cy="369332"/>
          </a:xfrm>
          <a:prstGeom prst="rect">
            <a:avLst/>
          </a:prstGeom>
        </p:spPr>
        <p:txBody>
          <a:bodyPr wrap="square">
            <a:spAutoFit/>
          </a:bodyPr>
          <a:lstStyle/>
          <a:p>
            <a:r>
              <a:rPr lang="en-US" dirty="0" smtClean="0"/>
              <a:t>What are the most challenging issues currently facing your special collections?</a:t>
            </a:r>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Top challenges</a:t>
            </a:r>
            <a:endParaRPr lang="en-US" dirty="0"/>
          </a:p>
        </p:txBody>
      </p:sp>
      <p:pic>
        <p:nvPicPr>
          <p:cNvPr id="98307" name="Picture 3"/>
          <p:cNvPicPr>
            <a:picLocks noChangeAspect="1" noChangeArrowheads="1"/>
          </p:cNvPicPr>
          <p:nvPr/>
        </p:nvPicPr>
        <p:blipFill>
          <a:blip r:embed="rId2"/>
          <a:srcRect l="20476" t="19810" r="28095" b="16190"/>
          <a:stretch>
            <a:fillRect/>
          </a:stretch>
        </p:blipFill>
        <p:spPr bwMode="auto">
          <a:xfrm>
            <a:off x="152400" y="838200"/>
            <a:ext cx="5192486" cy="4038600"/>
          </a:xfrm>
          <a:prstGeom prst="rect">
            <a:avLst/>
          </a:prstGeom>
          <a:noFill/>
          <a:ln w="9525">
            <a:solidFill>
              <a:schemeClr val="bg2">
                <a:lumMod val="65000"/>
              </a:schemeClr>
            </a:solidFill>
            <a:miter lim="800000"/>
            <a:headEnd/>
            <a:tailEnd/>
          </a:ln>
        </p:spPr>
      </p:pic>
      <p:sp>
        <p:nvSpPr>
          <p:cNvPr id="8" name="TextBox 7"/>
          <p:cNvSpPr txBox="1"/>
          <p:nvPr/>
        </p:nvSpPr>
        <p:spPr>
          <a:xfrm>
            <a:off x="152400" y="4964668"/>
            <a:ext cx="1505540" cy="369332"/>
          </a:xfrm>
          <a:prstGeom prst="rect">
            <a:avLst/>
          </a:prstGeom>
          <a:noFill/>
        </p:spPr>
        <p:txBody>
          <a:bodyPr wrap="none" rtlCol="0">
            <a:spAutoFit/>
          </a:bodyPr>
          <a:lstStyle/>
          <a:p>
            <a:r>
              <a:rPr lang="en-US" dirty="0" smtClean="0"/>
              <a:t>U.S./Canada</a:t>
            </a:r>
            <a:endParaRPr lang="en-US" dirty="0"/>
          </a:p>
        </p:txBody>
      </p:sp>
      <p:sp>
        <p:nvSpPr>
          <p:cNvPr id="9" name="TextBox 8"/>
          <p:cNvSpPr txBox="1"/>
          <p:nvPr/>
        </p:nvSpPr>
        <p:spPr>
          <a:xfrm>
            <a:off x="7588652" y="2069068"/>
            <a:ext cx="1402948" cy="369332"/>
          </a:xfrm>
          <a:prstGeom prst="rect">
            <a:avLst/>
          </a:prstGeom>
          <a:noFill/>
        </p:spPr>
        <p:txBody>
          <a:bodyPr wrap="none" rtlCol="0">
            <a:spAutoFit/>
          </a:bodyPr>
          <a:lstStyle/>
          <a:p>
            <a:r>
              <a:rPr lang="en-US" dirty="0" smtClean="0"/>
              <a:t>U.K./Ireland</a:t>
            </a:r>
            <a:endParaRPr lang="en-US" dirty="0"/>
          </a:p>
        </p:txBody>
      </p:sp>
      <p:grpSp>
        <p:nvGrpSpPr>
          <p:cNvPr id="11" name="Group 10"/>
          <p:cNvGrpSpPr/>
          <p:nvPr/>
        </p:nvGrpSpPr>
        <p:grpSpPr>
          <a:xfrm>
            <a:off x="2898435" y="2454275"/>
            <a:ext cx="6169365" cy="4251325"/>
            <a:chOff x="2898435" y="2454275"/>
            <a:chExt cx="6169365" cy="4251325"/>
          </a:xfrm>
        </p:grpSpPr>
        <p:pic>
          <p:nvPicPr>
            <p:cNvPr id="98306" name="Picture 2"/>
            <p:cNvPicPr>
              <a:picLocks noChangeAspect="1" noChangeArrowheads="1"/>
            </p:cNvPicPr>
            <p:nvPr/>
          </p:nvPicPr>
          <p:blipFill>
            <a:blip r:embed="rId3"/>
            <a:srcRect l="22857" t="30476" r="21429" b="8095"/>
            <a:stretch>
              <a:fillRect/>
            </a:stretch>
          </p:blipFill>
          <p:spPr bwMode="auto">
            <a:xfrm>
              <a:off x="2898435" y="2454275"/>
              <a:ext cx="6169365" cy="4251325"/>
            </a:xfrm>
            <a:prstGeom prst="rect">
              <a:avLst/>
            </a:prstGeom>
            <a:noFill/>
            <a:ln w="9525">
              <a:solidFill>
                <a:schemeClr val="bg2">
                  <a:lumMod val="65000"/>
                </a:schemeClr>
              </a:solidFill>
              <a:miter lim="800000"/>
              <a:headEnd/>
              <a:tailEnd/>
            </a:ln>
          </p:spPr>
        </p:pic>
        <p:sp>
          <p:nvSpPr>
            <p:cNvPr id="10" name="Rectangle 9"/>
            <p:cNvSpPr/>
            <p:nvPr/>
          </p:nvSpPr>
          <p:spPr>
            <a:xfrm>
              <a:off x="3276600" y="3733800"/>
              <a:ext cx="5410200" cy="838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Reports: Building better processes &amp; policies</a:t>
            </a:r>
            <a:endParaRPr lang="en-US" dirty="0"/>
          </a:p>
        </p:txBody>
      </p:sp>
      <p:pic>
        <p:nvPicPr>
          <p:cNvPr id="104450" name="Picture 2">
            <a:hlinkClick r:id="rId3"/>
          </p:cNvPr>
          <p:cNvPicPr>
            <a:picLocks noChangeAspect="1" noChangeArrowheads="1"/>
          </p:cNvPicPr>
          <p:nvPr/>
        </p:nvPicPr>
        <p:blipFill>
          <a:blip r:embed="rId4"/>
          <a:srcRect l="32330" t="14912" r="35230" b="3524"/>
          <a:stretch>
            <a:fillRect/>
          </a:stretch>
        </p:blipFill>
        <p:spPr bwMode="auto">
          <a:xfrm>
            <a:off x="3189111" y="1219200"/>
            <a:ext cx="2667000" cy="4191000"/>
          </a:xfrm>
          <a:prstGeom prst="rect">
            <a:avLst/>
          </a:prstGeom>
          <a:noFill/>
          <a:ln w="9525">
            <a:solidFill>
              <a:schemeClr val="tx1">
                <a:lumMod val="75000"/>
                <a:lumOff val="25000"/>
              </a:schemeClr>
            </a:solidFill>
            <a:miter lim="800000"/>
            <a:headEnd/>
            <a:tailEnd/>
          </a:ln>
        </p:spPr>
      </p:pic>
      <p:pic>
        <p:nvPicPr>
          <p:cNvPr id="104451" name="Picture 3">
            <a:hlinkClick r:id="rId5"/>
          </p:cNvPr>
          <p:cNvPicPr>
            <a:picLocks noChangeAspect="1" noChangeArrowheads="1"/>
          </p:cNvPicPr>
          <p:nvPr/>
        </p:nvPicPr>
        <p:blipFill>
          <a:blip r:embed="rId6"/>
          <a:srcRect l="30476" t="14437" r="37047" b="3905"/>
          <a:stretch>
            <a:fillRect/>
          </a:stretch>
        </p:blipFill>
        <p:spPr bwMode="auto">
          <a:xfrm>
            <a:off x="255412" y="1219200"/>
            <a:ext cx="2667000" cy="4191000"/>
          </a:xfrm>
          <a:prstGeom prst="rect">
            <a:avLst/>
          </a:prstGeom>
          <a:noFill/>
          <a:ln w="9525">
            <a:solidFill>
              <a:schemeClr val="tx1">
                <a:lumMod val="75000"/>
                <a:lumOff val="25000"/>
              </a:schemeClr>
            </a:solidFill>
            <a:miter lim="800000"/>
            <a:headEnd/>
            <a:tailEnd/>
          </a:ln>
        </p:spPr>
      </p:pic>
      <p:pic>
        <p:nvPicPr>
          <p:cNvPr id="104453" name="Picture 5">
            <a:hlinkClick r:id="rId7"/>
          </p:cNvPr>
          <p:cNvPicPr>
            <a:picLocks noChangeAspect="1" noChangeArrowheads="1"/>
          </p:cNvPicPr>
          <p:nvPr/>
        </p:nvPicPr>
        <p:blipFill>
          <a:blip r:embed="rId8"/>
          <a:srcRect l="34735" t="12191" r="33306" b="8914"/>
          <a:stretch>
            <a:fillRect/>
          </a:stretch>
        </p:blipFill>
        <p:spPr bwMode="auto">
          <a:xfrm>
            <a:off x="6122811" y="1219200"/>
            <a:ext cx="2716389" cy="4191000"/>
          </a:xfrm>
          <a:prstGeom prst="rect">
            <a:avLst/>
          </a:prstGeom>
          <a:noFill/>
          <a:ln w="9525">
            <a:solidFill>
              <a:schemeClr val="tx1">
                <a:lumMod val="75000"/>
                <a:lumOff val="25000"/>
              </a:schemeClr>
            </a:solid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Metadata Management</a:t>
            </a:r>
            <a:endParaRPr lang="en-US" dirty="0"/>
          </a:p>
        </p:txBody>
      </p:sp>
      <p:pic>
        <p:nvPicPr>
          <p:cNvPr id="87042" name="Picture 2"/>
          <p:cNvPicPr>
            <a:picLocks noChangeAspect="1" noChangeArrowheads="1"/>
          </p:cNvPicPr>
          <p:nvPr/>
        </p:nvPicPr>
        <p:blipFill>
          <a:blip r:embed="rId2"/>
          <a:srcRect l="30000" t="46952" r="18571" b="23333"/>
          <a:stretch>
            <a:fillRect/>
          </a:stretch>
        </p:blipFill>
        <p:spPr bwMode="auto">
          <a:xfrm>
            <a:off x="0" y="2057400"/>
            <a:ext cx="9073662" cy="327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714375" y="2000250"/>
            <a:ext cx="3714751" cy="4324350"/>
          </a:xfrm>
        </p:spPr>
        <p:txBody>
          <a:bodyPr>
            <a:normAutofit fontScale="85000" lnSpcReduction="10000"/>
          </a:bodyPr>
          <a:lstStyle/>
          <a:p>
            <a:r>
              <a:rPr lang="en-US" dirty="0" smtClean="0"/>
              <a:t>Experimental service</a:t>
            </a:r>
          </a:p>
          <a:p>
            <a:pPr lvl="1"/>
            <a:r>
              <a:rPr lang="en-US" dirty="0" smtClean="0"/>
              <a:t>mapFAST on the </a:t>
            </a:r>
            <a:r>
              <a:rPr lang="en-US" dirty="0" smtClean="0">
                <a:hlinkClick r:id="rId3"/>
              </a:rPr>
              <a:t>Web</a:t>
            </a:r>
            <a:endParaRPr lang="en-US" dirty="0" smtClean="0"/>
          </a:p>
          <a:p>
            <a:pPr lvl="1"/>
            <a:r>
              <a:rPr lang="en-US" dirty="0" smtClean="0"/>
              <a:t>mapFAST </a:t>
            </a:r>
            <a:r>
              <a:rPr lang="en-US" dirty="0" smtClean="0">
                <a:hlinkClick r:id="rId4"/>
              </a:rPr>
              <a:t>API</a:t>
            </a:r>
            <a:endParaRPr lang="en-US" dirty="0" smtClean="0"/>
          </a:p>
          <a:p>
            <a:r>
              <a:rPr lang="en-US" dirty="0" err="1" smtClean="0"/>
              <a:t>Mashup</a:t>
            </a:r>
            <a:r>
              <a:rPr lang="en-US" dirty="0" smtClean="0"/>
              <a:t> of FAST &amp; Google Maps</a:t>
            </a:r>
          </a:p>
          <a:p>
            <a:pPr lvl="1"/>
            <a:r>
              <a:rPr lang="en-US" dirty="0" smtClean="0"/>
              <a:t>Uses FAST headings to which OCLC has assigned latitude and longitude</a:t>
            </a:r>
          </a:p>
          <a:p>
            <a:r>
              <a:rPr lang="en-US" dirty="0" smtClean="0"/>
              <a:t>Provides a map search interface for a subset of WorldCat</a:t>
            </a:r>
          </a:p>
          <a:p>
            <a:pPr lvl="1"/>
            <a:r>
              <a:rPr lang="en-US" dirty="0" smtClean="0"/>
              <a:t>Geographic locations and features</a:t>
            </a:r>
          </a:p>
          <a:p>
            <a:pPr lvl="1"/>
            <a:r>
              <a:rPr lang="en-US" dirty="0" smtClean="0"/>
              <a:t>Historical events</a:t>
            </a:r>
            <a:endParaRPr lang="en-US" dirty="0"/>
          </a:p>
        </p:txBody>
      </p:sp>
      <p:sp>
        <p:nvSpPr>
          <p:cNvPr id="7" name="Content Placeholder 6"/>
          <p:cNvSpPr>
            <a:spLocks noGrp="1"/>
          </p:cNvSpPr>
          <p:nvPr>
            <p:ph sz="half" idx="2"/>
          </p:nvPr>
        </p:nvSpPr>
        <p:spPr>
          <a:ln>
            <a:solidFill>
              <a:schemeClr val="tx1">
                <a:lumMod val="75000"/>
                <a:lumOff val="25000"/>
              </a:schemeClr>
            </a:solidFill>
          </a:ln>
        </p:spPr>
        <p:txBody>
          <a:bodyPr>
            <a:normAutofit/>
          </a:bodyPr>
          <a:lstStyle/>
          <a:p>
            <a:pPr>
              <a:buNone/>
            </a:pPr>
            <a:r>
              <a:rPr lang="en-US" sz="2000" dirty="0" smtClean="0"/>
              <a:t>About </a:t>
            </a:r>
            <a:r>
              <a:rPr lang="en-US" sz="2000" b="1" dirty="0" smtClean="0">
                <a:hlinkClick r:id="rId5"/>
              </a:rPr>
              <a:t>FAST</a:t>
            </a:r>
            <a:r>
              <a:rPr lang="en-US" sz="2000" dirty="0" smtClean="0"/>
              <a:t>:</a:t>
            </a:r>
          </a:p>
          <a:p>
            <a:r>
              <a:rPr lang="en-US" sz="1800" dirty="0" smtClean="0"/>
              <a:t>FAST (Faceted Application of Subject Terminology)</a:t>
            </a:r>
          </a:p>
          <a:p>
            <a:r>
              <a:rPr lang="en-US" sz="1800" dirty="0" smtClean="0"/>
              <a:t>Joint effort of OCLC Research &amp; Library of Congress</a:t>
            </a:r>
          </a:p>
          <a:p>
            <a:r>
              <a:rPr lang="en-US" sz="1800" dirty="0" smtClean="0"/>
              <a:t>Provides a faceted version of LCSH (Library of Congress Subject Headings)</a:t>
            </a:r>
          </a:p>
          <a:p>
            <a:r>
              <a:rPr lang="en-US" sz="1800" dirty="0" smtClean="0"/>
              <a:t>Available as linked data</a:t>
            </a:r>
          </a:p>
        </p:txBody>
      </p:sp>
      <p:sp>
        <p:nvSpPr>
          <p:cNvPr id="4" name="Title 3"/>
          <p:cNvSpPr>
            <a:spLocks noGrp="1"/>
          </p:cNvSpPr>
          <p:nvPr>
            <p:ph type="title"/>
          </p:nvPr>
        </p:nvSpPr>
        <p:spPr/>
        <p:txBody>
          <a:bodyPr/>
          <a:lstStyle/>
          <a:p>
            <a:r>
              <a:rPr lang="en-US" dirty="0" smtClean="0"/>
              <a:t>mapFAST</a:t>
            </a:r>
            <a:endParaRPr lang="en-US" dirty="0"/>
          </a:p>
        </p:txBody>
      </p:sp>
      <p:sp>
        <p:nvSpPr>
          <p:cNvPr id="8" name="Rectangle 7"/>
          <p:cNvSpPr/>
          <p:nvPr/>
        </p:nvSpPr>
        <p:spPr>
          <a:xfrm>
            <a:off x="4860970" y="6324600"/>
            <a:ext cx="3902030" cy="369332"/>
          </a:xfrm>
          <a:prstGeom prst="rect">
            <a:avLst/>
          </a:prstGeom>
        </p:spPr>
        <p:txBody>
          <a:bodyPr wrap="none">
            <a:spAutoFit/>
          </a:bodyPr>
          <a:lstStyle/>
          <a:p>
            <a:r>
              <a:rPr lang="en-US" sz="1600" dirty="0" smtClean="0">
                <a:hlinkClick r:id="rId3"/>
              </a:rPr>
              <a:t>http://experimental.worldcat.org/mapfast</a:t>
            </a:r>
            <a:r>
              <a:rPr lang="en-US" dirty="0" smtClean="0"/>
              <a:t>/</a:t>
            </a:r>
            <a:endParaRPr lang="en-US"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1" y="2000250"/>
            <a:ext cx="3971926" cy="4143375"/>
          </a:xfrm>
        </p:spPr>
        <p:txBody>
          <a:bodyPr>
            <a:normAutofit/>
          </a:bodyPr>
          <a:lstStyle/>
          <a:p>
            <a:r>
              <a:rPr lang="en-US" dirty="0" smtClean="0"/>
              <a:t>Mission: expand knowledge that advances OCLC's public purposes: </a:t>
            </a:r>
          </a:p>
          <a:p>
            <a:pPr marL="914400" lvl="1" indent="-457200">
              <a:buFont typeface="+mj-lt"/>
              <a:buAutoNum type="arabicPeriod"/>
            </a:pPr>
            <a:r>
              <a:rPr lang="en-US" dirty="0" smtClean="0"/>
              <a:t>Furthering access to the world's information</a:t>
            </a:r>
          </a:p>
          <a:p>
            <a:pPr marL="914400" lvl="1" indent="-457200">
              <a:buFont typeface="+mj-lt"/>
              <a:buAutoNum type="arabicPeriod"/>
            </a:pPr>
            <a:r>
              <a:rPr lang="en-US" dirty="0" smtClean="0"/>
              <a:t>Reducing library costs</a:t>
            </a:r>
          </a:p>
          <a:p>
            <a:pPr marL="457200" indent="-457200"/>
            <a:r>
              <a:rPr lang="en-US" dirty="0" smtClean="0"/>
              <a:t>One of the world's leading centers devoted exclusively to exploring the challenges facing libraries &amp; archives</a:t>
            </a:r>
          </a:p>
          <a:p>
            <a:pPr marL="914400" lvl="1" indent="-457200">
              <a:buFont typeface="+mj-lt"/>
              <a:buAutoNum type="arabicPeriod"/>
            </a:pPr>
            <a:endParaRPr lang="en-US" dirty="0" smtClean="0"/>
          </a:p>
        </p:txBody>
      </p:sp>
      <p:sp>
        <p:nvSpPr>
          <p:cNvPr id="4" name="Title 3"/>
          <p:cNvSpPr>
            <a:spLocks noGrp="1"/>
          </p:cNvSpPr>
          <p:nvPr>
            <p:ph type="title"/>
          </p:nvPr>
        </p:nvSpPr>
        <p:spPr/>
        <p:txBody>
          <a:bodyPr/>
          <a:lstStyle/>
          <a:p>
            <a:r>
              <a:rPr lang="en-US" dirty="0" smtClean="0"/>
              <a:t>About OCLC Research</a:t>
            </a:r>
            <a:endParaRPr lang="en-US" dirty="0"/>
          </a:p>
        </p:txBody>
      </p:sp>
      <p:pic>
        <p:nvPicPr>
          <p:cNvPr id="89090" name="Picture 2" descr="http://www.oclc.org/content/dam/research/publications/newsletters/quarterlyhighlights/images/misc/orroles-orange.png"/>
          <p:cNvPicPr>
            <a:picLocks noChangeAspect="1" noChangeArrowheads="1"/>
          </p:cNvPicPr>
          <p:nvPr/>
        </p:nvPicPr>
        <p:blipFill>
          <a:blip r:embed="rId3"/>
          <a:srcRect/>
          <a:stretch>
            <a:fillRect/>
          </a:stretch>
        </p:blipFill>
        <p:spPr bwMode="auto">
          <a:xfrm>
            <a:off x="4724400" y="2286000"/>
            <a:ext cx="4131410" cy="3352800"/>
          </a:xfrm>
          <a:prstGeom prst="rect">
            <a:avLst/>
          </a:prstGeom>
          <a:noFill/>
          <a:ln>
            <a:solidFill>
              <a:schemeClr val="bg1">
                <a:lumMod val="50000"/>
              </a:schemeClr>
            </a:solidFill>
          </a:ln>
        </p:spPr>
      </p:pic>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mapFAST exampled: Baltimore</a:t>
            </a:r>
            <a:endParaRPr lang="en-US" dirty="0"/>
          </a:p>
        </p:txBody>
      </p:sp>
      <p:pic>
        <p:nvPicPr>
          <p:cNvPr id="126978" name="Picture 2"/>
          <p:cNvPicPr>
            <a:picLocks noChangeAspect="1" noChangeArrowheads="1"/>
          </p:cNvPicPr>
          <p:nvPr/>
        </p:nvPicPr>
        <p:blipFill>
          <a:blip r:embed="rId3"/>
          <a:srcRect l="20952" r="21429" b="2476"/>
          <a:stretch>
            <a:fillRect/>
          </a:stretch>
        </p:blipFill>
        <p:spPr bwMode="auto">
          <a:xfrm>
            <a:off x="152400" y="990600"/>
            <a:ext cx="4394002" cy="4648200"/>
          </a:xfrm>
          <a:prstGeom prst="rect">
            <a:avLst/>
          </a:prstGeom>
          <a:noFill/>
          <a:ln w="9525">
            <a:solidFill>
              <a:schemeClr val="tx1">
                <a:lumMod val="75000"/>
                <a:lumOff val="25000"/>
              </a:schemeClr>
            </a:solidFill>
            <a:miter lim="800000"/>
            <a:headEnd/>
            <a:tailEnd/>
          </a:ln>
        </p:spPr>
      </p:pic>
      <p:pic>
        <p:nvPicPr>
          <p:cNvPr id="126981" name="Picture 5"/>
          <p:cNvPicPr>
            <a:picLocks noChangeAspect="1" noChangeArrowheads="1"/>
          </p:cNvPicPr>
          <p:nvPr/>
        </p:nvPicPr>
        <p:blipFill>
          <a:blip r:embed="rId4"/>
          <a:srcRect l="20952" t="9143" r="21905" b="35238"/>
          <a:stretch>
            <a:fillRect/>
          </a:stretch>
        </p:blipFill>
        <p:spPr bwMode="auto">
          <a:xfrm>
            <a:off x="1139969" y="1698791"/>
            <a:ext cx="7442002" cy="4527218"/>
          </a:xfrm>
          <a:prstGeom prst="rect">
            <a:avLst/>
          </a:prstGeom>
          <a:noFill/>
          <a:ln w="9525">
            <a:solidFill>
              <a:schemeClr val="tx2">
                <a:lumMod val="75000"/>
              </a:schemeClr>
            </a:solidFill>
            <a:miter lim="800000"/>
            <a:headEnd/>
            <a:tailEnd/>
          </a:ln>
        </p:spPr>
      </p:pic>
      <p:sp>
        <p:nvSpPr>
          <p:cNvPr id="10" name="Rectangle 9"/>
          <p:cNvSpPr/>
          <p:nvPr/>
        </p:nvSpPr>
        <p:spPr>
          <a:xfrm>
            <a:off x="4860970" y="6324600"/>
            <a:ext cx="3902030" cy="369332"/>
          </a:xfrm>
          <a:prstGeom prst="rect">
            <a:avLst/>
          </a:prstGeom>
        </p:spPr>
        <p:txBody>
          <a:bodyPr wrap="none">
            <a:spAutoFit/>
          </a:bodyPr>
          <a:lstStyle/>
          <a:p>
            <a:r>
              <a:rPr lang="en-US" sz="1600" dirty="0" smtClean="0">
                <a:hlinkClick r:id="rId5"/>
              </a:rPr>
              <a:t>http://experimental.worldcat.org/mapfast</a:t>
            </a:r>
            <a:r>
              <a:rPr lang="en-US" dirty="0" smtClean="0"/>
              <a:t>/</a:t>
            </a:r>
            <a:endParaRPr lang="en-US" dirty="0"/>
          </a:p>
        </p:txBody>
      </p:sp>
      <p:pic>
        <p:nvPicPr>
          <p:cNvPr id="126979" name="Picture 3"/>
          <p:cNvPicPr>
            <a:picLocks noChangeAspect="1" noChangeArrowheads="1"/>
          </p:cNvPicPr>
          <p:nvPr/>
        </p:nvPicPr>
        <p:blipFill>
          <a:blip r:embed="rId6"/>
          <a:srcRect l="54762" t="22857" r="32857" b="48952"/>
          <a:stretch>
            <a:fillRect/>
          </a:stretch>
        </p:blipFill>
        <p:spPr bwMode="auto">
          <a:xfrm>
            <a:off x="6286202" y="990600"/>
            <a:ext cx="1981201" cy="2819400"/>
          </a:xfrm>
          <a:prstGeom prst="rect">
            <a:avLst/>
          </a:prstGeom>
          <a:noFill/>
          <a:ln w="9525">
            <a:solidFill>
              <a:schemeClr val="accent1">
                <a:lumMod val="75000"/>
              </a:schemeClr>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lnSpcReduction="10000"/>
          </a:bodyPr>
          <a:lstStyle/>
          <a:p>
            <a:r>
              <a:rPr lang="en-US" dirty="0" smtClean="0"/>
              <a:t>Experimental service</a:t>
            </a:r>
          </a:p>
          <a:p>
            <a:pPr lvl="1"/>
            <a:r>
              <a:rPr lang="en-US" dirty="0" smtClean="0">
                <a:hlinkClick r:id="rId3"/>
              </a:rPr>
              <a:t>Classify </a:t>
            </a:r>
            <a:r>
              <a:rPr lang="en-US" dirty="0" smtClean="0"/>
              <a:t>on the Web</a:t>
            </a:r>
          </a:p>
          <a:p>
            <a:pPr lvl="1"/>
            <a:r>
              <a:rPr lang="en-US" dirty="0" smtClean="0"/>
              <a:t>OCLC </a:t>
            </a:r>
            <a:r>
              <a:rPr lang="en-US" dirty="0" err="1" smtClean="0"/>
              <a:t>Connexion</a:t>
            </a:r>
            <a:r>
              <a:rPr lang="en-US" dirty="0" smtClean="0"/>
              <a:t> Client</a:t>
            </a:r>
          </a:p>
          <a:p>
            <a:pPr lvl="1"/>
            <a:r>
              <a:rPr lang="en-US" dirty="0" smtClean="0"/>
              <a:t>Classify </a:t>
            </a:r>
            <a:r>
              <a:rPr lang="en-US" dirty="0" smtClean="0">
                <a:hlinkClick r:id="rId4"/>
              </a:rPr>
              <a:t>API</a:t>
            </a:r>
            <a:endParaRPr lang="en-US" dirty="0" smtClean="0"/>
          </a:p>
          <a:p>
            <a:r>
              <a:rPr lang="en-US" dirty="0" smtClean="0"/>
              <a:t>Designed to assist users with the assignment of classification numbers</a:t>
            </a:r>
          </a:p>
          <a:p>
            <a:pPr lvl="1"/>
            <a:r>
              <a:rPr lang="en-US" dirty="0" smtClean="0"/>
              <a:t>DDC (Dewey Decimal Classification)</a:t>
            </a:r>
          </a:p>
          <a:p>
            <a:pPr lvl="1"/>
            <a:r>
              <a:rPr lang="en-US" dirty="0" smtClean="0"/>
              <a:t>LCC (Library of Congress Classification</a:t>
            </a:r>
          </a:p>
        </p:txBody>
      </p:sp>
      <p:sp>
        <p:nvSpPr>
          <p:cNvPr id="7" name="Content Placeholder 6"/>
          <p:cNvSpPr>
            <a:spLocks noGrp="1"/>
          </p:cNvSpPr>
          <p:nvPr>
            <p:ph sz="half" idx="2"/>
          </p:nvPr>
        </p:nvSpPr>
        <p:spPr/>
        <p:txBody>
          <a:bodyPr>
            <a:normAutofit fontScale="85000" lnSpcReduction="20000"/>
          </a:bodyPr>
          <a:lstStyle/>
          <a:p>
            <a:pPr>
              <a:buNone/>
            </a:pPr>
            <a:r>
              <a:rPr lang="en-US" dirty="0" smtClean="0"/>
              <a:t>Known title? Search by</a:t>
            </a:r>
          </a:p>
          <a:p>
            <a:pPr lvl="1"/>
            <a:r>
              <a:rPr lang="en-US" dirty="0" smtClean="0"/>
              <a:t>ISBN (International Standard Book Number)</a:t>
            </a:r>
          </a:p>
          <a:p>
            <a:pPr lvl="1"/>
            <a:r>
              <a:rPr lang="en-US" dirty="0" smtClean="0"/>
              <a:t>ISSN (International Standard Serial Number)</a:t>
            </a:r>
          </a:p>
          <a:p>
            <a:pPr lvl="1"/>
            <a:r>
              <a:rPr lang="en-US" dirty="0" smtClean="0"/>
              <a:t>UPC (Universal Product Code)</a:t>
            </a:r>
          </a:p>
          <a:p>
            <a:pPr lvl="1"/>
            <a:r>
              <a:rPr lang="en-US" dirty="0" smtClean="0"/>
              <a:t>Author + Title</a:t>
            </a:r>
          </a:p>
          <a:p>
            <a:pPr lvl="1"/>
            <a:r>
              <a:rPr lang="en-US" dirty="0" smtClean="0"/>
              <a:t>OCLC control number</a:t>
            </a:r>
          </a:p>
          <a:p>
            <a:r>
              <a:rPr lang="en-US" dirty="0" smtClean="0"/>
              <a:t>Just know the topic?</a:t>
            </a:r>
          </a:p>
          <a:p>
            <a:pPr lvl="1"/>
            <a:r>
              <a:rPr lang="en-US" dirty="0" smtClean="0"/>
              <a:t>Search by FAST heading</a:t>
            </a:r>
          </a:p>
          <a:p>
            <a:pPr lvl="1"/>
            <a:r>
              <a:rPr lang="en-US" dirty="0" smtClean="0"/>
              <a:t>Find works with the heading and see what DDC/LCC has been assigned</a:t>
            </a:r>
            <a:endParaRPr lang="en-US" dirty="0"/>
          </a:p>
        </p:txBody>
      </p:sp>
      <p:sp>
        <p:nvSpPr>
          <p:cNvPr id="4" name="Title 3"/>
          <p:cNvSpPr>
            <a:spLocks noGrp="1"/>
          </p:cNvSpPr>
          <p:nvPr>
            <p:ph type="title"/>
          </p:nvPr>
        </p:nvSpPr>
        <p:spPr/>
        <p:txBody>
          <a:bodyPr/>
          <a:lstStyle/>
          <a:p>
            <a:r>
              <a:rPr lang="en-US" dirty="0" smtClean="0"/>
              <a:t>Classify</a:t>
            </a:r>
            <a:endParaRPr lang="en-US" dirty="0"/>
          </a:p>
        </p:txBody>
      </p:sp>
      <p:sp>
        <p:nvSpPr>
          <p:cNvPr id="8" name="Rectangle 7"/>
          <p:cNvSpPr/>
          <p:nvPr/>
        </p:nvSpPr>
        <p:spPr>
          <a:xfrm>
            <a:off x="6401316" y="6324600"/>
            <a:ext cx="2133084" cy="338554"/>
          </a:xfrm>
          <a:prstGeom prst="rect">
            <a:avLst/>
          </a:prstGeom>
        </p:spPr>
        <p:txBody>
          <a:bodyPr wrap="none">
            <a:spAutoFit/>
          </a:bodyPr>
          <a:lstStyle/>
          <a:p>
            <a:r>
              <a:rPr lang="en-US" sz="1600" dirty="0" smtClean="0">
                <a:hlinkClick r:id="rId3"/>
              </a:rPr>
              <a:t>http://classify.oclc.org</a:t>
            </a:r>
            <a:endParaRPr lang="en-US" sz="1600" dirty="0"/>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Classify example: </a:t>
            </a:r>
            <a:r>
              <a:rPr lang="en-US" i="1" dirty="0" smtClean="0"/>
              <a:t>Unbroken</a:t>
            </a:r>
            <a:endParaRPr lang="en-US" i="1" dirty="0"/>
          </a:p>
        </p:txBody>
      </p:sp>
      <p:pic>
        <p:nvPicPr>
          <p:cNvPr id="125955" name="Picture 3"/>
          <p:cNvPicPr>
            <a:picLocks noChangeAspect="1" noChangeArrowheads="1"/>
          </p:cNvPicPr>
          <p:nvPr/>
        </p:nvPicPr>
        <p:blipFill>
          <a:blip r:embed="rId2"/>
          <a:srcRect l="952" r="47619"/>
          <a:stretch>
            <a:fillRect/>
          </a:stretch>
        </p:blipFill>
        <p:spPr bwMode="auto">
          <a:xfrm>
            <a:off x="152400" y="947736"/>
            <a:ext cx="3734672" cy="4538664"/>
          </a:xfrm>
          <a:prstGeom prst="rect">
            <a:avLst/>
          </a:prstGeom>
          <a:noFill/>
          <a:ln w="9525">
            <a:solidFill>
              <a:schemeClr val="tx1">
                <a:lumMod val="75000"/>
                <a:lumOff val="25000"/>
              </a:schemeClr>
            </a:solidFill>
            <a:miter lim="800000"/>
            <a:headEnd/>
            <a:tailEnd/>
          </a:ln>
        </p:spPr>
      </p:pic>
      <p:pic>
        <p:nvPicPr>
          <p:cNvPr id="10" name="Picture 3"/>
          <p:cNvPicPr>
            <a:picLocks noChangeAspect="1" noChangeArrowheads="1"/>
          </p:cNvPicPr>
          <p:nvPr/>
        </p:nvPicPr>
        <p:blipFill>
          <a:blip r:embed="rId2"/>
          <a:srcRect l="952" t="27705" r="58231" b="15810"/>
          <a:stretch>
            <a:fillRect/>
          </a:stretch>
        </p:blipFill>
        <p:spPr bwMode="auto">
          <a:xfrm>
            <a:off x="3629382" y="1676400"/>
            <a:ext cx="5286018" cy="4572000"/>
          </a:xfrm>
          <a:prstGeom prst="rect">
            <a:avLst/>
          </a:prstGeom>
          <a:noFill/>
          <a:ln w="9525">
            <a:solidFill>
              <a:schemeClr val="tx1">
                <a:lumMod val="75000"/>
                <a:lumOff val="25000"/>
              </a:schemeClr>
            </a:solidFill>
            <a:miter lim="800000"/>
            <a:headEnd/>
            <a:tailEnd/>
          </a:ln>
        </p:spPr>
      </p:pic>
      <p:sp>
        <p:nvSpPr>
          <p:cNvPr id="11" name="Rectangle 10"/>
          <p:cNvSpPr/>
          <p:nvPr/>
        </p:nvSpPr>
        <p:spPr>
          <a:xfrm>
            <a:off x="6401316" y="6324600"/>
            <a:ext cx="2133084" cy="338554"/>
          </a:xfrm>
          <a:prstGeom prst="rect">
            <a:avLst/>
          </a:prstGeom>
        </p:spPr>
        <p:txBody>
          <a:bodyPr wrap="none">
            <a:spAutoFit/>
          </a:bodyPr>
          <a:lstStyle/>
          <a:p>
            <a:r>
              <a:rPr lang="en-US" sz="1600" dirty="0" smtClean="0">
                <a:hlinkClick r:id="rId3"/>
              </a:rPr>
              <a:t>http://classify.oclc.org</a:t>
            </a:r>
            <a:endParaRPr lang="en-US"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smtClean="0"/>
              <a:t>Questions?</a:t>
            </a:r>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ldree\AppData\Local\Microsoft\Windows\Temporary Internet Files\Content.Outlook\NXJC5786\research2012 (2).jpg"/>
          <p:cNvPicPr>
            <a:picLocks noChangeAspect="1" noChangeArrowheads="1"/>
          </p:cNvPicPr>
          <p:nvPr/>
        </p:nvPicPr>
        <p:blipFill>
          <a:blip r:embed="rId3"/>
          <a:srcRect/>
          <a:stretch>
            <a:fillRect/>
          </a:stretch>
        </p:blipFill>
        <p:spPr bwMode="auto">
          <a:xfrm>
            <a:off x="0" y="152400"/>
            <a:ext cx="9144000" cy="6096000"/>
          </a:xfrm>
          <a:prstGeom prst="rect">
            <a:avLst/>
          </a:prstGeom>
          <a:noFill/>
        </p:spPr>
      </p:pic>
      <p:sp>
        <p:nvSpPr>
          <p:cNvPr id="7" name="Rectangle 6"/>
          <p:cNvSpPr/>
          <p:nvPr/>
        </p:nvSpPr>
        <p:spPr>
          <a:xfrm>
            <a:off x="4571999" y="6412468"/>
            <a:ext cx="3134256" cy="369332"/>
          </a:xfrm>
          <a:prstGeom prst="rect">
            <a:avLst/>
          </a:prstGeom>
        </p:spPr>
        <p:txBody>
          <a:bodyPr wrap="none">
            <a:spAutoFit/>
          </a:bodyPr>
          <a:lstStyle/>
          <a:p>
            <a:r>
              <a:rPr lang="en-US" dirty="0" smtClean="0">
                <a:hlinkClick r:id="rId4"/>
              </a:rPr>
              <a:t>http://www.oclc.org/research</a:t>
            </a:r>
            <a:endParaRPr lang="en-US" dirty="0"/>
          </a:p>
        </p:txBody>
      </p:sp>
      <p:sp>
        <p:nvSpPr>
          <p:cNvPr id="4" name="TextBox 3"/>
          <p:cNvSpPr txBox="1"/>
          <p:nvPr/>
        </p:nvSpPr>
        <p:spPr>
          <a:xfrm>
            <a:off x="3691116" y="304800"/>
            <a:ext cx="1261884" cy="369332"/>
          </a:xfrm>
          <a:prstGeom prst="rect">
            <a:avLst/>
          </a:prstGeom>
          <a:noFill/>
        </p:spPr>
        <p:txBody>
          <a:bodyPr wrap="none" rtlCol="0">
            <a:spAutoFit/>
          </a:bodyPr>
          <a:lstStyle/>
          <a:p>
            <a:r>
              <a:rPr lang="en-US" dirty="0" smtClean="0">
                <a:solidFill>
                  <a:schemeClr val="bg1"/>
                </a:solidFill>
              </a:rPr>
              <a:t>Thank you</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buNone/>
            </a:pPr>
            <a:r>
              <a:rPr lang="en-US" dirty="0" smtClean="0"/>
              <a:t>OCLC’s “Proving Grounds”</a:t>
            </a:r>
          </a:p>
          <a:p>
            <a:r>
              <a:rPr lang="en-US" dirty="0" smtClean="0"/>
              <a:t>Develop/trial innovative processes &amp; frameworks</a:t>
            </a:r>
          </a:p>
          <a:p>
            <a:r>
              <a:rPr lang="en-US" dirty="0" smtClean="0"/>
              <a:t>First adopter of new standards &amp; tools</a:t>
            </a:r>
            <a:endParaRPr lang="en-US" i="1" dirty="0" smtClean="0"/>
          </a:p>
          <a:p>
            <a:r>
              <a:rPr lang="en-US" dirty="0" smtClean="0"/>
              <a:t>Technology diffusion</a:t>
            </a:r>
          </a:p>
          <a:p>
            <a:pPr>
              <a:buNone/>
            </a:pPr>
            <a:endParaRPr lang="en-US" dirty="0"/>
          </a:p>
        </p:txBody>
      </p:sp>
      <p:sp>
        <p:nvSpPr>
          <p:cNvPr id="3" name="Content Placeholder 2"/>
          <p:cNvSpPr>
            <a:spLocks noGrp="1"/>
          </p:cNvSpPr>
          <p:nvPr>
            <p:ph sz="half" idx="2"/>
          </p:nvPr>
        </p:nvSpPr>
        <p:spPr>
          <a:xfrm>
            <a:off x="4714875" y="2000251"/>
            <a:ext cx="3714750" cy="4195761"/>
          </a:xfrm>
          <a:ln>
            <a:solidFill>
              <a:schemeClr val="accent1">
                <a:lumMod val="75000"/>
              </a:schemeClr>
            </a:solidFill>
          </a:ln>
        </p:spPr>
        <p:txBody>
          <a:bodyPr>
            <a:normAutofit/>
          </a:bodyPr>
          <a:lstStyle/>
          <a:p>
            <a:pPr>
              <a:buNone/>
            </a:pPr>
            <a:r>
              <a:rPr lang="en-US" b="1" dirty="0" smtClean="0">
                <a:hlinkClick r:id="rId3"/>
              </a:rPr>
              <a:t>OCLC Innovation Lab</a:t>
            </a:r>
            <a:endParaRPr lang="en-US" b="1" dirty="0" smtClean="0"/>
          </a:p>
          <a:p>
            <a:r>
              <a:rPr lang="en-US" dirty="0" smtClean="0"/>
              <a:t>Rapid development of new services </a:t>
            </a:r>
          </a:p>
          <a:p>
            <a:r>
              <a:rPr lang="en-US" dirty="0" smtClean="0"/>
              <a:t>Example: </a:t>
            </a:r>
            <a:r>
              <a:rPr lang="en-US" sz="2000" i="1" dirty="0" smtClean="0">
                <a:hlinkClick r:id="rId4"/>
              </a:rPr>
              <a:t>Article Exchange</a:t>
            </a:r>
            <a:endParaRPr lang="en-US" i="1" dirty="0" smtClean="0"/>
          </a:p>
          <a:p>
            <a:pPr lvl="1"/>
            <a:r>
              <a:rPr lang="en-US" sz="1400" dirty="0" smtClean="0"/>
              <a:t>WorldCat Resource Sharing, ILLiad</a:t>
            </a:r>
          </a:p>
          <a:p>
            <a:pPr>
              <a:buNone/>
            </a:pPr>
            <a:endParaRPr lang="en-US" dirty="0" smtClean="0"/>
          </a:p>
          <a:p>
            <a:endParaRPr lang="en-US" dirty="0" smtClean="0"/>
          </a:p>
        </p:txBody>
      </p:sp>
      <p:sp>
        <p:nvSpPr>
          <p:cNvPr id="4" name="Title 3"/>
          <p:cNvSpPr>
            <a:spLocks noGrp="1"/>
          </p:cNvSpPr>
          <p:nvPr>
            <p:ph type="title"/>
          </p:nvPr>
        </p:nvSpPr>
        <p:spPr/>
        <p:txBody>
          <a:bodyPr/>
          <a:lstStyle/>
          <a:p>
            <a:r>
              <a:rPr lang="en-US" dirty="0" smtClean="0"/>
              <a:t>Advanced Development</a:t>
            </a:r>
            <a:endParaRPr lang="en-US" dirty="0"/>
          </a:p>
        </p:txBody>
      </p:sp>
      <p:pic>
        <p:nvPicPr>
          <p:cNvPr id="96258" name="Picture 2" descr="http://static.seekingalpha.com/uploads/2009/4/2/saupload_hadoop_logo.png">
            <a:hlinkClick r:id="rId5"/>
          </p:cNvPr>
          <p:cNvPicPr>
            <a:picLocks noChangeAspect="1" noChangeArrowheads="1"/>
          </p:cNvPicPr>
          <p:nvPr/>
        </p:nvPicPr>
        <p:blipFill>
          <a:blip r:embed="rId6"/>
          <a:srcRect/>
          <a:stretch>
            <a:fillRect/>
          </a:stretch>
        </p:blipFill>
        <p:spPr bwMode="auto">
          <a:xfrm>
            <a:off x="1066800" y="4613085"/>
            <a:ext cx="2047875" cy="568515"/>
          </a:xfrm>
          <a:prstGeom prst="rect">
            <a:avLst/>
          </a:prstGeom>
          <a:noFill/>
        </p:spPr>
      </p:pic>
      <p:pic>
        <p:nvPicPr>
          <p:cNvPr id="96262" name="Picture 6" descr="http://www.oclc.org/content/dam/research/publications/newsletters/quarterlyhighlights/images/misc/articleexchange.png"/>
          <p:cNvPicPr>
            <a:picLocks noChangeAspect="1" noChangeArrowheads="1"/>
          </p:cNvPicPr>
          <p:nvPr/>
        </p:nvPicPr>
        <p:blipFill>
          <a:blip r:embed="rId7"/>
          <a:srcRect l="47341" t="71262" r="2316" b="13267"/>
          <a:stretch>
            <a:fillRect/>
          </a:stretch>
        </p:blipFill>
        <p:spPr bwMode="auto">
          <a:xfrm>
            <a:off x="4800600" y="4346377"/>
            <a:ext cx="3392265" cy="714375"/>
          </a:xfrm>
          <a:prstGeom prst="rect">
            <a:avLst/>
          </a:prstGeom>
          <a:noFill/>
        </p:spPr>
      </p:pic>
      <p:sp>
        <p:nvSpPr>
          <p:cNvPr id="9" name="Rectangle 8"/>
          <p:cNvSpPr/>
          <p:nvPr/>
        </p:nvSpPr>
        <p:spPr>
          <a:xfrm>
            <a:off x="6312635" y="5060752"/>
            <a:ext cx="2073709" cy="461665"/>
          </a:xfrm>
          <a:prstGeom prst="rect">
            <a:avLst/>
          </a:prstGeom>
        </p:spPr>
        <p:txBody>
          <a:bodyPr wrap="none">
            <a:spAutoFit/>
          </a:bodyPr>
          <a:lstStyle/>
          <a:p>
            <a:pPr lvl="1"/>
            <a:r>
              <a:rPr lang="en-US" sz="1200" i="1" dirty="0" smtClean="0"/>
              <a:t>tinyURL</a:t>
            </a:r>
            <a:r>
              <a:rPr lang="en-US" sz="1200" dirty="0" smtClean="0"/>
              <a:t> &amp; password </a:t>
            </a:r>
          </a:p>
          <a:p>
            <a:pPr lvl="1"/>
            <a:r>
              <a:rPr lang="en-US" sz="1200" dirty="0" smtClean="0"/>
              <a:t>for each document</a:t>
            </a:r>
          </a:p>
        </p:txBody>
      </p:sp>
      <p:sp>
        <p:nvSpPr>
          <p:cNvPr id="10" name="Rectangle 9"/>
          <p:cNvSpPr/>
          <p:nvPr/>
        </p:nvSpPr>
        <p:spPr>
          <a:xfrm>
            <a:off x="5050292" y="4114800"/>
            <a:ext cx="740908" cy="307777"/>
          </a:xfrm>
          <a:prstGeom prst="rect">
            <a:avLst/>
          </a:prstGeom>
        </p:spPr>
        <p:txBody>
          <a:bodyPr wrap="none">
            <a:spAutoFit/>
          </a:bodyPr>
          <a:lstStyle/>
          <a:p>
            <a:r>
              <a:rPr lang="en-US" sz="1400" dirty="0" smtClean="0"/>
              <a:t>Lender</a:t>
            </a:r>
            <a:endParaRPr lang="en-US" sz="1400" dirty="0"/>
          </a:p>
        </p:txBody>
      </p:sp>
      <p:sp>
        <p:nvSpPr>
          <p:cNvPr id="11" name="Rectangle 10"/>
          <p:cNvSpPr/>
          <p:nvPr/>
        </p:nvSpPr>
        <p:spPr>
          <a:xfrm>
            <a:off x="7086600" y="4114800"/>
            <a:ext cx="910827" cy="307777"/>
          </a:xfrm>
          <a:prstGeom prst="rect">
            <a:avLst/>
          </a:prstGeom>
        </p:spPr>
        <p:txBody>
          <a:bodyPr wrap="none">
            <a:spAutoFit/>
          </a:bodyPr>
          <a:lstStyle/>
          <a:p>
            <a:r>
              <a:rPr lang="en-US" sz="1400" dirty="0" smtClean="0"/>
              <a:t>Borrower</a:t>
            </a:r>
            <a:endParaRPr lang="en-US" sz="1400" dirty="0"/>
          </a:p>
        </p:txBody>
      </p:sp>
      <p:sp>
        <p:nvSpPr>
          <p:cNvPr id="12" name="Rectangle 11"/>
          <p:cNvSpPr/>
          <p:nvPr/>
        </p:nvSpPr>
        <p:spPr>
          <a:xfrm>
            <a:off x="7086600" y="5788223"/>
            <a:ext cx="712054" cy="307777"/>
          </a:xfrm>
          <a:prstGeom prst="rect">
            <a:avLst/>
          </a:prstGeom>
        </p:spPr>
        <p:txBody>
          <a:bodyPr wrap="none">
            <a:spAutoFit/>
          </a:bodyPr>
          <a:lstStyle/>
          <a:p>
            <a:r>
              <a:rPr lang="en-US" sz="1400" dirty="0" smtClean="0"/>
              <a:t>Patron</a:t>
            </a:r>
            <a:endParaRPr lang="en-US" sz="1400" dirty="0"/>
          </a:p>
        </p:txBody>
      </p:sp>
      <p:cxnSp>
        <p:nvCxnSpPr>
          <p:cNvPr id="14" name="Straight Arrow Connector 13"/>
          <p:cNvCxnSpPr/>
          <p:nvPr/>
        </p:nvCxnSpPr>
        <p:spPr>
          <a:xfrm flipH="1">
            <a:off x="7442627" y="5562600"/>
            <a:ext cx="101174" cy="192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0" name="Picture 2" descr="C:\Users\childree\AppData\Local\Microsoft\Windows\Temporary Internet Files\Content.IE5\EUJ2Z1IF\MC900432626[1].png"/>
          <p:cNvPicPr>
            <a:picLocks noChangeAspect="1" noChangeArrowheads="1"/>
          </p:cNvPicPr>
          <p:nvPr/>
        </p:nvPicPr>
        <p:blipFill>
          <a:blip r:embed="rId8"/>
          <a:srcRect/>
          <a:stretch>
            <a:fillRect/>
          </a:stretch>
        </p:blipFill>
        <p:spPr bwMode="auto">
          <a:xfrm>
            <a:off x="6529388" y="5562600"/>
            <a:ext cx="633412" cy="633412"/>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14375" y="2305050"/>
            <a:ext cx="3714751" cy="3790950"/>
          </a:xfrm>
        </p:spPr>
        <p:txBody>
          <a:bodyPr/>
          <a:lstStyle/>
          <a:p>
            <a:r>
              <a:rPr lang="en-US" sz="2000" i="1" dirty="0" smtClean="0">
                <a:hlinkClick r:id="rId3"/>
              </a:rPr>
              <a:t>Advancing the Research Mission</a:t>
            </a:r>
            <a:endParaRPr lang="en-US" sz="2000" i="1" dirty="0" smtClean="0"/>
          </a:p>
          <a:p>
            <a:r>
              <a:rPr lang="en-US" sz="2000" i="1" dirty="0" smtClean="0">
                <a:hlinkClick r:id="rId4"/>
              </a:rPr>
              <a:t>Mobilizing Unique Materials</a:t>
            </a:r>
            <a:endParaRPr lang="en-US" sz="2000" i="1" dirty="0" smtClean="0"/>
          </a:p>
          <a:p>
            <a:r>
              <a:rPr lang="en-US" sz="2000" i="1" dirty="0" smtClean="0">
                <a:hlinkClick r:id="rId5"/>
              </a:rPr>
              <a:t>Metadata Management</a:t>
            </a:r>
            <a:endParaRPr lang="en-US" sz="2000" i="1" dirty="0" smtClean="0"/>
          </a:p>
          <a:p>
            <a:r>
              <a:rPr lang="en-US" sz="2000" i="1" dirty="0" smtClean="0">
                <a:hlinkClick r:id="rId6"/>
              </a:rPr>
              <a:t>Infrastructure &amp; Standards Support</a:t>
            </a:r>
            <a:endParaRPr lang="en-US" sz="2000" i="1" dirty="0" smtClean="0"/>
          </a:p>
          <a:p>
            <a:r>
              <a:rPr lang="en-US" sz="2000" i="1" dirty="0" smtClean="0">
                <a:hlinkClick r:id="rId7"/>
              </a:rPr>
              <a:t>System-wide Organization</a:t>
            </a:r>
            <a:endParaRPr lang="en-US" sz="2000" i="1" dirty="0" smtClean="0"/>
          </a:p>
          <a:p>
            <a:r>
              <a:rPr lang="en-US" sz="2000" i="1" dirty="0" smtClean="0">
                <a:hlinkClick r:id="rId8"/>
              </a:rPr>
              <a:t>User Behavior Studies &amp; Synthesis</a:t>
            </a:r>
            <a:endParaRPr lang="en-US" sz="2000" i="1" dirty="0" smtClean="0"/>
          </a:p>
          <a:p>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Original research</a:t>
            </a:r>
          </a:p>
          <a:p>
            <a:r>
              <a:rPr lang="en-US" dirty="0" smtClean="0"/>
              <a:t>Collaborative work with OCLC members &amp; other stakeholders</a:t>
            </a:r>
          </a:p>
          <a:p>
            <a:r>
              <a:rPr lang="en-US" dirty="0" smtClean="0"/>
              <a:t>Outputs:</a:t>
            </a:r>
          </a:p>
          <a:p>
            <a:pPr lvl="1"/>
            <a:r>
              <a:rPr lang="en-US" dirty="0" smtClean="0"/>
              <a:t>Surveys</a:t>
            </a:r>
          </a:p>
          <a:p>
            <a:pPr lvl="1"/>
            <a:r>
              <a:rPr lang="en-US" dirty="0" smtClean="0"/>
              <a:t>Studies &amp; reports</a:t>
            </a:r>
          </a:p>
          <a:p>
            <a:pPr lvl="1"/>
            <a:r>
              <a:rPr lang="en-US" dirty="0" smtClean="0"/>
              <a:t>Scholarly articles/papers</a:t>
            </a:r>
          </a:p>
          <a:p>
            <a:pPr lvl="1"/>
            <a:r>
              <a:rPr lang="en-US" dirty="0" smtClean="0"/>
              <a:t>Data mining / Visualization</a:t>
            </a:r>
          </a:p>
          <a:p>
            <a:pPr lvl="1"/>
            <a:r>
              <a:rPr lang="en-US" dirty="0" smtClean="0"/>
              <a:t>Data enrichment</a:t>
            </a:r>
          </a:p>
          <a:p>
            <a:pPr lvl="1"/>
            <a:r>
              <a:rPr lang="en-US" dirty="0" smtClean="0"/>
              <a:t>Prototypes</a:t>
            </a:r>
          </a:p>
          <a:p>
            <a:pPr lvl="1"/>
            <a:r>
              <a:rPr lang="en-US" dirty="0" smtClean="0"/>
              <a:t>Experimental machine services</a:t>
            </a:r>
          </a:p>
          <a:p>
            <a:endParaRPr lang="en-US" dirty="0"/>
          </a:p>
        </p:txBody>
      </p:sp>
      <p:sp>
        <p:nvSpPr>
          <p:cNvPr id="4" name="Title 3"/>
          <p:cNvSpPr>
            <a:spLocks noGrp="1"/>
          </p:cNvSpPr>
          <p:nvPr>
            <p:ph type="title"/>
          </p:nvPr>
        </p:nvSpPr>
        <p:spPr/>
        <p:txBody>
          <a:bodyPr/>
          <a:lstStyle/>
          <a:p>
            <a:r>
              <a:rPr lang="en-US" dirty="0" smtClean="0"/>
              <a:t>Shared Community R&amp;D</a:t>
            </a:r>
            <a:endParaRPr lang="en-US" dirty="0"/>
          </a:p>
        </p:txBody>
      </p:sp>
      <p:sp>
        <p:nvSpPr>
          <p:cNvPr id="5" name="Rectangle 4"/>
          <p:cNvSpPr/>
          <p:nvPr/>
        </p:nvSpPr>
        <p:spPr>
          <a:xfrm>
            <a:off x="840289" y="1916668"/>
            <a:ext cx="3530134" cy="400110"/>
          </a:xfrm>
          <a:prstGeom prst="rect">
            <a:avLst/>
          </a:prstGeom>
        </p:spPr>
        <p:txBody>
          <a:bodyPr wrap="none">
            <a:spAutoFit/>
          </a:bodyPr>
          <a:lstStyle/>
          <a:p>
            <a:r>
              <a:rPr lang="en-US" sz="2000" dirty="0" smtClean="0"/>
              <a:t>Current emphases (Themes):</a:t>
            </a:r>
            <a:endParaRPr lang="en-US" sz="2000" dirty="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14375" y="1695450"/>
            <a:ext cx="3714751" cy="4705350"/>
          </a:xfrm>
        </p:spPr>
        <p:txBody>
          <a:bodyPr>
            <a:normAutofit fontScale="62500" lnSpcReduction="20000"/>
          </a:bodyPr>
          <a:lstStyle/>
          <a:p>
            <a:r>
              <a:rPr lang="en-US" sz="2600" dirty="0" smtClean="0"/>
              <a:t>Mobilize the community around shared concerns</a:t>
            </a:r>
          </a:p>
          <a:p>
            <a:pPr lvl="1"/>
            <a:r>
              <a:rPr lang="en-US" sz="2200" dirty="0" smtClean="0"/>
              <a:t>Collaboration/case studies</a:t>
            </a:r>
          </a:p>
          <a:p>
            <a:pPr lvl="1"/>
            <a:r>
              <a:rPr lang="en-US" sz="2200" dirty="0" smtClean="0"/>
              <a:t>Surveys and other info. gathering</a:t>
            </a:r>
          </a:p>
          <a:p>
            <a:r>
              <a:rPr lang="en-US" sz="2600" dirty="0" smtClean="0"/>
              <a:t>Engagement with OCLC members, partners, others</a:t>
            </a:r>
          </a:p>
          <a:p>
            <a:pPr lvl="1"/>
            <a:r>
              <a:rPr lang="en-US" sz="2200" dirty="0" smtClean="0"/>
              <a:t>Conferences, visits, conversations</a:t>
            </a:r>
          </a:p>
          <a:p>
            <a:pPr lvl="1"/>
            <a:r>
              <a:rPr lang="en-US" sz="2200" dirty="0" smtClean="0"/>
              <a:t>Feedback on OCLC Research prototypes/software/web services</a:t>
            </a:r>
          </a:p>
          <a:p>
            <a:r>
              <a:rPr lang="en-US" sz="2600" dirty="0" smtClean="0"/>
              <a:t>Communication – sharing our findings/work</a:t>
            </a:r>
          </a:p>
          <a:p>
            <a:pPr lvl="2"/>
            <a:r>
              <a:rPr lang="en-US" sz="2200" dirty="0" smtClean="0">
                <a:hlinkClick r:id="rId3"/>
              </a:rPr>
              <a:t>Web site</a:t>
            </a:r>
            <a:endParaRPr lang="en-US" sz="2200" dirty="0" smtClean="0"/>
          </a:p>
          <a:p>
            <a:pPr lvl="2"/>
            <a:r>
              <a:rPr lang="en-US" sz="2200" dirty="0" smtClean="0">
                <a:hlinkClick r:id="rId4"/>
              </a:rPr>
              <a:t>Presentations</a:t>
            </a:r>
            <a:endParaRPr lang="en-US" sz="2200" dirty="0" smtClean="0"/>
          </a:p>
          <a:p>
            <a:pPr lvl="2"/>
            <a:r>
              <a:rPr lang="en-US" sz="2200" dirty="0" smtClean="0">
                <a:hlinkClick r:id="rId5"/>
              </a:rPr>
              <a:t>Publications</a:t>
            </a:r>
            <a:endParaRPr lang="en-US" sz="2200" dirty="0" smtClean="0"/>
          </a:p>
          <a:p>
            <a:pPr lvl="2"/>
            <a:r>
              <a:rPr lang="en-US" sz="2200" dirty="0" smtClean="0">
                <a:hlinkClick r:id="rId6"/>
              </a:rPr>
              <a:t>Newsletters</a:t>
            </a:r>
            <a:endParaRPr lang="en-US" sz="2200" dirty="0" smtClean="0"/>
          </a:p>
          <a:p>
            <a:pPr lvl="2"/>
            <a:r>
              <a:rPr lang="en-US" sz="2200" dirty="0" smtClean="0"/>
              <a:t>Social media</a:t>
            </a:r>
            <a:endParaRPr lang="en-US" dirty="0" smtClean="0"/>
          </a:p>
          <a:p>
            <a:pPr lvl="1"/>
            <a:endParaRPr lang="en-US" dirty="0" smtClean="0"/>
          </a:p>
          <a:p>
            <a:endParaRPr lang="en-US" dirty="0"/>
          </a:p>
        </p:txBody>
      </p:sp>
      <p:sp>
        <p:nvSpPr>
          <p:cNvPr id="3" name="Content Placeholder 2"/>
          <p:cNvSpPr>
            <a:spLocks noGrp="1"/>
          </p:cNvSpPr>
          <p:nvPr>
            <p:ph sz="half" idx="2"/>
          </p:nvPr>
        </p:nvSpPr>
        <p:spPr>
          <a:xfrm>
            <a:off x="4714875" y="1905000"/>
            <a:ext cx="3714750" cy="4143375"/>
          </a:xfrm>
          <a:ln>
            <a:solidFill>
              <a:schemeClr val="tx1"/>
            </a:solidFill>
          </a:ln>
        </p:spPr>
        <p:txBody>
          <a:bodyPr>
            <a:normAutofit fontScale="92500" lnSpcReduction="10000"/>
          </a:bodyPr>
          <a:lstStyle/>
          <a:p>
            <a:pPr>
              <a:buNone/>
            </a:pPr>
            <a:r>
              <a:rPr lang="en-US" dirty="0" smtClean="0">
                <a:hlinkClick r:id="rId7"/>
              </a:rPr>
              <a:t>OCLC Research Library Partnership</a:t>
            </a:r>
            <a:endParaRPr lang="en-US" dirty="0" smtClean="0"/>
          </a:p>
          <a:p>
            <a:r>
              <a:rPr lang="en-US" dirty="0" smtClean="0"/>
              <a:t>Issues important to research institutions</a:t>
            </a:r>
          </a:p>
          <a:p>
            <a:r>
              <a:rPr lang="en-US" dirty="0" smtClean="0"/>
              <a:t>Annual dues &amp; active role</a:t>
            </a:r>
          </a:p>
          <a:p>
            <a:pPr lvl="1"/>
            <a:r>
              <a:rPr lang="en-US" dirty="0" smtClean="0"/>
              <a:t>Working Groups</a:t>
            </a:r>
          </a:p>
          <a:p>
            <a:pPr lvl="1"/>
            <a:r>
              <a:rPr lang="en-US" dirty="0" smtClean="0"/>
              <a:t>Partnership events</a:t>
            </a:r>
          </a:p>
          <a:p>
            <a:r>
              <a:rPr lang="en-US" dirty="0" smtClean="0"/>
              <a:t>~160 institutions</a:t>
            </a:r>
          </a:p>
          <a:p>
            <a:pPr lvl="1"/>
            <a:r>
              <a:rPr lang="en-US" dirty="0" smtClean="0"/>
              <a:t>24 of the top 30 universities in </a:t>
            </a:r>
            <a:r>
              <a:rPr lang="en-US" i="1" dirty="0" smtClean="0"/>
              <a:t>The Times Higher Education World Ranking</a:t>
            </a:r>
          </a:p>
        </p:txBody>
      </p:sp>
      <p:sp>
        <p:nvSpPr>
          <p:cNvPr id="4" name="Title 3"/>
          <p:cNvSpPr>
            <a:spLocks noGrp="1"/>
          </p:cNvSpPr>
          <p:nvPr>
            <p:ph type="title"/>
          </p:nvPr>
        </p:nvSpPr>
        <p:spPr/>
        <p:txBody>
          <a:bodyPr/>
          <a:lstStyle/>
          <a:p>
            <a:r>
              <a:rPr lang="en-US" smtClean="0"/>
              <a:t>Member/Partner Engagement</a:t>
            </a:r>
            <a:endParaRPr lang="en-US" dirty="0"/>
          </a:p>
        </p:txBody>
      </p:sp>
      <p:pic>
        <p:nvPicPr>
          <p:cNvPr id="101381" name="Picture 5" descr="http://www.thetalenthousela.com/images/16x16-facebook-thumb.gif">
            <a:hlinkClick r:id="rId8"/>
          </p:cNvPr>
          <p:cNvPicPr>
            <a:picLocks noChangeAspect="1" noChangeArrowheads="1"/>
          </p:cNvPicPr>
          <p:nvPr/>
        </p:nvPicPr>
        <p:blipFill>
          <a:blip r:embed="rId9"/>
          <a:srcRect/>
          <a:stretch>
            <a:fillRect/>
          </a:stretch>
        </p:blipFill>
        <p:spPr bwMode="auto">
          <a:xfrm>
            <a:off x="3366030" y="5991225"/>
            <a:ext cx="257175" cy="257175"/>
          </a:xfrm>
          <a:prstGeom prst="rect">
            <a:avLst/>
          </a:prstGeom>
          <a:noFill/>
        </p:spPr>
      </p:pic>
      <p:pic>
        <p:nvPicPr>
          <p:cNvPr id="101383" name="Picture 7" descr="http://urlgreyhot.com/files/icons/png/16x16/youtube.png">
            <a:hlinkClick r:id="rId10"/>
          </p:cNvPr>
          <p:cNvPicPr>
            <a:picLocks noChangeAspect="1" noChangeArrowheads="1"/>
          </p:cNvPicPr>
          <p:nvPr/>
        </p:nvPicPr>
        <p:blipFill>
          <a:blip r:embed="rId11"/>
          <a:srcRect/>
          <a:stretch>
            <a:fillRect/>
          </a:stretch>
        </p:blipFill>
        <p:spPr bwMode="auto">
          <a:xfrm>
            <a:off x="3638022" y="5991225"/>
            <a:ext cx="257175" cy="257175"/>
          </a:xfrm>
          <a:prstGeom prst="rect">
            <a:avLst/>
          </a:prstGeom>
          <a:noFill/>
        </p:spPr>
      </p:pic>
      <p:pic>
        <p:nvPicPr>
          <p:cNvPr id="101393" name="Picture 17" descr="http://cmsesmc.org/wp-content/plugins/wordpress-seo/images/twitter-icon.png">
            <a:hlinkClick r:id="rId12"/>
          </p:cNvPr>
          <p:cNvPicPr>
            <a:picLocks noChangeAspect="1" noChangeArrowheads="1"/>
          </p:cNvPicPr>
          <p:nvPr/>
        </p:nvPicPr>
        <p:blipFill>
          <a:blip r:embed="rId13"/>
          <a:srcRect/>
          <a:stretch>
            <a:fillRect/>
          </a:stretch>
        </p:blipFill>
        <p:spPr bwMode="auto">
          <a:xfrm>
            <a:off x="3094038" y="5991225"/>
            <a:ext cx="257175" cy="257175"/>
          </a:xfrm>
          <a:prstGeom prst="rect">
            <a:avLst/>
          </a:prstGeom>
          <a:noFill/>
        </p:spPr>
      </p:pic>
      <p:pic>
        <p:nvPicPr>
          <p:cNvPr id="101397" name="Picture 21" descr="http://www.pcdc.org/assets/images/flickr-icon.png">
            <a:hlinkClick r:id="rId14"/>
          </p:cNvPr>
          <p:cNvPicPr>
            <a:picLocks noChangeAspect="1" noChangeArrowheads="1"/>
          </p:cNvPicPr>
          <p:nvPr/>
        </p:nvPicPr>
        <p:blipFill>
          <a:blip r:embed="rId15"/>
          <a:srcRect/>
          <a:stretch>
            <a:fillRect/>
          </a:stretch>
        </p:blipFill>
        <p:spPr bwMode="auto">
          <a:xfrm flipH="1">
            <a:off x="3910013" y="6017419"/>
            <a:ext cx="204787" cy="20478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Other Activities</a:t>
            </a:r>
            <a:endParaRPr lang="en-US" dirty="0"/>
          </a:p>
        </p:txBody>
      </p:sp>
      <p:sp>
        <p:nvSpPr>
          <p:cNvPr id="6" name="Content Placeholder 5"/>
          <p:cNvSpPr>
            <a:spLocks noGrp="1"/>
          </p:cNvSpPr>
          <p:nvPr>
            <p:ph idx="1"/>
          </p:nvPr>
        </p:nvSpPr>
        <p:spPr/>
        <p:txBody>
          <a:bodyPr>
            <a:normAutofit fontScale="77500" lnSpcReduction="20000"/>
          </a:bodyPr>
          <a:lstStyle/>
          <a:p>
            <a:r>
              <a:rPr lang="en-US" dirty="0" smtClean="0">
                <a:hlinkClick r:id="rId3"/>
              </a:rPr>
              <a:t>The Frederick G. Kilgour Award</a:t>
            </a:r>
            <a:endParaRPr lang="en-US" dirty="0" smtClean="0"/>
          </a:p>
          <a:p>
            <a:pPr lvl="1"/>
            <a:r>
              <a:rPr lang="en-US" dirty="0" smtClean="0"/>
              <a:t>OCLC and LITA</a:t>
            </a:r>
          </a:p>
          <a:p>
            <a:pPr lvl="1"/>
            <a:r>
              <a:rPr lang="en-US" dirty="0" smtClean="0"/>
              <a:t>Award of $2000 + travel to ALA</a:t>
            </a:r>
          </a:p>
          <a:p>
            <a:pPr lvl="1"/>
            <a:r>
              <a:rPr lang="en-US" dirty="0" smtClean="0"/>
              <a:t>Recognizes research relevant to the development of information technologies</a:t>
            </a:r>
          </a:p>
          <a:p>
            <a:r>
              <a:rPr lang="en-US" dirty="0" smtClean="0">
                <a:hlinkClick r:id="rId4"/>
              </a:rPr>
              <a:t>OCLC/ALISE Library &amp; Information Science Research Grants</a:t>
            </a:r>
            <a:endParaRPr lang="en-US" dirty="0" smtClean="0"/>
          </a:p>
          <a:p>
            <a:pPr lvl="1"/>
            <a:r>
              <a:rPr lang="en-US" dirty="0" smtClean="0"/>
              <a:t>OCLC and ALISE</a:t>
            </a:r>
          </a:p>
          <a:p>
            <a:pPr lvl="1"/>
            <a:r>
              <a:rPr lang="en-US" dirty="0" smtClean="0"/>
              <a:t>Grant awards range up to $15,000 to support one-year research projects by LIS faculty</a:t>
            </a:r>
          </a:p>
          <a:p>
            <a:r>
              <a:rPr lang="en-US" dirty="0" smtClean="0"/>
              <a:t>OCLC data for research</a:t>
            </a:r>
          </a:p>
          <a:p>
            <a:pPr lvl="1"/>
            <a:r>
              <a:rPr lang="en-US" dirty="0" smtClean="0"/>
              <a:t>Provision of OCLC data to facilitate academic work by university faculty &amp; other researchers</a:t>
            </a:r>
          </a:p>
          <a:p>
            <a:pPr lvl="1"/>
            <a:r>
              <a:rPr lang="en-US" dirty="0" smtClean="0"/>
              <a:t>Rolling application/approval process</a:t>
            </a:r>
          </a:p>
          <a:p>
            <a:pPr lvl="2"/>
            <a:r>
              <a:rPr lang="en-US" dirty="0" smtClean="0"/>
              <a:t>Letter of confirmation for grant proposals, if needed</a:t>
            </a:r>
          </a:p>
          <a:p>
            <a:pPr lvl="1"/>
            <a:endParaRPr lang="en-US" dirty="0" smtClean="0"/>
          </a:p>
        </p:txBody>
      </p:sp>
      <p:sp>
        <p:nvSpPr>
          <p:cNvPr id="7" name="Text Placeholder 6"/>
          <p:cNvSpPr>
            <a:spLocks noGrp="1"/>
          </p:cNvSpPr>
          <p:nvPr>
            <p:ph type="body" sz="half" idx="2"/>
          </p:nvPr>
        </p:nvSpPr>
        <p:spPr/>
        <p:txBody>
          <a:bodyPr/>
          <a:lstStyle/>
          <a:p>
            <a:r>
              <a:rPr lang="en-US" dirty="0" smtClean="0"/>
              <a:t>Work with professional and standards bodies including:</a:t>
            </a:r>
          </a:p>
          <a:p>
            <a:endParaRPr lang="en-US" dirty="0"/>
          </a:p>
        </p:txBody>
      </p:sp>
      <p:pic>
        <p:nvPicPr>
          <p:cNvPr id="98306" name="Picture 2" descr="Home"/>
          <p:cNvPicPr>
            <a:picLocks noChangeAspect="1" noChangeArrowheads="1"/>
          </p:cNvPicPr>
          <p:nvPr/>
        </p:nvPicPr>
        <p:blipFill>
          <a:blip r:embed="rId5"/>
          <a:srcRect/>
          <a:stretch>
            <a:fillRect/>
          </a:stretch>
        </p:blipFill>
        <p:spPr bwMode="auto">
          <a:xfrm>
            <a:off x="457201" y="1933575"/>
            <a:ext cx="1714500" cy="885825"/>
          </a:xfrm>
          <a:prstGeom prst="rect">
            <a:avLst/>
          </a:prstGeom>
          <a:noFill/>
        </p:spPr>
      </p:pic>
      <p:pic>
        <p:nvPicPr>
          <p:cNvPr id="98308" name="Picture 4" descr="http://www.w3.org/Icons/w3cmember.gif"/>
          <p:cNvPicPr>
            <a:picLocks noChangeAspect="1" noChangeArrowheads="1"/>
          </p:cNvPicPr>
          <p:nvPr/>
        </p:nvPicPr>
        <p:blipFill>
          <a:blip r:embed="rId6"/>
          <a:srcRect/>
          <a:stretch>
            <a:fillRect/>
          </a:stretch>
        </p:blipFill>
        <p:spPr bwMode="auto">
          <a:xfrm>
            <a:off x="474662" y="3152774"/>
            <a:ext cx="638175" cy="428626"/>
          </a:xfrm>
          <a:prstGeom prst="rect">
            <a:avLst/>
          </a:prstGeom>
          <a:noFill/>
        </p:spPr>
      </p:pic>
      <p:pic>
        <p:nvPicPr>
          <p:cNvPr id="98310" name="Picture 6" descr="http://www.dclab.com/blog/post/asistlogopost.jpg"/>
          <p:cNvPicPr>
            <a:picLocks noChangeAspect="1" noChangeArrowheads="1"/>
          </p:cNvPicPr>
          <p:nvPr/>
        </p:nvPicPr>
        <p:blipFill>
          <a:blip r:embed="rId7"/>
          <a:srcRect/>
          <a:stretch>
            <a:fillRect/>
          </a:stretch>
        </p:blipFill>
        <p:spPr bwMode="auto">
          <a:xfrm>
            <a:off x="1654175" y="2882265"/>
            <a:ext cx="1165225" cy="699135"/>
          </a:xfrm>
          <a:prstGeom prst="rect">
            <a:avLst/>
          </a:prstGeom>
          <a:noFill/>
        </p:spPr>
      </p:pic>
      <p:pic>
        <p:nvPicPr>
          <p:cNvPr id="98312" name="Picture 8" descr="http://www.portico.org/digital-preservation/wp-content/uploads/2009/10/NISO-LOGO-noTagline-CMYK-72dpresizedi.gif"/>
          <p:cNvPicPr>
            <a:picLocks noChangeAspect="1" noChangeArrowheads="1"/>
          </p:cNvPicPr>
          <p:nvPr/>
        </p:nvPicPr>
        <p:blipFill>
          <a:blip r:embed="rId8"/>
          <a:srcRect/>
          <a:stretch>
            <a:fillRect/>
          </a:stretch>
        </p:blipFill>
        <p:spPr bwMode="auto">
          <a:xfrm>
            <a:off x="304800" y="3505200"/>
            <a:ext cx="1905000" cy="714375"/>
          </a:xfrm>
          <a:prstGeom prst="rect">
            <a:avLst/>
          </a:prstGeom>
          <a:noFill/>
        </p:spPr>
      </p:pic>
      <p:pic>
        <p:nvPicPr>
          <p:cNvPr id="98314" name="Picture 10" descr="http://semanticweb.com/files/2011/09/dublin_thumb_1E0094AA.png"/>
          <p:cNvPicPr>
            <a:picLocks noChangeAspect="1" noChangeArrowheads="1"/>
          </p:cNvPicPr>
          <p:nvPr/>
        </p:nvPicPr>
        <p:blipFill>
          <a:blip r:embed="rId9"/>
          <a:srcRect/>
          <a:stretch>
            <a:fillRect/>
          </a:stretch>
        </p:blipFill>
        <p:spPr bwMode="auto">
          <a:xfrm>
            <a:off x="2133600" y="4143375"/>
            <a:ext cx="1009193" cy="733425"/>
          </a:xfrm>
          <a:prstGeom prst="rect">
            <a:avLst/>
          </a:prstGeom>
          <a:noFill/>
        </p:spPr>
      </p:pic>
      <p:pic>
        <p:nvPicPr>
          <p:cNvPr id="98316" name="Picture 12" descr="https://orcid.org/static/img/orcid-logo.png"/>
          <p:cNvPicPr>
            <a:picLocks noChangeAspect="1" noChangeArrowheads="1"/>
          </p:cNvPicPr>
          <p:nvPr/>
        </p:nvPicPr>
        <p:blipFill>
          <a:blip r:embed="rId10"/>
          <a:srcRect/>
          <a:stretch>
            <a:fillRect/>
          </a:stretch>
        </p:blipFill>
        <p:spPr bwMode="auto">
          <a:xfrm>
            <a:off x="190500" y="4543425"/>
            <a:ext cx="1333500" cy="409575"/>
          </a:xfrm>
          <a:prstGeom prst="rect">
            <a:avLst/>
          </a:prstGeom>
          <a:noFill/>
        </p:spPr>
      </p:pic>
      <p:pic>
        <p:nvPicPr>
          <p:cNvPr id="98318" name="Picture 14" descr="http://connect.ala.org/files/38833/alise_jpg_20173.jpg"/>
          <p:cNvPicPr>
            <a:picLocks noChangeAspect="1" noChangeArrowheads="1"/>
          </p:cNvPicPr>
          <p:nvPr/>
        </p:nvPicPr>
        <p:blipFill>
          <a:blip r:embed="rId11"/>
          <a:srcRect/>
          <a:stretch>
            <a:fillRect/>
          </a:stretch>
        </p:blipFill>
        <p:spPr bwMode="auto">
          <a:xfrm>
            <a:off x="7543800" y="2971800"/>
            <a:ext cx="811597" cy="457200"/>
          </a:xfrm>
          <a:prstGeom prst="rect">
            <a:avLst/>
          </a:prstGeom>
          <a:noFill/>
        </p:spPr>
      </p:pic>
      <p:pic>
        <p:nvPicPr>
          <p:cNvPr id="98320" name="Picture 16" descr="http://www.ala.org/aboutala/sites/ala.org.aboutala/files/content/governance/annualreport/annualreport/annualreportarch/20082009/09%20images/lita_logo.gif"/>
          <p:cNvPicPr>
            <a:picLocks noChangeAspect="1" noChangeArrowheads="1"/>
          </p:cNvPicPr>
          <p:nvPr/>
        </p:nvPicPr>
        <p:blipFill>
          <a:blip r:embed="rId12"/>
          <a:srcRect/>
          <a:stretch>
            <a:fillRect/>
          </a:stretch>
        </p:blipFill>
        <p:spPr bwMode="auto">
          <a:xfrm>
            <a:off x="7641046" y="1447800"/>
            <a:ext cx="544982" cy="457200"/>
          </a:xfrm>
          <a:prstGeom prst="rect">
            <a:avLst/>
          </a:prstGeom>
          <a:noFill/>
        </p:spPr>
      </p:pic>
      <p:pic>
        <p:nvPicPr>
          <p:cNvPr id="98322" name="Picture 18" descr="http://www.ala.org/aboutala/files/governance/annualreport/annualreport/annualreportarch/20082009/09%20images/alcts_logo.jpg"/>
          <p:cNvPicPr>
            <a:picLocks noChangeAspect="1" noChangeArrowheads="1"/>
          </p:cNvPicPr>
          <p:nvPr/>
        </p:nvPicPr>
        <p:blipFill>
          <a:blip r:embed="rId13"/>
          <a:srcRect/>
          <a:stretch>
            <a:fillRect/>
          </a:stretch>
        </p:blipFill>
        <p:spPr bwMode="auto">
          <a:xfrm>
            <a:off x="286207" y="5405478"/>
            <a:ext cx="2747963" cy="490497"/>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OCLC Research staff</a:t>
            </a:r>
            <a:endParaRPr lang="en-US" dirty="0"/>
          </a:p>
        </p:txBody>
      </p:sp>
      <p:pic>
        <p:nvPicPr>
          <p:cNvPr id="6" name="Picture 2" descr="C:\Users\childree\AppData\Local\Microsoft\Windows\Temporary Internet Files\Content.Outlook\NXJC5786\research2012 (2).jpg"/>
          <p:cNvPicPr>
            <a:picLocks noGrp="1" noChangeAspect="1" noChangeArrowheads="1"/>
          </p:cNvPicPr>
          <p:nvPr>
            <p:ph type="chart" sz="quarter" idx="13"/>
          </p:nvPr>
        </p:nvPicPr>
        <p:blipFill>
          <a:blip r:embed="rId3"/>
          <a:stretch>
            <a:fillRect/>
          </a:stretch>
        </p:blipFill>
        <p:spPr bwMode="auto">
          <a:xfrm>
            <a:off x="0" y="990600"/>
            <a:ext cx="5257800" cy="3505200"/>
          </a:xfrm>
          <a:prstGeom prst="rect">
            <a:avLst/>
          </a:prstGeom>
          <a:noFill/>
        </p:spPr>
      </p:pic>
      <p:sp>
        <p:nvSpPr>
          <p:cNvPr id="7" name="Content Placeholder 6"/>
          <p:cNvSpPr>
            <a:spLocks noGrp="1"/>
          </p:cNvSpPr>
          <p:nvPr>
            <p:ph sz="half" idx="4294967295"/>
          </p:nvPr>
        </p:nvSpPr>
        <p:spPr>
          <a:xfrm>
            <a:off x="5410200" y="914400"/>
            <a:ext cx="3657600" cy="5181600"/>
          </a:xfrm>
        </p:spPr>
        <p:txBody>
          <a:bodyPr>
            <a:normAutofit fontScale="55000" lnSpcReduction="20000"/>
          </a:bodyPr>
          <a:lstStyle/>
          <a:p>
            <a:r>
              <a:rPr lang="en-US" dirty="0" smtClean="0"/>
              <a:t>Staff includes:</a:t>
            </a:r>
          </a:p>
          <a:p>
            <a:pPr lvl="1"/>
            <a:r>
              <a:rPr lang="en-US" dirty="0" smtClean="0"/>
              <a:t>Program Officers</a:t>
            </a:r>
          </a:p>
          <a:p>
            <a:pPr lvl="1"/>
            <a:r>
              <a:rPr lang="en-US" dirty="0" smtClean="0"/>
              <a:t>Research Scientists</a:t>
            </a:r>
          </a:p>
          <a:p>
            <a:pPr lvl="1"/>
            <a:r>
              <a:rPr lang="en-US" dirty="0" smtClean="0"/>
              <a:t>Software Architects &amp; Programmers</a:t>
            </a:r>
          </a:p>
          <a:p>
            <a:pPr lvl="1"/>
            <a:r>
              <a:rPr lang="en-US" dirty="0" smtClean="0"/>
              <a:t>Communication specialists</a:t>
            </a:r>
          </a:p>
          <a:p>
            <a:r>
              <a:rPr lang="en-US" dirty="0" smtClean="0"/>
              <a:t>Expertise includes:</a:t>
            </a:r>
          </a:p>
          <a:p>
            <a:pPr lvl="1"/>
            <a:r>
              <a:rPr lang="en-US" dirty="0" smtClean="0"/>
              <a:t>Libraries &amp; Archives</a:t>
            </a:r>
          </a:p>
          <a:p>
            <a:pPr lvl="1"/>
            <a:r>
              <a:rPr lang="en-US" dirty="0" smtClean="0"/>
              <a:t>Metadata &amp; Knowledge Organization</a:t>
            </a:r>
          </a:p>
          <a:p>
            <a:pPr lvl="1"/>
            <a:r>
              <a:rPr lang="en-US" dirty="0" smtClean="0"/>
              <a:t>Information Retrieval</a:t>
            </a:r>
          </a:p>
          <a:p>
            <a:pPr lvl="1"/>
            <a:r>
              <a:rPr lang="en-US" dirty="0" smtClean="0"/>
              <a:t>User studies</a:t>
            </a:r>
          </a:p>
          <a:p>
            <a:pPr lvl="1"/>
            <a:r>
              <a:rPr lang="en-US" dirty="0" smtClean="0"/>
              <a:t>Computational Linguistics</a:t>
            </a:r>
          </a:p>
          <a:p>
            <a:pPr lvl="1"/>
            <a:r>
              <a:rPr lang="en-US" dirty="0" smtClean="0"/>
              <a:t>Economics</a:t>
            </a:r>
          </a:p>
          <a:p>
            <a:pPr lvl="1"/>
            <a:r>
              <a:rPr lang="en-US" dirty="0" smtClean="0"/>
              <a:t>Operations Research</a:t>
            </a:r>
          </a:p>
          <a:p>
            <a:r>
              <a:rPr lang="en-US" dirty="0" smtClean="0"/>
              <a:t>Office locations:</a:t>
            </a:r>
          </a:p>
          <a:p>
            <a:pPr lvl="1"/>
            <a:r>
              <a:rPr lang="en-US" dirty="0" smtClean="0"/>
              <a:t>Dublin, OH, USA</a:t>
            </a:r>
          </a:p>
          <a:p>
            <a:pPr lvl="1"/>
            <a:r>
              <a:rPr lang="en-US" dirty="0" smtClean="0"/>
              <a:t>Leiden, Netherlands</a:t>
            </a:r>
          </a:p>
          <a:p>
            <a:pPr lvl="1"/>
            <a:r>
              <a:rPr lang="en-US" dirty="0" smtClean="0"/>
              <a:t>San Mateo, CA, USA</a:t>
            </a:r>
          </a:p>
          <a:p>
            <a:endParaRPr lang="en-US" dirty="0" smtClean="0"/>
          </a:p>
          <a:p>
            <a:endParaRPr lang="en-US" dirty="0" smtClean="0"/>
          </a:p>
          <a:p>
            <a:pPr lvl="1"/>
            <a:endParaRPr lang="en-US" dirty="0"/>
          </a:p>
        </p:txBody>
      </p:sp>
      <p:sp>
        <p:nvSpPr>
          <p:cNvPr id="9" name="Content Placeholder 6"/>
          <p:cNvSpPr txBox="1">
            <a:spLocks/>
          </p:cNvSpPr>
          <p:nvPr/>
        </p:nvSpPr>
        <p:spPr>
          <a:xfrm>
            <a:off x="304800" y="4724400"/>
            <a:ext cx="4800600" cy="1371600"/>
          </a:xfrm>
          <a:prstGeom prst="rect">
            <a:avLst/>
          </a:prstGeom>
        </p:spPr>
        <p:txBody>
          <a:bodyPr vert="horz" lIns="91440" tIns="45720" rIns="91440" bIns="45720" rtlCol="0">
            <a:normAutofit/>
          </a:bodyPr>
          <a:lstStyle/>
          <a:p>
            <a:r>
              <a:rPr lang="en-US" sz="1200" dirty="0" smtClean="0">
                <a:latin typeface="Arial" pitchFamily="34" charset="0"/>
                <a:cs typeface="Arial" pitchFamily="34" charset="0"/>
              </a:rPr>
              <a:t>Special positions:</a:t>
            </a:r>
          </a:p>
          <a:p>
            <a:pPr>
              <a:buFont typeface="Arial" pitchFamily="34" charset="0"/>
              <a:buChar char="•"/>
            </a:pPr>
            <a:r>
              <a:rPr lang="en-US" sz="1200" dirty="0" smtClean="0">
                <a:latin typeface="Arial" pitchFamily="34" charset="0"/>
                <a:cs typeface="Arial" pitchFamily="34" charset="0"/>
              </a:rPr>
              <a:t>  Diversity Fellow  (early career)  </a:t>
            </a:r>
          </a:p>
          <a:p>
            <a:pPr>
              <a:buFont typeface="Arial" pitchFamily="34" charset="0"/>
              <a:buChar char="•"/>
            </a:pPr>
            <a:r>
              <a:rPr lang="en-US" sz="1200" dirty="0" smtClean="0">
                <a:latin typeface="Arial" pitchFamily="34" charset="0"/>
                <a:cs typeface="Arial" pitchFamily="34" charset="0"/>
              </a:rPr>
              <a:t>  Postdoctoral Scholar</a:t>
            </a:r>
          </a:p>
          <a:p>
            <a:pPr>
              <a:buFont typeface="Arial" pitchFamily="34" charset="0"/>
              <a:buChar char="•"/>
            </a:pPr>
            <a:r>
              <a:rPr lang="en-US" sz="1200" dirty="0" smtClean="0">
                <a:latin typeface="Arial" pitchFamily="34" charset="0"/>
                <a:cs typeface="Arial" pitchFamily="34" charset="0"/>
              </a:rPr>
              <a:t>  Research Assistants (graduate students)</a:t>
            </a:r>
          </a:p>
          <a:p>
            <a:pPr>
              <a:buFont typeface="Arial" pitchFamily="34" charset="0"/>
              <a:buChar char="•"/>
            </a:pP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Wikipedian</a:t>
            </a:r>
            <a:r>
              <a:rPr lang="en-US" sz="1200" dirty="0" smtClean="0">
                <a:latin typeface="Arial" pitchFamily="34" charset="0"/>
                <a:cs typeface="Arial" pitchFamily="34" charset="0"/>
              </a:rPr>
              <a:t>-in-Residence</a:t>
            </a:r>
          </a:p>
          <a:p>
            <a:pPr marL="690563" marR="0" lvl="1" indent="-233363" algn="l" defTabSz="457200" rtl="0" eaLnBrk="1" fontAlgn="auto" latinLnBrk="0" hangingPunct="1">
              <a:lnSpc>
                <a:spcPct val="110000"/>
              </a:lnSpc>
              <a:spcBef>
                <a:spcPts val="900"/>
              </a:spcBef>
              <a:spcAft>
                <a:spcPts val="0"/>
              </a:spcAft>
              <a:buClrTx/>
              <a:buSzTx/>
              <a:buFont typeface="Lucida Grande"/>
              <a:buChar char="–"/>
              <a:tabLst/>
              <a:defRPr/>
            </a:pP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0000" t="48302" r="40418" b="23508"/>
          <a:stretch>
            <a:fillRect/>
          </a:stretch>
        </p:blipFill>
        <p:spPr bwMode="auto">
          <a:xfrm>
            <a:off x="380998" y="152400"/>
            <a:ext cx="3313497" cy="1973527"/>
          </a:xfrm>
          <a:prstGeom prst="rect">
            <a:avLst/>
          </a:prstGeom>
          <a:noFill/>
          <a:ln w="9525">
            <a:noFill/>
            <a:miter lim="800000"/>
            <a:headEnd/>
            <a:tailEnd/>
          </a:ln>
        </p:spPr>
      </p:pic>
      <p:pic>
        <p:nvPicPr>
          <p:cNvPr id="3" name="Picture 2"/>
          <p:cNvPicPr>
            <a:picLocks noChangeAspect="1" noChangeArrowheads="1"/>
          </p:cNvPicPr>
          <p:nvPr/>
        </p:nvPicPr>
        <p:blipFill>
          <a:blip r:embed="rId3"/>
          <a:srcRect l="30000" t="46952" r="40631" b="23333"/>
          <a:stretch>
            <a:fillRect/>
          </a:stretch>
        </p:blipFill>
        <p:spPr bwMode="auto">
          <a:xfrm>
            <a:off x="349102" y="4114800"/>
            <a:ext cx="3374065" cy="2133600"/>
          </a:xfrm>
          <a:prstGeom prst="rect">
            <a:avLst/>
          </a:prstGeom>
          <a:noFill/>
          <a:ln w="9525">
            <a:noFill/>
            <a:miter lim="800000"/>
            <a:headEnd/>
            <a:tailEnd/>
          </a:ln>
        </p:spPr>
      </p:pic>
      <p:pic>
        <p:nvPicPr>
          <p:cNvPr id="4" name="Picture 2"/>
          <p:cNvPicPr>
            <a:picLocks noChangeAspect="1" noChangeArrowheads="1"/>
          </p:cNvPicPr>
          <p:nvPr/>
        </p:nvPicPr>
        <p:blipFill>
          <a:blip r:embed="rId4"/>
          <a:srcRect l="30000" t="47238" r="40857" b="23810"/>
          <a:stretch>
            <a:fillRect/>
          </a:stretch>
        </p:blipFill>
        <p:spPr bwMode="auto">
          <a:xfrm>
            <a:off x="380999" y="2133600"/>
            <a:ext cx="3313497" cy="2057400"/>
          </a:xfrm>
          <a:prstGeom prst="rect">
            <a:avLst/>
          </a:prstGeom>
          <a:noFill/>
          <a:ln w="9525">
            <a:noFill/>
            <a:miter lim="800000"/>
            <a:headEnd/>
            <a:tailEnd/>
          </a:ln>
        </p:spPr>
      </p:pic>
      <p:sp>
        <p:nvSpPr>
          <p:cNvPr id="6" name="TextBox 5"/>
          <p:cNvSpPr txBox="1"/>
          <p:nvPr/>
        </p:nvSpPr>
        <p:spPr>
          <a:xfrm>
            <a:off x="3962400" y="981670"/>
            <a:ext cx="4060727" cy="923330"/>
          </a:xfrm>
          <a:prstGeom prst="rect">
            <a:avLst/>
          </a:prstGeom>
          <a:noFill/>
        </p:spPr>
        <p:txBody>
          <a:bodyPr wrap="none" rtlCol="0">
            <a:spAutoFit/>
          </a:bodyPr>
          <a:lstStyle/>
          <a:p>
            <a:r>
              <a:rPr lang="en-US" b="1" dirty="0" smtClean="0"/>
              <a:t>System-wide Organization</a:t>
            </a:r>
          </a:p>
          <a:p>
            <a:pPr>
              <a:buFont typeface="Arial" pitchFamily="34" charset="0"/>
              <a:buChar char="•"/>
            </a:pPr>
            <a:r>
              <a:rPr lang="en-US" i="1" dirty="0" smtClean="0"/>
              <a:t>Cloud-sourcing Research Collections</a:t>
            </a:r>
          </a:p>
          <a:p>
            <a:pPr>
              <a:buFont typeface="Arial" pitchFamily="34" charset="0"/>
              <a:buChar char="•"/>
            </a:pPr>
            <a:r>
              <a:rPr lang="en-US" i="1" dirty="0" smtClean="0"/>
              <a:t>Print Management at “Mega-scale”</a:t>
            </a:r>
          </a:p>
        </p:txBody>
      </p:sp>
      <p:sp>
        <p:nvSpPr>
          <p:cNvPr id="7" name="TextBox 6"/>
          <p:cNvSpPr txBox="1"/>
          <p:nvPr/>
        </p:nvSpPr>
        <p:spPr>
          <a:xfrm>
            <a:off x="3979489" y="2353270"/>
            <a:ext cx="3945311" cy="923330"/>
          </a:xfrm>
          <a:prstGeom prst="rect">
            <a:avLst/>
          </a:prstGeom>
          <a:noFill/>
        </p:spPr>
        <p:txBody>
          <a:bodyPr wrap="none" rtlCol="0">
            <a:spAutoFit/>
          </a:bodyPr>
          <a:lstStyle/>
          <a:p>
            <a:r>
              <a:rPr lang="en-US" b="1" dirty="0" smtClean="0"/>
              <a:t>Mobilizing Unique Materials</a:t>
            </a:r>
          </a:p>
          <a:p>
            <a:pPr>
              <a:buFont typeface="Arial" pitchFamily="34" charset="0"/>
              <a:buChar char="•"/>
            </a:pPr>
            <a:r>
              <a:rPr lang="en-US" dirty="0" smtClean="0"/>
              <a:t>Special collections/archives surveys</a:t>
            </a:r>
          </a:p>
          <a:p>
            <a:pPr>
              <a:buFont typeface="Arial" pitchFamily="34" charset="0"/>
              <a:buChar char="•"/>
            </a:pPr>
            <a:r>
              <a:rPr lang="en-US" dirty="0" smtClean="0"/>
              <a:t>Other MUM reports</a:t>
            </a:r>
          </a:p>
        </p:txBody>
      </p:sp>
      <p:sp>
        <p:nvSpPr>
          <p:cNvPr id="8" name="TextBox 7"/>
          <p:cNvSpPr txBox="1"/>
          <p:nvPr/>
        </p:nvSpPr>
        <p:spPr>
          <a:xfrm>
            <a:off x="4038600" y="4495800"/>
            <a:ext cx="2659702" cy="923330"/>
          </a:xfrm>
          <a:prstGeom prst="rect">
            <a:avLst/>
          </a:prstGeom>
          <a:noFill/>
        </p:spPr>
        <p:txBody>
          <a:bodyPr wrap="none" rtlCol="0">
            <a:spAutoFit/>
          </a:bodyPr>
          <a:lstStyle/>
          <a:p>
            <a:r>
              <a:rPr lang="en-US" b="1" dirty="0" smtClean="0"/>
              <a:t>Metadata Management</a:t>
            </a:r>
          </a:p>
          <a:p>
            <a:pPr>
              <a:buFont typeface="Arial" pitchFamily="34" charset="0"/>
              <a:buChar char="•"/>
            </a:pPr>
            <a:r>
              <a:rPr lang="en-US" dirty="0" smtClean="0"/>
              <a:t>mapFAST</a:t>
            </a:r>
          </a:p>
          <a:p>
            <a:pPr>
              <a:buFont typeface="Arial" pitchFamily="34" charset="0"/>
              <a:buChar char="•"/>
            </a:pPr>
            <a:r>
              <a:rPr lang="en-US" dirty="0" smtClean="0"/>
              <a:t>Classify </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C13F594A2FC74EADD29D0AF2FC40B8" ma:contentTypeVersion="0" ma:contentTypeDescription="Create a new document." ma:contentTypeScope="" ma:versionID="f6b9a7984d90970c0d0e973507f274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7939786-C169-4F7A-810B-4BE8BCB61B43}">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F666D8B9-669F-4142-B8FC-2F14E25C84FA}">
  <ds:schemaRefs>
    <ds:schemaRef ds:uri="http://schemas.microsoft.com/sharepoint/v3/contenttype/forms"/>
  </ds:schemaRefs>
</ds:datastoreItem>
</file>

<file path=customXml/itemProps3.xml><?xml version="1.0" encoding="utf-8"?>
<ds:datastoreItem xmlns:ds="http://schemas.openxmlformats.org/officeDocument/2006/customXml" ds:itemID="{4AC843D3-24B5-44CD-B3F2-6FF1341FC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18088</TotalTime>
  <Words>2063</Words>
  <Application>Microsoft Office PowerPoint</Application>
  <PresentationFormat>On-screen Show (4:3)</PresentationFormat>
  <Paragraphs>329</Paragraphs>
  <Slides>34</Slides>
  <Notes>26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OCLC Redesign 2011-01</vt:lpstr>
      <vt:lpstr>OCLC Research Roundup</vt:lpstr>
      <vt:lpstr>Outline of Today’s Session</vt:lpstr>
      <vt:lpstr>About OCLC Research</vt:lpstr>
      <vt:lpstr>Advanced Development</vt:lpstr>
      <vt:lpstr>Shared Community R&amp;D</vt:lpstr>
      <vt:lpstr>Member/Partner Engagement</vt:lpstr>
      <vt:lpstr>Other Activities</vt:lpstr>
      <vt:lpstr>OCLC Research staff</vt:lpstr>
      <vt:lpstr>Slide 9</vt:lpstr>
      <vt:lpstr>System-wide Organization</vt:lpstr>
      <vt:lpstr>Cloud-sourcing Research Collections</vt:lpstr>
      <vt:lpstr>Digitized corpus and shared print repositories</vt:lpstr>
      <vt:lpstr>Potential gained space/inventory reduction for NYU</vt:lpstr>
      <vt:lpstr>Print Management at “Mega-Scale”</vt:lpstr>
      <vt:lpstr>Slide 15</vt:lpstr>
      <vt:lpstr>Slide 16</vt:lpstr>
      <vt:lpstr>Print Books in Char-lanta Libraries</vt:lpstr>
      <vt:lpstr>Distribution of Char-lanta Print Books by Holding Library Type</vt:lpstr>
      <vt:lpstr>Digital preservation status of Char-lanta print books</vt:lpstr>
      <vt:lpstr>New work: Ohio State U &amp; the Committee on Institutional Cooperation (CIC)</vt:lpstr>
      <vt:lpstr>Mobilizing Unique Materials</vt:lpstr>
      <vt:lpstr>Special Collections &amp; Archives</vt:lpstr>
      <vt:lpstr>Finding aids on the Web</vt:lpstr>
      <vt:lpstr>If they discover it, they will visit</vt:lpstr>
      <vt:lpstr>Challenges (survey says…)</vt:lpstr>
      <vt:lpstr>Top challenges</vt:lpstr>
      <vt:lpstr>Reports: Building better processes &amp; policies</vt:lpstr>
      <vt:lpstr>Metadata Management</vt:lpstr>
      <vt:lpstr>mapFAST</vt:lpstr>
      <vt:lpstr>mapFAST exampled: Baltimore</vt:lpstr>
      <vt:lpstr>Classify</vt:lpstr>
      <vt:lpstr>Classify example: Unbroken</vt:lpstr>
      <vt:lpstr>Slide 33</vt:lpstr>
      <vt:lpstr>Slide 34</vt:lpstr>
    </vt:vector>
  </TitlesOfParts>
  <Manager/>
  <Company>OCLC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Roundup</dc:title>
  <dc:subject>OCLC Research</dc:subject>
  <dc:creator>Eric Childress</dc:creator>
  <cp:keywords/>
  <dc:description>Webinar presented 21 February 2013.</dc:description>
  <cp:lastModifiedBy>conferp</cp:lastModifiedBy>
  <cp:revision>871</cp:revision>
  <cp:lastPrinted>2012-01-18T22:20:44Z</cp:lastPrinted>
  <dcterms:created xsi:type="dcterms:W3CDTF">2012-07-27T13:29:08Z</dcterms:created>
  <dcterms:modified xsi:type="dcterms:W3CDTF">2013-03-05T18:15:25Z</dcterms:modified>
  <cp:category/>
  <cp:contentType>Document</cp:contentType>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0x0101009EC13F594A2FC74EADD29D0AF2FC40B8</vt:lpwstr>
  </property>
</Properties>
</file>